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Lst>
  <p:sldSz cx="7556500" cy="10693400"/>
  <p:notesSz cx="7556500" cy="10693400"/>
  <p:defaultTextStyle>
    <a:defPPr>
      <a:defRPr kern="0"/>
    </a:def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9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p:restoredLeft sz="9558" autoAdjust="0"/>
    <p:restoredTop sz="94660"/>
  </p:normalViewPr>
  <p:slideViewPr>
    <p:cSldViewPr>
      <p:cViewPr>
        <p:scale>
          <a:sx n="89" d="100"/>
          <a:sy n="89" d="100"/>
        </p:scale>
        <p:origin x="-198" y="-3390"/>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567213" y="3314954"/>
            <a:ext cx="6428422" cy="2245614"/>
          </a:xfrm>
          <a:prstGeom prst="rect">
            <a:avLst/>
          </a:prstGeom>
        </p:spPr>
        <p:txBody>
          <a:bodyPr wrap="square" lIns="0" tIns="0" rIns="0" bIns="0">
            <a:spAutoFit/>
          </a:bodyPr>
          <a:lstStyle>
            <a:lvl1pPr>
              <a:defRPr sz="3000" b="0" i="0">
                <a:solidFill>
                  <a:srgbClr val="0D2243"/>
                </a:solidFill>
                <a:latin typeface="Verdana"/>
                <a:cs typeface="Verdana"/>
              </a:defRPr>
            </a:lvl1pPr>
          </a:lstStyle>
          <a:p>
            <a:endParaRPr/>
          </a:p>
        </p:txBody>
      </p:sp>
      <p:sp>
        <p:nvSpPr>
          <p:cNvPr id="3" name="Holder 3"/>
          <p:cNvSpPr>
            <a:spLocks noGrp="1"/>
          </p:cNvSpPr>
          <p:nvPr>
            <p:ph type="subTitle" idx="4"/>
          </p:nvPr>
        </p:nvSpPr>
        <p:spPr>
          <a:xfrm>
            <a:off x="1134427" y="5988304"/>
            <a:ext cx="5293995" cy="2673350"/>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11/7/2023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rgbClr val="0D2243"/>
                </a:solidFill>
                <a:latin typeface="Verdana"/>
                <a:cs typeface="Verdana"/>
              </a:defRPr>
            </a:lvl1pPr>
          </a:lstStyle>
          <a:p>
            <a:endParaRPr/>
          </a:p>
        </p:txBody>
      </p:sp>
      <p:sp>
        <p:nvSpPr>
          <p:cNvPr id="3" name="Holder 3"/>
          <p:cNvSpPr>
            <a:spLocks noGrp="1"/>
          </p:cNvSpPr>
          <p:nvPr>
            <p:ph type="body" idx="1"/>
          </p:nvPr>
        </p:nvSpPr>
        <p:spPr/>
        <p:txBody>
          <a:bodyPr lIns="0" tIns="0" rIns="0" bIns="0"/>
          <a:lstStyle>
            <a:lvl1pPr>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11/7/2023</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rgbClr val="0D2243"/>
                </a:solidFill>
                <a:latin typeface="Verdana"/>
                <a:cs typeface="Verdana"/>
              </a:defRPr>
            </a:lvl1pPr>
          </a:lstStyle>
          <a:p>
            <a:endParaRPr/>
          </a:p>
        </p:txBody>
      </p:sp>
      <p:sp>
        <p:nvSpPr>
          <p:cNvPr id="3" name="Holder 3"/>
          <p:cNvSpPr>
            <a:spLocks noGrp="1"/>
          </p:cNvSpPr>
          <p:nvPr>
            <p:ph sz="half" idx="2"/>
          </p:nvPr>
        </p:nvSpPr>
        <p:spPr>
          <a:xfrm>
            <a:off x="378142" y="2459482"/>
            <a:ext cx="3289839" cy="7057644"/>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3894867" y="2459482"/>
            <a:ext cx="3289839" cy="7057644"/>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11/7/2023</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000" b="0" i="0">
                <a:solidFill>
                  <a:srgbClr val="0D2243"/>
                </a:solidFill>
                <a:latin typeface="Verdana"/>
                <a:cs typeface="Verdana"/>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11/7/2023</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11/7/2023</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a:xfrm>
            <a:off x="707299" y="695106"/>
            <a:ext cx="5897880" cy="482600"/>
          </a:xfrm>
          <a:prstGeom prst="rect">
            <a:avLst/>
          </a:prstGeom>
        </p:spPr>
        <p:txBody>
          <a:bodyPr wrap="square" lIns="0" tIns="0" rIns="0" bIns="0">
            <a:spAutoFit/>
          </a:bodyPr>
          <a:lstStyle>
            <a:lvl1pPr>
              <a:defRPr sz="3000" b="0" i="0">
                <a:solidFill>
                  <a:srgbClr val="0D2243"/>
                </a:solidFill>
                <a:latin typeface="Verdana"/>
                <a:cs typeface="Verdana"/>
              </a:defRPr>
            </a:lvl1pPr>
          </a:lstStyle>
          <a:p>
            <a:endParaRPr/>
          </a:p>
        </p:txBody>
      </p:sp>
      <p:sp>
        <p:nvSpPr>
          <p:cNvPr id="3" name="Holder 3"/>
          <p:cNvSpPr>
            <a:spLocks noGrp="1"/>
          </p:cNvSpPr>
          <p:nvPr>
            <p:ph type="body" idx="1"/>
          </p:nvPr>
        </p:nvSpPr>
        <p:spPr>
          <a:xfrm>
            <a:off x="378142" y="2459482"/>
            <a:ext cx="6806565" cy="7057644"/>
          </a:xfrm>
          <a:prstGeom prst="rect">
            <a:avLst/>
          </a:prstGeom>
        </p:spPr>
        <p:txBody>
          <a:bodyPr wrap="square" lIns="0" tIns="0" rIns="0" bIns="0">
            <a:spAutoFit/>
          </a:bodyPr>
          <a:lstStyle>
            <a:lvl1pPr>
              <a:defRPr/>
            </a:lvl1pPr>
          </a:lstStyle>
          <a:p>
            <a:endParaRPr/>
          </a:p>
        </p:txBody>
      </p:sp>
      <p:sp>
        <p:nvSpPr>
          <p:cNvPr id="4" name="Holder 4"/>
          <p:cNvSpPr>
            <a:spLocks noGrp="1"/>
          </p:cNvSpPr>
          <p:nvPr>
            <p:ph type="ftr" sz="quarter" idx="5"/>
          </p:nvPr>
        </p:nvSpPr>
        <p:spPr>
          <a:xfrm>
            <a:off x="2571369" y="9944862"/>
            <a:ext cx="2420112" cy="53467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378142" y="9944862"/>
            <a:ext cx="1739455" cy="53467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11/7/2023</a:t>
            </a:fld>
            <a:endParaRPr lang="en-US"/>
          </a:p>
        </p:txBody>
      </p:sp>
      <p:sp>
        <p:nvSpPr>
          <p:cNvPr id="6" name="Holder 6"/>
          <p:cNvSpPr>
            <a:spLocks noGrp="1"/>
          </p:cNvSpPr>
          <p:nvPr>
            <p:ph type="sldNum" sz="quarter" idx="7"/>
          </p:nvPr>
        </p:nvSpPr>
        <p:spPr>
          <a:xfrm>
            <a:off x="5445252" y="9944862"/>
            <a:ext cx="1739455" cy="534670"/>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orehumanitarianstandard.org/the-standard" TargetMode="External"/><Relationship Id="rId2" Type="http://schemas.openxmlformats.org/officeDocument/2006/relationships/hyperlink" Target="https://communityengagementhub.org/resource/movement-wide-commitments-for-cea/" TargetMode="External"/><Relationship Id="rId1" Type="http://schemas.openxmlformats.org/officeDocument/2006/relationships/slideLayout" Target="../slideLayouts/slideLayout2.xml"/><Relationship Id="rId4" Type="http://schemas.openxmlformats.org/officeDocument/2006/relationships/hyperlink" Target="https://www.ifrc.org/document/principles-rules-humanitarian-assistance"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png"/><Relationship Id="rId1" Type="http://schemas.openxmlformats.org/officeDocument/2006/relationships/slideLayout" Target="../slideLayouts/slideLayout5.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707299" y="695106"/>
            <a:ext cx="5897880" cy="566822"/>
          </a:xfrm>
          <a:prstGeom prst="rect">
            <a:avLst/>
          </a:prstGeom>
        </p:spPr>
        <p:txBody>
          <a:bodyPr vert="horz" wrap="square" lIns="0" tIns="12700" rIns="0" bIns="0" rtlCol="0">
            <a:spAutoFit/>
          </a:bodyPr>
          <a:lstStyle/>
          <a:p>
            <a:pPr marL="12700" algn="ctr">
              <a:lnSpc>
                <a:spcPct val="100000"/>
              </a:lnSpc>
              <a:spcBef>
                <a:spcPts val="100"/>
              </a:spcBef>
            </a:pPr>
            <a:r>
              <a:rPr lang="ar-JO" sz="1800" dirty="0">
                <a:latin typeface="Calibri" panose="020F0502020204030204" pitchFamily="34" charset="0"/>
                <a:ea typeface="Calibri" panose="020F0502020204030204" pitchFamily="34" charset="0"/>
                <a:cs typeface="Calibri" panose="020F0502020204030204" pitchFamily="34" charset="0"/>
              </a:rPr>
              <a:t>مجموعة التغذية الراجعة الخاصة بالاتحاد الدولي لجمعيات الصليب الأحمر والهلال الأحمر – النموذج رقم 1 </a:t>
            </a:r>
            <a:endParaRPr sz="1800" dirty="0">
              <a:latin typeface="Calibri" panose="020F0502020204030204" pitchFamily="34" charset="0"/>
              <a:ea typeface="Calibri" panose="020F0502020204030204" pitchFamily="34" charset="0"/>
              <a:cs typeface="Calibri" panose="020F0502020204030204" pitchFamily="34" charset="0"/>
            </a:endParaRPr>
          </a:p>
        </p:txBody>
      </p:sp>
      <p:sp>
        <p:nvSpPr>
          <p:cNvPr id="3" name="object 3"/>
          <p:cNvSpPr txBox="1"/>
          <p:nvPr/>
        </p:nvSpPr>
        <p:spPr>
          <a:xfrm>
            <a:off x="707299" y="1234906"/>
            <a:ext cx="5931535" cy="795020"/>
          </a:xfrm>
          <a:prstGeom prst="rect">
            <a:avLst/>
          </a:prstGeom>
        </p:spPr>
        <p:txBody>
          <a:bodyPr vert="horz" wrap="square" lIns="0" tIns="12700" rIns="0" bIns="0" rtlCol="0">
            <a:spAutoFit/>
          </a:bodyPr>
          <a:lstStyle/>
          <a:p>
            <a:pPr marL="12700" algn="ctr">
              <a:lnSpc>
                <a:spcPct val="100000"/>
              </a:lnSpc>
              <a:spcBef>
                <a:spcPts val="100"/>
              </a:spcBef>
            </a:pPr>
            <a:r>
              <a:rPr lang="ar-JO" sz="2200" b="1" dirty="0">
                <a:solidFill>
                  <a:srgbClr val="0D2243"/>
                </a:solidFill>
                <a:latin typeface="Calibri" panose="020F0502020204030204" pitchFamily="34" charset="0"/>
                <a:ea typeface="Calibri" panose="020F0502020204030204" pitchFamily="34" charset="0"/>
                <a:cs typeface="Calibri" panose="020F0502020204030204" pitchFamily="34" charset="0"/>
              </a:rPr>
              <a:t>التغذية الراجعة المجتمعية – لماذا نهتم؟ </a:t>
            </a:r>
            <a:endParaRPr sz="2200" dirty="0">
              <a:latin typeface="Calibri" panose="020F0502020204030204" pitchFamily="34" charset="0"/>
              <a:ea typeface="Calibri" panose="020F0502020204030204" pitchFamily="34" charset="0"/>
              <a:cs typeface="Calibri" panose="020F0502020204030204" pitchFamily="34" charset="0"/>
            </a:endParaRPr>
          </a:p>
          <a:p>
            <a:pPr marL="12700" rtl="1">
              <a:lnSpc>
                <a:spcPct val="100000"/>
              </a:lnSpc>
              <a:spcBef>
                <a:spcPts val="1375"/>
              </a:spcBef>
            </a:pPr>
            <a:r>
              <a:rPr lang="ar-JO" sz="1700" b="1" dirty="0">
                <a:solidFill>
                  <a:srgbClr val="E42A83"/>
                </a:solidFill>
                <a:latin typeface="Calibri" panose="020F0502020204030204" pitchFamily="34" charset="0"/>
                <a:ea typeface="Calibri" panose="020F0502020204030204" pitchFamily="34" charset="0"/>
                <a:cs typeface="Calibri" panose="020F0502020204030204" pitchFamily="34" charset="0"/>
              </a:rPr>
              <a:t>ما هي التغذية الراجعة المجتمعية؟</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p:nvPr/>
        </p:nvSpPr>
        <p:spPr>
          <a:xfrm>
            <a:off x="6123524" y="9918700"/>
            <a:ext cx="914400" cy="0"/>
          </a:xfrm>
          <a:custGeom>
            <a:avLst/>
            <a:gdLst/>
            <a:ahLst/>
            <a:cxnLst/>
            <a:rect l="l" t="t" r="r" b="b"/>
            <a:pathLst>
              <a:path w="914400">
                <a:moveTo>
                  <a:pt x="0" y="0"/>
                </a:moveTo>
                <a:lnTo>
                  <a:pt x="914400" y="0"/>
                </a:lnTo>
              </a:path>
            </a:pathLst>
          </a:custGeom>
          <a:ln w="3810">
            <a:solidFill>
              <a:srgbClr val="A92886"/>
            </a:solidFill>
          </a:ln>
        </p:spPr>
        <p:txBody>
          <a:bodyPr wrap="square" lIns="0" tIns="0" rIns="0" bIns="0" rtlCol="0"/>
          <a:lstStyle/>
          <a:p>
            <a:endParaRPr/>
          </a:p>
        </p:txBody>
      </p:sp>
      <p:sp>
        <p:nvSpPr>
          <p:cNvPr id="5" name="object 5"/>
          <p:cNvSpPr txBox="1"/>
          <p:nvPr/>
        </p:nvSpPr>
        <p:spPr>
          <a:xfrm>
            <a:off x="2661723" y="9478993"/>
            <a:ext cx="4312285" cy="345440"/>
          </a:xfrm>
          <a:prstGeom prst="rect">
            <a:avLst/>
          </a:prstGeom>
        </p:spPr>
        <p:txBody>
          <a:bodyPr vert="horz" wrap="square" lIns="0" tIns="12700" rIns="0" bIns="0" rtlCol="0">
            <a:spAutoFit/>
          </a:bodyPr>
          <a:lstStyle/>
          <a:p>
            <a:pPr marL="132080" indent="-119380" rtl="1">
              <a:lnSpc>
                <a:spcPct val="100000"/>
              </a:lnSpc>
              <a:spcBef>
                <a:spcPts val="100"/>
              </a:spcBef>
              <a:buClr>
                <a:srgbClr val="992B7D"/>
              </a:buClr>
              <a:buFont typeface="Arial Black"/>
              <a:buAutoNum type="arabicPeriod"/>
              <a:tabLst>
                <a:tab pos="132080" algn="l"/>
              </a:tabLst>
            </a:pPr>
            <a:r>
              <a:rPr lang="ar-JO" sz="700" spc="20" dirty="0">
                <a:latin typeface="Calibri"/>
                <a:cs typeface="Calibri"/>
              </a:rPr>
              <a:t>الإلتزام رقم 4، </a:t>
            </a:r>
            <a:r>
              <a:rPr sz="700" spc="315" dirty="0">
                <a:latin typeface="Calibri"/>
                <a:cs typeface="Calibri"/>
              </a:rPr>
              <a:t> </a:t>
            </a:r>
            <a:r>
              <a:rPr sz="700" u="sng" spc="20" dirty="0">
                <a:solidFill>
                  <a:srgbClr val="992B7D"/>
                </a:solidFill>
                <a:uFill>
                  <a:solidFill>
                    <a:srgbClr val="992B7D"/>
                  </a:solidFill>
                </a:uFill>
                <a:latin typeface="Calibri"/>
                <a:cs typeface="Calibri"/>
                <a:hlinkClick r:id="rId2"/>
              </a:rPr>
              <a:t>https://communityengagementhub.org/resource/movement-wide-commitments-for-</a:t>
            </a:r>
            <a:r>
              <a:rPr sz="700" u="sng" spc="-20" dirty="0">
                <a:solidFill>
                  <a:srgbClr val="992B7D"/>
                </a:solidFill>
                <a:uFill>
                  <a:solidFill>
                    <a:srgbClr val="992B7D"/>
                  </a:solidFill>
                </a:uFill>
                <a:latin typeface="Calibri"/>
                <a:cs typeface="Calibri"/>
                <a:hlinkClick r:id="rId2"/>
              </a:rPr>
              <a:t>cea/</a:t>
            </a:r>
            <a:endParaRPr sz="700" dirty="0">
              <a:latin typeface="Calibri"/>
              <a:cs typeface="Calibri"/>
            </a:endParaRPr>
          </a:p>
          <a:p>
            <a:pPr marL="132080" indent="-119380" rtl="1">
              <a:lnSpc>
                <a:spcPct val="100000"/>
              </a:lnSpc>
              <a:buClr>
                <a:srgbClr val="992B7D"/>
              </a:buClr>
              <a:buFont typeface="Arial Black"/>
              <a:buAutoNum type="arabicPeriod"/>
              <a:tabLst>
                <a:tab pos="132080" algn="l"/>
              </a:tabLst>
            </a:pPr>
            <a:r>
              <a:rPr lang="ar-JO" sz="700" dirty="0">
                <a:latin typeface="Calibri"/>
                <a:cs typeface="Calibri"/>
              </a:rPr>
              <a:t>الإلتزام رقم 4 و 5، </a:t>
            </a:r>
            <a:r>
              <a:rPr sz="700" spc="365" dirty="0">
                <a:latin typeface="Calibri"/>
                <a:cs typeface="Calibri"/>
              </a:rPr>
              <a:t> </a:t>
            </a:r>
            <a:r>
              <a:rPr sz="700" u="sng" dirty="0">
                <a:solidFill>
                  <a:srgbClr val="992B7D"/>
                </a:solidFill>
                <a:uFill>
                  <a:solidFill>
                    <a:srgbClr val="992B7D"/>
                  </a:solidFill>
                </a:uFill>
                <a:latin typeface="Calibri"/>
                <a:cs typeface="Calibri"/>
                <a:hlinkClick r:id="rId3"/>
              </a:rPr>
              <a:t>https://corehumanitarianstandard.org/the-</a:t>
            </a:r>
            <a:r>
              <a:rPr sz="700" u="sng" spc="-10" dirty="0">
                <a:solidFill>
                  <a:srgbClr val="992B7D"/>
                </a:solidFill>
                <a:uFill>
                  <a:solidFill>
                    <a:srgbClr val="992B7D"/>
                  </a:solidFill>
                </a:uFill>
                <a:latin typeface="Calibri"/>
                <a:cs typeface="Calibri"/>
                <a:hlinkClick r:id="rId3"/>
              </a:rPr>
              <a:t>standard</a:t>
            </a:r>
            <a:endParaRPr sz="700" dirty="0">
              <a:latin typeface="Calibri"/>
              <a:cs typeface="Calibri"/>
            </a:endParaRPr>
          </a:p>
          <a:p>
            <a:pPr marL="132080" indent="-119380" rtl="1">
              <a:lnSpc>
                <a:spcPct val="100000"/>
              </a:lnSpc>
              <a:buClr>
                <a:srgbClr val="992B7D"/>
              </a:buClr>
              <a:buFont typeface="Arial Black"/>
              <a:buAutoNum type="arabicPeriod"/>
              <a:tabLst>
                <a:tab pos="132080" algn="l"/>
              </a:tabLst>
            </a:pPr>
            <a:r>
              <a:rPr lang="ar-JO" sz="700" spc="10" dirty="0">
                <a:latin typeface="Calibri"/>
                <a:cs typeface="Calibri"/>
              </a:rPr>
              <a:t>المبدأ رقم 5، </a:t>
            </a:r>
            <a:r>
              <a:rPr sz="700" spc="415" dirty="0">
                <a:latin typeface="Calibri"/>
                <a:cs typeface="Calibri"/>
              </a:rPr>
              <a:t> </a:t>
            </a:r>
            <a:r>
              <a:rPr sz="700" u="sng" spc="10" dirty="0">
                <a:solidFill>
                  <a:srgbClr val="992B7D"/>
                </a:solidFill>
                <a:uFill>
                  <a:solidFill>
                    <a:srgbClr val="992B7D"/>
                  </a:solidFill>
                </a:uFill>
                <a:latin typeface="Calibri"/>
                <a:cs typeface="Calibri"/>
                <a:hlinkClick r:id="rId4"/>
              </a:rPr>
              <a:t>https://www.ifrc.org/document/principles-rules-humanitarian-</a:t>
            </a:r>
            <a:r>
              <a:rPr sz="700" u="sng" spc="-10" dirty="0">
                <a:solidFill>
                  <a:srgbClr val="992B7D"/>
                </a:solidFill>
                <a:uFill>
                  <a:solidFill>
                    <a:srgbClr val="992B7D"/>
                  </a:solidFill>
                </a:uFill>
                <a:latin typeface="Calibri"/>
                <a:cs typeface="Calibri"/>
                <a:hlinkClick r:id="rId4"/>
              </a:rPr>
              <a:t>assistance</a:t>
            </a:r>
            <a:endParaRPr sz="700" dirty="0">
              <a:latin typeface="Calibri"/>
              <a:cs typeface="Calibri"/>
            </a:endParaRPr>
          </a:p>
        </p:txBody>
      </p:sp>
      <p:sp>
        <p:nvSpPr>
          <p:cNvPr id="6" name="object 6"/>
          <p:cNvSpPr txBox="1"/>
          <p:nvPr/>
        </p:nvSpPr>
        <p:spPr>
          <a:xfrm>
            <a:off x="3651721" y="2155134"/>
            <a:ext cx="2995930" cy="669927"/>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a:cs typeface="Calibri"/>
              </a:rPr>
              <a:t>التغذية الراجعة المجتمعية هي أي رؤى يولدها أفراد المجتمع، ويمكن أن تشمل أي نوع من المعلومات مثل الأسئلة والاقتراحات والملاحظات والمعتقدات والتصورات والمخاوف والشكاوى وبيانات الشكر، لذلك، يمكن أن تكون التغذية الراجعة المجتمعية إيجابية أو محايدة أو سلبية.</a:t>
            </a:r>
            <a:endParaRPr sz="950" dirty="0">
              <a:latin typeface="Calibri"/>
              <a:cs typeface="Calibri"/>
            </a:endParaRPr>
          </a:p>
        </p:txBody>
      </p:sp>
      <p:sp>
        <p:nvSpPr>
          <p:cNvPr id="7" name="object 7"/>
          <p:cNvSpPr txBox="1"/>
          <p:nvPr/>
        </p:nvSpPr>
        <p:spPr>
          <a:xfrm>
            <a:off x="549877" y="2160637"/>
            <a:ext cx="2995930" cy="685800"/>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spc="10" dirty="0">
                <a:latin typeface="Calibri"/>
                <a:cs typeface="Calibri"/>
              </a:rPr>
              <a:t>يمكن استقبال التغذية الراجعة المجتمعية بأشكال مختلفة، فعلى سبيل المثال من الممكن أن تكون جزء من محادثة غير رسمية مع أحد أعضاء الفريق، أو عبر مكالمة هاتفية إلى مركز الاتصال، أو في شكل استجابات على استطلاعات منظمة.</a:t>
            </a:r>
          </a:p>
        </p:txBody>
      </p:sp>
      <p:sp>
        <p:nvSpPr>
          <p:cNvPr id="8" name="object 8"/>
          <p:cNvSpPr txBox="1"/>
          <p:nvPr/>
        </p:nvSpPr>
        <p:spPr>
          <a:xfrm>
            <a:off x="681862" y="5027286"/>
            <a:ext cx="6196330" cy="893130"/>
          </a:xfrm>
          <a:prstGeom prst="rect">
            <a:avLst/>
          </a:prstGeom>
        </p:spPr>
        <p:txBody>
          <a:bodyPr vert="horz" wrap="square" lIns="0" tIns="12700" rIns="0" bIns="0" rtlCol="0">
            <a:spAutoFit/>
          </a:bodyPr>
          <a:lstStyle/>
          <a:p>
            <a:pPr marL="38100" algn="just" rtl="1">
              <a:lnSpc>
                <a:spcPct val="100000"/>
              </a:lnSpc>
              <a:spcBef>
                <a:spcPts val="100"/>
              </a:spcBef>
            </a:pPr>
            <a:r>
              <a:rPr lang="ar-JO" sz="1700" b="1" dirty="0">
                <a:solidFill>
                  <a:srgbClr val="E42A83"/>
                </a:solidFill>
                <a:latin typeface="Calibri"/>
                <a:cs typeface="Calibri"/>
              </a:rPr>
              <a:t>جمع التغذية الراجعة المجتمعية ليس خيارًا</a:t>
            </a:r>
            <a:endParaRPr sz="1700" dirty="0">
              <a:latin typeface="Calibri"/>
              <a:cs typeface="Calibri"/>
            </a:endParaRPr>
          </a:p>
          <a:p>
            <a:pPr marL="38100" marR="30480" algn="just" rtl="1">
              <a:lnSpc>
                <a:spcPct val="113999"/>
              </a:lnSpc>
              <a:spcBef>
                <a:spcPts val="985"/>
              </a:spcBef>
            </a:pPr>
            <a:r>
              <a:rPr lang="ar-JO" sz="950" dirty="0">
                <a:latin typeface="Calibri" panose="020F0502020204030204" pitchFamily="34" charset="0"/>
                <a:ea typeface="Calibri" panose="020F0502020204030204" pitchFamily="34" charset="0"/>
                <a:cs typeface="Calibri" panose="020F0502020204030204" pitchFamily="34" charset="0"/>
              </a:rPr>
              <a:t>لقد ارتكزت حركة الصليب الأحمر والهلال الأحمر على الاستماع والتفاعل مع التغذية الراجعة المجتمعية في مستندات متنوعة، منها، التزامات حركة الصليب الأحمر والهلال الأحمر الشاملة بشأن المشاركة المجتمعية والمساءلة 1، والمعيار الأساسي للمساعدات الإنسانية من حيث الجودة والمساءلة 2، ومبادئ وقواعد المساعدة الإنسانية للصليب الأحمر والهلال الأحمر 3.</a:t>
            </a:r>
          </a:p>
        </p:txBody>
      </p:sp>
      <p:sp>
        <p:nvSpPr>
          <p:cNvPr id="9" name="object 9"/>
          <p:cNvSpPr txBox="1"/>
          <p:nvPr/>
        </p:nvSpPr>
        <p:spPr>
          <a:xfrm>
            <a:off x="740223" y="6466950"/>
            <a:ext cx="6233785" cy="264816"/>
          </a:xfrm>
          <a:prstGeom prst="rect">
            <a:avLst/>
          </a:prstGeom>
        </p:spPr>
        <p:txBody>
          <a:bodyPr vert="horz" wrap="square" lIns="0" tIns="5080" rIns="0" bIns="0" rtlCol="0">
            <a:spAutoFit/>
          </a:bodyPr>
          <a:lstStyle/>
          <a:p>
            <a:pPr marL="12700" marR="5080" rtl="1">
              <a:lnSpc>
                <a:spcPct val="102899"/>
              </a:lnSpc>
              <a:spcBef>
                <a:spcPts val="40"/>
              </a:spcBef>
            </a:pPr>
            <a:r>
              <a:rPr lang="ar-JO" sz="1700" b="1" dirty="0">
                <a:solidFill>
                  <a:srgbClr val="E42A83"/>
                </a:solidFill>
                <a:latin typeface="Calibri"/>
                <a:cs typeface="Calibri"/>
              </a:rPr>
              <a:t>كيف تعمل التغذية الراجعة المجتمعية على مساعدتنا في تحسين مهمتنا: </a:t>
            </a:r>
            <a:endParaRPr sz="1700" dirty="0">
              <a:latin typeface="Calibri"/>
              <a:cs typeface="Calibri"/>
            </a:endParaRPr>
          </a:p>
        </p:txBody>
      </p:sp>
      <p:sp>
        <p:nvSpPr>
          <p:cNvPr id="10" name="object 10"/>
          <p:cNvSpPr txBox="1"/>
          <p:nvPr/>
        </p:nvSpPr>
        <p:spPr>
          <a:xfrm>
            <a:off x="4053104" y="6978698"/>
            <a:ext cx="2887980" cy="2054409"/>
          </a:xfrm>
          <a:prstGeom prst="rect">
            <a:avLst/>
          </a:prstGeom>
        </p:spPr>
        <p:txBody>
          <a:bodyPr vert="horz" wrap="square" lIns="0" tIns="12700" rIns="0" bIns="0" rtlCol="0">
            <a:spAutoFit/>
          </a:bodyPr>
          <a:lstStyle/>
          <a:p>
            <a:pPr marL="119380" marR="5080" indent="-107314" algn="just" rtl="1">
              <a:lnSpc>
                <a:spcPct val="113999"/>
              </a:lnSpc>
              <a:spcBef>
                <a:spcPts val="100"/>
              </a:spcBef>
              <a:buClr>
                <a:srgbClr val="992B7D"/>
              </a:buClr>
              <a:buFont typeface="Wingdings"/>
              <a:buChar char=""/>
              <a:tabLst>
                <a:tab pos="120650" algn="l"/>
              </a:tabLst>
            </a:pPr>
            <a:r>
              <a:rPr lang="ar-JO" sz="950" dirty="0">
                <a:latin typeface="Calibri"/>
                <a:cs typeface="Calibri"/>
              </a:rPr>
              <a:t>إنها تزيد من كفاءتنا وتأثيرنا من خلال إظهار ما هو الأهم بالنسبة للمجتمع، وما هي احتياجات مجموعات المجتمع المتنوعة والتغييرات المطلوبة وكيف يمكن للمجتمع المساهمة، وما الذي تم فعله بالفعل من المجتمع.</a:t>
            </a:r>
          </a:p>
          <a:p>
            <a:pPr marL="119380" marR="5080" indent="-107314" algn="just" rtl="1">
              <a:lnSpc>
                <a:spcPct val="113999"/>
              </a:lnSpc>
              <a:spcBef>
                <a:spcPts val="100"/>
              </a:spcBef>
              <a:buClr>
                <a:srgbClr val="992B7D"/>
              </a:buClr>
              <a:buFont typeface="Wingdings"/>
              <a:buChar char=""/>
              <a:tabLst>
                <a:tab pos="120650" algn="l"/>
              </a:tabLst>
            </a:pPr>
            <a:endParaRPr lang="ar-JO" sz="950" dirty="0">
              <a:latin typeface="Calibri"/>
              <a:cs typeface="Calibri"/>
            </a:endParaRPr>
          </a:p>
          <a:p>
            <a:pPr marL="119380" marR="5080" indent="-107314" algn="just" rtl="1">
              <a:lnSpc>
                <a:spcPct val="113999"/>
              </a:lnSpc>
              <a:spcBef>
                <a:spcPts val="100"/>
              </a:spcBef>
              <a:buClr>
                <a:srgbClr val="992B7D"/>
              </a:buClr>
              <a:buFont typeface="Wingdings"/>
              <a:buChar char=""/>
              <a:tabLst>
                <a:tab pos="120650" algn="l"/>
              </a:tabLst>
            </a:pPr>
            <a:r>
              <a:rPr lang="ar-JO" sz="950" dirty="0">
                <a:latin typeface="Calibri"/>
                <a:cs typeface="Calibri"/>
              </a:rPr>
              <a:t>تسمح لنا بالعمل في شراكة موثوقة مع المجتمعات من خلال المشاركة في حوار حول الموضوعات التي يشعر أفراد المجتمع بالقلق بشأنها أكثر، مما يساعدنا في معالجة الشائعات والشكوك، وإثبات أن آراء المجتمعات هي التي توجه عملنا.</a:t>
            </a:r>
          </a:p>
          <a:p>
            <a:pPr marL="119380" marR="5080" indent="-107314" algn="just" rtl="1">
              <a:lnSpc>
                <a:spcPct val="113999"/>
              </a:lnSpc>
              <a:spcBef>
                <a:spcPts val="100"/>
              </a:spcBef>
              <a:buClr>
                <a:srgbClr val="992B7D"/>
              </a:buClr>
              <a:buFont typeface="Wingdings"/>
              <a:buChar char=""/>
              <a:tabLst>
                <a:tab pos="120650" algn="l"/>
              </a:tabLst>
            </a:pPr>
            <a:endParaRPr lang="ar-JO" sz="950" dirty="0">
              <a:latin typeface="Calibri"/>
              <a:cs typeface="Calibri"/>
            </a:endParaRPr>
          </a:p>
          <a:p>
            <a:pPr marL="119380" marR="5080" indent="-107314" algn="just" rtl="1">
              <a:lnSpc>
                <a:spcPct val="113999"/>
              </a:lnSpc>
              <a:spcBef>
                <a:spcPts val="100"/>
              </a:spcBef>
              <a:buClr>
                <a:srgbClr val="992B7D"/>
              </a:buClr>
              <a:buFont typeface="Wingdings"/>
              <a:buChar char=""/>
              <a:tabLst>
                <a:tab pos="120650" algn="l"/>
              </a:tabLst>
            </a:pPr>
            <a:r>
              <a:rPr lang="ar-JO" sz="950" dirty="0">
                <a:latin typeface="Calibri"/>
                <a:cs typeface="Calibri"/>
              </a:rPr>
              <a:t>تساعدنا في تجنب إلحاق الضرر وتضمن خضوعنا للمساءلة تجاه المجتمعات من خلال تسليط الضوء على قضايا مثل سوء السلوك</a:t>
            </a:r>
            <a:endParaRPr sz="950" dirty="0">
              <a:latin typeface="Calibri"/>
              <a:cs typeface="Calibri"/>
            </a:endParaRPr>
          </a:p>
        </p:txBody>
      </p:sp>
      <p:sp>
        <p:nvSpPr>
          <p:cNvPr id="11" name="object 11"/>
          <p:cNvSpPr txBox="1"/>
          <p:nvPr/>
        </p:nvSpPr>
        <p:spPr>
          <a:xfrm>
            <a:off x="964685" y="6985109"/>
            <a:ext cx="2888615" cy="2041585"/>
          </a:xfrm>
          <a:prstGeom prst="rect">
            <a:avLst/>
          </a:prstGeom>
        </p:spPr>
        <p:txBody>
          <a:bodyPr vert="horz" wrap="square" lIns="0" tIns="12700" rIns="0" bIns="0" rtlCol="0">
            <a:spAutoFit/>
          </a:bodyPr>
          <a:lstStyle/>
          <a:p>
            <a:pPr marL="120650" marR="5080" algn="just" rtl="1">
              <a:lnSpc>
                <a:spcPct val="113999"/>
              </a:lnSpc>
              <a:spcBef>
                <a:spcPts val="100"/>
              </a:spcBef>
            </a:pPr>
            <a:r>
              <a:rPr lang="ar-JO" sz="950" dirty="0">
                <a:latin typeface="Calibri"/>
                <a:cs typeface="Calibri"/>
              </a:rPr>
              <a:t>أو الحوادث الأمنية أو مشكلات أخرى والآثار السلبية لعملنا، حيث يمكننا التعلم من التغذية الراجعة المجتمعية لتجنب ارتكاب الأخطاء في المستقبل.</a:t>
            </a:r>
          </a:p>
          <a:p>
            <a:pPr marL="292100" marR="5080" indent="-171450" algn="just" rtl="1">
              <a:lnSpc>
                <a:spcPct val="113999"/>
              </a:lnSpc>
              <a:spcBef>
                <a:spcPts val="100"/>
              </a:spcBef>
              <a:buFont typeface="Arial" panose="020B0604020202020204" pitchFamily="34" charset="0"/>
              <a:buChar char="•"/>
            </a:pPr>
            <a:r>
              <a:rPr lang="ar-JO" sz="950" dirty="0">
                <a:latin typeface="Calibri"/>
                <a:cs typeface="Calibri"/>
              </a:rPr>
              <a:t>تتيح لنا الاستفادة من دورنا المساعد والتنسيق مع السلطات و اصحاب المصلحة من العاملين في الجهات الأخرى، حيث تمثل الآراء والتغذية الراجعة المجتمعية دليلًا يمنحنا الشرعية والسلطة للمطالبة بعمليات تحويلية نيابة عن المجتمعات التي نخدمها.</a:t>
            </a:r>
          </a:p>
          <a:p>
            <a:pPr marL="292100" marR="5080" indent="-171450" algn="just" rtl="1">
              <a:lnSpc>
                <a:spcPct val="113999"/>
              </a:lnSpc>
              <a:spcBef>
                <a:spcPts val="100"/>
              </a:spcBef>
              <a:buFont typeface="Arial" panose="020B0604020202020204" pitchFamily="34" charset="0"/>
              <a:buChar char="•"/>
            </a:pPr>
            <a:endParaRPr lang="ar-JO" sz="950" dirty="0">
              <a:latin typeface="Calibri"/>
              <a:cs typeface="Calibri"/>
            </a:endParaRPr>
          </a:p>
          <a:p>
            <a:pPr marL="292100" marR="5080" indent="-171450" algn="just" rtl="1">
              <a:lnSpc>
                <a:spcPct val="113999"/>
              </a:lnSpc>
              <a:spcBef>
                <a:spcPts val="100"/>
              </a:spcBef>
              <a:buFont typeface="Arial" panose="020B0604020202020204" pitchFamily="34" charset="0"/>
              <a:buChar char="•"/>
            </a:pPr>
            <a:r>
              <a:rPr lang="ar-JO" sz="950" dirty="0">
                <a:latin typeface="Calibri"/>
                <a:cs typeface="Calibri"/>
              </a:rPr>
              <a:t>تدعم جهودنا في جمع التبرعات وتساعدنا في كسب ثقة المتبرعين من خلال إظهار أننا نعمل بطريقة شفافة وأن لدينا آليات مساءلة عاملة وأن الأموال تُنفق على ما هو الأكثر حاجة وأهمية للمجتمعات.</a:t>
            </a:r>
            <a:endParaRPr sz="950" dirty="0">
              <a:latin typeface="Calibri"/>
              <a:cs typeface="Calibri"/>
            </a:endParaRPr>
          </a:p>
        </p:txBody>
      </p:sp>
      <p:sp>
        <p:nvSpPr>
          <p:cNvPr id="12" name="object 12"/>
          <p:cNvSpPr/>
          <p:nvPr/>
        </p:nvSpPr>
        <p:spPr>
          <a:xfrm>
            <a:off x="5480999" y="3205991"/>
            <a:ext cx="1008380" cy="1026160"/>
          </a:xfrm>
          <a:custGeom>
            <a:avLst/>
            <a:gdLst/>
            <a:ahLst/>
            <a:cxnLst/>
            <a:rect l="l" t="t" r="r" b="b"/>
            <a:pathLst>
              <a:path w="1008379" h="1026160">
                <a:moveTo>
                  <a:pt x="503999" y="0"/>
                </a:moveTo>
                <a:lnTo>
                  <a:pt x="455513" y="2310"/>
                </a:lnTo>
                <a:lnTo>
                  <a:pt x="408320" y="9100"/>
                </a:lnTo>
                <a:lnTo>
                  <a:pt x="362631" y="20156"/>
                </a:lnTo>
                <a:lnTo>
                  <a:pt x="318661" y="35267"/>
                </a:lnTo>
                <a:lnTo>
                  <a:pt x="276620" y="54220"/>
                </a:lnTo>
                <a:lnTo>
                  <a:pt x="236722" y="76802"/>
                </a:lnTo>
                <a:lnTo>
                  <a:pt x="199178" y="102802"/>
                </a:lnTo>
                <a:lnTo>
                  <a:pt x="164202" y="132006"/>
                </a:lnTo>
                <a:lnTo>
                  <a:pt x="132006" y="164202"/>
                </a:lnTo>
                <a:lnTo>
                  <a:pt x="102802" y="199178"/>
                </a:lnTo>
                <a:lnTo>
                  <a:pt x="76802" y="236722"/>
                </a:lnTo>
                <a:lnTo>
                  <a:pt x="54220" y="276620"/>
                </a:lnTo>
                <a:lnTo>
                  <a:pt x="35267" y="318661"/>
                </a:lnTo>
                <a:lnTo>
                  <a:pt x="20156" y="362631"/>
                </a:lnTo>
                <a:lnTo>
                  <a:pt x="9100" y="408320"/>
                </a:lnTo>
                <a:lnTo>
                  <a:pt x="2310" y="455513"/>
                </a:lnTo>
                <a:lnTo>
                  <a:pt x="0" y="503999"/>
                </a:lnTo>
                <a:lnTo>
                  <a:pt x="2207" y="551389"/>
                </a:lnTo>
                <a:lnTo>
                  <a:pt x="8736" y="597661"/>
                </a:lnTo>
                <a:lnTo>
                  <a:pt x="19443" y="642820"/>
                </a:lnTo>
                <a:lnTo>
                  <a:pt x="34188" y="686866"/>
                </a:lnTo>
                <a:lnTo>
                  <a:pt x="66341" y="753584"/>
                </a:lnTo>
                <a:lnTo>
                  <a:pt x="108534" y="814730"/>
                </a:lnTo>
                <a:lnTo>
                  <a:pt x="37172" y="984211"/>
                </a:lnTo>
                <a:lnTo>
                  <a:pt x="34942" y="992205"/>
                </a:lnTo>
                <a:lnTo>
                  <a:pt x="34939" y="1000196"/>
                </a:lnTo>
                <a:lnTo>
                  <a:pt x="37167" y="1007627"/>
                </a:lnTo>
                <a:lnTo>
                  <a:pt x="65417" y="1025842"/>
                </a:lnTo>
                <a:lnTo>
                  <a:pt x="69875" y="1025842"/>
                </a:lnTo>
                <a:lnTo>
                  <a:pt x="337489" y="979754"/>
                </a:lnTo>
                <a:lnTo>
                  <a:pt x="378140" y="992322"/>
                </a:lnTo>
                <a:lnTo>
                  <a:pt x="419630" y="1001125"/>
                </a:lnTo>
                <a:lnTo>
                  <a:pt x="461676" y="1006303"/>
                </a:lnTo>
                <a:lnTo>
                  <a:pt x="503999" y="1007998"/>
                </a:lnTo>
                <a:lnTo>
                  <a:pt x="552485" y="1005688"/>
                </a:lnTo>
                <a:lnTo>
                  <a:pt x="599678" y="998898"/>
                </a:lnTo>
                <a:lnTo>
                  <a:pt x="645367" y="987842"/>
                </a:lnTo>
                <a:lnTo>
                  <a:pt x="689337" y="972731"/>
                </a:lnTo>
                <a:lnTo>
                  <a:pt x="731378" y="953778"/>
                </a:lnTo>
                <a:lnTo>
                  <a:pt x="771276" y="931196"/>
                </a:lnTo>
                <a:lnTo>
                  <a:pt x="808820" y="905196"/>
                </a:lnTo>
                <a:lnTo>
                  <a:pt x="843796" y="875992"/>
                </a:lnTo>
                <a:lnTo>
                  <a:pt x="875992" y="843796"/>
                </a:lnTo>
                <a:lnTo>
                  <a:pt x="905196" y="808820"/>
                </a:lnTo>
                <a:lnTo>
                  <a:pt x="931196" y="771276"/>
                </a:lnTo>
                <a:lnTo>
                  <a:pt x="953778" y="731378"/>
                </a:lnTo>
                <a:lnTo>
                  <a:pt x="972731" y="689337"/>
                </a:lnTo>
                <a:lnTo>
                  <a:pt x="987842" y="645367"/>
                </a:lnTo>
                <a:lnTo>
                  <a:pt x="998898" y="599678"/>
                </a:lnTo>
                <a:lnTo>
                  <a:pt x="1005688" y="552485"/>
                </a:lnTo>
                <a:lnTo>
                  <a:pt x="1007999" y="503999"/>
                </a:lnTo>
                <a:lnTo>
                  <a:pt x="1005688" y="455513"/>
                </a:lnTo>
                <a:lnTo>
                  <a:pt x="998898" y="408320"/>
                </a:lnTo>
                <a:lnTo>
                  <a:pt x="987842" y="362631"/>
                </a:lnTo>
                <a:lnTo>
                  <a:pt x="972731" y="318661"/>
                </a:lnTo>
                <a:lnTo>
                  <a:pt x="953778" y="276620"/>
                </a:lnTo>
                <a:lnTo>
                  <a:pt x="931196" y="236722"/>
                </a:lnTo>
                <a:lnTo>
                  <a:pt x="905196" y="199178"/>
                </a:lnTo>
                <a:lnTo>
                  <a:pt x="875992" y="164202"/>
                </a:lnTo>
                <a:lnTo>
                  <a:pt x="843796" y="132006"/>
                </a:lnTo>
                <a:lnTo>
                  <a:pt x="808820" y="102802"/>
                </a:lnTo>
                <a:lnTo>
                  <a:pt x="771276" y="76802"/>
                </a:lnTo>
                <a:lnTo>
                  <a:pt x="731378" y="54220"/>
                </a:lnTo>
                <a:lnTo>
                  <a:pt x="689337" y="35267"/>
                </a:lnTo>
                <a:lnTo>
                  <a:pt x="645367" y="20156"/>
                </a:lnTo>
                <a:lnTo>
                  <a:pt x="599678" y="9100"/>
                </a:lnTo>
                <a:lnTo>
                  <a:pt x="552485" y="2310"/>
                </a:lnTo>
                <a:lnTo>
                  <a:pt x="503999" y="0"/>
                </a:lnTo>
                <a:close/>
              </a:path>
            </a:pathLst>
          </a:custGeom>
          <a:solidFill>
            <a:srgbClr val="542F6D"/>
          </a:solidFill>
        </p:spPr>
        <p:txBody>
          <a:bodyPr wrap="square" lIns="0" tIns="0" rIns="0" bIns="0" rtlCol="0"/>
          <a:lstStyle/>
          <a:p>
            <a:endParaRPr/>
          </a:p>
        </p:txBody>
      </p:sp>
      <p:sp>
        <p:nvSpPr>
          <p:cNvPr id="13" name="object 13"/>
          <p:cNvSpPr txBox="1"/>
          <p:nvPr/>
        </p:nvSpPr>
        <p:spPr>
          <a:xfrm>
            <a:off x="5628319" y="3492872"/>
            <a:ext cx="713740" cy="287964"/>
          </a:xfrm>
          <a:prstGeom prst="rect">
            <a:avLst/>
          </a:prstGeom>
        </p:spPr>
        <p:txBody>
          <a:bodyPr vert="horz" wrap="square" lIns="0" tIns="10160" rIns="0" bIns="0" rtlCol="0">
            <a:spAutoFit/>
          </a:bodyPr>
          <a:lstStyle/>
          <a:p>
            <a:pPr marL="61594" marR="53975" algn="ctr">
              <a:lnSpc>
                <a:spcPct val="101800"/>
              </a:lnSpc>
              <a:spcBef>
                <a:spcPts val="80"/>
              </a:spcBef>
            </a:pPr>
            <a:r>
              <a:rPr lang="ar-JO" sz="900" b="1" i="1" spc="50" dirty="0">
                <a:solidFill>
                  <a:srgbClr val="FFFFFF"/>
                </a:solidFill>
                <a:latin typeface="Calibri"/>
                <a:cs typeface="Calibri"/>
              </a:rPr>
              <a:t>لا يرتدي أحد الكمامات هنا</a:t>
            </a:r>
            <a:endParaRPr sz="900" dirty="0">
              <a:latin typeface="Calibri"/>
              <a:cs typeface="Calibri"/>
            </a:endParaRPr>
          </a:p>
        </p:txBody>
      </p:sp>
      <p:sp>
        <p:nvSpPr>
          <p:cNvPr id="14" name="object 14"/>
          <p:cNvSpPr/>
          <p:nvPr/>
        </p:nvSpPr>
        <p:spPr>
          <a:xfrm>
            <a:off x="4378499" y="3771013"/>
            <a:ext cx="1008380" cy="1026160"/>
          </a:xfrm>
          <a:custGeom>
            <a:avLst/>
            <a:gdLst/>
            <a:ahLst/>
            <a:cxnLst/>
            <a:rect l="l" t="t" r="r" b="b"/>
            <a:pathLst>
              <a:path w="1008379" h="1026160">
                <a:moveTo>
                  <a:pt x="503999" y="0"/>
                </a:moveTo>
                <a:lnTo>
                  <a:pt x="455513" y="2310"/>
                </a:lnTo>
                <a:lnTo>
                  <a:pt x="408320" y="9100"/>
                </a:lnTo>
                <a:lnTo>
                  <a:pt x="362631" y="20156"/>
                </a:lnTo>
                <a:lnTo>
                  <a:pt x="318661" y="35267"/>
                </a:lnTo>
                <a:lnTo>
                  <a:pt x="276620" y="54220"/>
                </a:lnTo>
                <a:lnTo>
                  <a:pt x="236722" y="76802"/>
                </a:lnTo>
                <a:lnTo>
                  <a:pt x="199178" y="102802"/>
                </a:lnTo>
                <a:lnTo>
                  <a:pt x="164202" y="132006"/>
                </a:lnTo>
                <a:lnTo>
                  <a:pt x="132006" y="164202"/>
                </a:lnTo>
                <a:lnTo>
                  <a:pt x="102802" y="199178"/>
                </a:lnTo>
                <a:lnTo>
                  <a:pt x="76802" y="236722"/>
                </a:lnTo>
                <a:lnTo>
                  <a:pt x="54220" y="276620"/>
                </a:lnTo>
                <a:lnTo>
                  <a:pt x="35267" y="318661"/>
                </a:lnTo>
                <a:lnTo>
                  <a:pt x="20156" y="362631"/>
                </a:lnTo>
                <a:lnTo>
                  <a:pt x="9100" y="408320"/>
                </a:lnTo>
                <a:lnTo>
                  <a:pt x="2310" y="455513"/>
                </a:lnTo>
                <a:lnTo>
                  <a:pt x="0" y="503999"/>
                </a:lnTo>
                <a:lnTo>
                  <a:pt x="2207" y="551389"/>
                </a:lnTo>
                <a:lnTo>
                  <a:pt x="8736" y="597661"/>
                </a:lnTo>
                <a:lnTo>
                  <a:pt x="19443" y="642820"/>
                </a:lnTo>
                <a:lnTo>
                  <a:pt x="34188" y="686866"/>
                </a:lnTo>
                <a:lnTo>
                  <a:pt x="66341" y="753584"/>
                </a:lnTo>
                <a:lnTo>
                  <a:pt x="108534" y="814730"/>
                </a:lnTo>
                <a:lnTo>
                  <a:pt x="37172" y="984211"/>
                </a:lnTo>
                <a:lnTo>
                  <a:pt x="34942" y="992205"/>
                </a:lnTo>
                <a:lnTo>
                  <a:pt x="34939" y="1000196"/>
                </a:lnTo>
                <a:lnTo>
                  <a:pt x="37167" y="1007627"/>
                </a:lnTo>
                <a:lnTo>
                  <a:pt x="65417" y="1025842"/>
                </a:lnTo>
                <a:lnTo>
                  <a:pt x="69875" y="1025842"/>
                </a:lnTo>
                <a:lnTo>
                  <a:pt x="337489" y="979754"/>
                </a:lnTo>
                <a:lnTo>
                  <a:pt x="378140" y="992322"/>
                </a:lnTo>
                <a:lnTo>
                  <a:pt x="419630" y="1001125"/>
                </a:lnTo>
                <a:lnTo>
                  <a:pt x="461676" y="1006303"/>
                </a:lnTo>
                <a:lnTo>
                  <a:pt x="503999" y="1007998"/>
                </a:lnTo>
                <a:lnTo>
                  <a:pt x="552485" y="1005688"/>
                </a:lnTo>
                <a:lnTo>
                  <a:pt x="599678" y="998898"/>
                </a:lnTo>
                <a:lnTo>
                  <a:pt x="645367" y="987842"/>
                </a:lnTo>
                <a:lnTo>
                  <a:pt x="689337" y="972731"/>
                </a:lnTo>
                <a:lnTo>
                  <a:pt x="731378" y="953778"/>
                </a:lnTo>
                <a:lnTo>
                  <a:pt x="771276" y="931196"/>
                </a:lnTo>
                <a:lnTo>
                  <a:pt x="808820" y="905196"/>
                </a:lnTo>
                <a:lnTo>
                  <a:pt x="843796" y="875992"/>
                </a:lnTo>
                <a:lnTo>
                  <a:pt x="875992" y="843796"/>
                </a:lnTo>
                <a:lnTo>
                  <a:pt x="905196" y="808820"/>
                </a:lnTo>
                <a:lnTo>
                  <a:pt x="931196" y="771276"/>
                </a:lnTo>
                <a:lnTo>
                  <a:pt x="953778" y="731378"/>
                </a:lnTo>
                <a:lnTo>
                  <a:pt x="972731" y="689337"/>
                </a:lnTo>
                <a:lnTo>
                  <a:pt x="987842" y="645367"/>
                </a:lnTo>
                <a:lnTo>
                  <a:pt x="998898" y="599678"/>
                </a:lnTo>
                <a:lnTo>
                  <a:pt x="1005688" y="552485"/>
                </a:lnTo>
                <a:lnTo>
                  <a:pt x="1007999" y="503999"/>
                </a:lnTo>
                <a:lnTo>
                  <a:pt x="1005688" y="455513"/>
                </a:lnTo>
                <a:lnTo>
                  <a:pt x="998898" y="408320"/>
                </a:lnTo>
                <a:lnTo>
                  <a:pt x="987842" y="362631"/>
                </a:lnTo>
                <a:lnTo>
                  <a:pt x="972731" y="318661"/>
                </a:lnTo>
                <a:lnTo>
                  <a:pt x="953778" y="276620"/>
                </a:lnTo>
                <a:lnTo>
                  <a:pt x="931196" y="236722"/>
                </a:lnTo>
                <a:lnTo>
                  <a:pt x="905196" y="199178"/>
                </a:lnTo>
                <a:lnTo>
                  <a:pt x="875992" y="164202"/>
                </a:lnTo>
                <a:lnTo>
                  <a:pt x="843796" y="132006"/>
                </a:lnTo>
                <a:lnTo>
                  <a:pt x="808820" y="102802"/>
                </a:lnTo>
                <a:lnTo>
                  <a:pt x="771276" y="76802"/>
                </a:lnTo>
                <a:lnTo>
                  <a:pt x="731378" y="54220"/>
                </a:lnTo>
                <a:lnTo>
                  <a:pt x="689337" y="35267"/>
                </a:lnTo>
                <a:lnTo>
                  <a:pt x="645367" y="20156"/>
                </a:lnTo>
                <a:lnTo>
                  <a:pt x="599678" y="9100"/>
                </a:lnTo>
                <a:lnTo>
                  <a:pt x="552485" y="2310"/>
                </a:lnTo>
                <a:lnTo>
                  <a:pt x="503999" y="0"/>
                </a:lnTo>
                <a:close/>
              </a:path>
            </a:pathLst>
          </a:custGeom>
          <a:solidFill>
            <a:srgbClr val="673089"/>
          </a:solidFill>
        </p:spPr>
        <p:txBody>
          <a:bodyPr wrap="square" lIns="0" tIns="0" rIns="0" bIns="0" rtlCol="0"/>
          <a:lstStyle/>
          <a:p>
            <a:endParaRPr/>
          </a:p>
        </p:txBody>
      </p:sp>
      <p:sp>
        <p:nvSpPr>
          <p:cNvPr id="15" name="object 15"/>
          <p:cNvSpPr txBox="1"/>
          <p:nvPr/>
        </p:nvSpPr>
        <p:spPr>
          <a:xfrm>
            <a:off x="4549190" y="3921261"/>
            <a:ext cx="666750" cy="570477"/>
          </a:xfrm>
          <a:prstGeom prst="rect">
            <a:avLst/>
          </a:prstGeom>
        </p:spPr>
        <p:txBody>
          <a:bodyPr vert="horz" wrap="square" lIns="0" tIns="10160" rIns="0" bIns="0" rtlCol="0">
            <a:spAutoFit/>
          </a:bodyPr>
          <a:lstStyle/>
          <a:p>
            <a:pPr marL="12700" marR="5080" algn="ctr">
              <a:lnSpc>
                <a:spcPct val="101800"/>
              </a:lnSpc>
              <a:spcBef>
                <a:spcPts val="80"/>
              </a:spcBef>
            </a:pPr>
            <a:r>
              <a:rPr lang="ar-JO" sz="900" b="1" i="1" dirty="0">
                <a:solidFill>
                  <a:srgbClr val="FFFFFF"/>
                </a:solidFill>
                <a:latin typeface="Calibri"/>
                <a:cs typeface="Calibri"/>
              </a:rPr>
              <a:t>نحن نستمتع حقا بالبرامج الإذاعية التي تنظمها!</a:t>
            </a:r>
            <a:endParaRPr sz="900" dirty="0">
              <a:latin typeface="Calibri"/>
              <a:cs typeface="Calibri"/>
            </a:endParaRPr>
          </a:p>
        </p:txBody>
      </p:sp>
      <p:sp>
        <p:nvSpPr>
          <p:cNvPr id="16" name="object 16"/>
          <p:cNvSpPr/>
          <p:nvPr/>
        </p:nvSpPr>
        <p:spPr>
          <a:xfrm>
            <a:off x="1070998" y="3258096"/>
            <a:ext cx="1008380" cy="1026160"/>
          </a:xfrm>
          <a:custGeom>
            <a:avLst/>
            <a:gdLst/>
            <a:ahLst/>
            <a:cxnLst/>
            <a:rect l="l" t="t" r="r" b="b"/>
            <a:pathLst>
              <a:path w="1008380" h="1026160">
                <a:moveTo>
                  <a:pt x="503999" y="0"/>
                </a:moveTo>
                <a:lnTo>
                  <a:pt x="455513" y="2310"/>
                </a:lnTo>
                <a:lnTo>
                  <a:pt x="408320" y="9100"/>
                </a:lnTo>
                <a:lnTo>
                  <a:pt x="362631" y="20156"/>
                </a:lnTo>
                <a:lnTo>
                  <a:pt x="318661" y="35267"/>
                </a:lnTo>
                <a:lnTo>
                  <a:pt x="276620" y="54220"/>
                </a:lnTo>
                <a:lnTo>
                  <a:pt x="236722" y="76802"/>
                </a:lnTo>
                <a:lnTo>
                  <a:pt x="199178" y="102802"/>
                </a:lnTo>
                <a:lnTo>
                  <a:pt x="164202" y="132006"/>
                </a:lnTo>
                <a:lnTo>
                  <a:pt x="132006" y="164202"/>
                </a:lnTo>
                <a:lnTo>
                  <a:pt x="102802" y="199178"/>
                </a:lnTo>
                <a:lnTo>
                  <a:pt x="76802" y="236722"/>
                </a:lnTo>
                <a:lnTo>
                  <a:pt x="54220" y="276620"/>
                </a:lnTo>
                <a:lnTo>
                  <a:pt x="35267" y="318661"/>
                </a:lnTo>
                <a:lnTo>
                  <a:pt x="20156" y="362631"/>
                </a:lnTo>
                <a:lnTo>
                  <a:pt x="9100" y="408320"/>
                </a:lnTo>
                <a:lnTo>
                  <a:pt x="2310" y="455513"/>
                </a:lnTo>
                <a:lnTo>
                  <a:pt x="0" y="503999"/>
                </a:lnTo>
                <a:lnTo>
                  <a:pt x="2207" y="551389"/>
                </a:lnTo>
                <a:lnTo>
                  <a:pt x="8736" y="597661"/>
                </a:lnTo>
                <a:lnTo>
                  <a:pt x="19443" y="642820"/>
                </a:lnTo>
                <a:lnTo>
                  <a:pt x="34188" y="686866"/>
                </a:lnTo>
                <a:lnTo>
                  <a:pt x="66341" y="753584"/>
                </a:lnTo>
                <a:lnTo>
                  <a:pt x="108534" y="814730"/>
                </a:lnTo>
                <a:lnTo>
                  <a:pt x="37172" y="984211"/>
                </a:lnTo>
                <a:lnTo>
                  <a:pt x="34942" y="992205"/>
                </a:lnTo>
                <a:lnTo>
                  <a:pt x="34939" y="1000196"/>
                </a:lnTo>
                <a:lnTo>
                  <a:pt x="37167" y="1007627"/>
                </a:lnTo>
                <a:lnTo>
                  <a:pt x="65417" y="1025842"/>
                </a:lnTo>
                <a:lnTo>
                  <a:pt x="69875" y="1025842"/>
                </a:lnTo>
                <a:lnTo>
                  <a:pt x="337489" y="979754"/>
                </a:lnTo>
                <a:lnTo>
                  <a:pt x="378140" y="992322"/>
                </a:lnTo>
                <a:lnTo>
                  <a:pt x="419630" y="1001125"/>
                </a:lnTo>
                <a:lnTo>
                  <a:pt x="461676" y="1006303"/>
                </a:lnTo>
                <a:lnTo>
                  <a:pt x="503999" y="1007998"/>
                </a:lnTo>
                <a:lnTo>
                  <a:pt x="552485" y="1005688"/>
                </a:lnTo>
                <a:lnTo>
                  <a:pt x="599678" y="998898"/>
                </a:lnTo>
                <a:lnTo>
                  <a:pt x="645367" y="987842"/>
                </a:lnTo>
                <a:lnTo>
                  <a:pt x="689337" y="972731"/>
                </a:lnTo>
                <a:lnTo>
                  <a:pt x="731378" y="953778"/>
                </a:lnTo>
                <a:lnTo>
                  <a:pt x="771276" y="931196"/>
                </a:lnTo>
                <a:lnTo>
                  <a:pt x="808820" y="905196"/>
                </a:lnTo>
                <a:lnTo>
                  <a:pt x="843796" y="875992"/>
                </a:lnTo>
                <a:lnTo>
                  <a:pt x="875992" y="843796"/>
                </a:lnTo>
                <a:lnTo>
                  <a:pt x="905196" y="808820"/>
                </a:lnTo>
                <a:lnTo>
                  <a:pt x="931196" y="771276"/>
                </a:lnTo>
                <a:lnTo>
                  <a:pt x="953778" y="731378"/>
                </a:lnTo>
                <a:lnTo>
                  <a:pt x="972731" y="689337"/>
                </a:lnTo>
                <a:lnTo>
                  <a:pt x="987842" y="645367"/>
                </a:lnTo>
                <a:lnTo>
                  <a:pt x="998898" y="599678"/>
                </a:lnTo>
                <a:lnTo>
                  <a:pt x="1005688" y="552485"/>
                </a:lnTo>
                <a:lnTo>
                  <a:pt x="1007999" y="503999"/>
                </a:lnTo>
                <a:lnTo>
                  <a:pt x="1005688" y="455513"/>
                </a:lnTo>
                <a:lnTo>
                  <a:pt x="998898" y="408320"/>
                </a:lnTo>
                <a:lnTo>
                  <a:pt x="987842" y="362631"/>
                </a:lnTo>
                <a:lnTo>
                  <a:pt x="972731" y="318661"/>
                </a:lnTo>
                <a:lnTo>
                  <a:pt x="953778" y="276620"/>
                </a:lnTo>
                <a:lnTo>
                  <a:pt x="931196" y="236722"/>
                </a:lnTo>
                <a:lnTo>
                  <a:pt x="905196" y="199178"/>
                </a:lnTo>
                <a:lnTo>
                  <a:pt x="875992" y="164202"/>
                </a:lnTo>
                <a:lnTo>
                  <a:pt x="843796" y="132006"/>
                </a:lnTo>
                <a:lnTo>
                  <a:pt x="808820" y="102802"/>
                </a:lnTo>
                <a:lnTo>
                  <a:pt x="771276" y="76802"/>
                </a:lnTo>
                <a:lnTo>
                  <a:pt x="731378" y="54220"/>
                </a:lnTo>
                <a:lnTo>
                  <a:pt x="689337" y="35267"/>
                </a:lnTo>
                <a:lnTo>
                  <a:pt x="645367" y="20156"/>
                </a:lnTo>
                <a:lnTo>
                  <a:pt x="599678" y="9100"/>
                </a:lnTo>
                <a:lnTo>
                  <a:pt x="552485" y="2310"/>
                </a:lnTo>
                <a:lnTo>
                  <a:pt x="503999" y="0"/>
                </a:lnTo>
                <a:close/>
              </a:path>
            </a:pathLst>
          </a:custGeom>
          <a:solidFill>
            <a:srgbClr val="A92886"/>
          </a:solidFill>
        </p:spPr>
        <p:txBody>
          <a:bodyPr wrap="square" lIns="0" tIns="0" rIns="0" bIns="0" rtlCol="0"/>
          <a:lstStyle/>
          <a:p>
            <a:endParaRPr/>
          </a:p>
        </p:txBody>
      </p:sp>
      <p:sp>
        <p:nvSpPr>
          <p:cNvPr id="17" name="object 17"/>
          <p:cNvSpPr txBox="1"/>
          <p:nvPr/>
        </p:nvSpPr>
        <p:spPr>
          <a:xfrm>
            <a:off x="1170849" y="3382867"/>
            <a:ext cx="745971" cy="724557"/>
          </a:xfrm>
          <a:prstGeom prst="rect">
            <a:avLst/>
          </a:prstGeom>
        </p:spPr>
        <p:txBody>
          <a:bodyPr vert="horz" wrap="square" lIns="0" tIns="10160" rIns="0" bIns="0" rtlCol="0">
            <a:spAutoFit/>
          </a:bodyPr>
          <a:lstStyle/>
          <a:p>
            <a:pPr marL="90170" marR="39370" indent="-43180" algn="ctr" rtl="1">
              <a:lnSpc>
                <a:spcPct val="101800"/>
              </a:lnSpc>
              <a:spcBef>
                <a:spcPts val="80"/>
              </a:spcBef>
            </a:pPr>
            <a:r>
              <a:rPr lang="ar-JO" sz="900" b="1" i="1" dirty="0">
                <a:solidFill>
                  <a:srgbClr val="FFFFFF"/>
                </a:solidFill>
                <a:latin typeface="Calibri"/>
                <a:cs typeface="Calibri"/>
              </a:rPr>
              <a:t>أين يمكنني التسجيل
للحصول على المساعدة النقدية؟</a:t>
            </a:r>
            <a:endParaRPr sz="900" dirty="0">
              <a:latin typeface="Calibri"/>
              <a:cs typeface="Calibri"/>
            </a:endParaRPr>
          </a:p>
        </p:txBody>
      </p:sp>
      <p:sp>
        <p:nvSpPr>
          <p:cNvPr id="18" name="object 18"/>
          <p:cNvSpPr/>
          <p:nvPr/>
        </p:nvSpPr>
        <p:spPr>
          <a:xfrm>
            <a:off x="3275999" y="3258096"/>
            <a:ext cx="1008380" cy="1026160"/>
          </a:xfrm>
          <a:custGeom>
            <a:avLst/>
            <a:gdLst/>
            <a:ahLst/>
            <a:cxnLst/>
            <a:rect l="l" t="t" r="r" b="b"/>
            <a:pathLst>
              <a:path w="1008379" h="1026160">
                <a:moveTo>
                  <a:pt x="503999" y="0"/>
                </a:moveTo>
                <a:lnTo>
                  <a:pt x="455513" y="2310"/>
                </a:lnTo>
                <a:lnTo>
                  <a:pt x="408320" y="9100"/>
                </a:lnTo>
                <a:lnTo>
                  <a:pt x="362631" y="20156"/>
                </a:lnTo>
                <a:lnTo>
                  <a:pt x="318661" y="35267"/>
                </a:lnTo>
                <a:lnTo>
                  <a:pt x="276620" y="54220"/>
                </a:lnTo>
                <a:lnTo>
                  <a:pt x="236722" y="76802"/>
                </a:lnTo>
                <a:lnTo>
                  <a:pt x="199178" y="102802"/>
                </a:lnTo>
                <a:lnTo>
                  <a:pt x="164202" y="132006"/>
                </a:lnTo>
                <a:lnTo>
                  <a:pt x="132006" y="164202"/>
                </a:lnTo>
                <a:lnTo>
                  <a:pt x="102802" y="199178"/>
                </a:lnTo>
                <a:lnTo>
                  <a:pt x="76802" y="236722"/>
                </a:lnTo>
                <a:lnTo>
                  <a:pt x="54220" y="276620"/>
                </a:lnTo>
                <a:lnTo>
                  <a:pt x="35267" y="318661"/>
                </a:lnTo>
                <a:lnTo>
                  <a:pt x="20156" y="362631"/>
                </a:lnTo>
                <a:lnTo>
                  <a:pt x="9100" y="408320"/>
                </a:lnTo>
                <a:lnTo>
                  <a:pt x="2310" y="455513"/>
                </a:lnTo>
                <a:lnTo>
                  <a:pt x="0" y="503999"/>
                </a:lnTo>
                <a:lnTo>
                  <a:pt x="2207" y="551389"/>
                </a:lnTo>
                <a:lnTo>
                  <a:pt x="8736" y="597661"/>
                </a:lnTo>
                <a:lnTo>
                  <a:pt x="19443" y="642820"/>
                </a:lnTo>
                <a:lnTo>
                  <a:pt x="34188" y="686866"/>
                </a:lnTo>
                <a:lnTo>
                  <a:pt x="66341" y="753584"/>
                </a:lnTo>
                <a:lnTo>
                  <a:pt x="108534" y="814730"/>
                </a:lnTo>
                <a:lnTo>
                  <a:pt x="37172" y="984211"/>
                </a:lnTo>
                <a:lnTo>
                  <a:pt x="34942" y="992205"/>
                </a:lnTo>
                <a:lnTo>
                  <a:pt x="34939" y="1000196"/>
                </a:lnTo>
                <a:lnTo>
                  <a:pt x="37167" y="1007627"/>
                </a:lnTo>
                <a:lnTo>
                  <a:pt x="65417" y="1025842"/>
                </a:lnTo>
                <a:lnTo>
                  <a:pt x="69875" y="1025842"/>
                </a:lnTo>
                <a:lnTo>
                  <a:pt x="337489" y="979754"/>
                </a:lnTo>
                <a:lnTo>
                  <a:pt x="378140" y="992322"/>
                </a:lnTo>
                <a:lnTo>
                  <a:pt x="419630" y="1001125"/>
                </a:lnTo>
                <a:lnTo>
                  <a:pt x="461676" y="1006303"/>
                </a:lnTo>
                <a:lnTo>
                  <a:pt x="503999" y="1007998"/>
                </a:lnTo>
                <a:lnTo>
                  <a:pt x="552485" y="1005688"/>
                </a:lnTo>
                <a:lnTo>
                  <a:pt x="599678" y="998898"/>
                </a:lnTo>
                <a:lnTo>
                  <a:pt x="645367" y="987842"/>
                </a:lnTo>
                <a:lnTo>
                  <a:pt x="689337" y="972731"/>
                </a:lnTo>
                <a:lnTo>
                  <a:pt x="731378" y="953778"/>
                </a:lnTo>
                <a:lnTo>
                  <a:pt x="771276" y="931196"/>
                </a:lnTo>
                <a:lnTo>
                  <a:pt x="808820" y="905196"/>
                </a:lnTo>
                <a:lnTo>
                  <a:pt x="843796" y="875992"/>
                </a:lnTo>
                <a:lnTo>
                  <a:pt x="875992" y="843796"/>
                </a:lnTo>
                <a:lnTo>
                  <a:pt x="905196" y="808820"/>
                </a:lnTo>
                <a:lnTo>
                  <a:pt x="931196" y="771276"/>
                </a:lnTo>
                <a:lnTo>
                  <a:pt x="953778" y="731378"/>
                </a:lnTo>
                <a:lnTo>
                  <a:pt x="972731" y="689337"/>
                </a:lnTo>
                <a:lnTo>
                  <a:pt x="987842" y="645367"/>
                </a:lnTo>
                <a:lnTo>
                  <a:pt x="998898" y="599678"/>
                </a:lnTo>
                <a:lnTo>
                  <a:pt x="1005688" y="552485"/>
                </a:lnTo>
                <a:lnTo>
                  <a:pt x="1007999" y="503999"/>
                </a:lnTo>
                <a:lnTo>
                  <a:pt x="1005688" y="455513"/>
                </a:lnTo>
                <a:lnTo>
                  <a:pt x="998898" y="408320"/>
                </a:lnTo>
                <a:lnTo>
                  <a:pt x="987842" y="362631"/>
                </a:lnTo>
                <a:lnTo>
                  <a:pt x="972731" y="318661"/>
                </a:lnTo>
                <a:lnTo>
                  <a:pt x="953778" y="276620"/>
                </a:lnTo>
                <a:lnTo>
                  <a:pt x="931196" y="236722"/>
                </a:lnTo>
                <a:lnTo>
                  <a:pt x="905196" y="199178"/>
                </a:lnTo>
                <a:lnTo>
                  <a:pt x="875992" y="164202"/>
                </a:lnTo>
                <a:lnTo>
                  <a:pt x="843796" y="132006"/>
                </a:lnTo>
                <a:lnTo>
                  <a:pt x="808820" y="102802"/>
                </a:lnTo>
                <a:lnTo>
                  <a:pt x="771276" y="76802"/>
                </a:lnTo>
                <a:lnTo>
                  <a:pt x="731378" y="54220"/>
                </a:lnTo>
                <a:lnTo>
                  <a:pt x="689337" y="35267"/>
                </a:lnTo>
                <a:lnTo>
                  <a:pt x="645367" y="20156"/>
                </a:lnTo>
                <a:lnTo>
                  <a:pt x="599678" y="9100"/>
                </a:lnTo>
                <a:lnTo>
                  <a:pt x="552485" y="2310"/>
                </a:lnTo>
                <a:lnTo>
                  <a:pt x="503999" y="0"/>
                </a:lnTo>
                <a:close/>
              </a:path>
            </a:pathLst>
          </a:custGeom>
          <a:solidFill>
            <a:srgbClr val="97569C"/>
          </a:solidFill>
        </p:spPr>
        <p:txBody>
          <a:bodyPr wrap="square" lIns="0" tIns="0" rIns="0" bIns="0" rtlCol="0"/>
          <a:lstStyle/>
          <a:p>
            <a:endParaRPr/>
          </a:p>
        </p:txBody>
      </p:sp>
      <p:sp>
        <p:nvSpPr>
          <p:cNvPr id="19" name="object 19"/>
          <p:cNvSpPr txBox="1"/>
          <p:nvPr/>
        </p:nvSpPr>
        <p:spPr>
          <a:xfrm>
            <a:off x="3475500" y="3484201"/>
            <a:ext cx="604520" cy="569643"/>
          </a:xfrm>
          <a:prstGeom prst="rect">
            <a:avLst/>
          </a:prstGeom>
        </p:spPr>
        <p:txBody>
          <a:bodyPr vert="horz" wrap="square" lIns="0" tIns="10160" rIns="0" bIns="0" rtlCol="0">
            <a:spAutoFit/>
          </a:bodyPr>
          <a:lstStyle/>
          <a:p>
            <a:pPr marL="24765" marR="5080" indent="-12700" algn="ctr" rtl="1">
              <a:lnSpc>
                <a:spcPct val="101800"/>
              </a:lnSpc>
              <a:spcBef>
                <a:spcPts val="80"/>
              </a:spcBef>
            </a:pPr>
            <a:r>
              <a:rPr lang="ar-JO" sz="900" b="1" i="1" dirty="0">
                <a:solidFill>
                  <a:srgbClr val="FFFFFF"/>
                </a:solidFill>
                <a:latin typeface="Calibri"/>
                <a:cs typeface="Calibri"/>
              </a:rPr>
              <a:t>يجب عليك توظيف المزيد من الموظفين المحليين.</a:t>
            </a:r>
            <a:endParaRPr sz="900" dirty="0">
              <a:latin typeface="Trebuchet MS"/>
              <a:cs typeface="Trebuchet MS"/>
            </a:endParaRPr>
          </a:p>
        </p:txBody>
      </p:sp>
      <p:sp>
        <p:nvSpPr>
          <p:cNvPr id="20" name="object 20"/>
          <p:cNvSpPr/>
          <p:nvPr/>
        </p:nvSpPr>
        <p:spPr>
          <a:xfrm>
            <a:off x="2173499" y="3771013"/>
            <a:ext cx="1008380" cy="1026160"/>
          </a:xfrm>
          <a:custGeom>
            <a:avLst/>
            <a:gdLst/>
            <a:ahLst/>
            <a:cxnLst/>
            <a:rect l="l" t="t" r="r" b="b"/>
            <a:pathLst>
              <a:path w="1008380" h="1026160">
                <a:moveTo>
                  <a:pt x="503999" y="0"/>
                </a:moveTo>
                <a:lnTo>
                  <a:pt x="455513" y="2310"/>
                </a:lnTo>
                <a:lnTo>
                  <a:pt x="408320" y="9100"/>
                </a:lnTo>
                <a:lnTo>
                  <a:pt x="362631" y="20156"/>
                </a:lnTo>
                <a:lnTo>
                  <a:pt x="318661" y="35267"/>
                </a:lnTo>
                <a:lnTo>
                  <a:pt x="276620" y="54220"/>
                </a:lnTo>
                <a:lnTo>
                  <a:pt x="236722" y="76802"/>
                </a:lnTo>
                <a:lnTo>
                  <a:pt x="199178" y="102802"/>
                </a:lnTo>
                <a:lnTo>
                  <a:pt x="164202" y="132006"/>
                </a:lnTo>
                <a:lnTo>
                  <a:pt x="132006" y="164202"/>
                </a:lnTo>
                <a:lnTo>
                  <a:pt x="102802" y="199178"/>
                </a:lnTo>
                <a:lnTo>
                  <a:pt x="76802" y="236722"/>
                </a:lnTo>
                <a:lnTo>
                  <a:pt x="54220" y="276620"/>
                </a:lnTo>
                <a:lnTo>
                  <a:pt x="35267" y="318661"/>
                </a:lnTo>
                <a:lnTo>
                  <a:pt x="20156" y="362631"/>
                </a:lnTo>
                <a:lnTo>
                  <a:pt x="9100" y="408320"/>
                </a:lnTo>
                <a:lnTo>
                  <a:pt x="2310" y="455513"/>
                </a:lnTo>
                <a:lnTo>
                  <a:pt x="0" y="503999"/>
                </a:lnTo>
                <a:lnTo>
                  <a:pt x="2207" y="551389"/>
                </a:lnTo>
                <a:lnTo>
                  <a:pt x="8736" y="597661"/>
                </a:lnTo>
                <a:lnTo>
                  <a:pt x="19443" y="642820"/>
                </a:lnTo>
                <a:lnTo>
                  <a:pt x="34188" y="686866"/>
                </a:lnTo>
                <a:lnTo>
                  <a:pt x="66341" y="753584"/>
                </a:lnTo>
                <a:lnTo>
                  <a:pt x="108534" y="814730"/>
                </a:lnTo>
                <a:lnTo>
                  <a:pt x="37172" y="984211"/>
                </a:lnTo>
                <a:lnTo>
                  <a:pt x="34942" y="992205"/>
                </a:lnTo>
                <a:lnTo>
                  <a:pt x="34939" y="1000196"/>
                </a:lnTo>
                <a:lnTo>
                  <a:pt x="37167" y="1007627"/>
                </a:lnTo>
                <a:lnTo>
                  <a:pt x="65417" y="1025842"/>
                </a:lnTo>
                <a:lnTo>
                  <a:pt x="69875" y="1025842"/>
                </a:lnTo>
                <a:lnTo>
                  <a:pt x="337489" y="979754"/>
                </a:lnTo>
                <a:lnTo>
                  <a:pt x="378140" y="992322"/>
                </a:lnTo>
                <a:lnTo>
                  <a:pt x="419630" y="1001125"/>
                </a:lnTo>
                <a:lnTo>
                  <a:pt x="461676" y="1006303"/>
                </a:lnTo>
                <a:lnTo>
                  <a:pt x="503999" y="1007998"/>
                </a:lnTo>
                <a:lnTo>
                  <a:pt x="552485" y="1005688"/>
                </a:lnTo>
                <a:lnTo>
                  <a:pt x="599678" y="998898"/>
                </a:lnTo>
                <a:lnTo>
                  <a:pt x="645367" y="987842"/>
                </a:lnTo>
                <a:lnTo>
                  <a:pt x="689337" y="972731"/>
                </a:lnTo>
                <a:lnTo>
                  <a:pt x="731378" y="953778"/>
                </a:lnTo>
                <a:lnTo>
                  <a:pt x="771276" y="931196"/>
                </a:lnTo>
                <a:lnTo>
                  <a:pt x="808820" y="905196"/>
                </a:lnTo>
                <a:lnTo>
                  <a:pt x="843796" y="875992"/>
                </a:lnTo>
                <a:lnTo>
                  <a:pt x="875992" y="843796"/>
                </a:lnTo>
                <a:lnTo>
                  <a:pt x="905196" y="808820"/>
                </a:lnTo>
                <a:lnTo>
                  <a:pt x="931196" y="771276"/>
                </a:lnTo>
                <a:lnTo>
                  <a:pt x="953778" y="731378"/>
                </a:lnTo>
                <a:lnTo>
                  <a:pt x="972731" y="689337"/>
                </a:lnTo>
                <a:lnTo>
                  <a:pt x="987842" y="645367"/>
                </a:lnTo>
                <a:lnTo>
                  <a:pt x="998898" y="599678"/>
                </a:lnTo>
                <a:lnTo>
                  <a:pt x="1005688" y="552485"/>
                </a:lnTo>
                <a:lnTo>
                  <a:pt x="1007998" y="503999"/>
                </a:lnTo>
                <a:lnTo>
                  <a:pt x="1005688" y="455513"/>
                </a:lnTo>
                <a:lnTo>
                  <a:pt x="998898" y="408320"/>
                </a:lnTo>
                <a:lnTo>
                  <a:pt x="987842" y="362631"/>
                </a:lnTo>
                <a:lnTo>
                  <a:pt x="972731" y="318661"/>
                </a:lnTo>
                <a:lnTo>
                  <a:pt x="953778" y="276620"/>
                </a:lnTo>
                <a:lnTo>
                  <a:pt x="931196" y="236722"/>
                </a:lnTo>
                <a:lnTo>
                  <a:pt x="905196" y="199178"/>
                </a:lnTo>
                <a:lnTo>
                  <a:pt x="875992" y="164202"/>
                </a:lnTo>
                <a:lnTo>
                  <a:pt x="843796" y="132006"/>
                </a:lnTo>
                <a:lnTo>
                  <a:pt x="808820" y="102802"/>
                </a:lnTo>
                <a:lnTo>
                  <a:pt x="771276" y="76802"/>
                </a:lnTo>
                <a:lnTo>
                  <a:pt x="731378" y="54220"/>
                </a:lnTo>
                <a:lnTo>
                  <a:pt x="689337" y="35267"/>
                </a:lnTo>
                <a:lnTo>
                  <a:pt x="645367" y="20156"/>
                </a:lnTo>
                <a:lnTo>
                  <a:pt x="599678" y="9100"/>
                </a:lnTo>
                <a:lnTo>
                  <a:pt x="552485" y="2310"/>
                </a:lnTo>
                <a:lnTo>
                  <a:pt x="503999" y="0"/>
                </a:lnTo>
                <a:close/>
              </a:path>
            </a:pathLst>
          </a:custGeom>
          <a:solidFill>
            <a:srgbClr val="992B7D"/>
          </a:solidFill>
        </p:spPr>
        <p:txBody>
          <a:bodyPr wrap="square" lIns="0" tIns="0" rIns="0" bIns="0" rtlCol="0"/>
          <a:lstStyle/>
          <a:p>
            <a:endParaRPr/>
          </a:p>
        </p:txBody>
      </p:sp>
      <p:sp>
        <p:nvSpPr>
          <p:cNvPr id="21" name="object 21"/>
          <p:cNvSpPr txBox="1"/>
          <p:nvPr/>
        </p:nvSpPr>
        <p:spPr>
          <a:xfrm>
            <a:off x="2326490" y="4060961"/>
            <a:ext cx="729615" cy="442044"/>
          </a:xfrm>
          <a:prstGeom prst="rect">
            <a:avLst/>
          </a:prstGeom>
        </p:spPr>
        <p:txBody>
          <a:bodyPr vert="horz" wrap="square" lIns="0" tIns="10160" rIns="0" bIns="0" rtlCol="0">
            <a:spAutoFit/>
          </a:bodyPr>
          <a:lstStyle/>
          <a:p>
            <a:pPr marL="135890" marR="27940" indent="-100330" algn="ctr" rtl="1">
              <a:lnSpc>
                <a:spcPct val="101800"/>
              </a:lnSpc>
              <a:spcBef>
                <a:spcPts val="80"/>
              </a:spcBef>
            </a:pPr>
            <a:r>
              <a:rPr lang="ar-JO" sz="900" b="1" i="1" dirty="0">
                <a:solidFill>
                  <a:srgbClr val="FFFFFF"/>
                </a:solidFill>
                <a:latin typeface="Calibri"/>
                <a:cs typeface="Calibri"/>
              </a:rPr>
              <a:t>دورات المياه في القسم
3 معطلة.</a:t>
            </a:r>
            <a:endParaRPr sz="900" dirty="0">
              <a:latin typeface="Calibri"/>
              <a:cs typeface="Calibri"/>
            </a:endParaRPr>
          </a:p>
        </p:txBody>
      </p:sp>
      <p:sp>
        <p:nvSpPr>
          <p:cNvPr id="22" name="object 22"/>
          <p:cNvSpPr/>
          <p:nvPr/>
        </p:nvSpPr>
        <p:spPr>
          <a:xfrm>
            <a:off x="6652794" y="10017904"/>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97569C"/>
          </a:solidFill>
        </p:spPr>
        <p:txBody>
          <a:bodyPr wrap="square" lIns="0" tIns="0" rIns="0" bIns="0" rtlCol="0"/>
          <a:lstStyle/>
          <a:p>
            <a:endParaRPr/>
          </a:p>
        </p:txBody>
      </p:sp>
      <p:sp>
        <p:nvSpPr>
          <p:cNvPr id="23" name="object 23"/>
          <p:cNvSpPr txBox="1"/>
          <p:nvPr/>
        </p:nvSpPr>
        <p:spPr>
          <a:xfrm>
            <a:off x="6759885" y="10083162"/>
            <a:ext cx="65405" cy="147320"/>
          </a:xfrm>
          <a:prstGeom prst="rect">
            <a:avLst/>
          </a:prstGeom>
        </p:spPr>
        <p:txBody>
          <a:bodyPr vert="horz" wrap="square" lIns="0" tIns="12700" rIns="0" bIns="0" rtlCol="0">
            <a:spAutoFit/>
          </a:bodyPr>
          <a:lstStyle/>
          <a:p>
            <a:pPr marL="12700">
              <a:lnSpc>
                <a:spcPct val="100000"/>
              </a:lnSpc>
              <a:spcBef>
                <a:spcPts val="100"/>
              </a:spcBef>
            </a:pPr>
            <a:r>
              <a:rPr sz="800" b="1" spc="-95" dirty="0">
                <a:solidFill>
                  <a:srgbClr val="FFFFFF"/>
                </a:solidFill>
                <a:latin typeface="Calibri"/>
                <a:cs typeface="Calibri"/>
              </a:rPr>
              <a:t>1</a:t>
            </a:r>
            <a:endParaRPr sz="800" dirty="0">
              <a:latin typeface="Calibri"/>
              <a:cs typeface="Calibri"/>
            </a:endParaRPr>
          </a:p>
        </p:txBody>
      </p:sp>
      <p:sp>
        <p:nvSpPr>
          <p:cNvPr id="24" name="object 24"/>
          <p:cNvSpPr txBox="1"/>
          <p:nvPr/>
        </p:nvSpPr>
        <p:spPr>
          <a:xfrm>
            <a:off x="5759450" y="10091703"/>
            <a:ext cx="751271" cy="135935"/>
          </a:xfrm>
          <a:prstGeom prst="rect">
            <a:avLst/>
          </a:prstGeom>
        </p:spPr>
        <p:txBody>
          <a:bodyPr vert="horz" wrap="square" lIns="0" tIns="12700" rIns="0" bIns="0" rtlCol="0">
            <a:spAutoFit/>
          </a:bodyPr>
          <a:lstStyle/>
          <a:p>
            <a:pPr marL="12700" rtl="1">
              <a:lnSpc>
                <a:spcPct val="100000"/>
              </a:lnSpc>
              <a:spcBef>
                <a:spcPts val="100"/>
              </a:spcBef>
            </a:pPr>
            <a:r>
              <a:rPr lang="ar-JO" sz="800" b="1" spc="95" dirty="0">
                <a:solidFill>
                  <a:srgbClr val="97569C"/>
                </a:solidFill>
                <a:latin typeface="Calibri"/>
                <a:cs typeface="Calibri"/>
              </a:rPr>
              <a:t>النموذج رقم </a:t>
            </a:r>
            <a:r>
              <a:rPr sz="800" b="1" spc="50" dirty="0">
                <a:solidFill>
                  <a:srgbClr val="97569C"/>
                </a:solidFill>
                <a:latin typeface="Calibri"/>
                <a:cs typeface="Calibri"/>
              </a:rPr>
              <a:t> </a:t>
            </a:r>
            <a:r>
              <a:rPr sz="800" b="1" spc="-50" dirty="0">
                <a:solidFill>
                  <a:srgbClr val="97569C"/>
                </a:solidFill>
                <a:latin typeface="Calibri"/>
                <a:cs typeface="Calibri"/>
              </a:rPr>
              <a:t>1</a:t>
            </a:r>
            <a:endParaRPr sz="800" dirty="0">
              <a:latin typeface="Calibri"/>
              <a:cs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707299" y="700391"/>
            <a:ext cx="6120765" cy="534249"/>
          </a:xfrm>
          <a:prstGeom prst="rect">
            <a:avLst/>
          </a:prstGeom>
        </p:spPr>
        <p:txBody>
          <a:bodyPr vert="horz" wrap="square" lIns="0" tIns="5080" rIns="0" bIns="0" rtlCol="0">
            <a:spAutoFit/>
          </a:bodyPr>
          <a:lstStyle/>
          <a:p>
            <a:pPr marL="12700" marR="5080" algn="just" rtl="1">
              <a:lnSpc>
                <a:spcPct val="102899"/>
              </a:lnSpc>
              <a:spcBef>
                <a:spcPts val="40"/>
              </a:spcBef>
            </a:pPr>
            <a:r>
              <a:rPr lang="ar-JO" sz="1700" b="1" dirty="0">
                <a:solidFill>
                  <a:srgbClr val="E42A83"/>
                </a:solidFill>
                <a:latin typeface="Calibri" panose="020F0502020204030204" pitchFamily="34" charset="0"/>
                <a:ea typeface="Calibri" panose="020F0502020204030204" pitchFamily="34" charset="0"/>
                <a:cs typeface="Calibri" panose="020F0502020204030204" pitchFamily="34" charset="0"/>
              </a:rPr>
              <a:t>تساعد آليات التغذية الراجعة في ضمان استمرار العملية المنهجية  للإستماع واتخاذ الإجراءات.</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3" name="object 3"/>
          <p:cNvSpPr txBox="1"/>
          <p:nvPr/>
        </p:nvSpPr>
        <p:spPr>
          <a:xfrm>
            <a:off x="707299" y="1617871"/>
            <a:ext cx="2995930" cy="1169872"/>
          </a:xfrm>
          <a:prstGeom prst="rect">
            <a:avLst/>
          </a:prstGeom>
        </p:spPr>
        <p:txBody>
          <a:bodyPr vert="horz" wrap="square" lIns="0" tIns="12700" rIns="0" bIns="0" rtlCol="0">
            <a:spAutoFit/>
          </a:bodyPr>
          <a:lstStyle/>
          <a:p>
            <a:pPr marL="12700" marR="5080" algn="just" rtl="1">
              <a:lnSpc>
                <a:spcPct val="113999"/>
              </a:lnSpc>
              <a:spcBef>
                <a:spcPts val="100"/>
              </a:spcBef>
            </a:pPr>
            <a:r>
              <a:rPr lang="ar-JO" sz="950" dirty="0">
                <a:latin typeface="Calibri" panose="020F0502020204030204" pitchFamily="34" charset="0"/>
                <a:ea typeface="Calibri" panose="020F0502020204030204" pitchFamily="34" charset="0"/>
                <a:cs typeface="Calibri" panose="020F0502020204030204" pitchFamily="34" charset="0"/>
              </a:rPr>
              <a:t>إن آلية التغذية الراجعة هي نظام يتيح لأفراد المجتمع مشاركة المعلومات والتعبير عن المخاوف والاحتياجات أو اقتراح التغييرات التي تهمهم وهي تشمل قنوات استقبال الملاحظات والانطباعات، والعمليات والأدوات لإدارة وتحليل ومشاركة البيانات، بالإضافة إلى العمليات المعنية بضمان العمل وفقًا لهذه الملاحظات وإبلاغ المجتمعات بالإجراءات المتخذة حيث تساعد آلية التغذية الراجعة المنظمات على أن تكون أكثر مساءلة للمجتمعات وفي النهاية تسهم في تحسين جودة إعداد البرامج..</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4" name="object 4"/>
          <p:cNvSpPr txBox="1"/>
          <p:nvPr/>
        </p:nvSpPr>
        <p:spPr>
          <a:xfrm>
            <a:off x="707299" y="3778190"/>
            <a:ext cx="5873750" cy="574675"/>
          </a:xfrm>
          <a:prstGeom prst="rect">
            <a:avLst/>
          </a:prstGeom>
        </p:spPr>
        <p:txBody>
          <a:bodyPr vert="horz" wrap="square" lIns="0" tIns="12700" rIns="0" bIns="0" rtlCol="0">
            <a:spAutoFit/>
          </a:bodyPr>
          <a:lstStyle/>
          <a:p>
            <a:pPr marL="12700" algn="just" rtl="1">
              <a:lnSpc>
                <a:spcPct val="100000"/>
              </a:lnSpc>
              <a:spcBef>
                <a:spcPts val="100"/>
              </a:spcBef>
            </a:pPr>
            <a:r>
              <a:rPr lang="ar-JO" sz="1700" b="1" dirty="0">
                <a:solidFill>
                  <a:srgbClr val="E42A83"/>
                </a:solidFill>
                <a:latin typeface="Calibri" panose="020F0502020204030204" pitchFamily="34" charset="0"/>
                <a:ea typeface="Calibri" panose="020F0502020204030204" pitchFamily="34" charset="0"/>
                <a:cs typeface="Calibri" panose="020F0502020204030204" pitchFamily="34" charset="0"/>
              </a:rPr>
              <a:t>يتواصل الأشخاص بطرق مختلفة</a:t>
            </a:r>
            <a:endParaRPr sz="1700" dirty="0">
              <a:latin typeface="Calibri" panose="020F0502020204030204" pitchFamily="34" charset="0"/>
              <a:ea typeface="Calibri" panose="020F0502020204030204" pitchFamily="34" charset="0"/>
              <a:cs typeface="Calibri" panose="020F0502020204030204" pitchFamily="34" charset="0"/>
            </a:endParaRPr>
          </a:p>
          <a:p>
            <a:pPr marL="12700" algn="just" rtl="1">
              <a:lnSpc>
                <a:spcPct val="100000"/>
              </a:lnSpc>
              <a:spcBef>
                <a:spcPts val="1140"/>
              </a:spcBef>
            </a:pPr>
            <a:r>
              <a:rPr lang="ar-JO" sz="950" spc="55" dirty="0">
                <a:latin typeface="Calibri" panose="020F0502020204030204" pitchFamily="34" charset="0"/>
                <a:ea typeface="Calibri" panose="020F0502020204030204" pitchFamily="34" charset="0"/>
                <a:cs typeface="Calibri" panose="020F0502020204030204" pitchFamily="34" charset="0"/>
              </a:rPr>
              <a:t>يجب أن تكون قنوات التغذية الراجعة متنوعة للتأكد من سماع الجميع، حيث تشمل، على سبيل المثال لا الحصر، ما يلي:</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5" name="object 5"/>
          <p:cNvSpPr txBox="1"/>
          <p:nvPr/>
        </p:nvSpPr>
        <p:spPr>
          <a:xfrm>
            <a:off x="707179" y="4435423"/>
            <a:ext cx="2887980" cy="1195520"/>
          </a:xfrm>
          <a:prstGeom prst="rect">
            <a:avLst/>
          </a:prstGeom>
        </p:spPr>
        <p:txBody>
          <a:bodyPr vert="horz" wrap="square" lIns="0" tIns="12700" rIns="0" bIns="0" rtlCol="0">
            <a:spAutoFit/>
          </a:bodyPr>
          <a:lstStyle/>
          <a:p>
            <a:pPr marL="119380" marR="5080" indent="-107314" algn="just" rtl="1">
              <a:lnSpc>
                <a:spcPct val="113999"/>
              </a:lnSpc>
              <a:spcBef>
                <a:spcPts val="100"/>
              </a:spcBef>
              <a:buClr>
                <a:srgbClr val="992B7D"/>
              </a:buClr>
              <a:buFont typeface="Wingdings"/>
              <a:buChar char=""/>
              <a:tabLst>
                <a:tab pos="120650" algn="l"/>
              </a:tabLst>
            </a:pPr>
            <a:r>
              <a:rPr lang="ar-JO" sz="950" b="1" dirty="0">
                <a:latin typeface="Calibri" panose="020F0502020204030204" pitchFamily="34" charset="0"/>
                <a:ea typeface="Calibri" panose="020F0502020204030204" pitchFamily="34" charset="0"/>
                <a:cs typeface="Calibri" panose="020F0502020204030204" pitchFamily="34" charset="0"/>
              </a:rPr>
              <a:t>التفاعلات الوجاهية</a:t>
            </a:r>
            <a:r>
              <a:rPr lang="ar-JO" sz="950" dirty="0">
                <a:latin typeface="Calibri" panose="020F0502020204030204" pitchFamily="34" charset="0"/>
                <a:ea typeface="Calibri" panose="020F0502020204030204" pitchFamily="34" charset="0"/>
                <a:cs typeface="Calibri" panose="020F0502020204030204" pitchFamily="34" charset="0"/>
              </a:rPr>
              <a:t>، من خلال مكاتب المساعدة على سبيل المثال،	خلال الاجتماعات المجتمعية أوحلقات النقاش المركزة، أو الدراسات الاستقصائية أو المقابلات الشخصية.</a:t>
            </a:r>
          </a:p>
          <a:p>
            <a:pPr marL="119380" marR="5080" indent="-107314" algn="just" rtl="1">
              <a:lnSpc>
                <a:spcPct val="113999"/>
              </a:lnSpc>
              <a:spcBef>
                <a:spcPts val="100"/>
              </a:spcBef>
              <a:buClr>
                <a:srgbClr val="992B7D"/>
              </a:buClr>
              <a:buFont typeface="Wingdings"/>
              <a:buChar char=""/>
              <a:tabLst>
                <a:tab pos="120650" algn="l"/>
              </a:tabLst>
            </a:pPr>
            <a:endParaRPr lang="ar-JO" sz="950" dirty="0">
              <a:latin typeface="Calibri" panose="020F0502020204030204" pitchFamily="34" charset="0"/>
              <a:ea typeface="Calibri" panose="020F0502020204030204" pitchFamily="34" charset="0"/>
              <a:cs typeface="Calibri" panose="020F0502020204030204" pitchFamily="34" charset="0"/>
            </a:endParaRPr>
          </a:p>
          <a:p>
            <a:pPr marL="119380" marR="5080" indent="-107314" algn="just" rtl="1">
              <a:lnSpc>
                <a:spcPct val="113999"/>
              </a:lnSpc>
              <a:spcBef>
                <a:spcPts val="100"/>
              </a:spcBef>
              <a:buClr>
                <a:srgbClr val="992B7D"/>
              </a:buClr>
              <a:buFont typeface="Wingdings"/>
              <a:buChar char=""/>
              <a:tabLst>
                <a:tab pos="120650" algn="l"/>
              </a:tabLst>
            </a:pPr>
            <a:r>
              <a:rPr lang="ar-JO" sz="950" b="1" dirty="0">
                <a:latin typeface="Calibri" panose="020F0502020204030204" pitchFamily="34" charset="0"/>
                <a:ea typeface="Calibri" panose="020F0502020204030204" pitchFamily="34" charset="0"/>
                <a:cs typeface="Calibri" panose="020F0502020204030204" pitchFamily="34" charset="0"/>
              </a:rPr>
              <a:t>المكالمات الهاتفية، </a:t>
            </a:r>
            <a:r>
              <a:rPr lang="ar-JO" sz="950" dirty="0">
                <a:latin typeface="Calibri" panose="020F0502020204030204" pitchFamily="34" charset="0"/>
                <a:ea typeface="Calibri" panose="020F0502020204030204" pitchFamily="34" charset="0"/>
                <a:cs typeface="Calibri" panose="020F0502020204030204" pitchFamily="34" charset="0"/>
              </a:rPr>
              <a:t>عن طريق الخط الساخن، على سبيل المثال، أو الاستطلاعات الهاتفية أو مقابلات أو برامج إذاعية تسمج بالاتصالات أواستجابة تفاعلية صوتية.</a:t>
            </a:r>
          </a:p>
        </p:txBody>
      </p:sp>
      <p:sp>
        <p:nvSpPr>
          <p:cNvPr id="6" name="object 6"/>
          <p:cNvSpPr txBox="1"/>
          <p:nvPr/>
        </p:nvSpPr>
        <p:spPr>
          <a:xfrm>
            <a:off x="3856988" y="4435302"/>
            <a:ext cx="2887980" cy="1362168"/>
          </a:xfrm>
          <a:prstGeom prst="rect">
            <a:avLst/>
          </a:prstGeom>
        </p:spPr>
        <p:txBody>
          <a:bodyPr vert="horz" wrap="square" lIns="0" tIns="12700" rIns="0" bIns="0" rtlCol="0">
            <a:spAutoFit/>
          </a:bodyPr>
          <a:lstStyle/>
          <a:p>
            <a:pPr marL="119380" marR="5080" indent="-107314" algn="just" rtl="1">
              <a:lnSpc>
                <a:spcPct val="113999"/>
              </a:lnSpc>
              <a:spcBef>
                <a:spcPts val="100"/>
              </a:spcBef>
              <a:buClr>
                <a:srgbClr val="992B7D"/>
              </a:buClr>
              <a:buFont typeface="Wingdings"/>
              <a:buChar char=""/>
              <a:tabLst>
                <a:tab pos="120650" algn="l"/>
              </a:tabLst>
            </a:pPr>
            <a:r>
              <a:rPr lang="ar-JO" sz="950" b="1" spc="-55" dirty="0">
                <a:latin typeface="Calibri" panose="020F0502020204030204" pitchFamily="34" charset="0"/>
                <a:ea typeface="Calibri" panose="020F0502020204030204" pitchFamily="34" charset="0"/>
                <a:cs typeface="Calibri" panose="020F0502020204030204" pitchFamily="34" charset="0"/>
              </a:rPr>
              <a:t>جهاز تسجيل صوتي أو مرئي</a:t>
            </a:r>
            <a:r>
              <a:rPr lang="ar-JO" sz="950" spc="-55" dirty="0">
                <a:latin typeface="Calibri" panose="020F0502020204030204" pitchFamily="34" charset="0"/>
                <a:ea typeface="Calibri" panose="020F0502020204030204" pitchFamily="34" charset="0"/>
                <a:cs typeface="Calibri" panose="020F0502020204030204" pitchFamily="34" charset="0"/>
              </a:rPr>
              <a:t>، حيث يتم وضع الجهاز في مكان آمن ليتمكن أفراد المجتمع من استخدامه بشكل مستقل.</a:t>
            </a:r>
          </a:p>
          <a:p>
            <a:pPr marL="119380" marR="5080" indent="-107314" algn="just" rtl="1">
              <a:lnSpc>
                <a:spcPct val="113999"/>
              </a:lnSpc>
              <a:spcBef>
                <a:spcPts val="100"/>
              </a:spcBef>
              <a:buClr>
                <a:srgbClr val="992B7D"/>
              </a:buClr>
              <a:buFont typeface="Wingdings"/>
              <a:buChar char=""/>
              <a:tabLst>
                <a:tab pos="120650" algn="l"/>
              </a:tabLst>
            </a:pPr>
            <a:endParaRPr lang="ar-JO" sz="950" spc="-55" dirty="0">
              <a:latin typeface="Calibri" panose="020F0502020204030204" pitchFamily="34" charset="0"/>
              <a:ea typeface="Calibri" panose="020F0502020204030204" pitchFamily="34" charset="0"/>
              <a:cs typeface="Calibri" panose="020F0502020204030204" pitchFamily="34" charset="0"/>
            </a:endParaRPr>
          </a:p>
          <a:p>
            <a:pPr marL="183516" marR="5080" indent="-171450" algn="just" rtl="1">
              <a:lnSpc>
                <a:spcPct val="113999"/>
              </a:lnSpc>
              <a:spcBef>
                <a:spcPts val="100"/>
              </a:spcBef>
              <a:buClr>
                <a:srgbClr val="992B7D"/>
              </a:buClr>
              <a:buFont typeface="Arial" panose="020B0604020202020204" pitchFamily="34" charset="0"/>
              <a:buChar char="•"/>
              <a:tabLst>
                <a:tab pos="120650" algn="l"/>
              </a:tabLst>
            </a:pPr>
            <a:r>
              <a:rPr lang="ar-JO" sz="950" b="1" spc="-10" dirty="0">
                <a:latin typeface="Calibri" panose="020F0502020204030204" pitchFamily="34" charset="0"/>
                <a:ea typeface="Calibri" panose="020F0502020204030204" pitchFamily="34" charset="0"/>
                <a:cs typeface="Calibri" panose="020F0502020204030204" pitchFamily="34" charset="0"/>
              </a:rPr>
              <a:t>الاتصال المكتوب، </a:t>
            </a:r>
            <a:r>
              <a:rPr lang="ar-JO" sz="950" spc="-10" dirty="0">
                <a:latin typeface="Calibri" panose="020F0502020204030204" pitchFamily="34" charset="0"/>
                <a:ea typeface="Calibri" panose="020F0502020204030204" pitchFamily="34" charset="0"/>
                <a:cs typeface="Calibri" panose="020F0502020204030204" pitchFamily="34" charset="0"/>
              </a:rPr>
              <a:t>الذي يمكن أن يكون عبر الإنترنت، كرسائل البريد الإلكتروني أو وسائل التواصل الاجتماعي أو روبوتات الدردشة أو تطبيقات المراسلة عبر الإنترنت الأخرى، أو أو الوسائل الأخرى التي لا تحتاج اتصالًا بالإنترنت، على سبيل المثال، الرسائل الورقية وصناديق الاقتراحات والرسائل النصية القصيرة.</a:t>
            </a:r>
          </a:p>
        </p:txBody>
      </p:sp>
      <p:sp>
        <p:nvSpPr>
          <p:cNvPr id="7" name="object 7"/>
          <p:cNvSpPr txBox="1"/>
          <p:nvPr/>
        </p:nvSpPr>
        <p:spPr>
          <a:xfrm>
            <a:off x="1459150" y="6007622"/>
            <a:ext cx="5160010" cy="284480"/>
          </a:xfrm>
          <a:prstGeom prst="rect">
            <a:avLst/>
          </a:prstGeom>
        </p:spPr>
        <p:txBody>
          <a:bodyPr vert="horz" wrap="square" lIns="0" tIns="12700" rIns="0" bIns="0" rtlCol="0">
            <a:spAutoFit/>
          </a:bodyPr>
          <a:lstStyle/>
          <a:p>
            <a:pPr marL="12700" algn="just" rtl="1">
              <a:lnSpc>
                <a:spcPct val="100000"/>
              </a:lnSpc>
              <a:spcBef>
                <a:spcPts val="100"/>
              </a:spcBef>
            </a:pPr>
            <a:r>
              <a:rPr lang="ar-JO" sz="1700" b="1" dirty="0">
                <a:solidFill>
                  <a:srgbClr val="E42A83"/>
                </a:solidFill>
                <a:latin typeface="Calibri" panose="020F0502020204030204" pitchFamily="34" charset="0"/>
                <a:ea typeface="Calibri" panose="020F0502020204030204" pitchFamily="34" charset="0"/>
                <a:cs typeface="Calibri" panose="020F0502020204030204" pitchFamily="34" charset="0"/>
              </a:rPr>
              <a:t>تكون الآليات العاملة للتغذية الراجعة:</a:t>
            </a:r>
            <a:endParaRPr sz="1700" dirty="0">
              <a:latin typeface="Calibri" panose="020F0502020204030204" pitchFamily="34" charset="0"/>
              <a:ea typeface="Calibri" panose="020F0502020204030204" pitchFamily="34" charset="0"/>
              <a:cs typeface="Calibri" panose="020F0502020204030204" pitchFamily="34" charset="0"/>
            </a:endParaRPr>
          </a:p>
        </p:txBody>
      </p:sp>
      <p:sp>
        <p:nvSpPr>
          <p:cNvPr id="8" name="object 8"/>
          <p:cNvSpPr txBox="1"/>
          <p:nvPr/>
        </p:nvSpPr>
        <p:spPr>
          <a:xfrm>
            <a:off x="707000" y="6418040"/>
            <a:ext cx="2995930" cy="2211183"/>
          </a:xfrm>
          <a:prstGeom prst="rect">
            <a:avLst/>
          </a:prstGeom>
        </p:spPr>
        <p:txBody>
          <a:bodyPr vert="horz" wrap="square" lIns="0" tIns="12700" rIns="0" bIns="0" rtlCol="0">
            <a:spAutoFit/>
          </a:bodyPr>
          <a:lstStyle/>
          <a:p>
            <a:pPr marL="120014" indent="-107314" algn="just" rtl="1">
              <a:lnSpc>
                <a:spcPct val="100000"/>
              </a:lnSpc>
              <a:spcBef>
                <a:spcPts val="100"/>
              </a:spcBef>
              <a:buClr>
                <a:srgbClr val="992B7D"/>
              </a:buClr>
              <a:buFont typeface="Wingdings"/>
              <a:buChar char=""/>
              <a:tabLst>
                <a:tab pos="120014" algn="l"/>
              </a:tabLst>
            </a:pPr>
            <a:r>
              <a:rPr lang="ar-JO" sz="950" b="1" dirty="0">
                <a:latin typeface="Calibri" panose="020F0502020204030204" pitchFamily="34" charset="0"/>
                <a:ea typeface="Calibri" panose="020F0502020204030204" pitchFamily="34" charset="0"/>
                <a:cs typeface="Calibri" panose="020F0502020204030204" pitchFamily="34" charset="0"/>
              </a:rPr>
              <a:t>مملوكة للمجتمع</a:t>
            </a:r>
            <a:endParaRPr sz="950" b="1" dirty="0">
              <a:latin typeface="Calibri" panose="020F0502020204030204" pitchFamily="34" charset="0"/>
              <a:ea typeface="Calibri" panose="020F0502020204030204" pitchFamily="34" charset="0"/>
              <a:cs typeface="Calibri" panose="020F0502020204030204" pitchFamily="34" charset="0"/>
            </a:endParaRPr>
          </a:p>
          <a:p>
            <a:pPr marL="120650" marR="5080" algn="just" rtl="1">
              <a:lnSpc>
                <a:spcPct val="113999"/>
              </a:lnSpc>
              <a:spcBef>
                <a:spcPts val="850"/>
              </a:spcBef>
            </a:pPr>
            <a:r>
              <a:rPr lang="ar-JO" sz="950" spc="40" dirty="0">
                <a:latin typeface="Calibri" panose="020F0502020204030204" pitchFamily="34" charset="0"/>
                <a:ea typeface="Calibri" panose="020F0502020204030204" pitchFamily="34" charset="0"/>
                <a:cs typeface="Calibri" panose="020F0502020204030204" pitchFamily="34" charset="0"/>
              </a:rPr>
              <a:t>يجري تصميم الآلية وتنفيذها ورصدها وتقييمها بالتعاون مع المجتمع المحلي لضمان زيادة المساءلة.</a:t>
            </a:r>
            <a:endParaRPr lang="en-US" sz="950" dirty="0">
              <a:latin typeface="Calibri" panose="020F0502020204030204" pitchFamily="34" charset="0"/>
              <a:ea typeface="Calibri" panose="020F0502020204030204" pitchFamily="34" charset="0"/>
              <a:cs typeface="Calibri" panose="020F0502020204030204" pitchFamily="34" charset="0"/>
            </a:endParaRPr>
          </a:p>
          <a:p>
            <a:pPr marL="120014" indent="-107314" algn="just" rtl="1">
              <a:lnSpc>
                <a:spcPct val="100000"/>
              </a:lnSpc>
              <a:spcBef>
                <a:spcPts val="1010"/>
              </a:spcBef>
              <a:buClr>
                <a:srgbClr val="992B7D"/>
              </a:buClr>
              <a:buFont typeface="Wingdings"/>
              <a:buChar char=""/>
              <a:tabLst>
                <a:tab pos="120014" algn="l"/>
              </a:tabLst>
            </a:pPr>
            <a:r>
              <a:rPr lang="ar-JO" sz="950" b="1" spc="-10" dirty="0">
                <a:latin typeface="Calibri" panose="020F0502020204030204" pitchFamily="34" charset="0"/>
                <a:ea typeface="Calibri" panose="020F0502020204030204" pitchFamily="34" charset="0"/>
                <a:cs typeface="Calibri" panose="020F0502020204030204" pitchFamily="34" charset="0"/>
              </a:rPr>
              <a:t>فعالة</a:t>
            </a:r>
            <a:endParaRPr lang="ar-JO" sz="950" b="1" dirty="0">
              <a:latin typeface="Calibri" panose="020F0502020204030204" pitchFamily="34" charset="0"/>
              <a:ea typeface="Calibri" panose="020F0502020204030204" pitchFamily="34" charset="0"/>
              <a:cs typeface="Calibri" panose="020F0502020204030204" pitchFamily="34" charset="0"/>
            </a:endParaRPr>
          </a:p>
          <a:p>
            <a:pPr marL="120650" marR="5080" algn="just" rtl="1">
              <a:lnSpc>
                <a:spcPct val="113999"/>
              </a:lnSpc>
              <a:spcBef>
                <a:spcPts val="850"/>
              </a:spcBef>
            </a:pPr>
            <a:r>
              <a:rPr lang="ar-JO" sz="950" dirty="0">
                <a:latin typeface="Calibri" panose="020F0502020204030204" pitchFamily="34" charset="0"/>
                <a:ea typeface="Calibri" panose="020F0502020204030204" pitchFamily="34" charset="0"/>
                <a:cs typeface="Calibri" panose="020F0502020204030204" pitchFamily="34" charset="0"/>
              </a:rPr>
              <a:t>توجد إجراءات واضحة تتيح التعامل المناسب والفوري </a:t>
            </a:r>
            <a:r>
              <a:rPr lang="en-US" sz="950" dirty="0">
                <a:latin typeface="Calibri" panose="020F0502020204030204" pitchFamily="34" charset="0"/>
                <a:ea typeface="Calibri" panose="020F0502020204030204" pitchFamily="34" charset="0"/>
                <a:cs typeface="Calibri" panose="020F0502020204030204" pitchFamily="34" charset="0"/>
              </a:rPr>
              <a:t>,</a:t>
            </a:r>
            <a:r>
              <a:rPr lang="ar-JO" sz="950">
                <a:latin typeface="Calibri" panose="020F0502020204030204" pitchFamily="34" charset="0"/>
                <a:ea typeface="Calibri" panose="020F0502020204030204" pitchFamily="34" charset="0"/>
                <a:cs typeface="Calibri" panose="020F0502020204030204" pitchFamily="34" charset="0"/>
              </a:rPr>
              <a:t>والفعّال </a:t>
            </a:r>
            <a:r>
              <a:rPr lang="ar-JO" sz="950" dirty="0">
                <a:latin typeface="Calibri" panose="020F0502020204030204" pitchFamily="34" charset="0"/>
                <a:ea typeface="Calibri" panose="020F0502020204030204" pitchFamily="34" charset="0"/>
                <a:cs typeface="Calibri" panose="020F0502020204030204" pitchFamily="34" charset="0"/>
              </a:rPr>
              <a:t>مع كافة أنواع المعلومات وتضمن مشاركة الملاحظات والانطباعات ومناقشتها مع الأشخاص الأكثر قدرة على العمل استنادًا إليها.</a:t>
            </a:r>
            <a:endParaRPr lang="en-US" sz="950" dirty="0">
              <a:latin typeface="Calibri" panose="020F0502020204030204" pitchFamily="34" charset="0"/>
              <a:ea typeface="Calibri" panose="020F0502020204030204" pitchFamily="34" charset="0"/>
              <a:cs typeface="Calibri" panose="020F0502020204030204" pitchFamily="34" charset="0"/>
            </a:endParaRPr>
          </a:p>
          <a:p>
            <a:pPr marL="120014" indent="-107314" algn="just" rtl="1">
              <a:lnSpc>
                <a:spcPct val="100000"/>
              </a:lnSpc>
              <a:spcBef>
                <a:spcPts val="1015"/>
              </a:spcBef>
              <a:buClr>
                <a:srgbClr val="992B7D"/>
              </a:buClr>
              <a:buFont typeface="Wingdings"/>
              <a:buChar char=""/>
              <a:tabLst>
                <a:tab pos="120014" algn="l"/>
              </a:tabLst>
            </a:pPr>
            <a:r>
              <a:rPr lang="ar-JO" sz="950" b="1" dirty="0">
                <a:latin typeface="Calibri" panose="020F0502020204030204" pitchFamily="34" charset="0"/>
                <a:ea typeface="Calibri" panose="020F0502020204030204" pitchFamily="34" charset="0"/>
                <a:cs typeface="Calibri" panose="020F0502020204030204" pitchFamily="34" charset="0"/>
              </a:rPr>
              <a:t>شاملة  ويمكن  الوصول  إليها</a:t>
            </a:r>
          </a:p>
          <a:p>
            <a:pPr marL="120650" marR="5080" algn="just" rtl="1">
              <a:lnSpc>
                <a:spcPct val="113999"/>
              </a:lnSpc>
              <a:spcBef>
                <a:spcPts val="850"/>
              </a:spcBef>
            </a:pPr>
            <a:r>
              <a:rPr lang="ar-JO" sz="950" dirty="0">
                <a:latin typeface="Calibri" panose="020F0502020204030204" pitchFamily="34" charset="0"/>
                <a:ea typeface="Calibri" panose="020F0502020204030204" pitchFamily="34" charset="0"/>
                <a:cs typeface="Calibri" panose="020F0502020204030204" pitchFamily="34" charset="0"/>
              </a:rPr>
              <a:t>بغض النظر عن هويتك وعن القنوات التي تستخدمها للتواصل، يمكنك الوصول إلى الآلية، ومشاركة المعلومات وتوقع الحصول على استجابة.</a:t>
            </a:r>
            <a:endParaRPr sz="950" dirty="0">
              <a:latin typeface="Calibri" panose="020F0502020204030204" pitchFamily="34" charset="0"/>
              <a:ea typeface="Calibri" panose="020F0502020204030204" pitchFamily="34" charset="0"/>
              <a:cs typeface="Calibri" panose="020F0502020204030204" pitchFamily="34" charset="0"/>
            </a:endParaRPr>
          </a:p>
        </p:txBody>
      </p:sp>
      <p:sp>
        <p:nvSpPr>
          <p:cNvPr id="9" name="object 9"/>
          <p:cNvSpPr txBox="1"/>
          <p:nvPr/>
        </p:nvSpPr>
        <p:spPr>
          <a:xfrm>
            <a:off x="3856568" y="6417919"/>
            <a:ext cx="2995930" cy="3267626"/>
          </a:xfrm>
          <a:prstGeom prst="rect">
            <a:avLst/>
          </a:prstGeom>
        </p:spPr>
        <p:txBody>
          <a:bodyPr vert="horz" wrap="square" lIns="0" tIns="12700" rIns="0" bIns="0" rtlCol="0">
            <a:spAutoFit/>
          </a:bodyPr>
          <a:lstStyle/>
          <a:p>
            <a:pPr marL="120014" indent="-107314" algn="just" rtl="1">
              <a:lnSpc>
                <a:spcPct val="100000"/>
              </a:lnSpc>
              <a:spcBef>
                <a:spcPts val="100"/>
              </a:spcBef>
              <a:buClr>
                <a:srgbClr val="992B7D"/>
              </a:buClr>
              <a:buFont typeface="Wingdings"/>
              <a:buChar char=""/>
              <a:tabLst>
                <a:tab pos="120014" algn="l"/>
              </a:tabLst>
            </a:pPr>
            <a:r>
              <a:rPr lang="ar-JO" sz="950" b="1" spc="-20" dirty="0">
                <a:latin typeface="Calibri" panose="020F0502020204030204" pitchFamily="34" charset="0"/>
                <a:ea typeface="Calibri" panose="020F0502020204030204" pitchFamily="34" charset="0"/>
                <a:cs typeface="Calibri" panose="020F0502020204030204" pitchFamily="34" charset="0"/>
              </a:rPr>
              <a:t>آمنة</a:t>
            </a:r>
            <a:endParaRPr sz="950" b="1" dirty="0">
              <a:latin typeface="Calibri" panose="020F0502020204030204" pitchFamily="34" charset="0"/>
              <a:ea typeface="Calibri" panose="020F0502020204030204" pitchFamily="34" charset="0"/>
              <a:cs typeface="Calibri" panose="020F0502020204030204" pitchFamily="34" charset="0"/>
            </a:endParaRPr>
          </a:p>
          <a:p>
            <a:pPr marL="120650" marR="5080" algn="just" rtl="1">
              <a:lnSpc>
                <a:spcPct val="113999"/>
              </a:lnSpc>
              <a:spcBef>
                <a:spcPts val="850"/>
              </a:spcBef>
            </a:pPr>
            <a:r>
              <a:rPr lang="ar-JO" sz="950" spc="55" dirty="0">
                <a:latin typeface="Calibri" panose="020F0502020204030204" pitchFamily="34" charset="0"/>
                <a:ea typeface="Calibri" panose="020F0502020204030204" pitchFamily="34" charset="0"/>
                <a:cs typeface="Calibri" panose="020F0502020204030204" pitchFamily="34" charset="0"/>
              </a:rPr>
              <a:t>يتم جمع وتخزين وتحليل ومشاركة واتخاذ إجراءات بناءً على بيانات التغذية الراجعة مع ضمان سلامة الأشخاص الذين يشاركون المعلومات في جميع الأوقات.</a:t>
            </a:r>
            <a:endParaRPr lang="en-US" sz="950" dirty="0">
              <a:latin typeface="Calibri" panose="020F0502020204030204" pitchFamily="34" charset="0"/>
              <a:ea typeface="Calibri" panose="020F0502020204030204" pitchFamily="34" charset="0"/>
              <a:cs typeface="Calibri" panose="020F0502020204030204" pitchFamily="34" charset="0"/>
            </a:endParaRPr>
          </a:p>
          <a:p>
            <a:pPr marL="120014" indent="-107314" algn="just" rtl="1">
              <a:lnSpc>
                <a:spcPct val="100000"/>
              </a:lnSpc>
              <a:spcBef>
                <a:spcPts val="1010"/>
              </a:spcBef>
              <a:buClr>
                <a:srgbClr val="992B7D"/>
              </a:buClr>
              <a:buFont typeface="Wingdings"/>
              <a:buChar char=""/>
              <a:tabLst>
                <a:tab pos="120014" algn="l"/>
              </a:tabLst>
            </a:pPr>
            <a:r>
              <a:rPr lang="ar-JO" sz="950" b="1" spc="-10" dirty="0">
                <a:latin typeface="Calibri" panose="020F0502020204030204" pitchFamily="34" charset="0"/>
                <a:ea typeface="Calibri" panose="020F0502020204030204" pitchFamily="34" charset="0"/>
                <a:cs typeface="Calibri" panose="020F0502020204030204" pitchFamily="34" charset="0"/>
              </a:rPr>
              <a:t>سرية</a:t>
            </a:r>
            <a:endParaRPr lang="ar-JO" sz="950" b="1" dirty="0">
              <a:latin typeface="Calibri" panose="020F0502020204030204" pitchFamily="34" charset="0"/>
              <a:ea typeface="Calibri" panose="020F0502020204030204" pitchFamily="34" charset="0"/>
              <a:cs typeface="Calibri" panose="020F0502020204030204" pitchFamily="34" charset="0"/>
            </a:endParaRPr>
          </a:p>
          <a:p>
            <a:pPr marL="120650" marR="5080" algn="just" rtl="1">
              <a:lnSpc>
                <a:spcPct val="113999"/>
              </a:lnSpc>
              <a:spcBef>
                <a:spcPts val="850"/>
              </a:spcBef>
            </a:pPr>
            <a:r>
              <a:rPr lang="ar-JO" sz="950" spc="10" dirty="0">
                <a:latin typeface="Calibri" panose="020F0502020204030204" pitchFamily="34" charset="0"/>
                <a:ea typeface="Calibri" panose="020F0502020204030204" pitchFamily="34" charset="0"/>
                <a:cs typeface="Calibri" panose="020F0502020204030204" pitchFamily="34" charset="0"/>
              </a:rPr>
              <a:t>يتم احترام سرية الشخص الذي يقدم الملاحظات، وكذلك الأطراف الأخرى المعنية، في كافة الأوقات.</a:t>
            </a:r>
            <a:endParaRPr sz="950" dirty="0">
              <a:latin typeface="Calibri" panose="020F0502020204030204" pitchFamily="34" charset="0"/>
              <a:ea typeface="Calibri" panose="020F0502020204030204" pitchFamily="34" charset="0"/>
              <a:cs typeface="Calibri" panose="020F0502020204030204" pitchFamily="34" charset="0"/>
            </a:endParaRPr>
          </a:p>
          <a:p>
            <a:pPr marL="120014" indent="-107314" algn="just" rtl="1">
              <a:lnSpc>
                <a:spcPct val="100000"/>
              </a:lnSpc>
              <a:spcBef>
                <a:spcPts val="1010"/>
              </a:spcBef>
              <a:buClr>
                <a:srgbClr val="992B7D"/>
              </a:buClr>
              <a:buFont typeface="Wingdings"/>
              <a:buChar char=""/>
              <a:tabLst>
                <a:tab pos="120014" algn="l"/>
              </a:tabLst>
            </a:pPr>
            <a:r>
              <a:rPr lang="ar-JO" sz="950" b="1" dirty="0">
                <a:latin typeface="Calibri" panose="020F0502020204030204" pitchFamily="34" charset="0"/>
                <a:ea typeface="Calibri" panose="020F0502020204030204" pitchFamily="34" charset="0"/>
                <a:cs typeface="Calibri" panose="020F0502020204030204" pitchFamily="34" charset="0"/>
              </a:rPr>
              <a:t>تكاملية وتعاونية</a:t>
            </a:r>
            <a:endParaRPr sz="950" b="1" dirty="0">
              <a:latin typeface="Calibri" panose="020F0502020204030204" pitchFamily="34" charset="0"/>
              <a:ea typeface="Calibri" panose="020F0502020204030204" pitchFamily="34" charset="0"/>
              <a:cs typeface="Calibri" panose="020F0502020204030204" pitchFamily="34" charset="0"/>
            </a:endParaRPr>
          </a:p>
          <a:p>
            <a:pPr marL="120650" marR="5080" algn="just" rtl="1">
              <a:lnSpc>
                <a:spcPct val="113999"/>
              </a:lnSpc>
              <a:spcBef>
                <a:spcPts val="855"/>
              </a:spcBef>
            </a:pPr>
            <a:r>
              <a:rPr lang="ar-JO" sz="950" spc="50" dirty="0">
                <a:latin typeface="Calibri" panose="020F0502020204030204" pitchFamily="34" charset="0"/>
                <a:ea typeface="Calibri" panose="020F0502020204030204" pitchFamily="34" charset="0"/>
                <a:cs typeface="Calibri" panose="020F0502020204030204" pitchFamily="34" charset="0"/>
              </a:rPr>
              <a:t>تتجنب آليات</a:t>
            </a:r>
            <a:r>
              <a:rPr lang="en-US" sz="950" spc="50" dirty="0">
                <a:latin typeface="Calibri" panose="020F0502020204030204" pitchFamily="34" charset="0"/>
                <a:ea typeface="Calibri" panose="020F0502020204030204" pitchFamily="34" charset="0"/>
                <a:cs typeface="Calibri" panose="020F0502020204030204" pitchFamily="34" charset="0"/>
              </a:rPr>
              <a:t> </a:t>
            </a:r>
            <a:r>
              <a:rPr lang="ar-JO" sz="950" spc="50" dirty="0">
                <a:latin typeface="Calibri" panose="020F0502020204030204" pitchFamily="34" charset="0"/>
                <a:ea typeface="Calibri" panose="020F0502020204030204" pitchFamily="34" charset="0"/>
                <a:cs typeface="Calibri" panose="020F0502020204030204" pitchFamily="34" charset="0"/>
              </a:rPr>
              <a:t>التغذية الراجعة المجتمعية تكرار الأنظمة الأخرى القائمة والتي تمارس أعمالها، وهي تضمن البناء على الهياكل والأنشطة الموجودة بالفعل وتعزيزها واستغلالها.</a:t>
            </a:r>
            <a:endParaRPr lang="en-US" sz="950" dirty="0">
              <a:latin typeface="Calibri" panose="020F0502020204030204" pitchFamily="34" charset="0"/>
              <a:ea typeface="Calibri" panose="020F0502020204030204" pitchFamily="34" charset="0"/>
              <a:cs typeface="Calibri" panose="020F0502020204030204" pitchFamily="34" charset="0"/>
            </a:endParaRPr>
          </a:p>
          <a:p>
            <a:pPr marL="120014" indent="-107314" algn="just" rtl="1">
              <a:lnSpc>
                <a:spcPct val="100000"/>
              </a:lnSpc>
              <a:spcBef>
                <a:spcPts val="1010"/>
              </a:spcBef>
              <a:buClr>
                <a:srgbClr val="992B7D"/>
              </a:buClr>
              <a:buFont typeface="Wingdings"/>
              <a:buChar char=""/>
              <a:tabLst>
                <a:tab pos="120014" algn="l"/>
              </a:tabLst>
            </a:pPr>
            <a:r>
              <a:rPr lang="ar-JO" sz="950" b="1" spc="-10" dirty="0">
                <a:latin typeface="Calibri" panose="020F0502020204030204" pitchFamily="34" charset="0"/>
                <a:ea typeface="Calibri" panose="020F0502020204030204" pitchFamily="34" charset="0"/>
                <a:cs typeface="Calibri" panose="020F0502020204030204" pitchFamily="34" charset="0"/>
              </a:rPr>
              <a:t>شفافة</a:t>
            </a:r>
            <a:endParaRPr lang="ar-JO" sz="950" b="1" dirty="0">
              <a:latin typeface="Calibri" panose="020F0502020204030204" pitchFamily="34" charset="0"/>
              <a:ea typeface="Calibri" panose="020F0502020204030204" pitchFamily="34" charset="0"/>
              <a:cs typeface="Calibri" panose="020F0502020204030204" pitchFamily="34" charset="0"/>
            </a:endParaRPr>
          </a:p>
          <a:p>
            <a:pPr marL="120650" marR="5080" algn="just" rtl="1">
              <a:lnSpc>
                <a:spcPct val="113999"/>
              </a:lnSpc>
              <a:spcBef>
                <a:spcPts val="850"/>
              </a:spcBef>
            </a:pPr>
            <a:r>
              <a:rPr lang="ar-JO" sz="950" spc="30" dirty="0">
                <a:latin typeface="Calibri" panose="020F0502020204030204" pitchFamily="34" charset="0"/>
                <a:ea typeface="Calibri" panose="020F0502020204030204" pitchFamily="34" charset="0"/>
                <a:cs typeface="Calibri" panose="020F0502020204030204" pitchFamily="34" charset="0"/>
              </a:rPr>
              <a:t>تكون المعلومات حول الآلية وعملياتها، وكيفية معالجة الملاحظات والانطباعات (أو عدم معالجتها)، ظاهرة بوضوح ويمكن الوصول إليها بسهولة، ومتاحة بأشكال متعددة ويتم تبليغها بشكل متكرر.</a:t>
            </a:r>
            <a:endParaRPr sz="950" dirty="0">
              <a:latin typeface="Calibri" panose="020F0502020204030204" pitchFamily="34" charset="0"/>
              <a:ea typeface="Calibri" panose="020F0502020204030204" pitchFamily="34" charset="0"/>
              <a:cs typeface="Calibri" panose="020F0502020204030204" pitchFamily="34" charset="0"/>
            </a:endParaRPr>
          </a:p>
        </p:txBody>
      </p:sp>
      <p:grpSp>
        <p:nvGrpSpPr>
          <p:cNvPr id="10" name="object 10"/>
          <p:cNvGrpSpPr/>
          <p:nvPr/>
        </p:nvGrpSpPr>
        <p:grpSpPr>
          <a:xfrm>
            <a:off x="4721517" y="1600837"/>
            <a:ext cx="1964689" cy="1975485"/>
            <a:chOff x="4721517" y="1600837"/>
            <a:chExt cx="1964689" cy="1975485"/>
          </a:xfrm>
        </p:grpSpPr>
        <p:sp>
          <p:nvSpPr>
            <p:cNvPr id="11" name="object 11"/>
            <p:cNvSpPr/>
            <p:nvPr/>
          </p:nvSpPr>
          <p:spPr>
            <a:xfrm>
              <a:off x="4739913" y="1696985"/>
              <a:ext cx="732155" cy="1082040"/>
            </a:xfrm>
            <a:custGeom>
              <a:avLst/>
              <a:gdLst/>
              <a:ahLst/>
              <a:cxnLst/>
              <a:rect l="l" t="t" r="r" b="b"/>
              <a:pathLst>
                <a:path w="732154" h="1082039">
                  <a:moveTo>
                    <a:pt x="730186" y="0"/>
                  </a:moveTo>
                  <a:lnTo>
                    <a:pt x="683420" y="11915"/>
                  </a:lnTo>
                  <a:lnTo>
                    <a:pt x="637601" y="26132"/>
                  </a:lnTo>
                  <a:lnTo>
                    <a:pt x="592795" y="42585"/>
                  </a:lnTo>
                  <a:lnTo>
                    <a:pt x="549071" y="61209"/>
                  </a:lnTo>
                  <a:lnTo>
                    <a:pt x="506495" y="81937"/>
                  </a:lnTo>
                  <a:lnTo>
                    <a:pt x="465136" y="104703"/>
                  </a:lnTo>
                  <a:lnTo>
                    <a:pt x="425060" y="129443"/>
                  </a:lnTo>
                  <a:lnTo>
                    <a:pt x="386334" y="156091"/>
                  </a:lnTo>
                  <a:lnTo>
                    <a:pt x="349028" y="184579"/>
                  </a:lnTo>
                  <a:lnTo>
                    <a:pt x="313206" y="214844"/>
                  </a:lnTo>
                  <a:lnTo>
                    <a:pt x="278938" y="246819"/>
                  </a:lnTo>
                  <a:lnTo>
                    <a:pt x="246290" y="280439"/>
                  </a:lnTo>
                  <a:lnTo>
                    <a:pt x="215330" y="315637"/>
                  </a:lnTo>
                  <a:lnTo>
                    <a:pt x="186126" y="352348"/>
                  </a:lnTo>
                  <a:lnTo>
                    <a:pt x="158744" y="390507"/>
                  </a:lnTo>
                  <a:lnTo>
                    <a:pt x="133252" y="430047"/>
                  </a:lnTo>
                  <a:lnTo>
                    <a:pt x="109717" y="470903"/>
                  </a:lnTo>
                  <a:lnTo>
                    <a:pt x="88208" y="513009"/>
                  </a:lnTo>
                  <a:lnTo>
                    <a:pt x="68791" y="556300"/>
                  </a:lnTo>
                  <a:lnTo>
                    <a:pt x="51533" y="600709"/>
                  </a:lnTo>
                  <a:lnTo>
                    <a:pt x="36502" y="646171"/>
                  </a:lnTo>
                  <a:lnTo>
                    <a:pt x="23766" y="692620"/>
                  </a:lnTo>
                  <a:lnTo>
                    <a:pt x="13392" y="739991"/>
                  </a:lnTo>
                  <a:lnTo>
                    <a:pt x="5448" y="788218"/>
                  </a:lnTo>
                  <a:lnTo>
                    <a:pt x="0" y="837234"/>
                  </a:lnTo>
                  <a:lnTo>
                    <a:pt x="732155" y="1081912"/>
                  </a:lnTo>
                  <a:lnTo>
                    <a:pt x="730186" y="0"/>
                  </a:lnTo>
                  <a:close/>
                </a:path>
              </a:pathLst>
            </a:custGeom>
            <a:solidFill>
              <a:srgbClr val="673089"/>
            </a:solidFill>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pic>
          <p:nvPicPr>
            <p:cNvPr id="12" name="object 12"/>
            <p:cNvPicPr/>
            <p:nvPr/>
          </p:nvPicPr>
          <p:blipFill>
            <a:blip r:embed="rId2" cstate="print"/>
            <a:stretch>
              <a:fillRect/>
            </a:stretch>
          </p:blipFill>
          <p:spPr>
            <a:xfrm>
              <a:off x="4721517" y="2460536"/>
              <a:ext cx="1188402" cy="1113243"/>
            </a:xfrm>
            <a:prstGeom prst="rect">
              <a:avLst/>
            </a:prstGeom>
          </p:spPr>
        </p:pic>
        <p:sp>
          <p:nvSpPr>
            <p:cNvPr id="13" name="object 13"/>
            <p:cNvSpPr/>
            <p:nvPr/>
          </p:nvSpPr>
          <p:spPr>
            <a:xfrm>
              <a:off x="4736527" y="2534464"/>
              <a:ext cx="1027430" cy="952500"/>
            </a:xfrm>
            <a:custGeom>
              <a:avLst/>
              <a:gdLst/>
              <a:ahLst/>
              <a:cxnLst/>
              <a:rect l="l" t="t" r="r" b="b"/>
              <a:pathLst>
                <a:path w="1027429" h="952500">
                  <a:moveTo>
                    <a:pt x="3200" y="0"/>
                  </a:moveTo>
                  <a:lnTo>
                    <a:pt x="1735" y="19952"/>
                  </a:lnTo>
                  <a:lnTo>
                    <a:pt x="742" y="39831"/>
                  </a:lnTo>
                  <a:lnTo>
                    <a:pt x="178" y="59823"/>
                  </a:lnTo>
                  <a:lnTo>
                    <a:pt x="0" y="80111"/>
                  </a:lnTo>
                  <a:lnTo>
                    <a:pt x="1364" y="131231"/>
                  </a:lnTo>
                  <a:lnTo>
                    <a:pt x="5412" y="181638"/>
                  </a:lnTo>
                  <a:lnTo>
                    <a:pt x="12074" y="231263"/>
                  </a:lnTo>
                  <a:lnTo>
                    <a:pt x="21280" y="280036"/>
                  </a:lnTo>
                  <a:lnTo>
                    <a:pt x="32960" y="327887"/>
                  </a:lnTo>
                  <a:lnTo>
                    <a:pt x="47044" y="374747"/>
                  </a:lnTo>
                  <a:lnTo>
                    <a:pt x="63464" y="420547"/>
                  </a:lnTo>
                  <a:lnTo>
                    <a:pt x="82149" y="465215"/>
                  </a:lnTo>
                  <a:lnTo>
                    <a:pt x="103031" y="508684"/>
                  </a:lnTo>
                  <a:lnTo>
                    <a:pt x="126038" y="550883"/>
                  </a:lnTo>
                  <a:lnTo>
                    <a:pt x="151102" y="591743"/>
                  </a:lnTo>
                  <a:lnTo>
                    <a:pt x="178153" y="631194"/>
                  </a:lnTo>
                  <a:lnTo>
                    <a:pt x="207121" y="669166"/>
                  </a:lnTo>
                  <a:lnTo>
                    <a:pt x="237938" y="705591"/>
                  </a:lnTo>
                  <a:lnTo>
                    <a:pt x="270532" y="740397"/>
                  </a:lnTo>
                  <a:lnTo>
                    <a:pt x="304834" y="773516"/>
                  </a:lnTo>
                  <a:lnTo>
                    <a:pt x="340776" y="804879"/>
                  </a:lnTo>
                  <a:lnTo>
                    <a:pt x="378287" y="834414"/>
                  </a:lnTo>
                  <a:lnTo>
                    <a:pt x="417297" y="862054"/>
                  </a:lnTo>
                  <a:lnTo>
                    <a:pt x="457738" y="887728"/>
                  </a:lnTo>
                  <a:lnTo>
                    <a:pt x="499538" y="911366"/>
                  </a:lnTo>
                  <a:lnTo>
                    <a:pt x="542630" y="932899"/>
                  </a:lnTo>
                  <a:lnTo>
                    <a:pt x="586943" y="952258"/>
                  </a:lnTo>
                  <a:lnTo>
                    <a:pt x="1026985" y="341223"/>
                  </a:lnTo>
                  <a:lnTo>
                    <a:pt x="3200" y="0"/>
                  </a:lnTo>
                  <a:close/>
                </a:path>
              </a:pathLst>
            </a:custGeom>
            <a:solidFill>
              <a:srgbClr val="C3A5CF"/>
            </a:solidFill>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pic>
          <p:nvPicPr>
            <p:cNvPr id="14" name="object 14"/>
            <p:cNvPicPr/>
            <p:nvPr/>
          </p:nvPicPr>
          <p:blipFill>
            <a:blip r:embed="rId3" cstate="print"/>
            <a:stretch>
              <a:fillRect/>
            </a:stretch>
          </p:blipFill>
          <p:spPr>
            <a:xfrm>
              <a:off x="5269877" y="2468333"/>
              <a:ext cx="1241196" cy="1107605"/>
            </a:xfrm>
            <a:prstGeom prst="rect">
              <a:avLst/>
            </a:prstGeom>
          </p:spPr>
        </p:pic>
        <p:sp>
          <p:nvSpPr>
            <p:cNvPr id="15" name="object 15"/>
            <p:cNvSpPr/>
            <p:nvPr/>
          </p:nvSpPr>
          <p:spPr>
            <a:xfrm>
              <a:off x="5323472" y="2608531"/>
              <a:ext cx="1080770" cy="947419"/>
            </a:xfrm>
            <a:custGeom>
              <a:avLst/>
              <a:gdLst/>
              <a:ahLst/>
              <a:cxnLst/>
              <a:rect l="l" t="t" r="r" b="b"/>
              <a:pathLst>
                <a:path w="1080770" h="947420">
                  <a:moveTo>
                    <a:pt x="632434" y="0"/>
                  </a:moveTo>
                  <a:lnTo>
                    <a:pt x="0" y="878192"/>
                  </a:lnTo>
                  <a:lnTo>
                    <a:pt x="47459" y="895996"/>
                  </a:lnTo>
                  <a:lnTo>
                    <a:pt x="96092" y="911278"/>
                  </a:lnTo>
                  <a:lnTo>
                    <a:pt x="145819" y="923959"/>
                  </a:lnTo>
                  <a:lnTo>
                    <a:pt x="196562" y="933960"/>
                  </a:lnTo>
                  <a:lnTo>
                    <a:pt x="248243" y="941201"/>
                  </a:lnTo>
                  <a:lnTo>
                    <a:pt x="300782" y="945604"/>
                  </a:lnTo>
                  <a:lnTo>
                    <a:pt x="354101" y="947089"/>
                  </a:lnTo>
                  <a:lnTo>
                    <a:pt x="405356" y="945717"/>
                  </a:lnTo>
                  <a:lnTo>
                    <a:pt x="455894" y="941647"/>
                  </a:lnTo>
                  <a:lnTo>
                    <a:pt x="505645" y="934950"/>
                  </a:lnTo>
                  <a:lnTo>
                    <a:pt x="554539" y="925696"/>
                  </a:lnTo>
                  <a:lnTo>
                    <a:pt x="602506" y="913955"/>
                  </a:lnTo>
                  <a:lnTo>
                    <a:pt x="649476" y="899797"/>
                  </a:lnTo>
                  <a:lnTo>
                    <a:pt x="695378" y="883293"/>
                  </a:lnTo>
                  <a:lnTo>
                    <a:pt x="740142" y="864512"/>
                  </a:lnTo>
                  <a:lnTo>
                    <a:pt x="783699" y="843526"/>
                  </a:lnTo>
                  <a:lnTo>
                    <a:pt x="825977" y="820403"/>
                  </a:lnTo>
                  <a:lnTo>
                    <a:pt x="866908" y="795214"/>
                  </a:lnTo>
                  <a:lnTo>
                    <a:pt x="906420" y="768030"/>
                  </a:lnTo>
                  <a:lnTo>
                    <a:pt x="944443" y="738921"/>
                  </a:lnTo>
                  <a:lnTo>
                    <a:pt x="980908" y="707956"/>
                  </a:lnTo>
                  <a:lnTo>
                    <a:pt x="1015744" y="675207"/>
                  </a:lnTo>
                  <a:lnTo>
                    <a:pt x="1048881" y="640743"/>
                  </a:lnTo>
                  <a:lnTo>
                    <a:pt x="1080249" y="604634"/>
                  </a:lnTo>
                  <a:lnTo>
                    <a:pt x="632434" y="0"/>
                  </a:lnTo>
                  <a:close/>
                </a:path>
              </a:pathLst>
            </a:custGeom>
            <a:solidFill>
              <a:srgbClr val="B82C87"/>
            </a:solidFill>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pic>
          <p:nvPicPr>
            <p:cNvPr id="16" name="object 16"/>
            <p:cNvPicPr/>
            <p:nvPr/>
          </p:nvPicPr>
          <p:blipFill>
            <a:blip r:embed="rId4" cstate="print"/>
            <a:stretch>
              <a:fillRect/>
            </a:stretch>
          </p:blipFill>
          <p:spPr>
            <a:xfrm>
              <a:off x="5677971" y="2037689"/>
              <a:ext cx="1007842" cy="1262618"/>
            </a:xfrm>
            <a:prstGeom prst="rect">
              <a:avLst/>
            </a:prstGeom>
          </p:spPr>
        </p:pic>
        <p:sp>
          <p:nvSpPr>
            <p:cNvPr id="17" name="object 17"/>
            <p:cNvSpPr/>
            <p:nvPr/>
          </p:nvSpPr>
          <p:spPr>
            <a:xfrm>
              <a:off x="5771435" y="2111224"/>
              <a:ext cx="847725" cy="1102360"/>
            </a:xfrm>
            <a:custGeom>
              <a:avLst/>
              <a:gdLst/>
              <a:ahLst/>
              <a:cxnLst/>
              <a:rect l="l" t="t" r="r" b="b"/>
              <a:pathLst>
                <a:path w="847725" h="1102360">
                  <a:moveTo>
                    <a:pt x="701382" y="0"/>
                  </a:moveTo>
                  <a:lnTo>
                    <a:pt x="0" y="248234"/>
                  </a:lnTo>
                  <a:lnTo>
                    <a:pt x="632294" y="1101940"/>
                  </a:lnTo>
                  <a:lnTo>
                    <a:pt x="662309" y="1063601"/>
                  </a:lnTo>
                  <a:lnTo>
                    <a:pt x="690347" y="1023706"/>
                  </a:lnTo>
                  <a:lnTo>
                    <a:pt x="716334" y="982330"/>
                  </a:lnTo>
                  <a:lnTo>
                    <a:pt x="740197" y="939547"/>
                  </a:lnTo>
                  <a:lnTo>
                    <a:pt x="761862" y="895430"/>
                  </a:lnTo>
                  <a:lnTo>
                    <a:pt x="781255" y="850053"/>
                  </a:lnTo>
                  <a:lnTo>
                    <a:pt x="798301" y="803491"/>
                  </a:lnTo>
                  <a:lnTo>
                    <a:pt x="812928" y="755816"/>
                  </a:lnTo>
                  <a:lnTo>
                    <a:pt x="825061" y="707104"/>
                  </a:lnTo>
                  <a:lnTo>
                    <a:pt x="834627" y="657427"/>
                  </a:lnTo>
                  <a:lnTo>
                    <a:pt x="841551" y="606860"/>
                  </a:lnTo>
                  <a:lnTo>
                    <a:pt x="845759" y="555477"/>
                  </a:lnTo>
                  <a:lnTo>
                    <a:pt x="847178" y="503351"/>
                  </a:lnTo>
                  <a:lnTo>
                    <a:pt x="845864" y="453179"/>
                  </a:lnTo>
                  <a:lnTo>
                    <a:pt x="841964" y="403693"/>
                  </a:lnTo>
                  <a:lnTo>
                    <a:pt x="835544" y="354957"/>
                  </a:lnTo>
                  <a:lnTo>
                    <a:pt x="826671" y="307038"/>
                  </a:lnTo>
                  <a:lnTo>
                    <a:pt x="815409" y="260002"/>
                  </a:lnTo>
                  <a:lnTo>
                    <a:pt x="801826" y="213914"/>
                  </a:lnTo>
                  <a:lnTo>
                    <a:pt x="785986" y="168840"/>
                  </a:lnTo>
                  <a:lnTo>
                    <a:pt x="767956" y="124846"/>
                  </a:lnTo>
                  <a:lnTo>
                    <a:pt x="747802" y="81998"/>
                  </a:lnTo>
                  <a:lnTo>
                    <a:pt x="725589" y="40360"/>
                  </a:lnTo>
                  <a:lnTo>
                    <a:pt x="701382" y="0"/>
                  </a:lnTo>
                  <a:close/>
                </a:path>
              </a:pathLst>
            </a:custGeom>
            <a:solidFill>
              <a:srgbClr val="F5BBD4"/>
            </a:solidFill>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pic>
          <p:nvPicPr>
            <p:cNvPr id="18" name="object 18"/>
            <p:cNvPicPr/>
            <p:nvPr/>
          </p:nvPicPr>
          <p:blipFill>
            <a:blip r:embed="rId5" cstate="print"/>
            <a:stretch>
              <a:fillRect/>
            </a:stretch>
          </p:blipFill>
          <p:spPr>
            <a:xfrm>
              <a:off x="5398953" y="1600837"/>
              <a:ext cx="1162844" cy="952605"/>
            </a:xfrm>
            <a:prstGeom prst="rect">
              <a:avLst/>
            </a:prstGeom>
          </p:spPr>
        </p:pic>
        <p:sp>
          <p:nvSpPr>
            <p:cNvPr id="19" name="object 19"/>
            <p:cNvSpPr/>
            <p:nvPr/>
          </p:nvSpPr>
          <p:spPr>
            <a:xfrm>
              <a:off x="5472559" y="1674138"/>
              <a:ext cx="1002665" cy="792480"/>
            </a:xfrm>
            <a:custGeom>
              <a:avLst/>
              <a:gdLst/>
              <a:ahLst/>
              <a:cxnLst/>
              <a:rect l="l" t="t" r="r" b="b"/>
              <a:pathLst>
                <a:path w="1002664" h="792480">
                  <a:moveTo>
                    <a:pt x="206806" y="0"/>
                  </a:moveTo>
                  <a:lnTo>
                    <a:pt x="153879" y="1463"/>
                  </a:lnTo>
                  <a:lnTo>
                    <a:pt x="101717" y="5802"/>
                  </a:lnTo>
                  <a:lnTo>
                    <a:pt x="50397" y="12939"/>
                  </a:lnTo>
                  <a:lnTo>
                    <a:pt x="0" y="22796"/>
                  </a:lnTo>
                  <a:lnTo>
                    <a:pt x="0" y="792340"/>
                  </a:lnTo>
                  <a:lnTo>
                    <a:pt x="1002055" y="437680"/>
                  </a:lnTo>
                  <a:lnTo>
                    <a:pt x="974667" y="396890"/>
                  </a:lnTo>
                  <a:lnTo>
                    <a:pt x="945245" y="357646"/>
                  </a:lnTo>
                  <a:lnTo>
                    <a:pt x="913864" y="320023"/>
                  </a:lnTo>
                  <a:lnTo>
                    <a:pt x="880599" y="284097"/>
                  </a:lnTo>
                  <a:lnTo>
                    <a:pt x="845525" y="249942"/>
                  </a:lnTo>
                  <a:lnTo>
                    <a:pt x="808718" y="217634"/>
                  </a:lnTo>
                  <a:lnTo>
                    <a:pt x="770253" y="187248"/>
                  </a:lnTo>
                  <a:lnTo>
                    <a:pt x="730206" y="158860"/>
                  </a:lnTo>
                  <a:lnTo>
                    <a:pt x="688652" y="132546"/>
                  </a:lnTo>
                  <a:lnTo>
                    <a:pt x="645667" y="108379"/>
                  </a:lnTo>
                  <a:lnTo>
                    <a:pt x="601325" y="86437"/>
                  </a:lnTo>
                  <a:lnTo>
                    <a:pt x="555702" y="66794"/>
                  </a:lnTo>
                  <a:lnTo>
                    <a:pt x="508873" y="49525"/>
                  </a:lnTo>
                  <a:lnTo>
                    <a:pt x="460915" y="34706"/>
                  </a:lnTo>
                  <a:lnTo>
                    <a:pt x="411901" y="22413"/>
                  </a:lnTo>
                  <a:lnTo>
                    <a:pt x="361908" y="12720"/>
                  </a:lnTo>
                  <a:lnTo>
                    <a:pt x="311011" y="5703"/>
                  </a:lnTo>
                  <a:lnTo>
                    <a:pt x="259285" y="1438"/>
                  </a:lnTo>
                  <a:lnTo>
                    <a:pt x="206806" y="0"/>
                  </a:lnTo>
                  <a:close/>
                </a:path>
              </a:pathLst>
            </a:custGeom>
            <a:solidFill>
              <a:srgbClr val="E42A83"/>
            </a:solidFill>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20" name="object 20"/>
            <p:cNvSpPr/>
            <p:nvPr/>
          </p:nvSpPr>
          <p:spPr>
            <a:xfrm>
              <a:off x="4739918" y="2534215"/>
              <a:ext cx="732155" cy="245110"/>
            </a:xfrm>
            <a:custGeom>
              <a:avLst/>
              <a:gdLst/>
              <a:ahLst/>
              <a:cxnLst/>
              <a:rect l="l" t="t" r="r" b="b"/>
              <a:pathLst>
                <a:path w="732154" h="245110">
                  <a:moveTo>
                    <a:pt x="0" y="0"/>
                  </a:moveTo>
                  <a:lnTo>
                    <a:pt x="732154" y="244678"/>
                  </a:lnTo>
                </a:path>
              </a:pathLst>
            </a:custGeom>
            <a:solidFill>
              <a:srgbClr val="673089"/>
            </a:solidFill>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pic>
          <p:nvPicPr>
            <p:cNvPr id="21" name="object 21"/>
            <p:cNvPicPr/>
            <p:nvPr/>
          </p:nvPicPr>
          <p:blipFill>
            <a:blip r:embed="rId6" cstate="print"/>
            <a:stretch>
              <a:fillRect/>
            </a:stretch>
          </p:blipFill>
          <p:spPr>
            <a:xfrm>
              <a:off x="5122754" y="1623390"/>
              <a:ext cx="456571" cy="1242885"/>
            </a:xfrm>
            <a:prstGeom prst="rect">
              <a:avLst/>
            </a:prstGeom>
          </p:spPr>
        </p:pic>
        <p:sp>
          <p:nvSpPr>
            <p:cNvPr id="22" name="object 22"/>
            <p:cNvSpPr/>
            <p:nvPr/>
          </p:nvSpPr>
          <p:spPr>
            <a:xfrm>
              <a:off x="5176290" y="1696980"/>
              <a:ext cx="295910" cy="1082040"/>
            </a:xfrm>
            <a:custGeom>
              <a:avLst/>
              <a:gdLst/>
              <a:ahLst/>
              <a:cxnLst/>
              <a:rect l="l" t="t" r="r" b="b"/>
              <a:pathLst>
                <a:path w="295910" h="1082039">
                  <a:moveTo>
                    <a:pt x="293814" y="0"/>
                  </a:moveTo>
                  <a:lnTo>
                    <a:pt x="241542" y="13487"/>
                  </a:lnTo>
                  <a:lnTo>
                    <a:pt x="190465" y="29849"/>
                  </a:lnTo>
                  <a:lnTo>
                    <a:pt x="140677" y="48991"/>
                  </a:lnTo>
                  <a:lnTo>
                    <a:pt x="92274" y="70823"/>
                  </a:lnTo>
                  <a:lnTo>
                    <a:pt x="45350" y="95252"/>
                  </a:lnTo>
                  <a:lnTo>
                    <a:pt x="0" y="122186"/>
                  </a:lnTo>
                  <a:lnTo>
                    <a:pt x="295783" y="1081913"/>
                  </a:lnTo>
                  <a:lnTo>
                    <a:pt x="293814" y="0"/>
                  </a:lnTo>
                  <a:close/>
                </a:path>
              </a:pathLst>
            </a:custGeom>
            <a:solidFill>
              <a:srgbClr val="673089"/>
            </a:solidFill>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pic>
          <p:nvPicPr>
            <p:cNvPr id="23" name="object 23"/>
            <p:cNvPicPr/>
            <p:nvPr/>
          </p:nvPicPr>
          <p:blipFill>
            <a:blip r:embed="rId7" cstate="print"/>
            <a:stretch>
              <a:fillRect/>
            </a:stretch>
          </p:blipFill>
          <p:spPr>
            <a:xfrm>
              <a:off x="5423192" y="1623390"/>
              <a:ext cx="162900" cy="1242885"/>
            </a:xfrm>
            <a:prstGeom prst="rect">
              <a:avLst/>
            </a:prstGeom>
          </p:spPr>
        </p:pic>
        <p:sp>
          <p:nvSpPr>
            <p:cNvPr id="24" name="object 24"/>
            <p:cNvSpPr/>
            <p:nvPr/>
          </p:nvSpPr>
          <p:spPr>
            <a:xfrm>
              <a:off x="5050002" y="1696986"/>
              <a:ext cx="422275" cy="1082040"/>
            </a:xfrm>
            <a:custGeom>
              <a:avLst/>
              <a:gdLst/>
              <a:ahLst/>
              <a:cxnLst/>
              <a:rect l="l" t="t" r="r" b="b"/>
              <a:pathLst>
                <a:path w="422275" h="1082039">
                  <a:moveTo>
                    <a:pt x="422059" y="1081925"/>
                  </a:moveTo>
                  <a:lnTo>
                    <a:pt x="420090" y="0"/>
                  </a:lnTo>
                  <a:lnTo>
                    <a:pt x="372910" y="12026"/>
                  </a:lnTo>
                  <a:lnTo>
                    <a:pt x="326694" y="26403"/>
                  </a:lnTo>
                  <a:lnTo>
                    <a:pt x="281520" y="43053"/>
                  </a:lnTo>
                  <a:lnTo>
                    <a:pt x="237439" y="61912"/>
                  </a:lnTo>
                  <a:lnTo>
                    <a:pt x="194538" y="82905"/>
                  </a:lnTo>
                  <a:lnTo>
                    <a:pt x="152869" y="105968"/>
                  </a:lnTo>
                  <a:lnTo>
                    <a:pt x="112509" y="131051"/>
                  </a:lnTo>
                  <a:lnTo>
                    <a:pt x="73533" y="158064"/>
                  </a:lnTo>
                  <a:lnTo>
                    <a:pt x="36004" y="186944"/>
                  </a:lnTo>
                  <a:lnTo>
                    <a:pt x="0" y="217627"/>
                  </a:lnTo>
                  <a:lnTo>
                    <a:pt x="422059" y="1081925"/>
                  </a:lnTo>
                  <a:close/>
                </a:path>
              </a:pathLst>
            </a:custGeom>
            <a:solidFill>
              <a:srgbClr val="673089"/>
            </a:solidFill>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pic>
          <p:nvPicPr>
            <p:cNvPr id="25" name="object 25"/>
            <p:cNvPicPr/>
            <p:nvPr/>
          </p:nvPicPr>
          <p:blipFill>
            <a:blip r:embed="rId8" cstate="print"/>
            <a:stretch>
              <a:fillRect/>
            </a:stretch>
          </p:blipFill>
          <p:spPr>
            <a:xfrm>
              <a:off x="5348909" y="2266089"/>
              <a:ext cx="704583" cy="704589"/>
            </a:xfrm>
            <a:prstGeom prst="rect">
              <a:avLst/>
            </a:prstGeom>
          </p:spPr>
        </p:pic>
        <p:pic>
          <p:nvPicPr>
            <p:cNvPr id="26" name="object 26"/>
            <p:cNvPicPr/>
            <p:nvPr/>
          </p:nvPicPr>
          <p:blipFill>
            <a:blip r:embed="rId9" cstate="print"/>
            <a:stretch>
              <a:fillRect/>
            </a:stretch>
          </p:blipFill>
          <p:spPr>
            <a:xfrm>
              <a:off x="5370813" y="2287815"/>
              <a:ext cx="641441" cy="641435"/>
            </a:xfrm>
            <a:prstGeom prst="rect">
              <a:avLst/>
            </a:prstGeom>
          </p:spPr>
        </p:pic>
        <p:sp>
          <p:nvSpPr>
            <p:cNvPr id="27" name="object 27"/>
            <p:cNvSpPr/>
            <p:nvPr/>
          </p:nvSpPr>
          <p:spPr>
            <a:xfrm>
              <a:off x="5411287" y="2328282"/>
              <a:ext cx="560705" cy="560705"/>
            </a:xfrm>
            <a:custGeom>
              <a:avLst/>
              <a:gdLst/>
              <a:ahLst/>
              <a:cxnLst/>
              <a:rect l="l" t="t" r="r" b="b"/>
              <a:pathLst>
                <a:path w="560704" h="560705">
                  <a:moveTo>
                    <a:pt x="280250" y="0"/>
                  </a:moveTo>
                  <a:lnTo>
                    <a:pt x="234790" y="3668"/>
                  </a:lnTo>
                  <a:lnTo>
                    <a:pt x="191666" y="14287"/>
                  </a:lnTo>
                  <a:lnTo>
                    <a:pt x="151455" y="31281"/>
                  </a:lnTo>
                  <a:lnTo>
                    <a:pt x="114734" y="54073"/>
                  </a:lnTo>
                  <a:lnTo>
                    <a:pt x="82080" y="82084"/>
                  </a:lnTo>
                  <a:lnTo>
                    <a:pt x="54069" y="114739"/>
                  </a:lnTo>
                  <a:lnTo>
                    <a:pt x="31279" y="151460"/>
                  </a:lnTo>
                  <a:lnTo>
                    <a:pt x="14286" y="191671"/>
                  </a:lnTo>
                  <a:lnTo>
                    <a:pt x="3667" y="234793"/>
                  </a:lnTo>
                  <a:lnTo>
                    <a:pt x="0" y="280250"/>
                  </a:lnTo>
                  <a:lnTo>
                    <a:pt x="3667" y="325708"/>
                  </a:lnTo>
                  <a:lnTo>
                    <a:pt x="14286" y="368830"/>
                  </a:lnTo>
                  <a:lnTo>
                    <a:pt x="31279" y="409040"/>
                  </a:lnTo>
                  <a:lnTo>
                    <a:pt x="54069" y="445761"/>
                  </a:lnTo>
                  <a:lnTo>
                    <a:pt x="82080" y="478416"/>
                  </a:lnTo>
                  <a:lnTo>
                    <a:pt x="114734" y="506428"/>
                  </a:lnTo>
                  <a:lnTo>
                    <a:pt x="151455" y="529220"/>
                  </a:lnTo>
                  <a:lnTo>
                    <a:pt x="191666" y="546214"/>
                  </a:lnTo>
                  <a:lnTo>
                    <a:pt x="234790" y="556833"/>
                  </a:lnTo>
                  <a:lnTo>
                    <a:pt x="280250" y="560501"/>
                  </a:lnTo>
                  <a:lnTo>
                    <a:pt x="325708" y="556833"/>
                  </a:lnTo>
                  <a:lnTo>
                    <a:pt x="368830" y="546214"/>
                  </a:lnTo>
                  <a:lnTo>
                    <a:pt x="409040" y="529220"/>
                  </a:lnTo>
                  <a:lnTo>
                    <a:pt x="445761" y="506428"/>
                  </a:lnTo>
                  <a:lnTo>
                    <a:pt x="478416" y="478416"/>
                  </a:lnTo>
                  <a:lnTo>
                    <a:pt x="506428" y="445761"/>
                  </a:lnTo>
                  <a:lnTo>
                    <a:pt x="529220" y="409040"/>
                  </a:lnTo>
                  <a:lnTo>
                    <a:pt x="546214" y="368830"/>
                  </a:lnTo>
                  <a:lnTo>
                    <a:pt x="556833" y="325708"/>
                  </a:lnTo>
                  <a:lnTo>
                    <a:pt x="560501" y="280250"/>
                  </a:lnTo>
                  <a:lnTo>
                    <a:pt x="556833" y="234793"/>
                  </a:lnTo>
                  <a:lnTo>
                    <a:pt x="546214" y="191671"/>
                  </a:lnTo>
                  <a:lnTo>
                    <a:pt x="529220" y="151460"/>
                  </a:lnTo>
                  <a:lnTo>
                    <a:pt x="506428" y="114739"/>
                  </a:lnTo>
                  <a:lnTo>
                    <a:pt x="478416" y="82084"/>
                  </a:lnTo>
                  <a:lnTo>
                    <a:pt x="445761" y="54073"/>
                  </a:lnTo>
                  <a:lnTo>
                    <a:pt x="409040" y="31281"/>
                  </a:lnTo>
                  <a:lnTo>
                    <a:pt x="368830" y="14287"/>
                  </a:lnTo>
                  <a:lnTo>
                    <a:pt x="325708" y="3668"/>
                  </a:lnTo>
                  <a:lnTo>
                    <a:pt x="280250" y="0"/>
                  </a:lnTo>
                  <a:close/>
                </a:path>
              </a:pathLst>
            </a:custGeom>
            <a:solidFill>
              <a:srgbClr val="EAE9EA"/>
            </a:solidFill>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28" name="object 28"/>
            <p:cNvSpPr/>
            <p:nvPr/>
          </p:nvSpPr>
          <p:spPr>
            <a:xfrm>
              <a:off x="5411396" y="2328739"/>
              <a:ext cx="432434" cy="453390"/>
            </a:xfrm>
            <a:custGeom>
              <a:avLst/>
              <a:gdLst/>
              <a:ahLst/>
              <a:cxnLst/>
              <a:rect l="l" t="t" r="r" b="b"/>
              <a:pathLst>
                <a:path w="432435" h="453389">
                  <a:moveTo>
                    <a:pt x="59957" y="453297"/>
                  </a:moveTo>
                  <a:lnTo>
                    <a:pt x="32913" y="411888"/>
                  </a:lnTo>
                  <a:lnTo>
                    <a:pt x="13738" y="366837"/>
                  </a:lnTo>
                  <a:lnTo>
                    <a:pt x="2683" y="319310"/>
                  </a:lnTo>
                  <a:lnTo>
                    <a:pt x="0" y="270475"/>
                  </a:lnTo>
                  <a:lnTo>
                    <a:pt x="5939" y="221498"/>
                  </a:lnTo>
                  <a:lnTo>
                    <a:pt x="20752" y="173545"/>
                  </a:lnTo>
                  <a:lnTo>
                    <a:pt x="44691" y="127783"/>
                  </a:lnTo>
                  <a:lnTo>
                    <a:pt x="72431" y="91582"/>
                  </a:lnTo>
                  <a:lnTo>
                    <a:pt x="104745" y="61113"/>
                  </a:lnTo>
                  <a:lnTo>
                    <a:pt x="140833" y="36549"/>
                  </a:lnTo>
                  <a:lnTo>
                    <a:pt x="179899" y="18061"/>
                  </a:lnTo>
                  <a:lnTo>
                    <a:pt x="221145" y="5820"/>
                  </a:lnTo>
                  <a:lnTo>
                    <a:pt x="263773" y="0"/>
                  </a:lnTo>
                  <a:lnTo>
                    <a:pt x="306986" y="770"/>
                  </a:lnTo>
                  <a:lnTo>
                    <a:pt x="349986" y="8303"/>
                  </a:lnTo>
                  <a:lnTo>
                    <a:pt x="391975" y="22770"/>
                  </a:lnTo>
                  <a:lnTo>
                    <a:pt x="432155" y="44344"/>
                  </a:lnTo>
                </a:path>
              </a:pathLst>
            </a:custGeom>
            <a:ln w="3175">
              <a:solidFill>
                <a:srgbClr val="000000"/>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29" name="object 29"/>
            <p:cNvSpPr/>
            <p:nvPr/>
          </p:nvSpPr>
          <p:spPr>
            <a:xfrm>
              <a:off x="5370850" y="2287858"/>
              <a:ext cx="451484" cy="527685"/>
            </a:xfrm>
            <a:custGeom>
              <a:avLst/>
              <a:gdLst/>
              <a:ahLst/>
              <a:cxnLst/>
              <a:rect l="l" t="t" r="r" b="b"/>
              <a:pathLst>
                <a:path w="451485" h="527685">
                  <a:moveTo>
                    <a:pt x="75339" y="527255"/>
                  </a:moveTo>
                  <a:lnTo>
                    <a:pt x="48562" y="490502"/>
                  </a:lnTo>
                  <a:lnTo>
                    <a:pt x="27582" y="450961"/>
                  </a:lnTo>
                  <a:lnTo>
                    <a:pt x="12456" y="409296"/>
                  </a:lnTo>
                  <a:lnTo>
                    <a:pt x="3243" y="366175"/>
                  </a:lnTo>
                  <a:lnTo>
                    <a:pt x="0" y="322264"/>
                  </a:lnTo>
                  <a:lnTo>
                    <a:pt x="2782" y="278230"/>
                  </a:lnTo>
                  <a:lnTo>
                    <a:pt x="11649" y="234739"/>
                  </a:lnTo>
                  <a:lnTo>
                    <a:pt x="26657" y="192457"/>
                  </a:lnTo>
                  <a:lnTo>
                    <a:pt x="47864" y="152051"/>
                  </a:lnTo>
                  <a:lnTo>
                    <a:pt x="75326" y="114188"/>
                  </a:lnTo>
                  <a:lnTo>
                    <a:pt x="108811" y="79895"/>
                  </a:lnTo>
                  <a:lnTo>
                    <a:pt x="146033" y="51625"/>
                  </a:lnTo>
                  <a:lnTo>
                    <a:pt x="186274" y="29439"/>
                  </a:lnTo>
                  <a:lnTo>
                    <a:pt x="228816" y="13398"/>
                  </a:lnTo>
                  <a:lnTo>
                    <a:pt x="272942" y="3564"/>
                  </a:lnTo>
                  <a:lnTo>
                    <a:pt x="317934" y="0"/>
                  </a:lnTo>
                  <a:lnTo>
                    <a:pt x="363074" y="2765"/>
                  </a:lnTo>
                  <a:lnTo>
                    <a:pt x="407645" y="11923"/>
                  </a:lnTo>
                  <a:lnTo>
                    <a:pt x="450929" y="27535"/>
                  </a:lnTo>
                </a:path>
              </a:pathLst>
            </a:custGeom>
            <a:ln w="3175">
              <a:solidFill>
                <a:srgbClr val="000000"/>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grpSp>
      <p:sp>
        <p:nvSpPr>
          <p:cNvPr id="30" name="object 30"/>
          <p:cNvSpPr txBox="1"/>
          <p:nvPr/>
        </p:nvSpPr>
        <p:spPr>
          <a:xfrm>
            <a:off x="5493823" y="2493986"/>
            <a:ext cx="391160" cy="207942"/>
          </a:xfrm>
          <a:prstGeom prst="rect">
            <a:avLst/>
          </a:prstGeom>
        </p:spPr>
        <p:txBody>
          <a:bodyPr vert="horz" wrap="square" lIns="0" tIns="11430" rIns="0" bIns="0" rtlCol="0">
            <a:spAutoFit/>
          </a:bodyPr>
          <a:lstStyle/>
          <a:p>
            <a:pPr marL="12700" marR="5080" algn="just" rtl="1">
              <a:lnSpc>
                <a:spcPct val="107700"/>
              </a:lnSpc>
              <a:spcBef>
                <a:spcPts val="90"/>
              </a:spcBef>
            </a:pPr>
            <a:r>
              <a:rPr sz="400" b="1" spc="60" dirty="0">
                <a:solidFill>
                  <a:srgbClr val="561E58"/>
                </a:solidFill>
                <a:latin typeface="Calibri" panose="020F0502020204030204" pitchFamily="34" charset="0"/>
                <a:ea typeface="Calibri" panose="020F0502020204030204" pitchFamily="34" charset="0"/>
                <a:cs typeface="Calibri" panose="020F0502020204030204" pitchFamily="34" charset="0"/>
              </a:rPr>
              <a:t>COMMUNITY</a:t>
            </a:r>
            <a:r>
              <a:rPr sz="400" b="1" spc="500" dirty="0">
                <a:solidFill>
                  <a:srgbClr val="561E58"/>
                </a:solidFill>
                <a:latin typeface="Calibri" panose="020F0502020204030204" pitchFamily="34" charset="0"/>
                <a:ea typeface="Calibri" panose="020F0502020204030204" pitchFamily="34" charset="0"/>
                <a:cs typeface="Calibri" panose="020F0502020204030204" pitchFamily="34" charset="0"/>
              </a:rPr>
              <a:t> </a:t>
            </a:r>
            <a:r>
              <a:rPr sz="400" b="1" spc="85" dirty="0">
                <a:solidFill>
                  <a:srgbClr val="561E58"/>
                </a:solidFill>
                <a:latin typeface="Calibri" panose="020F0502020204030204" pitchFamily="34" charset="0"/>
                <a:ea typeface="Calibri" panose="020F0502020204030204" pitchFamily="34" charset="0"/>
                <a:cs typeface="Calibri" panose="020F0502020204030204" pitchFamily="34" charset="0"/>
              </a:rPr>
              <a:t>FEEDBACK</a:t>
            </a:r>
            <a:r>
              <a:rPr sz="400" b="1" spc="500" dirty="0">
                <a:solidFill>
                  <a:srgbClr val="561E58"/>
                </a:solidFill>
                <a:latin typeface="Calibri" panose="020F0502020204030204" pitchFamily="34" charset="0"/>
                <a:ea typeface="Calibri" panose="020F0502020204030204" pitchFamily="34" charset="0"/>
                <a:cs typeface="Calibri" panose="020F0502020204030204" pitchFamily="34" charset="0"/>
              </a:rPr>
              <a:t> </a:t>
            </a:r>
            <a:r>
              <a:rPr sz="400" b="1" spc="65" dirty="0">
                <a:solidFill>
                  <a:srgbClr val="561E58"/>
                </a:solidFill>
                <a:latin typeface="Calibri" panose="020F0502020204030204" pitchFamily="34" charset="0"/>
                <a:ea typeface="Calibri" panose="020F0502020204030204" pitchFamily="34" charset="0"/>
                <a:cs typeface="Calibri" panose="020F0502020204030204" pitchFamily="34" charset="0"/>
              </a:rPr>
              <a:t>MECHANISM</a:t>
            </a:r>
            <a:endParaRPr sz="400">
              <a:latin typeface="Calibri" panose="020F0502020204030204" pitchFamily="34" charset="0"/>
              <a:ea typeface="Calibri" panose="020F0502020204030204" pitchFamily="34" charset="0"/>
              <a:cs typeface="Calibri" panose="020F0502020204030204" pitchFamily="34" charset="0"/>
            </a:endParaRPr>
          </a:p>
        </p:txBody>
      </p:sp>
      <p:grpSp>
        <p:nvGrpSpPr>
          <p:cNvPr id="31" name="object 31"/>
          <p:cNvGrpSpPr/>
          <p:nvPr/>
        </p:nvGrpSpPr>
        <p:grpSpPr>
          <a:xfrm>
            <a:off x="4284598" y="1603076"/>
            <a:ext cx="2400300" cy="2011045"/>
            <a:chOff x="4284598" y="1603076"/>
            <a:chExt cx="2400300" cy="2011045"/>
          </a:xfrm>
        </p:grpSpPr>
        <p:pic>
          <p:nvPicPr>
            <p:cNvPr id="32" name="object 32"/>
            <p:cNvPicPr/>
            <p:nvPr/>
          </p:nvPicPr>
          <p:blipFill>
            <a:blip r:embed="rId10" cstate="print"/>
            <a:stretch>
              <a:fillRect/>
            </a:stretch>
          </p:blipFill>
          <p:spPr>
            <a:xfrm>
              <a:off x="4673561" y="1603083"/>
              <a:ext cx="1005459" cy="2010892"/>
            </a:xfrm>
            <a:prstGeom prst="rect">
              <a:avLst/>
            </a:prstGeom>
          </p:spPr>
        </p:pic>
        <p:sp>
          <p:nvSpPr>
            <p:cNvPr id="33" name="object 33"/>
            <p:cNvSpPr/>
            <p:nvPr/>
          </p:nvSpPr>
          <p:spPr>
            <a:xfrm>
              <a:off x="5493029" y="1603082"/>
              <a:ext cx="1191895" cy="2011045"/>
            </a:xfrm>
            <a:custGeom>
              <a:avLst/>
              <a:gdLst/>
              <a:ahLst/>
              <a:cxnLst/>
              <a:rect l="l" t="t" r="r" b="b"/>
              <a:pathLst>
                <a:path w="1191895" h="2011045">
                  <a:moveTo>
                    <a:pt x="1003096" y="419392"/>
                  </a:moveTo>
                  <a:lnTo>
                    <a:pt x="978585" y="386715"/>
                  </a:lnTo>
                  <a:lnTo>
                    <a:pt x="952728" y="354990"/>
                  </a:lnTo>
                  <a:lnTo>
                    <a:pt x="925499" y="324243"/>
                  </a:lnTo>
                  <a:lnTo>
                    <a:pt x="896937" y="294487"/>
                  </a:lnTo>
                  <a:lnTo>
                    <a:pt x="861606" y="260807"/>
                  </a:lnTo>
                  <a:lnTo>
                    <a:pt x="824890" y="229006"/>
                  </a:lnTo>
                  <a:lnTo>
                    <a:pt x="786828" y="199110"/>
                  </a:lnTo>
                  <a:lnTo>
                    <a:pt x="747433" y="171145"/>
                  </a:lnTo>
                  <a:lnTo>
                    <a:pt x="706755" y="145122"/>
                  </a:lnTo>
                  <a:lnTo>
                    <a:pt x="664832" y="121094"/>
                  </a:lnTo>
                  <a:lnTo>
                    <a:pt x="621690" y="99060"/>
                  </a:lnTo>
                  <a:lnTo>
                    <a:pt x="577367" y="79044"/>
                  </a:lnTo>
                  <a:lnTo>
                    <a:pt x="530517" y="60591"/>
                  </a:lnTo>
                  <a:lnTo>
                    <a:pt x="482981" y="44564"/>
                  </a:lnTo>
                  <a:lnTo>
                    <a:pt x="434822" y="30988"/>
                  </a:lnTo>
                  <a:lnTo>
                    <a:pt x="386067" y="19850"/>
                  </a:lnTo>
                  <a:lnTo>
                    <a:pt x="336753" y="11176"/>
                  </a:lnTo>
                  <a:lnTo>
                    <a:pt x="286943" y="4978"/>
                  </a:lnTo>
                  <a:lnTo>
                    <a:pt x="236677" y="1244"/>
                  </a:lnTo>
                  <a:lnTo>
                    <a:pt x="185978" y="0"/>
                  </a:lnTo>
                  <a:lnTo>
                    <a:pt x="1739" y="0"/>
                  </a:lnTo>
                  <a:lnTo>
                    <a:pt x="36474" y="67475"/>
                  </a:lnTo>
                  <a:lnTo>
                    <a:pt x="36461" y="71526"/>
                  </a:lnTo>
                  <a:lnTo>
                    <a:pt x="0" y="140919"/>
                  </a:lnTo>
                  <a:lnTo>
                    <a:pt x="185978" y="140919"/>
                  </a:lnTo>
                  <a:lnTo>
                    <a:pt x="235229" y="142290"/>
                  </a:lnTo>
                  <a:lnTo>
                    <a:pt x="283984" y="146380"/>
                  </a:lnTo>
                  <a:lnTo>
                    <a:pt x="332130" y="153149"/>
                  </a:lnTo>
                  <a:lnTo>
                    <a:pt x="379590" y="162560"/>
                  </a:lnTo>
                  <a:lnTo>
                    <a:pt x="426288" y="174574"/>
                  </a:lnTo>
                  <a:lnTo>
                    <a:pt x="472109" y="189166"/>
                  </a:lnTo>
                  <a:lnTo>
                    <a:pt x="517004" y="206298"/>
                  </a:lnTo>
                  <a:lnTo>
                    <a:pt x="560844" y="225920"/>
                  </a:lnTo>
                  <a:lnTo>
                    <a:pt x="603567" y="248005"/>
                  </a:lnTo>
                  <a:lnTo>
                    <a:pt x="645083" y="272529"/>
                  </a:lnTo>
                  <a:lnTo>
                    <a:pt x="685304" y="299427"/>
                  </a:lnTo>
                  <a:lnTo>
                    <a:pt x="724128" y="328688"/>
                  </a:lnTo>
                  <a:lnTo>
                    <a:pt x="761492" y="360273"/>
                  </a:lnTo>
                  <a:lnTo>
                    <a:pt x="797293" y="394131"/>
                  </a:lnTo>
                  <a:lnTo>
                    <a:pt x="824433" y="422516"/>
                  </a:lnTo>
                  <a:lnTo>
                    <a:pt x="850112" y="451891"/>
                  </a:lnTo>
                  <a:lnTo>
                    <a:pt x="874344" y="482231"/>
                  </a:lnTo>
                  <a:lnTo>
                    <a:pt x="897102" y="513473"/>
                  </a:lnTo>
                  <a:lnTo>
                    <a:pt x="969568" y="498106"/>
                  </a:lnTo>
                  <a:lnTo>
                    <a:pt x="1003096" y="419392"/>
                  </a:lnTo>
                  <a:close/>
                </a:path>
                <a:path w="1191895" h="2011045">
                  <a:moveTo>
                    <a:pt x="1191437" y="1005459"/>
                  </a:moveTo>
                  <a:lnTo>
                    <a:pt x="1190193" y="954760"/>
                  </a:lnTo>
                  <a:lnTo>
                    <a:pt x="1186459" y="904494"/>
                  </a:lnTo>
                  <a:lnTo>
                    <a:pt x="1180249" y="854684"/>
                  </a:lnTo>
                  <a:lnTo>
                    <a:pt x="1171575" y="805370"/>
                  </a:lnTo>
                  <a:lnTo>
                    <a:pt x="1160449" y="756615"/>
                  </a:lnTo>
                  <a:lnTo>
                    <a:pt x="1146873" y="708456"/>
                  </a:lnTo>
                  <a:lnTo>
                    <a:pt x="1130846" y="660920"/>
                  </a:lnTo>
                  <a:lnTo>
                    <a:pt x="1112393" y="614070"/>
                  </a:lnTo>
                  <a:lnTo>
                    <a:pt x="1092123" y="569214"/>
                  </a:lnTo>
                  <a:lnTo>
                    <a:pt x="1069771" y="525576"/>
                  </a:lnTo>
                  <a:lnTo>
                    <a:pt x="1045375" y="483184"/>
                  </a:lnTo>
                  <a:lnTo>
                    <a:pt x="1018971" y="442074"/>
                  </a:lnTo>
                  <a:lnTo>
                    <a:pt x="987285" y="516458"/>
                  </a:lnTo>
                  <a:lnTo>
                    <a:pt x="984161" y="519036"/>
                  </a:lnTo>
                  <a:lnTo>
                    <a:pt x="911237" y="534492"/>
                  </a:lnTo>
                  <a:lnTo>
                    <a:pt x="937158" y="576859"/>
                  </a:lnTo>
                  <a:lnTo>
                    <a:pt x="960513" y="620522"/>
                  </a:lnTo>
                  <a:lnTo>
                    <a:pt x="981290" y="665403"/>
                  </a:lnTo>
                  <a:lnTo>
                    <a:pt x="999413" y="711403"/>
                  </a:lnTo>
                  <a:lnTo>
                    <a:pt x="1014857" y="758418"/>
                  </a:lnTo>
                  <a:lnTo>
                    <a:pt x="1027582" y="806348"/>
                  </a:lnTo>
                  <a:lnTo>
                    <a:pt x="1037564" y="855116"/>
                  </a:lnTo>
                  <a:lnTo>
                    <a:pt x="1044727" y="904621"/>
                  </a:lnTo>
                  <a:lnTo>
                    <a:pt x="1049058" y="954773"/>
                  </a:lnTo>
                  <a:lnTo>
                    <a:pt x="1050518" y="1005459"/>
                  </a:lnTo>
                  <a:lnTo>
                    <a:pt x="1049147" y="1054709"/>
                  </a:lnTo>
                  <a:lnTo>
                    <a:pt x="1045057" y="1103464"/>
                  </a:lnTo>
                  <a:lnTo>
                    <a:pt x="1038288" y="1151610"/>
                  </a:lnTo>
                  <a:lnTo>
                    <a:pt x="1028877" y="1199070"/>
                  </a:lnTo>
                  <a:lnTo>
                    <a:pt x="1016863" y="1245768"/>
                  </a:lnTo>
                  <a:lnTo>
                    <a:pt x="1002271" y="1291590"/>
                  </a:lnTo>
                  <a:lnTo>
                    <a:pt x="985139" y="1336471"/>
                  </a:lnTo>
                  <a:lnTo>
                    <a:pt x="965517" y="1380324"/>
                  </a:lnTo>
                  <a:lnTo>
                    <a:pt x="943419" y="1423047"/>
                  </a:lnTo>
                  <a:lnTo>
                    <a:pt x="918908" y="1464564"/>
                  </a:lnTo>
                  <a:lnTo>
                    <a:pt x="891997" y="1504784"/>
                  </a:lnTo>
                  <a:lnTo>
                    <a:pt x="862736" y="1543608"/>
                  </a:lnTo>
                  <a:lnTo>
                    <a:pt x="831164" y="1580972"/>
                  </a:lnTo>
                  <a:lnTo>
                    <a:pt x="797306" y="1616773"/>
                  </a:lnTo>
                  <a:lnTo>
                    <a:pt x="761504" y="1650631"/>
                  </a:lnTo>
                  <a:lnTo>
                    <a:pt x="724141" y="1682216"/>
                  </a:lnTo>
                  <a:lnTo>
                    <a:pt x="685304" y="1711477"/>
                  </a:lnTo>
                  <a:lnTo>
                    <a:pt x="645083" y="1738388"/>
                  </a:lnTo>
                  <a:lnTo>
                    <a:pt x="603567" y="1762899"/>
                  </a:lnTo>
                  <a:lnTo>
                    <a:pt x="560844" y="1784997"/>
                  </a:lnTo>
                  <a:lnTo>
                    <a:pt x="517004" y="1804619"/>
                  </a:lnTo>
                  <a:lnTo>
                    <a:pt x="472109" y="1821751"/>
                  </a:lnTo>
                  <a:lnTo>
                    <a:pt x="426288" y="1836343"/>
                  </a:lnTo>
                  <a:lnTo>
                    <a:pt x="379590" y="1848358"/>
                  </a:lnTo>
                  <a:lnTo>
                    <a:pt x="332130" y="1857768"/>
                  </a:lnTo>
                  <a:lnTo>
                    <a:pt x="283984" y="1864537"/>
                  </a:lnTo>
                  <a:lnTo>
                    <a:pt x="235229" y="1868627"/>
                  </a:lnTo>
                  <a:lnTo>
                    <a:pt x="185978" y="1869998"/>
                  </a:lnTo>
                  <a:lnTo>
                    <a:pt x="185978" y="2010918"/>
                  </a:lnTo>
                  <a:lnTo>
                    <a:pt x="236664" y="2009673"/>
                  </a:lnTo>
                  <a:lnTo>
                    <a:pt x="286943" y="2005939"/>
                  </a:lnTo>
                  <a:lnTo>
                    <a:pt x="336753" y="1999729"/>
                  </a:lnTo>
                  <a:lnTo>
                    <a:pt x="386054" y="1991055"/>
                  </a:lnTo>
                  <a:lnTo>
                    <a:pt x="434809" y="1979930"/>
                  </a:lnTo>
                  <a:lnTo>
                    <a:pt x="482981" y="1966353"/>
                  </a:lnTo>
                  <a:lnTo>
                    <a:pt x="530504" y="1950326"/>
                  </a:lnTo>
                  <a:lnTo>
                    <a:pt x="577367" y="1931873"/>
                  </a:lnTo>
                  <a:lnTo>
                    <a:pt x="621690" y="1911858"/>
                  </a:lnTo>
                  <a:lnTo>
                    <a:pt x="664832" y="1889823"/>
                  </a:lnTo>
                  <a:lnTo>
                    <a:pt x="706767" y="1865782"/>
                  </a:lnTo>
                  <a:lnTo>
                    <a:pt x="747445" y="1839772"/>
                  </a:lnTo>
                  <a:lnTo>
                    <a:pt x="786828" y="1811794"/>
                  </a:lnTo>
                  <a:lnTo>
                    <a:pt x="824903" y="1781898"/>
                  </a:lnTo>
                  <a:lnTo>
                    <a:pt x="861618" y="1750098"/>
                  </a:lnTo>
                  <a:lnTo>
                    <a:pt x="896950" y="1716417"/>
                  </a:lnTo>
                  <a:lnTo>
                    <a:pt x="930630" y="1681086"/>
                  </a:lnTo>
                  <a:lnTo>
                    <a:pt x="962431" y="1644370"/>
                  </a:lnTo>
                  <a:lnTo>
                    <a:pt x="992327" y="1606296"/>
                  </a:lnTo>
                  <a:lnTo>
                    <a:pt x="1020292" y="1566913"/>
                  </a:lnTo>
                  <a:lnTo>
                    <a:pt x="1046302" y="1526235"/>
                  </a:lnTo>
                  <a:lnTo>
                    <a:pt x="1070343" y="1484312"/>
                  </a:lnTo>
                  <a:lnTo>
                    <a:pt x="1092377" y="1441170"/>
                  </a:lnTo>
                  <a:lnTo>
                    <a:pt x="1112393" y="1396847"/>
                  </a:lnTo>
                  <a:lnTo>
                    <a:pt x="1130846" y="1349984"/>
                  </a:lnTo>
                  <a:lnTo>
                    <a:pt x="1146873" y="1302461"/>
                  </a:lnTo>
                  <a:lnTo>
                    <a:pt x="1160449" y="1254290"/>
                  </a:lnTo>
                  <a:lnTo>
                    <a:pt x="1171575" y="1205534"/>
                  </a:lnTo>
                  <a:lnTo>
                    <a:pt x="1180249" y="1156233"/>
                  </a:lnTo>
                  <a:lnTo>
                    <a:pt x="1186459" y="1106424"/>
                  </a:lnTo>
                  <a:lnTo>
                    <a:pt x="1190193" y="1056144"/>
                  </a:lnTo>
                  <a:lnTo>
                    <a:pt x="1191437" y="1005459"/>
                  </a:lnTo>
                  <a:close/>
                </a:path>
              </a:pathLst>
            </a:custGeom>
            <a:solidFill>
              <a:srgbClr val="992B7D"/>
            </a:solidFill>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34" name="object 34"/>
            <p:cNvSpPr/>
            <p:nvPr/>
          </p:nvSpPr>
          <p:spPr>
            <a:xfrm>
              <a:off x="5466507" y="1603079"/>
              <a:ext cx="63500" cy="140970"/>
            </a:xfrm>
            <a:custGeom>
              <a:avLst/>
              <a:gdLst/>
              <a:ahLst/>
              <a:cxnLst/>
              <a:rect l="l" t="t" r="r" b="b"/>
              <a:pathLst>
                <a:path w="63500" h="140969">
                  <a:moveTo>
                    <a:pt x="28257" y="0"/>
                  </a:moveTo>
                  <a:lnTo>
                    <a:pt x="1841" y="0"/>
                  </a:lnTo>
                  <a:lnTo>
                    <a:pt x="37579" y="69392"/>
                  </a:lnTo>
                  <a:lnTo>
                    <a:pt x="0" y="140919"/>
                  </a:lnTo>
                  <a:lnTo>
                    <a:pt x="26530" y="140919"/>
                  </a:lnTo>
                  <a:lnTo>
                    <a:pt x="62991" y="71513"/>
                  </a:lnTo>
                  <a:lnTo>
                    <a:pt x="63004" y="67475"/>
                  </a:lnTo>
                  <a:lnTo>
                    <a:pt x="61252" y="64071"/>
                  </a:lnTo>
                  <a:lnTo>
                    <a:pt x="28257" y="0"/>
                  </a:lnTo>
                  <a:close/>
                </a:path>
              </a:pathLst>
            </a:custGeom>
            <a:solidFill>
              <a:srgbClr val="FFFFFF"/>
            </a:solidFill>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35" name="object 35"/>
            <p:cNvSpPr/>
            <p:nvPr/>
          </p:nvSpPr>
          <p:spPr>
            <a:xfrm>
              <a:off x="4311130" y="1603080"/>
              <a:ext cx="1193165" cy="140970"/>
            </a:xfrm>
            <a:custGeom>
              <a:avLst/>
              <a:gdLst/>
              <a:ahLst/>
              <a:cxnLst/>
              <a:rect l="l" t="t" r="r" b="b"/>
              <a:pathLst>
                <a:path w="1193164" h="140969">
                  <a:moveTo>
                    <a:pt x="1157224" y="0"/>
                  </a:moveTo>
                  <a:lnTo>
                    <a:pt x="1727" y="0"/>
                  </a:lnTo>
                  <a:lnTo>
                    <a:pt x="36474" y="67475"/>
                  </a:lnTo>
                  <a:lnTo>
                    <a:pt x="36461" y="71513"/>
                  </a:lnTo>
                  <a:lnTo>
                    <a:pt x="0" y="140919"/>
                  </a:lnTo>
                  <a:lnTo>
                    <a:pt x="1155382" y="140919"/>
                  </a:lnTo>
                  <a:lnTo>
                    <a:pt x="1192949" y="69392"/>
                  </a:lnTo>
                  <a:lnTo>
                    <a:pt x="1157224" y="0"/>
                  </a:lnTo>
                  <a:close/>
                </a:path>
              </a:pathLst>
            </a:custGeom>
            <a:solidFill>
              <a:srgbClr val="992B7D"/>
            </a:solidFill>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36" name="object 36"/>
            <p:cNvSpPr/>
            <p:nvPr/>
          </p:nvSpPr>
          <p:spPr>
            <a:xfrm>
              <a:off x="4284598" y="1603079"/>
              <a:ext cx="63500" cy="140970"/>
            </a:xfrm>
            <a:custGeom>
              <a:avLst/>
              <a:gdLst/>
              <a:ahLst/>
              <a:cxnLst/>
              <a:rect l="l" t="t" r="r" b="b"/>
              <a:pathLst>
                <a:path w="63500" h="140969">
                  <a:moveTo>
                    <a:pt x="28257" y="0"/>
                  </a:moveTo>
                  <a:lnTo>
                    <a:pt x="1841" y="0"/>
                  </a:lnTo>
                  <a:lnTo>
                    <a:pt x="37579" y="69392"/>
                  </a:lnTo>
                  <a:lnTo>
                    <a:pt x="0" y="140919"/>
                  </a:lnTo>
                  <a:lnTo>
                    <a:pt x="26530" y="140919"/>
                  </a:lnTo>
                  <a:lnTo>
                    <a:pt x="62991" y="71513"/>
                  </a:lnTo>
                  <a:lnTo>
                    <a:pt x="63004" y="67475"/>
                  </a:lnTo>
                  <a:lnTo>
                    <a:pt x="61252" y="64071"/>
                  </a:lnTo>
                  <a:lnTo>
                    <a:pt x="28257" y="0"/>
                  </a:lnTo>
                  <a:close/>
                </a:path>
              </a:pathLst>
            </a:custGeom>
            <a:solidFill>
              <a:srgbClr val="FFFFFF"/>
            </a:solidFill>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pic>
          <p:nvPicPr>
            <p:cNvPr id="37" name="object 37"/>
            <p:cNvPicPr/>
            <p:nvPr/>
          </p:nvPicPr>
          <p:blipFill>
            <a:blip r:embed="rId11" cstate="print"/>
            <a:stretch>
              <a:fillRect/>
            </a:stretch>
          </p:blipFill>
          <p:spPr>
            <a:xfrm>
              <a:off x="6390137" y="2022475"/>
              <a:ext cx="121856" cy="115087"/>
            </a:xfrm>
            <a:prstGeom prst="rect">
              <a:avLst/>
            </a:prstGeom>
          </p:spPr>
        </p:pic>
      </p:grpSp>
      <p:sp>
        <p:nvSpPr>
          <p:cNvPr id="38" name="object 38"/>
          <p:cNvSpPr txBox="1"/>
          <p:nvPr/>
        </p:nvSpPr>
        <p:spPr>
          <a:xfrm>
            <a:off x="5632872" y="1799256"/>
            <a:ext cx="354330" cy="89768"/>
          </a:xfrm>
          <a:prstGeom prst="rect">
            <a:avLst/>
          </a:prstGeom>
        </p:spPr>
        <p:txBody>
          <a:bodyPr vert="horz" wrap="square" lIns="0" tIns="12700" rIns="0" bIns="0" rtlCol="0">
            <a:spAutoFit/>
          </a:bodyPr>
          <a:lstStyle/>
          <a:p>
            <a:pPr marL="12700" algn="just" rtl="1">
              <a:lnSpc>
                <a:spcPct val="100000"/>
              </a:lnSpc>
              <a:spcBef>
                <a:spcPts val="100"/>
              </a:spcBef>
            </a:pPr>
            <a:r>
              <a:rPr lang="ar-JO" sz="500" b="1" spc="-10" dirty="0">
                <a:solidFill>
                  <a:srgbClr val="FFFFFF"/>
                </a:solidFill>
                <a:latin typeface="Calibri" panose="020F0502020204030204" pitchFamily="34" charset="0"/>
                <a:ea typeface="Calibri" panose="020F0502020204030204" pitchFamily="34" charset="0"/>
                <a:cs typeface="Calibri" panose="020F0502020204030204" pitchFamily="34" charset="0"/>
              </a:rPr>
              <a:t>الجمع</a:t>
            </a:r>
            <a:endParaRPr sz="500" dirty="0">
              <a:latin typeface="Calibri" panose="020F0502020204030204" pitchFamily="34" charset="0"/>
              <a:ea typeface="Calibri" panose="020F0502020204030204" pitchFamily="34" charset="0"/>
              <a:cs typeface="Calibri" panose="020F0502020204030204" pitchFamily="34" charset="0"/>
            </a:endParaRPr>
          </a:p>
        </p:txBody>
      </p:sp>
      <p:sp>
        <p:nvSpPr>
          <p:cNvPr id="39" name="object 39"/>
          <p:cNvSpPr txBox="1"/>
          <p:nvPr/>
        </p:nvSpPr>
        <p:spPr>
          <a:xfrm>
            <a:off x="4431775" y="1624809"/>
            <a:ext cx="946785" cy="75021"/>
          </a:xfrm>
          <a:prstGeom prst="rect">
            <a:avLst/>
          </a:prstGeom>
        </p:spPr>
        <p:txBody>
          <a:bodyPr vert="horz" wrap="square" lIns="0" tIns="13335" rIns="0" bIns="0" rtlCol="0">
            <a:spAutoFit/>
          </a:bodyPr>
          <a:lstStyle/>
          <a:p>
            <a:pPr marL="12700" algn="just" rtl="1">
              <a:lnSpc>
                <a:spcPct val="100000"/>
              </a:lnSpc>
              <a:spcBef>
                <a:spcPts val="105"/>
              </a:spcBef>
            </a:pPr>
            <a:r>
              <a:rPr lang="ar-JO" sz="400" b="1" dirty="0">
                <a:solidFill>
                  <a:srgbClr val="FFFFFF"/>
                </a:solidFill>
                <a:latin typeface="Calibri" panose="020F0502020204030204" pitchFamily="34" charset="0"/>
                <a:ea typeface="Calibri" panose="020F0502020204030204" pitchFamily="34" charset="0"/>
                <a:cs typeface="Calibri" panose="020F0502020204030204" pitchFamily="34" charset="0"/>
              </a:rPr>
              <a:t>بناء آلية التغذية الراجعة</a:t>
            </a:r>
            <a:endParaRPr sz="400" dirty="0">
              <a:latin typeface="Calibri" panose="020F0502020204030204" pitchFamily="34" charset="0"/>
              <a:ea typeface="Calibri" panose="020F0502020204030204" pitchFamily="34" charset="0"/>
              <a:cs typeface="Calibri" panose="020F0502020204030204" pitchFamily="34" charset="0"/>
            </a:endParaRPr>
          </a:p>
        </p:txBody>
      </p:sp>
      <p:sp>
        <p:nvSpPr>
          <p:cNvPr id="40" name="object 40"/>
          <p:cNvSpPr txBox="1"/>
          <p:nvPr/>
        </p:nvSpPr>
        <p:spPr>
          <a:xfrm>
            <a:off x="6086539" y="2341300"/>
            <a:ext cx="346075" cy="218008"/>
          </a:xfrm>
          <a:prstGeom prst="rect">
            <a:avLst/>
          </a:prstGeom>
        </p:spPr>
        <p:txBody>
          <a:bodyPr vert="horz" wrap="square" lIns="0" tIns="25400" rIns="0" bIns="0" rtlCol="0">
            <a:spAutoFit/>
          </a:bodyPr>
          <a:lstStyle/>
          <a:p>
            <a:pPr marL="22860" marR="5080" indent="-10795" algn="just" rtl="1">
              <a:lnSpc>
                <a:spcPts val="500"/>
              </a:lnSpc>
              <a:spcBef>
                <a:spcPts val="200"/>
              </a:spcBef>
            </a:pPr>
            <a:r>
              <a:rPr lang="ar-JO" sz="500" b="1" spc="-10" dirty="0">
                <a:solidFill>
                  <a:srgbClr val="FFFFFF"/>
                </a:solidFill>
                <a:latin typeface="Calibri" panose="020F0502020204030204" pitchFamily="34" charset="0"/>
                <a:ea typeface="Calibri" panose="020F0502020204030204" pitchFamily="34" charset="0"/>
                <a:cs typeface="Calibri" panose="020F0502020204030204" pitchFamily="34" charset="0"/>
              </a:rPr>
              <a:t>إحالة وتحليل الملاحظات والانطباعات</a:t>
            </a:r>
            <a:endParaRPr sz="500" dirty="0">
              <a:latin typeface="Calibri" panose="020F0502020204030204" pitchFamily="34" charset="0"/>
              <a:ea typeface="Calibri" panose="020F0502020204030204" pitchFamily="34" charset="0"/>
              <a:cs typeface="Calibri" panose="020F0502020204030204" pitchFamily="34" charset="0"/>
            </a:endParaRPr>
          </a:p>
        </p:txBody>
      </p:sp>
      <p:sp>
        <p:nvSpPr>
          <p:cNvPr id="41" name="object 41"/>
          <p:cNvSpPr txBox="1"/>
          <p:nvPr/>
        </p:nvSpPr>
        <p:spPr>
          <a:xfrm>
            <a:off x="5741189" y="2969667"/>
            <a:ext cx="293370" cy="154786"/>
          </a:xfrm>
          <a:prstGeom prst="rect">
            <a:avLst/>
          </a:prstGeom>
        </p:spPr>
        <p:txBody>
          <a:bodyPr vert="horz" wrap="square" lIns="0" tIns="25400" rIns="0" bIns="0" rtlCol="0">
            <a:spAutoFit/>
          </a:bodyPr>
          <a:lstStyle/>
          <a:p>
            <a:pPr marL="12700" marR="5080" indent="6350" algn="just" rtl="1">
              <a:lnSpc>
                <a:spcPts val="500"/>
              </a:lnSpc>
              <a:spcBef>
                <a:spcPts val="200"/>
              </a:spcBef>
            </a:pPr>
            <a:r>
              <a:rPr lang="ar-JO" sz="500" b="1" spc="-10" dirty="0">
                <a:solidFill>
                  <a:srgbClr val="FFFFFF"/>
                </a:solidFill>
                <a:latin typeface="Calibri" panose="020F0502020204030204" pitchFamily="34" charset="0"/>
                <a:ea typeface="Calibri" panose="020F0502020204030204" pitchFamily="34" charset="0"/>
                <a:cs typeface="Calibri" panose="020F0502020204030204" pitchFamily="34" charset="0"/>
              </a:rPr>
              <a:t>المشاركة والتنفيذ</a:t>
            </a:r>
            <a:endParaRPr sz="500" dirty="0">
              <a:latin typeface="Calibri" panose="020F0502020204030204" pitchFamily="34" charset="0"/>
              <a:ea typeface="Calibri" panose="020F0502020204030204" pitchFamily="34" charset="0"/>
              <a:cs typeface="Calibri" panose="020F0502020204030204" pitchFamily="34" charset="0"/>
            </a:endParaRPr>
          </a:p>
        </p:txBody>
      </p:sp>
      <p:sp>
        <p:nvSpPr>
          <p:cNvPr id="42" name="object 42"/>
          <p:cNvSpPr txBox="1"/>
          <p:nvPr/>
        </p:nvSpPr>
        <p:spPr>
          <a:xfrm>
            <a:off x="5078453" y="2828064"/>
            <a:ext cx="297180" cy="154786"/>
          </a:xfrm>
          <a:prstGeom prst="rect">
            <a:avLst/>
          </a:prstGeom>
        </p:spPr>
        <p:txBody>
          <a:bodyPr vert="horz" wrap="square" lIns="0" tIns="25400" rIns="0" bIns="0" rtlCol="0">
            <a:spAutoFit/>
          </a:bodyPr>
          <a:lstStyle/>
          <a:p>
            <a:pPr marL="12700" marR="5080" indent="13335" algn="just" rtl="1">
              <a:lnSpc>
                <a:spcPts val="500"/>
              </a:lnSpc>
              <a:spcBef>
                <a:spcPts val="200"/>
              </a:spcBef>
            </a:pPr>
            <a:r>
              <a:rPr lang="ar-JO" sz="500" b="1" spc="-10" dirty="0">
                <a:solidFill>
                  <a:srgbClr val="FFFFFF"/>
                </a:solidFill>
                <a:latin typeface="Calibri" panose="020F0502020204030204" pitchFamily="34" charset="0"/>
                <a:ea typeface="Calibri" panose="020F0502020204030204" pitchFamily="34" charset="0"/>
                <a:cs typeface="Calibri" panose="020F0502020204030204" pitchFamily="34" charset="0"/>
              </a:rPr>
              <a:t>إغلاق الحلقة</a:t>
            </a:r>
            <a:endParaRPr sz="500" dirty="0">
              <a:latin typeface="Calibri" panose="020F0502020204030204" pitchFamily="34" charset="0"/>
              <a:ea typeface="Calibri" panose="020F0502020204030204" pitchFamily="34" charset="0"/>
              <a:cs typeface="Calibri" panose="020F0502020204030204" pitchFamily="34" charset="0"/>
            </a:endParaRPr>
          </a:p>
        </p:txBody>
      </p:sp>
      <p:sp>
        <p:nvSpPr>
          <p:cNvPr id="43" name="object 43"/>
          <p:cNvSpPr txBox="1"/>
          <p:nvPr/>
        </p:nvSpPr>
        <p:spPr>
          <a:xfrm>
            <a:off x="4929621" y="2068305"/>
            <a:ext cx="493395" cy="153888"/>
          </a:xfrm>
          <a:prstGeom prst="rect">
            <a:avLst/>
          </a:prstGeom>
        </p:spPr>
        <p:txBody>
          <a:bodyPr vert="horz" wrap="square" lIns="0" tIns="25400" rIns="0" bIns="0" rtlCol="0">
            <a:spAutoFit/>
          </a:bodyPr>
          <a:lstStyle/>
          <a:p>
            <a:pPr marL="66675" marR="59055" indent="-635" algn="just" rtl="1">
              <a:lnSpc>
                <a:spcPts val="500"/>
              </a:lnSpc>
              <a:spcBef>
                <a:spcPts val="200"/>
              </a:spcBef>
            </a:pPr>
            <a:r>
              <a:rPr lang="ar-JO" sz="500" b="1" dirty="0">
                <a:solidFill>
                  <a:srgbClr val="FFFFFF"/>
                </a:solidFill>
                <a:latin typeface="Calibri" panose="020F0502020204030204" pitchFamily="34" charset="0"/>
                <a:ea typeface="Calibri" panose="020F0502020204030204" pitchFamily="34" charset="0"/>
                <a:cs typeface="Calibri" panose="020F0502020204030204" pitchFamily="34" charset="0"/>
              </a:rPr>
              <a:t>مراجعة وتكييف الآلية</a:t>
            </a:r>
            <a:endParaRPr sz="500" dirty="0">
              <a:latin typeface="Calibri" panose="020F0502020204030204" pitchFamily="34" charset="0"/>
              <a:ea typeface="Calibri" panose="020F0502020204030204" pitchFamily="34" charset="0"/>
              <a:cs typeface="Calibri" panose="020F0502020204030204" pitchFamily="34" charset="0"/>
            </a:endParaRPr>
          </a:p>
        </p:txBody>
      </p:sp>
      <p:grpSp>
        <p:nvGrpSpPr>
          <p:cNvPr id="44" name="object 44"/>
          <p:cNvGrpSpPr/>
          <p:nvPr/>
        </p:nvGrpSpPr>
        <p:grpSpPr>
          <a:xfrm>
            <a:off x="4672141" y="1934896"/>
            <a:ext cx="1816100" cy="1625600"/>
            <a:chOff x="4672141" y="1934896"/>
            <a:chExt cx="1816100" cy="1625600"/>
          </a:xfrm>
        </p:grpSpPr>
        <p:pic>
          <p:nvPicPr>
            <p:cNvPr id="45" name="object 45"/>
            <p:cNvPicPr/>
            <p:nvPr/>
          </p:nvPicPr>
          <p:blipFill>
            <a:blip r:embed="rId12" cstate="print"/>
            <a:stretch>
              <a:fillRect/>
            </a:stretch>
          </p:blipFill>
          <p:spPr>
            <a:xfrm>
              <a:off x="6355007" y="3125644"/>
              <a:ext cx="133070" cy="101638"/>
            </a:xfrm>
            <a:prstGeom prst="rect">
              <a:avLst/>
            </a:prstGeom>
          </p:spPr>
        </p:pic>
        <p:pic>
          <p:nvPicPr>
            <p:cNvPr id="46" name="object 46"/>
            <p:cNvPicPr/>
            <p:nvPr/>
          </p:nvPicPr>
          <p:blipFill>
            <a:blip r:embed="rId13" cstate="print"/>
            <a:stretch>
              <a:fillRect/>
            </a:stretch>
          </p:blipFill>
          <p:spPr>
            <a:xfrm>
              <a:off x="5311964" y="3417704"/>
              <a:ext cx="87756" cy="142417"/>
            </a:xfrm>
            <a:prstGeom prst="rect">
              <a:avLst/>
            </a:prstGeom>
          </p:spPr>
        </p:pic>
        <p:pic>
          <p:nvPicPr>
            <p:cNvPr id="47" name="object 47"/>
            <p:cNvPicPr/>
            <p:nvPr/>
          </p:nvPicPr>
          <p:blipFill>
            <a:blip r:embed="rId14" cstate="print"/>
            <a:stretch>
              <a:fillRect/>
            </a:stretch>
          </p:blipFill>
          <p:spPr>
            <a:xfrm>
              <a:off x="4672141" y="2521483"/>
              <a:ext cx="143979" cy="65036"/>
            </a:xfrm>
            <a:prstGeom prst="rect">
              <a:avLst/>
            </a:prstGeom>
          </p:spPr>
        </p:pic>
        <p:pic>
          <p:nvPicPr>
            <p:cNvPr id="48" name="object 48"/>
            <p:cNvPicPr/>
            <p:nvPr/>
          </p:nvPicPr>
          <p:blipFill>
            <a:blip r:embed="rId15" cstate="print"/>
            <a:stretch>
              <a:fillRect/>
            </a:stretch>
          </p:blipFill>
          <p:spPr>
            <a:xfrm>
              <a:off x="5575110" y="1934896"/>
              <a:ext cx="451933" cy="290271"/>
            </a:xfrm>
            <a:prstGeom prst="rect">
              <a:avLst/>
            </a:prstGeom>
          </p:spPr>
        </p:pic>
        <p:sp>
          <p:nvSpPr>
            <p:cNvPr id="49" name="object 49"/>
            <p:cNvSpPr/>
            <p:nvPr/>
          </p:nvSpPr>
          <p:spPr>
            <a:xfrm>
              <a:off x="6231883" y="2616332"/>
              <a:ext cx="152400" cy="201930"/>
            </a:xfrm>
            <a:custGeom>
              <a:avLst/>
              <a:gdLst/>
              <a:ahLst/>
              <a:cxnLst/>
              <a:rect l="l" t="t" r="r" b="b"/>
              <a:pathLst>
                <a:path w="152400" h="201930">
                  <a:moveTo>
                    <a:pt x="0" y="75260"/>
                  </a:moveTo>
                  <a:lnTo>
                    <a:pt x="0" y="0"/>
                  </a:lnTo>
                  <a:lnTo>
                    <a:pt x="152171" y="0"/>
                  </a:lnTo>
                  <a:lnTo>
                    <a:pt x="152171" y="201498"/>
                  </a:lnTo>
                  <a:lnTo>
                    <a:pt x="0" y="201498"/>
                  </a:lnTo>
                  <a:lnTo>
                    <a:pt x="0" y="133692"/>
                  </a:lnTo>
                </a:path>
              </a:pathLst>
            </a:custGeom>
            <a:ln w="9398">
              <a:solidFill>
                <a:srgbClr val="FFFFFF"/>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50" name="object 50"/>
            <p:cNvSpPr/>
            <p:nvPr/>
          </p:nvSpPr>
          <p:spPr>
            <a:xfrm>
              <a:off x="6251362" y="2644032"/>
              <a:ext cx="20320" cy="0"/>
            </a:xfrm>
            <a:custGeom>
              <a:avLst/>
              <a:gdLst/>
              <a:ahLst/>
              <a:cxnLst/>
              <a:rect l="l" t="t" r="r" b="b"/>
              <a:pathLst>
                <a:path w="20320">
                  <a:moveTo>
                    <a:pt x="0" y="0"/>
                  </a:moveTo>
                  <a:lnTo>
                    <a:pt x="19735" y="0"/>
                  </a:lnTo>
                </a:path>
              </a:pathLst>
            </a:custGeom>
            <a:ln w="9398">
              <a:solidFill>
                <a:srgbClr val="FFFFFF"/>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51" name="object 51"/>
            <p:cNvSpPr/>
            <p:nvPr/>
          </p:nvSpPr>
          <p:spPr>
            <a:xfrm>
              <a:off x="6251362" y="2659969"/>
              <a:ext cx="26670" cy="0"/>
            </a:xfrm>
            <a:custGeom>
              <a:avLst/>
              <a:gdLst/>
              <a:ahLst/>
              <a:cxnLst/>
              <a:rect l="l" t="t" r="r" b="b"/>
              <a:pathLst>
                <a:path w="26670">
                  <a:moveTo>
                    <a:pt x="0" y="0"/>
                  </a:moveTo>
                  <a:lnTo>
                    <a:pt x="26403" y="0"/>
                  </a:lnTo>
                </a:path>
              </a:pathLst>
            </a:custGeom>
            <a:ln w="9398">
              <a:solidFill>
                <a:srgbClr val="FFFFFF"/>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52" name="object 52"/>
            <p:cNvSpPr/>
            <p:nvPr/>
          </p:nvSpPr>
          <p:spPr>
            <a:xfrm>
              <a:off x="6306766" y="2707783"/>
              <a:ext cx="50165" cy="0"/>
            </a:xfrm>
            <a:custGeom>
              <a:avLst/>
              <a:gdLst/>
              <a:ahLst/>
              <a:cxnLst/>
              <a:rect l="l" t="t" r="r" b="b"/>
              <a:pathLst>
                <a:path w="50164">
                  <a:moveTo>
                    <a:pt x="0" y="0"/>
                  </a:moveTo>
                  <a:lnTo>
                    <a:pt x="49682" y="0"/>
                  </a:lnTo>
                </a:path>
              </a:pathLst>
            </a:custGeom>
            <a:ln w="9398">
              <a:solidFill>
                <a:srgbClr val="FFFFFF"/>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53" name="object 53"/>
            <p:cNvSpPr/>
            <p:nvPr/>
          </p:nvSpPr>
          <p:spPr>
            <a:xfrm>
              <a:off x="6306766" y="2725491"/>
              <a:ext cx="50165" cy="0"/>
            </a:xfrm>
            <a:custGeom>
              <a:avLst/>
              <a:gdLst/>
              <a:ahLst/>
              <a:cxnLst/>
              <a:rect l="l" t="t" r="r" b="b"/>
              <a:pathLst>
                <a:path w="50164">
                  <a:moveTo>
                    <a:pt x="0" y="0"/>
                  </a:moveTo>
                  <a:lnTo>
                    <a:pt x="49682" y="0"/>
                  </a:lnTo>
                </a:path>
              </a:pathLst>
            </a:custGeom>
            <a:ln w="9398">
              <a:solidFill>
                <a:srgbClr val="FFFFFF"/>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54" name="object 54"/>
            <p:cNvSpPr/>
            <p:nvPr/>
          </p:nvSpPr>
          <p:spPr>
            <a:xfrm>
              <a:off x="6306766" y="2743200"/>
              <a:ext cx="50165" cy="0"/>
            </a:xfrm>
            <a:custGeom>
              <a:avLst/>
              <a:gdLst/>
              <a:ahLst/>
              <a:cxnLst/>
              <a:rect l="l" t="t" r="r" b="b"/>
              <a:pathLst>
                <a:path w="50164">
                  <a:moveTo>
                    <a:pt x="0" y="0"/>
                  </a:moveTo>
                  <a:lnTo>
                    <a:pt x="49682" y="0"/>
                  </a:lnTo>
                </a:path>
              </a:pathLst>
            </a:custGeom>
            <a:ln w="9398">
              <a:solidFill>
                <a:srgbClr val="FFFFFF"/>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55" name="object 55"/>
            <p:cNvSpPr/>
            <p:nvPr/>
          </p:nvSpPr>
          <p:spPr>
            <a:xfrm>
              <a:off x="6298638" y="2779377"/>
              <a:ext cx="24765" cy="0"/>
            </a:xfrm>
            <a:custGeom>
              <a:avLst/>
              <a:gdLst/>
              <a:ahLst/>
              <a:cxnLst/>
              <a:rect l="l" t="t" r="r" b="b"/>
              <a:pathLst>
                <a:path w="24764">
                  <a:moveTo>
                    <a:pt x="0" y="0"/>
                  </a:moveTo>
                  <a:lnTo>
                    <a:pt x="24384" y="0"/>
                  </a:lnTo>
                </a:path>
              </a:pathLst>
            </a:custGeom>
            <a:ln w="9398">
              <a:solidFill>
                <a:srgbClr val="FFFFFF"/>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56" name="object 56"/>
            <p:cNvSpPr/>
            <p:nvPr/>
          </p:nvSpPr>
          <p:spPr>
            <a:xfrm>
              <a:off x="6298638" y="2762933"/>
              <a:ext cx="24765" cy="0"/>
            </a:xfrm>
            <a:custGeom>
              <a:avLst/>
              <a:gdLst/>
              <a:ahLst/>
              <a:cxnLst/>
              <a:rect l="l" t="t" r="r" b="b"/>
              <a:pathLst>
                <a:path w="24764">
                  <a:moveTo>
                    <a:pt x="0" y="0"/>
                  </a:moveTo>
                  <a:lnTo>
                    <a:pt x="24384" y="0"/>
                  </a:lnTo>
                </a:path>
              </a:pathLst>
            </a:custGeom>
            <a:ln w="9398">
              <a:solidFill>
                <a:srgbClr val="FFFFFF"/>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57" name="object 57"/>
            <p:cNvSpPr/>
            <p:nvPr/>
          </p:nvSpPr>
          <p:spPr>
            <a:xfrm>
              <a:off x="6298638" y="2795821"/>
              <a:ext cx="24765" cy="0"/>
            </a:xfrm>
            <a:custGeom>
              <a:avLst/>
              <a:gdLst/>
              <a:ahLst/>
              <a:cxnLst/>
              <a:rect l="l" t="t" r="r" b="b"/>
              <a:pathLst>
                <a:path w="24764">
                  <a:moveTo>
                    <a:pt x="0" y="0"/>
                  </a:moveTo>
                  <a:lnTo>
                    <a:pt x="24384" y="0"/>
                  </a:lnTo>
                </a:path>
              </a:pathLst>
            </a:custGeom>
            <a:ln w="9398">
              <a:solidFill>
                <a:srgbClr val="FFFFFF"/>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58" name="object 58"/>
            <p:cNvSpPr/>
            <p:nvPr/>
          </p:nvSpPr>
          <p:spPr>
            <a:xfrm>
              <a:off x="6251077" y="2779377"/>
              <a:ext cx="24765" cy="0"/>
            </a:xfrm>
            <a:custGeom>
              <a:avLst/>
              <a:gdLst/>
              <a:ahLst/>
              <a:cxnLst/>
              <a:rect l="l" t="t" r="r" b="b"/>
              <a:pathLst>
                <a:path w="24764">
                  <a:moveTo>
                    <a:pt x="0" y="0"/>
                  </a:moveTo>
                  <a:lnTo>
                    <a:pt x="24384" y="0"/>
                  </a:lnTo>
                </a:path>
              </a:pathLst>
            </a:custGeom>
            <a:ln w="9398">
              <a:solidFill>
                <a:srgbClr val="FFFFFF"/>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59" name="object 59"/>
            <p:cNvSpPr/>
            <p:nvPr/>
          </p:nvSpPr>
          <p:spPr>
            <a:xfrm>
              <a:off x="6251077" y="2762933"/>
              <a:ext cx="24765" cy="0"/>
            </a:xfrm>
            <a:custGeom>
              <a:avLst/>
              <a:gdLst/>
              <a:ahLst/>
              <a:cxnLst/>
              <a:rect l="l" t="t" r="r" b="b"/>
              <a:pathLst>
                <a:path w="24764">
                  <a:moveTo>
                    <a:pt x="0" y="0"/>
                  </a:moveTo>
                  <a:lnTo>
                    <a:pt x="24384" y="0"/>
                  </a:lnTo>
                </a:path>
              </a:pathLst>
            </a:custGeom>
            <a:ln w="9398">
              <a:solidFill>
                <a:srgbClr val="FFFFFF"/>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60" name="object 60"/>
            <p:cNvSpPr/>
            <p:nvPr/>
          </p:nvSpPr>
          <p:spPr>
            <a:xfrm>
              <a:off x="6251077" y="2795821"/>
              <a:ext cx="24765" cy="0"/>
            </a:xfrm>
            <a:custGeom>
              <a:avLst/>
              <a:gdLst/>
              <a:ahLst/>
              <a:cxnLst/>
              <a:rect l="l" t="t" r="r" b="b"/>
              <a:pathLst>
                <a:path w="24764">
                  <a:moveTo>
                    <a:pt x="0" y="0"/>
                  </a:moveTo>
                  <a:lnTo>
                    <a:pt x="24384" y="0"/>
                  </a:lnTo>
                </a:path>
              </a:pathLst>
            </a:custGeom>
            <a:ln w="9398">
              <a:solidFill>
                <a:srgbClr val="FFFFFF"/>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61" name="object 61"/>
            <p:cNvSpPr/>
            <p:nvPr/>
          </p:nvSpPr>
          <p:spPr>
            <a:xfrm>
              <a:off x="6335573" y="2779377"/>
              <a:ext cx="24765" cy="0"/>
            </a:xfrm>
            <a:custGeom>
              <a:avLst/>
              <a:gdLst/>
              <a:ahLst/>
              <a:cxnLst/>
              <a:rect l="l" t="t" r="r" b="b"/>
              <a:pathLst>
                <a:path w="24764">
                  <a:moveTo>
                    <a:pt x="0" y="0"/>
                  </a:moveTo>
                  <a:lnTo>
                    <a:pt x="24384" y="0"/>
                  </a:lnTo>
                </a:path>
              </a:pathLst>
            </a:custGeom>
            <a:ln w="9398">
              <a:solidFill>
                <a:srgbClr val="FFFFFF"/>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62" name="object 62"/>
            <p:cNvSpPr/>
            <p:nvPr/>
          </p:nvSpPr>
          <p:spPr>
            <a:xfrm>
              <a:off x="6335573" y="2762933"/>
              <a:ext cx="24765" cy="0"/>
            </a:xfrm>
            <a:custGeom>
              <a:avLst/>
              <a:gdLst/>
              <a:ahLst/>
              <a:cxnLst/>
              <a:rect l="l" t="t" r="r" b="b"/>
              <a:pathLst>
                <a:path w="24764">
                  <a:moveTo>
                    <a:pt x="0" y="0"/>
                  </a:moveTo>
                  <a:lnTo>
                    <a:pt x="24384" y="0"/>
                  </a:lnTo>
                </a:path>
              </a:pathLst>
            </a:custGeom>
            <a:ln w="9398">
              <a:solidFill>
                <a:srgbClr val="FFFFFF"/>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63" name="object 63"/>
            <p:cNvSpPr/>
            <p:nvPr/>
          </p:nvSpPr>
          <p:spPr>
            <a:xfrm>
              <a:off x="6335573" y="2795821"/>
              <a:ext cx="24765" cy="0"/>
            </a:xfrm>
            <a:custGeom>
              <a:avLst/>
              <a:gdLst/>
              <a:ahLst/>
              <a:cxnLst/>
              <a:rect l="l" t="t" r="r" b="b"/>
              <a:pathLst>
                <a:path w="24764">
                  <a:moveTo>
                    <a:pt x="0" y="0"/>
                  </a:moveTo>
                  <a:lnTo>
                    <a:pt x="24384" y="0"/>
                  </a:lnTo>
                </a:path>
              </a:pathLst>
            </a:custGeom>
            <a:ln w="9398">
              <a:solidFill>
                <a:srgbClr val="FFFFFF"/>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64" name="object 64"/>
            <p:cNvSpPr/>
            <p:nvPr/>
          </p:nvSpPr>
          <p:spPr>
            <a:xfrm>
              <a:off x="6222529" y="2709557"/>
              <a:ext cx="17780" cy="31115"/>
            </a:xfrm>
            <a:custGeom>
              <a:avLst/>
              <a:gdLst/>
              <a:ahLst/>
              <a:cxnLst/>
              <a:rect l="l" t="t" r="r" b="b"/>
              <a:pathLst>
                <a:path w="17779" h="31114">
                  <a:moveTo>
                    <a:pt x="17449" y="30606"/>
                  </a:moveTo>
                  <a:lnTo>
                    <a:pt x="0" y="30606"/>
                  </a:lnTo>
                  <a:lnTo>
                    <a:pt x="0" y="0"/>
                  </a:lnTo>
                  <a:lnTo>
                    <a:pt x="17449" y="0"/>
                  </a:lnTo>
                  <a:lnTo>
                    <a:pt x="17449" y="30606"/>
                  </a:lnTo>
                  <a:close/>
                </a:path>
              </a:pathLst>
            </a:custGeom>
            <a:ln w="4699">
              <a:solidFill>
                <a:srgbClr val="FFFFFF"/>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65" name="object 65"/>
            <p:cNvSpPr/>
            <p:nvPr/>
          </p:nvSpPr>
          <p:spPr>
            <a:xfrm>
              <a:off x="6239984" y="2700426"/>
              <a:ext cx="17780" cy="40005"/>
            </a:xfrm>
            <a:custGeom>
              <a:avLst/>
              <a:gdLst/>
              <a:ahLst/>
              <a:cxnLst/>
              <a:rect l="l" t="t" r="r" b="b"/>
              <a:pathLst>
                <a:path w="17779" h="40005">
                  <a:moveTo>
                    <a:pt x="17449" y="39738"/>
                  </a:moveTo>
                  <a:lnTo>
                    <a:pt x="0" y="39738"/>
                  </a:lnTo>
                  <a:lnTo>
                    <a:pt x="0" y="0"/>
                  </a:lnTo>
                  <a:lnTo>
                    <a:pt x="17449" y="0"/>
                  </a:lnTo>
                  <a:lnTo>
                    <a:pt x="17449" y="39738"/>
                  </a:lnTo>
                  <a:close/>
                </a:path>
              </a:pathLst>
            </a:custGeom>
            <a:ln w="4699">
              <a:solidFill>
                <a:srgbClr val="FFFFFF"/>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66" name="object 66"/>
            <p:cNvSpPr/>
            <p:nvPr/>
          </p:nvSpPr>
          <p:spPr>
            <a:xfrm>
              <a:off x="6257442" y="2685148"/>
              <a:ext cx="17780" cy="55244"/>
            </a:xfrm>
            <a:custGeom>
              <a:avLst/>
              <a:gdLst/>
              <a:ahLst/>
              <a:cxnLst/>
              <a:rect l="l" t="t" r="r" b="b"/>
              <a:pathLst>
                <a:path w="17779" h="55244">
                  <a:moveTo>
                    <a:pt x="17449" y="55016"/>
                  </a:moveTo>
                  <a:lnTo>
                    <a:pt x="0" y="55016"/>
                  </a:lnTo>
                  <a:lnTo>
                    <a:pt x="0" y="0"/>
                  </a:lnTo>
                  <a:lnTo>
                    <a:pt x="17449" y="0"/>
                  </a:lnTo>
                  <a:lnTo>
                    <a:pt x="17449" y="55016"/>
                  </a:lnTo>
                  <a:close/>
                </a:path>
              </a:pathLst>
            </a:custGeom>
            <a:ln w="4699">
              <a:solidFill>
                <a:srgbClr val="FFFFFF"/>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67" name="object 67"/>
            <p:cNvSpPr/>
            <p:nvPr/>
          </p:nvSpPr>
          <p:spPr>
            <a:xfrm>
              <a:off x="6274897" y="2676550"/>
              <a:ext cx="17780" cy="64135"/>
            </a:xfrm>
            <a:custGeom>
              <a:avLst/>
              <a:gdLst/>
              <a:ahLst/>
              <a:cxnLst/>
              <a:rect l="l" t="t" r="r" b="b"/>
              <a:pathLst>
                <a:path w="17779" h="64135">
                  <a:moveTo>
                    <a:pt x="17449" y="63614"/>
                  </a:moveTo>
                  <a:lnTo>
                    <a:pt x="0" y="63614"/>
                  </a:lnTo>
                  <a:lnTo>
                    <a:pt x="0" y="0"/>
                  </a:lnTo>
                  <a:lnTo>
                    <a:pt x="17449" y="0"/>
                  </a:lnTo>
                  <a:lnTo>
                    <a:pt x="17449" y="63614"/>
                  </a:lnTo>
                  <a:close/>
                </a:path>
              </a:pathLst>
            </a:custGeom>
            <a:ln w="4699">
              <a:solidFill>
                <a:srgbClr val="FFFFFF"/>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68" name="object 68"/>
            <p:cNvSpPr/>
            <p:nvPr/>
          </p:nvSpPr>
          <p:spPr>
            <a:xfrm>
              <a:off x="6305110" y="2642004"/>
              <a:ext cx="51435" cy="46990"/>
            </a:xfrm>
            <a:custGeom>
              <a:avLst/>
              <a:gdLst/>
              <a:ahLst/>
              <a:cxnLst/>
              <a:rect l="l" t="t" r="r" b="b"/>
              <a:pathLst>
                <a:path w="51435" h="46989">
                  <a:moveTo>
                    <a:pt x="51333" y="46469"/>
                  </a:moveTo>
                  <a:lnTo>
                    <a:pt x="0" y="46469"/>
                  </a:lnTo>
                  <a:lnTo>
                    <a:pt x="0" y="0"/>
                  </a:lnTo>
                  <a:lnTo>
                    <a:pt x="51333" y="0"/>
                  </a:lnTo>
                  <a:lnTo>
                    <a:pt x="51333" y="46469"/>
                  </a:lnTo>
                  <a:close/>
                </a:path>
              </a:pathLst>
            </a:custGeom>
            <a:ln w="4699">
              <a:solidFill>
                <a:srgbClr val="FFFFFF"/>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69" name="object 69"/>
            <p:cNvSpPr/>
            <p:nvPr/>
          </p:nvSpPr>
          <p:spPr>
            <a:xfrm>
              <a:off x="6330777" y="2642007"/>
              <a:ext cx="0" cy="46990"/>
            </a:xfrm>
            <a:custGeom>
              <a:avLst/>
              <a:gdLst/>
              <a:ahLst/>
              <a:cxnLst/>
              <a:rect l="l" t="t" r="r" b="b"/>
              <a:pathLst>
                <a:path h="46989">
                  <a:moveTo>
                    <a:pt x="0" y="0"/>
                  </a:moveTo>
                  <a:lnTo>
                    <a:pt x="0" y="46469"/>
                  </a:lnTo>
                </a:path>
              </a:pathLst>
            </a:custGeom>
            <a:ln w="4699">
              <a:solidFill>
                <a:srgbClr val="FFFFFF"/>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70" name="object 70"/>
            <p:cNvSpPr/>
            <p:nvPr/>
          </p:nvSpPr>
          <p:spPr>
            <a:xfrm>
              <a:off x="6305109" y="2656174"/>
              <a:ext cx="51435" cy="0"/>
            </a:xfrm>
            <a:custGeom>
              <a:avLst/>
              <a:gdLst/>
              <a:ahLst/>
              <a:cxnLst/>
              <a:rect l="l" t="t" r="r" b="b"/>
              <a:pathLst>
                <a:path w="51435">
                  <a:moveTo>
                    <a:pt x="0" y="0"/>
                  </a:moveTo>
                  <a:lnTo>
                    <a:pt x="51333" y="0"/>
                  </a:lnTo>
                </a:path>
              </a:pathLst>
            </a:custGeom>
            <a:ln w="4699">
              <a:solidFill>
                <a:srgbClr val="FFFFFF"/>
              </a:solidFill>
            </a:ln>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pic>
          <p:nvPicPr>
            <p:cNvPr id="71" name="object 71"/>
            <p:cNvPicPr/>
            <p:nvPr/>
          </p:nvPicPr>
          <p:blipFill>
            <a:blip r:embed="rId16" cstate="print"/>
            <a:stretch>
              <a:fillRect/>
            </a:stretch>
          </p:blipFill>
          <p:spPr>
            <a:xfrm>
              <a:off x="5709697" y="3175515"/>
              <a:ext cx="131152" cy="130924"/>
            </a:xfrm>
            <a:prstGeom prst="rect">
              <a:avLst/>
            </a:prstGeom>
          </p:spPr>
        </p:pic>
        <p:pic>
          <p:nvPicPr>
            <p:cNvPr id="72" name="object 72"/>
            <p:cNvPicPr/>
            <p:nvPr/>
          </p:nvPicPr>
          <p:blipFill>
            <a:blip r:embed="rId17" cstate="print"/>
            <a:stretch>
              <a:fillRect/>
            </a:stretch>
          </p:blipFill>
          <p:spPr>
            <a:xfrm>
              <a:off x="5867162" y="3174595"/>
              <a:ext cx="137210" cy="136296"/>
            </a:xfrm>
            <a:prstGeom prst="rect">
              <a:avLst/>
            </a:prstGeom>
          </p:spPr>
        </p:pic>
        <p:pic>
          <p:nvPicPr>
            <p:cNvPr id="73" name="object 73"/>
            <p:cNvPicPr/>
            <p:nvPr/>
          </p:nvPicPr>
          <p:blipFill>
            <a:blip r:embed="rId18" cstate="print"/>
            <a:stretch>
              <a:fillRect/>
            </a:stretch>
          </p:blipFill>
          <p:spPr>
            <a:xfrm>
              <a:off x="5154970" y="3019582"/>
              <a:ext cx="123825" cy="124980"/>
            </a:xfrm>
            <a:prstGeom prst="rect">
              <a:avLst/>
            </a:prstGeom>
          </p:spPr>
        </p:pic>
        <p:pic>
          <p:nvPicPr>
            <p:cNvPr id="74" name="object 74"/>
            <p:cNvPicPr/>
            <p:nvPr/>
          </p:nvPicPr>
          <p:blipFill>
            <a:blip r:embed="rId19" cstate="print"/>
            <a:stretch>
              <a:fillRect/>
            </a:stretch>
          </p:blipFill>
          <p:spPr>
            <a:xfrm>
              <a:off x="5069866" y="2341377"/>
              <a:ext cx="171081" cy="162483"/>
            </a:xfrm>
            <a:prstGeom prst="rect">
              <a:avLst/>
            </a:prstGeom>
          </p:spPr>
        </p:pic>
      </p:grpSp>
      <p:sp>
        <p:nvSpPr>
          <p:cNvPr id="75" name="object 75"/>
          <p:cNvSpPr/>
          <p:nvPr/>
        </p:nvSpPr>
        <p:spPr>
          <a:xfrm>
            <a:off x="6384236" y="9993009"/>
            <a:ext cx="288290" cy="288290"/>
          </a:xfrm>
          <a:custGeom>
            <a:avLst/>
            <a:gdLst/>
            <a:ahLst/>
            <a:cxnLst/>
            <a:rect l="l" t="t" r="r" b="b"/>
            <a:pathLst>
              <a:path w="288290" h="288290">
                <a:moveTo>
                  <a:pt x="144005" y="0"/>
                </a:moveTo>
                <a:lnTo>
                  <a:pt x="98490" y="7340"/>
                </a:lnTo>
                <a:lnTo>
                  <a:pt x="58959" y="27781"/>
                </a:lnTo>
                <a:lnTo>
                  <a:pt x="27785" y="58951"/>
                </a:lnTo>
                <a:lnTo>
                  <a:pt x="7341" y="98478"/>
                </a:lnTo>
                <a:lnTo>
                  <a:pt x="0" y="143992"/>
                </a:lnTo>
                <a:lnTo>
                  <a:pt x="7341" y="189512"/>
                </a:lnTo>
                <a:lnTo>
                  <a:pt x="27785" y="229043"/>
                </a:lnTo>
                <a:lnTo>
                  <a:pt x="58959" y="260215"/>
                </a:lnTo>
                <a:lnTo>
                  <a:pt x="98490" y="280657"/>
                </a:lnTo>
                <a:lnTo>
                  <a:pt x="144005" y="287997"/>
                </a:lnTo>
                <a:lnTo>
                  <a:pt x="189520" y="280657"/>
                </a:lnTo>
                <a:lnTo>
                  <a:pt x="229051" y="260215"/>
                </a:lnTo>
                <a:lnTo>
                  <a:pt x="260224" y="229043"/>
                </a:lnTo>
                <a:lnTo>
                  <a:pt x="280668" y="189512"/>
                </a:lnTo>
                <a:lnTo>
                  <a:pt x="288010" y="143992"/>
                </a:lnTo>
                <a:lnTo>
                  <a:pt x="280668" y="98478"/>
                </a:lnTo>
                <a:lnTo>
                  <a:pt x="260224" y="58951"/>
                </a:lnTo>
                <a:lnTo>
                  <a:pt x="229051" y="27781"/>
                </a:lnTo>
                <a:lnTo>
                  <a:pt x="189520" y="7340"/>
                </a:lnTo>
                <a:lnTo>
                  <a:pt x="144005" y="0"/>
                </a:lnTo>
                <a:close/>
              </a:path>
            </a:pathLst>
          </a:custGeom>
          <a:solidFill>
            <a:srgbClr val="97569C"/>
          </a:solidFill>
        </p:spPr>
        <p:txBody>
          <a:bodyPr wrap="square" lIns="0" tIns="0" rIns="0" bIns="0" rtlCol="0"/>
          <a:lstStyle/>
          <a:p>
            <a:pPr algn="just" rtl="1"/>
            <a:endParaRPr>
              <a:latin typeface="Calibri" panose="020F0502020204030204" pitchFamily="34" charset="0"/>
              <a:ea typeface="Calibri" panose="020F0502020204030204" pitchFamily="34" charset="0"/>
              <a:cs typeface="Calibri" panose="020F0502020204030204" pitchFamily="34" charset="0"/>
            </a:endParaRPr>
          </a:p>
        </p:txBody>
      </p:sp>
      <p:sp>
        <p:nvSpPr>
          <p:cNvPr id="76" name="object 76"/>
          <p:cNvSpPr txBox="1"/>
          <p:nvPr/>
        </p:nvSpPr>
        <p:spPr>
          <a:xfrm>
            <a:off x="6478435" y="10069813"/>
            <a:ext cx="85725" cy="135935"/>
          </a:xfrm>
          <a:prstGeom prst="rect">
            <a:avLst/>
          </a:prstGeom>
        </p:spPr>
        <p:txBody>
          <a:bodyPr vert="horz" wrap="square" lIns="0" tIns="12700" rIns="0" bIns="0" rtlCol="0">
            <a:spAutoFit/>
          </a:bodyPr>
          <a:lstStyle/>
          <a:p>
            <a:pPr marL="12700" algn="just" rtl="1">
              <a:lnSpc>
                <a:spcPct val="100000"/>
              </a:lnSpc>
              <a:spcBef>
                <a:spcPts val="100"/>
              </a:spcBef>
            </a:pPr>
            <a:r>
              <a:rPr sz="800" b="1" spc="65" dirty="0">
                <a:solidFill>
                  <a:srgbClr val="FFFFFF"/>
                </a:solidFill>
                <a:latin typeface="Calibri" panose="020F0502020204030204" pitchFamily="34" charset="0"/>
                <a:ea typeface="Calibri" panose="020F0502020204030204" pitchFamily="34" charset="0"/>
                <a:cs typeface="Calibri" panose="020F0502020204030204" pitchFamily="34" charset="0"/>
              </a:rPr>
              <a:t>2</a:t>
            </a:r>
            <a:endParaRPr sz="800">
              <a:latin typeface="Calibri" panose="020F0502020204030204" pitchFamily="34" charset="0"/>
              <a:ea typeface="Calibri" panose="020F0502020204030204" pitchFamily="34" charset="0"/>
              <a:cs typeface="Calibri" panose="020F0502020204030204" pitchFamily="34" charset="0"/>
            </a:endParaRPr>
          </a:p>
        </p:txBody>
      </p:sp>
      <p:sp>
        <p:nvSpPr>
          <p:cNvPr id="77" name="object 77"/>
          <p:cNvSpPr txBox="1"/>
          <p:nvPr/>
        </p:nvSpPr>
        <p:spPr>
          <a:xfrm>
            <a:off x="3997593" y="10094081"/>
            <a:ext cx="1898014" cy="135935"/>
          </a:xfrm>
          <a:prstGeom prst="rect">
            <a:avLst/>
          </a:prstGeom>
        </p:spPr>
        <p:txBody>
          <a:bodyPr vert="horz" wrap="square" lIns="0" tIns="12700" rIns="0" bIns="0" rtlCol="0">
            <a:spAutoFit/>
          </a:bodyPr>
          <a:lstStyle/>
          <a:p>
            <a:pPr marL="12700" algn="just" rtl="1">
              <a:lnSpc>
                <a:spcPct val="100000"/>
              </a:lnSpc>
              <a:spcBef>
                <a:spcPts val="100"/>
              </a:spcBef>
            </a:pPr>
            <a:r>
              <a:rPr lang="ar-JO" sz="800" dirty="0">
                <a:latin typeface="Calibri" panose="020F0502020204030204" pitchFamily="34" charset="0"/>
                <a:ea typeface="Calibri" panose="020F0502020204030204" pitchFamily="34" charset="0"/>
                <a:cs typeface="Calibri" panose="020F0502020204030204" pitchFamily="34" charset="0"/>
              </a:rPr>
              <a:t>التغذية الراجعة المجتمعية – لماذا نهتم؟ </a:t>
            </a:r>
          </a:p>
        </p:txBody>
      </p:sp>
      <p:sp>
        <p:nvSpPr>
          <p:cNvPr id="79" name="TextBox 78">
            <a:extLst>
              <a:ext uri="{FF2B5EF4-FFF2-40B4-BE49-F238E27FC236}">
                <a16:creationId xmlns:a16="http://schemas.microsoft.com/office/drawing/2014/main" id="{BBAEA5BB-00BB-0272-F471-95D4D504D9F2}"/>
              </a:ext>
            </a:extLst>
          </p:cNvPr>
          <p:cNvSpPr txBox="1"/>
          <p:nvPr/>
        </p:nvSpPr>
        <p:spPr>
          <a:xfrm>
            <a:off x="5455792" y="2474415"/>
            <a:ext cx="454127" cy="276999"/>
          </a:xfrm>
          <a:prstGeom prst="rect">
            <a:avLst/>
          </a:prstGeom>
          <a:solidFill>
            <a:srgbClr val="EAE9EA"/>
          </a:solidFill>
        </p:spPr>
        <p:txBody>
          <a:bodyPr wrap="square" rtlCol="0">
            <a:spAutoFit/>
          </a:bodyPr>
          <a:lstStyle/>
          <a:p>
            <a:pPr algn="ctr"/>
            <a:r>
              <a:rPr lang="ar-JO" sz="400" b="1" dirty="0">
                <a:latin typeface="Calibri" panose="020F0502020204030204" pitchFamily="34" charset="0"/>
                <a:ea typeface="Calibri" panose="020F0502020204030204" pitchFamily="34" charset="0"/>
                <a:cs typeface="Calibri" panose="020F0502020204030204" pitchFamily="34" charset="0"/>
              </a:rPr>
              <a:t>آلية التغذية الراجعة المجتمعية</a:t>
            </a:r>
            <a:endParaRPr lang="en-US" sz="400" b="1" dirty="0">
              <a:latin typeface="Calibri" panose="020F0502020204030204" pitchFamily="34" charset="0"/>
              <a:ea typeface="Calibri" panose="020F0502020204030204" pitchFamily="34" charset="0"/>
              <a:cs typeface="Calibri" panose="020F050202020403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992B7D"/>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181</TotalTime>
  <Words>888</Words>
  <Application>Microsoft Office PowerPoint</Application>
  <PresentationFormat>Custom</PresentationFormat>
  <Paragraphs>62</Paragraphs>
  <Slides>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vt:i4>
      </vt:variant>
    </vt:vector>
  </HeadingPairs>
  <TitlesOfParts>
    <vt:vector size="9" baseType="lpstr">
      <vt:lpstr>Arial</vt:lpstr>
      <vt:lpstr>Arial Black</vt:lpstr>
      <vt:lpstr>Calibri</vt:lpstr>
      <vt:lpstr>Trebuchet MS</vt:lpstr>
      <vt:lpstr>Verdana</vt:lpstr>
      <vt:lpstr>Wingdings</vt:lpstr>
      <vt:lpstr>Office Theme</vt:lpstr>
      <vt:lpstr>مجموعة التغذية الراجعة الخاصة بالاتحاد الدولي لجمعيات الصليب الأحمر والهلال الأحمر – النموذج رقم 1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مجموعة التغذية الراجعة الخاصة بالاتحاد الدولي لجمعيات الصليب الأحمر والهلال الأحمر – النموذج رقم 1</dc:title>
  <dc:creator>HP</dc:creator>
  <cp:lastModifiedBy>HP</cp:lastModifiedBy>
  <cp:revision>11</cp:revision>
  <dcterms:created xsi:type="dcterms:W3CDTF">2023-10-11T11:04:03Z</dcterms:created>
  <dcterms:modified xsi:type="dcterms:W3CDTF">2023-11-07T06:48:12Z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2022-10-20T00:00:00Z</vt:filetime>
  </property>
  <property fmtid="{D5CDD505-2E9C-101B-9397-08002B2CF9AE}" pid="3" name="Creator">
    <vt:lpwstr>Adobe InDesign 18.0 (Macintosh)</vt:lpwstr>
  </property>
  <property fmtid="{D5CDD505-2E9C-101B-9397-08002B2CF9AE}" pid="4" name="LastSaved">
    <vt:filetime>2023-10-11T00:00:00Z</vt:filetime>
  </property>
  <property fmtid="{D5CDD505-2E9C-101B-9397-08002B2CF9AE}" pid="5" name="Producer">
    <vt:lpwstr>Adobe PDF Library 17.0</vt:lpwstr>
  </property>
</Properties>
</file>