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2.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heme/themeOverride3.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heme/themeOverride4.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87" r:id="rId5"/>
  </p:sldMasterIdLst>
  <p:notesMasterIdLst>
    <p:notesMasterId r:id="rId36"/>
  </p:notesMasterIdLst>
  <p:sldIdLst>
    <p:sldId id="256" r:id="rId6"/>
    <p:sldId id="257" r:id="rId7"/>
    <p:sldId id="259" r:id="rId8"/>
    <p:sldId id="274" r:id="rId9"/>
    <p:sldId id="260" r:id="rId10"/>
    <p:sldId id="4208" r:id="rId11"/>
    <p:sldId id="318" r:id="rId12"/>
    <p:sldId id="265" r:id="rId13"/>
    <p:sldId id="317" r:id="rId14"/>
    <p:sldId id="4199" r:id="rId15"/>
    <p:sldId id="4209" r:id="rId16"/>
    <p:sldId id="264" r:id="rId17"/>
    <p:sldId id="268" r:id="rId18"/>
    <p:sldId id="4218" r:id="rId19"/>
    <p:sldId id="4213" r:id="rId20"/>
    <p:sldId id="4221" r:id="rId21"/>
    <p:sldId id="4222" r:id="rId22"/>
    <p:sldId id="4223" r:id="rId23"/>
    <p:sldId id="261" r:id="rId24"/>
    <p:sldId id="4225" r:id="rId25"/>
    <p:sldId id="4153" r:id="rId26"/>
    <p:sldId id="4151" r:id="rId27"/>
    <p:sldId id="4226" r:id="rId28"/>
    <p:sldId id="4224" r:id="rId29"/>
    <p:sldId id="4152" r:id="rId30"/>
    <p:sldId id="4227" r:id="rId31"/>
    <p:sldId id="4228" r:id="rId32"/>
    <p:sldId id="4229" r:id="rId33"/>
    <p:sldId id="4230" r:id="rId34"/>
    <p:sldId id="273" r:id="rId35"/>
  </p:sldIdLst>
  <p:sldSz cx="18288000" cy="10288588"/>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7" roundtripDataSignature="AMtx7miDZAftG+ThxtM4NoVKsh32Kn9bp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04162B8-0F60-4E30-AB6B-170DAE284273}">
  <a:tblStyle styleId="{504162B8-0F60-4E30-AB6B-170DAE28427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7E8"/>
          </a:solidFill>
        </a:fill>
      </a:tcStyle>
    </a:wholeTbl>
    <a:band1H>
      <a:tcTxStyle/>
      <a:tcStyle>
        <a:tcBdr/>
        <a:fill>
          <a:solidFill>
            <a:srgbClr val="CECBCF"/>
          </a:solidFill>
        </a:fill>
      </a:tcStyle>
    </a:band1H>
    <a:band2H>
      <a:tcTxStyle/>
      <a:tcStyle>
        <a:tcBdr/>
      </a:tcStyle>
    </a:band2H>
    <a:band1V>
      <a:tcTxStyle/>
      <a:tcStyle>
        <a:tcBdr/>
        <a:fill>
          <a:solidFill>
            <a:srgbClr val="CECBCF"/>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AD02782A-AFB7-4E47-BD6D-7CBB54991361}"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58541" autoAdjust="0"/>
  </p:normalViewPr>
  <p:slideViewPr>
    <p:cSldViewPr snapToGrid="0">
      <p:cViewPr>
        <p:scale>
          <a:sx n="35" d="100"/>
          <a:sy n="35" d="100"/>
        </p:scale>
        <p:origin x="-1356" y="396"/>
      </p:cViewPr>
      <p:guideLst>
        <p:guide orient="horz" pos="3240"/>
        <p:guide pos="576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542"/>
              </a:spcBef>
              <a:spcAft>
                <a:spcPts val="0"/>
              </a:spcAft>
              <a:buSzPts val="1400"/>
              <a:buNone/>
              <a:defRPr sz="1804" b="0" i="0" u="none" strike="noStrike" cap="none">
                <a:solidFill>
                  <a:schemeClr val="dk1"/>
                </a:solidFill>
                <a:latin typeface="Arial"/>
                <a:ea typeface="Arial"/>
                <a:cs typeface="Arial"/>
                <a:sym typeface="Arial"/>
              </a:defRPr>
            </a:lvl1pPr>
            <a:lvl2pPr marL="914400" marR="0" lvl="1" indent="-228600" algn="l" rtl="0">
              <a:spcBef>
                <a:spcPts val="542"/>
              </a:spcBef>
              <a:spcAft>
                <a:spcPts val="0"/>
              </a:spcAft>
              <a:buSzPts val="1400"/>
              <a:buNone/>
              <a:defRPr sz="1804" b="0" i="0" u="none" strike="noStrike" cap="none">
                <a:solidFill>
                  <a:schemeClr val="dk1"/>
                </a:solidFill>
                <a:latin typeface="Arial"/>
                <a:ea typeface="Arial"/>
                <a:cs typeface="Arial"/>
                <a:sym typeface="Arial"/>
              </a:defRPr>
            </a:lvl2pPr>
            <a:lvl3pPr marL="1371600" marR="0" lvl="2" indent="-228600" algn="l" rtl="0">
              <a:spcBef>
                <a:spcPts val="542"/>
              </a:spcBef>
              <a:spcAft>
                <a:spcPts val="0"/>
              </a:spcAft>
              <a:buSzPts val="1400"/>
              <a:buNone/>
              <a:defRPr sz="1804" b="0" i="0" u="none" strike="noStrike" cap="none">
                <a:solidFill>
                  <a:schemeClr val="dk1"/>
                </a:solidFill>
                <a:latin typeface="Arial"/>
                <a:ea typeface="Arial"/>
                <a:cs typeface="Arial"/>
                <a:sym typeface="Arial"/>
              </a:defRPr>
            </a:lvl3pPr>
            <a:lvl4pPr marL="1828800" marR="0" lvl="3" indent="-228600" algn="l" rtl="0">
              <a:spcBef>
                <a:spcPts val="542"/>
              </a:spcBef>
              <a:spcAft>
                <a:spcPts val="0"/>
              </a:spcAft>
              <a:buSzPts val="1400"/>
              <a:buNone/>
              <a:defRPr sz="1804" b="0" i="0" u="none" strike="noStrike" cap="none">
                <a:solidFill>
                  <a:schemeClr val="dk1"/>
                </a:solidFill>
                <a:latin typeface="Arial"/>
                <a:ea typeface="Arial"/>
                <a:cs typeface="Arial"/>
                <a:sym typeface="Arial"/>
              </a:defRPr>
            </a:lvl4pPr>
            <a:lvl5pPr marL="2286000" marR="0" lvl="4" indent="-228600" algn="l" rtl="0">
              <a:spcBef>
                <a:spcPts val="542"/>
              </a:spcBef>
              <a:spcAft>
                <a:spcPts val="0"/>
              </a:spcAft>
              <a:buSzPts val="1400"/>
              <a:buNone/>
              <a:defRPr sz="1804"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804"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804"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804"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804"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5068672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5"/>
              <a:buFont typeface="Arial"/>
              <a:buNone/>
            </a:pPr>
            <a:endParaRPr dirty="0"/>
          </a:p>
        </p:txBody>
      </p:sp>
      <p:sp>
        <p:nvSpPr>
          <p:cNvPr id="154" name="Google Shape;15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685800" marR="0" algn="just" rtl="1">
              <a:lnSpc>
                <a:spcPct val="115000"/>
              </a:lnSpc>
              <a:spcBef>
                <a:spcPts val="0"/>
              </a:spcBef>
              <a:spcAft>
                <a:spcPts val="1000"/>
              </a:spcAft>
            </a:pPr>
            <a:r>
              <a:rPr lang="ar-SA" sz="2000" dirty="0" smtClean="0">
                <a:effectLst/>
                <a:latin typeface="Calibri"/>
                <a:ea typeface="Calibri"/>
                <a:cs typeface="Arial"/>
              </a:rPr>
              <a:t>قد يكون هناك أسباب أكثر صحة من تلك الموجودة على الشريحة، غير أن الأسباب الخمسة الموجودة على الشريحة هي الأسباب الرئيسية</a:t>
            </a:r>
            <a:endParaRPr lang="en-US" sz="2000" dirty="0" smtClean="0">
              <a:effectLst/>
              <a:latin typeface="Calibri"/>
              <a:ea typeface="Calibri"/>
              <a:cs typeface="Arial"/>
            </a:endParaRPr>
          </a:p>
          <a:p>
            <a:pPr marL="6858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685800" marR="0" algn="just" rtl="1">
              <a:lnSpc>
                <a:spcPct val="115000"/>
              </a:lnSpc>
              <a:spcBef>
                <a:spcPts val="0"/>
              </a:spcBef>
              <a:spcAft>
                <a:spcPts val="1000"/>
              </a:spcAft>
            </a:pPr>
            <a:r>
              <a:rPr lang="ar-SA" sz="2000" b="1" dirty="0" smtClean="0">
                <a:effectLst/>
                <a:latin typeface="Calibri"/>
                <a:ea typeface="Calibri"/>
                <a:cs typeface="Arial"/>
              </a:rPr>
              <a:t>لماذا نحتاج إلى إشراك المجتمعات؟</a:t>
            </a:r>
            <a:endParaRPr lang="en-US" sz="2000" dirty="0" smtClean="0">
              <a:effectLst/>
              <a:latin typeface="Calibri"/>
              <a:ea typeface="Calibri"/>
              <a:cs typeface="Arial"/>
            </a:endParaRPr>
          </a:p>
          <a:p>
            <a:pPr marL="6858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mj-lt"/>
              <a:buAutoNum type="arabicPeriod"/>
            </a:pPr>
            <a:r>
              <a:rPr lang="ar-SA" sz="2000" b="1" dirty="0" smtClean="0">
                <a:effectLst/>
                <a:latin typeface="Calibri"/>
                <a:ea typeface="Calibri"/>
                <a:cs typeface="Arial"/>
              </a:rPr>
              <a:t>فهم سياق المجتمع واحتياجاته</a:t>
            </a:r>
            <a:endParaRPr lang="en-US" sz="2000" dirty="0" smtClean="0">
              <a:effectLst/>
              <a:latin typeface="Calibri"/>
              <a:ea typeface="Calibri"/>
              <a:cs typeface="Arial"/>
            </a:endParaRPr>
          </a:p>
          <a:p>
            <a:pPr marL="685800" marR="0" algn="just" rtl="1">
              <a:lnSpc>
                <a:spcPct val="115000"/>
              </a:lnSpc>
              <a:spcBef>
                <a:spcPts val="0"/>
              </a:spcBef>
              <a:spcAft>
                <a:spcPts val="1000"/>
              </a:spcAft>
            </a:pPr>
            <a:r>
              <a:rPr lang="ar-SA" sz="2000" dirty="0" smtClean="0">
                <a:effectLst/>
                <a:latin typeface="Calibri"/>
                <a:ea typeface="Calibri"/>
                <a:cs typeface="Arial"/>
              </a:rPr>
              <a:t>يلزمنا التعامل مع جميع الفئات والأفراد في المجتمع لفهم احتياجاتهم وتفضيلاتهم وسياقهم المحدد. إذا افترضنا أننا نعرف ما يحتاجه الناس أو كيف تسير الأمور في مجتمعهم، قد نخطئ ونقدم الدعم غير المجدي وقد نتسبب في إلحاق الضرر. على سبيل المثال، من خلال تأجيج التوترات القائمة أو استبعاد الفئات المهمشة</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mj-lt"/>
              <a:buAutoNum type="arabicPeriod"/>
            </a:pPr>
            <a:r>
              <a:rPr lang="ar-SA" sz="2000" b="1" dirty="0" smtClean="0">
                <a:effectLst/>
                <a:latin typeface="Calibri"/>
                <a:ea typeface="Calibri"/>
                <a:cs typeface="Arial"/>
              </a:rPr>
              <a:t>تنفيذ برامج وعمليات أفضل وأكثر فعالية</a:t>
            </a:r>
            <a:endParaRPr lang="en-US" sz="2000" dirty="0" smtClean="0">
              <a:effectLst/>
              <a:latin typeface="Calibri"/>
              <a:ea typeface="Calibri"/>
              <a:cs typeface="Arial"/>
            </a:endParaRPr>
          </a:p>
          <a:p>
            <a:pPr marL="685800" marR="0" algn="just" rtl="1">
              <a:lnSpc>
                <a:spcPct val="115000"/>
              </a:lnSpc>
              <a:spcBef>
                <a:spcPts val="0"/>
              </a:spcBef>
              <a:spcAft>
                <a:spcPts val="1000"/>
              </a:spcAft>
            </a:pPr>
            <a:r>
              <a:rPr lang="ar-SA" sz="2000" dirty="0" smtClean="0">
                <a:effectLst/>
                <a:latin typeface="Calibri"/>
                <a:ea typeface="Calibri"/>
                <a:cs typeface="Arial"/>
              </a:rPr>
              <a:t>لا أحد يعرف المجتمع أفضل من الأشخاص الذين يعيشون فيه. عندما نعتمد على المعرفة والخبرة المحلية لتخطيط البرامج والعمليات وإدارتها، فمن المرجح أن نقوم بذلك بشكل صحيح ونقدم الدعم المفيد وفي الوقت المناسب والملائم وذو الجودة العالية. إن الاستماع إلى التغذية الراجعة المجتمعية يعطينا تحذيرًا مبكرًا عندما لا تكون الأمور كما يجب، ويوفر رؤى قيمة حول كيفية إجراء تحسينات.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mj-lt"/>
              <a:buAutoNum type="arabicPeriod"/>
            </a:pPr>
            <a:r>
              <a:rPr lang="ar-SA" sz="2000" b="1" dirty="0" smtClean="0">
                <a:effectLst/>
                <a:latin typeface="Calibri"/>
                <a:ea typeface="Calibri"/>
                <a:cs typeface="Arial"/>
              </a:rPr>
              <a:t>بناء الثقة والوصول والقبول مع المجتمعات</a:t>
            </a:r>
            <a:endParaRPr lang="en-US" sz="2000" dirty="0" smtClean="0">
              <a:effectLst/>
              <a:latin typeface="Calibri"/>
              <a:ea typeface="Calibri"/>
              <a:cs typeface="Arial"/>
            </a:endParaRPr>
          </a:p>
          <a:p>
            <a:pPr marL="685800" marR="0" algn="just" rtl="1">
              <a:lnSpc>
                <a:spcPct val="115000"/>
              </a:lnSpc>
              <a:spcBef>
                <a:spcPts val="0"/>
              </a:spcBef>
              <a:spcAft>
                <a:spcPts val="1000"/>
              </a:spcAft>
            </a:pPr>
            <a:r>
              <a:rPr lang="ar-SA" sz="2000" dirty="0" smtClean="0">
                <a:effectLst/>
                <a:latin typeface="Calibri"/>
                <a:ea typeface="Calibri"/>
                <a:cs typeface="Arial"/>
              </a:rPr>
              <a:t>يُعد التواصل المفتوح والصادق والاستماع إلى ما يقوله الناس لنا  والتصرف بناء عليه علامة على الاحترام الذي يبني الثقة. في حال غياب الثقة،  قد لا يرغب الناس في التحدث إلينا أو استخدام خدماتنا أو تصديق المعلومات التي نشاركها أو الترحيب بمتطوعينا وموظفينا في مجتمعهم. في حال لم يثق الناس بنا، تصبح قدرتنا على مساعدتهم صعبة بل مستحيلة</a:t>
            </a:r>
            <a:r>
              <a:rPr lang="en-US" sz="2000" dirty="0" smtClean="0">
                <a:effectLst/>
                <a:latin typeface="Calibri"/>
                <a:ea typeface="Calibri"/>
                <a:cs typeface="Arial"/>
              </a:rPr>
              <a:t>.</a:t>
            </a:r>
          </a:p>
          <a:p>
            <a:pPr marL="6858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mj-lt"/>
              <a:buAutoNum type="arabicPeriod"/>
            </a:pPr>
            <a:r>
              <a:rPr lang="ar-SA" sz="2000" b="1" dirty="0" smtClean="0">
                <a:effectLst/>
                <a:latin typeface="Calibri"/>
                <a:ea typeface="Calibri"/>
                <a:cs typeface="Arial"/>
              </a:rPr>
              <a:t>تعزيز ملكية المجتمع وقدرته على الصمود</a:t>
            </a:r>
            <a:endParaRPr lang="en-US" sz="2000" dirty="0" smtClean="0">
              <a:effectLst/>
              <a:latin typeface="Calibri"/>
              <a:ea typeface="Calibri"/>
              <a:cs typeface="Arial"/>
            </a:endParaRPr>
          </a:p>
          <a:p>
            <a:pPr marL="685800" marR="0" algn="just" rtl="1">
              <a:lnSpc>
                <a:spcPct val="115000"/>
              </a:lnSpc>
              <a:spcBef>
                <a:spcPts val="0"/>
              </a:spcBef>
              <a:spcAft>
                <a:spcPts val="1000"/>
              </a:spcAft>
            </a:pPr>
            <a:r>
              <a:rPr lang="ar-SA" sz="2000" dirty="0" smtClean="0">
                <a:effectLst/>
                <a:latin typeface="Calibri"/>
                <a:ea typeface="Calibri"/>
                <a:cs typeface="Arial"/>
              </a:rPr>
              <a:t>الأشخاص المضررون من لأزمة ليسوا عاجزين. وهم عادةً أول المستجيبين في الأزمات ويمتلكون المعرفة والمهارات والقدرات التي يمكن أن تساعد في ضمان أن تكون المساعدات ذات صلة ومستدامة. إن تصميم البرامج والعمليات وإدارتها  بالشراكة مع المجتمعات  يسهل الملكية المحلية والاعتماد على الذات. وعندما لا نشركهم، فإننا نعاملهم كمتلقين سلبيين للمساعدات، مما يقوض جهودنا لتعزيز قدرة المجتمع على الصمود</a:t>
            </a:r>
            <a:r>
              <a:rPr lang="en-US" sz="2000" dirty="0" smtClean="0">
                <a:effectLst/>
                <a:latin typeface="Calibri"/>
                <a:ea typeface="Calibri"/>
                <a:cs typeface="Arial"/>
              </a:rPr>
              <a:t>.</a:t>
            </a:r>
          </a:p>
          <a:p>
            <a:pPr marL="6858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mj-lt"/>
              <a:buAutoNum type="arabicPeriod"/>
            </a:pPr>
            <a:r>
              <a:rPr lang="ar-SA" sz="2000" b="1" dirty="0" smtClean="0">
                <a:effectLst/>
                <a:latin typeface="Calibri"/>
                <a:ea typeface="Calibri"/>
                <a:cs typeface="Arial"/>
              </a:rPr>
              <a:t>التمسك بالتزاماتنا</a:t>
            </a:r>
            <a:endParaRPr lang="en-US" sz="2000" dirty="0" smtClean="0">
              <a:effectLst/>
              <a:latin typeface="Calibri"/>
              <a:ea typeface="Calibri"/>
              <a:cs typeface="Arial"/>
            </a:endParaRPr>
          </a:p>
          <a:p>
            <a:pPr marL="685800" marR="0" algn="just" rtl="1">
              <a:lnSpc>
                <a:spcPct val="115000"/>
              </a:lnSpc>
              <a:spcBef>
                <a:spcPts val="0"/>
              </a:spcBef>
              <a:spcAft>
                <a:spcPts val="1000"/>
              </a:spcAft>
            </a:pPr>
            <a:r>
              <a:rPr lang="ar-SA" sz="2000" dirty="0" smtClean="0">
                <a:effectLst/>
                <a:latin typeface="Calibri"/>
                <a:ea typeface="Calibri"/>
                <a:cs typeface="Arial"/>
              </a:rPr>
              <a:t>يمثل العمل في شراكة مع المجتمعات جوهر هويتنا. تلتزم مبادئ وقواعد المساعدة الإنسانية للصليب الأحمر والهلال الأحمر بآليات التغذية الراجعة في الاستجابات لحالات الطوارئ. في كانون أول 2019، اُعتمدت المجموعة الأولى من "الالتزامات على مستوى الحركة بشأن مشاركة المجتمعية والمساءلة" في مجلس المندوبين (انظر صفحة 21)، ويتمثل  جوهر تلك الالتزامات  في إنشاء أنظمة لجمع المتغذية الراجعة المجتمعية وتحليلها والتصرف بناء عليها بشكل منهجي. </a:t>
            </a:r>
            <a:endParaRPr lang="en-US" sz="2000" dirty="0" smtClean="0">
              <a:effectLst/>
              <a:latin typeface="Calibri"/>
              <a:ea typeface="Calibri"/>
              <a:cs typeface="Arial"/>
            </a:endParaRPr>
          </a:p>
          <a:p>
            <a:pPr marL="6858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mj-lt"/>
              <a:buAutoNum type="arabicPeriod"/>
            </a:pPr>
            <a:r>
              <a:rPr lang="ar-SA" sz="2000" b="1" dirty="0" smtClean="0">
                <a:effectLst/>
                <a:latin typeface="Calibri"/>
                <a:ea typeface="Calibri"/>
                <a:cs typeface="Arial"/>
              </a:rPr>
              <a:t>المساعدة في جمع التبرعات</a:t>
            </a:r>
            <a:endParaRPr lang="en-US" sz="2000" dirty="0" smtClean="0">
              <a:effectLst/>
              <a:latin typeface="Calibri"/>
              <a:ea typeface="Calibri"/>
              <a:cs typeface="Arial"/>
            </a:endParaRPr>
          </a:p>
          <a:p>
            <a:pPr marL="685800" marR="0" algn="just" rtl="1">
              <a:lnSpc>
                <a:spcPct val="115000"/>
              </a:lnSpc>
              <a:spcBef>
                <a:spcPts val="0"/>
              </a:spcBef>
              <a:spcAft>
                <a:spcPts val="1000"/>
              </a:spcAft>
            </a:pPr>
            <a:r>
              <a:rPr lang="ar-SA" sz="2000" dirty="0" smtClean="0">
                <a:effectLst/>
                <a:latin typeface="Calibri"/>
                <a:ea typeface="Calibri"/>
                <a:cs typeface="Arial"/>
              </a:rPr>
              <a:t>أصبحت آليات التغذية الراجعة جزءا جوهريا من متطلبات الجهات المانحة. تساعدنا آلية التغذية الراجعة على الوفاء بمعايير آلية التغذية الراجعة وضمان المساءلة أمام الجهات المانحة</a:t>
            </a:r>
            <a:r>
              <a:rPr lang="en-US" sz="2000" dirty="0" smtClean="0">
                <a:effectLst/>
                <a:latin typeface="Calibri"/>
                <a:ea typeface="Calibri"/>
                <a:cs typeface="Arial"/>
              </a:rPr>
              <a:t>.</a:t>
            </a:r>
          </a:p>
          <a:p>
            <a:pPr marL="685800" marR="0" algn="just" rtl="1">
              <a:lnSpc>
                <a:spcPct val="115000"/>
              </a:lnSpc>
              <a:spcBef>
                <a:spcPts val="0"/>
              </a:spcBef>
              <a:spcAft>
                <a:spcPts val="1000"/>
              </a:spcAft>
            </a:pPr>
            <a:r>
              <a:rPr lang="ar-SA" sz="2000" dirty="0" smtClean="0">
                <a:effectLst/>
                <a:latin typeface="Calibri"/>
                <a:ea typeface="Calibri"/>
                <a:cs typeface="Arial"/>
              </a:rPr>
              <a:t>كما أنها تساعد على إبراز ميزتنا النسبية. ليس لمعظم المنظمات الأخرى صلة مباشرة بالمجتمعات. إن المعلومات التي يشاركها أفراد المجتمع معنا لها علاقة بمختلف أصحاب المصلحة الآخرين. تمكننا آلية التغذية الراجعة من لعب دور نشط في هياكل التنسيق بين الوكالات وجهود المناصرة نيابة عن المجتمعات التي نهدف إلى خدمتها.</a:t>
            </a:r>
            <a:endParaRPr lang="en-US" sz="2000" dirty="0" smtClean="0">
              <a:effectLst/>
              <a:latin typeface="Calibri"/>
              <a:ea typeface="Calibri"/>
              <a:cs typeface="Arial"/>
            </a:endParaRPr>
          </a:p>
          <a:p>
            <a:pPr marL="285750" lvl="0" indent="-158750" algn="l" rtl="0">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352" name="Google Shape;3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259" name="Google Shape;259;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307" name="Google Shape;30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685800" marR="0" algn="just" rtl="1">
              <a:lnSpc>
                <a:spcPct val="115000"/>
              </a:lnSpc>
              <a:spcBef>
                <a:spcPts val="0"/>
              </a:spcBef>
              <a:spcAft>
                <a:spcPts val="1000"/>
              </a:spcAft>
            </a:pPr>
            <a:r>
              <a:rPr lang="ar-JO" sz="1600" b="1" dirty="0" smtClean="0">
                <a:effectLst/>
                <a:latin typeface="Calibri"/>
                <a:ea typeface="Calibri"/>
                <a:cs typeface="Arial"/>
              </a:rPr>
              <a:t>ملاحظات الميسر: </a:t>
            </a:r>
            <a:endParaRPr lang="en-US" sz="1600" dirty="0" smtClean="0">
              <a:effectLst/>
              <a:latin typeface="Calibri"/>
              <a:ea typeface="Calibri"/>
              <a:cs typeface="Arial"/>
            </a:endParaRPr>
          </a:p>
          <a:p>
            <a:pPr marL="685800" marR="0" algn="just" rtl="1">
              <a:lnSpc>
                <a:spcPct val="115000"/>
              </a:lnSpc>
              <a:spcBef>
                <a:spcPts val="0"/>
              </a:spcBef>
              <a:spcAft>
                <a:spcPts val="1000"/>
              </a:spcAft>
            </a:pPr>
            <a:r>
              <a:rPr lang="ar-JO" sz="1600" dirty="0" smtClean="0">
                <a:effectLst/>
                <a:latin typeface="Calibri"/>
                <a:ea typeface="Calibri"/>
                <a:cs typeface="Arial"/>
              </a:rPr>
              <a:t>اعمل على تحديث هذه الشريحة لتجسيد أي أنشطة أو منجزات ذات صلة، تشمل النقاط المقترحة: </a:t>
            </a:r>
            <a:endParaRPr lang="en-US" sz="1600" dirty="0" smtClean="0">
              <a:effectLst/>
              <a:latin typeface="Calibri"/>
              <a:ea typeface="Calibri"/>
              <a:cs typeface="Arial"/>
            </a:endParaRPr>
          </a:p>
          <a:p>
            <a:pPr marL="342900" marR="0" lvl="0" indent="-342900" algn="r" rtl="1">
              <a:lnSpc>
                <a:spcPct val="115000"/>
              </a:lnSpc>
              <a:spcBef>
                <a:spcPts val="0"/>
              </a:spcBef>
              <a:spcAft>
                <a:spcPts val="1000"/>
              </a:spcAft>
              <a:buFont typeface="+mj-lt"/>
              <a:buAutoNum type="arabicPeriod"/>
              <a:tabLst>
                <a:tab pos="457200" algn="l"/>
              </a:tabLst>
            </a:pPr>
            <a:r>
              <a:rPr lang="ar-SA" sz="2000" dirty="0" smtClean="0">
                <a:solidFill>
                  <a:srgbClr val="3F3F3F"/>
                </a:solidFill>
                <a:effectLst/>
                <a:latin typeface="Calibri"/>
                <a:ea typeface="Calibri"/>
                <a:cs typeface="Arial"/>
              </a:rPr>
              <a:t>[آليات التغذية الراجعة الحالية أو السابقة]</a:t>
            </a:r>
            <a:endParaRPr lang="en-US" sz="1600" dirty="0" smtClean="0">
              <a:effectLst/>
              <a:latin typeface="Calibri"/>
              <a:ea typeface="Calibri"/>
              <a:cs typeface="Arial"/>
            </a:endParaRPr>
          </a:p>
          <a:p>
            <a:pPr marL="342900" marR="0" lvl="0" indent="-342900" algn="r" rtl="1">
              <a:lnSpc>
                <a:spcPct val="115000"/>
              </a:lnSpc>
              <a:spcBef>
                <a:spcPts val="0"/>
              </a:spcBef>
              <a:spcAft>
                <a:spcPts val="1000"/>
              </a:spcAft>
              <a:buFont typeface="+mj-lt"/>
              <a:buAutoNum type="arabicPeriod"/>
              <a:tabLst>
                <a:tab pos="457200" algn="l"/>
              </a:tabLst>
            </a:pPr>
            <a:r>
              <a:rPr lang="en-US" sz="2000" dirty="0" smtClean="0">
                <a:solidFill>
                  <a:srgbClr val="3F3F3F"/>
                </a:solidFill>
                <a:effectLst/>
                <a:latin typeface="Arial"/>
                <a:ea typeface="Calibri"/>
                <a:cs typeface="Arial"/>
              </a:rPr>
              <a:t> </a:t>
            </a:r>
            <a:r>
              <a:rPr lang="ar-SA" sz="2000" dirty="0" smtClean="0">
                <a:solidFill>
                  <a:srgbClr val="3F3F3F"/>
                </a:solidFill>
                <a:effectLst/>
                <a:latin typeface="Calibri"/>
                <a:ea typeface="Calibri"/>
                <a:cs typeface="Arial"/>
              </a:rPr>
              <a:t>[الموظفون الحاليون أو السابقون الذين يدعمون عمل التغذية الراجعة]</a:t>
            </a:r>
            <a:endParaRPr lang="en-US" sz="1600" dirty="0" smtClean="0">
              <a:effectLst/>
              <a:latin typeface="Calibri"/>
              <a:ea typeface="Calibri"/>
              <a:cs typeface="Arial"/>
            </a:endParaRPr>
          </a:p>
          <a:p>
            <a:pPr marL="342900" marR="0" lvl="0" indent="-342900" algn="r" rtl="1">
              <a:lnSpc>
                <a:spcPct val="115000"/>
              </a:lnSpc>
              <a:spcBef>
                <a:spcPts val="0"/>
              </a:spcBef>
              <a:spcAft>
                <a:spcPts val="1000"/>
              </a:spcAft>
              <a:buFont typeface="+mj-lt"/>
              <a:buAutoNum type="arabicPeriod"/>
              <a:tabLst>
                <a:tab pos="457200" algn="l"/>
              </a:tabLst>
            </a:pPr>
            <a:r>
              <a:rPr lang="ar-SA" sz="2000" dirty="0" smtClean="0">
                <a:solidFill>
                  <a:srgbClr val="3F3F3F"/>
                </a:solidFill>
                <a:effectLst/>
                <a:latin typeface="Calibri"/>
                <a:ea typeface="Calibri"/>
                <a:cs typeface="Arial"/>
              </a:rPr>
              <a:t>[الأدوات الموجودة]</a:t>
            </a:r>
            <a:endParaRPr lang="en-US" sz="1600" dirty="0" smtClean="0">
              <a:effectLst/>
              <a:latin typeface="Calibri"/>
              <a:ea typeface="Calibri"/>
              <a:cs typeface="Arial"/>
            </a:endParaRPr>
          </a:p>
          <a:p>
            <a:pPr marL="342900" marR="0" lvl="0" indent="-342900" algn="r" rtl="1">
              <a:lnSpc>
                <a:spcPct val="115000"/>
              </a:lnSpc>
              <a:spcBef>
                <a:spcPts val="0"/>
              </a:spcBef>
              <a:spcAft>
                <a:spcPts val="1000"/>
              </a:spcAft>
              <a:buFont typeface="+mj-lt"/>
              <a:buAutoNum type="arabicPeriod"/>
              <a:tabLst>
                <a:tab pos="457200" algn="l"/>
              </a:tabLst>
            </a:pPr>
            <a:r>
              <a:rPr lang="ar-SA" sz="2000" dirty="0" smtClean="0">
                <a:solidFill>
                  <a:srgbClr val="3F3F3F"/>
                </a:solidFill>
                <a:effectLst/>
                <a:latin typeface="Calibri"/>
                <a:ea typeface="Calibri"/>
                <a:cs typeface="Arial"/>
              </a:rPr>
              <a:t>[العلاقات مع الشركاء الآخرين الذين يجمعون التغذية الراجعة]</a:t>
            </a:r>
            <a:endParaRPr lang="en-US" sz="1600" dirty="0" smtClean="0">
              <a:effectLst/>
              <a:latin typeface="Calibri"/>
              <a:ea typeface="Calibri"/>
              <a:cs typeface="Arial"/>
            </a:endParaRPr>
          </a:p>
          <a:p>
            <a:pPr marL="342900" marR="0" lvl="0" indent="-342900" algn="r" rtl="1">
              <a:lnSpc>
                <a:spcPct val="115000"/>
              </a:lnSpc>
              <a:spcBef>
                <a:spcPts val="0"/>
              </a:spcBef>
              <a:spcAft>
                <a:spcPts val="1000"/>
              </a:spcAft>
              <a:buFont typeface="+mj-lt"/>
              <a:buAutoNum type="arabicPeriod"/>
              <a:tabLst>
                <a:tab pos="457200" algn="l"/>
              </a:tabLst>
            </a:pPr>
            <a:r>
              <a:rPr lang="ar-SA" sz="2000" dirty="0" smtClean="0">
                <a:solidFill>
                  <a:srgbClr val="3F3F3F"/>
                </a:solidFill>
                <a:effectLst/>
                <a:latin typeface="Calibri"/>
                <a:ea typeface="Calibri"/>
                <a:cs typeface="Arial"/>
              </a:rPr>
              <a:t>[الدورات التدريبية أو ورش العمل]</a:t>
            </a:r>
            <a:endParaRPr lang="en-US" sz="1600" dirty="0" smtClean="0">
              <a:effectLst/>
              <a:latin typeface="Calibri"/>
              <a:ea typeface="Calibri"/>
              <a:cs typeface="Arial"/>
            </a:endParaRPr>
          </a:p>
          <a:p>
            <a:pPr marL="285750" lvl="0" indent="-158750" algn="l" rtl="0">
              <a:spcBef>
                <a:spcPts val="1000"/>
              </a:spcBef>
              <a:spcAft>
                <a:spcPts val="0"/>
              </a:spcAft>
              <a:buClr>
                <a:schemeClr val="dk1"/>
              </a:buClr>
              <a:buSzPts val="2000"/>
              <a:buFont typeface="Arial"/>
              <a:buNone/>
            </a:pPr>
            <a:endParaRPr lang="en-US" sz="2000" dirty="0">
              <a:latin typeface="Calibri"/>
              <a:ea typeface="Calibri"/>
              <a:cs typeface="Calibri"/>
              <a:sym typeface="Calibri"/>
            </a:endParaRPr>
          </a:p>
        </p:txBody>
      </p:sp>
      <p:sp>
        <p:nvSpPr>
          <p:cNvPr id="352" name="Google Shape;3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extLst>
      <p:ext uri="{BB962C8B-B14F-4D97-AF65-F5344CB8AC3E}">
        <p14:creationId xmlns:p14="http://schemas.microsoft.com/office/powerpoint/2010/main" val="3305297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685800" marR="0" algn="r" rtl="1">
              <a:lnSpc>
                <a:spcPct val="115000"/>
              </a:lnSpc>
              <a:spcBef>
                <a:spcPts val="0"/>
              </a:spcBef>
              <a:spcAft>
                <a:spcPts val="1000"/>
              </a:spcAft>
            </a:pPr>
            <a:r>
              <a:rPr lang="ar-SA" sz="2000" b="1" dirty="0" smtClean="0">
                <a:effectLst/>
                <a:latin typeface="Calibri"/>
                <a:ea typeface="Calibri"/>
                <a:cs typeface="Arial"/>
              </a:rPr>
              <a:t>ملاحظات الميسر: </a:t>
            </a:r>
            <a:endParaRPr lang="en-US" sz="2000" b="1" dirty="0" smtClean="0">
              <a:effectLst/>
              <a:latin typeface="Calibri"/>
              <a:ea typeface="Calibri"/>
              <a:cs typeface="Arial"/>
            </a:endParaRPr>
          </a:p>
          <a:p>
            <a:pPr marL="68580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685800" marR="0" algn="r" rtl="1">
              <a:lnSpc>
                <a:spcPct val="115000"/>
              </a:lnSpc>
              <a:spcBef>
                <a:spcPts val="0"/>
              </a:spcBef>
              <a:spcAft>
                <a:spcPts val="1000"/>
              </a:spcAft>
            </a:pPr>
            <a:r>
              <a:rPr lang="ar-SA" sz="2000" dirty="0" smtClean="0">
                <a:effectLst/>
                <a:latin typeface="Calibri"/>
                <a:ea typeface="Calibri"/>
                <a:cs typeface="Arial"/>
              </a:rPr>
              <a:t>إذا كانت آلية التغذية الراجعة مستخدمة في الواقع، قدم نظرة عامة على كيفية عملها</a:t>
            </a:r>
            <a:r>
              <a:rPr lang="en-US" sz="2000" dirty="0" smtClean="0">
                <a:effectLst/>
                <a:latin typeface="Calibri"/>
                <a:ea typeface="Calibri"/>
                <a:cs typeface="Arial"/>
              </a:rPr>
              <a:t>:</a:t>
            </a:r>
          </a:p>
          <a:p>
            <a:pPr marL="68580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685800" marR="0" algn="r" rtl="1">
              <a:lnSpc>
                <a:spcPct val="115000"/>
              </a:lnSpc>
              <a:spcBef>
                <a:spcPts val="0"/>
              </a:spcBef>
              <a:spcAft>
                <a:spcPts val="1000"/>
              </a:spcAft>
            </a:pPr>
            <a:r>
              <a:rPr lang="ar-SA" sz="2000" b="1" dirty="0" smtClean="0">
                <a:effectLst/>
                <a:latin typeface="Calibri"/>
                <a:ea typeface="Calibri"/>
                <a:cs typeface="Arial"/>
              </a:rPr>
              <a:t>الجمع </a:t>
            </a:r>
            <a:endParaRPr lang="en-US" sz="2000" dirty="0" smtClean="0">
              <a:effectLst/>
              <a:latin typeface="Calibri"/>
              <a:ea typeface="Calibri"/>
              <a:cs typeface="Arial"/>
            </a:endParaRPr>
          </a:p>
          <a:p>
            <a:pPr marL="685800" marR="0" algn="r" rtl="1">
              <a:lnSpc>
                <a:spcPct val="115000"/>
              </a:lnSpc>
              <a:spcBef>
                <a:spcPts val="0"/>
              </a:spcBef>
              <a:spcAft>
                <a:spcPts val="1000"/>
              </a:spcAft>
            </a:pPr>
            <a:r>
              <a:rPr lang="ar-SA" sz="2000" dirty="0" smtClean="0">
                <a:effectLst/>
                <a:latin typeface="Calibri"/>
                <a:ea typeface="Calibri"/>
                <a:cs typeface="Arial"/>
              </a:rPr>
              <a:t>(على سبيل المثال: يمكن جمع التغذية الراجعة من خلال أي قناة وإدخالها باستخدام نموذج كوبو) </a:t>
            </a:r>
            <a:endParaRPr lang="en-US" sz="2000" dirty="0" smtClean="0">
              <a:effectLst/>
              <a:latin typeface="Calibri"/>
              <a:ea typeface="Calibri"/>
              <a:cs typeface="Arial"/>
            </a:endParaRPr>
          </a:p>
          <a:p>
            <a:pPr marL="685800" marR="0" algn="r" rtl="1">
              <a:lnSpc>
                <a:spcPct val="115000"/>
              </a:lnSpc>
              <a:spcBef>
                <a:spcPts val="0"/>
              </a:spcBef>
              <a:spcAft>
                <a:spcPts val="1000"/>
              </a:spcAft>
            </a:pPr>
            <a:r>
              <a:rPr lang="ar-SA" sz="2000" b="1" dirty="0" smtClean="0">
                <a:effectLst/>
                <a:latin typeface="Calibri"/>
                <a:ea typeface="Calibri"/>
                <a:cs typeface="Arial"/>
              </a:rPr>
              <a:t>الإحالة والإجراءات الفردية</a:t>
            </a:r>
            <a:endParaRPr lang="en-US" sz="2000" dirty="0" smtClean="0">
              <a:effectLst/>
              <a:latin typeface="Calibri"/>
              <a:ea typeface="Calibri"/>
              <a:cs typeface="Arial"/>
            </a:endParaRPr>
          </a:p>
          <a:p>
            <a:pPr marL="685800" marR="0" algn="r" rtl="1">
              <a:lnSpc>
                <a:spcPct val="115000"/>
              </a:lnSpc>
              <a:spcBef>
                <a:spcPts val="0"/>
              </a:spcBef>
              <a:spcAft>
                <a:spcPts val="1000"/>
              </a:spcAft>
            </a:pPr>
            <a:r>
              <a:rPr lang="ar-SA" sz="2000" dirty="0" smtClean="0">
                <a:effectLst/>
                <a:latin typeface="Calibri"/>
                <a:ea typeface="Calibri"/>
                <a:cs typeface="Arial"/>
              </a:rPr>
              <a:t>(على سبيل المثال: يرسل النظام بريدًا إلكترونيًا إلى جهة التنسيق للمراجعة واتخاذ الإجراء)</a:t>
            </a:r>
            <a:endParaRPr lang="en-US" sz="2000" dirty="0" smtClean="0">
              <a:effectLst/>
              <a:latin typeface="Calibri"/>
              <a:ea typeface="Calibri"/>
              <a:cs typeface="Arial"/>
            </a:endParaRPr>
          </a:p>
          <a:p>
            <a:pPr marL="685800" marR="0" algn="r" rtl="1">
              <a:lnSpc>
                <a:spcPct val="115000"/>
              </a:lnSpc>
              <a:spcBef>
                <a:spcPts val="0"/>
              </a:spcBef>
              <a:spcAft>
                <a:spcPts val="1000"/>
              </a:spcAft>
            </a:pPr>
            <a:r>
              <a:rPr lang="ar-SA" sz="2000" b="1" dirty="0" smtClean="0">
                <a:effectLst/>
                <a:latin typeface="Calibri"/>
                <a:ea typeface="Calibri"/>
                <a:cs typeface="Arial"/>
              </a:rPr>
              <a:t> التحليل</a:t>
            </a:r>
            <a:endParaRPr lang="en-US" sz="2000" dirty="0" smtClean="0">
              <a:effectLst/>
              <a:latin typeface="Calibri"/>
              <a:ea typeface="Calibri"/>
              <a:cs typeface="Arial"/>
            </a:endParaRPr>
          </a:p>
          <a:p>
            <a:pPr marL="685800" marR="0" algn="r" rtl="1">
              <a:lnSpc>
                <a:spcPct val="115000"/>
              </a:lnSpc>
              <a:spcBef>
                <a:spcPts val="0"/>
              </a:spcBef>
              <a:spcAft>
                <a:spcPts val="1000"/>
              </a:spcAft>
            </a:pPr>
            <a:r>
              <a:rPr lang="ar-SA" sz="2000" dirty="0" smtClean="0">
                <a:effectLst/>
                <a:latin typeface="Calibri"/>
                <a:ea typeface="Calibri"/>
                <a:cs typeface="Arial"/>
              </a:rPr>
              <a:t>(على سبيل المثال: يتم تخزين جميع بيانات التغذية الراجعة في قواعد البيانات المركزية ويتم عرضها في لوحة معلومات</a:t>
            </a:r>
            <a:r>
              <a:rPr lang="en-US" sz="2000" dirty="0" smtClean="0">
                <a:effectLst/>
                <a:latin typeface="Calibri"/>
                <a:ea typeface="Calibri"/>
                <a:cs typeface="Arial"/>
              </a:rPr>
              <a:t> </a:t>
            </a:r>
            <a:r>
              <a:rPr lang="en-US" sz="2000" dirty="0" err="1" smtClean="0">
                <a:effectLst/>
                <a:latin typeface="Calibri"/>
                <a:ea typeface="Calibri"/>
                <a:cs typeface="Arial"/>
              </a:rPr>
              <a:t>PowerBI</a:t>
            </a:r>
            <a:r>
              <a:rPr lang="ar-SA" sz="2000" dirty="0" smtClean="0">
                <a:effectLst/>
                <a:latin typeface="Calibri"/>
                <a:ea typeface="Calibri"/>
                <a:cs typeface="Arial"/>
              </a:rPr>
              <a:t>)</a:t>
            </a:r>
            <a:endParaRPr lang="en-US" sz="2000" dirty="0" smtClean="0">
              <a:effectLst/>
              <a:latin typeface="Calibri"/>
              <a:ea typeface="Calibri"/>
              <a:cs typeface="Arial"/>
            </a:endParaRPr>
          </a:p>
          <a:p>
            <a:pPr marL="685800" marR="0" algn="r" rtl="1">
              <a:lnSpc>
                <a:spcPct val="115000"/>
              </a:lnSpc>
              <a:spcBef>
                <a:spcPts val="0"/>
              </a:spcBef>
              <a:spcAft>
                <a:spcPts val="1000"/>
              </a:spcAft>
            </a:pPr>
            <a:r>
              <a:rPr lang="ar-SA" sz="2000" b="1" dirty="0" smtClean="0">
                <a:effectLst/>
                <a:latin typeface="Calibri"/>
                <a:ea typeface="Calibri"/>
                <a:cs typeface="Arial"/>
              </a:rPr>
              <a:t>المشاركة والعمل</a:t>
            </a:r>
            <a:endParaRPr lang="en-US" sz="2000" dirty="0" smtClean="0">
              <a:effectLst/>
              <a:latin typeface="Calibri"/>
              <a:ea typeface="Calibri"/>
              <a:cs typeface="Arial"/>
            </a:endParaRPr>
          </a:p>
          <a:p>
            <a:pPr marL="685800" marR="0" algn="r" rtl="1">
              <a:lnSpc>
                <a:spcPct val="115000"/>
              </a:lnSpc>
              <a:spcBef>
                <a:spcPts val="0"/>
              </a:spcBef>
              <a:spcAft>
                <a:spcPts val="1000"/>
              </a:spcAft>
            </a:pPr>
            <a:r>
              <a:rPr lang="ar-SA" sz="2000" dirty="0" smtClean="0">
                <a:effectLst/>
                <a:latin typeface="Calibri"/>
                <a:ea typeface="Calibri"/>
                <a:cs typeface="Arial"/>
              </a:rPr>
              <a:t>(على سبيل المثال: يمكن استخدام لوحة المعلومات لمناقشة الاتجاهات العامة ومشاركة النقاط البارزة خارجيًا)</a:t>
            </a:r>
            <a:endParaRPr lang="en-US" sz="2000" dirty="0" smtClean="0">
              <a:effectLst/>
              <a:latin typeface="Calibri"/>
              <a:ea typeface="Calibri"/>
              <a:cs typeface="Arial"/>
            </a:endParaRPr>
          </a:p>
          <a:p>
            <a:pPr marL="685800" marR="0" algn="r" rtl="1">
              <a:lnSpc>
                <a:spcPct val="115000"/>
              </a:lnSpc>
              <a:spcBef>
                <a:spcPts val="0"/>
              </a:spcBef>
              <a:spcAft>
                <a:spcPts val="1000"/>
              </a:spcAft>
            </a:pPr>
            <a:r>
              <a:rPr lang="ar-SA" sz="2000" b="1" dirty="0" smtClean="0">
                <a:effectLst/>
                <a:latin typeface="Calibri"/>
                <a:ea typeface="Calibri"/>
                <a:cs typeface="Arial"/>
              </a:rPr>
              <a:t>إغلاق الحلقة</a:t>
            </a:r>
            <a:endParaRPr lang="en-US" sz="2000" dirty="0" smtClean="0">
              <a:effectLst/>
              <a:latin typeface="Calibri"/>
              <a:ea typeface="Calibri"/>
              <a:cs typeface="Arial"/>
            </a:endParaRPr>
          </a:p>
          <a:p>
            <a:pPr marL="685800" marR="0" algn="just" rtl="1">
              <a:lnSpc>
                <a:spcPct val="115000"/>
              </a:lnSpc>
              <a:spcBef>
                <a:spcPts val="0"/>
              </a:spcBef>
              <a:spcAft>
                <a:spcPts val="1000"/>
              </a:spcAft>
            </a:pPr>
            <a:r>
              <a:rPr lang="ar-SA" sz="2000" dirty="0" smtClean="0">
                <a:effectLst/>
                <a:latin typeface="Calibri"/>
                <a:ea typeface="Calibri"/>
                <a:cs typeface="Arial"/>
              </a:rPr>
              <a:t>(على سبيل المثال: تتلقى المجتمعات ردًا حول كيفية تعامل الجمعية الوطنية مع التغذية الراجعة الواردة من تلك المجتمعات) </a:t>
            </a:r>
            <a:endParaRPr lang="en-US" sz="2000" dirty="0" smtClean="0">
              <a:effectLst/>
              <a:latin typeface="Calibri"/>
              <a:ea typeface="Calibri"/>
              <a:cs typeface="Arial"/>
            </a:endParaRPr>
          </a:p>
          <a:p>
            <a:pPr marL="285750" lvl="0" indent="-158750" algn="l" rtl="0">
              <a:spcBef>
                <a:spcPts val="1000"/>
              </a:spcBef>
              <a:spcAft>
                <a:spcPts val="0"/>
              </a:spcAft>
              <a:buClr>
                <a:schemeClr val="dk1"/>
              </a:buClr>
              <a:buSzPts val="2000"/>
              <a:buFont typeface="Arial"/>
              <a:buNone/>
            </a:pPr>
            <a:endParaRPr lang="en-US" sz="2000" dirty="0">
              <a:latin typeface="Calibri"/>
              <a:ea typeface="Calibri"/>
              <a:cs typeface="Calibri"/>
              <a:sym typeface="Calibri"/>
            </a:endParaRPr>
          </a:p>
        </p:txBody>
      </p:sp>
      <p:sp>
        <p:nvSpPr>
          <p:cNvPr id="352" name="Google Shape;3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9724836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307" name="Google Shape;30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16</a:t>
            </a:fld>
            <a:endParaRPr kumimoji="0"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839411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85800" marR="0" algn="r" rtl="1">
              <a:lnSpc>
                <a:spcPct val="115000"/>
              </a:lnSpc>
              <a:spcBef>
                <a:spcPts val="0"/>
              </a:spcBef>
              <a:spcAft>
                <a:spcPts val="1000"/>
              </a:spcAft>
            </a:pPr>
            <a:r>
              <a:rPr lang="ar-SA" sz="2000" b="1" dirty="0" smtClean="0">
                <a:effectLst/>
                <a:latin typeface="Calibri"/>
                <a:ea typeface="Calibri"/>
                <a:cs typeface="Arial"/>
              </a:rPr>
              <a:t>ملاحظات الميسر</a:t>
            </a:r>
            <a:r>
              <a:rPr lang="en-US" sz="2000" b="1" dirty="0" smtClean="0">
                <a:effectLst/>
                <a:latin typeface="Calibri"/>
                <a:ea typeface="Calibri"/>
                <a:cs typeface="Arial"/>
              </a:rPr>
              <a:t>:</a:t>
            </a:r>
            <a:endParaRPr lang="en-US" sz="2000" dirty="0" smtClean="0">
              <a:effectLst/>
              <a:latin typeface="Calibri"/>
              <a:ea typeface="Calibri"/>
              <a:cs typeface="Arial"/>
            </a:endParaRPr>
          </a:p>
          <a:p>
            <a:pPr marL="68580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اطبع أداة "تحديد نقاط آلية التغذية الراجعة" ووزعها على المشاركين في الورشة</a:t>
            </a:r>
            <a:r>
              <a:rPr lang="en-US" sz="2000" dirty="0" smtClean="0">
                <a:effectLst/>
                <a:latin typeface="Calibri"/>
                <a:ea typeface="Calibri"/>
                <a:cs typeface="Arial"/>
              </a:rPr>
              <a:t>"</a:t>
            </a: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استعرضوا شجرة القرارات معًا وناقشوا المستوى الذي وصلتم إليه</a:t>
            </a:r>
            <a:endParaRPr lang="en-US" sz="2000" dirty="0" smtClean="0">
              <a:effectLst/>
              <a:latin typeface="Calibri"/>
              <a:ea typeface="Calibri"/>
              <a:cs typeface="Arial"/>
            </a:endParaRP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733169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307" name="Google Shape;30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18</a:t>
            </a:fld>
            <a:endParaRPr kumimoji="0"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30253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gn="r" rtl="1">
              <a:lnSpc>
                <a:spcPct val="115000"/>
              </a:lnSpc>
              <a:spcBef>
                <a:spcPts val="0"/>
              </a:spcBef>
              <a:spcAft>
                <a:spcPts val="1000"/>
              </a:spcAft>
            </a:pPr>
            <a:r>
              <a:rPr lang="ar-SA" sz="2000" b="1" dirty="0" smtClean="0">
                <a:effectLst/>
                <a:latin typeface="Calibri"/>
                <a:ea typeface="Calibri"/>
                <a:cs typeface="Arial"/>
              </a:rPr>
              <a:t>ملاحظات الميسر</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اعتمادًا على المرحلة التي وصلت إليها في عملية التغذية الراجعة، يلزمك  قنوات لتقديم المعلومات وتلقي التغذية الراجعة المجتمعية والرد عليها.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b="1" dirty="0" smtClean="0">
                <a:effectLst/>
                <a:latin typeface="Calibri"/>
                <a:ea typeface="Calibri"/>
                <a:cs typeface="Arial"/>
              </a:rPr>
              <a:t>قنوات توفير المعلومات</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هي القنوات التي يمكننا من خلالها مشاركة المعلومات حول منظمتنا وشركائنا وبرامجنا وخطط الاستجابة مع المجتمع في المناطق التي نعمل فيها. يمكن استخدام هذه القنوات للإعلان عن آلية التغذية الراجعة و مشاركة المعلومات المطلوبة</a:t>
            </a:r>
            <a:r>
              <a:rPr lang="en-US" sz="2000" dirty="0" smtClean="0">
                <a:effectLst/>
                <a:latin typeface="Calibri"/>
                <a:ea typeface="Calibri"/>
                <a:cs typeface="Arial"/>
              </a:rPr>
              <a:t>.</a:t>
            </a: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b="1" dirty="0" smtClean="0">
                <a:effectLst/>
                <a:latin typeface="Calibri"/>
                <a:ea typeface="Calibri"/>
                <a:cs typeface="Arial"/>
              </a:rPr>
              <a:t>قنوات التغذية الراجعة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ي القنوات التي نجمع من خلالها رؤى من المجتمعات حول عملنا وخدماتنا، وحول مخاوف محددة بما في ذلك الشكاوى، وأي شيء آخر ذي أهمية للمجتمع. يمكن أن يشمل ذلك معلومات واسعة حول الظروف الثقافية والسياقية للسكان المستهدفين والمعلومات الخاطئة التي تنتشر على شكل شائعات في المجتمع.</a:t>
            </a:r>
            <a:r>
              <a:rPr lang="en-US" sz="2000" dirty="0" smtClean="0">
                <a:effectLst/>
                <a:latin typeface="Calibri"/>
                <a:ea typeface="Calibri"/>
                <a:cs typeface="Arial"/>
              </a:rPr>
              <a:t>.</a:t>
            </a: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b="1" dirty="0" smtClean="0">
                <a:effectLst/>
                <a:latin typeface="Calibri"/>
                <a:ea typeface="Calibri"/>
                <a:cs typeface="Arial"/>
              </a:rPr>
              <a:t>قنوات الاستجابة</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هي القنوات التي نرد من خلالها على التغذية الراجعة المجتمعية، عادةً أثناء عملية "إغلاق الحلقة". من المهم أن تتذكر أن قنوات جمع التغذية الراجعة لا تكون دائمًا القنوات المناسبة للرد على التغذية الراجعة</a:t>
            </a:r>
            <a:endParaRPr lang="en-US" sz="2000" dirty="0" smtClean="0">
              <a:effectLst/>
              <a:latin typeface="Calibri"/>
              <a:ea typeface="Calibri"/>
              <a:cs typeface="Arial"/>
            </a:endParaRPr>
          </a:p>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19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gn="r" rtl="1">
              <a:lnSpc>
                <a:spcPct val="115000"/>
              </a:lnSpc>
              <a:spcBef>
                <a:spcPts val="0"/>
              </a:spcBef>
              <a:spcAft>
                <a:spcPts val="1000"/>
              </a:spcAft>
            </a:pPr>
            <a:r>
              <a:rPr lang="ar-SA" sz="2000" b="1" dirty="0" smtClean="0">
                <a:effectLst/>
                <a:latin typeface="Calibri"/>
                <a:ea typeface="Calibri"/>
                <a:cs typeface="Arial"/>
              </a:rPr>
              <a:t>ملاحظات الميسر</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ستكون كل قناة من القنوات متاحة بشكل أو بآخر لفئات مجتمعية مختلفة، وبالتالي لا يمكن ضمان شمولية العملية إلا باستخدام مزيج من تلك القنوات، حيث يمكن سماع جميع الفئات المجتمعية وتكون تلك الفئات قادرة على المساهمة.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استعرض الطرق المختلفة واذكر القنوات المحددة</a:t>
            </a:r>
            <a:r>
              <a:rPr lang="en-US" sz="2000" dirty="0" smtClean="0">
                <a:effectLst/>
                <a:latin typeface="Calibri"/>
                <a:ea typeface="Calibri"/>
                <a:cs typeface="Arial"/>
              </a:rPr>
              <a:t>:</a:t>
            </a: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يمكن أن تشمل القنوات</a:t>
            </a:r>
            <a:r>
              <a:rPr lang="en-US" sz="2000" dirty="0" smtClean="0">
                <a:effectLst/>
                <a:latin typeface="Calibri"/>
                <a:ea typeface="Calibri"/>
                <a:cs typeface="Arial"/>
              </a:rPr>
              <a:t>:</a:t>
            </a:r>
          </a:p>
          <a:p>
            <a:pPr marL="342900" marR="0" lvl="0" indent="-342900" algn="r" rtl="1">
              <a:lnSpc>
                <a:spcPct val="115000"/>
              </a:lnSpc>
              <a:spcBef>
                <a:spcPts val="0"/>
              </a:spcBef>
              <a:spcAft>
                <a:spcPts val="1000"/>
              </a:spcAft>
              <a:buFont typeface="Symbol"/>
              <a:buChar char=""/>
            </a:pPr>
            <a:r>
              <a:rPr lang="ar-SA" sz="2000" b="1" dirty="0" smtClean="0">
                <a:effectLst/>
                <a:latin typeface="Calibri"/>
                <a:ea typeface="Calibri"/>
                <a:cs typeface="Arial"/>
              </a:rPr>
              <a:t>التفاعلات الوجاهية،</a:t>
            </a:r>
            <a:r>
              <a:rPr lang="ar-SA" sz="2000" dirty="0" smtClean="0">
                <a:effectLst/>
                <a:latin typeface="Calibri"/>
                <a:ea typeface="Calibri"/>
                <a:cs typeface="Arial"/>
              </a:rPr>
              <a:t> على سبيل المثال. عبر مكتب المساعدة، أثناء اللقاءات المجتمعية أو حلقات النقاش المركزة، أو الاستطلاعات الشخصية أو المقابلات</a:t>
            </a:r>
            <a:r>
              <a:rPr lang="en-US" sz="2000" dirty="0" smtClean="0">
                <a:effectLst/>
                <a:latin typeface="Calibri"/>
                <a:ea typeface="Calibri"/>
                <a:cs typeface="Arial"/>
              </a:rPr>
              <a:t>.</a:t>
            </a:r>
          </a:p>
          <a:p>
            <a:pPr marL="342900" marR="0" lvl="0" indent="-342900" algn="r" rtl="1">
              <a:lnSpc>
                <a:spcPct val="115000"/>
              </a:lnSpc>
              <a:spcBef>
                <a:spcPts val="0"/>
              </a:spcBef>
              <a:spcAft>
                <a:spcPts val="1000"/>
              </a:spcAft>
              <a:buFont typeface="Symbol"/>
              <a:buChar char=""/>
            </a:pPr>
            <a:r>
              <a:rPr lang="ar-SA" sz="2000" b="1" dirty="0" smtClean="0">
                <a:effectLst/>
                <a:latin typeface="Calibri"/>
                <a:ea typeface="Calibri"/>
                <a:cs typeface="Arial"/>
              </a:rPr>
              <a:t>المكالمات الهاتفية،</a:t>
            </a:r>
            <a:r>
              <a:rPr lang="ar-SA" sz="2000" dirty="0" smtClean="0">
                <a:effectLst/>
                <a:latin typeface="Calibri"/>
                <a:ea typeface="Calibri"/>
                <a:cs typeface="Arial"/>
              </a:rPr>
              <a:t> على سبيل المثال، عبر الخط الساخن، أو الاستطلاعات الهاتفية أو المقابلات، أو البرامج الإذاعية مع الاتصال، أو الاستجابة الصوتية التفاعلية</a:t>
            </a:r>
            <a:r>
              <a:rPr lang="en-US" sz="2000" dirty="0" smtClean="0">
                <a:effectLst/>
                <a:latin typeface="Calibri"/>
                <a:ea typeface="Calibri"/>
                <a:cs typeface="Arial"/>
              </a:rPr>
              <a:t>.</a:t>
            </a: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وضع </a:t>
            </a:r>
            <a:r>
              <a:rPr lang="ar-SA" sz="2000" b="1" dirty="0" smtClean="0">
                <a:effectLst/>
                <a:latin typeface="Calibri"/>
                <a:ea typeface="Calibri"/>
                <a:cs typeface="Arial"/>
              </a:rPr>
              <a:t>مسجل الصوت</a:t>
            </a:r>
            <a:r>
              <a:rPr lang="ar-SA" sz="2000" dirty="0" smtClean="0">
                <a:effectLst/>
                <a:latin typeface="Calibri"/>
                <a:ea typeface="Calibri"/>
                <a:cs typeface="Arial"/>
              </a:rPr>
              <a:t> في مكان آمن ليستخدمه أفراد المجتمع بشكل مستقل</a:t>
            </a:r>
            <a:r>
              <a:rPr lang="en-US" sz="2000" dirty="0" smtClean="0">
                <a:effectLst/>
                <a:latin typeface="Calibri"/>
                <a:ea typeface="Calibri"/>
                <a:cs typeface="Arial"/>
              </a:rPr>
              <a:t>.</a:t>
            </a:r>
          </a:p>
          <a:p>
            <a:pPr marL="342900" marR="0" lvl="0" indent="-342900" algn="r" rtl="1">
              <a:lnSpc>
                <a:spcPct val="115000"/>
              </a:lnSpc>
              <a:spcBef>
                <a:spcPts val="0"/>
              </a:spcBef>
              <a:spcAft>
                <a:spcPts val="1000"/>
              </a:spcAft>
              <a:buFont typeface="Symbol"/>
              <a:buChar char=""/>
            </a:pPr>
            <a:r>
              <a:rPr lang="ar-SA" sz="2000" b="1" dirty="0" smtClean="0">
                <a:effectLst/>
                <a:latin typeface="Calibri"/>
                <a:ea typeface="Calibri"/>
                <a:cs typeface="Arial"/>
              </a:rPr>
              <a:t>التواصل الخطي</a:t>
            </a:r>
            <a:r>
              <a:rPr lang="ar-SA" sz="2000" dirty="0" smtClean="0">
                <a:effectLst/>
                <a:latin typeface="Calibri"/>
                <a:ea typeface="Calibri"/>
                <a:cs typeface="Arial"/>
              </a:rPr>
              <a:t>- إما عبر الإنترنت، على سبيل المثال، رسائل البريد الإلكتروني أو وسائل التواصل الاجتماعي أو برامج الدردشة أو تطبيقات المراسلة الأخرى عبر الإنترنت، أو دون الاتصال بالإنترنت، على سبيل المثال. الرسائل وصناديق الاقتراحات والرسائل النصية القصيرة</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ناقش مزايا وعيوب أساليب جمع التغذية الراجعة  المختلفة </a:t>
            </a:r>
            <a:endParaRPr lang="en-US" sz="2000" dirty="0" smtClean="0">
              <a:effectLst/>
              <a:latin typeface="Calibri"/>
              <a:ea typeface="Calibri"/>
              <a:cs typeface="Arial"/>
            </a:endParaRPr>
          </a:p>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20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07733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10000"/>
              </a:lnSpc>
              <a:spcBef>
                <a:spcPts val="0"/>
              </a:spcBef>
              <a:spcAft>
                <a:spcPts val="0"/>
              </a:spcAft>
              <a:buFont typeface="Arial" panose="020B0604020202020204" pitchFamily="34" charset="0"/>
              <a:buChar char="•"/>
            </a:pPr>
            <a:endParaRPr lang="en-US" sz="2000" b="0" i="0" u="none" strike="noStrike" cap="none" dirty="0">
              <a:solidFill>
                <a:schemeClr val="dk1"/>
              </a:solidFill>
              <a:effectLst/>
              <a:latin typeface="Arial"/>
              <a:cs typeface="Arial"/>
              <a:sym typeface="Arial"/>
            </a:endParaRPr>
          </a:p>
          <a:p>
            <a:pPr marL="0" marR="0" algn="r" rtl="1">
              <a:lnSpc>
                <a:spcPct val="115000"/>
              </a:lnSpc>
              <a:spcBef>
                <a:spcPts val="0"/>
              </a:spcBef>
              <a:spcAft>
                <a:spcPts val="1000"/>
              </a:spcAft>
            </a:pPr>
            <a:endParaRPr lang="en-US" sz="2000" b="0" i="0" u="none" strike="noStrike" cap="none" dirty="0">
              <a:solidFill>
                <a:schemeClr val="dk1"/>
              </a:solidFill>
              <a:effectLst/>
              <a:latin typeface="Arial"/>
              <a:cs typeface="Arial"/>
              <a:sym typeface="Arial"/>
            </a:endParaRPr>
          </a:p>
          <a:p>
            <a:pPr marL="0" marR="0" algn="r" rtl="1">
              <a:lnSpc>
                <a:spcPct val="115000"/>
              </a:lnSpc>
              <a:spcBef>
                <a:spcPts val="0"/>
              </a:spcBef>
              <a:spcAft>
                <a:spcPts val="1000"/>
              </a:spcAft>
            </a:pPr>
            <a:r>
              <a:rPr lang="ar-SA" sz="2000" b="1" dirty="0" smtClean="0">
                <a:effectLst/>
                <a:latin typeface="Calibri"/>
                <a:ea typeface="Calibri"/>
                <a:cs typeface="Arial"/>
              </a:rPr>
              <a:t>ملاحظات الميسر</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وضح  الغرض من ورشة عمل التقييم الذاتي والتخطيط</a:t>
            </a:r>
            <a:r>
              <a:rPr lang="en-US" sz="2000" dirty="0" smtClean="0">
                <a:effectLst/>
                <a:latin typeface="Calibri"/>
                <a:ea typeface="Calibri"/>
                <a:cs typeface="Arial"/>
              </a:rPr>
              <a:t>:</a:t>
            </a: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توضيح معنى آلية التغذية الراجعة، وسبب حاجتنا لها</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فهم ما حققناه فعليا وما يمكننا البناء عليه وتحديد الوجهة التي نريد أن نذهب إليها</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الاتفاق على الأدوار والمسؤوليات الرئيسية وكيفية العمل معًا</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وضع خطة عمل لإنشاء أو تعزيز آلية التغذية الراجعة</a:t>
            </a:r>
            <a:endParaRPr lang="en-US" sz="2000" dirty="0" smtClean="0">
              <a:effectLst/>
              <a:latin typeface="Calibri"/>
              <a:ea typeface="Calibri"/>
              <a:cs typeface="Arial"/>
            </a:endParaRPr>
          </a:p>
          <a:p>
            <a:pPr marL="342900" marR="0" lvl="0" indent="-342900" algn="l" rtl="0">
              <a:lnSpc>
                <a:spcPct val="110000"/>
              </a:lnSpc>
              <a:spcBef>
                <a:spcPts val="0"/>
              </a:spcBef>
              <a:spcAft>
                <a:spcPts val="0"/>
              </a:spcAft>
              <a:buFont typeface="Arial" panose="020B0604020202020204" pitchFamily="34" charset="0"/>
              <a:buChar char="•"/>
            </a:pPr>
            <a:endParaRPr lang="en-US" sz="2000" b="0" i="0" u="none" strike="noStrike" cap="none" dirty="0">
              <a:solidFill>
                <a:schemeClr val="dk1"/>
              </a:solidFill>
              <a:effectLst/>
              <a:latin typeface="Arial"/>
              <a:cs typeface="Arial"/>
              <a:sym typeface="Arial"/>
            </a:endParaRPr>
          </a:p>
          <a:p>
            <a:pPr marL="0" lvl="0" indent="0" algn="l" rtl="0">
              <a:spcBef>
                <a:spcPts val="1742"/>
              </a:spcBef>
              <a:spcAft>
                <a:spcPts val="0"/>
              </a:spcAft>
              <a:buNone/>
            </a:pPr>
            <a:endParaRPr dirty="0"/>
          </a:p>
        </p:txBody>
      </p:sp>
      <p:sp>
        <p:nvSpPr>
          <p:cNvPr id="161" name="Google Shape;16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gn="r" rtl="1">
              <a:lnSpc>
                <a:spcPct val="115000"/>
              </a:lnSpc>
              <a:spcBef>
                <a:spcPts val="0"/>
              </a:spcBef>
              <a:spcAft>
                <a:spcPts val="1000"/>
              </a:spcAft>
            </a:pPr>
            <a:r>
              <a:rPr lang="en-US" sz="2000" dirty="0" smtClean="0">
                <a:effectLst/>
                <a:latin typeface="Arial"/>
                <a:ea typeface="Calibri"/>
                <a:cs typeface="Arial"/>
              </a:rPr>
              <a:t> </a:t>
            </a:r>
            <a:r>
              <a:rPr lang="ar-SA" sz="2000" b="1" dirty="0" smtClean="0">
                <a:effectLst/>
                <a:latin typeface="Arial"/>
                <a:ea typeface="Calibri"/>
                <a:cs typeface="Arial"/>
              </a:rPr>
              <a:t>مراعاة  حساسية التغذية الراجعة وأهميتها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عند التفكير في قنوات التواصل التي تستخدمها،  ينبغي عليك مراعاة حساسية وأهمية التغذية الراجعة التي ستشاركها وتستقبلها وتستجيب لها. لتوضيح ذلك: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b="1" dirty="0" smtClean="0">
                <a:effectLst/>
                <a:latin typeface="Calibri"/>
                <a:ea typeface="Calibri"/>
                <a:cs typeface="Arial"/>
              </a:rPr>
              <a:t>التغذية الراجعة  الحساسة</a:t>
            </a:r>
            <a:r>
              <a:rPr lang="ar-SA" sz="2000" dirty="0" smtClean="0">
                <a:effectLst/>
                <a:latin typeface="Calibri"/>
                <a:ea typeface="Calibri"/>
                <a:cs typeface="Arial"/>
              </a:rPr>
              <a:t> - أي معلومات يمكن أن تعرض الشخص الذي يشاركها أو الأشخاص المرتبطين به للخطر والتي يجب التعامل معها بحذر. يتضمن ذلك أي ادعاء يتعلق بالانتهاكات الجسيمة للقانون الوطني أو الدولي المتصل بحقوق الأفراد، أو أي خرق لقواعد السلوك أو سياسات الحماية؛ و/أو تهديدات السلامة والأمن التي تستهدف المجتمع الإنساني. يمكن تلقي التغذية الراجعة الحساسة على غرار أنواع التغذية الراجعة الأخرى، مثل تقرير أو سؤال أو اقتراح لأنها تعتمد على الموقف المحدد إذا كانت تعرض الشخص للخطر إذا شوركت مع الآخرين</a:t>
            </a:r>
            <a:r>
              <a:rPr lang="en-US" sz="2000" dirty="0" smtClean="0">
                <a:effectLst/>
                <a:latin typeface="Calibri"/>
                <a:ea typeface="Calibri"/>
                <a:cs typeface="Arial"/>
              </a:rPr>
              <a:t>.</a:t>
            </a: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b="1" dirty="0" smtClean="0">
                <a:effectLst/>
                <a:latin typeface="Calibri"/>
                <a:ea typeface="Calibri"/>
                <a:cs typeface="Arial"/>
              </a:rPr>
              <a:t>التغذية الراجعة المهمة -</a:t>
            </a:r>
            <a:r>
              <a:rPr lang="ar-SA" sz="2000" dirty="0" smtClean="0">
                <a:effectLst/>
                <a:latin typeface="Calibri"/>
                <a:ea typeface="Calibri"/>
                <a:cs typeface="Arial"/>
              </a:rPr>
              <a:t> أي تغذية راجعة تتطلب متابعة عاجلة/في الوقت المناسب. يمكن أن يشمل ذلك مشكلات مثل توصيل الطعام الفاسد، أو المخاطر الأمنية المحتملة، أو علامات تفشي المرض، أو الشائعات الجديدة في المجتمع التي قد تهدد البرامج القادمة بشكل مباشر. يجب مشاركة التغذية الراجعة المهمة فورًا مع الشخص المؤهل للتعامل مع التغذية الراجعة تلك</a:t>
            </a:r>
            <a:r>
              <a:rPr lang="en-US" sz="2000" dirty="0" smtClean="0">
                <a:effectLst/>
                <a:latin typeface="Calibri"/>
                <a:ea typeface="Calibri"/>
                <a:cs typeface="Arial"/>
              </a:rPr>
              <a:t>.</a:t>
            </a: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قد تتلقى أي قناة تغذية راجعة تستحدثها  تغذية راجعة ذات طبيعة حساسة و/أو تحتاج إلى التعامل معها بشكل عاجل، غير أن بعض القنوات تكون أكثر ملاءمة من غيرها. مرة أخرى، تساعدنا مجموعة متنوعة من القنوات في التعامل مع جميع أنواع التغذية الراجعة المجتمعية بشكل مناسب.</a:t>
            </a:r>
            <a:endParaRPr lang="en-US" sz="2000" dirty="0" smtClean="0">
              <a:effectLst/>
              <a:latin typeface="Calibri"/>
              <a:ea typeface="Calibri"/>
              <a:cs typeface="Arial"/>
            </a:endParaRPr>
          </a:p>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21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269536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gn="r" rtl="1">
              <a:lnSpc>
                <a:spcPct val="115000"/>
              </a:lnSpc>
              <a:spcBef>
                <a:spcPts val="0"/>
              </a:spcBef>
              <a:spcAft>
                <a:spcPts val="1000"/>
              </a:spcAft>
            </a:pPr>
            <a:r>
              <a:rPr lang="ar-SA" sz="2000" b="1" dirty="0" smtClean="0">
                <a:effectLst/>
                <a:latin typeface="Calibri"/>
                <a:ea typeface="Calibri"/>
                <a:cs typeface="Arial"/>
              </a:rPr>
              <a:t>ملاحظات الميسر</a:t>
            </a:r>
            <a:r>
              <a:rPr lang="en-US" sz="2000" b="1" dirty="0" smtClean="0">
                <a:effectLst/>
                <a:latin typeface="Calibri"/>
                <a:ea typeface="Calibri"/>
                <a:cs typeface="Arial"/>
              </a:rPr>
              <a:t>:</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قسم المشاركين إلى مجموعات أو نظم مناقشة عامة، وناقش الأسئلة التالية.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b="1" dirty="0" smtClean="0">
                <a:effectLst/>
                <a:latin typeface="Calibri"/>
                <a:ea typeface="Calibri"/>
                <a:cs typeface="Arial"/>
              </a:rPr>
              <a:t>ما القنوات التي تستخدمها حاليًا لمشاركة المعلومات وتلقي التغذية الراجعة والاستجابة للمجتمعات؟</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من الزملاء الذين هم على اتصال منتظم مع المجتمعات؟</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لدينا قنوات تغذية راجعة لبرامج وعمليات محددة؟</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b="1" dirty="0" smtClean="0">
                <a:effectLst/>
                <a:latin typeface="Calibri"/>
                <a:ea typeface="Calibri"/>
                <a:cs typeface="Arial"/>
              </a:rPr>
              <a:t>هل هناك هياكل يديرها المجتمع أو شركاء آخرون يمكنك الاستعانة بهم ؟</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لدى الشركاء قنوات تغذية راجعة؟</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لدى الحكومة آليات تغذية راجعة؟</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ما الهياكل المجتمعية الموجودة للتواصل وإدارة المظالم؟</a:t>
            </a:r>
            <a:endParaRPr lang="en-US" sz="2000" dirty="0" smtClean="0">
              <a:effectLst/>
              <a:latin typeface="Calibri"/>
              <a:ea typeface="Calibri"/>
              <a:cs typeface="Arial"/>
            </a:endParaRPr>
          </a:p>
          <a:p>
            <a:pPr marL="45720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457200" marR="0" algn="r" rtl="1">
              <a:lnSpc>
                <a:spcPct val="115000"/>
              </a:lnSpc>
              <a:spcBef>
                <a:spcPts val="0"/>
              </a:spcBef>
              <a:spcAft>
                <a:spcPts val="1000"/>
              </a:spcAft>
            </a:pPr>
            <a:r>
              <a:rPr lang="ar-SA" sz="2000" b="1" dirty="0" smtClean="0">
                <a:effectLst/>
                <a:latin typeface="Calibri"/>
                <a:ea typeface="Calibri"/>
                <a:cs typeface="Arial"/>
              </a:rPr>
              <a:t>هل تلك القنوات مناسبة وفعالة؟</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يستخدمها المجتمع؟</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تلك القنوات هي القنوات التي يفضلها المجتمع ويثق بها؟ ما مدى رضا أفراد المجتمع عن  تلك القنوات؟</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تلك القنوات مناسبة لتلقي التغذية الراجعة التي قد تكون حساسة أو مهمة؟</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يتم التعامل مع التغذية الراجعة  بسرية؟ هل القنوات مفتوحة في جميع الأوقات حتى تُشارك التغذية الراجعة العاجلة؟</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هناك فئات مجتمعية لا تستطيع الوصول إلى القنوات الحالية؟</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b="1" dirty="0" smtClean="0">
                <a:effectLst/>
                <a:latin typeface="Calibri"/>
                <a:ea typeface="Calibri"/>
                <a:cs typeface="Arial"/>
              </a:rPr>
              <a:t>هل تحتاج إلى قنوات إضافية؟</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يمكن تعزيز القنوات الحالية؟</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هناك حاجة إلى قنوات إضافية لمعالجة الثغرات؟</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هناك تغييرات في السياق تتطلب قنوات جديدة؟</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هل هي أدوار يمكن أن يتولاها المجتمع؟</a:t>
            </a:r>
            <a:endParaRPr lang="en-US" sz="2000" dirty="0" smtClean="0">
              <a:effectLst/>
              <a:latin typeface="Calibri"/>
              <a:ea typeface="Calibri"/>
              <a:cs typeface="Arial"/>
            </a:endParaRPr>
          </a:p>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22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55069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gn="r" rtl="1">
              <a:lnSpc>
                <a:spcPct val="115000"/>
              </a:lnSpc>
              <a:spcBef>
                <a:spcPts val="0"/>
              </a:spcBef>
              <a:spcAft>
                <a:spcPts val="1000"/>
              </a:spcAft>
            </a:pPr>
            <a:r>
              <a:rPr lang="ar-SA" sz="1800" b="1" dirty="0" smtClean="0">
                <a:effectLst/>
                <a:latin typeface="Calibri"/>
                <a:ea typeface="Calibri"/>
                <a:cs typeface="Arial"/>
              </a:rPr>
              <a:t>ملاحظات الميسر</a:t>
            </a:r>
            <a:r>
              <a:rPr lang="en-US" sz="1800" b="1" dirty="0" smtClean="0">
                <a:effectLst/>
                <a:latin typeface="Calibri"/>
                <a:ea typeface="Calibri"/>
                <a:cs typeface="Arial"/>
              </a:rPr>
              <a:t>:</a:t>
            </a:r>
            <a:endParaRPr lang="en-US" sz="1800" dirty="0" smtClean="0">
              <a:effectLst/>
              <a:latin typeface="Calibri"/>
              <a:ea typeface="Calibri"/>
              <a:cs typeface="Arial"/>
            </a:endParaRPr>
          </a:p>
          <a:p>
            <a:pPr marL="0" marR="0" algn="r" rtl="1">
              <a:lnSpc>
                <a:spcPct val="115000"/>
              </a:lnSpc>
              <a:spcBef>
                <a:spcPts val="0"/>
              </a:spcBef>
              <a:spcAft>
                <a:spcPts val="1000"/>
              </a:spcAft>
            </a:pPr>
            <a:r>
              <a:rPr lang="ar-SA" sz="1800" dirty="0" smtClean="0">
                <a:effectLst/>
                <a:latin typeface="Calibri"/>
                <a:ea typeface="Calibri"/>
                <a:cs typeface="Arial"/>
              </a:rPr>
              <a:t>اعرض البيانات التي تم جمعها باستخدام أداة "تحديد القنوات لآلية التغذية الراجعة"</a:t>
            </a:r>
            <a:endParaRPr lang="en-US" sz="1800" dirty="0" smtClean="0">
              <a:effectLst/>
              <a:latin typeface="Calibri"/>
              <a:ea typeface="Calibri"/>
              <a:cs typeface="Arial"/>
            </a:endParaRPr>
          </a:p>
          <a:p>
            <a:pPr marL="0" lvl="0" indent="0" algn="l" rtl="0">
              <a:lnSpc>
                <a:spcPct val="100000"/>
              </a:lnSpc>
              <a:spcBef>
                <a:spcPts val="1342"/>
              </a:spcBef>
              <a:spcAft>
                <a:spcPts val="0"/>
              </a:spcAft>
              <a:buClr>
                <a:schemeClr val="dk1"/>
              </a:buClr>
              <a:buSzPts val="1805"/>
              <a:buFont typeface="Calibri"/>
              <a:buNone/>
            </a:pPr>
            <a:endParaRPr lang="en-US" dirty="0"/>
          </a:p>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23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752195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307" name="Google Shape;30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24</a:t>
            </a:fld>
            <a:endParaRPr kumimoji="0"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157293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25</a:t>
            </a:fld>
            <a:endParaRPr/>
          </a:p>
        </p:txBody>
      </p:sp>
    </p:spTree>
    <p:extLst>
      <p:ext uri="{BB962C8B-B14F-4D97-AF65-F5344CB8AC3E}">
        <p14:creationId xmlns:p14="http://schemas.microsoft.com/office/powerpoint/2010/main" val="40395335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26</a:t>
            </a:fld>
            <a:endParaRPr/>
          </a:p>
        </p:txBody>
      </p:sp>
    </p:spTree>
    <p:extLst>
      <p:ext uri="{BB962C8B-B14F-4D97-AF65-F5344CB8AC3E}">
        <p14:creationId xmlns:p14="http://schemas.microsoft.com/office/powerpoint/2010/main" val="24269536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27</a:t>
            </a:fld>
            <a:endParaRPr/>
          </a:p>
        </p:txBody>
      </p:sp>
    </p:spTree>
    <p:extLst>
      <p:ext uri="{BB962C8B-B14F-4D97-AF65-F5344CB8AC3E}">
        <p14:creationId xmlns:p14="http://schemas.microsoft.com/office/powerpoint/2010/main" val="24134431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42"/>
              </a:spcBef>
              <a:spcAft>
                <a:spcPts val="0"/>
              </a:spcAft>
              <a:buClr>
                <a:schemeClr val="dk1"/>
              </a:buClr>
              <a:buSzPts val="1805"/>
              <a:buFont typeface="Calibri"/>
              <a:buNone/>
            </a:pPr>
            <a:endParaRPr dirty="0"/>
          </a:p>
        </p:txBody>
      </p:sp>
      <p:sp>
        <p:nvSpPr>
          <p:cNvPr id="307" name="Google Shape;30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28</a:t>
            </a:fld>
            <a:endParaRPr/>
          </a:p>
        </p:txBody>
      </p:sp>
    </p:spTree>
    <p:extLst>
      <p:ext uri="{BB962C8B-B14F-4D97-AF65-F5344CB8AC3E}">
        <p14:creationId xmlns:p14="http://schemas.microsoft.com/office/powerpoint/2010/main" val="33233520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685800" marR="0" algn="r" rtl="1">
              <a:lnSpc>
                <a:spcPct val="115000"/>
              </a:lnSpc>
              <a:spcBef>
                <a:spcPts val="0"/>
              </a:spcBef>
              <a:spcAft>
                <a:spcPts val="1000"/>
              </a:spcAft>
            </a:pPr>
            <a:r>
              <a:rPr lang="en-US" sz="2000" dirty="0" smtClean="0">
                <a:effectLst/>
                <a:latin typeface="Calibri"/>
                <a:ea typeface="Calibri"/>
                <a:cs typeface="Arial"/>
              </a:rPr>
              <a:t> </a:t>
            </a:r>
          </a:p>
          <a:p>
            <a:pPr marL="0" marR="0" algn="r" rtl="1">
              <a:lnSpc>
                <a:spcPct val="115000"/>
              </a:lnSpc>
              <a:spcBef>
                <a:spcPts val="0"/>
              </a:spcBef>
              <a:spcAft>
                <a:spcPts val="1000"/>
              </a:spcAft>
            </a:pPr>
            <a:r>
              <a:rPr lang="ar-SA" sz="2000" b="1" dirty="0" smtClean="0">
                <a:effectLst/>
                <a:latin typeface="Calibri"/>
                <a:ea typeface="Calibri"/>
                <a:cs typeface="Arial"/>
              </a:rPr>
              <a:t>ملاحظات الميسر</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افتح أداة  "تحديد الأدوار والمسؤوليات والموارد الضرورية لآلية التغذية الراجعة والاتفاق عليها" واعرضها على الشاشة</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استعرض المهام وعدلها عند الضرورة، وحدد جهة تنسيق لكل مهمة  من المهام، وحدد الموارد والدعم اللازمين لتنفيذ المهام</a:t>
            </a:r>
            <a:endParaRPr lang="en-US" sz="2000" dirty="0">
              <a:effectLst/>
              <a:latin typeface="Calibri"/>
              <a:ea typeface="Calibri"/>
              <a:cs typeface="Arial"/>
            </a:endParaRPr>
          </a:p>
        </p:txBody>
      </p:sp>
      <p:sp>
        <p:nvSpPr>
          <p:cNvPr id="307" name="Google Shape;30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29</a:t>
            </a:fld>
            <a:endParaRPr kumimoji="0"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0790063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9" name="Google Shape;34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gn="r" rtl="1">
              <a:lnSpc>
                <a:spcPct val="115000"/>
              </a:lnSpc>
              <a:spcBef>
                <a:spcPts val="0"/>
              </a:spcBef>
              <a:spcAft>
                <a:spcPts val="1000"/>
              </a:spcAft>
            </a:pPr>
            <a:r>
              <a:rPr lang="en-US" dirty="0" smtClean="0"/>
              <a:t>.</a:t>
            </a:r>
            <a:r>
              <a:rPr lang="ar-SA" sz="2000" b="1" dirty="0" smtClean="0">
                <a:effectLst/>
                <a:latin typeface="Calibri"/>
                <a:ea typeface="Calibri"/>
                <a:cs typeface="Arial"/>
              </a:rPr>
              <a:t> ملاحظات المتحدث</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r" rtl="1">
              <a:lnSpc>
                <a:spcPct val="115000"/>
              </a:lnSpc>
              <a:spcBef>
                <a:spcPts val="0"/>
              </a:spcBef>
              <a:spcAft>
                <a:spcPts val="1000"/>
              </a:spcAft>
            </a:pPr>
            <a:r>
              <a:rPr lang="ar-SA" sz="2000" dirty="0" smtClean="0">
                <a:effectLst/>
                <a:latin typeface="Calibri"/>
                <a:ea typeface="Calibri"/>
                <a:cs typeface="Arial"/>
              </a:rPr>
              <a:t>اسأل المشاركين إذا كانوا يرغبون في طرح أي أسئلة </a:t>
            </a:r>
            <a:endParaRPr lang="en-US" sz="2000" dirty="0" smtClean="0">
              <a:effectLst/>
              <a:latin typeface="Calibri"/>
              <a:ea typeface="Calibri"/>
              <a:cs typeface="Arial"/>
            </a:endParaRPr>
          </a:p>
          <a:p>
            <a:pPr marL="0" marR="0" lvl="0" indent="0" algn="l" rtl="0">
              <a:lnSpc>
                <a:spcPct val="100000"/>
              </a:lnSpc>
              <a:spcBef>
                <a:spcPts val="0"/>
              </a:spcBef>
              <a:spcAft>
                <a:spcPts val="0"/>
              </a:spcAft>
              <a:buClr>
                <a:srgbClr val="F5333F"/>
              </a:buClr>
              <a:buSzPts val="2000"/>
              <a:buFont typeface="Arial"/>
              <a:buNone/>
            </a:pPr>
            <a:endParaRPr dirty="0"/>
          </a:p>
        </p:txBody>
      </p:sp>
      <p:sp>
        <p:nvSpPr>
          <p:cNvPr id="350" name="Google Shape;35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algn="r" rtl="1">
              <a:lnSpc>
                <a:spcPct val="115000"/>
              </a:lnSpc>
              <a:spcBef>
                <a:spcPts val="0"/>
              </a:spcBef>
              <a:spcAft>
                <a:spcPts val="1000"/>
              </a:spcAft>
            </a:pPr>
            <a:r>
              <a:rPr lang="ar-SA" sz="2000" b="1" dirty="0" smtClean="0">
                <a:effectLst/>
                <a:latin typeface="Calibri"/>
                <a:ea typeface="Calibri"/>
                <a:cs typeface="Arial"/>
              </a:rPr>
              <a:t>ملاحظات الميسر</a:t>
            </a:r>
            <a:endParaRPr lang="en-US" sz="2000" dirty="0" smtClean="0">
              <a:effectLst/>
              <a:latin typeface="Calibri"/>
              <a:ea typeface="Calibri"/>
              <a:cs typeface="Arial"/>
            </a:endParaRPr>
          </a:p>
          <a:p>
            <a:pPr marL="457200" marR="0" algn="r"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اطلب من المشاركين أن يتناقش كل شخص مع الشخص المجاور له حول الأسئلة الموجودة على الشريحة - امنحهم 5 دقائق</a:t>
            </a:r>
            <a:endParaRPr lang="en-US" sz="2000" dirty="0" smtClean="0">
              <a:effectLst/>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dirty="0" smtClean="0">
                <a:effectLst/>
                <a:latin typeface="Calibri"/>
                <a:ea typeface="Calibri"/>
                <a:cs typeface="Arial"/>
              </a:rPr>
              <a:t>اطلب من كل زوج مشاركة شيء واحد قالاه أو اتفقا عليه - اطلب منهم تنفيذ ذلك بسرعة</a:t>
            </a:r>
            <a:endParaRPr lang="en-US" sz="2000" dirty="0" smtClean="0">
              <a:effectLst/>
              <a:latin typeface="Calibri"/>
              <a:ea typeface="Calibri"/>
              <a:cs typeface="Arial"/>
            </a:endParaRPr>
          </a:p>
          <a:p>
            <a:pPr marL="0" lvl="0" indent="0" algn="l" rtl="0">
              <a:spcBef>
                <a:spcPts val="542"/>
              </a:spcBef>
              <a:spcAft>
                <a:spcPts val="0"/>
              </a:spcAft>
              <a:buNone/>
            </a:pPr>
            <a:endParaRPr dirty="0"/>
          </a:p>
        </p:txBody>
      </p:sp>
      <p:sp>
        <p:nvSpPr>
          <p:cNvPr id="197" name="Google Shape;19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259" name="Google Shape;259;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1029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F5333F"/>
              </a:buClr>
              <a:buSzPts val="1800"/>
              <a:buFont typeface="Arial"/>
              <a:buNone/>
            </a:pPr>
            <a:r>
              <a:rPr lang="ar-JO" sz="1800" b="1" dirty="0" smtClean="0">
                <a:solidFill>
                  <a:srgbClr val="F5333F"/>
                </a:solidFill>
                <a:latin typeface="Arial"/>
                <a:ea typeface="Arial"/>
                <a:cs typeface="Arial"/>
                <a:sym typeface="Arial"/>
              </a:rPr>
              <a:t>ملاحظات المتحدثين</a:t>
            </a:r>
            <a:r>
              <a:rPr lang="ar-JO" sz="1800" b="1" baseline="0" dirty="0" smtClean="0">
                <a:solidFill>
                  <a:srgbClr val="F5333F"/>
                </a:solidFill>
                <a:latin typeface="Arial"/>
                <a:ea typeface="Arial"/>
                <a:cs typeface="Arial"/>
                <a:sym typeface="Arial"/>
              </a:rPr>
              <a:t> </a:t>
            </a:r>
            <a:endParaRPr dirty="0"/>
          </a:p>
          <a:p>
            <a:pPr marL="0" lvl="0" indent="0" algn="l" rtl="0">
              <a:spcBef>
                <a:spcPts val="542"/>
              </a:spcBef>
              <a:spcAft>
                <a:spcPts val="0"/>
              </a:spcAft>
              <a:buNone/>
            </a:pPr>
            <a:endParaRPr dirty="0"/>
          </a:p>
        </p:txBody>
      </p:sp>
      <p:sp>
        <p:nvSpPr>
          <p:cNvPr id="218" name="Google Shape;21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685800" marR="0" algn="r" rtl="1">
              <a:lnSpc>
                <a:spcPct val="115000"/>
              </a:lnSpc>
              <a:spcBef>
                <a:spcPts val="0"/>
              </a:spcBef>
              <a:spcAft>
                <a:spcPts val="1000"/>
              </a:spcAft>
            </a:pPr>
            <a:r>
              <a:rPr lang="en-US" sz="2000" dirty="0" smtClean="0">
                <a:effectLst/>
                <a:latin typeface="Calibri"/>
                <a:ea typeface="Calibri"/>
                <a:cs typeface="Arial"/>
              </a:rPr>
              <a:t> </a:t>
            </a:r>
          </a:p>
          <a:p>
            <a:pPr marL="0" marR="0" algn="just" rtl="1">
              <a:lnSpc>
                <a:spcPct val="115000"/>
              </a:lnSpc>
              <a:spcBef>
                <a:spcPts val="0"/>
              </a:spcBef>
              <a:spcAft>
                <a:spcPts val="1000"/>
              </a:spcAft>
            </a:pPr>
            <a:r>
              <a:rPr lang="ar-SA" sz="2000" b="1" dirty="0" smtClean="0">
                <a:effectLst/>
                <a:latin typeface="Calibri"/>
                <a:ea typeface="Calibri"/>
                <a:cs typeface="Arial"/>
              </a:rPr>
              <a:t>ملاحظات الميسر</a:t>
            </a:r>
            <a:endParaRPr lang="en-US" sz="2000" dirty="0" smtClean="0">
              <a:effectLst/>
              <a:latin typeface="Calibri"/>
              <a:ea typeface="Calibri"/>
              <a:cs typeface="Arial"/>
            </a:endParaRPr>
          </a:p>
          <a:p>
            <a:pPr marL="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يمكن استبدال هذه الأمثلة بأمثلة من بلدك أو منطقتك</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قبل عرض المحتويات، اسأل ما إذا كان أي شخص في الغرفة لديه مثال على آلية تغذية راجعة يمكنه مشاركتها</a:t>
            </a:r>
            <a:endParaRPr lang="en-US" sz="2000" dirty="0" smtClean="0">
              <a:effectLst/>
              <a:latin typeface="Calibri"/>
              <a:ea typeface="Calibri"/>
              <a:cs typeface="Arial"/>
            </a:endParaRPr>
          </a:p>
          <a:p>
            <a:pPr marL="4572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just" rtl="1">
              <a:lnSpc>
                <a:spcPct val="115000"/>
              </a:lnSpc>
              <a:spcBef>
                <a:spcPts val="0"/>
              </a:spcBef>
              <a:spcAft>
                <a:spcPts val="1000"/>
              </a:spcAft>
            </a:pPr>
            <a:r>
              <a:rPr lang="ar-SA" sz="2000" b="1" dirty="0" smtClean="0">
                <a:effectLst/>
                <a:latin typeface="Calibri"/>
                <a:ea typeface="Calibri"/>
                <a:cs typeface="Arial"/>
              </a:rPr>
              <a:t>استخدام تطبيق واتساب في البيرو أثناء جائحة كورونا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عندما أجبرت جائحة كورونا الصليب الأحمر البيروفي والاتحاد الدولي على تعليق أنشطتهما الوجاهية مع السكان المهاجرين الفنزويليين، كانا بحاجة إلى إيجاد طريقة جديدة عن بعد لتقديم المساعدة والرد على التغذية الراجعة. وكان قد وجد تقييم سابق أن 78% من المهاجرين الفنزويليين في بيرو يستطيعون الوصول إلى هاتف محمول وأن 99%  منهم يستخدمون واتساب وفيسبوك لتلقي المعلومات</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لذلك، تم إنشاء خط أعمال واتساب للإجابة على الأسئلة أو الشكوك حول الوباء، وتقديم معلومات حول الوقاية، وتحديد الشائعات أو الأخبار المزيفة المتعلقة بـفيروس كورونا ورصدها والتصدي لها.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اُعدت مسبقا مجموعة من الرسائل الرئيسية حول الوقاية من فيروس كورونا والاستجابة له، إلى جانب ورقة أسئلة وأجوبة، ليستخدمها مشغلو خط واتساب. في البداية، تولى إأدارة الخط اثنان من العاملين في مجال المشاركة المجتمعية، غير أنه في وقت لاحق تم إحضار بعض العاملين في المجال الطبي لتقديم الدعم في بعض الأسئلة</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كما تم إنشاء مجموعة واتساب بين المشغلين للمساعدة في تنسيق الردود والمبادئ التوجيهية التي استحدثت لتسجيل الردود وتتبعها. استخدم الخط على نطاق واسع وهو يرد الآن لمجموعة واسعة من الاستفسارات، بما في ذلك دعم سكان بيرو.</a:t>
            </a:r>
            <a:endParaRPr lang="en-US" sz="2000" dirty="0" smtClean="0">
              <a:effectLst/>
              <a:latin typeface="Calibri"/>
              <a:ea typeface="Calibri"/>
              <a:cs typeface="Arial"/>
            </a:endParaRPr>
          </a:p>
          <a:p>
            <a:pPr marL="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0" marR="0" algn="just" rtl="1">
              <a:lnSpc>
                <a:spcPct val="115000"/>
              </a:lnSpc>
              <a:spcBef>
                <a:spcPts val="0"/>
              </a:spcBef>
              <a:spcAft>
                <a:spcPts val="1000"/>
              </a:spcAft>
            </a:pPr>
            <a:r>
              <a:rPr lang="ar-SA" sz="2000" dirty="0" smtClean="0">
                <a:effectLst/>
                <a:latin typeface="Calibri"/>
                <a:ea typeface="Calibri"/>
                <a:cs typeface="Arial"/>
              </a:rPr>
              <a:t>جمع التغذية الراجعة وجهاً لوجه في جمهورية الكونغو الديمقراطية بشأن الإيبولا</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أنشأ الصليب الأحمر الكونغولي والاتحاد الدولي - بدعم من المراكز الأمريكية لمكافحة الأمراض- نظامًا لجمع التغذية الراجعة المجتمعية وتحليلها والتصرف بناءً عليها بشكل منهجي فيما يتعلق بعملية مكافحة فيروس إيبولا في شرق الكونغو</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خلال الزيارات المنزلية واللقاءات المجتمعية، سجل المتطوعون المخاوف والشائعات والأسئلة باستخدام النماذج الورقية</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يتم ترميز بيانات التغذية الراجعة وتحليلها محليًا وتُشارك مع لجان التواصل بشأن المخاطر التي تقودها الحكومات المحلية وقادة الاستجابة للإيبولا بالإضافة إلى الشركاء الإقليميين والعالميين، لتوجيه المناقشات والقرارات الاستراتيجية</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  عند نهاية عملية الاستجابة للإيبولا، كان قد تم جمع أكثر من مليون تعليق من قبل أكثر من 800 متطوع من الصليب الأحمر. وساعدت بيانات التغذية الراجعة عملية الصليب الأحمر على الاستجابة لمخاوف المجتمع واقتراحاته في الوقت الفعلي، مما أدى إلى بناء الثقة في التدخلات الصحية وقبولها. على سبيل المثال، بناء على التعليقات التي وردت حول حاجة أفراد الأسرة إلى تأكيد بصري بوجود أحبائهم في كيس الجثث، حصل الصليب الاحمر على أكياس شفافة. كما ساعد استخدام الأكياس الشفافة في معالجة التصورات التي مفادها أن الأكياس كانت مملوءة بالحجارة أو الطين بسبب إزالة أجزاء من الجسم وبيعها. </a:t>
            </a:r>
            <a:endParaRPr lang="en-US" sz="2000" dirty="0" smtClean="0">
              <a:effectLst/>
              <a:latin typeface="Calibri"/>
              <a:ea typeface="Calibri"/>
              <a:cs typeface="Arial"/>
            </a:endParaRPr>
          </a:p>
          <a:p>
            <a:pPr marL="0" lvl="0" indent="0" algn="l" rtl="0">
              <a:spcBef>
                <a:spcPts val="542"/>
              </a:spcBef>
              <a:spcAft>
                <a:spcPts val="0"/>
              </a:spcAft>
              <a:buFont typeface="Arial" panose="020B0604020202020204" pitchFamily="34" charset="0"/>
              <a:buNone/>
            </a:pPr>
            <a:endParaRPr b="1" dirty="0"/>
          </a:p>
        </p:txBody>
      </p:sp>
      <p:sp>
        <p:nvSpPr>
          <p:cNvPr id="369" name="Google Shape;36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Google Shape;38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215900" algn="l" rtl="0">
              <a:spcBef>
                <a:spcPts val="1000"/>
              </a:spcBef>
              <a:spcAft>
                <a:spcPts val="0"/>
              </a:spcAft>
              <a:buClr>
                <a:schemeClr val="dk1"/>
              </a:buClr>
              <a:buSzPts val="2000"/>
              <a:buFont typeface="Arial"/>
              <a:buNone/>
            </a:pPr>
            <a:endParaRPr sz="2000" b="0" dirty="0">
              <a:latin typeface="Calibri"/>
              <a:ea typeface="Calibri"/>
              <a:cs typeface="Calibri"/>
              <a:sym typeface="Calibri"/>
            </a:endParaRPr>
          </a:p>
          <a:p>
            <a:pPr marL="0" lvl="0" indent="0" algn="l" rtl="0">
              <a:spcBef>
                <a:spcPts val="542"/>
              </a:spcBef>
              <a:spcAft>
                <a:spcPts val="0"/>
              </a:spcAft>
              <a:buNone/>
            </a:pPr>
            <a:r>
              <a:rPr lang="ar-SA" sz="2000" b="1" dirty="0" smtClean="0">
                <a:effectLst/>
                <a:latin typeface="Calibri"/>
                <a:ea typeface="Calibri"/>
                <a:cs typeface="Arial"/>
              </a:rPr>
              <a:t>ملاحظات الميسر - </a:t>
            </a:r>
            <a:r>
              <a:rPr lang="ar-SA" sz="2000" dirty="0" smtClean="0">
                <a:effectLst/>
                <a:latin typeface="Calibri"/>
                <a:ea typeface="Calibri"/>
                <a:cs typeface="Arial"/>
              </a:rPr>
              <a:t>شريحة اختيارية تحتوي على مقطع فيديو يوثق آلية التغذية الراجعة في بنغلاديش. الفيديو مدته 10 دقائق</a:t>
            </a:r>
            <a:endParaRPr dirty="0"/>
          </a:p>
        </p:txBody>
      </p:sp>
      <p:sp>
        <p:nvSpPr>
          <p:cNvPr id="381" name="Google Shape;38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457200" marR="0" algn="just" rtl="1">
              <a:lnSpc>
                <a:spcPct val="115000"/>
              </a:lnSpc>
              <a:spcBef>
                <a:spcPts val="0"/>
              </a:spcBef>
              <a:spcAft>
                <a:spcPts val="1000"/>
              </a:spcAft>
            </a:pPr>
            <a:r>
              <a:rPr lang="ar-SA" sz="2000" b="1" dirty="0" smtClean="0">
                <a:effectLst/>
                <a:latin typeface="Calibri"/>
                <a:ea typeface="Calibri"/>
                <a:cs typeface="Arial"/>
              </a:rPr>
              <a:t>ملاحظات الميسر</a:t>
            </a:r>
            <a:endParaRPr lang="en-US" sz="2000" dirty="0" smtClean="0">
              <a:effectLst/>
              <a:latin typeface="Calibri"/>
              <a:ea typeface="Calibri"/>
              <a:cs typeface="Arial"/>
            </a:endParaRPr>
          </a:p>
          <a:p>
            <a:pPr marL="4572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457200" marR="0" algn="just" rtl="1">
              <a:lnSpc>
                <a:spcPct val="115000"/>
              </a:lnSpc>
              <a:spcBef>
                <a:spcPts val="0"/>
              </a:spcBef>
              <a:spcAft>
                <a:spcPts val="1000"/>
              </a:spcAft>
            </a:pPr>
            <a:r>
              <a:rPr lang="ar-SA" sz="2000" dirty="0" smtClean="0">
                <a:effectLst/>
                <a:latin typeface="Calibri"/>
                <a:ea typeface="Calibri"/>
                <a:cs typeface="Arial"/>
              </a:rPr>
              <a:t>هناك طريقتان رئيسيتان لجمع التغذية الراجعة المجتمعية. نظام تفاعلي- حيث يأتي الأشخاص إلينا عندما يكون لديهم تغذية راجعة يرغبون في مشاركتها (على سبيل المثال، خط هاتفي ساخن، أو مكتب المساعدة أو نظام الرسائل النصية القصيرة أو صناديق الاقتراحات)، أو نظام استباقي- حيث نطلب التغذية الراجعة على نحو فعال (على سبيل المثال، حلقات نقاش مركزة، أو زيارات منزلية أو استطلاعات أو المخبرين الرئيسيين) على الرغم من ذلك، قد تكون بعض القنوات تفاعلية واستباقية (مثل المتطوعين في المجتمعات، واللجان المجتمعية، ووسائل التواصل الاجتماعي، ونحو ذلك). </a:t>
            </a:r>
            <a:endParaRPr lang="en-US" sz="2000" dirty="0" smtClean="0">
              <a:effectLst/>
              <a:latin typeface="Calibri"/>
              <a:ea typeface="Calibri"/>
              <a:cs typeface="Arial"/>
            </a:endParaRPr>
          </a:p>
          <a:p>
            <a:pPr marL="4572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457200" marR="0" algn="just" rtl="1">
              <a:lnSpc>
                <a:spcPct val="115000"/>
              </a:lnSpc>
              <a:spcBef>
                <a:spcPts val="0"/>
              </a:spcBef>
              <a:spcAft>
                <a:spcPts val="1000"/>
              </a:spcAft>
            </a:pPr>
            <a:r>
              <a:rPr lang="ar-SA" sz="2000" b="1" dirty="0" smtClean="0">
                <a:effectLst/>
                <a:latin typeface="Calibri"/>
                <a:ea typeface="Calibri"/>
                <a:cs typeface="Arial"/>
              </a:rPr>
              <a:t>إيجابيات/سلبيات</a:t>
            </a:r>
            <a:r>
              <a:rPr lang="en-US" sz="2000" b="1" dirty="0" smtClean="0">
                <a:effectLst/>
                <a:latin typeface="Calibri"/>
                <a:ea typeface="Calibri"/>
                <a:cs typeface="Arial"/>
              </a:rPr>
              <a:t>:</a:t>
            </a:r>
            <a:endParaRPr lang="en-US" sz="2000" dirty="0" smtClean="0">
              <a:effectLst/>
              <a:latin typeface="Calibri"/>
              <a:ea typeface="Calibri"/>
              <a:cs typeface="Arial"/>
            </a:endParaRPr>
          </a:p>
          <a:p>
            <a:pPr marL="457200" marR="0" algn="just" rtl="1">
              <a:lnSpc>
                <a:spcPct val="115000"/>
              </a:lnSpc>
              <a:spcBef>
                <a:spcPts val="0"/>
              </a:spcBef>
              <a:spcAft>
                <a:spcPts val="1000"/>
              </a:spcAft>
            </a:pPr>
            <a:r>
              <a:rPr lang="ar-SA" sz="2000" b="1" dirty="0" smtClean="0">
                <a:effectLst/>
                <a:latin typeface="Calibri"/>
                <a:ea typeface="Calibri"/>
                <a:cs typeface="Arial"/>
              </a:rPr>
              <a:t>القنوات التفاعلية</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تكون متاحة عندما يحتاج الأشخاص إلى استخدامها ويمكنها استقبال أي نوع من أنواع التغذية الراجعة التي يرغب الناس في مشاركتها</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غالبًا ما تكون أكثر تنظيمًا، لذا يكون من الأسهل متابعتها عند ظهور مشكلات</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ومع ذلك، ينبغي الإعلان عن النظام وتوضيحه على نحو جيد، وخلاف ذلك قد لا يعرف الناس كيف يشاركون التغذية الراجعة.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إذا لم يستخدم الأشخاص النظام، فلن نحصل على أي تغذية راجعة. </a:t>
            </a:r>
            <a:endParaRPr lang="en-US" sz="2000" dirty="0" smtClean="0">
              <a:effectLst/>
              <a:latin typeface="Calibri"/>
              <a:ea typeface="Calibri"/>
              <a:cs typeface="Arial"/>
            </a:endParaRPr>
          </a:p>
          <a:p>
            <a:pPr marL="4572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4572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457200" marR="0" algn="just" rtl="1">
              <a:lnSpc>
                <a:spcPct val="115000"/>
              </a:lnSpc>
              <a:spcBef>
                <a:spcPts val="0"/>
              </a:spcBef>
              <a:spcAft>
                <a:spcPts val="1000"/>
              </a:spcAft>
            </a:pPr>
            <a:r>
              <a:rPr lang="ar-SA" sz="2000" b="1" dirty="0" smtClean="0">
                <a:effectLst/>
                <a:latin typeface="Calibri"/>
                <a:ea typeface="Calibri"/>
                <a:cs typeface="Arial"/>
              </a:rPr>
              <a:t>القنوات الاستباقية</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يمكن استخدام هذه القنوات لجمع التغذية الراجعة حول قضايا محددة نريد معرفة المزيد من المعلومات عنها</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تعمل على نحو جيد مع الأشخاص والثقافات حيث قد يشعرون بعدم الارتياح عند تقديم التغذية الراجعة دون أن يُطلب منهم ذلك</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ومع ذلك، عندما نطرح أسئلة محددة، قد نغفل التغذية الراجعة حول مواضيع أخرى.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في حال عدم قدرة الناس على الوصول إلى القنوات على نحو منتظم، فقد لا يتمكنون من الإبلاغ عن المشكلات عندما يحتاجون إلى ذلك</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Symbol"/>
              <a:buChar char=""/>
            </a:pPr>
            <a:r>
              <a:rPr lang="ar-SA" sz="2000" dirty="0" smtClean="0">
                <a:effectLst/>
                <a:latin typeface="Calibri"/>
                <a:ea typeface="Calibri"/>
                <a:cs typeface="Arial"/>
              </a:rPr>
              <a:t>غالبًا ما تُستخدم القنوات الاستباقية عندما نريد الحصول على فهم أكثر تعمقًا للمجتمع لتتبع تصوراتهم حول المرض على سبيل المثال، لذلك قد يكون من الصعب تتبع المشكلات ومتابعتها</a:t>
            </a:r>
            <a:r>
              <a:rPr lang="en-US" sz="2000" dirty="0" smtClean="0">
                <a:effectLst/>
                <a:latin typeface="Calibri"/>
                <a:ea typeface="Calibri"/>
                <a:cs typeface="Arial"/>
              </a:rPr>
              <a:t>.</a:t>
            </a:r>
          </a:p>
          <a:p>
            <a:pPr marL="4572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algn="r"/>
            <a:r>
              <a:rPr lang="ar-SA" sz="2000" b="1" dirty="0" smtClean="0">
                <a:effectLst/>
                <a:latin typeface="Calibri"/>
                <a:ea typeface="Calibri"/>
                <a:cs typeface="Arial"/>
              </a:rPr>
              <a:t>كلا النظام</a:t>
            </a:r>
            <a:r>
              <a:rPr lang="ar-JO" sz="2000" b="1" dirty="0" smtClean="0">
                <a:effectLst/>
                <a:latin typeface="Calibri"/>
                <a:ea typeface="Calibri"/>
                <a:cs typeface="Arial"/>
              </a:rPr>
              <a:t>ا</a:t>
            </a:r>
            <a:r>
              <a:rPr lang="ar-SA" sz="2000" b="1" dirty="0" smtClean="0">
                <a:effectLst/>
                <a:latin typeface="Calibri"/>
                <a:ea typeface="Calibri"/>
                <a:cs typeface="Arial"/>
              </a:rPr>
              <a:t>ن مهم</a:t>
            </a:r>
            <a:r>
              <a:rPr lang="ar-JO" sz="2000" b="1" dirty="0" smtClean="0">
                <a:effectLst/>
                <a:latin typeface="Calibri"/>
                <a:ea typeface="Calibri"/>
                <a:cs typeface="Arial"/>
              </a:rPr>
              <a:t>ا</a:t>
            </a:r>
            <a:r>
              <a:rPr lang="ar-SA" sz="2000" b="1" dirty="0" smtClean="0">
                <a:effectLst/>
                <a:latin typeface="Calibri"/>
                <a:ea typeface="Calibri"/>
                <a:cs typeface="Arial"/>
              </a:rPr>
              <a:t>ن، وتستخدم أفضل آليات التغذية مزيجا الأساليب الاستباقية والتفاعلية</a:t>
            </a:r>
            <a:endParaRPr b="1" dirty="0"/>
          </a:p>
        </p:txBody>
      </p:sp>
      <p:sp>
        <p:nvSpPr>
          <p:cNvPr id="348" name="Google Shape;348;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algn="just" rtl="1">
              <a:lnSpc>
                <a:spcPct val="115000"/>
              </a:lnSpc>
              <a:spcBef>
                <a:spcPts val="0"/>
              </a:spcBef>
              <a:spcAft>
                <a:spcPts val="1000"/>
              </a:spcAft>
            </a:pPr>
            <a:r>
              <a:rPr lang="ar-SA" sz="2000" b="1" dirty="0" smtClean="0">
                <a:effectLst/>
                <a:latin typeface="Calibri"/>
                <a:ea typeface="Calibri"/>
                <a:cs typeface="Arial"/>
              </a:rPr>
              <a:t>ملاحظات الميسر</a:t>
            </a:r>
            <a:endParaRPr lang="en-US" sz="2000" dirty="0" smtClean="0">
              <a:effectLst/>
              <a:latin typeface="Calibri"/>
              <a:ea typeface="Calibri"/>
              <a:cs typeface="Arial"/>
            </a:endParaRPr>
          </a:p>
          <a:p>
            <a:pPr marL="4572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457200" marR="0" algn="just" rtl="1">
              <a:lnSpc>
                <a:spcPct val="115000"/>
              </a:lnSpc>
              <a:spcBef>
                <a:spcPts val="0"/>
              </a:spcBef>
              <a:spcAft>
                <a:spcPts val="1000"/>
              </a:spcAft>
            </a:pPr>
            <a:r>
              <a:rPr lang="ar-SA" sz="2000" dirty="0" smtClean="0">
                <a:effectLst/>
                <a:latin typeface="Calibri"/>
                <a:ea typeface="Calibri"/>
                <a:cs typeface="Arial"/>
              </a:rPr>
              <a:t>مراحل دورة التغذية الراجعة</a:t>
            </a:r>
            <a:r>
              <a:rPr lang="en-US" sz="2000" dirty="0" smtClean="0">
                <a:effectLst/>
                <a:latin typeface="Calibri"/>
                <a:ea typeface="Calibri"/>
                <a:cs typeface="Arial"/>
              </a:rPr>
              <a:t>:</a:t>
            </a:r>
          </a:p>
          <a:p>
            <a:pPr marL="457200" marR="0" algn="just" rtl="1">
              <a:lnSpc>
                <a:spcPct val="115000"/>
              </a:lnSpc>
              <a:spcBef>
                <a:spcPts val="0"/>
              </a:spcBef>
              <a:spcAft>
                <a:spcPts val="1000"/>
              </a:spcAft>
            </a:pPr>
            <a:r>
              <a:rPr lang="ar-SA" sz="2000" dirty="0" smtClean="0">
                <a:effectLst/>
                <a:latin typeface="Calibri"/>
                <a:ea typeface="Calibri"/>
                <a:cs typeface="Arial"/>
              </a:rPr>
              <a:t>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mj-lt"/>
              <a:buAutoNum type="arabicPeriod"/>
            </a:pPr>
            <a:r>
              <a:rPr lang="ar-SA" sz="2000" b="1" dirty="0" smtClean="0">
                <a:effectLst/>
                <a:latin typeface="Calibri"/>
                <a:ea typeface="Calibri"/>
                <a:cs typeface="Arial"/>
              </a:rPr>
              <a:t>بناء آلية التغذية الراجعة-</a:t>
            </a:r>
            <a:r>
              <a:rPr lang="ar-SA" sz="2000" dirty="0" smtClean="0">
                <a:effectLst/>
                <a:latin typeface="Calibri"/>
                <a:ea typeface="Calibri"/>
                <a:cs typeface="Arial"/>
              </a:rPr>
              <a:t> نحدد نوع المعلومات الواردة من المجتمع، و القنوات الإضافية التي قد تكون مطلوبة (استنادًا إلى السياق وتفضيلات المجتمع) ونخطط لعملية التغذية الراجعة مع المجتمع. يلزمنا تحديد عمليات جمع التغذية الراجعة المجتمعية وإدارتها ومشاركتها بوضوح وتحديد أدوار ومسؤوليات جميع المشاركين</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mj-lt"/>
              <a:buAutoNum type="arabicPeriod"/>
            </a:pPr>
            <a:r>
              <a:rPr lang="ar-SA" sz="2000" b="1" dirty="0" smtClean="0">
                <a:effectLst/>
                <a:latin typeface="Calibri"/>
                <a:ea typeface="Calibri"/>
                <a:cs typeface="Arial"/>
              </a:rPr>
              <a:t>جمع التغذية الراجعة-</a:t>
            </a:r>
            <a:r>
              <a:rPr lang="ar-SA" sz="2000" dirty="0" smtClean="0">
                <a:effectLst/>
                <a:latin typeface="Calibri"/>
                <a:ea typeface="Calibri"/>
                <a:cs typeface="Arial"/>
              </a:rPr>
              <a:t> قد ترد التغذية الراجعة من المجتمع من خلال قناة رسمية (مثل الخط الساخن أو صندوق الاقتراحات) أو من خلال قنوات غير رسمية (مثل المحادثات مع الموظفين أثناء الأنشطة الأخرى). يجب جمع التغذية الراجعة وتسجيلها ومعالجتها، بصرف النظر عن شكلها.  كما يستلزم ذلك تسجيل معلومات حول وقت ومكان جمعها وبعض المعلومات حول الجهة التي وردت التغذية الراجعة</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mj-lt"/>
              <a:buAutoNum type="arabicPeriod"/>
            </a:pPr>
            <a:r>
              <a:rPr lang="ar-SA" sz="2000" b="1" dirty="0" smtClean="0">
                <a:effectLst/>
                <a:latin typeface="Calibri"/>
                <a:ea typeface="Calibri"/>
                <a:cs typeface="Arial"/>
              </a:rPr>
              <a:t>إحالة التغذية الراجعة وتحليلها</a:t>
            </a:r>
            <a:r>
              <a:rPr lang="ar-SA" sz="2000" dirty="0" smtClean="0">
                <a:effectLst/>
                <a:latin typeface="Calibri"/>
                <a:ea typeface="Calibri"/>
                <a:cs typeface="Arial"/>
              </a:rPr>
              <a:t>- قد تُعالج بع بيانات التغذية الراجعة على الفو؛ وقد يتعين رفع بيانات أخرى إلى فرق البرنامج أو القيادة. عند تسجيل الملاحظات، يجب فرز أنواع التغذية الراجعة المختلفة ومعالجتها وفقًا لطبيعة التغذية الراجعة (مستوى الحساسية أو الأهمية). كما ينبغي تحليل التغذية الراجعة لاتخاذ إجراءات فورية وفهم الاتجاهات طويلة المدى</a:t>
            </a:r>
            <a:r>
              <a:rPr lang="en-US" sz="2000" dirty="0" smtClean="0">
                <a:effectLst/>
                <a:latin typeface="Calibri"/>
                <a:ea typeface="Calibri"/>
                <a:cs typeface="Arial"/>
              </a:rPr>
              <a:t>.</a:t>
            </a:r>
          </a:p>
          <a:p>
            <a:pPr marL="342900" marR="0" lvl="0" indent="-342900" algn="just" rtl="1">
              <a:lnSpc>
                <a:spcPct val="115000"/>
              </a:lnSpc>
              <a:spcBef>
                <a:spcPts val="0"/>
              </a:spcBef>
              <a:spcAft>
                <a:spcPts val="1000"/>
              </a:spcAft>
              <a:buFont typeface="+mj-lt"/>
              <a:buAutoNum type="arabicPeriod"/>
            </a:pPr>
            <a:r>
              <a:rPr lang="ar-SA" sz="2000" b="1" dirty="0" smtClean="0">
                <a:effectLst/>
                <a:latin typeface="Calibri"/>
                <a:ea typeface="Calibri"/>
                <a:cs typeface="Arial"/>
              </a:rPr>
              <a:t>مشاركة التغذية الراجعة والتصرف بناءً عليها</a:t>
            </a:r>
            <a:r>
              <a:rPr lang="ar-SA" sz="2000" dirty="0" smtClean="0">
                <a:effectLst/>
                <a:latin typeface="Calibri"/>
                <a:ea typeface="Calibri"/>
                <a:cs typeface="Arial"/>
              </a:rPr>
              <a:t>-  تتمثل الخطوة الأكثر أهمية في دورة التغذية الراجعة  في الاجتماع معًا لمناقشة ما ورد إليها وتحديد معناه وما يمكننا القيام به لمعالجته. لتسهيل هذه العملية، يلزم مشاركة النتائج ومناقشتها مع الأشخاص الذين يمكنهم التصرف بناءً على التغذية الراجعة. ويشمل ذلك المناقشات الداخلية، والمناقشات الخارجية (مع الأقران وغيرهم)، والأهم من ذلك، اللقاءات المجتمعية. </a:t>
            </a:r>
            <a:endParaRPr lang="en-US" sz="2000" dirty="0" smtClean="0">
              <a:effectLst/>
              <a:latin typeface="Calibri"/>
              <a:ea typeface="Calibri"/>
              <a:cs typeface="Arial"/>
            </a:endParaRPr>
          </a:p>
          <a:p>
            <a:pPr marL="342900" marR="0" lvl="0" indent="-342900" algn="just" rtl="1">
              <a:lnSpc>
                <a:spcPct val="115000"/>
              </a:lnSpc>
              <a:spcBef>
                <a:spcPts val="0"/>
              </a:spcBef>
              <a:spcAft>
                <a:spcPts val="1000"/>
              </a:spcAft>
              <a:buFont typeface="+mj-lt"/>
              <a:buAutoNum type="arabicPeriod"/>
            </a:pPr>
            <a:r>
              <a:rPr lang="ar-SA" sz="2000" b="1" dirty="0" smtClean="0">
                <a:effectLst/>
                <a:latin typeface="Calibri"/>
                <a:ea typeface="Calibri"/>
                <a:cs typeface="Arial"/>
              </a:rPr>
              <a:t>إغلاق الحلقة-</a:t>
            </a:r>
            <a:r>
              <a:rPr lang="ar-SA" sz="2000" dirty="0" smtClean="0">
                <a:effectLst/>
                <a:latin typeface="Calibri"/>
                <a:ea typeface="Calibri"/>
                <a:cs typeface="Arial"/>
              </a:rPr>
              <a:t> آلية التغذية الراجعة التي تعمل بكامل طاقتها هي تلك التي يعرف المجتمع من خلالها ما يحدث للتغذية الراجعة التي قدموها، وهي عملية يشار إليها باسم "إغلاق حلقة التغذية الراجعة". لإغلاق دورة التغذية الراجعة، ينبغي توثيق نقاط العمل المتفق عليها وتقديم تحديثات حول ما تم إنجازه بشأن التغذية الراجعة إلى المجتمع</a:t>
            </a:r>
            <a:r>
              <a:rPr lang="en-US" sz="2000" dirty="0" smtClean="0">
                <a:effectLst/>
                <a:latin typeface="Calibri"/>
                <a:ea typeface="Calibri"/>
                <a:cs typeface="Arial"/>
              </a:rPr>
              <a:t>.</a:t>
            </a:r>
          </a:p>
          <a:p>
            <a:r>
              <a:rPr lang="ar-SA" sz="2000" b="1" dirty="0" smtClean="0">
                <a:effectLst/>
                <a:latin typeface="Calibri"/>
                <a:ea typeface="Calibri"/>
                <a:cs typeface="Arial"/>
              </a:rPr>
              <a:t>مراجعة الآلية وتكييفها</a:t>
            </a:r>
            <a:r>
              <a:rPr lang="ar-SA" sz="2000" dirty="0" smtClean="0">
                <a:effectLst/>
                <a:latin typeface="Calibri"/>
                <a:ea typeface="Calibri"/>
                <a:cs typeface="Arial"/>
              </a:rPr>
              <a:t>- ينبغي إجراء فحوصات منتظمة لضمان نجاح  آلية التغذية الراجعة، وأن الأشخاص ما زالوا يشعرون بالارتياح عند استخدامها. يتضمن ذلك التحقق من الأشخاص الذين يستخدمون آلية التغذية الراجعة، والأشخاص الذين لا تتوفر لهم إمكانية الوصول إلى النظام أو الثقة فيه. تتيح لنا هذه المرحلة إجراء تحسينات على العملية والتكيف مع التغييرات في السياق والبرنامج</a:t>
            </a:r>
            <a:endParaRPr dirty="0"/>
          </a:p>
        </p:txBody>
      </p:sp>
      <p:sp>
        <p:nvSpPr>
          <p:cNvPr id="144" name="Google Shape;14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777601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2"/>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40"/>
        <p:cNvGrpSpPr/>
        <p:nvPr/>
      </p:nvGrpSpPr>
      <p:grpSpPr>
        <a:xfrm>
          <a:off x="0" y="0"/>
          <a:ext cx="0" cy="0"/>
          <a:chOff x="0" y="0"/>
          <a:chExt cx="0" cy="0"/>
        </a:xfrm>
      </p:grpSpPr>
      <p:sp>
        <p:nvSpPr>
          <p:cNvPr id="41" name="Google Shape;41;p31"/>
          <p:cNvSpPr>
            <a:spLocks noGrp="1"/>
          </p:cNvSpPr>
          <p:nvPr>
            <p:ph type="pic" idx="2"/>
          </p:nvPr>
        </p:nvSpPr>
        <p:spPr>
          <a:xfrm>
            <a:off x="1553028" y="0"/>
            <a:ext cx="16734972" cy="5379495"/>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42" name="Google Shape;42;p31"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3"/>
        <p:cNvGrpSpPr/>
        <p:nvPr/>
      </p:nvGrpSpPr>
      <p:grpSpPr>
        <a:xfrm>
          <a:off x="0" y="0"/>
          <a:ext cx="0" cy="0"/>
          <a:chOff x="0" y="0"/>
          <a:chExt cx="0" cy="0"/>
        </a:xfrm>
      </p:grpSpPr>
      <p:sp>
        <p:nvSpPr>
          <p:cNvPr id="44" name="Google Shape;44;p32"/>
          <p:cNvSpPr>
            <a:spLocks noGrp="1"/>
          </p:cNvSpPr>
          <p:nvPr>
            <p:ph type="pic" idx="2"/>
          </p:nvPr>
        </p:nvSpPr>
        <p:spPr>
          <a:xfrm>
            <a:off x="0" y="0"/>
            <a:ext cx="9601200"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45" name="Google Shape;45;p32"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15">
  <p:cSld name="1_15">
    <p:spTree>
      <p:nvGrpSpPr>
        <p:cNvPr id="1" name="Shape 46"/>
        <p:cNvGrpSpPr/>
        <p:nvPr/>
      </p:nvGrpSpPr>
      <p:grpSpPr>
        <a:xfrm>
          <a:off x="0" y="0"/>
          <a:ext cx="0" cy="0"/>
          <a:chOff x="0" y="0"/>
          <a:chExt cx="0" cy="0"/>
        </a:xfrm>
      </p:grpSpPr>
      <p:sp>
        <p:nvSpPr>
          <p:cNvPr id="47" name="Google Shape;47;p33"/>
          <p:cNvSpPr>
            <a:spLocks noGrp="1"/>
          </p:cNvSpPr>
          <p:nvPr>
            <p:ph type="pic" idx="2"/>
          </p:nvPr>
        </p:nvSpPr>
        <p:spPr>
          <a:xfrm>
            <a:off x="0" y="2317897"/>
            <a:ext cx="10994065" cy="686863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48" name="Google Shape;48;p3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49"/>
        <p:cNvGrpSpPr/>
        <p:nvPr/>
      </p:nvGrpSpPr>
      <p:grpSpPr>
        <a:xfrm>
          <a:off x="0" y="0"/>
          <a:ext cx="0" cy="0"/>
          <a:chOff x="0" y="0"/>
          <a:chExt cx="0" cy="0"/>
        </a:xfrm>
      </p:grpSpPr>
      <p:sp>
        <p:nvSpPr>
          <p:cNvPr id="50" name="Google Shape;50;p34"/>
          <p:cNvSpPr>
            <a:spLocks noGrp="1"/>
          </p:cNvSpPr>
          <p:nvPr>
            <p:ph type="pic" idx="2"/>
          </p:nvPr>
        </p:nvSpPr>
        <p:spPr>
          <a:xfrm>
            <a:off x="0" y="0"/>
            <a:ext cx="6698918" cy="669891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1" name="Google Shape;51;p34"/>
          <p:cNvSpPr>
            <a:spLocks noGrp="1"/>
          </p:cNvSpPr>
          <p:nvPr>
            <p:ph type="pic" idx="3"/>
          </p:nvPr>
        </p:nvSpPr>
        <p:spPr>
          <a:xfrm>
            <a:off x="4279192" y="4287009"/>
            <a:ext cx="4798110" cy="479811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52" name="Google Shape;52;p34"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53"/>
        <p:cNvGrpSpPr/>
        <p:nvPr/>
      </p:nvGrpSpPr>
      <p:grpSpPr>
        <a:xfrm>
          <a:off x="0" y="0"/>
          <a:ext cx="0" cy="0"/>
          <a:chOff x="0" y="0"/>
          <a:chExt cx="0" cy="0"/>
        </a:xfrm>
      </p:grpSpPr>
      <p:sp>
        <p:nvSpPr>
          <p:cNvPr id="54" name="Google Shape;54;p35"/>
          <p:cNvSpPr>
            <a:spLocks noGrp="1"/>
          </p:cNvSpPr>
          <p:nvPr>
            <p:ph type="pic" idx="2"/>
          </p:nvPr>
        </p:nvSpPr>
        <p:spPr>
          <a:xfrm>
            <a:off x="6907700"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5" name="Google Shape;55;p35"/>
          <p:cNvSpPr>
            <a:spLocks noGrp="1"/>
          </p:cNvSpPr>
          <p:nvPr>
            <p:ph type="pic" idx="3"/>
          </p:nvPr>
        </p:nvSpPr>
        <p:spPr>
          <a:xfrm>
            <a:off x="-24384" y="0"/>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6" name="Google Shape;56;p35"/>
          <p:cNvSpPr>
            <a:spLocks noGrp="1"/>
          </p:cNvSpPr>
          <p:nvPr>
            <p:ph type="pic" idx="4"/>
          </p:nvPr>
        </p:nvSpPr>
        <p:spPr>
          <a:xfrm>
            <a:off x="3441658"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7" name="Google Shape;57;p35"/>
          <p:cNvSpPr>
            <a:spLocks noGrp="1"/>
          </p:cNvSpPr>
          <p:nvPr>
            <p:ph type="pic" idx="5"/>
          </p:nvPr>
        </p:nvSpPr>
        <p:spPr>
          <a:xfrm>
            <a:off x="-24384"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8" name="Google Shape;58;p35"/>
          <p:cNvSpPr>
            <a:spLocks noGrp="1"/>
          </p:cNvSpPr>
          <p:nvPr>
            <p:ph type="pic" idx="6"/>
          </p:nvPr>
        </p:nvSpPr>
        <p:spPr>
          <a:xfrm>
            <a:off x="3441658" y="685905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9" name="Google Shape;59;p35"/>
          <p:cNvSpPr>
            <a:spLocks noGrp="1"/>
          </p:cNvSpPr>
          <p:nvPr>
            <p:ph type="pic" idx="7"/>
          </p:nvPr>
        </p:nvSpPr>
        <p:spPr>
          <a:xfrm>
            <a:off x="-24384" y="685905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60" name="Google Shape;60;p35"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61"/>
        <p:cNvGrpSpPr/>
        <p:nvPr/>
      </p:nvGrpSpPr>
      <p:grpSpPr>
        <a:xfrm>
          <a:off x="0" y="0"/>
          <a:ext cx="0" cy="0"/>
          <a:chOff x="0" y="0"/>
          <a:chExt cx="0" cy="0"/>
        </a:xfrm>
      </p:grpSpPr>
      <p:sp>
        <p:nvSpPr>
          <p:cNvPr id="62" name="Google Shape;62;p36"/>
          <p:cNvSpPr>
            <a:spLocks noGrp="1"/>
          </p:cNvSpPr>
          <p:nvPr>
            <p:ph type="pic" idx="2"/>
          </p:nvPr>
        </p:nvSpPr>
        <p:spPr>
          <a:xfrm>
            <a:off x="11359170"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3" name="Google Shape;63;p36"/>
          <p:cNvSpPr>
            <a:spLocks noGrp="1"/>
          </p:cNvSpPr>
          <p:nvPr>
            <p:ph type="pic" idx="3"/>
          </p:nvPr>
        </p:nvSpPr>
        <p:spPr>
          <a:xfrm>
            <a:off x="9087336"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4" name="Google Shape;64;p36"/>
          <p:cNvSpPr>
            <a:spLocks noGrp="1"/>
          </p:cNvSpPr>
          <p:nvPr>
            <p:ph type="pic" idx="4"/>
          </p:nvPr>
        </p:nvSpPr>
        <p:spPr>
          <a:xfrm>
            <a:off x="6815502"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5" name="Google Shape;65;p36"/>
          <p:cNvSpPr>
            <a:spLocks noGrp="1"/>
          </p:cNvSpPr>
          <p:nvPr>
            <p:ph type="pic" idx="5"/>
          </p:nvPr>
        </p:nvSpPr>
        <p:spPr>
          <a:xfrm>
            <a:off x="4543668"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6" name="Google Shape;66;p36"/>
          <p:cNvSpPr>
            <a:spLocks noGrp="1"/>
          </p:cNvSpPr>
          <p:nvPr>
            <p:ph type="pic" idx="6"/>
          </p:nvPr>
        </p:nvSpPr>
        <p:spPr>
          <a:xfrm>
            <a:off x="2271834"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7" name="Google Shape;67;p36"/>
          <p:cNvSpPr>
            <a:spLocks noGrp="1"/>
          </p:cNvSpPr>
          <p:nvPr>
            <p:ph type="pic" idx="7"/>
          </p:nvPr>
        </p:nvSpPr>
        <p:spPr>
          <a:xfrm>
            <a:off x="0"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8" name="Google Shape;68;p36"/>
          <p:cNvSpPr>
            <a:spLocks noGrp="1"/>
          </p:cNvSpPr>
          <p:nvPr>
            <p:ph type="pic" idx="8"/>
          </p:nvPr>
        </p:nvSpPr>
        <p:spPr>
          <a:xfrm>
            <a:off x="9087336"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9" name="Google Shape;69;p36"/>
          <p:cNvSpPr>
            <a:spLocks noGrp="1"/>
          </p:cNvSpPr>
          <p:nvPr>
            <p:ph type="pic" idx="9"/>
          </p:nvPr>
        </p:nvSpPr>
        <p:spPr>
          <a:xfrm>
            <a:off x="6815502"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0" name="Google Shape;70;p36"/>
          <p:cNvSpPr>
            <a:spLocks noGrp="1"/>
          </p:cNvSpPr>
          <p:nvPr>
            <p:ph type="pic" idx="13"/>
          </p:nvPr>
        </p:nvSpPr>
        <p:spPr>
          <a:xfrm>
            <a:off x="4543668"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1" name="Google Shape;71;p36"/>
          <p:cNvSpPr>
            <a:spLocks noGrp="1"/>
          </p:cNvSpPr>
          <p:nvPr>
            <p:ph type="pic" idx="14"/>
          </p:nvPr>
        </p:nvSpPr>
        <p:spPr>
          <a:xfrm>
            <a:off x="2271834"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2" name="Google Shape;72;p36"/>
          <p:cNvSpPr>
            <a:spLocks noGrp="1"/>
          </p:cNvSpPr>
          <p:nvPr>
            <p:ph type="pic" idx="15"/>
          </p:nvPr>
        </p:nvSpPr>
        <p:spPr>
          <a:xfrm>
            <a:off x="0"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3" name="Google Shape;73;p36"/>
          <p:cNvSpPr>
            <a:spLocks noGrp="1"/>
          </p:cNvSpPr>
          <p:nvPr>
            <p:ph type="pic" idx="16"/>
          </p:nvPr>
        </p:nvSpPr>
        <p:spPr>
          <a:xfrm>
            <a:off x="4543668"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4" name="Google Shape;74;p36"/>
          <p:cNvSpPr>
            <a:spLocks noGrp="1"/>
          </p:cNvSpPr>
          <p:nvPr>
            <p:ph type="pic" idx="17"/>
          </p:nvPr>
        </p:nvSpPr>
        <p:spPr>
          <a:xfrm>
            <a:off x="2271834"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5" name="Google Shape;75;p36"/>
          <p:cNvSpPr>
            <a:spLocks noGrp="1"/>
          </p:cNvSpPr>
          <p:nvPr>
            <p:ph type="pic" idx="18"/>
          </p:nvPr>
        </p:nvSpPr>
        <p:spPr>
          <a:xfrm>
            <a:off x="0"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6" name="Google Shape;76;p36"/>
          <p:cNvSpPr>
            <a:spLocks noGrp="1"/>
          </p:cNvSpPr>
          <p:nvPr>
            <p:ph type="pic" idx="19"/>
          </p:nvPr>
        </p:nvSpPr>
        <p:spPr>
          <a:xfrm>
            <a:off x="0" y="6743703"/>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77" name="Google Shape;77;p36"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78"/>
        <p:cNvGrpSpPr/>
        <p:nvPr/>
      </p:nvGrpSpPr>
      <p:grpSpPr>
        <a:xfrm>
          <a:off x="0" y="0"/>
          <a:ext cx="0" cy="0"/>
          <a:chOff x="0" y="0"/>
          <a:chExt cx="0" cy="0"/>
        </a:xfrm>
      </p:grpSpPr>
      <p:sp>
        <p:nvSpPr>
          <p:cNvPr id="79" name="Google Shape;79;p37"/>
          <p:cNvSpPr>
            <a:spLocks noGrp="1"/>
          </p:cNvSpPr>
          <p:nvPr>
            <p:ph type="pic" idx="2"/>
          </p:nvPr>
        </p:nvSpPr>
        <p:spPr>
          <a:xfrm>
            <a:off x="2076448" y="0"/>
            <a:ext cx="3975907"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80" name="Google Shape;80;p37"/>
          <p:cNvSpPr>
            <a:spLocks noGrp="1"/>
          </p:cNvSpPr>
          <p:nvPr>
            <p:ph type="pic" idx="3"/>
          </p:nvPr>
        </p:nvSpPr>
        <p:spPr>
          <a:xfrm>
            <a:off x="6052354" y="0"/>
            <a:ext cx="3975907"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81" name="Google Shape;81;p37"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82"/>
        <p:cNvGrpSpPr/>
        <p:nvPr/>
      </p:nvGrpSpPr>
      <p:grpSpPr>
        <a:xfrm>
          <a:off x="0" y="0"/>
          <a:ext cx="0" cy="0"/>
          <a:chOff x="0" y="0"/>
          <a:chExt cx="0" cy="0"/>
        </a:xfrm>
      </p:grpSpPr>
      <p:sp>
        <p:nvSpPr>
          <p:cNvPr id="83" name="Google Shape;83;p38"/>
          <p:cNvSpPr>
            <a:spLocks noGrp="1"/>
          </p:cNvSpPr>
          <p:nvPr>
            <p:ph type="pic" idx="2"/>
          </p:nvPr>
        </p:nvSpPr>
        <p:spPr>
          <a:xfrm>
            <a:off x="2457449" y="0"/>
            <a:ext cx="5485374"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84" name="Google Shape;84;p38"/>
          <p:cNvSpPr>
            <a:spLocks noGrp="1"/>
          </p:cNvSpPr>
          <p:nvPr>
            <p:ph type="pic" idx="3"/>
          </p:nvPr>
        </p:nvSpPr>
        <p:spPr>
          <a:xfrm>
            <a:off x="0" y="0"/>
            <a:ext cx="2457448"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85" name="Google Shape;85;p38"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86"/>
        <p:cNvGrpSpPr/>
        <p:nvPr/>
      </p:nvGrpSpPr>
      <p:grpSpPr>
        <a:xfrm>
          <a:off x="0" y="0"/>
          <a:ext cx="0" cy="0"/>
          <a:chOff x="0" y="0"/>
          <a:chExt cx="0" cy="0"/>
        </a:xfrm>
      </p:grpSpPr>
      <p:sp>
        <p:nvSpPr>
          <p:cNvPr id="87" name="Google Shape;87;p39"/>
          <p:cNvSpPr>
            <a:spLocks noGrp="1"/>
          </p:cNvSpPr>
          <p:nvPr>
            <p:ph type="pic" idx="2"/>
          </p:nvPr>
        </p:nvSpPr>
        <p:spPr>
          <a:xfrm>
            <a:off x="8180310" y="0"/>
            <a:ext cx="10107690"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88" name="Google Shape;88;p39"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89"/>
        <p:cNvGrpSpPr/>
        <p:nvPr/>
      </p:nvGrpSpPr>
      <p:grpSpPr>
        <a:xfrm>
          <a:off x="0" y="0"/>
          <a:ext cx="0" cy="0"/>
          <a:chOff x="0" y="0"/>
          <a:chExt cx="0" cy="0"/>
        </a:xfrm>
      </p:grpSpPr>
      <p:sp>
        <p:nvSpPr>
          <p:cNvPr id="90" name="Google Shape;90;p40"/>
          <p:cNvSpPr>
            <a:spLocks noGrp="1"/>
          </p:cNvSpPr>
          <p:nvPr>
            <p:ph type="pic" idx="2"/>
          </p:nvPr>
        </p:nvSpPr>
        <p:spPr>
          <a:xfrm>
            <a:off x="0" y="0"/>
            <a:ext cx="14831526"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1" name="Google Shape;91;p4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55">
  <p:cSld name="55">
    <p:spTree>
      <p:nvGrpSpPr>
        <p:cNvPr id="1" name="Shape 13"/>
        <p:cNvGrpSpPr/>
        <p:nvPr/>
      </p:nvGrpSpPr>
      <p:grpSpPr>
        <a:xfrm>
          <a:off x="0" y="0"/>
          <a:ext cx="0" cy="0"/>
          <a:chOff x="0" y="0"/>
          <a:chExt cx="0" cy="0"/>
        </a:xfrm>
      </p:grpSpPr>
      <p:sp>
        <p:nvSpPr>
          <p:cNvPr id="14" name="Google Shape;14;p21"/>
          <p:cNvSpPr>
            <a:spLocks noGrp="1"/>
          </p:cNvSpPr>
          <p:nvPr>
            <p:ph type="pic" idx="2"/>
          </p:nvPr>
        </p:nvSpPr>
        <p:spPr>
          <a:xfrm>
            <a:off x="9523978" y="3282109"/>
            <a:ext cx="3449405" cy="344940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5" name="Google Shape;15;p21"/>
          <p:cNvSpPr>
            <a:spLocks noGrp="1"/>
          </p:cNvSpPr>
          <p:nvPr>
            <p:ph type="pic" idx="3"/>
          </p:nvPr>
        </p:nvSpPr>
        <p:spPr>
          <a:xfrm>
            <a:off x="5314618" y="3282109"/>
            <a:ext cx="3449405" cy="344940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92"/>
        <p:cNvGrpSpPr/>
        <p:nvPr/>
      </p:nvGrpSpPr>
      <p:grpSpPr>
        <a:xfrm>
          <a:off x="0" y="0"/>
          <a:ext cx="0" cy="0"/>
          <a:chOff x="0" y="0"/>
          <a:chExt cx="0" cy="0"/>
        </a:xfrm>
      </p:grpSpPr>
      <p:sp>
        <p:nvSpPr>
          <p:cNvPr id="93" name="Google Shape;93;p41"/>
          <p:cNvSpPr>
            <a:spLocks noGrp="1"/>
          </p:cNvSpPr>
          <p:nvPr>
            <p:ph type="pic" idx="2"/>
          </p:nvPr>
        </p:nvSpPr>
        <p:spPr>
          <a:xfrm>
            <a:off x="-1" y="0"/>
            <a:ext cx="11799269"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4" name="Google Shape;94;p41"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6">
  <p:cSld name="26">
    <p:spTree>
      <p:nvGrpSpPr>
        <p:cNvPr id="1" name="Shape 95"/>
        <p:cNvGrpSpPr/>
        <p:nvPr/>
      </p:nvGrpSpPr>
      <p:grpSpPr>
        <a:xfrm>
          <a:off x="0" y="0"/>
          <a:ext cx="0" cy="0"/>
          <a:chOff x="0" y="0"/>
          <a:chExt cx="0" cy="0"/>
        </a:xfrm>
      </p:grpSpPr>
      <p:sp>
        <p:nvSpPr>
          <p:cNvPr id="96" name="Google Shape;96;p42"/>
          <p:cNvSpPr>
            <a:spLocks noGrp="1"/>
          </p:cNvSpPr>
          <p:nvPr>
            <p:ph type="pic" idx="2"/>
          </p:nvPr>
        </p:nvSpPr>
        <p:spPr>
          <a:xfrm>
            <a:off x="10460736" y="2301970"/>
            <a:ext cx="7827263" cy="798661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7" name="Google Shape;97;p42"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98"/>
        <p:cNvGrpSpPr/>
        <p:nvPr/>
      </p:nvGrpSpPr>
      <p:grpSpPr>
        <a:xfrm>
          <a:off x="0" y="0"/>
          <a:ext cx="0" cy="0"/>
          <a:chOff x="0" y="0"/>
          <a:chExt cx="0" cy="0"/>
        </a:xfrm>
      </p:grpSpPr>
      <p:sp>
        <p:nvSpPr>
          <p:cNvPr id="99" name="Google Shape;99;p43"/>
          <p:cNvSpPr>
            <a:spLocks noGrp="1"/>
          </p:cNvSpPr>
          <p:nvPr>
            <p:ph type="pic" idx="2"/>
          </p:nvPr>
        </p:nvSpPr>
        <p:spPr>
          <a:xfrm>
            <a:off x="9570720" y="1700378"/>
            <a:ext cx="8717279" cy="8588210"/>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0" name="Google Shape;100;p4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01"/>
        <p:cNvGrpSpPr/>
        <p:nvPr/>
      </p:nvGrpSpPr>
      <p:grpSpPr>
        <a:xfrm>
          <a:off x="0" y="0"/>
          <a:ext cx="0" cy="0"/>
          <a:chOff x="0" y="0"/>
          <a:chExt cx="0" cy="0"/>
        </a:xfrm>
      </p:grpSpPr>
      <p:sp>
        <p:nvSpPr>
          <p:cNvPr id="102" name="Google Shape;102;p44"/>
          <p:cNvSpPr>
            <a:spLocks noGrp="1"/>
          </p:cNvSpPr>
          <p:nvPr>
            <p:ph type="pic" idx="2"/>
          </p:nvPr>
        </p:nvSpPr>
        <p:spPr>
          <a:xfrm>
            <a:off x="8655168" y="3482292"/>
            <a:ext cx="5777441" cy="578874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03" name="Google Shape;103;p44"/>
          <p:cNvSpPr>
            <a:spLocks noGrp="1"/>
          </p:cNvSpPr>
          <p:nvPr>
            <p:ph type="pic" idx="3"/>
          </p:nvPr>
        </p:nvSpPr>
        <p:spPr>
          <a:xfrm>
            <a:off x="11334720" y="0"/>
            <a:ext cx="6953280"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4" name="Google Shape;104;p44"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05"/>
        <p:cNvGrpSpPr/>
        <p:nvPr/>
      </p:nvGrpSpPr>
      <p:grpSpPr>
        <a:xfrm>
          <a:off x="0" y="0"/>
          <a:ext cx="0" cy="0"/>
          <a:chOff x="0" y="0"/>
          <a:chExt cx="0" cy="0"/>
        </a:xfrm>
      </p:grpSpPr>
      <p:sp>
        <p:nvSpPr>
          <p:cNvPr id="106" name="Google Shape;106;p45"/>
          <p:cNvSpPr>
            <a:spLocks noGrp="1"/>
          </p:cNvSpPr>
          <p:nvPr>
            <p:ph type="pic" idx="2"/>
          </p:nvPr>
        </p:nvSpPr>
        <p:spPr>
          <a:xfrm>
            <a:off x="0" y="0"/>
            <a:ext cx="13279983"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7" name="Google Shape;107;p45"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08"/>
        <p:cNvGrpSpPr/>
        <p:nvPr/>
      </p:nvGrpSpPr>
      <p:grpSpPr>
        <a:xfrm>
          <a:off x="0" y="0"/>
          <a:ext cx="0" cy="0"/>
          <a:chOff x="0" y="0"/>
          <a:chExt cx="0" cy="0"/>
        </a:xfrm>
      </p:grpSpPr>
      <p:sp>
        <p:nvSpPr>
          <p:cNvPr id="109" name="Google Shape;109;p46"/>
          <p:cNvSpPr>
            <a:spLocks noGrp="1"/>
          </p:cNvSpPr>
          <p:nvPr>
            <p:ph type="pic" idx="2"/>
          </p:nvPr>
        </p:nvSpPr>
        <p:spPr>
          <a:xfrm>
            <a:off x="5008008" y="0"/>
            <a:ext cx="13279992"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0" name="Google Shape;110;p46"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11"/>
        <p:cNvGrpSpPr/>
        <p:nvPr/>
      </p:nvGrpSpPr>
      <p:grpSpPr>
        <a:xfrm>
          <a:off x="0" y="0"/>
          <a:ext cx="0" cy="0"/>
          <a:chOff x="0" y="0"/>
          <a:chExt cx="0" cy="0"/>
        </a:xfrm>
      </p:grpSpPr>
      <p:sp>
        <p:nvSpPr>
          <p:cNvPr id="112" name="Google Shape;112;p47"/>
          <p:cNvSpPr>
            <a:spLocks noGrp="1"/>
          </p:cNvSpPr>
          <p:nvPr>
            <p:ph type="pic" idx="2"/>
          </p:nvPr>
        </p:nvSpPr>
        <p:spPr>
          <a:xfrm>
            <a:off x="-17244" y="0"/>
            <a:ext cx="16075035"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3" name="Google Shape;113;p47"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14"/>
        <p:cNvGrpSpPr/>
        <p:nvPr/>
      </p:nvGrpSpPr>
      <p:grpSpPr>
        <a:xfrm>
          <a:off x="0" y="0"/>
          <a:ext cx="0" cy="0"/>
          <a:chOff x="0" y="0"/>
          <a:chExt cx="0" cy="0"/>
        </a:xfrm>
      </p:grpSpPr>
      <p:sp>
        <p:nvSpPr>
          <p:cNvPr id="115" name="Google Shape;115;p48"/>
          <p:cNvSpPr>
            <a:spLocks noGrp="1"/>
          </p:cNvSpPr>
          <p:nvPr>
            <p:ph type="pic" idx="2"/>
          </p:nvPr>
        </p:nvSpPr>
        <p:spPr>
          <a:xfrm>
            <a:off x="4797506" y="0"/>
            <a:ext cx="16075035"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6" name="Google Shape;116;p48"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17"/>
        <p:cNvGrpSpPr/>
        <p:nvPr/>
      </p:nvGrpSpPr>
      <p:grpSpPr>
        <a:xfrm>
          <a:off x="0" y="0"/>
          <a:ext cx="0" cy="0"/>
          <a:chOff x="0" y="0"/>
          <a:chExt cx="0" cy="0"/>
        </a:xfrm>
      </p:grpSpPr>
      <p:sp>
        <p:nvSpPr>
          <p:cNvPr id="118" name="Google Shape;118;p49"/>
          <p:cNvSpPr>
            <a:spLocks noGrp="1"/>
          </p:cNvSpPr>
          <p:nvPr>
            <p:ph type="pic" idx="2"/>
          </p:nvPr>
        </p:nvSpPr>
        <p:spPr>
          <a:xfrm>
            <a:off x="1818975" y="0"/>
            <a:ext cx="6662002"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9" name="Google Shape;119;p49"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120"/>
        <p:cNvGrpSpPr/>
        <p:nvPr/>
      </p:nvGrpSpPr>
      <p:grpSpPr>
        <a:xfrm>
          <a:off x="0" y="0"/>
          <a:ext cx="0" cy="0"/>
          <a:chOff x="0" y="0"/>
          <a:chExt cx="0" cy="0"/>
        </a:xfrm>
      </p:grpSpPr>
      <p:sp>
        <p:nvSpPr>
          <p:cNvPr id="121" name="Google Shape;121;p50"/>
          <p:cNvSpPr>
            <a:spLocks noGrp="1"/>
          </p:cNvSpPr>
          <p:nvPr>
            <p:ph type="pic" idx="2"/>
          </p:nvPr>
        </p:nvSpPr>
        <p:spPr>
          <a:xfrm>
            <a:off x="1237024" y="1307392"/>
            <a:ext cx="7696540" cy="767380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22" name="Google Shape;122;p5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16"/>
        <p:cNvGrpSpPr/>
        <p:nvPr/>
      </p:nvGrpSpPr>
      <p:grpSpPr>
        <a:xfrm>
          <a:off x="0" y="0"/>
          <a:ext cx="0" cy="0"/>
          <a:chOff x="0" y="0"/>
          <a:chExt cx="0" cy="0"/>
        </a:xfrm>
      </p:grpSpPr>
      <p:sp>
        <p:nvSpPr>
          <p:cNvPr id="17" name="Google Shape;17;p22"/>
          <p:cNvSpPr>
            <a:spLocks noGrp="1"/>
          </p:cNvSpPr>
          <p:nvPr>
            <p:ph type="pic" idx="2"/>
          </p:nvPr>
        </p:nvSpPr>
        <p:spPr>
          <a:xfrm>
            <a:off x="0" y="0"/>
            <a:ext cx="7942823"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8" name="Google Shape;18;p22"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123"/>
        <p:cNvGrpSpPr/>
        <p:nvPr/>
      </p:nvGrpSpPr>
      <p:grpSpPr>
        <a:xfrm>
          <a:off x="0" y="0"/>
          <a:ext cx="0" cy="0"/>
          <a:chOff x="0" y="0"/>
          <a:chExt cx="0" cy="0"/>
        </a:xfrm>
      </p:grpSpPr>
      <p:sp>
        <p:nvSpPr>
          <p:cNvPr id="124" name="Google Shape;124;p51"/>
          <p:cNvSpPr>
            <a:spLocks noGrp="1"/>
          </p:cNvSpPr>
          <p:nvPr>
            <p:ph type="pic" idx="2"/>
          </p:nvPr>
        </p:nvSpPr>
        <p:spPr>
          <a:xfrm>
            <a:off x="9401366" y="1401961"/>
            <a:ext cx="7507277" cy="7518587"/>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25" name="Google Shape;125;p51"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126"/>
        <p:cNvGrpSpPr/>
        <p:nvPr/>
      </p:nvGrpSpPr>
      <p:grpSpPr>
        <a:xfrm>
          <a:off x="0" y="0"/>
          <a:ext cx="0" cy="0"/>
          <a:chOff x="0" y="0"/>
          <a:chExt cx="0" cy="0"/>
        </a:xfrm>
      </p:grpSpPr>
      <p:sp>
        <p:nvSpPr>
          <p:cNvPr id="127" name="Google Shape;127;p52"/>
          <p:cNvSpPr>
            <a:spLocks noGrp="1"/>
          </p:cNvSpPr>
          <p:nvPr>
            <p:ph type="pic" idx="2"/>
          </p:nvPr>
        </p:nvSpPr>
        <p:spPr>
          <a:xfrm>
            <a:off x="9311054" y="1311513"/>
            <a:ext cx="7687902" cy="769948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28" name="Google Shape;128;p52"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129"/>
        <p:cNvGrpSpPr/>
        <p:nvPr/>
      </p:nvGrpSpPr>
      <p:grpSpPr>
        <a:xfrm>
          <a:off x="0" y="0"/>
          <a:ext cx="0" cy="0"/>
          <a:chOff x="0" y="0"/>
          <a:chExt cx="0" cy="0"/>
        </a:xfrm>
      </p:grpSpPr>
      <p:sp>
        <p:nvSpPr>
          <p:cNvPr id="130" name="Google Shape;130;p53"/>
          <p:cNvSpPr>
            <a:spLocks noGrp="1"/>
          </p:cNvSpPr>
          <p:nvPr>
            <p:ph type="pic" idx="2"/>
          </p:nvPr>
        </p:nvSpPr>
        <p:spPr>
          <a:xfrm>
            <a:off x="2188966" y="2589863"/>
            <a:ext cx="5107185" cy="5108862"/>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31" name="Google Shape;131;p5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132"/>
        <p:cNvGrpSpPr/>
        <p:nvPr/>
      </p:nvGrpSpPr>
      <p:grpSpPr>
        <a:xfrm>
          <a:off x="0" y="0"/>
          <a:ext cx="0" cy="0"/>
          <a:chOff x="0" y="0"/>
          <a:chExt cx="0" cy="0"/>
        </a:xfrm>
      </p:grpSpPr>
      <p:sp>
        <p:nvSpPr>
          <p:cNvPr id="133" name="Google Shape;133;p54"/>
          <p:cNvSpPr>
            <a:spLocks noGrp="1"/>
          </p:cNvSpPr>
          <p:nvPr>
            <p:ph type="pic" idx="2"/>
          </p:nvPr>
        </p:nvSpPr>
        <p:spPr>
          <a:xfrm>
            <a:off x="1751932" y="3612397"/>
            <a:ext cx="1971656" cy="1973190"/>
          </a:xfrm>
          <a:prstGeom prst="rect">
            <a:avLst/>
          </a:prstGeom>
          <a:solidFill>
            <a:schemeClr val="dk1">
              <a:alpha val="11764"/>
            </a:scheme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34" name="Google Shape;134;p54"/>
          <p:cNvSpPr>
            <a:spLocks noGrp="1"/>
          </p:cNvSpPr>
          <p:nvPr>
            <p:ph type="pic" idx="3"/>
          </p:nvPr>
        </p:nvSpPr>
        <p:spPr>
          <a:xfrm>
            <a:off x="6041343" y="3612397"/>
            <a:ext cx="1971656" cy="1973190"/>
          </a:xfrm>
          <a:prstGeom prst="rect">
            <a:avLst/>
          </a:prstGeom>
          <a:solidFill>
            <a:schemeClr val="dk1">
              <a:alpha val="11764"/>
            </a:scheme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35" name="Google Shape;135;p54"/>
          <p:cNvSpPr>
            <a:spLocks noGrp="1"/>
          </p:cNvSpPr>
          <p:nvPr>
            <p:ph type="pic" idx="4"/>
          </p:nvPr>
        </p:nvSpPr>
        <p:spPr>
          <a:xfrm>
            <a:off x="10336545" y="3612397"/>
            <a:ext cx="1971656" cy="1973190"/>
          </a:xfrm>
          <a:prstGeom prst="rect">
            <a:avLst/>
          </a:prstGeom>
          <a:solidFill>
            <a:schemeClr val="dk1">
              <a:alpha val="11764"/>
            </a:scheme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36" name="Google Shape;136;p54"/>
          <p:cNvSpPr>
            <a:spLocks noGrp="1"/>
          </p:cNvSpPr>
          <p:nvPr>
            <p:ph type="pic" idx="5"/>
          </p:nvPr>
        </p:nvSpPr>
        <p:spPr>
          <a:xfrm>
            <a:off x="14634816" y="3612397"/>
            <a:ext cx="1971656" cy="1973190"/>
          </a:xfrm>
          <a:prstGeom prst="rect">
            <a:avLst/>
          </a:prstGeom>
          <a:solidFill>
            <a:schemeClr val="dk1">
              <a:alpha val="11764"/>
            </a:scheme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37" name="Google Shape;137;p54"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138"/>
        <p:cNvGrpSpPr/>
        <p:nvPr/>
      </p:nvGrpSpPr>
      <p:grpSpPr>
        <a:xfrm>
          <a:off x="0" y="0"/>
          <a:ext cx="0" cy="0"/>
          <a:chOff x="0" y="0"/>
          <a:chExt cx="0" cy="0"/>
        </a:xfrm>
      </p:grpSpPr>
      <p:sp>
        <p:nvSpPr>
          <p:cNvPr id="139" name="Google Shape;139;p55"/>
          <p:cNvSpPr>
            <a:spLocks noGrp="1"/>
          </p:cNvSpPr>
          <p:nvPr>
            <p:ph type="pic" idx="2"/>
          </p:nvPr>
        </p:nvSpPr>
        <p:spPr>
          <a:xfrm>
            <a:off x="0" y="0"/>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0" name="Google Shape;140;p55"/>
          <p:cNvSpPr>
            <a:spLocks noGrp="1"/>
          </p:cNvSpPr>
          <p:nvPr>
            <p:ph type="pic" idx="3"/>
          </p:nvPr>
        </p:nvSpPr>
        <p:spPr>
          <a:xfrm>
            <a:off x="0" y="5144294"/>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1" name="Google Shape;141;p55"/>
          <p:cNvSpPr>
            <a:spLocks noGrp="1"/>
          </p:cNvSpPr>
          <p:nvPr>
            <p:ph type="pic" idx="4"/>
          </p:nvPr>
        </p:nvSpPr>
        <p:spPr>
          <a:xfrm>
            <a:off x="5144294" y="0"/>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2" name="Google Shape;142;p55"/>
          <p:cNvSpPr>
            <a:spLocks noGrp="1"/>
          </p:cNvSpPr>
          <p:nvPr>
            <p:ph type="pic" idx="5"/>
          </p:nvPr>
        </p:nvSpPr>
        <p:spPr>
          <a:xfrm>
            <a:off x="5144294" y="5144294"/>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3" name="Google Shape;143;p55"/>
          <p:cNvSpPr>
            <a:spLocks noGrp="1"/>
          </p:cNvSpPr>
          <p:nvPr>
            <p:ph type="pic" idx="6"/>
          </p:nvPr>
        </p:nvSpPr>
        <p:spPr>
          <a:xfrm>
            <a:off x="10288588" y="0"/>
            <a:ext cx="7999412"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标题和内容">
  <p:cSld name="标题和内容">
    <p:spTree>
      <p:nvGrpSpPr>
        <p:cNvPr id="1" name="Shape 144"/>
        <p:cNvGrpSpPr/>
        <p:nvPr/>
      </p:nvGrpSpPr>
      <p:grpSpPr>
        <a:xfrm>
          <a:off x="0" y="0"/>
          <a:ext cx="0" cy="0"/>
          <a:chOff x="0" y="0"/>
          <a:chExt cx="0" cy="0"/>
        </a:xfrm>
      </p:grpSpPr>
      <p:sp>
        <p:nvSpPr>
          <p:cNvPr id="145" name="Google Shape;145;p56"/>
          <p:cNvSpPr/>
          <p:nvPr/>
        </p:nvSpPr>
        <p:spPr>
          <a:xfrm>
            <a:off x="0" y="3640846"/>
            <a:ext cx="18288000" cy="6647744"/>
          </a:xfrm>
          <a:custGeom>
            <a:avLst/>
            <a:gdLst/>
            <a:ahLst/>
            <a:cxnLst/>
            <a:rect l="l" t="t" r="r" b="b"/>
            <a:pathLst>
              <a:path w="9144000" h="4431145" extrusionOk="0">
                <a:moveTo>
                  <a:pt x="0" y="0"/>
                </a:moveTo>
                <a:cubicBezTo>
                  <a:pt x="665399" y="762209"/>
                  <a:pt x="1434980" y="1458693"/>
                  <a:pt x="2286817" y="2064940"/>
                </a:cubicBezTo>
                <a:cubicBezTo>
                  <a:pt x="4374993" y="3551080"/>
                  <a:pt x="6813587" y="4392563"/>
                  <a:pt x="9144000" y="4431142"/>
                </a:cubicBezTo>
                <a:lnTo>
                  <a:pt x="9144000" y="4431143"/>
                </a:lnTo>
                <a:lnTo>
                  <a:pt x="9143998" y="4431145"/>
                </a:lnTo>
                <a:lnTo>
                  <a:pt x="0" y="4431145"/>
                </a:lnTo>
                <a:close/>
              </a:path>
            </a:pathLst>
          </a:custGeom>
          <a:solidFill>
            <a:srgbClr val="E7E3D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46" name="Google Shape;146;p56"/>
          <p:cNvGrpSpPr/>
          <p:nvPr/>
        </p:nvGrpSpPr>
        <p:grpSpPr>
          <a:xfrm>
            <a:off x="308583" y="467744"/>
            <a:ext cx="2000930" cy="1379350"/>
            <a:chOff x="115148" y="402460"/>
            <a:chExt cx="1000465" cy="919425"/>
          </a:xfrm>
        </p:grpSpPr>
        <p:sp>
          <p:nvSpPr>
            <p:cNvPr id="147" name="Google Shape;147;p56"/>
            <p:cNvSpPr/>
            <p:nvPr/>
          </p:nvSpPr>
          <p:spPr>
            <a:xfrm>
              <a:off x="115148" y="423335"/>
              <a:ext cx="629401" cy="629401"/>
            </a:xfrm>
            <a:prstGeom prst="ellipse">
              <a:avLst/>
            </a:prstGeom>
            <a:solidFill>
              <a:srgbClr val="A5D66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8" name="Google Shape;148;p56"/>
            <p:cNvSpPr/>
            <p:nvPr/>
          </p:nvSpPr>
          <p:spPr>
            <a:xfrm>
              <a:off x="179512" y="692696"/>
              <a:ext cx="573103" cy="573103"/>
            </a:xfrm>
            <a:prstGeom prst="ellipse">
              <a:avLst/>
            </a:prstGeom>
            <a:solidFill>
              <a:srgbClr val="F4823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9" name="Google Shape;149;p56"/>
            <p:cNvSpPr/>
            <p:nvPr/>
          </p:nvSpPr>
          <p:spPr>
            <a:xfrm rot="-2283256">
              <a:off x="454002" y="660274"/>
              <a:ext cx="550463" cy="550463"/>
            </a:xfrm>
            <a:prstGeom prst="ellipse">
              <a:avLst/>
            </a:prstGeom>
            <a:solidFill>
              <a:srgbClr val="FFC936"/>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0" name="Google Shape;150;p56"/>
            <p:cNvSpPr/>
            <p:nvPr/>
          </p:nvSpPr>
          <p:spPr>
            <a:xfrm rot="-2283256">
              <a:off x="404498" y="485634"/>
              <a:ext cx="411920" cy="411920"/>
            </a:xfrm>
            <a:prstGeom prst="ellipse">
              <a:avLst/>
            </a:prstGeom>
            <a:solidFill>
              <a:srgbClr val="4CB8F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pic>
        <p:nvPicPr>
          <p:cNvPr id="13" name="Google Shape;13;p20" descr="A picture containing drawing&#10;&#10;Description automatically generated"/>
          <p:cNvPicPr preferRelativeResize="0"/>
          <p:nvPr/>
        </p:nvPicPr>
        <p:blipFill rotWithShape="1">
          <a:blip r:embed="rId2">
            <a:alphaModFix/>
          </a:blip>
          <a:srcRect/>
          <a:stretch/>
        </p:blipFill>
        <p:spPr>
          <a:xfrm>
            <a:off x="14440316" y="1"/>
            <a:ext cx="3847685" cy="1736484"/>
          </a:xfrm>
          <a:prstGeom prst="rect">
            <a:avLst/>
          </a:prstGeom>
          <a:noFill/>
          <a:ln>
            <a:noFill/>
          </a:ln>
        </p:spPr>
      </p:pic>
    </p:spTree>
    <p:extLst>
      <p:ext uri="{BB962C8B-B14F-4D97-AF65-F5344CB8AC3E}">
        <p14:creationId xmlns:p14="http://schemas.microsoft.com/office/powerpoint/2010/main" val="16425341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21"/>
        <p:cNvGrpSpPr/>
        <p:nvPr/>
      </p:nvGrpSpPr>
      <p:grpSpPr>
        <a:xfrm>
          <a:off x="0" y="0"/>
          <a:ext cx="0" cy="0"/>
          <a:chOff x="0" y="0"/>
          <a:chExt cx="0" cy="0"/>
        </a:xfrm>
      </p:grpSpPr>
      <p:sp>
        <p:nvSpPr>
          <p:cNvPr id="22" name="Google Shape;22;p49"/>
          <p:cNvSpPr>
            <a:spLocks noGrp="1"/>
          </p:cNvSpPr>
          <p:nvPr>
            <p:ph type="pic" idx="2"/>
          </p:nvPr>
        </p:nvSpPr>
        <p:spPr>
          <a:xfrm>
            <a:off x="1935145" y="3120406"/>
            <a:ext cx="5715000" cy="5715000"/>
          </a:xfrm>
          <a:prstGeom prst="rect">
            <a:avLst/>
          </a:prstGeom>
          <a:solidFill>
            <a:srgbClr val="353535">
              <a:alpha val="10980"/>
            </a:srgbClr>
          </a:solidFill>
          <a:ln>
            <a:noFill/>
          </a:ln>
        </p:spPr>
      </p:sp>
      <p:sp>
        <p:nvSpPr>
          <p:cNvPr id="23" name="Google Shape;23;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dk1"/>
              </a:buClr>
              <a:buSzPts val="1600"/>
              <a:buFont typeface="Open Sans"/>
              <a:buNone/>
            </a:pPr>
            <a:fld id="{00000000-1234-1234-1234-123412341234}" type="slidenum">
              <a:rPr lang="en-US"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4" name="Google Shape;24;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5" name="Google Shape;25;p49"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9318658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30"/>
        <p:cNvGrpSpPr/>
        <p:nvPr/>
      </p:nvGrpSpPr>
      <p:grpSpPr>
        <a:xfrm>
          <a:off x="0" y="0"/>
          <a:ext cx="0" cy="0"/>
          <a:chOff x="0" y="0"/>
          <a:chExt cx="0" cy="0"/>
        </a:xfrm>
      </p:grpSpPr>
      <p:sp>
        <p:nvSpPr>
          <p:cNvPr id="31" name="Google Shape;31;p27"/>
          <p:cNvSpPr>
            <a:spLocks noGrp="1"/>
          </p:cNvSpPr>
          <p:nvPr>
            <p:ph type="pic" idx="2"/>
          </p:nvPr>
        </p:nvSpPr>
        <p:spPr>
          <a:xfrm>
            <a:off x="0" y="0"/>
            <a:ext cx="18288001"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7205429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2"/>
        <p:cNvGrpSpPr/>
        <p:nvPr/>
      </p:nvGrpSpPr>
      <p:grpSpPr>
        <a:xfrm>
          <a:off x="0" y="0"/>
          <a:ext cx="0" cy="0"/>
          <a:chOff x="0" y="0"/>
          <a:chExt cx="0" cy="0"/>
        </a:xfrm>
      </p:grpSpPr>
      <p:sp>
        <p:nvSpPr>
          <p:cNvPr id="33" name="Google Shape;33;p28"/>
          <p:cNvSpPr>
            <a:spLocks noGrp="1"/>
          </p:cNvSpPr>
          <p:nvPr>
            <p:ph type="pic" idx="2"/>
          </p:nvPr>
        </p:nvSpPr>
        <p:spPr>
          <a:xfrm>
            <a:off x="0" y="0"/>
            <a:ext cx="18288001"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34" name="Google Shape;34;p28" descr="A picture containing drawing&#10;&#10;Description automatically generated"/>
          <p:cNvPicPr preferRelativeResize="0"/>
          <p:nvPr/>
        </p:nvPicPr>
        <p:blipFill rotWithShape="1">
          <a:blip r:embed="rId2">
            <a:alphaModFix/>
          </a:blip>
          <a:srcRect/>
          <a:stretch/>
        </p:blipFill>
        <p:spPr>
          <a:xfrm>
            <a:off x="0" y="0"/>
            <a:ext cx="1813942" cy="1769190"/>
          </a:xfrm>
          <a:prstGeom prst="rect">
            <a:avLst/>
          </a:prstGeom>
          <a:noFill/>
          <a:ln>
            <a:noFill/>
          </a:ln>
        </p:spPr>
      </p:pic>
    </p:spTree>
    <p:extLst>
      <p:ext uri="{BB962C8B-B14F-4D97-AF65-F5344CB8AC3E}">
        <p14:creationId xmlns:p14="http://schemas.microsoft.com/office/powerpoint/2010/main" val="1901158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242D38"/>
        </a:solidFill>
        <a:effectLst/>
      </p:bgPr>
    </p:bg>
    <p:spTree>
      <p:nvGrpSpPr>
        <p:cNvPr id="1" name="Shape 25"/>
        <p:cNvGrpSpPr/>
        <p:nvPr/>
      </p:nvGrpSpPr>
      <p:grpSpPr>
        <a:xfrm>
          <a:off x="0" y="0"/>
          <a:ext cx="0" cy="0"/>
          <a:chOff x="0" y="0"/>
          <a:chExt cx="0" cy="0"/>
        </a:xfrm>
      </p:grpSpPr>
      <p:sp>
        <p:nvSpPr>
          <p:cNvPr id="26" name="Google Shape;26;p25"/>
          <p:cNvSpPr txBox="1">
            <a:spLocks noGrp="1"/>
          </p:cNvSpPr>
          <p:nvPr>
            <p:ph type="body" idx="1"/>
          </p:nvPr>
        </p:nvSpPr>
        <p:spPr>
          <a:xfrm>
            <a:off x="3827462" y="2656682"/>
            <a:ext cx="10633075" cy="24876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500"/>
              </a:spcBef>
              <a:spcAft>
                <a:spcPts val="0"/>
              </a:spcAft>
              <a:buClr>
                <a:srgbClr val="F5333F"/>
              </a:buClr>
              <a:buSzPts val="8800"/>
              <a:buFont typeface="Arial"/>
              <a:buNone/>
              <a:defRPr sz="8800" b="1" i="0" u="none" strike="noStrike" cap="none">
                <a:solidFill>
                  <a:srgbClr val="F5333F"/>
                </a:solidFill>
                <a:latin typeface="Arial"/>
                <a:ea typeface="Arial"/>
                <a:cs typeface="Arial"/>
                <a:sym typeface="Arial"/>
              </a:defRPr>
            </a:lvl1pPr>
            <a:lvl2pPr marL="914400" marR="0" lvl="1" indent="-457200"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19100"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L="1828800" marR="0" lvl="3"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L="2286000" marR="0" lvl="4"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L="2743200" marR="0" lvl="5"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L="3200400" marR="0" lvl="6"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L="3657600" marR="0" lvl="7"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L="4114800" marR="0" lvl="8"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27" name="Google Shape;27;p25"/>
          <p:cNvSpPr txBox="1">
            <a:spLocks noGrp="1"/>
          </p:cNvSpPr>
          <p:nvPr>
            <p:ph type="body" idx="2"/>
          </p:nvPr>
        </p:nvSpPr>
        <p:spPr>
          <a:xfrm>
            <a:off x="3827462" y="5464065"/>
            <a:ext cx="10633075" cy="14684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500"/>
              </a:spcBef>
              <a:spcAft>
                <a:spcPts val="0"/>
              </a:spcAft>
              <a:buClr>
                <a:schemeClr val="lt2"/>
              </a:buClr>
              <a:buSzPts val="4200"/>
              <a:buFont typeface="Arial"/>
              <a:buNone/>
              <a:defRPr sz="4200" b="1" i="0" u="none" strike="noStrike" cap="none">
                <a:solidFill>
                  <a:schemeClr val="lt2"/>
                </a:solidFill>
                <a:latin typeface="Arial"/>
                <a:ea typeface="Arial"/>
                <a:cs typeface="Arial"/>
                <a:sym typeface="Arial"/>
              </a:defRPr>
            </a:lvl1pPr>
            <a:lvl2pPr marL="914400" marR="0" lvl="1" indent="-457200"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19100"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L="1828800" marR="0" lvl="3"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L="2286000" marR="0" lvl="4"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L="2743200" marR="0" lvl="5"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L="3200400" marR="0" lvl="6"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L="3657600" marR="0" lvl="7"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L="4114800" marR="0" lvl="8" indent="-400050"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35"/>
        <p:cNvGrpSpPr/>
        <p:nvPr/>
      </p:nvGrpSpPr>
      <p:grpSpPr>
        <a:xfrm>
          <a:off x="0" y="0"/>
          <a:ext cx="0" cy="0"/>
          <a:chOff x="0" y="0"/>
          <a:chExt cx="0" cy="0"/>
        </a:xfrm>
      </p:grpSpPr>
      <p:sp>
        <p:nvSpPr>
          <p:cNvPr id="36" name="Google Shape;36;p29"/>
          <p:cNvSpPr>
            <a:spLocks noGrp="1"/>
          </p:cNvSpPr>
          <p:nvPr>
            <p:ph type="pic" idx="2"/>
          </p:nvPr>
        </p:nvSpPr>
        <p:spPr>
          <a:xfrm>
            <a:off x="383056" y="338143"/>
            <a:ext cx="17521894" cy="962500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5565370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37"/>
        <p:cNvGrpSpPr/>
        <p:nvPr/>
      </p:nvGrpSpPr>
      <p:grpSpPr>
        <a:xfrm>
          <a:off x="0" y="0"/>
          <a:ext cx="0" cy="0"/>
          <a:chOff x="0" y="0"/>
          <a:chExt cx="0" cy="0"/>
        </a:xfrm>
      </p:grpSpPr>
      <p:sp>
        <p:nvSpPr>
          <p:cNvPr id="38" name="Google Shape;38;p30"/>
          <p:cNvSpPr>
            <a:spLocks noGrp="1"/>
          </p:cNvSpPr>
          <p:nvPr>
            <p:ph type="pic" idx="2"/>
          </p:nvPr>
        </p:nvSpPr>
        <p:spPr>
          <a:xfrm flipH="1">
            <a:off x="-1" y="0"/>
            <a:ext cx="14712019" cy="4511040"/>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39" name="Google Shape;39;p3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36734654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40"/>
        <p:cNvGrpSpPr/>
        <p:nvPr/>
      </p:nvGrpSpPr>
      <p:grpSpPr>
        <a:xfrm>
          <a:off x="0" y="0"/>
          <a:ext cx="0" cy="0"/>
          <a:chOff x="0" y="0"/>
          <a:chExt cx="0" cy="0"/>
        </a:xfrm>
      </p:grpSpPr>
      <p:sp>
        <p:nvSpPr>
          <p:cNvPr id="41" name="Google Shape;41;p31"/>
          <p:cNvSpPr>
            <a:spLocks noGrp="1"/>
          </p:cNvSpPr>
          <p:nvPr>
            <p:ph type="pic" idx="2"/>
          </p:nvPr>
        </p:nvSpPr>
        <p:spPr>
          <a:xfrm>
            <a:off x="1553028" y="0"/>
            <a:ext cx="16734972" cy="5379495"/>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42" name="Google Shape;42;p31"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5504392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15">
  <p:cSld name="1_15">
    <p:spTree>
      <p:nvGrpSpPr>
        <p:cNvPr id="1" name="Shape 46"/>
        <p:cNvGrpSpPr/>
        <p:nvPr/>
      </p:nvGrpSpPr>
      <p:grpSpPr>
        <a:xfrm>
          <a:off x="0" y="0"/>
          <a:ext cx="0" cy="0"/>
          <a:chOff x="0" y="0"/>
          <a:chExt cx="0" cy="0"/>
        </a:xfrm>
      </p:grpSpPr>
      <p:sp>
        <p:nvSpPr>
          <p:cNvPr id="47" name="Google Shape;47;p33"/>
          <p:cNvSpPr>
            <a:spLocks noGrp="1"/>
          </p:cNvSpPr>
          <p:nvPr>
            <p:ph type="pic" idx="2"/>
          </p:nvPr>
        </p:nvSpPr>
        <p:spPr>
          <a:xfrm>
            <a:off x="0" y="2317897"/>
            <a:ext cx="10994065" cy="686863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48" name="Google Shape;48;p3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36529853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49"/>
        <p:cNvGrpSpPr/>
        <p:nvPr/>
      </p:nvGrpSpPr>
      <p:grpSpPr>
        <a:xfrm>
          <a:off x="0" y="0"/>
          <a:ext cx="0" cy="0"/>
          <a:chOff x="0" y="0"/>
          <a:chExt cx="0" cy="0"/>
        </a:xfrm>
      </p:grpSpPr>
      <p:sp>
        <p:nvSpPr>
          <p:cNvPr id="50" name="Google Shape;50;p34"/>
          <p:cNvSpPr>
            <a:spLocks noGrp="1"/>
          </p:cNvSpPr>
          <p:nvPr>
            <p:ph type="pic" idx="2"/>
          </p:nvPr>
        </p:nvSpPr>
        <p:spPr>
          <a:xfrm>
            <a:off x="0" y="0"/>
            <a:ext cx="6698918" cy="669891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1" name="Google Shape;51;p34"/>
          <p:cNvSpPr>
            <a:spLocks noGrp="1"/>
          </p:cNvSpPr>
          <p:nvPr>
            <p:ph type="pic" idx="3"/>
          </p:nvPr>
        </p:nvSpPr>
        <p:spPr>
          <a:xfrm>
            <a:off x="4279192" y="4287009"/>
            <a:ext cx="4798110" cy="479811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52" name="Google Shape;52;p34"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21930430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53"/>
        <p:cNvGrpSpPr/>
        <p:nvPr/>
      </p:nvGrpSpPr>
      <p:grpSpPr>
        <a:xfrm>
          <a:off x="0" y="0"/>
          <a:ext cx="0" cy="0"/>
          <a:chOff x="0" y="0"/>
          <a:chExt cx="0" cy="0"/>
        </a:xfrm>
      </p:grpSpPr>
      <p:sp>
        <p:nvSpPr>
          <p:cNvPr id="54" name="Google Shape;54;p35"/>
          <p:cNvSpPr>
            <a:spLocks noGrp="1"/>
          </p:cNvSpPr>
          <p:nvPr>
            <p:ph type="pic" idx="2"/>
          </p:nvPr>
        </p:nvSpPr>
        <p:spPr>
          <a:xfrm>
            <a:off x="6907700"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5" name="Google Shape;55;p35"/>
          <p:cNvSpPr>
            <a:spLocks noGrp="1"/>
          </p:cNvSpPr>
          <p:nvPr>
            <p:ph type="pic" idx="3"/>
          </p:nvPr>
        </p:nvSpPr>
        <p:spPr>
          <a:xfrm>
            <a:off x="-24384" y="0"/>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6" name="Google Shape;56;p35"/>
          <p:cNvSpPr>
            <a:spLocks noGrp="1"/>
          </p:cNvSpPr>
          <p:nvPr>
            <p:ph type="pic" idx="4"/>
          </p:nvPr>
        </p:nvSpPr>
        <p:spPr>
          <a:xfrm>
            <a:off x="3441658"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7" name="Google Shape;57;p35"/>
          <p:cNvSpPr>
            <a:spLocks noGrp="1"/>
          </p:cNvSpPr>
          <p:nvPr>
            <p:ph type="pic" idx="5"/>
          </p:nvPr>
        </p:nvSpPr>
        <p:spPr>
          <a:xfrm>
            <a:off x="-24384" y="342952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8" name="Google Shape;58;p35"/>
          <p:cNvSpPr>
            <a:spLocks noGrp="1"/>
          </p:cNvSpPr>
          <p:nvPr>
            <p:ph type="pic" idx="6"/>
          </p:nvPr>
        </p:nvSpPr>
        <p:spPr>
          <a:xfrm>
            <a:off x="3441658" y="685905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59" name="Google Shape;59;p35"/>
          <p:cNvSpPr>
            <a:spLocks noGrp="1"/>
          </p:cNvSpPr>
          <p:nvPr>
            <p:ph type="pic" idx="7"/>
          </p:nvPr>
        </p:nvSpPr>
        <p:spPr>
          <a:xfrm>
            <a:off x="-24384" y="6859059"/>
            <a:ext cx="3466042" cy="3429529"/>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60" name="Google Shape;60;p35"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5106033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61"/>
        <p:cNvGrpSpPr/>
        <p:nvPr/>
      </p:nvGrpSpPr>
      <p:grpSpPr>
        <a:xfrm>
          <a:off x="0" y="0"/>
          <a:ext cx="0" cy="0"/>
          <a:chOff x="0" y="0"/>
          <a:chExt cx="0" cy="0"/>
        </a:xfrm>
      </p:grpSpPr>
      <p:sp>
        <p:nvSpPr>
          <p:cNvPr id="62" name="Google Shape;62;p36"/>
          <p:cNvSpPr>
            <a:spLocks noGrp="1"/>
          </p:cNvSpPr>
          <p:nvPr>
            <p:ph type="pic" idx="2"/>
          </p:nvPr>
        </p:nvSpPr>
        <p:spPr>
          <a:xfrm>
            <a:off x="11359170"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3" name="Google Shape;63;p36"/>
          <p:cNvSpPr>
            <a:spLocks noGrp="1"/>
          </p:cNvSpPr>
          <p:nvPr>
            <p:ph type="pic" idx="3"/>
          </p:nvPr>
        </p:nvSpPr>
        <p:spPr>
          <a:xfrm>
            <a:off x="9087336"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4" name="Google Shape;64;p36"/>
          <p:cNvSpPr>
            <a:spLocks noGrp="1"/>
          </p:cNvSpPr>
          <p:nvPr>
            <p:ph type="pic" idx="4"/>
          </p:nvPr>
        </p:nvSpPr>
        <p:spPr>
          <a:xfrm>
            <a:off x="6815502"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5" name="Google Shape;65;p36"/>
          <p:cNvSpPr>
            <a:spLocks noGrp="1"/>
          </p:cNvSpPr>
          <p:nvPr>
            <p:ph type="pic" idx="5"/>
          </p:nvPr>
        </p:nvSpPr>
        <p:spPr>
          <a:xfrm>
            <a:off x="4543668"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6" name="Google Shape;66;p36"/>
          <p:cNvSpPr>
            <a:spLocks noGrp="1"/>
          </p:cNvSpPr>
          <p:nvPr>
            <p:ph type="pic" idx="6"/>
          </p:nvPr>
        </p:nvSpPr>
        <p:spPr>
          <a:xfrm>
            <a:off x="2271834"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7" name="Google Shape;67;p36"/>
          <p:cNvSpPr>
            <a:spLocks noGrp="1"/>
          </p:cNvSpPr>
          <p:nvPr>
            <p:ph type="pic" idx="7"/>
          </p:nvPr>
        </p:nvSpPr>
        <p:spPr>
          <a:xfrm>
            <a:off x="0" y="0"/>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8" name="Google Shape;68;p36"/>
          <p:cNvSpPr>
            <a:spLocks noGrp="1"/>
          </p:cNvSpPr>
          <p:nvPr>
            <p:ph type="pic" idx="8"/>
          </p:nvPr>
        </p:nvSpPr>
        <p:spPr>
          <a:xfrm>
            <a:off x="9087336"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69" name="Google Shape;69;p36"/>
          <p:cNvSpPr>
            <a:spLocks noGrp="1"/>
          </p:cNvSpPr>
          <p:nvPr>
            <p:ph type="pic" idx="9"/>
          </p:nvPr>
        </p:nvSpPr>
        <p:spPr>
          <a:xfrm>
            <a:off x="6815502"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0" name="Google Shape;70;p36"/>
          <p:cNvSpPr>
            <a:spLocks noGrp="1"/>
          </p:cNvSpPr>
          <p:nvPr>
            <p:ph type="pic" idx="13"/>
          </p:nvPr>
        </p:nvSpPr>
        <p:spPr>
          <a:xfrm>
            <a:off x="4543668"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1" name="Google Shape;71;p36"/>
          <p:cNvSpPr>
            <a:spLocks noGrp="1"/>
          </p:cNvSpPr>
          <p:nvPr>
            <p:ph type="pic" idx="14"/>
          </p:nvPr>
        </p:nvSpPr>
        <p:spPr>
          <a:xfrm>
            <a:off x="2271834"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2" name="Google Shape;72;p36"/>
          <p:cNvSpPr>
            <a:spLocks noGrp="1"/>
          </p:cNvSpPr>
          <p:nvPr>
            <p:ph type="pic" idx="15"/>
          </p:nvPr>
        </p:nvSpPr>
        <p:spPr>
          <a:xfrm>
            <a:off x="0" y="2247901"/>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3" name="Google Shape;73;p36"/>
          <p:cNvSpPr>
            <a:spLocks noGrp="1"/>
          </p:cNvSpPr>
          <p:nvPr>
            <p:ph type="pic" idx="16"/>
          </p:nvPr>
        </p:nvSpPr>
        <p:spPr>
          <a:xfrm>
            <a:off x="4543668"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4" name="Google Shape;74;p36"/>
          <p:cNvSpPr>
            <a:spLocks noGrp="1"/>
          </p:cNvSpPr>
          <p:nvPr>
            <p:ph type="pic" idx="17"/>
          </p:nvPr>
        </p:nvSpPr>
        <p:spPr>
          <a:xfrm>
            <a:off x="2271834"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5" name="Google Shape;75;p36"/>
          <p:cNvSpPr>
            <a:spLocks noGrp="1"/>
          </p:cNvSpPr>
          <p:nvPr>
            <p:ph type="pic" idx="18"/>
          </p:nvPr>
        </p:nvSpPr>
        <p:spPr>
          <a:xfrm>
            <a:off x="0" y="4495802"/>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76" name="Google Shape;76;p36"/>
          <p:cNvSpPr>
            <a:spLocks noGrp="1"/>
          </p:cNvSpPr>
          <p:nvPr>
            <p:ph type="pic" idx="19"/>
          </p:nvPr>
        </p:nvSpPr>
        <p:spPr>
          <a:xfrm>
            <a:off x="0" y="6743703"/>
            <a:ext cx="2271834" cy="2247901"/>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77" name="Google Shape;77;p36"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29461377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78"/>
        <p:cNvGrpSpPr/>
        <p:nvPr/>
      </p:nvGrpSpPr>
      <p:grpSpPr>
        <a:xfrm>
          <a:off x="0" y="0"/>
          <a:ext cx="0" cy="0"/>
          <a:chOff x="0" y="0"/>
          <a:chExt cx="0" cy="0"/>
        </a:xfrm>
      </p:grpSpPr>
      <p:sp>
        <p:nvSpPr>
          <p:cNvPr id="79" name="Google Shape;79;p37"/>
          <p:cNvSpPr>
            <a:spLocks noGrp="1"/>
          </p:cNvSpPr>
          <p:nvPr>
            <p:ph type="pic" idx="2"/>
          </p:nvPr>
        </p:nvSpPr>
        <p:spPr>
          <a:xfrm>
            <a:off x="2076448" y="0"/>
            <a:ext cx="3975907"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80" name="Google Shape;80;p37"/>
          <p:cNvSpPr>
            <a:spLocks noGrp="1"/>
          </p:cNvSpPr>
          <p:nvPr>
            <p:ph type="pic" idx="3"/>
          </p:nvPr>
        </p:nvSpPr>
        <p:spPr>
          <a:xfrm>
            <a:off x="6052354" y="0"/>
            <a:ext cx="3975907"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81" name="Google Shape;81;p37"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40815518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82"/>
        <p:cNvGrpSpPr/>
        <p:nvPr/>
      </p:nvGrpSpPr>
      <p:grpSpPr>
        <a:xfrm>
          <a:off x="0" y="0"/>
          <a:ext cx="0" cy="0"/>
          <a:chOff x="0" y="0"/>
          <a:chExt cx="0" cy="0"/>
        </a:xfrm>
      </p:grpSpPr>
      <p:sp>
        <p:nvSpPr>
          <p:cNvPr id="83" name="Google Shape;83;p38"/>
          <p:cNvSpPr>
            <a:spLocks noGrp="1"/>
          </p:cNvSpPr>
          <p:nvPr>
            <p:ph type="pic" idx="2"/>
          </p:nvPr>
        </p:nvSpPr>
        <p:spPr>
          <a:xfrm>
            <a:off x="2457449" y="0"/>
            <a:ext cx="5485374"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84" name="Google Shape;84;p38"/>
          <p:cNvSpPr>
            <a:spLocks noGrp="1"/>
          </p:cNvSpPr>
          <p:nvPr>
            <p:ph type="pic" idx="3"/>
          </p:nvPr>
        </p:nvSpPr>
        <p:spPr>
          <a:xfrm>
            <a:off x="0" y="0"/>
            <a:ext cx="2457448"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85" name="Google Shape;85;p38"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7009707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89"/>
        <p:cNvGrpSpPr/>
        <p:nvPr/>
      </p:nvGrpSpPr>
      <p:grpSpPr>
        <a:xfrm>
          <a:off x="0" y="0"/>
          <a:ext cx="0" cy="0"/>
          <a:chOff x="0" y="0"/>
          <a:chExt cx="0" cy="0"/>
        </a:xfrm>
      </p:grpSpPr>
      <p:sp>
        <p:nvSpPr>
          <p:cNvPr id="90" name="Google Shape;90;p40"/>
          <p:cNvSpPr>
            <a:spLocks noGrp="1"/>
          </p:cNvSpPr>
          <p:nvPr>
            <p:ph type="pic" idx="2"/>
          </p:nvPr>
        </p:nvSpPr>
        <p:spPr>
          <a:xfrm>
            <a:off x="0" y="0"/>
            <a:ext cx="14831526"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1" name="Google Shape;91;p4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971210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3">
  <p:cSld name="03">
    <p:spTree>
      <p:nvGrpSpPr>
        <p:cNvPr id="1" name="Shape 28"/>
        <p:cNvGrpSpPr/>
        <p:nvPr/>
      </p:nvGrpSpPr>
      <p:grpSpPr>
        <a:xfrm>
          <a:off x="0" y="0"/>
          <a:ext cx="0" cy="0"/>
          <a:chOff x="0" y="0"/>
          <a:chExt cx="0" cy="0"/>
        </a:xfrm>
      </p:grpSpPr>
      <p:pic>
        <p:nvPicPr>
          <p:cNvPr id="29" name="Google Shape;29;p26"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92"/>
        <p:cNvGrpSpPr/>
        <p:nvPr/>
      </p:nvGrpSpPr>
      <p:grpSpPr>
        <a:xfrm>
          <a:off x="0" y="0"/>
          <a:ext cx="0" cy="0"/>
          <a:chOff x="0" y="0"/>
          <a:chExt cx="0" cy="0"/>
        </a:xfrm>
      </p:grpSpPr>
      <p:sp>
        <p:nvSpPr>
          <p:cNvPr id="93" name="Google Shape;93;p41"/>
          <p:cNvSpPr>
            <a:spLocks noGrp="1"/>
          </p:cNvSpPr>
          <p:nvPr>
            <p:ph type="pic" idx="2"/>
          </p:nvPr>
        </p:nvSpPr>
        <p:spPr>
          <a:xfrm>
            <a:off x="-1" y="0"/>
            <a:ext cx="11799269"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4" name="Google Shape;94;p41"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648885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26">
  <p:cSld name="26">
    <p:spTree>
      <p:nvGrpSpPr>
        <p:cNvPr id="1" name="Shape 95"/>
        <p:cNvGrpSpPr/>
        <p:nvPr/>
      </p:nvGrpSpPr>
      <p:grpSpPr>
        <a:xfrm>
          <a:off x="0" y="0"/>
          <a:ext cx="0" cy="0"/>
          <a:chOff x="0" y="0"/>
          <a:chExt cx="0" cy="0"/>
        </a:xfrm>
      </p:grpSpPr>
      <p:sp>
        <p:nvSpPr>
          <p:cNvPr id="96" name="Google Shape;96;p42"/>
          <p:cNvSpPr>
            <a:spLocks noGrp="1"/>
          </p:cNvSpPr>
          <p:nvPr>
            <p:ph type="pic" idx="2"/>
          </p:nvPr>
        </p:nvSpPr>
        <p:spPr>
          <a:xfrm>
            <a:off x="10460736" y="2301970"/>
            <a:ext cx="7827263" cy="798661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97" name="Google Shape;97;p42"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3715449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98"/>
        <p:cNvGrpSpPr/>
        <p:nvPr/>
      </p:nvGrpSpPr>
      <p:grpSpPr>
        <a:xfrm>
          <a:off x="0" y="0"/>
          <a:ext cx="0" cy="0"/>
          <a:chOff x="0" y="0"/>
          <a:chExt cx="0" cy="0"/>
        </a:xfrm>
      </p:grpSpPr>
      <p:sp>
        <p:nvSpPr>
          <p:cNvPr id="99" name="Google Shape;99;p43"/>
          <p:cNvSpPr>
            <a:spLocks noGrp="1"/>
          </p:cNvSpPr>
          <p:nvPr>
            <p:ph type="pic" idx="2"/>
          </p:nvPr>
        </p:nvSpPr>
        <p:spPr>
          <a:xfrm>
            <a:off x="9570720" y="1700378"/>
            <a:ext cx="8717279" cy="8588210"/>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0" name="Google Shape;100;p4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41369310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01"/>
        <p:cNvGrpSpPr/>
        <p:nvPr/>
      </p:nvGrpSpPr>
      <p:grpSpPr>
        <a:xfrm>
          <a:off x="0" y="0"/>
          <a:ext cx="0" cy="0"/>
          <a:chOff x="0" y="0"/>
          <a:chExt cx="0" cy="0"/>
        </a:xfrm>
      </p:grpSpPr>
      <p:sp>
        <p:nvSpPr>
          <p:cNvPr id="102" name="Google Shape;102;p44"/>
          <p:cNvSpPr>
            <a:spLocks noGrp="1"/>
          </p:cNvSpPr>
          <p:nvPr>
            <p:ph type="pic" idx="2"/>
          </p:nvPr>
        </p:nvSpPr>
        <p:spPr>
          <a:xfrm>
            <a:off x="8655168" y="3482292"/>
            <a:ext cx="5777441" cy="578874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03" name="Google Shape;103;p44"/>
          <p:cNvSpPr>
            <a:spLocks noGrp="1"/>
          </p:cNvSpPr>
          <p:nvPr>
            <p:ph type="pic" idx="3"/>
          </p:nvPr>
        </p:nvSpPr>
        <p:spPr>
          <a:xfrm>
            <a:off x="11334720" y="0"/>
            <a:ext cx="6953280"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4" name="Google Shape;104;p44"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extLst>
      <p:ext uri="{BB962C8B-B14F-4D97-AF65-F5344CB8AC3E}">
        <p14:creationId xmlns:p14="http://schemas.microsoft.com/office/powerpoint/2010/main" val="26240116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05"/>
        <p:cNvGrpSpPr/>
        <p:nvPr/>
      </p:nvGrpSpPr>
      <p:grpSpPr>
        <a:xfrm>
          <a:off x="0" y="0"/>
          <a:ext cx="0" cy="0"/>
          <a:chOff x="0" y="0"/>
          <a:chExt cx="0" cy="0"/>
        </a:xfrm>
      </p:grpSpPr>
      <p:sp>
        <p:nvSpPr>
          <p:cNvPr id="106" name="Google Shape;106;p45"/>
          <p:cNvSpPr>
            <a:spLocks noGrp="1"/>
          </p:cNvSpPr>
          <p:nvPr>
            <p:ph type="pic" idx="2"/>
          </p:nvPr>
        </p:nvSpPr>
        <p:spPr>
          <a:xfrm>
            <a:off x="0" y="0"/>
            <a:ext cx="13279983"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07" name="Google Shape;107;p45"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7888427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08"/>
        <p:cNvGrpSpPr/>
        <p:nvPr/>
      </p:nvGrpSpPr>
      <p:grpSpPr>
        <a:xfrm>
          <a:off x="0" y="0"/>
          <a:ext cx="0" cy="0"/>
          <a:chOff x="0" y="0"/>
          <a:chExt cx="0" cy="0"/>
        </a:xfrm>
      </p:grpSpPr>
      <p:sp>
        <p:nvSpPr>
          <p:cNvPr id="109" name="Google Shape;109;p46"/>
          <p:cNvSpPr>
            <a:spLocks noGrp="1"/>
          </p:cNvSpPr>
          <p:nvPr>
            <p:ph type="pic" idx="2"/>
          </p:nvPr>
        </p:nvSpPr>
        <p:spPr>
          <a:xfrm>
            <a:off x="5008008" y="0"/>
            <a:ext cx="13279992"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0" name="Google Shape;110;p46"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extLst>
      <p:ext uri="{BB962C8B-B14F-4D97-AF65-F5344CB8AC3E}">
        <p14:creationId xmlns:p14="http://schemas.microsoft.com/office/powerpoint/2010/main" val="17340214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11"/>
        <p:cNvGrpSpPr/>
        <p:nvPr/>
      </p:nvGrpSpPr>
      <p:grpSpPr>
        <a:xfrm>
          <a:off x="0" y="0"/>
          <a:ext cx="0" cy="0"/>
          <a:chOff x="0" y="0"/>
          <a:chExt cx="0" cy="0"/>
        </a:xfrm>
      </p:grpSpPr>
      <p:sp>
        <p:nvSpPr>
          <p:cNvPr id="112" name="Google Shape;112;p47"/>
          <p:cNvSpPr>
            <a:spLocks noGrp="1"/>
          </p:cNvSpPr>
          <p:nvPr>
            <p:ph type="pic" idx="2"/>
          </p:nvPr>
        </p:nvSpPr>
        <p:spPr>
          <a:xfrm>
            <a:off x="-17244" y="0"/>
            <a:ext cx="16075035"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3" name="Google Shape;113;p47"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3571535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14"/>
        <p:cNvGrpSpPr/>
        <p:nvPr/>
      </p:nvGrpSpPr>
      <p:grpSpPr>
        <a:xfrm>
          <a:off x="0" y="0"/>
          <a:ext cx="0" cy="0"/>
          <a:chOff x="0" y="0"/>
          <a:chExt cx="0" cy="0"/>
        </a:xfrm>
      </p:grpSpPr>
      <p:sp>
        <p:nvSpPr>
          <p:cNvPr id="115" name="Google Shape;115;p48"/>
          <p:cNvSpPr>
            <a:spLocks noGrp="1"/>
          </p:cNvSpPr>
          <p:nvPr>
            <p:ph type="pic" idx="2"/>
          </p:nvPr>
        </p:nvSpPr>
        <p:spPr>
          <a:xfrm>
            <a:off x="4797506" y="0"/>
            <a:ext cx="16075035"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6" name="Google Shape;116;p48"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extLst>
      <p:ext uri="{BB962C8B-B14F-4D97-AF65-F5344CB8AC3E}">
        <p14:creationId xmlns:p14="http://schemas.microsoft.com/office/powerpoint/2010/main" val="515530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17"/>
        <p:cNvGrpSpPr/>
        <p:nvPr/>
      </p:nvGrpSpPr>
      <p:grpSpPr>
        <a:xfrm>
          <a:off x="0" y="0"/>
          <a:ext cx="0" cy="0"/>
          <a:chOff x="0" y="0"/>
          <a:chExt cx="0" cy="0"/>
        </a:xfrm>
      </p:grpSpPr>
      <p:sp>
        <p:nvSpPr>
          <p:cNvPr id="118" name="Google Shape;118;p49"/>
          <p:cNvSpPr>
            <a:spLocks noGrp="1"/>
          </p:cNvSpPr>
          <p:nvPr>
            <p:ph type="pic" idx="2"/>
          </p:nvPr>
        </p:nvSpPr>
        <p:spPr>
          <a:xfrm>
            <a:off x="1818975" y="0"/>
            <a:ext cx="6662002"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19" name="Google Shape;119;p49"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266849448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120"/>
        <p:cNvGrpSpPr/>
        <p:nvPr/>
      </p:nvGrpSpPr>
      <p:grpSpPr>
        <a:xfrm>
          <a:off x="0" y="0"/>
          <a:ext cx="0" cy="0"/>
          <a:chOff x="0" y="0"/>
          <a:chExt cx="0" cy="0"/>
        </a:xfrm>
      </p:grpSpPr>
      <p:sp>
        <p:nvSpPr>
          <p:cNvPr id="121" name="Google Shape;121;p50"/>
          <p:cNvSpPr>
            <a:spLocks noGrp="1"/>
          </p:cNvSpPr>
          <p:nvPr>
            <p:ph type="pic" idx="2"/>
          </p:nvPr>
        </p:nvSpPr>
        <p:spPr>
          <a:xfrm>
            <a:off x="1237024" y="1307392"/>
            <a:ext cx="7696540" cy="7673803"/>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22" name="Google Shape;122;p5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370578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30"/>
        <p:cNvGrpSpPr/>
        <p:nvPr/>
      </p:nvGrpSpPr>
      <p:grpSpPr>
        <a:xfrm>
          <a:off x="0" y="0"/>
          <a:ext cx="0" cy="0"/>
          <a:chOff x="0" y="0"/>
          <a:chExt cx="0" cy="0"/>
        </a:xfrm>
      </p:grpSpPr>
      <p:sp>
        <p:nvSpPr>
          <p:cNvPr id="31" name="Google Shape;31;p27"/>
          <p:cNvSpPr>
            <a:spLocks noGrp="1"/>
          </p:cNvSpPr>
          <p:nvPr>
            <p:ph type="pic" idx="2"/>
          </p:nvPr>
        </p:nvSpPr>
        <p:spPr>
          <a:xfrm>
            <a:off x="0" y="0"/>
            <a:ext cx="18288001"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123"/>
        <p:cNvGrpSpPr/>
        <p:nvPr/>
      </p:nvGrpSpPr>
      <p:grpSpPr>
        <a:xfrm>
          <a:off x="0" y="0"/>
          <a:ext cx="0" cy="0"/>
          <a:chOff x="0" y="0"/>
          <a:chExt cx="0" cy="0"/>
        </a:xfrm>
      </p:grpSpPr>
      <p:sp>
        <p:nvSpPr>
          <p:cNvPr id="124" name="Google Shape;124;p51"/>
          <p:cNvSpPr>
            <a:spLocks noGrp="1"/>
          </p:cNvSpPr>
          <p:nvPr>
            <p:ph type="pic" idx="2"/>
          </p:nvPr>
        </p:nvSpPr>
        <p:spPr>
          <a:xfrm>
            <a:off x="9401366" y="1401961"/>
            <a:ext cx="7507277" cy="7518587"/>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25" name="Google Shape;125;p51" descr="A picture containing drawing&#10;&#10;Description automatically generated"/>
          <p:cNvPicPr preferRelativeResize="0"/>
          <p:nvPr/>
        </p:nvPicPr>
        <p:blipFill rotWithShape="1">
          <a:blip r:embed="rId2">
            <a:alphaModFix/>
          </a:blip>
          <a:srcRect/>
          <a:stretch/>
        </p:blipFill>
        <p:spPr>
          <a:xfrm>
            <a:off x="0" y="29980"/>
            <a:ext cx="3847684" cy="1736484"/>
          </a:xfrm>
          <a:prstGeom prst="rect">
            <a:avLst/>
          </a:prstGeom>
          <a:noFill/>
          <a:ln>
            <a:noFill/>
          </a:ln>
        </p:spPr>
      </p:pic>
    </p:spTree>
    <p:extLst>
      <p:ext uri="{BB962C8B-B14F-4D97-AF65-F5344CB8AC3E}">
        <p14:creationId xmlns:p14="http://schemas.microsoft.com/office/powerpoint/2010/main" val="8664524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129"/>
        <p:cNvGrpSpPr/>
        <p:nvPr/>
      </p:nvGrpSpPr>
      <p:grpSpPr>
        <a:xfrm>
          <a:off x="0" y="0"/>
          <a:ext cx="0" cy="0"/>
          <a:chOff x="0" y="0"/>
          <a:chExt cx="0" cy="0"/>
        </a:xfrm>
      </p:grpSpPr>
      <p:sp>
        <p:nvSpPr>
          <p:cNvPr id="130" name="Google Shape;130;p53"/>
          <p:cNvSpPr>
            <a:spLocks noGrp="1"/>
          </p:cNvSpPr>
          <p:nvPr>
            <p:ph type="pic" idx="2"/>
          </p:nvPr>
        </p:nvSpPr>
        <p:spPr>
          <a:xfrm>
            <a:off x="2188966" y="2589863"/>
            <a:ext cx="5107185" cy="5108862"/>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131" name="Google Shape;131;p53"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extLst>
      <p:ext uri="{BB962C8B-B14F-4D97-AF65-F5344CB8AC3E}">
        <p14:creationId xmlns:p14="http://schemas.microsoft.com/office/powerpoint/2010/main" val="116941212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138"/>
        <p:cNvGrpSpPr/>
        <p:nvPr/>
      </p:nvGrpSpPr>
      <p:grpSpPr>
        <a:xfrm>
          <a:off x="0" y="0"/>
          <a:ext cx="0" cy="0"/>
          <a:chOff x="0" y="0"/>
          <a:chExt cx="0" cy="0"/>
        </a:xfrm>
      </p:grpSpPr>
      <p:sp>
        <p:nvSpPr>
          <p:cNvPr id="139" name="Google Shape;139;p55"/>
          <p:cNvSpPr>
            <a:spLocks noGrp="1"/>
          </p:cNvSpPr>
          <p:nvPr>
            <p:ph type="pic" idx="2"/>
          </p:nvPr>
        </p:nvSpPr>
        <p:spPr>
          <a:xfrm>
            <a:off x="0" y="0"/>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0" name="Google Shape;140;p55"/>
          <p:cNvSpPr>
            <a:spLocks noGrp="1"/>
          </p:cNvSpPr>
          <p:nvPr>
            <p:ph type="pic" idx="3"/>
          </p:nvPr>
        </p:nvSpPr>
        <p:spPr>
          <a:xfrm>
            <a:off x="0" y="5144294"/>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1" name="Google Shape;141;p55"/>
          <p:cNvSpPr>
            <a:spLocks noGrp="1"/>
          </p:cNvSpPr>
          <p:nvPr>
            <p:ph type="pic" idx="4"/>
          </p:nvPr>
        </p:nvSpPr>
        <p:spPr>
          <a:xfrm>
            <a:off x="5144294" y="0"/>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2" name="Google Shape;142;p55"/>
          <p:cNvSpPr>
            <a:spLocks noGrp="1"/>
          </p:cNvSpPr>
          <p:nvPr>
            <p:ph type="pic" idx="5"/>
          </p:nvPr>
        </p:nvSpPr>
        <p:spPr>
          <a:xfrm>
            <a:off x="5144294" y="5144294"/>
            <a:ext cx="5144294"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143" name="Google Shape;143;p55"/>
          <p:cNvSpPr>
            <a:spLocks noGrp="1"/>
          </p:cNvSpPr>
          <p:nvPr>
            <p:ph type="pic" idx="6"/>
          </p:nvPr>
        </p:nvSpPr>
        <p:spPr>
          <a:xfrm>
            <a:off x="10288588" y="0"/>
            <a:ext cx="7999412" cy="5144294"/>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87986004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标题和内容">
  <p:cSld name="标题和内容">
    <p:spTree>
      <p:nvGrpSpPr>
        <p:cNvPr id="1" name="Shape 144"/>
        <p:cNvGrpSpPr/>
        <p:nvPr/>
      </p:nvGrpSpPr>
      <p:grpSpPr>
        <a:xfrm>
          <a:off x="0" y="0"/>
          <a:ext cx="0" cy="0"/>
          <a:chOff x="0" y="0"/>
          <a:chExt cx="0" cy="0"/>
        </a:xfrm>
      </p:grpSpPr>
      <p:sp>
        <p:nvSpPr>
          <p:cNvPr id="145" name="Google Shape;145;p56"/>
          <p:cNvSpPr/>
          <p:nvPr/>
        </p:nvSpPr>
        <p:spPr>
          <a:xfrm>
            <a:off x="0" y="3640846"/>
            <a:ext cx="18288000" cy="6647744"/>
          </a:xfrm>
          <a:custGeom>
            <a:avLst/>
            <a:gdLst/>
            <a:ahLst/>
            <a:cxnLst/>
            <a:rect l="l" t="t" r="r" b="b"/>
            <a:pathLst>
              <a:path w="9144000" h="4431145" extrusionOk="0">
                <a:moveTo>
                  <a:pt x="0" y="0"/>
                </a:moveTo>
                <a:cubicBezTo>
                  <a:pt x="665399" y="762209"/>
                  <a:pt x="1434980" y="1458693"/>
                  <a:pt x="2286817" y="2064940"/>
                </a:cubicBezTo>
                <a:cubicBezTo>
                  <a:pt x="4374993" y="3551080"/>
                  <a:pt x="6813587" y="4392563"/>
                  <a:pt x="9144000" y="4431142"/>
                </a:cubicBezTo>
                <a:lnTo>
                  <a:pt x="9144000" y="4431143"/>
                </a:lnTo>
                <a:lnTo>
                  <a:pt x="9143998" y="4431145"/>
                </a:lnTo>
                <a:lnTo>
                  <a:pt x="0" y="4431145"/>
                </a:lnTo>
                <a:close/>
              </a:path>
            </a:pathLst>
          </a:custGeom>
          <a:solidFill>
            <a:srgbClr val="E7E3D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46" name="Google Shape;146;p56"/>
          <p:cNvGrpSpPr/>
          <p:nvPr/>
        </p:nvGrpSpPr>
        <p:grpSpPr>
          <a:xfrm>
            <a:off x="308583" y="467744"/>
            <a:ext cx="2000930" cy="1379350"/>
            <a:chOff x="115148" y="402460"/>
            <a:chExt cx="1000465" cy="919425"/>
          </a:xfrm>
        </p:grpSpPr>
        <p:sp>
          <p:nvSpPr>
            <p:cNvPr id="147" name="Google Shape;147;p56"/>
            <p:cNvSpPr/>
            <p:nvPr/>
          </p:nvSpPr>
          <p:spPr>
            <a:xfrm>
              <a:off x="115148" y="423335"/>
              <a:ext cx="629401" cy="629401"/>
            </a:xfrm>
            <a:prstGeom prst="ellipse">
              <a:avLst/>
            </a:prstGeom>
            <a:solidFill>
              <a:srgbClr val="A5D66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8" name="Google Shape;148;p56"/>
            <p:cNvSpPr/>
            <p:nvPr/>
          </p:nvSpPr>
          <p:spPr>
            <a:xfrm>
              <a:off x="179512" y="692696"/>
              <a:ext cx="573103" cy="573103"/>
            </a:xfrm>
            <a:prstGeom prst="ellipse">
              <a:avLst/>
            </a:prstGeom>
            <a:solidFill>
              <a:srgbClr val="F4823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9" name="Google Shape;149;p56"/>
            <p:cNvSpPr/>
            <p:nvPr/>
          </p:nvSpPr>
          <p:spPr>
            <a:xfrm rot="-2283256">
              <a:off x="454002" y="660274"/>
              <a:ext cx="550463" cy="550463"/>
            </a:xfrm>
            <a:prstGeom prst="ellipse">
              <a:avLst/>
            </a:prstGeom>
            <a:solidFill>
              <a:srgbClr val="FFC936"/>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0" name="Google Shape;150;p56"/>
            <p:cNvSpPr/>
            <p:nvPr/>
          </p:nvSpPr>
          <p:spPr>
            <a:xfrm rot="-2283256">
              <a:off x="404498" y="485634"/>
              <a:ext cx="411920" cy="411920"/>
            </a:xfrm>
            <a:prstGeom prst="ellipse">
              <a:avLst/>
            </a:prstGeom>
            <a:solidFill>
              <a:srgbClr val="4CB8F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130011086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1"/>
        <p:cNvGrpSpPr/>
        <p:nvPr/>
      </p:nvGrpSpPr>
      <p:grpSpPr>
        <a:xfrm>
          <a:off x="0" y="0"/>
          <a:ext cx="0" cy="0"/>
          <a:chOff x="0" y="0"/>
          <a:chExt cx="0" cy="0"/>
        </a:xfrm>
      </p:grpSpPr>
      <p:sp>
        <p:nvSpPr>
          <p:cNvPr id="12" name="Google Shape;12;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3" name="Google Shape;13;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 name="Google Shape;14;p26"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010678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21"/>
        <p:cNvGrpSpPr/>
        <p:nvPr/>
      </p:nvGrpSpPr>
      <p:grpSpPr>
        <a:xfrm>
          <a:off x="0" y="0"/>
          <a:ext cx="0" cy="0"/>
          <a:chOff x="0" y="0"/>
          <a:chExt cx="0" cy="0"/>
        </a:xfrm>
      </p:grpSpPr>
      <p:sp>
        <p:nvSpPr>
          <p:cNvPr id="22" name="Google Shape;22;p49"/>
          <p:cNvSpPr>
            <a:spLocks noGrp="1"/>
          </p:cNvSpPr>
          <p:nvPr>
            <p:ph type="pic" idx="2"/>
          </p:nvPr>
        </p:nvSpPr>
        <p:spPr>
          <a:xfrm>
            <a:off x="1935145" y="3120406"/>
            <a:ext cx="5715000" cy="5715000"/>
          </a:xfrm>
          <a:prstGeom prst="rect">
            <a:avLst/>
          </a:prstGeom>
          <a:solidFill>
            <a:srgbClr val="353535">
              <a:alpha val="10980"/>
            </a:srgbClr>
          </a:solidFill>
          <a:ln>
            <a:noFill/>
          </a:ln>
        </p:spPr>
      </p:sp>
      <p:sp>
        <p:nvSpPr>
          <p:cNvPr id="23" name="Google Shape;23;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dk1"/>
              </a:buClr>
              <a:buSzPts val="1600"/>
              <a:buFont typeface="Open Sans"/>
              <a:buNone/>
            </a:pPr>
            <a:fld id="{00000000-1234-1234-1234-123412341234}" type="slidenum">
              <a:rPr lang="en-US"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4" name="Google Shape;24;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5" name="Google Shape;25;p49" descr="A picture containing drawing&#10;&#10;Description automatically generated"/>
          <p:cNvPicPr preferRelativeResize="0"/>
          <p:nvPr/>
        </p:nvPicPr>
        <p:blipFill rotWithShape="1">
          <a:blip r:embed="rId2">
            <a:alphaModFix/>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9354953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88"/>
        <p:cNvGrpSpPr/>
        <p:nvPr/>
      </p:nvGrpSpPr>
      <p:grpSpPr>
        <a:xfrm>
          <a:off x="0" y="0"/>
          <a:ext cx="0" cy="0"/>
          <a:chOff x="0" y="0"/>
          <a:chExt cx="0" cy="0"/>
        </a:xfrm>
      </p:grpSpPr>
      <p:sp>
        <p:nvSpPr>
          <p:cNvPr id="89" name="Google Shape;89;p40"/>
          <p:cNvSpPr>
            <a:spLocks noGrp="1"/>
          </p:cNvSpPr>
          <p:nvPr>
            <p:ph type="pic" idx="2"/>
          </p:nvPr>
        </p:nvSpPr>
        <p:spPr>
          <a:xfrm>
            <a:off x="2" y="0"/>
            <a:ext cx="7942823" cy="10288588"/>
          </a:xfrm>
          <a:prstGeom prst="rect">
            <a:avLst/>
          </a:prstGeom>
          <a:solidFill>
            <a:srgbClr val="353535">
              <a:alpha val="10980"/>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50" b="0" i="0" u="none" strike="noStrike" cap="none">
                <a:solidFill>
                  <a:schemeClr val="dk1"/>
                </a:solidFill>
                <a:latin typeface="Calibri"/>
                <a:ea typeface="Calibri"/>
                <a:cs typeface="Calibri"/>
                <a:sym typeface="Calibri"/>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Calibri"/>
                <a:ea typeface="Calibri"/>
                <a:cs typeface="Calibri"/>
                <a:sym typeface="Calibri"/>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284044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32"/>
        <p:cNvGrpSpPr/>
        <p:nvPr/>
      </p:nvGrpSpPr>
      <p:grpSpPr>
        <a:xfrm>
          <a:off x="0" y="0"/>
          <a:ext cx="0" cy="0"/>
          <a:chOff x="0" y="0"/>
          <a:chExt cx="0" cy="0"/>
        </a:xfrm>
      </p:grpSpPr>
      <p:sp>
        <p:nvSpPr>
          <p:cNvPr id="33" name="Google Shape;33;p28"/>
          <p:cNvSpPr>
            <a:spLocks noGrp="1"/>
          </p:cNvSpPr>
          <p:nvPr>
            <p:ph type="pic" idx="2"/>
          </p:nvPr>
        </p:nvSpPr>
        <p:spPr>
          <a:xfrm>
            <a:off x="0" y="0"/>
            <a:ext cx="18288001" cy="1028858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34" name="Google Shape;34;p28" descr="A picture containing drawing&#10;&#10;Description automatically generated"/>
          <p:cNvPicPr preferRelativeResize="0"/>
          <p:nvPr/>
        </p:nvPicPr>
        <p:blipFill rotWithShape="1">
          <a:blip r:embed="rId2">
            <a:alphaModFix/>
          </a:blip>
          <a:srcRect/>
          <a:stretch/>
        </p:blipFill>
        <p:spPr>
          <a:xfrm>
            <a:off x="0" y="0"/>
            <a:ext cx="1813942" cy="176919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35"/>
        <p:cNvGrpSpPr/>
        <p:nvPr/>
      </p:nvGrpSpPr>
      <p:grpSpPr>
        <a:xfrm>
          <a:off x="0" y="0"/>
          <a:ext cx="0" cy="0"/>
          <a:chOff x="0" y="0"/>
          <a:chExt cx="0" cy="0"/>
        </a:xfrm>
      </p:grpSpPr>
      <p:sp>
        <p:nvSpPr>
          <p:cNvPr id="36" name="Google Shape;36;p29"/>
          <p:cNvSpPr>
            <a:spLocks noGrp="1"/>
          </p:cNvSpPr>
          <p:nvPr>
            <p:ph type="pic" idx="2"/>
          </p:nvPr>
        </p:nvSpPr>
        <p:spPr>
          <a:xfrm>
            <a:off x="383056" y="338143"/>
            <a:ext cx="17521894" cy="9625008"/>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37"/>
        <p:cNvGrpSpPr/>
        <p:nvPr/>
      </p:nvGrpSpPr>
      <p:grpSpPr>
        <a:xfrm>
          <a:off x="0" y="0"/>
          <a:ext cx="0" cy="0"/>
          <a:chOff x="0" y="0"/>
          <a:chExt cx="0" cy="0"/>
        </a:xfrm>
      </p:grpSpPr>
      <p:sp>
        <p:nvSpPr>
          <p:cNvPr id="38" name="Google Shape;38;p30"/>
          <p:cNvSpPr>
            <a:spLocks noGrp="1"/>
          </p:cNvSpPr>
          <p:nvPr>
            <p:ph type="pic" idx="2"/>
          </p:nvPr>
        </p:nvSpPr>
        <p:spPr>
          <a:xfrm flipH="1">
            <a:off x="-1" y="0"/>
            <a:ext cx="14712019" cy="4511040"/>
          </a:xfrm>
          <a:prstGeom prst="rect">
            <a:avLst/>
          </a:prstGeom>
          <a:solidFill>
            <a:srgbClr val="353535">
              <a:alpha val="11764"/>
            </a:srgbClr>
          </a:solid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100"/>
              <a:buFont typeface="Arial"/>
              <a:buChar char="•"/>
              <a:defRPr sz="100" b="0" i="0" u="none" strike="noStrike" cap="none">
                <a:solidFill>
                  <a:schemeClr val="dk1"/>
                </a:solidFill>
                <a:latin typeface="Arial"/>
                <a:ea typeface="Arial"/>
                <a:cs typeface="Arial"/>
                <a:sym typeface="Arial"/>
              </a:defRPr>
            </a:lvl1pPr>
            <a:lvl2pPr marR="0" lvl="1" algn="l" rtl="0">
              <a:lnSpc>
                <a:spcPct val="90000"/>
              </a:lnSpc>
              <a:spcBef>
                <a:spcPts val="75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R="0" lvl="2" algn="l" rtl="0">
              <a:lnSpc>
                <a:spcPct val="90000"/>
              </a:lnSpc>
              <a:spcBef>
                <a:spcPts val="75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R="0" lvl="3"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R="0" lvl="4"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R="0" lvl="5"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R="0" lvl="6"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R="0" lvl="7"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R="0" lvl="8" algn="l" rtl="0">
              <a:lnSpc>
                <a:spcPct val="90000"/>
              </a:lnSpc>
              <a:spcBef>
                <a:spcPts val="75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pic>
        <p:nvPicPr>
          <p:cNvPr id="39" name="Google Shape;39;p30" descr="A picture containing drawing&#10;&#10;Description automatically generated"/>
          <p:cNvPicPr preferRelativeResize="0"/>
          <p:nvPr/>
        </p:nvPicPr>
        <p:blipFill rotWithShape="1">
          <a:blip r:embed="rId2">
            <a:alphaModFix/>
          </a:blip>
          <a:srcRect/>
          <a:stretch/>
        </p:blipFill>
        <p:spPr>
          <a:xfrm>
            <a:off x="14433606" y="14992"/>
            <a:ext cx="3847684" cy="173648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29" Type="http://schemas.openxmlformats.org/officeDocument/2006/relationships/slideLayout" Target="../slideLayouts/slideLayout66.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28" Type="http://schemas.openxmlformats.org/officeDocument/2006/relationships/slideLayout" Target="../slideLayouts/slideLayout65.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slideLayout" Target="../slideLayouts/slideLayout64.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cxnSp>
        <p:nvCxnSpPr>
          <p:cNvPr id="10" name="Google Shape;10;p1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11" name="Google Shape;11;p19"/>
          <p:cNvSpPr txBox="1"/>
          <p:nvPr/>
        </p:nvSpPr>
        <p:spPr>
          <a:xfrm>
            <a:off x="16859166"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1600" b="0" i="0" u="none" strike="noStrike" cap="none">
                <a:solidFill>
                  <a:schemeClr val="dk1"/>
                </a:solidFill>
                <a:latin typeface="Arial"/>
                <a:ea typeface="Arial"/>
                <a:cs typeface="Arial"/>
                <a:sym typeface="Arial"/>
              </a:rPr>
              <a:t>‹#›</a:t>
            </a:fld>
            <a:endParaRPr sz="1600" b="0" i="0" u="none" strike="noStrike" cap="none">
              <a:solidFill>
                <a:schemeClr val="dk1"/>
              </a:solidFill>
              <a:latin typeface="Arial"/>
              <a:ea typeface="Arial"/>
              <a:cs typeface="Arial"/>
              <a:sym typeface="Arial"/>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xmlns="" id="{EB238512-0742-4201-873B-6C81F4348B78}"/>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2" r:id="rId32"/>
    <p:sldLayoutId id="2147483683" r:id="rId33"/>
    <p:sldLayoutId id="2147483684" r:id="rId34"/>
    <p:sldLayoutId id="2147483685" r:id="rId35"/>
    <p:sldLayoutId id="2147483686" r:id="rId36"/>
    <p:sldLayoutId id="2147483717" r:id="rId3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cxnSp>
        <p:nvCxnSpPr>
          <p:cNvPr id="10" name="Google Shape;10;p1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11" name="Google Shape;11;p19"/>
          <p:cNvSpPr txBox="1"/>
          <p:nvPr/>
        </p:nvSpPr>
        <p:spPr>
          <a:xfrm>
            <a:off x="16859166"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1600" b="0" i="0" u="none" strike="noStrike" cap="none">
                <a:solidFill>
                  <a:schemeClr val="dk1"/>
                </a:solidFill>
                <a:latin typeface="Arial"/>
                <a:ea typeface="Arial"/>
                <a:cs typeface="Arial"/>
                <a:sym typeface="Arial"/>
              </a:rPr>
              <a:t>‹#›</a:t>
            </a:fld>
            <a:endParaRPr sz="1600" b="0" i="0" u="none" strike="noStrike" cap="none">
              <a:solidFill>
                <a:schemeClr val="dk1"/>
              </a:solidFill>
              <a:latin typeface="Arial"/>
              <a:ea typeface="Arial"/>
              <a:cs typeface="Arial"/>
              <a:sym typeface="Arial"/>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xmlns="" id="{DA17C980-7C03-4D93-9CD8-CA23D68A5CD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p>
        </p:txBody>
      </p:sp>
    </p:spTree>
    <p:extLst>
      <p:ext uri="{BB962C8B-B14F-4D97-AF65-F5344CB8AC3E}">
        <p14:creationId xmlns:p14="http://schemas.microsoft.com/office/powerpoint/2010/main" val="2953520190"/>
      </p:ext>
    </p:extLst>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 id="2147483714" r:id="rId27"/>
    <p:sldLayoutId id="2147483715" r:id="rId28"/>
    <p:sldLayoutId id="2147483716"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6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6.xml"/><Relationship Id="rId5" Type="http://schemas.openxmlformats.org/officeDocument/2006/relationships/image" Target="../media/image12.jpe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DcxccMPe3AE&amp;list=PLrI6tpZ6pQmTuWgH38XkEoLGjZytfUdAR&amp;index=21" TargetMode="External"/><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
          <p:cNvSpPr txBox="1"/>
          <p:nvPr/>
        </p:nvSpPr>
        <p:spPr>
          <a:xfrm>
            <a:off x="1029898" y="3360976"/>
            <a:ext cx="16228203" cy="5324494"/>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ar-JO" sz="8000" b="1" dirty="0" smtClean="0">
                <a:solidFill>
                  <a:schemeClr val="accent3">
                    <a:lumMod val="75000"/>
                  </a:schemeClr>
                </a:solidFill>
              </a:rPr>
              <a:t>ورشة عمل حول تصميم التغذية الراجعة المجتمعية </a:t>
            </a:r>
            <a:endParaRPr dirty="0">
              <a:solidFill>
                <a:schemeClr val="accent3">
                  <a:lumMod val="75000"/>
                </a:schemeClr>
              </a:solidFill>
            </a:endParaRPr>
          </a:p>
          <a:p>
            <a:pPr marL="0" marR="0" lvl="0" indent="0" algn="ctr" rtl="0">
              <a:lnSpc>
                <a:spcPct val="80000"/>
              </a:lnSpc>
              <a:spcBef>
                <a:spcPts val="600"/>
              </a:spcBef>
              <a:spcAft>
                <a:spcPts val="0"/>
              </a:spcAft>
              <a:buNone/>
            </a:pPr>
            <a:endParaRPr sz="6000" b="1" i="0" u="none" strike="noStrike" cap="none" dirty="0">
              <a:solidFill>
                <a:srgbClr val="FF0000"/>
              </a:solidFill>
              <a:latin typeface="Arial"/>
              <a:ea typeface="Arial"/>
              <a:cs typeface="Arial"/>
              <a:sym typeface="Arial"/>
            </a:endParaRPr>
          </a:p>
          <a:p>
            <a:pPr marL="0" marR="0" lvl="0" indent="0" algn="ctr" rtl="0">
              <a:lnSpc>
                <a:spcPct val="80000"/>
              </a:lnSpc>
              <a:spcBef>
                <a:spcPts val="600"/>
              </a:spcBef>
              <a:spcAft>
                <a:spcPts val="0"/>
              </a:spcAft>
              <a:buNone/>
            </a:pPr>
            <a:r>
              <a:rPr lang="en-US" sz="6000" b="1" i="0" u="none" strike="noStrike" cap="none" dirty="0" smtClean="0">
                <a:solidFill>
                  <a:schemeClr val="lt1"/>
                </a:solidFill>
                <a:latin typeface="Arial"/>
                <a:ea typeface="Arial"/>
                <a:cs typeface="Arial"/>
                <a:sym typeface="Arial"/>
              </a:rPr>
              <a:t>[</a:t>
            </a:r>
            <a:r>
              <a:rPr lang="ar-JO" sz="6000" b="1" i="0" u="none" strike="noStrike" cap="none" dirty="0" smtClean="0">
                <a:solidFill>
                  <a:schemeClr val="lt1"/>
                </a:solidFill>
                <a:latin typeface="Arial"/>
                <a:ea typeface="Arial"/>
                <a:cs typeface="Arial"/>
                <a:sym typeface="Arial"/>
              </a:rPr>
              <a:t>التاريخ</a:t>
            </a:r>
            <a:r>
              <a:rPr lang="en-US" sz="6000" b="1" i="0" u="none" strike="noStrike" cap="none" dirty="0" smtClean="0">
                <a:solidFill>
                  <a:schemeClr val="lt1"/>
                </a:solidFill>
                <a:latin typeface="Arial"/>
                <a:ea typeface="Arial"/>
                <a:cs typeface="Arial"/>
                <a:sym typeface="Arial"/>
              </a:rPr>
              <a:t>]</a:t>
            </a:r>
            <a:endParaRPr sz="6000" b="1" i="0" u="none" strike="noStrike" cap="none" dirty="0">
              <a:solidFill>
                <a:schemeClr val="lt1"/>
              </a:solidFill>
              <a:latin typeface="Arial"/>
              <a:ea typeface="Arial"/>
              <a:cs typeface="Arial"/>
              <a:sym typeface="Arial"/>
            </a:endParaRPr>
          </a:p>
          <a:p>
            <a:pPr marL="0" marR="0" lvl="0" indent="0" algn="ctr" rtl="0">
              <a:lnSpc>
                <a:spcPct val="80000"/>
              </a:lnSpc>
              <a:spcBef>
                <a:spcPts val="600"/>
              </a:spcBef>
              <a:spcAft>
                <a:spcPts val="0"/>
              </a:spcAft>
              <a:buNone/>
            </a:pPr>
            <a:endParaRPr sz="6000" b="1" i="0" u="none" strike="noStrike" cap="none" dirty="0">
              <a:solidFill>
                <a:schemeClr val="lt1"/>
              </a:solidFill>
              <a:latin typeface="Arial"/>
              <a:ea typeface="Arial"/>
              <a:cs typeface="Arial"/>
              <a:sym typeface="Arial"/>
            </a:endParaRPr>
          </a:p>
          <a:p>
            <a:pPr marL="0" marR="0" lvl="0" indent="0" algn="ctr" rtl="0">
              <a:lnSpc>
                <a:spcPct val="80000"/>
              </a:lnSpc>
              <a:spcBef>
                <a:spcPts val="600"/>
              </a:spcBef>
              <a:spcAft>
                <a:spcPts val="0"/>
              </a:spcAft>
              <a:buNone/>
            </a:pPr>
            <a:endParaRPr sz="6000" b="1" i="0" u="none" strike="noStrike" cap="none" dirty="0">
              <a:solidFill>
                <a:schemeClr val="lt1"/>
              </a:solidFill>
              <a:latin typeface="Arial"/>
              <a:ea typeface="Arial"/>
              <a:cs typeface="Arial"/>
              <a:sym typeface="Arial"/>
            </a:endParaRPr>
          </a:p>
        </p:txBody>
      </p:sp>
      <p:pic>
        <p:nvPicPr>
          <p:cNvPr id="157" name="Google Shape;157;p1" descr="A picture containing drawing&#10;&#10;Description automatically generated"/>
          <p:cNvPicPr preferRelativeResize="0"/>
          <p:nvPr/>
        </p:nvPicPr>
        <p:blipFill rotWithShape="1">
          <a:blip r:embed="rId3">
            <a:alphaModFix/>
          </a:blip>
          <a:srcRect/>
          <a:stretch/>
        </p:blipFill>
        <p:spPr>
          <a:xfrm>
            <a:off x="13034962" y="257287"/>
            <a:ext cx="4757240" cy="1397341"/>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3" name="image1.png">
            <a:extLst>
              <a:ext uri="{FF2B5EF4-FFF2-40B4-BE49-F238E27FC236}">
                <a16:creationId xmlns:a16="http://schemas.microsoft.com/office/drawing/2014/main" xmlns="" id="{D36CA104-B896-9496-AE37-457B4C652767}"/>
              </a:ext>
            </a:extLst>
          </p:cNvPr>
          <p:cNvPicPr/>
          <p:nvPr/>
        </p:nvPicPr>
        <p:blipFill rotWithShape="1">
          <a:blip r:embed="rId3"/>
          <a:srcRect l="15037" t="8614"/>
          <a:stretch/>
        </p:blipFill>
        <p:spPr>
          <a:xfrm>
            <a:off x="1350818" y="461366"/>
            <a:ext cx="13386263" cy="9485520"/>
          </a:xfrm>
          <a:prstGeom prst="rect">
            <a:avLst/>
          </a:prstGeom>
          <a:ln/>
        </p:spPr>
      </p:pic>
    </p:spTree>
    <p:extLst>
      <p:ext uri="{BB962C8B-B14F-4D97-AF65-F5344CB8AC3E}">
        <p14:creationId xmlns:p14="http://schemas.microsoft.com/office/powerpoint/2010/main" val="12672795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13"/>
          <p:cNvPicPr preferRelativeResize="0">
            <a:picLocks noGrp="1"/>
          </p:cNvPicPr>
          <p:nvPr>
            <p:ph type="pic" idx="2"/>
          </p:nvPr>
        </p:nvPicPr>
        <p:blipFill>
          <a:blip r:embed="rId3">
            <a:extLst>
              <a:ext uri="{28A0092B-C50C-407E-A947-70E740481C1C}">
                <a14:useLocalDpi xmlns:a14="http://schemas.microsoft.com/office/drawing/2010/main" val="0"/>
              </a:ext>
            </a:extLst>
          </a:blip>
          <a:srcRect l="1368" r="1368"/>
          <a:stretch/>
        </p:blipFill>
        <p:spPr>
          <a:xfrm>
            <a:off x="8625023" y="794"/>
            <a:ext cx="9661568" cy="10287000"/>
          </a:xfrm>
          <a:prstGeom prst="rect">
            <a:avLst/>
          </a:prstGeom>
          <a:solidFill>
            <a:srgbClr val="353535">
              <a:alpha val="11764"/>
            </a:srgbClr>
          </a:solidFill>
          <a:ln>
            <a:noFill/>
          </a:ln>
        </p:spPr>
      </p:pic>
      <p:sp>
        <p:nvSpPr>
          <p:cNvPr id="355" name="Google Shape;355;p13"/>
          <p:cNvSpPr txBox="1"/>
          <p:nvPr/>
        </p:nvSpPr>
        <p:spPr>
          <a:xfrm>
            <a:off x="513340" y="506238"/>
            <a:ext cx="8183837" cy="1274140"/>
          </a:xfrm>
          <a:prstGeom prst="rect">
            <a:avLst/>
          </a:prstGeom>
          <a:noFill/>
          <a:ln>
            <a:noFill/>
          </a:ln>
        </p:spPr>
        <p:txBody>
          <a:bodyPr spcFirstLastPara="1" wrap="square" lIns="91412" tIns="45693" rIns="91412" bIns="45693" anchor="t" anchorCtr="0">
            <a:spAutoFit/>
          </a:bodyPr>
          <a:lstStyle/>
          <a:p>
            <a:pPr algn="r">
              <a:lnSpc>
                <a:spcPct val="80000"/>
              </a:lnSpc>
            </a:pPr>
            <a:r>
              <a:rPr lang="ar-SA" sz="4800" dirty="0">
                <a:latin typeface="Calibri"/>
                <a:ea typeface="Calibri"/>
              </a:rPr>
              <a:t>لماذا نحتاج إلى آلية تغذية راجعة مركزية؟</a:t>
            </a:r>
            <a:endParaRPr sz="1800" dirty="0"/>
          </a:p>
        </p:txBody>
      </p:sp>
      <p:sp>
        <p:nvSpPr>
          <p:cNvPr id="356" name="Google Shape;356;p13"/>
          <p:cNvSpPr txBox="1"/>
          <p:nvPr/>
        </p:nvSpPr>
        <p:spPr>
          <a:xfrm>
            <a:off x="513340" y="2900997"/>
            <a:ext cx="7339943" cy="4556065"/>
          </a:xfrm>
          <a:prstGeom prst="rect">
            <a:avLst/>
          </a:prstGeom>
          <a:noFill/>
          <a:ln>
            <a:noFill/>
          </a:ln>
        </p:spPr>
        <p:txBody>
          <a:bodyPr spcFirstLastPara="1" wrap="square" lIns="91412" tIns="45693" rIns="91412" bIns="45693" anchor="t" anchorCtr="0">
            <a:spAutoFit/>
          </a:bodyPr>
          <a:lstStyle/>
          <a:p>
            <a:pPr marL="342900" lvl="0" indent="-342900" algn="r" rtl="1">
              <a:lnSpc>
                <a:spcPct val="115000"/>
              </a:lnSpc>
              <a:spcAft>
                <a:spcPts val="1000"/>
              </a:spcAft>
              <a:buFont typeface="+mj-lt"/>
              <a:buAutoNum type="arabicPeriod"/>
            </a:pPr>
            <a:r>
              <a:rPr lang="ar-SA" sz="3600" dirty="0">
                <a:latin typeface="Calibri"/>
                <a:ea typeface="Calibri"/>
              </a:rPr>
              <a:t>لفهم سياق المجتمع واحتياجاته بشكل أكثر منهجية</a:t>
            </a:r>
            <a:endParaRPr lang="en-US" sz="3600" dirty="0">
              <a:latin typeface="Calibri"/>
              <a:ea typeface="Calibri"/>
            </a:endParaRPr>
          </a:p>
          <a:p>
            <a:pPr marL="342900" lvl="0" indent="-342900" algn="r" rtl="1">
              <a:lnSpc>
                <a:spcPct val="115000"/>
              </a:lnSpc>
              <a:spcAft>
                <a:spcPts val="1000"/>
              </a:spcAft>
              <a:buFont typeface="+mj-lt"/>
              <a:buAutoNum type="arabicPeriod"/>
            </a:pPr>
            <a:r>
              <a:rPr lang="ar-SA" sz="3600" dirty="0">
                <a:latin typeface="Calibri"/>
                <a:ea typeface="Calibri"/>
              </a:rPr>
              <a:t>لتنفيذ برامج وعمليات أفضل وأكثر فعالية</a:t>
            </a:r>
            <a:endParaRPr lang="en-US" sz="3600" dirty="0">
              <a:latin typeface="Calibri"/>
              <a:ea typeface="Calibri"/>
            </a:endParaRPr>
          </a:p>
          <a:p>
            <a:pPr marL="342900" lvl="0" indent="-342900" algn="r" rtl="1">
              <a:lnSpc>
                <a:spcPct val="115000"/>
              </a:lnSpc>
              <a:spcAft>
                <a:spcPts val="1000"/>
              </a:spcAft>
              <a:buFont typeface="+mj-lt"/>
              <a:buAutoNum type="arabicPeriod"/>
            </a:pPr>
            <a:r>
              <a:rPr lang="ar-SA" sz="3600" dirty="0">
                <a:latin typeface="Calibri"/>
                <a:ea typeface="Calibri"/>
              </a:rPr>
              <a:t>لبناء الثقة والوصول والقبول مع المجتمعات</a:t>
            </a:r>
            <a:endParaRPr lang="en-US" sz="3600" dirty="0">
              <a:latin typeface="Calibri"/>
              <a:ea typeface="Calibri"/>
            </a:endParaRPr>
          </a:p>
          <a:p>
            <a:pPr marL="342900" lvl="0" indent="-342900" algn="r" rtl="1">
              <a:lnSpc>
                <a:spcPct val="115000"/>
              </a:lnSpc>
              <a:spcAft>
                <a:spcPts val="1000"/>
              </a:spcAft>
              <a:buFont typeface="+mj-lt"/>
              <a:buAutoNum type="arabicPeriod"/>
            </a:pPr>
            <a:r>
              <a:rPr lang="ar-SA" sz="3600" dirty="0">
                <a:latin typeface="Calibri"/>
                <a:ea typeface="Calibri"/>
              </a:rPr>
              <a:t>للوفاء بالتزاماتنا </a:t>
            </a:r>
            <a:endParaRPr lang="en-US" sz="3600" dirty="0">
              <a:latin typeface="Calibri"/>
              <a:ea typeface="Calibri"/>
            </a:endParaRPr>
          </a:p>
          <a:p>
            <a:pPr marL="342900" lvl="0" indent="-342900" algn="r" rtl="1">
              <a:lnSpc>
                <a:spcPct val="115000"/>
              </a:lnSpc>
              <a:spcAft>
                <a:spcPts val="1000"/>
              </a:spcAft>
              <a:buFont typeface="+mj-lt"/>
              <a:buAutoNum type="arabicPeriod"/>
            </a:pPr>
            <a:r>
              <a:rPr lang="ar-SA" sz="3600" dirty="0">
                <a:latin typeface="Calibri"/>
                <a:ea typeface="Calibri"/>
              </a:rPr>
              <a:t>للمساعدة في جمع التبرعات</a:t>
            </a:r>
            <a:endParaRPr lang="en-US" sz="3600" dirty="0">
              <a:latin typeface="Calibri"/>
              <a:ea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9"/>
          <p:cNvSpPr txBox="1">
            <a:spLocks noGrp="1"/>
          </p:cNvSpPr>
          <p:nvPr>
            <p:ph type="body" idx="1"/>
          </p:nvPr>
        </p:nvSpPr>
        <p:spPr>
          <a:xfrm>
            <a:off x="4010342" y="3900488"/>
            <a:ext cx="10633075" cy="24876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5333F"/>
              </a:buClr>
              <a:buSzPts val="8800"/>
              <a:buNone/>
            </a:pPr>
            <a:r>
              <a:rPr lang="ar-JO" dirty="0" smtClean="0"/>
              <a:t>أسئلة؟</a:t>
            </a:r>
            <a:endParaRP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08"/>
        <p:cNvGrpSpPr/>
        <p:nvPr/>
      </p:nvGrpSpPr>
      <p:grpSpPr>
        <a:xfrm>
          <a:off x="0" y="0"/>
          <a:ext cx="0" cy="0"/>
          <a:chOff x="0" y="0"/>
          <a:chExt cx="0" cy="0"/>
        </a:xfrm>
      </p:grpSpPr>
      <p:sp>
        <p:nvSpPr>
          <p:cNvPr id="309" name="Google Shape;309;p13"/>
          <p:cNvSpPr txBox="1"/>
          <p:nvPr/>
        </p:nvSpPr>
        <p:spPr>
          <a:xfrm>
            <a:off x="1961498" y="400946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FFFFFF"/>
              </a:buClr>
              <a:buSzPts val="8800"/>
              <a:buFont typeface="Arial"/>
              <a:buNone/>
            </a:pPr>
            <a:r>
              <a:rPr lang="ar-JO" sz="8800" b="1" dirty="0" smtClean="0">
                <a:solidFill>
                  <a:srgbClr val="FFFFFF"/>
                </a:solidFill>
              </a:rPr>
              <a:t>نظرة عامة على الجهود السابقة والحالية</a:t>
            </a:r>
            <a:endParaRPr sz="8800" b="0" i="0" u="none" strike="noStrike" cap="none" dirty="0">
              <a:solidFill>
                <a:srgbClr val="F5333F"/>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13"/>
          <p:cNvPicPr preferRelativeResize="0">
            <a:picLocks noGrp="1"/>
          </p:cNvPicPr>
          <p:nvPr>
            <p:ph type="pic" idx="2"/>
          </p:nvPr>
        </p:nvPicPr>
        <p:blipFill>
          <a:blip r:embed="rId3">
            <a:extLst>
              <a:ext uri="{28A0092B-C50C-407E-A947-70E740481C1C}">
                <a14:useLocalDpi xmlns:a14="http://schemas.microsoft.com/office/drawing/2010/main" val="0"/>
              </a:ext>
            </a:extLst>
          </a:blip>
          <a:srcRect l="23585" r="23585"/>
          <a:stretch/>
        </p:blipFill>
        <p:spPr>
          <a:xfrm>
            <a:off x="1" y="794"/>
            <a:ext cx="9661568" cy="10287000"/>
          </a:xfrm>
          <a:prstGeom prst="rect">
            <a:avLst/>
          </a:prstGeom>
          <a:solidFill>
            <a:srgbClr val="353535">
              <a:alpha val="11764"/>
            </a:srgbClr>
          </a:solidFill>
          <a:ln>
            <a:noFill/>
          </a:ln>
        </p:spPr>
      </p:pic>
      <p:sp>
        <p:nvSpPr>
          <p:cNvPr id="355" name="Google Shape;355;p13"/>
          <p:cNvSpPr txBox="1"/>
          <p:nvPr/>
        </p:nvSpPr>
        <p:spPr>
          <a:xfrm>
            <a:off x="10104164" y="1643111"/>
            <a:ext cx="8183837" cy="683209"/>
          </a:xfrm>
          <a:prstGeom prst="rect">
            <a:avLst/>
          </a:prstGeom>
          <a:noFill/>
          <a:ln>
            <a:noFill/>
          </a:ln>
        </p:spPr>
        <p:txBody>
          <a:bodyPr spcFirstLastPara="1" wrap="square" lIns="91412" tIns="45693" rIns="91412" bIns="45693" anchor="t" anchorCtr="0">
            <a:spAutoFit/>
          </a:bodyPr>
          <a:lstStyle/>
          <a:p>
            <a:pPr algn="r">
              <a:lnSpc>
                <a:spcPct val="80000"/>
              </a:lnSpc>
            </a:pPr>
            <a:r>
              <a:rPr lang="ar-JO" sz="4800" b="1" dirty="0" smtClean="0">
                <a:solidFill>
                  <a:schemeClr val="dk2"/>
                </a:solidFill>
                <a:latin typeface="Montserrat"/>
                <a:sym typeface="Montserrat"/>
              </a:rPr>
              <a:t>الأنشطة السابقة والحالية </a:t>
            </a:r>
            <a:endParaRPr sz="1800" dirty="0"/>
          </a:p>
        </p:txBody>
      </p:sp>
      <p:sp>
        <p:nvSpPr>
          <p:cNvPr id="356" name="Google Shape;356;p13"/>
          <p:cNvSpPr txBox="1"/>
          <p:nvPr/>
        </p:nvSpPr>
        <p:spPr>
          <a:xfrm>
            <a:off x="10104164" y="3520755"/>
            <a:ext cx="7769057" cy="2857138"/>
          </a:xfrm>
          <a:prstGeom prst="rect">
            <a:avLst/>
          </a:prstGeom>
          <a:noFill/>
          <a:ln>
            <a:noFill/>
          </a:ln>
        </p:spPr>
        <p:txBody>
          <a:bodyPr spcFirstLastPara="1" wrap="square" lIns="91412" tIns="45693" rIns="91412" bIns="45693" anchor="t" anchorCtr="0">
            <a:spAutoFit/>
          </a:bodyPr>
          <a:lstStyle/>
          <a:p>
            <a:pPr marL="342900" lvl="0" indent="-342900" algn="r" rtl="1">
              <a:lnSpc>
                <a:spcPct val="115000"/>
              </a:lnSpc>
              <a:spcAft>
                <a:spcPts val="1000"/>
              </a:spcAft>
              <a:buFont typeface="+mj-lt"/>
              <a:buAutoNum type="arabicPeriod"/>
            </a:pPr>
            <a:r>
              <a:rPr lang="ar-SA" sz="2400" dirty="0">
                <a:solidFill>
                  <a:schemeClr val="bg1"/>
                </a:solidFill>
                <a:latin typeface="Calibri"/>
                <a:ea typeface="Calibri"/>
              </a:rPr>
              <a:t>[آليات التغذية الراجعة الحالية أو السابقة]</a:t>
            </a:r>
            <a:endParaRPr lang="en-US" sz="2400" dirty="0">
              <a:solidFill>
                <a:schemeClr val="bg1"/>
              </a:solidFill>
              <a:latin typeface="Calibri"/>
              <a:ea typeface="Calibri"/>
            </a:endParaRPr>
          </a:p>
          <a:p>
            <a:pPr marL="342900" lvl="0" indent="-342900" algn="r" rtl="1">
              <a:lnSpc>
                <a:spcPct val="115000"/>
              </a:lnSpc>
              <a:spcAft>
                <a:spcPts val="1000"/>
              </a:spcAft>
              <a:buFont typeface="+mj-lt"/>
              <a:buAutoNum type="arabicPeriod"/>
            </a:pPr>
            <a:r>
              <a:rPr lang="en-US" sz="2400" dirty="0">
                <a:solidFill>
                  <a:schemeClr val="bg1"/>
                </a:solidFill>
                <a:ea typeface="Calibri"/>
              </a:rPr>
              <a:t> </a:t>
            </a:r>
            <a:r>
              <a:rPr lang="ar-SA" sz="2400" dirty="0">
                <a:solidFill>
                  <a:schemeClr val="bg1"/>
                </a:solidFill>
                <a:ea typeface="Calibri"/>
              </a:rPr>
              <a:t>[الموظفون الحاليون أو السابقون الذين يدعمون عمل التغذية الراجعة]</a:t>
            </a:r>
            <a:endParaRPr lang="en-US" sz="2400" dirty="0">
              <a:solidFill>
                <a:schemeClr val="bg1"/>
              </a:solidFill>
              <a:latin typeface="Calibri"/>
              <a:ea typeface="Calibri"/>
            </a:endParaRPr>
          </a:p>
          <a:p>
            <a:pPr marL="342900" lvl="0" indent="-342900" algn="r" rtl="1">
              <a:lnSpc>
                <a:spcPct val="115000"/>
              </a:lnSpc>
              <a:spcAft>
                <a:spcPts val="1000"/>
              </a:spcAft>
              <a:buFont typeface="+mj-lt"/>
              <a:buAutoNum type="arabicPeriod"/>
            </a:pPr>
            <a:r>
              <a:rPr lang="ar-SA" sz="2400" dirty="0">
                <a:solidFill>
                  <a:schemeClr val="bg1"/>
                </a:solidFill>
                <a:latin typeface="Calibri"/>
                <a:ea typeface="Calibri"/>
              </a:rPr>
              <a:t>[الأدوات الموجودة]</a:t>
            </a:r>
            <a:endParaRPr lang="en-US" sz="2400" dirty="0">
              <a:solidFill>
                <a:schemeClr val="bg1"/>
              </a:solidFill>
              <a:latin typeface="Calibri"/>
              <a:ea typeface="Calibri"/>
            </a:endParaRPr>
          </a:p>
          <a:p>
            <a:pPr marL="342900" lvl="0" indent="-342900" algn="r" rtl="1">
              <a:lnSpc>
                <a:spcPct val="115000"/>
              </a:lnSpc>
              <a:spcAft>
                <a:spcPts val="1000"/>
              </a:spcAft>
              <a:buFont typeface="+mj-lt"/>
              <a:buAutoNum type="arabicPeriod"/>
            </a:pPr>
            <a:r>
              <a:rPr lang="ar-SA" sz="2400" dirty="0">
                <a:solidFill>
                  <a:schemeClr val="bg1"/>
                </a:solidFill>
                <a:latin typeface="Calibri"/>
                <a:ea typeface="Calibri"/>
              </a:rPr>
              <a:t>[العلاقات مع الشركاء الآخرين الذين يجمعون التغذية الراجعة]</a:t>
            </a:r>
            <a:endParaRPr lang="en-US" sz="2400" dirty="0">
              <a:solidFill>
                <a:schemeClr val="bg1"/>
              </a:solidFill>
              <a:latin typeface="Calibri"/>
              <a:ea typeface="Calibri"/>
            </a:endParaRPr>
          </a:p>
          <a:p>
            <a:pPr marL="342900" lvl="0" indent="-342900" algn="r" rtl="1">
              <a:lnSpc>
                <a:spcPct val="115000"/>
              </a:lnSpc>
              <a:spcAft>
                <a:spcPts val="1000"/>
              </a:spcAft>
              <a:buFont typeface="+mj-lt"/>
              <a:buAutoNum type="arabicPeriod"/>
            </a:pPr>
            <a:r>
              <a:rPr lang="ar-SA" sz="2400" dirty="0">
                <a:solidFill>
                  <a:schemeClr val="bg1"/>
                </a:solidFill>
                <a:latin typeface="Calibri"/>
                <a:ea typeface="Calibri"/>
              </a:rPr>
              <a:t>[الدورات التدريبية أو ورش العمل]</a:t>
            </a:r>
            <a:endParaRPr lang="en-US" sz="2400" dirty="0">
              <a:solidFill>
                <a:schemeClr val="bg1"/>
              </a:solidFill>
              <a:latin typeface="Calibri"/>
              <a:ea typeface="Calibri"/>
            </a:endParaRPr>
          </a:p>
        </p:txBody>
      </p:sp>
    </p:spTree>
    <p:extLst>
      <p:ext uri="{BB962C8B-B14F-4D97-AF65-F5344CB8AC3E}">
        <p14:creationId xmlns:p14="http://schemas.microsoft.com/office/powerpoint/2010/main" val="3998135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13"/>
          <p:cNvPicPr preferRelativeResize="0">
            <a:picLocks noGrp="1"/>
          </p:cNvPicPr>
          <p:nvPr>
            <p:ph type="pic" idx="2"/>
          </p:nvPr>
        </p:nvPicPr>
        <p:blipFill rotWithShape="1">
          <a:blip r:embed="rId3">
            <a:extLst>
              <a:ext uri="{28A0092B-C50C-407E-A947-70E740481C1C}">
                <a14:useLocalDpi xmlns:a14="http://schemas.microsoft.com/office/drawing/2010/main" val="0"/>
              </a:ext>
            </a:extLst>
          </a:blip>
          <a:srcRect l="9595" r="21267"/>
          <a:stretch/>
        </p:blipFill>
        <p:spPr>
          <a:xfrm>
            <a:off x="10650701" y="794"/>
            <a:ext cx="7637300" cy="10287000"/>
          </a:xfrm>
          <a:prstGeom prst="rect">
            <a:avLst/>
          </a:prstGeom>
          <a:solidFill>
            <a:srgbClr val="353535">
              <a:alpha val="11764"/>
            </a:srgbClr>
          </a:solidFill>
          <a:ln>
            <a:noFill/>
          </a:ln>
        </p:spPr>
      </p:pic>
      <p:sp>
        <p:nvSpPr>
          <p:cNvPr id="355" name="Google Shape;355;p13"/>
          <p:cNvSpPr txBox="1"/>
          <p:nvPr/>
        </p:nvSpPr>
        <p:spPr>
          <a:xfrm>
            <a:off x="513340" y="506237"/>
            <a:ext cx="8183837" cy="683209"/>
          </a:xfrm>
          <a:prstGeom prst="rect">
            <a:avLst/>
          </a:prstGeom>
          <a:noFill/>
          <a:ln>
            <a:noFill/>
          </a:ln>
        </p:spPr>
        <p:txBody>
          <a:bodyPr spcFirstLastPara="1" wrap="square" lIns="91412" tIns="45693" rIns="91412" bIns="45693" anchor="t" anchorCtr="0">
            <a:spAutoFit/>
          </a:bodyPr>
          <a:lstStyle/>
          <a:p>
            <a:pPr>
              <a:lnSpc>
                <a:spcPct val="80000"/>
              </a:lnSpc>
            </a:pPr>
            <a:r>
              <a:rPr lang="ar-JO" sz="4800" b="1" dirty="0" smtClean="0">
                <a:solidFill>
                  <a:schemeClr val="dk2"/>
                </a:solidFill>
                <a:latin typeface="Montserrat"/>
                <a:ea typeface="Montserrat"/>
                <a:cs typeface="Montserrat"/>
                <a:sym typeface="Montserrat"/>
              </a:rPr>
              <a:t>الخطوات الرئيسية لآلية التغذية الراجعة </a:t>
            </a:r>
            <a:endParaRPr sz="1800" dirty="0"/>
          </a:p>
        </p:txBody>
      </p:sp>
      <p:sp>
        <p:nvSpPr>
          <p:cNvPr id="356" name="Google Shape;356;p13"/>
          <p:cNvSpPr txBox="1"/>
          <p:nvPr/>
        </p:nvSpPr>
        <p:spPr>
          <a:xfrm>
            <a:off x="2020040" y="2141321"/>
            <a:ext cx="8630661" cy="5975940"/>
          </a:xfrm>
          <a:prstGeom prst="rect">
            <a:avLst/>
          </a:prstGeom>
          <a:noFill/>
          <a:ln>
            <a:noFill/>
          </a:ln>
        </p:spPr>
        <p:txBody>
          <a:bodyPr spcFirstLastPara="1" wrap="square" lIns="91412" tIns="45693" rIns="91412" bIns="45693" anchor="t" anchorCtr="0">
            <a:spAutoFit/>
          </a:bodyPr>
          <a:lstStyle/>
          <a:p>
            <a:pPr marL="685800" lvl="0" indent="-228600" algn="r" rtl="1">
              <a:lnSpc>
                <a:spcPct val="115000"/>
              </a:lnSpc>
              <a:spcAft>
                <a:spcPts val="1000"/>
              </a:spcAft>
              <a:buSzPts val="1400"/>
            </a:pPr>
            <a:r>
              <a:rPr lang="ar-JO" sz="2000" b="1" dirty="0" smtClean="0">
                <a:latin typeface="Calibri"/>
                <a:ea typeface="Calibri"/>
              </a:rPr>
              <a:t>1. </a:t>
            </a:r>
            <a:r>
              <a:rPr lang="ar-SA" sz="2000" b="1" dirty="0" smtClean="0">
                <a:latin typeface="Calibri"/>
                <a:ea typeface="Calibri"/>
              </a:rPr>
              <a:t>الجمع </a:t>
            </a:r>
            <a:endParaRPr lang="en-US" sz="2000" dirty="0">
              <a:latin typeface="Calibri"/>
              <a:ea typeface="Calibri"/>
            </a:endParaRPr>
          </a:p>
          <a:p>
            <a:pPr marL="685800" lvl="0" indent="-228600" algn="r" rtl="1">
              <a:lnSpc>
                <a:spcPct val="115000"/>
              </a:lnSpc>
              <a:spcAft>
                <a:spcPts val="1000"/>
              </a:spcAft>
              <a:buSzPts val="1400"/>
            </a:pPr>
            <a:r>
              <a:rPr lang="ar-SA" sz="2000" dirty="0">
                <a:latin typeface="Calibri"/>
                <a:ea typeface="Calibri"/>
              </a:rPr>
              <a:t>(على سبيل المثال: يمكن جمع التغذية الراجعة من خلال أي قناة وإدخالها باستخدام نموذج كوبو) </a:t>
            </a:r>
            <a:endParaRPr lang="en-US" sz="2000" dirty="0">
              <a:latin typeface="Calibri"/>
              <a:ea typeface="Calibri"/>
            </a:endParaRPr>
          </a:p>
          <a:p>
            <a:pPr marL="685800" lvl="0" indent="-228600" algn="r" rtl="1">
              <a:lnSpc>
                <a:spcPct val="115000"/>
              </a:lnSpc>
              <a:spcAft>
                <a:spcPts val="1000"/>
              </a:spcAft>
              <a:buSzPts val="1400"/>
            </a:pPr>
            <a:r>
              <a:rPr lang="ar-JO" sz="2000" b="1" dirty="0" smtClean="0">
                <a:latin typeface="Calibri"/>
                <a:ea typeface="Calibri"/>
              </a:rPr>
              <a:t>2. </a:t>
            </a:r>
            <a:r>
              <a:rPr lang="ar-SA" sz="2000" b="1" dirty="0" smtClean="0">
                <a:latin typeface="Calibri"/>
                <a:ea typeface="Calibri"/>
              </a:rPr>
              <a:t>الإحالة </a:t>
            </a:r>
            <a:r>
              <a:rPr lang="ar-SA" sz="2000" b="1" dirty="0">
                <a:latin typeface="Calibri"/>
                <a:ea typeface="Calibri"/>
              </a:rPr>
              <a:t>والإجراءات الفردية</a:t>
            </a:r>
            <a:endParaRPr lang="en-US" sz="2000" dirty="0">
              <a:latin typeface="Calibri"/>
              <a:ea typeface="Calibri"/>
            </a:endParaRPr>
          </a:p>
          <a:p>
            <a:pPr marL="685800" lvl="0" indent="-228600" algn="r" rtl="1">
              <a:lnSpc>
                <a:spcPct val="115000"/>
              </a:lnSpc>
              <a:spcAft>
                <a:spcPts val="1000"/>
              </a:spcAft>
              <a:buSzPts val="1400"/>
            </a:pPr>
            <a:r>
              <a:rPr lang="ar-SA" sz="2000" dirty="0">
                <a:latin typeface="Calibri"/>
                <a:ea typeface="Calibri"/>
              </a:rPr>
              <a:t>(على سبيل المثال: يرسل النظام بريدًا إلكترونيًا إلى جهة التنسيق للمراجعة واتخاذ الإجراء)</a:t>
            </a:r>
            <a:endParaRPr lang="en-US" sz="2000" dirty="0">
              <a:latin typeface="Calibri"/>
              <a:ea typeface="Calibri"/>
            </a:endParaRPr>
          </a:p>
          <a:p>
            <a:pPr marL="685800" lvl="0" indent="-228600" algn="r" rtl="1">
              <a:lnSpc>
                <a:spcPct val="115000"/>
              </a:lnSpc>
              <a:spcAft>
                <a:spcPts val="1000"/>
              </a:spcAft>
              <a:buSzPts val="1400"/>
            </a:pPr>
            <a:r>
              <a:rPr lang="ar-JO" sz="2000" b="1" dirty="0" smtClean="0">
                <a:latin typeface="Calibri"/>
                <a:ea typeface="Calibri"/>
              </a:rPr>
              <a:t>3. </a:t>
            </a:r>
            <a:r>
              <a:rPr lang="ar-SA" sz="2000" b="1" dirty="0" smtClean="0">
                <a:latin typeface="Calibri"/>
                <a:ea typeface="Calibri"/>
              </a:rPr>
              <a:t> </a:t>
            </a:r>
            <a:r>
              <a:rPr lang="ar-SA" sz="2000" b="1" dirty="0">
                <a:latin typeface="Calibri"/>
                <a:ea typeface="Calibri"/>
              </a:rPr>
              <a:t>التحليل</a:t>
            </a:r>
            <a:endParaRPr lang="en-US" sz="2000" dirty="0">
              <a:latin typeface="Calibri"/>
              <a:ea typeface="Calibri"/>
            </a:endParaRPr>
          </a:p>
          <a:p>
            <a:pPr marL="685800" lvl="0" indent="-228600" algn="r" rtl="1">
              <a:lnSpc>
                <a:spcPct val="115000"/>
              </a:lnSpc>
              <a:spcAft>
                <a:spcPts val="1000"/>
              </a:spcAft>
              <a:buSzPts val="1400"/>
            </a:pPr>
            <a:r>
              <a:rPr lang="ar-SA" sz="2000" dirty="0">
                <a:latin typeface="Calibri"/>
                <a:ea typeface="Calibri"/>
              </a:rPr>
              <a:t>(على سبيل المثال: يتم تخزين جميع بيانات التغذية الراجعة في قواعد البيانات المركزية ويتم عرضها في لوحة معلومات</a:t>
            </a:r>
            <a:r>
              <a:rPr lang="en-US" sz="2000" dirty="0">
                <a:latin typeface="Calibri"/>
                <a:ea typeface="Calibri"/>
              </a:rPr>
              <a:t> </a:t>
            </a:r>
            <a:r>
              <a:rPr lang="en-US" sz="2000" dirty="0" err="1">
                <a:latin typeface="Calibri"/>
                <a:ea typeface="Calibri"/>
              </a:rPr>
              <a:t>PowerBI</a:t>
            </a:r>
            <a:r>
              <a:rPr lang="ar-SA" sz="2000" dirty="0">
                <a:latin typeface="Calibri"/>
                <a:ea typeface="Calibri"/>
              </a:rPr>
              <a:t>)</a:t>
            </a:r>
            <a:endParaRPr lang="en-US" sz="2000" dirty="0">
              <a:latin typeface="Calibri"/>
              <a:ea typeface="Calibri"/>
            </a:endParaRPr>
          </a:p>
          <a:p>
            <a:pPr marL="685800" lvl="0" indent="-228600" algn="r" rtl="1">
              <a:lnSpc>
                <a:spcPct val="115000"/>
              </a:lnSpc>
              <a:spcAft>
                <a:spcPts val="1000"/>
              </a:spcAft>
              <a:buSzPts val="1400"/>
            </a:pPr>
            <a:r>
              <a:rPr lang="ar-JO" sz="2000" b="1" dirty="0" smtClean="0">
                <a:latin typeface="Calibri"/>
                <a:ea typeface="Calibri"/>
              </a:rPr>
              <a:t>4. </a:t>
            </a:r>
            <a:r>
              <a:rPr lang="ar-SA" sz="2000" b="1" dirty="0" smtClean="0">
                <a:latin typeface="Calibri"/>
                <a:ea typeface="Calibri"/>
              </a:rPr>
              <a:t>المشاركة </a:t>
            </a:r>
            <a:r>
              <a:rPr lang="ar-SA" sz="2000" b="1" dirty="0">
                <a:latin typeface="Calibri"/>
                <a:ea typeface="Calibri"/>
              </a:rPr>
              <a:t>والعمل</a:t>
            </a:r>
            <a:endParaRPr lang="en-US" sz="2000" dirty="0">
              <a:latin typeface="Calibri"/>
              <a:ea typeface="Calibri"/>
            </a:endParaRPr>
          </a:p>
          <a:p>
            <a:pPr marL="685800" lvl="0" indent="-228600" algn="r" rtl="1">
              <a:lnSpc>
                <a:spcPct val="115000"/>
              </a:lnSpc>
              <a:spcAft>
                <a:spcPts val="1000"/>
              </a:spcAft>
              <a:buSzPts val="1400"/>
            </a:pPr>
            <a:r>
              <a:rPr lang="ar-SA" sz="2000" dirty="0">
                <a:latin typeface="Calibri"/>
                <a:ea typeface="Calibri"/>
              </a:rPr>
              <a:t>(على سبيل المثال: يمكن استخدام لوحة المعلومات لمناقشة الاتجاهات العامة ومشاركة النقاط البارزة خارجيًا)</a:t>
            </a:r>
            <a:endParaRPr lang="en-US" sz="2000" dirty="0">
              <a:latin typeface="Calibri"/>
              <a:ea typeface="Calibri"/>
            </a:endParaRPr>
          </a:p>
          <a:p>
            <a:pPr marL="685800" lvl="0" indent="-228600" algn="r" rtl="1">
              <a:lnSpc>
                <a:spcPct val="115000"/>
              </a:lnSpc>
              <a:spcAft>
                <a:spcPts val="1000"/>
              </a:spcAft>
              <a:buSzPts val="1400"/>
            </a:pPr>
            <a:r>
              <a:rPr lang="ar-JO" sz="2000" b="1" dirty="0" smtClean="0">
                <a:latin typeface="Calibri"/>
                <a:ea typeface="Calibri"/>
              </a:rPr>
              <a:t>5. </a:t>
            </a:r>
            <a:r>
              <a:rPr lang="ar-SA" sz="2000" b="1" dirty="0" smtClean="0">
                <a:latin typeface="Calibri"/>
                <a:ea typeface="Calibri"/>
              </a:rPr>
              <a:t>إغلاق </a:t>
            </a:r>
            <a:r>
              <a:rPr lang="ar-SA" sz="2000" b="1" dirty="0">
                <a:latin typeface="Calibri"/>
                <a:ea typeface="Calibri"/>
              </a:rPr>
              <a:t>الحلقة</a:t>
            </a:r>
            <a:endParaRPr lang="en-US" sz="2000" dirty="0">
              <a:latin typeface="Calibri"/>
              <a:ea typeface="Calibri"/>
            </a:endParaRPr>
          </a:p>
          <a:p>
            <a:pPr marL="685800" lvl="0" indent="-228600" algn="just" rtl="1">
              <a:lnSpc>
                <a:spcPct val="115000"/>
              </a:lnSpc>
              <a:spcAft>
                <a:spcPts val="1000"/>
              </a:spcAft>
              <a:buSzPts val="1400"/>
            </a:pPr>
            <a:r>
              <a:rPr lang="ar-SA" sz="2000" dirty="0">
                <a:latin typeface="Calibri"/>
                <a:ea typeface="Calibri"/>
              </a:rPr>
              <a:t>(على سبيل المثال: تتلقى المجتمعات ردًا حول كيفية تعامل الجمعية الوطنية مع التغذية الراجعة الواردة من تلك المجتمعات) </a:t>
            </a:r>
            <a:endParaRPr lang="en-US" sz="2000" dirty="0">
              <a:latin typeface="Calibri"/>
              <a:ea typeface="Calibri"/>
            </a:endParaRPr>
          </a:p>
        </p:txBody>
      </p:sp>
      <p:sp>
        <p:nvSpPr>
          <p:cNvPr id="2" name="TextBox 1">
            <a:extLst>
              <a:ext uri="{FF2B5EF4-FFF2-40B4-BE49-F238E27FC236}">
                <a16:creationId xmlns:a16="http://schemas.microsoft.com/office/drawing/2014/main" xmlns="" id="{B6EACAD1-6F54-472D-8E1A-8C1F7FB77300}"/>
              </a:ext>
            </a:extLst>
          </p:cNvPr>
          <p:cNvSpPr txBox="1"/>
          <p:nvPr/>
        </p:nvSpPr>
        <p:spPr>
          <a:xfrm>
            <a:off x="747640" y="2141321"/>
            <a:ext cx="955964" cy="830997"/>
          </a:xfrm>
          <a:prstGeom prst="rect">
            <a:avLst/>
          </a:prstGeom>
          <a:noFill/>
        </p:spPr>
        <p:txBody>
          <a:bodyPr wrap="square" rtlCol="0">
            <a:spAutoFit/>
          </a:bodyPr>
          <a:lstStyle/>
          <a:p>
            <a:r>
              <a:rPr lang="en-US" sz="4800" b="1" dirty="0">
                <a:solidFill>
                  <a:schemeClr val="tx2"/>
                </a:solidFill>
                <a:highlight>
                  <a:srgbClr val="FF0000"/>
                </a:highlight>
              </a:rPr>
              <a:t> </a:t>
            </a:r>
            <a:r>
              <a:rPr lang="en-US" sz="4800" b="1" dirty="0" smtClean="0">
                <a:solidFill>
                  <a:schemeClr val="tx2"/>
                </a:solidFill>
                <a:highlight>
                  <a:srgbClr val="FF0000"/>
                </a:highlight>
              </a:rPr>
              <a:t>  </a:t>
            </a:r>
            <a:endParaRPr lang="en-US" sz="4800" b="1" dirty="0">
              <a:solidFill>
                <a:schemeClr val="tx2"/>
              </a:solidFill>
              <a:highlight>
                <a:srgbClr val="FF0000"/>
              </a:highlight>
            </a:endParaRPr>
          </a:p>
        </p:txBody>
      </p:sp>
    </p:spTree>
    <p:extLst>
      <p:ext uri="{BB962C8B-B14F-4D97-AF65-F5344CB8AC3E}">
        <p14:creationId xmlns:p14="http://schemas.microsoft.com/office/powerpoint/2010/main" val="45486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5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5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5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08"/>
        <p:cNvGrpSpPr/>
        <p:nvPr/>
      </p:nvGrpSpPr>
      <p:grpSpPr>
        <a:xfrm>
          <a:off x="0" y="0"/>
          <a:ext cx="0" cy="0"/>
          <a:chOff x="0" y="0"/>
          <a:chExt cx="0" cy="0"/>
        </a:xfrm>
      </p:grpSpPr>
      <p:sp>
        <p:nvSpPr>
          <p:cNvPr id="309" name="Google Shape;309;p13"/>
          <p:cNvSpPr txBox="1"/>
          <p:nvPr/>
        </p:nvSpPr>
        <p:spPr>
          <a:xfrm>
            <a:off x="1961498" y="4009464"/>
            <a:ext cx="14365003" cy="117566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80000"/>
              </a:lnSpc>
              <a:spcBef>
                <a:spcPts val="0"/>
              </a:spcBef>
              <a:spcAft>
                <a:spcPts val="0"/>
              </a:spcAft>
              <a:buClr>
                <a:srgbClr val="FFFFFF"/>
              </a:buClr>
              <a:buSzPts val="8800"/>
              <a:buFont typeface="Arial"/>
              <a:buNone/>
              <a:tabLst/>
              <a:defRPr/>
            </a:pPr>
            <a:r>
              <a:rPr kumimoji="0" lang="ar-JO" sz="8800" b="1" i="0" u="none" strike="noStrike" kern="0" cap="none" spc="0" normalizeH="0" baseline="0" noProof="0" dirty="0" smtClean="0">
                <a:ln>
                  <a:noFill/>
                </a:ln>
                <a:solidFill>
                  <a:srgbClr val="FFFFFF"/>
                </a:solidFill>
                <a:effectLst/>
                <a:uLnTx/>
                <a:uFillTx/>
                <a:latin typeface="Arial"/>
                <a:ea typeface="Arial"/>
                <a:cs typeface="Arial"/>
                <a:sym typeface="Arial"/>
              </a:rPr>
              <a:t>تحديد نطاق آلية التغذية</a:t>
            </a:r>
            <a:r>
              <a:rPr kumimoji="0" lang="ar-JO" sz="8800" b="1" i="0" u="none" strike="noStrike" kern="0" cap="none" spc="0" normalizeH="0" noProof="0" dirty="0" smtClean="0">
                <a:ln>
                  <a:noFill/>
                </a:ln>
                <a:solidFill>
                  <a:srgbClr val="FFFFFF"/>
                </a:solidFill>
                <a:effectLst/>
                <a:uLnTx/>
                <a:uFillTx/>
                <a:latin typeface="Arial"/>
                <a:ea typeface="Arial"/>
                <a:cs typeface="Arial"/>
                <a:sym typeface="Arial"/>
              </a:rPr>
              <a:t> الراجعة </a:t>
            </a:r>
            <a:endParaRPr kumimoji="0" sz="8800" b="0" i="0" u="none" strike="noStrike" kern="0" cap="none" spc="0" normalizeH="0" baseline="0" noProof="0" dirty="0">
              <a:ln>
                <a:noFill/>
              </a:ln>
              <a:solidFill>
                <a:srgbClr val="F5333F"/>
              </a:solidFill>
              <a:effectLst/>
              <a:uLnTx/>
              <a:uFillTx/>
              <a:latin typeface="Arial"/>
              <a:ea typeface="Arial"/>
              <a:cs typeface="Arial"/>
              <a:sym typeface="Arial"/>
            </a:endParaRPr>
          </a:p>
        </p:txBody>
      </p:sp>
    </p:spTree>
    <p:extLst>
      <p:ext uri="{BB962C8B-B14F-4D97-AF65-F5344CB8AC3E}">
        <p14:creationId xmlns:p14="http://schemas.microsoft.com/office/powerpoint/2010/main" val="331947139"/>
      </p:ext>
    </p:extLst>
  </p:cSld>
  <p:clrMapOvr>
    <a:overrideClrMapping bg1="lt1" tx1="dk1" bg2="dk2" tx2="lt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xmlns="" id="{020A5810-85E8-0CB6-4EF5-A0462C2CA5F6}"/>
              </a:ext>
            </a:extLst>
          </p:cNvPr>
          <p:cNvPicPr>
            <a:picLocks noChangeAspect="1"/>
          </p:cNvPicPr>
          <p:nvPr/>
        </p:nvPicPr>
        <p:blipFill rotWithShape="1">
          <a:blip r:embed="rId3">
            <a:extLst>
              <a:ext uri="{28A0092B-C50C-407E-A947-70E740481C1C}">
                <a14:useLocalDpi xmlns:a14="http://schemas.microsoft.com/office/drawing/2010/main" val="0"/>
              </a:ext>
            </a:extLst>
          </a:blip>
          <a:srcRect t="12142"/>
          <a:stretch/>
        </p:blipFill>
        <p:spPr bwMode="auto">
          <a:xfrm>
            <a:off x="1737360" y="-87678"/>
            <a:ext cx="14566138" cy="988931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098519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08"/>
        <p:cNvGrpSpPr/>
        <p:nvPr/>
      </p:nvGrpSpPr>
      <p:grpSpPr>
        <a:xfrm>
          <a:off x="0" y="0"/>
          <a:ext cx="0" cy="0"/>
          <a:chOff x="0" y="0"/>
          <a:chExt cx="0" cy="0"/>
        </a:xfrm>
      </p:grpSpPr>
      <p:sp>
        <p:nvSpPr>
          <p:cNvPr id="309" name="Google Shape;309;p13"/>
          <p:cNvSpPr txBox="1"/>
          <p:nvPr/>
        </p:nvSpPr>
        <p:spPr>
          <a:xfrm>
            <a:off x="1961498" y="4009464"/>
            <a:ext cx="14365003" cy="117566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80000"/>
              </a:lnSpc>
              <a:spcBef>
                <a:spcPts val="0"/>
              </a:spcBef>
              <a:spcAft>
                <a:spcPts val="0"/>
              </a:spcAft>
              <a:buClr>
                <a:srgbClr val="FFFFFF"/>
              </a:buClr>
              <a:buSzPts val="8800"/>
              <a:buFont typeface="Arial"/>
              <a:buNone/>
              <a:tabLst/>
              <a:defRPr/>
            </a:pPr>
            <a:r>
              <a:rPr kumimoji="0" lang="ar-JO" sz="8800" b="1" i="0" u="none" strike="noStrike" kern="0" cap="none" spc="0" normalizeH="0" baseline="0" noProof="0" dirty="0" smtClean="0">
                <a:ln>
                  <a:noFill/>
                </a:ln>
                <a:solidFill>
                  <a:srgbClr val="FFFFFF"/>
                </a:solidFill>
                <a:effectLst/>
                <a:uLnTx/>
                <a:uFillTx/>
                <a:latin typeface="Arial"/>
                <a:ea typeface="Arial"/>
                <a:cs typeface="Arial"/>
                <a:sym typeface="Arial"/>
              </a:rPr>
              <a:t>تحديد قنوات التغذية الراجعة </a:t>
            </a:r>
            <a:endParaRPr kumimoji="0" sz="8800" b="0" i="0" u="none" strike="noStrike" kern="0" cap="none" spc="0" normalizeH="0" baseline="0" noProof="0" dirty="0">
              <a:ln>
                <a:noFill/>
              </a:ln>
              <a:solidFill>
                <a:srgbClr val="F5333F"/>
              </a:solidFill>
              <a:effectLst/>
              <a:uLnTx/>
              <a:uFillTx/>
              <a:latin typeface="Arial"/>
              <a:ea typeface="Arial"/>
              <a:cs typeface="Arial"/>
              <a:sym typeface="Arial"/>
            </a:endParaRPr>
          </a:p>
        </p:txBody>
      </p:sp>
    </p:spTree>
    <p:extLst>
      <p:ext uri="{BB962C8B-B14F-4D97-AF65-F5344CB8AC3E}">
        <p14:creationId xmlns:p14="http://schemas.microsoft.com/office/powerpoint/2010/main" val="3870819602"/>
      </p:ext>
    </p:extLst>
  </p:cSld>
  <p:clrMapOvr>
    <a:overrideClrMapping bg1="lt1" tx1="dk1" bg2="dk2" tx2="lt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947196" y="588761"/>
            <a:ext cx="15480375" cy="830956"/>
          </a:xfrm>
          <a:prstGeom prst="rect">
            <a:avLst/>
          </a:prstGeom>
          <a:noFill/>
          <a:ln>
            <a:noFill/>
          </a:ln>
        </p:spPr>
        <p:txBody>
          <a:bodyPr spcFirstLastPara="1" wrap="square" lIns="91425" tIns="45700" rIns="91425" bIns="45700" anchor="t" anchorCtr="0">
            <a:spAutoFit/>
          </a:bodyPr>
          <a:lstStyle/>
          <a:p>
            <a:pPr marL="0" marR="0" lvl="0" indent="0" algn="r" defTabSz="914400" rtl="0" eaLnBrk="1" fontAlgn="auto" latinLnBrk="0" hangingPunct="1">
              <a:lnSpc>
                <a:spcPct val="100000"/>
              </a:lnSpc>
              <a:spcBef>
                <a:spcPts val="0"/>
              </a:spcBef>
              <a:spcAft>
                <a:spcPts val="0"/>
              </a:spcAft>
              <a:buClr>
                <a:srgbClr val="33394B"/>
              </a:buClr>
              <a:buSzPts val="4800"/>
              <a:buFont typeface="Montserrat"/>
              <a:buNone/>
              <a:tabLst/>
              <a:defRPr/>
            </a:pPr>
            <a:r>
              <a:rPr kumimoji="0" lang="ar-JO" sz="4800" b="1" i="0" u="none" strike="noStrike" kern="0" cap="none" spc="0" normalizeH="0" baseline="0" noProof="0" dirty="0" smtClean="0">
                <a:ln>
                  <a:noFill/>
                </a:ln>
                <a:solidFill>
                  <a:srgbClr val="33394B"/>
                </a:solidFill>
                <a:effectLst/>
                <a:uLnTx/>
                <a:uFillTx/>
                <a:latin typeface="Montserrat"/>
                <a:ea typeface="Montserrat"/>
                <a:cs typeface="Montserrat"/>
                <a:sym typeface="Montserrat"/>
              </a:rPr>
              <a:t>قنوات الاتصال لآلية التغذية الراجعة </a:t>
            </a:r>
            <a:endParaRPr kumimoji="0" sz="4800" b="0" i="0" u="none" strike="noStrike" kern="0" cap="none" spc="0" normalizeH="0" baseline="0" noProof="0" dirty="0">
              <a:ln>
                <a:noFill/>
              </a:ln>
              <a:solidFill>
                <a:srgbClr val="33394B"/>
              </a:solidFill>
              <a:effectLst/>
              <a:uLnTx/>
              <a:uFillTx/>
              <a:latin typeface="Montserrat"/>
              <a:ea typeface="Montserrat"/>
              <a:cs typeface="Montserrat"/>
              <a:sym typeface="Montserrat"/>
            </a:endParaRPr>
          </a:p>
        </p:txBody>
      </p:sp>
      <p:graphicFrame>
        <p:nvGraphicFramePr>
          <p:cNvPr id="3" name="Table 2">
            <a:extLst>
              <a:ext uri="{FF2B5EF4-FFF2-40B4-BE49-F238E27FC236}">
                <a16:creationId xmlns:a16="http://schemas.microsoft.com/office/drawing/2014/main" xmlns="" id="{9F9B9131-C11C-96E3-245B-043B75A1E233}"/>
              </a:ext>
            </a:extLst>
          </p:cNvPr>
          <p:cNvGraphicFramePr>
            <a:graphicFrameLocks noGrp="1"/>
          </p:cNvGraphicFramePr>
          <p:nvPr>
            <p:extLst>
              <p:ext uri="{D42A27DB-BD31-4B8C-83A1-F6EECF244321}">
                <p14:modId xmlns:p14="http://schemas.microsoft.com/office/powerpoint/2010/main" val="2888066912"/>
              </p:ext>
            </p:extLst>
          </p:nvPr>
        </p:nvGraphicFramePr>
        <p:xfrm>
          <a:off x="1171601" y="2578607"/>
          <a:ext cx="15031567" cy="6013094"/>
        </p:xfrm>
        <a:graphic>
          <a:graphicData uri="http://schemas.openxmlformats.org/drawingml/2006/table">
            <a:tbl>
              <a:tblPr firstRow="1" firstCol="1" bandRow="1"/>
              <a:tblGrid>
                <a:gridCol w="5009497">
                  <a:extLst>
                    <a:ext uri="{9D8B030D-6E8A-4147-A177-3AD203B41FA5}">
                      <a16:colId xmlns:a16="http://schemas.microsoft.com/office/drawing/2014/main" xmlns="" val="2104005879"/>
                    </a:ext>
                  </a:extLst>
                </a:gridCol>
                <a:gridCol w="5011035">
                  <a:extLst>
                    <a:ext uri="{9D8B030D-6E8A-4147-A177-3AD203B41FA5}">
                      <a16:colId xmlns:a16="http://schemas.microsoft.com/office/drawing/2014/main" xmlns="" val="1875510522"/>
                    </a:ext>
                  </a:extLst>
                </a:gridCol>
                <a:gridCol w="5011035">
                  <a:extLst>
                    <a:ext uri="{9D8B030D-6E8A-4147-A177-3AD203B41FA5}">
                      <a16:colId xmlns:a16="http://schemas.microsoft.com/office/drawing/2014/main" xmlns="" val="1121009867"/>
                    </a:ext>
                  </a:extLst>
                </a:gridCol>
              </a:tblGrid>
              <a:tr h="1431049">
                <a:tc>
                  <a:txBody>
                    <a:bodyPr/>
                    <a:lstStyle/>
                    <a:p>
                      <a:pPr marL="0" marR="0">
                        <a:spcBef>
                          <a:spcPts val="0"/>
                        </a:spcBef>
                        <a:spcAft>
                          <a:spcPts val="0"/>
                        </a:spcAft>
                      </a:pPr>
                      <a:r>
                        <a:rPr lang="ar-JO" sz="3000" b="1" dirty="0" smtClean="0">
                          <a:solidFill>
                            <a:srgbClr val="FFFFFF"/>
                          </a:solidFill>
                          <a:effectLst/>
                          <a:latin typeface="Helvetica Neue"/>
                          <a:ea typeface="Calibri" panose="020F0502020204030204" pitchFamily="34" charset="0"/>
                          <a:cs typeface="Arial" panose="020B0604020202020204" pitchFamily="34" charset="0"/>
                        </a:rPr>
                        <a:t>قنوات تقديم المعلومات </a:t>
                      </a:r>
                      <a:endParaRPr lang="en-US" sz="3000" b="1" dirty="0">
                        <a:solidFill>
                          <a:srgbClr val="FFFFFF"/>
                        </a:solidFill>
                        <a:effectLst/>
                        <a:latin typeface="Helvetica Neue"/>
                        <a:ea typeface="Calibri" panose="020F0502020204030204" pitchFamily="34" charset="0"/>
                        <a:cs typeface="Arial" panose="020B0604020202020204" pitchFamily="34" charset="0"/>
                      </a:endParaRPr>
                    </a:p>
                  </a:txBody>
                  <a:tcPr marL="166061" marR="166061" marT="261392" marB="261392">
                    <a:lnL w="12700" cap="flat" cmpd="sng" algn="ctr">
                      <a:solidFill>
                        <a:srgbClr val="873174"/>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943482"/>
                    </a:solidFill>
                  </a:tcPr>
                </a:tc>
                <a:tc>
                  <a:txBody>
                    <a:bodyPr/>
                    <a:lstStyle/>
                    <a:p>
                      <a:pPr marL="0" marR="0">
                        <a:spcBef>
                          <a:spcPts val="0"/>
                        </a:spcBef>
                        <a:spcAft>
                          <a:spcPts val="0"/>
                        </a:spcAft>
                      </a:pPr>
                      <a:r>
                        <a:rPr lang="ar-JO" sz="3000" b="1" dirty="0" smtClean="0">
                          <a:solidFill>
                            <a:srgbClr val="FFFFFF"/>
                          </a:solidFill>
                          <a:effectLst/>
                          <a:latin typeface="Helvetica Neue"/>
                          <a:ea typeface="Calibri" panose="020F0502020204030204" pitchFamily="34" charset="0"/>
                          <a:cs typeface="Arial" panose="020B0604020202020204" pitchFamily="34" charset="0"/>
                        </a:rPr>
                        <a:t>قنوات التغذية الراجعة </a:t>
                      </a:r>
                      <a:endParaRPr lang="en-US" sz="3000" b="1" dirty="0">
                        <a:solidFill>
                          <a:srgbClr val="FFFFFF"/>
                        </a:solidFill>
                        <a:effectLst/>
                        <a:latin typeface="Helvetica Neue"/>
                        <a:ea typeface="Calibri" panose="020F0502020204030204" pitchFamily="34" charset="0"/>
                        <a:cs typeface="Arial" panose="020B0604020202020204" pitchFamily="34" charset="0"/>
                      </a:endParaRPr>
                    </a:p>
                  </a:txBody>
                  <a:tcPr marL="166061" marR="166061" marT="261392" marB="26139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943482"/>
                    </a:solidFill>
                  </a:tcPr>
                </a:tc>
                <a:tc>
                  <a:txBody>
                    <a:bodyPr/>
                    <a:lstStyle/>
                    <a:p>
                      <a:pPr marL="0" marR="0">
                        <a:spcBef>
                          <a:spcPts val="0"/>
                        </a:spcBef>
                        <a:spcAft>
                          <a:spcPts val="0"/>
                        </a:spcAft>
                      </a:pPr>
                      <a:r>
                        <a:rPr lang="ar-JO" sz="3000" b="1" dirty="0" smtClean="0">
                          <a:solidFill>
                            <a:srgbClr val="FFFFFF"/>
                          </a:solidFill>
                          <a:effectLst/>
                          <a:latin typeface="Helvetica Neue"/>
                          <a:ea typeface="Calibri" panose="020F0502020204030204" pitchFamily="34" charset="0"/>
                          <a:cs typeface="Arial" panose="020B0604020202020204" pitchFamily="34" charset="0"/>
                        </a:rPr>
                        <a:t>قنوات الاستجابة </a:t>
                      </a:r>
                      <a:endParaRPr lang="en-US" sz="3000" b="1" dirty="0">
                        <a:solidFill>
                          <a:srgbClr val="FFFFFF"/>
                        </a:solidFill>
                        <a:effectLst/>
                        <a:latin typeface="Helvetica Neue"/>
                        <a:ea typeface="Calibri" panose="020F0502020204030204" pitchFamily="34" charset="0"/>
                        <a:cs typeface="Arial" panose="020B0604020202020204" pitchFamily="34" charset="0"/>
                      </a:endParaRPr>
                    </a:p>
                  </a:txBody>
                  <a:tcPr marL="166061" marR="166061" marT="261392" marB="261392">
                    <a:lnL w="12700" cap="flat" cmpd="sng" algn="ctr">
                      <a:solidFill>
                        <a:srgbClr val="FFFFFF"/>
                      </a:solidFill>
                      <a:prstDash val="solid"/>
                      <a:round/>
                      <a:headEnd type="none" w="med" len="med"/>
                      <a:tailEnd type="none" w="med" len="med"/>
                    </a:lnL>
                    <a:lnR w="12700" cap="flat" cmpd="sng" algn="ctr">
                      <a:solidFill>
                        <a:srgbClr val="873174"/>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943482"/>
                    </a:solidFill>
                  </a:tcPr>
                </a:tc>
                <a:extLst>
                  <a:ext uri="{0D108BD9-81ED-4DB2-BD59-A6C34878D82A}">
                    <a16:rowId xmlns:a16="http://schemas.microsoft.com/office/drawing/2014/main" xmlns="" val="3515995490"/>
                  </a:ext>
                </a:extLst>
              </a:tr>
              <a:tr h="4582045">
                <a:tc>
                  <a:txBody>
                    <a:bodyPr/>
                    <a:lstStyle/>
                    <a:p>
                      <a:pPr marL="0" marR="0" algn="r" rtl="1">
                        <a:lnSpc>
                          <a:spcPct val="115000"/>
                        </a:lnSpc>
                        <a:spcBef>
                          <a:spcPts val="0"/>
                        </a:spcBef>
                        <a:spcAft>
                          <a:spcPts val="1000"/>
                        </a:spcAft>
                      </a:pPr>
                      <a:r>
                        <a:rPr lang="ar-SA" sz="2400" dirty="0" smtClean="0">
                          <a:effectLst/>
                          <a:latin typeface="Calibri"/>
                          <a:ea typeface="Calibri"/>
                          <a:cs typeface="+mn-cs"/>
                        </a:rPr>
                        <a:t>هي القنوات التي يمكننا من خلالها مشاركة المعلومات حول منظمتنا وشركائنا وبرامجنا وخطط الاستجابة مع المجتمع في المناطق التي نعمل فيها. يمكن استخدام هذه القنوات للإعلان عن آلية التغذية الراجعة و مشاركة المعلومات المطلوبة</a:t>
                      </a:r>
                      <a:endParaRPr lang="en-US" sz="2400" dirty="0" smtClean="0">
                        <a:effectLst/>
                        <a:latin typeface="Calibri"/>
                        <a:ea typeface="Calibri"/>
                        <a:cs typeface="Arial"/>
                      </a:endParaRPr>
                    </a:p>
                    <a:p>
                      <a:pPr marL="0" marR="0" algn="l">
                        <a:spcBef>
                          <a:spcPts val="0"/>
                        </a:spcBef>
                        <a:spcAft>
                          <a:spcPts val="0"/>
                        </a:spcAft>
                      </a:pPr>
                      <a:r>
                        <a:rPr lang="en-GB" sz="2400" dirty="0" smtClean="0">
                          <a:solidFill>
                            <a:srgbClr val="000000"/>
                          </a:solidFill>
                          <a:effectLst/>
                          <a:latin typeface="Helvetica Neue Light"/>
                          <a:ea typeface="Calibri" panose="020F0502020204030204" pitchFamily="34" charset="0"/>
                          <a:cs typeface="Arial" panose="020B0604020202020204" pitchFamily="34" charset="0"/>
                        </a:rPr>
                        <a:t>.</a:t>
                      </a:r>
                      <a:endParaRPr lang="en-US" sz="2400" dirty="0">
                        <a:solidFill>
                          <a:srgbClr val="000000"/>
                        </a:solidFill>
                        <a:effectLst/>
                        <a:latin typeface="Helvetica Neue Light"/>
                        <a:ea typeface="Calibri" panose="020F0502020204030204" pitchFamily="34" charset="0"/>
                        <a:cs typeface="Arial" panose="020B0604020202020204" pitchFamily="34" charset="0"/>
                      </a:endParaRPr>
                    </a:p>
                  </a:txBody>
                  <a:tcPr marL="166061" marR="166061" marT="261392" marB="261392">
                    <a:lnL w="12700" cap="flat" cmpd="sng" algn="ctr">
                      <a:solidFill>
                        <a:srgbClr val="873174"/>
                      </a:solidFill>
                      <a:prstDash val="solid"/>
                      <a:round/>
                      <a:headEnd type="none" w="med" len="med"/>
                      <a:tailEnd type="none" w="med" len="med"/>
                    </a:lnL>
                    <a:lnR w="12700" cap="flat" cmpd="sng" algn="ctr">
                      <a:solidFill>
                        <a:srgbClr val="873174"/>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EADDEB"/>
                    </a:solidFill>
                  </a:tcPr>
                </a:tc>
                <a:tc>
                  <a:txBody>
                    <a:bodyPr/>
                    <a:lstStyle/>
                    <a:p>
                      <a:pPr marL="685800" marR="0" algn="r" rtl="1">
                        <a:lnSpc>
                          <a:spcPct val="115000"/>
                        </a:lnSpc>
                        <a:spcBef>
                          <a:spcPts val="0"/>
                        </a:spcBef>
                        <a:spcAft>
                          <a:spcPts val="1000"/>
                        </a:spcAft>
                      </a:pPr>
                      <a:r>
                        <a:rPr lang="ar-SA" sz="2400" dirty="0" smtClean="0">
                          <a:effectLst/>
                          <a:latin typeface="Calibri"/>
                          <a:ea typeface="Calibri"/>
                          <a:cs typeface="+mn-cs"/>
                        </a:rPr>
                        <a:t>هي القنوات التي نجمع من خلالها رؤى من المجتمعات حول عملنا وخدماتنا، وحول مخاوف محددة بما في ذلك الشكاوى، وأي شيء آخر ذي أهمية للمجتمع. يمكن أن يشمل ذلك معلومات واسعة حول الظروف الثقافية والسياقية للسكان المستهدفين والمعلومات الخاطئة التي تنتشر على شكل شائعات في المجتمع.</a:t>
                      </a:r>
                      <a:endParaRPr lang="en-US" sz="2400" dirty="0">
                        <a:effectLst/>
                        <a:latin typeface="Calibri"/>
                        <a:ea typeface="Calibri"/>
                        <a:cs typeface="Arial"/>
                      </a:endParaRPr>
                    </a:p>
                  </a:txBody>
                  <a:tcPr marL="166061" marR="166061" marT="261392" marB="261392">
                    <a:lnL w="12700" cap="flat" cmpd="sng" algn="ctr">
                      <a:solidFill>
                        <a:srgbClr val="873174"/>
                      </a:solidFill>
                      <a:prstDash val="solid"/>
                      <a:round/>
                      <a:headEnd type="none" w="med" len="med"/>
                      <a:tailEnd type="none" w="med" len="med"/>
                    </a:lnL>
                    <a:lnR w="12700" cap="flat" cmpd="sng" algn="ctr">
                      <a:solidFill>
                        <a:srgbClr val="873174"/>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CAA7C8"/>
                    </a:solidFill>
                  </a:tcPr>
                </a:tc>
                <a:tc>
                  <a:txBody>
                    <a:bodyPr/>
                    <a:lstStyle/>
                    <a:p>
                      <a:pPr marL="0" marR="0" algn="r">
                        <a:spcBef>
                          <a:spcPts val="0"/>
                        </a:spcBef>
                        <a:spcAft>
                          <a:spcPts val="0"/>
                        </a:spcAft>
                      </a:pPr>
                      <a:r>
                        <a:rPr lang="ar-SA" sz="2400" dirty="0" smtClean="0">
                          <a:effectLst/>
                          <a:latin typeface="Calibri"/>
                          <a:ea typeface="Calibri"/>
                          <a:cs typeface="+mn-cs"/>
                        </a:rPr>
                        <a:t>هي القنوات التي نرد من خلالها على التغذية الراجعة المجتمعية، عادةً أثناء عملية "إغلاق الحلقة". من المهم أن تتذكر أن قنوات جمع التغذية الراجعة لا تكون دائمًا القنوات المناسبة للرد على التغذية الراجعة</a:t>
                      </a:r>
                      <a:endParaRPr lang="en-US" sz="2400" dirty="0">
                        <a:solidFill>
                          <a:srgbClr val="000000"/>
                        </a:solidFill>
                        <a:effectLst/>
                        <a:latin typeface="Helvetica Neue Light"/>
                        <a:ea typeface="Calibri" panose="020F0502020204030204" pitchFamily="34" charset="0"/>
                        <a:cs typeface="Arial" panose="020B0604020202020204" pitchFamily="34" charset="0"/>
                      </a:endParaRPr>
                    </a:p>
                  </a:txBody>
                  <a:tcPr marL="166061" marR="166061" marT="261392" marB="261392">
                    <a:lnL w="12700" cap="flat" cmpd="sng" algn="ctr">
                      <a:solidFill>
                        <a:srgbClr val="873174"/>
                      </a:solidFill>
                      <a:prstDash val="solid"/>
                      <a:round/>
                      <a:headEnd type="none" w="med" len="med"/>
                      <a:tailEnd type="none" w="med" len="med"/>
                    </a:lnL>
                    <a:lnR w="12700" cap="flat" cmpd="sng" algn="ctr">
                      <a:solidFill>
                        <a:srgbClr val="873174"/>
                      </a:solidFill>
                      <a:prstDash val="solid"/>
                      <a:round/>
                      <a:headEnd type="none" w="med" len="med"/>
                      <a:tailEnd type="none" w="med" len="med"/>
                    </a:lnR>
                    <a:lnT w="12700" cap="flat" cmpd="sng" algn="ctr">
                      <a:solidFill>
                        <a:srgbClr val="873174"/>
                      </a:solidFill>
                      <a:prstDash val="solid"/>
                      <a:round/>
                      <a:headEnd type="none" w="med" len="med"/>
                      <a:tailEnd type="none" w="med" len="med"/>
                    </a:lnT>
                    <a:lnB w="12700" cap="flat" cmpd="sng" algn="ctr">
                      <a:solidFill>
                        <a:srgbClr val="873174"/>
                      </a:solidFill>
                      <a:prstDash val="solid"/>
                      <a:round/>
                      <a:headEnd type="none" w="med" len="med"/>
                      <a:tailEnd type="none" w="med" len="med"/>
                    </a:lnB>
                    <a:solidFill>
                      <a:srgbClr val="EADDEB"/>
                    </a:solidFill>
                  </a:tcPr>
                </a:tc>
                <a:extLst>
                  <a:ext uri="{0D108BD9-81ED-4DB2-BD59-A6C34878D82A}">
                    <a16:rowId xmlns:a16="http://schemas.microsoft.com/office/drawing/2014/main" xmlns="" val="35473649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
          <p:cNvSpPr/>
          <p:nvPr/>
        </p:nvSpPr>
        <p:spPr>
          <a:xfrm>
            <a:off x="1237205" y="2772490"/>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4" name="Google Shape;164;p2"/>
          <p:cNvSpPr/>
          <p:nvPr/>
        </p:nvSpPr>
        <p:spPr>
          <a:xfrm>
            <a:off x="5423453" y="2772490"/>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5" name="Google Shape;165;p2"/>
          <p:cNvSpPr/>
          <p:nvPr/>
        </p:nvSpPr>
        <p:spPr>
          <a:xfrm>
            <a:off x="9761981" y="2774972"/>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6" name="Google Shape;166;p2"/>
          <p:cNvSpPr/>
          <p:nvPr/>
        </p:nvSpPr>
        <p:spPr>
          <a:xfrm>
            <a:off x="13948230" y="2774972"/>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7" name="Google Shape;167;p2"/>
          <p:cNvSpPr/>
          <p:nvPr/>
        </p:nvSpPr>
        <p:spPr>
          <a:xfrm>
            <a:off x="2556000" y="6262394"/>
            <a:ext cx="13176001" cy="92277"/>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8" name="Google Shape;168;p2"/>
          <p:cNvSpPr/>
          <p:nvPr/>
        </p:nvSpPr>
        <p:spPr>
          <a:xfrm>
            <a:off x="2546615" y="6117388"/>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9" name="Google Shape;169;p2"/>
          <p:cNvSpPr/>
          <p:nvPr/>
        </p:nvSpPr>
        <p:spPr>
          <a:xfrm>
            <a:off x="6836026" y="6117388"/>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0" name="Google Shape;170;p2"/>
          <p:cNvSpPr/>
          <p:nvPr/>
        </p:nvSpPr>
        <p:spPr>
          <a:xfrm>
            <a:off x="11131228" y="6117388"/>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1" name="Google Shape;171;p2"/>
          <p:cNvSpPr/>
          <p:nvPr/>
        </p:nvSpPr>
        <p:spPr>
          <a:xfrm>
            <a:off x="15428731" y="6117388"/>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2" name="Google Shape;172;p2"/>
          <p:cNvSpPr txBox="1"/>
          <p:nvPr/>
        </p:nvSpPr>
        <p:spPr>
          <a:xfrm>
            <a:off x="702733" y="805986"/>
            <a:ext cx="11605467" cy="762068"/>
          </a:xfrm>
          <a:prstGeom prst="rect">
            <a:avLst/>
          </a:prstGeom>
          <a:noFill/>
          <a:ln>
            <a:noFill/>
          </a:ln>
        </p:spPr>
        <p:txBody>
          <a:bodyPr spcFirstLastPara="1" wrap="square" lIns="91425" tIns="45700" rIns="91425" bIns="45700" anchor="t" anchorCtr="0">
            <a:spAutoFit/>
          </a:bodyPr>
          <a:lstStyle/>
          <a:p>
            <a:pPr marL="0" marR="0" lvl="0" indent="0" algn="r" rtl="0">
              <a:lnSpc>
                <a:spcPct val="80000"/>
              </a:lnSpc>
              <a:spcBef>
                <a:spcPts val="0"/>
              </a:spcBef>
              <a:spcAft>
                <a:spcPts val="0"/>
              </a:spcAft>
              <a:buNone/>
            </a:pPr>
            <a:r>
              <a:rPr lang="ar-JO" sz="5400" b="1" i="0" u="none" strike="noStrike" cap="none" dirty="0" smtClean="0">
                <a:solidFill>
                  <a:schemeClr val="lt1"/>
                </a:solidFill>
                <a:latin typeface="Arial"/>
                <a:ea typeface="Arial"/>
                <a:cs typeface="Arial"/>
                <a:sym typeface="Arial"/>
              </a:rPr>
              <a:t>الغرض من ورشة العمل هذه</a:t>
            </a:r>
            <a:endParaRPr dirty="0"/>
          </a:p>
        </p:txBody>
      </p:sp>
      <p:sp>
        <p:nvSpPr>
          <p:cNvPr id="173" name="Google Shape;173;p2"/>
          <p:cNvSpPr txBox="1"/>
          <p:nvPr/>
        </p:nvSpPr>
        <p:spPr>
          <a:xfrm>
            <a:off x="973757" y="6978033"/>
            <a:ext cx="3869175" cy="837112"/>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None/>
            </a:pPr>
            <a:r>
              <a:rPr lang="ar-JO" sz="2200" b="1" i="0" u="none" strike="noStrike" cap="none" dirty="0" smtClean="0">
                <a:solidFill>
                  <a:schemeClr val="lt1"/>
                </a:solidFill>
                <a:latin typeface="Arial"/>
                <a:ea typeface="Arial"/>
                <a:cs typeface="Arial"/>
                <a:sym typeface="Arial"/>
              </a:rPr>
              <a:t>توضيح معنى آلية التغذية الراجعة وسبب حاجتنا لها </a:t>
            </a:r>
            <a:endParaRPr dirty="0"/>
          </a:p>
        </p:txBody>
      </p:sp>
      <p:sp>
        <p:nvSpPr>
          <p:cNvPr id="174" name="Google Shape;174;p2"/>
          <p:cNvSpPr txBox="1"/>
          <p:nvPr/>
        </p:nvSpPr>
        <p:spPr>
          <a:xfrm>
            <a:off x="5294034" y="6978033"/>
            <a:ext cx="3528000" cy="837112"/>
          </a:xfrm>
          <a:prstGeom prst="rect">
            <a:avLst/>
          </a:prstGeom>
          <a:noFill/>
          <a:ln>
            <a:noFill/>
          </a:ln>
        </p:spPr>
        <p:txBody>
          <a:bodyPr spcFirstLastPara="1" wrap="square" lIns="91425" tIns="45700" rIns="91425" bIns="45700" anchor="t" anchorCtr="0">
            <a:spAutoFit/>
          </a:bodyPr>
          <a:lstStyle/>
          <a:p>
            <a:pPr lvl="0" algn="ctr">
              <a:lnSpc>
                <a:spcPct val="110000"/>
              </a:lnSpc>
            </a:pPr>
            <a:r>
              <a:rPr lang="ar-JO" sz="2200" b="1" dirty="0" smtClean="0">
                <a:solidFill>
                  <a:schemeClr val="lt1"/>
                </a:solidFill>
              </a:rPr>
              <a:t>تحديد ما </a:t>
            </a:r>
            <a:r>
              <a:rPr lang="ar-JO" sz="2200" b="1" dirty="0">
                <a:solidFill>
                  <a:schemeClr val="lt1"/>
                </a:solidFill>
              </a:rPr>
              <a:t>تم تحقيقه وما يمكن البناء عليه، </a:t>
            </a:r>
            <a:r>
              <a:rPr lang="ar-JO" sz="2200" b="1" dirty="0" smtClean="0">
                <a:solidFill>
                  <a:schemeClr val="lt1"/>
                </a:solidFill>
              </a:rPr>
              <a:t>ونحديد </a:t>
            </a:r>
            <a:r>
              <a:rPr lang="ar-JO" sz="2200" b="1" dirty="0">
                <a:solidFill>
                  <a:schemeClr val="lt1"/>
                </a:solidFill>
              </a:rPr>
              <a:t>إلى أين نريد أن نصل</a:t>
            </a:r>
            <a:endParaRPr dirty="0"/>
          </a:p>
        </p:txBody>
      </p:sp>
      <p:sp>
        <p:nvSpPr>
          <p:cNvPr id="175" name="Google Shape;175;p2"/>
          <p:cNvSpPr txBox="1"/>
          <p:nvPr/>
        </p:nvSpPr>
        <p:spPr>
          <a:xfrm>
            <a:off x="9558372" y="6978033"/>
            <a:ext cx="3869175" cy="837112"/>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None/>
            </a:pPr>
            <a:r>
              <a:rPr lang="ar-JO" sz="2200" b="1" dirty="0" smtClean="0">
                <a:solidFill>
                  <a:schemeClr val="lt1"/>
                </a:solidFill>
              </a:rPr>
              <a:t>الاتفاق على الأدوار والمسؤوليات الرئيسية وعلى كيفية العمل معا </a:t>
            </a:r>
            <a:endParaRPr sz="2200" b="1" i="0" u="none" strike="noStrike" cap="none" dirty="0">
              <a:solidFill>
                <a:schemeClr val="lt1"/>
              </a:solidFill>
              <a:latin typeface="Arial"/>
              <a:ea typeface="Arial"/>
              <a:cs typeface="Arial"/>
              <a:sym typeface="Arial"/>
            </a:endParaRPr>
          </a:p>
        </p:txBody>
      </p:sp>
      <p:sp>
        <p:nvSpPr>
          <p:cNvPr id="176" name="Google Shape;176;p2"/>
          <p:cNvSpPr txBox="1"/>
          <p:nvPr/>
        </p:nvSpPr>
        <p:spPr>
          <a:xfrm>
            <a:off x="14163884" y="6978033"/>
            <a:ext cx="3219991" cy="464702"/>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None/>
            </a:pPr>
            <a:r>
              <a:rPr lang="ar-JO" sz="2200" b="1" i="0" u="none" strike="noStrike" cap="none" dirty="0" smtClean="0">
                <a:solidFill>
                  <a:schemeClr val="lt1"/>
                </a:solidFill>
                <a:latin typeface="Arial"/>
                <a:ea typeface="Arial"/>
                <a:cs typeface="Arial"/>
                <a:sym typeface="Arial"/>
              </a:rPr>
              <a:t>وضع خطة عمل </a:t>
            </a:r>
            <a:endParaRPr lang="en-US" sz="2200" b="1" i="0" u="none" strike="noStrike" cap="none" dirty="0">
              <a:solidFill>
                <a:schemeClr val="lt1"/>
              </a:solidFill>
              <a:latin typeface="Arial"/>
              <a:ea typeface="Arial"/>
              <a:cs typeface="Arial"/>
              <a:sym typeface="Arial"/>
            </a:endParaRPr>
          </a:p>
        </p:txBody>
      </p:sp>
      <p:pic>
        <p:nvPicPr>
          <p:cNvPr id="177" name="Google Shape;177;p2"/>
          <p:cNvPicPr preferRelativeResize="0"/>
          <p:nvPr/>
        </p:nvPicPr>
        <p:blipFill rotWithShape="1">
          <a:blip r:embed="rId3">
            <a:alphaModFix/>
          </a:blip>
          <a:srcRect/>
          <a:stretch/>
        </p:blipFill>
        <p:spPr>
          <a:xfrm>
            <a:off x="337907" y="1873192"/>
            <a:ext cx="4799703" cy="4799703"/>
          </a:xfrm>
          <a:prstGeom prst="rect">
            <a:avLst/>
          </a:prstGeom>
          <a:noFill/>
          <a:ln>
            <a:noFill/>
          </a:ln>
        </p:spPr>
      </p:pic>
      <p:pic>
        <p:nvPicPr>
          <p:cNvPr id="178" name="Google Shape;178;p2"/>
          <p:cNvPicPr preferRelativeResize="0"/>
          <p:nvPr/>
        </p:nvPicPr>
        <p:blipFill rotWithShape="1">
          <a:blip r:embed="rId4">
            <a:alphaModFix/>
          </a:blip>
          <a:srcRect/>
          <a:stretch/>
        </p:blipFill>
        <p:spPr>
          <a:xfrm>
            <a:off x="13306148" y="2136312"/>
            <a:ext cx="4363366" cy="4363366"/>
          </a:xfrm>
          <a:prstGeom prst="rect">
            <a:avLst/>
          </a:prstGeom>
          <a:noFill/>
          <a:ln>
            <a:noFill/>
          </a:ln>
        </p:spPr>
      </p:pic>
      <p:pic>
        <p:nvPicPr>
          <p:cNvPr id="179" name="Google Shape;179;p2"/>
          <p:cNvPicPr preferRelativeResize="0"/>
          <p:nvPr/>
        </p:nvPicPr>
        <p:blipFill rotWithShape="1">
          <a:blip r:embed="rId5">
            <a:alphaModFix/>
          </a:blip>
          <a:srcRect/>
          <a:stretch/>
        </p:blipFill>
        <p:spPr>
          <a:xfrm>
            <a:off x="9080852" y="2136312"/>
            <a:ext cx="4363366" cy="4363366"/>
          </a:xfrm>
          <a:prstGeom prst="rect">
            <a:avLst/>
          </a:prstGeom>
          <a:noFill/>
          <a:ln>
            <a:noFill/>
          </a:ln>
        </p:spPr>
      </p:pic>
      <p:pic>
        <p:nvPicPr>
          <p:cNvPr id="180" name="Google Shape;180;p2"/>
          <p:cNvPicPr preferRelativeResize="0"/>
          <p:nvPr/>
        </p:nvPicPr>
        <p:blipFill rotWithShape="1">
          <a:blip r:embed="rId6">
            <a:alphaModFix/>
          </a:blip>
          <a:srcRect/>
          <a:stretch/>
        </p:blipFill>
        <p:spPr>
          <a:xfrm>
            <a:off x="4658183" y="1918143"/>
            <a:ext cx="4799703" cy="4799703"/>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6"/>
          <p:cNvSpPr/>
          <p:nvPr/>
        </p:nvSpPr>
        <p:spPr>
          <a:xfrm>
            <a:off x="13401613" y="3657601"/>
            <a:ext cx="3867912" cy="3865418"/>
          </a:xfrm>
          <a:prstGeom prst="rect">
            <a:avLst/>
          </a:prstGeom>
          <a:solidFill>
            <a:srgbClr val="D0D3E0"/>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3F3F3F"/>
              </a:solidFill>
              <a:effectLst/>
              <a:uLnTx/>
              <a:uFillTx/>
              <a:latin typeface="Calibri"/>
              <a:ea typeface="Calibri"/>
              <a:cs typeface="Calibri"/>
              <a:sym typeface="Calibri"/>
            </a:endParaRPr>
          </a:p>
        </p:txBody>
      </p:sp>
      <p:sp>
        <p:nvSpPr>
          <p:cNvPr id="310" name="Google Shape;310;p6"/>
          <p:cNvSpPr/>
          <p:nvPr/>
        </p:nvSpPr>
        <p:spPr>
          <a:xfrm>
            <a:off x="9248420" y="3657601"/>
            <a:ext cx="3867912" cy="3865418"/>
          </a:xfrm>
          <a:prstGeom prst="rect">
            <a:avLst/>
          </a:prstGeom>
          <a:solidFill>
            <a:srgbClr val="D0D3E0"/>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3F3F3F"/>
              </a:solidFill>
              <a:effectLst/>
              <a:uLnTx/>
              <a:uFillTx/>
              <a:latin typeface="Calibri"/>
              <a:ea typeface="Calibri"/>
              <a:cs typeface="Calibri"/>
              <a:sym typeface="Calibri"/>
            </a:endParaRPr>
          </a:p>
        </p:txBody>
      </p:sp>
      <p:sp>
        <p:nvSpPr>
          <p:cNvPr id="311" name="Google Shape;311;p6"/>
          <p:cNvSpPr/>
          <p:nvPr/>
        </p:nvSpPr>
        <p:spPr>
          <a:xfrm>
            <a:off x="5095226" y="3657601"/>
            <a:ext cx="3867912" cy="3865418"/>
          </a:xfrm>
          <a:prstGeom prst="rect">
            <a:avLst/>
          </a:prstGeom>
          <a:solidFill>
            <a:srgbClr val="D0D3E0"/>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3F3F3F"/>
              </a:solidFill>
              <a:effectLst/>
              <a:uLnTx/>
              <a:uFillTx/>
              <a:latin typeface="Calibri"/>
              <a:ea typeface="Calibri"/>
              <a:cs typeface="Calibri"/>
              <a:sym typeface="Calibri"/>
            </a:endParaRPr>
          </a:p>
        </p:txBody>
      </p:sp>
      <p:sp>
        <p:nvSpPr>
          <p:cNvPr id="312" name="Google Shape;312;p6"/>
          <p:cNvSpPr/>
          <p:nvPr/>
        </p:nvSpPr>
        <p:spPr>
          <a:xfrm>
            <a:off x="942032" y="3657601"/>
            <a:ext cx="3867912" cy="3865418"/>
          </a:xfrm>
          <a:prstGeom prst="rect">
            <a:avLst/>
          </a:prstGeom>
          <a:solidFill>
            <a:srgbClr val="D0D3E0"/>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3F3F3F"/>
              </a:solidFill>
              <a:effectLst/>
              <a:uLnTx/>
              <a:uFillTx/>
              <a:latin typeface="Calibri"/>
              <a:ea typeface="Calibri"/>
              <a:cs typeface="Calibri"/>
              <a:sym typeface="Calibri"/>
            </a:endParaRPr>
          </a:p>
        </p:txBody>
      </p:sp>
      <p:pic>
        <p:nvPicPr>
          <p:cNvPr id="313" name="Google Shape;313;p6" descr="Chat outline"/>
          <p:cNvPicPr preferRelativeResize="0"/>
          <p:nvPr/>
        </p:nvPicPr>
        <p:blipFill rotWithShape="1">
          <a:blip r:embed="rId3">
            <a:alphaModFix/>
          </a:blip>
          <a:srcRect/>
          <a:stretch/>
        </p:blipFill>
        <p:spPr>
          <a:xfrm>
            <a:off x="1766455" y="4094812"/>
            <a:ext cx="2098964" cy="2098964"/>
          </a:xfrm>
          <a:prstGeom prst="rect">
            <a:avLst/>
          </a:prstGeom>
          <a:noFill/>
          <a:ln>
            <a:noFill/>
          </a:ln>
        </p:spPr>
      </p:pic>
      <p:sp>
        <p:nvSpPr>
          <p:cNvPr id="314" name="Google Shape;314;p6"/>
          <p:cNvSpPr txBox="1"/>
          <p:nvPr/>
        </p:nvSpPr>
        <p:spPr>
          <a:xfrm>
            <a:off x="1205346" y="6502346"/>
            <a:ext cx="3221182" cy="58477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200"/>
              <a:buFont typeface="Arial"/>
              <a:buNone/>
              <a:tabLst/>
              <a:defRPr/>
            </a:pPr>
            <a:r>
              <a:rPr kumimoji="0" lang="ar-JO" sz="3200" b="1" i="0" u="none" strike="noStrike" kern="0" cap="none" spc="0" normalizeH="0" baseline="0" noProof="0" dirty="0" smtClean="0">
                <a:ln>
                  <a:noFill/>
                </a:ln>
                <a:solidFill>
                  <a:srgbClr val="000000"/>
                </a:solidFill>
                <a:effectLst/>
                <a:uLnTx/>
                <a:uFillTx/>
                <a:latin typeface="Open Sans"/>
                <a:ea typeface="Open Sans"/>
                <a:cs typeface="Open Sans"/>
                <a:sym typeface="Open Sans"/>
              </a:rPr>
              <a:t>وجها لوجه</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315" name="Google Shape;315;p6"/>
          <p:cNvSpPr txBox="1"/>
          <p:nvPr/>
        </p:nvSpPr>
        <p:spPr>
          <a:xfrm>
            <a:off x="5389419" y="6502346"/>
            <a:ext cx="3221182" cy="58477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200"/>
              <a:buFont typeface="Arial"/>
              <a:buNone/>
              <a:tabLst/>
              <a:defRPr/>
            </a:pPr>
            <a:r>
              <a:rPr kumimoji="0" lang="ar-JO" sz="3200" b="1" i="0" u="none" strike="noStrike" kern="0" cap="none" spc="0" normalizeH="0" baseline="0" noProof="0" dirty="0" smtClean="0">
                <a:ln>
                  <a:noFill/>
                </a:ln>
                <a:solidFill>
                  <a:srgbClr val="000000"/>
                </a:solidFill>
                <a:effectLst/>
                <a:uLnTx/>
                <a:uFillTx/>
                <a:latin typeface="Open Sans"/>
                <a:ea typeface="Open Sans"/>
                <a:cs typeface="Open Sans"/>
                <a:sym typeface="Open Sans"/>
              </a:rPr>
              <a:t>مكالمات هاتفية </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16" name="Google Shape;316;p6" descr="Speaker phone with solid fill"/>
          <p:cNvPicPr preferRelativeResize="0"/>
          <p:nvPr/>
        </p:nvPicPr>
        <p:blipFill rotWithShape="1">
          <a:blip r:embed="rId4">
            <a:alphaModFix/>
          </a:blip>
          <a:srcRect/>
          <a:stretch/>
        </p:blipFill>
        <p:spPr>
          <a:xfrm>
            <a:off x="6096001" y="4240285"/>
            <a:ext cx="1808018" cy="1808018"/>
          </a:xfrm>
          <a:prstGeom prst="rect">
            <a:avLst/>
          </a:prstGeom>
          <a:noFill/>
          <a:ln>
            <a:noFill/>
          </a:ln>
        </p:spPr>
      </p:pic>
      <p:sp>
        <p:nvSpPr>
          <p:cNvPr id="317" name="Google Shape;317;p6"/>
          <p:cNvSpPr txBox="1"/>
          <p:nvPr/>
        </p:nvSpPr>
        <p:spPr>
          <a:xfrm>
            <a:off x="9571785" y="6546655"/>
            <a:ext cx="3221182" cy="58477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200"/>
              <a:buFont typeface="Arial"/>
              <a:buNone/>
              <a:tabLst/>
              <a:defRPr/>
            </a:pPr>
            <a:r>
              <a:rPr kumimoji="0" lang="ar-JO" sz="3200" b="1" i="0" u="none" strike="noStrike" kern="0" cap="none" spc="0" normalizeH="0" baseline="0" noProof="0" dirty="0" smtClean="0">
                <a:ln>
                  <a:noFill/>
                </a:ln>
                <a:solidFill>
                  <a:srgbClr val="000000"/>
                </a:solidFill>
                <a:effectLst/>
                <a:uLnTx/>
                <a:uFillTx/>
                <a:latin typeface="Open Sans"/>
                <a:ea typeface="Open Sans"/>
                <a:cs typeface="Open Sans"/>
                <a:sym typeface="Open Sans"/>
              </a:rPr>
              <a:t>جهاز تسجيل صوت</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18" name="Google Shape;318;p6" descr="Radio microphone with solid fill"/>
          <p:cNvPicPr preferRelativeResize="0"/>
          <p:nvPr/>
        </p:nvPicPr>
        <p:blipFill rotWithShape="1">
          <a:blip r:embed="rId5">
            <a:alphaModFix/>
          </a:blip>
          <a:srcRect/>
          <a:stretch/>
        </p:blipFill>
        <p:spPr>
          <a:xfrm>
            <a:off x="10342417" y="4441315"/>
            <a:ext cx="1405959" cy="1405959"/>
          </a:xfrm>
          <a:prstGeom prst="rect">
            <a:avLst/>
          </a:prstGeom>
          <a:noFill/>
          <a:ln>
            <a:noFill/>
          </a:ln>
        </p:spPr>
      </p:pic>
      <p:sp>
        <p:nvSpPr>
          <p:cNvPr id="319" name="Google Shape;319;p6"/>
          <p:cNvSpPr txBox="1"/>
          <p:nvPr/>
        </p:nvSpPr>
        <p:spPr>
          <a:xfrm>
            <a:off x="13575298" y="6256124"/>
            <a:ext cx="3486576" cy="58473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200"/>
              <a:buFont typeface="Arial"/>
              <a:buNone/>
              <a:tabLst/>
              <a:defRPr/>
            </a:pPr>
            <a:r>
              <a:rPr kumimoji="0" lang="ar-JO" sz="3200" b="1" i="0" u="none" strike="noStrike" kern="0" cap="none" spc="0" normalizeH="0" baseline="0" noProof="0" dirty="0" smtClean="0">
                <a:ln>
                  <a:noFill/>
                </a:ln>
                <a:solidFill>
                  <a:srgbClr val="000000"/>
                </a:solidFill>
                <a:effectLst/>
                <a:uLnTx/>
                <a:uFillTx/>
                <a:latin typeface="Open Sans"/>
                <a:ea typeface="Open Sans"/>
                <a:cs typeface="Open Sans"/>
                <a:sym typeface="Open Sans"/>
              </a:rPr>
              <a:t>مراسلات خطية</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20" name="Google Shape;320;p6" descr="Envelope with solid fill"/>
          <p:cNvPicPr preferRelativeResize="0"/>
          <p:nvPr/>
        </p:nvPicPr>
        <p:blipFill rotWithShape="1">
          <a:blip r:embed="rId6">
            <a:alphaModFix/>
          </a:blip>
          <a:srcRect/>
          <a:stretch/>
        </p:blipFill>
        <p:spPr>
          <a:xfrm>
            <a:off x="14542191" y="4367900"/>
            <a:ext cx="1552789" cy="1552789"/>
          </a:xfrm>
          <a:prstGeom prst="rect">
            <a:avLst/>
          </a:prstGeom>
          <a:noFill/>
          <a:ln>
            <a:noFill/>
          </a:ln>
        </p:spPr>
      </p:pic>
      <p:sp>
        <p:nvSpPr>
          <p:cNvPr id="321" name="Google Shape;321;p6"/>
          <p:cNvSpPr txBox="1"/>
          <p:nvPr/>
        </p:nvSpPr>
        <p:spPr>
          <a:xfrm>
            <a:off x="858904" y="1228841"/>
            <a:ext cx="15480375" cy="8309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33394B"/>
              </a:buClr>
              <a:buSzPts val="4800"/>
              <a:buFont typeface="Montserrat"/>
              <a:buNone/>
              <a:tabLst/>
              <a:defRPr/>
            </a:pPr>
            <a:r>
              <a:rPr kumimoji="0" lang="ar-JO" sz="4800" b="1" i="0" u="none" strike="noStrike" kern="0" cap="none" spc="0" normalizeH="0" baseline="0" noProof="0" dirty="0" smtClean="0">
                <a:ln>
                  <a:noFill/>
                </a:ln>
                <a:solidFill>
                  <a:srgbClr val="33394B"/>
                </a:solidFill>
                <a:effectLst/>
                <a:uLnTx/>
                <a:uFillTx/>
                <a:latin typeface="Montserrat"/>
                <a:ea typeface="Montserrat"/>
                <a:cs typeface="Montserrat"/>
                <a:sym typeface="Montserrat"/>
              </a:rPr>
              <a:t>طرق جمع التغذية الراجعة </a:t>
            </a:r>
            <a:endParaRPr kumimoji="0" sz="4800" b="0" i="0" u="none" strike="noStrike" kern="0" cap="none" spc="0" normalizeH="0" baseline="0" noProof="0" dirty="0">
              <a:ln>
                <a:noFill/>
              </a:ln>
              <a:solidFill>
                <a:srgbClr val="33394B"/>
              </a:solidFill>
              <a:effectLst/>
              <a:uLnTx/>
              <a:uFillTx/>
              <a:latin typeface="Montserrat"/>
              <a:ea typeface="Montserrat"/>
              <a:cs typeface="Montserrat"/>
              <a:sym typeface="Montserrat"/>
            </a:endParaRPr>
          </a:p>
        </p:txBody>
      </p:sp>
    </p:spTree>
    <p:extLst>
      <p:ext uri="{BB962C8B-B14F-4D97-AF65-F5344CB8AC3E}">
        <p14:creationId xmlns:p14="http://schemas.microsoft.com/office/powerpoint/2010/main" val="3198978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 grpId="0" animBg="1"/>
      <p:bldP spid="310" grpId="0" animBg="1"/>
      <p:bldP spid="311" grpId="0" animBg="1"/>
      <p:bldP spid="312" grpId="0" animBg="1"/>
      <p:bldP spid="314" grpId="0"/>
      <p:bldP spid="315" grpId="0"/>
      <p:bldP spid="317" grpId="0"/>
      <p:bldP spid="3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858904" y="1228841"/>
            <a:ext cx="15480375" cy="830956"/>
          </a:xfrm>
          <a:prstGeom prst="rect">
            <a:avLst/>
          </a:prstGeom>
          <a:noFill/>
          <a:ln>
            <a:noFill/>
          </a:ln>
        </p:spPr>
        <p:txBody>
          <a:bodyPr spcFirstLastPara="1" wrap="square" lIns="91425" tIns="45700" rIns="91425" bIns="45700" anchor="t" anchorCtr="0">
            <a:spAutoFit/>
          </a:bodyPr>
          <a:lstStyle/>
          <a:p>
            <a:pPr marL="0" marR="0" lvl="0" indent="0" algn="r" defTabSz="914400" rtl="0" eaLnBrk="1" fontAlgn="auto" latinLnBrk="0" hangingPunct="1">
              <a:lnSpc>
                <a:spcPct val="100000"/>
              </a:lnSpc>
              <a:spcBef>
                <a:spcPts val="0"/>
              </a:spcBef>
              <a:spcAft>
                <a:spcPts val="0"/>
              </a:spcAft>
              <a:buClr>
                <a:srgbClr val="33394B"/>
              </a:buClr>
              <a:buSzPts val="4800"/>
              <a:buFont typeface="Montserrat"/>
              <a:buNone/>
              <a:tabLst/>
              <a:defRPr/>
            </a:pPr>
            <a:r>
              <a:rPr kumimoji="0" lang="ar-JO" sz="4800" b="1" i="0" u="none" strike="noStrike" kern="0" cap="none" spc="0" normalizeH="0" baseline="0" noProof="0" dirty="0" smtClean="0">
                <a:ln>
                  <a:noFill/>
                </a:ln>
                <a:solidFill>
                  <a:srgbClr val="33394B"/>
                </a:solidFill>
                <a:effectLst/>
                <a:uLnTx/>
                <a:uFillTx/>
                <a:latin typeface="Montserrat"/>
                <a:ea typeface="Montserrat"/>
                <a:cs typeface="Montserrat"/>
                <a:sym typeface="Montserrat"/>
              </a:rPr>
              <a:t>ما</a:t>
            </a:r>
            <a:r>
              <a:rPr kumimoji="0" lang="ar-JO" sz="4800" b="1" i="0" u="none" strike="noStrike" kern="0" cap="none" spc="0" normalizeH="0" noProof="0" dirty="0" smtClean="0">
                <a:ln>
                  <a:noFill/>
                </a:ln>
                <a:solidFill>
                  <a:srgbClr val="33394B"/>
                </a:solidFill>
                <a:effectLst/>
                <a:uLnTx/>
                <a:uFillTx/>
                <a:latin typeface="Montserrat"/>
                <a:ea typeface="Montserrat"/>
                <a:cs typeface="Montserrat"/>
                <a:sym typeface="Montserrat"/>
              </a:rPr>
              <a:t> نوع المعلومات التي تتلقاها؟</a:t>
            </a:r>
            <a:endParaRPr kumimoji="0" sz="4800" b="0" i="0" u="none" strike="noStrike" kern="0" cap="none" spc="0" normalizeH="0" baseline="0" noProof="0" dirty="0">
              <a:ln>
                <a:noFill/>
              </a:ln>
              <a:solidFill>
                <a:srgbClr val="33394B"/>
              </a:solidFill>
              <a:effectLst/>
              <a:uLnTx/>
              <a:uFillTx/>
              <a:latin typeface="Montserrat"/>
              <a:ea typeface="Montserrat"/>
              <a:cs typeface="Montserrat"/>
              <a:sym typeface="Montserrat"/>
            </a:endParaRPr>
          </a:p>
        </p:txBody>
      </p:sp>
      <p:sp>
        <p:nvSpPr>
          <p:cNvPr id="3" name="TextBox 2">
            <a:extLst>
              <a:ext uri="{FF2B5EF4-FFF2-40B4-BE49-F238E27FC236}">
                <a16:creationId xmlns:a16="http://schemas.microsoft.com/office/drawing/2014/main" xmlns="" id="{6AFAF4E5-37BA-FF0D-5E31-17E88C10C4FD}"/>
              </a:ext>
            </a:extLst>
          </p:cNvPr>
          <p:cNvSpPr txBox="1"/>
          <p:nvPr/>
        </p:nvSpPr>
        <p:spPr>
          <a:xfrm>
            <a:off x="1143000" y="3063240"/>
            <a:ext cx="15196279" cy="1883080"/>
          </a:xfrm>
          <a:prstGeom prst="rect">
            <a:avLst/>
          </a:prstGeom>
          <a:solidFill>
            <a:schemeClr val="accent6">
              <a:lumMod val="40000"/>
              <a:lumOff val="60000"/>
            </a:schemeClr>
          </a:solidFill>
        </p:spPr>
        <p:txBody>
          <a:bodyPr wrap="square" rtlCol="0">
            <a:spAutoFit/>
          </a:bodyPr>
          <a:lstStyle/>
          <a:p>
            <a:pPr marL="685800" algn="r" rtl="1">
              <a:lnSpc>
                <a:spcPct val="115000"/>
              </a:lnSpc>
              <a:spcAft>
                <a:spcPts val="1000"/>
              </a:spcAft>
            </a:pPr>
            <a:r>
              <a:rPr lang="ar-SA" sz="3200" dirty="0">
                <a:latin typeface="Calibri"/>
                <a:ea typeface="Calibri"/>
              </a:rPr>
              <a:t>التغذية الراجعة الحساسة </a:t>
            </a:r>
            <a:endParaRPr lang="en-US" sz="3200" dirty="0">
              <a:latin typeface="Calibri"/>
              <a:ea typeface="Calibri"/>
            </a:endParaRPr>
          </a:p>
          <a:p>
            <a:pPr marL="685800" algn="r" rtl="1">
              <a:lnSpc>
                <a:spcPct val="115000"/>
              </a:lnSpc>
              <a:spcAft>
                <a:spcPts val="1000"/>
              </a:spcAft>
            </a:pPr>
            <a:r>
              <a:rPr lang="ar-SA" sz="3200" dirty="0">
                <a:latin typeface="Calibri"/>
                <a:ea typeface="Calibri"/>
              </a:rPr>
              <a:t>أي معلومات يمكن أن تعرض الشخص الذي يشاركها أو الأشخاص المرتبطين به للخطر والتي يجب التعامل معها بحذر.. </a:t>
            </a:r>
            <a:endParaRPr lang="en-US" sz="3200" dirty="0">
              <a:latin typeface="Calibri"/>
              <a:ea typeface="Calibri"/>
            </a:endParaRPr>
          </a:p>
        </p:txBody>
      </p:sp>
      <p:sp>
        <p:nvSpPr>
          <p:cNvPr id="5" name="TextBox 4">
            <a:extLst>
              <a:ext uri="{FF2B5EF4-FFF2-40B4-BE49-F238E27FC236}">
                <a16:creationId xmlns:a16="http://schemas.microsoft.com/office/drawing/2014/main" xmlns="" id="{CF84D466-563F-7934-9D54-BC5A482299FB}"/>
              </a:ext>
            </a:extLst>
          </p:cNvPr>
          <p:cNvSpPr txBox="1"/>
          <p:nvPr/>
        </p:nvSpPr>
        <p:spPr>
          <a:xfrm>
            <a:off x="1143000" y="5777968"/>
            <a:ext cx="15196279" cy="2096984"/>
          </a:xfrm>
          <a:prstGeom prst="rect">
            <a:avLst/>
          </a:prstGeom>
          <a:solidFill>
            <a:srgbClr val="F3D7BB"/>
          </a:solidFill>
        </p:spPr>
        <p:txBody>
          <a:bodyPr wrap="square" rtlCol="0">
            <a:spAutoFit/>
          </a:bodyPr>
          <a:lstStyle/>
          <a:p>
            <a:pPr marL="685800" algn="r" rtl="1">
              <a:lnSpc>
                <a:spcPct val="115000"/>
              </a:lnSpc>
              <a:spcAft>
                <a:spcPts val="1000"/>
              </a:spcAft>
            </a:pPr>
            <a:r>
              <a:rPr lang="ar-SA" sz="3200" dirty="0">
                <a:latin typeface="Calibri"/>
                <a:ea typeface="Calibri"/>
              </a:rPr>
              <a:t>التغذية الراجعة المهمة </a:t>
            </a:r>
            <a:endParaRPr lang="en-US" sz="3200" dirty="0">
              <a:latin typeface="Calibri"/>
              <a:ea typeface="Calibri"/>
            </a:endParaRPr>
          </a:p>
          <a:p>
            <a:pPr marL="685800" algn="r" rtl="1">
              <a:lnSpc>
                <a:spcPct val="115000"/>
              </a:lnSpc>
              <a:spcAft>
                <a:spcPts val="1000"/>
              </a:spcAft>
            </a:pPr>
            <a:r>
              <a:rPr lang="ar-SA" sz="3200" dirty="0">
                <a:latin typeface="Calibri"/>
                <a:ea typeface="Calibri"/>
              </a:rPr>
              <a:t>أي تغذية راجعة تتطلب متابعة عاجلة/في الوقت المناسب</a:t>
            </a:r>
            <a:endParaRPr lang="en-US" sz="3200" dirty="0">
              <a:latin typeface="Calibri"/>
              <a:ea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0" i="1" u="none" strike="noStrike" kern="0" cap="none" spc="0" normalizeH="0" baseline="0" noProof="0" dirty="0" smtClean="0">
                <a:ln>
                  <a:noFill/>
                </a:ln>
                <a:solidFill>
                  <a:srgbClr val="000000"/>
                </a:solidFill>
                <a:effectLst/>
                <a:uLnTx/>
                <a:uFillTx/>
                <a:latin typeface="Calibri" panose="020F0502020204030204" pitchFamily="34" charset="0"/>
                <a:ea typeface="Calibri" panose="020F0502020204030204" pitchFamily="34" charset="0"/>
                <a:cs typeface="Arial"/>
                <a:sym typeface="Arial"/>
              </a:rPr>
              <a:t>.</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769595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943115" y="789752"/>
            <a:ext cx="12963422" cy="830956"/>
          </a:xfrm>
          <a:prstGeom prst="rect">
            <a:avLst/>
          </a:prstGeom>
          <a:noFill/>
          <a:ln>
            <a:noFill/>
          </a:ln>
        </p:spPr>
        <p:txBody>
          <a:bodyPr spcFirstLastPara="1" wrap="square" lIns="91425" tIns="45700" rIns="91425" bIns="45700" anchor="t" anchorCtr="0">
            <a:spAutoFit/>
          </a:bodyPr>
          <a:lstStyle/>
          <a:p>
            <a:pPr marR="0" lvl="0" algn="r" defTabSz="914400" rtl="0" eaLnBrk="1" fontAlgn="auto" latinLnBrk="0" hangingPunct="1">
              <a:lnSpc>
                <a:spcPct val="100000"/>
              </a:lnSpc>
              <a:spcBef>
                <a:spcPts val="0"/>
              </a:spcBef>
              <a:spcAft>
                <a:spcPts val="0"/>
              </a:spcAft>
              <a:buClr>
                <a:srgbClr val="33394B"/>
              </a:buClr>
              <a:buSzPts val="4800"/>
              <a:tabLst/>
              <a:defRPr/>
            </a:pPr>
            <a:r>
              <a:rPr lang="ar-JO" sz="4800" b="1" dirty="0" smtClean="0">
                <a:solidFill>
                  <a:schemeClr val="tx1"/>
                </a:solidFill>
                <a:latin typeface="Montserrat"/>
                <a:ea typeface="Montserrat"/>
                <a:cs typeface="Montserrat"/>
                <a:sym typeface="Montserrat"/>
              </a:rPr>
              <a:t>أسئلة رئيسية ينبغي الإجابة عليها قبل إعداد قناة تواصل جديدة</a:t>
            </a:r>
            <a:endParaRPr kumimoji="0" sz="4800" b="0" i="0" u="none" strike="noStrike" kern="0" cap="none" spc="0" normalizeH="0" baseline="0" noProof="0" dirty="0">
              <a:ln>
                <a:noFill/>
              </a:ln>
              <a:solidFill>
                <a:schemeClr val="tx1"/>
              </a:solidFill>
              <a:effectLst/>
              <a:uLnTx/>
              <a:uFillTx/>
              <a:latin typeface="Montserrat"/>
              <a:ea typeface="Montserrat"/>
              <a:cs typeface="Montserrat"/>
              <a:sym typeface="Montserrat"/>
            </a:endParaRPr>
          </a:p>
        </p:txBody>
      </p:sp>
      <p:sp>
        <p:nvSpPr>
          <p:cNvPr id="2" name="TextBox 1">
            <a:extLst>
              <a:ext uri="{FF2B5EF4-FFF2-40B4-BE49-F238E27FC236}">
                <a16:creationId xmlns:a16="http://schemas.microsoft.com/office/drawing/2014/main" xmlns="" id="{6B5D63EC-F2B7-022A-7B9D-46F7513CD1E1}"/>
              </a:ext>
            </a:extLst>
          </p:cNvPr>
          <p:cNvSpPr txBox="1"/>
          <p:nvPr/>
        </p:nvSpPr>
        <p:spPr>
          <a:xfrm>
            <a:off x="2662289" y="3066306"/>
            <a:ext cx="12963422" cy="4591000"/>
          </a:xfrm>
          <a:prstGeom prst="rect">
            <a:avLst/>
          </a:prstGeom>
          <a:noFill/>
        </p:spPr>
        <p:txBody>
          <a:bodyPr wrap="square" rtlCol="0">
            <a:spAutoFit/>
          </a:bodyPr>
          <a:lstStyle/>
          <a:p>
            <a:pPr marL="342900" lvl="0" indent="-342900" algn="r" rtl="1">
              <a:lnSpc>
                <a:spcPct val="115000"/>
              </a:lnSpc>
              <a:spcAft>
                <a:spcPts val="1000"/>
              </a:spcAft>
              <a:buFont typeface="Symbol"/>
              <a:buChar char=""/>
            </a:pPr>
            <a:r>
              <a:rPr lang="ar-SA" sz="3600" dirty="0">
                <a:latin typeface="Calibri"/>
                <a:ea typeface="Calibri"/>
              </a:rPr>
              <a:t>ما القنوات التي نستخدمها حاليًا لمشاركة المعلومات وتلقي التغذية الراجعة والرد على المجتمعات؟</a:t>
            </a:r>
            <a:endParaRPr lang="en-US" sz="3600" dirty="0">
              <a:latin typeface="Calibri"/>
              <a:ea typeface="Calibri"/>
            </a:endParaRPr>
          </a:p>
          <a:p>
            <a:pPr marL="342900" lvl="0" indent="-342900" algn="r" rtl="1">
              <a:lnSpc>
                <a:spcPct val="115000"/>
              </a:lnSpc>
              <a:spcAft>
                <a:spcPts val="1000"/>
              </a:spcAft>
              <a:buFont typeface="Symbol"/>
              <a:buChar char=""/>
            </a:pPr>
            <a:r>
              <a:rPr lang="ar-SA" sz="3600" dirty="0">
                <a:latin typeface="Calibri"/>
                <a:ea typeface="Calibri"/>
              </a:rPr>
              <a:t>هل هناك هياكل يديرها المجتمع أو شركاء آخرون يمكنك الاستعانة بهم؟</a:t>
            </a:r>
            <a:endParaRPr lang="en-US" sz="3600" dirty="0">
              <a:latin typeface="Calibri"/>
              <a:ea typeface="Calibri"/>
            </a:endParaRPr>
          </a:p>
          <a:p>
            <a:pPr marL="342900" lvl="0" indent="-342900" algn="r" rtl="1">
              <a:lnSpc>
                <a:spcPct val="115000"/>
              </a:lnSpc>
              <a:spcAft>
                <a:spcPts val="1000"/>
              </a:spcAft>
              <a:buFont typeface="Symbol"/>
              <a:buChar char=""/>
            </a:pPr>
            <a:r>
              <a:rPr lang="ar-SA" sz="3600" dirty="0">
                <a:latin typeface="Calibri"/>
                <a:ea typeface="Calibri"/>
              </a:rPr>
              <a:t>هل تلك القنوات مناسبة وفعالة؟</a:t>
            </a:r>
            <a:endParaRPr lang="en-US" sz="3600" dirty="0">
              <a:latin typeface="Calibri"/>
              <a:ea typeface="Calibri"/>
            </a:endParaRPr>
          </a:p>
          <a:p>
            <a:pPr marL="342900" lvl="0" indent="-342900" algn="r" rtl="1">
              <a:lnSpc>
                <a:spcPct val="115000"/>
              </a:lnSpc>
              <a:spcAft>
                <a:spcPts val="1000"/>
              </a:spcAft>
              <a:buFont typeface="Symbol"/>
              <a:buChar char=""/>
            </a:pPr>
            <a:r>
              <a:rPr lang="ar-SA" sz="3600" dirty="0">
                <a:latin typeface="Calibri"/>
                <a:ea typeface="Calibri"/>
              </a:rPr>
              <a:t>هل تحتاج إلى قنوات إضافية؟</a:t>
            </a:r>
            <a:endParaRPr lang="en-US" sz="3600" dirty="0">
              <a:latin typeface="Calibri"/>
              <a:ea typeface="Calibri"/>
            </a:endParaRPr>
          </a:p>
          <a:p>
            <a:pPr marL="457200" indent="-457200">
              <a:buFont typeface="Arial" panose="020B0604020202020204" pitchFamily="34" charset="0"/>
              <a:buChar char="•"/>
            </a:pPr>
            <a:endParaRPr lang="en-US" sz="3600" b="1" dirty="0">
              <a:solidFill>
                <a:srgbClr val="873174"/>
              </a:solidFill>
              <a:effectLst/>
              <a:latin typeface="Helvetica Neue Medium"/>
              <a:ea typeface="Calibri" panose="020F0502020204030204" pitchFamily="34" charset="0"/>
              <a:cs typeface="Helvetica Neue"/>
            </a:endParaRPr>
          </a:p>
          <a:p>
            <a:pPr marL="285750" indent="-285750">
              <a:buFont typeface="Arial" panose="020B0604020202020204" pitchFamily="34" charset="0"/>
              <a:buChar char="•"/>
            </a:pPr>
            <a:endParaRPr lang="en-US" sz="1600" dirty="0"/>
          </a:p>
        </p:txBody>
      </p:sp>
    </p:spTree>
    <p:extLst>
      <p:ext uri="{BB962C8B-B14F-4D97-AF65-F5344CB8AC3E}">
        <p14:creationId xmlns:p14="http://schemas.microsoft.com/office/powerpoint/2010/main" val="38076864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943115" y="789752"/>
            <a:ext cx="12963422" cy="830956"/>
          </a:xfrm>
          <a:prstGeom prst="rect">
            <a:avLst/>
          </a:prstGeom>
          <a:noFill/>
          <a:ln>
            <a:noFill/>
          </a:ln>
        </p:spPr>
        <p:txBody>
          <a:bodyPr spcFirstLastPara="1" wrap="square" lIns="91425" tIns="45700" rIns="91425" bIns="45700" anchor="t" anchorCtr="0">
            <a:spAutoFit/>
          </a:bodyPr>
          <a:lstStyle/>
          <a:p>
            <a:pPr marR="0" lvl="0" algn="r" defTabSz="914400" rtl="0" eaLnBrk="1" fontAlgn="auto" latinLnBrk="0" hangingPunct="1">
              <a:lnSpc>
                <a:spcPct val="100000"/>
              </a:lnSpc>
              <a:spcBef>
                <a:spcPts val="0"/>
              </a:spcBef>
              <a:spcAft>
                <a:spcPts val="0"/>
              </a:spcAft>
              <a:buClr>
                <a:srgbClr val="33394B"/>
              </a:buClr>
              <a:buSzPts val="4800"/>
              <a:tabLst/>
              <a:defRPr/>
            </a:pPr>
            <a:r>
              <a:rPr kumimoji="0" lang="ar-JO" sz="4800" b="1" i="0" u="none" strike="noStrike" kern="0" cap="none" spc="0" normalizeH="0" baseline="0" noProof="0" dirty="0" smtClean="0">
                <a:ln>
                  <a:noFill/>
                </a:ln>
                <a:solidFill>
                  <a:schemeClr val="tx1"/>
                </a:solidFill>
                <a:effectLst/>
                <a:uLnTx/>
                <a:uFillTx/>
                <a:latin typeface="Montserrat"/>
                <a:ea typeface="Montserrat"/>
                <a:cs typeface="Montserrat"/>
                <a:sym typeface="Montserrat"/>
              </a:rPr>
              <a:t>نتائج</a:t>
            </a:r>
            <a:r>
              <a:rPr kumimoji="0" lang="ar-JO" sz="4800" b="1" i="0" u="none" strike="noStrike" kern="0" cap="none" spc="0" normalizeH="0" noProof="0" dirty="0" smtClean="0">
                <a:ln>
                  <a:noFill/>
                </a:ln>
                <a:solidFill>
                  <a:schemeClr val="tx1"/>
                </a:solidFill>
                <a:effectLst/>
                <a:uLnTx/>
                <a:uFillTx/>
                <a:latin typeface="Montserrat"/>
                <a:ea typeface="Montserrat"/>
                <a:cs typeface="Montserrat"/>
                <a:sym typeface="Montserrat"/>
              </a:rPr>
              <a:t> جمع البيانات على قنوات التواصل </a:t>
            </a:r>
            <a:endParaRPr kumimoji="0" sz="4800" b="0" i="0" u="none" strike="noStrike" kern="0" cap="none" spc="0" normalizeH="0" baseline="0" noProof="0" dirty="0">
              <a:ln>
                <a:noFill/>
              </a:ln>
              <a:solidFill>
                <a:schemeClr val="tx1"/>
              </a:solidFill>
              <a:effectLst/>
              <a:uLnTx/>
              <a:uFillTx/>
              <a:latin typeface="Montserrat"/>
              <a:ea typeface="Montserrat"/>
              <a:cs typeface="Montserrat"/>
              <a:sym typeface="Montserrat"/>
            </a:endParaRPr>
          </a:p>
        </p:txBody>
      </p:sp>
    </p:spTree>
    <p:extLst>
      <p:ext uri="{BB962C8B-B14F-4D97-AF65-F5344CB8AC3E}">
        <p14:creationId xmlns:p14="http://schemas.microsoft.com/office/powerpoint/2010/main" val="7424916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08"/>
        <p:cNvGrpSpPr/>
        <p:nvPr/>
      </p:nvGrpSpPr>
      <p:grpSpPr>
        <a:xfrm>
          <a:off x="0" y="0"/>
          <a:ext cx="0" cy="0"/>
          <a:chOff x="0" y="0"/>
          <a:chExt cx="0" cy="0"/>
        </a:xfrm>
      </p:grpSpPr>
      <p:sp>
        <p:nvSpPr>
          <p:cNvPr id="309" name="Google Shape;309;p13"/>
          <p:cNvSpPr txBox="1"/>
          <p:nvPr/>
        </p:nvSpPr>
        <p:spPr>
          <a:xfrm>
            <a:off x="1961498" y="4009464"/>
            <a:ext cx="14365003" cy="117566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80000"/>
              </a:lnSpc>
              <a:spcBef>
                <a:spcPts val="0"/>
              </a:spcBef>
              <a:spcAft>
                <a:spcPts val="0"/>
              </a:spcAft>
              <a:buClr>
                <a:srgbClr val="FFFFFF"/>
              </a:buClr>
              <a:buSzPts val="8800"/>
              <a:buFont typeface="Arial"/>
              <a:buNone/>
              <a:tabLst/>
              <a:defRPr/>
            </a:pPr>
            <a:r>
              <a:rPr kumimoji="0" lang="ar-JO" sz="8800" b="1" i="0" u="none" strike="noStrike" kern="0" cap="none" spc="0" normalizeH="0" baseline="0" noProof="0" dirty="0" smtClean="0">
                <a:ln>
                  <a:noFill/>
                </a:ln>
                <a:solidFill>
                  <a:srgbClr val="FFFFFF"/>
                </a:solidFill>
                <a:effectLst/>
                <a:uLnTx/>
                <a:uFillTx/>
                <a:latin typeface="Arial"/>
                <a:ea typeface="Arial"/>
                <a:cs typeface="Arial"/>
                <a:sym typeface="Arial"/>
              </a:rPr>
              <a:t>تحديد تدفق المعلومات</a:t>
            </a:r>
            <a:endParaRPr kumimoji="0" sz="8800" b="0" i="0" u="none" strike="noStrike" kern="0" cap="none" spc="0" normalizeH="0" baseline="0" noProof="0" dirty="0">
              <a:ln>
                <a:noFill/>
              </a:ln>
              <a:solidFill>
                <a:srgbClr val="F5333F"/>
              </a:solidFill>
              <a:effectLst/>
              <a:uLnTx/>
              <a:uFillTx/>
              <a:latin typeface="Arial"/>
              <a:ea typeface="Arial"/>
              <a:cs typeface="Arial"/>
              <a:sym typeface="Arial"/>
            </a:endParaRPr>
          </a:p>
        </p:txBody>
      </p:sp>
    </p:spTree>
    <p:extLst>
      <p:ext uri="{BB962C8B-B14F-4D97-AF65-F5344CB8AC3E}">
        <p14:creationId xmlns:p14="http://schemas.microsoft.com/office/powerpoint/2010/main" val="4275480376"/>
      </p:ext>
    </p:extLst>
  </p:cSld>
  <p:clrMapOvr>
    <a:overrideClrMapping bg1="lt1" tx1="dk1" bg2="dk2" tx2="lt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858904" y="1228841"/>
            <a:ext cx="15480375" cy="830956"/>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dk2"/>
              </a:buClr>
              <a:buSzPts val="4800"/>
              <a:buFont typeface="Montserrat"/>
              <a:buNone/>
            </a:pPr>
            <a:r>
              <a:rPr lang="ar-JO" sz="4800" b="1" dirty="0" smtClean="0">
                <a:solidFill>
                  <a:schemeClr val="dk2"/>
                </a:solidFill>
                <a:latin typeface="Montserrat"/>
                <a:ea typeface="Montserrat"/>
                <a:cs typeface="Montserrat"/>
                <a:sym typeface="Montserrat"/>
              </a:rPr>
              <a:t>ما نوع التغذية الراجعة التي تتلقاها؟</a:t>
            </a:r>
            <a:endParaRPr sz="4800" b="0" i="0" u="none" strike="noStrike" cap="none" dirty="0">
              <a:solidFill>
                <a:schemeClr val="dk2"/>
              </a:solidFill>
              <a:latin typeface="Montserrat"/>
              <a:ea typeface="Montserrat"/>
              <a:cs typeface="Montserrat"/>
              <a:sym typeface="Montserrat"/>
            </a:endParaRPr>
          </a:p>
        </p:txBody>
      </p:sp>
      <p:sp>
        <p:nvSpPr>
          <p:cNvPr id="3" name="TextBox 2">
            <a:extLst>
              <a:ext uri="{FF2B5EF4-FFF2-40B4-BE49-F238E27FC236}">
                <a16:creationId xmlns:a16="http://schemas.microsoft.com/office/drawing/2014/main" xmlns="" id="{6AFAF4E5-37BA-FF0D-5E31-17E88C10C4FD}"/>
              </a:ext>
            </a:extLst>
          </p:cNvPr>
          <p:cNvSpPr txBox="1"/>
          <p:nvPr/>
        </p:nvSpPr>
        <p:spPr>
          <a:xfrm>
            <a:off x="1143000" y="3063240"/>
            <a:ext cx="15196279" cy="2263184"/>
          </a:xfrm>
          <a:prstGeom prst="rect">
            <a:avLst/>
          </a:prstGeom>
          <a:solidFill>
            <a:schemeClr val="bg2">
              <a:lumMod val="20000"/>
              <a:lumOff val="80000"/>
            </a:schemeClr>
          </a:solidFill>
        </p:spPr>
        <p:txBody>
          <a:bodyPr wrap="square" rtlCol="0">
            <a:spAutoFit/>
          </a:bodyPr>
          <a:lstStyle/>
          <a:p>
            <a:pPr marL="1143000" algn="r" rtl="1">
              <a:lnSpc>
                <a:spcPct val="115000"/>
              </a:lnSpc>
              <a:spcAft>
                <a:spcPts val="1000"/>
              </a:spcAft>
            </a:pPr>
            <a:r>
              <a:rPr lang="ar-SA" sz="3200" b="1" dirty="0">
                <a:latin typeface="Calibri"/>
                <a:ea typeface="Calibri"/>
              </a:rPr>
              <a:t>تغذية راجعة تشغيلية </a:t>
            </a:r>
            <a:endParaRPr lang="en-US" sz="3200" b="1" dirty="0">
              <a:latin typeface="Calibri"/>
              <a:ea typeface="Calibri"/>
            </a:endParaRPr>
          </a:p>
          <a:p>
            <a:pPr marL="1143000" algn="r" rtl="1">
              <a:lnSpc>
                <a:spcPct val="115000"/>
              </a:lnSpc>
              <a:spcAft>
                <a:spcPts val="1000"/>
              </a:spcAft>
            </a:pPr>
            <a:r>
              <a:rPr lang="ar-SA" sz="3200" dirty="0">
                <a:latin typeface="Calibri"/>
                <a:ea typeface="Calibri"/>
              </a:rPr>
              <a:t>يعني التغذية الراجعة التي تتعلق بشكل مباشر بالمشاريع أو البرامج أو الأنشطة أو العمليات الجارية التي ينفذها الهلال الأحمر </a:t>
            </a:r>
            <a:endParaRPr lang="en-US" sz="3200" dirty="0">
              <a:latin typeface="Calibri"/>
              <a:ea typeface="Calibri"/>
            </a:endParaRPr>
          </a:p>
          <a:p>
            <a:endParaRPr lang="en-US" dirty="0"/>
          </a:p>
        </p:txBody>
      </p:sp>
      <p:sp>
        <p:nvSpPr>
          <p:cNvPr id="5" name="TextBox 4">
            <a:extLst>
              <a:ext uri="{FF2B5EF4-FFF2-40B4-BE49-F238E27FC236}">
                <a16:creationId xmlns:a16="http://schemas.microsoft.com/office/drawing/2014/main" xmlns="" id="{CF84D466-563F-7934-9D54-BC5A482299FB}"/>
              </a:ext>
            </a:extLst>
          </p:cNvPr>
          <p:cNvSpPr txBox="1"/>
          <p:nvPr/>
        </p:nvSpPr>
        <p:spPr>
          <a:xfrm>
            <a:off x="1143000" y="5777968"/>
            <a:ext cx="15196279" cy="1883080"/>
          </a:xfrm>
          <a:prstGeom prst="rect">
            <a:avLst/>
          </a:prstGeom>
          <a:solidFill>
            <a:schemeClr val="accent1">
              <a:lumMod val="20000"/>
              <a:lumOff val="80000"/>
            </a:schemeClr>
          </a:solidFill>
        </p:spPr>
        <p:txBody>
          <a:bodyPr wrap="square" rtlCol="0">
            <a:spAutoFit/>
          </a:bodyPr>
          <a:lstStyle/>
          <a:p>
            <a:pPr marL="1143000" algn="r" rtl="1">
              <a:lnSpc>
                <a:spcPct val="115000"/>
              </a:lnSpc>
              <a:spcAft>
                <a:spcPts val="1000"/>
              </a:spcAft>
            </a:pPr>
            <a:r>
              <a:rPr lang="ar-SA" sz="3200" b="1" dirty="0">
                <a:latin typeface="Calibri"/>
                <a:ea typeface="Calibri"/>
              </a:rPr>
              <a:t>تغذية راجعة شاملة </a:t>
            </a:r>
            <a:endParaRPr lang="en-US" sz="3200" b="1" dirty="0">
              <a:latin typeface="Calibri"/>
              <a:ea typeface="Calibri"/>
            </a:endParaRPr>
          </a:p>
          <a:p>
            <a:pPr marL="1143000" algn="r" rtl="1">
              <a:lnSpc>
                <a:spcPct val="115000"/>
              </a:lnSpc>
              <a:spcAft>
                <a:spcPts val="1000"/>
              </a:spcAft>
            </a:pPr>
            <a:r>
              <a:rPr lang="ar-SA" sz="3200" dirty="0">
                <a:latin typeface="Calibri"/>
                <a:ea typeface="Calibri"/>
              </a:rPr>
              <a:t>يعني تغذية راجعة حول القضايا التي تقع خارج نطاق مشاريعك أو تدخلاتك المحددة وغالبًا ما تتعلق بقضايا استراتيجية أو تحديات أوسع نطاقًا في جهود الاستجابة</a:t>
            </a:r>
            <a:endParaRPr lang="en-US" sz="3200" dirty="0">
              <a:latin typeface="Calibri"/>
              <a:ea typeface="Calibri"/>
            </a:endParaRPr>
          </a:p>
        </p:txBody>
      </p:sp>
    </p:spTree>
    <p:extLst>
      <p:ext uri="{BB962C8B-B14F-4D97-AF65-F5344CB8AC3E}">
        <p14:creationId xmlns:p14="http://schemas.microsoft.com/office/powerpoint/2010/main" val="14312223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858904" y="1228841"/>
            <a:ext cx="15480375" cy="830956"/>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dk2"/>
              </a:buClr>
              <a:buSzPts val="4800"/>
              <a:buFont typeface="Montserrat"/>
              <a:buNone/>
            </a:pPr>
            <a:r>
              <a:rPr lang="ar-JO" sz="4800" b="1" dirty="0" smtClean="0">
                <a:solidFill>
                  <a:schemeClr val="dk2"/>
                </a:solidFill>
                <a:latin typeface="Montserrat"/>
                <a:ea typeface="Montserrat"/>
                <a:cs typeface="Montserrat"/>
                <a:sym typeface="Montserrat"/>
              </a:rPr>
              <a:t>ما نوع المعلومات التي تحصل عليها؟</a:t>
            </a:r>
            <a:endParaRPr sz="4800" b="0" i="0" u="none" strike="noStrike" cap="none" dirty="0">
              <a:solidFill>
                <a:schemeClr val="dk2"/>
              </a:solidFill>
              <a:latin typeface="Montserrat"/>
              <a:ea typeface="Montserrat"/>
              <a:cs typeface="Montserrat"/>
              <a:sym typeface="Montserrat"/>
            </a:endParaRPr>
          </a:p>
        </p:txBody>
      </p:sp>
      <p:sp>
        <p:nvSpPr>
          <p:cNvPr id="3" name="TextBox 2">
            <a:extLst>
              <a:ext uri="{FF2B5EF4-FFF2-40B4-BE49-F238E27FC236}">
                <a16:creationId xmlns:a16="http://schemas.microsoft.com/office/drawing/2014/main" xmlns="" id="{6AFAF4E5-37BA-FF0D-5E31-17E88C10C4FD}"/>
              </a:ext>
            </a:extLst>
          </p:cNvPr>
          <p:cNvSpPr txBox="1"/>
          <p:nvPr/>
        </p:nvSpPr>
        <p:spPr>
          <a:xfrm>
            <a:off x="1143000" y="3063240"/>
            <a:ext cx="15196279" cy="2338076"/>
          </a:xfrm>
          <a:prstGeom prst="rect">
            <a:avLst/>
          </a:prstGeom>
          <a:solidFill>
            <a:schemeClr val="accent6">
              <a:lumMod val="40000"/>
              <a:lumOff val="60000"/>
            </a:schemeClr>
          </a:solidFill>
        </p:spPr>
        <p:txBody>
          <a:bodyPr wrap="square" rtlCol="0">
            <a:spAutoFit/>
          </a:bodyPr>
          <a:lstStyle/>
          <a:p>
            <a:pPr algn="r"/>
            <a:r>
              <a:rPr lang="ar-JO" sz="3200" b="1" dirty="0" smtClean="0"/>
              <a:t>التغذية الراجعة الحساسة</a:t>
            </a:r>
          </a:p>
          <a:p>
            <a:pPr marL="685800" lvl="0" algn="r" rtl="1">
              <a:lnSpc>
                <a:spcPct val="115000"/>
              </a:lnSpc>
              <a:spcAft>
                <a:spcPts val="1000"/>
              </a:spcAft>
            </a:pPr>
            <a:r>
              <a:rPr lang="ar-SA" sz="3200" dirty="0">
                <a:latin typeface="Calibri"/>
                <a:ea typeface="Calibri"/>
              </a:rPr>
              <a:t>أي معلومات يمكن أن تعرض الشخص الذي يشاركها أو الأشخاص المرتبطين به للخطر والتي يجب التعامل معها بحذر.. </a:t>
            </a:r>
            <a:endParaRPr lang="en-US" sz="3200" dirty="0">
              <a:latin typeface="Calibri"/>
              <a:ea typeface="Calibri"/>
            </a:endParaRPr>
          </a:p>
          <a:p>
            <a:pPr algn="r"/>
            <a:r>
              <a:rPr lang="ar-JO" sz="3200" b="1" dirty="0" smtClean="0"/>
              <a:t> </a:t>
            </a:r>
            <a:endParaRPr lang="en-US" dirty="0"/>
          </a:p>
        </p:txBody>
      </p:sp>
      <p:sp>
        <p:nvSpPr>
          <p:cNvPr id="5" name="TextBox 4">
            <a:extLst>
              <a:ext uri="{FF2B5EF4-FFF2-40B4-BE49-F238E27FC236}">
                <a16:creationId xmlns:a16="http://schemas.microsoft.com/office/drawing/2014/main" xmlns="" id="{CF84D466-563F-7934-9D54-BC5A482299FB}"/>
              </a:ext>
            </a:extLst>
          </p:cNvPr>
          <p:cNvSpPr txBox="1"/>
          <p:nvPr/>
        </p:nvSpPr>
        <p:spPr>
          <a:xfrm>
            <a:off x="1143000" y="5777968"/>
            <a:ext cx="15196279" cy="1494768"/>
          </a:xfrm>
          <a:prstGeom prst="rect">
            <a:avLst/>
          </a:prstGeom>
          <a:solidFill>
            <a:srgbClr val="F3D7BB"/>
          </a:solidFill>
        </p:spPr>
        <p:txBody>
          <a:bodyPr wrap="square" rtlCol="0">
            <a:spAutoFit/>
          </a:bodyPr>
          <a:lstStyle/>
          <a:p>
            <a:pPr algn="r"/>
            <a:r>
              <a:rPr lang="ar-JO" sz="3200" b="1" dirty="0" smtClean="0"/>
              <a:t>التغذية الراجعة المهمة </a:t>
            </a:r>
            <a:endParaRPr lang="en-US" sz="3200" b="1" dirty="0"/>
          </a:p>
          <a:p>
            <a:pPr marL="685800" lvl="0" algn="r" rtl="1">
              <a:lnSpc>
                <a:spcPct val="115000"/>
              </a:lnSpc>
              <a:spcAft>
                <a:spcPts val="1000"/>
              </a:spcAft>
            </a:pPr>
            <a:r>
              <a:rPr lang="ar-SA" sz="3200" dirty="0">
                <a:latin typeface="Calibri"/>
                <a:ea typeface="Calibri"/>
              </a:rPr>
              <a:t>أي تغذية راجعة تتطلب متابعة عاجلة/في الوقت المناسب</a:t>
            </a:r>
            <a:endParaRPr lang="en-US" sz="3200" dirty="0">
              <a:latin typeface="Calibri"/>
              <a:ea typeface="Calibri"/>
            </a:endParaRPr>
          </a:p>
          <a:p>
            <a:pPr algn="r"/>
            <a:endParaRPr lang="en-US" dirty="0"/>
          </a:p>
        </p:txBody>
      </p:sp>
    </p:spTree>
    <p:extLst>
      <p:ext uri="{BB962C8B-B14F-4D97-AF65-F5344CB8AC3E}">
        <p14:creationId xmlns:p14="http://schemas.microsoft.com/office/powerpoint/2010/main" val="3762899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858904" y="1228841"/>
            <a:ext cx="15480375" cy="830956"/>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dk2"/>
              </a:buClr>
              <a:buSzPts val="4800"/>
              <a:buFont typeface="Montserrat"/>
              <a:buNone/>
            </a:pPr>
            <a:r>
              <a:rPr lang="ar-JO" sz="4800" b="1" dirty="0" smtClean="0">
                <a:solidFill>
                  <a:schemeClr val="dk2"/>
                </a:solidFill>
                <a:latin typeface="Montserrat"/>
                <a:ea typeface="Montserrat"/>
                <a:cs typeface="Montserrat"/>
                <a:sym typeface="Montserrat"/>
              </a:rPr>
              <a:t>ما الجهة التي تحتاج إلى الاطلاع على المعلومات؟</a:t>
            </a:r>
            <a:endParaRPr sz="4800" b="0" i="0" u="none" strike="noStrike" cap="none" dirty="0">
              <a:solidFill>
                <a:schemeClr val="dk2"/>
              </a:solidFill>
              <a:latin typeface="Montserrat"/>
              <a:ea typeface="Montserrat"/>
              <a:cs typeface="Montserrat"/>
              <a:sym typeface="Montserrat"/>
            </a:endParaRPr>
          </a:p>
        </p:txBody>
      </p:sp>
      <p:sp>
        <p:nvSpPr>
          <p:cNvPr id="4" name="TextBox 3">
            <a:extLst>
              <a:ext uri="{FF2B5EF4-FFF2-40B4-BE49-F238E27FC236}">
                <a16:creationId xmlns:a16="http://schemas.microsoft.com/office/drawing/2014/main" xmlns="" id="{B868487B-7899-3710-840F-45180F174847}"/>
              </a:ext>
            </a:extLst>
          </p:cNvPr>
          <p:cNvSpPr txBox="1"/>
          <p:nvPr/>
        </p:nvSpPr>
        <p:spPr>
          <a:xfrm>
            <a:off x="4416551" y="3535071"/>
            <a:ext cx="11776423" cy="3838487"/>
          </a:xfrm>
          <a:prstGeom prst="rect">
            <a:avLst/>
          </a:prstGeom>
          <a:noFill/>
        </p:spPr>
        <p:txBody>
          <a:bodyPr wrap="square">
            <a:spAutoFit/>
          </a:bodyPr>
          <a:lstStyle/>
          <a:p>
            <a:pPr marL="342900" lvl="0" indent="-342900" algn="r" rtl="1">
              <a:lnSpc>
                <a:spcPct val="115000"/>
              </a:lnSpc>
              <a:spcAft>
                <a:spcPts val="1000"/>
              </a:spcAft>
              <a:buFont typeface="Symbol"/>
              <a:buChar char=""/>
            </a:pPr>
            <a:r>
              <a:rPr lang="ar-SA" sz="3200" dirty="0">
                <a:latin typeface="Calibri"/>
                <a:ea typeface="Calibri"/>
              </a:rPr>
              <a:t>ما القطاعات الفنية التي تشير إليها التغذية الراجعة التشغيلية؟</a:t>
            </a:r>
            <a:endParaRPr lang="en-US" sz="3200" dirty="0">
              <a:latin typeface="Calibri"/>
              <a:ea typeface="Calibri"/>
            </a:endParaRPr>
          </a:p>
          <a:p>
            <a:pPr marL="342900" lvl="0" indent="-342900" algn="r" rtl="1">
              <a:lnSpc>
                <a:spcPct val="115000"/>
              </a:lnSpc>
              <a:spcAft>
                <a:spcPts val="1000"/>
              </a:spcAft>
              <a:buFont typeface="Symbol"/>
              <a:buChar char=""/>
            </a:pPr>
            <a:r>
              <a:rPr lang="ar-SA" sz="3200" dirty="0">
                <a:latin typeface="Calibri"/>
                <a:ea typeface="Calibri"/>
              </a:rPr>
              <a:t>من من زملائك هو الأقدر على التصرف بناءً على التغذية الراجعة المتعلقة بتلك القطاعات؟</a:t>
            </a:r>
            <a:endParaRPr lang="en-US" sz="3200" dirty="0">
              <a:latin typeface="Calibri"/>
              <a:ea typeface="Calibri"/>
            </a:endParaRPr>
          </a:p>
          <a:p>
            <a:pPr marL="342900" lvl="0" indent="-342900" algn="r" rtl="1">
              <a:lnSpc>
                <a:spcPct val="115000"/>
              </a:lnSpc>
              <a:spcAft>
                <a:spcPts val="1000"/>
              </a:spcAft>
              <a:buFont typeface="Symbol"/>
              <a:buChar char=""/>
            </a:pPr>
            <a:r>
              <a:rPr lang="ar-SA" sz="3200" dirty="0">
                <a:latin typeface="Calibri"/>
                <a:ea typeface="Calibri"/>
              </a:rPr>
              <a:t>إذا لم يكن لديك زميل، من من الشركاء أو أصحاب المصلحة الآخرين يمكنك مشاركة التغذية الراجعة معهم؟</a:t>
            </a:r>
            <a:endParaRPr lang="en-US" sz="3200" dirty="0">
              <a:latin typeface="Calibri"/>
              <a:ea typeface="Calibri"/>
            </a:endParaRPr>
          </a:p>
          <a:p>
            <a:pPr marL="342900" lvl="0" indent="-342900" algn="r" rtl="1">
              <a:lnSpc>
                <a:spcPct val="115000"/>
              </a:lnSpc>
              <a:spcAft>
                <a:spcPts val="1000"/>
              </a:spcAft>
              <a:buFont typeface="Symbol"/>
              <a:buChar char=""/>
            </a:pPr>
            <a:r>
              <a:rPr lang="ar-SA" sz="3200" dirty="0">
                <a:latin typeface="Calibri"/>
                <a:ea typeface="Calibri"/>
              </a:rPr>
              <a:t>هل تتطلب التغذية الراجعة التشغيلية متابعة فردية؟</a:t>
            </a:r>
            <a:endParaRPr lang="en-US" sz="3200" dirty="0">
              <a:latin typeface="Calibri"/>
              <a:ea typeface="Calibri"/>
            </a:endParaRPr>
          </a:p>
        </p:txBody>
      </p:sp>
    </p:spTree>
    <p:extLst>
      <p:ext uri="{BB962C8B-B14F-4D97-AF65-F5344CB8AC3E}">
        <p14:creationId xmlns:p14="http://schemas.microsoft.com/office/powerpoint/2010/main" val="9197992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21" name="Google Shape;321;p6"/>
          <p:cNvSpPr txBox="1"/>
          <p:nvPr/>
        </p:nvSpPr>
        <p:spPr>
          <a:xfrm>
            <a:off x="858904" y="1228841"/>
            <a:ext cx="15480375" cy="830956"/>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dk2"/>
              </a:buClr>
              <a:buSzPts val="4800"/>
              <a:buFont typeface="Montserrat"/>
              <a:buNone/>
            </a:pPr>
            <a:r>
              <a:rPr lang="ar-JO" sz="4800" b="1" dirty="0" smtClean="0">
                <a:solidFill>
                  <a:schemeClr val="dk2"/>
                </a:solidFill>
                <a:latin typeface="Montserrat"/>
                <a:ea typeface="Montserrat"/>
                <a:cs typeface="Montserrat"/>
                <a:sym typeface="Montserrat"/>
              </a:rPr>
              <a:t>رسم تدفق المعلومات </a:t>
            </a:r>
            <a:endParaRPr lang="en-US" sz="4800" b="0" i="0" u="none" strike="noStrike" cap="none" dirty="0">
              <a:solidFill>
                <a:schemeClr val="dk2"/>
              </a:solidFill>
              <a:latin typeface="Montserrat"/>
              <a:ea typeface="Montserrat"/>
              <a:cs typeface="Montserrat"/>
              <a:sym typeface="Montserrat"/>
            </a:endParaRPr>
          </a:p>
        </p:txBody>
      </p:sp>
      <p:sp>
        <p:nvSpPr>
          <p:cNvPr id="3" name="TextBox 2">
            <a:extLst>
              <a:ext uri="{FF2B5EF4-FFF2-40B4-BE49-F238E27FC236}">
                <a16:creationId xmlns:a16="http://schemas.microsoft.com/office/drawing/2014/main" xmlns="" id="{8E5D8272-6A7E-56E3-1E49-E081A4BAA54E}"/>
              </a:ext>
            </a:extLst>
          </p:cNvPr>
          <p:cNvSpPr txBox="1"/>
          <p:nvPr/>
        </p:nvSpPr>
        <p:spPr>
          <a:xfrm>
            <a:off x="2752344" y="3036505"/>
            <a:ext cx="14968728" cy="4131387"/>
          </a:xfrm>
          <a:prstGeom prst="rect">
            <a:avLst/>
          </a:prstGeom>
          <a:noFill/>
        </p:spPr>
        <p:txBody>
          <a:bodyPr wrap="square">
            <a:spAutoFit/>
          </a:bodyPr>
          <a:lstStyle/>
          <a:p>
            <a:pPr marL="457200" algn="r" rtl="1">
              <a:lnSpc>
                <a:spcPct val="115000"/>
              </a:lnSpc>
              <a:spcAft>
                <a:spcPts val="1000"/>
              </a:spcAft>
            </a:pPr>
            <a:r>
              <a:rPr lang="ar-SA" sz="3200" b="1" dirty="0">
                <a:latin typeface="Calibri"/>
                <a:ea typeface="Calibri"/>
              </a:rPr>
              <a:t>راعِ المسائل التالية: </a:t>
            </a:r>
            <a:endParaRPr lang="en-US" sz="3200" b="1" dirty="0">
              <a:latin typeface="Calibri"/>
              <a:ea typeface="Calibri"/>
            </a:endParaRPr>
          </a:p>
          <a:p>
            <a:pPr marL="342900" lvl="0" indent="-342900" algn="r" rtl="1">
              <a:lnSpc>
                <a:spcPct val="115000"/>
              </a:lnSpc>
              <a:spcAft>
                <a:spcPts val="1000"/>
              </a:spcAft>
              <a:buFont typeface="Symbol"/>
              <a:buChar char=""/>
            </a:pPr>
            <a:r>
              <a:rPr lang="ar-SA" sz="3200" dirty="0">
                <a:latin typeface="Calibri"/>
                <a:ea typeface="Calibri"/>
              </a:rPr>
              <a:t>كيفية جمع المعلومات </a:t>
            </a:r>
            <a:endParaRPr lang="en-US" sz="3200" dirty="0">
              <a:latin typeface="Calibri"/>
              <a:ea typeface="Calibri"/>
            </a:endParaRPr>
          </a:p>
          <a:p>
            <a:pPr marL="342900" lvl="0" indent="-342900" algn="r" rtl="1">
              <a:lnSpc>
                <a:spcPct val="115000"/>
              </a:lnSpc>
              <a:spcAft>
                <a:spcPts val="1000"/>
              </a:spcAft>
              <a:buFont typeface="Symbol"/>
              <a:buChar char=""/>
            </a:pPr>
            <a:r>
              <a:rPr lang="ar-SA" sz="3200" dirty="0">
                <a:latin typeface="Calibri"/>
                <a:ea typeface="Calibri"/>
              </a:rPr>
              <a:t>المكان الذي ستُحفظ فيه</a:t>
            </a:r>
            <a:endParaRPr lang="en-US" sz="3200" dirty="0">
              <a:latin typeface="Calibri"/>
              <a:ea typeface="Calibri"/>
            </a:endParaRPr>
          </a:p>
          <a:p>
            <a:pPr marL="342900" lvl="0" indent="-342900" algn="r" rtl="1">
              <a:lnSpc>
                <a:spcPct val="115000"/>
              </a:lnSpc>
              <a:spcAft>
                <a:spcPts val="1000"/>
              </a:spcAft>
              <a:buFont typeface="Symbol"/>
              <a:buChar char=""/>
            </a:pPr>
            <a:r>
              <a:rPr lang="ar-SA" sz="3200" dirty="0">
                <a:latin typeface="Calibri"/>
                <a:ea typeface="Calibri"/>
              </a:rPr>
              <a:t>الجهات التي يجب مشاركة أنواع المعلومات المختلفة معها </a:t>
            </a:r>
            <a:endParaRPr lang="en-US" sz="3200" dirty="0">
              <a:latin typeface="Calibri"/>
              <a:ea typeface="Calibri"/>
            </a:endParaRPr>
          </a:p>
          <a:p>
            <a:pPr marL="342900" lvl="0" indent="-342900" algn="r" rtl="1">
              <a:lnSpc>
                <a:spcPct val="115000"/>
              </a:lnSpc>
              <a:spcAft>
                <a:spcPts val="1000"/>
              </a:spcAft>
              <a:buFont typeface="Symbol"/>
              <a:buChar char=""/>
            </a:pPr>
            <a:r>
              <a:rPr lang="ar-SA" sz="3200" dirty="0">
                <a:latin typeface="Calibri"/>
                <a:ea typeface="Calibri"/>
              </a:rPr>
              <a:t>المكان الذي ستُناقش فيه تلك المعلومات</a:t>
            </a:r>
            <a:endParaRPr lang="en-US" sz="3200" dirty="0">
              <a:latin typeface="Calibri"/>
              <a:ea typeface="Calibri"/>
            </a:endParaRPr>
          </a:p>
          <a:p>
            <a:pPr marL="342900" lvl="0" indent="-342900" algn="r" rtl="1">
              <a:lnSpc>
                <a:spcPct val="115000"/>
              </a:lnSpc>
              <a:spcAft>
                <a:spcPts val="1000"/>
              </a:spcAft>
              <a:buFont typeface="Symbol"/>
              <a:buChar char=""/>
            </a:pPr>
            <a:r>
              <a:rPr lang="ar-SA" sz="3200" dirty="0">
                <a:latin typeface="Calibri"/>
                <a:ea typeface="Calibri"/>
              </a:rPr>
              <a:t>كيفية إغلاق حلقة التغذية الراجعة مع المجتمع</a:t>
            </a:r>
            <a:endParaRPr lang="en-US" sz="3200" dirty="0">
              <a:latin typeface="Calibri"/>
              <a:ea typeface="Calibri"/>
            </a:endParaRPr>
          </a:p>
        </p:txBody>
      </p:sp>
    </p:spTree>
    <p:extLst>
      <p:ext uri="{BB962C8B-B14F-4D97-AF65-F5344CB8AC3E}">
        <p14:creationId xmlns:p14="http://schemas.microsoft.com/office/powerpoint/2010/main" val="23071278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08"/>
        <p:cNvGrpSpPr/>
        <p:nvPr/>
      </p:nvGrpSpPr>
      <p:grpSpPr>
        <a:xfrm>
          <a:off x="0" y="0"/>
          <a:ext cx="0" cy="0"/>
          <a:chOff x="0" y="0"/>
          <a:chExt cx="0" cy="0"/>
        </a:xfrm>
      </p:grpSpPr>
      <p:sp>
        <p:nvSpPr>
          <p:cNvPr id="309" name="Google Shape;309;p13"/>
          <p:cNvSpPr txBox="1"/>
          <p:nvPr/>
        </p:nvSpPr>
        <p:spPr>
          <a:xfrm>
            <a:off x="1961498" y="4009464"/>
            <a:ext cx="14365003" cy="117566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80000"/>
              </a:lnSpc>
              <a:spcBef>
                <a:spcPts val="0"/>
              </a:spcBef>
              <a:spcAft>
                <a:spcPts val="0"/>
              </a:spcAft>
              <a:buClr>
                <a:srgbClr val="FFFFFF"/>
              </a:buClr>
              <a:buSzPts val="8800"/>
              <a:buFont typeface="Arial"/>
              <a:buNone/>
              <a:tabLst/>
              <a:defRPr/>
            </a:pPr>
            <a:r>
              <a:rPr lang="ar-JO" sz="8800" b="1" dirty="0" smtClean="0">
                <a:solidFill>
                  <a:srgbClr val="FFFFFF"/>
                </a:solidFill>
              </a:rPr>
              <a:t>تحديد الأدوار والمسؤوليات والموارد</a:t>
            </a:r>
            <a:endParaRPr kumimoji="0" sz="8800" b="0" i="0" u="none" strike="noStrike" kern="0" cap="none" spc="0" normalizeH="0" baseline="0" noProof="0" dirty="0">
              <a:ln>
                <a:noFill/>
              </a:ln>
              <a:solidFill>
                <a:srgbClr val="F5333F"/>
              </a:solidFill>
              <a:effectLst/>
              <a:uLnTx/>
              <a:uFillTx/>
              <a:latin typeface="Arial"/>
              <a:ea typeface="Arial"/>
              <a:cs typeface="Arial"/>
              <a:sym typeface="Arial"/>
            </a:endParaRPr>
          </a:p>
        </p:txBody>
      </p:sp>
    </p:spTree>
    <p:extLst>
      <p:ext uri="{BB962C8B-B14F-4D97-AF65-F5344CB8AC3E}">
        <p14:creationId xmlns:p14="http://schemas.microsoft.com/office/powerpoint/2010/main" val="1093693515"/>
      </p:ext>
    </p:extLst>
  </p:cSld>
  <p:clrMapOvr>
    <a:overrideClrMapping bg1="lt1" tx1="dk1" bg2="dk2" tx2="lt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207" name="Google Shape;207;p4"/>
          <p:cNvSpPr txBox="1"/>
          <p:nvPr/>
        </p:nvSpPr>
        <p:spPr>
          <a:xfrm>
            <a:off x="1203553" y="5640699"/>
            <a:ext cx="5543282" cy="120028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ar-JO" sz="3600" b="1" dirty="0" smtClean="0">
                <a:solidFill>
                  <a:schemeClr val="lt1"/>
                </a:solidFill>
              </a:rPr>
              <a:t>ما الذين تتوقعونه من آلية تغذية راجعة فعالة </a:t>
            </a:r>
            <a:endParaRPr sz="3600" b="1" dirty="0">
              <a:solidFill>
                <a:schemeClr val="lt1"/>
              </a:solidFill>
              <a:latin typeface="Arial"/>
              <a:ea typeface="Arial"/>
              <a:cs typeface="Arial"/>
              <a:sym typeface="Arial"/>
            </a:endParaRPr>
          </a:p>
        </p:txBody>
      </p:sp>
      <p:sp>
        <p:nvSpPr>
          <p:cNvPr id="212" name="Google Shape;212;p4"/>
          <p:cNvSpPr txBox="1"/>
          <p:nvPr/>
        </p:nvSpPr>
        <p:spPr>
          <a:xfrm>
            <a:off x="1249982" y="3678923"/>
            <a:ext cx="5496853" cy="120028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ar-JO" sz="3600" b="1" dirty="0" smtClean="0">
                <a:solidFill>
                  <a:schemeClr val="lt1"/>
                </a:solidFill>
                <a:latin typeface="Arial"/>
                <a:ea typeface="Arial"/>
                <a:cs typeface="Arial"/>
                <a:sym typeface="Arial"/>
              </a:rPr>
              <a:t>التوقعات بخصوص ورشة العمل هذه</a:t>
            </a:r>
            <a:endParaRPr sz="3600" b="1" dirty="0">
              <a:solidFill>
                <a:schemeClr val="lt1"/>
              </a:solidFill>
              <a:latin typeface="Arial"/>
              <a:ea typeface="Arial"/>
              <a:cs typeface="Arial"/>
              <a:sym typeface="Arial"/>
            </a:endParaRPr>
          </a:p>
        </p:txBody>
      </p:sp>
      <p:pic>
        <p:nvPicPr>
          <p:cNvPr id="213" name="Google Shape;213;p4"/>
          <p:cNvPicPr preferRelativeResize="0">
            <a:picLocks noGrp="1"/>
          </p:cNvPicPr>
          <p:nvPr>
            <p:ph type="pic" idx="2"/>
          </p:nvPr>
        </p:nvPicPr>
        <p:blipFill rotWithShape="1">
          <a:blip r:embed="rId3">
            <a:alphaModFix/>
          </a:blip>
          <a:srcRect/>
          <a:stretch/>
        </p:blipFill>
        <p:spPr>
          <a:xfrm>
            <a:off x="7378700" y="-8218"/>
            <a:ext cx="10871200" cy="10288588"/>
          </a:xfrm>
          <a:prstGeom prst="rect">
            <a:avLst/>
          </a:prstGeom>
          <a:solidFill>
            <a:srgbClr val="353535">
              <a:alpha val="11764"/>
            </a:srgbClr>
          </a:solidFill>
          <a:ln>
            <a:noFill/>
          </a:ln>
        </p:spPr>
      </p:pic>
      <p:sp>
        <p:nvSpPr>
          <p:cNvPr id="214" name="Google Shape;214;p4"/>
          <p:cNvSpPr txBox="1"/>
          <p:nvPr/>
        </p:nvSpPr>
        <p:spPr>
          <a:xfrm>
            <a:off x="388368" y="1006862"/>
            <a:ext cx="6358467" cy="1175666"/>
          </a:xfrm>
          <a:prstGeom prst="rect">
            <a:avLst/>
          </a:prstGeom>
          <a:noFill/>
          <a:ln>
            <a:noFill/>
          </a:ln>
        </p:spPr>
        <p:txBody>
          <a:bodyPr spcFirstLastPara="1" wrap="square" lIns="91425" tIns="45700" rIns="91425" bIns="45700" anchor="t" anchorCtr="0">
            <a:spAutoFit/>
          </a:bodyPr>
          <a:lstStyle/>
          <a:p>
            <a:pPr marL="0" marR="0" lvl="0" indent="0" algn="r" rtl="0">
              <a:lnSpc>
                <a:spcPct val="80000"/>
              </a:lnSpc>
              <a:spcBef>
                <a:spcPts val="0"/>
              </a:spcBef>
              <a:spcAft>
                <a:spcPts val="0"/>
              </a:spcAft>
              <a:buNone/>
            </a:pPr>
            <a:r>
              <a:rPr lang="ar-JO" sz="4400" dirty="0" smtClean="0">
                <a:solidFill>
                  <a:schemeClr val="bg1"/>
                </a:solidFill>
              </a:rPr>
              <a:t>مناقشة في مجموعات ثنائية </a:t>
            </a:r>
            <a:r>
              <a:rPr lang="ar-JO" sz="4400" dirty="0" smtClean="0">
                <a:solidFill>
                  <a:srgbClr val="FF0000"/>
                </a:solidFill>
              </a:rPr>
              <a:t>(5 دقائق)</a:t>
            </a:r>
            <a:endParaRP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351"/>
        <p:cNvGrpSpPr/>
        <p:nvPr/>
      </p:nvGrpSpPr>
      <p:grpSpPr>
        <a:xfrm>
          <a:off x="0" y="0"/>
          <a:ext cx="0" cy="0"/>
          <a:chOff x="0" y="0"/>
          <a:chExt cx="0" cy="0"/>
        </a:xfrm>
      </p:grpSpPr>
      <p:sp>
        <p:nvSpPr>
          <p:cNvPr id="352" name="Google Shape;352;p18"/>
          <p:cNvSpPr txBox="1"/>
          <p:nvPr/>
        </p:nvSpPr>
        <p:spPr>
          <a:xfrm>
            <a:off x="1961498" y="400946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ar-JO" sz="8800" b="1" dirty="0" smtClean="0">
                <a:solidFill>
                  <a:schemeClr val="lt2"/>
                </a:solidFill>
                <a:latin typeface="Arial"/>
                <a:ea typeface="Arial"/>
                <a:cs typeface="Arial"/>
                <a:sym typeface="Arial"/>
              </a:rPr>
              <a:t>شكرا على حضوركم</a:t>
            </a:r>
          </a:p>
          <a:p>
            <a:pPr marL="0" marR="0" lvl="0" indent="0" algn="ctr" rtl="0">
              <a:lnSpc>
                <a:spcPct val="80000"/>
              </a:lnSpc>
              <a:spcBef>
                <a:spcPts val="0"/>
              </a:spcBef>
              <a:spcAft>
                <a:spcPts val="0"/>
              </a:spcAft>
              <a:buNone/>
            </a:pPr>
            <a:r>
              <a:rPr lang="ar-JO" sz="8800" b="1" dirty="0" smtClean="0">
                <a:solidFill>
                  <a:schemeClr val="lt2"/>
                </a:solidFill>
              </a:rPr>
              <a:t>أسئلة ختامية؟</a:t>
            </a:r>
            <a:endParaRPr sz="8800" dirty="0">
              <a:solidFill>
                <a:srgbClr val="F5333F"/>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9"/>
          <p:cNvSpPr txBox="1">
            <a:spLocks noGrp="1"/>
          </p:cNvSpPr>
          <p:nvPr>
            <p:ph type="body" idx="1"/>
          </p:nvPr>
        </p:nvSpPr>
        <p:spPr>
          <a:xfrm>
            <a:off x="4010342" y="3900488"/>
            <a:ext cx="10633075" cy="24876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5333F"/>
              </a:buClr>
              <a:buSzPts val="8800"/>
              <a:buNone/>
            </a:pPr>
            <a:r>
              <a:rPr lang="ar-JO" dirty="0" smtClean="0"/>
              <a:t>أسئلة؟</a:t>
            </a:r>
            <a:endParaRPr dirty="0"/>
          </a:p>
        </p:txBody>
      </p:sp>
    </p:spTree>
    <p:extLst>
      <p:ext uri="{BB962C8B-B14F-4D97-AF65-F5344CB8AC3E}">
        <p14:creationId xmlns:p14="http://schemas.microsoft.com/office/powerpoint/2010/main" val="38543200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Shape 219"/>
        <p:cNvGrpSpPr/>
        <p:nvPr/>
      </p:nvGrpSpPr>
      <p:grpSpPr>
        <a:xfrm>
          <a:off x="0" y="0"/>
          <a:ext cx="0" cy="0"/>
          <a:chOff x="0" y="0"/>
          <a:chExt cx="0" cy="0"/>
        </a:xfrm>
      </p:grpSpPr>
      <p:sp>
        <p:nvSpPr>
          <p:cNvPr id="220" name="Google Shape;220;p5"/>
          <p:cNvSpPr txBox="1"/>
          <p:nvPr/>
        </p:nvSpPr>
        <p:spPr>
          <a:xfrm>
            <a:off x="1961498" y="4009464"/>
            <a:ext cx="14365003" cy="1175666"/>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FFFFFF"/>
              </a:buClr>
              <a:buSzPts val="8800"/>
              <a:buFont typeface="Arial"/>
              <a:buNone/>
            </a:pPr>
            <a:r>
              <a:rPr lang="ar-JO" sz="8800" b="1" i="0" u="none" strike="noStrike" cap="none" dirty="0" smtClean="0">
                <a:solidFill>
                  <a:srgbClr val="FFFFFF"/>
                </a:solidFill>
                <a:latin typeface="Arial"/>
                <a:ea typeface="Arial"/>
                <a:cs typeface="Arial"/>
                <a:sym typeface="Arial"/>
              </a:rPr>
              <a:t>ما معنى آلية تغذية راجعة؟</a:t>
            </a:r>
            <a:endParaRPr sz="8800" b="0" i="0" u="none" strike="noStrike" cap="none" dirty="0">
              <a:solidFill>
                <a:srgbClr val="F5333F"/>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FD65D709-06AA-40B2-B2E8-D805D6B740A8}"/>
              </a:ext>
            </a:extLst>
          </p:cNvPr>
          <p:cNvSpPr txBox="1"/>
          <p:nvPr/>
        </p:nvSpPr>
        <p:spPr>
          <a:xfrm>
            <a:off x="3186934" y="2617899"/>
            <a:ext cx="11507429" cy="4448590"/>
          </a:xfrm>
          <a:prstGeom prst="rect">
            <a:avLst/>
          </a:prstGeom>
          <a:noFill/>
        </p:spPr>
        <p:txBody>
          <a:bodyPr wrap="square">
            <a:spAutoFit/>
          </a:bodyPr>
          <a:lstStyle/>
          <a:p>
            <a:pPr marL="457200" algn="r" rtl="1">
              <a:lnSpc>
                <a:spcPct val="115000"/>
              </a:lnSpc>
              <a:spcAft>
                <a:spcPts val="1000"/>
              </a:spcAft>
            </a:pPr>
            <a:r>
              <a:rPr lang="ar-SA" sz="4400" dirty="0">
                <a:latin typeface="Calibri"/>
                <a:ea typeface="Calibri"/>
              </a:rPr>
              <a:t>تتضمن الأدوات والعمليات اللازمة لـ: </a:t>
            </a:r>
            <a:endParaRPr lang="en-US" sz="4400" dirty="0">
              <a:latin typeface="Calibri"/>
              <a:ea typeface="Calibri"/>
            </a:endParaRPr>
          </a:p>
          <a:p>
            <a:pPr marL="342900" lvl="0" indent="-342900" algn="r" rtl="1">
              <a:lnSpc>
                <a:spcPct val="115000"/>
              </a:lnSpc>
              <a:spcAft>
                <a:spcPts val="1000"/>
              </a:spcAft>
              <a:buFont typeface="Symbol"/>
              <a:buChar char=""/>
            </a:pPr>
            <a:r>
              <a:rPr lang="ar-SA" sz="4400" dirty="0">
                <a:latin typeface="Calibri"/>
                <a:ea typeface="Calibri"/>
              </a:rPr>
              <a:t>تلقي التغذية الراجعة </a:t>
            </a:r>
            <a:endParaRPr lang="en-US" sz="4400" dirty="0">
              <a:latin typeface="Calibri"/>
              <a:ea typeface="Calibri"/>
            </a:endParaRPr>
          </a:p>
          <a:p>
            <a:pPr marL="342900" lvl="0" indent="-342900" algn="r" rtl="1">
              <a:lnSpc>
                <a:spcPct val="115000"/>
              </a:lnSpc>
              <a:spcAft>
                <a:spcPts val="1000"/>
              </a:spcAft>
              <a:buFont typeface="Symbol"/>
              <a:buChar char=""/>
            </a:pPr>
            <a:r>
              <a:rPr lang="ar-SA" sz="4400" dirty="0">
                <a:latin typeface="Calibri"/>
                <a:ea typeface="Calibri"/>
              </a:rPr>
              <a:t>إدارة التغذية الراجعة وتحليلها ومشاركتها </a:t>
            </a:r>
            <a:endParaRPr lang="en-US" sz="4400" dirty="0">
              <a:latin typeface="Calibri"/>
              <a:ea typeface="Calibri"/>
            </a:endParaRPr>
          </a:p>
          <a:p>
            <a:pPr marL="342900" lvl="0" indent="-342900" algn="r" rtl="1">
              <a:lnSpc>
                <a:spcPct val="115000"/>
              </a:lnSpc>
              <a:spcAft>
                <a:spcPts val="1000"/>
              </a:spcAft>
              <a:buFont typeface="Symbol"/>
              <a:buChar char=""/>
            </a:pPr>
            <a:r>
              <a:rPr lang="ar-SA" sz="4400" dirty="0">
                <a:latin typeface="Calibri"/>
                <a:ea typeface="Calibri"/>
              </a:rPr>
              <a:t>ضمان التصرف بناء على التغذية الراجعة </a:t>
            </a:r>
            <a:endParaRPr lang="en-US" sz="4400" dirty="0">
              <a:latin typeface="Calibri"/>
              <a:ea typeface="Calibri"/>
            </a:endParaRPr>
          </a:p>
          <a:p>
            <a:pPr marL="342900" lvl="0" indent="-342900" algn="r" rtl="1">
              <a:lnSpc>
                <a:spcPct val="115000"/>
              </a:lnSpc>
              <a:spcAft>
                <a:spcPts val="1000"/>
              </a:spcAft>
              <a:buFont typeface="Symbol"/>
              <a:buChar char=""/>
            </a:pPr>
            <a:r>
              <a:rPr lang="ar-SA" sz="4400" dirty="0">
                <a:latin typeface="Calibri"/>
                <a:ea typeface="Calibri"/>
              </a:rPr>
              <a:t>تزويد المجتمعات بالاستجابة وإبلاغهم بالإجراءات المتخذة</a:t>
            </a:r>
            <a:endParaRPr lang="en-US" sz="4400" dirty="0">
              <a:latin typeface="Calibri"/>
              <a:ea typeface="Calibri"/>
            </a:endParaRPr>
          </a:p>
        </p:txBody>
      </p:sp>
      <p:sp>
        <p:nvSpPr>
          <p:cNvPr id="6" name="TextBox 5">
            <a:extLst>
              <a:ext uri="{FF2B5EF4-FFF2-40B4-BE49-F238E27FC236}">
                <a16:creationId xmlns:a16="http://schemas.microsoft.com/office/drawing/2014/main" xmlns="" id="{3C467CF8-347A-47A2-BD28-3088C575A46E}"/>
              </a:ext>
            </a:extLst>
          </p:cNvPr>
          <p:cNvSpPr txBox="1"/>
          <p:nvPr/>
        </p:nvSpPr>
        <p:spPr>
          <a:xfrm>
            <a:off x="1343387" y="1799504"/>
            <a:ext cx="9210366" cy="923330"/>
          </a:xfrm>
          <a:prstGeom prst="rect">
            <a:avLst/>
          </a:prstGeom>
          <a:noFill/>
        </p:spPr>
        <p:txBody>
          <a:bodyPr wrap="square">
            <a:spAutoFit/>
          </a:bodyPr>
          <a:lstStyle/>
          <a:p>
            <a:pPr marL="0" marR="0" lvl="0" indent="0" algn="r" defTabSz="1371600" rtl="0" eaLnBrk="1" fontAlgn="auto" latinLnBrk="0" hangingPunct="1">
              <a:lnSpc>
                <a:spcPct val="100000"/>
              </a:lnSpc>
              <a:spcBef>
                <a:spcPts val="0"/>
              </a:spcBef>
              <a:spcAft>
                <a:spcPts val="0"/>
              </a:spcAft>
              <a:buClrTx/>
              <a:buSzTx/>
              <a:buFont typeface="Arial"/>
              <a:buNone/>
              <a:tabLst/>
              <a:defRPr/>
            </a:pPr>
            <a:r>
              <a:rPr kumimoji="0" lang="ar-JO" sz="5400" b="1" i="0" u="none" strike="noStrike" kern="1200" cap="none" spc="0" normalizeH="0" baseline="0" noProof="0" dirty="0" smtClean="0">
                <a:ln>
                  <a:noFill/>
                </a:ln>
                <a:solidFill>
                  <a:srgbClr val="F5333F">
                    <a:lumMod val="75000"/>
                  </a:srgbClr>
                </a:solidFill>
                <a:effectLst/>
                <a:uLnTx/>
                <a:uFillTx/>
                <a:latin typeface="Calibri" panose="020F0502020204030204" pitchFamily="34" charset="0"/>
                <a:ea typeface="Calibri" panose="020F0502020204030204" pitchFamily="34" charset="0"/>
                <a:cs typeface="Arial"/>
                <a:sym typeface="Arial"/>
              </a:rPr>
              <a:t>آلية التغذية الراجعة </a:t>
            </a:r>
            <a:endParaRPr kumimoji="0" lang="en-US" sz="5400" b="1" i="0" u="none" strike="noStrike" kern="1200" cap="none" spc="0" normalizeH="0" baseline="0" noProof="0" dirty="0">
              <a:ln>
                <a:noFill/>
              </a:ln>
              <a:solidFill>
                <a:srgbClr val="F5333F">
                  <a:lumMod val="75000"/>
                </a:srgbClr>
              </a:solidFill>
              <a:effectLst/>
              <a:uLnTx/>
              <a:uFillTx/>
              <a:latin typeface="Arial"/>
              <a:ea typeface="+mn-ea"/>
              <a:cs typeface="Arial"/>
              <a:sym typeface="Arial"/>
            </a:endParaRPr>
          </a:p>
        </p:txBody>
      </p:sp>
      <p:sp>
        <p:nvSpPr>
          <p:cNvPr id="4" name="TextBox 3">
            <a:extLst>
              <a:ext uri="{FF2B5EF4-FFF2-40B4-BE49-F238E27FC236}">
                <a16:creationId xmlns:a16="http://schemas.microsoft.com/office/drawing/2014/main" xmlns="" id="{DF7C53B0-63A1-4D41-BB5F-EA0010929B6D}"/>
              </a:ext>
            </a:extLst>
          </p:cNvPr>
          <p:cNvSpPr txBox="1"/>
          <p:nvPr/>
        </p:nvSpPr>
        <p:spPr>
          <a:xfrm>
            <a:off x="1343387" y="7332452"/>
            <a:ext cx="16331264" cy="738664"/>
          </a:xfrm>
          <a:prstGeom prst="rect">
            <a:avLst/>
          </a:prstGeom>
          <a:noFill/>
        </p:spPr>
        <p:txBody>
          <a:bodyPr wrap="square">
            <a:spAutoFit/>
          </a:bodyPr>
          <a:lstStyle/>
          <a:p>
            <a:pPr marL="0" marR="0" lvl="0" indent="0" algn="r" defTabSz="1371600" rtl="0" eaLnBrk="1" fontAlgn="auto" latinLnBrk="0" hangingPunct="1">
              <a:lnSpc>
                <a:spcPct val="100000"/>
              </a:lnSpc>
              <a:spcBef>
                <a:spcPts val="0"/>
              </a:spcBef>
              <a:spcAft>
                <a:spcPts val="0"/>
              </a:spcAft>
              <a:buClrTx/>
              <a:buSzTx/>
              <a:buFont typeface="Arial"/>
              <a:buNone/>
              <a:tabLst/>
              <a:defRPr/>
            </a:pPr>
            <a:r>
              <a:rPr lang="ar-JO" sz="4200" kern="1200" noProof="0" dirty="0" smtClean="0">
                <a:solidFill>
                  <a:srgbClr val="C00000"/>
                </a:solidFill>
                <a:latin typeface="Calibri" panose="020F0502020204030204" pitchFamily="34" charset="0"/>
                <a:ea typeface="+mn-ea"/>
              </a:rPr>
              <a:t>«مركزية» </a:t>
            </a:r>
            <a:r>
              <a:rPr lang="ar-JO" sz="4200" kern="1200" noProof="0" dirty="0" smtClean="0">
                <a:latin typeface="Calibri" panose="020F0502020204030204" pitchFamily="34" charset="0"/>
                <a:ea typeface="+mn-ea"/>
              </a:rPr>
              <a:t>تعني أنه يمكن استخدامها لأي مشروع أو عملية </a:t>
            </a:r>
            <a:endParaRPr kumimoji="0" lang="en-US" sz="42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880236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9"/>
          <p:cNvSpPr txBox="1"/>
          <p:nvPr/>
        </p:nvSpPr>
        <p:spPr>
          <a:xfrm>
            <a:off x="779334" y="722486"/>
            <a:ext cx="11786134" cy="1351099"/>
          </a:xfrm>
          <a:prstGeom prst="rect">
            <a:avLst/>
          </a:prstGeom>
          <a:noFill/>
          <a:ln>
            <a:noFill/>
          </a:ln>
        </p:spPr>
        <p:txBody>
          <a:bodyPr spcFirstLastPara="1" wrap="square" lIns="91425" tIns="45700" rIns="91425" bIns="45700" anchor="t" anchorCtr="0">
            <a:spAutoFit/>
          </a:bodyPr>
          <a:lstStyle/>
          <a:p>
            <a:pPr marL="0" marR="0" lvl="0" indent="0" algn="r" rtl="0">
              <a:lnSpc>
                <a:spcPct val="80000"/>
              </a:lnSpc>
              <a:spcBef>
                <a:spcPts val="300"/>
              </a:spcBef>
              <a:spcAft>
                <a:spcPts val="0"/>
              </a:spcAft>
              <a:buNone/>
            </a:pPr>
            <a:r>
              <a:rPr lang="ar-JO" sz="4800" dirty="0" smtClean="0">
                <a:solidFill>
                  <a:schemeClr val="bg1"/>
                </a:solidFill>
                <a:latin typeface="Montserrat"/>
                <a:sym typeface="Montserrat"/>
              </a:rPr>
              <a:t>أمثلة على آليات التغذية الراجعة؟</a:t>
            </a:r>
          </a:p>
          <a:p>
            <a:pPr marL="0" marR="0" lvl="0" indent="0" algn="r" rtl="0">
              <a:lnSpc>
                <a:spcPct val="80000"/>
              </a:lnSpc>
              <a:spcBef>
                <a:spcPts val="300"/>
              </a:spcBef>
              <a:spcAft>
                <a:spcPts val="0"/>
              </a:spcAft>
              <a:buNone/>
            </a:pPr>
            <a:r>
              <a:rPr lang="ar-JO" sz="4800" dirty="0" smtClean="0">
                <a:solidFill>
                  <a:schemeClr val="accent3"/>
                </a:solidFill>
                <a:latin typeface="Montserrat"/>
                <a:sym typeface="Montserrat"/>
              </a:rPr>
              <a:t>ناقش</a:t>
            </a:r>
            <a:endParaRPr dirty="0"/>
          </a:p>
        </p:txBody>
      </p:sp>
      <p:sp>
        <p:nvSpPr>
          <p:cNvPr id="372" name="Google Shape;372;p9"/>
          <p:cNvSpPr txBox="1"/>
          <p:nvPr/>
        </p:nvSpPr>
        <p:spPr>
          <a:xfrm>
            <a:off x="779334" y="9490183"/>
            <a:ext cx="4205705"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solidFill>
                  <a:schemeClr val="lt1"/>
                </a:solidFill>
                <a:latin typeface="Open Sans"/>
                <a:ea typeface="Open Sans"/>
                <a:cs typeface="Open Sans"/>
                <a:sym typeface="Open Sans"/>
              </a:rPr>
              <a:t>WhatsApp in Peru for COVID-19</a:t>
            </a:r>
            <a:endParaRPr/>
          </a:p>
        </p:txBody>
      </p:sp>
      <p:pic>
        <p:nvPicPr>
          <p:cNvPr id="373" name="Google Shape;373;p9"/>
          <p:cNvPicPr preferRelativeResize="0"/>
          <p:nvPr/>
        </p:nvPicPr>
        <p:blipFill rotWithShape="1">
          <a:blip r:embed="rId3">
            <a:alphaModFix/>
          </a:blip>
          <a:srcRect/>
          <a:stretch/>
        </p:blipFill>
        <p:spPr>
          <a:xfrm>
            <a:off x="13302960" y="2915728"/>
            <a:ext cx="3473284" cy="6441208"/>
          </a:xfrm>
          <a:prstGeom prst="rect">
            <a:avLst/>
          </a:prstGeom>
          <a:noFill/>
          <a:ln w="9525" cap="flat" cmpd="sng">
            <a:solidFill>
              <a:schemeClr val="accent2"/>
            </a:solidFill>
            <a:prstDash val="solid"/>
            <a:round/>
            <a:headEnd type="none" w="sm" len="sm"/>
            <a:tailEnd type="none" w="sm" len="sm"/>
          </a:ln>
        </p:spPr>
      </p:pic>
      <p:pic>
        <p:nvPicPr>
          <p:cNvPr id="374" name="Google Shape;374;p9"/>
          <p:cNvPicPr preferRelativeResize="0"/>
          <p:nvPr/>
        </p:nvPicPr>
        <p:blipFill rotWithShape="1">
          <a:blip r:embed="rId4">
            <a:alphaModFix/>
          </a:blip>
          <a:srcRect/>
          <a:stretch/>
        </p:blipFill>
        <p:spPr>
          <a:xfrm>
            <a:off x="779334" y="2915728"/>
            <a:ext cx="3855561" cy="6441208"/>
          </a:xfrm>
          <a:prstGeom prst="rect">
            <a:avLst/>
          </a:prstGeom>
          <a:noFill/>
          <a:ln>
            <a:noFill/>
          </a:ln>
        </p:spPr>
      </p:pic>
      <p:pic>
        <p:nvPicPr>
          <p:cNvPr id="375" name="Google Shape;375;p9" descr="A picture containing person, outdoor, tree, people&#10;&#10;Description automatically generated"/>
          <p:cNvPicPr preferRelativeResize="0"/>
          <p:nvPr/>
        </p:nvPicPr>
        <p:blipFill rotWithShape="1">
          <a:blip r:embed="rId5">
            <a:alphaModFix/>
          </a:blip>
          <a:srcRect l="13415" r="11861"/>
          <a:stretch/>
        </p:blipFill>
        <p:spPr>
          <a:xfrm>
            <a:off x="5512359" y="3584024"/>
            <a:ext cx="6633633" cy="4993637"/>
          </a:xfrm>
          <a:prstGeom prst="rect">
            <a:avLst/>
          </a:prstGeom>
          <a:noFill/>
          <a:ln>
            <a:noFill/>
          </a:ln>
        </p:spPr>
      </p:pic>
      <p:sp>
        <p:nvSpPr>
          <p:cNvPr id="376" name="Google Shape;376;p9"/>
          <p:cNvSpPr txBox="1"/>
          <p:nvPr/>
        </p:nvSpPr>
        <p:spPr>
          <a:xfrm>
            <a:off x="5512359" y="8692016"/>
            <a:ext cx="663363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solidFill>
                  <a:schemeClr val="lt1"/>
                </a:solidFill>
                <a:latin typeface="Open Sans"/>
                <a:ea typeface="Open Sans"/>
                <a:cs typeface="Open Sans"/>
                <a:sym typeface="Open Sans"/>
              </a:rPr>
              <a:t>Face to face feedback collection in DRC for Ebola</a:t>
            </a:r>
            <a:endParaRPr/>
          </a:p>
        </p:txBody>
      </p:sp>
      <p:sp>
        <p:nvSpPr>
          <p:cNvPr id="377" name="Google Shape;377;p9"/>
          <p:cNvSpPr txBox="1"/>
          <p:nvPr/>
        </p:nvSpPr>
        <p:spPr>
          <a:xfrm>
            <a:off x="13161982" y="9455114"/>
            <a:ext cx="361426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solidFill>
                  <a:schemeClr val="lt1"/>
                </a:solidFill>
                <a:latin typeface="Open Sans"/>
                <a:ea typeface="Open Sans"/>
                <a:cs typeface="Open Sans"/>
                <a:sym typeface="Open Sans"/>
              </a:rPr>
              <a:t>Hotline for hurricane Dorian in the Bahamas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2">
                                            <p:txEl>
                                              <p:pRg st="0" end="0"/>
                                            </p:txEl>
                                          </p:spTgt>
                                        </p:tgtEl>
                                        <p:attrNameLst>
                                          <p:attrName>style.visibility</p:attrName>
                                        </p:attrNameLst>
                                      </p:cBhvr>
                                      <p:to>
                                        <p:strVal val="visible"/>
                                      </p:to>
                                    </p:set>
                                    <p:anim calcmode="lin" valueType="num">
                                      <p:cBhvr additive="base">
                                        <p:cTn id="7" dur="500"/>
                                        <p:tgtEl>
                                          <p:spTgt spid="37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76">
                                            <p:txEl>
                                              <p:pRg st="0" end="0"/>
                                            </p:txEl>
                                          </p:spTgt>
                                        </p:tgtEl>
                                        <p:attrNameLst>
                                          <p:attrName>style.visibility</p:attrName>
                                        </p:attrNameLst>
                                      </p:cBhvr>
                                      <p:to>
                                        <p:strVal val="visible"/>
                                      </p:to>
                                    </p:set>
                                    <p:anim calcmode="lin" valueType="num">
                                      <p:cBhvr additive="base">
                                        <p:cTn id="12" dur="500"/>
                                        <p:tgtEl>
                                          <p:spTgt spid="37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77">
                                            <p:txEl>
                                              <p:pRg st="0" end="0"/>
                                            </p:txEl>
                                          </p:spTgt>
                                        </p:tgtEl>
                                        <p:attrNameLst>
                                          <p:attrName>style.visibility</p:attrName>
                                        </p:attrNameLst>
                                      </p:cBhvr>
                                      <p:to>
                                        <p:strVal val="visible"/>
                                      </p:to>
                                    </p:set>
                                    <p:anim calcmode="lin" valueType="num">
                                      <p:cBhvr additive="base">
                                        <p:cTn id="17" dur="500"/>
                                        <p:tgtEl>
                                          <p:spTgt spid="37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Shape 382"/>
        <p:cNvGrpSpPr/>
        <p:nvPr/>
      </p:nvGrpSpPr>
      <p:grpSpPr>
        <a:xfrm>
          <a:off x="0" y="0"/>
          <a:ext cx="0" cy="0"/>
          <a:chOff x="0" y="0"/>
          <a:chExt cx="0" cy="0"/>
        </a:xfrm>
      </p:grpSpPr>
      <p:sp>
        <p:nvSpPr>
          <p:cNvPr id="383" name="Google Shape;383;p10"/>
          <p:cNvSpPr txBox="1"/>
          <p:nvPr/>
        </p:nvSpPr>
        <p:spPr>
          <a:xfrm>
            <a:off x="653157" y="1030993"/>
            <a:ext cx="11786134" cy="687624"/>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None/>
            </a:pPr>
            <a:r>
              <a:rPr lang="ar-JO" sz="4800" b="1" dirty="0" smtClean="0">
                <a:solidFill>
                  <a:schemeClr val="dk2"/>
                </a:solidFill>
                <a:latin typeface="Montserrat"/>
                <a:ea typeface="Montserrat"/>
                <a:cs typeface="Montserrat"/>
                <a:sym typeface="Montserrat"/>
              </a:rPr>
              <a:t>أمثلة على آليات التغذية الراجعة </a:t>
            </a:r>
            <a:endParaRPr dirty="0"/>
          </a:p>
        </p:txBody>
      </p:sp>
      <p:sp>
        <p:nvSpPr>
          <p:cNvPr id="384" name="Google Shape;384;p10"/>
          <p:cNvSpPr txBox="1"/>
          <p:nvPr/>
        </p:nvSpPr>
        <p:spPr>
          <a:xfrm>
            <a:off x="653157" y="4046690"/>
            <a:ext cx="12562511"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u="sng" dirty="0">
                <a:solidFill>
                  <a:schemeClr val="accent3"/>
                </a:solidFill>
                <a:latin typeface="Open Sans"/>
                <a:ea typeface="Open Sans"/>
                <a:cs typeface="Open Sans"/>
                <a:sym typeface="Open Sans"/>
                <a:hlinkClick r:id="rId3">
                  <a:extLst>
                    <a:ext uri="{A12FA001-AC4F-418D-AE19-62706E023703}">
                      <ahyp:hlinkClr xmlns:ahyp="http://schemas.microsoft.com/office/drawing/2018/hyperlinkcolor" xmlns="" val="tx"/>
                    </a:ext>
                  </a:extLst>
                </a:hlinkClick>
              </a:rPr>
              <a:t>https://www.youtube.com/watch?v=DcxccMPe3AE&amp;list=PLrI6tpZ6pQmTuWgH38XkEoLGjZytfUdAR&amp;index=21</a:t>
            </a:r>
            <a:r>
              <a:rPr lang="en-GB" sz="2400" b="1" dirty="0">
                <a:solidFill>
                  <a:schemeClr val="accent3"/>
                </a:solidFill>
                <a:latin typeface="Open Sans"/>
                <a:ea typeface="Open Sans"/>
                <a:cs typeface="Open Sans"/>
                <a:sym typeface="Open Sans"/>
              </a:rPr>
              <a:t> </a:t>
            </a:r>
            <a:endParaRPr dirty="0"/>
          </a:p>
        </p:txBody>
      </p:sp>
      <p:sp>
        <p:nvSpPr>
          <p:cNvPr id="385" name="Google Shape;385;p10"/>
          <p:cNvSpPr txBox="1"/>
          <p:nvPr/>
        </p:nvSpPr>
        <p:spPr>
          <a:xfrm>
            <a:off x="1029675" y="2433157"/>
            <a:ext cx="13077645" cy="645264"/>
          </a:xfrm>
          <a:prstGeom prst="rect">
            <a:avLst/>
          </a:prstGeom>
          <a:noFill/>
          <a:ln>
            <a:noFill/>
          </a:ln>
        </p:spPr>
        <p:txBody>
          <a:bodyPr spcFirstLastPara="1" wrap="square" lIns="91425" tIns="45700" rIns="91425" bIns="45700" anchor="t" anchorCtr="0">
            <a:spAutoFit/>
          </a:bodyPr>
          <a:lstStyle/>
          <a:p>
            <a:pPr marL="457200" algn="r" rtl="1">
              <a:lnSpc>
                <a:spcPct val="115000"/>
              </a:lnSpc>
              <a:spcAft>
                <a:spcPts val="1000"/>
              </a:spcAft>
            </a:pPr>
            <a:r>
              <a:rPr lang="ar-SA" sz="2400" dirty="0">
                <a:latin typeface="Calibri"/>
                <a:ea typeface="Calibri"/>
              </a:rPr>
              <a:t>مقطع فيديو من بنغلاديش يوثق تجاربهم في إنشاء آلية تغذية راجعة مجتمعية لبرنامج الحد من مخاطر الكوارث</a:t>
            </a:r>
            <a:endParaRPr lang="en-US" sz="2400" dirty="0">
              <a:latin typeface="Calibri"/>
              <a:ea typeface="Calibri"/>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4">
                                            <p:txEl>
                                              <p:pRg st="0" end="0"/>
                                            </p:txEl>
                                          </p:spTgt>
                                        </p:tgtEl>
                                        <p:attrNameLst>
                                          <p:attrName>style.visibility</p:attrName>
                                        </p:attrNameLst>
                                      </p:cBhvr>
                                      <p:to>
                                        <p:strVal val="visible"/>
                                      </p:to>
                                    </p:set>
                                    <p:anim calcmode="lin" valueType="num">
                                      <p:cBhvr additive="base">
                                        <p:cTn id="7" dur="500"/>
                                        <p:tgtEl>
                                          <p:spTgt spid="38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grpSp>
        <p:nvGrpSpPr>
          <p:cNvPr id="350" name="Google Shape;350;p8"/>
          <p:cNvGrpSpPr/>
          <p:nvPr/>
        </p:nvGrpSpPr>
        <p:grpSpPr>
          <a:xfrm>
            <a:off x="967267" y="19417"/>
            <a:ext cx="16251560" cy="9160466"/>
            <a:chOff x="1018220" y="186830"/>
            <a:chExt cx="16251560" cy="9160466"/>
          </a:xfrm>
        </p:grpSpPr>
        <p:pic>
          <p:nvPicPr>
            <p:cNvPr id="351" name="Google Shape;351;p8"/>
            <p:cNvPicPr preferRelativeResize="0"/>
            <p:nvPr/>
          </p:nvPicPr>
          <p:blipFill rotWithShape="1">
            <a:blip r:embed="rId3">
              <a:alphaModFix/>
            </a:blip>
            <a:srcRect/>
            <a:stretch/>
          </p:blipFill>
          <p:spPr>
            <a:xfrm>
              <a:off x="1018220" y="186830"/>
              <a:ext cx="16251560" cy="3440019"/>
            </a:xfrm>
            <a:prstGeom prst="rect">
              <a:avLst/>
            </a:prstGeom>
            <a:noFill/>
            <a:ln>
              <a:noFill/>
            </a:ln>
          </p:spPr>
        </p:pic>
        <p:sp>
          <p:nvSpPr>
            <p:cNvPr id="352" name="Google Shape;352;p8"/>
            <p:cNvSpPr txBox="1"/>
            <p:nvPr/>
          </p:nvSpPr>
          <p:spPr>
            <a:xfrm>
              <a:off x="4308727" y="813029"/>
              <a:ext cx="9670546" cy="8309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4800" b="1" i="0" u="none" strike="noStrike" kern="0" cap="none" spc="0" normalizeH="0" baseline="0" noProof="0" dirty="0" smtClean="0">
                  <a:ln>
                    <a:noFill/>
                  </a:ln>
                  <a:solidFill>
                    <a:srgbClr val="33394B"/>
                  </a:solidFill>
                  <a:effectLst/>
                  <a:uLnTx/>
                  <a:uFillTx/>
                  <a:latin typeface="Montserrat"/>
                  <a:ea typeface="Montserrat"/>
                  <a:cs typeface="Montserrat"/>
                  <a:sym typeface="Montserrat"/>
                </a:rPr>
                <a:t>أنواع آليات التغذية الراجعة </a:t>
              </a:r>
              <a:endParaRPr kumimoji="0" sz="4800" b="1" i="0" u="none" strike="noStrike" kern="0" cap="none" spc="0" normalizeH="0" baseline="0" noProof="0" dirty="0">
                <a:ln>
                  <a:noFill/>
                </a:ln>
                <a:solidFill>
                  <a:srgbClr val="33394B"/>
                </a:solidFill>
                <a:effectLst/>
                <a:uLnTx/>
                <a:uFillTx/>
                <a:latin typeface="Montserrat"/>
                <a:ea typeface="Montserrat"/>
                <a:cs typeface="Montserrat"/>
                <a:sym typeface="Montserrat"/>
              </a:endParaRPr>
            </a:p>
          </p:txBody>
        </p:sp>
        <p:sp>
          <p:nvSpPr>
            <p:cNvPr id="353" name="Google Shape;353;p8"/>
            <p:cNvSpPr/>
            <p:nvPr/>
          </p:nvSpPr>
          <p:spPr>
            <a:xfrm>
              <a:off x="2501660" y="3609596"/>
              <a:ext cx="6001948"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800" b="1" i="0" u="none" strike="noStrike" kern="0" cap="none" spc="0" normalizeH="0" baseline="0" noProof="0" dirty="0">
                  <a:ln>
                    <a:noFill/>
                  </a:ln>
                  <a:solidFill>
                    <a:srgbClr val="3F3F3F"/>
                  </a:solidFill>
                  <a:effectLst/>
                  <a:uLnTx/>
                  <a:uFillTx/>
                  <a:latin typeface="Open Sans"/>
                  <a:ea typeface="Open Sans"/>
                  <a:cs typeface="Open Sans"/>
                  <a:sym typeface="Open Sans"/>
                </a:rPr>
                <a:t>People contact us </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E.g. hotlines, helpdesks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8"/>
            <p:cNvSpPr/>
            <p:nvPr/>
          </p:nvSpPr>
          <p:spPr>
            <a:xfrm>
              <a:off x="9609826" y="3626849"/>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800" b="1" i="0" u="none" strike="noStrike" kern="0" cap="none" spc="0" normalizeH="0" baseline="0" noProof="0" dirty="0">
                  <a:ln>
                    <a:noFill/>
                  </a:ln>
                  <a:solidFill>
                    <a:srgbClr val="3F3F3F"/>
                  </a:solidFill>
                  <a:effectLst/>
                  <a:uLnTx/>
                  <a:uFillTx/>
                  <a:latin typeface="Open Sans"/>
                  <a:ea typeface="Open Sans"/>
                  <a:cs typeface="Open Sans"/>
                  <a:sym typeface="Open Sans"/>
                </a:rPr>
                <a:t>We ask for feedback</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E.g. FGDs, surveys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355" name="Google Shape;355;p8"/>
            <p:cNvPicPr preferRelativeResize="0"/>
            <p:nvPr/>
          </p:nvPicPr>
          <p:blipFill rotWithShape="1">
            <a:blip r:embed="rId4">
              <a:alphaModFix/>
            </a:blip>
            <a:srcRect/>
            <a:stretch/>
          </p:blipFill>
          <p:spPr>
            <a:xfrm>
              <a:off x="8503608" y="3601001"/>
              <a:ext cx="1384300" cy="1333500"/>
            </a:xfrm>
            <a:prstGeom prst="rect">
              <a:avLst/>
            </a:prstGeom>
            <a:noFill/>
            <a:ln>
              <a:noFill/>
            </a:ln>
          </p:spPr>
        </p:pic>
        <p:sp>
          <p:nvSpPr>
            <p:cNvPr id="356" name="Google Shape;356;p8"/>
            <p:cNvSpPr/>
            <p:nvPr/>
          </p:nvSpPr>
          <p:spPr>
            <a:xfrm>
              <a:off x="2501659" y="5061252"/>
              <a:ext cx="6280031"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a:ln>
                    <a:noFill/>
                  </a:ln>
                  <a:solidFill>
                    <a:srgbClr val="3F3F3F"/>
                  </a:solidFill>
                  <a:effectLst/>
                  <a:uLnTx/>
                  <a:uFillTx/>
                  <a:latin typeface="Open Sans"/>
                  <a:ea typeface="Open Sans"/>
                  <a:cs typeface="Open Sans"/>
                  <a:sym typeface="Open Sans"/>
                </a:rPr>
                <a:t>Available on demand</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a:ln>
                    <a:noFill/>
                  </a:ln>
                  <a:solidFill>
                    <a:srgbClr val="3F3F3F"/>
                  </a:solidFill>
                  <a:effectLst/>
                  <a:uLnTx/>
                  <a:uFillTx/>
                  <a:latin typeface="Open Sans"/>
                  <a:ea typeface="Open Sans"/>
                  <a:cs typeface="Open Sans"/>
                  <a:sym typeface="Open Sans"/>
                </a:rPr>
                <a:t>Can capture any kind of feedback</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8"/>
            <p:cNvSpPr/>
            <p:nvPr/>
          </p:nvSpPr>
          <p:spPr>
            <a:xfrm>
              <a:off x="9609826" y="5108906"/>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Can collect feedback on specific topics</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Some cultures prefer to be asked</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358" name="Google Shape;358;p8"/>
            <p:cNvPicPr preferRelativeResize="0"/>
            <p:nvPr/>
          </p:nvPicPr>
          <p:blipFill rotWithShape="1">
            <a:blip r:embed="rId5">
              <a:alphaModFix/>
            </a:blip>
            <a:srcRect/>
            <a:stretch/>
          </p:blipFill>
          <p:spPr>
            <a:xfrm>
              <a:off x="8486355" y="5078505"/>
              <a:ext cx="1397000" cy="1320800"/>
            </a:xfrm>
            <a:prstGeom prst="rect">
              <a:avLst/>
            </a:prstGeom>
            <a:noFill/>
            <a:ln>
              <a:noFill/>
            </a:ln>
          </p:spPr>
        </p:pic>
        <p:sp>
          <p:nvSpPr>
            <p:cNvPr id="359" name="Google Shape;359;p8"/>
            <p:cNvSpPr/>
            <p:nvPr/>
          </p:nvSpPr>
          <p:spPr>
            <a:xfrm>
              <a:off x="2501659" y="6530543"/>
              <a:ext cx="6280031" cy="1306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3F3F3F"/>
                  </a:solidFill>
                  <a:effectLst/>
                  <a:uLnTx/>
                  <a:uFillTx/>
                  <a:latin typeface="Open Sans"/>
                  <a:ea typeface="Open Sans"/>
                  <a:cs typeface="Open Sans"/>
                  <a:sym typeface="Open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Needs to be advertised and explained</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120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We rely on people contacting us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8"/>
            <p:cNvSpPr/>
            <p:nvPr/>
          </p:nvSpPr>
          <p:spPr>
            <a:xfrm>
              <a:off x="9609826" y="6524451"/>
              <a:ext cx="6280030" cy="1306800"/>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a:ln>
                    <a:noFill/>
                  </a:ln>
                  <a:solidFill>
                    <a:srgbClr val="3F3F3F"/>
                  </a:solidFill>
                  <a:effectLst/>
                  <a:uLnTx/>
                  <a:uFillTx/>
                  <a:latin typeface="Open Sans"/>
                  <a:ea typeface="Open Sans"/>
                  <a:cs typeface="Open Sans"/>
                  <a:sym typeface="Open Sans"/>
                </a:rPr>
                <a:t>Can miss feedback on other issues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a:ln>
                    <a:noFill/>
                  </a:ln>
                  <a:solidFill>
                    <a:srgbClr val="3F3F3F"/>
                  </a:solidFill>
                  <a:effectLst/>
                  <a:uLnTx/>
                  <a:uFillTx/>
                  <a:latin typeface="Open Sans"/>
                  <a:ea typeface="Open Sans"/>
                  <a:cs typeface="Open Sans"/>
                  <a:sym typeface="Open Sans"/>
                </a:rPr>
                <a:t>Not available when people need it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61" name="Google Shape;361;p8"/>
            <p:cNvPicPr preferRelativeResize="0"/>
            <p:nvPr/>
          </p:nvPicPr>
          <p:blipFill rotWithShape="1">
            <a:blip r:embed="rId6">
              <a:alphaModFix/>
            </a:blip>
            <a:srcRect/>
            <a:stretch/>
          </p:blipFill>
          <p:spPr>
            <a:xfrm>
              <a:off x="8529009" y="6541704"/>
              <a:ext cx="1358900" cy="1320800"/>
            </a:xfrm>
            <a:prstGeom prst="rect">
              <a:avLst/>
            </a:prstGeom>
            <a:noFill/>
            <a:ln>
              <a:noFill/>
            </a:ln>
          </p:spPr>
        </p:pic>
        <p:sp>
          <p:nvSpPr>
            <p:cNvPr id="362" name="Google Shape;362;p8"/>
            <p:cNvSpPr/>
            <p:nvPr/>
          </p:nvSpPr>
          <p:spPr>
            <a:xfrm>
              <a:off x="2501659" y="8026496"/>
              <a:ext cx="6280031" cy="1320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a:ln>
                    <a:noFill/>
                  </a:ln>
                  <a:solidFill>
                    <a:srgbClr val="3F3F3F"/>
                  </a:solidFill>
                  <a:effectLst/>
                  <a:uLnTx/>
                  <a:uFillTx/>
                  <a:latin typeface="Open Sans"/>
                  <a:ea typeface="Open Sans"/>
                  <a:cs typeface="Open Sans"/>
                  <a:sym typeface="Open Sans"/>
                </a:rPr>
                <a:t>For permanent feedback mechanisms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a:ln>
                    <a:noFill/>
                  </a:ln>
                  <a:solidFill>
                    <a:srgbClr val="3F3F3F"/>
                  </a:solidFill>
                  <a:effectLst/>
                  <a:uLnTx/>
                  <a:uFillTx/>
                  <a:latin typeface="Open Sans"/>
                  <a:ea typeface="Open Sans"/>
                  <a:cs typeface="Open Sans"/>
                  <a:sym typeface="Open Sans"/>
                </a:rPr>
                <a:t>If people need to be able to contact us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8"/>
            <p:cNvSpPr/>
            <p:nvPr/>
          </p:nvSpPr>
          <p:spPr>
            <a:xfrm>
              <a:off x="9646370" y="8026496"/>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Understanding  the community</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rPr>
                <a:t>For tracking perceptions e.g., a disease</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364" name="Google Shape;364;p8"/>
            <p:cNvPicPr preferRelativeResize="0"/>
            <p:nvPr/>
          </p:nvPicPr>
          <p:blipFill rotWithShape="1">
            <a:blip r:embed="rId7">
              <a:alphaModFix/>
            </a:blip>
            <a:srcRect r="3725"/>
            <a:stretch/>
          </p:blipFill>
          <p:spPr>
            <a:xfrm>
              <a:off x="8452808" y="8046895"/>
              <a:ext cx="1430547" cy="1270000"/>
            </a:xfrm>
            <a:prstGeom prst="rect">
              <a:avLst/>
            </a:prstGeom>
            <a:noFill/>
            <a:ln>
              <a:noFill/>
            </a:ln>
          </p:spPr>
        </p:pic>
      </p:grpSp>
      <p:sp>
        <p:nvSpPr>
          <p:cNvPr id="365" name="Google Shape;365;p8"/>
          <p:cNvSpPr/>
          <p:nvPr/>
        </p:nvSpPr>
        <p:spPr>
          <a:xfrm>
            <a:off x="2501659" y="9385540"/>
            <a:ext cx="13424741" cy="552090"/>
          </a:xfrm>
          <a:prstGeom prst="rect">
            <a:avLst/>
          </a:prstGeom>
          <a:solidFill>
            <a:srgbClr val="232B36"/>
          </a:solidFill>
          <a:ln>
            <a:noFill/>
          </a:ln>
        </p:spPr>
        <p:txBody>
          <a:bodyPr spcFirstLastPara="1" wrap="square" lIns="91425" tIns="45700" rIns="91425" bIns="45700" anchor="ctr" anchorCtr="0">
            <a:noAutofit/>
          </a:bodyPr>
          <a:lstStyle/>
          <a:p>
            <a:pPr lvl="0" algn="ctr"/>
            <a:r>
              <a:rPr lang="ar-JO" sz="2400" dirty="0">
                <a:solidFill>
                  <a:srgbClr val="FFFFFF"/>
                </a:solidFill>
                <a:latin typeface="Open Sans"/>
                <a:ea typeface="Open Sans"/>
                <a:cs typeface="Open Sans"/>
                <a:sym typeface="Open Sans"/>
              </a:rPr>
              <a:t>تستخدم أفضل آليات التغذية الراجعة مزيجًا من الأساليب التفاعلية والاستباقية</a:t>
            </a:r>
            <a:endParaRPr lang="ar-JO" dirty="0"/>
          </a:p>
        </p:txBody>
      </p:sp>
      <p:sp>
        <p:nvSpPr>
          <p:cNvPr id="2" name="TextBox 1"/>
          <p:cNvSpPr txBox="1"/>
          <p:nvPr/>
        </p:nvSpPr>
        <p:spPr>
          <a:xfrm>
            <a:off x="11967882" y="2958353"/>
            <a:ext cx="1479177" cy="307777"/>
          </a:xfrm>
          <a:prstGeom prst="rect">
            <a:avLst/>
          </a:prstGeom>
          <a:noFill/>
        </p:spPr>
        <p:txBody>
          <a:bodyPr wrap="square" rtlCol="0">
            <a:spAutoFit/>
          </a:bodyPr>
          <a:lstStyle/>
          <a:p>
            <a:endParaRPr lang="en-US" dirty="0"/>
          </a:p>
        </p:txBody>
      </p:sp>
      <p:sp>
        <p:nvSpPr>
          <p:cNvPr id="3" name="TextBox 2"/>
          <p:cNvSpPr txBox="1"/>
          <p:nvPr/>
        </p:nvSpPr>
        <p:spPr>
          <a:xfrm flipV="1">
            <a:off x="4308728" y="2912635"/>
            <a:ext cx="3329202" cy="45719"/>
          </a:xfrm>
          <a:prstGeom prst="rect">
            <a:avLst/>
          </a:prstGeom>
          <a:noFill/>
        </p:spPr>
        <p:txBody>
          <a:bodyPr wrap="square" rtlCol="0">
            <a:spAutoFit/>
          </a:bodyPr>
          <a:lstStyle/>
          <a:p>
            <a:endParaRPr lang="en-US" dirty="0"/>
          </a:p>
        </p:txBody>
      </p:sp>
      <p:sp>
        <p:nvSpPr>
          <p:cNvPr id="4" name="TextBox 3"/>
          <p:cNvSpPr txBox="1"/>
          <p:nvPr/>
        </p:nvSpPr>
        <p:spPr>
          <a:xfrm>
            <a:off x="5451681" y="2912635"/>
            <a:ext cx="184731" cy="307777"/>
          </a:xfrm>
          <a:prstGeom prst="rect">
            <a:avLst/>
          </a:prstGeom>
          <a:noFill/>
        </p:spPr>
        <p:txBody>
          <a:bodyPr wrap="none" rtlCol="0">
            <a:spAutoFit/>
          </a:bodyPr>
          <a:lstStyle/>
          <a:p>
            <a:endParaRPr lang="en-US" dirty="0"/>
          </a:p>
        </p:txBody>
      </p:sp>
      <p:grpSp>
        <p:nvGrpSpPr>
          <p:cNvPr id="21" name="Google Shape;350;p8"/>
          <p:cNvGrpSpPr/>
          <p:nvPr/>
        </p:nvGrpSpPr>
        <p:grpSpPr>
          <a:xfrm>
            <a:off x="655910" y="-25848"/>
            <a:ext cx="16251560" cy="9186314"/>
            <a:chOff x="655910" y="160982"/>
            <a:chExt cx="16251560" cy="9186314"/>
          </a:xfrm>
        </p:grpSpPr>
        <p:pic>
          <p:nvPicPr>
            <p:cNvPr id="22" name="Google Shape;351;p8"/>
            <p:cNvPicPr preferRelativeResize="0"/>
            <p:nvPr/>
          </p:nvPicPr>
          <p:blipFill rotWithShape="1">
            <a:blip r:embed="rId3">
              <a:alphaModFix/>
            </a:blip>
            <a:srcRect/>
            <a:stretch/>
          </p:blipFill>
          <p:spPr>
            <a:xfrm>
              <a:off x="655910" y="160982"/>
              <a:ext cx="16251560" cy="3440019"/>
            </a:xfrm>
            <a:prstGeom prst="rect">
              <a:avLst/>
            </a:prstGeom>
            <a:noFill/>
            <a:ln>
              <a:noFill/>
            </a:ln>
          </p:spPr>
        </p:pic>
        <p:sp>
          <p:nvSpPr>
            <p:cNvPr id="23" name="Google Shape;352;p8"/>
            <p:cNvSpPr txBox="1"/>
            <p:nvPr/>
          </p:nvSpPr>
          <p:spPr>
            <a:xfrm>
              <a:off x="4308727" y="813029"/>
              <a:ext cx="10076346" cy="8309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JO" sz="4800" b="1" i="0" u="none" strike="noStrike" kern="0" cap="none" spc="0" normalizeH="0" baseline="0" noProof="0" dirty="0" smtClean="0">
                  <a:ln>
                    <a:noFill/>
                  </a:ln>
                  <a:solidFill>
                    <a:srgbClr val="33394B"/>
                  </a:solidFill>
                  <a:effectLst/>
                  <a:uLnTx/>
                  <a:uFillTx/>
                  <a:latin typeface="Montserrat"/>
                  <a:ea typeface="Montserrat"/>
                  <a:cs typeface="Montserrat"/>
                  <a:sym typeface="Montserrat"/>
                </a:rPr>
                <a:t>أنواع آليات التغذية الراجعة </a:t>
              </a:r>
              <a:endParaRPr kumimoji="0" sz="4800" b="1" i="0" u="none" strike="noStrike" kern="0" cap="none" spc="0" normalizeH="0" baseline="0" noProof="0" dirty="0">
                <a:ln>
                  <a:noFill/>
                </a:ln>
                <a:solidFill>
                  <a:srgbClr val="33394B"/>
                </a:solidFill>
                <a:effectLst/>
                <a:uLnTx/>
                <a:uFillTx/>
                <a:latin typeface="Montserrat"/>
                <a:ea typeface="Montserrat"/>
                <a:cs typeface="Montserrat"/>
                <a:sym typeface="Montserrat"/>
              </a:endParaRPr>
            </a:p>
          </p:txBody>
        </p:sp>
        <p:sp>
          <p:nvSpPr>
            <p:cNvPr id="24" name="Google Shape;353;p8"/>
            <p:cNvSpPr/>
            <p:nvPr/>
          </p:nvSpPr>
          <p:spPr>
            <a:xfrm>
              <a:off x="2501660" y="3609596"/>
              <a:ext cx="6001948" cy="1307652"/>
            </a:xfrm>
            <a:prstGeom prst="rect">
              <a:avLst/>
            </a:prstGeom>
            <a:solidFill>
              <a:srgbClr val="E8E8E8"/>
            </a:solidFill>
            <a:ln w="12700" cap="flat" cmpd="sng">
              <a:solidFill>
                <a:srgbClr val="E8E8E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ar-JO" sz="2800" b="1" i="0" u="none" strike="noStrike" kern="0" cap="none" spc="0" normalizeH="0" baseline="0" noProof="0" dirty="0" smtClean="0">
                  <a:ln>
                    <a:noFill/>
                  </a:ln>
                  <a:solidFill>
                    <a:srgbClr val="3F3F3F"/>
                  </a:solidFill>
                  <a:effectLst/>
                  <a:uLnTx/>
                  <a:uFillTx/>
                  <a:latin typeface="Open Sans"/>
                  <a:ea typeface="Open Sans"/>
                  <a:cs typeface="Open Sans"/>
                  <a:sym typeface="Open Sans"/>
                </a:rPr>
                <a:t>الأشخاص يتصلون بنا </a:t>
              </a:r>
              <a:endParaRPr kumimoji="0" sz="1800" b="0" i="0" u="none" strike="noStrike" kern="0" cap="none" spc="0" normalizeH="0" baseline="0" noProof="0" dirty="0">
                <a:ln>
                  <a:noFill/>
                </a:ln>
                <a:solidFill>
                  <a:sysClr val="windowText" lastClr="000000"/>
                </a:solidFill>
                <a:effectLst/>
                <a:uLnTx/>
                <a:uFillTx/>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smtClean="0">
                  <a:ln>
                    <a:noFill/>
                  </a:ln>
                  <a:solidFill>
                    <a:srgbClr val="3F3F3F"/>
                  </a:solidFill>
                  <a:effectLst/>
                  <a:uLnTx/>
                  <a:uFillTx/>
                  <a:latin typeface="Open Sans"/>
                  <a:ea typeface="Open Sans"/>
                  <a:cs typeface="Open Sans"/>
                  <a:sym typeface="Open Sans"/>
                </a:rPr>
                <a:t>على سبيل المثال، الخطوط الساخنة ومكاتب المساعدة </a:t>
              </a:r>
              <a:endParaRPr kumimoji="0" sz="1800" b="0" i="0" u="none" strike="noStrike" kern="0" cap="none" spc="0" normalizeH="0" baseline="0" noProof="0" dirty="0">
                <a:ln>
                  <a:noFill/>
                </a:ln>
                <a:solidFill>
                  <a:sysClr val="windowText" lastClr="000000"/>
                </a:solidFill>
                <a:effectLst/>
                <a:uLnTx/>
                <a:uFillTx/>
              </a:endParaRPr>
            </a:p>
          </p:txBody>
        </p:sp>
        <p:sp>
          <p:nvSpPr>
            <p:cNvPr id="25" name="Google Shape;354;p8"/>
            <p:cNvSpPr/>
            <p:nvPr/>
          </p:nvSpPr>
          <p:spPr>
            <a:xfrm>
              <a:off x="9609826" y="3626849"/>
              <a:ext cx="58374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ar-JO" sz="2800" b="1" i="0" u="none" strike="noStrike" kern="0" cap="none" spc="0" normalizeH="0" baseline="0" noProof="0" dirty="0" smtClean="0">
                  <a:ln>
                    <a:noFill/>
                  </a:ln>
                  <a:solidFill>
                    <a:srgbClr val="3F3F3F"/>
                  </a:solidFill>
                  <a:effectLst/>
                  <a:uLnTx/>
                  <a:uFillTx/>
                  <a:latin typeface="Open Sans"/>
                  <a:ea typeface="Open Sans"/>
                  <a:cs typeface="Open Sans"/>
                  <a:sym typeface="Open Sans"/>
                </a:rPr>
                <a:t>نطلب التغذية الراجعة </a:t>
              </a:r>
              <a:endParaRPr kumimoji="0" sz="1800" b="0" i="0" u="none" strike="noStrike" kern="0" cap="none" spc="0" normalizeH="0" baseline="0" noProof="0" dirty="0">
                <a:ln>
                  <a:noFill/>
                </a:ln>
                <a:solidFill>
                  <a:sysClr val="windowText" lastClr="000000"/>
                </a:solidFill>
                <a:effectLst/>
                <a:uLnTx/>
                <a:uFillTx/>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smtClean="0">
                  <a:ln>
                    <a:noFill/>
                  </a:ln>
                  <a:solidFill>
                    <a:srgbClr val="3F3F3F"/>
                  </a:solidFill>
                  <a:effectLst/>
                  <a:uLnTx/>
                  <a:uFillTx/>
                  <a:latin typeface="Open Sans"/>
                  <a:ea typeface="Open Sans"/>
                  <a:cs typeface="Open Sans"/>
                  <a:sym typeface="Open Sans"/>
                </a:rPr>
                <a:t>على سبيل المثال، حلقات النقاش المركزة والدراسات الاستقصائية </a:t>
              </a:r>
              <a:endParaRPr kumimoji="0" sz="1800" b="0" i="0" u="none" strike="noStrike" kern="0" cap="none" spc="0" normalizeH="0" baseline="0" noProof="0" dirty="0">
                <a:ln>
                  <a:noFill/>
                </a:ln>
                <a:solidFill>
                  <a:sysClr val="windowText" lastClr="000000"/>
                </a:solidFill>
                <a:effectLst/>
                <a:uLnTx/>
                <a:uFillTx/>
              </a:endParaRPr>
            </a:p>
          </p:txBody>
        </p:sp>
        <p:pic>
          <p:nvPicPr>
            <p:cNvPr id="26" name="Google Shape;355;p8"/>
            <p:cNvPicPr preferRelativeResize="0"/>
            <p:nvPr/>
          </p:nvPicPr>
          <p:blipFill rotWithShape="1">
            <a:blip r:embed="rId4">
              <a:alphaModFix/>
            </a:blip>
            <a:srcRect/>
            <a:stretch/>
          </p:blipFill>
          <p:spPr>
            <a:xfrm>
              <a:off x="8503608" y="3601001"/>
              <a:ext cx="1384300" cy="1333500"/>
            </a:xfrm>
            <a:prstGeom prst="rect">
              <a:avLst/>
            </a:prstGeom>
            <a:noFill/>
            <a:ln>
              <a:noFill/>
            </a:ln>
          </p:spPr>
        </p:pic>
        <p:sp>
          <p:nvSpPr>
            <p:cNvPr id="27" name="Google Shape;356;p8"/>
            <p:cNvSpPr/>
            <p:nvPr/>
          </p:nvSpPr>
          <p:spPr>
            <a:xfrm>
              <a:off x="2501659" y="5061252"/>
              <a:ext cx="6280031" cy="1307652"/>
            </a:xfrm>
            <a:prstGeom prst="rect">
              <a:avLst/>
            </a:prstGeom>
            <a:solidFill>
              <a:srgbClr val="E8E8E8"/>
            </a:solidFill>
            <a:ln w="12700" cap="flat" cmpd="sng">
              <a:solidFill>
                <a:srgbClr val="E8E8E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smtClean="0">
                  <a:ln>
                    <a:noFill/>
                  </a:ln>
                  <a:solidFill>
                    <a:srgbClr val="3F3F3F"/>
                  </a:solidFill>
                  <a:effectLst/>
                  <a:uLnTx/>
                  <a:uFillTx/>
                  <a:latin typeface="Open Sans"/>
                  <a:ea typeface="Open Sans"/>
                  <a:cs typeface="Open Sans"/>
                  <a:sym typeface="Open Sans"/>
                </a:rPr>
                <a:t>متوفرة عند الطلب </a:t>
              </a:r>
              <a:endParaRPr kumimoji="0" sz="1800" b="0" i="0" u="none" strike="noStrike" kern="0" cap="none" spc="0" normalizeH="0" baseline="0" noProof="0" dirty="0">
                <a:ln>
                  <a:noFill/>
                </a:ln>
                <a:solidFill>
                  <a:sysClr val="windowText" lastClr="000000"/>
                </a:solidFill>
                <a:effectLst/>
                <a:uLnTx/>
                <a:uFillTx/>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smtClean="0">
                  <a:ln>
                    <a:noFill/>
                  </a:ln>
                  <a:solidFill>
                    <a:srgbClr val="3F3F3F"/>
                  </a:solidFill>
                  <a:effectLst/>
                  <a:uLnTx/>
                  <a:uFillTx/>
                  <a:latin typeface="Open Sans"/>
                  <a:ea typeface="Open Sans"/>
                  <a:cs typeface="Open Sans"/>
                  <a:sym typeface="Open Sans"/>
                </a:rPr>
                <a:t>يمكن جمع أي نوع من أنواع التغذية الراجعة</a:t>
              </a:r>
              <a:endParaRPr kumimoji="0" sz="1800" b="0" i="0" u="none" strike="noStrike" kern="0" cap="none" spc="0" normalizeH="0" baseline="0" noProof="0" dirty="0">
                <a:ln>
                  <a:noFill/>
                </a:ln>
                <a:solidFill>
                  <a:sysClr val="windowText" lastClr="000000"/>
                </a:solidFill>
                <a:effectLst/>
                <a:uLnTx/>
                <a:uFillTx/>
              </a:endParaRPr>
            </a:p>
          </p:txBody>
        </p:sp>
        <p:sp>
          <p:nvSpPr>
            <p:cNvPr id="28" name="Google Shape;357;p8"/>
            <p:cNvSpPr/>
            <p:nvPr/>
          </p:nvSpPr>
          <p:spPr>
            <a:xfrm>
              <a:off x="9609826" y="5108906"/>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a:ln>
                    <a:noFill/>
                  </a:ln>
                  <a:solidFill>
                    <a:srgbClr val="3F3F3F"/>
                  </a:solidFill>
                  <a:effectLst/>
                  <a:uLnTx/>
                  <a:uFillTx/>
                  <a:latin typeface="Open Sans"/>
                  <a:ea typeface="Open Sans"/>
                  <a:cs typeface="Open Sans"/>
                  <a:sym typeface="Open Sans"/>
                </a:rPr>
                <a:t>يمكن جمع التغذية الراجعة حول موضوعات محددة</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a:ln>
                    <a:noFill/>
                  </a:ln>
                  <a:solidFill>
                    <a:srgbClr val="3F3F3F"/>
                  </a:solidFill>
                  <a:effectLst/>
                  <a:uLnTx/>
                  <a:uFillTx/>
                  <a:latin typeface="Open Sans"/>
                  <a:ea typeface="Open Sans"/>
                  <a:cs typeface="Open Sans"/>
                  <a:sym typeface="Open Sans"/>
                </a:rPr>
                <a:t>بعض الثقافات تفضل أن يُطلب منها</a:t>
              </a:r>
            </a:p>
          </p:txBody>
        </p:sp>
        <p:pic>
          <p:nvPicPr>
            <p:cNvPr id="29" name="Google Shape;358;p8"/>
            <p:cNvPicPr preferRelativeResize="0"/>
            <p:nvPr/>
          </p:nvPicPr>
          <p:blipFill rotWithShape="1">
            <a:blip r:embed="rId5">
              <a:alphaModFix/>
            </a:blip>
            <a:srcRect/>
            <a:stretch/>
          </p:blipFill>
          <p:spPr>
            <a:xfrm>
              <a:off x="8486355" y="5078505"/>
              <a:ext cx="1397000" cy="1320800"/>
            </a:xfrm>
            <a:prstGeom prst="rect">
              <a:avLst/>
            </a:prstGeom>
            <a:noFill/>
            <a:ln>
              <a:noFill/>
            </a:ln>
          </p:spPr>
        </p:pic>
        <p:sp>
          <p:nvSpPr>
            <p:cNvPr id="30" name="Google Shape;359;p8"/>
            <p:cNvSpPr/>
            <p:nvPr/>
          </p:nvSpPr>
          <p:spPr>
            <a:xfrm>
              <a:off x="2501659" y="6530543"/>
              <a:ext cx="6280031" cy="1306800"/>
            </a:xfrm>
            <a:prstGeom prst="rect">
              <a:avLst/>
            </a:prstGeom>
            <a:solidFill>
              <a:srgbClr val="E8E8E8"/>
            </a:solidFill>
            <a:ln w="12700" cap="flat" cmpd="sng">
              <a:solidFill>
                <a:srgbClr val="E8E8E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smtClean="0">
                  <a:ln>
                    <a:noFill/>
                  </a:ln>
                  <a:solidFill>
                    <a:srgbClr val="3F3F3F"/>
                  </a:solidFill>
                  <a:effectLst/>
                  <a:uLnTx/>
                  <a:uFillTx/>
                  <a:latin typeface="Open Sans"/>
                  <a:ea typeface="Open Sans"/>
                  <a:cs typeface="Open Sans"/>
                  <a:sym typeface="Open Sans"/>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1"/>
                    </a:ext>
                  </a:extLst>
                </a:rPr>
                <a:t>يلزمها دعاية وتوضيح </a:t>
              </a:r>
              <a:endParaRPr kumimoji="0" sz="1800" b="0" i="0" u="none" strike="noStrike" kern="0" cap="none" spc="0" normalizeH="0" baseline="0" noProof="0" dirty="0">
                <a:ln>
                  <a:noFill/>
                </a:ln>
                <a:solidFill>
                  <a:sysClr val="windowText" lastClr="000000"/>
                </a:solidFill>
                <a:effectLst/>
                <a:uLnTx/>
                <a:uFillTx/>
              </a:endParaRPr>
            </a:p>
            <a:p>
              <a:pPr marL="0" marR="0" lvl="0" indent="0" algn="ctr" defTabSz="914400" rtl="0" eaLnBrk="1" fontAlgn="auto" latinLnBrk="0" hangingPunct="1">
                <a:lnSpc>
                  <a:spcPct val="100000"/>
                </a:lnSpc>
                <a:spcBef>
                  <a:spcPts val="1200"/>
                </a:spcBef>
                <a:spcAft>
                  <a:spcPts val="0"/>
                </a:spcAft>
                <a:buClrTx/>
                <a:buSzTx/>
                <a:buFontTx/>
                <a:buNone/>
                <a:tabLst/>
                <a:defRPr/>
              </a:pPr>
              <a:r>
                <a:rPr kumimoji="0" lang="ar-JO" sz="2400" b="0" i="0" u="none" strike="noStrike" kern="0" cap="none" spc="0" normalizeH="0" baseline="0" noProof="0" dirty="0" smtClean="0">
                  <a:ln>
                    <a:noFill/>
                  </a:ln>
                  <a:solidFill>
                    <a:srgbClr val="3F3F3F"/>
                  </a:solidFill>
                  <a:effectLst/>
                  <a:uLnTx/>
                  <a:uFillTx/>
                  <a:latin typeface="Open Sans"/>
                  <a:ea typeface="Open Sans"/>
                  <a:cs typeface="Open Sans"/>
                  <a:sym typeface="Open Sans"/>
                </a:rPr>
                <a:t>نرد على الأشخاص الذين يتصلون بنا </a:t>
              </a:r>
              <a:endParaRPr kumimoji="0" sz="1800" b="0" i="0" u="none" strike="noStrike" kern="0" cap="none" spc="0" normalizeH="0" baseline="0" noProof="0" dirty="0">
                <a:ln>
                  <a:noFill/>
                </a:ln>
                <a:solidFill>
                  <a:sysClr val="windowText" lastClr="000000"/>
                </a:solidFill>
                <a:effectLst/>
                <a:uLnTx/>
                <a:uFillTx/>
              </a:endParaRPr>
            </a:p>
          </p:txBody>
        </p:sp>
        <p:sp>
          <p:nvSpPr>
            <p:cNvPr id="31" name="Google Shape;360;p8"/>
            <p:cNvSpPr/>
            <p:nvPr/>
          </p:nvSpPr>
          <p:spPr>
            <a:xfrm>
              <a:off x="9887911" y="6524451"/>
              <a:ext cx="6001946" cy="1306800"/>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smtClean="0">
                  <a:ln>
                    <a:noFill/>
                  </a:ln>
                  <a:solidFill>
                    <a:srgbClr val="3F3F3F"/>
                  </a:solidFill>
                  <a:effectLst/>
                  <a:uLnTx/>
                  <a:uFillTx/>
                  <a:latin typeface="Open Sans"/>
                  <a:ea typeface="Open Sans"/>
                  <a:cs typeface="Open Sans"/>
                  <a:sym typeface="Open Sans"/>
                </a:rPr>
                <a:t>يمكن تفويت التغذية الراجعة حول مسائل معينة</a:t>
              </a:r>
              <a:endParaRPr kumimoji="0" sz="1800" b="0" i="0" u="none" strike="noStrike" kern="0" cap="none" spc="0" normalizeH="0" baseline="0" noProof="0" dirty="0">
                <a:ln>
                  <a:noFill/>
                </a:ln>
                <a:solidFill>
                  <a:sysClr val="windowText" lastClr="000000"/>
                </a:solidFill>
                <a:effectLst/>
                <a:uLnTx/>
                <a:uFillTx/>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smtClean="0">
                  <a:ln>
                    <a:noFill/>
                  </a:ln>
                  <a:solidFill>
                    <a:srgbClr val="3F3F3F"/>
                  </a:solidFill>
                  <a:effectLst/>
                  <a:uLnTx/>
                  <a:uFillTx/>
                  <a:latin typeface="Open Sans"/>
                  <a:ea typeface="Open Sans"/>
                  <a:cs typeface="Open Sans"/>
                  <a:sym typeface="Open Sans"/>
                </a:rPr>
                <a:t>غير متوفرة عندما يحتاجها الأشخاص</a:t>
              </a:r>
              <a:endParaRPr kumimoji="0" sz="1800" b="0" i="0" u="none" strike="noStrike" kern="0" cap="none" spc="0" normalizeH="0" baseline="0" noProof="0" dirty="0">
                <a:ln>
                  <a:noFill/>
                </a:ln>
                <a:solidFill>
                  <a:sysClr val="windowText" lastClr="000000"/>
                </a:solidFill>
                <a:effectLst/>
                <a:uLnTx/>
                <a:uFillTx/>
              </a:endParaRPr>
            </a:p>
          </p:txBody>
        </p:sp>
        <p:pic>
          <p:nvPicPr>
            <p:cNvPr id="32" name="Google Shape;361;p8"/>
            <p:cNvPicPr preferRelativeResize="0"/>
            <p:nvPr/>
          </p:nvPicPr>
          <p:blipFill rotWithShape="1">
            <a:blip r:embed="rId6">
              <a:alphaModFix/>
            </a:blip>
            <a:srcRect/>
            <a:stretch/>
          </p:blipFill>
          <p:spPr>
            <a:xfrm>
              <a:off x="8529009" y="6541704"/>
              <a:ext cx="1358900" cy="1320800"/>
            </a:xfrm>
            <a:prstGeom prst="rect">
              <a:avLst/>
            </a:prstGeom>
            <a:noFill/>
            <a:ln>
              <a:noFill/>
            </a:ln>
          </p:spPr>
        </p:pic>
        <p:sp>
          <p:nvSpPr>
            <p:cNvPr id="33" name="Google Shape;362;p8"/>
            <p:cNvSpPr/>
            <p:nvPr/>
          </p:nvSpPr>
          <p:spPr>
            <a:xfrm>
              <a:off x="2501659" y="8026496"/>
              <a:ext cx="6280031" cy="1320800"/>
            </a:xfrm>
            <a:prstGeom prst="rect">
              <a:avLst/>
            </a:prstGeom>
            <a:solidFill>
              <a:srgbClr val="E8E8E8"/>
            </a:solidFill>
            <a:ln w="12700" cap="flat" cmpd="sng">
              <a:solidFill>
                <a:srgbClr val="E8E8E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smtClean="0">
                  <a:ln>
                    <a:noFill/>
                  </a:ln>
                  <a:solidFill>
                    <a:srgbClr val="3F3F3F"/>
                  </a:solidFill>
                  <a:effectLst/>
                  <a:uLnTx/>
                  <a:uFillTx/>
                  <a:latin typeface="Open Sans"/>
                  <a:ea typeface="Open Sans"/>
                  <a:cs typeface="Open Sans"/>
                  <a:sym typeface="Open Sans"/>
                </a:rPr>
                <a:t>لآليات التغذية الراجعة الدائمة </a:t>
              </a:r>
              <a:endParaRPr kumimoji="0" sz="18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a:ln>
                    <a:noFill/>
                  </a:ln>
                  <a:solidFill>
                    <a:srgbClr val="3F3F3F"/>
                  </a:solidFill>
                  <a:effectLst/>
                  <a:uLnTx/>
                  <a:uFillTx/>
                  <a:latin typeface="Open Sans"/>
                  <a:ea typeface="Open Sans"/>
                  <a:cs typeface="Open Sans"/>
                  <a:sym typeface="Open Sans"/>
                </a:rPr>
                <a:t>إذا كان </a:t>
              </a:r>
              <a:r>
                <a:rPr kumimoji="0" lang="ar-JO" sz="2400" b="0" i="0" u="none" strike="noStrike" kern="0" cap="none" spc="0" normalizeH="0" baseline="0" noProof="0" dirty="0" smtClean="0">
                  <a:ln>
                    <a:noFill/>
                  </a:ln>
                  <a:solidFill>
                    <a:srgbClr val="3F3F3F"/>
                  </a:solidFill>
                  <a:effectLst/>
                  <a:uLnTx/>
                  <a:uFillTx/>
                  <a:latin typeface="Open Sans"/>
                  <a:ea typeface="Open Sans"/>
                  <a:cs typeface="Open Sans"/>
                  <a:sym typeface="Open Sans"/>
                </a:rPr>
                <a:t>يلزم الأشخاص القدرة على </a:t>
              </a:r>
              <a:r>
                <a:rPr kumimoji="0" lang="ar-JO" sz="2400" b="0" i="0" u="none" strike="noStrike" kern="0" cap="none" spc="0" normalizeH="0" baseline="0" noProof="0" dirty="0">
                  <a:ln>
                    <a:noFill/>
                  </a:ln>
                  <a:solidFill>
                    <a:srgbClr val="3F3F3F"/>
                  </a:solidFill>
                  <a:effectLst/>
                  <a:uLnTx/>
                  <a:uFillTx/>
                  <a:latin typeface="Open Sans"/>
                  <a:ea typeface="Open Sans"/>
                  <a:cs typeface="Open Sans"/>
                  <a:sym typeface="Open Sans"/>
                </a:rPr>
                <a:t>الاتصال بنا</a:t>
              </a:r>
              <a:endParaRPr kumimoji="0" sz="1800" b="0" i="0" u="none" strike="noStrike" kern="0" cap="none" spc="0" normalizeH="0" baseline="0" noProof="0" dirty="0">
                <a:ln>
                  <a:noFill/>
                </a:ln>
                <a:solidFill>
                  <a:sysClr val="windowText" lastClr="000000"/>
                </a:solidFill>
                <a:effectLst/>
                <a:uLnTx/>
                <a:uFillTx/>
              </a:endParaRPr>
            </a:p>
          </p:txBody>
        </p:sp>
        <p:sp>
          <p:nvSpPr>
            <p:cNvPr id="34" name="Google Shape;363;p8"/>
            <p:cNvSpPr/>
            <p:nvPr/>
          </p:nvSpPr>
          <p:spPr>
            <a:xfrm>
              <a:off x="9646370" y="8026496"/>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a:ln>
                    <a:noFill/>
                  </a:ln>
                  <a:solidFill>
                    <a:srgbClr val="3F3F3F"/>
                  </a:solidFill>
                  <a:effectLst/>
                  <a:uLnTx/>
                  <a:uFillTx/>
                  <a:latin typeface="Open Sans"/>
                  <a:ea typeface="Open Sans"/>
                  <a:cs typeface="Open Sans"/>
                  <a:sym typeface="Open Sans"/>
                </a:rPr>
                <a:t>تتبع التصورات، على سبيل المثال، المرض</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ar-JO" sz="2400" b="0" i="0" u="none" strike="noStrike" kern="0" cap="none" spc="0" normalizeH="0" baseline="0" noProof="0" dirty="0">
                  <a:ln>
                    <a:noFill/>
                  </a:ln>
                  <a:solidFill>
                    <a:srgbClr val="3F3F3F"/>
                  </a:solidFill>
                  <a:effectLst/>
                  <a:uLnTx/>
                  <a:uFillTx/>
                  <a:latin typeface="Open Sans"/>
                  <a:ea typeface="Open Sans"/>
                  <a:cs typeface="Open Sans"/>
                  <a:sym typeface="Open Sans"/>
                </a:rPr>
                <a:t>عندما تكون الآلية الرسمية غير ممكنة</a:t>
              </a:r>
            </a:p>
          </p:txBody>
        </p:sp>
        <p:pic>
          <p:nvPicPr>
            <p:cNvPr id="35" name="Google Shape;364;p8"/>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8451953" y="8046895"/>
              <a:ext cx="1430547" cy="1270000"/>
            </a:xfrm>
            <a:prstGeom prst="rect">
              <a:avLst/>
            </a:prstGeom>
            <a:noFill/>
            <a:ln>
              <a:noFill/>
            </a:ln>
          </p:spPr>
        </p:pic>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themeOverride>
</file>

<file path=ppt/theme/themeOverride2.xml><?xml version="1.0" encoding="utf-8"?>
<a:themeOverride xmlns:a="http://schemas.openxmlformats.org/drawingml/2006/main">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themeOverride>
</file>

<file path=ppt/theme/themeOverride3.xml><?xml version="1.0" encoding="utf-8"?>
<a:themeOverride xmlns:a="http://schemas.openxmlformats.org/drawingml/2006/main">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themeOverride>
</file>

<file path=ppt/theme/themeOverride4.xml><?xml version="1.0" encoding="utf-8"?>
<a:themeOverride xmlns:a="http://schemas.openxmlformats.org/drawingml/2006/main">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ab0cb9c-42b5-4348-a84a-23cac9e1e1b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797F7FD7C7CCC4BB0B310F50B6EF66F" ma:contentTypeVersion="10" ma:contentTypeDescription="Create a new document." ma:contentTypeScope="" ma:versionID="b76118b9ff5b14a7565e2c673c2d7391">
  <xsd:schema xmlns:xsd="http://www.w3.org/2001/XMLSchema" xmlns:xs="http://www.w3.org/2001/XMLSchema" xmlns:p="http://schemas.microsoft.com/office/2006/metadata/properties" xmlns:ns2="eab0cb9c-42b5-4348-a84a-23cac9e1e1b4" targetNamespace="http://schemas.microsoft.com/office/2006/metadata/properties" ma:root="true" ma:fieldsID="69be93387e9a8ec891efa13277ba5821" ns2:_="">
    <xsd:import namespace="eab0cb9c-42b5-4348-a84a-23cac9e1e1b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2:MediaServiceGenerationTime" minOccurs="0"/>
                <xsd:element ref="ns2:MediaServiceEventHashCode"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b0cb9c-42b5-4348-a84a-23cac9e1e1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E2C3C7-E66C-4BB8-8446-EA838FE50B57}">
  <ds:schemaRefs>
    <ds:schemaRef ds:uri="http://schemas.microsoft.com/office/2006/metadata/properties"/>
    <ds:schemaRef ds:uri="http://schemas.microsoft.com/office/infopath/2007/PartnerControls"/>
    <ds:schemaRef ds:uri="eab0cb9c-42b5-4348-a84a-23cac9e1e1b4"/>
  </ds:schemaRefs>
</ds:datastoreItem>
</file>

<file path=customXml/itemProps2.xml><?xml version="1.0" encoding="utf-8"?>
<ds:datastoreItem xmlns:ds="http://schemas.openxmlformats.org/officeDocument/2006/customXml" ds:itemID="{64370D2E-DADE-483F-A849-528C3C9A47F6}">
  <ds:schemaRefs>
    <ds:schemaRef ds:uri="http://schemas.microsoft.com/sharepoint/v3/contenttype/forms"/>
  </ds:schemaRefs>
</ds:datastoreItem>
</file>

<file path=customXml/itemProps3.xml><?xml version="1.0" encoding="utf-8"?>
<ds:datastoreItem xmlns:ds="http://schemas.openxmlformats.org/officeDocument/2006/customXml" ds:itemID="{E67BC509-DA99-4AE7-AF90-85EB6DF239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ab0cb9c-42b5-4348-a84a-23cac9e1e1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428</TotalTime>
  <Words>1233</Words>
  <Application>Microsoft Office PowerPoint</Application>
  <PresentationFormat>Custom</PresentationFormat>
  <Paragraphs>346</Paragraphs>
  <Slides>30</Slides>
  <Notes>29</Notes>
  <HiddenSlides>1</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Kareem</cp:lastModifiedBy>
  <cp:revision>51</cp:revision>
  <dcterms:created xsi:type="dcterms:W3CDTF">2015-02-25T15:20:40Z</dcterms:created>
  <dcterms:modified xsi:type="dcterms:W3CDTF">2023-10-29T11:02:58Z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0x010100B797F7FD7C7CCC4BB0B310F50B6EF66F</vt:lpwstr>
  </property>
  <property fmtid="{D5CDD505-2E9C-101B-9397-08002B2CF9AE}" pid="3" name="MSIP_Label_caf3f7fd-5cd4-4287-9002-aceb9af13c42_Enabled">
    <vt:lpwstr>true</vt:lpwstr>
  </property>
  <property fmtid="{D5CDD505-2E9C-101B-9397-08002B2CF9AE}" pid="4" name="MSIP_Label_caf3f7fd-5cd4-4287-9002-aceb9af13c42_SetDate">
    <vt:lpwstr>2022-09-30T11:24:20Z</vt:lpwstr>
  </property>
  <property fmtid="{D5CDD505-2E9C-101B-9397-08002B2CF9AE}" pid="5" name="MSIP_Label_caf3f7fd-5cd4-4287-9002-aceb9af13c42_Method">
    <vt:lpwstr>Privileged</vt:lpwstr>
  </property>
  <property fmtid="{D5CDD505-2E9C-101B-9397-08002B2CF9AE}" pid="6" name="MSIP_Label_caf3f7fd-5cd4-4287-9002-aceb9af13c42_Name">
    <vt:lpwstr>Public</vt:lpwstr>
  </property>
  <property fmtid="{D5CDD505-2E9C-101B-9397-08002B2CF9AE}" pid="7" name="MSIP_Label_caf3f7fd-5cd4-4287-9002-aceb9af13c42_SiteId">
    <vt:lpwstr>a2b53be5-734e-4e6c-ab0d-d184f60fd917</vt:lpwstr>
  </property>
  <property fmtid="{D5CDD505-2E9C-101B-9397-08002B2CF9AE}" pid="8" name="MSIP_Label_caf3f7fd-5cd4-4287-9002-aceb9af13c42_ActionId">
    <vt:lpwstr>9cc1723e-f5bc-4ea3-9adb-0c845d3a0956</vt:lpwstr>
  </property>
  <property fmtid="{D5CDD505-2E9C-101B-9397-08002B2CF9AE}" pid="9" name="MSIP_Label_caf3f7fd-5cd4-4287-9002-aceb9af13c42_ContentBits">
    <vt:lpwstr>2</vt:lpwstr>
  </property>
</Properties>
</file>