
<file path=[Content_Types].xml><?xml version="1.0" encoding="utf-8"?>
<Types xmlns="http://schemas.openxmlformats.org/package/2006/content-types">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97"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Lst>
  <p:sldSz cx="7556500" cy="10693400"/>
  <p:notesSz cx="7556500" cy="10693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P" initials="H" lastIdx="1" clrIdx="0">
    <p:extLst>
      <p:ext uri="{19B8F6BF-5375-455C-9EA6-DF929625EA0E}">
        <p15:presenceInfo xmlns:p15="http://schemas.microsoft.com/office/powerpoint/2012/main" userId="H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2583"/>
    <a:srgbClr val="98297D"/>
    <a:srgbClr val="98287C"/>
    <a:srgbClr val="96549B"/>
    <a:srgbClr val="61616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1840" autoAdjust="0"/>
    <p:restoredTop sz="93861" autoAdjust="0"/>
  </p:normalViewPr>
  <p:slideViewPr>
    <p:cSldViewPr>
      <p:cViewPr>
        <p:scale>
          <a:sx n="100" d="100"/>
          <a:sy n="100" d="100"/>
        </p:scale>
        <p:origin x="1404" y="-144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3000" b="1" i="0">
                <a:solidFill>
                  <a:srgbClr val="011E41"/>
                </a:solidFill>
                <a:latin typeface="Century Gothic"/>
                <a:cs typeface="Century Gothic"/>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11E41"/>
                </a:solidFill>
                <a:latin typeface="Century Gothic"/>
                <a:cs typeface="Century Gothic"/>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Two Content">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719999" y="1271981"/>
            <a:ext cx="4877435" cy="0"/>
          </a:xfrm>
          <a:custGeom>
            <a:avLst/>
            <a:gdLst/>
            <a:ahLst/>
            <a:cxnLst/>
            <a:rect l="l" t="t" r="r" b="b"/>
            <a:pathLst>
              <a:path w="4877435">
                <a:moveTo>
                  <a:pt x="0" y="0"/>
                </a:moveTo>
                <a:lnTo>
                  <a:pt x="4877079" y="0"/>
                </a:lnTo>
              </a:path>
            </a:pathLst>
          </a:custGeom>
          <a:ln w="6350">
            <a:solidFill>
              <a:srgbClr val="011E41"/>
            </a:solidFill>
          </a:ln>
        </p:spPr>
        <p:txBody>
          <a:bodyPr wrap="square" lIns="0" tIns="0" rIns="0" bIns="0" rtlCol="0"/>
          <a:lstStyle/>
          <a:p>
            <a:endParaRPr/>
          </a:p>
        </p:txBody>
      </p:sp>
      <p:sp>
        <p:nvSpPr>
          <p:cNvPr id="2" name="Holder 2"/>
          <p:cNvSpPr>
            <a:spLocks noGrp="1"/>
          </p:cNvSpPr>
          <p:nvPr>
            <p:ph type="title"/>
          </p:nvPr>
        </p:nvSpPr>
        <p:spPr/>
        <p:txBody>
          <a:bodyPr lIns="0" tIns="0" rIns="0" bIns="0"/>
          <a:lstStyle>
            <a:lvl1pPr>
              <a:defRPr sz="3000" b="1" i="0">
                <a:solidFill>
                  <a:srgbClr val="011E41"/>
                </a:solidFill>
                <a:latin typeface="Century Gothic"/>
                <a:cs typeface="Century Gothic"/>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1" i="0">
                <a:solidFill>
                  <a:srgbClr val="011E41"/>
                </a:solidFill>
                <a:latin typeface="Century Gothic"/>
                <a:cs typeface="Century Gothic"/>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07299" y="695106"/>
            <a:ext cx="5103495" cy="482600"/>
          </a:xfrm>
          <a:prstGeom prst="rect">
            <a:avLst/>
          </a:prstGeom>
        </p:spPr>
        <p:txBody>
          <a:bodyPr wrap="square" lIns="0" tIns="0" rIns="0" bIns="0">
            <a:spAutoFit/>
          </a:bodyPr>
          <a:lstStyle>
            <a:lvl1pPr>
              <a:defRPr sz="3000" b="1" i="0">
                <a:solidFill>
                  <a:srgbClr val="011E41"/>
                </a:solidFill>
                <a:latin typeface="Century Gothic"/>
                <a:cs typeface="Century Gothic"/>
              </a:defRPr>
            </a:lvl1pPr>
          </a:lstStyle>
          <a:p>
            <a:endParaRPr/>
          </a:p>
        </p:txBody>
      </p:sp>
      <p:sp>
        <p:nvSpPr>
          <p:cNvPr id="3" name="Holder 3"/>
          <p:cNvSpPr>
            <a:spLocks noGrp="1"/>
          </p:cNvSpPr>
          <p:nvPr>
            <p:ph type="body" idx="1"/>
          </p:nvPr>
        </p:nvSpPr>
        <p:spPr>
          <a:xfrm>
            <a:off x="681899" y="2701036"/>
            <a:ext cx="6196330" cy="6579235"/>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11/25/2023</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5.xml"/><Relationship Id="rId4" Type="http://schemas.openxmlformats.org/officeDocument/2006/relationships/hyperlink" Target="https://firstdraftnews.org/wp-content/uploads/2019/10/Newsgathering_and_Monitoring_Digital_AW3.pdf?x75440" TargetMode="External"/></Relationships>
</file>

<file path=ppt/slides/_rels/slide13.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slide" Target="slide41.xml"/><Relationship Id="rId1" Type="http://schemas.openxmlformats.org/officeDocument/2006/relationships/slideLayout" Target="../slideLayouts/slideLayout5.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hyperlink" Target="https://communityengagementhub.org/wp-content/uploads/sites/2/2021/04/UPD-Com-Feedback-report-URCS-Dec-2020.pdf" TargetMode="External"/><Relationship Id="rId2" Type="http://schemas.openxmlformats.org/officeDocument/2006/relationships/hyperlink" Target="https://view.officeapps.live.com/op/view.aspx?src=https%3A%2F%2Fcommunityengagementhub.org%2Fwp-content%2Fuploads%2Fsites%2F2%2F2020%2F04%2FPMER_CRM-CaseStudy.docx&amp;wdOrigin=BROWSELINK" TargetMode="External"/><Relationship Id="rId1" Type="http://schemas.openxmlformats.org/officeDocument/2006/relationships/slideLayout" Target="../slideLayouts/slideLayout5.xml"/><Relationship Id="rId5" Type="http://schemas.openxmlformats.org/officeDocument/2006/relationships/image" Target="../media/image45.png"/><Relationship Id="rId4" Type="http://schemas.openxmlformats.org/officeDocument/2006/relationships/hyperlink" Target="https://communityengagementhub.org/wp-content/uploads/sites/2/2021/11/URCS_COVID-19_Survey_-Highlights_Final_EN-2.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ghspjournal.org/content/9/2/332" TargetMode="External"/><Relationship Id="rId2" Type="http://schemas.openxmlformats.org/officeDocument/2006/relationships/hyperlink" Target="https://odihpn.org/publication/bringing-community-perspectives-decision-making-ebola-response-democratic-republic-congo/" TargetMode="External"/><Relationship Id="rId1" Type="http://schemas.openxmlformats.org/officeDocument/2006/relationships/slideLayout" Target="../slideLayouts/slideLayout5.xml"/><Relationship Id="rId5" Type="http://schemas.openxmlformats.org/officeDocument/2006/relationships/image" Target="../media/image47.jpg"/><Relationship Id="rId4" Type="http://schemas.openxmlformats.org/officeDocument/2006/relationships/image" Target="../media/image4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hyperlink" Target="https://communityengagementhub.org/resource/cea-toolkit/" TargetMode="External"/><Relationship Id="rId7" Type="http://schemas.openxmlformats.org/officeDocument/2006/relationships/image" Target="../media/image50.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6" Type="http://schemas.openxmlformats.org/officeDocument/2006/relationships/image" Target="../media/image49.png"/><Relationship Id="rId11" Type="http://schemas.openxmlformats.org/officeDocument/2006/relationships/image" Target="../media/image54.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hyperlink" Target="https://communityengagementhub.org/resource/community-engagement-and-accountability-zine/" TargetMode="External"/><Relationship Id="rId9" Type="http://schemas.openxmlformats.org/officeDocument/2006/relationships/image" Target="../media/image52.png"/></Relationships>
</file>

<file path=ppt/slides/_rels/slide18.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jp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hyperlink" Target="https://communityengagementhub.org/resource/cea-toolkit/" TargetMode="External"/><Relationship Id="rId1" Type="http://schemas.openxmlformats.org/officeDocument/2006/relationships/slideLayout" Target="../slideLayouts/slideLayout5.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3.png"/></Relationships>
</file>

<file path=ppt/slides/_rels/slide2.xml.rels><?xml version="1.0" encoding="UTF-8" standalone="yes"?>
<Relationships xmlns="http://schemas.openxmlformats.org/package/2006/relationships"><Relationship Id="rId8" Type="http://schemas.openxmlformats.org/officeDocument/2006/relationships/slide" Target="slide27.xml"/><Relationship Id="rId13" Type="http://schemas.openxmlformats.org/officeDocument/2006/relationships/slide" Target="slide39.xml"/><Relationship Id="rId3" Type="http://schemas.openxmlformats.org/officeDocument/2006/relationships/slide" Target="slide4.xml"/><Relationship Id="rId7" Type="http://schemas.openxmlformats.org/officeDocument/2006/relationships/slide" Target="slide25.xml"/><Relationship Id="rId12" Type="http://schemas.openxmlformats.org/officeDocument/2006/relationships/slide" Target="slide38.xml"/><Relationship Id="rId2" Type="http://schemas.openxmlformats.org/officeDocument/2006/relationships/image" Target="../media/image3.jpg"/><Relationship Id="rId1" Type="http://schemas.openxmlformats.org/officeDocument/2006/relationships/slideLayout" Target="../slideLayouts/slideLayout2.xml"/><Relationship Id="rId6" Type="http://schemas.openxmlformats.org/officeDocument/2006/relationships/slide" Target="slide16.xml"/><Relationship Id="rId11" Type="http://schemas.openxmlformats.org/officeDocument/2006/relationships/slide" Target="slide37.xml"/><Relationship Id="rId5" Type="http://schemas.openxmlformats.org/officeDocument/2006/relationships/slide" Target="slide10.xml"/><Relationship Id="rId10" Type="http://schemas.openxmlformats.org/officeDocument/2006/relationships/slide" Target="slide34.xml"/><Relationship Id="rId4" Type="http://schemas.openxmlformats.org/officeDocument/2006/relationships/slide" Target="slide6.xml"/><Relationship Id="rId9" Type="http://schemas.openxmlformats.org/officeDocument/2006/relationships/slide" Target="slide31.xml"/><Relationship Id="rId14" Type="http://schemas.openxmlformats.org/officeDocument/2006/relationships/slide" Target="slide41.xml"/></Relationships>
</file>

<file path=ppt/slides/_rels/slide20.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slide" Target="slide39.xml"/><Relationship Id="rId7" Type="http://schemas.openxmlformats.org/officeDocument/2006/relationships/image" Target="../media/image61.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6" Type="http://schemas.openxmlformats.org/officeDocument/2006/relationships/image" Target="../media/image60.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slide" Target="slide40.xml"/><Relationship Id="rId9" Type="http://schemas.openxmlformats.org/officeDocument/2006/relationships/image" Target="../media/image63.png"/></Relationships>
</file>

<file path=ppt/slides/_rels/slide21.xml.rels><?xml version="1.0" encoding="UTF-8" standalone="yes"?>
<Relationships xmlns="http://schemas.openxmlformats.org/package/2006/relationships"><Relationship Id="rId8" Type="http://schemas.openxmlformats.org/officeDocument/2006/relationships/image" Target="../media/image67.png"/><Relationship Id="rId3" Type="http://schemas.openxmlformats.org/officeDocument/2006/relationships/hyperlink" Target="https://communityengagementhub.org/resource/ifrc-feedback-kit" TargetMode="External"/><Relationship Id="rId7" Type="http://schemas.openxmlformats.org/officeDocument/2006/relationships/image" Target="../media/image53.png"/><Relationship Id="rId2" Type="http://schemas.openxmlformats.org/officeDocument/2006/relationships/image" Target="../media/image48.png"/><Relationship Id="rId1" Type="http://schemas.openxmlformats.org/officeDocument/2006/relationships/slideLayout" Target="../slideLayouts/slideLayout5.xml"/><Relationship Id="rId6" Type="http://schemas.openxmlformats.org/officeDocument/2006/relationships/image" Target="../media/image54.png"/><Relationship Id="rId5" Type="http://schemas.openxmlformats.org/officeDocument/2006/relationships/image" Target="../media/image66.png"/><Relationship Id="rId4" Type="http://schemas.openxmlformats.org/officeDocument/2006/relationships/image" Target="../media/image65.png"/></Relationships>
</file>

<file path=ppt/slides/_rels/slide22.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3" Type="http://schemas.openxmlformats.org/officeDocument/2006/relationships/slide" Target="slide39.xml"/><Relationship Id="rId7" Type="http://schemas.openxmlformats.org/officeDocument/2006/relationships/image" Target="../media/image70.png"/><Relationship Id="rId12" Type="http://schemas.openxmlformats.org/officeDocument/2006/relationships/image" Target="../media/image75.png"/><Relationship Id="rId2"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5" Type="http://schemas.openxmlformats.org/officeDocument/2006/relationships/image" Target="../media/image77.png"/><Relationship Id="rId10" Type="http://schemas.openxmlformats.org/officeDocument/2006/relationships/image" Target="../media/image73.png"/><Relationship Id="rId4" Type="http://schemas.openxmlformats.org/officeDocument/2006/relationships/hyperlink" Target="https://communityengagementhub.org/resource/ifrc-feedback-kit" TargetMode="External"/><Relationship Id="rId9" Type="http://schemas.openxmlformats.org/officeDocument/2006/relationships/image" Target="../media/image72.png"/><Relationship Id="rId14" Type="http://schemas.openxmlformats.org/officeDocument/2006/relationships/image" Target="../media/image61.png"/></Relationships>
</file>

<file path=ppt/slides/_rels/slide23.xml.rels><?xml version="1.0" encoding="UTF-8" standalone="yes"?>
<Relationships xmlns="http://schemas.openxmlformats.org/package/2006/relationships"><Relationship Id="rId8" Type="http://schemas.openxmlformats.org/officeDocument/2006/relationships/image" Target="../media/image61.png"/><Relationship Id="rId3" Type="http://schemas.openxmlformats.org/officeDocument/2006/relationships/image" Target="../media/image34.png"/><Relationship Id="rId7" Type="http://schemas.openxmlformats.org/officeDocument/2006/relationships/image" Target="../media/image80.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6" Type="http://schemas.openxmlformats.org/officeDocument/2006/relationships/image" Target="../media/image79.png"/><Relationship Id="rId11" Type="http://schemas.openxmlformats.org/officeDocument/2006/relationships/image" Target="../media/image82.png"/><Relationship Id="rId5" Type="http://schemas.openxmlformats.org/officeDocument/2006/relationships/image" Target="../media/image78.png"/><Relationship Id="rId10" Type="http://schemas.openxmlformats.org/officeDocument/2006/relationships/image" Target="../media/image81.png"/><Relationship Id="rId4" Type="http://schemas.openxmlformats.org/officeDocument/2006/relationships/hyperlink" Target="communityengagementhub" TargetMode="External"/><Relationship Id="rId9" Type="http://schemas.openxmlformats.org/officeDocument/2006/relationships/image" Target="../media/image77.png"/></Relationships>
</file>

<file path=ppt/slides/_rels/slide24.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hyperlink" Target="https://communityengagementhub.org/resource/cea-toolkit/" TargetMode="External"/><Relationship Id="rId1" Type="http://schemas.openxmlformats.org/officeDocument/2006/relationships/slideLayout" Target="../slideLayouts/slideLayout5.xml"/><Relationship Id="rId6" Type="http://schemas.openxmlformats.org/officeDocument/2006/relationships/image" Target="../media/image85.jpg"/><Relationship Id="rId5" Type="http://schemas.openxmlformats.org/officeDocument/2006/relationships/image" Target="../media/image66.png"/><Relationship Id="rId4" Type="http://schemas.openxmlformats.org/officeDocument/2006/relationships/image" Target="../media/image84.png"/></Relationships>
</file>

<file path=ppt/slides/_rels/slide25.xml.rels><?xml version="1.0" encoding="UTF-8" standalone="yes"?>
<Relationships xmlns="http://schemas.openxmlformats.org/package/2006/relationships"><Relationship Id="rId3" Type="http://schemas.openxmlformats.org/officeDocument/2006/relationships/slide" Target="slide40.xml"/><Relationship Id="rId7" Type="http://schemas.openxmlformats.org/officeDocument/2006/relationships/image" Target="../media/image86.png"/><Relationship Id="rId2" Type="http://schemas.openxmlformats.org/officeDocument/2006/relationships/slide" Target="slide39.xml"/><Relationship Id="rId1" Type="http://schemas.openxmlformats.org/officeDocument/2006/relationships/slideLayout" Target="../slideLayouts/slideLayout5.xml"/><Relationship Id="rId6" Type="http://schemas.openxmlformats.org/officeDocument/2006/relationships/image" Target="../media/image53.png"/><Relationship Id="rId5" Type="http://schemas.openxmlformats.org/officeDocument/2006/relationships/slide" Target="slide41.xml"/><Relationship Id="rId4" Type="http://schemas.openxmlformats.org/officeDocument/2006/relationships/hyperlink" Target="https://communityengagementhub.org/resource/ifrc-feedback-kit"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 Target="slide40.xml"/><Relationship Id="rId1" Type="http://schemas.openxmlformats.org/officeDocument/2006/relationships/slideLayout" Target="../slideLayouts/slideLayout5.xml"/><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53.png"/><Relationship Id="rId7" Type="http://schemas.openxmlformats.org/officeDocument/2006/relationships/image" Target="../media/image90.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 Id="rId9" Type="http://schemas.openxmlformats.org/officeDocument/2006/relationships/slide" Target="slide40.xml"/></Relationships>
</file>

<file path=ppt/slides/_rels/slide28.xml.rels><?xml version="1.0" encoding="UTF-8" standalone="yes"?>
<Relationships xmlns="http://schemas.openxmlformats.org/package/2006/relationships"><Relationship Id="rId3" Type="http://schemas.openxmlformats.org/officeDocument/2006/relationships/slide" Target="slide21.xml"/><Relationship Id="rId2" Type="http://schemas.openxmlformats.org/officeDocument/2006/relationships/slide" Target="slide39.xml"/><Relationship Id="rId1" Type="http://schemas.openxmlformats.org/officeDocument/2006/relationships/slideLayout" Target="../slideLayouts/slideLayout5.xml"/><Relationship Id="rId5" Type="http://schemas.openxmlformats.org/officeDocument/2006/relationships/image" Target="../media/image56.png"/><Relationship Id="rId4" Type="http://schemas.openxmlformats.org/officeDocument/2006/relationships/hyperlink" Target="https://communityengagementhub.org/resource/ifrc-feedback-kit"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4" Type="http://schemas.openxmlformats.org/officeDocument/2006/relationships/image" Target="../media/image92.png"/></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hyperlink" Target="https://docs.google.com/document/d/1xgRGf3E7i0fBkfIrh7LZTZyTqg6fm3tG/edit?rtpof=true" TargetMode="External"/><Relationship Id="rId7" Type="http://schemas.openxmlformats.org/officeDocument/2006/relationships/image" Target="../media/image96.png"/><Relationship Id="rId2" Type="http://schemas.openxmlformats.org/officeDocument/2006/relationships/image" Target="../media/image93.jpg"/><Relationship Id="rId1" Type="http://schemas.openxmlformats.org/officeDocument/2006/relationships/slideLayout" Target="../slideLayouts/slideLayout5.xml"/><Relationship Id="rId6" Type="http://schemas.openxmlformats.org/officeDocument/2006/relationships/image" Target="../media/image95.png"/><Relationship Id="rId5" Type="http://schemas.openxmlformats.org/officeDocument/2006/relationships/hyperlink" Target="https://communityengagementhub.org/resource/ifrc-feedback-kit" TargetMode="External"/><Relationship Id="rId4" Type="http://schemas.openxmlformats.org/officeDocument/2006/relationships/image" Target="../media/image94.png"/></Relationships>
</file>

<file path=ppt/slides/_rels/slide31.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slide" Target="slide39.xml"/><Relationship Id="rId7" Type="http://schemas.openxmlformats.org/officeDocument/2006/relationships/image" Target="../media/image60.png"/><Relationship Id="rId2" Type="http://schemas.openxmlformats.org/officeDocument/2006/relationships/slide" Target="slide40.xml"/><Relationship Id="rId1" Type="http://schemas.openxmlformats.org/officeDocument/2006/relationships/slideLayout" Target="../slideLayouts/slideLayout5.xml"/><Relationship Id="rId6" Type="http://schemas.openxmlformats.org/officeDocument/2006/relationships/image" Target="../media/image61.png"/><Relationship Id="rId5" Type="http://schemas.openxmlformats.org/officeDocument/2006/relationships/hyperlink" Target="https://communityengagementhub.org/resource/ifrc-feedback-kit" TargetMode="External"/><Relationship Id="rId4" Type="http://schemas.openxmlformats.org/officeDocument/2006/relationships/image" Target="../media/image48.png"/><Relationship Id="rId9" Type="http://schemas.openxmlformats.org/officeDocument/2006/relationships/image" Target="../media/image97.png"/></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6" Type="http://schemas.openxmlformats.org/officeDocument/2006/relationships/image" Target="../media/image52.png"/><Relationship Id="rId5" Type="http://schemas.openxmlformats.org/officeDocument/2006/relationships/image" Target="../media/image99.png"/><Relationship Id="rId4" Type="http://schemas.openxmlformats.org/officeDocument/2006/relationships/image" Target="../media/image98.png"/></Relationships>
</file>

<file path=ppt/slides/_rels/slide33.xml.rels><?xml version="1.0" encoding="UTF-8" standalone="yes"?>
<Relationships xmlns="http://schemas.openxmlformats.org/package/2006/relationships"><Relationship Id="rId8" Type="http://schemas.openxmlformats.org/officeDocument/2006/relationships/image" Target="../media/image100.png"/><Relationship Id="rId3" Type="http://schemas.openxmlformats.org/officeDocument/2006/relationships/image" Target="../media/image48.png"/><Relationship Id="rId7" Type="http://schemas.openxmlformats.org/officeDocument/2006/relationships/image" Target="../media/image61.png"/><Relationship Id="rId2" Type="http://schemas.openxmlformats.org/officeDocument/2006/relationships/slide" Target="slide37.xml"/><Relationship Id="rId1" Type="http://schemas.openxmlformats.org/officeDocument/2006/relationships/slideLayout" Target="../slideLayouts/slideLayout5.xml"/><Relationship Id="rId6" Type="http://schemas.openxmlformats.org/officeDocument/2006/relationships/image" Target="../media/image77.png"/><Relationship Id="rId5" Type="http://schemas.openxmlformats.org/officeDocument/2006/relationships/image" Target="../media/image53.png"/><Relationship Id="rId4" Type="http://schemas.openxmlformats.org/officeDocument/2006/relationships/hyperlink" Target="https://communityengagementhub.org/resource/ifrc-feedback-kit" TargetMode="External"/></Relationships>
</file>

<file path=ppt/slides/_rels/slide34.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hyperlink" Target="https://communityengagementhub.org/resource/ifrc-feedback-kit" TargetMode="External"/><Relationship Id="rId7" Type="http://schemas.openxmlformats.org/officeDocument/2006/relationships/image" Target="../media/image77.png"/><Relationship Id="rId2" Type="http://schemas.openxmlformats.org/officeDocument/2006/relationships/slide" Target="slide39.xml"/><Relationship Id="rId1" Type="http://schemas.openxmlformats.org/officeDocument/2006/relationships/slideLayout" Target="../slideLayouts/slideLayout5.xml"/><Relationship Id="rId6" Type="http://schemas.openxmlformats.org/officeDocument/2006/relationships/image" Target="../media/image102.png"/><Relationship Id="rId5" Type="http://schemas.openxmlformats.org/officeDocument/2006/relationships/image" Target="../media/image101.png"/><Relationship Id="rId4" Type="http://schemas.openxmlformats.org/officeDocument/2006/relationships/slide" Target="slide21.xml"/></Relationships>
</file>

<file path=ppt/slides/_rels/slide35.xml.rels><?xml version="1.0" encoding="UTF-8" standalone="yes"?>
<Relationships xmlns="http://schemas.openxmlformats.org/package/2006/relationships"><Relationship Id="rId2" Type="http://schemas.openxmlformats.org/officeDocument/2006/relationships/slide" Target="slide40.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image" Target="../media/image104.jpg"/><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hyperlink" Target="https://communityengagementhub.org/resource/ifrc-feedback-kit" TargetMode="External"/><Relationship Id="rId2" Type="http://schemas.openxmlformats.org/officeDocument/2006/relationships/image" Target="../media/image48.png"/><Relationship Id="rId1" Type="http://schemas.openxmlformats.org/officeDocument/2006/relationships/slideLayout" Target="../slideLayouts/slideLayout5.xml"/><Relationship Id="rId5" Type="http://schemas.openxmlformats.org/officeDocument/2006/relationships/image" Target="../media/image54.png"/><Relationship Id="rId4" Type="http://schemas.openxmlformats.org/officeDocument/2006/relationships/image" Target="../media/image105.png"/></Relationships>
</file>

<file path=ppt/slides/_rels/slide38.xml.rels><?xml version="1.0" encoding="UTF-8" standalone="yes"?>
<Relationships xmlns="http://schemas.openxmlformats.org/package/2006/relationships"><Relationship Id="rId8" Type="http://schemas.openxmlformats.org/officeDocument/2006/relationships/hyperlink" Target="https://communityengagementhub.org/resources/cea-activities/complaints-and-feedback/" TargetMode="External"/><Relationship Id="rId3" Type="http://schemas.openxmlformats.org/officeDocument/2006/relationships/hyperlink" Target="https://communityengagementhub.org/resource/ifrc-feedback-kit" TargetMode="External"/><Relationship Id="rId7" Type="http://schemas.openxmlformats.org/officeDocument/2006/relationships/hyperlink" Target="https://communityengagementhub.org/resource/social-science-training-package/" TargetMode="External"/><Relationship Id="rId2" Type="http://schemas.openxmlformats.org/officeDocument/2006/relationships/image" Target="../media/image106.jpg"/><Relationship Id="rId1" Type="http://schemas.openxmlformats.org/officeDocument/2006/relationships/slideLayout" Target="../slideLayouts/slideLayout2.xml"/><Relationship Id="rId6" Type="http://schemas.openxmlformats.org/officeDocument/2006/relationships/hyperlink" Target="https://communityengagementhub.org/guides-and-tools/hotline-in-a-box/" TargetMode="External"/><Relationship Id="rId5" Type="http://schemas.openxmlformats.org/officeDocument/2006/relationships/hyperlink" Target="https://communityengagementhub.org/resource/cea-toolkit/" TargetMode="External"/><Relationship Id="rId10" Type="http://schemas.openxmlformats.org/officeDocument/2006/relationships/hyperlink" Target="https://www.cdacollaborative.org/" TargetMode="External"/><Relationship Id="rId4" Type="http://schemas.openxmlformats.org/officeDocument/2006/relationships/hyperlink" Target="https://communityengagementhub.org/resource/cea-guide/" TargetMode="External"/><Relationship Id="rId9" Type="http://schemas.openxmlformats.org/officeDocument/2006/relationships/hyperlink" Target="https://aap-inclusion-psea.alnap.org/" TargetMode="External"/></Relationships>
</file>

<file path=ppt/slides/_rels/slide39.xml.rels><?xml version="1.0" encoding="UTF-8" standalone="yes"?>
<Relationships xmlns="http://schemas.openxmlformats.org/package/2006/relationships"><Relationship Id="rId8" Type="http://schemas.openxmlformats.org/officeDocument/2006/relationships/image" Target="../media/image113.png"/><Relationship Id="rId13" Type="http://schemas.openxmlformats.org/officeDocument/2006/relationships/image" Target="../media/image118.png"/><Relationship Id="rId18" Type="http://schemas.openxmlformats.org/officeDocument/2006/relationships/image" Target="../media/image123.png"/><Relationship Id="rId3" Type="http://schemas.openxmlformats.org/officeDocument/2006/relationships/image" Target="../media/image108.png"/><Relationship Id="rId7" Type="http://schemas.openxmlformats.org/officeDocument/2006/relationships/image" Target="../media/image112.png"/><Relationship Id="rId12" Type="http://schemas.openxmlformats.org/officeDocument/2006/relationships/image" Target="../media/image117.png"/><Relationship Id="rId17" Type="http://schemas.openxmlformats.org/officeDocument/2006/relationships/image" Target="../media/image122.png"/><Relationship Id="rId2" Type="http://schemas.openxmlformats.org/officeDocument/2006/relationships/image" Target="../media/image107.png"/><Relationship Id="rId16" Type="http://schemas.openxmlformats.org/officeDocument/2006/relationships/image" Target="../media/image121.png"/><Relationship Id="rId20" Type="http://schemas.openxmlformats.org/officeDocument/2006/relationships/image" Target="../media/image125.png"/><Relationship Id="rId1" Type="http://schemas.openxmlformats.org/officeDocument/2006/relationships/slideLayout" Target="../slideLayouts/slideLayout2.xml"/><Relationship Id="rId6" Type="http://schemas.openxmlformats.org/officeDocument/2006/relationships/image" Target="../media/image111.png"/><Relationship Id="rId11" Type="http://schemas.openxmlformats.org/officeDocument/2006/relationships/image" Target="../media/image116.png"/><Relationship Id="rId5" Type="http://schemas.openxmlformats.org/officeDocument/2006/relationships/image" Target="../media/image110.png"/><Relationship Id="rId15" Type="http://schemas.openxmlformats.org/officeDocument/2006/relationships/image" Target="../media/image120.png"/><Relationship Id="rId10" Type="http://schemas.openxmlformats.org/officeDocument/2006/relationships/image" Target="../media/image115.png"/><Relationship Id="rId19" Type="http://schemas.openxmlformats.org/officeDocument/2006/relationships/image" Target="../media/image124.png"/><Relationship Id="rId4" Type="http://schemas.openxmlformats.org/officeDocument/2006/relationships/image" Target="../media/image109.png"/><Relationship Id="rId9" Type="http://schemas.openxmlformats.org/officeDocument/2006/relationships/image" Target="../media/image114.png"/><Relationship Id="rId14" Type="http://schemas.openxmlformats.org/officeDocument/2006/relationships/image" Target="../media/image119.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hyperlink" Target="https://interagencystandingcommittee.org/operational-response/iasc-operational-guidance-data-responsibility-humanitarian-action" TargetMode="External"/><Relationship Id="rId2" Type="http://schemas.openxmlformats.org/officeDocument/2006/relationships/hyperlink" Target="https://centre.humdata.org/wp-content/uploads/2019/03/OCHA-DR-Guidelines-working-draft-032019.pdf" TargetMode="External"/><Relationship Id="rId1" Type="http://schemas.openxmlformats.org/officeDocument/2006/relationships/slideLayout" Target="../slideLayouts/slideLayout5.xml"/><Relationship Id="rId4" Type="http://schemas.openxmlformats.org/officeDocument/2006/relationships/hyperlink" Target="https://www.drc.ngo/media/vzlhxkea/drc_global-cfm-gui-%20Dance_web_low-res.pdf"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5.xml"/><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hyperlink" Target="https://communityengagementhub.org/resource/cea-toolkit/" TargetMode="External"/><Relationship Id="rId7" Type="http://schemas.openxmlformats.org/officeDocument/2006/relationships/image" Target="../media/image16.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26.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6" Type="http://schemas.openxmlformats.org/officeDocument/2006/relationships/image" Target="../media/image28.png"/><Relationship Id="rId5" Type="http://schemas.openxmlformats.org/officeDocument/2006/relationships/image" Target="../media/image22.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9.png"/><Relationship Id="rId7" Type="http://schemas.openxmlformats.org/officeDocument/2006/relationships/image" Target="../media/image18.png"/><Relationship Id="rId2" Type="http://schemas.openxmlformats.org/officeDocument/2006/relationships/hyperlink" Target="https://communityengagementhub.org/resource/ifrc-feedback-kit" TargetMode="External"/><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7559992" cy="10692002"/>
          </a:xfrm>
          <a:prstGeom prst="rect">
            <a:avLst/>
          </a:prstGeom>
        </p:spPr>
      </p:pic>
      <p:sp>
        <p:nvSpPr>
          <p:cNvPr id="3" name="object 3"/>
          <p:cNvSpPr txBox="1">
            <a:spLocks noGrp="1"/>
          </p:cNvSpPr>
          <p:nvPr>
            <p:ph type="title"/>
          </p:nvPr>
        </p:nvSpPr>
        <p:spPr>
          <a:xfrm>
            <a:off x="869944" y="882158"/>
            <a:ext cx="3394951" cy="474489"/>
          </a:xfrm>
          <a:prstGeom prst="rect">
            <a:avLst/>
          </a:prstGeom>
        </p:spPr>
        <p:txBody>
          <a:bodyPr vert="horz" wrap="square" lIns="0" tIns="12700" rIns="0" bIns="0" rtlCol="0">
            <a:spAutoFit/>
          </a:bodyPr>
          <a:lstStyle/>
          <a:p>
            <a:pPr marL="12700" algn="r" rtl="1">
              <a:lnSpc>
                <a:spcPct val="100000"/>
              </a:lnSpc>
              <a:spcBef>
                <a:spcPts val="100"/>
              </a:spcBef>
            </a:pPr>
            <a:r>
              <a:rPr lang="ar-JO" b="0" spc="170" dirty="0">
                <a:solidFill>
                  <a:srgbClr val="FFFFFF"/>
                </a:solidFill>
                <a:latin typeface="Calibri" panose="020F0502020204030204" pitchFamily="34" charset="0"/>
                <a:ea typeface="Calibri" panose="020F0502020204030204" pitchFamily="34" charset="0"/>
                <a:cs typeface="Calibri" panose="020F0502020204030204" pitchFamily="34" charset="0"/>
              </a:rPr>
              <a:t>الوحدة رقم 2</a:t>
            </a:r>
            <a:endParaRPr b="0" spc="-150" dirty="0">
              <a:solidFill>
                <a:srgbClr val="FFFFFF"/>
              </a:solidFill>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383299" y="1280128"/>
            <a:ext cx="3981450" cy="1334981"/>
          </a:xfrm>
          <a:prstGeom prst="rect">
            <a:avLst/>
          </a:prstGeom>
        </p:spPr>
        <p:txBody>
          <a:bodyPr vert="horz" wrap="square" lIns="0" tIns="161290" rIns="0" bIns="0" rtlCol="0">
            <a:spAutoFit/>
          </a:bodyPr>
          <a:lstStyle/>
          <a:p>
            <a:pPr marL="12700" algn="just" rtl="1">
              <a:lnSpc>
                <a:spcPct val="100000"/>
              </a:lnSpc>
              <a:spcBef>
                <a:spcPts val="1270"/>
              </a:spcBef>
            </a:pPr>
            <a:r>
              <a:rPr lang="ar-JO" sz="2500" b="1" spc="260" dirty="0">
                <a:solidFill>
                  <a:srgbClr val="FFFFFF"/>
                </a:solidFill>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lang="ar-JO" sz="2500" dirty="0">
              <a:latin typeface="Calibri" panose="020F0502020204030204" pitchFamily="34" charset="0"/>
              <a:ea typeface="Calibri" panose="020F0502020204030204" pitchFamily="34" charset="0"/>
              <a:cs typeface="Calibri" panose="020F0502020204030204" pitchFamily="34" charset="0"/>
            </a:endParaRPr>
          </a:p>
          <a:p>
            <a:pPr marL="12700" algn="just" rtl="1">
              <a:lnSpc>
                <a:spcPct val="100000"/>
              </a:lnSpc>
              <a:spcBef>
                <a:spcPts val="1270"/>
              </a:spcBef>
            </a:pPr>
            <a:r>
              <a:rPr lang="ar-JO" sz="1300" b="1" spc="160" dirty="0">
                <a:solidFill>
                  <a:srgbClr val="FFFFFF"/>
                </a:solidFill>
                <a:latin typeface="Calibri" panose="020F0502020204030204" pitchFamily="34" charset="0"/>
                <a:ea typeface="Calibri" panose="020F0502020204030204" pitchFamily="34" charset="0"/>
                <a:cs typeface="Calibri" panose="020F0502020204030204" pitchFamily="34" charset="0"/>
              </a:rPr>
              <a:t>دليل سريع لإعداد آلية تغذية راجعة بسيطة</a:t>
            </a:r>
            <a:endParaRPr sz="1300" dirty="0">
              <a:latin typeface="Calibri" panose="020F0502020204030204" pitchFamily="34" charset="0"/>
              <a:ea typeface="Calibri" panose="020F0502020204030204" pitchFamily="34" charset="0"/>
              <a:cs typeface="Calibri" panose="020F0502020204030204" pitchFamily="34" charset="0"/>
            </a:endParaRPr>
          </a:p>
          <a:p>
            <a:pPr algn="just" rtl="1">
              <a:lnSpc>
                <a:spcPct val="100000"/>
              </a:lnSpc>
              <a:spcBef>
                <a:spcPts val="50"/>
              </a:spcBef>
            </a:pPr>
            <a:endParaRPr sz="1350" dirty="0">
              <a:latin typeface="Calibri" panose="020F0502020204030204" pitchFamily="34" charset="0"/>
              <a:ea typeface="Calibri" panose="020F0502020204030204" pitchFamily="34" charset="0"/>
              <a:cs typeface="Calibri" panose="020F0502020204030204" pitchFamily="34" charset="0"/>
            </a:endParaRPr>
          </a:p>
          <a:p>
            <a:pPr marL="12700" algn="just" rtl="1">
              <a:lnSpc>
                <a:spcPct val="100000"/>
              </a:lnSpc>
            </a:pPr>
            <a:r>
              <a:rPr lang="ar-JO" sz="1300" b="1" spc="145" dirty="0">
                <a:solidFill>
                  <a:srgbClr val="FFFFFF"/>
                </a:solidFill>
                <a:latin typeface="Calibri" panose="020F0502020204030204" pitchFamily="34" charset="0"/>
                <a:ea typeface="Calibri" panose="020F0502020204030204" pitchFamily="34" charset="0"/>
                <a:cs typeface="Calibri" panose="020F0502020204030204" pitchFamily="34" charset="0"/>
              </a:rPr>
              <a:t>تشرين اول 2022</a:t>
            </a:r>
            <a:endParaRPr sz="1300" dirty="0">
              <a:latin typeface="Calibri" panose="020F0502020204030204" pitchFamily="34" charset="0"/>
              <a:ea typeface="Calibri" panose="020F0502020204030204" pitchFamily="34" charset="0"/>
              <a:cs typeface="Calibri" panose="020F0502020204030204" pitchFamily="34" charset="0"/>
            </a:endParaRPr>
          </a:p>
        </p:txBody>
      </p:sp>
      <p:grpSp>
        <p:nvGrpSpPr>
          <p:cNvPr id="5" name="object 5"/>
          <p:cNvGrpSpPr/>
          <p:nvPr/>
        </p:nvGrpSpPr>
        <p:grpSpPr>
          <a:xfrm>
            <a:off x="0" y="252006"/>
            <a:ext cx="7560309" cy="10440035"/>
            <a:chOff x="0" y="252006"/>
            <a:chExt cx="7560309" cy="10440035"/>
          </a:xfrm>
        </p:grpSpPr>
        <p:sp>
          <p:nvSpPr>
            <p:cNvPr id="6" name="object 6"/>
            <p:cNvSpPr/>
            <p:nvPr/>
          </p:nvSpPr>
          <p:spPr>
            <a:xfrm>
              <a:off x="6155994" y="252006"/>
              <a:ext cx="1096645" cy="1046480"/>
            </a:xfrm>
            <a:custGeom>
              <a:avLst/>
              <a:gdLst/>
              <a:ahLst/>
              <a:cxnLst/>
              <a:rect l="l" t="t" r="r" b="b"/>
              <a:pathLst>
                <a:path w="1096645" h="1046480">
                  <a:moveTo>
                    <a:pt x="1096352" y="0"/>
                  </a:moveTo>
                  <a:lnTo>
                    <a:pt x="0" y="0"/>
                  </a:lnTo>
                  <a:lnTo>
                    <a:pt x="0" y="1046403"/>
                  </a:lnTo>
                  <a:lnTo>
                    <a:pt x="1096352" y="1046403"/>
                  </a:lnTo>
                  <a:lnTo>
                    <a:pt x="1096352" y="0"/>
                  </a:lnTo>
                  <a:close/>
                </a:path>
              </a:pathLst>
            </a:custGeom>
            <a:solidFill>
              <a:srgbClr val="FFFFFF"/>
            </a:solidFill>
          </p:spPr>
          <p:txBody>
            <a:bodyPr wrap="square" lIns="0" tIns="0" rIns="0" bIns="0" rtlCol="0"/>
            <a:lstStyle/>
            <a:p>
              <a:endParaRPr/>
            </a:p>
          </p:txBody>
        </p:sp>
        <p:sp>
          <p:nvSpPr>
            <p:cNvPr id="7" name="object 7"/>
            <p:cNvSpPr/>
            <p:nvPr/>
          </p:nvSpPr>
          <p:spPr>
            <a:xfrm>
              <a:off x="6336754" y="429056"/>
              <a:ext cx="731520" cy="363220"/>
            </a:xfrm>
            <a:custGeom>
              <a:avLst/>
              <a:gdLst/>
              <a:ahLst/>
              <a:cxnLst/>
              <a:rect l="l" t="t" r="r" b="b"/>
              <a:pathLst>
                <a:path w="731520" h="363220">
                  <a:moveTo>
                    <a:pt x="358165" y="128498"/>
                  </a:moveTo>
                  <a:lnTo>
                    <a:pt x="232803" y="128498"/>
                  </a:lnTo>
                  <a:lnTo>
                    <a:pt x="232803" y="4038"/>
                  </a:lnTo>
                  <a:lnTo>
                    <a:pt x="125361" y="4038"/>
                  </a:lnTo>
                  <a:lnTo>
                    <a:pt x="125361" y="128498"/>
                  </a:lnTo>
                  <a:lnTo>
                    <a:pt x="0" y="128498"/>
                  </a:lnTo>
                  <a:lnTo>
                    <a:pt x="0" y="236448"/>
                  </a:lnTo>
                  <a:lnTo>
                    <a:pt x="125349" y="236448"/>
                  </a:lnTo>
                  <a:lnTo>
                    <a:pt x="125349" y="361772"/>
                  </a:lnTo>
                  <a:lnTo>
                    <a:pt x="232803" y="361772"/>
                  </a:lnTo>
                  <a:lnTo>
                    <a:pt x="232791" y="236448"/>
                  </a:lnTo>
                  <a:lnTo>
                    <a:pt x="358165" y="236448"/>
                  </a:lnTo>
                  <a:lnTo>
                    <a:pt x="358165" y="128498"/>
                  </a:lnTo>
                  <a:close/>
                </a:path>
                <a:path w="731520" h="363220">
                  <a:moveTo>
                    <a:pt x="731494" y="321246"/>
                  </a:moveTo>
                  <a:lnTo>
                    <a:pt x="718223" y="325818"/>
                  </a:lnTo>
                  <a:lnTo>
                    <a:pt x="704443" y="329171"/>
                  </a:lnTo>
                  <a:lnTo>
                    <a:pt x="690206" y="331241"/>
                  </a:lnTo>
                  <a:lnTo>
                    <a:pt x="675589" y="331939"/>
                  </a:lnTo>
                  <a:lnTo>
                    <a:pt x="627799" y="324231"/>
                  </a:lnTo>
                  <a:lnTo>
                    <a:pt x="586308" y="302768"/>
                  </a:lnTo>
                  <a:lnTo>
                    <a:pt x="553580" y="270040"/>
                  </a:lnTo>
                  <a:lnTo>
                    <a:pt x="532117" y="228536"/>
                  </a:lnTo>
                  <a:lnTo>
                    <a:pt x="524408" y="180759"/>
                  </a:lnTo>
                  <a:lnTo>
                    <a:pt x="532117" y="132981"/>
                  </a:lnTo>
                  <a:lnTo>
                    <a:pt x="553580" y="91478"/>
                  </a:lnTo>
                  <a:lnTo>
                    <a:pt x="586308" y="58750"/>
                  </a:lnTo>
                  <a:lnTo>
                    <a:pt x="627799" y="37287"/>
                  </a:lnTo>
                  <a:lnTo>
                    <a:pt x="675589" y="29578"/>
                  </a:lnTo>
                  <a:lnTo>
                    <a:pt x="689368" y="30200"/>
                  </a:lnTo>
                  <a:lnTo>
                    <a:pt x="702805" y="32029"/>
                  </a:lnTo>
                  <a:lnTo>
                    <a:pt x="715835" y="35013"/>
                  </a:lnTo>
                  <a:lnTo>
                    <a:pt x="728421" y="39090"/>
                  </a:lnTo>
                  <a:lnTo>
                    <a:pt x="703770" y="22656"/>
                  </a:lnTo>
                  <a:lnTo>
                    <a:pt x="676503" y="10363"/>
                  </a:lnTo>
                  <a:lnTo>
                    <a:pt x="647077" y="2667"/>
                  </a:lnTo>
                  <a:lnTo>
                    <a:pt x="615937" y="0"/>
                  </a:lnTo>
                  <a:lnTo>
                    <a:pt x="567702" y="6477"/>
                  </a:lnTo>
                  <a:lnTo>
                    <a:pt x="524370" y="24765"/>
                  </a:lnTo>
                  <a:lnTo>
                    <a:pt x="487654" y="53136"/>
                  </a:lnTo>
                  <a:lnTo>
                    <a:pt x="459295" y="89852"/>
                  </a:lnTo>
                  <a:lnTo>
                    <a:pt x="441007" y="133197"/>
                  </a:lnTo>
                  <a:lnTo>
                    <a:pt x="434530" y="181419"/>
                  </a:lnTo>
                  <a:lnTo>
                    <a:pt x="441007" y="229641"/>
                  </a:lnTo>
                  <a:lnTo>
                    <a:pt x="459295" y="272973"/>
                  </a:lnTo>
                  <a:lnTo>
                    <a:pt x="487654" y="309676"/>
                  </a:lnTo>
                  <a:lnTo>
                    <a:pt x="524370" y="338048"/>
                  </a:lnTo>
                  <a:lnTo>
                    <a:pt x="567702" y="356336"/>
                  </a:lnTo>
                  <a:lnTo>
                    <a:pt x="615937" y="362813"/>
                  </a:lnTo>
                  <a:lnTo>
                    <a:pt x="648093" y="359968"/>
                  </a:lnTo>
                  <a:lnTo>
                    <a:pt x="678408" y="351764"/>
                  </a:lnTo>
                  <a:lnTo>
                    <a:pt x="706374" y="338696"/>
                  </a:lnTo>
                  <a:lnTo>
                    <a:pt x="731494" y="321246"/>
                  </a:lnTo>
                  <a:close/>
                </a:path>
              </a:pathLst>
            </a:custGeom>
            <a:solidFill>
              <a:srgbClr val="E83B47"/>
            </a:solidFill>
          </p:spPr>
          <p:txBody>
            <a:bodyPr wrap="square" lIns="0" tIns="0" rIns="0" bIns="0" rtlCol="0"/>
            <a:lstStyle/>
            <a:p>
              <a:endParaRPr/>
            </a:p>
          </p:txBody>
        </p:sp>
        <p:sp>
          <p:nvSpPr>
            <p:cNvPr id="8" name="object 8"/>
            <p:cNvSpPr/>
            <p:nvPr/>
          </p:nvSpPr>
          <p:spPr>
            <a:xfrm>
              <a:off x="6336753" y="895883"/>
              <a:ext cx="733425" cy="223520"/>
            </a:xfrm>
            <a:custGeom>
              <a:avLst/>
              <a:gdLst/>
              <a:ahLst/>
              <a:cxnLst/>
              <a:rect l="l" t="t" r="r" b="b"/>
              <a:pathLst>
                <a:path w="733425" h="223519">
                  <a:moveTo>
                    <a:pt x="49987" y="3708"/>
                  </a:moveTo>
                  <a:lnTo>
                    <a:pt x="0" y="3708"/>
                  </a:lnTo>
                  <a:lnTo>
                    <a:pt x="0" y="219709"/>
                  </a:lnTo>
                  <a:lnTo>
                    <a:pt x="49987" y="219709"/>
                  </a:lnTo>
                  <a:lnTo>
                    <a:pt x="49987" y="3708"/>
                  </a:lnTo>
                  <a:close/>
                </a:path>
                <a:path w="733425" h="223519">
                  <a:moveTo>
                    <a:pt x="264452" y="3708"/>
                  </a:moveTo>
                  <a:lnTo>
                    <a:pt x="101219" y="3708"/>
                  </a:lnTo>
                  <a:lnTo>
                    <a:pt x="101219" y="219709"/>
                  </a:lnTo>
                  <a:lnTo>
                    <a:pt x="151206" y="219709"/>
                  </a:lnTo>
                  <a:lnTo>
                    <a:pt x="151206" y="141020"/>
                  </a:lnTo>
                  <a:lnTo>
                    <a:pt x="251180" y="141020"/>
                  </a:lnTo>
                  <a:lnTo>
                    <a:pt x="251180" y="100914"/>
                  </a:lnTo>
                  <a:lnTo>
                    <a:pt x="151206" y="100914"/>
                  </a:lnTo>
                  <a:lnTo>
                    <a:pt x="151206" y="43814"/>
                  </a:lnTo>
                  <a:lnTo>
                    <a:pt x="264452" y="43814"/>
                  </a:lnTo>
                  <a:lnTo>
                    <a:pt x="264452" y="3708"/>
                  </a:lnTo>
                  <a:close/>
                </a:path>
                <a:path w="733425" h="223519">
                  <a:moveTo>
                    <a:pt x="401154" y="3708"/>
                  </a:moveTo>
                  <a:lnTo>
                    <a:pt x="307644" y="3708"/>
                  </a:lnTo>
                  <a:lnTo>
                    <a:pt x="307644" y="219709"/>
                  </a:lnTo>
                  <a:lnTo>
                    <a:pt x="357644" y="219709"/>
                  </a:lnTo>
                  <a:lnTo>
                    <a:pt x="357644" y="159537"/>
                  </a:lnTo>
                  <a:lnTo>
                    <a:pt x="456980" y="159537"/>
                  </a:lnTo>
                  <a:lnTo>
                    <a:pt x="450519" y="150279"/>
                  </a:lnTo>
                  <a:lnTo>
                    <a:pt x="460559" y="145139"/>
                  </a:lnTo>
                  <a:lnTo>
                    <a:pt x="469382" y="138979"/>
                  </a:lnTo>
                  <a:lnTo>
                    <a:pt x="476990" y="131794"/>
                  </a:lnTo>
                  <a:lnTo>
                    <a:pt x="483387" y="123583"/>
                  </a:lnTo>
                  <a:lnTo>
                    <a:pt x="485520" y="119735"/>
                  </a:lnTo>
                  <a:lnTo>
                    <a:pt x="357644" y="119735"/>
                  </a:lnTo>
                  <a:lnTo>
                    <a:pt x="357644" y="44437"/>
                  </a:lnTo>
                  <a:lnTo>
                    <a:pt x="485717" y="44437"/>
                  </a:lnTo>
                  <a:lnTo>
                    <a:pt x="483539" y="40424"/>
                  </a:lnTo>
                  <a:lnTo>
                    <a:pt x="450989" y="13271"/>
                  </a:lnTo>
                  <a:lnTo>
                    <a:pt x="415028" y="4306"/>
                  </a:lnTo>
                  <a:lnTo>
                    <a:pt x="401154" y="3708"/>
                  </a:lnTo>
                  <a:close/>
                </a:path>
                <a:path w="733425" h="223519">
                  <a:moveTo>
                    <a:pt x="456980" y="159537"/>
                  </a:moveTo>
                  <a:lnTo>
                    <a:pt x="403618" y="159537"/>
                  </a:lnTo>
                  <a:lnTo>
                    <a:pt x="445274" y="219709"/>
                  </a:lnTo>
                  <a:lnTo>
                    <a:pt x="498970" y="219709"/>
                  </a:lnTo>
                  <a:lnTo>
                    <a:pt x="456980" y="159537"/>
                  </a:lnTo>
                  <a:close/>
                </a:path>
                <a:path w="733425" h="223519">
                  <a:moveTo>
                    <a:pt x="485717" y="44437"/>
                  </a:moveTo>
                  <a:lnTo>
                    <a:pt x="398373" y="44437"/>
                  </a:lnTo>
                  <a:lnTo>
                    <a:pt x="408958" y="45044"/>
                  </a:lnTo>
                  <a:lnTo>
                    <a:pt x="418195" y="46866"/>
                  </a:lnTo>
                  <a:lnTo>
                    <a:pt x="444347" y="82080"/>
                  </a:lnTo>
                  <a:lnTo>
                    <a:pt x="443614" y="90531"/>
                  </a:lnTo>
                  <a:lnTo>
                    <a:pt x="408958" y="119118"/>
                  </a:lnTo>
                  <a:lnTo>
                    <a:pt x="398373" y="119735"/>
                  </a:lnTo>
                  <a:lnTo>
                    <a:pt x="485520" y="119735"/>
                  </a:lnTo>
                  <a:lnTo>
                    <a:pt x="488447" y="114453"/>
                  </a:lnTo>
                  <a:lnTo>
                    <a:pt x="492078" y="104418"/>
                  </a:lnTo>
                  <a:lnTo>
                    <a:pt x="494233" y="93703"/>
                  </a:lnTo>
                  <a:lnTo>
                    <a:pt x="494957" y="82080"/>
                  </a:lnTo>
                  <a:lnTo>
                    <a:pt x="494242" y="70454"/>
                  </a:lnTo>
                  <a:lnTo>
                    <a:pt x="492101" y="59637"/>
                  </a:lnTo>
                  <a:lnTo>
                    <a:pt x="488533" y="49627"/>
                  </a:lnTo>
                  <a:lnTo>
                    <a:pt x="485717" y="44437"/>
                  </a:lnTo>
                  <a:close/>
                </a:path>
                <a:path w="733425" h="223519">
                  <a:moveTo>
                    <a:pt x="644309" y="0"/>
                  </a:moveTo>
                  <a:lnTo>
                    <a:pt x="598047" y="8074"/>
                  </a:lnTo>
                  <a:lnTo>
                    <a:pt x="560444" y="31475"/>
                  </a:lnTo>
                  <a:lnTo>
                    <a:pt x="535631" y="67300"/>
                  </a:lnTo>
                  <a:lnTo>
                    <a:pt x="527037" y="111709"/>
                  </a:lnTo>
                  <a:lnTo>
                    <a:pt x="527992" y="127342"/>
                  </a:lnTo>
                  <a:lnTo>
                    <a:pt x="542315" y="169252"/>
                  </a:lnTo>
                  <a:lnTo>
                    <a:pt x="571651" y="201199"/>
                  </a:lnTo>
                  <a:lnTo>
                    <a:pt x="612559" y="219829"/>
                  </a:lnTo>
                  <a:lnTo>
                    <a:pt x="643991" y="223418"/>
                  </a:lnTo>
                  <a:lnTo>
                    <a:pt x="657703" y="222799"/>
                  </a:lnTo>
                  <a:lnTo>
                    <a:pt x="694905" y="213537"/>
                  </a:lnTo>
                  <a:lnTo>
                    <a:pt x="733171" y="184835"/>
                  </a:lnTo>
                  <a:lnTo>
                    <a:pt x="728835" y="180835"/>
                  </a:lnTo>
                  <a:lnTo>
                    <a:pt x="646772" y="180835"/>
                  </a:lnTo>
                  <a:lnTo>
                    <a:pt x="637012" y="180285"/>
                  </a:lnTo>
                  <a:lnTo>
                    <a:pt x="596971" y="161504"/>
                  </a:lnTo>
                  <a:lnTo>
                    <a:pt x="578196" y="121467"/>
                  </a:lnTo>
                  <a:lnTo>
                    <a:pt x="577646" y="111709"/>
                  </a:lnTo>
                  <a:lnTo>
                    <a:pt x="578196" y="101950"/>
                  </a:lnTo>
                  <a:lnTo>
                    <a:pt x="596971" y="61907"/>
                  </a:lnTo>
                  <a:lnTo>
                    <a:pt x="637012" y="43133"/>
                  </a:lnTo>
                  <a:lnTo>
                    <a:pt x="646772" y="42583"/>
                  </a:lnTo>
                  <a:lnTo>
                    <a:pt x="728493" y="42583"/>
                  </a:lnTo>
                  <a:lnTo>
                    <a:pt x="733171" y="38265"/>
                  </a:lnTo>
                  <a:lnTo>
                    <a:pt x="695058" y="9880"/>
                  </a:lnTo>
                  <a:lnTo>
                    <a:pt x="658005" y="618"/>
                  </a:lnTo>
                  <a:lnTo>
                    <a:pt x="644309" y="0"/>
                  </a:lnTo>
                  <a:close/>
                </a:path>
                <a:path w="733425" h="223519">
                  <a:moveTo>
                    <a:pt x="701078" y="155219"/>
                  </a:moveTo>
                  <a:lnTo>
                    <a:pt x="689469" y="166428"/>
                  </a:lnTo>
                  <a:lnTo>
                    <a:pt x="676549" y="174432"/>
                  </a:lnTo>
                  <a:lnTo>
                    <a:pt x="662317" y="179234"/>
                  </a:lnTo>
                  <a:lnTo>
                    <a:pt x="646772" y="180835"/>
                  </a:lnTo>
                  <a:lnTo>
                    <a:pt x="728835" y="180835"/>
                  </a:lnTo>
                  <a:lnTo>
                    <a:pt x="701078" y="155219"/>
                  </a:lnTo>
                  <a:close/>
                </a:path>
                <a:path w="733425" h="223519">
                  <a:moveTo>
                    <a:pt x="728493" y="42583"/>
                  </a:moveTo>
                  <a:lnTo>
                    <a:pt x="646772" y="42583"/>
                  </a:lnTo>
                  <a:lnTo>
                    <a:pt x="662317" y="44166"/>
                  </a:lnTo>
                  <a:lnTo>
                    <a:pt x="676549" y="48914"/>
                  </a:lnTo>
                  <a:lnTo>
                    <a:pt x="689469" y="56824"/>
                  </a:lnTo>
                  <a:lnTo>
                    <a:pt x="701078" y="67894"/>
                  </a:lnTo>
                  <a:lnTo>
                    <a:pt x="728493" y="42583"/>
                  </a:lnTo>
                  <a:close/>
                </a:path>
              </a:pathLst>
            </a:custGeom>
            <a:solidFill>
              <a:srgbClr val="272726"/>
            </a:solidFill>
          </p:spPr>
          <p:txBody>
            <a:bodyPr wrap="square" lIns="0" tIns="0" rIns="0" bIns="0" rtlCol="0"/>
            <a:lstStyle/>
            <a:p>
              <a:endParaRPr/>
            </a:p>
          </p:txBody>
        </p:sp>
        <p:sp>
          <p:nvSpPr>
            <p:cNvPr id="9" name="object 9"/>
            <p:cNvSpPr/>
            <p:nvPr/>
          </p:nvSpPr>
          <p:spPr>
            <a:xfrm>
              <a:off x="0" y="2888998"/>
              <a:ext cx="7560309" cy="5505450"/>
            </a:xfrm>
            <a:custGeom>
              <a:avLst/>
              <a:gdLst/>
              <a:ahLst/>
              <a:cxnLst/>
              <a:rect l="l" t="t" r="r" b="b"/>
              <a:pathLst>
                <a:path w="7560309" h="5505450">
                  <a:moveTo>
                    <a:pt x="4877997" y="0"/>
                  </a:moveTo>
                  <a:lnTo>
                    <a:pt x="2501439" y="492188"/>
                  </a:lnTo>
                  <a:lnTo>
                    <a:pt x="783003" y="1575003"/>
                  </a:lnTo>
                  <a:lnTo>
                    <a:pt x="0" y="2387555"/>
                  </a:lnTo>
                  <a:lnTo>
                    <a:pt x="0" y="5505005"/>
                  </a:lnTo>
                  <a:lnTo>
                    <a:pt x="7560005" y="5505005"/>
                  </a:lnTo>
                  <a:lnTo>
                    <a:pt x="7560005" y="208672"/>
                  </a:lnTo>
                  <a:lnTo>
                    <a:pt x="6984281" y="49218"/>
                  </a:lnTo>
                  <a:lnTo>
                    <a:pt x="4877997" y="0"/>
                  </a:lnTo>
                  <a:close/>
                </a:path>
              </a:pathLst>
            </a:custGeom>
            <a:solidFill>
              <a:srgbClr val="E42583">
                <a:alpha val="54998"/>
              </a:srgbClr>
            </a:solidFill>
          </p:spPr>
          <p:txBody>
            <a:bodyPr wrap="square" lIns="0" tIns="0" rIns="0" bIns="0" rtlCol="0"/>
            <a:lstStyle/>
            <a:p>
              <a:endParaRPr/>
            </a:p>
          </p:txBody>
        </p:sp>
        <p:sp>
          <p:nvSpPr>
            <p:cNvPr id="10" name="object 10"/>
            <p:cNvSpPr/>
            <p:nvPr/>
          </p:nvSpPr>
          <p:spPr>
            <a:xfrm>
              <a:off x="0" y="2880005"/>
              <a:ext cx="7560309" cy="5514340"/>
            </a:xfrm>
            <a:custGeom>
              <a:avLst/>
              <a:gdLst/>
              <a:ahLst/>
              <a:cxnLst/>
              <a:rect l="l" t="t" r="r" b="b"/>
              <a:pathLst>
                <a:path w="7560309" h="5514340">
                  <a:moveTo>
                    <a:pt x="4355994" y="0"/>
                  </a:moveTo>
                  <a:lnTo>
                    <a:pt x="1979436" y="492186"/>
                  </a:lnTo>
                  <a:lnTo>
                    <a:pt x="261000" y="1574996"/>
                  </a:lnTo>
                  <a:lnTo>
                    <a:pt x="0" y="1845845"/>
                  </a:lnTo>
                  <a:lnTo>
                    <a:pt x="0" y="5513997"/>
                  </a:lnTo>
                  <a:lnTo>
                    <a:pt x="7560005" y="5513997"/>
                  </a:lnTo>
                  <a:lnTo>
                    <a:pt x="7560005" y="353245"/>
                  </a:lnTo>
                  <a:lnTo>
                    <a:pt x="6462279" y="49218"/>
                  </a:lnTo>
                  <a:lnTo>
                    <a:pt x="4355994" y="0"/>
                  </a:lnTo>
                  <a:close/>
                </a:path>
              </a:pathLst>
            </a:custGeom>
            <a:solidFill>
              <a:srgbClr val="F7DEEA">
                <a:alpha val="14999"/>
              </a:srgbClr>
            </a:solidFill>
          </p:spPr>
          <p:txBody>
            <a:bodyPr wrap="square" lIns="0" tIns="0" rIns="0" bIns="0" rtlCol="0"/>
            <a:lstStyle/>
            <a:p>
              <a:endParaRPr/>
            </a:p>
          </p:txBody>
        </p:sp>
        <p:pic>
          <p:nvPicPr>
            <p:cNvPr id="11" name="object 11"/>
            <p:cNvPicPr/>
            <p:nvPr/>
          </p:nvPicPr>
          <p:blipFill>
            <a:blip r:embed="rId3" cstate="print"/>
            <a:stretch>
              <a:fillRect/>
            </a:stretch>
          </p:blipFill>
          <p:spPr>
            <a:xfrm>
              <a:off x="0" y="2988005"/>
              <a:ext cx="7559992" cy="7703997"/>
            </a:xfrm>
            <a:prstGeom prst="rect">
              <a:avLst/>
            </a:prstGeom>
          </p:spPr>
        </p:pic>
      </p:grpSp>
      <p:sp>
        <p:nvSpPr>
          <p:cNvPr id="12" name="object 12"/>
          <p:cNvSpPr txBox="1"/>
          <p:nvPr/>
        </p:nvSpPr>
        <p:spPr>
          <a:xfrm>
            <a:off x="383299" y="9562111"/>
            <a:ext cx="2423160" cy="1120820"/>
          </a:xfrm>
          <a:prstGeom prst="rect">
            <a:avLst/>
          </a:prstGeom>
        </p:spPr>
        <p:txBody>
          <a:bodyPr vert="horz" wrap="square" lIns="0" tIns="12700" rIns="0" bIns="0" rtlCol="0">
            <a:spAutoFit/>
          </a:bodyPr>
          <a:lstStyle/>
          <a:p>
            <a:pPr marL="12700" algn="just" rtl="1">
              <a:lnSpc>
                <a:spcPct val="100000"/>
              </a:lnSpc>
              <a:spcBef>
                <a:spcPts val="100"/>
              </a:spcBef>
            </a:pPr>
            <a:r>
              <a:rPr lang="ar-JO" sz="1800" b="1" spc="130" dirty="0">
                <a:solidFill>
                  <a:srgbClr val="FFFFFF"/>
                </a:solidFill>
                <a:latin typeface="Century Gothic"/>
                <a:cs typeface="Century Gothic"/>
              </a:rPr>
              <a:t>مجموعة</a:t>
            </a:r>
            <a:r>
              <a:rPr lang="en-US" sz="1800" b="1" spc="130" dirty="0">
                <a:solidFill>
                  <a:srgbClr val="FFFFFF"/>
                </a:solidFill>
                <a:latin typeface="Century Gothic"/>
                <a:cs typeface="Century Gothic"/>
              </a:rPr>
              <a:t> </a:t>
            </a:r>
            <a:r>
              <a:rPr lang="ar-JO" sz="1800" b="1" spc="130" dirty="0">
                <a:solidFill>
                  <a:srgbClr val="FFFFFF"/>
                </a:solidFill>
                <a:latin typeface="Century Gothic"/>
                <a:cs typeface="Century Gothic"/>
              </a:rPr>
              <a:t> أدوات التغذية الراجعة الخاصة بالاتحاد الدولي لجمعيات الصليب الأحمر والهلال الأحمر</a:t>
            </a:r>
            <a:endParaRPr sz="1800" dirty="0">
              <a:latin typeface="Century Gothic"/>
              <a:cs typeface="Century Gothic"/>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768951" y="1384300"/>
            <a:ext cx="3124835" cy="0"/>
          </a:xfrm>
          <a:custGeom>
            <a:avLst/>
            <a:gdLst/>
            <a:ahLst/>
            <a:cxnLst/>
            <a:rect l="l" t="t" r="r" b="b"/>
            <a:pathLst>
              <a:path w="3124835">
                <a:moveTo>
                  <a:pt x="0" y="0"/>
                </a:moveTo>
                <a:lnTo>
                  <a:pt x="3124619" y="0"/>
                </a:lnTo>
              </a:path>
            </a:pathLst>
          </a:custGeom>
          <a:ln w="6350">
            <a:solidFill>
              <a:srgbClr val="011E41"/>
            </a:solidFill>
          </a:ln>
        </p:spPr>
        <p:txBody>
          <a:bodyPr wrap="square" lIns="0" tIns="0" rIns="0" bIns="0" rtlCol="0"/>
          <a:lstStyle/>
          <a:p>
            <a:endParaRPr/>
          </a:p>
        </p:txBody>
      </p:sp>
      <p:sp>
        <p:nvSpPr>
          <p:cNvPr id="3" name="object 3"/>
          <p:cNvSpPr txBox="1">
            <a:spLocks noGrp="1"/>
          </p:cNvSpPr>
          <p:nvPr>
            <p:ph type="title"/>
          </p:nvPr>
        </p:nvSpPr>
        <p:spPr>
          <a:xfrm>
            <a:off x="1880235" y="772455"/>
            <a:ext cx="5103495" cy="482600"/>
          </a:xfrm>
          <a:prstGeom prst="rect">
            <a:avLst/>
          </a:prstGeom>
        </p:spPr>
        <p:txBody>
          <a:bodyPr vert="horz" wrap="square" lIns="0" tIns="12700" rIns="0" bIns="0" rtlCol="0">
            <a:spAutoFit/>
          </a:bodyPr>
          <a:lstStyle/>
          <a:p>
            <a:pPr marL="12700" rtl="1">
              <a:lnSpc>
                <a:spcPct val="100000"/>
              </a:lnSpc>
              <a:spcBef>
                <a:spcPts val="100"/>
              </a:spcBef>
            </a:pPr>
            <a:r>
              <a:rPr lang="ar-JO" spc="215" dirty="0">
                <a:latin typeface="Calibri" panose="020F0502020204030204" pitchFamily="34" charset="0"/>
                <a:ea typeface="Calibri" panose="020F0502020204030204" pitchFamily="34" charset="0"/>
                <a:cs typeface="Calibri" panose="020F0502020204030204" pitchFamily="34" charset="0"/>
              </a:rPr>
              <a:t>المقدمة</a:t>
            </a:r>
            <a:endParaRPr spc="215"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p:nvPr/>
        </p:nvSpPr>
        <p:spPr>
          <a:xfrm>
            <a:off x="5819139" y="9550002"/>
            <a:ext cx="914400" cy="0"/>
          </a:xfrm>
          <a:custGeom>
            <a:avLst/>
            <a:gdLst/>
            <a:ahLst/>
            <a:cxnLst/>
            <a:rect l="l" t="t" r="r" b="b"/>
            <a:pathLst>
              <a:path w="914400">
                <a:moveTo>
                  <a:pt x="0" y="0"/>
                </a:moveTo>
                <a:lnTo>
                  <a:pt x="914400" y="0"/>
                </a:lnTo>
              </a:path>
            </a:pathLst>
          </a:custGeom>
          <a:ln w="3810">
            <a:solidFill>
              <a:srgbClr val="A82485"/>
            </a:solidFill>
          </a:ln>
        </p:spPr>
        <p:txBody>
          <a:bodyPr wrap="square" lIns="0" tIns="0" rIns="0" bIns="0" rtlCol="0"/>
          <a:lstStyle/>
          <a:p>
            <a:endParaRPr/>
          </a:p>
        </p:txBody>
      </p:sp>
      <p:sp>
        <p:nvSpPr>
          <p:cNvPr id="5" name="object 5"/>
          <p:cNvSpPr txBox="1"/>
          <p:nvPr/>
        </p:nvSpPr>
        <p:spPr>
          <a:xfrm>
            <a:off x="693462" y="9550002"/>
            <a:ext cx="6123305" cy="228268"/>
          </a:xfrm>
          <a:prstGeom prst="rect">
            <a:avLst/>
          </a:prstGeom>
        </p:spPr>
        <p:txBody>
          <a:bodyPr vert="horz" wrap="square" lIns="0" tIns="12700" rIns="0" bIns="0" rtlCol="0">
            <a:spAutoFit/>
          </a:bodyPr>
          <a:lstStyle/>
          <a:p>
            <a:pPr marL="120650" marR="5080" indent="-108585" algn="just" rtl="1">
              <a:lnSpc>
                <a:spcPct val="100000"/>
              </a:lnSpc>
              <a:spcBef>
                <a:spcPts val="100"/>
              </a:spcBef>
            </a:pPr>
            <a:r>
              <a:rPr sz="700" dirty="0">
                <a:solidFill>
                  <a:srgbClr val="98287C"/>
                </a:solidFill>
                <a:latin typeface="Calibri" panose="020F0502020204030204" pitchFamily="34" charset="0"/>
                <a:ea typeface="Calibri" panose="020F0502020204030204" pitchFamily="34" charset="0"/>
                <a:cs typeface="Calibri" panose="020F0502020204030204" pitchFamily="34" charset="0"/>
              </a:rPr>
              <a:t>2.</a:t>
            </a:r>
            <a:r>
              <a:rPr sz="700" spc="200" dirty="0">
                <a:solidFill>
                  <a:srgbClr val="98287C"/>
                </a:solidFill>
                <a:latin typeface="Calibri" panose="020F0502020204030204" pitchFamily="34" charset="0"/>
                <a:ea typeface="Calibri" panose="020F0502020204030204" pitchFamily="34" charset="0"/>
                <a:cs typeface="Calibri" panose="020F0502020204030204" pitchFamily="34" charset="0"/>
              </a:rPr>
              <a:t> </a:t>
            </a:r>
            <a:r>
              <a:rPr lang="ar-JO" sz="700" dirty="0">
                <a:latin typeface="Calibri" panose="020F0502020204030204" pitchFamily="34" charset="0"/>
                <a:ea typeface="Calibri" panose="020F0502020204030204" pitchFamily="34" charset="0"/>
                <a:cs typeface="Calibri" panose="020F0502020204030204" pitchFamily="34" charset="0"/>
              </a:rPr>
              <a:t>تعني المعلومات الخاطئة أي معلومات زائفة أو غير دقيقة، والتي غالبًا ما تنتشر بسرعة بين مجموعة أو السكان كشائعة، وعندما يتم مشاركتها بهدف خداع الأشخاص أو التلاعب بهم، نشير إلى ذلك بمصطلح "التضليل".</a:t>
            </a:r>
            <a:r>
              <a:rPr sz="700" spc="-10" dirty="0">
                <a:latin typeface="Calibri" panose="020F0502020204030204" pitchFamily="34" charset="0"/>
                <a:ea typeface="Calibri" panose="020F0502020204030204" pitchFamily="34" charset="0"/>
                <a:cs typeface="Calibri" panose="020F0502020204030204" pitchFamily="34" charset="0"/>
              </a:rPr>
              <a:t>.</a:t>
            </a:r>
            <a:endParaRPr sz="70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4006850" y="1601204"/>
            <a:ext cx="2995930" cy="83657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يعد إنشاء آلية التغذية الراجعة أحد الركائز الرئيسية للمشاركة المجتمعية، حيث يمكن أن تساعد هذه الآلية المنظمات على إشراك المجتمعات التي تعمل معها بشكل أفضل، وأن تكون أكثر عرضة للمساءلة أمام الأشخاص الذين تساعدهم، وتساهم في النهاية في تحسين جودة البرامج والخدمات المقدمة، ولكن كيف تبدو آلية التغذية الراجعة؟ وما هي الخطوات التي يجب</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707299" y="1601204"/>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اتخاذها بمجرد جمع الملاحظات والانطباعات؟ نرشدكم في هذه الوحدة من خلال الخطوات الرئيسية لحلقة التغذية الراجعة ونوفر لكم الروابط للأدوات التي تحتاجونها لإنشاء وإدارة آلية فعّالة للتغذية الراجعة.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1264874" y="3032835"/>
            <a:ext cx="5890351" cy="264816"/>
          </a:xfrm>
          <a:prstGeom prst="rect">
            <a:avLst/>
          </a:prstGeom>
        </p:spPr>
        <p:txBody>
          <a:bodyPr vert="horz" wrap="square" lIns="0" tIns="5080" rIns="0" bIns="0" rtlCol="0">
            <a:spAutoFit/>
          </a:bodyPr>
          <a:lstStyle/>
          <a:p>
            <a:pPr marL="12700" marR="5080" rtl="1">
              <a:lnSpc>
                <a:spcPct val="102899"/>
              </a:lnSpc>
              <a:spcBef>
                <a:spcPts val="40"/>
              </a:spcBef>
            </a:pPr>
            <a:r>
              <a:rPr lang="ar-JO" sz="1700" b="1" spc="165" dirty="0">
                <a:solidFill>
                  <a:srgbClr val="E42583"/>
                </a:solidFill>
                <a:latin typeface="Calibri" panose="020F0502020204030204" pitchFamily="34" charset="0"/>
                <a:ea typeface="Calibri" panose="020F0502020204030204" pitchFamily="34" charset="0"/>
                <a:cs typeface="Calibri" panose="020F0502020204030204" pitchFamily="34" charset="0"/>
              </a:rPr>
              <a:t>ما هي التغذية الراجعة وكيف ترتبط بمصادر البيانات الأخرى؟</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4159250" y="3452329"/>
            <a:ext cx="3046730" cy="1169872"/>
          </a:xfrm>
          <a:prstGeom prst="rect">
            <a:avLst/>
          </a:prstGeom>
        </p:spPr>
        <p:txBody>
          <a:bodyPr vert="horz" wrap="square" lIns="0" tIns="12700" rIns="0" bIns="0" rtlCol="0">
            <a:spAutoFit/>
          </a:bodyPr>
          <a:lstStyle/>
          <a:p>
            <a:pPr marL="38100" marR="304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تمثل التغذية الراجعة المجتمعية الأفكار التي يطرحها أفراد المجتمع ويمكن أن تشمل أي نوع من المعلومات، مثل الأسئلة والاقتراحات والمخاوف والمعلومات الخاطئة (2) أو التصريحات المعبرة عن الشكر، والتي يمكن تلقيها بطرق متعددة كأن تكون جزء من محادثة غير رسمية مع أحد أعضاء الفريق أو من خلال مكالمة هاتفية إلى مركز الاتصال أو كاستجابات على استطلاعات منظمة، ولمعرفة المزيد حول ذلك  يمكنك قراءة </a:t>
            </a:r>
            <a:r>
              <a:rPr lang="ar-JO" sz="950" u="sng" spc="50"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1</a:t>
            </a:r>
            <a:r>
              <a:rPr lang="ar-JO" sz="950" spc="50" dirty="0">
                <a:latin typeface="Calibri" panose="020F0502020204030204" pitchFamily="34" charset="0"/>
                <a:ea typeface="Calibri" panose="020F0502020204030204" pitchFamily="34" charset="0"/>
                <a:cs typeface="Calibri" panose="020F0502020204030204" pitchFamily="34" charset="0"/>
              </a:rPr>
              <a:t>.</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1010920" y="3515526"/>
            <a:ext cx="2995930" cy="835613"/>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لا تختلف التغذية الراجعة المجتمعية ليست مختلفة عن بيانات الرصد أو بيانات التقييم، بل هي جزء لا يتجزأ من نظام الرصد لأي برنامج أو عملية، وتعتبر أي معلومات يشاركها أفراد المجتمع معنا تغذية راجعة مجتمعية، ويمكن أن تتعلق هذه المعلومات بالأنشطة التي نقوم بها أو بوضع المجتمع أو بموضوعات أخرى تتعلق بعملنا مثل القضايا المتعلقة بالصحة العامة.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txBox="1"/>
          <p:nvPr/>
        </p:nvSpPr>
        <p:spPr>
          <a:xfrm>
            <a:off x="1359489" y="5039902"/>
            <a:ext cx="5814151" cy="274434"/>
          </a:xfrm>
          <a:prstGeom prst="rect">
            <a:avLst/>
          </a:prstGeom>
        </p:spPr>
        <p:txBody>
          <a:bodyPr vert="horz" wrap="square" lIns="0" tIns="12700" rIns="0" bIns="0" rtlCol="0">
            <a:spAutoFit/>
          </a:bodyPr>
          <a:lstStyle/>
          <a:p>
            <a:pPr marL="12700" rtl="1">
              <a:lnSpc>
                <a:spcPct val="100000"/>
              </a:lnSpc>
              <a:spcBef>
                <a:spcPts val="100"/>
              </a:spcBef>
            </a:pPr>
            <a:r>
              <a:rPr lang="ar-JO" sz="1700" b="1" spc="135" dirty="0">
                <a:solidFill>
                  <a:srgbClr val="E42583"/>
                </a:solidFill>
                <a:latin typeface="Calibri" panose="020F0502020204030204" pitchFamily="34" charset="0"/>
                <a:ea typeface="Calibri" panose="020F0502020204030204" pitchFamily="34" charset="0"/>
                <a:cs typeface="Calibri" panose="020F0502020204030204" pitchFamily="34" charset="0"/>
              </a:rPr>
              <a:t>كيف يمكن جمع البيانات المتعلقة بالملاحظات والانطباعات؟</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4210050" y="5396471"/>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يمكن جمع التغذية الراجعة المجتمعية من خلال نظام تفاعلي حيث يأتي الناس إلينا عندما يكون لديهم ملاحظات لمشاركتها (مثل خط ساخن للهاتف)، أو من خلال نظام استباقي، حيث نسعى بنشاط</a:t>
            </a:r>
          </a:p>
        </p:txBody>
      </p:sp>
      <p:sp>
        <p:nvSpPr>
          <p:cNvPr id="13" name="object 13"/>
          <p:cNvSpPr txBox="1"/>
          <p:nvPr/>
        </p:nvSpPr>
        <p:spPr>
          <a:xfrm>
            <a:off x="1040298" y="5398980"/>
            <a:ext cx="2995930" cy="520700"/>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لجمع التغذية الراجعة (كحلقات النقاش المركزة)، ويعتبر كلا النوعين مهمان والآليات الأمثل للتغذية الراجعة ستستخدم مزيجًا من الأساليب الاستباقية والتفاعلية.</a:t>
            </a:r>
            <a:endParaRPr sz="950"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14" name="object 14"/>
          <p:cNvGraphicFramePr>
            <a:graphicFrameLocks noGrp="1"/>
          </p:cNvGraphicFramePr>
          <p:nvPr>
            <p:extLst>
              <p:ext uri="{D42A27DB-BD31-4B8C-83A1-F6EECF244321}">
                <p14:modId xmlns:p14="http://schemas.microsoft.com/office/powerpoint/2010/main" val="4282328547"/>
              </p:ext>
            </p:extLst>
          </p:nvPr>
        </p:nvGraphicFramePr>
        <p:xfrm>
          <a:off x="719999" y="6249807"/>
          <a:ext cx="6113780" cy="3134360"/>
        </p:xfrm>
        <a:graphic>
          <a:graphicData uri="http://schemas.openxmlformats.org/drawingml/2006/table">
            <a:tbl>
              <a:tblPr firstRow="1" bandRow="1">
                <a:tableStyleId>{2D5ABB26-0587-4C30-8999-92F81FD0307C}</a:tableStyleId>
              </a:tblPr>
              <a:tblGrid>
                <a:gridCol w="3056890">
                  <a:extLst>
                    <a:ext uri="{9D8B030D-6E8A-4147-A177-3AD203B41FA5}">
                      <a16:colId xmlns:a16="http://schemas.microsoft.com/office/drawing/2014/main" val="20000"/>
                    </a:ext>
                  </a:extLst>
                </a:gridCol>
                <a:gridCol w="3056890">
                  <a:extLst>
                    <a:ext uri="{9D8B030D-6E8A-4147-A177-3AD203B41FA5}">
                      <a16:colId xmlns:a16="http://schemas.microsoft.com/office/drawing/2014/main" val="20001"/>
                    </a:ext>
                  </a:extLst>
                </a:gridCol>
              </a:tblGrid>
              <a:tr h="326390">
                <a:tc>
                  <a:txBody>
                    <a:bodyPr/>
                    <a:lstStyle/>
                    <a:p>
                      <a:pPr algn="just" rtl="1">
                        <a:lnSpc>
                          <a:spcPct val="100000"/>
                        </a:lnSpc>
                        <a:spcBef>
                          <a:spcPts val="819"/>
                        </a:spcBef>
                      </a:pPr>
                      <a:r>
                        <a:rPr lang="ar-JO" sz="900" b="1" dirty="0">
                          <a:solidFill>
                            <a:srgbClr val="FFFFFF"/>
                          </a:solidFill>
                          <a:latin typeface="Century Gothic"/>
                          <a:cs typeface="Century Gothic"/>
                        </a:rPr>
                        <a:t>طرق تفاعلية لجمع الملاحظات (غير المطلوبة)</a:t>
                      </a:r>
                      <a:endParaRPr sz="900" dirty="0">
                        <a:latin typeface="Century Gothic"/>
                        <a:cs typeface="Century Gothic"/>
                      </a:endParaRPr>
                    </a:p>
                  </a:txBody>
                  <a:tcPr marL="0" marR="0" marT="104139"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96549B"/>
                    </a:solidFill>
                  </a:tcPr>
                </a:tc>
                <a:tc>
                  <a:txBody>
                    <a:bodyPr/>
                    <a:lstStyle/>
                    <a:p>
                      <a:pPr marL="177800" algn="just" rtl="1">
                        <a:lnSpc>
                          <a:spcPct val="100000"/>
                        </a:lnSpc>
                        <a:spcBef>
                          <a:spcPts val="819"/>
                        </a:spcBef>
                      </a:pPr>
                      <a:r>
                        <a:rPr lang="ar-JO" sz="900" b="1" spc="10" dirty="0">
                          <a:solidFill>
                            <a:srgbClr val="FFFFFF"/>
                          </a:solidFill>
                          <a:latin typeface="Century Gothic"/>
                          <a:cs typeface="Century Gothic"/>
                        </a:rPr>
                        <a:t>طرق استباقية لجمع الملاحظات (المطلوبة)</a:t>
                      </a:r>
                      <a:endParaRPr sz="900" dirty="0">
                        <a:latin typeface="Century Gothic"/>
                        <a:cs typeface="Century Gothic"/>
                      </a:endParaRPr>
                    </a:p>
                  </a:txBody>
                  <a:tcPr marL="0" marR="0" marT="104139"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96549B"/>
                    </a:solidFill>
                  </a:tcPr>
                </a:tc>
                <a:extLst>
                  <a:ext uri="{0D108BD9-81ED-4DB2-BD59-A6C34878D82A}">
                    <a16:rowId xmlns:a16="http://schemas.microsoft.com/office/drawing/2014/main" val="10000"/>
                  </a:ext>
                </a:extLst>
              </a:tr>
              <a:tr h="302895">
                <a:tc>
                  <a:txBody>
                    <a:bodyPr/>
                    <a:lstStyle/>
                    <a:p>
                      <a:pPr marR="4445" algn="just" rtl="1">
                        <a:lnSpc>
                          <a:spcPct val="100000"/>
                        </a:lnSpc>
                        <a:spcBef>
                          <a:spcPts val="640"/>
                        </a:spcBef>
                      </a:pPr>
                      <a:r>
                        <a:rPr lang="ar-JO" sz="900" spc="0" dirty="0">
                          <a:solidFill>
                            <a:srgbClr val="011E41"/>
                          </a:solidFill>
                          <a:latin typeface="Calibri" panose="020F0502020204030204" pitchFamily="34" charset="0"/>
                          <a:ea typeface="Calibri" panose="020F0502020204030204" pitchFamily="34" charset="0"/>
                          <a:cs typeface="Calibri" panose="020F0502020204030204" pitchFamily="34" charset="0"/>
                        </a:rPr>
                        <a:t>يتصل بنا الأشخاص عندما يكون لديهم ملاحظات لمشاركتها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F7DEEA"/>
                    </a:solidFill>
                  </a:tcPr>
                </a:tc>
                <a:tc>
                  <a:txBody>
                    <a:bodyPr/>
                    <a:lstStyle/>
                    <a:p>
                      <a:pPr marL="107950" algn="just" rtl="1">
                        <a:lnSpc>
                          <a:spcPct val="100000"/>
                        </a:lnSpc>
                        <a:spcBef>
                          <a:spcPts val="640"/>
                        </a:spcBef>
                      </a:pPr>
                      <a:r>
                        <a:rPr lang="ar-JO" sz="900" spc="0" dirty="0">
                          <a:solidFill>
                            <a:srgbClr val="011E41"/>
                          </a:solidFill>
                          <a:latin typeface="Calibri" panose="020F0502020204030204" pitchFamily="34" charset="0"/>
                          <a:ea typeface="Calibri" panose="020F0502020204030204" pitchFamily="34" charset="0"/>
                          <a:cs typeface="Calibri" panose="020F0502020204030204" pitchFamily="34" charset="0"/>
                        </a:rPr>
                        <a:t>نحن نسعى بنشاط للحصول على ملاحظات من خلال طرح الأسئلة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F7DEEA"/>
                    </a:solidFill>
                  </a:tcPr>
                </a:tc>
                <a:extLst>
                  <a:ext uri="{0D108BD9-81ED-4DB2-BD59-A6C34878D82A}">
                    <a16:rowId xmlns:a16="http://schemas.microsoft.com/office/drawing/2014/main" val="10001"/>
                  </a:ext>
                </a:extLst>
              </a:tr>
              <a:tr h="796290">
                <a:tc>
                  <a:txBody>
                    <a:bodyPr/>
                    <a:lstStyle/>
                    <a:p>
                      <a:pPr marL="107950" algn="just" rtl="1">
                        <a:lnSpc>
                          <a:spcPct val="100000"/>
                        </a:lnSpc>
                        <a:spcBef>
                          <a:spcPts val="640"/>
                        </a:spcBef>
                      </a:pPr>
                      <a:r>
                        <a:rPr lang="ar-JO" sz="900" dirty="0">
                          <a:latin typeface="Arial"/>
                          <a:cs typeface="Arial"/>
                        </a:rPr>
                        <a:t>أمثلة على القنوات المستخدمة:</a:t>
                      </a:r>
                      <a:endParaRPr sz="900" dirty="0">
                        <a:latin typeface="Arial"/>
                        <a:cs typeface="Arial"/>
                      </a:endParaRPr>
                    </a:p>
                    <a:p>
                      <a:pPr marL="215265" indent="-107314" algn="just" rtl="1">
                        <a:lnSpc>
                          <a:spcPct val="100000"/>
                        </a:lnSpc>
                        <a:spcBef>
                          <a:spcPts val="400"/>
                        </a:spcBef>
                        <a:buClr>
                          <a:srgbClr val="98287C"/>
                        </a:buClr>
                        <a:buFont typeface="Wingdings"/>
                        <a:buChar char=""/>
                        <a:tabLst>
                          <a:tab pos="215265" algn="l"/>
                        </a:tabLst>
                      </a:pPr>
                      <a:r>
                        <a:rPr lang="ar-JO" sz="900" spc="-10" dirty="0">
                          <a:latin typeface="Calibri"/>
                          <a:cs typeface="Calibri"/>
                        </a:rPr>
                        <a:t>الخط الساخن</a:t>
                      </a:r>
                      <a:endParaRPr sz="900" dirty="0">
                        <a:latin typeface="Calibri"/>
                        <a:cs typeface="Calibri"/>
                      </a:endParaRPr>
                    </a:p>
                    <a:p>
                      <a:pPr marL="215265" indent="-107314" algn="just" rtl="1">
                        <a:lnSpc>
                          <a:spcPct val="100000"/>
                        </a:lnSpc>
                        <a:spcBef>
                          <a:spcPts val="120"/>
                        </a:spcBef>
                        <a:buClr>
                          <a:srgbClr val="98287C"/>
                        </a:buClr>
                        <a:buFont typeface="Wingdings"/>
                        <a:buChar char=""/>
                        <a:tabLst>
                          <a:tab pos="215265" algn="l"/>
                        </a:tabLst>
                      </a:pPr>
                      <a:r>
                        <a:rPr lang="ar-JO" sz="900" spc="40" dirty="0">
                          <a:latin typeface="Calibri"/>
                          <a:cs typeface="Calibri"/>
                        </a:rPr>
                        <a:t>مكاتب المساعدة</a:t>
                      </a:r>
                      <a:endParaRPr sz="900" dirty="0">
                        <a:latin typeface="Calibri"/>
                        <a:cs typeface="Calibri"/>
                      </a:endParaRPr>
                    </a:p>
                    <a:p>
                      <a:pPr marL="215265" indent="-107314" algn="just" rtl="1">
                        <a:lnSpc>
                          <a:spcPct val="100000"/>
                        </a:lnSpc>
                        <a:spcBef>
                          <a:spcPts val="120"/>
                        </a:spcBef>
                        <a:buClr>
                          <a:srgbClr val="98287C"/>
                        </a:buClr>
                        <a:buFont typeface="Wingdings"/>
                        <a:buChar char=""/>
                        <a:tabLst>
                          <a:tab pos="215265" algn="l"/>
                        </a:tabLst>
                      </a:pPr>
                      <a:r>
                        <a:rPr lang="ar-JO" sz="900" spc="50" dirty="0">
                          <a:latin typeface="Calibri"/>
                          <a:cs typeface="Calibri"/>
                        </a:rPr>
                        <a:t>صناديق الاقتراحات</a:t>
                      </a:r>
                      <a:endParaRPr sz="900" dirty="0">
                        <a:latin typeface="Calibri"/>
                        <a:cs typeface="Calibri"/>
                      </a:endParaRPr>
                    </a:p>
                  </a:txBody>
                  <a:tcPr marL="0" marR="0" marT="8128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tc>
                  <a:txBody>
                    <a:bodyPr/>
                    <a:lstStyle/>
                    <a:p>
                      <a:pPr marL="107950" algn="just" rtl="1">
                        <a:lnSpc>
                          <a:spcPct val="100000"/>
                        </a:lnSpc>
                        <a:spcBef>
                          <a:spcPts val="635"/>
                        </a:spcBef>
                      </a:pPr>
                      <a:r>
                        <a:rPr lang="ar-JO" sz="900" dirty="0">
                          <a:latin typeface="Arial"/>
                          <a:cs typeface="Arial"/>
                        </a:rPr>
                        <a:t>أمثلة على القنوات:</a:t>
                      </a:r>
                      <a:endParaRPr sz="900" dirty="0">
                        <a:latin typeface="Arial"/>
                        <a:cs typeface="Arial"/>
                      </a:endParaRPr>
                    </a:p>
                    <a:p>
                      <a:pPr marL="215265" indent="-107314" algn="just" rtl="1">
                        <a:lnSpc>
                          <a:spcPct val="100000"/>
                        </a:lnSpc>
                        <a:spcBef>
                          <a:spcPts val="405"/>
                        </a:spcBef>
                        <a:buClr>
                          <a:srgbClr val="98287C"/>
                        </a:buClr>
                        <a:buFont typeface="Wingdings"/>
                        <a:buChar char=""/>
                        <a:tabLst>
                          <a:tab pos="215265" algn="l"/>
                        </a:tabLst>
                      </a:pPr>
                      <a:r>
                        <a:rPr lang="ar-JO" sz="900" spc="60" dirty="0">
                          <a:latin typeface="Calibri"/>
                          <a:cs typeface="Calibri"/>
                        </a:rPr>
                        <a:t>حلقات النقاشات المركزة</a:t>
                      </a:r>
                      <a:endParaRPr sz="900" dirty="0">
                        <a:latin typeface="Calibri"/>
                        <a:cs typeface="Calibri"/>
                      </a:endParaRPr>
                    </a:p>
                    <a:p>
                      <a:pPr marL="215265" indent="-107314" algn="just" rtl="1">
                        <a:lnSpc>
                          <a:spcPct val="100000"/>
                        </a:lnSpc>
                        <a:spcBef>
                          <a:spcPts val="120"/>
                        </a:spcBef>
                        <a:buClr>
                          <a:srgbClr val="98287C"/>
                        </a:buClr>
                        <a:buFont typeface="Wingdings"/>
                        <a:buChar char=""/>
                        <a:tabLst>
                          <a:tab pos="215265" algn="l"/>
                        </a:tabLst>
                      </a:pPr>
                      <a:r>
                        <a:rPr lang="ar-JO" sz="900" dirty="0">
                          <a:latin typeface="Arial"/>
                          <a:cs typeface="Arial"/>
                        </a:rPr>
                        <a:t>استطلاعات الآراء</a:t>
                      </a:r>
                      <a:endParaRPr sz="900" dirty="0">
                        <a:latin typeface="Arial"/>
                        <a:cs typeface="Arial"/>
                      </a:endParaRPr>
                    </a:p>
                    <a:p>
                      <a:pPr marL="215265" indent="-107314" algn="just" rtl="1">
                        <a:lnSpc>
                          <a:spcPct val="100000"/>
                        </a:lnSpc>
                        <a:spcBef>
                          <a:spcPts val="120"/>
                        </a:spcBef>
                        <a:buClr>
                          <a:srgbClr val="98287C"/>
                        </a:buClr>
                        <a:buFont typeface="Wingdings"/>
                        <a:buChar char=""/>
                        <a:tabLst>
                          <a:tab pos="215265" algn="l"/>
                        </a:tabLst>
                      </a:pPr>
                      <a:r>
                        <a:rPr lang="ar-JO" sz="900" spc="20" dirty="0">
                          <a:latin typeface="Calibri"/>
                          <a:cs typeface="Calibri"/>
                        </a:rPr>
                        <a:t>مقابلة مقدمي المعلومات الرئيسين</a:t>
                      </a:r>
                      <a:endParaRPr sz="900" dirty="0">
                        <a:latin typeface="Calibri"/>
                        <a:cs typeface="Calibri"/>
                      </a:endParaRPr>
                    </a:p>
                  </a:txBody>
                  <a:tcPr marL="0" marR="0" marT="8064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extLst>
                  <a:ext uri="{0D108BD9-81ED-4DB2-BD59-A6C34878D82A}">
                    <a16:rowId xmlns:a16="http://schemas.microsoft.com/office/drawing/2014/main" val="10002"/>
                  </a:ext>
                </a:extLst>
              </a:tr>
              <a:tr h="607695">
                <a:tc gridSpan="2">
                  <a:txBody>
                    <a:bodyPr/>
                    <a:lstStyle/>
                    <a:p>
                      <a:pPr marL="107950" marR="207645" algn="just" rtl="1">
                        <a:lnSpc>
                          <a:spcPct val="111100"/>
                        </a:lnSpc>
                        <a:spcBef>
                          <a:spcPts val="515"/>
                        </a:spcBef>
                      </a:pPr>
                      <a:r>
                        <a:rPr lang="ar-JO" sz="900" spc="0" dirty="0">
                          <a:solidFill>
                            <a:srgbClr val="011E41"/>
                          </a:solidFill>
                          <a:latin typeface="Calibri" panose="020F0502020204030204" pitchFamily="34" charset="0"/>
                          <a:ea typeface="Calibri" panose="020F0502020204030204" pitchFamily="34" charset="0"/>
                          <a:cs typeface="Calibri" panose="020F0502020204030204" pitchFamily="34" charset="0"/>
                        </a:rPr>
                        <a:t>يمكن استخدام معظم قنوات التغذية الراجعة لجمع الملاحظات والانطباعات بكلا الطريقتين، فعلى سبيل المثال: يمكن لمراكز الاتصال استقبال المكالمات وكذلك إجراء استطلاعات من خلال الهاتف، ويمكن استخدام الزيارات المنزلية لطرح أسئلة محددة، ويمكن استخدامها أيضًا لتسجيل الملاحظات والانطباعات الغير مطلوبة.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F7DEEA"/>
                    </a:solidFill>
                  </a:tcPr>
                </a:tc>
                <a:tc hMerge="1">
                  <a:txBody>
                    <a:bodyPr/>
                    <a:lstStyle/>
                    <a:p>
                      <a:endParaRPr/>
                    </a:p>
                  </a:txBody>
                  <a:tcPr marL="0" marR="0" marT="0" marB="0"/>
                </a:tc>
                <a:extLst>
                  <a:ext uri="{0D108BD9-81ED-4DB2-BD59-A6C34878D82A}">
                    <a16:rowId xmlns:a16="http://schemas.microsoft.com/office/drawing/2014/main" val="10003"/>
                  </a:ext>
                </a:extLst>
              </a:tr>
              <a:tr h="1101090">
                <a:tc>
                  <a:txBody>
                    <a:bodyPr/>
                    <a:lstStyle/>
                    <a:p>
                      <a:pPr marL="107950" algn="just" rtl="1">
                        <a:lnSpc>
                          <a:spcPct val="100000"/>
                        </a:lnSpc>
                        <a:spcBef>
                          <a:spcPts val="635"/>
                        </a:spcBef>
                      </a:pPr>
                      <a:r>
                        <a:rPr lang="ar-JO" sz="900" spc="-10" dirty="0">
                          <a:latin typeface="Arial"/>
                          <a:cs typeface="Arial"/>
                        </a:rPr>
                        <a:t>الإيجابيات</a:t>
                      </a:r>
                      <a:endParaRPr sz="900" dirty="0">
                        <a:latin typeface="Arial"/>
                        <a:cs typeface="Arial"/>
                      </a:endParaRPr>
                    </a:p>
                    <a:p>
                      <a:pPr marL="215265" indent="-107314" algn="just" rtl="1">
                        <a:lnSpc>
                          <a:spcPct val="100000"/>
                        </a:lnSpc>
                        <a:spcBef>
                          <a:spcPts val="405"/>
                        </a:spcBef>
                        <a:buClr>
                          <a:srgbClr val="98287C"/>
                        </a:buClr>
                        <a:buFont typeface="Wingdings"/>
                        <a:buChar char=""/>
                        <a:tabLst>
                          <a:tab pos="215265" algn="l"/>
                        </a:tabLst>
                      </a:pPr>
                      <a:r>
                        <a:rPr lang="ar-JO" sz="900" spc="-10" dirty="0">
                          <a:latin typeface="Arial"/>
                          <a:cs typeface="Arial"/>
                        </a:rPr>
                        <a:t>تكون متاحة عند ما يحتاج الأشخاص لاستخدامها</a:t>
                      </a:r>
                      <a:endParaRPr sz="900" dirty="0">
                        <a:latin typeface="Arial"/>
                        <a:cs typeface="Arial"/>
                      </a:endParaRPr>
                    </a:p>
                    <a:p>
                      <a:pPr marL="215265" indent="-107314" algn="just" rtl="1">
                        <a:lnSpc>
                          <a:spcPct val="100000"/>
                        </a:lnSpc>
                        <a:spcBef>
                          <a:spcPts val="120"/>
                        </a:spcBef>
                        <a:buClr>
                          <a:srgbClr val="98287C"/>
                        </a:buClr>
                        <a:buFont typeface="Wingdings"/>
                        <a:buChar char=""/>
                        <a:tabLst>
                          <a:tab pos="215265" algn="l"/>
                        </a:tabLst>
                      </a:pPr>
                      <a:r>
                        <a:rPr lang="ar-JO" sz="900" spc="60" dirty="0">
                          <a:latin typeface="Calibri"/>
                          <a:cs typeface="Calibri"/>
                        </a:rPr>
                        <a:t>يمكنها جمع الملاحظات والانطباعات حول أي شيء</a:t>
                      </a:r>
                      <a:endParaRPr sz="900" dirty="0">
                        <a:latin typeface="Calibri"/>
                        <a:cs typeface="Calibri"/>
                      </a:endParaRPr>
                    </a:p>
                  </a:txBody>
                  <a:tcPr marL="0" marR="0" marT="8064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tc>
                  <a:txBody>
                    <a:bodyPr/>
                    <a:lstStyle/>
                    <a:p>
                      <a:pPr marL="107950" algn="just" rtl="1">
                        <a:lnSpc>
                          <a:spcPct val="100000"/>
                        </a:lnSpc>
                        <a:spcBef>
                          <a:spcPts val="635"/>
                        </a:spcBef>
                      </a:pPr>
                      <a:r>
                        <a:rPr lang="ar-JO" sz="900" spc="-10" dirty="0">
                          <a:latin typeface="Arial"/>
                          <a:cs typeface="Arial"/>
                        </a:rPr>
                        <a:t>الإيجابيات</a:t>
                      </a:r>
                      <a:endParaRPr sz="900" dirty="0">
                        <a:latin typeface="Arial"/>
                        <a:cs typeface="Arial"/>
                      </a:endParaRPr>
                    </a:p>
                    <a:p>
                      <a:pPr marL="215265" indent="-107314" algn="just" rtl="1">
                        <a:lnSpc>
                          <a:spcPct val="100000"/>
                        </a:lnSpc>
                        <a:spcBef>
                          <a:spcPts val="405"/>
                        </a:spcBef>
                        <a:buClr>
                          <a:srgbClr val="98287C"/>
                        </a:buClr>
                        <a:buFont typeface="Wingdings"/>
                        <a:buChar char=""/>
                        <a:tabLst>
                          <a:tab pos="215265" algn="l"/>
                        </a:tabLst>
                      </a:pPr>
                      <a:r>
                        <a:rPr lang="ar-JO" sz="900" spc="-20" dirty="0">
                          <a:latin typeface="Arial"/>
                          <a:cs typeface="Arial"/>
                        </a:rPr>
                        <a:t>يمكنها جمع الملاحظات المتعلقة بمواضيع محددة.</a:t>
                      </a:r>
                      <a:endParaRPr sz="900" dirty="0">
                        <a:latin typeface="Arial"/>
                        <a:cs typeface="Arial"/>
                      </a:endParaRPr>
                    </a:p>
                    <a:p>
                      <a:pPr marL="214629" marR="728980" indent="-107314" algn="just" rtl="1">
                        <a:lnSpc>
                          <a:spcPct val="111100"/>
                        </a:lnSpc>
                        <a:buClr>
                          <a:srgbClr val="98287C"/>
                        </a:buClr>
                        <a:buFont typeface="Wingdings"/>
                        <a:buChar char=""/>
                        <a:tabLst>
                          <a:tab pos="215900" algn="l"/>
                        </a:tabLst>
                      </a:pPr>
                      <a:r>
                        <a:rPr lang="ar-JO" sz="900" dirty="0">
                          <a:latin typeface="Arial"/>
                          <a:cs typeface="Arial"/>
                        </a:rPr>
                        <a:t>قد لا يبادر الأشخاص مشاركتنا بالملاحظات</a:t>
                      </a:r>
                      <a:endParaRPr sz="900" dirty="0">
                        <a:latin typeface="Calibri"/>
                        <a:cs typeface="Calibri"/>
                      </a:endParaRPr>
                    </a:p>
                    <a:p>
                      <a:pPr marL="214629" marR="308610" indent="-107314" algn="just" rtl="1">
                        <a:lnSpc>
                          <a:spcPct val="111100"/>
                        </a:lnSpc>
                        <a:buClr>
                          <a:srgbClr val="98287C"/>
                        </a:buClr>
                        <a:buFont typeface="Wingdings"/>
                        <a:buChar char=""/>
                        <a:tabLst>
                          <a:tab pos="215900" algn="l"/>
                        </a:tabLst>
                      </a:pPr>
                      <a:r>
                        <a:rPr lang="ar-JO" sz="900" spc="60" dirty="0">
                          <a:latin typeface="Calibri"/>
                          <a:cs typeface="Calibri"/>
                        </a:rPr>
                        <a:t>يمكنها ضمان استماعنا للأفراد الكثر ضعفًا والأكثر تهميشًا</a:t>
                      </a:r>
                      <a:endParaRPr sz="900" dirty="0">
                        <a:latin typeface="Calibri"/>
                        <a:cs typeface="Calibri"/>
                      </a:endParaRPr>
                    </a:p>
                  </a:txBody>
                  <a:tcPr marL="0" marR="0" marT="8064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extLst>
                  <a:ext uri="{0D108BD9-81ED-4DB2-BD59-A6C34878D82A}">
                    <a16:rowId xmlns:a16="http://schemas.microsoft.com/office/drawing/2014/main" val="10004"/>
                  </a:ext>
                </a:extLst>
              </a:tr>
            </a:tbl>
          </a:graphicData>
        </a:graphic>
      </p:graphicFrame>
      <p:sp>
        <p:nvSpPr>
          <p:cNvPr id="15" name="object 15"/>
          <p:cNvSpPr/>
          <p:nvPr/>
        </p:nvSpPr>
        <p:spPr>
          <a:xfrm>
            <a:off x="6605496" y="9947558"/>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16" name="object 16"/>
          <p:cNvSpPr txBox="1"/>
          <p:nvPr/>
        </p:nvSpPr>
        <p:spPr>
          <a:xfrm>
            <a:off x="6680108" y="10018043"/>
            <a:ext cx="139065"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10</a:t>
            </a:r>
            <a:endParaRPr sz="800">
              <a:latin typeface="Century Gothic"/>
              <a:cs typeface="Century Gothic"/>
            </a:endParaRPr>
          </a:p>
        </p:txBody>
      </p:sp>
      <p:sp>
        <p:nvSpPr>
          <p:cNvPr id="17" name="object 17"/>
          <p:cNvSpPr txBox="1"/>
          <p:nvPr/>
        </p:nvSpPr>
        <p:spPr>
          <a:xfrm>
            <a:off x="5708015" y="10081441"/>
            <a:ext cx="1064260" cy="135935"/>
          </a:xfrm>
          <a:prstGeom prst="rect">
            <a:avLst/>
          </a:prstGeom>
        </p:spPr>
        <p:txBody>
          <a:bodyPr vert="horz" wrap="square" lIns="0" tIns="12700" rIns="0" bIns="0" rtlCol="0">
            <a:spAutoFit/>
          </a:bodyPr>
          <a:lstStyle/>
          <a:p>
            <a:pPr marL="12700">
              <a:lnSpc>
                <a:spcPct val="100000"/>
              </a:lnSpc>
              <a:spcBef>
                <a:spcPts val="100"/>
              </a:spcBef>
            </a:pPr>
            <a:r>
              <a:rPr lang="ar-JO" sz="800"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07299" y="3078097"/>
            <a:ext cx="6146165" cy="335669"/>
          </a:xfrm>
          <a:prstGeom prst="rect">
            <a:avLst/>
          </a:prstGeom>
        </p:spPr>
        <p:txBody>
          <a:bodyPr vert="horz" wrap="square" lIns="0" tIns="12700" rIns="0" bIns="0" rtlCol="0">
            <a:spAutoFit/>
          </a:bodyPr>
          <a:lstStyle/>
          <a:p>
            <a:pPr marL="12700" marR="5080" rtl="1">
              <a:lnSpc>
                <a:spcPct val="113999"/>
              </a:lnSpc>
              <a:spcBef>
                <a:spcPts val="100"/>
              </a:spcBef>
            </a:pPr>
            <a:r>
              <a:rPr lang="ar-JO" sz="950" spc="20" dirty="0">
                <a:latin typeface="Calibri"/>
                <a:cs typeface="Calibri"/>
              </a:rPr>
              <a:t>نصنف الملاحظات والانطباعات إما إلى مفتوحة أو منظمة، ويعتمد النوع الذي ينتج على القناة المستخدمة بشكل كبير، ويوضح الرسم البياني المدرج هنا الفرق بين هذين النوعين: </a:t>
            </a:r>
            <a:endParaRPr sz="950" dirty="0">
              <a:latin typeface="Arial"/>
              <a:cs typeface="Arial"/>
            </a:endParaRPr>
          </a:p>
        </p:txBody>
      </p:sp>
      <p:sp>
        <p:nvSpPr>
          <p:cNvPr id="3" name="object 3"/>
          <p:cNvSpPr txBox="1"/>
          <p:nvPr/>
        </p:nvSpPr>
        <p:spPr>
          <a:xfrm>
            <a:off x="3851303" y="7781749"/>
            <a:ext cx="2995930" cy="49891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على الرغم من تمكن منظمة إغاثة واحدة أو جهد الاستجابة يمكن أن يتعامل مع كافة الملاحظات المفتوحة والمنظمة، إلا أنه يجب التعامل مع كل نوع من الملاحظات بشكل مختلف.</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698409" y="7787845"/>
            <a:ext cx="2995930" cy="50231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يمكنك العثور على إرشادات أكثر تعمقًا حول كيفية التعامل مع الملاحظات والانطباعات المفتوحة وغير المنظمة في </a:t>
            </a:r>
            <a:r>
              <a:rPr lang="ar-JO" sz="950" spc="-50" dirty="0">
                <a:latin typeface="Calibri" panose="020F0502020204030204" pitchFamily="34" charset="0"/>
                <a:ea typeface="Calibri" panose="020F0502020204030204" pitchFamily="34" charset="0"/>
                <a:cs typeface="Calibri" panose="020F0502020204030204" pitchFamily="34" charset="0"/>
                <a:hlinkClick r:id="rId2"/>
              </a:rPr>
              <a:t>الوحدة رقم 3</a:t>
            </a:r>
            <a:r>
              <a:rPr lang="ar-JO" sz="950" spc="-50" dirty="0">
                <a:latin typeface="Calibri" panose="020F0502020204030204" pitchFamily="34" charset="0"/>
                <a:ea typeface="Calibri" panose="020F0502020204030204" pitchFamily="34" charset="0"/>
                <a:cs typeface="Calibri" panose="020F0502020204030204" pitchFamily="34" charset="0"/>
              </a:rPr>
              <a:t> من مجموعة أدوات التغذية الراجعة، والتوجيهات والأدوات لاستطلاعات الرأي في </a:t>
            </a:r>
            <a:r>
              <a:rPr lang="ar-JO" sz="950" spc="-50" dirty="0">
                <a:latin typeface="Calibri" panose="020F0502020204030204" pitchFamily="34" charset="0"/>
                <a:ea typeface="Calibri" panose="020F0502020204030204" pitchFamily="34" charset="0"/>
                <a:cs typeface="Calibri" panose="020F0502020204030204" pitchFamily="34" charset="0"/>
                <a:hlinkClick r:id="rId2"/>
              </a:rPr>
              <a:t>الوحدة رقم 4.</a:t>
            </a:r>
            <a:endParaRPr sz="950" dirty="0">
              <a:latin typeface="Calibri" panose="020F0502020204030204" pitchFamily="34" charset="0"/>
              <a:ea typeface="Calibri" panose="020F0502020204030204" pitchFamily="34" charset="0"/>
              <a:cs typeface="Calibri" panose="020F0502020204030204" pitchFamily="34" charset="0"/>
            </a:endParaRPr>
          </a:p>
        </p:txBody>
      </p:sp>
      <p:graphicFrame>
        <p:nvGraphicFramePr>
          <p:cNvPr id="5" name="object 5"/>
          <p:cNvGraphicFramePr>
            <a:graphicFrameLocks noGrp="1"/>
          </p:cNvGraphicFramePr>
          <p:nvPr>
            <p:extLst>
              <p:ext uri="{D42A27DB-BD31-4B8C-83A1-F6EECF244321}">
                <p14:modId xmlns:p14="http://schemas.microsoft.com/office/powerpoint/2010/main" val="1631340301"/>
              </p:ext>
            </p:extLst>
          </p:nvPr>
        </p:nvGraphicFramePr>
        <p:xfrm>
          <a:off x="719999" y="720002"/>
          <a:ext cx="6113780" cy="2223770"/>
        </p:xfrm>
        <a:graphic>
          <a:graphicData uri="http://schemas.openxmlformats.org/drawingml/2006/table">
            <a:tbl>
              <a:tblPr firstRow="1" bandRow="1">
                <a:tableStyleId>{2D5ABB26-0587-4C30-8999-92F81FD0307C}</a:tableStyleId>
              </a:tblPr>
              <a:tblGrid>
                <a:gridCol w="3056890">
                  <a:extLst>
                    <a:ext uri="{9D8B030D-6E8A-4147-A177-3AD203B41FA5}">
                      <a16:colId xmlns:a16="http://schemas.microsoft.com/office/drawing/2014/main" val="20000"/>
                    </a:ext>
                  </a:extLst>
                </a:gridCol>
                <a:gridCol w="3056890">
                  <a:extLst>
                    <a:ext uri="{9D8B030D-6E8A-4147-A177-3AD203B41FA5}">
                      <a16:colId xmlns:a16="http://schemas.microsoft.com/office/drawing/2014/main" val="20001"/>
                    </a:ext>
                  </a:extLst>
                </a:gridCol>
              </a:tblGrid>
              <a:tr h="326390">
                <a:tc>
                  <a:txBody>
                    <a:bodyPr/>
                    <a:lstStyle/>
                    <a:p>
                      <a:pPr algn="just" rtl="1">
                        <a:lnSpc>
                          <a:spcPct val="100000"/>
                        </a:lnSpc>
                        <a:spcBef>
                          <a:spcPts val="819"/>
                        </a:spcBef>
                      </a:pPr>
                      <a:r>
                        <a:rPr lang="ar-JO" sz="900" b="1" dirty="0">
                          <a:solidFill>
                            <a:srgbClr val="FFFFFF"/>
                          </a:solidFill>
                          <a:latin typeface="Century Gothic"/>
                          <a:cs typeface="Century Gothic"/>
                        </a:rPr>
                        <a:t>طرق تفاعلية لجمع الملاحظات (غير المطلوبة)</a:t>
                      </a:r>
                      <a:endParaRPr lang="ar-JO" sz="900" dirty="0">
                        <a:latin typeface="Century Gothic"/>
                        <a:cs typeface="Century Gothic"/>
                      </a:endParaRPr>
                    </a:p>
                  </a:txBody>
                  <a:tcPr marL="0" marR="0" marT="104139"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96549B"/>
                    </a:solidFill>
                  </a:tcPr>
                </a:tc>
                <a:tc>
                  <a:txBody>
                    <a:bodyPr/>
                    <a:lstStyle/>
                    <a:p>
                      <a:pPr marL="177800" algn="just" rtl="1">
                        <a:lnSpc>
                          <a:spcPct val="100000"/>
                        </a:lnSpc>
                        <a:spcBef>
                          <a:spcPts val="819"/>
                        </a:spcBef>
                      </a:pPr>
                      <a:r>
                        <a:rPr lang="ar-JO" sz="900" b="1" spc="10" dirty="0">
                          <a:solidFill>
                            <a:srgbClr val="FFFFFF"/>
                          </a:solidFill>
                          <a:latin typeface="Century Gothic"/>
                          <a:cs typeface="Century Gothic"/>
                        </a:rPr>
                        <a:t>طرق استباقية لجمع الملاحظات (المطلوبة)</a:t>
                      </a:r>
                      <a:endParaRPr lang="ar-JO" sz="900" dirty="0">
                        <a:latin typeface="Century Gothic"/>
                        <a:cs typeface="Century Gothic"/>
                      </a:endParaRPr>
                    </a:p>
                  </a:txBody>
                  <a:tcPr marL="0" marR="0" marT="104139"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96549B"/>
                    </a:solidFill>
                  </a:tcPr>
                </a:tc>
                <a:extLst>
                  <a:ext uri="{0D108BD9-81ED-4DB2-BD59-A6C34878D82A}">
                    <a16:rowId xmlns:a16="http://schemas.microsoft.com/office/drawing/2014/main" val="10000"/>
                  </a:ext>
                </a:extLst>
              </a:tr>
              <a:tr h="948690">
                <a:tc>
                  <a:txBody>
                    <a:bodyPr/>
                    <a:lstStyle/>
                    <a:p>
                      <a:pPr marL="107950" algn="just" rtl="1">
                        <a:lnSpc>
                          <a:spcPct val="100000"/>
                        </a:lnSpc>
                        <a:spcBef>
                          <a:spcPts val="640"/>
                        </a:spcBef>
                      </a:pPr>
                      <a:r>
                        <a:rPr lang="ar-JO" sz="900" spc="35" dirty="0">
                          <a:latin typeface="Calibri"/>
                          <a:cs typeface="Calibri"/>
                        </a:rPr>
                        <a:t>السلبيات:</a:t>
                      </a:r>
                      <a:endParaRPr sz="900" dirty="0">
                        <a:latin typeface="Calibri"/>
                        <a:cs typeface="Calibri"/>
                      </a:endParaRPr>
                    </a:p>
                    <a:p>
                      <a:pPr marL="214629" marR="525780" indent="-107314" algn="just" rtl="1">
                        <a:lnSpc>
                          <a:spcPct val="111100"/>
                        </a:lnSpc>
                        <a:spcBef>
                          <a:spcPts val="280"/>
                        </a:spcBef>
                        <a:buClr>
                          <a:srgbClr val="98287C"/>
                        </a:buClr>
                        <a:buFont typeface="Wingdings"/>
                        <a:buChar char=""/>
                        <a:tabLst>
                          <a:tab pos="215900" algn="l"/>
                        </a:tabLst>
                      </a:pPr>
                      <a:r>
                        <a:rPr lang="ar-JO" sz="900" dirty="0">
                          <a:latin typeface="Calibri"/>
                          <a:cs typeface="Calibri"/>
                        </a:rPr>
                        <a:t>لن تتمكن من الحصول على أي ملاحظات إذا لم يقم الأشخاص باستخدام النظام.</a:t>
                      </a:r>
                      <a:endParaRPr sz="900" dirty="0">
                        <a:latin typeface="Calibri"/>
                        <a:cs typeface="Calibri"/>
                      </a:endParaRPr>
                    </a:p>
                    <a:p>
                      <a:pPr marL="215265" indent="-107314" algn="just" rtl="1">
                        <a:lnSpc>
                          <a:spcPct val="100000"/>
                        </a:lnSpc>
                        <a:spcBef>
                          <a:spcPts val="120"/>
                        </a:spcBef>
                        <a:buClr>
                          <a:srgbClr val="98287C"/>
                        </a:buClr>
                        <a:buFont typeface="Wingdings"/>
                        <a:buChar char=""/>
                        <a:tabLst>
                          <a:tab pos="215265" algn="l"/>
                        </a:tabLst>
                      </a:pPr>
                      <a:r>
                        <a:rPr lang="ar-JO" sz="900" spc="60" dirty="0">
                          <a:latin typeface="Calibri"/>
                          <a:cs typeface="Calibri"/>
                        </a:rPr>
                        <a:t>تحتاج إلى أن يتم الإعلان عنها.</a:t>
                      </a:r>
                      <a:endParaRPr sz="900" dirty="0">
                        <a:latin typeface="Calibri"/>
                        <a:cs typeface="Calibri"/>
                      </a:endParaRPr>
                    </a:p>
                  </a:txBody>
                  <a:tcPr marL="0" marR="0" marT="8128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tc>
                  <a:txBody>
                    <a:bodyPr/>
                    <a:lstStyle/>
                    <a:p>
                      <a:pPr marL="107950" algn="just" rtl="1">
                        <a:lnSpc>
                          <a:spcPct val="100000"/>
                        </a:lnSpc>
                        <a:spcBef>
                          <a:spcPts val="635"/>
                        </a:spcBef>
                      </a:pPr>
                      <a:r>
                        <a:rPr lang="ar-JO" sz="900" spc="35" dirty="0">
                          <a:latin typeface="Calibri"/>
                          <a:cs typeface="Calibri"/>
                        </a:rPr>
                        <a:t>السلبيات</a:t>
                      </a:r>
                      <a:r>
                        <a:rPr sz="900" spc="35" dirty="0">
                          <a:latin typeface="Calibri"/>
                          <a:cs typeface="Calibri"/>
                        </a:rPr>
                        <a:t>:</a:t>
                      </a:r>
                      <a:endParaRPr sz="900" dirty="0">
                        <a:latin typeface="Calibri"/>
                        <a:cs typeface="Calibri"/>
                      </a:endParaRPr>
                    </a:p>
                    <a:p>
                      <a:pPr marL="214629" marR="542290" indent="-107314" algn="just" rtl="1">
                        <a:lnSpc>
                          <a:spcPct val="111100"/>
                        </a:lnSpc>
                        <a:spcBef>
                          <a:spcPts val="285"/>
                        </a:spcBef>
                        <a:buClr>
                          <a:srgbClr val="98287C"/>
                        </a:buClr>
                        <a:buFont typeface="Wingdings"/>
                        <a:buChar char=""/>
                        <a:tabLst>
                          <a:tab pos="215900" algn="l"/>
                        </a:tabLst>
                      </a:pPr>
                      <a:r>
                        <a:rPr lang="ar-JO" sz="900" spc="-20" dirty="0">
                          <a:latin typeface="Arial"/>
                          <a:cs typeface="Arial"/>
                        </a:rPr>
                        <a:t>قد تفوتك بعض الملاحظات حول الموضوعات الأخرى عند طرح اسئلة موضوعات أخرى.</a:t>
                      </a:r>
                      <a:endParaRPr sz="900" dirty="0">
                        <a:latin typeface="Calibri"/>
                        <a:cs typeface="Calibri"/>
                      </a:endParaRPr>
                    </a:p>
                    <a:p>
                      <a:pPr marL="214629" marR="363855" indent="-107314" algn="just" rtl="1">
                        <a:lnSpc>
                          <a:spcPct val="111100"/>
                        </a:lnSpc>
                        <a:buClr>
                          <a:srgbClr val="98287C"/>
                        </a:buClr>
                        <a:buFont typeface="Wingdings"/>
                        <a:buChar char=""/>
                        <a:tabLst>
                          <a:tab pos="215900" algn="l"/>
                        </a:tabLst>
                      </a:pPr>
                      <a:r>
                        <a:rPr lang="ar-JO" sz="900" dirty="0">
                          <a:latin typeface="Arial"/>
                          <a:cs typeface="Arial"/>
                        </a:rPr>
                        <a:t>قد لا يتمكن الأشخاص من التبليغ عن القضايا عندما يحتاجون لذلك.</a:t>
                      </a:r>
                      <a:endParaRPr sz="900" dirty="0">
                        <a:latin typeface="Calibri"/>
                        <a:cs typeface="Calibri"/>
                      </a:endParaRPr>
                    </a:p>
                  </a:txBody>
                  <a:tcPr marL="0" marR="0" marT="8064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extLst>
                  <a:ext uri="{0D108BD9-81ED-4DB2-BD59-A6C34878D82A}">
                    <a16:rowId xmlns:a16="http://schemas.microsoft.com/office/drawing/2014/main" val="10001"/>
                  </a:ext>
                </a:extLst>
              </a:tr>
              <a:tr h="948690">
                <a:tc>
                  <a:txBody>
                    <a:bodyPr/>
                    <a:lstStyle/>
                    <a:p>
                      <a:pPr marL="107950" algn="just" rtl="1">
                        <a:lnSpc>
                          <a:spcPct val="100000"/>
                        </a:lnSpc>
                        <a:spcBef>
                          <a:spcPts val="635"/>
                        </a:spcBef>
                      </a:pPr>
                      <a:r>
                        <a:rPr lang="ar-JO" sz="900" dirty="0">
                          <a:latin typeface="Arial"/>
                          <a:cs typeface="Arial"/>
                        </a:rPr>
                        <a:t>الأغراض الأكثر ملاءمة لها:</a:t>
                      </a:r>
                      <a:endParaRPr sz="900" dirty="0">
                        <a:latin typeface="Arial"/>
                        <a:cs typeface="Arial"/>
                      </a:endParaRPr>
                    </a:p>
                    <a:p>
                      <a:pPr marL="214629" marR="699770" indent="-107314" algn="just" rtl="1">
                        <a:lnSpc>
                          <a:spcPct val="111100"/>
                        </a:lnSpc>
                        <a:spcBef>
                          <a:spcPts val="285"/>
                        </a:spcBef>
                        <a:buClr>
                          <a:srgbClr val="98287C"/>
                        </a:buClr>
                        <a:buFont typeface="Wingdings"/>
                        <a:buChar char=""/>
                        <a:tabLst>
                          <a:tab pos="215900" algn="l"/>
                        </a:tabLst>
                      </a:pPr>
                      <a:r>
                        <a:rPr lang="ar-JO" sz="900" spc="-10" dirty="0">
                          <a:latin typeface="Arial"/>
                          <a:cs typeface="Arial"/>
                        </a:rPr>
                        <a:t>حل المشكلات في الوقت المناسب (كمشكلات التحويلات النقدية)</a:t>
                      </a:r>
                      <a:endParaRPr sz="900" dirty="0">
                        <a:latin typeface="Arial"/>
                        <a:cs typeface="Arial"/>
                      </a:endParaRPr>
                    </a:p>
                    <a:p>
                      <a:pPr marL="215265" indent="-107314" algn="just" rtl="1">
                        <a:lnSpc>
                          <a:spcPct val="100000"/>
                        </a:lnSpc>
                        <a:spcBef>
                          <a:spcPts val="120"/>
                        </a:spcBef>
                        <a:buClr>
                          <a:srgbClr val="98287C"/>
                        </a:buClr>
                        <a:buFont typeface="Wingdings"/>
                        <a:buChar char=""/>
                        <a:tabLst>
                          <a:tab pos="215265" algn="l"/>
                        </a:tabLst>
                      </a:pPr>
                      <a:r>
                        <a:rPr lang="ar-JO" sz="900" dirty="0">
                          <a:latin typeface="Arial"/>
                          <a:cs typeface="Arial"/>
                        </a:rPr>
                        <a:t>توفير المعلومات اللازمة.</a:t>
                      </a:r>
                      <a:endParaRPr sz="900" dirty="0">
                        <a:latin typeface="Arial"/>
                        <a:cs typeface="Arial"/>
                      </a:endParaRPr>
                    </a:p>
                    <a:p>
                      <a:pPr marL="215265" indent="-107314" algn="just" rtl="1">
                        <a:lnSpc>
                          <a:spcPct val="100000"/>
                        </a:lnSpc>
                        <a:spcBef>
                          <a:spcPts val="120"/>
                        </a:spcBef>
                        <a:buClr>
                          <a:srgbClr val="98287C"/>
                        </a:buClr>
                        <a:buFont typeface="Wingdings"/>
                        <a:buChar char=""/>
                        <a:tabLst>
                          <a:tab pos="215265" algn="l"/>
                        </a:tabLst>
                      </a:pPr>
                      <a:r>
                        <a:rPr lang="ar-JO" sz="900" dirty="0">
                          <a:latin typeface="Arial"/>
                          <a:cs typeface="Arial"/>
                        </a:rPr>
                        <a:t>التعامل السري مع الملاحظات والانطباعات الحساسة.</a:t>
                      </a:r>
                      <a:endParaRPr sz="900" dirty="0">
                        <a:latin typeface="Arial"/>
                        <a:cs typeface="Arial"/>
                      </a:endParaRPr>
                    </a:p>
                  </a:txBody>
                  <a:tcPr marL="0" marR="0" marT="8064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tc>
                  <a:txBody>
                    <a:bodyPr/>
                    <a:lstStyle/>
                    <a:p>
                      <a:pPr marL="107950" algn="just" rtl="1">
                        <a:lnSpc>
                          <a:spcPct val="100000"/>
                        </a:lnSpc>
                        <a:spcBef>
                          <a:spcPts val="635"/>
                        </a:spcBef>
                      </a:pPr>
                      <a:r>
                        <a:rPr lang="ar-JO" sz="900" dirty="0">
                          <a:latin typeface="Arial"/>
                          <a:cs typeface="Arial"/>
                        </a:rPr>
                        <a:t>الأغراض الأكثر ملاءمة لها:</a:t>
                      </a:r>
                      <a:endParaRPr sz="900" dirty="0">
                        <a:latin typeface="Arial"/>
                        <a:cs typeface="Arial"/>
                      </a:endParaRPr>
                    </a:p>
                    <a:p>
                      <a:pPr marL="215265" indent="-107314" algn="just" rtl="1">
                        <a:lnSpc>
                          <a:spcPct val="100000"/>
                        </a:lnSpc>
                        <a:spcBef>
                          <a:spcPts val="405"/>
                        </a:spcBef>
                        <a:buClr>
                          <a:srgbClr val="98287C"/>
                        </a:buClr>
                        <a:buFont typeface="Wingdings"/>
                        <a:buChar char=""/>
                        <a:tabLst>
                          <a:tab pos="215265" algn="l"/>
                        </a:tabLst>
                      </a:pPr>
                      <a:r>
                        <a:rPr lang="ar-JO" sz="900" spc="55" dirty="0">
                          <a:latin typeface="Calibri"/>
                          <a:cs typeface="Calibri"/>
                        </a:rPr>
                        <a:t>فهم المجتمع</a:t>
                      </a:r>
                      <a:endParaRPr sz="900" dirty="0">
                        <a:latin typeface="Calibri"/>
                        <a:cs typeface="Calibri"/>
                      </a:endParaRPr>
                    </a:p>
                    <a:p>
                      <a:pPr marL="215265" indent="-107314" algn="just" rtl="1">
                        <a:lnSpc>
                          <a:spcPct val="100000"/>
                        </a:lnSpc>
                        <a:spcBef>
                          <a:spcPts val="120"/>
                        </a:spcBef>
                        <a:buClr>
                          <a:srgbClr val="98287C"/>
                        </a:buClr>
                        <a:buFont typeface="Wingdings"/>
                        <a:buChar char=""/>
                        <a:tabLst>
                          <a:tab pos="215265" algn="l"/>
                        </a:tabLst>
                      </a:pPr>
                      <a:r>
                        <a:rPr lang="ar-JO" sz="900" spc="20" dirty="0">
                          <a:latin typeface="Calibri"/>
                          <a:cs typeface="Calibri"/>
                        </a:rPr>
                        <a:t>توفر حوار هادف ثنائي الاتجاه</a:t>
                      </a:r>
                      <a:endParaRPr sz="900" dirty="0">
                        <a:latin typeface="Calibri"/>
                        <a:cs typeface="Calibri"/>
                      </a:endParaRPr>
                    </a:p>
                    <a:p>
                      <a:pPr marL="215265" indent="-107314" algn="just" rtl="1">
                        <a:lnSpc>
                          <a:spcPct val="100000"/>
                        </a:lnSpc>
                        <a:spcBef>
                          <a:spcPts val="114"/>
                        </a:spcBef>
                        <a:buClr>
                          <a:srgbClr val="98287C"/>
                        </a:buClr>
                        <a:buFont typeface="Wingdings"/>
                        <a:buChar char=""/>
                        <a:tabLst>
                          <a:tab pos="215265" algn="l"/>
                        </a:tabLst>
                      </a:pPr>
                      <a:r>
                        <a:rPr lang="ar-JO" sz="900" spc="20" dirty="0">
                          <a:latin typeface="Calibri"/>
                          <a:cs typeface="Calibri"/>
                        </a:rPr>
                        <a:t>رصد المقاييس الرئيسية.</a:t>
                      </a:r>
                      <a:endParaRPr sz="900" dirty="0">
                        <a:latin typeface="Calibri"/>
                        <a:cs typeface="Calibri"/>
                      </a:endParaRPr>
                    </a:p>
                  </a:txBody>
                  <a:tcPr marL="0" marR="0" marT="8064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extLst>
                  <a:ext uri="{0D108BD9-81ED-4DB2-BD59-A6C34878D82A}">
                    <a16:rowId xmlns:a16="http://schemas.microsoft.com/office/drawing/2014/main" val="10002"/>
                  </a:ext>
                </a:extLst>
              </a:tr>
            </a:tbl>
          </a:graphicData>
        </a:graphic>
      </p:graphicFrame>
      <p:graphicFrame>
        <p:nvGraphicFramePr>
          <p:cNvPr id="6" name="object 6"/>
          <p:cNvGraphicFramePr>
            <a:graphicFrameLocks noGrp="1"/>
          </p:cNvGraphicFramePr>
          <p:nvPr>
            <p:extLst>
              <p:ext uri="{D42A27DB-BD31-4B8C-83A1-F6EECF244321}">
                <p14:modId xmlns:p14="http://schemas.microsoft.com/office/powerpoint/2010/main" val="721097976"/>
              </p:ext>
            </p:extLst>
          </p:nvPr>
        </p:nvGraphicFramePr>
        <p:xfrm>
          <a:off x="734088" y="3516411"/>
          <a:ext cx="6113145" cy="4164520"/>
        </p:xfrm>
        <a:graphic>
          <a:graphicData uri="http://schemas.openxmlformats.org/drawingml/2006/table">
            <a:tbl>
              <a:tblPr rtl="1" firstRow="1" bandRow="1">
                <a:tableStyleId>{2D5ABB26-0587-4C30-8999-92F81FD0307C}</a:tableStyleId>
              </a:tblPr>
              <a:tblGrid>
                <a:gridCol w="1368425">
                  <a:extLst>
                    <a:ext uri="{9D8B030D-6E8A-4147-A177-3AD203B41FA5}">
                      <a16:colId xmlns:a16="http://schemas.microsoft.com/office/drawing/2014/main" val="20000"/>
                    </a:ext>
                  </a:extLst>
                </a:gridCol>
                <a:gridCol w="2372360">
                  <a:extLst>
                    <a:ext uri="{9D8B030D-6E8A-4147-A177-3AD203B41FA5}">
                      <a16:colId xmlns:a16="http://schemas.microsoft.com/office/drawing/2014/main" val="20001"/>
                    </a:ext>
                  </a:extLst>
                </a:gridCol>
                <a:gridCol w="2372360">
                  <a:extLst>
                    <a:ext uri="{9D8B030D-6E8A-4147-A177-3AD203B41FA5}">
                      <a16:colId xmlns:a16="http://schemas.microsoft.com/office/drawing/2014/main" val="20002"/>
                    </a:ext>
                  </a:extLst>
                </a:gridCol>
              </a:tblGrid>
              <a:tr h="326390">
                <a:tc>
                  <a:txBody>
                    <a:bodyPr/>
                    <a:lstStyle/>
                    <a:p>
                      <a:pPr algn="r" rtl="1">
                        <a:lnSpc>
                          <a:spcPct val="100000"/>
                        </a:lnSpc>
                      </a:pP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A82485"/>
                    </a:solidFill>
                  </a:tcPr>
                </a:tc>
                <a:tc>
                  <a:txBody>
                    <a:bodyPr/>
                    <a:lstStyle/>
                    <a:p>
                      <a:pPr marL="727710" algn="r" rtl="1">
                        <a:lnSpc>
                          <a:spcPct val="100000"/>
                        </a:lnSpc>
                        <a:spcBef>
                          <a:spcPts val="819"/>
                        </a:spcBef>
                      </a:pPr>
                      <a:r>
                        <a:rPr lang="ar-JO" sz="900" b="1" dirty="0">
                          <a:solidFill>
                            <a:srgbClr val="FFFFFF"/>
                          </a:solidFill>
                          <a:latin typeface="Calibri" panose="020F0502020204030204" pitchFamily="34" charset="0"/>
                          <a:ea typeface="Calibri" panose="020F0502020204030204" pitchFamily="34" charset="0"/>
                          <a:cs typeface="Calibri" panose="020F0502020204030204" pitchFamily="34" charset="0"/>
                        </a:rPr>
                        <a:t>الملاحظات والانطباعات المفتوحة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A82485"/>
                    </a:solidFill>
                  </a:tcPr>
                </a:tc>
                <a:tc>
                  <a:txBody>
                    <a:bodyPr/>
                    <a:lstStyle/>
                    <a:p>
                      <a:pPr marL="567055" algn="r" rtl="1">
                        <a:lnSpc>
                          <a:spcPct val="100000"/>
                        </a:lnSpc>
                        <a:spcBef>
                          <a:spcPts val="819"/>
                        </a:spcBef>
                      </a:pPr>
                      <a:r>
                        <a:rPr lang="ar-JO" sz="900" b="1" spc="60" dirty="0">
                          <a:solidFill>
                            <a:srgbClr val="FFFFFF"/>
                          </a:solidFill>
                          <a:latin typeface="Calibri" panose="020F0502020204030204" pitchFamily="34" charset="0"/>
                          <a:ea typeface="Calibri" panose="020F0502020204030204" pitchFamily="34" charset="0"/>
                          <a:cs typeface="Calibri" panose="020F0502020204030204" pitchFamily="34" charset="0"/>
                        </a:rPr>
                        <a:t>الملاحظات والانطباعات المنظمة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A82485"/>
                    </a:solidFill>
                  </a:tcPr>
                </a:tc>
                <a:extLst>
                  <a:ext uri="{0D108BD9-81ED-4DB2-BD59-A6C34878D82A}">
                    <a16:rowId xmlns:a16="http://schemas.microsoft.com/office/drawing/2014/main" val="10000"/>
                  </a:ext>
                </a:extLst>
              </a:tr>
              <a:tr h="466090">
                <a:tc>
                  <a:txBody>
                    <a:bodyPr/>
                    <a:lstStyle/>
                    <a:p>
                      <a:pPr marL="107314" marR="542925" algn="r" rtl="1">
                        <a:lnSpc>
                          <a:spcPct val="101800"/>
                        </a:lnSpc>
                        <a:spcBef>
                          <a:spcPts val="800"/>
                        </a:spcBef>
                      </a:pPr>
                      <a:r>
                        <a:rPr lang="ar-JO" sz="900" b="1" spc="-10" dirty="0">
                          <a:solidFill>
                            <a:srgbClr val="FFFFFF"/>
                          </a:solidFill>
                          <a:latin typeface="Calibri" panose="020F0502020204030204" pitchFamily="34" charset="0"/>
                          <a:ea typeface="Calibri" panose="020F0502020204030204" pitchFamily="34" charset="0"/>
                          <a:cs typeface="Calibri" panose="020F0502020204030204" pitchFamily="34" charset="0"/>
                        </a:rPr>
                        <a:t>الوصف العام</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160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BD99C6"/>
                    </a:solidFill>
                  </a:tcPr>
                </a:tc>
                <a:tc>
                  <a:txBody>
                    <a:bodyPr/>
                    <a:lstStyle/>
                    <a:p>
                      <a:pPr marL="107314" marR="106680" algn="r" rtl="1">
                        <a:lnSpc>
                          <a:spcPct val="111100"/>
                        </a:lnSpc>
                        <a:spcBef>
                          <a:spcPts val="560"/>
                        </a:spcBef>
                      </a:pPr>
                      <a:r>
                        <a:rPr lang="ar-JO" sz="900" dirty="0">
                          <a:latin typeface="Calibri" panose="020F0502020204030204" pitchFamily="34" charset="0"/>
                          <a:ea typeface="Calibri" panose="020F0502020204030204" pitchFamily="34" charset="0"/>
                          <a:cs typeface="Calibri" panose="020F0502020204030204" pitchFamily="34" charset="0"/>
                        </a:rPr>
                        <a:t>الاسمتاع إلى (والسؤال عن) كل ما يريد افراد المجتمع مشاركته.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7112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tc>
                  <a:txBody>
                    <a:bodyPr/>
                    <a:lstStyle/>
                    <a:p>
                      <a:pPr marL="107314" marR="483234" algn="r" rtl="1">
                        <a:lnSpc>
                          <a:spcPct val="111100"/>
                        </a:lnSpc>
                        <a:spcBef>
                          <a:spcPts val="560"/>
                        </a:spcBef>
                      </a:pPr>
                      <a:r>
                        <a:rPr lang="ar-JO" sz="900" dirty="0">
                          <a:latin typeface="Calibri" panose="020F0502020204030204" pitchFamily="34" charset="0"/>
                          <a:ea typeface="Calibri" panose="020F0502020204030204" pitchFamily="34" charset="0"/>
                          <a:cs typeface="Calibri" panose="020F0502020204030204" pitchFamily="34" charset="0"/>
                        </a:rPr>
                        <a:t>التماس الملاحظات والانطباعات بنشاط من المجتمعات حول مواضيع محددة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7112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extLst>
                  <a:ext uri="{0D108BD9-81ED-4DB2-BD59-A6C34878D82A}">
                    <a16:rowId xmlns:a16="http://schemas.microsoft.com/office/drawing/2014/main" val="10001"/>
                  </a:ext>
                </a:extLst>
              </a:tr>
              <a:tr h="326390">
                <a:tc>
                  <a:txBody>
                    <a:bodyPr/>
                    <a:lstStyle/>
                    <a:p>
                      <a:pPr marL="107314" algn="r" rtl="1">
                        <a:lnSpc>
                          <a:spcPct val="100000"/>
                        </a:lnSpc>
                        <a:spcBef>
                          <a:spcPts val="819"/>
                        </a:spcBef>
                      </a:pPr>
                      <a:r>
                        <a:rPr lang="ar-JO" sz="900" b="1" dirty="0">
                          <a:solidFill>
                            <a:srgbClr val="FFFFFF"/>
                          </a:solidFill>
                          <a:latin typeface="Calibri" panose="020F0502020204030204" pitchFamily="34" charset="0"/>
                          <a:ea typeface="Calibri" panose="020F0502020204030204" pitchFamily="34" charset="0"/>
                          <a:cs typeface="Calibri" panose="020F0502020204030204" pitchFamily="34" charset="0"/>
                        </a:rPr>
                        <a:t>الملاحظات والانطباعات التي تمت مشاركتها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BD99C6"/>
                    </a:solidFill>
                  </a:tcPr>
                </a:tc>
                <a:tc>
                  <a:txBody>
                    <a:bodyPr/>
                    <a:lstStyle/>
                    <a:p>
                      <a:pPr marL="107314" algn="r" rtl="1">
                        <a:lnSpc>
                          <a:spcPct val="100000"/>
                        </a:lnSpc>
                        <a:spcBef>
                          <a:spcPts val="730"/>
                        </a:spcBef>
                      </a:pPr>
                      <a:r>
                        <a:rPr lang="ar-JO" sz="900" spc="20" dirty="0">
                          <a:latin typeface="Calibri" panose="020F0502020204030204" pitchFamily="34" charset="0"/>
                          <a:ea typeface="Calibri" panose="020F0502020204030204" pitchFamily="34" charset="0"/>
                          <a:cs typeface="Calibri" panose="020F0502020204030204" pitchFamily="34" charset="0"/>
                        </a:rPr>
                        <a:t>رسمية وغير رسمية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9271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tc>
                  <a:txBody>
                    <a:bodyPr/>
                    <a:lstStyle/>
                    <a:p>
                      <a:pPr marL="107314" algn="r" rtl="1">
                        <a:lnSpc>
                          <a:spcPct val="100000"/>
                        </a:lnSpc>
                        <a:spcBef>
                          <a:spcPts val="730"/>
                        </a:spcBef>
                      </a:pPr>
                      <a:r>
                        <a:rPr lang="ar-JO" sz="900" spc="-10" dirty="0">
                          <a:latin typeface="Calibri" panose="020F0502020204030204" pitchFamily="34" charset="0"/>
                          <a:ea typeface="Calibri" panose="020F0502020204030204" pitchFamily="34" charset="0"/>
                          <a:cs typeface="Calibri" panose="020F0502020204030204" pitchFamily="34" charset="0"/>
                        </a:rPr>
                        <a:t>رسمية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9271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extLst>
                  <a:ext uri="{0D108BD9-81ED-4DB2-BD59-A6C34878D82A}">
                    <a16:rowId xmlns:a16="http://schemas.microsoft.com/office/drawing/2014/main" val="10002"/>
                  </a:ext>
                </a:extLst>
              </a:tr>
              <a:tr h="760095">
                <a:tc>
                  <a:txBody>
                    <a:bodyPr/>
                    <a:lstStyle/>
                    <a:p>
                      <a:pPr marL="107314" marR="100965" algn="r" rtl="1">
                        <a:lnSpc>
                          <a:spcPct val="101800"/>
                        </a:lnSpc>
                        <a:spcBef>
                          <a:spcPts val="860"/>
                        </a:spcBef>
                      </a:pPr>
                      <a:r>
                        <a:rPr lang="ar-JO" sz="900" b="1" spc="10" dirty="0">
                          <a:solidFill>
                            <a:srgbClr val="FFFFFF"/>
                          </a:solidFill>
                          <a:latin typeface="Calibri" panose="020F0502020204030204" pitchFamily="34" charset="0"/>
                          <a:ea typeface="Calibri" panose="020F0502020204030204" pitchFamily="34" charset="0"/>
                          <a:cs typeface="Calibri" panose="020F0502020204030204" pitchFamily="34" charset="0"/>
                        </a:rPr>
                        <a:t>القنوات والأنشطة المستخدمة في جمع هذا النوع من الملاحظات والانطباعات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922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BD99C6"/>
                    </a:solidFill>
                  </a:tcPr>
                </a:tc>
                <a:tc>
                  <a:txBody>
                    <a:bodyPr/>
                    <a:lstStyle/>
                    <a:p>
                      <a:pPr marL="107314" marR="494030" algn="r" rtl="1">
                        <a:lnSpc>
                          <a:spcPct val="111100"/>
                        </a:lnSpc>
                        <a:spcBef>
                          <a:spcPts val="515"/>
                        </a:spcBef>
                      </a:pPr>
                      <a:r>
                        <a:rPr lang="ar-JO" sz="900" spc="50" dirty="0">
                          <a:latin typeface="Calibri" panose="020F0502020204030204" pitchFamily="34" charset="0"/>
                          <a:ea typeface="Calibri" panose="020F0502020204030204" pitchFamily="34" charset="0"/>
                          <a:cs typeface="Calibri" panose="020F0502020204030204" pitchFamily="34" charset="0"/>
                        </a:rPr>
                        <a:t>الاجتماعات المجتمعية والبرامج الإذاعية التفاعلية والخطوط الساخنة والمناقشات بعد الأحداث المجتمعية والمحادثات غير الرسمية أثناء الأنشطة اليومية وما إلى ذلك.</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tc>
                  <a:txBody>
                    <a:bodyPr/>
                    <a:lstStyle/>
                    <a:p>
                      <a:pPr marL="107314" marR="240665" algn="r" rtl="1">
                        <a:lnSpc>
                          <a:spcPct val="111100"/>
                        </a:lnSpc>
                        <a:spcBef>
                          <a:spcPts val="515"/>
                        </a:spcBef>
                      </a:pPr>
                      <a:r>
                        <a:rPr lang="ar-JO" sz="900" spc="10" dirty="0">
                          <a:latin typeface="Calibri" panose="020F0502020204030204" pitchFamily="34" charset="0"/>
                          <a:ea typeface="Calibri" panose="020F0502020204030204" pitchFamily="34" charset="0"/>
                          <a:cs typeface="Calibri" panose="020F0502020204030204" pitchFamily="34" charset="0"/>
                        </a:rPr>
                        <a:t>استطلاعات الرأي أو المعرفة والموقف والممارسات وحلقات النقاش المركزة ومقابلات مقدمي المعلومات الرئيسيين واستطلاعات الرأي على وسائل التواصل الاجتماعي وما إلى ذلك.</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extLst>
                  <a:ext uri="{0D108BD9-81ED-4DB2-BD59-A6C34878D82A}">
                    <a16:rowId xmlns:a16="http://schemas.microsoft.com/office/drawing/2014/main" val="10003"/>
                  </a:ext>
                </a:extLst>
              </a:tr>
              <a:tr h="455295">
                <a:tc>
                  <a:txBody>
                    <a:bodyPr/>
                    <a:lstStyle/>
                    <a:p>
                      <a:pPr algn="r" rtl="1">
                        <a:lnSpc>
                          <a:spcPct val="100000"/>
                        </a:lnSpc>
                        <a:spcBef>
                          <a:spcPts val="5"/>
                        </a:spcBef>
                      </a:pPr>
                      <a:endParaRPr sz="1150" dirty="0">
                        <a:latin typeface="Calibri" panose="020F0502020204030204" pitchFamily="34" charset="0"/>
                        <a:ea typeface="Calibri" panose="020F0502020204030204" pitchFamily="34" charset="0"/>
                        <a:cs typeface="Calibri" panose="020F0502020204030204" pitchFamily="34" charset="0"/>
                      </a:endParaRPr>
                    </a:p>
                    <a:p>
                      <a:pPr marL="107314" algn="r" rtl="1">
                        <a:lnSpc>
                          <a:spcPct val="100000"/>
                        </a:lnSpc>
                      </a:pPr>
                      <a:r>
                        <a:rPr lang="ar-JO" sz="900" b="1" dirty="0">
                          <a:solidFill>
                            <a:srgbClr val="FFFFFF"/>
                          </a:solidFill>
                          <a:latin typeface="Calibri" panose="020F0502020204030204" pitchFamily="34" charset="0"/>
                          <a:ea typeface="Calibri" panose="020F0502020204030204" pitchFamily="34" charset="0"/>
                          <a:cs typeface="Calibri" panose="020F0502020204030204" pitchFamily="34" charset="0"/>
                        </a:rPr>
                        <a:t>الموضوعات التي يغطيها: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3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BD99C6"/>
                    </a:solidFill>
                  </a:tcPr>
                </a:tc>
                <a:tc>
                  <a:txBody>
                    <a:bodyPr/>
                    <a:lstStyle/>
                    <a:p>
                      <a:pPr marL="107314" marR="483870" algn="r" rtl="1">
                        <a:lnSpc>
                          <a:spcPct val="111100"/>
                        </a:lnSpc>
                        <a:spcBef>
                          <a:spcPts val="515"/>
                        </a:spcBef>
                      </a:pPr>
                      <a:r>
                        <a:rPr lang="ar-JO" sz="900" dirty="0">
                          <a:latin typeface="Calibri" panose="020F0502020204030204" pitchFamily="34" charset="0"/>
                          <a:ea typeface="Calibri" panose="020F0502020204030204" pitchFamily="34" charset="0"/>
                          <a:cs typeface="Calibri" panose="020F0502020204030204" pitchFamily="34" charset="0"/>
                        </a:rPr>
                        <a:t>أي موضوع يرغب افراد المجتمع في التعليق عليه.</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tc>
                  <a:txBody>
                    <a:bodyPr/>
                    <a:lstStyle/>
                    <a:p>
                      <a:pPr algn="r" rtl="1">
                        <a:lnSpc>
                          <a:spcPct val="100000"/>
                        </a:lnSpc>
                        <a:spcBef>
                          <a:spcPts val="25"/>
                        </a:spcBef>
                      </a:pPr>
                      <a:endParaRPr sz="1050" dirty="0">
                        <a:latin typeface="Calibri" panose="020F0502020204030204" pitchFamily="34" charset="0"/>
                        <a:ea typeface="Calibri" panose="020F0502020204030204" pitchFamily="34" charset="0"/>
                        <a:cs typeface="Calibri" panose="020F0502020204030204" pitchFamily="34" charset="0"/>
                      </a:endParaRPr>
                    </a:p>
                    <a:p>
                      <a:pPr marL="107314" algn="r" rtl="1">
                        <a:lnSpc>
                          <a:spcPct val="100000"/>
                        </a:lnSpc>
                      </a:pPr>
                      <a:r>
                        <a:rPr lang="ar-JO" sz="900" spc="20" dirty="0">
                          <a:latin typeface="Calibri" panose="020F0502020204030204" pitchFamily="34" charset="0"/>
                          <a:ea typeface="Calibri" panose="020F0502020204030204" pitchFamily="34" charset="0"/>
                          <a:cs typeface="Calibri" panose="020F0502020204030204" pitchFamily="34" charset="0"/>
                        </a:rPr>
                        <a:t>المواضيع التي حددتها منظمات الإغاثة مسبقًا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317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extLst>
                  <a:ext uri="{0D108BD9-81ED-4DB2-BD59-A6C34878D82A}">
                    <a16:rowId xmlns:a16="http://schemas.microsoft.com/office/drawing/2014/main" val="10004"/>
                  </a:ext>
                </a:extLst>
              </a:tr>
              <a:tr h="455295">
                <a:tc>
                  <a:txBody>
                    <a:bodyPr/>
                    <a:lstStyle/>
                    <a:p>
                      <a:pPr algn="r" rtl="1">
                        <a:lnSpc>
                          <a:spcPct val="100000"/>
                        </a:lnSpc>
                        <a:spcBef>
                          <a:spcPts val="5"/>
                        </a:spcBef>
                      </a:pPr>
                      <a:endParaRPr sz="1150" dirty="0">
                        <a:latin typeface="Calibri" panose="020F0502020204030204" pitchFamily="34" charset="0"/>
                        <a:ea typeface="Calibri" panose="020F0502020204030204" pitchFamily="34" charset="0"/>
                        <a:cs typeface="Calibri" panose="020F0502020204030204" pitchFamily="34" charset="0"/>
                      </a:endParaRPr>
                    </a:p>
                    <a:p>
                      <a:pPr marL="107314" algn="r" rtl="1">
                        <a:lnSpc>
                          <a:spcPct val="100000"/>
                        </a:lnSpc>
                      </a:pPr>
                      <a:r>
                        <a:rPr lang="ar-JO" sz="900" b="1" spc="55" dirty="0">
                          <a:solidFill>
                            <a:srgbClr val="FFFFFF"/>
                          </a:solidFill>
                          <a:latin typeface="Calibri" panose="020F0502020204030204" pitchFamily="34" charset="0"/>
                          <a:ea typeface="Calibri" panose="020F0502020204030204" pitchFamily="34" charset="0"/>
                          <a:cs typeface="Calibri" panose="020F0502020204030204" pitchFamily="34" charset="0"/>
                        </a:rPr>
                        <a:t>التوقيتات: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3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BD99C6"/>
                    </a:solidFill>
                  </a:tcPr>
                </a:tc>
                <a:tc>
                  <a:txBody>
                    <a:bodyPr/>
                    <a:lstStyle/>
                    <a:p>
                      <a:pPr marL="107314" marR="201295" algn="r" rtl="1">
                        <a:lnSpc>
                          <a:spcPct val="111100"/>
                        </a:lnSpc>
                        <a:spcBef>
                          <a:spcPts val="515"/>
                        </a:spcBef>
                      </a:pPr>
                      <a:r>
                        <a:rPr lang="ar-JO" sz="900" spc="65" dirty="0">
                          <a:latin typeface="Calibri" panose="020F0502020204030204" pitchFamily="34" charset="0"/>
                          <a:ea typeface="Calibri" panose="020F0502020204030204" pitchFamily="34" charset="0"/>
                          <a:cs typeface="Calibri" panose="020F0502020204030204" pitchFamily="34" charset="0"/>
                        </a:rPr>
                        <a:t>مفتوحة ومتنوعة وتتوفر في كافة الأوقات التي يريد أفراد المجتمع مشاركة الملاحظات فيها.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tc>
                  <a:txBody>
                    <a:bodyPr/>
                    <a:lstStyle/>
                    <a:p>
                      <a:pPr marL="107314" marR="682625" algn="r" rtl="1">
                        <a:lnSpc>
                          <a:spcPct val="111100"/>
                        </a:lnSpc>
                        <a:spcBef>
                          <a:spcPts val="515"/>
                        </a:spcBef>
                      </a:pPr>
                      <a:r>
                        <a:rPr lang="ar-JO" sz="900" spc="-10" dirty="0">
                          <a:latin typeface="Calibri" panose="020F0502020204030204" pitchFamily="34" charset="0"/>
                          <a:ea typeface="Calibri" panose="020F0502020204030204" pitchFamily="34" charset="0"/>
                          <a:cs typeface="Calibri" panose="020F0502020204030204" pitchFamily="34" charset="0"/>
                        </a:rPr>
                        <a:t>أوقات محددة محددة مسبقا من قبل منظمة الإغاثة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extLst>
                  <a:ext uri="{0D108BD9-81ED-4DB2-BD59-A6C34878D82A}">
                    <a16:rowId xmlns:a16="http://schemas.microsoft.com/office/drawing/2014/main" val="10005"/>
                  </a:ext>
                </a:extLst>
              </a:tr>
              <a:tr h="605790">
                <a:tc>
                  <a:txBody>
                    <a:bodyPr/>
                    <a:lstStyle/>
                    <a:p>
                      <a:pPr marL="107314" marR="452755" algn="just" rtl="1">
                        <a:lnSpc>
                          <a:spcPct val="101800"/>
                        </a:lnSpc>
                        <a:spcBef>
                          <a:spcPts val="800"/>
                        </a:spcBef>
                      </a:pPr>
                      <a:r>
                        <a:rPr lang="ar-JO" sz="900" b="1" dirty="0">
                          <a:solidFill>
                            <a:srgbClr val="FFFFFF"/>
                          </a:solidFill>
                          <a:latin typeface="Calibri" panose="020F0502020204030204" pitchFamily="34" charset="0"/>
                          <a:ea typeface="Calibri" panose="020F0502020204030204" pitchFamily="34" charset="0"/>
                          <a:cs typeface="Calibri" panose="020F0502020204030204" pitchFamily="34" charset="0"/>
                        </a:rPr>
                        <a:t>نوع البيانات التي يولدها هذا النوع من الملاحظات والانطباعات: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160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BD99C6"/>
                    </a:solidFill>
                  </a:tcPr>
                </a:tc>
                <a:tc>
                  <a:txBody>
                    <a:bodyPr/>
                    <a:lstStyle/>
                    <a:p>
                      <a:pPr algn="r" rtl="1">
                        <a:lnSpc>
                          <a:spcPct val="100000"/>
                        </a:lnSpc>
                        <a:spcBef>
                          <a:spcPts val="40"/>
                        </a:spcBef>
                      </a:pPr>
                      <a:endParaRPr sz="1550" dirty="0">
                        <a:latin typeface="Calibri" panose="020F0502020204030204" pitchFamily="34" charset="0"/>
                        <a:ea typeface="Calibri" panose="020F0502020204030204" pitchFamily="34" charset="0"/>
                        <a:cs typeface="Calibri" panose="020F0502020204030204" pitchFamily="34" charset="0"/>
                      </a:endParaRPr>
                    </a:p>
                    <a:p>
                      <a:pPr marL="107314" algn="r" rtl="1">
                        <a:lnSpc>
                          <a:spcPct val="100000"/>
                        </a:lnSpc>
                        <a:spcBef>
                          <a:spcPts val="5"/>
                        </a:spcBef>
                      </a:pPr>
                      <a:r>
                        <a:rPr lang="ar-JO" sz="900" dirty="0">
                          <a:latin typeface="Calibri" panose="020F0502020204030204" pitchFamily="34" charset="0"/>
                          <a:ea typeface="Calibri" panose="020F0502020204030204" pitchFamily="34" charset="0"/>
                          <a:cs typeface="Calibri" panose="020F0502020204030204" pitchFamily="34" charset="0"/>
                        </a:rPr>
                        <a:t>بيانات نوعية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508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tc>
                  <a:txBody>
                    <a:bodyPr/>
                    <a:lstStyle/>
                    <a:p>
                      <a:pPr algn="r" rtl="1">
                        <a:lnSpc>
                          <a:spcPct val="100000"/>
                        </a:lnSpc>
                        <a:spcBef>
                          <a:spcPts val="40"/>
                        </a:spcBef>
                      </a:pPr>
                      <a:endParaRPr sz="1550" dirty="0">
                        <a:latin typeface="Calibri" panose="020F0502020204030204" pitchFamily="34" charset="0"/>
                        <a:ea typeface="Calibri" panose="020F0502020204030204" pitchFamily="34" charset="0"/>
                        <a:cs typeface="Calibri" panose="020F0502020204030204" pitchFamily="34" charset="0"/>
                      </a:endParaRPr>
                    </a:p>
                    <a:p>
                      <a:pPr marL="107314" algn="r" rtl="1">
                        <a:lnSpc>
                          <a:spcPct val="100000"/>
                        </a:lnSpc>
                        <a:spcBef>
                          <a:spcPts val="5"/>
                        </a:spcBef>
                      </a:pPr>
                      <a:r>
                        <a:rPr lang="ar-JO" sz="900" spc="10" dirty="0">
                          <a:latin typeface="Calibri" panose="020F0502020204030204" pitchFamily="34" charset="0"/>
                          <a:ea typeface="Calibri" panose="020F0502020204030204" pitchFamily="34" charset="0"/>
                          <a:cs typeface="Calibri" panose="020F0502020204030204" pitchFamily="34" charset="0"/>
                        </a:rPr>
                        <a:t>البيانات النوعية والكمية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508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8DDEE"/>
                    </a:solidFill>
                  </a:tcPr>
                </a:tc>
                <a:extLst>
                  <a:ext uri="{0D108BD9-81ED-4DB2-BD59-A6C34878D82A}">
                    <a16:rowId xmlns:a16="http://schemas.microsoft.com/office/drawing/2014/main" val="10006"/>
                  </a:ext>
                </a:extLst>
              </a:tr>
              <a:tr h="607695">
                <a:tc>
                  <a:txBody>
                    <a:bodyPr/>
                    <a:lstStyle/>
                    <a:p>
                      <a:pPr algn="r" rtl="1">
                        <a:lnSpc>
                          <a:spcPct val="100000"/>
                        </a:lnSpc>
                      </a:pPr>
                      <a:endParaRPr sz="1100" dirty="0">
                        <a:latin typeface="Calibri" panose="020F0502020204030204" pitchFamily="34" charset="0"/>
                        <a:ea typeface="Calibri" panose="020F0502020204030204" pitchFamily="34" charset="0"/>
                        <a:cs typeface="Calibri" panose="020F0502020204030204" pitchFamily="34" charset="0"/>
                      </a:endParaRPr>
                    </a:p>
                    <a:p>
                      <a:pPr marL="107314" algn="r" rtl="1">
                        <a:lnSpc>
                          <a:spcPct val="100000"/>
                        </a:lnSpc>
                        <a:spcBef>
                          <a:spcPts val="660"/>
                        </a:spcBef>
                      </a:pPr>
                      <a:r>
                        <a:rPr lang="ar-JO" sz="900" b="1" spc="70" dirty="0">
                          <a:solidFill>
                            <a:srgbClr val="FFFFFF"/>
                          </a:solidFill>
                          <a:latin typeface="Calibri" panose="020F0502020204030204" pitchFamily="34" charset="0"/>
                          <a:ea typeface="Calibri" panose="020F0502020204030204" pitchFamily="34" charset="0"/>
                          <a:cs typeface="Calibri" panose="020F0502020204030204" pitchFamily="34" charset="0"/>
                        </a:rPr>
                        <a:t>الحالات التي تكون مفيدة فيها: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BD99C6"/>
                    </a:solidFill>
                  </a:tcPr>
                </a:tc>
                <a:tc>
                  <a:txBody>
                    <a:bodyPr/>
                    <a:lstStyle/>
                    <a:p>
                      <a:pPr algn="r" rtl="1">
                        <a:lnSpc>
                          <a:spcPct val="100000"/>
                        </a:lnSpc>
                        <a:spcBef>
                          <a:spcPts val="20"/>
                        </a:spcBef>
                      </a:pPr>
                      <a:endParaRPr sz="950" dirty="0">
                        <a:latin typeface="Calibri" panose="020F0502020204030204" pitchFamily="34" charset="0"/>
                        <a:ea typeface="Calibri" panose="020F0502020204030204" pitchFamily="34" charset="0"/>
                        <a:cs typeface="Calibri" panose="020F0502020204030204" pitchFamily="34" charset="0"/>
                      </a:endParaRPr>
                    </a:p>
                    <a:p>
                      <a:pPr marL="107314" marR="327660" algn="r" rtl="1">
                        <a:lnSpc>
                          <a:spcPct val="111100"/>
                        </a:lnSpc>
                      </a:pPr>
                      <a:r>
                        <a:rPr lang="ar-JO" sz="900" spc="55" dirty="0">
                          <a:latin typeface="Calibri" panose="020F0502020204030204" pitchFamily="34" charset="0"/>
                          <a:ea typeface="Calibri" panose="020F0502020204030204" pitchFamily="34" charset="0"/>
                          <a:cs typeface="Calibri" panose="020F0502020204030204" pitchFamily="34" charset="0"/>
                        </a:rPr>
                        <a:t>فهم أفكار المجتمع وأولوياته في الوقت الراهن.</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254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tc>
                  <a:txBody>
                    <a:bodyPr/>
                    <a:lstStyle/>
                    <a:p>
                      <a:pPr marL="107314" marR="292735" algn="r" rtl="1">
                        <a:lnSpc>
                          <a:spcPct val="111100"/>
                        </a:lnSpc>
                        <a:spcBef>
                          <a:spcPts val="515"/>
                        </a:spcBef>
                      </a:pPr>
                      <a:r>
                        <a:rPr lang="ar-JO" sz="900" dirty="0">
                          <a:latin typeface="Calibri" panose="020F0502020204030204" pitchFamily="34" charset="0"/>
                          <a:ea typeface="Calibri" panose="020F0502020204030204" pitchFamily="34" charset="0"/>
                          <a:cs typeface="Calibri" panose="020F0502020204030204" pitchFamily="34" charset="0"/>
                        </a:rPr>
                        <a:t>الإجابة على أسئلة محددة يمكن أن تساعد في تصميم البرامج والأنشطة والاستراتيجيات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2BCDB"/>
                    </a:solidFill>
                  </a:tcPr>
                </a:tc>
                <a:extLst>
                  <a:ext uri="{0D108BD9-81ED-4DB2-BD59-A6C34878D82A}">
                    <a16:rowId xmlns:a16="http://schemas.microsoft.com/office/drawing/2014/main" val="10007"/>
                  </a:ext>
                </a:extLst>
              </a:tr>
            </a:tbl>
          </a:graphicData>
        </a:graphic>
      </p:graphicFrame>
      <p:sp>
        <p:nvSpPr>
          <p:cNvPr id="7" name="object 7"/>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8" name="object 8"/>
          <p:cNvSpPr txBox="1"/>
          <p:nvPr/>
        </p:nvSpPr>
        <p:spPr>
          <a:xfrm>
            <a:off x="6739283" y="10083162"/>
            <a:ext cx="107950" cy="147320"/>
          </a:xfrm>
          <a:prstGeom prst="rect">
            <a:avLst/>
          </a:prstGeom>
        </p:spPr>
        <p:txBody>
          <a:bodyPr vert="horz" wrap="square" lIns="0" tIns="12700" rIns="0" bIns="0" rtlCol="0">
            <a:spAutoFit/>
          </a:bodyPr>
          <a:lstStyle/>
          <a:p>
            <a:pPr marL="12700">
              <a:lnSpc>
                <a:spcPct val="100000"/>
              </a:lnSpc>
              <a:spcBef>
                <a:spcPts val="100"/>
              </a:spcBef>
            </a:pPr>
            <a:r>
              <a:rPr sz="800" b="1" spc="-105" dirty="0">
                <a:solidFill>
                  <a:srgbClr val="FFFFFF"/>
                </a:solidFill>
                <a:latin typeface="Century Gothic"/>
                <a:cs typeface="Century Gothic"/>
              </a:rPr>
              <a:t>11</a:t>
            </a:r>
            <a:endParaRPr sz="800">
              <a:latin typeface="Century Gothic"/>
              <a:cs typeface="Century Gothic"/>
            </a:endParaRPr>
          </a:p>
        </p:txBody>
      </p:sp>
      <p:sp>
        <p:nvSpPr>
          <p:cNvPr id="9" name="object 9"/>
          <p:cNvSpPr txBox="1"/>
          <p:nvPr/>
        </p:nvSpPr>
        <p:spPr>
          <a:xfrm>
            <a:off x="5392890" y="10094547"/>
            <a:ext cx="1216660"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المقدمة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719999" y="684003"/>
            <a:ext cx="6120130" cy="464184"/>
          </a:xfrm>
          <a:custGeom>
            <a:avLst/>
            <a:gdLst/>
            <a:ahLst/>
            <a:cxnLst/>
            <a:rect l="l" t="t" r="r" b="b"/>
            <a:pathLst>
              <a:path w="6120130" h="464184">
                <a:moveTo>
                  <a:pt x="5888126" y="0"/>
                </a:moveTo>
                <a:lnTo>
                  <a:pt x="0" y="0"/>
                </a:lnTo>
                <a:lnTo>
                  <a:pt x="0" y="463753"/>
                </a:lnTo>
                <a:lnTo>
                  <a:pt x="5888126" y="463753"/>
                </a:lnTo>
                <a:lnTo>
                  <a:pt x="5934855" y="459042"/>
                </a:lnTo>
                <a:lnTo>
                  <a:pt x="5978379" y="445531"/>
                </a:lnTo>
                <a:lnTo>
                  <a:pt x="6017767" y="424153"/>
                </a:lnTo>
                <a:lnTo>
                  <a:pt x="6052084" y="395839"/>
                </a:lnTo>
                <a:lnTo>
                  <a:pt x="6080400" y="361523"/>
                </a:lnTo>
                <a:lnTo>
                  <a:pt x="6101779" y="322135"/>
                </a:lnTo>
                <a:lnTo>
                  <a:pt x="6115291" y="278609"/>
                </a:lnTo>
                <a:lnTo>
                  <a:pt x="6120003" y="231876"/>
                </a:lnTo>
                <a:lnTo>
                  <a:pt x="6115291" y="185143"/>
                </a:lnTo>
                <a:lnTo>
                  <a:pt x="6101779" y="141617"/>
                </a:lnTo>
                <a:lnTo>
                  <a:pt x="6080400" y="102230"/>
                </a:lnTo>
                <a:lnTo>
                  <a:pt x="6052084" y="67913"/>
                </a:lnTo>
                <a:lnTo>
                  <a:pt x="6017767" y="39599"/>
                </a:lnTo>
                <a:lnTo>
                  <a:pt x="5978379" y="18221"/>
                </a:lnTo>
                <a:lnTo>
                  <a:pt x="5934855" y="4710"/>
                </a:lnTo>
                <a:lnTo>
                  <a:pt x="5888126" y="0"/>
                </a:lnTo>
                <a:close/>
              </a:path>
            </a:pathLst>
          </a:custGeom>
          <a:solidFill>
            <a:srgbClr val="98287C"/>
          </a:solidFill>
        </p:spPr>
        <p:txBody>
          <a:bodyPr wrap="square" lIns="0" tIns="0" rIns="0" bIns="0" rtlCol="0"/>
          <a:lstStyle/>
          <a:p>
            <a:endParaRPr/>
          </a:p>
        </p:txBody>
      </p:sp>
      <p:sp>
        <p:nvSpPr>
          <p:cNvPr id="3" name="object 3"/>
          <p:cNvSpPr txBox="1"/>
          <p:nvPr/>
        </p:nvSpPr>
        <p:spPr>
          <a:xfrm>
            <a:off x="1480729" y="675416"/>
            <a:ext cx="4160520" cy="218008"/>
          </a:xfrm>
          <a:prstGeom prst="rect">
            <a:avLst/>
          </a:prstGeom>
        </p:spPr>
        <p:txBody>
          <a:bodyPr vert="horz" wrap="square" lIns="0" tIns="25400" rIns="0" bIns="0" rtlCol="0">
            <a:spAutoFit/>
          </a:bodyPr>
          <a:lstStyle/>
          <a:p>
            <a:pPr marL="12700" marR="5080" algn="ctr" rtl="1">
              <a:lnSpc>
                <a:spcPts val="1500"/>
              </a:lnSpc>
              <a:spcBef>
                <a:spcPts val="200"/>
              </a:spcBef>
            </a:pPr>
            <a:r>
              <a:rPr lang="ar-JO" sz="1300" b="1" spc="110" dirty="0">
                <a:solidFill>
                  <a:srgbClr val="FFFFFF"/>
                </a:solidFill>
                <a:latin typeface="Calibri" panose="020F0502020204030204" pitchFamily="34" charset="0"/>
                <a:ea typeface="Calibri" panose="020F0502020204030204" pitchFamily="34" charset="0"/>
                <a:cs typeface="Calibri" panose="020F0502020204030204" pitchFamily="34" charset="0"/>
              </a:rPr>
              <a:t>الفرق بين "آلية التغذية الراجعة" و"قنوات التغذية الراجعة"</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3567339" y="1339371"/>
            <a:ext cx="3688715" cy="159018"/>
          </a:xfrm>
          <a:prstGeom prst="rect">
            <a:avLst/>
          </a:prstGeom>
        </p:spPr>
        <p:txBody>
          <a:bodyPr vert="horz" wrap="square" lIns="0" tIns="12700" rIns="0" bIns="0" rtlCol="0">
            <a:spAutoFit/>
          </a:bodyPr>
          <a:lstStyle/>
          <a:p>
            <a:pPr marL="12700" algn="ctr">
              <a:lnSpc>
                <a:spcPct val="100000"/>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نخلط عادة بين هذين المصطلحين، لذا إليك تعريف كلٍ منهما: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707299" y="3717192"/>
            <a:ext cx="6145530" cy="353687"/>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00" dirty="0">
                <a:latin typeface="Calibri"/>
                <a:cs typeface="Calibri"/>
              </a:rPr>
              <a:t>يمكننا أن نرى أن آلية التغذية الراجعة هي النظام الأوسع والذي يتضمن حلقة تغذية راجعة كاملة، بينما تقتصر قناة التغذية الراجعة على جمع الملاحظات والانطباعات فقط، كما ويمكن لآلية واحدة للتغذية الراجعة أن تشمل عدة قنوات للتغذية الراجعة.</a:t>
            </a:r>
          </a:p>
        </p:txBody>
      </p:sp>
      <p:pic>
        <p:nvPicPr>
          <p:cNvPr id="6" name="object 6"/>
          <p:cNvPicPr/>
          <p:nvPr/>
        </p:nvPicPr>
        <p:blipFill>
          <a:blip r:embed="rId2" cstate="print"/>
          <a:stretch>
            <a:fillRect/>
          </a:stretch>
        </p:blipFill>
        <p:spPr>
          <a:xfrm>
            <a:off x="2731588" y="4129016"/>
            <a:ext cx="72009" cy="71996"/>
          </a:xfrm>
          <a:prstGeom prst="rect">
            <a:avLst/>
          </a:prstGeom>
        </p:spPr>
      </p:pic>
      <p:sp>
        <p:nvSpPr>
          <p:cNvPr id="7" name="object 7"/>
          <p:cNvSpPr txBox="1"/>
          <p:nvPr/>
        </p:nvSpPr>
        <p:spPr>
          <a:xfrm>
            <a:off x="3016250" y="4419516"/>
            <a:ext cx="4958080" cy="284480"/>
          </a:xfrm>
          <a:prstGeom prst="rect">
            <a:avLst/>
          </a:prstGeom>
        </p:spPr>
        <p:txBody>
          <a:bodyPr vert="horz" wrap="square" lIns="0" tIns="12700" rIns="0" bIns="0" rtlCol="0">
            <a:spAutoFit/>
          </a:bodyPr>
          <a:lstStyle/>
          <a:p>
            <a:pPr marL="12700">
              <a:lnSpc>
                <a:spcPct val="100000"/>
              </a:lnSpc>
              <a:spcBef>
                <a:spcPts val="100"/>
              </a:spcBef>
            </a:pPr>
            <a:r>
              <a:rPr lang="ar-JO" sz="1700" b="1" spc="165" dirty="0">
                <a:solidFill>
                  <a:srgbClr val="E42583"/>
                </a:solidFill>
                <a:latin typeface="Century Gothic"/>
                <a:cs typeface="Century Gothic"/>
              </a:rPr>
              <a:t>ما هي استخدامات التغذية الراجعة المجتمعية؟ </a:t>
            </a:r>
            <a:endParaRPr sz="1700" dirty="0">
              <a:latin typeface="Century Gothic"/>
              <a:cs typeface="Century Gothic"/>
            </a:endParaRPr>
          </a:p>
        </p:txBody>
      </p:sp>
      <p:sp>
        <p:nvSpPr>
          <p:cNvPr id="8" name="object 8"/>
          <p:cNvSpPr txBox="1"/>
          <p:nvPr/>
        </p:nvSpPr>
        <p:spPr>
          <a:xfrm>
            <a:off x="3937368" y="4811624"/>
            <a:ext cx="2995930" cy="66992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10" dirty="0">
                <a:latin typeface="Calibri"/>
                <a:cs typeface="Calibri"/>
              </a:rPr>
              <a:t>أكثرها أهمية أنها تساعدك على تحمل المسؤولية تجاه المجتمعات وتخفيف الضرر أو منعه، ويمكنك استخدام هذه الملاحظات والانطباعات لرصد أنشطتك والاستجابة لها في الوقت الفعلي، وتقييم احتياجات المجتمعات للتأكد من أن ما تفعله مناسب ويصل إلى أولئك الذين يحتاجون </a:t>
            </a:r>
            <a:endParaRPr sz="950" dirty="0">
              <a:latin typeface="Calibri"/>
              <a:cs typeface="Calibri"/>
            </a:endParaRPr>
          </a:p>
        </p:txBody>
      </p:sp>
      <p:sp>
        <p:nvSpPr>
          <p:cNvPr id="9" name="object 9"/>
          <p:cNvSpPr txBox="1"/>
          <p:nvPr/>
        </p:nvSpPr>
        <p:spPr>
          <a:xfrm>
            <a:off x="717575" y="4845295"/>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إلى دعمك بشكل أكبر، كما  ويمكنك استخدام هذه الملاحظات ايضًا لفهم الوضع العام، وتقييم البرامج والعمليات للاستفادة من الخبرة في المستقبل، وفهم كيفية العمل بشكل أفضل مع الأشخاص الذين تهدف إلى خدمتهم.</a:t>
            </a:r>
            <a:endParaRPr sz="950" dirty="0">
              <a:latin typeface="Calibri"/>
              <a:cs typeface="Calibri"/>
            </a:endParaRPr>
          </a:p>
        </p:txBody>
      </p:sp>
      <p:sp>
        <p:nvSpPr>
          <p:cNvPr id="10" name="object 10"/>
          <p:cNvSpPr txBox="1"/>
          <p:nvPr/>
        </p:nvSpPr>
        <p:spPr>
          <a:xfrm>
            <a:off x="1550203" y="6021585"/>
            <a:ext cx="5541645" cy="255455"/>
          </a:xfrm>
          <a:prstGeom prst="rect">
            <a:avLst/>
          </a:prstGeom>
        </p:spPr>
        <p:txBody>
          <a:bodyPr vert="horz" wrap="square" lIns="0" tIns="5080" rIns="0" bIns="0" rtlCol="0">
            <a:spAutoFit/>
          </a:bodyPr>
          <a:lstStyle/>
          <a:p>
            <a:pPr marL="12700" marR="5080" rtl="1">
              <a:lnSpc>
                <a:spcPct val="102899"/>
              </a:lnSpc>
              <a:spcBef>
                <a:spcPts val="40"/>
              </a:spcBef>
            </a:pPr>
            <a:r>
              <a:rPr lang="ar-JO" sz="1700" b="1" dirty="0">
                <a:solidFill>
                  <a:srgbClr val="E42583"/>
                </a:solidFill>
                <a:latin typeface="Century Gothic"/>
                <a:cs typeface="Century Gothic"/>
              </a:rPr>
              <a:t>ما هو الاستماع الاجتماعي وما علاقته بالتغذية الراجعة المجتمعية؟ </a:t>
            </a:r>
            <a:endParaRPr sz="1700" dirty="0">
              <a:latin typeface="Century Gothic"/>
              <a:cs typeface="Century Gothic"/>
            </a:endParaRPr>
          </a:p>
        </p:txBody>
      </p:sp>
      <p:sp>
        <p:nvSpPr>
          <p:cNvPr id="11" name="object 11"/>
          <p:cNvSpPr txBox="1"/>
          <p:nvPr/>
        </p:nvSpPr>
        <p:spPr>
          <a:xfrm>
            <a:off x="3936733" y="6352874"/>
            <a:ext cx="2996565" cy="228517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خلال حالات الطوارئ الصحية العامة الأخيرة، بدأ بعض شركائنا في استخدام مصطلح "الاستماع الاجتماعي" في عملية تبليغ المخاطر والمشاركة المجتمعية، ولفهم كيفية ارتباط هذا المصطلح بنُهجنا، يجب أن نلقي نظرة على أصوله، حيث ينبع أصل مصطلح الاستماع الاجتماعي من القطاع الخاص، حيث تتتبع العلامات التجارية الإشارات والمحادثات على وسائل التواصل الاجتماعي لتكييف منتجاتها وخدماتها والوصول بشكل أفضل إلى عملائها، كما وتم إدخال هذا النهج إلى المجال الإنساني، حيث يتم رصد المحادثات الحساسة عبر الإنترنت المتعلقة باستخدام خوارزميات الحاسوب بشكل أساسي، لتسهيل وتحسين تحليل البيانات (والذي يُعرف بالتعلم الآلي).</a:t>
            </a:r>
          </a:p>
          <a:p>
            <a:pPr marL="12700" marR="50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عندما يشير شركاؤنا إلى الاستماع الاجتماعي، فإنهم عادة ما يشيرون إلى طرق التقاط ما يتحدث عنه الأشخاص على وسائل التواصل الاجتماعي في المقام الأول، واستخدام هذه المعلومات لدعم أنشطة تبليغ المخاطر والمشاركة المجتمعية، كما ولدينا نهجٌ مختلف في جمع التغذية الراجعة المجتمعية،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717575" y="6387799"/>
            <a:ext cx="2995930" cy="219540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10" dirty="0">
                <a:latin typeface="Calibri" panose="020F0502020204030204" pitchFamily="34" charset="0"/>
                <a:ea typeface="Calibri" panose="020F0502020204030204" pitchFamily="34" charset="0"/>
                <a:cs typeface="Calibri" panose="020F0502020204030204" pitchFamily="34" charset="0"/>
              </a:rPr>
              <a:t>حيث يشارك أفراد المجتمع أفكارهم معنا مباشرة، وعادةً ما تكون جزءًا من حوار ثنائي الاتجاه، ويمكننا استكمال نتائج التغذية الراجعة المجتمعية برؤى من رصد المحادثات على وسائل التواصل الاجتماعي، ولكن من الضروري أن نتذكر أن هذه المعلومات وحدها ليست سوى جزء صغير من نهجنا الشامل للتغذية الراجعة المجتمعية. </a:t>
            </a:r>
          </a:p>
          <a:p>
            <a:pPr marL="12700" marR="5080" algn="just" rtl="1">
              <a:lnSpc>
                <a:spcPct val="113999"/>
              </a:lnSpc>
              <a:spcBef>
                <a:spcPts val="100"/>
              </a:spcBef>
            </a:pPr>
            <a:endParaRPr lang="ar-JO" sz="950" spc="-1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spc="45" dirty="0">
                <a:latin typeface="Calibri" panose="020F0502020204030204" pitchFamily="34" charset="0"/>
                <a:ea typeface="Calibri" panose="020F0502020204030204" pitchFamily="34" charset="0"/>
                <a:cs typeface="Calibri" panose="020F0502020204030204" pitchFamily="34" charset="0"/>
              </a:rPr>
              <a:t>لا يمكن للبرامج الإنسانية أن تكون ناجحة إلا إذا فهمنا واقع المجتمعات وقدمنا المعلومات اللازمة والأكثر أهمية وفي الوقت المناسب وأظهرنا كيف نعالج القضايا التي تم تسليط الضوء عليها ومرافقة المجتمعات لتكون جزءًا من الحل، وتساعدنا كل من التغذية الراجعة المجتمعية وآليات الاستماع الاجتماعي على القيام بذلك، وبغض النظر عن الآلية واسمها، فنحن بحاجة إلى ضمان تحسين هذه الأفكار لكيفية استجابتنا للكوارث والعمل مع المجتمعات.</a:t>
            </a:r>
          </a:p>
        </p:txBody>
      </p:sp>
      <p:grpSp>
        <p:nvGrpSpPr>
          <p:cNvPr id="13" name="object 13"/>
          <p:cNvGrpSpPr/>
          <p:nvPr/>
        </p:nvGrpSpPr>
        <p:grpSpPr>
          <a:xfrm>
            <a:off x="469337" y="675416"/>
            <a:ext cx="474345" cy="474345"/>
            <a:chOff x="469337" y="675416"/>
            <a:chExt cx="474345" cy="474345"/>
          </a:xfrm>
        </p:grpSpPr>
        <p:sp>
          <p:nvSpPr>
            <p:cNvPr id="14" name="object 14"/>
            <p:cNvSpPr/>
            <p:nvPr/>
          </p:nvSpPr>
          <p:spPr>
            <a:xfrm>
              <a:off x="469337" y="675416"/>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ECD"/>
            </a:solidFill>
          </p:spPr>
          <p:txBody>
            <a:bodyPr wrap="square" lIns="0" tIns="0" rIns="0" bIns="0" rtlCol="0"/>
            <a:lstStyle/>
            <a:p>
              <a:endParaRPr/>
            </a:p>
          </p:txBody>
        </p:sp>
        <p:pic>
          <p:nvPicPr>
            <p:cNvPr id="15" name="object 15"/>
            <p:cNvPicPr/>
            <p:nvPr/>
          </p:nvPicPr>
          <p:blipFill>
            <a:blip r:embed="rId3" cstate="print"/>
            <a:stretch>
              <a:fillRect/>
            </a:stretch>
          </p:blipFill>
          <p:spPr>
            <a:xfrm>
              <a:off x="584869" y="774187"/>
              <a:ext cx="243268" cy="276783"/>
            </a:xfrm>
            <a:prstGeom prst="rect">
              <a:avLst/>
            </a:prstGeom>
          </p:spPr>
        </p:pic>
      </p:grpSp>
      <p:grpSp>
        <p:nvGrpSpPr>
          <p:cNvPr id="16" name="object 16"/>
          <p:cNvGrpSpPr/>
          <p:nvPr/>
        </p:nvGrpSpPr>
        <p:grpSpPr>
          <a:xfrm>
            <a:off x="659790" y="1553794"/>
            <a:ext cx="3111500" cy="2159000"/>
            <a:chOff x="659790" y="1553794"/>
            <a:chExt cx="3111500" cy="2159000"/>
          </a:xfrm>
        </p:grpSpPr>
        <p:sp>
          <p:nvSpPr>
            <p:cNvPr id="17" name="object 17"/>
            <p:cNvSpPr/>
            <p:nvPr/>
          </p:nvSpPr>
          <p:spPr>
            <a:xfrm>
              <a:off x="659790" y="1553794"/>
              <a:ext cx="3111500" cy="2159000"/>
            </a:xfrm>
            <a:custGeom>
              <a:avLst/>
              <a:gdLst/>
              <a:ahLst/>
              <a:cxnLst/>
              <a:rect l="l" t="t" r="r" b="b"/>
              <a:pathLst>
                <a:path w="3111500" h="2159000">
                  <a:moveTo>
                    <a:pt x="3111500" y="0"/>
                  </a:moveTo>
                  <a:lnTo>
                    <a:pt x="0" y="0"/>
                  </a:lnTo>
                  <a:lnTo>
                    <a:pt x="0" y="2159000"/>
                  </a:lnTo>
                  <a:lnTo>
                    <a:pt x="3111500" y="2159000"/>
                  </a:lnTo>
                  <a:lnTo>
                    <a:pt x="3111500" y="0"/>
                  </a:lnTo>
                  <a:close/>
                </a:path>
              </a:pathLst>
            </a:custGeom>
            <a:solidFill>
              <a:srgbClr val="000000">
                <a:alpha val="30999"/>
              </a:srgbClr>
            </a:solidFill>
          </p:spPr>
          <p:txBody>
            <a:bodyPr wrap="square" lIns="0" tIns="0" rIns="0" bIns="0" rtlCol="0"/>
            <a:lstStyle/>
            <a:p>
              <a:endParaRPr/>
            </a:p>
          </p:txBody>
        </p:sp>
        <p:sp>
          <p:nvSpPr>
            <p:cNvPr id="18" name="object 18"/>
            <p:cNvSpPr/>
            <p:nvPr/>
          </p:nvSpPr>
          <p:spPr>
            <a:xfrm>
              <a:off x="707999" y="1602002"/>
              <a:ext cx="2964180" cy="2012314"/>
            </a:xfrm>
            <a:custGeom>
              <a:avLst/>
              <a:gdLst/>
              <a:ahLst/>
              <a:cxnLst/>
              <a:rect l="l" t="t" r="r" b="b"/>
              <a:pathLst>
                <a:path w="2964179" h="2012314">
                  <a:moveTo>
                    <a:pt x="2963646" y="0"/>
                  </a:moveTo>
                  <a:lnTo>
                    <a:pt x="0" y="0"/>
                  </a:lnTo>
                  <a:lnTo>
                    <a:pt x="0" y="2012302"/>
                  </a:lnTo>
                  <a:lnTo>
                    <a:pt x="2783649" y="2012302"/>
                  </a:lnTo>
                  <a:lnTo>
                    <a:pt x="2963646" y="1832305"/>
                  </a:lnTo>
                  <a:lnTo>
                    <a:pt x="2963646" y="0"/>
                  </a:lnTo>
                  <a:close/>
                </a:path>
              </a:pathLst>
            </a:custGeom>
            <a:solidFill>
              <a:srgbClr val="652D88"/>
            </a:solidFill>
          </p:spPr>
          <p:txBody>
            <a:bodyPr wrap="square" lIns="0" tIns="0" rIns="0" bIns="0" rtlCol="0"/>
            <a:lstStyle/>
            <a:p>
              <a:endParaRPr/>
            </a:p>
          </p:txBody>
        </p:sp>
      </p:grpSp>
      <p:sp>
        <p:nvSpPr>
          <p:cNvPr id="19" name="object 19"/>
          <p:cNvSpPr txBox="1"/>
          <p:nvPr/>
        </p:nvSpPr>
        <p:spPr>
          <a:xfrm>
            <a:off x="659790" y="1553794"/>
            <a:ext cx="3111500" cy="1338764"/>
          </a:xfrm>
          <a:prstGeom prst="rect">
            <a:avLst/>
          </a:prstGeom>
        </p:spPr>
        <p:txBody>
          <a:bodyPr vert="horz" wrap="square" lIns="0" tIns="5080" rIns="0" bIns="0" rtlCol="0">
            <a:spAutoFit/>
          </a:bodyPr>
          <a:lstStyle/>
          <a:p>
            <a:pPr>
              <a:lnSpc>
                <a:spcPct val="100000"/>
              </a:lnSpc>
              <a:spcBef>
                <a:spcPts val="40"/>
              </a:spcBef>
            </a:pPr>
            <a:endParaRPr sz="1250" dirty="0">
              <a:latin typeface="Times New Roman"/>
              <a:cs typeface="Times New Roman"/>
            </a:endParaRPr>
          </a:p>
          <a:p>
            <a:pPr marL="191770" algn="just" rtl="1">
              <a:lnSpc>
                <a:spcPct val="100000"/>
              </a:lnSpc>
              <a:spcBef>
                <a:spcPts val="5"/>
              </a:spcBef>
            </a:pPr>
            <a:r>
              <a:rPr lang="ar-JO" sz="1000" b="1" dirty="0">
                <a:solidFill>
                  <a:srgbClr val="FFFFFF"/>
                </a:solidFill>
                <a:latin typeface="Calibri" panose="020F0502020204030204" pitchFamily="34" charset="0"/>
                <a:ea typeface="Calibri" panose="020F0502020204030204" pitchFamily="34" charset="0"/>
                <a:cs typeface="Calibri" panose="020F0502020204030204" pitchFamily="34" charset="0"/>
              </a:rPr>
              <a:t>آلية التغذية الراجعة</a:t>
            </a:r>
            <a:endParaRPr sz="1000" b="1" dirty="0">
              <a:latin typeface="Calibri" panose="020F0502020204030204" pitchFamily="34" charset="0"/>
              <a:ea typeface="Calibri" panose="020F0502020204030204" pitchFamily="34" charset="0"/>
              <a:cs typeface="Calibri" panose="020F0502020204030204" pitchFamily="34" charset="0"/>
            </a:endParaRPr>
          </a:p>
          <a:p>
            <a:pPr marL="191770" marR="244475" algn="just" rtl="1">
              <a:lnSpc>
                <a:spcPct val="105300"/>
              </a:lnSpc>
              <a:spcBef>
                <a:spcPts val="555"/>
              </a:spcBef>
            </a:pPr>
            <a:r>
              <a:rPr lang="ar-JO" sz="950" dirty="0">
                <a:solidFill>
                  <a:srgbClr val="FFFFFF"/>
                </a:solidFill>
                <a:latin typeface="Calibri" panose="020F0502020204030204" pitchFamily="34" charset="0"/>
                <a:ea typeface="Calibri" panose="020F0502020204030204" pitchFamily="34" charset="0"/>
                <a:cs typeface="Calibri" panose="020F0502020204030204" pitchFamily="34" charset="0"/>
              </a:rPr>
              <a:t>تعتبر آلية التغذية الراجعة نظامًا يتيح لأفراد المجتمع مشاركة تجاربهم وآرائهم بشكل رئيسي بخصوص تجربتهم في استقبال الدعم وتشمل هذه الآلية قنوات تلقي الملاحظات والانطباعات، والعمليات والأدوات المستخدمة لإدارة وتحليل ومشاركة البيانات، فضلاً عن العمليات المصممة لضمان أن تتم متابعة هذه الملاحظات واتخاذ الإجراءات بناءً عليها، وأن يتم إعلام المجتمع بالإجراءات المتخذة.</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20" name="object 20"/>
          <p:cNvGrpSpPr/>
          <p:nvPr/>
        </p:nvGrpSpPr>
        <p:grpSpPr>
          <a:xfrm>
            <a:off x="3821798" y="1560144"/>
            <a:ext cx="3111500" cy="2159000"/>
            <a:chOff x="3821798" y="1560144"/>
            <a:chExt cx="3111500" cy="2159000"/>
          </a:xfrm>
        </p:grpSpPr>
        <p:sp>
          <p:nvSpPr>
            <p:cNvPr id="21" name="object 21"/>
            <p:cNvSpPr/>
            <p:nvPr/>
          </p:nvSpPr>
          <p:spPr>
            <a:xfrm>
              <a:off x="3821798" y="1560144"/>
              <a:ext cx="3111500" cy="2159000"/>
            </a:xfrm>
            <a:custGeom>
              <a:avLst/>
              <a:gdLst/>
              <a:ahLst/>
              <a:cxnLst/>
              <a:rect l="l" t="t" r="r" b="b"/>
              <a:pathLst>
                <a:path w="3111500" h="2159000">
                  <a:moveTo>
                    <a:pt x="3111500" y="0"/>
                  </a:moveTo>
                  <a:lnTo>
                    <a:pt x="0" y="0"/>
                  </a:lnTo>
                  <a:lnTo>
                    <a:pt x="0" y="2159000"/>
                  </a:lnTo>
                  <a:lnTo>
                    <a:pt x="3111500" y="2159000"/>
                  </a:lnTo>
                  <a:lnTo>
                    <a:pt x="3111500" y="0"/>
                  </a:lnTo>
                  <a:close/>
                </a:path>
              </a:pathLst>
            </a:custGeom>
            <a:solidFill>
              <a:srgbClr val="000000">
                <a:alpha val="30999"/>
              </a:srgbClr>
            </a:solidFill>
          </p:spPr>
          <p:txBody>
            <a:bodyPr wrap="square" lIns="0" tIns="0" rIns="0" bIns="0" rtlCol="0"/>
            <a:lstStyle/>
            <a:p>
              <a:endParaRPr/>
            </a:p>
          </p:txBody>
        </p:sp>
        <p:sp>
          <p:nvSpPr>
            <p:cNvPr id="22" name="object 22"/>
            <p:cNvSpPr/>
            <p:nvPr/>
          </p:nvSpPr>
          <p:spPr>
            <a:xfrm>
              <a:off x="3869999" y="1608352"/>
              <a:ext cx="2964180" cy="2012314"/>
            </a:xfrm>
            <a:custGeom>
              <a:avLst/>
              <a:gdLst/>
              <a:ahLst/>
              <a:cxnLst/>
              <a:rect l="l" t="t" r="r" b="b"/>
              <a:pathLst>
                <a:path w="2964179" h="2012314">
                  <a:moveTo>
                    <a:pt x="2963646" y="0"/>
                  </a:moveTo>
                  <a:lnTo>
                    <a:pt x="0" y="0"/>
                  </a:lnTo>
                  <a:lnTo>
                    <a:pt x="0" y="1832305"/>
                  </a:lnTo>
                  <a:lnTo>
                    <a:pt x="179997" y="2012302"/>
                  </a:lnTo>
                  <a:lnTo>
                    <a:pt x="2963646" y="2012302"/>
                  </a:lnTo>
                  <a:lnTo>
                    <a:pt x="2963646" y="0"/>
                  </a:lnTo>
                  <a:close/>
                </a:path>
              </a:pathLst>
            </a:custGeom>
            <a:solidFill>
              <a:srgbClr val="532D6D"/>
            </a:solidFill>
          </p:spPr>
          <p:txBody>
            <a:bodyPr wrap="square" lIns="0" tIns="0" rIns="0" bIns="0" rtlCol="0"/>
            <a:lstStyle/>
            <a:p>
              <a:endParaRPr/>
            </a:p>
          </p:txBody>
        </p:sp>
      </p:grpSp>
      <p:sp>
        <p:nvSpPr>
          <p:cNvPr id="23" name="object 23"/>
          <p:cNvSpPr txBox="1"/>
          <p:nvPr/>
        </p:nvSpPr>
        <p:spPr>
          <a:xfrm>
            <a:off x="3821798" y="1560144"/>
            <a:ext cx="3111500" cy="1036117"/>
          </a:xfrm>
          <a:prstGeom prst="rect">
            <a:avLst/>
          </a:prstGeom>
        </p:spPr>
        <p:txBody>
          <a:bodyPr vert="horz" wrap="square" lIns="0" tIns="5080" rIns="0" bIns="0" rtlCol="0">
            <a:spAutoFit/>
          </a:bodyPr>
          <a:lstStyle/>
          <a:p>
            <a:pPr>
              <a:lnSpc>
                <a:spcPct val="100000"/>
              </a:lnSpc>
              <a:spcBef>
                <a:spcPts val="40"/>
              </a:spcBef>
            </a:pPr>
            <a:endParaRPr sz="1250" dirty="0">
              <a:latin typeface="Times New Roman"/>
              <a:cs typeface="Times New Roman"/>
            </a:endParaRPr>
          </a:p>
          <a:p>
            <a:pPr marL="191770" algn="just" rtl="1">
              <a:lnSpc>
                <a:spcPct val="100000"/>
              </a:lnSpc>
              <a:spcBef>
                <a:spcPts val="5"/>
              </a:spcBef>
            </a:pPr>
            <a:r>
              <a:rPr lang="ar-JO" sz="1000" b="1" dirty="0">
                <a:solidFill>
                  <a:srgbClr val="FFFFFF"/>
                </a:solidFill>
                <a:latin typeface="Calibri" panose="020F0502020204030204" pitchFamily="34" charset="0"/>
                <a:ea typeface="Calibri" panose="020F0502020204030204" pitchFamily="34" charset="0"/>
                <a:cs typeface="Calibri" panose="020F0502020204030204" pitchFamily="34" charset="0"/>
              </a:rPr>
              <a:t>قنوات التغذية الراجعة</a:t>
            </a:r>
            <a:endParaRPr sz="1000" b="1" dirty="0">
              <a:latin typeface="Calibri" panose="020F0502020204030204" pitchFamily="34" charset="0"/>
              <a:ea typeface="Calibri" panose="020F0502020204030204" pitchFamily="34" charset="0"/>
              <a:cs typeface="Calibri" panose="020F0502020204030204" pitchFamily="34" charset="0"/>
            </a:endParaRPr>
          </a:p>
          <a:p>
            <a:pPr marL="191770" marR="243840" algn="just" rtl="1">
              <a:lnSpc>
                <a:spcPct val="105300"/>
              </a:lnSpc>
              <a:spcBef>
                <a:spcPts val="555"/>
              </a:spcBef>
            </a:pPr>
            <a:r>
              <a:rPr lang="ar-JO" sz="950" spc="-40" dirty="0">
                <a:solidFill>
                  <a:srgbClr val="FFFFFF"/>
                </a:solidFill>
                <a:latin typeface="Calibri" panose="020F0502020204030204" pitchFamily="34" charset="0"/>
                <a:ea typeface="Calibri" panose="020F0502020204030204" pitchFamily="34" charset="0"/>
                <a:cs typeface="Calibri" panose="020F0502020204030204" pitchFamily="34" charset="0"/>
              </a:rPr>
              <a:t>قناة التغذية الراجعة هي طريقة يمكن من خلالها مشاركة رؤى المجتمع وتسجيلها وتلقيها، حيث تتمتع كل قناة بطبيعتها بخصائصها الخاصة التي تؤثر على مدى سهولة وصول بعض الأفراد والمجوعات المجتمعية إليها واستخدامها.</a:t>
            </a:r>
          </a:p>
        </p:txBody>
      </p:sp>
      <p:sp>
        <p:nvSpPr>
          <p:cNvPr id="24" name="object 24"/>
          <p:cNvSpPr txBox="1"/>
          <p:nvPr/>
        </p:nvSpPr>
        <p:spPr>
          <a:xfrm>
            <a:off x="1390818" y="9622433"/>
            <a:ext cx="5707380" cy="120546"/>
          </a:xfrm>
          <a:prstGeom prst="rect">
            <a:avLst/>
          </a:prstGeom>
        </p:spPr>
        <p:txBody>
          <a:bodyPr vert="horz" wrap="square" lIns="0" tIns="12700" rIns="0" bIns="0" rtlCol="0">
            <a:spAutoFit/>
          </a:bodyPr>
          <a:lstStyle/>
          <a:p>
            <a:pPr marL="12700" marR="5080" rtl="1">
              <a:lnSpc>
                <a:spcPct val="100000"/>
              </a:lnSpc>
              <a:spcBef>
                <a:spcPts val="100"/>
              </a:spcBef>
            </a:pPr>
            <a:r>
              <a:rPr lang="ar-JO" sz="700" u="sng"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4"/>
              </a:rPr>
              <a:t>دليل المسودة الأولى "جمع الأخبار ورصد الويب الاجتماعي" </a:t>
            </a:r>
            <a:r>
              <a:rPr lang="ar-JO" sz="700" u="sng"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والذي يقدم إرشادات للعثور على مصادر ورصد المحادثات وتتبع الأحداث والعثور على القضايا التي تؤثر على المجتمع عبر الإنترنت.</a:t>
            </a:r>
          </a:p>
        </p:txBody>
      </p:sp>
      <p:sp>
        <p:nvSpPr>
          <p:cNvPr id="25" name="object 25"/>
          <p:cNvSpPr/>
          <p:nvPr/>
        </p:nvSpPr>
        <p:spPr>
          <a:xfrm>
            <a:off x="6545889" y="10012677"/>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26" name="object 26"/>
          <p:cNvSpPr txBox="1"/>
          <p:nvPr/>
        </p:nvSpPr>
        <p:spPr>
          <a:xfrm>
            <a:off x="6625581" y="10080318"/>
            <a:ext cx="128905"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12</a:t>
            </a:r>
            <a:endParaRPr sz="800">
              <a:latin typeface="Century Gothic"/>
              <a:cs typeface="Century Gothic"/>
            </a:endParaRPr>
          </a:p>
        </p:txBody>
      </p:sp>
      <p:sp>
        <p:nvSpPr>
          <p:cNvPr id="27" name="object 27"/>
          <p:cNvSpPr txBox="1"/>
          <p:nvPr/>
        </p:nvSpPr>
        <p:spPr>
          <a:xfrm>
            <a:off x="5377548" y="10091703"/>
            <a:ext cx="1064260" cy="135935"/>
          </a:xfrm>
          <a:prstGeom prst="rect">
            <a:avLst/>
          </a:prstGeom>
        </p:spPr>
        <p:txBody>
          <a:bodyPr vert="horz" wrap="square" lIns="0" tIns="12700" rIns="0" bIns="0" rtlCol="0">
            <a:spAutoFit/>
          </a:bodyPr>
          <a:lstStyle/>
          <a:p>
            <a:pPr marL="12700" rtl="1">
              <a:lnSpc>
                <a:spcPct val="100000"/>
              </a:lnSpc>
              <a:spcBef>
                <a:spcPts val="100"/>
              </a:spcBef>
            </a:pPr>
            <a:r>
              <a:rPr lang="ar-JO" sz="800"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220495" y="712142"/>
            <a:ext cx="3819525" cy="284480"/>
          </a:xfrm>
          <a:prstGeom prst="rect">
            <a:avLst/>
          </a:prstGeom>
        </p:spPr>
        <p:txBody>
          <a:bodyPr vert="horz" wrap="square" lIns="0" tIns="12700" rIns="0" bIns="0" rtlCol="0">
            <a:spAutoFit/>
          </a:bodyPr>
          <a:lstStyle/>
          <a:p>
            <a:pPr marL="12700" rtl="1">
              <a:lnSpc>
                <a:spcPct val="100000"/>
              </a:lnSpc>
              <a:spcBef>
                <a:spcPts val="100"/>
              </a:spcBef>
            </a:pPr>
            <a:r>
              <a:rPr lang="ar-JO" sz="1700" b="1" spc="145" dirty="0">
                <a:solidFill>
                  <a:srgbClr val="E42583"/>
                </a:solidFill>
                <a:latin typeface="Calibri" panose="020F0502020204030204" pitchFamily="34" charset="0"/>
                <a:ea typeface="Calibri" panose="020F0502020204030204" pitchFamily="34" charset="0"/>
                <a:cs typeface="Calibri" panose="020F0502020204030204" pitchFamily="34" charset="0"/>
              </a:rPr>
              <a:t>دورة التغذية الراجعة ومراحلها</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4013107" y="993607"/>
            <a:ext cx="2995930" cy="875048"/>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تأتي آليات التغذية الراجعة بأحجام وهياكل ومستويات مختلفة من التعقيد - لكنها تحتوي جميعها على نسخة من مجموعة من المراحل الأساسية،</a:t>
            </a:r>
          </a:p>
          <a:p>
            <a:pPr marL="12700" marR="5080" algn="just" rtl="1">
              <a:lnSpc>
                <a:spcPct val="113999"/>
              </a:lnSpc>
              <a:spcBef>
                <a:spcPts val="100"/>
              </a:spcBef>
            </a:pPr>
            <a:endParaRPr lang="ar-JO" sz="950" spc="-70" dirty="0">
              <a:solidFill>
                <a:srgbClr val="98287C"/>
              </a:solidFill>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endParaRPr lang="ar-JO" sz="950" spc="-70" dirty="0">
              <a:solidFill>
                <a:srgbClr val="98287C"/>
              </a:solidFill>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dirty="0">
                <a:solidFill>
                  <a:srgbClr val="98287C"/>
                </a:solidFill>
                <a:latin typeface="Calibri" panose="020F0502020204030204" pitchFamily="34" charset="0"/>
                <a:ea typeface="Calibri" panose="020F0502020204030204" pitchFamily="34" charset="0"/>
                <a:cs typeface="Calibri" panose="020F0502020204030204" pitchFamily="34" charset="0"/>
              </a:rPr>
              <a:t>الشكل: </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مراحل آلية التغذية الراجعة</a:t>
            </a:r>
            <a:endParaRPr sz="95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904235" y="987172"/>
            <a:ext cx="2995930" cy="336631"/>
          </a:xfrm>
          <a:prstGeom prst="rect">
            <a:avLst/>
          </a:prstGeom>
        </p:spPr>
        <p:txBody>
          <a:bodyPr vert="horz" wrap="square" lIns="0" tIns="12700" rIns="0" bIns="0" rtlCol="0">
            <a:spAutoFit/>
          </a:bodyPr>
          <a:lstStyle/>
          <a:p>
            <a:pPr marL="12700" marR="5080" rtl="1">
              <a:lnSpc>
                <a:spcPct val="113999"/>
              </a:lnSpc>
              <a:spcBef>
                <a:spcPts val="100"/>
              </a:spcBef>
            </a:pPr>
            <a:r>
              <a:rPr lang="ar-JO" sz="950" spc="55" dirty="0">
                <a:latin typeface="Calibri" panose="020F0502020204030204" pitchFamily="34" charset="0"/>
                <a:ea typeface="Calibri" panose="020F0502020204030204" pitchFamily="34" charset="0"/>
                <a:cs typeface="Calibri" panose="020F0502020204030204" pitchFamily="34" charset="0"/>
              </a:rPr>
              <a:t>حيث تشكل هذه المراحل دورة مستمرة من الحوار مع المجتمع الذي تهدف إلى خدمته.</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p:nvPr/>
        </p:nvSpPr>
        <p:spPr>
          <a:xfrm>
            <a:off x="4787172" y="1868655"/>
            <a:ext cx="2221865" cy="0"/>
          </a:xfrm>
          <a:custGeom>
            <a:avLst/>
            <a:gdLst/>
            <a:ahLst/>
            <a:cxnLst/>
            <a:rect l="l" t="t" r="r" b="b"/>
            <a:pathLst>
              <a:path w="2221865">
                <a:moveTo>
                  <a:pt x="0" y="0"/>
                </a:moveTo>
                <a:lnTo>
                  <a:pt x="2221344" y="0"/>
                </a:lnTo>
              </a:path>
            </a:pathLst>
          </a:custGeom>
          <a:ln w="3810">
            <a:solidFill>
              <a:srgbClr val="98287C"/>
            </a:solidFill>
          </a:ln>
        </p:spPr>
        <p:txBody>
          <a:bodyPr wrap="square" lIns="0" tIns="0" rIns="0" bIns="0" rtlCol="0"/>
          <a:lstStyle/>
          <a:p>
            <a:endParaRPr/>
          </a:p>
        </p:txBody>
      </p:sp>
      <p:sp>
        <p:nvSpPr>
          <p:cNvPr id="6" name="object 6"/>
          <p:cNvSpPr txBox="1"/>
          <p:nvPr/>
        </p:nvSpPr>
        <p:spPr>
          <a:xfrm>
            <a:off x="3675287" y="5730282"/>
            <a:ext cx="2887980" cy="2118529"/>
          </a:xfrm>
          <a:prstGeom prst="rect">
            <a:avLst/>
          </a:prstGeom>
        </p:spPr>
        <p:txBody>
          <a:bodyPr vert="horz" wrap="square" lIns="0" tIns="12700" rIns="0" bIns="0" rtlCol="0">
            <a:spAutoFit/>
          </a:bodyPr>
          <a:lstStyle/>
          <a:p>
            <a:pPr marL="156210" marR="5080" indent="-144145" algn="just" rtl="1">
              <a:lnSpc>
                <a:spcPct val="113999"/>
              </a:lnSpc>
              <a:spcBef>
                <a:spcPts val="100"/>
              </a:spcBef>
              <a:buClr>
                <a:srgbClr val="98287C"/>
              </a:buClr>
              <a:buAutoNum type="arabicPeriod"/>
              <a:tabLst>
                <a:tab pos="156210" algn="l"/>
              </a:tabLst>
            </a:pPr>
            <a:r>
              <a:rPr lang="ar-JO" sz="950" b="1" dirty="0">
                <a:latin typeface="Calibri" panose="020F0502020204030204" pitchFamily="34" charset="0"/>
                <a:ea typeface="Calibri" panose="020F0502020204030204" pitchFamily="34" charset="0"/>
                <a:cs typeface="Calibri" panose="020F0502020204030204" pitchFamily="34" charset="0"/>
              </a:rPr>
              <a:t>بناء آلية التغذية الراجعة: </a:t>
            </a:r>
            <a:r>
              <a:rPr lang="ar-JO" sz="950" dirty="0">
                <a:latin typeface="Calibri" panose="020F0502020204030204" pitchFamily="34" charset="0"/>
                <a:ea typeface="Calibri" panose="020F0502020204030204" pitchFamily="34" charset="0"/>
                <a:cs typeface="Calibri" panose="020F0502020204030204" pitchFamily="34" charset="0"/>
              </a:rPr>
              <a:t>تحديد نوع المعلومات التي يتلقاها المجتمع بالفعل، والقنوات الإضافية التي قد تكون مطلوبة (بناءً على السياق وتفضيل المجتمع) والتخطيط لعملية التغذية الراجعة بالتعاون مع المجتمع، وتحديد العمليات بشكل واضح لجمع وإدارة وتبادل التغذية الراجعة المجتمعية وأدوار ومسؤوليات جميع الأشخاص المشاركين.</a:t>
            </a:r>
            <a:endParaRPr sz="950" dirty="0">
              <a:latin typeface="Calibri" panose="020F0502020204030204" pitchFamily="34" charset="0"/>
              <a:ea typeface="Calibri" panose="020F0502020204030204" pitchFamily="34" charset="0"/>
              <a:cs typeface="Calibri" panose="020F0502020204030204" pitchFamily="34" charset="0"/>
            </a:endParaRPr>
          </a:p>
          <a:p>
            <a:pPr marL="156210" marR="5080" indent="-144145" algn="just" rtl="1">
              <a:lnSpc>
                <a:spcPct val="113999"/>
              </a:lnSpc>
              <a:spcBef>
                <a:spcPts val="850"/>
              </a:spcBef>
              <a:buClr>
                <a:srgbClr val="98287C"/>
              </a:buClr>
              <a:buAutoNum type="arabicPeriod"/>
              <a:tabLst>
                <a:tab pos="156210" algn="l"/>
              </a:tabLst>
            </a:pPr>
            <a:r>
              <a:rPr lang="ar-JO" sz="950" b="1" dirty="0">
                <a:latin typeface="Calibri" panose="020F0502020204030204" pitchFamily="34" charset="0"/>
                <a:ea typeface="Calibri" panose="020F0502020204030204" pitchFamily="34" charset="0"/>
                <a:cs typeface="Calibri" panose="020F0502020204030204" pitchFamily="34" charset="0"/>
              </a:rPr>
              <a:t>جمع الملاحظات والانطباعات: </a:t>
            </a:r>
            <a:r>
              <a:rPr lang="ar-JO" sz="950" dirty="0">
                <a:latin typeface="Calibri" panose="020F0502020204030204" pitchFamily="34" charset="0"/>
                <a:ea typeface="Calibri" panose="020F0502020204030204" pitchFamily="34" charset="0"/>
                <a:cs typeface="Calibri" panose="020F0502020204030204" pitchFamily="34" charset="0"/>
              </a:rPr>
              <a:t>يمكن تلقي الملاحظات والانطباعات من المجتمع عبر قناة رسمية (مثل خط ساخن أو صندوق اقتراحات) أو من خلال القنوات غير الرسمية (مثل المحادثات مع الموظفين أثناء الأنشطة الأخرى)، ولكن، بغض النظر عن شكل الملاحظات، يجب جمعها وتسجيلها ومعالجتها، وهذا يعني أيضًا تسجيل المعلومات حول المكان والوقت الذي تم جمعها فيه  وبعض المعلومات حول هوية من قدمها.</a:t>
            </a:r>
          </a:p>
        </p:txBody>
      </p:sp>
      <p:sp>
        <p:nvSpPr>
          <p:cNvPr id="7" name="object 7"/>
          <p:cNvSpPr txBox="1"/>
          <p:nvPr/>
        </p:nvSpPr>
        <p:spPr>
          <a:xfrm>
            <a:off x="3675287" y="7906513"/>
            <a:ext cx="2887980" cy="503279"/>
          </a:xfrm>
          <a:prstGeom prst="rect">
            <a:avLst/>
          </a:prstGeom>
        </p:spPr>
        <p:txBody>
          <a:bodyPr vert="horz" wrap="square" lIns="0" tIns="12700" rIns="0" bIns="0" rtlCol="0">
            <a:spAutoFit/>
          </a:bodyPr>
          <a:lstStyle/>
          <a:p>
            <a:pPr marL="156210" marR="5080" indent="-144145" algn="just" rtl="1">
              <a:lnSpc>
                <a:spcPct val="113999"/>
              </a:lnSpc>
              <a:spcBef>
                <a:spcPts val="100"/>
              </a:spcBef>
            </a:pPr>
            <a:r>
              <a:rPr lang="ar-JO" sz="950" dirty="0">
                <a:solidFill>
                  <a:srgbClr val="E42583"/>
                </a:solidFill>
                <a:latin typeface="Calibri" panose="020F0502020204030204" pitchFamily="34" charset="0"/>
                <a:ea typeface="Calibri" panose="020F0502020204030204" pitchFamily="34" charset="0"/>
                <a:cs typeface="Calibri" panose="020F0502020204030204" pitchFamily="34" charset="0"/>
              </a:rPr>
              <a:t>3</a:t>
            </a:r>
            <a:r>
              <a:rPr lang="ar-JO" sz="950" dirty="0">
                <a:latin typeface="Calibri" panose="020F0502020204030204" pitchFamily="34" charset="0"/>
                <a:ea typeface="Calibri" panose="020F0502020204030204" pitchFamily="34" charset="0"/>
                <a:cs typeface="Calibri" panose="020F0502020204030204" pitchFamily="34" charset="0"/>
              </a:rPr>
              <a:t>. </a:t>
            </a:r>
            <a:r>
              <a:rPr lang="ar-JO" sz="950" b="1" dirty="0">
                <a:latin typeface="Calibri" panose="020F0502020204030204" pitchFamily="34" charset="0"/>
                <a:ea typeface="Calibri" panose="020F0502020204030204" pitchFamily="34" charset="0"/>
                <a:cs typeface="Calibri" panose="020F0502020204030204" pitchFamily="34" charset="0"/>
              </a:rPr>
              <a:t>إحالة وتحليل الملاحظات والانطباعات: </a:t>
            </a:r>
            <a:r>
              <a:rPr lang="ar-JO" sz="950" dirty="0">
                <a:latin typeface="Calibri" panose="020F0502020204030204" pitchFamily="34" charset="0"/>
                <a:ea typeface="Calibri" panose="020F0502020204030204" pitchFamily="34" charset="0"/>
                <a:cs typeface="Calibri" panose="020F0502020204030204" pitchFamily="34" charset="0"/>
              </a:rPr>
              <a:t>قد يكون من الممكن التعامل مع بعض التعليقات المتعلقة بالملاحظات والانطباعات على الفور، بينما قد تتطلب تلك الأخرى تصعيدًا إلى فرق أو قادة البرنامج،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601013" y="5672699"/>
            <a:ext cx="2887980" cy="2708177"/>
          </a:xfrm>
          <a:prstGeom prst="rect">
            <a:avLst/>
          </a:prstGeom>
        </p:spPr>
        <p:txBody>
          <a:bodyPr vert="horz" wrap="square" lIns="0" tIns="12700" rIns="0" bIns="0" rtlCol="0">
            <a:spAutoFit/>
          </a:bodyPr>
          <a:lstStyle/>
          <a:p>
            <a:pPr marL="156210" marR="5080" lvl="3"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وبمجرد تسجيل الملاحظات، يجب عليك فرز ومعالجة أنواعها المختلفة وفقًا لطبيعة الملاحظة (مدى الحساسية أو الأهمية)، كما وقد تنظر في دمج وتأكيد نتائج الملاحظات مع البيانات التشغيلية والوبائية والاجتماعية، ويتعين أيضًا تحليل الملاحظات والانطباعات من أجل اتخاذ إجراءات فورية وفهم الاتجاهات على المدى الطويل.</a:t>
            </a:r>
          </a:p>
          <a:p>
            <a:pPr marL="156210" marR="5080" algn="just">
              <a:lnSpc>
                <a:spcPct val="113999"/>
              </a:lnSpc>
              <a:spcBef>
                <a:spcPts val="100"/>
              </a:spcBef>
            </a:pPr>
            <a:endParaRPr lang="ar-JO" sz="950" spc="-65" dirty="0">
              <a:solidFill>
                <a:srgbClr val="98287C"/>
              </a:solidFill>
              <a:latin typeface="Calibri"/>
              <a:cs typeface="Calibri"/>
            </a:endParaRPr>
          </a:p>
          <a:p>
            <a:pPr marL="384810" marR="5080" indent="-228600" algn="just" rtl="1">
              <a:lnSpc>
                <a:spcPct val="113999"/>
              </a:lnSpc>
              <a:spcBef>
                <a:spcPts val="100"/>
              </a:spcBef>
              <a:buAutoNum type="arabicPeriod" startAt="4"/>
            </a:pPr>
            <a:r>
              <a:rPr lang="ar-JO" sz="950" b="1" dirty="0">
                <a:solidFill>
                  <a:schemeClr val="tx1"/>
                </a:solidFill>
                <a:latin typeface="Calibri" panose="020F0502020204030204" pitchFamily="34" charset="0"/>
                <a:ea typeface="Calibri" panose="020F0502020204030204" pitchFamily="34" charset="0"/>
                <a:cs typeface="Calibri" panose="020F0502020204030204" pitchFamily="34" charset="0"/>
              </a:rPr>
              <a:t>مشاركة الملاحظات والانطباعات والعمل وفقًا لها: </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تتمثل الخطوة الأكثر أهمية في حلقة التغذية الراجعة في الاجتماع لمناقشة ما قد سمعته وما الذي يعنيه وما الذي يمكنك القيام به للتعامل معه، ولتسهيل هذه العملية، يجب عليك مشاركة النتائج ومناقشتها مع أولئك الذين يمكنهم العمل استنادًا إلى الملاحظات، ويشمل ذلك المناقشات الداخلية والخارجية (مع الزملاء والآخرين)، والأهم من ذلك، عقد اجتماعات مع المجتمع، ومن المهم بالمثل استخدام نتائج الملاحظات كمصدر لأبحاث </a:t>
            </a:r>
            <a:r>
              <a:rPr lang="ar-JO" sz="950" dirty="0">
                <a:solidFill>
                  <a:srgbClr val="00B0F0"/>
                </a:solidFill>
                <a:latin typeface="Calibri" panose="020F0502020204030204" pitchFamily="34" charset="0"/>
                <a:ea typeface="Calibri" panose="020F0502020204030204" pitchFamily="34" charset="0"/>
                <a:cs typeface="Calibri" panose="020F0502020204030204" pitchFamily="34" charset="0"/>
                <a:hlinkClick r:id="rId2" action="ppaction://hlinksldjump">
                  <a:extLst>
                    <a:ext uri="{A12FA001-AC4F-418D-AE19-62706E023703}">
                      <ahyp:hlinkClr xmlns:ahyp="http://schemas.microsoft.com/office/drawing/2018/hyperlinkcolor" val="tx"/>
                    </a:ext>
                  </a:extLst>
                </a:hlinkClick>
              </a:rPr>
              <a:t>العلوم الاجتماعية </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المستقبلية التي يقودها المجتمع.</a:t>
            </a:r>
          </a:p>
          <a:p>
            <a:pPr marL="156210" marR="5080" algn="just" rtl="1">
              <a:lnSpc>
                <a:spcPct val="113999"/>
              </a:lnSpc>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9" name="object 9"/>
          <p:cNvGrpSpPr/>
          <p:nvPr/>
        </p:nvGrpSpPr>
        <p:grpSpPr>
          <a:xfrm>
            <a:off x="2254585" y="2192591"/>
            <a:ext cx="3080385" cy="3097530"/>
            <a:chOff x="2254585" y="2192591"/>
            <a:chExt cx="3080385" cy="3097530"/>
          </a:xfrm>
        </p:grpSpPr>
        <p:sp>
          <p:nvSpPr>
            <p:cNvPr id="10" name="object 10"/>
            <p:cNvSpPr/>
            <p:nvPr/>
          </p:nvSpPr>
          <p:spPr>
            <a:xfrm>
              <a:off x="2283437" y="2343358"/>
              <a:ext cx="1148715" cy="1696720"/>
            </a:xfrm>
            <a:custGeom>
              <a:avLst/>
              <a:gdLst/>
              <a:ahLst/>
              <a:cxnLst/>
              <a:rect l="l" t="t" r="r" b="b"/>
              <a:pathLst>
                <a:path w="1148714" h="1696720">
                  <a:moveTo>
                    <a:pt x="1145044" y="0"/>
                  </a:moveTo>
                  <a:lnTo>
                    <a:pt x="1097868" y="11558"/>
                  </a:lnTo>
                  <a:lnTo>
                    <a:pt x="1051287" y="24614"/>
                  </a:lnTo>
                  <a:lnTo>
                    <a:pt x="1005327" y="39141"/>
                  </a:lnTo>
                  <a:lnTo>
                    <a:pt x="960018" y="55113"/>
                  </a:lnTo>
                  <a:lnTo>
                    <a:pt x="915386" y="72501"/>
                  </a:lnTo>
                  <a:lnTo>
                    <a:pt x="871460" y="91279"/>
                  </a:lnTo>
                  <a:lnTo>
                    <a:pt x="828268" y="111419"/>
                  </a:lnTo>
                  <a:lnTo>
                    <a:pt x="785836" y="132895"/>
                  </a:lnTo>
                  <a:lnTo>
                    <a:pt x="744194" y="155679"/>
                  </a:lnTo>
                  <a:lnTo>
                    <a:pt x="703369" y="179745"/>
                  </a:lnTo>
                  <a:lnTo>
                    <a:pt x="663389" y="205064"/>
                  </a:lnTo>
                  <a:lnTo>
                    <a:pt x="624282" y="231610"/>
                  </a:lnTo>
                  <a:lnTo>
                    <a:pt x="586075" y="259356"/>
                  </a:lnTo>
                  <a:lnTo>
                    <a:pt x="548797" y="288274"/>
                  </a:lnTo>
                  <a:lnTo>
                    <a:pt x="512475" y="318338"/>
                  </a:lnTo>
                  <a:lnTo>
                    <a:pt x="477137" y="349519"/>
                  </a:lnTo>
                  <a:lnTo>
                    <a:pt x="442811" y="381793"/>
                  </a:lnTo>
                  <a:lnTo>
                    <a:pt x="409524" y="415130"/>
                  </a:lnTo>
                  <a:lnTo>
                    <a:pt x="377305" y="449503"/>
                  </a:lnTo>
                  <a:lnTo>
                    <a:pt x="346182" y="484887"/>
                  </a:lnTo>
                  <a:lnTo>
                    <a:pt x="316182" y="521253"/>
                  </a:lnTo>
                  <a:lnTo>
                    <a:pt x="287333" y="558574"/>
                  </a:lnTo>
                  <a:lnTo>
                    <a:pt x="259663" y="596824"/>
                  </a:lnTo>
                  <a:lnTo>
                    <a:pt x="233200" y="635975"/>
                  </a:lnTo>
                  <a:lnTo>
                    <a:pt x="207971" y="676000"/>
                  </a:lnTo>
                  <a:lnTo>
                    <a:pt x="184005" y="716871"/>
                  </a:lnTo>
                  <a:lnTo>
                    <a:pt x="161329" y="758563"/>
                  </a:lnTo>
                  <a:lnTo>
                    <a:pt x="139972" y="801046"/>
                  </a:lnTo>
                  <a:lnTo>
                    <a:pt x="119960" y="844296"/>
                  </a:lnTo>
                  <a:lnTo>
                    <a:pt x="101322" y="888283"/>
                  </a:lnTo>
                  <a:lnTo>
                    <a:pt x="84086" y="932982"/>
                  </a:lnTo>
                  <a:lnTo>
                    <a:pt x="68280" y="978364"/>
                  </a:lnTo>
                  <a:lnTo>
                    <a:pt x="53931" y="1024403"/>
                  </a:lnTo>
                  <a:lnTo>
                    <a:pt x="41067" y="1071072"/>
                  </a:lnTo>
                  <a:lnTo>
                    <a:pt x="29716" y="1118344"/>
                  </a:lnTo>
                  <a:lnTo>
                    <a:pt x="19906" y="1166191"/>
                  </a:lnTo>
                  <a:lnTo>
                    <a:pt x="11665" y="1214586"/>
                  </a:lnTo>
                  <a:lnTo>
                    <a:pt x="5020" y="1263503"/>
                  </a:lnTo>
                  <a:lnTo>
                    <a:pt x="0" y="1312913"/>
                  </a:lnTo>
                  <a:lnTo>
                    <a:pt x="1148130" y="1696593"/>
                  </a:lnTo>
                  <a:lnTo>
                    <a:pt x="1145044" y="0"/>
                  </a:lnTo>
                  <a:close/>
                </a:path>
              </a:pathLst>
            </a:custGeom>
            <a:solidFill>
              <a:srgbClr val="652D88"/>
            </a:solidFill>
          </p:spPr>
          <p:txBody>
            <a:bodyPr wrap="square" lIns="0" tIns="0" rIns="0" bIns="0" rtlCol="0"/>
            <a:lstStyle/>
            <a:p>
              <a:endParaRPr/>
            </a:p>
          </p:txBody>
        </p:sp>
        <p:pic>
          <p:nvPicPr>
            <p:cNvPr id="11" name="object 11"/>
            <p:cNvPicPr/>
            <p:nvPr/>
          </p:nvPicPr>
          <p:blipFill>
            <a:blip r:embed="rId3" cstate="print"/>
            <a:stretch>
              <a:fillRect/>
            </a:stretch>
          </p:blipFill>
          <p:spPr>
            <a:xfrm>
              <a:off x="2254585" y="3540721"/>
              <a:ext cx="1863593" cy="1745736"/>
            </a:xfrm>
            <a:prstGeom prst="rect">
              <a:avLst/>
            </a:prstGeom>
          </p:spPr>
        </p:pic>
        <p:sp>
          <p:nvSpPr>
            <p:cNvPr id="12" name="object 12"/>
            <p:cNvSpPr/>
            <p:nvPr/>
          </p:nvSpPr>
          <p:spPr>
            <a:xfrm>
              <a:off x="2278133" y="3656643"/>
              <a:ext cx="1610995" cy="1493520"/>
            </a:xfrm>
            <a:custGeom>
              <a:avLst/>
              <a:gdLst/>
              <a:ahLst/>
              <a:cxnLst/>
              <a:rect l="l" t="t" r="r" b="b"/>
              <a:pathLst>
                <a:path w="1610995" h="1493520">
                  <a:moveTo>
                    <a:pt x="5016" y="0"/>
                  </a:moveTo>
                  <a:lnTo>
                    <a:pt x="2721" y="31295"/>
                  </a:lnTo>
                  <a:lnTo>
                    <a:pt x="1165" y="62472"/>
                  </a:lnTo>
                  <a:lnTo>
                    <a:pt x="280" y="93824"/>
                  </a:lnTo>
                  <a:lnTo>
                    <a:pt x="0" y="125641"/>
                  </a:lnTo>
                  <a:lnTo>
                    <a:pt x="876" y="176978"/>
                  </a:lnTo>
                  <a:lnTo>
                    <a:pt x="3486" y="227876"/>
                  </a:lnTo>
                  <a:lnTo>
                    <a:pt x="7801" y="278305"/>
                  </a:lnTo>
                  <a:lnTo>
                    <a:pt x="13792" y="328238"/>
                  </a:lnTo>
                  <a:lnTo>
                    <a:pt x="21432" y="377645"/>
                  </a:lnTo>
                  <a:lnTo>
                    <a:pt x="30692" y="426498"/>
                  </a:lnTo>
                  <a:lnTo>
                    <a:pt x="41542" y="474768"/>
                  </a:lnTo>
                  <a:lnTo>
                    <a:pt x="53956" y="522428"/>
                  </a:lnTo>
                  <a:lnTo>
                    <a:pt x="67904" y="569449"/>
                  </a:lnTo>
                  <a:lnTo>
                    <a:pt x="83357" y="615801"/>
                  </a:lnTo>
                  <a:lnTo>
                    <a:pt x="100288" y="661458"/>
                  </a:lnTo>
                  <a:lnTo>
                    <a:pt x="118668" y="706389"/>
                  </a:lnTo>
                  <a:lnTo>
                    <a:pt x="138468" y="750568"/>
                  </a:lnTo>
                  <a:lnTo>
                    <a:pt x="159660" y="793965"/>
                  </a:lnTo>
                  <a:lnTo>
                    <a:pt x="182215" y="836551"/>
                  </a:lnTo>
                  <a:lnTo>
                    <a:pt x="206106" y="878299"/>
                  </a:lnTo>
                  <a:lnTo>
                    <a:pt x="231303" y="919180"/>
                  </a:lnTo>
                  <a:lnTo>
                    <a:pt x="257778" y="959165"/>
                  </a:lnTo>
                  <a:lnTo>
                    <a:pt x="285502" y="998227"/>
                  </a:lnTo>
                  <a:lnTo>
                    <a:pt x="314448" y="1036335"/>
                  </a:lnTo>
                  <a:lnTo>
                    <a:pt x="344586" y="1073463"/>
                  </a:lnTo>
                  <a:lnTo>
                    <a:pt x="375888" y="1109581"/>
                  </a:lnTo>
                  <a:lnTo>
                    <a:pt x="408326" y="1144661"/>
                  </a:lnTo>
                  <a:lnTo>
                    <a:pt x="441871" y="1178675"/>
                  </a:lnTo>
                  <a:lnTo>
                    <a:pt x="476495" y="1211594"/>
                  </a:lnTo>
                  <a:lnTo>
                    <a:pt x="512169" y="1243389"/>
                  </a:lnTo>
                  <a:lnTo>
                    <a:pt x="548865" y="1274032"/>
                  </a:lnTo>
                  <a:lnTo>
                    <a:pt x="586554" y="1303495"/>
                  </a:lnTo>
                  <a:lnTo>
                    <a:pt x="625207" y="1331750"/>
                  </a:lnTo>
                  <a:lnTo>
                    <a:pt x="664797" y="1358767"/>
                  </a:lnTo>
                  <a:lnTo>
                    <a:pt x="705295" y="1384518"/>
                  </a:lnTo>
                  <a:lnTo>
                    <a:pt x="746673" y="1408975"/>
                  </a:lnTo>
                  <a:lnTo>
                    <a:pt x="788901" y="1432109"/>
                  </a:lnTo>
                  <a:lnTo>
                    <a:pt x="831952" y="1453892"/>
                  </a:lnTo>
                  <a:lnTo>
                    <a:pt x="875796" y="1474296"/>
                  </a:lnTo>
                  <a:lnTo>
                    <a:pt x="920407" y="1493291"/>
                  </a:lnTo>
                  <a:lnTo>
                    <a:pt x="1610461" y="535101"/>
                  </a:lnTo>
                  <a:lnTo>
                    <a:pt x="5016" y="0"/>
                  </a:lnTo>
                  <a:close/>
                </a:path>
              </a:pathLst>
            </a:custGeom>
            <a:solidFill>
              <a:srgbClr val="C2A4CF"/>
            </a:solidFill>
          </p:spPr>
          <p:txBody>
            <a:bodyPr wrap="square" lIns="0" tIns="0" rIns="0" bIns="0" rtlCol="0"/>
            <a:lstStyle/>
            <a:p>
              <a:endParaRPr/>
            </a:p>
          </p:txBody>
        </p:sp>
        <p:pic>
          <p:nvPicPr>
            <p:cNvPr id="13" name="object 13"/>
            <p:cNvPicPr/>
            <p:nvPr/>
          </p:nvPicPr>
          <p:blipFill>
            <a:blip r:embed="rId4" cstate="print"/>
            <a:stretch>
              <a:fillRect/>
            </a:stretch>
          </p:blipFill>
          <p:spPr>
            <a:xfrm>
              <a:off x="3114497" y="3552943"/>
              <a:ext cx="1946386" cy="1736898"/>
            </a:xfrm>
            <a:prstGeom prst="rect">
              <a:avLst/>
            </a:prstGeom>
          </p:spPr>
        </p:pic>
        <p:sp>
          <p:nvSpPr>
            <p:cNvPr id="14" name="object 14"/>
            <p:cNvSpPr/>
            <p:nvPr/>
          </p:nvSpPr>
          <p:spPr>
            <a:xfrm>
              <a:off x="3198545" y="3772803"/>
              <a:ext cx="1694180" cy="1485265"/>
            </a:xfrm>
            <a:custGeom>
              <a:avLst/>
              <a:gdLst/>
              <a:ahLst/>
              <a:cxnLst/>
              <a:rect l="l" t="t" r="r" b="b"/>
              <a:pathLst>
                <a:path w="1694179" h="1485264">
                  <a:moveTo>
                    <a:pt x="991755" y="0"/>
                  </a:moveTo>
                  <a:lnTo>
                    <a:pt x="0" y="1377137"/>
                  </a:lnTo>
                  <a:lnTo>
                    <a:pt x="47137" y="1395354"/>
                  </a:lnTo>
                  <a:lnTo>
                    <a:pt x="95039" y="1411988"/>
                  </a:lnTo>
                  <a:lnTo>
                    <a:pt x="143673" y="1427007"/>
                  </a:lnTo>
                  <a:lnTo>
                    <a:pt x="193008" y="1440379"/>
                  </a:lnTo>
                  <a:lnTo>
                    <a:pt x="243010" y="1452072"/>
                  </a:lnTo>
                  <a:lnTo>
                    <a:pt x="293649" y="1462053"/>
                  </a:lnTo>
                  <a:lnTo>
                    <a:pt x="344892" y="1470292"/>
                  </a:lnTo>
                  <a:lnTo>
                    <a:pt x="396708" y="1476756"/>
                  </a:lnTo>
                  <a:lnTo>
                    <a:pt x="449064" y="1481412"/>
                  </a:lnTo>
                  <a:lnTo>
                    <a:pt x="501928" y="1484229"/>
                  </a:lnTo>
                  <a:lnTo>
                    <a:pt x="555269" y="1485176"/>
                  </a:lnTo>
                  <a:lnTo>
                    <a:pt x="607945" y="1484253"/>
                  </a:lnTo>
                  <a:lnTo>
                    <a:pt x="660156" y="1481506"/>
                  </a:lnTo>
                  <a:lnTo>
                    <a:pt x="711872" y="1476964"/>
                  </a:lnTo>
                  <a:lnTo>
                    <a:pt x="763063" y="1470660"/>
                  </a:lnTo>
                  <a:lnTo>
                    <a:pt x="813698" y="1462623"/>
                  </a:lnTo>
                  <a:lnTo>
                    <a:pt x="863745" y="1452884"/>
                  </a:lnTo>
                  <a:lnTo>
                    <a:pt x="913174" y="1441475"/>
                  </a:lnTo>
                  <a:lnTo>
                    <a:pt x="961954" y="1428425"/>
                  </a:lnTo>
                  <a:lnTo>
                    <a:pt x="1010055" y="1413766"/>
                  </a:lnTo>
                  <a:lnTo>
                    <a:pt x="1057445" y="1397529"/>
                  </a:lnTo>
                  <a:lnTo>
                    <a:pt x="1104095" y="1379743"/>
                  </a:lnTo>
                  <a:lnTo>
                    <a:pt x="1149972" y="1360441"/>
                  </a:lnTo>
                  <a:lnTo>
                    <a:pt x="1195047" y="1339653"/>
                  </a:lnTo>
                  <a:lnTo>
                    <a:pt x="1239289" y="1317409"/>
                  </a:lnTo>
                  <a:lnTo>
                    <a:pt x="1282666" y="1293740"/>
                  </a:lnTo>
                  <a:lnTo>
                    <a:pt x="1325149" y="1268677"/>
                  </a:lnTo>
                  <a:lnTo>
                    <a:pt x="1366706" y="1242252"/>
                  </a:lnTo>
                  <a:lnTo>
                    <a:pt x="1407307" y="1214494"/>
                  </a:lnTo>
                  <a:lnTo>
                    <a:pt x="1446920" y="1185434"/>
                  </a:lnTo>
                  <a:lnTo>
                    <a:pt x="1485516" y="1155103"/>
                  </a:lnTo>
                  <a:lnTo>
                    <a:pt x="1523062" y="1123533"/>
                  </a:lnTo>
                  <a:lnTo>
                    <a:pt x="1559530" y="1090753"/>
                  </a:lnTo>
                  <a:lnTo>
                    <a:pt x="1594887" y="1056795"/>
                  </a:lnTo>
                  <a:lnTo>
                    <a:pt x="1629103" y="1021688"/>
                  </a:lnTo>
                  <a:lnTo>
                    <a:pt x="1662147" y="985465"/>
                  </a:lnTo>
                  <a:lnTo>
                    <a:pt x="1693989" y="948156"/>
                  </a:lnTo>
                  <a:lnTo>
                    <a:pt x="991755" y="0"/>
                  </a:lnTo>
                  <a:close/>
                </a:path>
              </a:pathLst>
            </a:custGeom>
            <a:solidFill>
              <a:srgbClr val="B82887"/>
            </a:solidFill>
          </p:spPr>
          <p:txBody>
            <a:bodyPr wrap="square" lIns="0" tIns="0" rIns="0" bIns="0" rtlCol="0"/>
            <a:lstStyle/>
            <a:p>
              <a:endParaRPr/>
            </a:p>
          </p:txBody>
        </p:sp>
        <p:pic>
          <p:nvPicPr>
            <p:cNvPr id="15" name="object 15"/>
            <p:cNvPicPr/>
            <p:nvPr/>
          </p:nvPicPr>
          <p:blipFill>
            <a:blip r:embed="rId5" cstate="print"/>
            <a:stretch>
              <a:fillRect/>
            </a:stretch>
          </p:blipFill>
          <p:spPr>
            <a:xfrm>
              <a:off x="3754450" y="2877642"/>
              <a:ext cx="1580438" cy="1979966"/>
            </a:xfrm>
            <a:prstGeom prst="rect">
              <a:avLst/>
            </a:prstGeom>
          </p:spPr>
        </p:pic>
        <p:sp>
          <p:nvSpPr>
            <p:cNvPr id="16" name="object 16"/>
            <p:cNvSpPr/>
            <p:nvPr/>
          </p:nvSpPr>
          <p:spPr>
            <a:xfrm>
              <a:off x="3901015" y="2992953"/>
              <a:ext cx="1329055" cy="1728470"/>
            </a:xfrm>
            <a:custGeom>
              <a:avLst/>
              <a:gdLst/>
              <a:ahLst/>
              <a:cxnLst/>
              <a:rect l="l" t="t" r="r" b="b"/>
              <a:pathLst>
                <a:path w="1329054" h="1728470">
                  <a:moveTo>
                    <a:pt x="1099870" y="0"/>
                  </a:moveTo>
                  <a:lnTo>
                    <a:pt x="0" y="389267"/>
                  </a:lnTo>
                  <a:lnTo>
                    <a:pt x="991514" y="1728000"/>
                  </a:lnTo>
                  <a:lnTo>
                    <a:pt x="1022456" y="1689203"/>
                  </a:lnTo>
                  <a:lnTo>
                    <a:pt x="1052105" y="1649360"/>
                  </a:lnTo>
                  <a:lnTo>
                    <a:pt x="1080429" y="1608501"/>
                  </a:lnTo>
                  <a:lnTo>
                    <a:pt x="1107398" y="1566658"/>
                  </a:lnTo>
                  <a:lnTo>
                    <a:pt x="1132978" y="1523863"/>
                  </a:lnTo>
                  <a:lnTo>
                    <a:pt x="1157139" y="1480148"/>
                  </a:lnTo>
                  <a:lnTo>
                    <a:pt x="1179848" y="1435544"/>
                  </a:lnTo>
                  <a:lnTo>
                    <a:pt x="1201074" y="1390084"/>
                  </a:lnTo>
                  <a:lnTo>
                    <a:pt x="1220785" y="1343800"/>
                  </a:lnTo>
                  <a:lnTo>
                    <a:pt x="1238948" y="1296722"/>
                  </a:lnTo>
                  <a:lnTo>
                    <a:pt x="1255533" y="1248883"/>
                  </a:lnTo>
                  <a:lnTo>
                    <a:pt x="1270506" y="1200315"/>
                  </a:lnTo>
                  <a:lnTo>
                    <a:pt x="1283838" y="1151049"/>
                  </a:lnTo>
                  <a:lnTo>
                    <a:pt x="1295495" y="1101118"/>
                  </a:lnTo>
                  <a:lnTo>
                    <a:pt x="1305446" y="1050552"/>
                  </a:lnTo>
                  <a:lnTo>
                    <a:pt x="1313659" y="999385"/>
                  </a:lnTo>
                  <a:lnTo>
                    <a:pt x="1320102" y="947647"/>
                  </a:lnTo>
                  <a:lnTo>
                    <a:pt x="1324744" y="895371"/>
                  </a:lnTo>
                  <a:lnTo>
                    <a:pt x="1327553" y="842588"/>
                  </a:lnTo>
                  <a:lnTo>
                    <a:pt x="1328496" y="789330"/>
                  </a:lnTo>
                  <a:lnTo>
                    <a:pt x="1327630" y="738305"/>
                  </a:lnTo>
                  <a:lnTo>
                    <a:pt x="1325052" y="687714"/>
                  </a:lnTo>
                  <a:lnTo>
                    <a:pt x="1320788" y="637585"/>
                  </a:lnTo>
                  <a:lnTo>
                    <a:pt x="1314868" y="587947"/>
                  </a:lnTo>
                  <a:lnTo>
                    <a:pt x="1307319" y="538828"/>
                  </a:lnTo>
                  <a:lnTo>
                    <a:pt x="1298170" y="490255"/>
                  </a:lnTo>
                  <a:lnTo>
                    <a:pt x="1287447" y="442256"/>
                  </a:lnTo>
                  <a:lnTo>
                    <a:pt x="1275180" y="394859"/>
                  </a:lnTo>
                  <a:lnTo>
                    <a:pt x="1261395" y="348092"/>
                  </a:lnTo>
                  <a:lnTo>
                    <a:pt x="1246122" y="301984"/>
                  </a:lnTo>
                  <a:lnTo>
                    <a:pt x="1229388" y="256561"/>
                  </a:lnTo>
                  <a:lnTo>
                    <a:pt x="1211221" y="211853"/>
                  </a:lnTo>
                  <a:lnTo>
                    <a:pt x="1191649" y="167887"/>
                  </a:lnTo>
                  <a:lnTo>
                    <a:pt x="1170700" y="124690"/>
                  </a:lnTo>
                  <a:lnTo>
                    <a:pt x="1148402" y="82291"/>
                  </a:lnTo>
                  <a:lnTo>
                    <a:pt x="1124783" y="40719"/>
                  </a:lnTo>
                  <a:lnTo>
                    <a:pt x="1099870" y="0"/>
                  </a:lnTo>
                  <a:close/>
                </a:path>
              </a:pathLst>
            </a:custGeom>
            <a:solidFill>
              <a:srgbClr val="F5BAD3"/>
            </a:solidFill>
          </p:spPr>
          <p:txBody>
            <a:bodyPr wrap="square" lIns="0" tIns="0" rIns="0" bIns="0" rtlCol="0"/>
            <a:lstStyle/>
            <a:p>
              <a:endParaRPr/>
            </a:p>
          </p:txBody>
        </p:sp>
        <p:pic>
          <p:nvPicPr>
            <p:cNvPr id="17" name="object 17"/>
            <p:cNvPicPr/>
            <p:nvPr/>
          </p:nvPicPr>
          <p:blipFill>
            <a:blip r:embed="rId6" cstate="print"/>
            <a:stretch>
              <a:fillRect/>
            </a:stretch>
          </p:blipFill>
          <p:spPr>
            <a:xfrm>
              <a:off x="3316909" y="2192591"/>
              <a:ext cx="1823516" cy="1493823"/>
            </a:xfrm>
            <a:prstGeom prst="rect">
              <a:avLst/>
            </a:prstGeom>
          </p:spPr>
        </p:pic>
        <p:sp>
          <p:nvSpPr>
            <p:cNvPr id="18" name="object 18"/>
            <p:cNvSpPr/>
            <p:nvPr/>
          </p:nvSpPr>
          <p:spPr>
            <a:xfrm>
              <a:off x="3432335" y="2307535"/>
              <a:ext cx="1571625" cy="1242695"/>
            </a:xfrm>
            <a:custGeom>
              <a:avLst/>
              <a:gdLst/>
              <a:ahLst/>
              <a:cxnLst/>
              <a:rect l="l" t="t" r="r" b="b"/>
              <a:pathLst>
                <a:path w="1571625" h="1242695">
                  <a:moveTo>
                    <a:pt x="324307" y="0"/>
                  </a:moveTo>
                  <a:lnTo>
                    <a:pt x="268844" y="1022"/>
                  </a:lnTo>
                  <a:lnTo>
                    <a:pt x="213899" y="4067"/>
                  </a:lnTo>
                  <a:lnTo>
                    <a:pt x="159505" y="9097"/>
                  </a:lnTo>
                  <a:lnTo>
                    <a:pt x="105700" y="16079"/>
                  </a:lnTo>
                  <a:lnTo>
                    <a:pt x="52520" y="24975"/>
                  </a:lnTo>
                  <a:lnTo>
                    <a:pt x="0" y="35750"/>
                  </a:lnTo>
                  <a:lnTo>
                    <a:pt x="0" y="1242504"/>
                  </a:lnTo>
                  <a:lnTo>
                    <a:pt x="1571371" y="686358"/>
                  </a:lnTo>
                  <a:lnTo>
                    <a:pt x="1544546" y="645572"/>
                  </a:lnTo>
                  <a:lnTo>
                    <a:pt x="1516425" y="605741"/>
                  </a:lnTo>
                  <a:lnTo>
                    <a:pt x="1487036" y="566894"/>
                  </a:lnTo>
                  <a:lnTo>
                    <a:pt x="1456410" y="529063"/>
                  </a:lnTo>
                  <a:lnTo>
                    <a:pt x="1424578" y="492276"/>
                  </a:lnTo>
                  <a:lnTo>
                    <a:pt x="1391568" y="456564"/>
                  </a:lnTo>
                  <a:lnTo>
                    <a:pt x="1357411" y="421957"/>
                  </a:lnTo>
                  <a:lnTo>
                    <a:pt x="1322138" y="388485"/>
                  </a:lnTo>
                  <a:lnTo>
                    <a:pt x="1285777" y="356177"/>
                  </a:lnTo>
                  <a:lnTo>
                    <a:pt x="1248360" y="325065"/>
                  </a:lnTo>
                  <a:lnTo>
                    <a:pt x="1209915" y="295178"/>
                  </a:lnTo>
                  <a:lnTo>
                    <a:pt x="1170474" y="266545"/>
                  </a:lnTo>
                  <a:lnTo>
                    <a:pt x="1130066" y="239198"/>
                  </a:lnTo>
                  <a:lnTo>
                    <a:pt x="1088721" y="213166"/>
                  </a:lnTo>
                  <a:lnTo>
                    <a:pt x="1046470" y="188479"/>
                  </a:lnTo>
                  <a:lnTo>
                    <a:pt x="1003342" y="165167"/>
                  </a:lnTo>
                  <a:lnTo>
                    <a:pt x="959367" y="143260"/>
                  </a:lnTo>
                  <a:lnTo>
                    <a:pt x="914575" y="122788"/>
                  </a:lnTo>
                  <a:lnTo>
                    <a:pt x="868997" y="103781"/>
                  </a:lnTo>
                  <a:lnTo>
                    <a:pt x="822662" y="86270"/>
                  </a:lnTo>
                  <a:lnTo>
                    <a:pt x="775601" y="70284"/>
                  </a:lnTo>
                  <a:lnTo>
                    <a:pt x="727843" y="55853"/>
                  </a:lnTo>
                  <a:lnTo>
                    <a:pt x="679418" y="43008"/>
                  </a:lnTo>
                  <a:lnTo>
                    <a:pt x="630357" y="31778"/>
                  </a:lnTo>
                  <a:lnTo>
                    <a:pt x="580690" y="22193"/>
                  </a:lnTo>
                  <a:lnTo>
                    <a:pt x="530446" y="14283"/>
                  </a:lnTo>
                  <a:lnTo>
                    <a:pt x="479656" y="8079"/>
                  </a:lnTo>
                  <a:lnTo>
                    <a:pt x="428349" y="3610"/>
                  </a:lnTo>
                  <a:lnTo>
                    <a:pt x="376556" y="907"/>
                  </a:lnTo>
                  <a:lnTo>
                    <a:pt x="324307" y="0"/>
                  </a:lnTo>
                  <a:close/>
                </a:path>
              </a:pathLst>
            </a:custGeom>
            <a:solidFill>
              <a:srgbClr val="E42583"/>
            </a:solidFill>
          </p:spPr>
          <p:txBody>
            <a:bodyPr wrap="square" lIns="0" tIns="0" rIns="0" bIns="0" rtlCol="0"/>
            <a:lstStyle/>
            <a:p>
              <a:endParaRPr/>
            </a:p>
          </p:txBody>
        </p:sp>
        <p:sp>
          <p:nvSpPr>
            <p:cNvPr id="19" name="object 19"/>
            <p:cNvSpPr/>
            <p:nvPr/>
          </p:nvSpPr>
          <p:spPr>
            <a:xfrm>
              <a:off x="2283440" y="3656275"/>
              <a:ext cx="1148715" cy="384175"/>
            </a:xfrm>
            <a:custGeom>
              <a:avLst/>
              <a:gdLst/>
              <a:ahLst/>
              <a:cxnLst/>
              <a:rect l="l" t="t" r="r" b="b"/>
              <a:pathLst>
                <a:path w="1148714" h="384175">
                  <a:moveTo>
                    <a:pt x="0" y="0"/>
                  </a:moveTo>
                  <a:lnTo>
                    <a:pt x="1148130" y="383679"/>
                  </a:lnTo>
                </a:path>
              </a:pathLst>
            </a:custGeom>
            <a:solidFill>
              <a:srgbClr val="652D88"/>
            </a:solidFill>
          </p:spPr>
          <p:txBody>
            <a:bodyPr wrap="square" lIns="0" tIns="0" rIns="0" bIns="0" rtlCol="0"/>
            <a:lstStyle/>
            <a:p>
              <a:endParaRPr/>
            </a:p>
          </p:txBody>
        </p:sp>
        <p:pic>
          <p:nvPicPr>
            <p:cNvPr id="20" name="object 20"/>
            <p:cNvPicPr/>
            <p:nvPr/>
          </p:nvPicPr>
          <p:blipFill>
            <a:blip r:embed="rId7" cstate="print"/>
            <a:stretch>
              <a:fillRect/>
            </a:stretch>
          </p:blipFill>
          <p:spPr>
            <a:xfrm>
              <a:off x="2883789" y="2227948"/>
              <a:ext cx="715974" cy="1949042"/>
            </a:xfrm>
            <a:prstGeom prst="rect">
              <a:avLst/>
            </a:prstGeom>
          </p:spPr>
        </p:pic>
        <p:sp>
          <p:nvSpPr>
            <p:cNvPr id="21" name="object 21"/>
            <p:cNvSpPr/>
            <p:nvPr/>
          </p:nvSpPr>
          <p:spPr>
            <a:xfrm>
              <a:off x="2967729" y="2343349"/>
              <a:ext cx="464184" cy="1696720"/>
            </a:xfrm>
            <a:custGeom>
              <a:avLst/>
              <a:gdLst/>
              <a:ahLst/>
              <a:cxnLst/>
              <a:rect l="l" t="t" r="r" b="b"/>
              <a:pathLst>
                <a:path w="464185" h="1696720">
                  <a:moveTo>
                    <a:pt x="460755" y="0"/>
                  </a:moveTo>
                  <a:lnTo>
                    <a:pt x="411355" y="12146"/>
                  </a:lnTo>
                  <a:lnTo>
                    <a:pt x="362608" y="25935"/>
                  </a:lnTo>
                  <a:lnTo>
                    <a:pt x="314547" y="41334"/>
                  </a:lnTo>
                  <a:lnTo>
                    <a:pt x="267204" y="58312"/>
                  </a:lnTo>
                  <a:lnTo>
                    <a:pt x="220610" y="76839"/>
                  </a:lnTo>
                  <a:lnTo>
                    <a:pt x="174797" y="96884"/>
                  </a:lnTo>
                  <a:lnTo>
                    <a:pt x="129798" y="118415"/>
                  </a:lnTo>
                  <a:lnTo>
                    <a:pt x="85644" y="141402"/>
                  </a:lnTo>
                  <a:lnTo>
                    <a:pt x="42367" y="165813"/>
                  </a:lnTo>
                  <a:lnTo>
                    <a:pt x="0" y="191617"/>
                  </a:lnTo>
                  <a:lnTo>
                    <a:pt x="463842" y="1696605"/>
                  </a:lnTo>
                  <a:lnTo>
                    <a:pt x="460755" y="0"/>
                  </a:lnTo>
                  <a:close/>
                </a:path>
              </a:pathLst>
            </a:custGeom>
            <a:solidFill>
              <a:srgbClr val="652D88"/>
            </a:solidFill>
          </p:spPr>
          <p:txBody>
            <a:bodyPr wrap="square" lIns="0" tIns="0" rIns="0" bIns="0" rtlCol="0"/>
            <a:lstStyle/>
            <a:p>
              <a:endParaRPr/>
            </a:p>
          </p:txBody>
        </p:sp>
        <p:pic>
          <p:nvPicPr>
            <p:cNvPr id="22" name="object 22"/>
            <p:cNvPicPr/>
            <p:nvPr/>
          </p:nvPicPr>
          <p:blipFill>
            <a:blip r:embed="rId8" cstate="print"/>
            <a:stretch>
              <a:fillRect/>
            </a:stretch>
          </p:blipFill>
          <p:spPr>
            <a:xfrm>
              <a:off x="3354920" y="2227948"/>
              <a:ext cx="255447" cy="1949042"/>
            </a:xfrm>
            <a:prstGeom prst="rect">
              <a:avLst/>
            </a:prstGeom>
          </p:spPr>
        </p:pic>
        <p:sp>
          <p:nvSpPr>
            <p:cNvPr id="23" name="object 23"/>
            <p:cNvSpPr/>
            <p:nvPr/>
          </p:nvSpPr>
          <p:spPr>
            <a:xfrm>
              <a:off x="3428485" y="2343355"/>
              <a:ext cx="3175" cy="1696720"/>
            </a:xfrm>
            <a:custGeom>
              <a:avLst/>
              <a:gdLst/>
              <a:ahLst/>
              <a:cxnLst/>
              <a:rect l="l" t="t" r="r" b="b"/>
              <a:pathLst>
                <a:path w="3175" h="1696720">
                  <a:moveTo>
                    <a:pt x="0" y="0"/>
                  </a:moveTo>
                  <a:lnTo>
                    <a:pt x="3086" y="1696605"/>
                  </a:lnTo>
                </a:path>
              </a:pathLst>
            </a:custGeom>
            <a:solidFill>
              <a:srgbClr val="652D88"/>
            </a:solidFill>
          </p:spPr>
          <p:txBody>
            <a:bodyPr wrap="square" lIns="0" tIns="0" rIns="0" bIns="0" rtlCol="0"/>
            <a:lstStyle/>
            <a:p>
              <a:endParaRPr/>
            </a:p>
          </p:txBody>
        </p:sp>
        <p:sp>
          <p:nvSpPr>
            <p:cNvPr id="24" name="object 24"/>
            <p:cNvSpPr/>
            <p:nvPr/>
          </p:nvSpPr>
          <p:spPr>
            <a:xfrm>
              <a:off x="2769716" y="2343358"/>
              <a:ext cx="662305" cy="1696720"/>
            </a:xfrm>
            <a:custGeom>
              <a:avLst/>
              <a:gdLst/>
              <a:ahLst/>
              <a:cxnLst/>
              <a:rect l="l" t="t" r="r" b="b"/>
              <a:pathLst>
                <a:path w="662304" h="1696720">
                  <a:moveTo>
                    <a:pt x="658774" y="0"/>
                  </a:moveTo>
                  <a:lnTo>
                    <a:pt x="609289" y="12165"/>
                  </a:lnTo>
                  <a:lnTo>
                    <a:pt x="560460" y="25978"/>
                  </a:lnTo>
                  <a:lnTo>
                    <a:pt x="512319" y="41409"/>
                  </a:lnTo>
                  <a:lnTo>
                    <a:pt x="464898" y="58424"/>
                  </a:lnTo>
                  <a:lnTo>
                    <a:pt x="418229" y="76994"/>
                  </a:lnTo>
                  <a:lnTo>
                    <a:pt x="372345" y="97086"/>
                  </a:lnTo>
                  <a:lnTo>
                    <a:pt x="327277" y="118670"/>
                  </a:lnTo>
                  <a:lnTo>
                    <a:pt x="283059" y="141713"/>
                  </a:lnTo>
                  <a:lnTo>
                    <a:pt x="239721" y="166185"/>
                  </a:lnTo>
                  <a:lnTo>
                    <a:pt x="197296" y="192055"/>
                  </a:lnTo>
                  <a:lnTo>
                    <a:pt x="155817" y="219290"/>
                  </a:lnTo>
                  <a:lnTo>
                    <a:pt x="115316" y="247859"/>
                  </a:lnTo>
                  <a:lnTo>
                    <a:pt x="75824" y="277732"/>
                  </a:lnTo>
                  <a:lnTo>
                    <a:pt x="37375" y="308876"/>
                  </a:lnTo>
                  <a:lnTo>
                    <a:pt x="0" y="341261"/>
                  </a:lnTo>
                  <a:lnTo>
                    <a:pt x="661860" y="1696592"/>
                  </a:lnTo>
                  <a:lnTo>
                    <a:pt x="658774" y="0"/>
                  </a:lnTo>
                  <a:close/>
                </a:path>
              </a:pathLst>
            </a:custGeom>
            <a:solidFill>
              <a:srgbClr val="652D88"/>
            </a:solidFill>
          </p:spPr>
          <p:txBody>
            <a:bodyPr wrap="square" lIns="0" tIns="0" rIns="0" bIns="0" rtlCol="0"/>
            <a:lstStyle/>
            <a:p>
              <a:endParaRPr/>
            </a:p>
          </p:txBody>
        </p:sp>
        <p:pic>
          <p:nvPicPr>
            <p:cNvPr id="25" name="object 25"/>
            <p:cNvPicPr/>
            <p:nvPr/>
          </p:nvPicPr>
          <p:blipFill>
            <a:blip r:embed="rId9" cstate="print"/>
            <a:stretch>
              <a:fillRect/>
            </a:stretch>
          </p:blipFill>
          <p:spPr>
            <a:xfrm>
              <a:off x="3238426" y="3235807"/>
              <a:ext cx="1104884" cy="1104887"/>
            </a:xfrm>
            <a:prstGeom prst="rect">
              <a:avLst/>
            </a:prstGeom>
          </p:spPr>
        </p:pic>
        <p:pic>
          <p:nvPicPr>
            <p:cNvPr id="26" name="object 26"/>
            <p:cNvPicPr/>
            <p:nvPr/>
          </p:nvPicPr>
          <p:blipFill>
            <a:blip r:embed="rId10" cstate="print"/>
            <a:stretch>
              <a:fillRect/>
            </a:stretch>
          </p:blipFill>
          <p:spPr>
            <a:xfrm>
              <a:off x="3273344" y="3270423"/>
              <a:ext cx="1005003" cy="1004760"/>
            </a:xfrm>
            <a:prstGeom prst="rect">
              <a:avLst/>
            </a:prstGeom>
          </p:spPr>
        </p:pic>
        <p:sp>
          <p:nvSpPr>
            <p:cNvPr id="27" name="object 27"/>
            <p:cNvSpPr/>
            <p:nvPr/>
          </p:nvSpPr>
          <p:spPr>
            <a:xfrm>
              <a:off x="3336245" y="3333320"/>
              <a:ext cx="879475" cy="879475"/>
            </a:xfrm>
            <a:custGeom>
              <a:avLst/>
              <a:gdLst/>
              <a:ahLst/>
              <a:cxnLst/>
              <a:rect l="l" t="t" r="r" b="b"/>
              <a:pathLst>
                <a:path w="879475" h="879475">
                  <a:moveTo>
                    <a:pt x="439470" y="0"/>
                  </a:moveTo>
                  <a:lnTo>
                    <a:pt x="391586" y="2578"/>
                  </a:lnTo>
                  <a:lnTo>
                    <a:pt x="345194" y="10136"/>
                  </a:lnTo>
                  <a:lnTo>
                    <a:pt x="300565" y="22404"/>
                  </a:lnTo>
                  <a:lnTo>
                    <a:pt x="257965" y="39116"/>
                  </a:lnTo>
                  <a:lnTo>
                    <a:pt x="217662" y="60001"/>
                  </a:lnTo>
                  <a:lnTo>
                    <a:pt x="179926" y="84794"/>
                  </a:lnTo>
                  <a:lnTo>
                    <a:pt x="145023" y="113224"/>
                  </a:lnTo>
                  <a:lnTo>
                    <a:pt x="113223" y="145025"/>
                  </a:lnTo>
                  <a:lnTo>
                    <a:pt x="84793" y="179929"/>
                  </a:lnTo>
                  <a:lnTo>
                    <a:pt x="60001" y="217666"/>
                  </a:lnTo>
                  <a:lnTo>
                    <a:pt x="39115" y="257970"/>
                  </a:lnTo>
                  <a:lnTo>
                    <a:pt x="22404" y="300571"/>
                  </a:lnTo>
                  <a:lnTo>
                    <a:pt x="10136" y="345203"/>
                  </a:lnTo>
                  <a:lnTo>
                    <a:pt x="2578" y="391596"/>
                  </a:lnTo>
                  <a:lnTo>
                    <a:pt x="0" y="439483"/>
                  </a:lnTo>
                  <a:lnTo>
                    <a:pt x="2578" y="487370"/>
                  </a:lnTo>
                  <a:lnTo>
                    <a:pt x="10136" y="533763"/>
                  </a:lnTo>
                  <a:lnTo>
                    <a:pt x="22404" y="578395"/>
                  </a:lnTo>
                  <a:lnTo>
                    <a:pt x="39115" y="620996"/>
                  </a:lnTo>
                  <a:lnTo>
                    <a:pt x="60001" y="661300"/>
                  </a:lnTo>
                  <a:lnTo>
                    <a:pt x="84793" y="699037"/>
                  </a:lnTo>
                  <a:lnTo>
                    <a:pt x="113223" y="733941"/>
                  </a:lnTo>
                  <a:lnTo>
                    <a:pt x="145023" y="765742"/>
                  </a:lnTo>
                  <a:lnTo>
                    <a:pt x="179926" y="794172"/>
                  </a:lnTo>
                  <a:lnTo>
                    <a:pt x="217662" y="818965"/>
                  </a:lnTo>
                  <a:lnTo>
                    <a:pt x="257965" y="839850"/>
                  </a:lnTo>
                  <a:lnTo>
                    <a:pt x="300565" y="856562"/>
                  </a:lnTo>
                  <a:lnTo>
                    <a:pt x="345194" y="868830"/>
                  </a:lnTo>
                  <a:lnTo>
                    <a:pt x="391586" y="876388"/>
                  </a:lnTo>
                  <a:lnTo>
                    <a:pt x="439470" y="878967"/>
                  </a:lnTo>
                  <a:lnTo>
                    <a:pt x="487357" y="876388"/>
                  </a:lnTo>
                  <a:lnTo>
                    <a:pt x="533751" y="868830"/>
                  </a:lnTo>
                  <a:lnTo>
                    <a:pt x="578382" y="856562"/>
                  </a:lnTo>
                  <a:lnTo>
                    <a:pt x="620984" y="839850"/>
                  </a:lnTo>
                  <a:lnTo>
                    <a:pt x="661287" y="818965"/>
                  </a:lnTo>
                  <a:lnTo>
                    <a:pt x="699025" y="794172"/>
                  </a:lnTo>
                  <a:lnTo>
                    <a:pt x="733928" y="765742"/>
                  </a:lnTo>
                  <a:lnTo>
                    <a:pt x="765729" y="733941"/>
                  </a:lnTo>
                  <a:lnTo>
                    <a:pt x="794160" y="699037"/>
                  </a:lnTo>
                  <a:lnTo>
                    <a:pt x="818952" y="661300"/>
                  </a:lnTo>
                  <a:lnTo>
                    <a:pt x="839838" y="620996"/>
                  </a:lnTo>
                  <a:lnTo>
                    <a:pt x="856549" y="578395"/>
                  </a:lnTo>
                  <a:lnTo>
                    <a:pt x="868817" y="533763"/>
                  </a:lnTo>
                  <a:lnTo>
                    <a:pt x="876375" y="487370"/>
                  </a:lnTo>
                  <a:lnTo>
                    <a:pt x="878954" y="439483"/>
                  </a:lnTo>
                  <a:lnTo>
                    <a:pt x="876375" y="391596"/>
                  </a:lnTo>
                  <a:lnTo>
                    <a:pt x="868817" y="345203"/>
                  </a:lnTo>
                  <a:lnTo>
                    <a:pt x="856549" y="300571"/>
                  </a:lnTo>
                  <a:lnTo>
                    <a:pt x="839838" y="257970"/>
                  </a:lnTo>
                  <a:lnTo>
                    <a:pt x="818952" y="217666"/>
                  </a:lnTo>
                  <a:lnTo>
                    <a:pt x="794160" y="179929"/>
                  </a:lnTo>
                  <a:lnTo>
                    <a:pt x="765729" y="145025"/>
                  </a:lnTo>
                  <a:lnTo>
                    <a:pt x="733928" y="113224"/>
                  </a:lnTo>
                  <a:lnTo>
                    <a:pt x="699025" y="84794"/>
                  </a:lnTo>
                  <a:lnTo>
                    <a:pt x="661287" y="60001"/>
                  </a:lnTo>
                  <a:lnTo>
                    <a:pt x="620984" y="39116"/>
                  </a:lnTo>
                  <a:lnTo>
                    <a:pt x="578382" y="22404"/>
                  </a:lnTo>
                  <a:lnTo>
                    <a:pt x="533751" y="10136"/>
                  </a:lnTo>
                  <a:lnTo>
                    <a:pt x="487357" y="2578"/>
                  </a:lnTo>
                  <a:lnTo>
                    <a:pt x="439470" y="0"/>
                  </a:lnTo>
                  <a:close/>
                </a:path>
              </a:pathLst>
            </a:custGeom>
            <a:solidFill>
              <a:srgbClr val="EAE9E9"/>
            </a:solidFill>
          </p:spPr>
          <p:txBody>
            <a:bodyPr wrap="square" lIns="0" tIns="0" rIns="0" bIns="0" rtlCol="0"/>
            <a:lstStyle/>
            <a:p>
              <a:endParaRPr/>
            </a:p>
          </p:txBody>
        </p:sp>
        <p:sp>
          <p:nvSpPr>
            <p:cNvPr id="28" name="object 28"/>
            <p:cNvSpPr/>
            <p:nvPr/>
          </p:nvSpPr>
          <p:spPr>
            <a:xfrm>
              <a:off x="3336197" y="3333687"/>
              <a:ext cx="678180" cy="711200"/>
            </a:xfrm>
            <a:custGeom>
              <a:avLst/>
              <a:gdLst/>
              <a:ahLst/>
              <a:cxnLst/>
              <a:rect l="l" t="t" r="r" b="b"/>
              <a:pathLst>
                <a:path w="678179" h="711200">
                  <a:moveTo>
                    <a:pt x="94245" y="711195"/>
                  </a:moveTo>
                  <a:lnTo>
                    <a:pt x="65851" y="670629"/>
                  </a:lnTo>
                  <a:lnTo>
                    <a:pt x="42396" y="627480"/>
                  </a:lnTo>
                  <a:lnTo>
                    <a:pt x="23982" y="582221"/>
                  </a:lnTo>
                  <a:lnTo>
                    <a:pt x="10710" y="535322"/>
                  </a:lnTo>
                  <a:lnTo>
                    <a:pt x="2682" y="487256"/>
                  </a:lnTo>
                  <a:lnTo>
                    <a:pt x="0" y="438494"/>
                  </a:lnTo>
                  <a:lnTo>
                    <a:pt x="2764" y="389507"/>
                  </a:lnTo>
                  <a:lnTo>
                    <a:pt x="11076" y="340767"/>
                  </a:lnTo>
                  <a:lnTo>
                    <a:pt x="25038" y="292746"/>
                  </a:lnTo>
                  <a:lnTo>
                    <a:pt x="44752" y="245914"/>
                  </a:lnTo>
                  <a:lnTo>
                    <a:pt x="70318" y="200744"/>
                  </a:lnTo>
                  <a:lnTo>
                    <a:pt x="98457" y="161913"/>
                  </a:lnTo>
                  <a:lnTo>
                    <a:pt x="129970" y="127037"/>
                  </a:lnTo>
                  <a:lnTo>
                    <a:pt x="164484" y="96196"/>
                  </a:lnTo>
                  <a:lnTo>
                    <a:pt x="201629" y="69470"/>
                  </a:lnTo>
                  <a:lnTo>
                    <a:pt x="241036" y="46939"/>
                  </a:lnTo>
                  <a:lnTo>
                    <a:pt x="282332" y="28682"/>
                  </a:lnTo>
                  <a:lnTo>
                    <a:pt x="325148" y="14780"/>
                  </a:lnTo>
                  <a:lnTo>
                    <a:pt x="369112" y="5312"/>
                  </a:lnTo>
                  <a:lnTo>
                    <a:pt x="413855" y="359"/>
                  </a:lnTo>
                  <a:lnTo>
                    <a:pt x="459006" y="0"/>
                  </a:lnTo>
                  <a:lnTo>
                    <a:pt x="504193" y="4314"/>
                  </a:lnTo>
                  <a:lnTo>
                    <a:pt x="549047" y="13382"/>
                  </a:lnTo>
                  <a:lnTo>
                    <a:pt x="593196" y="27284"/>
                  </a:lnTo>
                  <a:lnTo>
                    <a:pt x="636270" y="46100"/>
                  </a:lnTo>
                  <a:lnTo>
                    <a:pt x="677899" y="69909"/>
                  </a:lnTo>
                </a:path>
              </a:pathLst>
            </a:custGeom>
            <a:ln w="3175">
              <a:solidFill>
                <a:srgbClr val="000000"/>
              </a:solidFill>
            </a:ln>
          </p:spPr>
          <p:txBody>
            <a:bodyPr wrap="square" lIns="0" tIns="0" rIns="0" bIns="0" rtlCol="0"/>
            <a:lstStyle/>
            <a:p>
              <a:endParaRPr/>
            </a:p>
          </p:txBody>
        </p:sp>
        <p:sp>
          <p:nvSpPr>
            <p:cNvPr id="29" name="object 29"/>
            <p:cNvSpPr/>
            <p:nvPr/>
          </p:nvSpPr>
          <p:spPr>
            <a:xfrm>
              <a:off x="3273243" y="3270302"/>
              <a:ext cx="706755" cy="826769"/>
            </a:xfrm>
            <a:custGeom>
              <a:avLst/>
              <a:gdLst/>
              <a:ahLst/>
              <a:cxnLst/>
              <a:rect l="l" t="t" r="r" b="b"/>
              <a:pathLst>
                <a:path w="706754" h="826770">
                  <a:moveTo>
                    <a:pt x="117739" y="826450"/>
                  </a:moveTo>
                  <a:lnTo>
                    <a:pt x="88741" y="788565"/>
                  </a:lnTo>
                  <a:lnTo>
                    <a:pt x="63769" y="748580"/>
                  </a:lnTo>
                  <a:lnTo>
                    <a:pt x="42851" y="706807"/>
                  </a:lnTo>
                  <a:lnTo>
                    <a:pt x="26014" y="663555"/>
                  </a:lnTo>
                  <a:lnTo>
                    <a:pt x="13283" y="619134"/>
                  </a:lnTo>
                  <a:lnTo>
                    <a:pt x="4686" y="573852"/>
                  </a:lnTo>
                  <a:lnTo>
                    <a:pt x="249" y="528020"/>
                  </a:lnTo>
                  <a:lnTo>
                    <a:pt x="0" y="481947"/>
                  </a:lnTo>
                  <a:lnTo>
                    <a:pt x="3963" y="435943"/>
                  </a:lnTo>
                  <a:lnTo>
                    <a:pt x="12168" y="390317"/>
                  </a:lnTo>
                  <a:lnTo>
                    <a:pt x="24639" y="345380"/>
                  </a:lnTo>
                  <a:lnTo>
                    <a:pt x="41404" y="301439"/>
                  </a:lnTo>
                  <a:lnTo>
                    <a:pt x="62489" y="258806"/>
                  </a:lnTo>
                  <a:lnTo>
                    <a:pt x="87921" y="217790"/>
                  </a:lnTo>
                  <a:lnTo>
                    <a:pt x="117727" y="178700"/>
                  </a:lnTo>
                  <a:lnTo>
                    <a:pt x="150751" y="143050"/>
                  </a:lnTo>
                  <a:lnTo>
                    <a:pt x="186364" y="111288"/>
                  </a:lnTo>
                  <a:lnTo>
                    <a:pt x="224265" y="83441"/>
                  </a:lnTo>
                  <a:lnTo>
                    <a:pt x="264155" y="59534"/>
                  </a:lnTo>
                  <a:lnTo>
                    <a:pt x="305737" y="39593"/>
                  </a:lnTo>
                  <a:lnTo>
                    <a:pt x="348710" y="23643"/>
                  </a:lnTo>
                  <a:lnTo>
                    <a:pt x="392775" y="11711"/>
                  </a:lnTo>
                  <a:lnTo>
                    <a:pt x="437635" y="3821"/>
                  </a:lnTo>
                  <a:lnTo>
                    <a:pt x="482989" y="0"/>
                  </a:lnTo>
                  <a:lnTo>
                    <a:pt x="528539" y="273"/>
                  </a:lnTo>
                  <a:lnTo>
                    <a:pt x="573985" y="4666"/>
                  </a:lnTo>
                  <a:lnTo>
                    <a:pt x="619029" y="13205"/>
                  </a:lnTo>
                  <a:lnTo>
                    <a:pt x="663372" y="25915"/>
                  </a:lnTo>
                  <a:lnTo>
                    <a:pt x="706715" y="42822"/>
                  </a:lnTo>
                </a:path>
              </a:pathLst>
            </a:custGeom>
            <a:ln w="3175">
              <a:solidFill>
                <a:srgbClr val="000000"/>
              </a:solidFill>
            </a:ln>
          </p:spPr>
          <p:txBody>
            <a:bodyPr wrap="square" lIns="0" tIns="0" rIns="0" bIns="0" rtlCol="0"/>
            <a:lstStyle/>
            <a:p>
              <a:endParaRPr/>
            </a:p>
          </p:txBody>
        </p:sp>
      </p:grpSp>
      <p:sp>
        <p:nvSpPr>
          <p:cNvPr id="30" name="object 30"/>
          <p:cNvSpPr txBox="1"/>
          <p:nvPr/>
        </p:nvSpPr>
        <p:spPr>
          <a:xfrm>
            <a:off x="3472894" y="3600395"/>
            <a:ext cx="598805" cy="334645"/>
          </a:xfrm>
          <a:prstGeom prst="rect">
            <a:avLst/>
          </a:prstGeom>
        </p:spPr>
        <p:txBody>
          <a:bodyPr vert="horz" wrap="square" lIns="0" tIns="12065" rIns="0" bIns="0" rtlCol="0">
            <a:spAutoFit/>
          </a:bodyPr>
          <a:lstStyle/>
          <a:p>
            <a:pPr marL="12065" marR="5080" algn="ctr">
              <a:lnSpc>
                <a:spcPct val="104000"/>
              </a:lnSpc>
              <a:spcBef>
                <a:spcPts val="95"/>
              </a:spcBef>
            </a:pPr>
            <a:r>
              <a:rPr sz="650" b="1" spc="45" dirty="0">
                <a:solidFill>
                  <a:srgbClr val="541957"/>
                </a:solidFill>
                <a:latin typeface="Century Gothic"/>
                <a:cs typeface="Century Gothic"/>
              </a:rPr>
              <a:t>COMMUNITY </a:t>
            </a:r>
            <a:r>
              <a:rPr sz="650" b="1" spc="75" dirty="0">
                <a:solidFill>
                  <a:srgbClr val="541957"/>
                </a:solidFill>
                <a:latin typeface="Century Gothic"/>
                <a:cs typeface="Century Gothic"/>
              </a:rPr>
              <a:t>FEEDBACK </a:t>
            </a:r>
            <a:r>
              <a:rPr sz="650" b="1" spc="45" dirty="0">
                <a:solidFill>
                  <a:srgbClr val="541957"/>
                </a:solidFill>
                <a:latin typeface="Century Gothic"/>
                <a:cs typeface="Century Gothic"/>
              </a:rPr>
              <a:t>MECHANISM</a:t>
            </a:r>
            <a:endParaRPr sz="650">
              <a:latin typeface="Century Gothic"/>
              <a:cs typeface="Century Gothic"/>
            </a:endParaRPr>
          </a:p>
        </p:txBody>
      </p:sp>
      <p:pic>
        <p:nvPicPr>
          <p:cNvPr id="31" name="object 31"/>
          <p:cNvPicPr/>
          <p:nvPr/>
        </p:nvPicPr>
        <p:blipFill>
          <a:blip r:embed="rId11" cstate="print"/>
          <a:stretch>
            <a:fillRect/>
          </a:stretch>
        </p:blipFill>
        <p:spPr>
          <a:xfrm>
            <a:off x="1569440" y="2196107"/>
            <a:ext cx="3763344" cy="3153398"/>
          </a:xfrm>
          <a:prstGeom prst="rect">
            <a:avLst/>
          </a:prstGeom>
        </p:spPr>
      </p:pic>
      <p:sp>
        <p:nvSpPr>
          <p:cNvPr id="32" name="object 32"/>
          <p:cNvSpPr txBox="1"/>
          <p:nvPr/>
        </p:nvSpPr>
        <p:spPr>
          <a:xfrm>
            <a:off x="1807447" y="2237397"/>
            <a:ext cx="1665447" cy="448200"/>
          </a:xfrm>
          <a:prstGeom prst="rect">
            <a:avLst/>
          </a:prstGeom>
        </p:spPr>
        <p:txBody>
          <a:bodyPr vert="horz" wrap="square" lIns="0" tIns="17145" rIns="0" bIns="0" rtlCol="0">
            <a:spAutoFit/>
          </a:bodyPr>
          <a:lstStyle/>
          <a:p>
            <a:pPr marL="12700" lvl="2" algn="ctr">
              <a:spcBef>
                <a:spcPts val="135"/>
              </a:spcBef>
            </a:pPr>
            <a:r>
              <a:rPr lang="ar-JO" sz="900" dirty="0">
                <a:solidFill>
                  <a:schemeClr val="bg1"/>
                </a:solidFill>
                <a:latin typeface="Calibri"/>
                <a:cs typeface="Calibri"/>
              </a:rPr>
              <a:t>بناء آلية التغذية الراجعة</a:t>
            </a:r>
            <a:endParaRPr sz="700" dirty="0">
              <a:solidFill>
                <a:schemeClr val="bg1"/>
              </a:solidFill>
              <a:latin typeface="Calibri"/>
              <a:cs typeface="Calibri"/>
            </a:endParaRPr>
          </a:p>
          <a:p>
            <a:pPr>
              <a:lnSpc>
                <a:spcPct val="100000"/>
              </a:lnSpc>
              <a:spcBef>
                <a:spcPts val="25"/>
              </a:spcBef>
            </a:pPr>
            <a:endParaRPr sz="1150" dirty="0">
              <a:latin typeface="Calibri"/>
              <a:cs typeface="Calibri"/>
            </a:endParaRPr>
          </a:p>
          <a:p>
            <a:pPr marR="5080" algn="r">
              <a:lnSpc>
                <a:spcPct val="100000"/>
              </a:lnSpc>
            </a:pPr>
            <a:endParaRPr sz="750" dirty="0">
              <a:latin typeface="Calibri"/>
              <a:cs typeface="Calibri"/>
            </a:endParaRPr>
          </a:p>
        </p:txBody>
      </p:sp>
      <p:sp>
        <p:nvSpPr>
          <p:cNvPr id="33" name="object 33"/>
          <p:cNvSpPr txBox="1"/>
          <p:nvPr/>
        </p:nvSpPr>
        <p:spPr>
          <a:xfrm>
            <a:off x="4289285" y="3360962"/>
            <a:ext cx="755414" cy="342593"/>
          </a:xfrm>
          <a:prstGeom prst="rect">
            <a:avLst/>
          </a:prstGeom>
        </p:spPr>
        <p:txBody>
          <a:bodyPr vert="horz" wrap="square" lIns="0" tIns="33019" rIns="0" bIns="0" rtlCol="0">
            <a:spAutoFit/>
          </a:bodyPr>
          <a:lstStyle/>
          <a:p>
            <a:pPr marL="29209" marR="5080" indent="-17145" algn="just" rtl="1">
              <a:lnSpc>
                <a:spcPts val="780"/>
              </a:lnSpc>
              <a:spcBef>
                <a:spcPts val="259"/>
              </a:spcBef>
            </a:pPr>
            <a:r>
              <a:rPr lang="ar-JO" sz="800" b="1" spc="110" dirty="0">
                <a:solidFill>
                  <a:srgbClr val="FFFFFF"/>
                </a:solidFill>
                <a:latin typeface="Calibri"/>
                <a:cs typeface="Calibri"/>
              </a:rPr>
              <a:t>إحالة وتحليل الملاحظات والانطباعات</a:t>
            </a:r>
          </a:p>
        </p:txBody>
      </p:sp>
      <p:sp>
        <p:nvSpPr>
          <p:cNvPr id="34" name="object 34"/>
          <p:cNvSpPr txBox="1"/>
          <p:nvPr/>
        </p:nvSpPr>
        <p:spPr>
          <a:xfrm>
            <a:off x="3798301" y="4346322"/>
            <a:ext cx="646732" cy="107914"/>
          </a:xfrm>
          <a:prstGeom prst="rect">
            <a:avLst/>
          </a:prstGeom>
        </p:spPr>
        <p:txBody>
          <a:bodyPr vert="horz" wrap="square" lIns="0" tIns="32384" rIns="0" bIns="0" rtlCol="0">
            <a:spAutoFit/>
          </a:bodyPr>
          <a:lstStyle/>
          <a:p>
            <a:pPr marL="12700" marR="5080" indent="6350" algn="just" rtl="1">
              <a:lnSpc>
                <a:spcPts val="500"/>
              </a:lnSpc>
              <a:spcBef>
                <a:spcPts val="200"/>
              </a:spcBef>
            </a:pPr>
            <a:r>
              <a:rPr lang="ar-JO" sz="800" b="1" spc="-10" dirty="0">
                <a:solidFill>
                  <a:srgbClr val="FFFFFF"/>
                </a:solidFill>
                <a:latin typeface="Calibri" panose="020F0502020204030204" pitchFamily="34" charset="0"/>
                <a:ea typeface="Calibri" panose="020F0502020204030204" pitchFamily="34" charset="0"/>
                <a:cs typeface="Calibri" panose="020F0502020204030204" pitchFamily="34" charset="0"/>
              </a:rPr>
              <a:t>المشاركة والتنفيذ</a:t>
            </a:r>
            <a:endParaRPr lang="ar-JO" sz="800" dirty="0">
              <a:latin typeface="Calibri" panose="020F0502020204030204" pitchFamily="34" charset="0"/>
              <a:ea typeface="Calibri" panose="020F0502020204030204" pitchFamily="34" charset="0"/>
              <a:cs typeface="Calibri" panose="020F0502020204030204" pitchFamily="34" charset="0"/>
            </a:endParaRPr>
          </a:p>
        </p:txBody>
      </p:sp>
      <p:sp>
        <p:nvSpPr>
          <p:cNvPr id="35" name="object 35"/>
          <p:cNvSpPr txBox="1"/>
          <p:nvPr/>
        </p:nvSpPr>
        <p:spPr>
          <a:xfrm>
            <a:off x="2821546" y="4124271"/>
            <a:ext cx="489843" cy="108555"/>
          </a:xfrm>
          <a:prstGeom prst="rect">
            <a:avLst/>
          </a:prstGeom>
        </p:spPr>
        <p:txBody>
          <a:bodyPr vert="horz" wrap="square" lIns="0" tIns="33019" rIns="0" bIns="0" rtlCol="0">
            <a:spAutoFit/>
          </a:bodyPr>
          <a:lstStyle/>
          <a:p>
            <a:pPr marL="12700" marR="5080" indent="13335" algn="just" rtl="1">
              <a:lnSpc>
                <a:spcPts val="500"/>
              </a:lnSpc>
              <a:spcBef>
                <a:spcPts val="200"/>
              </a:spcBef>
            </a:pPr>
            <a:r>
              <a:rPr lang="ar-JO" sz="800" b="1" spc="-10" dirty="0">
                <a:solidFill>
                  <a:srgbClr val="FFFFFF"/>
                </a:solidFill>
                <a:latin typeface="Calibri" panose="020F0502020204030204" pitchFamily="34" charset="0"/>
                <a:ea typeface="Calibri" panose="020F0502020204030204" pitchFamily="34" charset="0"/>
                <a:cs typeface="Calibri" panose="020F0502020204030204" pitchFamily="34" charset="0"/>
              </a:rPr>
              <a:t>إغلاق الحلقة</a:t>
            </a:r>
            <a:endParaRPr lang="ar-JO" sz="800" dirty="0">
              <a:latin typeface="Calibri" panose="020F0502020204030204" pitchFamily="34" charset="0"/>
              <a:ea typeface="Calibri" panose="020F0502020204030204" pitchFamily="34" charset="0"/>
              <a:cs typeface="Calibri" panose="020F0502020204030204" pitchFamily="34" charset="0"/>
            </a:endParaRPr>
          </a:p>
        </p:txBody>
      </p:sp>
      <p:sp>
        <p:nvSpPr>
          <p:cNvPr id="36" name="object 36"/>
          <p:cNvSpPr txBox="1"/>
          <p:nvPr/>
        </p:nvSpPr>
        <p:spPr>
          <a:xfrm>
            <a:off x="2588159" y="2932869"/>
            <a:ext cx="726019" cy="201657"/>
          </a:xfrm>
          <a:prstGeom prst="rect">
            <a:avLst/>
          </a:prstGeom>
        </p:spPr>
        <p:txBody>
          <a:bodyPr vert="horz" wrap="square" lIns="0" tIns="33019" rIns="0" bIns="0" rtlCol="0">
            <a:spAutoFit/>
          </a:bodyPr>
          <a:lstStyle/>
          <a:p>
            <a:pPr marL="66675" marR="59055" indent="-635" algn="r" rtl="1">
              <a:lnSpc>
                <a:spcPts val="500"/>
              </a:lnSpc>
              <a:spcBef>
                <a:spcPts val="200"/>
              </a:spcBef>
            </a:pPr>
            <a:r>
              <a:rPr lang="ar-JO" sz="800" b="1" dirty="0">
                <a:solidFill>
                  <a:srgbClr val="FFFFFF"/>
                </a:solidFill>
                <a:latin typeface="Calibri" panose="020F0502020204030204" pitchFamily="34" charset="0"/>
                <a:ea typeface="Calibri" panose="020F0502020204030204" pitchFamily="34" charset="0"/>
                <a:cs typeface="Calibri" panose="020F0502020204030204" pitchFamily="34" charset="0"/>
              </a:rPr>
              <a:t>مراجعة</a:t>
            </a:r>
          </a:p>
          <a:p>
            <a:pPr marL="66675" marR="59055" indent="-635" algn="r" rtl="1">
              <a:lnSpc>
                <a:spcPts val="500"/>
              </a:lnSpc>
              <a:spcBef>
                <a:spcPts val="200"/>
              </a:spcBef>
            </a:pPr>
            <a:r>
              <a:rPr lang="ar-JO" sz="800" b="1" dirty="0">
                <a:solidFill>
                  <a:srgbClr val="FFFFFF"/>
                </a:solidFill>
                <a:latin typeface="Calibri" panose="020F0502020204030204" pitchFamily="34" charset="0"/>
                <a:ea typeface="Calibri" panose="020F0502020204030204" pitchFamily="34" charset="0"/>
                <a:cs typeface="Calibri" panose="020F0502020204030204" pitchFamily="34" charset="0"/>
              </a:rPr>
              <a:t> وتكييف الآلية </a:t>
            </a:r>
            <a:endParaRPr lang="ar-JO" sz="800" dirty="0">
              <a:latin typeface="Calibri" panose="020F0502020204030204" pitchFamily="34" charset="0"/>
              <a:ea typeface="Calibri" panose="020F0502020204030204" pitchFamily="34" charset="0"/>
              <a:cs typeface="Calibri" panose="020F0502020204030204" pitchFamily="34" charset="0"/>
            </a:endParaRPr>
          </a:p>
        </p:txBody>
      </p:sp>
      <p:sp>
        <p:nvSpPr>
          <p:cNvPr id="37" name="object 37"/>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38" name="object 38"/>
          <p:cNvSpPr txBox="1"/>
          <p:nvPr/>
        </p:nvSpPr>
        <p:spPr>
          <a:xfrm>
            <a:off x="6728806" y="10083162"/>
            <a:ext cx="129539"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13</a:t>
            </a:r>
            <a:endParaRPr sz="800">
              <a:latin typeface="Century Gothic"/>
              <a:cs typeface="Century Gothic"/>
            </a:endParaRPr>
          </a:p>
        </p:txBody>
      </p:sp>
      <p:sp>
        <p:nvSpPr>
          <p:cNvPr id="39" name="object 39"/>
          <p:cNvSpPr txBox="1"/>
          <p:nvPr/>
        </p:nvSpPr>
        <p:spPr>
          <a:xfrm>
            <a:off x="5391307" y="10100259"/>
            <a:ext cx="1216660"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E42583"/>
                </a:solidFill>
                <a:latin typeface="Century Gothic"/>
                <a:cs typeface="Century Gothic"/>
              </a:rPr>
              <a:t>الوحدة رقم 2 </a:t>
            </a:r>
            <a:r>
              <a:rPr lang="ar-JO" sz="800" b="1" dirty="0">
                <a:solidFill>
                  <a:schemeClr val="tx1"/>
                </a:solidFill>
                <a:latin typeface="Century Gothic"/>
                <a:cs typeface="Century Gothic"/>
              </a:rPr>
              <a:t>مقدمة</a:t>
            </a:r>
            <a:endParaRPr sz="800" dirty="0">
              <a:solidFill>
                <a:schemeClr val="tx1"/>
              </a:solidFill>
              <a:latin typeface="Verdana"/>
              <a:cs typeface="Verdana"/>
            </a:endParaRPr>
          </a:p>
        </p:txBody>
      </p:sp>
      <p:sp>
        <p:nvSpPr>
          <p:cNvPr id="47" name="TextBox 46">
            <a:extLst>
              <a:ext uri="{FF2B5EF4-FFF2-40B4-BE49-F238E27FC236}">
                <a16:creationId xmlns:a16="http://schemas.microsoft.com/office/drawing/2014/main" id="{B48AC5D7-38B9-8407-C1AC-77394FF8AE48}"/>
              </a:ext>
            </a:extLst>
          </p:cNvPr>
          <p:cNvSpPr txBox="1"/>
          <p:nvPr/>
        </p:nvSpPr>
        <p:spPr>
          <a:xfrm>
            <a:off x="3710901" y="2466690"/>
            <a:ext cx="565060" cy="215444"/>
          </a:xfrm>
          <a:prstGeom prst="rect">
            <a:avLst/>
          </a:prstGeom>
          <a:noFill/>
        </p:spPr>
        <p:txBody>
          <a:bodyPr wrap="square" rtlCol="0">
            <a:spAutoFit/>
          </a:bodyPr>
          <a:lstStyle/>
          <a:p>
            <a:r>
              <a:rPr lang="ar-JO" sz="800" b="1" spc="80" dirty="0">
                <a:solidFill>
                  <a:srgbClr val="FFFFFF"/>
                </a:solidFill>
                <a:latin typeface="Calibri"/>
                <a:cs typeface="Calibri"/>
              </a:rPr>
              <a:t>الجمع</a:t>
            </a:r>
            <a:endParaRPr lang="en-US" dirty="0"/>
          </a:p>
        </p:txBody>
      </p:sp>
      <p:sp>
        <p:nvSpPr>
          <p:cNvPr id="48" name="TextBox 47">
            <a:extLst>
              <a:ext uri="{FF2B5EF4-FFF2-40B4-BE49-F238E27FC236}">
                <a16:creationId xmlns:a16="http://schemas.microsoft.com/office/drawing/2014/main" id="{A1E70BC4-7D71-6104-0008-28103DB541A4}"/>
              </a:ext>
            </a:extLst>
          </p:cNvPr>
          <p:cNvSpPr txBox="1"/>
          <p:nvPr/>
        </p:nvSpPr>
        <p:spPr>
          <a:xfrm>
            <a:off x="3411084" y="3624185"/>
            <a:ext cx="678179" cy="276999"/>
          </a:xfrm>
          <a:prstGeom prst="rect">
            <a:avLst/>
          </a:prstGeom>
          <a:solidFill>
            <a:srgbClr val="EAE9EA"/>
          </a:solidFill>
        </p:spPr>
        <p:txBody>
          <a:bodyPr wrap="square" rtlCol="0">
            <a:spAutoFit/>
          </a:bodyPr>
          <a:lstStyle/>
          <a:p>
            <a:pPr algn="ctr"/>
            <a:r>
              <a:rPr lang="ar-JO" sz="600" b="1" dirty="0">
                <a:latin typeface="Calibri" panose="020F0502020204030204" pitchFamily="34" charset="0"/>
                <a:ea typeface="Calibri" panose="020F0502020204030204" pitchFamily="34" charset="0"/>
                <a:cs typeface="Calibri" panose="020F0502020204030204" pitchFamily="34" charset="0"/>
              </a:rPr>
              <a:t>آلية التغذية الراجعة المجتمعية</a:t>
            </a:r>
            <a:endParaRPr lang="en-US" sz="600" b="1"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970964" y="523299"/>
            <a:ext cx="2888615" cy="836576"/>
          </a:xfrm>
          <a:prstGeom prst="rect">
            <a:avLst/>
          </a:prstGeom>
        </p:spPr>
        <p:txBody>
          <a:bodyPr vert="horz" wrap="square" lIns="0" tIns="12700" rIns="0" bIns="0" rtlCol="0">
            <a:spAutoFit/>
          </a:bodyPr>
          <a:lstStyle/>
          <a:p>
            <a:pPr marL="156210" marR="5080" indent="-144145" algn="just" rtl="1">
              <a:lnSpc>
                <a:spcPct val="113999"/>
              </a:lnSpc>
              <a:spcBef>
                <a:spcPts val="100"/>
              </a:spcBef>
            </a:pPr>
            <a:r>
              <a:rPr lang="ar-JO" sz="950" dirty="0">
                <a:solidFill>
                  <a:srgbClr val="98287C"/>
                </a:solidFill>
                <a:latin typeface="Calibri" panose="020F0502020204030204" pitchFamily="34" charset="0"/>
                <a:ea typeface="Calibri" panose="020F0502020204030204" pitchFamily="34" charset="0"/>
                <a:cs typeface="Calibri" panose="020F0502020204030204" pitchFamily="34" charset="0"/>
              </a:rPr>
              <a:t>5. </a:t>
            </a:r>
            <a:r>
              <a:rPr lang="ar-JO" sz="950" b="1" dirty="0">
                <a:solidFill>
                  <a:schemeClr val="tx1"/>
                </a:solidFill>
                <a:latin typeface="Calibri" panose="020F0502020204030204" pitchFamily="34" charset="0"/>
                <a:ea typeface="Calibri" panose="020F0502020204030204" pitchFamily="34" charset="0"/>
                <a:cs typeface="Calibri" panose="020F0502020204030204" pitchFamily="34" charset="0"/>
              </a:rPr>
              <a:t>إغلاق الحلقة: </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تكون آلية جمع الملاحظات التي تعمل بشكل كامل هي تلك التي يعرف فيها المجتمع ما يحدث بشأن الملاحظات التي قدموها، وتسمى هذه العملية بـ"إغلاق حلقة التغذية الراجعة"، ولإغلاق تلك الحلقة، اعمل على توثيق نقاط العمل المتفق عليها وتقديم التحديثات للمجتمع حول ما تم فعله بالملاحظات.</a:t>
            </a:r>
            <a:endParaRPr sz="95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866765" y="511574"/>
            <a:ext cx="2887980" cy="1003223"/>
          </a:xfrm>
          <a:prstGeom prst="rect">
            <a:avLst/>
          </a:prstGeom>
        </p:spPr>
        <p:txBody>
          <a:bodyPr vert="horz" wrap="square" lIns="0" tIns="12700" rIns="0" bIns="0" rtlCol="0">
            <a:spAutoFit/>
          </a:bodyPr>
          <a:lstStyle/>
          <a:p>
            <a:pPr marL="156210" marR="5080" indent="-144145" algn="just" rtl="1">
              <a:lnSpc>
                <a:spcPct val="113999"/>
              </a:lnSpc>
              <a:spcBef>
                <a:spcPts val="100"/>
              </a:spcBef>
            </a:pPr>
            <a:r>
              <a:rPr lang="ar-JO" sz="950" dirty="0">
                <a:solidFill>
                  <a:srgbClr val="98287C"/>
                </a:solidFill>
                <a:latin typeface="Calibri" panose="020F0502020204030204" pitchFamily="34" charset="0"/>
                <a:ea typeface="Calibri" panose="020F0502020204030204" pitchFamily="34" charset="0"/>
                <a:cs typeface="Calibri" panose="020F0502020204030204" pitchFamily="34" charset="0"/>
              </a:rPr>
              <a:t>6.</a:t>
            </a:r>
            <a:r>
              <a:rPr lang="ar-JO" sz="950" b="1" dirty="0">
                <a:solidFill>
                  <a:srgbClr val="98287C"/>
                </a:solidFill>
                <a:latin typeface="Calibri" panose="020F0502020204030204" pitchFamily="34" charset="0"/>
                <a:ea typeface="Calibri" panose="020F0502020204030204" pitchFamily="34" charset="0"/>
                <a:cs typeface="Calibri" panose="020F0502020204030204" pitchFamily="34" charset="0"/>
              </a:rPr>
              <a:t> </a:t>
            </a:r>
            <a:r>
              <a:rPr lang="ar-JO" sz="950" b="1" dirty="0">
                <a:solidFill>
                  <a:schemeClr val="tx1"/>
                </a:solidFill>
                <a:latin typeface="Calibri" panose="020F0502020204030204" pitchFamily="34" charset="0"/>
                <a:ea typeface="Calibri" panose="020F0502020204030204" pitchFamily="34" charset="0"/>
                <a:cs typeface="Calibri" panose="020F0502020204030204" pitchFamily="34" charset="0"/>
              </a:rPr>
              <a:t>مراجعة الآلية وتكييفها: </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احرص على إجراء فحوصات منتظمة للتأكد من أن آلية التغذية الراجعة ما زالت تعمل، وأن الأشخاص لا يزالون يشعرون بالراحة في استخدامها، ويشمل ذلك النظر في من كان يستخدم الآلية، ومن هم الاشخاص الذين قد لا يكون لديهم أو ثقة في النظام، حيث تتيح لك هذه المرحلة إدخال التحسينات على العملية والتكيف مع التغييرات في السياق وأثناء إعداد البرامج</a:t>
            </a:r>
            <a:r>
              <a:rPr lang="ar-JO" sz="950" dirty="0">
                <a:solidFill>
                  <a:srgbClr val="98287C"/>
                </a:solidFill>
                <a:latin typeface="Calibri" panose="020F0502020204030204" pitchFamily="34" charset="0"/>
                <a:ea typeface="Calibri" panose="020F0502020204030204" pitchFamily="34" charset="0"/>
                <a:cs typeface="Calibri" panose="020F0502020204030204" pitchFamily="34" charset="0"/>
              </a:rPr>
              <a:t>.</a:t>
            </a:r>
          </a:p>
        </p:txBody>
      </p:sp>
      <p:sp>
        <p:nvSpPr>
          <p:cNvPr id="4" name="object 4"/>
          <p:cNvSpPr/>
          <p:nvPr/>
        </p:nvSpPr>
        <p:spPr>
          <a:xfrm>
            <a:off x="4160520" y="2586695"/>
            <a:ext cx="2510155" cy="0"/>
          </a:xfrm>
          <a:custGeom>
            <a:avLst/>
            <a:gdLst/>
            <a:ahLst/>
            <a:cxnLst/>
            <a:rect l="l" t="t" r="r" b="b"/>
            <a:pathLst>
              <a:path w="2510155">
                <a:moveTo>
                  <a:pt x="0" y="0"/>
                </a:moveTo>
                <a:lnTo>
                  <a:pt x="2509977" y="0"/>
                </a:lnTo>
              </a:path>
            </a:pathLst>
          </a:custGeom>
          <a:ln w="6350">
            <a:solidFill>
              <a:srgbClr val="98287C"/>
            </a:solidFill>
          </a:ln>
        </p:spPr>
        <p:txBody>
          <a:bodyPr wrap="square" lIns="0" tIns="0" rIns="0" bIns="0" rtlCol="0"/>
          <a:lstStyle/>
          <a:p>
            <a:endParaRPr/>
          </a:p>
        </p:txBody>
      </p:sp>
      <p:sp>
        <p:nvSpPr>
          <p:cNvPr id="5" name="object 5"/>
          <p:cNvSpPr/>
          <p:nvPr/>
        </p:nvSpPr>
        <p:spPr>
          <a:xfrm rot="10800000">
            <a:off x="719999" y="3142001"/>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E42583"/>
          </a:solidFill>
        </p:spPr>
        <p:txBody>
          <a:bodyPr wrap="square" lIns="0" tIns="0" rIns="0" bIns="0" rtlCol="0"/>
          <a:lstStyle/>
          <a:p>
            <a:endParaRPr/>
          </a:p>
        </p:txBody>
      </p:sp>
      <p:sp>
        <p:nvSpPr>
          <p:cNvPr id="6" name="object 6"/>
          <p:cNvSpPr txBox="1"/>
          <p:nvPr/>
        </p:nvSpPr>
        <p:spPr>
          <a:xfrm>
            <a:off x="2559050" y="2337458"/>
            <a:ext cx="4111625" cy="498475"/>
          </a:xfrm>
          <a:prstGeom prst="rect">
            <a:avLst/>
          </a:prstGeom>
        </p:spPr>
        <p:txBody>
          <a:bodyPr vert="horz" wrap="square" lIns="0" tIns="12700" rIns="0" bIns="0" rtlCol="0">
            <a:spAutoFit/>
          </a:bodyPr>
          <a:lstStyle/>
          <a:p>
            <a:pPr marL="12700" rtl="1">
              <a:lnSpc>
                <a:spcPct val="100000"/>
              </a:lnSpc>
              <a:spcBef>
                <a:spcPts val="100"/>
              </a:spcBef>
            </a:pPr>
            <a:r>
              <a:rPr lang="ar-JO" sz="1100" dirty="0">
                <a:solidFill>
                  <a:srgbClr val="98287C"/>
                </a:solidFill>
                <a:latin typeface="Calibri" panose="020F0502020204030204" pitchFamily="34" charset="0"/>
                <a:ea typeface="Calibri" panose="020F0502020204030204" pitchFamily="34" charset="0"/>
                <a:cs typeface="Calibri" panose="020F0502020204030204" pitchFamily="34" charset="0"/>
              </a:rPr>
              <a:t>أمثلة على آليات التغذية الراجعة</a:t>
            </a:r>
            <a:endParaRPr sz="11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35"/>
              </a:spcBef>
            </a:pPr>
            <a:endParaRPr sz="100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pPr>
            <a:r>
              <a:rPr lang="ar-JO" sz="950" spc="50" dirty="0">
                <a:latin typeface="Calibri" panose="020F0502020204030204" pitchFamily="34" charset="0"/>
                <a:ea typeface="Calibri" panose="020F0502020204030204" pitchFamily="34" charset="0"/>
                <a:cs typeface="Calibri" panose="020F0502020204030204" pitchFamily="34" charset="0"/>
              </a:rPr>
              <a:t>إليك بعض الأمثلة على الأشكال التي قد تتخذها آلية التغذية الراجعة: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3982306" y="3213958"/>
            <a:ext cx="2559050" cy="212879"/>
          </a:xfrm>
          <a:prstGeom prst="rect">
            <a:avLst/>
          </a:prstGeom>
        </p:spPr>
        <p:txBody>
          <a:bodyPr vert="horz" wrap="square" lIns="0" tIns="12700" rIns="0" bIns="0" rtlCol="0">
            <a:spAutoFit/>
          </a:bodyPr>
          <a:lstStyle/>
          <a:p>
            <a:pPr marL="12700" rtl="1">
              <a:lnSpc>
                <a:spcPct val="100000"/>
              </a:lnSpc>
              <a:spcBef>
                <a:spcPts val="100"/>
              </a:spcBef>
            </a:pPr>
            <a:r>
              <a:rPr lang="ar-JO" sz="1300" b="1" dirty="0">
                <a:solidFill>
                  <a:srgbClr val="FFFFFF"/>
                </a:solidFill>
                <a:latin typeface="Calibri" panose="020F0502020204030204" pitchFamily="34" charset="0"/>
                <a:ea typeface="Calibri" panose="020F0502020204030204" pitchFamily="34" charset="0"/>
                <a:cs typeface="Calibri" panose="020F0502020204030204" pitchFamily="34" charset="0"/>
              </a:rPr>
              <a:t>الخط الوطني الساخن في لبنان</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3957553" y="3795961"/>
            <a:ext cx="2995930" cy="1332160"/>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في عام 2014، قامت جمعية الصليب الأحمر اللبناني بتجربة خط ساخن صغير لدعم مشروع المساعدة المالية والقسائم، بدعم من الصليب الأحمر البريطاني، حيث تمت إدارته في البداية من قبل فريق إدارة الكوارث، وسرعان ما تم تسليمه إلى فريق التخطيط والرصد والتقييم والإبلاغ مع زيادة عدد المكالمات، وبدأ العمل بالآلية لتغطية معظم برامج وعمليات الجمعية، وكانت تشهد ازديادًا في عدد المكالمات كل في عام، وقد عملت الجمعية على الإعلان عن آلية التغذية الراجعة بشتى الطرق بما في ذلك الرسائل القصيرة أوأثناء إجراء الأنشطة في المجتمعات واللوحات الإعلانية والنشرات ومن خلال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800414" y="3829705"/>
            <a:ext cx="2997200" cy="1168910"/>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المنظمات الشريكة، وتشمل الفوائد الرئيسية للآلية قدرة الجمعية على الاستجابة بسرعة أكبر للمشاكل، مثل البطاقات المالية المفقودة أو مشكلات السيولة مع الوكلاء، كما ويعمل موظفو البرنامج أيضا على الإبلاغ عن أن المعلومات التي تقدمها الآلية مفيدة للغاية في تقييم خدماتهم وتكييفها لتلبية احتياجات الناس على نحو أفضل ويُعزى بعض نجاح آلية التغذية الراجعة هذه إلى حقيقة أنها بدأت صغيرة وتم تحسينها وتكييفها باستمرار بناءً على الخبرة، ويمكنك الاطلاع على التقرير الكامل بالنقر </a:t>
            </a:r>
            <a:r>
              <a:rPr lang="ar-JO" sz="950" dirty="0">
                <a:latin typeface="Calibri" panose="020F0502020204030204" pitchFamily="34" charset="0"/>
                <a:ea typeface="Calibri" panose="020F0502020204030204" pitchFamily="34" charset="0"/>
                <a:cs typeface="Calibri" panose="020F0502020204030204" pitchFamily="34" charset="0"/>
                <a:hlinkClick r:id="rId2"/>
              </a:rPr>
              <a:t>هنا</a:t>
            </a:r>
            <a:r>
              <a:rPr lang="ar-JO" sz="950" dirty="0">
                <a:latin typeface="Calibri" panose="020F0502020204030204" pitchFamily="34" charset="0"/>
                <a:ea typeface="Calibri" panose="020F0502020204030204" pitchFamily="34" charset="0"/>
                <a:cs typeface="Calibri" panose="020F0502020204030204" pitchFamily="34" charset="0"/>
              </a:rPr>
              <a:t>.</a:t>
            </a:r>
            <a:endParaRPr lang="en-US" sz="95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p:nvPr/>
        </p:nvSpPr>
        <p:spPr>
          <a:xfrm rot="10800000">
            <a:off x="719999" y="5904602"/>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E42583"/>
          </a:solidFill>
        </p:spPr>
        <p:txBody>
          <a:bodyPr wrap="square" lIns="0" tIns="0" rIns="0" bIns="0" rtlCol="0"/>
          <a:lstStyle/>
          <a:p>
            <a:endParaRPr/>
          </a:p>
        </p:txBody>
      </p:sp>
      <p:sp>
        <p:nvSpPr>
          <p:cNvPr id="11" name="object 11"/>
          <p:cNvSpPr txBox="1"/>
          <p:nvPr/>
        </p:nvSpPr>
        <p:spPr>
          <a:xfrm>
            <a:off x="1067300" y="5994617"/>
            <a:ext cx="5475605" cy="212879"/>
          </a:xfrm>
          <a:prstGeom prst="rect">
            <a:avLst/>
          </a:prstGeom>
        </p:spPr>
        <p:txBody>
          <a:bodyPr vert="horz" wrap="square" lIns="0" tIns="12700" rIns="0" bIns="0" rtlCol="0">
            <a:spAutoFit/>
          </a:bodyPr>
          <a:lstStyle/>
          <a:p>
            <a:pPr marL="12700" rtl="1">
              <a:lnSpc>
                <a:spcPct val="100000"/>
              </a:lnSpc>
              <a:spcBef>
                <a:spcPts val="100"/>
              </a:spcBef>
            </a:pPr>
            <a:r>
              <a:rPr lang="ar-JO" sz="1300" b="1" spc="70" dirty="0">
                <a:solidFill>
                  <a:srgbClr val="FFFFFF"/>
                </a:solidFill>
                <a:latin typeface="Calibri" panose="020F0502020204030204" pitchFamily="34" charset="0"/>
                <a:ea typeface="Calibri" panose="020F0502020204030204" pitchFamily="34" charset="0"/>
                <a:cs typeface="Calibri" panose="020F0502020204030204" pitchFamily="34" charset="0"/>
              </a:rPr>
              <a:t>فهم تصورات المجتمع حول كوفيد – 19 في أوكرانيا</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4064644" y="6648903"/>
            <a:ext cx="2997200" cy="1503168"/>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خلال الاستجابة للكوفيد - 19، أنشئت جمعية الصليب الأحمر الأوكراني آلية جديدة للتغذية الراجعة لفهم تصورات أفراد المجتمع بشكل أفضل حول الكوفيد - 19، حيث تم الطلب من المجتمعات مشاركة الملاحظات الرئيسية والمعتقدات والأسئلة والمخاوف أو الاقتراحات التي يسمعونها في مجتمعاتهم والمتعلقة بالجائحة، إضافة إلى مشاركة الملاحظات والانجباعات المتعلقة باستجابة الجمعية للكوفيد - 19، كما وتم جمع الملاحظات والانطباعات من خلال عدة قنوات، بما في ذلك الاستطلاعات الوجاهية وحلقات النقاش المركزة والمكالمات الهاتفية والاجتماعات المجتمعية، وتم استخدام تلك الملاحظات لتحسين الطريقة التي تدعم بها الجمعية عملية الاستجابة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873115" y="6602598"/>
            <a:ext cx="2995930" cy="1335558"/>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للكوفيد – 19، بما في ذلك تحديث خطط الاتصال وإيجاد طرق جديدة لإشراك المجتمعات والعمل مع وسائل الإعلام للوصول بشكل أفضل إلى المجتمعات والتأكد من تلقيهم للمعلومات التي يحتاجونها والتنسيق مع الجهات الصحية الرئيسية الفاعلة  ومشاركة النتائج المتعلقة بالملاحظات والانطباعات معهم، منذ ذلك الحين، وضعت جمعية الصليب الأحمر الأوكراني سياسة التغذية الراجعة الخاصة بها والتي تضمن نهجًا منهجيًا ومتسقًا لكيفية التعامل مع التغذية الراجعة المجتمعية ومشاركتها والاستجابة لها من خلال الجمعية الوطنية، ويمكنك الاطلاع على التقارير بالنقر </a:t>
            </a:r>
            <a:r>
              <a:rPr lang="ar-JO" sz="950" dirty="0">
                <a:latin typeface="Calibri" panose="020F0502020204030204" pitchFamily="34" charset="0"/>
                <a:ea typeface="Calibri" panose="020F0502020204030204" pitchFamily="34" charset="0"/>
                <a:cs typeface="Calibri" panose="020F0502020204030204" pitchFamily="34" charset="0"/>
                <a:hlinkClick r:id="rId3"/>
              </a:rPr>
              <a:t>هنا</a:t>
            </a:r>
            <a:r>
              <a:rPr lang="ar-JO" sz="950" dirty="0">
                <a:latin typeface="Calibri" panose="020F0502020204030204" pitchFamily="34" charset="0"/>
                <a:ea typeface="Calibri" panose="020F0502020204030204" pitchFamily="34" charset="0"/>
                <a:cs typeface="Calibri" panose="020F0502020204030204" pitchFamily="34" charset="0"/>
              </a:rPr>
              <a:t> و</a:t>
            </a:r>
            <a:r>
              <a:rPr lang="ar-JO" sz="950" dirty="0">
                <a:latin typeface="Calibri" panose="020F0502020204030204" pitchFamily="34" charset="0"/>
                <a:ea typeface="Calibri" panose="020F0502020204030204" pitchFamily="34" charset="0"/>
                <a:cs typeface="Calibri" panose="020F0502020204030204" pitchFamily="34" charset="0"/>
                <a:hlinkClick r:id="rId4"/>
              </a:rPr>
              <a:t>هنا</a:t>
            </a:r>
            <a:r>
              <a:rPr lang="ar-JO" sz="950" dirty="0">
                <a:latin typeface="Calibri" panose="020F0502020204030204" pitchFamily="34" charset="0"/>
                <a:ea typeface="Calibri" panose="020F0502020204030204" pitchFamily="34" charset="0"/>
                <a:cs typeface="Calibri" panose="020F0502020204030204" pitchFamily="34" charset="0"/>
              </a:rPr>
              <a:t>.</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14" name="object 14"/>
          <p:cNvGrpSpPr/>
          <p:nvPr/>
        </p:nvGrpSpPr>
        <p:grpSpPr>
          <a:xfrm>
            <a:off x="6622406" y="3103422"/>
            <a:ext cx="474345" cy="474345"/>
            <a:chOff x="469337" y="3092117"/>
            <a:chExt cx="474345" cy="474345"/>
          </a:xfrm>
        </p:grpSpPr>
        <p:sp>
          <p:nvSpPr>
            <p:cNvPr id="15" name="object 15"/>
            <p:cNvSpPr/>
            <p:nvPr/>
          </p:nvSpPr>
          <p:spPr>
            <a:xfrm>
              <a:off x="469337" y="3092117"/>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541957"/>
            </a:solidFill>
          </p:spPr>
          <p:txBody>
            <a:bodyPr wrap="square" lIns="0" tIns="0" rIns="0" bIns="0" rtlCol="0"/>
            <a:lstStyle/>
            <a:p>
              <a:endParaRPr/>
            </a:p>
          </p:txBody>
        </p:sp>
        <p:sp>
          <p:nvSpPr>
            <p:cNvPr id="16" name="object 16"/>
            <p:cNvSpPr/>
            <p:nvPr/>
          </p:nvSpPr>
          <p:spPr>
            <a:xfrm>
              <a:off x="595944" y="3169723"/>
              <a:ext cx="204470" cy="307340"/>
            </a:xfrm>
            <a:custGeom>
              <a:avLst/>
              <a:gdLst/>
              <a:ahLst/>
              <a:cxnLst/>
              <a:rect l="l" t="t" r="r" b="b"/>
              <a:pathLst>
                <a:path w="204470" h="307339">
                  <a:moveTo>
                    <a:pt x="160058" y="307022"/>
                  </a:moveTo>
                  <a:lnTo>
                    <a:pt x="0" y="307022"/>
                  </a:lnTo>
                  <a:lnTo>
                    <a:pt x="0" y="0"/>
                  </a:lnTo>
                  <a:lnTo>
                    <a:pt x="204470" y="0"/>
                  </a:lnTo>
                  <a:lnTo>
                    <a:pt x="204470" y="172567"/>
                  </a:lnTo>
                </a:path>
              </a:pathLst>
            </a:custGeom>
            <a:ln w="11709">
              <a:solidFill>
                <a:srgbClr val="FFFFFF"/>
              </a:solidFill>
            </a:ln>
          </p:spPr>
          <p:txBody>
            <a:bodyPr wrap="square" lIns="0" tIns="0" rIns="0" bIns="0" rtlCol="0"/>
            <a:lstStyle/>
            <a:p>
              <a:endParaRPr/>
            </a:p>
          </p:txBody>
        </p:sp>
        <p:sp>
          <p:nvSpPr>
            <p:cNvPr id="17" name="object 17"/>
            <p:cNvSpPr/>
            <p:nvPr/>
          </p:nvSpPr>
          <p:spPr>
            <a:xfrm>
              <a:off x="631438" y="3212307"/>
              <a:ext cx="114300" cy="0"/>
            </a:xfrm>
            <a:custGeom>
              <a:avLst/>
              <a:gdLst/>
              <a:ahLst/>
              <a:cxnLst/>
              <a:rect l="l" t="t" r="r" b="b"/>
              <a:pathLst>
                <a:path w="114300">
                  <a:moveTo>
                    <a:pt x="0" y="0"/>
                  </a:moveTo>
                  <a:lnTo>
                    <a:pt x="113766" y="0"/>
                  </a:lnTo>
                </a:path>
              </a:pathLst>
            </a:custGeom>
            <a:ln w="9359">
              <a:solidFill>
                <a:srgbClr val="FFFFFF"/>
              </a:solidFill>
            </a:ln>
          </p:spPr>
          <p:txBody>
            <a:bodyPr wrap="square" lIns="0" tIns="0" rIns="0" bIns="0" rtlCol="0"/>
            <a:lstStyle/>
            <a:p>
              <a:endParaRPr/>
            </a:p>
          </p:txBody>
        </p:sp>
        <p:sp>
          <p:nvSpPr>
            <p:cNvPr id="18" name="object 18"/>
            <p:cNvSpPr/>
            <p:nvPr/>
          </p:nvSpPr>
          <p:spPr>
            <a:xfrm>
              <a:off x="631438" y="3247042"/>
              <a:ext cx="114300" cy="0"/>
            </a:xfrm>
            <a:custGeom>
              <a:avLst/>
              <a:gdLst/>
              <a:ahLst/>
              <a:cxnLst/>
              <a:rect l="l" t="t" r="r" b="b"/>
              <a:pathLst>
                <a:path w="114300">
                  <a:moveTo>
                    <a:pt x="0" y="0"/>
                  </a:moveTo>
                  <a:lnTo>
                    <a:pt x="113766" y="0"/>
                  </a:lnTo>
                </a:path>
              </a:pathLst>
            </a:custGeom>
            <a:ln w="9359">
              <a:solidFill>
                <a:srgbClr val="FFFFFF"/>
              </a:solidFill>
            </a:ln>
          </p:spPr>
          <p:txBody>
            <a:bodyPr wrap="square" lIns="0" tIns="0" rIns="0" bIns="0" rtlCol="0"/>
            <a:lstStyle/>
            <a:p>
              <a:endParaRPr/>
            </a:p>
          </p:txBody>
        </p:sp>
        <p:sp>
          <p:nvSpPr>
            <p:cNvPr id="19" name="object 19"/>
            <p:cNvSpPr/>
            <p:nvPr/>
          </p:nvSpPr>
          <p:spPr>
            <a:xfrm>
              <a:off x="631438" y="3281777"/>
              <a:ext cx="114300" cy="0"/>
            </a:xfrm>
            <a:custGeom>
              <a:avLst/>
              <a:gdLst/>
              <a:ahLst/>
              <a:cxnLst/>
              <a:rect l="l" t="t" r="r" b="b"/>
              <a:pathLst>
                <a:path w="114300">
                  <a:moveTo>
                    <a:pt x="0" y="0"/>
                  </a:moveTo>
                  <a:lnTo>
                    <a:pt x="113766" y="0"/>
                  </a:lnTo>
                </a:path>
              </a:pathLst>
            </a:custGeom>
            <a:ln w="9359">
              <a:solidFill>
                <a:srgbClr val="FFFFFF"/>
              </a:solidFill>
            </a:ln>
          </p:spPr>
          <p:txBody>
            <a:bodyPr wrap="square" lIns="0" tIns="0" rIns="0" bIns="0" rtlCol="0"/>
            <a:lstStyle/>
            <a:p>
              <a:endParaRPr/>
            </a:p>
          </p:txBody>
        </p:sp>
        <p:pic>
          <p:nvPicPr>
            <p:cNvPr id="20" name="object 20"/>
            <p:cNvPicPr/>
            <p:nvPr/>
          </p:nvPicPr>
          <p:blipFill>
            <a:blip r:embed="rId5" cstate="print"/>
            <a:stretch>
              <a:fillRect/>
            </a:stretch>
          </p:blipFill>
          <p:spPr>
            <a:xfrm>
              <a:off x="631438" y="3311833"/>
              <a:ext cx="213193" cy="204887"/>
            </a:xfrm>
            <a:prstGeom prst="rect">
              <a:avLst/>
            </a:prstGeom>
          </p:spPr>
        </p:pic>
      </p:grpSp>
      <p:grpSp>
        <p:nvGrpSpPr>
          <p:cNvPr id="21" name="object 21"/>
          <p:cNvGrpSpPr/>
          <p:nvPr/>
        </p:nvGrpSpPr>
        <p:grpSpPr>
          <a:xfrm>
            <a:off x="6686550" y="5858247"/>
            <a:ext cx="474345" cy="474345"/>
            <a:chOff x="469337" y="5854717"/>
            <a:chExt cx="474345" cy="474345"/>
          </a:xfrm>
        </p:grpSpPr>
        <p:sp>
          <p:nvSpPr>
            <p:cNvPr id="22" name="object 22"/>
            <p:cNvSpPr/>
            <p:nvPr/>
          </p:nvSpPr>
          <p:spPr>
            <a:xfrm>
              <a:off x="469337" y="5854717"/>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541957"/>
            </a:solidFill>
          </p:spPr>
          <p:txBody>
            <a:bodyPr wrap="square" lIns="0" tIns="0" rIns="0" bIns="0" rtlCol="0"/>
            <a:lstStyle/>
            <a:p>
              <a:endParaRPr/>
            </a:p>
          </p:txBody>
        </p:sp>
        <p:sp>
          <p:nvSpPr>
            <p:cNvPr id="23" name="object 23"/>
            <p:cNvSpPr/>
            <p:nvPr/>
          </p:nvSpPr>
          <p:spPr>
            <a:xfrm>
              <a:off x="595944" y="5932323"/>
              <a:ext cx="204470" cy="307340"/>
            </a:xfrm>
            <a:custGeom>
              <a:avLst/>
              <a:gdLst/>
              <a:ahLst/>
              <a:cxnLst/>
              <a:rect l="l" t="t" r="r" b="b"/>
              <a:pathLst>
                <a:path w="204470" h="307339">
                  <a:moveTo>
                    <a:pt x="160058" y="307022"/>
                  </a:moveTo>
                  <a:lnTo>
                    <a:pt x="0" y="307022"/>
                  </a:lnTo>
                  <a:lnTo>
                    <a:pt x="0" y="0"/>
                  </a:lnTo>
                  <a:lnTo>
                    <a:pt x="204470" y="0"/>
                  </a:lnTo>
                  <a:lnTo>
                    <a:pt x="204470" y="172567"/>
                  </a:lnTo>
                </a:path>
              </a:pathLst>
            </a:custGeom>
            <a:ln w="11709">
              <a:solidFill>
                <a:srgbClr val="FFFFFF"/>
              </a:solidFill>
            </a:ln>
          </p:spPr>
          <p:txBody>
            <a:bodyPr wrap="square" lIns="0" tIns="0" rIns="0" bIns="0" rtlCol="0"/>
            <a:lstStyle/>
            <a:p>
              <a:endParaRPr/>
            </a:p>
          </p:txBody>
        </p:sp>
        <p:sp>
          <p:nvSpPr>
            <p:cNvPr id="24" name="object 24"/>
            <p:cNvSpPr/>
            <p:nvPr/>
          </p:nvSpPr>
          <p:spPr>
            <a:xfrm>
              <a:off x="631438" y="5974908"/>
              <a:ext cx="114300" cy="0"/>
            </a:xfrm>
            <a:custGeom>
              <a:avLst/>
              <a:gdLst/>
              <a:ahLst/>
              <a:cxnLst/>
              <a:rect l="l" t="t" r="r" b="b"/>
              <a:pathLst>
                <a:path w="114300">
                  <a:moveTo>
                    <a:pt x="0" y="0"/>
                  </a:moveTo>
                  <a:lnTo>
                    <a:pt x="113766" y="0"/>
                  </a:lnTo>
                </a:path>
              </a:pathLst>
            </a:custGeom>
            <a:ln w="9359">
              <a:solidFill>
                <a:srgbClr val="FFFFFF"/>
              </a:solidFill>
            </a:ln>
          </p:spPr>
          <p:txBody>
            <a:bodyPr wrap="square" lIns="0" tIns="0" rIns="0" bIns="0" rtlCol="0"/>
            <a:lstStyle/>
            <a:p>
              <a:endParaRPr/>
            </a:p>
          </p:txBody>
        </p:sp>
        <p:sp>
          <p:nvSpPr>
            <p:cNvPr id="25" name="object 25"/>
            <p:cNvSpPr/>
            <p:nvPr/>
          </p:nvSpPr>
          <p:spPr>
            <a:xfrm>
              <a:off x="631438" y="6009642"/>
              <a:ext cx="114300" cy="0"/>
            </a:xfrm>
            <a:custGeom>
              <a:avLst/>
              <a:gdLst/>
              <a:ahLst/>
              <a:cxnLst/>
              <a:rect l="l" t="t" r="r" b="b"/>
              <a:pathLst>
                <a:path w="114300">
                  <a:moveTo>
                    <a:pt x="0" y="0"/>
                  </a:moveTo>
                  <a:lnTo>
                    <a:pt x="113766" y="0"/>
                  </a:lnTo>
                </a:path>
              </a:pathLst>
            </a:custGeom>
            <a:ln w="9359">
              <a:solidFill>
                <a:srgbClr val="FFFFFF"/>
              </a:solidFill>
            </a:ln>
          </p:spPr>
          <p:txBody>
            <a:bodyPr wrap="square" lIns="0" tIns="0" rIns="0" bIns="0" rtlCol="0"/>
            <a:lstStyle/>
            <a:p>
              <a:endParaRPr/>
            </a:p>
          </p:txBody>
        </p:sp>
        <p:sp>
          <p:nvSpPr>
            <p:cNvPr id="26" name="object 26"/>
            <p:cNvSpPr/>
            <p:nvPr/>
          </p:nvSpPr>
          <p:spPr>
            <a:xfrm>
              <a:off x="631438" y="6044378"/>
              <a:ext cx="114300" cy="0"/>
            </a:xfrm>
            <a:custGeom>
              <a:avLst/>
              <a:gdLst/>
              <a:ahLst/>
              <a:cxnLst/>
              <a:rect l="l" t="t" r="r" b="b"/>
              <a:pathLst>
                <a:path w="114300">
                  <a:moveTo>
                    <a:pt x="0" y="0"/>
                  </a:moveTo>
                  <a:lnTo>
                    <a:pt x="113766" y="0"/>
                  </a:lnTo>
                </a:path>
              </a:pathLst>
            </a:custGeom>
            <a:ln w="9359">
              <a:solidFill>
                <a:srgbClr val="FFFFFF"/>
              </a:solidFill>
            </a:ln>
          </p:spPr>
          <p:txBody>
            <a:bodyPr wrap="square" lIns="0" tIns="0" rIns="0" bIns="0" rtlCol="0"/>
            <a:lstStyle/>
            <a:p>
              <a:endParaRPr/>
            </a:p>
          </p:txBody>
        </p:sp>
        <p:pic>
          <p:nvPicPr>
            <p:cNvPr id="27" name="object 27"/>
            <p:cNvPicPr/>
            <p:nvPr/>
          </p:nvPicPr>
          <p:blipFill>
            <a:blip r:embed="rId5" cstate="print"/>
            <a:stretch>
              <a:fillRect/>
            </a:stretch>
          </p:blipFill>
          <p:spPr>
            <a:xfrm>
              <a:off x="631438" y="6074434"/>
              <a:ext cx="213193" cy="204887"/>
            </a:xfrm>
            <a:prstGeom prst="rect">
              <a:avLst/>
            </a:prstGeom>
          </p:spPr>
        </p:pic>
      </p:grpSp>
      <p:sp>
        <p:nvSpPr>
          <p:cNvPr id="28" name="object 28"/>
          <p:cNvSpPr/>
          <p:nvPr/>
        </p:nvSpPr>
        <p:spPr>
          <a:xfrm>
            <a:off x="6764343" y="9910442"/>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29" name="object 29"/>
          <p:cNvSpPr txBox="1"/>
          <p:nvPr/>
        </p:nvSpPr>
        <p:spPr>
          <a:xfrm>
            <a:off x="6817593" y="9980927"/>
            <a:ext cx="13589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14</a:t>
            </a:r>
            <a:endParaRPr sz="800" dirty="0">
              <a:latin typeface="Century Gothic"/>
              <a:cs typeface="Century Gothic"/>
            </a:endParaRPr>
          </a:p>
        </p:txBody>
      </p:sp>
      <p:sp>
        <p:nvSpPr>
          <p:cNvPr id="30" name="object 30"/>
          <p:cNvSpPr txBox="1"/>
          <p:nvPr/>
        </p:nvSpPr>
        <p:spPr>
          <a:xfrm>
            <a:off x="5654183" y="10032020"/>
            <a:ext cx="1064260" cy="166712"/>
          </a:xfrm>
          <a:prstGeom prst="rect">
            <a:avLst/>
          </a:prstGeom>
        </p:spPr>
        <p:txBody>
          <a:bodyPr vert="horz" wrap="square" lIns="0" tIns="12700" rIns="0" bIns="0" rtlCol="0">
            <a:spAutoFit/>
          </a:bodyPr>
          <a:lstStyle/>
          <a:p>
            <a:pPr marL="12700">
              <a:lnSpc>
                <a:spcPct val="100000"/>
              </a:lnSpc>
              <a:spcBef>
                <a:spcPts val="100"/>
              </a:spcBef>
            </a:pPr>
            <a:r>
              <a:rPr lang="ar-JO" sz="1000"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rot="10800000">
            <a:off x="719999" y="684003"/>
            <a:ext cx="6120130" cy="464184"/>
          </a:xfrm>
          <a:custGeom>
            <a:avLst/>
            <a:gdLst/>
            <a:ahLst/>
            <a:cxnLst/>
            <a:rect l="l" t="t" r="r" b="b"/>
            <a:pathLst>
              <a:path w="6120130" h="464184">
                <a:moveTo>
                  <a:pt x="5888126" y="0"/>
                </a:moveTo>
                <a:lnTo>
                  <a:pt x="0" y="0"/>
                </a:lnTo>
                <a:lnTo>
                  <a:pt x="0" y="463753"/>
                </a:lnTo>
                <a:lnTo>
                  <a:pt x="5888126" y="463753"/>
                </a:lnTo>
                <a:lnTo>
                  <a:pt x="5934855" y="459042"/>
                </a:lnTo>
                <a:lnTo>
                  <a:pt x="5978379" y="445531"/>
                </a:lnTo>
                <a:lnTo>
                  <a:pt x="6017767" y="424153"/>
                </a:lnTo>
                <a:lnTo>
                  <a:pt x="6052084" y="395839"/>
                </a:lnTo>
                <a:lnTo>
                  <a:pt x="6080400" y="361523"/>
                </a:lnTo>
                <a:lnTo>
                  <a:pt x="6101779" y="322135"/>
                </a:lnTo>
                <a:lnTo>
                  <a:pt x="6115291" y="278609"/>
                </a:lnTo>
                <a:lnTo>
                  <a:pt x="6120003" y="231876"/>
                </a:lnTo>
                <a:lnTo>
                  <a:pt x="6115291" y="185143"/>
                </a:lnTo>
                <a:lnTo>
                  <a:pt x="6101779" y="141617"/>
                </a:lnTo>
                <a:lnTo>
                  <a:pt x="6080400" y="102230"/>
                </a:lnTo>
                <a:lnTo>
                  <a:pt x="6052084" y="67913"/>
                </a:lnTo>
                <a:lnTo>
                  <a:pt x="6017767" y="39599"/>
                </a:lnTo>
                <a:lnTo>
                  <a:pt x="5978379" y="18221"/>
                </a:lnTo>
                <a:lnTo>
                  <a:pt x="5934855" y="4710"/>
                </a:lnTo>
                <a:lnTo>
                  <a:pt x="5888126" y="0"/>
                </a:lnTo>
                <a:close/>
              </a:path>
            </a:pathLst>
          </a:custGeom>
          <a:solidFill>
            <a:srgbClr val="E42583"/>
          </a:solidFill>
        </p:spPr>
        <p:txBody>
          <a:bodyPr wrap="square" lIns="0" tIns="0" rIns="0" bIns="0" rtlCol="0"/>
          <a:lstStyle/>
          <a:p>
            <a:endParaRPr/>
          </a:p>
        </p:txBody>
      </p:sp>
      <p:sp>
        <p:nvSpPr>
          <p:cNvPr id="3" name="object 3"/>
          <p:cNvSpPr txBox="1"/>
          <p:nvPr/>
        </p:nvSpPr>
        <p:spPr>
          <a:xfrm>
            <a:off x="1067300" y="702018"/>
            <a:ext cx="5606550" cy="414655"/>
          </a:xfrm>
          <a:prstGeom prst="rect">
            <a:avLst/>
          </a:prstGeom>
        </p:spPr>
        <p:txBody>
          <a:bodyPr vert="horz" wrap="square" lIns="0" tIns="25400" rIns="0" bIns="0" rtlCol="0">
            <a:spAutoFit/>
          </a:bodyPr>
          <a:lstStyle/>
          <a:p>
            <a:pPr marL="12700" marR="5080" rtl="1">
              <a:lnSpc>
                <a:spcPts val="1500"/>
              </a:lnSpc>
              <a:spcBef>
                <a:spcPts val="200"/>
              </a:spcBef>
            </a:pPr>
            <a:r>
              <a:rPr lang="ar-JO" sz="1200" b="1" spc="90" dirty="0">
                <a:solidFill>
                  <a:srgbClr val="FFFFFF"/>
                </a:solidFill>
                <a:latin typeface="Calibri" panose="020F0502020204030204" pitchFamily="34" charset="0"/>
                <a:ea typeface="Calibri" panose="020F0502020204030204" pitchFamily="34" charset="0"/>
                <a:cs typeface="Calibri" panose="020F0502020204030204" pitchFamily="34" charset="0"/>
              </a:rPr>
              <a:t>الصليب الأحمر في جمهورية الكونغو الديمقراطية يجمع التغذية الراجعة المجتمعية خلال إجراء الأنشطة العادية</a:t>
            </a:r>
            <a:endParaRPr sz="12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3981532" y="1408137"/>
            <a:ext cx="2995930" cy="1836465"/>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خلال عملية الاستجابة للإيبولا في شرق جمهورية الكونغو الديمقراطية، والتي بدأت في عام 2018 واستمرت لأكثر من عامين، أجرى متطوعو الصليب الأحمر مجموعة من الأنشطة، فقد شاركوا المعلومات المتعلقة بالفيروس وطرق الحماية منه وأنشطة الاستجابة مع أفراد المجتمع، كما وأجروا زيارات منزلية ومناقشات مع المجموعات المجتمعية والبرامج الإذاعية التفاعلية وغيرها، وخلال هذه الأنشطة، تلقى المتطوعون الكثير من الملاحظات والانطباعات من أفراد المجتمع، والتي عملوا على تسجيلها باستخدام النماذج الورقية، وتم إدخال كافة البيانات في قاعدة بيانات إكسل، وتم ترميزها وتحليلها على أساس منتظم إضافةً إلى مشاركة النتائج ومناقشتها مع لجان تبليغ المخاطر التي تقودها الحكومة المحلية وقادة عملية الاستجابة للإيبولا وكذلك الشركاء الإقليميين والعالميين، بهدف إثراء المناقشات واتخاذ القرارات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874645" y="1415189"/>
            <a:ext cx="2995930" cy="166545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الاستراتيجية، حيث ساعدت البيانات المتعلقة بالملاحظات والانطباعات عملية الصليب الأحمر على الاستجابة لمخاوف ومقترحات المجتمع في الوقت الفعلي، مما أدى إلى بناء الثقة وقبول التدخلات الصحية، وقد استُخدمت هذه الطريقة منذ ذلك الحين في العديد من السياقات، بما في ذلك حالات الطوارئ الحديثة مثل الاستجابة للثوران البركاني في غوما والاستجابة لحركة السكان وتم دمجها أيضًا في برنامج التأهب المجتمعي للأوبئة والجوائح التابع للاتحاد الدولي لجمعيات الصليب الأحمر والهلال الأحمر، ويمكنك الحصول على المزيد من المعلومات حول آلية التغذية الراجعة المستخدمة في جمهورية الكونغو الديمقراطية، من خلال الاطلاع على المقالات في </a:t>
            </a:r>
            <a:r>
              <a:rPr lang="ar-JO" sz="950" dirty="0">
                <a:latin typeface="Calibri" panose="020F0502020204030204" pitchFamily="34" charset="0"/>
                <a:ea typeface="Calibri" panose="020F0502020204030204" pitchFamily="34" charset="0"/>
                <a:cs typeface="Calibri" panose="020F0502020204030204" pitchFamily="34" charset="0"/>
                <a:hlinkClick r:id="rId2"/>
              </a:rPr>
              <a:t>شبكة الممارسات الإنسانية </a:t>
            </a:r>
            <a:r>
              <a:rPr lang="ar-JO" sz="950" dirty="0">
                <a:latin typeface="Calibri" panose="020F0502020204030204" pitchFamily="34" charset="0"/>
                <a:ea typeface="Calibri" panose="020F0502020204030204" pitchFamily="34" charset="0"/>
                <a:cs typeface="Calibri" panose="020F0502020204030204" pitchFamily="34" charset="0"/>
              </a:rPr>
              <a:t>و</a:t>
            </a:r>
            <a:r>
              <a:rPr lang="ar-JO" sz="950" dirty="0">
                <a:latin typeface="Calibri" panose="020F0502020204030204" pitchFamily="34" charset="0"/>
                <a:ea typeface="Calibri" panose="020F0502020204030204" pitchFamily="34" charset="0"/>
                <a:cs typeface="Calibri" panose="020F0502020204030204" pitchFamily="34" charset="0"/>
                <a:hlinkClick r:id="rId3"/>
              </a:rPr>
              <a:t>الصحة العالمية: العلم والممارسة</a:t>
            </a:r>
            <a:r>
              <a:rPr lang="ar-JO" sz="950" dirty="0">
                <a:latin typeface="Calibri" panose="020F0502020204030204" pitchFamily="34" charset="0"/>
                <a:ea typeface="Calibri" panose="020F0502020204030204" pitchFamily="34" charset="0"/>
                <a:cs typeface="Calibri" panose="020F0502020204030204" pitchFamily="34" charset="0"/>
              </a:rPr>
              <a:t>.</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7" name="object 7"/>
          <p:cNvGrpSpPr/>
          <p:nvPr/>
        </p:nvGrpSpPr>
        <p:grpSpPr>
          <a:xfrm>
            <a:off x="6694795" y="688281"/>
            <a:ext cx="474345" cy="474345"/>
            <a:chOff x="469337" y="675416"/>
            <a:chExt cx="474345" cy="474345"/>
          </a:xfrm>
        </p:grpSpPr>
        <p:sp>
          <p:nvSpPr>
            <p:cNvPr id="8" name="object 8"/>
            <p:cNvSpPr/>
            <p:nvPr/>
          </p:nvSpPr>
          <p:spPr>
            <a:xfrm>
              <a:off x="469337" y="675416"/>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541957"/>
            </a:solidFill>
          </p:spPr>
          <p:txBody>
            <a:bodyPr wrap="square" lIns="0" tIns="0" rIns="0" bIns="0" rtlCol="0"/>
            <a:lstStyle/>
            <a:p>
              <a:endParaRPr/>
            </a:p>
          </p:txBody>
        </p:sp>
        <p:sp>
          <p:nvSpPr>
            <p:cNvPr id="9" name="object 9"/>
            <p:cNvSpPr/>
            <p:nvPr/>
          </p:nvSpPr>
          <p:spPr>
            <a:xfrm>
              <a:off x="595944" y="753022"/>
              <a:ext cx="204470" cy="307340"/>
            </a:xfrm>
            <a:custGeom>
              <a:avLst/>
              <a:gdLst/>
              <a:ahLst/>
              <a:cxnLst/>
              <a:rect l="l" t="t" r="r" b="b"/>
              <a:pathLst>
                <a:path w="204470" h="307340">
                  <a:moveTo>
                    <a:pt x="160058" y="307022"/>
                  </a:moveTo>
                  <a:lnTo>
                    <a:pt x="0" y="307022"/>
                  </a:lnTo>
                  <a:lnTo>
                    <a:pt x="0" y="0"/>
                  </a:lnTo>
                  <a:lnTo>
                    <a:pt x="204470" y="0"/>
                  </a:lnTo>
                  <a:lnTo>
                    <a:pt x="204470" y="172567"/>
                  </a:lnTo>
                </a:path>
              </a:pathLst>
            </a:custGeom>
            <a:ln w="11709">
              <a:solidFill>
                <a:srgbClr val="FFFFFF"/>
              </a:solidFill>
            </a:ln>
          </p:spPr>
          <p:txBody>
            <a:bodyPr wrap="square" lIns="0" tIns="0" rIns="0" bIns="0" rtlCol="0"/>
            <a:lstStyle/>
            <a:p>
              <a:endParaRPr/>
            </a:p>
          </p:txBody>
        </p:sp>
        <p:sp>
          <p:nvSpPr>
            <p:cNvPr id="10" name="object 10"/>
            <p:cNvSpPr/>
            <p:nvPr/>
          </p:nvSpPr>
          <p:spPr>
            <a:xfrm>
              <a:off x="631438" y="795606"/>
              <a:ext cx="114300" cy="0"/>
            </a:xfrm>
            <a:custGeom>
              <a:avLst/>
              <a:gdLst/>
              <a:ahLst/>
              <a:cxnLst/>
              <a:rect l="l" t="t" r="r" b="b"/>
              <a:pathLst>
                <a:path w="114300">
                  <a:moveTo>
                    <a:pt x="0" y="0"/>
                  </a:moveTo>
                  <a:lnTo>
                    <a:pt x="113766" y="0"/>
                  </a:lnTo>
                </a:path>
              </a:pathLst>
            </a:custGeom>
            <a:ln w="9359">
              <a:solidFill>
                <a:srgbClr val="FFFFFF"/>
              </a:solidFill>
            </a:ln>
          </p:spPr>
          <p:txBody>
            <a:bodyPr wrap="square" lIns="0" tIns="0" rIns="0" bIns="0" rtlCol="0"/>
            <a:lstStyle/>
            <a:p>
              <a:endParaRPr/>
            </a:p>
          </p:txBody>
        </p:sp>
        <p:sp>
          <p:nvSpPr>
            <p:cNvPr id="11" name="object 11"/>
            <p:cNvSpPr/>
            <p:nvPr/>
          </p:nvSpPr>
          <p:spPr>
            <a:xfrm>
              <a:off x="631438" y="830340"/>
              <a:ext cx="114300" cy="0"/>
            </a:xfrm>
            <a:custGeom>
              <a:avLst/>
              <a:gdLst/>
              <a:ahLst/>
              <a:cxnLst/>
              <a:rect l="l" t="t" r="r" b="b"/>
              <a:pathLst>
                <a:path w="114300">
                  <a:moveTo>
                    <a:pt x="0" y="0"/>
                  </a:moveTo>
                  <a:lnTo>
                    <a:pt x="113766" y="0"/>
                  </a:lnTo>
                </a:path>
              </a:pathLst>
            </a:custGeom>
            <a:ln w="9359">
              <a:solidFill>
                <a:srgbClr val="FFFFFF"/>
              </a:solidFill>
            </a:ln>
          </p:spPr>
          <p:txBody>
            <a:bodyPr wrap="square" lIns="0" tIns="0" rIns="0" bIns="0" rtlCol="0"/>
            <a:lstStyle/>
            <a:p>
              <a:endParaRPr/>
            </a:p>
          </p:txBody>
        </p:sp>
        <p:sp>
          <p:nvSpPr>
            <p:cNvPr id="12" name="object 12"/>
            <p:cNvSpPr/>
            <p:nvPr/>
          </p:nvSpPr>
          <p:spPr>
            <a:xfrm>
              <a:off x="631438" y="865077"/>
              <a:ext cx="114300" cy="0"/>
            </a:xfrm>
            <a:custGeom>
              <a:avLst/>
              <a:gdLst/>
              <a:ahLst/>
              <a:cxnLst/>
              <a:rect l="l" t="t" r="r" b="b"/>
              <a:pathLst>
                <a:path w="114300">
                  <a:moveTo>
                    <a:pt x="0" y="0"/>
                  </a:moveTo>
                  <a:lnTo>
                    <a:pt x="113766" y="0"/>
                  </a:lnTo>
                </a:path>
              </a:pathLst>
            </a:custGeom>
            <a:ln w="9359">
              <a:solidFill>
                <a:srgbClr val="FFFFFF"/>
              </a:solidFill>
            </a:ln>
          </p:spPr>
          <p:txBody>
            <a:bodyPr wrap="square" lIns="0" tIns="0" rIns="0" bIns="0" rtlCol="0"/>
            <a:lstStyle/>
            <a:p>
              <a:endParaRPr/>
            </a:p>
          </p:txBody>
        </p:sp>
        <p:pic>
          <p:nvPicPr>
            <p:cNvPr id="13" name="object 13"/>
            <p:cNvPicPr/>
            <p:nvPr/>
          </p:nvPicPr>
          <p:blipFill>
            <a:blip r:embed="rId4" cstate="print"/>
            <a:stretch>
              <a:fillRect/>
            </a:stretch>
          </p:blipFill>
          <p:spPr>
            <a:xfrm>
              <a:off x="631438" y="895133"/>
              <a:ext cx="213193" cy="204887"/>
            </a:xfrm>
            <a:prstGeom prst="rect">
              <a:avLst/>
            </a:prstGeom>
          </p:spPr>
        </p:pic>
      </p:grpSp>
      <p:grpSp>
        <p:nvGrpSpPr>
          <p:cNvPr id="14" name="object 14"/>
          <p:cNvGrpSpPr/>
          <p:nvPr/>
        </p:nvGrpSpPr>
        <p:grpSpPr>
          <a:xfrm>
            <a:off x="0" y="3621608"/>
            <a:ext cx="7560309" cy="7070725"/>
            <a:chOff x="0" y="3621608"/>
            <a:chExt cx="7560309" cy="7070725"/>
          </a:xfrm>
        </p:grpSpPr>
        <p:pic>
          <p:nvPicPr>
            <p:cNvPr id="15" name="object 15"/>
            <p:cNvPicPr/>
            <p:nvPr/>
          </p:nvPicPr>
          <p:blipFill>
            <a:blip r:embed="rId5" cstate="print"/>
            <a:stretch>
              <a:fillRect/>
            </a:stretch>
          </p:blipFill>
          <p:spPr>
            <a:xfrm>
              <a:off x="0" y="3924008"/>
              <a:ext cx="7559992" cy="6767995"/>
            </a:xfrm>
            <a:prstGeom prst="rect">
              <a:avLst/>
            </a:prstGeom>
          </p:spPr>
        </p:pic>
        <p:sp>
          <p:nvSpPr>
            <p:cNvPr id="16" name="object 16"/>
            <p:cNvSpPr/>
            <p:nvPr/>
          </p:nvSpPr>
          <p:spPr>
            <a:xfrm>
              <a:off x="5659202" y="3690521"/>
              <a:ext cx="1901189" cy="2578100"/>
            </a:xfrm>
            <a:custGeom>
              <a:avLst/>
              <a:gdLst/>
              <a:ahLst/>
              <a:cxnLst/>
              <a:rect l="l" t="t" r="r" b="b"/>
              <a:pathLst>
                <a:path w="1901190" h="2578100">
                  <a:moveTo>
                    <a:pt x="1288796" y="0"/>
                  </a:moveTo>
                  <a:lnTo>
                    <a:pt x="1240479" y="888"/>
                  </a:lnTo>
                  <a:lnTo>
                    <a:pt x="1192611" y="3535"/>
                  </a:lnTo>
                  <a:lnTo>
                    <a:pt x="1145223" y="7907"/>
                  </a:lnTo>
                  <a:lnTo>
                    <a:pt x="1098346" y="13974"/>
                  </a:lnTo>
                  <a:lnTo>
                    <a:pt x="1052012" y="21704"/>
                  </a:lnTo>
                  <a:lnTo>
                    <a:pt x="1006251" y="31067"/>
                  </a:lnTo>
                  <a:lnTo>
                    <a:pt x="961094" y="42032"/>
                  </a:lnTo>
                  <a:lnTo>
                    <a:pt x="916574" y="54567"/>
                  </a:lnTo>
                  <a:lnTo>
                    <a:pt x="872720" y="68641"/>
                  </a:lnTo>
                  <a:lnTo>
                    <a:pt x="829564" y="84223"/>
                  </a:lnTo>
                  <a:lnTo>
                    <a:pt x="787137" y="101281"/>
                  </a:lnTo>
                  <a:lnTo>
                    <a:pt x="745471" y="119785"/>
                  </a:lnTo>
                  <a:lnTo>
                    <a:pt x="704596" y="139704"/>
                  </a:lnTo>
                  <a:lnTo>
                    <a:pt x="664544" y="161006"/>
                  </a:lnTo>
                  <a:lnTo>
                    <a:pt x="625345" y="183661"/>
                  </a:lnTo>
                  <a:lnTo>
                    <a:pt x="587032" y="207636"/>
                  </a:lnTo>
                  <a:lnTo>
                    <a:pt x="549634" y="232901"/>
                  </a:lnTo>
                  <a:lnTo>
                    <a:pt x="513184" y="259425"/>
                  </a:lnTo>
                  <a:lnTo>
                    <a:pt x="477712" y="287176"/>
                  </a:lnTo>
                  <a:lnTo>
                    <a:pt x="443250" y="316124"/>
                  </a:lnTo>
                  <a:lnTo>
                    <a:pt x="409828" y="346237"/>
                  </a:lnTo>
                  <a:lnTo>
                    <a:pt x="377478" y="377485"/>
                  </a:lnTo>
                  <a:lnTo>
                    <a:pt x="346232" y="409835"/>
                  </a:lnTo>
                  <a:lnTo>
                    <a:pt x="316119" y="443257"/>
                  </a:lnTo>
                  <a:lnTo>
                    <a:pt x="287171" y="477720"/>
                  </a:lnTo>
                  <a:lnTo>
                    <a:pt x="259420" y="513192"/>
                  </a:lnTo>
                  <a:lnTo>
                    <a:pt x="232897" y="549643"/>
                  </a:lnTo>
                  <a:lnTo>
                    <a:pt x="207632" y="587041"/>
                  </a:lnTo>
                  <a:lnTo>
                    <a:pt x="183657" y="625355"/>
                  </a:lnTo>
                  <a:lnTo>
                    <a:pt x="161003" y="664553"/>
                  </a:lnTo>
                  <a:lnTo>
                    <a:pt x="139702" y="704606"/>
                  </a:lnTo>
                  <a:lnTo>
                    <a:pt x="119783" y="745481"/>
                  </a:lnTo>
                  <a:lnTo>
                    <a:pt x="101279" y="787148"/>
                  </a:lnTo>
                  <a:lnTo>
                    <a:pt x="84221" y="829575"/>
                  </a:lnTo>
                  <a:lnTo>
                    <a:pt x="68639" y="872731"/>
                  </a:lnTo>
                  <a:lnTo>
                    <a:pt x="54566" y="916585"/>
                  </a:lnTo>
                  <a:lnTo>
                    <a:pt x="42031" y="961106"/>
                  </a:lnTo>
                  <a:lnTo>
                    <a:pt x="31067" y="1006263"/>
                  </a:lnTo>
                  <a:lnTo>
                    <a:pt x="21704" y="1052024"/>
                  </a:lnTo>
                  <a:lnTo>
                    <a:pt x="13973" y="1098359"/>
                  </a:lnTo>
                  <a:lnTo>
                    <a:pt x="7906" y="1145236"/>
                  </a:lnTo>
                  <a:lnTo>
                    <a:pt x="3534" y="1192624"/>
                  </a:lnTo>
                  <a:lnTo>
                    <a:pt x="888" y="1240491"/>
                  </a:lnTo>
                  <a:lnTo>
                    <a:pt x="0" y="1288808"/>
                  </a:lnTo>
                  <a:lnTo>
                    <a:pt x="888" y="1337125"/>
                  </a:lnTo>
                  <a:lnTo>
                    <a:pt x="3534" y="1384993"/>
                  </a:lnTo>
                  <a:lnTo>
                    <a:pt x="7906" y="1432381"/>
                  </a:lnTo>
                  <a:lnTo>
                    <a:pt x="13973" y="1479257"/>
                  </a:lnTo>
                  <a:lnTo>
                    <a:pt x="21704" y="1525592"/>
                  </a:lnTo>
                  <a:lnTo>
                    <a:pt x="31067" y="1571353"/>
                  </a:lnTo>
                  <a:lnTo>
                    <a:pt x="42031" y="1616509"/>
                  </a:lnTo>
                  <a:lnTo>
                    <a:pt x="54566" y="1661030"/>
                  </a:lnTo>
                  <a:lnTo>
                    <a:pt x="68639" y="1704884"/>
                  </a:lnTo>
                  <a:lnTo>
                    <a:pt x="84221" y="1748040"/>
                  </a:lnTo>
                  <a:lnTo>
                    <a:pt x="101279" y="1790467"/>
                  </a:lnTo>
                  <a:lnTo>
                    <a:pt x="119783" y="1832133"/>
                  </a:lnTo>
                  <a:lnTo>
                    <a:pt x="139702" y="1873008"/>
                  </a:lnTo>
                  <a:lnTo>
                    <a:pt x="161003" y="1913060"/>
                  </a:lnTo>
                  <a:lnTo>
                    <a:pt x="183657" y="1952258"/>
                  </a:lnTo>
                  <a:lnTo>
                    <a:pt x="207632" y="1990572"/>
                  </a:lnTo>
                  <a:lnTo>
                    <a:pt x="232897" y="2027969"/>
                  </a:lnTo>
                  <a:lnTo>
                    <a:pt x="259420" y="2064420"/>
                  </a:lnTo>
                  <a:lnTo>
                    <a:pt x="287171" y="2099891"/>
                  </a:lnTo>
                  <a:lnTo>
                    <a:pt x="316119" y="2134354"/>
                  </a:lnTo>
                  <a:lnTo>
                    <a:pt x="346232" y="2167775"/>
                  </a:lnTo>
                  <a:lnTo>
                    <a:pt x="377478" y="2200125"/>
                  </a:lnTo>
                  <a:lnTo>
                    <a:pt x="409828" y="2231372"/>
                  </a:lnTo>
                  <a:lnTo>
                    <a:pt x="443250" y="2261485"/>
                  </a:lnTo>
                  <a:lnTo>
                    <a:pt x="477712" y="2290432"/>
                  </a:lnTo>
                  <a:lnTo>
                    <a:pt x="513184" y="2318183"/>
                  </a:lnTo>
                  <a:lnTo>
                    <a:pt x="549634" y="2344707"/>
                  </a:lnTo>
                  <a:lnTo>
                    <a:pt x="587032" y="2369972"/>
                  </a:lnTo>
                  <a:lnTo>
                    <a:pt x="625345" y="2393947"/>
                  </a:lnTo>
                  <a:lnTo>
                    <a:pt x="664544" y="2416600"/>
                  </a:lnTo>
                  <a:lnTo>
                    <a:pt x="704596" y="2437902"/>
                  </a:lnTo>
                  <a:lnTo>
                    <a:pt x="745471" y="2457821"/>
                  </a:lnTo>
                  <a:lnTo>
                    <a:pt x="787137" y="2476324"/>
                  </a:lnTo>
                  <a:lnTo>
                    <a:pt x="829564" y="2493383"/>
                  </a:lnTo>
                  <a:lnTo>
                    <a:pt x="872720" y="2508964"/>
                  </a:lnTo>
                  <a:lnTo>
                    <a:pt x="916574" y="2523038"/>
                  </a:lnTo>
                  <a:lnTo>
                    <a:pt x="961094" y="2535573"/>
                  </a:lnTo>
                  <a:lnTo>
                    <a:pt x="1006251" y="2546537"/>
                  </a:lnTo>
                  <a:lnTo>
                    <a:pt x="1052012" y="2555900"/>
                  </a:lnTo>
                  <a:lnTo>
                    <a:pt x="1098346" y="2563630"/>
                  </a:lnTo>
                  <a:lnTo>
                    <a:pt x="1145223" y="2569697"/>
                  </a:lnTo>
                  <a:lnTo>
                    <a:pt x="1192611" y="2574069"/>
                  </a:lnTo>
                  <a:lnTo>
                    <a:pt x="1240479" y="2576715"/>
                  </a:lnTo>
                  <a:lnTo>
                    <a:pt x="1288796" y="2577604"/>
                  </a:lnTo>
                  <a:lnTo>
                    <a:pt x="1337112" y="2576715"/>
                  </a:lnTo>
                  <a:lnTo>
                    <a:pt x="1384980" y="2574069"/>
                  </a:lnTo>
                  <a:lnTo>
                    <a:pt x="1432368" y="2569697"/>
                  </a:lnTo>
                  <a:lnTo>
                    <a:pt x="1479245" y="2563630"/>
                  </a:lnTo>
                  <a:lnTo>
                    <a:pt x="1525579" y="2555900"/>
                  </a:lnTo>
                  <a:lnTo>
                    <a:pt x="1571340" y="2546537"/>
                  </a:lnTo>
                  <a:lnTo>
                    <a:pt x="1616497" y="2535573"/>
                  </a:lnTo>
                  <a:lnTo>
                    <a:pt x="1661017" y="2523038"/>
                  </a:lnTo>
                  <a:lnTo>
                    <a:pt x="1704871" y="2508964"/>
                  </a:lnTo>
                  <a:lnTo>
                    <a:pt x="1748027" y="2493383"/>
                  </a:lnTo>
                  <a:lnTo>
                    <a:pt x="1790454" y="2476324"/>
                  </a:lnTo>
                  <a:lnTo>
                    <a:pt x="1832120" y="2457821"/>
                  </a:lnTo>
                  <a:lnTo>
                    <a:pt x="1872995" y="2437902"/>
                  </a:lnTo>
                  <a:lnTo>
                    <a:pt x="1900802" y="2423113"/>
                  </a:lnTo>
                  <a:lnTo>
                    <a:pt x="1900802" y="154494"/>
                  </a:lnTo>
                  <a:lnTo>
                    <a:pt x="1832120" y="119785"/>
                  </a:lnTo>
                  <a:lnTo>
                    <a:pt x="1790454" y="101281"/>
                  </a:lnTo>
                  <a:lnTo>
                    <a:pt x="1748027" y="84223"/>
                  </a:lnTo>
                  <a:lnTo>
                    <a:pt x="1704871" y="68641"/>
                  </a:lnTo>
                  <a:lnTo>
                    <a:pt x="1661017" y="54567"/>
                  </a:lnTo>
                  <a:lnTo>
                    <a:pt x="1616497" y="42032"/>
                  </a:lnTo>
                  <a:lnTo>
                    <a:pt x="1571340" y="31067"/>
                  </a:lnTo>
                  <a:lnTo>
                    <a:pt x="1525579" y="21704"/>
                  </a:lnTo>
                  <a:lnTo>
                    <a:pt x="1479245" y="13974"/>
                  </a:lnTo>
                  <a:lnTo>
                    <a:pt x="1432368" y="7907"/>
                  </a:lnTo>
                  <a:lnTo>
                    <a:pt x="1384980" y="3535"/>
                  </a:lnTo>
                  <a:lnTo>
                    <a:pt x="1337112" y="888"/>
                  </a:lnTo>
                  <a:lnTo>
                    <a:pt x="1288796" y="0"/>
                  </a:lnTo>
                  <a:close/>
                </a:path>
              </a:pathLst>
            </a:custGeom>
            <a:solidFill>
              <a:srgbClr val="FFFFFF">
                <a:alpha val="58000"/>
              </a:srgbClr>
            </a:solidFill>
          </p:spPr>
          <p:txBody>
            <a:bodyPr wrap="square" lIns="0" tIns="0" rIns="0" bIns="0" rtlCol="0"/>
            <a:lstStyle/>
            <a:p>
              <a:endParaRPr/>
            </a:p>
          </p:txBody>
        </p:sp>
        <p:sp>
          <p:nvSpPr>
            <p:cNvPr id="17" name="object 17"/>
            <p:cNvSpPr/>
            <p:nvPr/>
          </p:nvSpPr>
          <p:spPr>
            <a:xfrm>
              <a:off x="5708712" y="3769207"/>
              <a:ext cx="1851660" cy="2498090"/>
            </a:xfrm>
            <a:custGeom>
              <a:avLst/>
              <a:gdLst/>
              <a:ahLst/>
              <a:cxnLst/>
              <a:rect l="l" t="t" r="r" b="b"/>
              <a:pathLst>
                <a:path w="1851659" h="2498090">
                  <a:moveTo>
                    <a:pt x="1248740" y="0"/>
                  </a:moveTo>
                  <a:lnTo>
                    <a:pt x="1200841" y="901"/>
                  </a:lnTo>
                  <a:lnTo>
                    <a:pt x="1153399" y="3585"/>
                  </a:lnTo>
                  <a:lnTo>
                    <a:pt x="1106444" y="8018"/>
                  </a:lnTo>
                  <a:lnTo>
                    <a:pt x="1060011" y="14169"/>
                  </a:lnTo>
                  <a:lnTo>
                    <a:pt x="1014131" y="22004"/>
                  </a:lnTo>
                  <a:lnTo>
                    <a:pt x="968836" y="31492"/>
                  </a:lnTo>
                  <a:lnTo>
                    <a:pt x="924159" y="42600"/>
                  </a:lnTo>
                  <a:lnTo>
                    <a:pt x="880132" y="55296"/>
                  </a:lnTo>
                  <a:lnTo>
                    <a:pt x="836787" y="69548"/>
                  </a:lnTo>
                  <a:lnTo>
                    <a:pt x="794157" y="85322"/>
                  </a:lnTo>
                  <a:lnTo>
                    <a:pt x="752275" y="102588"/>
                  </a:lnTo>
                  <a:lnTo>
                    <a:pt x="711171" y="121312"/>
                  </a:lnTo>
                  <a:lnTo>
                    <a:pt x="670880" y="141463"/>
                  </a:lnTo>
                  <a:lnTo>
                    <a:pt x="631432" y="163007"/>
                  </a:lnTo>
                  <a:lnTo>
                    <a:pt x="592861" y="185912"/>
                  </a:lnTo>
                  <a:lnTo>
                    <a:pt x="555199" y="210147"/>
                  </a:lnTo>
                  <a:lnTo>
                    <a:pt x="518478" y="235679"/>
                  </a:lnTo>
                  <a:lnTo>
                    <a:pt x="482731" y="262475"/>
                  </a:lnTo>
                  <a:lnTo>
                    <a:pt x="447989" y="290504"/>
                  </a:lnTo>
                  <a:lnTo>
                    <a:pt x="414285" y="319732"/>
                  </a:lnTo>
                  <a:lnTo>
                    <a:pt x="381652" y="350128"/>
                  </a:lnTo>
                  <a:lnTo>
                    <a:pt x="350121" y="381658"/>
                  </a:lnTo>
                  <a:lnTo>
                    <a:pt x="319726" y="414292"/>
                  </a:lnTo>
                  <a:lnTo>
                    <a:pt x="290498" y="447996"/>
                  </a:lnTo>
                  <a:lnTo>
                    <a:pt x="262471" y="482738"/>
                  </a:lnTo>
                  <a:lnTo>
                    <a:pt x="235675" y="518486"/>
                  </a:lnTo>
                  <a:lnTo>
                    <a:pt x="210143" y="555208"/>
                  </a:lnTo>
                  <a:lnTo>
                    <a:pt x="185909" y="592870"/>
                  </a:lnTo>
                  <a:lnTo>
                    <a:pt x="163004" y="631442"/>
                  </a:lnTo>
                  <a:lnTo>
                    <a:pt x="141460" y="670890"/>
                  </a:lnTo>
                  <a:lnTo>
                    <a:pt x="121310" y="711182"/>
                  </a:lnTo>
                  <a:lnTo>
                    <a:pt x="102586" y="752285"/>
                  </a:lnTo>
                  <a:lnTo>
                    <a:pt x="85321" y="794168"/>
                  </a:lnTo>
                  <a:lnTo>
                    <a:pt x="69546" y="836798"/>
                  </a:lnTo>
                  <a:lnTo>
                    <a:pt x="55295" y="880143"/>
                  </a:lnTo>
                  <a:lnTo>
                    <a:pt x="42599" y="924171"/>
                  </a:lnTo>
                  <a:lnTo>
                    <a:pt x="31491" y="968848"/>
                  </a:lnTo>
                  <a:lnTo>
                    <a:pt x="22003" y="1014143"/>
                  </a:lnTo>
                  <a:lnTo>
                    <a:pt x="14168" y="1060023"/>
                  </a:lnTo>
                  <a:lnTo>
                    <a:pt x="8018" y="1106457"/>
                  </a:lnTo>
                  <a:lnTo>
                    <a:pt x="3585" y="1153411"/>
                  </a:lnTo>
                  <a:lnTo>
                    <a:pt x="901" y="1200854"/>
                  </a:lnTo>
                  <a:lnTo>
                    <a:pt x="0" y="1248752"/>
                  </a:lnTo>
                  <a:lnTo>
                    <a:pt x="901" y="1296651"/>
                  </a:lnTo>
                  <a:lnTo>
                    <a:pt x="3585" y="1344094"/>
                  </a:lnTo>
                  <a:lnTo>
                    <a:pt x="8018" y="1391048"/>
                  </a:lnTo>
                  <a:lnTo>
                    <a:pt x="14168" y="1437481"/>
                  </a:lnTo>
                  <a:lnTo>
                    <a:pt x="22003" y="1483361"/>
                  </a:lnTo>
                  <a:lnTo>
                    <a:pt x="31491" y="1528656"/>
                  </a:lnTo>
                  <a:lnTo>
                    <a:pt x="42599" y="1573333"/>
                  </a:lnTo>
                  <a:lnTo>
                    <a:pt x="55295" y="1617360"/>
                  </a:lnTo>
                  <a:lnTo>
                    <a:pt x="69546" y="1660705"/>
                  </a:lnTo>
                  <a:lnTo>
                    <a:pt x="85321" y="1703335"/>
                  </a:lnTo>
                  <a:lnTo>
                    <a:pt x="102586" y="1745218"/>
                  </a:lnTo>
                  <a:lnTo>
                    <a:pt x="121310" y="1786321"/>
                  </a:lnTo>
                  <a:lnTo>
                    <a:pt x="141460" y="1826612"/>
                  </a:lnTo>
                  <a:lnTo>
                    <a:pt x="163004" y="1866060"/>
                  </a:lnTo>
                  <a:lnTo>
                    <a:pt x="185909" y="1904631"/>
                  </a:lnTo>
                  <a:lnTo>
                    <a:pt x="210143" y="1942293"/>
                  </a:lnTo>
                  <a:lnTo>
                    <a:pt x="235675" y="1979014"/>
                  </a:lnTo>
                  <a:lnTo>
                    <a:pt x="262471" y="2014762"/>
                  </a:lnTo>
                  <a:lnTo>
                    <a:pt x="290498" y="2049503"/>
                  </a:lnTo>
                  <a:lnTo>
                    <a:pt x="319726" y="2083207"/>
                  </a:lnTo>
                  <a:lnTo>
                    <a:pt x="350121" y="2115840"/>
                  </a:lnTo>
                  <a:lnTo>
                    <a:pt x="381652" y="2147371"/>
                  </a:lnTo>
                  <a:lnTo>
                    <a:pt x="414285" y="2177766"/>
                  </a:lnTo>
                  <a:lnTo>
                    <a:pt x="447989" y="2206994"/>
                  </a:lnTo>
                  <a:lnTo>
                    <a:pt x="482731" y="2235022"/>
                  </a:lnTo>
                  <a:lnTo>
                    <a:pt x="518478" y="2261817"/>
                  </a:lnTo>
                  <a:lnTo>
                    <a:pt x="555199" y="2287349"/>
                  </a:lnTo>
                  <a:lnTo>
                    <a:pt x="592861" y="2311583"/>
                  </a:lnTo>
                  <a:lnTo>
                    <a:pt x="631432" y="2334489"/>
                  </a:lnTo>
                  <a:lnTo>
                    <a:pt x="670880" y="2356032"/>
                  </a:lnTo>
                  <a:lnTo>
                    <a:pt x="711171" y="2376182"/>
                  </a:lnTo>
                  <a:lnTo>
                    <a:pt x="752275" y="2394906"/>
                  </a:lnTo>
                  <a:lnTo>
                    <a:pt x="794157" y="2412171"/>
                  </a:lnTo>
                  <a:lnTo>
                    <a:pt x="836787" y="2427946"/>
                  </a:lnTo>
                  <a:lnTo>
                    <a:pt x="880132" y="2442197"/>
                  </a:lnTo>
                  <a:lnTo>
                    <a:pt x="924159" y="2454893"/>
                  </a:lnTo>
                  <a:lnTo>
                    <a:pt x="968836" y="2466001"/>
                  </a:lnTo>
                  <a:lnTo>
                    <a:pt x="1014131" y="2475489"/>
                  </a:lnTo>
                  <a:lnTo>
                    <a:pt x="1060011" y="2483324"/>
                  </a:lnTo>
                  <a:lnTo>
                    <a:pt x="1106444" y="2489474"/>
                  </a:lnTo>
                  <a:lnTo>
                    <a:pt x="1153399" y="2493907"/>
                  </a:lnTo>
                  <a:lnTo>
                    <a:pt x="1200841" y="2496591"/>
                  </a:lnTo>
                  <a:lnTo>
                    <a:pt x="1248740" y="2497493"/>
                  </a:lnTo>
                  <a:lnTo>
                    <a:pt x="1296638" y="2496591"/>
                  </a:lnTo>
                  <a:lnTo>
                    <a:pt x="1344081" y="2493907"/>
                  </a:lnTo>
                  <a:lnTo>
                    <a:pt x="1391035" y="2489474"/>
                  </a:lnTo>
                  <a:lnTo>
                    <a:pt x="1437468" y="2483324"/>
                  </a:lnTo>
                  <a:lnTo>
                    <a:pt x="1483349" y="2475489"/>
                  </a:lnTo>
                  <a:lnTo>
                    <a:pt x="1528644" y="2466001"/>
                  </a:lnTo>
                  <a:lnTo>
                    <a:pt x="1573321" y="2454893"/>
                  </a:lnTo>
                  <a:lnTo>
                    <a:pt x="1617348" y="2442197"/>
                  </a:lnTo>
                  <a:lnTo>
                    <a:pt x="1660692" y="2427946"/>
                  </a:lnTo>
                  <a:lnTo>
                    <a:pt x="1703322" y="2412171"/>
                  </a:lnTo>
                  <a:lnTo>
                    <a:pt x="1745205" y="2394906"/>
                  </a:lnTo>
                  <a:lnTo>
                    <a:pt x="1786308" y="2376182"/>
                  </a:lnTo>
                  <a:lnTo>
                    <a:pt x="1826600" y="2356032"/>
                  </a:lnTo>
                  <a:lnTo>
                    <a:pt x="1851293" y="2342546"/>
                  </a:lnTo>
                  <a:lnTo>
                    <a:pt x="1851293" y="154949"/>
                  </a:lnTo>
                  <a:lnTo>
                    <a:pt x="1786308" y="121312"/>
                  </a:lnTo>
                  <a:lnTo>
                    <a:pt x="1745205" y="102588"/>
                  </a:lnTo>
                  <a:lnTo>
                    <a:pt x="1703322" y="85322"/>
                  </a:lnTo>
                  <a:lnTo>
                    <a:pt x="1660692" y="69548"/>
                  </a:lnTo>
                  <a:lnTo>
                    <a:pt x="1617348" y="55296"/>
                  </a:lnTo>
                  <a:lnTo>
                    <a:pt x="1573321" y="42600"/>
                  </a:lnTo>
                  <a:lnTo>
                    <a:pt x="1528644" y="31492"/>
                  </a:lnTo>
                  <a:lnTo>
                    <a:pt x="1483349" y="22004"/>
                  </a:lnTo>
                  <a:lnTo>
                    <a:pt x="1437468" y="14169"/>
                  </a:lnTo>
                  <a:lnTo>
                    <a:pt x="1391035" y="8018"/>
                  </a:lnTo>
                  <a:lnTo>
                    <a:pt x="1344081" y="3585"/>
                  </a:lnTo>
                  <a:lnTo>
                    <a:pt x="1296638" y="901"/>
                  </a:lnTo>
                  <a:lnTo>
                    <a:pt x="1248740" y="0"/>
                  </a:lnTo>
                  <a:close/>
                </a:path>
              </a:pathLst>
            </a:custGeom>
            <a:solidFill>
              <a:srgbClr val="A82485"/>
            </a:solidFill>
          </p:spPr>
          <p:txBody>
            <a:bodyPr wrap="square" lIns="0" tIns="0" rIns="0" bIns="0" rtlCol="0"/>
            <a:lstStyle/>
            <a:p>
              <a:endParaRPr/>
            </a:p>
          </p:txBody>
        </p:sp>
        <p:sp>
          <p:nvSpPr>
            <p:cNvPr id="18" name="object 18"/>
            <p:cNvSpPr/>
            <p:nvPr/>
          </p:nvSpPr>
          <p:spPr>
            <a:xfrm>
              <a:off x="5853595" y="3621608"/>
              <a:ext cx="1706880" cy="302895"/>
            </a:xfrm>
            <a:custGeom>
              <a:avLst/>
              <a:gdLst/>
              <a:ahLst/>
              <a:cxnLst/>
              <a:rect l="l" t="t" r="r" b="b"/>
              <a:pathLst>
                <a:path w="1706879" h="302895">
                  <a:moveTo>
                    <a:pt x="1706397" y="0"/>
                  </a:moveTo>
                  <a:lnTo>
                    <a:pt x="0" y="0"/>
                  </a:lnTo>
                  <a:lnTo>
                    <a:pt x="0" y="302399"/>
                  </a:lnTo>
                  <a:lnTo>
                    <a:pt x="1706397" y="302399"/>
                  </a:lnTo>
                  <a:lnTo>
                    <a:pt x="1706397" y="0"/>
                  </a:lnTo>
                  <a:close/>
                </a:path>
              </a:pathLst>
            </a:custGeom>
            <a:solidFill>
              <a:srgbClr val="FFFFFF"/>
            </a:solidFill>
          </p:spPr>
          <p:txBody>
            <a:bodyPr wrap="square" lIns="0" tIns="0" rIns="0" bIns="0" rtlCol="0"/>
            <a:lstStyle/>
            <a:p>
              <a:endParaRPr/>
            </a:p>
          </p:txBody>
        </p:sp>
      </p:grpSp>
      <p:sp>
        <p:nvSpPr>
          <p:cNvPr id="19" name="object 19"/>
          <p:cNvSpPr txBox="1"/>
          <p:nvPr/>
        </p:nvSpPr>
        <p:spPr>
          <a:xfrm>
            <a:off x="6167034" y="4157990"/>
            <a:ext cx="1308735" cy="1816908"/>
          </a:xfrm>
          <a:prstGeom prst="rect">
            <a:avLst/>
          </a:prstGeom>
        </p:spPr>
        <p:txBody>
          <a:bodyPr vert="horz" wrap="square" lIns="0" tIns="7620" rIns="0" bIns="0" rtlCol="0">
            <a:spAutoFit/>
          </a:bodyPr>
          <a:lstStyle/>
          <a:p>
            <a:pPr marL="13970" marR="5080" indent="3175" algn="just" rtl="1">
              <a:lnSpc>
                <a:spcPct val="104200"/>
              </a:lnSpc>
              <a:spcBef>
                <a:spcPts val="60"/>
              </a:spcBef>
            </a:pPr>
            <a:r>
              <a:rPr lang="ar-JO" sz="800" spc="-10" dirty="0">
                <a:solidFill>
                  <a:srgbClr val="FFFFFF"/>
                </a:solidFill>
                <a:latin typeface="Calibri" panose="020F0502020204030204" pitchFamily="34" charset="0"/>
                <a:ea typeface="Calibri" panose="020F0502020204030204" pitchFamily="34" charset="0"/>
                <a:cs typeface="Calibri" panose="020F0502020204030204" pitchFamily="34" charset="0"/>
              </a:rPr>
              <a:t>كينيا - موريتو لوسو، 40 سنة، امرأة من الماساي تتطوع في قرية نكويلالي، حيث يساعد الصليب الأحمر الكيني، بدعم من الاتحاد الدولي لجمعيات الصليب الأحمر والهلال الأحمر، وبتمويل من الوكالة الأمريكية للتنمية الدولية، المجتمعات المحلية على إعداد ومنع انتشار أمراض مثل الجمرة الخبيثة، التي يمكن أن تصيب البشر من خلال الماشية، والتي تعد موروثًا ثقافيًأ واقتصاديًأ هامًأ بالنسبة للماساي.</a:t>
            </a:r>
          </a:p>
          <a:p>
            <a:pPr marL="13970" marR="5080" indent="3175" algn="just" rtl="1">
              <a:lnSpc>
                <a:spcPct val="104200"/>
              </a:lnSpc>
              <a:spcBef>
                <a:spcPts val="60"/>
              </a:spcBef>
            </a:pPr>
            <a:endParaRPr lang="ar-JO" sz="800" spc="-10" dirty="0">
              <a:solidFill>
                <a:srgbClr val="FFFFFF"/>
              </a:solidFill>
              <a:latin typeface="Calibri" panose="020F0502020204030204" pitchFamily="34" charset="0"/>
              <a:ea typeface="Calibri" panose="020F0502020204030204" pitchFamily="34" charset="0"/>
              <a:cs typeface="Calibri" panose="020F0502020204030204" pitchFamily="34" charset="0"/>
            </a:endParaRPr>
          </a:p>
          <a:p>
            <a:pPr marL="13970" marR="5080" indent="3175" algn="just" rtl="1">
              <a:lnSpc>
                <a:spcPct val="104200"/>
              </a:lnSpc>
              <a:spcBef>
                <a:spcPts val="60"/>
              </a:spcBef>
            </a:pPr>
            <a:r>
              <a:rPr lang="ar-JO" sz="800" spc="-10" dirty="0">
                <a:solidFill>
                  <a:srgbClr val="FFFFFF"/>
                </a:solidFill>
                <a:latin typeface="Calibri" panose="020F0502020204030204" pitchFamily="34" charset="0"/>
                <a:ea typeface="Calibri" panose="020F0502020204030204" pitchFamily="34" charset="0"/>
                <a:cs typeface="Calibri" panose="020F0502020204030204" pitchFamily="34" charset="0"/>
              </a:rPr>
              <a:t>© كوري بتلر/الاتحاد الدولي لجمعيات الصليب الأحمر والهلال الأحمر</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215039" y="1571897"/>
            <a:ext cx="2517140" cy="0"/>
          </a:xfrm>
          <a:custGeom>
            <a:avLst/>
            <a:gdLst/>
            <a:ahLst/>
            <a:cxnLst/>
            <a:rect l="l" t="t" r="r" b="b"/>
            <a:pathLst>
              <a:path w="2517140">
                <a:moveTo>
                  <a:pt x="0" y="0"/>
                </a:moveTo>
                <a:lnTo>
                  <a:pt x="2517000" y="0"/>
                </a:lnTo>
              </a:path>
            </a:pathLst>
          </a:custGeom>
          <a:ln w="6350">
            <a:solidFill>
              <a:srgbClr val="011E41"/>
            </a:solidFill>
          </a:ln>
        </p:spPr>
        <p:txBody>
          <a:bodyPr wrap="square" lIns="0" tIns="0" rIns="0" bIns="0" rtlCol="0"/>
          <a:lstStyle/>
          <a:p>
            <a:endParaRPr/>
          </a:p>
        </p:txBody>
      </p:sp>
      <p:sp>
        <p:nvSpPr>
          <p:cNvPr id="3" name="object 3"/>
          <p:cNvSpPr txBox="1">
            <a:spLocks noGrp="1"/>
          </p:cNvSpPr>
          <p:nvPr>
            <p:ph type="title"/>
          </p:nvPr>
        </p:nvSpPr>
        <p:spPr>
          <a:xfrm>
            <a:off x="1830614" y="1092279"/>
            <a:ext cx="4901565" cy="479618"/>
          </a:xfrm>
          <a:prstGeom prst="rect">
            <a:avLst/>
          </a:prstGeom>
        </p:spPr>
        <p:txBody>
          <a:bodyPr vert="horz" wrap="square" lIns="0" tIns="68580" rIns="0" bIns="0" rtlCol="0">
            <a:spAutoFit/>
          </a:bodyPr>
          <a:lstStyle/>
          <a:p>
            <a:pPr marL="12700" marR="5080" rtl="1">
              <a:lnSpc>
                <a:spcPts val="3200"/>
              </a:lnSpc>
              <a:spcBef>
                <a:spcPts val="540"/>
              </a:spcBef>
            </a:pPr>
            <a:r>
              <a:rPr lang="ar-JO"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endParaRPr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p:nvPr/>
        </p:nvSpPr>
        <p:spPr>
          <a:xfrm>
            <a:off x="4637949" y="6022981"/>
            <a:ext cx="2221230" cy="0"/>
          </a:xfrm>
          <a:custGeom>
            <a:avLst/>
            <a:gdLst/>
            <a:ahLst/>
            <a:cxnLst/>
            <a:rect l="l" t="t" r="r" b="b"/>
            <a:pathLst>
              <a:path w="2221230">
                <a:moveTo>
                  <a:pt x="0" y="0"/>
                </a:moveTo>
                <a:lnTo>
                  <a:pt x="2220645" y="0"/>
                </a:lnTo>
              </a:path>
            </a:pathLst>
          </a:custGeom>
          <a:ln w="6350">
            <a:solidFill>
              <a:srgbClr val="98287C"/>
            </a:solidFill>
          </a:ln>
        </p:spPr>
        <p:txBody>
          <a:bodyPr wrap="square" lIns="0" tIns="0" rIns="0" bIns="0" rtlCol="0"/>
          <a:lstStyle/>
          <a:p>
            <a:endParaRPr/>
          </a:p>
        </p:txBody>
      </p:sp>
      <p:sp>
        <p:nvSpPr>
          <p:cNvPr id="8" name="object 8"/>
          <p:cNvSpPr txBox="1"/>
          <p:nvPr/>
        </p:nvSpPr>
        <p:spPr>
          <a:xfrm>
            <a:off x="707299" y="4558606"/>
            <a:ext cx="6145530" cy="1464375"/>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1.1 احصل على الدعم اللازم</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rtl="1">
              <a:lnSpc>
                <a:spcPct val="113999"/>
              </a:lnSpc>
              <a:spcBef>
                <a:spcPts val="985"/>
              </a:spcBef>
            </a:pPr>
            <a:r>
              <a:rPr lang="ar-JO" sz="950" dirty="0">
                <a:latin typeface="Calibri" panose="020F0502020204030204" pitchFamily="34" charset="0"/>
                <a:ea typeface="Calibri" panose="020F0502020204030204" pitchFamily="34" charset="0"/>
                <a:cs typeface="Calibri" panose="020F0502020204030204" pitchFamily="34" charset="0"/>
              </a:rPr>
              <a:t>تتطلب آلية التغذية الراجعة وقتًا من قبل الموظفين، وتمويلًا، والتزامًا بتنفيذ التغييرات استنادًا إلى ما يقوله المجتمع، لذا من المهم إشراك الجميع والتأكد فهمهم لأدوارهم.</a:t>
            </a:r>
          </a:p>
          <a:p>
            <a:pPr marL="12700" rtl="1">
              <a:lnSpc>
                <a:spcPct val="100000"/>
              </a:lnSpc>
              <a:spcBef>
                <a:spcPts val="1010"/>
              </a:spcBef>
            </a:pPr>
            <a:r>
              <a:rPr lang="ar-JO" sz="950" spc="50" dirty="0">
                <a:latin typeface="Calibri" panose="020F0502020204030204" pitchFamily="34" charset="0"/>
                <a:ea typeface="Calibri" panose="020F0502020204030204" pitchFamily="34" charset="0"/>
                <a:cs typeface="Calibri" panose="020F0502020204030204" pitchFamily="34" charset="0"/>
              </a:rPr>
              <a:t>وإليك الكيفية:</a:t>
            </a:r>
            <a:endParaRPr sz="95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5"/>
              </a:spcBef>
            </a:pPr>
            <a:endParaRPr sz="185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spcBef>
                <a:spcPts val="5"/>
              </a:spcBef>
            </a:pPr>
            <a:r>
              <a:rPr lang="ar-JO" sz="1100" spc="-10" dirty="0">
                <a:solidFill>
                  <a:srgbClr val="98287C"/>
                </a:solidFill>
                <a:latin typeface="Calibri" panose="020F0502020204030204" pitchFamily="34" charset="0"/>
                <a:ea typeface="Calibri" panose="020F0502020204030204" pitchFamily="34" charset="0"/>
                <a:cs typeface="Calibri" panose="020F0502020204030204" pitchFamily="34" charset="0"/>
              </a:rPr>
              <a:t>العمل على إشراك الإدارة</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3892823" y="6081297"/>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إذا دعمت الإدارة آلية التغذية الراجعة، فإن ذلك يرسل رسالة قوية إلى بقية المنظمة، وعليك العمل على تسليط الضوء على الفوائد التي توفرها آلية التغذية الراجعة والإشارة إلى أن المجتمعات ستقدم ملاحظات حتى لو لم تكن</a:t>
            </a:r>
            <a:endParaRPr sz="950" dirty="0">
              <a:latin typeface="Calibri"/>
              <a:cs typeface="Calibri"/>
            </a:endParaRPr>
          </a:p>
        </p:txBody>
      </p:sp>
      <p:sp>
        <p:nvSpPr>
          <p:cNvPr id="10" name="object 10"/>
          <p:cNvSpPr txBox="1"/>
          <p:nvPr/>
        </p:nvSpPr>
        <p:spPr>
          <a:xfrm>
            <a:off x="719999" y="6049888"/>
            <a:ext cx="2995930" cy="33663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هناك آلية للتغذية الراجعة، لذلك من الأفضل وجود نظام لإدارة الملاحظات والانطباعات بشكل إيجابي واستخدامها كأداة للتحسين.</a:t>
            </a:r>
          </a:p>
        </p:txBody>
      </p:sp>
      <p:sp>
        <p:nvSpPr>
          <p:cNvPr id="11" name="object 11"/>
          <p:cNvSpPr/>
          <p:nvPr/>
        </p:nvSpPr>
        <p:spPr>
          <a:xfrm>
            <a:off x="4240438" y="7229332"/>
            <a:ext cx="2612390" cy="0"/>
          </a:xfrm>
          <a:custGeom>
            <a:avLst/>
            <a:gdLst/>
            <a:ahLst/>
            <a:cxnLst/>
            <a:rect l="l" t="t" r="r" b="b"/>
            <a:pathLst>
              <a:path w="2612390">
                <a:moveTo>
                  <a:pt x="0" y="0"/>
                </a:moveTo>
                <a:lnTo>
                  <a:pt x="2612364" y="0"/>
                </a:lnTo>
              </a:path>
            </a:pathLst>
          </a:custGeom>
          <a:ln w="6350">
            <a:solidFill>
              <a:srgbClr val="98287C"/>
            </a:solidFill>
          </a:ln>
        </p:spPr>
        <p:txBody>
          <a:bodyPr wrap="square" lIns="0" tIns="0" rIns="0" bIns="0" rtlCol="0"/>
          <a:lstStyle/>
          <a:p>
            <a:endParaRPr/>
          </a:p>
        </p:txBody>
      </p:sp>
      <p:sp>
        <p:nvSpPr>
          <p:cNvPr id="12" name="object 12"/>
          <p:cNvSpPr txBox="1"/>
          <p:nvPr/>
        </p:nvSpPr>
        <p:spPr>
          <a:xfrm>
            <a:off x="4215038" y="7023100"/>
            <a:ext cx="2637790" cy="182101"/>
          </a:xfrm>
          <a:prstGeom prst="rect">
            <a:avLst/>
          </a:prstGeom>
        </p:spPr>
        <p:txBody>
          <a:bodyPr vert="horz" wrap="square" lIns="0" tIns="12700" rIns="0" bIns="0" rtlCol="0">
            <a:spAutoFit/>
          </a:bodyPr>
          <a:lstStyle/>
          <a:p>
            <a:pPr marL="12700" rtl="1">
              <a:lnSpc>
                <a:spcPct val="100000"/>
              </a:lnSpc>
              <a:spcBef>
                <a:spcPts val="100"/>
              </a:spcBef>
            </a:pPr>
            <a:r>
              <a:rPr lang="ar-JO" sz="1100" spc="10" dirty="0">
                <a:solidFill>
                  <a:srgbClr val="98287C"/>
                </a:solidFill>
                <a:latin typeface="Calibri" panose="020F0502020204030204" pitchFamily="34" charset="0"/>
                <a:ea typeface="Calibri" panose="020F0502020204030204" pitchFamily="34" charset="0"/>
                <a:cs typeface="Calibri" panose="020F0502020204030204" pitchFamily="34" charset="0"/>
              </a:rPr>
              <a:t>إشراك الفرق الرئيسية التالية في وقت مبكر</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3877401" y="7382135"/>
            <a:ext cx="2997200" cy="1582036"/>
          </a:xfrm>
          <a:prstGeom prst="rect">
            <a:avLst/>
          </a:prstGeom>
        </p:spPr>
        <p:txBody>
          <a:bodyPr vert="horz" wrap="square" lIns="0" tIns="12700" rIns="0" bIns="0" rtlCol="0">
            <a:spAutoFit/>
          </a:bodyPr>
          <a:lstStyle/>
          <a:p>
            <a:pPr marL="12700" marR="5080" rtl="1">
              <a:lnSpc>
                <a:spcPct val="113999"/>
              </a:lnSpc>
              <a:spcBef>
                <a:spcPts val="100"/>
              </a:spcBef>
            </a:pPr>
            <a:r>
              <a:rPr lang="ar-JO" sz="950" spc="10" dirty="0">
                <a:latin typeface="Calibri" panose="020F0502020204030204" pitchFamily="34" charset="0"/>
                <a:ea typeface="Calibri" panose="020F0502020204030204" pitchFamily="34" charset="0"/>
                <a:cs typeface="Calibri" panose="020F0502020204030204" pitchFamily="34" charset="0"/>
              </a:rPr>
              <a:t>تأكد من إشراك زملائك الذين يشغلون الأدوار التالية بمجرد بدء العملية:</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114300" indent="-107314" algn="just" rtl="1">
              <a:lnSpc>
                <a:spcPct val="113999"/>
              </a:lnSpc>
              <a:spcBef>
                <a:spcPts val="850"/>
              </a:spcBef>
              <a:buClr>
                <a:srgbClr val="98287C"/>
              </a:buClr>
              <a:buFont typeface="Wingdings"/>
              <a:buChar char=""/>
              <a:tabLst>
                <a:tab pos="120650" algn="l"/>
              </a:tabLst>
            </a:pPr>
            <a:r>
              <a:rPr lang="ar-JO" sz="950" b="1" spc="-50" dirty="0">
                <a:latin typeface="Calibri" panose="020F0502020204030204" pitchFamily="34" charset="0"/>
                <a:ea typeface="Calibri" panose="020F0502020204030204" pitchFamily="34" charset="0"/>
                <a:cs typeface="Calibri" panose="020F0502020204030204" pitchFamily="34" charset="0"/>
              </a:rPr>
              <a:t>موظفو البرامج والعمليات </a:t>
            </a:r>
            <a:r>
              <a:rPr lang="ar-JO" sz="950" spc="-50" dirty="0">
                <a:latin typeface="Calibri" panose="020F0502020204030204" pitchFamily="34" charset="0"/>
                <a:ea typeface="Calibri" panose="020F0502020204030204" pitchFamily="34" charset="0"/>
                <a:cs typeface="Calibri" panose="020F0502020204030204" pitchFamily="34" charset="0"/>
              </a:rPr>
              <a:t>للبحث عن مدخلاتهم حول أفضل طريقة لمشاركة النتائج المتعلقة بالملاحظات والانطباعات حتى يمكن فهمها بسهولة والعمل عليها.</a:t>
            </a:r>
          </a:p>
          <a:p>
            <a:pPr marL="119380" marR="114300" indent="-107314" algn="just" rtl="1">
              <a:lnSpc>
                <a:spcPct val="113999"/>
              </a:lnSpc>
              <a:spcBef>
                <a:spcPts val="850"/>
              </a:spcBef>
              <a:buClr>
                <a:srgbClr val="98287C"/>
              </a:buClr>
              <a:buFont typeface="Wingdings"/>
              <a:buChar char=""/>
              <a:tabLst>
                <a:tab pos="120650" algn="l"/>
              </a:tabLst>
            </a:pPr>
            <a:endParaRPr sz="950" dirty="0">
              <a:latin typeface="Calibri" panose="020F0502020204030204" pitchFamily="34" charset="0"/>
              <a:ea typeface="Calibri" panose="020F0502020204030204" pitchFamily="34" charset="0"/>
              <a:cs typeface="Calibri" panose="020F0502020204030204" pitchFamily="34" charset="0"/>
            </a:endParaRPr>
          </a:p>
          <a:p>
            <a:pPr marL="119380" marR="114300" indent="-107314" algn="just" rtl="1">
              <a:lnSpc>
                <a:spcPct val="113999"/>
              </a:lnSpc>
              <a:buClr>
                <a:srgbClr val="98287C"/>
              </a:buClr>
              <a:buFont typeface="Wingdings"/>
              <a:buChar char=""/>
              <a:tabLst>
                <a:tab pos="120650" algn="l"/>
              </a:tabLst>
            </a:pPr>
            <a:r>
              <a:rPr lang="ar-JO" sz="950" b="1" spc="-40" dirty="0">
                <a:latin typeface="Calibri" panose="020F0502020204030204" pitchFamily="34" charset="0"/>
                <a:ea typeface="Calibri" panose="020F0502020204030204" pitchFamily="34" charset="0"/>
                <a:cs typeface="Calibri" panose="020F0502020204030204" pitchFamily="34" charset="0"/>
              </a:rPr>
              <a:t>إدارة المعلومات </a:t>
            </a:r>
            <a:r>
              <a:rPr lang="ar-JO" sz="950" spc="-40" dirty="0">
                <a:latin typeface="Calibri" panose="020F0502020204030204" pitchFamily="34" charset="0"/>
                <a:ea typeface="Calibri" panose="020F0502020204030204" pitchFamily="34" charset="0"/>
                <a:cs typeface="Calibri" panose="020F0502020204030204" pitchFamily="34" charset="0"/>
              </a:rPr>
              <a:t>للمساعدة في إدارة وتصور البيانات المتعلقة بالملاحظات حتى يمكن استخدامها في التتبع واتخاذ القرارات.</a:t>
            </a:r>
          </a:p>
          <a:p>
            <a:pPr marL="119380" marR="114300" indent="-107314" algn="just" rtl="1">
              <a:lnSpc>
                <a:spcPct val="113999"/>
              </a:lnSpc>
              <a:buClr>
                <a:srgbClr val="98287C"/>
              </a:buClr>
              <a:buFont typeface="Wingdings"/>
              <a:buChar char=""/>
              <a:tabLst>
                <a:tab pos="120650" algn="l"/>
              </a:tabLst>
            </a:pP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60"/>
              </a:spcBef>
              <a:buClr>
                <a:srgbClr val="98287C"/>
              </a:buClr>
              <a:buFont typeface="Wingdings"/>
              <a:buChar char=""/>
              <a:tabLst>
                <a:tab pos="120014" algn="l"/>
              </a:tabLst>
            </a:pPr>
            <a:r>
              <a:rPr lang="ar-JO" sz="950" b="1" dirty="0">
                <a:latin typeface="Calibri" panose="020F0502020204030204" pitchFamily="34" charset="0"/>
                <a:ea typeface="Calibri" panose="020F0502020204030204" pitchFamily="34" charset="0"/>
                <a:cs typeface="Calibri" panose="020F0502020204030204" pitchFamily="34" charset="0"/>
              </a:rPr>
              <a:t>تكنولوجيا المعلومات </a:t>
            </a:r>
            <a:r>
              <a:rPr lang="ar-JO" sz="950" dirty="0">
                <a:latin typeface="Calibri" panose="020F0502020204030204" pitchFamily="34" charset="0"/>
                <a:ea typeface="Calibri" panose="020F0502020204030204" pitchFamily="34" charset="0"/>
                <a:cs typeface="Calibri" panose="020F0502020204030204" pitchFamily="34" charset="0"/>
              </a:rPr>
              <a:t>في حال الحاجة إلى معدات أو تكنولوجيا محددة</a:t>
            </a:r>
          </a:p>
        </p:txBody>
      </p:sp>
      <p:sp>
        <p:nvSpPr>
          <p:cNvPr id="14" name="object 14"/>
          <p:cNvSpPr txBox="1"/>
          <p:nvPr/>
        </p:nvSpPr>
        <p:spPr>
          <a:xfrm>
            <a:off x="758315" y="7211342"/>
            <a:ext cx="2887980" cy="1849289"/>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التخطيط والرصد والتقييم والإبلاغ </a:t>
            </a:r>
            <a:r>
              <a:rPr lang="ar-JO" sz="950" dirty="0">
                <a:latin typeface="Calibri" panose="020F0502020204030204" pitchFamily="34" charset="0"/>
                <a:ea typeface="Calibri" panose="020F0502020204030204" pitchFamily="34" charset="0"/>
                <a:cs typeface="Calibri" panose="020F0502020204030204" pitchFamily="34" charset="0"/>
              </a:rPr>
              <a:t>حتى يمكن تضمين البيانات المتعلقة بالملاحظات والانطباعات في عملية الرصد. </a:t>
            </a:r>
          </a:p>
          <a:p>
            <a:pPr marL="119380" marR="5080" indent="-107314" algn="just" rtl="1">
              <a:lnSpc>
                <a:spcPct val="113999"/>
              </a:lnSpc>
              <a:spcBef>
                <a:spcPts val="100"/>
              </a:spcBef>
              <a:buClr>
                <a:srgbClr val="98287C"/>
              </a:buClr>
              <a:buFont typeface="Wingdings"/>
              <a:buChar char=""/>
              <a:tabLst>
                <a:tab pos="120650" algn="l"/>
              </a:tabLst>
            </a:pP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الحماية والنوع الاجتماعي والإدماج  </a:t>
            </a:r>
            <a:r>
              <a:rPr lang="ar-JO" sz="950" dirty="0">
                <a:latin typeface="Calibri" panose="020F0502020204030204" pitchFamily="34" charset="0"/>
                <a:ea typeface="Calibri" panose="020F0502020204030204" pitchFamily="34" charset="0"/>
                <a:cs typeface="Calibri" panose="020F0502020204030204" pitchFamily="34" charset="0"/>
              </a:rPr>
              <a:t>لضمان عمليات آمنة وسرية لإدارة وإحالة الملاحظات والانطباعات الحساسة والشكاوى الخطيرة.</a:t>
            </a:r>
          </a:p>
          <a:p>
            <a:pPr marL="119380" marR="5080" indent="-107314" algn="just" rtl="1">
              <a:lnSpc>
                <a:spcPct val="113999"/>
              </a:lnSpc>
              <a:buClr>
                <a:srgbClr val="98287C"/>
              </a:buClr>
              <a:buFont typeface="Wingdings"/>
              <a:buChar char=""/>
              <a:tabLst>
                <a:tab pos="120650" algn="l"/>
              </a:tabLst>
            </a:pP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موظفوا المصادر البشرية والموظفون القانونيون </a:t>
            </a:r>
            <a:r>
              <a:rPr lang="ar-JO" sz="950" dirty="0">
                <a:latin typeface="Calibri" panose="020F0502020204030204" pitchFamily="34" charset="0"/>
                <a:ea typeface="Calibri" panose="020F0502020204030204" pitchFamily="34" charset="0"/>
                <a:cs typeface="Calibri" panose="020F0502020204030204" pitchFamily="34" charset="0"/>
              </a:rPr>
              <a:t>لدعم التحقيقات في	الشكاوى المتعلقة بالاستغلال والاعتداء الجنسيين أو الاحتيال والفساد الحاصل من قبل الموظفين أو المتطوعين.</a:t>
            </a:r>
          </a:p>
          <a:p>
            <a:pPr marL="119380" marR="5080" indent="-107314" algn="just" rtl="1">
              <a:lnSpc>
                <a:spcPct val="113999"/>
              </a:lnSpc>
              <a:buClr>
                <a:srgbClr val="98287C"/>
              </a:buClr>
              <a:buFont typeface="Wingdings"/>
              <a:buChar char=""/>
              <a:tabLst>
                <a:tab pos="120650" algn="l"/>
              </a:tabLst>
            </a:pP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buClr>
                <a:srgbClr val="98287C"/>
              </a:buClr>
              <a:buFont typeface="Wingdings"/>
              <a:buChar char=""/>
              <a:tabLst>
                <a:tab pos="120650" algn="l"/>
              </a:tabLst>
            </a:pPr>
            <a:r>
              <a:rPr lang="ar-JO" sz="950" b="1" spc="-65" dirty="0">
                <a:latin typeface="Calibri" panose="020F0502020204030204" pitchFamily="34" charset="0"/>
                <a:ea typeface="Calibri" panose="020F0502020204030204" pitchFamily="34" charset="0"/>
                <a:cs typeface="Calibri" panose="020F0502020204030204" pitchFamily="34" charset="0"/>
              </a:rPr>
              <a:t>الخدمات اللوجستية  </a:t>
            </a:r>
            <a:r>
              <a:rPr lang="ar-JO" sz="950" spc="-65" dirty="0">
                <a:latin typeface="Calibri" panose="020F0502020204030204" pitchFamily="34" charset="0"/>
                <a:ea typeface="Calibri" panose="020F0502020204030204" pitchFamily="34" charset="0"/>
                <a:cs typeface="Calibri" panose="020F0502020204030204" pitchFamily="34" charset="0"/>
              </a:rPr>
              <a:t>للتأكد من أنك على علم بأي عملية لشراء المعدات اللازمة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5" name="object 15"/>
          <p:cNvSpPr/>
          <p:nvPr/>
        </p:nvSpPr>
        <p:spPr>
          <a:xfrm>
            <a:off x="5376001" y="9473081"/>
            <a:ext cx="1608455" cy="0"/>
          </a:xfrm>
          <a:custGeom>
            <a:avLst/>
            <a:gdLst/>
            <a:ahLst/>
            <a:cxnLst/>
            <a:rect l="l" t="t" r="r" b="b"/>
            <a:pathLst>
              <a:path w="1608455">
                <a:moveTo>
                  <a:pt x="0" y="0"/>
                </a:moveTo>
                <a:lnTo>
                  <a:pt x="1608213" y="0"/>
                </a:lnTo>
              </a:path>
            </a:pathLst>
          </a:custGeom>
          <a:ln w="6350">
            <a:solidFill>
              <a:srgbClr val="98287C"/>
            </a:solidFill>
          </a:ln>
        </p:spPr>
        <p:txBody>
          <a:bodyPr wrap="square" lIns="0" tIns="0" rIns="0" bIns="0" rtlCol="0"/>
          <a:lstStyle/>
          <a:p>
            <a:endParaRPr/>
          </a:p>
        </p:txBody>
      </p:sp>
      <p:sp>
        <p:nvSpPr>
          <p:cNvPr id="16" name="object 16"/>
          <p:cNvSpPr txBox="1"/>
          <p:nvPr/>
        </p:nvSpPr>
        <p:spPr>
          <a:xfrm>
            <a:off x="5240746" y="9275591"/>
            <a:ext cx="1633855" cy="197490"/>
          </a:xfrm>
          <a:prstGeom prst="rect">
            <a:avLst/>
          </a:prstGeom>
        </p:spPr>
        <p:txBody>
          <a:bodyPr vert="horz" wrap="square" lIns="0" tIns="12700" rIns="0" bIns="0" rtlCol="0">
            <a:spAutoFit/>
          </a:bodyPr>
          <a:lstStyle/>
          <a:p>
            <a:pPr marL="12700" rtl="1">
              <a:lnSpc>
                <a:spcPct val="100000"/>
              </a:lnSpc>
              <a:spcBef>
                <a:spcPts val="100"/>
              </a:spcBef>
            </a:pPr>
            <a:r>
              <a:rPr lang="ar-JO" sz="1200" spc="60" dirty="0">
                <a:solidFill>
                  <a:srgbClr val="98287C"/>
                </a:solidFill>
                <a:latin typeface="Calibri" panose="020F0502020204030204" pitchFamily="34" charset="0"/>
                <a:ea typeface="Calibri" panose="020F0502020204030204" pitchFamily="34" charset="0"/>
                <a:cs typeface="Calibri" panose="020F0502020204030204" pitchFamily="34" charset="0"/>
              </a:rPr>
              <a:t>التحدث إلى المجتمع</a:t>
            </a:r>
            <a:endParaRPr sz="1200" dirty="0">
              <a:latin typeface="Calibri" panose="020F0502020204030204" pitchFamily="34" charset="0"/>
              <a:ea typeface="Calibri" panose="020F0502020204030204" pitchFamily="34" charset="0"/>
              <a:cs typeface="Calibri" panose="020F0502020204030204" pitchFamily="34" charset="0"/>
            </a:endParaRPr>
          </a:p>
        </p:txBody>
      </p:sp>
      <p:sp>
        <p:nvSpPr>
          <p:cNvPr id="17" name="object 17"/>
          <p:cNvSpPr/>
          <p:nvPr/>
        </p:nvSpPr>
        <p:spPr>
          <a:xfrm>
            <a:off x="6586311" y="9829548"/>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18" name="object 18"/>
          <p:cNvSpPr txBox="1"/>
          <p:nvPr/>
        </p:nvSpPr>
        <p:spPr>
          <a:xfrm>
            <a:off x="6663146" y="9900033"/>
            <a:ext cx="13462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16</a:t>
            </a:r>
            <a:endParaRPr sz="800">
              <a:latin typeface="Century Gothic"/>
              <a:cs typeface="Century Gothic"/>
            </a:endParaRPr>
          </a:p>
        </p:txBody>
      </p:sp>
      <p:sp>
        <p:nvSpPr>
          <p:cNvPr id="19" name="object 19"/>
          <p:cNvSpPr txBox="1"/>
          <p:nvPr/>
        </p:nvSpPr>
        <p:spPr>
          <a:xfrm>
            <a:off x="5459547" y="9973693"/>
            <a:ext cx="1064260" cy="151323"/>
          </a:xfrm>
          <a:prstGeom prst="rect">
            <a:avLst/>
          </a:prstGeom>
        </p:spPr>
        <p:txBody>
          <a:bodyPr vert="horz" wrap="square" lIns="0" tIns="12700" rIns="0" bIns="0" rtlCol="0">
            <a:spAutoFit/>
          </a:bodyPr>
          <a:lstStyle/>
          <a:p>
            <a:pPr marL="12700" rtl="1">
              <a:lnSpc>
                <a:spcPct val="100000"/>
              </a:lnSpc>
              <a:spcBef>
                <a:spcPts val="100"/>
              </a:spcBef>
            </a:pPr>
            <a:r>
              <a:rPr lang="ar-JO" sz="900"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EC4794B6-A65B-23C6-7ABD-7D008C29093C}"/>
              </a:ext>
            </a:extLst>
          </p:cNvPr>
          <p:cNvSpPr txBox="1"/>
          <p:nvPr/>
        </p:nvSpPr>
        <p:spPr>
          <a:xfrm>
            <a:off x="1040298" y="1917700"/>
            <a:ext cx="5812531" cy="369332"/>
          </a:xfrm>
          <a:prstGeom prst="rect">
            <a:avLst/>
          </a:prstGeom>
          <a:noFill/>
        </p:spPr>
        <p:txBody>
          <a:bodyPr wrap="square" rtlCol="0">
            <a:spAutoFit/>
          </a:bodyPr>
          <a:lstStyle/>
          <a:p>
            <a:pPr marL="12700" algn="just" rtl="1">
              <a:lnSpc>
                <a:spcPct val="100000"/>
              </a:lnSpc>
              <a:spcBef>
                <a:spcPts val="100"/>
              </a:spcBef>
            </a:pPr>
            <a:r>
              <a:rPr lang="ar-JO" sz="1800" b="1">
                <a:solidFill>
                  <a:srgbClr val="98287C"/>
                </a:solidFill>
                <a:latin typeface="Calibri" panose="020F0502020204030204" pitchFamily="34" charset="0"/>
                <a:ea typeface="Calibri" panose="020F0502020204030204" pitchFamily="34" charset="0"/>
                <a:cs typeface="Calibri" panose="020F0502020204030204" pitchFamily="34" charset="0"/>
              </a:rPr>
              <a:t>المرحلة الأولى: </a:t>
            </a:r>
            <a:r>
              <a:rPr lang="ar-JO" sz="1800">
                <a:solidFill>
                  <a:srgbClr val="E42583"/>
                </a:solidFill>
                <a:latin typeface="Calibri" panose="020F0502020204030204" pitchFamily="34" charset="0"/>
                <a:ea typeface="Calibri" panose="020F0502020204030204" pitchFamily="34" charset="0"/>
                <a:cs typeface="Calibri" panose="020F0502020204030204" pitchFamily="34" charset="0"/>
              </a:rPr>
              <a:t>بناء آلية التغذية الراجعة الخاصة بك</a:t>
            </a:r>
            <a:endParaRPr lang="ar-JO" sz="1800" dirty="0">
              <a:latin typeface="Calibri" panose="020F0502020204030204" pitchFamily="34" charset="0"/>
              <a:ea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49C8578E-AADC-D927-5C77-DF8958D068A1}"/>
              </a:ext>
            </a:extLst>
          </p:cNvPr>
          <p:cNvSpPr txBox="1"/>
          <p:nvPr/>
        </p:nvSpPr>
        <p:spPr>
          <a:xfrm>
            <a:off x="3892823" y="2487814"/>
            <a:ext cx="2966356" cy="1384995"/>
          </a:xfrm>
          <a:prstGeom prst="rect">
            <a:avLst/>
          </a:prstGeom>
          <a:noFill/>
        </p:spPr>
        <p:txBody>
          <a:bodyPr wrap="square" rtlCol="0">
            <a:spAutoFit/>
          </a:bodyPr>
          <a:lstStyle/>
          <a:p>
            <a:pPr algn="just" rtl="1"/>
            <a:r>
              <a:rPr lang="ar-JO" sz="1200" dirty="0">
                <a:latin typeface="Calibri" panose="020F0502020204030204" pitchFamily="34" charset="0"/>
                <a:ea typeface="Calibri" panose="020F0502020204030204" pitchFamily="34" charset="0"/>
                <a:cs typeface="Calibri" panose="020F0502020204030204" pitchFamily="34" charset="0"/>
              </a:rPr>
              <a:t>بغض النظر عن مدى كبر أو صغر آلية التغذية الراجعة الخاصة بك والسياق الذي تعمل فيه، يجب اتخاذ الخطوات الرئيسية التالية لضمان دعم الآلية من قبل الأشخاص الذين يجب أن يشاركوا فيها، ولضمان قدرتك على التعامل مع المعلومات، وأن تكون قادرًا على إغلاق الحلقة مع أولئك الذين قدموا الملاحظات.</a:t>
            </a:r>
          </a:p>
          <a:p>
            <a:pPr algn="just" rtl="1"/>
            <a:endParaRPr lang="en-US" sz="1200" dirty="0">
              <a:latin typeface="Calibri" panose="020F0502020204030204" pitchFamily="34" charset="0"/>
              <a:ea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F98B8577-B088-E84B-80DA-6849E74B3301}"/>
              </a:ext>
            </a:extLst>
          </p:cNvPr>
          <p:cNvSpPr txBox="1"/>
          <p:nvPr/>
        </p:nvSpPr>
        <p:spPr>
          <a:xfrm>
            <a:off x="936534" y="2461382"/>
            <a:ext cx="2966356" cy="1384995"/>
          </a:xfrm>
          <a:prstGeom prst="rect">
            <a:avLst/>
          </a:prstGeom>
          <a:noFill/>
        </p:spPr>
        <p:txBody>
          <a:bodyPr wrap="square" rtlCol="0">
            <a:spAutoFit/>
          </a:bodyPr>
          <a:lstStyle/>
          <a:p>
            <a:pPr algn="just" rtl="1"/>
            <a:r>
              <a:rPr lang="ar-JO" sz="1200" dirty="0">
                <a:latin typeface="Calibri" panose="020F0502020204030204" pitchFamily="34" charset="0"/>
                <a:ea typeface="Calibri" panose="020F0502020204030204" pitchFamily="34" charset="0"/>
                <a:cs typeface="Calibri" panose="020F0502020204030204" pitchFamily="34" charset="0"/>
              </a:rPr>
              <a:t>وكيفية المشاركة في عملية التحليل واتخاذ القرار، والطريقة التي يفضلونها لتلقي الاستجابة على ملاحظاتهم، ويجب مراعاة اختلاف المجتمعات، لذا عليك التشاور وإشراك مختلف المجموعات لأن لديهم احتياجات وتفضيلات خاصة بهم، بما في ذلك النساء والشباب وذوي الاحتياجات الخاصة وأفراد الفئات الأكثر تهميشًا.</a:t>
            </a:r>
          </a:p>
          <a:p>
            <a:pPr algn="just" rtl="1"/>
            <a:endParaRPr lang="en-US" sz="1200" dirty="0">
              <a:latin typeface="Calibri" panose="020F0502020204030204" pitchFamily="34" charset="0"/>
              <a:ea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A295F73E-B2B2-1F82-D4CD-DF65C912F495}"/>
              </a:ext>
            </a:extLst>
          </p:cNvPr>
          <p:cNvSpPr txBox="1"/>
          <p:nvPr/>
        </p:nvSpPr>
        <p:spPr>
          <a:xfrm>
            <a:off x="3902889" y="3721100"/>
            <a:ext cx="2949939" cy="461665"/>
          </a:xfrm>
          <a:prstGeom prst="rect">
            <a:avLst/>
          </a:prstGeom>
          <a:noFill/>
        </p:spPr>
        <p:txBody>
          <a:bodyPr wrap="square" rtlCol="0">
            <a:spAutoFit/>
          </a:bodyPr>
          <a:lstStyle/>
          <a:p>
            <a:pPr algn="just" rtl="1"/>
            <a:r>
              <a:rPr kumimoji="0" lang="ar-JO" sz="12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Calibri" panose="020F0502020204030204" pitchFamily="34" charset="0"/>
              </a:rPr>
              <a:t>من المهم أن يتمكن المجتمع من المشاركة في إنشاء الآلية لضمان التوافق على الغرض منها والقنوات المستخدمة</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703229" y="848687"/>
            <a:ext cx="2995930" cy="1039515"/>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dirty="0">
                <a:latin typeface="Calibri"/>
                <a:cs typeface="Calibri"/>
              </a:rPr>
              <a:t>إذا كان من الواضح بالفعل المجتمعات التي ستتعاون معها لبناء آلية التغذية الراجعة، فيجب عليك بالفعل مشاركة خططك وإشراك تلك المجتمعات، وناقش معهم مفهوم المشاركة المجتمعية والمساءلة وحقهم في المشاركة ومشاركة ملاحظاتهم وانطباعاتهم، حيث يعتبر</a:t>
            </a:r>
          </a:p>
          <a:p>
            <a:pPr marL="12700" algn="just" rtl="1">
              <a:lnSpc>
                <a:spcPct val="100000"/>
              </a:lnSpc>
              <a:spcBef>
                <a:spcPts val="1010"/>
              </a:spcBef>
            </a:pPr>
            <a:r>
              <a:rPr lang="ar-JO" sz="1050" spc="10" dirty="0">
                <a:latin typeface="Calibri"/>
                <a:cs typeface="Calibri"/>
              </a:rPr>
              <a:t>يمكن أن تساعدك المصادر التالية في هذه المهمة:</a:t>
            </a:r>
            <a:endParaRPr sz="1050" dirty="0">
              <a:latin typeface="Calibri"/>
              <a:cs typeface="Calibri"/>
            </a:endParaRPr>
          </a:p>
        </p:txBody>
      </p:sp>
      <p:sp>
        <p:nvSpPr>
          <p:cNvPr id="3" name="object 3"/>
          <p:cNvSpPr txBox="1"/>
          <p:nvPr/>
        </p:nvSpPr>
        <p:spPr>
          <a:xfrm>
            <a:off x="573284" y="821743"/>
            <a:ext cx="2995930" cy="738151"/>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spc="20" dirty="0">
                <a:latin typeface="Calibri"/>
                <a:cs typeface="Calibri"/>
              </a:rPr>
              <a:t>ذلك ضروريًا للتأكد من أن آلية التغذية الراجعة ستحظى بالثقة وسيتم استخدامها، وإذا لم يكن المقياس والنطاق الجغرافي واضحين في هذه المرحلة، فيمكنك اتخاذ هذه الخطوة بمجرد أن يصبح ذلك واضحًا.</a:t>
            </a:r>
            <a:endParaRPr sz="1050" dirty="0">
              <a:latin typeface="Arial"/>
              <a:cs typeface="Arial"/>
            </a:endParaRPr>
          </a:p>
        </p:txBody>
      </p:sp>
      <p:sp>
        <p:nvSpPr>
          <p:cNvPr id="4" name="object 4"/>
          <p:cNvSpPr/>
          <p:nvPr/>
        </p:nvSpPr>
        <p:spPr>
          <a:xfrm rot="10800000">
            <a:off x="719999" y="2028501"/>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5" name="object 5"/>
          <p:cNvSpPr txBox="1"/>
          <p:nvPr/>
        </p:nvSpPr>
        <p:spPr>
          <a:xfrm>
            <a:off x="5651900" y="2087096"/>
            <a:ext cx="915669" cy="212879"/>
          </a:xfrm>
          <a:prstGeom prst="rect">
            <a:avLst/>
          </a:prstGeom>
        </p:spPr>
        <p:txBody>
          <a:bodyPr vert="horz" wrap="square" lIns="0" tIns="12700" rIns="0" bIns="0" rtlCol="0">
            <a:spAutoFit/>
          </a:bodyPr>
          <a:lstStyle/>
          <a:p>
            <a:pPr marL="12700" rtl="1">
              <a:lnSpc>
                <a:spcPct val="100000"/>
              </a:lnSpc>
              <a:spcBef>
                <a:spcPts val="100"/>
              </a:spcBef>
            </a:pPr>
            <a:r>
              <a:rPr lang="ar-JO" sz="1300" b="1" spc="45"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3847783" y="2715268"/>
            <a:ext cx="3251200" cy="989965"/>
          </a:xfrm>
          <a:prstGeom prst="rect">
            <a:avLst/>
          </a:prstGeom>
        </p:spPr>
        <p:txBody>
          <a:bodyPr vert="horz" wrap="square" lIns="0" tIns="12700" rIns="0" bIns="0" rtlCol="0">
            <a:spAutoFit/>
          </a:bodyPr>
          <a:lstStyle/>
          <a:p>
            <a:pPr marL="192405" indent="-179705" rtl="1">
              <a:lnSpc>
                <a:spcPct val="100000"/>
              </a:lnSpc>
              <a:spcBef>
                <a:spcPts val="100"/>
              </a:spcBef>
              <a:buClr>
                <a:srgbClr val="652D88"/>
              </a:buClr>
              <a:buFont typeface="Arial Narrow"/>
              <a:buChar char="►"/>
              <a:tabLst>
                <a:tab pos="192405" algn="l"/>
              </a:tabLst>
            </a:pPr>
            <a:r>
              <a:rPr lang="ar-JO" sz="9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1: نصائح للحصول على دعم الإدارة</a:t>
            </a:r>
            <a:endParaRPr sz="9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spcBef>
                <a:spcPts val="1010"/>
              </a:spcBef>
              <a:buClr>
                <a:srgbClr val="652D88"/>
              </a:buClr>
              <a:buFont typeface="Arial Narrow"/>
              <a:buChar char="►"/>
              <a:tabLst>
                <a:tab pos="192405" algn="l"/>
              </a:tabLst>
            </a:pPr>
            <a:r>
              <a:rPr lang="ar-JO" sz="9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الوحدة رقم 1: التغذية الراجعة المجتمعية – لماذا نهتم؟</a:t>
            </a:r>
            <a:endParaRPr sz="9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spcBef>
                <a:spcPts val="1010"/>
              </a:spcBef>
              <a:buClr>
                <a:srgbClr val="652D88"/>
              </a:buClr>
              <a:buFont typeface="Arial Narrow"/>
              <a:buChar char="►"/>
              <a:tabLst>
                <a:tab pos="192405"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3"/>
              </a:rPr>
              <a:t>أداة المشاركة المجتمعية والمسائلة رقم 1: جلسة إحاطة للإدارة العليا</a:t>
            </a:r>
            <a:endParaRPr sz="9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spcBef>
                <a:spcPts val="1010"/>
              </a:spcBef>
              <a:buClr>
                <a:srgbClr val="652D88"/>
              </a:buClr>
              <a:buFont typeface="Arial Narrow"/>
              <a:buChar char="►"/>
              <a:tabLst>
                <a:tab pos="192405" algn="l"/>
              </a:tabLst>
            </a:pPr>
            <a:r>
              <a:rPr lang="ar-JO" sz="950" u="sng" spc="1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4"/>
              </a:rPr>
              <a:t>زين: هل تريد أن يثق بك الناس؟ ابدأ بالاستماع.</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1275488" y="4031456"/>
            <a:ext cx="5798185" cy="284480"/>
          </a:xfrm>
          <a:prstGeom prst="rect">
            <a:avLst/>
          </a:prstGeom>
        </p:spPr>
        <p:txBody>
          <a:bodyPr vert="horz" wrap="square" lIns="0" tIns="12700" rIns="0" bIns="0" rtlCol="0">
            <a:spAutoFit/>
          </a:bodyPr>
          <a:lstStyle/>
          <a:p>
            <a:pPr marL="12700" rtl="1">
              <a:lnSpc>
                <a:spcPct val="100000"/>
              </a:lnSpc>
              <a:spcBef>
                <a:spcPts val="100"/>
              </a:spcBef>
            </a:pPr>
            <a:r>
              <a:rPr lang="ar-JO" sz="1700" b="1" spc="-60" dirty="0">
                <a:solidFill>
                  <a:srgbClr val="E42583"/>
                </a:solidFill>
                <a:latin typeface="Calibri" panose="020F0502020204030204" pitchFamily="34" charset="0"/>
                <a:ea typeface="Calibri" panose="020F0502020204030204" pitchFamily="34" charset="0"/>
                <a:cs typeface="Calibri" panose="020F0502020204030204" pitchFamily="34" charset="0"/>
              </a:rPr>
              <a:t>1.2 تحديد حجم آلية التغذية الراجعة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4038197" y="4370594"/>
            <a:ext cx="2995930" cy="996683"/>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00" spc="55" dirty="0">
                <a:latin typeface="Calibri"/>
                <a:cs typeface="Calibri"/>
              </a:rPr>
              <a:t>يمكن لآليات التغذية الراجعة أن تتراوح بين أنظمة التغذية الراجعة الصغيرة في المكاتب المحلية إلى الجهود الإقليمية الكبيرة المشتركة بين الوكالات، وتتمثل إحدى الخطوات الأولى لوضع نظام للتغذية</a:t>
            </a:r>
          </a:p>
          <a:p>
            <a:pPr marL="12700" algn="just" rtl="1">
              <a:lnSpc>
                <a:spcPct val="100000"/>
              </a:lnSpc>
              <a:spcBef>
                <a:spcPts val="1010"/>
              </a:spcBef>
            </a:pPr>
            <a:r>
              <a:rPr lang="ar-JO" sz="1000" dirty="0">
                <a:latin typeface="Calibri"/>
                <a:cs typeface="Calibri"/>
              </a:rPr>
              <a:t>عليك التفكير في الأسئلة التالية: </a:t>
            </a:r>
            <a:endParaRPr sz="1000" dirty="0">
              <a:latin typeface="Calibri"/>
              <a:cs typeface="Calibri"/>
            </a:endParaRPr>
          </a:p>
        </p:txBody>
      </p:sp>
      <p:sp>
        <p:nvSpPr>
          <p:cNvPr id="9" name="object 9"/>
          <p:cNvSpPr txBox="1"/>
          <p:nvPr/>
        </p:nvSpPr>
        <p:spPr>
          <a:xfrm>
            <a:off x="750285" y="4384018"/>
            <a:ext cx="2995930" cy="353687"/>
          </a:xfrm>
          <a:prstGeom prst="rect">
            <a:avLst/>
          </a:prstGeom>
        </p:spPr>
        <p:txBody>
          <a:bodyPr vert="horz" wrap="square" lIns="0" tIns="12700" rIns="0" bIns="0" rtlCol="0">
            <a:spAutoFit/>
          </a:bodyPr>
          <a:lstStyle/>
          <a:p>
            <a:pPr marL="12700" marR="5080" rtl="1">
              <a:lnSpc>
                <a:spcPct val="113999"/>
              </a:lnSpc>
              <a:spcBef>
                <a:spcPts val="100"/>
              </a:spcBef>
            </a:pPr>
            <a:r>
              <a:rPr lang="ar-JO" sz="1000" spc="55" dirty="0">
                <a:latin typeface="Calibri"/>
                <a:cs typeface="Calibri"/>
              </a:rPr>
              <a:t>الراجعة في تحديد نطاقه، مما يتطلب منك التفكير في الغرض من الآلية.</a:t>
            </a:r>
            <a:endParaRPr sz="1000" dirty="0">
              <a:latin typeface="Calibri"/>
              <a:cs typeface="Calibri"/>
            </a:endParaRPr>
          </a:p>
        </p:txBody>
      </p:sp>
      <p:pic>
        <p:nvPicPr>
          <p:cNvPr id="10" name="object 10"/>
          <p:cNvPicPr/>
          <p:nvPr/>
        </p:nvPicPr>
        <p:blipFill>
          <a:blip r:embed="rId5" cstate="print"/>
          <a:stretch>
            <a:fillRect/>
          </a:stretch>
        </p:blipFill>
        <p:spPr>
          <a:xfrm>
            <a:off x="720001" y="5379718"/>
            <a:ext cx="142798" cy="142798"/>
          </a:xfrm>
          <a:prstGeom prst="rect">
            <a:avLst/>
          </a:prstGeom>
        </p:spPr>
      </p:pic>
      <p:pic>
        <p:nvPicPr>
          <p:cNvPr id="11" name="object 11"/>
          <p:cNvPicPr/>
          <p:nvPr/>
        </p:nvPicPr>
        <p:blipFill>
          <a:blip r:embed="rId5" cstate="print"/>
          <a:stretch>
            <a:fillRect/>
          </a:stretch>
        </p:blipFill>
        <p:spPr>
          <a:xfrm>
            <a:off x="720001" y="5817918"/>
            <a:ext cx="142798" cy="142798"/>
          </a:xfrm>
          <a:prstGeom prst="rect">
            <a:avLst/>
          </a:prstGeom>
        </p:spPr>
      </p:pic>
      <p:sp>
        <p:nvSpPr>
          <p:cNvPr id="12" name="object 12"/>
          <p:cNvSpPr txBox="1"/>
          <p:nvPr/>
        </p:nvSpPr>
        <p:spPr>
          <a:xfrm>
            <a:off x="3542589" y="5993344"/>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dirty="0">
              <a:latin typeface="Calibri"/>
              <a:cs typeface="Calibri"/>
            </a:endParaRPr>
          </a:p>
        </p:txBody>
      </p:sp>
      <p:pic>
        <p:nvPicPr>
          <p:cNvPr id="13" name="object 13"/>
          <p:cNvPicPr/>
          <p:nvPr/>
        </p:nvPicPr>
        <p:blipFill>
          <a:blip r:embed="rId5" cstate="print"/>
          <a:stretch>
            <a:fillRect/>
          </a:stretch>
        </p:blipFill>
        <p:spPr>
          <a:xfrm>
            <a:off x="720001" y="6091018"/>
            <a:ext cx="142798" cy="142798"/>
          </a:xfrm>
          <a:prstGeom prst="rect">
            <a:avLst/>
          </a:prstGeom>
        </p:spPr>
      </p:pic>
      <p:sp>
        <p:nvSpPr>
          <p:cNvPr id="14" name="object 14"/>
          <p:cNvSpPr txBox="1"/>
          <p:nvPr/>
        </p:nvSpPr>
        <p:spPr>
          <a:xfrm>
            <a:off x="712185" y="5343696"/>
            <a:ext cx="2944031" cy="1059777"/>
          </a:xfrm>
          <a:prstGeom prst="rect">
            <a:avLst/>
          </a:prstGeom>
        </p:spPr>
        <p:txBody>
          <a:bodyPr vert="horz" wrap="square" lIns="0" tIns="12700" rIns="0" bIns="0" rtlCol="0">
            <a:spAutoFit/>
          </a:bodyPr>
          <a:lstStyle/>
          <a:p>
            <a:pPr marL="212725" marR="43180" indent="-162560" algn="just" rtl="1">
              <a:lnSpc>
                <a:spcPct val="113999"/>
              </a:lnSpc>
              <a:spcBef>
                <a:spcPts val="100"/>
              </a:spcBef>
            </a:pPr>
            <a:r>
              <a:rPr sz="1200" b="1" spc="494" baseline="6944" dirty="0">
                <a:solidFill>
                  <a:srgbClr val="FFFFFF"/>
                </a:solidFill>
                <a:latin typeface="Calibri"/>
                <a:cs typeface="Calibri"/>
              </a:rPr>
              <a:t>  </a:t>
            </a:r>
            <a:r>
              <a:rPr lang="ar-JO" sz="950" b="1" i="1" dirty="0">
                <a:solidFill>
                  <a:srgbClr val="96549B"/>
                </a:solidFill>
                <a:latin typeface="Calibri"/>
                <a:cs typeface="Calibri"/>
              </a:rPr>
              <a:t>ما هو الغرض أو الهدف من آلية التغذية الراجعة (بخلاف ضمان خضوعها للمساءلة)؟</a:t>
            </a:r>
            <a:endParaRPr sz="950" dirty="0">
              <a:latin typeface="Calibri"/>
              <a:cs typeface="Calibri"/>
            </a:endParaRPr>
          </a:p>
          <a:p>
            <a:pPr marL="212725" algn="just" rtl="1">
              <a:lnSpc>
                <a:spcPct val="100000"/>
              </a:lnSpc>
              <a:spcBef>
                <a:spcPts val="1010"/>
              </a:spcBef>
            </a:pPr>
            <a:r>
              <a:rPr lang="ar-JO" sz="950" b="1" i="1" spc="20" dirty="0">
                <a:solidFill>
                  <a:srgbClr val="96549B"/>
                </a:solidFill>
                <a:latin typeface="Calibri"/>
                <a:cs typeface="Calibri"/>
              </a:rPr>
              <a:t>أين سنجمع البيانات؟</a:t>
            </a:r>
            <a:endParaRPr sz="950" dirty="0">
              <a:latin typeface="Calibri"/>
              <a:cs typeface="Calibri"/>
            </a:endParaRPr>
          </a:p>
          <a:p>
            <a:pPr marL="212725" marR="145415" indent="-162560" algn="just" rtl="1">
              <a:lnSpc>
                <a:spcPct val="113999"/>
              </a:lnSpc>
              <a:spcBef>
                <a:spcPts val="850"/>
              </a:spcBef>
            </a:pPr>
            <a:r>
              <a:rPr sz="1200" b="1" spc="509" baseline="6944" dirty="0">
                <a:solidFill>
                  <a:srgbClr val="FFFFFF"/>
                </a:solidFill>
                <a:latin typeface="Calibri"/>
                <a:cs typeface="Calibri"/>
              </a:rPr>
              <a:t>  </a:t>
            </a:r>
            <a:r>
              <a:rPr lang="ar-JO" sz="950" b="1" i="1" dirty="0">
                <a:solidFill>
                  <a:srgbClr val="96549B"/>
                </a:solidFill>
                <a:latin typeface="Calibri"/>
                <a:cs typeface="Calibri"/>
              </a:rPr>
              <a:t>من هم الأشخاص الذين يحتاجون إلى معرفة المعلومات داخل فريقي ومنظمتي ومن بين أصحاب المصلحة الخارجيين؟</a:t>
            </a:r>
            <a:endParaRPr sz="950" dirty="0">
              <a:latin typeface="Calibri"/>
              <a:cs typeface="Calibri"/>
            </a:endParaRPr>
          </a:p>
        </p:txBody>
      </p:sp>
      <p:pic>
        <p:nvPicPr>
          <p:cNvPr id="15" name="object 15"/>
          <p:cNvPicPr/>
          <p:nvPr/>
        </p:nvPicPr>
        <p:blipFill>
          <a:blip r:embed="rId5" cstate="print"/>
          <a:stretch>
            <a:fillRect/>
          </a:stretch>
        </p:blipFill>
        <p:spPr>
          <a:xfrm>
            <a:off x="3869999" y="5379718"/>
            <a:ext cx="142798" cy="142798"/>
          </a:xfrm>
          <a:prstGeom prst="rect">
            <a:avLst/>
          </a:prstGeom>
        </p:spPr>
      </p:pic>
      <p:pic>
        <p:nvPicPr>
          <p:cNvPr id="16" name="object 16"/>
          <p:cNvPicPr/>
          <p:nvPr/>
        </p:nvPicPr>
        <p:blipFill>
          <a:blip r:embed="rId5" cstate="print"/>
          <a:stretch>
            <a:fillRect/>
          </a:stretch>
        </p:blipFill>
        <p:spPr>
          <a:xfrm>
            <a:off x="3870000" y="5817918"/>
            <a:ext cx="142798" cy="142798"/>
          </a:xfrm>
          <a:prstGeom prst="rect">
            <a:avLst/>
          </a:prstGeom>
        </p:spPr>
      </p:pic>
      <p:sp>
        <p:nvSpPr>
          <p:cNvPr id="17" name="object 17"/>
          <p:cNvSpPr txBox="1"/>
          <p:nvPr/>
        </p:nvSpPr>
        <p:spPr>
          <a:xfrm>
            <a:off x="3900285" y="5810576"/>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a:latin typeface="Calibri"/>
              <a:cs typeface="Calibri"/>
            </a:endParaRPr>
          </a:p>
        </p:txBody>
      </p:sp>
      <p:sp>
        <p:nvSpPr>
          <p:cNvPr id="18" name="object 18"/>
          <p:cNvSpPr txBox="1"/>
          <p:nvPr/>
        </p:nvSpPr>
        <p:spPr>
          <a:xfrm>
            <a:off x="3875049" y="5353331"/>
            <a:ext cx="2995295" cy="785343"/>
          </a:xfrm>
          <a:prstGeom prst="rect">
            <a:avLst/>
          </a:prstGeom>
        </p:spPr>
        <p:txBody>
          <a:bodyPr vert="horz" wrap="square" lIns="0" tIns="12700" rIns="0" bIns="0" rtlCol="0">
            <a:spAutoFit/>
          </a:bodyPr>
          <a:lstStyle/>
          <a:p>
            <a:pPr marL="200025" marR="126364" indent="-162560" algn="just" rtl="1">
              <a:lnSpc>
                <a:spcPct val="113999"/>
              </a:lnSpc>
              <a:spcBef>
                <a:spcPts val="100"/>
              </a:spcBef>
            </a:pPr>
            <a:r>
              <a:rPr sz="1200" b="1" spc="135" baseline="6944" dirty="0">
                <a:solidFill>
                  <a:srgbClr val="FFFFFF"/>
                </a:solidFill>
                <a:latin typeface="Calibri"/>
                <a:cs typeface="Calibri"/>
              </a:rPr>
              <a:t>?</a:t>
            </a:r>
            <a:r>
              <a:rPr sz="1200" b="1" spc="502" baseline="6944" dirty="0">
                <a:solidFill>
                  <a:srgbClr val="FFFFFF"/>
                </a:solidFill>
                <a:latin typeface="Calibri"/>
                <a:cs typeface="Calibri"/>
              </a:rPr>
              <a:t> </a:t>
            </a:r>
            <a:r>
              <a:rPr lang="ar-JO" sz="950" b="1" i="1" dirty="0">
                <a:solidFill>
                  <a:srgbClr val="96549B"/>
                </a:solidFill>
                <a:latin typeface="Calibri"/>
                <a:cs typeface="Calibri"/>
              </a:rPr>
              <a:t>ما هي المصادر التي نحتاجها لإعداد ذلك؟ وما هي المصادر المتاحة؟</a:t>
            </a:r>
            <a:endParaRPr sz="950" dirty="0">
              <a:latin typeface="Calibri"/>
              <a:cs typeface="Calibri"/>
            </a:endParaRPr>
          </a:p>
          <a:p>
            <a:pPr marL="200025" marR="30480" algn="just" rtl="1">
              <a:lnSpc>
                <a:spcPct val="113999"/>
              </a:lnSpc>
              <a:spcBef>
                <a:spcPts val="850"/>
              </a:spcBef>
            </a:pPr>
            <a:r>
              <a:rPr lang="ar-JO" sz="950" b="1" i="1" spc="10" dirty="0">
                <a:solidFill>
                  <a:srgbClr val="96549B"/>
                </a:solidFill>
                <a:latin typeface="Calibri"/>
                <a:cs typeface="Calibri"/>
              </a:rPr>
              <a:t>ما هي الاحتياجات طويلة الأجل المتعلقة بالملاحظات والانطباعات للمجتمع والفرق المحلية؟</a:t>
            </a:r>
            <a:endParaRPr sz="950" dirty="0">
              <a:latin typeface="Calibri"/>
              <a:cs typeface="Calibri"/>
            </a:endParaRPr>
          </a:p>
        </p:txBody>
      </p:sp>
      <p:sp>
        <p:nvSpPr>
          <p:cNvPr id="19" name="object 19"/>
          <p:cNvSpPr/>
          <p:nvPr/>
        </p:nvSpPr>
        <p:spPr>
          <a:xfrm rot="10800000">
            <a:off x="719999" y="7532802"/>
            <a:ext cx="6120130" cy="381635"/>
          </a:xfrm>
          <a:custGeom>
            <a:avLst/>
            <a:gdLst/>
            <a:ahLst/>
            <a:cxnLst/>
            <a:rect l="l" t="t" r="r" b="b"/>
            <a:pathLst>
              <a:path w="6120130" h="381634">
                <a:moveTo>
                  <a:pt x="5929376" y="0"/>
                </a:moveTo>
                <a:lnTo>
                  <a:pt x="0" y="0"/>
                </a:lnTo>
                <a:lnTo>
                  <a:pt x="0" y="381253"/>
                </a:lnTo>
                <a:lnTo>
                  <a:pt x="5929376" y="381253"/>
                </a:lnTo>
                <a:lnTo>
                  <a:pt x="5973085" y="376219"/>
                </a:lnTo>
                <a:lnTo>
                  <a:pt x="6013210" y="361878"/>
                </a:lnTo>
                <a:lnTo>
                  <a:pt x="6048604" y="339376"/>
                </a:lnTo>
                <a:lnTo>
                  <a:pt x="6078125" y="309855"/>
                </a:lnTo>
                <a:lnTo>
                  <a:pt x="6100627" y="274461"/>
                </a:lnTo>
                <a:lnTo>
                  <a:pt x="6114968" y="234336"/>
                </a:lnTo>
                <a:lnTo>
                  <a:pt x="6120003" y="190626"/>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20" name="object 20"/>
          <p:cNvSpPr txBox="1"/>
          <p:nvPr/>
        </p:nvSpPr>
        <p:spPr>
          <a:xfrm>
            <a:off x="750285" y="6894132"/>
            <a:ext cx="6145530" cy="370743"/>
          </a:xfrm>
          <a:prstGeom prst="rect">
            <a:avLst/>
          </a:prstGeom>
        </p:spPr>
        <p:txBody>
          <a:bodyPr vert="horz" wrap="square" lIns="0" tIns="12700" rIns="0" bIns="0" rtlCol="0">
            <a:spAutoFit/>
          </a:bodyPr>
          <a:lstStyle/>
          <a:p>
            <a:pPr marL="12700" marR="5080" rtl="1">
              <a:lnSpc>
                <a:spcPct val="113999"/>
              </a:lnSpc>
              <a:spcBef>
                <a:spcPts val="100"/>
              </a:spcBef>
            </a:pPr>
            <a:r>
              <a:rPr lang="ar-JO" sz="1050" spc="20" dirty="0">
                <a:latin typeface="Calibri"/>
                <a:cs typeface="Calibri"/>
              </a:rPr>
              <a:t>لمساعدتك على ترجمة هذه الأسئلة إلى قرارات أكثر واقعية، يمكنك استخدام أداة شجرة القرار التالية لمساعدتك في تحديد حجم آلية التغذية الراجعة الأنسب لموقفك وسياقك.</a:t>
            </a:r>
          </a:p>
        </p:txBody>
      </p:sp>
      <p:sp>
        <p:nvSpPr>
          <p:cNvPr id="21" name="object 21"/>
          <p:cNvSpPr txBox="1"/>
          <p:nvPr/>
        </p:nvSpPr>
        <p:spPr>
          <a:xfrm>
            <a:off x="3311046" y="7594956"/>
            <a:ext cx="3721100" cy="596265"/>
          </a:xfrm>
          <a:prstGeom prst="rect">
            <a:avLst/>
          </a:prstGeom>
        </p:spPr>
        <p:txBody>
          <a:bodyPr vert="horz" wrap="square" lIns="0" tIns="12700" rIns="0" bIns="0" rtlCol="0">
            <a:spAutoFit/>
          </a:bodyPr>
          <a:lstStyle/>
          <a:p>
            <a:pPr marL="12700">
              <a:lnSpc>
                <a:spcPct val="100000"/>
              </a:lnSpc>
              <a:spcBef>
                <a:spcPts val="100"/>
              </a:spcBef>
            </a:pPr>
            <a:endParaRPr sz="1300" dirty="0">
              <a:latin typeface="Century Gothic"/>
              <a:cs typeface="Century Gothic"/>
            </a:endParaRPr>
          </a:p>
          <a:p>
            <a:pPr>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a:cs typeface="Calibri"/>
                <a:hlinkClick r:id="rId2"/>
              </a:rPr>
              <a:t>أداة التغذية الراجعة رقم 2: تحديد نطاق آلية التغذية الراجعة.</a:t>
            </a:r>
            <a:endParaRPr sz="950" dirty="0">
              <a:latin typeface="Calibri"/>
              <a:cs typeface="Calibri"/>
            </a:endParaRPr>
          </a:p>
        </p:txBody>
      </p:sp>
      <p:grpSp>
        <p:nvGrpSpPr>
          <p:cNvPr id="22" name="object 22"/>
          <p:cNvGrpSpPr/>
          <p:nvPr/>
        </p:nvGrpSpPr>
        <p:grpSpPr>
          <a:xfrm>
            <a:off x="6599328" y="1962341"/>
            <a:ext cx="474345" cy="474345"/>
            <a:chOff x="469337" y="1978617"/>
            <a:chExt cx="474345" cy="474345"/>
          </a:xfrm>
        </p:grpSpPr>
        <p:sp>
          <p:nvSpPr>
            <p:cNvPr id="23" name="object 23"/>
            <p:cNvSpPr/>
            <p:nvPr/>
          </p:nvSpPr>
          <p:spPr>
            <a:xfrm>
              <a:off x="469337" y="1978617"/>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4" name="object 24"/>
            <p:cNvPicPr/>
            <p:nvPr/>
          </p:nvPicPr>
          <p:blipFill>
            <a:blip r:embed="rId6" cstate="print"/>
            <a:stretch>
              <a:fillRect/>
            </a:stretch>
          </p:blipFill>
          <p:spPr>
            <a:xfrm>
              <a:off x="573284" y="2081602"/>
              <a:ext cx="266442" cy="268339"/>
            </a:xfrm>
            <a:prstGeom prst="rect">
              <a:avLst/>
            </a:prstGeom>
          </p:spPr>
        </p:pic>
      </p:grpSp>
      <p:grpSp>
        <p:nvGrpSpPr>
          <p:cNvPr id="25" name="object 25"/>
          <p:cNvGrpSpPr/>
          <p:nvPr/>
        </p:nvGrpSpPr>
        <p:grpSpPr>
          <a:xfrm>
            <a:off x="3857350" y="2661123"/>
            <a:ext cx="253529" cy="792137"/>
            <a:chOff x="3877320" y="2651268"/>
            <a:chExt cx="253529" cy="792137"/>
          </a:xfrm>
        </p:grpSpPr>
        <p:pic>
          <p:nvPicPr>
            <p:cNvPr id="26" name="object 26"/>
            <p:cNvPicPr/>
            <p:nvPr/>
          </p:nvPicPr>
          <p:blipFill>
            <a:blip r:embed="rId7" cstate="print"/>
            <a:stretch>
              <a:fillRect/>
            </a:stretch>
          </p:blipFill>
          <p:spPr>
            <a:xfrm>
              <a:off x="3885054" y="2651268"/>
              <a:ext cx="245795" cy="245795"/>
            </a:xfrm>
            <a:prstGeom prst="rect">
              <a:avLst/>
            </a:prstGeom>
          </p:spPr>
        </p:pic>
        <p:pic>
          <p:nvPicPr>
            <p:cNvPr id="27" name="object 27"/>
            <p:cNvPicPr/>
            <p:nvPr/>
          </p:nvPicPr>
          <p:blipFill>
            <a:blip r:embed="rId8" cstate="print"/>
            <a:stretch>
              <a:fillRect/>
            </a:stretch>
          </p:blipFill>
          <p:spPr>
            <a:xfrm>
              <a:off x="3880795" y="2924510"/>
              <a:ext cx="245795" cy="245795"/>
            </a:xfrm>
            <a:prstGeom prst="rect">
              <a:avLst/>
            </a:prstGeom>
          </p:spPr>
        </p:pic>
        <p:pic>
          <p:nvPicPr>
            <p:cNvPr id="28" name="object 28"/>
            <p:cNvPicPr/>
            <p:nvPr/>
          </p:nvPicPr>
          <p:blipFill>
            <a:blip r:embed="rId9" cstate="print"/>
            <a:stretch>
              <a:fillRect/>
            </a:stretch>
          </p:blipFill>
          <p:spPr>
            <a:xfrm>
              <a:off x="3877320" y="3197610"/>
              <a:ext cx="245795" cy="245795"/>
            </a:xfrm>
            <a:prstGeom prst="rect">
              <a:avLst/>
            </a:prstGeom>
          </p:spPr>
        </p:pic>
      </p:grpSp>
      <p:pic>
        <p:nvPicPr>
          <p:cNvPr id="29" name="object 29"/>
          <p:cNvPicPr/>
          <p:nvPr/>
        </p:nvPicPr>
        <p:blipFill>
          <a:blip r:embed="rId7" cstate="print"/>
          <a:stretch>
            <a:fillRect/>
          </a:stretch>
        </p:blipFill>
        <p:spPr>
          <a:xfrm>
            <a:off x="3865084" y="3480850"/>
            <a:ext cx="245795" cy="245795"/>
          </a:xfrm>
          <a:prstGeom prst="rect">
            <a:avLst/>
          </a:prstGeom>
        </p:spPr>
      </p:pic>
      <p:grpSp>
        <p:nvGrpSpPr>
          <p:cNvPr id="30" name="object 30"/>
          <p:cNvGrpSpPr/>
          <p:nvPr/>
        </p:nvGrpSpPr>
        <p:grpSpPr>
          <a:xfrm>
            <a:off x="6567569" y="7502698"/>
            <a:ext cx="474345" cy="474345"/>
            <a:chOff x="469337" y="7482916"/>
            <a:chExt cx="474345" cy="474345"/>
          </a:xfrm>
        </p:grpSpPr>
        <p:sp>
          <p:nvSpPr>
            <p:cNvPr id="31" name="object 31"/>
            <p:cNvSpPr/>
            <p:nvPr/>
          </p:nvSpPr>
          <p:spPr>
            <a:xfrm>
              <a:off x="469337" y="7482916"/>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32" name="object 32"/>
            <p:cNvPicPr/>
            <p:nvPr/>
          </p:nvPicPr>
          <p:blipFill>
            <a:blip r:embed="rId10" cstate="print"/>
            <a:stretch>
              <a:fillRect/>
            </a:stretch>
          </p:blipFill>
          <p:spPr>
            <a:xfrm>
              <a:off x="573284" y="7585902"/>
              <a:ext cx="266442" cy="268339"/>
            </a:xfrm>
            <a:prstGeom prst="rect">
              <a:avLst/>
            </a:prstGeom>
          </p:spPr>
        </p:pic>
      </p:grpSp>
      <p:pic>
        <p:nvPicPr>
          <p:cNvPr id="33" name="object 33"/>
          <p:cNvPicPr/>
          <p:nvPr/>
        </p:nvPicPr>
        <p:blipFill>
          <a:blip r:embed="rId11" cstate="print"/>
          <a:stretch>
            <a:fillRect/>
          </a:stretch>
        </p:blipFill>
        <p:spPr>
          <a:xfrm>
            <a:off x="3941398" y="7974950"/>
            <a:ext cx="245795" cy="245795"/>
          </a:xfrm>
          <a:prstGeom prst="rect">
            <a:avLst/>
          </a:prstGeom>
        </p:spPr>
      </p:pic>
      <p:sp>
        <p:nvSpPr>
          <p:cNvPr id="34" name="object 34"/>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35" name="object 35"/>
          <p:cNvSpPr txBox="1"/>
          <p:nvPr/>
        </p:nvSpPr>
        <p:spPr>
          <a:xfrm>
            <a:off x="6727546" y="10083162"/>
            <a:ext cx="13208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17</a:t>
            </a:r>
            <a:endParaRPr sz="800">
              <a:latin typeface="Century Gothic"/>
              <a:cs typeface="Century Gothic"/>
            </a:endParaRPr>
          </a:p>
        </p:txBody>
      </p:sp>
      <p:sp>
        <p:nvSpPr>
          <p:cNvPr id="36" name="object 36"/>
          <p:cNvSpPr txBox="1"/>
          <p:nvPr/>
        </p:nvSpPr>
        <p:spPr>
          <a:xfrm>
            <a:off x="4692650" y="10081638"/>
            <a:ext cx="1818666" cy="285527"/>
          </a:xfrm>
          <a:prstGeom prst="rect">
            <a:avLst/>
          </a:prstGeom>
        </p:spPr>
        <p:txBody>
          <a:bodyPr vert="horz" wrap="square" lIns="0" tIns="12700" rIns="0" bIns="0" rtlCol="0">
            <a:spAutoFit/>
          </a:bodyPr>
          <a:lstStyle/>
          <a:p>
            <a:pPr marL="19050" marR="5715" indent="-6985" algn="just"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 </a:t>
            </a:r>
          </a:p>
          <a:p>
            <a:pPr marL="19050" marR="5715" indent="-6985" algn="just"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الأولى: بناء آلية التغذية الراجعة الخاصة بك</a:t>
            </a:r>
            <a:endParaRPr sz="800" dirty="0">
              <a:latin typeface="Calibri" panose="020F0502020204030204" pitchFamily="34" charset="0"/>
              <a:ea typeface="Calibri" panose="020F0502020204030204" pitchFamily="34" charset="0"/>
              <a:cs typeface="Calibri" panose="020F0502020204030204" pitchFamily="34" charset="0"/>
            </a:endParaRPr>
          </a:p>
        </p:txBody>
      </p:sp>
      <p:pic>
        <p:nvPicPr>
          <p:cNvPr id="37" name="object 11">
            <a:extLst>
              <a:ext uri="{FF2B5EF4-FFF2-40B4-BE49-F238E27FC236}">
                <a16:creationId xmlns:a16="http://schemas.microsoft.com/office/drawing/2014/main" id="{939ED826-381A-6DF1-4390-DD2CCF6F2259}"/>
              </a:ext>
            </a:extLst>
          </p:cNvPr>
          <p:cNvPicPr/>
          <p:nvPr/>
        </p:nvPicPr>
        <p:blipFill>
          <a:blip r:embed="rId5" cstate="print"/>
          <a:stretch>
            <a:fillRect/>
          </a:stretch>
        </p:blipFill>
        <p:spPr>
          <a:xfrm>
            <a:off x="3497815" y="6091018"/>
            <a:ext cx="142798" cy="142798"/>
          </a:xfrm>
          <a:prstGeom prst="rect">
            <a:avLst/>
          </a:prstGeom>
        </p:spPr>
      </p:pic>
      <p:pic>
        <p:nvPicPr>
          <p:cNvPr id="38" name="object 11">
            <a:extLst>
              <a:ext uri="{FF2B5EF4-FFF2-40B4-BE49-F238E27FC236}">
                <a16:creationId xmlns:a16="http://schemas.microsoft.com/office/drawing/2014/main" id="{093440E8-8CC0-D244-AAD1-99DFB7EF5B8C}"/>
              </a:ext>
            </a:extLst>
          </p:cNvPr>
          <p:cNvPicPr/>
          <p:nvPr/>
        </p:nvPicPr>
        <p:blipFill>
          <a:blip r:embed="rId5" cstate="print"/>
          <a:stretch>
            <a:fillRect/>
          </a:stretch>
        </p:blipFill>
        <p:spPr>
          <a:xfrm>
            <a:off x="3513418" y="5376854"/>
            <a:ext cx="142798" cy="142798"/>
          </a:xfrm>
          <a:prstGeom prst="rect">
            <a:avLst/>
          </a:prstGeom>
        </p:spPr>
      </p:pic>
      <p:pic>
        <p:nvPicPr>
          <p:cNvPr id="39" name="object 11">
            <a:extLst>
              <a:ext uri="{FF2B5EF4-FFF2-40B4-BE49-F238E27FC236}">
                <a16:creationId xmlns:a16="http://schemas.microsoft.com/office/drawing/2014/main" id="{AFDD864F-9802-2275-69C6-53D612372526}"/>
              </a:ext>
            </a:extLst>
          </p:cNvPr>
          <p:cNvPicPr/>
          <p:nvPr/>
        </p:nvPicPr>
        <p:blipFill>
          <a:blip r:embed="rId5" cstate="print"/>
          <a:stretch>
            <a:fillRect/>
          </a:stretch>
        </p:blipFill>
        <p:spPr>
          <a:xfrm>
            <a:off x="6727546" y="5379377"/>
            <a:ext cx="142798" cy="142798"/>
          </a:xfrm>
          <a:prstGeom prst="rect">
            <a:avLst/>
          </a:prstGeom>
        </p:spPr>
      </p:pic>
      <p:pic>
        <p:nvPicPr>
          <p:cNvPr id="40" name="object 11">
            <a:extLst>
              <a:ext uri="{FF2B5EF4-FFF2-40B4-BE49-F238E27FC236}">
                <a16:creationId xmlns:a16="http://schemas.microsoft.com/office/drawing/2014/main" id="{A8CF0A1A-323E-0EBB-4FE4-ED8550F552A5}"/>
              </a:ext>
            </a:extLst>
          </p:cNvPr>
          <p:cNvPicPr/>
          <p:nvPr/>
        </p:nvPicPr>
        <p:blipFill>
          <a:blip r:embed="rId5" cstate="print"/>
          <a:stretch>
            <a:fillRect/>
          </a:stretch>
        </p:blipFill>
        <p:spPr>
          <a:xfrm>
            <a:off x="6714832" y="5636675"/>
            <a:ext cx="142798" cy="142798"/>
          </a:xfrm>
          <a:prstGeom prst="rect">
            <a:avLst/>
          </a:prstGeom>
        </p:spPr>
      </p:pic>
      <p:pic>
        <p:nvPicPr>
          <p:cNvPr id="41" name="object 11">
            <a:extLst>
              <a:ext uri="{FF2B5EF4-FFF2-40B4-BE49-F238E27FC236}">
                <a16:creationId xmlns:a16="http://schemas.microsoft.com/office/drawing/2014/main" id="{DE11B34A-628E-BD4C-A5B4-5192F4FB75D7}"/>
              </a:ext>
            </a:extLst>
          </p:cNvPr>
          <p:cNvPicPr/>
          <p:nvPr/>
        </p:nvPicPr>
        <p:blipFill>
          <a:blip r:embed="rId5" cstate="print"/>
          <a:stretch>
            <a:fillRect/>
          </a:stretch>
        </p:blipFill>
        <p:spPr>
          <a:xfrm>
            <a:off x="3513418" y="5803296"/>
            <a:ext cx="142798" cy="142798"/>
          </a:xfrm>
          <a:prstGeom prst="rect">
            <a:avLst/>
          </a:prstGeom>
        </p:spPr>
      </p:pic>
      <p:sp>
        <p:nvSpPr>
          <p:cNvPr id="44" name="Rectangle 43">
            <a:extLst>
              <a:ext uri="{FF2B5EF4-FFF2-40B4-BE49-F238E27FC236}">
                <a16:creationId xmlns:a16="http://schemas.microsoft.com/office/drawing/2014/main" id="{64FFEA75-B3C2-B8D2-67C7-7755793049C8}"/>
              </a:ext>
            </a:extLst>
          </p:cNvPr>
          <p:cNvSpPr/>
          <p:nvPr/>
        </p:nvSpPr>
        <p:spPr>
          <a:xfrm>
            <a:off x="713698" y="5786322"/>
            <a:ext cx="142798" cy="1715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AB1EAA94-5C0C-B0BB-70BA-5A7C5DFED665}"/>
              </a:ext>
            </a:extLst>
          </p:cNvPr>
          <p:cNvSpPr/>
          <p:nvPr/>
        </p:nvSpPr>
        <p:spPr>
          <a:xfrm>
            <a:off x="706432" y="6034947"/>
            <a:ext cx="142798" cy="1715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C68C7A91-2F20-7C19-89ED-2DAC28EC2E12}"/>
              </a:ext>
            </a:extLst>
          </p:cNvPr>
          <p:cNvSpPr/>
          <p:nvPr/>
        </p:nvSpPr>
        <p:spPr>
          <a:xfrm>
            <a:off x="713698" y="5330306"/>
            <a:ext cx="142798" cy="1715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a:extLst>
              <a:ext uri="{FF2B5EF4-FFF2-40B4-BE49-F238E27FC236}">
                <a16:creationId xmlns:a16="http://schemas.microsoft.com/office/drawing/2014/main" id="{AD78387A-25B6-A801-AFF1-CB6BCD4384F0}"/>
              </a:ext>
            </a:extLst>
          </p:cNvPr>
          <p:cNvSpPr/>
          <p:nvPr/>
        </p:nvSpPr>
        <p:spPr>
          <a:xfrm>
            <a:off x="3875985" y="5817918"/>
            <a:ext cx="142798" cy="1715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ectangle 47">
            <a:extLst>
              <a:ext uri="{FF2B5EF4-FFF2-40B4-BE49-F238E27FC236}">
                <a16:creationId xmlns:a16="http://schemas.microsoft.com/office/drawing/2014/main" id="{B86D87EE-271E-DFD1-2E8A-74DFE5C6819D}"/>
              </a:ext>
            </a:extLst>
          </p:cNvPr>
          <p:cNvSpPr/>
          <p:nvPr/>
        </p:nvSpPr>
        <p:spPr>
          <a:xfrm>
            <a:off x="3875428" y="5348078"/>
            <a:ext cx="142798" cy="17157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17E64CCD-E926-2532-0C6D-252253543B47}"/>
              </a:ext>
            </a:extLst>
          </p:cNvPr>
          <p:cNvSpPr txBox="1"/>
          <p:nvPr/>
        </p:nvSpPr>
        <p:spPr>
          <a:xfrm>
            <a:off x="5241602" y="7582104"/>
            <a:ext cx="1299109" cy="307777"/>
          </a:xfrm>
          <a:prstGeom prst="rect">
            <a:avLst/>
          </a:prstGeom>
          <a:noFill/>
        </p:spPr>
        <p:txBody>
          <a:bodyPr wrap="square" rtlCol="0">
            <a:spAutoFit/>
          </a:bodyPr>
          <a:lstStyle/>
          <a:p>
            <a:pPr rtl="1"/>
            <a:r>
              <a:rPr lang="ar-JO" sz="1400" b="1" spc="40"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lang="en-US"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6255003"/>
            <a:ext cx="7560309" cy="4437380"/>
            <a:chOff x="0" y="6255003"/>
            <a:chExt cx="7560309" cy="4437380"/>
          </a:xfrm>
        </p:grpSpPr>
        <p:pic>
          <p:nvPicPr>
            <p:cNvPr id="3" name="object 3"/>
            <p:cNvPicPr/>
            <p:nvPr/>
          </p:nvPicPr>
          <p:blipFill>
            <a:blip r:embed="rId2" cstate="print"/>
            <a:stretch>
              <a:fillRect/>
            </a:stretch>
          </p:blipFill>
          <p:spPr>
            <a:xfrm>
              <a:off x="0" y="6696011"/>
              <a:ext cx="7559992" cy="3995991"/>
            </a:xfrm>
            <a:prstGeom prst="rect">
              <a:avLst/>
            </a:prstGeom>
          </p:spPr>
        </p:pic>
        <p:sp>
          <p:nvSpPr>
            <p:cNvPr id="4" name="object 4"/>
            <p:cNvSpPr/>
            <p:nvPr/>
          </p:nvSpPr>
          <p:spPr>
            <a:xfrm>
              <a:off x="5568882" y="6255003"/>
              <a:ext cx="1991360" cy="2230120"/>
            </a:xfrm>
            <a:custGeom>
              <a:avLst/>
              <a:gdLst/>
              <a:ahLst/>
              <a:cxnLst/>
              <a:rect l="l" t="t" r="r" b="b"/>
              <a:pathLst>
                <a:path w="1991359" h="2230120">
                  <a:moveTo>
                    <a:pt x="1114805" y="0"/>
                  </a:moveTo>
                  <a:lnTo>
                    <a:pt x="1066447" y="1029"/>
                  </a:lnTo>
                  <a:lnTo>
                    <a:pt x="1018615" y="4092"/>
                  </a:lnTo>
                  <a:lnTo>
                    <a:pt x="971351" y="9144"/>
                  </a:lnTo>
                  <a:lnTo>
                    <a:pt x="924697" y="16145"/>
                  </a:lnTo>
                  <a:lnTo>
                    <a:pt x="878694" y="25052"/>
                  </a:lnTo>
                  <a:lnTo>
                    <a:pt x="833386" y="35824"/>
                  </a:lnTo>
                  <a:lnTo>
                    <a:pt x="788812" y="48419"/>
                  </a:lnTo>
                  <a:lnTo>
                    <a:pt x="745016" y="62795"/>
                  </a:lnTo>
                  <a:lnTo>
                    <a:pt x="702039" y="78911"/>
                  </a:lnTo>
                  <a:lnTo>
                    <a:pt x="659922" y="96723"/>
                  </a:lnTo>
                  <a:lnTo>
                    <a:pt x="618709" y="116192"/>
                  </a:lnTo>
                  <a:lnTo>
                    <a:pt x="578440" y="137274"/>
                  </a:lnTo>
                  <a:lnTo>
                    <a:pt x="539157" y="159928"/>
                  </a:lnTo>
                  <a:lnTo>
                    <a:pt x="500902" y="184112"/>
                  </a:lnTo>
                  <a:lnTo>
                    <a:pt x="463718" y="209785"/>
                  </a:lnTo>
                  <a:lnTo>
                    <a:pt x="427645" y="236904"/>
                  </a:lnTo>
                  <a:lnTo>
                    <a:pt x="392726" y="265428"/>
                  </a:lnTo>
                  <a:lnTo>
                    <a:pt x="359003" y="295314"/>
                  </a:lnTo>
                  <a:lnTo>
                    <a:pt x="326516" y="326521"/>
                  </a:lnTo>
                  <a:lnTo>
                    <a:pt x="295309" y="359008"/>
                  </a:lnTo>
                  <a:lnTo>
                    <a:pt x="265423" y="392731"/>
                  </a:lnTo>
                  <a:lnTo>
                    <a:pt x="236900" y="427651"/>
                  </a:lnTo>
                  <a:lnTo>
                    <a:pt x="209781" y="463723"/>
                  </a:lnTo>
                  <a:lnTo>
                    <a:pt x="184109" y="500908"/>
                  </a:lnTo>
                  <a:lnTo>
                    <a:pt x="159925" y="539163"/>
                  </a:lnTo>
                  <a:lnTo>
                    <a:pt x="137271" y="578445"/>
                  </a:lnTo>
                  <a:lnTo>
                    <a:pt x="116190" y="618714"/>
                  </a:lnTo>
                  <a:lnTo>
                    <a:pt x="96722" y="659928"/>
                  </a:lnTo>
                  <a:lnTo>
                    <a:pt x="78909" y="702044"/>
                  </a:lnTo>
                  <a:lnTo>
                    <a:pt x="62794" y="745021"/>
                  </a:lnTo>
                  <a:lnTo>
                    <a:pt x="48418" y="788817"/>
                  </a:lnTo>
                  <a:lnTo>
                    <a:pt x="35823" y="833390"/>
                  </a:lnTo>
                  <a:lnTo>
                    <a:pt x="25051" y="878698"/>
                  </a:lnTo>
                  <a:lnTo>
                    <a:pt x="16144" y="924700"/>
                  </a:lnTo>
                  <a:lnTo>
                    <a:pt x="9144" y="971353"/>
                  </a:lnTo>
                  <a:lnTo>
                    <a:pt x="4091" y="1018617"/>
                  </a:lnTo>
                  <a:lnTo>
                    <a:pt x="1029" y="1066448"/>
                  </a:lnTo>
                  <a:lnTo>
                    <a:pt x="0" y="1114805"/>
                  </a:lnTo>
                  <a:lnTo>
                    <a:pt x="1029" y="1163164"/>
                  </a:lnTo>
                  <a:lnTo>
                    <a:pt x="4091" y="1210996"/>
                  </a:lnTo>
                  <a:lnTo>
                    <a:pt x="9144" y="1258260"/>
                  </a:lnTo>
                  <a:lnTo>
                    <a:pt x="16144" y="1304915"/>
                  </a:lnTo>
                  <a:lnTo>
                    <a:pt x="25051" y="1350917"/>
                  </a:lnTo>
                  <a:lnTo>
                    <a:pt x="35823" y="1396226"/>
                  </a:lnTo>
                  <a:lnTo>
                    <a:pt x="48418" y="1440800"/>
                  </a:lnTo>
                  <a:lnTo>
                    <a:pt x="62794" y="1484597"/>
                  </a:lnTo>
                  <a:lnTo>
                    <a:pt x="78909" y="1527574"/>
                  </a:lnTo>
                  <a:lnTo>
                    <a:pt x="96722" y="1569691"/>
                  </a:lnTo>
                  <a:lnTo>
                    <a:pt x="116190" y="1610905"/>
                  </a:lnTo>
                  <a:lnTo>
                    <a:pt x="137271" y="1651174"/>
                  </a:lnTo>
                  <a:lnTo>
                    <a:pt x="159925" y="1690457"/>
                  </a:lnTo>
                  <a:lnTo>
                    <a:pt x="184109" y="1728712"/>
                  </a:lnTo>
                  <a:lnTo>
                    <a:pt x="209781" y="1765897"/>
                  </a:lnTo>
                  <a:lnTo>
                    <a:pt x="236900" y="1801971"/>
                  </a:lnTo>
                  <a:lnTo>
                    <a:pt x="265423" y="1836890"/>
                  </a:lnTo>
                  <a:lnTo>
                    <a:pt x="295309" y="1870614"/>
                  </a:lnTo>
                  <a:lnTo>
                    <a:pt x="326516" y="1903101"/>
                  </a:lnTo>
                  <a:lnTo>
                    <a:pt x="359003" y="1934308"/>
                  </a:lnTo>
                  <a:lnTo>
                    <a:pt x="392726" y="1964195"/>
                  </a:lnTo>
                  <a:lnTo>
                    <a:pt x="427645" y="1992719"/>
                  </a:lnTo>
                  <a:lnTo>
                    <a:pt x="463718" y="2019838"/>
                  </a:lnTo>
                  <a:lnTo>
                    <a:pt x="500902" y="2045511"/>
                  </a:lnTo>
                  <a:lnTo>
                    <a:pt x="539157" y="2069695"/>
                  </a:lnTo>
                  <a:lnTo>
                    <a:pt x="578440" y="2092349"/>
                  </a:lnTo>
                  <a:lnTo>
                    <a:pt x="618709" y="2113432"/>
                  </a:lnTo>
                  <a:lnTo>
                    <a:pt x="659922" y="2132900"/>
                  </a:lnTo>
                  <a:lnTo>
                    <a:pt x="702039" y="2150713"/>
                  </a:lnTo>
                  <a:lnTo>
                    <a:pt x="745016" y="2166828"/>
                  </a:lnTo>
                  <a:lnTo>
                    <a:pt x="788812" y="2181205"/>
                  </a:lnTo>
                  <a:lnTo>
                    <a:pt x="833386" y="2193800"/>
                  </a:lnTo>
                  <a:lnTo>
                    <a:pt x="878694" y="2204572"/>
                  </a:lnTo>
                  <a:lnTo>
                    <a:pt x="924697" y="2213479"/>
                  </a:lnTo>
                  <a:lnTo>
                    <a:pt x="971351" y="2220480"/>
                  </a:lnTo>
                  <a:lnTo>
                    <a:pt x="1018615" y="2225532"/>
                  </a:lnTo>
                  <a:lnTo>
                    <a:pt x="1066447" y="2228594"/>
                  </a:lnTo>
                  <a:lnTo>
                    <a:pt x="1114805" y="2229624"/>
                  </a:lnTo>
                  <a:lnTo>
                    <a:pt x="1163164" y="2228594"/>
                  </a:lnTo>
                  <a:lnTo>
                    <a:pt x="1210996" y="2225532"/>
                  </a:lnTo>
                  <a:lnTo>
                    <a:pt x="1258260" y="2220480"/>
                  </a:lnTo>
                  <a:lnTo>
                    <a:pt x="1304914" y="2213479"/>
                  </a:lnTo>
                  <a:lnTo>
                    <a:pt x="1350917" y="2204572"/>
                  </a:lnTo>
                  <a:lnTo>
                    <a:pt x="1396225" y="2193800"/>
                  </a:lnTo>
                  <a:lnTo>
                    <a:pt x="1440799" y="2181205"/>
                  </a:lnTo>
                  <a:lnTo>
                    <a:pt x="1484595" y="2166828"/>
                  </a:lnTo>
                  <a:lnTo>
                    <a:pt x="1527572" y="2150713"/>
                  </a:lnTo>
                  <a:lnTo>
                    <a:pt x="1569689" y="2132900"/>
                  </a:lnTo>
                  <a:lnTo>
                    <a:pt x="1610902" y="2113432"/>
                  </a:lnTo>
                  <a:lnTo>
                    <a:pt x="1651171" y="2092349"/>
                  </a:lnTo>
                  <a:lnTo>
                    <a:pt x="1690454" y="2069695"/>
                  </a:lnTo>
                  <a:lnTo>
                    <a:pt x="1728709" y="2045511"/>
                  </a:lnTo>
                  <a:lnTo>
                    <a:pt x="1765893" y="2019838"/>
                  </a:lnTo>
                  <a:lnTo>
                    <a:pt x="1801966" y="1992719"/>
                  </a:lnTo>
                  <a:lnTo>
                    <a:pt x="1836885" y="1964195"/>
                  </a:lnTo>
                  <a:lnTo>
                    <a:pt x="1870608" y="1934308"/>
                  </a:lnTo>
                  <a:lnTo>
                    <a:pt x="1903094" y="1903101"/>
                  </a:lnTo>
                  <a:lnTo>
                    <a:pt x="1934302" y="1870614"/>
                  </a:lnTo>
                  <a:lnTo>
                    <a:pt x="1964188" y="1836890"/>
                  </a:lnTo>
                  <a:lnTo>
                    <a:pt x="1991122" y="1803916"/>
                  </a:lnTo>
                  <a:lnTo>
                    <a:pt x="1991122" y="425705"/>
                  </a:lnTo>
                  <a:lnTo>
                    <a:pt x="1964188" y="392731"/>
                  </a:lnTo>
                  <a:lnTo>
                    <a:pt x="1934302" y="359008"/>
                  </a:lnTo>
                  <a:lnTo>
                    <a:pt x="1903095" y="326521"/>
                  </a:lnTo>
                  <a:lnTo>
                    <a:pt x="1870608" y="295314"/>
                  </a:lnTo>
                  <a:lnTo>
                    <a:pt x="1836885" y="265428"/>
                  </a:lnTo>
                  <a:lnTo>
                    <a:pt x="1801966" y="236904"/>
                  </a:lnTo>
                  <a:lnTo>
                    <a:pt x="1765893" y="209785"/>
                  </a:lnTo>
                  <a:lnTo>
                    <a:pt x="1728709" y="184112"/>
                  </a:lnTo>
                  <a:lnTo>
                    <a:pt x="1690454" y="159928"/>
                  </a:lnTo>
                  <a:lnTo>
                    <a:pt x="1651171" y="137274"/>
                  </a:lnTo>
                  <a:lnTo>
                    <a:pt x="1610902" y="116192"/>
                  </a:lnTo>
                  <a:lnTo>
                    <a:pt x="1569689" y="96723"/>
                  </a:lnTo>
                  <a:lnTo>
                    <a:pt x="1527572" y="78911"/>
                  </a:lnTo>
                  <a:lnTo>
                    <a:pt x="1484595" y="62795"/>
                  </a:lnTo>
                  <a:lnTo>
                    <a:pt x="1440799" y="48419"/>
                  </a:lnTo>
                  <a:lnTo>
                    <a:pt x="1396225" y="35824"/>
                  </a:lnTo>
                  <a:lnTo>
                    <a:pt x="1350917" y="25052"/>
                  </a:lnTo>
                  <a:lnTo>
                    <a:pt x="1304914" y="16145"/>
                  </a:lnTo>
                  <a:lnTo>
                    <a:pt x="1258260" y="9144"/>
                  </a:lnTo>
                  <a:lnTo>
                    <a:pt x="1210996" y="4092"/>
                  </a:lnTo>
                  <a:lnTo>
                    <a:pt x="1163164" y="1029"/>
                  </a:lnTo>
                  <a:lnTo>
                    <a:pt x="1114805" y="0"/>
                  </a:lnTo>
                  <a:close/>
                </a:path>
              </a:pathLst>
            </a:custGeom>
            <a:solidFill>
              <a:srgbClr val="FFFFFF">
                <a:alpha val="58000"/>
              </a:srgbClr>
            </a:solidFill>
          </p:spPr>
          <p:txBody>
            <a:bodyPr wrap="square" lIns="0" tIns="0" rIns="0" bIns="0" rtlCol="0"/>
            <a:lstStyle/>
            <a:p>
              <a:endParaRPr>
                <a:cs typeface="Calibri" panose="020F0502020204030204" pitchFamily="34" charset="0"/>
              </a:endParaRPr>
            </a:p>
          </p:txBody>
        </p:sp>
        <p:sp>
          <p:nvSpPr>
            <p:cNvPr id="5" name="object 5"/>
            <p:cNvSpPr/>
            <p:nvPr/>
          </p:nvSpPr>
          <p:spPr>
            <a:xfrm>
              <a:off x="5611704" y="6323075"/>
              <a:ext cx="1948814" cy="2160905"/>
            </a:xfrm>
            <a:custGeom>
              <a:avLst/>
              <a:gdLst/>
              <a:ahLst/>
              <a:cxnLst/>
              <a:rect l="l" t="t" r="r" b="b"/>
              <a:pathLst>
                <a:path w="1948815" h="2160904">
                  <a:moveTo>
                    <a:pt x="1080160" y="0"/>
                  </a:moveTo>
                  <a:lnTo>
                    <a:pt x="1032045" y="1052"/>
                  </a:lnTo>
                  <a:lnTo>
                    <a:pt x="984470" y="4180"/>
                  </a:lnTo>
                  <a:lnTo>
                    <a:pt x="937477" y="9340"/>
                  </a:lnTo>
                  <a:lnTo>
                    <a:pt x="891111" y="16487"/>
                  </a:lnTo>
                  <a:lnTo>
                    <a:pt x="845415" y="25579"/>
                  </a:lnTo>
                  <a:lnTo>
                    <a:pt x="800434" y="36570"/>
                  </a:lnTo>
                  <a:lnTo>
                    <a:pt x="756212" y="49418"/>
                  </a:lnTo>
                  <a:lnTo>
                    <a:pt x="712792" y="64078"/>
                  </a:lnTo>
                  <a:lnTo>
                    <a:pt x="670218" y="80506"/>
                  </a:lnTo>
                  <a:lnTo>
                    <a:pt x="628535" y="98658"/>
                  </a:lnTo>
                  <a:lnTo>
                    <a:pt x="587785" y="118491"/>
                  </a:lnTo>
                  <a:lnTo>
                    <a:pt x="548014" y="139960"/>
                  </a:lnTo>
                  <a:lnTo>
                    <a:pt x="509265" y="163022"/>
                  </a:lnTo>
                  <a:lnTo>
                    <a:pt x="471581" y="187633"/>
                  </a:lnTo>
                  <a:lnTo>
                    <a:pt x="435007" y="213749"/>
                  </a:lnTo>
                  <a:lnTo>
                    <a:pt x="399586" y="241326"/>
                  </a:lnTo>
                  <a:lnTo>
                    <a:pt x="365364" y="270319"/>
                  </a:lnTo>
                  <a:lnTo>
                    <a:pt x="332382" y="300686"/>
                  </a:lnTo>
                  <a:lnTo>
                    <a:pt x="300686" y="332382"/>
                  </a:lnTo>
                  <a:lnTo>
                    <a:pt x="270319" y="365364"/>
                  </a:lnTo>
                  <a:lnTo>
                    <a:pt x="241326" y="399586"/>
                  </a:lnTo>
                  <a:lnTo>
                    <a:pt x="213749" y="435007"/>
                  </a:lnTo>
                  <a:lnTo>
                    <a:pt x="187633" y="471581"/>
                  </a:lnTo>
                  <a:lnTo>
                    <a:pt x="163022" y="509265"/>
                  </a:lnTo>
                  <a:lnTo>
                    <a:pt x="139960" y="548014"/>
                  </a:lnTo>
                  <a:lnTo>
                    <a:pt x="118491" y="587785"/>
                  </a:lnTo>
                  <a:lnTo>
                    <a:pt x="98658" y="628535"/>
                  </a:lnTo>
                  <a:lnTo>
                    <a:pt x="80506" y="670218"/>
                  </a:lnTo>
                  <a:lnTo>
                    <a:pt x="64078" y="712792"/>
                  </a:lnTo>
                  <a:lnTo>
                    <a:pt x="49418" y="756212"/>
                  </a:lnTo>
                  <a:lnTo>
                    <a:pt x="36570" y="800434"/>
                  </a:lnTo>
                  <a:lnTo>
                    <a:pt x="25579" y="845415"/>
                  </a:lnTo>
                  <a:lnTo>
                    <a:pt x="16487" y="891111"/>
                  </a:lnTo>
                  <a:lnTo>
                    <a:pt x="9340" y="937477"/>
                  </a:lnTo>
                  <a:lnTo>
                    <a:pt x="4180" y="984470"/>
                  </a:lnTo>
                  <a:lnTo>
                    <a:pt x="1052" y="1032045"/>
                  </a:lnTo>
                  <a:lnTo>
                    <a:pt x="0" y="1080160"/>
                  </a:lnTo>
                  <a:lnTo>
                    <a:pt x="1052" y="1128275"/>
                  </a:lnTo>
                  <a:lnTo>
                    <a:pt x="4180" y="1175850"/>
                  </a:lnTo>
                  <a:lnTo>
                    <a:pt x="9340" y="1222843"/>
                  </a:lnTo>
                  <a:lnTo>
                    <a:pt x="16487" y="1269209"/>
                  </a:lnTo>
                  <a:lnTo>
                    <a:pt x="25579" y="1314905"/>
                  </a:lnTo>
                  <a:lnTo>
                    <a:pt x="36570" y="1359885"/>
                  </a:lnTo>
                  <a:lnTo>
                    <a:pt x="49418" y="1404108"/>
                  </a:lnTo>
                  <a:lnTo>
                    <a:pt x="64078" y="1447528"/>
                  </a:lnTo>
                  <a:lnTo>
                    <a:pt x="80506" y="1490101"/>
                  </a:lnTo>
                  <a:lnTo>
                    <a:pt x="98658" y="1531785"/>
                  </a:lnTo>
                  <a:lnTo>
                    <a:pt x="118491" y="1572534"/>
                  </a:lnTo>
                  <a:lnTo>
                    <a:pt x="139960" y="1612306"/>
                  </a:lnTo>
                  <a:lnTo>
                    <a:pt x="163022" y="1651055"/>
                  </a:lnTo>
                  <a:lnTo>
                    <a:pt x="187633" y="1688739"/>
                  </a:lnTo>
                  <a:lnTo>
                    <a:pt x="213749" y="1725313"/>
                  </a:lnTo>
                  <a:lnTo>
                    <a:pt x="241326" y="1760733"/>
                  </a:lnTo>
                  <a:lnTo>
                    <a:pt x="270319" y="1794956"/>
                  </a:lnTo>
                  <a:lnTo>
                    <a:pt x="300686" y="1827938"/>
                  </a:lnTo>
                  <a:lnTo>
                    <a:pt x="332382" y="1859634"/>
                  </a:lnTo>
                  <a:lnTo>
                    <a:pt x="365364" y="1890000"/>
                  </a:lnTo>
                  <a:lnTo>
                    <a:pt x="399586" y="1918994"/>
                  </a:lnTo>
                  <a:lnTo>
                    <a:pt x="435007" y="1946571"/>
                  </a:lnTo>
                  <a:lnTo>
                    <a:pt x="471581" y="1972687"/>
                  </a:lnTo>
                  <a:lnTo>
                    <a:pt x="509265" y="1997297"/>
                  </a:lnTo>
                  <a:lnTo>
                    <a:pt x="548014" y="2020360"/>
                  </a:lnTo>
                  <a:lnTo>
                    <a:pt x="587785" y="2041829"/>
                  </a:lnTo>
                  <a:lnTo>
                    <a:pt x="628535" y="2061662"/>
                  </a:lnTo>
                  <a:lnTo>
                    <a:pt x="670218" y="2079814"/>
                  </a:lnTo>
                  <a:lnTo>
                    <a:pt x="712792" y="2096242"/>
                  </a:lnTo>
                  <a:lnTo>
                    <a:pt x="756212" y="2110902"/>
                  </a:lnTo>
                  <a:lnTo>
                    <a:pt x="800434" y="2123750"/>
                  </a:lnTo>
                  <a:lnTo>
                    <a:pt x="845415" y="2134741"/>
                  </a:lnTo>
                  <a:lnTo>
                    <a:pt x="891111" y="2143832"/>
                  </a:lnTo>
                  <a:lnTo>
                    <a:pt x="937477" y="2150980"/>
                  </a:lnTo>
                  <a:lnTo>
                    <a:pt x="984470" y="2156140"/>
                  </a:lnTo>
                  <a:lnTo>
                    <a:pt x="1032045" y="2159268"/>
                  </a:lnTo>
                  <a:lnTo>
                    <a:pt x="1080160" y="2160320"/>
                  </a:lnTo>
                  <a:lnTo>
                    <a:pt x="1128275" y="2159268"/>
                  </a:lnTo>
                  <a:lnTo>
                    <a:pt x="1175850" y="2156140"/>
                  </a:lnTo>
                  <a:lnTo>
                    <a:pt x="1222843" y="2150980"/>
                  </a:lnTo>
                  <a:lnTo>
                    <a:pt x="1269209" y="2143832"/>
                  </a:lnTo>
                  <a:lnTo>
                    <a:pt x="1314905" y="2134741"/>
                  </a:lnTo>
                  <a:lnTo>
                    <a:pt x="1359885" y="2123750"/>
                  </a:lnTo>
                  <a:lnTo>
                    <a:pt x="1404108" y="2110902"/>
                  </a:lnTo>
                  <a:lnTo>
                    <a:pt x="1447528" y="2096242"/>
                  </a:lnTo>
                  <a:lnTo>
                    <a:pt x="1490101" y="2079814"/>
                  </a:lnTo>
                  <a:lnTo>
                    <a:pt x="1531785" y="2061662"/>
                  </a:lnTo>
                  <a:lnTo>
                    <a:pt x="1572534" y="2041829"/>
                  </a:lnTo>
                  <a:lnTo>
                    <a:pt x="1612306" y="2020360"/>
                  </a:lnTo>
                  <a:lnTo>
                    <a:pt x="1651055" y="1997297"/>
                  </a:lnTo>
                  <a:lnTo>
                    <a:pt x="1688739" y="1972687"/>
                  </a:lnTo>
                  <a:lnTo>
                    <a:pt x="1725313" y="1946571"/>
                  </a:lnTo>
                  <a:lnTo>
                    <a:pt x="1760733" y="1918994"/>
                  </a:lnTo>
                  <a:lnTo>
                    <a:pt x="1794956" y="1890000"/>
                  </a:lnTo>
                  <a:lnTo>
                    <a:pt x="1827938" y="1859634"/>
                  </a:lnTo>
                  <a:lnTo>
                    <a:pt x="1859634" y="1827938"/>
                  </a:lnTo>
                  <a:lnTo>
                    <a:pt x="1890000" y="1794956"/>
                  </a:lnTo>
                  <a:lnTo>
                    <a:pt x="1918994" y="1760733"/>
                  </a:lnTo>
                  <a:lnTo>
                    <a:pt x="1946571" y="1725313"/>
                  </a:lnTo>
                  <a:lnTo>
                    <a:pt x="1948300" y="1722891"/>
                  </a:lnTo>
                  <a:lnTo>
                    <a:pt x="1948300" y="437428"/>
                  </a:lnTo>
                  <a:lnTo>
                    <a:pt x="1918994" y="399586"/>
                  </a:lnTo>
                  <a:lnTo>
                    <a:pt x="1890000" y="365364"/>
                  </a:lnTo>
                  <a:lnTo>
                    <a:pt x="1859634" y="332382"/>
                  </a:lnTo>
                  <a:lnTo>
                    <a:pt x="1827938" y="300686"/>
                  </a:lnTo>
                  <a:lnTo>
                    <a:pt x="1794956" y="270319"/>
                  </a:lnTo>
                  <a:lnTo>
                    <a:pt x="1760733" y="241326"/>
                  </a:lnTo>
                  <a:lnTo>
                    <a:pt x="1725313" y="213749"/>
                  </a:lnTo>
                  <a:lnTo>
                    <a:pt x="1688739" y="187633"/>
                  </a:lnTo>
                  <a:lnTo>
                    <a:pt x="1651055" y="163022"/>
                  </a:lnTo>
                  <a:lnTo>
                    <a:pt x="1612306" y="139960"/>
                  </a:lnTo>
                  <a:lnTo>
                    <a:pt x="1572534" y="118491"/>
                  </a:lnTo>
                  <a:lnTo>
                    <a:pt x="1531785" y="98658"/>
                  </a:lnTo>
                  <a:lnTo>
                    <a:pt x="1490101" y="80506"/>
                  </a:lnTo>
                  <a:lnTo>
                    <a:pt x="1447528" y="64078"/>
                  </a:lnTo>
                  <a:lnTo>
                    <a:pt x="1404108" y="49418"/>
                  </a:lnTo>
                  <a:lnTo>
                    <a:pt x="1359885" y="36570"/>
                  </a:lnTo>
                  <a:lnTo>
                    <a:pt x="1314905" y="25579"/>
                  </a:lnTo>
                  <a:lnTo>
                    <a:pt x="1269209" y="16487"/>
                  </a:lnTo>
                  <a:lnTo>
                    <a:pt x="1222843" y="9340"/>
                  </a:lnTo>
                  <a:lnTo>
                    <a:pt x="1175850" y="4180"/>
                  </a:lnTo>
                  <a:lnTo>
                    <a:pt x="1128275" y="1052"/>
                  </a:lnTo>
                  <a:lnTo>
                    <a:pt x="1080160" y="0"/>
                  </a:lnTo>
                  <a:close/>
                </a:path>
              </a:pathLst>
            </a:custGeom>
            <a:solidFill>
              <a:srgbClr val="A82485"/>
            </a:solidFill>
          </p:spPr>
          <p:txBody>
            <a:bodyPr wrap="square" lIns="0" tIns="0" rIns="0" bIns="0" rtlCol="0"/>
            <a:lstStyle/>
            <a:p>
              <a:endParaRPr>
                <a:cs typeface="Calibri" panose="020F0502020204030204" pitchFamily="34" charset="0"/>
              </a:endParaRPr>
            </a:p>
          </p:txBody>
        </p:sp>
      </p:grpSp>
      <p:sp>
        <p:nvSpPr>
          <p:cNvPr id="6" name="object 6"/>
          <p:cNvSpPr txBox="1"/>
          <p:nvPr/>
        </p:nvSpPr>
        <p:spPr>
          <a:xfrm>
            <a:off x="5983001" y="6922164"/>
            <a:ext cx="1322705" cy="1304716"/>
          </a:xfrm>
          <a:prstGeom prst="rect">
            <a:avLst/>
          </a:prstGeom>
        </p:spPr>
        <p:txBody>
          <a:bodyPr vert="horz" wrap="square" lIns="0" tIns="7620" rIns="0" bIns="0" rtlCol="0">
            <a:spAutoFit/>
          </a:bodyPr>
          <a:lstStyle/>
          <a:p>
            <a:pPr marL="13335" marR="5080" indent="3810" algn="just" rtl="1">
              <a:lnSpc>
                <a:spcPct val="104200"/>
              </a:lnSpc>
              <a:spcBef>
                <a:spcPts val="60"/>
              </a:spcBef>
            </a:pPr>
            <a:r>
              <a:rPr lang="ar-JO" sz="800" spc="-10" dirty="0">
                <a:solidFill>
                  <a:srgbClr val="FFFFFF"/>
                </a:solidFill>
                <a:latin typeface="Calibri" panose="020F0502020204030204" pitchFamily="34" charset="0"/>
                <a:ea typeface="Calibri" panose="020F0502020204030204" pitchFamily="34" charset="0"/>
                <a:cs typeface="Calibri" panose="020F0502020204030204" pitchFamily="34" charset="0"/>
              </a:rPr>
              <a:t>نيجيريا - مومبيو امرأة تبلغ من العمر 93 عامًا مصابة وتعاني من إعاقة جزئية في البصر ساعد متطوعو الصليب الأحمر عندما بدأت المياه في الارتفاع في منزلها في ولاية أنامبرا، نيجيريا، في إخلائها إلى مخيم للنازحين حيث تمكنت من الحصول على الطعام والمأوى الأساسي.</a:t>
            </a:r>
          </a:p>
          <a:p>
            <a:pPr marL="13335" marR="5080" indent="3810" algn="just" rtl="1">
              <a:lnSpc>
                <a:spcPct val="104200"/>
              </a:lnSpc>
              <a:spcBef>
                <a:spcPts val="60"/>
              </a:spcBef>
            </a:pPr>
            <a:endParaRPr lang="ar-JO" sz="800" spc="-10" dirty="0">
              <a:solidFill>
                <a:srgbClr val="FFFFFF"/>
              </a:solidFill>
              <a:latin typeface="Calibri" panose="020F0502020204030204" pitchFamily="34" charset="0"/>
              <a:ea typeface="Calibri" panose="020F0502020204030204" pitchFamily="34" charset="0"/>
              <a:cs typeface="Calibri" panose="020F0502020204030204" pitchFamily="34" charset="0"/>
            </a:endParaRPr>
          </a:p>
          <a:p>
            <a:pPr marL="13335" marR="5080" indent="3810" algn="just" rtl="1">
              <a:lnSpc>
                <a:spcPct val="104200"/>
              </a:lnSpc>
              <a:spcBef>
                <a:spcPts val="60"/>
              </a:spcBef>
            </a:pPr>
            <a:r>
              <a:rPr lang="ar-JO" sz="800" spc="-10" dirty="0">
                <a:solidFill>
                  <a:srgbClr val="FFFFFF"/>
                </a:solidFill>
                <a:latin typeface="Calibri" panose="020F0502020204030204" pitchFamily="34" charset="0"/>
                <a:ea typeface="Calibri" panose="020F0502020204030204" pitchFamily="34" charset="0"/>
                <a:cs typeface="Calibri" panose="020F0502020204030204" pitchFamily="34" charset="0"/>
              </a:rPr>
              <a:t>© كوري بتلر/الاتحاد الدولي لجمعيات الصليب الأحمر والهلال الأحمر</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p:nvPr/>
        </p:nvSpPr>
        <p:spPr>
          <a:xfrm>
            <a:off x="4405503" y="6218999"/>
            <a:ext cx="3154680" cy="477520"/>
          </a:xfrm>
          <a:custGeom>
            <a:avLst/>
            <a:gdLst/>
            <a:ahLst/>
            <a:cxnLst/>
            <a:rect l="l" t="t" r="r" b="b"/>
            <a:pathLst>
              <a:path w="3154679" h="477520">
                <a:moveTo>
                  <a:pt x="3154502" y="0"/>
                </a:moveTo>
                <a:lnTo>
                  <a:pt x="0" y="0"/>
                </a:lnTo>
                <a:lnTo>
                  <a:pt x="0" y="477012"/>
                </a:lnTo>
                <a:lnTo>
                  <a:pt x="3154502" y="477012"/>
                </a:lnTo>
                <a:lnTo>
                  <a:pt x="3154502" y="0"/>
                </a:lnTo>
                <a:close/>
              </a:path>
            </a:pathLst>
          </a:custGeom>
          <a:solidFill>
            <a:srgbClr val="FFFFFF"/>
          </a:solidFill>
        </p:spPr>
        <p:txBody>
          <a:bodyPr wrap="square" lIns="0" tIns="0" rIns="0" bIns="0" rtlCol="0"/>
          <a:lstStyle/>
          <a:p>
            <a:endParaRPr>
              <a:cs typeface="Calibri" panose="020F0502020204030204" pitchFamily="34" charset="0"/>
            </a:endParaRPr>
          </a:p>
        </p:txBody>
      </p:sp>
      <p:sp>
        <p:nvSpPr>
          <p:cNvPr id="8" name="object 8"/>
          <p:cNvSpPr/>
          <p:nvPr/>
        </p:nvSpPr>
        <p:spPr>
          <a:xfrm rot="10800000">
            <a:off x="719999" y="612003"/>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8287C"/>
          </a:solidFill>
        </p:spPr>
        <p:txBody>
          <a:bodyPr wrap="square" lIns="0" tIns="0" rIns="0" bIns="0" rtlCol="0"/>
          <a:lstStyle/>
          <a:p>
            <a:endParaRPr>
              <a:cs typeface="Calibri" panose="020F0502020204030204" pitchFamily="34" charset="0"/>
            </a:endParaRPr>
          </a:p>
        </p:txBody>
      </p:sp>
      <p:sp>
        <p:nvSpPr>
          <p:cNvPr id="9" name="object 9"/>
          <p:cNvSpPr txBox="1"/>
          <p:nvPr/>
        </p:nvSpPr>
        <p:spPr>
          <a:xfrm>
            <a:off x="3846721" y="691739"/>
            <a:ext cx="2739390" cy="212879"/>
          </a:xfrm>
          <a:prstGeom prst="rect">
            <a:avLst/>
          </a:prstGeom>
        </p:spPr>
        <p:txBody>
          <a:bodyPr vert="horz" wrap="square" lIns="0" tIns="12700" rIns="0" bIns="0" rtlCol="0">
            <a:spAutoFit/>
          </a:bodyPr>
          <a:lstStyle/>
          <a:p>
            <a:pPr marL="12700" rtl="1">
              <a:lnSpc>
                <a:spcPct val="100000"/>
              </a:lnSpc>
              <a:spcBef>
                <a:spcPts val="100"/>
              </a:spcBef>
            </a:pPr>
            <a:r>
              <a:rPr lang="ar-JO" sz="1300" b="1" spc="75" dirty="0">
                <a:solidFill>
                  <a:srgbClr val="FFFFFF"/>
                </a:solidFill>
                <a:latin typeface="Calibri" panose="020F0502020204030204" pitchFamily="34" charset="0"/>
                <a:ea typeface="Calibri" panose="020F0502020204030204" pitchFamily="34" charset="0"/>
                <a:cs typeface="Calibri" panose="020F0502020204030204" pitchFamily="34" charset="0"/>
              </a:rPr>
              <a:t>الهدف من إنشاء آلية مركزية واحدة</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3853271" y="1323637"/>
            <a:ext cx="2995930" cy="554960"/>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dirty="0">
                <a:latin typeface="Calibri"/>
                <a:cs typeface="Calibri" panose="020F0502020204030204" pitchFamily="34" charset="0"/>
              </a:rPr>
              <a:t>لقد رأينا أن إنشاء العديد من آليات التغذية الراجعة الصغيرة المرتبطة بمشاريع وعمليات محددة يعني أن هذه الآليات ليست مستدامة وتؤدي إلى حدوث ارتباك وتوتر داخل الأفرقة العاملة عليها، لذا تأكد</a:t>
            </a:r>
            <a:endParaRPr sz="1050" dirty="0">
              <a:latin typeface="Calibri"/>
              <a:cs typeface="Calibri" panose="020F0502020204030204" pitchFamily="34" charset="0"/>
            </a:endParaRPr>
          </a:p>
        </p:txBody>
      </p:sp>
      <p:sp>
        <p:nvSpPr>
          <p:cNvPr id="11" name="object 11"/>
          <p:cNvSpPr txBox="1"/>
          <p:nvPr/>
        </p:nvSpPr>
        <p:spPr>
          <a:xfrm>
            <a:off x="707299" y="1306199"/>
            <a:ext cx="2995930" cy="554960"/>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dirty="0">
                <a:latin typeface="Calibri"/>
                <a:cs typeface="Calibri" panose="020F0502020204030204" pitchFamily="34" charset="0"/>
              </a:rPr>
              <a:t>من إشراك الشركاء المعنيين الذين يدعمون آليات التغذية الراجعة إضافةً إلى إنشاء منصة تنسيق لمناقشة استراتيجية واحدة مشتركة للجمعية الوطنية.</a:t>
            </a:r>
            <a:endParaRPr sz="1050" dirty="0">
              <a:latin typeface="Calibri"/>
              <a:cs typeface="Calibri" panose="020F0502020204030204" pitchFamily="34" charset="0"/>
            </a:endParaRPr>
          </a:p>
        </p:txBody>
      </p:sp>
      <p:sp>
        <p:nvSpPr>
          <p:cNvPr id="13" name="object 13"/>
          <p:cNvSpPr txBox="1"/>
          <p:nvPr/>
        </p:nvSpPr>
        <p:spPr>
          <a:xfrm>
            <a:off x="2251168" y="2311232"/>
            <a:ext cx="4604385"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a:cs typeface="Calibri" panose="020F0502020204030204" pitchFamily="34" charset="0"/>
              </a:rPr>
              <a:t>1.3 تحديد قنوات الاتصال الخاصة بك</a:t>
            </a:r>
            <a:endParaRPr sz="1700" dirty="0">
              <a:latin typeface="Calibri"/>
              <a:cs typeface="Calibri" panose="020F0502020204030204" pitchFamily="34" charset="0"/>
            </a:endParaRPr>
          </a:p>
        </p:txBody>
      </p:sp>
      <p:sp>
        <p:nvSpPr>
          <p:cNvPr id="14" name="object 14"/>
          <p:cNvSpPr txBox="1"/>
          <p:nvPr/>
        </p:nvSpPr>
        <p:spPr>
          <a:xfrm>
            <a:off x="3978526" y="2567584"/>
            <a:ext cx="2995930" cy="554960"/>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spc="60" dirty="0">
                <a:latin typeface="Calibri"/>
                <a:cs typeface="Calibri" panose="020F0502020204030204" pitchFamily="34" charset="0"/>
              </a:rPr>
              <a:t>بمجرد تحديد حجم نظام التغذية الراجعة الذي تحتاجه، سيصبح من الضروري التفكير في القنوات التي ستكون جزءًا من الآلية، ومن المحتمل أن تكون هناك قنوات موجودة</a:t>
            </a:r>
          </a:p>
        </p:txBody>
      </p:sp>
      <p:sp>
        <p:nvSpPr>
          <p:cNvPr id="15" name="object 15"/>
          <p:cNvSpPr txBox="1"/>
          <p:nvPr/>
        </p:nvSpPr>
        <p:spPr>
          <a:xfrm>
            <a:off x="753203" y="2598931"/>
            <a:ext cx="2995930" cy="369717"/>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spc="60" dirty="0">
                <a:latin typeface="Calibri"/>
                <a:cs typeface="Calibri" panose="020F0502020204030204" pitchFamily="34" charset="0"/>
              </a:rPr>
              <a:t>بالفعل،  لذا يجب عليك التحقق مما إذا كان هناك فجوات والتفكير في كيفية سدها بأفضل طريقة</a:t>
            </a:r>
            <a:endParaRPr sz="1050" dirty="0">
              <a:latin typeface="Arial"/>
              <a:cs typeface="Calibri" panose="020F0502020204030204" pitchFamily="34" charset="0"/>
            </a:endParaRPr>
          </a:p>
        </p:txBody>
      </p:sp>
      <p:sp>
        <p:nvSpPr>
          <p:cNvPr id="16" name="object 16"/>
          <p:cNvSpPr/>
          <p:nvPr/>
        </p:nvSpPr>
        <p:spPr>
          <a:xfrm>
            <a:off x="719999" y="3586492"/>
            <a:ext cx="3590290" cy="0"/>
          </a:xfrm>
          <a:custGeom>
            <a:avLst/>
            <a:gdLst/>
            <a:ahLst/>
            <a:cxnLst/>
            <a:rect l="l" t="t" r="r" b="b"/>
            <a:pathLst>
              <a:path w="3590290">
                <a:moveTo>
                  <a:pt x="0" y="0"/>
                </a:moveTo>
                <a:lnTo>
                  <a:pt x="3589845" y="0"/>
                </a:lnTo>
              </a:path>
            </a:pathLst>
          </a:custGeom>
          <a:ln w="6350">
            <a:solidFill>
              <a:srgbClr val="98287C"/>
            </a:solidFill>
          </a:ln>
        </p:spPr>
        <p:txBody>
          <a:bodyPr wrap="square" lIns="0" tIns="0" rIns="0" bIns="0" rtlCol="0"/>
          <a:lstStyle/>
          <a:p>
            <a:endParaRPr>
              <a:cs typeface="Calibri" panose="020F0502020204030204" pitchFamily="34" charset="0"/>
            </a:endParaRPr>
          </a:p>
        </p:txBody>
      </p:sp>
      <p:sp>
        <p:nvSpPr>
          <p:cNvPr id="17" name="object 17"/>
          <p:cNvSpPr txBox="1"/>
          <p:nvPr/>
        </p:nvSpPr>
        <p:spPr>
          <a:xfrm>
            <a:off x="707299" y="3358917"/>
            <a:ext cx="6145530" cy="995914"/>
          </a:xfrm>
          <a:prstGeom prst="rect">
            <a:avLst/>
          </a:prstGeom>
        </p:spPr>
        <p:txBody>
          <a:bodyPr vert="horz" wrap="square" lIns="0" tIns="12700" rIns="0" bIns="0" rtlCol="0">
            <a:spAutoFit/>
          </a:bodyPr>
          <a:lstStyle/>
          <a:p>
            <a:pPr marL="12700" algn="just" rtl="1">
              <a:lnSpc>
                <a:spcPct val="100000"/>
              </a:lnSpc>
              <a:spcBef>
                <a:spcPts val="100"/>
              </a:spcBef>
            </a:pPr>
            <a:r>
              <a:rPr lang="ar-JO" sz="1200" dirty="0">
                <a:solidFill>
                  <a:srgbClr val="98287C"/>
                </a:solidFill>
                <a:latin typeface="Century Gothic"/>
                <a:cs typeface="Calibri" panose="020F0502020204030204" pitchFamily="34" charset="0"/>
              </a:rPr>
              <a:t>قنوات خاصة بمختلف مراحل حلقة التغذية الراجعة</a:t>
            </a:r>
            <a:endParaRPr lang="en-US" sz="1200" dirty="0">
              <a:latin typeface="Century Gothic"/>
              <a:cs typeface="Calibri" panose="020F0502020204030204" pitchFamily="34" charset="0"/>
            </a:endParaRPr>
          </a:p>
          <a:p>
            <a:pPr marL="12700" marR="5080" algn="just" rtl="1">
              <a:lnSpc>
                <a:spcPct val="113999"/>
              </a:lnSpc>
              <a:spcBef>
                <a:spcPts val="1105"/>
              </a:spcBef>
            </a:pPr>
            <a:r>
              <a:rPr lang="ar-JO" sz="1000" dirty="0">
                <a:latin typeface="Arial"/>
                <a:cs typeface="Calibri" panose="020F0502020204030204" pitchFamily="34" charset="0"/>
              </a:rPr>
              <a:t>تتكون آلية التغذية الراجعة من قنوات لأداء عدة وظائف منها (1) توفير المعلومات، (2) تلقي االتغذية الراجعة المجتمعية، (3) الاستجابة للملاحظات والانطباعات.</a:t>
            </a:r>
          </a:p>
          <a:p>
            <a:pPr marL="12700" marR="5080" algn="just" rtl="1">
              <a:lnSpc>
                <a:spcPct val="113999"/>
              </a:lnSpc>
              <a:spcBef>
                <a:spcPts val="1105"/>
              </a:spcBef>
            </a:pPr>
            <a:r>
              <a:rPr lang="ar-JO" sz="1000" spc="50" dirty="0">
                <a:latin typeface="Calibri"/>
                <a:cs typeface="Calibri" panose="020F0502020204030204" pitchFamily="34" charset="0"/>
              </a:rPr>
              <a:t>وفي ما يلي نظرة عامة على هذه الوظائف الثلاثة</a:t>
            </a:r>
            <a:endParaRPr sz="1000" dirty="0">
              <a:latin typeface="Calibri"/>
              <a:cs typeface="Calibri" panose="020F0502020204030204" pitchFamily="34" charset="0"/>
            </a:endParaRPr>
          </a:p>
        </p:txBody>
      </p:sp>
      <p:graphicFrame>
        <p:nvGraphicFramePr>
          <p:cNvPr id="18" name="object 18"/>
          <p:cNvGraphicFramePr>
            <a:graphicFrameLocks noGrp="1"/>
          </p:cNvGraphicFramePr>
          <p:nvPr>
            <p:extLst>
              <p:ext uri="{D42A27DB-BD31-4B8C-83A1-F6EECF244321}">
                <p14:modId xmlns:p14="http://schemas.microsoft.com/office/powerpoint/2010/main" val="3833651205"/>
              </p:ext>
            </p:extLst>
          </p:nvPr>
        </p:nvGraphicFramePr>
        <p:xfrm>
          <a:off x="719999" y="4417418"/>
          <a:ext cx="6113142" cy="1988185"/>
        </p:xfrm>
        <a:graphic>
          <a:graphicData uri="http://schemas.openxmlformats.org/drawingml/2006/table">
            <a:tbl>
              <a:tblPr rtl="1" firstRow="1" bandRow="1">
                <a:tableStyleId>{2D5ABB26-0587-4C30-8999-92F81FD0307C}</a:tableStyleId>
              </a:tblPr>
              <a:tblGrid>
                <a:gridCol w="2037714">
                  <a:extLst>
                    <a:ext uri="{9D8B030D-6E8A-4147-A177-3AD203B41FA5}">
                      <a16:colId xmlns:a16="http://schemas.microsoft.com/office/drawing/2014/main" val="20000"/>
                    </a:ext>
                  </a:extLst>
                </a:gridCol>
                <a:gridCol w="2037714">
                  <a:extLst>
                    <a:ext uri="{9D8B030D-6E8A-4147-A177-3AD203B41FA5}">
                      <a16:colId xmlns:a16="http://schemas.microsoft.com/office/drawing/2014/main" val="20001"/>
                    </a:ext>
                  </a:extLst>
                </a:gridCol>
                <a:gridCol w="2037714">
                  <a:extLst>
                    <a:ext uri="{9D8B030D-6E8A-4147-A177-3AD203B41FA5}">
                      <a16:colId xmlns:a16="http://schemas.microsoft.com/office/drawing/2014/main" val="20002"/>
                    </a:ext>
                  </a:extLst>
                </a:gridCol>
              </a:tblGrid>
              <a:tr h="466090">
                <a:tc>
                  <a:txBody>
                    <a:bodyPr/>
                    <a:lstStyle/>
                    <a:p>
                      <a:pPr marL="739140" marR="307340" indent="-424180" algn="ctr">
                        <a:lnSpc>
                          <a:spcPct val="101800"/>
                        </a:lnSpc>
                        <a:spcBef>
                          <a:spcPts val="800"/>
                        </a:spcBef>
                      </a:pPr>
                      <a:r>
                        <a:rPr lang="ar-JO" sz="1050" b="1" spc="0" dirty="0">
                          <a:solidFill>
                            <a:srgbClr val="FFFFFF"/>
                          </a:solidFill>
                          <a:latin typeface="Calibri" panose="020F0502020204030204" pitchFamily="34" charset="0"/>
                          <a:ea typeface="Calibri" panose="020F0502020204030204" pitchFamily="34" charset="0"/>
                          <a:cs typeface="Calibri" panose="020F0502020204030204" pitchFamily="34" charset="0"/>
                        </a:rPr>
                        <a:t>1. قنوات توفير المعلومات</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160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98287C"/>
                    </a:solidFill>
                  </a:tcPr>
                </a:tc>
                <a:tc>
                  <a:txBody>
                    <a:bodyPr/>
                    <a:lstStyle/>
                    <a:p>
                      <a:pPr>
                        <a:lnSpc>
                          <a:spcPct val="100000"/>
                        </a:lnSpc>
                        <a:spcBef>
                          <a:spcPts val="45"/>
                        </a:spcBef>
                      </a:pPr>
                      <a:endParaRPr sz="1150" dirty="0">
                        <a:latin typeface="Times New Roman"/>
                        <a:cs typeface="Times New Roman"/>
                      </a:endParaRPr>
                    </a:p>
                    <a:p>
                      <a:pPr marL="364490" algn="ctr">
                        <a:lnSpc>
                          <a:spcPct val="100000"/>
                        </a:lnSpc>
                        <a:spcBef>
                          <a:spcPts val="5"/>
                        </a:spcBef>
                      </a:pPr>
                      <a:r>
                        <a:rPr lang="ar-JO" sz="1050" b="1" dirty="0">
                          <a:solidFill>
                            <a:srgbClr val="FFFFFF"/>
                          </a:solidFill>
                          <a:latin typeface="Calibri" panose="020F0502020204030204" pitchFamily="34" charset="0"/>
                          <a:ea typeface="Calibri" panose="020F0502020204030204" pitchFamily="34" charset="0"/>
                          <a:cs typeface="Calibri" panose="020F0502020204030204" pitchFamily="34" charset="0"/>
                        </a:rPr>
                        <a:t>2. قنوات التغذية الراجعة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571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98287C"/>
                    </a:solidFill>
                  </a:tcPr>
                </a:tc>
                <a:tc>
                  <a:txBody>
                    <a:bodyPr/>
                    <a:lstStyle/>
                    <a:p>
                      <a:pPr>
                        <a:lnSpc>
                          <a:spcPct val="100000"/>
                        </a:lnSpc>
                        <a:spcBef>
                          <a:spcPts val="45"/>
                        </a:spcBef>
                      </a:pPr>
                      <a:endParaRPr sz="1150" dirty="0">
                        <a:latin typeface="Times New Roman"/>
                        <a:cs typeface="Times New Roman"/>
                      </a:endParaRPr>
                    </a:p>
                    <a:p>
                      <a:pPr marL="367030" algn="ctr">
                        <a:lnSpc>
                          <a:spcPct val="100000"/>
                        </a:lnSpc>
                        <a:spcBef>
                          <a:spcPts val="5"/>
                        </a:spcBef>
                      </a:pPr>
                      <a:r>
                        <a:rPr lang="ar-JO" sz="1050" b="1" spc="20" dirty="0">
                          <a:solidFill>
                            <a:srgbClr val="FFFFFF"/>
                          </a:solidFill>
                          <a:latin typeface="Calibri" panose="020F0502020204030204" pitchFamily="34" charset="0"/>
                          <a:ea typeface="Calibri" panose="020F0502020204030204" pitchFamily="34" charset="0"/>
                          <a:cs typeface="Calibri" panose="020F0502020204030204" pitchFamily="34" charset="0"/>
                        </a:rPr>
                        <a:t>3. قنوات الاستجابة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571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98287C"/>
                    </a:solidFill>
                  </a:tcPr>
                </a:tc>
                <a:extLst>
                  <a:ext uri="{0D108BD9-81ED-4DB2-BD59-A6C34878D82A}">
                    <a16:rowId xmlns:a16="http://schemas.microsoft.com/office/drawing/2014/main" val="10000"/>
                  </a:ext>
                </a:extLst>
              </a:tr>
              <a:tr h="1522095">
                <a:tc>
                  <a:txBody>
                    <a:bodyPr/>
                    <a:lstStyle/>
                    <a:p>
                      <a:pPr marL="107950" marR="169545" algn="just" rtl="1">
                        <a:lnSpc>
                          <a:spcPct val="111100"/>
                        </a:lnSpc>
                        <a:spcBef>
                          <a:spcPts val="520"/>
                        </a:spcBef>
                      </a:pPr>
                      <a:r>
                        <a:rPr lang="ar-JO" sz="1050" dirty="0">
                          <a:latin typeface="Calibri" panose="020F0502020204030204" pitchFamily="34" charset="0"/>
                          <a:ea typeface="Calibri" panose="020F0502020204030204" pitchFamily="34" charset="0"/>
                          <a:cs typeface="Calibri" panose="020F0502020204030204" pitchFamily="34" charset="0"/>
                        </a:rPr>
                        <a:t>هي قنوات يمكننا من خلالها </a:t>
                      </a:r>
                      <a:r>
                        <a:rPr lang="ar-JO" sz="1050" b="1" dirty="0">
                          <a:latin typeface="Calibri" panose="020F0502020204030204" pitchFamily="34" charset="0"/>
                          <a:ea typeface="Calibri" panose="020F0502020204030204" pitchFamily="34" charset="0"/>
                          <a:cs typeface="Calibri" panose="020F0502020204030204" pitchFamily="34" charset="0"/>
                        </a:rPr>
                        <a:t>مشاركة المعلومات حول منظمتنا وشركائنا وبرامجنا وخطط الاستجابة مع المجتمع</a:t>
                      </a:r>
                      <a:r>
                        <a:rPr lang="ar-JO" sz="1050" dirty="0">
                          <a:latin typeface="Calibri" panose="020F0502020204030204" pitchFamily="34" charset="0"/>
                          <a:ea typeface="Calibri" panose="020F0502020204030204" pitchFamily="34" charset="0"/>
                          <a:cs typeface="Calibri" panose="020F0502020204030204" pitchFamily="34" charset="0"/>
                        </a:rPr>
                        <a:t> في المجالات التي نعمل فيها، كما ويمكن استخدام هذه القنوات للإعلان عن آلية التغذية الراجعة، وكذلك مشاركة المعلومات اللازمة.</a:t>
                      </a:r>
                      <a:endParaRPr sz="105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BD8EB"/>
                    </a:solidFill>
                  </a:tcPr>
                </a:tc>
                <a:tc>
                  <a:txBody>
                    <a:bodyPr/>
                    <a:lstStyle/>
                    <a:p>
                      <a:pPr marL="107314" marR="318135" algn="just" rtl="1">
                        <a:lnSpc>
                          <a:spcPct val="111100"/>
                        </a:lnSpc>
                        <a:spcBef>
                          <a:spcPts val="515"/>
                        </a:spcBef>
                      </a:pPr>
                      <a:r>
                        <a:rPr lang="ar-JO" sz="1050" dirty="0">
                          <a:latin typeface="Calibri" panose="020F0502020204030204" pitchFamily="34" charset="0"/>
                          <a:ea typeface="Calibri" panose="020F0502020204030204" pitchFamily="34" charset="0"/>
                          <a:cs typeface="Calibri" panose="020F0502020204030204" pitchFamily="34" charset="0"/>
                        </a:rPr>
                        <a:t>هي القنوات التي تساعدنا على </a:t>
                      </a:r>
                      <a:r>
                        <a:rPr lang="ar-JO" sz="1050" b="1" dirty="0">
                          <a:latin typeface="Calibri" panose="020F0502020204030204" pitchFamily="34" charset="0"/>
                          <a:ea typeface="Calibri" panose="020F0502020204030204" pitchFamily="34" charset="0"/>
                          <a:cs typeface="Calibri" panose="020F0502020204030204" pitchFamily="34" charset="0"/>
                        </a:rPr>
                        <a:t>جمع الرؤى من المجتمعات حول عملنا والخدمات التي نقدمها، والأمور الأخرى التي تهم المجتمع</a:t>
                      </a:r>
                      <a:r>
                        <a:rPr lang="ar-JO" sz="1050" dirty="0">
                          <a:latin typeface="Calibri" panose="020F0502020204030204" pitchFamily="34" charset="0"/>
                          <a:ea typeface="Calibri" panose="020F0502020204030204" pitchFamily="34" charset="0"/>
                          <a:cs typeface="Calibri" panose="020F0502020204030204" pitchFamily="34" charset="0"/>
                        </a:rPr>
                        <a:t>، كما ويمكن أن يشمل ذلك المعلومات العامة المتعلقة بالظروف الثقافية والسياقية للسكان المستهدفين.</a:t>
                      </a:r>
                      <a:endParaRPr sz="105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D8AFD3"/>
                    </a:solidFill>
                  </a:tcPr>
                </a:tc>
                <a:tc>
                  <a:txBody>
                    <a:bodyPr/>
                    <a:lstStyle/>
                    <a:p>
                      <a:pPr marL="107314" marR="243204" algn="just" rtl="1">
                        <a:lnSpc>
                          <a:spcPct val="111100"/>
                        </a:lnSpc>
                        <a:spcBef>
                          <a:spcPts val="509"/>
                        </a:spcBef>
                      </a:pPr>
                      <a:r>
                        <a:rPr lang="ar-JO" sz="1050" dirty="0">
                          <a:latin typeface="Calibri" panose="020F0502020204030204" pitchFamily="34" charset="0"/>
                          <a:ea typeface="Calibri" panose="020F0502020204030204" pitchFamily="34" charset="0"/>
                          <a:cs typeface="Calibri" panose="020F0502020204030204" pitchFamily="34" charset="0"/>
                        </a:rPr>
                        <a:t>هي القنوات التي </a:t>
                      </a:r>
                      <a:r>
                        <a:rPr lang="ar-JO" sz="1050" b="1" dirty="0">
                          <a:latin typeface="Calibri" panose="020F0502020204030204" pitchFamily="34" charset="0"/>
                          <a:ea typeface="Calibri" panose="020F0502020204030204" pitchFamily="34" charset="0"/>
                          <a:cs typeface="Calibri" panose="020F0502020204030204" pitchFamily="34" charset="0"/>
                        </a:rPr>
                        <a:t>نستجيب من خلالها للتغذية الراجعة المجتمعية، وعادةً ما يتم ذلك أثناء عملية "إغلاق الحلقة"، </a:t>
                      </a:r>
                      <a:r>
                        <a:rPr lang="ar-JO" sz="1050" dirty="0">
                          <a:latin typeface="Calibri" panose="020F0502020204030204" pitchFamily="34" charset="0"/>
                          <a:ea typeface="Calibri" panose="020F0502020204030204" pitchFamily="34" charset="0"/>
                          <a:cs typeface="Calibri" panose="020F0502020204030204" pitchFamily="34" charset="0"/>
                        </a:rPr>
                        <a:t>ومن المهم أيضًا أن نتذكر أن القنوات التي نستخدمها لجمع الملاحظات والانطباعات ليست دائمًا القنوات المناسبة للاستجابة لها.</a:t>
                      </a:r>
                    </a:p>
                  </a:txBody>
                  <a:tcPr marL="0" marR="0" marT="64769" marB="0">
                    <a:lnL w="6350">
                      <a:solidFill>
                        <a:srgbClr val="FFFFFF"/>
                      </a:solidFill>
                      <a:prstDash val="solid"/>
                    </a:lnL>
                    <a:lnR w="6350">
                      <a:solidFill>
                        <a:srgbClr val="FFFFFF"/>
                      </a:solidFill>
                      <a:prstDash val="solid"/>
                    </a:lnR>
                    <a:lnT w="6350">
                      <a:solidFill>
                        <a:srgbClr val="FFFFFF"/>
                      </a:solidFill>
                      <a:prstDash val="solid"/>
                    </a:lnT>
                    <a:lnB w="6350">
                      <a:solidFill>
                        <a:srgbClr val="FFFFFF"/>
                      </a:solidFill>
                      <a:prstDash val="solid"/>
                    </a:lnB>
                    <a:solidFill>
                      <a:srgbClr val="EBD8EB"/>
                    </a:solidFill>
                  </a:tcPr>
                </a:tc>
                <a:extLst>
                  <a:ext uri="{0D108BD9-81ED-4DB2-BD59-A6C34878D82A}">
                    <a16:rowId xmlns:a16="http://schemas.microsoft.com/office/drawing/2014/main" val="10001"/>
                  </a:ext>
                </a:extLst>
              </a:tr>
            </a:tbl>
          </a:graphicData>
        </a:graphic>
      </p:graphicFrame>
      <p:grpSp>
        <p:nvGrpSpPr>
          <p:cNvPr id="19" name="object 19"/>
          <p:cNvGrpSpPr/>
          <p:nvPr/>
        </p:nvGrpSpPr>
        <p:grpSpPr>
          <a:xfrm>
            <a:off x="6615656" y="548050"/>
            <a:ext cx="474345" cy="474345"/>
            <a:chOff x="469337" y="562118"/>
            <a:chExt cx="474345" cy="474345"/>
          </a:xfrm>
        </p:grpSpPr>
        <p:sp>
          <p:nvSpPr>
            <p:cNvPr id="20" name="object 20"/>
            <p:cNvSpPr/>
            <p:nvPr/>
          </p:nvSpPr>
          <p:spPr>
            <a:xfrm>
              <a:off x="469337" y="562118"/>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ECD"/>
            </a:solidFill>
          </p:spPr>
          <p:txBody>
            <a:bodyPr wrap="square" lIns="0" tIns="0" rIns="0" bIns="0" rtlCol="0"/>
            <a:lstStyle/>
            <a:p>
              <a:endParaRPr>
                <a:cs typeface="Calibri" panose="020F0502020204030204" pitchFamily="34" charset="0"/>
              </a:endParaRPr>
            </a:p>
          </p:txBody>
        </p:sp>
        <p:pic>
          <p:nvPicPr>
            <p:cNvPr id="21" name="object 21"/>
            <p:cNvPicPr/>
            <p:nvPr/>
          </p:nvPicPr>
          <p:blipFill>
            <a:blip r:embed="rId3" cstate="print"/>
            <a:stretch>
              <a:fillRect/>
            </a:stretch>
          </p:blipFill>
          <p:spPr>
            <a:xfrm>
              <a:off x="584869" y="660889"/>
              <a:ext cx="243268" cy="276783"/>
            </a:xfrm>
            <a:prstGeom prst="rect">
              <a:avLst/>
            </a:prstGeom>
          </p:spPr>
        </p:pic>
      </p:grpSp>
      <p:cxnSp>
        <p:nvCxnSpPr>
          <p:cNvPr id="23" name="Straight Connector 22">
            <a:extLst>
              <a:ext uri="{FF2B5EF4-FFF2-40B4-BE49-F238E27FC236}">
                <a16:creationId xmlns:a16="http://schemas.microsoft.com/office/drawing/2014/main" id="{25202DA0-A52F-D80C-D142-A57F49420BAA}"/>
              </a:ext>
            </a:extLst>
          </p:cNvPr>
          <p:cNvCxnSpPr/>
          <p:nvPr/>
        </p:nvCxnSpPr>
        <p:spPr>
          <a:xfrm flipH="1">
            <a:off x="4405503" y="3586492"/>
            <a:ext cx="2427638" cy="0"/>
          </a:xfrm>
          <a:prstGeom prst="line">
            <a:avLst/>
          </a:prstGeom>
          <a:ln>
            <a:solidFill>
              <a:srgbClr val="98287C"/>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A4A64DDF-882D-52DF-90AE-868CE4E2C98D}"/>
              </a:ext>
            </a:extLst>
          </p:cNvPr>
          <p:cNvSpPr/>
          <p:nvPr/>
        </p:nvSpPr>
        <p:spPr>
          <a:xfrm>
            <a:off x="654050" y="3517900"/>
            <a:ext cx="3656239" cy="685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cs typeface="Calibri" panose="020F050202020403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3433760" y="982544"/>
            <a:ext cx="3292475" cy="0"/>
          </a:xfrm>
          <a:custGeom>
            <a:avLst/>
            <a:gdLst/>
            <a:ahLst/>
            <a:cxnLst/>
            <a:rect l="l" t="t" r="r" b="b"/>
            <a:pathLst>
              <a:path w="3292475">
                <a:moveTo>
                  <a:pt x="0" y="0"/>
                </a:moveTo>
                <a:lnTo>
                  <a:pt x="3292132" y="0"/>
                </a:lnTo>
              </a:path>
            </a:pathLst>
          </a:custGeom>
          <a:ln w="6350">
            <a:solidFill>
              <a:srgbClr val="98287C"/>
            </a:solidFill>
          </a:ln>
        </p:spPr>
        <p:txBody>
          <a:bodyPr wrap="square" lIns="0" tIns="0" rIns="0" bIns="0" rtlCol="0"/>
          <a:lstStyle/>
          <a:p>
            <a:endParaRPr/>
          </a:p>
        </p:txBody>
      </p:sp>
      <p:sp>
        <p:nvSpPr>
          <p:cNvPr id="3" name="object 3"/>
          <p:cNvSpPr txBox="1"/>
          <p:nvPr/>
        </p:nvSpPr>
        <p:spPr>
          <a:xfrm>
            <a:off x="3382510" y="760318"/>
            <a:ext cx="3317875" cy="182101"/>
          </a:xfrm>
          <a:prstGeom prst="rect">
            <a:avLst/>
          </a:prstGeom>
        </p:spPr>
        <p:txBody>
          <a:bodyPr vert="horz" wrap="square" lIns="0" tIns="12700" rIns="0" bIns="0" rtlCol="0">
            <a:spAutoFit/>
          </a:bodyPr>
          <a:lstStyle/>
          <a:p>
            <a:pPr marL="12700" rtl="1">
              <a:lnSpc>
                <a:spcPct val="100000"/>
              </a:lnSpc>
              <a:spcBef>
                <a:spcPts val="100"/>
              </a:spcBef>
            </a:pPr>
            <a:r>
              <a:rPr lang="ar-JO" sz="1100" spc="10" dirty="0">
                <a:solidFill>
                  <a:srgbClr val="98287C"/>
                </a:solidFill>
                <a:latin typeface="Century Gothic"/>
                <a:cs typeface="Century Gothic"/>
              </a:rPr>
              <a:t>قنوات خاصة بمختلف طرق التبليغ</a:t>
            </a:r>
            <a:endParaRPr sz="1100" dirty="0">
              <a:latin typeface="Century Gothic"/>
              <a:cs typeface="Century Gothic"/>
            </a:endParaRPr>
          </a:p>
        </p:txBody>
      </p:sp>
      <p:sp>
        <p:nvSpPr>
          <p:cNvPr id="4" name="object 4"/>
          <p:cNvSpPr txBox="1"/>
          <p:nvPr/>
        </p:nvSpPr>
        <p:spPr>
          <a:xfrm>
            <a:off x="3730305" y="1002065"/>
            <a:ext cx="2995930" cy="370743"/>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spc="-45" dirty="0">
                <a:latin typeface="Calibri" panose="020F0502020204030204" pitchFamily="34" charset="0"/>
                <a:ea typeface="Calibri" panose="020F0502020204030204" pitchFamily="34" charset="0"/>
                <a:cs typeface="Calibri" panose="020F0502020204030204" pitchFamily="34" charset="0"/>
              </a:rPr>
              <a:t>ستتفاوت القدرة في الوصول إلى القناة بين مختلف المجموعات في المجتمع، وبالتالي ولضمان أن تكون العملية شاملة يجب توظيف مزيج من هذه القنوات </a:t>
            </a:r>
            <a:endParaRPr sz="10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592517" y="982544"/>
            <a:ext cx="2995930" cy="370743"/>
          </a:xfrm>
          <a:prstGeom prst="rect">
            <a:avLst/>
          </a:prstGeom>
        </p:spPr>
        <p:txBody>
          <a:bodyPr vert="horz" wrap="square" lIns="0" tIns="12700" rIns="0" bIns="0" rtlCol="0">
            <a:spAutoFit/>
          </a:bodyPr>
          <a:lstStyle/>
          <a:p>
            <a:pPr marL="12700" marR="5080" rtl="1">
              <a:lnSpc>
                <a:spcPct val="113999"/>
              </a:lnSpc>
              <a:spcBef>
                <a:spcPts val="100"/>
              </a:spcBef>
            </a:pPr>
            <a:r>
              <a:rPr lang="ar-JO" sz="1050" spc="-45" dirty="0">
                <a:latin typeface="Calibri" panose="020F0502020204030204" pitchFamily="34" charset="0"/>
                <a:ea typeface="Calibri" panose="020F0502020204030204" pitchFamily="34" charset="0"/>
                <a:cs typeface="Calibri" panose="020F0502020204030204" pitchFamily="34" charset="0"/>
              </a:rPr>
              <a:t>عندها يمكن الاستماع إلى كافة المجموعات المجتمعية وستكون قادرة على المساهمة.</a:t>
            </a:r>
            <a:endParaRPr sz="105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p:nvPr/>
        </p:nvSpPr>
        <p:spPr>
          <a:xfrm rot="10800000">
            <a:off x="719999" y="5612386"/>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graphicFrame>
        <p:nvGraphicFramePr>
          <p:cNvPr id="7" name="object 7"/>
          <p:cNvGraphicFramePr>
            <a:graphicFrameLocks noGrp="1"/>
          </p:cNvGraphicFramePr>
          <p:nvPr>
            <p:extLst>
              <p:ext uri="{D42A27DB-BD31-4B8C-83A1-F6EECF244321}">
                <p14:modId xmlns:p14="http://schemas.microsoft.com/office/powerpoint/2010/main" val="3032088699"/>
              </p:ext>
            </p:extLst>
          </p:nvPr>
        </p:nvGraphicFramePr>
        <p:xfrm>
          <a:off x="719999" y="1650149"/>
          <a:ext cx="6119494" cy="3176905"/>
        </p:xfrm>
        <a:graphic>
          <a:graphicData uri="http://schemas.openxmlformats.org/drawingml/2006/table">
            <a:tbl>
              <a:tblPr rtl="1" firstRow="1" bandRow="1">
                <a:tableStyleId>{2D5ABB26-0587-4C30-8999-92F81FD0307C}</a:tableStyleId>
              </a:tblPr>
              <a:tblGrid>
                <a:gridCol w="1367790">
                  <a:extLst>
                    <a:ext uri="{9D8B030D-6E8A-4147-A177-3AD203B41FA5}">
                      <a16:colId xmlns:a16="http://schemas.microsoft.com/office/drawing/2014/main" val="20000"/>
                    </a:ext>
                  </a:extLst>
                </a:gridCol>
                <a:gridCol w="1007745">
                  <a:extLst>
                    <a:ext uri="{9D8B030D-6E8A-4147-A177-3AD203B41FA5}">
                      <a16:colId xmlns:a16="http://schemas.microsoft.com/office/drawing/2014/main" val="20001"/>
                    </a:ext>
                  </a:extLst>
                </a:gridCol>
                <a:gridCol w="1403985">
                  <a:extLst>
                    <a:ext uri="{9D8B030D-6E8A-4147-A177-3AD203B41FA5}">
                      <a16:colId xmlns:a16="http://schemas.microsoft.com/office/drawing/2014/main" val="20002"/>
                    </a:ext>
                  </a:extLst>
                </a:gridCol>
                <a:gridCol w="1151889">
                  <a:extLst>
                    <a:ext uri="{9D8B030D-6E8A-4147-A177-3AD203B41FA5}">
                      <a16:colId xmlns:a16="http://schemas.microsoft.com/office/drawing/2014/main" val="20003"/>
                    </a:ext>
                  </a:extLst>
                </a:gridCol>
                <a:gridCol w="1188085">
                  <a:extLst>
                    <a:ext uri="{9D8B030D-6E8A-4147-A177-3AD203B41FA5}">
                      <a16:colId xmlns:a16="http://schemas.microsoft.com/office/drawing/2014/main" val="20004"/>
                    </a:ext>
                  </a:extLst>
                </a:gridCol>
              </a:tblGrid>
              <a:tr h="326390">
                <a:tc gridSpan="2">
                  <a:txBody>
                    <a:bodyPr/>
                    <a:lstStyle/>
                    <a:p>
                      <a:pPr marL="478155" algn="just" rtl="1">
                        <a:lnSpc>
                          <a:spcPct val="100000"/>
                        </a:lnSpc>
                        <a:spcBef>
                          <a:spcPts val="819"/>
                        </a:spcBef>
                      </a:pPr>
                      <a:r>
                        <a:rPr lang="ar-JO" sz="900" b="1" spc="75" dirty="0">
                          <a:solidFill>
                            <a:srgbClr val="FFFFFF"/>
                          </a:solidFill>
                          <a:latin typeface="Calibri" panose="020F0502020204030204" pitchFamily="34" charset="0"/>
                          <a:ea typeface="Calibri" panose="020F0502020204030204" pitchFamily="34" charset="0"/>
                          <a:cs typeface="Calibri" panose="020F0502020204030204" pitchFamily="34" charset="0"/>
                        </a:rPr>
                        <a:t>التبليغ الخطي</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R w="6350">
                      <a:solidFill>
                        <a:srgbClr val="FFFFFF"/>
                      </a:solidFill>
                      <a:prstDash val="solid"/>
                    </a:lnR>
                    <a:lnB w="6350">
                      <a:solidFill>
                        <a:srgbClr val="FFFFFF"/>
                      </a:solidFill>
                      <a:prstDash val="solid"/>
                    </a:lnB>
                    <a:solidFill>
                      <a:srgbClr val="98287C"/>
                    </a:solidFill>
                  </a:tcPr>
                </a:tc>
                <a:tc hMerge="1">
                  <a:txBody>
                    <a:bodyPr/>
                    <a:lstStyle/>
                    <a:p>
                      <a:endParaRPr/>
                    </a:p>
                  </a:txBody>
                  <a:tcPr marL="0" marR="0" marT="0" marB="0"/>
                </a:tc>
                <a:tc gridSpan="3">
                  <a:txBody>
                    <a:bodyPr/>
                    <a:lstStyle/>
                    <a:p>
                      <a:pPr marL="1211580" algn="just" rtl="1">
                        <a:lnSpc>
                          <a:spcPct val="100000"/>
                        </a:lnSpc>
                        <a:spcBef>
                          <a:spcPts val="819"/>
                        </a:spcBef>
                      </a:pPr>
                      <a:r>
                        <a:rPr lang="ar-JO" sz="900" b="1" dirty="0">
                          <a:solidFill>
                            <a:srgbClr val="FFFFFF"/>
                          </a:solidFill>
                          <a:latin typeface="Calibri" panose="020F0502020204030204" pitchFamily="34" charset="0"/>
                          <a:ea typeface="Calibri" panose="020F0502020204030204" pitchFamily="34" charset="0"/>
                          <a:cs typeface="Calibri" panose="020F0502020204030204" pitchFamily="34" charset="0"/>
                        </a:rPr>
                        <a:t>التبليغ اللفظي</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L w="6350">
                      <a:solidFill>
                        <a:srgbClr val="FFFFFF"/>
                      </a:solidFill>
                      <a:prstDash val="solid"/>
                    </a:lnL>
                    <a:lnB w="6350">
                      <a:solidFill>
                        <a:srgbClr val="FFFFFF"/>
                      </a:solidFill>
                      <a:prstDash val="solid"/>
                    </a:lnB>
                    <a:solidFill>
                      <a:srgbClr val="98287C"/>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605790">
                <a:tc>
                  <a:txBody>
                    <a:bodyPr/>
                    <a:lstStyle/>
                    <a:p>
                      <a:pPr marL="275590" marR="53340" indent="-146050" algn="ctr" rtl="1">
                        <a:lnSpc>
                          <a:spcPct val="101800"/>
                        </a:lnSpc>
                        <a:spcBef>
                          <a:spcPts val="800"/>
                        </a:spcBef>
                      </a:pPr>
                      <a:r>
                        <a:rPr lang="ar-JO" sz="900" b="1" spc="80" dirty="0">
                          <a:solidFill>
                            <a:srgbClr val="FFFFFF"/>
                          </a:solidFill>
                          <a:latin typeface="Calibri" panose="020F0502020204030204" pitchFamily="34" charset="0"/>
                          <a:ea typeface="Calibri" panose="020F0502020204030204" pitchFamily="34" charset="0"/>
                          <a:cs typeface="Calibri" panose="020F0502020204030204" pitchFamily="34" charset="0"/>
                        </a:rPr>
                        <a:t>دون اتصال – لا حاجة لوجود إنترنت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1600" marB="0">
                    <a:lnR w="6350">
                      <a:solidFill>
                        <a:srgbClr val="FFFFFF"/>
                      </a:solidFill>
                      <a:prstDash val="solid"/>
                    </a:lnR>
                    <a:lnT w="6350">
                      <a:solidFill>
                        <a:srgbClr val="FFFFFF"/>
                      </a:solidFill>
                      <a:prstDash val="solid"/>
                    </a:lnT>
                    <a:solidFill>
                      <a:srgbClr val="BD99C6"/>
                    </a:solidFill>
                  </a:tcPr>
                </a:tc>
                <a:tc>
                  <a:txBody>
                    <a:bodyPr/>
                    <a:lstStyle/>
                    <a:p>
                      <a:pPr marL="46355" marR="38735" indent="-635" algn="ctr" rtl="1">
                        <a:lnSpc>
                          <a:spcPct val="101800"/>
                        </a:lnSpc>
                        <a:spcBef>
                          <a:spcPts val="800"/>
                        </a:spcBef>
                      </a:pPr>
                      <a:r>
                        <a:rPr lang="ar-JO" sz="900" b="1" spc="95" dirty="0">
                          <a:solidFill>
                            <a:srgbClr val="FFFFFF"/>
                          </a:solidFill>
                          <a:latin typeface="Calibri" panose="020F0502020204030204" pitchFamily="34" charset="0"/>
                          <a:ea typeface="Calibri" panose="020F0502020204030204" pitchFamily="34" charset="0"/>
                          <a:cs typeface="Calibri" panose="020F0502020204030204" pitchFamily="34" charset="0"/>
                        </a:rPr>
                        <a:t>باتصال – يجب وجود اتصال بالانترنت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1600" marB="0">
                    <a:lnL w="6350">
                      <a:solidFill>
                        <a:srgbClr val="FFFFFF"/>
                      </a:solidFill>
                      <a:prstDash val="solid"/>
                    </a:lnL>
                    <a:lnR w="6350">
                      <a:solidFill>
                        <a:srgbClr val="FFFFFF"/>
                      </a:solidFill>
                      <a:prstDash val="solid"/>
                    </a:lnR>
                    <a:lnT w="6350">
                      <a:solidFill>
                        <a:srgbClr val="FFFFFF"/>
                      </a:solidFill>
                      <a:prstDash val="solid"/>
                    </a:lnT>
                    <a:solidFill>
                      <a:srgbClr val="BD99C6"/>
                    </a:solidFill>
                  </a:tcPr>
                </a:tc>
                <a:tc>
                  <a:txBody>
                    <a:bodyPr/>
                    <a:lstStyle/>
                    <a:p>
                      <a:pPr marL="375920" algn="r" rtl="1">
                        <a:lnSpc>
                          <a:spcPct val="100000"/>
                        </a:lnSpc>
                        <a:spcBef>
                          <a:spcPts val="819"/>
                        </a:spcBef>
                      </a:pPr>
                      <a:r>
                        <a:rPr lang="ar-JO" sz="900" b="1" dirty="0">
                          <a:solidFill>
                            <a:srgbClr val="FFFFFF"/>
                          </a:solidFill>
                          <a:latin typeface="Calibri" panose="020F0502020204030204" pitchFamily="34" charset="0"/>
                          <a:ea typeface="Calibri" panose="020F0502020204030204" pitchFamily="34" charset="0"/>
                          <a:cs typeface="Calibri" panose="020F0502020204030204" pitchFamily="34" charset="0"/>
                        </a:rPr>
                        <a:t>الوجاهي</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L w="6350">
                      <a:solidFill>
                        <a:srgbClr val="FFFFFF"/>
                      </a:solidFill>
                      <a:prstDash val="solid"/>
                    </a:lnL>
                    <a:lnR w="6350">
                      <a:solidFill>
                        <a:srgbClr val="FFFFFF"/>
                      </a:solidFill>
                      <a:prstDash val="solid"/>
                    </a:lnR>
                    <a:lnT w="6350">
                      <a:solidFill>
                        <a:srgbClr val="FFFFFF"/>
                      </a:solidFill>
                      <a:prstDash val="solid"/>
                    </a:lnT>
                    <a:solidFill>
                      <a:srgbClr val="BD99C6"/>
                    </a:solidFill>
                  </a:tcPr>
                </a:tc>
                <a:tc>
                  <a:txBody>
                    <a:bodyPr/>
                    <a:lstStyle/>
                    <a:p>
                      <a:pPr marL="267335" algn="r" rtl="1">
                        <a:lnSpc>
                          <a:spcPct val="100000"/>
                        </a:lnSpc>
                        <a:spcBef>
                          <a:spcPts val="819"/>
                        </a:spcBef>
                      </a:pPr>
                      <a:r>
                        <a:rPr lang="ar-JO" sz="900" b="1" dirty="0">
                          <a:solidFill>
                            <a:srgbClr val="FFFFFF"/>
                          </a:solidFill>
                          <a:latin typeface="Calibri" panose="020F0502020204030204" pitchFamily="34" charset="0"/>
                          <a:ea typeface="Calibri" panose="020F0502020204030204" pitchFamily="34" charset="0"/>
                          <a:cs typeface="Calibri" panose="020F0502020204030204" pitchFamily="34" charset="0"/>
                        </a:rPr>
                        <a:t>المكالكات الهاتفية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L w="6350">
                      <a:solidFill>
                        <a:srgbClr val="FFFFFF"/>
                      </a:solidFill>
                      <a:prstDash val="solid"/>
                    </a:lnL>
                    <a:lnR w="6350">
                      <a:solidFill>
                        <a:srgbClr val="FFFFFF"/>
                      </a:solidFill>
                      <a:prstDash val="solid"/>
                    </a:lnR>
                    <a:lnT w="6350">
                      <a:solidFill>
                        <a:srgbClr val="FFFFFF"/>
                      </a:solidFill>
                      <a:prstDash val="solid"/>
                    </a:lnT>
                    <a:solidFill>
                      <a:srgbClr val="BD99C6"/>
                    </a:solidFill>
                  </a:tcPr>
                </a:tc>
                <a:tc>
                  <a:txBody>
                    <a:bodyPr/>
                    <a:lstStyle/>
                    <a:p>
                      <a:pPr marL="177800" marR="97790" algn="ctr" rtl="1">
                        <a:lnSpc>
                          <a:spcPct val="101800"/>
                        </a:lnSpc>
                        <a:spcBef>
                          <a:spcPts val="800"/>
                        </a:spcBef>
                      </a:pPr>
                      <a:r>
                        <a:rPr lang="ar-JO" sz="900" b="1" dirty="0">
                          <a:solidFill>
                            <a:srgbClr val="FFFFFF"/>
                          </a:solidFill>
                          <a:latin typeface="Calibri" panose="020F0502020204030204" pitchFamily="34" charset="0"/>
                          <a:ea typeface="Calibri" panose="020F0502020204030204" pitchFamily="34" charset="0"/>
                          <a:cs typeface="Calibri" panose="020F0502020204030204" pitchFamily="34" charset="0"/>
                        </a:rPr>
                        <a:t>تسجيل الصوت أو الفيديو</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1600" marB="0">
                    <a:lnL w="6350">
                      <a:solidFill>
                        <a:srgbClr val="FFFFFF"/>
                      </a:solidFill>
                      <a:prstDash val="solid"/>
                    </a:lnL>
                    <a:lnT w="6350">
                      <a:solidFill>
                        <a:srgbClr val="FFFFFF"/>
                      </a:solidFill>
                      <a:prstDash val="solid"/>
                    </a:lnT>
                    <a:solidFill>
                      <a:srgbClr val="BD99C6"/>
                    </a:solidFill>
                  </a:tcPr>
                </a:tc>
                <a:extLst>
                  <a:ext uri="{0D108BD9-81ED-4DB2-BD59-A6C34878D82A}">
                    <a16:rowId xmlns:a16="http://schemas.microsoft.com/office/drawing/2014/main" val="10001"/>
                  </a:ext>
                </a:extLst>
              </a:tr>
              <a:tr h="287020">
                <a:tc>
                  <a:txBody>
                    <a:bodyPr/>
                    <a:lstStyle/>
                    <a:p>
                      <a:pPr marL="71755" algn="just" rtl="1">
                        <a:lnSpc>
                          <a:spcPct val="100000"/>
                        </a:lnSpc>
                        <a:spcBef>
                          <a:spcPts val="625"/>
                        </a:spcBef>
                      </a:pPr>
                      <a:r>
                        <a:rPr lang="ar-JO" sz="950" spc="50" dirty="0">
                          <a:latin typeface="Calibri" panose="020F0502020204030204" pitchFamily="34" charset="0"/>
                          <a:ea typeface="Calibri" panose="020F0502020204030204" pitchFamily="34" charset="0"/>
                          <a:cs typeface="Calibri" panose="020F0502020204030204" pitchFamily="34" charset="0"/>
                        </a:rPr>
                        <a:t>على سبيل المثال:</a:t>
                      </a:r>
                      <a:endParaRPr sz="950" dirty="0">
                        <a:latin typeface="Calibri" panose="020F0502020204030204" pitchFamily="34" charset="0"/>
                        <a:ea typeface="Calibri" panose="020F0502020204030204" pitchFamily="34" charset="0"/>
                        <a:cs typeface="Calibri" panose="020F0502020204030204" pitchFamily="34" charset="0"/>
                      </a:endParaRPr>
                    </a:p>
                  </a:txBody>
                  <a:tcPr marL="0" marR="0" marT="79375" marB="0">
                    <a:lnL w="6350">
                      <a:solidFill>
                        <a:srgbClr val="011E41"/>
                      </a:solidFill>
                      <a:prstDash val="solid"/>
                    </a:lnL>
                    <a:lnR w="6350">
                      <a:solidFill>
                        <a:srgbClr val="011E41"/>
                      </a:solidFill>
                      <a:prstDash val="solid"/>
                    </a:lnR>
                  </a:tcPr>
                </a:tc>
                <a:tc>
                  <a:txBody>
                    <a:bodyPr/>
                    <a:lstStyle/>
                    <a:p>
                      <a:pPr marL="71755" algn="just" rtl="1">
                        <a:lnSpc>
                          <a:spcPct val="100000"/>
                        </a:lnSpc>
                        <a:spcBef>
                          <a:spcPts val="625"/>
                        </a:spcBef>
                      </a:pPr>
                      <a:r>
                        <a:rPr lang="ar-JO" sz="950" spc="50" dirty="0">
                          <a:latin typeface="Calibri" panose="020F0502020204030204" pitchFamily="34" charset="0"/>
                          <a:ea typeface="Calibri" panose="020F0502020204030204" pitchFamily="34" charset="0"/>
                          <a:cs typeface="Calibri" panose="020F0502020204030204" pitchFamily="34" charset="0"/>
                        </a:rPr>
                        <a:t>على سبيل المثال:</a:t>
                      </a:r>
                      <a:endParaRPr sz="950" dirty="0">
                        <a:latin typeface="Calibri" panose="020F0502020204030204" pitchFamily="34" charset="0"/>
                        <a:ea typeface="Calibri" panose="020F0502020204030204" pitchFamily="34" charset="0"/>
                        <a:cs typeface="Calibri" panose="020F0502020204030204" pitchFamily="34" charset="0"/>
                      </a:endParaRPr>
                    </a:p>
                  </a:txBody>
                  <a:tcPr marL="0" marR="0" marT="79375" marB="0">
                    <a:lnL w="6350">
                      <a:solidFill>
                        <a:srgbClr val="011E41"/>
                      </a:solidFill>
                      <a:prstDash val="solid"/>
                    </a:lnL>
                    <a:lnR w="6350">
                      <a:solidFill>
                        <a:srgbClr val="011E41"/>
                      </a:solidFill>
                      <a:prstDash val="solid"/>
                    </a:lnR>
                  </a:tcPr>
                </a:tc>
                <a:tc>
                  <a:txBody>
                    <a:bodyPr/>
                    <a:lstStyle/>
                    <a:p>
                      <a:pPr marL="71755" algn="just" rtl="1">
                        <a:lnSpc>
                          <a:spcPct val="100000"/>
                        </a:lnSpc>
                        <a:spcBef>
                          <a:spcPts val="625"/>
                        </a:spcBef>
                      </a:pPr>
                      <a:r>
                        <a:rPr lang="ar-JO" sz="950" spc="50" dirty="0">
                          <a:latin typeface="Calibri" panose="020F0502020204030204" pitchFamily="34" charset="0"/>
                          <a:ea typeface="Calibri" panose="020F0502020204030204" pitchFamily="34" charset="0"/>
                          <a:cs typeface="Calibri" panose="020F0502020204030204" pitchFamily="34" charset="0"/>
                        </a:rPr>
                        <a:t>على سبيل المثال:</a:t>
                      </a:r>
                      <a:endParaRPr sz="950" dirty="0">
                        <a:latin typeface="Calibri" panose="020F0502020204030204" pitchFamily="34" charset="0"/>
                        <a:ea typeface="Calibri" panose="020F0502020204030204" pitchFamily="34" charset="0"/>
                        <a:cs typeface="Calibri" panose="020F0502020204030204" pitchFamily="34" charset="0"/>
                      </a:endParaRPr>
                    </a:p>
                  </a:txBody>
                  <a:tcPr marL="0" marR="0" marT="79375" marB="0">
                    <a:lnL w="6350">
                      <a:solidFill>
                        <a:srgbClr val="011E41"/>
                      </a:solidFill>
                      <a:prstDash val="solid"/>
                    </a:lnL>
                    <a:lnR w="6350">
                      <a:solidFill>
                        <a:srgbClr val="011E41"/>
                      </a:solidFill>
                      <a:prstDash val="solid"/>
                    </a:lnR>
                  </a:tcPr>
                </a:tc>
                <a:tc>
                  <a:txBody>
                    <a:bodyPr/>
                    <a:lstStyle/>
                    <a:p>
                      <a:pPr marL="71755" algn="just" rtl="1">
                        <a:lnSpc>
                          <a:spcPct val="100000"/>
                        </a:lnSpc>
                        <a:spcBef>
                          <a:spcPts val="625"/>
                        </a:spcBef>
                      </a:pPr>
                      <a:r>
                        <a:rPr lang="ar-JO" sz="950" spc="50" dirty="0">
                          <a:latin typeface="Calibri" panose="020F0502020204030204" pitchFamily="34" charset="0"/>
                          <a:ea typeface="Calibri" panose="020F0502020204030204" pitchFamily="34" charset="0"/>
                          <a:cs typeface="Calibri" panose="020F0502020204030204" pitchFamily="34" charset="0"/>
                        </a:rPr>
                        <a:t>على سبيل المثال:</a:t>
                      </a:r>
                      <a:endParaRPr sz="950" dirty="0">
                        <a:latin typeface="Calibri" panose="020F0502020204030204" pitchFamily="34" charset="0"/>
                        <a:ea typeface="Calibri" panose="020F0502020204030204" pitchFamily="34" charset="0"/>
                        <a:cs typeface="Calibri" panose="020F0502020204030204" pitchFamily="34" charset="0"/>
                      </a:endParaRPr>
                    </a:p>
                  </a:txBody>
                  <a:tcPr marL="0" marR="0" marT="79375" marB="0">
                    <a:lnL w="6350">
                      <a:solidFill>
                        <a:srgbClr val="011E41"/>
                      </a:solidFill>
                      <a:prstDash val="solid"/>
                    </a:lnL>
                    <a:lnR w="6350">
                      <a:solidFill>
                        <a:srgbClr val="011E41"/>
                      </a:solidFill>
                      <a:prstDash val="solid"/>
                    </a:lnR>
                  </a:tcPr>
                </a:tc>
                <a:tc>
                  <a:txBody>
                    <a:bodyPr/>
                    <a:lstStyle/>
                    <a:p>
                      <a:pPr marL="71755" algn="just" rtl="1">
                        <a:lnSpc>
                          <a:spcPct val="100000"/>
                        </a:lnSpc>
                        <a:spcBef>
                          <a:spcPts val="625"/>
                        </a:spcBef>
                      </a:pPr>
                      <a:r>
                        <a:rPr lang="ar-JO" sz="950" spc="50" dirty="0">
                          <a:latin typeface="Calibri" panose="020F0502020204030204" pitchFamily="34" charset="0"/>
                          <a:ea typeface="Calibri" panose="020F0502020204030204" pitchFamily="34" charset="0"/>
                          <a:cs typeface="Calibri" panose="020F0502020204030204" pitchFamily="34" charset="0"/>
                        </a:rPr>
                        <a:t>على سبيل المثال:</a:t>
                      </a:r>
                      <a:endParaRPr sz="950" dirty="0">
                        <a:latin typeface="Calibri" panose="020F0502020204030204" pitchFamily="34" charset="0"/>
                        <a:ea typeface="Calibri" panose="020F0502020204030204" pitchFamily="34" charset="0"/>
                        <a:cs typeface="Calibri" panose="020F0502020204030204" pitchFamily="34" charset="0"/>
                      </a:endParaRPr>
                    </a:p>
                  </a:txBody>
                  <a:tcPr marL="0" marR="0" marT="79375" marB="0">
                    <a:lnL w="6350">
                      <a:solidFill>
                        <a:srgbClr val="011E41"/>
                      </a:solidFill>
                      <a:prstDash val="solid"/>
                    </a:lnL>
                    <a:lnR w="6350">
                      <a:solidFill>
                        <a:srgbClr val="011E41"/>
                      </a:solidFill>
                      <a:prstDash val="solid"/>
                    </a:lnR>
                  </a:tcPr>
                </a:tc>
                <a:extLst>
                  <a:ext uri="{0D108BD9-81ED-4DB2-BD59-A6C34878D82A}">
                    <a16:rowId xmlns:a16="http://schemas.microsoft.com/office/drawing/2014/main" val="10002"/>
                  </a:ext>
                </a:extLst>
              </a:tr>
              <a:tr h="1957705">
                <a:tc>
                  <a:txBody>
                    <a:bodyPr/>
                    <a:lstStyle/>
                    <a:p>
                      <a:pPr marL="179070" indent="-107314" algn="just" rtl="1">
                        <a:lnSpc>
                          <a:spcPct val="100000"/>
                        </a:lnSpc>
                        <a:spcBef>
                          <a:spcPts val="465"/>
                        </a:spcBef>
                        <a:buClr>
                          <a:srgbClr val="98287C"/>
                        </a:buClr>
                        <a:buFont typeface="Wingdings"/>
                        <a:buChar char=""/>
                        <a:tabLst>
                          <a:tab pos="179070" algn="l"/>
                        </a:tabLst>
                      </a:pPr>
                      <a:r>
                        <a:rPr lang="ar-JO" sz="900" dirty="0">
                          <a:latin typeface="Calibri" panose="020F0502020204030204" pitchFamily="34" charset="0"/>
                          <a:ea typeface="Calibri" panose="020F0502020204030204" pitchFamily="34" charset="0"/>
                          <a:cs typeface="Calibri" panose="020F0502020204030204" pitchFamily="34" charset="0"/>
                        </a:rPr>
                        <a:t>الرسائل النصية القصيرة</a:t>
                      </a:r>
                      <a:endParaRPr sz="900" dirty="0">
                        <a:latin typeface="Calibri" panose="020F0502020204030204" pitchFamily="34" charset="0"/>
                        <a:ea typeface="Calibri" panose="020F0502020204030204" pitchFamily="34" charset="0"/>
                        <a:cs typeface="Calibri" panose="020F0502020204030204" pitchFamily="34" charset="0"/>
                      </a:endParaRPr>
                    </a:p>
                    <a:p>
                      <a:pPr marL="179070" indent="-107314" algn="just" rtl="1">
                        <a:lnSpc>
                          <a:spcPct val="100000"/>
                        </a:lnSpc>
                        <a:spcBef>
                          <a:spcPts val="120"/>
                        </a:spcBef>
                        <a:buClr>
                          <a:srgbClr val="98287C"/>
                        </a:buClr>
                        <a:buFont typeface="Wingdings"/>
                        <a:buChar char=""/>
                        <a:tabLst>
                          <a:tab pos="179070" algn="l"/>
                        </a:tabLst>
                      </a:pPr>
                      <a:r>
                        <a:rPr lang="ar-JO" sz="900" spc="50" dirty="0">
                          <a:latin typeface="Calibri" panose="020F0502020204030204" pitchFamily="34" charset="0"/>
                          <a:ea typeface="Calibri" panose="020F0502020204030204" pitchFamily="34" charset="0"/>
                          <a:cs typeface="Calibri" panose="020F0502020204030204" pitchFamily="34" charset="0"/>
                        </a:rPr>
                        <a:t>صناديق الاقتراحات</a:t>
                      </a:r>
                      <a:endParaRPr sz="900" dirty="0">
                        <a:latin typeface="Calibri" panose="020F0502020204030204" pitchFamily="34" charset="0"/>
                        <a:ea typeface="Calibri" panose="020F0502020204030204" pitchFamily="34" charset="0"/>
                        <a:cs typeface="Calibri" panose="020F0502020204030204" pitchFamily="34" charset="0"/>
                      </a:endParaRPr>
                    </a:p>
                    <a:p>
                      <a:pPr marL="179070" indent="-107314" algn="just" rtl="1">
                        <a:lnSpc>
                          <a:spcPct val="100000"/>
                        </a:lnSpc>
                        <a:spcBef>
                          <a:spcPts val="120"/>
                        </a:spcBef>
                        <a:buClr>
                          <a:srgbClr val="98287C"/>
                        </a:buClr>
                        <a:buFont typeface="Wingdings"/>
                        <a:buChar char=""/>
                        <a:tabLst>
                          <a:tab pos="179070" algn="l"/>
                        </a:tabLst>
                      </a:pPr>
                      <a:r>
                        <a:rPr lang="ar-JO" sz="900" spc="35" dirty="0">
                          <a:latin typeface="Calibri" panose="020F0502020204030204" pitchFamily="34" charset="0"/>
                          <a:ea typeface="Calibri" panose="020F0502020204030204" pitchFamily="34" charset="0"/>
                          <a:cs typeface="Calibri" panose="020F0502020204030204" pitchFamily="34" charset="0"/>
                        </a:rPr>
                        <a:t>الرسائل الخطية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59055" marB="0">
                    <a:lnL w="6350">
                      <a:solidFill>
                        <a:srgbClr val="011E41"/>
                      </a:solidFill>
                      <a:prstDash val="solid"/>
                    </a:lnL>
                    <a:lnR w="6350">
                      <a:solidFill>
                        <a:srgbClr val="011E41"/>
                      </a:solidFill>
                      <a:prstDash val="solid"/>
                    </a:lnR>
                    <a:lnB w="6350">
                      <a:solidFill>
                        <a:srgbClr val="011E41"/>
                      </a:solidFill>
                      <a:prstDash val="solid"/>
                    </a:lnB>
                  </a:tcPr>
                </a:tc>
                <a:tc>
                  <a:txBody>
                    <a:bodyPr/>
                    <a:lstStyle/>
                    <a:p>
                      <a:pPr marL="179070" indent="-107314" algn="just" rtl="1">
                        <a:lnSpc>
                          <a:spcPct val="100000"/>
                        </a:lnSpc>
                        <a:spcBef>
                          <a:spcPts val="465"/>
                        </a:spcBef>
                        <a:buClr>
                          <a:srgbClr val="98287C"/>
                        </a:buClr>
                        <a:buFont typeface="Wingdings"/>
                        <a:buChar char=""/>
                        <a:tabLst>
                          <a:tab pos="179070" algn="l"/>
                        </a:tabLst>
                      </a:pPr>
                      <a:r>
                        <a:rPr lang="ar-JO" sz="900" spc="10" dirty="0">
                          <a:latin typeface="Calibri" panose="020F0502020204030204" pitchFamily="34" charset="0"/>
                          <a:ea typeface="Calibri" panose="020F0502020204030204" pitchFamily="34" charset="0"/>
                          <a:cs typeface="Calibri" panose="020F0502020204030204" pitchFamily="34" charset="0"/>
                        </a:rPr>
                        <a:t>وسائل التواصل الاجتماعي</a:t>
                      </a:r>
                      <a:endParaRPr sz="900" dirty="0">
                        <a:latin typeface="Calibri" panose="020F0502020204030204" pitchFamily="34" charset="0"/>
                        <a:ea typeface="Calibri" panose="020F0502020204030204" pitchFamily="34" charset="0"/>
                        <a:cs typeface="Calibri" panose="020F0502020204030204" pitchFamily="34" charset="0"/>
                      </a:endParaRPr>
                    </a:p>
                    <a:p>
                      <a:pPr marL="178435" marR="189230" indent="-107314" algn="just" rtl="1">
                        <a:lnSpc>
                          <a:spcPct val="111100"/>
                        </a:lnSpc>
                        <a:buClr>
                          <a:srgbClr val="98287C"/>
                        </a:buClr>
                        <a:buFont typeface="Wingdings"/>
                        <a:buChar char=""/>
                        <a:tabLst>
                          <a:tab pos="179705" algn="l"/>
                        </a:tabLst>
                      </a:pPr>
                      <a:r>
                        <a:rPr lang="ar-JO" sz="900" spc="40" dirty="0">
                          <a:latin typeface="Calibri" panose="020F0502020204030204" pitchFamily="34" charset="0"/>
                          <a:ea typeface="Calibri" panose="020F0502020204030204" pitchFamily="34" charset="0"/>
                          <a:cs typeface="Calibri" panose="020F0502020204030204" pitchFamily="34" charset="0"/>
                        </a:rPr>
                        <a:t>تطبيقات المراسلة</a:t>
                      </a:r>
                      <a:endParaRPr sz="900" dirty="0">
                        <a:latin typeface="Calibri" panose="020F0502020204030204" pitchFamily="34" charset="0"/>
                        <a:ea typeface="Calibri" panose="020F0502020204030204" pitchFamily="34" charset="0"/>
                        <a:cs typeface="Calibri" panose="020F0502020204030204" pitchFamily="34" charset="0"/>
                      </a:endParaRPr>
                    </a:p>
                    <a:p>
                      <a:pPr marL="179070" indent="-107314" algn="just" rtl="1">
                        <a:lnSpc>
                          <a:spcPct val="100000"/>
                        </a:lnSpc>
                        <a:spcBef>
                          <a:spcPts val="120"/>
                        </a:spcBef>
                        <a:buClr>
                          <a:srgbClr val="98287C"/>
                        </a:buClr>
                        <a:buFont typeface="Wingdings"/>
                        <a:buChar char=""/>
                        <a:tabLst>
                          <a:tab pos="179070" algn="l"/>
                        </a:tabLst>
                      </a:pPr>
                      <a:r>
                        <a:rPr lang="ar-JO" sz="900" spc="40" dirty="0">
                          <a:latin typeface="Calibri" panose="020F0502020204030204" pitchFamily="34" charset="0"/>
                          <a:ea typeface="Calibri" panose="020F0502020204030204" pitchFamily="34" charset="0"/>
                          <a:cs typeface="Calibri" panose="020F0502020204030204" pitchFamily="34" charset="0"/>
                        </a:rPr>
                        <a:t>مواقع الدردشة</a:t>
                      </a:r>
                      <a:endParaRPr sz="900" dirty="0">
                        <a:latin typeface="Calibri" panose="020F0502020204030204" pitchFamily="34" charset="0"/>
                        <a:ea typeface="Calibri" panose="020F0502020204030204" pitchFamily="34" charset="0"/>
                        <a:cs typeface="Calibri" panose="020F0502020204030204" pitchFamily="34" charset="0"/>
                      </a:endParaRPr>
                    </a:p>
                    <a:p>
                      <a:pPr marL="179070" indent="-107314" algn="just" rtl="1">
                        <a:lnSpc>
                          <a:spcPct val="100000"/>
                        </a:lnSpc>
                        <a:spcBef>
                          <a:spcPts val="120"/>
                        </a:spcBef>
                        <a:buClr>
                          <a:srgbClr val="98287C"/>
                        </a:buClr>
                        <a:buFont typeface="Wingdings"/>
                        <a:buChar char=""/>
                        <a:tabLst>
                          <a:tab pos="179070" algn="l"/>
                        </a:tabLst>
                      </a:pPr>
                      <a:r>
                        <a:rPr lang="ar-JO" sz="900" spc="-10" dirty="0">
                          <a:latin typeface="Calibri" panose="020F0502020204030204" pitchFamily="34" charset="0"/>
                          <a:ea typeface="Calibri" panose="020F0502020204030204" pitchFamily="34" charset="0"/>
                          <a:cs typeface="Calibri" panose="020F0502020204030204" pitchFamily="34" charset="0"/>
                        </a:rPr>
                        <a:t>البريد الإلكتروني</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59055" marB="0">
                    <a:lnL w="6350">
                      <a:solidFill>
                        <a:srgbClr val="011E41"/>
                      </a:solidFill>
                      <a:prstDash val="solid"/>
                    </a:lnL>
                    <a:lnR w="6350">
                      <a:solidFill>
                        <a:srgbClr val="011E41"/>
                      </a:solidFill>
                      <a:prstDash val="solid"/>
                    </a:lnR>
                    <a:lnB w="6350">
                      <a:solidFill>
                        <a:srgbClr val="011E41"/>
                      </a:solidFill>
                      <a:prstDash val="solid"/>
                    </a:lnB>
                  </a:tcPr>
                </a:tc>
                <a:tc>
                  <a:txBody>
                    <a:bodyPr/>
                    <a:lstStyle/>
                    <a:p>
                      <a:pPr marL="179070" indent="-107314" algn="just" rtl="1">
                        <a:lnSpc>
                          <a:spcPct val="100000"/>
                        </a:lnSpc>
                        <a:spcBef>
                          <a:spcPts val="465"/>
                        </a:spcBef>
                        <a:buClr>
                          <a:srgbClr val="98287C"/>
                        </a:buClr>
                        <a:buFont typeface="Wingdings"/>
                        <a:buChar char=""/>
                        <a:tabLst>
                          <a:tab pos="179070" algn="l"/>
                        </a:tabLst>
                      </a:pPr>
                      <a:r>
                        <a:rPr lang="ar-JO" sz="900" spc="50" dirty="0">
                          <a:latin typeface="Calibri" panose="020F0502020204030204" pitchFamily="34" charset="0"/>
                          <a:ea typeface="Calibri" panose="020F0502020204030204" pitchFamily="34" charset="0"/>
                          <a:cs typeface="Calibri" panose="020F0502020204030204" pitchFamily="34" charset="0"/>
                        </a:rPr>
                        <a:t>مكاتب المساعدة</a:t>
                      </a:r>
                      <a:endParaRPr sz="900" dirty="0">
                        <a:latin typeface="Calibri" panose="020F0502020204030204" pitchFamily="34" charset="0"/>
                        <a:ea typeface="Calibri" panose="020F0502020204030204" pitchFamily="34" charset="0"/>
                        <a:cs typeface="Calibri" panose="020F0502020204030204" pitchFamily="34" charset="0"/>
                      </a:endParaRPr>
                    </a:p>
                    <a:p>
                      <a:pPr marL="178435" marR="469900" indent="-107314" algn="just" rtl="1">
                        <a:lnSpc>
                          <a:spcPct val="111100"/>
                        </a:lnSpc>
                        <a:buClr>
                          <a:srgbClr val="98287C"/>
                        </a:buClr>
                        <a:buFont typeface="Wingdings"/>
                        <a:buChar char=""/>
                        <a:tabLst>
                          <a:tab pos="179705" algn="l"/>
                        </a:tabLst>
                      </a:pPr>
                      <a:r>
                        <a:rPr lang="ar-JO" sz="900" spc="35" dirty="0">
                          <a:latin typeface="Calibri" panose="020F0502020204030204" pitchFamily="34" charset="0"/>
                          <a:ea typeface="Calibri" panose="020F0502020204030204" pitchFamily="34" charset="0"/>
                          <a:cs typeface="Calibri" panose="020F0502020204030204" pitchFamily="34" charset="0"/>
                        </a:rPr>
                        <a:t>المحادثات أثناء الأنشطة العادية.</a:t>
                      </a:r>
                      <a:endParaRPr sz="900" dirty="0">
                        <a:latin typeface="Calibri" panose="020F0502020204030204" pitchFamily="34" charset="0"/>
                        <a:ea typeface="Calibri" panose="020F0502020204030204" pitchFamily="34" charset="0"/>
                        <a:cs typeface="Calibri" panose="020F0502020204030204" pitchFamily="34" charset="0"/>
                      </a:endParaRPr>
                    </a:p>
                    <a:p>
                      <a:pPr marL="178435" marR="568960" indent="-107314" algn="just" rtl="1">
                        <a:lnSpc>
                          <a:spcPct val="111100"/>
                        </a:lnSpc>
                        <a:buClr>
                          <a:srgbClr val="98287C"/>
                        </a:buClr>
                        <a:buFont typeface="Wingdings"/>
                        <a:buChar char=""/>
                        <a:tabLst>
                          <a:tab pos="179705" algn="l"/>
                        </a:tabLst>
                      </a:pPr>
                      <a:r>
                        <a:rPr lang="ar-JO" sz="900" spc="60" dirty="0">
                          <a:latin typeface="Calibri" panose="020F0502020204030204" pitchFamily="34" charset="0"/>
                          <a:ea typeface="Calibri" panose="020F0502020204030204" pitchFamily="34" charset="0"/>
                          <a:cs typeface="Calibri" panose="020F0502020204030204" pitchFamily="34" charset="0"/>
                        </a:rPr>
                        <a:t>حلقات النقاش المركزة</a:t>
                      </a:r>
                      <a:endParaRPr sz="900" dirty="0">
                        <a:latin typeface="Calibri" panose="020F0502020204030204" pitchFamily="34" charset="0"/>
                        <a:ea typeface="Calibri" panose="020F0502020204030204" pitchFamily="34" charset="0"/>
                        <a:cs typeface="Calibri" panose="020F0502020204030204" pitchFamily="34" charset="0"/>
                      </a:endParaRPr>
                    </a:p>
                    <a:p>
                      <a:pPr marL="179070" indent="-107314" algn="just" rtl="1">
                        <a:lnSpc>
                          <a:spcPct val="100000"/>
                        </a:lnSpc>
                        <a:spcBef>
                          <a:spcPts val="120"/>
                        </a:spcBef>
                        <a:buClr>
                          <a:srgbClr val="98287C"/>
                        </a:buClr>
                        <a:buFont typeface="Wingdings"/>
                        <a:buChar char=""/>
                        <a:tabLst>
                          <a:tab pos="179070" algn="l"/>
                        </a:tabLst>
                      </a:pPr>
                      <a:r>
                        <a:rPr lang="ar-JO" sz="900" spc="50" dirty="0">
                          <a:latin typeface="Calibri" panose="020F0502020204030204" pitchFamily="34" charset="0"/>
                          <a:ea typeface="Calibri" panose="020F0502020204030204" pitchFamily="34" charset="0"/>
                          <a:cs typeface="Calibri" panose="020F0502020204030204" pitchFamily="34" charset="0"/>
                        </a:rPr>
                        <a:t>الاجتماعات المجتمعية</a:t>
                      </a:r>
                      <a:endParaRPr sz="900" dirty="0">
                        <a:latin typeface="Calibri" panose="020F0502020204030204" pitchFamily="34" charset="0"/>
                        <a:ea typeface="Calibri" panose="020F0502020204030204" pitchFamily="34" charset="0"/>
                        <a:cs typeface="Calibri" panose="020F0502020204030204" pitchFamily="34" charset="0"/>
                      </a:endParaRPr>
                    </a:p>
                    <a:p>
                      <a:pPr marL="178435" marR="274955" indent="-107314" algn="just" rtl="1">
                        <a:lnSpc>
                          <a:spcPct val="111100"/>
                        </a:lnSpc>
                        <a:buClr>
                          <a:srgbClr val="98287C"/>
                        </a:buClr>
                        <a:buFont typeface="Wingdings"/>
                        <a:buChar char=""/>
                        <a:tabLst>
                          <a:tab pos="179705" algn="l"/>
                        </a:tabLst>
                      </a:pPr>
                      <a:r>
                        <a:rPr lang="ar-JO" sz="900" dirty="0">
                          <a:latin typeface="Calibri" panose="020F0502020204030204" pitchFamily="34" charset="0"/>
                          <a:ea typeface="Calibri" panose="020F0502020204030204" pitchFamily="34" charset="0"/>
                          <a:cs typeface="Calibri" panose="020F0502020204030204" pitchFamily="34" charset="0"/>
                        </a:rPr>
                        <a:t>استطلاعات الرأي أو المقابلات الشخصية</a:t>
                      </a:r>
                      <a:endParaRPr sz="900" dirty="0">
                        <a:latin typeface="Calibri" panose="020F0502020204030204" pitchFamily="34" charset="0"/>
                        <a:ea typeface="Calibri" panose="020F0502020204030204" pitchFamily="34" charset="0"/>
                        <a:cs typeface="Calibri" panose="020F0502020204030204" pitchFamily="34" charset="0"/>
                      </a:endParaRPr>
                    </a:p>
                    <a:p>
                      <a:pPr marL="179070" indent="-107314" algn="just" rtl="1">
                        <a:lnSpc>
                          <a:spcPct val="100000"/>
                        </a:lnSpc>
                        <a:spcBef>
                          <a:spcPts val="120"/>
                        </a:spcBef>
                        <a:buClr>
                          <a:srgbClr val="98287C"/>
                        </a:buClr>
                        <a:buFont typeface="Wingdings"/>
                        <a:buChar char=""/>
                        <a:tabLst>
                          <a:tab pos="179070" algn="l"/>
                        </a:tabLst>
                      </a:pPr>
                      <a:r>
                        <a:rPr lang="ar-JO" sz="900" spc="55" dirty="0">
                          <a:latin typeface="Calibri" panose="020F0502020204030204" pitchFamily="34" charset="0"/>
                          <a:ea typeface="Calibri" panose="020F0502020204030204" pitchFamily="34" charset="0"/>
                          <a:cs typeface="Calibri" panose="020F0502020204030204" pitchFamily="34" charset="0"/>
                        </a:rPr>
                        <a:t>الزيارات المنزلية</a:t>
                      </a:r>
                      <a:endParaRPr sz="900" dirty="0">
                        <a:latin typeface="Calibri" panose="020F0502020204030204" pitchFamily="34" charset="0"/>
                        <a:ea typeface="Calibri" panose="020F0502020204030204" pitchFamily="34" charset="0"/>
                        <a:cs typeface="Calibri" panose="020F0502020204030204" pitchFamily="34" charset="0"/>
                      </a:endParaRPr>
                    </a:p>
                    <a:p>
                      <a:pPr marL="178435" marR="612775" indent="-107314" algn="just" rtl="1">
                        <a:lnSpc>
                          <a:spcPct val="111100"/>
                        </a:lnSpc>
                        <a:buClr>
                          <a:srgbClr val="98287C"/>
                        </a:buClr>
                        <a:buFont typeface="Wingdings"/>
                        <a:buChar char=""/>
                        <a:tabLst>
                          <a:tab pos="179705" algn="l"/>
                        </a:tabLst>
                      </a:pPr>
                      <a:r>
                        <a:rPr lang="ar-JO" sz="900" spc="40" dirty="0">
                          <a:latin typeface="Calibri" panose="020F0502020204030204" pitchFamily="34" charset="0"/>
                          <a:ea typeface="Calibri" panose="020F0502020204030204" pitchFamily="34" charset="0"/>
                          <a:cs typeface="Calibri" panose="020F0502020204030204" pitchFamily="34" charset="0"/>
                        </a:rPr>
                        <a:t>اللجان المجتمعية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59055" marB="0">
                    <a:lnL w="6350">
                      <a:solidFill>
                        <a:srgbClr val="011E41"/>
                      </a:solidFill>
                      <a:prstDash val="solid"/>
                    </a:lnL>
                    <a:lnR w="6350">
                      <a:solidFill>
                        <a:srgbClr val="011E41"/>
                      </a:solidFill>
                      <a:prstDash val="solid"/>
                    </a:lnR>
                    <a:lnB w="6350">
                      <a:solidFill>
                        <a:srgbClr val="011E41"/>
                      </a:solidFill>
                      <a:prstDash val="solid"/>
                    </a:lnB>
                  </a:tcPr>
                </a:tc>
                <a:tc>
                  <a:txBody>
                    <a:bodyPr/>
                    <a:lstStyle/>
                    <a:p>
                      <a:pPr marL="179070" indent="-107314" algn="just" rtl="1">
                        <a:lnSpc>
                          <a:spcPct val="100000"/>
                        </a:lnSpc>
                        <a:spcBef>
                          <a:spcPts val="465"/>
                        </a:spcBef>
                        <a:buClr>
                          <a:srgbClr val="98287C"/>
                        </a:buClr>
                        <a:buFont typeface="Wingdings"/>
                        <a:buChar char=""/>
                        <a:tabLst>
                          <a:tab pos="179070" algn="l"/>
                        </a:tabLst>
                      </a:pPr>
                      <a:r>
                        <a:rPr lang="ar-JO" sz="900" spc="-10" dirty="0">
                          <a:latin typeface="Calibri" panose="020F0502020204030204" pitchFamily="34" charset="0"/>
                          <a:ea typeface="Calibri" panose="020F0502020204030204" pitchFamily="34" charset="0"/>
                          <a:cs typeface="Calibri" panose="020F0502020204030204" pitchFamily="34" charset="0"/>
                        </a:rPr>
                        <a:t>الخط الساخن</a:t>
                      </a:r>
                      <a:endParaRPr sz="900" dirty="0">
                        <a:latin typeface="Calibri" panose="020F0502020204030204" pitchFamily="34" charset="0"/>
                        <a:ea typeface="Calibri" panose="020F0502020204030204" pitchFamily="34" charset="0"/>
                        <a:cs typeface="Calibri" panose="020F0502020204030204" pitchFamily="34" charset="0"/>
                      </a:endParaRPr>
                    </a:p>
                    <a:p>
                      <a:pPr marL="178435" marR="325755" indent="-107314" algn="just" rtl="1">
                        <a:lnSpc>
                          <a:spcPct val="111100"/>
                        </a:lnSpc>
                        <a:buClr>
                          <a:srgbClr val="98287C"/>
                        </a:buClr>
                        <a:buFont typeface="Wingdings"/>
                        <a:buChar char=""/>
                        <a:tabLst>
                          <a:tab pos="179705" algn="l"/>
                        </a:tabLst>
                      </a:pPr>
                      <a:r>
                        <a:rPr lang="ar-JO" sz="900" dirty="0">
                          <a:latin typeface="Calibri" panose="020F0502020204030204" pitchFamily="34" charset="0"/>
                          <a:ea typeface="Calibri" panose="020F0502020204030204" pitchFamily="34" charset="0"/>
                          <a:cs typeface="Calibri" panose="020F0502020204030204" pitchFamily="34" charset="0"/>
                        </a:rPr>
                        <a:t>المداخلات الهاتفية أثناء البرامج الإذاعية أو التلفزيونية</a:t>
                      </a:r>
                      <a:endParaRPr sz="900" dirty="0">
                        <a:latin typeface="Calibri" panose="020F0502020204030204" pitchFamily="34" charset="0"/>
                        <a:ea typeface="Calibri" panose="020F0502020204030204" pitchFamily="34" charset="0"/>
                        <a:cs typeface="Calibri" panose="020F0502020204030204" pitchFamily="34" charset="0"/>
                      </a:endParaRPr>
                    </a:p>
                    <a:p>
                      <a:pPr marL="178435" marR="172085" indent="-107314" algn="just" rtl="1">
                        <a:lnSpc>
                          <a:spcPct val="111100"/>
                        </a:lnSpc>
                        <a:buClr>
                          <a:srgbClr val="98287C"/>
                        </a:buClr>
                        <a:buFont typeface="Wingdings"/>
                        <a:buChar char=""/>
                        <a:tabLst>
                          <a:tab pos="179705" algn="l"/>
                        </a:tabLst>
                      </a:pPr>
                      <a:r>
                        <a:rPr lang="ar-JO" sz="900" spc="-10" dirty="0">
                          <a:latin typeface="Calibri" panose="020F0502020204030204" pitchFamily="34" charset="0"/>
                          <a:ea typeface="Calibri" panose="020F0502020204030204" pitchFamily="34" charset="0"/>
                          <a:cs typeface="Calibri" panose="020F0502020204030204" pitchFamily="34" charset="0"/>
                        </a:rPr>
                        <a:t>الاستجابات الصوتية التفاعلية</a:t>
                      </a:r>
                      <a:endParaRPr sz="900" dirty="0">
                        <a:latin typeface="Calibri" panose="020F0502020204030204" pitchFamily="34" charset="0"/>
                        <a:ea typeface="Calibri" panose="020F0502020204030204" pitchFamily="34" charset="0"/>
                        <a:cs typeface="Calibri" panose="020F0502020204030204" pitchFamily="34" charset="0"/>
                      </a:endParaRPr>
                    </a:p>
                    <a:p>
                      <a:pPr marL="178435" marR="266700" indent="-107314" algn="just" rtl="1">
                        <a:lnSpc>
                          <a:spcPct val="111100"/>
                        </a:lnSpc>
                        <a:buClr>
                          <a:srgbClr val="98287C"/>
                        </a:buClr>
                        <a:buFont typeface="Wingdings"/>
                        <a:buChar char=""/>
                        <a:tabLst>
                          <a:tab pos="179705" algn="l"/>
                        </a:tabLst>
                      </a:pPr>
                      <a:r>
                        <a:rPr lang="ar-JO" sz="900" dirty="0">
                          <a:latin typeface="Calibri" panose="020F0502020204030204" pitchFamily="34" charset="0"/>
                          <a:ea typeface="Calibri" panose="020F0502020204030204" pitchFamily="34" charset="0"/>
                          <a:cs typeface="Calibri" panose="020F0502020204030204" pitchFamily="34" charset="0"/>
                        </a:rPr>
                        <a:t>الاستطلاعات أو المقابلات الهاتفية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59055" marB="0">
                    <a:lnL w="6350">
                      <a:solidFill>
                        <a:srgbClr val="011E41"/>
                      </a:solidFill>
                      <a:prstDash val="solid"/>
                    </a:lnL>
                    <a:lnR w="6350">
                      <a:solidFill>
                        <a:srgbClr val="011E41"/>
                      </a:solidFill>
                      <a:prstDash val="solid"/>
                    </a:lnR>
                    <a:lnB w="6350">
                      <a:solidFill>
                        <a:srgbClr val="011E41"/>
                      </a:solidFill>
                      <a:prstDash val="solid"/>
                    </a:lnB>
                  </a:tcPr>
                </a:tc>
                <a:tc>
                  <a:txBody>
                    <a:bodyPr/>
                    <a:lstStyle/>
                    <a:p>
                      <a:pPr marL="178435" marR="246379" indent="-107314" algn="just" rtl="1">
                        <a:lnSpc>
                          <a:spcPct val="111100"/>
                        </a:lnSpc>
                        <a:spcBef>
                          <a:spcPts val="345"/>
                        </a:spcBef>
                        <a:buClr>
                          <a:srgbClr val="98287C"/>
                        </a:buClr>
                        <a:buFont typeface="Wingdings"/>
                        <a:buChar char=""/>
                        <a:tabLst>
                          <a:tab pos="179705" algn="l"/>
                        </a:tabLst>
                      </a:pPr>
                      <a:r>
                        <a:rPr lang="ar-JO" sz="900" spc="45" dirty="0">
                          <a:latin typeface="Calibri" panose="020F0502020204030204" pitchFamily="34" charset="0"/>
                          <a:ea typeface="Calibri" panose="020F0502020204030204" pitchFamily="34" charset="0"/>
                          <a:cs typeface="Calibri" panose="020F0502020204030204" pitchFamily="34" charset="0"/>
                        </a:rPr>
                        <a:t>يوضع جهاز التسجيل في مكان آمن ليتمكن أفراد المجتمع من استخدامه بشكل آمن ومستقل.</a:t>
                      </a:r>
                      <a:endParaRPr sz="900" dirty="0">
                        <a:latin typeface="Calibri" panose="020F0502020204030204" pitchFamily="34" charset="0"/>
                        <a:ea typeface="Calibri" panose="020F0502020204030204" pitchFamily="34" charset="0"/>
                        <a:cs typeface="Calibri" panose="020F0502020204030204" pitchFamily="34" charset="0"/>
                      </a:endParaRPr>
                    </a:p>
                    <a:p>
                      <a:pPr marL="178435" marR="125095" indent="-107314" algn="just" rtl="1">
                        <a:lnSpc>
                          <a:spcPct val="111100"/>
                        </a:lnSpc>
                        <a:buClr>
                          <a:srgbClr val="98287C"/>
                        </a:buClr>
                        <a:buFont typeface="Wingdings"/>
                        <a:buChar char=""/>
                        <a:tabLst>
                          <a:tab pos="179705" algn="l"/>
                        </a:tabLst>
                      </a:pPr>
                      <a:r>
                        <a:rPr lang="ar-JO" sz="900" spc="40" dirty="0">
                          <a:latin typeface="Calibri" panose="020F0502020204030204" pitchFamily="34" charset="0"/>
                          <a:ea typeface="Calibri" panose="020F0502020204030204" pitchFamily="34" charset="0"/>
                          <a:cs typeface="Calibri" panose="020F0502020204030204" pitchFamily="34" charset="0"/>
                        </a:rPr>
                        <a:t>يسجل أفراد المجتمع ملاحظاتهم وانطباعاتهم على أجهزتهم الخاصة.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43815" marB="0">
                    <a:lnL w="6350">
                      <a:solidFill>
                        <a:srgbClr val="011E41"/>
                      </a:solidFill>
                      <a:prstDash val="solid"/>
                    </a:lnL>
                    <a:lnR w="6350">
                      <a:solidFill>
                        <a:srgbClr val="011E41"/>
                      </a:solidFill>
                      <a:prstDash val="solid"/>
                    </a:lnR>
                    <a:lnB w="6350">
                      <a:solidFill>
                        <a:srgbClr val="011E41"/>
                      </a:solidFill>
                      <a:prstDash val="solid"/>
                    </a:lnB>
                  </a:tcPr>
                </a:tc>
                <a:extLst>
                  <a:ext uri="{0D108BD9-81ED-4DB2-BD59-A6C34878D82A}">
                    <a16:rowId xmlns:a16="http://schemas.microsoft.com/office/drawing/2014/main" val="10003"/>
                  </a:ext>
                </a:extLst>
              </a:tr>
            </a:tbl>
          </a:graphicData>
        </a:graphic>
      </p:graphicFrame>
      <p:sp>
        <p:nvSpPr>
          <p:cNvPr id="8" name="object 8"/>
          <p:cNvSpPr txBox="1"/>
          <p:nvPr/>
        </p:nvSpPr>
        <p:spPr>
          <a:xfrm>
            <a:off x="3268879" y="5320506"/>
            <a:ext cx="3383915" cy="159018"/>
          </a:xfrm>
          <a:prstGeom prst="rect">
            <a:avLst/>
          </a:prstGeom>
        </p:spPr>
        <p:txBody>
          <a:bodyPr vert="horz" wrap="square" lIns="0" tIns="12700" rIns="0" bIns="0" rtlCol="0">
            <a:spAutoFit/>
          </a:bodyPr>
          <a:lstStyle/>
          <a:p>
            <a:pPr marL="12700" rtl="1">
              <a:lnSpc>
                <a:spcPct val="100000"/>
              </a:lnSpc>
              <a:spcBef>
                <a:spcPts val="100"/>
              </a:spcBef>
            </a:pPr>
            <a:r>
              <a:rPr lang="ar-JO" sz="950" spc="10" dirty="0">
                <a:latin typeface="Calibri" panose="020F0502020204030204" pitchFamily="34" charset="0"/>
                <a:ea typeface="Calibri" panose="020F0502020204030204" pitchFamily="34" charset="0"/>
                <a:cs typeface="Calibri" panose="020F0502020204030204" pitchFamily="34" charset="0"/>
              </a:rPr>
              <a:t>يمكن العثور على مزيد من المعلومات حول الخيارات المختلفة هنا:</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3649110" y="5703740"/>
            <a:ext cx="2950845" cy="596265"/>
          </a:xfrm>
          <a:prstGeom prst="rect">
            <a:avLst/>
          </a:prstGeom>
        </p:spPr>
        <p:txBody>
          <a:bodyPr vert="horz" wrap="square" lIns="0" tIns="12700" rIns="0" bIns="0" rtlCol="0">
            <a:spAutoFit/>
          </a:bodyPr>
          <a:lstStyle/>
          <a:p>
            <a:pPr marL="12700" rtl="1">
              <a:lnSpc>
                <a:spcPct val="100000"/>
              </a:lnSpc>
              <a:spcBef>
                <a:spcPts val="100"/>
              </a:spcBef>
            </a:pPr>
            <a:r>
              <a:rPr lang="ar-JO" sz="1300" b="1"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0"/>
              </a:spcBef>
            </a:pPr>
            <a:endParaRPr sz="14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buClr>
                <a:srgbClr val="652D88"/>
              </a:buClr>
              <a:buFont typeface="Arial Narrow"/>
              <a:buChar char="►"/>
              <a:tabLst>
                <a:tab pos="192405" algn="l"/>
              </a:tabLst>
            </a:pPr>
            <a:r>
              <a:rPr lang="ar-JO" sz="950" dirty="0">
                <a:solidFill>
                  <a:srgbClr val="98287C"/>
                </a:solidFill>
                <a:latin typeface="Calibri" panose="020F0502020204030204" pitchFamily="34" charset="0"/>
                <a:ea typeface="Calibri" panose="020F0502020204030204" pitchFamily="34" charset="0"/>
                <a:cs typeface="Calibri" panose="020F0502020204030204" pitchFamily="34" charset="0"/>
              </a:rPr>
              <a:t>أداة المشاركة المجتمعية رقم 19: </a:t>
            </a:r>
            <a:r>
              <a:rPr lang="ar-JO" sz="950" dirty="0">
                <a:solidFill>
                  <a:srgbClr val="98287C"/>
                </a:solidFill>
                <a:latin typeface="Calibri" panose="020F0502020204030204" pitchFamily="34" charset="0"/>
                <a:ea typeface="Calibri" panose="020F0502020204030204" pitchFamily="34" charset="0"/>
                <a:cs typeface="Calibri" panose="020F0502020204030204" pitchFamily="34" charset="0"/>
                <a:hlinkClick r:id="rId2"/>
              </a:rPr>
              <a:t>مصفوفة أساليب الاتصال</a:t>
            </a:r>
            <a:endParaRPr sz="950" dirty="0">
              <a:latin typeface="Calibri" panose="020F0502020204030204" pitchFamily="34" charset="0"/>
              <a:ea typeface="Calibri" panose="020F0502020204030204" pitchFamily="34" charset="0"/>
              <a:cs typeface="Calibri" panose="020F0502020204030204" pitchFamily="34" charset="0"/>
            </a:endParaRPr>
          </a:p>
        </p:txBody>
      </p:sp>
      <p:pic>
        <p:nvPicPr>
          <p:cNvPr id="10" name="object 10"/>
          <p:cNvPicPr/>
          <p:nvPr/>
        </p:nvPicPr>
        <p:blipFill>
          <a:blip r:embed="rId3" cstate="print"/>
          <a:stretch>
            <a:fillRect/>
          </a:stretch>
        </p:blipFill>
        <p:spPr>
          <a:xfrm>
            <a:off x="6508040" y="7025687"/>
            <a:ext cx="142798" cy="142798"/>
          </a:xfrm>
          <a:prstGeom prst="rect">
            <a:avLst/>
          </a:prstGeom>
        </p:spPr>
      </p:pic>
      <p:pic>
        <p:nvPicPr>
          <p:cNvPr id="11" name="object 11"/>
          <p:cNvPicPr/>
          <p:nvPr/>
        </p:nvPicPr>
        <p:blipFill>
          <a:blip r:embed="rId3" cstate="print"/>
          <a:stretch>
            <a:fillRect/>
          </a:stretch>
        </p:blipFill>
        <p:spPr>
          <a:xfrm>
            <a:off x="6492779" y="7493728"/>
            <a:ext cx="142798" cy="142798"/>
          </a:xfrm>
          <a:prstGeom prst="rect">
            <a:avLst/>
          </a:prstGeom>
        </p:spPr>
      </p:pic>
      <p:sp>
        <p:nvSpPr>
          <p:cNvPr id="12" name="object 12"/>
          <p:cNvSpPr txBox="1"/>
          <p:nvPr/>
        </p:nvSpPr>
        <p:spPr>
          <a:xfrm>
            <a:off x="3730305" y="6766933"/>
            <a:ext cx="2958465" cy="1046953"/>
          </a:xfrm>
          <a:prstGeom prst="rect">
            <a:avLst/>
          </a:prstGeom>
        </p:spPr>
        <p:txBody>
          <a:bodyPr vert="horz" wrap="square" lIns="0" tIns="12700" rIns="0" bIns="0" rtlCol="0">
            <a:spAutoFit/>
          </a:bodyPr>
          <a:lstStyle/>
          <a:p>
            <a:pPr marL="38100" rtl="1">
              <a:lnSpc>
                <a:spcPct val="100000"/>
              </a:lnSpc>
              <a:spcBef>
                <a:spcPts val="100"/>
              </a:spcBef>
            </a:pPr>
            <a:r>
              <a:rPr lang="ar-JO" sz="950" dirty="0">
                <a:latin typeface="Arial"/>
                <a:cs typeface="Arial"/>
              </a:rPr>
              <a:t>الأسئلة التي ستحتاج إلى إجابتها:</a:t>
            </a:r>
            <a:endParaRPr sz="950" dirty="0">
              <a:latin typeface="Arial"/>
              <a:cs typeface="Arial"/>
            </a:endParaRPr>
          </a:p>
          <a:p>
            <a:pPr marL="212090" marR="105410" indent="-131445" rtl="1">
              <a:lnSpc>
                <a:spcPct val="113999"/>
              </a:lnSpc>
              <a:spcBef>
                <a:spcPts val="850"/>
              </a:spcBef>
            </a:pPr>
            <a:r>
              <a:rPr lang="ar-JO" sz="1200" b="1" spc="135" baseline="6944" dirty="0">
                <a:solidFill>
                  <a:srgbClr val="FFFFFF"/>
                </a:solidFill>
                <a:latin typeface="Calibri"/>
                <a:cs typeface="Calibri"/>
              </a:rPr>
              <a:t>? </a:t>
            </a:r>
            <a:r>
              <a:rPr sz="1200" b="1" spc="270" baseline="6944" dirty="0">
                <a:solidFill>
                  <a:srgbClr val="FFFFFF"/>
                </a:solidFill>
                <a:latin typeface="Calibri"/>
                <a:cs typeface="Calibri"/>
              </a:rPr>
              <a:t> </a:t>
            </a:r>
            <a:r>
              <a:rPr lang="ar-JO" sz="950" b="1" i="1" dirty="0">
                <a:solidFill>
                  <a:srgbClr val="96549B"/>
                </a:solidFill>
                <a:latin typeface="Calibri"/>
                <a:cs typeface="Calibri"/>
              </a:rPr>
              <a:t>ما هي القنوات التي نستخدمها حاليًا لمشاركة المعلومات وتلقي الملاحظات والانطباعات والاستجابة للمجتمعات؟</a:t>
            </a:r>
            <a:endParaRPr lang="ar-JO" sz="950" dirty="0">
              <a:latin typeface="Calibri"/>
              <a:cs typeface="Calibri"/>
            </a:endParaRPr>
          </a:p>
          <a:p>
            <a:pPr marL="212090" marR="30480" indent="-131445" rtl="1">
              <a:lnSpc>
                <a:spcPct val="113999"/>
              </a:lnSpc>
              <a:spcBef>
                <a:spcPts val="850"/>
              </a:spcBef>
            </a:pPr>
            <a:r>
              <a:rPr lang="ar-JO" sz="1200" b="1" spc="135" baseline="6944" dirty="0">
                <a:solidFill>
                  <a:srgbClr val="FFFFFF"/>
                </a:solidFill>
                <a:latin typeface="Calibri"/>
                <a:cs typeface="Calibri"/>
              </a:rPr>
              <a:t>?</a:t>
            </a:r>
            <a:r>
              <a:rPr lang="ar-JO" sz="1200" b="1" spc="254" baseline="6944" dirty="0">
                <a:solidFill>
                  <a:srgbClr val="FFFFFF"/>
                </a:solidFill>
                <a:latin typeface="Calibri"/>
                <a:cs typeface="Calibri"/>
              </a:rPr>
              <a:t>  </a:t>
            </a:r>
            <a:r>
              <a:rPr lang="ar-JO" sz="950" b="1" i="1" dirty="0">
                <a:solidFill>
                  <a:srgbClr val="96549B"/>
                </a:solidFill>
                <a:latin typeface="Calibri"/>
                <a:cs typeface="Calibri"/>
              </a:rPr>
              <a:t>هل هناك هياكل يديرها المجتمع أو شركاء آخرون يمكننا استخدامها؟</a:t>
            </a:r>
            <a:endParaRPr lang="ar-JO" sz="950" dirty="0">
              <a:latin typeface="Calibri"/>
              <a:cs typeface="Calibri"/>
            </a:endParaRPr>
          </a:p>
        </p:txBody>
      </p:sp>
      <p:pic>
        <p:nvPicPr>
          <p:cNvPr id="13" name="object 13"/>
          <p:cNvPicPr/>
          <p:nvPr/>
        </p:nvPicPr>
        <p:blipFill>
          <a:blip r:embed="rId3" cstate="print"/>
          <a:stretch>
            <a:fillRect/>
          </a:stretch>
        </p:blipFill>
        <p:spPr>
          <a:xfrm>
            <a:off x="3197480" y="7020543"/>
            <a:ext cx="142798" cy="142798"/>
          </a:xfrm>
          <a:prstGeom prst="rect">
            <a:avLst/>
          </a:prstGeom>
        </p:spPr>
      </p:pic>
      <p:pic>
        <p:nvPicPr>
          <p:cNvPr id="14" name="object 14"/>
          <p:cNvPicPr/>
          <p:nvPr/>
        </p:nvPicPr>
        <p:blipFill>
          <a:blip r:embed="rId3" cstate="print"/>
          <a:stretch>
            <a:fillRect/>
          </a:stretch>
        </p:blipFill>
        <p:spPr>
          <a:xfrm>
            <a:off x="3197480" y="7287422"/>
            <a:ext cx="142798" cy="142798"/>
          </a:xfrm>
          <a:prstGeom prst="rect">
            <a:avLst/>
          </a:prstGeom>
        </p:spPr>
      </p:pic>
      <p:sp>
        <p:nvSpPr>
          <p:cNvPr id="15" name="object 15"/>
          <p:cNvSpPr txBox="1"/>
          <p:nvPr/>
        </p:nvSpPr>
        <p:spPr>
          <a:xfrm>
            <a:off x="387030" y="7012328"/>
            <a:ext cx="3046730" cy="433452"/>
          </a:xfrm>
          <a:prstGeom prst="rect">
            <a:avLst/>
          </a:prstGeom>
        </p:spPr>
        <p:txBody>
          <a:bodyPr vert="horz" wrap="square" lIns="0" tIns="12700" rIns="0" bIns="0" rtlCol="0">
            <a:spAutoFit/>
          </a:bodyPr>
          <a:lstStyle/>
          <a:p>
            <a:pPr marL="80645" rtl="1">
              <a:lnSpc>
                <a:spcPct val="100000"/>
              </a:lnSpc>
              <a:spcBef>
                <a:spcPts val="100"/>
              </a:spcBef>
            </a:pPr>
            <a:r>
              <a:rPr sz="1200" b="1" spc="135" baseline="6944" dirty="0">
                <a:solidFill>
                  <a:srgbClr val="FFFFFF"/>
                </a:solidFill>
                <a:latin typeface="Calibri"/>
                <a:cs typeface="Calibri"/>
              </a:rPr>
              <a:t>?</a:t>
            </a:r>
            <a:r>
              <a:rPr sz="1200" b="1" spc="742" baseline="6944" dirty="0">
                <a:solidFill>
                  <a:srgbClr val="FFFFFF"/>
                </a:solidFill>
                <a:latin typeface="Calibri"/>
                <a:cs typeface="Calibri"/>
              </a:rPr>
              <a:t> </a:t>
            </a:r>
            <a:r>
              <a:rPr lang="ar-JO" sz="1200" b="1" spc="742" baseline="6944" dirty="0">
                <a:solidFill>
                  <a:srgbClr val="FFFFFF"/>
                </a:solidFill>
                <a:latin typeface="Calibri"/>
                <a:cs typeface="Calibri"/>
              </a:rPr>
              <a:t> </a:t>
            </a:r>
            <a:r>
              <a:rPr lang="ar-JO" sz="950" b="1" i="1" spc="20" dirty="0">
                <a:solidFill>
                  <a:srgbClr val="96549B"/>
                </a:solidFill>
                <a:latin typeface="Calibri"/>
                <a:cs typeface="Calibri"/>
              </a:rPr>
              <a:t>هل هذه القنوات مناسبة وعاملة؟</a:t>
            </a:r>
            <a:endParaRPr sz="950" dirty="0">
              <a:latin typeface="Calibri"/>
              <a:cs typeface="Calibri"/>
            </a:endParaRPr>
          </a:p>
          <a:p>
            <a:pPr marL="80645" rtl="1">
              <a:lnSpc>
                <a:spcPct val="100000"/>
              </a:lnSpc>
              <a:spcBef>
                <a:spcPts val="1010"/>
              </a:spcBef>
            </a:pPr>
            <a:r>
              <a:rPr sz="1200" b="1" spc="135" baseline="6944" dirty="0">
                <a:solidFill>
                  <a:srgbClr val="FFFFFF"/>
                </a:solidFill>
                <a:latin typeface="Calibri"/>
                <a:cs typeface="Calibri"/>
              </a:rPr>
              <a:t>?</a:t>
            </a:r>
            <a:r>
              <a:rPr sz="1200" b="1" spc="690" baseline="6944" dirty="0">
                <a:solidFill>
                  <a:srgbClr val="FFFFFF"/>
                </a:solidFill>
                <a:latin typeface="Calibri"/>
                <a:cs typeface="Calibri"/>
              </a:rPr>
              <a:t> </a:t>
            </a:r>
            <a:r>
              <a:rPr lang="ar-JO" sz="1200" b="1" spc="690" baseline="6944" dirty="0">
                <a:solidFill>
                  <a:srgbClr val="FFFFFF"/>
                </a:solidFill>
                <a:latin typeface="Calibri"/>
                <a:cs typeface="Calibri"/>
              </a:rPr>
              <a:t> </a:t>
            </a:r>
            <a:r>
              <a:rPr lang="ar-JO" sz="950" b="1" i="1" spc="30" dirty="0">
                <a:solidFill>
                  <a:srgbClr val="96549B"/>
                </a:solidFill>
                <a:latin typeface="Calibri"/>
                <a:cs typeface="Calibri"/>
              </a:rPr>
              <a:t>هل نحن بحاجة إلى قنوات إضافية؟</a:t>
            </a:r>
            <a:endParaRPr sz="950" dirty="0">
              <a:latin typeface="Calibri"/>
              <a:cs typeface="Calibri"/>
            </a:endParaRPr>
          </a:p>
        </p:txBody>
      </p:sp>
      <p:sp>
        <p:nvSpPr>
          <p:cNvPr id="16" name="object 16"/>
          <p:cNvSpPr/>
          <p:nvPr/>
        </p:nvSpPr>
        <p:spPr>
          <a:xfrm rot="10800000">
            <a:off x="719999" y="8842985"/>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17" name="object 17"/>
          <p:cNvSpPr txBox="1"/>
          <p:nvPr/>
        </p:nvSpPr>
        <p:spPr>
          <a:xfrm>
            <a:off x="2177095" y="8511359"/>
            <a:ext cx="4549140" cy="166712"/>
          </a:xfrm>
          <a:prstGeom prst="rect">
            <a:avLst/>
          </a:prstGeom>
        </p:spPr>
        <p:txBody>
          <a:bodyPr vert="horz" wrap="square" lIns="0" tIns="12700" rIns="0" bIns="0" rtlCol="0">
            <a:spAutoFit/>
          </a:bodyPr>
          <a:lstStyle/>
          <a:p>
            <a:pPr marL="12700" rtl="1">
              <a:lnSpc>
                <a:spcPct val="100000"/>
              </a:lnSpc>
              <a:spcBef>
                <a:spcPts val="100"/>
              </a:spcBef>
            </a:pPr>
            <a:r>
              <a:rPr lang="ar-JO" sz="1000" spc="50" dirty="0">
                <a:latin typeface="Calibri"/>
                <a:cs typeface="Calibri"/>
              </a:rPr>
              <a:t>تعمل الأداة التالية على إرشادك خلال هذه العملية وتوفر لك المزيد من المعلومات:</a:t>
            </a:r>
            <a:endParaRPr sz="1000" dirty="0">
              <a:latin typeface="Calibri"/>
              <a:cs typeface="Calibri"/>
            </a:endParaRPr>
          </a:p>
        </p:txBody>
      </p:sp>
      <p:sp>
        <p:nvSpPr>
          <p:cNvPr id="18" name="object 18"/>
          <p:cNvSpPr txBox="1"/>
          <p:nvPr/>
        </p:nvSpPr>
        <p:spPr>
          <a:xfrm>
            <a:off x="1839311" y="8932537"/>
            <a:ext cx="4630420"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5"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Arial"/>
                <a:cs typeface="Arial"/>
              </a:rPr>
              <a:t>أداة التغذية الراجعة رقم 3: تحديد قنوات الاتصال لآلية التغذية الارجعة.</a:t>
            </a:r>
            <a:endParaRPr sz="950" dirty="0">
              <a:latin typeface="Arial"/>
              <a:cs typeface="Arial"/>
            </a:endParaRPr>
          </a:p>
        </p:txBody>
      </p:sp>
      <p:grpSp>
        <p:nvGrpSpPr>
          <p:cNvPr id="19" name="object 19"/>
          <p:cNvGrpSpPr/>
          <p:nvPr/>
        </p:nvGrpSpPr>
        <p:grpSpPr>
          <a:xfrm>
            <a:off x="6703911" y="5543109"/>
            <a:ext cx="474345" cy="474345"/>
            <a:chOff x="469337" y="5562501"/>
            <a:chExt cx="474345" cy="474345"/>
          </a:xfrm>
        </p:grpSpPr>
        <p:sp>
          <p:nvSpPr>
            <p:cNvPr id="20" name="object 20"/>
            <p:cNvSpPr/>
            <p:nvPr/>
          </p:nvSpPr>
          <p:spPr>
            <a:xfrm>
              <a:off x="469337" y="5562501"/>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1" name="object 21"/>
            <p:cNvPicPr/>
            <p:nvPr/>
          </p:nvPicPr>
          <p:blipFill>
            <a:blip r:embed="rId4" cstate="print"/>
            <a:stretch>
              <a:fillRect/>
            </a:stretch>
          </p:blipFill>
          <p:spPr>
            <a:xfrm>
              <a:off x="573284" y="5665488"/>
              <a:ext cx="266442" cy="268339"/>
            </a:xfrm>
            <a:prstGeom prst="rect">
              <a:avLst/>
            </a:prstGeom>
          </p:spPr>
        </p:pic>
      </p:grpSp>
      <p:grpSp>
        <p:nvGrpSpPr>
          <p:cNvPr id="22" name="object 22"/>
          <p:cNvGrpSpPr/>
          <p:nvPr/>
        </p:nvGrpSpPr>
        <p:grpSpPr>
          <a:xfrm>
            <a:off x="6650838" y="8806078"/>
            <a:ext cx="474345" cy="474345"/>
            <a:chOff x="469337" y="8793100"/>
            <a:chExt cx="474345" cy="474345"/>
          </a:xfrm>
        </p:grpSpPr>
        <p:sp>
          <p:nvSpPr>
            <p:cNvPr id="23" name="object 23"/>
            <p:cNvSpPr/>
            <p:nvPr/>
          </p:nvSpPr>
          <p:spPr>
            <a:xfrm>
              <a:off x="469337" y="8793100"/>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4" name="object 24"/>
            <p:cNvPicPr/>
            <p:nvPr/>
          </p:nvPicPr>
          <p:blipFill>
            <a:blip r:embed="rId4" cstate="print"/>
            <a:stretch>
              <a:fillRect/>
            </a:stretch>
          </p:blipFill>
          <p:spPr>
            <a:xfrm>
              <a:off x="573284" y="8896087"/>
              <a:ext cx="266442" cy="268339"/>
            </a:xfrm>
            <a:prstGeom prst="rect">
              <a:avLst/>
            </a:prstGeom>
          </p:spPr>
        </p:pic>
      </p:grpSp>
      <p:pic>
        <p:nvPicPr>
          <p:cNvPr id="25" name="object 25"/>
          <p:cNvPicPr/>
          <p:nvPr/>
        </p:nvPicPr>
        <p:blipFill>
          <a:blip r:embed="rId5" cstate="print"/>
          <a:stretch>
            <a:fillRect/>
          </a:stretch>
        </p:blipFill>
        <p:spPr>
          <a:xfrm>
            <a:off x="3403315" y="9314172"/>
            <a:ext cx="245795" cy="245795"/>
          </a:xfrm>
          <a:prstGeom prst="rect">
            <a:avLst/>
          </a:prstGeom>
        </p:spPr>
      </p:pic>
      <p:pic>
        <p:nvPicPr>
          <p:cNvPr id="26" name="object 26"/>
          <p:cNvPicPr/>
          <p:nvPr/>
        </p:nvPicPr>
        <p:blipFill>
          <a:blip r:embed="rId6" cstate="print"/>
          <a:stretch>
            <a:fillRect/>
          </a:stretch>
        </p:blipFill>
        <p:spPr>
          <a:xfrm>
            <a:off x="3778250" y="6098647"/>
            <a:ext cx="245795" cy="245795"/>
          </a:xfrm>
          <a:prstGeom prst="rect">
            <a:avLst/>
          </a:prstGeom>
        </p:spPr>
      </p:pic>
      <p:sp>
        <p:nvSpPr>
          <p:cNvPr id="27" name="object 27"/>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28" name="object 28"/>
          <p:cNvSpPr txBox="1"/>
          <p:nvPr/>
        </p:nvSpPr>
        <p:spPr>
          <a:xfrm>
            <a:off x="6726235" y="10083162"/>
            <a:ext cx="135255"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19</a:t>
            </a:r>
            <a:endParaRPr sz="800">
              <a:latin typeface="Century Gothic"/>
              <a:cs typeface="Century Gothic"/>
            </a:endParaRPr>
          </a:p>
        </p:txBody>
      </p:sp>
      <p:sp>
        <p:nvSpPr>
          <p:cNvPr id="29" name="object 29"/>
          <p:cNvSpPr txBox="1"/>
          <p:nvPr/>
        </p:nvSpPr>
        <p:spPr>
          <a:xfrm>
            <a:off x="4781279" y="10017904"/>
            <a:ext cx="1818676" cy="285527"/>
          </a:xfrm>
          <a:prstGeom prst="rect">
            <a:avLst/>
          </a:prstGeom>
        </p:spPr>
        <p:txBody>
          <a:bodyPr vert="horz" wrap="square" lIns="0" tIns="12700" rIns="0" bIns="0" rtlCol="0">
            <a:spAutoFit/>
          </a:bodyPr>
          <a:lstStyle/>
          <a:p>
            <a:pPr marL="19050" marR="5080" indent="-6985"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p>
          <a:p>
            <a:pPr marL="19050" marR="5080" indent="-6985"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الأولى: بناء آلية التغذية الراجعة الخاصة بك</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BC7F77B9-A1D5-5208-FE0E-EC842968205E}"/>
              </a:ext>
            </a:extLst>
          </p:cNvPr>
          <p:cNvSpPr txBox="1"/>
          <p:nvPr/>
        </p:nvSpPr>
        <p:spPr>
          <a:xfrm>
            <a:off x="3698555" y="7800261"/>
            <a:ext cx="3046730" cy="660374"/>
          </a:xfrm>
          <a:prstGeom prst="rect">
            <a:avLst/>
          </a:prstGeom>
          <a:noFill/>
        </p:spPr>
        <p:txBody>
          <a:bodyPr wrap="square" rtlCol="0">
            <a:spAutoFit/>
          </a:bodyPr>
          <a:lstStyle/>
          <a:p>
            <a:pPr marL="38100" marR="30480" algn="just" rtl="1">
              <a:lnSpc>
                <a:spcPct val="113999"/>
              </a:lnSpc>
              <a:spcBef>
                <a:spcPts val="850"/>
              </a:spcBef>
            </a:pPr>
            <a:r>
              <a:rPr lang="ar-JO" sz="1100" dirty="0">
                <a:latin typeface="Calibri" panose="020F0502020204030204" pitchFamily="34" charset="0"/>
                <a:ea typeface="Calibri" panose="020F0502020204030204" pitchFamily="34" charset="0"/>
                <a:cs typeface="Calibri" panose="020F0502020204030204" pitchFamily="34" charset="0"/>
              </a:rPr>
              <a:t>قد تكون بعض الإجابات على هذه الأسئلة متاحة بالفعل، بينما ستحتاج موضوعات أخرى إلى مزيد من المناقشة مع المجتمع والزملاء والشركاء.</a:t>
            </a:r>
            <a:endParaRPr lang="en-US" sz="11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74519" y="0"/>
            <a:ext cx="7560309" cy="10692130"/>
            <a:chOff x="0" y="0"/>
            <a:chExt cx="7560309" cy="10692130"/>
          </a:xfrm>
        </p:grpSpPr>
        <p:pic>
          <p:nvPicPr>
            <p:cNvPr id="3" name="object 3"/>
            <p:cNvPicPr/>
            <p:nvPr/>
          </p:nvPicPr>
          <p:blipFill>
            <a:blip r:embed="rId2" cstate="print"/>
            <a:stretch>
              <a:fillRect/>
            </a:stretch>
          </p:blipFill>
          <p:spPr>
            <a:xfrm>
              <a:off x="0" y="0"/>
              <a:ext cx="7559992" cy="10692003"/>
            </a:xfrm>
            <a:prstGeom prst="rect">
              <a:avLst/>
            </a:prstGeom>
          </p:spPr>
        </p:pic>
        <p:sp>
          <p:nvSpPr>
            <p:cNvPr id="4" name="object 4"/>
            <p:cNvSpPr/>
            <p:nvPr/>
          </p:nvSpPr>
          <p:spPr>
            <a:xfrm>
              <a:off x="0" y="2"/>
              <a:ext cx="5211445" cy="10692130"/>
            </a:xfrm>
            <a:custGeom>
              <a:avLst/>
              <a:gdLst/>
              <a:ahLst/>
              <a:cxnLst/>
              <a:rect l="l" t="t" r="r" b="b"/>
              <a:pathLst>
                <a:path w="5211445" h="10692130">
                  <a:moveTo>
                    <a:pt x="2060994" y="0"/>
                  </a:moveTo>
                  <a:lnTo>
                    <a:pt x="0" y="0"/>
                  </a:lnTo>
                  <a:lnTo>
                    <a:pt x="0" y="10692003"/>
                  </a:lnTo>
                  <a:lnTo>
                    <a:pt x="2060994" y="10692003"/>
                  </a:lnTo>
                  <a:lnTo>
                    <a:pt x="3882091" y="9709594"/>
                  </a:lnTo>
                  <a:lnTo>
                    <a:pt x="4817249" y="8840249"/>
                  </a:lnTo>
                  <a:lnTo>
                    <a:pt x="5161781" y="7596278"/>
                  </a:lnTo>
                  <a:lnTo>
                    <a:pt x="5211000" y="5489994"/>
                  </a:lnTo>
                  <a:lnTo>
                    <a:pt x="4718812" y="3113435"/>
                  </a:lnTo>
                  <a:lnTo>
                    <a:pt x="3635997" y="1394999"/>
                  </a:lnTo>
                  <a:lnTo>
                    <a:pt x="2553182" y="351562"/>
                  </a:lnTo>
                  <a:lnTo>
                    <a:pt x="2060994" y="0"/>
                  </a:lnTo>
                  <a:close/>
                </a:path>
              </a:pathLst>
            </a:custGeom>
            <a:solidFill>
              <a:srgbClr val="FFFFFF">
                <a:alpha val="58000"/>
              </a:srgbClr>
            </a:solidFill>
          </p:spPr>
          <p:txBody>
            <a:bodyPr wrap="square" lIns="0" tIns="0" rIns="0" bIns="0" rtlCol="0"/>
            <a:lstStyle/>
            <a:p>
              <a:endParaRPr/>
            </a:p>
          </p:txBody>
        </p:sp>
        <p:sp>
          <p:nvSpPr>
            <p:cNvPr id="5" name="object 5"/>
            <p:cNvSpPr/>
            <p:nvPr/>
          </p:nvSpPr>
          <p:spPr>
            <a:xfrm>
              <a:off x="0" y="2"/>
              <a:ext cx="5049520" cy="10692130"/>
            </a:xfrm>
            <a:custGeom>
              <a:avLst/>
              <a:gdLst/>
              <a:ahLst/>
              <a:cxnLst/>
              <a:rect l="l" t="t" r="r" b="b"/>
              <a:pathLst>
                <a:path w="5049520" h="10692130">
                  <a:moveTo>
                    <a:pt x="2069998" y="0"/>
                  </a:moveTo>
                  <a:lnTo>
                    <a:pt x="0" y="0"/>
                  </a:lnTo>
                  <a:lnTo>
                    <a:pt x="0" y="10692003"/>
                  </a:lnTo>
                  <a:lnTo>
                    <a:pt x="2069998" y="10692003"/>
                  </a:lnTo>
                  <a:lnTo>
                    <a:pt x="3792233" y="9709594"/>
                  </a:lnTo>
                  <a:lnTo>
                    <a:pt x="4676624" y="8840249"/>
                  </a:lnTo>
                  <a:lnTo>
                    <a:pt x="5002452" y="7596278"/>
                  </a:lnTo>
                  <a:lnTo>
                    <a:pt x="5048999" y="5489994"/>
                  </a:lnTo>
                  <a:lnTo>
                    <a:pt x="4583530" y="3113435"/>
                  </a:lnTo>
                  <a:lnTo>
                    <a:pt x="3559498" y="1394999"/>
                  </a:lnTo>
                  <a:lnTo>
                    <a:pt x="2535467" y="351562"/>
                  </a:lnTo>
                  <a:lnTo>
                    <a:pt x="2069998" y="0"/>
                  </a:lnTo>
                  <a:close/>
                </a:path>
              </a:pathLst>
            </a:custGeom>
            <a:solidFill>
              <a:srgbClr val="E42583"/>
            </a:solidFill>
          </p:spPr>
          <p:txBody>
            <a:bodyPr wrap="square" lIns="0" tIns="0" rIns="0" bIns="0" rtlCol="0"/>
            <a:lstStyle/>
            <a:p>
              <a:endParaRPr/>
            </a:p>
          </p:txBody>
        </p:sp>
      </p:grpSp>
      <p:sp>
        <p:nvSpPr>
          <p:cNvPr id="6" name="object 6"/>
          <p:cNvSpPr txBox="1"/>
          <p:nvPr/>
        </p:nvSpPr>
        <p:spPr>
          <a:xfrm>
            <a:off x="366900" y="9017903"/>
            <a:ext cx="2164715" cy="1471237"/>
          </a:xfrm>
          <a:prstGeom prst="rect">
            <a:avLst/>
          </a:prstGeom>
        </p:spPr>
        <p:txBody>
          <a:bodyPr vert="horz" wrap="square" lIns="0" tIns="7620" rIns="0" bIns="0" rtlCol="0">
            <a:spAutoFit/>
          </a:bodyPr>
          <a:lstStyle/>
          <a:p>
            <a:pPr marL="13970" marR="5080" indent="3810" rtl="1">
              <a:lnSpc>
                <a:spcPct val="104200"/>
              </a:lnSpc>
              <a:spcBef>
                <a:spcPts val="60"/>
              </a:spcBef>
            </a:pPr>
            <a:r>
              <a:rPr lang="ar-JO" sz="800" dirty="0">
                <a:solidFill>
                  <a:srgbClr val="FFFFFF"/>
                </a:solidFill>
                <a:latin typeface="+mn-lt"/>
                <a:cs typeface="Arial Narrow"/>
              </a:rPr>
              <a:t>موزمبيق - صونيا فوستينو، تبلغ من العمر 40 عامًا، وهي متطوعة في الصليب الأحمر منذ 14 عامًا، تعمل في مركز إيواء في بيرا للعائلات النازحة، حيث تضمن لهم الوصول إلى مياه نظيفة، وتقديم المساعدة للعائلات ذات الاحتياجات الخاصة، ومشاركة رسائل صحية حول النظافة والصرف الصحي، وتقديم الدعم النفسي الاجتماعي.</a:t>
            </a:r>
          </a:p>
          <a:p>
            <a:pPr marL="13970" marR="5080" indent="3810" rtl="1">
              <a:lnSpc>
                <a:spcPct val="104200"/>
              </a:lnSpc>
              <a:spcBef>
                <a:spcPts val="60"/>
              </a:spcBef>
            </a:pPr>
            <a:r>
              <a:rPr lang="ar-JO" sz="800" dirty="0">
                <a:solidFill>
                  <a:srgbClr val="FFFFFF"/>
                </a:solidFill>
                <a:latin typeface="+mn-lt"/>
                <a:cs typeface="Arial Narrow"/>
              </a:rPr>
              <a:t>© كوري بتلر / اللجنة الدولية للصليب الأحمر والهلال الأحمر</a:t>
            </a:r>
          </a:p>
          <a:p>
            <a:pPr marL="13970" marR="5080" indent="3810">
              <a:lnSpc>
                <a:spcPct val="104200"/>
              </a:lnSpc>
              <a:spcBef>
                <a:spcPts val="60"/>
              </a:spcBef>
            </a:pPr>
            <a:endParaRPr lang="ar-JO" sz="800" dirty="0">
              <a:solidFill>
                <a:srgbClr val="FFFFFF"/>
              </a:solidFill>
              <a:latin typeface="+mn-lt"/>
              <a:cs typeface="Arial Narrow"/>
            </a:endParaRPr>
          </a:p>
          <a:p>
            <a:pPr marL="13970" marR="5080" indent="3810">
              <a:lnSpc>
                <a:spcPct val="104200"/>
              </a:lnSpc>
              <a:spcBef>
                <a:spcPts val="60"/>
              </a:spcBef>
            </a:pPr>
            <a:endParaRPr lang="ar-JO" sz="800" dirty="0">
              <a:solidFill>
                <a:srgbClr val="FFFFFF"/>
              </a:solidFill>
              <a:latin typeface="+mn-lt"/>
              <a:cs typeface="Arial Narrow"/>
            </a:endParaRPr>
          </a:p>
          <a:p>
            <a:pPr marL="13970" marR="5080" indent="3810">
              <a:lnSpc>
                <a:spcPct val="104200"/>
              </a:lnSpc>
              <a:spcBef>
                <a:spcPts val="60"/>
              </a:spcBef>
            </a:pPr>
            <a:endParaRPr lang="ar-JO" sz="800" dirty="0">
              <a:solidFill>
                <a:srgbClr val="FFFFFF"/>
              </a:solidFill>
              <a:latin typeface="+mn-lt"/>
              <a:cs typeface="Arial Narrow"/>
            </a:endParaRPr>
          </a:p>
          <a:p>
            <a:pPr marL="13970" marR="5080" indent="3810" rtl="1">
              <a:lnSpc>
                <a:spcPct val="104200"/>
              </a:lnSpc>
              <a:spcBef>
                <a:spcPts val="60"/>
              </a:spcBef>
            </a:pPr>
            <a:endParaRPr lang="ar-JO" sz="800" dirty="0">
              <a:solidFill>
                <a:srgbClr val="FFFFFF"/>
              </a:solidFill>
              <a:latin typeface="+mn-lt"/>
              <a:cs typeface="Arial Narrow"/>
            </a:endParaRPr>
          </a:p>
        </p:txBody>
      </p:sp>
      <p:sp>
        <p:nvSpPr>
          <p:cNvPr id="7" name="object 7"/>
          <p:cNvSpPr/>
          <p:nvPr/>
        </p:nvSpPr>
        <p:spPr>
          <a:xfrm>
            <a:off x="2067572" y="2679700"/>
            <a:ext cx="2162810" cy="0"/>
          </a:xfrm>
          <a:custGeom>
            <a:avLst/>
            <a:gdLst/>
            <a:ahLst/>
            <a:cxnLst/>
            <a:rect l="l" t="t" r="r" b="b"/>
            <a:pathLst>
              <a:path w="2162810">
                <a:moveTo>
                  <a:pt x="0" y="0"/>
                </a:moveTo>
                <a:lnTo>
                  <a:pt x="2162340" y="0"/>
                </a:lnTo>
              </a:path>
            </a:pathLst>
          </a:custGeom>
          <a:ln w="6350">
            <a:solidFill>
              <a:srgbClr val="FFFFFF"/>
            </a:solidFill>
          </a:ln>
        </p:spPr>
        <p:txBody>
          <a:bodyPr wrap="square" lIns="0" tIns="0" rIns="0" bIns="0" rtlCol="0"/>
          <a:lstStyle/>
          <a:p>
            <a:endParaRPr/>
          </a:p>
        </p:txBody>
      </p:sp>
      <p:sp>
        <p:nvSpPr>
          <p:cNvPr id="8" name="object 8"/>
          <p:cNvSpPr txBox="1">
            <a:spLocks noGrp="1"/>
          </p:cNvSpPr>
          <p:nvPr>
            <p:ph type="title"/>
          </p:nvPr>
        </p:nvSpPr>
        <p:spPr>
          <a:xfrm>
            <a:off x="1427032" y="2283321"/>
            <a:ext cx="2803350" cy="474489"/>
          </a:xfrm>
          <a:prstGeom prst="rect">
            <a:avLst/>
          </a:prstGeom>
        </p:spPr>
        <p:txBody>
          <a:bodyPr vert="horz" wrap="square" lIns="0" tIns="12700" rIns="0" bIns="0" rtlCol="0">
            <a:spAutoFit/>
          </a:bodyPr>
          <a:lstStyle/>
          <a:p>
            <a:pPr marL="12700" rtl="1">
              <a:lnSpc>
                <a:spcPct val="100000"/>
              </a:lnSpc>
              <a:spcBef>
                <a:spcPts val="100"/>
              </a:spcBef>
            </a:pPr>
            <a:r>
              <a:rPr lang="ar-JO" spc="235" dirty="0">
                <a:solidFill>
                  <a:srgbClr val="FFFFFF"/>
                </a:solidFill>
              </a:rPr>
              <a:t>قائمة المحتويات</a:t>
            </a:r>
            <a:endParaRPr spc="235" dirty="0">
              <a:solidFill>
                <a:srgbClr val="FFFFFF"/>
              </a:solidFill>
            </a:endParaRPr>
          </a:p>
        </p:txBody>
      </p:sp>
      <p:sp>
        <p:nvSpPr>
          <p:cNvPr id="9" name="object 9"/>
          <p:cNvSpPr txBox="1"/>
          <p:nvPr/>
        </p:nvSpPr>
        <p:spPr>
          <a:xfrm>
            <a:off x="736788" y="2943011"/>
            <a:ext cx="3589654" cy="3131883"/>
          </a:xfrm>
          <a:prstGeom prst="rect">
            <a:avLst/>
          </a:prstGeom>
        </p:spPr>
        <p:txBody>
          <a:bodyPr vert="horz" wrap="square" lIns="0" tIns="84455" rIns="0" bIns="0" rtlCol="0">
            <a:spAutoFit/>
          </a:bodyPr>
          <a:lstStyle/>
          <a:p>
            <a:pPr marL="12700" rtl="1">
              <a:lnSpc>
                <a:spcPct val="100000"/>
              </a:lnSpc>
              <a:spcBef>
                <a:spcPts val="665"/>
              </a:spcBef>
              <a:tabLst>
                <a:tab pos="3481704" algn="l"/>
              </a:tabLst>
            </a:pPr>
            <a:r>
              <a:rPr lang="ar-JO" sz="1100" b="1" spc="120" dirty="0">
                <a:solidFill>
                  <a:srgbClr val="FFFFFF"/>
                </a:solidFill>
                <a:latin typeface="Calibri"/>
                <a:cs typeface="Calibri"/>
                <a:hlinkClick r:id="rId3" action="ppaction://hlinksldjump"/>
              </a:rPr>
              <a:t>استعراض لهذا لادليل</a:t>
            </a:r>
            <a:r>
              <a:rPr sz="1100" b="1" dirty="0">
                <a:solidFill>
                  <a:srgbClr val="FFFFFF"/>
                </a:solidFill>
                <a:latin typeface="Calibri"/>
                <a:cs typeface="Calibri"/>
                <a:hlinkClick r:id="rId3" action="ppaction://hlinksldjump"/>
              </a:rPr>
              <a:t>	</a:t>
            </a:r>
            <a:r>
              <a:rPr sz="1100" b="1" spc="130" dirty="0">
                <a:solidFill>
                  <a:srgbClr val="FFFFFF"/>
                </a:solidFill>
                <a:latin typeface="Calibri"/>
                <a:cs typeface="Calibri"/>
                <a:hlinkClick r:id="rId3" action="ppaction://hlinksldjump"/>
              </a:rPr>
              <a:t>4</a:t>
            </a:r>
            <a:endParaRPr sz="1100" dirty="0">
              <a:latin typeface="Calibri"/>
              <a:cs typeface="Calibri"/>
            </a:endParaRPr>
          </a:p>
          <a:p>
            <a:pPr marL="12700" rtl="1">
              <a:lnSpc>
                <a:spcPct val="100000"/>
              </a:lnSpc>
              <a:spcBef>
                <a:spcPts val="565"/>
              </a:spcBef>
              <a:tabLst>
                <a:tab pos="3492500" algn="l"/>
              </a:tabLst>
            </a:pPr>
            <a:r>
              <a:rPr lang="ar-JO" sz="1100" b="1" spc="105" dirty="0">
                <a:solidFill>
                  <a:srgbClr val="FFFFFF"/>
                </a:solidFill>
                <a:latin typeface="Calibri"/>
                <a:cs typeface="Calibri"/>
                <a:hlinkClick r:id="rId4" action="ppaction://hlinksldjump"/>
              </a:rPr>
              <a:t>نظرة عامة: أساسيات التغذية الراجعة</a:t>
            </a:r>
            <a:r>
              <a:rPr sz="1100" dirty="0">
                <a:solidFill>
                  <a:srgbClr val="FFFFFF"/>
                </a:solidFill>
                <a:latin typeface="Verdana"/>
                <a:cs typeface="Verdana"/>
                <a:hlinkClick r:id="rId4" action="ppaction://hlinksldjump"/>
              </a:rPr>
              <a:t>	</a:t>
            </a:r>
            <a:r>
              <a:rPr sz="1100" spc="-50" dirty="0">
                <a:solidFill>
                  <a:srgbClr val="FFFFFF"/>
                </a:solidFill>
                <a:latin typeface="Century Gothic"/>
                <a:cs typeface="Century Gothic"/>
                <a:hlinkClick r:id="rId4" action="ppaction://hlinksldjump"/>
              </a:rPr>
              <a:t>6</a:t>
            </a:r>
            <a:endParaRPr sz="1100" dirty="0">
              <a:latin typeface="Century Gothic"/>
              <a:cs typeface="Century Gothic"/>
            </a:endParaRPr>
          </a:p>
          <a:p>
            <a:pPr marL="12700" rtl="1">
              <a:lnSpc>
                <a:spcPct val="100000"/>
              </a:lnSpc>
              <a:spcBef>
                <a:spcPts val="570"/>
              </a:spcBef>
              <a:tabLst>
                <a:tab pos="3428365" algn="l"/>
              </a:tabLst>
            </a:pPr>
            <a:r>
              <a:rPr lang="ar-JO" sz="1100" b="1" spc="95" dirty="0">
                <a:solidFill>
                  <a:srgbClr val="FFFFFF"/>
                </a:solidFill>
                <a:latin typeface="Calibri"/>
                <a:cs typeface="Calibri"/>
                <a:hlinkClick r:id="rId5" action="ppaction://hlinksldjump"/>
              </a:rPr>
              <a:t>المقدمة</a:t>
            </a:r>
            <a:r>
              <a:rPr sz="1100" b="1" dirty="0">
                <a:solidFill>
                  <a:srgbClr val="FFFFFF"/>
                </a:solidFill>
                <a:latin typeface="Calibri"/>
                <a:cs typeface="Calibri"/>
                <a:hlinkClick r:id="rId5" action="ppaction://hlinksldjump"/>
              </a:rPr>
              <a:t>	</a:t>
            </a:r>
            <a:r>
              <a:rPr sz="1100" b="1" spc="-25" dirty="0">
                <a:solidFill>
                  <a:srgbClr val="FFFFFF"/>
                </a:solidFill>
                <a:latin typeface="Calibri"/>
                <a:cs typeface="Calibri"/>
                <a:hlinkClick r:id="rId5" action="ppaction://hlinksldjump"/>
              </a:rPr>
              <a:t>10</a:t>
            </a:r>
            <a:endParaRPr sz="1100" dirty="0">
              <a:latin typeface="Calibri"/>
              <a:cs typeface="Calibri"/>
            </a:endParaRPr>
          </a:p>
          <a:p>
            <a:pPr marL="12700" rtl="1">
              <a:lnSpc>
                <a:spcPct val="100000"/>
              </a:lnSpc>
              <a:spcBef>
                <a:spcPts val="565"/>
              </a:spcBef>
              <a:tabLst>
                <a:tab pos="3434715" algn="l"/>
              </a:tabLst>
            </a:pPr>
            <a:r>
              <a:rPr lang="ar-JO" sz="1100" b="1" spc="135" dirty="0">
                <a:solidFill>
                  <a:srgbClr val="FFFFFF"/>
                </a:solidFill>
                <a:latin typeface="Calibri"/>
                <a:cs typeface="Calibri"/>
                <a:hlinkClick r:id="rId6" action="ppaction://hlinksldjump"/>
              </a:rPr>
              <a:t>مراحل آلية التغذية الراجعة</a:t>
            </a:r>
            <a:r>
              <a:rPr sz="1100" b="1" dirty="0">
                <a:solidFill>
                  <a:srgbClr val="FFFFFF"/>
                </a:solidFill>
                <a:latin typeface="Calibri"/>
                <a:cs typeface="Calibri"/>
                <a:hlinkClick r:id="rId6" action="ppaction://hlinksldjump"/>
              </a:rPr>
              <a:t>	</a:t>
            </a:r>
            <a:r>
              <a:rPr sz="1100" b="1" spc="-25" dirty="0">
                <a:solidFill>
                  <a:srgbClr val="FFFFFF"/>
                </a:solidFill>
                <a:latin typeface="Calibri"/>
                <a:cs typeface="Calibri"/>
                <a:hlinkClick r:id="rId6" action="ppaction://hlinksldjump"/>
              </a:rPr>
              <a:t>16</a:t>
            </a:r>
            <a:endParaRPr sz="1100" dirty="0">
              <a:latin typeface="Calibri"/>
              <a:cs typeface="Calibri"/>
            </a:endParaRPr>
          </a:p>
          <a:p>
            <a:pPr marL="156210" marR="5080" algn="just" rtl="1">
              <a:lnSpc>
                <a:spcPct val="121500"/>
              </a:lnSpc>
              <a:spcBef>
                <a:spcPts val="280"/>
              </a:spcBef>
              <a:tabLst>
                <a:tab pos="3403600" algn="l"/>
              </a:tabLst>
            </a:pPr>
            <a:r>
              <a:rPr lang="ar-JO" sz="1100" b="1" dirty="0">
                <a:solidFill>
                  <a:srgbClr val="FFFFFF"/>
                </a:solidFill>
                <a:latin typeface="Century Gothic"/>
                <a:cs typeface="Century Gothic"/>
                <a:hlinkClick r:id="rId6" action="ppaction://hlinksldjump"/>
              </a:rPr>
              <a:t>المرحلة الأولى: بناء آلية التغذية الراجعة الخاصة بك                      </a:t>
            </a:r>
            <a:r>
              <a:rPr sz="1100" spc="-95" dirty="0">
                <a:solidFill>
                  <a:srgbClr val="FFFFFF"/>
                </a:solidFill>
                <a:latin typeface="Verdana"/>
                <a:cs typeface="Verdana"/>
                <a:hlinkClick r:id="rId6" action="ppaction://hlinksldjump"/>
              </a:rPr>
              <a:t>16</a:t>
            </a:r>
            <a:r>
              <a:rPr lang="en-US" sz="1100" spc="-95" dirty="0">
                <a:solidFill>
                  <a:srgbClr val="FFFFFF"/>
                </a:solidFill>
                <a:latin typeface="Verdana"/>
                <a:cs typeface="Verdana"/>
              </a:rPr>
              <a:t> </a:t>
            </a:r>
            <a:endParaRPr lang="ar-JO" sz="1100" spc="-95" dirty="0">
              <a:solidFill>
                <a:srgbClr val="FFFFFF"/>
              </a:solidFill>
              <a:latin typeface="Verdana"/>
              <a:cs typeface="Verdana"/>
            </a:endParaRPr>
          </a:p>
          <a:p>
            <a:pPr marL="156210" marR="5080" algn="just" rtl="1">
              <a:lnSpc>
                <a:spcPct val="121500"/>
              </a:lnSpc>
              <a:spcBef>
                <a:spcPts val="280"/>
              </a:spcBef>
              <a:tabLst>
                <a:tab pos="3403600" algn="l"/>
              </a:tabLst>
            </a:pPr>
            <a:r>
              <a:rPr lang="ar-JO" sz="1100" b="1" dirty="0">
                <a:solidFill>
                  <a:srgbClr val="FFFFFF"/>
                </a:solidFill>
                <a:latin typeface="Century Gothic"/>
                <a:cs typeface="Century Gothic"/>
                <a:hlinkClick r:id="rId7" action="ppaction://hlinksldjump"/>
              </a:rPr>
              <a:t>المرحلة الثانية: جمع التغذية الراجعة المجتمعية                            </a:t>
            </a:r>
            <a:r>
              <a:rPr sz="1100" spc="-25" dirty="0">
                <a:solidFill>
                  <a:srgbClr val="FFFFFF"/>
                </a:solidFill>
                <a:latin typeface="Verdana"/>
                <a:cs typeface="Verdana"/>
                <a:hlinkClick r:id="rId7" action="ppaction://hlinksldjump"/>
              </a:rPr>
              <a:t>25</a:t>
            </a:r>
            <a:r>
              <a:rPr lang="ar-JO" sz="1100" spc="-25" dirty="0">
                <a:solidFill>
                  <a:srgbClr val="FFFFFF"/>
                </a:solidFill>
                <a:latin typeface="Verdana"/>
                <a:cs typeface="Verdana"/>
              </a:rPr>
              <a:t> </a:t>
            </a:r>
          </a:p>
          <a:p>
            <a:pPr marL="156210" marR="5080" algn="just" rtl="1">
              <a:lnSpc>
                <a:spcPct val="121500"/>
              </a:lnSpc>
              <a:spcBef>
                <a:spcPts val="280"/>
              </a:spcBef>
              <a:tabLst>
                <a:tab pos="3403600" algn="l"/>
              </a:tabLst>
            </a:pPr>
            <a:r>
              <a:rPr sz="1100" spc="-25" dirty="0">
                <a:solidFill>
                  <a:srgbClr val="FFFFFF"/>
                </a:solidFill>
                <a:latin typeface="Verdana"/>
                <a:cs typeface="Verdana"/>
              </a:rPr>
              <a:t> </a:t>
            </a:r>
            <a:r>
              <a:rPr lang="ar-JO" sz="1100" b="1" dirty="0">
                <a:solidFill>
                  <a:srgbClr val="FFFFFF"/>
                </a:solidFill>
                <a:latin typeface="Century Gothic"/>
                <a:cs typeface="Century Gothic"/>
                <a:hlinkClick r:id="rId8" action="ppaction://hlinksldjump"/>
              </a:rPr>
              <a:t>المرحلة الثالثة: إحالة الملاحظات والانطباعات وتحليلها                  </a:t>
            </a:r>
            <a:r>
              <a:rPr sz="1100" dirty="0">
                <a:solidFill>
                  <a:srgbClr val="FFFFFF"/>
                </a:solidFill>
                <a:latin typeface="Verdana"/>
                <a:cs typeface="Verdana"/>
                <a:hlinkClick r:id="rId8" action="ppaction://hlinksldjump"/>
              </a:rPr>
              <a:t>	</a:t>
            </a:r>
            <a:r>
              <a:rPr sz="1100" spc="-100" dirty="0">
                <a:solidFill>
                  <a:srgbClr val="FFFFFF"/>
                </a:solidFill>
                <a:latin typeface="Verdana"/>
                <a:cs typeface="Verdana"/>
                <a:hlinkClick r:id="rId8" action="ppaction://hlinksldjump"/>
              </a:rPr>
              <a:t> </a:t>
            </a:r>
            <a:r>
              <a:rPr sz="1100" spc="-190" dirty="0">
                <a:solidFill>
                  <a:srgbClr val="FFFFFF"/>
                </a:solidFill>
                <a:latin typeface="Verdana"/>
                <a:cs typeface="Verdana"/>
                <a:hlinkClick r:id="rId8" action="ppaction://hlinksldjump"/>
              </a:rPr>
              <a:t>27</a:t>
            </a:r>
            <a:r>
              <a:rPr lang="ar-JO" sz="1100" spc="-190" dirty="0">
                <a:solidFill>
                  <a:srgbClr val="FFFFFF"/>
                </a:solidFill>
                <a:latin typeface="Verdana"/>
                <a:cs typeface="Verdana"/>
              </a:rPr>
              <a:t> </a:t>
            </a:r>
          </a:p>
          <a:p>
            <a:pPr marL="156210" marR="5080" algn="just" rtl="1">
              <a:lnSpc>
                <a:spcPct val="121500"/>
              </a:lnSpc>
              <a:spcBef>
                <a:spcPts val="280"/>
              </a:spcBef>
              <a:tabLst>
                <a:tab pos="3403600" algn="l"/>
              </a:tabLst>
            </a:pPr>
            <a:r>
              <a:rPr sz="1100" dirty="0">
                <a:solidFill>
                  <a:srgbClr val="FFFFFF"/>
                </a:solidFill>
                <a:latin typeface="Verdana"/>
                <a:cs typeface="Verdana"/>
              </a:rPr>
              <a:t> </a:t>
            </a:r>
            <a:r>
              <a:rPr lang="ar-JO" sz="1100" dirty="0">
                <a:solidFill>
                  <a:srgbClr val="FFFFFF"/>
                </a:solidFill>
                <a:latin typeface="Verdana"/>
                <a:cs typeface="Verdana"/>
                <a:hlinkClick r:id="rId9" action="ppaction://hlinksldjump"/>
              </a:rPr>
              <a:t>المرحلة الرابعة:</a:t>
            </a:r>
            <a:r>
              <a:rPr lang="ar-JO" sz="1100" b="1" dirty="0">
                <a:solidFill>
                  <a:srgbClr val="FFFFFF"/>
                </a:solidFill>
                <a:latin typeface="Century Gothic"/>
                <a:cs typeface="Century Gothic"/>
                <a:hlinkClick r:id="rId9" action="ppaction://hlinksldjump"/>
              </a:rPr>
              <a:t>مشاركة الملاحظات والانطباعات والعمل وفقًا لها</a:t>
            </a:r>
            <a:r>
              <a:rPr sz="1100" spc="-114" dirty="0">
                <a:solidFill>
                  <a:srgbClr val="FFFFFF"/>
                </a:solidFill>
                <a:latin typeface="Verdana"/>
                <a:cs typeface="Verdana"/>
                <a:hlinkClick r:id="rId9" action="ppaction://hlinksldjump"/>
              </a:rPr>
              <a:t>31</a:t>
            </a:r>
            <a:endParaRPr lang="ar-JO" sz="1100" spc="-114" dirty="0">
              <a:solidFill>
                <a:srgbClr val="FFFFFF"/>
              </a:solidFill>
              <a:latin typeface="Verdana"/>
              <a:cs typeface="Verdana"/>
            </a:endParaRPr>
          </a:p>
          <a:p>
            <a:pPr marL="156210" marR="5080" algn="just" rtl="1">
              <a:lnSpc>
                <a:spcPct val="121500"/>
              </a:lnSpc>
              <a:spcBef>
                <a:spcPts val="280"/>
              </a:spcBef>
              <a:tabLst>
                <a:tab pos="3403600" algn="l"/>
              </a:tabLst>
            </a:pPr>
            <a:r>
              <a:rPr sz="1100" spc="-114" dirty="0">
                <a:solidFill>
                  <a:srgbClr val="FFFFFF"/>
                </a:solidFill>
                <a:latin typeface="Verdana"/>
                <a:cs typeface="Verdana"/>
              </a:rPr>
              <a:t> </a:t>
            </a:r>
            <a:r>
              <a:rPr lang="ar-JO" sz="1100" b="1" dirty="0">
                <a:solidFill>
                  <a:srgbClr val="FFFFFF"/>
                </a:solidFill>
                <a:latin typeface="Century Gothic"/>
                <a:cs typeface="Century Gothic"/>
                <a:hlinkClick r:id="rId10" action="ppaction://hlinksldjump"/>
              </a:rPr>
              <a:t>المرحلة الخامسة: إغلاق الحلقة</a:t>
            </a:r>
            <a:r>
              <a:rPr sz="1100" dirty="0">
                <a:solidFill>
                  <a:srgbClr val="FFFFFF"/>
                </a:solidFill>
                <a:latin typeface="Verdana"/>
                <a:cs typeface="Verdana"/>
                <a:hlinkClick r:id="rId10" action="ppaction://hlinksldjump"/>
              </a:rPr>
              <a:t>	</a:t>
            </a:r>
            <a:r>
              <a:rPr lang="ar-JO" sz="1100" dirty="0">
                <a:solidFill>
                  <a:srgbClr val="FFFFFF"/>
                </a:solidFill>
                <a:latin typeface="Verdana"/>
                <a:cs typeface="Verdana"/>
                <a:hlinkClick r:id="rId10" action="ppaction://hlinksldjump"/>
              </a:rPr>
              <a:t>  </a:t>
            </a:r>
            <a:r>
              <a:rPr lang="en-US" sz="1100" dirty="0">
                <a:solidFill>
                  <a:srgbClr val="FFFFFF"/>
                </a:solidFill>
                <a:latin typeface="Verdana"/>
                <a:cs typeface="Verdana"/>
                <a:hlinkClick r:id="rId10" action="ppaction://hlinksldjump"/>
              </a:rPr>
              <a:t>  </a:t>
            </a:r>
            <a:r>
              <a:rPr lang="ar-JO" sz="1100" dirty="0">
                <a:solidFill>
                  <a:srgbClr val="FFFFFF"/>
                </a:solidFill>
                <a:latin typeface="Verdana"/>
                <a:cs typeface="Verdana"/>
                <a:hlinkClick r:id="rId10" action="ppaction://hlinksldjump"/>
              </a:rPr>
              <a:t>        </a:t>
            </a:r>
            <a:r>
              <a:rPr sz="1100" spc="-45" dirty="0">
                <a:solidFill>
                  <a:srgbClr val="FFFFFF"/>
                </a:solidFill>
                <a:latin typeface="Verdana"/>
                <a:cs typeface="Verdana"/>
                <a:hlinkClick r:id="rId10" action="ppaction://hlinksldjump"/>
              </a:rPr>
              <a:t>34</a:t>
            </a:r>
            <a:endParaRPr lang="ar-JO" sz="1100" spc="-45" dirty="0">
              <a:solidFill>
                <a:srgbClr val="FFFFFF"/>
              </a:solidFill>
              <a:latin typeface="Verdana"/>
              <a:cs typeface="Verdana"/>
            </a:endParaRPr>
          </a:p>
          <a:p>
            <a:pPr marL="156210" marR="5080" algn="just" rtl="1">
              <a:lnSpc>
                <a:spcPct val="121500"/>
              </a:lnSpc>
              <a:spcBef>
                <a:spcPts val="280"/>
              </a:spcBef>
              <a:tabLst>
                <a:tab pos="3403600" algn="l"/>
              </a:tabLst>
            </a:pPr>
            <a:r>
              <a:rPr lang="ar-JO" sz="1100" b="1" dirty="0">
                <a:solidFill>
                  <a:srgbClr val="FFFFFF"/>
                </a:solidFill>
                <a:latin typeface="Century Gothic"/>
                <a:cs typeface="Century Gothic"/>
                <a:hlinkClick r:id="rId11" action="ppaction://hlinksldjump"/>
              </a:rPr>
              <a:t>المرحلة السادسة: مراجعة الآلية وتكييفها</a:t>
            </a:r>
            <a:endParaRPr sz="1100" dirty="0">
              <a:latin typeface="Verdana"/>
              <a:cs typeface="Verdana"/>
            </a:endParaRPr>
          </a:p>
          <a:p>
            <a:pPr marL="12700" rtl="1">
              <a:lnSpc>
                <a:spcPct val="100000"/>
              </a:lnSpc>
              <a:spcBef>
                <a:spcPts val="285"/>
              </a:spcBef>
            </a:pPr>
            <a:r>
              <a:rPr lang="ar-JO" sz="1100" b="1" spc="100" dirty="0">
                <a:solidFill>
                  <a:srgbClr val="FFFFFF"/>
                </a:solidFill>
                <a:latin typeface="Calibri"/>
                <a:cs typeface="Calibri"/>
                <a:hlinkClick r:id="rId12" action="ppaction://hlinksldjump"/>
              </a:rPr>
              <a:t>مصادر إضافية</a:t>
            </a:r>
            <a:endParaRPr sz="1100" dirty="0">
              <a:latin typeface="Calibri"/>
              <a:cs typeface="Calibri"/>
            </a:endParaRPr>
          </a:p>
          <a:p>
            <a:pPr marL="12700" marR="2115820" rtl="1">
              <a:lnSpc>
                <a:spcPct val="142900"/>
              </a:lnSpc>
            </a:pPr>
            <a:r>
              <a:rPr lang="ar-JO" sz="1100" b="1" spc="110" dirty="0">
                <a:solidFill>
                  <a:srgbClr val="FFFFFF"/>
                </a:solidFill>
                <a:latin typeface="Calibri"/>
                <a:cs typeface="Calibri"/>
                <a:hlinkClick r:id="rId13" action="ppaction://hlinksldjump"/>
              </a:rPr>
              <a:t>مسرد المصطلحات</a:t>
            </a:r>
            <a:endParaRPr lang="ar-JO" sz="1100" b="1" spc="110" dirty="0">
              <a:solidFill>
                <a:srgbClr val="FFFFFF"/>
              </a:solidFill>
              <a:latin typeface="Calibri"/>
              <a:cs typeface="Calibri"/>
            </a:endParaRPr>
          </a:p>
          <a:p>
            <a:pPr marL="12700" marR="2115820" rtl="1">
              <a:lnSpc>
                <a:spcPct val="142900"/>
              </a:lnSpc>
            </a:pPr>
            <a:r>
              <a:rPr lang="ar-JO" sz="1100" b="1" spc="135" dirty="0">
                <a:solidFill>
                  <a:srgbClr val="FFFFFF"/>
                </a:solidFill>
                <a:latin typeface="Calibri"/>
                <a:cs typeface="Calibri"/>
                <a:hlinkClick r:id="rId14" action="ppaction://hlinksldjump"/>
              </a:rPr>
              <a:t>الشكر والعرفان</a:t>
            </a:r>
            <a:endParaRPr sz="1100" dirty="0">
              <a:latin typeface="Calibri"/>
              <a:cs typeface="Calibri"/>
            </a:endParaRPr>
          </a:p>
        </p:txBody>
      </p:sp>
      <p:sp>
        <p:nvSpPr>
          <p:cNvPr id="10" name="object 10"/>
          <p:cNvSpPr txBox="1"/>
          <p:nvPr/>
        </p:nvSpPr>
        <p:spPr>
          <a:xfrm>
            <a:off x="736788" y="5156759"/>
            <a:ext cx="200025" cy="918200"/>
          </a:xfrm>
          <a:prstGeom prst="rect">
            <a:avLst/>
          </a:prstGeom>
        </p:spPr>
        <p:txBody>
          <a:bodyPr vert="horz" wrap="square" lIns="0" tIns="48260" rIns="0" bIns="0" rtlCol="0">
            <a:spAutoFit/>
          </a:bodyPr>
          <a:lstStyle/>
          <a:p>
            <a:pPr marL="25400">
              <a:lnSpc>
                <a:spcPct val="100000"/>
              </a:lnSpc>
              <a:spcBef>
                <a:spcPts val="380"/>
              </a:spcBef>
            </a:pPr>
            <a:r>
              <a:rPr sz="1100" spc="-45" dirty="0">
                <a:solidFill>
                  <a:srgbClr val="FFFFFF"/>
                </a:solidFill>
                <a:latin typeface="Verdana"/>
                <a:cs typeface="Verdana"/>
                <a:hlinkClick r:id="rId11" action="ppaction://hlinksldjump"/>
              </a:rPr>
              <a:t>37</a:t>
            </a:r>
            <a:endParaRPr sz="1100" dirty="0">
              <a:latin typeface="Verdana"/>
              <a:cs typeface="Verdana"/>
            </a:endParaRPr>
          </a:p>
          <a:p>
            <a:pPr marL="12700">
              <a:lnSpc>
                <a:spcPct val="100000"/>
              </a:lnSpc>
              <a:spcBef>
                <a:spcPts val="285"/>
              </a:spcBef>
            </a:pPr>
            <a:r>
              <a:rPr sz="1100" b="1" spc="95" dirty="0">
                <a:solidFill>
                  <a:srgbClr val="FFFFFF"/>
                </a:solidFill>
                <a:latin typeface="Calibri"/>
                <a:cs typeface="Calibri"/>
                <a:hlinkClick r:id="rId12" action="ppaction://hlinksldjump"/>
              </a:rPr>
              <a:t>38</a:t>
            </a:r>
            <a:endParaRPr sz="1100" dirty="0">
              <a:latin typeface="Calibri"/>
              <a:cs typeface="Calibri"/>
            </a:endParaRPr>
          </a:p>
          <a:p>
            <a:pPr marL="17145">
              <a:lnSpc>
                <a:spcPct val="100000"/>
              </a:lnSpc>
              <a:spcBef>
                <a:spcPts val="570"/>
              </a:spcBef>
            </a:pPr>
            <a:r>
              <a:rPr sz="1100" b="1" spc="80" dirty="0">
                <a:solidFill>
                  <a:srgbClr val="FFFFFF"/>
                </a:solidFill>
                <a:latin typeface="Calibri"/>
                <a:cs typeface="Calibri"/>
                <a:hlinkClick r:id="rId13" action="ppaction://hlinksldjump"/>
              </a:rPr>
              <a:t>39</a:t>
            </a:r>
            <a:endParaRPr sz="1100" dirty="0">
              <a:latin typeface="Calibri"/>
              <a:cs typeface="Calibri"/>
            </a:endParaRPr>
          </a:p>
          <a:p>
            <a:pPr marL="42545">
              <a:lnSpc>
                <a:spcPct val="100000"/>
              </a:lnSpc>
              <a:spcBef>
                <a:spcPts val="565"/>
              </a:spcBef>
            </a:pPr>
            <a:r>
              <a:rPr sz="1100" b="1" spc="-25" dirty="0">
                <a:solidFill>
                  <a:srgbClr val="FFFFFF"/>
                </a:solidFill>
                <a:latin typeface="Calibri"/>
                <a:cs typeface="Calibri"/>
                <a:hlinkClick r:id="rId14" action="ppaction://hlinksldjump"/>
              </a:rPr>
              <a:t>41</a:t>
            </a:r>
            <a:endParaRPr sz="1100" dirty="0">
              <a:latin typeface="Calibri"/>
              <a:cs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07299" y="700391"/>
            <a:ext cx="6024245"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entury Gothic"/>
                <a:cs typeface="Century Gothic"/>
              </a:rPr>
              <a:t>1.4 حدد كيفية توثيق الملاحظات والانطباعات المفتوحة</a:t>
            </a:r>
            <a:endParaRPr sz="1700" dirty="0">
              <a:latin typeface="Century Gothic"/>
              <a:cs typeface="Century Gothic"/>
            </a:endParaRPr>
          </a:p>
        </p:txBody>
      </p:sp>
      <p:sp>
        <p:nvSpPr>
          <p:cNvPr id="3" name="object 3"/>
          <p:cNvSpPr txBox="1"/>
          <p:nvPr/>
        </p:nvSpPr>
        <p:spPr>
          <a:xfrm>
            <a:off x="3719421" y="1135741"/>
            <a:ext cx="2995930" cy="554960"/>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spc="60" dirty="0">
                <a:latin typeface="Calibri"/>
                <a:cs typeface="Calibri"/>
              </a:rPr>
              <a:t>بمجرد أن تكون واثقًا من القنوات التي ستستخدمها، يجب عليك إعداد الأدوات والعمليات اللازمة لتوثيق وجمع البيانات المتعلقة بالملاحظات والانطباعات  بشكل منهجي.</a:t>
            </a:r>
            <a:endParaRPr sz="1050" dirty="0">
              <a:latin typeface="Calibri"/>
              <a:cs typeface="Calibri"/>
            </a:endParaRPr>
          </a:p>
        </p:txBody>
      </p:sp>
      <p:sp>
        <p:nvSpPr>
          <p:cNvPr id="4" name="object 4"/>
          <p:cNvSpPr txBox="1"/>
          <p:nvPr/>
        </p:nvSpPr>
        <p:spPr>
          <a:xfrm>
            <a:off x="573284" y="1185864"/>
            <a:ext cx="2995930" cy="370743"/>
          </a:xfrm>
          <a:prstGeom prst="rect">
            <a:avLst/>
          </a:prstGeom>
        </p:spPr>
        <p:txBody>
          <a:bodyPr vert="horz" wrap="square" lIns="0" tIns="12700" rIns="0" bIns="0" rtlCol="0">
            <a:spAutoFit/>
          </a:bodyPr>
          <a:lstStyle/>
          <a:p>
            <a:pPr marL="12700" marR="5080" rtl="1">
              <a:lnSpc>
                <a:spcPct val="113999"/>
              </a:lnSpc>
              <a:spcBef>
                <a:spcPts val="100"/>
              </a:spcBef>
            </a:pPr>
            <a:r>
              <a:rPr lang="ar-JO" sz="1050" spc="50" dirty="0">
                <a:latin typeface="Calibri"/>
                <a:cs typeface="Calibri"/>
              </a:rPr>
              <a:t>ستساعدك الأداة التالية على اختيار استراتيجية التوثيق المناسبة لكل قناة:</a:t>
            </a:r>
            <a:endParaRPr sz="1050" dirty="0">
              <a:latin typeface="Calibri"/>
              <a:cs typeface="Calibri"/>
            </a:endParaRPr>
          </a:p>
        </p:txBody>
      </p:sp>
      <p:sp>
        <p:nvSpPr>
          <p:cNvPr id="5" name="object 5"/>
          <p:cNvSpPr/>
          <p:nvPr/>
        </p:nvSpPr>
        <p:spPr>
          <a:xfrm rot="10800000">
            <a:off x="719999" y="2124077"/>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6" name="object 6"/>
          <p:cNvSpPr txBox="1"/>
          <p:nvPr/>
        </p:nvSpPr>
        <p:spPr>
          <a:xfrm>
            <a:off x="2746150" y="2226344"/>
            <a:ext cx="3759200"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a:cs typeface="Calibri"/>
                <a:hlinkClick r:id="rId2"/>
              </a:rPr>
              <a:t>أداة التغذية الراجعة رقم 4: اتخاذ القرار بشأن كيفية توثيق بيانات التغذية الراجعة</a:t>
            </a:r>
            <a:endParaRPr sz="950" dirty="0">
              <a:latin typeface="Calibri"/>
              <a:cs typeface="Calibri"/>
            </a:endParaRPr>
          </a:p>
        </p:txBody>
      </p:sp>
      <p:sp>
        <p:nvSpPr>
          <p:cNvPr id="7" name="object 7"/>
          <p:cNvSpPr/>
          <p:nvPr/>
        </p:nvSpPr>
        <p:spPr>
          <a:xfrm>
            <a:off x="2374357" y="3867526"/>
            <a:ext cx="4502785" cy="0"/>
          </a:xfrm>
          <a:custGeom>
            <a:avLst/>
            <a:gdLst/>
            <a:ahLst/>
            <a:cxnLst/>
            <a:rect l="l" t="t" r="r" b="b"/>
            <a:pathLst>
              <a:path w="4502785">
                <a:moveTo>
                  <a:pt x="0" y="0"/>
                </a:moveTo>
                <a:lnTo>
                  <a:pt x="4502340" y="0"/>
                </a:lnTo>
              </a:path>
            </a:pathLst>
          </a:custGeom>
          <a:ln w="6350">
            <a:solidFill>
              <a:srgbClr val="98287C"/>
            </a:solidFill>
          </a:ln>
        </p:spPr>
        <p:txBody>
          <a:bodyPr wrap="square" lIns="0" tIns="0" rIns="0" bIns="0" rtlCol="0"/>
          <a:lstStyle/>
          <a:p>
            <a:endParaRPr/>
          </a:p>
        </p:txBody>
      </p:sp>
      <p:sp>
        <p:nvSpPr>
          <p:cNvPr id="8" name="object 8"/>
          <p:cNvSpPr txBox="1"/>
          <p:nvPr/>
        </p:nvSpPr>
        <p:spPr>
          <a:xfrm>
            <a:off x="707299" y="3165572"/>
            <a:ext cx="6145530" cy="692241"/>
          </a:xfrm>
          <a:prstGeom prst="rect">
            <a:avLst/>
          </a:prstGeom>
        </p:spPr>
        <p:txBody>
          <a:bodyPr vert="horz" wrap="square" lIns="0" tIns="12700" rIns="0" bIns="0" rtlCol="0">
            <a:spAutoFit/>
          </a:bodyPr>
          <a:lstStyle/>
          <a:p>
            <a:pPr marL="12700" marR="5080"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بمجرد اتخاذ قرار بشأن نهج جمع البيانات لكل قناة، يمكنك وضع الأدوات والعمليات للتأكد من قدرة فرقك على توثيق الملاحظات والانطباعات بشكل فعال.</a:t>
            </a:r>
          </a:p>
          <a:p>
            <a:pPr marL="12700" marR="5080" rtl="1">
              <a:lnSpc>
                <a:spcPct val="113999"/>
              </a:lnSpc>
              <a:spcBef>
                <a:spcPts val="100"/>
              </a:spcBef>
            </a:pPr>
            <a:endParaRPr sz="130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spcBef>
                <a:spcPts val="780"/>
              </a:spcBef>
            </a:pPr>
            <a:r>
              <a:rPr lang="ar-JO" sz="1100" dirty="0">
                <a:solidFill>
                  <a:srgbClr val="98287C"/>
                </a:solidFill>
                <a:latin typeface="Calibri" panose="020F0502020204030204" pitchFamily="34" charset="0"/>
                <a:ea typeface="Calibri" panose="020F0502020204030204" pitchFamily="34" charset="0"/>
                <a:cs typeface="Calibri" panose="020F0502020204030204" pitchFamily="34" charset="0"/>
              </a:rPr>
              <a:t>تشمل خطوات وضع أدوات وعمليات جمع البيانات ما يلي:</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3994756" y="4009494"/>
            <a:ext cx="2887980" cy="2015936"/>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spc="50" dirty="0">
                <a:latin typeface="Calibri"/>
                <a:cs typeface="Calibri"/>
              </a:rPr>
              <a:t>عليك </a:t>
            </a:r>
            <a:r>
              <a:rPr lang="ar-JO" sz="950" b="1" spc="50" dirty="0">
                <a:latin typeface="Calibri"/>
                <a:cs typeface="Calibri"/>
              </a:rPr>
              <a:t>وضع نموذج للأداة </a:t>
            </a:r>
            <a:r>
              <a:rPr lang="ar-JO" sz="950" spc="50" dirty="0">
                <a:latin typeface="Calibri"/>
                <a:cs typeface="Calibri"/>
              </a:rPr>
              <a:t>التي ستُستخدم لتوثيق الملاحظات والانطباعات لكل نوع من أنواع جمع البيانات، ويمكن أن يكون ذلك نموذجًا بسيطًا يملؤه </a:t>
            </a:r>
            <a:r>
              <a:rPr lang="ar-JO" sz="950" spc="50" dirty="0">
                <a:latin typeface="Calibri"/>
                <a:cs typeface="Calibri"/>
                <a:hlinkClick r:id="rId3" action="ppaction://hlinksldjump"/>
              </a:rPr>
              <a:t>جامعو البيانات </a:t>
            </a:r>
            <a:r>
              <a:rPr lang="ar-JO" sz="950" spc="50" dirty="0">
                <a:latin typeface="Calibri"/>
                <a:cs typeface="Calibri"/>
              </a:rPr>
              <a:t>أو استطلاعات عبر الإنترنت باستخدام الهاتف المحمول أو قاعدة بيانات على إكسل لمركز الاتصال أو أو برمجية لإدارة التغذية الراجعة المجتمعية وما إلى ذلك، وعليك التأكد من قدرة الأداة على تلقي الملاحظات والانطباعات والمعلومات الأخرى المهمة (تاريخ ووقت الملاحظات والانطباعات، والبيانات السكانية ولغة مقدم الملاحظات وما إلى ذلك).</a:t>
            </a:r>
          </a:p>
          <a:p>
            <a:pPr marL="119380" marR="5080" indent="-107314" algn="just" rtl="1">
              <a:lnSpc>
                <a:spcPct val="113999"/>
              </a:lnSpc>
              <a:spcBef>
                <a:spcPts val="100"/>
              </a:spcBef>
              <a:buClr>
                <a:srgbClr val="98287C"/>
              </a:buClr>
              <a:buFont typeface="Wingdings"/>
              <a:buChar char=""/>
              <a:tabLst>
                <a:tab pos="120650" algn="l"/>
              </a:tabLst>
            </a:pPr>
            <a:endParaRPr lang="en-US" sz="950" dirty="0">
              <a:latin typeface="Arial"/>
              <a:cs typeface="Arial"/>
            </a:endParaRPr>
          </a:p>
          <a:p>
            <a:pPr marL="119380" marR="5080" indent="-107314" algn="just" rtl="1">
              <a:lnSpc>
                <a:spcPct val="113999"/>
              </a:lnSpc>
              <a:buClr>
                <a:srgbClr val="98287C"/>
              </a:buClr>
              <a:buFont typeface="Wingdings"/>
              <a:buChar char=""/>
              <a:tabLst>
                <a:tab pos="120650" algn="l"/>
              </a:tabLst>
            </a:pPr>
            <a:r>
              <a:rPr lang="ar-JO" sz="950" b="1" spc="-60" dirty="0">
                <a:latin typeface="Arial Black"/>
                <a:cs typeface="Arial Black"/>
              </a:rPr>
              <a:t>اختبر أدوات جمع البيانات </a:t>
            </a:r>
            <a:r>
              <a:rPr lang="ar-JO" sz="950" spc="-60" dirty="0">
                <a:latin typeface="Arial Black"/>
                <a:cs typeface="Arial Black"/>
              </a:rPr>
              <a:t>مع جامعي البيانات وأفراد المجتمع للتأكد من سهولة فهمها واستخدامها.</a:t>
            </a:r>
            <a:endParaRPr lang="en-US" sz="950" dirty="0">
              <a:latin typeface="Calibri"/>
              <a:cs typeface="Calibri"/>
            </a:endParaRPr>
          </a:p>
        </p:txBody>
      </p:sp>
      <p:sp>
        <p:nvSpPr>
          <p:cNvPr id="10" name="object 10"/>
          <p:cNvSpPr txBox="1"/>
          <p:nvPr/>
        </p:nvSpPr>
        <p:spPr>
          <a:xfrm>
            <a:off x="930367" y="4010257"/>
            <a:ext cx="2887980" cy="1349344"/>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b="1" dirty="0">
                <a:latin typeface="Arial Black"/>
                <a:cs typeface="Arial Black"/>
              </a:rPr>
              <a:t>احرص على إعداد عمليات جمع البيانات </a:t>
            </a:r>
            <a:r>
              <a:rPr lang="ar-JO" sz="950" dirty="0">
                <a:latin typeface="Arial Black"/>
                <a:cs typeface="Arial Black"/>
              </a:rPr>
              <a:t>لضمان نقل </a:t>
            </a:r>
            <a:r>
              <a:rPr lang="ar-JO" sz="950" dirty="0">
                <a:latin typeface="Arial Black"/>
                <a:cs typeface="Arial Black"/>
                <a:hlinkClick r:id="rId4" action="ppaction://hlinksldjump"/>
              </a:rPr>
              <a:t>البيانات الحساسة </a:t>
            </a:r>
            <a:r>
              <a:rPr lang="ar-JO" sz="950" dirty="0">
                <a:latin typeface="Arial Black"/>
                <a:cs typeface="Arial Black"/>
              </a:rPr>
              <a:t>وتخزينها بطريقة تجعلها غير قابلة للوصول إلا من قبل للأفراد المصرح لهم والذين تم تدريبهم عليها، وللمزيد من المعلومات حول كيفية التعامل مع البيانات الحساسة، راجع </a:t>
            </a:r>
            <a:r>
              <a:rPr lang="ar-JO" sz="950" dirty="0">
                <a:latin typeface="Arial Black"/>
                <a:cs typeface="Arial Black"/>
                <a:hlinkClick r:id="rId2"/>
              </a:rPr>
              <a:t>الوحدة رقم 5 </a:t>
            </a:r>
            <a:r>
              <a:rPr lang="ar-JO" sz="950" dirty="0">
                <a:latin typeface="Arial Black"/>
                <a:cs typeface="Arial Black"/>
              </a:rPr>
              <a:t>في مجموعة أدوات التغذية الراجعة.</a:t>
            </a:r>
          </a:p>
          <a:p>
            <a:pPr marL="119380" marR="5080" indent="-107314" algn="just" rtl="1">
              <a:lnSpc>
                <a:spcPct val="113999"/>
              </a:lnSpc>
              <a:spcBef>
                <a:spcPts val="100"/>
              </a:spcBef>
              <a:buClr>
                <a:srgbClr val="98287C"/>
              </a:buClr>
              <a:buFont typeface="Wingdings"/>
              <a:buChar char=""/>
              <a:tabLst>
                <a:tab pos="120650" algn="l"/>
              </a:tabLst>
            </a:pPr>
            <a:endParaRPr sz="950" dirty="0">
              <a:latin typeface="Calibri"/>
              <a:cs typeface="Calibri"/>
            </a:endParaRPr>
          </a:p>
          <a:p>
            <a:pPr marL="119380" marR="5080" indent="-107314" algn="just" rtl="1">
              <a:lnSpc>
                <a:spcPct val="113999"/>
              </a:lnSpc>
              <a:buClr>
                <a:srgbClr val="98287C"/>
              </a:buClr>
              <a:buFont typeface="Wingdings"/>
              <a:buChar char=""/>
              <a:tabLst>
                <a:tab pos="120650" algn="l"/>
              </a:tabLst>
            </a:pPr>
            <a:r>
              <a:rPr lang="ar-JO" sz="950" b="1" dirty="0">
                <a:latin typeface="Arial Black"/>
                <a:cs typeface="Arial Black"/>
              </a:rPr>
              <a:t>وضع إجراءات تشغيل موحدة </a:t>
            </a:r>
            <a:r>
              <a:rPr lang="ar-JO" sz="950" dirty="0">
                <a:latin typeface="Arial Black"/>
                <a:cs typeface="Arial Black"/>
              </a:rPr>
              <a:t>مفصلة لكل من الأدوات، تحدد بوضوح الأدوار والمسؤوليات والأطر الزمنية لجميع خطوات جمع البيانات.</a:t>
            </a:r>
            <a:endParaRPr sz="950" dirty="0">
              <a:latin typeface="Calibri"/>
              <a:cs typeface="Calibri"/>
            </a:endParaRPr>
          </a:p>
        </p:txBody>
      </p:sp>
      <p:sp>
        <p:nvSpPr>
          <p:cNvPr id="11" name="object 11"/>
          <p:cNvSpPr/>
          <p:nvPr/>
        </p:nvSpPr>
        <p:spPr>
          <a:xfrm rot="10800000">
            <a:off x="719999" y="6510377"/>
            <a:ext cx="6120130" cy="381635"/>
          </a:xfrm>
          <a:custGeom>
            <a:avLst/>
            <a:gdLst/>
            <a:ahLst/>
            <a:cxnLst/>
            <a:rect l="l" t="t" r="r" b="b"/>
            <a:pathLst>
              <a:path w="6120130" h="381634">
                <a:moveTo>
                  <a:pt x="5929376" y="0"/>
                </a:moveTo>
                <a:lnTo>
                  <a:pt x="0" y="0"/>
                </a:lnTo>
                <a:lnTo>
                  <a:pt x="0" y="381253"/>
                </a:lnTo>
                <a:lnTo>
                  <a:pt x="5929376" y="381253"/>
                </a:lnTo>
                <a:lnTo>
                  <a:pt x="5973085" y="376219"/>
                </a:lnTo>
                <a:lnTo>
                  <a:pt x="6013210" y="361878"/>
                </a:lnTo>
                <a:lnTo>
                  <a:pt x="6048604" y="339376"/>
                </a:lnTo>
                <a:lnTo>
                  <a:pt x="6078125" y="309855"/>
                </a:lnTo>
                <a:lnTo>
                  <a:pt x="6100627" y="274461"/>
                </a:lnTo>
                <a:lnTo>
                  <a:pt x="6114968" y="234336"/>
                </a:lnTo>
                <a:lnTo>
                  <a:pt x="6120003" y="190626"/>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12" name="object 12"/>
          <p:cNvSpPr txBox="1"/>
          <p:nvPr/>
        </p:nvSpPr>
        <p:spPr>
          <a:xfrm>
            <a:off x="1067300" y="6600392"/>
            <a:ext cx="5379085" cy="1131079"/>
          </a:xfrm>
          <a:prstGeom prst="rect">
            <a:avLst/>
          </a:prstGeom>
        </p:spPr>
        <p:txBody>
          <a:bodyPr vert="horz" wrap="square" lIns="0" tIns="12700" rIns="0" bIns="0" rtlCol="0">
            <a:spAutoFit/>
          </a:bodyPr>
          <a:lstStyle/>
          <a:p>
            <a:pPr marL="12700" rtl="1">
              <a:lnSpc>
                <a:spcPct val="100000"/>
              </a:lnSpc>
              <a:spcBef>
                <a:spcPts val="100"/>
              </a:spcBef>
            </a:pPr>
            <a:r>
              <a:rPr lang="ar-JO" sz="1300" b="1" spc="45"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0"/>
              </a:spcBef>
            </a:pPr>
            <a:endParaRPr sz="14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5: نموذج توضيحي لتسجيل التغذية الراجعة المجتمعية المعلنة على الورق.</a:t>
            </a:r>
            <a:endParaRPr sz="9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spcBef>
                <a:spcPts val="1010"/>
              </a:spcBef>
              <a:buClr>
                <a:srgbClr val="652D88"/>
              </a:buClr>
              <a:buFont typeface="Arial Narrow"/>
              <a:buChar char="►"/>
              <a:tabLst>
                <a:tab pos="192405" algn="l"/>
              </a:tabLst>
            </a:pPr>
            <a:r>
              <a:rPr lang="ar-JO" sz="9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6: مثال توضيحي على سجل إكسل للتغذية الراجعة المجتمعية. </a:t>
            </a:r>
            <a:endParaRPr sz="9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spcBef>
                <a:spcPts val="1015"/>
              </a:spcBef>
              <a:buClr>
                <a:srgbClr val="652D88"/>
              </a:buClr>
              <a:buFont typeface="Arial Narrow"/>
              <a:buChar char="►"/>
              <a:tabLst>
                <a:tab pos="192405" algn="l"/>
              </a:tabLst>
            </a:pPr>
            <a:r>
              <a:rPr lang="ar-JO" sz="9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أداة التغذية المرتدة 7: نموذج توضيحي لتسجيل التغذية الراجعة المجتمعية المفتوحة باستخدام استطلاعات كوبو.</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774138" y="8249744"/>
            <a:ext cx="6145530" cy="336631"/>
          </a:xfrm>
          <a:prstGeom prst="rect">
            <a:avLst/>
          </a:prstGeom>
        </p:spPr>
        <p:txBody>
          <a:bodyPr vert="horz" wrap="square" lIns="0" tIns="12700" rIns="0" bIns="0" rtlCol="0">
            <a:spAutoFit/>
          </a:bodyPr>
          <a:lstStyle/>
          <a:p>
            <a:pPr marL="12700" marR="5080" rtl="1">
              <a:lnSpc>
                <a:spcPct val="113999"/>
              </a:lnSpc>
              <a:spcBef>
                <a:spcPts val="100"/>
              </a:spcBef>
            </a:pPr>
            <a:r>
              <a:rPr lang="ar-JO" sz="950" spc="50" dirty="0">
                <a:latin typeface="Calibri"/>
                <a:cs typeface="Calibri"/>
              </a:rPr>
              <a:t>للاطلاع على مزيد من المعلومات عن كيفية إعداد أدوات وعمليات الملاحظات المفتوحة وغير المنظمة، يرجى الرجوع </a:t>
            </a:r>
            <a:r>
              <a:rPr lang="ar-JO" sz="950" spc="50" dirty="0">
                <a:latin typeface="Calibri"/>
                <a:cs typeface="Calibri"/>
                <a:hlinkClick r:id="rId2"/>
              </a:rPr>
              <a:t>للوحدة رقم 3</a:t>
            </a:r>
            <a:r>
              <a:rPr lang="ar-JO" sz="950" spc="50" dirty="0">
                <a:latin typeface="Calibri"/>
                <a:cs typeface="Calibri"/>
              </a:rPr>
              <a:t>، وللاطلاع على استقصاءات الآراء، يرجى الرجوع </a:t>
            </a:r>
            <a:r>
              <a:rPr lang="ar-JO" sz="950" spc="50" dirty="0">
                <a:latin typeface="Calibri"/>
                <a:cs typeface="Calibri"/>
                <a:hlinkClick r:id="rId2"/>
              </a:rPr>
              <a:t>للوحدة رقم 4</a:t>
            </a:r>
            <a:r>
              <a:rPr lang="ar-JO" sz="950" spc="50" dirty="0">
                <a:latin typeface="Calibri"/>
                <a:cs typeface="Calibri"/>
              </a:rPr>
              <a:t>.</a:t>
            </a:r>
            <a:endParaRPr sz="950" dirty="0">
              <a:latin typeface="Calibri"/>
              <a:cs typeface="Calibri"/>
            </a:endParaRPr>
          </a:p>
        </p:txBody>
      </p:sp>
      <p:grpSp>
        <p:nvGrpSpPr>
          <p:cNvPr id="14" name="object 14"/>
          <p:cNvGrpSpPr/>
          <p:nvPr/>
        </p:nvGrpSpPr>
        <p:grpSpPr>
          <a:xfrm>
            <a:off x="6615656" y="2077654"/>
            <a:ext cx="474345" cy="474345"/>
            <a:chOff x="469337" y="2074192"/>
            <a:chExt cx="474345" cy="474345"/>
          </a:xfrm>
        </p:grpSpPr>
        <p:sp>
          <p:nvSpPr>
            <p:cNvPr id="15" name="object 15"/>
            <p:cNvSpPr/>
            <p:nvPr/>
          </p:nvSpPr>
          <p:spPr>
            <a:xfrm>
              <a:off x="469337" y="2074192"/>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16" name="object 16"/>
            <p:cNvPicPr/>
            <p:nvPr/>
          </p:nvPicPr>
          <p:blipFill>
            <a:blip r:embed="rId5" cstate="print"/>
            <a:stretch>
              <a:fillRect/>
            </a:stretch>
          </p:blipFill>
          <p:spPr>
            <a:xfrm>
              <a:off x="573284" y="2177179"/>
              <a:ext cx="266442" cy="268339"/>
            </a:xfrm>
            <a:prstGeom prst="rect">
              <a:avLst/>
            </a:prstGeom>
          </p:spPr>
        </p:pic>
      </p:grpSp>
      <p:pic>
        <p:nvPicPr>
          <p:cNvPr id="17" name="object 17"/>
          <p:cNvPicPr/>
          <p:nvPr/>
        </p:nvPicPr>
        <p:blipFill>
          <a:blip r:embed="rId6" cstate="print"/>
          <a:stretch>
            <a:fillRect/>
          </a:stretch>
        </p:blipFill>
        <p:spPr>
          <a:xfrm>
            <a:off x="2632092" y="2570124"/>
            <a:ext cx="245795" cy="245795"/>
          </a:xfrm>
          <a:prstGeom prst="rect">
            <a:avLst/>
          </a:prstGeom>
        </p:spPr>
      </p:pic>
      <p:grpSp>
        <p:nvGrpSpPr>
          <p:cNvPr id="18" name="object 18"/>
          <p:cNvGrpSpPr/>
          <p:nvPr/>
        </p:nvGrpSpPr>
        <p:grpSpPr>
          <a:xfrm>
            <a:off x="6556513" y="6449668"/>
            <a:ext cx="474345" cy="474345"/>
            <a:chOff x="469337" y="6460492"/>
            <a:chExt cx="474345" cy="474345"/>
          </a:xfrm>
        </p:grpSpPr>
        <p:sp>
          <p:nvSpPr>
            <p:cNvPr id="19" name="object 19"/>
            <p:cNvSpPr/>
            <p:nvPr/>
          </p:nvSpPr>
          <p:spPr>
            <a:xfrm>
              <a:off x="469337" y="6460492"/>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0" name="object 20"/>
            <p:cNvPicPr/>
            <p:nvPr/>
          </p:nvPicPr>
          <p:blipFill>
            <a:blip r:embed="rId7" cstate="print"/>
            <a:stretch>
              <a:fillRect/>
            </a:stretch>
          </p:blipFill>
          <p:spPr>
            <a:xfrm>
              <a:off x="573284" y="6563479"/>
              <a:ext cx="266442" cy="268339"/>
            </a:xfrm>
            <a:prstGeom prst="rect">
              <a:avLst/>
            </a:prstGeom>
          </p:spPr>
        </p:pic>
      </p:grpSp>
      <p:pic>
        <p:nvPicPr>
          <p:cNvPr id="21" name="object 21"/>
          <p:cNvPicPr/>
          <p:nvPr/>
        </p:nvPicPr>
        <p:blipFill>
          <a:blip r:embed="rId8" cstate="print"/>
          <a:stretch>
            <a:fillRect/>
          </a:stretch>
        </p:blipFill>
        <p:spPr>
          <a:xfrm>
            <a:off x="1720850" y="6971495"/>
            <a:ext cx="245795" cy="245795"/>
          </a:xfrm>
          <a:prstGeom prst="rect">
            <a:avLst/>
          </a:prstGeom>
        </p:spPr>
      </p:pic>
      <p:pic>
        <p:nvPicPr>
          <p:cNvPr id="22" name="object 22"/>
          <p:cNvPicPr/>
          <p:nvPr/>
        </p:nvPicPr>
        <p:blipFill>
          <a:blip r:embed="rId9" cstate="print"/>
          <a:stretch>
            <a:fillRect/>
          </a:stretch>
        </p:blipFill>
        <p:spPr>
          <a:xfrm>
            <a:off x="1720850" y="7261847"/>
            <a:ext cx="245795" cy="245795"/>
          </a:xfrm>
          <a:prstGeom prst="rect">
            <a:avLst/>
          </a:prstGeom>
        </p:spPr>
      </p:pic>
      <p:pic>
        <p:nvPicPr>
          <p:cNvPr id="23" name="object 23"/>
          <p:cNvPicPr/>
          <p:nvPr/>
        </p:nvPicPr>
        <p:blipFill>
          <a:blip r:embed="rId10" cstate="print"/>
          <a:stretch>
            <a:fillRect/>
          </a:stretch>
        </p:blipFill>
        <p:spPr>
          <a:xfrm>
            <a:off x="1720849" y="7581441"/>
            <a:ext cx="245795" cy="245795"/>
          </a:xfrm>
          <a:prstGeom prst="rect">
            <a:avLst/>
          </a:prstGeom>
        </p:spPr>
      </p:pic>
      <p:sp>
        <p:nvSpPr>
          <p:cNvPr id="24" name="object 24"/>
          <p:cNvSpPr/>
          <p:nvPr/>
        </p:nvSpPr>
        <p:spPr>
          <a:xfrm>
            <a:off x="6599219" y="10046302"/>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25" name="object 25"/>
          <p:cNvSpPr txBox="1"/>
          <p:nvPr/>
        </p:nvSpPr>
        <p:spPr>
          <a:xfrm>
            <a:off x="5110736" y="10091702"/>
            <a:ext cx="1682945" cy="197490"/>
          </a:xfrm>
          <a:prstGeom prst="rect">
            <a:avLst/>
          </a:prstGeom>
        </p:spPr>
        <p:txBody>
          <a:bodyPr vert="horz" wrap="square" lIns="0" tIns="12700" rIns="0" bIns="0" rtlCol="0">
            <a:spAutoFit/>
          </a:bodyPr>
          <a:lstStyle/>
          <a:p>
            <a:pPr marL="12700" rtl="1">
              <a:lnSpc>
                <a:spcPct val="100000"/>
              </a:lnSpc>
              <a:spcBef>
                <a:spcPts val="100"/>
              </a:spcBef>
              <a:tabLst>
                <a:tab pos="361315" algn="l"/>
              </a:tabLst>
            </a:pPr>
            <a:r>
              <a:rPr lang="ar-JO" sz="1200" b="1" spc="60" baseline="3472" dirty="0">
                <a:solidFill>
                  <a:schemeClr val="bg1"/>
                </a:solidFill>
                <a:latin typeface="Calibri" panose="020F0502020204030204" pitchFamily="34" charset="0"/>
                <a:ea typeface="Calibri" panose="020F0502020204030204" pitchFamily="34" charset="0"/>
                <a:cs typeface="Calibri" panose="020F0502020204030204" pitchFamily="34" charset="0"/>
              </a:rPr>
              <a:t>20</a:t>
            </a:r>
            <a:r>
              <a:rPr lang="ar-JO" sz="1200" b="1" spc="60" baseline="3472" dirty="0">
                <a:solidFill>
                  <a:schemeClr val="tx1"/>
                </a:solidFill>
                <a:latin typeface="Calibri" panose="020F0502020204030204" pitchFamily="34" charset="0"/>
                <a:ea typeface="Calibri" panose="020F0502020204030204" pitchFamily="34" charset="0"/>
                <a:cs typeface="Calibri" panose="020F0502020204030204" pitchFamily="34" charset="0"/>
              </a:rPr>
              <a:t>   أساسيات التغذية الراجعة</a:t>
            </a:r>
            <a:endParaRPr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733574" y="725430"/>
            <a:ext cx="4207510"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a:cs typeface="Calibri"/>
              </a:rPr>
              <a:t>1.5 تخطيط وتصميم تدفق المعلومات</a:t>
            </a:r>
            <a:endParaRPr sz="1700" dirty="0">
              <a:latin typeface="Calibri"/>
              <a:cs typeface="Calibri"/>
            </a:endParaRPr>
          </a:p>
        </p:txBody>
      </p:sp>
      <p:sp>
        <p:nvSpPr>
          <p:cNvPr id="3" name="object 3"/>
          <p:cNvSpPr txBox="1"/>
          <p:nvPr/>
        </p:nvSpPr>
        <p:spPr>
          <a:xfrm>
            <a:off x="3935048" y="1045931"/>
            <a:ext cx="2995930" cy="966868"/>
          </a:xfrm>
          <a:prstGeom prst="rect">
            <a:avLst/>
          </a:prstGeom>
        </p:spPr>
        <p:txBody>
          <a:bodyPr vert="horz" wrap="square" lIns="0" tIns="12700" rIns="0" bIns="0" rtlCol="0">
            <a:spAutoFit/>
          </a:bodyPr>
          <a:lstStyle/>
          <a:p>
            <a:pPr marL="12700" marR="5080" algn="just" rtl="1">
              <a:lnSpc>
                <a:spcPct val="113999"/>
              </a:lnSpc>
              <a:spcBef>
                <a:spcPts val="100"/>
              </a:spcBef>
            </a:pPr>
            <a:r>
              <a:rPr lang="ar-JO" sz="1100" dirty="0">
                <a:latin typeface="Calibri" panose="020F0502020204030204" pitchFamily="34" charset="0"/>
                <a:ea typeface="Calibri" panose="020F0502020204030204" pitchFamily="34" charset="0"/>
                <a:cs typeface="Calibri" panose="020F0502020204030204" pitchFamily="34" charset="0"/>
              </a:rPr>
              <a:t>بعد أن تقرر كيفية توثيق الملاحظات المفتوحة، يجب عليك أن تقرر كيفية مشاركة هذه المعلومات داخل منظمتك، ومع الجهات المعنية الخارجية، ومن المهم أيضًا تخطيط تدفق البيانات المتعلقة بالملاحظات داخل منظمتك بحيث تصل إلى أولئك الذين لديهم السلطة لاتخاذ القرار والمسؤولية للتصرف بناءً عليها، </a:t>
            </a:r>
            <a:endParaRPr lang="en-US" sz="11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706505" y="990995"/>
            <a:ext cx="2995930" cy="1134541"/>
          </a:xfrm>
          <a:prstGeom prst="rect">
            <a:avLst/>
          </a:prstGeom>
        </p:spPr>
        <p:txBody>
          <a:bodyPr vert="horz" wrap="square" lIns="0" tIns="12700" rIns="0" bIns="0" rtlCol="0">
            <a:spAutoFit/>
          </a:bodyPr>
          <a:lstStyle/>
          <a:p>
            <a:pPr marL="12700" marR="5715" algn="just" rtl="1">
              <a:lnSpc>
                <a:spcPct val="113999"/>
              </a:lnSpc>
              <a:spcBef>
                <a:spcPts val="100"/>
              </a:spcBef>
            </a:pPr>
            <a:r>
              <a:rPr lang="ar-JO" sz="900" spc="45" dirty="0">
                <a:latin typeface="Calibri" panose="020F0502020204030204" pitchFamily="34" charset="0"/>
                <a:ea typeface="Calibri" panose="020F0502020204030204" pitchFamily="34" charset="0"/>
                <a:cs typeface="Calibri" panose="020F0502020204030204" pitchFamily="34" charset="0"/>
              </a:rPr>
              <a:t>وإلا فقد لا تؤدي التغذية الراجعة المجتمعية  إلى تغييرات حقيقية أبدًا، مما يمكن أن يؤدي إلى عدم ثقة المجتمع في الآلية والتوقف في النهاية عن المشاركة فيها.</a:t>
            </a:r>
          </a:p>
          <a:p>
            <a:pPr marL="12700" marR="5715" algn="just" rtl="1">
              <a:lnSpc>
                <a:spcPct val="113999"/>
              </a:lnSpc>
              <a:spcBef>
                <a:spcPts val="100"/>
              </a:spcBef>
            </a:pPr>
            <a:endParaRPr lang="ar-JO" sz="900" spc="45" dirty="0">
              <a:latin typeface="Calibri" panose="020F0502020204030204" pitchFamily="34" charset="0"/>
              <a:ea typeface="Calibri" panose="020F0502020204030204" pitchFamily="34" charset="0"/>
              <a:cs typeface="Calibri" panose="020F0502020204030204" pitchFamily="34" charset="0"/>
            </a:endParaRPr>
          </a:p>
          <a:p>
            <a:pPr marL="12700" marR="5715" algn="just" rtl="1">
              <a:lnSpc>
                <a:spcPct val="113999"/>
              </a:lnSpc>
              <a:spcBef>
                <a:spcPts val="100"/>
              </a:spcBef>
            </a:pPr>
            <a:r>
              <a:rPr lang="ar-JO" sz="900" spc="20" dirty="0">
                <a:latin typeface="Calibri" panose="020F0502020204030204" pitchFamily="34" charset="0"/>
                <a:ea typeface="Calibri" panose="020F0502020204030204" pitchFamily="34" charset="0"/>
                <a:cs typeface="Calibri" panose="020F0502020204030204" pitchFamily="34" charset="0"/>
              </a:rPr>
              <a:t>يمكن لتحديد الكيفية الحالية لمشاركة المعلومات في مؤسستك أن يُسهل عملية تحديد الفجوات في المكان الذي يمكن أن تضيع فيه البيانات المتعلقة بالملاحظات أو تفوتها، لذا وفي اجتماع مخصص، ستناقشون الأسئلة التالية:</a:t>
            </a:r>
          </a:p>
        </p:txBody>
      </p:sp>
      <p:sp>
        <p:nvSpPr>
          <p:cNvPr id="8" name="object 8"/>
          <p:cNvSpPr txBox="1"/>
          <p:nvPr/>
        </p:nvSpPr>
        <p:spPr>
          <a:xfrm>
            <a:off x="943682" y="2719729"/>
            <a:ext cx="2994025" cy="1012072"/>
          </a:xfrm>
          <a:prstGeom prst="rect">
            <a:avLst/>
          </a:prstGeom>
        </p:spPr>
        <p:txBody>
          <a:bodyPr vert="horz" wrap="square" lIns="0" tIns="12700" rIns="0" bIns="0" rtlCol="0">
            <a:spAutoFit/>
          </a:bodyPr>
          <a:lstStyle/>
          <a:p>
            <a:pPr marL="168910" marR="81280" indent="-131445" rtl="1">
              <a:lnSpc>
                <a:spcPct val="113999"/>
              </a:lnSpc>
              <a:spcBef>
                <a:spcPts val="100"/>
              </a:spcBef>
            </a:pPr>
            <a:r>
              <a:rPr lang="ar-JO" sz="1200" b="1" baseline="6944" dirty="0">
                <a:solidFill>
                  <a:srgbClr val="96549B"/>
                </a:solidFill>
                <a:latin typeface="Calibri"/>
                <a:cs typeface="Calibri"/>
              </a:rPr>
              <a:t>  </a:t>
            </a:r>
            <a:r>
              <a:rPr lang="en-US" sz="1200" b="1" baseline="6944" dirty="0">
                <a:solidFill>
                  <a:schemeClr val="bg1"/>
                </a:solidFill>
                <a:latin typeface="Calibri"/>
                <a:cs typeface="Calibri"/>
              </a:rPr>
              <a:t>?</a:t>
            </a:r>
            <a:r>
              <a:rPr lang="ar-JO" sz="1200" b="1" baseline="6944" dirty="0">
                <a:solidFill>
                  <a:srgbClr val="96549B"/>
                </a:solidFill>
                <a:latin typeface="Calibri"/>
                <a:cs typeface="Calibri"/>
              </a:rPr>
              <a:t>   </a:t>
            </a:r>
            <a:r>
              <a:rPr sz="1200" b="1" baseline="6944" dirty="0">
                <a:solidFill>
                  <a:srgbClr val="96549B"/>
                </a:solidFill>
                <a:latin typeface="Calibri"/>
                <a:cs typeface="Calibri"/>
              </a:rPr>
              <a:t> </a:t>
            </a:r>
            <a:r>
              <a:rPr lang="ar-JO" sz="1200" b="1" baseline="6944" dirty="0">
                <a:solidFill>
                  <a:srgbClr val="96549B"/>
                </a:solidFill>
                <a:latin typeface="Calibri"/>
                <a:cs typeface="Calibri"/>
              </a:rPr>
              <a:t>أين تنتقل أنواع الملاحظات بمجرد جمعها؟</a:t>
            </a:r>
          </a:p>
          <a:p>
            <a:pPr marL="168910" marR="81280" indent="-131445" rtl="1">
              <a:lnSpc>
                <a:spcPct val="113999"/>
              </a:lnSpc>
              <a:spcBef>
                <a:spcPts val="100"/>
              </a:spcBef>
            </a:pPr>
            <a:endParaRPr lang="ar-JO" sz="1200" b="1" spc="277" baseline="6944" dirty="0">
              <a:solidFill>
                <a:srgbClr val="FFFFFF"/>
              </a:solidFill>
              <a:latin typeface="Calibri"/>
              <a:cs typeface="Calibri"/>
            </a:endParaRPr>
          </a:p>
          <a:p>
            <a:pPr marL="38100" rtl="1">
              <a:lnSpc>
                <a:spcPct val="100000"/>
              </a:lnSpc>
              <a:spcBef>
                <a:spcPts val="1010"/>
              </a:spcBef>
            </a:pPr>
            <a:r>
              <a:rPr lang="ar-JO" sz="1200" b="1" baseline="6944" dirty="0">
                <a:solidFill>
                  <a:srgbClr val="96549B"/>
                </a:solidFill>
                <a:latin typeface="Calibri"/>
                <a:cs typeface="Calibri"/>
              </a:rPr>
              <a:t>  </a:t>
            </a:r>
            <a:r>
              <a:rPr lang="en-US" sz="1200" b="1" baseline="6944" dirty="0">
                <a:solidFill>
                  <a:srgbClr val="96549B"/>
                </a:solidFill>
                <a:latin typeface="Calibri"/>
                <a:cs typeface="Calibri"/>
              </a:rPr>
              <a:t>     </a:t>
            </a:r>
            <a:r>
              <a:rPr lang="ar-JO" sz="1200" b="1" baseline="6944" dirty="0">
                <a:solidFill>
                  <a:srgbClr val="96549B"/>
                </a:solidFill>
                <a:latin typeface="Calibri"/>
                <a:cs typeface="Calibri"/>
              </a:rPr>
              <a:t> أين يتم توحيدها وتحليلها؟</a:t>
            </a:r>
          </a:p>
          <a:p>
            <a:pPr marL="168910" marR="30480" indent="-131445" rtl="1">
              <a:lnSpc>
                <a:spcPct val="113999"/>
              </a:lnSpc>
              <a:spcBef>
                <a:spcPts val="850"/>
              </a:spcBef>
            </a:pPr>
            <a:r>
              <a:rPr lang="en-US" sz="1200" b="1" baseline="6944" dirty="0">
                <a:solidFill>
                  <a:srgbClr val="96549B"/>
                </a:solidFill>
                <a:latin typeface="Calibri"/>
                <a:cs typeface="Calibri"/>
              </a:rPr>
              <a:t>         </a:t>
            </a:r>
            <a:r>
              <a:rPr lang="ar-JO" sz="1200" b="1" baseline="6944" dirty="0">
                <a:solidFill>
                  <a:srgbClr val="96549B"/>
                </a:solidFill>
                <a:latin typeface="Calibri"/>
                <a:cs typeface="Calibri"/>
              </a:rPr>
              <a:t>من هم الأشخاص الذين سيتصرفون بناءًا على نوع الملاحظات وفي اي جدول زمني؟</a:t>
            </a:r>
            <a:endParaRPr sz="950" dirty="0">
              <a:solidFill>
                <a:srgbClr val="96549B"/>
              </a:solidFill>
              <a:latin typeface="Calibri"/>
              <a:cs typeface="Calibri"/>
            </a:endParaRPr>
          </a:p>
        </p:txBody>
      </p:sp>
      <p:pic>
        <p:nvPicPr>
          <p:cNvPr id="9" name="object 9"/>
          <p:cNvPicPr/>
          <p:nvPr/>
        </p:nvPicPr>
        <p:blipFill>
          <a:blip r:embed="rId2" cstate="print"/>
          <a:stretch>
            <a:fillRect/>
          </a:stretch>
        </p:blipFill>
        <p:spPr>
          <a:xfrm>
            <a:off x="6710666" y="2745316"/>
            <a:ext cx="142798" cy="142798"/>
          </a:xfrm>
          <a:prstGeom prst="rect">
            <a:avLst/>
          </a:prstGeom>
        </p:spPr>
      </p:pic>
      <p:pic>
        <p:nvPicPr>
          <p:cNvPr id="10" name="object 10"/>
          <p:cNvPicPr/>
          <p:nvPr/>
        </p:nvPicPr>
        <p:blipFill>
          <a:blip r:embed="rId2" cstate="print"/>
          <a:stretch>
            <a:fillRect/>
          </a:stretch>
        </p:blipFill>
        <p:spPr>
          <a:xfrm>
            <a:off x="6728771" y="3007983"/>
            <a:ext cx="142798" cy="142798"/>
          </a:xfrm>
          <a:prstGeom prst="rect">
            <a:avLst/>
          </a:prstGeom>
        </p:spPr>
      </p:pic>
      <p:pic>
        <p:nvPicPr>
          <p:cNvPr id="11" name="object 11"/>
          <p:cNvPicPr/>
          <p:nvPr/>
        </p:nvPicPr>
        <p:blipFill>
          <a:blip r:embed="rId2" cstate="print"/>
          <a:stretch>
            <a:fillRect/>
          </a:stretch>
        </p:blipFill>
        <p:spPr>
          <a:xfrm>
            <a:off x="6721189" y="3527717"/>
            <a:ext cx="142798" cy="142798"/>
          </a:xfrm>
          <a:prstGeom prst="rect">
            <a:avLst/>
          </a:prstGeom>
        </p:spPr>
      </p:pic>
      <p:sp>
        <p:nvSpPr>
          <p:cNvPr id="12" name="object 12"/>
          <p:cNvSpPr txBox="1"/>
          <p:nvPr/>
        </p:nvSpPr>
        <p:spPr>
          <a:xfrm>
            <a:off x="3874885" y="2678371"/>
            <a:ext cx="2959735" cy="1003608"/>
          </a:xfrm>
          <a:prstGeom prst="rect">
            <a:avLst/>
          </a:prstGeom>
        </p:spPr>
        <p:txBody>
          <a:bodyPr vert="horz" wrap="square" lIns="0" tIns="12700" rIns="0" bIns="0" rtlCol="0">
            <a:spAutoFit/>
          </a:bodyPr>
          <a:lstStyle/>
          <a:p>
            <a:pPr marL="168910" marR="386080" indent="-131445" rtl="1">
              <a:lnSpc>
                <a:spcPct val="113999"/>
              </a:lnSpc>
              <a:spcBef>
                <a:spcPts val="100"/>
              </a:spcBef>
            </a:pPr>
            <a:r>
              <a:rPr lang="en-US" sz="1200" b="1" baseline="6944" dirty="0">
                <a:solidFill>
                  <a:schemeClr val="bg1"/>
                </a:solidFill>
                <a:latin typeface="Calibri"/>
                <a:cs typeface="Calibri"/>
              </a:rPr>
              <a:t>?</a:t>
            </a:r>
            <a:r>
              <a:rPr lang="ar-JO" sz="1200" b="1" baseline="6944" dirty="0">
                <a:solidFill>
                  <a:srgbClr val="96549B"/>
                </a:solidFill>
                <a:latin typeface="Calibri"/>
                <a:cs typeface="Calibri"/>
              </a:rPr>
              <a:t>    من سيكون مسؤولاً في كل قطاع عن متابعة الملاحظات ؟</a:t>
            </a:r>
            <a:endParaRPr lang="en-US" sz="950" dirty="0">
              <a:solidFill>
                <a:srgbClr val="96549B"/>
              </a:solidFill>
              <a:latin typeface="Calibri"/>
              <a:cs typeface="Calibri"/>
            </a:endParaRPr>
          </a:p>
          <a:p>
            <a:pPr marL="168910" marR="30480" indent="-131445" rtl="1">
              <a:lnSpc>
                <a:spcPct val="113999"/>
              </a:lnSpc>
              <a:spcBef>
                <a:spcPts val="850"/>
              </a:spcBef>
            </a:pPr>
            <a:r>
              <a:rPr lang="en-US" sz="1200" b="1" baseline="6944" dirty="0">
                <a:solidFill>
                  <a:schemeClr val="bg1"/>
                </a:solidFill>
                <a:latin typeface="Calibri"/>
                <a:cs typeface="Calibri"/>
              </a:rPr>
              <a:t>?</a:t>
            </a:r>
            <a:r>
              <a:rPr lang="ar-JO" sz="1200" b="1" baseline="6944" dirty="0">
                <a:solidFill>
                  <a:srgbClr val="96549B"/>
                </a:solidFill>
                <a:latin typeface="Calibri"/>
                <a:cs typeface="Calibri"/>
              </a:rPr>
              <a:t>   كيف سيتم إبلاغ أصحاب المصلحة بالقرارات التي تم اتخاذها أو لم يتم اتخاذها بناءً على الملاحظات ومن الذي سيفعل ذلك؟</a:t>
            </a:r>
            <a:endParaRPr lang="en-US" sz="950" dirty="0">
              <a:solidFill>
                <a:srgbClr val="96549B"/>
              </a:solidFill>
              <a:latin typeface="Calibri"/>
              <a:cs typeface="Calibri"/>
            </a:endParaRPr>
          </a:p>
          <a:p>
            <a:pPr marL="168910" marR="140970" indent="-131445" rtl="1">
              <a:lnSpc>
                <a:spcPct val="113999"/>
              </a:lnSpc>
              <a:spcBef>
                <a:spcPts val="850"/>
              </a:spcBef>
            </a:pPr>
            <a:r>
              <a:rPr lang="en-US" sz="1200" b="1" baseline="6944" dirty="0">
                <a:solidFill>
                  <a:schemeClr val="bg1"/>
                </a:solidFill>
                <a:latin typeface="Calibri"/>
                <a:cs typeface="Calibri"/>
              </a:rPr>
              <a:t>?</a:t>
            </a:r>
            <a:r>
              <a:rPr lang="ar-JO" sz="1200" b="1" baseline="6944" dirty="0">
                <a:solidFill>
                  <a:srgbClr val="96549B"/>
                </a:solidFill>
                <a:latin typeface="Calibri"/>
                <a:cs typeface="Calibri"/>
              </a:rPr>
              <a:t>      من يشارك أو يمكن أن يشارك في إغلاق الحلقة مع المجتمعات ؟</a:t>
            </a:r>
            <a:endParaRPr sz="950" dirty="0">
              <a:solidFill>
                <a:srgbClr val="96549B"/>
              </a:solidFill>
              <a:latin typeface="Calibri"/>
              <a:cs typeface="Calibri"/>
            </a:endParaRPr>
          </a:p>
        </p:txBody>
      </p:sp>
      <p:sp>
        <p:nvSpPr>
          <p:cNvPr id="13" name="object 13"/>
          <p:cNvSpPr/>
          <p:nvPr/>
        </p:nvSpPr>
        <p:spPr>
          <a:xfrm rot="10800000">
            <a:off x="719999" y="4759476"/>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14" name="object 14"/>
          <p:cNvSpPr txBox="1"/>
          <p:nvPr/>
        </p:nvSpPr>
        <p:spPr>
          <a:xfrm>
            <a:off x="938847" y="4448282"/>
            <a:ext cx="5678805" cy="159018"/>
          </a:xfrm>
          <a:prstGeom prst="rect">
            <a:avLst/>
          </a:prstGeom>
        </p:spPr>
        <p:txBody>
          <a:bodyPr vert="horz" wrap="square" lIns="0" tIns="12700" rIns="0" bIns="0" rtlCol="0">
            <a:spAutoFit/>
          </a:bodyPr>
          <a:lstStyle/>
          <a:p>
            <a:pPr marL="12700" rtl="1">
              <a:lnSpc>
                <a:spcPct val="100000"/>
              </a:lnSpc>
              <a:spcBef>
                <a:spcPts val="100"/>
              </a:spcBef>
            </a:pPr>
            <a:r>
              <a:rPr lang="ar-JO" sz="950" spc="50" dirty="0">
                <a:latin typeface="Calibri"/>
                <a:cs typeface="Calibri"/>
              </a:rPr>
              <a:t>تساعدك الأدوات التالية على عقد المناقشة وتوفر الإرشادات اللازمة لعملية التخطيط: </a:t>
            </a:r>
            <a:endParaRPr sz="950" dirty="0">
              <a:latin typeface="Calibri"/>
              <a:cs typeface="Calibri"/>
            </a:endParaRPr>
          </a:p>
        </p:txBody>
      </p:sp>
      <p:sp>
        <p:nvSpPr>
          <p:cNvPr id="15" name="object 15"/>
          <p:cNvSpPr txBox="1"/>
          <p:nvPr/>
        </p:nvSpPr>
        <p:spPr>
          <a:xfrm>
            <a:off x="2904753" y="4811723"/>
            <a:ext cx="3724910" cy="856645"/>
          </a:xfrm>
          <a:prstGeom prst="rect">
            <a:avLst/>
          </a:prstGeom>
        </p:spPr>
        <p:txBody>
          <a:bodyPr vert="horz" wrap="square" lIns="0" tIns="12700" rIns="0" bIns="0" rtlCol="0">
            <a:spAutoFit/>
          </a:bodyPr>
          <a:lstStyle/>
          <a:p>
            <a:pPr marL="12700" rtl="1">
              <a:lnSpc>
                <a:spcPct val="100000"/>
              </a:lnSpc>
              <a:spcBef>
                <a:spcPts val="100"/>
              </a:spcBef>
            </a:pPr>
            <a:r>
              <a:rPr lang="ar-JO" sz="1300" b="1" spc="45"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a:cs typeface="Calibri"/>
                <a:hlinkClick r:id="rId3"/>
              </a:rPr>
              <a:t>أداة التغذية الراجعة رقم 8: مجموعة ورش عمل لتصميم آلية التغذية الراجعة.</a:t>
            </a:r>
            <a:endParaRPr sz="950" dirty="0">
              <a:latin typeface="Calibri"/>
              <a:cs typeface="Calibri"/>
            </a:endParaRPr>
          </a:p>
          <a:p>
            <a:pPr marL="192405" indent="-179705" rtl="1">
              <a:lnSpc>
                <a:spcPct val="100000"/>
              </a:lnSpc>
              <a:spcBef>
                <a:spcPts val="1010"/>
              </a:spcBef>
              <a:buClr>
                <a:srgbClr val="652D88"/>
              </a:buClr>
              <a:buFont typeface="Arial Narrow"/>
              <a:buChar char="►"/>
              <a:tabLst>
                <a:tab pos="192405" algn="l"/>
              </a:tabLst>
            </a:pPr>
            <a:r>
              <a:rPr lang="ar-JO" sz="950" u="sng" spc="-20" dirty="0">
                <a:solidFill>
                  <a:srgbClr val="98287C"/>
                </a:solidFill>
                <a:uFill>
                  <a:solidFill>
                    <a:srgbClr val="98287C"/>
                  </a:solidFill>
                </a:uFill>
                <a:latin typeface="Arial"/>
                <a:cs typeface="Arial"/>
                <a:hlinkClick r:id="rId3"/>
              </a:rPr>
              <a:t>أداة التغذية الراجعة رقم 9: تخطيط لتدفق المعلومات</a:t>
            </a:r>
            <a:endParaRPr sz="950" dirty="0">
              <a:latin typeface="Arial"/>
              <a:cs typeface="Arial"/>
            </a:endParaRPr>
          </a:p>
        </p:txBody>
      </p:sp>
      <p:sp>
        <p:nvSpPr>
          <p:cNvPr id="16" name="object 16"/>
          <p:cNvSpPr txBox="1"/>
          <p:nvPr/>
        </p:nvSpPr>
        <p:spPr>
          <a:xfrm>
            <a:off x="1205183" y="6109714"/>
            <a:ext cx="5725795"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1.6 الاتفاق على الأدوار والمسؤوليات والاطر الزمنية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7" name="object 17"/>
          <p:cNvSpPr txBox="1"/>
          <p:nvPr/>
        </p:nvSpPr>
        <p:spPr>
          <a:xfrm>
            <a:off x="3838055" y="6525031"/>
            <a:ext cx="2996565" cy="49891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10" dirty="0">
                <a:latin typeface="Calibri" panose="020F0502020204030204" pitchFamily="34" charset="0"/>
                <a:ea typeface="Calibri" panose="020F0502020204030204" pitchFamily="34" charset="0"/>
                <a:cs typeface="Calibri" panose="020F0502020204030204" pitchFamily="34" charset="0"/>
              </a:rPr>
              <a:t>بمجرد تخطيط تدفق المعلومات، يجب عليك تخصيص المزيد من الأدوار والمسؤوليات والأطر الزمنية الملموسة لكل مرحلة من مراحل آلية التغذية الراجعة، وإليك بعض الاسئلة المفيدة والتي عليك وضعها في عين الاعتبار: </a:t>
            </a:r>
          </a:p>
        </p:txBody>
      </p:sp>
      <p:sp>
        <p:nvSpPr>
          <p:cNvPr id="21" name="object 21"/>
          <p:cNvSpPr txBox="1"/>
          <p:nvPr/>
        </p:nvSpPr>
        <p:spPr>
          <a:xfrm>
            <a:off x="421331" y="6468535"/>
            <a:ext cx="2959735" cy="782907"/>
          </a:xfrm>
          <a:prstGeom prst="rect">
            <a:avLst/>
          </a:prstGeom>
        </p:spPr>
        <p:txBody>
          <a:bodyPr vert="horz" wrap="square" lIns="0" tIns="12700" rIns="0" bIns="0" rtlCol="0">
            <a:spAutoFit/>
          </a:bodyPr>
          <a:lstStyle/>
          <a:p>
            <a:pPr marL="38100" rtl="1">
              <a:lnSpc>
                <a:spcPct val="100000"/>
              </a:lnSpc>
              <a:spcBef>
                <a:spcPts val="100"/>
              </a:spcBef>
            </a:pPr>
            <a:r>
              <a:rPr lang="ar-JO" sz="1400" b="1" i="1" baseline="6944" dirty="0">
                <a:solidFill>
                  <a:srgbClr val="96549B"/>
                </a:solidFill>
                <a:latin typeface="Calibri" panose="020F0502020204030204" pitchFamily="34" charset="0"/>
                <a:ea typeface="Calibri" panose="020F0502020204030204" pitchFamily="34" charset="0"/>
                <a:cs typeface="Calibri" panose="020F0502020204030204" pitchFamily="34" charset="0"/>
              </a:rPr>
              <a:t>من هم القائمون على العمل؟ </a:t>
            </a:r>
            <a:endParaRPr sz="1000" b="1" i="1" dirty="0">
              <a:solidFill>
                <a:srgbClr val="96549B"/>
              </a:solidFill>
              <a:latin typeface="Calibri" panose="020F0502020204030204" pitchFamily="34" charset="0"/>
              <a:ea typeface="Calibri" panose="020F0502020204030204" pitchFamily="34" charset="0"/>
              <a:cs typeface="Calibri" panose="020F0502020204030204" pitchFamily="34" charset="0"/>
            </a:endParaRPr>
          </a:p>
          <a:p>
            <a:pPr marL="168910" marR="30480" indent="-131445" rtl="1">
              <a:lnSpc>
                <a:spcPct val="113999"/>
              </a:lnSpc>
              <a:spcBef>
                <a:spcPts val="850"/>
              </a:spcBef>
            </a:pPr>
            <a:r>
              <a:rPr lang="ar-JO" sz="950" b="1" i="1" dirty="0">
                <a:solidFill>
                  <a:srgbClr val="96549B"/>
                </a:solidFill>
                <a:latin typeface="Calibri" panose="020F0502020204030204" pitchFamily="34" charset="0"/>
                <a:ea typeface="Calibri" panose="020F0502020204030204" pitchFamily="34" charset="0"/>
                <a:cs typeface="Calibri" panose="020F0502020204030204" pitchFamily="34" charset="0"/>
              </a:rPr>
              <a:t>من لديه القدرة على سد الثغرات و/أو تحسين الإجراءات الحالية؟</a:t>
            </a:r>
          </a:p>
          <a:p>
            <a:pPr marL="168910" marR="30480" indent="-131445" rtl="1">
              <a:lnSpc>
                <a:spcPct val="113999"/>
              </a:lnSpc>
              <a:spcBef>
                <a:spcPts val="850"/>
              </a:spcBef>
            </a:pPr>
            <a:r>
              <a:rPr lang="ar-JO" sz="950" b="1" i="1" spc="10" dirty="0">
                <a:solidFill>
                  <a:srgbClr val="96549B"/>
                </a:solidFill>
                <a:latin typeface="Calibri" panose="020F0502020204030204" pitchFamily="34" charset="0"/>
                <a:ea typeface="Calibri" panose="020F0502020204030204" pitchFamily="34" charset="0"/>
                <a:cs typeface="Calibri" panose="020F0502020204030204" pitchFamily="34" charset="0"/>
              </a:rPr>
              <a:t>من يمكنه لعب دور تمكيني أو داعم؟</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22" name="object 22"/>
          <p:cNvSpPr/>
          <p:nvPr/>
        </p:nvSpPr>
        <p:spPr>
          <a:xfrm rot="10800000">
            <a:off x="719999" y="8428377"/>
            <a:ext cx="6120130" cy="381635"/>
          </a:xfrm>
          <a:custGeom>
            <a:avLst/>
            <a:gdLst/>
            <a:ahLst/>
            <a:cxnLst/>
            <a:rect l="l" t="t" r="r" b="b"/>
            <a:pathLst>
              <a:path w="6120130" h="381634">
                <a:moveTo>
                  <a:pt x="5929376" y="0"/>
                </a:moveTo>
                <a:lnTo>
                  <a:pt x="0" y="0"/>
                </a:lnTo>
                <a:lnTo>
                  <a:pt x="0" y="381253"/>
                </a:lnTo>
                <a:lnTo>
                  <a:pt x="5929376" y="381253"/>
                </a:lnTo>
                <a:lnTo>
                  <a:pt x="5973085" y="376219"/>
                </a:lnTo>
                <a:lnTo>
                  <a:pt x="6013210" y="361878"/>
                </a:lnTo>
                <a:lnTo>
                  <a:pt x="6048604" y="339376"/>
                </a:lnTo>
                <a:lnTo>
                  <a:pt x="6078125" y="309855"/>
                </a:lnTo>
                <a:lnTo>
                  <a:pt x="6100627" y="274461"/>
                </a:lnTo>
                <a:lnTo>
                  <a:pt x="6114968" y="234336"/>
                </a:lnTo>
                <a:lnTo>
                  <a:pt x="6120003" y="190626"/>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23" name="object 23"/>
          <p:cNvSpPr txBox="1"/>
          <p:nvPr/>
        </p:nvSpPr>
        <p:spPr>
          <a:xfrm>
            <a:off x="629352" y="8113988"/>
            <a:ext cx="6146165" cy="169983"/>
          </a:xfrm>
          <a:prstGeom prst="rect">
            <a:avLst/>
          </a:prstGeom>
        </p:spPr>
        <p:txBody>
          <a:bodyPr vert="horz" wrap="square" lIns="0" tIns="12700" rIns="0" bIns="0" rtlCol="0">
            <a:spAutoFit/>
          </a:bodyPr>
          <a:lstStyle/>
          <a:p>
            <a:pPr marL="12700" marR="5080" rtl="1">
              <a:lnSpc>
                <a:spcPct val="113999"/>
              </a:lnSpc>
              <a:spcBef>
                <a:spcPts val="100"/>
              </a:spcBef>
            </a:pPr>
            <a:r>
              <a:rPr lang="ar-JO" sz="950" spc="50" dirty="0">
                <a:latin typeface="Calibri"/>
                <a:cs typeface="Calibri"/>
              </a:rPr>
              <a:t>يمكن استخدام الأداة التالية لمناقشة وتوثيق الأدوار والمسؤوليات لكافة خطوات حلقة التغذية الراجعة:</a:t>
            </a:r>
            <a:endParaRPr sz="950" dirty="0">
              <a:latin typeface="Calibri"/>
              <a:cs typeface="Calibri"/>
            </a:endParaRPr>
          </a:p>
        </p:txBody>
      </p:sp>
      <p:sp>
        <p:nvSpPr>
          <p:cNvPr id="24" name="object 24"/>
          <p:cNvSpPr txBox="1"/>
          <p:nvPr/>
        </p:nvSpPr>
        <p:spPr>
          <a:xfrm>
            <a:off x="1516411" y="8498867"/>
            <a:ext cx="4994910"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0"/>
              </a:spcBef>
            </a:pPr>
            <a:endParaRPr sz="14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3"/>
              </a:rPr>
              <a:t>أداة التغذية الارجعة رقم 10: تخطيط الأدوار والمسؤوليات والمصادر اللازمة والاتفاق عليها.</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25" name="object 25"/>
          <p:cNvGrpSpPr/>
          <p:nvPr/>
        </p:nvGrpSpPr>
        <p:grpSpPr>
          <a:xfrm>
            <a:off x="6629672" y="4727312"/>
            <a:ext cx="474345" cy="474345"/>
            <a:chOff x="469337" y="4709591"/>
            <a:chExt cx="474345" cy="474345"/>
          </a:xfrm>
        </p:grpSpPr>
        <p:sp>
          <p:nvSpPr>
            <p:cNvPr id="26" name="object 26"/>
            <p:cNvSpPr/>
            <p:nvPr/>
          </p:nvSpPr>
          <p:spPr>
            <a:xfrm>
              <a:off x="469337" y="4709591"/>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7" name="object 27"/>
            <p:cNvPicPr/>
            <p:nvPr/>
          </p:nvPicPr>
          <p:blipFill>
            <a:blip r:embed="rId4" cstate="print"/>
            <a:stretch>
              <a:fillRect/>
            </a:stretch>
          </p:blipFill>
          <p:spPr>
            <a:xfrm>
              <a:off x="573284" y="4812578"/>
              <a:ext cx="266442" cy="268339"/>
            </a:xfrm>
            <a:prstGeom prst="rect">
              <a:avLst/>
            </a:prstGeom>
          </p:spPr>
        </p:pic>
      </p:grpSp>
      <p:pic>
        <p:nvPicPr>
          <p:cNvPr id="28" name="object 28"/>
          <p:cNvPicPr/>
          <p:nvPr/>
        </p:nvPicPr>
        <p:blipFill>
          <a:blip r:embed="rId5" cstate="print"/>
          <a:stretch>
            <a:fillRect/>
          </a:stretch>
        </p:blipFill>
        <p:spPr>
          <a:xfrm>
            <a:off x="2882519" y="5181580"/>
            <a:ext cx="245795" cy="245795"/>
          </a:xfrm>
          <a:prstGeom prst="rect">
            <a:avLst/>
          </a:prstGeom>
        </p:spPr>
      </p:pic>
      <p:pic>
        <p:nvPicPr>
          <p:cNvPr id="29" name="object 29"/>
          <p:cNvPicPr/>
          <p:nvPr/>
        </p:nvPicPr>
        <p:blipFill>
          <a:blip r:embed="rId6" cstate="print"/>
          <a:stretch>
            <a:fillRect/>
          </a:stretch>
        </p:blipFill>
        <p:spPr>
          <a:xfrm>
            <a:off x="2904744" y="5512586"/>
            <a:ext cx="245795" cy="245795"/>
          </a:xfrm>
          <a:prstGeom prst="rect">
            <a:avLst/>
          </a:prstGeom>
        </p:spPr>
      </p:pic>
      <p:grpSp>
        <p:nvGrpSpPr>
          <p:cNvPr id="30" name="object 30"/>
          <p:cNvGrpSpPr/>
          <p:nvPr/>
        </p:nvGrpSpPr>
        <p:grpSpPr>
          <a:xfrm>
            <a:off x="2204470" y="8378473"/>
            <a:ext cx="4899547" cy="776213"/>
            <a:chOff x="2204470" y="8378473"/>
            <a:chExt cx="4899547" cy="776213"/>
          </a:xfrm>
        </p:grpSpPr>
        <p:sp>
          <p:nvSpPr>
            <p:cNvPr id="31" name="object 31"/>
            <p:cNvSpPr/>
            <p:nvPr/>
          </p:nvSpPr>
          <p:spPr>
            <a:xfrm>
              <a:off x="6629672" y="8378473"/>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32" name="object 32"/>
            <p:cNvPicPr/>
            <p:nvPr/>
          </p:nvPicPr>
          <p:blipFill>
            <a:blip r:embed="rId7" cstate="print"/>
            <a:stretch>
              <a:fillRect/>
            </a:stretch>
          </p:blipFill>
          <p:spPr>
            <a:xfrm>
              <a:off x="6759115" y="8471713"/>
              <a:ext cx="266442" cy="268339"/>
            </a:xfrm>
            <a:prstGeom prst="rect">
              <a:avLst/>
            </a:prstGeom>
          </p:spPr>
        </p:pic>
        <p:sp>
          <p:nvSpPr>
            <p:cNvPr id="33" name="object 33"/>
            <p:cNvSpPr/>
            <p:nvPr/>
          </p:nvSpPr>
          <p:spPr>
            <a:xfrm>
              <a:off x="2204470" y="8899416"/>
              <a:ext cx="255270" cy="255270"/>
            </a:xfrm>
            <a:custGeom>
              <a:avLst/>
              <a:gdLst/>
              <a:ahLst/>
              <a:cxnLst/>
              <a:rect l="l" t="t" r="r" b="b"/>
              <a:pathLst>
                <a:path w="255270" h="255270">
                  <a:moveTo>
                    <a:pt x="127507" y="0"/>
                  </a:moveTo>
                  <a:lnTo>
                    <a:pt x="77875" y="10020"/>
                  </a:lnTo>
                  <a:lnTo>
                    <a:pt x="37345" y="37345"/>
                  </a:lnTo>
                  <a:lnTo>
                    <a:pt x="10020" y="77875"/>
                  </a:lnTo>
                  <a:lnTo>
                    <a:pt x="0" y="127508"/>
                  </a:lnTo>
                  <a:lnTo>
                    <a:pt x="10020" y="177140"/>
                  </a:lnTo>
                  <a:lnTo>
                    <a:pt x="37345" y="217670"/>
                  </a:lnTo>
                  <a:lnTo>
                    <a:pt x="77875" y="244995"/>
                  </a:lnTo>
                  <a:lnTo>
                    <a:pt x="127507" y="255016"/>
                  </a:lnTo>
                  <a:lnTo>
                    <a:pt x="177140" y="244995"/>
                  </a:lnTo>
                  <a:lnTo>
                    <a:pt x="217670" y="217670"/>
                  </a:lnTo>
                  <a:lnTo>
                    <a:pt x="244995" y="177140"/>
                  </a:lnTo>
                  <a:lnTo>
                    <a:pt x="255015" y="127508"/>
                  </a:lnTo>
                  <a:lnTo>
                    <a:pt x="244995" y="77875"/>
                  </a:lnTo>
                  <a:lnTo>
                    <a:pt x="217670" y="37345"/>
                  </a:lnTo>
                  <a:lnTo>
                    <a:pt x="177140" y="10020"/>
                  </a:lnTo>
                  <a:lnTo>
                    <a:pt x="127507" y="0"/>
                  </a:lnTo>
                  <a:close/>
                </a:path>
              </a:pathLst>
            </a:custGeom>
            <a:solidFill>
              <a:srgbClr val="541957"/>
            </a:solidFill>
          </p:spPr>
          <p:txBody>
            <a:bodyPr wrap="square" lIns="0" tIns="0" rIns="0" bIns="0" rtlCol="0"/>
            <a:lstStyle/>
            <a:p>
              <a:endParaRPr/>
            </a:p>
          </p:txBody>
        </p:sp>
        <p:pic>
          <p:nvPicPr>
            <p:cNvPr id="34" name="object 34"/>
            <p:cNvPicPr/>
            <p:nvPr/>
          </p:nvPicPr>
          <p:blipFill>
            <a:blip r:embed="rId8" cstate="print"/>
            <a:stretch>
              <a:fillRect/>
            </a:stretch>
          </p:blipFill>
          <p:spPr>
            <a:xfrm>
              <a:off x="2276739" y="8945869"/>
              <a:ext cx="110731" cy="149263"/>
            </a:xfrm>
            <a:prstGeom prst="rect">
              <a:avLst/>
            </a:prstGeom>
          </p:spPr>
        </p:pic>
      </p:grpSp>
      <p:sp>
        <p:nvSpPr>
          <p:cNvPr id="35" name="object 35"/>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36" name="object 36"/>
          <p:cNvSpPr txBox="1"/>
          <p:nvPr/>
        </p:nvSpPr>
        <p:spPr>
          <a:xfrm>
            <a:off x="6728771" y="10083162"/>
            <a:ext cx="127635"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21</a:t>
            </a:r>
            <a:endParaRPr sz="800">
              <a:latin typeface="Century Gothic"/>
              <a:cs typeface="Century Gothic"/>
            </a:endParaRPr>
          </a:p>
        </p:txBody>
      </p:sp>
      <p:sp>
        <p:nvSpPr>
          <p:cNvPr id="37" name="object 37"/>
          <p:cNvSpPr txBox="1"/>
          <p:nvPr/>
        </p:nvSpPr>
        <p:spPr>
          <a:xfrm>
            <a:off x="4294140" y="10033776"/>
            <a:ext cx="2277745" cy="289560"/>
          </a:xfrm>
          <a:prstGeom prst="rect">
            <a:avLst/>
          </a:prstGeom>
        </p:spPr>
        <p:txBody>
          <a:bodyPr vert="horz" wrap="square" lIns="0" tIns="12700" rIns="0" bIns="0" rtlCol="0">
            <a:spAutoFit/>
          </a:bodyPr>
          <a:lstStyle/>
          <a:p>
            <a:pPr marL="19050" marR="5080" indent="-6985"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p>
          <a:p>
            <a:pPr marL="19050" marR="5080" indent="-6985"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الأولى: بناء آلية التغذية الراجعة الخاصة بك</a:t>
            </a:r>
            <a:endParaRPr lang="ar-JO" sz="800" dirty="0">
              <a:latin typeface="Calibri" panose="020F0502020204030204" pitchFamily="34" charset="0"/>
              <a:ea typeface="Calibri" panose="020F0502020204030204" pitchFamily="34" charset="0"/>
              <a:cs typeface="Calibri" panose="020F0502020204030204" pitchFamily="34" charset="0"/>
            </a:endParaRPr>
          </a:p>
        </p:txBody>
      </p:sp>
      <p:sp>
        <p:nvSpPr>
          <p:cNvPr id="40" name="Oval 39">
            <a:extLst>
              <a:ext uri="{FF2B5EF4-FFF2-40B4-BE49-F238E27FC236}">
                <a16:creationId xmlns:a16="http://schemas.microsoft.com/office/drawing/2014/main" id="{BE35269F-5BA7-7324-602F-E4AEDBED98E8}"/>
              </a:ext>
            </a:extLst>
          </p:cNvPr>
          <p:cNvSpPr/>
          <p:nvPr/>
        </p:nvSpPr>
        <p:spPr>
          <a:xfrm>
            <a:off x="3745989" y="3149699"/>
            <a:ext cx="116402" cy="114040"/>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600" b="1" dirty="0"/>
              <a:t>?</a:t>
            </a:r>
            <a:endParaRPr lang="en-US" b="1" dirty="0"/>
          </a:p>
        </p:txBody>
      </p:sp>
      <p:sp>
        <p:nvSpPr>
          <p:cNvPr id="41" name="Oval 40">
            <a:extLst>
              <a:ext uri="{FF2B5EF4-FFF2-40B4-BE49-F238E27FC236}">
                <a16:creationId xmlns:a16="http://schemas.microsoft.com/office/drawing/2014/main" id="{BBDD9B8F-0691-B776-305C-BAD24424FB22}"/>
              </a:ext>
            </a:extLst>
          </p:cNvPr>
          <p:cNvSpPr/>
          <p:nvPr/>
        </p:nvSpPr>
        <p:spPr>
          <a:xfrm>
            <a:off x="3745989" y="3411441"/>
            <a:ext cx="116402" cy="114040"/>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600" b="1" dirty="0"/>
              <a:t>?</a:t>
            </a:r>
            <a:endParaRPr lang="en-US" b="1" dirty="0"/>
          </a:p>
        </p:txBody>
      </p:sp>
      <p:sp>
        <p:nvSpPr>
          <p:cNvPr id="42" name="Oval 41">
            <a:extLst>
              <a:ext uri="{FF2B5EF4-FFF2-40B4-BE49-F238E27FC236}">
                <a16:creationId xmlns:a16="http://schemas.microsoft.com/office/drawing/2014/main" id="{93720C9C-892B-05CB-770B-2C162AE8B05F}"/>
              </a:ext>
            </a:extLst>
          </p:cNvPr>
          <p:cNvSpPr/>
          <p:nvPr/>
        </p:nvSpPr>
        <p:spPr>
          <a:xfrm>
            <a:off x="3768043" y="2752921"/>
            <a:ext cx="116402" cy="114040"/>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600" b="1" dirty="0"/>
              <a:t>?</a:t>
            </a:r>
            <a:endParaRPr lang="en-US" b="1" dirty="0"/>
          </a:p>
        </p:txBody>
      </p:sp>
      <p:sp>
        <p:nvSpPr>
          <p:cNvPr id="43" name="Oval 42">
            <a:extLst>
              <a:ext uri="{FF2B5EF4-FFF2-40B4-BE49-F238E27FC236}">
                <a16:creationId xmlns:a16="http://schemas.microsoft.com/office/drawing/2014/main" id="{DA9BB73D-442A-AA92-F48A-68D279ED6BA1}"/>
              </a:ext>
            </a:extLst>
          </p:cNvPr>
          <p:cNvSpPr/>
          <p:nvPr/>
        </p:nvSpPr>
        <p:spPr>
          <a:xfrm>
            <a:off x="3381066" y="6525031"/>
            <a:ext cx="116402" cy="114040"/>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600" b="1" dirty="0"/>
              <a:t>?</a:t>
            </a:r>
            <a:endParaRPr lang="en-US" b="1" dirty="0"/>
          </a:p>
        </p:txBody>
      </p:sp>
      <p:sp>
        <p:nvSpPr>
          <p:cNvPr id="44" name="Oval 43">
            <a:extLst>
              <a:ext uri="{FF2B5EF4-FFF2-40B4-BE49-F238E27FC236}">
                <a16:creationId xmlns:a16="http://schemas.microsoft.com/office/drawing/2014/main" id="{712C4C20-B220-2934-9860-520F4523F219}"/>
              </a:ext>
            </a:extLst>
          </p:cNvPr>
          <p:cNvSpPr/>
          <p:nvPr/>
        </p:nvSpPr>
        <p:spPr>
          <a:xfrm>
            <a:off x="3381066" y="6838927"/>
            <a:ext cx="116402" cy="114040"/>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600" b="1" dirty="0"/>
              <a:t>?</a:t>
            </a:r>
            <a:endParaRPr lang="en-US" b="1" dirty="0"/>
          </a:p>
        </p:txBody>
      </p:sp>
      <p:sp>
        <p:nvSpPr>
          <p:cNvPr id="45" name="Oval 44">
            <a:extLst>
              <a:ext uri="{FF2B5EF4-FFF2-40B4-BE49-F238E27FC236}">
                <a16:creationId xmlns:a16="http://schemas.microsoft.com/office/drawing/2014/main" id="{94A96FA0-0BF6-8A84-35DE-4AF23248E8D8}"/>
              </a:ext>
            </a:extLst>
          </p:cNvPr>
          <p:cNvSpPr/>
          <p:nvPr/>
        </p:nvSpPr>
        <p:spPr>
          <a:xfrm>
            <a:off x="3381066" y="7101146"/>
            <a:ext cx="116402" cy="114040"/>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600" b="1" dirty="0"/>
              <a:t>?</a:t>
            </a:r>
            <a:endParaRPr lang="en-US"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380561" y="649641"/>
            <a:ext cx="4580890" cy="159018"/>
          </a:xfrm>
          <a:prstGeom prst="rect">
            <a:avLst/>
          </a:prstGeom>
        </p:spPr>
        <p:txBody>
          <a:bodyPr vert="horz" wrap="square" lIns="0" tIns="12700" rIns="0" bIns="0" rtlCol="0">
            <a:spAutoFit/>
          </a:bodyPr>
          <a:lstStyle/>
          <a:p>
            <a:pPr marL="12700" rtl="1">
              <a:lnSpc>
                <a:spcPct val="100000"/>
              </a:lnSpc>
              <a:spcBef>
                <a:spcPts val="100"/>
              </a:spcBef>
            </a:pPr>
            <a:r>
              <a:rPr lang="ar-JO" sz="950" spc="50" dirty="0">
                <a:latin typeface="Calibri"/>
                <a:cs typeface="Calibri"/>
              </a:rPr>
              <a:t>فيما يلي لمحة عامة عن الأدوار التي يتم تضمينها عادة في آليات التغذية الراجعة:</a:t>
            </a:r>
            <a:endParaRPr sz="950" dirty="0">
              <a:latin typeface="Calibri"/>
              <a:cs typeface="Calibri"/>
            </a:endParaRPr>
          </a:p>
        </p:txBody>
      </p:sp>
      <p:sp>
        <p:nvSpPr>
          <p:cNvPr id="3" name="object 3"/>
          <p:cNvSpPr/>
          <p:nvPr/>
        </p:nvSpPr>
        <p:spPr>
          <a:xfrm>
            <a:off x="719999" y="5410991"/>
            <a:ext cx="2787650" cy="0"/>
          </a:xfrm>
          <a:custGeom>
            <a:avLst/>
            <a:gdLst/>
            <a:ahLst/>
            <a:cxnLst/>
            <a:rect l="l" t="t" r="r" b="b"/>
            <a:pathLst>
              <a:path w="2787650">
                <a:moveTo>
                  <a:pt x="0" y="0"/>
                </a:moveTo>
                <a:lnTo>
                  <a:pt x="2787269" y="0"/>
                </a:lnTo>
              </a:path>
            </a:pathLst>
          </a:custGeom>
          <a:ln w="6350">
            <a:solidFill>
              <a:srgbClr val="98287C"/>
            </a:solidFill>
          </a:ln>
        </p:spPr>
        <p:txBody>
          <a:bodyPr wrap="square" lIns="0" tIns="0" rIns="0" bIns="0" rtlCol="0"/>
          <a:lstStyle/>
          <a:p>
            <a:endParaRPr/>
          </a:p>
        </p:txBody>
      </p:sp>
      <p:sp>
        <p:nvSpPr>
          <p:cNvPr id="4" name="object 4"/>
          <p:cNvSpPr txBox="1"/>
          <p:nvPr/>
        </p:nvSpPr>
        <p:spPr>
          <a:xfrm>
            <a:off x="707299" y="5183417"/>
            <a:ext cx="6145530" cy="480324"/>
          </a:xfrm>
          <a:prstGeom prst="rect">
            <a:avLst/>
          </a:prstGeom>
        </p:spPr>
        <p:txBody>
          <a:bodyPr vert="horz" wrap="square" lIns="0" tIns="12700" rIns="0" bIns="0" rtlCol="0">
            <a:spAutoFit/>
          </a:bodyPr>
          <a:lstStyle/>
          <a:p>
            <a:pPr marL="12700" algn="just" rtl="1">
              <a:lnSpc>
                <a:spcPct val="100000"/>
              </a:lnSpc>
              <a:spcBef>
                <a:spcPts val="100"/>
              </a:spcBef>
            </a:pPr>
            <a:r>
              <a:rPr lang="ar-JO" sz="1100" dirty="0">
                <a:solidFill>
                  <a:srgbClr val="98287C"/>
                </a:solidFill>
                <a:latin typeface="Calibri" panose="020F0502020204030204" pitchFamily="34" charset="0"/>
                <a:ea typeface="Calibri" panose="020F0502020204030204" pitchFamily="34" charset="0"/>
                <a:cs typeface="Calibri" panose="020F0502020204030204" pitchFamily="34" charset="0"/>
              </a:rPr>
              <a:t>الإطار الزمني للرد على الملاحظات والانطباعات</a:t>
            </a:r>
            <a:endParaRPr sz="11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105"/>
              </a:spcBef>
            </a:pPr>
            <a:r>
              <a:rPr lang="ar-JO" sz="950" dirty="0">
                <a:latin typeface="Calibri" panose="020F0502020204030204" pitchFamily="34" charset="0"/>
                <a:ea typeface="Calibri" panose="020F0502020204030204" pitchFamily="34" charset="0"/>
                <a:cs typeface="Calibri" panose="020F0502020204030204" pitchFamily="34" charset="0"/>
              </a:rPr>
              <a:t>يعتمد الوقت المحدد للاستجابة للملاحظات والانطباعات التي تتطلب استجابة فردية على السياق الخاص بتلك الملاحظات وقدراتها ونوعها، وكقاعدة عامة: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707299" y="5929498"/>
            <a:ext cx="2887980" cy="335669"/>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يجب الرد على </a:t>
            </a:r>
            <a:r>
              <a:rPr lang="ar-JO" sz="950" b="1" dirty="0">
                <a:latin typeface="Calibri" panose="020F0502020204030204" pitchFamily="34" charset="0"/>
                <a:ea typeface="Calibri" panose="020F0502020204030204" pitchFamily="34" charset="0"/>
                <a:cs typeface="Calibri" panose="020F0502020204030204" pitchFamily="34" charset="0"/>
              </a:rPr>
              <a:t>الملاحظات الروتينية  </a:t>
            </a:r>
            <a:r>
              <a:rPr lang="ar-JO" sz="950" dirty="0">
                <a:latin typeface="Calibri" panose="020F0502020204030204" pitchFamily="34" charset="0"/>
                <a:ea typeface="Calibri" panose="020F0502020204030204" pitchFamily="34" charset="0"/>
                <a:cs typeface="Calibri" panose="020F0502020204030204" pitchFamily="34" charset="0"/>
              </a:rPr>
              <a:t>في غضون أسبوعين كحد أقصى، ولكن تكون المدة المثالية لذلك أسرع بكثير (2-3 أيام).</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3857230" y="5929377"/>
            <a:ext cx="2887980" cy="669927"/>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يجب اتخاذ إجراءات فورية بشأن الملاحظات والانطباعات </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hlinkClick r:id="rId2" action="ppaction://hlinksldjump"/>
              </a:rPr>
              <a:t>الحساسة</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 و</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hlinkClick r:id="rId3" action="ppaction://hlinksldjump"/>
              </a:rPr>
              <a:t>الحرجة</a:t>
            </a:r>
            <a:r>
              <a:rPr lang="ar-JO" sz="950" dirty="0">
                <a:solidFill>
                  <a:schemeClr val="tx1"/>
                </a:solidFill>
                <a:latin typeface="Calibri" panose="020F0502020204030204" pitchFamily="34" charset="0"/>
                <a:ea typeface="Calibri" panose="020F0502020204030204" pitchFamily="34" charset="0"/>
                <a:cs typeface="Calibri" panose="020F0502020204030204" pitchFamily="34" charset="0"/>
              </a:rPr>
              <a:t> (في غضون 24 ساعة كحد أقصى) وتأكيدها من قبل الشخص الذي قدمها، إضافةً إلى الحاجة إلى شرح كيفية التعامل مع هذه الملاحظات.</a:t>
            </a:r>
            <a:endParaRPr sz="95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2494011" y="7323386"/>
            <a:ext cx="4380230" cy="262701"/>
          </a:xfrm>
          <a:prstGeom prst="rect">
            <a:avLst/>
          </a:prstGeom>
        </p:spPr>
        <p:txBody>
          <a:bodyPr vert="horz" wrap="square" lIns="0" tIns="5080" rIns="0" bIns="0" rtlCol="0">
            <a:spAutoFit/>
          </a:bodyPr>
          <a:lstStyle/>
          <a:p>
            <a:pPr marL="343535" marR="5080" indent="-331470" rtl="1">
              <a:lnSpc>
                <a:spcPct val="102899"/>
              </a:lnSpc>
              <a:spcBef>
                <a:spcPts val="40"/>
              </a:spcBef>
            </a:pPr>
            <a:r>
              <a:rPr lang="ar-JO" sz="1700" b="1" spc="-85" dirty="0">
                <a:solidFill>
                  <a:srgbClr val="E42583"/>
                </a:solidFill>
                <a:latin typeface="Calibri" panose="020F0502020204030204" pitchFamily="34" charset="0"/>
                <a:ea typeface="Calibri" panose="020F0502020204030204" pitchFamily="34" charset="0"/>
                <a:cs typeface="Calibri" panose="020F0502020204030204" pitchFamily="34" charset="0"/>
              </a:rPr>
              <a:t>1.7 تحديد المصادر اللازمة (المالية والبشرية)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3872263" y="7675133"/>
            <a:ext cx="2995930" cy="66896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الخطوة التالية هي تحديد أنواع المصادر والدعم الذي سيحتاجه الأشخاص لأداء أدوارهم بفعالية، ويتضمن ذلك يتضمن دعم المصادر البشرية (من سيكون مطلوبًا)، ودعم المواد (ما هي الأدوات المطلوبة)، والدعم الفني (ما هي الخبرات والتدريبات اللازمة)،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548244" y="7703731"/>
            <a:ext cx="2995930" cy="708399"/>
          </a:xfrm>
          <a:prstGeom prst="rect">
            <a:avLst/>
          </a:prstGeom>
        </p:spPr>
        <p:txBody>
          <a:bodyPr vert="horz" wrap="square" lIns="0" tIns="12700" rIns="0" bIns="0" rtlCol="0">
            <a:spAutoFit/>
          </a:bodyPr>
          <a:lstStyle/>
          <a:p>
            <a:pPr marL="12700" marR="5080"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والدعم المالي (ما هي الميزانيات اللازمة للحصول على المصادر الأخرى).</a:t>
            </a:r>
          </a:p>
          <a:p>
            <a:pPr marL="12700" marR="5080" rtl="1">
              <a:lnSpc>
                <a:spcPct val="113999"/>
              </a:lnSpc>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marR="5080" rtl="1">
              <a:lnSpc>
                <a:spcPct val="113999"/>
              </a:lnSpc>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marR="5080"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يمكنك استخدام أداة التخطيط الُعرّفة أعلاه لتحديد وتوثيق المصادر اللازمة: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p:nvPr/>
        </p:nvSpPr>
        <p:spPr>
          <a:xfrm rot="10800000">
            <a:off x="719999" y="8982202"/>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11" name="object 11"/>
          <p:cNvSpPr txBox="1"/>
          <p:nvPr/>
        </p:nvSpPr>
        <p:spPr>
          <a:xfrm>
            <a:off x="1489666" y="9011176"/>
            <a:ext cx="4994910" cy="705321"/>
          </a:xfrm>
          <a:prstGeom prst="rect">
            <a:avLst/>
          </a:prstGeom>
        </p:spPr>
        <p:txBody>
          <a:bodyPr vert="horz" wrap="square" lIns="0" tIns="12700" rIns="0" bIns="0" rtlCol="0">
            <a:spAutoFit/>
          </a:bodyPr>
          <a:lstStyle/>
          <a:p>
            <a:pPr marL="12700" rtl="1">
              <a:lnSpc>
                <a:spcPct val="100000"/>
              </a:lnSpc>
              <a:spcBef>
                <a:spcPts val="100"/>
              </a:spcBef>
            </a:pPr>
            <a:r>
              <a:rPr lang="ar-JO" sz="1600" b="1" spc="40"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lang="ar-JO" sz="16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0"/>
              </a:spcBef>
            </a:pPr>
            <a:endParaRPr lang="ar-JO"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buClr>
                <a:srgbClr val="652D88"/>
              </a:buClr>
              <a:buFont typeface="Arial Narrow"/>
              <a:buChar char="►"/>
              <a:tabLst>
                <a:tab pos="192405" algn="l"/>
              </a:tabLst>
            </a:pPr>
            <a:r>
              <a:rPr lang="ar-JO" sz="10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4"/>
              </a:rPr>
              <a:t>أداة التغذية الارجعة رقم 10: تخطيط الأدوار والمسؤوليات والمصادر اللازمة والاتفاق عليها.</a:t>
            </a:r>
            <a:endParaRPr lang="ar-JO" sz="1050" dirty="0">
              <a:latin typeface="Calibri" panose="020F0502020204030204" pitchFamily="34" charset="0"/>
              <a:ea typeface="Calibri" panose="020F0502020204030204" pitchFamily="34" charset="0"/>
              <a:cs typeface="Calibri" panose="020F0502020204030204" pitchFamily="34" charset="0"/>
            </a:endParaRPr>
          </a:p>
        </p:txBody>
      </p:sp>
      <p:grpSp>
        <p:nvGrpSpPr>
          <p:cNvPr id="12" name="object 12"/>
          <p:cNvGrpSpPr/>
          <p:nvPr/>
        </p:nvGrpSpPr>
        <p:grpSpPr>
          <a:xfrm>
            <a:off x="720001" y="929017"/>
            <a:ext cx="6120130" cy="4084320"/>
            <a:chOff x="720001" y="929017"/>
            <a:chExt cx="6120130" cy="4084320"/>
          </a:xfrm>
        </p:grpSpPr>
        <p:sp>
          <p:nvSpPr>
            <p:cNvPr id="13" name="object 13"/>
            <p:cNvSpPr/>
            <p:nvPr/>
          </p:nvSpPr>
          <p:spPr>
            <a:xfrm>
              <a:off x="5303971" y="2322746"/>
              <a:ext cx="1502410" cy="1313815"/>
            </a:xfrm>
            <a:custGeom>
              <a:avLst/>
              <a:gdLst/>
              <a:ahLst/>
              <a:cxnLst/>
              <a:rect l="l" t="t" r="r" b="b"/>
              <a:pathLst>
                <a:path w="1502409"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solidFill>
              <a:srgbClr val="E95E9A"/>
            </a:solidFill>
          </p:spPr>
          <p:txBody>
            <a:bodyPr wrap="square" lIns="0" tIns="0" rIns="0" bIns="0" rtlCol="0"/>
            <a:lstStyle/>
            <a:p>
              <a:endParaRPr/>
            </a:p>
          </p:txBody>
        </p:sp>
        <p:sp>
          <p:nvSpPr>
            <p:cNvPr id="14" name="object 14"/>
            <p:cNvSpPr/>
            <p:nvPr/>
          </p:nvSpPr>
          <p:spPr>
            <a:xfrm>
              <a:off x="5303971" y="2322746"/>
              <a:ext cx="1502410" cy="1313815"/>
            </a:xfrm>
            <a:custGeom>
              <a:avLst/>
              <a:gdLst/>
              <a:ahLst/>
              <a:cxnLst/>
              <a:rect l="l" t="t" r="r" b="b"/>
              <a:pathLst>
                <a:path w="1502409"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ln w="12700">
              <a:solidFill>
                <a:srgbClr val="98287C"/>
              </a:solidFill>
            </a:ln>
          </p:spPr>
          <p:txBody>
            <a:bodyPr wrap="square" lIns="0" tIns="0" rIns="0" bIns="0" rtlCol="0"/>
            <a:lstStyle/>
            <a:p>
              <a:endParaRPr/>
            </a:p>
          </p:txBody>
        </p:sp>
        <p:pic>
          <p:nvPicPr>
            <p:cNvPr id="15" name="object 15"/>
            <p:cNvPicPr/>
            <p:nvPr/>
          </p:nvPicPr>
          <p:blipFill>
            <a:blip r:embed="rId5" cstate="print"/>
            <a:stretch>
              <a:fillRect/>
            </a:stretch>
          </p:blipFill>
          <p:spPr>
            <a:xfrm>
              <a:off x="4086720" y="2898026"/>
              <a:ext cx="1734310" cy="1545335"/>
            </a:xfrm>
            <a:prstGeom prst="rect">
              <a:avLst/>
            </a:prstGeom>
          </p:spPr>
        </p:pic>
        <p:sp>
          <p:nvSpPr>
            <p:cNvPr id="16" name="object 16"/>
            <p:cNvSpPr/>
            <p:nvPr/>
          </p:nvSpPr>
          <p:spPr>
            <a:xfrm>
              <a:off x="4165872" y="2977400"/>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solidFill>
              <a:srgbClr val="E95E9A"/>
            </a:solidFill>
          </p:spPr>
          <p:txBody>
            <a:bodyPr wrap="square" lIns="0" tIns="0" rIns="0" bIns="0" rtlCol="0"/>
            <a:lstStyle/>
            <a:p>
              <a:endParaRPr/>
            </a:p>
          </p:txBody>
        </p:sp>
        <p:sp>
          <p:nvSpPr>
            <p:cNvPr id="17" name="object 17"/>
            <p:cNvSpPr/>
            <p:nvPr/>
          </p:nvSpPr>
          <p:spPr>
            <a:xfrm>
              <a:off x="4165872" y="2977400"/>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ln w="12700">
              <a:solidFill>
                <a:srgbClr val="98287C"/>
              </a:solidFill>
            </a:ln>
          </p:spPr>
          <p:txBody>
            <a:bodyPr wrap="square" lIns="0" tIns="0" rIns="0" bIns="0" rtlCol="0"/>
            <a:lstStyle/>
            <a:p>
              <a:endParaRPr/>
            </a:p>
          </p:txBody>
        </p:sp>
        <p:pic>
          <p:nvPicPr>
            <p:cNvPr id="18" name="object 18"/>
            <p:cNvPicPr/>
            <p:nvPr/>
          </p:nvPicPr>
          <p:blipFill>
            <a:blip r:embed="rId6" cstate="print"/>
            <a:stretch>
              <a:fillRect/>
            </a:stretch>
          </p:blipFill>
          <p:spPr>
            <a:xfrm>
              <a:off x="5226672" y="929017"/>
              <a:ext cx="1613331" cy="1545323"/>
            </a:xfrm>
            <a:prstGeom prst="rect">
              <a:avLst/>
            </a:prstGeom>
          </p:spPr>
        </p:pic>
        <p:sp>
          <p:nvSpPr>
            <p:cNvPr id="19" name="object 19"/>
            <p:cNvSpPr/>
            <p:nvPr/>
          </p:nvSpPr>
          <p:spPr>
            <a:xfrm>
              <a:off x="5305937" y="1009859"/>
              <a:ext cx="1502410" cy="1313815"/>
            </a:xfrm>
            <a:custGeom>
              <a:avLst/>
              <a:gdLst/>
              <a:ahLst/>
              <a:cxnLst/>
              <a:rect l="l" t="t" r="r" b="b"/>
              <a:pathLst>
                <a:path w="1502409"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solidFill>
              <a:srgbClr val="E95E9A"/>
            </a:solidFill>
          </p:spPr>
          <p:txBody>
            <a:bodyPr wrap="square" lIns="0" tIns="0" rIns="0" bIns="0" rtlCol="0"/>
            <a:lstStyle/>
            <a:p>
              <a:endParaRPr/>
            </a:p>
          </p:txBody>
        </p:sp>
        <p:sp>
          <p:nvSpPr>
            <p:cNvPr id="20" name="object 20"/>
            <p:cNvSpPr/>
            <p:nvPr/>
          </p:nvSpPr>
          <p:spPr>
            <a:xfrm>
              <a:off x="5305937" y="1009859"/>
              <a:ext cx="1502410" cy="1313815"/>
            </a:xfrm>
            <a:custGeom>
              <a:avLst/>
              <a:gdLst/>
              <a:ahLst/>
              <a:cxnLst/>
              <a:rect l="l" t="t" r="r" b="b"/>
              <a:pathLst>
                <a:path w="1502409"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ln w="12700">
              <a:solidFill>
                <a:srgbClr val="98287C"/>
              </a:solidFill>
            </a:ln>
          </p:spPr>
          <p:txBody>
            <a:bodyPr wrap="square" lIns="0" tIns="0" rIns="0" bIns="0" rtlCol="0"/>
            <a:lstStyle/>
            <a:p>
              <a:endParaRPr/>
            </a:p>
          </p:txBody>
        </p:sp>
        <p:pic>
          <p:nvPicPr>
            <p:cNvPr id="21" name="object 21"/>
            <p:cNvPicPr/>
            <p:nvPr/>
          </p:nvPicPr>
          <p:blipFill>
            <a:blip r:embed="rId7" cstate="print"/>
            <a:stretch>
              <a:fillRect/>
            </a:stretch>
          </p:blipFill>
          <p:spPr>
            <a:xfrm>
              <a:off x="4086720" y="1584338"/>
              <a:ext cx="1734310" cy="1545323"/>
            </a:xfrm>
            <a:prstGeom prst="rect">
              <a:avLst/>
            </a:prstGeom>
          </p:spPr>
        </p:pic>
        <p:sp>
          <p:nvSpPr>
            <p:cNvPr id="22" name="object 22"/>
            <p:cNvSpPr/>
            <p:nvPr/>
          </p:nvSpPr>
          <p:spPr>
            <a:xfrm>
              <a:off x="4165872" y="1663738"/>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solidFill>
              <a:srgbClr val="E95E9A"/>
            </a:solidFill>
          </p:spPr>
          <p:txBody>
            <a:bodyPr wrap="square" lIns="0" tIns="0" rIns="0" bIns="0" rtlCol="0"/>
            <a:lstStyle/>
            <a:p>
              <a:endParaRPr/>
            </a:p>
          </p:txBody>
        </p:sp>
        <p:sp>
          <p:nvSpPr>
            <p:cNvPr id="23" name="object 23"/>
            <p:cNvSpPr/>
            <p:nvPr/>
          </p:nvSpPr>
          <p:spPr>
            <a:xfrm>
              <a:off x="4165872" y="1663738"/>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ln w="12700">
              <a:solidFill>
                <a:srgbClr val="98287C"/>
              </a:solidFill>
            </a:ln>
          </p:spPr>
          <p:txBody>
            <a:bodyPr wrap="square" lIns="0" tIns="0" rIns="0" bIns="0" rtlCol="0"/>
            <a:lstStyle/>
            <a:p>
              <a:endParaRPr/>
            </a:p>
          </p:txBody>
        </p:sp>
        <p:sp>
          <p:nvSpPr>
            <p:cNvPr id="24" name="object 24"/>
            <p:cNvSpPr/>
            <p:nvPr/>
          </p:nvSpPr>
          <p:spPr>
            <a:xfrm>
              <a:off x="1891238" y="2977400"/>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solidFill>
              <a:srgbClr val="E95E9A"/>
            </a:solidFill>
          </p:spPr>
          <p:txBody>
            <a:bodyPr wrap="square" lIns="0" tIns="0" rIns="0" bIns="0" rtlCol="0"/>
            <a:lstStyle/>
            <a:p>
              <a:endParaRPr/>
            </a:p>
          </p:txBody>
        </p:sp>
        <p:sp>
          <p:nvSpPr>
            <p:cNvPr id="25" name="object 25"/>
            <p:cNvSpPr/>
            <p:nvPr/>
          </p:nvSpPr>
          <p:spPr>
            <a:xfrm>
              <a:off x="1891238" y="2977400"/>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ln w="12700">
              <a:solidFill>
                <a:srgbClr val="98287C"/>
              </a:solidFill>
            </a:ln>
          </p:spPr>
          <p:txBody>
            <a:bodyPr wrap="square" lIns="0" tIns="0" rIns="0" bIns="0" rtlCol="0"/>
            <a:lstStyle/>
            <a:p>
              <a:endParaRPr/>
            </a:p>
          </p:txBody>
        </p:sp>
        <p:pic>
          <p:nvPicPr>
            <p:cNvPr id="26" name="object 26"/>
            <p:cNvPicPr/>
            <p:nvPr/>
          </p:nvPicPr>
          <p:blipFill>
            <a:blip r:embed="rId8" cstate="print"/>
            <a:stretch>
              <a:fillRect/>
            </a:stretch>
          </p:blipFill>
          <p:spPr>
            <a:xfrm>
              <a:off x="720001" y="3553358"/>
              <a:ext cx="1687269" cy="1459649"/>
            </a:xfrm>
            <a:prstGeom prst="rect">
              <a:avLst/>
            </a:prstGeom>
          </p:spPr>
        </p:pic>
        <p:sp>
          <p:nvSpPr>
            <p:cNvPr id="27" name="object 27"/>
            <p:cNvSpPr/>
            <p:nvPr/>
          </p:nvSpPr>
          <p:spPr>
            <a:xfrm>
              <a:off x="752493" y="3634707"/>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solidFill>
              <a:srgbClr val="E95E9A"/>
            </a:solidFill>
          </p:spPr>
          <p:txBody>
            <a:bodyPr wrap="square" lIns="0" tIns="0" rIns="0" bIns="0" rtlCol="0"/>
            <a:lstStyle/>
            <a:p>
              <a:endParaRPr/>
            </a:p>
          </p:txBody>
        </p:sp>
        <p:sp>
          <p:nvSpPr>
            <p:cNvPr id="28" name="object 28"/>
            <p:cNvSpPr/>
            <p:nvPr/>
          </p:nvSpPr>
          <p:spPr>
            <a:xfrm>
              <a:off x="752493" y="3634707"/>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ln w="12700">
              <a:solidFill>
                <a:srgbClr val="98287C"/>
              </a:solidFill>
            </a:ln>
          </p:spPr>
          <p:txBody>
            <a:bodyPr wrap="square" lIns="0" tIns="0" rIns="0" bIns="0" rtlCol="0"/>
            <a:lstStyle/>
            <a:p>
              <a:endParaRPr/>
            </a:p>
          </p:txBody>
        </p:sp>
        <p:pic>
          <p:nvPicPr>
            <p:cNvPr id="29" name="object 29"/>
            <p:cNvPicPr/>
            <p:nvPr/>
          </p:nvPicPr>
          <p:blipFill>
            <a:blip r:embed="rId9" cstate="print"/>
            <a:stretch>
              <a:fillRect/>
            </a:stretch>
          </p:blipFill>
          <p:spPr>
            <a:xfrm>
              <a:off x="2949816" y="2239657"/>
              <a:ext cx="1734310" cy="1548383"/>
            </a:xfrm>
            <a:prstGeom prst="rect">
              <a:avLst/>
            </a:prstGeom>
          </p:spPr>
        </p:pic>
        <p:sp>
          <p:nvSpPr>
            <p:cNvPr id="30" name="object 30"/>
            <p:cNvSpPr/>
            <p:nvPr/>
          </p:nvSpPr>
          <p:spPr>
            <a:xfrm>
              <a:off x="3028861" y="2321043"/>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solidFill>
              <a:srgbClr val="A24088"/>
            </a:solidFill>
          </p:spPr>
          <p:txBody>
            <a:bodyPr wrap="square" lIns="0" tIns="0" rIns="0" bIns="0" rtlCol="0"/>
            <a:lstStyle/>
            <a:p>
              <a:endParaRPr/>
            </a:p>
          </p:txBody>
        </p:sp>
        <p:sp>
          <p:nvSpPr>
            <p:cNvPr id="31" name="object 31"/>
            <p:cNvSpPr/>
            <p:nvPr/>
          </p:nvSpPr>
          <p:spPr>
            <a:xfrm>
              <a:off x="3028861" y="2321043"/>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ln w="12700">
              <a:solidFill>
                <a:srgbClr val="FFFFFF"/>
              </a:solidFill>
            </a:ln>
          </p:spPr>
          <p:txBody>
            <a:bodyPr wrap="square" lIns="0" tIns="0" rIns="0" bIns="0" rtlCol="0"/>
            <a:lstStyle/>
            <a:p>
              <a:endParaRPr/>
            </a:p>
          </p:txBody>
        </p:sp>
        <p:pic>
          <p:nvPicPr>
            <p:cNvPr id="32" name="object 32"/>
            <p:cNvPicPr/>
            <p:nvPr/>
          </p:nvPicPr>
          <p:blipFill>
            <a:blip r:embed="rId10" cstate="print"/>
            <a:stretch>
              <a:fillRect/>
            </a:stretch>
          </p:blipFill>
          <p:spPr>
            <a:xfrm>
              <a:off x="1809864" y="1584338"/>
              <a:ext cx="1734310" cy="1545323"/>
            </a:xfrm>
            <a:prstGeom prst="rect">
              <a:avLst/>
            </a:prstGeom>
          </p:spPr>
        </p:pic>
        <p:sp>
          <p:nvSpPr>
            <p:cNvPr id="33" name="object 33"/>
            <p:cNvSpPr/>
            <p:nvPr/>
          </p:nvSpPr>
          <p:spPr>
            <a:xfrm>
              <a:off x="1891238" y="1663738"/>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solidFill>
              <a:srgbClr val="FAE0EC"/>
            </a:solidFill>
          </p:spPr>
          <p:txBody>
            <a:bodyPr wrap="square" lIns="0" tIns="0" rIns="0" bIns="0" rtlCol="0"/>
            <a:lstStyle/>
            <a:p>
              <a:endParaRPr/>
            </a:p>
          </p:txBody>
        </p:sp>
        <p:sp>
          <p:nvSpPr>
            <p:cNvPr id="34" name="object 34"/>
            <p:cNvSpPr/>
            <p:nvPr/>
          </p:nvSpPr>
          <p:spPr>
            <a:xfrm>
              <a:off x="1891238" y="1663738"/>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ln w="12700">
              <a:solidFill>
                <a:srgbClr val="001E42"/>
              </a:solidFill>
            </a:ln>
          </p:spPr>
          <p:txBody>
            <a:bodyPr wrap="square" lIns="0" tIns="0" rIns="0" bIns="0" rtlCol="0"/>
            <a:lstStyle/>
            <a:p>
              <a:endParaRPr/>
            </a:p>
          </p:txBody>
        </p:sp>
        <p:pic>
          <p:nvPicPr>
            <p:cNvPr id="35" name="object 35"/>
            <p:cNvPicPr/>
            <p:nvPr/>
          </p:nvPicPr>
          <p:blipFill>
            <a:blip r:embed="rId11" cstate="print"/>
            <a:stretch>
              <a:fillRect/>
            </a:stretch>
          </p:blipFill>
          <p:spPr>
            <a:xfrm>
              <a:off x="720001" y="2239657"/>
              <a:ext cx="1687269" cy="1548383"/>
            </a:xfrm>
            <a:prstGeom prst="rect">
              <a:avLst/>
            </a:prstGeom>
          </p:spPr>
        </p:pic>
        <p:sp>
          <p:nvSpPr>
            <p:cNvPr id="36" name="object 36"/>
            <p:cNvSpPr/>
            <p:nvPr/>
          </p:nvSpPr>
          <p:spPr>
            <a:xfrm>
              <a:off x="753632" y="2321043"/>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solidFill>
              <a:srgbClr val="FAE0EC"/>
            </a:solidFill>
          </p:spPr>
          <p:txBody>
            <a:bodyPr wrap="square" lIns="0" tIns="0" rIns="0" bIns="0" rtlCol="0"/>
            <a:lstStyle/>
            <a:p>
              <a:endParaRPr/>
            </a:p>
          </p:txBody>
        </p:sp>
        <p:sp>
          <p:nvSpPr>
            <p:cNvPr id="37" name="object 37"/>
            <p:cNvSpPr/>
            <p:nvPr/>
          </p:nvSpPr>
          <p:spPr>
            <a:xfrm>
              <a:off x="753632" y="2321043"/>
              <a:ext cx="1502410" cy="1313815"/>
            </a:xfrm>
            <a:custGeom>
              <a:avLst/>
              <a:gdLst/>
              <a:ahLst/>
              <a:cxnLst/>
              <a:rect l="l" t="t" r="r" b="b"/>
              <a:pathLst>
                <a:path w="1502410" h="1313814">
                  <a:moveTo>
                    <a:pt x="1102471" y="0"/>
                  </a:moveTo>
                  <a:lnTo>
                    <a:pt x="399551" y="0"/>
                  </a:lnTo>
                  <a:lnTo>
                    <a:pt x="387002" y="1665"/>
                  </a:lnTo>
                  <a:lnTo>
                    <a:pt x="6448" y="632790"/>
                  </a:lnTo>
                  <a:lnTo>
                    <a:pt x="0" y="656831"/>
                  </a:lnTo>
                  <a:lnTo>
                    <a:pt x="1612" y="669176"/>
                  </a:lnTo>
                  <a:lnTo>
                    <a:pt x="357908" y="1289621"/>
                  </a:lnTo>
                  <a:lnTo>
                    <a:pt x="399551" y="1313662"/>
                  </a:lnTo>
                  <a:lnTo>
                    <a:pt x="1102471" y="1313662"/>
                  </a:lnTo>
                  <a:lnTo>
                    <a:pt x="1144114" y="1289621"/>
                  </a:lnTo>
                  <a:lnTo>
                    <a:pt x="1495574" y="680872"/>
                  </a:lnTo>
                  <a:lnTo>
                    <a:pt x="1502013" y="656831"/>
                  </a:lnTo>
                  <a:lnTo>
                    <a:pt x="1500403" y="644485"/>
                  </a:lnTo>
                  <a:lnTo>
                    <a:pt x="1144114" y="24041"/>
                  </a:lnTo>
                  <a:lnTo>
                    <a:pt x="1102471" y="0"/>
                  </a:lnTo>
                  <a:close/>
                </a:path>
              </a:pathLst>
            </a:custGeom>
            <a:ln w="12700">
              <a:solidFill>
                <a:srgbClr val="001E42"/>
              </a:solidFill>
            </a:ln>
          </p:spPr>
          <p:txBody>
            <a:bodyPr wrap="square" lIns="0" tIns="0" rIns="0" bIns="0" rtlCol="0"/>
            <a:lstStyle/>
            <a:p>
              <a:endParaRPr/>
            </a:p>
          </p:txBody>
        </p:sp>
      </p:grpSp>
      <p:sp>
        <p:nvSpPr>
          <p:cNvPr id="38" name="object 38"/>
          <p:cNvSpPr txBox="1"/>
          <p:nvPr/>
        </p:nvSpPr>
        <p:spPr>
          <a:xfrm>
            <a:off x="923000" y="1216571"/>
            <a:ext cx="1009015"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latin typeface="Calibri" panose="020F0502020204030204" pitchFamily="34" charset="0"/>
                <a:ea typeface="Calibri" panose="020F0502020204030204" pitchFamily="34" charset="0"/>
                <a:cs typeface="Calibri" panose="020F0502020204030204" pitchFamily="34" charset="0"/>
              </a:rPr>
              <a:t>الأدوار الأساسية</a:t>
            </a:r>
            <a:endParaRPr sz="800" dirty="0">
              <a:latin typeface="Calibri" panose="020F0502020204030204" pitchFamily="34" charset="0"/>
              <a:ea typeface="Calibri" panose="020F0502020204030204" pitchFamily="34" charset="0"/>
              <a:cs typeface="Calibri" panose="020F0502020204030204" pitchFamily="34" charset="0"/>
            </a:endParaRPr>
          </a:p>
        </p:txBody>
      </p:sp>
      <p:grpSp>
        <p:nvGrpSpPr>
          <p:cNvPr id="39" name="object 39"/>
          <p:cNvGrpSpPr/>
          <p:nvPr/>
        </p:nvGrpSpPr>
        <p:grpSpPr>
          <a:xfrm>
            <a:off x="851391" y="1123353"/>
            <a:ext cx="1390650" cy="350520"/>
            <a:chOff x="851391" y="1123353"/>
            <a:chExt cx="1390650" cy="350520"/>
          </a:xfrm>
        </p:grpSpPr>
        <p:pic>
          <p:nvPicPr>
            <p:cNvPr id="40" name="object 40"/>
            <p:cNvPicPr/>
            <p:nvPr/>
          </p:nvPicPr>
          <p:blipFill>
            <a:blip r:embed="rId12" cstate="print"/>
            <a:stretch>
              <a:fillRect/>
            </a:stretch>
          </p:blipFill>
          <p:spPr>
            <a:xfrm>
              <a:off x="955240" y="1171640"/>
              <a:ext cx="246882" cy="213182"/>
            </a:xfrm>
            <a:prstGeom prst="rect">
              <a:avLst/>
            </a:prstGeom>
          </p:spPr>
        </p:pic>
        <p:pic>
          <p:nvPicPr>
            <p:cNvPr id="41" name="object 41"/>
            <p:cNvPicPr/>
            <p:nvPr/>
          </p:nvPicPr>
          <p:blipFill>
            <a:blip r:embed="rId13" cstate="print"/>
            <a:stretch>
              <a:fillRect/>
            </a:stretch>
          </p:blipFill>
          <p:spPr>
            <a:xfrm>
              <a:off x="990147" y="1180788"/>
              <a:ext cx="211975" cy="185191"/>
            </a:xfrm>
            <a:prstGeom prst="rect">
              <a:avLst/>
            </a:prstGeom>
          </p:spPr>
        </p:pic>
        <p:sp>
          <p:nvSpPr>
            <p:cNvPr id="42" name="object 42"/>
            <p:cNvSpPr/>
            <p:nvPr/>
          </p:nvSpPr>
          <p:spPr>
            <a:xfrm>
              <a:off x="851391" y="1123353"/>
              <a:ext cx="1390650" cy="350520"/>
            </a:xfrm>
            <a:custGeom>
              <a:avLst/>
              <a:gdLst/>
              <a:ahLst/>
              <a:cxnLst/>
              <a:rect l="l" t="t" r="r" b="b"/>
              <a:pathLst>
                <a:path w="1390650" h="350519">
                  <a:moveTo>
                    <a:pt x="1353591" y="350189"/>
                  </a:moveTo>
                  <a:lnTo>
                    <a:pt x="36677" y="350189"/>
                  </a:lnTo>
                  <a:lnTo>
                    <a:pt x="22438" y="347294"/>
                  </a:lnTo>
                  <a:lnTo>
                    <a:pt x="10775" y="339413"/>
                  </a:lnTo>
                  <a:lnTo>
                    <a:pt x="2894" y="327751"/>
                  </a:lnTo>
                  <a:lnTo>
                    <a:pt x="0" y="313512"/>
                  </a:lnTo>
                  <a:lnTo>
                    <a:pt x="0" y="36677"/>
                  </a:lnTo>
                  <a:lnTo>
                    <a:pt x="2894" y="22433"/>
                  </a:lnTo>
                  <a:lnTo>
                    <a:pt x="10775" y="10771"/>
                  </a:lnTo>
                  <a:lnTo>
                    <a:pt x="22438" y="2893"/>
                  </a:lnTo>
                  <a:lnTo>
                    <a:pt x="36677" y="0"/>
                  </a:lnTo>
                  <a:lnTo>
                    <a:pt x="1353591" y="0"/>
                  </a:lnTo>
                  <a:lnTo>
                    <a:pt x="1367830" y="2893"/>
                  </a:lnTo>
                  <a:lnTo>
                    <a:pt x="1379493" y="10771"/>
                  </a:lnTo>
                  <a:lnTo>
                    <a:pt x="1387374" y="22433"/>
                  </a:lnTo>
                  <a:lnTo>
                    <a:pt x="1390269" y="36677"/>
                  </a:lnTo>
                  <a:lnTo>
                    <a:pt x="1390269" y="313512"/>
                  </a:lnTo>
                  <a:lnTo>
                    <a:pt x="1387374" y="327751"/>
                  </a:lnTo>
                  <a:lnTo>
                    <a:pt x="1379493" y="339413"/>
                  </a:lnTo>
                  <a:lnTo>
                    <a:pt x="1367830" y="347294"/>
                  </a:lnTo>
                  <a:lnTo>
                    <a:pt x="1353591" y="350189"/>
                  </a:lnTo>
                  <a:close/>
                </a:path>
              </a:pathLst>
            </a:custGeom>
            <a:ln w="12700">
              <a:solidFill>
                <a:srgbClr val="98287C"/>
              </a:solidFill>
            </a:ln>
          </p:spPr>
          <p:txBody>
            <a:bodyPr wrap="square" lIns="0" tIns="0" rIns="0" bIns="0" rtlCol="0"/>
            <a:lstStyle/>
            <a:p>
              <a:endParaRPr/>
            </a:p>
          </p:txBody>
        </p:sp>
      </p:grpSp>
      <p:sp>
        <p:nvSpPr>
          <p:cNvPr id="43" name="object 43"/>
          <p:cNvSpPr txBox="1"/>
          <p:nvPr/>
        </p:nvSpPr>
        <p:spPr>
          <a:xfrm>
            <a:off x="822226" y="4102114"/>
            <a:ext cx="1353553" cy="548612"/>
          </a:xfrm>
          <a:prstGeom prst="rect">
            <a:avLst/>
          </a:prstGeom>
        </p:spPr>
        <p:txBody>
          <a:bodyPr vert="horz" wrap="square" lIns="0" tIns="11430" rIns="0" bIns="0" rtlCol="0">
            <a:spAutoFit/>
          </a:bodyPr>
          <a:lstStyle/>
          <a:p>
            <a:pPr marL="363220" marR="356235" algn="ctr">
              <a:lnSpc>
                <a:spcPct val="106000"/>
              </a:lnSpc>
              <a:spcBef>
                <a:spcPts val="90"/>
              </a:spcBef>
            </a:pPr>
            <a:r>
              <a:rPr lang="ar-JO" sz="650" b="1" dirty="0">
                <a:solidFill>
                  <a:srgbClr val="FFFFFF"/>
                </a:solidFill>
                <a:latin typeface="Calibri" panose="020F0502020204030204" pitchFamily="34" charset="0"/>
                <a:ea typeface="Calibri" panose="020F0502020204030204" pitchFamily="34" charset="0"/>
                <a:cs typeface="Calibri" panose="020F0502020204030204" pitchFamily="34" charset="0"/>
              </a:rPr>
              <a:t>مدير التغذية الراجعة</a:t>
            </a:r>
            <a:endParaRPr lang="en-US" sz="650" dirty="0">
              <a:latin typeface="Calibri" panose="020F0502020204030204" pitchFamily="34" charset="0"/>
              <a:ea typeface="Calibri" panose="020F0502020204030204" pitchFamily="34" charset="0"/>
              <a:cs typeface="Calibri" panose="020F0502020204030204" pitchFamily="34" charset="0"/>
            </a:endParaRPr>
          </a:p>
          <a:p>
            <a:pPr marL="12700" marR="5080" indent="-635" algn="ctr">
              <a:lnSpc>
                <a:spcPct val="106000"/>
              </a:lnSpc>
            </a:pPr>
            <a:r>
              <a:rPr lang="ar-JO" sz="650" dirty="0">
                <a:solidFill>
                  <a:srgbClr val="FFFFFF"/>
                </a:solidFill>
                <a:latin typeface="Calibri" panose="020F0502020204030204" pitchFamily="34" charset="0"/>
                <a:ea typeface="Calibri" panose="020F0502020204030204" pitchFamily="34" charset="0"/>
                <a:cs typeface="Calibri" panose="020F0502020204030204" pitchFamily="34" charset="0"/>
              </a:rPr>
              <a:t>نظرة عامة يومية على قاعدة البيانات وضمان الجودة، وتحليل البيانات، والمشاركة المنهجية للبيانات والإجابات على النتائج وضمان متابعتها.</a:t>
            </a:r>
          </a:p>
          <a:p>
            <a:pPr algn="ctr">
              <a:lnSpc>
                <a:spcPct val="100000"/>
              </a:lnSpc>
              <a:spcBef>
                <a:spcPts val="50"/>
              </a:spcBef>
            </a:pPr>
            <a:endParaRPr lang="en-US" sz="650" dirty="0">
              <a:latin typeface="Calibri" panose="020F0502020204030204" pitchFamily="34" charset="0"/>
              <a:ea typeface="Calibri" panose="020F0502020204030204" pitchFamily="34" charset="0"/>
              <a:cs typeface="Calibri" panose="020F0502020204030204" pitchFamily="34" charset="0"/>
            </a:endParaRPr>
          </a:p>
        </p:txBody>
      </p:sp>
      <p:sp>
        <p:nvSpPr>
          <p:cNvPr id="44" name="object 44"/>
          <p:cNvSpPr txBox="1"/>
          <p:nvPr/>
        </p:nvSpPr>
        <p:spPr>
          <a:xfrm>
            <a:off x="2223957" y="3379066"/>
            <a:ext cx="810895" cy="117981"/>
          </a:xfrm>
          <a:prstGeom prst="rect">
            <a:avLst/>
          </a:prstGeom>
        </p:spPr>
        <p:txBody>
          <a:bodyPr vert="horz" wrap="square" lIns="0" tIns="17780" rIns="0" bIns="0" rtlCol="0">
            <a:spAutoFit/>
          </a:bodyPr>
          <a:lstStyle/>
          <a:p>
            <a:pPr marL="12700" algn="ctr">
              <a:lnSpc>
                <a:spcPct val="100000"/>
              </a:lnSpc>
              <a:spcBef>
                <a:spcPts val="140"/>
              </a:spcBef>
            </a:pPr>
            <a:r>
              <a:rPr lang="ar-JO" sz="650" b="1" dirty="0">
                <a:solidFill>
                  <a:srgbClr val="FFFFFF"/>
                </a:solidFill>
                <a:latin typeface="Calibri" panose="020F0502020204030204" pitchFamily="34" charset="0"/>
                <a:ea typeface="Calibri" panose="020F0502020204030204" pitchFamily="34" charset="0"/>
                <a:cs typeface="Calibri" panose="020F0502020204030204" pitchFamily="34" charset="0"/>
              </a:rPr>
              <a:t>موظفو البرامج أو العمليات</a:t>
            </a:r>
            <a:endParaRPr sz="650" dirty="0">
              <a:latin typeface="Calibri" panose="020F0502020204030204" pitchFamily="34" charset="0"/>
              <a:ea typeface="Calibri" panose="020F0502020204030204" pitchFamily="34" charset="0"/>
              <a:cs typeface="Calibri" panose="020F0502020204030204" pitchFamily="34" charset="0"/>
            </a:endParaRPr>
          </a:p>
        </p:txBody>
      </p:sp>
      <p:sp>
        <p:nvSpPr>
          <p:cNvPr id="46" name="object 46"/>
          <p:cNvSpPr txBox="1"/>
          <p:nvPr/>
        </p:nvSpPr>
        <p:spPr>
          <a:xfrm>
            <a:off x="2151289" y="3550544"/>
            <a:ext cx="1000760" cy="427746"/>
          </a:xfrm>
          <a:prstGeom prst="rect">
            <a:avLst/>
          </a:prstGeom>
        </p:spPr>
        <p:txBody>
          <a:bodyPr vert="horz" wrap="square" lIns="0" tIns="11430" rIns="0" bIns="0" rtlCol="0">
            <a:spAutoFit/>
          </a:bodyPr>
          <a:lstStyle/>
          <a:p>
            <a:pPr marL="12065" marR="5080" algn="ctr">
              <a:lnSpc>
                <a:spcPct val="106000"/>
              </a:lnSpc>
              <a:spcBef>
                <a:spcPts val="90"/>
              </a:spcBef>
            </a:pPr>
            <a:r>
              <a:rPr lang="ar-JO" sz="650" dirty="0">
                <a:solidFill>
                  <a:srgbClr val="FFFFFF"/>
                </a:solidFill>
                <a:latin typeface="Calibri" panose="020F0502020204030204" pitchFamily="34" charset="0"/>
                <a:ea typeface="Calibri" panose="020F0502020204030204" pitchFamily="34" charset="0"/>
                <a:cs typeface="Calibri" panose="020F0502020204030204" pitchFamily="34" charset="0"/>
              </a:rPr>
              <a:t>اتخاذ الإجراءات وتكييف البرامج بناءً على التغذية الراجعة المجتمعية، وتقديم الإجابات والتحديثات للمجتمع وجامعي البيانات.</a:t>
            </a:r>
            <a:endParaRPr sz="650" dirty="0">
              <a:latin typeface="Calibri" panose="020F0502020204030204" pitchFamily="34" charset="0"/>
              <a:ea typeface="Calibri" panose="020F0502020204030204" pitchFamily="34" charset="0"/>
              <a:cs typeface="Calibri" panose="020F0502020204030204" pitchFamily="34" charset="0"/>
            </a:endParaRPr>
          </a:p>
        </p:txBody>
      </p:sp>
      <p:sp>
        <p:nvSpPr>
          <p:cNvPr id="48" name="object 48"/>
          <p:cNvSpPr txBox="1"/>
          <p:nvPr/>
        </p:nvSpPr>
        <p:spPr>
          <a:xfrm>
            <a:off x="3461724" y="2691650"/>
            <a:ext cx="606425" cy="117981"/>
          </a:xfrm>
          <a:prstGeom prst="rect">
            <a:avLst/>
          </a:prstGeom>
        </p:spPr>
        <p:txBody>
          <a:bodyPr vert="horz" wrap="square" lIns="0" tIns="17780" rIns="0" bIns="0" rtlCol="0">
            <a:spAutoFit/>
          </a:bodyPr>
          <a:lstStyle/>
          <a:p>
            <a:pPr marL="12700" algn="ctr">
              <a:lnSpc>
                <a:spcPct val="100000"/>
              </a:lnSpc>
              <a:spcBef>
                <a:spcPts val="140"/>
              </a:spcBef>
            </a:pPr>
            <a:r>
              <a:rPr lang="ar-JO" sz="650" b="1" dirty="0">
                <a:solidFill>
                  <a:srgbClr val="FFFFFF"/>
                </a:solidFill>
                <a:latin typeface="Calibri" panose="020F0502020204030204" pitchFamily="34" charset="0"/>
                <a:ea typeface="Calibri" panose="020F0502020204030204" pitchFamily="34" charset="0"/>
                <a:cs typeface="Calibri" panose="020F0502020204030204" pitchFamily="34" charset="0"/>
              </a:rPr>
              <a:t>المجتمع</a:t>
            </a:r>
            <a:endParaRPr sz="650" dirty="0">
              <a:latin typeface="Calibri" panose="020F0502020204030204" pitchFamily="34" charset="0"/>
              <a:ea typeface="Calibri" panose="020F0502020204030204" pitchFamily="34" charset="0"/>
              <a:cs typeface="Calibri" panose="020F0502020204030204" pitchFamily="34" charset="0"/>
            </a:endParaRPr>
          </a:p>
        </p:txBody>
      </p:sp>
      <p:sp>
        <p:nvSpPr>
          <p:cNvPr id="49" name="object 49"/>
          <p:cNvSpPr txBox="1"/>
          <p:nvPr/>
        </p:nvSpPr>
        <p:spPr>
          <a:xfrm>
            <a:off x="3216572" y="2805873"/>
            <a:ext cx="1143000" cy="427746"/>
          </a:xfrm>
          <a:prstGeom prst="rect">
            <a:avLst/>
          </a:prstGeom>
        </p:spPr>
        <p:txBody>
          <a:bodyPr vert="horz" wrap="square" lIns="0" tIns="11430" rIns="0" bIns="0" rtlCol="0">
            <a:spAutoFit/>
          </a:bodyPr>
          <a:lstStyle/>
          <a:p>
            <a:pPr marL="12700" marR="5080" indent="-635" algn="ctr">
              <a:lnSpc>
                <a:spcPct val="106000"/>
              </a:lnSpc>
              <a:spcBef>
                <a:spcPts val="90"/>
              </a:spcBef>
            </a:pPr>
            <a:r>
              <a:rPr lang="ar-JO" sz="650" dirty="0">
                <a:solidFill>
                  <a:srgbClr val="FFFFFF"/>
                </a:solidFill>
                <a:latin typeface="Calibri" panose="020F0502020204030204" pitchFamily="34" charset="0"/>
                <a:ea typeface="Calibri" panose="020F0502020204030204" pitchFamily="34" charset="0"/>
                <a:cs typeface="Calibri" panose="020F0502020204030204" pitchFamily="34" charset="0"/>
              </a:rPr>
              <a:t>مشاركة الملاحظات ومناقشة النتائج وتلقى الإجابات كما ويتم إشراكهم في عملية صنع القرار والاستماع إلى ما تم فعله بالملاحظات.</a:t>
            </a:r>
            <a:endParaRPr sz="650" dirty="0">
              <a:latin typeface="Calibri" panose="020F0502020204030204" pitchFamily="34" charset="0"/>
              <a:ea typeface="Calibri" panose="020F0502020204030204" pitchFamily="34" charset="0"/>
              <a:cs typeface="Calibri" panose="020F0502020204030204" pitchFamily="34" charset="0"/>
            </a:endParaRPr>
          </a:p>
        </p:txBody>
      </p:sp>
      <p:sp>
        <p:nvSpPr>
          <p:cNvPr id="50" name="object 50"/>
          <p:cNvSpPr txBox="1"/>
          <p:nvPr/>
        </p:nvSpPr>
        <p:spPr>
          <a:xfrm>
            <a:off x="4281155" y="1937798"/>
            <a:ext cx="1267460" cy="749436"/>
          </a:xfrm>
          <a:prstGeom prst="rect">
            <a:avLst/>
          </a:prstGeom>
        </p:spPr>
        <p:txBody>
          <a:bodyPr vert="horz" wrap="square" lIns="0" tIns="11430" rIns="0" bIns="0" rtlCol="0">
            <a:spAutoFit/>
          </a:bodyPr>
          <a:lstStyle/>
          <a:p>
            <a:pPr marL="330200" marR="322580" indent="-635" algn="ctr">
              <a:lnSpc>
                <a:spcPct val="106000"/>
              </a:lnSpc>
              <a:spcBef>
                <a:spcPts val="90"/>
              </a:spcBef>
            </a:pPr>
            <a:r>
              <a:rPr lang="ar-JO" sz="650" b="1" dirty="0">
                <a:solidFill>
                  <a:srgbClr val="FFFFFF"/>
                </a:solidFill>
                <a:latin typeface="Calibri" panose="020F0502020204030204" pitchFamily="34" charset="0"/>
                <a:ea typeface="Calibri" panose="020F0502020204030204" pitchFamily="34" charset="0"/>
                <a:cs typeface="Calibri" panose="020F0502020204030204" pitchFamily="34" charset="0"/>
              </a:rPr>
              <a:t>جامعي البيانات</a:t>
            </a:r>
            <a:endParaRPr sz="650" dirty="0">
              <a:latin typeface="Calibri" panose="020F0502020204030204" pitchFamily="34" charset="0"/>
              <a:ea typeface="Calibri" panose="020F0502020204030204" pitchFamily="34" charset="0"/>
              <a:cs typeface="Calibri" panose="020F0502020204030204" pitchFamily="34" charset="0"/>
            </a:endParaRPr>
          </a:p>
          <a:p>
            <a:pPr marL="177165" marR="169545" indent="-635" algn="ctr">
              <a:lnSpc>
                <a:spcPct val="106000"/>
              </a:lnSpc>
            </a:pPr>
            <a:r>
              <a:rPr lang="ar-JO" sz="650" dirty="0">
                <a:solidFill>
                  <a:srgbClr val="FFFFFF"/>
                </a:solidFill>
                <a:latin typeface="Calibri" panose="020F0502020204030204" pitchFamily="34" charset="0"/>
                <a:ea typeface="Calibri" panose="020F0502020204030204" pitchFamily="34" charset="0"/>
                <a:cs typeface="Calibri" panose="020F0502020204030204" pitchFamily="34" charset="0"/>
              </a:rPr>
              <a:t>عليهم توثيق كافة أنواع الملاحظات والاستجابة لها فورًا إن أمكن، ويتم اختيارهم من المجتمع، كما ويمكن ان يكونوا جامعين مخصصين أو موظفين ومتطوعين يعملون في المجتمع.</a:t>
            </a:r>
            <a:endParaRPr sz="650" dirty="0">
              <a:latin typeface="Calibri" panose="020F0502020204030204" pitchFamily="34" charset="0"/>
              <a:ea typeface="Calibri" panose="020F0502020204030204" pitchFamily="34" charset="0"/>
              <a:cs typeface="Calibri" panose="020F0502020204030204" pitchFamily="34" charset="0"/>
            </a:endParaRPr>
          </a:p>
        </p:txBody>
      </p:sp>
      <p:sp>
        <p:nvSpPr>
          <p:cNvPr id="52" name="object 52"/>
          <p:cNvSpPr txBox="1"/>
          <p:nvPr/>
        </p:nvSpPr>
        <p:spPr>
          <a:xfrm>
            <a:off x="4329430" y="3442426"/>
            <a:ext cx="1128395" cy="431657"/>
          </a:xfrm>
          <a:prstGeom prst="rect">
            <a:avLst/>
          </a:prstGeom>
        </p:spPr>
        <p:txBody>
          <a:bodyPr vert="horz" wrap="square" lIns="0" tIns="17780" rIns="0" bIns="0" rtlCol="0">
            <a:spAutoFit/>
          </a:bodyPr>
          <a:lstStyle/>
          <a:p>
            <a:pPr algn="ctr">
              <a:lnSpc>
                <a:spcPct val="100000"/>
              </a:lnSpc>
              <a:spcBef>
                <a:spcPts val="140"/>
              </a:spcBef>
            </a:pPr>
            <a:r>
              <a:rPr lang="ar-JO" sz="650" b="1" dirty="0">
                <a:solidFill>
                  <a:srgbClr val="FFFFFF"/>
                </a:solidFill>
                <a:latin typeface="Calibri" panose="020F0502020204030204" pitchFamily="34" charset="0"/>
                <a:ea typeface="Calibri" panose="020F0502020204030204" pitchFamily="34" charset="0"/>
                <a:cs typeface="Calibri" panose="020F0502020204030204" pitchFamily="34" charset="0"/>
              </a:rPr>
              <a:t>القيادة</a:t>
            </a:r>
            <a:endParaRPr sz="650" dirty="0">
              <a:latin typeface="Calibri" panose="020F0502020204030204" pitchFamily="34" charset="0"/>
              <a:ea typeface="Calibri" panose="020F0502020204030204" pitchFamily="34" charset="0"/>
              <a:cs typeface="Calibri" panose="020F0502020204030204" pitchFamily="34" charset="0"/>
            </a:endParaRPr>
          </a:p>
          <a:p>
            <a:pPr marL="12065" marR="5080" algn="ctr">
              <a:lnSpc>
                <a:spcPct val="106000"/>
              </a:lnSpc>
            </a:pPr>
            <a:r>
              <a:rPr lang="ar-JO" sz="650" dirty="0">
                <a:solidFill>
                  <a:srgbClr val="FFFFFF"/>
                </a:solidFill>
                <a:latin typeface="Calibri" panose="020F0502020204030204" pitchFamily="34" charset="0"/>
                <a:ea typeface="Calibri" panose="020F0502020204030204" pitchFamily="34" charset="0"/>
                <a:cs typeface="Calibri" panose="020F0502020204030204" pitchFamily="34" charset="0"/>
              </a:rPr>
              <a:t>يدعم تعميم استخدام التغذية الراجعة وإنفاذ الإجراءات وفقًا لها، ويضخم أصوات المجتمع لكسب الدعم اللازم.</a:t>
            </a:r>
            <a:endParaRPr sz="650" dirty="0">
              <a:latin typeface="Calibri" panose="020F0502020204030204" pitchFamily="34" charset="0"/>
              <a:ea typeface="Calibri" panose="020F0502020204030204" pitchFamily="34" charset="0"/>
              <a:cs typeface="Calibri" panose="020F0502020204030204" pitchFamily="34" charset="0"/>
            </a:endParaRPr>
          </a:p>
        </p:txBody>
      </p:sp>
      <p:sp>
        <p:nvSpPr>
          <p:cNvPr id="53" name="object 53"/>
          <p:cNvSpPr txBox="1"/>
          <p:nvPr/>
        </p:nvSpPr>
        <p:spPr>
          <a:xfrm>
            <a:off x="5556598" y="1358794"/>
            <a:ext cx="1000760" cy="656205"/>
          </a:xfrm>
          <a:prstGeom prst="rect">
            <a:avLst/>
          </a:prstGeom>
        </p:spPr>
        <p:txBody>
          <a:bodyPr vert="horz" wrap="square" lIns="0" tIns="11430" rIns="0" bIns="0" rtlCol="0">
            <a:spAutoFit/>
          </a:bodyPr>
          <a:lstStyle/>
          <a:p>
            <a:pPr marL="12700" marR="5080" indent="-635" algn="ctr">
              <a:lnSpc>
                <a:spcPct val="106000"/>
              </a:lnSpc>
              <a:spcBef>
                <a:spcPts val="90"/>
              </a:spcBef>
            </a:pPr>
            <a:r>
              <a:rPr lang="ar-JO" sz="650" b="1" dirty="0">
                <a:solidFill>
                  <a:srgbClr val="FFFFFF"/>
                </a:solidFill>
                <a:latin typeface="Calibri" panose="020F0502020204030204" pitchFamily="34" charset="0"/>
                <a:ea typeface="Calibri" panose="020F0502020204030204" pitchFamily="34" charset="0"/>
                <a:cs typeface="Calibri" panose="020F0502020204030204" pitchFamily="34" charset="0"/>
              </a:rPr>
              <a:t>جهة تنسيق خاصة بالمصادر البشرية والحماية من الاستغلال والااعتداء الجنسيين</a:t>
            </a:r>
          </a:p>
          <a:p>
            <a:pPr marL="12700" marR="5080" indent="-635" algn="ctr">
              <a:lnSpc>
                <a:spcPct val="106000"/>
              </a:lnSpc>
              <a:spcBef>
                <a:spcPts val="90"/>
              </a:spcBef>
            </a:pPr>
            <a:r>
              <a:rPr lang="ar-JO" sz="650" dirty="0">
                <a:solidFill>
                  <a:srgbClr val="FFFFFF"/>
                </a:solidFill>
                <a:latin typeface="Calibri" panose="020F0502020204030204" pitchFamily="34" charset="0"/>
                <a:ea typeface="Calibri" panose="020F0502020204030204" pitchFamily="34" charset="0"/>
                <a:cs typeface="Calibri" panose="020F0502020204030204" pitchFamily="34" charset="0"/>
              </a:rPr>
              <a:t>تأكد من التعامل مع الملاحظات والانطباعات الحساسة بأمان وبشكل مناسب</a:t>
            </a:r>
            <a:r>
              <a:rPr sz="650" dirty="0">
                <a:solidFill>
                  <a:srgbClr val="FFFFFF"/>
                </a:solidFill>
                <a:latin typeface="Calibri" panose="020F0502020204030204" pitchFamily="34" charset="0"/>
                <a:ea typeface="Calibri" panose="020F0502020204030204" pitchFamily="34" charset="0"/>
                <a:cs typeface="Calibri" panose="020F0502020204030204" pitchFamily="34" charset="0"/>
              </a:rPr>
              <a:t>.</a:t>
            </a:r>
            <a:endParaRPr sz="650" dirty="0">
              <a:latin typeface="Calibri" panose="020F0502020204030204" pitchFamily="34" charset="0"/>
              <a:ea typeface="Calibri" panose="020F0502020204030204" pitchFamily="34" charset="0"/>
              <a:cs typeface="Calibri" panose="020F0502020204030204" pitchFamily="34" charset="0"/>
            </a:endParaRPr>
          </a:p>
        </p:txBody>
      </p:sp>
      <p:sp>
        <p:nvSpPr>
          <p:cNvPr id="54" name="object 54"/>
          <p:cNvSpPr txBox="1"/>
          <p:nvPr/>
        </p:nvSpPr>
        <p:spPr>
          <a:xfrm>
            <a:off x="5590739" y="2790024"/>
            <a:ext cx="932180" cy="428131"/>
          </a:xfrm>
          <a:prstGeom prst="rect">
            <a:avLst/>
          </a:prstGeom>
        </p:spPr>
        <p:txBody>
          <a:bodyPr vert="horz" wrap="square" lIns="0" tIns="17780" rIns="0" bIns="0" rtlCol="0">
            <a:spAutoFit/>
          </a:bodyPr>
          <a:lstStyle/>
          <a:p>
            <a:pPr algn="ctr">
              <a:lnSpc>
                <a:spcPct val="100000"/>
              </a:lnSpc>
              <a:spcBef>
                <a:spcPts val="140"/>
              </a:spcBef>
            </a:pPr>
            <a:r>
              <a:rPr lang="ar-JO" sz="650" b="1" dirty="0">
                <a:solidFill>
                  <a:srgbClr val="FFFFFF"/>
                </a:solidFill>
                <a:latin typeface="Calibri" panose="020F0502020204030204" pitchFamily="34" charset="0"/>
                <a:ea typeface="Calibri" panose="020F0502020204030204" pitchFamily="34" charset="0"/>
                <a:cs typeface="Calibri" panose="020F0502020204030204" pitchFamily="34" charset="0"/>
              </a:rPr>
              <a:t>موظفي الأمن</a:t>
            </a:r>
            <a:endParaRPr sz="650" dirty="0">
              <a:latin typeface="Calibri" panose="020F0502020204030204" pitchFamily="34" charset="0"/>
              <a:ea typeface="Calibri" panose="020F0502020204030204" pitchFamily="34" charset="0"/>
              <a:cs typeface="Calibri" panose="020F0502020204030204" pitchFamily="34" charset="0"/>
            </a:endParaRPr>
          </a:p>
          <a:p>
            <a:pPr marL="12700" marR="5080" indent="-635" algn="ctr">
              <a:lnSpc>
                <a:spcPct val="106000"/>
              </a:lnSpc>
            </a:pPr>
            <a:r>
              <a:rPr lang="ar-JO" sz="650" dirty="0">
                <a:solidFill>
                  <a:srgbClr val="FFFFFF"/>
                </a:solidFill>
                <a:latin typeface="Calibri" panose="020F0502020204030204" pitchFamily="34" charset="0"/>
                <a:ea typeface="Calibri" panose="020F0502020204030204" pitchFamily="34" charset="0"/>
                <a:cs typeface="Calibri" panose="020F0502020204030204" pitchFamily="34" charset="0"/>
              </a:rPr>
              <a:t>تلقي الملاحظات والانطباعات المتعلقة بالمخاوف الأمنية وإسداء المشورة بشأنها.</a:t>
            </a:r>
            <a:endParaRPr sz="650" dirty="0">
              <a:latin typeface="Calibri" panose="020F0502020204030204" pitchFamily="34" charset="0"/>
              <a:ea typeface="Calibri" panose="020F0502020204030204" pitchFamily="34" charset="0"/>
              <a:cs typeface="Calibri" panose="020F0502020204030204" pitchFamily="34" charset="0"/>
            </a:endParaRPr>
          </a:p>
        </p:txBody>
      </p:sp>
      <p:sp>
        <p:nvSpPr>
          <p:cNvPr id="55" name="object 55"/>
          <p:cNvSpPr txBox="1"/>
          <p:nvPr/>
        </p:nvSpPr>
        <p:spPr>
          <a:xfrm>
            <a:off x="2004947" y="1937798"/>
            <a:ext cx="1248917" cy="758734"/>
          </a:xfrm>
          <a:prstGeom prst="rect">
            <a:avLst/>
          </a:prstGeom>
        </p:spPr>
        <p:txBody>
          <a:bodyPr vert="horz" wrap="square" lIns="0" tIns="11430" rIns="0" bIns="0" rtlCol="0">
            <a:spAutoFit/>
          </a:bodyPr>
          <a:lstStyle/>
          <a:p>
            <a:pPr marL="189230" marR="181610" indent="-3175" algn="ctr">
              <a:lnSpc>
                <a:spcPct val="106000"/>
              </a:lnSpc>
              <a:spcBef>
                <a:spcPts val="90"/>
              </a:spcBef>
            </a:pPr>
            <a:r>
              <a:rPr lang="ar-JO" sz="650" b="1" spc="80" dirty="0">
                <a:solidFill>
                  <a:srgbClr val="98287C"/>
                </a:solidFill>
                <a:latin typeface="Calibri" panose="020F0502020204030204" pitchFamily="34" charset="0"/>
                <a:ea typeface="Calibri" panose="020F0502020204030204" pitchFamily="34" charset="0"/>
                <a:cs typeface="Calibri" panose="020F0502020204030204" pitchFamily="34" charset="0"/>
              </a:rPr>
              <a:t>دعم إدارة البيانات</a:t>
            </a:r>
          </a:p>
          <a:p>
            <a:pPr marL="189230" marR="181610" indent="-3175" algn="ctr">
              <a:lnSpc>
                <a:spcPct val="106000"/>
              </a:lnSpc>
              <a:spcBef>
                <a:spcPts val="90"/>
              </a:spcBef>
            </a:pPr>
            <a:r>
              <a:rPr lang="ar-JO" sz="650" dirty="0">
                <a:solidFill>
                  <a:srgbClr val="001E42"/>
                </a:solidFill>
                <a:latin typeface="Calibri" panose="020F0502020204030204" pitchFamily="34" charset="0"/>
                <a:ea typeface="Calibri" panose="020F0502020204030204" pitchFamily="34" charset="0"/>
                <a:cs typeface="Calibri" panose="020F0502020204030204" pitchFamily="34" charset="0"/>
              </a:rPr>
              <a:t>يتم طلبهم عند الحاجة لإدخال البيانات على إكسل أو أي برنامج آخر، أو تنظيم البيانات وتوضيح التعليقات في حال عدم وضوحها أو ترميز البيانات إن كان ذلك ممكنًا.</a:t>
            </a:r>
            <a:endParaRPr sz="650" dirty="0">
              <a:latin typeface="Calibri" panose="020F0502020204030204" pitchFamily="34" charset="0"/>
              <a:ea typeface="Calibri" panose="020F0502020204030204" pitchFamily="34" charset="0"/>
              <a:cs typeface="Calibri" panose="020F0502020204030204" pitchFamily="34" charset="0"/>
            </a:endParaRPr>
          </a:p>
        </p:txBody>
      </p:sp>
      <p:sp>
        <p:nvSpPr>
          <p:cNvPr id="57" name="object 57"/>
          <p:cNvSpPr txBox="1"/>
          <p:nvPr/>
        </p:nvSpPr>
        <p:spPr>
          <a:xfrm>
            <a:off x="990642" y="2584853"/>
            <a:ext cx="1041724" cy="325217"/>
          </a:xfrm>
          <a:prstGeom prst="rect">
            <a:avLst/>
          </a:prstGeom>
        </p:spPr>
        <p:txBody>
          <a:bodyPr vert="horz" wrap="square" lIns="0" tIns="11430" rIns="0" bIns="0" rtlCol="0">
            <a:spAutoFit/>
          </a:bodyPr>
          <a:lstStyle/>
          <a:p>
            <a:pPr marL="12700" marR="5080" indent="22225" algn="ctr" rtl="1">
              <a:lnSpc>
                <a:spcPct val="106000"/>
              </a:lnSpc>
              <a:spcBef>
                <a:spcPts val="90"/>
              </a:spcBef>
            </a:pPr>
            <a:r>
              <a:rPr lang="ar-JO" sz="650" b="1" dirty="0">
                <a:solidFill>
                  <a:srgbClr val="98287C"/>
                </a:solidFill>
                <a:latin typeface="Calibri"/>
                <a:cs typeface="Calibri"/>
              </a:rPr>
              <a:t>إدارة المعلومات/التخطيط والرصد والتقييم والإبلاغ/التخطيط والرصد والتقييم والمساءلة والتعلم</a:t>
            </a:r>
            <a:endParaRPr sz="650" dirty="0">
              <a:latin typeface="Calibri"/>
              <a:cs typeface="Calibri"/>
            </a:endParaRPr>
          </a:p>
        </p:txBody>
      </p:sp>
      <p:sp>
        <p:nvSpPr>
          <p:cNvPr id="59" name="object 59"/>
          <p:cNvSpPr txBox="1"/>
          <p:nvPr/>
        </p:nvSpPr>
        <p:spPr>
          <a:xfrm>
            <a:off x="855998" y="2960226"/>
            <a:ext cx="1295400" cy="427746"/>
          </a:xfrm>
          <a:prstGeom prst="rect">
            <a:avLst/>
          </a:prstGeom>
        </p:spPr>
        <p:txBody>
          <a:bodyPr vert="horz" wrap="square" lIns="0" tIns="11430" rIns="0" bIns="0" rtlCol="0">
            <a:spAutoFit/>
          </a:bodyPr>
          <a:lstStyle/>
          <a:p>
            <a:pPr marL="12700" marR="5080" algn="ctr">
              <a:lnSpc>
                <a:spcPct val="106000"/>
              </a:lnSpc>
              <a:spcBef>
                <a:spcPts val="90"/>
              </a:spcBef>
            </a:pPr>
            <a:r>
              <a:rPr lang="ar-JO" sz="650" spc="10" dirty="0">
                <a:solidFill>
                  <a:srgbClr val="001E42"/>
                </a:solidFill>
                <a:latin typeface="Century Gothic"/>
                <a:cs typeface="Century Gothic"/>
              </a:rPr>
              <a:t>يمكنهم دعم إعداد عمليات جمع البيانات وتحليلها وتصورها وإدارة لوحة القيادة، إضافةً إلى ضمان إدراج النتائج في تقارير أوسع نطاقًا.</a:t>
            </a:r>
            <a:endParaRPr sz="650" dirty="0">
              <a:latin typeface="Century Gothic"/>
              <a:cs typeface="Century Gothic"/>
            </a:endParaRPr>
          </a:p>
        </p:txBody>
      </p:sp>
      <p:grpSp>
        <p:nvGrpSpPr>
          <p:cNvPr id="60" name="object 60"/>
          <p:cNvGrpSpPr/>
          <p:nvPr/>
        </p:nvGrpSpPr>
        <p:grpSpPr>
          <a:xfrm>
            <a:off x="6557358" y="8935846"/>
            <a:ext cx="474345" cy="474345"/>
            <a:chOff x="469337" y="8932316"/>
            <a:chExt cx="474345" cy="474345"/>
          </a:xfrm>
        </p:grpSpPr>
        <p:sp>
          <p:nvSpPr>
            <p:cNvPr id="61" name="object 61"/>
            <p:cNvSpPr/>
            <p:nvPr/>
          </p:nvSpPr>
          <p:spPr>
            <a:xfrm>
              <a:off x="469337" y="8932316"/>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62" name="object 62"/>
            <p:cNvPicPr/>
            <p:nvPr/>
          </p:nvPicPr>
          <p:blipFill>
            <a:blip r:embed="rId14" cstate="print"/>
            <a:stretch>
              <a:fillRect/>
            </a:stretch>
          </p:blipFill>
          <p:spPr>
            <a:xfrm>
              <a:off x="573284" y="9035304"/>
              <a:ext cx="266442" cy="268338"/>
            </a:xfrm>
            <a:prstGeom prst="rect">
              <a:avLst/>
            </a:prstGeom>
          </p:spPr>
        </p:pic>
      </p:grpSp>
      <p:pic>
        <p:nvPicPr>
          <p:cNvPr id="63" name="object 63"/>
          <p:cNvPicPr/>
          <p:nvPr/>
        </p:nvPicPr>
        <p:blipFill>
          <a:blip r:embed="rId15" cstate="print"/>
          <a:stretch>
            <a:fillRect/>
          </a:stretch>
        </p:blipFill>
        <p:spPr>
          <a:xfrm>
            <a:off x="1882049" y="9499676"/>
            <a:ext cx="245795" cy="245795"/>
          </a:xfrm>
          <a:prstGeom prst="rect">
            <a:avLst/>
          </a:prstGeom>
        </p:spPr>
      </p:pic>
      <p:sp>
        <p:nvSpPr>
          <p:cNvPr id="64" name="object 64"/>
          <p:cNvSpPr/>
          <p:nvPr/>
        </p:nvSpPr>
        <p:spPr>
          <a:xfrm>
            <a:off x="6574082" y="10151288"/>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65" name="object 65"/>
          <p:cNvSpPr txBox="1"/>
          <p:nvPr/>
        </p:nvSpPr>
        <p:spPr>
          <a:xfrm>
            <a:off x="6660951" y="10217598"/>
            <a:ext cx="150495"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22</a:t>
            </a:r>
            <a:endParaRPr sz="800" dirty="0">
              <a:latin typeface="Century Gothic"/>
              <a:cs typeface="Century Gothic"/>
            </a:endParaRPr>
          </a:p>
        </p:txBody>
      </p:sp>
      <p:sp>
        <p:nvSpPr>
          <p:cNvPr id="66" name="object 66"/>
          <p:cNvSpPr txBox="1"/>
          <p:nvPr/>
        </p:nvSpPr>
        <p:spPr>
          <a:xfrm>
            <a:off x="5420316" y="10276183"/>
            <a:ext cx="1064260" cy="135935"/>
          </a:xfrm>
          <a:prstGeom prst="rect">
            <a:avLst/>
          </a:prstGeom>
        </p:spPr>
        <p:txBody>
          <a:bodyPr vert="horz" wrap="square" lIns="0" tIns="12700" rIns="0" bIns="0" rtlCol="0">
            <a:spAutoFit/>
          </a:bodyPr>
          <a:lstStyle/>
          <a:p>
            <a:pPr marL="12700" rtl="1">
              <a:lnSpc>
                <a:spcPct val="100000"/>
              </a:lnSpc>
              <a:spcBef>
                <a:spcPts val="100"/>
              </a:spcBef>
            </a:pPr>
            <a:r>
              <a:rPr lang="ar-JO" sz="800"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cxnSp>
        <p:nvCxnSpPr>
          <p:cNvPr id="68" name="Straight Connector 67">
            <a:extLst>
              <a:ext uri="{FF2B5EF4-FFF2-40B4-BE49-F238E27FC236}">
                <a16:creationId xmlns:a16="http://schemas.microsoft.com/office/drawing/2014/main" id="{9E1C383C-094B-455C-E2A3-BAE0D9678F75}"/>
              </a:ext>
            </a:extLst>
          </p:cNvPr>
          <p:cNvCxnSpPr>
            <a:stCxn id="4" idx="3"/>
          </p:cNvCxnSpPr>
          <p:nvPr/>
        </p:nvCxnSpPr>
        <p:spPr>
          <a:xfrm flipH="1" flipV="1">
            <a:off x="4531271" y="5410991"/>
            <a:ext cx="2321558" cy="12588"/>
          </a:xfrm>
          <a:prstGeom prst="line">
            <a:avLst/>
          </a:prstGeom>
          <a:ln>
            <a:solidFill>
              <a:srgbClr val="98287C"/>
            </a:solidFill>
          </a:ln>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E896BCF7-4AA8-BD94-61CA-AED5E6DB3B97}"/>
              </a:ext>
            </a:extLst>
          </p:cNvPr>
          <p:cNvSpPr/>
          <p:nvPr/>
        </p:nvSpPr>
        <p:spPr>
          <a:xfrm>
            <a:off x="695791" y="5355503"/>
            <a:ext cx="2910789" cy="915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890616" y="741868"/>
            <a:ext cx="2995930" cy="370743"/>
          </a:xfrm>
          <a:prstGeom prst="rect">
            <a:avLst/>
          </a:prstGeom>
        </p:spPr>
        <p:txBody>
          <a:bodyPr vert="horz" wrap="square" lIns="0" tIns="12700" rIns="0" bIns="0" rtlCol="0">
            <a:spAutoFit/>
          </a:bodyPr>
          <a:lstStyle/>
          <a:p>
            <a:pPr marL="12700" marR="5080" rtl="1">
              <a:lnSpc>
                <a:spcPct val="113999"/>
              </a:lnSpc>
              <a:spcBef>
                <a:spcPts val="100"/>
              </a:spcBef>
            </a:pPr>
            <a:r>
              <a:rPr lang="ar-JO" sz="1050" dirty="0">
                <a:latin typeface="Calibri" panose="020F0502020204030204" pitchFamily="34" charset="0"/>
                <a:ea typeface="Calibri" panose="020F0502020204030204" pitchFamily="34" charset="0"/>
                <a:cs typeface="Calibri" panose="020F0502020204030204" pitchFamily="34" charset="0"/>
              </a:rPr>
              <a:t>يجب وضع جميع هذه المصادر في ميزانية لتحديد المصادر المالية اللازمة لبناء آلية فعالة للتغذية الراجعة وكسب الدعم بخصوصها</a:t>
            </a:r>
            <a:endParaRPr sz="105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599292" y="730178"/>
            <a:ext cx="2995930" cy="186526"/>
          </a:xfrm>
          <a:prstGeom prst="rect">
            <a:avLst/>
          </a:prstGeom>
        </p:spPr>
        <p:txBody>
          <a:bodyPr vert="horz" wrap="square" lIns="0" tIns="12700" rIns="0" bIns="0" rtlCol="0">
            <a:spAutoFit/>
          </a:bodyPr>
          <a:lstStyle/>
          <a:p>
            <a:pPr marL="12700" marR="5080" rtl="1">
              <a:lnSpc>
                <a:spcPct val="113999"/>
              </a:lnSpc>
              <a:spcBef>
                <a:spcPts val="100"/>
              </a:spcBef>
            </a:pPr>
            <a:r>
              <a:rPr lang="ar-JO" sz="1050" dirty="0">
                <a:latin typeface="Calibri" panose="020F0502020204030204" pitchFamily="34" charset="0"/>
                <a:ea typeface="Calibri" panose="020F0502020204030204" pitchFamily="34" charset="0"/>
                <a:cs typeface="Calibri" panose="020F0502020204030204" pitchFamily="34" charset="0"/>
              </a:rPr>
              <a:t> ويمكن أن يساعدك نموذج الميزانية أدناه في ذلك.</a:t>
            </a:r>
            <a:endParaRPr sz="105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p:nvPr/>
        </p:nvSpPr>
        <p:spPr>
          <a:xfrm rot="10800000">
            <a:off x="719999" y="1368101"/>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5" name="object 5"/>
          <p:cNvSpPr/>
          <p:nvPr/>
        </p:nvSpPr>
        <p:spPr>
          <a:xfrm rot="10800000">
            <a:off x="719999" y="2335701"/>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8287C"/>
          </a:solidFill>
        </p:spPr>
        <p:txBody>
          <a:bodyPr wrap="square" lIns="0" tIns="0" rIns="0" bIns="0" rtlCol="0"/>
          <a:lstStyle/>
          <a:p>
            <a:endParaRPr/>
          </a:p>
        </p:txBody>
      </p:sp>
      <p:sp>
        <p:nvSpPr>
          <p:cNvPr id="6" name="object 6"/>
          <p:cNvSpPr txBox="1"/>
          <p:nvPr/>
        </p:nvSpPr>
        <p:spPr>
          <a:xfrm>
            <a:off x="2929119" y="1438684"/>
            <a:ext cx="3616960"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Arial"/>
                <a:cs typeface="Arial"/>
                <a:hlinkClick r:id="rId2"/>
              </a:rPr>
              <a:t>أداة التغذية الراجعة رقم 11: نموذج ميزانية لآليات التغذية الراجعة</a:t>
            </a:r>
            <a:endParaRPr sz="950" dirty="0">
              <a:latin typeface="Arial"/>
              <a:cs typeface="Arial"/>
            </a:endParaRPr>
          </a:p>
        </p:txBody>
      </p:sp>
      <p:sp>
        <p:nvSpPr>
          <p:cNvPr id="7" name="object 7"/>
          <p:cNvSpPr txBox="1"/>
          <p:nvPr/>
        </p:nvSpPr>
        <p:spPr>
          <a:xfrm>
            <a:off x="1067300" y="2425717"/>
            <a:ext cx="5243830" cy="212879"/>
          </a:xfrm>
          <a:prstGeom prst="rect">
            <a:avLst/>
          </a:prstGeom>
        </p:spPr>
        <p:txBody>
          <a:bodyPr vert="horz" wrap="square" lIns="0" tIns="12700" rIns="0" bIns="0" rtlCol="0">
            <a:spAutoFit/>
          </a:bodyPr>
          <a:lstStyle/>
          <a:p>
            <a:pPr marL="12700" rtl="1">
              <a:lnSpc>
                <a:spcPct val="100000"/>
              </a:lnSpc>
              <a:spcBef>
                <a:spcPts val="100"/>
              </a:spcBef>
            </a:pPr>
            <a:r>
              <a:rPr lang="ar-JO" sz="1300" b="1" dirty="0">
                <a:solidFill>
                  <a:srgbClr val="FFFFFF"/>
                </a:solidFill>
                <a:latin typeface="Calibri" panose="020F0502020204030204" pitchFamily="34" charset="0"/>
                <a:ea typeface="Calibri" panose="020F0502020204030204" pitchFamily="34" charset="0"/>
                <a:cs typeface="Calibri" panose="020F0502020204030204" pitchFamily="34" charset="0"/>
              </a:rPr>
              <a:t>الاستثمار في الموظفين المخصصين والإدارة الجيدة للمعلومات</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3941155" y="2898683"/>
            <a:ext cx="2997200" cy="66992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دون وجود على الأقل موظف واحد مخصص لقيادة العملية، فمن المحتمل أن تواجه آلية التغذية الراجعة الخاصة بك الصعوبة، لذا فإنك بحاجة إلى شخص للإشراف على كافة خطوات حلقة التغذية الراجعة  ورصد كيفية مشاركة الملاحظات واتخاذ الإجراءات بناءً على ذلك وإغلاق الحلقة، ولفعل ذلك</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839726" y="2898683"/>
            <a:ext cx="2995930" cy="66992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بطريقة منهجية، فستحتاج إلى دعم في إدارة المعلومات، ودون تخطيط وتوثيق واضح لتدفق البيانات والإجراءات، فستواجه صعوبة في تصنيف البيانات وتحديد أولويتها وعرضها بطريقة مقنعة  ورصد التقدم المنجز لمعالجة الملاحظات.</a:t>
            </a:r>
            <a:endParaRPr sz="950" dirty="0">
              <a:latin typeface="Calibri" panose="020F0502020204030204" pitchFamily="34" charset="0"/>
              <a:ea typeface="Calibri" panose="020F0502020204030204" pitchFamily="34" charset="0"/>
              <a:cs typeface="Calibri" panose="020F0502020204030204" pitchFamily="34" charset="0"/>
            </a:endParaRPr>
          </a:p>
        </p:txBody>
      </p:sp>
      <p:pic>
        <p:nvPicPr>
          <p:cNvPr id="10" name="object 10"/>
          <p:cNvPicPr/>
          <p:nvPr/>
        </p:nvPicPr>
        <p:blipFill>
          <a:blip r:embed="rId3" cstate="print"/>
          <a:stretch>
            <a:fillRect/>
          </a:stretch>
        </p:blipFill>
        <p:spPr>
          <a:xfrm>
            <a:off x="5257167" y="3573019"/>
            <a:ext cx="72008" cy="71996"/>
          </a:xfrm>
          <a:prstGeom prst="rect">
            <a:avLst/>
          </a:prstGeom>
        </p:spPr>
      </p:pic>
      <p:sp>
        <p:nvSpPr>
          <p:cNvPr id="11" name="object 11"/>
          <p:cNvSpPr txBox="1"/>
          <p:nvPr/>
        </p:nvSpPr>
        <p:spPr>
          <a:xfrm>
            <a:off x="2880331" y="3979514"/>
            <a:ext cx="4031615"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1.8 إجراء التدريبات اللازمة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3973787" y="4696248"/>
            <a:ext cx="2995930" cy="66896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60" dirty="0">
                <a:latin typeface="Calibri"/>
                <a:cs typeface="Calibri"/>
              </a:rPr>
              <a:t>وحالما يتضح من الذي سيشارك وكيفية عمل الآلية، تأكد إحاطة الجميع بالمعلومات المتعلقة بوظائفئهم وحصولهم على التدريب الكافي على أدوارهم ومسؤولياتهم، وفي حالة تحديد أي ثغرات، يجب تنظيم دورات تدريبية لتوفير أو تحسين تلك المهارات،</a:t>
            </a:r>
            <a:endParaRPr sz="950" dirty="0">
              <a:latin typeface="Arial"/>
              <a:cs typeface="Arial"/>
            </a:endParaRPr>
          </a:p>
        </p:txBody>
      </p:sp>
      <p:sp>
        <p:nvSpPr>
          <p:cNvPr id="13" name="object 13"/>
          <p:cNvSpPr txBox="1"/>
          <p:nvPr/>
        </p:nvSpPr>
        <p:spPr>
          <a:xfrm>
            <a:off x="653267" y="4712714"/>
            <a:ext cx="2995930" cy="33663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كما ويمكنك استخدم أداة تخطيط الأدوار والمسؤوليات والمصادر لمساعدتك على توقع مستلزمات التدريب.</a:t>
            </a:r>
            <a:endParaRPr sz="950" dirty="0">
              <a:latin typeface="Calibri"/>
              <a:cs typeface="Calibri"/>
            </a:endParaRPr>
          </a:p>
        </p:txBody>
      </p:sp>
      <p:sp>
        <p:nvSpPr>
          <p:cNvPr id="14" name="object 14"/>
          <p:cNvSpPr/>
          <p:nvPr/>
        </p:nvSpPr>
        <p:spPr>
          <a:xfrm rot="10800000">
            <a:off x="719999" y="5680602"/>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15" name="object 15"/>
          <p:cNvSpPr txBox="1"/>
          <p:nvPr/>
        </p:nvSpPr>
        <p:spPr>
          <a:xfrm>
            <a:off x="6009084" y="5778053"/>
            <a:ext cx="827405" cy="212879"/>
          </a:xfrm>
          <a:prstGeom prst="rect">
            <a:avLst/>
          </a:prstGeom>
        </p:spPr>
        <p:txBody>
          <a:bodyPr vert="horz" wrap="square" lIns="0" tIns="12700" rIns="0" bIns="0" rtlCol="0">
            <a:spAutoFit/>
          </a:bodyPr>
          <a:lstStyle/>
          <a:p>
            <a:pPr marL="12700">
              <a:lnSpc>
                <a:spcPct val="100000"/>
              </a:lnSpc>
              <a:spcBef>
                <a:spcPts val="100"/>
              </a:spcBef>
            </a:pPr>
            <a:r>
              <a:rPr lang="ar-JO" sz="1300" b="1" spc="40"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p:txBody>
      </p:sp>
      <p:sp>
        <p:nvSpPr>
          <p:cNvPr id="16" name="object 16"/>
          <p:cNvSpPr txBox="1"/>
          <p:nvPr/>
        </p:nvSpPr>
        <p:spPr>
          <a:xfrm>
            <a:off x="707327" y="6196166"/>
            <a:ext cx="6366341" cy="443865"/>
          </a:xfrm>
          <a:prstGeom prst="rect">
            <a:avLst/>
          </a:prstGeom>
        </p:spPr>
        <p:txBody>
          <a:bodyPr vert="horz" wrap="square" lIns="0" tIns="12700" rIns="0" bIns="0" rtlCol="0">
            <a:spAutoFit/>
          </a:bodyPr>
          <a:lstStyle/>
          <a:p>
            <a:pPr marL="551815" lvl="1" indent="-179705" rtl="1">
              <a:spcBef>
                <a:spcPts val="100"/>
              </a:spcBef>
              <a:buClr>
                <a:srgbClr val="652D88"/>
              </a:buClr>
              <a:buFont typeface="Arial Narrow"/>
              <a:buChar char="►"/>
              <a:tabLst>
                <a:tab pos="551815" algn="l"/>
              </a:tabLst>
            </a:pPr>
            <a:r>
              <a:rPr lang="ar-JO" sz="950" u="sng" spc="20" dirty="0">
                <a:solidFill>
                  <a:srgbClr val="98287C"/>
                </a:solidFill>
                <a:uFill>
                  <a:solidFill>
                    <a:srgbClr val="98287C"/>
                  </a:solidFill>
                </a:uFill>
                <a:latin typeface="Calibri"/>
                <a:cs typeface="Calibri"/>
                <a:hlinkClick r:id="rId2"/>
              </a:rPr>
              <a:t>أداة التغذية الراجعة رقم 10: تخطيط الأدوار والمسؤوليات والمصادر اللازمة والاتفاق عليها.</a:t>
            </a:r>
            <a:endParaRPr lang="ar-JO" sz="950" u="sng" spc="20" dirty="0">
              <a:solidFill>
                <a:srgbClr val="98287C"/>
              </a:solidFill>
              <a:uFill>
                <a:solidFill>
                  <a:srgbClr val="98287C"/>
                </a:solidFill>
              </a:uFill>
              <a:latin typeface="Calibri"/>
              <a:cs typeface="Calibri"/>
            </a:endParaRPr>
          </a:p>
          <a:p>
            <a:pPr marL="12700" rtl="1">
              <a:lnSpc>
                <a:spcPct val="100000"/>
              </a:lnSpc>
              <a:spcBef>
                <a:spcPts val="1010"/>
              </a:spcBef>
            </a:pPr>
            <a:r>
              <a:rPr lang="ar-JO" sz="950" spc="-10" dirty="0">
                <a:latin typeface="Calibri" panose="020F0502020204030204" pitchFamily="34" charset="0"/>
                <a:ea typeface="Calibri" panose="020F0502020204030204" pitchFamily="34" charset="0"/>
                <a:cs typeface="Calibri" panose="020F0502020204030204" pitchFamily="34" charset="0"/>
              </a:rPr>
              <a:t>            أمثلة على التدريبات والإحاطات التي يمكن تقديمها لمختلف الأشخاص المشاركين في آلية التغذية الراجعة: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7" name="object 17"/>
          <p:cNvSpPr txBox="1"/>
          <p:nvPr/>
        </p:nvSpPr>
        <p:spPr>
          <a:xfrm>
            <a:off x="3998566" y="6894812"/>
            <a:ext cx="2887980" cy="836576"/>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إحاطة لفرق القيادة والإدارة العليا</a:t>
            </a:r>
            <a:r>
              <a:rPr lang="ar-JO" sz="950" dirty="0">
                <a:latin typeface="Calibri" panose="020F0502020204030204" pitchFamily="34" charset="0"/>
                <a:ea typeface="Calibri" panose="020F0502020204030204" pitchFamily="34" charset="0"/>
                <a:cs typeface="Calibri" panose="020F0502020204030204" pitchFamily="34" charset="0"/>
              </a:rPr>
              <a:t>: كيف تعزز آلية التغذية الراجعة المساءلة والثقة بين المنظمة والمجتمع؟ كيف يمكنك استخدام البيانات المتعلقة بالتغذية الراجعة المجتمعية للدعوة إلى تغيير أوسع وإعداد برامج جديدة / محسنة؟ (</a:t>
            </a:r>
            <a:r>
              <a:rPr lang="ar-JO" sz="950" dirty="0">
                <a:latin typeface="Calibri" panose="020F0502020204030204" pitchFamily="34" charset="0"/>
                <a:ea typeface="Calibri" panose="020F0502020204030204" pitchFamily="34" charset="0"/>
                <a:cs typeface="Calibri" panose="020F0502020204030204" pitchFamily="34" charset="0"/>
                <a:hlinkClick r:id="rId4" action="ppaction://hlinkfile"/>
              </a:rPr>
              <a:t>راجع: أداة المشاركة المجتمعية والمساءلة رقم 1: جلسة إحاطة الإدارة العليا</a:t>
            </a:r>
            <a:r>
              <a:rPr lang="ar-JO" sz="950" dirty="0">
                <a:latin typeface="Calibri" panose="020F0502020204030204" pitchFamily="34" charset="0"/>
                <a:ea typeface="Calibri" panose="020F0502020204030204" pitchFamily="34" charset="0"/>
                <a:cs typeface="Calibri" panose="020F0502020204030204" pitchFamily="34" charset="0"/>
              </a:rPr>
              <a:t>).</a:t>
            </a:r>
          </a:p>
        </p:txBody>
      </p:sp>
      <p:sp>
        <p:nvSpPr>
          <p:cNvPr id="18" name="object 18"/>
          <p:cNvSpPr txBox="1"/>
          <p:nvPr/>
        </p:nvSpPr>
        <p:spPr>
          <a:xfrm>
            <a:off x="779010" y="6876125"/>
            <a:ext cx="2887980" cy="1131464"/>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تقديم التدريب للأشخاص الذين يتعاملون مع المجتمعات بشكل مباشر</a:t>
            </a:r>
            <a:r>
              <a:rPr lang="ar-JO" sz="950" dirty="0">
                <a:latin typeface="Calibri" panose="020F0502020204030204" pitchFamily="34" charset="0"/>
                <a:ea typeface="Calibri" panose="020F0502020204030204" pitchFamily="34" charset="0"/>
                <a:cs typeface="Calibri" panose="020F0502020204030204" pitchFamily="34" charset="0"/>
              </a:rPr>
              <a:t>: كيف يمكن تلقي التغذية الراجعة المجتمعية وتسجيلها؟ كيف يتم إغلاق الحلقة مع المجتمعات؟</a:t>
            </a:r>
          </a:p>
          <a:p>
            <a:pPr marL="119380" marR="5080" indent="-107314" algn="just" rtl="1">
              <a:lnSpc>
                <a:spcPct val="113999"/>
              </a:lnSpc>
              <a:spcBef>
                <a:spcPts val="100"/>
              </a:spcBef>
              <a:buClr>
                <a:srgbClr val="98287C"/>
              </a:buClr>
              <a:buFont typeface="Wingdings"/>
              <a:buChar char=""/>
              <a:tabLst>
                <a:tab pos="120650" algn="l"/>
              </a:tabLst>
            </a:pP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85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تدريب محللي البيانات</a:t>
            </a:r>
            <a:r>
              <a:rPr lang="ar-JO" sz="950" dirty="0">
                <a:latin typeface="Calibri" panose="020F0502020204030204" pitchFamily="34" charset="0"/>
                <a:ea typeface="Calibri" panose="020F0502020204030204" pitchFamily="34" charset="0"/>
                <a:cs typeface="Calibri" panose="020F0502020204030204" pitchFamily="34" charset="0"/>
              </a:rPr>
              <a:t>: كيفية تنظيم البيانات النوعية وترميزها وتحليلها وتقديمها بتنسيقات مناسبة لمختلف الجماهير.</a:t>
            </a:r>
          </a:p>
        </p:txBody>
      </p:sp>
      <p:sp>
        <p:nvSpPr>
          <p:cNvPr id="19" name="object 19"/>
          <p:cNvSpPr/>
          <p:nvPr/>
        </p:nvSpPr>
        <p:spPr>
          <a:xfrm rot="10800000">
            <a:off x="719999" y="8314101"/>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20" name="object 20"/>
          <p:cNvSpPr txBox="1"/>
          <p:nvPr/>
        </p:nvSpPr>
        <p:spPr>
          <a:xfrm>
            <a:off x="1067300" y="8404115"/>
            <a:ext cx="5243830" cy="582211"/>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a:cs typeface="Calibri"/>
                <a:hlinkClick r:id="rId2"/>
              </a:rPr>
              <a:t>أداة التغذية الراجعة رقم 12: مجموعة التدريبات على التغذية الراجعة المجتمعية.</a:t>
            </a:r>
            <a:endParaRPr sz="950" dirty="0">
              <a:latin typeface="Calibri"/>
              <a:cs typeface="Calibri"/>
            </a:endParaRPr>
          </a:p>
        </p:txBody>
      </p:sp>
      <p:grpSp>
        <p:nvGrpSpPr>
          <p:cNvPr id="21" name="object 21"/>
          <p:cNvGrpSpPr/>
          <p:nvPr/>
        </p:nvGrpSpPr>
        <p:grpSpPr>
          <a:xfrm>
            <a:off x="6599328" y="1344282"/>
            <a:ext cx="474345" cy="474345"/>
            <a:chOff x="469337" y="1318217"/>
            <a:chExt cx="474345" cy="474345"/>
          </a:xfrm>
        </p:grpSpPr>
        <p:sp>
          <p:nvSpPr>
            <p:cNvPr id="22" name="object 22"/>
            <p:cNvSpPr/>
            <p:nvPr/>
          </p:nvSpPr>
          <p:spPr>
            <a:xfrm>
              <a:off x="469337" y="1318217"/>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3" name="object 23"/>
            <p:cNvPicPr/>
            <p:nvPr/>
          </p:nvPicPr>
          <p:blipFill>
            <a:blip r:embed="rId5" cstate="print"/>
            <a:stretch>
              <a:fillRect/>
            </a:stretch>
          </p:blipFill>
          <p:spPr>
            <a:xfrm>
              <a:off x="573284" y="1421203"/>
              <a:ext cx="266442" cy="268339"/>
            </a:xfrm>
            <a:prstGeom prst="rect">
              <a:avLst/>
            </a:prstGeom>
          </p:spPr>
        </p:pic>
      </p:grpSp>
      <p:pic>
        <p:nvPicPr>
          <p:cNvPr id="24" name="object 24"/>
          <p:cNvPicPr/>
          <p:nvPr/>
        </p:nvPicPr>
        <p:blipFill>
          <a:blip r:embed="rId6" cstate="print"/>
          <a:stretch>
            <a:fillRect/>
          </a:stretch>
        </p:blipFill>
        <p:spPr>
          <a:xfrm>
            <a:off x="3666990" y="1791572"/>
            <a:ext cx="245795" cy="245795"/>
          </a:xfrm>
          <a:prstGeom prst="rect">
            <a:avLst/>
          </a:prstGeom>
        </p:spPr>
      </p:pic>
      <p:grpSp>
        <p:nvGrpSpPr>
          <p:cNvPr id="25" name="object 25"/>
          <p:cNvGrpSpPr/>
          <p:nvPr/>
        </p:nvGrpSpPr>
        <p:grpSpPr>
          <a:xfrm>
            <a:off x="6599323" y="2267535"/>
            <a:ext cx="474345" cy="474345"/>
            <a:chOff x="469337" y="2285817"/>
            <a:chExt cx="474345" cy="474345"/>
          </a:xfrm>
        </p:grpSpPr>
        <p:sp>
          <p:nvSpPr>
            <p:cNvPr id="26" name="object 26"/>
            <p:cNvSpPr/>
            <p:nvPr/>
          </p:nvSpPr>
          <p:spPr>
            <a:xfrm>
              <a:off x="469337" y="2285817"/>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ECD"/>
            </a:solidFill>
          </p:spPr>
          <p:txBody>
            <a:bodyPr wrap="square" lIns="0" tIns="0" rIns="0" bIns="0" rtlCol="0"/>
            <a:lstStyle/>
            <a:p>
              <a:endParaRPr/>
            </a:p>
          </p:txBody>
        </p:sp>
        <p:pic>
          <p:nvPicPr>
            <p:cNvPr id="27" name="object 27"/>
            <p:cNvPicPr/>
            <p:nvPr/>
          </p:nvPicPr>
          <p:blipFill>
            <a:blip r:embed="rId7" cstate="print"/>
            <a:stretch>
              <a:fillRect/>
            </a:stretch>
          </p:blipFill>
          <p:spPr>
            <a:xfrm>
              <a:off x="584869" y="2384587"/>
              <a:ext cx="243268" cy="276783"/>
            </a:xfrm>
            <a:prstGeom prst="rect">
              <a:avLst/>
            </a:prstGeom>
          </p:spPr>
        </p:pic>
      </p:grpSp>
      <p:grpSp>
        <p:nvGrpSpPr>
          <p:cNvPr id="28" name="object 28"/>
          <p:cNvGrpSpPr/>
          <p:nvPr/>
        </p:nvGrpSpPr>
        <p:grpSpPr>
          <a:xfrm>
            <a:off x="6557661" y="5620865"/>
            <a:ext cx="474345" cy="474345"/>
            <a:chOff x="469337" y="5630716"/>
            <a:chExt cx="474345" cy="474345"/>
          </a:xfrm>
        </p:grpSpPr>
        <p:sp>
          <p:nvSpPr>
            <p:cNvPr id="29" name="object 29"/>
            <p:cNvSpPr/>
            <p:nvPr/>
          </p:nvSpPr>
          <p:spPr>
            <a:xfrm>
              <a:off x="469337" y="5630716"/>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30" name="object 30"/>
            <p:cNvPicPr/>
            <p:nvPr/>
          </p:nvPicPr>
          <p:blipFill>
            <a:blip r:embed="rId8" cstate="print"/>
            <a:stretch>
              <a:fillRect/>
            </a:stretch>
          </p:blipFill>
          <p:spPr>
            <a:xfrm>
              <a:off x="573284" y="5733703"/>
              <a:ext cx="266442" cy="268339"/>
            </a:xfrm>
            <a:prstGeom prst="rect">
              <a:avLst/>
            </a:prstGeom>
          </p:spPr>
        </p:pic>
      </p:grpSp>
      <p:pic>
        <p:nvPicPr>
          <p:cNvPr id="31" name="object 31"/>
          <p:cNvPicPr/>
          <p:nvPr/>
        </p:nvPicPr>
        <p:blipFill>
          <a:blip r:embed="rId9" cstate="print"/>
          <a:stretch>
            <a:fillRect/>
          </a:stretch>
        </p:blipFill>
        <p:spPr>
          <a:xfrm>
            <a:off x="2151232" y="6152252"/>
            <a:ext cx="245795" cy="245795"/>
          </a:xfrm>
          <a:prstGeom prst="rect">
            <a:avLst/>
          </a:prstGeom>
        </p:spPr>
      </p:pic>
      <p:grpSp>
        <p:nvGrpSpPr>
          <p:cNvPr id="32" name="object 32"/>
          <p:cNvGrpSpPr/>
          <p:nvPr/>
        </p:nvGrpSpPr>
        <p:grpSpPr>
          <a:xfrm>
            <a:off x="6619899" y="8244199"/>
            <a:ext cx="474345" cy="474345"/>
            <a:chOff x="469337" y="8264216"/>
            <a:chExt cx="474345" cy="474345"/>
          </a:xfrm>
        </p:grpSpPr>
        <p:sp>
          <p:nvSpPr>
            <p:cNvPr id="33" name="object 33"/>
            <p:cNvSpPr/>
            <p:nvPr/>
          </p:nvSpPr>
          <p:spPr>
            <a:xfrm>
              <a:off x="469337" y="8264216"/>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34" name="object 34"/>
            <p:cNvPicPr/>
            <p:nvPr/>
          </p:nvPicPr>
          <p:blipFill>
            <a:blip r:embed="rId10" cstate="print"/>
            <a:stretch>
              <a:fillRect/>
            </a:stretch>
          </p:blipFill>
          <p:spPr>
            <a:xfrm>
              <a:off x="573284" y="8367203"/>
              <a:ext cx="266442" cy="268339"/>
            </a:xfrm>
            <a:prstGeom prst="rect">
              <a:avLst/>
            </a:prstGeom>
          </p:spPr>
        </p:pic>
      </p:grpSp>
      <p:pic>
        <p:nvPicPr>
          <p:cNvPr id="35" name="object 35"/>
          <p:cNvPicPr/>
          <p:nvPr/>
        </p:nvPicPr>
        <p:blipFill>
          <a:blip r:embed="rId11" cstate="print"/>
          <a:stretch>
            <a:fillRect/>
          </a:stretch>
        </p:blipFill>
        <p:spPr>
          <a:xfrm>
            <a:off x="2167107" y="8796324"/>
            <a:ext cx="245795" cy="245795"/>
          </a:xfrm>
          <a:prstGeom prst="rect">
            <a:avLst/>
          </a:prstGeom>
        </p:spPr>
      </p:pic>
      <p:sp>
        <p:nvSpPr>
          <p:cNvPr id="36" name="object 36"/>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37" name="object 37"/>
          <p:cNvSpPr txBox="1"/>
          <p:nvPr/>
        </p:nvSpPr>
        <p:spPr>
          <a:xfrm>
            <a:off x="6717682" y="10083162"/>
            <a:ext cx="154305"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23</a:t>
            </a:r>
            <a:endParaRPr sz="800">
              <a:latin typeface="Century Gothic"/>
              <a:cs typeface="Century Gothic"/>
            </a:endParaRPr>
          </a:p>
        </p:txBody>
      </p:sp>
      <p:sp>
        <p:nvSpPr>
          <p:cNvPr id="38" name="object 38"/>
          <p:cNvSpPr txBox="1"/>
          <p:nvPr/>
        </p:nvSpPr>
        <p:spPr>
          <a:xfrm>
            <a:off x="4233562" y="10081638"/>
            <a:ext cx="2277745" cy="289560"/>
          </a:xfrm>
          <a:prstGeom prst="rect">
            <a:avLst/>
          </a:prstGeom>
        </p:spPr>
        <p:txBody>
          <a:bodyPr vert="horz" wrap="square" lIns="0" tIns="12700" rIns="0" bIns="0" rtlCol="0">
            <a:spAutoFit/>
          </a:bodyPr>
          <a:lstStyle/>
          <a:p>
            <a:pPr marL="19050" marR="5080" indent="-6985"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p>
          <a:p>
            <a:pPr marL="19050" marR="5080" indent="-6985"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الأولى: بناء آلية التغذية الراجعة الخاصة بك</a:t>
            </a:r>
            <a:endParaRPr lang="ar-JO"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815564" y="766083"/>
            <a:ext cx="4373245" cy="284480"/>
          </a:xfrm>
          <a:prstGeom prst="rect">
            <a:avLst/>
          </a:prstGeom>
        </p:spPr>
        <p:txBody>
          <a:bodyPr vert="horz" wrap="square" lIns="0" tIns="12700" rIns="0" bIns="0" rtlCol="0">
            <a:spAutoFit/>
          </a:bodyPr>
          <a:lstStyle/>
          <a:p>
            <a:pPr marL="12700" rtl="1">
              <a:lnSpc>
                <a:spcPct val="100000"/>
              </a:lnSpc>
              <a:spcBef>
                <a:spcPts val="100"/>
              </a:spcBef>
            </a:pPr>
            <a:r>
              <a:rPr lang="ar-JO" sz="1700" b="1" spc="-20" dirty="0">
                <a:solidFill>
                  <a:srgbClr val="E42583"/>
                </a:solidFill>
                <a:latin typeface="Calibri" panose="020F0502020204030204" pitchFamily="34" charset="0"/>
                <a:ea typeface="Calibri" panose="020F0502020204030204" pitchFamily="34" charset="0"/>
                <a:cs typeface="Calibri" panose="020F0502020204030204" pitchFamily="34" charset="0"/>
              </a:rPr>
              <a:t>1.9 الإعلان عن آلية التغذية الراجعة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4191610" y="1154297"/>
            <a:ext cx="2997200" cy="111857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تحتاج المجتمعات إلى معرفة وجود آلية التغذية الراجعة والوصول إليها، ولمشاركة المعلومات حول آالآلية، يمكنك استخدام القنوات التي كنت تستخدمها سابقا، وعليك التأكد من:</a:t>
            </a:r>
          </a:p>
          <a:p>
            <a:pPr marL="119380" marR="113664" indent="-107314" algn="just" rtl="1">
              <a:lnSpc>
                <a:spcPct val="113999"/>
              </a:lnSpc>
              <a:spcBef>
                <a:spcPts val="85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التواصل مع المجتمعات </a:t>
            </a:r>
            <a:r>
              <a:rPr lang="ar-JO" sz="950" dirty="0">
                <a:latin typeface="Calibri" panose="020F0502020204030204" pitchFamily="34" charset="0"/>
                <a:ea typeface="Calibri" panose="020F0502020204030204" pitchFamily="34" charset="0"/>
                <a:cs typeface="Calibri" panose="020F0502020204030204" pitchFamily="34" charset="0"/>
              </a:rPr>
              <a:t>حتى يتسنى لهم فهم أن لديهم الحق في تقديم الملاحظات والانطباعات وحتى وإن كانت سلبية فهي مرحبٌ بها لأنها تساعد الجمعية الوطنية على تحسين خدماتها.</a:t>
            </a:r>
          </a:p>
        </p:txBody>
      </p:sp>
      <p:sp>
        <p:nvSpPr>
          <p:cNvPr id="4" name="object 4"/>
          <p:cNvSpPr txBox="1"/>
          <p:nvPr/>
        </p:nvSpPr>
        <p:spPr>
          <a:xfrm>
            <a:off x="1011872" y="1154297"/>
            <a:ext cx="2887980" cy="1477584"/>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التأكيد على عدم وجود اية </a:t>
            </a:r>
            <a:r>
              <a:rPr lang="ar-JO" sz="950" b="1" dirty="0">
                <a:latin typeface="Calibri" panose="020F0502020204030204" pitchFamily="34" charset="0"/>
                <a:ea typeface="Calibri" panose="020F0502020204030204" pitchFamily="34" charset="0"/>
                <a:cs typeface="Calibri" panose="020F0502020204030204" pitchFamily="34" charset="0"/>
              </a:rPr>
              <a:t>عواقب سلبية </a:t>
            </a:r>
            <a:r>
              <a:rPr lang="ar-JO" sz="950" dirty="0">
                <a:latin typeface="Calibri" panose="020F0502020204030204" pitchFamily="34" charset="0"/>
                <a:ea typeface="Calibri" panose="020F0502020204030204" pitchFamily="34" charset="0"/>
                <a:cs typeface="Calibri" panose="020F0502020204030204" pitchFamily="34" charset="0"/>
              </a:rPr>
              <a:t>في حال تقدم الاشخاص بالشكوى.</a:t>
            </a:r>
          </a:p>
          <a:p>
            <a:pPr marL="119380" marR="5080" indent="-107314" algn="just" rtl="1">
              <a:lnSpc>
                <a:spcPct val="113999"/>
              </a:lnSpc>
              <a:spcBef>
                <a:spcPts val="100"/>
              </a:spcBef>
              <a:buClr>
                <a:srgbClr val="98287C"/>
              </a:buClr>
              <a:buFont typeface="Wingdings"/>
              <a:buChar char=""/>
              <a:tabLst>
                <a:tab pos="120650" algn="l"/>
              </a:tabLst>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10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إدارة التوقعات </a:t>
            </a:r>
            <a:r>
              <a:rPr lang="ar-JO" sz="950" dirty="0">
                <a:latin typeface="Calibri" panose="020F0502020204030204" pitchFamily="34" charset="0"/>
                <a:ea typeface="Calibri" panose="020F0502020204030204" pitchFamily="34" charset="0"/>
                <a:cs typeface="Calibri" panose="020F0502020204030204" pitchFamily="34" charset="0"/>
              </a:rPr>
              <a:t>من خلال الوضوح حول نوع الملاحظات والانطباعات التي يمكن للآلية الاستجابة لها والوقت الذي ستستغرقه عملية الاستجابة.</a:t>
            </a:r>
          </a:p>
          <a:p>
            <a:pPr marL="119380" marR="5080" indent="-107314" algn="just" rtl="1">
              <a:lnSpc>
                <a:spcPct val="113999"/>
              </a:lnSpc>
              <a:spcBef>
                <a:spcPts val="85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طمأنة الأشخاص بأنه سيتم التعامل مع </a:t>
            </a:r>
            <a:r>
              <a:rPr lang="ar-JO" sz="950" b="1" dirty="0">
                <a:latin typeface="Calibri" panose="020F0502020204030204" pitchFamily="34" charset="0"/>
                <a:ea typeface="Calibri" panose="020F0502020204030204" pitchFamily="34" charset="0"/>
                <a:cs typeface="Calibri" panose="020F0502020204030204" pitchFamily="34" charset="0"/>
              </a:rPr>
              <a:t>الملاحظات الحساسة والشكاوى الخطيرة </a:t>
            </a:r>
            <a:r>
              <a:rPr lang="ar-JO" sz="950" dirty="0">
                <a:latin typeface="Calibri" panose="020F0502020204030204" pitchFamily="34" charset="0"/>
                <a:ea typeface="Calibri" panose="020F0502020204030204" pitchFamily="34" charset="0"/>
                <a:cs typeface="Calibri" panose="020F0502020204030204" pitchFamily="34" charset="0"/>
              </a:rPr>
              <a:t>بأمان وسرية.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p:nvPr/>
        </p:nvSpPr>
        <p:spPr>
          <a:xfrm rot="10800000">
            <a:off x="719999" y="4264176"/>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6" name="object 6"/>
          <p:cNvSpPr txBox="1"/>
          <p:nvPr/>
        </p:nvSpPr>
        <p:spPr>
          <a:xfrm>
            <a:off x="707298" y="2951472"/>
            <a:ext cx="6481511" cy="33663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تأكد من معرفة جميع من في منظمتك بآلية التغذية الراجعة بما في ذلك الموظفون والمتطوعون، وشارك المعلومات حول الآلية في اجتماعات الموظفين، واعمل على وضع بعض الملصقات في مكتبك تحتوي التفاصيل المتعلقة آلية التغذية الراجعة، وما إلى ذلك.</a:t>
            </a:r>
          </a:p>
        </p:txBody>
      </p:sp>
      <p:sp>
        <p:nvSpPr>
          <p:cNvPr id="7" name="object 7"/>
          <p:cNvSpPr txBox="1"/>
          <p:nvPr/>
        </p:nvSpPr>
        <p:spPr>
          <a:xfrm>
            <a:off x="1179929" y="3874014"/>
            <a:ext cx="5960110" cy="159018"/>
          </a:xfrm>
          <a:prstGeom prst="rect">
            <a:avLst/>
          </a:prstGeom>
        </p:spPr>
        <p:txBody>
          <a:bodyPr vert="horz" wrap="square" lIns="0" tIns="12700" rIns="0" bIns="0" rtlCol="0">
            <a:spAutoFit/>
          </a:bodyPr>
          <a:lstStyle/>
          <a:p>
            <a:pPr marL="12700" rtl="1">
              <a:lnSpc>
                <a:spcPct val="100000"/>
              </a:lnSpc>
              <a:spcBef>
                <a:spcPts val="100"/>
              </a:spcBef>
            </a:pPr>
            <a:r>
              <a:rPr lang="ar-JO" sz="950" spc="-40" dirty="0">
                <a:latin typeface="Calibri" panose="020F0502020204030204" pitchFamily="34" charset="0"/>
                <a:ea typeface="Calibri" panose="020F0502020204030204" pitchFamily="34" charset="0"/>
                <a:cs typeface="Calibri" panose="020F0502020204030204" pitchFamily="34" charset="0"/>
              </a:rPr>
              <a:t>يمكنك استخدام الأدوات التالية لإيجاد على القناة المناسبة لمشاركة المعلومات حول آلية التغذية الراجعة: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1067299" y="4354191"/>
            <a:ext cx="5454235" cy="874598"/>
          </a:xfrm>
          <a:prstGeom prst="rect">
            <a:avLst/>
          </a:prstGeom>
        </p:spPr>
        <p:txBody>
          <a:bodyPr vert="horz" wrap="square" lIns="0" tIns="12700" rIns="0" bIns="0" rtlCol="0">
            <a:spAutoFit/>
          </a:bodyPr>
          <a:lstStyle/>
          <a:p>
            <a:pPr marL="12700" rtl="1">
              <a:lnSpc>
                <a:spcPct val="100000"/>
              </a:lnSpc>
              <a:spcBef>
                <a:spcPts val="100"/>
              </a:spcBef>
            </a:pPr>
            <a:r>
              <a:rPr lang="ar-JO" sz="1300" b="1"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0"/>
              </a:spcBef>
            </a:pPr>
            <a:endParaRPr sz="14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buClr>
                <a:srgbClr val="652D88"/>
              </a:buClr>
              <a:buFont typeface="Arial Narrow"/>
              <a:buChar char="►"/>
              <a:tabLst>
                <a:tab pos="192405"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أداة التغذية الراجعة رقم 3: تحديد قنوات تبليغ آلية التغذية الراجعة</a:t>
            </a:r>
          </a:p>
          <a:p>
            <a:pPr marL="192405" indent="-179705" rtl="1">
              <a:lnSpc>
                <a:spcPct val="100000"/>
              </a:lnSpc>
              <a:buClr>
                <a:srgbClr val="652D88"/>
              </a:buClr>
              <a:buFont typeface="Arial Narrow"/>
              <a:buChar char="►"/>
              <a:tabLst>
                <a:tab pos="192405" algn="l"/>
              </a:tabLst>
            </a:pPr>
            <a:endPar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endParaRPr>
          </a:p>
          <a:p>
            <a:pPr marL="192405" indent="-179705" rtl="1">
              <a:lnSpc>
                <a:spcPct val="100000"/>
              </a:lnSpc>
              <a:buClr>
                <a:srgbClr val="652D88"/>
              </a:buClr>
              <a:buFont typeface="Arial Narrow"/>
              <a:buChar char="►"/>
              <a:tabLst>
                <a:tab pos="192405"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أداة المشاركة المجتمعية والمساءلة رقم 19: نظرة عامة على قنوات المعلومات</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9" name="object 9"/>
          <p:cNvGrpSpPr/>
          <p:nvPr/>
        </p:nvGrpSpPr>
        <p:grpSpPr>
          <a:xfrm>
            <a:off x="6625491" y="4224619"/>
            <a:ext cx="474345" cy="474345"/>
            <a:chOff x="469337" y="4214291"/>
            <a:chExt cx="474345" cy="474345"/>
          </a:xfrm>
        </p:grpSpPr>
        <p:sp>
          <p:nvSpPr>
            <p:cNvPr id="10" name="object 10"/>
            <p:cNvSpPr/>
            <p:nvPr/>
          </p:nvSpPr>
          <p:spPr>
            <a:xfrm>
              <a:off x="469337" y="4214291"/>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11" name="object 11"/>
            <p:cNvPicPr/>
            <p:nvPr/>
          </p:nvPicPr>
          <p:blipFill>
            <a:blip r:embed="rId3" cstate="print"/>
            <a:stretch>
              <a:fillRect/>
            </a:stretch>
          </p:blipFill>
          <p:spPr>
            <a:xfrm>
              <a:off x="573284" y="4317278"/>
              <a:ext cx="266442" cy="268339"/>
            </a:xfrm>
            <a:prstGeom prst="rect">
              <a:avLst/>
            </a:prstGeom>
          </p:spPr>
        </p:pic>
      </p:grpSp>
      <p:pic>
        <p:nvPicPr>
          <p:cNvPr id="12" name="object 12"/>
          <p:cNvPicPr/>
          <p:nvPr/>
        </p:nvPicPr>
        <p:blipFill>
          <a:blip r:embed="rId4" cstate="print"/>
          <a:stretch>
            <a:fillRect/>
          </a:stretch>
        </p:blipFill>
        <p:spPr>
          <a:xfrm>
            <a:off x="2940050" y="4754058"/>
            <a:ext cx="245795" cy="245795"/>
          </a:xfrm>
          <a:prstGeom prst="rect">
            <a:avLst/>
          </a:prstGeom>
        </p:spPr>
      </p:pic>
      <p:pic>
        <p:nvPicPr>
          <p:cNvPr id="13" name="object 13"/>
          <p:cNvPicPr/>
          <p:nvPr/>
        </p:nvPicPr>
        <p:blipFill>
          <a:blip r:embed="rId5" cstate="print"/>
          <a:stretch>
            <a:fillRect/>
          </a:stretch>
        </p:blipFill>
        <p:spPr>
          <a:xfrm>
            <a:off x="2946400" y="5073009"/>
            <a:ext cx="245795" cy="245795"/>
          </a:xfrm>
          <a:prstGeom prst="rect">
            <a:avLst/>
          </a:prstGeom>
        </p:spPr>
      </p:pic>
      <p:grpSp>
        <p:nvGrpSpPr>
          <p:cNvPr id="14" name="object 14"/>
          <p:cNvGrpSpPr/>
          <p:nvPr/>
        </p:nvGrpSpPr>
        <p:grpSpPr>
          <a:xfrm>
            <a:off x="0" y="5619075"/>
            <a:ext cx="7560309" cy="5073015"/>
            <a:chOff x="0" y="5619075"/>
            <a:chExt cx="7560309" cy="5073015"/>
          </a:xfrm>
        </p:grpSpPr>
        <p:pic>
          <p:nvPicPr>
            <p:cNvPr id="15" name="object 15"/>
            <p:cNvPicPr/>
            <p:nvPr/>
          </p:nvPicPr>
          <p:blipFill>
            <a:blip r:embed="rId6" cstate="print"/>
            <a:stretch>
              <a:fillRect/>
            </a:stretch>
          </p:blipFill>
          <p:spPr>
            <a:xfrm>
              <a:off x="0" y="6003010"/>
              <a:ext cx="7559992" cy="4688992"/>
            </a:xfrm>
            <a:prstGeom prst="rect">
              <a:avLst/>
            </a:prstGeom>
          </p:spPr>
        </p:pic>
        <p:sp>
          <p:nvSpPr>
            <p:cNvPr id="16" name="object 16"/>
            <p:cNvSpPr/>
            <p:nvPr/>
          </p:nvSpPr>
          <p:spPr>
            <a:xfrm>
              <a:off x="0" y="5619075"/>
              <a:ext cx="2023745" cy="2310130"/>
            </a:xfrm>
            <a:custGeom>
              <a:avLst/>
              <a:gdLst/>
              <a:ahLst/>
              <a:cxnLst/>
              <a:rect l="l" t="t" r="r" b="b"/>
              <a:pathLst>
                <a:path w="2023745" h="2310129">
                  <a:moveTo>
                    <a:pt x="868499" y="0"/>
                  </a:moveTo>
                  <a:lnTo>
                    <a:pt x="820892" y="963"/>
                  </a:lnTo>
                  <a:lnTo>
                    <a:pt x="773774" y="3828"/>
                  </a:lnTo>
                  <a:lnTo>
                    <a:pt x="727184" y="8558"/>
                  </a:lnTo>
                  <a:lnTo>
                    <a:pt x="681158" y="15116"/>
                  </a:lnTo>
                  <a:lnTo>
                    <a:pt x="635733" y="23464"/>
                  </a:lnTo>
                  <a:lnTo>
                    <a:pt x="590948" y="33566"/>
                  </a:lnTo>
                  <a:lnTo>
                    <a:pt x="546838" y="45383"/>
                  </a:lnTo>
                  <a:lnTo>
                    <a:pt x="503441" y="58880"/>
                  </a:lnTo>
                  <a:lnTo>
                    <a:pt x="460794" y="74019"/>
                  </a:lnTo>
                  <a:lnTo>
                    <a:pt x="418935" y="90762"/>
                  </a:lnTo>
                  <a:lnTo>
                    <a:pt x="377900" y="109073"/>
                  </a:lnTo>
                  <a:lnTo>
                    <a:pt x="337726" y="128914"/>
                  </a:lnTo>
                  <a:lnTo>
                    <a:pt x="298452" y="150249"/>
                  </a:lnTo>
                  <a:lnTo>
                    <a:pt x="260113" y="173039"/>
                  </a:lnTo>
                  <a:lnTo>
                    <a:pt x="222748" y="197249"/>
                  </a:lnTo>
                  <a:lnTo>
                    <a:pt x="186392" y="222840"/>
                  </a:lnTo>
                  <a:lnTo>
                    <a:pt x="151084" y="249776"/>
                  </a:lnTo>
                  <a:lnTo>
                    <a:pt x="116861" y="278019"/>
                  </a:lnTo>
                  <a:lnTo>
                    <a:pt x="83759" y="307533"/>
                  </a:lnTo>
                  <a:lnTo>
                    <a:pt x="51816" y="338280"/>
                  </a:lnTo>
                  <a:lnTo>
                    <a:pt x="21069" y="370223"/>
                  </a:lnTo>
                  <a:lnTo>
                    <a:pt x="0" y="393854"/>
                  </a:lnTo>
                  <a:lnTo>
                    <a:pt x="0" y="1916072"/>
                  </a:lnTo>
                  <a:lnTo>
                    <a:pt x="51816" y="1971646"/>
                  </a:lnTo>
                  <a:lnTo>
                    <a:pt x="83759" y="2002393"/>
                  </a:lnTo>
                  <a:lnTo>
                    <a:pt x="116861" y="2031906"/>
                  </a:lnTo>
                  <a:lnTo>
                    <a:pt x="151084" y="2060150"/>
                  </a:lnTo>
                  <a:lnTo>
                    <a:pt x="186392" y="2087086"/>
                  </a:lnTo>
                  <a:lnTo>
                    <a:pt x="222748" y="2112677"/>
                  </a:lnTo>
                  <a:lnTo>
                    <a:pt x="260113" y="2136887"/>
                  </a:lnTo>
                  <a:lnTo>
                    <a:pt x="298452" y="2159677"/>
                  </a:lnTo>
                  <a:lnTo>
                    <a:pt x="337726" y="2181012"/>
                  </a:lnTo>
                  <a:lnTo>
                    <a:pt x="377900" y="2200853"/>
                  </a:lnTo>
                  <a:lnTo>
                    <a:pt x="418935" y="2219164"/>
                  </a:lnTo>
                  <a:lnTo>
                    <a:pt x="460794" y="2235907"/>
                  </a:lnTo>
                  <a:lnTo>
                    <a:pt x="503441" y="2251046"/>
                  </a:lnTo>
                  <a:lnTo>
                    <a:pt x="546838" y="2264542"/>
                  </a:lnTo>
                  <a:lnTo>
                    <a:pt x="590948" y="2276360"/>
                  </a:lnTo>
                  <a:lnTo>
                    <a:pt x="635733" y="2286462"/>
                  </a:lnTo>
                  <a:lnTo>
                    <a:pt x="681158" y="2294810"/>
                  </a:lnTo>
                  <a:lnTo>
                    <a:pt x="727184" y="2301368"/>
                  </a:lnTo>
                  <a:lnTo>
                    <a:pt x="773774" y="2306098"/>
                  </a:lnTo>
                  <a:lnTo>
                    <a:pt x="820892" y="2308963"/>
                  </a:lnTo>
                  <a:lnTo>
                    <a:pt x="868499" y="2309926"/>
                  </a:lnTo>
                  <a:lnTo>
                    <a:pt x="916107" y="2308963"/>
                  </a:lnTo>
                  <a:lnTo>
                    <a:pt x="963224" y="2306098"/>
                  </a:lnTo>
                  <a:lnTo>
                    <a:pt x="1009815" y="2301368"/>
                  </a:lnTo>
                  <a:lnTo>
                    <a:pt x="1055841" y="2294810"/>
                  </a:lnTo>
                  <a:lnTo>
                    <a:pt x="1101265" y="2286462"/>
                  </a:lnTo>
                  <a:lnTo>
                    <a:pt x="1146051" y="2276360"/>
                  </a:lnTo>
                  <a:lnTo>
                    <a:pt x="1190161" y="2264542"/>
                  </a:lnTo>
                  <a:lnTo>
                    <a:pt x="1233558" y="2251046"/>
                  </a:lnTo>
                  <a:lnTo>
                    <a:pt x="1276204" y="2235907"/>
                  </a:lnTo>
                  <a:lnTo>
                    <a:pt x="1318064" y="2219164"/>
                  </a:lnTo>
                  <a:lnTo>
                    <a:pt x="1359099" y="2200853"/>
                  </a:lnTo>
                  <a:lnTo>
                    <a:pt x="1399272" y="2181012"/>
                  </a:lnTo>
                  <a:lnTo>
                    <a:pt x="1438547" y="2159677"/>
                  </a:lnTo>
                  <a:lnTo>
                    <a:pt x="1476885" y="2136887"/>
                  </a:lnTo>
                  <a:lnTo>
                    <a:pt x="1514251" y="2112677"/>
                  </a:lnTo>
                  <a:lnTo>
                    <a:pt x="1550606" y="2087086"/>
                  </a:lnTo>
                  <a:lnTo>
                    <a:pt x="1585914" y="2060150"/>
                  </a:lnTo>
                  <a:lnTo>
                    <a:pt x="1620138" y="2031906"/>
                  </a:lnTo>
                  <a:lnTo>
                    <a:pt x="1653239" y="2002393"/>
                  </a:lnTo>
                  <a:lnTo>
                    <a:pt x="1685182" y="1971646"/>
                  </a:lnTo>
                  <a:lnTo>
                    <a:pt x="1715929" y="1939703"/>
                  </a:lnTo>
                  <a:lnTo>
                    <a:pt x="1745443" y="1906601"/>
                  </a:lnTo>
                  <a:lnTo>
                    <a:pt x="1773686" y="1872378"/>
                  </a:lnTo>
                  <a:lnTo>
                    <a:pt x="1800622" y="1837070"/>
                  </a:lnTo>
                  <a:lnTo>
                    <a:pt x="1826213" y="1800715"/>
                  </a:lnTo>
                  <a:lnTo>
                    <a:pt x="1850423" y="1763349"/>
                  </a:lnTo>
                  <a:lnTo>
                    <a:pt x="1873213" y="1725010"/>
                  </a:lnTo>
                  <a:lnTo>
                    <a:pt x="1894548" y="1685736"/>
                  </a:lnTo>
                  <a:lnTo>
                    <a:pt x="1914389" y="1645562"/>
                  </a:lnTo>
                  <a:lnTo>
                    <a:pt x="1932700" y="1604527"/>
                  </a:lnTo>
                  <a:lnTo>
                    <a:pt x="1949443" y="1562668"/>
                  </a:lnTo>
                  <a:lnTo>
                    <a:pt x="1964582" y="1520021"/>
                  </a:lnTo>
                  <a:lnTo>
                    <a:pt x="1978079" y="1476624"/>
                  </a:lnTo>
                  <a:lnTo>
                    <a:pt x="1989896" y="1432514"/>
                  </a:lnTo>
                  <a:lnTo>
                    <a:pt x="1999998" y="1387729"/>
                  </a:lnTo>
                  <a:lnTo>
                    <a:pt x="2008346" y="1342304"/>
                  </a:lnTo>
                  <a:lnTo>
                    <a:pt x="2014904" y="1296278"/>
                  </a:lnTo>
                  <a:lnTo>
                    <a:pt x="2019634" y="1249688"/>
                  </a:lnTo>
                  <a:lnTo>
                    <a:pt x="2022499" y="1202571"/>
                  </a:lnTo>
                  <a:lnTo>
                    <a:pt x="2023463" y="1154963"/>
                  </a:lnTo>
                  <a:lnTo>
                    <a:pt x="2022499" y="1107355"/>
                  </a:lnTo>
                  <a:lnTo>
                    <a:pt x="2019634" y="1060238"/>
                  </a:lnTo>
                  <a:lnTo>
                    <a:pt x="2014904" y="1013647"/>
                  </a:lnTo>
                  <a:lnTo>
                    <a:pt x="2008346" y="967621"/>
                  </a:lnTo>
                  <a:lnTo>
                    <a:pt x="1999998" y="922197"/>
                  </a:lnTo>
                  <a:lnTo>
                    <a:pt x="1989896" y="877411"/>
                  </a:lnTo>
                  <a:lnTo>
                    <a:pt x="1978079" y="833301"/>
                  </a:lnTo>
                  <a:lnTo>
                    <a:pt x="1964582" y="789905"/>
                  </a:lnTo>
                  <a:lnTo>
                    <a:pt x="1949443" y="747258"/>
                  </a:lnTo>
                  <a:lnTo>
                    <a:pt x="1932700" y="705398"/>
                  </a:lnTo>
                  <a:lnTo>
                    <a:pt x="1914389" y="664363"/>
                  </a:lnTo>
                  <a:lnTo>
                    <a:pt x="1894548" y="624190"/>
                  </a:lnTo>
                  <a:lnTo>
                    <a:pt x="1873213" y="584915"/>
                  </a:lnTo>
                  <a:lnTo>
                    <a:pt x="1850423" y="546577"/>
                  </a:lnTo>
                  <a:lnTo>
                    <a:pt x="1826213" y="509211"/>
                  </a:lnTo>
                  <a:lnTo>
                    <a:pt x="1800622" y="472856"/>
                  </a:lnTo>
                  <a:lnTo>
                    <a:pt x="1773686" y="437548"/>
                  </a:lnTo>
                  <a:lnTo>
                    <a:pt x="1745443" y="403324"/>
                  </a:lnTo>
                  <a:lnTo>
                    <a:pt x="1715929" y="370223"/>
                  </a:lnTo>
                  <a:lnTo>
                    <a:pt x="1685182" y="338280"/>
                  </a:lnTo>
                  <a:lnTo>
                    <a:pt x="1653239" y="307533"/>
                  </a:lnTo>
                  <a:lnTo>
                    <a:pt x="1620138" y="278019"/>
                  </a:lnTo>
                  <a:lnTo>
                    <a:pt x="1585914" y="249776"/>
                  </a:lnTo>
                  <a:lnTo>
                    <a:pt x="1550606" y="222840"/>
                  </a:lnTo>
                  <a:lnTo>
                    <a:pt x="1514251" y="197249"/>
                  </a:lnTo>
                  <a:lnTo>
                    <a:pt x="1476885" y="173039"/>
                  </a:lnTo>
                  <a:lnTo>
                    <a:pt x="1438547" y="150249"/>
                  </a:lnTo>
                  <a:lnTo>
                    <a:pt x="1399272" y="128914"/>
                  </a:lnTo>
                  <a:lnTo>
                    <a:pt x="1359099" y="109073"/>
                  </a:lnTo>
                  <a:lnTo>
                    <a:pt x="1318064" y="90762"/>
                  </a:lnTo>
                  <a:lnTo>
                    <a:pt x="1276204" y="74019"/>
                  </a:lnTo>
                  <a:lnTo>
                    <a:pt x="1233558" y="58880"/>
                  </a:lnTo>
                  <a:lnTo>
                    <a:pt x="1190161" y="45383"/>
                  </a:lnTo>
                  <a:lnTo>
                    <a:pt x="1146051" y="33566"/>
                  </a:lnTo>
                  <a:lnTo>
                    <a:pt x="1101265" y="23464"/>
                  </a:lnTo>
                  <a:lnTo>
                    <a:pt x="1055841" y="15116"/>
                  </a:lnTo>
                  <a:lnTo>
                    <a:pt x="1009815" y="8558"/>
                  </a:lnTo>
                  <a:lnTo>
                    <a:pt x="963224" y="3828"/>
                  </a:lnTo>
                  <a:lnTo>
                    <a:pt x="916107" y="963"/>
                  </a:lnTo>
                  <a:lnTo>
                    <a:pt x="868499" y="0"/>
                  </a:lnTo>
                  <a:close/>
                </a:path>
              </a:pathLst>
            </a:custGeom>
            <a:solidFill>
              <a:srgbClr val="FFFFFF">
                <a:alpha val="58000"/>
              </a:srgbClr>
            </a:solidFill>
          </p:spPr>
          <p:txBody>
            <a:bodyPr wrap="square" lIns="0" tIns="0" rIns="0" bIns="0" rtlCol="0"/>
            <a:lstStyle/>
            <a:p>
              <a:endParaRPr/>
            </a:p>
          </p:txBody>
        </p:sp>
        <p:sp>
          <p:nvSpPr>
            <p:cNvPr id="17" name="object 17"/>
            <p:cNvSpPr/>
            <p:nvPr/>
          </p:nvSpPr>
          <p:spPr>
            <a:xfrm>
              <a:off x="0" y="5619075"/>
              <a:ext cx="1951989" cy="2238375"/>
            </a:xfrm>
            <a:custGeom>
              <a:avLst/>
              <a:gdLst/>
              <a:ahLst/>
              <a:cxnLst/>
              <a:rect l="l" t="t" r="r" b="b"/>
              <a:pathLst>
                <a:path w="1951989" h="2238375">
                  <a:moveTo>
                    <a:pt x="832594" y="0"/>
                  </a:moveTo>
                  <a:lnTo>
                    <a:pt x="784052" y="1033"/>
                  </a:lnTo>
                  <a:lnTo>
                    <a:pt x="736038" y="4107"/>
                  </a:lnTo>
                  <a:lnTo>
                    <a:pt x="688594" y="9179"/>
                  </a:lnTo>
                  <a:lnTo>
                    <a:pt x="641763" y="16206"/>
                  </a:lnTo>
                  <a:lnTo>
                    <a:pt x="595585" y="25148"/>
                  </a:lnTo>
                  <a:lnTo>
                    <a:pt x="550104" y="35961"/>
                  </a:lnTo>
                  <a:lnTo>
                    <a:pt x="505361" y="48604"/>
                  </a:lnTo>
                  <a:lnTo>
                    <a:pt x="461398" y="63035"/>
                  </a:lnTo>
                  <a:lnTo>
                    <a:pt x="418257" y="79212"/>
                  </a:lnTo>
                  <a:lnTo>
                    <a:pt x="375980" y="97093"/>
                  </a:lnTo>
                  <a:lnTo>
                    <a:pt x="334609" y="116636"/>
                  </a:lnTo>
                  <a:lnTo>
                    <a:pt x="294187" y="137798"/>
                  </a:lnTo>
                  <a:lnTo>
                    <a:pt x="254754" y="160539"/>
                  </a:lnTo>
                  <a:lnTo>
                    <a:pt x="216354" y="184816"/>
                  </a:lnTo>
                  <a:lnTo>
                    <a:pt x="179027" y="210586"/>
                  </a:lnTo>
                  <a:lnTo>
                    <a:pt x="142817" y="237809"/>
                  </a:lnTo>
                  <a:lnTo>
                    <a:pt x="107764" y="266442"/>
                  </a:lnTo>
                  <a:lnTo>
                    <a:pt x="73912" y="296442"/>
                  </a:lnTo>
                  <a:lnTo>
                    <a:pt x="41301" y="327769"/>
                  </a:lnTo>
                  <a:lnTo>
                    <a:pt x="9975" y="360380"/>
                  </a:lnTo>
                  <a:lnTo>
                    <a:pt x="0" y="371636"/>
                  </a:lnTo>
                  <a:lnTo>
                    <a:pt x="0" y="1866499"/>
                  </a:lnTo>
                  <a:lnTo>
                    <a:pt x="41301" y="1910365"/>
                  </a:lnTo>
                  <a:lnTo>
                    <a:pt x="73912" y="1941692"/>
                  </a:lnTo>
                  <a:lnTo>
                    <a:pt x="107764" y="1971692"/>
                  </a:lnTo>
                  <a:lnTo>
                    <a:pt x="142817" y="2000325"/>
                  </a:lnTo>
                  <a:lnTo>
                    <a:pt x="179027" y="2027547"/>
                  </a:lnTo>
                  <a:lnTo>
                    <a:pt x="216354" y="2053318"/>
                  </a:lnTo>
                  <a:lnTo>
                    <a:pt x="254754" y="2077594"/>
                  </a:lnTo>
                  <a:lnTo>
                    <a:pt x="294187" y="2100335"/>
                  </a:lnTo>
                  <a:lnTo>
                    <a:pt x="334609" y="2121497"/>
                  </a:lnTo>
                  <a:lnTo>
                    <a:pt x="375980" y="2141040"/>
                  </a:lnTo>
                  <a:lnTo>
                    <a:pt x="418257" y="2158921"/>
                  </a:lnTo>
                  <a:lnTo>
                    <a:pt x="461398" y="2175098"/>
                  </a:lnTo>
                  <a:lnTo>
                    <a:pt x="505361" y="2189529"/>
                  </a:lnTo>
                  <a:lnTo>
                    <a:pt x="550104" y="2202172"/>
                  </a:lnTo>
                  <a:lnTo>
                    <a:pt x="595585" y="2212985"/>
                  </a:lnTo>
                  <a:lnTo>
                    <a:pt x="641763" y="2221926"/>
                  </a:lnTo>
                  <a:lnTo>
                    <a:pt x="688594" y="2228954"/>
                  </a:lnTo>
                  <a:lnTo>
                    <a:pt x="736038" y="2234026"/>
                  </a:lnTo>
                  <a:lnTo>
                    <a:pt x="784052" y="2237099"/>
                  </a:lnTo>
                  <a:lnTo>
                    <a:pt x="832594" y="2238133"/>
                  </a:lnTo>
                  <a:lnTo>
                    <a:pt x="881136" y="2237099"/>
                  </a:lnTo>
                  <a:lnTo>
                    <a:pt x="929150" y="2234026"/>
                  </a:lnTo>
                  <a:lnTo>
                    <a:pt x="976593" y="2228954"/>
                  </a:lnTo>
                  <a:lnTo>
                    <a:pt x="1023425" y="2221926"/>
                  </a:lnTo>
                  <a:lnTo>
                    <a:pt x="1069602" y="2212985"/>
                  </a:lnTo>
                  <a:lnTo>
                    <a:pt x="1115083" y="2202172"/>
                  </a:lnTo>
                  <a:lnTo>
                    <a:pt x="1159827" y="2189529"/>
                  </a:lnTo>
                  <a:lnTo>
                    <a:pt x="1203790" y="2175098"/>
                  </a:lnTo>
                  <a:lnTo>
                    <a:pt x="1246930" y="2158921"/>
                  </a:lnTo>
                  <a:lnTo>
                    <a:pt x="1289207" y="2141040"/>
                  </a:lnTo>
                  <a:lnTo>
                    <a:pt x="1330578" y="2121497"/>
                  </a:lnTo>
                  <a:lnTo>
                    <a:pt x="1371001" y="2100335"/>
                  </a:lnTo>
                  <a:lnTo>
                    <a:pt x="1410433" y="2077594"/>
                  </a:lnTo>
                  <a:lnTo>
                    <a:pt x="1448834" y="2053318"/>
                  </a:lnTo>
                  <a:lnTo>
                    <a:pt x="1486160" y="2027547"/>
                  </a:lnTo>
                  <a:lnTo>
                    <a:pt x="1522371" y="2000325"/>
                  </a:lnTo>
                  <a:lnTo>
                    <a:pt x="1557423" y="1971692"/>
                  </a:lnTo>
                  <a:lnTo>
                    <a:pt x="1591276" y="1941692"/>
                  </a:lnTo>
                  <a:lnTo>
                    <a:pt x="1623886" y="1910365"/>
                  </a:lnTo>
                  <a:lnTo>
                    <a:pt x="1655213" y="1877755"/>
                  </a:lnTo>
                  <a:lnTo>
                    <a:pt x="1685213" y="1843902"/>
                  </a:lnTo>
                  <a:lnTo>
                    <a:pt x="1713846" y="1808850"/>
                  </a:lnTo>
                  <a:lnTo>
                    <a:pt x="1741068" y="1772639"/>
                  </a:lnTo>
                  <a:lnTo>
                    <a:pt x="1766839" y="1735313"/>
                  </a:lnTo>
                  <a:lnTo>
                    <a:pt x="1791115" y="1696912"/>
                  </a:lnTo>
                  <a:lnTo>
                    <a:pt x="1813856" y="1657480"/>
                  </a:lnTo>
                  <a:lnTo>
                    <a:pt x="1835018" y="1617057"/>
                  </a:lnTo>
                  <a:lnTo>
                    <a:pt x="1854561" y="1575686"/>
                  </a:lnTo>
                  <a:lnTo>
                    <a:pt x="1872442" y="1533409"/>
                  </a:lnTo>
                  <a:lnTo>
                    <a:pt x="1888619" y="1490268"/>
                  </a:lnTo>
                  <a:lnTo>
                    <a:pt x="1903050" y="1446305"/>
                  </a:lnTo>
                  <a:lnTo>
                    <a:pt x="1915693" y="1401562"/>
                  </a:lnTo>
                  <a:lnTo>
                    <a:pt x="1926506" y="1356081"/>
                  </a:lnTo>
                  <a:lnTo>
                    <a:pt x="1935447" y="1309904"/>
                  </a:lnTo>
                  <a:lnTo>
                    <a:pt x="1942475" y="1263072"/>
                  </a:lnTo>
                  <a:lnTo>
                    <a:pt x="1947547" y="1215628"/>
                  </a:lnTo>
                  <a:lnTo>
                    <a:pt x="1950620" y="1167615"/>
                  </a:lnTo>
                  <a:lnTo>
                    <a:pt x="1951654" y="1119073"/>
                  </a:lnTo>
                  <a:lnTo>
                    <a:pt x="1950620" y="1070530"/>
                  </a:lnTo>
                  <a:lnTo>
                    <a:pt x="1947547" y="1022515"/>
                  </a:lnTo>
                  <a:lnTo>
                    <a:pt x="1942475" y="975070"/>
                  </a:lnTo>
                  <a:lnTo>
                    <a:pt x="1935447" y="928238"/>
                  </a:lnTo>
                  <a:lnTo>
                    <a:pt x="1926506" y="882060"/>
                  </a:lnTo>
                  <a:lnTo>
                    <a:pt x="1915693" y="836578"/>
                  </a:lnTo>
                  <a:lnTo>
                    <a:pt x="1903050" y="791834"/>
                  </a:lnTo>
                  <a:lnTo>
                    <a:pt x="1888619" y="747870"/>
                  </a:lnTo>
                  <a:lnTo>
                    <a:pt x="1872442" y="704729"/>
                  </a:lnTo>
                  <a:lnTo>
                    <a:pt x="1854561" y="662452"/>
                  </a:lnTo>
                  <a:lnTo>
                    <a:pt x="1835018" y="621080"/>
                  </a:lnTo>
                  <a:lnTo>
                    <a:pt x="1813856" y="580657"/>
                  </a:lnTo>
                  <a:lnTo>
                    <a:pt x="1791115" y="541224"/>
                  </a:lnTo>
                  <a:lnTo>
                    <a:pt x="1766839" y="502823"/>
                  </a:lnTo>
                  <a:lnTo>
                    <a:pt x="1741068" y="465496"/>
                  </a:lnTo>
                  <a:lnTo>
                    <a:pt x="1713846" y="429285"/>
                  </a:lnTo>
                  <a:lnTo>
                    <a:pt x="1685213" y="394232"/>
                  </a:lnTo>
                  <a:lnTo>
                    <a:pt x="1655213" y="360380"/>
                  </a:lnTo>
                  <a:lnTo>
                    <a:pt x="1623886" y="327769"/>
                  </a:lnTo>
                  <a:lnTo>
                    <a:pt x="1591276" y="296442"/>
                  </a:lnTo>
                  <a:lnTo>
                    <a:pt x="1557423" y="266442"/>
                  </a:lnTo>
                  <a:lnTo>
                    <a:pt x="1522371" y="237809"/>
                  </a:lnTo>
                  <a:lnTo>
                    <a:pt x="1486160" y="210586"/>
                  </a:lnTo>
                  <a:lnTo>
                    <a:pt x="1448834" y="184816"/>
                  </a:lnTo>
                  <a:lnTo>
                    <a:pt x="1410433" y="160539"/>
                  </a:lnTo>
                  <a:lnTo>
                    <a:pt x="1371001" y="137798"/>
                  </a:lnTo>
                  <a:lnTo>
                    <a:pt x="1330578" y="116636"/>
                  </a:lnTo>
                  <a:lnTo>
                    <a:pt x="1289207" y="97093"/>
                  </a:lnTo>
                  <a:lnTo>
                    <a:pt x="1246930" y="79212"/>
                  </a:lnTo>
                  <a:lnTo>
                    <a:pt x="1203790" y="63035"/>
                  </a:lnTo>
                  <a:lnTo>
                    <a:pt x="1159827" y="48604"/>
                  </a:lnTo>
                  <a:lnTo>
                    <a:pt x="1115083" y="35961"/>
                  </a:lnTo>
                  <a:lnTo>
                    <a:pt x="1069602" y="25148"/>
                  </a:lnTo>
                  <a:lnTo>
                    <a:pt x="1023425" y="16206"/>
                  </a:lnTo>
                  <a:lnTo>
                    <a:pt x="976593" y="9179"/>
                  </a:lnTo>
                  <a:lnTo>
                    <a:pt x="929150" y="4107"/>
                  </a:lnTo>
                  <a:lnTo>
                    <a:pt x="881136" y="1033"/>
                  </a:lnTo>
                  <a:lnTo>
                    <a:pt x="832594" y="0"/>
                  </a:lnTo>
                  <a:close/>
                </a:path>
              </a:pathLst>
            </a:custGeom>
            <a:solidFill>
              <a:srgbClr val="A82485"/>
            </a:solidFill>
          </p:spPr>
          <p:txBody>
            <a:bodyPr wrap="square" lIns="0" tIns="0" rIns="0" bIns="0" rtlCol="0"/>
            <a:lstStyle/>
            <a:p>
              <a:endParaRPr/>
            </a:p>
          </p:txBody>
        </p:sp>
      </p:grpSp>
      <p:sp>
        <p:nvSpPr>
          <p:cNvPr id="18" name="object 18"/>
          <p:cNvSpPr txBox="1"/>
          <p:nvPr/>
        </p:nvSpPr>
        <p:spPr>
          <a:xfrm>
            <a:off x="0" y="6121782"/>
            <a:ext cx="1720850" cy="1304716"/>
          </a:xfrm>
          <a:prstGeom prst="rect">
            <a:avLst/>
          </a:prstGeom>
        </p:spPr>
        <p:txBody>
          <a:bodyPr vert="horz" wrap="square" lIns="0" tIns="7620" rIns="0" bIns="0" rtlCol="0">
            <a:spAutoFit/>
          </a:bodyPr>
          <a:lstStyle/>
          <a:p>
            <a:pPr marL="12700" marR="5080" indent="8890" algn="just" rtl="1">
              <a:lnSpc>
                <a:spcPct val="104200"/>
              </a:lnSpc>
              <a:spcBef>
                <a:spcPts val="60"/>
              </a:spcBef>
            </a:pPr>
            <a:r>
              <a:rPr lang="ar-JO" sz="800" spc="-10" dirty="0">
                <a:solidFill>
                  <a:srgbClr val="FFFFFF"/>
                </a:solidFill>
                <a:latin typeface="Arial Narrow"/>
                <a:cs typeface="Arial Narrow"/>
              </a:rPr>
              <a:t>جنوب السودان 2017 - متطوعون يساعدون في تسجيل امرأة ستحصل على أدواتها المنزلية الأساسية من الصليب الأحمر، حيث تشتمل الصناديق على بطانيات وحصائر وصابون وأقراص تنقية المياه وناموسيات وأملاح الإمهاء الفموي وأدوات المطبخ والدلاء أوعية الوقود، والتي تم توزيعها على 30,000 شخص في ولاية أويل الشرقية.</a:t>
            </a:r>
          </a:p>
          <a:p>
            <a:pPr marL="12700" marR="5080" indent="8890" algn="just" rtl="1">
              <a:lnSpc>
                <a:spcPct val="104200"/>
              </a:lnSpc>
              <a:spcBef>
                <a:spcPts val="60"/>
              </a:spcBef>
            </a:pPr>
            <a:endParaRPr lang="ar-JO" sz="800" spc="-10" dirty="0">
              <a:solidFill>
                <a:srgbClr val="FFFFFF"/>
              </a:solidFill>
              <a:latin typeface="Arial Narrow"/>
              <a:cs typeface="Arial Narrow"/>
            </a:endParaRPr>
          </a:p>
          <a:p>
            <a:pPr marL="12700" marR="5080" indent="8890" algn="just" rtl="1">
              <a:lnSpc>
                <a:spcPct val="104200"/>
              </a:lnSpc>
              <a:spcBef>
                <a:spcPts val="60"/>
              </a:spcBef>
            </a:pPr>
            <a:r>
              <a:rPr lang="ar-JO" sz="800" spc="-10" dirty="0">
                <a:solidFill>
                  <a:srgbClr val="FFFFFF"/>
                </a:solidFill>
                <a:latin typeface="Arial Narrow"/>
                <a:cs typeface="Arial Narrow"/>
              </a:rPr>
              <a:t>© كوري بتلر/الاتحاد الدولي لجمعيات الصليب الأحمر والهلال الأحمر</a:t>
            </a:r>
            <a:endParaRPr sz="800" dirty="0">
              <a:latin typeface="Arial Narrow"/>
              <a:cs typeface="Arial Narrow"/>
            </a:endParaRPr>
          </a:p>
        </p:txBody>
      </p:sp>
      <p:sp>
        <p:nvSpPr>
          <p:cNvPr id="19" name="object 19"/>
          <p:cNvSpPr/>
          <p:nvPr/>
        </p:nvSpPr>
        <p:spPr>
          <a:xfrm>
            <a:off x="0" y="5436006"/>
            <a:ext cx="2709545" cy="567055"/>
          </a:xfrm>
          <a:custGeom>
            <a:avLst/>
            <a:gdLst/>
            <a:ahLst/>
            <a:cxnLst/>
            <a:rect l="l" t="t" r="r" b="b"/>
            <a:pathLst>
              <a:path w="2709545" h="567054">
                <a:moveTo>
                  <a:pt x="2708998" y="0"/>
                </a:moveTo>
                <a:lnTo>
                  <a:pt x="0" y="0"/>
                </a:lnTo>
                <a:lnTo>
                  <a:pt x="0" y="566991"/>
                </a:lnTo>
                <a:lnTo>
                  <a:pt x="2708998" y="566991"/>
                </a:lnTo>
                <a:lnTo>
                  <a:pt x="2708998" y="0"/>
                </a:lnTo>
                <a:close/>
              </a:path>
            </a:pathLst>
          </a:custGeom>
          <a:solidFill>
            <a:srgbClr val="FFFFFF"/>
          </a:solidFill>
        </p:spPr>
        <p:txBody>
          <a:bodyPr wrap="square" lIns="0" tIns="0" rIns="0" bIns="0" rtlCol="0"/>
          <a:lstStyle/>
          <a:p>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1369722" y="776704"/>
            <a:ext cx="5727700" cy="314960"/>
          </a:xfrm>
          <a:prstGeom prst="rect">
            <a:avLst/>
          </a:prstGeom>
        </p:spPr>
        <p:txBody>
          <a:bodyPr vert="horz" wrap="square" lIns="0" tIns="12700" rIns="0" bIns="0" rtlCol="0">
            <a:spAutoFit/>
          </a:bodyPr>
          <a:lstStyle/>
          <a:p>
            <a:pPr marL="12700" algn="r">
              <a:lnSpc>
                <a:spcPct val="100000"/>
              </a:lnSpc>
              <a:spcBef>
                <a:spcPts val="100"/>
              </a:spcBef>
            </a:pPr>
            <a:r>
              <a:rPr lang="ar-JO" sz="1900" b="1" spc="110" dirty="0">
                <a:solidFill>
                  <a:srgbClr val="98287C"/>
                </a:solidFill>
                <a:latin typeface="Calibri" panose="020F0502020204030204" pitchFamily="34" charset="0"/>
                <a:ea typeface="Calibri" panose="020F0502020204030204" pitchFamily="34" charset="0"/>
                <a:cs typeface="Calibri" panose="020F0502020204030204" pitchFamily="34" charset="0"/>
              </a:rPr>
              <a:t>المرحلة الثانية : جمع التغذية الراجعة المجتمعية</a:t>
            </a:r>
            <a:endParaRPr sz="190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4119182" y="1272539"/>
            <a:ext cx="2995930" cy="1118640"/>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تعتمد </a:t>
            </a:r>
            <a:r>
              <a:rPr lang="ar-JO" sz="950" dirty="0">
                <a:latin typeface="Calibri" panose="020F0502020204030204" pitchFamily="34" charset="0"/>
                <a:ea typeface="Calibri" panose="020F0502020204030204" pitchFamily="34" charset="0"/>
                <a:cs typeface="Calibri" panose="020F0502020204030204" pitchFamily="34" charset="0"/>
                <a:hlinkClick r:id="rId2" action="ppaction://hlinksldjump"/>
              </a:rPr>
              <a:t>آلية التغذية الراجعة </a:t>
            </a:r>
            <a:r>
              <a:rPr lang="ar-JO" sz="950" dirty="0">
                <a:latin typeface="Calibri" panose="020F0502020204030204" pitchFamily="34" charset="0"/>
                <a:ea typeface="Calibri" panose="020F0502020204030204" pitchFamily="34" charset="0"/>
                <a:cs typeface="Calibri" panose="020F0502020204030204" pitchFamily="34" charset="0"/>
              </a:rPr>
              <a:t>على بيانات ذات نوعية جيدة، لذلك، يجب أن تتم عملية جمع البيانات بمهارة واستراتيجية ونزاهة، وسيقدم هذا القسم لمحة موجزة عن المهارات والعمليات الأساسية اللازمة لعملية قوية لجمع بيانات.</a:t>
            </a:r>
          </a:p>
          <a:p>
            <a:pPr marL="12700" marR="5080" algn="just" rtl="1">
              <a:lnSpc>
                <a:spcPct val="113999"/>
              </a:lnSpc>
              <a:spcBef>
                <a:spcPts val="850"/>
              </a:spcBef>
            </a:pPr>
            <a:r>
              <a:rPr lang="ar-JO" sz="950" spc="10" dirty="0">
                <a:latin typeface="Calibri" panose="020F0502020204030204" pitchFamily="34" charset="0"/>
                <a:ea typeface="Calibri" panose="020F0502020204030204" pitchFamily="34" charset="0"/>
                <a:cs typeface="Calibri" panose="020F0502020204030204" pitchFamily="34" charset="0"/>
              </a:rPr>
              <a:t>إذا كنت ستجمع بيانات </a:t>
            </a:r>
            <a:r>
              <a:rPr lang="ar-JO" sz="950" spc="10" dirty="0">
                <a:latin typeface="Calibri" panose="020F0502020204030204" pitchFamily="34" charset="0"/>
                <a:ea typeface="Calibri" panose="020F0502020204030204" pitchFamily="34" charset="0"/>
                <a:cs typeface="Calibri" panose="020F0502020204030204" pitchFamily="34" charset="0"/>
                <a:hlinkClick r:id="rId3" action="ppaction://hlinksldjump"/>
              </a:rPr>
              <a:t>علنية وغير منظمة</a:t>
            </a:r>
            <a:r>
              <a:rPr lang="ar-JO" sz="950" spc="10" dirty="0">
                <a:latin typeface="Calibri" panose="020F0502020204030204" pitchFamily="34" charset="0"/>
                <a:ea typeface="Calibri" panose="020F0502020204030204" pitchFamily="34" charset="0"/>
                <a:cs typeface="Calibri" panose="020F0502020204030204" pitchFamily="34" charset="0"/>
              </a:rPr>
              <a:t>، فستجد الإرشادات والأدوات التي ستحتاجها في </a:t>
            </a:r>
            <a:r>
              <a:rPr lang="ar-JO" sz="950" spc="10" dirty="0">
                <a:latin typeface="Calibri" panose="020F0502020204030204" pitchFamily="34" charset="0"/>
                <a:ea typeface="Calibri" panose="020F0502020204030204" pitchFamily="34" charset="0"/>
                <a:cs typeface="Calibri" panose="020F0502020204030204" pitchFamily="34" charset="0"/>
                <a:hlinkClick r:id="rId4"/>
              </a:rPr>
              <a:t>الوحدة رقم 3</a:t>
            </a:r>
            <a:r>
              <a:rPr lang="ar-JO" sz="950" spc="10" dirty="0">
                <a:latin typeface="Calibri" panose="020F0502020204030204" pitchFamily="34" charset="0"/>
                <a:ea typeface="Calibri" panose="020F0502020204030204" pitchFamily="34" charset="0"/>
                <a:cs typeface="Calibri" panose="020F0502020204030204" pitchFamily="34" charset="0"/>
              </a:rPr>
              <a:t>.</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729524" y="1267523"/>
            <a:ext cx="2995930" cy="1118640"/>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إذا كنت ستستخدم استطلاعات الرأي كجزء من آلية التغذية الراجعة الخاصة بك، فيمكنك العثور على الإرشادات والأدوات التي ستحتاجها في </a:t>
            </a:r>
            <a:r>
              <a:rPr lang="ar-JO" sz="950" dirty="0">
                <a:latin typeface="Calibri"/>
                <a:cs typeface="Calibri"/>
                <a:hlinkClick r:id="rId4"/>
              </a:rPr>
              <a:t>الوحدة رقم 4.</a:t>
            </a:r>
            <a:endParaRPr lang="ar-JO" sz="950" dirty="0">
              <a:latin typeface="Calibri"/>
              <a:cs typeface="Calibri"/>
            </a:endParaRPr>
          </a:p>
          <a:p>
            <a:pPr marL="12700" marR="5080" algn="just" rtl="1">
              <a:lnSpc>
                <a:spcPct val="113999"/>
              </a:lnSpc>
              <a:spcBef>
                <a:spcPts val="850"/>
              </a:spcBef>
            </a:pPr>
            <a:r>
              <a:rPr lang="ar-JO" sz="950" dirty="0">
                <a:latin typeface="Calibri"/>
                <a:cs typeface="Calibri"/>
              </a:rPr>
              <a:t>للحصول على معلومات حول كيفية جمع بيانات </a:t>
            </a:r>
            <a:r>
              <a:rPr lang="ar-JO" sz="950" dirty="0">
                <a:latin typeface="Calibri"/>
                <a:cs typeface="Calibri"/>
                <a:hlinkClick r:id="rId5" action="ppaction://hlinksldjump"/>
              </a:rPr>
              <a:t>العلوم الاجتماعية </a:t>
            </a:r>
            <a:r>
              <a:rPr lang="ar-JO" sz="950" dirty="0">
                <a:latin typeface="Calibri"/>
                <a:cs typeface="Calibri"/>
              </a:rPr>
              <a:t>التي تكمل التغذية الراجعة المجتمعية، يمكنك مراجعة </a:t>
            </a:r>
            <a:r>
              <a:rPr lang="ar-JO" sz="950" dirty="0">
                <a:latin typeface="Calibri"/>
                <a:cs typeface="Calibri"/>
                <a:hlinkClick r:id="rId4"/>
              </a:rPr>
              <a:t>الوحدة رقم 4 </a:t>
            </a:r>
            <a:r>
              <a:rPr lang="ar-JO" sz="950" dirty="0">
                <a:latin typeface="Calibri"/>
                <a:cs typeface="Calibri"/>
              </a:rPr>
              <a:t>من تدريب العلوم الاجتماعية على أبحاث العلوم الاجتماعية التشغيلية.</a:t>
            </a:r>
            <a:endParaRPr sz="950" dirty="0">
              <a:latin typeface="Calibri"/>
              <a:cs typeface="Calibri"/>
            </a:endParaRPr>
          </a:p>
        </p:txBody>
      </p:sp>
      <p:sp>
        <p:nvSpPr>
          <p:cNvPr id="5" name="object 5"/>
          <p:cNvSpPr txBox="1"/>
          <p:nvPr/>
        </p:nvSpPr>
        <p:spPr>
          <a:xfrm>
            <a:off x="4038955" y="3041094"/>
            <a:ext cx="3114675" cy="918970"/>
          </a:xfrm>
          <a:prstGeom prst="rect">
            <a:avLst/>
          </a:prstGeom>
        </p:spPr>
        <p:txBody>
          <a:bodyPr vert="horz" wrap="square" lIns="0" tIns="12700" rIns="0" bIns="0" rtlCol="0">
            <a:spAutoFit/>
          </a:bodyPr>
          <a:lstStyle/>
          <a:p>
            <a:pPr marL="12700" rtl="1">
              <a:lnSpc>
                <a:spcPct val="100000"/>
              </a:lnSpc>
              <a:spcBef>
                <a:spcPts val="100"/>
              </a:spcBef>
            </a:pPr>
            <a:r>
              <a:rPr lang="ar-JO" sz="1700" b="1" spc="-60" dirty="0">
                <a:solidFill>
                  <a:srgbClr val="E42583"/>
                </a:solidFill>
                <a:latin typeface="Century Gothic"/>
                <a:cs typeface="Century Gothic"/>
              </a:rPr>
              <a:t>2.1 الاستماع والإقرار</a:t>
            </a:r>
            <a:endParaRPr sz="1700" dirty="0">
              <a:latin typeface="Century Gothic"/>
              <a:cs typeface="Century Gothic"/>
            </a:endParaRPr>
          </a:p>
          <a:p>
            <a:pPr marL="12700" marR="123825" algn="just" rtl="1">
              <a:lnSpc>
                <a:spcPct val="113999"/>
              </a:lnSpc>
              <a:spcBef>
                <a:spcPts val="985"/>
              </a:spcBef>
            </a:pPr>
            <a:r>
              <a:rPr lang="ar-JO" sz="1000" dirty="0">
                <a:latin typeface="Calibri" panose="020F0502020204030204" pitchFamily="34" charset="0"/>
                <a:ea typeface="Calibri" panose="020F0502020204030204" pitchFamily="34" charset="0"/>
                <a:cs typeface="Calibri" panose="020F0502020204030204" pitchFamily="34" charset="0"/>
              </a:rPr>
              <a:t>يعد الاستماع المتعمد والفعال وسيلة لإظهار الاحترام وخلق مساحة مفتوحة للحوار، ويتطلب الأمر من المستمع أن يكون متواضعًا وأن يكون لديه عقل منفتح وأن يعلق</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789434" y="3384391"/>
            <a:ext cx="2995930" cy="353687"/>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00" dirty="0">
                <a:latin typeface="Calibri" panose="020F0502020204030204" pitchFamily="34" charset="0"/>
                <a:ea typeface="Calibri" panose="020F0502020204030204" pitchFamily="34" charset="0"/>
                <a:cs typeface="Calibri" panose="020F0502020204030204" pitchFamily="34" charset="0"/>
              </a:rPr>
              <a:t>أحكامه وتصوراته المسبقة وأن يكون منفتحًا لسماع ليس فقط الكلمات، ولكن أيضًا المشاعر والمعاني الكامنة وراء هذه الكلمات.</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p:nvPr/>
        </p:nvSpPr>
        <p:spPr>
          <a:xfrm rot="10800000">
            <a:off x="719999" y="4348162"/>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8" name="object 8"/>
          <p:cNvSpPr txBox="1"/>
          <p:nvPr/>
        </p:nvSpPr>
        <p:spPr>
          <a:xfrm>
            <a:off x="2989422" y="4093994"/>
            <a:ext cx="4153535" cy="159018"/>
          </a:xfrm>
          <a:prstGeom prst="rect">
            <a:avLst/>
          </a:prstGeom>
        </p:spPr>
        <p:txBody>
          <a:bodyPr vert="horz" wrap="square" lIns="0" tIns="12700" rIns="0" bIns="0" rtlCol="0">
            <a:spAutoFit/>
          </a:bodyPr>
          <a:lstStyle/>
          <a:p>
            <a:pPr marL="12700" rtl="1">
              <a:lnSpc>
                <a:spcPct val="100000"/>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يوفر المورد التالي بعض الإرشادات حول كيفية الاستماع بفعالية: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6169474" y="4436372"/>
            <a:ext cx="827405" cy="212879"/>
          </a:xfrm>
          <a:prstGeom prst="rect">
            <a:avLst/>
          </a:prstGeom>
        </p:spPr>
        <p:txBody>
          <a:bodyPr vert="horz" wrap="square" lIns="0" tIns="12700" rIns="0" bIns="0" rtlCol="0">
            <a:spAutoFit/>
          </a:bodyPr>
          <a:lstStyle/>
          <a:p>
            <a:pPr marL="12700">
              <a:lnSpc>
                <a:spcPct val="100000"/>
              </a:lnSpc>
              <a:spcBef>
                <a:spcPts val="100"/>
              </a:spcBef>
            </a:pPr>
            <a:r>
              <a:rPr lang="ar-JO" sz="1300" b="1" spc="40" dirty="0">
                <a:solidFill>
                  <a:srgbClr val="FFFFFF"/>
                </a:solidFill>
                <a:latin typeface="Century Gothic"/>
                <a:cs typeface="Century Gothic"/>
              </a:rPr>
              <a:t>المورد</a:t>
            </a:r>
            <a:endParaRPr sz="1300" dirty="0">
              <a:latin typeface="Century Gothic"/>
              <a:cs typeface="Century Gothic"/>
            </a:endParaRPr>
          </a:p>
        </p:txBody>
      </p:sp>
      <p:sp>
        <p:nvSpPr>
          <p:cNvPr id="10" name="object 10"/>
          <p:cNvSpPr txBox="1"/>
          <p:nvPr/>
        </p:nvSpPr>
        <p:spPr>
          <a:xfrm>
            <a:off x="707326" y="4863727"/>
            <a:ext cx="6446303" cy="333425"/>
          </a:xfrm>
          <a:prstGeom prst="rect">
            <a:avLst/>
          </a:prstGeom>
        </p:spPr>
        <p:txBody>
          <a:bodyPr vert="horz" wrap="square" lIns="0" tIns="12700" rIns="0" bIns="0" rtlCol="0">
            <a:spAutoFit/>
          </a:bodyPr>
          <a:lstStyle/>
          <a:p>
            <a:pPr marL="551815" indent="-179705" rtl="1">
              <a:lnSpc>
                <a:spcPct val="100000"/>
              </a:lnSpc>
              <a:spcBef>
                <a:spcPts val="100"/>
              </a:spcBef>
              <a:buClr>
                <a:srgbClr val="652D88"/>
              </a:buClr>
              <a:buFont typeface="Arial Narrow"/>
              <a:buChar char="►"/>
              <a:tabLst>
                <a:tab pos="551815" algn="l"/>
              </a:tabLst>
            </a:pPr>
            <a:r>
              <a:rPr lang="ar-JO" sz="10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4"/>
              </a:rPr>
              <a:t>أداة التغذية الراجعة رقم 18: مهارات هامة للاستماع الفعال</a:t>
            </a:r>
            <a:endParaRPr lang="ar-JO" sz="10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endParaRPr>
          </a:p>
          <a:p>
            <a:pPr marL="372110" rtl="1">
              <a:lnSpc>
                <a:spcPct val="100000"/>
              </a:lnSpc>
              <a:spcBef>
                <a:spcPts val="100"/>
              </a:spcBef>
              <a:buClr>
                <a:srgbClr val="652D88"/>
              </a:buClr>
              <a:tabLst>
                <a:tab pos="551815" algn="l"/>
              </a:tabLst>
            </a:pPr>
            <a:r>
              <a:rPr lang="ar-JO" sz="1000" spc="55" dirty="0">
                <a:latin typeface="Calibri" panose="020F0502020204030204" pitchFamily="34" charset="0"/>
                <a:ea typeface="Calibri" panose="020F0502020204030204" pitchFamily="34" charset="0"/>
                <a:cs typeface="Calibri" panose="020F0502020204030204" pitchFamily="34" charset="0"/>
              </a:rPr>
              <a:t>يجب الاعتراف بالملاحظات والانطباعات الواردة عبر أي نوع من القنوات، ويشمل ذلك ما يلي:</a:t>
            </a:r>
            <a:endParaRPr lang="en-US" sz="1000" dirty="0">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txBox="1"/>
          <p:nvPr/>
        </p:nvSpPr>
        <p:spPr>
          <a:xfrm>
            <a:off x="3856988" y="5420493"/>
            <a:ext cx="2887980" cy="733533"/>
          </a:xfrm>
          <a:prstGeom prst="rect">
            <a:avLst/>
          </a:prstGeom>
        </p:spPr>
        <p:txBody>
          <a:bodyPr vert="horz" wrap="square" lIns="0" tIns="33019" rIns="0" bIns="0" rtlCol="0">
            <a:spAutoFit/>
          </a:bodyPr>
          <a:lstStyle/>
          <a:p>
            <a:pPr marL="120014" indent="-107314" rtl="1">
              <a:lnSpc>
                <a:spcPct val="100000"/>
              </a:lnSpc>
              <a:spcBef>
                <a:spcPts val="259"/>
              </a:spcBef>
              <a:buClr>
                <a:srgbClr val="98287C"/>
              </a:buClr>
              <a:buFont typeface="Wingdings"/>
              <a:buChar char=""/>
              <a:tabLst>
                <a:tab pos="120014" algn="l"/>
              </a:tabLst>
            </a:pPr>
            <a:r>
              <a:rPr lang="ar-JO" sz="950" spc="45" dirty="0">
                <a:latin typeface="Calibri" panose="020F0502020204030204" pitchFamily="34" charset="0"/>
                <a:ea typeface="Calibri" panose="020F0502020204030204" pitchFamily="34" charset="0"/>
                <a:cs typeface="Calibri" panose="020F0502020204030204" pitchFamily="34" charset="0"/>
              </a:rPr>
              <a:t>شكر مقدم الملاحظات</a:t>
            </a:r>
          </a:p>
          <a:p>
            <a:pPr marL="120014" indent="-107314" rtl="1">
              <a:lnSpc>
                <a:spcPct val="100000"/>
              </a:lnSpc>
              <a:spcBef>
                <a:spcPts val="259"/>
              </a:spcBef>
              <a:buClr>
                <a:srgbClr val="98287C"/>
              </a:buClr>
              <a:buFont typeface="Wingdings"/>
              <a:buChar char=""/>
              <a:tabLst>
                <a:tab pos="120014" algn="l"/>
              </a:tabLst>
            </a:pPr>
            <a:r>
              <a:rPr lang="ar-JO" sz="950" spc="45" dirty="0">
                <a:latin typeface="Calibri" panose="020F0502020204030204" pitchFamily="34" charset="0"/>
                <a:ea typeface="Calibri" panose="020F0502020204030204" pitchFamily="34" charset="0"/>
                <a:cs typeface="Calibri" panose="020F0502020204030204" pitchFamily="34" charset="0"/>
              </a:rPr>
              <a:t>أخبرهم ماذا ستفعل بهذه الملاحظات</a:t>
            </a:r>
          </a:p>
          <a:p>
            <a:pPr marL="120014" indent="-107314" rtl="1">
              <a:lnSpc>
                <a:spcPct val="100000"/>
              </a:lnSpc>
              <a:spcBef>
                <a:spcPts val="259"/>
              </a:spcBef>
              <a:buClr>
                <a:srgbClr val="98287C"/>
              </a:buClr>
              <a:buFont typeface="Wingdings"/>
              <a:buChar char=""/>
              <a:tabLst>
                <a:tab pos="120014" algn="l"/>
              </a:tabLst>
            </a:pPr>
            <a:r>
              <a:rPr lang="ar-JO" sz="950" spc="45" dirty="0">
                <a:latin typeface="Calibri" panose="020F0502020204030204" pitchFamily="34" charset="0"/>
                <a:ea typeface="Calibri" panose="020F0502020204030204" pitchFamily="34" charset="0"/>
                <a:cs typeface="Calibri" panose="020F0502020204030204" pitchFamily="34" charset="0"/>
              </a:rPr>
              <a:t>توضيح المدة المتوقعة لتلقي الاستجابة</a:t>
            </a:r>
          </a:p>
          <a:p>
            <a:pPr marL="120014" indent="-107314" rtl="1">
              <a:lnSpc>
                <a:spcPct val="100000"/>
              </a:lnSpc>
              <a:spcBef>
                <a:spcPts val="259"/>
              </a:spcBef>
              <a:buClr>
                <a:srgbClr val="98287C"/>
              </a:buClr>
              <a:buFont typeface="Wingdings"/>
              <a:buChar char=""/>
              <a:tabLst>
                <a:tab pos="120014" algn="l"/>
              </a:tabLst>
            </a:pPr>
            <a:r>
              <a:rPr lang="ar-JO" sz="950" spc="45" dirty="0">
                <a:latin typeface="Calibri" panose="020F0502020204030204" pitchFamily="34" charset="0"/>
                <a:ea typeface="Calibri" panose="020F0502020204030204" pitchFamily="34" charset="0"/>
                <a:cs typeface="Calibri" panose="020F0502020204030204" pitchFamily="34" charset="0"/>
              </a:rPr>
              <a:t>توضيح القنوات التي سيحصلون على الاستجابات من خلالها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719998" y="5424912"/>
            <a:ext cx="2995930" cy="83221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يمكن أن يكون لكل قناة تغذية راجعة طرق مختلفة للإقرار باستلام الملاحظات: على سبيل المثال، يمكن أن تنتهي المحادثات الشخصية بإقرار شفهي، أو يمكن للبريد الإلكتروني أو صندوق الوارد على وسائل التواصل الاجتماعي الرد برسالة قصيرة، أو يمكن الإقرار بالملاحظات المجهولة مع ذكر الصيغة بعناية في الاجتماعات المجتمعية.</a:t>
            </a:r>
          </a:p>
        </p:txBody>
      </p:sp>
      <p:sp>
        <p:nvSpPr>
          <p:cNvPr id="13" name="object 13"/>
          <p:cNvSpPr txBox="1"/>
          <p:nvPr/>
        </p:nvSpPr>
        <p:spPr>
          <a:xfrm>
            <a:off x="880143" y="6864249"/>
            <a:ext cx="6036310"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2.2 اطلب الإذن لاستخدام المعلومات ومشاركتها</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14" name="object 14"/>
          <p:cNvSpPr txBox="1"/>
          <p:nvPr/>
        </p:nvSpPr>
        <p:spPr>
          <a:xfrm>
            <a:off x="3844199" y="7259015"/>
            <a:ext cx="2995930" cy="202876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عندما يتم إنشاء آلية للتغذية الراجعة، يجب إبلاغ المجتمع المحلي بنوع المعلومات التي يمكن توثيقها وما الذي سيتم فعله بتلك المعلومات، وحقوقهم في عدم مشاركة المعلومات إذا لم يشعروا بالراحة، ويجب الحرص عندما تتم مشاركة ملاحظاتهم وانطباعاتهم في المنتديات العامة أو أثناء الأنشطة الروتينية الأخرى (على سبيل المثال ، زيارة صحية) ، على اتباع بعض الممارسات الجيدة كأن تسأل الشخص الذي يقدم الملاحظات عما إذا كان موافقا على كتابتها، لأن ذلك يساعد في الحفاظ على عملية التغذية الراجعة مفنوحة وشفافة.</a:t>
            </a:r>
          </a:p>
          <a:p>
            <a:pPr marL="12700" marR="5080" algn="just" rtl="1">
              <a:lnSpc>
                <a:spcPct val="113999"/>
              </a:lnSpc>
              <a:spcBef>
                <a:spcPts val="100"/>
              </a:spcBef>
            </a:pPr>
            <a:endParaRPr lang="ar-JO" sz="950" dirty="0">
              <a:latin typeface="Calibri"/>
              <a:cs typeface="Calibri"/>
            </a:endParaRPr>
          </a:p>
          <a:p>
            <a:pPr marL="12700" marR="5080" algn="just" rtl="1">
              <a:lnSpc>
                <a:spcPct val="113999"/>
              </a:lnSpc>
              <a:spcBef>
                <a:spcPts val="100"/>
              </a:spcBef>
            </a:pPr>
            <a:r>
              <a:rPr lang="ar-JO" sz="950" dirty="0">
                <a:latin typeface="Calibri"/>
                <a:cs typeface="Calibri"/>
              </a:rPr>
              <a:t>قبل توثيق ومشاركة أي </a:t>
            </a:r>
            <a:r>
              <a:rPr lang="ar-JO" sz="950" dirty="0">
                <a:latin typeface="Calibri"/>
                <a:cs typeface="Calibri"/>
                <a:hlinkClick r:id="rId3" action="ppaction://hlinksldjump"/>
              </a:rPr>
              <a:t>بيانات شخصية</a:t>
            </a:r>
            <a:r>
              <a:rPr lang="ar-JO" sz="950" dirty="0">
                <a:latin typeface="Calibri"/>
                <a:cs typeface="Calibri"/>
              </a:rPr>
              <a:t>، تحتاج إلى التأكد من معرف الشخص الذي يشارك الملاحظات بشأن العملية ومن الأشخاص الذين قد يطلعون على هذه الملاحظات، وهذا ما يسمى </a:t>
            </a:r>
            <a:r>
              <a:rPr lang="ar-JO" sz="950" dirty="0">
                <a:latin typeface="Calibri"/>
                <a:cs typeface="Calibri"/>
                <a:hlinkClick r:id="rId3" action="ppaction://hlinksldjump"/>
              </a:rPr>
              <a:t>بالموافقة المستنيرة</a:t>
            </a:r>
            <a:r>
              <a:rPr lang="ar-JO" sz="950" dirty="0">
                <a:latin typeface="Calibri"/>
                <a:cs typeface="Calibri"/>
              </a:rPr>
              <a:t>.</a:t>
            </a:r>
            <a:endParaRPr sz="950" dirty="0">
              <a:latin typeface="Calibri"/>
              <a:cs typeface="Calibri"/>
            </a:endParaRPr>
          </a:p>
        </p:txBody>
      </p:sp>
      <p:sp>
        <p:nvSpPr>
          <p:cNvPr id="15" name="object 15"/>
          <p:cNvSpPr txBox="1"/>
          <p:nvPr/>
        </p:nvSpPr>
        <p:spPr>
          <a:xfrm>
            <a:off x="697774" y="7255342"/>
            <a:ext cx="2995930" cy="1789464"/>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إذا كان من الممكن استخدام الملاحظات والانطباعات لتحديد هوية شخص ما، فلا توثق المعلومات إلا إذا أعطى الشخص موافقة مستنيرة وهذا يعني أن الشخص بحاجة إلى فهم والموافقة على ما يلي :</a:t>
            </a:r>
          </a:p>
          <a:p>
            <a:pPr marL="119380" marR="113030" indent="-107314" algn="just" rtl="1">
              <a:lnSpc>
                <a:spcPct val="113999"/>
              </a:lnSpc>
              <a:spcBef>
                <a:spcPts val="850"/>
              </a:spcBef>
              <a:buClr>
                <a:srgbClr val="98287C"/>
              </a:buClr>
              <a:buFont typeface="Wingdings"/>
              <a:buChar char=""/>
              <a:tabLst>
                <a:tab pos="120650" algn="l"/>
              </a:tabLst>
            </a:pPr>
            <a:r>
              <a:rPr lang="ar-JO" sz="950" spc="50" dirty="0">
                <a:latin typeface="Calibri" panose="020F0502020204030204" pitchFamily="34" charset="0"/>
                <a:ea typeface="Calibri" panose="020F0502020204030204" pitchFamily="34" charset="0"/>
                <a:cs typeface="Calibri" panose="020F0502020204030204" pitchFamily="34" charset="0"/>
              </a:rPr>
              <a:t>الغرض المقصود من جمع البيانات ومعالجتها.</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113030" indent="-107314" algn="just" rtl="1">
              <a:lnSpc>
                <a:spcPct val="113999"/>
              </a:lnSpc>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ما هي البيانات التي تجمعها (على سبيل المثال، البيانات الديموغرافية) والبيانات التي لا تجمعها (على سبيل المثال، الاسم أو العنوان).</a:t>
            </a: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algn="just" rtl="1">
              <a:lnSpc>
                <a:spcPct val="100000"/>
              </a:lnSpc>
              <a:spcBef>
                <a:spcPts val="160"/>
              </a:spcBef>
              <a:buClr>
                <a:srgbClr val="98287C"/>
              </a:buClr>
              <a:buFont typeface="Wingdings"/>
              <a:buChar char=""/>
              <a:tabLst>
                <a:tab pos="120014" algn="l"/>
              </a:tabLst>
            </a:pPr>
            <a:r>
              <a:rPr lang="ar-JO" sz="950" dirty="0">
                <a:latin typeface="Calibri" panose="020F0502020204030204" pitchFamily="34" charset="0"/>
                <a:ea typeface="Calibri" panose="020F0502020204030204" pitchFamily="34" charset="0"/>
                <a:cs typeface="Calibri" panose="020F0502020204030204" pitchFamily="34" charset="0"/>
              </a:rPr>
              <a:t>الأشخاص الذين من الممكن أن يطلعوا على بياناتهم.</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113030" indent="-107314" algn="just" rtl="1">
              <a:lnSpc>
                <a:spcPct val="113999"/>
              </a:lnSpc>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أي مخاطر مرتبطة بجمع أو معالجة أو مشاركة </a:t>
            </a:r>
            <a:r>
              <a:rPr lang="ar-JO" sz="950" dirty="0">
                <a:latin typeface="Calibri" panose="020F0502020204030204" pitchFamily="34" charset="0"/>
                <a:ea typeface="Calibri" panose="020F0502020204030204" pitchFamily="34" charset="0"/>
                <a:cs typeface="Calibri" panose="020F0502020204030204" pitchFamily="34" charset="0"/>
                <a:hlinkClick r:id="rId3" action="ppaction://hlinksldjump"/>
              </a:rPr>
              <a:t>بياناتهم الشخصية</a:t>
            </a:r>
            <a:r>
              <a:rPr lang="ar-JO" sz="950" dirty="0">
                <a:latin typeface="Calibri" panose="020F0502020204030204" pitchFamily="34" charset="0"/>
                <a:ea typeface="Calibri" panose="020F0502020204030204" pitchFamily="34" charset="0"/>
                <a:cs typeface="Calibri" panose="020F0502020204030204" pitchFamily="34" charset="0"/>
              </a:rPr>
              <a:t>.</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113030" indent="-107314" algn="just" rtl="1">
              <a:lnSpc>
                <a:spcPct val="113999"/>
              </a:lnSpc>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بدائل في حالة عدم رغبتهم أو عدم قدرتهم على مشاركة بياناتهم الشخصية.</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16" name="object 16"/>
          <p:cNvGrpSpPr/>
          <p:nvPr/>
        </p:nvGrpSpPr>
        <p:grpSpPr>
          <a:xfrm>
            <a:off x="6679285" y="4289763"/>
            <a:ext cx="474345" cy="474345"/>
            <a:chOff x="469337" y="4298278"/>
            <a:chExt cx="474345" cy="474345"/>
          </a:xfrm>
        </p:grpSpPr>
        <p:sp>
          <p:nvSpPr>
            <p:cNvPr id="17" name="object 17"/>
            <p:cNvSpPr/>
            <p:nvPr/>
          </p:nvSpPr>
          <p:spPr>
            <a:xfrm>
              <a:off x="469337" y="4298278"/>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18" name="object 18"/>
            <p:cNvPicPr/>
            <p:nvPr/>
          </p:nvPicPr>
          <p:blipFill>
            <a:blip r:embed="rId6" cstate="print"/>
            <a:stretch>
              <a:fillRect/>
            </a:stretch>
          </p:blipFill>
          <p:spPr>
            <a:xfrm>
              <a:off x="573284" y="4401265"/>
              <a:ext cx="266442" cy="268339"/>
            </a:xfrm>
            <a:prstGeom prst="rect">
              <a:avLst/>
            </a:prstGeom>
          </p:spPr>
        </p:pic>
      </p:grpSp>
      <p:pic>
        <p:nvPicPr>
          <p:cNvPr id="19" name="object 19"/>
          <p:cNvPicPr/>
          <p:nvPr/>
        </p:nvPicPr>
        <p:blipFill>
          <a:blip r:embed="rId7" cstate="print"/>
          <a:stretch>
            <a:fillRect/>
          </a:stretch>
        </p:blipFill>
        <p:spPr>
          <a:xfrm>
            <a:off x="3336450" y="4773360"/>
            <a:ext cx="245795" cy="245795"/>
          </a:xfrm>
          <a:prstGeom prst="rect">
            <a:avLst/>
          </a:prstGeom>
        </p:spPr>
      </p:pic>
      <p:sp>
        <p:nvSpPr>
          <p:cNvPr id="20" name="object 20"/>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21" name="object 21"/>
          <p:cNvSpPr txBox="1"/>
          <p:nvPr/>
        </p:nvSpPr>
        <p:spPr>
          <a:xfrm>
            <a:off x="6717794" y="10083162"/>
            <a:ext cx="15367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25</a:t>
            </a:r>
            <a:endParaRPr sz="800">
              <a:latin typeface="Century Gothic"/>
              <a:cs typeface="Century Gothic"/>
            </a:endParaRPr>
          </a:p>
        </p:txBody>
      </p:sp>
      <p:sp>
        <p:nvSpPr>
          <p:cNvPr id="22" name="object 22"/>
          <p:cNvSpPr txBox="1"/>
          <p:nvPr/>
        </p:nvSpPr>
        <p:spPr>
          <a:xfrm>
            <a:off x="4305429" y="10020667"/>
            <a:ext cx="2277745" cy="285527"/>
          </a:xfrm>
          <a:prstGeom prst="rect">
            <a:avLst/>
          </a:prstGeom>
        </p:spPr>
        <p:txBody>
          <a:bodyPr vert="horz" wrap="square" lIns="0" tIns="12700" rIns="0" bIns="0" rtlCol="0">
            <a:spAutoFit/>
          </a:bodyPr>
          <a:lstStyle/>
          <a:p>
            <a:pPr marL="176530" marR="5080" indent="-164465"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p>
          <a:p>
            <a:pPr marL="176530" marR="5080" indent="-164465"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الثانية: جمع التغذية الراجعة المجتمعية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rot="10800000">
            <a:off x="719999" y="612003"/>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8287C"/>
          </a:solidFill>
        </p:spPr>
        <p:txBody>
          <a:bodyPr wrap="square" lIns="0" tIns="0" rIns="0" bIns="0" rtlCol="0"/>
          <a:lstStyle/>
          <a:p>
            <a:endParaRPr sz="2400"/>
          </a:p>
        </p:txBody>
      </p:sp>
      <p:sp>
        <p:nvSpPr>
          <p:cNvPr id="3" name="object 3"/>
          <p:cNvSpPr txBox="1"/>
          <p:nvPr/>
        </p:nvSpPr>
        <p:spPr>
          <a:xfrm>
            <a:off x="2104515" y="675379"/>
            <a:ext cx="4382770" cy="259045"/>
          </a:xfrm>
          <a:prstGeom prst="rect">
            <a:avLst/>
          </a:prstGeom>
        </p:spPr>
        <p:txBody>
          <a:bodyPr vert="horz" wrap="square" lIns="0" tIns="12700" rIns="0" bIns="0" rtlCol="0">
            <a:spAutoFit/>
          </a:bodyPr>
          <a:lstStyle/>
          <a:p>
            <a:pPr marL="12700" rtl="1">
              <a:lnSpc>
                <a:spcPct val="100000"/>
              </a:lnSpc>
              <a:spcBef>
                <a:spcPts val="100"/>
              </a:spcBef>
            </a:pPr>
            <a:r>
              <a:rPr lang="ar-JO" sz="1600" b="1" spc="55" dirty="0">
                <a:solidFill>
                  <a:srgbClr val="FFFFFF"/>
                </a:solidFill>
                <a:latin typeface="Calibri" panose="020F0502020204030204" pitchFamily="34" charset="0"/>
                <a:ea typeface="Calibri" panose="020F0502020204030204" pitchFamily="34" charset="0"/>
                <a:cs typeface="Calibri" panose="020F0502020204030204" pitchFamily="34" charset="0"/>
              </a:rPr>
              <a:t>التعامل مع البيانات الواردة من خلال قنوات أحادية الاتجاه</a:t>
            </a:r>
            <a:endParaRPr sz="16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3887379" y="1082599"/>
            <a:ext cx="2995930" cy="1107611"/>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dirty="0">
                <a:latin typeface="Calibri" panose="020F0502020204030204" pitchFamily="34" charset="0"/>
                <a:ea typeface="Calibri" panose="020F0502020204030204" pitchFamily="34" charset="0"/>
                <a:cs typeface="Calibri" panose="020F0502020204030204" pitchFamily="34" charset="0"/>
              </a:rPr>
              <a:t>يمكن تضمين إذن استخدام ومشاركة الملاحظات والانطباعات الواردة من خلال قناة </a:t>
            </a:r>
            <a:r>
              <a:rPr lang="ar-JO" sz="1050" dirty="0">
                <a:latin typeface="Calibri" panose="020F0502020204030204" pitchFamily="34" charset="0"/>
                <a:ea typeface="Calibri" panose="020F0502020204030204" pitchFamily="34" charset="0"/>
                <a:cs typeface="Calibri" panose="020F0502020204030204" pitchFamily="34" charset="0"/>
                <a:hlinkClick r:id="rId2" action="ppaction://hlinksldjump"/>
              </a:rPr>
              <a:t>التتغذية الراجعة </a:t>
            </a:r>
            <a:r>
              <a:rPr lang="ar-JO" sz="1050" dirty="0">
                <a:latin typeface="Calibri" panose="020F0502020204030204" pitchFamily="34" charset="0"/>
                <a:ea typeface="Calibri" panose="020F0502020204030204" pitchFamily="34" charset="0"/>
                <a:cs typeface="Calibri" panose="020F0502020204030204" pitchFamily="34" charset="0"/>
              </a:rPr>
              <a:t>أحادية الاتجاه (على سبيل المثال ، صندوق اقتراحات أو تسجيل الصوت) إذا تم تقديم قناة التغذية الراجعة بوضوح إلى المجتمع أو تمت مشاركة الملاحظات والانطباعات في الأماكن العامة (على سبيل المثال، على صفحة وسائط التواصل الاجتماعي العامة) ويقتصر ذلك على جوانب الملاحظات والانطباعات</a:t>
            </a:r>
            <a:endParaRPr lang="en-US" sz="10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726349" y="1129733"/>
            <a:ext cx="2995930" cy="739177"/>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dirty="0">
                <a:latin typeface="Calibri" panose="020F0502020204030204" pitchFamily="34" charset="0"/>
                <a:ea typeface="Calibri" panose="020F0502020204030204" pitchFamily="34" charset="0"/>
                <a:cs typeface="Calibri" panose="020F0502020204030204" pitchFamily="34" charset="0"/>
              </a:rPr>
              <a:t> التي لا تستطيع تحديد الفرد (على سبيل المثال: محتوى تلك الملاحظات، أو الموقع وعمر مقدم المعلومات) وفي حال تمت مشاركة البيانات الشخصية، وكانت هناك حاجة إلى المتابعة، فيجب طلب الموافقة المستنيرة قبل اتخاذ الخطوات التالية ومعالجة البيانات.</a:t>
            </a:r>
            <a:endParaRPr sz="1050" dirty="0">
              <a:latin typeface="Calibri" panose="020F0502020204030204" pitchFamily="34" charset="0"/>
              <a:ea typeface="Calibri" panose="020F0502020204030204" pitchFamily="34" charset="0"/>
              <a:cs typeface="Calibri" panose="020F0502020204030204" pitchFamily="34" charset="0"/>
            </a:endParaRPr>
          </a:p>
        </p:txBody>
      </p:sp>
      <p:pic>
        <p:nvPicPr>
          <p:cNvPr id="6" name="object 6"/>
          <p:cNvPicPr/>
          <p:nvPr/>
        </p:nvPicPr>
        <p:blipFill>
          <a:blip r:embed="rId3" cstate="print"/>
          <a:stretch>
            <a:fillRect/>
          </a:stretch>
        </p:blipFill>
        <p:spPr>
          <a:xfrm>
            <a:off x="4387367" y="2014416"/>
            <a:ext cx="72008" cy="71996"/>
          </a:xfrm>
          <a:prstGeom prst="rect">
            <a:avLst/>
          </a:prstGeom>
        </p:spPr>
      </p:pic>
      <p:sp>
        <p:nvSpPr>
          <p:cNvPr id="7" name="object 7"/>
          <p:cNvSpPr txBox="1"/>
          <p:nvPr/>
        </p:nvSpPr>
        <p:spPr>
          <a:xfrm>
            <a:off x="3881573" y="2436101"/>
            <a:ext cx="2995930" cy="1591461"/>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dirty="0">
                <a:latin typeface="Calibri"/>
                <a:cs typeface="Calibri"/>
              </a:rPr>
              <a:t>إذا تعذر حل الملاحظات والانطباعات من قبل الشخص الذي تلقاها، فاطلب من مقدم البيانات الموافقة على مشاركة تفاصيل الاتصال الخاصة به للإحالة والمتابعة، واحرص على تسجيل المعلومات الشخصية فقط مثل الاسم وتفاصيل الاتصال إذا لزم الأمر والموافقة المستنيرة لفعل ذلك.</a:t>
            </a:r>
          </a:p>
          <a:p>
            <a:pPr marL="12700" marR="5080" algn="just" rtl="1">
              <a:lnSpc>
                <a:spcPct val="113999"/>
              </a:lnSpc>
              <a:spcBef>
                <a:spcPts val="850"/>
              </a:spcBef>
            </a:pPr>
            <a:r>
              <a:rPr lang="ar-JO" sz="1050" dirty="0">
                <a:latin typeface="Calibri"/>
                <a:cs typeface="Calibri"/>
              </a:rPr>
              <a:t>وبشكل عام، يجب تجنب التقاط الصور أثناء عمليات جمع التغذية الراجعة المجتمعية، لأن ذلك قد يجعل الشخص الذي يقدم الملاحظة يشعر بالاستياء أو يعرض الأشخاص الذين تم تصويرهم للخطر، ومع </a:t>
            </a:r>
            <a:endParaRPr sz="1050" dirty="0">
              <a:latin typeface="Calibri"/>
              <a:cs typeface="Calibri"/>
            </a:endParaRPr>
          </a:p>
        </p:txBody>
      </p:sp>
      <p:sp>
        <p:nvSpPr>
          <p:cNvPr id="8" name="object 8"/>
          <p:cNvSpPr txBox="1"/>
          <p:nvPr/>
        </p:nvSpPr>
        <p:spPr>
          <a:xfrm>
            <a:off x="721904" y="2471815"/>
            <a:ext cx="2995930" cy="1107611"/>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spc="30" dirty="0">
                <a:latin typeface="Calibri"/>
                <a:cs typeface="Calibri"/>
              </a:rPr>
              <a:t>ذلك، قد يكون من الضروري أحيانًا التقاط صورة لتوفير الملاحظات (على سبيل المثال، التقاط صورة للأغراض التالفة التي تُعطى للأسرة)، ولكن قبل التقاط الصور، يجب الحصول على موافقة مستنيرة من الأشخاص ذوي الصلة، خاصة إذا كانوا سيظهرون فيها، كما ويجب أن تكون واضحًا حول كيفية استخدام الصورة ومع من سيتم مشاركتها.</a:t>
            </a:r>
            <a:endParaRPr sz="1050" dirty="0">
              <a:latin typeface="Calibri"/>
              <a:cs typeface="Calibri"/>
            </a:endParaRPr>
          </a:p>
        </p:txBody>
      </p:sp>
      <p:sp>
        <p:nvSpPr>
          <p:cNvPr id="9" name="object 9"/>
          <p:cNvSpPr txBox="1"/>
          <p:nvPr/>
        </p:nvSpPr>
        <p:spPr>
          <a:xfrm>
            <a:off x="3201035" y="4278601"/>
            <a:ext cx="3684270" cy="320601"/>
          </a:xfrm>
          <a:prstGeom prst="rect">
            <a:avLst/>
          </a:prstGeom>
        </p:spPr>
        <p:txBody>
          <a:bodyPr vert="horz" wrap="square" lIns="0" tIns="12700" rIns="0" bIns="0" rtlCol="0">
            <a:spAutoFit/>
          </a:bodyPr>
          <a:lstStyle/>
          <a:p>
            <a:pPr marL="12700" rtl="1">
              <a:lnSpc>
                <a:spcPct val="100000"/>
              </a:lnSpc>
              <a:spcBef>
                <a:spcPts val="100"/>
              </a:spcBef>
            </a:pPr>
            <a:r>
              <a:rPr lang="ar-JO" sz="2000" b="1" spc="65" dirty="0">
                <a:solidFill>
                  <a:srgbClr val="E42583"/>
                </a:solidFill>
                <a:latin typeface="Calibri" panose="020F0502020204030204" pitchFamily="34" charset="0"/>
                <a:ea typeface="Calibri" panose="020F0502020204030204" pitchFamily="34" charset="0"/>
                <a:cs typeface="Calibri" panose="020F0502020204030204" pitchFamily="34" charset="0"/>
              </a:rPr>
              <a:t>2.3 تسجيل التغذية الراجعة المجتمعية</a:t>
            </a:r>
            <a:endParaRPr sz="200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3878398" y="4750909"/>
            <a:ext cx="2995930" cy="773866"/>
          </a:xfrm>
          <a:prstGeom prst="rect">
            <a:avLst/>
          </a:prstGeom>
        </p:spPr>
        <p:txBody>
          <a:bodyPr vert="horz" wrap="square" lIns="0" tIns="12700" rIns="0" bIns="0" rtlCol="0">
            <a:spAutoFit/>
          </a:bodyPr>
          <a:lstStyle/>
          <a:p>
            <a:pPr marL="12700" marR="5080" algn="just" rtl="1">
              <a:lnSpc>
                <a:spcPct val="113999"/>
              </a:lnSpc>
              <a:spcBef>
                <a:spcPts val="100"/>
              </a:spcBef>
            </a:pPr>
            <a:r>
              <a:rPr lang="ar-JO" sz="1100" dirty="0">
                <a:latin typeface="Calibri"/>
                <a:cs typeface="Calibri"/>
              </a:rPr>
              <a:t>عند تسجيل الملاحظات والانطباعات، حاول قدر الإمكان كتابة التعليق كما تمت مشاركته معك وباللغة التي تمت مشاركته بها، لأن التلخيص وإعادة الصياغة أكثر من اللازم سيخلق تحديات في تفسير ما يريد الشخص قوله وقد يغير معنى الملاحظات المدونة.</a:t>
            </a:r>
          </a:p>
        </p:txBody>
      </p:sp>
      <p:sp>
        <p:nvSpPr>
          <p:cNvPr id="11" name="object 11"/>
          <p:cNvSpPr txBox="1"/>
          <p:nvPr/>
        </p:nvSpPr>
        <p:spPr>
          <a:xfrm>
            <a:off x="712562" y="4750909"/>
            <a:ext cx="2995930" cy="1159869"/>
          </a:xfrm>
          <a:prstGeom prst="rect">
            <a:avLst/>
          </a:prstGeom>
        </p:spPr>
        <p:txBody>
          <a:bodyPr vert="horz" wrap="square" lIns="0" tIns="12700" rIns="0" bIns="0" rtlCol="0">
            <a:spAutoFit/>
          </a:bodyPr>
          <a:lstStyle/>
          <a:p>
            <a:pPr marL="12700" marR="5080" algn="just" rtl="1">
              <a:lnSpc>
                <a:spcPct val="113999"/>
              </a:lnSpc>
              <a:spcBef>
                <a:spcPts val="100"/>
              </a:spcBef>
            </a:pPr>
            <a:r>
              <a:rPr lang="ar-JO" sz="1100" dirty="0">
                <a:latin typeface="Calibri"/>
                <a:cs typeface="Calibri"/>
              </a:rPr>
              <a:t>في حين أنه من المهم تدوين ملاحظات جيدة، إلا أنه يجب عليك الانتباه إلى الشخص الذي يشارك الملاحظات والانطباعات، حيث يجب وجود شخص آخر، إن أمكن ذلك، لتسجيل الملاحظات (خاصة أثناء المناقشات الطويلة)، وفي بعض الأحيان ، قد يكون من الأنسب ثقافيا تدوين الملاحظات بعد المحادثة، على الرغم من أن هذا قد يؤدي إلى ملاحظات أقل جودة.</a:t>
            </a:r>
          </a:p>
        </p:txBody>
      </p:sp>
      <p:sp>
        <p:nvSpPr>
          <p:cNvPr id="12" name="object 12"/>
          <p:cNvSpPr txBox="1"/>
          <p:nvPr/>
        </p:nvSpPr>
        <p:spPr>
          <a:xfrm>
            <a:off x="3661502" y="6135169"/>
            <a:ext cx="3180080" cy="320601"/>
          </a:xfrm>
          <a:prstGeom prst="rect">
            <a:avLst/>
          </a:prstGeom>
        </p:spPr>
        <p:txBody>
          <a:bodyPr vert="horz" wrap="square" lIns="0" tIns="12700" rIns="0" bIns="0" rtlCol="0">
            <a:spAutoFit/>
          </a:bodyPr>
          <a:lstStyle/>
          <a:p>
            <a:pPr marL="12700" rtl="1">
              <a:lnSpc>
                <a:spcPct val="100000"/>
              </a:lnSpc>
              <a:spcBef>
                <a:spcPts val="100"/>
              </a:spcBef>
            </a:pPr>
            <a:r>
              <a:rPr lang="ar-JO" sz="2000" b="1" dirty="0">
                <a:solidFill>
                  <a:srgbClr val="E42583"/>
                </a:solidFill>
                <a:latin typeface="Calibri" panose="020F0502020204030204" pitchFamily="34" charset="0"/>
                <a:ea typeface="Calibri" panose="020F0502020204030204" pitchFamily="34" charset="0"/>
                <a:cs typeface="Calibri" panose="020F0502020204030204" pitchFamily="34" charset="0"/>
              </a:rPr>
              <a:t>2.4 تقديم استجابة أولية</a:t>
            </a:r>
            <a:endParaRPr sz="2000" dirty="0">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3848010" y="6508579"/>
            <a:ext cx="2995930" cy="923394"/>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spc="10" dirty="0">
                <a:latin typeface="Calibri"/>
                <a:cs typeface="Calibri"/>
              </a:rPr>
              <a:t>من الناحية المثالية ، يمكن للشخص الذي يتلقى الملاحظات الاستجابة لها فورًا، فعلى سبيل المثال ، يمكن الإجابة على الأسئلة وتوضيح سوء الفهم ومعالجة الشائعات، ولكن، وحتى عندما تتم عملية الاستجابة المباشرة للملاحظات، يجب توثيقها حتى يمكن دمجها وتجميعها مع البيانات المتعلقة بالملاحظات الأخرى.</a:t>
            </a:r>
          </a:p>
        </p:txBody>
      </p:sp>
      <p:sp>
        <p:nvSpPr>
          <p:cNvPr id="14" name="object 14"/>
          <p:cNvSpPr txBox="1"/>
          <p:nvPr/>
        </p:nvSpPr>
        <p:spPr>
          <a:xfrm>
            <a:off x="726349" y="6508579"/>
            <a:ext cx="2995930" cy="1107611"/>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dirty="0">
                <a:latin typeface="Calibri"/>
                <a:cs typeface="Calibri"/>
              </a:rPr>
              <a:t>لزيادة قدرة فريقك على الاستجابة للملاحظات والانطباعات في الوقت الحالي ، من المفيد الاحتفاظ بقائمة "الأسئلة الأكثر تكرارًا" كما ويجب تحديث هذه القائمة ومناقشتها بانتظام، أما أثناء حالات الطوارئ، فإنه من الضروري عقد اجتماعات منتظمة مع جامعي البيانات لتقديم التحديثات ومناقشة الإجابات على الأسئلة الشائعة ومعالجة الشائعات والمعلومات المضللة.</a:t>
            </a:r>
          </a:p>
        </p:txBody>
      </p:sp>
      <p:grpSp>
        <p:nvGrpSpPr>
          <p:cNvPr id="15" name="object 15"/>
          <p:cNvGrpSpPr/>
          <p:nvPr/>
        </p:nvGrpSpPr>
        <p:grpSpPr>
          <a:xfrm>
            <a:off x="6599328" y="533236"/>
            <a:ext cx="474345" cy="474345"/>
            <a:chOff x="469337" y="562118"/>
            <a:chExt cx="474345" cy="474345"/>
          </a:xfrm>
        </p:grpSpPr>
        <p:sp>
          <p:nvSpPr>
            <p:cNvPr id="16" name="object 16"/>
            <p:cNvSpPr/>
            <p:nvPr/>
          </p:nvSpPr>
          <p:spPr>
            <a:xfrm>
              <a:off x="469337" y="562118"/>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ECD"/>
            </a:solidFill>
          </p:spPr>
          <p:txBody>
            <a:bodyPr wrap="square" lIns="0" tIns="0" rIns="0" bIns="0" rtlCol="0"/>
            <a:lstStyle/>
            <a:p>
              <a:endParaRPr sz="2400"/>
            </a:p>
          </p:txBody>
        </p:sp>
        <p:pic>
          <p:nvPicPr>
            <p:cNvPr id="17" name="object 17"/>
            <p:cNvPicPr/>
            <p:nvPr/>
          </p:nvPicPr>
          <p:blipFill>
            <a:blip r:embed="rId4" cstate="print"/>
            <a:stretch>
              <a:fillRect/>
            </a:stretch>
          </p:blipFill>
          <p:spPr>
            <a:xfrm>
              <a:off x="584869" y="660889"/>
              <a:ext cx="243268" cy="276783"/>
            </a:xfrm>
            <a:prstGeom prst="rect">
              <a:avLst/>
            </a:prstGeom>
          </p:spPr>
        </p:pic>
      </p:grpSp>
      <p:sp>
        <p:nvSpPr>
          <p:cNvPr id="18" name="object 18"/>
          <p:cNvSpPr/>
          <p:nvPr/>
        </p:nvSpPr>
        <p:spPr>
          <a:xfrm>
            <a:off x="6819893" y="10000903"/>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sz="2400"/>
          </a:p>
        </p:txBody>
      </p:sp>
      <p:sp>
        <p:nvSpPr>
          <p:cNvPr id="19" name="object 19"/>
          <p:cNvSpPr txBox="1"/>
          <p:nvPr/>
        </p:nvSpPr>
        <p:spPr>
          <a:xfrm>
            <a:off x="5530850" y="10018021"/>
            <a:ext cx="1511073" cy="259045"/>
          </a:xfrm>
          <a:prstGeom prst="rect">
            <a:avLst/>
          </a:prstGeom>
        </p:spPr>
        <p:txBody>
          <a:bodyPr vert="horz" wrap="square" lIns="0" tIns="12700" rIns="0" bIns="0" rtlCol="0">
            <a:spAutoFit/>
          </a:bodyPr>
          <a:lstStyle/>
          <a:p>
            <a:pPr marL="12700" rtl="1">
              <a:lnSpc>
                <a:spcPct val="100000"/>
              </a:lnSpc>
              <a:spcBef>
                <a:spcPts val="100"/>
              </a:spcBef>
              <a:tabLst>
                <a:tab pos="358775" algn="l"/>
              </a:tabLst>
            </a:pPr>
            <a:r>
              <a:rPr lang="ar-JO" sz="1600" b="1" spc="-37" baseline="3472" dirty="0">
                <a:solidFill>
                  <a:schemeClr val="tx1"/>
                </a:solidFill>
                <a:latin typeface="Calibri" panose="020F0502020204030204" pitchFamily="34" charset="0"/>
                <a:ea typeface="Calibri" panose="020F0502020204030204" pitchFamily="34" charset="0"/>
                <a:cs typeface="Calibri" panose="020F0502020204030204" pitchFamily="34" charset="0"/>
              </a:rPr>
              <a:t> </a:t>
            </a:r>
            <a:r>
              <a:rPr lang="ar-JO" sz="1600" b="1" spc="-37" baseline="3472" dirty="0">
                <a:solidFill>
                  <a:schemeClr val="bg1"/>
                </a:solidFill>
                <a:latin typeface="Calibri" panose="020F0502020204030204" pitchFamily="34" charset="0"/>
                <a:ea typeface="Calibri" panose="020F0502020204030204" pitchFamily="34" charset="0"/>
                <a:cs typeface="Calibri" panose="020F0502020204030204" pitchFamily="34" charset="0"/>
              </a:rPr>
              <a:t>26</a:t>
            </a:r>
            <a:r>
              <a:rPr lang="ar-JO" sz="1600" b="1" spc="-37" baseline="3472" dirty="0">
                <a:solidFill>
                  <a:schemeClr val="tx1"/>
                </a:solidFill>
                <a:latin typeface="Calibri" panose="020F0502020204030204" pitchFamily="34" charset="0"/>
                <a:ea typeface="Calibri" panose="020F0502020204030204" pitchFamily="34" charset="0"/>
                <a:cs typeface="Calibri" panose="020F0502020204030204" pitchFamily="34" charset="0"/>
              </a:rPr>
              <a:t>         أساسيات التغذية الراجعة</a:t>
            </a:r>
            <a:endParaRPr sz="10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22409" y="889606"/>
            <a:ext cx="6145530" cy="838435"/>
          </a:xfrm>
          <a:prstGeom prst="rect">
            <a:avLst/>
          </a:prstGeom>
        </p:spPr>
        <p:txBody>
          <a:bodyPr vert="horz" wrap="square" lIns="0" tIns="12700" rIns="0" bIns="0" rtlCol="0">
            <a:spAutoFit/>
          </a:bodyPr>
          <a:lstStyle/>
          <a:p>
            <a:pPr marL="12700" rtl="1">
              <a:lnSpc>
                <a:spcPct val="100000"/>
              </a:lnSpc>
              <a:spcBef>
                <a:spcPts val="100"/>
              </a:spcBef>
            </a:pPr>
            <a:r>
              <a:rPr lang="ar-JO" sz="1900" b="1" dirty="0">
                <a:solidFill>
                  <a:srgbClr val="98287C"/>
                </a:solidFill>
                <a:latin typeface="Calibri" panose="020F0502020204030204" pitchFamily="34" charset="0"/>
                <a:ea typeface="Calibri" panose="020F0502020204030204" pitchFamily="34" charset="0"/>
                <a:cs typeface="Calibri" panose="020F0502020204030204" pitchFamily="34" charset="0"/>
              </a:rPr>
              <a:t>المرحلة الثالثة: </a:t>
            </a:r>
            <a:r>
              <a:rPr lang="ar-JO" sz="1900" b="1" dirty="0">
                <a:solidFill>
                  <a:srgbClr val="E42583"/>
                </a:solidFill>
                <a:latin typeface="Calibri" panose="020F0502020204030204" pitchFamily="34" charset="0"/>
                <a:ea typeface="Calibri" panose="020F0502020204030204" pitchFamily="34" charset="0"/>
                <a:cs typeface="Calibri" panose="020F0502020204030204" pitchFamily="34" charset="0"/>
              </a:rPr>
              <a:t>إحالة الملاحظات والانطباعات وتحليلها</a:t>
            </a:r>
            <a:endParaRPr sz="1900" dirty="0">
              <a:solidFill>
                <a:srgbClr val="E42583"/>
              </a:solidFill>
              <a:latin typeface="Calibri" panose="020F0502020204030204" pitchFamily="34" charset="0"/>
              <a:ea typeface="Calibri" panose="020F0502020204030204" pitchFamily="34" charset="0"/>
              <a:cs typeface="Calibri" panose="020F0502020204030204" pitchFamily="34" charset="0"/>
            </a:endParaRPr>
          </a:p>
          <a:p>
            <a:pPr marL="12700" marR="5080" rtl="1">
              <a:lnSpc>
                <a:spcPct val="113999"/>
              </a:lnSpc>
              <a:spcBef>
                <a:spcPts val="1510"/>
              </a:spcBef>
            </a:pPr>
            <a:r>
              <a:rPr lang="ar-JO" sz="1000" dirty="0">
                <a:latin typeface="Calibri" panose="020F0502020204030204" pitchFamily="34" charset="0"/>
                <a:ea typeface="Calibri" panose="020F0502020204030204" pitchFamily="34" charset="0"/>
                <a:cs typeface="Calibri" panose="020F0502020204030204" pitchFamily="34" charset="0"/>
              </a:rPr>
              <a:t>بمجرد جمع الملاحظات، يجب إدارتها ومشاركتها بالطريقة المناسبة، ويقدم هذا الجزء  شرحًا لكيفية إدارة البيانات المتعلقة بالملاحظات وتحديد أولوياتها وإحالتها.</a:t>
            </a:r>
            <a:endParaRPr sz="100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3494949" y="1925479"/>
            <a:ext cx="3406140"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3.1 توحيد البيانات وتنظيمها</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3943884" y="2248952"/>
            <a:ext cx="2997200" cy="1230850"/>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00" spc="65" dirty="0">
                <a:latin typeface="Calibri"/>
                <a:cs typeface="Calibri"/>
              </a:rPr>
              <a:t>بناءً على القرارات التي اتخذتها حول كيفية توثيق الملاحظات (سواء كان ذلك شفهيًا أو من خلال أدوات جمع البيانات)، عليك توحيد الملاحظات الواردة من كل قناة على حدة، وفي حال كان لديك قنوات متعددة للتغذية الراجعة، فيمكنك بعد ذلك جمع كافة البيانات المتعلقة بالملاحظات بشكل دوري في موقع مركزي واحد حتى تتمكن من تحليلها دفعة واحدة، كما وعليك أن تتذكر أن كيفية جمع البيانات تعتمد على مقياس</a:t>
            </a:r>
            <a:endParaRPr sz="1000" dirty="0">
              <a:latin typeface="Calibri"/>
              <a:cs typeface="Calibri"/>
            </a:endParaRPr>
          </a:p>
        </p:txBody>
      </p:sp>
      <p:sp>
        <p:nvSpPr>
          <p:cNvPr id="5" name="object 5"/>
          <p:cNvSpPr txBox="1"/>
          <p:nvPr/>
        </p:nvSpPr>
        <p:spPr>
          <a:xfrm>
            <a:off x="707299" y="2267781"/>
            <a:ext cx="2995930" cy="1427186"/>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00" spc="20" dirty="0">
                <a:latin typeface="Calibri"/>
                <a:cs typeface="Calibri"/>
              </a:rPr>
              <a:t> آلية التغذية الراجعة الخاصة بك؛ ويمكنك الرجوع إلى </a:t>
            </a:r>
            <a:r>
              <a:rPr lang="ar-JO" sz="1000" spc="20" dirty="0">
                <a:latin typeface="Calibri"/>
                <a:cs typeface="Calibri"/>
                <a:hlinkClick r:id="rId2"/>
              </a:rPr>
              <a:t>أداة التغذية الراجعة رقم 2 </a:t>
            </a:r>
            <a:r>
              <a:rPr lang="ar-JO" sz="1000" spc="20" dirty="0">
                <a:latin typeface="Calibri"/>
                <a:cs typeface="Calibri"/>
              </a:rPr>
              <a:t>لمساعدتك على التخطيط لكيفية فعل ذلك.</a:t>
            </a:r>
          </a:p>
          <a:p>
            <a:pPr marL="12700" marR="5080" algn="just">
              <a:lnSpc>
                <a:spcPct val="113999"/>
              </a:lnSpc>
              <a:spcBef>
                <a:spcPts val="100"/>
              </a:spcBef>
            </a:pPr>
            <a:endParaRPr lang="ar-JO" sz="950" spc="20" dirty="0">
              <a:latin typeface="Calibri"/>
              <a:cs typeface="Calibri"/>
            </a:endParaRPr>
          </a:p>
          <a:p>
            <a:pPr marL="12700" marR="5080" algn="just">
              <a:lnSpc>
                <a:spcPct val="113999"/>
              </a:lnSpc>
              <a:spcBef>
                <a:spcPts val="100"/>
              </a:spcBef>
            </a:pPr>
            <a:endParaRPr lang="ar-JO" sz="950" spc="20" dirty="0">
              <a:latin typeface="Calibri"/>
              <a:cs typeface="Calibri"/>
            </a:endParaRPr>
          </a:p>
          <a:p>
            <a:pPr marL="12700" marR="5080" algn="just" rtl="1">
              <a:lnSpc>
                <a:spcPct val="113999"/>
              </a:lnSpc>
              <a:spcBef>
                <a:spcPts val="100"/>
              </a:spcBef>
            </a:pPr>
            <a:r>
              <a:rPr lang="ar-JO" sz="1000" spc="50" dirty="0">
                <a:latin typeface="Calibri"/>
                <a:cs typeface="Calibri"/>
              </a:rPr>
              <a:t>توفر، إرشادات أكثر تفصيلاً يمكنها مسا</a:t>
            </a:r>
            <a:r>
              <a:rPr lang="ar-JO" sz="1000" spc="50" dirty="0">
                <a:latin typeface="Calibri"/>
                <a:cs typeface="Calibri"/>
                <a:hlinkClick r:id="rId2"/>
              </a:rPr>
              <a:t>مجموعة التغذية الراجعة في الوحدة رقم 3 والمتعلقة بالملاحظات والانطباعات المفتوحة وغير المنظمة</a:t>
            </a:r>
            <a:r>
              <a:rPr lang="ar-JO" sz="1000" spc="50" dirty="0">
                <a:latin typeface="Calibri"/>
                <a:cs typeface="Calibri"/>
              </a:rPr>
              <a:t>عدتك إذا كنت تعمل مع هذا النوع من البيانات، وفيما يلي نموذج يمكنك استخدامه:</a:t>
            </a:r>
            <a:endParaRPr sz="1000" dirty="0">
              <a:latin typeface="Calibri"/>
              <a:cs typeface="Calibri"/>
            </a:endParaRPr>
          </a:p>
        </p:txBody>
      </p:sp>
      <p:sp>
        <p:nvSpPr>
          <p:cNvPr id="6" name="object 6"/>
          <p:cNvSpPr/>
          <p:nvPr/>
        </p:nvSpPr>
        <p:spPr>
          <a:xfrm rot="10800000">
            <a:off x="719999" y="3909963"/>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7" name="object 7"/>
          <p:cNvSpPr/>
          <p:nvPr/>
        </p:nvSpPr>
        <p:spPr>
          <a:xfrm>
            <a:off x="4868958" y="5054111"/>
            <a:ext cx="1686560" cy="0"/>
          </a:xfrm>
          <a:custGeom>
            <a:avLst/>
            <a:gdLst/>
            <a:ahLst/>
            <a:cxnLst/>
            <a:rect l="l" t="t" r="r" b="b"/>
            <a:pathLst>
              <a:path w="1686560">
                <a:moveTo>
                  <a:pt x="0" y="0"/>
                </a:moveTo>
                <a:lnTo>
                  <a:pt x="1686166" y="0"/>
                </a:lnTo>
              </a:path>
            </a:pathLst>
          </a:custGeom>
          <a:ln w="6350">
            <a:solidFill>
              <a:srgbClr val="98287C"/>
            </a:solidFill>
          </a:ln>
        </p:spPr>
        <p:txBody>
          <a:bodyPr wrap="square" lIns="0" tIns="0" rIns="0" bIns="0" rtlCol="0"/>
          <a:lstStyle/>
          <a:p>
            <a:endParaRPr/>
          </a:p>
        </p:txBody>
      </p:sp>
      <p:sp>
        <p:nvSpPr>
          <p:cNvPr id="8" name="object 8"/>
          <p:cNvSpPr txBox="1"/>
          <p:nvPr/>
        </p:nvSpPr>
        <p:spPr>
          <a:xfrm>
            <a:off x="707298" y="3999976"/>
            <a:ext cx="5874413" cy="1054135"/>
          </a:xfrm>
          <a:prstGeom prst="rect">
            <a:avLst/>
          </a:prstGeom>
        </p:spPr>
        <p:txBody>
          <a:bodyPr vert="horz" wrap="square" lIns="0" tIns="12700" rIns="0" bIns="0" rtlCol="0">
            <a:spAutoFit/>
          </a:bodyPr>
          <a:lstStyle/>
          <a:p>
            <a:pPr marL="372110" rtl="1">
              <a:lnSpc>
                <a:spcPct val="100000"/>
              </a:lnSpc>
              <a:spcBef>
                <a:spcPts val="100"/>
              </a:spcBef>
            </a:pPr>
            <a:r>
              <a:rPr lang="ar-JO" sz="1300" b="1"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0"/>
              </a:spcBef>
            </a:pPr>
            <a:endParaRPr sz="1450" dirty="0">
              <a:latin typeface="Calibri" panose="020F0502020204030204" pitchFamily="34" charset="0"/>
              <a:ea typeface="Calibri" panose="020F0502020204030204" pitchFamily="34" charset="0"/>
              <a:cs typeface="Calibri" panose="020F0502020204030204" pitchFamily="34" charset="0"/>
            </a:endParaRPr>
          </a:p>
          <a:p>
            <a:pPr marL="552450" indent="-179705" rtl="1">
              <a:lnSpc>
                <a:spcPct val="100000"/>
              </a:lnSpc>
              <a:buClr>
                <a:srgbClr val="652D88"/>
              </a:buClr>
              <a:buFont typeface="Arial Narrow"/>
              <a:buChar char="►"/>
              <a:tabLst>
                <a:tab pos="552450"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7: نموذج سجل إكسل الذي يمكن استخدامه لتوحيد </a:t>
            </a: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الملاحظات </a:t>
            </a:r>
          </a:p>
          <a:p>
            <a:pPr marL="372745" rtl="1">
              <a:lnSpc>
                <a:spcPct val="100000"/>
              </a:lnSpc>
              <a:buClr>
                <a:srgbClr val="652D88"/>
              </a:buClr>
              <a:tabLst>
                <a:tab pos="552450" algn="l"/>
              </a:tabLst>
            </a:pPr>
            <a:endParaRPr sz="130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spcBef>
                <a:spcPts val="785"/>
              </a:spcBef>
            </a:pPr>
            <a:r>
              <a:rPr lang="ar-JO" sz="1100" dirty="0">
                <a:solidFill>
                  <a:srgbClr val="98287C"/>
                </a:solidFill>
                <a:latin typeface="Calibri" panose="020F0502020204030204" pitchFamily="34" charset="0"/>
                <a:ea typeface="Calibri" panose="020F0502020204030204" pitchFamily="34" charset="0"/>
                <a:cs typeface="Calibri" panose="020F0502020204030204" pitchFamily="34" charset="0"/>
              </a:rPr>
              <a:t>تنظيم البيانات المتعلقة بالملاحظات</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3866838" y="5179806"/>
            <a:ext cx="2995930" cy="1216039"/>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dirty="0">
                <a:latin typeface="Calibri"/>
                <a:cs typeface="Calibri"/>
              </a:rPr>
              <a:t>بمجرد توثيق الملاحظات وتوحيدها في مكان واحد، يجب مراجعتها من قبل شخص آخر للتأكد من تسجيلها وإدخالها بشكل صحيح (تسمى هذه العملية بـ"تنظيم" البيانات)، ويجب الإشارة إلى الشخص المسؤول عن هذه العملية في مخطط الأدوار والمسؤوليات الخاص بك.</a:t>
            </a:r>
          </a:p>
          <a:p>
            <a:pPr marL="12700" algn="just" rtl="1">
              <a:lnSpc>
                <a:spcPct val="100000"/>
              </a:lnSpc>
              <a:spcBef>
                <a:spcPts val="1010"/>
              </a:spcBef>
            </a:pPr>
            <a:r>
              <a:rPr lang="ar-JO" sz="1050" dirty="0">
                <a:latin typeface="Calibri"/>
                <a:cs typeface="Calibri"/>
              </a:rPr>
              <a:t>تشمل المهام المتعلقة بتنظيم البيانات ومراجعتها ما يلي:</a:t>
            </a:r>
            <a:endParaRPr sz="1050" dirty="0">
              <a:latin typeface="Calibri"/>
              <a:cs typeface="Calibri"/>
            </a:endParaRPr>
          </a:p>
        </p:txBody>
      </p:sp>
      <p:sp>
        <p:nvSpPr>
          <p:cNvPr id="10" name="object 10"/>
          <p:cNvSpPr txBox="1"/>
          <p:nvPr/>
        </p:nvSpPr>
        <p:spPr>
          <a:xfrm>
            <a:off x="719998" y="5179806"/>
            <a:ext cx="2995930" cy="554960"/>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dirty="0">
                <a:latin typeface="Calibri"/>
                <a:cs typeface="Calibri"/>
              </a:rPr>
              <a:t>بمجرد تنظيم البيانات ومراجعتها، من الضروري مشاركة الملاحظات المتعلقة بالأخطاء الشائعة مع جامعي البيانات، مما سيساعدهم على التعلم من تلك الأخطاء وتجنب الوقوع في المشكلات في المستقبل.</a:t>
            </a:r>
          </a:p>
        </p:txBody>
      </p:sp>
      <p:grpSp>
        <p:nvGrpSpPr>
          <p:cNvPr id="11" name="object 11"/>
          <p:cNvGrpSpPr/>
          <p:nvPr/>
        </p:nvGrpSpPr>
        <p:grpSpPr>
          <a:xfrm>
            <a:off x="6555518" y="3860000"/>
            <a:ext cx="474345" cy="474345"/>
            <a:chOff x="469337" y="3860078"/>
            <a:chExt cx="474345" cy="474345"/>
          </a:xfrm>
        </p:grpSpPr>
        <p:sp>
          <p:nvSpPr>
            <p:cNvPr id="12" name="object 12"/>
            <p:cNvSpPr/>
            <p:nvPr/>
          </p:nvSpPr>
          <p:spPr>
            <a:xfrm>
              <a:off x="469337" y="3860078"/>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13" name="object 13"/>
            <p:cNvPicPr/>
            <p:nvPr/>
          </p:nvPicPr>
          <p:blipFill>
            <a:blip r:embed="rId3" cstate="print"/>
            <a:stretch>
              <a:fillRect/>
            </a:stretch>
          </p:blipFill>
          <p:spPr>
            <a:xfrm>
              <a:off x="573284" y="3963065"/>
              <a:ext cx="266442" cy="268339"/>
            </a:xfrm>
            <a:prstGeom prst="rect">
              <a:avLst/>
            </a:prstGeom>
          </p:spPr>
        </p:pic>
      </p:grpSp>
      <p:pic>
        <p:nvPicPr>
          <p:cNvPr id="14" name="object 14"/>
          <p:cNvPicPr/>
          <p:nvPr/>
        </p:nvPicPr>
        <p:blipFill>
          <a:blip r:embed="rId4" cstate="print"/>
          <a:stretch>
            <a:fillRect/>
          </a:stretch>
        </p:blipFill>
        <p:spPr>
          <a:xfrm>
            <a:off x="2160764" y="4380179"/>
            <a:ext cx="245795" cy="245795"/>
          </a:xfrm>
          <a:prstGeom prst="rect">
            <a:avLst/>
          </a:prstGeom>
        </p:spPr>
      </p:pic>
      <p:grpSp>
        <p:nvGrpSpPr>
          <p:cNvPr id="15" name="object 15"/>
          <p:cNvGrpSpPr/>
          <p:nvPr/>
        </p:nvGrpSpPr>
        <p:grpSpPr>
          <a:xfrm>
            <a:off x="721906" y="6694678"/>
            <a:ext cx="6120130" cy="2736215"/>
            <a:chOff x="721906" y="6694678"/>
            <a:chExt cx="6120130" cy="2736215"/>
          </a:xfrm>
        </p:grpSpPr>
        <p:sp>
          <p:nvSpPr>
            <p:cNvPr id="16" name="object 16"/>
            <p:cNvSpPr/>
            <p:nvPr/>
          </p:nvSpPr>
          <p:spPr>
            <a:xfrm>
              <a:off x="721906" y="6694678"/>
              <a:ext cx="6120130" cy="2736215"/>
            </a:xfrm>
            <a:custGeom>
              <a:avLst/>
              <a:gdLst/>
              <a:ahLst/>
              <a:cxnLst/>
              <a:rect l="l" t="t" r="r" b="b"/>
              <a:pathLst>
                <a:path w="6120130" h="2736215">
                  <a:moveTo>
                    <a:pt x="6120002" y="0"/>
                  </a:moveTo>
                  <a:lnTo>
                    <a:pt x="0" y="0"/>
                  </a:lnTo>
                  <a:lnTo>
                    <a:pt x="0" y="2735999"/>
                  </a:lnTo>
                  <a:lnTo>
                    <a:pt x="6120002" y="2735999"/>
                  </a:lnTo>
                  <a:lnTo>
                    <a:pt x="6120002" y="0"/>
                  </a:lnTo>
                  <a:close/>
                </a:path>
              </a:pathLst>
            </a:custGeom>
            <a:solidFill>
              <a:srgbClr val="FCF1F0"/>
            </a:solidFill>
          </p:spPr>
          <p:txBody>
            <a:bodyPr wrap="square" lIns="0" tIns="0" rIns="0" bIns="0" rtlCol="0"/>
            <a:lstStyle/>
            <a:p>
              <a:endParaRPr/>
            </a:p>
          </p:txBody>
        </p:sp>
        <p:sp>
          <p:nvSpPr>
            <p:cNvPr id="17" name="object 17"/>
            <p:cNvSpPr/>
            <p:nvPr/>
          </p:nvSpPr>
          <p:spPr>
            <a:xfrm>
              <a:off x="1661970" y="8940374"/>
              <a:ext cx="364490" cy="364490"/>
            </a:xfrm>
            <a:custGeom>
              <a:avLst/>
              <a:gdLst/>
              <a:ahLst/>
              <a:cxnLst/>
              <a:rect l="l" t="t" r="r" b="b"/>
              <a:pathLst>
                <a:path w="364489" h="364490">
                  <a:moveTo>
                    <a:pt x="182041" y="0"/>
                  </a:moveTo>
                  <a:lnTo>
                    <a:pt x="133649" y="6503"/>
                  </a:lnTo>
                  <a:lnTo>
                    <a:pt x="90164" y="24855"/>
                  </a:lnTo>
                  <a:lnTo>
                    <a:pt x="53320" y="53320"/>
                  </a:lnTo>
                  <a:lnTo>
                    <a:pt x="24855" y="90164"/>
                  </a:lnTo>
                  <a:lnTo>
                    <a:pt x="6503" y="133649"/>
                  </a:lnTo>
                  <a:lnTo>
                    <a:pt x="0" y="182041"/>
                  </a:lnTo>
                  <a:lnTo>
                    <a:pt x="6503" y="230433"/>
                  </a:lnTo>
                  <a:lnTo>
                    <a:pt x="24855" y="273919"/>
                  </a:lnTo>
                  <a:lnTo>
                    <a:pt x="53320" y="310762"/>
                  </a:lnTo>
                  <a:lnTo>
                    <a:pt x="90164" y="339228"/>
                  </a:lnTo>
                  <a:lnTo>
                    <a:pt x="133649" y="357580"/>
                  </a:lnTo>
                  <a:lnTo>
                    <a:pt x="182041" y="364083"/>
                  </a:lnTo>
                  <a:lnTo>
                    <a:pt x="230433" y="357580"/>
                  </a:lnTo>
                  <a:lnTo>
                    <a:pt x="273919" y="339228"/>
                  </a:lnTo>
                  <a:lnTo>
                    <a:pt x="310762" y="310762"/>
                  </a:lnTo>
                  <a:lnTo>
                    <a:pt x="339228" y="273919"/>
                  </a:lnTo>
                  <a:lnTo>
                    <a:pt x="357580" y="230433"/>
                  </a:lnTo>
                  <a:lnTo>
                    <a:pt x="364083" y="182041"/>
                  </a:lnTo>
                  <a:lnTo>
                    <a:pt x="357580" y="133649"/>
                  </a:lnTo>
                  <a:lnTo>
                    <a:pt x="339228" y="90164"/>
                  </a:lnTo>
                  <a:lnTo>
                    <a:pt x="310762" y="53320"/>
                  </a:lnTo>
                  <a:lnTo>
                    <a:pt x="273919" y="24855"/>
                  </a:lnTo>
                  <a:lnTo>
                    <a:pt x="230433" y="6503"/>
                  </a:lnTo>
                  <a:lnTo>
                    <a:pt x="182041" y="0"/>
                  </a:lnTo>
                  <a:close/>
                </a:path>
              </a:pathLst>
            </a:custGeom>
            <a:solidFill>
              <a:srgbClr val="C11F84"/>
            </a:solidFill>
          </p:spPr>
          <p:txBody>
            <a:bodyPr wrap="square" lIns="0" tIns="0" rIns="0" bIns="0" rtlCol="0"/>
            <a:lstStyle/>
            <a:p>
              <a:endParaRPr/>
            </a:p>
          </p:txBody>
        </p:sp>
        <p:sp>
          <p:nvSpPr>
            <p:cNvPr id="18" name="object 18"/>
            <p:cNvSpPr/>
            <p:nvPr/>
          </p:nvSpPr>
          <p:spPr>
            <a:xfrm>
              <a:off x="1895467" y="8399679"/>
              <a:ext cx="364490" cy="364490"/>
            </a:xfrm>
            <a:custGeom>
              <a:avLst/>
              <a:gdLst/>
              <a:ahLst/>
              <a:cxnLst/>
              <a:rect l="l" t="t" r="r" b="b"/>
              <a:pathLst>
                <a:path w="364489" h="364490">
                  <a:moveTo>
                    <a:pt x="182041" y="0"/>
                  </a:moveTo>
                  <a:lnTo>
                    <a:pt x="133649" y="6503"/>
                  </a:lnTo>
                  <a:lnTo>
                    <a:pt x="90164" y="24855"/>
                  </a:lnTo>
                  <a:lnTo>
                    <a:pt x="53320" y="53320"/>
                  </a:lnTo>
                  <a:lnTo>
                    <a:pt x="24855" y="90164"/>
                  </a:lnTo>
                  <a:lnTo>
                    <a:pt x="6503" y="133649"/>
                  </a:lnTo>
                  <a:lnTo>
                    <a:pt x="0" y="182041"/>
                  </a:lnTo>
                  <a:lnTo>
                    <a:pt x="6503" y="230433"/>
                  </a:lnTo>
                  <a:lnTo>
                    <a:pt x="24855" y="273919"/>
                  </a:lnTo>
                  <a:lnTo>
                    <a:pt x="53320" y="310762"/>
                  </a:lnTo>
                  <a:lnTo>
                    <a:pt x="90164" y="339228"/>
                  </a:lnTo>
                  <a:lnTo>
                    <a:pt x="133649" y="357580"/>
                  </a:lnTo>
                  <a:lnTo>
                    <a:pt x="182041" y="364083"/>
                  </a:lnTo>
                  <a:lnTo>
                    <a:pt x="230433" y="357580"/>
                  </a:lnTo>
                  <a:lnTo>
                    <a:pt x="273919" y="339228"/>
                  </a:lnTo>
                  <a:lnTo>
                    <a:pt x="310762" y="310762"/>
                  </a:lnTo>
                  <a:lnTo>
                    <a:pt x="339228" y="273919"/>
                  </a:lnTo>
                  <a:lnTo>
                    <a:pt x="357580" y="230433"/>
                  </a:lnTo>
                  <a:lnTo>
                    <a:pt x="364083" y="182041"/>
                  </a:lnTo>
                  <a:lnTo>
                    <a:pt x="357580" y="133649"/>
                  </a:lnTo>
                  <a:lnTo>
                    <a:pt x="339228" y="90164"/>
                  </a:lnTo>
                  <a:lnTo>
                    <a:pt x="310762" y="53320"/>
                  </a:lnTo>
                  <a:lnTo>
                    <a:pt x="273919" y="24855"/>
                  </a:lnTo>
                  <a:lnTo>
                    <a:pt x="230433" y="6503"/>
                  </a:lnTo>
                  <a:lnTo>
                    <a:pt x="182041" y="0"/>
                  </a:lnTo>
                  <a:close/>
                </a:path>
              </a:pathLst>
            </a:custGeom>
            <a:solidFill>
              <a:srgbClr val="E6005D"/>
            </a:solidFill>
          </p:spPr>
          <p:txBody>
            <a:bodyPr wrap="square" lIns="0" tIns="0" rIns="0" bIns="0" rtlCol="0"/>
            <a:lstStyle/>
            <a:p>
              <a:endParaRPr/>
            </a:p>
          </p:txBody>
        </p:sp>
        <p:sp>
          <p:nvSpPr>
            <p:cNvPr id="19" name="object 19"/>
            <p:cNvSpPr/>
            <p:nvPr/>
          </p:nvSpPr>
          <p:spPr>
            <a:xfrm>
              <a:off x="2167841" y="7858984"/>
              <a:ext cx="364490" cy="364490"/>
            </a:xfrm>
            <a:custGeom>
              <a:avLst/>
              <a:gdLst/>
              <a:ahLst/>
              <a:cxnLst/>
              <a:rect l="l" t="t" r="r" b="b"/>
              <a:pathLst>
                <a:path w="364489" h="364490">
                  <a:moveTo>
                    <a:pt x="182041" y="0"/>
                  </a:moveTo>
                  <a:lnTo>
                    <a:pt x="133649" y="6503"/>
                  </a:lnTo>
                  <a:lnTo>
                    <a:pt x="90164" y="24855"/>
                  </a:lnTo>
                  <a:lnTo>
                    <a:pt x="53320" y="53320"/>
                  </a:lnTo>
                  <a:lnTo>
                    <a:pt x="24855" y="90164"/>
                  </a:lnTo>
                  <a:lnTo>
                    <a:pt x="6503" y="133649"/>
                  </a:lnTo>
                  <a:lnTo>
                    <a:pt x="0" y="182041"/>
                  </a:lnTo>
                  <a:lnTo>
                    <a:pt x="6503" y="230433"/>
                  </a:lnTo>
                  <a:lnTo>
                    <a:pt x="24855" y="273919"/>
                  </a:lnTo>
                  <a:lnTo>
                    <a:pt x="53320" y="310762"/>
                  </a:lnTo>
                  <a:lnTo>
                    <a:pt x="90164" y="339228"/>
                  </a:lnTo>
                  <a:lnTo>
                    <a:pt x="133649" y="357580"/>
                  </a:lnTo>
                  <a:lnTo>
                    <a:pt x="182041" y="364083"/>
                  </a:lnTo>
                  <a:lnTo>
                    <a:pt x="230433" y="357580"/>
                  </a:lnTo>
                  <a:lnTo>
                    <a:pt x="273919" y="339228"/>
                  </a:lnTo>
                  <a:lnTo>
                    <a:pt x="310762" y="310762"/>
                  </a:lnTo>
                  <a:lnTo>
                    <a:pt x="339228" y="273919"/>
                  </a:lnTo>
                  <a:lnTo>
                    <a:pt x="357580" y="230433"/>
                  </a:lnTo>
                  <a:lnTo>
                    <a:pt x="364083" y="182041"/>
                  </a:lnTo>
                  <a:lnTo>
                    <a:pt x="357580" y="133649"/>
                  </a:lnTo>
                  <a:lnTo>
                    <a:pt x="339228" y="90164"/>
                  </a:lnTo>
                  <a:lnTo>
                    <a:pt x="310762" y="53320"/>
                  </a:lnTo>
                  <a:lnTo>
                    <a:pt x="273919" y="24855"/>
                  </a:lnTo>
                  <a:lnTo>
                    <a:pt x="230433" y="6503"/>
                  </a:lnTo>
                  <a:lnTo>
                    <a:pt x="182041" y="0"/>
                  </a:lnTo>
                  <a:close/>
                </a:path>
              </a:pathLst>
            </a:custGeom>
            <a:solidFill>
              <a:srgbClr val="E9438B"/>
            </a:solidFill>
          </p:spPr>
          <p:txBody>
            <a:bodyPr wrap="square" lIns="0" tIns="0" rIns="0" bIns="0" rtlCol="0"/>
            <a:lstStyle/>
            <a:p>
              <a:endParaRPr/>
            </a:p>
          </p:txBody>
        </p:sp>
        <p:sp>
          <p:nvSpPr>
            <p:cNvPr id="20" name="object 20"/>
            <p:cNvSpPr/>
            <p:nvPr/>
          </p:nvSpPr>
          <p:spPr>
            <a:xfrm>
              <a:off x="1895467" y="7318290"/>
              <a:ext cx="364490" cy="364490"/>
            </a:xfrm>
            <a:custGeom>
              <a:avLst/>
              <a:gdLst/>
              <a:ahLst/>
              <a:cxnLst/>
              <a:rect l="l" t="t" r="r" b="b"/>
              <a:pathLst>
                <a:path w="364489" h="364490">
                  <a:moveTo>
                    <a:pt x="182041" y="0"/>
                  </a:moveTo>
                  <a:lnTo>
                    <a:pt x="133649" y="6503"/>
                  </a:lnTo>
                  <a:lnTo>
                    <a:pt x="90164" y="24855"/>
                  </a:lnTo>
                  <a:lnTo>
                    <a:pt x="53320" y="53320"/>
                  </a:lnTo>
                  <a:lnTo>
                    <a:pt x="24855" y="90164"/>
                  </a:lnTo>
                  <a:lnTo>
                    <a:pt x="6503" y="133649"/>
                  </a:lnTo>
                  <a:lnTo>
                    <a:pt x="0" y="182041"/>
                  </a:lnTo>
                  <a:lnTo>
                    <a:pt x="6503" y="230433"/>
                  </a:lnTo>
                  <a:lnTo>
                    <a:pt x="24855" y="273919"/>
                  </a:lnTo>
                  <a:lnTo>
                    <a:pt x="53320" y="310762"/>
                  </a:lnTo>
                  <a:lnTo>
                    <a:pt x="90164" y="339228"/>
                  </a:lnTo>
                  <a:lnTo>
                    <a:pt x="133649" y="357580"/>
                  </a:lnTo>
                  <a:lnTo>
                    <a:pt x="182041" y="364083"/>
                  </a:lnTo>
                  <a:lnTo>
                    <a:pt x="230433" y="357580"/>
                  </a:lnTo>
                  <a:lnTo>
                    <a:pt x="273919" y="339228"/>
                  </a:lnTo>
                  <a:lnTo>
                    <a:pt x="310762" y="310762"/>
                  </a:lnTo>
                  <a:lnTo>
                    <a:pt x="339228" y="273919"/>
                  </a:lnTo>
                  <a:lnTo>
                    <a:pt x="357580" y="230433"/>
                  </a:lnTo>
                  <a:lnTo>
                    <a:pt x="364083" y="182041"/>
                  </a:lnTo>
                  <a:lnTo>
                    <a:pt x="357580" y="133649"/>
                  </a:lnTo>
                  <a:lnTo>
                    <a:pt x="339228" y="90164"/>
                  </a:lnTo>
                  <a:lnTo>
                    <a:pt x="310762" y="53320"/>
                  </a:lnTo>
                  <a:lnTo>
                    <a:pt x="273919" y="24855"/>
                  </a:lnTo>
                  <a:lnTo>
                    <a:pt x="230433" y="6503"/>
                  </a:lnTo>
                  <a:lnTo>
                    <a:pt x="182041" y="0"/>
                  </a:lnTo>
                  <a:close/>
                </a:path>
              </a:pathLst>
            </a:custGeom>
            <a:solidFill>
              <a:srgbClr val="EE79A6"/>
            </a:solidFill>
          </p:spPr>
          <p:txBody>
            <a:bodyPr wrap="square" lIns="0" tIns="0" rIns="0" bIns="0" rtlCol="0"/>
            <a:lstStyle/>
            <a:p>
              <a:endParaRPr/>
            </a:p>
          </p:txBody>
        </p:sp>
        <p:sp>
          <p:nvSpPr>
            <p:cNvPr id="21" name="object 21"/>
            <p:cNvSpPr/>
            <p:nvPr/>
          </p:nvSpPr>
          <p:spPr>
            <a:xfrm>
              <a:off x="1661970" y="6777596"/>
              <a:ext cx="364490" cy="364490"/>
            </a:xfrm>
            <a:custGeom>
              <a:avLst/>
              <a:gdLst/>
              <a:ahLst/>
              <a:cxnLst/>
              <a:rect l="l" t="t" r="r" b="b"/>
              <a:pathLst>
                <a:path w="364489" h="364490">
                  <a:moveTo>
                    <a:pt x="182041" y="0"/>
                  </a:moveTo>
                  <a:lnTo>
                    <a:pt x="133649" y="6503"/>
                  </a:lnTo>
                  <a:lnTo>
                    <a:pt x="90164" y="24855"/>
                  </a:lnTo>
                  <a:lnTo>
                    <a:pt x="53320" y="53320"/>
                  </a:lnTo>
                  <a:lnTo>
                    <a:pt x="24855" y="90164"/>
                  </a:lnTo>
                  <a:lnTo>
                    <a:pt x="6503" y="133649"/>
                  </a:lnTo>
                  <a:lnTo>
                    <a:pt x="0" y="182041"/>
                  </a:lnTo>
                  <a:lnTo>
                    <a:pt x="6503" y="230433"/>
                  </a:lnTo>
                  <a:lnTo>
                    <a:pt x="24855" y="273919"/>
                  </a:lnTo>
                  <a:lnTo>
                    <a:pt x="53320" y="310762"/>
                  </a:lnTo>
                  <a:lnTo>
                    <a:pt x="90164" y="339228"/>
                  </a:lnTo>
                  <a:lnTo>
                    <a:pt x="133649" y="357580"/>
                  </a:lnTo>
                  <a:lnTo>
                    <a:pt x="182041" y="364083"/>
                  </a:lnTo>
                  <a:lnTo>
                    <a:pt x="230433" y="357580"/>
                  </a:lnTo>
                  <a:lnTo>
                    <a:pt x="273919" y="339228"/>
                  </a:lnTo>
                  <a:lnTo>
                    <a:pt x="310762" y="310762"/>
                  </a:lnTo>
                  <a:lnTo>
                    <a:pt x="339228" y="273919"/>
                  </a:lnTo>
                  <a:lnTo>
                    <a:pt x="357580" y="230433"/>
                  </a:lnTo>
                  <a:lnTo>
                    <a:pt x="364083" y="182041"/>
                  </a:lnTo>
                  <a:lnTo>
                    <a:pt x="357580" y="133649"/>
                  </a:lnTo>
                  <a:lnTo>
                    <a:pt x="339228" y="90164"/>
                  </a:lnTo>
                  <a:lnTo>
                    <a:pt x="310762" y="53320"/>
                  </a:lnTo>
                  <a:lnTo>
                    <a:pt x="273919" y="24855"/>
                  </a:lnTo>
                  <a:lnTo>
                    <a:pt x="230433" y="6503"/>
                  </a:lnTo>
                  <a:lnTo>
                    <a:pt x="182041" y="0"/>
                  </a:lnTo>
                  <a:close/>
                </a:path>
              </a:pathLst>
            </a:custGeom>
            <a:solidFill>
              <a:srgbClr val="F29BBC"/>
            </a:solidFill>
          </p:spPr>
          <p:txBody>
            <a:bodyPr wrap="square" lIns="0" tIns="0" rIns="0" bIns="0" rtlCol="0"/>
            <a:lstStyle/>
            <a:p>
              <a:endParaRPr/>
            </a:p>
          </p:txBody>
        </p:sp>
        <p:sp>
          <p:nvSpPr>
            <p:cNvPr id="22" name="object 22"/>
            <p:cNvSpPr/>
            <p:nvPr/>
          </p:nvSpPr>
          <p:spPr>
            <a:xfrm>
              <a:off x="923467" y="7546301"/>
              <a:ext cx="796290" cy="1005205"/>
            </a:xfrm>
            <a:custGeom>
              <a:avLst/>
              <a:gdLst/>
              <a:ahLst/>
              <a:cxnLst/>
              <a:rect l="l" t="t" r="r" b="b"/>
              <a:pathLst>
                <a:path w="796289" h="1005204">
                  <a:moveTo>
                    <a:pt x="648017" y="930986"/>
                  </a:moveTo>
                  <a:lnTo>
                    <a:pt x="108699" y="930986"/>
                  </a:lnTo>
                  <a:lnTo>
                    <a:pt x="108699" y="1004811"/>
                  </a:lnTo>
                  <a:lnTo>
                    <a:pt x="648017" y="1004811"/>
                  </a:lnTo>
                  <a:lnTo>
                    <a:pt x="648017" y="930986"/>
                  </a:lnTo>
                  <a:close/>
                </a:path>
                <a:path w="796289" h="1005204">
                  <a:moveTo>
                    <a:pt x="699960" y="0"/>
                  </a:moveTo>
                  <a:lnTo>
                    <a:pt x="613562" y="0"/>
                  </a:lnTo>
                  <a:lnTo>
                    <a:pt x="613562" y="206324"/>
                  </a:lnTo>
                  <a:lnTo>
                    <a:pt x="613562" y="218147"/>
                  </a:lnTo>
                  <a:lnTo>
                    <a:pt x="613562" y="771829"/>
                  </a:lnTo>
                  <a:lnTo>
                    <a:pt x="608774" y="776630"/>
                  </a:lnTo>
                  <a:lnTo>
                    <a:pt x="203263" y="776630"/>
                  </a:lnTo>
                  <a:lnTo>
                    <a:pt x="198462" y="771829"/>
                  </a:lnTo>
                  <a:lnTo>
                    <a:pt x="198462" y="760006"/>
                  </a:lnTo>
                  <a:lnTo>
                    <a:pt x="203263" y="755205"/>
                  </a:lnTo>
                  <a:lnTo>
                    <a:pt x="608774" y="755205"/>
                  </a:lnTo>
                  <a:lnTo>
                    <a:pt x="613562" y="760006"/>
                  </a:lnTo>
                  <a:lnTo>
                    <a:pt x="613562" y="633412"/>
                  </a:lnTo>
                  <a:lnTo>
                    <a:pt x="608774" y="638200"/>
                  </a:lnTo>
                  <a:lnTo>
                    <a:pt x="450926" y="638200"/>
                  </a:lnTo>
                  <a:lnTo>
                    <a:pt x="450926" y="710438"/>
                  </a:lnTo>
                  <a:lnTo>
                    <a:pt x="450926" y="722274"/>
                  </a:lnTo>
                  <a:lnTo>
                    <a:pt x="446125" y="727062"/>
                  </a:lnTo>
                  <a:lnTo>
                    <a:pt x="203263" y="727062"/>
                  </a:lnTo>
                  <a:lnTo>
                    <a:pt x="198462" y="722274"/>
                  </a:lnTo>
                  <a:lnTo>
                    <a:pt x="198462" y="710438"/>
                  </a:lnTo>
                  <a:lnTo>
                    <a:pt x="203263" y="705650"/>
                  </a:lnTo>
                  <a:lnTo>
                    <a:pt x="446125" y="705650"/>
                  </a:lnTo>
                  <a:lnTo>
                    <a:pt x="450926" y="710438"/>
                  </a:lnTo>
                  <a:lnTo>
                    <a:pt x="450926" y="638200"/>
                  </a:lnTo>
                  <a:lnTo>
                    <a:pt x="203263" y="638200"/>
                  </a:lnTo>
                  <a:lnTo>
                    <a:pt x="198462" y="633412"/>
                  </a:lnTo>
                  <a:lnTo>
                    <a:pt x="198462" y="621588"/>
                  </a:lnTo>
                  <a:lnTo>
                    <a:pt x="203263" y="616788"/>
                  </a:lnTo>
                  <a:lnTo>
                    <a:pt x="608774" y="616788"/>
                  </a:lnTo>
                  <a:lnTo>
                    <a:pt x="613562" y="621588"/>
                  </a:lnTo>
                  <a:lnTo>
                    <a:pt x="613562" y="494995"/>
                  </a:lnTo>
                  <a:lnTo>
                    <a:pt x="608774" y="499783"/>
                  </a:lnTo>
                  <a:lnTo>
                    <a:pt x="450926" y="499783"/>
                  </a:lnTo>
                  <a:lnTo>
                    <a:pt x="450926" y="572033"/>
                  </a:lnTo>
                  <a:lnTo>
                    <a:pt x="450926" y="583857"/>
                  </a:lnTo>
                  <a:lnTo>
                    <a:pt x="446125" y="588645"/>
                  </a:lnTo>
                  <a:lnTo>
                    <a:pt x="203263" y="588645"/>
                  </a:lnTo>
                  <a:lnTo>
                    <a:pt x="198462" y="583857"/>
                  </a:lnTo>
                  <a:lnTo>
                    <a:pt x="198462" y="572033"/>
                  </a:lnTo>
                  <a:lnTo>
                    <a:pt x="203263" y="567232"/>
                  </a:lnTo>
                  <a:lnTo>
                    <a:pt x="446125" y="567232"/>
                  </a:lnTo>
                  <a:lnTo>
                    <a:pt x="450926" y="572033"/>
                  </a:lnTo>
                  <a:lnTo>
                    <a:pt x="450926" y="499783"/>
                  </a:lnTo>
                  <a:lnTo>
                    <a:pt x="203263" y="499783"/>
                  </a:lnTo>
                  <a:lnTo>
                    <a:pt x="198462" y="494995"/>
                  </a:lnTo>
                  <a:lnTo>
                    <a:pt x="198462" y="483171"/>
                  </a:lnTo>
                  <a:lnTo>
                    <a:pt x="203263" y="478370"/>
                  </a:lnTo>
                  <a:lnTo>
                    <a:pt x="608774" y="478370"/>
                  </a:lnTo>
                  <a:lnTo>
                    <a:pt x="613562" y="483171"/>
                  </a:lnTo>
                  <a:lnTo>
                    <a:pt x="613562" y="356577"/>
                  </a:lnTo>
                  <a:lnTo>
                    <a:pt x="608774" y="361365"/>
                  </a:lnTo>
                  <a:lnTo>
                    <a:pt x="450926" y="361365"/>
                  </a:lnTo>
                  <a:lnTo>
                    <a:pt x="450926" y="433616"/>
                  </a:lnTo>
                  <a:lnTo>
                    <a:pt x="450926" y="445439"/>
                  </a:lnTo>
                  <a:lnTo>
                    <a:pt x="446125" y="450227"/>
                  </a:lnTo>
                  <a:lnTo>
                    <a:pt x="203263" y="450227"/>
                  </a:lnTo>
                  <a:lnTo>
                    <a:pt x="198462" y="445439"/>
                  </a:lnTo>
                  <a:lnTo>
                    <a:pt x="198462" y="433616"/>
                  </a:lnTo>
                  <a:lnTo>
                    <a:pt x="203263" y="428815"/>
                  </a:lnTo>
                  <a:lnTo>
                    <a:pt x="446125" y="428815"/>
                  </a:lnTo>
                  <a:lnTo>
                    <a:pt x="450926" y="433616"/>
                  </a:lnTo>
                  <a:lnTo>
                    <a:pt x="450926" y="361365"/>
                  </a:lnTo>
                  <a:lnTo>
                    <a:pt x="203263" y="361365"/>
                  </a:lnTo>
                  <a:lnTo>
                    <a:pt x="198462" y="356577"/>
                  </a:lnTo>
                  <a:lnTo>
                    <a:pt x="198462" y="344741"/>
                  </a:lnTo>
                  <a:lnTo>
                    <a:pt x="203263" y="339953"/>
                  </a:lnTo>
                  <a:lnTo>
                    <a:pt x="608774" y="339953"/>
                  </a:lnTo>
                  <a:lnTo>
                    <a:pt x="613562" y="344741"/>
                  </a:lnTo>
                  <a:lnTo>
                    <a:pt x="613562" y="218147"/>
                  </a:lnTo>
                  <a:lnTo>
                    <a:pt x="608774" y="222948"/>
                  </a:lnTo>
                  <a:lnTo>
                    <a:pt x="450926" y="222948"/>
                  </a:lnTo>
                  <a:lnTo>
                    <a:pt x="450926" y="295186"/>
                  </a:lnTo>
                  <a:lnTo>
                    <a:pt x="450926" y="307009"/>
                  </a:lnTo>
                  <a:lnTo>
                    <a:pt x="446125" y="311810"/>
                  </a:lnTo>
                  <a:lnTo>
                    <a:pt x="203263" y="311810"/>
                  </a:lnTo>
                  <a:lnTo>
                    <a:pt x="198462" y="307009"/>
                  </a:lnTo>
                  <a:lnTo>
                    <a:pt x="198462" y="295186"/>
                  </a:lnTo>
                  <a:lnTo>
                    <a:pt x="203263" y="290398"/>
                  </a:lnTo>
                  <a:lnTo>
                    <a:pt x="446125" y="290398"/>
                  </a:lnTo>
                  <a:lnTo>
                    <a:pt x="450926" y="295186"/>
                  </a:lnTo>
                  <a:lnTo>
                    <a:pt x="450926" y="222948"/>
                  </a:lnTo>
                  <a:lnTo>
                    <a:pt x="203263" y="222948"/>
                  </a:lnTo>
                  <a:lnTo>
                    <a:pt x="198462" y="218147"/>
                  </a:lnTo>
                  <a:lnTo>
                    <a:pt x="198462" y="206324"/>
                  </a:lnTo>
                  <a:lnTo>
                    <a:pt x="203263" y="201536"/>
                  </a:lnTo>
                  <a:lnTo>
                    <a:pt x="608774" y="201536"/>
                  </a:lnTo>
                  <a:lnTo>
                    <a:pt x="613562" y="206324"/>
                  </a:lnTo>
                  <a:lnTo>
                    <a:pt x="613562" y="0"/>
                  </a:lnTo>
                  <a:lnTo>
                    <a:pt x="450926" y="0"/>
                  </a:lnTo>
                  <a:lnTo>
                    <a:pt x="450926" y="156768"/>
                  </a:lnTo>
                  <a:lnTo>
                    <a:pt x="450926" y="168592"/>
                  </a:lnTo>
                  <a:lnTo>
                    <a:pt x="446125" y="173393"/>
                  </a:lnTo>
                  <a:lnTo>
                    <a:pt x="203263" y="173393"/>
                  </a:lnTo>
                  <a:lnTo>
                    <a:pt x="198462" y="168592"/>
                  </a:lnTo>
                  <a:lnTo>
                    <a:pt x="198462" y="156768"/>
                  </a:lnTo>
                  <a:lnTo>
                    <a:pt x="203263" y="151980"/>
                  </a:lnTo>
                  <a:lnTo>
                    <a:pt x="446125" y="151980"/>
                  </a:lnTo>
                  <a:lnTo>
                    <a:pt x="450926" y="156768"/>
                  </a:lnTo>
                  <a:lnTo>
                    <a:pt x="450926" y="0"/>
                  </a:lnTo>
                  <a:lnTo>
                    <a:pt x="172135" y="0"/>
                  </a:lnTo>
                  <a:lnTo>
                    <a:pt x="172135" y="156781"/>
                  </a:lnTo>
                  <a:lnTo>
                    <a:pt x="172135" y="295186"/>
                  </a:lnTo>
                  <a:lnTo>
                    <a:pt x="172135" y="433616"/>
                  </a:lnTo>
                  <a:lnTo>
                    <a:pt x="172135" y="572033"/>
                  </a:lnTo>
                  <a:lnTo>
                    <a:pt x="172135" y="710438"/>
                  </a:lnTo>
                  <a:lnTo>
                    <a:pt x="170865" y="717105"/>
                  </a:lnTo>
                  <a:lnTo>
                    <a:pt x="84162" y="776020"/>
                  </a:lnTo>
                  <a:lnTo>
                    <a:pt x="82067" y="776630"/>
                  </a:lnTo>
                  <a:lnTo>
                    <a:pt x="76708" y="776630"/>
                  </a:lnTo>
                  <a:lnTo>
                    <a:pt x="73469" y="775119"/>
                  </a:lnTo>
                  <a:lnTo>
                    <a:pt x="44272" y="735761"/>
                  </a:lnTo>
                  <a:lnTo>
                    <a:pt x="45262" y="729056"/>
                  </a:lnTo>
                  <a:lnTo>
                    <a:pt x="54775" y="722007"/>
                  </a:lnTo>
                  <a:lnTo>
                    <a:pt x="61480" y="722998"/>
                  </a:lnTo>
                  <a:lnTo>
                    <a:pt x="82461" y="751293"/>
                  </a:lnTo>
                  <a:lnTo>
                    <a:pt x="125552" y="722007"/>
                  </a:lnTo>
                  <a:lnTo>
                    <a:pt x="158826" y="699401"/>
                  </a:lnTo>
                  <a:lnTo>
                    <a:pt x="165493" y="700671"/>
                  </a:lnTo>
                  <a:lnTo>
                    <a:pt x="172135" y="710438"/>
                  </a:lnTo>
                  <a:lnTo>
                    <a:pt x="172135" y="572033"/>
                  </a:lnTo>
                  <a:lnTo>
                    <a:pt x="170865" y="578688"/>
                  </a:lnTo>
                  <a:lnTo>
                    <a:pt x="84162" y="637603"/>
                  </a:lnTo>
                  <a:lnTo>
                    <a:pt x="82067" y="638200"/>
                  </a:lnTo>
                  <a:lnTo>
                    <a:pt x="76708" y="638200"/>
                  </a:lnTo>
                  <a:lnTo>
                    <a:pt x="73469" y="636701"/>
                  </a:lnTo>
                  <a:lnTo>
                    <a:pt x="44272" y="597344"/>
                  </a:lnTo>
                  <a:lnTo>
                    <a:pt x="45262" y="590638"/>
                  </a:lnTo>
                  <a:lnTo>
                    <a:pt x="54762" y="583590"/>
                  </a:lnTo>
                  <a:lnTo>
                    <a:pt x="61480" y="584581"/>
                  </a:lnTo>
                  <a:lnTo>
                    <a:pt x="82461" y="612863"/>
                  </a:lnTo>
                  <a:lnTo>
                    <a:pt x="125539" y="583590"/>
                  </a:lnTo>
                  <a:lnTo>
                    <a:pt x="158826" y="560971"/>
                  </a:lnTo>
                  <a:lnTo>
                    <a:pt x="165493" y="562254"/>
                  </a:lnTo>
                  <a:lnTo>
                    <a:pt x="172135" y="572033"/>
                  </a:lnTo>
                  <a:lnTo>
                    <a:pt x="172135" y="433616"/>
                  </a:lnTo>
                  <a:lnTo>
                    <a:pt x="170865" y="440270"/>
                  </a:lnTo>
                  <a:lnTo>
                    <a:pt x="84162" y="499186"/>
                  </a:lnTo>
                  <a:lnTo>
                    <a:pt x="82067" y="499783"/>
                  </a:lnTo>
                  <a:lnTo>
                    <a:pt x="76708" y="499783"/>
                  </a:lnTo>
                  <a:lnTo>
                    <a:pt x="73469" y="498284"/>
                  </a:lnTo>
                  <a:lnTo>
                    <a:pt x="44272" y="458927"/>
                  </a:lnTo>
                  <a:lnTo>
                    <a:pt x="45262" y="452208"/>
                  </a:lnTo>
                  <a:lnTo>
                    <a:pt x="54775" y="445173"/>
                  </a:lnTo>
                  <a:lnTo>
                    <a:pt x="61480" y="446163"/>
                  </a:lnTo>
                  <a:lnTo>
                    <a:pt x="82461" y="474446"/>
                  </a:lnTo>
                  <a:lnTo>
                    <a:pt x="125552" y="445173"/>
                  </a:lnTo>
                  <a:lnTo>
                    <a:pt x="158826" y="422567"/>
                  </a:lnTo>
                  <a:lnTo>
                    <a:pt x="165493" y="423824"/>
                  </a:lnTo>
                  <a:lnTo>
                    <a:pt x="172135" y="433616"/>
                  </a:lnTo>
                  <a:lnTo>
                    <a:pt x="172135" y="295186"/>
                  </a:lnTo>
                  <a:lnTo>
                    <a:pt x="170865" y="301853"/>
                  </a:lnTo>
                  <a:lnTo>
                    <a:pt x="84162" y="360768"/>
                  </a:lnTo>
                  <a:lnTo>
                    <a:pt x="82067" y="361365"/>
                  </a:lnTo>
                  <a:lnTo>
                    <a:pt x="76708" y="361365"/>
                  </a:lnTo>
                  <a:lnTo>
                    <a:pt x="73469" y="359867"/>
                  </a:lnTo>
                  <a:lnTo>
                    <a:pt x="44272" y="320509"/>
                  </a:lnTo>
                  <a:lnTo>
                    <a:pt x="45262" y="313791"/>
                  </a:lnTo>
                  <a:lnTo>
                    <a:pt x="54775" y="306743"/>
                  </a:lnTo>
                  <a:lnTo>
                    <a:pt x="61480" y="307746"/>
                  </a:lnTo>
                  <a:lnTo>
                    <a:pt x="82461" y="336029"/>
                  </a:lnTo>
                  <a:lnTo>
                    <a:pt x="125552" y="306743"/>
                  </a:lnTo>
                  <a:lnTo>
                    <a:pt x="158826" y="284137"/>
                  </a:lnTo>
                  <a:lnTo>
                    <a:pt x="165493" y="285419"/>
                  </a:lnTo>
                  <a:lnTo>
                    <a:pt x="172135" y="295186"/>
                  </a:lnTo>
                  <a:lnTo>
                    <a:pt x="172135" y="156781"/>
                  </a:lnTo>
                  <a:lnTo>
                    <a:pt x="170865" y="163436"/>
                  </a:lnTo>
                  <a:lnTo>
                    <a:pt x="84162" y="222351"/>
                  </a:lnTo>
                  <a:lnTo>
                    <a:pt x="82067" y="222948"/>
                  </a:lnTo>
                  <a:lnTo>
                    <a:pt x="76708" y="222948"/>
                  </a:lnTo>
                  <a:lnTo>
                    <a:pt x="73469" y="221437"/>
                  </a:lnTo>
                  <a:lnTo>
                    <a:pt x="44272" y="182092"/>
                  </a:lnTo>
                  <a:lnTo>
                    <a:pt x="45262" y="175374"/>
                  </a:lnTo>
                  <a:lnTo>
                    <a:pt x="54762" y="168325"/>
                  </a:lnTo>
                  <a:lnTo>
                    <a:pt x="61480" y="169329"/>
                  </a:lnTo>
                  <a:lnTo>
                    <a:pt x="82461" y="197612"/>
                  </a:lnTo>
                  <a:lnTo>
                    <a:pt x="125552" y="168325"/>
                  </a:lnTo>
                  <a:lnTo>
                    <a:pt x="158826" y="145719"/>
                  </a:lnTo>
                  <a:lnTo>
                    <a:pt x="165493" y="146989"/>
                  </a:lnTo>
                  <a:lnTo>
                    <a:pt x="172135" y="156781"/>
                  </a:lnTo>
                  <a:lnTo>
                    <a:pt x="172135" y="0"/>
                  </a:lnTo>
                  <a:lnTo>
                    <a:pt x="0" y="0"/>
                  </a:lnTo>
                  <a:lnTo>
                    <a:pt x="0" y="915962"/>
                  </a:lnTo>
                  <a:lnTo>
                    <a:pt x="647090" y="915962"/>
                  </a:lnTo>
                  <a:lnTo>
                    <a:pt x="647090" y="871258"/>
                  </a:lnTo>
                  <a:lnTo>
                    <a:pt x="651891" y="866470"/>
                  </a:lnTo>
                  <a:lnTo>
                    <a:pt x="699960" y="866470"/>
                  </a:lnTo>
                  <a:lnTo>
                    <a:pt x="699960" y="776630"/>
                  </a:lnTo>
                  <a:lnTo>
                    <a:pt x="699960" y="755205"/>
                  </a:lnTo>
                  <a:lnTo>
                    <a:pt x="699960" y="145719"/>
                  </a:lnTo>
                  <a:lnTo>
                    <a:pt x="699960" y="0"/>
                  </a:lnTo>
                  <a:close/>
                </a:path>
                <a:path w="796289" h="1005204">
                  <a:moveTo>
                    <a:pt x="777709" y="882129"/>
                  </a:moveTo>
                  <a:lnTo>
                    <a:pt x="665962" y="882129"/>
                  </a:lnTo>
                  <a:lnTo>
                    <a:pt x="665962" y="993876"/>
                  </a:lnTo>
                  <a:lnTo>
                    <a:pt x="777709" y="882129"/>
                  </a:lnTo>
                  <a:close/>
                </a:path>
                <a:path w="796289" h="1005204">
                  <a:moveTo>
                    <a:pt x="795667" y="66243"/>
                  </a:moveTo>
                  <a:lnTo>
                    <a:pt x="721842" y="66243"/>
                  </a:lnTo>
                  <a:lnTo>
                    <a:pt x="721842" y="861263"/>
                  </a:lnTo>
                  <a:lnTo>
                    <a:pt x="795667" y="861263"/>
                  </a:lnTo>
                  <a:lnTo>
                    <a:pt x="795667" y="66243"/>
                  </a:lnTo>
                  <a:close/>
                </a:path>
              </a:pathLst>
            </a:custGeom>
            <a:solidFill>
              <a:srgbClr val="541957"/>
            </a:solidFill>
          </p:spPr>
          <p:txBody>
            <a:bodyPr wrap="square" lIns="0" tIns="0" rIns="0" bIns="0" rtlCol="0"/>
            <a:lstStyle/>
            <a:p>
              <a:endParaRPr/>
            </a:p>
          </p:txBody>
        </p:sp>
        <p:sp>
          <p:nvSpPr>
            <p:cNvPr id="23" name="object 23"/>
            <p:cNvSpPr/>
            <p:nvPr/>
          </p:nvSpPr>
          <p:spPr>
            <a:xfrm>
              <a:off x="855809" y="7480674"/>
              <a:ext cx="211454" cy="324485"/>
            </a:xfrm>
            <a:custGeom>
              <a:avLst/>
              <a:gdLst/>
              <a:ahLst/>
              <a:cxnLst/>
              <a:rect l="l" t="t" r="r" b="b"/>
              <a:pathLst>
                <a:path w="211455" h="324484">
                  <a:moveTo>
                    <a:pt x="211213" y="0"/>
                  </a:moveTo>
                  <a:lnTo>
                    <a:pt x="0" y="0"/>
                  </a:lnTo>
                  <a:lnTo>
                    <a:pt x="0" y="324002"/>
                  </a:lnTo>
                </a:path>
              </a:pathLst>
            </a:custGeom>
            <a:ln w="10706">
              <a:solidFill>
                <a:srgbClr val="541957"/>
              </a:solidFill>
            </a:ln>
          </p:spPr>
          <p:txBody>
            <a:bodyPr wrap="square" lIns="0" tIns="0" rIns="0" bIns="0" rtlCol="0"/>
            <a:lstStyle/>
            <a:p>
              <a:endParaRPr/>
            </a:p>
          </p:txBody>
        </p:sp>
        <p:sp>
          <p:nvSpPr>
            <p:cNvPr id="24" name="object 24"/>
            <p:cNvSpPr/>
            <p:nvPr/>
          </p:nvSpPr>
          <p:spPr>
            <a:xfrm>
              <a:off x="1824835" y="6915188"/>
              <a:ext cx="38735" cy="88900"/>
            </a:xfrm>
            <a:custGeom>
              <a:avLst/>
              <a:gdLst/>
              <a:ahLst/>
              <a:cxnLst/>
              <a:rect l="l" t="t" r="r" b="b"/>
              <a:pathLst>
                <a:path w="38735" h="88900">
                  <a:moveTo>
                    <a:pt x="38354" y="0"/>
                  </a:moveTo>
                  <a:lnTo>
                    <a:pt x="0" y="0"/>
                  </a:lnTo>
                  <a:lnTo>
                    <a:pt x="0" y="16509"/>
                  </a:lnTo>
                  <a:lnTo>
                    <a:pt x="17780" y="16509"/>
                  </a:lnTo>
                  <a:lnTo>
                    <a:pt x="17780" y="88899"/>
                  </a:lnTo>
                  <a:lnTo>
                    <a:pt x="38354" y="88899"/>
                  </a:lnTo>
                  <a:lnTo>
                    <a:pt x="38354" y="0"/>
                  </a:lnTo>
                  <a:close/>
                </a:path>
              </a:pathLst>
            </a:custGeom>
            <a:solidFill>
              <a:srgbClr val="FFFFFF"/>
            </a:solidFill>
          </p:spPr>
          <p:txBody>
            <a:bodyPr wrap="square" lIns="0" tIns="0" rIns="0" bIns="0" rtlCol="0"/>
            <a:lstStyle/>
            <a:p>
              <a:endParaRPr/>
            </a:p>
          </p:txBody>
        </p:sp>
        <p:pic>
          <p:nvPicPr>
            <p:cNvPr id="25" name="object 25"/>
            <p:cNvPicPr/>
            <p:nvPr/>
          </p:nvPicPr>
          <p:blipFill>
            <a:blip r:embed="rId5" cstate="print"/>
            <a:stretch>
              <a:fillRect/>
            </a:stretch>
          </p:blipFill>
          <p:spPr>
            <a:xfrm>
              <a:off x="2041888" y="7455123"/>
              <a:ext cx="71247" cy="90424"/>
            </a:xfrm>
            <a:prstGeom prst="rect">
              <a:avLst/>
            </a:prstGeom>
          </p:spPr>
        </p:pic>
        <p:pic>
          <p:nvPicPr>
            <p:cNvPr id="26" name="object 26"/>
            <p:cNvPicPr/>
            <p:nvPr/>
          </p:nvPicPr>
          <p:blipFill>
            <a:blip r:embed="rId6" cstate="print"/>
            <a:stretch>
              <a:fillRect/>
            </a:stretch>
          </p:blipFill>
          <p:spPr>
            <a:xfrm>
              <a:off x="2314508" y="7995816"/>
              <a:ext cx="70739" cy="90424"/>
            </a:xfrm>
            <a:prstGeom prst="rect">
              <a:avLst/>
            </a:prstGeom>
          </p:spPr>
        </p:pic>
        <p:pic>
          <p:nvPicPr>
            <p:cNvPr id="27" name="object 27"/>
            <p:cNvPicPr/>
            <p:nvPr/>
          </p:nvPicPr>
          <p:blipFill>
            <a:blip r:embed="rId7" cstate="print"/>
            <a:stretch>
              <a:fillRect/>
            </a:stretch>
          </p:blipFill>
          <p:spPr>
            <a:xfrm>
              <a:off x="2036296" y="8537269"/>
              <a:ext cx="82423" cy="88900"/>
            </a:xfrm>
            <a:prstGeom prst="rect">
              <a:avLst/>
            </a:prstGeom>
          </p:spPr>
        </p:pic>
        <p:pic>
          <p:nvPicPr>
            <p:cNvPr id="28" name="object 28"/>
            <p:cNvPicPr/>
            <p:nvPr/>
          </p:nvPicPr>
          <p:blipFill>
            <a:blip r:embed="rId8" cstate="print"/>
            <a:stretch>
              <a:fillRect/>
            </a:stretch>
          </p:blipFill>
          <p:spPr>
            <a:xfrm>
              <a:off x="1808578" y="9077205"/>
              <a:ext cx="70866" cy="90424"/>
            </a:xfrm>
            <a:prstGeom prst="rect">
              <a:avLst/>
            </a:prstGeom>
          </p:spPr>
        </p:pic>
        <p:sp>
          <p:nvSpPr>
            <p:cNvPr id="29" name="object 29"/>
            <p:cNvSpPr/>
            <p:nvPr/>
          </p:nvSpPr>
          <p:spPr>
            <a:xfrm>
              <a:off x="2077509" y="7229984"/>
              <a:ext cx="4556760" cy="0"/>
            </a:xfrm>
            <a:custGeom>
              <a:avLst/>
              <a:gdLst/>
              <a:ahLst/>
              <a:cxnLst/>
              <a:rect l="l" t="t" r="r" b="b"/>
              <a:pathLst>
                <a:path w="4556759">
                  <a:moveTo>
                    <a:pt x="0" y="0"/>
                  </a:moveTo>
                  <a:lnTo>
                    <a:pt x="4556201" y="0"/>
                  </a:lnTo>
                </a:path>
              </a:pathLst>
            </a:custGeom>
            <a:ln w="3822">
              <a:solidFill>
                <a:srgbClr val="541957"/>
              </a:solidFill>
            </a:ln>
          </p:spPr>
          <p:txBody>
            <a:bodyPr wrap="square" lIns="0" tIns="0" rIns="0" bIns="0" rtlCol="0"/>
            <a:lstStyle/>
            <a:p>
              <a:endParaRPr/>
            </a:p>
          </p:txBody>
        </p:sp>
        <p:sp>
          <p:nvSpPr>
            <p:cNvPr id="30" name="object 30"/>
            <p:cNvSpPr/>
            <p:nvPr/>
          </p:nvSpPr>
          <p:spPr>
            <a:xfrm>
              <a:off x="2338513" y="7770679"/>
              <a:ext cx="4295775" cy="0"/>
            </a:xfrm>
            <a:custGeom>
              <a:avLst/>
              <a:gdLst/>
              <a:ahLst/>
              <a:cxnLst/>
              <a:rect l="l" t="t" r="r" b="b"/>
              <a:pathLst>
                <a:path w="4295775">
                  <a:moveTo>
                    <a:pt x="0" y="0"/>
                  </a:moveTo>
                  <a:lnTo>
                    <a:pt x="4295203" y="0"/>
                  </a:lnTo>
                </a:path>
              </a:pathLst>
            </a:custGeom>
            <a:ln w="3708">
              <a:solidFill>
                <a:srgbClr val="541957"/>
              </a:solidFill>
            </a:ln>
          </p:spPr>
          <p:txBody>
            <a:bodyPr wrap="square" lIns="0" tIns="0" rIns="0" bIns="0" rtlCol="0"/>
            <a:lstStyle/>
            <a:p>
              <a:endParaRPr/>
            </a:p>
          </p:txBody>
        </p:sp>
        <p:sp>
          <p:nvSpPr>
            <p:cNvPr id="31" name="object 31"/>
            <p:cNvSpPr/>
            <p:nvPr/>
          </p:nvSpPr>
          <p:spPr>
            <a:xfrm>
              <a:off x="2338513" y="8311374"/>
              <a:ext cx="4295775" cy="0"/>
            </a:xfrm>
            <a:custGeom>
              <a:avLst/>
              <a:gdLst/>
              <a:ahLst/>
              <a:cxnLst/>
              <a:rect l="l" t="t" r="r" b="b"/>
              <a:pathLst>
                <a:path w="4295775">
                  <a:moveTo>
                    <a:pt x="0" y="0"/>
                  </a:moveTo>
                  <a:lnTo>
                    <a:pt x="4295203" y="0"/>
                  </a:lnTo>
                </a:path>
              </a:pathLst>
            </a:custGeom>
            <a:ln w="3708">
              <a:solidFill>
                <a:srgbClr val="541957"/>
              </a:solidFill>
            </a:ln>
          </p:spPr>
          <p:txBody>
            <a:bodyPr wrap="square" lIns="0" tIns="0" rIns="0" bIns="0" rtlCol="0"/>
            <a:lstStyle/>
            <a:p>
              <a:endParaRPr/>
            </a:p>
          </p:txBody>
        </p:sp>
        <p:sp>
          <p:nvSpPr>
            <p:cNvPr id="32" name="object 32"/>
            <p:cNvSpPr/>
            <p:nvPr/>
          </p:nvSpPr>
          <p:spPr>
            <a:xfrm>
              <a:off x="2077509" y="8852069"/>
              <a:ext cx="4556760" cy="0"/>
            </a:xfrm>
            <a:custGeom>
              <a:avLst/>
              <a:gdLst/>
              <a:ahLst/>
              <a:cxnLst/>
              <a:rect l="l" t="t" r="r" b="b"/>
              <a:pathLst>
                <a:path w="4556759">
                  <a:moveTo>
                    <a:pt x="0" y="0"/>
                  </a:moveTo>
                  <a:lnTo>
                    <a:pt x="4556201" y="0"/>
                  </a:lnTo>
                </a:path>
              </a:pathLst>
            </a:custGeom>
            <a:ln w="3822">
              <a:solidFill>
                <a:srgbClr val="541957"/>
              </a:solidFill>
            </a:ln>
          </p:spPr>
          <p:txBody>
            <a:bodyPr wrap="square" lIns="0" tIns="0" rIns="0" bIns="0" rtlCol="0"/>
            <a:lstStyle/>
            <a:p>
              <a:endParaRPr/>
            </a:p>
          </p:txBody>
        </p:sp>
      </p:grpSp>
      <p:sp>
        <p:nvSpPr>
          <p:cNvPr id="33" name="object 33"/>
          <p:cNvSpPr txBox="1"/>
          <p:nvPr/>
        </p:nvSpPr>
        <p:spPr>
          <a:xfrm>
            <a:off x="721906" y="6694690"/>
            <a:ext cx="6120130" cy="2527487"/>
          </a:xfrm>
          <a:prstGeom prst="rect">
            <a:avLst/>
          </a:prstGeom>
          <a:ln w="3809">
            <a:solidFill>
              <a:srgbClr val="98287C"/>
            </a:solidFill>
          </a:ln>
        </p:spPr>
        <p:txBody>
          <a:bodyPr vert="horz" wrap="square" lIns="0" tIns="5715" rIns="0" bIns="0" rtlCol="0">
            <a:spAutoFit/>
          </a:bodyPr>
          <a:lstStyle/>
          <a:p>
            <a:pPr>
              <a:lnSpc>
                <a:spcPct val="100000"/>
              </a:lnSpc>
              <a:spcBef>
                <a:spcPts val="45"/>
              </a:spcBef>
            </a:pPr>
            <a:endParaRPr lang="en-US" sz="1200" dirty="0">
              <a:latin typeface="Calibri" panose="020F0502020204030204" pitchFamily="34" charset="0"/>
              <a:ea typeface="Calibri" panose="020F0502020204030204" pitchFamily="34" charset="0"/>
              <a:cs typeface="Calibri" panose="020F0502020204030204" pitchFamily="34" charset="0"/>
            </a:endParaRPr>
          </a:p>
          <a:p>
            <a:pPr marL="1439545" marR="165100" algn="r">
              <a:lnSpc>
                <a:spcPct val="104200"/>
              </a:lnSpc>
              <a:spcBef>
                <a:spcPts val="5"/>
              </a:spcBef>
            </a:pPr>
            <a:r>
              <a:rPr lang="ar-JO" sz="800" dirty="0">
                <a:latin typeface="Calibri" panose="020F0502020204030204" pitchFamily="34" charset="0"/>
                <a:ea typeface="Calibri" panose="020F0502020204030204" pitchFamily="34" charset="0"/>
                <a:cs typeface="Calibri" panose="020F0502020204030204" pitchFamily="34" charset="0"/>
              </a:rPr>
              <a:t>ضمان عدم تصنيف أي </a:t>
            </a:r>
            <a:r>
              <a:rPr lang="ar-JO" sz="800" dirty="0">
                <a:latin typeface="Calibri" panose="020F0502020204030204" pitchFamily="34" charset="0"/>
                <a:ea typeface="Calibri" panose="020F0502020204030204" pitchFamily="34" charset="0"/>
                <a:cs typeface="Calibri" panose="020F0502020204030204" pitchFamily="34" charset="0"/>
                <a:hlinkClick r:id="rId9" action="ppaction://hlinksldjump"/>
              </a:rPr>
              <a:t>ملاحظات حساسة </a:t>
            </a:r>
            <a:r>
              <a:rPr lang="ar-JO" sz="800" dirty="0">
                <a:latin typeface="Calibri" panose="020F0502020204030204" pitchFamily="34" charset="0"/>
                <a:ea typeface="Calibri" panose="020F0502020204030204" pitchFamily="34" charset="0"/>
                <a:cs typeface="Calibri" panose="020F0502020204030204" pitchFamily="34" charset="0"/>
              </a:rPr>
              <a:t>عن طريق الخطأ على أنها غير حساسة، وفي حال حدوث ذلك عليك تغيير حالة التعليق الخاص بالملاحظات وحذف أي </a:t>
            </a:r>
            <a:r>
              <a:rPr lang="ar-JO" sz="800" dirty="0">
                <a:latin typeface="Calibri" panose="020F0502020204030204" pitchFamily="34" charset="0"/>
                <a:ea typeface="Calibri" panose="020F0502020204030204" pitchFamily="34" charset="0"/>
                <a:cs typeface="Calibri" panose="020F0502020204030204" pitchFamily="34" charset="0"/>
                <a:hlinkClick r:id="rId9" action="ppaction://hlinksldjump"/>
              </a:rPr>
              <a:t>معلومات شخصية </a:t>
            </a:r>
            <a:r>
              <a:rPr lang="ar-JO" sz="800" dirty="0">
                <a:latin typeface="Calibri" panose="020F0502020204030204" pitchFamily="34" charset="0"/>
                <a:ea typeface="Calibri" panose="020F0502020204030204" pitchFamily="34" charset="0"/>
                <a:cs typeface="Calibri" panose="020F0502020204030204" pitchFamily="34" charset="0"/>
              </a:rPr>
              <a:t>غير ضرورية.</a:t>
            </a:r>
            <a:endParaRPr sz="800" dirty="0">
              <a:latin typeface="Calibri" panose="020F0502020204030204" pitchFamily="34" charset="0"/>
              <a:ea typeface="Calibri" panose="020F0502020204030204" pitchFamily="34" charset="0"/>
              <a:cs typeface="Calibri" panose="020F0502020204030204" pitchFamily="34" charset="0"/>
            </a:endParaRPr>
          </a:p>
          <a:p>
            <a:pPr>
              <a:lnSpc>
                <a:spcPct val="100000"/>
              </a:lnSpc>
              <a:spcBef>
                <a:spcPts val="20"/>
              </a:spcBef>
            </a:pPr>
            <a:endParaRPr sz="1050" dirty="0">
              <a:latin typeface="Calibri" panose="020F0502020204030204" pitchFamily="34" charset="0"/>
              <a:ea typeface="Calibri" panose="020F0502020204030204" pitchFamily="34" charset="0"/>
              <a:cs typeface="Calibri" panose="020F0502020204030204" pitchFamily="34" charset="0"/>
            </a:endParaRPr>
          </a:p>
          <a:p>
            <a:pPr marL="1650364" marR="165100" algn="r">
              <a:lnSpc>
                <a:spcPct val="104200"/>
              </a:lnSpc>
            </a:pPr>
            <a:r>
              <a:rPr lang="ar-JO" sz="800" spc="-15" dirty="0">
                <a:latin typeface="Calibri" panose="020F0502020204030204" pitchFamily="34" charset="0"/>
                <a:ea typeface="Calibri" panose="020F0502020204030204" pitchFamily="34" charset="0"/>
                <a:cs typeface="Calibri" panose="020F0502020204030204" pitchFamily="34" charset="0"/>
              </a:rPr>
              <a:t>راجع البيانات المتعلقة بالملاحظات للتحقق من التكرارات، وتأكد من تعيين رقم تعريف فريد لكل تعليق ووضع علامات على التعليقات وتصنيفها بشكل صحيح وإصلاح التناقضات (على سبيل المثال ، وجود البيانات في الأعمدة الخاطئة أو التنسيقات خاطئة أو التهجئة غير المتسقة للفئات أو البيانات المفقودة)</a:t>
            </a:r>
            <a:endParaRPr sz="800" dirty="0">
              <a:latin typeface="Calibri" panose="020F0502020204030204" pitchFamily="34" charset="0"/>
              <a:ea typeface="Calibri" panose="020F0502020204030204" pitchFamily="34" charset="0"/>
              <a:cs typeface="Calibri" panose="020F0502020204030204" pitchFamily="34" charset="0"/>
            </a:endParaRPr>
          </a:p>
          <a:p>
            <a:pPr>
              <a:lnSpc>
                <a:spcPct val="100000"/>
              </a:lnSpc>
              <a:spcBef>
                <a:spcPts val="5"/>
              </a:spcBef>
            </a:pPr>
            <a:endParaRPr sz="950" dirty="0">
              <a:latin typeface="Calibri" panose="020F0502020204030204" pitchFamily="34" charset="0"/>
              <a:ea typeface="Calibri" panose="020F0502020204030204" pitchFamily="34" charset="0"/>
              <a:cs typeface="Calibri" panose="020F0502020204030204" pitchFamily="34" charset="0"/>
            </a:endParaRPr>
          </a:p>
          <a:p>
            <a:pPr marL="1917064" marR="165735" algn="r">
              <a:lnSpc>
                <a:spcPct val="104200"/>
              </a:lnSpc>
            </a:pPr>
            <a:r>
              <a:rPr lang="ar-JO" sz="800" dirty="0">
                <a:latin typeface="Calibri" panose="020F0502020204030204" pitchFamily="34" charset="0"/>
                <a:ea typeface="Calibri" panose="020F0502020204030204" pitchFamily="34" charset="0"/>
                <a:cs typeface="Calibri" panose="020F0502020204030204" pitchFamily="34" charset="0"/>
              </a:rPr>
              <a:t>رصد ما إذا كان يجب إجراء معالجة في مواضيع محددة على وجه السرعة مع جامعي البيانات، وتحديثها في مستودع الرسائل الرئيسية ونقاط الحوار، و/أو مناقشتها مع القادة والشركاء الخارجيين.</a:t>
            </a:r>
          </a:p>
          <a:p>
            <a:pPr marL="1917064" marR="165735" algn="just">
              <a:lnSpc>
                <a:spcPct val="104200"/>
              </a:lnSpc>
            </a:pPr>
            <a:endParaRPr lang="en-US" sz="800" dirty="0">
              <a:latin typeface="Calibri" panose="020F0502020204030204" pitchFamily="34" charset="0"/>
              <a:ea typeface="Calibri" panose="020F0502020204030204" pitchFamily="34" charset="0"/>
              <a:cs typeface="Calibri" panose="020F0502020204030204" pitchFamily="34" charset="0"/>
            </a:endParaRPr>
          </a:p>
          <a:p>
            <a:pPr>
              <a:lnSpc>
                <a:spcPct val="100000"/>
              </a:lnSpc>
              <a:spcBef>
                <a:spcPts val="50"/>
              </a:spcBef>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1650364" marR="165100" algn="r">
              <a:lnSpc>
                <a:spcPct val="104200"/>
              </a:lnSpc>
            </a:pPr>
            <a:r>
              <a:rPr lang="ar-JO" sz="800" dirty="0">
                <a:latin typeface="Calibri" panose="020F0502020204030204" pitchFamily="34" charset="0"/>
                <a:ea typeface="Calibri" panose="020F0502020204030204" pitchFamily="34" charset="0"/>
                <a:cs typeface="Calibri" panose="020F0502020204030204" pitchFamily="34" charset="0"/>
              </a:rPr>
              <a:t>في حال تم تسجيل بيانات خاصة بنظام تحديد المواقع العالمي</a:t>
            </a:r>
            <a:r>
              <a:rPr lang="en-US" sz="800" dirty="0">
                <a:latin typeface="Calibri" panose="020F0502020204030204" pitchFamily="34" charset="0"/>
                <a:ea typeface="Calibri" panose="020F0502020204030204" pitchFamily="34" charset="0"/>
                <a:cs typeface="Calibri" panose="020F0502020204030204" pitchFamily="34" charset="0"/>
              </a:rPr>
              <a:t>، </a:t>
            </a:r>
            <a:r>
              <a:rPr lang="ar-JO" sz="800" dirty="0">
                <a:latin typeface="Calibri" panose="020F0502020204030204" pitchFamily="34" charset="0"/>
                <a:ea typeface="Calibri" panose="020F0502020204030204" pitchFamily="34" charset="0"/>
                <a:cs typeface="Calibri" panose="020F0502020204030204" pitchFamily="34" charset="0"/>
              </a:rPr>
              <a:t>فتحقق مما إذا كانت هناك أي قيم متطرفة واضحة (على سبيل المثال، نقطة واحدة في مقاطعة أو قسم آخر) حيث يمكن أن يشير ذلك إلى وجود خطأ.</a:t>
            </a:r>
          </a:p>
          <a:p>
            <a:pPr>
              <a:lnSpc>
                <a:spcPct val="100000"/>
              </a:lnSpc>
            </a:pPr>
            <a:endParaRPr sz="1000" dirty="0">
              <a:latin typeface="Calibri" panose="020F0502020204030204" pitchFamily="34" charset="0"/>
              <a:ea typeface="Calibri" panose="020F0502020204030204" pitchFamily="34" charset="0"/>
              <a:cs typeface="Calibri" panose="020F0502020204030204" pitchFamily="34" charset="0"/>
            </a:endParaRPr>
          </a:p>
          <a:p>
            <a:pPr marL="1439545" marR="164465" algn="r">
              <a:lnSpc>
                <a:spcPct val="104200"/>
              </a:lnSpc>
              <a:spcBef>
                <a:spcPts val="885"/>
              </a:spcBef>
            </a:pPr>
            <a:r>
              <a:rPr lang="ar-JO" sz="800" spc="-45" dirty="0">
                <a:latin typeface="Calibri" panose="020F0502020204030204" pitchFamily="34" charset="0"/>
                <a:ea typeface="Calibri" panose="020F0502020204030204" pitchFamily="34" charset="0"/>
                <a:cs typeface="Calibri" panose="020F0502020204030204" pitchFamily="34" charset="0"/>
              </a:rPr>
              <a:t>تحقق مما إذا تمت إضافة كافة التعليقات المتعلقة بالملاحظات إلى قاعدة البيانات باللغة الصحيحة، وإذا لم يكن الأمر كذلك، فتحقق مرة أخرى مع جامعي البيانات لمحاولة العثور على كيفية تسجيلها بلغتها الأصلية.</a:t>
            </a:r>
          </a:p>
        </p:txBody>
      </p:sp>
      <p:sp>
        <p:nvSpPr>
          <p:cNvPr id="34" name="object 34"/>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35" name="object 35"/>
          <p:cNvSpPr txBox="1"/>
          <p:nvPr/>
        </p:nvSpPr>
        <p:spPr>
          <a:xfrm>
            <a:off x="6717444" y="10083162"/>
            <a:ext cx="150495"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27</a:t>
            </a:r>
            <a:endParaRPr sz="800">
              <a:latin typeface="Century Gothic"/>
              <a:cs typeface="Century Gothic"/>
            </a:endParaRPr>
          </a:p>
        </p:txBody>
      </p:sp>
      <p:sp>
        <p:nvSpPr>
          <p:cNvPr id="36" name="object 36"/>
          <p:cNvSpPr txBox="1"/>
          <p:nvPr/>
        </p:nvSpPr>
        <p:spPr>
          <a:xfrm>
            <a:off x="4299999" y="10071241"/>
            <a:ext cx="2417445" cy="285527"/>
          </a:xfrm>
          <a:prstGeom prst="rect">
            <a:avLst/>
          </a:prstGeom>
        </p:spPr>
        <p:txBody>
          <a:bodyPr vert="horz" wrap="square" lIns="0" tIns="12700" rIns="0" bIns="0" rtlCol="0">
            <a:spAutoFit/>
          </a:bodyPr>
          <a:lstStyle/>
          <a:p>
            <a:pPr marL="12700" marR="5080" indent="139700"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p>
          <a:p>
            <a:pPr marL="12700" marR="5080" indent="139700"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الثالثة: إحالة الملاحظات والانطباعات وتحليلها</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rot="10800000">
            <a:off x="719999" y="612003"/>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8287C"/>
          </a:solidFill>
        </p:spPr>
        <p:txBody>
          <a:bodyPr wrap="square" lIns="0" tIns="0" rIns="0" bIns="0" rtlCol="0"/>
          <a:lstStyle/>
          <a:p>
            <a:endParaRPr/>
          </a:p>
        </p:txBody>
      </p:sp>
      <p:sp>
        <p:nvSpPr>
          <p:cNvPr id="3" name="object 3"/>
          <p:cNvSpPr txBox="1"/>
          <p:nvPr/>
        </p:nvSpPr>
        <p:spPr>
          <a:xfrm>
            <a:off x="1955671" y="690660"/>
            <a:ext cx="4525645" cy="212879"/>
          </a:xfrm>
          <a:prstGeom prst="rect">
            <a:avLst/>
          </a:prstGeom>
        </p:spPr>
        <p:txBody>
          <a:bodyPr vert="horz" wrap="square" lIns="0" tIns="12700" rIns="0" bIns="0" rtlCol="0">
            <a:spAutoFit/>
          </a:bodyPr>
          <a:lstStyle/>
          <a:p>
            <a:pPr marL="12700" rtl="1">
              <a:lnSpc>
                <a:spcPct val="100000"/>
              </a:lnSpc>
              <a:spcBef>
                <a:spcPts val="100"/>
              </a:spcBef>
            </a:pPr>
            <a:r>
              <a:rPr lang="ar-JO" sz="1300" b="1" spc="60" dirty="0">
                <a:solidFill>
                  <a:srgbClr val="FFFFFF"/>
                </a:solidFill>
                <a:latin typeface="Century Gothic"/>
                <a:cs typeface="Century Gothic"/>
              </a:rPr>
              <a:t>ستؤدي عمليات التفتيش المفاجئ المنتظمة للمواقع إلى زيادة جودة البيانات</a:t>
            </a:r>
          </a:p>
        </p:txBody>
      </p:sp>
      <p:sp>
        <p:nvSpPr>
          <p:cNvPr id="4" name="object 4"/>
          <p:cNvSpPr txBox="1"/>
          <p:nvPr/>
        </p:nvSpPr>
        <p:spPr>
          <a:xfrm>
            <a:off x="3857179" y="1256898"/>
            <a:ext cx="2995930" cy="554960"/>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spc="30" dirty="0">
                <a:latin typeface="Calibri"/>
                <a:cs typeface="Calibri"/>
              </a:rPr>
              <a:t>يجب أن يكون جامعو البيانات على دراية بمراجعة بياناتهم، وفي حال وجود أخطاء عند إدخال البيانات، يجب وضع علامة عليها من قبل الشخص الذي يراجع البيانات، ويفضل أن يون ذلك في</a:t>
            </a:r>
            <a:endParaRPr sz="1050" dirty="0">
              <a:latin typeface="Calibri"/>
              <a:cs typeface="Calibri"/>
            </a:endParaRPr>
          </a:p>
        </p:txBody>
      </p:sp>
      <p:sp>
        <p:nvSpPr>
          <p:cNvPr id="5" name="object 5"/>
          <p:cNvSpPr txBox="1"/>
          <p:nvPr/>
        </p:nvSpPr>
        <p:spPr>
          <a:xfrm>
            <a:off x="719999" y="1245464"/>
            <a:ext cx="2995930" cy="553934"/>
          </a:xfrm>
          <a:prstGeom prst="rect">
            <a:avLst/>
          </a:prstGeom>
        </p:spPr>
        <p:txBody>
          <a:bodyPr vert="horz" wrap="square" lIns="0" tIns="12700" rIns="0" bIns="0" rtlCol="0">
            <a:spAutoFit/>
          </a:bodyPr>
          <a:lstStyle/>
          <a:p>
            <a:pPr marL="12700" marR="5080" algn="just" rtl="1">
              <a:lnSpc>
                <a:spcPct val="113999"/>
              </a:lnSpc>
              <a:spcBef>
                <a:spcPts val="100"/>
              </a:spcBef>
            </a:pPr>
            <a:r>
              <a:rPr lang="ar-JO" sz="1050" spc="30" dirty="0">
                <a:latin typeface="Calibri"/>
                <a:cs typeface="Calibri"/>
              </a:rPr>
              <a:t>نفس وقت مراجعتها</a:t>
            </a:r>
            <a:r>
              <a:rPr lang="ar-JO" sz="1050" spc="20" dirty="0">
                <a:latin typeface="Calibri"/>
                <a:cs typeface="Calibri"/>
              </a:rPr>
              <a:t>، حيث سيسمح ذلك لمن يجمعون البيانات بالتحسن أثناء جمعها وتحفيزهم على إدخال البيانات دون الحاجة إلى توضيح ومتابعة.</a:t>
            </a:r>
            <a:endParaRPr sz="1050" dirty="0">
              <a:latin typeface="Arial"/>
              <a:cs typeface="Arial"/>
            </a:endParaRPr>
          </a:p>
        </p:txBody>
      </p:sp>
      <p:sp>
        <p:nvSpPr>
          <p:cNvPr id="7" name="object 7"/>
          <p:cNvSpPr txBox="1"/>
          <p:nvPr/>
        </p:nvSpPr>
        <p:spPr>
          <a:xfrm>
            <a:off x="3840564" y="2470213"/>
            <a:ext cx="2995930" cy="2341731"/>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entury Gothic"/>
                <a:cs typeface="Century Gothic"/>
              </a:rPr>
              <a:t>3.2 تحديد الأولويات والإحالة</a:t>
            </a:r>
            <a:endParaRPr lang="ar-JO" sz="1700" spc="70" dirty="0">
              <a:latin typeface="Century Gothic"/>
              <a:cs typeface="Calibri"/>
            </a:endParaRPr>
          </a:p>
          <a:p>
            <a:pPr marL="12700" marR="5080" algn="just" rtl="1">
              <a:lnSpc>
                <a:spcPct val="113999"/>
              </a:lnSpc>
              <a:spcBef>
                <a:spcPts val="985"/>
              </a:spcBef>
            </a:pPr>
            <a:r>
              <a:rPr lang="ar-JO" sz="950" spc="70" dirty="0">
                <a:latin typeface="Calibri" panose="020F0502020204030204" pitchFamily="34" charset="0"/>
                <a:ea typeface="Calibri" panose="020F0502020204030204" pitchFamily="34" charset="0"/>
                <a:cs typeface="Calibri" panose="020F0502020204030204" pitchFamily="34" charset="0"/>
              </a:rPr>
              <a:t>قد تكون بعض التعليقات المتعلقة بالملاحظات </a:t>
            </a:r>
            <a:r>
              <a:rPr lang="ar-JO" sz="950" spc="70" dirty="0">
                <a:latin typeface="Calibri" panose="020F0502020204030204" pitchFamily="34" charset="0"/>
                <a:ea typeface="Calibri" panose="020F0502020204030204" pitchFamily="34" charset="0"/>
                <a:cs typeface="Calibri" panose="020F0502020204030204" pitchFamily="34" charset="0"/>
                <a:hlinkClick r:id="rId2" action="ppaction://hlinksldjump"/>
              </a:rPr>
              <a:t>حرجة</a:t>
            </a:r>
            <a:r>
              <a:rPr lang="ar-JO" sz="950" spc="70" dirty="0">
                <a:latin typeface="Calibri" panose="020F0502020204030204" pitchFamily="34" charset="0"/>
                <a:ea typeface="Calibri" panose="020F0502020204030204" pitchFamily="34" charset="0"/>
                <a:cs typeface="Calibri" panose="020F0502020204030204" pitchFamily="34" charset="0"/>
              </a:rPr>
              <a:t>، مما يعني أنها </a:t>
            </a:r>
            <a:r>
              <a:rPr lang="ar-JO" sz="950" b="1" spc="70" dirty="0">
                <a:latin typeface="Calibri" panose="020F0502020204030204" pitchFamily="34" charset="0"/>
                <a:ea typeface="Calibri" panose="020F0502020204030204" pitchFamily="34" charset="0"/>
                <a:cs typeface="Calibri" panose="020F0502020204030204" pitchFamily="34" charset="0"/>
              </a:rPr>
              <a:t>تحتاج إلى متابعة عاجلة وخاصة </a:t>
            </a:r>
            <a:r>
              <a:rPr lang="ar-JO" sz="950" spc="70" dirty="0">
                <a:latin typeface="Calibri" panose="020F0502020204030204" pitchFamily="34" charset="0"/>
                <a:ea typeface="Calibri" panose="020F0502020204030204" pitchFamily="34" charset="0"/>
                <a:cs typeface="Calibri" panose="020F0502020204030204" pitchFamily="34" charset="0"/>
              </a:rPr>
              <a:t>قبل التحليل العام ومناقشة كافة البيانات المتعلقة بالملاحظات، حيث يمكن أن يشمل ذلك قضايا كتسليم الطعام الفاسد أو المخاطر الأمنية المحتملة أو علامات تفشي المرض أو الشائعات الجديدة التي قد تهدد عملية إعداد البرامج، ومع توحيد الملاحظات، يجب وضع علامة على أي شيء ذي طبيعة حساسة أو عاجلة وإحالته على الفور إلى الأشخاص المعينين في إطار الإحالة الداخلي الخاص بك (للمزيد راجع : </a:t>
            </a:r>
            <a:r>
              <a:rPr lang="ar-JO" sz="950" spc="70" dirty="0">
                <a:latin typeface="Calibri" panose="020F0502020204030204" pitchFamily="34" charset="0"/>
                <a:ea typeface="Calibri" panose="020F0502020204030204" pitchFamily="34" charset="0"/>
                <a:cs typeface="Calibri" panose="020F0502020204030204" pitchFamily="34" charset="0"/>
                <a:hlinkClick r:id="rId3" action="ppaction://hlinksldjump"/>
              </a:rPr>
              <a:t>القسم 1.5</a:t>
            </a:r>
            <a:r>
              <a:rPr lang="ar-JO" sz="950" spc="70" dirty="0">
                <a:latin typeface="Calibri" panose="020F0502020204030204" pitchFamily="34" charset="0"/>
                <a:ea typeface="Calibri" panose="020F0502020204030204" pitchFamily="34" charset="0"/>
                <a:cs typeface="Calibri" panose="020F0502020204030204" pitchFamily="34" charset="0"/>
              </a:rPr>
              <a:t>).</a:t>
            </a:r>
          </a:p>
          <a:p>
            <a:pPr marL="12700" marR="50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وفي حالة وجود بيانات الحساسة، يجب أن يكون جهة التنسيق المحددة مسبقًا فقط حق الوصول إلى المعلومات.</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660393" y="2891603"/>
            <a:ext cx="2996565" cy="1862113"/>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5" dirty="0">
                <a:latin typeface="Calibri" panose="020F0502020204030204" pitchFamily="34" charset="0"/>
                <a:ea typeface="Calibri" panose="020F0502020204030204" pitchFamily="34" charset="0"/>
                <a:cs typeface="Calibri" panose="020F0502020204030204" pitchFamily="34" charset="0"/>
              </a:rPr>
              <a:t>وفقا لسياسة مؤسستك بشأن التعامل مع المعلومات الحساسة، يمكن مشاركة التعليقات المتعلقة بالملاحظات الحساسة عبر البريد الإلكتروني مع مرفق محمي بكلمة مرور وعلى أن يتم إرسال كلمة المرور عبر قناة مختلفة، كإرسالها برسالة نصية على سبيل المثال، وللاطلاع على المزيد حول كيفية التعامل مع البيانات الحساسة يمكنك مراجعة </a:t>
            </a:r>
            <a:r>
              <a:rPr lang="ar-JO" sz="950" spc="55" dirty="0">
                <a:latin typeface="Calibri" panose="020F0502020204030204" pitchFamily="34" charset="0"/>
                <a:ea typeface="Calibri" panose="020F0502020204030204" pitchFamily="34" charset="0"/>
                <a:cs typeface="Calibri" panose="020F0502020204030204" pitchFamily="34" charset="0"/>
                <a:hlinkClick r:id="rId4"/>
              </a:rPr>
              <a:t>الوحدة رقم 5</a:t>
            </a:r>
            <a:r>
              <a:rPr lang="ar-JO" sz="950" spc="55" dirty="0">
                <a:latin typeface="Calibri" panose="020F0502020204030204" pitchFamily="34" charset="0"/>
                <a:ea typeface="Calibri" panose="020F0502020204030204" pitchFamily="34" charset="0"/>
                <a:cs typeface="Calibri" panose="020F0502020204030204" pitchFamily="34" charset="0"/>
              </a:rPr>
              <a:t>.</a:t>
            </a:r>
          </a:p>
          <a:p>
            <a:pPr marL="12700" marR="5080" algn="just" rtl="1">
              <a:lnSpc>
                <a:spcPct val="113999"/>
              </a:lnSpc>
              <a:spcBef>
                <a:spcPts val="100"/>
              </a:spcBef>
            </a:pPr>
            <a:endParaRPr lang="ar-JO" sz="950" spc="55"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spc="60" dirty="0">
                <a:latin typeface="Calibri" panose="020F0502020204030204" pitchFamily="34" charset="0"/>
                <a:ea typeface="Calibri" panose="020F0502020204030204" pitchFamily="34" charset="0"/>
                <a:cs typeface="Calibri" panose="020F0502020204030204" pitchFamily="34" charset="0"/>
              </a:rPr>
              <a:t>بمجرد إحالة التعليقات المتعلقة بالملاحظات إلى جهة التنسيق المناسب لاتخاذ إجراء، يجب توثيق الأشخاص الذين أُحيلت إليهم تلك الحالة مع التاريخ وجهة التنسيق لتتم متابعتها ويمكنك إجراء ذلك باستخدام قاعدة بيانات أو سجل التغذية الراجعة.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3962198" y="5041900"/>
            <a:ext cx="2995930" cy="1841786"/>
          </a:xfrm>
          <a:prstGeom prst="rect">
            <a:avLst/>
          </a:prstGeom>
        </p:spPr>
        <p:txBody>
          <a:bodyPr vert="horz" wrap="square" lIns="0" tIns="12700" rIns="0" bIns="0" rtlCol="0">
            <a:spAutoFit/>
          </a:bodyPr>
          <a:lstStyle/>
          <a:p>
            <a:pPr marL="12700" rtl="1">
              <a:lnSpc>
                <a:spcPct val="100000"/>
              </a:lnSpc>
              <a:spcBef>
                <a:spcPts val="100"/>
              </a:spcBef>
            </a:pPr>
            <a:r>
              <a:rPr lang="ar-JO" sz="1700" b="1" spc="55" dirty="0">
                <a:solidFill>
                  <a:srgbClr val="E42583"/>
                </a:solidFill>
                <a:latin typeface="Calibri" panose="020F0502020204030204" pitchFamily="34" charset="0"/>
                <a:ea typeface="Calibri" panose="020F0502020204030204" pitchFamily="34" charset="0"/>
                <a:cs typeface="Calibri" panose="020F0502020204030204" pitchFamily="34" charset="0"/>
              </a:rPr>
              <a:t>3.3 تحديد الموضوعات الرئيسية</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985"/>
              </a:spcBef>
            </a:pPr>
            <a:r>
              <a:rPr lang="ar-JO" sz="950" spc="-20" dirty="0">
                <a:latin typeface="Calibri" panose="020F0502020204030204" pitchFamily="34" charset="0"/>
                <a:ea typeface="Calibri" panose="020F0502020204030204" pitchFamily="34" charset="0"/>
                <a:cs typeface="Calibri" panose="020F0502020204030204" pitchFamily="34" charset="0"/>
              </a:rPr>
              <a:t>يعد تحليل التغذية الراجعة المجتمعية لتحديد الأنماط والاتجاهات أمرًا بالغ الأهمية إذا كنت ترغب في مشاركتها بطريقة مقنعة وقابلة للتنفيذ من خلال إظهار الصورة الأشمل.</a:t>
            </a:r>
          </a:p>
          <a:p>
            <a:pPr marL="12700" marR="50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إذا كنت تستخدم نفس النموذج لجمع البيانات، فسيكون من الأسهل دمج البيانات التي تم جمعها من خلال مصادر مختلفة وتحليلها عبر القنوات والآليات، وفي حال سجلت العمر والجنس والمعلومات الديموغرافية الأخرى للأشخاص الذين يجيبون على استطلاع الراي أو يتصلون بخط ساخن، فستتمكن من مقارنة البيانات الخاصة بهاتين القناتين على سبيل المثال.</a:t>
            </a:r>
          </a:p>
        </p:txBody>
      </p:sp>
      <p:sp>
        <p:nvSpPr>
          <p:cNvPr id="10" name="object 10"/>
          <p:cNvSpPr txBox="1"/>
          <p:nvPr/>
        </p:nvSpPr>
        <p:spPr>
          <a:xfrm>
            <a:off x="697774" y="5457878"/>
            <a:ext cx="2995930" cy="1285288"/>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ستختلف خطوات تحليل البيانات بين البيانات الملاحظات المفتوحة وغير المنظمة (حيث يتحدث مقدم الملاحظات بصراحة عن ما هو مهم بالنسبة له) والبيانات المتعلقة بالملاحظات المنظمة (حيث يجيب مقدم البيانات على سؤال عن طريق اختيار خيار الإجابة).</a:t>
            </a:r>
          </a:p>
          <a:p>
            <a:pPr marL="12700" marR="5080" algn="just" rtl="1">
              <a:lnSpc>
                <a:spcPct val="113999"/>
              </a:lnSpc>
              <a:spcBef>
                <a:spcPts val="850"/>
              </a:spcBef>
            </a:pPr>
            <a:r>
              <a:rPr lang="ar-JO" sz="950"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ت</a:t>
            </a:r>
            <a:r>
              <a:rPr lang="ar-JO" sz="95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قدم </a:t>
            </a:r>
            <a:r>
              <a:rPr lang="ar-JO" sz="950"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4"/>
              </a:rPr>
              <a:t>الوحدة رقم 3 </a:t>
            </a:r>
            <a:r>
              <a:rPr lang="ar-JO" sz="950"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من مجموعة التغذية الراجعة إرشادات مفصلة وموارد لتحليل البيانات المتعلقة بالملاحظات النوعية، ويشمل ذلك عملية الترميز، ويساعدك </a:t>
            </a:r>
            <a:r>
              <a:rPr lang="ar-JO" sz="950"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4"/>
              </a:rPr>
              <a:t>الوحدة رقم 4 </a:t>
            </a:r>
            <a:r>
              <a:rPr lang="ar-JO" sz="950"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في تحليل بيانات استطلاع الرأي المنظم.</a:t>
            </a:r>
            <a:endParaRPr sz="95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grpSp>
        <p:nvGrpSpPr>
          <p:cNvPr id="11" name="object 11"/>
          <p:cNvGrpSpPr/>
          <p:nvPr/>
        </p:nvGrpSpPr>
        <p:grpSpPr>
          <a:xfrm>
            <a:off x="6599328" y="527985"/>
            <a:ext cx="474345" cy="474345"/>
            <a:chOff x="469337" y="562118"/>
            <a:chExt cx="474345" cy="474345"/>
          </a:xfrm>
        </p:grpSpPr>
        <p:sp>
          <p:nvSpPr>
            <p:cNvPr id="12" name="object 12"/>
            <p:cNvSpPr/>
            <p:nvPr/>
          </p:nvSpPr>
          <p:spPr>
            <a:xfrm>
              <a:off x="469337" y="562118"/>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ECD"/>
            </a:solidFill>
          </p:spPr>
          <p:txBody>
            <a:bodyPr wrap="square" lIns="0" tIns="0" rIns="0" bIns="0" rtlCol="0"/>
            <a:lstStyle/>
            <a:p>
              <a:endParaRPr/>
            </a:p>
          </p:txBody>
        </p:sp>
        <p:pic>
          <p:nvPicPr>
            <p:cNvPr id="13" name="object 13"/>
            <p:cNvPicPr/>
            <p:nvPr/>
          </p:nvPicPr>
          <p:blipFill>
            <a:blip r:embed="rId5" cstate="print"/>
            <a:stretch>
              <a:fillRect/>
            </a:stretch>
          </p:blipFill>
          <p:spPr>
            <a:xfrm>
              <a:off x="584869" y="660889"/>
              <a:ext cx="243268" cy="276783"/>
            </a:xfrm>
            <a:prstGeom prst="rect">
              <a:avLst/>
            </a:prstGeom>
          </p:spPr>
        </p:pic>
      </p:grpSp>
      <p:sp>
        <p:nvSpPr>
          <p:cNvPr id="14" name="object 14"/>
          <p:cNvSpPr/>
          <p:nvPr/>
        </p:nvSpPr>
        <p:spPr>
          <a:xfrm>
            <a:off x="6481316" y="9871380"/>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15" name="object 15"/>
          <p:cNvSpPr txBox="1"/>
          <p:nvPr/>
        </p:nvSpPr>
        <p:spPr>
          <a:xfrm>
            <a:off x="5302620" y="9945463"/>
            <a:ext cx="1412240" cy="135935"/>
          </a:xfrm>
          <a:prstGeom prst="rect">
            <a:avLst/>
          </a:prstGeom>
        </p:spPr>
        <p:txBody>
          <a:bodyPr vert="horz" wrap="square" lIns="0" tIns="12700" rIns="0" bIns="0" rtlCol="0">
            <a:spAutoFit/>
          </a:bodyPr>
          <a:lstStyle/>
          <a:p>
            <a:pPr marL="12700" rtl="1">
              <a:lnSpc>
                <a:spcPct val="100000"/>
              </a:lnSpc>
              <a:spcBef>
                <a:spcPts val="100"/>
              </a:spcBef>
              <a:tabLst>
                <a:tab pos="360680" algn="l"/>
              </a:tabLst>
            </a:pPr>
            <a:r>
              <a:rPr sz="1200" b="1" spc="44" baseline="3472" dirty="0">
                <a:solidFill>
                  <a:srgbClr val="FFFFFF"/>
                </a:solidFill>
                <a:latin typeface="Calibri" panose="020F0502020204030204" pitchFamily="34" charset="0"/>
                <a:ea typeface="Calibri" panose="020F0502020204030204" pitchFamily="34" charset="0"/>
                <a:cs typeface="Calibri" panose="020F0502020204030204" pitchFamily="34" charset="0"/>
              </a:rPr>
              <a:t>28</a:t>
            </a:r>
            <a:r>
              <a:rPr lang="ar-JO" sz="1200" b="1" spc="44" baseline="3472" dirty="0">
                <a:solidFill>
                  <a:srgbClr val="FFFFFF"/>
                </a:solidFill>
                <a:latin typeface="Calibri" panose="020F0502020204030204" pitchFamily="34" charset="0"/>
                <a:ea typeface="Calibri" panose="020F0502020204030204" pitchFamily="34" charset="0"/>
                <a:cs typeface="Calibri" panose="020F0502020204030204" pitchFamily="34" charset="0"/>
              </a:rPr>
              <a:t>     </a:t>
            </a:r>
            <a:r>
              <a:rPr sz="1200" b="1" baseline="3472" dirty="0">
                <a:solidFill>
                  <a:srgbClr val="FFFFFF"/>
                </a:solidFill>
                <a:latin typeface="Calibri" panose="020F0502020204030204" pitchFamily="34" charset="0"/>
                <a:ea typeface="Calibri" panose="020F0502020204030204" pitchFamily="34" charset="0"/>
                <a:cs typeface="Calibri" panose="020F0502020204030204" pitchFamily="34" charset="0"/>
              </a:rPr>
              <a:t>	</a:t>
            </a:r>
            <a:r>
              <a:rPr lang="ar-JO" sz="800"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403983" y="1895413"/>
            <a:ext cx="1468755" cy="0"/>
          </a:xfrm>
          <a:custGeom>
            <a:avLst/>
            <a:gdLst/>
            <a:ahLst/>
            <a:cxnLst/>
            <a:rect l="l" t="t" r="r" b="b"/>
            <a:pathLst>
              <a:path w="1468755">
                <a:moveTo>
                  <a:pt x="0" y="0"/>
                </a:moveTo>
                <a:lnTo>
                  <a:pt x="1468640" y="0"/>
                </a:lnTo>
              </a:path>
            </a:pathLst>
          </a:custGeom>
          <a:ln w="6350">
            <a:solidFill>
              <a:srgbClr val="98287C"/>
            </a:solidFill>
          </a:ln>
        </p:spPr>
        <p:txBody>
          <a:bodyPr wrap="square" lIns="0" tIns="0" rIns="0" bIns="0" rtlCol="0"/>
          <a:lstStyle/>
          <a:p>
            <a:endParaRPr/>
          </a:p>
        </p:txBody>
      </p:sp>
      <p:sp>
        <p:nvSpPr>
          <p:cNvPr id="3" name="object 3"/>
          <p:cNvSpPr txBox="1"/>
          <p:nvPr/>
        </p:nvSpPr>
        <p:spPr>
          <a:xfrm>
            <a:off x="707299" y="700391"/>
            <a:ext cx="6146165" cy="1191416"/>
          </a:xfrm>
          <a:prstGeom prst="rect">
            <a:avLst/>
          </a:prstGeom>
        </p:spPr>
        <p:txBody>
          <a:bodyPr vert="horz" wrap="square" lIns="0" tIns="12700" rIns="0" bIns="0" rtlCol="0">
            <a:spAutoFit/>
          </a:bodyPr>
          <a:lstStyle/>
          <a:p>
            <a:pPr marL="12700" rtl="1">
              <a:lnSpc>
                <a:spcPct val="100000"/>
              </a:lnSpc>
              <a:spcBef>
                <a:spcPts val="100"/>
              </a:spcBef>
            </a:pPr>
            <a:r>
              <a:rPr lang="ar-JO" sz="1700" b="1" spc="95" dirty="0">
                <a:solidFill>
                  <a:srgbClr val="E42583"/>
                </a:solidFill>
                <a:latin typeface="Calibri" panose="020F0502020204030204" pitchFamily="34" charset="0"/>
                <a:ea typeface="Calibri" panose="020F0502020204030204" pitchFamily="34" charset="0"/>
                <a:cs typeface="Calibri" panose="020F0502020204030204" pitchFamily="34" charset="0"/>
              </a:rPr>
              <a:t>3.4 تصنيف البيانات وتثليثها</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rtl="1">
              <a:lnSpc>
                <a:spcPct val="113999"/>
              </a:lnSpc>
              <a:spcBef>
                <a:spcPts val="985"/>
              </a:spcBef>
            </a:pPr>
            <a:r>
              <a:rPr lang="ar-JO" sz="950" spc="45" dirty="0">
                <a:latin typeface="Calibri" panose="020F0502020204030204" pitchFamily="34" charset="0"/>
                <a:ea typeface="Calibri" panose="020F0502020204030204" pitchFamily="34" charset="0"/>
                <a:cs typeface="Calibri" panose="020F0502020204030204" pitchFamily="34" charset="0"/>
              </a:rPr>
              <a:t>يسمح لنا تصنيف البيانات وتثليثها بفهم الاتجاهات المهمة والقيم المتطرفة والصورة الأشمل.</a:t>
            </a:r>
          </a:p>
          <a:p>
            <a:pPr marL="12700" marR="5080" rtl="1">
              <a:lnSpc>
                <a:spcPct val="113999"/>
              </a:lnSpc>
              <a:spcBef>
                <a:spcPts val="985"/>
              </a:spcBef>
            </a:pPr>
            <a:endParaRPr sz="185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spcBef>
                <a:spcPts val="5"/>
              </a:spcBef>
            </a:pPr>
            <a:r>
              <a:rPr lang="ar-JO" sz="1100" spc="20" dirty="0">
                <a:solidFill>
                  <a:srgbClr val="98287C"/>
                </a:solidFill>
                <a:latin typeface="Calibri" panose="020F0502020204030204" pitchFamily="34" charset="0"/>
                <a:ea typeface="Calibri" panose="020F0502020204030204" pitchFamily="34" charset="0"/>
                <a:cs typeface="Calibri" panose="020F0502020204030204" pitchFamily="34" charset="0"/>
              </a:rPr>
              <a:t>تصنيف البيانات</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3943884" y="2192213"/>
            <a:ext cx="2997200" cy="1169872"/>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45" dirty="0">
                <a:latin typeface="Calibri"/>
                <a:cs typeface="Calibri"/>
              </a:rPr>
              <a:t>التصنيف هو عندما تقوم بفرز بيانات ملاحظاتك لفهم الاتجاهات حول الأشخاص وأقوالهم والوقت الذي قالوها فيه والسبب وراء ذلك، فعلى سبيل المثال، هناك نوع شائع من تصنيف البيانات وهو فصل الملاحظات والانطباعات حسب النوع الاجتماعي لمقدم الملاحظات، مما قد يساعدك على ملاحظة ما إذا كانت اهتمامات النساء أو أولوياتهن قد تختلف عن اهتمامات الرجال، كما ويمكن تصنيف البيانات بعدة طرق تشمل ما يلي:</a:t>
            </a:r>
          </a:p>
        </p:txBody>
      </p:sp>
      <p:sp>
        <p:nvSpPr>
          <p:cNvPr id="5" name="object 5"/>
          <p:cNvSpPr txBox="1"/>
          <p:nvPr/>
        </p:nvSpPr>
        <p:spPr>
          <a:xfrm>
            <a:off x="724002" y="2081616"/>
            <a:ext cx="2888615" cy="1837298"/>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spc="55" dirty="0">
                <a:latin typeface="Calibri" panose="020F0502020204030204" pitchFamily="34" charset="0"/>
                <a:ea typeface="Calibri" panose="020F0502020204030204" pitchFamily="34" charset="0"/>
                <a:cs typeface="Calibri" panose="020F0502020204030204" pitchFamily="34" charset="0"/>
              </a:rPr>
              <a:t>حسب </a:t>
            </a:r>
            <a:r>
              <a:rPr lang="ar-JO" sz="950" b="1" spc="55" dirty="0">
                <a:latin typeface="Calibri" panose="020F0502020204030204" pitchFamily="34" charset="0"/>
                <a:ea typeface="Calibri" panose="020F0502020204030204" pitchFamily="34" charset="0"/>
                <a:cs typeface="Calibri" panose="020F0502020204030204" pitchFamily="34" charset="0"/>
              </a:rPr>
              <a:t>التركيبة السكانية </a:t>
            </a:r>
            <a:r>
              <a:rPr lang="ar-JO" sz="950" spc="55" dirty="0">
                <a:latin typeface="Calibri" panose="020F0502020204030204" pitchFamily="34" charset="0"/>
                <a:ea typeface="Calibri" panose="020F0502020204030204" pitchFamily="34" charset="0"/>
                <a:cs typeface="Calibri" panose="020F0502020204030204" pitchFamily="34" charset="0"/>
              </a:rPr>
              <a:t>(على سبيل المثال، العمر والنوع الاجتماعي والعرق وما إلى ذلك) أو موقع مقدم البيانات.</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buClr>
                <a:srgbClr val="98287C"/>
              </a:buClr>
              <a:buFont typeface="Wingdings"/>
              <a:buChar char=""/>
              <a:tabLst>
                <a:tab pos="120650" algn="l"/>
              </a:tabLst>
            </a:pPr>
            <a:r>
              <a:rPr lang="ar-JO" sz="950" spc="55" dirty="0">
                <a:latin typeface="Calibri" panose="020F0502020204030204" pitchFamily="34" charset="0"/>
                <a:ea typeface="Calibri" panose="020F0502020204030204" pitchFamily="34" charset="0"/>
                <a:cs typeface="Calibri" panose="020F0502020204030204" pitchFamily="34" charset="0"/>
              </a:rPr>
              <a:t>حسب </a:t>
            </a:r>
            <a:r>
              <a:rPr lang="ar-JO" sz="950" b="1" spc="55" dirty="0">
                <a:latin typeface="Calibri" panose="020F0502020204030204" pitchFamily="34" charset="0"/>
                <a:ea typeface="Calibri" panose="020F0502020204030204" pitchFamily="34" charset="0"/>
                <a:cs typeface="Calibri" panose="020F0502020204030204" pitchFamily="34" charset="0"/>
              </a:rPr>
              <a:t>نوع المشروع أو القطاع البرنامجي</a:t>
            </a:r>
            <a:r>
              <a:rPr lang="ar-JO" sz="950" spc="55" dirty="0">
                <a:latin typeface="Calibri" panose="020F0502020204030204" pitchFamily="34" charset="0"/>
                <a:ea typeface="Calibri" panose="020F0502020204030204" pitchFamily="34" charset="0"/>
                <a:cs typeface="Calibri" panose="020F0502020204030204" pitchFamily="34" charset="0"/>
              </a:rPr>
              <a:t>، تشمل الملاحظات والانطباعات في هذه الطريقة (على سبيل المثال، المياه والصرف الصحي والنظافة الصحية أو النقد).</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buClr>
                <a:srgbClr val="98287C"/>
              </a:buClr>
              <a:buFont typeface="Wingdings"/>
              <a:buChar char=""/>
              <a:tabLst>
                <a:tab pos="120650" algn="l"/>
              </a:tabLst>
            </a:pPr>
            <a:r>
              <a:rPr lang="ar-JO" sz="950" spc="55" dirty="0">
                <a:latin typeface="Calibri" panose="020F0502020204030204" pitchFamily="34" charset="0"/>
                <a:ea typeface="Calibri" panose="020F0502020204030204" pitchFamily="34" charset="0"/>
                <a:cs typeface="Calibri" panose="020F0502020204030204" pitchFamily="34" charset="0"/>
              </a:rPr>
              <a:t>من خلال </a:t>
            </a:r>
            <a:r>
              <a:rPr lang="ar-JO" sz="950" b="1" spc="55" dirty="0">
                <a:latin typeface="Calibri" panose="020F0502020204030204" pitchFamily="34" charset="0"/>
                <a:ea typeface="Calibri" panose="020F0502020204030204" pitchFamily="34" charset="0"/>
                <a:cs typeface="Calibri" panose="020F0502020204030204" pitchFamily="34" charset="0"/>
              </a:rPr>
              <a:t>قناة التغذية الراجعة </a:t>
            </a:r>
            <a:r>
              <a:rPr lang="ar-JO" sz="950" spc="55" dirty="0">
                <a:latin typeface="Calibri" panose="020F0502020204030204" pitchFamily="34" charset="0"/>
                <a:ea typeface="Calibri" panose="020F0502020204030204" pitchFamily="34" charset="0"/>
                <a:cs typeface="Calibri" panose="020F0502020204030204" pitchFamily="34" charset="0"/>
              </a:rPr>
              <a:t>التي استخدمت لتحصيل الملاحظات (على سبيل المثال، الخط الساخن أو الاجتماعات المجتمعية).</a:t>
            </a: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algn="just" rtl="1">
              <a:lnSpc>
                <a:spcPct val="100000"/>
              </a:lnSpc>
              <a:spcBef>
                <a:spcPts val="160"/>
              </a:spcBef>
              <a:buClr>
                <a:srgbClr val="98287C"/>
              </a:buClr>
              <a:buFont typeface="Wingdings"/>
              <a:buChar char=""/>
              <a:tabLst>
                <a:tab pos="120014" algn="l"/>
              </a:tabLst>
            </a:pPr>
            <a:r>
              <a:rPr lang="ar-JO" sz="950" spc="55" dirty="0">
                <a:latin typeface="Calibri" panose="020F0502020204030204" pitchFamily="34" charset="0"/>
                <a:ea typeface="Calibri" panose="020F0502020204030204" pitchFamily="34" charset="0"/>
                <a:cs typeface="Calibri" panose="020F0502020204030204" pitchFamily="34" charset="0"/>
              </a:rPr>
              <a:t>من خلال </a:t>
            </a:r>
            <a:r>
              <a:rPr lang="ar-JO" sz="950" b="1" spc="55" dirty="0">
                <a:latin typeface="Calibri" panose="020F0502020204030204" pitchFamily="34" charset="0"/>
                <a:ea typeface="Calibri" panose="020F0502020204030204" pitchFamily="34" charset="0"/>
                <a:cs typeface="Calibri" panose="020F0502020204030204" pitchFamily="34" charset="0"/>
              </a:rPr>
              <a:t>المواضيع</a:t>
            </a:r>
            <a:r>
              <a:rPr lang="ar-JO" sz="950" spc="55" dirty="0">
                <a:latin typeface="Calibri" panose="020F0502020204030204" pitchFamily="34" charset="0"/>
                <a:ea typeface="Calibri" panose="020F0502020204030204" pitchFamily="34" charset="0"/>
                <a:cs typeface="Calibri" panose="020F0502020204030204" pitchFamily="34" charset="0"/>
              </a:rPr>
              <a:t> الأقل أو الأكثر شيوعًا.</a:t>
            </a:r>
          </a:p>
          <a:p>
            <a:pPr marL="120014" indent="-107314" algn="just" rtl="1">
              <a:lnSpc>
                <a:spcPct val="100000"/>
              </a:lnSpc>
              <a:spcBef>
                <a:spcPts val="160"/>
              </a:spcBef>
              <a:buClr>
                <a:srgbClr val="98287C"/>
              </a:buClr>
              <a:buFont typeface="Wingdings"/>
              <a:buChar char=""/>
              <a:tabLst>
                <a:tab pos="120014" algn="l"/>
              </a:tabLst>
            </a:pPr>
            <a:r>
              <a:rPr lang="ar-JO" sz="950" dirty="0">
                <a:latin typeface="Calibri" panose="020F0502020204030204" pitchFamily="34" charset="0"/>
                <a:ea typeface="Calibri" panose="020F0502020204030204" pitchFamily="34" charset="0"/>
                <a:cs typeface="Calibri" panose="020F0502020204030204" pitchFamily="34" charset="0"/>
              </a:rPr>
              <a:t>حسب </a:t>
            </a:r>
            <a:r>
              <a:rPr lang="ar-JO" sz="950" b="1" dirty="0">
                <a:latin typeface="Calibri" panose="020F0502020204030204" pitchFamily="34" charset="0"/>
                <a:ea typeface="Calibri" panose="020F0502020204030204" pitchFamily="34" charset="0"/>
                <a:cs typeface="Calibri" panose="020F0502020204030204" pitchFamily="34" charset="0"/>
              </a:rPr>
              <a:t>الوقت</a:t>
            </a:r>
            <a:r>
              <a:rPr lang="ar-JO" sz="950" dirty="0">
                <a:latin typeface="Calibri" panose="020F0502020204030204" pitchFamily="34" charset="0"/>
                <a:ea typeface="Calibri" panose="020F0502020204030204" pitchFamily="34" charset="0"/>
                <a:cs typeface="Calibri" panose="020F0502020204030204" pitchFamily="34" charset="0"/>
              </a:rPr>
              <a:t> الذي جُمعت فيه (على سبيل المثال، حسب الشهر أو نقطة محددة في دورة المشروع).</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p:nvPr/>
        </p:nvSpPr>
        <p:spPr>
          <a:xfrm rot="10800000">
            <a:off x="719999" y="4372175"/>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7" name="object 7"/>
          <p:cNvSpPr/>
          <p:nvPr/>
        </p:nvSpPr>
        <p:spPr>
          <a:xfrm>
            <a:off x="719999" y="5549365"/>
            <a:ext cx="1315085" cy="0"/>
          </a:xfrm>
          <a:custGeom>
            <a:avLst/>
            <a:gdLst/>
            <a:ahLst/>
            <a:cxnLst/>
            <a:rect l="l" t="t" r="r" b="b"/>
            <a:pathLst>
              <a:path w="1315085">
                <a:moveTo>
                  <a:pt x="0" y="0"/>
                </a:moveTo>
                <a:lnTo>
                  <a:pt x="1314551" y="0"/>
                </a:lnTo>
              </a:path>
            </a:pathLst>
          </a:custGeom>
          <a:ln w="6350">
            <a:solidFill>
              <a:srgbClr val="98287C"/>
            </a:solidFill>
          </a:ln>
        </p:spPr>
        <p:txBody>
          <a:bodyPr wrap="square" lIns="0" tIns="0" rIns="0" bIns="0" rtlCol="0"/>
          <a:lstStyle/>
          <a:p>
            <a:endParaRPr/>
          </a:p>
        </p:txBody>
      </p:sp>
      <p:sp>
        <p:nvSpPr>
          <p:cNvPr id="8" name="object 8"/>
          <p:cNvSpPr txBox="1"/>
          <p:nvPr/>
        </p:nvSpPr>
        <p:spPr>
          <a:xfrm>
            <a:off x="694599" y="4030745"/>
            <a:ext cx="6145530" cy="169021"/>
          </a:xfrm>
          <a:prstGeom prst="rect">
            <a:avLst/>
          </a:prstGeom>
        </p:spPr>
        <p:txBody>
          <a:bodyPr vert="horz" wrap="square" lIns="0" tIns="12700" rIns="0" bIns="0" rtlCol="0">
            <a:spAutoFit/>
          </a:bodyPr>
          <a:lstStyle/>
          <a:p>
            <a:pPr marL="12700" marR="5080" rtl="1">
              <a:lnSpc>
                <a:spcPct val="113999"/>
              </a:lnSpc>
              <a:spcBef>
                <a:spcPts val="100"/>
              </a:spcBef>
            </a:pPr>
            <a:r>
              <a:rPr lang="ar-JO" sz="950" spc="-10" dirty="0">
                <a:latin typeface="Calibri" panose="020F0502020204030204" pitchFamily="34" charset="0"/>
                <a:ea typeface="Calibri" panose="020F0502020204030204" pitchFamily="34" charset="0"/>
                <a:cs typeface="Calibri" panose="020F0502020204030204" pitchFamily="34" charset="0"/>
              </a:rPr>
              <a:t>ويقدم المستند التالي نظرة عامة عن هذه النهج (وغيرها) لتصنيف البيانات وأمثلة على نوع التحليل الذي يمكن أن تنتجه:</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707299" y="4462190"/>
            <a:ext cx="6145530" cy="1663340"/>
          </a:xfrm>
          <a:prstGeom prst="rect">
            <a:avLst/>
          </a:prstGeom>
        </p:spPr>
        <p:txBody>
          <a:bodyPr vert="horz" wrap="square" lIns="0" tIns="12700" rIns="0" bIns="0" rtlCol="0">
            <a:spAutoFit/>
          </a:bodyPr>
          <a:lstStyle/>
          <a:p>
            <a:pPr marL="372110" rtl="1">
              <a:lnSpc>
                <a:spcPct val="100000"/>
              </a:lnSpc>
              <a:spcBef>
                <a:spcPts val="100"/>
              </a:spcBef>
            </a:pPr>
            <a:r>
              <a:rPr lang="ar-JO" sz="1300" b="1" spc="40"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0"/>
              </a:spcBef>
            </a:pPr>
            <a:endParaRPr sz="1450" dirty="0">
              <a:latin typeface="Calibri" panose="020F0502020204030204" pitchFamily="34" charset="0"/>
              <a:ea typeface="Calibri" panose="020F0502020204030204" pitchFamily="34" charset="0"/>
              <a:cs typeface="Calibri" panose="020F0502020204030204" pitchFamily="34" charset="0"/>
            </a:endParaRPr>
          </a:p>
          <a:p>
            <a:pPr marL="552450" indent="-179705" rtl="1">
              <a:lnSpc>
                <a:spcPct val="100000"/>
              </a:lnSpc>
              <a:buClr>
                <a:srgbClr val="652D88"/>
              </a:buClr>
              <a:buFont typeface="Arial Narrow"/>
              <a:buChar char="►"/>
              <a:tabLst>
                <a:tab pos="552450" algn="l"/>
              </a:tabLst>
            </a:pPr>
            <a:r>
              <a:rPr lang="ar-JO" sz="9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المرجعية رقم 25: أنواع وأمثلة تصنيف البيانات</a:t>
            </a:r>
            <a:endParaRPr lang="ar-JO" sz="185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20"/>
              </a:spcBef>
            </a:pPr>
            <a:endParaRPr sz="1850" dirty="0">
              <a:latin typeface="Calibri" panose="020F0502020204030204" pitchFamily="34" charset="0"/>
              <a:ea typeface="Calibri" panose="020F0502020204030204" pitchFamily="34" charset="0"/>
              <a:cs typeface="Calibri" panose="020F0502020204030204" pitchFamily="34" charset="0"/>
            </a:endParaRPr>
          </a:p>
          <a:p>
            <a:pPr marL="12700" algn="just" rtl="1">
              <a:lnSpc>
                <a:spcPct val="100000"/>
              </a:lnSpc>
            </a:pPr>
            <a:r>
              <a:rPr lang="ar-JO" sz="1100" spc="50" dirty="0">
                <a:solidFill>
                  <a:srgbClr val="98287C"/>
                </a:solidFill>
                <a:latin typeface="Calibri" panose="020F0502020204030204" pitchFamily="34" charset="0"/>
                <a:ea typeface="Calibri" panose="020F0502020204030204" pitchFamily="34" charset="0"/>
                <a:cs typeface="Calibri" panose="020F0502020204030204" pitchFamily="34" charset="0"/>
              </a:rPr>
              <a:t>تثليث البيانات</a:t>
            </a:r>
            <a:endParaRPr sz="11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105"/>
              </a:spcBef>
            </a:pPr>
            <a:r>
              <a:rPr lang="ar-JO" sz="950" dirty="0">
                <a:latin typeface="Calibri" panose="020F0502020204030204" pitchFamily="34" charset="0"/>
                <a:ea typeface="Calibri" panose="020F0502020204030204" pitchFamily="34" charset="0"/>
                <a:cs typeface="Calibri" panose="020F0502020204030204" pitchFamily="34" charset="0"/>
              </a:rPr>
              <a:t>يشار إلى </a:t>
            </a:r>
            <a:r>
              <a:rPr lang="ar-JO" sz="950" b="1" dirty="0">
                <a:latin typeface="Calibri" panose="020F0502020204030204" pitchFamily="34" charset="0"/>
                <a:ea typeface="Calibri" panose="020F0502020204030204" pitchFamily="34" charset="0"/>
                <a:cs typeface="Calibri" panose="020F0502020204030204" pitchFamily="34" charset="0"/>
              </a:rPr>
              <a:t>تثليث</a:t>
            </a:r>
            <a:r>
              <a:rPr lang="ar-JO" sz="950" dirty="0">
                <a:latin typeface="Calibri" panose="020F0502020204030204" pitchFamily="34" charset="0"/>
                <a:ea typeface="Calibri" panose="020F0502020204030204" pitchFamily="34" charset="0"/>
                <a:cs typeface="Calibri" panose="020F0502020204030204" pitchFamily="34" charset="0"/>
              </a:rPr>
              <a:t> البيانات بعملية مقارنة المعلومات بمصادر البيانات الأخرى لتأكيد النتائج التي توصلت إليها واكتساب المزيد من الأفكار، ويمكن أن يساعد الجمع بين مختلف مصادر البيانات في جعل نتائج ملاحظاتك أقوى وأكثر إقناعًا ولتوضيح اتجاهات الملاحظات غير الواضحة أو الكشف عن الأنماط التي لم يتم تحصيلها من البيانات المتعلقة بالملاحظات الخاصة بك، وهناك طرق مختلفة لفعل بذلك منها:</a:t>
            </a:r>
          </a:p>
        </p:txBody>
      </p:sp>
      <p:sp>
        <p:nvSpPr>
          <p:cNvPr id="10" name="object 10"/>
          <p:cNvSpPr txBox="1"/>
          <p:nvPr/>
        </p:nvSpPr>
        <p:spPr>
          <a:xfrm>
            <a:off x="4094040" y="6489700"/>
            <a:ext cx="2887980" cy="1399742"/>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يمكنك إجراء مناقشات مع </a:t>
            </a:r>
            <a:r>
              <a:rPr lang="ar-JO" sz="950" b="1" dirty="0">
                <a:latin typeface="Calibri" panose="020F0502020204030204" pitchFamily="34" charset="0"/>
                <a:ea typeface="Calibri" panose="020F0502020204030204" pitchFamily="34" charset="0"/>
                <a:cs typeface="Calibri" panose="020F0502020204030204" pitchFamily="34" charset="0"/>
              </a:rPr>
              <a:t>أفراد المجتمع والزملاء والشركاء الآخرين </a:t>
            </a:r>
            <a:r>
              <a:rPr lang="ar-JO" sz="950" dirty="0">
                <a:latin typeface="Calibri" panose="020F0502020204030204" pitchFamily="34" charset="0"/>
                <a:ea typeface="Calibri" panose="020F0502020204030204" pitchFamily="34" charset="0"/>
                <a:cs typeface="Calibri" panose="020F0502020204030204" pitchFamily="34" charset="0"/>
              </a:rPr>
              <a:t>الذين يعرفون السياق ويمكنهم المساعدة في فهم الموقف.</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85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الجلوس مع أولئك الذين جمعوا المعلومات، </a:t>
            </a:r>
            <a:r>
              <a:rPr lang="ar-JO" sz="950" dirty="0">
                <a:latin typeface="Calibri" panose="020F0502020204030204" pitchFamily="34" charset="0"/>
                <a:ea typeface="Calibri" panose="020F0502020204030204" pitchFamily="34" charset="0"/>
                <a:cs typeface="Calibri" panose="020F0502020204030204" pitchFamily="34" charset="0"/>
              </a:rPr>
              <a:t>أو على الأقل ممثليهم، للتأكد من أن تحليلهم يسترشد به في تفسير النتائج وصياغة التوصيات.</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85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يمكنك </a:t>
            </a:r>
            <a:r>
              <a:rPr lang="ar-JO" sz="950" b="1" dirty="0">
                <a:latin typeface="Calibri" panose="020F0502020204030204" pitchFamily="34" charset="0"/>
                <a:ea typeface="Calibri" panose="020F0502020204030204" pitchFamily="34" charset="0"/>
                <a:cs typeface="Calibri" panose="020F0502020204030204" pitchFamily="34" charset="0"/>
              </a:rPr>
              <a:t>الجمع بين النتائج والبيانات التشغيلية </a:t>
            </a:r>
            <a:r>
              <a:rPr lang="ar-JO" sz="950" dirty="0">
                <a:latin typeface="Calibri" panose="020F0502020204030204" pitchFamily="34" charset="0"/>
                <a:ea typeface="Calibri" panose="020F0502020204030204" pitchFamily="34" charset="0"/>
                <a:cs typeface="Calibri" panose="020F0502020204030204" pitchFamily="34" charset="0"/>
              </a:rPr>
              <a:t>الأخرى بما في ذلك تقييمات الاحتياجا	وبيانات الرصد والحوادث الأمنية ونتائج الاستطلاعات والبيانات الوبائية واستطلاعات الموظفين، وما إلى ذلك.</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txBox="1"/>
          <p:nvPr/>
        </p:nvSpPr>
        <p:spPr>
          <a:xfrm>
            <a:off x="739048" y="6528236"/>
            <a:ext cx="2887980" cy="1361206"/>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يمكنك </a:t>
            </a:r>
            <a:r>
              <a:rPr lang="ar-JO" sz="950" b="1" dirty="0">
                <a:latin typeface="Calibri" panose="020F0502020204030204" pitchFamily="34" charset="0"/>
                <a:ea typeface="Calibri" panose="020F0502020204030204" pitchFamily="34" charset="0"/>
                <a:cs typeface="Calibri" panose="020F0502020204030204" pitchFamily="34" charset="0"/>
              </a:rPr>
              <a:t>تثليث النتائج ببيانات من العلوم الاجتماعية </a:t>
            </a:r>
            <a:r>
              <a:rPr lang="ar-JO" sz="950" dirty="0">
                <a:latin typeface="Calibri" panose="020F0502020204030204" pitchFamily="34" charset="0"/>
                <a:ea typeface="Calibri" panose="020F0502020204030204" pitchFamily="34" charset="0"/>
                <a:cs typeface="Calibri" panose="020F0502020204030204" pitchFamily="34" charset="0"/>
              </a:rPr>
              <a:t>التي توفر فهمًا موسعًا ومتعمقًا للسياق،كنتائج الاستطلاعات الحديثة والدراسات النوعية والدراسات الأنثروبولوجية.</a:t>
            </a:r>
          </a:p>
          <a:p>
            <a:pPr marL="119380" marR="5080" indent="-107314" algn="just" rtl="1">
              <a:lnSpc>
                <a:spcPct val="113999"/>
              </a:lnSpc>
              <a:spcBef>
                <a:spcPts val="100"/>
              </a:spcBef>
              <a:buClr>
                <a:srgbClr val="98287C"/>
              </a:buClr>
              <a:buFont typeface="Wingdings"/>
              <a:buChar char=""/>
              <a:tabLst>
                <a:tab pos="120650" algn="l"/>
              </a:tabLst>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يمكنك إلقاء نظرة على </a:t>
            </a:r>
            <a:r>
              <a:rPr lang="ar-JO" sz="950" b="1" dirty="0">
                <a:latin typeface="Calibri" panose="020F0502020204030204" pitchFamily="34" charset="0"/>
                <a:ea typeface="Calibri" panose="020F0502020204030204" pitchFamily="34" charset="0"/>
                <a:cs typeface="Calibri" panose="020F0502020204030204" pitchFamily="34" charset="0"/>
              </a:rPr>
              <a:t>التقارير والمقالات العامة الأخرى </a:t>
            </a:r>
            <a:r>
              <a:rPr lang="ar-JO" sz="950" dirty="0">
                <a:latin typeface="Calibri" panose="020F0502020204030204" pitchFamily="34" charset="0"/>
                <a:ea typeface="Calibri" panose="020F0502020204030204" pitchFamily="34" charset="0"/>
                <a:cs typeface="Calibri" panose="020F0502020204030204" pitchFamily="34" charset="0"/>
              </a:rPr>
              <a:t>للمساعدة في تحديد السياق وتوضيح الاتجاهات الرئيسية في البيانات المتعلقة بالملاحظات، كما ويمكن أن يشمل ذلك التقارير الداخلية والخارجية ووسائط الإعلام المحلية والمقالات العلمية وما إلى ذلك.</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12" name="object 12"/>
          <p:cNvGrpSpPr/>
          <p:nvPr/>
        </p:nvGrpSpPr>
        <p:grpSpPr>
          <a:xfrm>
            <a:off x="6507675" y="4324489"/>
            <a:ext cx="474345" cy="474345"/>
            <a:chOff x="469337" y="4322291"/>
            <a:chExt cx="474345" cy="474345"/>
          </a:xfrm>
        </p:grpSpPr>
        <p:sp>
          <p:nvSpPr>
            <p:cNvPr id="13" name="object 13"/>
            <p:cNvSpPr/>
            <p:nvPr/>
          </p:nvSpPr>
          <p:spPr>
            <a:xfrm>
              <a:off x="469337" y="4322291"/>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14" name="object 14"/>
            <p:cNvPicPr/>
            <p:nvPr/>
          </p:nvPicPr>
          <p:blipFill>
            <a:blip r:embed="rId3" cstate="print"/>
            <a:stretch>
              <a:fillRect/>
            </a:stretch>
          </p:blipFill>
          <p:spPr>
            <a:xfrm>
              <a:off x="573284" y="4425278"/>
              <a:ext cx="266442" cy="268339"/>
            </a:xfrm>
            <a:prstGeom prst="rect">
              <a:avLst/>
            </a:prstGeom>
          </p:spPr>
        </p:pic>
      </p:grpSp>
      <p:pic>
        <p:nvPicPr>
          <p:cNvPr id="15" name="object 15"/>
          <p:cNvPicPr/>
          <p:nvPr/>
        </p:nvPicPr>
        <p:blipFill>
          <a:blip r:embed="rId4" cstate="print"/>
          <a:stretch>
            <a:fillRect/>
          </a:stretch>
        </p:blipFill>
        <p:spPr>
          <a:xfrm>
            <a:off x="3366822" y="4843826"/>
            <a:ext cx="245795" cy="245795"/>
          </a:xfrm>
          <a:prstGeom prst="rect">
            <a:avLst/>
          </a:prstGeom>
        </p:spPr>
      </p:pic>
      <p:sp>
        <p:nvSpPr>
          <p:cNvPr id="16" name="object 16"/>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17" name="object 17"/>
          <p:cNvSpPr txBox="1"/>
          <p:nvPr/>
        </p:nvSpPr>
        <p:spPr>
          <a:xfrm>
            <a:off x="6715893" y="10083162"/>
            <a:ext cx="156845" cy="147320"/>
          </a:xfrm>
          <a:prstGeom prst="rect">
            <a:avLst/>
          </a:prstGeom>
        </p:spPr>
        <p:txBody>
          <a:bodyPr vert="horz" wrap="square" lIns="0" tIns="12700" rIns="0" bIns="0" rtlCol="0">
            <a:spAutoFit/>
          </a:bodyPr>
          <a:lstStyle/>
          <a:p>
            <a:pPr marL="12700">
              <a:lnSpc>
                <a:spcPct val="100000"/>
              </a:lnSpc>
              <a:spcBef>
                <a:spcPts val="100"/>
              </a:spcBef>
            </a:pPr>
            <a:r>
              <a:rPr sz="800" b="1" spc="35" dirty="0">
                <a:solidFill>
                  <a:srgbClr val="FFFFFF"/>
                </a:solidFill>
                <a:latin typeface="Century Gothic"/>
                <a:cs typeface="Century Gothic"/>
              </a:rPr>
              <a:t>29</a:t>
            </a:r>
            <a:endParaRPr sz="800">
              <a:latin typeface="Century Gothic"/>
              <a:cs typeface="Century Gothic"/>
            </a:endParaRPr>
          </a:p>
        </p:txBody>
      </p:sp>
      <p:sp>
        <p:nvSpPr>
          <p:cNvPr id="18" name="object 18"/>
          <p:cNvSpPr txBox="1"/>
          <p:nvPr/>
        </p:nvSpPr>
        <p:spPr>
          <a:xfrm>
            <a:off x="4093495" y="10081638"/>
            <a:ext cx="2417445" cy="289560"/>
          </a:xfrm>
          <a:prstGeom prst="rect">
            <a:avLst/>
          </a:prstGeom>
        </p:spPr>
        <p:txBody>
          <a:bodyPr vert="horz" wrap="square" lIns="0" tIns="12700" rIns="0" bIns="0" rtlCol="0">
            <a:spAutoFit/>
          </a:bodyPr>
          <a:lstStyle/>
          <a:p>
            <a:pPr marL="12700" marR="5080" indent="139700"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p>
          <a:p>
            <a:pPr marL="12700" marR="5080" indent="139700"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الثالثة: إحالة الملاحظات والانطباعات وتحليلها</a:t>
            </a:r>
            <a:endParaRPr lang="ar-JO" sz="800" dirty="0">
              <a:latin typeface="Calibri" panose="020F0502020204030204" pitchFamily="34" charset="0"/>
              <a:ea typeface="Calibri" panose="020F0502020204030204" pitchFamily="34" charset="0"/>
              <a:cs typeface="Calibri" panose="020F0502020204030204" pitchFamily="34" charset="0"/>
            </a:endParaRPr>
          </a:p>
        </p:txBody>
      </p:sp>
      <p:cxnSp>
        <p:nvCxnSpPr>
          <p:cNvPr id="20" name="Straight Connector 19">
            <a:extLst>
              <a:ext uri="{FF2B5EF4-FFF2-40B4-BE49-F238E27FC236}">
                <a16:creationId xmlns:a16="http://schemas.microsoft.com/office/drawing/2014/main" id="{7DF2FD57-A41A-3761-64F2-5EC1568EA99D}"/>
              </a:ext>
            </a:extLst>
          </p:cNvPr>
          <p:cNvCxnSpPr/>
          <p:nvPr/>
        </p:nvCxnSpPr>
        <p:spPr>
          <a:xfrm>
            <a:off x="5683250" y="5517688"/>
            <a:ext cx="1111065" cy="0"/>
          </a:xfrm>
          <a:prstGeom prst="line">
            <a:avLst/>
          </a:prstGeom>
          <a:ln>
            <a:solidFill>
              <a:srgbClr val="98297D"/>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719A84C0-FA94-A534-D3D4-014B238FB019}"/>
              </a:ext>
            </a:extLst>
          </p:cNvPr>
          <p:cNvSpPr/>
          <p:nvPr/>
        </p:nvSpPr>
        <p:spPr>
          <a:xfrm>
            <a:off x="578108" y="5426063"/>
            <a:ext cx="1572940" cy="12330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2" cstate="print"/>
          <a:stretch>
            <a:fillRect/>
          </a:stretch>
        </p:blipFill>
        <p:spPr>
          <a:xfrm>
            <a:off x="0" y="0"/>
            <a:ext cx="7559992" cy="10692003"/>
          </a:xfrm>
          <a:prstGeom prst="rect">
            <a:avLst/>
          </a:prstGeo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5828677"/>
            <a:ext cx="7560309" cy="4863465"/>
            <a:chOff x="0" y="5828677"/>
            <a:chExt cx="7560309" cy="4863465"/>
          </a:xfrm>
        </p:grpSpPr>
        <p:pic>
          <p:nvPicPr>
            <p:cNvPr id="3" name="object 3"/>
            <p:cNvPicPr/>
            <p:nvPr/>
          </p:nvPicPr>
          <p:blipFill>
            <a:blip r:embed="rId2" cstate="print"/>
            <a:stretch>
              <a:fillRect/>
            </a:stretch>
          </p:blipFill>
          <p:spPr>
            <a:xfrm>
              <a:off x="0" y="6204000"/>
              <a:ext cx="7559992" cy="4488002"/>
            </a:xfrm>
            <a:prstGeom prst="rect">
              <a:avLst/>
            </a:prstGeom>
          </p:spPr>
        </p:pic>
        <p:sp>
          <p:nvSpPr>
            <p:cNvPr id="4" name="object 4"/>
            <p:cNvSpPr/>
            <p:nvPr/>
          </p:nvSpPr>
          <p:spPr>
            <a:xfrm>
              <a:off x="5633999" y="5843435"/>
              <a:ext cx="1926589" cy="2428875"/>
            </a:xfrm>
            <a:custGeom>
              <a:avLst/>
              <a:gdLst/>
              <a:ahLst/>
              <a:cxnLst/>
              <a:rect l="l" t="t" r="r" b="b"/>
              <a:pathLst>
                <a:path w="1926590" h="2428875">
                  <a:moveTo>
                    <a:pt x="1214399" y="0"/>
                  </a:moveTo>
                  <a:lnTo>
                    <a:pt x="1166713" y="919"/>
                  </a:lnTo>
                  <a:lnTo>
                    <a:pt x="1119494" y="3653"/>
                  </a:lnTo>
                  <a:lnTo>
                    <a:pt x="1072773" y="8170"/>
                  </a:lnTo>
                  <a:lnTo>
                    <a:pt x="1026586" y="14434"/>
                  </a:lnTo>
                  <a:lnTo>
                    <a:pt x="980966" y="22413"/>
                  </a:lnTo>
                  <a:lnTo>
                    <a:pt x="935947" y="32072"/>
                  </a:lnTo>
                  <a:lnTo>
                    <a:pt x="891562" y="43379"/>
                  </a:lnTo>
                  <a:lnTo>
                    <a:pt x="847845" y="56298"/>
                  </a:lnTo>
                  <a:lnTo>
                    <a:pt x="804830" y="70797"/>
                  </a:lnTo>
                  <a:lnTo>
                    <a:pt x="762551" y="86841"/>
                  </a:lnTo>
                  <a:lnTo>
                    <a:pt x="721041" y="104397"/>
                  </a:lnTo>
                  <a:lnTo>
                    <a:pt x="680334" y="123432"/>
                  </a:lnTo>
                  <a:lnTo>
                    <a:pt x="640465" y="143910"/>
                  </a:lnTo>
                  <a:lnTo>
                    <a:pt x="601466" y="165799"/>
                  </a:lnTo>
                  <a:lnTo>
                    <a:pt x="563371" y="189066"/>
                  </a:lnTo>
                  <a:lnTo>
                    <a:pt x="526215" y="213675"/>
                  </a:lnTo>
                  <a:lnTo>
                    <a:pt x="490031" y="239593"/>
                  </a:lnTo>
                  <a:lnTo>
                    <a:pt x="454852" y="266788"/>
                  </a:lnTo>
                  <a:lnTo>
                    <a:pt x="420712" y="295224"/>
                  </a:lnTo>
                  <a:lnTo>
                    <a:pt x="387646" y="324868"/>
                  </a:lnTo>
                  <a:lnTo>
                    <a:pt x="355687" y="355687"/>
                  </a:lnTo>
                  <a:lnTo>
                    <a:pt x="324868" y="387646"/>
                  </a:lnTo>
                  <a:lnTo>
                    <a:pt x="295224" y="420712"/>
                  </a:lnTo>
                  <a:lnTo>
                    <a:pt x="266788" y="454852"/>
                  </a:lnTo>
                  <a:lnTo>
                    <a:pt x="239593" y="490031"/>
                  </a:lnTo>
                  <a:lnTo>
                    <a:pt x="213675" y="526215"/>
                  </a:lnTo>
                  <a:lnTo>
                    <a:pt x="189066" y="563371"/>
                  </a:lnTo>
                  <a:lnTo>
                    <a:pt x="165799" y="601466"/>
                  </a:lnTo>
                  <a:lnTo>
                    <a:pt x="143910" y="640465"/>
                  </a:lnTo>
                  <a:lnTo>
                    <a:pt x="123432" y="680334"/>
                  </a:lnTo>
                  <a:lnTo>
                    <a:pt x="104397" y="721041"/>
                  </a:lnTo>
                  <a:lnTo>
                    <a:pt x="86841" y="762551"/>
                  </a:lnTo>
                  <a:lnTo>
                    <a:pt x="70797" y="804830"/>
                  </a:lnTo>
                  <a:lnTo>
                    <a:pt x="56298" y="847845"/>
                  </a:lnTo>
                  <a:lnTo>
                    <a:pt x="43379" y="891562"/>
                  </a:lnTo>
                  <a:lnTo>
                    <a:pt x="32072" y="935947"/>
                  </a:lnTo>
                  <a:lnTo>
                    <a:pt x="22413" y="980966"/>
                  </a:lnTo>
                  <a:lnTo>
                    <a:pt x="14434" y="1026586"/>
                  </a:lnTo>
                  <a:lnTo>
                    <a:pt x="8170" y="1072773"/>
                  </a:lnTo>
                  <a:lnTo>
                    <a:pt x="3653" y="1119494"/>
                  </a:lnTo>
                  <a:lnTo>
                    <a:pt x="919" y="1166713"/>
                  </a:lnTo>
                  <a:lnTo>
                    <a:pt x="0" y="1214399"/>
                  </a:lnTo>
                  <a:lnTo>
                    <a:pt x="919" y="1262084"/>
                  </a:lnTo>
                  <a:lnTo>
                    <a:pt x="3653" y="1309304"/>
                  </a:lnTo>
                  <a:lnTo>
                    <a:pt x="8170" y="1356025"/>
                  </a:lnTo>
                  <a:lnTo>
                    <a:pt x="14434" y="1402212"/>
                  </a:lnTo>
                  <a:lnTo>
                    <a:pt x="22413" y="1447832"/>
                  </a:lnTo>
                  <a:lnTo>
                    <a:pt x="32072" y="1492851"/>
                  </a:lnTo>
                  <a:lnTo>
                    <a:pt x="43379" y="1537236"/>
                  </a:lnTo>
                  <a:lnTo>
                    <a:pt x="56298" y="1580953"/>
                  </a:lnTo>
                  <a:lnTo>
                    <a:pt x="70797" y="1623968"/>
                  </a:lnTo>
                  <a:lnTo>
                    <a:pt x="86841" y="1666247"/>
                  </a:lnTo>
                  <a:lnTo>
                    <a:pt x="104397" y="1707757"/>
                  </a:lnTo>
                  <a:lnTo>
                    <a:pt x="123432" y="1748463"/>
                  </a:lnTo>
                  <a:lnTo>
                    <a:pt x="143910" y="1788333"/>
                  </a:lnTo>
                  <a:lnTo>
                    <a:pt x="165799" y="1827332"/>
                  </a:lnTo>
                  <a:lnTo>
                    <a:pt x="189066" y="1865426"/>
                  </a:lnTo>
                  <a:lnTo>
                    <a:pt x="213675" y="1902583"/>
                  </a:lnTo>
                  <a:lnTo>
                    <a:pt x="239593" y="1938767"/>
                  </a:lnTo>
                  <a:lnTo>
                    <a:pt x="266788" y="1973946"/>
                  </a:lnTo>
                  <a:lnTo>
                    <a:pt x="295224" y="2008085"/>
                  </a:lnTo>
                  <a:lnTo>
                    <a:pt x="324868" y="2041152"/>
                  </a:lnTo>
                  <a:lnTo>
                    <a:pt x="355687" y="2073111"/>
                  </a:lnTo>
                  <a:lnTo>
                    <a:pt x="387646" y="2103930"/>
                  </a:lnTo>
                  <a:lnTo>
                    <a:pt x="420712" y="2133574"/>
                  </a:lnTo>
                  <a:lnTo>
                    <a:pt x="454852" y="2162010"/>
                  </a:lnTo>
                  <a:lnTo>
                    <a:pt x="490031" y="2189204"/>
                  </a:lnTo>
                  <a:lnTo>
                    <a:pt x="526215" y="2215123"/>
                  </a:lnTo>
                  <a:lnTo>
                    <a:pt x="563371" y="2239732"/>
                  </a:lnTo>
                  <a:lnTo>
                    <a:pt x="601466" y="2262998"/>
                  </a:lnTo>
                  <a:lnTo>
                    <a:pt x="640465" y="2284888"/>
                  </a:lnTo>
                  <a:lnTo>
                    <a:pt x="680334" y="2305366"/>
                  </a:lnTo>
                  <a:lnTo>
                    <a:pt x="721041" y="2324401"/>
                  </a:lnTo>
                  <a:lnTo>
                    <a:pt x="762551" y="2341957"/>
                  </a:lnTo>
                  <a:lnTo>
                    <a:pt x="804830" y="2358001"/>
                  </a:lnTo>
                  <a:lnTo>
                    <a:pt x="847845" y="2372500"/>
                  </a:lnTo>
                  <a:lnTo>
                    <a:pt x="891562" y="2385419"/>
                  </a:lnTo>
                  <a:lnTo>
                    <a:pt x="935947" y="2396725"/>
                  </a:lnTo>
                  <a:lnTo>
                    <a:pt x="980966" y="2406385"/>
                  </a:lnTo>
                  <a:lnTo>
                    <a:pt x="1026586" y="2414364"/>
                  </a:lnTo>
                  <a:lnTo>
                    <a:pt x="1072773" y="2420628"/>
                  </a:lnTo>
                  <a:lnTo>
                    <a:pt x="1119494" y="2425145"/>
                  </a:lnTo>
                  <a:lnTo>
                    <a:pt x="1166713" y="2427879"/>
                  </a:lnTo>
                  <a:lnTo>
                    <a:pt x="1214399" y="2428798"/>
                  </a:lnTo>
                  <a:lnTo>
                    <a:pt x="1262084" y="2427879"/>
                  </a:lnTo>
                  <a:lnTo>
                    <a:pt x="1309304" y="2425145"/>
                  </a:lnTo>
                  <a:lnTo>
                    <a:pt x="1356025" y="2420628"/>
                  </a:lnTo>
                  <a:lnTo>
                    <a:pt x="1402212" y="2414364"/>
                  </a:lnTo>
                  <a:lnTo>
                    <a:pt x="1447832" y="2406385"/>
                  </a:lnTo>
                  <a:lnTo>
                    <a:pt x="1492851" y="2396725"/>
                  </a:lnTo>
                  <a:lnTo>
                    <a:pt x="1537236" y="2385419"/>
                  </a:lnTo>
                  <a:lnTo>
                    <a:pt x="1580953" y="2372500"/>
                  </a:lnTo>
                  <a:lnTo>
                    <a:pt x="1623968" y="2358001"/>
                  </a:lnTo>
                  <a:lnTo>
                    <a:pt x="1666247" y="2341957"/>
                  </a:lnTo>
                  <a:lnTo>
                    <a:pt x="1707757" y="2324401"/>
                  </a:lnTo>
                  <a:lnTo>
                    <a:pt x="1748463" y="2305366"/>
                  </a:lnTo>
                  <a:lnTo>
                    <a:pt x="1788333" y="2284888"/>
                  </a:lnTo>
                  <a:lnTo>
                    <a:pt x="1827332" y="2262998"/>
                  </a:lnTo>
                  <a:lnTo>
                    <a:pt x="1865426" y="2239732"/>
                  </a:lnTo>
                  <a:lnTo>
                    <a:pt x="1902583" y="2215123"/>
                  </a:lnTo>
                  <a:lnTo>
                    <a:pt x="1926005" y="2198346"/>
                  </a:lnTo>
                  <a:lnTo>
                    <a:pt x="1926005" y="230452"/>
                  </a:lnTo>
                  <a:lnTo>
                    <a:pt x="1865426" y="189066"/>
                  </a:lnTo>
                  <a:lnTo>
                    <a:pt x="1827332" y="165799"/>
                  </a:lnTo>
                  <a:lnTo>
                    <a:pt x="1788333" y="143910"/>
                  </a:lnTo>
                  <a:lnTo>
                    <a:pt x="1748463" y="123432"/>
                  </a:lnTo>
                  <a:lnTo>
                    <a:pt x="1707757" y="104397"/>
                  </a:lnTo>
                  <a:lnTo>
                    <a:pt x="1666247" y="86841"/>
                  </a:lnTo>
                  <a:lnTo>
                    <a:pt x="1623968" y="70797"/>
                  </a:lnTo>
                  <a:lnTo>
                    <a:pt x="1580953" y="56298"/>
                  </a:lnTo>
                  <a:lnTo>
                    <a:pt x="1537236" y="43379"/>
                  </a:lnTo>
                  <a:lnTo>
                    <a:pt x="1492851" y="32072"/>
                  </a:lnTo>
                  <a:lnTo>
                    <a:pt x="1447832" y="22413"/>
                  </a:lnTo>
                  <a:lnTo>
                    <a:pt x="1402212" y="14434"/>
                  </a:lnTo>
                  <a:lnTo>
                    <a:pt x="1356025" y="8170"/>
                  </a:lnTo>
                  <a:lnTo>
                    <a:pt x="1309304" y="3653"/>
                  </a:lnTo>
                  <a:lnTo>
                    <a:pt x="1262084" y="919"/>
                  </a:lnTo>
                  <a:lnTo>
                    <a:pt x="1214399" y="0"/>
                  </a:lnTo>
                  <a:close/>
                </a:path>
              </a:pathLst>
            </a:custGeom>
            <a:solidFill>
              <a:srgbClr val="FFFFFF">
                <a:alpha val="58000"/>
              </a:srgbClr>
            </a:solidFill>
          </p:spPr>
          <p:txBody>
            <a:bodyPr wrap="square" lIns="0" tIns="0" rIns="0" bIns="0" rtlCol="0"/>
            <a:lstStyle/>
            <a:p>
              <a:endParaRPr/>
            </a:p>
          </p:txBody>
        </p:sp>
        <p:sp>
          <p:nvSpPr>
            <p:cNvPr id="5" name="object 5"/>
            <p:cNvSpPr/>
            <p:nvPr/>
          </p:nvSpPr>
          <p:spPr>
            <a:xfrm>
              <a:off x="5566359" y="5828677"/>
              <a:ext cx="1993900" cy="2454910"/>
            </a:xfrm>
            <a:custGeom>
              <a:avLst/>
              <a:gdLst/>
              <a:ahLst/>
              <a:cxnLst/>
              <a:rect l="l" t="t" r="r" b="b"/>
              <a:pathLst>
                <a:path w="1993900" h="2454909">
                  <a:moveTo>
                    <a:pt x="1993646" y="0"/>
                  </a:moveTo>
                  <a:lnTo>
                    <a:pt x="0" y="0"/>
                  </a:lnTo>
                  <a:lnTo>
                    <a:pt x="0" y="2454909"/>
                  </a:lnTo>
                  <a:lnTo>
                    <a:pt x="1993646" y="2454909"/>
                  </a:lnTo>
                  <a:lnTo>
                    <a:pt x="1993646" y="2442213"/>
                  </a:lnTo>
                  <a:lnTo>
                    <a:pt x="1290947" y="2442213"/>
                  </a:lnTo>
                  <a:lnTo>
                    <a:pt x="1242445" y="2441232"/>
                  </a:lnTo>
                  <a:lnTo>
                    <a:pt x="1194443" y="2438313"/>
                  </a:lnTo>
                  <a:lnTo>
                    <a:pt x="1146978" y="2433494"/>
                  </a:lnTo>
                  <a:lnTo>
                    <a:pt x="1100088" y="2426813"/>
                  </a:lnTo>
                  <a:lnTo>
                    <a:pt x="1053811" y="2418308"/>
                  </a:lnTo>
                  <a:lnTo>
                    <a:pt x="1008184" y="2408016"/>
                  </a:lnTo>
                  <a:lnTo>
                    <a:pt x="963246" y="2395977"/>
                  </a:lnTo>
                  <a:lnTo>
                    <a:pt x="919035" y="2382226"/>
                  </a:lnTo>
                  <a:lnTo>
                    <a:pt x="875588" y="2366803"/>
                  </a:lnTo>
                  <a:lnTo>
                    <a:pt x="832942" y="2349746"/>
                  </a:lnTo>
                  <a:lnTo>
                    <a:pt x="791137" y="2331091"/>
                  </a:lnTo>
                  <a:lnTo>
                    <a:pt x="750210" y="2310877"/>
                  </a:lnTo>
                  <a:lnTo>
                    <a:pt x="710198" y="2289141"/>
                  </a:lnTo>
                  <a:lnTo>
                    <a:pt x="671140" y="2265923"/>
                  </a:lnTo>
                  <a:lnTo>
                    <a:pt x="633073" y="2241258"/>
                  </a:lnTo>
                  <a:lnTo>
                    <a:pt x="596035" y="2215186"/>
                  </a:lnTo>
                  <a:lnTo>
                    <a:pt x="560064" y="2187744"/>
                  </a:lnTo>
                  <a:lnTo>
                    <a:pt x="525199" y="2158971"/>
                  </a:lnTo>
                  <a:lnTo>
                    <a:pt x="491476" y="2128902"/>
                  </a:lnTo>
                  <a:lnTo>
                    <a:pt x="458933" y="2097578"/>
                  </a:lnTo>
                  <a:lnTo>
                    <a:pt x="427609" y="2065035"/>
                  </a:lnTo>
                  <a:lnTo>
                    <a:pt x="397542" y="2031312"/>
                  </a:lnTo>
                  <a:lnTo>
                    <a:pt x="368768" y="1996446"/>
                  </a:lnTo>
                  <a:lnTo>
                    <a:pt x="341327" y="1960474"/>
                  </a:lnTo>
                  <a:lnTo>
                    <a:pt x="315255" y="1923436"/>
                  </a:lnTo>
                  <a:lnTo>
                    <a:pt x="290591" y="1885369"/>
                  </a:lnTo>
                  <a:lnTo>
                    <a:pt x="267373" y="1846310"/>
                  </a:lnTo>
                  <a:lnTo>
                    <a:pt x="245638" y="1806298"/>
                  </a:lnTo>
                  <a:lnTo>
                    <a:pt x="225425" y="1765370"/>
                  </a:lnTo>
                  <a:lnTo>
                    <a:pt x="206770" y="1723564"/>
                  </a:lnTo>
                  <a:lnTo>
                    <a:pt x="189713" y="1680919"/>
                  </a:lnTo>
                  <a:lnTo>
                    <a:pt x="174290" y="1637471"/>
                  </a:lnTo>
                  <a:lnTo>
                    <a:pt x="160540" y="1593259"/>
                  </a:lnTo>
                  <a:lnTo>
                    <a:pt x="148500" y="1548321"/>
                  </a:lnTo>
                  <a:lnTo>
                    <a:pt x="138209" y="1502695"/>
                  </a:lnTo>
                  <a:lnTo>
                    <a:pt x="129705" y="1456417"/>
                  </a:lnTo>
                  <a:lnTo>
                    <a:pt x="123024" y="1409527"/>
                  </a:lnTo>
                  <a:lnTo>
                    <a:pt x="118205" y="1362062"/>
                  </a:lnTo>
                  <a:lnTo>
                    <a:pt x="115286" y="1314060"/>
                  </a:lnTo>
                  <a:lnTo>
                    <a:pt x="114304" y="1265558"/>
                  </a:lnTo>
                  <a:lnTo>
                    <a:pt x="115286" y="1217057"/>
                  </a:lnTo>
                  <a:lnTo>
                    <a:pt x="118205" y="1169055"/>
                  </a:lnTo>
                  <a:lnTo>
                    <a:pt x="123024" y="1121589"/>
                  </a:lnTo>
                  <a:lnTo>
                    <a:pt x="129705" y="1074699"/>
                  </a:lnTo>
                  <a:lnTo>
                    <a:pt x="138209" y="1028422"/>
                  </a:lnTo>
                  <a:lnTo>
                    <a:pt x="148500" y="982795"/>
                  </a:lnTo>
                  <a:lnTo>
                    <a:pt x="160540" y="937857"/>
                  </a:lnTo>
                  <a:lnTo>
                    <a:pt x="174290" y="893645"/>
                  </a:lnTo>
                  <a:lnTo>
                    <a:pt x="189713" y="850198"/>
                  </a:lnTo>
                  <a:lnTo>
                    <a:pt x="206770" y="807552"/>
                  </a:lnTo>
                  <a:lnTo>
                    <a:pt x="225425" y="765746"/>
                  </a:lnTo>
                  <a:lnTo>
                    <a:pt x="245638" y="724819"/>
                  </a:lnTo>
                  <a:lnTo>
                    <a:pt x="267373" y="684806"/>
                  </a:lnTo>
                  <a:lnTo>
                    <a:pt x="290591" y="645748"/>
                  </a:lnTo>
                  <a:lnTo>
                    <a:pt x="315255" y="607680"/>
                  </a:lnTo>
                  <a:lnTo>
                    <a:pt x="341327" y="570642"/>
                  </a:lnTo>
                  <a:lnTo>
                    <a:pt x="368768" y="534671"/>
                  </a:lnTo>
                  <a:lnTo>
                    <a:pt x="397542" y="499805"/>
                  </a:lnTo>
                  <a:lnTo>
                    <a:pt x="427609" y="466081"/>
                  </a:lnTo>
                  <a:lnTo>
                    <a:pt x="458933" y="433538"/>
                  </a:lnTo>
                  <a:lnTo>
                    <a:pt x="491476" y="402214"/>
                  </a:lnTo>
                  <a:lnTo>
                    <a:pt x="525199" y="372146"/>
                  </a:lnTo>
                  <a:lnTo>
                    <a:pt x="560064" y="343372"/>
                  </a:lnTo>
                  <a:lnTo>
                    <a:pt x="596035" y="315930"/>
                  </a:lnTo>
                  <a:lnTo>
                    <a:pt x="633073" y="289858"/>
                  </a:lnTo>
                  <a:lnTo>
                    <a:pt x="671140" y="265194"/>
                  </a:lnTo>
                  <a:lnTo>
                    <a:pt x="710198" y="241975"/>
                  </a:lnTo>
                  <a:lnTo>
                    <a:pt x="750210" y="220240"/>
                  </a:lnTo>
                  <a:lnTo>
                    <a:pt x="791137" y="200026"/>
                  </a:lnTo>
                  <a:lnTo>
                    <a:pt x="832942" y="181371"/>
                  </a:lnTo>
                  <a:lnTo>
                    <a:pt x="875588" y="164313"/>
                  </a:lnTo>
                  <a:lnTo>
                    <a:pt x="919035" y="148890"/>
                  </a:lnTo>
                  <a:lnTo>
                    <a:pt x="963246" y="135140"/>
                  </a:lnTo>
                  <a:lnTo>
                    <a:pt x="1008184" y="123100"/>
                  </a:lnTo>
                  <a:lnTo>
                    <a:pt x="1053811" y="112809"/>
                  </a:lnTo>
                  <a:lnTo>
                    <a:pt x="1100088" y="104304"/>
                  </a:lnTo>
                  <a:lnTo>
                    <a:pt x="1146978" y="97623"/>
                  </a:lnTo>
                  <a:lnTo>
                    <a:pt x="1194443" y="92804"/>
                  </a:lnTo>
                  <a:lnTo>
                    <a:pt x="1242445" y="89885"/>
                  </a:lnTo>
                  <a:lnTo>
                    <a:pt x="1290947" y="88903"/>
                  </a:lnTo>
                  <a:lnTo>
                    <a:pt x="1993646" y="88903"/>
                  </a:lnTo>
                  <a:lnTo>
                    <a:pt x="1993646" y="0"/>
                  </a:lnTo>
                  <a:close/>
                </a:path>
                <a:path w="1993900" h="2454909">
                  <a:moveTo>
                    <a:pt x="1993646" y="2209246"/>
                  </a:moveTo>
                  <a:lnTo>
                    <a:pt x="1948821" y="2241258"/>
                  </a:lnTo>
                  <a:lnTo>
                    <a:pt x="1910754" y="2265923"/>
                  </a:lnTo>
                  <a:lnTo>
                    <a:pt x="1871695" y="2289141"/>
                  </a:lnTo>
                  <a:lnTo>
                    <a:pt x="1831684" y="2310877"/>
                  </a:lnTo>
                  <a:lnTo>
                    <a:pt x="1790756" y="2331091"/>
                  </a:lnTo>
                  <a:lnTo>
                    <a:pt x="1748951" y="2349746"/>
                  </a:lnTo>
                  <a:lnTo>
                    <a:pt x="1706306" y="2366803"/>
                  </a:lnTo>
                  <a:lnTo>
                    <a:pt x="1662858" y="2382226"/>
                  </a:lnTo>
                  <a:lnTo>
                    <a:pt x="1618647" y="2395977"/>
                  </a:lnTo>
                  <a:lnTo>
                    <a:pt x="1573709" y="2408016"/>
                  </a:lnTo>
                  <a:lnTo>
                    <a:pt x="1528082" y="2418308"/>
                  </a:lnTo>
                  <a:lnTo>
                    <a:pt x="1481805" y="2426813"/>
                  </a:lnTo>
                  <a:lnTo>
                    <a:pt x="1434915" y="2433494"/>
                  </a:lnTo>
                  <a:lnTo>
                    <a:pt x="1387450" y="2438313"/>
                  </a:lnTo>
                  <a:lnTo>
                    <a:pt x="1339448" y="2441232"/>
                  </a:lnTo>
                  <a:lnTo>
                    <a:pt x="1290947" y="2442213"/>
                  </a:lnTo>
                  <a:lnTo>
                    <a:pt x="1993646" y="2442213"/>
                  </a:lnTo>
                  <a:lnTo>
                    <a:pt x="1993646" y="2209246"/>
                  </a:lnTo>
                  <a:close/>
                </a:path>
                <a:path w="1993900" h="2454909">
                  <a:moveTo>
                    <a:pt x="1993646" y="88903"/>
                  </a:moveTo>
                  <a:lnTo>
                    <a:pt x="1290947" y="88903"/>
                  </a:lnTo>
                  <a:lnTo>
                    <a:pt x="1339448" y="89885"/>
                  </a:lnTo>
                  <a:lnTo>
                    <a:pt x="1387450" y="92804"/>
                  </a:lnTo>
                  <a:lnTo>
                    <a:pt x="1434915" y="97623"/>
                  </a:lnTo>
                  <a:lnTo>
                    <a:pt x="1481805" y="104304"/>
                  </a:lnTo>
                  <a:lnTo>
                    <a:pt x="1528082" y="112809"/>
                  </a:lnTo>
                  <a:lnTo>
                    <a:pt x="1573709" y="123100"/>
                  </a:lnTo>
                  <a:lnTo>
                    <a:pt x="1618647" y="135140"/>
                  </a:lnTo>
                  <a:lnTo>
                    <a:pt x="1662858" y="148890"/>
                  </a:lnTo>
                  <a:lnTo>
                    <a:pt x="1706306" y="164313"/>
                  </a:lnTo>
                  <a:lnTo>
                    <a:pt x="1748951" y="181371"/>
                  </a:lnTo>
                  <a:lnTo>
                    <a:pt x="1790756" y="200026"/>
                  </a:lnTo>
                  <a:lnTo>
                    <a:pt x="1831684" y="220240"/>
                  </a:lnTo>
                  <a:lnTo>
                    <a:pt x="1871695" y="241975"/>
                  </a:lnTo>
                  <a:lnTo>
                    <a:pt x="1910754" y="265194"/>
                  </a:lnTo>
                  <a:lnTo>
                    <a:pt x="1948821" y="289858"/>
                  </a:lnTo>
                  <a:lnTo>
                    <a:pt x="1985858" y="315930"/>
                  </a:lnTo>
                  <a:lnTo>
                    <a:pt x="1993646" y="321871"/>
                  </a:lnTo>
                  <a:lnTo>
                    <a:pt x="1993646" y="88903"/>
                  </a:lnTo>
                  <a:close/>
                </a:path>
              </a:pathLst>
            </a:custGeom>
            <a:solidFill>
              <a:srgbClr val="A82485"/>
            </a:solidFill>
          </p:spPr>
          <p:txBody>
            <a:bodyPr wrap="square" lIns="0" tIns="0" rIns="0" bIns="0" rtlCol="0"/>
            <a:lstStyle/>
            <a:p>
              <a:endParaRPr/>
            </a:p>
          </p:txBody>
        </p:sp>
      </p:grpSp>
      <p:sp>
        <p:nvSpPr>
          <p:cNvPr id="6" name="object 6"/>
          <p:cNvSpPr txBox="1"/>
          <p:nvPr/>
        </p:nvSpPr>
        <p:spPr>
          <a:xfrm>
            <a:off x="6085001" y="6436164"/>
            <a:ext cx="1257935" cy="1560812"/>
          </a:xfrm>
          <a:prstGeom prst="rect">
            <a:avLst/>
          </a:prstGeom>
        </p:spPr>
        <p:txBody>
          <a:bodyPr vert="horz" wrap="square" lIns="0" tIns="7620" rIns="0" bIns="0" rtlCol="0">
            <a:spAutoFit/>
          </a:bodyPr>
          <a:lstStyle/>
          <a:p>
            <a:pPr marL="13970" marR="5080" indent="3175" algn="just" rtl="1">
              <a:lnSpc>
                <a:spcPct val="104200"/>
              </a:lnSpc>
              <a:spcBef>
                <a:spcPts val="60"/>
              </a:spcBef>
            </a:pPr>
            <a:r>
              <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rPr>
              <a:t>نيجيريا - ماريا تحمل حفيدتها أثناء حديثها مع متطوعة الصليب الأحمر النيجيري، هاوا، في منزلها الذي غمرته المياه، حيث كان للفيضانات التي ضربت هذا المجتمع في ولاية كوجي تأثير مدمر عليها وعلى زوجها الذي فقد أدوات الصيد والأراضي الزراعية، والتي تعد مصدر دخلهما الوحيد.</a:t>
            </a:r>
          </a:p>
          <a:p>
            <a:pPr marL="13970" marR="5080" indent="3175" algn="just" rtl="1">
              <a:lnSpc>
                <a:spcPct val="104200"/>
              </a:lnSpc>
              <a:spcBef>
                <a:spcPts val="60"/>
              </a:spcBef>
            </a:pPr>
            <a:endPar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endParaRPr>
          </a:p>
          <a:p>
            <a:pPr marL="13970" marR="5080" indent="3175" algn="just" rtl="1">
              <a:lnSpc>
                <a:spcPct val="104200"/>
              </a:lnSpc>
              <a:spcBef>
                <a:spcPts val="60"/>
              </a:spcBef>
            </a:pPr>
            <a:r>
              <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rPr>
              <a:t>© كوري بتلر/الاتحاد الدولي لجمعيات الصليب الأحمر والهلال الأحمر</a:t>
            </a:r>
          </a:p>
        </p:txBody>
      </p:sp>
      <p:sp>
        <p:nvSpPr>
          <p:cNvPr id="7" name="object 7"/>
          <p:cNvSpPr/>
          <p:nvPr/>
        </p:nvSpPr>
        <p:spPr>
          <a:xfrm>
            <a:off x="5085003" y="5804992"/>
            <a:ext cx="2475230" cy="399415"/>
          </a:xfrm>
          <a:custGeom>
            <a:avLst/>
            <a:gdLst/>
            <a:ahLst/>
            <a:cxnLst/>
            <a:rect l="l" t="t" r="r" b="b"/>
            <a:pathLst>
              <a:path w="2475229" h="399414">
                <a:moveTo>
                  <a:pt x="2474988" y="0"/>
                </a:moveTo>
                <a:lnTo>
                  <a:pt x="0" y="0"/>
                </a:lnTo>
                <a:lnTo>
                  <a:pt x="0" y="398995"/>
                </a:lnTo>
                <a:lnTo>
                  <a:pt x="2474988" y="398995"/>
                </a:lnTo>
                <a:lnTo>
                  <a:pt x="2474988" y="0"/>
                </a:lnTo>
                <a:close/>
              </a:path>
            </a:pathLst>
          </a:custGeom>
          <a:solidFill>
            <a:srgbClr val="FFFFFF"/>
          </a:solidFill>
        </p:spPr>
        <p:txBody>
          <a:bodyPr wrap="square" lIns="0" tIns="0" rIns="0" bIns="0" rtlCol="0"/>
          <a:lstStyle/>
          <a:p>
            <a:endParaRPr/>
          </a:p>
        </p:txBody>
      </p:sp>
      <p:sp>
        <p:nvSpPr>
          <p:cNvPr id="8" name="object 8"/>
          <p:cNvSpPr txBox="1"/>
          <p:nvPr/>
        </p:nvSpPr>
        <p:spPr>
          <a:xfrm>
            <a:off x="733099" y="914523"/>
            <a:ext cx="6120130" cy="264816"/>
          </a:xfrm>
          <a:prstGeom prst="rect">
            <a:avLst/>
          </a:prstGeom>
        </p:spPr>
        <p:txBody>
          <a:bodyPr vert="horz" wrap="square" lIns="0" tIns="5080" rIns="0" bIns="0" rtlCol="0">
            <a:spAutoFit/>
          </a:bodyPr>
          <a:lstStyle/>
          <a:p>
            <a:pPr marL="398780" marR="5080" indent="-386715" rtl="1">
              <a:lnSpc>
                <a:spcPct val="102899"/>
              </a:lnSpc>
              <a:spcBef>
                <a:spcPts val="40"/>
              </a:spcBef>
            </a:pPr>
            <a:r>
              <a:rPr lang="ar-JO" sz="1700" b="1" spc="55" dirty="0">
                <a:solidFill>
                  <a:srgbClr val="E42583"/>
                </a:solidFill>
                <a:latin typeface="Calibri" panose="020F0502020204030204" pitchFamily="34" charset="0"/>
                <a:ea typeface="Calibri" panose="020F0502020204030204" pitchFamily="34" charset="0"/>
                <a:cs typeface="Calibri" panose="020F0502020204030204" pitchFamily="34" charset="0"/>
              </a:rPr>
              <a:t>3.5 دمج البيانات المتعلقة بالملاحظات في عمليات التحليل الأوسع نطاقًا</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4012978" y="1467587"/>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a:cs typeface="Calibri"/>
              </a:rPr>
              <a:t>لا يجب تحليل التغذية الراجعة المجتمعية ومناقشتها من قبل الممارسين الذين يركزون عليها فقط، بل يجب تضمينها في تحليل أوسع مثل عمليات الرصد والتقييم وتقييم الاحتياجات والتحليلات</a:t>
            </a:r>
            <a:endParaRPr sz="950" dirty="0">
              <a:latin typeface="Calibri"/>
              <a:cs typeface="Calibri"/>
            </a:endParaRPr>
          </a:p>
        </p:txBody>
      </p:sp>
      <p:sp>
        <p:nvSpPr>
          <p:cNvPr id="10" name="object 10"/>
          <p:cNvSpPr txBox="1"/>
          <p:nvPr/>
        </p:nvSpPr>
        <p:spPr>
          <a:xfrm>
            <a:off x="894580" y="1491233"/>
            <a:ext cx="2995930" cy="33663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a:cs typeface="Calibri"/>
              </a:rPr>
              <a:t>المتكاملة لتفشي المرض، ويوفر </a:t>
            </a:r>
            <a:r>
              <a:rPr lang="ar-JO" sz="950" spc="50" dirty="0">
                <a:latin typeface="Calibri"/>
                <a:cs typeface="Calibri"/>
                <a:hlinkClick r:id="rId3"/>
              </a:rPr>
              <a:t>دليل البيانات إلى العمل </a:t>
            </a:r>
            <a:r>
              <a:rPr lang="ar-JO" sz="950" spc="50" dirty="0">
                <a:latin typeface="Calibri"/>
                <a:cs typeface="Calibri"/>
              </a:rPr>
              <a:t>إرشادات مفيدة بشأن هذا الموضوع.</a:t>
            </a:r>
            <a:endParaRPr sz="950" dirty="0">
              <a:latin typeface="Calibri"/>
              <a:cs typeface="Calibri"/>
            </a:endParaRPr>
          </a:p>
        </p:txBody>
      </p:sp>
      <p:sp>
        <p:nvSpPr>
          <p:cNvPr id="11" name="object 11"/>
          <p:cNvSpPr/>
          <p:nvPr/>
        </p:nvSpPr>
        <p:spPr>
          <a:xfrm rot="10800000">
            <a:off x="719999" y="2591877"/>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8287C"/>
          </a:solidFill>
        </p:spPr>
        <p:txBody>
          <a:bodyPr wrap="square" lIns="0" tIns="0" rIns="0" bIns="0" rtlCol="0"/>
          <a:lstStyle/>
          <a:p>
            <a:endParaRPr/>
          </a:p>
        </p:txBody>
      </p:sp>
      <p:sp>
        <p:nvSpPr>
          <p:cNvPr id="12" name="object 12"/>
          <p:cNvSpPr txBox="1"/>
          <p:nvPr/>
        </p:nvSpPr>
        <p:spPr>
          <a:xfrm>
            <a:off x="3778250" y="2685499"/>
            <a:ext cx="2650490" cy="212879"/>
          </a:xfrm>
          <a:prstGeom prst="rect">
            <a:avLst/>
          </a:prstGeom>
        </p:spPr>
        <p:txBody>
          <a:bodyPr vert="horz" wrap="square" lIns="0" tIns="12700" rIns="0" bIns="0" rtlCol="0">
            <a:spAutoFit/>
          </a:bodyPr>
          <a:lstStyle/>
          <a:p>
            <a:pPr marL="12700" rtl="1">
              <a:lnSpc>
                <a:spcPct val="100000"/>
              </a:lnSpc>
              <a:spcBef>
                <a:spcPts val="100"/>
              </a:spcBef>
            </a:pPr>
            <a:r>
              <a:rPr lang="ar-JO" sz="1300" b="1" dirty="0">
                <a:solidFill>
                  <a:srgbClr val="FFFFFF"/>
                </a:solidFill>
                <a:latin typeface="+mj-lt"/>
                <a:cs typeface="Century Gothic"/>
              </a:rPr>
              <a:t>استخدام </a:t>
            </a:r>
            <a:r>
              <a:rPr lang="ar-JO" sz="1300" b="1" dirty="0">
                <a:solidFill>
                  <a:srgbClr val="FFFFFF"/>
                </a:solidFill>
                <a:latin typeface="+mj-lt"/>
                <a:ea typeface="Calibri" panose="020F0502020204030204" pitchFamily="34" charset="0"/>
                <a:cs typeface="Calibri" panose="020F0502020204030204" pitchFamily="34" charset="0"/>
              </a:rPr>
              <a:t>إطار</a:t>
            </a:r>
            <a:r>
              <a:rPr lang="ar-JO" sz="1300" b="1" dirty="0">
                <a:solidFill>
                  <a:srgbClr val="FFFFFF"/>
                </a:solidFill>
                <a:latin typeface="+mj-lt"/>
                <a:cs typeface="Century Gothic"/>
              </a:rPr>
              <a:t> تحليلي</a:t>
            </a:r>
            <a:endParaRPr sz="1300" dirty="0">
              <a:latin typeface="+mj-lt"/>
              <a:cs typeface="Century Gothic"/>
            </a:endParaRPr>
          </a:p>
        </p:txBody>
      </p:sp>
      <p:sp>
        <p:nvSpPr>
          <p:cNvPr id="13" name="object 13"/>
          <p:cNvSpPr txBox="1"/>
          <p:nvPr/>
        </p:nvSpPr>
        <p:spPr>
          <a:xfrm>
            <a:off x="3985596" y="3340151"/>
            <a:ext cx="2995930" cy="1503168"/>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يساعد الإطار التحليلي على تنظيم المعلومات حول المجالات الحرجة المرتبطة بالاستجابة الإنسانية، حيث يمكنه تأطير عمليات التفكير والمحادثات الأولية ، ويساعد على تثليث أنواع مختلفة من مصادر البيانات كما ويوفر نظرة عامة على المعلومات المتاحة حول مجالات الاهتمام الرئيسية، ويتم ذلك من خلال تصنيف جميع أنواع المعلومات، مثل بيانات الرصد والتقارير حول الكارثة ونتائج العلوم الاجتماعية ووالتغذية الراجعة المجتمعية، ويمكن أيضًا استخدام الرموز المدرجة في إطار الترميز الخاص بالتغذية الراجعة المجتمعية لربط البيانات المتعلقة بالملاحظات بالإطار التحليلي.</a:t>
            </a:r>
          </a:p>
        </p:txBody>
      </p:sp>
      <p:sp>
        <p:nvSpPr>
          <p:cNvPr id="14" name="object 14"/>
          <p:cNvSpPr txBox="1"/>
          <p:nvPr/>
        </p:nvSpPr>
        <p:spPr>
          <a:xfrm>
            <a:off x="839726" y="3334078"/>
            <a:ext cx="2997200" cy="1003223"/>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10" dirty="0">
                <a:latin typeface="Calibri"/>
                <a:cs typeface="Calibri"/>
              </a:rPr>
              <a:t>في حال وجود إطار تحليلي لمصادر المعلومات المختلفة لبرنامجك وعمليتك، يمكنك تضمين التغذية الراجعة المجتمعية في هذا الإطار الأوسع، حيث سيساعد ذلك في تجنب مناقشتها والتعامل معها بشكل منفصل، وفي حالة عدم وجود إطار عام أكثر توجيهًا قيد الاستخدام، يمكنك استخدام وتكييف الإطار النموذجي المقدم أدناه، ولكن يجب مراجعة إطار العمل وتحديثه بانتظام للتأكد من أنه يعكس ما تسمعه من المجتمع.</a:t>
            </a:r>
          </a:p>
        </p:txBody>
      </p:sp>
      <p:pic>
        <p:nvPicPr>
          <p:cNvPr id="15" name="object 15"/>
          <p:cNvPicPr/>
          <p:nvPr/>
        </p:nvPicPr>
        <p:blipFill>
          <a:blip r:embed="rId4" cstate="print"/>
          <a:stretch>
            <a:fillRect/>
          </a:stretch>
        </p:blipFill>
        <p:spPr>
          <a:xfrm>
            <a:off x="5050242" y="4654689"/>
            <a:ext cx="72008" cy="71996"/>
          </a:xfrm>
          <a:prstGeom prst="rect">
            <a:avLst/>
          </a:prstGeom>
        </p:spPr>
      </p:pic>
      <p:sp>
        <p:nvSpPr>
          <p:cNvPr id="16" name="object 16"/>
          <p:cNvSpPr/>
          <p:nvPr/>
        </p:nvSpPr>
        <p:spPr>
          <a:xfrm rot="10800000">
            <a:off x="719999" y="5282477"/>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17" name="object 17"/>
          <p:cNvSpPr txBox="1"/>
          <p:nvPr/>
        </p:nvSpPr>
        <p:spPr>
          <a:xfrm>
            <a:off x="1067299" y="5372491"/>
            <a:ext cx="5338785"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Arial"/>
                <a:cs typeface="Arial"/>
                <a:hlinkClick r:id="rId5"/>
              </a:rPr>
              <a:t>أداة التغذية الراجعة رقم 26: مثال الإطار التحليلي للتغذية الراجعة المجتمعية.</a:t>
            </a:r>
            <a:endParaRPr sz="950" dirty="0">
              <a:latin typeface="Arial"/>
              <a:cs typeface="Arial"/>
            </a:endParaRPr>
          </a:p>
        </p:txBody>
      </p:sp>
      <p:grpSp>
        <p:nvGrpSpPr>
          <p:cNvPr id="18" name="object 18"/>
          <p:cNvGrpSpPr/>
          <p:nvPr/>
        </p:nvGrpSpPr>
        <p:grpSpPr>
          <a:xfrm>
            <a:off x="6563309" y="2541903"/>
            <a:ext cx="474345" cy="474345"/>
            <a:chOff x="469337" y="2541992"/>
            <a:chExt cx="474345" cy="474345"/>
          </a:xfrm>
        </p:grpSpPr>
        <p:sp>
          <p:nvSpPr>
            <p:cNvPr id="19" name="object 19"/>
            <p:cNvSpPr/>
            <p:nvPr/>
          </p:nvSpPr>
          <p:spPr>
            <a:xfrm>
              <a:off x="469337" y="2541992"/>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F1AECD"/>
            </a:solidFill>
          </p:spPr>
          <p:txBody>
            <a:bodyPr wrap="square" lIns="0" tIns="0" rIns="0" bIns="0" rtlCol="0"/>
            <a:lstStyle/>
            <a:p>
              <a:endParaRPr/>
            </a:p>
          </p:txBody>
        </p:sp>
        <p:pic>
          <p:nvPicPr>
            <p:cNvPr id="20" name="object 20"/>
            <p:cNvPicPr/>
            <p:nvPr/>
          </p:nvPicPr>
          <p:blipFill>
            <a:blip r:embed="rId6" cstate="print"/>
            <a:stretch>
              <a:fillRect/>
            </a:stretch>
          </p:blipFill>
          <p:spPr>
            <a:xfrm>
              <a:off x="584869" y="2640762"/>
              <a:ext cx="243268" cy="276783"/>
            </a:xfrm>
            <a:prstGeom prst="rect">
              <a:avLst/>
            </a:prstGeom>
          </p:spPr>
        </p:pic>
      </p:grpSp>
      <p:grpSp>
        <p:nvGrpSpPr>
          <p:cNvPr id="21" name="object 21"/>
          <p:cNvGrpSpPr/>
          <p:nvPr/>
        </p:nvGrpSpPr>
        <p:grpSpPr>
          <a:xfrm>
            <a:off x="6616056" y="5231855"/>
            <a:ext cx="474345" cy="474345"/>
            <a:chOff x="469337" y="5232591"/>
            <a:chExt cx="474345" cy="474345"/>
          </a:xfrm>
        </p:grpSpPr>
        <p:sp>
          <p:nvSpPr>
            <p:cNvPr id="22" name="object 22"/>
            <p:cNvSpPr/>
            <p:nvPr/>
          </p:nvSpPr>
          <p:spPr>
            <a:xfrm>
              <a:off x="469337" y="5232591"/>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3" name="object 23"/>
            <p:cNvPicPr/>
            <p:nvPr/>
          </p:nvPicPr>
          <p:blipFill>
            <a:blip r:embed="rId7" cstate="print"/>
            <a:stretch>
              <a:fillRect/>
            </a:stretch>
          </p:blipFill>
          <p:spPr>
            <a:xfrm>
              <a:off x="573284" y="5335578"/>
              <a:ext cx="266442" cy="268339"/>
            </a:xfrm>
            <a:prstGeom prst="rect">
              <a:avLst/>
            </a:prstGeom>
          </p:spPr>
        </p:pic>
      </p:grpSp>
      <p:pic>
        <p:nvPicPr>
          <p:cNvPr id="24" name="object 24"/>
          <p:cNvPicPr/>
          <p:nvPr/>
        </p:nvPicPr>
        <p:blipFill>
          <a:blip r:embed="rId8" cstate="print"/>
          <a:stretch>
            <a:fillRect/>
          </a:stretch>
        </p:blipFill>
        <p:spPr>
          <a:xfrm>
            <a:off x="2953254" y="5747026"/>
            <a:ext cx="245795" cy="24579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5804992"/>
            <a:ext cx="6840129" cy="2999105"/>
            <a:chOff x="0" y="5804992"/>
            <a:chExt cx="6840129" cy="2999105"/>
          </a:xfrm>
        </p:grpSpPr>
        <p:sp>
          <p:nvSpPr>
            <p:cNvPr id="3" name="object 3"/>
            <p:cNvSpPr/>
            <p:nvPr/>
          </p:nvSpPr>
          <p:spPr>
            <a:xfrm>
              <a:off x="14054" y="5804992"/>
              <a:ext cx="588645" cy="2454910"/>
            </a:xfrm>
            <a:custGeom>
              <a:avLst/>
              <a:gdLst/>
              <a:ahLst/>
              <a:cxnLst/>
              <a:rect l="l" t="t" r="r" b="b"/>
              <a:pathLst>
                <a:path w="588645" h="2454909">
                  <a:moveTo>
                    <a:pt x="588253" y="0"/>
                  </a:moveTo>
                  <a:lnTo>
                    <a:pt x="0" y="0"/>
                  </a:lnTo>
                  <a:lnTo>
                    <a:pt x="0" y="321867"/>
                  </a:lnTo>
                  <a:lnTo>
                    <a:pt x="28188" y="343372"/>
                  </a:lnTo>
                  <a:lnTo>
                    <a:pt x="63054" y="372146"/>
                  </a:lnTo>
                  <a:lnTo>
                    <a:pt x="96777" y="402214"/>
                  </a:lnTo>
                  <a:lnTo>
                    <a:pt x="129319" y="433538"/>
                  </a:lnTo>
                  <a:lnTo>
                    <a:pt x="160643" y="466081"/>
                  </a:lnTo>
                  <a:lnTo>
                    <a:pt x="190711" y="499805"/>
                  </a:lnTo>
                  <a:lnTo>
                    <a:pt x="219484" y="534671"/>
                  </a:lnTo>
                  <a:lnTo>
                    <a:pt x="246926" y="570642"/>
                  </a:lnTo>
                  <a:lnTo>
                    <a:pt x="272997" y="607680"/>
                  </a:lnTo>
                  <a:lnTo>
                    <a:pt x="297661" y="645748"/>
                  </a:lnTo>
                  <a:lnTo>
                    <a:pt x="320880" y="684806"/>
                  </a:lnTo>
                  <a:lnTo>
                    <a:pt x="342614" y="724819"/>
                  </a:lnTo>
                  <a:lnTo>
                    <a:pt x="362828" y="765746"/>
                  </a:lnTo>
                  <a:lnTo>
                    <a:pt x="381483" y="807552"/>
                  </a:lnTo>
                  <a:lnTo>
                    <a:pt x="398540" y="850198"/>
                  </a:lnTo>
                  <a:lnTo>
                    <a:pt x="413963" y="893645"/>
                  </a:lnTo>
                  <a:lnTo>
                    <a:pt x="427713" y="937857"/>
                  </a:lnTo>
                  <a:lnTo>
                    <a:pt x="439752" y="982795"/>
                  </a:lnTo>
                  <a:lnTo>
                    <a:pt x="450043" y="1028422"/>
                  </a:lnTo>
                  <a:lnTo>
                    <a:pt x="458548" y="1074699"/>
                  </a:lnTo>
                  <a:lnTo>
                    <a:pt x="465229" y="1121589"/>
                  </a:lnTo>
                  <a:lnTo>
                    <a:pt x="470048" y="1169055"/>
                  </a:lnTo>
                  <a:lnTo>
                    <a:pt x="472967" y="1217057"/>
                  </a:lnTo>
                  <a:lnTo>
                    <a:pt x="473948" y="1265558"/>
                  </a:lnTo>
                  <a:lnTo>
                    <a:pt x="472967" y="1314060"/>
                  </a:lnTo>
                  <a:lnTo>
                    <a:pt x="470048" y="1362062"/>
                  </a:lnTo>
                  <a:lnTo>
                    <a:pt x="465229" y="1409527"/>
                  </a:lnTo>
                  <a:lnTo>
                    <a:pt x="458548" y="1456417"/>
                  </a:lnTo>
                  <a:lnTo>
                    <a:pt x="450043" y="1502695"/>
                  </a:lnTo>
                  <a:lnTo>
                    <a:pt x="439752" y="1548321"/>
                  </a:lnTo>
                  <a:lnTo>
                    <a:pt x="427713" y="1593259"/>
                  </a:lnTo>
                  <a:lnTo>
                    <a:pt x="413963" y="1637471"/>
                  </a:lnTo>
                  <a:lnTo>
                    <a:pt x="398540" y="1680919"/>
                  </a:lnTo>
                  <a:lnTo>
                    <a:pt x="381483" y="1723564"/>
                  </a:lnTo>
                  <a:lnTo>
                    <a:pt x="362828" y="1765370"/>
                  </a:lnTo>
                  <a:lnTo>
                    <a:pt x="342614" y="1806298"/>
                  </a:lnTo>
                  <a:lnTo>
                    <a:pt x="320880" y="1846310"/>
                  </a:lnTo>
                  <a:lnTo>
                    <a:pt x="297661" y="1885369"/>
                  </a:lnTo>
                  <a:lnTo>
                    <a:pt x="272997" y="1923436"/>
                  </a:lnTo>
                  <a:lnTo>
                    <a:pt x="246926" y="1960474"/>
                  </a:lnTo>
                  <a:lnTo>
                    <a:pt x="219484" y="1996446"/>
                  </a:lnTo>
                  <a:lnTo>
                    <a:pt x="190711" y="2031312"/>
                  </a:lnTo>
                  <a:lnTo>
                    <a:pt x="160643" y="2065035"/>
                  </a:lnTo>
                  <a:lnTo>
                    <a:pt x="129319" y="2097578"/>
                  </a:lnTo>
                  <a:lnTo>
                    <a:pt x="96777" y="2128902"/>
                  </a:lnTo>
                  <a:lnTo>
                    <a:pt x="63054" y="2158971"/>
                  </a:lnTo>
                  <a:lnTo>
                    <a:pt x="28188" y="2187744"/>
                  </a:lnTo>
                  <a:lnTo>
                    <a:pt x="0" y="2209250"/>
                  </a:lnTo>
                  <a:lnTo>
                    <a:pt x="0" y="2454909"/>
                  </a:lnTo>
                  <a:lnTo>
                    <a:pt x="588253" y="2454909"/>
                  </a:lnTo>
                  <a:lnTo>
                    <a:pt x="588253" y="0"/>
                  </a:lnTo>
                  <a:close/>
                </a:path>
              </a:pathLst>
            </a:custGeom>
            <a:solidFill>
              <a:srgbClr val="A82485"/>
            </a:solidFill>
          </p:spPr>
          <p:txBody>
            <a:bodyPr wrap="square" lIns="0" tIns="0" rIns="0" bIns="0" rtlCol="0"/>
            <a:lstStyle/>
            <a:p>
              <a:endParaRPr/>
            </a:p>
          </p:txBody>
        </p:sp>
        <p:sp>
          <p:nvSpPr>
            <p:cNvPr id="4" name="object 4"/>
            <p:cNvSpPr/>
            <p:nvPr/>
          </p:nvSpPr>
          <p:spPr>
            <a:xfrm>
              <a:off x="0" y="5804992"/>
              <a:ext cx="567055" cy="2999105"/>
            </a:xfrm>
            <a:custGeom>
              <a:avLst/>
              <a:gdLst/>
              <a:ahLst/>
              <a:cxnLst/>
              <a:rect l="l" t="t" r="r" b="b"/>
              <a:pathLst>
                <a:path w="567055" h="2999104">
                  <a:moveTo>
                    <a:pt x="566991" y="199504"/>
                  </a:moveTo>
                  <a:lnTo>
                    <a:pt x="323989" y="199504"/>
                  </a:lnTo>
                  <a:lnTo>
                    <a:pt x="323989" y="0"/>
                  </a:lnTo>
                  <a:lnTo>
                    <a:pt x="0" y="0"/>
                  </a:lnTo>
                  <a:lnTo>
                    <a:pt x="0" y="199504"/>
                  </a:lnTo>
                  <a:lnTo>
                    <a:pt x="0" y="398995"/>
                  </a:lnTo>
                  <a:lnTo>
                    <a:pt x="0" y="2998508"/>
                  </a:lnTo>
                  <a:lnTo>
                    <a:pt x="566991" y="2998508"/>
                  </a:lnTo>
                  <a:lnTo>
                    <a:pt x="566991" y="199504"/>
                  </a:lnTo>
                  <a:close/>
                </a:path>
              </a:pathLst>
            </a:custGeom>
            <a:solidFill>
              <a:srgbClr val="FFFFFF"/>
            </a:solidFill>
          </p:spPr>
          <p:txBody>
            <a:bodyPr wrap="square" lIns="0" tIns="0" rIns="0" bIns="0" rtlCol="0"/>
            <a:lstStyle/>
            <a:p>
              <a:endParaRPr/>
            </a:p>
          </p:txBody>
        </p:sp>
        <p:sp>
          <p:nvSpPr>
            <p:cNvPr id="5" name="object 5"/>
            <p:cNvSpPr/>
            <p:nvPr/>
          </p:nvSpPr>
          <p:spPr>
            <a:xfrm rot="10800000">
              <a:off x="719999" y="6149963"/>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dirty="0"/>
            </a:p>
          </p:txBody>
        </p:sp>
      </p:grpSp>
      <p:sp>
        <p:nvSpPr>
          <p:cNvPr id="6" name="object 6"/>
          <p:cNvSpPr txBox="1"/>
          <p:nvPr/>
        </p:nvSpPr>
        <p:spPr>
          <a:xfrm>
            <a:off x="707299" y="699577"/>
            <a:ext cx="6132830" cy="305212"/>
          </a:xfrm>
          <a:prstGeom prst="rect">
            <a:avLst/>
          </a:prstGeom>
        </p:spPr>
        <p:txBody>
          <a:bodyPr vert="horz" wrap="square" lIns="0" tIns="12700" rIns="0" bIns="0" rtlCol="0">
            <a:spAutoFit/>
          </a:bodyPr>
          <a:lstStyle/>
          <a:p>
            <a:pPr marL="12700" rtl="1">
              <a:lnSpc>
                <a:spcPct val="100000"/>
              </a:lnSpc>
              <a:spcBef>
                <a:spcPts val="100"/>
              </a:spcBef>
            </a:pPr>
            <a:r>
              <a:rPr lang="ar-JO" sz="1900" b="1" spc="110" dirty="0">
                <a:solidFill>
                  <a:srgbClr val="98287C"/>
                </a:solidFill>
                <a:latin typeface="Calibri" panose="020F0502020204030204" pitchFamily="34" charset="0"/>
                <a:ea typeface="Calibri" panose="020F0502020204030204" pitchFamily="34" charset="0"/>
                <a:cs typeface="Calibri" panose="020F0502020204030204" pitchFamily="34" charset="0"/>
              </a:rPr>
              <a:t>المرحلة الرابعة:</a:t>
            </a:r>
            <a:r>
              <a:rPr sz="1900" b="1" spc="30" dirty="0">
                <a:solidFill>
                  <a:srgbClr val="98287C"/>
                </a:solidFill>
                <a:latin typeface="Calibri" panose="020F0502020204030204" pitchFamily="34" charset="0"/>
                <a:ea typeface="Calibri" panose="020F0502020204030204" pitchFamily="34" charset="0"/>
                <a:cs typeface="Calibri" panose="020F0502020204030204" pitchFamily="34" charset="0"/>
              </a:rPr>
              <a:t> </a:t>
            </a:r>
            <a:r>
              <a:rPr lang="ar-JO" sz="1900" spc="65" dirty="0">
                <a:solidFill>
                  <a:srgbClr val="E42583"/>
                </a:solidFill>
                <a:latin typeface="Calibri" panose="020F0502020204030204" pitchFamily="34" charset="0"/>
                <a:ea typeface="Calibri" panose="020F0502020204030204" pitchFamily="34" charset="0"/>
                <a:cs typeface="Calibri" panose="020F0502020204030204" pitchFamily="34" charset="0"/>
              </a:rPr>
              <a:t>مشاركة الملاحظات والانطباعات والعمل وفقًا لها</a:t>
            </a:r>
            <a:endParaRPr sz="190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3807043" y="1306016"/>
            <a:ext cx="2995930" cy="66992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يوضح هذا القسم كيفية مشاركة تحليلك للتغذية الراجعة المجتمعية مع مختلف أصحاب المصلحة لضمان اتخاذ الإجراءات اللازمة، وأنه من الممكن الاسترشاد بالملاحظات والانطباعات لتحقيق الاستجابة الإنسانية بشكل واسع، فعند مشاركة الملاحظات، ومن المهم التفكير في الشخص ونوع </a:t>
            </a:r>
            <a:endParaRPr sz="950" dirty="0">
              <a:latin typeface="Calibri"/>
              <a:cs typeface="Calibri"/>
            </a:endParaRPr>
          </a:p>
        </p:txBody>
      </p:sp>
      <p:sp>
        <p:nvSpPr>
          <p:cNvPr id="8" name="object 8"/>
          <p:cNvSpPr txBox="1"/>
          <p:nvPr/>
        </p:nvSpPr>
        <p:spPr>
          <a:xfrm>
            <a:off x="706505" y="1320836"/>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الملاحظات ووقت حصوله عليها، يمكنك مراجعة </a:t>
            </a:r>
            <a:r>
              <a:rPr lang="ar-JO" sz="950" dirty="0">
                <a:latin typeface="Calibri"/>
                <a:cs typeface="Calibri"/>
                <a:hlinkClick r:id="rId2" action="ppaction://hlinksldjump"/>
              </a:rPr>
              <a:t>مخطط تدفق المعلومات </a:t>
            </a:r>
            <a:r>
              <a:rPr lang="ar-JO" sz="950" dirty="0">
                <a:latin typeface="Calibri"/>
                <a:cs typeface="Calibri"/>
              </a:rPr>
              <a:t>ومخطط الأدوار والمسؤوليات، والذي كان جزءًا من تصميم </a:t>
            </a:r>
            <a:r>
              <a:rPr lang="ar-JO" sz="950" dirty="0">
                <a:latin typeface="Calibri"/>
                <a:cs typeface="Calibri"/>
                <a:hlinkClick r:id="rId3" action="ppaction://hlinksldjump"/>
              </a:rPr>
              <a:t>آلية التغذية الراجعة</a:t>
            </a:r>
            <a:r>
              <a:rPr lang="ar-JO" sz="950" dirty="0">
                <a:latin typeface="Calibri"/>
                <a:cs typeface="Calibri"/>
              </a:rPr>
              <a:t>.</a:t>
            </a:r>
            <a:endParaRPr sz="950" dirty="0">
              <a:latin typeface="Calibri"/>
              <a:cs typeface="Calibri"/>
            </a:endParaRPr>
          </a:p>
        </p:txBody>
      </p:sp>
      <p:sp>
        <p:nvSpPr>
          <p:cNvPr id="9" name="object 9"/>
          <p:cNvSpPr txBox="1"/>
          <p:nvPr/>
        </p:nvSpPr>
        <p:spPr>
          <a:xfrm>
            <a:off x="907423" y="2390449"/>
            <a:ext cx="5945495" cy="561692"/>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4.1 مشاركة البيانات المتعلقة بالملاحظات باستخدام التنسيقات المناسبة</a:t>
            </a:r>
            <a:endParaRPr sz="170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spcBef>
                <a:spcPts val="1140"/>
              </a:spcBef>
            </a:pPr>
            <a:r>
              <a:rPr lang="ar-JO" sz="950" dirty="0">
                <a:latin typeface="Calibri" panose="020F0502020204030204" pitchFamily="34" charset="0"/>
                <a:ea typeface="Calibri" panose="020F0502020204030204" pitchFamily="34" charset="0"/>
                <a:cs typeface="Calibri" panose="020F0502020204030204" pitchFamily="34" charset="0"/>
              </a:rPr>
              <a:t>لمشاركة الملاحظات مع مختلف أصحاب المصلحة، عليك طرح الأسئلة التالية:</a:t>
            </a:r>
            <a:endParaRPr sz="950" dirty="0">
              <a:latin typeface="Calibri" panose="020F0502020204030204" pitchFamily="34" charset="0"/>
              <a:ea typeface="Calibri" panose="020F0502020204030204" pitchFamily="34" charset="0"/>
              <a:cs typeface="Calibri" panose="020F0502020204030204" pitchFamily="34" charset="0"/>
            </a:endParaRPr>
          </a:p>
        </p:txBody>
      </p:sp>
      <p:pic>
        <p:nvPicPr>
          <p:cNvPr id="10" name="object 10"/>
          <p:cNvPicPr/>
          <p:nvPr/>
        </p:nvPicPr>
        <p:blipFill>
          <a:blip r:embed="rId4" cstate="print"/>
          <a:stretch>
            <a:fillRect/>
          </a:stretch>
        </p:blipFill>
        <p:spPr>
          <a:xfrm>
            <a:off x="2635250" y="3136931"/>
            <a:ext cx="142798" cy="142798"/>
          </a:xfrm>
          <a:prstGeom prst="rect">
            <a:avLst/>
          </a:prstGeom>
        </p:spPr>
      </p:pic>
      <p:sp>
        <p:nvSpPr>
          <p:cNvPr id="11" name="object 11"/>
          <p:cNvSpPr txBox="1"/>
          <p:nvPr/>
        </p:nvSpPr>
        <p:spPr>
          <a:xfrm>
            <a:off x="2670060" y="3125416"/>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dirty="0">
              <a:latin typeface="Calibri"/>
              <a:cs typeface="Calibri"/>
            </a:endParaRPr>
          </a:p>
        </p:txBody>
      </p:sp>
      <p:sp>
        <p:nvSpPr>
          <p:cNvPr id="12" name="object 12"/>
          <p:cNvSpPr txBox="1"/>
          <p:nvPr/>
        </p:nvSpPr>
        <p:spPr>
          <a:xfrm>
            <a:off x="912837" y="3106627"/>
            <a:ext cx="2313305" cy="433452"/>
          </a:xfrm>
          <a:prstGeom prst="rect">
            <a:avLst/>
          </a:prstGeom>
        </p:spPr>
        <p:txBody>
          <a:bodyPr vert="horz" wrap="square" lIns="0" tIns="12700" rIns="0" bIns="0" rtlCol="0">
            <a:spAutoFit/>
          </a:bodyPr>
          <a:lstStyle/>
          <a:p>
            <a:pPr marL="12700">
              <a:lnSpc>
                <a:spcPct val="100000"/>
              </a:lnSpc>
              <a:spcBef>
                <a:spcPts val="100"/>
              </a:spcBef>
            </a:pPr>
            <a:r>
              <a:rPr lang="ar-JO" sz="950" b="1" i="1" dirty="0">
                <a:solidFill>
                  <a:srgbClr val="96549B"/>
                </a:solidFill>
                <a:latin typeface="Calibri"/>
                <a:cs typeface="Calibri"/>
              </a:rPr>
              <a:t>من يجب أن يطلع على أنواع الملاحظات؟</a:t>
            </a:r>
            <a:endParaRPr sz="950" dirty="0">
              <a:latin typeface="Calibri"/>
              <a:cs typeface="Calibri"/>
            </a:endParaRPr>
          </a:p>
          <a:p>
            <a:pPr marL="12700">
              <a:lnSpc>
                <a:spcPct val="100000"/>
              </a:lnSpc>
              <a:spcBef>
                <a:spcPts val="1010"/>
              </a:spcBef>
            </a:pPr>
            <a:r>
              <a:rPr lang="ar-JO" sz="950" b="1" i="1" dirty="0">
                <a:solidFill>
                  <a:srgbClr val="96549B"/>
                </a:solidFill>
                <a:latin typeface="Calibri"/>
                <a:cs typeface="Calibri"/>
              </a:rPr>
              <a:t>ما هو مستوى التفاصيل التي يحتاجونها ؟</a:t>
            </a:r>
            <a:endParaRPr sz="950" dirty="0">
              <a:latin typeface="Calibri"/>
              <a:cs typeface="Calibri"/>
            </a:endParaRPr>
          </a:p>
        </p:txBody>
      </p:sp>
      <p:pic>
        <p:nvPicPr>
          <p:cNvPr id="13" name="object 13"/>
          <p:cNvPicPr/>
          <p:nvPr/>
        </p:nvPicPr>
        <p:blipFill>
          <a:blip r:embed="rId4" cstate="print"/>
          <a:stretch>
            <a:fillRect/>
          </a:stretch>
        </p:blipFill>
        <p:spPr>
          <a:xfrm>
            <a:off x="2635250" y="3402524"/>
            <a:ext cx="142798" cy="142798"/>
          </a:xfrm>
          <a:prstGeom prst="rect">
            <a:avLst/>
          </a:prstGeom>
        </p:spPr>
      </p:pic>
      <p:sp>
        <p:nvSpPr>
          <p:cNvPr id="14" name="object 14"/>
          <p:cNvSpPr txBox="1"/>
          <p:nvPr/>
        </p:nvSpPr>
        <p:spPr>
          <a:xfrm>
            <a:off x="2670060" y="3395314"/>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a:latin typeface="Calibri"/>
              <a:cs typeface="Calibri"/>
            </a:endParaRPr>
          </a:p>
        </p:txBody>
      </p:sp>
      <p:pic>
        <p:nvPicPr>
          <p:cNvPr id="15" name="object 15"/>
          <p:cNvPicPr/>
          <p:nvPr/>
        </p:nvPicPr>
        <p:blipFill>
          <a:blip r:embed="rId4" cstate="print"/>
          <a:stretch>
            <a:fillRect/>
          </a:stretch>
        </p:blipFill>
        <p:spPr>
          <a:xfrm>
            <a:off x="6313301" y="3122376"/>
            <a:ext cx="142798" cy="142798"/>
          </a:xfrm>
          <a:prstGeom prst="rect">
            <a:avLst/>
          </a:prstGeom>
        </p:spPr>
      </p:pic>
      <p:sp>
        <p:nvSpPr>
          <p:cNvPr id="16" name="object 16"/>
          <p:cNvSpPr txBox="1"/>
          <p:nvPr/>
        </p:nvSpPr>
        <p:spPr>
          <a:xfrm>
            <a:off x="6342472" y="3132409"/>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a:latin typeface="Calibri"/>
              <a:cs typeface="Calibri"/>
            </a:endParaRPr>
          </a:p>
        </p:txBody>
      </p:sp>
      <p:sp>
        <p:nvSpPr>
          <p:cNvPr id="17" name="object 17"/>
          <p:cNvSpPr txBox="1"/>
          <p:nvPr/>
        </p:nvSpPr>
        <p:spPr>
          <a:xfrm>
            <a:off x="3979129" y="3106627"/>
            <a:ext cx="2313986" cy="477054"/>
          </a:xfrm>
          <a:prstGeom prst="rect">
            <a:avLst/>
          </a:prstGeom>
        </p:spPr>
        <p:txBody>
          <a:bodyPr vert="horz" wrap="square" lIns="0" tIns="12700" rIns="0" bIns="0" rtlCol="0">
            <a:spAutoFit/>
          </a:bodyPr>
          <a:lstStyle/>
          <a:p>
            <a:pPr marL="12700" rtl="1">
              <a:lnSpc>
                <a:spcPct val="100000"/>
              </a:lnSpc>
              <a:spcBef>
                <a:spcPts val="100"/>
              </a:spcBef>
            </a:pPr>
            <a:r>
              <a:rPr lang="ar-JO" sz="950" b="1" i="1" dirty="0">
                <a:solidFill>
                  <a:srgbClr val="96549B"/>
                </a:solidFill>
                <a:latin typeface="Calibri"/>
                <a:cs typeface="Calibri"/>
              </a:rPr>
              <a:t>كم عدد المرات التي يحتاجون فيها لرؤية الملاحظات؟</a:t>
            </a:r>
          </a:p>
          <a:p>
            <a:pPr marL="12700" rtl="1">
              <a:lnSpc>
                <a:spcPct val="100000"/>
              </a:lnSpc>
              <a:spcBef>
                <a:spcPts val="100"/>
              </a:spcBef>
            </a:pPr>
            <a:endParaRPr lang="ar-JO" sz="950" b="1" i="1" dirty="0">
              <a:solidFill>
                <a:srgbClr val="96549B"/>
              </a:solidFill>
              <a:latin typeface="Calibri"/>
              <a:cs typeface="Calibri"/>
            </a:endParaRPr>
          </a:p>
          <a:p>
            <a:pPr marL="12700" rtl="1">
              <a:lnSpc>
                <a:spcPct val="100000"/>
              </a:lnSpc>
              <a:spcBef>
                <a:spcPts val="100"/>
              </a:spcBef>
            </a:pPr>
            <a:r>
              <a:rPr lang="ar-JO" sz="950" b="1" i="1" dirty="0">
                <a:solidFill>
                  <a:srgbClr val="96549B"/>
                </a:solidFill>
                <a:latin typeface="Calibri"/>
                <a:cs typeface="Calibri"/>
              </a:rPr>
              <a:t>في أي شكل يحتاجون لرؤية الملاحظات؟</a:t>
            </a:r>
            <a:endParaRPr sz="950" dirty="0">
              <a:latin typeface="Calibri"/>
              <a:cs typeface="Calibri"/>
            </a:endParaRPr>
          </a:p>
        </p:txBody>
      </p:sp>
      <p:pic>
        <p:nvPicPr>
          <p:cNvPr id="18" name="object 18"/>
          <p:cNvPicPr/>
          <p:nvPr/>
        </p:nvPicPr>
        <p:blipFill>
          <a:blip r:embed="rId4" cstate="print"/>
          <a:stretch>
            <a:fillRect/>
          </a:stretch>
        </p:blipFill>
        <p:spPr>
          <a:xfrm>
            <a:off x="6313301" y="3471235"/>
            <a:ext cx="142798" cy="142798"/>
          </a:xfrm>
          <a:prstGeom prst="rect">
            <a:avLst/>
          </a:prstGeom>
        </p:spPr>
      </p:pic>
      <p:sp>
        <p:nvSpPr>
          <p:cNvPr id="19" name="object 19"/>
          <p:cNvSpPr txBox="1"/>
          <p:nvPr/>
        </p:nvSpPr>
        <p:spPr>
          <a:xfrm>
            <a:off x="6348076" y="3473274"/>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a:latin typeface="Calibri"/>
              <a:cs typeface="Calibri"/>
            </a:endParaRPr>
          </a:p>
        </p:txBody>
      </p:sp>
      <p:sp>
        <p:nvSpPr>
          <p:cNvPr id="20" name="object 20"/>
          <p:cNvSpPr/>
          <p:nvPr/>
        </p:nvSpPr>
        <p:spPr>
          <a:xfrm rot="10800000">
            <a:off x="719999" y="4176862"/>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21" name="object 21"/>
          <p:cNvSpPr txBox="1"/>
          <p:nvPr/>
        </p:nvSpPr>
        <p:spPr>
          <a:xfrm>
            <a:off x="3595673" y="3974109"/>
            <a:ext cx="2807335" cy="159018"/>
          </a:xfrm>
          <a:prstGeom prst="rect">
            <a:avLst/>
          </a:prstGeom>
        </p:spPr>
        <p:txBody>
          <a:bodyPr vert="horz" wrap="square" lIns="0" tIns="12700" rIns="0" bIns="0" rtlCol="0">
            <a:spAutoFit/>
          </a:bodyPr>
          <a:lstStyle/>
          <a:p>
            <a:pPr marL="12700" rtl="1">
              <a:lnSpc>
                <a:spcPct val="100000"/>
              </a:lnSpc>
              <a:spcBef>
                <a:spcPts val="100"/>
              </a:spcBef>
            </a:pPr>
            <a:r>
              <a:rPr lang="ar-JO" sz="950" spc="50" dirty="0">
                <a:latin typeface="Calibri"/>
                <a:cs typeface="Calibri"/>
              </a:rPr>
              <a:t>سترشدك الأدوات التالية خلال هذه العملية:</a:t>
            </a:r>
            <a:endParaRPr sz="950" dirty="0">
              <a:latin typeface="Calibri"/>
              <a:cs typeface="Calibri"/>
            </a:endParaRPr>
          </a:p>
        </p:txBody>
      </p:sp>
      <p:sp>
        <p:nvSpPr>
          <p:cNvPr id="22" name="object 22"/>
          <p:cNvSpPr txBox="1"/>
          <p:nvPr/>
        </p:nvSpPr>
        <p:spPr>
          <a:xfrm>
            <a:off x="1067300" y="4266877"/>
            <a:ext cx="5402431"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a:cs typeface="Calibri"/>
                <a:hlinkClick r:id="rId5"/>
              </a:rPr>
              <a:t>أداة التغذية الراجعة رقم 27: تحديد التنسيق المناسب لجمهورك</a:t>
            </a:r>
            <a:endParaRPr sz="950" dirty="0">
              <a:latin typeface="Calibri"/>
              <a:cs typeface="Calibri"/>
            </a:endParaRPr>
          </a:p>
        </p:txBody>
      </p:sp>
      <p:sp>
        <p:nvSpPr>
          <p:cNvPr id="23" name="object 23"/>
          <p:cNvSpPr txBox="1"/>
          <p:nvPr/>
        </p:nvSpPr>
        <p:spPr>
          <a:xfrm>
            <a:off x="3862486" y="5067285"/>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10" dirty="0">
                <a:latin typeface="Calibri" panose="020F0502020204030204" pitchFamily="34" charset="0"/>
                <a:ea typeface="Calibri" panose="020F0502020204030204" pitchFamily="34" charset="0"/>
                <a:cs typeface="Calibri" panose="020F0502020204030204" pitchFamily="34" charset="0"/>
              </a:rPr>
              <a:t>بمجرد تحديد أنسب المنتجات المعلوماتية، ستحتاج إلى تجميع النتائج بطريقة يمكن للجمهور فهمها ومناقشتها واستكشافها ومعالجتها، لكنك لست بحاجة إلى الإبلاغ عن كل التفاصيل بل عليك تسليط الضوء على ما هو مثير للاهتمام وما</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24" name="object 24"/>
          <p:cNvSpPr txBox="1"/>
          <p:nvPr/>
        </p:nvSpPr>
        <p:spPr>
          <a:xfrm>
            <a:off x="706505" y="5066134"/>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5" dirty="0">
                <a:latin typeface="Calibri" panose="020F0502020204030204" pitchFamily="34" charset="0"/>
                <a:ea typeface="Calibri" panose="020F0502020204030204" pitchFamily="34" charset="0"/>
                <a:cs typeface="Calibri" panose="020F0502020204030204" pitchFamily="34" charset="0"/>
              </a:rPr>
              <a:t>هو قابل للتنفيذ، وتتضمن الأداة أدناه أيضًا روابط لأمثلة أو نماذج مختلفة للمنتجات المعلوماتية، بما في ذلك نموذج عرض بوربوينت وتقرير سردي.</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25" name="object 25"/>
          <p:cNvSpPr/>
          <p:nvPr/>
        </p:nvSpPr>
        <p:spPr>
          <a:xfrm>
            <a:off x="719999" y="7327151"/>
            <a:ext cx="4187825" cy="0"/>
          </a:xfrm>
          <a:custGeom>
            <a:avLst/>
            <a:gdLst/>
            <a:ahLst/>
            <a:cxnLst/>
            <a:rect l="l" t="t" r="r" b="b"/>
            <a:pathLst>
              <a:path w="4187825">
                <a:moveTo>
                  <a:pt x="0" y="0"/>
                </a:moveTo>
                <a:lnTo>
                  <a:pt x="4187316" y="0"/>
                </a:lnTo>
              </a:path>
            </a:pathLst>
          </a:custGeom>
          <a:ln w="6350">
            <a:solidFill>
              <a:srgbClr val="98287C"/>
            </a:solidFill>
          </a:ln>
        </p:spPr>
        <p:txBody>
          <a:bodyPr wrap="square" lIns="0" tIns="0" rIns="0" bIns="0" rtlCol="0"/>
          <a:lstStyle/>
          <a:p>
            <a:endParaRPr/>
          </a:p>
        </p:txBody>
      </p:sp>
      <p:sp>
        <p:nvSpPr>
          <p:cNvPr id="26" name="object 26"/>
          <p:cNvSpPr txBox="1"/>
          <p:nvPr/>
        </p:nvSpPr>
        <p:spPr>
          <a:xfrm>
            <a:off x="707299" y="6239977"/>
            <a:ext cx="6146165" cy="1644040"/>
          </a:xfrm>
          <a:prstGeom prst="rect">
            <a:avLst/>
          </a:prstGeom>
        </p:spPr>
        <p:txBody>
          <a:bodyPr vert="horz" wrap="square" lIns="0" tIns="12700" rIns="0" bIns="0" rtlCol="0">
            <a:spAutoFit/>
          </a:bodyPr>
          <a:lstStyle/>
          <a:p>
            <a:pPr marL="37211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552450" indent="-179705" rtl="1">
              <a:lnSpc>
                <a:spcPct val="100000"/>
              </a:lnSpc>
              <a:buClr>
                <a:srgbClr val="652D88"/>
              </a:buClr>
              <a:buFont typeface="Arial Narrow"/>
              <a:buChar char="►"/>
              <a:tabLst>
                <a:tab pos="552450" algn="l"/>
              </a:tabLst>
            </a:pPr>
            <a:r>
              <a:rPr lang="ar-JO" sz="950" u="sng" spc="20" dirty="0">
                <a:solidFill>
                  <a:srgbClr val="98287C"/>
                </a:solidFill>
                <a:uFill>
                  <a:solidFill>
                    <a:srgbClr val="98287C"/>
                  </a:solidFill>
                </a:uFill>
                <a:latin typeface="Calibri"/>
                <a:cs typeface="Calibri"/>
                <a:hlinkClick r:id="rId5"/>
              </a:rPr>
              <a:t>أداة التغذية الراجعة رقم 28: تنسيقات لمشاركة التغذية الراجعة المجتمعية</a:t>
            </a:r>
            <a:endParaRPr lang="ar-JO" sz="1850" dirty="0">
              <a:latin typeface="Calibri"/>
              <a:cs typeface="Calibri"/>
            </a:endParaRPr>
          </a:p>
          <a:p>
            <a:pPr rtl="1">
              <a:lnSpc>
                <a:spcPct val="100000"/>
              </a:lnSpc>
              <a:spcBef>
                <a:spcPts val="20"/>
              </a:spcBef>
            </a:pPr>
            <a:endParaRPr sz="1850" dirty="0">
              <a:latin typeface="Calibri"/>
              <a:cs typeface="Calibri"/>
            </a:endParaRPr>
          </a:p>
          <a:p>
            <a:pPr marL="12700" algn="just" rtl="1">
              <a:lnSpc>
                <a:spcPct val="100000"/>
              </a:lnSpc>
            </a:pPr>
            <a:r>
              <a:rPr lang="ar-JO" sz="1100" spc="140" dirty="0">
                <a:solidFill>
                  <a:srgbClr val="98287C"/>
                </a:solidFill>
                <a:latin typeface="Calibri"/>
                <a:cs typeface="Calibri"/>
              </a:rPr>
              <a:t>مشاركة البيانات الأولية مقابل مشاركة النقاط البارزة لتحليل أكثر شمولية </a:t>
            </a:r>
          </a:p>
          <a:p>
            <a:pPr marL="12700" algn="just" rtl="1">
              <a:lnSpc>
                <a:spcPct val="100000"/>
              </a:lnSpc>
            </a:pPr>
            <a:endParaRPr lang="ar-JO" sz="1100" spc="140" dirty="0">
              <a:solidFill>
                <a:srgbClr val="98287C"/>
              </a:solidFill>
              <a:latin typeface="Calibri"/>
              <a:cs typeface="Calibri"/>
            </a:endParaRPr>
          </a:p>
          <a:p>
            <a:pPr marL="12700" algn="just" rtl="1">
              <a:lnSpc>
                <a:spcPct val="100000"/>
              </a:lnSpc>
            </a:pPr>
            <a:r>
              <a:rPr lang="ar-JO" sz="950" spc="20" dirty="0">
                <a:latin typeface="Calibri"/>
                <a:cs typeface="Calibri"/>
              </a:rPr>
              <a:t>قد يكون هناك بعض أصحاب المصلحة الذين يفضلون البيانات الأولية بدلاً من المنتجات المعلوماتية التي تلخص النتائج، لذا يجب حفظ البيانات الأولية لإثراء التحليل الأوسع والسماح للزملاء ذوي الاهتمامات المحددة بالوصول إلى التفاصيل التي يحتاجونها وتشمل بعض الاستخدامات المحتملة للبيانات الأولية ما يلي:</a:t>
            </a:r>
            <a:endParaRPr sz="950" dirty="0">
              <a:latin typeface="Calibri"/>
              <a:cs typeface="Calibri"/>
            </a:endParaRPr>
          </a:p>
        </p:txBody>
      </p:sp>
      <p:sp>
        <p:nvSpPr>
          <p:cNvPr id="27" name="object 27"/>
          <p:cNvSpPr txBox="1"/>
          <p:nvPr/>
        </p:nvSpPr>
        <p:spPr>
          <a:xfrm>
            <a:off x="3979129" y="7999527"/>
            <a:ext cx="2888615" cy="1335558"/>
          </a:xfrm>
          <a:prstGeom prst="rect">
            <a:avLst/>
          </a:prstGeom>
        </p:spPr>
        <p:txBody>
          <a:bodyPr vert="horz" wrap="square" lIns="0" tIns="12700" rIns="0" bIns="0" rtlCol="0">
            <a:spAutoFit/>
          </a:bodyPr>
          <a:lstStyle/>
          <a:p>
            <a:pPr marL="119380" marR="5715"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تمكين الزملاء من معالجة حالات محددة من الملاحظات والانطباعات التي تتعلق بمجال عملهم.</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5715" indent="-107314" algn="just" rtl="1">
              <a:lnSpc>
                <a:spcPct val="113999"/>
              </a:lnSpc>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دمج البيانات المتعلقة بالملاحظات المجمعة في مواقع مختلفة و/أو قنوات مختلفة من أجل التحليل المركزي لتوجيه التعلم والتكيف.</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تمكين أصحاب المصلحة الرئيسيين (بما في ذلك المجتمعات المحلية نفسها، والزملاء الفنيون وفرق التنسيق ومنظمات البحث والصحفيون وما إلى ذلك) من تحليل البيانات واستكشافها واستخدامها لأغراض خاصة بهم.</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28" name="object 28"/>
          <p:cNvSpPr txBox="1"/>
          <p:nvPr/>
        </p:nvSpPr>
        <p:spPr>
          <a:xfrm>
            <a:off x="792949" y="8238003"/>
            <a:ext cx="2995930" cy="83657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عندما لا يمكنك مشاركة البيانات الأولية ومع رغبتك في المساهمة في تحليل أوسع للتغذية الراجعة المجتمعية، فما يزال بإمكانك مشاركة النقاط البارزة من تحليلك لها، ويمكن أن يكون ذلك متعلقًا بالهياكل المشتركة بين الوكالات أو عند مشاركة النقاط البارزة من الملاحظات التي تم تحليلها على مستوى محلي أكثر مع الزملاء في المكاتب الوطنية أو الإقليمية.</a:t>
            </a:r>
          </a:p>
        </p:txBody>
      </p:sp>
      <p:grpSp>
        <p:nvGrpSpPr>
          <p:cNvPr id="29" name="object 29"/>
          <p:cNvGrpSpPr/>
          <p:nvPr/>
        </p:nvGrpSpPr>
        <p:grpSpPr>
          <a:xfrm>
            <a:off x="6565800" y="4098788"/>
            <a:ext cx="474345" cy="474345"/>
            <a:chOff x="469337" y="4126978"/>
            <a:chExt cx="474345" cy="474345"/>
          </a:xfrm>
        </p:grpSpPr>
        <p:sp>
          <p:nvSpPr>
            <p:cNvPr id="30" name="object 30"/>
            <p:cNvSpPr/>
            <p:nvPr/>
          </p:nvSpPr>
          <p:spPr>
            <a:xfrm>
              <a:off x="469337" y="4126978"/>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31" name="object 31"/>
            <p:cNvPicPr/>
            <p:nvPr/>
          </p:nvPicPr>
          <p:blipFill>
            <a:blip r:embed="rId6" cstate="print"/>
            <a:stretch>
              <a:fillRect/>
            </a:stretch>
          </p:blipFill>
          <p:spPr>
            <a:xfrm>
              <a:off x="573284" y="4229965"/>
              <a:ext cx="266442" cy="268339"/>
            </a:xfrm>
            <a:prstGeom prst="rect">
              <a:avLst/>
            </a:prstGeom>
          </p:spPr>
        </p:pic>
      </p:grpSp>
      <p:pic>
        <p:nvPicPr>
          <p:cNvPr id="32" name="object 32"/>
          <p:cNvPicPr/>
          <p:nvPr/>
        </p:nvPicPr>
        <p:blipFill>
          <a:blip r:embed="rId7" cstate="print"/>
          <a:stretch>
            <a:fillRect/>
          </a:stretch>
        </p:blipFill>
        <p:spPr>
          <a:xfrm>
            <a:off x="3103244" y="4633683"/>
            <a:ext cx="245795" cy="245795"/>
          </a:xfrm>
          <a:prstGeom prst="rect">
            <a:avLst/>
          </a:prstGeom>
        </p:spPr>
      </p:pic>
      <p:grpSp>
        <p:nvGrpSpPr>
          <p:cNvPr id="33" name="object 33"/>
          <p:cNvGrpSpPr/>
          <p:nvPr/>
        </p:nvGrpSpPr>
        <p:grpSpPr>
          <a:xfrm>
            <a:off x="2857449" y="6118058"/>
            <a:ext cx="4228924" cy="738694"/>
            <a:chOff x="2857449" y="6118058"/>
            <a:chExt cx="4228924" cy="738694"/>
          </a:xfrm>
        </p:grpSpPr>
        <p:sp>
          <p:nvSpPr>
            <p:cNvPr id="34" name="object 34"/>
            <p:cNvSpPr/>
            <p:nvPr/>
          </p:nvSpPr>
          <p:spPr>
            <a:xfrm>
              <a:off x="6612028" y="6118058"/>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35" name="object 35"/>
            <p:cNvPicPr/>
            <p:nvPr/>
          </p:nvPicPr>
          <p:blipFill>
            <a:blip r:embed="rId8" cstate="print"/>
            <a:stretch>
              <a:fillRect/>
            </a:stretch>
          </p:blipFill>
          <p:spPr>
            <a:xfrm>
              <a:off x="6715572" y="6184163"/>
              <a:ext cx="266442" cy="268339"/>
            </a:xfrm>
            <a:prstGeom prst="rect">
              <a:avLst/>
            </a:prstGeom>
          </p:spPr>
        </p:pic>
        <p:pic>
          <p:nvPicPr>
            <p:cNvPr id="36" name="object 36"/>
            <p:cNvPicPr/>
            <p:nvPr/>
          </p:nvPicPr>
          <p:blipFill>
            <a:blip r:embed="rId9" cstate="print"/>
            <a:stretch>
              <a:fillRect/>
            </a:stretch>
          </p:blipFill>
          <p:spPr>
            <a:xfrm>
              <a:off x="2857449" y="6610957"/>
              <a:ext cx="245795" cy="245795"/>
            </a:xfrm>
            <a:prstGeom prst="rect">
              <a:avLst/>
            </a:prstGeom>
          </p:spPr>
        </p:pic>
      </p:grpSp>
      <p:sp>
        <p:nvSpPr>
          <p:cNvPr id="37" name="object 37"/>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38" name="object 38"/>
          <p:cNvSpPr txBox="1"/>
          <p:nvPr/>
        </p:nvSpPr>
        <p:spPr>
          <a:xfrm>
            <a:off x="6728877" y="10083162"/>
            <a:ext cx="129539"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31</a:t>
            </a:r>
            <a:endParaRPr sz="800">
              <a:latin typeface="Century Gothic"/>
              <a:cs typeface="Century Gothic"/>
            </a:endParaRPr>
          </a:p>
        </p:txBody>
      </p:sp>
      <p:sp>
        <p:nvSpPr>
          <p:cNvPr id="39" name="object 39"/>
          <p:cNvSpPr txBox="1"/>
          <p:nvPr/>
        </p:nvSpPr>
        <p:spPr>
          <a:xfrm>
            <a:off x="4006851" y="10081638"/>
            <a:ext cx="2504476" cy="285527"/>
          </a:xfrm>
          <a:prstGeom prst="rect">
            <a:avLst/>
          </a:prstGeom>
        </p:spPr>
        <p:txBody>
          <a:bodyPr vert="horz" wrap="square" lIns="0" tIns="12700" rIns="0" bIns="0" rtlCol="0">
            <a:spAutoFit/>
          </a:bodyPr>
          <a:lstStyle/>
          <a:p>
            <a:pPr marL="12700" marR="5080" indent="139700"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p>
          <a:p>
            <a:pPr marL="12700" marR="5080" indent="139700"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الرابعة: مشاركة الملاحظات والانطباعات والعمل وفقًا لها</a:t>
            </a:r>
            <a:endParaRPr lang="ar-JO" sz="800" dirty="0">
              <a:latin typeface="Calibri" panose="020F0502020204030204" pitchFamily="34" charset="0"/>
              <a:ea typeface="Calibri" panose="020F0502020204030204" pitchFamily="34" charset="0"/>
              <a:cs typeface="Calibri" panose="020F0502020204030204" pitchFamily="34" charset="0"/>
            </a:endParaRPr>
          </a:p>
        </p:txBody>
      </p:sp>
      <p:cxnSp>
        <p:nvCxnSpPr>
          <p:cNvPr id="41" name="Straight Connector 40">
            <a:extLst>
              <a:ext uri="{FF2B5EF4-FFF2-40B4-BE49-F238E27FC236}">
                <a16:creationId xmlns:a16="http://schemas.microsoft.com/office/drawing/2014/main" id="{511AAA26-9B60-B0FE-7CC8-214CC1CF8700}"/>
              </a:ext>
            </a:extLst>
          </p:cNvPr>
          <p:cNvCxnSpPr>
            <a:cxnSpLocks/>
          </p:cNvCxnSpPr>
          <p:nvPr/>
        </p:nvCxnSpPr>
        <p:spPr>
          <a:xfrm>
            <a:off x="1644650" y="7327151"/>
            <a:ext cx="5223094" cy="0"/>
          </a:xfrm>
          <a:prstGeom prst="line">
            <a:avLst/>
          </a:prstGeom>
          <a:ln>
            <a:solidFill>
              <a:srgbClr val="98297D"/>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rot="10800000">
            <a:off x="719999" y="1095001"/>
            <a:ext cx="6120130" cy="381635"/>
          </a:xfrm>
          <a:custGeom>
            <a:avLst/>
            <a:gdLst/>
            <a:ahLst/>
            <a:cxnLst/>
            <a:rect l="l" t="t" r="r" b="b"/>
            <a:pathLst>
              <a:path w="6120130" h="381634">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3" name="object 3"/>
          <p:cNvSpPr/>
          <p:nvPr/>
        </p:nvSpPr>
        <p:spPr>
          <a:xfrm rot="10800000">
            <a:off x="719999" y="2464802"/>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4" name="object 4"/>
          <p:cNvSpPr txBox="1"/>
          <p:nvPr/>
        </p:nvSpPr>
        <p:spPr>
          <a:xfrm>
            <a:off x="1593911" y="840758"/>
            <a:ext cx="5151120" cy="159018"/>
          </a:xfrm>
          <a:prstGeom prst="rect">
            <a:avLst/>
          </a:prstGeom>
        </p:spPr>
        <p:txBody>
          <a:bodyPr vert="horz" wrap="square" lIns="0" tIns="12700" rIns="0" bIns="0" rtlCol="0">
            <a:spAutoFit/>
          </a:bodyPr>
          <a:lstStyle/>
          <a:p>
            <a:pPr marL="12700" rtl="1">
              <a:lnSpc>
                <a:spcPct val="100000"/>
              </a:lnSpc>
              <a:spcBef>
                <a:spcPts val="100"/>
              </a:spcBef>
            </a:pPr>
            <a:r>
              <a:rPr lang="ar-JO" sz="950" spc="50" dirty="0">
                <a:latin typeface="Calibri"/>
                <a:cs typeface="Calibri"/>
              </a:rPr>
              <a:t>ستساعدك الأداة التالية على مشاركة البيانات المتعلقة بالتغذية الراجعة المجتمعية بطريقة آمنة ومسؤولة:</a:t>
            </a:r>
            <a:endParaRPr sz="950" dirty="0">
              <a:latin typeface="Calibri"/>
              <a:cs typeface="Calibri"/>
            </a:endParaRPr>
          </a:p>
        </p:txBody>
      </p:sp>
      <p:sp>
        <p:nvSpPr>
          <p:cNvPr id="5" name="object 5"/>
          <p:cNvSpPr txBox="1"/>
          <p:nvPr/>
        </p:nvSpPr>
        <p:spPr>
          <a:xfrm>
            <a:off x="707326" y="1185016"/>
            <a:ext cx="6145953" cy="830997"/>
          </a:xfrm>
          <a:prstGeom prst="rect">
            <a:avLst/>
          </a:prstGeom>
        </p:spPr>
        <p:txBody>
          <a:bodyPr vert="horz" wrap="square" lIns="0" tIns="12700" rIns="0" bIns="0" rtlCol="0">
            <a:spAutoFit/>
          </a:bodyPr>
          <a:lstStyle/>
          <a:p>
            <a:pPr marL="372110" rtl="1">
              <a:lnSpc>
                <a:spcPct val="100000"/>
              </a:lnSpc>
              <a:spcBef>
                <a:spcPts val="100"/>
              </a:spcBef>
            </a:pPr>
            <a:r>
              <a:rPr lang="ar-JO" sz="1300" b="1" spc="40"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0"/>
              </a:spcBef>
            </a:pPr>
            <a:endParaRPr sz="1450" dirty="0">
              <a:latin typeface="Calibri" panose="020F0502020204030204" pitchFamily="34" charset="0"/>
              <a:ea typeface="Calibri" panose="020F0502020204030204" pitchFamily="34" charset="0"/>
              <a:cs typeface="Calibri" panose="020F0502020204030204" pitchFamily="34" charset="0"/>
            </a:endParaRPr>
          </a:p>
          <a:p>
            <a:pPr marL="551815" indent="-179705" rtl="1">
              <a:lnSpc>
                <a:spcPct val="100000"/>
              </a:lnSpc>
              <a:buClr>
                <a:srgbClr val="652D88"/>
              </a:buClr>
              <a:buFont typeface="Arial Narrow"/>
              <a:buChar char="►"/>
              <a:tabLst>
                <a:tab pos="551815" algn="l"/>
              </a:tabLst>
            </a:pPr>
            <a:r>
              <a:rPr lang="ar-JO" sz="9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29: الاعتبارات الرئيسية لمشاركة البيانات المتعلقة بالملاحظات والانطباعات.</a:t>
            </a:r>
            <a:endParaRPr sz="130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spcBef>
                <a:spcPts val="815"/>
              </a:spcBef>
            </a:pPr>
            <a:r>
              <a:rPr lang="ar-JO" sz="950" spc="50" dirty="0">
                <a:latin typeface="Calibri" panose="020F0502020204030204" pitchFamily="34" charset="0"/>
                <a:ea typeface="Calibri" panose="020F0502020204030204" pitchFamily="34" charset="0"/>
                <a:cs typeface="Calibri" panose="020F0502020204030204" pitchFamily="34" charset="0"/>
              </a:rPr>
              <a:t>توفر الأداة التالية مثالا لكيفية مشاركة النقاط البارزة: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1067300" y="2554816"/>
            <a:ext cx="5402431"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Arial"/>
                <a:cs typeface="Arial"/>
                <a:hlinkClick r:id="rId2"/>
              </a:rPr>
              <a:t>أداة التغذية الراجعة رقم 30: مشاركة النقاط البارزة في الملاحظات بين الوكالات أو بين المكاتب</a:t>
            </a:r>
            <a:endParaRPr sz="950" dirty="0">
              <a:latin typeface="Arial"/>
              <a:cs typeface="Arial"/>
            </a:endParaRPr>
          </a:p>
        </p:txBody>
      </p:sp>
      <p:sp>
        <p:nvSpPr>
          <p:cNvPr id="7" name="object 7"/>
          <p:cNvSpPr txBox="1"/>
          <p:nvPr/>
        </p:nvSpPr>
        <p:spPr>
          <a:xfrm>
            <a:off x="707299" y="3547817"/>
            <a:ext cx="6108700"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4.2 مناقشة الملاحظات والانطباعات مع أصحاب المصلحة المعنيين</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4001831" y="4072738"/>
            <a:ext cx="2787498" cy="83657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إن عملية مشاركة الملاحظات والانطباعات ليست كافية، فلتمكين الأشخاص المناسبين من التعامل مع البيانات واتخاذ الإجراءات، عليك التأكد من مناقشة النتائج المتعلقة بالملاحظات والانطباعات في الأماكن المناسبة في الوقت المناسب، وأثناء تقديم الاستجابات</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581577" y="4072738"/>
            <a:ext cx="2995930" cy="50231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الإنسانية على وجه الخصوص، من الضروري النظر إلى ما وراء منظمتك،لأن الكثير من الملاحظات التي ستتلقاها ستكون من خارج نطاق ولايتك و/أو ستكون ذات صلة بالمجموعات الأخرى المشاركة في الاستجابة الإنسانية.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p:nvPr/>
        </p:nvSpPr>
        <p:spPr>
          <a:xfrm>
            <a:off x="5495715" y="5267251"/>
            <a:ext cx="1268730" cy="0"/>
          </a:xfrm>
          <a:custGeom>
            <a:avLst/>
            <a:gdLst/>
            <a:ahLst/>
            <a:cxnLst/>
            <a:rect l="l" t="t" r="r" b="b"/>
            <a:pathLst>
              <a:path w="1268730">
                <a:moveTo>
                  <a:pt x="0" y="0"/>
                </a:moveTo>
                <a:lnTo>
                  <a:pt x="1268603" y="0"/>
                </a:lnTo>
              </a:path>
            </a:pathLst>
          </a:custGeom>
          <a:ln w="6350">
            <a:solidFill>
              <a:srgbClr val="98287C"/>
            </a:solidFill>
          </a:ln>
        </p:spPr>
        <p:txBody>
          <a:bodyPr wrap="square" lIns="0" tIns="0" rIns="0" bIns="0" rtlCol="0"/>
          <a:lstStyle/>
          <a:p>
            <a:endParaRPr/>
          </a:p>
        </p:txBody>
      </p:sp>
      <p:sp>
        <p:nvSpPr>
          <p:cNvPr id="11" name="object 11"/>
          <p:cNvSpPr txBox="1"/>
          <p:nvPr/>
        </p:nvSpPr>
        <p:spPr>
          <a:xfrm>
            <a:off x="5450901" y="5068758"/>
            <a:ext cx="1294130" cy="182101"/>
          </a:xfrm>
          <a:prstGeom prst="rect">
            <a:avLst/>
          </a:prstGeom>
        </p:spPr>
        <p:txBody>
          <a:bodyPr vert="horz" wrap="square" lIns="0" tIns="12700" rIns="0" bIns="0" rtlCol="0">
            <a:spAutoFit/>
          </a:bodyPr>
          <a:lstStyle/>
          <a:p>
            <a:pPr marL="12700" rtl="1">
              <a:lnSpc>
                <a:spcPct val="100000"/>
              </a:lnSpc>
              <a:spcBef>
                <a:spcPts val="100"/>
              </a:spcBef>
            </a:pPr>
            <a:r>
              <a:rPr lang="ar-JO" sz="1100" spc="10" dirty="0">
                <a:solidFill>
                  <a:srgbClr val="98287C"/>
                </a:solidFill>
                <a:latin typeface="Calibri" panose="020F0502020204030204" pitchFamily="34" charset="0"/>
                <a:ea typeface="Calibri" panose="020F0502020204030204" pitchFamily="34" charset="0"/>
                <a:cs typeface="Calibri" panose="020F0502020204030204" pitchFamily="34" charset="0"/>
              </a:rPr>
              <a:t>الاجتماعات الداخلية</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txBox="1"/>
          <p:nvPr/>
        </p:nvSpPr>
        <p:spPr>
          <a:xfrm>
            <a:off x="4006911" y="5414252"/>
            <a:ext cx="2887980" cy="1118640"/>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في اجتماعات التنسيق الداخلية، يجب أن تكون </a:t>
            </a:r>
            <a:r>
              <a:rPr lang="ar-JO" sz="950" b="1" dirty="0">
                <a:latin typeface="Calibri" panose="020F0502020204030204" pitchFamily="34" charset="0"/>
                <a:ea typeface="Calibri" panose="020F0502020204030204" pitchFamily="34" charset="0"/>
                <a:cs typeface="Calibri" panose="020F0502020204030204" pitchFamily="34" charset="0"/>
              </a:rPr>
              <a:t>نقطة دائمة في الأجندة </a:t>
            </a:r>
            <a:r>
              <a:rPr lang="ar-JO" sz="950" dirty="0">
                <a:latin typeface="Calibri" panose="020F0502020204030204" pitchFamily="34" charset="0"/>
                <a:ea typeface="Calibri" panose="020F0502020204030204" pitchFamily="34" charset="0"/>
                <a:cs typeface="Calibri" panose="020F0502020204030204" pitchFamily="34" charset="0"/>
              </a:rPr>
              <a:t>لمشاركة ومناقشة التحديثات حول التغذية الراجعة المجتمعية، كما ويجب أن تكون التحديثات قصيرة وموجزة وتتبعها مناقشة لتحديد الأشخاص وما الذي سيفعلونه بشأن الاستجابة للملاحظات.</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85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يمكن إنشاء "</a:t>
            </a:r>
            <a:r>
              <a:rPr lang="ar-JO" sz="950" b="1" dirty="0">
                <a:latin typeface="Calibri" panose="020F0502020204030204" pitchFamily="34" charset="0"/>
                <a:ea typeface="Calibri" panose="020F0502020204030204" pitchFamily="34" charset="0"/>
                <a:cs typeface="Calibri" panose="020F0502020204030204" pitchFamily="34" charset="0"/>
              </a:rPr>
              <a:t>فريق عامل معني بالتغذية الراجعة المجتمعية</a:t>
            </a:r>
            <a:r>
              <a:rPr lang="ar-JO" sz="950" dirty="0">
                <a:latin typeface="Calibri" panose="020F0502020204030204" pitchFamily="34" charset="0"/>
                <a:ea typeface="Calibri" panose="020F0502020204030204" pitchFamily="34" charset="0"/>
                <a:cs typeface="Calibri" panose="020F0502020204030204" pitchFamily="34" charset="0"/>
              </a:rPr>
              <a:t>" لمشاركتها ومناقشتها، خاصةًَ خلال المراحل الأولى من إنشاء الآلية.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txBox="1"/>
          <p:nvPr/>
        </p:nvSpPr>
        <p:spPr>
          <a:xfrm>
            <a:off x="689527" y="5364101"/>
            <a:ext cx="2887980" cy="503279"/>
          </a:xfrm>
          <a:prstGeom prst="rect">
            <a:avLst/>
          </a:prstGeom>
        </p:spPr>
        <p:txBody>
          <a:bodyPr vert="horz" wrap="square" lIns="0" tIns="12700" rIns="0" bIns="0" rtlCol="0">
            <a:spAutoFit/>
          </a:bodyPr>
          <a:lstStyle/>
          <a:p>
            <a:pPr marL="119380" marR="5080" indent="-107314" algn="just" rtl="1">
              <a:lnSpc>
                <a:spcPct val="113999"/>
              </a:lnSpc>
              <a:spcBef>
                <a:spcPts val="565"/>
              </a:spcBef>
              <a:buClr>
                <a:srgbClr val="98287C"/>
              </a:buClr>
              <a:buFont typeface="Wingdings"/>
              <a:buChar char=""/>
              <a:tabLst>
                <a:tab pos="120650" algn="l"/>
              </a:tabLst>
            </a:pPr>
            <a:r>
              <a:rPr lang="ar-JO" sz="950" dirty="0">
                <a:latin typeface="Calibri"/>
                <a:cs typeface="Calibri"/>
              </a:rPr>
              <a:t>ستتطلب بعض القضايا مزيدا من المناقشات المتعمقة، لذلك، يجب تنظيم </a:t>
            </a:r>
            <a:r>
              <a:rPr lang="ar-JO" sz="950" b="1" dirty="0">
                <a:latin typeface="Calibri"/>
                <a:cs typeface="Calibri"/>
              </a:rPr>
              <a:t>اجتماعات ثنائية</a:t>
            </a:r>
            <a:r>
              <a:rPr lang="ar-JO" sz="950" dirty="0">
                <a:latin typeface="Calibri"/>
                <a:cs typeface="Calibri"/>
              </a:rPr>
              <a:t>، أو اجتماعات مع الزملاء المعنيين لمناقشة قضايا محددة، لمشاركة الأفكار ومناقشة خيارات اتخاذ الإجراءات.</a:t>
            </a:r>
            <a:endParaRPr sz="950" dirty="0">
              <a:latin typeface="Calibri"/>
              <a:cs typeface="Calibri"/>
            </a:endParaRPr>
          </a:p>
        </p:txBody>
      </p:sp>
      <p:sp>
        <p:nvSpPr>
          <p:cNvPr id="14" name="object 14"/>
          <p:cNvSpPr/>
          <p:nvPr/>
        </p:nvSpPr>
        <p:spPr>
          <a:xfrm>
            <a:off x="5445821" y="6910904"/>
            <a:ext cx="1299210" cy="0"/>
          </a:xfrm>
          <a:custGeom>
            <a:avLst/>
            <a:gdLst/>
            <a:ahLst/>
            <a:cxnLst/>
            <a:rect l="l" t="t" r="r" b="b"/>
            <a:pathLst>
              <a:path w="1299210">
                <a:moveTo>
                  <a:pt x="0" y="0"/>
                </a:moveTo>
                <a:lnTo>
                  <a:pt x="1299197" y="0"/>
                </a:lnTo>
              </a:path>
            </a:pathLst>
          </a:custGeom>
          <a:ln w="6350">
            <a:solidFill>
              <a:srgbClr val="98287C"/>
            </a:solidFill>
          </a:ln>
        </p:spPr>
        <p:txBody>
          <a:bodyPr wrap="square" lIns="0" tIns="0" rIns="0" bIns="0" rtlCol="0"/>
          <a:lstStyle/>
          <a:p>
            <a:endParaRPr/>
          </a:p>
        </p:txBody>
      </p:sp>
      <p:sp>
        <p:nvSpPr>
          <p:cNvPr id="15" name="object 15"/>
          <p:cNvSpPr txBox="1"/>
          <p:nvPr/>
        </p:nvSpPr>
        <p:spPr>
          <a:xfrm>
            <a:off x="5458885" y="6728803"/>
            <a:ext cx="1324610" cy="182101"/>
          </a:xfrm>
          <a:prstGeom prst="rect">
            <a:avLst/>
          </a:prstGeom>
        </p:spPr>
        <p:txBody>
          <a:bodyPr vert="horz" wrap="square" lIns="0" tIns="12700" rIns="0" bIns="0" rtlCol="0">
            <a:spAutoFit/>
          </a:bodyPr>
          <a:lstStyle/>
          <a:p>
            <a:pPr marL="12700" rtl="1">
              <a:lnSpc>
                <a:spcPct val="100000"/>
              </a:lnSpc>
              <a:spcBef>
                <a:spcPts val="100"/>
              </a:spcBef>
            </a:pPr>
            <a:r>
              <a:rPr lang="ar-JO" sz="1100" spc="20" dirty="0">
                <a:solidFill>
                  <a:srgbClr val="98287C"/>
                </a:solidFill>
                <a:latin typeface="Calibri" panose="020F0502020204030204" pitchFamily="34" charset="0"/>
                <a:ea typeface="Calibri" panose="020F0502020204030204" pitchFamily="34" charset="0"/>
                <a:cs typeface="Calibri" panose="020F0502020204030204" pitchFamily="34" charset="0"/>
              </a:rPr>
              <a:t>الاجتماعات الخارجية</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16" name="object 16"/>
          <p:cNvSpPr txBox="1"/>
          <p:nvPr/>
        </p:nvSpPr>
        <p:spPr>
          <a:xfrm>
            <a:off x="4001831" y="7141991"/>
            <a:ext cx="2887980" cy="1169872"/>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a:cs typeface="Calibri"/>
              </a:rPr>
              <a:t>يلزم أيضا مشاركة الأفكار المجتمعية في </a:t>
            </a:r>
            <a:r>
              <a:rPr lang="ar-JO" sz="950" b="1" dirty="0">
                <a:latin typeface="Calibri"/>
                <a:cs typeface="Calibri"/>
              </a:rPr>
              <a:t>اجتماعات التنسيق المشتركة بين الوكالات</a:t>
            </a:r>
            <a:r>
              <a:rPr lang="ar-JO" sz="950" dirty="0">
                <a:latin typeface="Calibri"/>
                <a:cs typeface="Calibri"/>
              </a:rPr>
              <a:t>، بسبب عدم قدرة كافة المنظمات الأخرى على الاتصال مع أفراد المجتمع بشكل منتظم، وبالتالي قد تعتمد على الرؤى التي تشاركها منظمات مثل منظمتك، حيث غالبا ما تكون هناك مجموعات مواضيعية مشتركة بين الوكالات تركز على التغذية الراجعة المجتمعية، لذا فإنه من المهم مشاركة ملاحظاتك مع المنظمات الأخرى لتثليث النتائج وتحديد الأولويات وتنسيق العمل المشترك.</a:t>
            </a:r>
          </a:p>
        </p:txBody>
      </p:sp>
      <p:sp>
        <p:nvSpPr>
          <p:cNvPr id="17" name="object 17"/>
          <p:cNvSpPr txBox="1"/>
          <p:nvPr/>
        </p:nvSpPr>
        <p:spPr>
          <a:xfrm>
            <a:off x="719999" y="7146245"/>
            <a:ext cx="2888615" cy="836576"/>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a:cs typeface="Calibri"/>
              </a:rPr>
              <a:t>قد يكون من المهم أيضًا تنظيم </a:t>
            </a:r>
            <a:r>
              <a:rPr lang="ar-JO" sz="950" b="1" dirty="0">
                <a:latin typeface="Calibri"/>
                <a:cs typeface="Calibri"/>
              </a:rPr>
              <a:t>اجتماعات ثنائية مع أصحاب المصلحة الخارجيين </a:t>
            </a:r>
            <a:r>
              <a:rPr lang="ar-JO" sz="950" dirty="0">
                <a:latin typeface="Calibri"/>
                <a:cs typeface="Calibri"/>
              </a:rPr>
              <a:t>لمناقشة بعض القضايا المحددة، ويمكن أن يشمل ذلك اجتماعات مع ممثلي المجتمع والمجموعات والسلطات المحلية والمنظمات الإنسانية الأخرى ووسائل الإعلام وأي شخص آخر يمكنه العمل وفقًا للملاحظات والانطباعات الواردة.</a:t>
            </a:r>
          </a:p>
        </p:txBody>
      </p:sp>
      <p:grpSp>
        <p:nvGrpSpPr>
          <p:cNvPr id="18" name="object 18"/>
          <p:cNvGrpSpPr/>
          <p:nvPr/>
        </p:nvGrpSpPr>
        <p:grpSpPr>
          <a:xfrm>
            <a:off x="6599328" y="1025135"/>
            <a:ext cx="474345" cy="474345"/>
            <a:chOff x="469337" y="1045117"/>
            <a:chExt cx="474345" cy="474345"/>
          </a:xfrm>
        </p:grpSpPr>
        <p:sp>
          <p:nvSpPr>
            <p:cNvPr id="19" name="object 19"/>
            <p:cNvSpPr/>
            <p:nvPr/>
          </p:nvSpPr>
          <p:spPr>
            <a:xfrm>
              <a:off x="469337" y="1045117"/>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0" name="object 20"/>
            <p:cNvPicPr/>
            <p:nvPr/>
          </p:nvPicPr>
          <p:blipFill>
            <a:blip r:embed="rId3" cstate="print"/>
            <a:stretch>
              <a:fillRect/>
            </a:stretch>
          </p:blipFill>
          <p:spPr>
            <a:xfrm>
              <a:off x="573284" y="1148104"/>
              <a:ext cx="266442" cy="268339"/>
            </a:xfrm>
            <a:prstGeom prst="rect">
              <a:avLst/>
            </a:prstGeom>
          </p:spPr>
        </p:pic>
      </p:grpSp>
      <p:pic>
        <p:nvPicPr>
          <p:cNvPr id="21" name="object 21"/>
          <p:cNvPicPr/>
          <p:nvPr/>
        </p:nvPicPr>
        <p:blipFill>
          <a:blip r:embed="rId4" cstate="print"/>
          <a:stretch>
            <a:fillRect/>
          </a:stretch>
        </p:blipFill>
        <p:spPr>
          <a:xfrm>
            <a:off x="2120433" y="1576237"/>
            <a:ext cx="245795" cy="245795"/>
          </a:xfrm>
          <a:prstGeom prst="rect">
            <a:avLst/>
          </a:prstGeom>
        </p:spPr>
      </p:pic>
      <p:grpSp>
        <p:nvGrpSpPr>
          <p:cNvPr id="22" name="object 22"/>
          <p:cNvGrpSpPr/>
          <p:nvPr/>
        </p:nvGrpSpPr>
        <p:grpSpPr>
          <a:xfrm>
            <a:off x="6578826" y="2441074"/>
            <a:ext cx="474345" cy="474345"/>
            <a:chOff x="469337" y="2414917"/>
            <a:chExt cx="474345" cy="474345"/>
          </a:xfrm>
        </p:grpSpPr>
        <p:sp>
          <p:nvSpPr>
            <p:cNvPr id="23" name="object 23"/>
            <p:cNvSpPr/>
            <p:nvPr/>
          </p:nvSpPr>
          <p:spPr>
            <a:xfrm>
              <a:off x="469337" y="2414917"/>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4" name="object 24"/>
            <p:cNvPicPr/>
            <p:nvPr/>
          </p:nvPicPr>
          <p:blipFill>
            <a:blip r:embed="rId5" cstate="print"/>
            <a:stretch>
              <a:fillRect/>
            </a:stretch>
          </p:blipFill>
          <p:spPr>
            <a:xfrm>
              <a:off x="573284" y="2517904"/>
              <a:ext cx="266442" cy="268339"/>
            </a:xfrm>
            <a:prstGeom prst="rect">
              <a:avLst/>
            </a:prstGeom>
          </p:spPr>
        </p:pic>
      </p:grpSp>
      <p:pic>
        <p:nvPicPr>
          <p:cNvPr id="25" name="object 25"/>
          <p:cNvPicPr/>
          <p:nvPr/>
        </p:nvPicPr>
        <p:blipFill>
          <a:blip r:embed="rId6" cstate="print"/>
          <a:stretch>
            <a:fillRect/>
          </a:stretch>
        </p:blipFill>
        <p:spPr>
          <a:xfrm>
            <a:off x="2098208" y="2944133"/>
            <a:ext cx="245795" cy="245795"/>
          </a:xfrm>
          <a:prstGeom prst="rect">
            <a:avLst/>
          </a:prstGeom>
        </p:spPr>
      </p:pic>
      <p:sp>
        <p:nvSpPr>
          <p:cNvPr id="26" name="object 26"/>
          <p:cNvSpPr/>
          <p:nvPr/>
        </p:nvSpPr>
        <p:spPr>
          <a:xfrm>
            <a:off x="6456741" y="1002611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27" name="object 27"/>
          <p:cNvSpPr txBox="1"/>
          <p:nvPr/>
        </p:nvSpPr>
        <p:spPr>
          <a:xfrm>
            <a:off x="6506500" y="10078517"/>
            <a:ext cx="14986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32</a:t>
            </a:r>
            <a:endParaRPr sz="800">
              <a:latin typeface="Century Gothic"/>
              <a:cs typeface="Century Gothic"/>
            </a:endParaRPr>
          </a:p>
        </p:txBody>
      </p:sp>
      <p:sp>
        <p:nvSpPr>
          <p:cNvPr id="28" name="object 28"/>
          <p:cNvSpPr txBox="1"/>
          <p:nvPr/>
        </p:nvSpPr>
        <p:spPr>
          <a:xfrm>
            <a:off x="5346760" y="10102291"/>
            <a:ext cx="1064260" cy="135935"/>
          </a:xfrm>
          <a:prstGeom prst="rect">
            <a:avLst/>
          </a:prstGeom>
        </p:spPr>
        <p:txBody>
          <a:bodyPr vert="horz" wrap="square" lIns="0" tIns="12700" rIns="0" bIns="0" rtlCol="0">
            <a:spAutoFit/>
          </a:bodyPr>
          <a:lstStyle/>
          <a:p>
            <a:pPr marL="12700" rtl="1">
              <a:lnSpc>
                <a:spcPct val="100000"/>
              </a:lnSpc>
              <a:spcBef>
                <a:spcPts val="100"/>
              </a:spcBef>
            </a:pPr>
            <a:r>
              <a:rPr lang="ar-JO" sz="800"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091964" y="1079500"/>
            <a:ext cx="1560830" cy="0"/>
          </a:xfrm>
          <a:custGeom>
            <a:avLst/>
            <a:gdLst/>
            <a:ahLst/>
            <a:cxnLst/>
            <a:rect l="l" t="t" r="r" b="b"/>
            <a:pathLst>
              <a:path w="1560830">
                <a:moveTo>
                  <a:pt x="0" y="0"/>
                </a:moveTo>
                <a:lnTo>
                  <a:pt x="1560576" y="0"/>
                </a:lnTo>
              </a:path>
            </a:pathLst>
          </a:custGeom>
          <a:ln w="6350">
            <a:solidFill>
              <a:srgbClr val="98287C"/>
            </a:solidFill>
          </a:ln>
        </p:spPr>
        <p:txBody>
          <a:bodyPr wrap="square" lIns="0" tIns="0" rIns="0" bIns="0" rtlCol="0"/>
          <a:lstStyle/>
          <a:p>
            <a:endParaRPr/>
          </a:p>
        </p:txBody>
      </p:sp>
      <p:sp>
        <p:nvSpPr>
          <p:cNvPr id="3" name="object 3"/>
          <p:cNvSpPr txBox="1"/>
          <p:nvPr/>
        </p:nvSpPr>
        <p:spPr>
          <a:xfrm>
            <a:off x="5079264" y="895032"/>
            <a:ext cx="1586230" cy="182101"/>
          </a:xfrm>
          <a:prstGeom prst="rect">
            <a:avLst/>
          </a:prstGeom>
        </p:spPr>
        <p:txBody>
          <a:bodyPr vert="horz" wrap="square" lIns="0" tIns="12700" rIns="0" bIns="0" rtlCol="0">
            <a:spAutoFit/>
          </a:bodyPr>
          <a:lstStyle/>
          <a:p>
            <a:pPr marL="12700" rtl="1">
              <a:lnSpc>
                <a:spcPct val="100000"/>
              </a:lnSpc>
              <a:spcBef>
                <a:spcPts val="100"/>
              </a:spcBef>
            </a:pPr>
            <a:r>
              <a:rPr lang="ar-JO" sz="1100" spc="20" dirty="0">
                <a:solidFill>
                  <a:srgbClr val="98287C"/>
                </a:solidFill>
                <a:latin typeface="Calibri" panose="020F0502020204030204" pitchFamily="34" charset="0"/>
                <a:ea typeface="Calibri" panose="020F0502020204030204" pitchFamily="34" charset="0"/>
                <a:cs typeface="Calibri" panose="020F0502020204030204" pitchFamily="34" charset="0"/>
              </a:rPr>
              <a:t>الاجتماعات المجتمعية</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3670834" y="1195660"/>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b="1" dirty="0">
                <a:latin typeface="Calibri" panose="020F0502020204030204" pitchFamily="34" charset="0"/>
                <a:ea typeface="Calibri" panose="020F0502020204030204" pitchFamily="34" charset="0"/>
                <a:cs typeface="Calibri" panose="020F0502020204030204" pitchFamily="34" charset="0"/>
              </a:rPr>
              <a:t>تعد مناقشة الملاحظات والانطباعات مع أفراد المجتمع أمرًا مهمًا </a:t>
            </a:r>
            <a:r>
              <a:rPr lang="ar-JO" sz="950" dirty="0">
                <a:latin typeface="Calibri" panose="020F0502020204030204" pitchFamily="34" charset="0"/>
                <a:ea typeface="Calibri" panose="020F0502020204030204" pitchFamily="34" charset="0"/>
                <a:cs typeface="Calibri" panose="020F0502020204030204" pitchFamily="34" charset="0"/>
              </a:rPr>
              <a:t>لأنها لا تسمح لك فقط بفهم بعض القضايا بشكل أفضل ولكن أيضًا لمناقشة ما الذي يجب فعله بشأنها فبدلاً من اتخاذ قرار بشكل مستقل، عليك التحقق من ما</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573284" y="1185297"/>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إذا كان لدى المجتمع أي اقتراحات أو حلول ومعرفة مقدار </a:t>
            </a:r>
            <a:r>
              <a:rPr lang="ar-JO" sz="950" dirty="0">
                <a:latin typeface="Calibri"/>
                <a:cs typeface="Calibri"/>
              </a:rPr>
              <a:t>الدعم اللازم تقديمه ليتم تنفيذها، وتعد هذه الأنواع من المناقشات جزء من إغلاق الحلقة أيضًا  (راجع المرحلة </a:t>
            </a:r>
            <a:r>
              <a:rPr lang="ar-JO" sz="950" dirty="0">
                <a:latin typeface="Calibri"/>
                <a:cs typeface="Calibri"/>
                <a:hlinkClick r:id="rId2" action="ppaction://hlinksldjump"/>
              </a:rPr>
              <a:t>السادسة</a:t>
            </a:r>
            <a:r>
              <a:rPr lang="ar-JO" sz="950" dirty="0">
                <a:latin typeface="Calibri"/>
                <a:cs typeface="Calibri"/>
              </a:rPr>
              <a:t>).</a:t>
            </a:r>
          </a:p>
        </p:txBody>
      </p:sp>
      <p:sp>
        <p:nvSpPr>
          <p:cNvPr id="6" name="object 6"/>
          <p:cNvSpPr txBox="1"/>
          <p:nvPr/>
        </p:nvSpPr>
        <p:spPr>
          <a:xfrm>
            <a:off x="707299" y="2258829"/>
            <a:ext cx="6145530" cy="726481"/>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4.3 اتخذ إجراء</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rtl="1">
              <a:lnSpc>
                <a:spcPct val="113999"/>
              </a:lnSpc>
              <a:spcBef>
                <a:spcPts val="985"/>
              </a:spcBef>
            </a:pPr>
            <a:r>
              <a:rPr lang="ar-JO" sz="950" spc="30" dirty="0">
                <a:latin typeface="Calibri"/>
                <a:cs typeface="Calibri"/>
              </a:rPr>
              <a:t>قد يكون الانتقال من التحليل إلى العمل هو المهمة الأكثر صعوبة، وستحتاج إلى الإجابة عن الاسئلة التالية بالتعاون مع الذين هم في وضع يسمح لهم بالتصرف:</a:t>
            </a:r>
          </a:p>
        </p:txBody>
      </p:sp>
      <p:pic>
        <p:nvPicPr>
          <p:cNvPr id="7" name="object 7"/>
          <p:cNvPicPr/>
          <p:nvPr/>
        </p:nvPicPr>
        <p:blipFill>
          <a:blip r:embed="rId3" cstate="print"/>
          <a:stretch>
            <a:fillRect/>
          </a:stretch>
        </p:blipFill>
        <p:spPr>
          <a:xfrm>
            <a:off x="3497815" y="3126924"/>
            <a:ext cx="142798" cy="142798"/>
          </a:xfrm>
          <a:prstGeom prst="rect">
            <a:avLst/>
          </a:prstGeom>
        </p:spPr>
      </p:pic>
      <p:pic>
        <p:nvPicPr>
          <p:cNvPr id="8" name="object 8"/>
          <p:cNvPicPr/>
          <p:nvPr/>
        </p:nvPicPr>
        <p:blipFill>
          <a:blip r:embed="rId3" cstate="print"/>
          <a:stretch>
            <a:fillRect/>
          </a:stretch>
        </p:blipFill>
        <p:spPr>
          <a:xfrm>
            <a:off x="3528036" y="3385792"/>
            <a:ext cx="142798" cy="142798"/>
          </a:xfrm>
          <a:prstGeom prst="rect">
            <a:avLst/>
          </a:prstGeom>
        </p:spPr>
      </p:pic>
      <p:pic>
        <p:nvPicPr>
          <p:cNvPr id="9" name="object 9"/>
          <p:cNvPicPr/>
          <p:nvPr/>
        </p:nvPicPr>
        <p:blipFill>
          <a:blip r:embed="rId3" cstate="print"/>
          <a:stretch>
            <a:fillRect/>
          </a:stretch>
        </p:blipFill>
        <p:spPr>
          <a:xfrm>
            <a:off x="3497815" y="3644660"/>
            <a:ext cx="142798" cy="142798"/>
          </a:xfrm>
          <a:prstGeom prst="rect">
            <a:avLst/>
          </a:prstGeom>
        </p:spPr>
      </p:pic>
      <p:sp>
        <p:nvSpPr>
          <p:cNvPr id="10" name="object 10"/>
          <p:cNvSpPr txBox="1"/>
          <p:nvPr/>
        </p:nvSpPr>
        <p:spPr>
          <a:xfrm>
            <a:off x="724885" y="3101380"/>
            <a:ext cx="2997835" cy="716915"/>
          </a:xfrm>
          <a:prstGeom prst="rect">
            <a:avLst/>
          </a:prstGeom>
        </p:spPr>
        <p:txBody>
          <a:bodyPr vert="horz" wrap="square" lIns="0" tIns="12700" rIns="0" bIns="0" rtlCol="0">
            <a:spAutoFit/>
          </a:bodyPr>
          <a:lstStyle/>
          <a:p>
            <a:pPr marL="38100" rtl="1">
              <a:lnSpc>
                <a:spcPct val="100000"/>
              </a:lnSpc>
              <a:spcBef>
                <a:spcPts val="100"/>
              </a:spcBef>
            </a:pPr>
            <a:r>
              <a:rPr sz="1200" b="1" spc="135" baseline="6944" dirty="0">
                <a:solidFill>
                  <a:srgbClr val="FFFFFF"/>
                </a:solidFill>
                <a:latin typeface="Calibri"/>
                <a:cs typeface="Calibri"/>
              </a:rPr>
              <a:t>?</a:t>
            </a:r>
            <a:r>
              <a:rPr sz="1200" b="1" spc="307" baseline="6944" dirty="0">
                <a:solidFill>
                  <a:srgbClr val="FFFFFF"/>
                </a:solidFill>
                <a:latin typeface="Calibri"/>
                <a:cs typeface="Calibri"/>
              </a:rPr>
              <a:t>  </a:t>
            </a:r>
            <a:r>
              <a:rPr lang="ar-JO" sz="1200" b="1" spc="307" baseline="6944" dirty="0">
                <a:solidFill>
                  <a:srgbClr val="FFFFFF"/>
                </a:solidFill>
                <a:latin typeface="Calibri"/>
                <a:cs typeface="Calibri"/>
              </a:rPr>
              <a:t>  </a:t>
            </a:r>
            <a:r>
              <a:rPr lang="ar-JO" sz="950" b="1" i="1" dirty="0">
                <a:solidFill>
                  <a:srgbClr val="96549B"/>
                </a:solidFill>
                <a:latin typeface="Calibri"/>
                <a:cs typeface="Calibri"/>
              </a:rPr>
              <a:t>ما هو الموضوع النحتاج إلى معالجته؟</a:t>
            </a:r>
            <a:endParaRPr lang="ar-JO" sz="950" dirty="0">
              <a:latin typeface="Calibri"/>
              <a:cs typeface="Calibri"/>
            </a:endParaRPr>
          </a:p>
          <a:p>
            <a:pPr marL="38100" rtl="1">
              <a:lnSpc>
                <a:spcPct val="100000"/>
              </a:lnSpc>
              <a:spcBef>
                <a:spcPts val="1010"/>
              </a:spcBef>
            </a:pPr>
            <a:r>
              <a:rPr lang="ar-JO" sz="1200" b="1" spc="135" baseline="6944" dirty="0">
                <a:solidFill>
                  <a:srgbClr val="FFFFFF"/>
                </a:solidFill>
                <a:latin typeface="Calibri"/>
                <a:cs typeface="Calibri"/>
              </a:rPr>
              <a:t> ? </a:t>
            </a:r>
            <a:r>
              <a:rPr lang="en-US" sz="1200" b="1" spc="300" baseline="6944" dirty="0">
                <a:solidFill>
                  <a:srgbClr val="FFFFFF"/>
                </a:solidFill>
                <a:latin typeface="Calibri"/>
                <a:cs typeface="Calibri"/>
              </a:rPr>
              <a:t> </a:t>
            </a:r>
            <a:r>
              <a:rPr lang="ar-JO" sz="1200" b="1" spc="300" baseline="6944" dirty="0">
                <a:solidFill>
                  <a:srgbClr val="FFFFFF"/>
                </a:solidFill>
                <a:latin typeface="Calibri"/>
                <a:cs typeface="Calibri"/>
              </a:rPr>
              <a:t>  </a:t>
            </a:r>
            <a:r>
              <a:rPr lang="ar-JO" sz="950" b="1" i="1" spc="10" dirty="0">
                <a:solidFill>
                  <a:srgbClr val="96549B"/>
                </a:solidFill>
                <a:latin typeface="Calibri"/>
                <a:cs typeface="Calibri"/>
              </a:rPr>
              <a:t>ما هو نوع الإجراء الذي يجب اتخاذه؟</a:t>
            </a:r>
            <a:endParaRPr lang="ar-JO" sz="950" dirty="0">
              <a:latin typeface="Calibri"/>
              <a:cs typeface="Calibri"/>
            </a:endParaRPr>
          </a:p>
          <a:p>
            <a:pPr marL="38100" rtl="1">
              <a:lnSpc>
                <a:spcPct val="100000"/>
              </a:lnSpc>
              <a:spcBef>
                <a:spcPts val="1010"/>
              </a:spcBef>
            </a:pPr>
            <a:r>
              <a:rPr sz="1200" b="1" spc="135" baseline="6944" dirty="0">
                <a:solidFill>
                  <a:srgbClr val="FFFFFF"/>
                </a:solidFill>
                <a:latin typeface="Calibri"/>
                <a:cs typeface="Calibri"/>
              </a:rPr>
              <a:t>?</a:t>
            </a:r>
            <a:r>
              <a:rPr sz="1200" b="1" spc="300" baseline="6944" dirty="0">
                <a:solidFill>
                  <a:srgbClr val="FFFFFF"/>
                </a:solidFill>
                <a:latin typeface="Calibri"/>
                <a:cs typeface="Calibri"/>
              </a:rPr>
              <a:t>  </a:t>
            </a:r>
            <a:r>
              <a:rPr lang="ar-JO" sz="1200" b="1" spc="300" baseline="6944" dirty="0">
                <a:solidFill>
                  <a:srgbClr val="FFFFFF"/>
                </a:solidFill>
                <a:latin typeface="Calibri"/>
                <a:cs typeface="Calibri"/>
              </a:rPr>
              <a:t>  </a:t>
            </a:r>
            <a:r>
              <a:rPr lang="ar-JO" sz="950" b="1" i="1" dirty="0">
                <a:solidFill>
                  <a:srgbClr val="96549B"/>
                </a:solidFill>
                <a:latin typeface="Calibri"/>
                <a:cs typeface="Calibri"/>
              </a:rPr>
              <a:t>من الذي سيتحمل مسؤؤولية الإجراء (الإجراءات)؟</a:t>
            </a:r>
            <a:endParaRPr sz="950" dirty="0">
              <a:latin typeface="Calibri"/>
              <a:cs typeface="Calibri"/>
            </a:endParaRPr>
          </a:p>
        </p:txBody>
      </p:sp>
      <p:pic>
        <p:nvPicPr>
          <p:cNvPr id="11" name="object 11"/>
          <p:cNvPicPr/>
          <p:nvPr/>
        </p:nvPicPr>
        <p:blipFill>
          <a:blip r:embed="rId3" cstate="print"/>
          <a:stretch>
            <a:fillRect/>
          </a:stretch>
        </p:blipFill>
        <p:spPr>
          <a:xfrm>
            <a:off x="6631793" y="3124286"/>
            <a:ext cx="142798" cy="142798"/>
          </a:xfrm>
          <a:prstGeom prst="rect">
            <a:avLst/>
          </a:prstGeom>
        </p:spPr>
      </p:pic>
      <p:pic>
        <p:nvPicPr>
          <p:cNvPr id="12" name="object 12"/>
          <p:cNvPicPr/>
          <p:nvPr/>
        </p:nvPicPr>
        <p:blipFill>
          <a:blip r:embed="rId3" cstate="print"/>
          <a:stretch>
            <a:fillRect/>
          </a:stretch>
        </p:blipFill>
        <p:spPr>
          <a:xfrm>
            <a:off x="6647289" y="3372002"/>
            <a:ext cx="142798" cy="142798"/>
          </a:xfrm>
          <a:prstGeom prst="rect">
            <a:avLst/>
          </a:prstGeom>
        </p:spPr>
      </p:pic>
      <p:sp>
        <p:nvSpPr>
          <p:cNvPr id="13" name="object 13"/>
          <p:cNvSpPr txBox="1"/>
          <p:nvPr/>
        </p:nvSpPr>
        <p:spPr>
          <a:xfrm>
            <a:off x="3874885" y="3101380"/>
            <a:ext cx="2984500" cy="598241"/>
          </a:xfrm>
          <a:prstGeom prst="rect">
            <a:avLst/>
          </a:prstGeom>
        </p:spPr>
        <p:txBody>
          <a:bodyPr vert="horz" wrap="square" lIns="0" tIns="12700" rIns="0" bIns="0" rtlCol="0">
            <a:spAutoFit/>
          </a:bodyPr>
          <a:lstStyle/>
          <a:p>
            <a:pPr marL="38100" rtl="1">
              <a:lnSpc>
                <a:spcPct val="100000"/>
              </a:lnSpc>
              <a:spcBef>
                <a:spcPts val="100"/>
              </a:spcBef>
            </a:pPr>
            <a:r>
              <a:rPr lang="ar-JO" sz="1200" b="1" spc="135" baseline="6944" dirty="0">
                <a:solidFill>
                  <a:srgbClr val="FFFFFF"/>
                </a:solidFill>
                <a:latin typeface="Calibri"/>
                <a:cs typeface="Calibri"/>
              </a:rPr>
              <a:t> </a:t>
            </a:r>
            <a:r>
              <a:rPr lang="en-US" sz="1200" b="1" spc="135" baseline="6944" dirty="0">
                <a:solidFill>
                  <a:srgbClr val="FFFFFF"/>
                </a:solidFill>
                <a:latin typeface="Calibri"/>
                <a:cs typeface="Calibri"/>
              </a:rPr>
              <a:t>?</a:t>
            </a:r>
            <a:r>
              <a:rPr lang="en-US" sz="1200" b="1" spc="300" baseline="6944" dirty="0">
                <a:solidFill>
                  <a:srgbClr val="FFFFFF"/>
                </a:solidFill>
                <a:latin typeface="Calibri"/>
                <a:cs typeface="Calibri"/>
              </a:rPr>
              <a:t> </a:t>
            </a:r>
            <a:r>
              <a:rPr lang="ar-JO" sz="1200" b="1" spc="300" baseline="6944" dirty="0">
                <a:solidFill>
                  <a:srgbClr val="FFFFFF"/>
                </a:solidFill>
                <a:latin typeface="Calibri"/>
                <a:cs typeface="Calibri"/>
              </a:rPr>
              <a:t>   </a:t>
            </a:r>
            <a:r>
              <a:rPr lang="ar-JO" sz="950" b="1" i="1" dirty="0">
                <a:solidFill>
                  <a:srgbClr val="96549B"/>
                </a:solidFill>
                <a:latin typeface="Calibri"/>
                <a:cs typeface="Calibri"/>
              </a:rPr>
              <a:t>هل وافق الذين عليهم التصرف على اتخاذ إجراء؟</a:t>
            </a:r>
            <a:endParaRPr sz="950" dirty="0">
              <a:latin typeface="Calibri"/>
              <a:cs typeface="Calibri"/>
            </a:endParaRPr>
          </a:p>
          <a:p>
            <a:pPr marL="168910" marR="30480" indent="-131445" rtl="1">
              <a:lnSpc>
                <a:spcPct val="113999"/>
              </a:lnSpc>
              <a:spcBef>
                <a:spcPts val="850"/>
              </a:spcBef>
            </a:pPr>
            <a:r>
              <a:rPr lang="ar-JO" sz="1200" b="1" spc="135" baseline="6944" dirty="0">
                <a:solidFill>
                  <a:srgbClr val="FFFFFF"/>
                </a:solidFill>
                <a:latin typeface="Calibri"/>
                <a:cs typeface="Calibri"/>
              </a:rPr>
              <a:t>  </a:t>
            </a:r>
            <a:r>
              <a:rPr lang="en-US" sz="1200" b="1" spc="135" baseline="6944" dirty="0">
                <a:solidFill>
                  <a:srgbClr val="FFFFFF"/>
                </a:solidFill>
                <a:latin typeface="Calibri"/>
                <a:cs typeface="Calibri"/>
              </a:rPr>
              <a:t>?</a:t>
            </a:r>
            <a:r>
              <a:rPr lang="ar-JO" sz="1200" b="1" spc="135" baseline="6944" dirty="0">
                <a:solidFill>
                  <a:srgbClr val="FFFFFF"/>
                </a:solidFill>
                <a:latin typeface="Calibri"/>
                <a:cs typeface="Calibri"/>
              </a:rPr>
              <a:t>    </a:t>
            </a:r>
            <a:r>
              <a:rPr lang="ar-JO" sz="950" b="1" i="1" spc="20" dirty="0">
                <a:solidFill>
                  <a:srgbClr val="96549B"/>
                </a:solidFill>
                <a:latin typeface="Calibri"/>
                <a:cs typeface="Calibri"/>
              </a:rPr>
              <a:t>هل هناك ما يمكن فعله للتعلم من الملاحظات والانطباعات في المستقبل؟</a:t>
            </a:r>
            <a:endParaRPr sz="950" dirty="0">
              <a:latin typeface="Calibri"/>
              <a:cs typeface="Calibri"/>
            </a:endParaRPr>
          </a:p>
        </p:txBody>
      </p:sp>
      <p:sp>
        <p:nvSpPr>
          <p:cNvPr id="14" name="object 14"/>
          <p:cNvSpPr txBox="1"/>
          <p:nvPr/>
        </p:nvSpPr>
        <p:spPr>
          <a:xfrm>
            <a:off x="3730384" y="4254418"/>
            <a:ext cx="2995930" cy="1003223"/>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10" dirty="0">
                <a:latin typeface="Calibri" panose="020F0502020204030204" pitchFamily="34" charset="0"/>
                <a:ea typeface="Calibri" panose="020F0502020204030204" pitchFamily="34" charset="0"/>
                <a:cs typeface="Calibri" panose="020F0502020204030204" pitchFamily="34" charset="0"/>
              </a:rPr>
              <a:t>من الممكن أن يشمل العمل على الملاحظات والانطباعات إصلاح بعض المشكلات وتغيير طريقة عملك أو مع من تعمل أو الذي تفعله، ويمكن أن يشمل ذلك، على سبيل المثال، إصلاح دورات المياه المتعطلة وإنشاء لجنة للمشاريع أو التغيير من تقديم المعونة العينية إلى التحويلات المالية، كما وقد يعني العمل وفقًا للملاحظات أيضًا تبادل المعلومات حول مواضيع معينة، مثل مكان التسجيل للحصول على الدعم أو موعد انتهاء المشروع أو سبب عدم إمكانية </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5" name="object 15"/>
          <p:cNvSpPr txBox="1"/>
          <p:nvPr/>
        </p:nvSpPr>
        <p:spPr>
          <a:xfrm>
            <a:off x="501885" y="4305442"/>
            <a:ext cx="2995930" cy="836576"/>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تقديم التحويلات النقدية اللازمة حاليًا، وعند التوصية بإجراء تغييرات بناءً على الملاحظات، يجب أن تكون التوصيات واضحة وموجزة وواقعية، وقد لا تتطلب بعض الملاحظات أي تغييرات كالملاحظات الإيجابية والتي يمكن أن تؤكد أن ما تفعله يسير كما هو مطلوب ويجب مشاركة تلك الملاحظات مع زملائك لتحفيزهم.</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6" name="object 16"/>
          <p:cNvSpPr/>
          <p:nvPr/>
        </p:nvSpPr>
        <p:spPr>
          <a:xfrm rot="10800000">
            <a:off x="719999" y="6038615"/>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17" name="object 17"/>
          <p:cNvSpPr txBox="1"/>
          <p:nvPr/>
        </p:nvSpPr>
        <p:spPr>
          <a:xfrm>
            <a:off x="2600713" y="5727252"/>
            <a:ext cx="4267835" cy="159018"/>
          </a:xfrm>
          <a:prstGeom prst="rect">
            <a:avLst/>
          </a:prstGeom>
        </p:spPr>
        <p:txBody>
          <a:bodyPr vert="horz" wrap="square" lIns="0" tIns="12700" rIns="0" bIns="0" rtlCol="0">
            <a:spAutoFit/>
          </a:bodyPr>
          <a:lstStyle/>
          <a:p>
            <a:pPr marL="12700" rtl="1">
              <a:lnSpc>
                <a:spcPct val="100000"/>
              </a:lnSpc>
              <a:spcBef>
                <a:spcPts val="100"/>
              </a:spcBef>
            </a:pPr>
            <a:r>
              <a:rPr lang="ar-JO" sz="950" spc="50" dirty="0">
                <a:latin typeface="Calibri"/>
                <a:cs typeface="Calibri"/>
              </a:rPr>
              <a:t>سترشدك الأداة التالية خلال هذه العملية وتوفر لك المزيد من التفاصيل:</a:t>
            </a:r>
            <a:endParaRPr sz="950" dirty="0">
              <a:latin typeface="Calibri"/>
              <a:cs typeface="Calibri"/>
            </a:endParaRPr>
          </a:p>
        </p:txBody>
      </p:sp>
      <p:sp>
        <p:nvSpPr>
          <p:cNvPr id="18" name="object 18"/>
          <p:cNvSpPr txBox="1"/>
          <p:nvPr/>
        </p:nvSpPr>
        <p:spPr>
          <a:xfrm>
            <a:off x="1067300" y="6128630"/>
            <a:ext cx="5366162"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30" dirty="0">
                <a:solidFill>
                  <a:srgbClr val="98287C"/>
                </a:solidFill>
                <a:uFill>
                  <a:solidFill>
                    <a:srgbClr val="98287C"/>
                  </a:solidFill>
                </a:uFill>
                <a:latin typeface="Calibri"/>
                <a:cs typeface="Calibri"/>
                <a:hlinkClick r:id="rId4"/>
              </a:rPr>
              <a:t>أداة التغذية الراجعة رقم 31: وضع خطة عمل لمعالجة التغذية الراجعة المجتمعية</a:t>
            </a:r>
            <a:endParaRPr sz="950" dirty="0">
              <a:latin typeface="Calibri"/>
              <a:cs typeface="Calibri"/>
            </a:endParaRPr>
          </a:p>
        </p:txBody>
      </p:sp>
      <p:sp>
        <p:nvSpPr>
          <p:cNvPr id="19" name="object 19"/>
          <p:cNvSpPr txBox="1"/>
          <p:nvPr/>
        </p:nvSpPr>
        <p:spPr>
          <a:xfrm>
            <a:off x="3670834" y="6883529"/>
            <a:ext cx="2995930" cy="33566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a:cs typeface="Calibri"/>
              </a:rPr>
              <a:t>تتيح لك عملية توثيق التوصيات أو نقاط العمل في وثيقة يمكن للجميع الوصول إليها مراقبة التقدم ومحاسبة أصحاب المصلحة</a:t>
            </a:r>
            <a:endParaRPr sz="950" dirty="0">
              <a:latin typeface="Arial"/>
              <a:cs typeface="Arial"/>
            </a:endParaRPr>
          </a:p>
        </p:txBody>
      </p:sp>
      <p:sp>
        <p:nvSpPr>
          <p:cNvPr id="20" name="object 20"/>
          <p:cNvSpPr txBox="1"/>
          <p:nvPr/>
        </p:nvSpPr>
        <p:spPr>
          <a:xfrm>
            <a:off x="532106" y="6882567"/>
            <a:ext cx="2995930" cy="33663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 المختلفين، ويمكنك استخدام النموذج التالي وتكييفه لتتبع توصياتك والإجراءات المتفق عليها:</a:t>
            </a:r>
            <a:endParaRPr sz="950" dirty="0">
              <a:latin typeface="Calibri"/>
              <a:cs typeface="Calibri"/>
            </a:endParaRPr>
          </a:p>
        </p:txBody>
      </p:sp>
      <p:sp>
        <p:nvSpPr>
          <p:cNvPr id="21" name="object 21"/>
          <p:cNvSpPr/>
          <p:nvPr/>
        </p:nvSpPr>
        <p:spPr>
          <a:xfrm rot="10800000">
            <a:off x="719999" y="7681514"/>
            <a:ext cx="6120130" cy="381635"/>
          </a:xfrm>
          <a:custGeom>
            <a:avLst/>
            <a:gdLst/>
            <a:ahLst/>
            <a:cxnLst/>
            <a:rect l="l" t="t" r="r" b="b"/>
            <a:pathLst>
              <a:path w="6120130" h="381634">
                <a:moveTo>
                  <a:pt x="5929376" y="0"/>
                </a:moveTo>
                <a:lnTo>
                  <a:pt x="0" y="0"/>
                </a:lnTo>
                <a:lnTo>
                  <a:pt x="0" y="381253"/>
                </a:lnTo>
                <a:lnTo>
                  <a:pt x="5929376" y="381253"/>
                </a:lnTo>
                <a:lnTo>
                  <a:pt x="5973085" y="376219"/>
                </a:lnTo>
                <a:lnTo>
                  <a:pt x="6013210" y="361878"/>
                </a:lnTo>
                <a:lnTo>
                  <a:pt x="6048604" y="339376"/>
                </a:lnTo>
                <a:lnTo>
                  <a:pt x="6078125" y="309855"/>
                </a:lnTo>
                <a:lnTo>
                  <a:pt x="6100627" y="274461"/>
                </a:lnTo>
                <a:lnTo>
                  <a:pt x="6114968" y="234336"/>
                </a:lnTo>
                <a:lnTo>
                  <a:pt x="6120003" y="190626"/>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22" name="object 22"/>
          <p:cNvSpPr txBox="1"/>
          <p:nvPr/>
        </p:nvSpPr>
        <p:spPr>
          <a:xfrm>
            <a:off x="1067299" y="7771530"/>
            <a:ext cx="5366157" cy="596265"/>
          </a:xfrm>
          <a:prstGeom prst="rect">
            <a:avLst/>
          </a:prstGeom>
        </p:spPr>
        <p:txBody>
          <a:bodyPr vert="horz" wrap="square" lIns="0" tIns="12700" rIns="0" bIns="0" rtlCol="0">
            <a:spAutoFit/>
          </a:bodyPr>
          <a:lstStyle/>
          <a:p>
            <a:pPr marL="12700" rtl="1">
              <a:lnSpc>
                <a:spcPct val="100000"/>
              </a:lnSpc>
              <a:spcBef>
                <a:spcPts val="100"/>
              </a:spcBef>
            </a:pPr>
            <a:r>
              <a:rPr lang="ar-JO" sz="1300" b="1" spc="40"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a:t>
            </a:r>
            <a:endParaRPr sz="1300" dirty="0">
              <a:latin typeface="Calibri" panose="020F0502020204030204" pitchFamily="34" charset="0"/>
              <a:ea typeface="Calibri" panose="020F0502020204030204" pitchFamily="34" charset="0"/>
              <a:cs typeface="Calibri" panose="020F0502020204030204" pitchFamily="34" charset="0"/>
            </a:endParaRPr>
          </a:p>
          <a:p>
            <a:pPr rtl="1">
              <a:lnSpc>
                <a:spcPct val="100000"/>
              </a:lnSpc>
              <a:spcBef>
                <a:spcPts val="10"/>
              </a:spcBef>
            </a:pPr>
            <a:endParaRPr sz="1450" dirty="0">
              <a:latin typeface="Calibri" panose="020F0502020204030204" pitchFamily="34" charset="0"/>
              <a:ea typeface="Calibri" panose="020F0502020204030204" pitchFamily="34" charset="0"/>
              <a:cs typeface="Calibri" panose="020F0502020204030204" pitchFamily="34" charset="0"/>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4"/>
              </a:rPr>
              <a:t>أداة التغذية الراجعة رقم 32: متتبع إجراءات التغذية الراجعة المجتمعية</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23" name="object 23"/>
          <p:cNvGrpSpPr/>
          <p:nvPr/>
        </p:nvGrpSpPr>
        <p:grpSpPr>
          <a:xfrm>
            <a:off x="6537418" y="5992260"/>
            <a:ext cx="474345" cy="474345"/>
            <a:chOff x="469337" y="5988730"/>
            <a:chExt cx="474345" cy="474345"/>
          </a:xfrm>
        </p:grpSpPr>
        <p:sp>
          <p:nvSpPr>
            <p:cNvPr id="24" name="object 24"/>
            <p:cNvSpPr/>
            <p:nvPr/>
          </p:nvSpPr>
          <p:spPr>
            <a:xfrm>
              <a:off x="469337" y="5988730"/>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5" name="object 25"/>
            <p:cNvPicPr/>
            <p:nvPr/>
          </p:nvPicPr>
          <p:blipFill>
            <a:blip r:embed="rId5" cstate="print"/>
            <a:stretch>
              <a:fillRect/>
            </a:stretch>
          </p:blipFill>
          <p:spPr>
            <a:xfrm>
              <a:off x="573284" y="6091717"/>
              <a:ext cx="266442" cy="268339"/>
            </a:xfrm>
            <a:prstGeom prst="rect">
              <a:avLst/>
            </a:prstGeom>
          </p:spPr>
        </p:pic>
      </p:grpSp>
      <p:pic>
        <p:nvPicPr>
          <p:cNvPr id="26" name="object 26"/>
          <p:cNvPicPr/>
          <p:nvPr/>
        </p:nvPicPr>
        <p:blipFill>
          <a:blip r:embed="rId6" cstate="print"/>
          <a:stretch>
            <a:fillRect/>
          </a:stretch>
        </p:blipFill>
        <p:spPr>
          <a:xfrm>
            <a:off x="2239677" y="6500513"/>
            <a:ext cx="245795" cy="245795"/>
          </a:xfrm>
          <a:prstGeom prst="rect">
            <a:avLst/>
          </a:prstGeom>
        </p:spPr>
      </p:pic>
      <p:grpSp>
        <p:nvGrpSpPr>
          <p:cNvPr id="27" name="object 27"/>
          <p:cNvGrpSpPr/>
          <p:nvPr/>
        </p:nvGrpSpPr>
        <p:grpSpPr>
          <a:xfrm>
            <a:off x="6537413" y="7624472"/>
            <a:ext cx="474345" cy="474345"/>
            <a:chOff x="469337" y="7631631"/>
            <a:chExt cx="474345" cy="474345"/>
          </a:xfrm>
        </p:grpSpPr>
        <p:sp>
          <p:nvSpPr>
            <p:cNvPr id="28" name="object 28"/>
            <p:cNvSpPr/>
            <p:nvPr/>
          </p:nvSpPr>
          <p:spPr>
            <a:xfrm>
              <a:off x="469337" y="7631631"/>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9" name="object 29"/>
            <p:cNvPicPr/>
            <p:nvPr/>
          </p:nvPicPr>
          <p:blipFill>
            <a:blip r:embed="rId7" cstate="print"/>
            <a:stretch>
              <a:fillRect/>
            </a:stretch>
          </p:blipFill>
          <p:spPr>
            <a:xfrm>
              <a:off x="573284" y="7734617"/>
              <a:ext cx="266442" cy="268339"/>
            </a:xfrm>
            <a:prstGeom prst="rect">
              <a:avLst/>
            </a:prstGeom>
          </p:spPr>
        </p:pic>
      </p:grpSp>
      <p:pic>
        <p:nvPicPr>
          <p:cNvPr id="30" name="object 30"/>
          <p:cNvPicPr/>
          <p:nvPr/>
        </p:nvPicPr>
        <p:blipFill>
          <a:blip r:embed="rId8" cstate="print"/>
          <a:stretch>
            <a:fillRect/>
          </a:stretch>
        </p:blipFill>
        <p:spPr>
          <a:xfrm>
            <a:off x="2239677" y="8160800"/>
            <a:ext cx="245795" cy="245795"/>
          </a:xfrm>
          <a:prstGeom prst="rect">
            <a:avLst/>
          </a:prstGeom>
        </p:spPr>
      </p:pic>
      <p:sp>
        <p:nvSpPr>
          <p:cNvPr id="31" name="object 31"/>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32" name="object 32"/>
          <p:cNvSpPr txBox="1"/>
          <p:nvPr/>
        </p:nvSpPr>
        <p:spPr>
          <a:xfrm>
            <a:off x="6718688" y="10083162"/>
            <a:ext cx="14986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33</a:t>
            </a:r>
            <a:endParaRPr sz="800">
              <a:latin typeface="Century Gothic"/>
              <a:cs typeface="Century Gothic"/>
            </a:endParaRPr>
          </a:p>
        </p:txBody>
      </p:sp>
      <p:sp>
        <p:nvSpPr>
          <p:cNvPr id="33" name="object 33"/>
          <p:cNvSpPr txBox="1"/>
          <p:nvPr/>
        </p:nvSpPr>
        <p:spPr>
          <a:xfrm>
            <a:off x="4336585" y="10020667"/>
            <a:ext cx="2277745" cy="285527"/>
          </a:xfrm>
          <a:prstGeom prst="rect">
            <a:avLst/>
          </a:prstGeom>
        </p:spPr>
        <p:txBody>
          <a:bodyPr vert="horz" wrap="square" lIns="0" tIns="12700" rIns="0" bIns="0" rtlCol="0">
            <a:spAutoFit/>
          </a:bodyPr>
          <a:lstStyle/>
          <a:p>
            <a:pPr marL="181610" marR="5080" indent="-169545"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p>
          <a:p>
            <a:pPr marL="181610" marR="5080" indent="-169545"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الرابعة: مشاركة الملاحظات والانطباعات والعمل وفقًا لها</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3310073" y="857614"/>
            <a:ext cx="3575685" cy="305212"/>
          </a:xfrm>
          <a:prstGeom prst="rect">
            <a:avLst/>
          </a:prstGeom>
        </p:spPr>
        <p:txBody>
          <a:bodyPr vert="horz" wrap="square" lIns="0" tIns="12700" rIns="0" bIns="0" rtlCol="0">
            <a:spAutoFit/>
          </a:bodyPr>
          <a:lstStyle/>
          <a:p>
            <a:pPr marL="12700" rtl="1">
              <a:lnSpc>
                <a:spcPct val="100000"/>
              </a:lnSpc>
              <a:spcBef>
                <a:spcPts val="100"/>
              </a:spcBef>
            </a:pPr>
            <a:r>
              <a:rPr lang="ar-JO" sz="1900" b="1" dirty="0">
                <a:solidFill>
                  <a:srgbClr val="98287C"/>
                </a:solidFill>
                <a:latin typeface="Calibri" panose="020F0502020204030204" pitchFamily="34" charset="0"/>
                <a:ea typeface="Calibri" panose="020F0502020204030204" pitchFamily="34" charset="0"/>
                <a:cs typeface="Calibri" panose="020F0502020204030204" pitchFamily="34" charset="0"/>
              </a:rPr>
              <a:t>المرحلة الخامسة: </a:t>
            </a:r>
            <a:r>
              <a:rPr lang="ar-JO" sz="1900" b="1" dirty="0">
                <a:solidFill>
                  <a:srgbClr val="E42583"/>
                </a:solidFill>
                <a:latin typeface="Calibri" panose="020F0502020204030204" pitchFamily="34" charset="0"/>
                <a:ea typeface="Calibri" panose="020F0502020204030204" pitchFamily="34" charset="0"/>
                <a:cs typeface="Calibri" panose="020F0502020204030204" pitchFamily="34" charset="0"/>
              </a:rPr>
              <a:t>إغلاق الحلقة</a:t>
            </a:r>
            <a:endParaRPr sz="1900" dirty="0">
              <a:solidFill>
                <a:srgbClr val="E42583"/>
              </a:solidFill>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3888717" y="1414544"/>
            <a:ext cx="2996565" cy="1003223"/>
          </a:xfrm>
          <a:prstGeom prst="rect">
            <a:avLst/>
          </a:prstGeom>
        </p:spPr>
        <p:txBody>
          <a:bodyPr vert="horz" wrap="square" lIns="0" tIns="12700" rIns="0" bIns="0" rtlCol="0">
            <a:spAutoFit/>
          </a:bodyPr>
          <a:lstStyle/>
          <a:p>
            <a:pPr marL="12700" marR="5080" indent="-635"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تساعد </a:t>
            </a:r>
            <a:r>
              <a:rPr lang="ar-JO" sz="950" dirty="0">
                <a:latin typeface="Calibri" panose="020F0502020204030204" pitchFamily="34" charset="0"/>
                <a:ea typeface="Calibri" panose="020F0502020204030204" pitchFamily="34" charset="0"/>
                <a:cs typeface="Calibri" panose="020F0502020204030204" pitchFamily="34" charset="0"/>
                <a:hlinkClick r:id="rId2" action="ppaction://hlinksldjump"/>
              </a:rPr>
              <a:t>آلية التغذية الراجعة </a:t>
            </a:r>
            <a:r>
              <a:rPr lang="ar-JO" sz="950" dirty="0">
                <a:latin typeface="Calibri" panose="020F0502020204030204" pitchFamily="34" charset="0"/>
                <a:ea typeface="Calibri" panose="020F0502020204030204" pitchFamily="34" charset="0"/>
                <a:cs typeface="Calibri" panose="020F0502020204030204" pitchFamily="34" charset="0"/>
              </a:rPr>
              <a:t>التي تعمل بكامل طاقتها، المجتمع للتعرف على ما يحدث للملاحظات والانطباعات التي يقدمونها، وهي عملية يشار إليها باسم "</a:t>
            </a:r>
            <a:r>
              <a:rPr lang="ar-JO" sz="950" dirty="0">
                <a:latin typeface="Calibri" panose="020F0502020204030204" pitchFamily="34" charset="0"/>
                <a:ea typeface="Calibri" panose="020F0502020204030204" pitchFamily="34" charset="0"/>
                <a:cs typeface="Calibri" panose="020F0502020204030204" pitchFamily="34" charset="0"/>
                <a:hlinkClick r:id="rId2" action="ppaction://hlinksldjump"/>
              </a:rPr>
              <a:t>إغلاق حلقة التغذية الراجعة</a:t>
            </a:r>
            <a:r>
              <a:rPr lang="ar-JO" sz="950" dirty="0">
                <a:latin typeface="Calibri" panose="020F0502020204030204" pitchFamily="34" charset="0"/>
                <a:ea typeface="Calibri" panose="020F0502020204030204" pitchFamily="34" charset="0"/>
                <a:cs typeface="Calibri" panose="020F0502020204030204" pitchFamily="34" charset="0"/>
              </a:rPr>
              <a:t>" وإذا لم يتلق أفراد المجتمع أي استجابة لملاحظاتهم، فقد يفترضون أنه تم تجاهلها، مما قد يؤدي بهم إلى فقدان الثقة في الآلية والتوقف عن استخدامها، ولا يجب أن تحل هذه الخطوة محل المشاركة المنتظمة لأفراد المجتمع طوال حلقة التغذية الراجعة؛ كما ويتم</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564380" y="1423794"/>
            <a:ext cx="299720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تسليط الضوء عليها بشكل منفصل لأنها بالغة الأهمية ولكنها تُعامل في كثير من الأحيان على أنها فكرة لاحقة، وستساعدك الأدوات التالية في هذه المرحلة برمتها:</a:t>
            </a:r>
            <a:endParaRPr sz="950" dirty="0">
              <a:latin typeface="Calibri"/>
              <a:cs typeface="Calibri"/>
            </a:endParaRPr>
          </a:p>
        </p:txBody>
      </p:sp>
      <p:sp>
        <p:nvSpPr>
          <p:cNvPr id="5" name="object 5"/>
          <p:cNvSpPr/>
          <p:nvPr/>
        </p:nvSpPr>
        <p:spPr>
          <a:xfrm rot="10800000">
            <a:off x="719999" y="2550863"/>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6" name="object 6"/>
          <p:cNvSpPr txBox="1"/>
          <p:nvPr/>
        </p:nvSpPr>
        <p:spPr>
          <a:xfrm>
            <a:off x="1067300" y="2640879"/>
            <a:ext cx="5293906" cy="1166986"/>
          </a:xfrm>
          <a:prstGeom prst="rect">
            <a:avLst/>
          </a:prstGeom>
        </p:spPr>
        <p:txBody>
          <a:bodyPr vert="horz" wrap="square" lIns="0" tIns="12700" rIns="0" bIns="0" rtlCol="0">
            <a:spAutoFit/>
          </a:bodyPr>
          <a:lstStyle/>
          <a:p>
            <a:pPr marL="12700" rtl="1">
              <a:lnSpc>
                <a:spcPct val="100000"/>
              </a:lnSpc>
              <a:spcBef>
                <a:spcPts val="100"/>
              </a:spcBef>
            </a:pPr>
            <a:r>
              <a:rPr lang="ar-JO" sz="1300" b="1" spc="45"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a:cs typeface="Calibri"/>
                <a:hlinkClick r:id="rId3"/>
              </a:rPr>
              <a:t>أداة التغذية الراجعة رقم 32: متتبع إجراءات التغذية الراجعة المجتمعية</a:t>
            </a:r>
          </a:p>
          <a:p>
            <a:pPr marL="192405" indent="-179705" rtl="1">
              <a:lnSpc>
                <a:spcPct val="100000"/>
              </a:lnSpc>
              <a:buClr>
                <a:srgbClr val="652D88"/>
              </a:buClr>
              <a:buFont typeface="Arial Narrow"/>
              <a:buChar char="►"/>
              <a:tabLst>
                <a:tab pos="192405" algn="l"/>
              </a:tabLst>
            </a:pPr>
            <a:endParaRPr lang="ar-JO" sz="950" u="sng" spc="20" dirty="0">
              <a:solidFill>
                <a:srgbClr val="98287C"/>
              </a:solidFill>
              <a:uFill>
                <a:solidFill>
                  <a:srgbClr val="98287C"/>
                </a:solidFill>
              </a:uFill>
              <a:latin typeface="Calibri"/>
              <a:cs typeface="Calibri"/>
              <a:hlinkClick r:id="rId3"/>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Arial"/>
                <a:cs typeface="Arial"/>
                <a:hlinkClick r:id="rId3"/>
              </a:rPr>
              <a:t>أداة التغذية الراجعة رقم 9: تخطيط تدفق المعلومات</a:t>
            </a:r>
          </a:p>
          <a:p>
            <a:pPr marL="192405" indent="-179705" rtl="1">
              <a:lnSpc>
                <a:spcPct val="100000"/>
              </a:lnSpc>
              <a:buClr>
                <a:srgbClr val="652D88"/>
              </a:buClr>
              <a:buFont typeface="Arial Narrow"/>
              <a:buChar char="►"/>
              <a:tabLst>
                <a:tab pos="192405" algn="l"/>
              </a:tabLst>
            </a:pPr>
            <a:endParaRPr lang="ar-JO" sz="950" u="sng" spc="-20" dirty="0">
              <a:solidFill>
                <a:srgbClr val="98287C"/>
              </a:solidFill>
              <a:uFill>
                <a:solidFill>
                  <a:srgbClr val="98287C"/>
                </a:solidFill>
              </a:uFill>
              <a:latin typeface="Arial"/>
              <a:cs typeface="Arial"/>
              <a:hlinkClick r:id="rId3"/>
            </a:endParaRPr>
          </a:p>
          <a:p>
            <a:pPr marL="192405" indent="-179705" rtl="1">
              <a:lnSpc>
                <a:spcPct val="100000"/>
              </a:lnSpc>
              <a:buClr>
                <a:srgbClr val="652D88"/>
              </a:buClr>
              <a:buFont typeface="Arial Narrow"/>
              <a:buChar char="►"/>
              <a:tabLst>
                <a:tab pos="192405" algn="l"/>
              </a:tabLst>
            </a:pPr>
            <a:r>
              <a:rPr lang="ar-JO" sz="950" u="sng" spc="20" dirty="0">
                <a:solidFill>
                  <a:srgbClr val="98287C"/>
                </a:solidFill>
                <a:uFill>
                  <a:solidFill>
                    <a:srgbClr val="98287C"/>
                  </a:solidFill>
                </a:uFill>
                <a:latin typeface="Calibri"/>
                <a:cs typeface="Calibri"/>
              </a:rPr>
              <a:t>أداة التغذية الراجعة رقم 10: تخطيط الأدوار والمسؤوليات والمصادر اللازمة والاتفاق عليها</a:t>
            </a:r>
            <a:endParaRPr sz="950" dirty="0">
              <a:latin typeface="Calibri"/>
              <a:cs typeface="Calibri"/>
            </a:endParaRPr>
          </a:p>
        </p:txBody>
      </p:sp>
      <p:sp>
        <p:nvSpPr>
          <p:cNvPr id="7" name="object 7"/>
          <p:cNvSpPr txBox="1"/>
          <p:nvPr/>
        </p:nvSpPr>
        <p:spPr>
          <a:xfrm>
            <a:off x="3644986" y="4266251"/>
            <a:ext cx="3191510" cy="284480"/>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5.1 "إغلاق الحلقة" داخلياً</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3889352" y="5056848"/>
            <a:ext cx="2995930" cy="1503168"/>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20" dirty="0">
                <a:latin typeface="Calibri" panose="020F0502020204030204" pitchFamily="34" charset="0"/>
                <a:ea typeface="Calibri" panose="020F0502020204030204" pitchFamily="34" charset="0"/>
                <a:cs typeface="Calibri" panose="020F0502020204030204" pitchFamily="34" charset="0"/>
              </a:rPr>
              <a:t>قبل إغلاق الحلقة مع المجتمع، يجب عليك التأكد من إغلاقها داخل مؤسستك حيث سيحتاج الموظفون والمتطوعون الذين يتعاملون مع المجتمع بشكل منتظم، إلى معرفة ما الذي تم فعله بالملاحظات والانطباعات حتى يتمكنوا من إعادة تبليغ هذا الأمر للمجتمع، ويجب أيضًا إغلاق الحلقة داخليًا مع الأعضاء الآخرين في مؤسستك من خلال مشاركة القرارات والإجراءات مع الموظفين في المشروع (بما في ذلك الموظفين الفنيين وموظفي الدعم وأعضاء فريق الرصد والتقييم وما إلى ذلك) والمشاريع الأخرى وكبار المديرين، حيث سيساعد ذلك جميع الموظفين على فهم قيمة آلية التغذية الراجعة العاملة.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564380" y="5028914"/>
            <a:ext cx="2995930" cy="202779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يجب أن يشمل جزء من خطط العمل وتدفقات المعلومات والأدوار والمسؤوليات الموضوعة في </a:t>
            </a:r>
            <a:r>
              <a:rPr lang="ar-JO" sz="950" dirty="0">
                <a:latin typeface="Calibri" panose="020F0502020204030204" pitchFamily="34" charset="0"/>
                <a:ea typeface="Calibri" panose="020F0502020204030204" pitchFamily="34" charset="0"/>
                <a:cs typeface="Calibri" panose="020F0502020204030204" pitchFamily="34" charset="0"/>
                <a:hlinkClick r:id="rId4" action="ppaction://hlinksldjump"/>
              </a:rPr>
              <a:t>القسم 1.6 </a:t>
            </a:r>
            <a:r>
              <a:rPr lang="ar-JO" sz="950" dirty="0">
                <a:latin typeface="Calibri" panose="020F0502020204030204" pitchFamily="34" charset="0"/>
                <a:ea typeface="Calibri" panose="020F0502020204030204" pitchFamily="34" charset="0"/>
                <a:cs typeface="Calibri" panose="020F0502020204030204" pitchFamily="34" charset="0"/>
              </a:rPr>
              <a:t>ما يلي: الشخص المسؤول عن إبلاغ مختلف الموظفين والمتطوعين، ومتى يجب عليه فعل بذلك.</a:t>
            </a:r>
          </a:p>
          <a:p>
            <a:pPr marL="12700" marR="5080" algn="just" rtl="1">
              <a:lnSpc>
                <a:spcPct val="113999"/>
              </a:lnSpc>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قد تتضمن طرق إغلاق الحلقة داخليًا مع الموظفين الذين يواجهون المجتمع تحديثات أسبوعية حول ما تم فعله استجابة للتغذية الراجعة المجتمعية، أو مستندات الأسئلة الأكثر تكرارًا التي يتم تحديثها بانتظام، أو عقد اجتماعات شهرية حيث يمكن للموظفين طرح أسئلة حول الإجراءات التي تم اتخاذها كنوع من الاستجابة للملاحظات والانطباعات الواردة، كما ويمكن أن تشمل طرق إغلاق الحلقة مع أصحاب المصلحة الداخليين الآخرين المشاركة في اجتماعات الموظفين ورسائل البريد الإلكتروني لجميع الموظفين والتقارير الشهرية لهم، وما إلى ذلك.</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10" name="object 10"/>
          <p:cNvGrpSpPr/>
          <p:nvPr/>
        </p:nvGrpSpPr>
        <p:grpSpPr>
          <a:xfrm>
            <a:off x="6599328" y="2504508"/>
            <a:ext cx="474345" cy="474345"/>
            <a:chOff x="469337" y="2500979"/>
            <a:chExt cx="474345" cy="474345"/>
          </a:xfrm>
        </p:grpSpPr>
        <p:sp>
          <p:nvSpPr>
            <p:cNvPr id="11" name="object 11"/>
            <p:cNvSpPr/>
            <p:nvPr/>
          </p:nvSpPr>
          <p:spPr>
            <a:xfrm>
              <a:off x="469337" y="2500979"/>
              <a:ext cx="474345" cy="474345"/>
            </a:xfrm>
            <a:custGeom>
              <a:avLst/>
              <a:gdLst/>
              <a:ahLst/>
              <a:cxnLst/>
              <a:rect l="l" t="t" r="r" b="b"/>
              <a:pathLst>
                <a:path w="474344" h="474344">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12" name="object 12"/>
            <p:cNvPicPr/>
            <p:nvPr/>
          </p:nvPicPr>
          <p:blipFill>
            <a:blip r:embed="rId5" cstate="print"/>
            <a:stretch>
              <a:fillRect/>
            </a:stretch>
          </p:blipFill>
          <p:spPr>
            <a:xfrm>
              <a:off x="573284" y="2603966"/>
              <a:ext cx="266442" cy="268338"/>
            </a:xfrm>
            <a:prstGeom prst="rect">
              <a:avLst/>
            </a:prstGeom>
          </p:spPr>
        </p:pic>
      </p:grpSp>
      <p:pic>
        <p:nvPicPr>
          <p:cNvPr id="13" name="object 13"/>
          <p:cNvPicPr/>
          <p:nvPr/>
        </p:nvPicPr>
        <p:blipFill>
          <a:blip r:embed="rId6" cstate="print"/>
          <a:stretch>
            <a:fillRect/>
          </a:stretch>
        </p:blipFill>
        <p:spPr>
          <a:xfrm>
            <a:off x="1817185" y="2964097"/>
            <a:ext cx="245795" cy="245795"/>
          </a:xfrm>
          <a:prstGeom prst="rect">
            <a:avLst/>
          </a:prstGeom>
        </p:spPr>
      </p:pic>
      <p:pic>
        <p:nvPicPr>
          <p:cNvPr id="14" name="object 14"/>
          <p:cNvPicPr/>
          <p:nvPr/>
        </p:nvPicPr>
        <p:blipFill>
          <a:blip r:embed="rId7" cstate="print"/>
          <a:stretch>
            <a:fillRect/>
          </a:stretch>
        </p:blipFill>
        <p:spPr>
          <a:xfrm>
            <a:off x="1817184" y="3303745"/>
            <a:ext cx="245795" cy="245795"/>
          </a:xfrm>
          <a:prstGeom prst="rect">
            <a:avLst/>
          </a:prstGeom>
        </p:spPr>
      </p:pic>
      <p:pic>
        <p:nvPicPr>
          <p:cNvPr id="15" name="object 15"/>
          <p:cNvPicPr/>
          <p:nvPr/>
        </p:nvPicPr>
        <p:blipFill>
          <a:blip r:embed="rId8" cstate="print"/>
          <a:stretch>
            <a:fillRect/>
          </a:stretch>
        </p:blipFill>
        <p:spPr>
          <a:xfrm>
            <a:off x="1817184" y="3625279"/>
            <a:ext cx="245795" cy="245795"/>
          </a:xfrm>
          <a:prstGeom prst="rect">
            <a:avLst/>
          </a:prstGeom>
        </p:spPr>
      </p:pic>
      <p:sp>
        <p:nvSpPr>
          <p:cNvPr id="16" name="object 16"/>
          <p:cNvSpPr/>
          <p:nvPr/>
        </p:nvSpPr>
        <p:spPr>
          <a:xfrm>
            <a:off x="6681427" y="9803413"/>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17" name="object 17"/>
          <p:cNvSpPr txBox="1"/>
          <p:nvPr/>
        </p:nvSpPr>
        <p:spPr>
          <a:xfrm>
            <a:off x="5471772" y="9879590"/>
            <a:ext cx="1413510" cy="135935"/>
          </a:xfrm>
          <a:prstGeom prst="rect">
            <a:avLst/>
          </a:prstGeom>
        </p:spPr>
        <p:txBody>
          <a:bodyPr vert="horz" wrap="square" lIns="0" tIns="12700" rIns="0" bIns="0" rtlCol="0">
            <a:spAutoFit/>
          </a:bodyPr>
          <a:lstStyle/>
          <a:p>
            <a:pPr marL="12700" rtl="1">
              <a:lnSpc>
                <a:spcPct val="100000"/>
              </a:lnSpc>
              <a:spcBef>
                <a:spcPts val="100"/>
              </a:spcBef>
              <a:tabLst>
                <a:tab pos="361950" algn="l"/>
              </a:tabLst>
            </a:pPr>
            <a:r>
              <a:rPr sz="1200" b="1" spc="67" baseline="3472" dirty="0">
                <a:solidFill>
                  <a:srgbClr val="FFFFFF"/>
                </a:solidFill>
                <a:latin typeface="Calibri" panose="020F0502020204030204" pitchFamily="34" charset="0"/>
                <a:ea typeface="Calibri" panose="020F0502020204030204" pitchFamily="34" charset="0"/>
                <a:cs typeface="Calibri" panose="020F0502020204030204" pitchFamily="34" charset="0"/>
              </a:rPr>
              <a:t>34</a:t>
            </a:r>
            <a:r>
              <a:rPr lang="ar-JO" sz="1200" b="1" spc="67" baseline="3472" dirty="0">
                <a:solidFill>
                  <a:srgbClr val="FFFFFF"/>
                </a:solidFill>
                <a:latin typeface="Calibri" panose="020F0502020204030204" pitchFamily="34" charset="0"/>
                <a:ea typeface="Calibri" panose="020F0502020204030204" pitchFamily="34" charset="0"/>
                <a:cs typeface="Calibri" panose="020F0502020204030204" pitchFamily="34" charset="0"/>
              </a:rPr>
              <a:t>       </a:t>
            </a:r>
            <a:r>
              <a:rPr sz="1200" b="1" baseline="3472" dirty="0">
                <a:solidFill>
                  <a:srgbClr val="FFFFFF"/>
                </a:solidFill>
                <a:latin typeface="Calibri" panose="020F0502020204030204" pitchFamily="34" charset="0"/>
                <a:ea typeface="Calibri" panose="020F0502020204030204" pitchFamily="34" charset="0"/>
                <a:cs typeface="Calibri" panose="020F0502020204030204" pitchFamily="34" charset="0"/>
              </a:rPr>
              <a:t>	</a:t>
            </a:r>
            <a:r>
              <a:rPr lang="ar-JO" sz="800"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2397760" y="817168"/>
            <a:ext cx="4485005" cy="284480"/>
          </a:xfrm>
          <a:prstGeom prst="rect">
            <a:avLst/>
          </a:prstGeom>
        </p:spPr>
        <p:txBody>
          <a:bodyPr vert="horz" wrap="square" lIns="0" tIns="12700" rIns="0" bIns="0" rtlCol="0">
            <a:spAutoFit/>
          </a:bodyPr>
          <a:lstStyle/>
          <a:p>
            <a:pPr marL="12700" rtl="1">
              <a:lnSpc>
                <a:spcPct val="100000"/>
              </a:lnSpc>
              <a:spcBef>
                <a:spcPts val="100"/>
              </a:spcBef>
            </a:pPr>
            <a:r>
              <a:rPr lang="ar-JO" sz="1700" b="1" spc="50" dirty="0">
                <a:solidFill>
                  <a:srgbClr val="E42583"/>
                </a:solidFill>
                <a:latin typeface="Calibri" panose="020F0502020204030204" pitchFamily="34" charset="0"/>
                <a:ea typeface="Calibri" panose="020F0502020204030204" pitchFamily="34" charset="0"/>
                <a:cs typeface="Calibri" panose="020F0502020204030204" pitchFamily="34" charset="0"/>
              </a:rPr>
              <a:t>5.2 إغلاق الحلقة مع المجتمع</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3803134" y="1227456"/>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panose="020F0502020204030204" pitchFamily="34" charset="0"/>
              </a:rPr>
              <a:t>إن وجود خطة لإغلاق الحلقة داخليًا أمر لا يقل أهمية عن وجود خطة لإغلاقها مع المجتمع، حيث يوجد هناك العديد من الطرق لإعادة المعلومات إلى المجتمع، اعتمادًا على نوعها وطريقة العمل عليها.</a:t>
            </a:r>
            <a:endParaRPr sz="950" dirty="0">
              <a:latin typeface="Calibri"/>
              <a:cs typeface="Calibri" panose="020F0502020204030204" pitchFamily="34" charset="0"/>
            </a:endParaRPr>
          </a:p>
        </p:txBody>
      </p:sp>
      <p:sp>
        <p:nvSpPr>
          <p:cNvPr id="4" name="object 4"/>
          <p:cNvSpPr txBox="1"/>
          <p:nvPr/>
        </p:nvSpPr>
        <p:spPr>
          <a:xfrm>
            <a:off x="600499" y="1184350"/>
            <a:ext cx="2995930" cy="520700"/>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70" dirty="0">
                <a:latin typeface="Calibri"/>
                <a:cs typeface="Calibri" panose="020F0502020204030204" pitchFamily="34" charset="0"/>
              </a:rPr>
              <a:t>إن أحد القرارات الرئيسية التي يجب اتخاذها هو ما إذا كان يجب مشاركة الردعملية الاستجابة للملاحظات والانطباعات مع الأفراد بشكل منفصل أو مع المجتمع ككل:</a:t>
            </a:r>
            <a:endParaRPr sz="950" dirty="0">
              <a:latin typeface="Calibri"/>
              <a:cs typeface="Calibri" panose="020F0502020204030204" pitchFamily="34" charset="0"/>
            </a:endParaRPr>
          </a:p>
        </p:txBody>
      </p:sp>
      <p:sp>
        <p:nvSpPr>
          <p:cNvPr id="5" name="object 5"/>
          <p:cNvSpPr txBox="1"/>
          <p:nvPr/>
        </p:nvSpPr>
        <p:spPr>
          <a:xfrm>
            <a:off x="1607202" y="6497134"/>
            <a:ext cx="5221605" cy="159018"/>
          </a:xfrm>
          <a:prstGeom prst="rect">
            <a:avLst/>
          </a:prstGeom>
        </p:spPr>
        <p:txBody>
          <a:bodyPr vert="horz" wrap="square" lIns="0" tIns="12700" rIns="0" bIns="0" rtlCol="0">
            <a:spAutoFit/>
          </a:bodyPr>
          <a:lstStyle/>
          <a:p>
            <a:pPr marL="12700" rtl="1">
              <a:lnSpc>
                <a:spcPct val="100000"/>
              </a:lnSpc>
              <a:spcBef>
                <a:spcPts val="100"/>
              </a:spcBef>
            </a:pPr>
            <a:r>
              <a:rPr lang="ar-JO" sz="950" spc="50" dirty="0">
                <a:latin typeface="Calibri"/>
                <a:cs typeface="Calibri" panose="020F0502020204030204" pitchFamily="34" charset="0"/>
              </a:rPr>
              <a:t>فيما يلي وصف لبعض الممارسات الجيدة التي يمكن إجراؤها عند إغلاق حلقة التغذية الراجعة مع المجتمعات:</a:t>
            </a:r>
            <a:endParaRPr sz="950" dirty="0">
              <a:latin typeface="Calibri"/>
              <a:cs typeface="Calibri" panose="020F0502020204030204" pitchFamily="34" charset="0"/>
            </a:endParaRPr>
          </a:p>
        </p:txBody>
      </p:sp>
      <p:sp>
        <p:nvSpPr>
          <p:cNvPr id="6" name="object 6"/>
          <p:cNvSpPr txBox="1"/>
          <p:nvPr/>
        </p:nvSpPr>
        <p:spPr>
          <a:xfrm>
            <a:off x="3904632" y="6926930"/>
            <a:ext cx="2889250" cy="1451936"/>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استخدم قنوات اتصال متنوعة ومفضلة </a:t>
            </a:r>
            <a:r>
              <a:rPr lang="ar-JO" sz="950" dirty="0">
                <a:latin typeface="Calibri" panose="020F0502020204030204" pitchFamily="34" charset="0"/>
                <a:ea typeface="Calibri" panose="020F0502020204030204" pitchFamily="34" charset="0"/>
                <a:cs typeface="Calibri" panose="020F0502020204030204" pitchFamily="34" charset="0"/>
              </a:rPr>
              <a:t>- استخدم قنوات الاتصال المفضلة للمجتمع لتوفير الاستجابة، مع ملاحظة أن هذه قد تكون مختلفة عن الطريقة التي يفضلون تقديم الملاحظات بها.</a:t>
            </a:r>
            <a:endParaRPr sz="950" dirty="0">
              <a:latin typeface="Calibri" panose="020F0502020204030204" pitchFamily="34" charset="0"/>
              <a:ea typeface="Calibri" panose="020F0502020204030204" pitchFamily="34" charset="0"/>
              <a:cs typeface="Calibri" panose="020F0502020204030204" pitchFamily="34" charset="0"/>
            </a:endParaRPr>
          </a:p>
          <a:p>
            <a:pPr marL="119380" marR="5715" indent="-107314" algn="just" rtl="1">
              <a:lnSpc>
                <a:spcPct val="113999"/>
              </a:lnSpc>
              <a:spcBef>
                <a:spcPts val="85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تأكد من وضوح الأشخاص الذين سيغلقون الحلقة والأشخاص الذين سيتم ذلك معهم </a:t>
            </a:r>
            <a:r>
              <a:rPr lang="ar-JO" sz="950" dirty="0">
                <a:latin typeface="Calibri" panose="020F0502020204030204" pitchFamily="34" charset="0"/>
                <a:ea typeface="Calibri" panose="020F0502020204030204" pitchFamily="34" charset="0"/>
                <a:cs typeface="Calibri" panose="020F0502020204030204" pitchFamily="34" charset="0"/>
              </a:rPr>
              <a:t>– في مستندات </a:t>
            </a:r>
            <a:r>
              <a:rPr lang="ar-JO" sz="950" dirty="0">
                <a:latin typeface="Calibri" panose="020F0502020204030204" pitchFamily="34" charset="0"/>
                <a:ea typeface="Calibri" panose="020F0502020204030204" pitchFamily="34" charset="0"/>
                <a:cs typeface="Calibri" panose="020F0502020204030204" pitchFamily="34" charset="0"/>
                <a:hlinkClick r:id="rId2" action="ppaction://hlinksldjump"/>
              </a:rPr>
              <a:t>تدفق المعلومات </a:t>
            </a:r>
            <a:r>
              <a:rPr lang="ar-JO" sz="950" dirty="0">
                <a:latin typeface="Calibri" panose="020F0502020204030204" pitchFamily="34" charset="0"/>
                <a:ea typeface="Calibri" panose="020F0502020204030204" pitchFamily="34" charset="0"/>
                <a:cs typeface="Calibri" panose="020F0502020204030204" pitchFamily="34" charset="0"/>
              </a:rPr>
              <a:t>ووثائق الأدوار والمسؤوليات، تأكد من وضوح الشخص المسؤول عن إغلاق الحلقة مع مجموعات محددة في المجتمع، على سبيل المثال، يمكن أن يكون المسؤول هو فريق مشاركة مجتمعية أو موظف إعداد البرامج.</a:t>
            </a:r>
          </a:p>
        </p:txBody>
      </p:sp>
      <p:sp>
        <p:nvSpPr>
          <p:cNvPr id="7" name="object 7"/>
          <p:cNvSpPr txBox="1"/>
          <p:nvPr/>
        </p:nvSpPr>
        <p:spPr>
          <a:xfrm>
            <a:off x="600499" y="6946609"/>
            <a:ext cx="2887980" cy="669927"/>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أغلق الحلقة، حتى لو لم يتم اتخاذ أي إجراء </a:t>
            </a:r>
            <a:r>
              <a:rPr lang="ar-JO" sz="950" dirty="0">
                <a:latin typeface="Calibri" panose="020F0502020204030204" pitchFamily="34" charset="0"/>
                <a:ea typeface="Calibri" panose="020F0502020204030204" pitchFamily="34" charset="0"/>
                <a:cs typeface="Calibri" panose="020F0502020204030204" pitchFamily="34" charset="0"/>
              </a:rPr>
              <a:t>- من المهم أن تشرح للمجتمعات "ما إذا كان لا يمكن معالجة أسئلتهم أو طلباتهم والسبب وراء ذلك، حيث يساعد ذلك أفراد المجتمع والموظفين في فهم القيود التي تواجهها المنظمة والاستجابة الشاملة لها بشكل أفضل.</a:t>
            </a:r>
          </a:p>
        </p:txBody>
      </p:sp>
      <p:graphicFrame>
        <p:nvGraphicFramePr>
          <p:cNvPr id="8" name="object 8"/>
          <p:cNvGraphicFramePr>
            <a:graphicFrameLocks noGrp="1"/>
          </p:cNvGraphicFramePr>
          <p:nvPr>
            <p:extLst>
              <p:ext uri="{D42A27DB-BD31-4B8C-83A1-F6EECF244321}">
                <p14:modId xmlns:p14="http://schemas.microsoft.com/office/powerpoint/2010/main" val="366477345"/>
              </p:ext>
            </p:extLst>
          </p:nvPr>
        </p:nvGraphicFramePr>
        <p:xfrm>
          <a:off x="716824" y="2171590"/>
          <a:ext cx="6116317" cy="4086225"/>
        </p:xfrm>
        <a:graphic>
          <a:graphicData uri="http://schemas.openxmlformats.org/drawingml/2006/table">
            <a:tbl>
              <a:tblPr rtl="1" firstRow="1" bandRow="1">
                <a:tableStyleId>{2D5ABB26-0587-4C30-8999-92F81FD0307C}</a:tableStyleId>
              </a:tblPr>
              <a:tblGrid>
                <a:gridCol w="2040889">
                  <a:extLst>
                    <a:ext uri="{9D8B030D-6E8A-4147-A177-3AD203B41FA5}">
                      <a16:colId xmlns:a16="http://schemas.microsoft.com/office/drawing/2014/main" val="20000"/>
                    </a:ext>
                  </a:extLst>
                </a:gridCol>
                <a:gridCol w="2037714">
                  <a:extLst>
                    <a:ext uri="{9D8B030D-6E8A-4147-A177-3AD203B41FA5}">
                      <a16:colId xmlns:a16="http://schemas.microsoft.com/office/drawing/2014/main" val="20001"/>
                    </a:ext>
                  </a:extLst>
                </a:gridCol>
                <a:gridCol w="2037714">
                  <a:extLst>
                    <a:ext uri="{9D8B030D-6E8A-4147-A177-3AD203B41FA5}">
                      <a16:colId xmlns:a16="http://schemas.microsoft.com/office/drawing/2014/main" val="20002"/>
                    </a:ext>
                  </a:extLst>
                </a:gridCol>
              </a:tblGrid>
              <a:tr h="423545">
                <a:tc gridSpan="3">
                  <a:txBody>
                    <a:bodyPr/>
                    <a:lstStyle/>
                    <a:p>
                      <a:pPr rtl="1">
                        <a:lnSpc>
                          <a:spcPct val="100000"/>
                        </a:lnSpc>
                        <a:spcBef>
                          <a:spcPts val="50"/>
                        </a:spcBef>
                      </a:pPr>
                      <a:endParaRPr sz="1000" spc="0" dirty="0">
                        <a:latin typeface="Calibri" panose="020F0502020204030204" pitchFamily="34" charset="0"/>
                        <a:ea typeface="Calibri" panose="020F0502020204030204" pitchFamily="34" charset="0"/>
                        <a:cs typeface="Calibri" panose="020F0502020204030204" pitchFamily="34" charset="0"/>
                      </a:endParaRPr>
                    </a:p>
                    <a:p>
                      <a:pPr marL="3175" algn="ctr" rtl="1">
                        <a:lnSpc>
                          <a:spcPct val="100000"/>
                        </a:lnSpc>
                        <a:spcBef>
                          <a:spcPts val="5"/>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خيارات "إغلاق الحلقة" مع المجتمعات</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350" marB="0">
                    <a:lnT w="12700">
                      <a:solidFill>
                        <a:srgbClr val="FFFFFF"/>
                      </a:solidFill>
                      <a:prstDash val="solid"/>
                    </a:lnT>
                    <a:lnB w="6350">
                      <a:solidFill>
                        <a:srgbClr val="FFFFFF"/>
                      </a:solidFill>
                      <a:prstDash val="solid"/>
                    </a:lnB>
                    <a:solidFill>
                      <a:srgbClr val="98287C"/>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466090">
                <a:tc>
                  <a:txBody>
                    <a:bodyPr/>
                    <a:lstStyle/>
                    <a:p>
                      <a:pPr marL="111125" rtl="1">
                        <a:lnSpc>
                          <a:spcPct val="100000"/>
                        </a:lnSpc>
                        <a:spcBef>
                          <a:spcPts val="819"/>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الأشخاص الذين ستتم مشاركتهم</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R w="6350">
                      <a:solidFill>
                        <a:srgbClr val="FFFFFF"/>
                      </a:solidFill>
                      <a:prstDash val="solid"/>
                    </a:lnR>
                    <a:lnT w="6350">
                      <a:solidFill>
                        <a:srgbClr val="FFFFFF"/>
                      </a:solidFill>
                      <a:prstDash val="solid"/>
                    </a:lnT>
                    <a:lnB w="6350">
                      <a:solidFill>
                        <a:srgbClr val="FFFFFF"/>
                      </a:solidFill>
                      <a:prstDash val="solid"/>
                    </a:lnB>
                    <a:solidFill>
                      <a:srgbClr val="BD99C6"/>
                    </a:solidFill>
                  </a:tcPr>
                </a:tc>
                <a:tc>
                  <a:txBody>
                    <a:bodyPr/>
                    <a:lstStyle/>
                    <a:p>
                      <a:pPr marL="107950" marR="468630" rtl="1">
                        <a:lnSpc>
                          <a:spcPct val="101800"/>
                        </a:lnSpc>
                        <a:spcBef>
                          <a:spcPts val="800"/>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مع الشخص الذي قدم الملاحظات والانطباع مباشرةً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1600" marB="0">
                    <a:lnL w="6350">
                      <a:solidFill>
                        <a:srgbClr val="FFFFFF"/>
                      </a:solidFill>
                      <a:prstDash val="solid"/>
                    </a:lnL>
                    <a:lnR w="6350">
                      <a:solidFill>
                        <a:srgbClr val="FFFFFF"/>
                      </a:solidFill>
                      <a:prstDash val="solid"/>
                    </a:lnR>
                    <a:lnT w="6350">
                      <a:solidFill>
                        <a:srgbClr val="FFFFFF"/>
                      </a:solidFill>
                      <a:prstDash val="solid"/>
                    </a:lnT>
                    <a:solidFill>
                      <a:srgbClr val="BD99C6"/>
                    </a:solidFill>
                  </a:tcPr>
                </a:tc>
                <a:tc>
                  <a:txBody>
                    <a:bodyPr/>
                    <a:lstStyle/>
                    <a:p>
                      <a:pPr marL="107950" rtl="1">
                        <a:lnSpc>
                          <a:spcPct val="100000"/>
                        </a:lnSpc>
                        <a:spcBef>
                          <a:spcPts val="819"/>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مع المجتمع بأسره</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L w="6350">
                      <a:solidFill>
                        <a:srgbClr val="FFFFFF"/>
                      </a:solidFill>
                      <a:prstDash val="solid"/>
                    </a:lnL>
                    <a:lnT w="6350">
                      <a:solidFill>
                        <a:srgbClr val="FFFFFF"/>
                      </a:solidFill>
                      <a:prstDash val="solid"/>
                    </a:lnT>
                    <a:solidFill>
                      <a:srgbClr val="BD99C6"/>
                    </a:solidFill>
                  </a:tcPr>
                </a:tc>
                <a:extLst>
                  <a:ext uri="{0D108BD9-81ED-4DB2-BD59-A6C34878D82A}">
                    <a16:rowId xmlns:a16="http://schemas.microsoft.com/office/drawing/2014/main" val="10001"/>
                  </a:ext>
                </a:extLst>
              </a:tr>
              <a:tr h="1369695">
                <a:tc>
                  <a:txBody>
                    <a:bodyPr/>
                    <a:lstStyle/>
                    <a:p>
                      <a:pPr marL="111125" rtl="1">
                        <a:lnSpc>
                          <a:spcPct val="100000"/>
                        </a:lnSpc>
                        <a:spcBef>
                          <a:spcPts val="819"/>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متى يكون هذا مهما؟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lnT w="6350">
                      <a:solidFill>
                        <a:srgbClr val="FFFFFF"/>
                      </a:solidFill>
                      <a:prstDash val="solid"/>
                    </a:lnT>
                    <a:lnB w="6350">
                      <a:solidFill>
                        <a:srgbClr val="FFFFFF"/>
                      </a:solidFill>
                      <a:prstDash val="solid"/>
                    </a:lnB>
                    <a:solidFill>
                      <a:srgbClr val="C7ABD1"/>
                    </a:solidFill>
                  </a:tcPr>
                </a:tc>
                <a:tc>
                  <a:txBody>
                    <a:bodyPr/>
                    <a:lstStyle/>
                    <a:p>
                      <a:pPr marL="214629" marR="414020" indent="-107314" rtl="1">
                        <a:lnSpc>
                          <a:spcPct val="111100"/>
                        </a:lnSpc>
                        <a:spcBef>
                          <a:spcPts val="515"/>
                        </a:spcBef>
                        <a:buClr>
                          <a:srgbClr val="98287C"/>
                        </a:buClr>
                        <a:buFont typeface="Wingdings"/>
                        <a:buChar char=""/>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إذا كانت الملاحظات التي تمت مشاركتها حساسة.</a:t>
                      </a:r>
                      <a:endParaRPr sz="900" spc="0" dirty="0">
                        <a:latin typeface="Calibri" panose="020F0502020204030204" pitchFamily="34" charset="0"/>
                        <a:ea typeface="Calibri" panose="020F0502020204030204" pitchFamily="34" charset="0"/>
                        <a:cs typeface="Calibri" panose="020F0502020204030204" pitchFamily="34" charset="0"/>
                      </a:endParaRPr>
                    </a:p>
                    <a:p>
                      <a:pPr marL="214629" marR="391795" indent="-107314" rtl="1">
                        <a:lnSpc>
                          <a:spcPct val="111100"/>
                        </a:lnSpc>
                        <a:buClr>
                          <a:srgbClr val="98287C"/>
                        </a:buClr>
                        <a:buFont typeface="Wingdings"/>
                        <a:buChar char=""/>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عندما يحتاج الشخص إلى تلقي رد بشكل عاجل بخصوص مشكرة معينة.</a:t>
                      </a:r>
                      <a:endParaRPr sz="900" spc="0" dirty="0">
                        <a:latin typeface="Calibri" panose="020F0502020204030204" pitchFamily="34" charset="0"/>
                        <a:ea typeface="Calibri" panose="020F0502020204030204" pitchFamily="34" charset="0"/>
                        <a:cs typeface="Calibri" panose="020F0502020204030204" pitchFamily="34" charset="0"/>
                      </a:endParaRPr>
                    </a:p>
                    <a:p>
                      <a:pPr marL="214629" marR="300990" indent="-107314" rtl="1">
                        <a:lnSpc>
                          <a:spcPct val="111100"/>
                        </a:lnSpc>
                        <a:buClr>
                          <a:srgbClr val="98287C"/>
                        </a:buClr>
                        <a:buFont typeface="Wingdings"/>
                        <a:buChar char=""/>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إذا كانت هناك حاجة للحصول على موافقة الشخص لمشاركة تفاصيل الاتصال الخاصة به</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R w="6350">
                      <a:solidFill>
                        <a:srgbClr val="011E41"/>
                      </a:solidFill>
                      <a:prstDash val="solid"/>
                    </a:lnR>
                    <a:lnB w="6350">
                      <a:solidFill>
                        <a:srgbClr val="011E41"/>
                      </a:solidFill>
                      <a:prstDash val="solid"/>
                    </a:lnB>
                  </a:tcPr>
                </a:tc>
                <a:tc>
                  <a:txBody>
                    <a:bodyPr/>
                    <a:lstStyle/>
                    <a:p>
                      <a:pPr marL="214629" marR="278130" indent="-107314" rtl="1">
                        <a:lnSpc>
                          <a:spcPct val="111100"/>
                        </a:lnSpc>
                        <a:spcBef>
                          <a:spcPts val="515"/>
                        </a:spcBef>
                        <a:buClr>
                          <a:srgbClr val="98287C"/>
                        </a:buClr>
                        <a:buFont typeface="Wingdings"/>
                        <a:buChar char=""/>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عندما تكون القضية المتعلقة بالملاحظات والانطباعات المقدمة وعملية الاستجابة ذات أهمية للمجتمع بأكمله.</a:t>
                      </a:r>
                      <a:endParaRPr sz="900" spc="0" dirty="0">
                        <a:latin typeface="Calibri" panose="020F0502020204030204" pitchFamily="34" charset="0"/>
                        <a:ea typeface="Calibri" panose="020F0502020204030204" pitchFamily="34" charset="0"/>
                        <a:cs typeface="Calibri" panose="020F0502020204030204" pitchFamily="34" charset="0"/>
                      </a:endParaRPr>
                    </a:p>
                    <a:p>
                      <a:pPr marL="214629" marR="234950" indent="-107314" rtl="1">
                        <a:lnSpc>
                          <a:spcPct val="111100"/>
                        </a:lnSpc>
                        <a:buClr>
                          <a:srgbClr val="98287C"/>
                        </a:buClr>
                        <a:buFont typeface="Wingdings"/>
                        <a:buChar char=""/>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إذا تم تقديم الملاحظات بشكل مجهول ويمكن مشاركة الاستجابة دون تحديد الشخص الذي شاركها.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11E41"/>
                      </a:solidFill>
                      <a:prstDash val="solid"/>
                    </a:lnL>
                    <a:lnR w="6350">
                      <a:solidFill>
                        <a:srgbClr val="011E41"/>
                      </a:solidFill>
                      <a:prstDash val="solid"/>
                    </a:lnR>
                    <a:lnB w="6350">
                      <a:solidFill>
                        <a:srgbClr val="011E41"/>
                      </a:solidFill>
                      <a:prstDash val="solid"/>
                    </a:lnB>
                  </a:tcPr>
                </a:tc>
                <a:extLst>
                  <a:ext uri="{0D108BD9-81ED-4DB2-BD59-A6C34878D82A}">
                    <a16:rowId xmlns:a16="http://schemas.microsoft.com/office/drawing/2014/main" val="10002"/>
                  </a:ext>
                </a:extLst>
              </a:tr>
              <a:tr h="1826895">
                <a:tc>
                  <a:txBody>
                    <a:bodyPr/>
                    <a:lstStyle/>
                    <a:p>
                      <a:pPr marL="111125" rtl="1">
                        <a:lnSpc>
                          <a:spcPct val="100000"/>
                        </a:lnSpc>
                        <a:spcBef>
                          <a:spcPts val="815"/>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كيف يمكن إجراء ذلك؟</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3505" marB="0">
                    <a:lnT w="6350">
                      <a:solidFill>
                        <a:srgbClr val="FFFFFF"/>
                      </a:solidFill>
                      <a:prstDash val="solid"/>
                    </a:lnT>
                    <a:solidFill>
                      <a:srgbClr val="C7ABD1"/>
                    </a:solidFill>
                  </a:tcPr>
                </a:tc>
                <a:tc>
                  <a:txBody>
                    <a:bodyPr/>
                    <a:lstStyle/>
                    <a:p>
                      <a:pPr marL="107950" marR="342900" rtl="1">
                        <a:lnSpc>
                          <a:spcPct val="111100"/>
                        </a:lnSpc>
                        <a:spcBef>
                          <a:spcPts val="515"/>
                        </a:spcBef>
                      </a:pPr>
                      <a:r>
                        <a:rPr lang="ar-JO" sz="900" spc="0" dirty="0">
                          <a:latin typeface="Calibri" panose="020F0502020204030204" pitchFamily="34" charset="0"/>
                          <a:ea typeface="Calibri" panose="020F0502020204030204" pitchFamily="34" charset="0"/>
                          <a:cs typeface="Calibri" panose="020F0502020204030204" pitchFamily="34" charset="0"/>
                        </a:rPr>
                        <a:t>الاتصال المباشر بالشخص بالطريقة التي يفضلها ويكون ذلك ممكنا (على سبيل المثال ، شخصيا أو من خلال الهاتف أو البريد الإلكتروني)</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rtl="1">
                        <a:lnSpc>
                          <a:spcPct val="100000"/>
                        </a:lnSpc>
                        <a:spcBef>
                          <a:spcPts val="635"/>
                        </a:spcBef>
                      </a:pPr>
                      <a:r>
                        <a:rPr lang="ar-JO" sz="900" spc="0" dirty="0">
                          <a:latin typeface="Calibri" panose="020F0502020204030204" pitchFamily="34" charset="0"/>
                          <a:ea typeface="Calibri" panose="020F0502020204030204" pitchFamily="34" charset="0"/>
                          <a:cs typeface="Calibri" panose="020F0502020204030204" pitchFamily="34" charset="0"/>
                        </a:rPr>
                        <a:t>تشمل الخيارات:</a:t>
                      </a:r>
                      <a:endParaRPr sz="900" spc="0" dirty="0">
                        <a:latin typeface="Calibri" panose="020F0502020204030204" pitchFamily="34" charset="0"/>
                        <a:ea typeface="Calibri" panose="020F0502020204030204" pitchFamily="34" charset="0"/>
                        <a:cs typeface="Calibri" panose="020F0502020204030204" pitchFamily="34" charset="0"/>
                      </a:endParaRPr>
                    </a:p>
                    <a:p>
                      <a:pPr marL="214629" marR="514984" indent="-107314" rtl="1">
                        <a:lnSpc>
                          <a:spcPct val="111100"/>
                        </a:lnSpc>
                        <a:buClr>
                          <a:srgbClr val="98287C"/>
                        </a:buClr>
                        <a:buFont typeface="Wingdings"/>
                        <a:buChar char=""/>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التحديثات والمناقشات خلال الأنشطة العادية.</a:t>
                      </a:r>
                      <a:endParaRPr sz="900" spc="0" dirty="0">
                        <a:latin typeface="Calibri" panose="020F0502020204030204" pitchFamily="34" charset="0"/>
                        <a:ea typeface="Calibri" panose="020F0502020204030204" pitchFamily="34" charset="0"/>
                        <a:cs typeface="Calibri" panose="020F0502020204030204" pitchFamily="34" charset="0"/>
                      </a:endParaRPr>
                    </a:p>
                    <a:p>
                      <a:pPr marL="214629" marR="699135" indent="-107314" rtl="1">
                        <a:lnSpc>
                          <a:spcPct val="111100"/>
                        </a:lnSpc>
                        <a:buClr>
                          <a:srgbClr val="98287C"/>
                        </a:buClr>
                        <a:buFont typeface="Wingdings"/>
                        <a:buChar char=""/>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الاجتماعات المجتمعية المتعلقة بهذا الموضوع.</a:t>
                      </a:r>
                      <a:endParaRPr sz="900" spc="0" dirty="0">
                        <a:latin typeface="Calibri" panose="020F0502020204030204" pitchFamily="34" charset="0"/>
                        <a:ea typeface="Calibri" panose="020F0502020204030204" pitchFamily="34" charset="0"/>
                        <a:cs typeface="Calibri" panose="020F0502020204030204" pitchFamily="34" charset="0"/>
                      </a:endParaRPr>
                    </a:p>
                    <a:p>
                      <a:pPr marL="214629" marR="760730" indent="-107314" algn="just" rtl="1">
                        <a:lnSpc>
                          <a:spcPct val="111100"/>
                        </a:lnSpc>
                        <a:buClr>
                          <a:srgbClr val="98287C"/>
                        </a:buClr>
                        <a:buFont typeface="Wingdings"/>
                        <a:buChar char=""/>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مناقشة القضية في البرامج الإذاعية المجتمعية</a:t>
                      </a:r>
                      <a:endParaRPr sz="900" spc="0" dirty="0">
                        <a:latin typeface="Calibri" panose="020F0502020204030204" pitchFamily="34" charset="0"/>
                        <a:ea typeface="Calibri" panose="020F0502020204030204" pitchFamily="34" charset="0"/>
                        <a:cs typeface="Calibri" panose="020F0502020204030204" pitchFamily="34" charset="0"/>
                      </a:endParaRPr>
                    </a:p>
                    <a:p>
                      <a:pPr marL="214629" marR="313055" indent="-107314" rtl="1">
                        <a:lnSpc>
                          <a:spcPct val="111100"/>
                        </a:lnSpc>
                        <a:buClr>
                          <a:srgbClr val="98287C"/>
                        </a:buClr>
                        <a:buFont typeface="Wingdings"/>
                        <a:buChar char=""/>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نشر لافتات أو لوحات في الأماكن العامة تحتوي على المعلومات ذات الصلة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11E41"/>
                      </a:solidFill>
                      <a:prstDash val="solid"/>
                    </a:lnL>
                    <a:lnR w="6350">
                      <a:solidFill>
                        <a:srgbClr val="011E41"/>
                      </a:solidFill>
                      <a:prstDash val="solid"/>
                    </a:lnR>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3"/>
                  </a:ext>
                </a:extLst>
              </a:tr>
            </a:tbl>
          </a:graphicData>
        </a:graphic>
      </p:graphicFrame>
      <p:sp>
        <p:nvSpPr>
          <p:cNvPr id="9" name="object 9"/>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cs typeface="Calibri" panose="020F0502020204030204" pitchFamily="34" charset="0"/>
            </a:endParaRPr>
          </a:p>
        </p:txBody>
      </p:sp>
      <p:sp>
        <p:nvSpPr>
          <p:cNvPr id="10" name="object 10"/>
          <p:cNvSpPr txBox="1"/>
          <p:nvPr/>
        </p:nvSpPr>
        <p:spPr>
          <a:xfrm>
            <a:off x="6718317" y="10083162"/>
            <a:ext cx="151130" cy="135935"/>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alibri" panose="020F0502020204030204" pitchFamily="34" charset="0"/>
              </a:rPr>
              <a:t>35</a:t>
            </a:r>
            <a:endParaRPr sz="800">
              <a:latin typeface="Century Gothic"/>
              <a:cs typeface="Calibri" panose="020F0502020204030204" pitchFamily="34" charset="0"/>
            </a:endParaRPr>
          </a:p>
        </p:txBody>
      </p:sp>
      <p:sp>
        <p:nvSpPr>
          <p:cNvPr id="11" name="object 11"/>
          <p:cNvSpPr txBox="1"/>
          <p:nvPr/>
        </p:nvSpPr>
        <p:spPr>
          <a:xfrm>
            <a:off x="4233588" y="10081638"/>
            <a:ext cx="2277745" cy="282129"/>
          </a:xfrm>
          <a:prstGeom prst="rect">
            <a:avLst/>
          </a:prstGeom>
        </p:spPr>
        <p:txBody>
          <a:bodyPr vert="horz" wrap="square" lIns="0" tIns="22860" rIns="0" bIns="0" rtlCol="0">
            <a:spAutoFit/>
          </a:bodyPr>
          <a:lstStyle/>
          <a:p>
            <a:pPr marR="5080" algn="r" rtl="1">
              <a:lnSpc>
                <a:spcPct val="100000"/>
              </a:lnSpc>
              <a:spcBef>
                <a:spcPts val="180"/>
              </a:spcBef>
            </a:pPr>
            <a:r>
              <a:rPr lang="ar-JO" sz="800" b="1" dirty="0">
                <a:solidFill>
                  <a:srgbClr val="98297D"/>
                </a:solidFill>
                <a:latin typeface="Calibri" panose="020F0502020204030204" pitchFamily="34" charset="0"/>
                <a:ea typeface="Calibri" panose="020F0502020204030204" pitchFamily="34" charset="0"/>
                <a:cs typeface="Calibri" panose="020F0502020204030204" pitchFamily="34" charset="0"/>
              </a:rPr>
              <a:t>الوحدة رقم 2</a:t>
            </a:r>
            <a:r>
              <a:rPr sz="800" b="1" spc="65" dirty="0">
                <a:solidFill>
                  <a:srgbClr val="98297D"/>
                </a:solidFill>
                <a:latin typeface="Calibri" panose="020F0502020204030204" pitchFamily="34" charset="0"/>
                <a:ea typeface="Calibri" panose="020F0502020204030204" pitchFamily="34" charset="0"/>
                <a:cs typeface="Calibri" panose="020F0502020204030204" pitchFamily="34" charset="0"/>
              </a:rPr>
              <a:t>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a:p>
            <a:pPr marR="5715" algn="r" rtl="1">
              <a:lnSpc>
                <a:spcPct val="100000"/>
              </a:lnSpc>
              <a:spcBef>
                <a:spcPts val="75"/>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الخامسة: إغلاق الحلقة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3239998"/>
            <a:ext cx="7560309" cy="7434580"/>
            <a:chOff x="0" y="3239998"/>
            <a:chExt cx="7560309" cy="7434580"/>
          </a:xfrm>
        </p:grpSpPr>
        <p:pic>
          <p:nvPicPr>
            <p:cNvPr id="3" name="object 3"/>
            <p:cNvPicPr/>
            <p:nvPr/>
          </p:nvPicPr>
          <p:blipFill>
            <a:blip r:embed="rId2" cstate="print"/>
            <a:stretch>
              <a:fillRect/>
            </a:stretch>
          </p:blipFill>
          <p:spPr>
            <a:xfrm>
              <a:off x="0" y="3510013"/>
              <a:ext cx="7559992" cy="7163989"/>
            </a:xfrm>
            <a:prstGeom prst="rect">
              <a:avLst/>
            </a:prstGeom>
          </p:spPr>
        </p:pic>
        <p:sp>
          <p:nvSpPr>
            <p:cNvPr id="4" name="object 4"/>
            <p:cNvSpPr/>
            <p:nvPr/>
          </p:nvSpPr>
          <p:spPr>
            <a:xfrm>
              <a:off x="0" y="3240001"/>
              <a:ext cx="1775460" cy="2303780"/>
            </a:xfrm>
            <a:custGeom>
              <a:avLst/>
              <a:gdLst/>
              <a:ahLst/>
              <a:cxnLst/>
              <a:rect l="l" t="t" r="r" b="b"/>
              <a:pathLst>
                <a:path w="1775460" h="2303779">
                  <a:moveTo>
                    <a:pt x="623729" y="0"/>
                  </a:moveTo>
                  <a:lnTo>
                    <a:pt x="575045" y="1010"/>
                  </a:lnTo>
                  <a:lnTo>
                    <a:pt x="526875" y="4014"/>
                  </a:lnTo>
                  <a:lnTo>
                    <a:pt x="479260" y="8973"/>
                  </a:lnTo>
                  <a:lnTo>
                    <a:pt x="432240" y="15846"/>
                  </a:lnTo>
                  <a:lnTo>
                    <a:pt x="385855" y="24593"/>
                  </a:lnTo>
                  <a:lnTo>
                    <a:pt x="340145" y="35174"/>
                  </a:lnTo>
                  <a:lnTo>
                    <a:pt x="295150" y="47550"/>
                  </a:lnTo>
                  <a:lnTo>
                    <a:pt x="250910" y="61680"/>
                  </a:lnTo>
                  <a:lnTo>
                    <a:pt x="207465" y="77524"/>
                  </a:lnTo>
                  <a:lnTo>
                    <a:pt x="164854" y="95042"/>
                  </a:lnTo>
                  <a:lnTo>
                    <a:pt x="123119" y="114195"/>
                  </a:lnTo>
                  <a:lnTo>
                    <a:pt x="82298" y="134943"/>
                  </a:lnTo>
                  <a:lnTo>
                    <a:pt x="42432" y="157244"/>
                  </a:lnTo>
                  <a:lnTo>
                    <a:pt x="3561" y="181060"/>
                  </a:lnTo>
                  <a:lnTo>
                    <a:pt x="0" y="183441"/>
                  </a:lnTo>
                  <a:lnTo>
                    <a:pt x="0" y="2120021"/>
                  </a:lnTo>
                  <a:lnTo>
                    <a:pt x="42432" y="2146218"/>
                  </a:lnTo>
                  <a:lnTo>
                    <a:pt x="82298" y="2168519"/>
                  </a:lnTo>
                  <a:lnTo>
                    <a:pt x="123119" y="2189266"/>
                  </a:lnTo>
                  <a:lnTo>
                    <a:pt x="164854" y="2208419"/>
                  </a:lnTo>
                  <a:lnTo>
                    <a:pt x="207465" y="2225938"/>
                  </a:lnTo>
                  <a:lnTo>
                    <a:pt x="250910" y="2241782"/>
                  </a:lnTo>
                  <a:lnTo>
                    <a:pt x="295150" y="2255912"/>
                  </a:lnTo>
                  <a:lnTo>
                    <a:pt x="340145" y="2268287"/>
                  </a:lnTo>
                  <a:lnTo>
                    <a:pt x="385855" y="2278869"/>
                  </a:lnTo>
                  <a:lnTo>
                    <a:pt x="432240" y="2287616"/>
                  </a:lnTo>
                  <a:lnTo>
                    <a:pt x="479260" y="2294488"/>
                  </a:lnTo>
                  <a:lnTo>
                    <a:pt x="526875" y="2299447"/>
                  </a:lnTo>
                  <a:lnTo>
                    <a:pt x="575045" y="2302452"/>
                  </a:lnTo>
                  <a:lnTo>
                    <a:pt x="623729" y="2303462"/>
                  </a:lnTo>
                  <a:lnTo>
                    <a:pt x="672414" y="2302452"/>
                  </a:lnTo>
                  <a:lnTo>
                    <a:pt x="720584" y="2299447"/>
                  </a:lnTo>
                  <a:lnTo>
                    <a:pt x="768199" y="2294488"/>
                  </a:lnTo>
                  <a:lnTo>
                    <a:pt x="815219" y="2287616"/>
                  </a:lnTo>
                  <a:lnTo>
                    <a:pt x="861604" y="2278869"/>
                  </a:lnTo>
                  <a:lnTo>
                    <a:pt x="907314" y="2268287"/>
                  </a:lnTo>
                  <a:lnTo>
                    <a:pt x="952309" y="2255912"/>
                  </a:lnTo>
                  <a:lnTo>
                    <a:pt x="996549" y="2241782"/>
                  </a:lnTo>
                  <a:lnTo>
                    <a:pt x="1039994" y="2225938"/>
                  </a:lnTo>
                  <a:lnTo>
                    <a:pt x="1082605" y="2208419"/>
                  </a:lnTo>
                  <a:lnTo>
                    <a:pt x="1124340" y="2189266"/>
                  </a:lnTo>
                  <a:lnTo>
                    <a:pt x="1165161" y="2168519"/>
                  </a:lnTo>
                  <a:lnTo>
                    <a:pt x="1205027" y="2146218"/>
                  </a:lnTo>
                  <a:lnTo>
                    <a:pt x="1243898" y="2122402"/>
                  </a:lnTo>
                  <a:lnTo>
                    <a:pt x="1281734" y="2097111"/>
                  </a:lnTo>
                  <a:lnTo>
                    <a:pt x="1318496" y="2070386"/>
                  </a:lnTo>
                  <a:lnTo>
                    <a:pt x="1354143" y="2042267"/>
                  </a:lnTo>
                  <a:lnTo>
                    <a:pt x="1388636" y="2012793"/>
                  </a:lnTo>
                  <a:lnTo>
                    <a:pt x="1421933" y="1982004"/>
                  </a:lnTo>
                  <a:lnTo>
                    <a:pt x="1453997" y="1949941"/>
                  </a:lnTo>
                  <a:lnTo>
                    <a:pt x="1484785" y="1916643"/>
                  </a:lnTo>
                  <a:lnTo>
                    <a:pt x="1514259" y="1882151"/>
                  </a:lnTo>
                  <a:lnTo>
                    <a:pt x="1542379" y="1846504"/>
                  </a:lnTo>
                  <a:lnTo>
                    <a:pt x="1569104" y="1809742"/>
                  </a:lnTo>
                  <a:lnTo>
                    <a:pt x="1594394" y="1771906"/>
                  </a:lnTo>
                  <a:lnTo>
                    <a:pt x="1618210" y="1733034"/>
                  </a:lnTo>
                  <a:lnTo>
                    <a:pt x="1640512" y="1693169"/>
                  </a:lnTo>
                  <a:lnTo>
                    <a:pt x="1661259" y="1652348"/>
                  </a:lnTo>
                  <a:lnTo>
                    <a:pt x="1680412" y="1610612"/>
                  </a:lnTo>
                  <a:lnTo>
                    <a:pt x="1697930" y="1568002"/>
                  </a:lnTo>
                  <a:lnTo>
                    <a:pt x="1713774" y="1524557"/>
                  </a:lnTo>
                  <a:lnTo>
                    <a:pt x="1727904" y="1480317"/>
                  </a:lnTo>
                  <a:lnTo>
                    <a:pt x="1740280" y="1435322"/>
                  </a:lnTo>
                  <a:lnTo>
                    <a:pt x="1750861" y="1389612"/>
                  </a:lnTo>
                  <a:lnTo>
                    <a:pt x="1759608" y="1343227"/>
                  </a:lnTo>
                  <a:lnTo>
                    <a:pt x="1766481" y="1296207"/>
                  </a:lnTo>
                  <a:lnTo>
                    <a:pt x="1771439" y="1248592"/>
                  </a:lnTo>
                  <a:lnTo>
                    <a:pt x="1774444" y="1200422"/>
                  </a:lnTo>
                  <a:lnTo>
                    <a:pt x="1775454" y="1151737"/>
                  </a:lnTo>
                  <a:lnTo>
                    <a:pt x="1774444" y="1103051"/>
                  </a:lnTo>
                  <a:lnTo>
                    <a:pt x="1771439" y="1054880"/>
                  </a:lnTo>
                  <a:lnTo>
                    <a:pt x="1766481" y="1007265"/>
                  </a:lnTo>
                  <a:lnTo>
                    <a:pt x="1759608" y="960244"/>
                  </a:lnTo>
                  <a:lnTo>
                    <a:pt x="1750861" y="913858"/>
                  </a:lnTo>
                  <a:lnTo>
                    <a:pt x="1740280" y="868148"/>
                  </a:lnTo>
                  <a:lnTo>
                    <a:pt x="1727904" y="823152"/>
                  </a:lnTo>
                  <a:lnTo>
                    <a:pt x="1713774" y="778911"/>
                  </a:lnTo>
                  <a:lnTo>
                    <a:pt x="1697930" y="735465"/>
                  </a:lnTo>
                  <a:lnTo>
                    <a:pt x="1680412" y="692854"/>
                  </a:lnTo>
                  <a:lnTo>
                    <a:pt x="1661259" y="651118"/>
                  </a:lnTo>
                  <a:lnTo>
                    <a:pt x="1640512" y="610297"/>
                  </a:lnTo>
                  <a:lnTo>
                    <a:pt x="1618210" y="570431"/>
                  </a:lnTo>
                  <a:lnTo>
                    <a:pt x="1594394" y="531559"/>
                  </a:lnTo>
                  <a:lnTo>
                    <a:pt x="1569104" y="493722"/>
                  </a:lnTo>
                  <a:lnTo>
                    <a:pt x="1542379" y="456960"/>
                  </a:lnTo>
                  <a:lnTo>
                    <a:pt x="1514259" y="421313"/>
                  </a:lnTo>
                  <a:lnTo>
                    <a:pt x="1484785" y="386820"/>
                  </a:lnTo>
                  <a:lnTo>
                    <a:pt x="1453997" y="353522"/>
                  </a:lnTo>
                  <a:lnTo>
                    <a:pt x="1421933" y="321459"/>
                  </a:lnTo>
                  <a:lnTo>
                    <a:pt x="1388636" y="290670"/>
                  </a:lnTo>
                  <a:lnTo>
                    <a:pt x="1354143" y="261196"/>
                  </a:lnTo>
                  <a:lnTo>
                    <a:pt x="1318496" y="233076"/>
                  </a:lnTo>
                  <a:lnTo>
                    <a:pt x="1281734" y="206351"/>
                  </a:lnTo>
                  <a:lnTo>
                    <a:pt x="1243898" y="181060"/>
                  </a:lnTo>
                  <a:lnTo>
                    <a:pt x="1205027" y="157244"/>
                  </a:lnTo>
                  <a:lnTo>
                    <a:pt x="1165161" y="134943"/>
                  </a:lnTo>
                  <a:lnTo>
                    <a:pt x="1124340" y="114195"/>
                  </a:lnTo>
                  <a:lnTo>
                    <a:pt x="1082605" y="95042"/>
                  </a:lnTo>
                  <a:lnTo>
                    <a:pt x="1039994" y="77524"/>
                  </a:lnTo>
                  <a:lnTo>
                    <a:pt x="996549" y="61680"/>
                  </a:lnTo>
                  <a:lnTo>
                    <a:pt x="952309" y="47550"/>
                  </a:lnTo>
                  <a:lnTo>
                    <a:pt x="907314" y="35174"/>
                  </a:lnTo>
                  <a:lnTo>
                    <a:pt x="861604" y="24593"/>
                  </a:lnTo>
                  <a:lnTo>
                    <a:pt x="815219" y="15846"/>
                  </a:lnTo>
                  <a:lnTo>
                    <a:pt x="768199" y="8973"/>
                  </a:lnTo>
                  <a:lnTo>
                    <a:pt x="720584" y="4014"/>
                  </a:lnTo>
                  <a:lnTo>
                    <a:pt x="672414" y="1010"/>
                  </a:lnTo>
                  <a:lnTo>
                    <a:pt x="623729" y="0"/>
                  </a:lnTo>
                  <a:close/>
                </a:path>
              </a:pathLst>
            </a:custGeom>
            <a:solidFill>
              <a:srgbClr val="FFFFFF">
                <a:alpha val="58000"/>
              </a:srgbClr>
            </a:solidFill>
          </p:spPr>
          <p:txBody>
            <a:bodyPr wrap="square" lIns="0" tIns="0" rIns="0" bIns="0" rtlCol="0"/>
            <a:lstStyle/>
            <a:p>
              <a:endParaRPr/>
            </a:p>
          </p:txBody>
        </p:sp>
        <p:sp>
          <p:nvSpPr>
            <p:cNvPr id="5" name="object 5"/>
            <p:cNvSpPr/>
            <p:nvPr/>
          </p:nvSpPr>
          <p:spPr>
            <a:xfrm>
              <a:off x="0" y="3239998"/>
              <a:ext cx="1704339" cy="2232025"/>
            </a:xfrm>
            <a:custGeom>
              <a:avLst/>
              <a:gdLst/>
              <a:ahLst/>
              <a:cxnLst/>
              <a:rect l="l" t="t" r="r" b="b"/>
              <a:pathLst>
                <a:path w="1704339" h="2232025">
                  <a:moveTo>
                    <a:pt x="587924" y="0"/>
                  </a:moveTo>
                  <a:lnTo>
                    <a:pt x="539518" y="1031"/>
                  </a:lnTo>
                  <a:lnTo>
                    <a:pt x="491639" y="4096"/>
                  </a:lnTo>
                  <a:lnTo>
                    <a:pt x="444328" y="9153"/>
                  </a:lnTo>
                  <a:lnTo>
                    <a:pt x="397627" y="16161"/>
                  </a:lnTo>
                  <a:lnTo>
                    <a:pt x="351579" y="25077"/>
                  </a:lnTo>
                  <a:lnTo>
                    <a:pt x="306225" y="35861"/>
                  </a:lnTo>
                  <a:lnTo>
                    <a:pt x="261607" y="48468"/>
                  </a:lnTo>
                  <a:lnTo>
                    <a:pt x="217767" y="62859"/>
                  </a:lnTo>
                  <a:lnTo>
                    <a:pt x="174747" y="78991"/>
                  </a:lnTo>
                  <a:lnTo>
                    <a:pt x="132589" y="96822"/>
                  </a:lnTo>
                  <a:lnTo>
                    <a:pt x="91334" y="116310"/>
                  </a:lnTo>
                  <a:lnTo>
                    <a:pt x="51024" y="137414"/>
                  </a:lnTo>
                  <a:lnTo>
                    <a:pt x="11702" y="160091"/>
                  </a:lnTo>
                  <a:lnTo>
                    <a:pt x="0" y="167489"/>
                  </a:lnTo>
                  <a:lnTo>
                    <a:pt x="0" y="2064385"/>
                  </a:lnTo>
                  <a:lnTo>
                    <a:pt x="51024" y="2094461"/>
                  </a:lnTo>
                  <a:lnTo>
                    <a:pt x="91334" y="2115564"/>
                  </a:lnTo>
                  <a:lnTo>
                    <a:pt x="132589" y="2135052"/>
                  </a:lnTo>
                  <a:lnTo>
                    <a:pt x="174747" y="2152882"/>
                  </a:lnTo>
                  <a:lnTo>
                    <a:pt x="217767" y="2169014"/>
                  </a:lnTo>
                  <a:lnTo>
                    <a:pt x="261607" y="2183404"/>
                  </a:lnTo>
                  <a:lnTo>
                    <a:pt x="306225" y="2196012"/>
                  </a:lnTo>
                  <a:lnTo>
                    <a:pt x="351579" y="2206795"/>
                  </a:lnTo>
                  <a:lnTo>
                    <a:pt x="397627" y="2215711"/>
                  </a:lnTo>
                  <a:lnTo>
                    <a:pt x="444328" y="2222719"/>
                  </a:lnTo>
                  <a:lnTo>
                    <a:pt x="491639" y="2227776"/>
                  </a:lnTo>
                  <a:lnTo>
                    <a:pt x="539518" y="2230841"/>
                  </a:lnTo>
                  <a:lnTo>
                    <a:pt x="587924" y="2231872"/>
                  </a:lnTo>
                  <a:lnTo>
                    <a:pt x="636331" y="2230841"/>
                  </a:lnTo>
                  <a:lnTo>
                    <a:pt x="684210" y="2227776"/>
                  </a:lnTo>
                  <a:lnTo>
                    <a:pt x="731521" y="2222719"/>
                  </a:lnTo>
                  <a:lnTo>
                    <a:pt x="778222" y="2215711"/>
                  </a:lnTo>
                  <a:lnTo>
                    <a:pt x="824270" y="2206795"/>
                  </a:lnTo>
                  <a:lnTo>
                    <a:pt x="869624" y="2196012"/>
                  </a:lnTo>
                  <a:lnTo>
                    <a:pt x="914242" y="2183404"/>
                  </a:lnTo>
                  <a:lnTo>
                    <a:pt x="958082" y="2169014"/>
                  </a:lnTo>
                  <a:lnTo>
                    <a:pt x="1001102" y="2152882"/>
                  </a:lnTo>
                  <a:lnTo>
                    <a:pt x="1043260" y="2135052"/>
                  </a:lnTo>
                  <a:lnTo>
                    <a:pt x="1084515" y="2115564"/>
                  </a:lnTo>
                  <a:lnTo>
                    <a:pt x="1124825" y="2094461"/>
                  </a:lnTo>
                  <a:lnTo>
                    <a:pt x="1164147" y="2071784"/>
                  </a:lnTo>
                  <a:lnTo>
                    <a:pt x="1202440" y="2047575"/>
                  </a:lnTo>
                  <a:lnTo>
                    <a:pt x="1239661" y="2021877"/>
                  </a:lnTo>
                  <a:lnTo>
                    <a:pt x="1275770" y="1994731"/>
                  </a:lnTo>
                  <a:lnTo>
                    <a:pt x="1310724" y="1966178"/>
                  </a:lnTo>
                  <a:lnTo>
                    <a:pt x="1344482" y="1936262"/>
                  </a:lnTo>
                  <a:lnTo>
                    <a:pt x="1377001" y="1905023"/>
                  </a:lnTo>
                  <a:lnTo>
                    <a:pt x="1408239" y="1872504"/>
                  </a:lnTo>
                  <a:lnTo>
                    <a:pt x="1438156" y="1838746"/>
                  </a:lnTo>
                  <a:lnTo>
                    <a:pt x="1466708" y="1803792"/>
                  </a:lnTo>
                  <a:lnTo>
                    <a:pt x="1493854" y="1767683"/>
                  </a:lnTo>
                  <a:lnTo>
                    <a:pt x="1519552" y="1730460"/>
                  </a:lnTo>
                  <a:lnTo>
                    <a:pt x="1543760" y="1692167"/>
                  </a:lnTo>
                  <a:lnTo>
                    <a:pt x="1566437" y="1652845"/>
                  </a:lnTo>
                  <a:lnTo>
                    <a:pt x="1587540" y="1612535"/>
                  </a:lnTo>
                  <a:lnTo>
                    <a:pt x="1607028" y="1571279"/>
                  </a:lnTo>
                  <a:lnTo>
                    <a:pt x="1624858" y="1529120"/>
                  </a:lnTo>
                  <a:lnTo>
                    <a:pt x="1640990" y="1486100"/>
                  </a:lnTo>
                  <a:lnTo>
                    <a:pt x="1655380" y="1442259"/>
                  </a:lnTo>
                  <a:lnTo>
                    <a:pt x="1667988" y="1397640"/>
                  </a:lnTo>
                  <a:lnTo>
                    <a:pt x="1678771" y="1352286"/>
                  </a:lnTo>
                  <a:lnTo>
                    <a:pt x="1687687" y="1306237"/>
                  </a:lnTo>
                  <a:lnTo>
                    <a:pt x="1694695" y="1259535"/>
                  </a:lnTo>
                  <a:lnTo>
                    <a:pt x="1699752" y="1212224"/>
                  </a:lnTo>
                  <a:lnTo>
                    <a:pt x="1702817" y="1164343"/>
                  </a:lnTo>
                  <a:lnTo>
                    <a:pt x="1703848" y="1115936"/>
                  </a:lnTo>
                  <a:lnTo>
                    <a:pt x="1702817" y="1067529"/>
                  </a:lnTo>
                  <a:lnTo>
                    <a:pt x="1699752" y="1019650"/>
                  </a:lnTo>
                  <a:lnTo>
                    <a:pt x="1694695" y="972339"/>
                  </a:lnTo>
                  <a:lnTo>
                    <a:pt x="1687687" y="925638"/>
                  </a:lnTo>
                  <a:lnTo>
                    <a:pt x="1678771" y="879590"/>
                  </a:lnTo>
                  <a:lnTo>
                    <a:pt x="1667988" y="834235"/>
                  </a:lnTo>
                  <a:lnTo>
                    <a:pt x="1655380" y="789617"/>
                  </a:lnTo>
                  <a:lnTo>
                    <a:pt x="1640990" y="745777"/>
                  </a:lnTo>
                  <a:lnTo>
                    <a:pt x="1624858" y="702757"/>
                  </a:lnTo>
                  <a:lnTo>
                    <a:pt x="1607028" y="660598"/>
                  </a:lnTo>
                  <a:lnTo>
                    <a:pt x="1587540" y="619343"/>
                  </a:lnTo>
                  <a:lnTo>
                    <a:pt x="1566437" y="579033"/>
                  </a:lnTo>
                  <a:lnTo>
                    <a:pt x="1543760" y="539710"/>
                  </a:lnTo>
                  <a:lnTo>
                    <a:pt x="1519552" y="501417"/>
                  </a:lnTo>
                  <a:lnTo>
                    <a:pt x="1493854" y="464194"/>
                  </a:lnTo>
                  <a:lnTo>
                    <a:pt x="1466708" y="428085"/>
                  </a:lnTo>
                  <a:lnTo>
                    <a:pt x="1438156" y="393130"/>
                  </a:lnTo>
                  <a:lnTo>
                    <a:pt x="1408239" y="359372"/>
                  </a:lnTo>
                  <a:lnTo>
                    <a:pt x="1377001" y="326853"/>
                  </a:lnTo>
                  <a:lnTo>
                    <a:pt x="1344482" y="295614"/>
                  </a:lnTo>
                  <a:lnTo>
                    <a:pt x="1310724" y="265697"/>
                  </a:lnTo>
                  <a:lnTo>
                    <a:pt x="1275770" y="237145"/>
                  </a:lnTo>
                  <a:lnTo>
                    <a:pt x="1239661" y="209998"/>
                  </a:lnTo>
                  <a:lnTo>
                    <a:pt x="1202440" y="184300"/>
                  </a:lnTo>
                  <a:lnTo>
                    <a:pt x="1164147" y="160091"/>
                  </a:lnTo>
                  <a:lnTo>
                    <a:pt x="1124825" y="137414"/>
                  </a:lnTo>
                  <a:lnTo>
                    <a:pt x="1084515" y="116310"/>
                  </a:lnTo>
                  <a:lnTo>
                    <a:pt x="1043260" y="96822"/>
                  </a:lnTo>
                  <a:lnTo>
                    <a:pt x="1001102" y="78991"/>
                  </a:lnTo>
                  <a:lnTo>
                    <a:pt x="958082" y="62859"/>
                  </a:lnTo>
                  <a:lnTo>
                    <a:pt x="914242" y="48468"/>
                  </a:lnTo>
                  <a:lnTo>
                    <a:pt x="869624" y="35861"/>
                  </a:lnTo>
                  <a:lnTo>
                    <a:pt x="824270" y="25077"/>
                  </a:lnTo>
                  <a:lnTo>
                    <a:pt x="778222" y="16161"/>
                  </a:lnTo>
                  <a:lnTo>
                    <a:pt x="731521" y="9153"/>
                  </a:lnTo>
                  <a:lnTo>
                    <a:pt x="684210" y="4096"/>
                  </a:lnTo>
                  <a:lnTo>
                    <a:pt x="636331" y="1031"/>
                  </a:lnTo>
                  <a:lnTo>
                    <a:pt x="587924" y="0"/>
                  </a:lnTo>
                  <a:close/>
                </a:path>
              </a:pathLst>
            </a:custGeom>
            <a:solidFill>
              <a:srgbClr val="A82485"/>
            </a:solidFill>
          </p:spPr>
          <p:txBody>
            <a:bodyPr wrap="square" lIns="0" tIns="0" rIns="0" bIns="0" rtlCol="0"/>
            <a:lstStyle/>
            <a:p>
              <a:endParaRPr/>
            </a:p>
          </p:txBody>
        </p:sp>
      </p:grpSp>
      <p:sp>
        <p:nvSpPr>
          <p:cNvPr id="6" name="object 6"/>
          <p:cNvSpPr txBox="1"/>
          <p:nvPr/>
        </p:nvSpPr>
        <p:spPr>
          <a:xfrm>
            <a:off x="-55246" y="3783195"/>
            <a:ext cx="1376680" cy="1291892"/>
          </a:xfrm>
          <a:prstGeom prst="rect">
            <a:avLst/>
          </a:prstGeom>
        </p:spPr>
        <p:txBody>
          <a:bodyPr vert="horz" wrap="square" lIns="0" tIns="7620" rIns="0" bIns="0" rtlCol="0">
            <a:spAutoFit/>
          </a:bodyPr>
          <a:lstStyle/>
          <a:p>
            <a:pPr marL="17145" marR="248920" indent="635" algn="just" rtl="1">
              <a:lnSpc>
                <a:spcPct val="104200"/>
              </a:lnSpc>
              <a:spcBef>
                <a:spcPts val="60"/>
              </a:spcBef>
            </a:pPr>
            <a:r>
              <a:rPr lang="ar-JO" sz="800" spc="-10" dirty="0">
                <a:solidFill>
                  <a:srgbClr val="FFFFFF"/>
                </a:solidFill>
                <a:latin typeface="Calibri" panose="020F0502020204030204" pitchFamily="34" charset="0"/>
                <a:ea typeface="Calibri" panose="020F0502020204030204" pitchFamily="34" charset="0"/>
                <a:cs typeface="Calibri" panose="020F0502020204030204" pitchFamily="34" charset="0"/>
              </a:rPr>
              <a:t>غويانا 2021 - تتحدث ميليسا لويس عن البقاء آمنًا وصحيًا خلال كوفيد-19، بينما يقوم فريق الصليب الأحمر في غويانا بتسليم مستلزمات النظافة للمجتمعات التي يصعب الوصول إليها والتي تعيش على طول الأنهار.</a:t>
            </a:r>
          </a:p>
          <a:p>
            <a:pPr marL="17145" marR="248920" indent="635" algn="just" rtl="1">
              <a:lnSpc>
                <a:spcPct val="104200"/>
              </a:lnSpc>
              <a:spcBef>
                <a:spcPts val="60"/>
              </a:spcBef>
            </a:pPr>
            <a:r>
              <a:rPr lang="ar-JO" sz="800" spc="-10" dirty="0">
                <a:solidFill>
                  <a:srgbClr val="FFFFFF"/>
                </a:solidFill>
                <a:latin typeface="Calibri" panose="020F0502020204030204" pitchFamily="34" charset="0"/>
                <a:ea typeface="Calibri" panose="020F0502020204030204" pitchFamily="34" charset="0"/>
                <a:cs typeface="Calibri" panose="020F0502020204030204" pitchFamily="34" charset="0"/>
              </a:rPr>
              <a:t>© أنجيلا هيل/الاتحاد الدولي لجمعيات الصليب الأحمر والهلال الأحمر</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p:nvPr/>
        </p:nvSpPr>
        <p:spPr>
          <a:xfrm>
            <a:off x="0" y="3186011"/>
            <a:ext cx="1542415" cy="324485"/>
          </a:xfrm>
          <a:custGeom>
            <a:avLst/>
            <a:gdLst/>
            <a:ahLst/>
            <a:cxnLst/>
            <a:rect l="l" t="t" r="r" b="b"/>
            <a:pathLst>
              <a:path w="1542415" h="324485">
                <a:moveTo>
                  <a:pt x="1542300" y="0"/>
                </a:moveTo>
                <a:lnTo>
                  <a:pt x="0" y="0"/>
                </a:lnTo>
                <a:lnTo>
                  <a:pt x="0" y="323989"/>
                </a:lnTo>
                <a:lnTo>
                  <a:pt x="1542300" y="323989"/>
                </a:lnTo>
                <a:lnTo>
                  <a:pt x="1542300" y="0"/>
                </a:lnTo>
                <a:close/>
              </a:path>
            </a:pathLst>
          </a:custGeom>
          <a:solidFill>
            <a:srgbClr val="FFFFFF"/>
          </a:solidFill>
        </p:spPr>
        <p:txBody>
          <a:bodyPr wrap="square" lIns="0" tIns="0" rIns="0" bIns="0" rtlCol="0"/>
          <a:lstStyle/>
          <a:p>
            <a:endParaRPr/>
          </a:p>
        </p:txBody>
      </p:sp>
      <p:sp>
        <p:nvSpPr>
          <p:cNvPr id="8" name="object 8"/>
          <p:cNvSpPr txBox="1"/>
          <p:nvPr/>
        </p:nvSpPr>
        <p:spPr>
          <a:xfrm>
            <a:off x="707299" y="700390"/>
            <a:ext cx="6145981" cy="274434"/>
          </a:xfrm>
          <a:prstGeom prst="rect">
            <a:avLst/>
          </a:prstGeom>
        </p:spPr>
        <p:txBody>
          <a:bodyPr vert="horz" wrap="square" lIns="0" tIns="12700" rIns="0" bIns="0" rtlCol="0">
            <a:spAutoFit/>
          </a:bodyPr>
          <a:lstStyle/>
          <a:p>
            <a:pPr marL="12700" rtl="1">
              <a:lnSpc>
                <a:spcPct val="100000"/>
              </a:lnSpc>
              <a:spcBef>
                <a:spcPts val="10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5.3 توثيق إغلاق الحلقة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3856715" y="1088323"/>
            <a:ext cx="2996565" cy="1524456"/>
          </a:xfrm>
          <a:prstGeom prst="rect">
            <a:avLst/>
          </a:prstGeom>
        </p:spPr>
        <p:txBody>
          <a:bodyPr vert="horz" wrap="square" lIns="0" tIns="12700" rIns="0" bIns="0" rtlCol="0">
            <a:spAutoFit/>
          </a:bodyPr>
          <a:lstStyle/>
          <a:p>
            <a:pPr marL="12700" marR="5715"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من المهم تتبع الوقت الذي تم فيه إغلاق الحلقة على أجزاء فردية من الملاحظات والأوقات التي لم يتم فيها ذلك، كما ويمكن توثيق ذلك في سجل الملاحظات والانطباعات أو قاعدة البيانات، وعليك أيضًا تسجيل الوقت الذي تم فيه إبلاغ الشخص بالقرار/الإجراء المتخذ وكيفية تسليم هذه المعلومات إليه، لأن ذلك سيساعد في خضوع الجميع للمساءلة والتأكد من معرفة المجتمع لما حدث بالملاحظات التي قدمها.</a:t>
            </a:r>
          </a:p>
          <a:p>
            <a:pPr marL="12700" marR="5715" algn="just" rtl="1">
              <a:lnSpc>
                <a:spcPct val="113999"/>
              </a:lnSpc>
              <a:spcBef>
                <a:spcPts val="10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marR="5715"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ملاحظة: قد تكون هذه العملية مختلفة بالنسبة </a:t>
            </a:r>
            <a:r>
              <a:rPr lang="ar-JO" sz="950" dirty="0">
                <a:latin typeface="Calibri" panose="020F0502020204030204" pitchFamily="34" charset="0"/>
                <a:ea typeface="Calibri" panose="020F0502020204030204" pitchFamily="34" charset="0"/>
                <a:cs typeface="Calibri" panose="020F0502020204030204" pitchFamily="34" charset="0"/>
                <a:hlinkClick r:id="rId3" action="ppaction://hlinksldjump"/>
              </a:rPr>
              <a:t>للتعليقات الحساسة</a:t>
            </a:r>
            <a:r>
              <a:rPr lang="ar-JO" sz="950" dirty="0">
                <a:latin typeface="Calibri" panose="020F0502020204030204" pitchFamily="34" charset="0"/>
                <a:ea typeface="Calibri" panose="020F0502020204030204" pitchFamily="34" charset="0"/>
                <a:cs typeface="Calibri" panose="020F0502020204030204" pitchFamily="34" charset="0"/>
              </a:rPr>
              <a:t>، حيث يمكن إجراء عملية التحقيق بشكل منفصل تمامًا وتوثيقها بطريقة أكثر سرية.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696870" y="1122847"/>
            <a:ext cx="2995930" cy="1861151"/>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50" dirty="0">
                <a:latin typeface="Calibri" panose="020F0502020204030204" pitchFamily="34" charset="0"/>
                <a:ea typeface="Calibri" panose="020F0502020204030204" pitchFamily="34" charset="0"/>
                <a:cs typeface="Calibri" panose="020F0502020204030204" pitchFamily="34" charset="0"/>
              </a:rPr>
              <a:t>فيما يتعلق بالإجراءات المتخذة استجابةً لاتجاهات التغذية الراجعة الأوسع نطاقا، يمكن توثيق ذلك في متتبع إجراءات التغذية الراجعة المجتمعية المستخدم لتوثيق التوصيات والإجراءات المتخذة (يمكنك مراجعة </a:t>
            </a:r>
            <a:r>
              <a:rPr lang="ar-JO" sz="950" spc="50" dirty="0">
                <a:latin typeface="Calibri" panose="020F0502020204030204" pitchFamily="34" charset="0"/>
                <a:ea typeface="Calibri" panose="020F0502020204030204" pitchFamily="34" charset="0"/>
                <a:cs typeface="Calibri" panose="020F0502020204030204" pitchFamily="34" charset="0"/>
                <a:hlinkClick r:id="rId3" action="ppaction://hlinksldjump"/>
              </a:rPr>
              <a:t>القسم 4.3</a:t>
            </a:r>
            <a:r>
              <a:rPr lang="ar-JO" sz="950" spc="50" dirty="0">
                <a:latin typeface="Calibri" panose="020F0502020204030204" pitchFamily="34" charset="0"/>
                <a:ea typeface="Calibri" panose="020F0502020204030204" pitchFamily="34" charset="0"/>
                <a:cs typeface="Calibri" panose="020F0502020204030204" pitchFamily="34" charset="0"/>
              </a:rPr>
              <a:t>).</a:t>
            </a:r>
          </a:p>
          <a:p>
            <a:pPr marL="12700" marR="5080" algn="just">
              <a:lnSpc>
                <a:spcPct val="113999"/>
              </a:lnSpc>
              <a:spcBef>
                <a:spcPts val="100"/>
              </a:spcBef>
            </a:pPr>
            <a:endParaRPr lang="ar-JO" sz="950" spc="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رصد ما إذا كانت المجتمعات راضية عن الطريقة التي تم بها التعامل مع ملاحظاتها والاستجابة لها، فقد تعتقد أن الحلقة قد تم إغلاقها بطريقة مرضية ولكن قد يكون للمجتمعات المتضررة انطباع مختلف (على سبيل المثال، استغرق الأمر وقتًا طويلاً، وأن الاستجابة لم تكن واضحة بما فيه الكفاية، وما إلى ذلك)، يمكن أن يساعد هذا النوع من الحوار جميع أصحاب المصلحة على التفكير في مدى جودة عمل آلية التغذية الراجعة.</a:t>
            </a:r>
            <a:endParaRPr sz="95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07299" y="699577"/>
            <a:ext cx="6146165" cy="837565"/>
          </a:xfrm>
          <a:prstGeom prst="rect">
            <a:avLst/>
          </a:prstGeom>
        </p:spPr>
        <p:txBody>
          <a:bodyPr vert="horz" wrap="square" lIns="0" tIns="12700" rIns="0" bIns="0" rtlCol="0">
            <a:spAutoFit/>
          </a:bodyPr>
          <a:lstStyle/>
          <a:p>
            <a:pPr marL="12700" algn="just" rtl="1">
              <a:lnSpc>
                <a:spcPct val="100000"/>
              </a:lnSpc>
              <a:spcBef>
                <a:spcPts val="100"/>
              </a:spcBef>
            </a:pPr>
            <a:r>
              <a:rPr lang="ar-JO" sz="1900" b="1" spc="110" dirty="0">
                <a:solidFill>
                  <a:srgbClr val="98287C"/>
                </a:solidFill>
                <a:latin typeface="Calibri" panose="020F0502020204030204" pitchFamily="34" charset="0"/>
                <a:ea typeface="Calibri" panose="020F0502020204030204" pitchFamily="34" charset="0"/>
                <a:cs typeface="Calibri" panose="020F0502020204030204" pitchFamily="34" charset="0"/>
              </a:rPr>
              <a:t>المرحلة السادسة: </a:t>
            </a:r>
            <a:r>
              <a:rPr lang="ar-JO" sz="1900" b="1" spc="110" dirty="0">
                <a:solidFill>
                  <a:srgbClr val="E42583"/>
                </a:solidFill>
                <a:latin typeface="Calibri" panose="020F0502020204030204" pitchFamily="34" charset="0"/>
                <a:ea typeface="Calibri" panose="020F0502020204030204" pitchFamily="34" charset="0"/>
                <a:cs typeface="Calibri" panose="020F0502020204030204" pitchFamily="34" charset="0"/>
              </a:rPr>
              <a:t>مراجعة الآلية وتكييفها</a:t>
            </a:r>
            <a:endParaRPr sz="1900" dirty="0">
              <a:solidFill>
                <a:srgbClr val="E42583"/>
              </a:solidFill>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1510"/>
              </a:spcBef>
            </a:pPr>
            <a:r>
              <a:rPr lang="ar-JO" sz="950" spc="20" dirty="0">
                <a:latin typeface="Calibri" panose="020F0502020204030204" pitchFamily="34" charset="0"/>
                <a:ea typeface="Calibri" panose="020F0502020204030204" pitchFamily="34" charset="0"/>
                <a:cs typeface="Calibri" panose="020F0502020204030204" pitchFamily="34" charset="0"/>
              </a:rPr>
              <a:t>يركز هذا القسم الأخير على كيفية مراجعة عملية التغذية الراجعة ككل، مما يتيح لك إجراء تحسينات على العملية والتكيف مع التغييرات في السياق وعملية إعداد البرامج.</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707299" y="1933878"/>
            <a:ext cx="6146165" cy="726609"/>
          </a:xfrm>
          <a:prstGeom prst="rect">
            <a:avLst/>
          </a:prstGeom>
        </p:spPr>
        <p:txBody>
          <a:bodyPr vert="horz" wrap="square" lIns="0" tIns="5080" rIns="0" bIns="0" rtlCol="0">
            <a:spAutoFit/>
          </a:bodyPr>
          <a:lstStyle/>
          <a:p>
            <a:pPr marL="354330" marR="615950" indent="-342265" rtl="1">
              <a:lnSpc>
                <a:spcPct val="102899"/>
              </a:lnSpc>
              <a:spcBef>
                <a:spcPts val="40"/>
              </a:spcBef>
            </a:pPr>
            <a:r>
              <a:rPr lang="ar-JO" sz="1700" b="1" dirty="0">
                <a:solidFill>
                  <a:srgbClr val="E42583"/>
                </a:solidFill>
                <a:latin typeface="Calibri" panose="020F0502020204030204" pitchFamily="34" charset="0"/>
                <a:ea typeface="Calibri" panose="020F0502020204030204" pitchFamily="34" charset="0"/>
                <a:cs typeface="Calibri" panose="020F0502020204030204" pitchFamily="34" charset="0"/>
              </a:rPr>
              <a:t>6.1 تأكد من عمل الآلية واعمل على تكييفها عند الضرورة</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rtl="1">
              <a:lnSpc>
                <a:spcPct val="113999"/>
              </a:lnSpc>
              <a:spcBef>
                <a:spcPts val="985"/>
              </a:spcBef>
            </a:pPr>
            <a:r>
              <a:rPr lang="ar-JO" sz="950" dirty="0">
                <a:latin typeface="Calibri" panose="020F0502020204030204" pitchFamily="34" charset="0"/>
                <a:ea typeface="Calibri" panose="020F0502020204030204" pitchFamily="34" charset="0"/>
                <a:cs typeface="Calibri" panose="020F0502020204030204" pitchFamily="34" charset="0"/>
              </a:rPr>
              <a:t>احرص على إجراء فحوصات منتظمة للتأكد من عمل آلية التغذية الراجة، وأنها لا تزال تحظى بثقة الأشخاص ,انهم مرتاحون في استخدامها من خلال طرح بعض الأسئلة بانتظام وتشمل:</a:t>
            </a:r>
            <a:endParaRPr sz="950" dirty="0">
              <a:latin typeface="Calibri" panose="020F0502020204030204" pitchFamily="34" charset="0"/>
              <a:ea typeface="Calibri" panose="020F0502020204030204" pitchFamily="34" charset="0"/>
              <a:cs typeface="Calibri" panose="020F0502020204030204" pitchFamily="34" charset="0"/>
            </a:endParaRPr>
          </a:p>
        </p:txBody>
      </p:sp>
      <p:pic>
        <p:nvPicPr>
          <p:cNvPr id="4" name="object 4"/>
          <p:cNvPicPr/>
          <p:nvPr/>
        </p:nvPicPr>
        <p:blipFill>
          <a:blip r:embed="rId2" cstate="print"/>
          <a:stretch>
            <a:fillRect/>
          </a:stretch>
        </p:blipFill>
        <p:spPr>
          <a:xfrm>
            <a:off x="714077" y="3062846"/>
            <a:ext cx="142798" cy="142798"/>
          </a:xfrm>
          <a:prstGeom prst="rect">
            <a:avLst/>
          </a:prstGeom>
        </p:spPr>
      </p:pic>
      <p:sp>
        <p:nvSpPr>
          <p:cNvPr id="5" name="object 5"/>
          <p:cNvSpPr txBox="1"/>
          <p:nvPr/>
        </p:nvSpPr>
        <p:spPr>
          <a:xfrm>
            <a:off x="742453" y="3051536"/>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dirty="0">
              <a:latin typeface="Calibri"/>
              <a:cs typeface="Calibri"/>
            </a:endParaRPr>
          </a:p>
        </p:txBody>
      </p:sp>
      <p:sp>
        <p:nvSpPr>
          <p:cNvPr id="6" name="object 6"/>
          <p:cNvSpPr txBox="1"/>
          <p:nvPr/>
        </p:nvSpPr>
        <p:spPr>
          <a:xfrm>
            <a:off x="318413" y="3056754"/>
            <a:ext cx="2731135" cy="1165574"/>
          </a:xfrm>
          <a:prstGeom prst="rect">
            <a:avLst/>
          </a:prstGeom>
        </p:spPr>
        <p:txBody>
          <a:bodyPr vert="horz" wrap="square" lIns="0" tIns="33019" rIns="0" bIns="0" rtlCol="0">
            <a:spAutoFit/>
          </a:bodyPr>
          <a:lstStyle/>
          <a:p>
            <a:pPr marL="12700" rtl="1">
              <a:lnSpc>
                <a:spcPct val="100000"/>
              </a:lnSpc>
              <a:spcBef>
                <a:spcPts val="259"/>
              </a:spcBef>
            </a:pPr>
            <a:r>
              <a:rPr lang="ar-JO" sz="950" b="1" i="1" dirty="0">
                <a:solidFill>
                  <a:srgbClr val="96549B"/>
                </a:solidFill>
                <a:latin typeface="Calibri" panose="020F0502020204030204" pitchFamily="34" charset="0"/>
                <a:ea typeface="Calibri" panose="020F0502020204030204" pitchFamily="34" charset="0"/>
                <a:cs typeface="Calibri" panose="020F0502020204030204" pitchFamily="34" charset="0"/>
              </a:rPr>
              <a:t>هل يتم استخدام قنوات التغذية الراجعة؟</a:t>
            </a:r>
            <a:endParaRPr sz="950" dirty="0">
              <a:latin typeface="Calibri" panose="020F0502020204030204" pitchFamily="34" charset="0"/>
              <a:ea typeface="Calibri" panose="020F0502020204030204" pitchFamily="34" charset="0"/>
              <a:cs typeface="Calibri" panose="020F0502020204030204" pitchFamily="34" charset="0"/>
            </a:endParaRPr>
          </a:p>
          <a:p>
            <a:pPr marL="22860" marR="5080" rtl="1">
              <a:lnSpc>
                <a:spcPct val="113999"/>
              </a:lnSpc>
            </a:pPr>
            <a:r>
              <a:rPr lang="ar-JO" sz="950" i="1" dirty="0">
                <a:latin typeface="Calibri" panose="020F0502020204030204" pitchFamily="34" charset="0"/>
                <a:ea typeface="Calibri" panose="020F0502020204030204" pitchFamily="34" charset="0"/>
                <a:cs typeface="Calibri" panose="020F0502020204030204" pitchFamily="34" charset="0"/>
              </a:rPr>
              <a:t>إذا كان مقدار الملاحظات والانطباعات الواردة منخفضًا، فهل يرجع ذلك لانعدام ثقة الأشخاص بالآلية؟ هل تلقيت ملاحظات حساسة؟</a:t>
            </a:r>
          </a:p>
          <a:p>
            <a:pPr marL="22860" marR="5080" rtl="1">
              <a:lnSpc>
                <a:spcPct val="113999"/>
              </a:lnSpc>
            </a:pPr>
            <a:endParaRPr lang="ar-JO" sz="950" b="1" i="1" spc="10" dirty="0">
              <a:solidFill>
                <a:srgbClr val="96549B"/>
              </a:solidFill>
              <a:latin typeface="Calibri" panose="020F0502020204030204" pitchFamily="34" charset="0"/>
              <a:ea typeface="Calibri" panose="020F0502020204030204" pitchFamily="34" charset="0"/>
              <a:cs typeface="Calibri" panose="020F0502020204030204" pitchFamily="34" charset="0"/>
            </a:endParaRPr>
          </a:p>
          <a:p>
            <a:pPr marL="22860" marR="5080" rtl="1">
              <a:lnSpc>
                <a:spcPct val="113999"/>
              </a:lnSpc>
            </a:pPr>
            <a:r>
              <a:rPr lang="ar-JO" sz="950" b="1" i="1" spc="10" dirty="0">
                <a:solidFill>
                  <a:srgbClr val="96549B"/>
                </a:solidFill>
                <a:latin typeface="Calibri" panose="020F0502020204030204" pitchFamily="34" charset="0"/>
                <a:ea typeface="Calibri" panose="020F0502020204030204" pitchFamily="34" charset="0"/>
                <a:cs typeface="Calibri" panose="020F0502020204030204" pitchFamily="34" charset="0"/>
              </a:rPr>
              <a:t>من يشارك الملاحظات والانطباعات – ومن لا يفعل ذلك؟</a:t>
            </a:r>
            <a:endParaRPr sz="950" dirty="0">
              <a:latin typeface="Calibri" panose="020F0502020204030204" pitchFamily="34" charset="0"/>
              <a:ea typeface="Calibri" panose="020F0502020204030204" pitchFamily="34" charset="0"/>
              <a:cs typeface="Calibri" panose="020F0502020204030204" pitchFamily="34" charset="0"/>
            </a:endParaRPr>
          </a:p>
          <a:p>
            <a:pPr marL="22860" marR="118110" rtl="1">
              <a:lnSpc>
                <a:spcPct val="113999"/>
              </a:lnSpc>
            </a:pPr>
            <a:r>
              <a:rPr lang="ar-JO" sz="950" i="1" spc="-35" dirty="0">
                <a:latin typeface="Calibri" panose="020F0502020204030204" pitchFamily="34" charset="0"/>
                <a:ea typeface="Calibri" panose="020F0502020204030204" pitchFamily="34" charset="0"/>
                <a:cs typeface="Calibri" panose="020F0502020204030204" pitchFamily="34" charset="0"/>
              </a:rPr>
              <a:t>هل هناك مجموعات معينة من الأشخاص (كالنساء أو كبار السن أو بعض الأعراق أو المواقع) لا تسمع منها؟</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750285" y="3819938"/>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a:latin typeface="Calibri"/>
              <a:cs typeface="Calibri"/>
            </a:endParaRPr>
          </a:p>
        </p:txBody>
      </p:sp>
      <p:pic>
        <p:nvPicPr>
          <p:cNvPr id="9" name="object 9"/>
          <p:cNvPicPr/>
          <p:nvPr/>
        </p:nvPicPr>
        <p:blipFill>
          <a:blip r:embed="rId2" cstate="print"/>
          <a:stretch>
            <a:fillRect/>
          </a:stretch>
        </p:blipFill>
        <p:spPr>
          <a:xfrm>
            <a:off x="3859041" y="3066221"/>
            <a:ext cx="142798" cy="142798"/>
          </a:xfrm>
          <a:prstGeom prst="rect">
            <a:avLst/>
          </a:prstGeom>
        </p:spPr>
      </p:pic>
      <p:sp>
        <p:nvSpPr>
          <p:cNvPr id="10" name="object 10"/>
          <p:cNvSpPr txBox="1"/>
          <p:nvPr/>
        </p:nvSpPr>
        <p:spPr>
          <a:xfrm>
            <a:off x="3900285" y="3051536"/>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a:latin typeface="Calibri"/>
              <a:cs typeface="Calibri"/>
            </a:endParaRPr>
          </a:p>
        </p:txBody>
      </p:sp>
      <p:sp>
        <p:nvSpPr>
          <p:cNvPr id="11" name="object 11"/>
          <p:cNvSpPr txBox="1"/>
          <p:nvPr/>
        </p:nvSpPr>
        <p:spPr>
          <a:xfrm>
            <a:off x="3900286" y="3022858"/>
            <a:ext cx="2710808" cy="1418208"/>
          </a:xfrm>
          <a:prstGeom prst="rect">
            <a:avLst/>
          </a:prstGeom>
        </p:spPr>
        <p:txBody>
          <a:bodyPr vert="horz" wrap="square" lIns="0" tIns="33019" rIns="0" bIns="0" rtlCol="0">
            <a:spAutoFit/>
          </a:bodyPr>
          <a:lstStyle/>
          <a:p>
            <a:pPr marL="12700" rtl="1">
              <a:lnSpc>
                <a:spcPct val="100000"/>
              </a:lnSpc>
              <a:spcBef>
                <a:spcPts val="259"/>
              </a:spcBef>
            </a:pPr>
            <a:r>
              <a:rPr lang="ar-JO" sz="950" b="1" i="1" dirty="0">
                <a:solidFill>
                  <a:srgbClr val="96549B"/>
                </a:solidFill>
                <a:latin typeface="Calibri" panose="020F0502020204030204" pitchFamily="34" charset="0"/>
                <a:ea typeface="Calibri" panose="020F0502020204030204" pitchFamily="34" charset="0"/>
                <a:cs typeface="Calibri" panose="020F0502020204030204" pitchFamily="34" charset="0"/>
              </a:rPr>
              <a:t>ما آراء المجتمعات حول العملية؟</a:t>
            </a:r>
            <a:endParaRPr sz="950" dirty="0">
              <a:latin typeface="Calibri" panose="020F0502020204030204" pitchFamily="34" charset="0"/>
              <a:ea typeface="Calibri" panose="020F0502020204030204" pitchFamily="34" charset="0"/>
              <a:cs typeface="Calibri" panose="020F0502020204030204" pitchFamily="34" charset="0"/>
            </a:endParaRPr>
          </a:p>
          <a:p>
            <a:pPr marL="22860" rtl="1">
              <a:lnSpc>
                <a:spcPct val="100000"/>
              </a:lnSpc>
              <a:spcBef>
                <a:spcPts val="160"/>
              </a:spcBef>
            </a:pPr>
            <a:r>
              <a:rPr lang="ar-JO" sz="950" i="1" dirty="0">
                <a:latin typeface="Calibri" panose="020F0502020204030204" pitchFamily="34" charset="0"/>
                <a:ea typeface="Calibri" panose="020F0502020204030204" pitchFamily="34" charset="0"/>
                <a:cs typeface="Calibri" panose="020F0502020204030204" pitchFamily="34" charset="0"/>
              </a:rPr>
              <a:t>هل هم راضون؟ هل يشعرون بأنه قد تم الاستماع لهم؟</a:t>
            </a:r>
            <a:endParaRPr sz="95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spcBef>
                <a:spcPts val="1010"/>
              </a:spcBef>
            </a:pPr>
            <a:r>
              <a:rPr lang="ar-JO" sz="950" b="1" i="1" dirty="0">
                <a:solidFill>
                  <a:srgbClr val="96549B"/>
                </a:solidFill>
                <a:latin typeface="Calibri" panose="020F0502020204030204" pitchFamily="34" charset="0"/>
                <a:ea typeface="Calibri" panose="020F0502020204030204" pitchFamily="34" charset="0"/>
                <a:cs typeface="Calibri" panose="020F0502020204030204" pitchFamily="34" charset="0"/>
              </a:rPr>
              <a:t>هل أدت الملاحظات والانطباعات المقدمة إلى اتخاذ إجراءات؟</a:t>
            </a:r>
            <a:endParaRPr sz="950" dirty="0">
              <a:latin typeface="Calibri" panose="020F0502020204030204" pitchFamily="34" charset="0"/>
              <a:ea typeface="Calibri" panose="020F0502020204030204" pitchFamily="34" charset="0"/>
              <a:cs typeface="Calibri" panose="020F0502020204030204" pitchFamily="34" charset="0"/>
            </a:endParaRPr>
          </a:p>
          <a:p>
            <a:pPr marL="22860" rtl="1">
              <a:lnSpc>
                <a:spcPct val="100000"/>
              </a:lnSpc>
              <a:spcBef>
                <a:spcPts val="160"/>
              </a:spcBef>
            </a:pPr>
            <a:r>
              <a:rPr lang="ar-JO" sz="950" i="1" dirty="0">
                <a:latin typeface="Calibri" panose="020F0502020204030204" pitchFamily="34" charset="0"/>
                <a:ea typeface="Calibri" panose="020F0502020204030204" pitchFamily="34" charset="0"/>
                <a:cs typeface="Calibri" panose="020F0502020204030204" pitchFamily="34" charset="0"/>
              </a:rPr>
              <a:t>إذا لم يكن الأمر كذلك، فما السبب؟</a:t>
            </a:r>
            <a:endParaRPr sz="950" dirty="0">
              <a:latin typeface="Calibri" panose="020F0502020204030204" pitchFamily="34" charset="0"/>
              <a:ea typeface="Calibri" panose="020F0502020204030204" pitchFamily="34" charset="0"/>
              <a:cs typeface="Calibri" panose="020F0502020204030204" pitchFamily="34" charset="0"/>
            </a:endParaRPr>
          </a:p>
          <a:p>
            <a:pPr marL="12700" marR="64769" rtl="1">
              <a:lnSpc>
                <a:spcPct val="113999"/>
              </a:lnSpc>
              <a:spcBef>
                <a:spcPts val="850"/>
              </a:spcBef>
            </a:pPr>
            <a:r>
              <a:rPr lang="ar-JO" sz="950" b="1" i="1" dirty="0">
                <a:solidFill>
                  <a:srgbClr val="96549B"/>
                </a:solidFill>
                <a:latin typeface="Calibri" panose="020F0502020204030204" pitchFamily="34" charset="0"/>
                <a:ea typeface="Calibri" panose="020F0502020204030204" pitchFamily="34" charset="0"/>
                <a:cs typeface="Calibri" panose="020F0502020204030204" pitchFamily="34" charset="0"/>
              </a:rPr>
              <a:t>هل يتلقى الأشخاص ردودًا فيما يتعلق بالملاحظات والانطباعات التي شاركوها؟</a:t>
            </a:r>
            <a:endParaRPr sz="950" dirty="0">
              <a:latin typeface="Calibri" panose="020F0502020204030204" pitchFamily="34" charset="0"/>
              <a:ea typeface="Calibri" panose="020F0502020204030204" pitchFamily="34" charset="0"/>
              <a:cs typeface="Calibri" panose="020F0502020204030204" pitchFamily="34" charset="0"/>
            </a:endParaRPr>
          </a:p>
          <a:p>
            <a:pPr marL="22860" rtl="1">
              <a:lnSpc>
                <a:spcPct val="100000"/>
              </a:lnSpc>
              <a:spcBef>
                <a:spcPts val="160"/>
              </a:spcBef>
            </a:pPr>
            <a:r>
              <a:rPr lang="ar-JO" sz="950" i="1" dirty="0">
                <a:latin typeface="Calibri" panose="020F0502020204030204" pitchFamily="34" charset="0"/>
                <a:ea typeface="Calibri" panose="020F0502020204030204" pitchFamily="34" charset="0"/>
                <a:cs typeface="Calibri" panose="020F0502020204030204" pitchFamily="34" charset="0"/>
              </a:rPr>
              <a:t>إذا لم يكن الأمر كذلك، فما السبب؟</a:t>
            </a:r>
            <a:endParaRPr lang="ar-JO" sz="950" dirty="0">
              <a:latin typeface="Calibri" panose="020F0502020204030204" pitchFamily="34" charset="0"/>
              <a:ea typeface="Calibri" panose="020F0502020204030204" pitchFamily="34" charset="0"/>
              <a:cs typeface="Calibri" panose="020F0502020204030204" pitchFamily="34" charset="0"/>
            </a:endParaRPr>
          </a:p>
        </p:txBody>
      </p:sp>
      <p:pic>
        <p:nvPicPr>
          <p:cNvPr id="12" name="object 12"/>
          <p:cNvPicPr/>
          <p:nvPr/>
        </p:nvPicPr>
        <p:blipFill>
          <a:blip r:embed="rId2" cstate="print"/>
          <a:stretch>
            <a:fillRect/>
          </a:stretch>
        </p:blipFill>
        <p:spPr>
          <a:xfrm>
            <a:off x="3870000" y="3497079"/>
            <a:ext cx="142798" cy="142798"/>
          </a:xfrm>
          <a:prstGeom prst="rect">
            <a:avLst/>
          </a:prstGeom>
        </p:spPr>
      </p:pic>
      <p:sp>
        <p:nvSpPr>
          <p:cNvPr id="13" name="object 13"/>
          <p:cNvSpPr txBox="1"/>
          <p:nvPr/>
        </p:nvSpPr>
        <p:spPr>
          <a:xfrm>
            <a:off x="3900285" y="3489738"/>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a:latin typeface="Calibri"/>
              <a:cs typeface="Calibri"/>
            </a:endParaRPr>
          </a:p>
        </p:txBody>
      </p:sp>
      <p:pic>
        <p:nvPicPr>
          <p:cNvPr id="14" name="object 14"/>
          <p:cNvPicPr/>
          <p:nvPr/>
        </p:nvPicPr>
        <p:blipFill>
          <a:blip r:embed="rId2" cstate="print"/>
          <a:stretch>
            <a:fillRect/>
          </a:stretch>
        </p:blipFill>
        <p:spPr>
          <a:xfrm>
            <a:off x="3870000" y="3935279"/>
            <a:ext cx="142798" cy="142798"/>
          </a:xfrm>
          <a:prstGeom prst="rect">
            <a:avLst/>
          </a:prstGeom>
        </p:spPr>
      </p:pic>
      <p:sp>
        <p:nvSpPr>
          <p:cNvPr id="15" name="object 15"/>
          <p:cNvSpPr txBox="1"/>
          <p:nvPr/>
        </p:nvSpPr>
        <p:spPr>
          <a:xfrm>
            <a:off x="3900285" y="3927937"/>
            <a:ext cx="84455" cy="147320"/>
          </a:xfrm>
          <a:prstGeom prst="rect">
            <a:avLst/>
          </a:prstGeom>
        </p:spPr>
        <p:txBody>
          <a:bodyPr vert="horz" wrap="square" lIns="0" tIns="12700" rIns="0" bIns="0" rtlCol="0">
            <a:spAutoFit/>
          </a:bodyPr>
          <a:lstStyle/>
          <a:p>
            <a:pPr marL="12700">
              <a:lnSpc>
                <a:spcPct val="100000"/>
              </a:lnSpc>
              <a:spcBef>
                <a:spcPts val="100"/>
              </a:spcBef>
            </a:pPr>
            <a:r>
              <a:rPr sz="800" b="1" spc="90" dirty="0">
                <a:solidFill>
                  <a:srgbClr val="FFFFFF"/>
                </a:solidFill>
                <a:latin typeface="Calibri"/>
                <a:cs typeface="Calibri"/>
              </a:rPr>
              <a:t>?</a:t>
            </a:r>
            <a:endParaRPr sz="800">
              <a:latin typeface="Calibri"/>
              <a:cs typeface="Calibri"/>
            </a:endParaRPr>
          </a:p>
        </p:txBody>
      </p:sp>
      <p:sp>
        <p:nvSpPr>
          <p:cNvPr id="16" name="object 16"/>
          <p:cNvSpPr txBox="1"/>
          <p:nvPr/>
        </p:nvSpPr>
        <p:spPr>
          <a:xfrm>
            <a:off x="3615164" y="4799709"/>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يمكنك العثور على إجابات للأسئلة المذكورة أعلاه من خلال مراجعة البيانات المتعلقة بالملاحظات والتوثيق المتعلق بكيفية التعامل مع الملاحظات والانطباعات وإجراء مناقشات مع الزملاء وأفراد المجتمع وجمع البيانات</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7" name="object 17"/>
          <p:cNvSpPr txBox="1"/>
          <p:nvPr/>
        </p:nvSpPr>
        <p:spPr>
          <a:xfrm>
            <a:off x="456637" y="4825135"/>
            <a:ext cx="2995930" cy="503279"/>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المنظمة، حيث توفر الأداة الخاصة بكيفية تحديد </a:t>
            </a:r>
            <a:r>
              <a:rPr lang="ar-JO" sz="950" spc="10" dirty="0">
                <a:latin typeface="Calibri" panose="020F0502020204030204" pitchFamily="34" charset="0"/>
                <a:ea typeface="Calibri" panose="020F0502020204030204" pitchFamily="34" charset="0"/>
                <a:cs typeface="Calibri" panose="020F0502020204030204" pitchFamily="34" charset="0"/>
              </a:rPr>
              <a:t>قنوات الاتصال مع المجتمع إرشادات حول أفضل السبل للحصول على الملاحظات المنظمة من المجتمعات المحلية وأصحاب المصلحة الآخرين.</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18" name="object 18"/>
          <p:cNvSpPr/>
          <p:nvPr/>
        </p:nvSpPr>
        <p:spPr>
          <a:xfrm rot="10800000">
            <a:off x="719999" y="5764363"/>
            <a:ext cx="6120130" cy="381635"/>
          </a:xfrm>
          <a:custGeom>
            <a:avLst/>
            <a:gdLst/>
            <a:ahLst/>
            <a:cxnLst/>
            <a:rect l="l" t="t" r="r" b="b"/>
            <a:pathLst>
              <a:path w="6120130" h="381635">
                <a:moveTo>
                  <a:pt x="5929376" y="0"/>
                </a:moveTo>
                <a:lnTo>
                  <a:pt x="0" y="0"/>
                </a:lnTo>
                <a:lnTo>
                  <a:pt x="0" y="381254"/>
                </a:lnTo>
                <a:lnTo>
                  <a:pt x="5929376" y="381254"/>
                </a:lnTo>
                <a:lnTo>
                  <a:pt x="5973085" y="376219"/>
                </a:lnTo>
                <a:lnTo>
                  <a:pt x="6013210" y="361878"/>
                </a:lnTo>
                <a:lnTo>
                  <a:pt x="6048604" y="339376"/>
                </a:lnTo>
                <a:lnTo>
                  <a:pt x="6078125" y="309855"/>
                </a:lnTo>
                <a:lnTo>
                  <a:pt x="6100627" y="274461"/>
                </a:lnTo>
                <a:lnTo>
                  <a:pt x="6114968" y="234336"/>
                </a:lnTo>
                <a:lnTo>
                  <a:pt x="6120003" y="190627"/>
                </a:lnTo>
                <a:lnTo>
                  <a:pt x="6114968" y="146917"/>
                </a:lnTo>
                <a:lnTo>
                  <a:pt x="6100627" y="106792"/>
                </a:lnTo>
                <a:lnTo>
                  <a:pt x="6078125" y="71398"/>
                </a:lnTo>
                <a:lnTo>
                  <a:pt x="6048604" y="41877"/>
                </a:lnTo>
                <a:lnTo>
                  <a:pt x="6013210" y="19375"/>
                </a:lnTo>
                <a:lnTo>
                  <a:pt x="5973085" y="5034"/>
                </a:lnTo>
                <a:lnTo>
                  <a:pt x="5929376" y="0"/>
                </a:lnTo>
                <a:close/>
              </a:path>
            </a:pathLst>
          </a:custGeom>
          <a:solidFill>
            <a:srgbClr val="96549B"/>
          </a:solidFill>
        </p:spPr>
        <p:txBody>
          <a:bodyPr wrap="square" lIns="0" tIns="0" rIns="0" bIns="0" rtlCol="0"/>
          <a:lstStyle/>
          <a:p>
            <a:endParaRPr/>
          </a:p>
        </p:txBody>
      </p:sp>
      <p:sp>
        <p:nvSpPr>
          <p:cNvPr id="19" name="object 19"/>
          <p:cNvSpPr/>
          <p:nvPr/>
        </p:nvSpPr>
        <p:spPr>
          <a:xfrm>
            <a:off x="719999" y="6833552"/>
            <a:ext cx="6082030" cy="0"/>
          </a:xfrm>
          <a:custGeom>
            <a:avLst/>
            <a:gdLst/>
            <a:ahLst/>
            <a:cxnLst/>
            <a:rect l="l" t="t" r="r" b="b"/>
            <a:pathLst>
              <a:path w="6082030">
                <a:moveTo>
                  <a:pt x="0" y="0"/>
                </a:moveTo>
                <a:lnTo>
                  <a:pt x="6081496" y="0"/>
                </a:lnTo>
              </a:path>
            </a:pathLst>
          </a:custGeom>
          <a:ln w="6350">
            <a:solidFill>
              <a:srgbClr val="98287C"/>
            </a:solidFill>
          </a:ln>
        </p:spPr>
        <p:txBody>
          <a:bodyPr wrap="square" lIns="0" tIns="0" rIns="0" bIns="0" rtlCol="0"/>
          <a:lstStyle/>
          <a:p>
            <a:endParaRPr/>
          </a:p>
        </p:txBody>
      </p:sp>
      <p:sp>
        <p:nvSpPr>
          <p:cNvPr id="20" name="object 20"/>
          <p:cNvSpPr txBox="1"/>
          <p:nvPr/>
        </p:nvSpPr>
        <p:spPr>
          <a:xfrm>
            <a:off x="707299" y="5854377"/>
            <a:ext cx="6107430" cy="936154"/>
          </a:xfrm>
          <a:prstGeom prst="rect">
            <a:avLst/>
          </a:prstGeom>
        </p:spPr>
        <p:txBody>
          <a:bodyPr vert="horz" wrap="square" lIns="0" tIns="12700" rIns="0" bIns="0" rtlCol="0">
            <a:spAutoFit/>
          </a:bodyPr>
          <a:lstStyle/>
          <a:p>
            <a:pPr marL="372110" rtl="1">
              <a:lnSpc>
                <a:spcPct val="100000"/>
              </a:lnSpc>
              <a:spcBef>
                <a:spcPts val="100"/>
              </a:spcBef>
            </a:pPr>
            <a:r>
              <a:rPr lang="ar-JO" sz="1300" b="1" spc="40" dirty="0">
                <a:solidFill>
                  <a:srgbClr val="FFFFFF"/>
                </a:solidFill>
                <a:latin typeface="Century Gothic"/>
                <a:cs typeface="Century Gothic"/>
              </a:rPr>
              <a:t>المصادر</a:t>
            </a:r>
            <a:endParaRPr sz="1300" dirty="0">
              <a:latin typeface="Century Gothic"/>
              <a:cs typeface="Century Gothic"/>
            </a:endParaRPr>
          </a:p>
          <a:p>
            <a:pPr rtl="1">
              <a:lnSpc>
                <a:spcPct val="100000"/>
              </a:lnSpc>
              <a:spcBef>
                <a:spcPts val="10"/>
              </a:spcBef>
            </a:pPr>
            <a:endParaRPr sz="1450" dirty="0">
              <a:latin typeface="Century Gothic"/>
              <a:cs typeface="Century Gothic"/>
            </a:endParaRPr>
          </a:p>
          <a:p>
            <a:pPr marL="552450" indent="-179705" rtl="1">
              <a:lnSpc>
                <a:spcPct val="100000"/>
              </a:lnSpc>
              <a:buClr>
                <a:srgbClr val="652D88"/>
              </a:buClr>
              <a:buFont typeface="Arial Narrow"/>
              <a:buChar char="►"/>
              <a:tabLst>
                <a:tab pos="552450" algn="l"/>
              </a:tabLst>
            </a:pPr>
            <a:r>
              <a:rPr lang="ar-JO" sz="950" u="sng" spc="-20" dirty="0">
                <a:solidFill>
                  <a:srgbClr val="98287C"/>
                </a:solidFill>
                <a:uFill>
                  <a:solidFill>
                    <a:srgbClr val="98287C"/>
                  </a:solidFill>
                </a:uFill>
                <a:latin typeface="Arial"/>
                <a:cs typeface="Arial"/>
                <a:hlinkClick r:id="rId3"/>
              </a:rPr>
              <a:t>أداة التغذية الراجعة رقم 3: تحديد قنوات الاتصال لآلية التغذية التغذية الراجعة.</a:t>
            </a:r>
            <a:endParaRPr lang="ar-JO" sz="950" u="sng" spc="-20" dirty="0">
              <a:solidFill>
                <a:srgbClr val="98287C"/>
              </a:solidFill>
              <a:uFill>
                <a:solidFill>
                  <a:srgbClr val="98287C"/>
                </a:solidFill>
              </a:uFill>
              <a:latin typeface="Arial"/>
              <a:cs typeface="Arial"/>
            </a:endParaRPr>
          </a:p>
          <a:p>
            <a:pPr marL="552450" indent="-179705" rtl="1">
              <a:lnSpc>
                <a:spcPct val="100000"/>
              </a:lnSpc>
              <a:buClr>
                <a:srgbClr val="652D88"/>
              </a:buClr>
              <a:buFont typeface="Arial Narrow"/>
              <a:buChar char="►"/>
              <a:tabLst>
                <a:tab pos="552450" algn="l"/>
              </a:tabLst>
            </a:pPr>
            <a:endParaRPr sz="1200" dirty="0">
              <a:latin typeface="Arial"/>
              <a:cs typeface="Arial"/>
            </a:endParaRPr>
          </a:p>
          <a:p>
            <a:pPr marL="12700" rtl="1">
              <a:lnSpc>
                <a:spcPct val="100000"/>
              </a:lnSpc>
            </a:pPr>
            <a:r>
              <a:rPr lang="ar-JO" sz="1100" dirty="0">
                <a:solidFill>
                  <a:srgbClr val="98287C"/>
                </a:solidFill>
                <a:latin typeface="Calibri" panose="020F0502020204030204" pitchFamily="34" charset="0"/>
                <a:ea typeface="Calibri" panose="020F0502020204030204" pitchFamily="34" charset="0"/>
                <a:cs typeface="Calibri" panose="020F0502020204030204" pitchFamily="34" charset="0"/>
              </a:rPr>
              <a:t>يمكن أن تساعد المؤشرات التالية في مراقبة أداء آلية التغذية الراجعة:</a:t>
            </a:r>
            <a:endParaRPr sz="1100" dirty="0">
              <a:latin typeface="Calibri" panose="020F0502020204030204" pitchFamily="34" charset="0"/>
              <a:ea typeface="Calibri" panose="020F0502020204030204" pitchFamily="34" charset="0"/>
              <a:cs typeface="Calibri" panose="020F0502020204030204" pitchFamily="34" charset="0"/>
            </a:endParaRPr>
          </a:p>
        </p:txBody>
      </p:sp>
      <p:sp>
        <p:nvSpPr>
          <p:cNvPr id="21" name="object 21"/>
          <p:cNvSpPr txBox="1"/>
          <p:nvPr/>
        </p:nvSpPr>
        <p:spPr>
          <a:xfrm>
            <a:off x="3838250" y="7010126"/>
            <a:ext cx="2887980" cy="1221168"/>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عدد ونوع الأساليب الموضوعة لجمع الملاحظات والانطباعات والشكاوى من المجتمع</a:t>
            </a:r>
          </a:p>
          <a:p>
            <a:pPr marL="119380" marR="5080" indent="-107314" algn="just" rtl="1">
              <a:lnSpc>
                <a:spcPct val="113999"/>
              </a:lnSpc>
              <a:spcBef>
                <a:spcPts val="100"/>
              </a:spcBef>
              <a:buClr>
                <a:srgbClr val="98287C"/>
              </a:buClr>
              <a:buFont typeface="Wingdings"/>
              <a:buChar char=""/>
              <a:tabLst>
                <a:tab pos="120650" algn="l"/>
              </a:tabLst>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عدد القرارات التشغيلية المتخذة بناءً على التغذية الراجعة المجتمعية</a:t>
            </a:r>
          </a:p>
          <a:p>
            <a:pPr marL="119380" marR="5080" indent="-107314" algn="just" rtl="1">
              <a:lnSpc>
                <a:spcPct val="113999"/>
              </a:lnSpc>
              <a:spcBef>
                <a:spcPts val="100"/>
              </a:spcBef>
              <a:buClr>
                <a:srgbClr val="98287C"/>
              </a:buClr>
              <a:buFont typeface="Wingdings"/>
              <a:buChar char=""/>
              <a:tabLst>
                <a:tab pos="120650" algn="l"/>
              </a:tabLst>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panose="020F0502020204030204" pitchFamily="34" charset="0"/>
                <a:ea typeface="Calibri" panose="020F0502020204030204" pitchFamily="34" charset="0"/>
                <a:cs typeface="Calibri" panose="020F0502020204030204" pitchFamily="34" charset="0"/>
              </a:rPr>
              <a:t>النسبة المئوية لأفراد المجتمع الذين يشعرون بأن رأيهم يؤخذ في عين الاعتبار أثناء تخطيط العمليات واتخاذ القرارات.</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22" name="object 22"/>
          <p:cNvSpPr txBox="1"/>
          <p:nvPr/>
        </p:nvSpPr>
        <p:spPr>
          <a:xfrm>
            <a:off x="809406" y="6995213"/>
            <a:ext cx="2887980" cy="1028871"/>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a:cs typeface="Calibri"/>
              </a:rPr>
              <a:t>النسبة المئوية لأفراد المجتمع المحلي الذين يعرفون كيفية تقديم الملاحظات أو تقديم شكوى بشأن العملية، بما في ذلك الفئات الأكثر تهميشًا والمعرضة للخطر.</a:t>
            </a:r>
          </a:p>
          <a:p>
            <a:pPr marL="119380" marR="5080" indent="-107314" algn="just">
              <a:lnSpc>
                <a:spcPct val="113999"/>
              </a:lnSpc>
              <a:spcBef>
                <a:spcPts val="100"/>
              </a:spcBef>
              <a:buClr>
                <a:srgbClr val="98287C"/>
              </a:buClr>
              <a:buFont typeface="Wingdings"/>
              <a:buChar char=""/>
              <a:tabLst>
                <a:tab pos="120650" algn="l"/>
              </a:tabLst>
            </a:pPr>
            <a:endParaRPr lang="ar-JO" sz="950" dirty="0">
              <a:latin typeface="Calibri"/>
              <a:cs typeface="Calibri"/>
            </a:endParaRPr>
          </a:p>
          <a:p>
            <a:pPr marL="119380" marR="5080" indent="-107314" algn="just" rtl="1">
              <a:lnSpc>
                <a:spcPct val="113999"/>
              </a:lnSpc>
              <a:spcBef>
                <a:spcPts val="100"/>
              </a:spcBef>
              <a:buClr>
                <a:srgbClr val="98287C"/>
              </a:buClr>
              <a:buFont typeface="Wingdings"/>
              <a:buChar char=""/>
              <a:tabLst>
                <a:tab pos="120650" algn="l"/>
              </a:tabLst>
            </a:pPr>
            <a:r>
              <a:rPr lang="ar-JO" sz="950" dirty="0">
                <a:latin typeface="Calibri"/>
                <a:cs typeface="Calibri"/>
              </a:rPr>
              <a:t>النسبة المئوية للأشخاص الذين تلقوا استجابةً لملاحظاتهم أو شكاواهم بشأن العملية</a:t>
            </a:r>
            <a:endParaRPr sz="950" dirty="0">
              <a:latin typeface="Calibri"/>
              <a:cs typeface="Calibri"/>
            </a:endParaRPr>
          </a:p>
        </p:txBody>
      </p:sp>
      <p:grpSp>
        <p:nvGrpSpPr>
          <p:cNvPr id="23" name="object 23"/>
          <p:cNvGrpSpPr/>
          <p:nvPr/>
        </p:nvGrpSpPr>
        <p:grpSpPr>
          <a:xfrm>
            <a:off x="6555504" y="5699271"/>
            <a:ext cx="474345" cy="474345"/>
            <a:chOff x="469337" y="5714478"/>
            <a:chExt cx="474345" cy="474345"/>
          </a:xfrm>
        </p:grpSpPr>
        <p:sp>
          <p:nvSpPr>
            <p:cNvPr id="24" name="object 24"/>
            <p:cNvSpPr/>
            <p:nvPr/>
          </p:nvSpPr>
          <p:spPr>
            <a:xfrm>
              <a:off x="469337" y="5714478"/>
              <a:ext cx="474345" cy="474345"/>
            </a:xfrm>
            <a:custGeom>
              <a:avLst/>
              <a:gdLst/>
              <a:ahLst/>
              <a:cxnLst/>
              <a:rect l="l" t="t" r="r" b="b"/>
              <a:pathLst>
                <a:path w="474344" h="474345">
                  <a:moveTo>
                    <a:pt x="237172" y="0"/>
                  </a:moveTo>
                  <a:lnTo>
                    <a:pt x="189373" y="4817"/>
                  </a:lnTo>
                  <a:lnTo>
                    <a:pt x="144853" y="18636"/>
                  </a:lnTo>
                  <a:lnTo>
                    <a:pt x="104566" y="40501"/>
                  </a:lnTo>
                  <a:lnTo>
                    <a:pt x="69465" y="69459"/>
                  </a:lnTo>
                  <a:lnTo>
                    <a:pt x="40505" y="104557"/>
                  </a:lnTo>
                  <a:lnTo>
                    <a:pt x="18638" y="144843"/>
                  </a:lnTo>
                  <a:lnTo>
                    <a:pt x="4818" y="189361"/>
                  </a:lnTo>
                  <a:lnTo>
                    <a:pt x="0" y="237159"/>
                  </a:lnTo>
                  <a:lnTo>
                    <a:pt x="4818" y="284958"/>
                  </a:lnTo>
                  <a:lnTo>
                    <a:pt x="18638" y="329476"/>
                  </a:lnTo>
                  <a:lnTo>
                    <a:pt x="40505" y="369761"/>
                  </a:lnTo>
                  <a:lnTo>
                    <a:pt x="69465" y="404860"/>
                  </a:lnTo>
                  <a:lnTo>
                    <a:pt x="104566" y="433818"/>
                  </a:lnTo>
                  <a:lnTo>
                    <a:pt x="144853" y="455683"/>
                  </a:lnTo>
                  <a:lnTo>
                    <a:pt x="189373" y="469501"/>
                  </a:lnTo>
                  <a:lnTo>
                    <a:pt x="237172" y="474319"/>
                  </a:lnTo>
                  <a:lnTo>
                    <a:pt x="284967" y="469501"/>
                  </a:lnTo>
                  <a:lnTo>
                    <a:pt x="329483" y="455683"/>
                  </a:lnTo>
                  <a:lnTo>
                    <a:pt x="369768" y="433818"/>
                  </a:lnTo>
                  <a:lnTo>
                    <a:pt x="404868" y="404860"/>
                  </a:lnTo>
                  <a:lnTo>
                    <a:pt x="433827" y="369761"/>
                  </a:lnTo>
                  <a:lnTo>
                    <a:pt x="455694" y="329476"/>
                  </a:lnTo>
                  <a:lnTo>
                    <a:pt x="469513" y="284958"/>
                  </a:lnTo>
                  <a:lnTo>
                    <a:pt x="474332" y="237159"/>
                  </a:lnTo>
                  <a:lnTo>
                    <a:pt x="469513" y="189361"/>
                  </a:lnTo>
                  <a:lnTo>
                    <a:pt x="455694" y="144843"/>
                  </a:lnTo>
                  <a:lnTo>
                    <a:pt x="433827" y="104557"/>
                  </a:lnTo>
                  <a:lnTo>
                    <a:pt x="404868" y="69459"/>
                  </a:lnTo>
                  <a:lnTo>
                    <a:pt x="369768" y="40501"/>
                  </a:lnTo>
                  <a:lnTo>
                    <a:pt x="329483" y="18636"/>
                  </a:lnTo>
                  <a:lnTo>
                    <a:pt x="284967" y="4817"/>
                  </a:lnTo>
                  <a:lnTo>
                    <a:pt x="237172" y="0"/>
                  </a:lnTo>
                  <a:close/>
                </a:path>
              </a:pathLst>
            </a:custGeom>
            <a:solidFill>
              <a:srgbClr val="652D88"/>
            </a:solidFill>
          </p:spPr>
          <p:txBody>
            <a:bodyPr wrap="square" lIns="0" tIns="0" rIns="0" bIns="0" rtlCol="0"/>
            <a:lstStyle/>
            <a:p>
              <a:endParaRPr/>
            </a:p>
          </p:txBody>
        </p:sp>
        <p:pic>
          <p:nvPicPr>
            <p:cNvPr id="25" name="object 25"/>
            <p:cNvPicPr/>
            <p:nvPr/>
          </p:nvPicPr>
          <p:blipFill>
            <a:blip r:embed="rId4" cstate="print"/>
            <a:stretch>
              <a:fillRect/>
            </a:stretch>
          </p:blipFill>
          <p:spPr>
            <a:xfrm>
              <a:off x="573284" y="5817465"/>
              <a:ext cx="266442" cy="268339"/>
            </a:xfrm>
            <a:prstGeom prst="rect">
              <a:avLst/>
            </a:prstGeom>
          </p:spPr>
        </p:pic>
      </p:grpSp>
      <p:pic>
        <p:nvPicPr>
          <p:cNvPr id="26" name="object 26"/>
          <p:cNvPicPr/>
          <p:nvPr/>
        </p:nvPicPr>
        <p:blipFill>
          <a:blip r:embed="rId5" cstate="print"/>
          <a:stretch>
            <a:fillRect/>
          </a:stretch>
        </p:blipFill>
        <p:spPr>
          <a:xfrm>
            <a:off x="2853793" y="6245173"/>
            <a:ext cx="245795" cy="245795"/>
          </a:xfrm>
          <a:prstGeom prst="rect">
            <a:avLst/>
          </a:prstGeom>
        </p:spPr>
      </p:pic>
      <p:sp>
        <p:nvSpPr>
          <p:cNvPr id="27" name="object 27"/>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28" name="object 28"/>
          <p:cNvSpPr txBox="1"/>
          <p:nvPr/>
        </p:nvSpPr>
        <p:spPr>
          <a:xfrm>
            <a:off x="6717747" y="10083162"/>
            <a:ext cx="14986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37</a:t>
            </a:r>
            <a:endParaRPr sz="800">
              <a:latin typeface="Century Gothic"/>
              <a:cs typeface="Century Gothic"/>
            </a:endParaRPr>
          </a:p>
        </p:txBody>
      </p:sp>
      <p:sp>
        <p:nvSpPr>
          <p:cNvPr id="29" name="object 29"/>
          <p:cNvSpPr txBox="1"/>
          <p:nvPr/>
        </p:nvSpPr>
        <p:spPr>
          <a:xfrm>
            <a:off x="3956158" y="10043301"/>
            <a:ext cx="2911449" cy="285527"/>
          </a:xfrm>
          <a:prstGeom prst="rect">
            <a:avLst/>
          </a:prstGeom>
        </p:spPr>
        <p:txBody>
          <a:bodyPr vert="horz" wrap="square" lIns="0" tIns="12700" rIns="0" bIns="0" rtlCol="0">
            <a:spAutoFit/>
          </a:bodyPr>
          <a:lstStyle/>
          <a:p>
            <a:pPr marL="12700" marR="5080" indent="276860" rtl="1">
              <a:lnSpc>
                <a:spcPct val="1083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a:t>
            </a:r>
            <a:r>
              <a:rPr sz="800" b="1" spc="310" dirty="0">
                <a:solidFill>
                  <a:srgbClr val="E42583"/>
                </a:solidFill>
                <a:latin typeface="Calibri" panose="020F0502020204030204" pitchFamily="34" charset="0"/>
                <a:ea typeface="Calibri" panose="020F0502020204030204" pitchFamily="34" charset="0"/>
                <a:cs typeface="Calibri" panose="020F0502020204030204" pitchFamily="34" charset="0"/>
              </a:rPr>
              <a:t> </a:t>
            </a:r>
            <a:r>
              <a:rPr lang="ar-JO" sz="800" spc="-10" dirty="0">
                <a:latin typeface="Calibri" panose="020F0502020204030204" pitchFamily="34" charset="0"/>
                <a:ea typeface="Calibri" panose="020F0502020204030204" pitchFamily="34" charset="0"/>
                <a:cs typeface="Calibri" panose="020F0502020204030204" pitchFamily="34" charset="0"/>
              </a:rPr>
              <a:t>مراحل آلية التغذية الراجعة</a:t>
            </a:r>
          </a:p>
          <a:p>
            <a:pPr marL="12700" marR="5080" indent="276860" rtl="1">
              <a:lnSpc>
                <a:spcPct val="108300"/>
              </a:lnSpc>
              <a:spcBef>
                <a:spcPts val="100"/>
              </a:spcBef>
            </a:pPr>
            <a:r>
              <a:rPr lang="ar-JO" sz="800" dirty="0">
                <a:solidFill>
                  <a:srgbClr val="E42583"/>
                </a:solidFill>
                <a:latin typeface="Calibri" panose="020F0502020204030204" pitchFamily="34" charset="0"/>
                <a:ea typeface="Calibri" panose="020F0502020204030204" pitchFamily="34" charset="0"/>
                <a:cs typeface="Calibri" panose="020F0502020204030204" pitchFamily="34" charset="0"/>
              </a:rPr>
              <a:t>المرحلة السادسة: مراجعة وتكييف الآلية</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30" name="Oval 29">
            <a:extLst>
              <a:ext uri="{FF2B5EF4-FFF2-40B4-BE49-F238E27FC236}">
                <a16:creationId xmlns:a16="http://schemas.microsoft.com/office/drawing/2014/main" id="{B97D074A-919B-3A42-2BF6-7F45CB9D1279}"/>
              </a:ext>
            </a:extLst>
          </p:cNvPr>
          <p:cNvSpPr/>
          <p:nvPr/>
        </p:nvSpPr>
        <p:spPr>
          <a:xfrm>
            <a:off x="3102052" y="3109709"/>
            <a:ext cx="142798" cy="142798"/>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900" dirty="0">
                <a:latin typeface="Calibri" panose="020F0502020204030204" pitchFamily="34" charset="0"/>
                <a:ea typeface="Calibri" panose="020F0502020204030204" pitchFamily="34" charset="0"/>
                <a:cs typeface="Calibri" panose="020F0502020204030204" pitchFamily="34" charset="0"/>
              </a:rPr>
              <a:t>؟</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31" name="Rectangle 30">
            <a:extLst>
              <a:ext uri="{FF2B5EF4-FFF2-40B4-BE49-F238E27FC236}">
                <a16:creationId xmlns:a16="http://schemas.microsoft.com/office/drawing/2014/main" id="{182D09C2-0EB8-47FB-F078-CE73FC23EEE4}"/>
              </a:ext>
            </a:extLst>
          </p:cNvPr>
          <p:cNvSpPr/>
          <p:nvPr/>
        </p:nvSpPr>
        <p:spPr>
          <a:xfrm>
            <a:off x="654050" y="3017241"/>
            <a:ext cx="262703" cy="18840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1A7C5D2F-37BC-637E-00A2-8253DFEF0599}"/>
              </a:ext>
            </a:extLst>
          </p:cNvPr>
          <p:cNvSpPr/>
          <p:nvPr/>
        </p:nvSpPr>
        <p:spPr>
          <a:xfrm>
            <a:off x="3099588" y="3748539"/>
            <a:ext cx="142798" cy="142798"/>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900" dirty="0">
                <a:latin typeface="Calibri" panose="020F0502020204030204" pitchFamily="34" charset="0"/>
                <a:ea typeface="Calibri" panose="020F0502020204030204" pitchFamily="34" charset="0"/>
                <a:cs typeface="Calibri" panose="020F0502020204030204" pitchFamily="34" charset="0"/>
              </a:rPr>
              <a:t>؟</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33" name="Oval 32">
            <a:extLst>
              <a:ext uri="{FF2B5EF4-FFF2-40B4-BE49-F238E27FC236}">
                <a16:creationId xmlns:a16="http://schemas.microsoft.com/office/drawing/2014/main" id="{BD58E899-6C0E-2317-1B08-34DF35171219}"/>
              </a:ext>
            </a:extLst>
          </p:cNvPr>
          <p:cNvSpPr/>
          <p:nvPr/>
        </p:nvSpPr>
        <p:spPr>
          <a:xfrm>
            <a:off x="6674384" y="3051536"/>
            <a:ext cx="142798" cy="142798"/>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900" dirty="0">
                <a:latin typeface="Calibri" panose="020F0502020204030204" pitchFamily="34" charset="0"/>
                <a:ea typeface="Calibri" panose="020F0502020204030204" pitchFamily="34" charset="0"/>
                <a:cs typeface="Calibri" panose="020F0502020204030204" pitchFamily="34" charset="0"/>
              </a:rPr>
              <a:t>؟</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34" name="Oval 33">
            <a:extLst>
              <a:ext uri="{FF2B5EF4-FFF2-40B4-BE49-F238E27FC236}">
                <a16:creationId xmlns:a16="http://schemas.microsoft.com/office/drawing/2014/main" id="{9F4E868F-F7A7-5922-5E59-7FF271B38997}"/>
              </a:ext>
            </a:extLst>
          </p:cNvPr>
          <p:cNvSpPr/>
          <p:nvPr/>
        </p:nvSpPr>
        <p:spPr>
          <a:xfrm>
            <a:off x="6661133" y="3498795"/>
            <a:ext cx="142798" cy="142798"/>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900" dirty="0">
                <a:latin typeface="Calibri" panose="020F0502020204030204" pitchFamily="34" charset="0"/>
                <a:ea typeface="Calibri" panose="020F0502020204030204" pitchFamily="34" charset="0"/>
                <a:cs typeface="Calibri" panose="020F0502020204030204" pitchFamily="34" charset="0"/>
              </a:rPr>
              <a:t>؟</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35" name="Oval 34">
            <a:extLst>
              <a:ext uri="{FF2B5EF4-FFF2-40B4-BE49-F238E27FC236}">
                <a16:creationId xmlns:a16="http://schemas.microsoft.com/office/drawing/2014/main" id="{78DBF923-05BF-F4A4-5740-344A836E9562}"/>
              </a:ext>
            </a:extLst>
          </p:cNvPr>
          <p:cNvSpPr/>
          <p:nvPr/>
        </p:nvSpPr>
        <p:spPr>
          <a:xfrm>
            <a:off x="6671546" y="3935279"/>
            <a:ext cx="142798" cy="142798"/>
          </a:xfrm>
          <a:prstGeom prst="ellipse">
            <a:avLst/>
          </a:prstGeom>
          <a:solidFill>
            <a:srgbClr val="E42583"/>
          </a:solidFill>
          <a:ln>
            <a:solidFill>
              <a:srgbClr val="E4258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ar-JO" sz="900" dirty="0">
                <a:latin typeface="Calibri" panose="020F0502020204030204" pitchFamily="34" charset="0"/>
                <a:ea typeface="Calibri" panose="020F0502020204030204" pitchFamily="34" charset="0"/>
                <a:cs typeface="Calibri" panose="020F0502020204030204" pitchFamily="34" charset="0"/>
              </a:rPr>
              <a:t>؟</a:t>
            </a:r>
            <a:endParaRPr lang="en-US" dirty="0">
              <a:latin typeface="Calibri" panose="020F0502020204030204" pitchFamily="34" charset="0"/>
              <a:ea typeface="Calibri" panose="020F0502020204030204" pitchFamily="34" charset="0"/>
              <a:cs typeface="Calibri" panose="020F0502020204030204" pitchFamily="34" charset="0"/>
            </a:endParaRPr>
          </a:p>
        </p:txBody>
      </p:sp>
      <p:sp>
        <p:nvSpPr>
          <p:cNvPr id="36" name="Rectangle 35">
            <a:extLst>
              <a:ext uri="{FF2B5EF4-FFF2-40B4-BE49-F238E27FC236}">
                <a16:creationId xmlns:a16="http://schemas.microsoft.com/office/drawing/2014/main" id="{B32660C0-6966-4639-BBC3-857A21A763B2}"/>
              </a:ext>
            </a:extLst>
          </p:cNvPr>
          <p:cNvSpPr/>
          <p:nvPr/>
        </p:nvSpPr>
        <p:spPr>
          <a:xfrm>
            <a:off x="3750095" y="3017241"/>
            <a:ext cx="262703" cy="115873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0" y="3545992"/>
            <a:ext cx="7560309" cy="7146290"/>
            <a:chOff x="0" y="3545992"/>
            <a:chExt cx="7560309" cy="7146290"/>
          </a:xfrm>
        </p:grpSpPr>
        <p:pic>
          <p:nvPicPr>
            <p:cNvPr id="3" name="object 3"/>
            <p:cNvPicPr/>
            <p:nvPr/>
          </p:nvPicPr>
          <p:blipFill>
            <a:blip r:embed="rId2" cstate="print"/>
            <a:stretch>
              <a:fillRect/>
            </a:stretch>
          </p:blipFill>
          <p:spPr>
            <a:xfrm>
              <a:off x="0" y="3978003"/>
              <a:ext cx="7559992" cy="6713999"/>
            </a:xfrm>
            <a:prstGeom prst="rect">
              <a:avLst/>
            </a:prstGeom>
          </p:spPr>
        </p:pic>
        <p:sp>
          <p:nvSpPr>
            <p:cNvPr id="4" name="object 4"/>
            <p:cNvSpPr/>
            <p:nvPr/>
          </p:nvSpPr>
          <p:spPr>
            <a:xfrm>
              <a:off x="5499002" y="3545996"/>
              <a:ext cx="2061210" cy="2538095"/>
            </a:xfrm>
            <a:custGeom>
              <a:avLst/>
              <a:gdLst/>
              <a:ahLst/>
              <a:cxnLst/>
              <a:rect l="l" t="t" r="r" b="b"/>
              <a:pathLst>
                <a:path w="2061209" h="2538095">
                  <a:moveTo>
                    <a:pt x="1268996" y="0"/>
                  </a:moveTo>
                  <a:lnTo>
                    <a:pt x="1220321" y="916"/>
                  </a:lnTo>
                  <a:lnTo>
                    <a:pt x="1172108" y="3643"/>
                  </a:lnTo>
                  <a:lnTo>
                    <a:pt x="1124392" y="8148"/>
                  </a:lnTo>
                  <a:lnTo>
                    <a:pt x="1077206" y="14398"/>
                  </a:lnTo>
                  <a:lnTo>
                    <a:pt x="1030581" y="22361"/>
                  </a:lnTo>
                  <a:lnTo>
                    <a:pt x="984551" y="32003"/>
                  </a:lnTo>
                  <a:lnTo>
                    <a:pt x="939150" y="43291"/>
                  </a:lnTo>
                  <a:lnTo>
                    <a:pt x="894408" y="56193"/>
                  </a:lnTo>
                  <a:lnTo>
                    <a:pt x="850361" y="70676"/>
                  </a:lnTo>
                  <a:lnTo>
                    <a:pt x="807039" y="86706"/>
                  </a:lnTo>
                  <a:lnTo>
                    <a:pt x="764477" y="104252"/>
                  </a:lnTo>
                  <a:lnTo>
                    <a:pt x="722707" y="123280"/>
                  </a:lnTo>
                  <a:lnTo>
                    <a:pt x="681762" y="143757"/>
                  </a:lnTo>
                  <a:lnTo>
                    <a:pt x="641675" y="165651"/>
                  </a:lnTo>
                  <a:lnTo>
                    <a:pt x="602478" y="188928"/>
                  </a:lnTo>
                  <a:lnTo>
                    <a:pt x="564205" y="213556"/>
                  </a:lnTo>
                  <a:lnTo>
                    <a:pt x="526888" y="239502"/>
                  </a:lnTo>
                  <a:lnTo>
                    <a:pt x="490561" y="266733"/>
                  </a:lnTo>
                  <a:lnTo>
                    <a:pt x="455255" y="295216"/>
                  </a:lnTo>
                  <a:lnTo>
                    <a:pt x="421005" y="324918"/>
                  </a:lnTo>
                  <a:lnTo>
                    <a:pt x="387842" y="355807"/>
                  </a:lnTo>
                  <a:lnTo>
                    <a:pt x="355801" y="387849"/>
                  </a:lnTo>
                  <a:lnTo>
                    <a:pt x="324912" y="421012"/>
                  </a:lnTo>
                  <a:lnTo>
                    <a:pt x="295210" y="455263"/>
                  </a:lnTo>
                  <a:lnTo>
                    <a:pt x="266728" y="490568"/>
                  </a:lnTo>
                  <a:lnTo>
                    <a:pt x="239497" y="526896"/>
                  </a:lnTo>
                  <a:lnTo>
                    <a:pt x="213552" y="564214"/>
                  </a:lnTo>
                  <a:lnTo>
                    <a:pt x="188924" y="602487"/>
                  </a:lnTo>
                  <a:lnTo>
                    <a:pt x="165647" y="641684"/>
                  </a:lnTo>
                  <a:lnTo>
                    <a:pt x="143754" y="681772"/>
                  </a:lnTo>
                  <a:lnTo>
                    <a:pt x="123277" y="722717"/>
                  </a:lnTo>
                  <a:lnTo>
                    <a:pt x="104250" y="764488"/>
                  </a:lnTo>
                  <a:lnTo>
                    <a:pt x="86704" y="807050"/>
                  </a:lnTo>
                  <a:lnTo>
                    <a:pt x="70674" y="850372"/>
                  </a:lnTo>
                  <a:lnTo>
                    <a:pt x="56192" y="894420"/>
                  </a:lnTo>
                  <a:lnTo>
                    <a:pt x="43290" y="939161"/>
                  </a:lnTo>
                  <a:lnTo>
                    <a:pt x="32002" y="984563"/>
                  </a:lnTo>
                  <a:lnTo>
                    <a:pt x="22360" y="1030593"/>
                  </a:lnTo>
                  <a:lnTo>
                    <a:pt x="14398" y="1077218"/>
                  </a:lnTo>
                  <a:lnTo>
                    <a:pt x="8148" y="1124405"/>
                  </a:lnTo>
                  <a:lnTo>
                    <a:pt x="3643" y="1172121"/>
                  </a:lnTo>
                  <a:lnTo>
                    <a:pt x="916" y="1220333"/>
                  </a:lnTo>
                  <a:lnTo>
                    <a:pt x="0" y="1269009"/>
                  </a:lnTo>
                  <a:lnTo>
                    <a:pt x="916" y="1317685"/>
                  </a:lnTo>
                  <a:lnTo>
                    <a:pt x="3643" y="1365897"/>
                  </a:lnTo>
                  <a:lnTo>
                    <a:pt x="8148" y="1413613"/>
                  </a:lnTo>
                  <a:lnTo>
                    <a:pt x="14398" y="1460799"/>
                  </a:lnTo>
                  <a:lnTo>
                    <a:pt x="22360" y="1507424"/>
                  </a:lnTo>
                  <a:lnTo>
                    <a:pt x="32002" y="1553454"/>
                  </a:lnTo>
                  <a:lnTo>
                    <a:pt x="43290" y="1598856"/>
                  </a:lnTo>
                  <a:lnTo>
                    <a:pt x="56192" y="1643597"/>
                  </a:lnTo>
                  <a:lnTo>
                    <a:pt x="70674" y="1687645"/>
                  </a:lnTo>
                  <a:lnTo>
                    <a:pt x="86704" y="1730966"/>
                  </a:lnTo>
                  <a:lnTo>
                    <a:pt x="104250" y="1773528"/>
                  </a:lnTo>
                  <a:lnTo>
                    <a:pt x="123277" y="1815298"/>
                  </a:lnTo>
                  <a:lnTo>
                    <a:pt x="143754" y="1856243"/>
                  </a:lnTo>
                  <a:lnTo>
                    <a:pt x="165647" y="1896331"/>
                  </a:lnTo>
                  <a:lnTo>
                    <a:pt x="188924" y="1935527"/>
                  </a:lnTo>
                  <a:lnTo>
                    <a:pt x="213552" y="1973800"/>
                  </a:lnTo>
                  <a:lnTo>
                    <a:pt x="239497" y="2011117"/>
                  </a:lnTo>
                  <a:lnTo>
                    <a:pt x="266728" y="2047444"/>
                  </a:lnTo>
                  <a:lnTo>
                    <a:pt x="295210" y="2082750"/>
                  </a:lnTo>
                  <a:lnTo>
                    <a:pt x="324912" y="2117000"/>
                  </a:lnTo>
                  <a:lnTo>
                    <a:pt x="355801" y="2150163"/>
                  </a:lnTo>
                  <a:lnTo>
                    <a:pt x="387842" y="2182205"/>
                  </a:lnTo>
                  <a:lnTo>
                    <a:pt x="421005" y="2213093"/>
                  </a:lnTo>
                  <a:lnTo>
                    <a:pt x="455255" y="2242795"/>
                  </a:lnTo>
                  <a:lnTo>
                    <a:pt x="490561" y="2271277"/>
                  </a:lnTo>
                  <a:lnTo>
                    <a:pt x="526888" y="2298508"/>
                  </a:lnTo>
                  <a:lnTo>
                    <a:pt x="564205" y="2324453"/>
                  </a:lnTo>
                  <a:lnTo>
                    <a:pt x="602478" y="2349081"/>
                  </a:lnTo>
                  <a:lnTo>
                    <a:pt x="641675" y="2372358"/>
                  </a:lnTo>
                  <a:lnTo>
                    <a:pt x="681762" y="2394251"/>
                  </a:lnTo>
                  <a:lnTo>
                    <a:pt x="722707" y="2414728"/>
                  </a:lnTo>
                  <a:lnTo>
                    <a:pt x="764477" y="2433755"/>
                  </a:lnTo>
                  <a:lnTo>
                    <a:pt x="807039" y="2451301"/>
                  </a:lnTo>
                  <a:lnTo>
                    <a:pt x="850361" y="2467331"/>
                  </a:lnTo>
                  <a:lnTo>
                    <a:pt x="894408" y="2481813"/>
                  </a:lnTo>
                  <a:lnTo>
                    <a:pt x="939150" y="2494715"/>
                  </a:lnTo>
                  <a:lnTo>
                    <a:pt x="984551" y="2506003"/>
                  </a:lnTo>
                  <a:lnTo>
                    <a:pt x="1030581" y="2515645"/>
                  </a:lnTo>
                  <a:lnTo>
                    <a:pt x="1077206" y="2523607"/>
                  </a:lnTo>
                  <a:lnTo>
                    <a:pt x="1124392" y="2529857"/>
                  </a:lnTo>
                  <a:lnTo>
                    <a:pt x="1172108" y="2534362"/>
                  </a:lnTo>
                  <a:lnTo>
                    <a:pt x="1220321" y="2537089"/>
                  </a:lnTo>
                  <a:lnTo>
                    <a:pt x="1268996" y="2538006"/>
                  </a:lnTo>
                  <a:lnTo>
                    <a:pt x="1317672" y="2537089"/>
                  </a:lnTo>
                  <a:lnTo>
                    <a:pt x="1365884" y="2534362"/>
                  </a:lnTo>
                  <a:lnTo>
                    <a:pt x="1413600" y="2529857"/>
                  </a:lnTo>
                  <a:lnTo>
                    <a:pt x="1460787" y="2523607"/>
                  </a:lnTo>
                  <a:lnTo>
                    <a:pt x="1507411" y="2515645"/>
                  </a:lnTo>
                  <a:lnTo>
                    <a:pt x="1553441" y="2506003"/>
                  </a:lnTo>
                  <a:lnTo>
                    <a:pt x="1598843" y="2494715"/>
                  </a:lnTo>
                  <a:lnTo>
                    <a:pt x="1643584" y="2481813"/>
                  </a:lnTo>
                  <a:lnTo>
                    <a:pt x="1687632" y="2467331"/>
                  </a:lnTo>
                  <a:lnTo>
                    <a:pt x="1730953" y="2451301"/>
                  </a:lnTo>
                  <a:lnTo>
                    <a:pt x="1773515" y="2433755"/>
                  </a:lnTo>
                  <a:lnTo>
                    <a:pt x="1815285" y="2414728"/>
                  </a:lnTo>
                  <a:lnTo>
                    <a:pt x="1856231" y="2394251"/>
                  </a:lnTo>
                  <a:lnTo>
                    <a:pt x="1896318" y="2372358"/>
                  </a:lnTo>
                  <a:lnTo>
                    <a:pt x="1935515" y="2349081"/>
                  </a:lnTo>
                  <a:lnTo>
                    <a:pt x="1973788" y="2324453"/>
                  </a:lnTo>
                  <a:lnTo>
                    <a:pt x="2011104" y="2298508"/>
                  </a:lnTo>
                  <a:lnTo>
                    <a:pt x="2047432" y="2271277"/>
                  </a:lnTo>
                  <a:lnTo>
                    <a:pt x="2061002" y="2260329"/>
                  </a:lnTo>
                  <a:lnTo>
                    <a:pt x="2061002" y="277681"/>
                  </a:lnTo>
                  <a:lnTo>
                    <a:pt x="2011104" y="239502"/>
                  </a:lnTo>
                  <a:lnTo>
                    <a:pt x="1973788" y="213556"/>
                  </a:lnTo>
                  <a:lnTo>
                    <a:pt x="1935515" y="188928"/>
                  </a:lnTo>
                  <a:lnTo>
                    <a:pt x="1896318" y="165651"/>
                  </a:lnTo>
                  <a:lnTo>
                    <a:pt x="1856231" y="143757"/>
                  </a:lnTo>
                  <a:lnTo>
                    <a:pt x="1815285" y="123280"/>
                  </a:lnTo>
                  <a:lnTo>
                    <a:pt x="1773515" y="104252"/>
                  </a:lnTo>
                  <a:lnTo>
                    <a:pt x="1730953" y="86706"/>
                  </a:lnTo>
                  <a:lnTo>
                    <a:pt x="1687632" y="70676"/>
                  </a:lnTo>
                  <a:lnTo>
                    <a:pt x="1643584" y="56193"/>
                  </a:lnTo>
                  <a:lnTo>
                    <a:pt x="1598843" y="43291"/>
                  </a:lnTo>
                  <a:lnTo>
                    <a:pt x="1553441" y="32003"/>
                  </a:lnTo>
                  <a:lnTo>
                    <a:pt x="1507411" y="22361"/>
                  </a:lnTo>
                  <a:lnTo>
                    <a:pt x="1460787" y="14398"/>
                  </a:lnTo>
                  <a:lnTo>
                    <a:pt x="1413600" y="8148"/>
                  </a:lnTo>
                  <a:lnTo>
                    <a:pt x="1365884" y="3643"/>
                  </a:lnTo>
                  <a:lnTo>
                    <a:pt x="1317672" y="916"/>
                  </a:lnTo>
                  <a:lnTo>
                    <a:pt x="1268996" y="0"/>
                  </a:lnTo>
                  <a:close/>
                </a:path>
              </a:pathLst>
            </a:custGeom>
            <a:solidFill>
              <a:srgbClr val="FFFFFF">
                <a:alpha val="58000"/>
              </a:srgbClr>
            </a:solidFill>
          </p:spPr>
          <p:txBody>
            <a:bodyPr wrap="square" lIns="0" tIns="0" rIns="0" bIns="0" rtlCol="0"/>
            <a:lstStyle/>
            <a:p>
              <a:endParaRPr/>
            </a:p>
          </p:txBody>
        </p:sp>
        <p:sp>
          <p:nvSpPr>
            <p:cNvPr id="5" name="object 5"/>
            <p:cNvSpPr/>
            <p:nvPr/>
          </p:nvSpPr>
          <p:spPr>
            <a:xfrm>
              <a:off x="5570998" y="3609638"/>
              <a:ext cx="1989455" cy="2459355"/>
            </a:xfrm>
            <a:custGeom>
              <a:avLst/>
              <a:gdLst/>
              <a:ahLst/>
              <a:cxnLst/>
              <a:rect l="l" t="t" r="r" b="b"/>
              <a:pathLst>
                <a:path w="1989454" h="2459354">
                  <a:moveTo>
                    <a:pt x="1229550" y="0"/>
                  </a:moveTo>
                  <a:lnTo>
                    <a:pt x="1181270" y="930"/>
                  </a:lnTo>
                  <a:lnTo>
                    <a:pt x="1133462" y="3699"/>
                  </a:lnTo>
                  <a:lnTo>
                    <a:pt x="1086159" y="8271"/>
                  </a:lnTo>
                  <a:lnTo>
                    <a:pt x="1039397" y="14614"/>
                  </a:lnTo>
                  <a:lnTo>
                    <a:pt x="993208" y="22693"/>
                  </a:lnTo>
                  <a:lnTo>
                    <a:pt x="947627" y="32472"/>
                  </a:lnTo>
                  <a:lnTo>
                    <a:pt x="902689" y="43920"/>
                  </a:lnTo>
                  <a:lnTo>
                    <a:pt x="858427" y="57000"/>
                  </a:lnTo>
                  <a:lnTo>
                    <a:pt x="814876" y="71680"/>
                  </a:lnTo>
                  <a:lnTo>
                    <a:pt x="772069" y="87924"/>
                  </a:lnTo>
                  <a:lnTo>
                    <a:pt x="730042" y="105699"/>
                  </a:lnTo>
                  <a:lnTo>
                    <a:pt x="688827" y="124971"/>
                  </a:lnTo>
                  <a:lnTo>
                    <a:pt x="648460" y="145705"/>
                  </a:lnTo>
                  <a:lnTo>
                    <a:pt x="608975" y="167868"/>
                  </a:lnTo>
                  <a:lnTo>
                    <a:pt x="570405" y="191424"/>
                  </a:lnTo>
                  <a:lnTo>
                    <a:pt x="532785" y="216340"/>
                  </a:lnTo>
                  <a:lnTo>
                    <a:pt x="496149" y="242582"/>
                  </a:lnTo>
                  <a:lnTo>
                    <a:pt x="460531" y="270116"/>
                  </a:lnTo>
                  <a:lnTo>
                    <a:pt x="425966" y="298907"/>
                  </a:lnTo>
                  <a:lnTo>
                    <a:pt x="392487" y="328921"/>
                  </a:lnTo>
                  <a:lnTo>
                    <a:pt x="360129" y="360124"/>
                  </a:lnTo>
                  <a:lnTo>
                    <a:pt x="328925" y="392482"/>
                  </a:lnTo>
                  <a:lnTo>
                    <a:pt x="298911" y="425961"/>
                  </a:lnTo>
                  <a:lnTo>
                    <a:pt x="270120" y="460526"/>
                  </a:lnTo>
                  <a:lnTo>
                    <a:pt x="242586" y="496144"/>
                  </a:lnTo>
                  <a:lnTo>
                    <a:pt x="216344" y="532779"/>
                  </a:lnTo>
                  <a:lnTo>
                    <a:pt x="191427" y="570399"/>
                  </a:lnTo>
                  <a:lnTo>
                    <a:pt x="167870" y="608969"/>
                  </a:lnTo>
                  <a:lnTo>
                    <a:pt x="145708" y="648455"/>
                  </a:lnTo>
                  <a:lnTo>
                    <a:pt x="124973" y="688822"/>
                  </a:lnTo>
                  <a:lnTo>
                    <a:pt x="105701" y="730036"/>
                  </a:lnTo>
                  <a:lnTo>
                    <a:pt x="87926" y="772064"/>
                  </a:lnTo>
                  <a:lnTo>
                    <a:pt x="71681" y="814871"/>
                  </a:lnTo>
                  <a:lnTo>
                    <a:pt x="57001" y="858422"/>
                  </a:lnTo>
                  <a:lnTo>
                    <a:pt x="43921" y="902684"/>
                  </a:lnTo>
                  <a:lnTo>
                    <a:pt x="32473" y="947623"/>
                  </a:lnTo>
                  <a:lnTo>
                    <a:pt x="22693" y="993204"/>
                  </a:lnTo>
                  <a:lnTo>
                    <a:pt x="14614" y="1039394"/>
                  </a:lnTo>
                  <a:lnTo>
                    <a:pt x="8272" y="1086157"/>
                  </a:lnTo>
                  <a:lnTo>
                    <a:pt x="3699" y="1133460"/>
                  </a:lnTo>
                  <a:lnTo>
                    <a:pt x="930" y="1181269"/>
                  </a:lnTo>
                  <a:lnTo>
                    <a:pt x="0" y="1229550"/>
                  </a:lnTo>
                  <a:lnTo>
                    <a:pt x="930" y="1277831"/>
                  </a:lnTo>
                  <a:lnTo>
                    <a:pt x="3699" y="1325640"/>
                  </a:lnTo>
                  <a:lnTo>
                    <a:pt x="8272" y="1372943"/>
                  </a:lnTo>
                  <a:lnTo>
                    <a:pt x="14614" y="1419707"/>
                  </a:lnTo>
                  <a:lnTo>
                    <a:pt x="22693" y="1465896"/>
                  </a:lnTo>
                  <a:lnTo>
                    <a:pt x="32473" y="1511478"/>
                  </a:lnTo>
                  <a:lnTo>
                    <a:pt x="43921" y="1556417"/>
                  </a:lnTo>
                  <a:lnTo>
                    <a:pt x="57001" y="1600679"/>
                  </a:lnTo>
                  <a:lnTo>
                    <a:pt x="71681" y="1644231"/>
                  </a:lnTo>
                  <a:lnTo>
                    <a:pt x="87926" y="1687038"/>
                  </a:lnTo>
                  <a:lnTo>
                    <a:pt x="105701" y="1729066"/>
                  </a:lnTo>
                  <a:lnTo>
                    <a:pt x="124973" y="1770281"/>
                  </a:lnTo>
                  <a:lnTo>
                    <a:pt x="145708" y="1810648"/>
                  </a:lnTo>
                  <a:lnTo>
                    <a:pt x="167870" y="1850134"/>
                  </a:lnTo>
                  <a:lnTo>
                    <a:pt x="191427" y="1888704"/>
                  </a:lnTo>
                  <a:lnTo>
                    <a:pt x="216344" y="1926325"/>
                  </a:lnTo>
                  <a:lnTo>
                    <a:pt x="242586" y="1962961"/>
                  </a:lnTo>
                  <a:lnTo>
                    <a:pt x="270120" y="1998579"/>
                  </a:lnTo>
                  <a:lnTo>
                    <a:pt x="298911" y="2033145"/>
                  </a:lnTo>
                  <a:lnTo>
                    <a:pt x="328925" y="2066624"/>
                  </a:lnTo>
                  <a:lnTo>
                    <a:pt x="360129" y="2098982"/>
                  </a:lnTo>
                  <a:lnTo>
                    <a:pt x="392487" y="2130186"/>
                  </a:lnTo>
                  <a:lnTo>
                    <a:pt x="425966" y="2160201"/>
                  </a:lnTo>
                  <a:lnTo>
                    <a:pt x="460531" y="2188992"/>
                  </a:lnTo>
                  <a:lnTo>
                    <a:pt x="496149" y="2216526"/>
                  </a:lnTo>
                  <a:lnTo>
                    <a:pt x="532785" y="2242768"/>
                  </a:lnTo>
                  <a:lnTo>
                    <a:pt x="570405" y="2267685"/>
                  </a:lnTo>
                  <a:lnTo>
                    <a:pt x="608975" y="2291242"/>
                  </a:lnTo>
                  <a:lnTo>
                    <a:pt x="648460" y="2313404"/>
                  </a:lnTo>
                  <a:lnTo>
                    <a:pt x="688827" y="2334139"/>
                  </a:lnTo>
                  <a:lnTo>
                    <a:pt x="730042" y="2353411"/>
                  </a:lnTo>
                  <a:lnTo>
                    <a:pt x="772069" y="2371187"/>
                  </a:lnTo>
                  <a:lnTo>
                    <a:pt x="814876" y="2387431"/>
                  </a:lnTo>
                  <a:lnTo>
                    <a:pt x="858427" y="2402111"/>
                  </a:lnTo>
                  <a:lnTo>
                    <a:pt x="902689" y="2415192"/>
                  </a:lnTo>
                  <a:lnTo>
                    <a:pt x="947627" y="2426640"/>
                  </a:lnTo>
                  <a:lnTo>
                    <a:pt x="993208" y="2436420"/>
                  </a:lnTo>
                  <a:lnTo>
                    <a:pt x="1039397" y="2444498"/>
                  </a:lnTo>
                  <a:lnTo>
                    <a:pt x="1086159" y="2450841"/>
                  </a:lnTo>
                  <a:lnTo>
                    <a:pt x="1133462" y="2455414"/>
                  </a:lnTo>
                  <a:lnTo>
                    <a:pt x="1181270" y="2458183"/>
                  </a:lnTo>
                  <a:lnTo>
                    <a:pt x="1229550" y="2459113"/>
                  </a:lnTo>
                  <a:lnTo>
                    <a:pt x="1277830" y="2458183"/>
                  </a:lnTo>
                  <a:lnTo>
                    <a:pt x="1325638" y="2455414"/>
                  </a:lnTo>
                  <a:lnTo>
                    <a:pt x="1372941" y="2450841"/>
                  </a:lnTo>
                  <a:lnTo>
                    <a:pt x="1419703" y="2444498"/>
                  </a:lnTo>
                  <a:lnTo>
                    <a:pt x="1465892" y="2436420"/>
                  </a:lnTo>
                  <a:lnTo>
                    <a:pt x="1511473" y="2426640"/>
                  </a:lnTo>
                  <a:lnTo>
                    <a:pt x="1556411" y="2415192"/>
                  </a:lnTo>
                  <a:lnTo>
                    <a:pt x="1600673" y="2402111"/>
                  </a:lnTo>
                  <a:lnTo>
                    <a:pt x="1644224" y="2387431"/>
                  </a:lnTo>
                  <a:lnTo>
                    <a:pt x="1687031" y="2371187"/>
                  </a:lnTo>
                  <a:lnTo>
                    <a:pt x="1729058" y="2353411"/>
                  </a:lnTo>
                  <a:lnTo>
                    <a:pt x="1770273" y="2334139"/>
                  </a:lnTo>
                  <a:lnTo>
                    <a:pt x="1810640" y="2313404"/>
                  </a:lnTo>
                  <a:lnTo>
                    <a:pt x="1850125" y="2291242"/>
                  </a:lnTo>
                  <a:lnTo>
                    <a:pt x="1888695" y="2267685"/>
                  </a:lnTo>
                  <a:lnTo>
                    <a:pt x="1926315" y="2242768"/>
                  </a:lnTo>
                  <a:lnTo>
                    <a:pt x="1962951" y="2216526"/>
                  </a:lnTo>
                  <a:lnTo>
                    <a:pt x="1989006" y="2196384"/>
                  </a:lnTo>
                  <a:lnTo>
                    <a:pt x="1989006" y="262723"/>
                  </a:lnTo>
                  <a:lnTo>
                    <a:pt x="1926315" y="216340"/>
                  </a:lnTo>
                  <a:lnTo>
                    <a:pt x="1888695" y="191424"/>
                  </a:lnTo>
                  <a:lnTo>
                    <a:pt x="1850125" y="167868"/>
                  </a:lnTo>
                  <a:lnTo>
                    <a:pt x="1810640" y="145705"/>
                  </a:lnTo>
                  <a:lnTo>
                    <a:pt x="1770273" y="124971"/>
                  </a:lnTo>
                  <a:lnTo>
                    <a:pt x="1729058" y="105699"/>
                  </a:lnTo>
                  <a:lnTo>
                    <a:pt x="1687031" y="87924"/>
                  </a:lnTo>
                  <a:lnTo>
                    <a:pt x="1644224" y="71680"/>
                  </a:lnTo>
                  <a:lnTo>
                    <a:pt x="1600673" y="57000"/>
                  </a:lnTo>
                  <a:lnTo>
                    <a:pt x="1556411" y="43920"/>
                  </a:lnTo>
                  <a:lnTo>
                    <a:pt x="1511473" y="32472"/>
                  </a:lnTo>
                  <a:lnTo>
                    <a:pt x="1465892" y="22693"/>
                  </a:lnTo>
                  <a:lnTo>
                    <a:pt x="1419703" y="14614"/>
                  </a:lnTo>
                  <a:lnTo>
                    <a:pt x="1372941" y="8271"/>
                  </a:lnTo>
                  <a:lnTo>
                    <a:pt x="1325638" y="3699"/>
                  </a:lnTo>
                  <a:lnTo>
                    <a:pt x="1277830" y="930"/>
                  </a:lnTo>
                  <a:lnTo>
                    <a:pt x="1229550" y="0"/>
                  </a:lnTo>
                  <a:close/>
                </a:path>
              </a:pathLst>
            </a:custGeom>
            <a:solidFill>
              <a:srgbClr val="A82485"/>
            </a:solidFill>
          </p:spPr>
          <p:txBody>
            <a:bodyPr wrap="square" lIns="0" tIns="0" rIns="0" bIns="0" rtlCol="0"/>
            <a:lstStyle/>
            <a:p>
              <a:endParaRPr/>
            </a:p>
          </p:txBody>
        </p:sp>
        <p:sp>
          <p:nvSpPr>
            <p:cNvPr id="6" name="object 6"/>
            <p:cNvSpPr/>
            <p:nvPr/>
          </p:nvSpPr>
          <p:spPr>
            <a:xfrm>
              <a:off x="5459996" y="3545992"/>
              <a:ext cx="2100580" cy="432434"/>
            </a:xfrm>
            <a:custGeom>
              <a:avLst/>
              <a:gdLst/>
              <a:ahLst/>
              <a:cxnLst/>
              <a:rect l="l" t="t" r="r" b="b"/>
              <a:pathLst>
                <a:path w="2100579" h="432435">
                  <a:moveTo>
                    <a:pt x="2099995" y="0"/>
                  </a:moveTo>
                  <a:lnTo>
                    <a:pt x="0" y="0"/>
                  </a:lnTo>
                  <a:lnTo>
                    <a:pt x="0" y="432003"/>
                  </a:lnTo>
                  <a:lnTo>
                    <a:pt x="2099995" y="432003"/>
                  </a:lnTo>
                  <a:lnTo>
                    <a:pt x="2099995" y="0"/>
                  </a:lnTo>
                  <a:close/>
                </a:path>
              </a:pathLst>
            </a:custGeom>
            <a:solidFill>
              <a:srgbClr val="FFFFFF"/>
            </a:solidFill>
          </p:spPr>
          <p:txBody>
            <a:bodyPr wrap="square" lIns="0" tIns="0" rIns="0" bIns="0" rtlCol="0"/>
            <a:lstStyle/>
            <a:p>
              <a:endParaRPr/>
            </a:p>
          </p:txBody>
        </p:sp>
      </p:grpSp>
      <p:sp>
        <p:nvSpPr>
          <p:cNvPr id="7" name="object 7"/>
          <p:cNvSpPr txBox="1"/>
          <p:nvPr/>
        </p:nvSpPr>
        <p:spPr>
          <a:xfrm>
            <a:off x="5759450" y="4153765"/>
            <a:ext cx="1654650" cy="1688860"/>
          </a:xfrm>
          <a:prstGeom prst="rect">
            <a:avLst/>
          </a:prstGeom>
        </p:spPr>
        <p:txBody>
          <a:bodyPr vert="horz" wrap="square" lIns="0" tIns="7620" rIns="0" bIns="0" rtlCol="0">
            <a:spAutoFit/>
          </a:bodyPr>
          <a:lstStyle/>
          <a:p>
            <a:pPr marL="19050" marR="254000" indent="-2540" algn="just" rtl="1">
              <a:lnSpc>
                <a:spcPct val="104200"/>
              </a:lnSpc>
              <a:spcBef>
                <a:spcPts val="60"/>
              </a:spcBef>
            </a:pPr>
            <a:r>
              <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rPr>
              <a:t>إندونيسيا - يساعد الصليب الأحمر الإندونيسي، بدعم من الاتحاد الدولي لجمعيات الصليب الأحمر والهلال الأحمر، وتمويل من الوكالة الأمريكية للتنمية الدولية، المجتمعات المحلية من خلال برنامج التأهب للأوبئة والجوائح، كما ويعمل الصليب الأحمر الإندونيسي مع الحكومات والمجتمعات والمستجيبين المحليين والشركاء في المجال الإنساني بشكل جماعي</a:t>
            </a:r>
          </a:p>
          <a:p>
            <a:pPr marL="19050" marR="254000" indent="-2540" algn="just" rtl="1">
              <a:lnSpc>
                <a:spcPct val="104200"/>
              </a:lnSpc>
              <a:spcBef>
                <a:spcPts val="60"/>
              </a:spcBef>
            </a:pPr>
            <a:r>
              <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rPr>
              <a:t>للاستعداد لمواجهة الأوبئة والتصدي لها.</a:t>
            </a:r>
          </a:p>
          <a:p>
            <a:pPr marL="19050" marR="254000" indent="-2540" algn="just" rtl="1">
              <a:lnSpc>
                <a:spcPct val="104200"/>
              </a:lnSpc>
              <a:spcBef>
                <a:spcPts val="60"/>
              </a:spcBef>
            </a:pPr>
            <a:r>
              <a:rPr lang="ar-JO" sz="800" dirty="0">
                <a:solidFill>
                  <a:srgbClr val="FFFFFF"/>
                </a:solidFill>
                <a:latin typeface="Calibri" panose="020F0502020204030204" pitchFamily="34" charset="0"/>
                <a:ea typeface="Calibri" panose="020F0502020204030204" pitchFamily="34" charset="0"/>
                <a:cs typeface="Calibri" panose="020F0502020204030204" pitchFamily="34" charset="0"/>
              </a:rPr>
              <a:t>© الاتحاد الدولي لجمعيات الصليب الأحمر والهلال الأحمر/كوري بتلر</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p:nvPr/>
        </p:nvSpPr>
        <p:spPr>
          <a:xfrm>
            <a:off x="2050415" y="1145569"/>
            <a:ext cx="5078730" cy="0"/>
          </a:xfrm>
          <a:custGeom>
            <a:avLst/>
            <a:gdLst/>
            <a:ahLst/>
            <a:cxnLst/>
            <a:rect l="l" t="t" r="r" b="b"/>
            <a:pathLst>
              <a:path w="5078730">
                <a:moveTo>
                  <a:pt x="0" y="0"/>
                </a:moveTo>
                <a:lnTo>
                  <a:pt x="5078196" y="0"/>
                </a:lnTo>
              </a:path>
            </a:pathLst>
          </a:custGeom>
          <a:ln w="6350">
            <a:solidFill>
              <a:srgbClr val="011E41"/>
            </a:solidFill>
          </a:ln>
        </p:spPr>
        <p:txBody>
          <a:bodyPr wrap="square" lIns="0" tIns="0" rIns="0" bIns="0" rtlCol="0"/>
          <a:lstStyle/>
          <a:p>
            <a:endParaRPr/>
          </a:p>
        </p:txBody>
      </p:sp>
      <p:sp>
        <p:nvSpPr>
          <p:cNvPr id="9" name="object 9"/>
          <p:cNvSpPr txBox="1">
            <a:spLocks noGrp="1"/>
          </p:cNvSpPr>
          <p:nvPr>
            <p:ph type="title"/>
          </p:nvPr>
        </p:nvSpPr>
        <p:spPr>
          <a:xfrm>
            <a:off x="2025650" y="662969"/>
            <a:ext cx="5103495" cy="482600"/>
          </a:xfrm>
          <a:prstGeom prst="rect">
            <a:avLst/>
          </a:prstGeom>
        </p:spPr>
        <p:txBody>
          <a:bodyPr vert="horz" wrap="square" lIns="0" tIns="12700" rIns="0" bIns="0" rtlCol="0">
            <a:spAutoFit/>
          </a:bodyPr>
          <a:lstStyle/>
          <a:p>
            <a:pPr marL="12700" rtl="1">
              <a:lnSpc>
                <a:spcPct val="100000"/>
              </a:lnSpc>
              <a:spcBef>
                <a:spcPts val="100"/>
              </a:spcBef>
            </a:pPr>
            <a:r>
              <a:rPr lang="ar-JO" dirty="0">
                <a:latin typeface="Calibri" panose="020F0502020204030204" pitchFamily="34" charset="0"/>
                <a:ea typeface="Calibri" panose="020F0502020204030204" pitchFamily="34" charset="0"/>
                <a:cs typeface="Calibri" panose="020F0502020204030204" pitchFamily="34" charset="0"/>
              </a:rPr>
              <a:t>مصادر إضافية</a:t>
            </a:r>
            <a:endParaRPr dirty="0">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txBox="1"/>
          <p:nvPr/>
        </p:nvSpPr>
        <p:spPr>
          <a:xfrm>
            <a:off x="706937" y="1552556"/>
            <a:ext cx="5977255" cy="1815882"/>
          </a:xfrm>
          <a:prstGeom prst="rect">
            <a:avLst/>
          </a:prstGeom>
        </p:spPr>
        <p:txBody>
          <a:bodyPr vert="horz" wrap="square" lIns="0" tIns="12700" rIns="0" bIns="0" rtlCol="0">
            <a:spAutoFit/>
          </a:bodyPr>
          <a:lstStyle/>
          <a:p>
            <a:pPr marL="12700" rtl="1">
              <a:lnSpc>
                <a:spcPct val="100000"/>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الإرشادات الرئيسية المكملة لهذا الدليل:</a:t>
            </a: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010"/>
              </a:spcBef>
              <a:buFont typeface="Wingdings"/>
              <a:buChar char=""/>
              <a:tabLst>
                <a:tab pos="120014"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3"/>
              </a:rPr>
              <a:t>مجموعة التغذية الراجعة المتعلقة بالاتحاد الدولي لجمعيات الصليب الأحمر والهلال الأحمر</a:t>
            </a: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60"/>
              </a:spcBef>
              <a:buFont typeface="Wingdings"/>
              <a:buChar char=""/>
              <a:tabLst>
                <a:tab pos="120014"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4"/>
              </a:rPr>
              <a:t>دليل الهلال الأحمر واللصليب الأحمرللمشاركو المجتمعية والمساءلة </a:t>
            </a:r>
            <a:r>
              <a:rPr lang="ar-JO" sz="950" u="sng"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و</a:t>
            </a: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5"/>
              </a:rPr>
              <a:t>مجموعة الأدوات</a:t>
            </a: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60"/>
              </a:spcBef>
              <a:buFont typeface="Wingdings"/>
              <a:buChar char=""/>
              <a:tabLst>
                <a:tab pos="120014"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6"/>
              </a:rPr>
              <a:t>دليل الخط الساخن في صندوق</a:t>
            </a: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60"/>
              </a:spcBef>
              <a:buFont typeface="Wingdings"/>
              <a:buChar char=""/>
              <a:tabLst>
                <a:tab pos="120014"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7"/>
              </a:rPr>
              <a:t>التدريب على العلوم الاجتماعية - الصليب الأحمر مع الهلال الأحمر - التكييف</a:t>
            </a:r>
            <a:endParaRPr sz="130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spcBef>
                <a:spcPts val="815"/>
              </a:spcBef>
            </a:pPr>
            <a:r>
              <a:rPr lang="ar-JO" sz="950" dirty="0">
                <a:latin typeface="Calibri" panose="020F0502020204030204" pitchFamily="34" charset="0"/>
                <a:ea typeface="Calibri" panose="020F0502020204030204" pitchFamily="34" charset="0"/>
                <a:cs typeface="Calibri" panose="020F0502020204030204" pitchFamily="34" charset="0"/>
              </a:rPr>
              <a:t>يمكنك العثور على مزيد من المعلومات حول آليات التغذية الراجعة على المنصات التالية:</a:t>
            </a: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010"/>
              </a:spcBef>
              <a:buFont typeface="Wingdings"/>
              <a:buChar char=""/>
              <a:tabLst>
                <a:tab pos="120014"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8"/>
              </a:rPr>
              <a:t>مركز المساعدة الخاص بالمشاركة المجتمعية</a:t>
            </a:r>
            <a:r>
              <a:rPr sz="950" dirty="0">
                <a:latin typeface="Calibri" panose="020F0502020204030204" pitchFamily="34" charset="0"/>
                <a:ea typeface="Calibri" panose="020F0502020204030204" pitchFamily="34" charset="0"/>
                <a:cs typeface="Calibri" panose="020F0502020204030204" pitchFamily="34" charset="0"/>
              </a:rPr>
              <a:t>: </a:t>
            </a:r>
            <a:r>
              <a:rPr lang="ar-JO" sz="950" dirty="0">
                <a:latin typeface="Calibri" panose="020F0502020204030204" pitchFamily="34" charset="0"/>
                <a:ea typeface="Calibri" panose="020F0502020204030204" pitchFamily="34" charset="0"/>
                <a:cs typeface="Calibri" panose="020F0502020204030204" pitchFamily="34" charset="0"/>
              </a:rPr>
              <a:t>للحصول على مقاطع الفيديو ودراسات الحالة ومستندات التسجيل وما إلى ذلك.</a:t>
            </a: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rtl="1">
              <a:lnSpc>
                <a:spcPct val="100000"/>
              </a:lnSpc>
              <a:spcBef>
                <a:spcPts val="160"/>
              </a:spcBef>
              <a:buFont typeface="Wingdings"/>
              <a:buChar char=""/>
              <a:tabLst>
                <a:tab pos="120014"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9"/>
              </a:rPr>
              <a:t>بوابة موارد المساءلة والإدماج التابعة للجنة الدائمة المشتركة بين الوكالات</a:t>
            </a:r>
            <a:r>
              <a:rPr lang="ar-JO" sz="950" u="sng"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 للاطلاع على الوثائق الإرشادية والمعايير والأدوات والمقالات</a:t>
            </a: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a:t>
            </a:r>
          </a:p>
          <a:p>
            <a:pPr marL="120014" indent="-107314" rtl="1">
              <a:lnSpc>
                <a:spcPct val="100000"/>
              </a:lnSpc>
              <a:spcBef>
                <a:spcPts val="160"/>
              </a:spcBef>
              <a:buFont typeface="Wingdings"/>
              <a:buChar char=""/>
              <a:tabLst>
                <a:tab pos="120014" algn="l"/>
              </a:tabLst>
            </a:pP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10"/>
              </a:rPr>
              <a:t>مشاريع التعلم التعاوني</a:t>
            </a:r>
            <a:r>
              <a:rPr lang="ar-JO" sz="950" u="sng" dirty="0">
                <a:solidFill>
                  <a:schemeClr val="tx1"/>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 للحصول على المنشورات الرئيسية بما في ذلك الأدوات العملية ودراسات الحالة حول هذا الموضوع</a:t>
            </a:r>
            <a:r>
              <a:rPr lang="ar-JO" sz="95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a:t>
            </a:r>
            <a:endParaRPr sz="95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645674" y="1193199"/>
            <a:ext cx="4277360" cy="0"/>
          </a:xfrm>
          <a:custGeom>
            <a:avLst/>
            <a:gdLst/>
            <a:ahLst/>
            <a:cxnLst/>
            <a:rect l="l" t="t" r="r" b="b"/>
            <a:pathLst>
              <a:path w="4277360">
                <a:moveTo>
                  <a:pt x="0" y="0"/>
                </a:moveTo>
                <a:lnTo>
                  <a:pt x="4277004" y="0"/>
                </a:lnTo>
              </a:path>
            </a:pathLst>
          </a:custGeom>
          <a:ln w="6350">
            <a:solidFill>
              <a:srgbClr val="011E41"/>
            </a:solidFill>
          </a:ln>
        </p:spPr>
        <p:txBody>
          <a:bodyPr wrap="square" lIns="0" tIns="0" rIns="0" bIns="0" rtlCol="0"/>
          <a:lstStyle/>
          <a:p>
            <a:endParaRPr/>
          </a:p>
        </p:txBody>
      </p:sp>
      <p:sp>
        <p:nvSpPr>
          <p:cNvPr id="3" name="object 3"/>
          <p:cNvSpPr txBox="1">
            <a:spLocks noGrp="1"/>
          </p:cNvSpPr>
          <p:nvPr>
            <p:ph type="title"/>
          </p:nvPr>
        </p:nvSpPr>
        <p:spPr>
          <a:xfrm>
            <a:off x="1837589" y="710599"/>
            <a:ext cx="5103495" cy="482600"/>
          </a:xfrm>
          <a:prstGeom prst="rect">
            <a:avLst/>
          </a:prstGeom>
        </p:spPr>
        <p:txBody>
          <a:bodyPr vert="horz" wrap="square" lIns="0" tIns="12700" rIns="0" bIns="0" rtlCol="0">
            <a:spAutoFit/>
          </a:bodyPr>
          <a:lstStyle/>
          <a:p>
            <a:pPr marL="12700" rtl="1">
              <a:lnSpc>
                <a:spcPct val="100000"/>
              </a:lnSpc>
              <a:spcBef>
                <a:spcPts val="100"/>
              </a:spcBef>
            </a:pPr>
            <a:r>
              <a:rPr lang="ar-JO" dirty="0">
                <a:latin typeface="Calibri" panose="020F0502020204030204" pitchFamily="34" charset="0"/>
                <a:ea typeface="Calibri" panose="020F0502020204030204" pitchFamily="34" charset="0"/>
                <a:cs typeface="Calibri" panose="020F0502020204030204" pitchFamily="34" charset="0"/>
              </a:rPr>
              <a:t>مسرد المصطلحات</a:t>
            </a:r>
            <a:endParaRPr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2819255" y="1518738"/>
            <a:ext cx="4124960" cy="159018"/>
          </a:xfrm>
          <a:prstGeom prst="rect">
            <a:avLst/>
          </a:prstGeom>
        </p:spPr>
        <p:txBody>
          <a:bodyPr vert="horz" wrap="square" lIns="0" tIns="12700" rIns="0" bIns="0" rtlCol="0">
            <a:spAutoFit/>
          </a:bodyPr>
          <a:lstStyle/>
          <a:p>
            <a:pPr marL="12700" rtl="1">
              <a:lnSpc>
                <a:spcPct val="100000"/>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يرد فيما يلي تعريفات المصطلحات الهامة المستخدمة في كافة أنحاء هذا المستند.</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707299" y="2098738"/>
            <a:ext cx="6146165" cy="3008452"/>
          </a:xfrm>
          <a:prstGeom prst="rect">
            <a:avLst/>
          </a:prstGeom>
        </p:spPr>
        <p:txBody>
          <a:bodyPr vert="horz" wrap="square" lIns="0" tIns="12700" rIns="0" bIns="0" rtlCol="0">
            <a:spAutoFit/>
          </a:bodyPr>
          <a:lstStyle/>
          <a:p>
            <a:pPr marL="12700" rtl="1">
              <a:lnSpc>
                <a:spcPct val="100000"/>
              </a:lnSpc>
              <a:spcBef>
                <a:spcPts val="100"/>
              </a:spcBef>
            </a:pPr>
            <a:r>
              <a:rPr lang="ar-JO" sz="950" b="1" spc="10" dirty="0">
                <a:solidFill>
                  <a:srgbClr val="532D6D"/>
                </a:solidFill>
                <a:latin typeface="Calibri" panose="020F0502020204030204" pitchFamily="34" charset="0"/>
                <a:ea typeface="Calibri" panose="020F0502020204030204" pitchFamily="34" charset="0"/>
                <a:cs typeface="Calibri" panose="020F0502020204030204" pitchFamily="34" charset="0"/>
              </a:rPr>
              <a:t>إغلاق حلقة التغذية الراجعة</a:t>
            </a:r>
            <a:endParaRPr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spc="50" dirty="0">
                <a:latin typeface="Calibri" panose="020F0502020204030204" pitchFamily="34" charset="0"/>
                <a:ea typeface="Calibri" panose="020F0502020204030204" pitchFamily="34" charset="0"/>
                <a:cs typeface="Calibri" panose="020F0502020204030204" pitchFamily="34" charset="0"/>
              </a:rPr>
              <a:t>عملية إبلاغ مقدمي الملاحظات والانطباعات بما تم إنجازه استجابةً لملاحظاتهم ويتضمن ذلك شرح ومناقشة كيفية النظر في تلك الملاحظات وما يمكن فعله (أو عدم فعله)، والأساس المنطقي وراء هذه القرارات وما الذي يعنيه ذلك بالنسبة للمستقبل، ولا يعد إغلاق الحلقة نهاية حلقة التغذية الراجعة، لأنها عملية مستمرة؛ ومع ذلك، غالبًا ما تكون قطعة مفقودة ضرورية لإدارة الملاحظات والانطباعات الفردية.</a:t>
            </a:r>
          </a:p>
          <a:p>
            <a:pPr marL="12700" marR="5080" algn="just" rtl="1">
              <a:lnSpc>
                <a:spcPct val="113999"/>
              </a:lnSpc>
              <a:spcBef>
                <a:spcPts val="850"/>
              </a:spcBef>
            </a:pPr>
            <a:r>
              <a:rPr lang="ar-JO" sz="950" b="1" spc="45" dirty="0">
                <a:solidFill>
                  <a:srgbClr val="532D6D"/>
                </a:solidFill>
                <a:latin typeface="Calibri" panose="020F0502020204030204" pitchFamily="34" charset="0"/>
                <a:ea typeface="Calibri" panose="020F0502020204030204" pitchFamily="34" charset="0"/>
                <a:cs typeface="Calibri" panose="020F0502020204030204" pitchFamily="34" charset="0"/>
              </a:rPr>
              <a:t>المجتمع</a:t>
            </a:r>
            <a:endParaRPr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spc="-45" dirty="0">
                <a:latin typeface="Calibri" panose="020F0502020204030204" pitchFamily="34" charset="0"/>
                <a:ea typeface="Calibri" panose="020F0502020204030204" pitchFamily="34" charset="0"/>
                <a:cs typeface="Calibri" panose="020F0502020204030204" pitchFamily="34" charset="0"/>
              </a:rPr>
              <a:t>يُستخدم مصطلح "المجتمع" في كافة أنحاء هذا الدليل ويشير إلى مجموعة الأشخاص المتأثرين بأنشطة المنظمة أو برامجها أو عملياتها - بما في ذلك أولئك الذين يتلقون الدعم والذين لا يتلقونه، ويختلف أفراد المجتمع عن بعضهم، لذا ستكون هناك مجموعة واسعة من الاحتياجات والقدرات والمخاطر داخل المجتمعات وخلالها، ولذلك، عندما ترى كلمة "مجتمع" في هذه الوثيقة، فإنها تشير إلى جميع الفئات المتنوعة التي تشكل مجتمعًا، بما في ذلك النساء والرجال والفتيان والفتيات وكبار السن والأشخاص ذوي الاحتياجات الخاصة والجماعات العرقية المختلفة والأقليات الجنسية والمتعلقة بالنوع الاجتماعي والفئات الاكثر تهميشًا أو المعرضة للخطر، ويشمل ذلك أيضًا ممثلي المجتمع، كالقادة المحليين والمنظمات والسلطات.</a:t>
            </a:r>
          </a:p>
          <a:p>
            <a:pPr marL="12700" marR="5080" algn="just" rtl="1">
              <a:lnSpc>
                <a:spcPct val="113999"/>
              </a:lnSpc>
              <a:spcBef>
                <a:spcPts val="850"/>
              </a:spcBef>
            </a:pPr>
            <a:endParaRPr lang="ar-JO" sz="950" b="1" spc="-45" dirty="0">
              <a:solidFill>
                <a:srgbClr val="532D6D"/>
              </a:solidFill>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b="1" spc="55" dirty="0">
                <a:solidFill>
                  <a:srgbClr val="532D6D"/>
                </a:solidFill>
                <a:latin typeface="Calibri" panose="020F0502020204030204" pitchFamily="34" charset="0"/>
                <a:ea typeface="Calibri" panose="020F0502020204030204" pitchFamily="34" charset="0"/>
                <a:cs typeface="Calibri" panose="020F0502020204030204" pitchFamily="34" charset="0"/>
              </a:rPr>
              <a:t>جامع البيانات المتعلقة بالتغذية الراجعة المجتمعية </a:t>
            </a:r>
          </a:p>
          <a:p>
            <a:pPr marL="12700" marR="50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هو الشخص الذي يتلقى ويوثق المعلومات التي يشاركها أفراد المجتمع، ويشمل ذلك الموظفون والمتطوعون الذين يوثقون الأفكار الثاقبة أثناء أنشطتهم المعتادة، وكذلك الموظفون أو المتطوعون (أو ممثلي الأطراف الثالثة) المكلفين على وجه التحديد بجمع وتوثيق التغذية الراجعة المجتمعية.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696051" y="5779064"/>
            <a:ext cx="2983865" cy="1430520"/>
          </a:xfrm>
          <a:prstGeom prst="rect">
            <a:avLst/>
          </a:prstGeom>
        </p:spPr>
        <p:txBody>
          <a:bodyPr vert="horz" wrap="square" lIns="0" tIns="12700" rIns="0" bIns="0" rtlCol="0">
            <a:spAutoFit/>
          </a:bodyPr>
          <a:lstStyle/>
          <a:p>
            <a:pPr marL="12700" algn="just" rtl="1">
              <a:lnSpc>
                <a:spcPct val="100000"/>
              </a:lnSpc>
              <a:spcBef>
                <a:spcPts val="100"/>
              </a:spcBef>
            </a:pPr>
            <a:r>
              <a:rPr lang="ar-JO" sz="950" b="1" spc="55" dirty="0">
                <a:solidFill>
                  <a:srgbClr val="532D6D"/>
                </a:solidFill>
                <a:latin typeface="Calibri" panose="020F0502020204030204" pitchFamily="34" charset="0"/>
                <a:ea typeface="Calibri" panose="020F0502020204030204" pitchFamily="34" charset="0"/>
                <a:cs typeface="Calibri" panose="020F0502020204030204" pitchFamily="34" charset="0"/>
              </a:rPr>
              <a:t>آلية التغذية الراجعة المجتمعية</a:t>
            </a:r>
            <a:endParaRPr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تعرف آلية التغذية الراجعة على أنها نظام لتمكين أفراد المجتمع من مشاركة المعلومات والتعبير عن المخاوف والاحتياجات أو اقتراح تغييرات ذات أهمية بالنسبة لهم، وتشمل قنوات تلقي التغذية الراجعة، وعمليات وأدوات إدارة البيانات وتحليلها ومشاركتها، فضلا عن عمليات لضمان اتخاذ الإجراءات بناءً على الملاحظات والانطباعات وإبلاغ المجتمعات المحلية بذلك الإجراء، كما وتساعد آلية التغذية الراجعة المنظمات على أن تكون أكثر عرضة للمساءلة أمام المجتمعات وتساهم في النهاية في تحسين جودة عملية إعداد البرامج.</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683970" y="8122934"/>
            <a:ext cx="6146165" cy="763927"/>
          </a:xfrm>
          <a:prstGeom prst="rect">
            <a:avLst/>
          </a:prstGeom>
        </p:spPr>
        <p:txBody>
          <a:bodyPr vert="horz" wrap="square" lIns="0" tIns="12700" rIns="0" bIns="0" rtlCol="0">
            <a:spAutoFit/>
          </a:bodyPr>
          <a:lstStyle/>
          <a:p>
            <a:pPr marL="12700" algn="just" rtl="1">
              <a:lnSpc>
                <a:spcPct val="100000"/>
              </a:lnSpc>
              <a:spcBef>
                <a:spcPts val="100"/>
              </a:spcBef>
            </a:pPr>
            <a:r>
              <a:rPr lang="ar-JO" sz="950" b="1" spc="10" dirty="0">
                <a:solidFill>
                  <a:srgbClr val="532D6D"/>
                </a:solidFill>
                <a:latin typeface="Calibri" panose="020F0502020204030204" pitchFamily="34" charset="0"/>
                <a:ea typeface="Calibri" panose="020F0502020204030204" pitchFamily="34" charset="0"/>
                <a:cs typeface="Calibri" panose="020F0502020204030204" pitchFamily="34" charset="0"/>
              </a:rPr>
              <a:t>الملاحظات والانطباعات الحرجة</a:t>
            </a:r>
            <a:endParaRPr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spc="10" dirty="0">
                <a:latin typeface="Calibri" panose="020F0502020204030204" pitchFamily="34" charset="0"/>
                <a:ea typeface="Calibri" panose="020F0502020204030204" pitchFamily="34" charset="0"/>
                <a:cs typeface="Calibri" panose="020F0502020204030204" pitchFamily="34" charset="0"/>
              </a:rPr>
              <a:t>أي ملاحظات تتطلب متابعة عاجلة/في الوقت المناسب ولكنها ليست حساسة بطبيعتها، ويمكن أن تشمل هذه قضايا مثل قضايا توصيل الطعام الفاسد أو المخاطر الأمنية المحتملة أو علامات تفشي المرض أو ظهور شائعات جديدة في المجتمع قد تهدد البرامج القادمة بشكل مباشر، كما ويجب مشاركة هذه الملاحظات على الفور مع الشخص الذي هو في أفضل وضع لمعالجة المشكلة.</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8" name="object 8"/>
          <p:cNvGrpSpPr/>
          <p:nvPr/>
        </p:nvGrpSpPr>
        <p:grpSpPr>
          <a:xfrm>
            <a:off x="4605401" y="5603713"/>
            <a:ext cx="2188845" cy="2200910"/>
            <a:chOff x="4605401" y="5603713"/>
            <a:chExt cx="2188845" cy="2200910"/>
          </a:xfrm>
        </p:grpSpPr>
        <p:sp>
          <p:nvSpPr>
            <p:cNvPr id="9" name="object 9"/>
            <p:cNvSpPr/>
            <p:nvPr/>
          </p:nvSpPr>
          <p:spPr>
            <a:xfrm>
              <a:off x="4625897" y="5710838"/>
              <a:ext cx="815975" cy="1205865"/>
            </a:xfrm>
            <a:custGeom>
              <a:avLst/>
              <a:gdLst/>
              <a:ahLst/>
              <a:cxnLst/>
              <a:rect l="l" t="t" r="r" b="b"/>
              <a:pathLst>
                <a:path w="815975" h="1205865">
                  <a:moveTo>
                    <a:pt x="813549" y="0"/>
                  </a:moveTo>
                  <a:lnTo>
                    <a:pt x="766978" y="11729"/>
                  </a:lnTo>
                  <a:lnTo>
                    <a:pt x="721241" y="25509"/>
                  </a:lnTo>
                  <a:lnTo>
                    <a:pt x="676391" y="41288"/>
                  </a:lnTo>
                  <a:lnTo>
                    <a:pt x="632483" y="59013"/>
                  </a:lnTo>
                  <a:lnTo>
                    <a:pt x="589569" y="78633"/>
                  </a:lnTo>
                  <a:lnTo>
                    <a:pt x="547704" y="100094"/>
                  </a:lnTo>
                  <a:lnTo>
                    <a:pt x="506940" y="123345"/>
                  </a:lnTo>
                  <a:lnTo>
                    <a:pt x="467330" y="148335"/>
                  </a:lnTo>
                  <a:lnTo>
                    <a:pt x="428930" y="175010"/>
                  </a:lnTo>
                  <a:lnTo>
                    <a:pt x="391791" y="203318"/>
                  </a:lnTo>
                  <a:lnTo>
                    <a:pt x="355967" y="233209"/>
                  </a:lnTo>
                  <a:lnTo>
                    <a:pt x="321512" y="264628"/>
                  </a:lnTo>
                  <a:lnTo>
                    <a:pt x="288479" y="297525"/>
                  </a:lnTo>
                  <a:lnTo>
                    <a:pt x="256922" y="331847"/>
                  </a:lnTo>
                  <a:lnTo>
                    <a:pt x="226894" y="367542"/>
                  </a:lnTo>
                  <a:lnTo>
                    <a:pt x="198449" y="404559"/>
                  </a:lnTo>
                  <a:lnTo>
                    <a:pt x="171639" y="442843"/>
                  </a:lnTo>
                  <a:lnTo>
                    <a:pt x="146519" y="482345"/>
                  </a:lnTo>
                  <a:lnTo>
                    <a:pt x="123142" y="523011"/>
                  </a:lnTo>
                  <a:lnTo>
                    <a:pt x="101561" y="564790"/>
                  </a:lnTo>
                  <a:lnTo>
                    <a:pt x="81831" y="607629"/>
                  </a:lnTo>
                  <a:lnTo>
                    <a:pt x="64003" y="651476"/>
                  </a:lnTo>
                  <a:lnTo>
                    <a:pt x="48132" y="696280"/>
                  </a:lnTo>
                  <a:lnTo>
                    <a:pt x="34271" y="741987"/>
                  </a:lnTo>
                  <a:lnTo>
                    <a:pt x="22474" y="788546"/>
                  </a:lnTo>
                  <a:lnTo>
                    <a:pt x="12794" y="835905"/>
                  </a:lnTo>
                  <a:lnTo>
                    <a:pt x="5285" y="884012"/>
                  </a:lnTo>
                  <a:lnTo>
                    <a:pt x="0" y="932814"/>
                  </a:lnTo>
                  <a:lnTo>
                    <a:pt x="815746" y="1205420"/>
                  </a:lnTo>
                  <a:lnTo>
                    <a:pt x="813549" y="0"/>
                  </a:lnTo>
                  <a:close/>
                </a:path>
              </a:pathLst>
            </a:custGeom>
            <a:solidFill>
              <a:srgbClr val="652D88"/>
            </a:solidFill>
          </p:spPr>
          <p:txBody>
            <a:bodyPr wrap="square" lIns="0" tIns="0" rIns="0" bIns="0" rtlCol="0"/>
            <a:lstStyle/>
            <a:p>
              <a:endParaRPr/>
            </a:p>
          </p:txBody>
        </p:sp>
        <p:pic>
          <p:nvPicPr>
            <p:cNvPr id="10" name="object 10"/>
            <p:cNvPicPr/>
            <p:nvPr/>
          </p:nvPicPr>
          <p:blipFill>
            <a:blip r:embed="rId2" cstate="print"/>
            <a:stretch>
              <a:fillRect/>
            </a:stretch>
          </p:blipFill>
          <p:spPr>
            <a:xfrm>
              <a:off x="4605401" y="6561556"/>
              <a:ext cx="1324075" cy="1240332"/>
            </a:xfrm>
            <a:prstGeom prst="rect">
              <a:avLst/>
            </a:prstGeom>
          </p:spPr>
        </p:pic>
        <p:sp>
          <p:nvSpPr>
            <p:cNvPr id="11" name="object 11"/>
            <p:cNvSpPr/>
            <p:nvPr/>
          </p:nvSpPr>
          <p:spPr>
            <a:xfrm>
              <a:off x="4622125" y="6643924"/>
              <a:ext cx="1144270" cy="1061085"/>
            </a:xfrm>
            <a:custGeom>
              <a:avLst/>
              <a:gdLst/>
              <a:ahLst/>
              <a:cxnLst/>
              <a:rect l="l" t="t" r="r" b="b"/>
              <a:pathLst>
                <a:path w="1144270" h="1061084">
                  <a:moveTo>
                    <a:pt x="3568" y="0"/>
                  </a:moveTo>
                  <a:lnTo>
                    <a:pt x="1934" y="22234"/>
                  </a:lnTo>
                  <a:lnTo>
                    <a:pt x="827" y="44384"/>
                  </a:lnTo>
                  <a:lnTo>
                    <a:pt x="198" y="66656"/>
                  </a:lnTo>
                  <a:lnTo>
                    <a:pt x="0" y="89255"/>
                  </a:lnTo>
                  <a:lnTo>
                    <a:pt x="1191" y="139678"/>
                  </a:lnTo>
                  <a:lnTo>
                    <a:pt x="4728" y="189487"/>
                  </a:lnTo>
                  <a:lnTo>
                    <a:pt x="10559" y="238628"/>
                  </a:lnTo>
                  <a:lnTo>
                    <a:pt x="18628" y="287047"/>
                  </a:lnTo>
                  <a:lnTo>
                    <a:pt x="28883" y="334691"/>
                  </a:lnTo>
                  <a:lnTo>
                    <a:pt x="41270" y="381505"/>
                  </a:lnTo>
                  <a:lnTo>
                    <a:pt x="55734" y="427437"/>
                  </a:lnTo>
                  <a:lnTo>
                    <a:pt x="72223" y="472432"/>
                  </a:lnTo>
                  <a:lnTo>
                    <a:pt x="90682" y="516436"/>
                  </a:lnTo>
                  <a:lnTo>
                    <a:pt x="111058" y="559397"/>
                  </a:lnTo>
                  <a:lnTo>
                    <a:pt x="133298" y="601260"/>
                  </a:lnTo>
                  <a:lnTo>
                    <a:pt x="157346" y="641972"/>
                  </a:lnTo>
                  <a:lnTo>
                    <a:pt x="183151" y="681478"/>
                  </a:lnTo>
                  <a:lnTo>
                    <a:pt x="210658" y="719726"/>
                  </a:lnTo>
                  <a:lnTo>
                    <a:pt x="239812" y="756662"/>
                  </a:lnTo>
                  <a:lnTo>
                    <a:pt x="270562" y="792231"/>
                  </a:lnTo>
                  <a:lnTo>
                    <a:pt x="302853" y="826380"/>
                  </a:lnTo>
                  <a:lnTo>
                    <a:pt x="336630" y="859056"/>
                  </a:lnTo>
                  <a:lnTo>
                    <a:pt x="371841" y="890204"/>
                  </a:lnTo>
                  <a:lnTo>
                    <a:pt x="408433" y="919772"/>
                  </a:lnTo>
                  <a:lnTo>
                    <a:pt x="446350" y="947705"/>
                  </a:lnTo>
                  <a:lnTo>
                    <a:pt x="485539" y="973950"/>
                  </a:lnTo>
                  <a:lnTo>
                    <a:pt x="525948" y="998452"/>
                  </a:lnTo>
                  <a:lnTo>
                    <a:pt x="567521" y="1021159"/>
                  </a:lnTo>
                  <a:lnTo>
                    <a:pt x="610206" y="1042016"/>
                  </a:lnTo>
                  <a:lnTo>
                    <a:pt x="653948" y="1060970"/>
                  </a:lnTo>
                  <a:lnTo>
                    <a:pt x="1144231" y="380174"/>
                  </a:lnTo>
                  <a:lnTo>
                    <a:pt x="3568" y="0"/>
                  </a:lnTo>
                  <a:close/>
                </a:path>
              </a:pathLst>
            </a:custGeom>
            <a:solidFill>
              <a:srgbClr val="C2A4CF"/>
            </a:solidFill>
          </p:spPr>
          <p:txBody>
            <a:bodyPr wrap="square" lIns="0" tIns="0" rIns="0" bIns="0" rtlCol="0"/>
            <a:lstStyle/>
            <a:p>
              <a:endParaRPr/>
            </a:p>
          </p:txBody>
        </p:sp>
        <p:pic>
          <p:nvPicPr>
            <p:cNvPr id="12" name="object 12"/>
            <p:cNvPicPr/>
            <p:nvPr/>
          </p:nvPicPr>
          <p:blipFill>
            <a:blip r:embed="rId3" cstate="print"/>
            <a:stretch>
              <a:fillRect/>
            </a:stretch>
          </p:blipFill>
          <p:spPr>
            <a:xfrm>
              <a:off x="5216359" y="6570243"/>
              <a:ext cx="1382900" cy="1234056"/>
            </a:xfrm>
            <a:prstGeom prst="rect">
              <a:avLst/>
            </a:prstGeom>
          </p:spPr>
        </p:pic>
        <p:sp>
          <p:nvSpPr>
            <p:cNvPr id="13" name="object 13"/>
            <p:cNvSpPr/>
            <p:nvPr/>
          </p:nvSpPr>
          <p:spPr>
            <a:xfrm>
              <a:off x="5276082" y="6726449"/>
              <a:ext cx="1203960" cy="1055370"/>
            </a:xfrm>
            <a:custGeom>
              <a:avLst/>
              <a:gdLst/>
              <a:ahLst/>
              <a:cxnLst/>
              <a:rect l="l" t="t" r="r" b="b"/>
              <a:pathLst>
                <a:path w="1203960" h="1055370">
                  <a:moveTo>
                    <a:pt x="704634" y="0"/>
                  </a:moveTo>
                  <a:lnTo>
                    <a:pt x="0" y="978446"/>
                  </a:lnTo>
                  <a:lnTo>
                    <a:pt x="46192" y="995953"/>
                  </a:lnTo>
                  <a:lnTo>
                    <a:pt x="93394" y="1011319"/>
                  </a:lnTo>
                  <a:lnTo>
                    <a:pt x="141548" y="1024482"/>
                  </a:lnTo>
                  <a:lnTo>
                    <a:pt x="190593" y="1035384"/>
                  </a:lnTo>
                  <a:lnTo>
                    <a:pt x="240471" y="1043967"/>
                  </a:lnTo>
                  <a:lnTo>
                    <a:pt x="291123" y="1050171"/>
                  </a:lnTo>
                  <a:lnTo>
                    <a:pt x="342490" y="1053936"/>
                  </a:lnTo>
                  <a:lnTo>
                    <a:pt x="394512" y="1055204"/>
                  </a:lnTo>
                  <a:lnTo>
                    <a:pt x="445644" y="1053979"/>
                  </a:lnTo>
                  <a:lnTo>
                    <a:pt x="496143" y="1050342"/>
                  </a:lnTo>
                  <a:lnTo>
                    <a:pt x="545953" y="1044348"/>
                  </a:lnTo>
                  <a:lnTo>
                    <a:pt x="595019" y="1036053"/>
                  </a:lnTo>
                  <a:lnTo>
                    <a:pt x="643284" y="1025514"/>
                  </a:lnTo>
                  <a:lnTo>
                    <a:pt x="690693" y="1012786"/>
                  </a:lnTo>
                  <a:lnTo>
                    <a:pt x="737189" y="997926"/>
                  </a:lnTo>
                  <a:lnTo>
                    <a:pt x="782717" y="980990"/>
                  </a:lnTo>
                  <a:lnTo>
                    <a:pt x="827219" y="962032"/>
                  </a:lnTo>
                  <a:lnTo>
                    <a:pt x="870642" y="941111"/>
                  </a:lnTo>
                  <a:lnTo>
                    <a:pt x="912927" y="918281"/>
                  </a:lnTo>
                  <a:lnTo>
                    <a:pt x="954020" y="893598"/>
                  </a:lnTo>
                  <a:lnTo>
                    <a:pt x="993864" y="867119"/>
                  </a:lnTo>
                  <a:lnTo>
                    <a:pt x="1032403" y="838900"/>
                  </a:lnTo>
                  <a:lnTo>
                    <a:pt x="1069581" y="808997"/>
                  </a:lnTo>
                  <a:lnTo>
                    <a:pt x="1105343" y="777465"/>
                  </a:lnTo>
                  <a:lnTo>
                    <a:pt x="1139631" y="744360"/>
                  </a:lnTo>
                  <a:lnTo>
                    <a:pt x="1172391" y="709739"/>
                  </a:lnTo>
                  <a:lnTo>
                    <a:pt x="1203566" y="673658"/>
                  </a:lnTo>
                  <a:lnTo>
                    <a:pt x="704634" y="0"/>
                  </a:lnTo>
                  <a:close/>
                </a:path>
              </a:pathLst>
            </a:custGeom>
            <a:solidFill>
              <a:srgbClr val="B82887"/>
            </a:solidFill>
          </p:spPr>
          <p:txBody>
            <a:bodyPr wrap="square" lIns="0" tIns="0" rIns="0" bIns="0" rtlCol="0"/>
            <a:lstStyle/>
            <a:p>
              <a:endParaRPr/>
            </a:p>
          </p:txBody>
        </p:sp>
        <p:pic>
          <p:nvPicPr>
            <p:cNvPr id="14" name="object 14"/>
            <p:cNvPicPr/>
            <p:nvPr/>
          </p:nvPicPr>
          <p:blipFill>
            <a:blip r:embed="rId4" cstate="print"/>
            <a:stretch>
              <a:fillRect/>
            </a:stretch>
          </p:blipFill>
          <p:spPr>
            <a:xfrm>
              <a:off x="5671045" y="6090430"/>
              <a:ext cx="1122895" cy="1406767"/>
            </a:xfrm>
            <a:prstGeom prst="rect">
              <a:avLst/>
            </a:prstGeom>
          </p:spPr>
        </p:pic>
        <p:sp>
          <p:nvSpPr>
            <p:cNvPr id="15" name="object 15"/>
            <p:cNvSpPr/>
            <p:nvPr/>
          </p:nvSpPr>
          <p:spPr>
            <a:xfrm>
              <a:off x="5775189" y="6172367"/>
              <a:ext cx="944244" cy="1228090"/>
            </a:xfrm>
            <a:custGeom>
              <a:avLst/>
              <a:gdLst/>
              <a:ahLst/>
              <a:cxnLst/>
              <a:rect l="l" t="t" r="r" b="b"/>
              <a:pathLst>
                <a:path w="944245" h="1228090">
                  <a:moveTo>
                    <a:pt x="781443" y="0"/>
                  </a:moveTo>
                  <a:lnTo>
                    <a:pt x="0" y="276567"/>
                  </a:lnTo>
                  <a:lnTo>
                    <a:pt x="704456" y="1227734"/>
                  </a:lnTo>
                  <a:lnTo>
                    <a:pt x="733564" y="1190815"/>
                  </a:lnTo>
                  <a:lnTo>
                    <a:pt x="761027" y="1152587"/>
                  </a:lnTo>
                  <a:lnTo>
                    <a:pt x="786790" y="1113103"/>
                  </a:lnTo>
                  <a:lnTo>
                    <a:pt x="810799" y="1072417"/>
                  </a:lnTo>
                  <a:lnTo>
                    <a:pt x="833002" y="1030581"/>
                  </a:lnTo>
                  <a:lnTo>
                    <a:pt x="853345" y="987651"/>
                  </a:lnTo>
                  <a:lnTo>
                    <a:pt x="871774" y="943678"/>
                  </a:lnTo>
                  <a:lnTo>
                    <a:pt x="888235" y="898717"/>
                  </a:lnTo>
                  <a:lnTo>
                    <a:pt x="902676" y="852822"/>
                  </a:lnTo>
                  <a:lnTo>
                    <a:pt x="915042" y="806045"/>
                  </a:lnTo>
                  <a:lnTo>
                    <a:pt x="925279" y="758441"/>
                  </a:lnTo>
                  <a:lnTo>
                    <a:pt x="933335" y="710062"/>
                  </a:lnTo>
                  <a:lnTo>
                    <a:pt x="939156" y="660964"/>
                  </a:lnTo>
                  <a:lnTo>
                    <a:pt x="942687" y="611198"/>
                  </a:lnTo>
                  <a:lnTo>
                    <a:pt x="943876" y="560819"/>
                  </a:lnTo>
                  <a:lnTo>
                    <a:pt x="942645" y="509550"/>
                  </a:lnTo>
                  <a:lnTo>
                    <a:pt x="938988" y="458916"/>
                  </a:lnTo>
                  <a:lnTo>
                    <a:pt x="932962" y="408976"/>
                  </a:lnTo>
                  <a:lnTo>
                    <a:pt x="924624" y="359784"/>
                  </a:lnTo>
                  <a:lnTo>
                    <a:pt x="914030" y="311398"/>
                  </a:lnTo>
                  <a:lnTo>
                    <a:pt x="901236" y="263874"/>
                  </a:lnTo>
                  <a:lnTo>
                    <a:pt x="886299" y="217268"/>
                  </a:lnTo>
                  <a:lnTo>
                    <a:pt x="869275" y="171638"/>
                  </a:lnTo>
                  <a:lnTo>
                    <a:pt x="850222" y="127040"/>
                  </a:lnTo>
                  <a:lnTo>
                    <a:pt x="829194" y="83529"/>
                  </a:lnTo>
                  <a:lnTo>
                    <a:pt x="806249" y="41164"/>
                  </a:lnTo>
                  <a:lnTo>
                    <a:pt x="781443" y="0"/>
                  </a:lnTo>
                  <a:close/>
                </a:path>
              </a:pathLst>
            </a:custGeom>
            <a:solidFill>
              <a:srgbClr val="F5BAD3"/>
            </a:solidFill>
          </p:spPr>
          <p:txBody>
            <a:bodyPr wrap="square" lIns="0" tIns="0" rIns="0" bIns="0" rtlCol="0"/>
            <a:lstStyle/>
            <a:p>
              <a:endParaRPr/>
            </a:p>
          </p:txBody>
        </p:sp>
        <p:pic>
          <p:nvPicPr>
            <p:cNvPr id="16" name="object 16"/>
            <p:cNvPicPr/>
            <p:nvPr/>
          </p:nvPicPr>
          <p:blipFill>
            <a:blip r:embed="rId5" cstate="print"/>
            <a:stretch>
              <a:fillRect/>
            </a:stretch>
          </p:blipFill>
          <p:spPr>
            <a:xfrm>
              <a:off x="5360175" y="5603713"/>
              <a:ext cx="1295603" cy="1061356"/>
            </a:xfrm>
            <a:prstGeom prst="rect">
              <a:avLst/>
            </a:prstGeom>
          </p:spPr>
        </p:pic>
        <p:sp>
          <p:nvSpPr>
            <p:cNvPr id="17" name="object 17"/>
            <p:cNvSpPr/>
            <p:nvPr/>
          </p:nvSpPr>
          <p:spPr>
            <a:xfrm>
              <a:off x="5442183" y="5685382"/>
              <a:ext cx="1116965" cy="883285"/>
            </a:xfrm>
            <a:custGeom>
              <a:avLst/>
              <a:gdLst/>
              <a:ahLst/>
              <a:cxnLst/>
              <a:rect l="l" t="t" r="r" b="b"/>
              <a:pathLst>
                <a:path w="1116965" h="883284">
                  <a:moveTo>
                    <a:pt x="230416" y="0"/>
                  </a:moveTo>
                  <a:lnTo>
                    <a:pt x="183173" y="1045"/>
                  </a:lnTo>
                  <a:lnTo>
                    <a:pt x="136465" y="4153"/>
                  </a:lnTo>
                  <a:lnTo>
                    <a:pt x="90338" y="9277"/>
                  </a:lnTo>
                  <a:lnTo>
                    <a:pt x="44834" y="16374"/>
                  </a:lnTo>
                  <a:lnTo>
                    <a:pt x="0" y="25400"/>
                  </a:lnTo>
                  <a:lnTo>
                    <a:pt x="0" y="882789"/>
                  </a:lnTo>
                  <a:lnTo>
                    <a:pt x="1116457" y="487654"/>
                  </a:lnTo>
                  <a:lnTo>
                    <a:pt x="1090237" y="448305"/>
                  </a:lnTo>
                  <a:lnTo>
                    <a:pt x="1062318" y="410232"/>
                  </a:lnTo>
                  <a:lnTo>
                    <a:pt x="1032754" y="373489"/>
                  </a:lnTo>
                  <a:lnTo>
                    <a:pt x="1001599" y="338130"/>
                  </a:lnTo>
                  <a:lnTo>
                    <a:pt x="968908" y="304209"/>
                  </a:lnTo>
                  <a:lnTo>
                    <a:pt x="934733" y="271781"/>
                  </a:lnTo>
                  <a:lnTo>
                    <a:pt x="899130" y="240898"/>
                  </a:lnTo>
                  <a:lnTo>
                    <a:pt x="862152" y="211616"/>
                  </a:lnTo>
                  <a:lnTo>
                    <a:pt x="823854" y="183988"/>
                  </a:lnTo>
                  <a:lnTo>
                    <a:pt x="784289" y="158069"/>
                  </a:lnTo>
                  <a:lnTo>
                    <a:pt x="743511" y="133913"/>
                  </a:lnTo>
                  <a:lnTo>
                    <a:pt x="701576" y="111573"/>
                  </a:lnTo>
                  <a:lnTo>
                    <a:pt x="658536" y="91105"/>
                  </a:lnTo>
                  <a:lnTo>
                    <a:pt x="614447" y="72561"/>
                  </a:lnTo>
                  <a:lnTo>
                    <a:pt x="569361" y="55996"/>
                  </a:lnTo>
                  <a:lnTo>
                    <a:pt x="523333" y="41464"/>
                  </a:lnTo>
                  <a:lnTo>
                    <a:pt x="476418" y="29020"/>
                  </a:lnTo>
                  <a:lnTo>
                    <a:pt x="428668" y="18717"/>
                  </a:lnTo>
                  <a:lnTo>
                    <a:pt x="380139" y="10609"/>
                  </a:lnTo>
                  <a:lnTo>
                    <a:pt x="330885" y="4751"/>
                  </a:lnTo>
                  <a:lnTo>
                    <a:pt x="280959" y="1196"/>
                  </a:lnTo>
                  <a:lnTo>
                    <a:pt x="230416" y="0"/>
                  </a:lnTo>
                  <a:close/>
                </a:path>
              </a:pathLst>
            </a:custGeom>
            <a:solidFill>
              <a:srgbClr val="E42583"/>
            </a:solidFill>
          </p:spPr>
          <p:txBody>
            <a:bodyPr wrap="square" lIns="0" tIns="0" rIns="0" bIns="0" rtlCol="0"/>
            <a:lstStyle/>
            <a:p>
              <a:endParaRPr/>
            </a:p>
          </p:txBody>
        </p:sp>
        <p:sp>
          <p:nvSpPr>
            <p:cNvPr id="18" name="object 18"/>
            <p:cNvSpPr/>
            <p:nvPr/>
          </p:nvSpPr>
          <p:spPr>
            <a:xfrm>
              <a:off x="4625896" y="6643653"/>
              <a:ext cx="815975" cy="273050"/>
            </a:xfrm>
            <a:custGeom>
              <a:avLst/>
              <a:gdLst/>
              <a:ahLst/>
              <a:cxnLst/>
              <a:rect l="l" t="t" r="r" b="b"/>
              <a:pathLst>
                <a:path w="815975" h="273050">
                  <a:moveTo>
                    <a:pt x="0" y="0"/>
                  </a:moveTo>
                  <a:lnTo>
                    <a:pt x="815746" y="272605"/>
                  </a:lnTo>
                </a:path>
              </a:pathLst>
            </a:custGeom>
            <a:solidFill>
              <a:srgbClr val="652D88"/>
            </a:solidFill>
          </p:spPr>
          <p:txBody>
            <a:bodyPr wrap="square" lIns="0" tIns="0" rIns="0" bIns="0" rtlCol="0"/>
            <a:lstStyle/>
            <a:p>
              <a:endParaRPr/>
            </a:p>
          </p:txBody>
        </p:sp>
        <p:pic>
          <p:nvPicPr>
            <p:cNvPr id="19" name="object 19"/>
            <p:cNvPicPr/>
            <p:nvPr/>
          </p:nvPicPr>
          <p:blipFill>
            <a:blip r:embed="rId6" cstate="print"/>
            <a:stretch>
              <a:fillRect/>
            </a:stretch>
          </p:blipFill>
          <p:spPr>
            <a:xfrm>
              <a:off x="5052444" y="5628834"/>
              <a:ext cx="508695" cy="1384787"/>
            </a:xfrm>
            <a:prstGeom prst="rect">
              <a:avLst/>
            </a:prstGeom>
          </p:spPr>
        </p:pic>
        <p:sp>
          <p:nvSpPr>
            <p:cNvPr id="20" name="object 20"/>
            <p:cNvSpPr/>
            <p:nvPr/>
          </p:nvSpPr>
          <p:spPr>
            <a:xfrm>
              <a:off x="5112090" y="5710838"/>
              <a:ext cx="329565" cy="1205865"/>
            </a:xfrm>
            <a:custGeom>
              <a:avLst/>
              <a:gdLst/>
              <a:ahLst/>
              <a:cxnLst/>
              <a:rect l="l" t="t" r="r" b="b"/>
              <a:pathLst>
                <a:path w="329564" h="1205865">
                  <a:moveTo>
                    <a:pt x="327355" y="0"/>
                  </a:moveTo>
                  <a:lnTo>
                    <a:pt x="277355" y="12681"/>
                  </a:lnTo>
                  <a:lnTo>
                    <a:pt x="228323" y="27726"/>
                  </a:lnTo>
                  <a:lnTo>
                    <a:pt x="180324" y="45069"/>
                  </a:lnTo>
                  <a:lnTo>
                    <a:pt x="133426" y="64646"/>
                  </a:lnTo>
                  <a:lnTo>
                    <a:pt x="87695" y="86392"/>
                  </a:lnTo>
                  <a:lnTo>
                    <a:pt x="43197" y="110241"/>
                  </a:lnTo>
                  <a:lnTo>
                    <a:pt x="0" y="136131"/>
                  </a:lnTo>
                  <a:lnTo>
                    <a:pt x="329552" y="1205420"/>
                  </a:lnTo>
                  <a:lnTo>
                    <a:pt x="327355" y="0"/>
                  </a:lnTo>
                  <a:close/>
                </a:path>
              </a:pathLst>
            </a:custGeom>
            <a:solidFill>
              <a:srgbClr val="652D88"/>
            </a:solidFill>
          </p:spPr>
          <p:txBody>
            <a:bodyPr wrap="square" lIns="0" tIns="0" rIns="0" bIns="0" rtlCol="0"/>
            <a:lstStyle/>
            <a:p>
              <a:endParaRPr/>
            </a:p>
          </p:txBody>
        </p:sp>
        <p:pic>
          <p:nvPicPr>
            <p:cNvPr id="21" name="object 21"/>
            <p:cNvPicPr/>
            <p:nvPr/>
          </p:nvPicPr>
          <p:blipFill>
            <a:blip r:embed="rId7" cstate="print"/>
            <a:stretch>
              <a:fillRect/>
            </a:stretch>
          </p:blipFill>
          <p:spPr>
            <a:xfrm>
              <a:off x="5387179" y="5628834"/>
              <a:ext cx="181498" cy="1384787"/>
            </a:xfrm>
            <a:prstGeom prst="rect">
              <a:avLst/>
            </a:prstGeom>
          </p:spPr>
        </p:pic>
        <p:sp>
          <p:nvSpPr>
            <p:cNvPr id="22" name="object 22"/>
            <p:cNvSpPr/>
            <p:nvPr/>
          </p:nvSpPr>
          <p:spPr>
            <a:xfrm>
              <a:off x="5439449" y="5710832"/>
              <a:ext cx="2540" cy="1205865"/>
            </a:xfrm>
            <a:custGeom>
              <a:avLst/>
              <a:gdLst/>
              <a:ahLst/>
              <a:cxnLst/>
              <a:rect l="l" t="t" r="r" b="b"/>
              <a:pathLst>
                <a:path w="2539" h="1205865">
                  <a:moveTo>
                    <a:pt x="0" y="0"/>
                  </a:moveTo>
                  <a:lnTo>
                    <a:pt x="2197" y="1205420"/>
                  </a:lnTo>
                </a:path>
              </a:pathLst>
            </a:custGeom>
            <a:solidFill>
              <a:srgbClr val="652D88"/>
            </a:solidFill>
          </p:spPr>
          <p:txBody>
            <a:bodyPr wrap="square" lIns="0" tIns="0" rIns="0" bIns="0" rtlCol="0"/>
            <a:lstStyle/>
            <a:p>
              <a:endParaRPr/>
            </a:p>
          </p:txBody>
        </p:sp>
        <p:sp>
          <p:nvSpPr>
            <p:cNvPr id="23" name="object 23"/>
            <p:cNvSpPr/>
            <p:nvPr/>
          </p:nvSpPr>
          <p:spPr>
            <a:xfrm>
              <a:off x="4971395" y="5710830"/>
              <a:ext cx="470534" cy="1205865"/>
            </a:xfrm>
            <a:custGeom>
              <a:avLst/>
              <a:gdLst/>
              <a:ahLst/>
              <a:cxnLst/>
              <a:rect l="l" t="t" r="r" b="b"/>
              <a:pathLst>
                <a:path w="470535" h="1205865">
                  <a:moveTo>
                    <a:pt x="468058" y="0"/>
                  </a:moveTo>
                  <a:lnTo>
                    <a:pt x="420228" y="12079"/>
                  </a:lnTo>
                  <a:lnTo>
                    <a:pt x="373280" y="26321"/>
                  </a:lnTo>
                  <a:lnTo>
                    <a:pt x="327272" y="42668"/>
                  </a:lnTo>
                  <a:lnTo>
                    <a:pt x="282262" y="61065"/>
                  </a:lnTo>
                  <a:lnTo>
                    <a:pt x="238309" y="81454"/>
                  </a:lnTo>
                  <a:lnTo>
                    <a:pt x="195468" y="103779"/>
                  </a:lnTo>
                  <a:lnTo>
                    <a:pt x="153800" y="127983"/>
                  </a:lnTo>
                  <a:lnTo>
                    <a:pt x="113361" y="154011"/>
                  </a:lnTo>
                  <a:lnTo>
                    <a:pt x="74209" y="181806"/>
                  </a:lnTo>
                  <a:lnTo>
                    <a:pt x="36403" y="211310"/>
                  </a:lnTo>
                  <a:lnTo>
                    <a:pt x="0" y="242468"/>
                  </a:lnTo>
                  <a:lnTo>
                    <a:pt x="470242" y="1205433"/>
                  </a:lnTo>
                  <a:lnTo>
                    <a:pt x="468058" y="0"/>
                  </a:lnTo>
                  <a:close/>
                </a:path>
              </a:pathLst>
            </a:custGeom>
            <a:solidFill>
              <a:srgbClr val="652D88"/>
            </a:solidFill>
          </p:spPr>
          <p:txBody>
            <a:bodyPr wrap="square" lIns="0" tIns="0" rIns="0" bIns="0" rtlCol="0"/>
            <a:lstStyle/>
            <a:p>
              <a:endParaRPr/>
            </a:p>
          </p:txBody>
        </p:sp>
        <p:pic>
          <p:nvPicPr>
            <p:cNvPr id="24" name="object 24"/>
            <p:cNvPicPr/>
            <p:nvPr/>
          </p:nvPicPr>
          <p:blipFill>
            <a:blip r:embed="rId8" cstate="print"/>
            <a:stretch>
              <a:fillRect/>
            </a:stretch>
          </p:blipFill>
          <p:spPr>
            <a:xfrm>
              <a:off x="5304412" y="6344911"/>
              <a:ext cx="785021" cy="785021"/>
            </a:xfrm>
            <a:prstGeom prst="rect">
              <a:avLst/>
            </a:prstGeom>
          </p:spPr>
        </p:pic>
        <p:pic>
          <p:nvPicPr>
            <p:cNvPr id="25" name="object 25"/>
            <p:cNvPicPr/>
            <p:nvPr/>
          </p:nvPicPr>
          <p:blipFill>
            <a:blip r:embed="rId9" cstate="print"/>
            <a:stretch>
              <a:fillRect/>
            </a:stretch>
          </p:blipFill>
          <p:spPr>
            <a:xfrm>
              <a:off x="5328837" y="6369119"/>
              <a:ext cx="714648" cy="714661"/>
            </a:xfrm>
            <a:prstGeom prst="rect">
              <a:avLst/>
            </a:prstGeom>
          </p:spPr>
        </p:pic>
        <p:sp>
          <p:nvSpPr>
            <p:cNvPr id="26" name="object 26"/>
            <p:cNvSpPr/>
            <p:nvPr/>
          </p:nvSpPr>
          <p:spPr>
            <a:xfrm>
              <a:off x="5373909" y="6414206"/>
              <a:ext cx="624840" cy="624840"/>
            </a:xfrm>
            <a:custGeom>
              <a:avLst/>
              <a:gdLst/>
              <a:ahLst/>
              <a:cxnLst/>
              <a:rect l="l" t="t" r="r" b="b"/>
              <a:pathLst>
                <a:path w="624839" h="624840">
                  <a:moveTo>
                    <a:pt x="312254" y="0"/>
                  </a:moveTo>
                  <a:lnTo>
                    <a:pt x="266112" y="3385"/>
                  </a:lnTo>
                  <a:lnTo>
                    <a:pt x="222071" y="13219"/>
                  </a:lnTo>
                  <a:lnTo>
                    <a:pt x="180616" y="29019"/>
                  </a:lnTo>
                  <a:lnTo>
                    <a:pt x="142228" y="50302"/>
                  </a:lnTo>
                  <a:lnTo>
                    <a:pt x="107392" y="76585"/>
                  </a:lnTo>
                  <a:lnTo>
                    <a:pt x="76590" y="107385"/>
                  </a:lnTo>
                  <a:lnTo>
                    <a:pt x="50306" y="142220"/>
                  </a:lnTo>
                  <a:lnTo>
                    <a:pt x="29021" y="180605"/>
                  </a:lnTo>
                  <a:lnTo>
                    <a:pt x="13220" y="222060"/>
                  </a:lnTo>
                  <a:lnTo>
                    <a:pt x="3385" y="266099"/>
                  </a:lnTo>
                  <a:lnTo>
                    <a:pt x="0" y="312242"/>
                  </a:lnTo>
                  <a:lnTo>
                    <a:pt x="3385" y="358384"/>
                  </a:lnTo>
                  <a:lnTo>
                    <a:pt x="13220" y="402424"/>
                  </a:lnTo>
                  <a:lnTo>
                    <a:pt x="29021" y="443878"/>
                  </a:lnTo>
                  <a:lnTo>
                    <a:pt x="50306" y="482264"/>
                  </a:lnTo>
                  <a:lnTo>
                    <a:pt x="76590" y="517098"/>
                  </a:lnTo>
                  <a:lnTo>
                    <a:pt x="107392" y="547898"/>
                  </a:lnTo>
                  <a:lnTo>
                    <a:pt x="142228" y="574181"/>
                  </a:lnTo>
                  <a:lnTo>
                    <a:pt x="180616" y="595464"/>
                  </a:lnTo>
                  <a:lnTo>
                    <a:pt x="222071" y="611264"/>
                  </a:lnTo>
                  <a:lnTo>
                    <a:pt x="266112" y="621099"/>
                  </a:lnTo>
                  <a:lnTo>
                    <a:pt x="312254" y="624484"/>
                  </a:lnTo>
                  <a:lnTo>
                    <a:pt x="358394" y="621099"/>
                  </a:lnTo>
                  <a:lnTo>
                    <a:pt x="402432" y="611264"/>
                  </a:lnTo>
                  <a:lnTo>
                    <a:pt x="443885" y="595464"/>
                  </a:lnTo>
                  <a:lnTo>
                    <a:pt x="482271" y="574181"/>
                  </a:lnTo>
                  <a:lnTo>
                    <a:pt x="517106" y="547898"/>
                  </a:lnTo>
                  <a:lnTo>
                    <a:pt x="547907" y="517098"/>
                  </a:lnTo>
                  <a:lnTo>
                    <a:pt x="574191" y="482264"/>
                  </a:lnTo>
                  <a:lnTo>
                    <a:pt x="595475" y="443878"/>
                  </a:lnTo>
                  <a:lnTo>
                    <a:pt x="611276" y="402424"/>
                  </a:lnTo>
                  <a:lnTo>
                    <a:pt x="621111" y="358384"/>
                  </a:lnTo>
                  <a:lnTo>
                    <a:pt x="624497" y="312242"/>
                  </a:lnTo>
                  <a:lnTo>
                    <a:pt x="621111" y="266099"/>
                  </a:lnTo>
                  <a:lnTo>
                    <a:pt x="611276" y="222060"/>
                  </a:lnTo>
                  <a:lnTo>
                    <a:pt x="595475" y="180605"/>
                  </a:lnTo>
                  <a:lnTo>
                    <a:pt x="574191" y="142220"/>
                  </a:lnTo>
                  <a:lnTo>
                    <a:pt x="547907" y="107385"/>
                  </a:lnTo>
                  <a:lnTo>
                    <a:pt x="517106" y="76585"/>
                  </a:lnTo>
                  <a:lnTo>
                    <a:pt x="482271" y="50302"/>
                  </a:lnTo>
                  <a:lnTo>
                    <a:pt x="443885" y="29019"/>
                  </a:lnTo>
                  <a:lnTo>
                    <a:pt x="402432" y="13219"/>
                  </a:lnTo>
                  <a:lnTo>
                    <a:pt x="358394" y="3385"/>
                  </a:lnTo>
                  <a:lnTo>
                    <a:pt x="312254" y="0"/>
                  </a:lnTo>
                  <a:close/>
                </a:path>
              </a:pathLst>
            </a:custGeom>
            <a:solidFill>
              <a:srgbClr val="EAE9E9"/>
            </a:solidFill>
          </p:spPr>
          <p:txBody>
            <a:bodyPr wrap="square" lIns="0" tIns="0" rIns="0" bIns="0" rtlCol="0"/>
            <a:lstStyle/>
            <a:p>
              <a:endParaRPr/>
            </a:p>
          </p:txBody>
        </p:sp>
        <p:sp>
          <p:nvSpPr>
            <p:cNvPr id="27" name="object 27"/>
            <p:cNvSpPr/>
            <p:nvPr/>
          </p:nvSpPr>
          <p:spPr>
            <a:xfrm>
              <a:off x="5374349" y="6414164"/>
              <a:ext cx="481330" cy="506095"/>
            </a:xfrm>
            <a:custGeom>
              <a:avLst/>
              <a:gdLst/>
              <a:ahLst/>
              <a:cxnLst/>
              <a:rect l="l" t="t" r="r" b="b"/>
              <a:pathLst>
                <a:path w="481329" h="506095">
                  <a:moveTo>
                    <a:pt x="66490" y="505595"/>
                  </a:moveTo>
                  <a:lnTo>
                    <a:pt x="39652" y="465471"/>
                  </a:lnTo>
                  <a:lnTo>
                    <a:pt x="19499" y="422117"/>
                  </a:lnTo>
                  <a:lnTo>
                    <a:pt x="6219" y="376403"/>
                  </a:lnTo>
                  <a:lnTo>
                    <a:pt x="0" y="329201"/>
                  </a:lnTo>
                  <a:lnTo>
                    <a:pt x="1029" y="281382"/>
                  </a:lnTo>
                  <a:lnTo>
                    <a:pt x="9494" y="233815"/>
                  </a:lnTo>
                  <a:lnTo>
                    <a:pt x="25584" y="187371"/>
                  </a:lnTo>
                  <a:lnTo>
                    <a:pt x="49485" y="142921"/>
                  </a:lnTo>
                  <a:lnTo>
                    <a:pt x="77356" y="105992"/>
                  </a:lnTo>
                  <a:lnTo>
                    <a:pt x="109506" y="74327"/>
                  </a:lnTo>
                  <a:lnTo>
                    <a:pt x="145266" y="48071"/>
                  </a:lnTo>
                  <a:lnTo>
                    <a:pt x="183968" y="27366"/>
                  </a:lnTo>
                  <a:lnTo>
                    <a:pt x="224945" y="12357"/>
                  </a:lnTo>
                  <a:lnTo>
                    <a:pt x="267529" y="3187"/>
                  </a:lnTo>
                  <a:lnTo>
                    <a:pt x="311051" y="0"/>
                  </a:lnTo>
                  <a:lnTo>
                    <a:pt x="354844" y="2939"/>
                  </a:lnTo>
                  <a:lnTo>
                    <a:pt x="398241" y="12150"/>
                  </a:lnTo>
                  <a:lnTo>
                    <a:pt x="440572" y="27774"/>
                  </a:lnTo>
                  <a:lnTo>
                    <a:pt x="481171" y="49957"/>
                  </a:lnTo>
                </a:path>
              </a:pathLst>
            </a:custGeom>
            <a:ln w="3175">
              <a:solidFill>
                <a:srgbClr val="000000"/>
              </a:solidFill>
            </a:ln>
          </p:spPr>
          <p:txBody>
            <a:bodyPr wrap="square" lIns="0" tIns="0" rIns="0" bIns="0" rtlCol="0"/>
            <a:lstStyle/>
            <a:p>
              <a:endParaRPr/>
            </a:p>
          </p:txBody>
        </p:sp>
        <p:sp>
          <p:nvSpPr>
            <p:cNvPr id="28" name="object 28"/>
            <p:cNvSpPr/>
            <p:nvPr/>
          </p:nvSpPr>
          <p:spPr>
            <a:xfrm>
              <a:off x="5329437" y="6369343"/>
              <a:ext cx="502284" cy="587375"/>
            </a:xfrm>
            <a:custGeom>
              <a:avLst/>
              <a:gdLst/>
              <a:ahLst/>
              <a:cxnLst/>
              <a:rect l="l" t="t" r="r" b="b"/>
              <a:pathLst>
                <a:path w="502285" h="587375">
                  <a:moveTo>
                    <a:pt x="83367" y="587270"/>
                  </a:moveTo>
                  <a:lnTo>
                    <a:pt x="55978" y="550183"/>
                  </a:lnTo>
                  <a:lnTo>
                    <a:pt x="33923" y="510473"/>
                  </a:lnTo>
                  <a:lnTo>
                    <a:pt x="17249" y="468696"/>
                  </a:lnTo>
                  <a:lnTo>
                    <a:pt x="6006" y="425412"/>
                  </a:lnTo>
                  <a:lnTo>
                    <a:pt x="240" y="381177"/>
                  </a:lnTo>
                  <a:lnTo>
                    <a:pt x="0" y="336550"/>
                  </a:lnTo>
                  <a:lnTo>
                    <a:pt x="5332" y="292088"/>
                  </a:lnTo>
                  <a:lnTo>
                    <a:pt x="16286" y="248349"/>
                  </a:lnTo>
                  <a:lnTo>
                    <a:pt x="32909" y="205890"/>
                  </a:lnTo>
                  <a:lnTo>
                    <a:pt x="55249" y="165270"/>
                  </a:lnTo>
                  <a:lnTo>
                    <a:pt x="83354" y="127047"/>
                  </a:lnTo>
                  <a:lnTo>
                    <a:pt x="116730" y="92358"/>
                  </a:lnTo>
                  <a:lnTo>
                    <a:pt x="153543" y="63098"/>
                  </a:lnTo>
                  <a:lnTo>
                    <a:pt x="193211" y="39319"/>
                  </a:lnTo>
                  <a:lnTo>
                    <a:pt x="235150" y="21069"/>
                  </a:lnTo>
                  <a:lnTo>
                    <a:pt x="278777" y="8399"/>
                  </a:lnTo>
                  <a:lnTo>
                    <a:pt x="323509" y="1359"/>
                  </a:lnTo>
                  <a:lnTo>
                    <a:pt x="368764" y="0"/>
                  </a:lnTo>
                  <a:lnTo>
                    <a:pt x="413958" y="4370"/>
                  </a:lnTo>
                  <a:lnTo>
                    <a:pt x="458508" y="14521"/>
                  </a:lnTo>
                  <a:lnTo>
                    <a:pt x="501832" y="30502"/>
                  </a:lnTo>
                </a:path>
              </a:pathLst>
            </a:custGeom>
            <a:ln w="3175">
              <a:solidFill>
                <a:srgbClr val="000000"/>
              </a:solidFill>
            </a:ln>
          </p:spPr>
          <p:txBody>
            <a:bodyPr wrap="square" lIns="0" tIns="0" rIns="0" bIns="0" rtlCol="0"/>
            <a:lstStyle/>
            <a:p>
              <a:endParaRPr/>
            </a:p>
          </p:txBody>
        </p:sp>
      </p:grpSp>
      <p:sp>
        <p:nvSpPr>
          <p:cNvPr id="29" name="object 29"/>
          <p:cNvSpPr txBox="1"/>
          <p:nvPr/>
        </p:nvSpPr>
        <p:spPr>
          <a:xfrm>
            <a:off x="5466415" y="6632459"/>
            <a:ext cx="433070" cy="153953"/>
          </a:xfrm>
          <a:prstGeom prst="rect">
            <a:avLst/>
          </a:prstGeom>
        </p:spPr>
        <p:txBody>
          <a:bodyPr vert="horz" wrap="square" lIns="0" tIns="11430" rIns="0" bIns="0" rtlCol="0">
            <a:spAutoFit/>
          </a:bodyPr>
          <a:lstStyle/>
          <a:p>
            <a:pPr marL="12700" marR="5080" algn="ctr">
              <a:lnSpc>
                <a:spcPct val="106700"/>
              </a:lnSpc>
              <a:spcBef>
                <a:spcPts val="90"/>
              </a:spcBef>
            </a:pPr>
            <a:r>
              <a:rPr lang="ar-JO" sz="450" b="1" spc="35" dirty="0">
                <a:solidFill>
                  <a:srgbClr val="541957"/>
                </a:solidFill>
                <a:latin typeface="Century Gothic"/>
                <a:cs typeface="Century Gothic"/>
              </a:rPr>
              <a:t>آلية التغذية الراجعة المجتمعية</a:t>
            </a:r>
            <a:endParaRPr sz="450" dirty="0">
              <a:latin typeface="Century Gothic"/>
              <a:cs typeface="Century Gothic"/>
            </a:endParaRPr>
          </a:p>
        </p:txBody>
      </p:sp>
      <p:grpSp>
        <p:nvGrpSpPr>
          <p:cNvPr id="30" name="object 30"/>
          <p:cNvGrpSpPr/>
          <p:nvPr/>
        </p:nvGrpSpPr>
        <p:grpSpPr>
          <a:xfrm>
            <a:off x="4118598" y="5606208"/>
            <a:ext cx="2673985" cy="2240915"/>
            <a:chOff x="4118598" y="5606208"/>
            <a:chExt cx="2673985" cy="2240915"/>
          </a:xfrm>
        </p:grpSpPr>
        <p:pic>
          <p:nvPicPr>
            <p:cNvPr id="31" name="object 31"/>
            <p:cNvPicPr/>
            <p:nvPr/>
          </p:nvPicPr>
          <p:blipFill>
            <a:blip r:embed="rId10" cstate="print"/>
            <a:stretch>
              <a:fillRect/>
            </a:stretch>
          </p:blipFill>
          <p:spPr>
            <a:xfrm>
              <a:off x="4551972" y="5606211"/>
              <a:ext cx="1120241" cy="2240457"/>
            </a:xfrm>
            <a:prstGeom prst="rect">
              <a:avLst/>
            </a:prstGeom>
          </p:spPr>
        </p:pic>
        <p:sp>
          <p:nvSpPr>
            <p:cNvPr id="32" name="object 32"/>
            <p:cNvSpPr/>
            <p:nvPr/>
          </p:nvSpPr>
          <p:spPr>
            <a:xfrm>
              <a:off x="5464988" y="5606211"/>
              <a:ext cx="1327785" cy="2240915"/>
            </a:xfrm>
            <a:custGeom>
              <a:avLst/>
              <a:gdLst/>
              <a:ahLst/>
              <a:cxnLst/>
              <a:rect l="l" t="t" r="r" b="b"/>
              <a:pathLst>
                <a:path w="1327784" h="2240915">
                  <a:moveTo>
                    <a:pt x="1117612" y="467271"/>
                  </a:moveTo>
                  <a:lnTo>
                    <a:pt x="1090320" y="430872"/>
                  </a:lnTo>
                  <a:lnTo>
                    <a:pt x="1061504" y="395528"/>
                  </a:lnTo>
                  <a:lnTo>
                    <a:pt x="1031176" y="361264"/>
                  </a:lnTo>
                  <a:lnTo>
                    <a:pt x="999337" y="328117"/>
                  </a:lnTo>
                  <a:lnTo>
                    <a:pt x="964425" y="294652"/>
                  </a:lnTo>
                  <a:lnTo>
                    <a:pt x="928293" y="262851"/>
                  </a:lnTo>
                  <a:lnTo>
                    <a:pt x="890955" y="232714"/>
                  </a:lnTo>
                  <a:lnTo>
                    <a:pt x="852449" y="204266"/>
                  </a:lnTo>
                  <a:lnTo>
                    <a:pt x="812800" y="177533"/>
                  </a:lnTo>
                  <a:lnTo>
                    <a:pt x="772033" y="152527"/>
                  </a:lnTo>
                  <a:lnTo>
                    <a:pt x="730173" y="129273"/>
                  </a:lnTo>
                  <a:lnTo>
                    <a:pt x="687247" y="107784"/>
                  </a:lnTo>
                  <a:lnTo>
                    <a:pt x="643280" y="88074"/>
                  </a:lnTo>
                  <a:lnTo>
                    <a:pt x="596925" y="69659"/>
                  </a:lnTo>
                  <a:lnTo>
                    <a:pt x="549960" y="53390"/>
                  </a:lnTo>
                  <a:lnTo>
                    <a:pt x="502424" y="39268"/>
                  </a:lnTo>
                  <a:lnTo>
                    <a:pt x="454355" y="27292"/>
                  </a:lnTo>
                  <a:lnTo>
                    <a:pt x="405790" y="17487"/>
                  </a:lnTo>
                  <a:lnTo>
                    <a:pt x="356768" y="9842"/>
                  </a:lnTo>
                  <a:lnTo>
                    <a:pt x="307301" y="4381"/>
                  </a:lnTo>
                  <a:lnTo>
                    <a:pt x="257441" y="1104"/>
                  </a:lnTo>
                  <a:lnTo>
                    <a:pt x="207213" y="0"/>
                  </a:lnTo>
                  <a:lnTo>
                    <a:pt x="1943" y="0"/>
                  </a:lnTo>
                  <a:lnTo>
                    <a:pt x="40640" y="75184"/>
                  </a:lnTo>
                  <a:lnTo>
                    <a:pt x="40627" y="79692"/>
                  </a:lnTo>
                  <a:lnTo>
                    <a:pt x="0" y="157010"/>
                  </a:lnTo>
                  <a:lnTo>
                    <a:pt x="207213" y="157010"/>
                  </a:lnTo>
                  <a:lnTo>
                    <a:pt x="258457" y="158343"/>
                  </a:lnTo>
                  <a:lnTo>
                    <a:pt x="309206" y="162318"/>
                  </a:lnTo>
                  <a:lnTo>
                    <a:pt x="359384" y="168884"/>
                  </a:lnTo>
                  <a:lnTo>
                    <a:pt x="408914" y="178041"/>
                  </a:lnTo>
                  <a:lnTo>
                    <a:pt x="457720" y="189725"/>
                  </a:lnTo>
                  <a:lnTo>
                    <a:pt x="505714" y="203923"/>
                  </a:lnTo>
                  <a:lnTo>
                    <a:pt x="552831" y="220599"/>
                  </a:lnTo>
                  <a:lnTo>
                    <a:pt x="598970" y="239712"/>
                  </a:lnTo>
                  <a:lnTo>
                    <a:pt x="644080" y="261226"/>
                  </a:lnTo>
                  <a:lnTo>
                    <a:pt x="688047" y="285127"/>
                  </a:lnTo>
                  <a:lnTo>
                    <a:pt x="730821" y="311378"/>
                  </a:lnTo>
                  <a:lnTo>
                    <a:pt x="772325" y="339928"/>
                  </a:lnTo>
                  <a:lnTo>
                    <a:pt x="812457" y="370763"/>
                  </a:lnTo>
                  <a:lnTo>
                    <a:pt x="851141" y="403834"/>
                  </a:lnTo>
                  <a:lnTo>
                    <a:pt x="888314" y="439127"/>
                  </a:lnTo>
                  <a:lnTo>
                    <a:pt x="918552" y="470750"/>
                  </a:lnTo>
                  <a:lnTo>
                    <a:pt x="947178" y="503491"/>
                  </a:lnTo>
                  <a:lnTo>
                    <a:pt x="974166" y="537286"/>
                  </a:lnTo>
                  <a:lnTo>
                    <a:pt x="999515" y="572096"/>
                  </a:lnTo>
                  <a:lnTo>
                    <a:pt x="1080262" y="554977"/>
                  </a:lnTo>
                  <a:lnTo>
                    <a:pt x="1117612" y="467271"/>
                  </a:lnTo>
                  <a:close/>
                </a:path>
                <a:path w="1327784" h="2240915">
                  <a:moveTo>
                    <a:pt x="1327442" y="1120241"/>
                  </a:moveTo>
                  <a:lnTo>
                    <a:pt x="1326349" y="1070013"/>
                  </a:lnTo>
                  <a:lnTo>
                    <a:pt x="1323060" y="1020152"/>
                  </a:lnTo>
                  <a:lnTo>
                    <a:pt x="1317599" y="970686"/>
                  </a:lnTo>
                  <a:lnTo>
                    <a:pt x="1309954" y="921664"/>
                  </a:lnTo>
                  <a:lnTo>
                    <a:pt x="1300149" y="873099"/>
                  </a:lnTo>
                  <a:lnTo>
                    <a:pt x="1288186" y="825030"/>
                  </a:lnTo>
                  <a:lnTo>
                    <a:pt x="1274064" y="777506"/>
                  </a:lnTo>
                  <a:lnTo>
                    <a:pt x="1257795" y="730542"/>
                  </a:lnTo>
                  <a:lnTo>
                    <a:pt x="1239380" y="684174"/>
                  </a:lnTo>
                  <a:lnTo>
                    <a:pt x="1216799" y="634199"/>
                  </a:lnTo>
                  <a:lnTo>
                    <a:pt x="1191907" y="585584"/>
                  </a:lnTo>
                  <a:lnTo>
                    <a:pt x="1164729" y="538353"/>
                  </a:lnTo>
                  <a:lnTo>
                    <a:pt x="1135291" y="492544"/>
                  </a:lnTo>
                  <a:lnTo>
                    <a:pt x="1099985" y="575424"/>
                  </a:lnTo>
                  <a:lnTo>
                    <a:pt x="1096505" y="578281"/>
                  </a:lnTo>
                  <a:lnTo>
                    <a:pt x="1015263" y="595515"/>
                  </a:lnTo>
                  <a:lnTo>
                    <a:pt x="1041641" y="638365"/>
                  </a:lnTo>
                  <a:lnTo>
                    <a:pt x="1065657" y="682421"/>
                  </a:lnTo>
                  <a:lnTo>
                    <a:pt x="1087297" y="727608"/>
                  </a:lnTo>
                  <a:lnTo>
                    <a:pt x="1106512" y="773836"/>
                  </a:lnTo>
                  <a:lnTo>
                    <a:pt x="1123264" y="821055"/>
                  </a:lnTo>
                  <a:lnTo>
                    <a:pt x="1137539" y="869149"/>
                  </a:lnTo>
                  <a:lnTo>
                    <a:pt x="1149299" y="918057"/>
                  </a:lnTo>
                  <a:lnTo>
                    <a:pt x="1158506" y="967701"/>
                  </a:lnTo>
                  <a:lnTo>
                    <a:pt x="1165110" y="1018006"/>
                  </a:lnTo>
                  <a:lnTo>
                    <a:pt x="1169111" y="1068870"/>
                  </a:lnTo>
                  <a:lnTo>
                    <a:pt x="1170444" y="1120241"/>
                  </a:lnTo>
                  <a:lnTo>
                    <a:pt x="1169123" y="1171473"/>
                  </a:lnTo>
                  <a:lnTo>
                    <a:pt x="1165148" y="1222222"/>
                  </a:lnTo>
                  <a:lnTo>
                    <a:pt x="1158570" y="1272413"/>
                  </a:lnTo>
                  <a:lnTo>
                    <a:pt x="1149426" y="1321943"/>
                  </a:lnTo>
                  <a:lnTo>
                    <a:pt x="1137729" y="1370749"/>
                  </a:lnTo>
                  <a:lnTo>
                    <a:pt x="1123530" y="1418742"/>
                  </a:lnTo>
                  <a:lnTo>
                    <a:pt x="1106855" y="1465846"/>
                  </a:lnTo>
                  <a:lnTo>
                    <a:pt x="1087742" y="1511998"/>
                  </a:lnTo>
                  <a:lnTo>
                    <a:pt x="1066215" y="1557096"/>
                  </a:lnTo>
                  <a:lnTo>
                    <a:pt x="1042314" y="1601076"/>
                  </a:lnTo>
                  <a:lnTo>
                    <a:pt x="1016076" y="1643862"/>
                  </a:lnTo>
                  <a:lnTo>
                    <a:pt x="987513" y="1685353"/>
                  </a:lnTo>
                  <a:lnTo>
                    <a:pt x="956691" y="1725485"/>
                  </a:lnTo>
                  <a:lnTo>
                    <a:pt x="923607" y="1764182"/>
                  </a:lnTo>
                  <a:lnTo>
                    <a:pt x="888314" y="1801355"/>
                  </a:lnTo>
                  <a:lnTo>
                    <a:pt x="851141" y="1836648"/>
                  </a:lnTo>
                  <a:lnTo>
                    <a:pt x="812457" y="1869719"/>
                  </a:lnTo>
                  <a:lnTo>
                    <a:pt x="772325" y="1900555"/>
                  </a:lnTo>
                  <a:lnTo>
                    <a:pt x="730834" y="1929104"/>
                  </a:lnTo>
                  <a:lnTo>
                    <a:pt x="688060" y="1955355"/>
                  </a:lnTo>
                  <a:lnTo>
                    <a:pt x="644080" y="1979256"/>
                  </a:lnTo>
                  <a:lnTo>
                    <a:pt x="598970" y="2000770"/>
                  </a:lnTo>
                  <a:lnTo>
                    <a:pt x="552831" y="2019884"/>
                  </a:lnTo>
                  <a:lnTo>
                    <a:pt x="505714" y="2036559"/>
                  </a:lnTo>
                  <a:lnTo>
                    <a:pt x="457720" y="2050757"/>
                  </a:lnTo>
                  <a:lnTo>
                    <a:pt x="408914" y="2062441"/>
                  </a:lnTo>
                  <a:lnTo>
                    <a:pt x="359384" y="2071598"/>
                  </a:lnTo>
                  <a:lnTo>
                    <a:pt x="309206" y="2078164"/>
                  </a:lnTo>
                  <a:lnTo>
                    <a:pt x="258457" y="2082139"/>
                  </a:lnTo>
                  <a:lnTo>
                    <a:pt x="207213" y="2083473"/>
                  </a:lnTo>
                  <a:lnTo>
                    <a:pt x="207213" y="2240483"/>
                  </a:lnTo>
                  <a:lnTo>
                    <a:pt x="257441" y="2239378"/>
                  </a:lnTo>
                  <a:lnTo>
                    <a:pt x="307301" y="2236101"/>
                  </a:lnTo>
                  <a:lnTo>
                    <a:pt x="356768" y="2230640"/>
                  </a:lnTo>
                  <a:lnTo>
                    <a:pt x="405790" y="2222995"/>
                  </a:lnTo>
                  <a:lnTo>
                    <a:pt x="454355" y="2213191"/>
                  </a:lnTo>
                  <a:lnTo>
                    <a:pt x="502424" y="2201214"/>
                  </a:lnTo>
                  <a:lnTo>
                    <a:pt x="549948" y="2187092"/>
                  </a:lnTo>
                  <a:lnTo>
                    <a:pt x="596912" y="2170823"/>
                  </a:lnTo>
                  <a:lnTo>
                    <a:pt x="643280" y="2152408"/>
                  </a:lnTo>
                  <a:lnTo>
                    <a:pt x="687247" y="2132698"/>
                  </a:lnTo>
                  <a:lnTo>
                    <a:pt x="730173" y="2111210"/>
                  </a:lnTo>
                  <a:lnTo>
                    <a:pt x="772033" y="2087956"/>
                  </a:lnTo>
                  <a:lnTo>
                    <a:pt x="812800" y="2062949"/>
                  </a:lnTo>
                  <a:lnTo>
                    <a:pt x="852462" y="2036216"/>
                  </a:lnTo>
                  <a:lnTo>
                    <a:pt x="890968" y="2007781"/>
                  </a:lnTo>
                  <a:lnTo>
                    <a:pt x="928293" y="1977644"/>
                  </a:lnTo>
                  <a:lnTo>
                    <a:pt x="964438" y="1945830"/>
                  </a:lnTo>
                  <a:lnTo>
                    <a:pt x="999337" y="1912366"/>
                  </a:lnTo>
                  <a:lnTo>
                    <a:pt x="1032802" y="1877453"/>
                  </a:lnTo>
                  <a:lnTo>
                    <a:pt x="1064615" y="1841322"/>
                  </a:lnTo>
                  <a:lnTo>
                    <a:pt x="1094752" y="1803996"/>
                  </a:lnTo>
                  <a:lnTo>
                    <a:pt x="1123188" y="1765490"/>
                  </a:lnTo>
                  <a:lnTo>
                    <a:pt x="1149921" y="1725828"/>
                  </a:lnTo>
                  <a:lnTo>
                    <a:pt x="1174927" y="1685061"/>
                  </a:lnTo>
                  <a:lnTo>
                    <a:pt x="1198181" y="1643202"/>
                  </a:lnTo>
                  <a:lnTo>
                    <a:pt x="1219682" y="1600276"/>
                  </a:lnTo>
                  <a:lnTo>
                    <a:pt x="1239380" y="1556321"/>
                  </a:lnTo>
                  <a:lnTo>
                    <a:pt x="1257795" y="1509953"/>
                  </a:lnTo>
                  <a:lnTo>
                    <a:pt x="1274064" y="1462989"/>
                  </a:lnTo>
                  <a:lnTo>
                    <a:pt x="1288186" y="1415453"/>
                  </a:lnTo>
                  <a:lnTo>
                    <a:pt x="1300149" y="1367396"/>
                  </a:lnTo>
                  <a:lnTo>
                    <a:pt x="1309954" y="1318831"/>
                  </a:lnTo>
                  <a:lnTo>
                    <a:pt x="1317599" y="1269796"/>
                  </a:lnTo>
                  <a:lnTo>
                    <a:pt x="1323060" y="1220330"/>
                  </a:lnTo>
                  <a:lnTo>
                    <a:pt x="1326349" y="1170470"/>
                  </a:lnTo>
                  <a:lnTo>
                    <a:pt x="1327442" y="1120241"/>
                  </a:lnTo>
                  <a:close/>
                </a:path>
              </a:pathLst>
            </a:custGeom>
            <a:solidFill>
              <a:srgbClr val="98287C"/>
            </a:solidFill>
          </p:spPr>
          <p:txBody>
            <a:bodyPr wrap="square" lIns="0" tIns="0" rIns="0" bIns="0" rtlCol="0"/>
            <a:lstStyle/>
            <a:p>
              <a:endParaRPr/>
            </a:p>
          </p:txBody>
        </p:sp>
        <p:pic>
          <p:nvPicPr>
            <p:cNvPr id="33" name="object 33"/>
            <p:cNvPicPr/>
            <p:nvPr/>
          </p:nvPicPr>
          <p:blipFill>
            <a:blip r:embed="rId11" cstate="print"/>
            <a:stretch>
              <a:fillRect/>
            </a:stretch>
          </p:blipFill>
          <p:spPr>
            <a:xfrm>
              <a:off x="5435436" y="5606209"/>
              <a:ext cx="70205" cy="157010"/>
            </a:xfrm>
            <a:prstGeom prst="rect">
              <a:avLst/>
            </a:prstGeom>
          </p:spPr>
        </p:pic>
        <p:sp>
          <p:nvSpPr>
            <p:cNvPr id="34" name="object 34"/>
            <p:cNvSpPr/>
            <p:nvPr/>
          </p:nvSpPr>
          <p:spPr>
            <a:xfrm>
              <a:off x="4148156" y="5606212"/>
              <a:ext cx="1329690" cy="157480"/>
            </a:xfrm>
            <a:custGeom>
              <a:avLst/>
              <a:gdLst/>
              <a:ahLst/>
              <a:cxnLst/>
              <a:rect l="l" t="t" r="r" b="b"/>
              <a:pathLst>
                <a:path w="1329689" h="157479">
                  <a:moveTo>
                    <a:pt x="1289342" y="0"/>
                  </a:moveTo>
                  <a:lnTo>
                    <a:pt x="1943" y="0"/>
                  </a:lnTo>
                  <a:lnTo>
                    <a:pt x="40640" y="75171"/>
                  </a:lnTo>
                  <a:lnTo>
                    <a:pt x="40627" y="79679"/>
                  </a:lnTo>
                  <a:lnTo>
                    <a:pt x="0" y="157010"/>
                  </a:lnTo>
                  <a:lnTo>
                    <a:pt x="1287284" y="157010"/>
                  </a:lnTo>
                  <a:lnTo>
                    <a:pt x="1329156" y="77317"/>
                  </a:lnTo>
                  <a:lnTo>
                    <a:pt x="1289342" y="0"/>
                  </a:lnTo>
                  <a:close/>
                </a:path>
              </a:pathLst>
            </a:custGeom>
            <a:solidFill>
              <a:srgbClr val="98287C"/>
            </a:solidFill>
          </p:spPr>
          <p:txBody>
            <a:bodyPr wrap="square" lIns="0" tIns="0" rIns="0" bIns="0" rtlCol="0"/>
            <a:lstStyle/>
            <a:p>
              <a:endParaRPr/>
            </a:p>
          </p:txBody>
        </p:sp>
        <p:pic>
          <p:nvPicPr>
            <p:cNvPr id="35" name="object 35"/>
            <p:cNvPicPr/>
            <p:nvPr/>
          </p:nvPicPr>
          <p:blipFill>
            <a:blip r:embed="rId11" cstate="print"/>
            <a:stretch>
              <a:fillRect/>
            </a:stretch>
          </p:blipFill>
          <p:spPr>
            <a:xfrm>
              <a:off x="4118598" y="5606209"/>
              <a:ext cx="70205" cy="157010"/>
            </a:xfrm>
            <a:prstGeom prst="rect">
              <a:avLst/>
            </a:prstGeom>
          </p:spPr>
        </p:pic>
        <p:pic>
          <p:nvPicPr>
            <p:cNvPr id="36" name="object 36"/>
            <p:cNvPicPr/>
            <p:nvPr/>
          </p:nvPicPr>
          <p:blipFill>
            <a:blip r:embed="rId12" cstate="print"/>
            <a:stretch>
              <a:fillRect/>
            </a:stretch>
          </p:blipFill>
          <p:spPr>
            <a:xfrm>
              <a:off x="6464515" y="6073483"/>
              <a:ext cx="135775" cy="128231"/>
            </a:xfrm>
            <a:prstGeom prst="rect">
              <a:avLst/>
            </a:prstGeom>
          </p:spPr>
        </p:pic>
      </p:grpSp>
      <p:sp>
        <p:nvSpPr>
          <p:cNvPr id="37" name="object 37"/>
          <p:cNvSpPr txBox="1"/>
          <p:nvPr/>
        </p:nvSpPr>
        <p:spPr>
          <a:xfrm>
            <a:off x="5622249" y="5826235"/>
            <a:ext cx="391795" cy="98104"/>
          </a:xfrm>
          <a:prstGeom prst="rect">
            <a:avLst/>
          </a:prstGeom>
        </p:spPr>
        <p:txBody>
          <a:bodyPr vert="horz" wrap="square" lIns="0" tIns="13335" rIns="0" bIns="0" rtlCol="0">
            <a:spAutoFit/>
          </a:bodyPr>
          <a:lstStyle/>
          <a:p>
            <a:pPr marL="12700" algn="ctr">
              <a:lnSpc>
                <a:spcPct val="100000"/>
              </a:lnSpc>
              <a:spcBef>
                <a:spcPts val="105"/>
              </a:spcBef>
            </a:pPr>
            <a:r>
              <a:rPr lang="ar-JO" sz="550" b="1" spc="45" dirty="0">
                <a:solidFill>
                  <a:srgbClr val="FFFFFF"/>
                </a:solidFill>
                <a:latin typeface="Calibri"/>
                <a:cs typeface="Calibri"/>
              </a:rPr>
              <a:t>الجمع</a:t>
            </a:r>
            <a:endParaRPr sz="550" dirty="0">
              <a:latin typeface="Calibri"/>
              <a:cs typeface="Calibri"/>
            </a:endParaRPr>
          </a:p>
        </p:txBody>
      </p:sp>
      <p:sp>
        <p:nvSpPr>
          <p:cNvPr id="38" name="object 38"/>
          <p:cNvSpPr txBox="1"/>
          <p:nvPr/>
        </p:nvSpPr>
        <p:spPr>
          <a:xfrm>
            <a:off x="4284031" y="5631871"/>
            <a:ext cx="1052195" cy="82074"/>
          </a:xfrm>
          <a:prstGeom prst="rect">
            <a:avLst/>
          </a:prstGeom>
        </p:spPr>
        <p:txBody>
          <a:bodyPr vert="horz" wrap="square" lIns="0" tIns="12700" rIns="0" bIns="0" rtlCol="0">
            <a:spAutoFit/>
          </a:bodyPr>
          <a:lstStyle/>
          <a:p>
            <a:pPr marL="12700" algn="r">
              <a:lnSpc>
                <a:spcPct val="100000"/>
              </a:lnSpc>
              <a:spcBef>
                <a:spcPts val="100"/>
              </a:spcBef>
            </a:pPr>
            <a:r>
              <a:rPr lang="ar-JO" sz="450" b="1" dirty="0">
                <a:solidFill>
                  <a:srgbClr val="FFFFFF"/>
                </a:solidFill>
                <a:latin typeface="Calibri"/>
                <a:cs typeface="Calibri"/>
              </a:rPr>
              <a:t>بناء آلية التغذية الراجعة</a:t>
            </a:r>
            <a:endParaRPr sz="450" dirty="0">
              <a:latin typeface="Calibri"/>
              <a:cs typeface="Calibri"/>
            </a:endParaRPr>
          </a:p>
        </p:txBody>
      </p:sp>
      <p:sp>
        <p:nvSpPr>
          <p:cNvPr id="39" name="object 39"/>
          <p:cNvSpPr txBox="1"/>
          <p:nvPr/>
        </p:nvSpPr>
        <p:spPr>
          <a:xfrm>
            <a:off x="6127706" y="6430159"/>
            <a:ext cx="484823" cy="257121"/>
          </a:xfrm>
          <a:prstGeom prst="rect">
            <a:avLst/>
          </a:prstGeom>
        </p:spPr>
        <p:txBody>
          <a:bodyPr vert="horz" wrap="square" lIns="0" tIns="26034" rIns="0" bIns="0" rtlCol="0">
            <a:spAutoFit/>
          </a:bodyPr>
          <a:lstStyle/>
          <a:p>
            <a:pPr marL="24130" marR="5080" indent="-12065" algn="ctr">
              <a:lnSpc>
                <a:spcPts val="560"/>
              </a:lnSpc>
              <a:spcBef>
                <a:spcPts val="204"/>
              </a:spcBef>
            </a:pPr>
            <a:r>
              <a:rPr lang="ar-JO" sz="550" b="1" spc="65" dirty="0">
                <a:solidFill>
                  <a:srgbClr val="FFFFFF"/>
                </a:solidFill>
                <a:latin typeface="Calibri"/>
                <a:cs typeface="Calibri"/>
              </a:rPr>
              <a:t>إحالة وتحليل الملاحظات والانطباعات</a:t>
            </a:r>
          </a:p>
        </p:txBody>
      </p:sp>
      <p:sp>
        <p:nvSpPr>
          <p:cNvPr id="40" name="object 40"/>
          <p:cNvSpPr txBox="1"/>
          <p:nvPr/>
        </p:nvSpPr>
        <p:spPr>
          <a:xfrm>
            <a:off x="5742932" y="7130257"/>
            <a:ext cx="456407" cy="94705"/>
          </a:xfrm>
          <a:prstGeom prst="rect">
            <a:avLst/>
          </a:prstGeom>
        </p:spPr>
        <p:txBody>
          <a:bodyPr vert="horz" wrap="square" lIns="0" tIns="26034" rIns="0" bIns="0" rtlCol="0">
            <a:spAutoFit/>
          </a:bodyPr>
          <a:lstStyle/>
          <a:p>
            <a:pPr marL="12700" marR="5080" indent="6350" algn="just" rtl="1">
              <a:lnSpc>
                <a:spcPts val="500"/>
              </a:lnSpc>
              <a:spcBef>
                <a:spcPts val="200"/>
              </a:spcBef>
            </a:pPr>
            <a:r>
              <a:rPr lang="ar-JO" sz="600" b="1" spc="-10" dirty="0">
                <a:solidFill>
                  <a:srgbClr val="FFFFFF"/>
                </a:solidFill>
                <a:latin typeface="Calibri" panose="020F0502020204030204" pitchFamily="34" charset="0"/>
                <a:ea typeface="Calibri" panose="020F0502020204030204" pitchFamily="34" charset="0"/>
                <a:cs typeface="Calibri" panose="020F0502020204030204" pitchFamily="34" charset="0"/>
              </a:rPr>
              <a:t>المشاركة والتنفيذ</a:t>
            </a:r>
            <a:endParaRPr lang="ar-JO" sz="600" dirty="0">
              <a:latin typeface="Calibri" panose="020F0502020204030204" pitchFamily="34" charset="0"/>
              <a:ea typeface="Calibri" panose="020F0502020204030204" pitchFamily="34" charset="0"/>
              <a:cs typeface="Calibri" panose="020F0502020204030204" pitchFamily="34" charset="0"/>
            </a:endParaRPr>
          </a:p>
        </p:txBody>
      </p:sp>
      <p:sp>
        <p:nvSpPr>
          <p:cNvPr id="41" name="object 41"/>
          <p:cNvSpPr txBox="1"/>
          <p:nvPr/>
        </p:nvSpPr>
        <p:spPr>
          <a:xfrm>
            <a:off x="5004541" y="6972489"/>
            <a:ext cx="327660" cy="180177"/>
          </a:xfrm>
          <a:prstGeom prst="rect">
            <a:avLst/>
          </a:prstGeom>
        </p:spPr>
        <p:txBody>
          <a:bodyPr vert="horz" wrap="square" lIns="0" tIns="26034" rIns="0" bIns="0" rtlCol="0">
            <a:spAutoFit/>
          </a:bodyPr>
          <a:lstStyle/>
          <a:p>
            <a:pPr marL="12700" marR="5080" indent="14604">
              <a:lnSpc>
                <a:spcPts val="560"/>
              </a:lnSpc>
              <a:spcBef>
                <a:spcPts val="204"/>
              </a:spcBef>
            </a:pPr>
            <a:r>
              <a:rPr lang="ar-JO" sz="550" b="1" spc="60" dirty="0">
                <a:solidFill>
                  <a:srgbClr val="FFFFFF"/>
                </a:solidFill>
                <a:latin typeface="Calibri"/>
                <a:cs typeface="Calibri"/>
              </a:rPr>
              <a:t>إغلاق الحلقة</a:t>
            </a:r>
            <a:endParaRPr lang="en-US" sz="550" dirty="0">
              <a:latin typeface="Calibri"/>
              <a:cs typeface="Calibri"/>
            </a:endParaRPr>
          </a:p>
        </p:txBody>
      </p:sp>
      <p:sp>
        <p:nvSpPr>
          <p:cNvPr id="42" name="object 42"/>
          <p:cNvSpPr txBox="1"/>
          <p:nvPr/>
        </p:nvSpPr>
        <p:spPr>
          <a:xfrm>
            <a:off x="4857815" y="6125148"/>
            <a:ext cx="591504" cy="180177"/>
          </a:xfrm>
          <a:prstGeom prst="rect">
            <a:avLst/>
          </a:prstGeom>
        </p:spPr>
        <p:txBody>
          <a:bodyPr vert="horz" wrap="square" lIns="0" tIns="26034" rIns="0" bIns="0" rtlCol="0">
            <a:spAutoFit/>
          </a:bodyPr>
          <a:lstStyle/>
          <a:p>
            <a:pPr marL="73025" marR="65405" indent="-635" algn="ctr">
              <a:lnSpc>
                <a:spcPts val="560"/>
              </a:lnSpc>
              <a:spcBef>
                <a:spcPts val="204"/>
              </a:spcBef>
            </a:pPr>
            <a:r>
              <a:rPr lang="ar-JO" sz="550" b="1" spc="65" dirty="0">
                <a:solidFill>
                  <a:srgbClr val="FFFFFF"/>
                </a:solidFill>
                <a:latin typeface="Calibri"/>
                <a:cs typeface="Calibri"/>
              </a:rPr>
              <a:t>مراجعة وتكييف الآلية</a:t>
            </a:r>
            <a:endParaRPr sz="550" dirty="0">
              <a:latin typeface="Calibri"/>
              <a:cs typeface="Calibri"/>
            </a:endParaRPr>
          </a:p>
        </p:txBody>
      </p:sp>
      <p:grpSp>
        <p:nvGrpSpPr>
          <p:cNvPr id="43" name="object 43"/>
          <p:cNvGrpSpPr/>
          <p:nvPr/>
        </p:nvGrpSpPr>
        <p:grpSpPr>
          <a:xfrm>
            <a:off x="4550394" y="5975911"/>
            <a:ext cx="2023745" cy="1811020"/>
            <a:chOff x="4550394" y="5975911"/>
            <a:chExt cx="2023745" cy="1811020"/>
          </a:xfrm>
        </p:grpSpPr>
        <p:pic>
          <p:nvPicPr>
            <p:cNvPr id="44" name="object 44"/>
            <p:cNvPicPr/>
            <p:nvPr/>
          </p:nvPicPr>
          <p:blipFill>
            <a:blip r:embed="rId13" cstate="print"/>
            <a:stretch>
              <a:fillRect/>
            </a:stretch>
          </p:blipFill>
          <p:spPr>
            <a:xfrm>
              <a:off x="6425371" y="7302595"/>
              <a:ext cx="148259" cy="113233"/>
            </a:xfrm>
            <a:prstGeom prst="rect">
              <a:avLst/>
            </a:prstGeom>
          </p:spPr>
        </p:pic>
        <p:pic>
          <p:nvPicPr>
            <p:cNvPr id="45" name="object 45"/>
            <p:cNvPicPr/>
            <p:nvPr/>
          </p:nvPicPr>
          <p:blipFill>
            <a:blip r:embed="rId14" cstate="print"/>
            <a:stretch>
              <a:fillRect/>
            </a:stretch>
          </p:blipFill>
          <p:spPr>
            <a:xfrm>
              <a:off x="5263258" y="7627999"/>
              <a:ext cx="97764" cy="158673"/>
            </a:xfrm>
            <a:prstGeom prst="rect">
              <a:avLst/>
            </a:prstGeom>
          </p:spPr>
        </p:pic>
        <p:pic>
          <p:nvPicPr>
            <p:cNvPr id="46" name="object 46"/>
            <p:cNvPicPr/>
            <p:nvPr/>
          </p:nvPicPr>
          <p:blipFill>
            <a:blip r:embed="rId15" cstate="print"/>
            <a:stretch>
              <a:fillRect/>
            </a:stretch>
          </p:blipFill>
          <p:spPr>
            <a:xfrm>
              <a:off x="4550394" y="6629473"/>
              <a:ext cx="160413" cy="72440"/>
            </a:xfrm>
            <a:prstGeom prst="rect">
              <a:avLst/>
            </a:prstGeom>
          </p:spPr>
        </p:pic>
        <p:pic>
          <p:nvPicPr>
            <p:cNvPr id="47" name="object 47"/>
            <p:cNvPicPr/>
            <p:nvPr/>
          </p:nvPicPr>
          <p:blipFill>
            <a:blip r:embed="rId16" cstate="print"/>
            <a:stretch>
              <a:fillRect/>
            </a:stretch>
          </p:blipFill>
          <p:spPr>
            <a:xfrm>
              <a:off x="5556446" y="5975911"/>
              <a:ext cx="503521" cy="323414"/>
            </a:xfrm>
            <a:prstGeom prst="rect">
              <a:avLst/>
            </a:prstGeom>
          </p:spPr>
        </p:pic>
        <p:sp>
          <p:nvSpPr>
            <p:cNvPr id="48" name="object 48"/>
            <p:cNvSpPr/>
            <p:nvPr/>
          </p:nvSpPr>
          <p:spPr>
            <a:xfrm>
              <a:off x="6288194" y="6735132"/>
              <a:ext cx="169545" cy="224790"/>
            </a:xfrm>
            <a:custGeom>
              <a:avLst/>
              <a:gdLst/>
              <a:ahLst/>
              <a:cxnLst/>
              <a:rect l="l" t="t" r="r" b="b"/>
              <a:pathLst>
                <a:path w="169545" h="224790">
                  <a:moveTo>
                    <a:pt x="0" y="83858"/>
                  </a:moveTo>
                  <a:lnTo>
                    <a:pt x="0" y="0"/>
                  </a:lnTo>
                  <a:lnTo>
                    <a:pt x="169545" y="0"/>
                  </a:lnTo>
                  <a:lnTo>
                    <a:pt x="169545" y="224510"/>
                  </a:lnTo>
                  <a:lnTo>
                    <a:pt x="0" y="224510"/>
                  </a:lnTo>
                  <a:lnTo>
                    <a:pt x="0" y="148970"/>
                  </a:lnTo>
                </a:path>
              </a:pathLst>
            </a:custGeom>
            <a:ln w="10464">
              <a:solidFill>
                <a:srgbClr val="FFFFFF"/>
              </a:solidFill>
            </a:ln>
          </p:spPr>
          <p:txBody>
            <a:bodyPr wrap="square" lIns="0" tIns="0" rIns="0" bIns="0" rtlCol="0"/>
            <a:lstStyle/>
            <a:p>
              <a:endParaRPr/>
            </a:p>
          </p:txBody>
        </p:sp>
        <p:sp>
          <p:nvSpPr>
            <p:cNvPr id="49" name="object 49"/>
            <p:cNvSpPr/>
            <p:nvPr/>
          </p:nvSpPr>
          <p:spPr>
            <a:xfrm>
              <a:off x="6309897" y="6766000"/>
              <a:ext cx="22225" cy="0"/>
            </a:xfrm>
            <a:custGeom>
              <a:avLst/>
              <a:gdLst/>
              <a:ahLst/>
              <a:cxnLst/>
              <a:rect l="l" t="t" r="r" b="b"/>
              <a:pathLst>
                <a:path w="22225">
                  <a:moveTo>
                    <a:pt x="0" y="0"/>
                  </a:moveTo>
                  <a:lnTo>
                    <a:pt x="21983" y="0"/>
                  </a:lnTo>
                </a:path>
              </a:pathLst>
            </a:custGeom>
            <a:ln w="10464">
              <a:solidFill>
                <a:srgbClr val="FFFFFF"/>
              </a:solidFill>
            </a:ln>
          </p:spPr>
          <p:txBody>
            <a:bodyPr wrap="square" lIns="0" tIns="0" rIns="0" bIns="0" rtlCol="0"/>
            <a:lstStyle/>
            <a:p>
              <a:endParaRPr/>
            </a:p>
          </p:txBody>
        </p:sp>
        <p:sp>
          <p:nvSpPr>
            <p:cNvPr id="50" name="object 50"/>
            <p:cNvSpPr/>
            <p:nvPr/>
          </p:nvSpPr>
          <p:spPr>
            <a:xfrm>
              <a:off x="6309897" y="6783757"/>
              <a:ext cx="29845" cy="0"/>
            </a:xfrm>
            <a:custGeom>
              <a:avLst/>
              <a:gdLst/>
              <a:ahLst/>
              <a:cxnLst/>
              <a:rect l="l" t="t" r="r" b="b"/>
              <a:pathLst>
                <a:path w="29845">
                  <a:moveTo>
                    <a:pt x="0" y="0"/>
                  </a:moveTo>
                  <a:lnTo>
                    <a:pt x="29413" y="0"/>
                  </a:lnTo>
                </a:path>
              </a:pathLst>
            </a:custGeom>
            <a:ln w="10464">
              <a:solidFill>
                <a:srgbClr val="FFFFFF"/>
              </a:solidFill>
            </a:ln>
          </p:spPr>
          <p:txBody>
            <a:bodyPr wrap="square" lIns="0" tIns="0" rIns="0" bIns="0" rtlCol="0"/>
            <a:lstStyle/>
            <a:p>
              <a:endParaRPr/>
            </a:p>
          </p:txBody>
        </p:sp>
        <p:sp>
          <p:nvSpPr>
            <p:cNvPr id="51" name="object 51"/>
            <p:cNvSpPr/>
            <p:nvPr/>
          </p:nvSpPr>
          <p:spPr>
            <a:xfrm>
              <a:off x="6371625" y="6837030"/>
              <a:ext cx="55880" cy="0"/>
            </a:xfrm>
            <a:custGeom>
              <a:avLst/>
              <a:gdLst/>
              <a:ahLst/>
              <a:cxnLst/>
              <a:rect l="l" t="t" r="r" b="b"/>
              <a:pathLst>
                <a:path w="55879">
                  <a:moveTo>
                    <a:pt x="0" y="0"/>
                  </a:moveTo>
                  <a:lnTo>
                    <a:pt x="55346" y="0"/>
                  </a:lnTo>
                </a:path>
              </a:pathLst>
            </a:custGeom>
            <a:ln w="10464">
              <a:solidFill>
                <a:srgbClr val="FFFFFF"/>
              </a:solidFill>
            </a:ln>
          </p:spPr>
          <p:txBody>
            <a:bodyPr wrap="square" lIns="0" tIns="0" rIns="0" bIns="0" rtlCol="0"/>
            <a:lstStyle/>
            <a:p>
              <a:endParaRPr/>
            </a:p>
          </p:txBody>
        </p:sp>
        <p:sp>
          <p:nvSpPr>
            <p:cNvPr id="52" name="object 52"/>
            <p:cNvSpPr/>
            <p:nvPr/>
          </p:nvSpPr>
          <p:spPr>
            <a:xfrm>
              <a:off x="6371625" y="6856760"/>
              <a:ext cx="55880" cy="0"/>
            </a:xfrm>
            <a:custGeom>
              <a:avLst/>
              <a:gdLst/>
              <a:ahLst/>
              <a:cxnLst/>
              <a:rect l="l" t="t" r="r" b="b"/>
              <a:pathLst>
                <a:path w="55879">
                  <a:moveTo>
                    <a:pt x="0" y="0"/>
                  </a:moveTo>
                  <a:lnTo>
                    <a:pt x="55346" y="0"/>
                  </a:lnTo>
                </a:path>
              </a:pathLst>
            </a:custGeom>
            <a:ln w="10464">
              <a:solidFill>
                <a:srgbClr val="FFFFFF"/>
              </a:solidFill>
            </a:ln>
          </p:spPr>
          <p:txBody>
            <a:bodyPr wrap="square" lIns="0" tIns="0" rIns="0" bIns="0" rtlCol="0"/>
            <a:lstStyle/>
            <a:p>
              <a:endParaRPr/>
            </a:p>
          </p:txBody>
        </p:sp>
        <p:sp>
          <p:nvSpPr>
            <p:cNvPr id="53" name="object 53"/>
            <p:cNvSpPr/>
            <p:nvPr/>
          </p:nvSpPr>
          <p:spPr>
            <a:xfrm>
              <a:off x="6371625" y="6876490"/>
              <a:ext cx="55880" cy="0"/>
            </a:xfrm>
            <a:custGeom>
              <a:avLst/>
              <a:gdLst/>
              <a:ahLst/>
              <a:cxnLst/>
              <a:rect l="l" t="t" r="r" b="b"/>
              <a:pathLst>
                <a:path w="55879">
                  <a:moveTo>
                    <a:pt x="0" y="0"/>
                  </a:moveTo>
                  <a:lnTo>
                    <a:pt x="55346" y="0"/>
                  </a:lnTo>
                </a:path>
              </a:pathLst>
            </a:custGeom>
            <a:ln w="10464">
              <a:solidFill>
                <a:srgbClr val="FFFFFF"/>
              </a:solidFill>
            </a:ln>
          </p:spPr>
          <p:txBody>
            <a:bodyPr wrap="square" lIns="0" tIns="0" rIns="0" bIns="0" rtlCol="0"/>
            <a:lstStyle/>
            <a:p>
              <a:endParaRPr/>
            </a:p>
          </p:txBody>
        </p:sp>
        <p:sp>
          <p:nvSpPr>
            <p:cNvPr id="54" name="object 54"/>
            <p:cNvSpPr/>
            <p:nvPr/>
          </p:nvSpPr>
          <p:spPr>
            <a:xfrm>
              <a:off x="6362569" y="6916797"/>
              <a:ext cx="27305" cy="0"/>
            </a:xfrm>
            <a:custGeom>
              <a:avLst/>
              <a:gdLst/>
              <a:ahLst/>
              <a:cxnLst/>
              <a:rect l="l" t="t" r="r" b="b"/>
              <a:pathLst>
                <a:path w="27304">
                  <a:moveTo>
                    <a:pt x="0" y="0"/>
                  </a:moveTo>
                  <a:lnTo>
                    <a:pt x="27165" y="0"/>
                  </a:lnTo>
                </a:path>
              </a:pathLst>
            </a:custGeom>
            <a:ln w="10464">
              <a:solidFill>
                <a:srgbClr val="FFFFFF"/>
              </a:solidFill>
            </a:ln>
          </p:spPr>
          <p:txBody>
            <a:bodyPr wrap="square" lIns="0" tIns="0" rIns="0" bIns="0" rtlCol="0"/>
            <a:lstStyle/>
            <a:p>
              <a:endParaRPr/>
            </a:p>
          </p:txBody>
        </p:sp>
        <p:sp>
          <p:nvSpPr>
            <p:cNvPr id="55" name="object 55"/>
            <p:cNvSpPr/>
            <p:nvPr/>
          </p:nvSpPr>
          <p:spPr>
            <a:xfrm>
              <a:off x="6362569" y="6898476"/>
              <a:ext cx="27305" cy="0"/>
            </a:xfrm>
            <a:custGeom>
              <a:avLst/>
              <a:gdLst/>
              <a:ahLst/>
              <a:cxnLst/>
              <a:rect l="l" t="t" r="r" b="b"/>
              <a:pathLst>
                <a:path w="27304">
                  <a:moveTo>
                    <a:pt x="0" y="0"/>
                  </a:moveTo>
                  <a:lnTo>
                    <a:pt x="27165" y="0"/>
                  </a:lnTo>
                </a:path>
              </a:pathLst>
            </a:custGeom>
            <a:ln w="10464">
              <a:solidFill>
                <a:srgbClr val="FFFFFF"/>
              </a:solidFill>
            </a:ln>
          </p:spPr>
          <p:txBody>
            <a:bodyPr wrap="square" lIns="0" tIns="0" rIns="0" bIns="0" rtlCol="0"/>
            <a:lstStyle/>
            <a:p>
              <a:endParaRPr/>
            </a:p>
          </p:txBody>
        </p:sp>
        <p:sp>
          <p:nvSpPr>
            <p:cNvPr id="56" name="object 56"/>
            <p:cNvSpPr/>
            <p:nvPr/>
          </p:nvSpPr>
          <p:spPr>
            <a:xfrm>
              <a:off x="6362569" y="6935118"/>
              <a:ext cx="27305" cy="0"/>
            </a:xfrm>
            <a:custGeom>
              <a:avLst/>
              <a:gdLst/>
              <a:ahLst/>
              <a:cxnLst/>
              <a:rect l="l" t="t" r="r" b="b"/>
              <a:pathLst>
                <a:path w="27304">
                  <a:moveTo>
                    <a:pt x="0" y="0"/>
                  </a:moveTo>
                  <a:lnTo>
                    <a:pt x="27165" y="0"/>
                  </a:lnTo>
                </a:path>
              </a:pathLst>
            </a:custGeom>
            <a:ln w="10464">
              <a:solidFill>
                <a:srgbClr val="FFFFFF"/>
              </a:solidFill>
            </a:ln>
          </p:spPr>
          <p:txBody>
            <a:bodyPr wrap="square" lIns="0" tIns="0" rIns="0" bIns="0" rtlCol="0"/>
            <a:lstStyle/>
            <a:p>
              <a:endParaRPr/>
            </a:p>
          </p:txBody>
        </p:sp>
        <p:sp>
          <p:nvSpPr>
            <p:cNvPr id="57" name="object 57"/>
            <p:cNvSpPr/>
            <p:nvPr/>
          </p:nvSpPr>
          <p:spPr>
            <a:xfrm>
              <a:off x="6309579" y="6916797"/>
              <a:ext cx="27305" cy="0"/>
            </a:xfrm>
            <a:custGeom>
              <a:avLst/>
              <a:gdLst/>
              <a:ahLst/>
              <a:cxnLst/>
              <a:rect l="l" t="t" r="r" b="b"/>
              <a:pathLst>
                <a:path w="27304">
                  <a:moveTo>
                    <a:pt x="0" y="0"/>
                  </a:moveTo>
                  <a:lnTo>
                    <a:pt x="27165" y="0"/>
                  </a:lnTo>
                </a:path>
              </a:pathLst>
            </a:custGeom>
            <a:ln w="10464">
              <a:solidFill>
                <a:srgbClr val="FFFFFF"/>
              </a:solidFill>
            </a:ln>
          </p:spPr>
          <p:txBody>
            <a:bodyPr wrap="square" lIns="0" tIns="0" rIns="0" bIns="0" rtlCol="0"/>
            <a:lstStyle/>
            <a:p>
              <a:endParaRPr/>
            </a:p>
          </p:txBody>
        </p:sp>
        <p:sp>
          <p:nvSpPr>
            <p:cNvPr id="58" name="object 58"/>
            <p:cNvSpPr/>
            <p:nvPr/>
          </p:nvSpPr>
          <p:spPr>
            <a:xfrm>
              <a:off x="6309579" y="6898476"/>
              <a:ext cx="27305" cy="0"/>
            </a:xfrm>
            <a:custGeom>
              <a:avLst/>
              <a:gdLst/>
              <a:ahLst/>
              <a:cxnLst/>
              <a:rect l="l" t="t" r="r" b="b"/>
              <a:pathLst>
                <a:path w="27304">
                  <a:moveTo>
                    <a:pt x="0" y="0"/>
                  </a:moveTo>
                  <a:lnTo>
                    <a:pt x="27165" y="0"/>
                  </a:lnTo>
                </a:path>
              </a:pathLst>
            </a:custGeom>
            <a:ln w="10464">
              <a:solidFill>
                <a:srgbClr val="FFFFFF"/>
              </a:solidFill>
            </a:ln>
          </p:spPr>
          <p:txBody>
            <a:bodyPr wrap="square" lIns="0" tIns="0" rIns="0" bIns="0" rtlCol="0"/>
            <a:lstStyle/>
            <a:p>
              <a:endParaRPr/>
            </a:p>
          </p:txBody>
        </p:sp>
        <p:sp>
          <p:nvSpPr>
            <p:cNvPr id="59" name="object 59"/>
            <p:cNvSpPr/>
            <p:nvPr/>
          </p:nvSpPr>
          <p:spPr>
            <a:xfrm>
              <a:off x="6309579" y="6935118"/>
              <a:ext cx="27305" cy="0"/>
            </a:xfrm>
            <a:custGeom>
              <a:avLst/>
              <a:gdLst/>
              <a:ahLst/>
              <a:cxnLst/>
              <a:rect l="l" t="t" r="r" b="b"/>
              <a:pathLst>
                <a:path w="27304">
                  <a:moveTo>
                    <a:pt x="0" y="0"/>
                  </a:moveTo>
                  <a:lnTo>
                    <a:pt x="27165" y="0"/>
                  </a:lnTo>
                </a:path>
              </a:pathLst>
            </a:custGeom>
            <a:ln w="10464">
              <a:solidFill>
                <a:srgbClr val="FFFFFF"/>
              </a:solidFill>
            </a:ln>
          </p:spPr>
          <p:txBody>
            <a:bodyPr wrap="square" lIns="0" tIns="0" rIns="0" bIns="0" rtlCol="0"/>
            <a:lstStyle/>
            <a:p>
              <a:endParaRPr/>
            </a:p>
          </p:txBody>
        </p:sp>
        <p:sp>
          <p:nvSpPr>
            <p:cNvPr id="60" name="object 60"/>
            <p:cNvSpPr/>
            <p:nvPr/>
          </p:nvSpPr>
          <p:spPr>
            <a:xfrm>
              <a:off x="6403720" y="6916797"/>
              <a:ext cx="27305" cy="0"/>
            </a:xfrm>
            <a:custGeom>
              <a:avLst/>
              <a:gdLst/>
              <a:ahLst/>
              <a:cxnLst/>
              <a:rect l="l" t="t" r="r" b="b"/>
              <a:pathLst>
                <a:path w="27304">
                  <a:moveTo>
                    <a:pt x="0" y="0"/>
                  </a:moveTo>
                  <a:lnTo>
                    <a:pt x="27165" y="0"/>
                  </a:lnTo>
                </a:path>
              </a:pathLst>
            </a:custGeom>
            <a:ln w="10464">
              <a:solidFill>
                <a:srgbClr val="FFFFFF"/>
              </a:solidFill>
            </a:ln>
          </p:spPr>
          <p:txBody>
            <a:bodyPr wrap="square" lIns="0" tIns="0" rIns="0" bIns="0" rtlCol="0"/>
            <a:lstStyle/>
            <a:p>
              <a:endParaRPr/>
            </a:p>
          </p:txBody>
        </p:sp>
        <p:sp>
          <p:nvSpPr>
            <p:cNvPr id="61" name="object 61"/>
            <p:cNvSpPr/>
            <p:nvPr/>
          </p:nvSpPr>
          <p:spPr>
            <a:xfrm>
              <a:off x="6403720" y="6898476"/>
              <a:ext cx="27305" cy="0"/>
            </a:xfrm>
            <a:custGeom>
              <a:avLst/>
              <a:gdLst/>
              <a:ahLst/>
              <a:cxnLst/>
              <a:rect l="l" t="t" r="r" b="b"/>
              <a:pathLst>
                <a:path w="27304">
                  <a:moveTo>
                    <a:pt x="0" y="0"/>
                  </a:moveTo>
                  <a:lnTo>
                    <a:pt x="27165" y="0"/>
                  </a:lnTo>
                </a:path>
              </a:pathLst>
            </a:custGeom>
            <a:ln w="10464">
              <a:solidFill>
                <a:srgbClr val="FFFFFF"/>
              </a:solidFill>
            </a:ln>
          </p:spPr>
          <p:txBody>
            <a:bodyPr wrap="square" lIns="0" tIns="0" rIns="0" bIns="0" rtlCol="0"/>
            <a:lstStyle/>
            <a:p>
              <a:endParaRPr/>
            </a:p>
          </p:txBody>
        </p:sp>
        <p:sp>
          <p:nvSpPr>
            <p:cNvPr id="62" name="object 62"/>
            <p:cNvSpPr/>
            <p:nvPr/>
          </p:nvSpPr>
          <p:spPr>
            <a:xfrm>
              <a:off x="6403720" y="6935118"/>
              <a:ext cx="27305" cy="0"/>
            </a:xfrm>
            <a:custGeom>
              <a:avLst/>
              <a:gdLst/>
              <a:ahLst/>
              <a:cxnLst/>
              <a:rect l="l" t="t" r="r" b="b"/>
              <a:pathLst>
                <a:path w="27304">
                  <a:moveTo>
                    <a:pt x="0" y="0"/>
                  </a:moveTo>
                  <a:lnTo>
                    <a:pt x="27165" y="0"/>
                  </a:lnTo>
                </a:path>
              </a:pathLst>
            </a:custGeom>
            <a:ln w="10464">
              <a:solidFill>
                <a:srgbClr val="FFFFFF"/>
              </a:solidFill>
            </a:ln>
          </p:spPr>
          <p:txBody>
            <a:bodyPr wrap="square" lIns="0" tIns="0" rIns="0" bIns="0" rtlCol="0"/>
            <a:lstStyle/>
            <a:p>
              <a:endParaRPr/>
            </a:p>
          </p:txBody>
        </p:sp>
        <p:sp>
          <p:nvSpPr>
            <p:cNvPr id="63" name="object 63"/>
            <p:cNvSpPr/>
            <p:nvPr/>
          </p:nvSpPr>
          <p:spPr>
            <a:xfrm>
              <a:off x="6277769" y="6838995"/>
              <a:ext cx="19685" cy="34290"/>
            </a:xfrm>
            <a:custGeom>
              <a:avLst/>
              <a:gdLst/>
              <a:ahLst/>
              <a:cxnLst/>
              <a:rect l="l" t="t" r="r" b="b"/>
              <a:pathLst>
                <a:path w="19685" h="34290">
                  <a:moveTo>
                    <a:pt x="19443" y="34112"/>
                  </a:moveTo>
                  <a:lnTo>
                    <a:pt x="0" y="34112"/>
                  </a:lnTo>
                  <a:lnTo>
                    <a:pt x="0" y="0"/>
                  </a:lnTo>
                  <a:lnTo>
                    <a:pt x="19443" y="0"/>
                  </a:lnTo>
                  <a:lnTo>
                    <a:pt x="19443" y="34112"/>
                  </a:lnTo>
                  <a:close/>
                </a:path>
              </a:pathLst>
            </a:custGeom>
            <a:ln w="5232">
              <a:solidFill>
                <a:srgbClr val="FFFFFF"/>
              </a:solidFill>
            </a:ln>
          </p:spPr>
          <p:txBody>
            <a:bodyPr wrap="square" lIns="0" tIns="0" rIns="0" bIns="0" rtlCol="0"/>
            <a:lstStyle/>
            <a:p>
              <a:endParaRPr/>
            </a:p>
          </p:txBody>
        </p:sp>
        <p:sp>
          <p:nvSpPr>
            <p:cNvPr id="64" name="object 64"/>
            <p:cNvSpPr/>
            <p:nvPr/>
          </p:nvSpPr>
          <p:spPr>
            <a:xfrm>
              <a:off x="6297217" y="6828835"/>
              <a:ext cx="19685" cy="44450"/>
            </a:xfrm>
            <a:custGeom>
              <a:avLst/>
              <a:gdLst/>
              <a:ahLst/>
              <a:cxnLst/>
              <a:rect l="l" t="t" r="r" b="b"/>
              <a:pathLst>
                <a:path w="19685" h="44450">
                  <a:moveTo>
                    <a:pt x="19443" y="44272"/>
                  </a:moveTo>
                  <a:lnTo>
                    <a:pt x="0" y="44272"/>
                  </a:lnTo>
                  <a:lnTo>
                    <a:pt x="0" y="0"/>
                  </a:lnTo>
                  <a:lnTo>
                    <a:pt x="19443" y="0"/>
                  </a:lnTo>
                  <a:lnTo>
                    <a:pt x="19443" y="44272"/>
                  </a:lnTo>
                  <a:close/>
                </a:path>
              </a:pathLst>
            </a:custGeom>
            <a:ln w="5232">
              <a:solidFill>
                <a:srgbClr val="FFFFFF"/>
              </a:solidFill>
            </a:ln>
          </p:spPr>
          <p:txBody>
            <a:bodyPr wrap="square" lIns="0" tIns="0" rIns="0" bIns="0" rtlCol="0"/>
            <a:lstStyle/>
            <a:p>
              <a:endParaRPr/>
            </a:p>
          </p:txBody>
        </p:sp>
        <p:sp>
          <p:nvSpPr>
            <p:cNvPr id="65" name="object 65"/>
            <p:cNvSpPr/>
            <p:nvPr/>
          </p:nvSpPr>
          <p:spPr>
            <a:xfrm>
              <a:off x="6316668" y="6811805"/>
              <a:ext cx="19685" cy="61594"/>
            </a:xfrm>
            <a:custGeom>
              <a:avLst/>
              <a:gdLst/>
              <a:ahLst/>
              <a:cxnLst/>
              <a:rect l="l" t="t" r="r" b="b"/>
              <a:pathLst>
                <a:path w="19685" h="61595">
                  <a:moveTo>
                    <a:pt x="19443" y="61302"/>
                  </a:moveTo>
                  <a:lnTo>
                    <a:pt x="0" y="61302"/>
                  </a:lnTo>
                  <a:lnTo>
                    <a:pt x="0" y="0"/>
                  </a:lnTo>
                  <a:lnTo>
                    <a:pt x="19443" y="0"/>
                  </a:lnTo>
                  <a:lnTo>
                    <a:pt x="19443" y="61302"/>
                  </a:lnTo>
                  <a:close/>
                </a:path>
              </a:pathLst>
            </a:custGeom>
            <a:ln w="5232">
              <a:solidFill>
                <a:srgbClr val="FFFFFF"/>
              </a:solidFill>
            </a:ln>
          </p:spPr>
          <p:txBody>
            <a:bodyPr wrap="square" lIns="0" tIns="0" rIns="0" bIns="0" rtlCol="0"/>
            <a:lstStyle/>
            <a:p>
              <a:endParaRPr/>
            </a:p>
          </p:txBody>
        </p:sp>
        <p:sp>
          <p:nvSpPr>
            <p:cNvPr id="66" name="object 66"/>
            <p:cNvSpPr/>
            <p:nvPr/>
          </p:nvSpPr>
          <p:spPr>
            <a:xfrm>
              <a:off x="6336116" y="6802229"/>
              <a:ext cx="19685" cy="71120"/>
            </a:xfrm>
            <a:custGeom>
              <a:avLst/>
              <a:gdLst/>
              <a:ahLst/>
              <a:cxnLst/>
              <a:rect l="l" t="t" r="r" b="b"/>
              <a:pathLst>
                <a:path w="19685" h="71120">
                  <a:moveTo>
                    <a:pt x="19443" y="70878"/>
                  </a:moveTo>
                  <a:lnTo>
                    <a:pt x="0" y="70878"/>
                  </a:lnTo>
                  <a:lnTo>
                    <a:pt x="0" y="0"/>
                  </a:lnTo>
                  <a:lnTo>
                    <a:pt x="19443" y="0"/>
                  </a:lnTo>
                  <a:lnTo>
                    <a:pt x="19443" y="70878"/>
                  </a:lnTo>
                  <a:close/>
                </a:path>
              </a:pathLst>
            </a:custGeom>
            <a:ln w="5232">
              <a:solidFill>
                <a:srgbClr val="FFFFFF"/>
              </a:solidFill>
            </a:ln>
          </p:spPr>
          <p:txBody>
            <a:bodyPr wrap="square" lIns="0" tIns="0" rIns="0" bIns="0" rtlCol="0"/>
            <a:lstStyle/>
            <a:p>
              <a:endParaRPr/>
            </a:p>
          </p:txBody>
        </p:sp>
        <p:sp>
          <p:nvSpPr>
            <p:cNvPr id="67" name="object 67"/>
            <p:cNvSpPr/>
            <p:nvPr/>
          </p:nvSpPr>
          <p:spPr>
            <a:xfrm>
              <a:off x="6369785" y="6763749"/>
              <a:ext cx="57785" cy="52069"/>
            </a:xfrm>
            <a:custGeom>
              <a:avLst/>
              <a:gdLst/>
              <a:ahLst/>
              <a:cxnLst/>
              <a:rect l="l" t="t" r="r" b="b"/>
              <a:pathLst>
                <a:path w="57785" h="52070">
                  <a:moveTo>
                    <a:pt x="57188" y="51765"/>
                  </a:moveTo>
                  <a:lnTo>
                    <a:pt x="0" y="51765"/>
                  </a:lnTo>
                  <a:lnTo>
                    <a:pt x="0" y="0"/>
                  </a:lnTo>
                  <a:lnTo>
                    <a:pt x="57188" y="0"/>
                  </a:lnTo>
                  <a:lnTo>
                    <a:pt x="57188" y="51765"/>
                  </a:lnTo>
                  <a:close/>
                </a:path>
              </a:pathLst>
            </a:custGeom>
            <a:ln w="5232">
              <a:solidFill>
                <a:srgbClr val="FFFFFF"/>
              </a:solidFill>
            </a:ln>
          </p:spPr>
          <p:txBody>
            <a:bodyPr wrap="square" lIns="0" tIns="0" rIns="0" bIns="0" rtlCol="0"/>
            <a:lstStyle/>
            <a:p>
              <a:endParaRPr/>
            </a:p>
          </p:txBody>
        </p:sp>
        <p:sp>
          <p:nvSpPr>
            <p:cNvPr id="68" name="object 68"/>
            <p:cNvSpPr/>
            <p:nvPr/>
          </p:nvSpPr>
          <p:spPr>
            <a:xfrm>
              <a:off x="6398376" y="6763744"/>
              <a:ext cx="0" cy="52069"/>
            </a:xfrm>
            <a:custGeom>
              <a:avLst/>
              <a:gdLst/>
              <a:ahLst/>
              <a:cxnLst/>
              <a:rect l="l" t="t" r="r" b="b"/>
              <a:pathLst>
                <a:path h="52070">
                  <a:moveTo>
                    <a:pt x="0" y="0"/>
                  </a:moveTo>
                  <a:lnTo>
                    <a:pt x="0" y="51765"/>
                  </a:lnTo>
                </a:path>
              </a:pathLst>
            </a:custGeom>
            <a:ln w="5232">
              <a:solidFill>
                <a:srgbClr val="FFFFFF"/>
              </a:solidFill>
            </a:ln>
          </p:spPr>
          <p:txBody>
            <a:bodyPr wrap="square" lIns="0" tIns="0" rIns="0" bIns="0" rtlCol="0"/>
            <a:lstStyle/>
            <a:p>
              <a:endParaRPr/>
            </a:p>
          </p:txBody>
        </p:sp>
        <p:sp>
          <p:nvSpPr>
            <p:cNvPr id="69" name="object 69"/>
            <p:cNvSpPr/>
            <p:nvPr/>
          </p:nvSpPr>
          <p:spPr>
            <a:xfrm>
              <a:off x="6369779" y="6779529"/>
              <a:ext cx="57785" cy="0"/>
            </a:xfrm>
            <a:custGeom>
              <a:avLst/>
              <a:gdLst/>
              <a:ahLst/>
              <a:cxnLst/>
              <a:rect l="l" t="t" r="r" b="b"/>
              <a:pathLst>
                <a:path w="57785">
                  <a:moveTo>
                    <a:pt x="0" y="0"/>
                  </a:moveTo>
                  <a:lnTo>
                    <a:pt x="57200" y="0"/>
                  </a:lnTo>
                </a:path>
              </a:pathLst>
            </a:custGeom>
            <a:ln w="5232">
              <a:solidFill>
                <a:srgbClr val="FFFFFF"/>
              </a:solidFill>
            </a:ln>
          </p:spPr>
          <p:txBody>
            <a:bodyPr wrap="square" lIns="0" tIns="0" rIns="0" bIns="0" rtlCol="0"/>
            <a:lstStyle/>
            <a:p>
              <a:endParaRPr/>
            </a:p>
          </p:txBody>
        </p:sp>
        <p:pic>
          <p:nvPicPr>
            <p:cNvPr id="70" name="object 70"/>
            <p:cNvPicPr/>
            <p:nvPr/>
          </p:nvPicPr>
          <p:blipFill>
            <a:blip r:embed="rId17" cstate="print"/>
            <a:stretch>
              <a:fillRect/>
            </a:stretch>
          </p:blipFill>
          <p:spPr>
            <a:xfrm>
              <a:off x="5706402" y="7358166"/>
              <a:ext cx="146113" cy="145859"/>
            </a:xfrm>
            <a:prstGeom prst="rect">
              <a:avLst/>
            </a:prstGeom>
          </p:spPr>
        </p:pic>
        <p:pic>
          <p:nvPicPr>
            <p:cNvPr id="71" name="object 71"/>
            <p:cNvPicPr/>
            <p:nvPr/>
          </p:nvPicPr>
          <p:blipFill>
            <a:blip r:embed="rId18" cstate="print"/>
            <a:stretch>
              <a:fillRect/>
            </a:stretch>
          </p:blipFill>
          <p:spPr>
            <a:xfrm>
              <a:off x="5881833" y="7357145"/>
              <a:ext cx="152869" cy="151841"/>
            </a:xfrm>
            <a:prstGeom prst="rect">
              <a:avLst/>
            </a:prstGeom>
          </p:spPr>
        </p:pic>
        <p:pic>
          <p:nvPicPr>
            <p:cNvPr id="72" name="object 72"/>
            <p:cNvPicPr/>
            <p:nvPr/>
          </p:nvPicPr>
          <p:blipFill>
            <a:blip r:embed="rId19" cstate="print"/>
            <a:stretch>
              <a:fillRect/>
            </a:stretch>
          </p:blipFill>
          <p:spPr>
            <a:xfrm>
              <a:off x="5088340" y="7184424"/>
              <a:ext cx="137960" cy="139255"/>
            </a:xfrm>
            <a:prstGeom prst="rect">
              <a:avLst/>
            </a:prstGeom>
          </p:spPr>
        </p:pic>
        <p:pic>
          <p:nvPicPr>
            <p:cNvPr id="73" name="object 73"/>
            <p:cNvPicPr/>
            <p:nvPr/>
          </p:nvPicPr>
          <p:blipFill>
            <a:blip r:embed="rId20" cstate="print"/>
            <a:stretch>
              <a:fillRect/>
            </a:stretch>
          </p:blipFill>
          <p:spPr>
            <a:xfrm>
              <a:off x="4993519" y="6428796"/>
              <a:ext cx="190614" cy="181038"/>
            </a:xfrm>
            <a:prstGeom prst="rect">
              <a:avLst/>
            </a:prstGeom>
          </p:spPr>
        </p:pic>
      </p:grpSp>
      <p:sp>
        <p:nvSpPr>
          <p:cNvPr id="74" name="object 74"/>
          <p:cNvSpPr/>
          <p:nvPr/>
        </p:nvSpPr>
        <p:spPr>
          <a:xfrm>
            <a:off x="0" y="3545992"/>
            <a:ext cx="552450" cy="2670175"/>
          </a:xfrm>
          <a:custGeom>
            <a:avLst/>
            <a:gdLst/>
            <a:ahLst/>
            <a:cxnLst/>
            <a:rect l="l" t="t" r="r" b="b"/>
            <a:pathLst>
              <a:path w="552450" h="2670175">
                <a:moveTo>
                  <a:pt x="551980" y="282003"/>
                </a:moveTo>
                <a:lnTo>
                  <a:pt x="287997" y="282003"/>
                </a:lnTo>
                <a:lnTo>
                  <a:pt x="287997" y="0"/>
                </a:lnTo>
                <a:lnTo>
                  <a:pt x="0" y="0"/>
                </a:lnTo>
                <a:lnTo>
                  <a:pt x="0" y="282003"/>
                </a:lnTo>
                <a:lnTo>
                  <a:pt x="0" y="432003"/>
                </a:lnTo>
                <a:lnTo>
                  <a:pt x="0" y="2670010"/>
                </a:lnTo>
                <a:lnTo>
                  <a:pt x="551980" y="2670010"/>
                </a:lnTo>
                <a:lnTo>
                  <a:pt x="551980" y="282003"/>
                </a:lnTo>
                <a:close/>
              </a:path>
            </a:pathLst>
          </a:custGeom>
          <a:solidFill>
            <a:srgbClr val="FFFFFF"/>
          </a:solidFill>
        </p:spPr>
        <p:txBody>
          <a:bodyPr wrap="square" lIns="0" tIns="0" rIns="0" bIns="0" rtlCol="0"/>
          <a:lstStyle/>
          <a:p>
            <a:endParaRPr/>
          </a:p>
        </p:txBody>
      </p:sp>
      <p:sp>
        <p:nvSpPr>
          <p:cNvPr id="75" name="object 75"/>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76" name="object 76"/>
          <p:cNvSpPr txBox="1"/>
          <p:nvPr/>
        </p:nvSpPr>
        <p:spPr>
          <a:xfrm>
            <a:off x="6716422" y="10083162"/>
            <a:ext cx="154305" cy="147320"/>
          </a:xfrm>
          <a:prstGeom prst="rect">
            <a:avLst/>
          </a:prstGeom>
        </p:spPr>
        <p:txBody>
          <a:bodyPr vert="horz" wrap="square" lIns="0" tIns="12700" rIns="0" bIns="0" rtlCol="0">
            <a:spAutoFit/>
          </a:bodyPr>
          <a:lstStyle/>
          <a:p>
            <a:pPr marL="12700">
              <a:lnSpc>
                <a:spcPct val="100000"/>
              </a:lnSpc>
              <a:spcBef>
                <a:spcPts val="100"/>
              </a:spcBef>
            </a:pPr>
            <a:r>
              <a:rPr sz="800" b="1" spc="30" dirty="0">
                <a:solidFill>
                  <a:srgbClr val="FFFFFF"/>
                </a:solidFill>
                <a:latin typeface="Century Gothic"/>
                <a:cs typeface="Century Gothic"/>
              </a:rPr>
              <a:t>39</a:t>
            </a:r>
            <a:endParaRPr sz="800">
              <a:latin typeface="Century Gothic"/>
              <a:cs typeface="Century Gothic"/>
            </a:endParaRPr>
          </a:p>
        </p:txBody>
      </p:sp>
      <p:sp>
        <p:nvSpPr>
          <p:cNvPr id="77" name="object 77"/>
          <p:cNvSpPr txBox="1"/>
          <p:nvPr/>
        </p:nvSpPr>
        <p:spPr>
          <a:xfrm>
            <a:off x="5153567" y="10090873"/>
            <a:ext cx="1460500"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spc="-10" dirty="0">
                <a:latin typeface="Calibri" panose="020F0502020204030204" pitchFamily="34" charset="0"/>
                <a:ea typeface="Calibri" panose="020F0502020204030204" pitchFamily="34" charset="0"/>
                <a:cs typeface="Calibri" panose="020F0502020204030204" pitchFamily="34" charset="0"/>
              </a:rPr>
              <a:t>مسرد المصطلحات</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prstGeom prst="rect">
            <a:avLst/>
          </a:prstGeom>
        </p:spPr>
        <p:txBody>
          <a:bodyPr vert="horz" wrap="square" lIns="0" tIns="12700" rIns="0" bIns="0" rtlCol="0">
            <a:spAutoFit/>
          </a:bodyPr>
          <a:lstStyle/>
          <a:p>
            <a:pPr marL="12700" rtl="1">
              <a:lnSpc>
                <a:spcPct val="100000"/>
              </a:lnSpc>
              <a:spcBef>
                <a:spcPts val="100"/>
              </a:spcBef>
            </a:pPr>
            <a:r>
              <a:rPr lang="ar-JO" spc="45" dirty="0">
                <a:latin typeface="Calibri" panose="020F0502020204030204" pitchFamily="34" charset="0"/>
                <a:ea typeface="Calibri" panose="020F0502020204030204" pitchFamily="34" charset="0"/>
                <a:cs typeface="Calibri" panose="020F0502020204030204" pitchFamily="34" charset="0"/>
              </a:rPr>
              <a:t>استعراض لهذا الدليل</a:t>
            </a:r>
            <a:endParaRPr spc="19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707299" y="1846906"/>
            <a:ext cx="2996565" cy="1313245"/>
          </a:xfrm>
          <a:prstGeom prst="rect">
            <a:avLst/>
          </a:prstGeom>
        </p:spPr>
        <p:txBody>
          <a:bodyPr vert="horz" wrap="square" lIns="0" tIns="12700" rIns="0" bIns="0" rtlCol="0">
            <a:spAutoFit/>
          </a:bodyPr>
          <a:lstStyle/>
          <a:p>
            <a:pPr marL="12700" algn="just" rtl="1">
              <a:lnSpc>
                <a:spcPct val="100000"/>
              </a:lnSpc>
              <a:spcBef>
                <a:spcPts val="100"/>
              </a:spcBef>
            </a:pPr>
            <a:r>
              <a:rPr lang="ar-JO" sz="1700" b="1" spc="165" dirty="0">
                <a:solidFill>
                  <a:srgbClr val="E42583"/>
                </a:solidFill>
                <a:latin typeface="Calibri" panose="020F0502020204030204" pitchFamily="34" charset="0"/>
                <a:ea typeface="Calibri" panose="020F0502020204030204" pitchFamily="34" charset="0"/>
                <a:cs typeface="Calibri" panose="020F0502020204030204" pitchFamily="34" charset="0"/>
              </a:rPr>
              <a:t>ما هو هذا المستند؟</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985"/>
              </a:spcBef>
            </a:pPr>
            <a:r>
              <a:rPr lang="ar-JO" sz="1050" dirty="0">
                <a:latin typeface="Calibri" panose="020F0502020204030204" pitchFamily="34" charset="0"/>
                <a:ea typeface="Calibri" panose="020F0502020204030204" pitchFamily="34" charset="0"/>
                <a:cs typeface="Calibri" panose="020F0502020204030204" pitchFamily="34" charset="0"/>
              </a:rPr>
              <a:t>يقدم هذا الجزء مجموعة أدوات الاتحاد الدولي لجمعيات الصليب الأحمر والهلال الأحمر للتغذية الراجعة أهم النصائح لإنشاء وتشغيل آلية تغذية راجعة بسيطة. يتم تنظيمه حول حلقة التغذية الراجعة ويوفر المصادر التي تساعدك في التخطيط للآلية وجمع وإجابة وتحليل ومشاركة واتخاذ إجراءات بناءً على بيانات التغذية الراجعة المجتمعية.</a:t>
            </a:r>
            <a:endParaRPr sz="105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4020893" y="5426335"/>
            <a:ext cx="3010535" cy="1425327"/>
          </a:xfrm>
          <a:prstGeom prst="rect">
            <a:avLst/>
          </a:prstGeom>
        </p:spPr>
        <p:txBody>
          <a:bodyPr vert="horz" wrap="square" lIns="0" tIns="12700" rIns="0" bIns="0" rtlCol="0">
            <a:spAutoFit/>
          </a:bodyPr>
          <a:lstStyle/>
          <a:p>
            <a:pPr marL="12700" algn="just" rtl="1">
              <a:lnSpc>
                <a:spcPct val="100000"/>
              </a:lnSpc>
              <a:spcBef>
                <a:spcPts val="100"/>
              </a:spcBef>
            </a:pPr>
            <a:r>
              <a:rPr lang="ar-JO" sz="1700" b="1" dirty="0">
                <a:solidFill>
                  <a:srgbClr val="E42583"/>
                </a:solidFill>
                <a:latin typeface="Century Gothic"/>
                <a:cs typeface="Century Gothic"/>
              </a:rPr>
              <a:t>من هم الأشخاص المستهدفون من هذا المستند؟</a:t>
            </a:r>
            <a:endParaRPr sz="1700" dirty="0">
              <a:latin typeface="Century Gothic"/>
              <a:cs typeface="Century Gothic"/>
            </a:endParaRPr>
          </a:p>
          <a:p>
            <a:pPr marL="12700" marR="20320" algn="just" rtl="1">
              <a:lnSpc>
                <a:spcPct val="113999"/>
              </a:lnSpc>
              <a:spcBef>
                <a:spcPts val="985"/>
              </a:spcBef>
            </a:pPr>
            <a:r>
              <a:rPr lang="ar-JO" sz="1100" spc="10" dirty="0">
                <a:latin typeface="Calibri"/>
                <a:cs typeface="Calibri"/>
              </a:rPr>
              <a:t>هذا الوثيقة مخصصة لأي شخص يرغب في إنشاء أو تعزيز أي نوع من آليات التغذية الراجعة، حيث يتم الحفاظ على بساطتها وجعلها عملية لضمان سهولة استخدامها والتأكيد على الخطوات والعناصر الرئيسية ويمكنك العثور على إرشادات وأدوات أكثر</a:t>
            </a:r>
            <a:endParaRPr sz="1100" dirty="0">
              <a:latin typeface="Calibri"/>
              <a:cs typeface="Calibri"/>
            </a:endParaRPr>
          </a:p>
        </p:txBody>
      </p:sp>
      <p:sp>
        <p:nvSpPr>
          <p:cNvPr id="5" name="object 5"/>
          <p:cNvSpPr txBox="1"/>
          <p:nvPr/>
        </p:nvSpPr>
        <p:spPr>
          <a:xfrm>
            <a:off x="707299" y="5814261"/>
            <a:ext cx="2995930" cy="387863"/>
          </a:xfrm>
          <a:prstGeom prst="rect">
            <a:avLst/>
          </a:prstGeom>
        </p:spPr>
        <p:txBody>
          <a:bodyPr vert="horz" wrap="square" lIns="0" tIns="12700" rIns="0" bIns="0" rtlCol="0">
            <a:spAutoFit/>
          </a:bodyPr>
          <a:lstStyle/>
          <a:p>
            <a:pPr marL="12700" marR="5080" algn="just" rtl="1">
              <a:lnSpc>
                <a:spcPct val="113999"/>
              </a:lnSpc>
              <a:spcBef>
                <a:spcPts val="100"/>
              </a:spcBef>
            </a:pPr>
            <a:r>
              <a:rPr lang="ar-JO" sz="1100" dirty="0">
                <a:latin typeface="Calibri"/>
                <a:cs typeface="Calibri"/>
              </a:rPr>
              <a:t> تفصيلاً في نماذج أخرى من مجموعة أدوات التغذية الراجعة، ويمكنكم الوصول إلى المقدمة التي توفر نظرة عامة بالنقر </a:t>
            </a:r>
            <a:r>
              <a:rPr lang="ar-JO" sz="1100" dirty="0">
                <a:latin typeface="Calibri"/>
                <a:cs typeface="Calibri"/>
                <a:hlinkClick r:id="rId2"/>
              </a:rPr>
              <a:t>هنا</a:t>
            </a:r>
            <a:r>
              <a:rPr lang="ar-JO" sz="1100" dirty="0">
                <a:latin typeface="Calibri"/>
                <a:cs typeface="Calibri"/>
              </a:rPr>
              <a:t>.</a:t>
            </a:r>
            <a:endParaRPr sz="1100" dirty="0">
              <a:latin typeface="Calibri"/>
              <a:cs typeface="Calibri"/>
            </a:endParaRPr>
          </a:p>
        </p:txBody>
      </p:sp>
      <p:grpSp>
        <p:nvGrpSpPr>
          <p:cNvPr id="6" name="object 6"/>
          <p:cNvGrpSpPr/>
          <p:nvPr/>
        </p:nvGrpSpPr>
        <p:grpSpPr>
          <a:xfrm>
            <a:off x="4020893" y="3387327"/>
            <a:ext cx="1967864" cy="191770"/>
            <a:chOff x="4020893" y="3387327"/>
            <a:chExt cx="1967864" cy="191770"/>
          </a:xfrm>
        </p:grpSpPr>
        <p:sp>
          <p:nvSpPr>
            <p:cNvPr id="7" name="object 7"/>
            <p:cNvSpPr/>
            <p:nvPr/>
          </p:nvSpPr>
          <p:spPr>
            <a:xfrm>
              <a:off x="4116491" y="3388419"/>
              <a:ext cx="1872614" cy="190500"/>
            </a:xfrm>
            <a:custGeom>
              <a:avLst/>
              <a:gdLst/>
              <a:ahLst/>
              <a:cxnLst/>
              <a:rect l="l" t="t" r="r" b="b"/>
              <a:pathLst>
                <a:path w="1872614" h="190500">
                  <a:moveTo>
                    <a:pt x="1776958" y="0"/>
                  </a:moveTo>
                  <a:lnTo>
                    <a:pt x="0" y="0"/>
                  </a:lnTo>
                  <a:lnTo>
                    <a:pt x="0" y="190080"/>
                  </a:lnTo>
                  <a:lnTo>
                    <a:pt x="1776958" y="190080"/>
                  </a:lnTo>
                  <a:lnTo>
                    <a:pt x="1813953" y="182611"/>
                  </a:lnTo>
                  <a:lnTo>
                    <a:pt x="1844165" y="162240"/>
                  </a:lnTo>
                  <a:lnTo>
                    <a:pt x="1864535" y="132029"/>
                  </a:lnTo>
                  <a:lnTo>
                    <a:pt x="1872005" y="95034"/>
                  </a:lnTo>
                  <a:lnTo>
                    <a:pt x="1864535" y="58041"/>
                  </a:lnTo>
                  <a:lnTo>
                    <a:pt x="1844165" y="27833"/>
                  </a:lnTo>
                  <a:lnTo>
                    <a:pt x="1813953" y="7467"/>
                  </a:lnTo>
                  <a:lnTo>
                    <a:pt x="1776958" y="0"/>
                  </a:lnTo>
                  <a:close/>
                </a:path>
              </a:pathLst>
            </a:custGeom>
            <a:solidFill>
              <a:srgbClr val="96549B"/>
            </a:solidFill>
          </p:spPr>
          <p:txBody>
            <a:bodyPr wrap="square" lIns="0" tIns="0" rIns="0" bIns="0" rtlCol="0"/>
            <a:lstStyle/>
            <a:p>
              <a:endParaRPr/>
            </a:p>
          </p:txBody>
        </p:sp>
        <p:pic>
          <p:nvPicPr>
            <p:cNvPr id="8" name="object 8"/>
            <p:cNvPicPr/>
            <p:nvPr/>
          </p:nvPicPr>
          <p:blipFill>
            <a:blip r:embed="rId3" cstate="print"/>
            <a:stretch>
              <a:fillRect/>
            </a:stretch>
          </p:blipFill>
          <p:spPr>
            <a:xfrm>
              <a:off x="4020893" y="3387327"/>
              <a:ext cx="191198" cy="191185"/>
            </a:xfrm>
            <a:prstGeom prst="rect">
              <a:avLst/>
            </a:prstGeom>
          </p:spPr>
        </p:pic>
      </p:grpSp>
      <p:grpSp>
        <p:nvGrpSpPr>
          <p:cNvPr id="9" name="object 9"/>
          <p:cNvGrpSpPr/>
          <p:nvPr/>
        </p:nvGrpSpPr>
        <p:grpSpPr>
          <a:xfrm>
            <a:off x="4020893" y="3768426"/>
            <a:ext cx="1967864" cy="191770"/>
            <a:chOff x="4020893" y="3768426"/>
            <a:chExt cx="1967864" cy="191770"/>
          </a:xfrm>
        </p:grpSpPr>
        <p:sp>
          <p:nvSpPr>
            <p:cNvPr id="10" name="object 10"/>
            <p:cNvSpPr/>
            <p:nvPr/>
          </p:nvSpPr>
          <p:spPr>
            <a:xfrm>
              <a:off x="4116490" y="3769518"/>
              <a:ext cx="1872614" cy="190500"/>
            </a:xfrm>
            <a:custGeom>
              <a:avLst/>
              <a:gdLst/>
              <a:ahLst/>
              <a:cxnLst/>
              <a:rect l="l" t="t" r="r" b="b"/>
              <a:pathLst>
                <a:path w="1872614" h="190500">
                  <a:moveTo>
                    <a:pt x="1776958" y="0"/>
                  </a:moveTo>
                  <a:lnTo>
                    <a:pt x="0" y="0"/>
                  </a:lnTo>
                  <a:lnTo>
                    <a:pt x="0" y="190080"/>
                  </a:lnTo>
                  <a:lnTo>
                    <a:pt x="1776958" y="190080"/>
                  </a:lnTo>
                  <a:lnTo>
                    <a:pt x="1813953" y="182611"/>
                  </a:lnTo>
                  <a:lnTo>
                    <a:pt x="1844165" y="162240"/>
                  </a:lnTo>
                  <a:lnTo>
                    <a:pt x="1864535" y="132029"/>
                  </a:lnTo>
                  <a:lnTo>
                    <a:pt x="1872005" y="95034"/>
                  </a:lnTo>
                  <a:lnTo>
                    <a:pt x="1864535" y="58041"/>
                  </a:lnTo>
                  <a:lnTo>
                    <a:pt x="1844165" y="27833"/>
                  </a:lnTo>
                  <a:lnTo>
                    <a:pt x="1813953" y="7467"/>
                  </a:lnTo>
                  <a:lnTo>
                    <a:pt x="1776958" y="0"/>
                  </a:lnTo>
                  <a:close/>
                </a:path>
              </a:pathLst>
            </a:custGeom>
            <a:solidFill>
              <a:srgbClr val="A82485"/>
            </a:solidFill>
          </p:spPr>
          <p:txBody>
            <a:bodyPr wrap="square" lIns="0" tIns="0" rIns="0" bIns="0" rtlCol="0"/>
            <a:lstStyle/>
            <a:p>
              <a:endParaRPr/>
            </a:p>
          </p:txBody>
        </p:sp>
        <p:pic>
          <p:nvPicPr>
            <p:cNvPr id="11" name="object 11"/>
            <p:cNvPicPr/>
            <p:nvPr/>
          </p:nvPicPr>
          <p:blipFill>
            <a:blip r:embed="rId4" cstate="print"/>
            <a:stretch>
              <a:fillRect/>
            </a:stretch>
          </p:blipFill>
          <p:spPr>
            <a:xfrm>
              <a:off x="4020893" y="3768426"/>
              <a:ext cx="191198" cy="191185"/>
            </a:xfrm>
            <a:prstGeom prst="rect">
              <a:avLst/>
            </a:prstGeom>
          </p:spPr>
        </p:pic>
      </p:grpSp>
      <p:sp>
        <p:nvSpPr>
          <p:cNvPr id="12" name="object 12"/>
          <p:cNvSpPr/>
          <p:nvPr/>
        </p:nvSpPr>
        <p:spPr>
          <a:xfrm>
            <a:off x="4116490" y="4150620"/>
            <a:ext cx="1872614" cy="190500"/>
          </a:xfrm>
          <a:custGeom>
            <a:avLst/>
            <a:gdLst/>
            <a:ahLst/>
            <a:cxnLst/>
            <a:rect l="l" t="t" r="r" b="b"/>
            <a:pathLst>
              <a:path w="1872614" h="190500">
                <a:moveTo>
                  <a:pt x="1776958" y="0"/>
                </a:moveTo>
                <a:lnTo>
                  <a:pt x="0" y="0"/>
                </a:lnTo>
                <a:lnTo>
                  <a:pt x="0" y="190080"/>
                </a:lnTo>
                <a:lnTo>
                  <a:pt x="1776958" y="190080"/>
                </a:lnTo>
                <a:lnTo>
                  <a:pt x="1813953" y="182611"/>
                </a:lnTo>
                <a:lnTo>
                  <a:pt x="1844165" y="162240"/>
                </a:lnTo>
                <a:lnTo>
                  <a:pt x="1864535" y="132029"/>
                </a:lnTo>
                <a:lnTo>
                  <a:pt x="1872005" y="95034"/>
                </a:lnTo>
                <a:lnTo>
                  <a:pt x="1864535" y="58041"/>
                </a:lnTo>
                <a:lnTo>
                  <a:pt x="1844165" y="27833"/>
                </a:lnTo>
                <a:lnTo>
                  <a:pt x="1813953" y="7467"/>
                </a:lnTo>
                <a:lnTo>
                  <a:pt x="1776958" y="0"/>
                </a:lnTo>
                <a:close/>
              </a:path>
            </a:pathLst>
          </a:custGeom>
          <a:solidFill>
            <a:srgbClr val="E42583"/>
          </a:solidFill>
        </p:spPr>
        <p:txBody>
          <a:bodyPr wrap="square" lIns="0" tIns="0" rIns="0" bIns="0" rtlCol="0"/>
          <a:lstStyle/>
          <a:p>
            <a:endParaRPr/>
          </a:p>
        </p:txBody>
      </p:sp>
      <p:sp>
        <p:nvSpPr>
          <p:cNvPr id="13" name="object 13"/>
          <p:cNvSpPr txBox="1"/>
          <p:nvPr/>
        </p:nvSpPr>
        <p:spPr>
          <a:xfrm>
            <a:off x="3869994" y="2315540"/>
            <a:ext cx="2964180" cy="1941044"/>
          </a:xfrm>
          <a:prstGeom prst="rect">
            <a:avLst/>
          </a:prstGeom>
          <a:ln w="12700">
            <a:solidFill>
              <a:srgbClr val="96549B"/>
            </a:solidFill>
          </a:ln>
        </p:spPr>
        <p:txBody>
          <a:bodyPr vert="horz" wrap="square" lIns="0" tIns="145415" rIns="0" bIns="0" rtlCol="0">
            <a:spAutoFit/>
          </a:bodyPr>
          <a:lstStyle/>
          <a:p>
            <a:pPr marL="149860">
              <a:lnSpc>
                <a:spcPct val="100000"/>
              </a:lnSpc>
              <a:spcBef>
                <a:spcPts val="1145"/>
              </a:spcBef>
            </a:pPr>
            <a:r>
              <a:rPr lang="ar-JO" sz="1200" b="1" spc="120" dirty="0">
                <a:solidFill>
                  <a:srgbClr val="98287C"/>
                </a:solidFill>
                <a:latin typeface="Century Gothic"/>
                <a:cs typeface="Century Gothic"/>
              </a:rPr>
              <a:t>أساسيات قراءة الدليل</a:t>
            </a:r>
            <a:endParaRPr sz="1200" dirty="0">
              <a:latin typeface="Century Gothic"/>
              <a:cs typeface="Century Gothic"/>
            </a:endParaRPr>
          </a:p>
          <a:p>
            <a:pPr>
              <a:lnSpc>
                <a:spcPct val="100000"/>
              </a:lnSpc>
              <a:spcBef>
                <a:spcPts val="15"/>
              </a:spcBef>
            </a:pPr>
            <a:endParaRPr sz="1250" dirty="0">
              <a:latin typeface="Century Gothic"/>
              <a:cs typeface="Century Gothic"/>
            </a:endParaRPr>
          </a:p>
          <a:p>
            <a:pPr marL="149860">
              <a:lnSpc>
                <a:spcPct val="100000"/>
              </a:lnSpc>
            </a:pPr>
            <a:r>
              <a:rPr lang="ar-JO" sz="950" spc="50" dirty="0">
                <a:latin typeface="Calibri"/>
                <a:cs typeface="Calibri"/>
              </a:rPr>
              <a:t>يوفر هذا الدليل ما يلي:</a:t>
            </a:r>
            <a:endParaRPr sz="950" dirty="0">
              <a:latin typeface="Calibri"/>
              <a:cs typeface="Calibri"/>
            </a:endParaRPr>
          </a:p>
          <a:p>
            <a:pPr marL="257175" indent="-107314">
              <a:lnSpc>
                <a:spcPct val="100000"/>
              </a:lnSpc>
              <a:spcBef>
                <a:spcPts val="1010"/>
              </a:spcBef>
              <a:buClr>
                <a:srgbClr val="98287C"/>
              </a:buClr>
              <a:buFont typeface="Wingdings"/>
              <a:buChar char=""/>
              <a:tabLst>
                <a:tab pos="257175" algn="l"/>
              </a:tabLst>
            </a:pPr>
            <a:r>
              <a:rPr lang="en-US" sz="950" spc="-50" dirty="0">
                <a:latin typeface="Arial"/>
                <a:cs typeface="Arial"/>
              </a:rPr>
              <a:t>Key</a:t>
            </a:r>
            <a:r>
              <a:rPr lang="en-US" sz="950" spc="-15" dirty="0">
                <a:latin typeface="Arial"/>
                <a:cs typeface="Arial"/>
              </a:rPr>
              <a:t> </a:t>
            </a:r>
            <a:r>
              <a:rPr lang="en-US" sz="950" dirty="0">
                <a:latin typeface="Arial"/>
                <a:cs typeface="Arial"/>
              </a:rPr>
              <a:t>terms</a:t>
            </a:r>
            <a:r>
              <a:rPr lang="en-US" sz="950" spc="-10" dirty="0">
                <a:latin typeface="Arial"/>
                <a:cs typeface="Arial"/>
              </a:rPr>
              <a:t> </a:t>
            </a:r>
            <a:r>
              <a:rPr lang="en-US" sz="950" dirty="0">
                <a:latin typeface="Arial"/>
                <a:cs typeface="Arial"/>
              </a:rPr>
              <a:t>defined</a:t>
            </a:r>
            <a:r>
              <a:rPr lang="en-US" sz="950" spc="-10" dirty="0">
                <a:latin typeface="Arial"/>
                <a:cs typeface="Arial"/>
              </a:rPr>
              <a:t> </a:t>
            </a:r>
            <a:r>
              <a:rPr lang="en-US" sz="950" dirty="0">
                <a:latin typeface="Arial"/>
                <a:cs typeface="Arial"/>
              </a:rPr>
              <a:t>in</a:t>
            </a:r>
            <a:r>
              <a:rPr lang="en-US" sz="950" spc="-15" dirty="0">
                <a:latin typeface="Arial"/>
                <a:cs typeface="Arial"/>
              </a:rPr>
              <a:t> </a:t>
            </a:r>
            <a:r>
              <a:rPr lang="en-US" sz="950" dirty="0">
                <a:latin typeface="Arial"/>
                <a:cs typeface="Arial"/>
              </a:rPr>
              <a:t>the</a:t>
            </a:r>
            <a:r>
              <a:rPr lang="en-US" sz="950" spc="-10" dirty="0">
                <a:latin typeface="Arial"/>
                <a:cs typeface="Arial"/>
              </a:rPr>
              <a:t> </a:t>
            </a:r>
            <a:r>
              <a:rPr lang="en-US" sz="950" dirty="0">
                <a:latin typeface="Arial"/>
                <a:cs typeface="Arial"/>
              </a:rPr>
              <a:t>glossary</a:t>
            </a:r>
            <a:r>
              <a:rPr lang="en-US" sz="950" spc="-10" dirty="0">
                <a:latin typeface="Arial"/>
                <a:cs typeface="Arial"/>
              </a:rPr>
              <a:t> </a:t>
            </a:r>
            <a:r>
              <a:rPr lang="en-US" sz="950" spc="-10" dirty="0">
                <a:solidFill>
                  <a:srgbClr val="E42583"/>
                </a:solidFill>
                <a:latin typeface="Calibri"/>
                <a:cs typeface="Calibri"/>
              </a:rPr>
              <a:t>hyperlinked</a:t>
            </a:r>
            <a:endParaRPr lang="en-US" sz="950" dirty="0">
              <a:latin typeface="Calibri"/>
              <a:cs typeface="Calibri"/>
            </a:endParaRPr>
          </a:p>
          <a:p>
            <a:pPr marL="443865">
              <a:lnSpc>
                <a:spcPct val="100000"/>
              </a:lnSpc>
              <a:spcBef>
                <a:spcPts val="1120"/>
              </a:spcBef>
            </a:pPr>
            <a:r>
              <a:rPr lang="en-US" sz="1000" b="1" spc="35" dirty="0">
                <a:solidFill>
                  <a:srgbClr val="FFFFFF"/>
                </a:solidFill>
                <a:latin typeface="Century Gothic"/>
                <a:cs typeface="Century Gothic"/>
              </a:rPr>
              <a:t>Resources</a:t>
            </a:r>
            <a:endParaRPr sz="1000" dirty="0">
              <a:latin typeface="Century Gothic"/>
              <a:cs typeface="Century Gothic"/>
            </a:endParaRPr>
          </a:p>
          <a:p>
            <a:pPr marL="443865" marR="1867535">
              <a:lnSpc>
                <a:spcPct val="250100"/>
              </a:lnSpc>
            </a:pPr>
            <a:r>
              <a:rPr lang="en-US" sz="1000" b="1" spc="65" dirty="0">
                <a:solidFill>
                  <a:srgbClr val="FFFFFF"/>
                </a:solidFill>
                <a:latin typeface="Century Gothic"/>
                <a:cs typeface="Century Gothic"/>
              </a:rPr>
              <a:t>Tips </a:t>
            </a:r>
            <a:r>
              <a:rPr lang="en-US" sz="1000" b="1" spc="-10" dirty="0">
                <a:solidFill>
                  <a:srgbClr val="FFFFFF"/>
                </a:solidFill>
                <a:latin typeface="Century Gothic"/>
                <a:cs typeface="Century Gothic"/>
              </a:rPr>
              <a:t>Examples</a:t>
            </a:r>
            <a:endParaRPr sz="1000" dirty="0">
              <a:latin typeface="Century Gothic"/>
              <a:cs typeface="Century Gothic"/>
            </a:endParaRPr>
          </a:p>
        </p:txBody>
      </p:sp>
      <p:pic>
        <p:nvPicPr>
          <p:cNvPr id="14" name="object 14"/>
          <p:cNvPicPr/>
          <p:nvPr/>
        </p:nvPicPr>
        <p:blipFill>
          <a:blip r:embed="rId5" cstate="print"/>
          <a:stretch>
            <a:fillRect/>
          </a:stretch>
        </p:blipFill>
        <p:spPr>
          <a:xfrm>
            <a:off x="4020893" y="4149528"/>
            <a:ext cx="191198" cy="191185"/>
          </a:xfrm>
          <a:prstGeom prst="rect">
            <a:avLst/>
          </a:prstGeom>
        </p:spPr>
      </p:pic>
      <p:sp>
        <p:nvSpPr>
          <p:cNvPr id="15" name="object 15"/>
          <p:cNvSpPr/>
          <p:nvPr/>
        </p:nvSpPr>
        <p:spPr>
          <a:xfrm>
            <a:off x="6887283" y="10012677"/>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16" name="object 16"/>
          <p:cNvSpPr txBox="1"/>
          <p:nvPr/>
        </p:nvSpPr>
        <p:spPr>
          <a:xfrm>
            <a:off x="7003008" y="10083162"/>
            <a:ext cx="95885" cy="147320"/>
          </a:xfrm>
          <a:prstGeom prst="rect">
            <a:avLst/>
          </a:prstGeom>
        </p:spPr>
        <p:txBody>
          <a:bodyPr vert="horz" wrap="square" lIns="0" tIns="12700" rIns="0" bIns="0" rtlCol="0">
            <a:spAutoFit/>
          </a:bodyPr>
          <a:lstStyle/>
          <a:p>
            <a:pPr marL="12700">
              <a:lnSpc>
                <a:spcPct val="100000"/>
              </a:lnSpc>
              <a:spcBef>
                <a:spcPts val="100"/>
              </a:spcBef>
            </a:pPr>
            <a:r>
              <a:rPr sz="800" b="1" spc="100" dirty="0">
                <a:solidFill>
                  <a:srgbClr val="FFFFFF"/>
                </a:solidFill>
                <a:latin typeface="Century Gothic"/>
                <a:cs typeface="Century Gothic"/>
              </a:rPr>
              <a:t>4</a:t>
            </a:r>
            <a:endParaRPr sz="800">
              <a:latin typeface="Century Gothic"/>
              <a:cs typeface="Century Gothic"/>
            </a:endParaRPr>
          </a:p>
        </p:txBody>
      </p:sp>
      <p:sp>
        <p:nvSpPr>
          <p:cNvPr id="17" name="object 17"/>
          <p:cNvSpPr txBox="1"/>
          <p:nvPr/>
        </p:nvSpPr>
        <p:spPr>
          <a:xfrm>
            <a:off x="6001470" y="10156822"/>
            <a:ext cx="1064260" cy="135935"/>
          </a:xfrm>
          <a:prstGeom prst="rect">
            <a:avLst/>
          </a:prstGeom>
        </p:spPr>
        <p:txBody>
          <a:bodyPr vert="horz" wrap="square" lIns="0" tIns="12700" rIns="0" bIns="0" rtlCol="0">
            <a:spAutoFit/>
          </a:bodyPr>
          <a:lstStyle/>
          <a:p>
            <a:pPr marL="12700">
              <a:lnSpc>
                <a:spcPct val="100000"/>
              </a:lnSpc>
              <a:spcBef>
                <a:spcPts val="100"/>
              </a:spcBef>
            </a:pPr>
            <a:r>
              <a:rPr lang="ar-JO" sz="800" dirty="0">
                <a:latin typeface="Verdana"/>
                <a:cs typeface="Verdana"/>
              </a:rPr>
              <a:t>أساسيات  التغذية الراجعة</a:t>
            </a:r>
            <a:endParaRPr sz="800" dirty="0">
              <a:latin typeface="Verdana"/>
              <a:cs typeface="Verdana"/>
            </a:endParaRPr>
          </a:p>
        </p:txBody>
      </p:sp>
      <p:pic>
        <p:nvPicPr>
          <p:cNvPr id="22" name="Picture 21">
            <a:extLst>
              <a:ext uri="{FF2B5EF4-FFF2-40B4-BE49-F238E27FC236}">
                <a16:creationId xmlns:a16="http://schemas.microsoft.com/office/drawing/2014/main" id="{98253558-DA70-2B11-8E4F-35E6D12508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52638" y="2052402"/>
            <a:ext cx="3738787" cy="2467319"/>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5977799" y="7480300"/>
            <a:ext cx="914400" cy="0"/>
          </a:xfrm>
          <a:custGeom>
            <a:avLst/>
            <a:gdLst/>
            <a:ahLst/>
            <a:cxnLst/>
            <a:rect l="l" t="t" r="r" b="b"/>
            <a:pathLst>
              <a:path w="914400">
                <a:moveTo>
                  <a:pt x="0" y="0"/>
                </a:moveTo>
                <a:lnTo>
                  <a:pt x="914400" y="0"/>
                </a:lnTo>
              </a:path>
            </a:pathLst>
          </a:custGeom>
          <a:ln w="3810">
            <a:solidFill>
              <a:srgbClr val="A82485"/>
            </a:solidFill>
          </a:ln>
        </p:spPr>
        <p:txBody>
          <a:bodyPr wrap="square" lIns="0" tIns="0" rIns="0" bIns="0" rtlCol="0"/>
          <a:lstStyle/>
          <a:p>
            <a:endParaRPr/>
          </a:p>
        </p:txBody>
      </p:sp>
      <p:sp>
        <p:nvSpPr>
          <p:cNvPr id="3" name="object 3"/>
          <p:cNvSpPr txBox="1"/>
          <p:nvPr/>
        </p:nvSpPr>
        <p:spPr>
          <a:xfrm>
            <a:off x="669199" y="703440"/>
            <a:ext cx="6223000" cy="7728398"/>
          </a:xfrm>
          <a:prstGeom prst="rect">
            <a:avLst/>
          </a:prstGeom>
        </p:spPr>
        <p:txBody>
          <a:bodyPr vert="horz" wrap="square" lIns="0" tIns="12700" rIns="0" bIns="0" rtlCol="0">
            <a:spAutoFit/>
          </a:bodyPr>
          <a:lstStyle/>
          <a:p>
            <a:pPr marL="50800" rtl="1">
              <a:lnSpc>
                <a:spcPct val="100000"/>
              </a:lnSpc>
              <a:spcBef>
                <a:spcPts val="100"/>
              </a:spcBef>
            </a:pPr>
            <a:r>
              <a:rPr lang="ar-JO" sz="950" b="1" dirty="0">
                <a:solidFill>
                  <a:srgbClr val="532D6D"/>
                </a:solidFill>
                <a:latin typeface="Calibri" panose="020F0502020204030204" pitchFamily="34" charset="0"/>
                <a:ea typeface="Calibri" panose="020F0502020204030204" pitchFamily="34" charset="0"/>
                <a:cs typeface="Calibri" panose="020F0502020204030204" pitchFamily="34" charset="0"/>
              </a:rPr>
              <a:t>التغذية الراجعة المجتمعية</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التغذية الراجعة المجتمعية هي رؤى وأفكار يولدها أفراد المجتمع ويمكن أن تكون إيجابية وسلبية بطبيعتها، حيث توفر هذه الملاحظات للوكالة فهمًا لاحتياجات المجتمع ووجهات نظره وتجاربه وتحدياته والفرص المتعلقة بما يحدث داخل الاستجابة الإنسانية وخارجها، كما ويمكن تلقيها بكافة الطرق، على سبيل المثال كجزء من محادثة غير رسمية مع أحد الموظفين أو عن طريق مكالمة هاتفية إلى أحد مراكز الاتصال، أو كاستجابات على الاستطلاعات المنظمة.</a:t>
            </a:r>
          </a:p>
          <a:p>
            <a:pPr marL="50800" marR="43180" algn="just" rtl="1">
              <a:lnSpc>
                <a:spcPct val="113999"/>
              </a:lnSpc>
              <a:spcBef>
                <a:spcPts val="850"/>
              </a:spcBef>
            </a:pPr>
            <a:r>
              <a:rPr lang="ar-JO" sz="950" b="1" dirty="0">
                <a:solidFill>
                  <a:srgbClr val="532D6D"/>
                </a:solidFill>
                <a:latin typeface="Calibri" panose="020F0502020204030204" pitchFamily="34" charset="0"/>
                <a:ea typeface="Calibri" panose="020F0502020204030204" pitchFamily="34" charset="0"/>
                <a:cs typeface="Calibri" panose="020F0502020204030204" pitchFamily="34" charset="0"/>
              </a:rPr>
              <a:t>قناة التغذية الراجعة</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قناة التغذية الراجعة هي طريقة يمكن من خلالها مشاركة رؤى المجتمع واستقبالها وتلقيها فعلى سبيل المثال، يمكن أن يكون ذلك عن طريق خطٍ ساخن أو مقابلة ووجاهية أو صندوق ملاحظات، وتتمتع كل قناة بطبيعتها بخصائصها الخاصة التي تؤثر على مدى سهولة الوصول إليها لبعض الأفراد والجماعات في المجتمعن ويمكننا أن نرى أن آلية التغذية الراجعة هي النظام الأوسع الذي يضمن حلقة كاملة للتغذية الراجعة، بينما تقتصر قناة التغذية الراجعة على عملية جمع الملاحظات كما ويمكن لآلية واحدة من آليات التغذية الراجعة، أن تشمل أكثر من قناة.</a:t>
            </a:r>
          </a:p>
          <a:p>
            <a:pPr marL="50800" marR="43180" algn="just" rtl="1">
              <a:lnSpc>
                <a:spcPct val="113999"/>
              </a:lnSpc>
              <a:spcBef>
                <a:spcPts val="850"/>
              </a:spcBef>
            </a:pPr>
            <a:r>
              <a:rPr lang="ar-JO" sz="950" b="1" dirty="0">
                <a:solidFill>
                  <a:srgbClr val="532D6D"/>
                </a:solidFill>
                <a:latin typeface="Calibri" panose="020F0502020204030204" pitchFamily="34" charset="0"/>
                <a:ea typeface="Calibri" panose="020F0502020204030204" pitchFamily="34" charset="0"/>
                <a:cs typeface="Calibri" panose="020F0502020204030204" pitchFamily="34" charset="0"/>
              </a:rPr>
              <a:t>الموافقة المستنيرة</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5"/>
              </a:spcBef>
            </a:pPr>
            <a:r>
              <a:rPr lang="ar-JO" sz="950" dirty="0">
                <a:latin typeface="Calibri" panose="020F0502020204030204" pitchFamily="34" charset="0"/>
                <a:ea typeface="Calibri" panose="020F0502020204030204" pitchFamily="34" charset="0"/>
                <a:cs typeface="Calibri" panose="020F0502020204030204" pitchFamily="34" charset="0"/>
              </a:rPr>
              <a:t>الإذن الذي يمنحه الفرد لجمع ومعالجة بياناته الشخصية بعد فهمها والموافقة الطوعية على ما يلي: 1. الغرض المقصود من جمع البيانات ومعالجتها، 2. الأشخاص الذين يمكن مشاركة تلك البيانات معهم، 3. أي مخاطر مرتبطة بجمع بياناتهم الشخصية أو معالجتها أو مشاركته، 4. البدائل في حالة عدم رغبتهم أو عدم قدرتهم على مشاركة بياناتهم الشخصية (3).</a:t>
            </a:r>
          </a:p>
          <a:p>
            <a:pPr marL="50800" marR="43180" algn="just" rtl="1">
              <a:lnSpc>
                <a:spcPct val="113999"/>
              </a:lnSpc>
              <a:spcBef>
                <a:spcPts val="855"/>
              </a:spcBef>
            </a:pPr>
            <a:r>
              <a:rPr lang="ar-JO" sz="950" b="1" dirty="0">
                <a:solidFill>
                  <a:srgbClr val="532D6D"/>
                </a:solidFill>
                <a:latin typeface="Calibri" panose="020F0502020204030204" pitchFamily="34" charset="0"/>
                <a:ea typeface="Calibri" panose="020F0502020204030204" pitchFamily="34" charset="0"/>
                <a:cs typeface="Calibri" panose="020F0502020204030204" pitchFamily="34" charset="0"/>
              </a:rPr>
              <a:t>تدفق المعلومات</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5"/>
              </a:spcBef>
            </a:pPr>
            <a:r>
              <a:rPr lang="ar-JO" sz="950" dirty="0">
                <a:latin typeface="Calibri" panose="020F0502020204030204" pitchFamily="34" charset="0"/>
                <a:ea typeface="Calibri" panose="020F0502020204030204" pitchFamily="34" charset="0"/>
                <a:cs typeface="Calibri" panose="020F0502020204030204" pitchFamily="34" charset="0"/>
              </a:rPr>
              <a:t>يشير تدفق المعلومات إلى كيفية مشاركة الأشخاص داخل مؤسستك وتلقيهم مختلف أنواع المعلومات (في هذه الحالة، معلومات من التغذية الراجعة المجتمعية)، ويشار إليها أحيانًا باسم مسارات الإحالة الداخلية، كما ويمكن مشاركة المعلومات من خلال الطرق الرسمية والمنظمة (من خلال التقارير الأسبوعية والاجتماعات الشهرية وقواعد البيانات وما إلى ذلك) أو من خلال الطرق غير الرسمية والأقل تنظيمًا (على سبيل المثال، لأن فريق المشاركة المجتمعية والفريق الصحي يشتركان في نفس المكتب، وعادةً ما يتم إبلاغ الفريق الصحي بالأحداث الجارية في المجتمع).</a:t>
            </a:r>
          </a:p>
          <a:p>
            <a:pPr marL="50800" marR="43180" algn="just" rtl="1">
              <a:lnSpc>
                <a:spcPct val="113999"/>
              </a:lnSpc>
              <a:spcBef>
                <a:spcPts val="855"/>
              </a:spcBef>
            </a:pPr>
            <a:r>
              <a:rPr lang="ar-JO" sz="950" b="1" dirty="0">
                <a:solidFill>
                  <a:srgbClr val="532D6D"/>
                </a:solidFill>
                <a:latin typeface="Calibri" panose="020F0502020204030204" pitchFamily="34" charset="0"/>
                <a:ea typeface="Calibri" panose="020F0502020204030204" pitchFamily="34" charset="0"/>
                <a:cs typeface="Calibri" panose="020F0502020204030204" pitchFamily="34" charset="0"/>
              </a:rPr>
              <a:t>الملاحظات المفتوحة وغير المنظمة</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الملاحظات والانطباعات التي يشاركها أفراد المجتمع عندما يتحدثون عن الموضوعات التي يريدون معالجتها (على عكس الملاحظات المنظمة، عندما تعمل المنظمة بنشاط على طلب الملاحظات والانطباعات من المجتمعات حول مواضيع معينة)، ويمكن أن يكون ذلك من خلال المحادثات الروتينية والاجتماعات المجتمعية وخطوط الهاتف الساخنة والبرامج الإذاعية التفاعلية وما إلى ذلك والتي ينتج عنها بيانات نوعية للمنظمة لتتمكن من تحليلها والعمل بناءً عليها.</a:t>
            </a:r>
          </a:p>
          <a:p>
            <a:pPr marL="50800" marR="43180" algn="just" rtl="1">
              <a:lnSpc>
                <a:spcPct val="113999"/>
              </a:lnSpc>
              <a:spcBef>
                <a:spcPts val="850"/>
              </a:spcBef>
            </a:pPr>
            <a:r>
              <a:rPr lang="ar-JO" sz="950" b="1" dirty="0">
                <a:solidFill>
                  <a:srgbClr val="532D6D"/>
                </a:solidFill>
                <a:latin typeface="Calibri" panose="020F0502020204030204" pitchFamily="34" charset="0"/>
                <a:ea typeface="Calibri" panose="020F0502020204030204" pitchFamily="34" charset="0"/>
                <a:cs typeface="Calibri" panose="020F0502020204030204" pitchFamily="34" charset="0"/>
              </a:rPr>
              <a:t>البيانات الشخصية (أو المعلومات الشخصية، المعلومات الشخصية التي يمكن التعرف عليها)</a:t>
            </a:r>
          </a:p>
          <a:p>
            <a:pPr marL="50800" marR="431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أي معلومات تتعلق بشخص طبيعي محدد الهوية أو يمكن التعرف عليه ("موضوع البيانات")؛ ويُعرف الشخص الطبيعي الذي يمكن التعرف عليه على أنه الشخص الذي يمكن تحديده بشكل مباشر أو غير مباشر بالرجوع إلى محدد الهوية مثل الاسم أو رقم التعريف أو بيانات الموقع أو محدد الهوية على الإنترنت أو إلى عامل أو أكثر خاص بالهوية المادية أو الفسيولوجية أو الجينية أو العقلية أو الاقتصادية أو الثقافية أو الاجتماعية لذلك الشخص الطبيعي (4).</a:t>
            </a:r>
          </a:p>
          <a:p>
            <a:pPr marL="50800" marR="43180" algn="just" rtl="1">
              <a:lnSpc>
                <a:spcPct val="113999"/>
              </a:lnSpc>
              <a:spcBef>
                <a:spcPts val="850"/>
              </a:spcBef>
            </a:pPr>
            <a:r>
              <a:rPr lang="ar-JO" sz="950" b="1" dirty="0">
                <a:solidFill>
                  <a:srgbClr val="532D6D"/>
                </a:solidFill>
                <a:latin typeface="Calibri" panose="020F0502020204030204" pitchFamily="34" charset="0"/>
                <a:ea typeface="Calibri" panose="020F0502020204030204" pitchFamily="34" charset="0"/>
                <a:cs typeface="Calibri" panose="020F0502020204030204" pitchFamily="34" charset="0"/>
              </a:rPr>
              <a:t>الملاحظات والانطباعات الحساسة</a:t>
            </a:r>
            <a:endParaRPr sz="950" dirty="0">
              <a:latin typeface="Calibri" panose="020F0502020204030204" pitchFamily="34" charset="0"/>
              <a:ea typeface="Calibri" panose="020F0502020204030204" pitchFamily="34" charset="0"/>
              <a:cs typeface="Calibri" panose="020F0502020204030204" pitchFamily="34" charset="0"/>
            </a:endParaRPr>
          </a:p>
          <a:p>
            <a:pPr marL="50800" marR="431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أي معلومات يمكن أن تعرض الشخص الذي يشاركها أو غيره من الأشخاص المتعلقين بها للخطر ويلزم معالجتها بعناية (5)، ويشمل ذلك أي ادعاء يتعلق بانتهاكات خطيرة للقانون الوطني أو الدولي فيما يتعلق بحقوق الأفراد؛ وأي خرق لمدونة قواعد السلوك أو سياسات الحماية؛ و/أو تهديدات السلامة والأمن التي تستهدف المجتمع الإنساني(6) ويمكن تلقي هذه الملاحظات كأي نوع من أنواع الملاحظات والانطباعات، كشكوى أو سؤال أو اقتراح لأنها تعتمد على الوضع المحدد فيما إذا كانت تعرض المشارك لها للخطر.</a:t>
            </a:r>
          </a:p>
          <a:p>
            <a:pPr rtl="1">
              <a:lnSpc>
                <a:spcPct val="100000"/>
              </a:lnSpc>
              <a:spcBef>
                <a:spcPts val="45"/>
              </a:spcBef>
            </a:pPr>
            <a:endParaRPr sz="1350" dirty="0">
              <a:latin typeface="Calibri" panose="020F0502020204030204" pitchFamily="34" charset="0"/>
              <a:ea typeface="Calibri" panose="020F0502020204030204" pitchFamily="34" charset="0"/>
              <a:cs typeface="Calibri" panose="020F0502020204030204" pitchFamily="34" charset="0"/>
            </a:endParaRPr>
          </a:p>
          <a:p>
            <a:pPr marL="170180" indent="-119380" rtl="1">
              <a:lnSpc>
                <a:spcPct val="100000"/>
              </a:lnSpc>
              <a:spcBef>
                <a:spcPts val="5"/>
              </a:spcBef>
              <a:buClr>
                <a:srgbClr val="98287C"/>
              </a:buClr>
              <a:buFont typeface="Arial Black"/>
              <a:buAutoNum type="arabicPeriod" startAt="3"/>
              <a:tabLst>
                <a:tab pos="170180" algn="l"/>
              </a:tabLst>
            </a:pPr>
            <a:r>
              <a:rPr lang="ar-JO" sz="700" dirty="0">
                <a:latin typeface="Calibri" panose="020F0502020204030204" pitchFamily="34" charset="0"/>
                <a:ea typeface="Calibri" panose="020F0502020204030204" pitchFamily="34" charset="0"/>
                <a:cs typeface="Calibri" panose="020F0502020204030204" pitchFamily="34" charset="0"/>
              </a:rPr>
              <a:t>برنامج الأغذية العالمي (2020). وثيقة إرشادات آليات الشكاوى والتغذية الراجعة، الصفحة 66.</a:t>
            </a:r>
          </a:p>
          <a:p>
            <a:pPr marL="170180" indent="-119380" rtl="1">
              <a:lnSpc>
                <a:spcPct val="100000"/>
              </a:lnSpc>
              <a:spcBef>
                <a:spcPts val="5"/>
              </a:spcBef>
              <a:buClr>
                <a:srgbClr val="98287C"/>
              </a:buClr>
              <a:buFont typeface="Arial Black"/>
              <a:buAutoNum type="arabicPeriod" startAt="3"/>
              <a:tabLst>
                <a:tab pos="170180" algn="l"/>
              </a:tabLst>
            </a:pPr>
            <a:endParaRPr lang="ar-JO" sz="700" dirty="0">
              <a:latin typeface="Calibri" panose="020F0502020204030204" pitchFamily="34" charset="0"/>
              <a:ea typeface="Calibri" panose="020F0502020204030204" pitchFamily="34" charset="0"/>
              <a:cs typeface="Calibri" panose="020F0502020204030204" pitchFamily="34" charset="0"/>
            </a:endParaRPr>
          </a:p>
          <a:p>
            <a:pPr marL="170180" indent="-119380" rtl="1">
              <a:lnSpc>
                <a:spcPct val="100000"/>
              </a:lnSpc>
              <a:spcBef>
                <a:spcPts val="5"/>
              </a:spcBef>
              <a:buClr>
                <a:srgbClr val="98287C"/>
              </a:buClr>
              <a:buFont typeface="Arial Black"/>
              <a:buAutoNum type="arabicPeriod" startAt="3"/>
              <a:tabLst>
                <a:tab pos="170180" algn="l"/>
              </a:tabLst>
            </a:pPr>
            <a:r>
              <a:rPr lang="ar-JO" sz="700" dirty="0">
                <a:latin typeface="Calibri" panose="020F0502020204030204" pitchFamily="34" charset="0"/>
                <a:ea typeface="Calibri" panose="020F0502020204030204" pitchFamily="34" charset="0"/>
                <a:cs typeface="Calibri" panose="020F0502020204030204" pitchFamily="34" charset="0"/>
              </a:rPr>
              <a:t> (2019): إرشادات مسؤولية البيانات، ص 49 من خلال الرابط</a:t>
            </a:r>
            <a:r>
              <a:rPr lang="en-US" sz="700" dirty="0">
                <a:latin typeface="Calibri" panose="020F0502020204030204" pitchFamily="34" charset="0"/>
                <a:ea typeface="Calibri" panose="020F0502020204030204" pitchFamily="34" charset="0"/>
                <a:cs typeface="Calibri" panose="020F0502020204030204" pitchFamily="34" charset="0"/>
              </a:rPr>
              <a:t>  </a:t>
            </a:r>
            <a:r>
              <a:rPr sz="700" dirty="0">
                <a:latin typeface="Calibri" panose="020F0502020204030204" pitchFamily="34" charset="0"/>
                <a:ea typeface="Calibri" panose="020F0502020204030204" pitchFamily="34" charset="0"/>
                <a:cs typeface="Calibri" panose="020F0502020204030204" pitchFamily="34" charset="0"/>
              </a:rPr>
              <a:t>. </a:t>
            </a:r>
            <a:r>
              <a:rPr sz="70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https://centre.humdata.org/wp-content/uploads/2019/03/OCHA-DR-Guidelines-working-</a:t>
            </a:r>
            <a:r>
              <a:rPr sz="700" dirty="0">
                <a:solidFill>
                  <a:srgbClr val="98287C"/>
                </a:solidFill>
                <a:latin typeface="Calibri" panose="020F0502020204030204" pitchFamily="34" charset="0"/>
                <a:ea typeface="Calibri" panose="020F0502020204030204" pitchFamily="34" charset="0"/>
                <a:cs typeface="Calibri" panose="020F0502020204030204" pitchFamily="34" charset="0"/>
              </a:rPr>
              <a:t> </a:t>
            </a:r>
            <a:r>
              <a:rPr sz="700" u="sng"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draft-032019.pdf</a:t>
            </a:r>
            <a:endParaRPr sz="700" dirty="0">
              <a:latin typeface="Calibri" panose="020F0502020204030204" pitchFamily="34" charset="0"/>
              <a:ea typeface="Calibri" panose="020F0502020204030204" pitchFamily="34" charset="0"/>
              <a:cs typeface="Calibri" panose="020F0502020204030204" pitchFamily="34" charset="0"/>
            </a:endParaRPr>
          </a:p>
          <a:p>
            <a:pPr marL="158750" marR="112395" indent="-108585" rtl="1">
              <a:lnSpc>
                <a:spcPct val="100000"/>
              </a:lnSpc>
              <a:buFont typeface="Arial Black"/>
              <a:buAutoNum type="arabicPeriod" startAt="3"/>
              <a:tabLst>
                <a:tab pos="158750" algn="l"/>
                <a:tab pos="169545" algn="l"/>
              </a:tabLst>
            </a:pPr>
            <a:r>
              <a:rPr lang="ar-JO" sz="700" dirty="0">
                <a:solidFill>
                  <a:schemeClr val="tx1"/>
                </a:solidFill>
                <a:latin typeface="Calibri" panose="020F0502020204030204" pitchFamily="34" charset="0"/>
                <a:ea typeface="Calibri" panose="020F0502020204030204" pitchFamily="34" charset="0"/>
                <a:cs typeface="Calibri" panose="020F0502020204030204" pitchFamily="34" charset="0"/>
              </a:rPr>
              <a:t>اللجنة الدائمة المشتركة بين الوكالات (2021). مسؤولية البيانات في السياقات الإنسانية. التوجيه التشغيلي، ص.30. من خلال الرابط </a:t>
            </a:r>
            <a:r>
              <a:rPr lang="en-US" sz="700" dirty="0">
                <a:solidFill>
                  <a:schemeClr val="tx1"/>
                </a:solidFill>
                <a:latin typeface="Calibri" panose="020F0502020204030204" pitchFamily="34" charset="0"/>
                <a:ea typeface="Calibri" panose="020F0502020204030204" pitchFamily="34" charset="0"/>
                <a:cs typeface="Calibri" panose="020F0502020204030204" pitchFamily="34" charset="0"/>
                <a:hlinkClick r:id="rId3"/>
              </a:rPr>
              <a:t>https://interagencystandingcom- mittee.org/operational-response/iasc-operational-guidance-data-responsibility-humanitarian-action</a:t>
            </a:r>
            <a:endParaRPr lang="ar-JO" sz="700" dirty="0">
              <a:solidFill>
                <a:schemeClr val="tx1"/>
              </a:solidFill>
              <a:latin typeface="Calibri" panose="020F0502020204030204" pitchFamily="34" charset="0"/>
              <a:ea typeface="Calibri" panose="020F0502020204030204" pitchFamily="34" charset="0"/>
              <a:cs typeface="Calibri" panose="020F0502020204030204" pitchFamily="34" charset="0"/>
            </a:endParaRPr>
          </a:p>
          <a:p>
            <a:pPr marL="158750" marR="112395" indent="-108585" rtl="1">
              <a:lnSpc>
                <a:spcPct val="100000"/>
              </a:lnSpc>
              <a:buFont typeface="Arial Black"/>
              <a:buAutoNum type="arabicPeriod" startAt="3"/>
              <a:tabLst>
                <a:tab pos="158750" algn="l"/>
                <a:tab pos="169545" algn="l"/>
              </a:tabLst>
            </a:pPr>
            <a:r>
              <a:rPr lang="ar-JO" sz="700" dirty="0">
                <a:solidFill>
                  <a:schemeClr val="tx1"/>
                </a:solidFill>
                <a:latin typeface="Calibri" panose="020F0502020204030204" pitchFamily="34" charset="0"/>
                <a:ea typeface="Calibri" panose="020F0502020204030204" pitchFamily="34" charset="0"/>
                <a:cs typeface="Calibri" panose="020F0502020204030204" pitchFamily="34" charset="0"/>
              </a:rPr>
              <a:t>المجلس الدنماركي للاجئين (2022): آلية التغذية الراجعة المجتمعية. الإرشادات ومجموعة الأدوات، ص.8</a:t>
            </a:r>
            <a:r>
              <a:rPr lang="ar-JO" sz="700" dirty="0">
                <a:solidFill>
                  <a:srgbClr val="98287C"/>
                </a:solidFill>
                <a:latin typeface="Calibri" panose="020F0502020204030204" pitchFamily="34" charset="0"/>
                <a:ea typeface="Calibri" panose="020F0502020204030204" pitchFamily="34" charset="0"/>
                <a:cs typeface="Calibri" panose="020F0502020204030204" pitchFamily="34" charset="0"/>
              </a:rPr>
              <a:t>. </a:t>
            </a:r>
            <a:r>
              <a:rPr lang="en-US" sz="700" dirty="0">
                <a:solidFill>
                  <a:srgbClr val="98287C"/>
                </a:solidFill>
                <a:latin typeface="Calibri" panose="020F0502020204030204" pitchFamily="34" charset="0"/>
                <a:ea typeface="Calibri" panose="020F0502020204030204" pitchFamily="34" charset="0"/>
                <a:cs typeface="Calibri" panose="020F0502020204030204" pitchFamily="34" charset="0"/>
                <a:hlinkClick r:id="rId4"/>
              </a:rPr>
              <a:t>https://www.drc.ngo/media/vzlhxkea/drc_global-cfm-gui- Dance_web_low-res.pdf</a:t>
            </a:r>
            <a:endParaRPr lang="en-US" sz="7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p:nvPr/>
        </p:nvSpPr>
        <p:spPr>
          <a:xfrm>
            <a:off x="6629309" y="9902158"/>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5" name="object 5"/>
          <p:cNvSpPr txBox="1"/>
          <p:nvPr/>
        </p:nvSpPr>
        <p:spPr>
          <a:xfrm>
            <a:off x="5499009" y="9947558"/>
            <a:ext cx="1418590" cy="197490"/>
          </a:xfrm>
          <a:prstGeom prst="rect">
            <a:avLst/>
          </a:prstGeom>
        </p:spPr>
        <p:txBody>
          <a:bodyPr vert="horz" wrap="square" lIns="0" tIns="12700" rIns="0" bIns="0" rtlCol="0">
            <a:spAutoFit/>
          </a:bodyPr>
          <a:lstStyle/>
          <a:p>
            <a:pPr marL="12700">
              <a:lnSpc>
                <a:spcPct val="100000"/>
              </a:lnSpc>
              <a:spcBef>
                <a:spcPts val="100"/>
              </a:spcBef>
              <a:tabLst>
                <a:tab pos="366395" algn="l"/>
              </a:tabLst>
            </a:pPr>
            <a:r>
              <a:rPr lang="ar-JO" sz="1200" b="1" spc="120" baseline="3472" dirty="0">
                <a:solidFill>
                  <a:srgbClr val="FFFFFF"/>
                </a:solidFill>
                <a:latin typeface="Calibri" panose="020F0502020204030204" pitchFamily="34" charset="0"/>
                <a:ea typeface="Calibri" panose="020F0502020204030204" pitchFamily="34" charset="0"/>
                <a:cs typeface="Calibri" panose="020F0502020204030204" pitchFamily="34" charset="0"/>
              </a:rPr>
              <a:t>40    </a:t>
            </a:r>
            <a:r>
              <a:rPr lang="ar-JO" sz="1200" b="1" spc="120" baseline="3472" dirty="0">
                <a:solidFill>
                  <a:schemeClr val="tx1"/>
                </a:solidFill>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2295424" y="2852741"/>
            <a:ext cx="4619625" cy="0"/>
          </a:xfrm>
          <a:custGeom>
            <a:avLst/>
            <a:gdLst/>
            <a:ahLst/>
            <a:cxnLst/>
            <a:rect l="l" t="t" r="r" b="b"/>
            <a:pathLst>
              <a:path w="4619625">
                <a:moveTo>
                  <a:pt x="0" y="0"/>
                </a:moveTo>
                <a:lnTo>
                  <a:pt x="4619459" y="0"/>
                </a:lnTo>
              </a:path>
            </a:pathLst>
          </a:custGeom>
          <a:ln w="6350">
            <a:solidFill>
              <a:srgbClr val="011E41"/>
            </a:solidFill>
          </a:ln>
        </p:spPr>
        <p:txBody>
          <a:bodyPr wrap="square" lIns="0" tIns="0" rIns="0" bIns="0" rtlCol="0"/>
          <a:lstStyle/>
          <a:p>
            <a:endParaRPr/>
          </a:p>
        </p:txBody>
      </p:sp>
      <p:sp>
        <p:nvSpPr>
          <p:cNvPr id="3" name="object 3"/>
          <p:cNvSpPr txBox="1"/>
          <p:nvPr/>
        </p:nvSpPr>
        <p:spPr>
          <a:xfrm>
            <a:off x="707299" y="703440"/>
            <a:ext cx="6145530" cy="764889"/>
          </a:xfrm>
          <a:prstGeom prst="rect">
            <a:avLst/>
          </a:prstGeom>
        </p:spPr>
        <p:txBody>
          <a:bodyPr vert="horz" wrap="square" lIns="0" tIns="12700" rIns="0" bIns="0" rtlCol="0">
            <a:spAutoFit/>
          </a:bodyPr>
          <a:lstStyle/>
          <a:p>
            <a:pPr marL="12700" algn="just" rtl="1">
              <a:lnSpc>
                <a:spcPct val="100000"/>
              </a:lnSpc>
              <a:spcBef>
                <a:spcPts val="100"/>
              </a:spcBef>
            </a:pPr>
            <a:r>
              <a:rPr lang="ar-JO" sz="950" b="1" dirty="0">
                <a:solidFill>
                  <a:srgbClr val="532D6D"/>
                </a:solidFill>
                <a:latin typeface="Calibri" panose="020F0502020204030204" pitchFamily="34" charset="0"/>
                <a:ea typeface="Calibri" panose="020F0502020204030204" pitchFamily="34" charset="0"/>
                <a:cs typeface="Calibri" panose="020F0502020204030204" pitchFamily="34" charset="0"/>
              </a:rPr>
              <a:t>العلوم الاجتماعية</a:t>
            </a:r>
            <a:endParaRPr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هي الدراسة العلمية للأفراد والمجتمعات وكيفية تفاعل الأفراد مع بعضهم البعض وكيفية تصرف الأشخاص والديناميكيات بين المجموعات (السكانية) المختلفة، ويتم استخدام هذه المعلومات لتكييف تصميم الخدمات وتقديمها وطريقة تفاعل الجهات الفاعلة في الاستجابة مع المجتمعات طوال فترة الاستجابة.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2295424" y="2353177"/>
            <a:ext cx="4645660" cy="482600"/>
          </a:xfrm>
          <a:prstGeom prst="rect">
            <a:avLst/>
          </a:prstGeom>
        </p:spPr>
        <p:txBody>
          <a:bodyPr vert="horz" wrap="square" lIns="0" tIns="12700" rIns="0" bIns="0" rtlCol="0">
            <a:spAutoFit/>
          </a:bodyPr>
          <a:lstStyle/>
          <a:p>
            <a:pPr marL="12700" rtl="1">
              <a:lnSpc>
                <a:spcPct val="100000"/>
              </a:lnSpc>
              <a:spcBef>
                <a:spcPts val="100"/>
              </a:spcBef>
            </a:pPr>
            <a:r>
              <a:rPr lang="ar-JO" sz="3000" b="1">
                <a:solidFill>
                  <a:srgbClr val="011E41"/>
                </a:solidFill>
                <a:latin typeface="Calibri" panose="020F0502020204030204" pitchFamily="34" charset="0"/>
                <a:ea typeface="Calibri" panose="020F0502020204030204" pitchFamily="34" charset="0"/>
                <a:cs typeface="Calibri" panose="020F0502020204030204" pitchFamily="34" charset="0"/>
              </a:rPr>
              <a:t>شكر وعرفان</a:t>
            </a:r>
            <a:endParaRPr sz="300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707299" y="3256639"/>
            <a:ext cx="6146165" cy="2285369"/>
          </a:xfrm>
          <a:prstGeom prst="rect">
            <a:avLst/>
          </a:prstGeom>
        </p:spPr>
        <p:txBody>
          <a:bodyPr vert="horz" wrap="square" lIns="0" tIns="12700" rIns="0" bIns="0" rtlCol="0">
            <a:spAutoFit/>
          </a:bodyPr>
          <a:lstStyle/>
          <a:p>
            <a:pPr marL="12700" algn="just" rtl="1">
              <a:lnSpc>
                <a:spcPct val="100000"/>
              </a:lnSpc>
              <a:spcBef>
                <a:spcPts val="100"/>
              </a:spcBef>
            </a:pPr>
            <a:r>
              <a:rPr lang="ar-JO" sz="1000" b="1" dirty="0">
                <a:latin typeface="Calibri" panose="020F0502020204030204" pitchFamily="34" charset="0"/>
                <a:ea typeface="Calibri" panose="020F0502020204030204" pitchFamily="34" charset="0"/>
                <a:cs typeface="Calibri" panose="020F0502020204030204" pitchFamily="34" charset="0"/>
              </a:rPr>
              <a:t>يأتي هذا الدليل كنتاج لجهود الاتحاد الدولي لجمعيات الصليب الأحمر والهلال الأحمر.</a:t>
            </a:r>
            <a:endParaRPr sz="1000" b="1"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ويستفيد هذا التقرير من العمل الشاق الذي يبذله موظفو ومتطوعو الصليب الأحمر والهلال الأحمر في جميع أنحاء العالم والذين يستمعون إلى المجتمعات بطرق مختلفة، ويعتمد جزء كبير من هذه النموذج على "المجموعة الأولية لملاحظات الاتحاد الدولي لجمعيات الصليب الأحمر والهلال الأحمر" التي وضعتها الدكتورة فيفيان فلوك وتم نشرها في عام 2019، وتمت مراجعة هذه المجموعة بناءً على مشاورات مع الزملاء في جميع مناطق الاتحاد الدولي لجمعيات الصليب الأحمر والهلال الأحمر، ونود أيضًا أن نشكر زملاءنا على مشاركة تجاربهم وخبراتهم معنا.</a:t>
            </a:r>
          </a:p>
          <a:p>
            <a:pPr marL="12700" marR="5080" algn="just" rtl="1">
              <a:lnSpc>
                <a:spcPct val="113999"/>
              </a:lnSpc>
              <a:spcBef>
                <a:spcPts val="850"/>
              </a:spcBef>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b="1" dirty="0">
                <a:latin typeface="Calibri" panose="020F0502020204030204" pitchFamily="34" charset="0"/>
                <a:ea typeface="Calibri" panose="020F0502020204030204" pitchFamily="34" charset="0"/>
                <a:cs typeface="Calibri" panose="020F0502020204030204" pitchFamily="34" charset="0"/>
              </a:rPr>
              <a:t>المؤلف</a:t>
            </a:r>
            <a:r>
              <a:rPr lang="ar-JO" sz="950" dirty="0">
                <a:latin typeface="Calibri" panose="020F0502020204030204" pitchFamily="34" charset="0"/>
                <a:ea typeface="Calibri" panose="020F0502020204030204" pitchFamily="34" charset="0"/>
                <a:cs typeface="Calibri" panose="020F0502020204030204" pitchFamily="34" charset="0"/>
              </a:rPr>
              <a:t>: إيفا إرلاخ (مستشارة في الاتحاد الدولي لجمعيات الصليب الأحمر والهلال الأحمر)</a:t>
            </a:r>
            <a:endParaRPr sz="95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850"/>
              </a:spcBef>
            </a:pPr>
            <a:r>
              <a:rPr lang="ar-JO" sz="950" b="1" dirty="0">
                <a:latin typeface="Calibri" panose="020F0502020204030204" pitchFamily="34" charset="0"/>
                <a:ea typeface="Calibri" panose="020F0502020204030204" pitchFamily="34" charset="0"/>
                <a:cs typeface="Calibri" panose="020F0502020204030204" pitchFamily="34" charset="0"/>
              </a:rPr>
              <a:t>المشاركون الرئيسيون</a:t>
            </a:r>
            <a:r>
              <a:rPr lang="ar-JO" sz="950" dirty="0">
                <a:latin typeface="Calibri" panose="020F0502020204030204" pitchFamily="34" charset="0"/>
                <a:ea typeface="Calibri" panose="020F0502020204030204" pitchFamily="34" charset="0"/>
                <a:cs typeface="Calibri" panose="020F0502020204030204" pitchFamily="34" charset="0"/>
              </a:rPr>
              <a:t>: الدكتورة فيفيان فلوك (الاتحاد الدولي لجمعيات الصليب الأحمر والهلال الأحمر في آسيا والمحيط الهادئ)، راشيل ياليس (الاتحاد الدولي لجمعيات الصليب الأحمر والهلال الأحمر في جنيف)، إليزابيث جانتر ريستريبو (الاتحاد الدولي لجمعيات الصليب الأحمر والهلال الأحمر في أفريقيا)، صوفيا مالمكويست (الاتحاد الدولي لجمعيات الصليب الأحمر والهلال الأحمر في جنيف)، أومبريتا باجيو (الاتحاد الدولي لجمعيات الصليب الأحمر والهلال الأحمر في جنيف)، ألكسندرا سيكوت-ليفسك (الاتحاد الدولي لجمعيات الصليب الأحمر والهلال الأحمر في جنيف)</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7" name="object 7"/>
          <p:cNvSpPr txBox="1"/>
          <p:nvPr/>
        </p:nvSpPr>
        <p:spPr>
          <a:xfrm>
            <a:off x="6725175" y="10083162"/>
            <a:ext cx="13462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41</a:t>
            </a:r>
            <a:endParaRPr sz="800">
              <a:latin typeface="Century Gothic"/>
              <a:cs typeface="Century Gothic"/>
            </a:endParaRPr>
          </a:p>
        </p:txBody>
      </p:sp>
      <p:sp>
        <p:nvSpPr>
          <p:cNvPr id="8" name="object 8"/>
          <p:cNvSpPr txBox="1"/>
          <p:nvPr/>
        </p:nvSpPr>
        <p:spPr>
          <a:xfrm>
            <a:off x="5001164" y="10146024"/>
            <a:ext cx="1615440"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b="1" dirty="0">
                <a:solidFill>
                  <a:schemeClr val="tx1"/>
                </a:solidFill>
                <a:latin typeface="Calibri" panose="020F0502020204030204" pitchFamily="34" charset="0"/>
                <a:ea typeface="Calibri" panose="020F0502020204030204" pitchFamily="34" charset="0"/>
                <a:cs typeface="Calibri" panose="020F0502020204030204" pitchFamily="34" charset="0"/>
              </a:rPr>
              <a:t>الشكر والعرفان</a:t>
            </a:r>
            <a:endParaRPr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6749574" y="10083162"/>
            <a:ext cx="86360" cy="135935"/>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alibri" panose="020F0502020204030204" pitchFamily="34" charset="0"/>
                <a:ea typeface="Calibri" panose="020F0502020204030204" pitchFamily="34" charset="0"/>
                <a:cs typeface="Calibri" panose="020F0502020204030204" pitchFamily="34" charset="0"/>
              </a:rPr>
              <a:t>5</a:t>
            </a:r>
            <a:endParaRPr sz="80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4838072" y="10091697"/>
            <a:ext cx="1673225"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b="1" dirty="0">
                <a:solidFill>
                  <a:schemeClr val="tx1"/>
                </a:solidFill>
                <a:latin typeface="Calibri" panose="020F0502020204030204" pitchFamily="34" charset="0"/>
                <a:ea typeface="Calibri" panose="020F0502020204030204" pitchFamily="34" charset="0"/>
                <a:cs typeface="Calibri" panose="020F0502020204030204" pitchFamily="34" charset="0"/>
              </a:rPr>
              <a:t>استعراض لهذا المستند</a:t>
            </a:r>
            <a:endParaRPr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707299" y="700391"/>
            <a:ext cx="6146165" cy="893130"/>
          </a:xfrm>
          <a:prstGeom prst="rect">
            <a:avLst/>
          </a:prstGeom>
        </p:spPr>
        <p:txBody>
          <a:bodyPr vert="horz" wrap="square" lIns="0" tIns="12700" rIns="0" bIns="0" rtlCol="0">
            <a:spAutoFit/>
          </a:bodyPr>
          <a:lstStyle/>
          <a:p>
            <a:pPr marL="12700" algn="just" rtl="1">
              <a:lnSpc>
                <a:spcPct val="100000"/>
              </a:lnSpc>
              <a:spcBef>
                <a:spcPts val="100"/>
              </a:spcBef>
            </a:pPr>
            <a:r>
              <a:rPr lang="ar-JO" sz="1700" b="1" spc="135" dirty="0">
                <a:solidFill>
                  <a:srgbClr val="E42A83"/>
                </a:solidFill>
                <a:latin typeface="Calibri" panose="020F0502020204030204" pitchFamily="34" charset="0"/>
                <a:ea typeface="Calibri" panose="020F0502020204030204" pitchFamily="34" charset="0"/>
                <a:cs typeface="Calibri" panose="020F0502020204030204" pitchFamily="34" charset="0"/>
              </a:rPr>
              <a:t>كيف تقرأ هذا المستند؟ </a:t>
            </a:r>
            <a:endParaRPr sz="1700" dirty="0">
              <a:latin typeface="Calibri" panose="020F0502020204030204" pitchFamily="34" charset="0"/>
              <a:ea typeface="Calibri" panose="020F0502020204030204" pitchFamily="34" charset="0"/>
              <a:cs typeface="Calibri" panose="020F0502020204030204" pitchFamily="34" charset="0"/>
            </a:endParaRPr>
          </a:p>
          <a:p>
            <a:pPr marL="12700" marR="5080" algn="just" rtl="1">
              <a:lnSpc>
                <a:spcPct val="113999"/>
              </a:lnSpc>
              <a:spcBef>
                <a:spcPts val="985"/>
              </a:spcBef>
            </a:pPr>
            <a:r>
              <a:rPr lang="ar-JO" sz="950" spc="-20" dirty="0">
                <a:latin typeface="Calibri" panose="020F0502020204030204" pitchFamily="34" charset="0"/>
                <a:ea typeface="Calibri" panose="020F0502020204030204" pitchFamily="34" charset="0"/>
                <a:cs typeface="Calibri" panose="020F0502020204030204" pitchFamily="34" charset="0"/>
              </a:rPr>
              <a:t>تساعدك النظرة العامة في الصفحات التالية على التعرف بسرعة إلى الجزء الأكثر صلة بحالتك من هذا الدليل وتحدد كل قسم من أقسام الوحدة والمعلومات المدرجة في ذلك القسم ومن الذي يجب أن يعطى الأولوية لقراءته ولمحة عامة عن مختلف المصادر المقدمة (مع وجود روابط متضمنة بالأقسام والمصادر)، ويتم التمييز بين المصادر كما يلي:</a:t>
            </a:r>
          </a:p>
        </p:txBody>
      </p:sp>
      <p:sp>
        <p:nvSpPr>
          <p:cNvPr id="5" name="object 5"/>
          <p:cNvSpPr/>
          <p:nvPr/>
        </p:nvSpPr>
        <p:spPr>
          <a:xfrm>
            <a:off x="5836550" y="9309100"/>
            <a:ext cx="914400" cy="0"/>
          </a:xfrm>
          <a:custGeom>
            <a:avLst/>
            <a:gdLst/>
            <a:ahLst/>
            <a:cxnLst/>
            <a:rect l="l" t="t" r="r" b="b"/>
            <a:pathLst>
              <a:path w="914400">
                <a:moveTo>
                  <a:pt x="0" y="0"/>
                </a:moveTo>
                <a:lnTo>
                  <a:pt x="914400" y="0"/>
                </a:lnTo>
              </a:path>
            </a:pathLst>
          </a:custGeom>
          <a:ln w="3810">
            <a:solidFill>
              <a:srgbClr val="A92886"/>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6" name="object 6"/>
          <p:cNvSpPr txBox="1"/>
          <p:nvPr/>
        </p:nvSpPr>
        <p:spPr>
          <a:xfrm>
            <a:off x="1054536" y="9431035"/>
            <a:ext cx="5920551" cy="259045"/>
          </a:xfrm>
          <a:prstGeom prst="rect">
            <a:avLst/>
          </a:prstGeom>
        </p:spPr>
        <p:txBody>
          <a:bodyPr vert="horz" wrap="square" lIns="0" tIns="12700" rIns="0" bIns="0" rtlCol="0">
            <a:spAutoFit/>
          </a:bodyPr>
          <a:lstStyle/>
          <a:p>
            <a:pPr marL="132080" marR="5080" indent="-120014" rtl="1">
              <a:lnSpc>
                <a:spcPct val="100000"/>
              </a:lnSpc>
              <a:spcBef>
                <a:spcPts val="100"/>
              </a:spcBef>
            </a:pPr>
            <a:r>
              <a:rPr lang="ar-JO" sz="800" dirty="0">
                <a:solidFill>
                  <a:srgbClr val="992B7D"/>
                </a:solidFill>
                <a:latin typeface="Calibri" panose="020F0502020204030204" pitchFamily="34" charset="0"/>
                <a:ea typeface="Calibri" panose="020F0502020204030204" pitchFamily="34" charset="0"/>
                <a:cs typeface="Calibri" panose="020F0502020204030204" pitchFamily="34" charset="0"/>
              </a:rPr>
              <a:t>1. </a:t>
            </a:r>
            <a:r>
              <a:rPr lang="ar-JO" sz="800" dirty="0">
                <a:solidFill>
                  <a:schemeClr val="tx1"/>
                </a:solidFill>
                <a:latin typeface="Calibri" panose="020F0502020204030204" pitchFamily="34" charset="0"/>
                <a:ea typeface="Calibri" panose="020F0502020204030204" pitchFamily="34" charset="0"/>
                <a:cs typeface="Calibri" panose="020F0502020204030204" pitchFamily="34" charset="0"/>
              </a:rPr>
              <a:t>تصف المشاركة والمساءلة المجتمعية عملية العمل بطريقة شفافة وتشاركية مع المجتمعات والتي من شأنها تحسين جودة البرامج والعمليات المقدمة، ومن الممكن  أن يحل محلها مصطلح المساءلة تجاه الأشخاص أو السكان المتضررين.</a:t>
            </a:r>
            <a:endParaRPr sz="800" dirty="0">
              <a:solidFill>
                <a:schemeClr val="tx1"/>
              </a:solidFill>
              <a:latin typeface="Calibri" panose="020F0502020204030204" pitchFamily="34" charset="0"/>
              <a:ea typeface="Calibri" panose="020F0502020204030204" pitchFamily="34" charset="0"/>
              <a:cs typeface="Calibri" panose="020F0502020204030204" pitchFamily="34" charset="0"/>
            </a:endParaRPr>
          </a:p>
        </p:txBody>
      </p:sp>
      <p:sp>
        <p:nvSpPr>
          <p:cNvPr id="7" name="object 7"/>
          <p:cNvSpPr txBox="1"/>
          <p:nvPr/>
        </p:nvSpPr>
        <p:spPr>
          <a:xfrm>
            <a:off x="2474535" y="5011393"/>
            <a:ext cx="4312285" cy="314960"/>
          </a:xfrm>
          <a:prstGeom prst="rect">
            <a:avLst/>
          </a:prstGeom>
        </p:spPr>
        <p:txBody>
          <a:bodyPr vert="horz" wrap="square" lIns="0" tIns="12700" rIns="0" bIns="0" rtlCol="0">
            <a:spAutoFit/>
          </a:bodyPr>
          <a:lstStyle/>
          <a:p>
            <a:pPr marL="12700" rtl="1">
              <a:lnSpc>
                <a:spcPct val="100000"/>
              </a:lnSpc>
              <a:spcBef>
                <a:spcPts val="100"/>
              </a:spcBef>
            </a:pPr>
            <a:r>
              <a:rPr lang="ar-JO" sz="1900" b="1" spc="165" dirty="0">
                <a:solidFill>
                  <a:srgbClr val="992B7D"/>
                </a:solidFill>
                <a:latin typeface="Calibri" panose="020F0502020204030204" pitchFamily="34" charset="0"/>
                <a:ea typeface="Calibri" panose="020F0502020204030204" pitchFamily="34" charset="0"/>
                <a:cs typeface="Calibri" panose="020F0502020204030204" pitchFamily="34" charset="0"/>
              </a:rPr>
              <a:t>الاختصارات والرموز</a:t>
            </a:r>
            <a:endParaRPr sz="1900" dirty="0">
              <a:latin typeface="Calibri" panose="020F0502020204030204" pitchFamily="34" charset="0"/>
              <a:ea typeface="Calibri" panose="020F0502020204030204" pitchFamily="34" charset="0"/>
              <a:cs typeface="Calibri" panose="020F0502020204030204" pitchFamily="34" charset="0"/>
            </a:endParaRPr>
          </a:p>
        </p:txBody>
      </p:sp>
      <p:grpSp>
        <p:nvGrpSpPr>
          <p:cNvPr id="8" name="object 8"/>
          <p:cNvGrpSpPr/>
          <p:nvPr/>
        </p:nvGrpSpPr>
        <p:grpSpPr>
          <a:xfrm>
            <a:off x="6017583" y="5527326"/>
            <a:ext cx="6350" cy="3129915"/>
            <a:chOff x="1724825" y="5454697"/>
            <a:chExt cx="6350" cy="3129915"/>
          </a:xfrm>
        </p:grpSpPr>
        <p:sp>
          <p:nvSpPr>
            <p:cNvPr id="9" name="object 9"/>
            <p:cNvSpPr/>
            <p:nvPr/>
          </p:nvSpPr>
          <p:spPr>
            <a:xfrm>
              <a:off x="1728000" y="5454697"/>
              <a:ext cx="0" cy="260985"/>
            </a:xfrm>
            <a:custGeom>
              <a:avLst/>
              <a:gdLst/>
              <a:ahLst/>
              <a:cxnLst/>
              <a:rect l="l" t="t" r="r" b="b"/>
              <a:pathLst>
                <a:path h="260985">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0" name="object 10"/>
            <p:cNvSpPr/>
            <p:nvPr/>
          </p:nvSpPr>
          <p:spPr>
            <a:xfrm>
              <a:off x="1728000" y="5715484"/>
              <a:ext cx="0" cy="260985"/>
            </a:xfrm>
            <a:custGeom>
              <a:avLst/>
              <a:gdLst/>
              <a:ahLst/>
              <a:cxnLst/>
              <a:rect l="l" t="t" r="r" b="b"/>
              <a:pathLst>
                <a:path h="260985">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1" name="object 11"/>
            <p:cNvSpPr/>
            <p:nvPr/>
          </p:nvSpPr>
          <p:spPr>
            <a:xfrm>
              <a:off x="1728000" y="5976272"/>
              <a:ext cx="0" cy="260985"/>
            </a:xfrm>
            <a:custGeom>
              <a:avLst/>
              <a:gdLst/>
              <a:ahLst/>
              <a:cxnLst/>
              <a:rect l="l" t="t" r="r" b="b"/>
              <a:pathLst>
                <a:path h="260985">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2" name="object 12"/>
            <p:cNvSpPr/>
            <p:nvPr/>
          </p:nvSpPr>
          <p:spPr>
            <a:xfrm>
              <a:off x="1728000" y="6237060"/>
              <a:ext cx="0" cy="260985"/>
            </a:xfrm>
            <a:custGeom>
              <a:avLst/>
              <a:gdLst/>
              <a:ahLst/>
              <a:cxnLst/>
              <a:rect l="l" t="t" r="r" b="b"/>
              <a:pathLst>
                <a:path h="260985">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3" name="object 13"/>
            <p:cNvSpPr/>
            <p:nvPr/>
          </p:nvSpPr>
          <p:spPr>
            <a:xfrm>
              <a:off x="1728000" y="6497847"/>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4" name="object 14"/>
            <p:cNvSpPr/>
            <p:nvPr/>
          </p:nvSpPr>
          <p:spPr>
            <a:xfrm>
              <a:off x="1728000" y="6758635"/>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5" name="object 15"/>
            <p:cNvSpPr/>
            <p:nvPr/>
          </p:nvSpPr>
          <p:spPr>
            <a:xfrm>
              <a:off x="1728000" y="7019422"/>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6" name="object 16"/>
            <p:cNvSpPr/>
            <p:nvPr/>
          </p:nvSpPr>
          <p:spPr>
            <a:xfrm>
              <a:off x="1728000" y="7280210"/>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7" name="object 17"/>
            <p:cNvSpPr/>
            <p:nvPr/>
          </p:nvSpPr>
          <p:spPr>
            <a:xfrm>
              <a:off x="1728000" y="7540998"/>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8" name="object 18"/>
            <p:cNvSpPr/>
            <p:nvPr/>
          </p:nvSpPr>
          <p:spPr>
            <a:xfrm>
              <a:off x="1728000" y="7801785"/>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19" name="object 19"/>
            <p:cNvSpPr/>
            <p:nvPr/>
          </p:nvSpPr>
          <p:spPr>
            <a:xfrm>
              <a:off x="1728000" y="8062573"/>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0" name="object 20"/>
            <p:cNvSpPr/>
            <p:nvPr/>
          </p:nvSpPr>
          <p:spPr>
            <a:xfrm>
              <a:off x="1728000" y="8323360"/>
              <a:ext cx="0" cy="260985"/>
            </a:xfrm>
            <a:custGeom>
              <a:avLst/>
              <a:gdLst/>
              <a:ahLst/>
              <a:cxnLst/>
              <a:rect l="l" t="t" r="r" b="b"/>
              <a:pathLst>
                <a:path h="260984">
                  <a:moveTo>
                    <a:pt x="0" y="260781"/>
                  </a:moveTo>
                  <a:lnTo>
                    <a:pt x="0" y="0"/>
                  </a:lnTo>
                </a:path>
              </a:pathLst>
            </a:custGeom>
            <a:ln w="635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grpSp>
      <p:sp>
        <p:nvSpPr>
          <p:cNvPr id="21" name="object 21"/>
          <p:cNvSpPr txBox="1"/>
          <p:nvPr/>
        </p:nvSpPr>
        <p:spPr>
          <a:xfrm>
            <a:off x="6251931" y="5585189"/>
            <a:ext cx="375920" cy="3019994"/>
          </a:xfrm>
          <a:prstGeom prst="rect">
            <a:avLst/>
          </a:prstGeom>
        </p:spPr>
        <p:txBody>
          <a:bodyPr vert="horz" wrap="square" lIns="0" tIns="12700" rIns="0" bIns="0" rtlCol="0">
            <a:spAutoFit/>
          </a:bodyPr>
          <a:lstStyle/>
          <a:p>
            <a:pPr marL="12700">
              <a:lnSpc>
                <a:spcPct val="100000"/>
              </a:lnSpc>
              <a:spcBef>
                <a:spcPts val="100"/>
              </a:spcBef>
            </a:pPr>
            <a:r>
              <a:rPr sz="950" spc="-25" dirty="0">
                <a:solidFill>
                  <a:srgbClr val="992B7D"/>
                </a:solidFill>
                <a:latin typeface="Calibri" panose="020F0502020204030204" pitchFamily="34" charset="0"/>
                <a:ea typeface="Calibri" panose="020F0502020204030204" pitchFamily="34" charset="0"/>
                <a:cs typeface="Calibri" panose="020F0502020204030204" pitchFamily="34" charset="0"/>
              </a:rPr>
              <a:t>CEA</a:t>
            </a:r>
            <a:endParaRPr sz="950" dirty="0">
              <a:latin typeface="Calibri" panose="020F0502020204030204" pitchFamily="34" charset="0"/>
              <a:ea typeface="Calibri" panose="020F0502020204030204" pitchFamily="34" charset="0"/>
              <a:cs typeface="Calibri" panose="020F0502020204030204" pitchFamily="34" charset="0"/>
            </a:endParaRPr>
          </a:p>
          <a:p>
            <a:pPr marL="12700" marR="5080">
              <a:lnSpc>
                <a:spcPct val="180100"/>
              </a:lnSpc>
            </a:pPr>
            <a:r>
              <a:rPr lang="en-US" sz="950" spc="35" dirty="0">
                <a:solidFill>
                  <a:srgbClr val="992B7D"/>
                </a:solidFill>
                <a:latin typeface="Calibri" panose="020F0502020204030204" pitchFamily="34" charset="0"/>
                <a:ea typeface="Calibri" panose="020F0502020204030204" pitchFamily="34" charset="0"/>
                <a:cs typeface="Calibri" panose="020F0502020204030204" pitchFamily="34" charset="0"/>
              </a:rPr>
              <a:t>DRC</a:t>
            </a:r>
            <a:r>
              <a:rPr sz="950" spc="35" dirty="0">
                <a:solidFill>
                  <a:srgbClr val="992B7D"/>
                </a:solidFill>
                <a:latin typeface="Calibri" panose="020F0502020204030204" pitchFamily="34" charset="0"/>
                <a:ea typeface="Calibri" panose="020F0502020204030204" pitchFamily="34" charset="0"/>
                <a:cs typeface="Calibri" panose="020F0502020204030204" pitchFamily="34" charset="0"/>
              </a:rPr>
              <a:t> </a:t>
            </a:r>
            <a:endParaRPr lang="en-US" sz="950" spc="50" dirty="0">
              <a:solidFill>
                <a:srgbClr val="992B7D"/>
              </a:solidFill>
              <a:latin typeface="Calibri" panose="020F0502020204030204" pitchFamily="34" charset="0"/>
              <a:ea typeface="Calibri" panose="020F0502020204030204" pitchFamily="34" charset="0"/>
              <a:cs typeface="Calibri" panose="020F0502020204030204" pitchFamily="34" charset="0"/>
            </a:endParaRPr>
          </a:p>
          <a:p>
            <a:pPr marL="12700" marR="5080">
              <a:lnSpc>
                <a:spcPct val="180100"/>
              </a:lnSpc>
            </a:pPr>
            <a:r>
              <a:rPr lang="en-US" sz="950" spc="50" dirty="0">
                <a:solidFill>
                  <a:srgbClr val="992B7D"/>
                </a:solidFill>
                <a:latin typeface="Calibri" panose="020F0502020204030204" pitchFamily="34" charset="0"/>
                <a:ea typeface="Calibri" panose="020F0502020204030204" pitchFamily="34" charset="0"/>
                <a:cs typeface="Calibri" panose="020F0502020204030204" pitchFamily="34" charset="0"/>
              </a:rPr>
              <a:t>FAQ</a:t>
            </a:r>
            <a:r>
              <a:rPr sz="950" spc="50" dirty="0">
                <a:solidFill>
                  <a:srgbClr val="992B7D"/>
                </a:solidFill>
                <a:latin typeface="Calibri" panose="020F0502020204030204" pitchFamily="34" charset="0"/>
                <a:ea typeface="Calibri" panose="020F0502020204030204" pitchFamily="34" charset="0"/>
                <a:cs typeface="Calibri" panose="020F0502020204030204" pitchFamily="34" charset="0"/>
              </a:rPr>
              <a:t> </a:t>
            </a:r>
            <a:r>
              <a:rPr lang="en-US" sz="950" spc="-25" dirty="0">
                <a:solidFill>
                  <a:srgbClr val="992B7D"/>
                </a:solidFill>
                <a:latin typeface="Calibri" panose="020F0502020204030204" pitchFamily="34" charset="0"/>
                <a:ea typeface="Calibri" panose="020F0502020204030204" pitchFamily="34" charset="0"/>
                <a:cs typeface="Calibri" panose="020F0502020204030204" pitchFamily="34" charset="0"/>
              </a:rPr>
              <a:t>HR</a:t>
            </a:r>
          </a:p>
          <a:p>
            <a:pPr marL="12700" marR="5080">
              <a:lnSpc>
                <a:spcPct val="180100"/>
              </a:lnSpc>
            </a:pPr>
            <a:r>
              <a:rPr sz="950" spc="-25" dirty="0">
                <a:solidFill>
                  <a:srgbClr val="992B7D"/>
                </a:solidFill>
                <a:latin typeface="Calibri" panose="020F0502020204030204" pitchFamily="34" charset="0"/>
                <a:ea typeface="Calibri" panose="020F0502020204030204" pitchFamily="34" charset="0"/>
                <a:cs typeface="Calibri" panose="020F0502020204030204" pitchFamily="34" charset="0"/>
              </a:rPr>
              <a:t> </a:t>
            </a:r>
            <a:r>
              <a:rPr lang="en-US" sz="950" spc="-20" dirty="0">
                <a:solidFill>
                  <a:srgbClr val="992B7D"/>
                </a:solidFill>
                <a:latin typeface="Calibri" panose="020F0502020204030204" pitchFamily="34" charset="0"/>
                <a:ea typeface="Calibri" panose="020F0502020204030204" pitchFamily="34" charset="0"/>
                <a:cs typeface="Calibri" panose="020F0502020204030204" pitchFamily="34" charset="0"/>
              </a:rPr>
              <a:t>IFRC</a:t>
            </a:r>
          </a:p>
          <a:p>
            <a:pPr marL="12700" marR="5080">
              <a:lnSpc>
                <a:spcPct val="180100"/>
              </a:lnSpc>
            </a:pPr>
            <a:r>
              <a:rPr lang="en-US" sz="950" spc="-20" dirty="0">
                <a:solidFill>
                  <a:srgbClr val="992B7D"/>
                </a:solidFill>
                <a:latin typeface="Calibri" panose="020F0502020204030204" pitchFamily="34" charset="0"/>
                <a:ea typeface="Calibri" panose="020F0502020204030204" pitchFamily="34" charset="0"/>
                <a:cs typeface="Calibri" panose="020F0502020204030204" pitchFamily="34" charset="0"/>
              </a:rPr>
              <a:t>IT</a:t>
            </a:r>
            <a:endParaRPr lang="ar-JO" sz="950" spc="-20" dirty="0">
              <a:solidFill>
                <a:srgbClr val="992B7D"/>
              </a:solidFill>
              <a:latin typeface="Calibri" panose="020F0502020204030204" pitchFamily="34" charset="0"/>
              <a:ea typeface="Calibri" panose="020F0502020204030204" pitchFamily="34" charset="0"/>
              <a:cs typeface="Calibri" panose="020F0502020204030204" pitchFamily="34" charset="0"/>
            </a:endParaRPr>
          </a:p>
          <a:p>
            <a:pPr marL="12700" marR="5080">
              <a:lnSpc>
                <a:spcPct val="180100"/>
              </a:lnSpc>
            </a:pPr>
            <a:r>
              <a:rPr lang="en-US" sz="950" spc="-20" dirty="0">
                <a:solidFill>
                  <a:srgbClr val="992B7D"/>
                </a:solidFill>
                <a:latin typeface="Calibri" panose="020F0502020204030204" pitchFamily="34" charset="0"/>
                <a:ea typeface="Calibri" panose="020F0502020204030204" pitchFamily="34" charset="0"/>
                <a:cs typeface="Calibri" panose="020F0502020204030204" pitchFamily="34" charset="0"/>
              </a:rPr>
              <a:t>KAP</a:t>
            </a:r>
            <a:endParaRPr lang="ar-JO" sz="950" spc="-20" dirty="0">
              <a:solidFill>
                <a:srgbClr val="992B7D"/>
              </a:solidFill>
              <a:latin typeface="Calibri" panose="020F0502020204030204" pitchFamily="34" charset="0"/>
              <a:ea typeface="Calibri" panose="020F0502020204030204" pitchFamily="34" charset="0"/>
              <a:cs typeface="Calibri" panose="020F0502020204030204" pitchFamily="34" charset="0"/>
            </a:endParaRPr>
          </a:p>
          <a:p>
            <a:pPr marL="12700" marR="5080">
              <a:lnSpc>
                <a:spcPct val="180100"/>
              </a:lnSpc>
            </a:pPr>
            <a:r>
              <a:rPr lang="en-US" sz="950" spc="-20" dirty="0">
                <a:solidFill>
                  <a:srgbClr val="992B7D"/>
                </a:solidFill>
                <a:latin typeface="Calibri" panose="020F0502020204030204" pitchFamily="34" charset="0"/>
                <a:ea typeface="Calibri" panose="020F0502020204030204" pitchFamily="34" charset="0"/>
                <a:cs typeface="Calibri" panose="020F0502020204030204" pitchFamily="34" charset="0"/>
              </a:rPr>
              <a:t>M&amp;E</a:t>
            </a:r>
          </a:p>
          <a:p>
            <a:pPr marL="12700" marR="5080">
              <a:lnSpc>
                <a:spcPct val="180100"/>
              </a:lnSpc>
            </a:pPr>
            <a:r>
              <a:rPr sz="950" spc="-20" dirty="0">
                <a:solidFill>
                  <a:srgbClr val="992B7D"/>
                </a:solidFill>
                <a:latin typeface="Calibri" panose="020F0502020204030204" pitchFamily="34" charset="0"/>
                <a:ea typeface="Calibri" panose="020F0502020204030204" pitchFamily="34" charset="0"/>
                <a:cs typeface="Calibri" panose="020F0502020204030204" pitchFamily="34" charset="0"/>
              </a:rPr>
              <a:t> </a:t>
            </a:r>
            <a:r>
              <a:rPr sz="950" spc="-25" dirty="0">
                <a:solidFill>
                  <a:srgbClr val="992B7D"/>
                </a:solidFill>
                <a:latin typeface="Calibri" panose="020F0502020204030204" pitchFamily="34" charset="0"/>
                <a:ea typeface="Calibri" panose="020F0502020204030204" pitchFamily="34" charset="0"/>
                <a:cs typeface="Calibri" panose="020F0502020204030204" pitchFamily="34" charset="0"/>
              </a:rPr>
              <a:t>PGI </a:t>
            </a:r>
            <a:r>
              <a:rPr lang="en-US" sz="950" spc="70" dirty="0">
                <a:solidFill>
                  <a:srgbClr val="992B7D"/>
                </a:solidFill>
                <a:latin typeface="Calibri" panose="020F0502020204030204" pitchFamily="34" charset="0"/>
                <a:ea typeface="Calibri" panose="020F0502020204030204" pitchFamily="34" charset="0"/>
                <a:cs typeface="Calibri" panose="020F0502020204030204" pitchFamily="34" charset="0"/>
              </a:rPr>
              <a:t>PMER</a:t>
            </a:r>
            <a:r>
              <a:rPr sz="950" spc="70" dirty="0">
                <a:solidFill>
                  <a:srgbClr val="992B7D"/>
                </a:solidFill>
                <a:latin typeface="Calibri" panose="020F0502020204030204" pitchFamily="34" charset="0"/>
                <a:ea typeface="Calibri" panose="020F0502020204030204" pitchFamily="34" charset="0"/>
                <a:cs typeface="Calibri" panose="020F0502020204030204" pitchFamily="34" charset="0"/>
              </a:rPr>
              <a:t> </a:t>
            </a:r>
            <a:r>
              <a:rPr sz="950" spc="-20" dirty="0">
                <a:solidFill>
                  <a:srgbClr val="992B7D"/>
                </a:solidFill>
                <a:latin typeface="Calibri" panose="020F0502020204030204" pitchFamily="34" charset="0"/>
                <a:ea typeface="Calibri" panose="020F0502020204030204" pitchFamily="34" charset="0"/>
                <a:cs typeface="Calibri" panose="020F0502020204030204" pitchFamily="34" charset="0"/>
              </a:rPr>
              <a:t>RCRC </a:t>
            </a:r>
            <a:r>
              <a:rPr sz="950" spc="55" dirty="0">
                <a:solidFill>
                  <a:srgbClr val="992B7D"/>
                </a:solidFill>
                <a:latin typeface="Calibri" panose="020F0502020204030204" pitchFamily="34" charset="0"/>
                <a:ea typeface="Calibri" panose="020F0502020204030204" pitchFamily="34" charset="0"/>
                <a:cs typeface="Calibri" panose="020F0502020204030204" pitchFamily="34" charset="0"/>
              </a:rPr>
              <a:t>SEA</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22" name="object 22"/>
          <p:cNvSpPr txBox="1"/>
          <p:nvPr/>
        </p:nvSpPr>
        <p:spPr>
          <a:xfrm>
            <a:off x="902863" y="5601712"/>
            <a:ext cx="4784520" cy="3018455"/>
          </a:xfrm>
          <a:prstGeom prst="rect">
            <a:avLst/>
          </a:prstGeom>
        </p:spPr>
        <p:txBody>
          <a:bodyPr vert="horz" wrap="square" lIns="0" tIns="12700" rIns="0" bIns="0" rtlCol="0">
            <a:spAutoFit/>
          </a:bodyPr>
          <a:lstStyle/>
          <a:p>
            <a:pPr marL="38100" rtl="1">
              <a:lnSpc>
                <a:spcPct val="100000"/>
              </a:lnSpc>
              <a:spcBef>
                <a:spcPts val="100"/>
              </a:spcBef>
            </a:pPr>
            <a:r>
              <a:rPr lang="ar-JO" sz="950" spc="-20" dirty="0">
                <a:latin typeface="Calibri" panose="020F0502020204030204" pitchFamily="34" charset="0"/>
                <a:ea typeface="Calibri" panose="020F0502020204030204" pitchFamily="34" charset="0"/>
                <a:cs typeface="Calibri" panose="020F0502020204030204" pitchFamily="34" charset="0"/>
              </a:rPr>
              <a:t>المشاركة المجتمعية والمساءلة</a:t>
            </a:r>
            <a:endParaRPr sz="825" baseline="30303" dirty="0">
              <a:latin typeface="Calibri" panose="020F0502020204030204" pitchFamily="34" charset="0"/>
              <a:ea typeface="Calibri" panose="020F0502020204030204" pitchFamily="34" charset="0"/>
              <a:cs typeface="Calibri" panose="020F0502020204030204" pitchFamily="34" charset="0"/>
            </a:endParaRPr>
          </a:p>
          <a:p>
            <a:pPr marL="38100" marR="30480"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جمهورية الكونغو الديمقراطية</a:t>
            </a:r>
          </a:p>
          <a:p>
            <a:pPr marL="38100" marR="30480"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الأسئلة الأكثر تكراراً</a:t>
            </a:r>
            <a:endParaRPr sz="950" dirty="0">
              <a:latin typeface="Calibri" panose="020F0502020204030204" pitchFamily="34" charset="0"/>
              <a:ea typeface="Calibri" panose="020F0502020204030204" pitchFamily="34" charset="0"/>
              <a:cs typeface="Calibri" panose="020F0502020204030204" pitchFamily="34" charset="0"/>
            </a:endParaRPr>
          </a:p>
          <a:p>
            <a:pPr marL="38100" rtl="1">
              <a:lnSpc>
                <a:spcPct val="100000"/>
              </a:lnSpc>
              <a:spcBef>
                <a:spcPts val="910"/>
              </a:spcBef>
            </a:pPr>
            <a:r>
              <a:rPr lang="ar-JO" sz="950" spc="-10" dirty="0">
                <a:latin typeface="Calibri" panose="020F0502020204030204" pitchFamily="34" charset="0"/>
                <a:ea typeface="Calibri" panose="020F0502020204030204" pitchFamily="34" charset="0"/>
                <a:cs typeface="Calibri" panose="020F0502020204030204" pitchFamily="34" charset="0"/>
              </a:rPr>
              <a:t>الموارد البشرية</a:t>
            </a:r>
            <a:endParaRPr sz="950" dirty="0">
              <a:latin typeface="Calibri" panose="020F0502020204030204" pitchFamily="34" charset="0"/>
              <a:ea typeface="Calibri" panose="020F0502020204030204" pitchFamily="34" charset="0"/>
              <a:cs typeface="Calibri" panose="020F0502020204030204" pitchFamily="34" charset="0"/>
            </a:endParaRPr>
          </a:p>
          <a:p>
            <a:pPr marL="38100" marR="762635" algn="just" rtl="1">
              <a:lnSpc>
                <a:spcPct val="180100"/>
              </a:lnSpc>
            </a:pPr>
            <a:r>
              <a:rPr lang="ar-JO" sz="950" dirty="0">
                <a:latin typeface="Calibri" panose="020F0502020204030204" pitchFamily="34" charset="0"/>
                <a:ea typeface="Calibri" panose="020F0502020204030204" pitchFamily="34" charset="0"/>
                <a:cs typeface="Calibri" panose="020F0502020204030204" pitchFamily="34" charset="0"/>
              </a:rPr>
              <a:t>للاتحاد الدولي لجمعيات الصليب الأحمر والهلال الأحمر</a:t>
            </a:r>
          </a:p>
          <a:p>
            <a:pPr marL="38100" marR="762635"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تكنولوجيا المعلومات</a:t>
            </a:r>
            <a:endParaRPr lang="en-US" sz="950" spc="-10" dirty="0">
              <a:latin typeface="Calibri" panose="020F0502020204030204" pitchFamily="34" charset="0"/>
              <a:ea typeface="Calibri" panose="020F0502020204030204" pitchFamily="34" charset="0"/>
              <a:cs typeface="Calibri" panose="020F0502020204030204" pitchFamily="34" charset="0"/>
            </a:endParaRPr>
          </a:p>
          <a:p>
            <a:pPr marL="38100" marR="762635"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المعرفة والمواقف والممارسات</a:t>
            </a:r>
            <a:endParaRPr lang="en-US" sz="950" spc="-10" dirty="0">
              <a:latin typeface="Calibri" panose="020F0502020204030204" pitchFamily="34" charset="0"/>
              <a:ea typeface="Calibri" panose="020F0502020204030204" pitchFamily="34" charset="0"/>
              <a:cs typeface="Calibri" panose="020F0502020204030204" pitchFamily="34" charset="0"/>
            </a:endParaRPr>
          </a:p>
          <a:p>
            <a:pPr marL="38100" marR="762635"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التقييم والرصد</a:t>
            </a:r>
            <a:endParaRPr lang="en-US" sz="950" spc="-10" dirty="0">
              <a:latin typeface="Calibri" panose="020F0502020204030204" pitchFamily="34" charset="0"/>
              <a:ea typeface="Calibri" panose="020F0502020204030204" pitchFamily="34" charset="0"/>
              <a:cs typeface="Calibri" panose="020F0502020204030204" pitchFamily="34" charset="0"/>
            </a:endParaRPr>
          </a:p>
          <a:p>
            <a:pPr marL="38100" marR="762635"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الحماية والنوع الاجتماعي والإدماج</a:t>
            </a:r>
            <a:endParaRPr sz="950" dirty="0">
              <a:latin typeface="Calibri" panose="020F0502020204030204" pitchFamily="34" charset="0"/>
              <a:ea typeface="Calibri" panose="020F0502020204030204" pitchFamily="34" charset="0"/>
              <a:cs typeface="Calibri" panose="020F0502020204030204" pitchFamily="34" charset="0"/>
            </a:endParaRPr>
          </a:p>
          <a:p>
            <a:pPr marL="38100" marR="882015"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التخطيط والرصد والتقييم والإبلاغ</a:t>
            </a:r>
            <a:endParaRPr lang="ar-JO" sz="950" spc="-20" dirty="0">
              <a:latin typeface="Calibri" panose="020F0502020204030204" pitchFamily="34" charset="0"/>
              <a:ea typeface="Calibri" panose="020F0502020204030204" pitchFamily="34" charset="0"/>
              <a:cs typeface="Calibri" panose="020F0502020204030204" pitchFamily="34" charset="0"/>
            </a:endParaRPr>
          </a:p>
          <a:p>
            <a:pPr marL="38100" marR="882015" rtl="1">
              <a:lnSpc>
                <a:spcPct val="180100"/>
              </a:lnSpc>
            </a:pPr>
            <a:r>
              <a:rPr lang="ar-JO" sz="950" spc="-20" dirty="0">
                <a:latin typeface="Calibri" panose="020F0502020204030204" pitchFamily="34" charset="0"/>
                <a:ea typeface="Calibri" panose="020F0502020204030204" pitchFamily="34" charset="0"/>
                <a:cs typeface="Calibri" panose="020F0502020204030204" pitchFamily="34" charset="0"/>
              </a:rPr>
              <a:t>الصليب الأحمر والهلال الأحمر</a:t>
            </a:r>
            <a:endParaRPr sz="950" dirty="0">
              <a:latin typeface="Calibri" panose="020F0502020204030204" pitchFamily="34" charset="0"/>
              <a:ea typeface="Calibri" panose="020F0502020204030204" pitchFamily="34" charset="0"/>
              <a:cs typeface="Calibri" panose="020F0502020204030204" pitchFamily="34" charset="0"/>
            </a:endParaRPr>
          </a:p>
          <a:p>
            <a:pPr marL="38100" marR="1427480" rtl="1">
              <a:lnSpc>
                <a:spcPct val="180100"/>
              </a:lnSpc>
            </a:pPr>
            <a:r>
              <a:rPr lang="ar-JO" sz="950" spc="-10" dirty="0">
                <a:latin typeface="Calibri" panose="020F0502020204030204" pitchFamily="34" charset="0"/>
                <a:ea typeface="Calibri" panose="020F0502020204030204" pitchFamily="34" charset="0"/>
                <a:cs typeface="Calibri" panose="020F0502020204030204" pitchFamily="34" charset="0"/>
              </a:rPr>
              <a:t>الاستغلال والاعتداء الجنسي</a:t>
            </a:r>
          </a:p>
        </p:txBody>
      </p:sp>
      <p:grpSp>
        <p:nvGrpSpPr>
          <p:cNvPr id="23" name="object 23"/>
          <p:cNvGrpSpPr/>
          <p:nvPr/>
        </p:nvGrpSpPr>
        <p:grpSpPr>
          <a:xfrm>
            <a:off x="1334485" y="2113990"/>
            <a:ext cx="807085" cy="807085"/>
            <a:chOff x="1334485" y="2113990"/>
            <a:chExt cx="807085" cy="807085"/>
          </a:xfrm>
        </p:grpSpPr>
        <p:sp>
          <p:nvSpPr>
            <p:cNvPr id="24" name="object 24"/>
            <p:cNvSpPr/>
            <p:nvPr/>
          </p:nvSpPr>
          <p:spPr>
            <a:xfrm>
              <a:off x="1334485" y="2113990"/>
              <a:ext cx="807085" cy="807085"/>
            </a:xfrm>
            <a:custGeom>
              <a:avLst/>
              <a:gdLst/>
              <a:ahLst/>
              <a:cxnLst/>
              <a:rect l="l" t="t" r="r" b="b"/>
              <a:pathLst>
                <a:path w="807085" h="807085">
                  <a:moveTo>
                    <a:pt x="403402" y="0"/>
                  </a:moveTo>
                  <a:lnTo>
                    <a:pt x="356356" y="2713"/>
                  </a:lnTo>
                  <a:lnTo>
                    <a:pt x="310905" y="10653"/>
                  </a:lnTo>
                  <a:lnTo>
                    <a:pt x="267350" y="23517"/>
                  </a:lnTo>
                  <a:lnTo>
                    <a:pt x="225995" y="41001"/>
                  </a:lnTo>
                  <a:lnTo>
                    <a:pt x="187142" y="62803"/>
                  </a:lnTo>
                  <a:lnTo>
                    <a:pt x="151093" y="88621"/>
                  </a:lnTo>
                  <a:lnTo>
                    <a:pt x="118152" y="118151"/>
                  </a:lnTo>
                  <a:lnTo>
                    <a:pt x="88622" y="151091"/>
                  </a:lnTo>
                  <a:lnTo>
                    <a:pt x="62804" y="187138"/>
                  </a:lnTo>
                  <a:lnTo>
                    <a:pt x="41001" y="225990"/>
                  </a:lnTo>
                  <a:lnTo>
                    <a:pt x="23517" y="267344"/>
                  </a:lnTo>
                  <a:lnTo>
                    <a:pt x="10654" y="310897"/>
                  </a:lnTo>
                  <a:lnTo>
                    <a:pt x="2713" y="356346"/>
                  </a:lnTo>
                  <a:lnTo>
                    <a:pt x="0" y="403390"/>
                  </a:lnTo>
                  <a:lnTo>
                    <a:pt x="2713" y="450433"/>
                  </a:lnTo>
                  <a:lnTo>
                    <a:pt x="10654" y="495882"/>
                  </a:lnTo>
                  <a:lnTo>
                    <a:pt x="23517" y="539435"/>
                  </a:lnTo>
                  <a:lnTo>
                    <a:pt x="41001" y="580789"/>
                  </a:lnTo>
                  <a:lnTo>
                    <a:pt x="62804" y="619641"/>
                  </a:lnTo>
                  <a:lnTo>
                    <a:pt x="88622" y="655688"/>
                  </a:lnTo>
                  <a:lnTo>
                    <a:pt x="118152" y="688628"/>
                  </a:lnTo>
                  <a:lnTo>
                    <a:pt x="151093" y="718159"/>
                  </a:lnTo>
                  <a:lnTo>
                    <a:pt x="187142" y="743976"/>
                  </a:lnTo>
                  <a:lnTo>
                    <a:pt x="225995" y="765778"/>
                  </a:lnTo>
                  <a:lnTo>
                    <a:pt x="267350" y="783262"/>
                  </a:lnTo>
                  <a:lnTo>
                    <a:pt x="310905" y="796126"/>
                  </a:lnTo>
                  <a:lnTo>
                    <a:pt x="356356" y="804066"/>
                  </a:lnTo>
                  <a:lnTo>
                    <a:pt x="403402" y="806780"/>
                  </a:lnTo>
                  <a:lnTo>
                    <a:pt x="450446" y="804066"/>
                  </a:lnTo>
                  <a:lnTo>
                    <a:pt x="495895" y="796126"/>
                  </a:lnTo>
                  <a:lnTo>
                    <a:pt x="539448" y="783262"/>
                  </a:lnTo>
                  <a:lnTo>
                    <a:pt x="580802" y="765778"/>
                  </a:lnTo>
                  <a:lnTo>
                    <a:pt x="619654" y="743976"/>
                  </a:lnTo>
                  <a:lnTo>
                    <a:pt x="655701" y="718159"/>
                  </a:lnTo>
                  <a:lnTo>
                    <a:pt x="688641" y="688628"/>
                  </a:lnTo>
                  <a:lnTo>
                    <a:pt x="718171" y="655688"/>
                  </a:lnTo>
                  <a:lnTo>
                    <a:pt x="743989" y="619641"/>
                  </a:lnTo>
                  <a:lnTo>
                    <a:pt x="765791" y="580789"/>
                  </a:lnTo>
                  <a:lnTo>
                    <a:pt x="783275" y="539435"/>
                  </a:lnTo>
                  <a:lnTo>
                    <a:pt x="796138" y="495882"/>
                  </a:lnTo>
                  <a:lnTo>
                    <a:pt x="804078" y="450433"/>
                  </a:lnTo>
                  <a:lnTo>
                    <a:pt x="806792" y="403390"/>
                  </a:lnTo>
                  <a:lnTo>
                    <a:pt x="804078" y="356346"/>
                  </a:lnTo>
                  <a:lnTo>
                    <a:pt x="796138" y="310897"/>
                  </a:lnTo>
                  <a:lnTo>
                    <a:pt x="783275" y="267344"/>
                  </a:lnTo>
                  <a:lnTo>
                    <a:pt x="765791" y="225990"/>
                  </a:lnTo>
                  <a:lnTo>
                    <a:pt x="743989" y="187138"/>
                  </a:lnTo>
                  <a:lnTo>
                    <a:pt x="718171" y="151091"/>
                  </a:lnTo>
                  <a:lnTo>
                    <a:pt x="688641" y="118151"/>
                  </a:lnTo>
                  <a:lnTo>
                    <a:pt x="655701" y="88621"/>
                  </a:lnTo>
                  <a:lnTo>
                    <a:pt x="619654" y="62803"/>
                  </a:lnTo>
                  <a:lnTo>
                    <a:pt x="580802" y="41001"/>
                  </a:lnTo>
                  <a:lnTo>
                    <a:pt x="539448" y="23517"/>
                  </a:lnTo>
                  <a:lnTo>
                    <a:pt x="495895" y="10653"/>
                  </a:lnTo>
                  <a:lnTo>
                    <a:pt x="450446" y="2713"/>
                  </a:lnTo>
                  <a:lnTo>
                    <a:pt x="403402" y="0"/>
                  </a:lnTo>
                  <a:close/>
                </a:path>
              </a:pathLst>
            </a:custGeom>
            <a:solidFill>
              <a:srgbClr val="97569C"/>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5" name="object 25"/>
            <p:cNvSpPr/>
            <p:nvPr/>
          </p:nvSpPr>
          <p:spPr>
            <a:xfrm>
              <a:off x="1497114" y="2436164"/>
              <a:ext cx="478155" cy="331470"/>
            </a:xfrm>
            <a:custGeom>
              <a:avLst/>
              <a:gdLst/>
              <a:ahLst/>
              <a:cxnLst/>
              <a:rect l="l" t="t" r="r" b="b"/>
              <a:pathLst>
                <a:path w="478155" h="331469">
                  <a:moveTo>
                    <a:pt x="179336" y="243255"/>
                  </a:moveTo>
                  <a:lnTo>
                    <a:pt x="167855" y="202857"/>
                  </a:lnTo>
                  <a:lnTo>
                    <a:pt x="161112" y="191871"/>
                  </a:lnTo>
                  <a:lnTo>
                    <a:pt x="149491" y="172923"/>
                  </a:lnTo>
                  <a:lnTo>
                    <a:pt x="122682" y="154482"/>
                  </a:lnTo>
                  <a:lnTo>
                    <a:pt x="117868" y="151396"/>
                  </a:lnTo>
                  <a:lnTo>
                    <a:pt x="113499" y="147764"/>
                  </a:lnTo>
                  <a:lnTo>
                    <a:pt x="96050" y="134175"/>
                  </a:lnTo>
                  <a:lnTo>
                    <a:pt x="62712" y="101752"/>
                  </a:lnTo>
                  <a:lnTo>
                    <a:pt x="60947" y="99872"/>
                  </a:lnTo>
                  <a:lnTo>
                    <a:pt x="58559" y="98475"/>
                  </a:lnTo>
                  <a:lnTo>
                    <a:pt x="55918" y="97802"/>
                  </a:lnTo>
                  <a:lnTo>
                    <a:pt x="49872" y="97802"/>
                  </a:lnTo>
                  <a:lnTo>
                    <a:pt x="37198" y="114541"/>
                  </a:lnTo>
                  <a:lnTo>
                    <a:pt x="41325" y="120218"/>
                  </a:lnTo>
                  <a:lnTo>
                    <a:pt x="91821" y="185407"/>
                  </a:lnTo>
                  <a:lnTo>
                    <a:pt x="92494" y="186232"/>
                  </a:lnTo>
                  <a:lnTo>
                    <a:pt x="92798" y="187286"/>
                  </a:lnTo>
                  <a:lnTo>
                    <a:pt x="92557" y="189395"/>
                  </a:lnTo>
                  <a:lnTo>
                    <a:pt x="91998" y="190373"/>
                  </a:lnTo>
                  <a:lnTo>
                    <a:pt x="91186" y="191008"/>
                  </a:lnTo>
                  <a:lnTo>
                    <a:pt x="90487" y="191579"/>
                  </a:lnTo>
                  <a:lnTo>
                    <a:pt x="89636" y="191871"/>
                  </a:lnTo>
                  <a:lnTo>
                    <a:pt x="89306" y="191858"/>
                  </a:lnTo>
                  <a:lnTo>
                    <a:pt x="88709" y="191833"/>
                  </a:lnTo>
                  <a:lnTo>
                    <a:pt x="87490" y="191858"/>
                  </a:lnTo>
                  <a:lnTo>
                    <a:pt x="86347" y="191312"/>
                  </a:lnTo>
                  <a:lnTo>
                    <a:pt x="85572" y="190360"/>
                  </a:lnTo>
                  <a:lnTo>
                    <a:pt x="35077" y="124802"/>
                  </a:lnTo>
                  <a:lnTo>
                    <a:pt x="31978" y="120878"/>
                  </a:lnTo>
                  <a:lnTo>
                    <a:pt x="30302" y="116027"/>
                  </a:lnTo>
                  <a:lnTo>
                    <a:pt x="30302" y="106032"/>
                  </a:lnTo>
                  <a:lnTo>
                    <a:pt x="31978" y="101180"/>
                  </a:lnTo>
                  <a:lnTo>
                    <a:pt x="35077" y="97256"/>
                  </a:lnTo>
                  <a:lnTo>
                    <a:pt x="37922" y="93497"/>
                  </a:lnTo>
                  <a:lnTo>
                    <a:pt x="23685" y="10020"/>
                  </a:lnTo>
                  <a:lnTo>
                    <a:pt x="22555" y="4140"/>
                  </a:lnTo>
                  <a:lnTo>
                    <a:pt x="17272" y="0"/>
                  </a:lnTo>
                  <a:lnTo>
                    <a:pt x="11290" y="292"/>
                  </a:lnTo>
                  <a:lnTo>
                    <a:pt x="5232" y="723"/>
                  </a:lnTo>
                  <a:lnTo>
                    <a:pt x="533" y="5778"/>
                  </a:lnTo>
                  <a:lnTo>
                    <a:pt x="546" y="11861"/>
                  </a:lnTo>
                  <a:lnTo>
                    <a:pt x="0" y="117373"/>
                  </a:lnTo>
                  <a:lnTo>
                    <a:pt x="1295" y="120764"/>
                  </a:lnTo>
                  <a:lnTo>
                    <a:pt x="51371" y="216789"/>
                  </a:lnTo>
                  <a:lnTo>
                    <a:pt x="52959" y="218960"/>
                  </a:lnTo>
                  <a:lnTo>
                    <a:pt x="54825" y="220853"/>
                  </a:lnTo>
                  <a:lnTo>
                    <a:pt x="106248" y="275945"/>
                  </a:lnTo>
                  <a:lnTo>
                    <a:pt x="111582" y="281597"/>
                  </a:lnTo>
                  <a:lnTo>
                    <a:pt x="114274" y="289229"/>
                  </a:lnTo>
                  <a:lnTo>
                    <a:pt x="113677" y="296976"/>
                  </a:lnTo>
                  <a:lnTo>
                    <a:pt x="110655" y="331406"/>
                  </a:lnTo>
                  <a:lnTo>
                    <a:pt x="179336" y="331406"/>
                  </a:lnTo>
                  <a:lnTo>
                    <a:pt x="179336" y="243255"/>
                  </a:lnTo>
                  <a:close/>
                </a:path>
                <a:path w="478155" h="331469">
                  <a:moveTo>
                    <a:pt x="477862" y="117170"/>
                  </a:moveTo>
                  <a:lnTo>
                    <a:pt x="476948" y="11849"/>
                  </a:lnTo>
                  <a:lnTo>
                    <a:pt x="476846" y="5461"/>
                  </a:lnTo>
                  <a:lnTo>
                    <a:pt x="471665" y="330"/>
                  </a:lnTo>
                  <a:lnTo>
                    <a:pt x="465289" y="279"/>
                  </a:lnTo>
                  <a:lnTo>
                    <a:pt x="459600" y="292"/>
                  </a:lnTo>
                  <a:lnTo>
                    <a:pt x="454748" y="4406"/>
                  </a:lnTo>
                  <a:lnTo>
                    <a:pt x="439572" y="93941"/>
                  </a:lnTo>
                  <a:lnTo>
                    <a:pt x="442645" y="98005"/>
                  </a:lnTo>
                  <a:lnTo>
                    <a:pt x="445516" y="101625"/>
                  </a:lnTo>
                  <a:lnTo>
                    <a:pt x="447141" y="106299"/>
                  </a:lnTo>
                  <a:lnTo>
                    <a:pt x="447205" y="116471"/>
                  </a:lnTo>
                  <a:lnTo>
                    <a:pt x="445516" y="121335"/>
                  </a:lnTo>
                  <a:lnTo>
                    <a:pt x="442417" y="125260"/>
                  </a:lnTo>
                  <a:lnTo>
                    <a:pt x="391147" y="191719"/>
                  </a:lnTo>
                  <a:lnTo>
                    <a:pt x="389966" y="192290"/>
                  </a:lnTo>
                  <a:lnTo>
                    <a:pt x="388696" y="192290"/>
                  </a:lnTo>
                  <a:lnTo>
                    <a:pt x="387807" y="192316"/>
                  </a:lnTo>
                  <a:lnTo>
                    <a:pt x="386918" y="192024"/>
                  </a:lnTo>
                  <a:lnTo>
                    <a:pt x="386219" y="191452"/>
                  </a:lnTo>
                  <a:lnTo>
                    <a:pt x="385254" y="190792"/>
                  </a:lnTo>
                  <a:lnTo>
                    <a:pt x="384632" y="189738"/>
                  </a:lnTo>
                  <a:lnTo>
                    <a:pt x="384416" y="187388"/>
                  </a:lnTo>
                  <a:lnTo>
                    <a:pt x="384835" y="186232"/>
                  </a:lnTo>
                  <a:lnTo>
                    <a:pt x="385673" y="185394"/>
                  </a:lnTo>
                  <a:lnTo>
                    <a:pt x="436181" y="120205"/>
                  </a:lnTo>
                  <a:lnTo>
                    <a:pt x="440575" y="114439"/>
                  </a:lnTo>
                  <a:lnTo>
                    <a:pt x="439940" y="106299"/>
                  </a:lnTo>
                  <a:lnTo>
                    <a:pt x="434581" y="101193"/>
                  </a:lnTo>
                  <a:lnTo>
                    <a:pt x="433146" y="99910"/>
                  </a:lnTo>
                  <a:lnTo>
                    <a:pt x="431990" y="99237"/>
                  </a:lnTo>
                  <a:lnTo>
                    <a:pt x="429971" y="98005"/>
                  </a:lnTo>
                  <a:lnTo>
                    <a:pt x="427583" y="97332"/>
                  </a:lnTo>
                  <a:lnTo>
                    <a:pt x="421855" y="97332"/>
                  </a:lnTo>
                  <a:lnTo>
                    <a:pt x="419188" y="97904"/>
                  </a:lnTo>
                  <a:lnTo>
                    <a:pt x="416737" y="99263"/>
                  </a:lnTo>
                  <a:lnTo>
                    <a:pt x="414756" y="101295"/>
                  </a:lnTo>
                  <a:lnTo>
                    <a:pt x="381723" y="134251"/>
                  </a:lnTo>
                  <a:lnTo>
                    <a:pt x="364007" y="148120"/>
                  </a:lnTo>
                  <a:lnTo>
                    <a:pt x="359625" y="151765"/>
                  </a:lnTo>
                  <a:lnTo>
                    <a:pt x="354812" y="154838"/>
                  </a:lnTo>
                  <a:lnTo>
                    <a:pt x="309727" y="202844"/>
                  </a:lnTo>
                  <a:lnTo>
                    <a:pt x="298259" y="243433"/>
                  </a:lnTo>
                  <a:lnTo>
                    <a:pt x="298259" y="331406"/>
                  </a:lnTo>
                  <a:lnTo>
                    <a:pt x="367309" y="331406"/>
                  </a:lnTo>
                  <a:lnTo>
                    <a:pt x="364642" y="297053"/>
                  </a:lnTo>
                  <a:lnTo>
                    <a:pt x="364007" y="289471"/>
                  </a:lnTo>
                  <a:lnTo>
                    <a:pt x="366534" y="281965"/>
                  </a:lnTo>
                  <a:lnTo>
                    <a:pt x="371627" y="276301"/>
                  </a:lnTo>
                  <a:lnTo>
                    <a:pt x="422960" y="221208"/>
                  </a:lnTo>
                  <a:lnTo>
                    <a:pt x="424853" y="219290"/>
                  </a:lnTo>
                  <a:lnTo>
                    <a:pt x="426466" y="217093"/>
                  </a:lnTo>
                  <a:lnTo>
                    <a:pt x="439318" y="192316"/>
                  </a:lnTo>
                  <a:lnTo>
                    <a:pt x="476758" y="120205"/>
                  </a:lnTo>
                  <a:lnTo>
                    <a:pt x="477862" y="117170"/>
                  </a:lnTo>
                  <a:close/>
                </a:path>
              </a:pathLst>
            </a:custGeom>
            <a:solidFill>
              <a:srgbClr val="FFFFFF"/>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6" name="object 26"/>
            <p:cNvSpPr/>
            <p:nvPr/>
          </p:nvSpPr>
          <p:spPr>
            <a:xfrm>
              <a:off x="1610279" y="2202763"/>
              <a:ext cx="255270" cy="347980"/>
            </a:xfrm>
            <a:custGeom>
              <a:avLst/>
              <a:gdLst/>
              <a:ahLst/>
              <a:cxnLst/>
              <a:rect l="l" t="t" r="r" b="b"/>
              <a:pathLst>
                <a:path w="255269" h="347980">
                  <a:moveTo>
                    <a:pt x="202603" y="0"/>
                  </a:moveTo>
                  <a:lnTo>
                    <a:pt x="18694" y="0"/>
                  </a:lnTo>
                  <a:lnTo>
                    <a:pt x="11417" y="1469"/>
                  </a:lnTo>
                  <a:lnTo>
                    <a:pt x="5475" y="5475"/>
                  </a:lnTo>
                  <a:lnTo>
                    <a:pt x="1469" y="11417"/>
                  </a:lnTo>
                  <a:lnTo>
                    <a:pt x="0" y="18694"/>
                  </a:lnTo>
                  <a:lnTo>
                    <a:pt x="0" y="329133"/>
                  </a:lnTo>
                  <a:lnTo>
                    <a:pt x="1469" y="336417"/>
                  </a:lnTo>
                  <a:lnTo>
                    <a:pt x="5475" y="342363"/>
                  </a:lnTo>
                  <a:lnTo>
                    <a:pt x="11417" y="346371"/>
                  </a:lnTo>
                  <a:lnTo>
                    <a:pt x="18694" y="347840"/>
                  </a:lnTo>
                  <a:lnTo>
                    <a:pt x="236512" y="347840"/>
                  </a:lnTo>
                  <a:lnTo>
                    <a:pt x="243789" y="346371"/>
                  </a:lnTo>
                  <a:lnTo>
                    <a:pt x="249731" y="342363"/>
                  </a:lnTo>
                  <a:lnTo>
                    <a:pt x="253737" y="336417"/>
                  </a:lnTo>
                  <a:lnTo>
                    <a:pt x="255206" y="329133"/>
                  </a:lnTo>
                  <a:lnTo>
                    <a:pt x="255206" y="53416"/>
                  </a:lnTo>
                  <a:lnTo>
                    <a:pt x="202603" y="0"/>
                  </a:lnTo>
                  <a:close/>
                </a:path>
              </a:pathLst>
            </a:custGeom>
            <a:solidFill>
              <a:srgbClr val="97569C"/>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7" name="object 27"/>
            <p:cNvSpPr/>
            <p:nvPr/>
          </p:nvSpPr>
          <p:spPr>
            <a:xfrm>
              <a:off x="1610279" y="2202763"/>
              <a:ext cx="255270" cy="347980"/>
            </a:xfrm>
            <a:custGeom>
              <a:avLst/>
              <a:gdLst/>
              <a:ahLst/>
              <a:cxnLst/>
              <a:rect l="l" t="t" r="r" b="b"/>
              <a:pathLst>
                <a:path w="255269" h="347980">
                  <a:moveTo>
                    <a:pt x="202603" y="0"/>
                  </a:moveTo>
                  <a:lnTo>
                    <a:pt x="18694" y="0"/>
                  </a:lnTo>
                  <a:lnTo>
                    <a:pt x="11417" y="1469"/>
                  </a:lnTo>
                  <a:lnTo>
                    <a:pt x="5475" y="5475"/>
                  </a:lnTo>
                  <a:lnTo>
                    <a:pt x="1469" y="11417"/>
                  </a:lnTo>
                  <a:lnTo>
                    <a:pt x="0" y="18694"/>
                  </a:lnTo>
                  <a:lnTo>
                    <a:pt x="0" y="329133"/>
                  </a:lnTo>
                  <a:lnTo>
                    <a:pt x="1469" y="336417"/>
                  </a:lnTo>
                  <a:lnTo>
                    <a:pt x="5475" y="342363"/>
                  </a:lnTo>
                  <a:lnTo>
                    <a:pt x="11417" y="346371"/>
                  </a:lnTo>
                  <a:lnTo>
                    <a:pt x="18694" y="347840"/>
                  </a:lnTo>
                  <a:lnTo>
                    <a:pt x="236512" y="347840"/>
                  </a:lnTo>
                  <a:lnTo>
                    <a:pt x="243789" y="346371"/>
                  </a:lnTo>
                  <a:lnTo>
                    <a:pt x="249731" y="342363"/>
                  </a:lnTo>
                  <a:lnTo>
                    <a:pt x="253737" y="336417"/>
                  </a:lnTo>
                  <a:lnTo>
                    <a:pt x="255206" y="329133"/>
                  </a:lnTo>
                  <a:lnTo>
                    <a:pt x="255206" y="53416"/>
                  </a:lnTo>
                  <a:lnTo>
                    <a:pt x="202603" y="0"/>
                  </a:lnTo>
                  <a:close/>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8" name="object 28"/>
            <p:cNvSpPr/>
            <p:nvPr/>
          </p:nvSpPr>
          <p:spPr>
            <a:xfrm>
              <a:off x="1653910" y="2285887"/>
              <a:ext cx="168275" cy="0"/>
            </a:xfrm>
            <a:custGeom>
              <a:avLst/>
              <a:gdLst/>
              <a:ahLst/>
              <a:cxnLst/>
              <a:rect l="l" t="t" r="r" b="b"/>
              <a:pathLst>
                <a:path w="168275">
                  <a:moveTo>
                    <a:pt x="0" y="0"/>
                  </a:moveTo>
                  <a:lnTo>
                    <a:pt x="167944" y="0"/>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29" name="object 29"/>
            <p:cNvSpPr/>
            <p:nvPr/>
          </p:nvSpPr>
          <p:spPr>
            <a:xfrm>
              <a:off x="1653910" y="2344962"/>
              <a:ext cx="168275" cy="0"/>
            </a:xfrm>
            <a:custGeom>
              <a:avLst/>
              <a:gdLst/>
              <a:ahLst/>
              <a:cxnLst/>
              <a:rect l="l" t="t" r="r" b="b"/>
              <a:pathLst>
                <a:path w="168275">
                  <a:moveTo>
                    <a:pt x="0" y="0"/>
                  </a:moveTo>
                  <a:lnTo>
                    <a:pt x="167944" y="0"/>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0" name="object 30"/>
            <p:cNvSpPr/>
            <p:nvPr/>
          </p:nvSpPr>
          <p:spPr>
            <a:xfrm>
              <a:off x="1653910" y="2404039"/>
              <a:ext cx="168275" cy="0"/>
            </a:xfrm>
            <a:custGeom>
              <a:avLst/>
              <a:gdLst/>
              <a:ahLst/>
              <a:cxnLst/>
              <a:rect l="l" t="t" r="r" b="b"/>
              <a:pathLst>
                <a:path w="168275">
                  <a:moveTo>
                    <a:pt x="0" y="0"/>
                  </a:moveTo>
                  <a:lnTo>
                    <a:pt x="167944" y="0"/>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1" name="object 31"/>
            <p:cNvSpPr/>
            <p:nvPr/>
          </p:nvSpPr>
          <p:spPr>
            <a:xfrm>
              <a:off x="1653910" y="2463114"/>
              <a:ext cx="168275" cy="0"/>
            </a:xfrm>
            <a:custGeom>
              <a:avLst/>
              <a:gdLst/>
              <a:ahLst/>
              <a:cxnLst/>
              <a:rect l="l" t="t" r="r" b="b"/>
              <a:pathLst>
                <a:path w="168275">
                  <a:moveTo>
                    <a:pt x="0" y="0"/>
                  </a:moveTo>
                  <a:lnTo>
                    <a:pt x="167944" y="0"/>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2" name="object 32"/>
            <p:cNvSpPr/>
            <p:nvPr/>
          </p:nvSpPr>
          <p:spPr>
            <a:xfrm>
              <a:off x="1812883" y="2202763"/>
              <a:ext cx="52705" cy="53975"/>
            </a:xfrm>
            <a:custGeom>
              <a:avLst/>
              <a:gdLst/>
              <a:ahLst/>
              <a:cxnLst/>
              <a:rect l="l" t="t" r="r" b="b"/>
              <a:pathLst>
                <a:path w="52705" h="53975">
                  <a:moveTo>
                    <a:pt x="0" y="0"/>
                  </a:moveTo>
                  <a:lnTo>
                    <a:pt x="0" y="34721"/>
                  </a:lnTo>
                  <a:lnTo>
                    <a:pt x="1469" y="41998"/>
                  </a:lnTo>
                  <a:lnTo>
                    <a:pt x="5475" y="47940"/>
                  </a:lnTo>
                  <a:lnTo>
                    <a:pt x="11417" y="51947"/>
                  </a:lnTo>
                  <a:lnTo>
                    <a:pt x="18694" y="53416"/>
                  </a:lnTo>
                  <a:lnTo>
                    <a:pt x="52603" y="53416"/>
                  </a:lnTo>
                  <a:lnTo>
                    <a:pt x="0" y="0"/>
                  </a:lnTo>
                  <a:close/>
                </a:path>
              </a:pathLst>
            </a:custGeom>
            <a:solidFill>
              <a:srgbClr val="FFFFFF"/>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3" name="object 33"/>
            <p:cNvSpPr/>
            <p:nvPr/>
          </p:nvSpPr>
          <p:spPr>
            <a:xfrm>
              <a:off x="1812883" y="2202763"/>
              <a:ext cx="52705" cy="53975"/>
            </a:xfrm>
            <a:custGeom>
              <a:avLst/>
              <a:gdLst/>
              <a:ahLst/>
              <a:cxnLst/>
              <a:rect l="l" t="t" r="r" b="b"/>
              <a:pathLst>
                <a:path w="52705" h="53975">
                  <a:moveTo>
                    <a:pt x="0" y="0"/>
                  </a:moveTo>
                  <a:lnTo>
                    <a:pt x="0" y="34721"/>
                  </a:lnTo>
                  <a:lnTo>
                    <a:pt x="1469" y="41998"/>
                  </a:lnTo>
                  <a:lnTo>
                    <a:pt x="5475" y="47940"/>
                  </a:lnTo>
                  <a:lnTo>
                    <a:pt x="11417" y="51947"/>
                  </a:lnTo>
                  <a:lnTo>
                    <a:pt x="18694" y="53416"/>
                  </a:lnTo>
                  <a:lnTo>
                    <a:pt x="52603" y="53416"/>
                  </a:lnTo>
                </a:path>
              </a:pathLst>
            </a:custGeom>
            <a:ln w="8648">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grpSp>
      <p:sp>
        <p:nvSpPr>
          <p:cNvPr id="34" name="object 34"/>
          <p:cNvSpPr/>
          <p:nvPr/>
        </p:nvSpPr>
        <p:spPr>
          <a:xfrm>
            <a:off x="1107883" y="3093383"/>
            <a:ext cx="1260475" cy="0"/>
          </a:xfrm>
          <a:custGeom>
            <a:avLst/>
            <a:gdLst/>
            <a:ahLst/>
            <a:cxnLst/>
            <a:rect l="l" t="t" r="r" b="b"/>
            <a:pathLst>
              <a:path w="1260475">
                <a:moveTo>
                  <a:pt x="0" y="0"/>
                </a:moveTo>
                <a:lnTo>
                  <a:pt x="1260005" y="0"/>
                </a:lnTo>
              </a:path>
            </a:pathLst>
          </a:custGeom>
          <a:ln w="50800">
            <a:solidFill>
              <a:srgbClr val="97569C"/>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grpSp>
        <p:nvGrpSpPr>
          <p:cNvPr id="35" name="object 35"/>
          <p:cNvGrpSpPr/>
          <p:nvPr/>
        </p:nvGrpSpPr>
        <p:grpSpPr>
          <a:xfrm>
            <a:off x="3370252" y="2113990"/>
            <a:ext cx="807085" cy="807085"/>
            <a:chOff x="3370252" y="2113990"/>
            <a:chExt cx="807085" cy="807085"/>
          </a:xfrm>
        </p:grpSpPr>
        <p:sp>
          <p:nvSpPr>
            <p:cNvPr id="36" name="object 36"/>
            <p:cNvSpPr/>
            <p:nvPr/>
          </p:nvSpPr>
          <p:spPr>
            <a:xfrm>
              <a:off x="3370252" y="2113990"/>
              <a:ext cx="807085" cy="807085"/>
            </a:xfrm>
            <a:custGeom>
              <a:avLst/>
              <a:gdLst/>
              <a:ahLst/>
              <a:cxnLst/>
              <a:rect l="l" t="t" r="r" b="b"/>
              <a:pathLst>
                <a:path w="807085" h="807085">
                  <a:moveTo>
                    <a:pt x="403402" y="0"/>
                  </a:moveTo>
                  <a:lnTo>
                    <a:pt x="356356" y="2713"/>
                  </a:lnTo>
                  <a:lnTo>
                    <a:pt x="310905" y="10653"/>
                  </a:lnTo>
                  <a:lnTo>
                    <a:pt x="267350" y="23517"/>
                  </a:lnTo>
                  <a:lnTo>
                    <a:pt x="225995" y="41001"/>
                  </a:lnTo>
                  <a:lnTo>
                    <a:pt x="187142" y="62803"/>
                  </a:lnTo>
                  <a:lnTo>
                    <a:pt x="151093" y="88621"/>
                  </a:lnTo>
                  <a:lnTo>
                    <a:pt x="118152" y="118151"/>
                  </a:lnTo>
                  <a:lnTo>
                    <a:pt x="88622" y="151091"/>
                  </a:lnTo>
                  <a:lnTo>
                    <a:pt x="62804" y="187138"/>
                  </a:lnTo>
                  <a:lnTo>
                    <a:pt x="41001" y="225990"/>
                  </a:lnTo>
                  <a:lnTo>
                    <a:pt x="23517" y="267344"/>
                  </a:lnTo>
                  <a:lnTo>
                    <a:pt x="10654" y="310897"/>
                  </a:lnTo>
                  <a:lnTo>
                    <a:pt x="2713" y="356346"/>
                  </a:lnTo>
                  <a:lnTo>
                    <a:pt x="0" y="403390"/>
                  </a:lnTo>
                  <a:lnTo>
                    <a:pt x="2713" y="450433"/>
                  </a:lnTo>
                  <a:lnTo>
                    <a:pt x="10654" y="495882"/>
                  </a:lnTo>
                  <a:lnTo>
                    <a:pt x="23517" y="539435"/>
                  </a:lnTo>
                  <a:lnTo>
                    <a:pt x="41001" y="580789"/>
                  </a:lnTo>
                  <a:lnTo>
                    <a:pt x="62804" y="619641"/>
                  </a:lnTo>
                  <a:lnTo>
                    <a:pt x="88622" y="655688"/>
                  </a:lnTo>
                  <a:lnTo>
                    <a:pt x="118152" y="688628"/>
                  </a:lnTo>
                  <a:lnTo>
                    <a:pt x="151093" y="718159"/>
                  </a:lnTo>
                  <a:lnTo>
                    <a:pt x="187142" y="743976"/>
                  </a:lnTo>
                  <a:lnTo>
                    <a:pt x="225995" y="765778"/>
                  </a:lnTo>
                  <a:lnTo>
                    <a:pt x="267350" y="783262"/>
                  </a:lnTo>
                  <a:lnTo>
                    <a:pt x="310905" y="796126"/>
                  </a:lnTo>
                  <a:lnTo>
                    <a:pt x="356356" y="804066"/>
                  </a:lnTo>
                  <a:lnTo>
                    <a:pt x="403402" y="806780"/>
                  </a:lnTo>
                  <a:lnTo>
                    <a:pt x="450446" y="804066"/>
                  </a:lnTo>
                  <a:lnTo>
                    <a:pt x="495895" y="796126"/>
                  </a:lnTo>
                  <a:lnTo>
                    <a:pt x="539448" y="783262"/>
                  </a:lnTo>
                  <a:lnTo>
                    <a:pt x="580802" y="765778"/>
                  </a:lnTo>
                  <a:lnTo>
                    <a:pt x="619654" y="743976"/>
                  </a:lnTo>
                  <a:lnTo>
                    <a:pt x="655701" y="718159"/>
                  </a:lnTo>
                  <a:lnTo>
                    <a:pt x="688641" y="688628"/>
                  </a:lnTo>
                  <a:lnTo>
                    <a:pt x="718171" y="655688"/>
                  </a:lnTo>
                  <a:lnTo>
                    <a:pt x="743989" y="619641"/>
                  </a:lnTo>
                  <a:lnTo>
                    <a:pt x="765791" y="580789"/>
                  </a:lnTo>
                  <a:lnTo>
                    <a:pt x="783275" y="539435"/>
                  </a:lnTo>
                  <a:lnTo>
                    <a:pt x="796138" y="495882"/>
                  </a:lnTo>
                  <a:lnTo>
                    <a:pt x="804078" y="450433"/>
                  </a:lnTo>
                  <a:lnTo>
                    <a:pt x="806792" y="403390"/>
                  </a:lnTo>
                  <a:lnTo>
                    <a:pt x="804078" y="356346"/>
                  </a:lnTo>
                  <a:lnTo>
                    <a:pt x="796138" y="310897"/>
                  </a:lnTo>
                  <a:lnTo>
                    <a:pt x="783275" y="267344"/>
                  </a:lnTo>
                  <a:lnTo>
                    <a:pt x="765791" y="225990"/>
                  </a:lnTo>
                  <a:lnTo>
                    <a:pt x="743989" y="187138"/>
                  </a:lnTo>
                  <a:lnTo>
                    <a:pt x="718171" y="151091"/>
                  </a:lnTo>
                  <a:lnTo>
                    <a:pt x="688641" y="118151"/>
                  </a:lnTo>
                  <a:lnTo>
                    <a:pt x="655701" y="88621"/>
                  </a:lnTo>
                  <a:lnTo>
                    <a:pt x="619654" y="62803"/>
                  </a:lnTo>
                  <a:lnTo>
                    <a:pt x="580802" y="41001"/>
                  </a:lnTo>
                  <a:lnTo>
                    <a:pt x="539448" y="23517"/>
                  </a:lnTo>
                  <a:lnTo>
                    <a:pt x="495895" y="10653"/>
                  </a:lnTo>
                  <a:lnTo>
                    <a:pt x="450446" y="2713"/>
                  </a:lnTo>
                  <a:lnTo>
                    <a:pt x="403402" y="0"/>
                  </a:lnTo>
                  <a:close/>
                </a:path>
              </a:pathLst>
            </a:custGeom>
            <a:solidFill>
              <a:srgbClr val="561E58"/>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37" name="object 37"/>
            <p:cNvSpPr/>
            <p:nvPr/>
          </p:nvSpPr>
          <p:spPr>
            <a:xfrm>
              <a:off x="3615740" y="2265488"/>
              <a:ext cx="335915" cy="457834"/>
            </a:xfrm>
            <a:custGeom>
              <a:avLst/>
              <a:gdLst/>
              <a:ahLst/>
              <a:cxnLst/>
              <a:rect l="l" t="t" r="r" b="b"/>
              <a:pathLst>
                <a:path w="335914" h="457835">
                  <a:moveTo>
                    <a:pt x="266649" y="0"/>
                  </a:moveTo>
                  <a:lnTo>
                    <a:pt x="24612" y="0"/>
                  </a:lnTo>
                  <a:lnTo>
                    <a:pt x="15034" y="1934"/>
                  </a:lnTo>
                  <a:lnTo>
                    <a:pt x="7210" y="7210"/>
                  </a:lnTo>
                  <a:lnTo>
                    <a:pt x="1934" y="15034"/>
                  </a:lnTo>
                  <a:lnTo>
                    <a:pt x="0" y="24612"/>
                  </a:lnTo>
                  <a:lnTo>
                    <a:pt x="0" y="433184"/>
                  </a:lnTo>
                  <a:lnTo>
                    <a:pt x="1934" y="442762"/>
                  </a:lnTo>
                  <a:lnTo>
                    <a:pt x="7210" y="450586"/>
                  </a:lnTo>
                  <a:lnTo>
                    <a:pt x="15034" y="455862"/>
                  </a:lnTo>
                  <a:lnTo>
                    <a:pt x="24612" y="457796"/>
                  </a:lnTo>
                  <a:lnTo>
                    <a:pt x="311264" y="457796"/>
                  </a:lnTo>
                  <a:lnTo>
                    <a:pt x="320848" y="455862"/>
                  </a:lnTo>
                  <a:lnTo>
                    <a:pt x="328671" y="450586"/>
                  </a:lnTo>
                  <a:lnTo>
                    <a:pt x="333943" y="442762"/>
                  </a:lnTo>
                  <a:lnTo>
                    <a:pt x="335876" y="433184"/>
                  </a:lnTo>
                  <a:lnTo>
                    <a:pt x="335876" y="70307"/>
                  </a:lnTo>
                  <a:lnTo>
                    <a:pt x="266649" y="0"/>
                  </a:lnTo>
                  <a:close/>
                </a:path>
              </a:pathLst>
            </a:custGeom>
            <a:ln w="14414">
              <a:solidFill>
                <a:srgbClr val="FFFFFF"/>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pic>
          <p:nvPicPr>
            <p:cNvPr id="38" name="object 38"/>
            <p:cNvPicPr/>
            <p:nvPr/>
          </p:nvPicPr>
          <p:blipFill>
            <a:blip r:embed="rId2" cstate="print"/>
            <a:stretch>
              <a:fillRect/>
            </a:stretch>
          </p:blipFill>
          <p:spPr>
            <a:xfrm>
              <a:off x="3878065" y="2261164"/>
              <a:ext cx="77876" cy="78955"/>
            </a:xfrm>
            <a:prstGeom prst="rect">
              <a:avLst/>
            </a:prstGeom>
          </p:spPr>
        </p:pic>
        <p:pic>
          <p:nvPicPr>
            <p:cNvPr id="39" name="object 39"/>
            <p:cNvPicPr/>
            <p:nvPr/>
          </p:nvPicPr>
          <p:blipFill>
            <a:blip r:embed="rId3" cstate="print"/>
            <a:stretch>
              <a:fillRect/>
            </a:stretch>
          </p:blipFill>
          <p:spPr>
            <a:xfrm>
              <a:off x="3659546" y="2372068"/>
              <a:ext cx="246433" cy="246469"/>
            </a:xfrm>
            <a:prstGeom prst="rect">
              <a:avLst/>
            </a:prstGeom>
          </p:spPr>
        </p:pic>
      </p:grpSp>
      <p:sp>
        <p:nvSpPr>
          <p:cNvPr id="40" name="object 40"/>
          <p:cNvSpPr/>
          <p:nvPr/>
        </p:nvSpPr>
        <p:spPr>
          <a:xfrm>
            <a:off x="3143651" y="3093383"/>
            <a:ext cx="1260475" cy="0"/>
          </a:xfrm>
          <a:custGeom>
            <a:avLst/>
            <a:gdLst/>
            <a:ahLst/>
            <a:cxnLst/>
            <a:rect l="l" t="t" r="r" b="b"/>
            <a:pathLst>
              <a:path w="1260475">
                <a:moveTo>
                  <a:pt x="0" y="0"/>
                </a:moveTo>
                <a:lnTo>
                  <a:pt x="1260005" y="0"/>
                </a:lnTo>
              </a:path>
            </a:pathLst>
          </a:custGeom>
          <a:ln w="50800">
            <a:solidFill>
              <a:srgbClr val="992B7D"/>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grpSp>
        <p:nvGrpSpPr>
          <p:cNvPr id="41" name="object 41"/>
          <p:cNvGrpSpPr/>
          <p:nvPr/>
        </p:nvGrpSpPr>
        <p:grpSpPr>
          <a:xfrm>
            <a:off x="5406019" y="2113990"/>
            <a:ext cx="807085" cy="807085"/>
            <a:chOff x="5406019" y="2113990"/>
            <a:chExt cx="807085" cy="807085"/>
          </a:xfrm>
        </p:grpSpPr>
        <p:sp>
          <p:nvSpPr>
            <p:cNvPr id="42" name="object 42"/>
            <p:cNvSpPr/>
            <p:nvPr/>
          </p:nvSpPr>
          <p:spPr>
            <a:xfrm>
              <a:off x="5406019" y="2113990"/>
              <a:ext cx="807085" cy="807085"/>
            </a:xfrm>
            <a:custGeom>
              <a:avLst/>
              <a:gdLst/>
              <a:ahLst/>
              <a:cxnLst/>
              <a:rect l="l" t="t" r="r" b="b"/>
              <a:pathLst>
                <a:path w="807085" h="807085">
                  <a:moveTo>
                    <a:pt x="403402" y="0"/>
                  </a:moveTo>
                  <a:lnTo>
                    <a:pt x="356356" y="2713"/>
                  </a:lnTo>
                  <a:lnTo>
                    <a:pt x="310905" y="10653"/>
                  </a:lnTo>
                  <a:lnTo>
                    <a:pt x="267350" y="23517"/>
                  </a:lnTo>
                  <a:lnTo>
                    <a:pt x="225995" y="41001"/>
                  </a:lnTo>
                  <a:lnTo>
                    <a:pt x="187142" y="62803"/>
                  </a:lnTo>
                  <a:lnTo>
                    <a:pt x="151093" y="88621"/>
                  </a:lnTo>
                  <a:lnTo>
                    <a:pt x="118152" y="118151"/>
                  </a:lnTo>
                  <a:lnTo>
                    <a:pt x="88622" y="151091"/>
                  </a:lnTo>
                  <a:lnTo>
                    <a:pt x="62804" y="187138"/>
                  </a:lnTo>
                  <a:lnTo>
                    <a:pt x="41001" y="225990"/>
                  </a:lnTo>
                  <a:lnTo>
                    <a:pt x="23517" y="267344"/>
                  </a:lnTo>
                  <a:lnTo>
                    <a:pt x="10654" y="310897"/>
                  </a:lnTo>
                  <a:lnTo>
                    <a:pt x="2713" y="356346"/>
                  </a:lnTo>
                  <a:lnTo>
                    <a:pt x="0" y="403390"/>
                  </a:lnTo>
                  <a:lnTo>
                    <a:pt x="2713" y="450433"/>
                  </a:lnTo>
                  <a:lnTo>
                    <a:pt x="10654" y="495882"/>
                  </a:lnTo>
                  <a:lnTo>
                    <a:pt x="23517" y="539435"/>
                  </a:lnTo>
                  <a:lnTo>
                    <a:pt x="41001" y="580789"/>
                  </a:lnTo>
                  <a:lnTo>
                    <a:pt x="62804" y="619641"/>
                  </a:lnTo>
                  <a:lnTo>
                    <a:pt x="88622" y="655688"/>
                  </a:lnTo>
                  <a:lnTo>
                    <a:pt x="118152" y="688628"/>
                  </a:lnTo>
                  <a:lnTo>
                    <a:pt x="151093" y="718159"/>
                  </a:lnTo>
                  <a:lnTo>
                    <a:pt x="187142" y="743976"/>
                  </a:lnTo>
                  <a:lnTo>
                    <a:pt x="225995" y="765778"/>
                  </a:lnTo>
                  <a:lnTo>
                    <a:pt x="267350" y="783262"/>
                  </a:lnTo>
                  <a:lnTo>
                    <a:pt x="310905" y="796126"/>
                  </a:lnTo>
                  <a:lnTo>
                    <a:pt x="356356" y="804066"/>
                  </a:lnTo>
                  <a:lnTo>
                    <a:pt x="403402" y="806780"/>
                  </a:lnTo>
                  <a:lnTo>
                    <a:pt x="450446" y="804066"/>
                  </a:lnTo>
                  <a:lnTo>
                    <a:pt x="495895" y="796126"/>
                  </a:lnTo>
                  <a:lnTo>
                    <a:pt x="539448" y="783262"/>
                  </a:lnTo>
                  <a:lnTo>
                    <a:pt x="580802" y="765778"/>
                  </a:lnTo>
                  <a:lnTo>
                    <a:pt x="619654" y="743976"/>
                  </a:lnTo>
                  <a:lnTo>
                    <a:pt x="655701" y="718159"/>
                  </a:lnTo>
                  <a:lnTo>
                    <a:pt x="688641" y="688628"/>
                  </a:lnTo>
                  <a:lnTo>
                    <a:pt x="718171" y="655688"/>
                  </a:lnTo>
                  <a:lnTo>
                    <a:pt x="743989" y="619641"/>
                  </a:lnTo>
                  <a:lnTo>
                    <a:pt x="765791" y="580789"/>
                  </a:lnTo>
                  <a:lnTo>
                    <a:pt x="783275" y="539435"/>
                  </a:lnTo>
                  <a:lnTo>
                    <a:pt x="796138" y="495882"/>
                  </a:lnTo>
                  <a:lnTo>
                    <a:pt x="804078" y="450433"/>
                  </a:lnTo>
                  <a:lnTo>
                    <a:pt x="806792" y="403390"/>
                  </a:lnTo>
                  <a:lnTo>
                    <a:pt x="804078" y="356346"/>
                  </a:lnTo>
                  <a:lnTo>
                    <a:pt x="796138" y="310897"/>
                  </a:lnTo>
                  <a:lnTo>
                    <a:pt x="783275" y="267344"/>
                  </a:lnTo>
                  <a:lnTo>
                    <a:pt x="765791" y="225990"/>
                  </a:lnTo>
                  <a:lnTo>
                    <a:pt x="743989" y="187138"/>
                  </a:lnTo>
                  <a:lnTo>
                    <a:pt x="718171" y="151091"/>
                  </a:lnTo>
                  <a:lnTo>
                    <a:pt x="688641" y="118151"/>
                  </a:lnTo>
                  <a:lnTo>
                    <a:pt x="655701" y="88621"/>
                  </a:lnTo>
                  <a:lnTo>
                    <a:pt x="619654" y="62803"/>
                  </a:lnTo>
                  <a:lnTo>
                    <a:pt x="580802" y="41001"/>
                  </a:lnTo>
                  <a:lnTo>
                    <a:pt x="539448" y="23517"/>
                  </a:lnTo>
                  <a:lnTo>
                    <a:pt x="495895" y="10653"/>
                  </a:lnTo>
                  <a:lnTo>
                    <a:pt x="450446" y="2713"/>
                  </a:lnTo>
                  <a:lnTo>
                    <a:pt x="403402" y="0"/>
                  </a:lnTo>
                  <a:close/>
                </a:path>
              </a:pathLst>
            </a:custGeom>
            <a:solidFill>
              <a:srgbClr val="E42A83"/>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43" name="object 43"/>
            <p:cNvSpPr/>
            <p:nvPr/>
          </p:nvSpPr>
          <p:spPr>
            <a:xfrm>
              <a:off x="5552808" y="2305214"/>
              <a:ext cx="513715" cy="376555"/>
            </a:xfrm>
            <a:custGeom>
              <a:avLst/>
              <a:gdLst/>
              <a:ahLst/>
              <a:cxnLst/>
              <a:rect l="l" t="t" r="r" b="b"/>
              <a:pathLst>
                <a:path w="513714" h="376555">
                  <a:moveTo>
                    <a:pt x="513207" y="85661"/>
                  </a:moveTo>
                  <a:lnTo>
                    <a:pt x="252133" y="85661"/>
                  </a:lnTo>
                  <a:lnTo>
                    <a:pt x="252133" y="85255"/>
                  </a:lnTo>
                  <a:lnTo>
                    <a:pt x="240677" y="76200"/>
                  </a:lnTo>
                  <a:lnTo>
                    <a:pt x="204571" y="54013"/>
                  </a:lnTo>
                  <a:lnTo>
                    <a:pt x="141211" y="26123"/>
                  </a:lnTo>
                  <a:lnTo>
                    <a:pt x="47967" y="0"/>
                  </a:lnTo>
                  <a:lnTo>
                    <a:pt x="47967" y="85661"/>
                  </a:lnTo>
                  <a:lnTo>
                    <a:pt x="0" y="85661"/>
                  </a:lnTo>
                  <a:lnTo>
                    <a:pt x="0" y="376047"/>
                  </a:lnTo>
                  <a:lnTo>
                    <a:pt x="252107" y="376047"/>
                  </a:lnTo>
                  <a:lnTo>
                    <a:pt x="513207" y="376047"/>
                  </a:lnTo>
                  <a:lnTo>
                    <a:pt x="513207" y="85661"/>
                  </a:lnTo>
                  <a:close/>
                </a:path>
              </a:pathLst>
            </a:custGeom>
            <a:solidFill>
              <a:srgbClr val="FFFFFF"/>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44" name="object 44"/>
            <p:cNvSpPr/>
            <p:nvPr/>
          </p:nvSpPr>
          <p:spPr>
            <a:xfrm>
              <a:off x="5600782" y="2305206"/>
              <a:ext cx="204470" cy="376555"/>
            </a:xfrm>
            <a:custGeom>
              <a:avLst/>
              <a:gdLst/>
              <a:ahLst/>
              <a:cxnLst/>
              <a:rect l="l" t="t" r="r" b="b"/>
              <a:pathLst>
                <a:path w="204470" h="376555">
                  <a:moveTo>
                    <a:pt x="204165" y="376059"/>
                  </a:moveTo>
                  <a:lnTo>
                    <a:pt x="145491" y="340054"/>
                  </a:lnTo>
                  <a:lnTo>
                    <a:pt x="78284" y="313566"/>
                  </a:lnTo>
                  <a:lnTo>
                    <a:pt x="22976" y="297217"/>
                  </a:lnTo>
                  <a:lnTo>
                    <a:pt x="0" y="291630"/>
                  </a:lnTo>
                  <a:lnTo>
                    <a:pt x="0" y="0"/>
                  </a:lnTo>
                  <a:lnTo>
                    <a:pt x="93242" y="26126"/>
                  </a:lnTo>
                  <a:lnTo>
                    <a:pt x="156608" y="54009"/>
                  </a:lnTo>
                  <a:lnTo>
                    <a:pt x="192711" y="76202"/>
                  </a:lnTo>
                  <a:lnTo>
                    <a:pt x="204165" y="85255"/>
                  </a:lnTo>
                  <a:lnTo>
                    <a:pt x="204165" y="376059"/>
                  </a:lnTo>
                  <a:close/>
                </a:path>
              </a:pathLst>
            </a:custGeom>
            <a:ln w="8648">
              <a:solidFill>
                <a:srgbClr val="E42A83"/>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45" name="object 45"/>
            <p:cNvSpPr/>
            <p:nvPr/>
          </p:nvSpPr>
          <p:spPr>
            <a:xfrm>
              <a:off x="5813113" y="2305206"/>
              <a:ext cx="204470" cy="376555"/>
            </a:xfrm>
            <a:custGeom>
              <a:avLst/>
              <a:gdLst/>
              <a:ahLst/>
              <a:cxnLst/>
              <a:rect l="l" t="t" r="r" b="b"/>
              <a:pathLst>
                <a:path w="204470" h="376555">
                  <a:moveTo>
                    <a:pt x="204165" y="0"/>
                  </a:moveTo>
                  <a:lnTo>
                    <a:pt x="110922" y="26126"/>
                  </a:lnTo>
                  <a:lnTo>
                    <a:pt x="47556" y="54009"/>
                  </a:lnTo>
                  <a:lnTo>
                    <a:pt x="11453" y="76202"/>
                  </a:lnTo>
                  <a:lnTo>
                    <a:pt x="0" y="85255"/>
                  </a:lnTo>
                  <a:lnTo>
                    <a:pt x="0" y="376059"/>
                  </a:lnTo>
                  <a:lnTo>
                    <a:pt x="58673" y="340054"/>
                  </a:lnTo>
                  <a:lnTo>
                    <a:pt x="125880" y="313566"/>
                  </a:lnTo>
                  <a:lnTo>
                    <a:pt x="181188" y="297217"/>
                  </a:lnTo>
                  <a:lnTo>
                    <a:pt x="204165" y="291630"/>
                  </a:lnTo>
                  <a:lnTo>
                    <a:pt x="204165" y="0"/>
                  </a:lnTo>
                  <a:close/>
                </a:path>
              </a:pathLst>
            </a:custGeom>
            <a:solidFill>
              <a:srgbClr val="FFFFFF"/>
            </a:solidFill>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46" name="object 46"/>
            <p:cNvSpPr/>
            <p:nvPr/>
          </p:nvSpPr>
          <p:spPr>
            <a:xfrm>
              <a:off x="5813113" y="2305206"/>
              <a:ext cx="204470" cy="376555"/>
            </a:xfrm>
            <a:custGeom>
              <a:avLst/>
              <a:gdLst/>
              <a:ahLst/>
              <a:cxnLst/>
              <a:rect l="l" t="t" r="r" b="b"/>
              <a:pathLst>
                <a:path w="204470" h="376555">
                  <a:moveTo>
                    <a:pt x="0" y="376059"/>
                  </a:moveTo>
                  <a:lnTo>
                    <a:pt x="58673" y="340054"/>
                  </a:lnTo>
                  <a:lnTo>
                    <a:pt x="125880" y="313566"/>
                  </a:lnTo>
                  <a:lnTo>
                    <a:pt x="181188" y="297217"/>
                  </a:lnTo>
                  <a:lnTo>
                    <a:pt x="204165" y="291630"/>
                  </a:lnTo>
                  <a:lnTo>
                    <a:pt x="204165" y="0"/>
                  </a:lnTo>
                  <a:lnTo>
                    <a:pt x="110922" y="26126"/>
                  </a:lnTo>
                  <a:lnTo>
                    <a:pt x="47556" y="54009"/>
                  </a:lnTo>
                  <a:lnTo>
                    <a:pt x="11453" y="76202"/>
                  </a:lnTo>
                  <a:lnTo>
                    <a:pt x="0" y="85255"/>
                  </a:lnTo>
                  <a:lnTo>
                    <a:pt x="0" y="376059"/>
                  </a:lnTo>
                  <a:close/>
                </a:path>
              </a:pathLst>
            </a:custGeom>
            <a:ln w="8648">
              <a:solidFill>
                <a:srgbClr val="E42A83"/>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pic>
          <p:nvPicPr>
            <p:cNvPr id="47" name="object 47"/>
            <p:cNvPicPr/>
            <p:nvPr/>
          </p:nvPicPr>
          <p:blipFill>
            <a:blip r:embed="rId4" cstate="print"/>
            <a:stretch>
              <a:fillRect/>
            </a:stretch>
          </p:blipFill>
          <p:spPr>
            <a:xfrm>
              <a:off x="5639596" y="2428809"/>
              <a:ext cx="126523" cy="128858"/>
            </a:xfrm>
            <a:prstGeom prst="rect">
              <a:avLst/>
            </a:prstGeom>
          </p:spPr>
        </p:pic>
        <p:pic>
          <p:nvPicPr>
            <p:cNvPr id="48" name="object 48"/>
            <p:cNvPicPr/>
            <p:nvPr/>
          </p:nvPicPr>
          <p:blipFill>
            <a:blip r:embed="rId5" cstate="print"/>
            <a:stretch>
              <a:fillRect/>
            </a:stretch>
          </p:blipFill>
          <p:spPr>
            <a:xfrm>
              <a:off x="5831156" y="2410420"/>
              <a:ext cx="166844" cy="166876"/>
            </a:xfrm>
            <a:prstGeom prst="rect">
              <a:avLst/>
            </a:prstGeom>
          </p:spPr>
        </p:pic>
      </p:grpSp>
      <p:sp>
        <p:nvSpPr>
          <p:cNvPr id="49" name="object 49"/>
          <p:cNvSpPr/>
          <p:nvPr/>
        </p:nvSpPr>
        <p:spPr>
          <a:xfrm>
            <a:off x="5179416" y="3093383"/>
            <a:ext cx="1260475" cy="0"/>
          </a:xfrm>
          <a:custGeom>
            <a:avLst/>
            <a:gdLst/>
            <a:ahLst/>
            <a:cxnLst/>
            <a:rect l="l" t="t" r="r" b="b"/>
            <a:pathLst>
              <a:path w="1260475">
                <a:moveTo>
                  <a:pt x="0" y="0"/>
                </a:moveTo>
                <a:lnTo>
                  <a:pt x="1260005" y="0"/>
                </a:lnTo>
              </a:path>
            </a:pathLst>
          </a:custGeom>
          <a:ln w="50800">
            <a:solidFill>
              <a:srgbClr val="E42A83"/>
            </a:solidFill>
          </a:ln>
        </p:spPr>
        <p:txBody>
          <a:bodyPr wrap="square" lIns="0" tIns="0" rIns="0" bIns="0" rtlCol="0"/>
          <a:lstStyle/>
          <a:p>
            <a:endParaRPr>
              <a:latin typeface="Calibri" panose="020F0502020204030204" pitchFamily="34" charset="0"/>
              <a:ea typeface="Calibri" panose="020F0502020204030204" pitchFamily="34" charset="0"/>
              <a:cs typeface="Calibri" panose="020F0502020204030204" pitchFamily="34" charset="0"/>
            </a:endParaRPr>
          </a:p>
        </p:txBody>
      </p:sp>
      <p:sp>
        <p:nvSpPr>
          <p:cNvPr id="50" name="object 50"/>
          <p:cNvSpPr txBox="1"/>
          <p:nvPr/>
        </p:nvSpPr>
        <p:spPr>
          <a:xfrm>
            <a:off x="1054536" y="3273480"/>
            <a:ext cx="1367155" cy="511743"/>
          </a:xfrm>
          <a:prstGeom prst="rect">
            <a:avLst/>
          </a:prstGeom>
        </p:spPr>
        <p:txBody>
          <a:bodyPr vert="horz" wrap="square" lIns="0" tIns="12700" rIns="0" bIns="0" rtlCol="0">
            <a:spAutoFit/>
          </a:bodyPr>
          <a:lstStyle/>
          <a:p>
            <a:pPr marL="12700" marR="5080" indent="-635" algn="ctr">
              <a:lnSpc>
                <a:spcPct val="113999"/>
              </a:lnSpc>
              <a:spcBef>
                <a:spcPts val="100"/>
              </a:spcBef>
            </a:pPr>
            <a:r>
              <a:rPr lang="ar-JO" sz="950" b="1" spc="-85" dirty="0">
                <a:latin typeface="Calibri" panose="020F0502020204030204" pitchFamily="34" charset="0"/>
                <a:ea typeface="Calibri" panose="020F0502020204030204" pitchFamily="34" charset="0"/>
                <a:cs typeface="Calibri" panose="020F0502020204030204" pitchFamily="34" charset="0"/>
              </a:rPr>
              <a:t>وثائق الدليل</a:t>
            </a:r>
          </a:p>
          <a:p>
            <a:pPr marL="12700" marR="5080" indent="-635" algn="ctr">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نص يحدد المشورة والمفاهيم الرئيسية وأفضل الممارسات</a:t>
            </a:r>
          </a:p>
        </p:txBody>
      </p:sp>
      <p:sp>
        <p:nvSpPr>
          <p:cNvPr id="51" name="object 51"/>
          <p:cNvSpPr txBox="1"/>
          <p:nvPr/>
        </p:nvSpPr>
        <p:spPr>
          <a:xfrm>
            <a:off x="2951999" y="3273359"/>
            <a:ext cx="1643380" cy="503342"/>
          </a:xfrm>
          <a:prstGeom prst="rect">
            <a:avLst/>
          </a:prstGeom>
        </p:spPr>
        <p:txBody>
          <a:bodyPr vert="horz" wrap="square" lIns="0" tIns="33019" rIns="0" bIns="0" rtlCol="0">
            <a:spAutoFit/>
          </a:bodyPr>
          <a:lstStyle/>
          <a:p>
            <a:pPr algn="ctr">
              <a:lnSpc>
                <a:spcPct val="100000"/>
              </a:lnSpc>
              <a:spcBef>
                <a:spcPts val="259"/>
              </a:spcBef>
            </a:pPr>
            <a:r>
              <a:rPr lang="ar-JO" sz="950" b="1" spc="-10" dirty="0">
                <a:latin typeface="Calibri" panose="020F0502020204030204" pitchFamily="34" charset="0"/>
                <a:ea typeface="Calibri" panose="020F0502020204030204" pitchFamily="34" charset="0"/>
                <a:cs typeface="Calibri" panose="020F0502020204030204" pitchFamily="34" charset="0"/>
              </a:rPr>
              <a:t>الأدوات</a:t>
            </a:r>
            <a:endParaRPr sz="950" b="1" dirty="0">
              <a:latin typeface="Calibri" panose="020F0502020204030204" pitchFamily="34" charset="0"/>
              <a:ea typeface="Calibri" panose="020F0502020204030204" pitchFamily="34" charset="0"/>
              <a:cs typeface="Calibri" panose="020F0502020204030204" pitchFamily="34" charset="0"/>
            </a:endParaRPr>
          </a:p>
          <a:p>
            <a:pPr marL="12065" marR="5080" algn="ctr">
              <a:lnSpc>
                <a:spcPct val="113999"/>
              </a:lnSpc>
            </a:pPr>
            <a:r>
              <a:rPr lang="ar-JO" sz="950" dirty="0">
                <a:latin typeface="Calibri" panose="020F0502020204030204" pitchFamily="34" charset="0"/>
                <a:ea typeface="Calibri" panose="020F0502020204030204" pitchFamily="34" charset="0"/>
                <a:cs typeface="Calibri" panose="020F0502020204030204" pitchFamily="34" charset="0"/>
              </a:rPr>
              <a:t>المصادر التي يمكنك استخدامها لمساعدتك في اتخاذ القرار</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2" name="object 52"/>
          <p:cNvSpPr txBox="1"/>
          <p:nvPr/>
        </p:nvSpPr>
        <p:spPr>
          <a:xfrm>
            <a:off x="4978919" y="3273237"/>
            <a:ext cx="1662430" cy="998927"/>
          </a:xfrm>
          <a:prstGeom prst="rect">
            <a:avLst/>
          </a:prstGeom>
        </p:spPr>
        <p:txBody>
          <a:bodyPr vert="horz" wrap="square" lIns="0" tIns="33019" rIns="0" bIns="0" rtlCol="0">
            <a:spAutoFit/>
          </a:bodyPr>
          <a:lstStyle/>
          <a:p>
            <a:pPr algn="ctr">
              <a:lnSpc>
                <a:spcPct val="100000"/>
              </a:lnSpc>
              <a:spcBef>
                <a:spcPts val="259"/>
              </a:spcBef>
            </a:pPr>
            <a:r>
              <a:rPr lang="ar-JO" sz="950" b="1" spc="-10" dirty="0">
                <a:latin typeface="Calibri" panose="020F0502020204030204" pitchFamily="34" charset="0"/>
                <a:ea typeface="Calibri" panose="020F0502020204030204" pitchFamily="34" charset="0"/>
                <a:cs typeface="Calibri" panose="020F0502020204030204" pitchFamily="34" charset="0"/>
              </a:rPr>
              <a:t>النماذج</a:t>
            </a:r>
            <a:endParaRPr sz="950" b="1" dirty="0">
              <a:latin typeface="Calibri" panose="020F0502020204030204" pitchFamily="34" charset="0"/>
              <a:ea typeface="Calibri" panose="020F0502020204030204" pitchFamily="34" charset="0"/>
              <a:cs typeface="Calibri" panose="020F0502020204030204" pitchFamily="34" charset="0"/>
            </a:endParaRPr>
          </a:p>
          <a:p>
            <a:pPr marL="170815" marR="164465" indent="-635" algn="just">
              <a:lnSpc>
                <a:spcPct val="113999"/>
              </a:lnSpc>
            </a:pPr>
            <a:r>
              <a:rPr lang="ar-JO" sz="950" dirty="0">
                <a:latin typeface="Calibri" panose="020F0502020204030204" pitchFamily="34" charset="0"/>
                <a:ea typeface="Calibri" panose="020F0502020204030204" pitchFamily="34" charset="0"/>
                <a:cs typeface="Calibri" panose="020F0502020204030204" pitchFamily="34" charset="0"/>
              </a:rPr>
              <a:t>نماذج من الأدوات التي يمكنك استخدامها في التنفيذ الفعيلي لآلية التغذية الراجعة والتي يمكن تعديلها لتناسب السياق والاحتياجات الخاصة بمنظمتك.</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3" name="object 50">
            <a:extLst>
              <a:ext uri="{FF2B5EF4-FFF2-40B4-BE49-F238E27FC236}">
                <a16:creationId xmlns:a16="http://schemas.microsoft.com/office/drawing/2014/main" id="{EC4627D4-7DB2-F356-BB5F-7DA986CA5ACB}"/>
              </a:ext>
            </a:extLst>
          </p:cNvPr>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54" name="object 51">
            <a:extLst>
              <a:ext uri="{FF2B5EF4-FFF2-40B4-BE49-F238E27FC236}">
                <a16:creationId xmlns:a16="http://schemas.microsoft.com/office/drawing/2014/main" id="{E8BC13E0-5274-6759-635D-C74AA6935652}"/>
              </a:ext>
            </a:extLst>
          </p:cNvPr>
          <p:cNvSpPr txBox="1"/>
          <p:nvPr/>
        </p:nvSpPr>
        <p:spPr>
          <a:xfrm>
            <a:off x="6749574" y="10083162"/>
            <a:ext cx="86360" cy="147320"/>
          </a:xfrm>
          <a:prstGeom prst="rect">
            <a:avLst/>
          </a:prstGeom>
        </p:spPr>
        <p:txBody>
          <a:bodyPr vert="horz" wrap="square" lIns="0" tIns="12700" rIns="0" bIns="0" rtlCol="0">
            <a:spAutoFit/>
          </a:bodyPr>
          <a:lstStyle/>
          <a:p>
            <a:pPr marL="12700">
              <a:lnSpc>
                <a:spcPct val="100000"/>
              </a:lnSpc>
              <a:spcBef>
                <a:spcPts val="100"/>
              </a:spcBef>
            </a:pPr>
            <a:r>
              <a:rPr sz="800" b="1" spc="25" dirty="0">
                <a:solidFill>
                  <a:srgbClr val="FFFFFF"/>
                </a:solidFill>
                <a:latin typeface="Century Gothic"/>
                <a:cs typeface="Century Gothic"/>
              </a:rPr>
              <a:t>5</a:t>
            </a:r>
            <a:endParaRPr sz="800" dirty="0">
              <a:latin typeface="Century Gothic"/>
              <a:cs typeface="Century Gothic"/>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p:nvPr/>
        </p:nvSpPr>
        <p:spPr>
          <a:xfrm>
            <a:off x="4311650" y="1460500"/>
            <a:ext cx="2273300" cy="0"/>
          </a:xfrm>
          <a:custGeom>
            <a:avLst/>
            <a:gdLst/>
            <a:ahLst/>
            <a:cxnLst/>
            <a:rect l="l" t="t" r="r" b="b"/>
            <a:pathLst>
              <a:path w="2273300">
                <a:moveTo>
                  <a:pt x="0" y="0"/>
                </a:moveTo>
                <a:lnTo>
                  <a:pt x="2273134" y="0"/>
                </a:lnTo>
              </a:path>
            </a:pathLst>
          </a:custGeom>
          <a:ln w="6350">
            <a:solidFill>
              <a:srgbClr val="011E41"/>
            </a:solidFill>
          </a:ln>
        </p:spPr>
        <p:txBody>
          <a:bodyPr wrap="square" lIns="0" tIns="0" rIns="0" bIns="0" rtlCol="0"/>
          <a:lstStyle/>
          <a:p>
            <a:endParaRPr/>
          </a:p>
        </p:txBody>
      </p:sp>
      <p:sp>
        <p:nvSpPr>
          <p:cNvPr id="3" name="object 3"/>
          <p:cNvSpPr/>
          <p:nvPr/>
        </p:nvSpPr>
        <p:spPr>
          <a:xfrm>
            <a:off x="3703955" y="2410007"/>
            <a:ext cx="2969895" cy="0"/>
          </a:xfrm>
          <a:custGeom>
            <a:avLst/>
            <a:gdLst/>
            <a:ahLst/>
            <a:cxnLst/>
            <a:rect l="l" t="t" r="r" b="b"/>
            <a:pathLst>
              <a:path w="2969895">
                <a:moveTo>
                  <a:pt x="0" y="0"/>
                </a:moveTo>
                <a:lnTo>
                  <a:pt x="2969704" y="0"/>
                </a:lnTo>
              </a:path>
            </a:pathLst>
          </a:custGeom>
          <a:ln w="6350">
            <a:solidFill>
              <a:srgbClr val="98287C"/>
            </a:solidFill>
          </a:ln>
        </p:spPr>
        <p:txBody>
          <a:bodyPr wrap="square" lIns="0" tIns="0" rIns="0" bIns="0" rtlCol="0"/>
          <a:lstStyle/>
          <a:p>
            <a:endParaRPr/>
          </a:p>
        </p:txBody>
      </p:sp>
      <p:sp>
        <p:nvSpPr>
          <p:cNvPr id="4" name="object 4"/>
          <p:cNvSpPr txBox="1">
            <a:spLocks noGrp="1"/>
          </p:cNvSpPr>
          <p:nvPr>
            <p:ph type="title"/>
          </p:nvPr>
        </p:nvSpPr>
        <p:spPr>
          <a:xfrm>
            <a:off x="707299" y="695106"/>
            <a:ext cx="5966551" cy="479618"/>
          </a:xfrm>
          <a:prstGeom prst="rect">
            <a:avLst/>
          </a:prstGeom>
        </p:spPr>
        <p:txBody>
          <a:bodyPr vert="horz" wrap="square" lIns="0" tIns="68580" rIns="0" bIns="0" rtlCol="0">
            <a:spAutoFit/>
          </a:bodyPr>
          <a:lstStyle/>
          <a:p>
            <a:pPr marL="12700" marR="5080" rtl="1">
              <a:lnSpc>
                <a:spcPts val="3200"/>
              </a:lnSpc>
              <a:spcBef>
                <a:spcPts val="540"/>
              </a:spcBef>
            </a:pPr>
            <a:r>
              <a:rPr lang="ar-JO" spc="210" dirty="0">
                <a:latin typeface="Calibri" panose="020F0502020204030204" pitchFamily="34" charset="0"/>
                <a:ea typeface="Calibri" panose="020F0502020204030204" pitchFamily="34" charset="0"/>
                <a:cs typeface="Calibri" panose="020F0502020204030204" pitchFamily="34" charset="0"/>
              </a:rPr>
              <a:t>نظرةعامة: أساسيات التغذية الراجعة</a:t>
            </a:r>
            <a:endParaRPr b="0" spc="225"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707299" y="2227906"/>
            <a:ext cx="5966551" cy="182101"/>
          </a:xfrm>
          <a:prstGeom prst="rect">
            <a:avLst/>
          </a:prstGeom>
        </p:spPr>
        <p:txBody>
          <a:bodyPr vert="horz" wrap="square" lIns="0" tIns="12700" rIns="0" bIns="0" rtlCol="0">
            <a:spAutoFit/>
          </a:bodyPr>
          <a:lstStyle/>
          <a:p>
            <a:pPr marL="12700" rtl="1">
              <a:lnSpc>
                <a:spcPct val="100000"/>
              </a:lnSpc>
              <a:spcBef>
                <a:spcPts val="100"/>
              </a:spcBef>
            </a:pPr>
            <a:r>
              <a:rPr lang="ar-JO" sz="1100" dirty="0">
                <a:solidFill>
                  <a:srgbClr val="98287C"/>
                </a:solidFill>
                <a:latin typeface="Century Gothic"/>
                <a:cs typeface="Century Gothic"/>
              </a:rPr>
              <a:t>نظرة عامة على المراحل والأدوات المتاحة</a:t>
            </a:r>
            <a:endParaRPr sz="1100" dirty="0">
              <a:latin typeface="Century Gothic"/>
              <a:cs typeface="Century Gothic"/>
            </a:endParaRPr>
          </a:p>
        </p:txBody>
      </p:sp>
      <p:graphicFrame>
        <p:nvGraphicFramePr>
          <p:cNvPr id="6" name="object 6"/>
          <p:cNvGraphicFramePr>
            <a:graphicFrameLocks noGrp="1"/>
          </p:cNvGraphicFramePr>
          <p:nvPr>
            <p:extLst>
              <p:ext uri="{D42A27DB-BD31-4B8C-83A1-F6EECF244321}">
                <p14:modId xmlns:p14="http://schemas.microsoft.com/office/powerpoint/2010/main" val="189015328"/>
              </p:ext>
            </p:extLst>
          </p:nvPr>
        </p:nvGraphicFramePr>
        <p:xfrm>
          <a:off x="719999" y="2701036"/>
          <a:ext cx="6120130" cy="7063359"/>
        </p:xfrm>
        <a:graphic>
          <a:graphicData uri="http://schemas.openxmlformats.org/drawingml/2006/table">
            <a:tbl>
              <a:tblPr rtl="1" firstRow="1" bandRow="1">
                <a:tableStyleId>{2D5ABB26-0587-4C30-8999-92F81FD0307C}</a:tableStyleId>
              </a:tblPr>
              <a:tblGrid>
                <a:gridCol w="3060065">
                  <a:extLst>
                    <a:ext uri="{9D8B030D-6E8A-4147-A177-3AD203B41FA5}">
                      <a16:colId xmlns:a16="http://schemas.microsoft.com/office/drawing/2014/main" val="20000"/>
                    </a:ext>
                  </a:extLst>
                </a:gridCol>
                <a:gridCol w="3060065">
                  <a:extLst>
                    <a:ext uri="{9D8B030D-6E8A-4147-A177-3AD203B41FA5}">
                      <a16:colId xmlns:a16="http://schemas.microsoft.com/office/drawing/2014/main" val="20001"/>
                    </a:ext>
                  </a:extLst>
                </a:gridCol>
              </a:tblGrid>
              <a:tr h="326390">
                <a:tc gridSpan="2">
                  <a:txBody>
                    <a:bodyPr/>
                    <a:lstStyle/>
                    <a:p>
                      <a:pPr algn="ctr" rtl="1">
                        <a:lnSpc>
                          <a:spcPct val="100000"/>
                        </a:lnSpc>
                        <a:spcBef>
                          <a:spcPts val="819"/>
                        </a:spcBef>
                      </a:pPr>
                      <a:r>
                        <a:rPr lang="ar-JO" sz="900" b="1" spc="60" dirty="0">
                          <a:solidFill>
                            <a:srgbClr val="FFFFFF"/>
                          </a:solidFill>
                          <a:latin typeface="Calibri" panose="020F0502020204030204" pitchFamily="34" charset="0"/>
                          <a:ea typeface="Calibri" panose="020F0502020204030204" pitchFamily="34" charset="0"/>
                          <a:cs typeface="Calibri" panose="020F0502020204030204" pitchFamily="34" charset="0"/>
                        </a:rPr>
                        <a:t>المقدمة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6549B"/>
                    </a:solidFill>
                  </a:tcPr>
                </a:tc>
                <a:tc hMerge="1">
                  <a:txBody>
                    <a:bodyPr/>
                    <a:lstStyle/>
                    <a:p>
                      <a:endParaRPr/>
                    </a:p>
                  </a:txBody>
                  <a:tcPr marL="0" marR="0" marT="0" marB="0"/>
                </a:tc>
                <a:extLst>
                  <a:ext uri="{0D108BD9-81ED-4DB2-BD59-A6C34878D82A}">
                    <a16:rowId xmlns:a16="http://schemas.microsoft.com/office/drawing/2014/main" val="10000"/>
                  </a:ext>
                </a:extLst>
              </a:tr>
              <a:tr h="302895">
                <a:tc>
                  <a:txBody>
                    <a:bodyPr/>
                    <a:lstStyle/>
                    <a:p>
                      <a:pPr marL="107950" rtl="1">
                        <a:lnSpc>
                          <a:spcPct val="100000"/>
                        </a:lnSpc>
                        <a:spcBef>
                          <a:spcPts val="640"/>
                        </a:spcBef>
                      </a:pPr>
                      <a:r>
                        <a:rPr lang="ar-JO" sz="900" b="1" i="1" spc="20" dirty="0">
                          <a:solidFill>
                            <a:srgbClr val="011E41"/>
                          </a:solidFill>
                          <a:latin typeface="Calibri" panose="020F0502020204030204" pitchFamily="34" charset="0"/>
                          <a:ea typeface="Calibri" panose="020F0502020204030204" pitchFamily="34" charset="0"/>
                          <a:cs typeface="Calibri" panose="020F0502020204030204" pitchFamily="34" charset="0"/>
                        </a:rPr>
                        <a:t>يتضمن المحتوى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B w="6350">
                      <a:solidFill>
                        <a:srgbClr val="011E41"/>
                      </a:solidFill>
                      <a:prstDash val="solid"/>
                    </a:lnB>
                    <a:solidFill>
                      <a:srgbClr val="F7DEEA"/>
                    </a:solidFill>
                  </a:tcPr>
                </a:tc>
                <a:tc>
                  <a:txBody>
                    <a:bodyPr/>
                    <a:lstStyle/>
                    <a:p>
                      <a:pPr marL="107950" rtl="1">
                        <a:lnSpc>
                          <a:spcPct val="100000"/>
                        </a:lnSpc>
                        <a:spcBef>
                          <a:spcPts val="640"/>
                        </a:spcBef>
                      </a:pPr>
                      <a:r>
                        <a:rPr lang="ar-JO" sz="900" b="1" i="1" dirty="0">
                          <a:solidFill>
                            <a:srgbClr val="011E41"/>
                          </a:solidFill>
                          <a:latin typeface="Calibri" panose="020F0502020204030204" pitchFamily="34" charset="0"/>
                          <a:ea typeface="Calibri" panose="020F0502020204030204" pitchFamily="34" charset="0"/>
                          <a:cs typeface="Calibri" panose="020F0502020204030204" pitchFamily="34" charset="0"/>
                        </a:rPr>
                        <a:t>من يجب أن يقرأ هذا؟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L w="6350">
                      <a:solidFill>
                        <a:srgbClr val="011E41"/>
                      </a:solidFill>
                      <a:prstDash val="solid"/>
                    </a:lnL>
                    <a:lnB w="6350">
                      <a:solidFill>
                        <a:srgbClr val="011E41"/>
                      </a:solidFill>
                      <a:prstDash val="solid"/>
                    </a:lnB>
                    <a:solidFill>
                      <a:srgbClr val="F7DEEA"/>
                    </a:solidFill>
                  </a:tcPr>
                </a:tc>
                <a:extLst>
                  <a:ext uri="{0D108BD9-81ED-4DB2-BD59-A6C34878D82A}">
                    <a16:rowId xmlns:a16="http://schemas.microsoft.com/office/drawing/2014/main" val="10001"/>
                  </a:ext>
                </a:extLst>
              </a:tr>
              <a:tr h="760095">
                <a:tc>
                  <a:txBody>
                    <a:bodyPr/>
                    <a:lstStyle/>
                    <a:p>
                      <a:pPr marL="214629" marR="498475" indent="-107314" rtl="1">
                        <a:lnSpc>
                          <a:spcPct val="111100"/>
                        </a:lnSpc>
                        <a:spcBef>
                          <a:spcPts val="520"/>
                        </a:spcBef>
                        <a:buClr>
                          <a:srgbClr val="98287C"/>
                        </a:buClr>
                        <a:buFont typeface="Wingdings"/>
                        <a:buChar char=""/>
                        <a:tabLst>
                          <a:tab pos="215900" algn="l"/>
                        </a:tabLst>
                      </a:pPr>
                      <a:r>
                        <a:rPr lang="ar-JO" sz="900" spc="30" dirty="0">
                          <a:latin typeface="Calibri" panose="020F0502020204030204" pitchFamily="34" charset="0"/>
                          <a:ea typeface="Calibri" panose="020F0502020204030204" pitchFamily="34" charset="0"/>
                          <a:cs typeface="Calibri" panose="020F0502020204030204" pitchFamily="34" charset="0"/>
                        </a:rPr>
                        <a:t>مقدمة عن التغذية الراجعة المجتمعية ومراحل دورة التغذية الراجعة.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tcPr>
                </a:tc>
                <a:tc>
                  <a:txBody>
                    <a:bodyPr/>
                    <a:lstStyle/>
                    <a:p>
                      <a:pPr marL="107950" marR="274320"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أي شخص يكون جديدًا نسبيًا في المفاهيم والممارسات المتعلقة بإنشاء أو تعزيز آليات التغذية الراجعة و/أو يبحث عن استخدام الوثيقة كدليل تفصيلي خطوة بخطوة.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tcPr>
                </a:tc>
                <a:extLst>
                  <a:ext uri="{0D108BD9-81ED-4DB2-BD59-A6C34878D82A}">
                    <a16:rowId xmlns:a16="http://schemas.microsoft.com/office/drawing/2014/main" val="10002"/>
                  </a:ext>
                </a:extLst>
              </a:tr>
              <a:tr h="326390">
                <a:tc gridSpan="2">
                  <a:txBody>
                    <a:bodyPr/>
                    <a:lstStyle/>
                    <a:p>
                      <a:pPr algn="ctr" rtl="1">
                        <a:lnSpc>
                          <a:spcPct val="100000"/>
                        </a:lnSpc>
                        <a:spcBef>
                          <a:spcPts val="819"/>
                        </a:spcBef>
                      </a:pPr>
                      <a:r>
                        <a:rPr lang="ar-JO" sz="900" b="1" spc="60" dirty="0">
                          <a:solidFill>
                            <a:srgbClr val="FFFFFF"/>
                          </a:solidFill>
                          <a:latin typeface="Calibri" panose="020F0502020204030204" pitchFamily="34" charset="0"/>
                          <a:ea typeface="Calibri" panose="020F0502020204030204" pitchFamily="34" charset="0"/>
                          <a:cs typeface="Calibri" panose="020F0502020204030204" pitchFamily="34" charset="0"/>
                        </a:rPr>
                        <a:t>المرحلة الأولى: بناء آلية التغذية الراجعة الخاصة بك</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6549B"/>
                    </a:solidFill>
                  </a:tcPr>
                </a:tc>
                <a:tc hMerge="1">
                  <a:txBody>
                    <a:bodyPr/>
                    <a:lstStyle/>
                    <a:p>
                      <a:endParaRPr/>
                    </a:p>
                  </a:txBody>
                  <a:tcPr marL="0" marR="0" marT="0" marB="0"/>
                </a:tc>
                <a:extLst>
                  <a:ext uri="{0D108BD9-81ED-4DB2-BD59-A6C34878D82A}">
                    <a16:rowId xmlns:a16="http://schemas.microsoft.com/office/drawing/2014/main" val="10003"/>
                  </a:ext>
                </a:extLst>
              </a:tr>
              <a:tr h="302895">
                <a:tc>
                  <a:txBody>
                    <a:bodyPr/>
                    <a:lstStyle/>
                    <a:p>
                      <a:pPr marL="107950" rtl="1">
                        <a:lnSpc>
                          <a:spcPct val="100000"/>
                        </a:lnSpc>
                        <a:spcBef>
                          <a:spcPts val="635"/>
                        </a:spcBef>
                      </a:pPr>
                      <a:r>
                        <a:rPr lang="ar-JO" sz="900" b="1" i="1" dirty="0">
                          <a:solidFill>
                            <a:srgbClr val="011E41"/>
                          </a:solidFill>
                          <a:latin typeface="Calibri" panose="020F0502020204030204" pitchFamily="34" charset="0"/>
                          <a:ea typeface="Calibri" panose="020F0502020204030204" pitchFamily="34" charset="0"/>
                          <a:cs typeface="Calibri" panose="020F0502020204030204" pitchFamily="34" charset="0"/>
                        </a:rPr>
                        <a:t>الخطوات التي يجب ااتخاذها: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B w="6350">
                      <a:solidFill>
                        <a:srgbClr val="011E41"/>
                      </a:solidFill>
                      <a:prstDash val="solid"/>
                    </a:lnB>
                    <a:solidFill>
                      <a:srgbClr val="F7DEEA"/>
                    </a:solidFill>
                  </a:tcPr>
                </a:tc>
                <a:tc>
                  <a:txBody>
                    <a:bodyPr/>
                    <a:lstStyle/>
                    <a:p>
                      <a:pPr marL="107950" rtl="1">
                        <a:lnSpc>
                          <a:spcPct val="100000"/>
                        </a:lnSpc>
                        <a:spcBef>
                          <a:spcPts val="635"/>
                        </a:spcBef>
                      </a:pPr>
                      <a:r>
                        <a:rPr lang="ar-JO" sz="900" b="1" i="1" dirty="0">
                          <a:solidFill>
                            <a:srgbClr val="011E41"/>
                          </a:solidFill>
                          <a:latin typeface="Calibri" panose="020F0502020204030204" pitchFamily="34" charset="0"/>
                          <a:ea typeface="Calibri" panose="020F0502020204030204" pitchFamily="34" charset="0"/>
                          <a:cs typeface="Calibri" panose="020F0502020204030204" pitchFamily="34" charset="0"/>
                        </a:rPr>
                        <a:t>من يجب أن يقرا هذا؟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11E41"/>
                      </a:solidFill>
                      <a:prstDash val="solid"/>
                    </a:lnL>
                    <a:lnB w="6350">
                      <a:solidFill>
                        <a:srgbClr val="011E41"/>
                      </a:solidFill>
                      <a:prstDash val="solid"/>
                    </a:lnB>
                    <a:solidFill>
                      <a:srgbClr val="F7DEEA"/>
                    </a:solidFill>
                  </a:tcPr>
                </a:tc>
                <a:extLst>
                  <a:ext uri="{0D108BD9-81ED-4DB2-BD59-A6C34878D82A}">
                    <a16:rowId xmlns:a16="http://schemas.microsoft.com/office/drawing/2014/main" val="10004"/>
                  </a:ext>
                </a:extLst>
              </a:tr>
              <a:tr h="1748409">
                <a:tc>
                  <a:txBody>
                    <a:bodyPr/>
                    <a:lstStyle/>
                    <a:p>
                      <a:pPr marL="215265" indent="-127000" rtl="1">
                        <a:lnSpc>
                          <a:spcPct val="100000"/>
                        </a:lnSpc>
                        <a:spcBef>
                          <a:spcPts val="635"/>
                        </a:spcBef>
                        <a:buClr>
                          <a:srgbClr val="98287C"/>
                        </a:buClr>
                        <a:buFont typeface="Arial Black"/>
                        <a:buAutoNum type="arabicPeriod"/>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احصل على الدعم اللازم</a:t>
                      </a:r>
                    </a:p>
                    <a:p>
                      <a:pPr marL="215265" indent="-127000" rtl="1">
                        <a:lnSpc>
                          <a:spcPct val="100000"/>
                        </a:lnSpc>
                        <a:spcBef>
                          <a:spcPts val="635"/>
                        </a:spcBef>
                        <a:buClr>
                          <a:srgbClr val="98287C"/>
                        </a:buClr>
                        <a:buFont typeface="Arial Black"/>
                        <a:buAutoNum type="arabicPeriod"/>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حدد حجم آلية التغذية الراجعة</a:t>
                      </a:r>
                    </a:p>
                    <a:p>
                      <a:pPr marL="215265" indent="-127000" rtl="1">
                        <a:lnSpc>
                          <a:spcPct val="100000"/>
                        </a:lnSpc>
                        <a:spcBef>
                          <a:spcPts val="635"/>
                        </a:spcBef>
                        <a:buClr>
                          <a:srgbClr val="98287C"/>
                        </a:buClr>
                        <a:buFont typeface="Arial Black"/>
                        <a:buAutoNum type="arabicPeriod"/>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حدد قنوات الاتصال الخاصة بك</a:t>
                      </a:r>
                    </a:p>
                    <a:p>
                      <a:pPr marL="215265" indent="-127000" rtl="1">
                        <a:lnSpc>
                          <a:spcPct val="100000"/>
                        </a:lnSpc>
                        <a:spcBef>
                          <a:spcPts val="635"/>
                        </a:spcBef>
                        <a:buClr>
                          <a:srgbClr val="98287C"/>
                        </a:buClr>
                        <a:buFont typeface="Arial Black"/>
                        <a:buAutoNum type="arabicPeriod"/>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حدد كيفية توثيق الملاحظات والانطباعات المفتوحة</a:t>
                      </a:r>
                    </a:p>
                    <a:p>
                      <a:pPr marL="215265" indent="-127000" rtl="1">
                        <a:lnSpc>
                          <a:spcPct val="100000"/>
                        </a:lnSpc>
                        <a:spcBef>
                          <a:spcPts val="635"/>
                        </a:spcBef>
                        <a:buClr>
                          <a:srgbClr val="98287C"/>
                        </a:buClr>
                        <a:buFont typeface="Arial Black"/>
                        <a:buAutoNum type="arabicPeriod"/>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تخطيط وتصميم خريطة تدفقات المعلومات</a:t>
                      </a:r>
                    </a:p>
                    <a:p>
                      <a:pPr marL="215265" indent="-127000" rtl="1">
                        <a:lnSpc>
                          <a:spcPct val="100000"/>
                        </a:lnSpc>
                        <a:spcBef>
                          <a:spcPts val="635"/>
                        </a:spcBef>
                        <a:buClr>
                          <a:srgbClr val="98287C"/>
                        </a:buClr>
                        <a:buFont typeface="Arial Black"/>
                        <a:buAutoNum type="arabicPeriod"/>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الاتفاق على الأدوار والمسؤوليات والأطر الزمنية</a:t>
                      </a:r>
                    </a:p>
                    <a:p>
                      <a:pPr marL="215265" indent="-127000" rtl="1">
                        <a:lnSpc>
                          <a:spcPct val="100000"/>
                        </a:lnSpc>
                        <a:spcBef>
                          <a:spcPts val="635"/>
                        </a:spcBef>
                        <a:buClr>
                          <a:srgbClr val="98287C"/>
                        </a:buClr>
                        <a:buFont typeface="Arial Black"/>
                        <a:buAutoNum type="arabicPeriod"/>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تحديد المصادر التي ستحتاجها</a:t>
                      </a:r>
                    </a:p>
                    <a:p>
                      <a:pPr marL="215265" indent="-127000" rtl="1">
                        <a:lnSpc>
                          <a:spcPct val="100000"/>
                        </a:lnSpc>
                        <a:spcBef>
                          <a:spcPts val="635"/>
                        </a:spcBef>
                        <a:buClr>
                          <a:srgbClr val="98287C"/>
                        </a:buClr>
                        <a:buFont typeface="Arial Black"/>
                        <a:buAutoNum type="arabicPeriod"/>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إجراء التدريبات اللازمة</a:t>
                      </a:r>
                    </a:p>
                    <a:p>
                      <a:pPr marL="215265" indent="-127000" rtl="1">
                        <a:lnSpc>
                          <a:spcPct val="100000"/>
                        </a:lnSpc>
                        <a:spcBef>
                          <a:spcPts val="635"/>
                        </a:spcBef>
                        <a:buClr>
                          <a:srgbClr val="98287C"/>
                        </a:buClr>
                        <a:buFont typeface="Arial Black"/>
                        <a:buAutoNum type="arabicPeriod"/>
                        <a:tabLst>
                          <a:tab pos="215265" algn="l"/>
                        </a:tabLst>
                      </a:pPr>
                      <a:r>
                        <a:rPr lang="ar-JO" sz="900" dirty="0">
                          <a:latin typeface="Calibri" panose="020F0502020204030204" pitchFamily="34" charset="0"/>
                          <a:ea typeface="Calibri" panose="020F0502020204030204" pitchFamily="34" charset="0"/>
                          <a:cs typeface="Calibri" panose="020F0502020204030204" pitchFamily="34" charset="0"/>
                        </a:rPr>
                        <a:t>الإعلان عن آلية التغذية الراجعة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algn="r" rtl="1"/>
                      <a:r>
                        <a:rPr lang="ar-JO" sz="900" b="0" i="0" dirty="0">
                          <a:effectLst/>
                          <a:latin typeface="Calibri" panose="020F0502020204030204" pitchFamily="34" charset="0"/>
                          <a:ea typeface="Calibri" panose="020F0502020204030204" pitchFamily="34" charset="0"/>
                          <a:cs typeface="Calibri" panose="020F0502020204030204" pitchFamily="34" charset="0"/>
                        </a:rPr>
                        <a:t>أي شخص في المراحل الأولى لإعداد آلية تغذية راجعة بسيطة أو يرغب في تعزيز مثل هذه الآلية.</a:t>
                      </a:r>
                    </a:p>
                    <a:p>
                      <a:pPr rtl="1"/>
                      <a:br>
                        <a:rPr lang="ar-JO" sz="900" dirty="0">
                          <a:latin typeface="Calibri" panose="020F0502020204030204" pitchFamily="34" charset="0"/>
                          <a:ea typeface="Calibri" panose="020F0502020204030204" pitchFamily="34" charset="0"/>
                          <a:cs typeface="Calibri" panose="020F0502020204030204" pitchFamily="34" charset="0"/>
                        </a:rPr>
                      </a:b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5"/>
                  </a:ext>
                </a:extLst>
              </a:tr>
              <a:tr h="302895">
                <a:tc>
                  <a:txBody>
                    <a:bodyPr/>
                    <a:lstStyle/>
                    <a:p>
                      <a:pPr marL="107950" rtl="1">
                        <a:lnSpc>
                          <a:spcPct val="100000"/>
                        </a:lnSpc>
                        <a:spcBef>
                          <a:spcPts val="635"/>
                        </a:spcBef>
                      </a:pPr>
                      <a:r>
                        <a:rPr lang="ar-JO" sz="900" b="1" i="1" spc="45" dirty="0">
                          <a:solidFill>
                            <a:srgbClr val="011E41"/>
                          </a:solidFill>
                          <a:latin typeface="Calibri" panose="020F0502020204030204" pitchFamily="34" charset="0"/>
                          <a:ea typeface="Calibri" panose="020F0502020204030204" pitchFamily="34" charset="0"/>
                          <a:cs typeface="Calibri" panose="020F0502020204030204" pitchFamily="34" charset="0"/>
                        </a:rPr>
                        <a:t>المصادر:</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T w="6350">
                      <a:solidFill>
                        <a:srgbClr val="011E41"/>
                      </a:solidFill>
                      <a:prstDash val="solid"/>
                    </a:lnT>
                    <a:lnB w="6350">
                      <a:solidFill>
                        <a:srgbClr val="011E41"/>
                      </a:solidFill>
                      <a:prstDash val="solid"/>
                    </a:lnB>
                    <a:solidFill>
                      <a:srgbClr val="F7DEEA"/>
                    </a:solidFill>
                  </a:tcPr>
                </a:tc>
                <a:tc>
                  <a:txBody>
                    <a:bodyPr/>
                    <a:lstStyle/>
                    <a:p>
                      <a:pPr marL="107950" rtl="1">
                        <a:lnSpc>
                          <a:spcPct val="100000"/>
                        </a:lnSpc>
                        <a:spcBef>
                          <a:spcPts val="635"/>
                        </a:spcBef>
                      </a:pPr>
                      <a:r>
                        <a:rPr lang="ar-JO" sz="900" b="1" i="1" dirty="0">
                          <a:solidFill>
                            <a:srgbClr val="011E41"/>
                          </a:solidFill>
                          <a:latin typeface="Calibri" panose="020F0502020204030204" pitchFamily="34" charset="0"/>
                          <a:ea typeface="Calibri" panose="020F0502020204030204" pitchFamily="34" charset="0"/>
                          <a:cs typeface="Calibri" panose="020F0502020204030204" pitchFamily="34" charset="0"/>
                        </a:rPr>
                        <a:t>ما هو الهدف من هذه المصادر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11E41"/>
                      </a:solidFill>
                      <a:prstDash val="solid"/>
                    </a:lnL>
                    <a:lnT w="6350">
                      <a:solidFill>
                        <a:srgbClr val="011E41"/>
                      </a:solidFill>
                      <a:prstDash val="solid"/>
                    </a:lnT>
                    <a:lnB w="6350">
                      <a:solidFill>
                        <a:srgbClr val="011E41"/>
                      </a:solidFill>
                      <a:prstDash val="solid"/>
                    </a:lnB>
                    <a:solidFill>
                      <a:srgbClr val="F7DEEA"/>
                    </a:solidFill>
                  </a:tcPr>
                </a:tc>
                <a:extLst>
                  <a:ext uri="{0D108BD9-81ED-4DB2-BD59-A6C34878D82A}">
                    <a16:rowId xmlns:a16="http://schemas.microsoft.com/office/drawing/2014/main" val="10006"/>
                  </a:ext>
                </a:extLst>
              </a:tr>
              <a:tr h="607695">
                <a:tc>
                  <a:txBody>
                    <a:bodyPr/>
                    <a:lstStyle/>
                    <a:p>
                      <a:pPr marL="107950" rtl="1">
                        <a:lnSpc>
                          <a:spcPct val="100000"/>
                        </a:lnSpc>
                        <a:spcBef>
                          <a:spcPts val="64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1: نصائح للحصول على دعم القيادة.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78435"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نصائح عملية يمكن أن تساعدك على التواصل مع قادة مؤسستك وكسب تأييدهم وجعلهم مناصرين لآليات التغذية الراجعة المجتمعية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7"/>
                  </a:ext>
                </a:extLst>
              </a:tr>
              <a:tr h="760095">
                <a:tc>
                  <a:txBody>
                    <a:bodyPr/>
                    <a:lstStyle/>
                    <a:p>
                      <a:pPr marL="107950" marR="208279" rtl="1">
                        <a:lnSpc>
                          <a:spcPct val="111100"/>
                        </a:lnSpc>
                        <a:spcBef>
                          <a:spcPts val="52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2: تحديد نطاق آلية التغذية الراجعة.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71450"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طرح أسئلة مهمة على مؤسستك للمساعدة في ضمان قدرتك على التعامل مع الملاحظات والانطباعات التي ستتلقاها ولضمان إجراء التحليل والعمل على المستويات المناسبة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8"/>
                  </a:ext>
                </a:extLst>
              </a:tr>
              <a:tr h="689229">
                <a:tc>
                  <a:txBody>
                    <a:bodyPr/>
                    <a:lstStyle/>
                    <a:p>
                      <a:pPr marL="107950" rtl="1">
                        <a:lnSpc>
                          <a:spcPct val="100000"/>
                        </a:lnSpc>
                        <a:spcBef>
                          <a:spcPts val="640"/>
                        </a:spcBef>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3"/>
                        </a:rPr>
                        <a:t>مجموعة أدوات المشاركة المجتمعية والمساءلة  رقم 19: مصفوفة أساليب الاتصال </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492759"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يقدم معلومات مفصلة عن مجموعة واسعة من قنوات المعلومات، ومواطن قوتها وضعفها، وأفضل استخداماتها.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9"/>
                  </a:ext>
                </a:extLst>
              </a:tr>
              <a:tr h="760095">
                <a:tc>
                  <a:txBody>
                    <a:bodyPr/>
                    <a:lstStyle/>
                    <a:p>
                      <a:pPr marL="107950" marR="137160" rtl="1">
                        <a:lnSpc>
                          <a:spcPct val="111100"/>
                        </a:lnSpc>
                        <a:spcBef>
                          <a:spcPts val="52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3: تحديد أساليب الاتصال لآليات التغذية الراجعة.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657860"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يعمل على إرشادك من خلال خطوات كيفية إشراك المجتمع في اختيار قناة الاتصال الأنسب.</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10"/>
                  </a:ext>
                </a:extLst>
              </a:tr>
            </a:tbl>
          </a:graphicData>
        </a:graphic>
      </p:graphicFrame>
      <p:pic>
        <p:nvPicPr>
          <p:cNvPr id="7" name="object 7"/>
          <p:cNvPicPr/>
          <p:nvPr/>
        </p:nvPicPr>
        <p:blipFill>
          <a:blip r:embed="rId4" cstate="print"/>
          <a:stretch>
            <a:fillRect/>
          </a:stretch>
        </p:blipFill>
        <p:spPr>
          <a:xfrm>
            <a:off x="769725" y="7260033"/>
            <a:ext cx="248894" cy="248894"/>
          </a:xfrm>
          <a:prstGeom prst="rect">
            <a:avLst/>
          </a:prstGeom>
        </p:spPr>
      </p:pic>
      <p:pic>
        <p:nvPicPr>
          <p:cNvPr id="8" name="object 8"/>
          <p:cNvPicPr/>
          <p:nvPr/>
        </p:nvPicPr>
        <p:blipFill>
          <a:blip r:embed="rId5" cstate="print"/>
          <a:stretch>
            <a:fillRect/>
          </a:stretch>
        </p:blipFill>
        <p:spPr>
          <a:xfrm>
            <a:off x="1068345" y="8012562"/>
            <a:ext cx="248894" cy="248894"/>
          </a:xfrm>
          <a:prstGeom prst="rect">
            <a:avLst/>
          </a:prstGeom>
        </p:spPr>
      </p:pic>
      <p:pic>
        <p:nvPicPr>
          <p:cNvPr id="9" name="object 9"/>
          <p:cNvPicPr/>
          <p:nvPr/>
        </p:nvPicPr>
        <p:blipFill>
          <a:blip r:embed="rId6" cstate="print"/>
          <a:stretch>
            <a:fillRect/>
          </a:stretch>
        </p:blipFill>
        <p:spPr>
          <a:xfrm>
            <a:off x="769725" y="8012562"/>
            <a:ext cx="248894" cy="248894"/>
          </a:xfrm>
          <a:prstGeom prst="rect">
            <a:avLst/>
          </a:prstGeom>
        </p:spPr>
      </p:pic>
      <p:pic>
        <p:nvPicPr>
          <p:cNvPr id="10" name="object 10"/>
          <p:cNvPicPr/>
          <p:nvPr/>
        </p:nvPicPr>
        <p:blipFill>
          <a:blip r:embed="rId4" cstate="print"/>
          <a:stretch>
            <a:fillRect/>
          </a:stretch>
        </p:blipFill>
        <p:spPr>
          <a:xfrm>
            <a:off x="769725" y="8739096"/>
            <a:ext cx="248894" cy="248894"/>
          </a:xfrm>
          <a:prstGeom prst="rect">
            <a:avLst/>
          </a:prstGeom>
        </p:spPr>
      </p:pic>
      <p:pic>
        <p:nvPicPr>
          <p:cNvPr id="11" name="object 11"/>
          <p:cNvPicPr/>
          <p:nvPr/>
        </p:nvPicPr>
        <p:blipFill>
          <a:blip r:embed="rId7" cstate="print"/>
          <a:stretch>
            <a:fillRect/>
          </a:stretch>
        </p:blipFill>
        <p:spPr>
          <a:xfrm>
            <a:off x="769725" y="9349203"/>
            <a:ext cx="248894" cy="248894"/>
          </a:xfrm>
          <a:prstGeom prst="rect">
            <a:avLst/>
          </a:prstGeom>
        </p:spPr>
      </p:pic>
      <p:sp>
        <p:nvSpPr>
          <p:cNvPr id="14" name="object 14"/>
          <p:cNvSpPr txBox="1"/>
          <p:nvPr/>
        </p:nvSpPr>
        <p:spPr>
          <a:xfrm>
            <a:off x="5149850" y="10091702"/>
            <a:ext cx="1214120" cy="166712"/>
          </a:xfrm>
          <a:prstGeom prst="rect">
            <a:avLst/>
          </a:prstGeom>
        </p:spPr>
        <p:txBody>
          <a:bodyPr vert="horz" wrap="square" lIns="0" tIns="12700" rIns="0" bIns="0" rtlCol="0">
            <a:spAutoFit/>
          </a:bodyPr>
          <a:lstStyle/>
          <a:p>
            <a:pPr marL="12700">
              <a:lnSpc>
                <a:spcPct val="100000"/>
              </a:lnSpc>
              <a:spcBef>
                <a:spcPts val="100"/>
              </a:spcBef>
            </a:pPr>
            <a:r>
              <a:rPr lang="ar-JO" sz="1000" b="1"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1000" b="1" dirty="0">
              <a:latin typeface="Calibri" panose="020F0502020204030204" pitchFamily="34" charset="0"/>
              <a:ea typeface="Calibri" panose="020F0502020204030204" pitchFamily="34" charset="0"/>
              <a:cs typeface="Calibri" panose="020F0502020204030204" pitchFamily="34" charset="0"/>
            </a:endParaRPr>
          </a:p>
        </p:txBody>
      </p:sp>
      <p:sp>
        <p:nvSpPr>
          <p:cNvPr id="15" name="object 12">
            <a:extLst>
              <a:ext uri="{FF2B5EF4-FFF2-40B4-BE49-F238E27FC236}">
                <a16:creationId xmlns:a16="http://schemas.microsoft.com/office/drawing/2014/main" id="{92EC853C-D3DE-1739-0F0B-9798930678F6}"/>
              </a:ext>
            </a:extLst>
          </p:cNvPr>
          <p:cNvSpPr/>
          <p:nvPr/>
        </p:nvSpPr>
        <p:spPr>
          <a:xfrm>
            <a:off x="6296660" y="1004909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16" name="object 13">
            <a:extLst>
              <a:ext uri="{FF2B5EF4-FFF2-40B4-BE49-F238E27FC236}">
                <a16:creationId xmlns:a16="http://schemas.microsoft.com/office/drawing/2014/main" id="{9664ED3F-CFE8-03D6-72CC-7E2B0FEFF005}"/>
              </a:ext>
            </a:extLst>
          </p:cNvPr>
          <p:cNvSpPr txBox="1"/>
          <p:nvPr/>
        </p:nvSpPr>
        <p:spPr>
          <a:xfrm>
            <a:off x="6395720" y="10104683"/>
            <a:ext cx="90170" cy="147320"/>
          </a:xfrm>
          <a:prstGeom prst="rect">
            <a:avLst/>
          </a:prstGeom>
        </p:spPr>
        <p:txBody>
          <a:bodyPr vert="horz" wrap="square" lIns="0" tIns="12700" rIns="0" bIns="0" rtlCol="0">
            <a:spAutoFit/>
          </a:bodyPr>
          <a:lstStyle/>
          <a:p>
            <a:pPr marL="12700">
              <a:lnSpc>
                <a:spcPct val="100000"/>
              </a:lnSpc>
              <a:spcBef>
                <a:spcPts val="100"/>
              </a:spcBef>
            </a:pPr>
            <a:r>
              <a:rPr sz="800" b="1" spc="60" dirty="0">
                <a:solidFill>
                  <a:srgbClr val="FFFFFF"/>
                </a:solidFill>
                <a:latin typeface="Century Gothic"/>
                <a:cs typeface="Century Gothic"/>
              </a:rPr>
              <a:t>6</a:t>
            </a:r>
            <a:endParaRPr sz="800" dirty="0">
              <a:latin typeface="Century Gothic"/>
              <a:cs typeface="Century Gothic"/>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2311945885"/>
              </p:ext>
            </p:extLst>
          </p:nvPr>
        </p:nvGraphicFramePr>
        <p:xfrm>
          <a:off x="719999" y="720002"/>
          <a:ext cx="6120130" cy="6402705"/>
        </p:xfrm>
        <a:graphic>
          <a:graphicData uri="http://schemas.openxmlformats.org/drawingml/2006/table">
            <a:tbl>
              <a:tblPr firstRow="1" bandRow="1">
                <a:tableStyleId>{2D5ABB26-0587-4C30-8999-92F81FD0307C}</a:tableStyleId>
              </a:tblPr>
              <a:tblGrid>
                <a:gridCol w="3060065">
                  <a:extLst>
                    <a:ext uri="{9D8B030D-6E8A-4147-A177-3AD203B41FA5}">
                      <a16:colId xmlns:a16="http://schemas.microsoft.com/office/drawing/2014/main" val="20000"/>
                    </a:ext>
                  </a:extLst>
                </a:gridCol>
                <a:gridCol w="3060065">
                  <a:extLst>
                    <a:ext uri="{9D8B030D-6E8A-4147-A177-3AD203B41FA5}">
                      <a16:colId xmlns:a16="http://schemas.microsoft.com/office/drawing/2014/main" val="20001"/>
                    </a:ext>
                  </a:extLst>
                </a:gridCol>
              </a:tblGrid>
              <a:tr h="760095">
                <a:tc>
                  <a:txBody>
                    <a:bodyPr/>
                    <a:lstStyle/>
                    <a:p>
                      <a:pPr marL="107950" marR="238760" algn="just" rtl="1">
                        <a:lnSpc>
                          <a:spcPct val="111100"/>
                        </a:lnSpc>
                        <a:spcBef>
                          <a:spcPts val="52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4: اتخاذ قرار بشأن كيفية توثيق البيانات الخاصة بالملاحظات والانطباعات.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94310"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توفر الأداة الخاصة بشجرة القرار لمساعدتك على تحديد أنسب طريقة لتوثيق الملاحظات والانطباعات، بالإضافة إلى إيجابيات/وسلبيات كل نهج.</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0"/>
                  </a:ext>
                </a:extLst>
              </a:tr>
              <a:tr h="607695">
                <a:tc>
                  <a:txBody>
                    <a:bodyPr/>
                    <a:lstStyle/>
                    <a:p>
                      <a:pPr marL="107950" algn="just" rtl="1">
                        <a:lnSpc>
                          <a:spcPct val="100000"/>
                        </a:lnSpc>
                        <a:spcBef>
                          <a:spcPts val="64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5: نموذج التغذية الراجعة المجتمعية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579755"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يوفر نموذج لمستند بصيغة وورد لتسجيل أجزاء فردية من الملاحظات والانطباعات.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1"/>
                  </a:ext>
                </a:extLst>
              </a:tr>
              <a:tr h="715645">
                <a:tc>
                  <a:txBody>
                    <a:bodyPr/>
                    <a:lstStyle/>
                    <a:p>
                      <a:pPr marL="107950" marR="205740" algn="just" rtl="1">
                        <a:lnSpc>
                          <a:spcPct val="111100"/>
                        </a:lnSpc>
                        <a:spcBef>
                          <a:spcPts val="52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6: نموذج التغذية الراجعة المجتمعية الخاص بكوبو كوليكشن.</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22555"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توفر نموذج لجدول البيانات بصيغة ملف إكسل للذين يستخدمون برنامج كوبو كوليكت على أجهزة الهاتف المحمول لجمع الملاحظات.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2"/>
                  </a:ext>
                </a:extLst>
              </a:tr>
              <a:tr h="607695">
                <a:tc>
                  <a:txBody>
                    <a:bodyPr/>
                    <a:lstStyle/>
                    <a:p>
                      <a:pPr marL="107950" algn="just" rtl="1">
                        <a:lnSpc>
                          <a:spcPct val="100000"/>
                        </a:lnSpc>
                        <a:spcBef>
                          <a:spcPts val="64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7: سجل التغذية الراجعة المجتمعية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21285"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توفر نموذج لجدول البيانات بصيغة ملف إكسل لكيفية تسجيل الملاحظات والانطباعات في موقع مركزي يتيح لك البدء في تنظيمه وتحليله.</a:t>
                      </a: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3"/>
                  </a:ext>
                </a:extLst>
              </a:tr>
              <a:tr h="760095">
                <a:tc>
                  <a:txBody>
                    <a:bodyPr/>
                    <a:lstStyle/>
                    <a:p>
                      <a:pPr marL="107950" marR="567055" algn="just" rtl="1">
                        <a:lnSpc>
                          <a:spcPct val="111100"/>
                        </a:lnSpc>
                        <a:spcBef>
                          <a:spcPts val="52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8: مجموعة ورش عمل لتصميم آلية التغذية الراجعة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65735" algn="just" rtl="1">
                        <a:lnSpc>
                          <a:spcPct val="111100"/>
                        </a:lnSpc>
                        <a:spcBef>
                          <a:spcPts val="520"/>
                        </a:spcBef>
                      </a:pPr>
                      <a:r>
                        <a:rPr lang="ar-JO" sz="900" spc="-70" dirty="0">
                          <a:latin typeface="Calibri" panose="020F0502020204030204" pitchFamily="34" charset="0"/>
                          <a:ea typeface="Calibri" panose="020F0502020204030204" pitchFamily="34" charset="0"/>
                          <a:cs typeface="Calibri" panose="020F0502020204030204" pitchFamily="34" charset="0"/>
                        </a:rPr>
                        <a:t>أجندة الميسر وشرائح لورشة عمل تم تنظيمها مع أصحاب المصلحة الرئيسيين لمناقشة الجوانب الأساسية لآلية التغذية الراجعة والاتفاق عليها</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4"/>
                  </a:ext>
                </a:extLst>
              </a:tr>
              <a:tr h="760095">
                <a:tc>
                  <a:txBody>
                    <a:bodyPr/>
                    <a:lstStyle/>
                    <a:p>
                      <a:pPr marL="107950" algn="just" rtl="1">
                        <a:lnSpc>
                          <a:spcPct val="100000"/>
                        </a:lnSpc>
                        <a:spcBef>
                          <a:spcPts val="64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9: تخطيط تدفق المعلومات</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28905"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يقدم نصائح حول كيفية التعامل مع مختلف أنواع الملاحظات والانطباعات داخليًا وأسئلة لمساعدتك في تخطيط الكيفية التي يجب أن تتدفق فيها المعلومات في مؤسستك.</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5"/>
                  </a:ext>
                </a:extLst>
              </a:tr>
              <a:tr h="760095">
                <a:tc>
                  <a:txBody>
                    <a:bodyPr/>
                    <a:lstStyle/>
                    <a:p>
                      <a:pPr marL="107950" marR="361950" algn="just" rtl="1">
                        <a:lnSpc>
                          <a:spcPct val="111100"/>
                        </a:lnSpc>
                        <a:spcBef>
                          <a:spcPts val="52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10: التخطيط  والاتفاق على الأدوار والمسؤوليات والمصادر</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09220" algn="just" rtl="1">
                        <a:lnSpc>
                          <a:spcPct val="111100"/>
                        </a:lnSpc>
                        <a:spcBef>
                          <a:spcPts val="520"/>
                        </a:spcBef>
                      </a:pPr>
                      <a:r>
                        <a:rPr lang="ar-JO" sz="900" spc="-70" dirty="0">
                          <a:latin typeface="Calibri" panose="020F0502020204030204" pitchFamily="34" charset="0"/>
                          <a:ea typeface="Calibri" panose="020F0502020204030204" pitchFamily="34" charset="0"/>
                          <a:cs typeface="Calibri" panose="020F0502020204030204" pitchFamily="34" charset="0"/>
                        </a:rPr>
                        <a:t>مستند يتضمن جدولًا يمكنك ملؤه من شأنه أن يساعدك على التفكير في المصادر البشرية والمالية والتقنية التي ستحتاجها لكل خطوة من خطوات حلقة التغذية الراجعة </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6"/>
                  </a:ext>
                </a:extLst>
              </a:tr>
              <a:tr h="715645">
                <a:tc>
                  <a:txBody>
                    <a:bodyPr/>
                    <a:lstStyle/>
                    <a:p>
                      <a:pPr marL="107950" marR="436245" algn="just" rtl="1">
                        <a:lnSpc>
                          <a:spcPct val="111100"/>
                        </a:lnSpc>
                        <a:spcBef>
                          <a:spcPts val="52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11: نموذج ميزانية لآليات التغذية الراجعة.</a:t>
                      </a:r>
                      <a:endPar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493395" algn="just"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نموذج يساعدك على وضع ميزانية مفصلة لآلية التغذية الراجعة.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7"/>
                  </a:ext>
                </a:extLst>
              </a:tr>
              <a:tr h="715645">
                <a:tc>
                  <a:txBody>
                    <a:bodyPr/>
                    <a:lstStyle/>
                    <a:p>
                      <a:pPr marL="107950" marR="474345" algn="just" rtl="1">
                        <a:lnSpc>
                          <a:spcPct val="111100"/>
                        </a:lnSpc>
                        <a:spcBef>
                          <a:spcPts val="520"/>
                        </a:spcBef>
                      </a:pPr>
                      <a:r>
                        <a:rPr lang="ar-JO" sz="900" u="sng" spc="2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12: حزمة التدريب على التغذية الراجعة المجتمعية.</a:t>
                      </a:r>
                      <a:endParaRPr sz="90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00000"/>
                      </a:solidFill>
                      <a:prstDash val="solid"/>
                    </a:lnB>
                  </a:tcPr>
                </a:tc>
                <a:tc>
                  <a:txBody>
                    <a:bodyPr/>
                    <a:lstStyle/>
                    <a:p>
                      <a:pPr marL="107950" marR="266065" algn="just" rtl="1">
                        <a:lnSpc>
                          <a:spcPct val="111100"/>
                        </a:lnSpc>
                        <a:spcBef>
                          <a:spcPts val="520"/>
                        </a:spcBef>
                      </a:pPr>
                      <a:r>
                        <a:rPr lang="ar-JO" sz="900" dirty="0">
                          <a:latin typeface="Calibri" panose="020F0502020204030204" pitchFamily="34" charset="0"/>
                          <a:ea typeface="Calibri" panose="020F0502020204030204" pitchFamily="34" charset="0"/>
                          <a:cs typeface="Calibri" panose="020F0502020204030204" pitchFamily="34" charset="0"/>
                        </a:rPr>
                        <a:t>توفر أجندة نموذجية ومجموعة شرائح باوربوينت لتدريب جامعي البيانات ومحللي البيانات على آليات التغذية الراجعة المجتمعة.</a:t>
                      </a:r>
                    </a:p>
                  </a:txBody>
                  <a:tcPr marL="0" marR="0" marT="66040" marB="0">
                    <a:lnL w="6350">
                      <a:solidFill>
                        <a:srgbClr val="011E41"/>
                      </a:solidFill>
                      <a:prstDash val="solid"/>
                    </a:lnL>
                    <a:lnT w="6350">
                      <a:solidFill>
                        <a:srgbClr val="011E41"/>
                      </a:solidFill>
                      <a:prstDash val="solid"/>
                    </a:lnT>
                    <a:lnB w="6350">
                      <a:solidFill>
                        <a:srgbClr val="000000"/>
                      </a:solidFill>
                      <a:prstDash val="solid"/>
                    </a:lnB>
                  </a:tcPr>
                </a:tc>
                <a:extLst>
                  <a:ext uri="{0D108BD9-81ED-4DB2-BD59-A6C34878D82A}">
                    <a16:rowId xmlns:a16="http://schemas.microsoft.com/office/drawing/2014/main" val="10008"/>
                  </a:ext>
                </a:extLst>
              </a:tr>
            </a:tbl>
          </a:graphicData>
        </a:graphic>
      </p:graphicFrame>
      <p:pic>
        <p:nvPicPr>
          <p:cNvPr id="3" name="object 3"/>
          <p:cNvPicPr/>
          <p:nvPr/>
        </p:nvPicPr>
        <p:blipFill>
          <a:blip r:embed="rId3" cstate="print"/>
          <a:stretch>
            <a:fillRect/>
          </a:stretch>
        </p:blipFill>
        <p:spPr>
          <a:xfrm>
            <a:off x="1162900" y="1194268"/>
            <a:ext cx="248894" cy="248894"/>
          </a:xfrm>
          <a:prstGeom prst="rect">
            <a:avLst/>
          </a:prstGeom>
        </p:spPr>
      </p:pic>
      <p:pic>
        <p:nvPicPr>
          <p:cNvPr id="4" name="object 4"/>
          <p:cNvPicPr/>
          <p:nvPr/>
        </p:nvPicPr>
        <p:blipFill>
          <a:blip r:embed="rId4" cstate="print"/>
          <a:stretch>
            <a:fillRect/>
          </a:stretch>
        </p:blipFill>
        <p:spPr>
          <a:xfrm>
            <a:off x="832669" y="1194268"/>
            <a:ext cx="248894" cy="248894"/>
          </a:xfrm>
          <a:prstGeom prst="rect">
            <a:avLst/>
          </a:prstGeom>
        </p:spPr>
      </p:pic>
      <p:pic>
        <p:nvPicPr>
          <p:cNvPr id="5" name="object 5"/>
          <p:cNvPicPr/>
          <p:nvPr/>
        </p:nvPicPr>
        <p:blipFill>
          <a:blip r:embed="rId5" cstate="print"/>
          <a:stretch>
            <a:fillRect/>
          </a:stretch>
        </p:blipFill>
        <p:spPr>
          <a:xfrm>
            <a:off x="832670" y="1782234"/>
            <a:ext cx="248894" cy="248894"/>
          </a:xfrm>
          <a:prstGeom prst="rect">
            <a:avLst/>
          </a:prstGeom>
        </p:spPr>
      </p:pic>
      <p:pic>
        <p:nvPicPr>
          <p:cNvPr id="6" name="object 6"/>
          <p:cNvPicPr/>
          <p:nvPr/>
        </p:nvPicPr>
        <p:blipFill>
          <a:blip r:embed="rId6" cstate="print"/>
          <a:stretch>
            <a:fillRect/>
          </a:stretch>
        </p:blipFill>
        <p:spPr>
          <a:xfrm>
            <a:off x="832670" y="2518778"/>
            <a:ext cx="248894" cy="248894"/>
          </a:xfrm>
          <a:prstGeom prst="rect">
            <a:avLst/>
          </a:prstGeom>
        </p:spPr>
      </p:pic>
      <p:pic>
        <p:nvPicPr>
          <p:cNvPr id="7" name="object 7"/>
          <p:cNvPicPr/>
          <p:nvPr/>
        </p:nvPicPr>
        <p:blipFill>
          <a:blip r:embed="rId7" cstate="print"/>
          <a:stretch>
            <a:fillRect/>
          </a:stretch>
        </p:blipFill>
        <p:spPr>
          <a:xfrm>
            <a:off x="832670" y="3082633"/>
            <a:ext cx="248894" cy="248894"/>
          </a:xfrm>
          <a:prstGeom prst="rect">
            <a:avLst/>
          </a:prstGeom>
        </p:spPr>
      </p:pic>
      <p:pic>
        <p:nvPicPr>
          <p:cNvPr id="8" name="object 8"/>
          <p:cNvPicPr/>
          <p:nvPr/>
        </p:nvPicPr>
        <p:blipFill>
          <a:blip r:embed="rId8" cstate="print"/>
          <a:stretch>
            <a:fillRect/>
          </a:stretch>
        </p:blipFill>
        <p:spPr>
          <a:xfrm>
            <a:off x="832670" y="3887688"/>
            <a:ext cx="248894" cy="248894"/>
          </a:xfrm>
          <a:prstGeom prst="rect">
            <a:avLst/>
          </a:prstGeom>
        </p:spPr>
      </p:pic>
      <p:pic>
        <p:nvPicPr>
          <p:cNvPr id="9" name="object 9"/>
          <p:cNvPicPr/>
          <p:nvPr/>
        </p:nvPicPr>
        <p:blipFill>
          <a:blip r:embed="rId9" cstate="print"/>
          <a:stretch>
            <a:fillRect/>
          </a:stretch>
        </p:blipFill>
        <p:spPr>
          <a:xfrm>
            <a:off x="1162900" y="4495944"/>
            <a:ext cx="248894" cy="248894"/>
          </a:xfrm>
          <a:prstGeom prst="rect">
            <a:avLst/>
          </a:prstGeom>
        </p:spPr>
      </p:pic>
      <p:pic>
        <p:nvPicPr>
          <p:cNvPr id="10" name="object 10"/>
          <p:cNvPicPr/>
          <p:nvPr/>
        </p:nvPicPr>
        <p:blipFill>
          <a:blip r:embed="rId4" cstate="print"/>
          <a:stretch>
            <a:fillRect/>
          </a:stretch>
        </p:blipFill>
        <p:spPr>
          <a:xfrm>
            <a:off x="832669" y="4495944"/>
            <a:ext cx="248894" cy="248894"/>
          </a:xfrm>
          <a:prstGeom prst="rect">
            <a:avLst/>
          </a:prstGeom>
        </p:spPr>
      </p:pic>
      <p:pic>
        <p:nvPicPr>
          <p:cNvPr id="11" name="object 11"/>
          <p:cNvPicPr/>
          <p:nvPr/>
        </p:nvPicPr>
        <p:blipFill>
          <a:blip r:embed="rId10" cstate="print"/>
          <a:stretch>
            <a:fillRect/>
          </a:stretch>
        </p:blipFill>
        <p:spPr>
          <a:xfrm>
            <a:off x="832670" y="5409000"/>
            <a:ext cx="248894" cy="248894"/>
          </a:xfrm>
          <a:prstGeom prst="rect">
            <a:avLst/>
          </a:prstGeom>
        </p:spPr>
      </p:pic>
      <p:pic>
        <p:nvPicPr>
          <p:cNvPr id="12" name="object 12"/>
          <p:cNvPicPr/>
          <p:nvPr/>
        </p:nvPicPr>
        <p:blipFill>
          <a:blip r:embed="rId11" cstate="print"/>
          <a:stretch>
            <a:fillRect/>
          </a:stretch>
        </p:blipFill>
        <p:spPr>
          <a:xfrm>
            <a:off x="832670" y="6125255"/>
            <a:ext cx="248894" cy="248894"/>
          </a:xfrm>
          <a:prstGeom prst="rect">
            <a:avLst/>
          </a:prstGeom>
        </p:spPr>
      </p:pic>
      <p:pic>
        <p:nvPicPr>
          <p:cNvPr id="13" name="object 13"/>
          <p:cNvPicPr/>
          <p:nvPr/>
        </p:nvPicPr>
        <p:blipFill>
          <a:blip r:embed="rId12" cstate="print"/>
          <a:stretch>
            <a:fillRect/>
          </a:stretch>
        </p:blipFill>
        <p:spPr>
          <a:xfrm>
            <a:off x="832670" y="6841510"/>
            <a:ext cx="248894" cy="248894"/>
          </a:xfrm>
          <a:prstGeom prst="rect">
            <a:avLst/>
          </a:prstGeom>
        </p:spPr>
      </p:pic>
      <p:sp>
        <p:nvSpPr>
          <p:cNvPr id="14" name="object 14"/>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15" name="object 15"/>
          <p:cNvSpPr txBox="1"/>
          <p:nvPr/>
        </p:nvSpPr>
        <p:spPr>
          <a:xfrm>
            <a:off x="6748303" y="10083162"/>
            <a:ext cx="88900" cy="147320"/>
          </a:xfrm>
          <a:prstGeom prst="rect">
            <a:avLst/>
          </a:prstGeom>
        </p:spPr>
        <p:txBody>
          <a:bodyPr vert="horz" wrap="square" lIns="0" tIns="12700" rIns="0" bIns="0" rtlCol="0">
            <a:spAutoFit/>
          </a:bodyPr>
          <a:lstStyle/>
          <a:p>
            <a:pPr marL="12700">
              <a:lnSpc>
                <a:spcPct val="100000"/>
              </a:lnSpc>
              <a:spcBef>
                <a:spcPts val="100"/>
              </a:spcBef>
            </a:pPr>
            <a:r>
              <a:rPr sz="800" b="1" spc="45" dirty="0">
                <a:solidFill>
                  <a:srgbClr val="FFFFFF"/>
                </a:solidFill>
                <a:latin typeface="Century Gothic"/>
                <a:cs typeface="Century Gothic"/>
              </a:rPr>
              <a:t>7</a:t>
            </a:r>
            <a:endParaRPr sz="800">
              <a:latin typeface="Century Gothic"/>
              <a:cs typeface="Century Gothic"/>
            </a:endParaRPr>
          </a:p>
        </p:txBody>
      </p:sp>
      <p:sp>
        <p:nvSpPr>
          <p:cNvPr id="16" name="object 16"/>
          <p:cNvSpPr txBox="1"/>
          <p:nvPr/>
        </p:nvSpPr>
        <p:spPr>
          <a:xfrm>
            <a:off x="4308786" y="10091697"/>
            <a:ext cx="2202180"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E42583"/>
                </a:solidFill>
                <a:latin typeface="Century Gothic"/>
                <a:cs typeface="Century Gothic"/>
              </a:rPr>
              <a:t>الوحدة رقم 2 </a:t>
            </a:r>
            <a:r>
              <a:rPr lang="ar-JO" sz="800" b="1" dirty="0">
                <a:solidFill>
                  <a:schemeClr val="tx1"/>
                </a:solidFill>
                <a:latin typeface="Century Gothic"/>
                <a:cs typeface="Century Gothic"/>
              </a:rPr>
              <a:t>نظرة عامة: أساسيات التغذية الراجعة</a:t>
            </a:r>
            <a:endParaRPr sz="800" dirty="0">
              <a:solidFill>
                <a:schemeClr val="tx1"/>
              </a:solidFill>
              <a:latin typeface="Verdana"/>
              <a:cs typeface="Verdan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3599117741"/>
              </p:ext>
            </p:extLst>
          </p:nvPr>
        </p:nvGraphicFramePr>
        <p:xfrm>
          <a:off x="719999" y="716826"/>
          <a:ext cx="6120130" cy="8790304"/>
        </p:xfrm>
        <a:graphic>
          <a:graphicData uri="http://schemas.openxmlformats.org/drawingml/2006/table">
            <a:tbl>
              <a:tblPr rtl="1" firstRow="1" bandRow="1">
                <a:tableStyleId>{2D5ABB26-0587-4C30-8999-92F81FD0307C}</a:tableStyleId>
              </a:tblPr>
              <a:tblGrid>
                <a:gridCol w="3060065">
                  <a:extLst>
                    <a:ext uri="{9D8B030D-6E8A-4147-A177-3AD203B41FA5}">
                      <a16:colId xmlns:a16="http://schemas.microsoft.com/office/drawing/2014/main" val="20000"/>
                    </a:ext>
                  </a:extLst>
                </a:gridCol>
                <a:gridCol w="3060065">
                  <a:extLst>
                    <a:ext uri="{9D8B030D-6E8A-4147-A177-3AD203B41FA5}">
                      <a16:colId xmlns:a16="http://schemas.microsoft.com/office/drawing/2014/main" val="20001"/>
                    </a:ext>
                  </a:extLst>
                </a:gridCol>
              </a:tblGrid>
              <a:tr h="326390">
                <a:tc gridSpan="2">
                  <a:txBody>
                    <a:bodyPr/>
                    <a:lstStyle/>
                    <a:p>
                      <a:pPr algn="ctr" rtl="1">
                        <a:lnSpc>
                          <a:spcPct val="100000"/>
                        </a:lnSpc>
                        <a:spcBef>
                          <a:spcPts val="819"/>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المرحلة الثانية: جمع الملاحظات والانطباعات</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6549B"/>
                    </a:solidFill>
                  </a:tcPr>
                </a:tc>
                <a:tc hMerge="1">
                  <a:txBody>
                    <a:bodyPr/>
                    <a:lstStyle/>
                    <a:p>
                      <a:endParaRPr/>
                    </a:p>
                  </a:txBody>
                  <a:tcPr marL="0" marR="0" marT="0" marB="0"/>
                </a:tc>
                <a:extLst>
                  <a:ext uri="{0D108BD9-81ED-4DB2-BD59-A6C34878D82A}">
                    <a16:rowId xmlns:a16="http://schemas.microsoft.com/office/drawing/2014/main" val="10000"/>
                  </a:ext>
                </a:extLst>
              </a:tr>
              <a:tr h="302895">
                <a:tc>
                  <a:txBody>
                    <a:bodyPr/>
                    <a:lstStyle/>
                    <a:p>
                      <a:pPr marL="107950" rtl="1">
                        <a:lnSpc>
                          <a:spcPct val="100000"/>
                        </a:lnSpc>
                        <a:spcBef>
                          <a:spcPts val="640"/>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الخطوات التي يجب اتخاذها: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B w="6350">
                      <a:solidFill>
                        <a:srgbClr val="011E41"/>
                      </a:solidFill>
                      <a:prstDash val="solid"/>
                    </a:lnB>
                    <a:solidFill>
                      <a:srgbClr val="F7DEEA"/>
                    </a:solidFill>
                  </a:tcPr>
                </a:tc>
                <a:tc>
                  <a:txBody>
                    <a:bodyPr/>
                    <a:lstStyle/>
                    <a:p>
                      <a:pPr marL="107950" rtl="1">
                        <a:lnSpc>
                          <a:spcPct val="100000"/>
                        </a:lnSpc>
                        <a:spcBef>
                          <a:spcPts val="640"/>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من يجب أن يقرأ هذا؟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L w="6350">
                      <a:solidFill>
                        <a:srgbClr val="011E41"/>
                      </a:solidFill>
                      <a:prstDash val="solid"/>
                    </a:lnL>
                    <a:lnB w="6350">
                      <a:solidFill>
                        <a:srgbClr val="011E41"/>
                      </a:solidFill>
                      <a:prstDash val="solid"/>
                    </a:lnB>
                    <a:solidFill>
                      <a:srgbClr val="F7DEEA"/>
                    </a:solidFill>
                  </a:tcPr>
                </a:tc>
                <a:extLst>
                  <a:ext uri="{0D108BD9-81ED-4DB2-BD59-A6C34878D82A}">
                    <a16:rowId xmlns:a16="http://schemas.microsoft.com/office/drawing/2014/main" val="10001"/>
                  </a:ext>
                </a:extLst>
              </a:tr>
              <a:tr h="912494">
                <a:tc>
                  <a:txBody>
                    <a:bodyPr/>
                    <a:lstStyle/>
                    <a:p>
                      <a:pPr marL="215265" indent="-127000" rtl="1">
                        <a:lnSpc>
                          <a:spcPct val="100000"/>
                        </a:lnSpc>
                        <a:spcBef>
                          <a:spcPts val="640"/>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الاستماع والاقرار</a:t>
                      </a:r>
                      <a:endParaRPr sz="900" spc="0" dirty="0">
                        <a:latin typeface="Calibri" panose="020F0502020204030204" pitchFamily="34" charset="0"/>
                        <a:ea typeface="Calibri" panose="020F0502020204030204" pitchFamily="34" charset="0"/>
                        <a:cs typeface="Calibri" panose="020F0502020204030204" pitchFamily="34" charset="0"/>
                      </a:endParaRPr>
                    </a:p>
                    <a:p>
                      <a:pPr marL="214629" marR="764540" indent="-127000" rtl="1">
                        <a:lnSpc>
                          <a:spcPct val="111100"/>
                        </a:lnSpc>
                        <a:buClr>
                          <a:srgbClr val="98287C"/>
                        </a:buClr>
                        <a:buFont typeface="Arial Black"/>
                        <a:buAutoNum type="arabicPeriod"/>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طلب الإذن لمشاركة المعلومات واستخدامها</a:t>
                      </a:r>
                      <a:endParaRPr sz="900" spc="0" dirty="0">
                        <a:latin typeface="Calibri" panose="020F0502020204030204" pitchFamily="34" charset="0"/>
                        <a:ea typeface="Calibri" panose="020F0502020204030204" pitchFamily="34" charset="0"/>
                        <a:cs typeface="Calibri" panose="020F0502020204030204" pitchFamily="34" charset="0"/>
                      </a:endParaRPr>
                    </a:p>
                    <a:p>
                      <a:pPr marL="215265" indent="-127000" rtl="1">
                        <a:lnSpc>
                          <a:spcPct val="100000"/>
                        </a:lnSpc>
                        <a:spcBef>
                          <a:spcPts val="114"/>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تسجيل التغذية الراجعة المجتمعية</a:t>
                      </a:r>
                      <a:endParaRPr sz="900" spc="0" dirty="0">
                        <a:latin typeface="Calibri" panose="020F0502020204030204" pitchFamily="34" charset="0"/>
                        <a:ea typeface="Calibri" panose="020F0502020204030204" pitchFamily="34" charset="0"/>
                        <a:cs typeface="Calibri" panose="020F0502020204030204" pitchFamily="34" charset="0"/>
                      </a:endParaRPr>
                    </a:p>
                    <a:p>
                      <a:pPr marL="215265" indent="-127000" rtl="1">
                        <a:lnSpc>
                          <a:spcPct val="100000"/>
                        </a:lnSpc>
                        <a:spcBef>
                          <a:spcPts val="120"/>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تقديم استجابة أولية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233679" rtl="1">
                        <a:lnSpc>
                          <a:spcPct val="111100"/>
                        </a:lnSpc>
                        <a:spcBef>
                          <a:spcPts val="515"/>
                        </a:spcBef>
                      </a:pPr>
                      <a:r>
                        <a:rPr lang="ar-JO" sz="900" spc="0" dirty="0">
                          <a:latin typeface="Calibri" panose="020F0502020204030204" pitchFamily="34" charset="0"/>
                          <a:ea typeface="Calibri" panose="020F0502020204030204" pitchFamily="34" charset="0"/>
                          <a:cs typeface="Calibri" panose="020F0502020204030204" pitchFamily="34" charset="0"/>
                        </a:rPr>
                        <a:t>أي شخص يتواصل بشكل مباشر مع المجتمعات التي تقدم الملاحظات والإنطباعات، أو يعمل مع/يدعم الأشخاص الموجودين فيها.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2"/>
                  </a:ext>
                </a:extLst>
              </a:tr>
              <a:tr h="302895">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وتشمل المصادر ما يلي:</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T w="6350">
                      <a:solidFill>
                        <a:srgbClr val="011E41"/>
                      </a:solidFill>
                      <a:prstDash val="solid"/>
                    </a:lnT>
                    <a:lnB w="6350">
                      <a:solidFill>
                        <a:srgbClr val="011E41"/>
                      </a:solidFill>
                      <a:prstDash val="solid"/>
                    </a:lnB>
                    <a:solidFill>
                      <a:srgbClr val="F7DEEA"/>
                    </a:solidFill>
                  </a:tcPr>
                </a:tc>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ما هو الهدف من هذه المصادر ؟</a:t>
                      </a:r>
                    </a:p>
                  </a:txBody>
                  <a:tcPr marL="0" marR="0" marT="80645" marB="0">
                    <a:lnL w="6350">
                      <a:solidFill>
                        <a:srgbClr val="011E41"/>
                      </a:solidFill>
                      <a:prstDash val="solid"/>
                    </a:lnL>
                    <a:lnT w="6350">
                      <a:solidFill>
                        <a:srgbClr val="011E41"/>
                      </a:solidFill>
                      <a:prstDash val="solid"/>
                    </a:lnT>
                    <a:lnB w="6350">
                      <a:solidFill>
                        <a:srgbClr val="011E41"/>
                      </a:solidFill>
                      <a:prstDash val="solid"/>
                    </a:lnB>
                    <a:solidFill>
                      <a:srgbClr val="F7DEEA"/>
                    </a:solidFill>
                  </a:tcPr>
                </a:tc>
                <a:extLst>
                  <a:ext uri="{0D108BD9-81ED-4DB2-BD59-A6C34878D82A}">
                    <a16:rowId xmlns:a16="http://schemas.microsoft.com/office/drawing/2014/main" val="10003"/>
                  </a:ext>
                </a:extLst>
              </a:tr>
              <a:tr h="715645">
                <a:tc>
                  <a:txBody>
                    <a:bodyPr/>
                    <a:lstStyle/>
                    <a:p>
                      <a:pPr marL="107950" rtl="1">
                        <a:lnSpc>
                          <a:spcPct val="100000"/>
                        </a:lnSpc>
                        <a:spcBef>
                          <a:spcPts val="640"/>
                        </a:spcBef>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أداة التغذية الراجعة رقم 18: </a:t>
                      </a: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مهارات مهمة للاستماع الفعال</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T w="6350">
                      <a:solidFill>
                        <a:srgbClr val="011E41"/>
                      </a:solidFill>
                      <a:prstDash val="solid"/>
                    </a:lnT>
                  </a:tcPr>
                </a:tc>
                <a:tc>
                  <a:txBody>
                    <a:bodyPr/>
                    <a:lstStyle/>
                    <a:p>
                      <a:pPr marL="107950" marR="117475"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وثيقة إرشادية تحتوي على أفضل الممارسات حول كيفية الاستماع بنشاط واحترام إلى التغذية الراجعة المجتمعية.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tcPr>
                </a:tc>
                <a:extLst>
                  <a:ext uri="{0D108BD9-81ED-4DB2-BD59-A6C34878D82A}">
                    <a16:rowId xmlns:a16="http://schemas.microsoft.com/office/drawing/2014/main" val="10004"/>
                  </a:ext>
                </a:extLst>
              </a:tr>
              <a:tr h="326390">
                <a:tc gridSpan="2">
                  <a:txBody>
                    <a:bodyPr/>
                    <a:lstStyle/>
                    <a:p>
                      <a:pPr algn="ctr" rtl="1">
                        <a:lnSpc>
                          <a:spcPct val="100000"/>
                        </a:lnSpc>
                        <a:spcBef>
                          <a:spcPts val="819"/>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المرحلة الثالثة: إحالة الملاحظات والانطباعات وتحليلها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6549B"/>
                    </a:solidFill>
                  </a:tcPr>
                </a:tc>
                <a:tc hMerge="1">
                  <a:txBody>
                    <a:bodyPr/>
                    <a:lstStyle/>
                    <a:p>
                      <a:endParaRPr/>
                    </a:p>
                  </a:txBody>
                  <a:tcPr marL="0" marR="0" marT="0" marB="0"/>
                </a:tc>
                <a:extLst>
                  <a:ext uri="{0D108BD9-81ED-4DB2-BD59-A6C34878D82A}">
                    <a16:rowId xmlns:a16="http://schemas.microsoft.com/office/drawing/2014/main" val="10005"/>
                  </a:ext>
                </a:extLst>
              </a:tr>
              <a:tr h="302895">
                <a:tc>
                  <a:txBody>
                    <a:bodyPr/>
                    <a:lstStyle/>
                    <a:p>
                      <a:pPr marL="107950" rtl="1">
                        <a:lnSpc>
                          <a:spcPct val="100000"/>
                        </a:lnSpc>
                        <a:spcBef>
                          <a:spcPts val="640"/>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الخطوات التي يجب اتخاذها:</a:t>
                      </a:r>
                      <a:endParaRPr lang="ar-JO"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B w="6350">
                      <a:solidFill>
                        <a:srgbClr val="011E41"/>
                      </a:solidFill>
                      <a:prstDash val="solid"/>
                    </a:lnB>
                    <a:solidFill>
                      <a:srgbClr val="F7DEEA"/>
                    </a:solidFill>
                  </a:tcPr>
                </a:tc>
                <a:tc>
                  <a:txBody>
                    <a:bodyPr/>
                    <a:lstStyle/>
                    <a:p>
                      <a:pPr marL="107950" rtl="1">
                        <a:lnSpc>
                          <a:spcPct val="100000"/>
                        </a:lnSpc>
                        <a:spcBef>
                          <a:spcPts val="640"/>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من يجب أن يقرأ هذا؟</a:t>
                      </a:r>
                      <a:endParaRPr lang="ar-JO"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11E41"/>
                      </a:solidFill>
                      <a:prstDash val="solid"/>
                    </a:lnL>
                    <a:lnB w="6350">
                      <a:solidFill>
                        <a:srgbClr val="011E41"/>
                      </a:solidFill>
                      <a:prstDash val="solid"/>
                    </a:lnB>
                    <a:solidFill>
                      <a:srgbClr val="F7DEEA"/>
                    </a:solidFill>
                  </a:tcPr>
                </a:tc>
                <a:extLst>
                  <a:ext uri="{0D108BD9-81ED-4DB2-BD59-A6C34878D82A}">
                    <a16:rowId xmlns:a16="http://schemas.microsoft.com/office/drawing/2014/main" val="10006"/>
                  </a:ext>
                </a:extLst>
              </a:tr>
              <a:tr h="1064895">
                <a:tc>
                  <a:txBody>
                    <a:bodyPr/>
                    <a:lstStyle/>
                    <a:p>
                      <a:pPr marL="215265" indent="-127000" rtl="1">
                        <a:lnSpc>
                          <a:spcPct val="100000"/>
                        </a:lnSpc>
                        <a:spcBef>
                          <a:spcPts val="635"/>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توحيد البيانات وتنظيمها</a:t>
                      </a:r>
                      <a:endParaRPr sz="900" spc="0" dirty="0">
                        <a:latin typeface="Calibri" panose="020F0502020204030204" pitchFamily="34" charset="0"/>
                        <a:ea typeface="Calibri" panose="020F0502020204030204" pitchFamily="34" charset="0"/>
                        <a:cs typeface="Calibri" panose="020F0502020204030204" pitchFamily="34" charset="0"/>
                      </a:endParaRPr>
                    </a:p>
                    <a:p>
                      <a:pPr marL="215265" indent="-127000" rtl="1">
                        <a:lnSpc>
                          <a:spcPct val="100000"/>
                        </a:lnSpc>
                        <a:spcBef>
                          <a:spcPts val="120"/>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تحديد أولويات الملاحظات والانطباعات وإحالتها</a:t>
                      </a:r>
                      <a:endParaRPr sz="900" spc="0" dirty="0">
                        <a:latin typeface="Calibri" panose="020F0502020204030204" pitchFamily="34" charset="0"/>
                        <a:ea typeface="Calibri" panose="020F0502020204030204" pitchFamily="34" charset="0"/>
                        <a:cs typeface="Calibri" panose="020F0502020204030204" pitchFamily="34" charset="0"/>
                      </a:endParaRPr>
                    </a:p>
                    <a:p>
                      <a:pPr marL="215265" indent="-127000" rtl="1">
                        <a:lnSpc>
                          <a:spcPct val="100000"/>
                        </a:lnSpc>
                        <a:spcBef>
                          <a:spcPts val="120"/>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ترميز البيانات لتحديد الموضوعات الرئيسية</a:t>
                      </a:r>
                      <a:endParaRPr sz="900" spc="0" dirty="0">
                        <a:latin typeface="Calibri" panose="020F0502020204030204" pitchFamily="34" charset="0"/>
                        <a:ea typeface="Calibri" panose="020F0502020204030204" pitchFamily="34" charset="0"/>
                        <a:cs typeface="Calibri" panose="020F0502020204030204" pitchFamily="34" charset="0"/>
                      </a:endParaRPr>
                    </a:p>
                    <a:p>
                      <a:pPr marL="215265" indent="-127000" rtl="1">
                        <a:lnSpc>
                          <a:spcPct val="100000"/>
                        </a:lnSpc>
                        <a:spcBef>
                          <a:spcPts val="120"/>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تصنيف البيانات وتثليثها</a:t>
                      </a:r>
                      <a:endParaRPr sz="900" spc="0" dirty="0">
                        <a:latin typeface="Calibri" panose="020F0502020204030204" pitchFamily="34" charset="0"/>
                        <a:ea typeface="Calibri" panose="020F0502020204030204" pitchFamily="34" charset="0"/>
                        <a:cs typeface="Calibri" panose="020F0502020204030204" pitchFamily="34" charset="0"/>
                      </a:endParaRPr>
                    </a:p>
                    <a:p>
                      <a:pPr marL="213995" marR="822960" indent="-127000" rtl="1">
                        <a:lnSpc>
                          <a:spcPct val="111100"/>
                        </a:lnSpc>
                        <a:buClr>
                          <a:srgbClr val="98287C"/>
                        </a:buClr>
                        <a:buFont typeface="Arial Black"/>
                        <a:buAutoNum type="arabicPeriod"/>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دمج البيانات المتعلقة بالملاحظات والانطباعات في عمليات التحليل الأوسع نطاقا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213360" rtl="1">
                        <a:lnSpc>
                          <a:spcPct val="111100"/>
                        </a:lnSpc>
                        <a:spcBef>
                          <a:spcPts val="515"/>
                        </a:spcBef>
                      </a:pPr>
                      <a:r>
                        <a:rPr lang="ar-JO" sz="900" spc="0" dirty="0">
                          <a:latin typeface="Calibri" panose="020F0502020204030204" pitchFamily="34" charset="0"/>
                          <a:ea typeface="Calibri" panose="020F0502020204030204" pitchFamily="34" charset="0"/>
                          <a:cs typeface="Calibri" panose="020F0502020204030204" pitchFamily="34" charset="0"/>
                        </a:rPr>
                        <a:t>أي شخص مسؤول عن التعامل مع البيانات المتعلقة بالملاحظات والانطباعات، بما في ذلك أولئك الذين يقومون تجميع الملاحظات وتحليلها للاتجاهات الأوسع وإحالتها لاتخاذ إجراءات فورية.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7"/>
                  </a:ext>
                </a:extLst>
              </a:tr>
              <a:tr h="302895">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المصادر:</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T w="6350">
                      <a:solidFill>
                        <a:srgbClr val="011E41"/>
                      </a:solidFill>
                      <a:prstDash val="solid"/>
                    </a:lnT>
                    <a:lnB w="6350">
                      <a:solidFill>
                        <a:srgbClr val="011E41"/>
                      </a:solidFill>
                      <a:prstDash val="solid"/>
                    </a:lnB>
                    <a:solidFill>
                      <a:srgbClr val="F7DEEA"/>
                    </a:solidFill>
                  </a:tcPr>
                </a:tc>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ما هو الهدف من هذه المصادر ؟</a:t>
                      </a:r>
                    </a:p>
                  </a:txBody>
                  <a:tcPr marL="0" marR="0" marT="80645" marB="0">
                    <a:lnL w="6350">
                      <a:solidFill>
                        <a:srgbClr val="011E41"/>
                      </a:solidFill>
                      <a:prstDash val="solid"/>
                    </a:lnL>
                    <a:lnT w="6350">
                      <a:solidFill>
                        <a:srgbClr val="011E41"/>
                      </a:solidFill>
                      <a:prstDash val="solid"/>
                    </a:lnT>
                    <a:lnB w="6350">
                      <a:solidFill>
                        <a:srgbClr val="011E41"/>
                      </a:solidFill>
                      <a:prstDash val="solid"/>
                    </a:lnB>
                    <a:solidFill>
                      <a:srgbClr val="F7DEEA"/>
                    </a:solidFill>
                  </a:tcPr>
                </a:tc>
                <a:extLst>
                  <a:ext uri="{0D108BD9-81ED-4DB2-BD59-A6C34878D82A}">
                    <a16:rowId xmlns:a16="http://schemas.microsoft.com/office/drawing/2014/main" val="10008"/>
                  </a:ext>
                </a:extLst>
              </a:tr>
              <a:tr h="715645">
                <a:tc>
                  <a:txBody>
                    <a:bodyPr/>
                    <a:lstStyle/>
                    <a:p>
                      <a:pPr marL="107950" marR="516255" rtl="1">
                        <a:lnSpc>
                          <a:spcPct val="111100"/>
                        </a:lnSpc>
                        <a:spcBef>
                          <a:spcPts val="520"/>
                        </a:spcBef>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rPr>
                        <a:t>أداة التغذية الراجعة رقم 25: </a:t>
                      </a: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أنواع وأمثلة تصنيف البيانات</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93675"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يقدم موجزاً يتعلق بالفئات الأكثر شيوعاً لتصنيف البيانات مع مثال موجز لنوع التحليل الذي يمكن أن ينتجه كل منها. </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9"/>
                  </a:ext>
                </a:extLst>
              </a:tr>
              <a:tr h="1064895">
                <a:tc>
                  <a:txBody>
                    <a:bodyPr/>
                    <a:lstStyle/>
                    <a:p>
                      <a:pPr marL="12700" indent="0" rtl="1">
                        <a:lnSpc>
                          <a:spcPct val="100000"/>
                        </a:lnSpc>
                        <a:buClr>
                          <a:srgbClr val="652D88"/>
                        </a:buClr>
                        <a:buFont typeface="Arial Narrow"/>
                        <a:buNone/>
                        <a:tabLst>
                          <a:tab pos="192405" algn="l"/>
                        </a:tabLst>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26: مثال على الإطار التحليلي للتغذية الراجعة المجتمعية.</a:t>
                      </a:r>
                      <a:endParaRPr lang="ar-JO"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tcPr>
                </a:tc>
                <a:tc>
                  <a:txBody>
                    <a:bodyPr/>
                    <a:lstStyle/>
                    <a:p>
                      <a:pPr marL="107950" marR="245110"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يساعد هذا الإطار في هيكلة التحليل والمحادثات حول ما تشاركه المجتمعات معنا ويساعد في تثليثه مع مصادر البيانات الأخرى، ويمكن استخدامه أيضًا في تحليل البيانات الثانوية، وكذلك المساعدة في تنظيم رموز التغذية الراجعة المجتمعية المفتوحة وغير المنظمة.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tcPr>
                </a:tc>
                <a:extLst>
                  <a:ext uri="{0D108BD9-81ED-4DB2-BD59-A6C34878D82A}">
                    <a16:rowId xmlns:a16="http://schemas.microsoft.com/office/drawing/2014/main" val="10010"/>
                  </a:ext>
                </a:extLst>
              </a:tr>
              <a:tr h="326390">
                <a:tc gridSpan="2">
                  <a:txBody>
                    <a:bodyPr/>
                    <a:lstStyle/>
                    <a:p>
                      <a:pPr algn="ctr" rtl="1">
                        <a:lnSpc>
                          <a:spcPct val="100000"/>
                        </a:lnSpc>
                        <a:spcBef>
                          <a:spcPts val="819"/>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المرحلة الرابعة: مشاركة الملاحظات والانطباعات والعمل وفقًا لها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6549B"/>
                    </a:solidFill>
                  </a:tcPr>
                </a:tc>
                <a:tc hMerge="1">
                  <a:txBody>
                    <a:bodyPr/>
                    <a:lstStyle/>
                    <a:p>
                      <a:endParaRPr/>
                    </a:p>
                  </a:txBody>
                  <a:tcPr marL="0" marR="0" marT="0" marB="0"/>
                </a:tc>
                <a:extLst>
                  <a:ext uri="{0D108BD9-81ED-4DB2-BD59-A6C34878D82A}">
                    <a16:rowId xmlns:a16="http://schemas.microsoft.com/office/drawing/2014/main" val="10011"/>
                  </a:ext>
                </a:extLst>
              </a:tr>
              <a:tr h="302895">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الخطوات التي يجب اتخاذها: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B w="6350">
                      <a:solidFill>
                        <a:srgbClr val="011E41"/>
                      </a:solidFill>
                      <a:prstDash val="solid"/>
                    </a:lnB>
                    <a:solidFill>
                      <a:srgbClr val="F7DEEA"/>
                    </a:solidFill>
                  </a:tcPr>
                </a:tc>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من يجب أن يقرأ هذا؟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11E41"/>
                      </a:solidFill>
                      <a:prstDash val="solid"/>
                    </a:lnL>
                    <a:lnB w="6350">
                      <a:solidFill>
                        <a:srgbClr val="011E41"/>
                      </a:solidFill>
                      <a:prstDash val="solid"/>
                    </a:lnB>
                    <a:solidFill>
                      <a:srgbClr val="F7DEEA"/>
                    </a:solidFill>
                  </a:tcPr>
                </a:tc>
                <a:extLst>
                  <a:ext uri="{0D108BD9-81ED-4DB2-BD59-A6C34878D82A}">
                    <a16:rowId xmlns:a16="http://schemas.microsoft.com/office/drawing/2014/main" val="10012"/>
                  </a:ext>
                </a:extLst>
              </a:tr>
              <a:tr h="760095">
                <a:tc>
                  <a:txBody>
                    <a:bodyPr/>
                    <a:lstStyle/>
                    <a:p>
                      <a:pPr marL="215265" indent="-127000" rtl="1">
                        <a:lnSpc>
                          <a:spcPct val="100000"/>
                        </a:lnSpc>
                        <a:spcBef>
                          <a:spcPts val="635"/>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مشاركة البيانات المتعلقة بالملاحظات باستخدام التنسيقات المناسبة.</a:t>
                      </a:r>
                      <a:endParaRPr sz="900" spc="0" dirty="0">
                        <a:latin typeface="Calibri" panose="020F0502020204030204" pitchFamily="34" charset="0"/>
                        <a:ea typeface="Calibri" panose="020F0502020204030204" pitchFamily="34" charset="0"/>
                        <a:cs typeface="Calibri" panose="020F0502020204030204" pitchFamily="34" charset="0"/>
                      </a:endParaRPr>
                    </a:p>
                    <a:p>
                      <a:pPr marL="214629" marR="828675" indent="-127000" rtl="1">
                        <a:lnSpc>
                          <a:spcPct val="111100"/>
                        </a:lnSpc>
                        <a:buClr>
                          <a:srgbClr val="98287C"/>
                        </a:buClr>
                        <a:buFont typeface="Arial Black"/>
                        <a:buAutoNum type="arabicPeriod"/>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مناقشة الملاحظات والانطباعات مع أصحاب المصلحة المعنيين.</a:t>
                      </a:r>
                      <a:endParaRPr sz="900" spc="0" dirty="0">
                        <a:latin typeface="Calibri" panose="020F0502020204030204" pitchFamily="34" charset="0"/>
                        <a:ea typeface="Calibri" panose="020F0502020204030204" pitchFamily="34" charset="0"/>
                        <a:cs typeface="Calibri" panose="020F0502020204030204" pitchFamily="34" charset="0"/>
                      </a:endParaRPr>
                    </a:p>
                    <a:p>
                      <a:pPr marL="215265" indent="-127000" rtl="1">
                        <a:lnSpc>
                          <a:spcPct val="100000"/>
                        </a:lnSpc>
                        <a:spcBef>
                          <a:spcPts val="120"/>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اتخاذ الإجراء.</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204470" rtl="1">
                        <a:lnSpc>
                          <a:spcPct val="111100"/>
                        </a:lnSpc>
                        <a:spcBef>
                          <a:spcPts val="515"/>
                        </a:spcBef>
                      </a:pPr>
                      <a:r>
                        <a:rPr lang="ar-JO" sz="900" spc="0" dirty="0">
                          <a:latin typeface="Calibri" panose="020F0502020204030204" pitchFamily="34" charset="0"/>
                          <a:ea typeface="Calibri" panose="020F0502020204030204" pitchFamily="34" charset="0"/>
                          <a:cs typeface="Calibri" panose="020F0502020204030204" pitchFamily="34" charset="0"/>
                        </a:rPr>
                        <a:t>أي شخص مسؤول عن مشاركة الملاحظات والانطباعات مع صانعي القرار على أي مستوى من مستويات المنظمة، وكذلك الأشخاص الذين يستخدمون هذه الملاحظات لاتخاذ القرارات.</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13"/>
                  </a:ext>
                </a:extLst>
              </a:tr>
              <a:tr h="302895">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وتشمل المصادر ما يلي:</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T w="6350">
                      <a:solidFill>
                        <a:srgbClr val="011E41"/>
                      </a:solidFill>
                      <a:prstDash val="solid"/>
                    </a:lnT>
                    <a:lnB w="6350">
                      <a:solidFill>
                        <a:srgbClr val="011E41"/>
                      </a:solidFill>
                      <a:prstDash val="solid"/>
                    </a:lnB>
                    <a:solidFill>
                      <a:srgbClr val="F7DEEA"/>
                    </a:solidFill>
                  </a:tcPr>
                </a:tc>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ما هو الهدف من هذه المصادر ؟</a:t>
                      </a:r>
                    </a:p>
                  </a:txBody>
                  <a:tcPr marL="0" marR="0" marT="80645" marB="0">
                    <a:lnL w="6350">
                      <a:solidFill>
                        <a:srgbClr val="011E41"/>
                      </a:solidFill>
                      <a:prstDash val="solid"/>
                    </a:lnL>
                    <a:lnT w="6350">
                      <a:solidFill>
                        <a:srgbClr val="011E41"/>
                      </a:solidFill>
                      <a:prstDash val="solid"/>
                    </a:lnT>
                    <a:lnB w="6350">
                      <a:solidFill>
                        <a:srgbClr val="011E41"/>
                      </a:solidFill>
                      <a:prstDash val="solid"/>
                    </a:lnB>
                    <a:solidFill>
                      <a:srgbClr val="F7DEEA"/>
                    </a:solidFill>
                  </a:tcPr>
                </a:tc>
                <a:extLst>
                  <a:ext uri="{0D108BD9-81ED-4DB2-BD59-A6C34878D82A}">
                    <a16:rowId xmlns:a16="http://schemas.microsoft.com/office/drawing/2014/main" val="10014"/>
                  </a:ext>
                </a:extLst>
              </a:tr>
              <a:tr h="760095">
                <a:tc>
                  <a:txBody>
                    <a:bodyPr/>
                    <a:lstStyle/>
                    <a:p>
                      <a:pPr marL="12700" indent="0" rtl="1">
                        <a:lnSpc>
                          <a:spcPct val="100000"/>
                        </a:lnSpc>
                        <a:buClr>
                          <a:srgbClr val="652D88"/>
                        </a:buClr>
                        <a:buFont typeface="Arial Narrow"/>
                        <a:buNone/>
                        <a:tabLst>
                          <a:tab pos="192405" algn="l"/>
                        </a:tabLst>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27: تحديد التنسيق المناسب لجمهورك</a:t>
                      </a:r>
                      <a:endParaRPr lang="ar-JO"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523240"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يتضمن جدول لتحديد الأشخاص وأنواع وشكل المعلومات التي يحتاجونها، بالإضافة إلى شجرة اتخاذ القرار المتعلقة بأنواع المنتجات التي يمكنك تطويرها.</a:t>
                      </a: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15"/>
                  </a:ext>
                </a:extLst>
              </a:tr>
            </a:tbl>
          </a:graphicData>
        </a:graphic>
      </p:graphicFrame>
      <p:pic>
        <p:nvPicPr>
          <p:cNvPr id="3" name="object 3"/>
          <p:cNvPicPr/>
          <p:nvPr/>
        </p:nvPicPr>
        <p:blipFill>
          <a:blip r:embed="rId3" cstate="print"/>
          <a:stretch>
            <a:fillRect/>
          </a:stretch>
        </p:blipFill>
        <p:spPr>
          <a:xfrm>
            <a:off x="832670" y="2876900"/>
            <a:ext cx="248894" cy="248894"/>
          </a:xfrm>
          <a:prstGeom prst="rect">
            <a:avLst/>
          </a:prstGeom>
        </p:spPr>
      </p:pic>
      <p:pic>
        <p:nvPicPr>
          <p:cNvPr id="4" name="object 4"/>
          <p:cNvPicPr/>
          <p:nvPr/>
        </p:nvPicPr>
        <p:blipFill>
          <a:blip r:embed="rId4" cstate="print"/>
          <a:stretch>
            <a:fillRect/>
          </a:stretch>
        </p:blipFill>
        <p:spPr>
          <a:xfrm>
            <a:off x="832670" y="5708563"/>
            <a:ext cx="248894" cy="248894"/>
          </a:xfrm>
          <a:prstGeom prst="rect">
            <a:avLst/>
          </a:prstGeom>
        </p:spPr>
      </p:pic>
      <p:pic>
        <p:nvPicPr>
          <p:cNvPr id="5" name="object 5"/>
          <p:cNvPicPr/>
          <p:nvPr/>
        </p:nvPicPr>
        <p:blipFill>
          <a:blip r:embed="rId5" cstate="print"/>
          <a:stretch>
            <a:fillRect/>
          </a:stretch>
        </p:blipFill>
        <p:spPr>
          <a:xfrm>
            <a:off x="832670" y="9184480"/>
            <a:ext cx="248894" cy="248894"/>
          </a:xfrm>
          <a:prstGeom prst="rect">
            <a:avLst/>
          </a:prstGeom>
        </p:spPr>
      </p:pic>
      <p:pic>
        <p:nvPicPr>
          <p:cNvPr id="6" name="object 6"/>
          <p:cNvPicPr/>
          <p:nvPr/>
        </p:nvPicPr>
        <p:blipFill>
          <a:blip r:embed="rId6" cstate="print"/>
          <a:stretch>
            <a:fillRect/>
          </a:stretch>
        </p:blipFill>
        <p:spPr>
          <a:xfrm>
            <a:off x="832670" y="6439672"/>
            <a:ext cx="248894" cy="248894"/>
          </a:xfrm>
          <a:prstGeom prst="rect">
            <a:avLst/>
          </a:prstGeom>
        </p:spPr>
      </p:pic>
      <p:sp>
        <p:nvSpPr>
          <p:cNvPr id="7" name="object 7"/>
          <p:cNvSpPr/>
          <p:nvPr/>
        </p:nvSpPr>
        <p:spPr>
          <a:xfrm>
            <a:off x="6372057" y="10012677"/>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8" name="object 8"/>
          <p:cNvSpPr txBox="1"/>
          <p:nvPr/>
        </p:nvSpPr>
        <p:spPr>
          <a:xfrm>
            <a:off x="6469847" y="10083162"/>
            <a:ext cx="92710" cy="147320"/>
          </a:xfrm>
          <a:prstGeom prst="rect">
            <a:avLst/>
          </a:prstGeom>
        </p:spPr>
        <p:txBody>
          <a:bodyPr vert="horz" wrap="square" lIns="0" tIns="12700" rIns="0" bIns="0" rtlCol="0">
            <a:spAutoFit/>
          </a:bodyPr>
          <a:lstStyle/>
          <a:p>
            <a:pPr marL="12700">
              <a:lnSpc>
                <a:spcPct val="100000"/>
              </a:lnSpc>
              <a:spcBef>
                <a:spcPts val="100"/>
              </a:spcBef>
            </a:pPr>
            <a:r>
              <a:rPr sz="800" b="1" spc="80" dirty="0">
                <a:solidFill>
                  <a:srgbClr val="FFFFFF"/>
                </a:solidFill>
                <a:latin typeface="Century Gothic"/>
                <a:cs typeface="Century Gothic"/>
              </a:rPr>
              <a:t>8</a:t>
            </a:r>
            <a:endParaRPr sz="800" dirty="0">
              <a:latin typeface="Century Gothic"/>
              <a:cs typeface="Century Gothic"/>
            </a:endParaRPr>
          </a:p>
        </p:txBody>
      </p:sp>
      <p:sp>
        <p:nvSpPr>
          <p:cNvPr id="9" name="object 9"/>
          <p:cNvSpPr txBox="1"/>
          <p:nvPr/>
        </p:nvSpPr>
        <p:spPr>
          <a:xfrm>
            <a:off x="5258902" y="10149199"/>
            <a:ext cx="1064260" cy="135935"/>
          </a:xfrm>
          <a:prstGeom prst="rect">
            <a:avLst/>
          </a:prstGeom>
        </p:spPr>
        <p:txBody>
          <a:bodyPr vert="horz" wrap="square" lIns="0" tIns="12700" rIns="0" bIns="0" rtlCol="0">
            <a:spAutoFit/>
          </a:bodyPr>
          <a:lstStyle/>
          <a:p>
            <a:pPr marL="12700" rtl="1">
              <a:lnSpc>
                <a:spcPct val="100000"/>
              </a:lnSpc>
              <a:spcBef>
                <a:spcPts val="100"/>
              </a:spcBef>
            </a:pPr>
            <a:r>
              <a:rPr lang="ar-JO" sz="800" dirty="0">
                <a:latin typeface="Calibri" panose="020F0502020204030204" pitchFamily="34" charset="0"/>
                <a:ea typeface="Calibri" panose="020F0502020204030204" pitchFamily="34" charset="0"/>
                <a:cs typeface="Calibri" panose="020F0502020204030204" pitchFamily="34" charset="0"/>
              </a:rPr>
              <a:t>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extLst>
              <p:ext uri="{D42A27DB-BD31-4B8C-83A1-F6EECF244321}">
                <p14:modId xmlns:p14="http://schemas.microsoft.com/office/powerpoint/2010/main" val="3784339077"/>
              </p:ext>
            </p:extLst>
          </p:nvPr>
        </p:nvGraphicFramePr>
        <p:xfrm>
          <a:off x="719999" y="720002"/>
          <a:ext cx="6120130" cy="7879714"/>
        </p:xfrm>
        <a:graphic>
          <a:graphicData uri="http://schemas.openxmlformats.org/drawingml/2006/table">
            <a:tbl>
              <a:tblPr rtl="1" firstRow="1" bandRow="1">
                <a:tableStyleId>{2D5ABB26-0587-4C30-8999-92F81FD0307C}</a:tableStyleId>
              </a:tblPr>
              <a:tblGrid>
                <a:gridCol w="3060065">
                  <a:extLst>
                    <a:ext uri="{9D8B030D-6E8A-4147-A177-3AD203B41FA5}">
                      <a16:colId xmlns:a16="http://schemas.microsoft.com/office/drawing/2014/main" val="20000"/>
                    </a:ext>
                  </a:extLst>
                </a:gridCol>
                <a:gridCol w="3060065">
                  <a:extLst>
                    <a:ext uri="{9D8B030D-6E8A-4147-A177-3AD203B41FA5}">
                      <a16:colId xmlns:a16="http://schemas.microsoft.com/office/drawing/2014/main" val="20001"/>
                    </a:ext>
                  </a:extLst>
                </a:gridCol>
              </a:tblGrid>
              <a:tr h="760095">
                <a:tc>
                  <a:txBody>
                    <a:bodyPr/>
                    <a:lstStyle/>
                    <a:p>
                      <a:pPr marL="372745" indent="0" rtl="1">
                        <a:lnSpc>
                          <a:spcPct val="100000"/>
                        </a:lnSpc>
                        <a:buClr>
                          <a:srgbClr val="652D88"/>
                        </a:buClr>
                        <a:buFont typeface="Arial Narrow"/>
                        <a:buNone/>
                        <a:tabLst>
                          <a:tab pos="552450" algn="l"/>
                        </a:tabLst>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28: تنسيقات لمشاركة التغذية الراجعة المجتمعية</a:t>
                      </a:r>
                      <a:endParaRPr lang="ar-JO" sz="18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47320"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تقدم نظرة عامة حول الطرق المختلفة التي يمكنك من خلالها مشاركة التحليل المتعلق بالملاحظات مع أصحاب المصلحة وإيجابيات وسلبيات والمشورة بشأن الممارسات الجيدة لكل منها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0"/>
                  </a:ext>
                </a:extLst>
              </a:tr>
              <a:tr h="715645">
                <a:tc>
                  <a:txBody>
                    <a:bodyPr/>
                    <a:lstStyle/>
                    <a:p>
                      <a:pPr marL="372110" indent="0" rtl="1">
                        <a:lnSpc>
                          <a:spcPct val="100000"/>
                        </a:lnSpc>
                        <a:buClr>
                          <a:srgbClr val="652D88"/>
                        </a:buClr>
                        <a:buFont typeface="Arial Narrow"/>
                        <a:buNone/>
                        <a:tabLst>
                          <a:tab pos="551815" algn="l"/>
                        </a:tabLst>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29: الاعتبارات الرئيسية لمشاركة البيانات المتعلقة بالملاحظات والانطباعات.</a:t>
                      </a:r>
                      <a:endParaRPr lang="ar-JO" sz="12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73355"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نظرة عامة مختصرة حول الأمور الرئيسية التي يجب مراعاتها عند مشاركة البيانات المتعلقة بالتغذية الراجعة المجتمعية.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1"/>
                  </a:ext>
                </a:extLst>
              </a:tr>
              <a:tr h="912494">
                <a:tc>
                  <a:txBody>
                    <a:bodyPr/>
                    <a:lstStyle/>
                    <a:p>
                      <a:pPr marL="469900" lvl="1" indent="0" rtl="1">
                        <a:lnSpc>
                          <a:spcPct val="100000"/>
                        </a:lnSpc>
                        <a:buClr>
                          <a:srgbClr val="652D88"/>
                        </a:buClr>
                        <a:buFont typeface="Arial Narrow"/>
                        <a:buNone/>
                        <a:tabLst>
                          <a:tab pos="192405" algn="l"/>
                        </a:tabLst>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 أداة التغذية الراجعة رقم 30: مشاركة النقاط البارزة في الملاحظات بين الوكالات أو بين المكاتب</a:t>
                      </a:r>
                      <a:endParaRPr lang="ar-JO"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190500"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مستند بصيغة ورد يوفر إستطلاعاً مثاليًا لجمع المعلومات من مختلف أصحاب المصلحة داخل مؤسستك أو خارجها حول كيفية جمع البيانات المتعلقة بالملاحظات لتسهيل مشاركتها.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2"/>
                  </a:ext>
                </a:extLst>
              </a:tr>
              <a:tr h="715645">
                <a:tc>
                  <a:txBody>
                    <a:bodyPr/>
                    <a:lstStyle/>
                    <a:p>
                      <a:pPr marL="469900" lvl="1" indent="0" rtl="1">
                        <a:lnSpc>
                          <a:spcPct val="100000"/>
                        </a:lnSpc>
                        <a:buClr>
                          <a:srgbClr val="652D88"/>
                        </a:buClr>
                        <a:buFont typeface="Arial Narrow"/>
                        <a:buNone/>
                        <a:tabLst>
                          <a:tab pos="192405" algn="l"/>
                        </a:tabLst>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31: وضع خطة عمل لمعالجة التغذية الراجعة المجتمعية</a:t>
                      </a:r>
                      <a:endParaRPr lang="ar-JO"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marR="276225"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توفر شجرة اتخاذ القرار للمساعدة في تخطيط ما إذا كان يمكن اتخاذ إجراءات استجابةً لبيانات ملاحظات معينة وكيفية فعل ذلك.</a:t>
                      </a:r>
                    </a:p>
                  </a:txBody>
                  <a:tcPr marL="0" marR="0" marT="66040"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03"/>
                  </a:ext>
                </a:extLst>
              </a:tr>
              <a:tr h="607695">
                <a:tc>
                  <a:txBody>
                    <a:bodyPr/>
                    <a:lstStyle/>
                    <a:p>
                      <a:pPr marL="469900" lvl="1" indent="0" rtl="1">
                        <a:lnSpc>
                          <a:spcPct val="100000"/>
                        </a:lnSpc>
                        <a:buClr>
                          <a:srgbClr val="652D88"/>
                        </a:buClr>
                        <a:buFont typeface="Arial Narrow"/>
                        <a:buNone/>
                        <a:tabLst>
                          <a:tab pos="192405" algn="l"/>
                        </a:tabLst>
                      </a:pPr>
                      <a:r>
                        <a:rPr lang="ar-JO" sz="900" u="sng" spc="0" dirty="0">
                          <a:solidFill>
                            <a:srgbClr val="98287C"/>
                          </a:solidFill>
                          <a:uFill>
                            <a:solidFill>
                              <a:srgbClr val="98287C"/>
                            </a:solidFill>
                          </a:uFill>
                          <a:latin typeface="Calibri" panose="020F0502020204030204" pitchFamily="34" charset="0"/>
                          <a:ea typeface="Calibri" panose="020F0502020204030204" pitchFamily="34" charset="0"/>
                          <a:cs typeface="Calibri" panose="020F0502020204030204" pitchFamily="34" charset="0"/>
                          <a:hlinkClick r:id="rId2"/>
                        </a:rPr>
                        <a:t>أداة التغذية الراجعة رقم 32: متتبع إجراءات التغذية الراجعة المجتمعية</a:t>
                      </a:r>
                      <a:endParaRPr lang="ar-JO" sz="900" spc="0" dirty="0">
                        <a:latin typeface="Calibri" panose="020F0502020204030204" pitchFamily="34" charset="0"/>
                        <a:ea typeface="Calibri" panose="020F0502020204030204" pitchFamily="34" charset="0"/>
                        <a:cs typeface="Calibri" panose="020F0502020204030204" pitchFamily="34" charset="0"/>
                      </a:endParaRPr>
                    </a:p>
                  </a:txBody>
                  <a:tcPr marL="0" marR="0" marT="81280" marB="0">
                    <a:lnR w="6350">
                      <a:solidFill>
                        <a:srgbClr val="011E41"/>
                      </a:solidFill>
                      <a:prstDash val="solid"/>
                    </a:lnR>
                    <a:lnT w="6350">
                      <a:solidFill>
                        <a:srgbClr val="011E41"/>
                      </a:solidFill>
                      <a:prstDash val="solid"/>
                    </a:lnT>
                  </a:tcPr>
                </a:tc>
                <a:tc>
                  <a:txBody>
                    <a:bodyPr/>
                    <a:lstStyle/>
                    <a:p>
                      <a:pPr marL="107950" marR="99695" rtl="1">
                        <a:lnSpc>
                          <a:spcPct val="111100"/>
                        </a:lnSpc>
                        <a:spcBef>
                          <a:spcPts val="520"/>
                        </a:spcBef>
                      </a:pPr>
                      <a:r>
                        <a:rPr lang="ar-JO" sz="900" spc="0" dirty="0">
                          <a:latin typeface="Calibri" panose="020F0502020204030204" pitchFamily="34" charset="0"/>
                          <a:ea typeface="Calibri" panose="020F0502020204030204" pitchFamily="34" charset="0"/>
                          <a:cs typeface="Calibri" panose="020F0502020204030204" pitchFamily="34" charset="0"/>
                        </a:rPr>
                        <a:t>جدول بيانات إكسل يوفر نموذجًا لكيفية تتبع المنظمة للإجراءات التي تتخذها استجابةً للتغذية الراجعة المجتمعية.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6040" marB="0">
                    <a:lnL w="6350">
                      <a:solidFill>
                        <a:srgbClr val="011E41"/>
                      </a:solidFill>
                      <a:prstDash val="solid"/>
                    </a:lnL>
                    <a:lnT w="6350">
                      <a:solidFill>
                        <a:srgbClr val="011E41"/>
                      </a:solidFill>
                      <a:prstDash val="solid"/>
                    </a:lnT>
                  </a:tcPr>
                </a:tc>
                <a:extLst>
                  <a:ext uri="{0D108BD9-81ED-4DB2-BD59-A6C34878D82A}">
                    <a16:rowId xmlns:a16="http://schemas.microsoft.com/office/drawing/2014/main" val="10004"/>
                  </a:ext>
                </a:extLst>
              </a:tr>
              <a:tr h="326390">
                <a:tc gridSpan="2">
                  <a:txBody>
                    <a:bodyPr/>
                    <a:lstStyle/>
                    <a:p>
                      <a:pPr algn="ctr" rtl="1">
                        <a:lnSpc>
                          <a:spcPct val="100000"/>
                        </a:lnSpc>
                        <a:spcBef>
                          <a:spcPts val="819"/>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المرحلة الخامسة: إغلاق الحلقة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4139" marB="0">
                    <a:solidFill>
                      <a:srgbClr val="96549B"/>
                    </a:solidFill>
                  </a:tcPr>
                </a:tc>
                <a:tc hMerge="1">
                  <a:txBody>
                    <a:bodyPr/>
                    <a:lstStyle/>
                    <a:p>
                      <a:endParaRPr/>
                    </a:p>
                  </a:txBody>
                  <a:tcPr marL="0" marR="0" marT="0" marB="0"/>
                </a:tc>
                <a:extLst>
                  <a:ext uri="{0D108BD9-81ED-4DB2-BD59-A6C34878D82A}">
                    <a16:rowId xmlns:a16="http://schemas.microsoft.com/office/drawing/2014/main" val="10005"/>
                  </a:ext>
                </a:extLst>
              </a:tr>
              <a:tr h="302895">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الخطوات التي يجب اتخاذها: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B w="6350">
                      <a:solidFill>
                        <a:srgbClr val="011E41"/>
                      </a:solidFill>
                      <a:prstDash val="solid"/>
                    </a:lnB>
                    <a:solidFill>
                      <a:srgbClr val="F7DEEA"/>
                    </a:solidFill>
                  </a:tcPr>
                </a:tc>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من يجب أن يقرأ هذا؟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11E41"/>
                      </a:solidFill>
                      <a:prstDash val="solid"/>
                    </a:lnL>
                    <a:lnB w="6350">
                      <a:solidFill>
                        <a:srgbClr val="011E41"/>
                      </a:solidFill>
                      <a:prstDash val="solid"/>
                    </a:lnB>
                    <a:solidFill>
                      <a:srgbClr val="F7DEEA"/>
                    </a:solidFill>
                  </a:tcPr>
                </a:tc>
                <a:extLst>
                  <a:ext uri="{0D108BD9-81ED-4DB2-BD59-A6C34878D82A}">
                    <a16:rowId xmlns:a16="http://schemas.microsoft.com/office/drawing/2014/main" val="10006"/>
                  </a:ext>
                </a:extLst>
              </a:tr>
              <a:tr h="1217295">
                <a:tc>
                  <a:txBody>
                    <a:bodyPr/>
                    <a:lstStyle/>
                    <a:p>
                      <a:pPr marL="215265" indent="-127000" rtl="1">
                        <a:lnSpc>
                          <a:spcPct val="100000"/>
                        </a:lnSpc>
                        <a:spcBef>
                          <a:spcPts val="635"/>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"إغلاق الحلقة" داخليًاً</a:t>
                      </a:r>
                      <a:endParaRPr sz="900" spc="0" dirty="0">
                        <a:latin typeface="Calibri" panose="020F0502020204030204" pitchFamily="34" charset="0"/>
                        <a:ea typeface="Calibri" panose="020F0502020204030204" pitchFamily="34" charset="0"/>
                        <a:cs typeface="Calibri" panose="020F0502020204030204" pitchFamily="34" charset="0"/>
                      </a:endParaRPr>
                    </a:p>
                    <a:p>
                      <a:pPr marL="215265" indent="-127000" rtl="1">
                        <a:lnSpc>
                          <a:spcPct val="100000"/>
                        </a:lnSpc>
                        <a:spcBef>
                          <a:spcPts val="120"/>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"إغلاق الحلقة" مع المجتمع</a:t>
                      </a:r>
                      <a:endParaRPr sz="900" spc="0" dirty="0">
                        <a:latin typeface="Calibri" panose="020F0502020204030204" pitchFamily="34" charset="0"/>
                        <a:ea typeface="Calibri" panose="020F0502020204030204" pitchFamily="34" charset="0"/>
                        <a:cs typeface="Calibri" panose="020F0502020204030204" pitchFamily="34" charset="0"/>
                      </a:endParaRPr>
                    </a:p>
                    <a:p>
                      <a:pPr marL="215265" indent="-127000" rtl="1">
                        <a:lnSpc>
                          <a:spcPct val="100000"/>
                        </a:lnSpc>
                        <a:spcBef>
                          <a:spcPts val="120"/>
                        </a:spcBef>
                        <a:buClr>
                          <a:srgbClr val="98287C"/>
                        </a:buClr>
                        <a:buFont typeface="Arial Black"/>
                        <a:buAutoNum type="arabicPeriod"/>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توثيق إغلاق الحلقة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T w="6350">
                      <a:solidFill>
                        <a:srgbClr val="011E41"/>
                      </a:solidFill>
                      <a:prstDash val="solid"/>
                    </a:lnT>
                  </a:tcPr>
                </a:tc>
                <a:tc>
                  <a:txBody>
                    <a:bodyPr/>
                    <a:lstStyle/>
                    <a:p>
                      <a:pPr marL="107950" marR="314960" rtl="1">
                        <a:lnSpc>
                          <a:spcPct val="111100"/>
                        </a:lnSpc>
                        <a:spcBef>
                          <a:spcPts val="515"/>
                        </a:spcBef>
                      </a:pPr>
                      <a:r>
                        <a:rPr lang="ar-JO" sz="900" spc="0" dirty="0">
                          <a:latin typeface="Calibri" panose="020F0502020204030204" pitchFamily="34" charset="0"/>
                          <a:ea typeface="Calibri" panose="020F0502020204030204" pitchFamily="34" charset="0"/>
                          <a:cs typeface="Calibri" panose="020F0502020204030204" pitchFamily="34" charset="0"/>
                        </a:rPr>
                        <a:t>الأشخاص المشاركون في كل خطوة من خطوات حلقة التغذية الراجعة - صانعو القرار الذين يقررون ما يحدث مع البيانات المتعلقة بالملاحظات، والموظفون والمتطوعون الذين يواجهون المجتمع المحلي والذين يحتاجون إلى إعلام المجتمعات بما حدث بملاحظاتهم، والأشخاص الذين يديرون تدفق المعلومات بين المجموعتين.</a:t>
                      </a:r>
                    </a:p>
                  </a:txBody>
                  <a:tcPr marL="0" marR="0" marT="65405" marB="0">
                    <a:lnL w="6350">
                      <a:solidFill>
                        <a:srgbClr val="011E41"/>
                      </a:solidFill>
                      <a:prstDash val="solid"/>
                    </a:lnL>
                    <a:lnT w="6350">
                      <a:solidFill>
                        <a:srgbClr val="011E41"/>
                      </a:solidFill>
                      <a:prstDash val="solid"/>
                    </a:lnT>
                  </a:tcPr>
                </a:tc>
                <a:extLst>
                  <a:ext uri="{0D108BD9-81ED-4DB2-BD59-A6C34878D82A}">
                    <a16:rowId xmlns:a16="http://schemas.microsoft.com/office/drawing/2014/main" val="10007"/>
                  </a:ext>
                </a:extLst>
              </a:tr>
              <a:tr h="326390">
                <a:tc gridSpan="2">
                  <a:txBody>
                    <a:bodyPr/>
                    <a:lstStyle/>
                    <a:p>
                      <a:pPr algn="ctr" rtl="1">
                        <a:lnSpc>
                          <a:spcPct val="100000"/>
                        </a:lnSpc>
                        <a:spcBef>
                          <a:spcPts val="815"/>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المرحلة السادسة: مراجعة الآلية وتكييفها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3505" marB="0">
                    <a:solidFill>
                      <a:srgbClr val="96549B"/>
                    </a:solidFill>
                  </a:tcPr>
                </a:tc>
                <a:tc hMerge="1">
                  <a:txBody>
                    <a:bodyPr/>
                    <a:lstStyle/>
                    <a:p>
                      <a:endParaRPr/>
                    </a:p>
                  </a:txBody>
                  <a:tcPr marL="0" marR="0" marT="0" marB="0"/>
                </a:tc>
                <a:extLst>
                  <a:ext uri="{0D108BD9-81ED-4DB2-BD59-A6C34878D82A}">
                    <a16:rowId xmlns:a16="http://schemas.microsoft.com/office/drawing/2014/main" val="10008"/>
                  </a:ext>
                </a:extLst>
              </a:tr>
              <a:tr h="302895">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الخطوات التي يجب اتخاذها:</a:t>
                      </a:r>
                      <a:endParaRPr lang="ar-JO"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B w="6350">
                      <a:solidFill>
                        <a:srgbClr val="011E41"/>
                      </a:solidFill>
                      <a:prstDash val="solid"/>
                    </a:lnB>
                    <a:solidFill>
                      <a:srgbClr val="F7DEEA"/>
                    </a:solidFill>
                  </a:tcPr>
                </a:tc>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من يجب أن يقرأ هذا؟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11E41"/>
                      </a:solidFill>
                      <a:prstDash val="solid"/>
                    </a:lnL>
                    <a:lnB w="6350">
                      <a:solidFill>
                        <a:srgbClr val="98287C"/>
                      </a:solidFill>
                      <a:prstDash val="solid"/>
                    </a:lnB>
                    <a:solidFill>
                      <a:srgbClr val="F7DEEA"/>
                    </a:solidFill>
                  </a:tcPr>
                </a:tc>
                <a:extLst>
                  <a:ext uri="{0D108BD9-81ED-4DB2-BD59-A6C34878D82A}">
                    <a16:rowId xmlns:a16="http://schemas.microsoft.com/office/drawing/2014/main" val="10009"/>
                  </a:ext>
                </a:extLst>
              </a:tr>
              <a:tr h="607695">
                <a:tc>
                  <a:txBody>
                    <a:bodyPr/>
                    <a:lstStyle/>
                    <a:p>
                      <a:pPr marL="214629" marR="485140" indent="-127000" rtl="1">
                        <a:lnSpc>
                          <a:spcPct val="111100"/>
                        </a:lnSpc>
                        <a:spcBef>
                          <a:spcPts val="515"/>
                        </a:spcBef>
                        <a:buClr>
                          <a:srgbClr val="98287C"/>
                        </a:buClr>
                        <a:buFont typeface="Arial Black"/>
                        <a:buAutoNum type="arabicPeriod"/>
                        <a:tabLst>
                          <a:tab pos="215900" algn="l"/>
                        </a:tabLst>
                      </a:pPr>
                      <a:r>
                        <a:rPr lang="ar-JO" sz="900" spc="0" dirty="0">
                          <a:latin typeface="Calibri" panose="020F0502020204030204" pitchFamily="34" charset="0"/>
                          <a:ea typeface="Calibri" panose="020F0502020204030204" pitchFamily="34" charset="0"/>
                          <a:cs typeface="Calibri" panose="020F0502020204030204" pitchFamily="34" charset="0"/>
                        </a:rPr>
                        <a:t>التحقق من عمل الآلية وتكييفها عند الضرورة.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R w="6350">
                      <a:solidFill>
                        <a:srgbClr val="011E41"/>
                      </a:solidFill>
                      <a:prstDash val="solid"/>
                    </a:lnR>
                    <a:lnT w="6350">
                      <a:solidFill>
                        <a:srgbClr val="011E41"/>
                      </a:solidFill>
                      <a:prstDash val="solid"/>
                    </a:lnT>
                  </a:tcPr>
                </a:tc>
                <a:tc>
                  <a:txBody>
                    <a:bodyPr/>
                    <a:lstStyle/>
                    <a:p>
                      <a:pPr marL="107950" marR="310515" rtl="1">
                        <a:lnSpc>
                          <a:spcPct val="111100"/>
                        </a:lnSpc>
                        <a:spcBef>
                          <a:spcPts val="515"/>
                        </a:spcBef>
                      </a:pPr>
                      <a:r>
                        <a:rPr lang="ar-JO" sz="900" spc="0" dirty="0">
                          <a:latin typeface="Calibri" panose="020F0502020204030204" pitchFamily="34" charset="0"/>
                          <a:ea typeface="Calibri" panose="020F0502020204030204" pitchFamily="34" charset="0"/>
                          <a:cs typeface="Calibri" panose="020F0502020204030204" pitchFamily="34" charset="0"/>
                        </a:rPr>
                        <a:t>الأشخاص المسؤولون عن إدارة آلية التغذية الراجعة والمشاركة المجتمعية على نطاق أوسع.</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65405" marB="0">
                    <a:lnL w="6350">
                      <a:solidFill>
                        <a:srgbClr val="011E41"/>
                      </a:solidFill>
                      <a:prstDash val="solid"/>
                    </a:lnL>
                    <a:lnT w="6350">
                      <a:solidFill>
                        <a:srgbClr val="98287C"/>
                      </a:solidFill>
                      <a:prstDash val="solid"/>
                    </a:lnT>
                  </a:tcPr>
                </a:tc>
                <a:extLst>
                  <a:ext uri="{0D108BD9-81ED-4DB2-BD59-A6C34878D82A}">
                    <a16:rowId xmlns:a16="http://schemas.microsoft.com/office/drawing/2014/main" val="10010"/>
                  </a:ext>
                </a:extLst>
              </a:tr>
              <a:tr h="326390">
                <a:tc gridSpan="2">
                  <a:txBody>
                    <a:bodyPr/>
                    <a:lstStyle/>
                    <a:p>
                      <a:pPr algn="ctr" rtl="1">
                        <a:lnSpc>
                          <a:spcPct val="100000"/>
                        </a:lnSpc>
                        <a:spcBef>
                          <a:spcPts val="815"/>
                        </a:spcBef>
                      </a:pPr>
                      <a:r>
                        <a:rPr lang="ar-JO" sz="900" b="1" spc="0" dirty="0">
                          <a:solidFill>
                            <a:srgbClr val="FFFFFF"/>
                          </a:solidFill>
                          <a:latin typeface="Calibri" panose="020F0502020204030204" pitchFamily="34" charset="0"/>
                          <a:ea typeface="Calibri" panose="020F0502020204030204" pitchFamily="34" charset="0"/>
                          <a:cs typeface="Calibri" panose="020F0502020204030204" pitchFamily="34" charset="0"/>
                        </a:rPr>
                        <a:t>المصادر الإضافية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103505" marB="0">
                    <a:solidFill>
                      <a:srgbClr val="96549B"/>
                    </a:solidFill>
                  </a:tcPr>
                </a:tc>
                <a:tc hMerge="1">
                  <a:txBody>
                    <a:bodyPr/>
                    <a:lstStyle/>
                    <a:p>
                      <a:endParaRPr/>
                    </a:p>
                  </a:txBody>
                  <a:tcPr marL="0" marR="0" marT="0" marB="0"/>
                </a:tc>
                <a:extLst>
                  <a:ext uri="{0D108BD9-81ED-4DB2-BD59-A6C34878D82A}">
                    <a16:rowId xmlns:a16="http://schemas.microsoft.com/office/drawing/2014/main" val="10011"/>
                  </a:ext>
                </a:extLst>
              </a:tr>
              <a:tr h="302895">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يتضمن المحتوى ما يلي:</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B w="6350">
                      <a:solidFill>
                        <a:srgbClr val="011E41"/>
                      </a:solidFill>
                      <a:prstDash val="solid"/>
                    </a:lnB>
                    <a:solidFill>
                      <a:srgbClr val="F7DEEA"/>
                    </a:solidFill>
                  </a:tcPr>
                </a:tc>
                <a:tc>
                  <a:txBody>
                    <a:bodyPr/>
                    <a:lstStyle/>
                    <a:p>
                      <a:pPr marL="107950" rtl="1">
                        <a:lnSpc>
                          <a:spcPct val="100000"/>
                        </a:lnSpc>
                        <a:spcBef>
                          <a:spcPts val="635"/>
                        </a:spcBef>
                      </a:pPr>
                      <a:r>
                        <a:rPr lang="ar-JO" sz="900" b="1" i="1" spc="0" dirty="0">
                          <a:solidFill>
                            <a:srgbClr val="011E41"/>
                          </a:solidFill>
                          <a:latin typeface="Calibri" panose="020F0502020204030204" pitchFamily="34" charset="0"/>
                          <a:ea typeface="Calibri" panose="020F0502020204030204" pitchFamily="34" charset="0"/>
                          <a:cs typeface="Calibri" panose="020F0502020204030204" pitchFamily="34" charset="0"/>
                        </a:rPr>
                        <a:t>من يجب أن يقرأ هذا؟</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11E41"/>
                      </a:solidFill>
                      <a:prstDash val="solid"/>
                    </a:lnL>
                    <a:lnB w="6350">
                      <a:solidFill>
                        <a:srgbClr val="011E41"/>
                      </a:solidFill>
                      <a:prstDash val="solid"/>
                    </a:lnB>
                    <a:solidFill>
                      <a:srgbClr val="F7DEEA"/>
                    </a:solidFill>
                  </a:tcPr>
                </a:tc>
                <a:extLst>
                  <a:ext uri="{0D108BD9-81ED-4DB2-BD59-A6C34878D82A}">
                    <a16:rowId xmlns:a16="http://schemas.microsoft.com/office/drawing/2014/main" val="10012"/>
                  </a:ext>
                </a:extLst>
              </a:tr>
              <a:tr h="455295">
                <a:tc>
                  <a:txBody>
                    <a:bodyPr/>
                    <a:lstStyle/>
                    <a:p>
                      <a:pPr marL="215265" indent="-107314" rtl="1">
                        <a:lnSpc>
                          <a:spcPct val="100000"/>
                        </a:lnSpc>
                        <a:spcBef>
                          <a:spcPts val="635"/>
                        </a:spcBef>
                        <a:buClr>
                          <a:srgbClr val="98287C"/>
                        </a:buClr>
                        <a:buFont typeface="Wingdings"/>
                        <a:buChar char=""/>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مصادر إضافية</a:t>
                      </a:r>
                      <a:endParaRPr sz="900" spc="0" dirty="0">
                        <a:latin typeface="Calibri" panose="020F0502020204030204" pitchFamily="34" charset="0"/>
                        <a:ea typeface="Calibri" panose="020F0502020204030204" pitchFamily="34" charset="0"/>
                        <a:cs typeface="Calibri" panose="020F0502020204030204" pitchFamily="34" charset="0"/>
                      </a:endParaRPr>
                    </a:p>
                    <a:p>
                      <a:pPr marL="215265" indent="-107314" rtl="1">
                        <a:lnSpc>
                          <a:spcPct val="100000"/>
                        </a:lnSpc>
                        <a:spcBef>
                          <a:spcPts val="120"/>
                        </a:spcBef>
                        <a:buClr>
                          <a:srgbClr val="98287C"/>
                        </a:buClr>
                        <a:buFont typeface="Wingdings"/>
                        <a:buChar char=""/>
                        <a:tabLst>
                          <a:tab pos="215265" algn="l"/>
                        </a:tabLst>
                      </a:pPr>
                      <a:r>
                        <a:rPr lang="ar-JO" sz="900" spc="0" dirty="0">
                          <a:latin typeface="Calibri" panose="020F0502020204030204" pitchFamily="34" charset="0"/>
                          <a:ea typeface="Calibri" panose="020F0502020204030204" pitchFamily="34" charset="0"/>
                          <a:cs typeface="Calibri" panose="020F0502020204030204" pitchFamily="34" charset="0"/>
                        </a:rPr>
                        <a:t>مسرد المصطلحات المستخدمة في هذا المستند</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R w="6350">
                      <a:solidFill>
                        <a:srgbClr val="011E41"/>
                      </a:solidFill>
                      <a:prstDash val="solid"/>
                    </a:lnR>
                    <a:lnT w="6350">
                      <a:solidFill>
                        <a:srgbClr val="011E41"/>
                      </a:solidFill>
                      <a:prstDash val="solid"/>
                    </a:lnT>
                    <a:lnB w="6350">
                      <a:solidFill>
                        <a:srgbClr val="011E41"/>
                      </a:solidFill>
                      <a:prstDash val="solid"/>
                    </a:lnB>
                  </a:tcPr>
                </a:tc>
                <a:tc>
                  <a:txBody>
                    <a:bodyPr/>
                    <a:lstStyle/>
                    <a:p>
                      <a:pPr marL="107950" rtl="1">
                        <a:lnSpc>
                          <a:spcPct val="100000"/>
                        </a:lnSpc>
                        <a:spcBef>
                          <a:spcPts val="635"/>
                        </a:spcBef>
                      </a:pPr>
                      <a:r>
                        <a:rPr lang="ar-JO" sz="900" spc="0" dirty="0">
                          <a:latin typeface="Calibri" panose="020F0502020204030204" pitchFamily="34" charset="0"/>
                          <a:ea typeface="Calibri" panose="020F0502020204030204" pitchFamily="34" charset="0"/>
                          <a:cs typeface="Calibri" panose="020F0502020204030204" pitchFamily="34" charset="0"/>
                        </a:rPr>
                        <a:t>أي شخص يحتاج إلى مراجع ومصادر إضافية</a:t>
                      </a:r>
                      <a:endParaRPr sz="900" spc="0" dirty="0">
                        <a:latin typeface="Calibri" panose="020F0502020204030204" pitchFamily="34" charset="0"/>
                        <a:ea typeface="Calibri" panose="020F0502020204030204" pitchFamily="34" charset="0"/>
                        <a:cs typeface="Calibri" panose="020F0502020204030204" pitchFamily="34" charset="0"/>
                      </a:endParaRPr>
                    </a:p>
                  </a:txBody>
                  <a:tcPr marL="0" marR="0" marT="80645" marB="0">
                    <a:lnL w="6350">
                      <a:solidFill>
                        <a:srgbClr val="011E41"/>
                      </a:solidFill>
                      <a:prstDash val="solid"/>
                    </a:lnL>
                    <a:lnT w="6350">
                      <a:solidFill>
                        <a:srgbClr val="011E41"/>
                      </a:solidFill>
                      <a:prstDash val="solid"/>
                    </a:lnT>
                    <a:lnB w="6350">
                      <a:solidFill>
                        <a:srgbClr val="011E41"/>
                      </a:solidFill>
                      <a:prstDash val="solid"/>
                    </a:lnB>
                  </a:tcPr>
                </a:tc>
                <a:extLst>
                  <a:ext uri="{0D108BD9-81ED-4DB2-BD59-A6C34878D82A}">
                    <a16:rowId xmlns:a16="http://schemas.microsoft.com/office/drawing/2014/main" val="10013"/>
                  </a:ext>
                </a:extLst>
              </a:tr>
            </a:tbl>
          </a:graphicData>
        </a:graphic>
      </p:graphicFrame>
      <p:pic>
        <p:nvPicPr>
          <p:cNvPr id="3" name="object 3"/>
          <p:cNvPicPr/>
          <p:nvPr/>
        </p:nvPicPr>
        <p:blipFill>
          <a:blip r:embed="rId3" cstate="print"/>
          <a:stretch>
            <a:fillRect/>
          </a:stretch>
        </p:blipFill>
        <p:spPr>
          <a:xfrm>
            <a:off x="832670" y="1149868"/>
            <a:ext cx="248894" cy="248894"/>
          </a:xfrm>
          <a:prstGeom prst="rect">
            <a:avLst/>
          </a:prstGeom>
        </p:spPr>
      </p:pic>
      <p:pic>
        <p:nvPicPr>
          <p:cNvPr id="4" name="object 4"/>
          <p:cNvPicPr/>
          <p:nvPr/>
        </p:nvPicPr>
        <p:blipFill>
          <a:blip r:embed="rId4" cstate="print"/>
          <a:stretch>
            <a:fillRect/>
          </a:stretch>
        </p:blipFill>
        <p:spPr>
          <a:xfrm>
            <a:off x="832670" y="1910523"/>
            <a:ext cx="248894" cy="248894"/>
          </a:xfrm>
          <a:prstGeom prst="rect">
            <a:avLst/>
          </a:prstGeom>
        </p:spPr>
      </p:pic>
      <p:pic>
        <p:nvPicPr>
          <p:cNvPr id="5" name="object 5"/>
          <p:cNvPicPr/>
          <p:nvPr/>
        </p:nvPicPr>
        <p:blipFill>
          <a:blip r:embed="rId5" cstate="print"/>
          <a:stretch>
            <a:fillRect/>
          </a:stretch>
        </p:blipFill>
        <p:spPr>
          <a:xfrm>
            <a:off x="832670" y="2626779"/>
            <a:ext cx="248894" cy="248894"/>
          </a:xfrm>
          <a:prstGeom prst="rect">
            <a:avLst/>
          </a:prstGeom>
        </p:spPr>
      </p:pic>
      <p:pic>
        <p:nvPicPr>
          <p:cNvPr id="6" name="object 6"/>
          <p:cNvPicPr/>
          <p:nvPr/>
        </p:nvPicPr>
        <p:blipFill>
          <a:blip r:embed="rId6" cstate="print"/>
          <a:stretch>
            <a:fillRect/>
          </a:stretch>
        </p:blipFill>
        <p:spPr>
          <a:xfrm>
            <a:off x="1162900" y="3539835"/>
            <a:ext cx="248894" cy="248894"/>
          </a:xfrm>
          <a:prstGeom prst="rect">
            <a:avLst/>
          </a:prstGeom>
        </p:spPr>
      </p:pic>
      <p:pic>
        <p:nvPicPr>
          <p:cNvPr id="7" name="object 7"/>
          <p:cNvPicPr/>
          <p:nvPr/>
        </p:nvPicPr>
        <p:blipFill>
          <a:blip r:embed="rId7" cstate="print"/>
          <a:stretch>
            <a:fillRect/>
          </a:stretch>
        </p:blipFill>
        <p:spPr>
          <a:xfrm>
            <a:off x="832669" y="3539835"/>
            <a:ext cx="248894" cy="248894"/>
          </a:xfrm>
          <a:prstGeom prst="rect">
            <a:avLst/>
          </a:prstGeom>
        </p:spPr>
      </p:pic>
      <p:pic>
        <p:nvPicPr>
          <p:cNvPr id="8" name="object 8"/>
          <p:cNvPicPr/>
          <p:nvPr/>
        </p:nvPicPr>
        <p:blipFill>
          <a:blip r:embed="rId8" cstate="print"/>
          <a:stretch>
            <a:fillRect/>
          </a:stretch>
        </p:blipFill>
        <p:spPr>
          <a:xfrm>
            <a:off x="832670" y="4103692"/>
            <a:ext cx="248894" cy="248894"/>
          </a:xfrm>
          <a:prstGeom prst="rect">
            <a:avLst/>
          </a:prstGeom>
        </p:spPr>
      </p:pic>
      <p:sp>
        <p:nvSpPr>
          <p:cNvPr id="9" name="object 9"/>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E42583"/>
          </a:solidFill>
        </p:spPr>
        <p:txBody>
          <a:bodyPr wrap="square" lIns="0" tIns="0" rIns="0" bIns="0" rtlCol="0"/>
          <a:lstStyle/>
          <a:p>
            <a:endParaRPr/>
          </a:p>
        </p:txBody>
      </p:sp>
      <p:sp>
        <p:nvSpPr>
          <p:cNvPr id="10" name="object 10"/>
          <p:cNvSpPr txBox="1"/>
          <p:nvPr/>
        </p:nvSpPr>
        <p:spPr>
          <a:xfrm>
            <a:off x="6747441" y="10083162"/>
            <a:ext cx="90170" cy="147320"/>
          </a:xfrm>
          <a:prstGeom prst="rect">
            <a:avLst/>
          </a:prstGeom>
        </p:spPr>
        <p:txBody>
          <a:bodyPr vert="horz" wrap="square" lIns="0" tIns="12700" rIns="0" bIns="0" rtlCol="0">
            <a:spAutoFit/>
          </a:bodyPr>
          <a:lstStyle/>
          <a:p>
            <a:pPr marL="12700">
              <a:lnSpc>
                <a:spcPct val="100000"/>
              </a:lnSpc>
              <a:spcBef>
                <a:spcPts val="100"/>
              </a:spcBef>
            </a:pPr>
            <a:r>
              <a:rPr sz="800" b="1" spc="60" dirty="0">
                <a:solidFill>
                  <a:srgbClr val="FFFFFF"/>
                </a:solidFill>
                <a:latin typeface="Century Gothic"/>
                <a:cs typeface="Century Gothic"/>
              </a:rPr>
              <a:t>9</a:t>
            </a:r>
            <a:endParaRPr sz="800">
              <a:latin typeface="Century Gothic"/>
              <a:cs typeface="Century Gothic"/>
            </a:endParaRPr>
          </a:p>
        </p:txBody>
      </p:sp>
      <p:sp>
        <p:nvSpPr>
          <p:cNvPr id="11" name="object 11"/>
          <p:cNvSpPr txBox="1"/>
          <p:nvPr/>
        </p:nvSpPr>
        <p:spPr>
          <a:xfrm>
            <a:off x="4450614" y="10094547"/>
            <a:ext cx="2202180" cy="135935"/>
          </a:xfrm>
          <a:prstGeom prst="rect">
            <a:avLst/>
          </a:prstGeom>
        </p:spPr>
        <p:txBody>
          <a:bodyPr vert="horz" wrap="square" lIns="0" tIns="12700" rIns="0" bIns="0" rtlCol="0">
            <a:spAutoFit/>
          </a:bodyPr>
          <a:lstStyle/>
          <a:p>
            <a:pPr marL="12700" rtl="1">
              <a:lnSpc>
                <a:spcPct val="100000"/>
              </a:lnSpc>
              <a:spcBef>
                <a:spcPts val="100"/>
              </a:spcBef>
            </a:pPr>
            <a:r>
              <a:rPr lang="ar-JO" sz="800" b="1" dirty="0">
                <a:solidFill>
                  <a:srgbClr val="E42583"/>
                </a:solidFill>
                <a:latin typeface="Calibri" panose="020F0502020204030204" pitchFamily="34" charset="0"/>
                <a:ea typeface="Calibri" panose="020F0502020204030204" pitchFamily="34" charset="0"/>
                <a:cs typeface="Calibri" panose="020F0502020204030204" pitchFamily="34" charset="0"/>
              </a:rPr>
              <a:t>الوحدة رقم 2 </a:t>
            </a:r>
            <a:r>
              <a:rPr lang="ar-JO" sz="800" dirty="0">
                <a:latin typeface="Calibri" panose="020F0502020204030204" pitchFamily="34" charset="0"/>
                <a:ea typeface="Calibri" panose="020F0502020204030204" pitchFamily="34" charset="0"/>
                <a:cs typeface="Calibri" panose="020F0502020204030204" pitchFamily="34" charset="0"/>
              </a:rPr>
              <a:t>نظرة عام: أساسيات التغذية الراجعة</a:t>
            </a:r>
            <a:endParaRPr sz="800"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2811</TotalTime>
  <Words>14018</Words>
  <Application>Microsoft Office PowerPoint</Application>
  <PresentationFormat>Custom</PresentationFormat>
  <Paragraphs>971</Paragraphs>
  <Slides>41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41</vt:i4>
      </vt:variant>
    </vt:vector>
  </HeadingPairs>
  <TitlesOfParts>
    <vt:vector size="50" baseType="lpstr">
      <vt:lpstr>Arial</vt:lpstr>
      <vt:lpstr>Arial Black</vt:lpstr>
      <vt:lpstr>Arial Narrow</vt:lpstr>
      <vt:lpstr>Calibri</vt:lpstr>
      <vt:lpstr>Century Gothic</vt:lpstr>
      <vt:lpstr>Times New Roman</vt:lpstr>
      <vt:lpstr>Verdana</vt:lpstr>
      <vt:lpstr>Wingdings</vt:lpstr>
      <vt:lpstr>Office Theme</vt:lpstr>
      <vt:lpstr>الوحدة رقم 2</vt:lpstr>
      <vt:lpstr>قائمة المحتويات</vt:lpstr>
      <vt:lpstr>PowerPoint Presentation</vt:lpstr>
      <vt:lpstr>استعراض لهذا الدليل</vt:lpstr>
      <vt:lpstr>PowerPoint Presentation</vt:lpstr>
      <vt:lpstr>نظرةعامة: أساسيات التغذية الراجعة</vt:lpstr>
      <vt:lpstr>PowerPoint Presentation</vt:lpstr>
      <vt:lpstr>PowerPoint Presentation</vt:lpstr>
      <vt:lpstr>PowerPoint Presentation</vt:lpstr>
      <vt:lpstr>المقدمة</vt:lpstr>
      <vt:lpstr>PowerPoint Presentation</vt:lpstr>
      <vt:lpstr>PowerPoint Presentation</vt:lpstr>
      <vt:lpstr>PowerPoint Presentation</vt:lpstr>
      <vt:lpstr>PowerPoint Presentation</vt:lpstr>
      <vt:lpstr>PowerPoint Presentation</vt:lpstr>
      <vt:lpstr>مراحل آلية التغذية الراجعة</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مصادر إضافية</vt:lpstr>
      <vt:lpstr>مسرد المصطلحات</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النموذج رقم 2</dc:title>
  <dc:creator>HP</dc:creator>
  <cp:lastModifiedBy>montaser obied</cp:lastModifiedBy>
  <cp:revision>50</cp:revision>
  <dcterms:created xsi:type="dcterms:W3CDTF">2023-10-11T11:06:52Z</dcterms:created>
  <dcterms:modified xsi:type="dcterms:W3CDTF">2023-11-25T11:43:30Z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2022-10-20T00:00:00Z</vt:filetime>
  </property>
  <property fmtid="{D5CDD505-2E9C-101B-9397-08002B2CF9AE}" pid="3" name="Creator">
    <vt:lpwstr>Adobe InDesign 18.0 (Macintosh)</vt:lpwstr>
  </property>
  <property fmtid="{D5CDD505-2E9C-101B-9397-08002B2CF9AE}" pid="4" name="LastSaved">
    <vt:filetime>2023-10-11T00:00:00Z</vt:filetime>
  </property>
  <property fmtid="{D5CDD505-2E9C-101B-9397-08002B2CF9AE}" pid="5" name="Producer">
    <vt:lpwstr>Adobe PDF Library 17.0</vt:lpwstr>
  </property>
</Properties>
</file>