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7569C"/>
    <a:srgbClr val="0000FF"/>
    <a:srgbClr val="E42A83"/>
    <a:srgbClr val="A92886"/>
    <a:srgbClr val="CC3399"/>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11840" autoAdjust="0"/>
    <p:restoredTop sz="94660"/>
  </p:normalViewPr>
  <p:slideViewPr>
    <p:cSldViewPr>
      <p:cViewPr>
        <p:scale>
          <a:sx n="150" d="100"/>
          <a:sy n="150" d="100"/>
        </p:scale>
        <p:origin x="210" y="-612"/>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629993"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629993"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07299" y="695105"/>
            <a:ext cx="5795645" cy="889635"/>
          </a:xfrm>
          <a:prstGeom prst="rect">
            <a:avLst/>
          </a:prstGeom>
        </p:spPr>
        <p:txBody>
          <a:bodyPr wrap="square" lIns="0" tIns="0" rIns="0" bIns="0">
            <a:spAutoFit/>
          </a:bodyPr>
          <a:lstStyle>
            <a:lvl1pPr>
              <a:defRPr sz="3000" b="1" i="0">
                <a:solidFill>
                  <a:srgbClr val="0D2243"/>
                </a:solidFill>
                <a:latin typeface="Century Gothic"/>
                <a:cs typeface="Century Gothic"/>
              </a:defRPr>
            </a:lvl1pPr>
          </a:lstStyle>
          <a:p>
            <a:endParaRPr/>
          </a:p>
        </p:txBody>
      </p:sp>
      <p:sp>
        <p:nvSpPr>
          <p:cNvPr id="3" name="Holder 3"/>
          <p:cNvSpPr>
            <a:spLocks noGrp="1"/>
          </p:cNvSpPr>
          <p:nvPr>
            <p:ph type="body" idx="1"/>
          </p:nvPr>
        </p:nvSpPr>
        <p:spPr>
          <a:xfrm>
            <a:off x="681899" y="2701036"/>
            <a:ext cx="6196330" cy="505904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slide" Target="slide18.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hyperlink" Target="https://centre.humdata.org/guidance-note-statistical-disclosure-control/" TargetMode="External"/><Relationship Id="rId2" Type="http://schemas.openxmlformats.org/officeDocument/2006/relationships/hyperlink" Target="https://www.ifrc.org/document/IFRC-Data-Protection-Policy" TargetMode="External"/><Relationship Id="rId1" Type="http://schemas.openxmlformats.org/officeDocument/2006/relationships/slideLayout" Target="../slideLayouts/slideLayout5.xml"/><Relationship Id="rId4" Type="http://schemas.openxmlformats.org/officeDocument/2006/relationships/slide" Target="slide18.xml"/></Relationships>
</file>

<file path=ppt/slides/_rels/slide14.xml.rels><?xml version="1.0" encoding="UTF-8" standalone="yes"?>
<Relationships xmlns="http://schemas.openxmlformats.org/package/2006/relationships"><Relationship Id="rId3" Type="http://schemas.openxmlformats.org/officeDocument/2006/relationships/hyperlink" Target="https://docs.google.com/document/d/1PNuZiUtqbqoouimoXG9lS2oUpJs9-QYK/edit" TargetMode="External"/><Relationship Id="rId7" Type="http://schemas.openxmlformats.org/officeDocument/2006/relationships/image" Target="../media/image27.jp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5.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s://www.ifrc.org/document/staff-code-conduct" TargetMode="External"/><Relationship Id="rId13" Type="http://schemas.openxmlformats.org/officeDocument/2006/relationships/hyperlink" Target="https://publications.iom.int/books/best-practice-guide-inter-agency-community-based-complaint-mechanisms" TargetMode="External"/><Relationship Id="rId3" Type="http://schemas.openxmlformats.org/officeDocument/2006/relationships/hyperlink" Target="https://www.ifrc.org/ifrc/document/protection-gender-inclusion-emergencies-toolkit" TargetMode="External"/><Relationship Id="rId7" Type="http://schemas.openxmlformats.org/officeDocument/2006/relationships/hyperlink" Target="https://www.ifrc.org/document/policy-prevention-and-response-sexual-exploitation-and-abuse" TargetMode="External"/><Relationship Id="rId12" Type="http://schemas.openxmlformats.org/officeDocument/2006/relationships/hyperlink" Target="https://communityengagementhub.org/resource/cea-toolkit/" TargetMode="External"/><Relationship Id="rId2" Type="http://schemas.openxmlformats.org/officeDocument/2006/relationships/image" Target="../media/image29.jpg"/><Relationship Id="rId1" Type="http://schemas.openxmlformats.org/officeDocument/2006/relationships/slideLayout" Target="../slideLayouts/slideLayout2.xml"/><Relationship Id="rId6" Type="http://schemas.openxmlformats.org/officeDocument/2006/relationships/hyperlink" Target="https://pgi.ifrc.org/resources/global-safeguarding-action-plan-2022-2025" TargetMode="External"/><Relationship Id="rId11" Type="http://schemas.openxmlformats.org/officeDocument/2006/relationships/hyperlink" Target="https://preparecenter.org/resource/sexual-and-gender-based-violence-safe-referrals/" TargetMode="External"/><Relationship Id="rId5" Type="http://schemas.openxmlformats.org/officeDocument/2006/relationships/hyperlink" Target="https://pgi.ifrc.org/safeguarding" TargetMode="External"/><Relationship Id="rId10" Type="http://schemas.openxmlformats.org/officeDocument/2006/relationships/hyperlink" Target="https://www.ifrc.org/document/IFRC-Data-Protection-Policy" TargetMode="External"/><Relationship Id="rId4" Type="http://schemas.openxmlformats.org/officeDocument/2006/relationships/hyperlink" Target="https://www.ifrc.org/document/protection-gender-and-inclusion-policy" TargetMode="External"/><Relationship Id="rId9" Type="http://schemas.openxmlformats.org/officeDocument/2006/relationships/hyperlink" Target="https://www.ifrc.org/document/child-safeguarding-policy" TargetMode="External"/><Relationship Id="rId14" Type="http://schemas.openxmlformats.org/officeDocument/2006/relationships/hyperlink" Target="https://gbvguidelines.org/wp/wp-content/uploads/2018/03/GBV_PocketGuide021718.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interagencystandingcommittee.org/operational-response/iasc-operational-guidance-data-responsibility-humanitarian-action" TargetMode="External"/><Relationship Id="rId2" Type="http://schemas.openxmlformats.org/officeDocument/2006/relationships/hyperlink" Target="https://www.ifrc.org/document/protection-gender-and-inclusion-policy" TargetMode="External"/><Relationship Id="rId1" Type="http://schemas.openxmlformats.org/officeDocument/2006/relationships/slideLayout" Target="../slideLayouts/slideLayout2.xml"/><Relationship Id="rId4" Type="http://schemas.openxmlformats.org/officeDocument/2006/relationships/hyperlink" Target="https://www.drc.ngo/media/vzlhxkea/drc_global-cfm-guidance_web_low-res.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6.xml"/><Relationship Id="rId3" Type="http://schemas.openxmlformats.org/officeDocument/2006/relationships/slide" Target="slide4.xml"/><Relationship Id="rId7" Type="http://schemas.openxmlformats.org/officeDocument/2006/relationships/slide" Target="slide15.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slide" Target="slide10.xml"/><Relationship Id="rId11" Type="http://schemas.openxmlformats.org/officeDocument/2006/relationships/slide" Target="slide19.xml"/><Relationship Id="rId5" Type="http://schemas.openxmlformats.org/officeDocument/2006/relationships/slide" Target="slide8.xml"/><Relationship Id="rId10" Type="http://schemas.openxmlformats.org/officeDocument/2006/relationships/slide" Target="slide18.xml"/><Relationship Id="rId4" Type="http://schemas.openxmlformats.org/officeDocument/2006/relationships/slide" Target="slide6.xml"/><Relationship Id="rId9" Type="http://schemas.openxmlformats.org/officeDocument/2006/relationships/slide" Target="slide1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docs.google.com/document/d/1PJNUfW8Cr2u8Ew8pK_1fKYJOtqGlxrLZRso9DpyiZ8w/edit" TargetMode="Externa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slide" Target="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image" Target="../media/image17.jp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7560309" cy="10692130"/>
            <a:chOff x="0" y="0"/>
            <a:chExt cx="7560309" cy="10692130"/>
          </a:xfrm>
        </p:grpSpPr>
        <p:pic>
          <p:nvPicPr>
            <p:cNvPr id="3" name="object 3"/>
            <p:cNvPicPr/>
            <p:nvPr/>
          </p:nvPicPr>
          <p:blipFill>
            <a:blip r:embed="rId2" cstate="print"/>
            <a:stretch>
              <a:fillRect/>
            </a:stretch>
          </p:blipFill>
          <p:spPr>
            <a:xfrm>
              <a:off x="0" y="0"/>
              <a:ext cx="7559992" cy="10692002"/>
            </a:xfrm>
            <a:prstGeom prst="rect">
              <a:avLst/>
            </a:prstGeom>
          </p:spPr>
        </p:pic>
        <p:sp>
          <p:nvSpPr>
            <p:cNvPr id="4" name="object 4"/>
            <p:cNvSpPr/>
            <p:nvPr/>
          </p:nvSpPr>
          <p:spPr>
            <a:xfrm>
              <a:off x="6155994" y="252006"/>
              <a:ext cx="1096645" cy="1046480"/>
            </a:xfrm>
            <a:custGeom>
              <a:avLst/>
              <a:gdLst/>
              <a:ahLst/>
              <a:cxnLst/>
              <a:rect l="l" t="t" r="r" b="b"/>
              <a:pathLst>
                <a:path w="1096645" h="1046480">
                  <a:moveTo>
                    <a:pt x="1096352" y="0"/>
                  </a:moveTo>
                  <a:lnTo>
                    <a:pt x="0" y="0"/>
                  </a:lnTo>
                  <a:lnTo>
                    <a:pt x="0" y="1046403"/>
                  </a:lnTo>
                  <a:lnTo>
                    <a:pt x="1096352" y="1046403"/>
                  </a:lnTo>
                  <a:lnTo>
                    <a:pt x="1096352" y="0"/>
                  </a:lnTo>
                  <a:close/>
                </a:path>
              </a:pathLst>
            </a:custGeom>
            <a:solidFill>
              <a:srgbClr val="FFFFFF"/>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a:off x="6336754" y="429056"/>
              <a:ext cx="731520" cy="363220"/>
            </a:xfrm>
            <a:custGeom>
              <a:avLst/>
              <a:gdLst/>
              <a:ahLst/>
              <a:cxnLst/>
              <a:rect l="l" t="t" r="r" b="b"/>
              <a:pathLst>
                <a:path w="731520" h="363220">
                  <a:moveTo>
                    <a:pt x="358165" y="128498"/>
                  </a:moveTo>
                  <a:lnTo>
                    <a:pt x="232803" y="128498"/>
                  </a:lnTo>
                  <a:lnTo>
                    <a:pt x="232803" y="4038"/>
                  </a:lnTo>
                  <a:lnTo>
                    <a:pt x="125361" y="4038"/>
                  </a:lnTo>
                  <a:lnTo>
                    <a:pt x="125361" y="128498"/>
                  </a:lnTo>
                  <a:lnTo>
                    <a:pt x="0" y="128498"/>
                  </a:lnTo>
                  <a:lnTo>
                    <a:pt x="0" y="236448"/>
                  </a:lnTo>
                  <a:lnTo>
                    <a:pt x="125349" y="236448"/>
                  </a:lnTo>
                  <a:lnTo>
                    <a:pt x="125349" y="361772"/>
                  </a:lnTo>
                  <a:lnTo>
                    <a:pt x="232803" y="361772"/>
                  </a:lnTo>
                  <a:lnTo>
                    <a:pt x="232791" y="236448"/>
                  </a:lnTo>
                  <a:lnTo>
                    <a:pt x="358165" y="236448"/>
                  </a:lnTo>
                  <a:lnTo>
                    <a:pt x="358165" y="128498"/>
                  </a:lnTo>
                  <a:close/>
                </a:path>
                <a:path w="731520" h="363220">
                  <a:moveTo>
                    <a:pt x="731494" y="321246"/>
                  </a:moveTo>
                  <a:lnTo>
                    <a:pt x="718223" y="325818"/>
                  </a:lnTo>
                  <a:lnTo>
                    <a:pt x="704443" y="329171"/>
                  </a:lnTo>
                  <a:lnTo>
                    <a:pt x="690206" y="331241"/>
                  </a:lnTo>
                  <a:lnTo>
                    <a:pt x="675589" y="331939"/>
                  </a:lnTo>
                  <a:lnTo>
                    <a:pt x="627799" y="324231"/>
                  </a:lnTo>
                  <a:lnTo>
                    <a:pt x="586308" y="302768"/>
                  </a:lnTo>
                  <a:lnTo>
                    <a:pt x="553580" y="270040"/>
                  </a:lnTo>
                  <a:lnTo>
                    <a:pt x="532117" y="228536"/>
                  </a:lnTo>
                  <a:lnTo>
                    <a:pt x="524408" y="180759"/>
                  </a:lnTo>
                  <a:lnTo>
                    <a:pt x="532117" y="132981"/>
                  </a:lnTo>
                  <a:lnTo>
                    <a:pt x="553580" y="91478"/>
                  </a:lnTo>
                  <a:lnTo>
                    <a:pt x="586308" y="58750"/>
                  </a:lnTo>
                  <a:lnTo>
                    <a:pt x="627799" y="37287"/>
                  </a:lnTo>
                  <a:lnTo>
                    <a:pt x="675589" y="29578"/>
                  </a:lnTo>
                  <a:lnTo>
                    <a:pt x="689368" y="30200"/>
                  </a:lnTo>
                  <a:lnTo>
                    <a:pt x="702805" y="32029"/>
                  </a:lnTo>
                  <a:lnTo>
                    <a:pt x="715835" y="35013"/>
                  </a:lnTo>
                  <a:lnTo>
                    <a:pt x="728421" y="39090"/>
                  </a:lnTo>
                  <a:lnTo>
                    <a:pt x="703770" y="22656"/>
                  </a:lnTo>
                  <a:lnTo>
                    <a:pt x="676503" y="10363"/>
                  </a:lnTo>
                  <a:lnTo>
                    <a:pt x="647077" y="2667"/>
                  </a:lnTo>
                  <a:lnTo>
                    <a:pt x="615937" y="0"/>
                  </a:lnTo>
                  <a:lnTo>
                    <a:pt x="567702" y="6477"/>
                  </a:lnTo>
                  <a:lnTo>
                    <a:pt x="524370" y="24765"/>
                  </a:lnTo>
                  <a:lnTo>
                    <a:pt x="487654" y="53136"/>
                  </a:lnTo>
                  <a:lnTo>
                    <a:pt x="459295" y="89852"/>
                  </a:lnTo>
                  <a:lnTo>
                    <a:pt x="441007" y="133197"/>
                  </a:lnTo>
                  <a:lnTo>
                    <a:pt x="434530" y="181419"/>
                  </a:lnTo>
                  <a:lnTo>
                    <a:pt x="441007" y="229641"/>
                  </a:lnTo>
                  <a:lnTo>
                    <a:pt x="459295" y="272973"/>
                  </a:lnTo>
                  <a:lnTo>
                    <a:pt x="487654" y="309676"/>
                  </a:lnTo>
                  <a:lnTo>
                    <a:pt x="524370" y="338048"/>
                  </a:lnTo>
                  <a:lnTo>
                    <a:pt x="567702" y="356336"/>
                  </a:lnTo>
                  <a:lnTo>
                    <a:pt x="615937" y="362813"/>
                  </a:lnTo>
                  <a:lnTo>
                    <a:pt x="648093" y="359968"/>
                  </a:lnTo>
                  <a:lnTo>
                    <a:pt x="678408" y="351764"/>
                  </a:lnTo>
                  <a:lnTo>
                    <a:pt x="706374" y="338696"/>
                  </a:lnTo>
                  <a:lnTo>
                    <a:pt x="731494" y="321246"/>
                  </a:lnTo>
                  <a:close/>
                </a:path>
              </a:pathLst>
            </a:custGeom>
            <a:solidFill>
              <a:srgbClr val="E83D49"/>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a:off x="6336753" y="895883"/>
              <a:ext cx="733425" cy="223520"/>
            </a:xfrm>
            <a:custGeom>
              <a:avLst/>
              <a:gdLst/>
              <a:ahLst/>
              <a:cxnLst/>
              <a:rect l="l" t="t" r="r" b="b"/>
              <a:pathLst>
                <a:path w="733425" h="223519">
                  <a:moveTo>
                    <a:pt x="49987" y="3708"/>
                  </a:moveTo>
                  <a:lnTo>
                    <a:pt x="0" y="3708"/>
                  </a:lnTo>
                  <a:lnTo>
                    <a:pt x="0" y="219709"/>
                  </a:lnTo>
                  <a:lnTo>
                    <a:pt x="49987" y="219709"/>
                  </a:lnTo>
                  <a:lnTo>
                    <a:pt x="49987" y="3708"/>
                  </a:lnTo>
                  <a:close/>
                </a:path>
                <a:path w="733425" h="223519">
                  <a:moveTo>
                    <a:pt x="264452" y="3708"/>
                  </a:moveTo>
                  <a:lnTo>
                    <a:pt x="101219" y="3708"/>
                  </a:lnTo>
                  <a:lnTo>
                    <a:pt x="101219" y="219709"/>
                  </a:lnTo>
                  <a:lnTo>
                    <a:pt x="151206" y="219709"/>
                  </a:lnTo>
                  <a:lnTo>
                    <a:pt x="151206" y="141020"/>
                  </a:lnTo>
                  <a:lnTo>
                    <a:pt x="251180" y="141020"/>
                  </a:lnTo>
                  <a:lnTo>
                    <a:pt x="251180" y="100914"/>
                  </a:lnTo>
                  <a:lnTo>
                    <a:pt x="151206" y="100914"/>
                  </a:lnTo>
                  <a:lnTo>
                    <a:pt x="151206" y="43814"/>
                  </a:lnTo>
                  <a:lnTo>
                    <a:pt x="264452" y="43814"/>
                  </a:lnTo>
                  <a:lnTo>
                    <a:pt x="264452" y="3708"/>
                  </a:lnTo>
                  <a:close/>
                </a:path>
                <a:path w="733425" h="223519">
                  <a:moveTo>
                    <a:pt x="401154" y="3708"/>
                  </a:moveTo>
                  <a:lnTo>
                    <a:pt x="307644" y="3708"/>
                  </a:lnTo>
                  <a:lnTo>
                    <a:pt x="307644" y="219709"/>
                  </a:lnTo>
                  <a:lnTo>
                    <a:pt x="357644" y="219709"/>
                  </a:lnTo>
                  <a:lnTo>
                    <a:pt x="357644" y="159537"/>
                  </a:lnTo>
                  <a:lnTo>
                    <a:pt x="456980" y="159537"/>
                  </a:lnTo>
                  <a:lnTo>
                    <a:pt x="450519" y="150279"/>
                  </a:lnTo>
                  <a:lnTo>
                    <a:pt x="460559" y="145139"/>
                  </a:lnTo>
                  <a:lnTo>
                    <a:pt x="469382" y="138979"/>
                  </a:lnTo>
                  <a:lnTo>
                    <a:pt x="476990" y="131794"/>
                  </a:lnTo>
                  <a:lnTo>
                    <a:pt x="483387" y="123583"/>
                  </a:lnTo>
                  <a:lnTo>
                    <a:pt x="485520" y="119735"/>
                  </a:lnTo>
                  <a:lnTo>
                    <a:pt x="357644" y="119735"/>
                  </a:lnTo>
                  <a:lnTo>
                    <a:pt x="357644" y="44437"/>
                  </a:lnTo>
                  <a:lnTo>
                    <a:pt x="485717" y="44437"/>
                  </a:lnTo>
                  <a:lnTo>
                    <a:pt x="483539" y="40424"/>
                  </a:lnTo>
                  <a:lnTo>
                    <a:pt x="450989" y="13271"/>
                  </a:lnTo>
                  <a:lnTo>
                    <a:pt x="415028" y="4306"/>
                  </a:lnTo>
                  <a:lnTo>
                    <a:pt x="401154" y="3708"/>
                  </a:lnTo>
                  <a:close/>
                </a:path>
                <a:path w="733425" h="223519">
                  <a:moveTo>
                    <a:pt x="456980" y="159537"/>
                  </a:moveTo>
                  <a:lnTo>
                    <a:pt x="403618" y="159537"/>
                  </a:lnTo>
                  <a:lnTo>
                    <a:pt x="445274" y="219709"/>
                  </a:lnTo>
                  <a:lnTo>
                    <a:pt x="498970" y="219709"/>
                  </a:lnTo>
                  <a:lnTo>
                    <a:pt x="456980" y="159537"/>
                  </a:lnTo>
                  <a:close/>
                </a:path>
                <a:path w="733425" h="223519">
                  <a:moveTo>
                    <a:pt x="485717" y="44437"/>
                  </a:moveTo>
                  <a:lnTo>
                    <a:pt x="398373" y="44437"/>
                  </a:lnTo>
                  <a:lnTo>
                    <a:pt x="408958" y="45044"/>
                  </a:lnTo>
                  <a:lnTo>
                    <a:pt x="418195" y="46866"/>
                  </a:lnTo>
                  <a:lnTo>
                    <a:pt x="444347" y="82080"/>
                  </a:lnTo>
                  <a:lnTo>
                    <a:pt x="443614" y="90531"/>
                  </a:lnTo>
                  <a:lnTo>
                    <a:pt x="408958" y="119118"/>
                  </a:lnTo>
                  <a:lnTo>
                    <a:pt x="398373" y="119735"/>
                  </a:lnTo>
                  <a:lnTo>
                    <a:pt x="485520" y="119735"/>
                  </a:lnTo>
                  <a:lnTo>
                    <a:pt x="488447" y="114453"/>
                  </a:lnTo>
                  <a:lnTo>
                    <a:pt x="492078" y="104418"/>
                  </a:lnTo>
                  <a:lnTo>
                    <a:pt x="494233" y="93703"/>
                  </a:lnTo>
                  <a:lnTo>
                    <a:pt x="494957" y="82080"/>
                  </a:lnTo>
                  <a:lnTo>
                    <a:pt x="494242" y="70454"/>
                  </a:lnTo>
                  <a:lnTo>
                    <a:pt x="492101" y="59637"/>
                  </a:lnTo>
                  <a:lnTo>
                    <a:pt x="488533" y="49627"/>
                  </a:lnTo>
                  <a:lnTo>
                    <a:pt x="485717" y="44437"/>
                  </a:lnTo>
                  <a:close/>
                </a:path>
                <a:path w="733425" h="223519">
                  <a:moveTo>
                    <a:pt x="644309" y="0"/>
                  </a:moveTo>
                  <a:lnTo>
                    <a:pt x="598047" y="8074"/>
                  </a:lnTo>
                  <a:lnTo>
                    <a:pt x="560444" y="31475"/>
                  </a:lnTo>
                  <a:lnTo>
                    <a:pt x="535631" y="67300"/>
                  </a:lnTo>
                  <a:lnTo>
                    <a:pt x="527037" y="111709"/>
                  </a:lnTo>
                  <a:lnTo>
                    <a:pt x="527992" y="127342"/>
                  </a:lnTo>
                  <a:lnTo>
                    <a:pt x="542315" y="169252"/>
                  </a:lnTo>
                  <a:lnTo>
                    <a:pt x="571651" y="201199"/>
                  </a:lnTo>
                  <a:lnTo>
                    <a:pt x="612559" y="219829"/>
                  </a:lnTo>
                  <a:lnTo>
                    <a:pt x="643991" y="223418"/>
                  </a:lnTo>
                  <a:lnTo>
                    <a:pt x="657703" y="222799"/>
                  </a:lnTo>
                  <a:lnTo>
                    <a:pt x="694905" y="213537"/>
                  </a:lnTo>
                  <a:lnTo>
                    <a:pt x="733171" y="184835"/>
                  </a:lnTo>
                  <a:lnTo>
                    <a:pt x="728835" y="180835"/>
                  </a:lnTo>
                  <a:lnTo>
                    <a:pt x="646772" y="180835"/>
                  </a:lnTo>
                  <a:lnTo>
                    <a:pt x="637012" y="180285"/>
                  </a:lnTo>
                  <a:lnTo>
                    <a:pt x="596971" y="161504"/>
                  </a:lnTo>
                  <a:lnTo>
                    <a:pt x="578196" y="121467"/>
                  </a:lnTo>
                  <a:lnTo>
                    <a:pt x="577646" y="111709"/>
                  </a:lnTo>
                  <a:lnTo>
                    <a:pt x="578196" y="101950"/>
                  </a:lnTo>
                  <a:lnTo>
                    <a:pt x="596971" y="61907"/>
                  </a:lnTo>
                  <a:lnTo>
                    <a:pt x="637012" y="43133"/>
                  </a:lnTo>
                  <a:lnTo>
                    <a:pt x="646772" y="42583"/>
                  </a:lnTo>
                  <a:lnTo>
                    <a:pt x="728493" y="42583"/>
                  </a:lnTo>
                  <a:lnTo>
                    <a:pt x="733171" y="38265"/>
                  </a:lnTo>
                  <a:lnTo>
                    <a:pt x="695058" y="9880"/>
                  </a:lnTo>
                  <a:lnTo>
                    <a:pt x="658005" y="618"/>
                  </a:lnTo>
                  <a:lnTo>
                    <a:pt x="644309" y="0"/>
                  </a:lnTo>
                  <a:close/>
                </a:path>
                <a:path w="733425" h="223519">
                  <a:moveTo>
                    <a:pt x="701078" y="155219"/>
                  </a:moveTo>
                  <a:lnTo>
                    <a:pt x="689469" y="166428"/>
                  </a:lnTo>
                  <a:lnTo>
                    <a:pt x="676549" y="174432"/>
                  </a:lnTo>
                  <a:lnTo>
                    <a:pt x="662317" y="179234"/>
                  </a:lnTo>
                  <a:lnTo>
                    <a:pt x="646772" y="180835"/>
                  </a:lnTo>
                  <a:lnTo>
                    <a:pt x="728835" y="180835"/>
                  </a:lnTo>
                  <a:lnTo>
                    <a:pt x="701078" y="155219"/>
                  </a:lnTo>
                  <a:close/>
                </a:path>
                <a:path w="733425" h="223519">
                  <a:moveTo>
                    <a:pt x="728493" y="42583"/>
                  </a:moveTo>
                  <a:lnTo>
                    <a:pt x="646772" y="42583"/>
                  </a:lnTo>
                  <a:lnTo>
                    <a:pt x="662317" y="44166"/>
                  </a:lnTo>
                  <a:lnTo>
                    <a:pt x="676549" y="48914"/>
                  </a:lnTo>
                  <a:lnTo>
                    <a:pt x="689469" y="56824"/>
                  </a:lnTo>
                  <a:lnTo>
                    <a:pt x="701078" y="67894"/>
                  </a:lnTo>
                  <a:lnTo>
                    <a:pt x="728493" y="42583"/>
                  </a:lnTo>
                  <a:close/>
                </a:path>
              </a:pathLst>
            </a:custGeom>
            <a:solidFill>
              <a:srgbClr val="282827"/>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a:off x="0" y="2888998"/>
              <a:ext cx="7560309" cy="7803515"/>
            </a:xfrm>
            <a:custGeom>
              <a:avLst/>
              <a:gdLst/>
              <a:ahLst/>
              <a:cxnLst/>
              <a:rect l="l" t="t" r="r" b="b"/>
              <a:pathLst>
                <a:path w="7560309" h="7803515">
                  <a:moveTo>
                    <a:pt x="4877998" y="0"/>
                  </a:moveTo>
                  <a:lnTo>
                    <a:pt x="2501440" y="492188"/>
                  </a:lnTo>
                  <a:lnTo>
                    <a:pt x="783004" y="1575003"/>
                  </a:lnTo>
                  <a:lnTo>
                    <a:pt x="0" y="2387556"/>
                  </a:lnTo>
                  <a:lnTo>
                    <a:pt x="0" y="7803004"/>
                  </a:lnTo>
                  <a:lnTo>
                    <a:pt x="7560005" y="7803004"/>
                  </a:lnTo>
                  <a:lnTo>
                    <a:pt x="7560005" y="208671"/>
                  </a:lnTo>
                  <a:lnTo>
                    <a:pt x="6984283" y="49218"/>
                  </a:lnTo>
                  <a:lnTo>
                    <a:pt x="4877998" y="0"/>
                  </a:lnTo>
                  <a:close/>
                </a:path>
              </a:pathLst>
            </a:custGeom>
            <a:solidFill>
              <a:srgbClr val="673089">
                <a:alpha val="54998"/>
              </a:srgbClr>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p:nvPr/>
          </p:nvSpPr>
          <p:spPr>
            <a:xfrm>
              <a:off x="0" y="2879998"/>
              <a:ext cx="7560309" cy="7812405"/>
            </a:xfrm>
            <a:custGeom>
              <a:avLst/>
              <a:gdLst/>
              <a:ahLst/>
              <a:cxnLst/>
              <a:rect l="l" t="t" r="r" b="b"/>
              <a:pathLst>
                <a:path w="7560309" h="7812405">
                  <a:moveTo>
                    <a:pt x="4355999" y="0"/>
                  </a:moveTo>
                  <a:lnTo>
                    <a:pt x="1979441" y="492188"/>
                  </a:lnTo>
                  <a:lnTo>
                    <a:pt x="261005" y="1575003"/>
                  </a:lnTo>
                  <a:lnTo>
                    <a:pt x="0" y="1845858"/>
                  </a:lnTo>
                  <a:lnTo>
                    <a:pt x="0" y="7812004"/>
                  </a:lnTo>
                  <a:lnTo>
                    <a:pt x="7560005" y="7812004"/>
                  </a:lnTo>
                  <a:lnTo>
                    <a:pt x="7560005" y="353245"/>
                  </a:lnTo>
                  <a:lnTo>
                    <a:pt x="6462283" y="49218"/>
                  </a:lnTo>
                  <a:lnTo>
                    <a:pt x="4355999" y="0"/>
                  </a:lnTo>
                  <a:close/>
                </a:path>
              </a:pathLst>
            </a:custGeom>
            <a:solidFill>
              <a:srgbClr val="F7DEEA">
                <a:alpha val="14999"/>
              </a:srgbClr>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9" name="object 9"/>
            <p:cNvPicPr/>
            <p:nvPr/>
          </p:nvPicPr>
          <p:blipFill>
            <a:blip r:embed="rId3" cstate="print"/>
            <a:stretch>
              <a:fillRect/>
            </a:stretch>
          </p:blipFill>
          <p:spPr>
            <a:xfrm>
              <a:off x="0" y="2969996"/>
              <a:ext cx="7559992" cy="7722006"/>
            </a:xfrm>
            <a:prstGeom prst="rect">
              <a:avLst/>
            </a:prstGeom>
          </p:spPr>
        </p:pic>
      </p:grpSp>
      <p:sp>
        <p:nvSpPr>
          <p:cNvPr id="10" name="object 10"/>
          <p:cNvSpPr txBox="1"/>
          <p:nvPr/>
        </p:nvSpPr>
        <p:spPr>
          <a:xfrm>
            <a:off x="4944414" y="9580182"/>
            <a:ext cx="2423160" cy="1120820"/>
          </a:xfrm>
          <a:prstGeom prst="rect">
            <a:avLst/>
          </a:prstGeom>
        </p:spPr>
        <p:txBody>
          <a:bodyPr vert="horz" wrap="square" lIns="0" tIns="12700" rIns="0" bIns="0" rtlCol="0">
            <a:spAutoFit/>
          </a:bodyPr>
          <a:lstStyle/>
          <a:p>
            <a:pPr marL="12700" algn="just" rtl="1">
              <a:lnSpc>
                <a:spcPct val="100000"/>
              </a:lnSpc>
              <a:spcBef>
                <a:spcPts val="100"/>
              </a:spcBef>
            </a:pPr>
            <a:r>
              <a:rPr lang="ar-JO" sz="1800" b="1" spc="130" dirty="0">
                <a:solidFill>
                  <a:srgbClr val="FFFFFF"/>
                </a:solidFill>
                <a:latin typeface="Calibri" panose="020F0502020204030204" pitchFamily="34" charset="0"/>
                <a:ea typeface="Calibri" panose="020F0502020204030204" pitchFamily="34" charset="0"/>
                <a:cs typeface="Calibri" panose="020F0502020204030204" pitchFamily="34" charset="0"/>
              </a:rPr>
              <a:t>مجموعة التغذية الراجعة الخاصة بالاتحاد الدولي لجمعيات الصليب الأحمر والهلال الأحمر</a:t>
            </a:r>
            <a:endParaRPr sz="180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a:spLocks noGrp="1"/>
          </p:cNvSpPr>
          <p:nvPr>
            <p:ph type="title"/>
          </p:nvPr>
        </p:nvSpPr>
        <p:spPr>
          <a:xfrm>
            <a:off x="3728376" y="252006"/>
            <a:ext cx="2120265" cy="482600"/>
          </a:xfrm>
          <a:prstGeom prst="rect">
            <a:avLst/>
          </a:prstGeom>
        </p:spPr>
        <p:txBody>
          <a:bodyPr vert="horz" wrap="square" lIns="0" tIns="12700" rIns="0" bIns="0" rtlCol="0">
            <a:spAutoFit/>
          </a:bodyPr>
          <a:lstStyle/>
          <a:p>
            <a:pPr marL="12700" algn="just" rtl="1">
              <a:lnSpc>
                <a:spcPct val="100000"/>
              </a:lnSpc>
              <a:spcBef>
                <a:spcPts val="100"/>
              </a:spcBef>
            </a:pPr>
            <a:r>
              <a:rPr lang="ar-JO" b="0" spc="170" dirty="0">
                <a:solidFill>
                  <a:srgbClr val="FFFFFF"/>
                </a:solidFill>
                <a:latin typeface="Calibri" panose="020F0502020204030204" pitchFamily="34" charset="0"/>
                <a:ea typeface="Calibri" panose="020F0502020204030204" pitchFamily="34" charset="0"/>
                <a:cs typeface="Calibri" panose="020F0502020204030204" pitchFamily="34" charset="0"/>
              </a:rPr>
              <a:t>الوحدة 5</a:t>
            </a:r>
            <a:endParaRPr b="0" spc="-155" dirty="0">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1182459" y="792276"/>
            <a:ext cx="4789170" cy="1631216"/>
          </a:xfrm>
          <a:prstGeom prst="rect">
            <a:avLst/>
          </a:prstGeom>
        </p:spPr>
        <p:txBody>
          <a:bodyPr vert="horz" wrap="square" lIns="0" tIns="66040" rIns="0" bIns="0" rtlCol="0">
            <a:spAutoFit/>
          </a:bodyPr>
          <a:lstStyle/>
          <a:p>
            <a:pPr marL="12700" marR="5080" algn="just" rtl="1">
              <a:lnSpc>
                <a:spcPts val="2600"/>
              </a:lnSpc>
              <a:spcBef>
                <a:spcPts val="520"/>
              </a:spcBef>
            </a:pPr>
            <a:r>
              <a:rPr lang="ar-JO" sz="2500" b="1" spc="295" dirty="0">
                <a:solidFill>
                  <a:srgbClr val="FFFFFF"/>
                </a:solidFill>
                <a:latin typeface="Calibri" panose="020F0502020204030204" pitchFamily="34" charset="0"/>
                <a:ea typeface="Calibri" panose="020F0502020204030204" pitchFamily="34" charset="0"/>
                <a:cs typeface="Calibri" panose="020F0502020204030204" pitchFamily="34" charset="0"/>
              </a:rPr>
              <a:t>كيفية التعامل مع الملاحظات الحساسة.</a:t>
            </a:r>
            <a:endParaRPr sz="2500" dirty="0">
              <a:latin typeface="Calibri" panose="020F0502020204030204" pitchFamily="34" charset="0"/>
              <a:ea typeface="Calibri" panose="020F0502020204030204" pitchFamily="34" charset="0"/>
              <a:cs typeface="Calibri" panose="020F0502020204030204" pitchFamily="34" charset="0"/>
            </a:endParaRPr>
          </a:p>
          <a:p>
            <a:pPr marL="12700" marR="438784" algn="just" rtl="1">
              <a:lnSpc>
                <a:spcPct val="100000"/>
              </a:lnSpc>
              <a:spcBef>
                <a:spcPts val="590"/>
              </a:spcBef>
            </a:pPr>
            <a:r>
              <a:rPr lang="ar-JO" sz="1300" b="1" spc="180" dirty="0">
                <a:solidFill>
                  <a:srgbClr val="FFFFFF"/>
                </a:solidFill>
                <a:latin typeface="Calibri" panose="020F0502020204030204" pitchFamily="34" charset="0"/>
                <a:ea typeface="Calibri" panose="020F0502020204030204" pitchFamily="34" charset="0"/>
                <a:cs typeface="Calibri" panose="020F0502020204030204" pitchFamily="34" charset="0"/>
              </a:rPr>
              <a:t>دليل سريع لتحديد وإحالة الملاحظات والانطباعات الحساسة بطريقة ىمنة وفعالة.</a:t>
            </a:r>
            <a:endParaRPr sz="1300" dirty="0">
              <a:latin typeface="Calibri" panose="020F0502020204030204" pitchFamily="34" charset="0"/>
              <a:ea typeface="Calibri" panose="020F0502020204030204" pitchFamily="34" charset="0"/>
              <a:cs typeface="Calibri" panose="020F0502020204030204" pitchFamily="34" charset="0"/>
            </a:endParaRPr>
          </a:p>
          <a:p>
            <a:pPr algn="just" rtl="1">
              <a:lnSpc>
                <a:spcPct val="100000"/>
              </a:lnSpc>
              <a:spcBef>
                <a:spcPts val="50"/>
              </a:spcBef>
            </a:pPr>
            <a:endParaRPr sz="135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pPr>
            <a:r>
              <a:rPr lang="ar-JO" sz="1300" b="1" spc="145" dirty="0">
                <a:solidFill>
                  <a:srgbClr val="FFFFFF"/>
                </a:solidFill>
                <a:latin typeface="Calibri" panose="020F0502020204030204" pitchFamily="34" charset="0"/>
                <a:ea typeface="Calibri" panose="020F0502020204030204" pitchFamily="34" charset="0"/>
                <a:cs typeface="Calibri" panose="020F0502020204030204" pitchFamily="34" charset="0"/>
              </a:rPr>
              <a:t>تشرين أول 2022</a:t>
            </a:r>
            <a:endParaRPr sz="13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1485" y="10083162"/>
            <a:ext cx="139065" cy="135935"/>
          </a:xfrm>
          <a:prstGeom prst="rect">
            <a:avLst/>
          </a:prstGeom>
        </p:spPr>
        <p:txBody>
          <a:bodyPr vert="horz" wrap="square" lIns="0" tIns="12700" rIns="0" bIns="0" rtlCol="0">
            <a:spAutoFit/>
          </a:bodyPr>
          <a:lstStyle/>
          <a:p>
            <a:pPr marL="12700">
              <a:lnSpc>
                <a:spcPct val="100000"/>
              </a:lnSpc>
              <a:spcBef>
                <a:spcPts val="100"/>
              </a:spcBef>
            </a:pPr>
            <a:r>
              <a:rPr sz="800" b="1" dirty="0">
                <a:solidFill>
                  <a:srgbClr val="FFFFFF"/>
                </a:solidFill>
                <a:latin typeface="Calibri" panose="020F0502020204030204" pitchFamily="34" charset="0"/>
                <a:ea typeface="Calibri" panose="020F0502020204030204" pitchFamily="34" charset="0"/>
                <a:cs typeface="Calibri" panose="020F0502020204030204" pitchFamily="34" charset="0"/>
              </a:rPr>
              <a:t>10</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761676" y="10067774"/>
            <a:ext cx="1965446" cy="151323"/>
          </a:xfrm>
          <a:prstGeom prst="rect">
            <a:avLst/>
          </a:prstGeom>
        </p:spPr>
        <p:txBody>
          <a:bodyPr vert="horz" wrap="square" lIns="0" tIns="12700" rIns="0" bIns="0" rtlCol="0">
            <a:spAutoFit/>
          </a:bodyPr>
          <a:lstStyle/>
          <a:p>
            <a:pPr marL="12700">
              <a:lnSpc>
                <a:spcPct val="100000"/>
              </a:lnSpc>
              <a:spcBef>
                <a:spcPts val="100"/>
              </a:spcBef>
            </a:pPr>
            <a:r>
              <a:rPr lang="ar-JO" sz="9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9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2626360" y="1384300"/>
            <a:ext cx="4352290" cy="0"/>
          </a:xfrm>
          <a:custGeom>
            <a:avLst/>
            <a:gdLst/>
            <a:ahLst/>
            <a:cxnLst/>
            <a:rect l="l" t="t" r="r" b="b"/>
            <a:pathLst>
              <a:path w="4352290">
                <a:moveTo>
                  <a:pt x="0" y="0"/>
                </a:moveTo>
                <a:lnTo>
                  <a:pt x="4352099" y="0"/>
                </a:lnTo>
              </a:path>
            </a:pathLst>
          </a:custGeom>
          <a:ln w="6350">
            <a:solidFill>
              <a:srgbClr val="0D224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a:spLocks noGrp="1"/>
          </p:cNvSpPr>
          <p:nvPr>
            <p:ph type="title"/>
          </p:nvPr>
        </p:nvSpPr>
        <p:spPr>
          <a:xfrm>
            <a:off x="707299" y="695105"/>
            <a:ext cx="6271351" cy="889987"/>
          </a:xfrm>
          <a:prstGeom prst="rect">
            <a:avLst/>
          </a:prstGeom>
        </p:spPr>
        <p:txBody>
          <a:bodyPr vert="horz" wrap="square" lIns="0" tIns="68580" rIns="0" bIns="0" rtlCol="0">
            <a:spAutoFit/>
          </a:bodyPr>
          <a:lstStyle/>
          <a:p>
            <a:pPr marL="12700" marR="5080" algn="just" rtl="1">
              <a:lnSpc>
                <a:spcPts val="3200"/>
              </a:lnSpc>
              <a:spcBef>
                <a:spcPts val="540"/>
              </a:spcBef>
            </a:pPr>
            <a:r>
              <a:rPr lang="ar-JO" dirty="0">
                <a:latin typeface="Calibri" panose="020F0502020204030204" pitchFamily="34" charset="0"/>
                <a:ea typeface="Calibri" panose="020F0502020204030204" pitchFamily="34" charset="0"/>
                <a:cs typeface="Calibri" panose="020F0502020204030204" pitchFamily="34" charset="0"/>
              </a:rPr>
              <a:t>كيفية الاستعداد للملاحظات والإنطباعات الحساسة</a:t>
            </a: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3857350" y="1821637"/>
            <a:ext cx="2995930" cy="149880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يمكن مشاركة الملاحظات والانطباعات باستخدام أي قناة، بغض النظر عما إذا كانت هذه القناة قد تم إعدادها للتعامل مع مثل هذا النوع من المعلومات أم لا، حيث يمكن استلامها عبر آليات التغذية الراجعة الرسمية كالخطوط الساخنة كما ويمكن مشاركتها أيضًا مع سائقٍ أو أحد المتطوعين خلال إحدى الزيارات المنزلية، ومن المهم التأكذ من وجود أنظمة عاملة لمشاركة الملاحظات والانطباعات الحساسة مع المعنيين بالتعامل معها للحفاظ على أمن هذه المعلومات ولتزويد الموظفين والمتطوعين بالمعرفة اللازمة حول ما هو متوقع منهم، ويتعين على الاتحاد الدولي لجمعيات الصليب الأحمر والهلال الأحمر تلقي وإحالة كافة الملاحظات والانطباعات الحساسة،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707299" y="1805763"/>
            <a:ext cx="2995930" cy="186211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حيث أن أمر عدم تسجيلها أو عدم إبلاغ أي شخص له المسؤولية في التصرف، ليس أحد الخيارات المطروحة، فمن الممكن أن يسبب التقصير والتقاعس في العمل، الضرر أو يديمه، وهو ما يجب علينا تجنبه في مهمتنا الإنسانية الأساسية.</a:t>
            </a:r>
          </a:p>
          <a:p>
            <a:pPr marL="1270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ويرد وصف لخطوات إنشاء آلية للتغذية الراجعة </a:t>
            </a:r>
            <a:r>
              <a:rPr lang="ar-JO" sz="950" dirty="0">
                <a:latin typeface="Calibri" panose="020F0502020204030204" pitchFamily="34" charset="0"/>
                <a:ea typeface="Calibri" panose="020F0502020204030204" pitchFamily="34" charset="0"/>
                <a:cs typeface="Calibri" panose="020F0502020204030204" pitchFamily="34" charset="0"/>
                <a:hlinkClick r:id="rId2"/>
              </a:rPr>
              <a:t>في الوحدة رقم 2 </a:t>
            </a:r>
            <a:r>
              <a:rPr lang="ar-JO" sz="950" dirty="0">
                <a:latin typeface="Calibri" panose="020F0502020204030204" pitchFamily="34" charset="0"/>
                <a:ea typeface="Calibri" panose="020F0502020204030204" pitchFamily="34" charset="0"/>
                <a:cs typeface="Calibri" panose="020F0502020204030204" pitchFamily="34" charset="0"/>
              </a:rPr>
              <a:t>- أساسيات التغذية الراجعة من مجموعة التغذية الراجعة الخاصة بالاتحاد الدولي لجمعيات الصليب الأحمر والهلال الأحمر، والتي تشير إلى الملاحظات والانطباعات الحساسة وغير الحساسة على حد سواء، فيما يلي الاعتبارات الرئيسية لضمان استعداد الأنظمة للتعامل مع الملاحظات والانطباعات الحساسة.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p:nvPr/>
        </p:nvSpPr>
        <p:spPr>
          <a:xfrm rot="10800000">
            <a:off x="719999" y="406199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92B7D"/>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5481229" y="4102795"/>
            <a:ext cx="900430" cy="212879"/>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مهم</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3791458" y="4601691"/>
            <a:ext cx="2995930" cy="83170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يتطلب التعامل مع الملاحظات والانطباعات الحساسة والتحقيق فيها تدريبًا متخصصًا ومهارات معينة، وليست مهمة الموظفين أو المتطوعين البحث عن أدلة أو إيجاد حلول بمفردهم عندما يتلقون هذه الملاحظات، حيث تكون مسؤوليتهم الوحيدة هي الإبلاغ عن المخاوف، ويجب وضع إجراءات لكل جمعية أو مكتب وطني، والتي تصف كيفية تصعيد الملاحظات الحساسة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669735" y="4601691"/>
            <a:ext cx="2995930" cy="83221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المقدمة إلى جهات التنسيق المعنية والتي تتحلى بالخلفية والسلطة اللازمة لاتخاذ القرار بشأن الخطوات التي سيتم اتخاذها فيما بعد، كما ويجب مراعاة الفصل بين الواجبات والسرية التامة في كافة مراحل العملية إضافةً إلى ضمان حماية الشخص الذي يشارك الملاحظات والانطباعات الحساسة والأشخاص المعنيين باعلى مستوى.</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12" name="object 12"/>
          <p:cNvPicPr/>
          <p:nvPr/>
        </p:nvPicPr>
        <p:blipFill>
          <a:blip r:embed="rId3" cstate="print"/>
          <a:stretch>
            <a:fillRect/>
          </a:stretch>
        </p:blipFill>
        <p:spPr>
          <a:xfrm>
            <a:off x="5266944" y="5629515"/>
            <a:ext cx="72008" cy="71996"/>
          </a:xfrm>
          <a:prstGeom prst="rect">
            <a:avLst/>
          </a:prstGeom>
        </p:spPr>
      </p:pic>
      <p:sp>
        <p:nvSpPr>
          <p:cNvPr id="13" name="object 13"/>
          <p:cNvSpPr txBox="1"/>
          <p:nvPr/>
        </p:nvSpPr>
        <p:spPr>
          <a:xfrm>
            <a:off x="2582454" y="5965294"/>
            <a:ext cx="4276725"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ضمان اتباع نهج يركز على الناجين</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txBox="1"/>
          <p:nvPr/>
        </p:nvSpPr>
        <p:spPr>
          <a:xfrm>
            <a:off x="707299" y="6339687"/>
            <a:ext cx="2995930" cy="1298112"/>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اتباع نهج يركز على الناجين في جميع الأوقات، وهذا يعني التمسك بالمبادئ التالية، والتي يمكن أن توجه أعمال أي من الموظفين والمتطوعين عند مواجهة مثل هذه الحالات:</a:t>
            </a:r>
          </a:p>
          <a:p>
            <a:pPr marL="1270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b="1" dirty="0">
                <a:solidFill>
                  <a:schemeClr val="tx1"/>
                </a:solidFill>
                <a:latin typeface="Calibri" panose="020F0502020204030204" pitchFamily="34" charset="0"/>
                <a:ea typeface="Calibri" panose="020F0502020204030204" pitchFamily="34" charset="0"/>
                <a:cs typeface="Calibri" panose="020F0502020204030204" pitchFamily="34" charset="0"/>
              </a:rPr>
              <a:t>السرية</a:t>
            </a:r>
            <a:r>
              <a:rPr lang="ar-JO" sz="950" dirty="0">
                <a:latin typeface="Calibri" panose="020F0502020204030204" pitchFamily="34" charset="0"/>
                <a:ea typeface="Calibri" panose="020F0502020204030204" pitchFamily="34" charset="0"/>
                <a:cs typeface="Calibri" panose="020F0502020204030204" pitchFamily="34" charset="0"/>
              </a:rPr>
              <a:t>: يحق لأفراد المجتمع اختيار الأشخاص الذين يرغبون في إخبارهم (أو عدم إخبارهم) قصتهم، ولن تتم مشاركة أية معلومات مع أي شخص دون موافقة مستنيرة من الشخص المعني.</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txBox="1"/>
          <p:nvPr/>
        </p:nvSpPr>
        <p:spPr>
          <a:xfrm>
            <a:off x="3857350" y="6339446"/>
            <a:ext cx="2995930" cy="1554465"/>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السلامة</a:t>
            </a:r>
            <a:r>
              <a:rPr lang="ar-JO" sz="950" dirty="0">
                <a:latin typeface="Calibri" panose="020F0502020204030204" pitchFamily="34" charset="0"/>
                <a:ea typeface="Calibri" panose="020F0502020204030204" pitchFamily="34" charset="0"/>
                <a:cs typeface="Calibri" panose="020F0502020204030204" pitchFamily="34" charset="0"/>
              </a:rPr>
              <a:t>: يجب  أن  تكون  سلامة  وأمن  الناجين  الأولوية  الأولى  لجميع  الجهات  الفاعلة.</a:t>
            </a:r>
          </a:p>
          <a:p>
            <a:pPr marL="1270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الاحترام</a:t>
            </a:r>
            <a:r>
              <a:rPr lang="ar-JO" sz="950" dirty="0">
                <a:latin typeface="Calibri" panose="020F0502020204030204" pitchFamily="34" charset="0"/>
                <a:ea typeface="Calibri" panose="020F0502020204030204" pitchFamily="34" charset="0"/>
                <a:cs typeface="Calibri" panose="020F0502020204030204" pitchFamily="34" charset="0"/>
              </a:rPr>
              <a:t>: الناجي هو الفاعل الرئيسي، ودور المساعدين هو تسهيل التعافي وتوفير المصادر لحل المشكلات.</a:t>
            </a:r>
          </a:p>
          <a:p>
            <a:pPr marL="1270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عدم التمييز</a:t>
            </a:r>
            <a:r>
              <a:rPr lang="ar-JO" sz="950" dirty="0">
                <a:latin typeface="Calibri" panose="020F0502020204030204" pitchFamily="34" charset="0"/>
                <a:ea typeface="Calibri" panose="020F0502020204030204" pitchFamily="34" charset="0"/>
                <a:cs typeface="Calibri" panose="020F0502020204030204" pitchFamily="34" charset="0"/>
              </a:rPr>
              <a:t>: يجب أن يتلقى الناجون من </a:t>
            </a:r>
            <a:r>
              <a:rPr lang="ar-JO" sz="950" dirty="0">
                <a:latin typeface="Calibri" panose="020F0502020204030204" pitchFamily="34" charset="0"/>
                <a:ea typeface="Calibri" panose="020F0502020204030204" pitchFamily="34" charset="0"/>
                <a:cs typeface="Calibri" panose="020F0502020204030204" pitchFamily="34" charset="0"/>
                <a:hlinkClick r:id="rId4" action="ppaction://hlinksldjump"/>
              </a:rPr>
              <a:t>العنف</a:t>
            </a:r>
            <a:r>
              <a:rPr lang="ar-JO" sz="950" dirty="0">
                <a:latin typeface="Calibri" panose="020F0502020204030204" pitchFamily="34" charset="0"/>
                <a:ea typeface="Calibri" panose="020F0502020204030204" pitchFamily="34" charset="0"/>
                <a:cs typeface="Calibri" panose="020F0502020204030204" pitchFamily="34" charset="0"/>
              </a:rPr>
              <a:t> معاملة متساوية ومنصفة، بغض النظر عن أعمارهم أو نوعهم الاجتماعي أو عرقهم أو ميلهم الجنسي أو دينهم أو جنسيتهم أو أصلهم  أو أي أمور أخرى.</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6" name="object 16"/>
          <p:cNvGrpSpPr/>
          <p:nvPr/>
        </p:nvGrpSpPr>
        <p:grpSpPr>
          <a:xfrm>
            <a:off x="6497130" y="4015635"/>
            <a:ext cx="474345" cy="474345"/>
            <a:chOff x="469337" y="4012106"/>
            <a:chExt cx="474345" cy="474345"/>
          </a:xfrm>
        </p:grpSpPr>
        <p:sp>
          <p:nvSpPr>
            <p:cNvPr id="17" name="object 17"/>
            <p:cNvSpPr/>
            <p:nvPr/>
          </p:nvSpPr>
          <p:spPr>
            <a:xfrm>
              <a:off x="469337" y="401210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FCD"/>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18" name="object 18"/>
            <p:cNvPicPr/>
            <p:nvPr/>
          </p:nvPicPr>
          <p:blipFill>
            <a:blip r:embed="rId5" cstate="print"/>
            <a:stretch>
              <a:fillRect/>
            </a:stretch>
          </p:blipFill>
          <p:spPr>
            <a:xfrm>
              <a:off x="584869" y="4110877"/>
              <a:ext cx="243268" cy="276783"/>
            </a:xfrm>
            <a:prstGeom prst="rect">
              <a:avLst/>
            </a:prstGeom>
          </p:spPr>
        </p:pic>
      </p:grpSp>
      <p:sp>
        <p:nvSpPr>
          <p:cNvPr id="19" name="Rectangle 18">
            <a:extLst>
              <a:ext uri="{FF2B5EF4-FFF2-40B4-BE49-F238E27FC236}">
                <a16:creationId xmlns:a16="http://schemas.microsoft.com/office/drawing/2014/main" id="{AA0BDA2B-805F-9956-3F62-44C85589B258}"/>
              </a:ext>
            </a:extLst>
          </p:cNvPr>
          <p:cNvSpPr/>
          <p:nvPr/>
        </p:nvSpPr>
        <p:spPr>
          <a:xfrm>
            <a:off x="218201" y="9661426"/>
            <a:ext cx="1066800" cy="673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a:extLst>
              <a:ext uri="{FF2B5EF4-FFF2-40B4-BE49-F238E27FC236}">
                <a16:creationId xmlns:a16="http://schemas.microsoft.com/office/drawing/2014/main" id="{A953C615-F50E-0EDE-68E8-30B44012018D}"/>
              </a:ext>
            </a:extLst>
          </p:cNvPr>
          <p:cNvSpPr/>
          <p:nvPr/>
        </p:nvSpPr>
        <p:spPr>
          <a:xfrm>
            <a:off x="6777900" y="9999671"/>
            <a:ext cx="474344" cy="376228"/>
          </a:xfrm>
          <a:prstGeom prst="ellipse">
            <a:avLst/>
          </a:prstGeom>
          <a:solidFill>
            <a:srgbClr val="97569C"/>
          </a:solidFill>
          <a:ln>
            <a:solidFill>
              <a:srgbClr val="97569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700" dirty="0"/>
              <a:t>10</a:t>
            </a:r>
            <a:endParaRPr lang="en-US" sz="5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39283" y="10083162"/>
            <a:ext cx="107950" cy="147320"/>
          </a:xfrm>
          <a:prstGeom prst="rect">
            <a:avLst/>
          </a:prstGeom>
        </p:spPr>
        <p:txBody>
          <a:bodyPr vert="horz" wrap="square" lIns="0" tIns="12700" rIns="0" bIns="0" rtlCol="0">
            <a:spAutoFit/>
          </a:bodyPr>
          <a:lstStyle/>
          <a:p>
            <a:pPr marL="12700">
              <a:lnSpc>
                <a:spcPct val="100000"/>
              </a:lnSpc>
              <a:spcBef>
                <a:spcPts val="100"/>
              </a:spcBef>
            </a:pPr>
            <a:r>
              <a:rPr sz="800" b="1" spc="-105" dirty="0">
                <a:solidFill>
                  <a:srgbClr val="FFFFFF"/>
                </a:solidFill>
                <a:latin typeface="Century Gothic"/>
                <a:cs typeface="Century Gothic"/>
              </a:rPr>
              <a:t>11</a:t>
            </a:r>
            <a:endParaRPr sz="800">
              <a:latin typeface="Century Gothic"/>
              <a:cs typeface="Century Gothic"/>
            </a:endParaRPr>
          </a:p>
        </p:txBody>
      </p:sp>
      <p:sp>
        <p:nvSpPr>
          <p:cNvPr id="3" name="object 3"/>
          <p:cNvSpPr txBox="1"/>
          <p:nvPr/>
        </p:nvSpPr>
        <p:spPr>
          <a:xfrm>
            <a:off x="3994761" y="10091697"/>
            <a:ext cx="251650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 الوحدة 5</a:t>
            </a:r>
            <a:r>
              <a:rPr lang="ar-JO" sz="800" dirty="0">
                <a:latin typeface="Calibri" panose="020F0502020204030204" pitchFamily="34" charset="0"/>
                <a:ea typeface="Calibri" panose="020F0502020204030204" pitchFamily="34" charset="0"/>
                <a:cs typeface="Calibri" panose="020F0502020204030204" pitchFamily="34" charset="0"/>
              </a:rPr>
              <a:t>كيفية التحضير للملاحظات والانطباعات الحساسة</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425450" y="700391"/>
            <a:ext cx="6629399" cy="249492"/>
          </a:xfrm>
          <a:prstGeom prst="rect">
            <a:avLst/>
          </a:prstGeom>
        </p:spPr>
        <p:txBody>
          <a:bodyPr vert="horz" wrap="square" lIns="0" tIns="5080" rIns="0" bIns="0" rtlCol="0">
            <a:spAutoFit/>
          </a:bodyPr>
          <a:lstStyle/>
          <a:p>
            <a:pPr marL="12700" marR="5080" algn="just" rtl="1">
              <a:lnSpc>
                <a:spcPct val="102899"/>
              </a:lnSpc>
              <a:spcBef>
                <a:spcPts val="40"/>
              </a:spcBef>
            </a:pPr>
            <a:r>
              <a:rPr lang="ar-JO" sz="1600" b="1" spc="130" dirty="0">
                <a:solidFill>
                  <a:srgbClr val="E42A83"/>
                </a:solidFill>
                <a:latin typeface="Calibri" panose="020F0502020204030204" pitchFamily="34" charset="0"/>
                <a:ea typeface="Calibri" panose="020F0502020204030204" pitchFamily="34" charset="0"/>
                <a:cs typeface="Calibri" panose="020F0502020204030204" pitchFamily="34" charset="0"/>
              </a:rPr>
              <a:t>تأكد من وجود قنوات آمنة وموثوقة لمشاركة الملاحظات والانطباعات الحساسة</a:t>
            </a:r>
            <a:endParaRPr sz="160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3857299" y="1434098"/>
            <a:ext cx="2996565" cy="2528706"/>
          </a:xfrm>
          <a:prstGeom prst="rect">
            <a:avLst/>
          </a:prstGeom>
        </p:spPr>
        <p:txBody>
          <a:bodyPr vert="horz" wrap="square" lIns="0" tIns="12700" rIns="0" bIns="0" rtlCol="0">
            <a:spAutoFit/>
          </a:bodyPr>
          <a:lstStyle/>
          <a:p>
            <a:pPr marL="12700" marR="120014" algn="just" rtl="1">
              <a:lnSpc>
                <a:spcPct val="113999"/>
              </a:lnSpc>
              <a:spcBef>
                <a:spcPts val="100"/>
              </a:spcBef>
            </a:pPr>
            <a:r>
              <a:rPr lang="ar-JO" sz="950" b="1" spc="-10" dirty="0">
                <a:latin typeface="Calibri" panose="020F0502020204030204" pitchFamily="34" charset="0"/>
                <a:ea typeface="Calibri" panose="020F0502020204030204" pitchFamily="34" charset="0"/>
                <a:cs typeface="Calibri" panose="020F0502020204030204" pitchFamily="34" charset="0"/>
              </a:rPr>
              <a:t>تأكد من مناقشة الأشخاص من كافة الأنواع الاجتماعية والقدرات، لمعرفة ما إذا كانوا يفهمون ما هي الملاحظات والانطباعات الحساسة، وما إذا كانوا يعرفون كيفية الإبلاغ عنها والقنوات المتاحة لفعل ذلك، وإذا ما كانوا يشعرون بالأمان عند الإبلاغ واستخدام هذه القنوات، وإذا كانت هناك طرق أفضل لمشاركة هذه المخاوف، يجب أن تتعدى قنوات تقديم الملاحظات والانطباعات، بما في ذلك الملاحظات الحساسة،  أولئك الذين نستهدفهم مباشرة من خلال نشاطنا لتشمل أفراد المجتمع الآخرين والشركاء والمصدرين والمؤسسات وغيرها.</a:t>
            </a:r>
          </a:p>
          <a:p>
            <a:pPr marL="12700" marR="120014" algn="just" rtl="1">
              <a:lnSpc>
                <a:spcPct val="113999"/>
              </a:lnSpc>
              <a:spcBef>
                <a:spcPts val="100"/>
              </a:spcBef>
            </a:pPr>
            <a:endParaRPr lang="ar-JO" sz="950" spc="-10" dirty="0">
              <a:latin typeface="Calibri" panose="020F0502020204030204" pitchFamily="34" charset="0"/>
              <a:ea typeface="Calibri" panose="020F0502020204030204" pitchFamily="34" charset="0"/>
              <a:cs typeface="Calibri" panose="020F0502020204030204" pitchFamily="34" charset="0"/>
            </a:endParaRPr>
          </a:p>
          <a:p>
            <a:pPr marL="12700" marR="120014"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ويجب إنشاء آليات للتغذية الراجعة، كلما أمكن ذلك، لمعالجة البيانات الحساسة وغير الحساسة على حد سواء، هذا يتجنب الارتباك المتعلق بالقنوات، ويزيد من إمكانية الوصول ويتجنب وصمة العار المرتبطة باستخدام قنوات محددة، حيث يجب أن يكون لدى أفراد المجتمع القدرة على استخدام قناة واحدة على الأقل تسمح لهم بمشاركة ملاحظاتهم بطريقة سرية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645350" y="1434098"/>
            <a:ext cx="2997200" cy="1165512"/>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 dirty="0">
                <a:latin typeface="Arial"/>
                <a:cs typeface="Arial"/>
              </a:rPr>
              <a:t> (دون أن يستمع الأشخاص الآخرون إلى المحادثة، على سبيل المثال، عبر مكالمة هاتفية أو رسالة نصية)، وبمجرد تحديد أمرما أو الإبلاغ عنه كبيانات حساسة، يجب فصله من المجموعة العامة للبيانات وتخزينه بشكل منفصل وجعله متاحة فقط لأولئك الذين لديهم التدريب والمسؤولية للتصرف، ومن المحتمل أن تكون آلية حماية الأشخاص أكثر نجاحًا إذا تم وضعها ضمن إطار أوسع لآليات التغذية الراجعة، حيث يساعد ذلك في بناء الثقة اللازمة لطرح القضايا المتعلقة بحماية الأشخاص.</a:t>
            </a:r>
            <a:endParaRPr sz="950" dirty="0">
              <a:latin typeface="Arial"/>
              <a:cs typeface="Arial"/>
            </a:endParaRPr>
          </a:p>
        </p:txBody>
      </p:sp>
      <p:sp>
        <p:nvSpPr>
          <p:cNvPr id="7" name="object 7"/>
          <p:cNvSpPr txBox="1"/>
          <p:nvPr/>
        </p:nvSpPr>
        <p:spPr>
          <a:xfrm>
            <a:off x="3886228" y="4060337"/>
            <a:ext cx="2995930" cy="904875"/>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50" dirty="0">
                <a:solidFill>
                  <a:srgbClr val="E42A83"/>
                </a:solidFill>
                <a:latin typeface="Calibri" panose="020F0502020204030204" pitchFamily="34" charset="0"/>
                <a:ea typeface="Calibri" panose="020F0502020204030204" pitchFamily="34" charset="0"/>
                <a:cs typeface="Calibri" panose="020F0502020204030204" pitchFamily="34" charset="0"/>
              </a:rPr>
              <a:t>توضيح المسؤوليات</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يجب الأدوار والمسؤوليات المتعلقة بالتعامل  مع مختلف أنواع الملاحظات والانطباعات الحساسة إلى أن تكون واضحة للجميع ويجب أن تدرج ضمن الوثيقة</a:t>
            </a:r>
          </a:p>
        </p:txBody>
      </p:sp>
      <p:sp>
        <p:nvSpPr>
          <p:cNvPr id="8" name="object 8"/>
          <p:cNvSpPr txBox="1"/>
          <p:nvPr/>
        </p:nvSpPr>
        <p:spPr>
          <a:xfrm>
            <a:off x="744219" y="4460811"/>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 التي تحدد الأدوار والمسؤوليات، وللاطلاع على المزيد من ذلك يرجى مراجعة المرحلة الأولى من الوحدة الثانية </a:t>
            </a:r>
            <a:r>
              <a:rPr lang="ar-JO" sz="950" dirty="0">
                <a:latin typeface="Calibri" panose="020F0502020204030204" pitchFamily="34" charset="0"/>
                <a:ea typeface="Calibri" panose="020F0502020204030204" pitchFamily="34" charset="0"/>
                <a:cs typeface="Calibri" panose="020F0502020204030204" pitchFamily="34" charset="0"/>
                <a:hlinkClick r:id="rId2"/>
              </a:rPr>
              <a:t>- أساسيات التغذية الراجعة</a:t>
            </a:r>
            <a:r>
              <a:rPr lang="ar-JO" sz="9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9" name="object 9"/>
          <p:cNvGraphicFramePr>
            <a:graphicFrameLocks noGrp="1"/>
          </p:cNvGraphicFramePr>
          <p:nvPr>
            <p:extLst>
              <p:ext uri="{D42A27DB-BD31-4B8C-83A1-F6EECF244321}">
                <p14:modId xmlns:p14="http://schemas.microsoft.com/office/powerpoint/2010/main" val="1990251395"/>
              </p:ext>
            </p:extLst>
          </p:nvPr>
        </p:nvGraphicFramePr>
        <p:xfrm>
          <a:off x="716824" y="5096990"/>
          <a:ext cx="6022460" cy="4054093"/>
        </p:xfrm>
        <a:graphic>
          <a:graphicData uri="http://schemas.openxmlformats.org/drawingml/2006/table">
            <a:tbl>
              <a:tblPr rtl="1" firstRow="1" bandRow="1">
                <a:tableStyleId>{2D5ABB26-0587-4C30-8999-92F81FD0307C}</a:tableStyleId>
              </a:tblPr>
              <a:tblGrid>
                <a:gridCol w="3011230">
                  <a:extLst>
                    <a:ext uri="{9D8B030D-6E8A-4147-A177-3AD203B41FA5}">
                      <a16:colId xmlns:a16="http://schemas.microsoft.com/office/drawing/2014/main" val="20000"/>
                    </a:ext>
                  </a:extLst>
                </a:gridCol>
                <a:gridCol w="3011230">
                  <a:extLst>
                    <a:ext uri="{9D8B030D-6E8A-4147-A177-3AD203B41FA5}">
                      <a16:colId xmlns:a16="http://schemas.microsoft.com/office/drawing/2014/main" val="20001"/>
                    </a:ext>
                  </a:extLst>
                </a:gridCol>
              </a:tblGrid>
              <a:tr h="1259840">
                <a:tc>
                  <a:txBody>
                    <a:bodyPr/>
                    <a:lstStyle/>
                    <a:p>
                      <a:pPr>
                        <a:lnSpc>
                          <a:spcPct val="100000"/>
                        </a:lnSpc>
                        <a:spcBef>
                          <a:spcPts val="50"/>
                        </a:spcBef>
                      </a:pPr>
                      <a:endParaRPr sz="900" dirty="0">
                        <a:latin typeface="Times New Roman"/>
                        <a:cs typeface="Times New Roman"/>
                      </a:endParaRPr>
                    </a:p>
                    <a:p>
                      <a:pPr marL="349885" marR="342265" algn="ctr">
                        <a:lnSpc>
                          <a:spcPct val="101800"/>
                        </a:lnSpc>
                      </a:pPr>
                      <a:r>
                        <a:rPr lang="ar-JO" sz="900" b="1" spc="80" dirty="0">
                          <a:solidFill>
                            <a:srgbClr val="FFFFFF"/>
                          </a:solidFill>
                          <a:latin typeface="Calibri" panose="020F0502020204030204" pitchFamily="34" charset="0"/>
                          <a:ea typeface="Calibri" panose="020F0502020204030204" pitchFamily="34" charset="0"/>
                          <a:cs typeface="Calibri" panose="020F0502020204030204" pitchFamily="34" charset="0"/>
                        </a:rPr>
                        <a:t>يقتصر دور الموظفين العامين والمتطوعين الذين يتلقون الملاحظات والانطباعات الحساسة على ما يلي: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350" marB="0">
                    <a:lnR w="6350">
                      <a:solidFill>
                        <a:srgbClr val="FFFFFF"/>
                      </a:solidFill>
                      <a:prstDash val="solid"/>
                    </a:lnR>
                    <a:lnT w="12700">
                      <a:solidFill>
                        <a:srgbClr val="FFFFFF"/>
                      </a:solidFill>
                      <a:prstDash val="solid"/>
                    </a:lnT>
                    <a:lnB w="6350">
                      <a:solidFill>
                        <a:srgbClr val="FFFFFF"/>
                      </a:solidFill>
                      <a:prstDash val="solid"/>
                    </a:lnB>
                    <a:solidFill>
                      <a:srgbClr val="673089"/>
                    </a:solidFill>
                  </a:tcPr>
                </a:tc>
                <a:tc>
                  <a:txBody>
                    <a:bodyPr/>
                    <a:lstStyle/>
                    <a:p>
                      <a:pPr>
                        <a:lnSpc>
                          <a:spcPct val="100000"/>
                        </a:lnSpc>
                        <a:spcBef>
                          <a:spcPts val="50"/>
                        </a:spcBef>
                      </a:pPr>
                      <a:endParaRPr sz="900" dirty="0">
                        <a:latin typeface="Times New Roman"/>
                        <a:cs typeface="Times New Roman"/>
                      </a:endParaRPr>
                    </a:p>
                    <a:p>
                      <a:pPr marL="349885" marR="342265" algn="ctr">
                        <a:lnSpc>
                          <a:spcPct val="101800"/>
                        </a:lnSpc>
                      </a:pPr>
                      <a:r>
                        <a:rPr lang="ar-JO" sz="900" b="1" spc="80" dirty="0">
                          <a:solidFill>
                            <a:srgbClr val="FFFFFF"/>
                          </a:solidFill>
                          <a:latin typeface="Calibri" panose="020F0502020204030204" pitchFamily="34" charset="0"/>
                          <a:ea typeface="Calibri" panose="020F0502020204030204" pitchFamily="34" charset="0"/>
                          <a:cs typeface="Calibri" panose="020F0502020204030204" pitchFamily="34" charset="0"/>
                        </a:rPr>
                        <a:t>لا يتمثل دور الموظفين العامين والمتطوعين الذين يتلقون الملاحظات والانطباعات الحساسة  فيما يلي: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350" marB="0">
                    <a:lnL w="6350">
                      <a:solidFill>
                        <a:srgbClr val="FFFFFF"/>
                      </a:solidFill>
                      <a:prstDash val="solid"/>
                    </a:lnL>
                    <a:lnR w="12700">
                      <a:solidFill>
                        <a:srgbClr val="000000"/>
                      </a:solidFill>
                      <a:prstDash val="solid"/>
                    </a:lnR>
                    <a:lnT w="12700">
                      <a:solidFill>
                        <a:srgbClr val="FFFFFF"/>
                      </a:solidFill>
                      <a:prstDash val="solid"/>
                    </a:lnT>
                    <a:lnB w="6350">
                      <a:solidFill>
                        <a:srgbClr val="FFFFFF"/>
                      </a:solidFill>
                      <a:prstDash val="solid"/>
                    </a:lnB>
                    <a:solidFill>
                      <a:srgbClr val="673089"/>
                    </a:solidFill>
                  </a:tcPr>
                </a:tc>
                <a:extLst>
                  <a:ext uri="{0D108BD9-81ED-4DB2-BD59-A6C34878D82A}">
                    <a16:rowId xmlns:a16="http://schemas.microsoft.com/office/drawing/2014/main" val="10000"/>
                  </a:ext>
                </a:extLst>
              </a:tr>
              <a:tr h="2436495">
                <a:tc>
                  <a:txBody>
                    <a:bodyPr/>
                    <a:lstStyle/>
                    <a:p>
                      <a:pPr marL="387350" marR="294640" indent="-171450" algn="just" rtl="1">
                        <a:lnSpc>
                          <a:spcPct val="111100"/>
                        </a:lnSpc>
                        <a:buFont typeface="Arial" panose="020B0604020202020204" pitchFamily="34" charset="0"/>
                        <a:buChar char="•"/>
                      </a:pPr>
                      <a:r>
                        <a:rPr lang="ar-JO" sz="900" b="1" dirty="0">
                          <a:latin typeface="Calibri" panose="020F0502020204030204" pitchFamily="34" charset="0"/>
                          <a:ea typeface="Calibri" panose="020F0502020204030204" pitchFamily="34" charset="0"/>
                          <a:cs typeface="Calibri" panose="020F0502020204030204" pitchFamily="34" charset="0"/>
                        </a:rPr>
                        <a:t>تحديد الملاحظات الحساسة والاستماع </a:t>
                      </a:r>
                      <a:r>
                        <a:rPr lang="ar-JO" sz="900" dirty="0">
                          <a:latin typeface="Calibri" panose="020F0502020204030204" pitchFamily="34" charset="0"/>
                          <a:ea typeface="Calibri" panose="020F0502020204030204" pitchFamily="34" charset="0"/>
                          <a:cs typeface="Calibri" panose="020F0502020204030204" pitchFamily="34" charset="0"/>
                        </a:rPr>
                        <a:t>وتقديم الإسعاف النفسي الأولي عند الحاجة.</a:t>
                      </a:r>
                    </a:p>
                    <a:p>
                      <a:pPr marL="387350" marR="294640" indent="-171450" algn="just" rtl="1">
                        <a:lnSpc>
                          <a:spcPct val="111100"/>
                        </a:lnSpc>
                        <a:buFont typeface="Arial" panose="020B0604020202020204" pitchFamily="34" charset="0"/>
                        <a:buChar char="•"/>
                      </a:pPr>
                      <a:endParaRPr lang="ar-JO" sz="900" dirty="0">
                        <a:latin typeface="Calibri" panose="020F0502020204030204" pitchFamily="34" charset="0"/>
                        <a:ea typeface="Calibri" panose="020F0502020204030204" pitchFamily="34" charset="0"/>
                        <a:cs typeface="Calibri" panose="020F0502020204030204" pitchFamily="34" charset="0"/>
                      </a:endParaRPr>
                    </a:p>
                    <a:p>
                      <a:pPr marL="387350" marR="294640" indent="-171450" algn="just" rtl="1">
                        <a:lnSpc>
                          <a:spcPct val="111100"/>
                        </a:lnSpc>
                        <a:buFont typeface="Arial" panose="020B0604020202020204" pitchFamily="34" charset="0"/>
                        <a:buChar char="•"/>
                      </a:pPr>
                      <a:r>
                        <a:rPr lang="ar-JO" sz="900" b="1" dirty="0">
                          <a:latin typeface="Calibri" panose="020F0502020204030204" pitchFamily="34" charset="0"/>
                          <a:ea typeface="Calibri" panose="020F0502020204030204" pitchFamily="34" charset="0"/>
                          <a:cs typeface="Calibri" panose="020F0502020204030204" pitchFamily="34" charset="0"/>
                        </a:rPr>
                        <a:t>طلب الموافقة على تسجيل المعلومات </a:t>
                      </a:r>
                      <a:r>
                        <a:rPr lang="ar-JO" sz="900" dirty="0">
                          <a:latin typeface="Calibri" panose="020F0502020204030204" pitchFamily="34" charset="0"/>
                          <a:ea typeface="Calibri" panose="020F0502020204030204" pitchFamily="34" charset="0"/>
                          <a:cs typeface="Calibri" panose="020F0502020204030204" pitchFamily="34" charset="0"/>
                        </a:rPr>
                        <a:t>وشرح ما سيحدث بعد ذلك وتوضيح أن المعلومات سيتم معالجتها بسرية.</a:t>
                      </a:r>
                    </a:p>
                    <a:p>
                      <a:pPr marL="387350" marR="294640" indent="-171450" algn="just" rtl="1">
                        <a:lnSpc>
                          <a:spcPct val="111100"/>
                        </a:lnSpc>
                        <a:buFont typeface="Arial" panose="020B0604020202020204" pitchFamily="34" charset="0"/>
                        <a:buChar char="•"/>
                      </a:pPr>
                      <a:endParaRPr lang="ar-JO" sz="900" dirty="0">
                        <a:latin typeface="Calibri" panose="020F0502020204030204" pitchFamily="34" charset="0"/>
                        <a:ea typeface="Calibri" panose="020F0502020204030204" pitchFamily="34" charset="0"/>
                        <a:cs typeface="Calibri" panose="020F0502020204030204" pitchFamily="34" charset="0"/>
                      </a:endParaRPr>
                    </a:p>
                    <a:p>
                      <a:pPr marL="387350" marR="294640" indent="-171450" algn="just" rtl="1">
                        <a:lnSpc>
                          <a:spcPct val="111100"/>
                        </a:lnSpc>
                        <a:buFont typeface="Arial" panose="020B0604020202020204" pitchFamily="34" charset="0"/>
                        <a:buChar char="•"/>
                      </a:pPr>
                      <a:r>
                        <a:rPr lang="ar-JO" sz="900" b="1" dirty="0">
                          <a:latin typeface="Calibri" panose="020F0502020204030204" pitchFamily="34" charset="0"/>
                          <a:ea typeface="Calibri" panose="020F0502020204030204" pitchFamily="34" charset="0"/>
                          <a:cs typeface="Calibri" panose="020F0502020204030204" pitchFamily="34" charset="0"/>
                        </a:rPr>
                        <a:t>طلب الموافقة لإحالة الشخص للخدمات </a:t>
                      </a:r>
                      <a:r>
                        <a:rPr lang="ar-JO" sz="900" dirty="0">
                          <a:latin typeface="Calibri" panose="020F0502020204030204" pitchFamily="34" charset="0"/>
                          <a:ea typeface="Calibri" panose="020F0502020204030204" pitchFamily="34" charset="0"/>
                          <a:cs typeface="Calibri" panose="020F0502020204030204" pitchFamily="34" charset="0"/>
                        </a:rPr>
                        <a:t>ومشاركة معلومات واضحة ومحدثة حول الخدمات المتاحة، واترك للناجي اتخاذ قراراته الخاصة.</a:t>
                      </a:r>
                    </a:p>
                    <a:p>
                      <a:pPr marL="387350" marR="294640" indent="-171450" algn="just" rtl="1">
                        <a:lnSpc>
                          <a:spcPct val="111100"/>
                        </a:lnSpc>
                        <a:buFont typeface="Arial" panose="020B0604020202020204" pitchFamily="34" charset="0"/>
                        <a:buChar char="•"/>
                      </a:pPr>
                      <a:endParaRPr lang="ar-JO" sz="900" dirty="0">
                        <a:latin typeface="Calibri" panose="020F0502020204030204" pitchFamily="34" charset="0"/>
                        <a:ea typeface="Calibri" panose="020F0502020204030204" pitchFamily="34" charset="0"/>
                        <a:cs typeface="Calibri" panose="020F0502020204030204" pitchFamily="34" charset="0"/>
                      </a:endParaRPr>
                    </a:p>
                    <a:p>
                      <a:pPr marL="387350" marR="294640" indent="-171450" algn="just" rtl="1">
                        <a:lnSpc>
                          <a:spcPct val="111100"/>
                        </a:lnSpc>
                        <a:buFont typeface="Arial" panose="020B0604020202020204" pitchFamily="34" charset="0"/>
                        <a:buChar char="•"/>
                      </a:pPr>
                      <a:r>
                        <a:rPr lang="ar-JO" sz="900" b="1" dirty="0">
                          <a:latin typeface="Calibri" panose="020F0502020204030204" pitchFamily="34" charset="0"/>
                          <a:ea typeface="Calibri" panose="020F0502020204030204" pitchFamily="34" charset="0"/>
                          <a:cs typeface="Calibri" panose="020F0502020204030204" pitchFamily="34" charset="0"/>
                        </a:rPr>
                        <a:t>التسجيل والاعتراف.</a:t>
                      </a:r>
                    </a:p>
                    <a:p>
                      <a:pPr marL="215900" marR="294640" indent="0" algn="just" rtl="1">
                        <a:lnSpc>
                          <a:spcPct val="111100"/>
                        </a:lnSpc>
                        <a:buFont typeface="Arial" panose="020B0604020202020204" pitchFamily="34" charset="0"/>
                        <a:buNone/>
                      </a:pPr>
                      <a:r>
                        <a:rPr lang="ar-JO" sz="900" dirty="0">
                          <a:latin typeface="Calibri" panose="020F0502020204030204" pitchFamily="34" charset="0"/>
                          <a:ea typeface="Calibri" panose="020F0502020204030204" pitchFamily="34" charset="0"/>
                          <a:cs typeface="Calibri" panose="020F0502020204030204" pitchFamily="34" charset="0"/>
                        </a:rPr>
                        <a:t>مشاركة المعلومات حول الخطوات التالية والإطار الزمني المتوقع للرد (إذا تم استقبال الملاحظات والانطباعات بصورة شخصية).</a:t>
                      </a:r>
                    </a:p>
                    <a:p>
                      <a:pPr marL="387350" marR="294640" indent="-171450" algn="just" rtl="1">
                        <a:lnSpc>
                          <a:spcPct val="111100"/>
                        </a:lnSpc>
                        <a:buFont typeface="Arial" panose="020B0604020202020204" pitchFamily="34" charset="0"/>
                        <a:buChar char="•"/>
                      </a:pPr>
                      <a:endParaRPr lang="ar-JO" sz="900" dirty="0">
                        <a:latin typeface="Calibri" panose="020F0502020204030204" pitchFamily="34" charset="0"/>
                        <a:ea typeface="Calibri" panose="020F0502020204030204" pitchFamily="34" charset="0"/>
                        <a:cs typeface="Calibri" panose="020F0502020204030204" pitchFamily="34" charset="0"/>
                      </a:endParaRPr>
                    </a:p>
                    <a:p>
                      <a:pPr marL="387350" marR="294640" indent="-171450" algn="just" rtl="1">
                        <a:lnSpc>
                          <a:spcPct val="111100"/>
                        </a:lnSpc>
                        <a:buFont typeface="Arial" panose="020B0604020202020204" pitchFamily="34" charset="0"/>
                        <a:buChar char="•"/>
                      </a:pPr>
                      <a:r>
                        <a:rPr lang="ar-JO" sz="900" b="1" dirty="0">
                          <a:latin typeface="Calibri" panose="020F0502020204030204" pitchFamily="34" charset="0"/>
                          <a:ea typeface="Calibri" panose="020F0502020204030204" pitchFamily="34" charset="0"/>
                          <a:cs typeface="Calibri" panose="020F0502020204030204" pitchFamily="34" charset="0"/>
                        </a:rPr>
                        <a:t>التصعيد والإحالة.</a:t>
                      </a:r>
                    </a:p>
                    <a:p>
                      <a:pPr marL="215900" marR="294640" indent="0" algn="just" rtl="1">
                        <a:lnSpc>
                          <a:spcPct val="111100"/>
                        </a:lnSpc>
                        <a:buFont typeface="Arial" panose="020B0604020202020204" pitchFamily="34" charset="0"/>
                        <a:buNone/>
                      </a:pPr>
                      <a:r>
                        <a:rPr lang="ar-JO" sz="900" dirty="0">
                          <a:latin typeface="Calibri" panose="020F0502020204030204" pitchFamily="34" charset="0"/>
                          <a:ea typeface="Calibri" panose="020F0502020204030204" pitchFamily="34" charset="0"/>
                          <a:cs typeface="Calibri" panose="020F0502020204030204" pitchFamily="34" charset="0"/>
                        </a:rPr>
                        <a:t>مشاركة المعلومات مع الجهة المختصة المناسبة من خلال قناة آمنة.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97569C"/>
                      </a:solidFill>
                      <a:prstDash val="solid"/>
                    </a:lnL>
                    <a:lnR w="6350">
                      <a:solidFill>
                        <a:srgbClr val="97569C"/>
                      </a:solidFill>
                      <a:prstDash val="solid"/>
                    </a:lnR>
                    <a:lnT w="6350">
                      <a:solidFill>
                        <a:srgbClr val="FFFFFF"/>
                      </a:solidFill>
                      <a:prstDash val="solid"/>
                    </a:lnT>
                    <a:lnB w="6350">
                      <a:solidFill>
                        <a:srgbClr val="97569C"/>
                      </a:solidFill>
                      <a:prstDash val="solid"/>
                    </a:lnB>
                  </a:tcPr>
                </a:tc>
                <a:tc>
                  <a:txBody>
                    <a:bodyPr/>
                    <a:lstStyle/>
                    <a:p>
                      <a:pPr marL="278765" marR="424180" indent="-171450" algn="just" rtl="1">
                        <a:lnSpc>
                          <a:spcPct val="111100"/>
                        </a:lnSpc>
                        <a:buClr>
                          <a:srgbClr val="992B7D"/>
                        </a:buClr>
                        <a:buFont typeface="Arial" panose="020B0604020202020204" pitchFamily="34" charset="0"/>
                        <a:buChar char="•"/>
                        <a:tabLst>
                          <a:tab pos="215900" algn="l"/>
                        </a:tabLst>
                      </a:pPr>
                      <a:r>
                        <a:rPr lang="ar-JO" sz="9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البحث النشط عن ناجين من العنف الجنسي والعنف القائم على النوع الاجتماعي</a:t>
                      </a:r>
                      <a:r>
                        <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حيث أن الناجين فقط هم الذين يمكنهم تقرير متى وكيف ولمن يكشفون عن تجربتهم.</a:t>
                      </a:r>
                    </a:p>
                    <a:p>
                      <a:pPr marL="107315" marR="424180" indent="0" algn="just" rtl="1">
                        <a:lnSpc>
                          <a:spcPct val="111100"/>
                        </a:lnSpc>
                        <a:buClr>
                          <a:srgbClr val="992B7D"/>
                        </a:buClr>
                        <a:buFont typeface="Arial" panose="020B0604020202020204" pitchFamily="34" charset="0"/>
                        <a:buNone/>
                        <a:tabLst>
                          <a:tab pos="215900" algn="l"/>
                        </a:tabLst>
                      </a:pPr>
                      <a:endPar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78765" marR="424180" indent="-171450" algn="just" rtl="1">
                        <a:lnSpc>
                          <a:spcPct val="111100"/>
                        </a:lnSpc>
                        <a:buClr>
                          <a:srgbClr val="992B7D"/>
                        </a:buClr>
                        <a:buFont typeface="Arial" panose="020B0604020202020204" pitchFamily="34" charset="0"/>
                        <a:buChar char="•"/>
                        <a:tabLst>
                          <a:tab pos="215900" algn="l"/>
                        </a:tabLst>
                      </a:pPr>
                      <a:r>
                        <a:rPr lang="ar-JO" sz="9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فهم التفاصيل </a:t>
                      </a:r>
                      <a:r>
                        <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حيث ستتم قيادة التحقيق من قبل خبراء مدربين سيوضحون التفاصيل ويتحققون من الحقائق.</a:t>
                      </a:r>
                    </a:p>
                    <a:p>
                      <a:pPr marL="107315" marR="424180" indent="0" algn="just" rtl="1">
                        <a:lnSpc>
                          <a:spcPct val="111100"/>
                        </a:lnSpc>
                        <a:buClr>
                          <a:srgbClr val="992B7D"/>
                        </a:buClr>
                        <a:buFont typeface="Arial" panose="020B0604020202020204" pitchFamily="34" charset="0"/>
                        <a:buNone/>
                        <a:tabLst>
                          <a:tab pos="215900" algn="l"/>
                        </a:tabLst>
                      </a:pPr>
                      <a:endPar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78765" marR="424180" indent="-171450" algn="just" rtl="1">
                        <a:lnSpc>
                          <a:spcPct val="111100"/>
                        </a:lnSpc>
                        <a:buClr>
                          <a:srgbClr val="992B7D"/>
                        </a:buClr>
                        <a:buFont typeface="Arial" panose="020B0604020202020204" pitchFamily="34" charset="0"/>
                        <a:buChar char="•"/>
                        <a:tabLst>
                          <a:tab pos="215900" algn="l"/>
                        </a:tabLst>
                      </a:pPr>
                      <a:r>
                        <a:rPr lang="ar-JO" sz="9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تقديم الإرشاد </a:t>
                      </a:r>
                      <a:r>
                        <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النفسي حيث يجب التعامل مع هذا من قبل الأشخاص المدربين عليه.</a:t>
                      </a:r>
                    </a:p>
                    <a:p>
                      <a:pPr marL="107315" marR="424180" indent="0" algn="just" rtl="1">
                        <a:lnSpc>
                          <a:spcPct val="111100"/>
                        </a:lnSpc>
                        <a:buClr>
                          <a:srgbClr val="992B7D"/>
                        </a:buClr>
                        <a:buFont typeface="Arial" panose="020B0604020202020204" pitchFamily="34" charset="0"/>
                        <a:buNone/>
                        <a:tabLst>
                          <a:tab pos="215900" algn="l"/>
                        </a:tabLst>
                      </a:pPr>
                      <a:endPar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78765" marR="424180" indent="-171450" algn="just" rtl="1">
                        <a:lnSpc>
                          <a:spcPct val="111100"/>
                        </a:lnSpc>
                        <a:buClr>
                          <a:srgbClr val="992B7D"/>
                        </a:buClr>
                        <a:buFont typeface="Arial" panose="020B0604020202020204" pitchFamily="34" charset="0"/>
                        <a:buChar char="•"/>
                        <a:tabLst>
                          <a:tab pos="215900" algn="l"/>
                        </a:tabLst>
                      </a:pPr>
                      <a:r>
                        <a:rPr lang="ar-JO" sz="9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إعطاء رأيك الشخصي</a:t>
                      </a:r>
                      <a:r>
                        <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 حيث يجب أن تكون مستمعًا دون تقديم أي أحكام.</a:t>
                      </a:r>
                    </a:p>
                    <a:p>
                      <a:pPr marL="107315" marR="424180" indent="0" algn="just" rtl="1">
                        <a:lnSpc>
                          <a:spcPct val="111100"/>
                        </a:lnSpc>
                        <a:buClr>
                          <a:srgbClr val="992B7D"/>
                        </a:buClr>
                        <a:buFont typeface="Arial" panose="020B0604020202020204" pitchFamily="34" charset="0"/>
                        <a:buNone/>
                        <a:tabLst>
                          <a:tab pos="215900" algn="l"/>
                        </a:tabLst>
                      </a:pPr>
                      <a:endPar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278765" marR="424180" indent="-171450" algn="just" rtl="1">
                        <a:lnSpc>
                          <a:spcPct val="111100"/>
                        </a:lnSpc>
                        <a:buClr>
                          <a:srgbClr val="992B7D"/>
                        </a:buClr>
                        <a:buFont typeface="Arial" panose="020B0604020202020204" pitchFamily="34" charset="0"/>
                        <a:buChar char="•"/>
                        <a:tabLst>
                          <a:tab pos="215900" algn="l"/>
                        </a:tabLst>
                      </a:pPr>
                      <a:r>
                        <a:rPr lang="ar-JO" sz="900" b="1"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تقديم وعود كاذبة </a:t>
                      </a:r>
                      <a:r>
                        <a:rPr lang="ar-JO" sz="900" b="0" i="0" dirty="0">
                          <a:solidFill>
                            <a:schemeClr val="tx1"/>
                          </a:solidFill>
                          <a:effectLst/>
                          <a:latin typeface="Calibri" panose="020F0502020204030204" pitchFamily="34" charset="0"/>
                          <a:ea typeface="Calibri" panose="020F0502020204030204" pitchFamily="34" charset="0"/>
                          <a:cs typeface="Calibri" panose="020F0502020204030204" pitchFamily="34" charset="0"/>
                        </a:rPr>
                        <a:t>حيث سيتم تنفيذ الخطوات التالية من قبل الأشخاص المطلعين على العملية.</a:t>
                      </a:r>
                    </a:p>
                    <a:p>
                      <a:pPr marL="107315" marR="424180" indent="0" algn="just" rtl="1">
                        <a:lnSpc>
                          <a:spcPct val="111100"/>
                        </a:lnSpc>
                        <a:buClr>
                          <a:srgbClr val="992B7D"/>
                        </a:buClr>
                        <a:buFont typeface="Arial" panose="020B0604020202020204" pitchFamily="34" charset="0"/>
                        <a:buNone/>
                        <a:tabLst>
                          <a:tab pos="215900" algn="l"/>
                        </a:tabLst>
                      </a:pPr>
                      <a:br>
                        <a:rPr lang="ar-JO" sz="900" b="0" i="0" dirty="0">
                          <a:solidFill>
                            <a:schemeClr val="tx1"/>
                          </a:solidFill>
                          <a:effectLst/>
                          <a:latin typeface="+mn-lt"/>
                          <a:ea typeface="+mn-ea"/>
                          <a:cs typeface="+mn-cs"/>
                        </a:rPr>
                      </a:br>
                      <a:endParaRPr lang="ar-JO" sz="900" b="0" i="0" dirty="0">
                        <a:solidFill>
                          <a:schemeClr val="tx1"/>
                        </a:solidFill>
                        <a:effectLst/>
                        <a:latin typeface="+mn-lt"/>
                        <a:ea typeface="+mn-ea"/>
                        <a:cs typeface="+mn-cs"/>
                      </a:endParaRPr>
                    </a:p>
                    <a:p>
                      <a:pPr marL="278765" marR="424180" indent="-171450" algn="just" rtl="1">
                        <a:lnSpc>
                          <a:spcPct val="111100"/>
                        </a:lnSpc>
                        <a:buClr>
                          <a:srgbClr val="992B7D"/>
                        </a:buClr>
                        <a:buFont typeface="Arial" panose="020B0604020202020204" pitchFamily="34" charset="0"/>
                        <a:buChar char="•"/>
                        <a:tabLst>
                          <a:tab pos="215900" algn="l"/>
                        </a:tabLst>
                      </a:pPr>
                      <a:endParaRPr sz="900" dirty="0">
                        <a:latin typeface="Arial"/>
                        <a:cs typeface="Arial"/>
                      </a:endParaRPr>
                    </a:p>
                  </a:txBody>
                  <a:tcPr marL="0" marR="0" marT="65404" marB="0">
                    <a:lnL w="6350">
                      <a:solidFill>
                        <a:srgbClr val="97569C"/>
                      </a:solidFill>
                      <a:prstDash val="solid"/>
                    </a:lnL>
                    <a:lnR w="6350">
                      <a:solidFill>
                        <a:srgbClr val="97569C"/>
                      </a:solidFill>
                      <a:prstDash val="solid"/>
                    </a:lnR>
                    <a:lnT w="6350">
                      <a:solidFill>
                        <a:srgbClr val="FFFFFF"/>
                      </a:solidFill>
                      <a:prstDash val="solid"/>
                    </a:lnT>
                    <a:lnB w="6350">
                      <a:solidFill>
                        <a:srgbClr val="97569C"/>
                      </a:solidFill>
                      <a:prstDash val="solid"/>
                    </a:lnB>
                  </a:tcPr>
                </a:tc>
                <a:extLst>
                  <a:ext uri="{0D108BD9-81ED-4DB2-BD59-A6C34878D82A}">
                    <a16:rowId xmlns:a16="http://schemas.microsoft.com/office/drawing/2014/main" val="10001"/>
                  </a:ext>
                </a:extLst>
              </a:tr>
            </a:tbl>
          </a:graphicData>
        </a:graphic>
      </p:graphicFrame>
      <p:grpSp>
        <p:nvGrpSpPr>
          <p:cNvPr id="10" name="object 10"/>
          <p:cNvGrpSpPr/>
          <p:nvPr/>
        </p:nvGrpSpPr>
        <p:grpSpPr>
          <a:xfrm>
            <a:off x="4979963" y="5772683"/>
            <a:ext cx="546100" cy="546100"/>
            <a:chOff x="2001888" y="5726252"/>
            <a:chExt cx="546100" cy="546100"/>
          </a:xfrm>
        </p:grpSpPr>
        <p:sp>
          <p:nvSpPr>
            <p:cNvPr id="11" name="object 11"/>
            <p:cNvSpPr/>
            <p:nvPr/>
          </p:nvSpPr>
          <p:spPr>
            <a:xfrm>
              <a:off x="2001888" y="5726252"/>
              <a:ext cx="546100" cy="546100"/>
            </a:xfrm>
            <a:custGeom>
              <a:avLst/>
              <a:gdLst/>
              <a:ahLst/>
              <a:cxnLst/>
              <a:rect l="l" t="t" r="r" b="b"/>
              <a:pathLst>
                <a:path w="546100" h="546100">
                  <a:moveTo>
                    <a:pt x="546100" y="0"/>
                  </a:moveTo>
                  <a:lnTo>
                    <a:pt x="0" y="0"/>
                  </a:lnTo>
                  <a:lnTo>
                    <a:pt x="0" y="546100"/>
                  </a:lnTo>
                  <a:lnTo>
                    <a:pt x="546100" y="546100"/>
                  </a:lnTo>
                  <a:lnTo>
                    <a:pt x="546100" y="0"/>
                  </a:lnTo>
                  <a:close/>
                </a:path>
              </a:pathLst>
            </a:custGeom>
            <a:solidFill>
              <a:srgbClr val="000000">
                <a:alpha val="75000"/>
              </a:srgbClr>
            </a:solidFill>
          </p:spPr>
          <p:txBody>
            <a:bodyPr wrap="square" lIns="0" tIns="0" rIns="0" bIns="0" rtlCol="0"/>
            <a:lstStyle/>
            <a:p>
              <a:endParaRPr/>
            </a:p>
          </p:txBody>
        </p:sp>
        <p:sp>
          <p:nvSpPr>
            <p:cNvPr id="12" name="object 12"/>
            <p:cNvSpPr/>
            <p:nvPr/>
          </p:nvSpPr>
          <p:spPr>
            <a:xfrm>
              <a:off x="2054457" y="5778810"/>
              <a:ext cx="394335" cy="394335"/>
            </a:xfrm>
            <a:custGeom>
              <a:avLst/>
              <a:gdLst/>
              <a:ahLst/>
              <a:cxnLst/>
              <a:rect l="l" t="t" r="r" b="b"/>
              <a:pathLst>
                <a:path w="394335" h="394335">
                  <a:moveTo>
                    <a:pt x="197129" y="0"/>
                  </a:moveTo>
                  <a:lnTo>
                    <a:pt x="158489" y="3824"/>
                  </a:lnTo>
                  <a:lnTo>
                    <a:pt x="121688" y="15009"/>
                  </a:lnTo>
                  <a:lnTo>
                    <a:pt x="87758" y="33127"/>
                  </a:lnTo>
                  <a:lnTo>
                    <a:pt x="57734" y="57746"/>
                  </a:lnTo>
                  <a:lnTo>
                    <a:pt x="33116" y="87771"/>
                  </a:lnTo>
                  <a:lnTo>
                    <a:pt x="15003" y="121700"/>
                  </a:lnTo>
                  <a:lnTo>
                    <a:pt x="3822" y="158502"/>
                  </a:lnTo>
                  <a:lnTo>
                    <a:pt x="0" y="197142"/>
                  </a:lnTo>
                  <a:lnTo>
                    <a:pt x="3822" y="235776"/>
                  </a:lnTo>
                  <a:lnTo>
                    <a:pt x="15003" y="272578"/>
                  </a:lnTo>
                  <a:lnTo>
                    <a:pt x="33116" y="306511"/>
                  </a:lnTo>
                  <a:lnTo>
                    <a:pt x="57734" y="336537"/>
                  </a:lnTo>
                  <a:lnTo>
                    <a:pt x="87758" y="361154"/>
                  </a:lnTo>
                  <a:lnTo>
                    <a:pt x="121688" y="379268"/>
                  </a:lnTo>
                  <a:lnTo>
                    <a:pt x="158489" y="390449"/>
                  </a:lnTo>
                  <a:lnTo>
                    <a:pt x="197129" y="394271"/>
                  </a:lnTo>
                  <a:lnTo>
                    <a:pt x="235769" y="390449"/>
                  </a:lnTo>
                  <a:lnTo>
                    <a:pt x="272570" y="379268"/>
                  </a:lnTo>
                  <a:lnTo>
                    <a:pt x="306500" y="361154"/>
                  </a:lnTo>
                  <a:lnTo>
                    <a:pt x="336524" y="336537"/>
                  </a:lnTo>
                  <a:lnTo>
                    <a:pt x="361142" y="306505"/>
                  </a:lnTo>
                  <a:lnTo>
                    <a:pt x="379255" y="272573"/>
                  </a:lnTo>
                  <a:lnTo>
                    <a:pt x="390436" y="235774"/>
                  </a:lnTo>
                  <a:lnTo>
                    <a:pt x="394258" y="197142"/>
                  </a:lnTo>
                  <a:lnTo>
                    <a:pt x="390436" y="158500"/>
                  </a:lnTo>
                  <a:lnTo>
                    <a:pt x="379255" y="121696"/>
                  </a:lnTo>
                  <a:lnTo>
                    <a:pt x="361142" y="87765"/>
                  </a:lnTo>
                  <a:lnTo>
                    <a:pt x="336524" y="57746"/>
                  </a:lnTo>
                  <a:lnTo>
                    <a:pt x="306500" y="33127"/>
                  </a:lnTo>
                  <a:lnTo>
                    <a:pt x="272570" y="15009"/>
                  </a:lnTo>
                  <a:lnTo>
                    <a:pt x="235769" y="3824"/>
                  </a:lnTo>
                  <a:lnTo>
                    <a:pt x="197129" y="0"/>
                  </a:lnTo>
                  <a:close/>
                </a:path>
              </a:pathLst>
            </a:custGeom>
            <a:solidFill>
              <a:srgbClr val="FFFFFF"/>
            </a:solidFill>
          </p:spPr>
          <p:txBody>
            <a:bodyPr wrap="square" lIns="0" tIns="0" rIns="0" bIns="0" rtlCol="0"/>
            <a:lstStyle/>
            <a:p>
              <a:endParaRPr/>
            </a:p>
          </p:txBody>
        </p:sp>
        <p:pic>
          <p:nvPicPr>
            <p:cNvPr id="13" name="object 13"/>
            <p:cNvPicPr/>
            <p:nvPr/>
          </p:nvPicPr>
          <p:blipFill>
            <a:blip r:embed="rId3" cstate="print"/>
            <a:stretch>
              <a:fillRect/>
            </a:stretch>
          </p:blipFill>
          <p:spPr>
            <a:xfrm>
              <a:off x="2143950" y="5913300"/>
              <a:ext cx="206121" cy="152273"/>
            </a:xfrm>
            <a:prstGeom prst="rect">
              <a:avLst/>
            </a:prstGeom>
          </p:spPr>
        </p:pic>
      </p:grpSp>
      <p:grpSp>
        <p:nvGrpSpPr>
          <p:cNvPr id="14" name="object 14"/>
          <p:cNvGrpSpPr/>
          <p:nvPr/>
        </p:nvGrpSpPr>
        <p:grpSpPr>
          <a:xfrm>
            <a:off x="1969134" y="5778810"/>
            <a:ext cx="546100" cy="546100"/>
            <a:chOff x="5058714" y="5726252"/>
            <a:chExt cx="546100" cy="546100"/>
          </a:xfrm>
        </p:grpSpPr>
        <p:sp>
          <p:nvSpPr>
            <p:cNvPr id="15" name="object 15"/>
            <p:cNvSpPr/>
            <p:nvPr/>
          </p:nvSpPr>
          <p:spPr>
            <a:xfrm>
              <a:off x="5058714" y="5726252"/>
              <a:ext cx="546100" cy="546100"/>
            </a:xfrm>
            <a:custGeom>
              <a:avLst/>
              <a:gdLst/>
              <a:ahLst/>
              <a:cxnLst/>
              <a:rect l="l" t="t" r="r" b="b"/>
              <a:pathLst>
                <a:path w="546100" h="546100">
                  <a:moveTo>
                    <a:pt x="546100" y="0"/>
                  </a:moveTo>
                  <a:lnTo>
                    <a:pt x="0" y="0"/>
                  </a:lnTo>
                  <a:lnTo>
                    <a:pt x="0" y="546100"/>
                  </a:lnTo>
                  <a:lnTo>
                    <a:pt x="546100" y="546100"/>
                  </a:lnTo>
                  <a:lnTo>
                    <a:pt x="546100" y="0"/>
                  </a:lnTo>
                  <a:close/>
                </a:path>
              </a:pathLst>
            </a:custGeom>
            <a:solidFill>
              <a:srgbClr val="000000">
                <a:alpha val="75000"/>
              </a:srgbClr>
            </a:solidFill>
          </p:spPr>
          <p:txBody>
            <a:bodyPr wrap="square" lIns="0" tIns="0" rIns="0" bIns="0" rtlCol="0"/>
            <a:lstStyle/>
            <a:p>
              <a:endParaRPr/>
            </a:p>
          </p:txBody>
        </p:sp>
        <p:sp>
          <p:nvSpPr>
            <p:cNvPr id="16" name="object 16"/>
            <p:cNvSpPr/>
            <p:nvPr/>
          </p:nvSpPr>
          <p:spPr>
            <a:xfrm>
              <a:off x="5111282" y="5778810"/>
              <a:ext cx="394335" cy="394335"/>
            </a:xfrm>
            <a:custGeom>
              <a:avLst/>
              <a:gdLst/>
              <a:ahLst/>
              <a:cxnLst/>
              <a:rect l="l" t="t" r="r" b="b"/>
              <a:pathLst>
                <a:path w="394335" h="394335">
                  <a:moveTo>
                    <a:pt x="197129" y="0"/>
                  </a:moveTo>
                  <a:lnTo>
                    <a:pt x="158489" y="3824"/>
                  </a:lnTo>
                  <a:lnTo>
                    <a:pt x="121688" y="15009"/>
                  </a:lnTo>
                  <a:lnTo>
                    <a:pt x="87758" y="33127"/>
                  </a:lnTo>
                  <a:lnTo>
                    <a:pt x="57734" y="57746"/>
                  </a:lnTo>
                  <a:lnTo>
                    <a:pt x="33116" y="87771"/>
                  </a:lnTo>
                  <a:lnTo>
                    <a:pt x="15003" y="121700"/>
                  </a:lnTo>
                  <a:lnTo>
                    <a:pt x="3822" y="158502"/>
                  </a:lnTo>
                  <a:lnTo>
                    <a:pt x="0" y="197142"/>
                  </a:lnTo>
                  <a:lnTo>
                    <a:pt x="3822" y="235776"/>
                  </a:lnTo>
                  <a:lnTo>
                    <a:pt x="15003" y="272578"/>
                  </a:lnTo>
                  <a:lnTo>
                    <a:pt x="33116" y="306511"/>
                  </a:lnTo>
                  <a:lnTo>
                    <a:pt x="57734" y="336537"/>
                  </a:lnTo>
                  <a:lnTo>
                    <a:pt x="87758" y="361154"/>
                  </a:lnTo>
                  <a:lnTo>
                    <a:pt x="121688" y="379268"/>
                  </a:lnTo>
                  <a:lnTo>
                    <a:pt x="158489" y="390449"/>
                  </a:lnTo>
                  <a:lnTo>
                    <a:pt x="197129" y="394271"/>
                  </a:lnTo>
                  <a:lnTo>
                    <a:pt x="235769" y="390449"/>
                  </a:lnTo>
                  <a:lnTo>
                    <a:pt x="272570" y="379268"/>
                  </a:lnTo>
                  <a:lnTo>
                    <a:pt x="306500" y="361154"/>
                  </a:lnTo>
                  <a:lnTo>
                    <a:pt x="336524" y="336537"/>
                  </a:lnTo>
                  <a:lnTo>
                    <a:pt x="361142" y="306505"/>
                  </a:lnTo>
                  <a:lnTo>
                    <a:pt x="379255" y="272573"/>
                  </a:lnTo>
                  <a:lnTo>
                    <a:pt x="390436" y="235774"/>
                  </a:lnTo>
                  <a:lnTo>
                    <a:pt x="394258" y="197142"/>
                  </a:lnTo>
                  <a:lnTo>
                    <a:pt x="390436" y="158500"/>
                  </a:lnTo>
                  <a:lnTo>
                    <a:pt x="379255" y="121696"/>
                  </a:lnTo>
                  <a:lnTo>
                    <a:pt x="361142" y="87765"/>
                  </a:lnTo>
                  <a:lnTo>
                    <a:pt x="336524" y="57746"/>
                  </a:lnTo>
                  <a:lnTo>
                    <a:pt x="306500" y="33127"/>
                  </a:lnTo>
                  <a:lnTo>
                    <a:pt x="272570" y="15009"/>
                  </a:lnTo>
                  <a:lnTo>
                    <a:pt x="235769" y="3824"/>
                  </a:lnTo>
                  <a:lnTo>
                    <a:pt x="197129" y="0"/>
                  </a:lnTo>
                  <a:close/>
                </a:path>
              </a:pathLst>
            </a:custGeom>
            <a:solidFill>
              <a:srgbClr val="FFFFFF"/>
            </a:solidFill>
          </p:spPr>
          <p:txBody>
            <a:bodyPr wrap="square" lIns="0" tIns="0" rIns="0" bIns="0" rtlCol="0"/>
            <a:lstStyle/>
            <a:p>
              <a:endParaRPr/>
            </a:p>
          </p:txBody>
        </p:sp>
        <p:pic>
          <p:nvPicPr>
            <p:cNvPr id="17" name="object 17"/>
            <p:cNvPicPr/>
            <p:nvPr/>
          </p:nvPicPr>
          <p:blipFill>
            <a:blip r:embed="rId4" cstate="print"/>
            <a:stretch>
              <a:fillRect/>
            </a:stretch>
          </p:blipFill>
          <p:spPr>
            <a:xfrm>
              <a:off x="5208811" y="5876343"/>
              <a:ext cx="199205" cy="199207"/>
            </a:xfrm>
            <a:prstGeom prst="rect">
              <a:avLst/>
            </a:prstGeom>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840129" y="9932453"/>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6902456" y="10002938"/>
            <a:ext cx="12890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12</a:t>
            </a:r>
            <a:endParaRPr sz="800">
              <a:latin typeface="Century Gothic"/>
              <a:cs typeface="Century Gothic"/>
            </a:endParaRPr>
          </a:p>
        </p:txBody>
      </p:sp>
      <p:sp>
        <p:nvSpPr>
          <p:cNvPr id="4" name="object 4"/>
          <p:cNvSpPr txBox="1"/>
          <p:nvPr/>
        </p:nvSpPr>
        <p:spPr>
          <a:xfrm>
            <a:off x="4858922" y="10014323"/>
            <a:ext cx="1950043"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800" b="1"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rot="10800000">
            <a:off x="719999" y="61200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92B7D"/>
          </a:solidFill>
        </p:spPr>
        <p:txBody>
          <a:bodyPr wrap="square" lIns="0" tIns="0" rIns="0" bIns="0" rtlCol="0"/>
          <a:lstStyle/>
          <a:p>
            <a:endParaRPr/>
          </a:p>
        </p:txBody>
      </p:sp>
      <p:sp>
        <p:nvSpPr>
          <p:cNvPr id="6" name="object 6"/>
          <p:cNvSpPr txBox="1"/>
          <p:nvPr/>
        </p:nvSpPr>
        <p:spPr>
          <a:xfrm>
            <a:off x="1797050" y="674928"/>
            <a:ext cx="4768350" cy="212879"/>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الملاحظات والانطباعات التي تمت مشاركتها من طرف ثالث</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a:off x="6231940" y="9489674"/>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p>
        </p:txBody>
      </p:sp>
      <p:sp>
        <p:nvSpPr>
          <p:cNvPr id="8" name="object 8"/>
          <p:cNvSpPr txBox="1"/>
          <p:nvPr/>
        </p:nvSpPr>
        <p:spPr>
          <a:xfrm>
            <a:off x="2327960" y="9489674"/>
            <a:ext cx="4818380" cy="120546"/>
          </a:xfrm>
          <a:prstGeom prst="rect">
            <a:avLst/>
          </a:prstGeom>
        </p:spPr>
        <p:txBody>
          <a:bodyPr vert="horz" wrap="square" lIns="0" tIns="12700" rIns="0" bIns="0" rtlCol="0">
            <a:spAutoFit/>
          </a:bodyPr>
          <a:lstStyle/>
          <a:p>
            <a:pPr marL="12700" rtl="1">
              <a:lnSpc>
                <a:spcPct val="100000"/>
              </a:lnSpc>
              <a:spcBef>
                <a:spcPts val="100"/>
              </a:spcBef>
            </a:pPr>
            <a:r>
              <a:rPr lang="ar-JO" sz="700" b="1" dirty="0">
                <a:solidFill>
                  <a:srgbClr val="992B7D"/>
                </a:solidFill>
                <a:latin typeface="Calibri" panose="020F0502020204030204" pitchFamily="34" charset="0"/>
                <a:ea typeface="Calibri" panose="020F0502020204030204" pitchFamily="34" charset="0"/>
                <a:cs typeface="Calibri" panose="020F0502020204030204" pitchFamily="34" charset="0"/>
              </a:rPr>
              <a:t>3</a:t>
            </a:r>
            <a:r>
              <a:rPr lang="ar-JO" sz="700" dirty="0">
                <a:solidFill>
                  <a:srgbClr val="992B7D"/>
                </a:solidFill>
                <a:latin typeface="Calibri" panose="020F0502020204030204" pitchFamily="34" charset="0"/>
                <a:ea typeface="Calibri" panose="020F0502020204030204" pitchFamily="34" charset="0"/>
                <a:cs typeface="Calibri" panose="020F0502020204030204" pitchFamily="34" charset="0"/>
              </a:rPr>
              <a:t>.</a:t>
            </a:r>
            <a:r>
              <a:rPr sz="700" spc="185"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lang="ar-JO" sz="700" dirty="0">
                <a:latin typeface="Calibri" panose="020F0502020204030204" pitchFamily="34" charset="0"/>
                <a:ea typeface="Calibri" panose="020F0502020204030204" pitchFamily="34" charset="0"/>
                <a:cs typeface="Calibri" panose="020F0502020204030204" pitchFamily="34" charset="0"/>
              </a:rPr>
              <a:t>سيتم إجراء فحص الخلفية هذا من قبل زملائك في قسم الحماية والنوع الاجتماعي والإدماج أو بالتنسيق معهم.</a:t>
            </a:r>
            <a:endParaRPr sz="7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4132489" y="1169164"/>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إذا تم مشاركة حالة من العنف القائم على الهوية (مثل العنف الجنسي أو العنف القائم على النوع الاجتماعي) من قبل شخص آخر غير الشخص الناجي، أو إذا كانت هناك شائعات في المجتمع، فتأكد من مشاركة المعلومات المحدثة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785512" y="1203532"/>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 والدقيقة حول أي خدمات ودعم متاحين، وشجع الفرد الذي شارك الملاحظة على مشاركة هذه المعلومات بأمان وسرية مع الشخص الناجي، </a:t>
            </a:r>
            <a:r>
              <a:rPr lang="ar-JO" sz="950" b="1" dirty="0">
                <a:solidFill>
                  <a:srgbClr val="97569C"/>
                </a:solidFill>
                <a:latin typeface="Calibri" panose="020F0502020204030204" pitchFamily="34" charset="0"/>
                <a:ea typeface="Calibri" panose="020F0502020204030204" pitchFamily="34" charset="0"/>
                <a:cs typeface="Calibri" panose="020F0502020204030204" pitchFamily="34" charset="0"/>
              </a:rPr>
              <a:t>ولكن لا تبحث عن الناجي</a:t>
            </a:r>
            <a:r>
              <a:rPr lang="ar-JO" sz="9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4362269" y="2111254"/>
            <a:ext cx="2889250" cy="1301318"/>
          </a:xfrm>
          <a:prstGeom prst="rect">
            <a:avLst/>
          </a:prstGeom>
        </p:spPr>
        <p:txBody>
          <a:bodyPr vert="horz" wrap="square" lIns="0" tIns="12700" rIns="0" bIns="0" rtlCol="0">
            <a:spAutoFit/>
          </a:bodyPr>
          <a:lstStyle/>
          <a:p>
            <a:pPr marL="12700" rtl="1">
              <a:lnSpc>
                <a:spcPct val="100000"/>
              </a:lnSpc>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تكون جهات التنسيق المتعلقة مسؤولة عن:</a:t>
            </a:r>
          </a:p>
          <a:p>
            <a:pPr marL="12700" rtl="1">
              <a:lnSpc>
                <a:spcPct val="100000"/>
              </a:lnSpc>
              <a:spcBef>
                <a:spcPts val="100"/>
              </a:spcBef>
            </a:pPr>
            <a:endParaRPr sz="950" b="1" dirty="0">
              <a:latin typeface="Calibri" panose="020F0502020204030204" pitchFamily="34" charset="0"/>
              <a:ea typeface="Calibri" panose="020F0502020204030204" pitchFamily="34" charset="0"/>
              <a:cs typeface="Calibri" panose="020F0502020204030204" pitchFamily="34" charset="0"/>
            </a:endParaRPr>
          </a:p>
          <a:p>
            <a:pPr marL="119380" marR="6350" indent="-107314" algn="just" rtl="1">
              <a:lnSpc>
                <a:spcPct val="113999"/>
              </a:lnSpc>
              <a:buClr>
                <a:srgbClr val="992B7D"/>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الاعتراف بالملاحظات والانطباعات: إبلاغ مقدم الملاحظات أن ملاحظاته الحساسة قد تم تلقيها  (إذا لم يتم استلامها شخصيًا).</a:t>
            </a:r>
          </a:p>
          <a:p>
            <a:pPr marL="119380" marR="6350" indent="-107314" algn="just" rtl="1">
              <a:lnSpc>
                <a:spcPct val="113999"/>
              </a:lnSpc>
              <a:buClr>
                <a:srgbClr val="992B7D"/>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6350" indent="-107314" algn="just" rtl="1">
              <a:lnSpc>
                <a:spcPct val="113999"/>
              </a:lnSpc>
              <a:buClr>
                <a:srgbClr val="992B7D"/>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إجراء استقبال شكوى شخصيًا حيثما كان ذلك ممكنًا (على سبيل المثال، مقابلة شخصية مع الطفل أو الشخص البالغ).</a:t>
            </a:r>
          </a:p>
          <a:p>
            <a:pPr marL="119380" marR="6350" indent="-107314" algn="just">
              <a:lnSpc>
                <a:spcPct val="113999"/>
              </a:lnSpc>
              <a:buClr>
                <a:srgbClr val="992B7D"/>
              </a:buClr>
              <a:buFont typeface="Wingdings"/>
              <a:buChar char=""/>
              <a:tabLst>
                <a:tab pos="120650" algn="l"/>
              </a:tabLst>
            </a:pPr>
            <a:endParaRPr sz="950" dirty="0">
              <a:latin typeface="Tahoma"/>
              <a:cs typeface="Tahoma"/>
            </a:endParaRPr>
          </a:p>
        </p:txBody>
      </p:sp>
      <p:sp>
        <p:nvSpPr>
          <p:cNvPr id="12" name="object 12"/>
          <p:cNvSpPr txBox="1"/>
          <p:nvPr/>
        </p:nvSpPr>
        <p:spPr>
          <a:xfrm>
            <a:off x="914561" y="2392509"/>
            <a:ext cx="2887980" cy="498919"/>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92B7D"/>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اتخاذ إجراءات المتابعة المناسبة، بما في ذلك الإحالة الخارجية للإبلاغ عن ما إذا كانت الملاحظات والانطباعات تتعلق بمنظمة أخرى، وإحالة الخدمات خارجيًا، إذا وافق الناجي على ذلك.</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3509010" y="3570233"/>
            <a:ext cx="379857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تحديد جهات التنسيق والخدمات</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txBox="1"/>
          <p:nvPr/>
        </p:nvSpPr>
        <p:spPr>
          <a:xfrm>
            <a:off x="4308929" y="3928442"/>
            <a:ext cx="2995930" cy="254153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عند إعداد أي آلية التغذية الراجعة، من الضروري معرفة النقاط المخصصة للتعامل مع مختلف أنواع الملاحظات والانطباعات الحساسة، كما وقد يكون لديك جهات تنسيق مختلفة مسؤولة عن المشكلات المتعلقة بالعنف القائم على الهوية، أو الاستغلال والاعتداء الجنسيين، أو انتهاكات أخرى لمدونة قواعد السلوك أو الأمان أو قد يتولى قادتك هذه المسؤولية.</a:t>
            </a:r>
          </a:p>
          <a:p>
            <a:pPr marL="12700" marR="5080" algn="just">
              <a:lnSpc>
                <a:spcPct val="113999"/>
              </a:lnSpc>
              <a:spcBef>
                <a:spcPts val="100"/>
              </a:spcBef>
            </a:pPr>
            <a:endParaRPr lang="ar-JO" sz="950" spc="-20" dirty="0">
              <a:latin typeface="Arial"/>
              <a:cs typeface="Arial"/>
            </a:endParaRPr>
          </a:p>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إذا  كان  هناك  غموض  بشأن  هوية  جهة  التنسيق  المتعلقة  بنوع  معين  من  الملاحظات  والانطباعات  الحساسة، فيجب دعم العملية لتعيين واحدة، وفي حالة عدم وجود واحدة، يمكن دائمًا مشاركة الملاحظات والانطباعات الحساسة  مع  مدير  الخط  أو  القيادة  العليا أو ممثل قسم المصادر البشرية، أو نظام الإبلاغ عن المخالفات التابع للاتحاد الدولي لجمعيات الصليب الأحمر والهلال الأحمر(والمعروف حاليًا بـ "خط النزاهة")، أو مكتب التدقيق الداخلي والتحقيقات التابع للاتحاد  الدولي لجمعيات الصليب الاحمر  والهلال  الاحمر. </a:t>
            </a:r>
          </a:p>
          <a:p>
            <a:pPr marL="12700" marR="5080" algn="just" rtl="1">
              <a:lnSpc>
                <a:spcPct val="113999"/>
              </a:lnSpc>
              <a:spcBef>
                <a:spcPts val="100"/>
              </a:spcBef>
            </a:pP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txBox="1"/>
          <p:nvPr/>
        </p:nvSpPr>
        <p:spPr>
          <a:xfrm>
            <a:off x="835186" y="4027312"/>
            <a:ext cx="3046730" cy="1503168"/>
          </a:xfrm>
          <a:prstGeom prst="rect">
            <a:avLst/>
          </a:prstGeom>
        </p:spPr>
        <p:txBody>
          <a:bodyPr vert="horz" wrap="square" lIns="0" tIns="12700" rIns="0" bIns="0" rtlCol="0">
            <a:spAutoFit/>
          </a:bodyPr>
          <a:lstStyle/>
          <a:p>
            <a:pPr marL="38100" marR="304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في حالة وقوع أعمال عنف أو وجود احتياجات معينة أخرى، قد يكون هناك حاجة لإحالة الشخص المتضرر إلى الخدمات المتخصصة، حيث يمكن أن يشمل ذلك الدعم الطبي أو النفسي أو القانوني، أو الدعم الخاص للأشخاص من مجتمع الميم (مثليي الجنس ومزدوجي التوجه الجنسي والمتحولين جنسيًا)، أو الأشخاص ذوي الإعاقة، وغيرهم، وقد تكون هناك أيضًا آليات تغذية راجعة أخرى يجب أن تكون على علم بها لتكون قادرًا على إحالة الملاحظات والانطباعات، وعند رسم الخريطة الخاصة بالخدمات وآليات التغذية الراجعة ذات الصلة، عليك فحص الخلفية قبل إحالة أي حالات للتأكد من أنها تعمل وأنه من الآمن إحالة المعلومات والأشخاص إليها 3.</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p:nvPr/>
        </p:nvSpPr>
        <p:spPr>
          <a:xfrm rot="10800000">
            <a:off x="719999" y="671490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7569C"/>
          </a:solidFill>
        </p:spPr>
        <p:txBody>
          <a:bodyPr wrap="square" lIns="0" tIns="0" rIns="0" bIns="0" rtlCol="0"/>
          <a:lstStyle/>
          <a:p>
            <a:endParaRPr/>
          </a:p>
        </p:txBody>
      </p:sp>
      <p:sp>
        <p:nvSpPr>
          <p:cNvPr id="17" name="object 17"/>
          <p:cNvSpPr txBox="1"/>
          <p:nvPr/>
        </p:nvSpPr>
        <p:spPr>
          <a:xfrm>
            <a:off x="2087295" y="6298704"/>
            <a:ext cx="5299710" cy="159018"/>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يمكن أن تساعدك المصادر التالية  على تحديد جهات التنسيق والخدمات والآليات ذات الصلة: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8" name="object 18"/>
          <p:cNvSpPr txBox="1"/>
          <p:nvPr/>
        </p:nvSpPr>
        <p:spPr>
          <a:xfrm>
            <a:off x="1067300" y="6804917"/>
            <a:ext cx="5536148"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a:lnSpc>
                <a:spcPct val="100000"/>
              </a:lnSpc>
              <a:spcBef>
                <a:spcPts val="10"/>
              </a:spcBef>
            </a:pPr>
            <a:endParaRPr sz="1450" dirty="0">
              <a:latin typeface="Century Gothic"/>
              <a:cs typeface="Century Gothic"/>
            </a:endParaRPr>
          </a:p>
          <a:p>
            <a:pPr marL="192405" indent="-179705" rtl="1">
              <a:lnSpc>
                <a:spcPct val="100000"/>
              </a:lnSpc>
              <a:buClr>
                <a:srgbClr val="673089"/>
              </a:buClr>
              <a:buFont typeface="Arial Narrow"/>
              <a:buChar char="►"/>
              <a:tabLst>
                <a:tab pos="192405" algn="l"/>
              </a:tabLst>
            </a:pPr>
            <a:r>
              <a:rPr lang="ar-JO" sz="950" u="sng" spc="-20" dirty="0">
                <a:solidFill>
                  <a:srgbClr val="992B7D"/>
                </a:solidFill>
                <a:uFill>
                  <a:solidFill>
                    <a:srgbClr val="992B7D"/>
                  </a:solidFill>
                </a:uFill>
                <a:latin typeface="Arial"/>
                <a:cs typeface="Arial"/>
                <a:hlinkClick r:id="rId2"/>
              </a:rPr>
              <a:t>أداة التغذية الارجعة رقم 34: نموذج لتحديد جهات التنسيق والخدمات</a:t>
            </a:r>
            <a:endParaRPr sz="950" dirty="0">
              <a:latin typeface="Arial"/>
              <a:cs typeface="Arial"/>
            </a:endParaRPr>
          </a:p>
        </p:txBody>
      </p:sp>
      <p:sp>
        <p:nvSpPr>
          <p:cNvPr id="19" name="object 19"/>
          <p:cNvSpPr txBox="1"/>
          <p:nvPr/>
        </p:nvSpPr>
        <p:spPr>
          <a:xfrm>
            <a:off x="2248000" y="7655007"/>
            <a:ext cx="4863465"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215" dirty="0">
                <a:solidFill>
                  <a:srgbClr val="E42A83"/>
                </a:solidFill>
                <a:latin typeface="Calibri" panose="020F0502020204030204" pitchFamily="34" charset="0"/>
                <a:ea typeface="Calibri" panose="020F0502020204030204" pitchFamily="34" charset="0"/>
                <a:cs typeface="Calibri" panose="020F0502020204030204" pitchFamily="34" charset="0"/>
              </a:rPr>
              <a:t>ضمان مسارات إحالة آمنة وفعالة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20" name="object 20"/>
          <p:cNvSpPr txBox="1"/>
          <p:nvPr/>
        </p:nvSpPr>
        <p:spPr>
          <a:xfrm>
            <a:off x="4081863" y="8009685"/>
            <a:ext cx="2995930" cy="100322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يعتبر مسار الإحالة آليةً مرنة تربط بأمان بين أولئك الذين يشاركون التغذية الراجعة المجتمعية بالخدمات الداعمة والمختصة في الوقت المناسب، كما ويجب أن يتم تطويره بشكل مشترك بين الزملاء التابعين للمشاركة المجتمعيو والمساءلة والحماية والنوع الاجتماعي والإدماج، حيث أنه يربط بشكل أساسي بين مجالات المسؤولية هذه، وقد يتم إحالة حالات الملاحظات والانطباعات إلى آليات أخرى أكثر قدرة على التعامل معها،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1" name="object 21"/>
          <p:cNvSpPr txBox="1"/>
          <p:nvPr/>
        </p:nvSpPr>
        <p:spPr>
          <a:xfrm>
            <a:off x="918283" y="7999298"/>
            <a:ext cx="2995930" cy="102887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أو إلى جهات تنسيق داخلية وخارجية مسؤولة عن التعامل مع نوع الملاحظة المحدد </a:t>
            </a:r>
          </a:p>
          <a:p>
            <a:pPr marL="12700" marR="5080" algn="just" rtl="1">
              <a:lnSpc>
                <a:spcPct val="113999"/>
              </a:lnSpc>
              <a:spcBef>
                <a:spcPts val="100"/>
              </a:spcBef>
            </a:pPr>
            <a:endParaRPr lang="ar-JO" sz="950" spc="-2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يجب أن تصف إجراءات التشغيل الموحدة لآلية التغذية الراجعة الظروف التي قد تتطلب فيها حالة الملاحظة الإحالة، بالإضافة إلى وقت والجهة التي ستحال إليها والالتزام بالاستجابة لهذه الإحالة في الإطار الزمني المطلوب</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2" name="object 22"/>
          <p:cNvGrpSpPr/>
          <p:nvPr/>
        </p:nvGrpSpPr>
        <p:grpSpPr>
          <a:xfrm>
            <a:off x="6707404" y="561067"/>
            <a:ext cx="474345" cy="474345"/>
            <a:chOff x="469337" y="562118"/>
            <a:chExt cx="474345" cy="474345"/>
          </a:xfrm>
        </p:grpSpPr>
        <p:sp>
          <p:nvSpPr>
            <p:cNvPr id="23" name="object 23"/>
            <p:cNvSpPr/>
            <p:nvPr/>
          </p:nvSpPr>
          <p:spPr>
            <a:xfrm>
              <a:off x="469337" y="562118"/>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FCD"/>
            </a:solidFill>
          </p:spPr>
          <p:txBody>
            <a:bodyPr wrap="square" lIns="0" tIns="0" rIns="0" bIns="0" rtlCol="0"/>
            <a:lstStyle/>
            <a:p>
              <a:endParaRPr/>
            </a:p>
          </p:txBody>
        </p:sp>
        <p:pic>
          <p:nvPicPr>
            <p:cNvPr id="24" name="object 24"/>
            <p:cNvPicPr/>
            <p:nvPr/>
          </p:nvPicPr>
          <p:blipFill>
            <a:blip r:embed="rId3" cstate="print"/>
            <a:stretch>
              <a:fillRect/>
            </a:stretch>
          </p:blipFill>
          <p:spPr>
            <a:xfrm>
              <a:off x="584869" y="660889"/>
              <a:ext cx="243268" cy="276783"/>
            </a:xfrm>
            <a:prstGeom prst="rect">
              <a:avLst/>
            </a:prstGeom>
          </p:spPr>
        </p:pic>
      </p:grpSp>
      <p:grpSp>
        <p:nvGrpSpPr>
          <p:cNvPr id="25" name="object 25"/>
          <p:cNvGrpSpPr/>
          <p:nvPr/>
        </p:nvGrpSpPr>
        <p:grpSpPr>
          <a:xfrm>
            <a:off x="6707404" y="6668548"/>
            <a:ext cx="474345" cy="474345"/>
            <a:chOff x="469337" y="6665018"/>
            <a:chExt cx="474345" cy="474345"/>
          </a:xfrm>
        </p:grpSpPr>
        <p:sp>
          <p:nvSpPr>
            <p:cNvPr id="26" name="object 26"/>
            <p:cNvSpPr/>
            <p:nvPr/>
          </p:nvSpPr>
          <p:spPr>
            <a:xfrm>
              <a:off x="469337" y="666501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73089"/>
            </a:solidFill>
          </p:spPr>
          <p:txBody>
            <a:bodyPr wrap="square" lIns="0" tIns="0" rIns="0" bIns="0" rtlCol="0"/>
            <a:lstStyle/>
            <a:p>
              <a:endParaRPr/>
            </a:p>
          </p:txBody>
        </p:sp>
        <p:pic>
          <p:nvPicPr>
            <p:cNvPr id="27" name="object 27"/>
            <p:cNvPicPr/>
            <p:nvPr/>
          </p:nvPicPr>
          <p:blipFill>
            <a:blip r:embed="rId4" cstate="print"/>
            <a:stretch>
              <a:fillRect/>
            </a:stretch>
          </p:blipFill>
          <p:spPr>
            <a:xfrm>
              <a:off x="573284" y="6768005"/>
              <a:ext cx="266442" cy="268339"/>
            </a:xfrm>
            <a:prstGeom prst="rect">
              <a:avLst/>
            </a:prstGeom>
          </p:spPr>
        </p:pic>
      </p:grpSp>
      <p:pic>
        <p:nvPicPr>
          <p:cNvPr id="28" name="object 28"/>
          <p:cNvPicPr/>
          <p:nvPr/>
        </p:nvPicPr>
        <p:blipFill>
          <a:blip r:embed="rId5" cstate="print"/>
          <a:stretch>
            <a:fillRect/>
          </a:stretch>
        </p:blipFill>
        <p:spPr>
          <a:xfrm>
            <a:off x="3664895" y="7186553"/>
            <a:ext cx="245795" cy="24579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28806" y="10083162"/>
            <a:ext cx="129539"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13</a:t>
            </a:r>
            <a:endParaRPr sz="800">
              <a:latin typeface="Century Gothic"/>
              <a:cs typeface="Century Gothic"/>
            </a:endParaRPr>
          </a:p>
        </p:txBody>
      </p:sp>
      <p:sp>
        <p:nvSpPr>
          <p:cNvPr id="3" name="object 3"/>
          <p:cNvSpPr txBox="1"/>
          <p:nvPr/>
        </p:nvSpPr>
        <p:spPr>
          <a:xfrm>
            <a:off x="3994750" y="10091697"/>
            <a:ext cx="251650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 الوحدة 5</a:t>
            </a:r>
            <a:r>
              <a:rPr lang="ar-JO" sz="800" dirty="0">
                <a:latin typeface="Calibri" panose="020F0502020204030204" pitchFamily="34" charset="0"/>
                <a:ea typeface="Calibri" panose="020F0502020204030204" pitchFamily="34" charset="0"/>
                <a:cs typeface="Calibri" panose="020F0502020204030204" pitchFamily="34" charset="0"/>
              </a:rPr>
              <a:t>كيفية التحضير للملاحظات والانطباعات الحساسة</a:t>
            </a:r>
          </a:p>
        </p:txBody>
      </p:sp>
      <p:sp>
        <p:nvSpPr>
          <p:cNvPr id="4" name="object 4"/>
          <p:cNvSpPr txBox="1"/>
          <p:nvPr/>
        </p:nvSpPr>
        <p:spPr>
          <a:xfrm>
            <a:off x="3994750" y="879784"/>
            <a:ext cx="2995930" cy="119552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(حتى لو كانت تلك الاستجابة بـ " لا زلنا نعمل عليه")، وتحال حالة الملاحظة بحيث لا يمكن لأحد غير جهة التنسيق التي تم تحديدها مسبقًا، من الوصول إلى المعلومات. </a:t>
            </a:r>
          </a:p>
          <a:p>
            <a:pPr marL="12700" marR="5080" algn="just" rtl="1">
              <a:lnSpc>
                <a:spcPct val="113999"/>
              </a:lnSpc>
              <a:spcBef>
                <a:spcPts val="100"/>
              </a:spcBef>
            </a:pPr>
            <a:endParaRPr lang="ar-JO" sz="950" spc="-2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spc="5" dirty="0">
                <a:latin typeface="Calibri" panose="020F0502020204030204" pitchFamily="34" charset="0"/>
                <a:ea typeface="Calibri" panose="020F0502020204030204" pitchFamily="34" charset="0"/>
                <a:cs typeface="Calibri" panose="020F0502020204030204" pitchFamily="34" charset="0"/>
              </a:rPr>
              <a:t>لمشاركة البيانات الحساسة خارج المنظمة، يجب أن يكون هناك اتفاقية مبرمة لذلك الغرض، حيث يمكن أن يكون ذلك في شكل اتفاقيات ثنائية محددة مع منظمات أخرى حول كيفية مشاركة ومعالجة الحالة المعينة،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a:off x="5610134" y="9224805"/>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p>
        </p:txBody>
      </p:sp>
      <p:sp>
        <p:nvSpPr>
          <p:cNvPr id="6" name="object 6"/>
          <p:cNvSpPr txBox="1"/>
          <p:nvPr/>
        </p:nvSpPr>
        <p:spPr>
          <a:xfrm>
            <a:off x="707299" y="9225043"/>
            <a:ext cx="5817235" cy="456535"/>
          </a:xfrm>
          <a:prstGeom prst="rect">
            <a:avLst/>
          </a:prstGeom>
        </p:spPr>
        <p:txBody>
          <a:bodyPr vert="horz" wrap="square" lIns="0" tIns="12700" rIns="0" bIns="0" rtlCol="0">
            <a:spAutoFit/>
          </a:bodyPr>
          <a:lstStyle/>
          <a:p>
            <a:pPr marL="132080" indent="-119380" algn="just" rtl="1">
              <a:lnSpc>
                <a:spcPct val="100000"/>
              </a:lnSpc>
              <a:spcBef>
                <a:spcPts val="100"/>
              </a:spcBef>
              <a:buClr>
                <a:srgbClr val="992B7D"/>
              </a:buClr>
              <a:buFont typeface="Arial Black"/>
              <a:buAutoNum type="arabicPeriod" startAt="4"/>
              <a:tabLst>
                <a:tab pos="132080" algn="l"/>
              </a:tabLst>
            </a:pPr>
            <a:r>
              <a:rPr lang="ar-JO" sz="700" dirty="0">
                <a:latin typeface="Tahoma"/>
                <a:cs typeface="Tahoma"/>
              </a:rPr>
              <a:t>يمكنك الاطلاع على المزيد حول حماية البيانات الشخصية المدرهة هنا من خلال سياسة حماية البيانات الخاصة بالاتحاد الدولي لجمعيات الصليب الأحمر والهلال الأحمر (2020)، عبر الرابط التالي:   </a:t>
            </a:r>
            <a:r>
              <a:rPr lang="en-US" sz="700" dirty="0">
                <a:latin typeface="Tahoma"/>
                <a:cs typeface="Tahoma"/>
                <a:hlinkClick r:id="rId2"/>
              </a:rPr>
              <a:t>https://www.ifrc.org/document/IFRC-Data-Protection-Policy</a:t>
            </a:r>
            <a:endParaRPr lang="ar-JO" sz="700" dirty="0">
              <a:latin typeface="Tahoma"/>
              <a:cs typeface="Tahoma"/>
            </a:endParaRPr>
          </a:p>
          <a:p>
            <a:pPr marL="132080" indent="-119380" algn="just" rtl="1">
              <a:lnSpc>
                <a:spcPct val="100000"/>
              </a:lnSpc>
              <a:spcBef>
                <a:spcPts val="100"/>
              </a:spcBef>
              <a:buClr>
                <a:srgbClr val="992B7D"/>
              </a:buClr>
              <a:buFont typeface="Arial Black"/>
              <a:buAutoNum type="arabicPeriod" startAt="4"/>
              <a:tabLst>
                <a:tab pos="132080" algn="l"/>
              </a:tabLst>
            </a:pPr>
            <a:r>
              <a:rPr lang="ar-JO" sz="700" dirty="0">
                <a:latin typeface="Tahoma"/>
                <a:cs typeface="Tahoma"/>
              </a:rPr>
              <a:t>للاطلع على المزيد حول مراقبة الإفصاح عن البيانات الإحصائية المدرجة هنا يمكنك مراجعة المذكرة التوجيهية الخاصة بمركز البيانات الإنسانية (2019) بشأن مراقبة الإفصاح عن البيانات الإحصائية عبر الرابط التالي</a:t>
            </a:r>
            <a:r>
              <a:rPr lang="ar-JO" sz="700" dirty="0">
                <a:latin typeface="Tahoma"/>
                <a:cs typeface="Tahoma"/>
                <a:hlinkClick r:id="rId3"/>
              </a:rPr>
              <a:t>: </a:t>
            </a:r>
            <a:r>
              <a:rPr lang="en-US" sz="700" dirty="0">
                <a:latin typeface="Tahoma"/>
                <a:cs typeface="Tahoma"/>
                <a:hlinkClick r:id="rId3"/>
              </a:rPr>
              <a:t>https://centre.humdata.org/gui-dance-note-statistical-disclosure-control/</a:t>
            </a:r>
            <a:endParaRPr sz="700" dirty="0">
              <a:latin typeface="Arial"/>
              <a:cs typeface="Arial"/>
            </a:endParaRPr>
          </a:p>
        </p:txBody>
      </p:sp>
      <p:sp>
        <p:nvSpPr>
          <p:cNvPr id="7" name="object 7"/>
          <p:cNvSpPr txBox="1"/>
          <p:nvPr/>
        </p:nvSpPr>
        <p:spPr>
          <a:xfrm>
            <a:off x="490129" y="873457"/>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 dirty="0">
                <a:latin typeface="Calibri" panose="020F0502020204030204" pitchFamily="34" charset="0"/>
                <a:ea typeface="Calibri" panose="020F0502020204030204" pitchFamily="34" charset="0"/>
                <a:cs typeface="Calibri" panose="020F0502020204030204" pitchFamily="34" charset="0"/>
              </a:rPr>
              <a:t>فضلاً عن اتفاقيات ساتباقية حول مشاركة وإحالة الملاحظات والانطباعات المتعلقة بالمنظمات المعنية، ويقتصر النشر على الحد الأدنى اللازم لتحقيق الغرض (الأغراض) المحدد والمشروع، ويتم ذلك فقط بموافقة الشخص المعني.</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348715" y="2320497"/>
            <a:ext cx="3529965" cy="433452"/>
          </a:xfrm>
          <a:prstGeom prst="rect">
            <a:avLst/>
          </a:prstGeom>
        </p:spPr>
        <p:txBody>
          <a:bodyPr vert="horz" wrap="square" lIns="0" tIns="12700" rIns="0" bIns="0" rtlCol="0">
            <a:spAutoFit/>
          </a:bodyPr>
          <a:lstStyle/>
          <a:p>
            <a:pPr marL="12700" rtl="1">
              <a:lnSpc>
                <a:spcPct val="100000"/>
              </a:lnSpc>
              <a:spcBef>
                <a:spcPts val="100"/>
              </a:spcBef>
            </a:pPr>
            <a:r>
              <a:rPr lang="ar-JO" sz="1700" b="1" spc="130" dirty="0">
                <a:solidFill>
                  <a:srgbClr val="E42A83"/>
                </a:solidFill>
                <a:latin typeface="Calibri" panose="020F0502020204030204" pitchFamily="34" charset="0"/>
                <a:ea typeface="Calibri" panose="020F0502020204030204" pitchFamily="34" charset="0"/>
                <a:cs typeface="Calibri" panose="020F0502020204030204" pitchFamily="34" charset="0"/>
              </a:rPr>
              <a:t>إعداد أنظمة آمنة</a:t>
            </a:r>
          </a:p>
          <a:p>
            <a:pPr marL="12700" rtl="1">
              <a:lnSpc>
                <a:spcPct val="100000"/>
              </a:lnSpc>
              <a:spcBef>
                <a:spcPts val="100"/>
              </a:spcBef>
            </a:pPr>
            <a:r>
              <a:rPr lang="ar-JO" sz="950" b="1" spc="-10" dirty="0">
                <a:latin typeface="Calibri" panose="020F0502020204030204" pitchFamily="34" charset="0"/>
                <a:ea typeface="Calibri" panose="020F0502020204030204" pitchFamily="34" charset="0"/>
                <a:cs typeface="Calibri" panose="020F0502020204030204" pitchFamily="34" charset="0"/>
              </a:rPr>
              <a:t>يجب وضع عمليات وأدوات التغذية الراجعة بطريقة تضمن ما يلي:</a:t>
            </a:r>
            <a:endParaRPr sz="950" b="1"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4023325" y="2853550"/>
            <a:ext cx="2938780" cy="998350"/>
          </a:xfrm>
          <a:prstGeom prst="rect">
            <a:avLst/>
          </a:prstGeom>
        </p:spPr>
        <p:txBody>
          <a:bodyPr vert="horz" wrap="square" lIns="0" tIns="12700" rIns="0" bIns="0" rtlCol="0">
            <a:spAutoFit/>
          </a:bodyPr>
          <a:lstStyle/>
          <a:p>
            <a:pPr marL="144780" marR="30480" indent="-107314" algn="just" rtl="1">
              <a:lnSpc>
                <a:spcPct val="113999"/>
              </a:lnSpc>
              <a:spcBef>
                <a:spcPts val="100"/>
              </a:spcBef>
              <a:buClr>
                <a:srgbClr val="992B7D"/>
              </a:buClr>
              <a:buFont typeface="Wingdings"/>
              <a:buChar char=""/>
              <a:tabLst>
                <a:tab pos="146050" algn="l"/>
              </a:tabLst>
            </a:pPr>
            <a:r>
              <a:rPr lang="ar-JO" sz="950" dirty="0">
                <a:latin typeface="Calibri" panose="020F0502020204030204" pitchFamily="34" charset="0"/>
                <a:ea typeface="Calibri" panose="020F0502020204030204" pitchFamily="34" charset="0"/>
                <a:cs typeface="Calibri" panose="020F0502020204030204" pitchFamily="34" charset="0"/>
              </a:rPr>
              <a:t>نقل وتخزين البيانات الحساسة بطريقة تجعلها متاحة فقط للأشخاص الذين يمتلكون التصريح اللازم للوصول إليها، وفقًا لبروتوكولات مشاركة المعلومات المعنية والإجراءات التشغيلية الموحدة 4، وسيتم استلام البيانات الحساسة فقط من خلال خدمات نقل الملفات الآمنة والمشفرة أو مشاركتها مباشرة مع جهات التنسيق المعنية بطريقة تقلل من خطر انكشافها إلى أدنى حد ومصممة وفقًا للسياق المحدد.</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723174" y="2862964"/>
            <a:ext cx="2938780" cy="1703928"/>
          </a:xfrm>
          <a:prstGeom prst="rect">
            <a:avLst/>
          </a:prstGeom>
        </p:spPr>
        <p:txBody>
          <a:bodyPr vert="horz" wrap="square" lIns="0" tIns="12700" rIns="0" bIns="0" rtlCol="0">
            <a:spAutoFit/>
          </a:bodyPr>
          <a:lstStyle/>
          <a:p>
            <a:pPr marL="144780" marR="30480" indent="-107314" algn="just" rtl="1">
              <a:lnSpc>
                <a:spcPct val="113999"/>
              </a:lnSpc>
              <a:spcBef>
                <a:spcPts val="100"/>
              </a:spcBef>
              <a:buClr>
                <a:srgbClr val="992B7D"/>
              </a:buClr>
              <a:buFont typeface="Wingdings"/>
              <a:buChar char=""/>
              <a:tabLst>
                <a:tab pos="146050" algn="l"/>
              </a:tabLst>
            </a:pPr>
            <a:r>
              <a:rPr lang="ar-JO" sz="950" dirty="0">
                <a:latin typeface="Calibri" panose="020F0502020204030204" pitchFamily="34" charset="0"/>
                <a:ea typeface="Calibri" panose="020F0502020204030204" pitchFamily="34" charset="0"/>
                <a:cs typeface="Calibri" panose="020F0502020204030204" pitchFamily="34" charset="0"/>
              </a:rPr>
              <a:t>عدم تسجيل أكثر من الحد الأدنى من المعلومات اللازمة لإحالة التعليقات إلى جهة التنسيق المسؤولة.</a:t>
            </a:r>
          </a:p>
          <a:p>
            <a:pPr marL="144780" marR="30480" indent="-107314" algn="just" rtl="1">
              <a:lnSpc>
                <a:spcPct val="113999"/>
              </a:lnSpc>
              <a:spcBef>
                <a:spcPts val="100"/>
              </a:spcBef>
              <a:buClr>
                <a:srgbClr val="992B7D"/>
              </a:buClr>
              <a:buFont typeface="Wingdings"/>
              <a:buChar char=""/>
              <a:tabLst>
                <a:tab pos="146050" algn="l"/>
              </a:tabLst>
            </a:pPr>
            <a:endParaRPr lang="ar-JO" sz="950" spc="30" dirty="0">
              <a:latin typeface="Calibri" panose="020F0502020204030204" pitchFamily="34" charset="0"/>
              <a:ea typeface="Calibri" panose="020F0502020204030204" pitchFamily="34" charset="0"/>
              <a:cs typeface="Calibri" panose="020F0502020204030204" pitchFamily="34" charset="0"/>
            </a:endParaRPr>
          </a:p>
          <a:p>
            <a:pPr marL="144780" marR="30480" indent="-107314" algn="just" rtl="1">
              <a:lnSpc>
                <a:spcPct val="113999"/>
              </a:lnSpc>
              <a:spcBef>
                <a:spcPts val="100"/>
              </a:spcBef>
              <a:buClr>
                <a:srgbClr val="992B7D"/>
              </a:buClr>
              <a:buFont typeface="Wingdings"/>
              <a:buChar char=""/>
              <a:tabLst>
                <a:tab pos="146050" algn="l"/>
              </a:tabLst>
            </a:pPr>
            <a:r>
              <a:rPr lang="ar-JO" sz="950" spc="30" dirty="0">
                <a:latin typeface="Calibri" panose="020F0502020204030204" pitchFamily="34" charset="0"/>
                <a:ea typeface="Calibri" panose="020F0502020204030204" pitchFamily="34" charset="0"/>
                <a:cs typeface="Calibri" panose="020F0502020204030204" pitchFamily="34" charset="0"/>
              </a:rPr>
              <a:t>تقديم تأكيد استلام خاص بالملاحظات والانطباعات الحساسة أو عند الطلب، يتضمن المدة التي ستستغرقها عملية الاستجابة ووجهة التنسيق المعنية للمتابعة.</a:t>
            </a:r>
          </a:p>
          <a:p>
            <a:pPr marL="144780" marR="30480" indent="-107314" algn="just" rtl="1">
              <a:lnSpc>
                <a:spcPct val="113999"/>
              </a:lnSpc>
              <a:spcBef>
                <a:spcPts val="100"/>
              </a:spcBef>
              <a:buClr>
                <a:srgbClr val="992B7D"/>
              </a:buClr>
              <a:buFont typeface="Wingdings"/>
              <a:buChar char=""/>
              <a:tabLst>
                <a:tab pos="1460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44780" marR="30480" indent="-107314" algn="just" rtl="1">
              <a:lnSpc>
                <a:spcPct val="113999"/>
              </a:lnSpc>
              <a:buClr>
                <a:srgbClr val="992B7D"/>
              </a:buClr>
              <a:buFont typeface="Wingdings"/>
              <a:buChar char=""/>
              <a:tabLst>
                <a:tab pos="146050" algn="l"/>
              </a:tabLst>
            </a:pPr>
            <a:r>
              <a:rPr lang="ar-JO" sz="950" dirty="0">
                <a:latin typeface="Calibri" panose="020F0502020204030204" pitchFamily="34" charset="0"/>
                <a:ea typeface="Calibri" panose="020F0502020204030204" pitchFamily="34" charset="0"/>
                <a:cs typeface="Calibri" panose="020F0502020204030204" pitchFamily="34" charset="0"/>
              </a:rPr>
              <a:t>عندما يتم مشاركة البيانات علنيًا، تأكد من عدم وجود معلومات شخصية وغيرها من المعلومات الحساسة المدرجة، وأنه قد تم تطبيق مراقبة الإفصاح عن البيانات الإحصائية5.</a:t>
            </a:r>
            <a:endParaRPr sz="825" baseline="30303"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719999" y="5283819"/>
            <a:ext cx="2995930" cy="1003223"/>
          </a:xfrm>
          <a:prstGeom prst="rect">
            <a:avLst/>
          </a:prstGeom>
        </p:spPr>
        <p:txBody>
          <a:bodyPr vert="horz" wrap="square" lIns="0" tIns="12700" rIns="0" bIns="0" rtlCol="0">
            <a:spAutoFit/>
          </a:bodyPr>
          <a:lstStyle/>
          <a:p>
            <a:pPr marL="12700" marR="5080" algn="just"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والتدرب على إجراءات الإسعاف النفسي الأولي، كما ويجب تنظيم هذه التدريبات بالتعاون مع زملائك في قسم الحماية والنوع الاجتماعي والإدماج (الذين قد يكونون حاضرين أو غير حاضرين في المكان الذي تعمل فيه) وجهة التنسيق المتعلقة بمنع الاستغلال والاعتداء الجنسيين(والتي يجب أن تكون إلزامية في جميع مكاتب الاتحاد الدولي لجمعيات الصليب الأحمر والهلال الأحمر).</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3994750" y="4810804"/>
            <a:ext cx="2995930" cy="1642886"/>
          </a:xfrm>
          <a:prstGeom prst="rect">
            <a:avLst/>
          </a:prstGeom>
        </p:spPr>
        <p:txBody>
          <a:bodyPr vert="horz" wrap="square" lIns="0" tIns="12700" rIns="0" bIns="0" rtlCol="0">
            <a:spAutoFit/>
          </a:bodyPr>
          <a:lstStyle/>
          <a:p>
            <a:pPr marL="12700" marR="5080" algn="just" rtl="1">
              <a:lnSpc>
                <a:spcPct val="113999"/>
              </a:lnSpc>
              <a:spcBef>
                <a:spcPts val="100"/>
              </a:spcBef>
            </a:pPr>
            <a:r>
              <a:rPr lang="ar-JO" sz="1600" b="1" spc="95" dirty="0">
                <a:solidFill>
                  <a:srgbClr val="E42A83"/>
                </a:solidFill>
                <a:latin typeface="Calibri" panose="020F0502020204030204" pitchFamily="34" charset="0"/>
                <a:ea typeface="Calibri" panose="020F0502020204030204" pitchFamily="34" charset="0"/>
                <a:cs typeface="Calibri" panose="020F0502020204030204" pitchFamily="34" charset="0"/>
              </a:rPr>
              <a:t>تدريب فريق التغذية الراجعة</a:t>
            </a:r>
            <a:endParaRPr lang="ar-JO" sz="1600" b="1" dirty="0">
              <a:latin typeface="Calibri" panose="020F0502020204030204" pitchFamily="34" charset="0"/>
              <a:ea typeface="Calibri" panose="020F0502020204030204" pitchFamily="34" charset="0"/>
              <a:cs typeface="Calibri" panose="020F0502020204030204" pitchFamily="34" charset="0"/>
            </a:endParaRPr>
          </a:p>
          <a:p>
            <a:pPr marL="12700" marR="5080" algn="just">
              <a:lnSpc>
                <a:spcPct val="113999"/>
              </a:lnSpc>
              <a:spcBef>
                <a:spcPts val="100"/>
              </a:spcBef>
            </a:pPr>
            <a:endParaRPr lang="ar-JO" sz="950" dirty="0">
              <a:latin typeface="Tahoma"/>
              <a:cs typeface="Tahoma"/>
            </a:endParaRPr>
          </a:p>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أن يكون الموظفون المدربون وحدهم المسؤولون عن الإدارة العامة والتعامل مع الملاحظات والانطباعات التي تم استلامها من خلال آليات التغذية الراجعة الرسمية، وسيحتاج الفريق إلى التدريب على تحديد وتسجيل وإحالة </a:t>
            </a:r>
            <a:r>
              <a:rPr lang="ar-JO" sz="950" dirty="0">
                <a:latin typeface="Calibri" panose="020F0502020204030204" pitchFamily="34" charset="0"/>
                <a:ea typeface="Calibri" panose="020F0502020204030204" pitchFamily="34" charset="0"/>
                <a:cs typeface="Calibri" panose="020F0502020204030204" pitchFamily="34" charset="0"/>
                <a:hlinkClick r:id="rId4" action="ppaction://hlinksldjump"/>
              </a:rPr>
              <a:t>الملاحظات والانطباعات الحساسة، ومنع الاستغلال والاعتداء الجنسيين والعنف القائم على الهوية </a:t>
            </a:r>
            <a:r>
              <a:rPr lang="ar-JO" sz="950" dirty="0">
                <a:latin typeface="Calibri" panose="020F0502020204030204" pitchFamily="34" charset="0"/>
                <a:ea typeface="Calibri" panose="020F0502020204030204" pitchFamily="34" charset="0"/>
                <a:cs typeface="Calibri" panose="020F0502020204030204" pitchFamily="34" charset="0"/>
              </a:rPr>
              <a:t>وقضايا </a:t>
            </a:r>
            <a:r>
              <a:rPr lang="ar-JO" sz="950" dirty="0">
                <a:latin typeface="Calibri" panose="020F0502020204030204" pitchFamily="34" charset="0"/>
                <a:ea typeface="Calibri" panose="020F0502020204030204" pitchFamily="34" charset="0"/>
                <a:cs typeface="Calibri" panose="020F0502020204030204" pitchFamily="34" charset="0"/>
                <a:hlinkClick r:id="rId4" action="ppaction://hlinksldjump"/>
              </a:rPr>
              <a:t>الحماية</a:t>
            </a:r>
            <a:r>
              <a:rPr lang="ar-JO" sz="950" dirty="0">
                <a:latin typeface="Calibri" panose="020F0502020204030204" pitchFamily="34" charset="0"/>
                <a:ea typeface="Calibri" panose="020F0502020204030204" pitchFamily="34" charset="0"/>
                <a:cs typeface="Calibri" panose="020F0502020204030204" pitchFamily="34" charset="0"/>
              </a:rPr>
              <a:t> ذات النطاق الواسع وحماية البيانات والخصوصية والموافقة المستنيرة وإجراءات الإحالة وكيفية التعامل بشكل مناسب مع الأشخاص الذين يواجهون مشكلات صحية نفسية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707299" y="6879315"/>
            <a:ext cx="6254806" cy="551180"/>
          </a:xfrm>
          <a:prstGeom prst="rect">
            <a:avLst/>
          </a:prstGeom>
        </p:spPr>
        <p:txBody>
          <a:bodyPr vert="horz" wrap="square" lIns="0" tIns="5080" rIns="0" bIns="0" rtlCol="0">
            <a:spAutoFit/>
          </a:bodyPr>
          <a:lstStyle/>
          <a:p>
            <a:pPr marL="12700" marR="5080" algn="just" rtl="1">
              <a:lnSpc>
                <a:spcPct val="102899"/>
              </a:lnSpc>
              <a:spcBef>
                <a:spcPts val="40"/>
              </a:spcBef>
            </a:pPr>
            <a:r>
              <a:rPr lang="ar-JO" sz="1700" b="1" dirty="0">
                <a:solidFill>
                  <a:srgbClr val="E42A83"/>
                </a:solidFill>
                <a:latin typeface="Calibri"/>
                <a:cs typeface="Calibri"/>
              </a:rPr>
              <a:t>ضمان تقديم الدعم الكافي للموظفين والمتطوعين الذين يتلقون الملاحظات والانطباعات الحساسة</a:t>
            </a:r>
            <a:endParaRPr sz="1700" dirty="0">
              <a:latin typeface="Century Gothic"/>
              <a:cs typeface="Century Gothic"/>
            </a:endParaRPr>
          </a:p>
        </p:txBody>
      </p:sp>
      <p:sp>
        <p:nvSpPr>
          <p:cNvPr id="14" name="object 14"/>
          <p:cNvSpPr txBox="1"/>
          <p:nvPr/>
        </p:nvSpPr>
        <p:spPr>
          <a:xfrm>
            <a:off x="3965540" y="7506426"/>
            <a:ext cx="2996565"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توفير الدعم المناسب للفريق الذي يدير آلية التغذية الراجعة والذي يتلقى الملاحظات والانطباعات الحساسة بانتظام، حيث يجب أن يكونوا قادرين على التأثير في بيئة عملهم وتقييماتهم لآلية التغذية الراجعة بصفتهم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txBox="1"/>
          <p:nvPr/>
        </p:nvSpPr>
        <p:spPr>
          <a:xfrm>
            <a:off x="788670" y="7519489"/>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أصحاب المصلحة التشغيلية الرئيسيين والأفراد الذين لديهم حقوقهم الخاصة في الحصول على الملاحظات، كما ويجب التأكد من حصولهم على التدريب اللازم والإشراف والتقييم ودعم الرفاهية النفسية المتاح.</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774931" y="9933655"/>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6840129" y="10004140"/>
            <a:ext cx="13589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14</a:t>
            </a:r>
            <a:endParaRPr sz="800" dirty="0">
              <a:latin typeface="Century Gothic"/>
              <a:cs typeface="Century Gothic"/>
            </a:endParaRPr>
          </a:p>
        </p:txBody>
      </p:sp>
      <p:sp>
        <p:nvSpPr>
          <p:cNvPr id="4" name="object 4"/>
          <p:cNvSpPr txBox="1"/>
          <p:nvPr/>
        </p:nvSpPr>
        <p:spPr>
          <a:xfrm>
            <a:off x="4905022" y="10036240"/>
            <a:ext cx="175641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496852" y="829532"/>
            <a:ext cx="6145530" cy="370743"/>
          </a:xfrm>
          <a:prstGeom prst="rect">
            <a:avLst/>
          </a:prstGeom>
        </p:spPr>
        <p:txBody>
          <a:bodyPr vert="horz" wrap="square" lIns="0" tIns="12700" rIns="0" bIns="0" rtlCol="0">
            <a:spAutoFit/>
          </a:bodyPr>
          <a:lstStyle/>
          <a:p>
            <a:pPr marL="12700" marR="5080" rtl="1">
              <a:lnSpc>
                <a:spcPct val="113999"/>
              </a:lnSpc>
              <a:spcBef>
                <a:spcPts val="100"/>
              </a:spcBef>
            </a:pPr>
            <a:r>
              <a:rPr lang="ar-JO" sz="1050" dirty="0">
                <a:latin typeface="Calibri" panose="020F0502020204030204" pitchFamily="34" charset="0"/>
                <a:ea typeface="Calibri" panose="020F0502020204030204" pitchFamily="34" charset="0"/>
                <a:cs typeface="Calibri" panose="020F0502020204030204" pitchFamily="34" charset="0"/>
              </a:rPr>
              <a:t>يساعدك المصدر التالي على تدريب موظفيك ومتطوعيك على التعامل مع الملاحظات والانطباعات الحساسة ويمكن أن يكون بمثابة وثيقة مرجعية:</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rot="10800000">
            <a:off x="719999" y="129610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7569C"/>
          </a:solidFill>
        </p:spPr>
        <p:txBody>
          <a:bodyPr wrap="square" lIns="0" tIns="0" rIns="0" bIns="0" rtlCol="0"/>
          <a:lstStyle/>
          <a:p>
            <a:endParaRPr/>
          </a:p>
        </p:txBody>
      </p:sp>
      <p:sp>
        <p:nvSpPr>
          <p:cNvPr id="7" name="object 7"/>
          <p:cNvSpPr txBox="1"/>
          <p:nvPr/>
        </p:nvSpPr>
        <p:spPr>
          <a:xfrm>
            <a:off x="2604937" y="1382495"/>
            <a:ext cx="3985472" cy="582211"/>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المصدر</a:t>
            </a:r>
            <a:endParaRPr sz="1300" dirty="0">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10"/>
              </a:spcBef>
            </a:pPr>
            <a:endParaRPr sz="1450" dirty="0">
              <a:latin typeface="Century Gothic"/>
              <a:cs typeface="Century Gothic"/>
            </a:endParaRPr>
          </a:p>
          <a:p>
            <a:pPr marL="192405" indent="-179705" rtl="1">
              <a:lnSpc>
                <a:spcPct val="100000"/>
              </a:lnSpc>
              <a:buClr>
                <a:srgbClr val="673089"/>
              </a:buClr>
              <a:buFont typeface="Arial Narrow"/>
              <a:buChar char="►"/>
              <a:tabLst>
                <a:tab pos="192405" algn="l"/>
              </a:tabLst>
            </a:pPr>
            <a:r>
              <a:rPr lang="ar-JO" sz="950" u="sng" spc="-20" dirty="0">
                <a:solidFill>
                  <a:srgbClr val="992B7D"/>
                </a:solidFill>
                <a:uFill>
                  <a:solidFill>
                    <a:srgbClr val="992B7D"/>
                  </a:solidFill>
                </a:uFill>
                <a:latin typeface="Arial"/>
                <a:cs typeface="Arial"/>
                <a:hlinkClick r:id="rId2"/>
              </a:rPr>
              <a:t>أداة التغذية الراجعة رقم 33: الخطوات الواجب اتخاذها عند تلقي الملاحظات والانطباعات الحساسة.</a:t>
            </a:r>
            <a:endParaRPr sz="950" dirty="0">
              <a:latin typeface="Arial"/>
              <a:cs typeface="Arial"/>
            </a:endParaRPr>
          </a:p>
        </p:txBody>
      </p:sp>
      <p:grpSp>
        <p:nvGrpSpPr>
          <p:cNvPr id="8" name="object 8"/>
          <p:cNvGrpSpPr/>
          <p:nvPr/>
        </p:nvGrpSpPr>
        <p:grpSpPr>
          <a:xfrm>
            <a:off x="1790455" y="1775726"/>
            <a:ext cx="532765" cy="246379"/>
            <a:chOff x="4876393" y="1766612"/>
            <a:chExt cx="532765" cy="246379"/>
          </a:xfrm>
        </p:grpSpPr>
        <p:pic>
          <p:nvPicPr>
            <p:cNvPr id="9" name="object 9">
              <a:hlinkClick r:id="rId3"/>
            </p:cNvPr>
            <p:cNvPicPr/>
            <p:nvPr/>
          </p:nvPicPr>
          <p:blipFill>
            <a:blip r:embed="rId4" cstate="print"/>
            <a:stretch>
              <a:fillRect/>
            </a:stretch>
          </p:blipFill>
          <p:spPr>
            <a:xfrm>
              <a:off x="5163225" y="1766612"/>
              <a:ext cx="245795" cy="245795"/>
            </a:xfrm>
            <a:prstGeom prst="rect">
              <a:avLst/>
            </a:prstGeom>
          </p:spPr>
        </p:pic>
        <p:pic>
          <p:nvPicPr>
            <p:cNvPr id="10" name="object 10">
              <a:hlinkClick r:id="rId3"/>
            </p:cNvPr>
            <p:cNvPicPr/>
            <p:nvPr/>
          </p:nvPicPr>
          <p:blipFill>
            <a:blip r:embed="rId5" cstate="print"/>
            <a:stretch>
              <a:fillRect/>
            </a:stretch>
          </p:blipFill>
          <p:spPr>
            <a:xfrm>
              <a:off x="4876393" y="1766612"/>
              <a:ext cx="245795" cy="245795"/>
            </a:xfrm>
            <a:prstGeom prst="rect">
              <a:avLst/>
            </a:prstGeom>
          </p:spPr>
        </p:pic>
      </p:grpSp>
      <p:grpSp>
        <p:nvGrpSpPr>
          <p:cNvPr id="11" name="object 11"/>
          <p:cNvGrpSpPr/>
          <p:nvPr/>
        </p:nvGrpSpPr>
        <p:grpSpPr>
          <a:xfrm>
            <a:off x="6642382" y="1249746"/>
            <a:ext cx="474345" cy="474345"/>
            <a:chOff x="469337" y="1246218"/>
            <a:chExt cx="474345" cy="474345"/>
          </a:xfrm>
        </p:grpSpPr>
        <p:sp>
          <p:nvSpPr>
            <p:cNvPr id="12" name="object 12"/>
            <p:cNvSpPr/>
            <p:nvPr/>
          </p:nvSpPr>
          <p:spPr>
            <a:xfrm>
              <a:off x="469337" y="1246218"/>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73089"/>
            </a:solidFill>
          </p:spPr>
          <p:txBody>
            <a:bodyPr wrap="square" lIns="0" tIns="0" rIns="0" bIns="0" rtlCol="0"/>
            <a:lstStyle/>
            <a:p>
              <a:endParaRPr/>
            </a:p>
          </p:txBody>
        </p:sp>
        <p:pic>
          <p:nvPicPr>
            <p:cNvPr id="13" name="object 13"/>
            <p:cNvPicPr/>
            <p:nvPr/>
          </p:nvPicPr>
          <p:blipFill>
            <a:blip r:embed="rId6" cstate="print"/>
            <a:stretch>
              <a:fillRect/>
            </a:stretch>
          </p:blipFill>
          <p:spPr>
            <a:xfrm>
              <a:off x="573284" y="1349204"/>
              <a:ext cx="266442" cy="268338"/>
            </a:xfrm>
            <a:prstGeom prst="rect">
              <a:avLst/>
            </a:prstGeom>
          </p:spPr>
        </p:pic>
      </p:grpSp>
      <p:grpSp>
        <p:nvGrpSpPr>
          <p:cNvPr id="14" name="object 14"/>
          <p:cNvGrpSpPr/>
          <p:nvPr/>
        </p:nvGrpSpPr>
        <p:grpSpPr>
          <a:xfrm>
            <a:off x="0" y="2532001"/>
            <a:ext cx="7560309" cy="6669405"/>
            <a:chOff x="0" y="2532001"/>
            <a:chExt cx="7560309" cy="6669405"/>
          </a:xfrm>
        </p:grpSpPr>
        <p:pic>
          <p:nvPicPr>
            <p:cNvPr id="15" name="object 15"/>
            <p:cNvPicPr/>
            <p:nvPr/>
          </p:nvPicPr>
          <p:blipFill>
            <a:blip r:embed="rId7" cstate="print"/>
            <a:stretch>
              <a:fillRect/>
            </a:stretch>
          </p:blipFill>
          <p:spPr>
            <a:xfrm>
              <a:off x="0" y="3018015"/>
              <a:ext cx="7559992" cy="6182995"/>
            </a:xfrm>
            <a:prstGeom prst="rect">
              <a:avLst/>
            </a:prstGeom>
          </p:spPr>
        </p:pic>
        <p:sp>
          <p:nvSpPr>
            <p:cNvPr id="16" name="object 16"/>
            <p:cNvSpPr/>
            <p:nvPr/>
          </p:nvSpPr>
          <p:spPr>
            <a:xfrm>
              <a:off x="0" y="2532001"/>
              <a:ext cx="1889125" cy="2195195"/>
            </a:xfrm>
            <a:custGeom>
              <a:avLst/>
              <a:gdLst/>
              <a:ahLst/>
              <a:cxnLst/>
              <a:rect l="l" t="t" r="r" b="b"/>
              <a:pathLst>
                <a:path w="1889125" h="2195195">
                  <a:moveTo>
                    <a:pt x="791786" y="0"/>
                  </a:moveTo>
                  <a:lnTo>
                    <a:pt x="744187" y="1013"/>
                  </a:lnTo>
                  <a:lnTo>
                    <a:pt x="697106" y="4027"/>
                  </a:lnTo>
                  <a:lnTo>
                    <a:pt x="650583" y="9000"/>
                  </a:lnTo>
                  <a:lnTo>
                    <a:pt x="604662" y="15891"/>
                  </a:lnTo>
                  <a:lnTo>
                    <a:pt x="559381" y="24659"/>
                  </a:lnTo>
                  <a:lnTo>
                    <a:pt x="514784" y="35262"/>
                  </a:lnTo>
                  <a:lnTo>
                    <a:pt x="470910" y="47659"/>
                  </a:lnTo>
                  <a:lnTo>
                    <a:pt x="427801" y="61810"/>
                  </a:lnTo>
                  <a:lnTo>
                    <a:pt x="385499" y="77672"/>
                  </a:lnTo>
                  <a:lnTo>
                    <a:pt x="344044" y="95205"/>
                  </a:lnTo>
                  <a:lnTo>
                    <a:pt x="303477" y="114368"/>
                  </a:lnTo>
                  <a:lnTo>
                    <a:pt x="263840" y="135119"/>
                  </a:lnTo>
                  <a:lnTo>
                    <a:pt x="225174" y="157418"/>
                  </a:lnTo>
                  <a:lnTo>
                    <a:pt x="187520" y="181223"/>
                  </a:lnTo>
                  <a:lnTo>
                    <a:pt x="150919" y="206492"/>
                  </a:lnTo>
                  <a:lnTo>
                    <a:pt x="115413" y="233186"/>
                  </a:lnTo>
                  <a:lnTo>
                    <a:pt x="81042" y="261262"/>
                  </a:lnTo>
                  <a:lnTo>
                    <a:pt x="47848" y="290679"/>
                  </a:lnTo>
                  <a:lnTo>
                    <a:pt x="15872" y="321397"/>
                  </a:lnTo>
                  <a:lnTo>
                    <a:pt x="0" y="337920"/>
                  </a:lnTo>
                  <a:lnTo>
                    <a:pt x="0" y="1856704"/>
                  </a:lnTo>
                  <a:lnTo>
                    <a:pt x="47848" y="1903945"/>
                  </a:lnTo>
                  <a:lnTo>
                    <a:pt x="81042" y="1933362"/>
                  </a:lnTo>
                  <a:lnTo>
                    <a:pt x="115413" y="1961438"/>
                  </a:lnTo>
                  <a:lnTo>
                    <a:pt x="150919" y="1988131"/>
                  </a:lnTo>
                  <a:lnTo>
                    <a:pt x="187520" y="2013400"/>
                  </a:lnTo>
                  <a:lnTo>
                    <a:pt x="225174" y="2037205"/>
                  </a:lnTo>
                  <a:lnTo>
                    <a:pt x="263840" y="2059504"/>
                  </a:lnTo>
                  <a:lnTo>
                    <a:pt x="303477" y="2080255"/>
                  </a:lnTo>
                  <a:lnTo>
                    <a:pt x="344044" y="2099418"/>
                  </a:lnTo>
                  <a:lnTo>
                    <a:pt x="385499" y="2116951"/>
                  </a:lnTo>
                  <a:lnTo>
                    <a:pt x="427801" y="2132813"/>
                  </a:lnTo>
                  <a:lnTo>
                    <a:pt x="470910" y="2146964"/>
                  </a:lnTo>
                  <a:lnTo>
                    <a:pt x="514784" y="2159361"/>
                  </a:lnTo>
                  <a:lnTo>
                    <a:pt x="559381" y="2169964"/>
                  </a:lnTo>
                  <a:lnTo>
                    <a:pt x="604662" y="2178731"/>
                  </a:lnTo>
                  <a:lnTo>
                    <a:pt x="650583" y="2185622"/>
                  </a:lnTo>
                  <a:lnTo>
                    <a:pt x="697106" y="2190595"/>
                  </a:lnTo>
                  <a:lnTo>
                    <a:pt x="744187" y="2193609"/>
                  </a:lnTo>
                  <a:lnTo>
                    <a:pt x="791786" y="2194623"/>
                  </a:lnTo>
                  <a:lnTo>
                    <a:pt x="839385" y="2193609"/>
                  </a:lnTo>
                  <a:lnTo>
                    <a:pt x="886467" y="2190595"/>
                  </a:lnTo>
                  <a:lnTo>
                    <a:pt x="932989" y="2185622"/>
                  </a:lnTo>
                  <a:lnTo>
                    <a:pt x="978911" y="2178731"/>
                  </a:lnTo>
                  <a:lnTo>
                    <a:pt x="1024191" y="2169964"/>
                  </a:lnTo>
                  <a:lnTo>
                    <a:pt x="1068788" y="2159361"/>
                  </a:lnTo>
                  <a:lnTo>
                    <a:pt x="1112662" y="2146964"/>
                  </a:lnTo>
                  <a:lnTo>
                    <a:pt x="1155771" y="2132813"/>
                  </a:lnTo>
                  <a:lnTo>
                    <a:pt x="1198073" y="2116951"/>
                  </a:lnTo>
                  <a:lnTo>
                    <a:pt x="1239529" y="2099418"/>
                  </a:lnTo>
                  <a:lnTo>
                    <a:pt x="1280095" y="2080255"/>
                  </a:lnTo>
                  <a:lnTo>
                    <a:pt x="1319732" y="2059504"/>
                  </a:lnTo>
                  <a:lnTo>
                    <a:pt x="1358398" y="2037205"/>
                  </a:lnTo>
                  <a:lnTo>
                    <a:pt x="1396052" y="2013400"/>
                  </a:lnTo>
                  <a:lnTo>
                    <a:pt x="1432653" y="1988131"/>
                  </a:lnTo>
                  <a:lnTo>
                    <a:pt x="1468159" y="1961438"/>
                  </a:lnTo>
                  <a:lnTo>
                    <a:pt x="1502530" y="1933362"/>
                  </a:lnTo>
                  <a:lnTo>
                    <a:pt x="1535724" y="1903945"/>
                  </a:lnTo>
                  <a:lnTo>
                    <a:pt x="1567701" y="1873227"/>
                  </a:lnTo>
                  <a:lnTo>
                    <a:pt x="1598418" y="1841251"/>
                  </a:lnTo>
                  <a:lnTo>
                    <a:pt x="1627835" y="1808057"/>
                  </a:lnTo>
                  <a:lnTo>
                    <a:pt x="1655910" y="1773685"/>
                  </a:lnTo>
                  <a:lnTo>
                    <a:pt x="1682603" y="1738179"/>
                  </a:lnTo>
                  <a:lnTo>
                    <a:pt x="1707872" y="1701578"/>
                  </a:lnTo>
                  <a:lnTo>
                    <a:pt x="1731676" y="1663924"/>
                  </a:lnTo>
                  <a:lnTo>
                    <a:pt x="1753975" y="1625258"/>
                  </a:lnTo>
                  <a:lnTo>
                    <a:pt x="1774726" y="1585621"/>
                  </a:lnTo>
                  <a:lnTo>
                    <a:pt x="1793888" y="1545055"/>
                  </a:lnTo>
                  <a:lnTo>
                    <a:pt x="1811421" y="1503600"/>
                  </a:lnTo>
                  <a:lnTo>
                    <a:pt x="1827283" y="1461297"/>
                  </a:lnTo>
                  <a:lnTo>
                    <a:pt x="1841433" y="1418189"/>
                  </a:lnTo>
                  <a:lnTo>
                    <a:pt x="1853830" y="1374316"/>
                  </a:lnTo>
                  <a:lnTo>
                    <a:pt x="1864433" y="1329719"/>
                  </a:lnTo>
                  <a:lnTo>
                    <a:pt x="1873200" y="1284439"/>
                  </a:lnTo>
                  <a:lnTo>
                    <a:pt x="1880091" y="1238518"/>
                  </a:lnTo>
                  <a:lnTo>
                    <a:pt x="1885064" y="1191996"/>
                  </a:lnTo>
                  <a:lnTo>
                    <a:pt x="1888078" y="1144916"/>
                  </a:lnTo>
                  <a:lnTo>
                    <a:pt x="1889092" y="1097318"/>
                  </a:lnTo>
                  <a:lnTo>
                    <a:pt x="1888078" y="1049718"/>
                  </a:lnTo>
                  <a:lnTo>
                    <a:pt x="1885064" y="1002637"/>
                  </a:lnTo>
                  <a:lnTo>
                    <a:pt x="1880091" y="956115"/>
                  </a:lnTo>
                  <a:lnTo>
                    <a:pt x="1873200" y="910193"/>
                  </a:lnTo>
                  <a:lnTo>
                    <a:pt x="1864433" y="864912"/>
                  </a:lnTo>
                  <a:lnTo>
                    <a:pt x="1853830" y="820314"/>
                  </a:lnTo>
                  <a:lnTo>
                    <a:pt x="1841433" y="776440"/>
                  </a:lnTo>
                  <a:lnTo>
                    <a:pt x="1827283" y="733331"/>
                  </a:lnTo>
                  <a:lnTo>
                    <a:pt x="1811421" y="691028"/>
                  </a:lnTo>
                  <a:lnTo>
                    <a:pt x="1793888" y="649573"/>
                  </a:lnTo>
                  <a:lnTo>
                    <a:pt x="1774726" y="609006"/>
                  </a:lnTo>
                  <a:lnTo>
                    <a:pt x="1753975" y="569369"/>
                  </a:lnTo>
                  <a:lnTo>
                    <a:pt x="1731676" y="530702"/>
                  </a:lnTo>
                  <a:lnTo>
                    <a:pt x="1707872" y="493048"/>
                  </a:lnTo>
                  <a:lnTo>
                    <a:pt x="1682603" y="456446"/>
                  </a:lnTo>
                  <a:lnTo>
                    <a:pt x="1655910" y="420939"/>
                  </a:lnTo>
                  <a:lnTo>
                    <a:pt x="1627835" y="386568"/>
                  </a:lnTo>
                  <a:lnTo>
                    <a:pt x="1598418" y="353374"/>
                  </a:lnTo>
                  <a:lnTo>
                    <a:pt x="1567701" y="321397"/>
                  </a:lnTo>
                  <a:lnTo>
                    <a:pt x="1535724" y="290679"/>
                  </a:lnTo>
                  <a:lnTo>
                    <a:pt x="1502530" y="261262"/>
                  </a:lnTo>
                  <a:lnTo>
                    <a:pt x="1468159" y="233186"/>
                  </a:lnTo>
                  <a:lnTo>
                    <a:pt x="1432653" y="206492"/>
                  </a:lnTo>
                  <a:lnTo>
                    <a:pt x="1396052" y="181223"/>
                  </a:lnTo>
                  <a:lnTo>
                    <a:pt x="1358398" y="157418"/>
                  </a:lnTo>
                  <a:lnTo>
                    <a:pt x="1319732" y="135119"/>
                  </a:lnTo>
                  <a:lnTo>
                    <a:pt x="1280095" y="114368"/>
                  </a:lnTo>
                  <a:lnTo>
                    <a:pt x="1239529" y="95205"/>
                  </a:lnTo>
                  <a:lnTo>
                    <a:pt x="1198073" y="77672"/>
                  </a:lnTo>
                  <a:lnTo>
                    <a:pt x="1155771" y="61810"/>
                  </a:lnTo>
                  <a:lnTo>
                    <a:pt x="1112662" y="47659"/>
                  </a:lnTo>
                  <a:lnTo>
                    <a:pt x="1068788" y="35262"/>
                  </a:lnTo>
                  <a:lnTo>
                    <a:pt x="1024191" y="24659"/>
                  </a:lnTo>
                  <a:lnTo>
                    <a:pt x="978911" y="15891"/>
                  </a:lnTo>
                  <a:lnTo>
                    <a:pt x="932989" y="9000"/>
                  </a:lnTo>
                  <a:lnTo>
                    <a:pt x="886467" y="4027"/>
                  </a:lnTo>
                  <a:lnTo>
                    <a:pt x="839385" y="1013"/>
                  </a:lnTo>
                  <a:lnTo>
                    <a:pt x="791786" y="0"/>
                  </a:lnTo>
                  <a:close/>
                </a:path>
              </a:pathLst>
            </a:custGeom>
            <a:solidFill>
              <a:srgbClr val="FFFFFF">
                <a:alpha val="58000"/>
              </a:srgbClr>
            </a:solidFill>
          </p:spPr>
          <p:txBody>
            <a:bodyPr wrap="square" lIns="0" tIns="0" rIns="0" bIns="0" rtlCol="0"/>
            <a:lstStyle/>
            <a:p>
              <a:endParaRPr/>
            </a:p>
          </p:txBody>
        </p:sp>
        <p:sp>
          <p:nvSpPr>
            <p:cNvPr id="17" name="object 17"/>
            <p:cNvSpPr/>
            <p:nvPr/>
          </p:nvSpPr>
          <p:spPr>
            <a:xfrm>
              <a:off x="0" y="2599000"/>
              <a:ext cx="1863089" cy="2126615"/>
            </a:xfrm>
            <a:custGeom>
              <a:avLst/>
              <a:gdLst/>
              <a:ahLst/>
              <a:cxnLst/>
              <a:rect l="l" t="t" r="r" b="b"/>
              <a:pathLst>
                <a:path w="1863089" h="2126615">
                  <a:moveTo>
                    <a:pt x="799834" y="0"/>
                  </a:moveTo>
                  <a:lnTo>
                    <a:pt x="751167" y="1094"/>
                  </a:lnTo>
                  <a:lnTo>
                    <a:pt x="703062" y="4344"/>
                  </a:lnTo>
                  <a:lnTo>
                    <a:pt x="655565" y="9705"/>
                  </a:lnTo>
                  <a:lnTo>
                    <a:pt x="608724" y="17129"/>
                  </a:lnTo>
                  <a:lnTo>
                    <a:pt x="562585" y="26569"/>
                  </a:lnTo>
                  <a:lnTo>
                    <a:pt x="517196" y="37978"/>
                  </a:lnTo>
                  <a:lnTo>
                    <a:pt x="472602" y="51309"/>
                  </a:lnTo>
                  <a:lnTo>
                    <a:pt x="428852" y="66516"/>
                  </a:lnTo>
                  <a:lnTo>
                    <a:pt x="385992" y="83551"/>
                  </a:lnTo>
                  <a:lnTo>
                    <a:pt x="344068" y="102367"/>
                  </a:lnTo>
                  <a:lnTo>
                    <a:pt x="303129" y="122918"/>
                  </a:lnTo>
                  <a:lnTo>
                    <a:pt x="263220" y="145157"/>
                  </a:lnTo>
                  <a:lnTo>
                    <a:pt x="224390" y="169037"/>
                  </a:lnTo>
                  <a:lnTo>
                    <a:pt x="186683" y="194510"/>
                  </a:lnTo>
                  <a:lnTo>
                    <a:pt x="150149" y="221530"/>
                  </a:lnTo>
                  <a:lnTo>
                    <a:pt x="114833" y="250051"/>
                  </a:lnTo>
                  <a:lnTo>
                    <a:pt x="80782" y="280024"/>
                  </a:lnTo>
                  <a:lnTo>
                    <a:pt x="48043" y="311404"/>
                  </a:lnTo>
                  <a:lnTo>
                    <a:pt x="16664" y="344142"/>
                  </a:lnTo>
                  <a:lnTo>
                    <a:pt x="0" y="363074"/>
                  </a:lnTo>
                  <a:lnTo>
                    <a:pt x="0" y="1763337"/>
                  </a:lnTo>
                  <a:lnTo>
                    <a:pt x="48043" y="1815007"/>
                  </a:lnTo>
                  <a:lnTo>
                    <a:pt x="80782" y="1846387"/>
                  </a:lnTo>
                  <a:lnTo>
                    <a:pt x="114833" y="1876360"/>
                  </a:lnTo>
                  <a:lnTo>
                    <a:pt x="150149" y="1904880"/>
                  </a:lnTo>
                  <a:lnTo>
                    <a:pt x="186683" y="1931901"/>
                  </a:lnTo>
                  <a:lnTo>
                    <a:pt x="224390" y="1957374"/>
                  </a:lnTo>
                  <a:lnTo>
                    <a:pt x="263220" y="1981254"/>
                  </a:lnTo>
                  <a:lnTo>
                    <a:pt x="303129" y="2003492"/>
                  </a:lnTo>
                  <a:lnTo>
                    <a:pt x="344068" y="2024043"/>
                  </a:lnTo>
                  <a:lnTo>
                    <a:pt x="385992" y="2042860"/>
                  </a:lnTo>
                  <a:lnTo>
                    <a:pt x="428852" y="2059895"/>
                  </a:lnTo>
                  <a:lnTo>
                    <a:pt x="472602" y="2075102"/>
                  </a:lnTo>
                  <a:lnTo>
                    <a:pt x="517196" y="2088433"/>
                  </a:lnTo>
                  <a:lnTo>
                    <a:pt x="562585" y="2099842"/>
                  </a:lnTo>
                  <a:lnTo>
                    <a:pt x="608724" y="2109282"/>
                  </a:lnTo>
                  <a:lnTo>
                    <a:pt x="655565" y="2116706"/>
                  </a:lnTo>
                  <a:lnTo>
                    <a:pt x="703062" y="2122066"/>
                  </a:lnTo>
                  <a:lnTo>
                    <a:pt x="751167" y="2125317"/>
                  </a:lnTo>
                  <a:lnTo>
                    <a:pt x="799834" y="2126411"/>
                  </a:lnTo>
                  <a:lnTo>
                    <a:pt x="848501" y="2125317"/>
                  </a:lnTo>
                  <a:lnTo>
                    <a:pt x="896606" y="2122066"/>
                  </a:lnTo>
                  <a:lnTo>
                    <a:pt x="944103" y="2116706"/>
                  </a:lnTo>
                  <a:lnTo>
                    <a:pt x="990944" y="2109282"/>
                  </a:lnTo>
                  <a:lnTo>
                    <a:pt x="1037083" y="2099842"/>
                  </a:lnTo>
                  <a:lnTo>
                    <a:pt x="1082473" y="2088433"/>
                  </a:lnTo>
                  <a:lnTo>
                    <a:pt x="1127066" y="2075102"/>
                  </a:lnTo>
                  <a:lnTo>
                    <a:pt x="1170816" y="2059895"/>
                  </a:lnTo>
                  <a:lnTo>
                    <a:pt x="1213676" y="2042860"/>
                  </a:lnTo>
                  <a:lnTo>
                    <a:pt x="1255600" y="2024043"/>
                  </a:lnTo>
                  <a:lnTo>
                    <a:pt x="1296539" y="2003492"/>
                  </a:lnTo>
                  <a:lnTo>
                    <a:pt x="1336448" y="1981254"/>
                  </a:lnTo>
                  <a:lnTo>
                    <a:pt x="1375278" y="1957374"/>
                  </a:lnTo>
                  <a:lnTo>
                    <a:pt x="1412985" y="1931901"/>
                  </a:lnTo>
                  <a:lnTo>
                    <a:pt x="1449519" y="1904880"/>
                  </a:lnTo>
                  <a:lnTo>
                    <a:pt x="1484836" y="1876360"/>
                  </a:lnTo>
                  <a:lnTo>
                    <a:pt x="1518886" y="1846387"/>
                  </a:lnTo>
                  <a:lnTo>
                    <a:pt x="1551625" y="1815007"/>
                  </a:lnTo>
                  <a:lnTo>
                    <a:pt x="1583004" y="1782269"/>
                  </a:lnTo>
                  <a:lnTo>
                    <a:pt x="1612977" y="1748217"/>
                  </a:lnTo>
                  <a:lnTo>
                    <a:pt x="1641497" y="1712901"/>
                  </a:lnTo>
                  <a:lnTo>
                    <a:pt x="1668517" y="1676366"/>
                  </a:lnTo>
                  <a:lnTo>
                    <a:pt x="1693991" y="1638659"/>
                  </a:lnTo>
                  <a:lnTo>
                    <a:pt x="1717870" y="1599828"/>
                  </a:lnTo>
                  <a:lnTo>
                    <a:pt x="1740109" y="1559919"/>
                  </a:lnTo>
                  <a:lnTo>
                    <a:pt x="1760660" y="1518979"/>
                  </a:lnTo>
                  <a:lnTo>
                    <a:pt x="1779476" y="1477055"/>
                  </a:lnTo>
                  <a:lnTo>
                    <a:pt x="1796511" y="1434194"/>
                  </a:lnTo>
                  <a:lnTo>
                    <a:pt x="1811718" y="1390443"/>
                  </a:lnTo>
                  <a:lnTo>
                    <a:pt x="1825049" y="1345849"/>
                  </a:lnTo>
                  <a:lnTo>
                    <a:pt x="1836458" y="1300459"/>
                  </a:lnTo>
                  <a:lnTo>
                    <a:pt x="1845898" y="1254319"/>
                  </a:lnTo>
                  <a:lnTo>
                    <a:pt x="1853322" y="1207477"/>
                  </a:lnTo>
                  <a:lnTo>
                    <a:pt x="1858682" y="1159980"/>
                  </a:lnTo>
                  <a:lnTo>
                    <a:pt x="1861933" y="1111873"/>
                  </a:lnTo>
                  <a:lnTo>
                    <a:pt x="1863027" y="1063205"/>
                  </a:lnTo>
                  <a:lnTo>
                    <a:pt x="1861933" y="1014538"/>
                  </a:lnTo>
                  <a:lnTo>
                    <a:pt x="1858682" y="966431"/>
                  </a:lnTo>
                  <a:lnTo>
                    <a:pt x="1853322" y="918934"/>
                  </a:lnTo>
                  <a:lnTo>
                    <a:pt x="1845898" y="872092"/>
                  </a:lnTo>
                  <a:lnTo>
                    <a:pt x="1836458" y="825952"/>
                  </a:lnTo>
                  <a:lnTo>
                    <a:pt x="1825049" y="780561"/>
                  </a:lnTo>
                  <a:lnTo>
                    <a:pt x="1811718" y="735967"/>
                  </a:lnTo>
                  <a:lnTo>
                    <a:pt x="1796511" y="692216"/>
                  </a:lnTo>
                  <a:lnTo>
                    <a:pt x="1779476" y="649356"/>
                  </a:lnTo>
                  <a:lnTo>
                    <a:pt x="1760660" y="607432"/>
                  </a:lnTo>
                  <a:lnTo>
                    <a:pt x="1740109" y="566492"/>
                  </a:lnTo>
                  <a:lnTo>
                    <a:pt x="1717870" y="526583"/>
                  </a:lnTo>
                  <a:lnTo>
                    <a:pt x="1693991" y="487752"/>
                  </a:lnTo>
                  <a:lnTo>
                    <a:pt x="1668517" y="450045"/>
                  </a:lnTo>
                  <a:lnTo>
                    <a:pt x="1641497" y="413510"/>
                  </a:lnTo>
                  <a:lnTo>
                    <a:pt x="1612977" y="378193"/>
                  </a:lnTo>
                  <a:lnTo>
                    <a:pt x="1583004" y="344142"/>
                  </a:lnTo>
                  <a:lnTo>
                    <a:pt x="1551625" y="311404"/>
                  </a:lnTo>
                  <a:lnTo>
                    <a:pt x="1518886" y="280024"/>
                  </a:lnTo>
                  <a:lnTo>
                    <a:pt x="1484836" y="250051"/>
                  </a:lnTo>
                  <a:lnTo>
                    <a:pt x="1449519" y="221530"/>
                  </a:lnTo>
                  <a:lnTo>
                    <a:pt x="1412985" y="194510"/>
                  </a:lnTo>
                  <a:lnTo>
                    <a:pt x="1375278" y="169037"/>
                  </a:lnTo>
                  <a:lnTo>
                    <a:pt x="1336448" y="145157"/>
                  </a:lnTo>
                  <a:lnTo>
                    <a:pt x="1296539" y="122918"/>
                  </a:lnTo>
                  <a:lnTo>
                    <a:pt x="1255600" y="102367"/>
                  </a:lnTo>
                  <a:lnTo>
                    <a:pt x="1213676" y="83551"/>
                  </a:lnTo>
                  <a:lnTo>
                    <a:pt x="1170816" y="66516"/>
                  </a:lnTo>
                  <a:lnTo>
                    <a:pt x="1127066" y="51309"/>
                  </a:lnTo>
                  <a:lnTo>
                    <a:pt x="1082473" y="37978"/>
                  </a:lnTo>
                  <a:lnTo>
                    <a:pt x="1037083" y="26569"/>
                  </a:lnTo>
                  <a:lnTo>
                    <a:pt x="990944" y="17129"/>
                  </a:lnTo>
                  <a:lnTo>
                    <a:pt x="944103" y="9705"/>
                  </a:lnTo>
                  <a:lnTo>
                    <a:pt x="896606" y="4344"/>
                  </a:lnTo>
                  <a:lnTo>
                    <a:pt x="848501" y="1094"/>
                  </a:lnTo>
                  <a:lnTo>
                    <a:pt x="799834" y="0"/>
                  </a:lnTo>
                  <a:close/>
                </a:path>
              </a:pathLst>
            </a:custGeom>
            <a:solidFill>
              <a:srgbClr val="A92886"/>
            </a:solidFill>
          </p:spPr>
          <p:txBody>
            <a:bodyPr wrap="square" lIns="0" tIns="0" rIns="0" bIns="0" rtlCol="0"/>
            <a:lstStyle/>
            <a:p>
              <a:endParaRPr/>
            </a:p>
          </p:txBody>
        </p:sp>
      </p:grpSp>
      <p:sp>
        <p:nvSpPr>
          <p:cNvPr id="18" name="object 18"/>
          <p:cNvSpPr txBox="1"/>
          <p:nvPr/>
        </p:nvSpPr>
        <p:spPr>
          <a:xfrm>
            <a:off x="111442" y="3086991"/>
            <a:ext cx="1482090" cy="1296124"/>
          </a:xfrm>
          <a:prstGeom prst="rect">
            <a:avLst/>
          </a:prstGeom>
        </p:spPr>
        <p:txBody>
          <a:bodyPr vert="horz" wrap="square" lIns="0" tIns="7620" rIns="0" bIns="0" rtlCol="0">
            <a:spAutoFit/>
          </a:bodyPr>
          <a:lstStyle/>
          <a:p>
            <a:pPr marL="14604" marR="5080" indent="2540"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روسيا 2022 - افتتح الصليب الأحمر الروسي نقطة خدمة إنسانية متنقلة للأشخاص الذين يفرون من النزاع في أوكرانيا ويصلون إلى بيلغورود، روسيا، حيث يأتي الناس إلى نقطة الخدمة هذه لإجراء المكالمات أو الحصول على بعض النصائح القانونية أو التسجيل للحصول على المساعدة الإنسانية أو تلقي الدعم النفسي الاجتماعي.</a:t>
            </a:r>
          </a:p>
          <a:p>
            <a:pPr marL="14604" marR="5080" indent="2540"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 أناستازيا شاركوفا/الاتحاد الدولي لجمعيات الصليب الأحمر والهلال الأحمر</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19" name="object 19"/>
          <p:cNvSpPr/>
          <p:nvPr/>
        </p:nvSpPr>
        <p:spPr>
          <a:xfrm>
            <a:off x="0" y="2460002"/>
            <a:ext cx="2832100" cy="554990"/>
          </a:xfrm>
          <a:custGeom>
            <a:avLst/>
            <a:gdLst/>
            <a:ahLst/>
            <a:cxnLst/>
            <a:rect l="l" t="t" r="r" b="b"/>
            <a:pathLst>
              <a:path w="2832100" h="554989">
                <a:moveTo>
                  <a:pt x="2831998" y="0"/>
                </a:moveTo>
                <a:lnTo>
                  <a:pt x="0" y="0"/>
                </a:lnTo>
                <a:lnTo>
                  <a:pt x="0" y="554977"/>
                </a:lnTo>
                <a:lnTo>
                  <a:pt x="2831998" y="554977"/>
                </a:lnTo>
                <a:lnTo>
                  <a:pt x="2831998" y="0"/>
                </a:lnTo>
                <a:close/>
              </a:path>
            </a:pathLst>
          </a:custGeom>
          <a:solidFill>
            <a:srgbClr val="FFFFFF"/>
          </a:solidFill>
        </p:spPr>
        <p:txBody>
          <a:bodyPr wrap="square" lIns="0" tIns="0" rIns="0" bIns="0" rtlCol="0"/>
          <a:lstStyle/>
          <a:p>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6728437" y="10083162"/>
            <a:ext cx="13081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15</a:t>
            </a:r>
            <a:endParaRPr sz="800" dirty="0">
              <a:latin typeface="Century Gothic"/>
              <a:cs typeface="Century Gothic"/>
            </a:endParaRPr>
          </a:p>
        </p:txBody>
      </p:sp>
      <p:sp>
        <p:nvSpPr>
          <p:cNvPr id="4" name="object 4"/>
          <p:cNvSpPr txBox="1"/>
          <p:nvPr/>
        </p:nvSpPr>
        <p:spPr>
          <a:xfrm>
            <a:off x="3994686" y="10091697"/>
            <a:ext cx="251650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 الوحدة 5</a:t>
            </a:r>
            <a:r>
              <a:rPr lang="ar-JO" sz="800" dirty="0">
                <a:latin typeface="Calibri" panose="020F0502020204030204" pitchFamily="34" charset="0"/>
                <a:ea typeface="Calibri" panose="020F0502020204030204" pitchFamily="34" charset="0"/>
                <a:cs typeface="Calibri" panose="020F0502020204030204" pitchFamily="34" charset="0"/>
              </a:rPr>
              <a:t>كيفية التحضير للملاحظات والانطباعات الحساسة</a:t>
            </a:r>
          </a:p>
        </p:txBody>
      </p:sp>
      <p:sp>
        <p:nvSpPr>
          <p:cNvPr id="5" name="object 5"/>
          <p:cNvSpPr/>
          <p:nvPr/>
        </p:nvSpPr>
        <p:spPr>
          <a:xfrm>
            <a:off x="719999" y="1678380"/>
            <a:ext cx="5770245" cy="0"/>
          </a:xfrm>
          <a:custGeom>
            <a:avLst/>
            <a:gdLst/>
            <a:ahLst/>
            <a:cxnLst/>
            <a:rect l="l" t="t" r="r" b="b"/>
            <a:pathLst>
              <a:path w="5770245">
                <a:moveTo>
                  <a:pt x="0" y="0"/>
                </a:moveTo>
                <a:lnTo>
                  <a:pt x="5769775" y="0"/>
                </a:lnTo>
              </a:path>
            </a:pathLst>
          </a:custGeom>
          <a:ln w="6350">
            <a:solidFill>
              <a:srgbClr val="0D2243"/>
            </a:solidFill>
          </a:ln>
        </p:spPr>
        <p:txBody>
          <a:bodyPr wrap="square" lIns="0" tIns="0" rIns="0" bIns="0" rtlCol="0"/>
          <a:lstStyle/>
          <a:p>
            <a:endParaRPr/>
          </a:p>
        </p:txBody>
      </p:sp>
      <p:sp>
        <p:nvSpPr>
          <p:cNvPr id="6" name="object 6"/>
          <p:cNvSpPr txBox="1">
            <a:spLocks noGrp="1"/>
          </p:cNvSpPr>
          <p:nvPr>
            <p:ph type="title"/>
          </p:nvPr>
        </p:nvSpPr>
        <p:spPr>
          <a:prstGeom prst="rect">
            <a:avLst/>
          </a:prstGeom>
        </p:spPr>
        <p:txBody>
          <a:bodyPr vert="horz" wrap="square" lIns="0" tIns="68580" rIns="0" bIns="0" rtlCol="0">
            <a:spAutoFit/>
          </a:bodyPr>
          <a:lstStyle/>
          <a:p>
            <a:pPr marL="12700" marR="5080" algn="just" rtl="1">
              <a:lnSpc>
                <a:spcPts val="3200"/>
              </a:lnSpc>
              <a:spcBef>
                <a:spcPts val="540"/>
              </a:spcBef>
            </a:pPr>
            <a:r>
              <a:rPr lang="ar-JO" spc="295" dirty="0">
                <a:latin typeface="Calibri" panose="020F0502020204030204" pitchFamily="34" charset="0"/>
                <a:ea typeface="Calibri" panose="020F0502020204030204" pitchFamily="34" charset="0"/>
                <a:cs typeface="Calibri" panose="020F0502020204030204" pitchFamily="34" charset="0"/>
              </a:rPr>
              <a:t>رفع مستوى الوعي وبناء الثقة في النظام</a:t>
            </a:r>
            <a:endParaRPr spc="315"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3945154" y="1963712"/>
            <a:ext cx="2995930" cy="1226426"/>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25" dirty="0">
                <a:solidFill>
                  <a:srgbClr val="E42A83"/>
                </a:solidFill>
                <a:latin typeface="Calibri" panose="020F0502020204030204" pitchFamily="34" charset="0"/>
                <a:ea typeface="Calibri" panose="020F0502020204030204" pitchFamily="34" charset="0"/>
                <a:cs typeface="Calibri" panose="020F0502020204030204" pitchFamily="34" charset="0"/>
              </a:rPr>
              <a:t>بناء الثقة في النظام</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لكي يتمكن أفراد المجتمع من مشاركة الملاحظات الحساسة من خلال قناة التغذية الراجعة، فهم يحتاجون إلى الثقة في العملية والأشخاص المعنيين، ويمكن اكتساب الثقة في آلية الملاحظات من خلال الشفافية بشأن العملية وعرض كيفية التعامل مع الملاحظات الحساسة وغير الحساسة بكفاءة، واعمل على تبليغ كيفية مناقشة الملاحظات والتعامل معها، وكيفية مشاركة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700949" y="2370101"/>
            <a:ext cx="2995930" cy="66556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أفراد المجتمع في العملية والاستماع إلى نتائج عملية الملاحظات، ويتم توثيق إجراءات التحقيق بوضوح ومشاركتها وفهمها من قبل الأشخاص الذين من المحتمل أن يثيروا المخاوف لبناء الثقة في عملية التحقيق - وهذا مهم بشكل خاص لأنه غالبًا ما يتم خسارة الثقة خلال هذه المرحلة.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707299" y="4107705"/>
            <a:ext cx="6151948" cy="274434"/>
          </a:xfrm>
          <a:prstGeom prst="rect">
            <a:avLst/>
          </a:prstGeom>
        </p:spPr>
        <p:txBody>
          <a:bodyPr vert="horz" wrap="square" lIns="0" tIns="12700" rIns="0" bIns="0" rtlCol="0">
            <a:spAutoFit/>
          </a:bodyPr>
          <a:lstStyle/>
          <a:p>
            <a:pPr marL="12700" rtl="1">
              <a:lnSpc>
                <a:spcPct val="100000"/>
              </a:lnSpc>
              <a:spcBef>
                <a:spcPts val="100"/>
              </a:spcBef>
            </a:pPr>
            <a:r>
              <a:rPr lang="ar-JO" sz="1700" b="1" spc="95" dirty="0">
                <a:solidFill>
                  <a:srgbClr val="E42A83"/>
                </a:solidFill>
                <a:latin typeface="Calibri" panose="020F0502020204030204" pitchFamily="34" charset="0"/>
                <a:ea typeface="Calibri" panose="020F0502020204030204" pitchFamily="34" charset="0"/>
                <a:cs typeface="Calibri" panose="020F0502020204030204" pitchFamily="34" charset="0"/>
              </a:rPr>
              <a:t>تدريب كافة الموظفين والمتطوعين على الملاحظات والانطباعات الحساسة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3945154" y="4708518"/>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يلزم تدريب جميع المتطوعين والموظفين على تحديد الملاحظات الحساسة واتخاذ الخطوات التالية اللازمة، وينطبق ذلك على جميع الموظفين والمتطوعين، وليس فقط على المشاركين في آليات التغذية الراجعة، وينبغي أن يكون جزءًا من الإحاطة الإعلامية المتعلقة بمدونة قواعد السلوك.</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723174" y="4671358"/>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على الجميع أن يكونوا على علم بأنه ليس من مسؤوليتهم التحقيق في القضية، أو فهم تفاصيل الوضع، أو تقديم الإرشاد، مع مراعاة  تغيير الكوادر بمرور الوقت وتأكد من تكرار التدريبات والإحاطات بانتظام.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866674" y="5706332"/>
            <a:ext cx="606171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التوعية بالقضايا الحساسة داخل المجتمعات</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3945154" y="6069428"/>
            <a:ext cx="2995930" cy="83221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غالبًا ما لا تترجم المصطلحات التي نستخدمها لوصف القضايا الحساسة كالاستغلال والاعتداء الجنسيين </a:t>
            </a:r>
            <a:r>
              <a:rPr lang="ar-JO" sz="950" dirty="0">
                <a:latin typeface="Calibri" panose="020F0502020204030204" pitchFamily="34" charset="0"/>
                <a:ea typeface="Calibri" panose="020F0502020204030204" pitchFamily="34" charset="0"/>
                <a:cs typeface="Calibri" panose="020F0502020204030204" pitchFamily="34" charset="0"/>
                <a:hlinkClick r:id="rId2" action="ppaction://hlinksldjump"/>
              </a:rPr>
              <a:t>والعنف الجنسي والعنف القائم على النوع الاجتماعي</a:t>
            </a:r>
            <a:r>
              <a:rPr lang="ar-JO" sz="950" dirty="0">
                <a:latin typeface="Calibri" panose="020F0502020204030204" pitchFamily="34" charset="0"/>
                <a:ea typeface="Calibri" panose="020F0502020204030204" pitchFamily="34" charset="0"/>
                <a:cs typeface="Calibri" panose="020F0502020204030204" pitchFamily="34" charset="0"/>
              </a:rPr>
              <a:t> أو الفساد، بشكل مناسب إلى اللغات المحلية ولذلك، غالبًا ما لا يفهمها الموظفون والمتطوعون بشكل كامل، وبالتالي يكون فهم أفراد المجتمع لها أقل بكثير.</a:t>
            </a:r>
          </a:p>
        </p:txBody>
      </p:sp>
      <p:sp>
        <p:nvSpPr>
          <p:cNvPr id="14" name="object 14"/>
          <p:cNvSpPr txBox="1"/>
          <p:nvPr/>
        </p:nvSpPr>
        <p:spPr>
          <a:xfrm>
            <a:off x="726349" y="6076352"/>
            <a:ext cx="2995930" cy="66556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بذل جهد لوضع ترجمات مناسبة للغات المحلية ومناقشة هذه المصطلحات ومعانيها مع الموظفين والمتطوعين وأفراد المجتمع، كما ويجب أن يكون الجميع واضحين بشأن نوع السلوك المتوقع من موظفي ومتطوعي الصليب الأحمر والهلال الأحمر وكيفية الإبلاغ عن المخاوف.</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txBox="1"/>
          <p:nvPr/>
        </p:nvSpPr>
        <p:spPr>
          <a:xfrm>
            <a:off x="1337209" y="7395031"/>
            <a:ext cx="5600700"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70" dirty="0">
                <a:solidFill>
                  <a:srgbClr val="E42A83"/>
                </a:solidFill>
                <a:latin typeface="Calibri" panose="020F0502020204030204" pitchFamily="34" charset="0"/>
                <a:ea typeface="Calibri" panose="020F0502020204030204" pitchFamily="34" charset="0"/>
                <a:cs typeface="Calibri" panose="020F0502020204030204" pitchFamily="34" charset="0"/>
              </a:rPr>
              <a:t>تطبيع ودعم ثقافة المساءلة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txBox="1"/>
          <p:nvPr/>
        </p:nvSpPr>
        <p:spPr>
          <a:xfrm>
            <a:off x="3994686" y="7757272"/>
            <a:ext cx="2933698"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أن يكون هناك إبلاغ علني لعملية التعامل مع القضايا الحساسة، وعلى الرغم من وجوب حماية أي معلومات متعلقة بالأشخاص المتضررين، إلا أنه من الضروري الإبلاغ عن الخطوات والعملية بشكل شفاف، كما ويجب عرض عمل النظام، حيث يمكن فعل ذلك على سبيل المثال من خلال إعداد تقرير</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txBox="1"/>
          <p:nvPr/>
        </p:nvSpPr>
        <p:spPr>
          <a:xfrm>
            <a:off x="750570" y="7765505"/>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عن عدد الحالات الحساسة التي تم التعامل معها، وإحالتها وما هي العواقب التي ترتبت على ذلك، وأيضًا، يجب ألا تتسم عمليات الإبلاغ عن الحوادث بالخجل، فالنظام مجهز للعمل والتعامل مع هذه الحالات</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934484" y="10094081"/>
            <a:ext cx="175641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Verdana"/>
                <a:cs typeface="Verdana"/>
              </a:rPr>
              <a:t>كيفية التعامل مع الملاحظات والانطباعات الحساسة</a:t>
            </a:r>
            <a:endParaRPr sz="800" dirty="0">
              <a:latin typeface="Verdana"/>
              <a:cs typeface="Verdana"/>
            </a:endParaRPr>
          </a:p>
        </p:txBody>
      </p:sp>
      <p:grpSp>
        <p:nvGrpSpPr>
          <p:cNvPr id="4" name="object 4"/>
          <p:cNvGrpSpPr/>
          <p:nvPr/>
        </p:nvGrpSpPr>
        <p:grpSpPr>
          <a:xfrm>
            <a:off x="0" y="4050000"/>
            <a:ext cx="7560309" cy="5318760"/>
            <a:chOff x="0" y="4050000"/>
            <a:chExt cx="7560309" cy="5318760"/>
          </a:xfrm>
        </p:grpSpPr>
        <p:pic>
          <p:nvPicPr>
            <p:cNvPr id="5" name="object 5"/>
            <p:cNvPicPr/>
            <p:nvPr/>
          </p:nvPicPr>
          <p:blipFill>
            <a:blip r:embed="rId2" cstate="print"/>
            <a:stretch>
              <a:fillRect/>
            </a:stretch>
          </p:blipFill>
          <p:spPr>
            <a:xfrm>
              <a:off x="0" y="4446003"/>
              <a:ext cx="7559992" cy="4922405"/>
            </a:xfrm>
            <a:prstGeom prst="rect">
              <a:avLst/>
            </a:prstGeom>
          </p:spPr>
        </p:pic>
        <p:sp>
          <p:nvSpPr>
            <p:cNvPr id="6" name="object 6"/>
            <p:cNvSpPr/>
            <p:nvPr/>
          </p:nvSpPr>
          <p:spPr>
            <a:xfrm>
              <a:off x="0" y="4050000"/>
              <a:ext cx="1699260" cy="1981835"/>
            </a:xfrm>
            <a:custGeom>
              <a:avLst/>
              <a:gdLst/>
              <a:ahLst/>
              <a:cxnLst/>
              <a:rect l="l" t="t" r="r" b="b"/>
              <a:pathLst>
                <a:path w="1699260" h="1981835">
                  <a:moveTo>
                    <a:pt x="687000" y="0"/>
                  </a:moveTo>
                  <a:lnTo>
                    <a:pt x="637963" y="1142"/>
                  </a:lnTo>
                  <a:lnTo>
                    <a:pt x="589528" y="4535"/>
                  </a:lnTo>
                  <a:lnTo>
                    <a:pt x="541749" y="10127"/>
                  </a:lnTo>
                  <a:lnTo>
                    <a:pt x="494678" y="17865"/>
                  </a:lnTo>
                  <a:lnTo>
                    <a:pt x="448368" y="27698"/>
                  </a:lnTo>
                  <a:lnTo>
                    <a:pt x="402873" y="39574"/>
                  </a:lnTo>
                  <a:lnTo>
                    <a:pt x="358245" y="53442"/>
                  </a:lnTo>
                  <a:lnTo>
                    <a:pt x="314537" y="69248"/>
                  </a:lnTo>
                  <a:lnTo>
                    <a:pt x="271803" y="86941"/>
                  </a:lnTo>
                  <a:lnTo>
                    <a:pt x="230096" y="106470"/>
                  </a:lnTo>
                  <a:lnTo>
                    <a:pt x="189468" y="127782"/>
                  </a:lnTo>
                  <a:lnTo>
                    <a:pt x="149972" y="150826"/>
                  </a:lnTo>
                  <a:lnTo>
                    <a:pt x="111662" y="175549"/>
                  </a:lnTo>
                  <a:lnTo>
                    <a:pt x="74591" y="201900"/>
                  </a:lnTo>
                  <a:lnTo>
                    <a:pt x="38811" y="229826"/>
                  </a:lnTo>
                  <a:lnTo>
                    <a:pt x="4375" y="259277"/>
                  </a:lnTo>
                  <a:lnTo>
                    <a:pt x="0" y="263372"/>
                  </a:lnTo>
                  <a:lnTo>
                    <a:pt x="0" y="1718222"/>
                  </a:lnTo>
                  <a:lnTo>
                    <a:pt x="38811" y="1751768"/>
                  </a:lnTo>
                  <a:lnTo>
                    <a:pt x="74591" y="1779694"/>
                  </a:lnTo>
                  <a:lnTo>
                    <a:pt x="111662" y="1806045"/>
                  </a:lnTo>
                  <a:lnTo>
                    <a:pt x="149972" y="1830768"/>
                  </a:lnTo>
                  <a:lnTo>
                    <a:pt x="189468" y="1853811"/>
                  </a:lnTo>
                  <a:lnTo>
                    <a:pt x="230096" y="1875123"/>
                  </a:lnTo>
                  <a:lnTo>
                    <a:pt x="271803" y="1894652"/>
                  </a:lnTo>
                  <a:lnTo>
                    <a:pt x="314537" y="1912345"/>
                  </a:lnTo>
                  <a:lnTo>
                    <a:pt x="358245" y="1928151"/>
                  </a:lnTo>
                  <a:lnTo>
                    <a:pt x="402873" y="1942018"/>
                  </a:lnTo>
                  <a:lnTo>
                    <a:pt x="448368" y="1953894"/>
                  </a:lnTo>
                  <a:lnTo>
                    <a:pt x="494678" y="1963728"/>
                  </a:lnTo>
                  <a:lnTo>
                    <a:pt x="541749" y="1971466"/>
                  </a:lnTo>
                  <a:lnTo>
                    <a:pt x="589528" y="1977058"/>
                  </a:lnTo>
                  <a:lnTo>
                    <a:pt x="637963" y="1980451"/>
                  </a:lnTo>
                  <a:lnTo>
                    <a:pt x="687000" y="1981593"/>
                  </a:lnTo>
                  <a:lnTo>
                    <a:pt x="736037" y="1980451"/>
                  </a:lnTo>
                  <a:lnTo>
                    <a:pt x="784471" y="1977058"/>
                  </a:lnTo>
                  <a:lnTo>
                    <a:pt x="832251" y="1971466"/>
                  </a:lnTo>
                  <a:lnTo>
                    <a:pt x="879322" y="1963728"/>
                  </a:lnTo>
                  <a:lnTo>
                    <a:pt x="925631" y="1953894"/>
                  </a:lnTo>
                  <a:lnTo>
                    <a:pt x="971127" y="1942018"/>
                  </a:lnTo>
                  <a:lnTo>
                    <a:pt x="1015754" y="1928151"/>
                  </a:lnTo>
                  <a:lnTo>
                    <a:pt x="1059462" y="1912345"/>
                  </a:lnTo>
                  <a:lnTo>
                    <a:pt x="1102196" y="1894652"/>
                  </a:lnTo>
                  <a:lnTo>
                    <a:pt x="1143903" y="1875123"/>
                  </a:lnTo>
                  <a:lnTo>
                    <a:pt x="1184532" y="1853811"/>
                  </a:lnTo>
                  <a:lnTo>
                    <a:pt x="1224027" y="1830768"/>
                  </a:lnTo>
                  <a:lnTo>
                    <a:pt x="1262337" y="1806045"/>
                  </a:lnTo>
                  <a:lnTo>
                    <a:pt x="1299409" y="1779694"/>
                  </a:lnTo>
                  <a:lnTo>
                    <a:pt x="1335189" y="1751768"/>
                  </a:lnTo>
                  <a:lnTo>
                    <a:pt x="1369624" y="1722317"/>
                  </a:lnTo>
                  <a:lnTo>
                    <a:pt x="1402662" y="1691395"/>
                  </a:lnTo>
                  <a:lnTo>
                    <a:pt x="1434249" y="1659053"/>
                  </a:lnTo>
                  <a:lnTo>
                    <a:pt x="1464333" y="1625342"/>
                  </a:lnTo>
                  <a:lnTo>
                    <a:pt x="1492860" y="1590316"/>
                  </a:lnTo>
                  <a:lnTo>
                    <a:pt x="1519777" y="1554025"/>
                  </a:lnTo>
                  <a:lnTo>
                    <a:pt x="1545032" y="1516521"/>
                  </a:lnTo>
                  <a:lnTo>
                    <a:pt x="1568571" y="1477857"/>
                  </a:lnTo>
                  <a:lnTo>
                    <a:pt x="1590341" y="1438084"/>
                  </a:lnTo>
                  <a:lnTo>
                    <a:pt x="1610290" y="1397255"/>
                  </a:lnTo>
                  <a:lnTo>
                    <a:pt x="1628364" y="1355421"/>
                  </a:lnTo>
                  <a:lnTo>
                    <a:pt x="1644510" y="1312634"/>
                  </a:lnTo>
                  <a:lnTo>
                    <a:pt x="1658675" y="1268946"/>
                  </a:lnTo>
                  <a:lnTo>
                    <a:pt x="1670806" y="1224409"/>
                  </a:lnTo>
                  <a:lnTo>
                    <a:pt x="1680851" y="1179074"/>
                  </a:lnTo>
                  <a:lnTo>
                    <a:pt x="1688756" y="1132995"/>
                  </a:lnTo>
                  <a:lnTo>
                    <a:pt x="1694468" y="1086221"/>
                  </a:lnTo>
                  <a:lnTo>
                    <a:pt x="1697934" y="1038807"/>
                  </a:lnTo>
                  <a:lnTo>
                    <a:pt x="1699101" y="990803"/>
                  </a:lnTo>
                  <a:lnTo>
                    <a:pt x="1697934" y="942797"/>
                  </a:lnTo>
                  <a:lnTo>
                    <a:pt x="1694468" y="895382"/>
                  </a:lnTo>
                  <a:lnTo>
                    <a:pt x="1688756" y="848608"/>
                  </a:lnTo>
                  <a:lnTo>
                    <a:pt x="1680851" y="802527"/>
                  </a:lnTo>
                  <a:lnTo>
                    <a:pt x="1670806" y="757192"/>
                  </a:lnTo>
                  <a:lnTo>
                    <a:pt x="1658675" y="712654"/>
                  </a:lnTo>
                  <a:lnTo>
                    <a:pt x="1644510" y="668965"/>
                  </a:lnTo>
                  <a:lnTo>
                    <a:pt x="1628364" y="626177"/>
                  </a:lnTo>
                  <a:lnTo>
                    <a:pt x="1610290" y="584343"/>
                  </a:lnTo>
                  <a:lnTo>
                    <a:pt x="1590341" y="543513"/>
                  </a:lnTo>
                  <a:lnTo>
                    <a:pt x="1568571" y="503740"/>
                  </a:lnTo>
                  <a:lnTo>
                    <a:pt x="1545032" y="465075"/>
                  </a:lnTo>
                  <a:lnTo>
                    <a:pt x="1519777" y="427571"/>
                  </a:lnTo>
                  <a:lnTo>
                    <a:pt x="1492860" y="391280"/>
                  </a:lnTo>
                  <a:lnTo>
                    <a:pt x="1464333" y="356253"/>
                  </a:lnTo>
                  <a:lnTo>
                    <a:pt x="1434249" y="322542"/>
                  </a:lnTo>
                  <a:lnTo>
                    <a:pt x="1402662" y="290199"/>
                  </a:lnTo>
                  <a:lnTo>
                    <a:pt x="1369624" y="259277"/>
                  </a:lnTo>
                  <a:lnTo>
                    <a:pt x="1335189" y="229826"/>
                  </a:lnTo>
                  <a:lnTo>
                    <a:pt x="1299409" y="201900"/>
                  </a:lnTo>
                  <a:lnTo>
                    <a:pt x="1262337" y="175549"/>
                  </a:lnTo>
                  <a:lnTo>
                    <a:pt x="1224027" y="150826"/>
                  </a:lnTo>
                  <a:lnTo>
                    <a:pt x="1184532" y="127782"/>
                  </a:lnTo>
                  <a:lnTo>
                    <a:pt x="1143903" y="106470"/>
                  </a:lnTo>
                  <a:lnTo>
                    <a:pt x="1102196" y="86941"/>
                  </a:lnTo>
                  <a:lnTo>
                    <a:pt x="1059462" y="69248"/>
                  </a:lnTo>
                  <a:lnTo>
                    <a:pt x="1015754" y="53442"/>
                  </a:lnTo>
                  <a:lnTo>
                    <a:pt x="971127" y="39574"/>
                  </a:lnTo>
                  <a:lnTo>
                    <a:pt x="925631" y="27698"/>
                  </a:lnTo>
                  <a:lnTo>
                    <a:pt x="879322" y="17865"/>
                  </a:lnTo>
                  <a:lnTo>
                    <a:pt x="832251" y="10127"/>
                  </a:lnTo>
                  <a:lnTo>
                    <a:pt x="784471" y="4535"/>
                  </a:lnTo>
                  <a:lnTo>
                    <a:pt x="736037" y="1142"/>
                  </a:lnTo>
                  <a:lnTo>
                    <a:pt x="687000" y="0"/>
                  </a:lnTo>
                  <a:close/>
                </a:path>
              </a:pathLst>
            </a:custGeom>
            <a:solidFill>
              <a:srgbClr val="FFFFFF">
                <a:alpha val="58000"/>
              </a:srgbClr>
            </a:solidFill>
          </p:spPr>
          <p:txBody>
            <a:bodyPr wrap="square" lIns="0" tIns="0" rIns="0" bIns="0" rtlCol="0"/>
            <a:lstStyle/>
            <a:p>
              <a:endParaRPr/>
            </a:p>
          </p:txBody>
        </p:sp>
        <p:sp>
          <p:nvSpPr>
            <p:cNvPr id="7" name="object 7"/>
            <p:cNvSpPr/>
            <p:nvPr/>
          </p:nvSpPr>
          <p:spPr>
            <a:xfrm>
              <a:off x="0" y="4110501"/>
              <a:ext cx="1675130" cy="1920239"/>
            </a:xfrm>
            <a:custGeom>
              <a:avLst/>
              <a:gdLst/>
              <a:ahLst/>
              <a:cxnLst/>
              <a:rect l="l" t="t" r="r" b="b"/>
              <a:pathLst>
                <a:path w="1675130" h="1920239">
                  <a:moveTo>
                    <a:pt x="694423" y="0"/>
                  </a:moveTo>
                  <a:lnTo>
                    <a:pt x="645479" y="1174"/>
                  </a:lnTo>
                  <a:lnTo>
                    <a:pt x="597156" y="4662"/>
                  </a:lnTo>
                  <a:lnTo>
                    <a:pt x="549511" y="10408"/>
                  </a:lnTo>
                  <a:lnTo>
                    <a:pt x="502599" y="18357"/>
                  </a:lnTo>
                  <a:lnTo>
                    <a:pt x="456477" y="28455"/>
                  </a:lnTo>
                  <a:lnTo>
                    <a:pt x="411201" y="40645"/>
                  </a:lnTo>
                  <a:lnTo>
                    <a:pt x="366827" y="54873"/>
                  </a:lnTo>
                  <a:lnTo>
                    <a:pt x="323411" y="71085"/>
                  </a:lnTo>
                  <a:lnTo>
                    <a:pt x="281010" y="89224"/>
                  </a:lnTo>
                  <a:lnTo>
                    <a:pt x="239679" y="109237"/>
                  </a:lnTo>
                  <a:lnTo>
                    <a:pt x="199475" y="131067"/>
                  </a:lnTo>
                  <a:lnTo>
                    <a:pt x="160454" y="154661"/>
                  </a:lnTo>
                  <a:lnTo>
                    <a:pt x="122672" y="179963"/>
                  </a:lnTo>
                  <a:lnTo>
                    <a:pt x="86185" y="206918"/>
                  </a:lnTo>
                  <a:lnTo>
                    <a:pt x="51050" y="235470"/>
                  </a:lnTo>
                  <a:lnTo>
                    <a:pt x="17323" y="265566"/>
                  </a:lnTo>
                  <a:lnTo>
                    <a:pt x="0" y="282525"/>
                  </a:lnTo>
                  <a:lnTo>
                    <a:pt x="0" y="1637471"/>
                  </a:lnTo>
                  <a:lnTo>
                    <a:pt x="51050" y="1684526"/>
                  </a:lnTo>
                  <a:lnTo>
                    <a:pt x="86185" y="1713079"/>
                  </a:lnTo>
                  <a:lnTo>
                    <a:pt x="122672" y="1740034"/>
                  </a:lnTo>
                  <a:lnTo>
                    <a:pt x="160454" y="1765336"/>
                  </a:lnTo>
                  <a:lnTo>
                    <a:pt x="199475" y="1788930"/>
                  </a:lnTo>
                  <a:lnTo>
                    <a:pt x="239679" y="1810761"/>
                  </a:lnTo>
                  <a:lnTo>
                    <a:pt x="281010" y="1830773"/>
                  </a:lnTo>
                  <a:lnTo>
                    <a:pt x="323411" y="1848913"/>
                  </a:lnTo>
                  <a:lnTo>
                    <a:pt x="366827" y="1865124"/>
                  </a:lnTo>
                  <a:lnTo>
                    <a:pt x="411201" y="1879353"/>
                  </a:lnTo>
                  <a:lnTo>
                    <a:pt x="456477" y="1891543"/>
                  </a:lnTo>
                  <a:lnTo>
                    <a:pt x="502599" y="1901640"/>
                  </a:lnTo>
                  <a:lnTo>
                    <a:pt x="549511" y="1909589"/>
                  </a:lnTo>
                  <a:lnTo>
                    <a:pt x="597156" y="1915335"/>
                  </a:lnTo>
                  <a:lnTo>
                    <a:pt x="645479" y="1918823"/>
                  </a:lnTo>
                  <a:lnTo>
                    <a:pt x="694423" y="1919998"/>
                  </a:lnTo>
                  <a:lnTo>
                    <a:pt x="743367" y="1918823"/>
                  </a:lnTo>
                  <a:lnTo>
                    <a:pt x="791689" y="1915335"/>
                  </a:lnTo>
                  <a:lnTo>
                    <a:pt x="839334" y="1909589"/>
                  </a:lnTo>
                  <a:lnTo>
                    <a:pt x="886246" y="1901640"/>
                  </a:lnTo>
                  <a:lnTo>
                    <a:pt x="932368" y="1891543"/>
                  </a:lnTo>
                  <a:lnTo>
                    <a:pt x="977645" y="1879353"/>
                  </a:lnTo>
                  <a:lnTo>
                    <a:pt x="1022019" y="1865124"/>
                  </a:lnTo>
                  <a:lnTo>
                    <a:pt x="1065435" y="1848913"/>
                  </a:lnTo>
                  <a:lnTo>
                    <a:pt x="1107836" y="1830773"/>
                  </a:lnTo>
                  <a:lnTo>
                    <a:pt x="1149167" y="1810761"/>
                  </a:lnTo>
                  <a:lnTo>
                    <a:pt x="1189371" y="1788930"/>
                  </a:lnTo>
                  <a:lnTo>
                    <a:pt x="1228392" y="1765336"/>
                  </a:lnTo>
                  <a:lnTo>
                    <a:pt x="1266174" y="1740034"/>
                  </a:lnTo>
                  <a:lnTo>
                    <a:pt x="1302661" y="1713079"/>
                  </a:lnTo>
                  <a:lnTo>
                    <a:pt x="1337796" y="1684526"/>
                  </a:lnTo>
                  <a:lnTo>
                    <a:pt x="1371523" y="1654430"/>
                  </a:lnTo>
                  <a:lnTo>
                    <a:pt x="1403786" y="1622845"/>
                  </a:lnTo>
                  <a:lnTo>
                    <a:pt x="1434530" y="1589828"/>
                  </a:lnTo>
                  <a:lnTo>
                    <a:pt x="1463697" y="1555432"/>
                  </a:lnTo>
                  <a:lnTo>
                    <a:pt x="1491232" y="1519714"/>
                  </a:lnTo>
                  <a:lnTo>
                    <a:pt x="1517078" y="1482727"/>
                  </a:lnTo>
                  <a:lnTo>
                    <a:pt x="1541179" y="1444527"/>
                  </a:lnTo>
                  <a:lnTo>
                    <a:pt x="1563479" y="1405169"/>
                  </a:lnTo>
                  <a:lnTo>
                    <a:pt x="1583922" y="1364708"/>
                  </a:lnTo>
                  <a:lnTo>
                    <a:pt x="1602452" y="1323199"/>
                  </a:lnTo>
                  <a:lnTo>
                    <a:pt x="1619012" y="1280696"/>
                  </a:lnTo>
                  <a:lnTo>
                    <a:pt x="1633546" y="1237256"/>
                  </a:lnTo>
                  <a:lnTo>
                    <a:pt x="1645999" y="1192932"/>
                  </a:lnTo>
                  <a:lnTo>
                    <a:pt x="1656313" y="1147781"/>
                  </a:lnTo>
                  <a:lnTo>
                    <a:pt x="1664433" y="1101856"/>
                  </a:lnTo>
                  <a:lnTo>
                    <a:pt x="1670303" y="1055213"/>
                  </a:lnTo>
                  <a:lnTo>
                    <a:pt x="1673866" y="1007907"/>
                  </a:lnTo>
                  <a:lnTo>
                    <a:pt x="1675066" y="959993"/>
                  </a:lnTo>
                  <a:lnTo>
                    <a:pt x="1673866" y="912079"/>
                  </a:lnTo>
                  <a:lnTo>
                    <a:pt x="1670303" y="864774"/>
                  </a:lnTo>
                  <a:lnTo>
                    <a:pt x="1664433" y="818132"/>
                  </a:lnTo>
                  <a:lnTo>
                    <a:pt x="1656313" y="772208"/>
                  </a:lnTo>
                  <a:lnTo>
                    <a:pt x="1645999" y="727058"/>
                  </a:lnTo>
                  <a:lnTo>
                    <a:pt x="1633546" y="682735"/>
                  </a:lnTo>
                  <a:lnTo>
                    <a:pt x="1619012" y="639295"/>
                  </a:lnTo>
                  <a:lnTo>
                    <a:pt x="1602452" y="596793"/>
                  </a:lnTo>
                  <a:lnTo>
                    <a:pt x="1583922" y="555285"/>
                  </a:lnTo>
                  <a:lnTo>
                    <a:pt x="1563479" y="514824"/>
                  </a:lnTo>
                  <a:lnTo>
                    <a:pt x="1541179" y="475467"/>
                  </a:lnTo>
                  <a:lnTo>
                    <a:pt x="1517078" y="437267"/>
                  </a:lnTo>
                  <a:lnTo>
                    <a:pt x="1491232" y="400281"/>
                  </a:lnTo>
                  <a:lnTo>
                    <a:pt x="1463697" y="364563"/>
                  </a:lnTo>
                  <a:lnTo>
                    <a:pt x="1434530" y="330168"/>
                  </a:lnTo>
                  <a:lnTo>
                    <a:pt x="1403786" y="297151"/>
                  </a:lnTo>
                  <a:lnTo>
                    <a:pt x="1371523" y="265566"/>
                  </a:lnTo>
                  <a:lnTo>
                    <a:pt x="1337796" y="235470"/>
                  </a:lnTo>
                  <a:lnTo>
                    <a:pt x="1302661" y="206918"/>
                  </a:lnTo>
                  <a:lnTo>
                    <a:pt x="1266174" y="179963"/>
                  </a:lnTo>
                  <a:lnTo>
                    <a:pt x="1228392" y="154661"/>
                  </a:lnTo>
                  <a:lnTo>
                    <a:pt x="1189371" y="131067"/>
                  </a:lnTo>
                  <a:lnTo>
                    <a:pt x="1149167" y="109237"/>
                  </a:lnTo>
                  <a:lnTo>
                    <a:pt x="1107836" y="89224"/>
                  </a:lnTo>
                  <a:lnTo>
                    <a:pt x="1065435" y="71085"/>
                  </a:lnTo>
                  <a:lnTo>
                    <a:pt x="1022019" y="54873"/>
                  </a:lnTo>
                  <a:lnTo>
                    <a:pt x="977645" y="40645"/>
                  </a:lnTo>
                  <a:lnTo>
                    <a:pt x="932368" y="28455"/>
                  </a:lnTo>
                  <a:lnTo>
                    <a:pt x="886246" y="18357"/>
                  </a:lnTo>
                  <a:lnTo>
                    <a:pt x="839334" y="10408"/>
                  </a:lnTo>
                  <a:lnTo>
                    <a:pt x="791689" y="4662"/>
                  </a:lnTo>
                  <a:lnTo>
                    <a:pt x="743367" y="1174"/>
                  </a:lnTo>
                  <a:lnTo>
                    <a:pt x="694423" y="0"/>
                  </a:lnTo>
                  <a:close/>
                </a:path>
              </a:pathLst>
            </a:custGeom>
            <a:solidFill>
              <a:srgbClr val="A92886"/>
            </a:solidFill>
          </p:spPr>
          <p:txBody>
            <a:bodyPr wrap="square" lIns="0" tIns="0" rIns="0" bIns="0" rtlCol="0"/>
            <a:lstStyle/>
            <a:p>
              <a:endParaRPr/>
            </a:p>
          </p:txBody>
        </p:sp>
      </p:grpSp>
      <p:sp>
        <p:nvSpPr>
          <p:cNvPr id="8" name="object 8"/>
          <p:cNvSpPr txBox="1"/>
          <p:nvPr/>
        </p:nvSpPr>
        <p:spPr>
          <a:xfrm>
            <a:off x="132900" y="4655164"/>
            <a:ext cx="1261745" cy="1176669"/>
          </a:xfrm>
          <a:prstGeom prst="rect">
            <a:avLst/>
          </a:prstGeom>
        </p:spPr>
        <p:txBody>
          <a:bodyPr vert="horz" wrap="square" lIns="0" tIns="7620" rIns="0" bIns="0" rtlCol="0">
            <a:spAutoFit/>
          </a:bodyPr>
          <a:lstStyle/>
          <a:p>
            <a:pPr marL="13970" marR="5080" indent="3175"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الفلبين 2022 - يواجه الصليب الأحمر الفلبيني تحديات عديدة، كالمياه وقطع لمسافات طويلة عبر تضاريس جغرافية صعبة، لتقديم المواد والخدمات غير الغذائية إلى العائلات المتضررة من زلزال بقوة 7.0 درجة على مقياس ريختر.</a:t>
            </a:r>
          </a:p>
          <a:p>
            <a:pPr marL="13970" marR="5080" indent="3175"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 الصليب الأحمر الفلبيني</a:t>
            </a:r>
          </a:p>
          <a:p>
            <a:pPr marL="13970" marR="5080" indent="3175" algn="just" rtl="1">
              <a:lnSpc>
                <a:spcPct val="104200"/>
              </a:lnSpc>
              <a:spcBef>
                <a:spcPts val="60"/>
              </a:spcBef>
            </a:pPr>
            <a:endPar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p:nvPr/>
        </p:nvSpPr>
        <p:spPr>
          <a:xfrm>
            <a:off x="0" y="3797998"/>
            <a:ext cx="2205355" cy="648335"/>
          </a:xfrm>
          <a:custGeom>
            <a:avLst/>
            <a:gdLst/>
            <a:ahLst/>
            <a:cxnLst/>
            <a:rect l="l" t="t" r="r" b="b"/>
            <a:pathLst>
              <a:path w="2205355" h="648335">
                <a:moveTo>
                  <a:pt x="2204999" y="0"/>
                </a:moveTo>
                <a:lnTo>
                  <a:pt x="0" y="0"/>
                </a:lnTo>
                <a:lnTo>
                  <a:pt x="0" y="648004"/>
                </a:lnTo>
                <a:lnTo>
                  <a:pt x="2204999" y="648004"/>
                </a:lnTo>
                <a:lnTo>
                  <a:pt x="2204999" y="0"/>
                </a:lnTo>
                <a:close/>
              </a:path>
            </a:pathLst>
          </a:custGeom>
          <a:solidFill>
            <a:srgbClr val="FFFFFF"/>
          </a:solidFill>
        </p:spPr>
        <p:txBody>
          <a:bodyPr wrap="square" lIns="0" tIns="0" rIns="0" bIns="0" rtlCol="0"/>
          <a:lstStyle/>
          <a:p>
            <a:endParaRPr/>
          </a:p>
        </p:txBody>
      </p:sp>
      <p:sp>
        <p:nvSpPr>
          <p:cNvPr id="10" name="object 10"/>
          <p:cNvSpPr/>
          <p:nvPr/>
        </p:nvSpPr>
        <p:spPr>
          <a:xfrm>
            <a:off x="719999" y="1678381"/>
            <a:ext cx="5723890" cy="0"/>
          </a:xfrm>
          <a:custGeom>
            <a:avLst/>
            <a:gdLst/>
            <a:ahLst/>
            <a:cxnLst/>
            <a:rect l="l" t="t" r="r" b="b"/>
            <a:pathLst>
              <a:path w="5723890">
                <a:moveTo>
                  <a:pt x="0" y="0"/>
                </a:moveTo>
                <a:lnTo>
                  <a:pt x="5723343" y="0"/>
                </a:lnTo>
              </a:path>
            </a:pathLst>
          </a:custGeom>
          <a:ln w="6350">
            <a:solidFill>
              <a:srgbClr val="0D2243"/>
            </a:solidFill>
          </a:ln>
        </p:spPr>
        <p:txBody>
          <a:bodyPr wrap="square" lIns="0" tIns="0" rIns="0" bIns="0" rtlCol="0"/>
          <a:lstStyle/>
          <a:p>
            <a:endParaRPr/>
          </a:p>
        </p:txBody>
      </p:sp>
      <p:sp>
        <p:nvSpPr>
          <p:cNvPr id="11" name="object 11"/>
          <p:cNvSpPr txBox="1">
            <a:spLocks noGrp="1"/>
          </p:cNvSpPr>
          <p:nvPr>
            <p:ph type="title"/>
          </p:nvPr>
        </p:nvSpPr>
        <p:spPr>
          <a:xfrm>
            <a:off x="707299" y="695105"/>
            <a:ext cx="5795645" cy="479618"/>
          </a:xfrm>
          <a:prstGeom prst="rect">
            <a:avLst/>
          </a:prstGeom>
        </p:spPr>
        <p:txBody>
          <a:bodyPr vert="horz" wrap="square" lIns="0" tIns="68580" rIns="0" bIns="0" rtlCol="0">
            <a:spAutoFit/>
          </a:bodyPr>
          <a:lstStyle/>
          <a:p>
            <a:pPr marL="12700" marR="5080" rtl="1">
              <a:lnSpc>
                <a:spcPts val="3200"/>
              </a:lnSpc>
              <a:spcBef>
                <a:spcPts val="540"/>
              </a:spcBef>
            </a:pPr>
            <a:r>
              <a:rPr lang="ar-JO" spc="160" dirty="0">
                <a:latin typeface="Calibri" panose="020F0502020204030204" pitchFamily="34" charset="0"/>
                <a:ea typeface="Calibri" panose="020F0502020204030204" pitchFamily="34" charset="0"/>
                <a:cs typeface="Calibri" panose="020F0502020204030204" pitchFamily="34" charset="0"/>
              </a:rPr>
              <a:t>التحقيق في المخاوف والاستجابة لها</a:t>
            </a:r>
            <a:endParaRPr spc="13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p:nvPr/>
        </p:nvSpPr>
        <p:spPr>
          <a:xfrm>
            <a:off x="5475514" y="9563702"/>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p>
        </p:txBody>
      </p:sp>
      <p:sp>
        <p:nvSpPr>
          <p:cNvPr id="13" name="object 13"/>
          <p:cNvSpPr txBox="1"/>
          <p:nvPr/>
        </p:nvSpPr>
        <p:spPr>
          <a:xfrm>
            <a:off x="707299" y="9563702"/>
            <a:ext cx="5682615" cy="259045"/>
          </a:xfrm>
          <a:prstGeom prst="rect">
            <a:avLst/>
          </a:prstGeom>
        </p:spPr>
        <p:txBody>
          <a:bodyPr vert="horz" wrap="square" lIns="0" tIns="12700" rIns="0" bIns="0" rtlCol="0">
            <a:spAutoFit/>
          </a:bodyPr>
          <a:lstStyle/>
          <a:p>
            <a:pPr marL="12700" rtl="1">
              <a:lnSpc>
                <a:spcPct val="100000"/>
              </a:lnSpc>
              <a:spcBef>
                <a:spcPts val="100"/>
              </a:spcBef>
            </a:pPr>
            <a:r>
              <a:rPr sz="700" dirty="0">
                <a:solidFill>
                  <a:srgbClr val="992B7D"/>
                </a:solidFill>
                <a:latin typeface="Calibri" panose="020F0502020204030204" pitchFamily="34" charset="0"/>
                <a:ea typeface="Calibri" panose="020F0502020204030204" pitchFamily="34" charset="0"/>
                <a:cs typeface="Calibri" panose="020F0502020204030204" pitchFamily="34" charset="0"/>
              </a:rPr>
              <a:t>6.</a:t>
            </a:r>
            <a:r>
              <a:rPr lang="ar-JO" sz="700" dirty="0">
                <a:solidFill>
                  <a:srgbClr val="992B7D"/>
                </a:solidFill>
                <a:latin typeface="Calibri" panose="020F0502020204030204" pitchFamily="34" charset="0"/>
                <a:ea typeface="Calibri" panose="020F0502020204030204" pitchFamily="34" charset="0"/>
                <a:cs typeface="Calibri" panose="020F0502020204030204" pitchFamily="34" charset="0"/>
              </a:rPr>
              <a:t>.</a:t>
            </a:r>
            <a:r>
              <a:rPr lang="ar-JO" sz="800" spc="-10"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lang="ar-JO" sz="800" spc="-10" dirty="0">
                <a:latin typeface="Calibri" panose="020F0502020204030204" pitchFamily="34" charset="0"/>
                <a:ea typeface="Calibri" panose="020F0502020204030204" pitchFamily="34" charset="0"/>
                <a:cs typeface="Calibri" panose="020F0502020204030204" pitchFamily="34" charset="0"/>
              </a:rPr>
              <a:t>لطلب الدعم في هذا المجال، تواصل مع جهة تنسيق الاتحاد الدولي لجمعيات الصليب الأحمر والهلال الأحمر الخاصة بالحماية والنوع الاجتماعي والإدماج  التي ستساعدك في الحصول على الدعم الذي تحتاجه.</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txBox="1"/>
          <p:nvPr/>
        </p:nvSpPr>
        <p:spPr>
          <a:xfrm>
            <a:off x="4006850" y="1784017"/>
            <a:ext cx="2995930" cy="2215735"/>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ويجب أن يجري التحقيقات محققون مؤهلون وموضوعيون حاصلون على التدريب المهني والخبرة اللازمة في إجراء مثل هذه التحقيقات، ويمكن للاتحاد الدولي لجمعيات الصليب الأحمر والهلال الأحمر أن يقدم الدعم للتحقيقات والاستجابة على أساس كل حالة على حدة عندما:</a:t>
            </a:r>
          </a:p>
          <a:p>
            <a:pPr marL="120014" indent="-107314" rtl="1">
              <a:lnSpc>
                <a:spcPct val="100000"/>
              </a:lnSpc>
              <a:spcBef>
                <a:spcPts val="1010"/>
              </a:spcBef>
              <a:buClr>
                <a:srgbClr val="992B7D"/>
              </a:buClr>
              <a:buFont typeface="Wingdings"/>
              <a:buChar cha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تكون السياسة أو الإجراء غير واضح؛</a:t>
            </a:r>
          </a:p>
          <a:p>
            <a:pPr marL="120014" indent="-107314" rtl="1">
              <a:lnSpc>
                <a:spcPct val="100000"/>
              </a:lnSpc>
              <a:spcBef>
                <a:spcPts val="1010"/>
              </a:spcBef>
              <a:buClr>
                <a:srgbClr val="992B7D"/>
              </a:buClr>
              <a:buFont typeface="Wingdings"/>
              <a:buChar cha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تحديد تضارب في المصالح؛</a:t>
            </a:r>
          </a:p>
          <a:p>
            <a:pPr marL="120014" indent="-107314" rtl="1">
              <a:lnSpc>
                <a:spcPct val="100000"/>
              </a:lnSpc>
              <a:spcBef>
                <a:spcPts val="1010"/>
              </a:spcBef>
              <a:buClr>
                <a:srgbClr val="992B7D"/>
              </a:buClr>
              <a:buFont typeface="Wingdings"/>
              <a:buChar cha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يعتقد أن الناجي معرض للخطر، بما في ذلك خطر التحرش أو التهديد بسبب التقرير.</a:t>
            </a:r>
          </a:p>
          <a:p>
            <a:pPr marL="12700" rtl="1">
              <a:lnSpc>
                <a:spcPct val="100000"/>
              </a:lnSpc>
              <a:spcBef>
                <a:spcPts val="1010"/>
              </a:spcBef>
              <a:buClr>
                <a:srgbClr val="992B7D"/>
              </a:buCl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وقد تتمكن الجمعيات الوطنية الشريكة أيضا من تقديم التوجيه والدعم لهذه الخطوة، عن طريق مستشار في مجال المصادر البشرية أو مجال منع الاستغلال والاعتداء الجنسيين (6) على سبيل المثال.</a:t>
            </a:r>
            <a:endParaRPr lang="ar-JO" sz="950" spc="-5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txBox="1"/>
          <p:nvPr/>
        </p:nvSpPr>
        <p:spPr>
          <a:xfrm>
            <a:off x="707390" y="1814032"/>
            <a:ext cx="2995930" cy="1581715"/>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dirty="0">
                <a:latin typeface="Calibri" panose="020F0502020204030204" pitchFamily="34" charset="0"/>
                <a:ea typeface="Calibri" panose="020F0502020204030204" pitchFamily="34" charset="0"/>
                <a:cs typeface="Calibri" panose="020F0502020204030204" pitchFamily="34" charset="0"/>
              </a:rPr>
              <a:t>في بعض السياقات، عندما تشكل حوادث سوء السلوك مثل السرقة أو الاحتيال أو الفساد أو الاستغلال والاعتداء الجنسيين، جريمة جنائية، سيتمثل قرار الجمعية الوطنية أو قيادة المكتب في إحالة هذه الحالات إلى السلطات القانونية المعنية وفقًا للإجراءات الداخلية المناسبة للسياق القطري، كما ويجب أن يأخذ قرار إحالة الحالة إلى السلطات الوطنية بعين الاعتبار موافقة الناجي/المشتكي، الذي قد لا يرغب في فعل ذلك، وتقع على ضمن مسؤولية مدير التغذية الراجعة وجهات التنسيق تحديد القوانين الوطنية المتعلقة ودمجها في إجراءات الإحالة ومجموعات المعلومات الخاصة بالناجين/المشتكين حسب الاقتضاء.</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18" name="object 2">
            <a:extLst>
              <a:ext uri="{FF2B5EF4-FFF2-40B4-BE49-F238E27FC236}">
                <a16:creationId xmlns:a16="http://schemas.microsoft.com/office/drawing/2014/main" id="{ED1C07C7-A26B-2539-AC9A-B4CB45D9C1E4}"/>
              </a:ext>
            </a:extLst>
          </p:cNvPr>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19" name="object 3">
            <a:extLst>
              <a:ext uri="{FF2B5EF4-FFF2-40B4-BE49-F238E27FC236}">
                <a16:creationId xmlns:a16="http://schemas.microsoft.com/office/drawing/2014/main" id="{C60EF9C6-77FC-B230-3949-1D8A4108771E}"/>
              </a:ext>
            </a:extLst>
          </p:cNvPr>
          <p:cNvSpPr txBox="1"/>
          <p:nvPr/>
        </p:nvSpPr>
        <p:spPr>
          <a:xfrm>
            <a:off x="6728994" y="10080318"/>
            <a:ext cx="135890" cy="135935"/>
          </a:xfrm>
          <a:prstGeom prst="rect">
            <a:avLst/>
          </a:prstGeom>
        </p:spPr>
        <p:txBody>
          <a:bodyPr vert="horz" wrap="square" lIns="0" tIns="12700" rIns="0" bIns="0" rtlCol="0">
            <a:spAutoFit/>
          </a:bodyPr>
          <a:lstStyle/>
          <a:p>
            <a:pPr marL="12700">
              <a:lnSpc>
                <a:spcPct val="100000"/>
              </a:lnSpc>
              <a:spcBef>
                <a:spcPts val="100"/>
              </a:spcBef>
            </a:pPr>
            <a:r>
              <a:rPr lang="ar-JO" sz="800" b="1" spc="-25" dirty="0">
                <a:solidFill>
                  <a:srgbClr val="FFFFFF"/>
                </a:solidFill>
                <a:latin typeface="Century Gothic"/>
                <a:cs typeface="Century Gothic"/>
              </a:rPr>
              <a:t>16</a:t>
            </a:r>
            <a:endParaRPr sz="800" dirty="0">
              <a:latin typeface="Century Gothic"/>
              <a:cs typeface="Century Gothic"/>
            </a:endParaRPr>
          </a:p>
        </p:txBody>
      </p:sp>
      <p:sp>
        <p:nvSpPr>
          <p:cNvPr id="20" name="Rectangle 19">
            <a:extLst>
              <a:ext uri="{FF2B5EF4-FFF2-40B4-BE49-F238E27FC236}">
                <a16:creationId xmlns:a16="http://schemas.microsoft.com/office/drawing/2014/main" id="{F6FA90C2-CE22-320A-300D-2C03C0558AB7}"/>
              </a:ext>
            </a:extLst>
          </p:cNvPr>
          <p:cNvSpPr/>
          <p:nvPr/>
        </p:nvSpPr>
        <p:spPr>
          <a:xfrm>
            <a:off x="349250" y="9918700"/>
            <a:ext cx="685800" cy="49996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4898645" y="10099113"/>
            <a:ext cx="1948180" cy="133985"/>
          </a:xfrm>
          <a:prstGeom prst="rect">
            <a:avLst/>
          </a:prstGeom>
        </p:spPr>
        <p:txBody>
          <a:bodyPr vert="horz" wrap="square" lIns="0" tIns="5080" rIns="0" bIns="0" rtlCol="0">
            <a:spAutoFit/>
          </a:bodyPr>
          <a:lstStyle/>
          <a:p>
            <a:pPr>
              <a:lnSpc>
                <a:spcPct val="100000"/>
              </a:lnSpc>
              <a:spcBef>
                <a:spcPts val="40"/>
              </a:spcBef>
              <a:tabLst>
                <a:tab pos="1841500" algn="l"/>
              </a:tabLst>
            </a:pPr>
            <a:r>
              <a:rPr sz="800" b="1" dirty="0">
                <a:solidFill>
                  <a:srgbClr val="97569C"/>
                </a:solidFill>
                <a:latin typeface="Century Gothic"/>
                <a:cs typeface="Century Gothic"/>
              </a:rPr>
              <a:t>Module</a:t>
            </a:r>
            <a:r>
              <a:rPr sz="800" b="1" spc="95" dirty="0">
                <a:solidFill>
                  <a:srgbClr val="97569C"/>
                </a:solidFill>
                <a:latin typeface="Century Gothic"/>
                <a:cs typeface="Century Gothic"/>
              </a:rPr>
              <a:t> </a:t>
            </a:r>
            <a:r>
              <a:rPr sz="800" b="1" dirty="0">
                <a:solidFill>
                  <a:srgbClr val="97569C"/>
                </a:solidFill>
                <a:latin typeface="Century Gothic"/>
                <a:cs typeface="Century Gothic"/>
              </a:rPr>
              <a:t>5</a:t>
            </a:r>
            <a:r>
              <a:rPr sz="800" b="1" spc="375" dirty="0">
                <a:solidFill>
                  <a:srgbClr val="97569C"/>
                </a:solidFill>
                <a:latin typeface="Century Gothic"/>
                <a:cs typeface="Century Gothic"/>
              </a:rPr>
              <a:t> </a:t>
            </a:r>
            <a:r>
              <a:rPr sz="800" dirty="0">
                <a:latin typeface="Verdana"/>
                <a:cs typeface="Verdana"/>
              </a:rPr>
              <a:t>Additional</a:t>
            </a:r>
            <a:r>
              <a:rPr sz="800" spc="20" dirty="0">
                <a:latin typeface="Verdana"/>
                <a:cs typeface="Verdana"/>
              </a:rPr>
              <a:t> </a:t>
            </a:r>
            <a:r>
              <a:rPr sz="800" spc="-10" dirty="0">
                <a:latin typeface="Verdana"/>
                <a:cs typeface="Verdana"/>
              </a:rPr>
              <a:t>resources</a:t>
            </a:r>
            <a:r>
              <a:rPr sz="800" dirty="0">
                <a:latin typeface="Verdana"/>
                <a:cs typeface="Verdana"/>
              </a:rPr>
              <a:t>	</a:t>
            </a:r>
            <a:r>
              <a:rPr sz="1200" b="1" spc="-89" baseline="3472" dirty="0">
                <a:solidFill>
                  <a:srgbClr val="FFFFFF"/>
                </a:solidFill>
                <a:latin typeface="Century Gothic"/>
                <a:cs typeface="Century Gothic"/>
              </a:rPr>
              <a:t>17</a:t>
            </a:r>
            <a:endParaRPr sz="1200" baseline="3472">
              <a:latin typeface="Century Gothic"/>
              <a:cs typeface="Century Gothic"/>
            </a:endParaRPr>
          </a:p>
        </p:txBody>
      </p:sp>
      <p:grpSp>
        <p:nvGrpSpPr>
          <p:cNvPr id="4" name="object 4"/>
          <p:cNvGrpSpPr/>
          <p:nvPr/>
        </p:nvGrpSpPr>
        <p:grpSpPr>
          <a:xfrm>
            <a:off x="0" y="3961104"/>
            <a:ext cx="7560309" cy="6731000"/>
            <a:chOff x="0" y="3961104"/>
            <a:chExt cx="7560309" cy="6731000"/>
          </a:xfrm>
        </p:grpSpPr>
        <p:pic>
          <p:nvPicPr>
            <p:cNvPr id="5" name="object 5"/>
            <p:cNvPicPr/>
            <p:nvPr/>
          </p:nvPicPr>
          <p:blipFill>
            <a:blip r:embed="rId2" cstate="print"/>
            <a:stretch>
              <a:fillRect/>
            </a:stretch>
          </p:blipFill>
          <p:spPr>
            <a:xfrm>
              <a:off x="0" y="4446003"/>
              <a:ext cx="7559992" cy="6245999"/>
            </a:xfrm>
            <a:prstGeom prst="rect">
              <a:avLst/>
            </a:prstGeom>
          </p:spPr>
        </p:pic>
        <p:sp>
          <p:nvSpPr>
            <p:cNvPr id="6" name="object 6"/>
            <p:cNvSpPr/>
            <p:nvPr/>
          </p:nvSpPr>
          <p:spPr>
            <a:xfrm>
              <a:off x="5528704" y="3961104"/>
              <a:ext cx="2031364" cy="2264410"/>
            </a:xfrm>
            <a:custGeom>
              <a:avLst/>
              <a:gdLst/>
              <a:ahLst/>
              <a:cxnLst/>
              <a:rect l="l" t="t" r="r" b="b"/>
              <a:pathLst>
                <a:path w="2031365" h="2264410">
                  <a:moveTo>
                    <a:pt x="2031301" y="0"/>
                  </a:moveTo>
                  <a:lnTo>
                    <a:pt x="0" y="0"/>
                  </a:lnTo>
                  <a:lnTo>
                    <a:pt x="0" y="2264193"/>
                  </a:lnTo>
                  <a:lnTo>
                    <a:pt x="2031301" y="2264193"/>
                  </a:lnTo>
                  <a:lnTo>
                    <a:pt x="2031301" y="2251493"/>
                  </a:lnTo>
                  <a:lnTo>
                    <a:pt x="1218848" y="2251493"/>
                  </a:lnTo>
                  <a:lnTo>
                    <a:pt x="1169646" y="2250440"/>
                  </a:lnTo>
                  <a:lnTo>
                    <a:pt x="1120996" y="2247309"/>
                  </a:lnTo>
                  <a:lnTo>
                    <a:pt x="1072942" y="2242143"/>
                  </a:lnTo>
                  <a:lnTo>
                    <a:pt x="1025528" y="2234988"/>
                  </a:lnTo>
                  <a:lnTo>
                    <a:pt x="978801" y="2225887"/>
                  </a:lnTo>
                  <a:lnTo>
                    <a:pt x="932804" y="2214884"/>
                  </a:lnTo>
                  <a:lnTo>
                    <a:pt x="887583" y="2202023"/>
                  </a:lnTo>
                  <a:lnTo>
                    <a:pt x="843182" y="2187348"/>
                  </a:lnTo>
                  <a:lnTo>
                    <a:pt x="799647" y="2170903"/>
                  </a:lnTo>
                  <a:lnTo>
                    <a:pt x="757022" y="2152731"/>
                  </a:lnTo>
                  <a:lnTo>
                    <a:pt x="715352" y="2132877"/>
                  </a:lnTo>
                  <a:lnTo>
                    <a:pt x="674682" y="2111385"/>
                  </a:lnTo>
                  <a:lnTo>
                    <a:pt x="635058" y="2088299"/>
                  </a:lnTo>
                  <a:lnTo>
                    <a:pt x="596523" y="2063662"/>
                  </a:lnTo>
                  <a:lnTo>
                    <a:pt x="559123" y="2037519"/>
                  </a:lnTo>
                  <a:lnTo>
                    <a:pt x="522902" y="2009913"/>
                  </a:lnTo>
                  <a:lnTo>
                    <a:pt x="487907" y="1980889"/>
                  </a:lnTo>
                  <a:lnTo>
                    <a:pt x="454180" y="1950490"/>
                  </a:lnTo>
                  <a:lnTo>
                    <a:pt x="421768" y="1918760"/>
                  </a:lnTo>
                  <a:lnTo>
                    <a:pt x="390716" y="1885744"/>
                  </a:lnTo>
                  <a:lnTo>
                    <a:pt x="361067" y="1851485"/>
                  </a:lnTo>
                  <a:lnTo>
                    <a:pt x="332867" y="1816027"/>
                  </a:lnTo>
                  <a:lnTo>
                    <a:pt x="306162" y="1779415"/>
                  </a:lnTo>
                  <a:lnTo>
                    <a:pt x="280995" y="1741691"/>
                  </a:lnTo>
                  <a:lnTo>
                    <a:pt x="257412" y="1702901"/>
                  </a:lnTo>
                  <a:lnTo>
                    <a:pt x="235458" y="1663087"/>
                  </a:lnTo>
                  <a:lnTo>
                    <a:pt x="215177" y="1622295"/>
                  </a:lnTo>
                  <a:lnTo>
                    <a:pt x="196615" y="1580567"/>
                  </a:lnTo>
                  <a:lnTo>
                    <a:pt x="179816" y="1537948"/>
                  </a:lnTo>
                  <a:lnTo>
                    <a:pt x="164825" y="1494482"/>
                  </a:lnTo>
                  <a:lnTo>
                    <a:pt x="151687" y="1450213"/>
                  </a:lnTo>
                  <a:lnTo>
                    <a:pt x="140447" y="1405184"/>
                  </a:lnTo>
                  <a:lnTo>
                    <a:pt x="131151" y="1359440"/>
                  </a:lnTo>
                  <a:lnTo>
                    <a:pt x="123842" y="1313025"/>
                  </a:lnTo>
                  <a:lnTo>
                    <a:pt x="118565" y="1265982"/>
                  </a:lnTo>
                  <a:lnTo>
                    <a:pt x="115367" y="1218356"/>
                  </a:lnTo>
                  <a:lnTo>
                    <a:pt x="114290" y="1170190"/>
                  </a:lnTo>
                  <a:lnTo>
                    <a:pt x="115367" y="1122025"/>
                  </a:lnTo>
                  <a:lnTo>
                    <a:pt x="118565" y="1074400"/>
                  </a:lnTo>
                  <a:lnTo>
                    <a:pt x="123842" y="1027358"/>
                  </a:lnTo>
                  <a:lnTo>
                    <a:pt x="131151" y="980943"/>
                  </a:lnTo>
                  <a:lnTo>
                    <a:pt x="140447" y="935200"/>
                  </a:lnTo>
                  <a:lnTo>
                    <a:pt x="151687" y="890173"/>
                  </a:lnTo>
                  <a:lnTo>
                    <a:pt x="164825" y="845904"/>
                  </a:lnTo>
                  <a:lnTo>
                    <a:pt x="179816" y="802439"/>
                  </a:lnTo>
                  <a:lnTo>
                    <a:pt x="196615" y="759820"/>
                  </a:lnTo>
                  <a:lnTo>
                    <a:pt x="215177" y="718093"/>
                  </a:lnTo>
                  <a:lnTo>
                    <a:pt x="235458" y="677301"/>
                  </a:lnTo>
                  <a:lnTo>
                    <a:pt x="257412" y="637488"/>
                  </a:lnTo>
                  <a:lnTo>
                    <a:pt x="280995" y="598698"/>
                  </a:lnTo>
                  <a:lnTo>
                    <a:pt x="306162" y="560975"/>
                  </a:lnTo>
                  <a:lnTo>
                    <a:pt x="332867" y="524363"/>
                  </a:lnTo>
                  <a:lnTo>
                    <a:pt x="361067" y="488905"/>
                  </a:lnTo>
                  <a:lnTo>
                    <a:pt x="390716" y="454647"/>
                  </a:lnTo>
                  <a:lnTo>
                    <a:pt x="421768" y="421631"/>
                  </a:lnTo>
                  <a:lnTo>
                    <a:pt x="454180" y="389901"/>
                  </a:lnTo>
                  <a:lnTo>
                    <a:pt x="487907" y="359503"/>
                  </a:lnTo>
                  <a:lnTo>
                    <a:pt x="522902" y="330479"/>
                  </a:lnTo>
                  <a:lnTo>
                    <a:pt x="559123" y="302873"/>
                  </a:lnTo>
                  <a:lnTo>
                    <a:pt x="596523" y="276730"/>
                  </a:lnTo>
                  <a:lnTo>
                    <a:pt x="635058" y="252093"/>
                  </a:lnTo>
                  <a:lnTo>
                    <a:pt x="674682" y="229007"/>
                  </a:lnTo>
                  <a:lnTo>
                    <a:pt x="715352" y="207515"/>
                  </a:lnTo>
                  <a:lnTo>
                    <a:pt x="757022" y="187661"/>
                  </a:lnTo>
                  <a:lnTo>
                    <a:pt x="799647" y="169490"/>
                  </a:lnTo>
                  <a:lnTo>
                    <a:pt x="843182" y="153045"/>
                  </a:lnTo>
                  <a:lnTo>
                    <a:pt x="887583" y="138370"/>
                  </a:lnTo>
                  <a:lnTo>
                    <a:pt x="932804" y="125509"/>
                  </a:lnTo>
                  <a:lnTo>
                    <a:pt x="978801" y="114506"/>
                  </a:lnTo>
                  <a:lnTo>
                    <a:pt x="1025528" y="105405"/>
                  </a:lnTo>
                  <a:lnTo>
                    <a:pt x="1072942" y="98249"/>
                  </a:lnTo>
                  <a:lnTo>
                    <a:pt x="1120996" y="93084"/>
                  </a:lnTo>
                  <a:lnTo>
                    <a:pt x="1169646" y="89953"/>
                  </a:lnTo>
                  <a:lnTo>
                    <a:pt x="1218848" y="88899"/>
                  </a:lnTo>
                  <a:lnTo>
                    <a:pt x="2031301" y="88899"/>
                  </a:lnTo>
                  <a:lnTo>
                    <a:pt x="2031301" y="0"/>
                  </a:lnTo>
                  <a:close/>
                </a:path>
                <a:path w="2031365" h="2264410">
                  <a:moveTo>
                    <a:pt x="2031301" y="1902414"/>
                  </a:moveTo>
                  <a:lnTo>
                    <a:pt x="1983515" y="1950490"/>
                  </a:lnTo>
                  <a:lnTo>
                    <a:pt x="1949789" y="1980889"/>
                  </a:lnTo>
                  <a:lnTo>
                    <a:pt x="1914793" y="2009913"/>
                  </a:lnTo>
                  <a:lnTo>
                    <a:pt x="1878572" y="2037519"/>
                  </a:lnTo>
                  <a:lnTo>
                    <a:pt x="1841172" y="2063662"/>
                  </a:lnTo>
                  <a:lnTo>
                    <a:pt x="1802638" y="2088299"/>
                  </a:lnTo>
                  <a:lnTo>
                    <a:pt x="1763013" y="2111385"/>
                  </a:lnTo>
                  <a:lnTo>
                    <a:pt x="1722343" y="2132877"/>
                  </a:lnTo>
                  <a:lnTo>
                    <a:pt x="1680673" y="2152731"/>
                  </a:lnTo>
                  <a:lnTo>
                    <a:pt x="1638048" y="2170903"/>
                  </a:lnTo>
                  <a:lnTo>
                    <a:pt x="1594513" y="2187348"/>
                  </a:lnTo>
                  <a:lnTo>
                    <a:pt x="1550112" y="2202023"/>
                  </a:lnTo>
                  <a:lnTo>
                    <a:pt x="1504891" y="2214884"/>
                  </a:lnTo>
                  <a:lnTo>
                    <a:pt x="1458894" y="2225887"/>
                  </a:lnTo>
                  <a:lnTo>
                    <a:pt x="1412167" y="2234988"/>
                  </a:lnTo>
                  <a:lnTo>
                    <a:pt x="1364754" y="2242143"/>
                  </a:lnTo>
                  <a:lnTo>
                    <a:pt x="1316699" y="2247309"/>
                  </a:lnTo>
                  <a:lnTo>
                    <a:pt x="1268049" y="2250440"/>
                  </a:lnTo>
                  <a:lnTo>
                    <a:pt x="1218848" y="2251493"/>
                  </a:lnTo>
                  <a:lnTo>
                    <a:pt x="2031301" y="2251493"/>
                  </a:lnTo>
                  <a:lnTo>
                    <a:pt x="2031301" y="1902414"/>
                  </a:lnTo>
                  <a:close/>
                </a:path>
                <a:path w="2031365" h="2264410">
                  <a:moveTo>
                    <a:pt x="2031301" y="88899"/>
                  </a:moveTo>
                  <a:lnTo>
                    <a:pt x="1218848" y="88899"/>
                  </a:lnTo>
                  <a:lnTo>
                    <a:pt x="1268049" y="89953"/>
                  </a:lnTo>
                  <a:lnTo>
                    <a:pt x="1316699" y="93084"/>
                  </a:lnTo>
                  <a:lnTo>
                    <a:pt x="1364754" y="98249"/>
                  </a:lnTo>
                  <a:lnTo>
                    <a:pt x="1412167" y="105405"/>
                  </a:lnTo>
                  <a:lnTo>
                    <a:pt x="1458894" y="114506"/>
                  </a:lnTo>
                  <a:lnTo>
                    <a:pt x="1504891" y="125509"/>
                  </a:lnTo>
                  <a:lnTo>
                    <a:pt x="1550112" y="138370"/>
                  </a:lnTo>
                  <a:lnTo>
                    <a:pt x="1594513" y="153045"/>
                  </a:lnTo>
                  <a:lnTo>
                    <a:pt x="1638048" y="169490"/>
                  </a:lnTo>
                  <a:lnTo>
                    <a:pt x="1680673" y="187661"/>
                  </a:lnTo>
                  <a:lnTo>
                    <a:pt x="1722343" y="207515"/>
                  </a:lnTo>
                  <a:lnTo>
                    <a:pt x="1763013" y="229007"/>
                  </a:lnTo>
                  <a:lnTo>
                    <a:pt x="1802638" y="252093"/>
                  </a:lnTo>
                  <a:lnTo>
                    <a:pt x="1841172" y="276730"/>
                  </a:lnTo>
                  <a:lnTo>
                    <a:pt x="1878572" y="302873"/>
                  </a:lnTo>
                  <a:lnTo>
                    <a:pt x="1914793" y="330479"/>
                  </a:lnTo>
                  <a:lnTo>
                    <a:pt x="1949789" y="359503"/>
                  </a:lnTo>
                  <a:lnTo>
                    <a:pt x="1983515" y="389901"/>
                  </a:lnTo>
                  <a:lnTo>
                    <a:pt x="2015927" y="421631"/>
                  </a:lnTo>
                  <a:lnTo>
                    <a:pt x="2031301" y="437977"/>
                  </a:lnTo>
                  <a:lnTo>
                    <a:pt x="2031301" y="88899"/>
                  </a:lnTo>
                  <a:close/>
                </a:path>
              </a:pathLst>
            </a:custGeom>
            <a:solidFill>
              <a:srgbClr val="FFFFFF">
                <a:alpha val="58000"/>
              </a:srgbClr>
            </a:solidFill>
          </p:spPr>
          <p:txBody>
            <a:bodyPr wrap="square" lIns="0" tIns="0" rIns="0" bIns="0" rtlCol="0"/>
            <a:lstStyle/>
            <a:p>
              <a:endParaRPr/>
            </a:p>
          </p:txBody>
        </p:sp>
        <p:sp>
          <p:nvSpPr>
            <p:cNvPr id="7" name="object 7"/>
            <p:cNvSpPr/>
            <p:nvPr/>
          </p:nvSpPr>
          <p:spPr>
            <a:xfrm>
              <a:off x="5571133" y="4027119"/>
              <a:ext cx="1989455" cy="2197100"/>
            </a:xfrm>
            <a:custGeom>
              <a:avLst/>
              <a:gdLst/>
              <a:ahLst/>
              <a:cxnLst/>
              <a:rect l="l" t="t" r="r" b="b"/>
              <a:pathLst>
                <a:path w="1989454" h="2197100">
                  <a:moveTo>
                    <a:pt x="1988870" y="0"/>
                  </a:moveTo>
                  <a:lnTo>
                    <a:pt x="0" y="0"/>
                  </a:lnTo>
                  <a:lnTo>
                    <a:pt x="0" y="2196985"/>
                  </a:lnTo>
                  <a:lnTo>
                    <a:pt x="1988870" y="2196985"/>
                  </a:lnTo>
                  <a:lnTo>
                    <a:pt x="1988870" y="2184284"/>
                  </a:lnTo>
                  <a:lnTo>
                    <a:pt x="1184519" y="2184284"/>
                  </a:lnTo>
                  <a:lnTo>
                    <a:pt x="1135531" y="2183206"/>
                  </a:lnTo>
                  <a:lnTo>
                    <a:pt x="1087108" y="2180002"/>
                  </a:lnTo>
                  <a:lnTo>
                    <a:pt x="1039298" y="2174720"/>
                  </a:lnTo>
                  <a:lnTo>
                    <a:pt x="992148" y="2167404"/>
                  </a:lnTo>
                  <a:lnTo>
                    <a:pt x="945704" y="2158102"/>
                  </a:lnTo>
                  <a:lnTo>
                    <a:pt x="900015" y="2146860"/>
                  </a:lnTo>
                  <a:lnTo>
                    <a:pt x="855127" y="2133723"/>
                  </a:lnTo>
                  <a:lnTo>
                    <a:pt x="811088" y="2118738"/>
                  </a:lnTo>
                  <a:lnTo>
                    <a:pt x="767945" y="2101952"/>
                  </a:lnTo>
                  <a:lnTo>
                    <a:pt x="725745" y="2083410"/>
                  </a:lnTo>
                  <a:lnTo>
                    <a:pt x="684535" y="2063159"/>
                  </a:lnTo>
                  <a:lnTo>
                    <a:pt x="644363" y="2041245"/>
                  </a:lnTo>
                  <a:lnTo>
                    <a:pt x="605275" y="2017714"/>
                  </a:lnTo>
                  <a:lnTo>
                    <a:pt x="567320" y="1992612"/>
                  </a:lnTo>
                  <a:lnTo>
                    <a:pt x="530544" y="1965986"/>
                  </a:lnTo>
                  <a:lnTo>
                    <a:pt x="494994" y="1937882"/>
                  </a:lnTo>
                  <a:lnTo>
                    <a:pt x="460719" y="1908347"/>
                  </a:lnTo>
                  <a:lnTo>
                    <a:pt x="427764" y="1877425"/>
                  </a:lnTo>
                  <a:lnTo>
                    <a:pt x="396177" y="1845164"/>
                  </a:lnTo>
                  <a:lnTo>
                    <a:pt x="366006" y="1811610"/>
                  </a:lnTo>
                  <a:lnTo>
                    <a:pt x="337297" y="1776809"/>
                  </a:lnTo>
                  <a:lnTo>
                    <a:pt x="310099" y="1740807"/>
                  </a:lnTo>
                  <a:lnTo>
                    <a:pt x="284457" y="1703651"/>
                  </a:lnTo>
                  <a:lnTo>
                    <a:pt x="260420" y="1665386"/>
                  </a:lnTo>
                  <a:lnTo>
                    <a:pt x="238034" y="1626060"/>
                  </a:lnTo>
                  <a:lnTo>
                    <a:pt x="217347" y="1585718"/>
                  </a:lnTo>
                  <a:lnTo>
                    <a:pt x="198406" y="1544406"/>
                  </a:lnTo>
                  <a:lnTo>
                    <a:pt x="181259" y="1502171"/>
                  </a:lnTo>
                  <a:lnTo>
                    <a:pt x="165951" y="1459058"/>
                  </a:lnTo>
                  <a:lnTo>
                    <a:pt x="152532" y="1415115"/>
                  </a:lnTo>
                  <a:lnTo>
                    <a:pt x="141047" y="1370388"/>
                  </a:lnTo>
                  <a:lnTo>
                    <a:pt x="131545" y="1324921"/>
                  </a:lnTo>
                  <a:lnTo>
                    <a:pt x="124072" y="1278763"/>
                  </a:lnTo>
                  <a:lnTo>
                    <a:pt x="118676" y="1231959"/>
                  </a:lnTo>
                  <a:lnTo>
                    <a:pt x="115404" y="1184555"/>
                  </a:lnTo>
                  <a:lnTo>
                    <a:pt x="114302" y="1136598"/>
                  </a:lnTo>
                  <a:lnTo>
                    <a:pt x="115404" y="1088640"/>
                  </a:lnTo>
                  <a:lnTo>
                    <a:pt x="118676" y="1041236"/>
                  </a:lnTo>
                  <a:lnTo>
                    <a:pt x="124072" y="994432"/>
                  </a:lnTo>
                  <a:lnTo>
                    <a:pt x="131545" y="948273"/>
                  </a:lnTo>
                  <a:lnTo>
                    <a:pt x="141047" y="902807"/>
                  </a:lnTo>
                  <a:lnTo>
                    <a:pt x="152532" y="858079"/>
                  </a:lnTo>
                  <a:lnTo>
                    <a:pt x="165951" y="814135"/>
                  </a:lnTo>
                  <a:lnTo>
                    <a:pt x="181259" y="771023"/>
                  </a:lnTo>
                  <a:lnTo>
                    <a:pt x="198406" y="728787"/>
                  </a:lnTo>
                  <a:lnTo>
                    <a:pt x="217347" y="687475"/>
                  </a:lnTo>
                  <a:lnTo>
                    <a:pt x="238034" y="647132"/>
                  </a:lnTo>
                  <a:lnTo>
                    <a:pt x="260420" y="607805"/>
                  </a:lnTo>
                  <a:lnTo>
                    <a:pt x="284457" y="569540"/>
                  </a:lnTo>
                  <a:lnTo>
                    <a:pt x="310099" y="532384"/>
                  </a:lnTo>
                  <a:lnTo>
                    <a:pt x="337297" y="496381"/>
                  </a:lnTo>
                  <a:lnTo>
                    <a:pt x="366006" y="461580"/>
                  </a:lnTo>
                  <a:lnTo>
                    <a:pt x="396177" y="428025"/>
                  </a:lnTo>
                  <a:lnTo>
                    <a:pt x="427764" y="395764"/>
                  </a:lnTo>
                  <a:lnTo>
                    <a:pt x="460719" y="364842"/>
                  </a:lnTo>
                  <a:lnTo>
                    <a:pt x="494994" y="335305"/>
                  </a:lnTo>
                  <a:lnTo>
                    <a:pt x="530544" y="307201"/>
                  </a:lnTo>
                  <a:lnTo>
                    <a:pt x="567320" y="280574"/>
                  </a:lnTo>
                  <a:lnTo>
                    <a:pt x="605275" y="255472"/>
                  </a:lnTo>
                  <a:lnTo>
                    <a:pt x="644363" y="231941"/>
                  </a:lnTo>
                  <a:lnTo>
                    <a:pt x="684535" y="210026"/>
                  </a:lnTo>
                  <a:lnTo>
                    <a:pt x="725745" y="189775"/>
                  </a:lnTo>
                  <a:lnTo>
                    <a:pt x="767945" y="171232"/>
                  </a:lnTo>
                  <a:lnTo>
                    <a:pt x="811088" y="154445"/>
                  </a:lnTo>
                  <a:lnTo>
                    <a:pt x="855127" y="139460"/>
                  </a:lnTo>
                  <a:lnTo>
                    <a:pt x="900015" y="126323"/>
                  </a:lnTo>
                  <a:lnTo>
                    <a:pt x="945704" y="115081"/>
                  </a:lnTo>
                  <a:lnTo>
                    <a:pt x="992148" y="105778"/>
                  </a:lnTo>
                  <a:lnTo>
                    <a:pt x="1039298" y="98463"/>
                  </a:lnTo>
                  <a:lnTo>
                    <a:pt x="1087108" y="93180"/>
                  </a:lnTo>
                  <a:lnTo>
                    <a:pt x="1135531" y="89976"/>
                  </a:lnTo>
                  <a:lnTo>
                    <a:pt x="1184519" y="88898"/>
                  </a:lnTo>
                  <a:lnTo>
                    <a:pt x="1988870" y="88898"/>
                  </a:lnTo>
                  <a:lnTo>
                    <a:pt x="1988870" y="0"/>
                  </a:lnTo>
                  <a:close/>
                </a:path>
                <a:path w="1989454" h="2197100">
                  <a:moveTo>
                    <a:pt x="1988870" y="1827359"/>
                  </a:moveTo>
                  <a:lnTo>
                    <a:pt x="1941274" y="1877425"/>
                  </a:lnTo>
                  <a:lnTo>
                    <a:pt x="1908319" y="1908347"/>
                  </a:lnTo>
                  <a:lnTo>
                    <a:pt x="1874043" y="1937882"/>
                  </a:lnTo>
                  <a:lnTo>
                    <a:pt x="1838493" y="1965986"/>
                  </a:lnTo>
                  <a:lnTo>
                    <a:pt x="1801717" y="1992612"/>
                  </a:lnTo>
                  <a:lnTo>
                    <a:pt x="1763762" y="2017714"/>
                  </a:lnTo>
                  <a:lnTo>
                    <a:pt x="1724675" y="2041245"/>
                  </a:lnTo>
                  <a:lnTo>
                    <a:pt x="1684502" y="2063159"/>
                  </a:lnTo>
                  <a:lnTo>
                    <a:pt x="1643293" y="2083410"/>
                  </a:lnTo>
                  <a:lnTo>
                    <a:pt x="1601093" y="2101952"/>
                  </a:lnTo>
                  <a:lnTo>
                    <a:pt x="1557949" y="2118738"/>
                  </a:lnTo>
                  <a:lnTo>
                    <a:pt x="1513910" y="2133723"/>
                  </a:lnTo>
                  <a:lnTo>
                    <a:pt x="1469022" y="2146860"/>
                  </a:lnTo>
                  <a:lnTo>
                    <a:pt x="1423333" y="2158102"/>
                  </a:lnTo>
                  <a:lnTo>
                    <a:pt x="1376890" y="2167404"/>
                  </a:lnTo>
                  <a:lnTo>
                    <a:pt x="1329739" y="2174720"/>
                  </a:lnTo>
                  <a:lnTo>
                    <a:pt x="1281929" y="2180002"/>
                  </a:lnTo>
                  <a:lnTo>
                    <a:pt x="1233507" y="2183206"/>
                  </a:lnTo>
                  <a:lnTo>
                    <a:pt x="1184519" y="2184284"/>
                  </a:lnTo>
                  <a:lnTo>
                    <a:pt x="1988870" y="2184284"/>
                  </a:lnTo>
                  <a:lnTo>
                    <a:pt x="1988870" y="1827359"/>
                  </a:lnTo>
                  <a:close/>
                </a:path>
                <a:path w="1989454" h="2197100">
                  <a:moveTo>
                    <a:pt x="1988870" y="88898"/>
                  </a:moveTo>
                  <a:lnTo>
                    <a:pt x="1184519" y="88898"/>
                  </a:lnTo>
                  <a:lnTo>
                    <a:pt x="1233507" y="89976"/>
                  </a:lnTo>
                  <a:lnTo>
                    <a:pt x="1281929" y="93180"/>
                  </a:lnTo>
                  <a:lnTo>
                    <a:pt x="1329739" y="98463"/>
                  </a:lnTo>
                  <a:lnTo>
                    <a:pt x="1376890" y="105778"/>
                  </a:lnTo>
                  <a:lnTo>
                    <a:pt x="1423333" y="115081"/>
                  </a:lnTo>
                  <a:lnTo>
                    <a:pt x="1469022" y="126323"/>
                  </a:lnTo>
                  <a:lnTo>
                    <a:pt x="1513910" y="139460"/>
                  </a:lnTo>
                  <a:lnTo>
                    <a:pt x="1557949" y="154445"/>
                  </a:lnTo>
                  <a:lnTo>
                    <a:pt x="1601093" y="171232"/>
                  </a:lnTo>
                  <a:lnTo>
                    <a:pt x="1643293" y="189775"/>
                  </a:lnTo>
                  <a:lnTo>
                    <a:pt x="1684502" y="210026"/>
                  </a:lnTo>
                  <a:lnTo>
                    <a:pt x="1724675" y="231941"/>
                  </a:lnTo>
                  <a:lnTo>
                    <a:pt x="1763762" y="255472"/>
                  </a:lnTo>
                  <a:lnTo>
                    <a:pt x="1801717" y="280574"/>
                  </a:lnTo>
                  <a:lnTo>
                    <a:pt x="1838493" y="307201"/>
                  </a:lnTo>
                  <a:lnTo>
                    <a:pt x="1874043" y="335305"/>
                  </a:lnTo>
                  <a:lnTo>
                    <a:pt x="1908319" y="364842"/>
                  </a:lnTo>
                  <a:lnTo>
                    <a:pt x="1941274" y="395764"/>
                  </a:lnTo>
                  <a:lnTo>
                    <a:pt x="1972860" y="428025"/>
                  </a:lnTo>
                  <a:lnTo>
                    <a:pt x="1988870" y="445831"/>
                  </a:lnTo>
                  <a:lnTo>
                    <a:pt x="1988870" y="88898"/>
                  </a:lnTo>
                  <a:close/>
                </a:path>
              </a:pathLst>
            </a:custGeom>
            <a:solidFill>
              <a:srgbClr val="A92886"/>
            </a:solidFill>
          </p:spPr>
          <p:txBody>
            <a:bodyPr wrap="square" lIns="0" tIns="0" rIns="0" bIns="0" rtlCol="0"/>
            <a:lstStyle/>
            <a:p>
              <a:endParaRPr/>
            </a:p>
          </p:txBody>
        </p:sp>
      </p:grpSp>
      <p:sp>
        <p:nvSpPr>
          <p:cNvPr id="8" name="object 8"/>
          <p:cNvSpPr txBox="1"/>
          <p:nvPr/>
        </p:nvSpPr>
        <p:spPr>
          <a:xfrm>
            <a:off x="6078862" y="4573164"/>
            <a:ext cx="1285240" cy="1304716"/>
          </a:xfrm>
          <a:prstGeom prst="rect">
            <a:avLst/>
          </a:prstGeom>
        </p:spPr>
        <p:txBody>
          <a:bodyPr vert="horz" wrap="square" lIns="0" tIns="7620" rIns="0" bIns="0" rtlCol="0">
            <a:spAutoFit/>
          </a:bodyPr>
          <a:lstStyle/>
          <a:p>
            <a:pPr marL="13970" marR="5080" indent="1905" algn="just" rtl="1">
              <a:lnSpc>
                <a:spcPct val="104200"/>
              </a:lnSpc>
              <a:spcBef>
                <a:spcPts val="60"/>
              </a:spcBef>
            </a:pPr>
            <a:r>
              <a:rPr lang="ar-JO" sz="800" dirty="0">
                <a:solidFill>
                  <a:srgbClr val="97569C"/>
                </a:solidFill>
                <a:latin typeface="Calibri" panose="020F0502020204030204" pitchFamily="34" charset="0"/>
                <a:ea typeface="Calibri" panose="020F0502020204030204" pitchFamily="34" charset="0"/>
                <a:cs typeface="Calibri" panose="020F0502020204030204" pitchFamily="34" charset="0"/>
              </a:rPr>
              <a:t>الصومال 2022 - مع فشل الموسم المطري للمرة الرابعة على التوالي في جميع أنحاء الصومال، جفت الجداول، ونفذت كافة"البركادات" (خزانات المياه التقليدية)، يضطر السكان إلى السير مع حيواناتهم لجمع المياه للاستخدام المنزلي، وفي العديد من الأحيان، يسافرون طوال الليل.</a:t>
            </a:r>
          </a:p>
          <a:p>
            <a:pPr marL="13970" marR="5080" indent="1905" algn="just" rtl="1">
              <a:lnSpc>
                <a:spcPct val="104200"/>
              </a:lnSpc>
              <a:spcBef>
                <a:spcPts val="60"/>
              </a:spcBef>
            </a:pPr>
            <a:endParaRPr lang="ar-JO" sz="800" dirty="0">
              <a:solidFill>
                <a:srgbClr val="97569C"/>
              </a:solidFill>
              <a:latin typeface="Calibri" panose="020F0502020204030204" pitchFamily="34" charset="0"/>
              <a:ea typeface="Calibri" panose="020F0502020204030204" pitchFamily="34" charset="0"/>
              <a:cs typeface="Calibri" panose="020F0502020204030204" pitchFamily="34" charset="0"/>
            </a:endParaRPr>
          </a:p>
          <a:p>
            <a:pPr marL="13970" marR="5080" indent="1905" algn="just" rtl="1">
              <a:lnSpc>
                <a:spcPct val="104200"/>
              </a:lnSpc>
              <a:spcBef>
                <a:spcPts val="60"/>
              </a:spcBef>
            </a:pPr>
            <a:r>
              <a:rPr lang="ar-JO" sz="800" dirty="0">
                <a:solidFill>
                  <a:srgbClr val="97569C"/>
                </a:solidFill>
                <a:latin typeface="Calibri" panose="020F0502020204030204" pitchFamily="34" charset="0"/>
                <a:ea typeface="Calibri" panose="020F0502020204030204" pitchFamily="34" charset="0"/>
                <a:cs typeface="Calibri" panose="020F0502020204030204" pitchFamily="34" charset="0"/>
              </a:rPr>
              <a:t>© هناد م. صلاح/ دوخ برس</a:t>
            </a:r>
          </a:p>
        </p:txBody>
      </p:sp>
      <p:sp>
        <p:nvSpPr>
          <p:cNvPr id="9" name="object 9"/>
          <p:cNvSpPr/>
          <p:nvPr/>
        </p:nvSpPr>
        <p:spPr>
          <a:xfrm>
            <a:off x="4980000" y="3797998"/>
            <a:ext cx="2580005" cy="648335"/>
          </a:xfrm>
          <a:custGeom>
            <a:avLst/>
            <a:gdLst/>
            <a:ahLst/>
            <a:cxnLst/>
            <a:rect l="l" t="t" r="r" b="b"/>
            <a:pathLst>
              <a:path w="2580004" h="648335">
                <a:moveTo>
                  <a:pt x="2579992" y="0"/>
                </a:moveTo>
                <a:lnTo>
                  <a:pt x="0" y="0"/>
                </a:lnTo>
                <a:lnTo>
                  <a:pt x="0" y="648004"/>
                </a:lnTo>
                <a:lnTo>
                  <a:pt x="2579992" y="648004"/>
                </a:lnTo>
                <a:lnTo>
                  <a:pt x="2579992" y="0"/>
                </a:lnTo>
                <a:close/>
              </a:path>
            </a:pathLst>
          </a:custGeom>
          <a:solidFill>
            <a:srgbClr val="FFFFFF"/>
          </a:solidFill>
        </p:spPr>
        <p:txBody>
          <a:bodyPr wrap="square" lIns="0" tIns="0" rIns="0" bIns="0" rtlCol="0"/>
          <a:lstStyle/>
          <a:p>
            <a:endParaRPr/>
          </a:p>
        </p:txBody>
      </p:sp>
      <p:sp>
        <p:nvSpPr>
          <p:cNvPr id="10" name="object 10"/>
          <p:cNvSpPr/>
          <p:nvPr/>
        </p:nvSpPr>
        <p:spPr>
          <a:xfrm>
            <a:off x="719999" y="1271980"/>
            <a:ext cx="5078730" cy="0"/>
          </a:xfrm>
          <a:custGeom>
            <a:avLst/>
            <a:gdLst/>
            <a:ahLst/>
            <a:cxnLst/>
            <a:rect l="l" t="t" r="r" b="b"/>
            <a:pathLst>
              <a:path w="5078730">
                <a:moveTo>
                  <a:pt x="0" y="0"/>
                </a:moveTo>
                <a:lnTo>
                  <a:pt x="5078196" y="0"/>
                </a:lnTo>
              </a:path>
            </a:pathLst>
          </a:custGeom>
          <a:ln w="6350">
            <a:solidFill>
              <a:srgbClr val="0D2243"/>
            </a:solidFill>
          </a:ln>
        </p:spPr>
        <p:txBody>
          <a:bodyPr wrap="square" lIns="0" tIns="0" rIns="0" bIns="0" rtlCol="0"/>
          <a:lstStyle/>
          <a:p>
            <a:endParaRPr/>
          </a:p>
        </p:txBody>
      </p:sp>
      <p:sp>
        <p:nvSpPr>
          <p:cNvPr id="11" name="object 11"/>
          <p:cNvSpPr txBox="1">
            <a:spLocks noGrp="1"/>
          </p:cNvSpPr>
          <p:nvPr>
            <p:ph type="title"/>
          </p:nvPr>
        </p:nvSpPr>
        <p:spPr>
          <a:xfrm>
            <a:off x="707299" y="695105"/>
            <a:ext cx="5103495" cy="482600"/>
          </a:xfrm>
          <a:prstGeom prst="rect">
            <a:avLst/>
          </a:prstGeom>
        </p:spPr>
        <p:txBody>
          <a:bodyPr vert="horz" wrap="square" lIns="0" tIns="12700" rIns="0" bIns="0" rtlCol="0">
            <a:spAutoFit/>
          </a:bodyPr>
          <a:lstStyle/>
          <a:p>
            <a:pPr marL="12700">
              <a:lnSpc>
                <a:spcPct val="100000"/>
              </a:lnSpc>
              <a:spcBef>
                <a:spcPts val="100"/>
              </a:spcBef>
            </a:pPr>
            <a:r>
              <a:rPr lang="ar-JO" spc="220" dirty="0"/>
              <a:t>مصادر إضافية</a:t>
            </a:r>
            <a:endParaRPr spc="275" dirty="0"/>
          </a:p>
        </p:txBody>
      </p:sp>
      <p:sp>
        <p:nvSpPr>
          <p:cNvPr id="12" name="object 12"/>
          <p:cNvSpPr txBox="1"/>
          <p:nvPr/>
        </p:nvSpPr>
        <p:spPr>
          <a:xfrm>
            <a:off x="809245" y="1299902"/>
            <a:ext cx="6037580" cy="3023904"/>
          </a:xfrm>
          <a:prstGeom prst="rect">
            <a:avLst/>
          </a:prstGeom>
        </p:spPr>
        <p:txBody>
          <a:bodyPr vert="horz" wrap="square" lIns="0" tIns="33019" rIns="0" bIns="0" rtlCol="0">
            <a:spAutoFit/>
          </a:bodyPr>
          <a:lstStyle/>
          <a:p>
            <a:pPr marL="120014" indent="-107314" rtl="1">
              <a:lnSpc>
                <a:spcPct val="100000"/>
              </a:lnSpc>
              <a:spcBef>
                <a:spcPts val="259"/>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3"/>
              </a:rPr>
              <a:t>دليل ومجموعة الأدوات الخاصة بالمعايير الدنيا للاتحاد الدولي لجمعيات الصليب الأحمر والهلال الأحمر  في مجال الحماية والنوع الاجتماعي والإدماج  خلال حالات الطوارئ.</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4"/>
              </a:rPr>
              <a:t>سياسة الاتحاد الدولي لجمعيات الصليب الأحمر والهلال الأحمر للحماية والنوع الاجتماعي والإدماج</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5"/>
              </a:rPr>
              <a:t>مصادر الاتحاد الدولي لجمعيات الصليب الأحمر والهلال الأحمر  للحماية</a:t>
            </a:r>
            <a:r>
              <a:rPr lang="ar-JO" sz="950" dirty="0">
                <a:solidFill>
                  <a:schemeClr val="tx1"/>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 بما في ذلك:</a:t>
            </a:r>
          </a:p>
          <a:p>
            <a:pPr marL="120014" indent="-107314" rtl="1">
              <a:lnSpc>
                <a:spcPct val="100000"/>
              </a:lnSpc>
              <a:spcBef>
                <a:spcPts val="160"/>
              </a:spcBef>
              <a:buFont typeface="Wingdings"/>
              <a:buChar char=""/>
              <a:tabLst>
                <a:tab pos="120014" algn="l"/>
              </a:tabLst>
            </a:pPr>
            <a:endParaRPr lang="ar-JO" sz="950" dirty="0">
              <a:solidFill>
                <a:schemeClr val="tx1"/>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544195" indent="-171450" rtl="1">
              <a:lnSpc>
                <a:spcPct val="100000"/>
              </a:lnSpc>
              <a:spcBef>
                <a:spcPts val="165"/>
              </a:spcBef>
              <a:buFont typeface="Wingdings" panose="05000000000000000000" pitchFamily="2" charset="2"/>
              <a:buChar char="q"/>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6"/>
              </a:rPr>
              <a:t> خطة العمل الدولية للحماية التابعة للاتحاد الدولي لجمعيات الصليب الأحمر والهلال الأحمر</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544195" indent="-171450" rtl="1">
              <a:lnSpc>
                <a:spcPct val="100000"/>
              </a:lnSpc>
              <a:spcBef>
                <a:spcPts val="165"/>
              </a:spcBef>
              <a:buFont typeface="Wingdings" panose="05000000000000000000" pitchFamily="2" charset="2"/>
              <a:buChar char="q"/>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7"/>
              </a:rPr>
              <a:t>سياسة منع الاستغلال والاعتداء الجنسيين الخاصة بالاتحاد الدولي لجمعيات الصليب الأحمر والهلال الأحمر</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544195" indent="-171450" rtl="1">
              <a:lnSpc>
                <a:spcPct val="100000"/>
              </a:lnSpc>
              <a:spcBef>
                <a:spcPts val="165"/>
              </a:spcBef>
              <a:buFont typeface="Wingdings" panose="05000000000000000000" pitchFamily="2" charset="2"/>
              <a:buChar char="q"/>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دليل منع الاستغلال والاعتداء الجنسيين الخاصة بالاتحاد الدولي لجمعيات الصليب الأحمر والهلال الأحمر</a:t>
            </a:r>
          </a:p>
          <a:p>
            <a:pPr marL="544195" indent="-171450" rtl="1">
              <a:lnSpc>
                <a:spcPct val="100000"/>
              </a:lnSpc>
              <a:spcBef>
                <a:spcPts val="160"/>
              </a:spcBef>
              <a:buFont typeface="Wingdings" panose="05000000000000000000" pitchFamily="2" charset="2"/>
              <a:buChar char="q"/>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8"/>
              </a:rPr>
              <a:t>مدونة قواعد السلوك الخاصة بموظفي الاتحاد الدولي لجمعيات الصليب الأحمر والهلال الأحمر</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544195" indent="-171450" rtl="1">
              <a:lnSpc>
                <a:spcPct val="100000"/>
              </a:lnSpc>
              <a:spcBef>
                <a:spcPts val="160"/>
              </a:spcBef>
              <a:buFont typeface="Wingdings" panose="05000000000000000000" pitchFamily="2" charset="2"/>
              <a:buChar char="q"/>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9"/>
              </a:rPr>
              <a:t>سياسة الاتحاد الدولي لجمعيات الصليب الأحمر والهلال الأحمر لحماية الطفل</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372745" rtl="1">
              <a:lnSpc>
                <a:spcPct val="100000"/>
              </a:lnSpc>
              <a:spcBef>
                <a:spcPts val="160"/>
              </a:spcBef>
            </a:pP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0"/>
            </a:endParaRPr>
          </a:p>
          <a:p>
            <a:pPr marL="120014" indent="-107314" rtl="1">
              <a:spcBef>
                <a:spcPts val="160"/>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0"/>
              </a:rPr>
              <a:t>سياسة الاتحاد الدولي لجمعيات الصليب الأحمر والهلال الأحمر بشأن حماية البيانات الشخصية</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1"/>
            </a:endParaRPr>
          </a:p>
          <a:p>
            <a:pPr marL="120014" indent="-107314" rtl="1">
              <a:lnSpc>
                <a:spcPct val="100000"/>
              </a:lnSpc>
              <a:spcBef>
                <a:spcPts val="160"/>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1"/>
              </a:rPr>
              <a:t>فيديو للاتحاد الدولي لجمعيات الصليب الأحمر والهلال الأحمر عن الإحالات الآمنة لقضايا العنف الجنسي والعنف القائم على النوع الاجتماعي.</a:t>
            </a:r>
            <a:endParaRPr lang="en-US"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55"/>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2"/>
              </a:rPr>
              <a:t>مجموعة أدوات الاتحاد الدولي لجمعيات الصليب الأحمر والهلال الأحمر رقم 10 الخاصة بالمشاركة المجتمعية والمساءلة: إحاطة بشأن مدونة قواعد السلوك</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3"/>
            </a:endParaRPr>
          </a:p>
          <a:p>
            <a:pPr marL="120014" indent="-107314" rtl="1">
              <a:lnSpc>
                <a:spcPct val="100000"/>
              </a:lnSpc>
              <a:spcBef>
                <a:spcPts val="155"/>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3"/>
              </a:rPr>
              <a:t>دليل أفضل الممارسات للجنة الدائمة المشتركة بين الوكالات حول آليات الشكاوى المجتمعية المشتركة بين الوكالات.</a:t>
            </a:r>
            <a:endPar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55"/>
              </a:spcBef>
              <a:buFont typeface="Wingdings"/>
              <a:buChar char=""/>
              <a:tabLst>
                <a:tab pos="120014" algn="l"/>
              </a:tabLst>
            </a:pP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14"/>
              </a:rPr>
              <a:t>كُتيب اللجنة الدائمة المشتركة بين الوكالات الخاص بالعنف القائم على النوع الاجتماعي </a:t>
            </a:r>
            <a:r>
              <a:rPr lang="ar-JO" sz="950" u="sng" dirty="0">
                <a:solidFill>
                  <a:schemeClr val="tx1"/>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a:t>
            </a:r>
            <a:r>
              <a:rPr lang="ar-JO" sz="95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 </a:t>
            </a:r>
            <a:r>
              <a:rPr lang="ar-JO" sz="950" dirty="0">
                <a:solidFill>
                  <a:schemeClr val="tx1"/>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كيفية دعم الناجين من العنف القائم على النوع الاجتماعي عندما لا تتوفر جهات فاعلة متخصصة في هذا النوع من العنف في منطقتك.</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864481" y="10107924"/>
            <a:ext cx="175641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p>
        </p:txBody>
      </p:sp>
      <p:sp>
        <p:nvSpPr>
          <p:cNvPr id="4" name="object 4"/>
          <p:cNvSpPr/>
          <p:nvPr/>
        </p:nvSpPr>
        <p:spPr>
          <a:xfrm>
            <a:off x="2573525" y="1155598"/>
            <a:ext cx="4277360" cy="0"/>
          </a:xfrm>
          <a:custGeom>
            <a:avLst/>
            <a:gdLst/>
            <a:ahLst/>
            <a:cxnLst/>
            <a:rect l="l" t="t" r="r" b="b"/>
            <a:pathLst>
              <a:path w="4277360">
                <a:moveTo>
                  <a:pt x="0" y="0"/>
                </a:moveTo>
                <a:lnTo>
                  <a:pt x="4277004" y="0"/>
                </a:lnTo>
              </a:path>
            </a:pathLst>
          </a:custGeom>
          <a:ln w="6350">
            <a:solidFill>
              <a:srgbClr val="0D2243"/>
            </a:solidFill>
          </a:ln>
        </p:spPr>
        <p:txBody>
          <a:bodyPr wrap="square" lIns="0" tIns="0" rIns="0" bIns="0" rtlCol="0"/>
          <a:lstStyle/>
          <a:p>
            <a:endParaRPr/>
          </a:p>
        </p:txBody>
      </p:sp>
      <p:sp>
        <p:nvSpPr>
          <p:cNvPr id="5" name="object 5"/>
          <p:cNvSpPr txBox="1">
            <a:spLocks noGrp="1"/>
          </p:cNvSpPr>
          <p:nvPr>
            <p:ph type="title"/>
          </p:nvPr>
        </p:nvSpPr>
        <p:spPr>
          <a:xfrm>
            <a:off x="2548125" y="673557"/>
            <a:ext cx="4302760" cy="482600"/>
          </a:xfrm>
          <a:prstGeom prst="rect">
            <a:avLst/>
          </a:prstGeom>
        </p:spPr>
        <p:txBody>
          <a:bodyPr vert="horz" wrap="square" lIns="0" tIns="12700" rIns="0" bIns="0" rtlCol="0">
            <a:spAutoFit/>
          </a:bodyPr>
          <a:lstStyle/>
          <a:p>
            <a:pPr marL="12700" rtl="1">
              <a:lnSpc>
                <a:spcPct val="100000"/>
              </a:lnSpc>
              <a:spcBef>
                <a:spcPts val="100"/>
              </a:spcBef>
            </a:pPr>
            <a:r>
              <a:rPr lang="ar-JO" spc="170" dirty="0">
                <a:latin typeface="Calibri" panose="020F0502020204030204" pitchFamily="34" charset="0"/>
                <a:ea typeface="Calibri" panose="020F0502020204030204" pitchFamily="34" charset="0"/>
                <a:cs typeface="Calibri" panose="020F0502020204030204" pitchFamily="34" charset="0"/>
              </a:rPr>
              <a:t>قائمة المصطلحات</a:t>
            </a:r>
            <a:endParaRPr spc="37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2719575" y="1605851"/>
            <a:ext cx="4124960" cy="159018"/>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يرد فيما يلي تعاريف المصطلحات المهمة المستخدمة في هذه الوثيقة.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 name="object 2"/>
          <p:cNvSpPr txBox="1"/>
          <p:nvPr/>
        </p:nvSpPr>
        <p:spPr>
          <a:xfrm>
            <a:off x="669160" y="10086010"/>
            <a:ext cx="1371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18</a:t>
            </a:r>
            <a:endParaRPr sz="800" dirty="0">
              <a:latin typeface="Century Gothic"/>
              <a:cs typeface="Century Gothic"/>
            </a:endParaRPr>
          </a:p>
        </p:txBody>
      </p:sp>
      <p:sp>
        <p:nvSpPr>
          <p:cNvPr id="7" name="object 7"/>
          <p:cNvSpPr/>
          <p:nvPr/>
        </p:nvSpPr>
        <p:spPr>
          <a:xfrm>
            <a:off x="5936485" y="7404100"/>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p>
        </p:txBody>
      </p:sp>
      <p:sp>
        <p:nvSpPr>
          <p:cNvPr id="8" name="object 8"/>
          <p:cNvSpPr txBox="1"/>
          <p:nvPr/>
        </p:nvSpPr>
        <p:spPr>
          <a:xfrm>
            <a:off x="669160" y="2098738"/>
            <a:ext cx="6222365" cy="6610977"/>
          </a:xfrm>
          <a:prstGeom prst="rect">
            <a:avLst/>
          </a:prstGeom>
        </p:spPr>
        <p:txBody>
          <a:bodyPr vert="horz" wrap="square" lIns="0" tIns="12700" rIns="0" bIns="0" rtlCol="0">
            <a:spAutoFit/>
          </a:bodyPr>
          <a:lstStyle/>
          <a:p>
            <a:pPr marL="50800" algn="just" rtl="1">
              <a:lnSpc>
                <a:spcPct val="100000"/>
              </a:lnSpc>
              <a:spcBef>
                <a:spcPts val="100"/>
              </a:spcBef>
            </a:pPr>
            <a:r>
              <a:rPr lang="ar-JO" sz="950" b="1" spc="50" dirty="0">
                <a:solidFill>
                  <a:srgbClr val="542F6D"/>
                </a:solidFill>
                <a:latin typeface="Calibri" panose="020F0502020204030204" pitchFamily="34" charset="0"/>
                <a:ea typeface="Calibri" panose="020F0502020204030204" pitchFamily="34" charset="0"/>
                <a:cs typeface="Calibri" panose="020F0502020204030204" pitchFamily="34" charset="0"/>
              </a:rPr>
              <a:t>العنف القائم على الهوية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أي عمل من أعمال العنف يرتكبه الأفراد أو الجماعات أو المجتمعات بناء على جوانب فعلية أو متصورة أو منسوبة إلى هوية الأفراد، وتؤدي الهياكل والمعايير والقوانين التي تتغاضى عن المواقف والممارسات التميزية أو تعززها (صراحةً أو ضمنًا)، إلى تسهيل ارتكاب العنف القائم على الهوية 7.</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50800" algn="just" rtl="1">
              <a:lnSpc>
                <a:spcPct val="100000"/>
              </a:lnSpc>
              <a:spcBef>
                <a:spcPts val="1010"/>
              </a:spcBef>
            </a:pPr>
            <a:r>
              <a:rPr lang="ar-JO" sz="950" b="1" spc="60" dirty="0">
                <a:solidFill>
                  <a:srgbClr val="542F6D"/>
                </a:solidFill>
                <a:latin typeface="Calibri" panose="020F0502020204030204" pitchFamily="34" charset="0"/>
                <a:ea typeface="Calibri" panose="020F0502020204030204" pitchFamily="34" charset="0"/>
                <a:cs typeface="Calibri" panose="020F0502020204030204" pitchFamily="34" charset="0"/>
              </a:rPr>
              <a:t>منع الاستغلال والاعتداء الجنسيين والتصدي لهما</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spc="-10" dirty="0">
                <a:latin typeface="Calibri" panose="020F0502020204030204" pitchFamily="34" charset="0"/>
                <a:ea typeface="Calibri" panose="020F0502020204030204" pitchFamily="34" charset="0"/>
                <a:cs typeface="Calibri" panose="020F0502020204030204" pitchFamily="34" charset="0"/>
              </a:rPr>
              <a:t>الساسات والقواعد والإجراءات الرامية إلى منع موظفي الاتحاد الدولي من ارتكاب أي شكل من أشكال الاستغلال والاعتداء الجنسيين والاستجابة في حال حدوثها 8.</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50800" algn="just" rtl="1">
              <a:lnSpc>
                <a:spcPct val="100000"/>
              </a:lnSpc>
              <a:spcBef>
                <a:spcPts val="1010"/>
              </a:spcBef>
            </a:pPr>
            <a:r>
              <a:rPr lang="ar-JO" sz="950" b="1" spc="50" dirty="0">
                <a:solidFill>
                  <a:srgbClr val="542F6D"/>
                </a:solidFill>
                <a:latin typeface="Calibri" panose="020F0502020204030204" pitchFamily="34" charset="0"/>
                <a:ea typeface="Calibri" panose="020F0502020204030204" pitchFamily="34" charset="0"/>
                <a:cs typeface="Calibri" panose="020F0502020204030204" pitchFamily="34" charset="0"/>
              </a:rPr>
              <a:t>الحماية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5"/>
              </a:spcBef>
            </a:pPr>
            <a:r>
              <a:rPr lang="ar-JO" sz="950" spc="-20" dirty="0">
                <a:latin typeface="Calibri" panose="020F0502020204030204" pitchFamily="34" charset="0"/>
                <a:ea typeface="Calibri" panose="020F0502020204030204" pitchFamily="34" charset="0"/>
                <a:cs typeface="Calibri" panose="020F0502020204030204" pitchFamily="34" charset="0"/>
              </a:rPr>
              <a:t>الحفاظ على الناس من الأذى. ويهدف ذلك إلى ضمان الحفاظ على حقوق الأفراد بصون سلامتهم البدنية والنفسية والمعنوية ومنعتهم وكرامة المعرضين للخطر أو العنف أو التمييز أو الإقصاء 9.</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50800" algn="just" rtl="1">
              <a:lnSpc>
                <a:spcPct val="100000"/>
              </a:lnSpc>
              <a:spcBef>
                <a:spcPts val="1010"/>
              </a:spcBef>
            </a:pPr>
            <a:r>
              <a:rPr lang="ar-JO" sz="950" b="1" spc="35" dirty="0">
                <a:solidFill>
                  <a:srgbClr val="542F6D"/>
                </a:solidFill>
                <a:latin typeface="Calibri" panose="020F0502020204030204" pitchFamily="34" charset="0"/>
                <a:ea typeface="Calibri" panose="020F0502020204030204" pitchFamily="34" charset="0"/>
                <a:cs typeface="Calibri" panose="020F0502020204030204" pitchFamily="34" charset="0"/>
              </a:rPr>
              <a:t>الحماية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مسؤوليتنا في اتخاذ الإجراءات من أجل ما يلي: الحفاظ على سلامة الناس من أي شكل من أشكال الأذى الناجم عن إساءة استخدام السلطة بالتأكُد من أن موظفينا ومتطوعينا وبرامجنا واتصالاتنا لا تضر بالأطفال والبالغين، ولا تعرضهم للإساءة أو الاستغلال، ويشمل الصون أيضًا حماية الموظفين والمتطوعين من الأذى والسلوك غير اللائق مثل التحرش الجنسي 10.</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50800" algn="just" rtl="1">
              <a:lnSpc>
                <a:spcPct val="100000"/>
              </a:lnSpc>
              <a:spcBef>
                <a:spcPts val="1010"/>
              </a:spcBef>
            </a:pPr>
            <a:r>
              <a:rPr lang="ar-JO" sz="950" b="1" spc="60" dirty="0">
                <a:solidFill>
                  <a:srgbClr val="542F6D"/>
                </a:solidFill>
                <a:latin typeface="Calibri" panose="020F0502020204030204" pitchFamily="34" charset="0"/>
                <a:ea typeface="Calibri" panose="020F0502020204030204" pitchFamily="34" charset="0"/>
                <a:cs typeface="Calibri" panose="020F0502020204030204" pitchFamily="34" charset="0"/>
              </a:rPr>
              <a:t>الملاحظات والانطباعات الحساسة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5"/>
              </a:spcBef>
            </a:pPr>
            <a:r>
              <a:rPr lang="ar-JO" sz="950" spc="10" dirty="0">
                <a:latin typeface="Calibri" panose="020F0502020204030204" pitchFamily="34" charset="0"/>
                <a:ea typeface="Calibri" panose="020F0502020204030204" pitchFamily="34" charset="0"/>
                <a:cs typeface="Calibri" panose="020F0502020204030204" pitchFamily="34" charset="0"/>
              </a:rPr>
              <a:t>ي معلومات يمكن أن تعرض الشخص الذي يشاركها أو غيره من الأشخاص المعنيين بها للخطر وتحتاج إلى التعامل معها بحذر11 و يشمل ذلك أي اتهام يتعلق بانتهاكات جادة للقانون الوطني أو الدولي المتعلق بحقوق الأفراد؛ أو أي انتهاك لمدونة قواعد السلوك السلوك أو السياسات الوقائية؛ و/أو التهديدات الأمنية التي تستهدف المجتمع الإنساني 12،حيث يمكن تلقي الملاحظات الحساسة كأي نوع من الملاحظات مثل شكوى أو سؤال أو اقتراح حيث يعتمد ذلك على الوضع المحدد الذي من الممكن أن يعرض الشخص الضي شارك المعلومات للخطر.</a:t>
            </a:r>
          </a:p>
          <a:p>
            <a:pPr marL="50800" marR="43180" algn="just" rtl="1">
              <a:lnSpc>
                <a:spcPct val="113999"/>
              </a:lnSpc>
              <a:spcBef>
                <a:spcPts val="855"/>
              </a:spcBef>
            </a:pPr>
            <a:r>
              <a:rPr lang="ar-JO" sz="950" b="1" dirty="0">
                <a:solidFill>
                  <a:srgbClr val="542F6D"/>
                </a:solidFill>
                <a:latin typeface="Calibri" panose="020F0502020204030204" pitchFamily="34" charset="0"/>
                <a:ea typeface="Calibri" panose="020F0502020204030204" pitchFamily="34" charset="0"/>
                <a:cs typeface="Calibri" panose="020F0502020204030204" pitchFamily="34" charset="0"/>
              </a:rPr>
              <a:t>العنف الجنسي والعنف القائم على النوع الاجتماعي</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الفئات التي تشمل العنف الجنسي وعنف العشير والاتجار بالأشخاص والزواج القسري</a:t>
            </a:r>
            <a:r>
              <a:rPr lang="en-US" sz="950" dirty="0">
                <a:latin typeface="Calibri" panose="020F0502020204030204" pitchFamily="34" charset="0"/>
                <a:ea typeface="Calibri" panose="020F0502020204030204" pitchFamily="34" charset="0"/>
                <a:cs typeface="Calibri" panose="020F0502020204030204" pitchFamily="34" charset="0"/>
              </a:rPr>
              <a:t>/</a:t>
            </a:r>
            <a:r>
              <a:rPr lang="ar-JO" sz="950" dirty="0">
                <a:latin typeface="Calibri" panose="020F0502020204030204" pitchFamily="34" charset="0"/>
                <a:ea typeface="Calibri" panose="020F0502020204030204" pitchFamily="34" charset="0"/>
                <a:cs typeface="Calibri" panose="020F0502020204030204" pitchFamily="34" charset="0"/>
              </a:rPr>
              <a:t>الزواج المبكر والتحرش الجنسي والإكراه على البغاء وقتل الإناث وتشويه الأعضاء التناسلية الأنثوية والاستغلال والاعتداء الجنسيين والحرمان من المصادر والفرص والخدمات على سبيل المثال لا الحصر.</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50800" algn="just" rtl="1">
              <a:lnSpc>
                <a:spcPct val="100000"/>
              </a:lnSpc>
              <a:spcBef>
                <a:spcPts val="1010"/>
              </a:spcBef>
            </a:pPr>
            <a:r>
              <a:rPr lang="ar-JO" sz="950" b="1" spc="-10" dirty="0">
                <a:solidFill>
                  <a:srgbClr val="542F6D"/>
                </a:solidFill>
                <a:latin typeface="Calibri" panose="020F0502020204030204" pitchFamily="34" charset="0"/>
                <a:ea typeface="Calibri" panose="020F0502020204030204" pitchFamily="34" charset="0"/>
                <a:cs typeface="Calibri" panose="020F0502020204030204" pitchFamily="34" charset="0"/>
              </a:rPr>
              <a:t>العنف</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استخدام القوة أو السلطة بشكل متعمد أو متصور في أي سياق بالفعل أو بالامتناع عن الفعل أو التهديد باستعمالها ضد الذات أو ضد شخص آخر أو مجموعة أشخاص أو مجتمع ويؤدي أو يتحمل بدرجة كبيرة أن يؤدي إلى الوفاة أو الإصابة البدنية أو النفسية أو المعنوية أو سوؤ النماء أو الحرمان 14.</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algn="just" rtl="1">
              <a:lnSpc>
                <a:spcPct val="100000"/>
              </a:lnSpc>
              <a:spcBef>
                <a:spcPts val="35"/>
              </a:spcBef>
            </a:pPr>
            <a:endParaRPr sz="900" dirty="0">
              <a:latin typeface="Calibri" panose="020F0502020204030204" pitchFamily="34" charset="0"/>
              <a:ea typeface="Calibri" panose="020F0502020204030204" pitchFamily="34" charset="0"/>
              <a:cs typeface="Calibri" panose="020F0502020204030204" pitchFamily="34" charset="0"/>
            </a:endParaRPr>
          </a:p>
          <a:p>
            <a:pPr marL="215900" indent="-165100" algn="just" rtl="1">
              <a:lnSpc>
                <a:spcPct val="100000"/>
              </a:lnSpc>
              <a:spcBef>
                <a:spcPts val="5"/>
              </a:spcBef>
              <a:buClr>
                <a:srgbClr val="992B7D"/>
              </a:buClr>
              <a:buFont typeface="Arial Black"/>
              <a:buAutoNum type="arabicPeriod" startAt="7"/>
              <a:tabLst>
                <a:tab pos="215900" algn="l"/>
              </a:tabLst>
            </a:pPr>
            <a:r>
              <a:rPr lang="ar-JO" sz="700" spc="-35" dirty="0">
                <a:latin typeface="Calibri" panose="020F0502020204030204" pitchFamily="34" charset="0"/>
                <a:ea typeface="Calibri" panose="020F0502020204030204" pitchFamily="34" charset="0"/>
                <a:cs typeface="Calibri" panose="020F0502020204030204" pitchFamily="34" charset="0"/>
              </a:rPr>
              <a:t> الاتحاد الدولي لجمعيات الصليب الأحمر والهلال الأحمر (2022): سياسة الحماية والنوع الاجتماعي والإدماج. </a:t>
            </a:r>
            <a:r>
              <a:rPr sz="70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2"/>
              </a:rPr>
              <a:t>https://www.ifrc.org/document/protection-gender-and-inclusion-</a:t>
            </a:r>
            <a:r>
              <a:rPr sz="700" u="sng" spc="-10"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2"/>
              </a:rPr>
              <a:t>policy</a:t>
            </a:r>
            <a:endParaRPr lang="ar-JO" sz="700" u="sng" spc="-10"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215900" indent="-165100" algn="just" rtl="1">
              <a:lnSpc>
                <a:spcPct val="100000"/>
              </a:lnSpc>
              <a:spcBef>
                <a:spcPts val="5"/>
              </a:spcBef>
              <a:buClr>
                <a:srgbClr val="992B7D"/>
              </a:buClr>
              <a:buFont typeface="Arial Black"/>
              <a:buAutoNum type="arabicPeriod" startAt="7"/>
              <a:tabLst>
                <a:tab pos="215900" algn="l"/>
              </a:tabLst>
            </a:pPr>
            <a:endParaRPr sz="700" dirty="0">
              <a:latin typeface="Calibri" panose="020F0502020204030204" pitchFamily="34" charset="0"/>
              <a:ea typeface="Calibri" panose="020F0502020204030204" pitchFamily="34" charset="0"/>
              <a:cs typeface="Calibri" panose="020F0502020204030204" pitchFamily="34" charset="0"/>
            </a:endParaRPr>
          </a:p>
          <a:p>
            <a:pPr marL="215900" indent="-165100" algn="just" rtl="1">
              <a:lnSpc>
                <a:spcPct val="100000"/>
              </a:lnSpc>
              <a:buClr>
                <a:srgbClr val="992B7D"/>
              </a:buClr>
              <a:buFont typeface="Arial Black"/>
              <a:buAutoNum type="arabicPeriod" startAt="7"/>
              <a:tabLst>
                <a:tab pos="215900" algn="l"/>
              </a:tabLst>
            </a:pPr>
            <a:r>
              <a:rPr lang="ar-JO" sz="700" spc="-20" dirty="0">
                <a:latin typeface="Calibri" panose="020F0502020204030204" pitchFamily="34" charset="0"/>
                <a:ea typeface="Calibri" panose="020F0502020204030204" pitchFamily="34" charset="0"/>
                <a:cs typeface="Calibri" panose="020F0502020204030204" pitchFamily="34" charset="0"/>
              </a:rPr>
              <a:t>نفسه</a:t>
            </a:r>
            <a:endParaRPr sz="700" dirty="0">
              <a:latin typeface="Calibri" panose="020F0502020204030204" pitchFamily="34" charset="0"/>
              <a:ea typeface="Calibri" panose="020F0502020204030204" pitchFamily="34" charset="0"/>
              <a:cs typeface="Calibri" panose="020F0502020204030204" pitchFamily="34" charset="0"/>
            </a:endParaRPr>
          </a:p>
          <a:p>
            <a:pPr marL="215900" indent="-165100" algn="just" rtl="1">
              <a:lnSpc>
                <a:spcPct val="100000"/>
              </a:lnSpc>
              <a:buClr>
                <a:srgbClr val="992B7D"/>
              </a:buClr>
              <a:buFont typeface="Arial Black"/>
              <a:buAutoNum type="arabicPeriod" startAt="7"/>
              <a:tabLst>
                <a:tab pos="215900" algn="l"/>
              </a:tabLst>
            </a:pPr>
            <a:r>
              <a:rPr lang="ar-JO" sz="700" spc="-20" dirty="0">
                <a:latin typeface="Calibri" panose="020F0502020204030204" pitchFamily="34" charset="0"/>
                <a:ea typeface="Calibri" panose="020F0502020204030204" pitchFamily="34" charset="0"/>
                <a:cs typeface="Calibri" panose="020F0502020204030204" pitchFamily="34" charset="0"/>
              </a:rPr>
              <a:t>نفسه</a:t>
            </a:r>
            <a:endParaRPr sz="700" dirty="0">
              <a:latin typeface="Calibri" panose="020F0502020204030204" pitchFamily="34" charset="0"/>
              <a:ea typeface="Calibri" panose="020F0502020204030204" pitchFamily="34" charset="0"/>
              <a:cs typeface="Calibri" panose="020F0502020204030204" pitchFamily="34" charset="0"/>
            </a:endParaRPr>
          </a:p>
          <a:p>
            <a:pPr marL="220979" indent="-170180" algn="just" rtl="1">
              <a:lnSpc>
                <a:spcPct val="100000"/>
              </a:lnSpc>
              <a:buClr>
                <a:srgbClr val="992B7D"/>
              </a:buClr>
              <a:buFont typeface="Arial Black"/>
              <a:buAutoNum type="arabicPeriod" startAt="7"/>
              <a:tabLst>
                <a:tab pos="220979" algn="l"/>
              </a:tabLst>
            </a:pPr>
            <a:r>
              <a:rPr lang="ar-JO" sz="700" spc="-20" dirty="0">
                <a:latin typeface="Calibri" panose="020F0502020204030204" pitchFamily="34" charset="0"/>
                <a:ea typeface="Calibri" panose="020F0502020204030204" pitchFamily="34" charset="0"/>
                <a:cs typeface="Calibri" panose="020F0502020204030204" pitchFamily="34" charset="0"/>
              </a:rPr>
              <a:t>نفسه</a:t>
            </a:r>
            <a:endParaRPr sz="700" dirty="0">
              <a:latin typeface="Calibri" panose="020F0502020204030204" pitchFamily="34" charset="0"/>
              <a:ea typeface="Calibri" panose="020F0502020204030204" pitchFamily="34" charset="0"/>
              <a:cs typeface="Calibri" panose="020F0502020204030204" pitchFamily="34" charset="0"/>
            </a:endParaRPr>
          </a:p>
          <a:p>
            <a:pPr marL="220979" marR="770890" indent="-170815" algn="just" rtl="1">
              <a:lnSpc>
                <a:spcPct val="100000"/>
              </a:lnSpc>
              <a:buClr>
                <a:srgbClr val="992B7D"/>
              </a:buClr>
              <a:buFont typeface="Arial Black"/>
              <a:buAutoNum type="arabicPeriod" startAt="7"/>
              <a:tabLst>
                <a:tab pos="220979" algn="l"/>
              </a:tabLst>
            </a:pPr>
            <a:r>
              <a:rPr lang="ar-JO" sz="700" spc="-10" dirty="0">
                <a:latin typeface="Calibri" panose="020F0502020204030204" pitchFamily="34" charset="0"/>
                <a:ea typeface="Calibri" panose="020F0502020204030204" pitchFamily="34" charset="0"/>
                <a:cs typeface="Calibri" panose="020F0502020204030204" pitchFamily="34" charset="0"/>
              </a:rPr>
              <a:t>لجنة الوكالات الدائمة المشتركة (2021). المسؤولية عن البيانات في السياقات الإنسانية. الإرشاد التشغيلي، ص.30.</a:t>
            </a:r>
            <a:r>
              <a:rPr lang="en-US" sz="700" u="sng"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3"/>
              </a:rPr>
              <a:t>https://interagencystandingcommittee.org/operational-response/iasc-operational-guidance-data-responsibility-humanitarian-</a:t>
            </a:r>
            <a:r>
              <a:rPr lang="en-US" sz="700" u="sng" spc="-10"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3"/>
              </a:rPr>
              <a:t>action</a:t>
            </a:r>
            <a:endParaRPr lang="en-US" sz="700" dirty="0">
              <a:latin typeface="Calibri" panose="020F0502020204030204" pitchFamily="34" charset="0"/>
              <a:ea typeface="Calibri" panose="020F0502020204030204" pitchFamily="34" charset="0"/>
              <a:cs typeface="Calibri" panose="020F0502020204030204" pitchFamily="34" charset="0"/>
            </a:endParaRPr>
          </a:p>
          <a:p>
            <a:pPr marL="220979" marR="473709" indent="-170815" algn="just" rtl="1">
              <a:lnSpc>
                <a:spcPct val="100000"/>
              </a:lnSpc>
              <a:buClr>
                <a:srgbClr val="992B7D"/>
              </a:buClr>
              <a:buFont typeface="Arial Black"/>
              <a:buAutoNum type="arabicPeriod" startAt="7"/>
              <a:tabLst>
                <a:tab pos="220979" algn="l"/>
              </a:tabLst>
            </a:pPr>
            <a:r>
              <a:rPr lang="ar-JO" sz="700" dirty="0">
                <a:latin typeface="Calibri" panose="020F0502020204030204" pitchFamily="34" charset="0"/>
                <a:ea typeface="Calibri" panose="020F0502020204030204" pitchFamily="34" charset="0"/>
                <a:cs typeface="Calibri" panose="020F0502020204030204" pitchFamily="34" charset="0"/>
              </a:rPr>
              <a:t>المجلس الدانمركي للاجئين (2022): آلية التغذية الراجعة المجتمعية. الدليل الإرشادي ومجموعة الأدوات ص 8</a:t>
            </a:r>
            <a:r>
              <a:rPr lang="en-US" sz="700" spc="-20" dirty="0">
                <a:latin typeface="Calibri" panose="020F0502020204030204" pitchFamily="34" charset="0"/>
                <a:ea typeface="Calibri" panose="020F0502020204030204" pitchFamily="34" charset="0"/>
                <a:cs typeface="Calibri" panose="020F0502020204030204" pitchFamily="34" charset="0"/>
              </a:rPr>
              <a:t>.</a:t>
            </a:r>
            <a:r>
              <a:rPr sz="700" u="sng" spc="-10" dirty="0">
                <a:solidFill>
                  <a:srgbClr val="992B7D"/>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4"/>
              </a:rPr>
              <a:t>https://www.drc.ngo/media/vzlhxkea/drc_glo-bal-cfm-guidance_web_low-res.pdf</a:t>
            </a:r>
            <a:r>
              <a:rPr sz="700" spc="-10" dirty="0">
                <a:latin typeface="Calibri" panose="020F0502020204030204" pitchFamily="34" charset="0"/>
                <a:ea typeface="Calibri" panose="020F0502020204030204" pitchFamily="34" charset="0"/>
                <a:cs typeface="Calibri" panose="020F0502020204030204" pitchFamily="34" charset="0"/>
              </a:rPr>
              <a:t>.</a:t>
            </a:r>
            <a:endParaRPr sz="700" dirty="0">
              <a:latin typeface="Calibri" panose="020F0502020204030204" pitchFamily="34" charset="0"/>
              <a:ea typeface="Calibri" panose="020F0502020204030204" pitchFamily="34" charset="0"/>
              <a:cs typeface="Calibri" panose="020F0502020204030204" pitchFamily="34" charset="0"/>
            </a:endParaRPr>
          </a:p>
          <a:p>
            <a:pPr marL="215900" marR="0" lvl="0" indent="-165100" algn="just" defTabSz="914400" rtl="1" eaLnBrk="1" fontAlgn="auto" latinLnBrk="0" hangingPunct="1">
              <a:lnSpc>
                <a:spcPct val="100000"/>
              </a:lnSpc>
              <a:spcBef>
                <a:spcPts val="5"/>
              </a:spcBef>
              <a:spcAft>
                <a:spcPts val="0"/>
              </a:spcAft>
              <a:buClr>
                <a:srgbClr val="992B7D"/>
              </a:buClr>
              <a:buSzTx/>
              <a:buFont typeface="Arial Black"/>
              <a:buAutoNum type="arabicPeriod" startAt="7"/>
              <a:tabLst>
                <a:tab pos="215900" algn="l"/>
              </a:tabLst>
              <a:defRPr/>
            </a:pPr>
            <a:r>
              <a:rPr kumimoji="0" lang="ar-JO" sz="700" b="0" i="0" u="none" strike="noStrike" kern="0" cap="none" spc="-35"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 الاتحاد الدولي لجمعيات الصليب الأحمر والهلال الأحمر (2022): سياسة الحماية والنوع الاجتماعي والإدماج. </a:t>
            </a:r>
            <a:r>
              <a:rPr kumimoji="0" lang="en-US" sz="700" b="0" i="0" u="sng" strike="noStrike" kern="0" cap="none" spc="0" normalizeH="0" baseline="0" noProof="0" dirty="0">
                <a:ln>
                  <a:noFill/>
                </a:ln>
                <a:solidFill>
                  <a:srgbClr val="992B7D"/>
                </a:solidFill>
                <a:effectLst/>
                <a:uLnTx/>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2"/>
              </a:rPr>
              <a:t>https://www.ifrc.org/document/protection-gender-and-inclusion-</a:t>
            </a:r>
            <a:r>
              <a:rPr kumimoji="0" lang="en-US" sz="700" b="0" i="0" u="sng" strike="noStrike" kern="0" cap="none" spc="-10" normalizeH="0" baseline="0" noProof="0" dirty="0">
                <a:ln>
                  <a:noFill/>
                </a:ln>
                <a:solidFill>
                  <a:srgbClr val="992B7D"/>
                </a:solidFill>
                <a:effectLst/>
                <a:uLnTx/>
                <a:uFill>
                  <a:solidFill>
                    <a:srgbClr val="992B7D"/>
                  </a:solidFill>
                </a:uFill>
                <a:latin typeface="Calibri" panose="020F0502020204030204" pitchFamily="34" charset="0"/>
                <a:ea typeface="Calibri" panose="020F0502020204030204" pitchFamily="34" charset="0"/>
                <a:cs typeface="Calibri" panose="020F0502020204030204" pitchFamily="34" charset="0"/>
                <a:hlinkClick r:id="rId2"/>
              </a:rPr>
              <a:t>policy</a:t>
            </a:r>
            <a:endParaRPr kumimoji="0" lang="en-US" sz="700" b="0" i="0" u="sng" strike="noStrike" kern="0" cap="none" spc="-10" normalizeH="0" baseline="0" noProof="0" dirty="0">
              <a:ln>
                <a:noFill/>
              </a:ln>
              <a:solidFill>
                <a:srgbClr val="992B7D"/>
              </a:solidFill>
              <a:effectLst/>
              <a:uLnTx/>
              <a:uFill>
                <a:solidFill>
                  <a:srgbClr val="992B7D"/>
                </a:solidFill>
              </a:uFill>
              <a:latin typeface="Calibri" panose="020F0502020204030204" pitchFamily="34" charset="0"/>
              <a:ea typeface="Calibri" panose="020F0502020204030204" pitchFamily="34" charset="0"/>
              <a:cs typeface="Calibri" panose="020F0502020204030204" pitchFamily="34" charset="0"/>
            </a:endParaRPr>
          </a:p>
          <a:p>
            <a:pPr marL="220979" indent="-170180" algn="just" rtl="1">
              <a:lnSpc>
                <a:spcPct val="100000"/>
              </a:lnSpc>
              <a:buClr>
                <a:srgbClr val="992B7D"/>
              </a:buClr>
              <a:buFont typeface="Arial Black"/>
              <a:buAutoNum type="arabicPeriod" startAt="7"/>
              <a:tabLst>
                <a:tab pos="220979" algn="l"/>
              </a:tabLst>
            </a:pPr>
            <a:r>
              <a:rPr lang="ar-JO" sz="700" spc="-20" dirty="0">
                <a:latin typeface="Calibri" panose="020F0502020204030204" pitchFamily="34" charset="0"/>
                <a:ea typeface="Calibri" panose="020F0502020204030204" pitchFamily="34" charset="0"/>
                <a:cs typeface="Calibri" panose="020F0502020204030204" pitchFamily="34" charset="0"/>
              </a:rPr>
              <a:t>نفسه</a:t>
            </a:r>
            <a:endParaRPr sz="7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2">
            <a:extLst>
              <a:ext uri="{FF2B5EF4-FFF2-40B4-BE49-F238E27FC236}">
                <a16:creationId xmlns:a16="http://schemas.microsoft.com/office/drawing/2014/main" id="{5B110D61-F0E9-2013-16BD-90ED1B9771FC}"/>
              </a:ext>
            </a:extLst>
          </p:cNvPr>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11" name="object 3">
            <a:extLst>
              <a:ext uri="{FF2B5EF4-FFF2-40B4-BE49-F238E27FC236}">
                <a16:creationId xmlns:a16="http://schemas.microsoft.com/office/drawing/2014/main" id="{9073E8D8-4367-5E19-5DCD-CFF7F04D4757}"/>
              </a:ext>
            </a:extLst>
          </p:cNvPr>
          <p:cNvSpPr txBox="1"/>
          <p:nvPr/>
        </p:nvSpPr>
        <p:spPr>
          <a:xfrm>
            <a:off x="6728437" y="10083162"/>
            <a:ext cx="130810" cy="135935"/>
          </a:xfrm>
          <a:prstGeom prst="rect">
            <a:avLst/>
          </a:prstGeom>
        </p:spPr>
        <p:txBody>
          <a:bodyPr vert="horz" wrap="square" lIns="0" tIns="12700" rIns="0" bIns="0" rtlCol="0">
            <a:spAutoFit/>
          </a:bodyPr>
          <a:lstStyle/>
          <a:p>
            <a:pPr marL="12700">
              <a:lnSpc>
                <a:spcPct val="100000"/>
              </a:lnSpc>
              <a:spcBef>
                <a:spcPts val="100"/>
              </a:spcBef>
            </a:pPr>
            <a:r>
              <a:rPr lang="ar-JO" sz="800" b="1" spc="-25" dirty="0">
                <a:solidFill>
                  <a:srgbClr val="FFFFFF"/>
                </a:solidFill>
                <a:latin typeface="Century Gothic"/>
                <a:cs typeface="Century Gothic"/>
              </a:rPr>
              <a:t>18</a:t>
            </a:r>
            <a:endParaRPr sz="800" dirty="0">
              <a:latin typeface="Century Gothic"/>
              <a:cs typeface="Century Gothic"/>
            </a:endParaRPr>
          </a:p>
        </p:txBody>
      </p:sp>
      <p:sp>
        <p:nvSpPr>
          <p:cNvPr id="12" name="Rectangle 11">
            <a:extLst>
              <a:ext uri="{FF2B5EF4-FFF2-40B4-BE49-F238E27FC236}">
                <a16:creationId xmlns:a16="http://schemas.microsoft.com/office/drawing/2014/main" id="{78EE0561-6142-FF88-189B-9B4A442255F9}"/>
              </a:ext>
            </a:extLst>
          </p:cNvPr>
          <p:cNvSpPr/>
          <p:nvPr/>
        </p:nvSpPr>
        <p:spPr>
          <a:xfrm>
            <a:off x="349250" y="9917308"/>
            <a:ext cx="762000" cy="68719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3" name="object 3"/>
          <p:cNvSpPr txBox="1"/>
          <p:nvPr/>
        </p:nvSpPr>
        <p:spPr>
          <a:xfrm>
            <a:off x="6726235" y="10083162"/>
            <a:ext cx="13525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19</a:t>
            </a:r>
            <a:endParaRPr sz="800">
              <a:latin typeface="Century Gothic"/>
              <a:cs typeface="Century Gothic"/>
            </a:endParaRPr>
          </a:p>
        </p:txBody>
      </p:sp>
      <p:sp>
        <p:nvSpPr>
          <p:cNvPr id="4" name="object 4"/>
          <p:cNvSpPr txBox="1"/>
          <p:nvPr/>
        </p:nvSpPr>
        <p:spPr>
          <a:xfrm>
            <a:off x="4895404" y="10091697"/>
            <a:ext cx="161544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الوحدة 5</a:t>
            </a:r>
            <a:r>
              <a:rPr lang="ar-JO" sz="800" b="1" spc="-10" dirty="0">
                <a:solidFill>
                  <a:schemeClr val="tx1"/>
                </a:solidFill>
                <a:latin typeface="Calibri" panose="020F0502020204030204" pitchFamily="34" charset="0"/>
                <a:ea typeface="Calibri" panose="020F0502020204030204" pitchFamily="34" charset="0"/>
                <a:cs typeface="Calibri" panose="020F0502020204030204" pitchFamily="34" charset="0"/>
              </a:rPr>
              <a:t>الشكر والتقدير</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a:off x="2241865" y="1308100"/>
            <a:ext cx="4619625" cy="0"/>
          </a:xfrm>
          <a:custGeom>
            <a:avLst/>
            <a:gdLst/>
            <a:ahLst/>
            <a:cxnLst/>
            <a:rect l="l" t="t" r="r" b="b"/>
            <a:pathLst>
              <a:path w="4619625">
                <a:moveTo>
                  <a:pt x="0" y="0"/>
                </a:moveTo>
                <a:lnTo>
                  <a:pt x="4619459" y="0"/>
                </a:lnTo>
              </a:path>
            </a:pathLst>
          </a:custGeom>
          <a:ln w="6350">
            <a:solidFill>
              <a:srgbClr val="0D2243"/>
            </a:solidFill>
          </a:ln>
        </p:spPr>
        <p:txBody>
          <a:bodyPr wrap="square" lIns="0" tIns="0" rIns="0" bIns="0" rtlCol="0"/>
          <a:lstStyle/>
          <a:p>
            <a:endParaRPr/>
          </a:p>
        </p:txBody>
      </p:sp>
      <p:sp>
        <p:nvSpPr>
          <p:cNvPr id="6" name="object 6"/>
          <p:cNvSpPr txBox="1">
            <a:spLocks noGrp="1"/>
          </p:cNvSpPr>
          <p:nvPr>
            <p:ph type="title"/>
          </p:nvPr>
        </p:nvSpPr>
        <p:spPr>
          <a:xfrm>
            <a:off x="707298" y="695105"/>
            <a:ext cx="6347551" cy="482600"/>
          </a:xfrm>
          <a:prstGeom prst="rect">
            <a:avLst/>
          </a:prstGeom>
        </p:spPr>
        <p:txBody>
          <a:bodyPr vert="horz" wrap="square" lIns="0" tIns="12700" rIns="0" bIns="0" rtlCol="0">
            <a:spAutoFit/>
          </a:bodyPr>
          <a:lstStyle/>
          <a:p>
            <a:pPr marL="12700" rtl="1">
              <a:lnSpc>
                <a:spcPct val="100000"/>
              </a:lnSpc>
              <a:spcBef>
                <a:spcPts val="100"/>
              </a:spcBef>
            </a:pPr>
            <a:r>
              <a:rPr lang="ar-JO" spc="235" dirty="0">
                <a:latin typeface="Calibri" panose="020F0502020204030204" pitchFamily="34" charset="0"/>
                <a:ea typeface="Calibri" panose="020F0502020204030204" pitchFamily="34" charset="0"/>
                <a:cs typeface="Calibri" panose="020F0502020204030204" pitchFamily="34" charset="0"/>
              </a:rPr>
              <a:t>شكر وعرفان</a:t>
            </a:r>
            <a:endParaRPr spc="235"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707299" y="1552556"/>
            <a:ext cx="6146165" cy="1970219"/>
          </a:xfrm>
          <a:prstGeom prst="rect">
            <a:avLst/>
          </a:prstGeom>
        </p:spPr>
        <p:txBody>
          <a:bodyPr vert="horz" wrap="square" lIns="0" tIns="12700" rIns="0" bIns="0" rtlCol="0">
            <a:spAutoFit/>
          </a:bodyPr>
          <a:lstStyle/>
          <a:p>
            <a:pPr marL="12700" algn="just" rtl="1">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يأتي هذا الدليل كنتاج لجهود الاتحاد الدولي لجمعيات الصليب الأحمروالهلال الأحمر.</a:t>
            </a:r>
          </a:p>
          <a:p>
            <a:pPr marL="12700" algn="just" rtl="1">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spcBef>
                <a:spcPts val="100"/>
              </a:spcBef>
            </a:pPr>
            <a:r>
              <a:rPr lang="ar-JO" sz="950" spc="-90" dirty="0">
                <a:latin typeface="Calibri" panose="020F0502020204030204" pitchFamily="34" charset="0"/>
                <a:ea typeface="Calibri" panose="020F0502020204030204" pitchFamily="34" charset="0"/>
                <a:cs typeface="Calibri" panose="020F0502020204030204" pitchFamily="34" charset="0"/>
              </a:rPr>
              <a:t> </a:t>
            </a:r>
            <a:r>
              <a:rPr lang="ar-JO" sz="950" spc="-10" dirty="0">
                <a:latin typeface="Calibri" panose="020F0502020204030204" pitchFamily="34" charset="0"/>
                <a:ea typeface="Calibri" panose="020F0502020204030204" pitchFamily="34" charset="0"/>
                <a:cs typeface="Calibri" panose="020F0502020204030204" pitchFamily="34" charset="0"/>
              </a:rPr>
              <a:t>يستند هذا الدليل إلى الجهود الكبيرة التي بذلها موظفو ومتطوعو الصليب الأحمر والهلال الأحمر في جميع أنحاء العالم، الذين تواصلوا مع المجتمعات بطرق مختلفة وتعاملوا مع المواقف الصعبة، نود أن نشكر زملائنا على مشاركة خبراتهم وتجاربهم معنا، يعتمد الكثير من محتوى هذا الدليل على المواد التي وضعها فريق الحماية والنوع الاجتماعي والإدماج في الاتحاد الدولي لجمعيات الصليب الأحمر والهلال الأحمر، ونود أن نشكر زملائنا على هذه الشراكة الممتازة، لأنها مفتاح لضمان استعدادنا لتلقي الملاحظات الحساسة والتأكد من سماعها والعمل وفقًا لها.</a:t>
            </a:r>
          </a:p>
          <a:p>
            <a:pPr marL="12700" marR="5080" algn="just" rtl="1">
              <a:lnSpc>
                <a:spcPct val="113999"/>
              </a:lnSpc>
              <a:spcBef>
                <a:spcPts val="850"/>
              </a:spcBef>
            </a:pPr>
            <a:r>
              <a:rPr lang="ar-JO" sz="950" b="1" spc="-55">
                <a:latin typeface="Calibri" panose="020F0502020204030204" pitchFamily="34" charset="0"/>
                <a:ea typeface="Calibri" panose="020F0502020204030204" pitchFamily="34" charset="0"/>
                <a:cs typeface="Calibri" panose="020F0502020204030204" pitchFamily="34" charset="0"/>
              </a:rPr>
              <a:t>المؤلف</a:t>
            </a:r>
            <a:r>
              <a:rPr sz="950" spc="-55">
                <a:latin typeface="Calibri" panose="020F0502020204030204" pitchFamily="34" charset="0"/>
                <a:ea typeface="Calibri" panose="020F0502020204030204" pitchFamily="34" charset="0"/>
                <a:cs typeface="Calibri" panose="020F0502020204030204" pitchFamily="34" charset="0"/>
              </a:rPr>
              <a:t>:</a:t>
            </a:r>
            <a:r>
              <a:rPr sz="950" spc="-25">
                <a:latin typeface="Calibri" panose="020F0502020204030204" pitchFamily="34" charset="0"/>
                <a:ea typeface="Calibri" panose="020F0502020204030204" pitchFamily="34" charset="0"/>
                <a:cs typeface="Calibri" panose="020F0502020204030204" pitchFamily="34" charset="0"/>
              </a:rPr>
              <a:t> </a:t>
            </a:r>
            <a:r>
              <a:rPr lang="ar-JO" sz="950" spc="-10" dirty="0">
                <a:latin typeface="Calibri" panose="020F0502020204030204" pitchFamily="34" charset="0"/>
                <a:ea typeface="Calibri" panose="020F0502020204030204" pitchFamily="34" charset="0"/>
                <a:cs typeface="Calibri" panose="020F0502020204030204" pitchFamily="34" charset="0"/>
              </a:rPr>
              <a:t>إيفا إرلاخ (مستشارة الاتحاد الدولي لجمعيات الصليب الأحمر والهلال الأحمر).</a:t>
            </a:r>
          </a:p>
          <a:p>
            <a:pPr marL="12700" marR="5080" algn="just" rtl="1">
              <a:lnSpc>
                <a:spcPct val="113999"/>
              </a:lnSpc>
              <a:spcBef>
                <a:spcPts val="850"/>
              </a:spcBef>
            </a:pPr>
            <a:r>
              <a:rPr lang="ar-JO" sz="950" b="1" dirty="0">
                <a:latin typeface="Calibri" panose="020F0502020204030204" pitchFamily="34" charset="0"/>
                <a:ea typeface="Calibri" panose="020F0502020204030204" pitchFamily="34" charset="0"/>
                <a:cs typeface="Calibri" panose="020F0502020204030204" pitchFamily="34" charset="0"/>
              </a:rPr>
              <a:t>المساهمون الرئيسيون</a:t>
            </a:r>
            <a:r>
              <a:rPr lang="ar-JO" sz="950" dirty="0">
                <a:latin typeface="Calibri" panose="020F0502020204030204" pitchFamily="34" charset="0"/>
                <a:ea typeface="Calibri" panose="020F0502020204030204" pitchFamily="34" charset="0"/>
                <a:cs typeface="Calibri" panose="020F0502020204030204" pitchFamily="34" charset="0"/>
              </a:rPr>
              <a:t>: راشيل ياليس (الاتحاد الدولي لجمعيات الصليب الأحمر والهلال الأحمر في جنيف)، صوفيا مالمكويست (الاتحاد الدولي لجمعيات الصليب الأحمر والهلال الأحمر في جنيف)، ليزا أكيرو (الاتحاد الدولي لجمعيات الصليب الأحمر والهلال الأحمر في جنيف)، أومبريتا باجيو (الاتحاد الدولي لجمعيات الصليب الأحمر والهلال الأحمر في جنيف)، إليزابيث جانتر ريستريبو (الاتحاد الدولي لجمعيات الصليب الأحمر والهلال الأحمر في أفريقيا)، ألكسندرا سيكوت ليفيسك (الاتحاد الدولي لجمعيات الصليب الأحمر والهلال الأحمر في جنيف).</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0"/>
            <a:ext cx="7560309" cy="10692130"/>
            <a:chOff x="0" y="0"/>
            <a:chExt cx="7560309" cy="10692130"/>
          </a:xfrm>
        </p:grpSpPr>
        <p:pic>
          <p:nvPicPr>
            <p:cNvPr id="3" name="object 3"/>
            <p:cNvPicPr/>
            <p:nvPr/>
          </p:nvPicPr>
          <p:blipFill>
            <a:blip r:embed="rId2" cstate="print"/>
            <a:stretch>
              <a:fillRect/>
            </a:stretch>
          </p:blipFill>
          <p:spPr>
            <a:xfrm>
              <a:off x="0" y="0"/>
              <a:ext cx="7559992" cy="10692003"/>
            </a:xfrm>
            <a:prstGeom prst="rect">
              <a:avLst/>
            </a:prstGeom>
          </p:spPr>
        </p:pic>
        <p:sp>
          <p:nvSpPr>
            <p:cNvPr id="4" name="object 4"/>
            <p:cNvSpPr/>
            <p:nvPr/>
          </p:nvSpPr>
          <p:spPr>
            <a:xfrm>
              <a:off x="0" y="2"/>
              <a:ext cx="5211445" cy="10692130"/>
            </a:xfrm>
            <a:custGeom>
              <a:avLst/>
              <a:gdLst/>
              <a:ahLst/>
              <a:cxnLst/>
              <a:rect l="l" t="t" r="r" b="b"/>
              <a:pathLst>
                <a:path w="5211445" h="10692130">
                  <a:moveTo>
                    <a:pt x="2060994" y="0"/>
                  </a:moveTo>
                  <a:lnTo>
                    <a:pt x="0" y="0"/>
                  </a:lnTo>
                  <a:lnTo>
                    <a:pt x="0" y="10692003"/>
                  </a:lnTo>
                  <a:lnTo>
                    <a:pt x="2060994" y="10692003"/>
                  </a:lnTo>
                  <a:lnTo>
                    <a:pt x="3882091" y="9709594"/>
                  </a:lnTo>
                  <a:lnTo>
                    <a:pt x="4817249" y="8840249"/>
                  </a:lnTo>
                  <a:lnTo>
                    <a:pt x="5161781" y="7596278"/>
                  </a:lnTo>
                  <a:lnTo>
                    <a:pt x="5211000" y="5489994"/>
                  </a:lnTo>
                  <a:lnTo>
                    <a:pt x="4718812" y="3113435"/>
                  </a:lnTo>
                  <a:lnTo>
                    <a:pt x="3635997" y="1394999"/>
                  </a:lnTo>
                  <a:lnTo>
                    <a:pt x="2553182" y="351562"/>
                  </a:lnTo>
                  <a:lnTo>
                    <a:pt x="2060994" y="0"/>
                  </a:lnTo>
                  <a:close/>
                </a:path>
              </a:pathLst>
            </a:custGeom>
            <a:solidFill>
              <a:srgbClr val="FFFFFF">
                <a:alpha val="58000"/>
              </a:srgbClr>
            </a:solidFill>
          </p:spPr>
          <p:txBody>
            <a:bodyPr wrap="square" lIns="0" tIns="0" rIns="0" bIns="0" rtlCol="0"/>
            <a:lstStyle/>
            <a:p>
              <a:endParaRPr/>
            </a:p>
          </p:txBody>
        </p:sp>
        <p:sp>
          <p:nvSpPr>
            <p:cNvPr id="5" name="object 5"/>
            <p:cNvSpPr/>
            <p:nvPr/>
          </p:nvSpPr>
          <p:spPr>
            <a:xfrm>
              <a:off x="0" y="2"/>
              <a:ext cx="5049520" cy="10692130"/>
            </a:xfrm>
            <a:custGeom>
              <a:avLst/>
              <a:gdLst/>
              <a:ahLst/>
              <a:cxnLst/>
              <a:rect l="l" t="t" r="r" b="b"/>
              <a:pathLst>
                <a:path w="5049520" h="10692130">
                  <a:moveTo>
                    <a:pt x="2069998" y="0"/>
                  </a:moveTo>
                  <a:lnTo>
                    <a:pt x="0" y="0"/>
                  </a:lnTo>
                  <a:lnTo>
                    <a:pt x="0" y="10692003"/>
                  </a:lnTo>
                  <a:lnTo>
                    <a:pt x="2069998" y="10692003"/>
                  </a:lnTo>
                  <a:lnTo>
                    <a:pt x="3792233" y="9709594"/>
                  </a:lnTo>
                  <a:lnTo>
                    <a:pt x="4676624" y="8840249"/>
                  </a:lnTo>
                  <a:lnTo>
                    <a:pt x="5002452" y="7596278"/>
                  </a:lnTo>
                  <a:lnTo>
                    <a:pt x="5048999" y="5489994"/>
                  </a:lnTo>
                  <a:lnTo>
                    <a:pt x="4583530" y="3113435"/>
                  </a:lnTo>
                  <a:lnTo>
                    <a:pt x="3559498" y="1394999"/>
                  </a:lnTo>
                  <a:lnTo>
                    <a:pt x="2535467" y="351562"/>
                  </a:lnTo>
                  <a:lnTo>
                    <a:pt x="2069998" y="0"/>
                  </a:lnTo>
                  <a:close/>
                </a:path>
              </a:pathLst>
            </a:custGeom>
            <a:solidFill>
              <a:srgbClr val="97569C"/>
            </a:solidFill>
          </p:spPr>
          <p:txBody>
            <a:bodyPr wrap="square" lIns="0" tIns="0" rIns="0" bIns="0" rtlCol="0"/>
            <a:lstStyle/>
            <a:p>
              <a:endParaRPr/>
            </a:p>
          </p:txBody>
        </p:sp>
      </p:grpSp>
      <p:sp>
        <p:nvSpPr>
          <p:cNvPr id="6" name="object 6"/>
          <p:cNvSpPr txBox="1"/>
          <p:nvPr/>
        </p:nvSpPr>
        <p:spPr>
          <a:xfrm>
            <a:off x="366900" y="9398903"/>
            <a:ext cx="2033270" cy="779701"/>
          </a:xfrm>
          <a:prstGeom prst="rect">
            <a:avLst/>
          </a:prstGeom>
        </p:spPr>
        <p:txBody>
          <a:bodyPr vert="horz" wrap="square" lIns="0" tIns="7620" rIns="0" bIns="0" rtlCol="0">
            <a:spAutoFit/>
          </a:bodyPr>
          <a:lstStyle/>
          <a:p>
            <a:pPr marL="19050" marR="5080" indent="-1905" algn="just" rtl="1">
              <a:lnSpc>
                <a:spcPct val="104200"/>
              </a:lnSpc>
              <a:spcBef>
                <a:spcPts val="60"/>
              </a:spcBef>
            </a:pPr>
            <a:r>
              <a:rPr lang="ar-JO" sz="800" dirty="0">
                <a:solidFill>
                  <a:srgbClr val="FFFFFF"/>
                </a:solidFill>
                <a:latin typeface="Arial Narrow"/>
                <a:cs typeface="Arial Narrow"/>
              </a:rPr>
              <a:t>ليبيا 2022 - ناجي على متن سفينة أوشن فايكينج، سفينة إنقاذ إنسانية، بعد يوم من إنقاذه بواسطة الفرق التابعة لمنظمة  إس أو إس ميديتيرانيه والاتحاد الدولي لجمعيات الصليب الأحمر والهلال الأحمر.</a:t>
            </a:r>
          </a:p>
          <a:p>
            <a:pPr marL="19050" marR="5080" indent="-1905" algn="just" rtl="1">
              <a:lnSpc>
                <a:spcPct val="104200"/>
              </a:lnSpc>
              <a:spcBef>
                <a:spcPts val="60"/>
              </a:spcBef>
            </a:pPr>
            <a:r>
              <a:rPr lang="ar-JO" sz="800" spc="75" dirty="0">
                <a:solidFill>
                  <a:srgbClr val="FFFFFF"/>
                </a:solidFill>
                <a:latin typeface="Arial Narrow"/>
                <a:cs typeface="Arial Narrow"/>
              </a:rPr>
              <a:t>© آناليسا أوسيليو/الاتحاد الدولي لجمعيات الصليب الأحمر والهلال الأحمر.</a:t>
            </a:r>
          </a:p>
        </p:txBody>
      </p:sp>
      <p:sp>
        <p:nvSpPr>
          <p:cNvPr id="7" name="object 7"/>
          <p:cNvSpPr/>
          <p:nvPr/>
        </p:nvSpPr>
        <p:spPr>
          <a:xfrm>
            <a:off x="377998" y="2855981"/>
            <a:ext cx="2162810" cy="0"/>
          </a:xfrm>
          <a:custGeom>
            <a:avLst/>
            <a:gdLst/>
            <a:ahLst/>
            <a:cxnLst/>
            <a:rect l="l" t="t" r="r" b="b"/>
            <a:pathLst>
              <a:path w="2162810">
                <a:moveTo>
                  <a:pt x="0" y="0"/>
                </a:moveTo>
                <a:lnTo>
                  <a:pt x="2162340" y="0"/>
                </a:lnTo>
              </a:path>
            </a:pathLst>
          </a:custGeom>
          <a:ln w="6350">
            <a:solidFill>
              <a:srgbClr val="FFFFFF"/>
            </a:solidFill>
          </a:ln>
        </p:spPr>
        <p:txBody>
          <a:bodyPr wrap="square" lIns="0" tIns="0" rIns="0" bIns="0" rtlCol="0"/>
          <a:lstStyle/>
          <a:p>
            <a:endParaRPr/>
          </a:p>
        </p:txBody>
      </p:sp>
      <p:sp>
        <p:nvSpPr>
          <p:cNvPr id="8" name="object 8"/>
          <p:cNvSpPr txBox="1">
            <a:spLocks noGrp="1"/>
          </p:cNvSpPr>
          <p:nvPr>
            <p:ph type="title"/>
          </p:nvPr>
        </p:nvSpPr>
        <p:spPr>
          <a:xfrm>
            <a:off x="365298" y="2279106"/>
            <a:ext cx="2727152" cy="474489"/>
          </a:xfrm>
          <a:prstGeom prst="rect">
            <a:avLst/>
          </a:prstGeom>
        </p:spPr>
        <p:txBody>
          <a:bodyPr vert="horz" wrap="square" lIns="0" tIns="12700" rIns="0" bIns="0" rtlCol="0">
            <a:spAutoFit/>
          </a:bodyPr>
          <a:lstStyle/>
          <a:p>
            <a:pPr marL="12700">
              <a:lnSpc>
                <a:spcPct val="100000"/>
              </a:lnSpc>
              <a:spcBef>
                <a:spcPts val="100"/>
              </a:spcBef>
            </a:pPr>
            <a:r>
              <a:rPr lang="ar-JO" spc="235" dirty="0">
                <a:solidFill>
                  <a:srgbClr val="FFFFFF"/>
                </a:solidFill>
                <a:latin typeface="Calibri" panose="020F0502020204030204" pitchFamily="34" charset="0"/>
                <a:ea typeface="Calibri" panose="020F0502020204030204" pitchFamily="34" charset="0"/>
                <a:cs typeface="Calibri" panose="020F0502020204030204" pitchFamily="34" charset="0"/>
              </a:rPr>
              <a:t>قائمة المحتويات</a:t>
            </a:r>
            <a:endParaRPr spc="235" dirty="0">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200389" y="3423819"/>
            <a:ext cx="3589654" cy="2441374"/>
          </a:xfrm>
          <a:prstGeom prst="rect">
            <a:avLst/>
          </a:prstGeom>
        </p:spPr>
        <p:txBody>
          <a:bodyPr vert="horz" wrap="square" lIns="0" tIns="84455" rIns="0" bIns="0" rtlCol="0">
            <a:spAutoFit/>
          </a:bodyPr>
          <a:lstStyle/>
          <a:p>
            <a:pPr marL="12700" algn="just" rtl="1">
              <a:lnSpc>
                <a:spcPct val="100000"/>
              </a:lnSpc>
              <a:spcBef>
                <a:spcPts val="665"/>
              </a:spcBef>
              <a:tabLst>
                <a:tab pos="3481704" algn="l"/>
              </a:tabLst>
            </a:pPr>
            <a:r>
              <a:rPr lang="ar-JO" sz="1100" b="1" spc="120" dirty="0">
                <a:solidFill>
                  <a:srgbClr val="FFFFFF"/>
                </a:solidFill>
                <a:latin typeface="Calibri"/>
                <a:cs typeface="Calibri"/>
                <a:hlinkClick r:id="rId3" action="ppaction://hlinksldjump"/>
              </a:rPr>
              <a:t>استعراض لهذا الدليل</a:t>
            </a:r>
            <a:r>
              <a:rPr lang="en-US" sz="1100" b="1" dirty="0">
                <a:solidFill>
                  <a:srgbClr val="FFFFFF"/>
                </a:solidFill>
                <a:latin typeface="Calibri"/>
                <a:cs typeface="Calibri"/>
                <a:hlinkClick r:id="rId3" action="ppaction://hlinksldjump"/>
              </a:rPr>
              <a:t>	</a:t>
            </a:r>
            <a:r>
              <a:rPr lang="ar-JO" sz="1100" b="1" dirty="0">
                <a:solidFill>
                  <a:srgbClr val="FFFFFF"/>
                </a:solidFill>
                <a:latin typeface="Calibri"/>
                <a:cs typeface="Calibri"/>
                <a:hlinkClick r:id="rId3" action="ppaction://hlinksldjump"/>
              </a:rPr>
              <a:t> </a:t>
            </a:r>
            <a:r>
              <a:rPr lang="en-US" sz="1100" b="1" spc="130" dirty="0">
                <a:solidFill>
                  <a:srgbClr val="FFFFFF"/>
                </a:solidFill>
                <a:latin typeface="Calibri"/>
                <a:cs typeface="Calibri"/>
                <a:hlinkClick r:id="rId3" action="ppaction://hlinksldjump"/>
              </a:rPr>
              <a:t>4</a:t>
            </a:r>
            <a:endParaRPr sz="1100" dirty="0">
              <a:latin typeface="Calibri"/>
              <a:cs typeface="Calibri"/>
            </a:endParaRPr>
          </a:p>
          <a:p>
            <a:pPr marL="12700" marR="5080" algn="just" rtl="1">
              <a:lnSpc>
                <a:spcPct val="142900"/>
              </a:lnSpc>
              <a:tabLst>
                <a:tab pos="3428365" algn="l"/>
                <a:tab pos="3485515" algn="l"/>
              </a:tabLst>
            </a:pPr>
            <a:r>
              <a:rPr lang="ar-JO" sz="1100" b="1" spc="105" dirty="0">
                <a:solidFill>
                  <a:srgbClr val="FFFFFF"/>
                </a:solidFill>
                <a:latin typeface="Calibri"/>
                <a:cs typeface="Calibri"/>
                <a:hlinkClick r:id="rId4" action="ppaction://hlinksldjump"/>
              </a:rPr>
              <a:t>نظرة عامة: كيفية التعامل مع الملاحظات والانطباعات الحساسة                                                               </a:t>
            </a:r>
            <a:r>
              <a:rPr sz="1100" b="1" spc="75" dirty="0">
                <a:solidFill>
                  <a:srgbClr val="FFFFFF"/>
                </a:solidFill>
                <a:latin typeface="Calibri"/>
                <a:cs typeface="Calibri"/>
                <a:hlinkClick r:id="rId4" action="ppaction://hlinksldjump"/>
              </a:rPr>
              <a:t>6</a:t>
            </a:r>
            <a:endParaRPr lang="ar-JO" sz="1100" b="1" spc="75" dirty="0">
              <a:solidFill>
                <a:srgbClr val="FFFFFF"/>
              </a:solidFill>
              <a:latin typeface="Calibri"/>
              <a:cs typeface="Calibri"/>
            </a:endParaRPr>
          </a:p>
          <a:p>
            <a:pPr marL="12700" marR="5080" algn="just" rtl="1">
              <a:lnSpc>
                <a:spcPct val="142900"/>
              </a:lnSpc>
              <a:tabLst>
                <a:tab pos="3428365" algn="l"/>
                <a:tab pos="3485515" algn="l"/>
              </a:tabLst>
            </a:pPr>
            <a:r>
              <a:rPr sz="1100" b="1" spc="75" dirty="0">
                <a:solidFill>
                  <a:srgbClr val="FFFFFF"/>
                </a:solidFill>
                <a:latin typeface="Calibri"/>
                <a:cs typeface="Calibri"/>
              </a:rPr>
              <a:t> </a:t>
            </a:r>
            <a:r>
              <a:rPr lang="ar-JO" sz="1100" b="1" spc="145" dirty="0">
                <a:solidFill>
                  <a:srgbClr val="FFFFFF"/>
                </a:solidFill>
                <a:latin typeface="Calibri"/>
                <a:cs typeface="Calibri"/>
                <a:hlinkClick r:id="rId5" action="ppaction://hlinksldjump"/>
              </a:rPr>
              <a:t>ما هي الملاحظات والانطباعات الحساسة</a:t>
            </a:r>
            <a:r>
              <a:rPr sz="1100" b="1" dirty="0">
                <a:solidFill>
                  <a:srgbClr val="FFFFFF"/>
                </a:solidFill>
                <a:latin typeface="Calibri"/>
                <a:cs typeface="Calibri"/>
                <a:hlinkClick r:id="rId5" action="ppaction://hlinksldjump"/>
              </a:rPr>
              <a:t>	</a:t>
            </a:r>
            <a:r>
              <a:rPr lang="ar-JO" sz="1100" b="1" dirty="0">
                <a:solidFill>
                  <a:srgbClr val="FFFFFF"/>
                </a:solidFill>
                <a:latin typeface="Calibri"/>
                <a:cs typeface="Calibri"/>
                <a:hlinkClick r:id="rId5" action="ppaction://hlinksldjump"/>
              </a:rPr>
              <a:t>  </a:t>
            </a:r>
            <a:r>
              <a:rPr sz="1100" b="1" spc="105" dirty="0">
                <a:solidFill>
                  <a:srgbClr val="FFFFFF"/>
                </a:solidFill>
                <a:latin typeface="Calibri"/>
                <a:cs typeface="Calibri"/>
                <a:hlinkClick r:id="rId5" action="ppaction://hlinksldjump"/>
              </a:rPr>
              <a:t>8</a:t>
            </a:r>
            <a:endParaRPr lang="ar-JO" sz="1100" b="1" spc="105" dirty="0">
              <a:solidFill>
                <a:srgbClr val="FFFFFF"/>
              </a:solidFill>
              <a:latin typeface="Calibri"/>
              <a:cs typeface="Calibri"/>
            </a:endParaRPr>
          </a:p>
          <a:p>
            <a:pPr marL="12700" marR="5080" algn="just" rtl="1">
              <a:lnSpc>
                <a:spcPct val="142900"/>
              </a:lnSpc>
              <a:tabLst>
                <a:tab pos="3428365" algn="l"/>
                <a:tab pos="3485515" algn="l"/>
              </a:tabLst>
            </a:pPr>
            <a:r>
              <a:rPr sz="1100" b="1" spc="105" dirty="0">
                <a:solidFill>
                  <a:srgbClr val="FFFFFF"/>
                </a:solidFill>
                <a:latin typeface="Calibri"/>
                <a:cs typeface="Calibri"/>
              </a:rPr>
              <a:t> </a:t>
            </a:r>
            <a:r>
              <a:rPr lang="ar-JO" sz="1100" b="1" spc="160" dirty="0">
                <a:solidFill>
                  <a:srgbClr val="FFFFFF"/>
                </a:solidFill>
                <a:latin typeface="Calibri"/>
                <a:cs typeface="Calibri"/>
                <a:hlinkClick r:id="rId6" action="ppaction://hlinksldjump"/>
              </a:rPr>
              <a:t>كيفية الاستعداد للملاحظات والانطباعات الحساسة </a:t>
            </a:r>
            <a:r>
              <a:rPr sz="1100" b="1" spc="-25" dirty="0">
                <a:solidFill>
                  <a:srgbClr val="FFFFFF"/>
                </a:solidFill>
                <a:latin typeface="Calibri"/>
                <a:cs typeface="Calibri"/>
                <a:hlinkClick r:id="rId6" action="ppaction://hlinksldjump"/>
              </a:rPr>
              <a:t>10</a:t>
            </a:r>
            <a:endParaRPr lang="ar-JO" sz="1100" b="1" spc="-25" dirty="0">
              <a:solidFill>
                <a:srgbClr val="FFFFFF"/>
              </a:solidFill>
              <a:latin typeface="Calibri"/>
              <a:cs typeface="Calibri"/>
            </a:endParaRPr>
          </a:p>
          <a:p>
            <a:pPr marL="12700" marR="5080" algn="just" rtl="1">
              <a:lnSpc>
                <a:spcPct val="142900"/>
              </a:lnSpc>
              <a:tabLst>
                <a:tab pos="3428365" algn="l"/>
                <a:tab pos="3485515" algn="l"/>
              </a:tabLst>
            </a:pPr>
            <a:r>
              <a:rPr lang="ar-JO" sz="1100" b="1" spc="-25" dirty="0">
                <a:solidFill>
                  <a:srgbClr val="FFFFFF"/>
                </a:solidFill>
                <a:latin typeface="Calibri"/>
                <a:cs typeface="Calibri"/>
                <a:hlinkClick r:id="rId7" action="ppaction://hlinksldjump"/>
              </a:rPr>
              <a:t>رفع مستوى الوعي وبناء الثقة في النظام                                                        </a:t>
            </a:r>
            <a:r>
              <a:rPr sz="1100" b="1" spc="-25" dirty="0">
                <a:solidFill>
                  <a:srgbClr val="FFFFFF"/>
                </a:solidFill>
                <a:latin typeface="Calibri"/>
                <a:cs typeface="Calibri"/>
                <a:hlinkClick r:id="rId7" action="ppaction://hlinksldjump"/>
              </a:rPr>
              <a:t>15</a:t>
            </a:r>
            <a:endParaRPr lang="ar-JO" sz="1100" b="1" spc="-25" dirty="0">
              <a:solidFill>
                <a:srgbClr val="FFFFFF"/>
              </a:solidFill>
              <a:latin typeface="Calibri"/>
              <a:cs typeface="Calibri"/>
            </a:endParaRPr>
          </a:p>
          <a:p>
            <a:pPr marL="12700" marR="5080" algn="just" rtl="1">
              <a:lnSpc>
                <a:spcPct val="142900"/>
              </a:lnSpc>
              <a:tabLst>
                <a:tab pos="3428365" algn="l"/>
                <a:tab pos="3485515" algn="l"/>
              </a:tabLst>
            </a:pPr>
            <a:r>
              <a:rPr lang="ar-JO" sz="1100" b="1" spc="110" dirty="0">
                <a:solidFill>
                  <a:srgbClr val="FFFFFF"/>
                </a:solidFill>
                <a:latin typeface="Calibri"/>
                <a:cs typeface="Calibri"/>
                <a:hlinkClick r:id="rId8" action="ppaction://hlinksldjump"/>
              </a:rPr>
              <a:t>التحقيق في المخاوف والاستجابة لها                         </a:t>
            </a:r>
            <a:r>
              <a:rPr sz="1100" b="1" spc="-95" dirty="0">
                <a:solidFill>
                  <a:srgbClr val="FFFFFF"/>
                </a:solidFill>
                <a:latin typeface="Calibri"/>
                <a:cs typeface="Calibri"/>
                <a:hlinkClick r:id="rId8" action="ppaction://hlinksldjump"/>
              </a:rPr>
              <a:t>16</a:t>
            </a:r>
            <a:r>
              <a:rPr sz="1100" b="1" spc="100" dirty="0">
                <a:solidFill>
                  <a:srgbClr val="FFFFFF"/>
                </a:solidFill>
                <a:latin typeface="Calibri"/>
                <a:cs typeface="Calibri"/>
              </a:rPr>
              <a:t> </a:t>
            </a:r>
            <a:endParaRPr lang="ar-JO" sz="1100" b="1" spc="100" dirty="0">
              <a:solidFill>
                <a:srgbClr val="FFFFFF"/>
              </a:solidFill>
              <a:latin typeface="Calibri"/>
              <a:cs typeface="Calibri"/>
            </a:endParaRPr>
          </a:p>
          <a:p>
            <a:pPr marL="12700" marR="5080" algn="just" rtl="1">
              <a:lnSpc>
                <a:spcPct val="142900"/>
              </a:lnSpc>
              <a:tabLst>
                <a:tab pos="3428365" algn="l"/>
                <a:tab pos="3485515" algn="l"/>
              </a:tabLst>
            </a:pPr>
            <a:r>
              <a:rPr lang="ar-JO" sz="1100" b="1" spc="100" dirty="0">
                <a:solidFill>
                  <a:srgbClr val="FFFFFF"/>
                </a:solidFill>
                <a:latin typeface="Calibri"/>
                <a:cs typeface="Calibri"/>
                <a:hlinkClick r:id="rId9" action="ppaction://hlinksldjump"/>
              </a:rPr>
              <a:t>مصادر إضافية</a:t>
            </a:r>
            <a:r>
              <a:rPr sz="1100" b="1" dirty="0">
                <a:solidFill>
                  <a:srgbClr val="FFFFFF"/>
                </a:solidFill>
                <a:latin typeface="Calibri"/>
                <a:cs typeface="Calibri"/>
                <a:hlinkClick r:id="rId9" action="ppaction://hlinksldjump"/>
              </a:rPr>
              <a:t>	</a:t>
            </a:r>
            <a:r>
              <a:rPr lang="ar-JO" sz="1100" b="1" dirty="0">
                <a:solidFill>
                  <a:srgbClr val="FFFFFF"/>
                </a:solidFill>
                <a:latin typeface="Calibri"/>
                <a:cs typeface="Calibri"/>
                <a:hlinkClick r:id="rId9" action="ppaction://hlinksldjump"/>
              </a:rPr>
              <a:t>  </a:t>
            </a:r>
            <a:r>
              <a:rPr sz="1100" b="1" spc="-170" dirty="0">
                <a:solidFill>
                  <a:srgbClr val="FFFFFF"/>
                </a:solidFill>
                <a:latin typeface="Calibri"/>
                <a:cs typeface="Calibri"/>
                <a:hlinkClick r:id="rId9" action="ppaction://hlinksldjump"/>
              </a:rPr>
              <a:t> </a:t>
            </a:r>
            <a:r>
              <a:rPr sz="1100" b="1" spc="-40" dirty="0">
                <a:solidFill>
                  <a:srgbClr val="FFFFFF"/>
                </a:solidFill>
                <a:latin typeface="Calibri"/>
                <a:cs typeface="Calibri"/>
                <a:hlinkClick r:id="rId9" action="ppaction://hlinksldjump"/>
              </a:rPr>
              <a:t>17</a:t>
            </a:r>
            <a:endParaRPr sz="1100" dirty="0">
              <a:latin typeface="Calibri"/>
              <a:cs typeface="Calibri"/>
            </a:endParaRPr>
          </a:p>
          <a:p>
            <a:pPr marL="12700" algn="just" rtl="1">
              <a:lnSpc>
                <a:spcPct val="100000"/>
              </a:lnSpc>
              <a:spcBef>
                <a:spcPts val="565"/>
              </a:spcBef>
              <a:tabLst>
                <a:tab pos="3430904" algn="l"/>
              </a:tabLst>
            </a:pPr>
            <a:r>
              <a:rPr lang="ar-JO" sz="1100" b="1" spc="110" dirty="0">
                <a:solidFill>
                  <a:srgbClr val="FFFFFF"/>
                </a:solidFill>
                <a:latin typeface="Calibri"/>
                <a:cs typeface="Calibri"/>
                <a:hlinkClick r:id="rId10" action="ppaction://hlinksldjump"/>
              </a:rPr>
              <a:t>قائمة المصطلحات</a:t>
            </a:r>
            <a:r>
              <a:rPr sz="1100" b="1" dirty="0">
                <a:solidFill>
                  <a:srgbClr val="FFFFFF"/>
                </a:solidFill>
                <a:latin typeface="Calibri"/>
                <a:cs typeface="Calibri"/>
                <a:hlinkClick r:id="rId10" action="ppaction://hlinksldjump"/>
              </a:rPr>
              <a:t>	</a:t>
            </a:r>
            <a:r>
              <a:rPr lang="ar-JO" sz="1100" b="1" dirty="0">
                <a:solidFill>
                  <a:srgbClr val="FFFFFF"/>
                </a:solidFill>
                <a:latin typeface="Calibri"/>
                <a:cs typeface="Calibri"/>
                <a:hlinkClick r:id="rId10" action="ppaction://hlinksldjump"/>
              </a:rPr>
              <a:t> </a:t>
            </a:r>
            <a:r>
              <a:rPr sz="1100" b="1" spc="-25" dirty="0">
                <a:solidFill>
                  <a:srgbClr val="FFFFFF"/>
                </a:solidFill>
                <a:latin typeface="Calibri"/>
                <a:cs typeface="Calibri"/>
                <a:hlinkClick r:id="rId10" action="ppaction://hlinksldjump"/>
              </a:rPr>
              <a:t>18</a:t>
            </a:r>
            <a:endParaRPr sz="1100" dirty="0">
              <a:latin typeface="Calibri"/>
              <a:cs typeface="Calibri"/>
            </a:endParaRPr>
          </a:p>
          <a:p>
            <a:pPr marL="12700" algn="just" rtl="1">
              <a:lnSpc>
                <a:spcPct val="100000"/>
              </a:lnSpc>
              <a:spcBef>
                <a:spcPts val="570"/>
              </a:spcBef>
              <a:tabLst>
                <a:tab pos="3434079" algn="l"/>
              </a:tabLst>
            </a:pPr>
            <a:r>
              <a:rPr lang="ar-JO" sz="1100" b="1" spc="135" dirty="0">
                <a:solidFill>
                  <a:srgbClr val="FFFFFF"/>
                </a:solidFill>
                <a:latin typeface="Calibri"/>
                <a:cs typeface="Calibri"/>
                <a:hlinkClick r:id="rId11" action="ppaction://hlinksldjump"/>
              </a:rPr>
              <a:t>الشكر والتقدير</a:t>
            </a:r>
            <a:r>
              <a:rPr sz="1100" b="1" dirty="0">
                <a:solidFill>
                  <a:srgbClr val="FFFFFF"/>
                </a:solidFill>
                <a:latin typeface="Calibri"/>
                <a:cs typeface="Calibri"/>
                <a:hlinkClick r:id="rId11" action="ppaction://hlinksldjump"/>
              </a:rPr>
              <a:t>	</a:t>
            </a:r>
            <a:r>
              <a:rPr sz="1100" b="1" spc="-25" dirty="0">
                <a:solidFill>
                  <a:srgbClr val="FFFFFF"/>
                </a:solidFill>
                <a:latin typeface="Calibri"/>
                <a:cs typeface="Calibri"/>
                <a:hlinkClick r:id="rId11" action="ppaction://hlinksldjump"/>
              </a:rPr>
              <a:t>19</a:t>
            </a:r>
            <a:endParaRPr sz="1100" dirty="0">
              <a:latin typeface="Calibri"/>
              <a:cs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7559992" cy="10692003"/>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4567302" y="9998295"/>
            <a:ext cx="2204552" cy="151323"/>
          </a:xfrm>
          <a:prstGeom prst="rect">
            <a:avLst/>
          </a:prstGeom>
        </p:spPr>
        <p:txBody>
          <a:bodyPr vert="horz" wrap="square" lIns="0" tIns="12700" rIns="0" bIns="0" rtlCol="0">
            <a:spAutoFit/>
          </a:bodyPr>
          <a:lstStyle/>
          <a:p>
            <a:pPr marL="12700">
              <a:lnSpc>
                <a:spcPct val="100000"/>
              </a:lnSpc>
              <a:spcBef>
                <a:spcPts val="100"/>
              </a:spcBef>
            </a:pPr>
            <a:r>
              <a:rPr lang="ar-JO" sz="9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9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1625509" y="1231900"/>
            <a:ext cx="4877435" cy="0"/>
          </a:xfrm>
          <a:custGeom>
            <a:avLst/>
            <a:gdLst/>
            <a:ahLst/>
            <a:cxnLst/>
            <a:rect l="l" t="t" r="r" b="b"/>
            <a:pathLst>
              <a:path w="4877435">
                <a:moveTo>
                  <a:pt x="0" y="0"/>
                </a:moveTo>
                <a:lnTo>
                  <a:pt x="4877079" y="0"/>
                </a:lnTo>
              </a:path>
            </a:pathLst>
          </a:custGeom>
          <a:ln w="6350">
            <a:solidFill>
              <a:srgbClr val="0D2243"/>
            </a:solidFill>
          </a:ln>
        </p:spPr>
        <p:txBody>
          <a:bodyPr wrap="square" lIns="0" tIns="0" rIns="0" bIns="0" rtlCol="0"/>
          <a:lstStyle/>
          <a:p>
            <a:endParaRPr/>
          </a:p>
        </p:txBody>
      </p:sp>
      <p:sp>
        <p:nvSpPr>
          <p:cNvPr id="5" name="object 5"/>
          <p:cNvSpPr txBox="1">
            <a:spLocks noGrp="1"/>
          </p:cNvSpPr>
          <p:nvPr>
            <p:ph type="title"/>
          </p:nvPr>
        </p:nvSpPr>
        <p:spPr>
          <a:xfrm>
            <a:off x="707299" y="695105"/>
            <a:ext cx="5795645" cy="474489"/>
          </a:xfrm>
          <a:prstGeom prst="rect">
            <a:avLst/>
          </a:prstGeom>
        </p:spPr>
        <p:txBody>
          <a:bodyPr vert="horz" wrap="square" lIns="0" tIns="12700" rIns="0" bIns="0" rtlCol="0">
            <a:spAutoFit/>
          </a:bodyPr>
          <a:lstStyle/>
          <a:p>
            <a:pPr marL="12700" rtl="1">
              <a:lnSpc>
                <a:spcPct val="100000"/>
              </a:lnSpc>
              <a:spcBef>
                <a:spcPts val="100"/>
              </a:spcBef>
            </a:pPr>
            <a:r>
              <a:rPr lang="ar-JO" spc="45" dirty="0"/>
              <a:t>استعراض لهذا الدليل</a:t>
            </a:r>
            <a:endParaRPr spc="190" dirty="0"/>
          </a:p>
        </p:txBody>
      </p:sp>
      <p:sp>
        <p:nvSpPr>
          <p:cNvPr id="6" name="object 6"/>
          <p:cNvSpPr txBox="1"/>
          <p:nvPr/>
        </p:nvSpPr>
        <p:spPr>
          <a:xfrm>
            <a:off x="707299" y="2120006"/>
            <a:ext cx="2995930" cy="1554849"/>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65" dirty="0">
                <a:solidFill>
                  <a:srgbClr val="E42A83"/>
                </a:solidFill>
                <a:latin typeface="Calibri" panose="020F0502020204030204" pitchFamily="34" charset="0"/>
                <a:ea typeface="Calibri" panose="020F0502020204030204" pitchFamily="34" charset="0"/>
                <a:cs typeface="Calibri" panose="020F0502020204030204" pitchFamily="34" charset="0"/>
              </a:rPr>
              <a:t>ما هو هذا المستند؟</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spc="-45" dirty="0">
                <a:latin typeface="Calibri" panose="020F0502020204030204" pitchFamily="34" charset="0"/>
                <a:ea typeface="Calibri" panose="020F0502020204030204" pitchFamily="34" charset="0"/>
                <a:cs typeface="Calibri" panose="020F0502020204030204" pitchFamily="34" charset="0"/>
              </a:rPr>
              <a:t>توفر وحدة مجموعة التغذية الراجعة الخاصة بالاتحاد الدولي لجمعيات الصليب الأحمر والهلال الأحمر هذه، إرشادات حول كيفية ضمان قدرة آلية التغذية الراجعة على التعامل مع الملاحظات والانطباعات الحساسة بأمان وبالشكل المناسب، ويجب استخدام هذه الوحدة جنبًا إلى جنب مع باقي الوحدات الخاصة بمجموعة التغذية الراجعة، حيث يمكنك العثور على لمحة حول هذه المجموعة في</a:t>
            </a:r>
            <a:r>
              <a:rPr lang="ar-JO" sz="950" spc="-45" dirty="0">
                <a:latin typeface="Calibri" panose="020F0502020204030204" pitchFamily="34" charset="0"/>
                <a:ea typeface="Calibri" panose="020F0502020204030204" pitchFamily="34" charset="0"/>
                <a:cs typeface="Calibri" panose="020F0502020204030204" pitchFamily="34" charset="0"/>
                <a:hlinkClick r:id="rId2"/>
              </a:rPr>
              <a:t> هذا </a:t>
            </a:r>
            <a:r>
              <a:rPr lang="ar-JO" sz="950" spc="-45" dirty="0">
                <a:latin typeface="Calibri" panose="020F0502020204030204" pitchFamily="34" charset="0"/>
                <a:ea typeface="Calibri" panose="020F0502020204030204" pitchFamily="34" charset="0"/>
                <a:cs typeface="Calibri" panose="020F0502020204030204" pitchFamily="34" charset="0"/>
              </a:rPr>
              <a:t>المستند الذي لا يغطي أي نوع  من أنواع رصد الحوادث أو قياس وقوع الأحداث، ومع ذلك، قد يتم الإبلاغ عن الحوادث من خلال آلية التغذية الراجعة ويجب ربطها بمثل هذه الجهود.</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707299" y="5382105"/>
            <a:ext cx="2995930" cy="1111907"/>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90" dirty="0">
                <a:solidFill>
                  <a:srgbClr val="E42A83"/>
                </a:solidFill>
                <a:latin typeface="Calibri" panose="020F0502020204030204" pitchFamily="34" charset="0"/>
                <a:ea typeface="Calibri" panose="020F0502020204030204" pitchFamily="34" charset="0"/>
                <a:cs typeface="Calibri" panose="020F0502020204030204" pitchFamily="34" charset="0"/>
              </a:rPr>
              <a:t>من هم الأشخاص المستهدفون من هذا المستند؟</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700"/>
              </a:spcBef>
            </a:pPr>
            <a:r>
              <a:rPr lang="ar-JO" sz="950" dirty="0">
                <a:latin typeface="Calibri" panose="020F0502020204030204" pitchFamily="34" charset="0"/>
                <a:ea typeface="Calibri" panose="020F0502020204030204" pitchFamily="34" charset="0"/>
                <a:cs typeface="Calibri" panose="020F0502020204030204" pitchFamily="34" charset="0"/>
              </a:rPr>
              <a:t>يتم توجيه هذا المستند لأي شخص يشارك في إدارة آلية التغذية الراجعة، بغض النظر عن كيفية جمع بيانات المتعلقة بها و حجم الآلية المستخدمة سواء كانت كبيرة أو صغيرة.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8" name="object 8"/>
          <p:cNvGrpSpPr/>
          <p:nvPr/>
        </p:nvGrpSpPr>
        <p:grpSpPr>
          <a:xfrm rot="10800000">
            <a:off x="5519012" y="3290024"/>
            <a:ext cx="1967864" cy="191770"/>
            <a:chOff x="4020893" y="3283230"/>
            <a:chExt cx="1967864" cy="191770"/>
          </a:xfrm>
        </p:grpSpPr>
        <p:sp>
          <p:nvSpPr>
            <p:cNvPr id="9" name="object 9"/>
            <p:cNvSpPr/>
            <p:nvPr/>
          </p:nvSpPr>
          <p:spPr>
            <a:xfrm>
              <a:off x="4116491" y="3284324"/>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97569C"/>
            </a:solidFill>
          </p:spPr>
          <p:txBody>
            <a:bodyPr wrap="square" lIns="0" tIns="0" rIns="0" bIns="0" rtlCol="0"/>
            <a:lstStyle/>
            <a:p>
              <a:endParaRPr/>
            </a:p>
          </p:txBody>
        </p:sp>
        <p:pic>
          <p:nvPicPr>
            <p:cNvPr id="10" name="object 10"/>
            <p:cNvPicPr/>
            <p:nvPr/>
          </p:nvPicPr>
          <p:blipFill>
            <a:blip r:embed="rId3" cstate="print"/>
            <a:stretch>
              <a:fillRect/>
            </a:stretch>
          </p:blipFill>
          <p:spPr>
            <a:xfrm>
              <a:off x="4020893" y="3283230"/>
              <a:ext cx="191198" cy="191185"/>
            </a:xfrm>
            <a:prstGeom prst="rect">
              <a:avLst/>
            </a:prstGeom>
          </p:spPr>
        </p:pic>
      </p:grpSp>
      <p:grpSp>
        <p:nvGrpSpPr>
          <p:cNvPr id="11" name="object 11"/>
          <p:cNvGrpSpPr/>
          <p:nvPr/>
        </p:nvGrpSpPr>
        <p:grpSpPr>
          <a:xfrm rot="10800000">
            <a:off x="5581518" y="3603345"/>
            <a:ext cx="1967864" cy="191770"/>
            <a:chOff x="4020893" y="3664331"/>
            <a:chExt cx="1967864" cy="191770"/>
          </a:xfrm>
        </p:grpSpPr>
        <p:sp>
          <p:nvSpPr>
            <p:cNvPr id="12" name="object 12"/>
            <p:cNvSpPr/>
            <p:nvPr/>
          </p:nvSpPr>
          <p:spPr>
            <a:xfrm>
              <a:off x="4116490" y="3665423"/>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A92886"/>
            </a:solidFill>
          </p:spPr>
          <p:txBody>
            <a:bodyPr wrap="square" lIns="0" tIns="0" rIns="0" bIns="0" rtlCol="0"/>
            <a:lstStyle/>
            <a:p>
              <a:endParaRPr/>
            </a:p>
          </p:txBody>
        </p:sp>
        <p:pic>
          <p:nvPicPr>
            <p:cNvPr id="13" name="object 13"/>
            <p:cNvPicPr/>
            <p:nvPr/>
          </p:nvPicPr>
          <p:blipFill>
            <a:blip r:embed="rId4" cstate="print"/>
            <a:stretch>
              <a:fillRect/>
            </a:stretch>
          </p:blipFill>
          <p:spPr>
            <a:xfrm>
              <a:off x="4020893" y="3664331"/>
              <a:ext cx="191198" cy="191185"/>
            </a:xfrm>
            <a:prstGeom prst="rect">
              <a:avLst/>
            </a:prstGeom>
          </p:spPr>
        </p:pic>
      </p:grpSp>
      <p:sp>
        <p:nvSpPr>
          <p:cNvPr id="14" name="object 14"/>
          <p:cNvSpPr/>
          <p:nvPr/>
        </p:nvSpPr>
        <p:spPr>
          <a:xfrm rot="10800000">
            <a:off x="5533371" y="3910470"/>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E42A83"/>
          </a:solidFill>
        </p:spPr>
        <p:txBody>
          <a:bodyPr wrap="square" lIns="0" tIns="0" rIns="0" bIns="0" rtlCol="0"/>
          <a:lstStyle/>
          <a:p>
            <a:endParaRPr/>
          </a:p>
        </p:txBody>
      </p:sp>
      <p:sp>
        <p:nvSpPr>
          <p:cNvPr id="15" name="object 15"/>
          <p:cNvSpPr txBox="1"/>
          <p:nvPr/>
        </p:nvSpPr>
        <p:spPr>
          <a:xfrm>
            <a:off x="3762044" y="2120006"/>
            <a:ext cx="3794456" cy="2178160"/>
          </a:xfrm>
          <a:prstGeom prst="rect">
            <a:avLst/>
          </a:prstGeom>
          <a:ln w="12700">
            <a:solidFill>
              <a:srgbClr val="97569C"/>
            </a:solidFill>
          </a:ln>
        </p:spPr>
        <p:txBody>
          <a:bodyPr vert="horz" wrap="square" lIns="0" tIns="145415" rIns="0" bIns="0" rtlCol="0">
            <a:spAutoFit/>
          </a:bodyPr>
          <a:lstStyle/>
          <a:p>
            <a:pPr marL="149860" rtl="1">
              <a:lnSpc>
                <a:spcPct val="100000"/>
              </a:lnSpc>
              <a:spcBef>
                <a:spcPts val="1145"/>
              </a:spcBef>
            </a:pPr>
            <a:r>
              <a:rPr lang="ar-JO" sz="1200" b="1" spc="120" dirty="0">
                <a:solidFill>
                  <a:srgbClr val="CC3399"/>
                </a:solidFill>
                <a:latin typeface="Century Gothic"/>
                <a:cs typeface="Century Gothic"/>
              </a:rPr>
              <a:t>أساسيات قراءة الدليل</a:t>
            </a:r>
            <a:endParaRPr sz="1200" dirty="0">
              <a:solidFill>
                <a:srgbClr val="CC3399"/>
              </a:solidFill>
              <a:latin typeface="Century Gothic"/>
              <a:cs typeface="Century Gothic"/>
            </a:endParaRPr>
          </a:p>
          <a:p>
            <a:pPr rtl="1">
              <a:lnSpc>
                <a:spcPct val="100000"/>
              </a:lnSpc>
              <a:spcBef>
                <a:spcPts val="15"/>
              </a:spcBef>
            </a:pPr>
            <a:endParaRPr sz="1250" dirty="0">
              <a:solidFill>
                <a:schemeClr val="tx1"/>
              </a:solidFill>
              <a:latin typeface="Century Gothic"/>
              <a:cs typeface="Century Gothic"/>
            </a:endParaRPr>
          </a:p>
          <a:p>
            <a:pPr marL="149860" rtl="1">
              <a:lnSpc>
                <a:spcPct val="100000"/>
              </a:lnSpc>
            </a:pPr>
            <a:r>
              <a:rPr lang="ar-JO" sz="950" dirty="0">
                <a:solidFill>
                  <a:schemeClr val="tx1"/>
                </a:solidFill>
                <a:latin typeface="Arial"/>
                <a:cs typeface="Arial"/>
              </a:rPr>
              <a:t>يوفر هذا الدليل ما يلي:</a:t>
            </a:r>
            <a:endParaRPr sz="950" dirty="0">
              <a:solidFill>
                <a:schemeClr val="tx1"/>
              </a:solidFill>
              <a:latin typeface="Arial"/>
              <a:cs typeface="Arial"/>
            </a:endParaRPr>
          </a:p>
          <a:p>
            <a:pPr marL="257175" indent="-107314" rtl="1">
              <a:lnSpc>
                <a:spcPct val="100000"/>
              </a:lnSpc>
              <a:spcBef>
                <a:spcPts val="1010"/>
              </a:spcBef>
              <a:buClr>
                <a:srgbClr val="992B7D"/>
              </a:buClr>
              <a:buFont typeface="Wingdings"/>
              <a:buChar char=""/>
              <a:tabLst>
                <a:tab pos="257175" algn="l"/>
              </a:tabLst>
            </a:pPr>
            <a:r>
              <a:rPr lang="ar-JO" sz="800" spc="-10" dirty="0">
                <a:solidFill>
                  <a:schemeClr val="tx1"/>
                </a:solidFill>
                <a:latin typeface="Tahoma"/>
                <a:cs typeface="Tahoma"/>
              </a:rPr>
              <a:t>المصطلحات الأساسية المحددة في قائمة المصطلحات </a:t>
            </a:r>
            <a:r>
              <a:rPr lang="ar-JO" sz="800" spc="-10" dirty="0">
                <a:solidFill>
                  <a:srgbClr val="FF66CC"/>
                </a:solidFill>
                <a:latin typeface="Tahoma"/>
                <a:cs typeface="Tahoma"/>
              </a:rPr>
              <a:t>المرتبطة تشعبيًا</a:t>
            </a:r>
          </a:p>
          <a:p>
            <a:pPr marL="149861" rtl="1">
              <a:lnSpc>
                <a:spcPct val="100000"/>
              </a:lnSpc>
              <a:spcBef>
                <a:spcPts val="1010"/>
              </a:spcBef>
              <a:buClr>
                <a:srgbClr val="992B7D"/>
              </a:buClr>
              <a:tabLst>
                <a:tab pos="257175" algn="l"/>
              </a:tabLst>
            </a:pPr>
            <a:endParaRPr lang="ar-JO" sz="800" spc="-10" dirty="0">
              <a:solidFill>
                <a:srgbClr val="FF66CC"/>
              </a:solidFill>
              <a:latin typeface="Tahoma"/>
              <a:cs typeface="Tahoma"/>
            </a:endParaRPr>
          </a:p>
          <a:p>
            <a:pPr marL="257175" indent="-107314" rtl="1">
              <a:lnSpc>
                <a:spcPct val="100000"/>
              </a:lnSpc>
              <a:spcBef>
                <a:spcPts val="1010"/>
              </a:spcBef>
              <a:buClr>
                <a:srgbClr val="992B7D"/>
              </a:buClr>
              <a:buFont typeface="Wingdings"/>
              <a:buChar char=""/>
              <a:tabLst>
                <a:tab pos="257175" algn="l"/>
              </a:tabLst>
            </a:pPr>
            <a:endParaRPr lang="ar-JO" sz="800" spc="-10" dirty="0">
              <a:solidFill>
                <a:srgbClr val="FF66CC"/>
              </a:solidFill>
              <a:latin typeface="Tahoma"/>
              <a:cs typeface="Tahoma"/>
            </a:endParaRPr>
          </a:p>
          <a:p>
            <a:pPr marL="257175" indent="-107314" rtl="1">
              <a:lnSpc>
                <a:spcPct val="100000"/>
              </a:lnSpc>
              <a:spcBef>
                <a:spcPts val="1010"/>
              </a:spcBef>
              <a:buClr>
                <a:srgbClr val="992B7D"/>
              </a:buClr>
              <a:buFont typeface="Wingdings"/>
              <a:buChar char=""/>
              <a:tabLst>
                <a:tab pos="257175" algn="l"/>
              </a:tabLst>
            </a:pPr>
            <a:endParaRPr lang="ar-JO" sz="800" spc="-10" dirty="0">
              <a:solidFill>
                <a:srgbClr val="FF66CC"/>
              </a:solidFill>
              <a:latin typeface="Tahoma"/>
              <a:cs typeface="Tahoma"/>
            </a:endParaRPr>
          </a:p>
          <a:p>
            <a:pPr marL="257175" indent="-107314" rtl="1">
              <a:lnSpc>
                <a:spcPct val="100000"/>
              </a:lnSpc>
              <a:spcBef>
                <a:spcPts val="1010"/>
              </a:spcBef>
              <a:buClr>
                <a:srgbClr val="992B7D"/>
              </a:buClr>
              <a:buFont typeface="Wingdings"/>
              <a:buChar char=""/>
              <a:tabLst>
                <a:tab pos="257175" algn="l"/>
              </a:tabLst>
            </a:pPr>
            <a:endParaRPr lang="ar-JO" sz="800" spc="-10" dirty="0">
              <a:solidFill>
                <a:srgbClr val="FF66CC"/>
              </a:solidFill>
              <a:latin typeface="Tahoma"/>
              <a:cs typeface="Tahoma"/>
            </a:endParaRPr>
          </a:p>
          <a:p>
            <a:pPr marL="257175" indent="-107314" rtl="1">
              <a:lnSpc>
                <a:spcPct val="100000"/>
              </a:lnSpc>
              <a:spcBef>
                <a:spcPts val="1010"/>
              </a:spcBef>
              <a:buClr>
                <a:srgbClr val="992B7D"/>
              </a:buClr>
              <a:buFont typeface="Wingdings"/>
              <a:buChar char=""/>
              <a:tabLst>
                <a:tab pos="257175" algn="l"/>
              </a:tabLst>
            </a:pPr>
            <a:endParaRPr lang="ar-JO" sz="800" spc="-10" dirty="0">
              <a:solidFill>
                <a:srgbClr val="FF66CC"/>
              </a:solidFill>
              <a:latin typeface="Tahoma"/>
              <a:cs typeface="Tahoma"/>
            </a:endParaRPr>
          </a:p>
        </p:txBody>
      </p:sp>
      <p:pic>
        <p:nvPicPr>
          <p:cNvPr id="16" name="object 16"/>
          <p:cNvPicPr/>
          <p:nvPr/>
        </p:nvPicPr>
        <p:blipFill>
          <a:blip r:embed="rId5" cstate="print"/>
          <a:stretch>
            <a:fillRect/>
          </a:stretch>
        </p:blipFill>
        <p:spPr>
          <a:xfrm>
            <a:off x="7356851" y="3914443"/>
            <a:ext cx="191198" cy="191185"/>
          </a:xfrm>
          <a:prstGeom prst="rect">
            <a:avLst/>
          </a:prstGeom>
        </p:spPr>
      </p:pic>
      <p:sp>
        <p:nvSpPr>
          <p:cNvPr id="17" name="Rectangle: Rounded Corners 16">
            <a:extLst>
              <a:ext uri="{FF2B5EF4-FFF2-40B4-BE49-F238E27FC236}">
                <a16:creationId xmlns:a16="http://schemas.microsoft.com/office/drawing/2014/main" id="{6A1EB2D8-A70B-BC5B-4319-52A34B965CB8}"/>
              </a:ext>
            </a:extLst>
          </p:cNvPr>
          <p:cNvSpPr/>
          <p:nvPr/>
        </p:nvSpPr>
        <p:spPr>
          <a:xfrm>
            <a:off x="5607071" y="3323378"/>
            <a:ext cx="1600200" cy="134811"/>
          </a:xfrm>
          <a:prstGeom prst="roundRect">
            <a:avLst/>
          </a:prstGeom>
          <a:solidFill>
            <a:srgbClr val="97569C"/>
          </a:solidFill>
          <a:ln>
            <a:solidFill>
              <a:srgbClr val="97569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المصادر</a:t>
            </a:r>
            <a:endParaRPr lang="en-US"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8" name="Rectangle: Rounded Corners 17">
            <a:extLst>
              <a:ext uri="{FF2B5EF4-FFF2-40B4-BE49-F238E27FC236}">
                <a16:creationId xmlns:a16="http://schemas.microsoft.com/office/drawing/2014/main" id="{CFCE3403-C3AB-5321-6DA0-099B595CE646}"/>
              </a:ext>
            </a:extLst>
          </p:cNvPr>
          <p:cNvSpPr/>
          <p:nvPr/>
        </p:nvSpPr>
        <p:spPr>
          <a:xfrm>
            <a:off x="5669578" y="3621171"/>
            <a:ext cx="1600200" cy="134811"/>
          </a:xfrm>
          <a:prstGeom prst="roundRect">
            <a:avLst/>
          </a:prstGeom>
          <a:solidFill>
            <a:srgbClr val="A92886"/>
          </a:solidFill>
          <a:ln>
            <a:solidFill>
              <a:srgbClr val="A9288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بعض النصائح</a:t>
            </a:r>
            <a:endParaRPr lang="en-US"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19" name="Rectangle: Rounded Corners 18">
            <a:extLst>
              <a:ext uri="{FF2B5EF4-FFF2-40B4-BE49-F238E27FC236}">
                <a16:creationId xmlns:a16="http://schemas.microsoft.com/office/drawing/2014/main" id="{D0BB299C-04EB-AF17-271F-77E3F82C1B96}"/>
              </a:ext>
            </a:extLst>
          </p:cNvPr>
          <p:cNvSpPr/>
          <p:nvPr/>
        </p:nvSpPr>
        <p:spPr>
          <a:xfrm>
            <a:off x="5641357" y="3938313"/>
            <a:ext cx="1600200" cy="134811"/>
          </a:xfrm>
          <a:prstGeom prst="roundRect">
            <a:avLst/>
          </a:prstGeom>
          <a:solidFill>
            <a:srgbClr val="E42A83"/>
          </a:solidFill>
          <a:ln>
            <a:solidFill>
              <a:srgbClr val="E42A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rPr>
              <a:t>أمثلة</a:t>
            </a:r>
            <a:endParaRPr lang="en-US" sz="1100" dirty="0">
              <a:ln>
                <a:solidFill>
                  <a:schemeClr val="bg1"/>
                </a:solidFill>
              </a:ln>
              <a:solidFill>
                <a:schemeClr val="bg1"/>
              </a:solidFill>
              <a:latin typeface="Calibri" panose="020F0502020204030204" pitchFamily="34" charset="0"/>
              <a:ea typeface="Calibri" panose="020F0502020204030204" pitchFamily="34" charset="0"/>
              <a:cs typeface="Calibri" panose="020F0502020204030204" pitchFamily="34" charset="0"/>
            </a:endParaRPr>
          </a:p>
        </p:txBody>
      </p:sp>
      <p:sp>
        <p:nvSpPr>
          <p:cNvPr id="20" name="Oval 19">
            <a:extLst>
              <a:ext uri="{FF2B5EF4-FFF2-40B4-BE49-F238E27FC236}">
                <a16:creationId xmlns:a16="http://schemas.microsoft.com/office/drawing/2014/main" id="{9944EAEB-E289-3FEF-7A0A-6806FD25E9DD}"/>
              </a:ext>
            </a:extLst>
          </p:cNvPr>
          <p:cNvSpPr/>
          <p:nvPr/>
        </p:nvSpPr>
        <p:spPr>
          <a:xfrm>
            <a:off x="6902450" y="9918700"/>
            <a:ext cx="339107" cy="311782"/>
          </a:xfrm>
          <a:prstGeom prst="ellipse">
            <a:avLst/>
          </a:prstGeom>
          <a:solidFill>
            <a:srgbClr val="97569C"/>
          </a:solidFill>
          <a:ln>
            <a:solidFill>
              <a:srgbClr val="97569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1100" dirty="0">
                <a:cs typeface="+mj-cs"/>
              </a:rPr>
              <a:t>4</a:t>
            </a:r>
            <a:endParaRPr lang="en-US" sz="1100" dirty="0">
              <a:cs typeface="+mj-cs"/>
            </a:endParaRPr>
          </a:p>
        </p:txBody>
      </p:sp>
      <p:sp>
        <p:nvSpPr>
          <p:cNvPr id="21" name="Rectangle 20">
            <a:extLst>
              <a:ext uri="{FF2B5EF4-FFF2-40B4-BE49-F238E27FC236}">
                <a16:creationId xmlns:a16="http://schemas.microsoft.com/office/drawing/2014/main" id="{84D92D21-782C-A834-AB9C-E34994A5AEA7}"/>
              </a:ext>
            </a:extLst>
          </p:cNvPr>
          <p:cNvSpPr/>
          <p:nvPr/>
        </p:nvSpPr>
        <p:spPr>
          <a:xfrm>
            <a:off x="577850" y="9918700"/>
            <a:ext cx="685800" cy="47448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object 20">
            <a:extLst>
              <a:ext uri="{FF2B5EF4-FFF2-40B4-BE49-F238E27FC236}">
                <a16:creationId xmlns:a16="http://schemas.microsoft.com/office/drawing/2014/main" id="{2767D26C-7810-5EE7-6299-7389E0AC5E39}"/>
              </a:ext>
            </a:extLst>
          </p:cNvPr>
          <p:cNvGrpSpPr/>
          <p:nvPr/>
        </p:nvGrpSpPr>
        <p:grpSpPr>
          <a:xfrm>
            <a:off x="7346703" y="3602428"/>
            <a:ext cx="191198" cy="191198"/>
            <a:chOff x="469337" y="2856406"/>
            <a:chExt cx="474345" cy="474345"/>
          </a:xfrm>
        </p:grpSpPr>
        <p:sp>
          <p:nvSpPr>
            <p:cNvPr id="23" name="object 21">
              <a:extLst>
                <a:ext uri="{FF2B5EF4-FFF2-40B4-BE49-F238E27FC236}">
                  <a16:creationId xmlns:a16="http://schemas.microsoft.com/office/drawing/2014/main" id="{ABBDCC98-7EC1-8184-FFA5-00796CC9BB64}"/>
                </a:ext>
              </a:extLst>
            </p:cNvPr>
            <p:cNvSpPr/>
            <p:nvPr/>
          </p:nvSpPr>
          <p:spPr>
            <a:xfrm>
              <a:off x="469337" y="285640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FCD"/>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24" name="object 22">
              <a:extLst>
                <a:ext uri="{FF2B5EF4-FFF2-40B4-BE49-F238E27FC236}">
                  <a16:creationId xmlns:a16="http://schemas.microsoft.com/office/drawing/2014/main" id="{8BDBCACA-3CF2-A5C1-C2EB-4E1E144FBAC3}"/>
                </a:ext>
              </a:extLst>
            </p:cNvPr>
            <p:cNvPicPr/>
            <p:nvPr/>
          </p:nvPicPr>
          <p:blipFill>
            <a:blip r:embed="rId6" cstate="print"/>
            <a:stretch>
              <a:fillRect/>
            </a:stretch>
          </p:blipFill>
          <p:spPr>
            <a:xfrm>
              <a:off x="584869" y="2955177"/>
              <a:ext cx="243268" cy="276783"/>
            </a:xfrm>
            <a:prstGeom prst="rect">
              <a:avLst/>
            </a:prstGeom>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49574" y="10083162"/>
            <a:ext cx="86360" cy="135935"/>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alibri" panose="020F0502020204030204" pitchFamily="34" charset="0"/>
                <a:ea typeface="Calibri" panose="020F0502020204030204" pitchFamily="34" charset="0"/>
                <a:cs typeface="Calibri" panose="020F0502020204030204" pitchFamily="34" charset="0"/>
              </a:rPr>
              <a:t>5</a:t>
            </a:r>
            <a:endParaRPr sz="80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838072" y="10091697"/>
            <a:ext cx="167322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الوحدة 5 </a:t>
            </a:r>
            <a:r>
              <a:rPr lang="ar-JO" sz="800" b="1" dirty="0">
                <a:solidFill>
                  <a:schemeClr val="tx1"/>
                </a:solidFill>
                <a:latin typeface="Calibri" panose="020F0502020204030204" pitchFamily="34" charset="0"/>
                <a:ea typeface="Calibri" panose="020F0502020204030204" pitchFamily="34" charset="0"/>
                <a:cs typeface="Calibri" panose="020F0502020204030204" pitchFamily="34" charset="0"/>
              </a:rPr>
              <a:t>استعراض لهذا المستند</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707299" y="700391"/>
            <a:ext cx="6146165" cy="893130"/>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35" dirty="0">
                <a:solidFill>
                  <a:srgbClr val="E42A83"/>
                </a:solidFill>
                <a:latin typeface="Calibri" panose="020F0502020204030204" pitchFamily="34" charset="0"/>
                <a:ea typeface="Calibri" panose="020F0502020204030204" pitchFamily="34" charset="0"/>
                <a:cs typeface="Calibri" panose="020F0502020204030204" pitchFamily="34" charset="0"/>
              </a:rPr>
              <a:t>كيف تقرأ هذا المستند؟ </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spc="-20" dirty="0">
                <a:latin typeface="Calibri" panose="020F0502020204030204" pitchFamily="34" charset="0"/>
                <a:ea typeface="Calibri" panose="020F0502020204030204" pitchFamily="34" charset="0"/>
                <a:cs typeface="Calibri" panose="020F0502020204030204" pitchFamily="34" charset="0"/>
              </a:rPr>
              <a:t>تساعدك النظرة العامة في الصفحات التالية على التعرف بسرعة إلى الجزء الأكثر صلة بحالتك من هذا الدليل وتحدد كل قسم من أقسام الوحدة والمعلومات المدرجة في ذلك القسم ومن الذي يجب أن يعطى الأولوية لقراءته ولمحة عامة عن مختلف المصادر المقدمة (مع وجود روابط متضمنة بالأقسام والمصادر). ويتم التمييز بين المصادر كما يلي:</a:t>
            </a:r>
          </a:p>
        </p:txBody>
      </p:sp>
      <p:sp>
        <p:nvSpPr>
          <p:cNvPr id="5" name="object 5"/>
          <p:cNvSpPr/>
          <p:nvPr/>
        </p:nvSpPr>
        <p:spPr>
          <a:xfrm>
            <a:off x="5836550" y="9309100"/>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1054536" y="9431035"/>
            <a:ext cx="5920551" cy="259045"/>
          </a:xfrm>
          <a:prstGeom prst="rect">
            <a:avLst/>
          </a:prstGeom>
        </p:spPr>
        <p:txBody>
          <a:bodyPr vert="horz" wrap="square" lIns="0" tIns="12700" rIns="0" bIns="0" rtlCol="0">
            <a:spAutoFit/>
          </a:bodyPr>
          <a:lstStyle/>
          <a:p>
            <a:pPr marL="132080" marR="5080" indent="-120014" rtl="1">
              <a:lnSpc>
                <a:spcPct val="100000"/>
              </a:lnSpc>
              <a:spcBef>
                <a:spcPts val="100"/>
              </a:spcBef>
            </a:pPr>
            <a:r>
              <a:rPr lang="ar-JO" sz="800" dirty="0">
                <a:solidFill>
                  <a:srgbClr val="992B7D"/>
                </a:solidFill>
                <a:latin typeface="Calibri" panose="020F0502020204030204" pitchFamily="34" charset="0"/>
                <a:ea typeface="Calibri" panose="020F0502020204030204" pitchFamily="34" charset="0"/>
                <a:cs typeface="Calibri" panose="020F0502020204030204" pitchFamily="34" charset="0"/>
              </a:rPr>
              <a:t>1. </a:t>
            </a:r>
            <a:r>
              <a:rPr lang="ar-JO" sz="800" dirty="0">
                <a:solidFill>
                  <a:schemeClr val="tx1"/>
                </a:solidFill>
                <a:latin typeface="Calibri" panose="020F0502020204030204" pitchFamily="34" charset="0"/>
                <a:ea typeface="Calibri" panose="020F0502020204030204" pitchFamily="34" charset="0"/>
                <a:cs typeface="Calibri" panose="020F0502020204030204" pitchFamily="34" charset="0"/>
              </a:rPr>
              <a:t>تصف المشاركة والمساءلة المجتمعية عملية العمل بطريقة شفافة وتشاركية مع المجتمعات والتي من شأنها تحسين جودة البرامج والعمليات المقدمة، ومن الممكن  أن يحل محلها مصطلح المساءلة تجاه الأشخاص أو السكان المتضررين.</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2626648" y="5034627"/>
            <a:ext cx="4312285" cy="314960"/>
          </a:xfrm>
          <a:prstGeom prst="rect">
            <a:avLst/>
          </a:prstGeom>
        </p:spPr>
        <p:txBody>
          <a:bodyPr vert="horz" wrap="square" lIns="0" tIns="12700" rIns="0" bIns="0" rtlCol="0">
            <a:spAutoFit/>
          </a:bodyPr>
          <a:lstStyle/>
          <a:p>
            <a:pPr marL="12700" rtl="1">
              <a:lnSpc>
                <a:spcPct val="100000"/>
              </a:lnSpc>
              <a:spcBef>
                <a:spcPts val="100"/>
              </a:spcBef>
            </a:pPr>
            <a:r>
              <a:rPr lang="ar-JO" sz="1900" b="1" spc="165" dirty="0">
                <a:solidFill>
                  <a:srgbClr val="992B7D"/>
                </a:solidFill>
                <a:latin typeface="Calibri" panose="020F0502020204030204" pitchFamily="34" charset="0"/>
                <a:ea typeface="Calibri" panose="020F0502020204030204" pitchFamily="34" charset="0"/>
                <a:cs typeface="Calibri" panose="020F0502020204030204" pitchFamily="34" charset="0"/>
              </a:rPr>
              <a:t>الاختصارات والرموز المستخدمة </a:t>
            </a:r>
            <a:endParaRPr sz="1900" dirty="0">
              <a:latin typeface="Calibri" panose="020F0502020204030204" pitchFamily="34" charset="0"/>
              <a:ea typeface="Calibri" panose="020F0502020204030204" pitchFamily="34" charset="0"/>
              <a:cs typeface="Calibri" panose="020F0502020204030204" pitchFamily="34" charset="0"/>
            </a:endParaRPr>
          </a:p>
        </p:txBody>
      </p:sp>
      <p:grpSp>
        <p:nvGrpSpPr>
          <p:cNvPr id="8" name="object 8"/>
          <p:cNvGrpSpPr/>
          <p:nvPr/>
        </p:nvGrpSpPr>
        <p:grpSpPr>
          <a:xfrm>
            <a:off x="6017583" y="5527326"/>
            <a:ext cx="6350" cy="3129915"/>
            <a:chOff x="1724825" y="5454697"/>
            <a:chExt cx="6350" cy="3129915"/>
          </a:xfrm>
        </p:grpSpPr>
        <p:sp>
          <p:nvSpPr>
            <p:cNvPr id="9" name="object 9"/>
            <p:cNvSpPr/>
            <p:nvPr/>
          </p:nvSpPr>
          <p:spPr>
            <a:xfrm>
              <a:off x="1728000" y="5454697"/>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a:off x="1728000" y="5715484"/>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p:nvPr/>
          </p:nvSpPr>
          <p:spPr>
            <a:xfrm>
              <a:off x="1728000" y="5976272"/>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p:nvPr/>
          </p:nvSpPr>
          <p:spPr>
            <a:xfrm>
              <a:off x="1728000" y="6237060"/>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p:nvPr/>
          </p:nvSpPr>
          <p:spPr>
            <a:xfrm>
              <a:off x="1728000" y="6497847"/>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p:nvPr/>
          </p:nvSpPr>
          <p:spPr>
            <a:xfrm>
              <a:off x="1728000" y="6758635"/>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p:nvPr/>
          </p:nvSpPr>
          <p:spPr>
            <a:xfrm>
              <a:off x="1728000" y="7019422"/>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p:nvPr/>
          </p:nvSpPr>
          <p:spPr>
            <a:xfrm>
              <a:off x="1728000" y="7280210"/>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p:nvPr/>
          </p:nvSpPr>
          <p:spPr>
            <a:xfrm>
              <a:off x="1728000" y="7540998"/>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8" name="object 18"/>
            <p:cNvSpPr/>
            <p:nvPr/>
          </p:nvSpPr>
          <p:spPr>
            <a:xfrm>
              <a:off x="1728000" y="7801785"/>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9" name="object 19"/>
            <p:cNvSpPr/>
            <p:nvPr/>
          </p:nvSpPr>
          <p:spPr>
            <a:xfrm>
              <a:off x="1728000" y="8062573"/>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0" name="object 20"/>
            <p:cNvSpPr/>
            <p:nvPr/>
          </p:nvSpPr>
          <p:spPr>
            <a:xfrm>
              <a:off x="1728000" y="8323360"/>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sp>
        <p:nvSpPr>
          <p:cNvPr id="21" name="object 21"/>
          <p:cNvSpPr txBox="1"/>
          <p:nvPr/>
        </p:nvSpPr>
        <p:spPr>
          <a:xfrm>
            <a:off x="6251931" y="5585189"/>
            <a:ext cx="375920" cy="3038475"/>
          </a:xfrm>
          <a:prstGeom prst="rect">
            <a:avLst/>
          </a:prstGeom>
        </p:spPr>
        <p:txBody>
          <a:bodyPr vert="horz" wrap="square" lIns="0" tIns="12700" rIns="0" bIns="0" rtlCol="0">
            <a:spAutoFit/>
          </a:bodyPr>
          <a:lstStyle/>
          <a:p>
            <a:pPr marL="12700">
              <a:lnSpc>
                <a:spcPct val="100000"/>
              </a:lnSpc>
              <a:spcBef>
                <a:spcPts val="100"/>
              </a:spcBef>
            </a:pP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CEA</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nSpc>
                <a:spcPct val="180100"/>
              </a:lnSpc>
            </a:pPr>
            <a:r>
              <a:rPr sz="950" spc="35" dirty="0">
                <a:solidFill>
                  <a:srgbClr val="992B7D"/>
                </a:solidFill>
                <a:latin typeface="Calibri" panose="020F0502020204030204" pitchFamily="34" charset="0"/>
                <a:ea typeface="Calibri" panose="020F0502020204030204" pitchFamily="34" charset="0"/>
                <a:cs typeface="Calibri" panose="020F0502020204030204" pitchFamily="34" charset="0"/>
              </a:rPr>
              <a:t>IFRC </a:t>
            </a:r>
            <a:r>
              <a:rPr sz="950" spc="50" dirty="0">
                <a:solidFill>
                  <a:srgbClr val="992B7D"/>
                </a:solidFill>
                <a:latin typeface="Calibri" panose="020F0502020204030204" pitchFamily="34" charset="0"/>
                <a:ea typeface="Calibri" panose="020F0502020204030204" pitchFamily="34" charset="0"/>
                <a:cs typeface="Calibri" panose="020F0502020204030204" pitchFamily="34" charset="0"/>
              </a:rPr>
              <a:t>IBV </a:t>
            </a: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GBV </a:t>
            </a:r>
            <a:r>
              <a:rPr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OIAI </a:t>
            </a: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PGI </a:t>
            </a:r>
            <a:r>
              <a:rPr sz="950" spc="70" dirty="0">
                <a:solidFill>
                  <a:srgbClr val="992B7D"/>
                </a:solidFill>
                <a:latin typeface="Calibri" panose="020F0502020204030204" pitchFamily="34" charset="0"/>
                <a:ea typeface="Calibri" panose="020F0502020204030204" pitchFamily="34" charset="0"/>
                <a:cs typeface="Calibri" panose="020F0502020204030204" pitchFamily="34" charset="0"/>
              </a:rPr>
              <a:t>PSEA </a:t>
            </a:r>
            <a:r>
              <a:rPr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RCRC </a:t>
            </a: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SDC </a:t>
            </a:r>
            <a:r>
              <a:rPr sz="950" spc="55" dirty="0">
                <a:solidFill>
                  <a:srgbClr val="992B7D"/>
                </a:solidFill>
                <a:latin typeface="Calibri" panose="020F0502020204030204" pitchFamily="34" charset="0"/>
                <a:ea typeface="Calibri" panose="020F0502020204030204" pitchFamily="34" charset="0"/>
                <a:cs typeface="Calibri" panose="020F0502020204030204" pitchFamily="34" charset="0"/>
              </a:rPr>
              <a:t>SEA </a:t>
            </a:r>
            <a:r>
              <a:rPr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SGBV </a:t>
            </a:r>
            <a:r>
              <a:rPr sz="950" spc="40" dirty="0">
                <a:solidFill>
                  <a:srgbClr val="992B7D"/>
                </a:solidFill>
                <a:latin typeface="Calibri" panose="020F0502020204030204" pitchFamily="34" charset="0"/>
                <a:ea typeface="Calibri" panose="020F0502020204030204" pitchFamily="34" charset="0"/>
                <a:cs typeface="Calibri" panose="020F0502020204030204" pitchFamily="34" charset="0"/>
              </a:rPr>
              <a:t>SOP</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2" name="object 22"/>
          <p:cNvSpPr txBox="1"/>
          <p:nvPr/>
        </p:nvSpPr>
        <p:spPr>
          <a:xfrm>
            <a:off x="902863" y="5601712"/>
            <a:ext cx="4784520" cy="3018455"/>
          </a:xfrm>
          <a:prstGeom prst="rect">
            <a:avLst/>
          </a:prstGeom>
        </p:spPr>
        <p:txBody>
          <a:bodyPr vert="horz" wrap="square" lIns="0" tIns="12700" rIns="0" bIns="0" rtlCol="0">
            <a:spAutoFit/>
          </a:bodyPr>
          <a:lstStyle/>
          <a:p>
            <a:pPr marL="38100" rtl="1">
              <a:lnSpc>
                <a:spcPct val="100000"/>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المشاركة المجتمعية والمساءلة</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38100" marR="30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الاتحاد الدولي لجمعيات الصليب الأحمر والهلال الأحمر</a:t>
            </a:r>
          </a:p>
          <a:p>
            <a:pPr marL="38100" marR="30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العنف القائم على الهوية</a:t>
            </a:r>
            <a:endParaRPr sz="950" dirty="0">
              <a:latin typeface="Calibri" panose="020F0502020204030204" pitchFamily="34" charset="0"/>
              <a:ea typeface="Calibri" panose="020F0502020204030204" pitchFamily="34" charset="0"/>
              <a:cs typeface="Calibri" panose="020F0502020204030204" pitchFamily="34" charset="0"/>
            </a:endParaRPr>
          </a:p>
          <a:p>
            <a:pPr marL="38100" rtl="1">
              <a:lnSpc>
                <a:spcPct val="100000"/>
              </a:lnSpc>
              <a:spcBef>
                <a:spcPts val="910"/>
              </a:spcBef>
            </a:pPr>
            <a:r>
              <a:rPr lang="ar-JO" sz="950" spc="-10" dirty="0">
                <a:latin typeface="Calibri" panose="020F0502020204030204" pitchFamily="34" charset="0"/>
                <a:ea typeface="Calibri" panose="020F0502020204030204" pitchFamily="34" charset="0"/>
                <a:cs typeface="Calibri" panose="020F0502020204030204" pitchFamily="34" charset="0"/>
              </a:rPr>
              <a:t>العنف القائم على النوع الاجتماعي</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762635" algn="just" rtl="1">
              <a:lnSpc>
                <a:spcPct val="180100"/>
              </a:lnSpc>
            </a:pPr>
            <a:r>
              <a:rPr lang="ar-JO" sz="950" dirty="0">
                <a:latin typeface="Calibri" panose="020F0502020204030204" pitchFamily="34" charset="0"/>
                <a:ea typeface="Calibri" panose="020F0502020204030204" pitchFamily="34" charset="0"/>
                <a:cs typeface="Calibri" panose="020F0502020204030204" pitchFamily="34" charset="0"/>
              </a:rPr>
              <a:t>مكتب التدقيق الداخلي والتحقيقات التابع للاتحاد الدولي لجمعيات الصليب الأحمر والهلال الأحمر</a:t>
            </a:r>
          </a:p>
          <a:p>
            <a:pPr marL="38100" marR="76263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الحماية والنوع الاجتماعي والإدماج</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88201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منع الاستغلال والاعتداء الجنسيين</a:t>
            </a:r>
            <a:endParaRPr lang="ar-JO" sz="950" spc="-20" dirty="0">
              <a:latin typeface="Calibri" panose="020F0502020204030204" pitchFamily="34" charset="0"/>
              <a:ea typeface="Calibri" panose="020F0502020204030204" pitchFamily="34" charset="0"/>
              <a:cs typeface="Calibri" panose="020F0502020204030204" pitchFamily="34" charset="0"/>
            </a:endParaRPr>
          </a:p>
          <a:p>
            <a:pPr marL="38100" marR="882015" rtl="1">
              <a:lnSpc>
                <a:spcPct val="180100"/>
              </a:lnSpc>
            </a:pPr>
            <a:r>
              <a:rPr lang="ar-JO" sz="950" spc="-20" dirty="0">
                <a:latin typeface="Calibri" panose="020F0502020204030204" pitchFamily="34" charset="0"/>
                <a:ea typeface="Calibri" panose="020F0502020204030204" pitchFamily="34" charset="0"/>
                <a:cs typeface="Calibri" panose="020F0502020204030204" pitchFamily="34" charset="0"/>
              </a:rPr>
              <a:t>الصليب الأحمر والهلال الأحمر</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1427480" rtl="1">
              <a:lnSpc>
                <a:spcPct val="180100"/>
              </a:lnSpc>
            </a:pPr>
            <a:r>
              <a:rPr lang="ar-JO" sz="950" spc="-20" dirty="0">
                <a:latin typeface="Calibri" panose="020F0502020204030204" pitchFamily="34" charset="0"/>
                <a:ea typeface="Calibri" panose="020F0502020204030204" pitchFamily="34" charset="0"/>
                <a:cs typeface="Calibri" panose="020F0502020204030204" pitchFamily="34" charset="0"/>
              </a:rPr>
              <a:t>السيطرة على الكشف الاحصائيّ</a:t>
            </a:r>
          </a:p>
          <a:p>
            <a:pPr marL="38100" marR="1427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الاستغلال والاعتداء الجنسيين</a:t>
            </a:r>
          </a:p>
          <a:p>
            <a:pPr marL="38100" marR="1427480" rtl="1">
              <a:lnSpc>
                <a:spcPct val="180100"/>
              </a:lnSpc>
            </a:pPr>
            <a:r>
              <a:rPr lang="ar-JO" sz="950" spc="-20" dirty="0">
                <a:latin typeface="Calibri" panose="020F0502020204030204" pitchFamily="34" charset="0"/>
                <a:ea typeface="Calibri" panose="020F0502020204030204" pitchFamily="34" charset="0"/>
                <a:cs typeface="Calibri" panose="020F0502020204030204" pitchFamily="34" charset="0"/>
              </a:rPr>
              <a:t>العنف الجنسي والعنف القائم على النوع الاجتماعي</a:t>
            </a:r>
          </a:p>
          <a:p>
            <a:pPr marL="38100" marR="1427480" rtl="1">
              <a:lnSpc>
                <a:spcPct val="180100"/>
              </a:lnSpc>
            </a:pPr>
            <a:r>
              <a:rPr lang="ar-JO" sz="950" spc="-20" dirty="0">
                <a:latin typeface="Calibri" panose="020F0502020204030204" pitchFamily="34" charset="0"/>
                <a:ea typeface="Calibri" panose="020F0502020204030204" pitchFamily="34" charset="0"/>
                <a:cs typeface="Calibri" panose="020F0502020204030204" pitchFamily="34" charset="0"/>
              </a:rPr>
              <a:t>إجراءات التشغيل الموحدة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3" name="object 23"/>
          <p:cNvGrpSpPr/>
          <p:nvPr/>
        </p:nvGrpSpPr>
        <p:grpSpPr>
          <a:xfrm>
            <a:off x="1334485" y="2113990"/>
            <a:ext cx="807085" cy="807085"/>
            <a:chOff x="1334485" y="2113990"/>
            <a:chExt cx="807085" cy="807085"/>
          </a:xfrm>
        </p:grpSpPr>
        <p:sp>
          <p:nvSpPr>
            <p:cNvPr id="24" name="object 24"/>
            <p:cNvSpPr/>
            <p:nvPr/>
          </p:nvSpPr>
          <p:spPr>
            <a:xfrm>
              <a:off x="1334485"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97569C"/>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5" name="object 25"/>
            <p:cNvSpPr/>
            <p:nvPr/>
          </p:nvSpPr>
          <p:spPr>
            <a:xfrm>
              <a:off x="1497114" y="2436164"/>
              <a:ext cx="478155" cy="331470"/>
            </a:xfrm>
            <a:custGeom>
              <a:avLst/>
              <a:gdLst/>
              <a:ahLst/>
              <a:cxnLst/>
              <a:rect l="l" t="t" r="r" b="b"/>
              <a:pathLst>
                <a:path w="478155" h="331469">
                  <a:moveTo>
                    <a:pt x="179336" y="243255"/>
                  </a:moveTo>
                  <a:lnTo>
                    <a:pt x="167855" y="202857"/>
                  </a:lnTo>
                  <a:lnTo>
                    <a:pt x="161112" y="191871"/>
                  </a:lnTo>
                  <a:lnTo>
                    <a:pt x="149491" y="172923"/>
                  </a:lnTo>
                  <a:lnTo>
                    <a:pt x="122682" y="154482"/>
                  </a:lnTo>
                  <a:lnTo>
                    <a:pt x="117868" y="151396"/>
                  </a:lnTo>
                  <a:lnTo>
                    <a:pt x="113499" y="147764"/>
                  </a:lnTo>
                  <a:lnTo>
                    <a:pt x="96050" y="134175"/>
                  </a:lnTo>
                  <a:lnTo>
                    <a:pt x="62712" y="101752"/>
                  </a:lnTo>
                  <a:lnTo>
                    <a:pt x="60947" y="99872"/>
                  </a:lnTo>
                  <a:lnTo>
                    <a:pt x="58559" y="98475"/>
                  </a:lnTo>
                  <a:lnTo>
                    <a:pt x="55918" y="97802"/>
                  </a:lnTo>
                  <a:lnTo>
                    <a:pt x="49872" y="97802"/>
                  </a:lnTo>
                  <a:lnTo>
                    <a:pt x="37198" y="114541"/>
                  </a:lnTo>
                  <a:lnTo>
                    <a:pt x="41325" y="120218"/>
                  </a:lnTo>
                  <a:lnTo>
                    <a:pt x="91821" y="185407"/>
                  </a:lnTo>
                  <a:lnTo>
                    <a:pt x="92494" y="186232"/>
                  </a:lnTo>
                  <a:lnTo>
                    <a:pt x="92798" y="187286"/>
                  </a:lnTo>
                  <a:lnTo>
                    <a:pt x="92557" y="189395"/>
                  </a:lnTo>
                  <a:lnTo>
                    <a:pt x="91998" y="190373"/>
                  </a:lnTo>
                  <a:lnTo>
                    <a:pt x="91186" y="191008"/>
                  </a:lnTo>
                  <a:lnTo>
                    <a:pt x="90487" y="191579"/>
                  </a:lnTo>
                  <a:lnTo>
                    <a:pt x="89636" y="191871"/>
                  </a:lnTo>
                  <a:lnTo>
                    <a:pt x="89306" y="191858"/>
                  </a:lnTo>
                  <a:lnTo>
                    <a:pt x="88709" y="191833"/>
                  </a:lnTo>
                  <a:lnTo>
                    <a:pt x="87490" y="191858"/>
                  </a:lnTo>
                  <a:lnTo>
                    <a:pt x="86347" y="191312"/>
                  </a:lnTo>
                  <a:lnTo>
                    <a:pt x="85572" y="190360"/>
                  </a:lnTo>
                  <a:lnTo>
                    <a:pt x="35077" y="124802"/>
                  </a:lnTo>
                  <a:lnTo>
                    <a:pt x="31978" y="120878"/>
                  </a:lnTo>
                  <a:lnTo>
                    <a:pt x="30302" y="116027"/>
                  </a:lnTo>
                  <a:lnTo>
                    <a:pt x="30302" y="106032"/>
                  </a:lnTo>
                  <a:lnTo>
                    <a:pt x="31978" y="101180"/>
                  </a:lnTo>
                  <a:lnTo>
                    <a:pt x="35077" y="97256"/>
                  </a:lnTo>
                  <a:lnTo>
                    <a:pt x="37922" y="93497"/>
                  </a:lnTo>
                  <a:lnTo>
                    <a:pt x="23685" y="10020"/>
                  </a:lnTo>
                  <a:lnTo>
                    <a:pt x="22555" y="4140"/>
                  </a:lnTo>
                  <a:lnTo>
                    <a:pt x="17272" y="0"/>
                  </a:lnTo>
                  <a:lnTo>
                    <a:pt x="11290" y="292"/>
                  </a:lnTo>
                  <a:lnTo>
                    <a:pt x="5232" y="723"/>
                  </a:lnTo>
                  <a:lnTo>
                    <a:pt x="533" y="5778"/>
                  </a:lnTo>
                  <a:lnTo>
                    <a:pt x="546" y="11861"/>
                  </a:lnTo>
                  <a:lnTo>
                    <a:pt x="0" y="117373"/>
                  </a:lnTo>
                  <a:lnTo>
                    <a:pt x="1295" y="120764"/>
                  </a:lnTo>
                  <a:lnTo>
                    <a:pt x="51371" y="216789"/>
                  </a:lnTo>
                  <a:lnTo>
                    <a:pt x="52959" y="218960"/>
                  </a:lnTo>
                  <a:lnTo>
                    <a:pt x="54825" y="220853"/>
                  </a:lnTo>
                  <a:lnTo>
                    <a:pt x="106248" y="275945"/>
                  </a:lnTo>
                  <a:lnTo>
                    <a:pt x="111582" y="281597"/>
                  </a:lnTo>
                  <a:lnTo>
                    <a:pt x="114274" y="289229"/>
                  </a:lnTo>
                  <a:lnTo>
                    <a:pt x="113677" y="296976"/>
                  </a:lnTo>
                  <a:lnTo>
                    <a:pt x="110655" y="331406"/>
                  </a:lnTo>
                  <a:lnTo>
                    <a:pt x="179336" y="331406"/>
                  </a:lnTo>
                  <a:lnTo>
                    <a:pt x="179336" y="243255"/>
                  </a:lnTo>
                  <a:close/>
                </a:path>
                <a:path w="478155" h="331469">
                  <a:moveTo>
                    <a:pt x="477862" y="117170"/>
                  </a:moveTo>
                  <a:lnTo>
                    <a:pt x="476948" y="11849"/>
                  </a:lnTo>
                  <a:lnTo>
                    <a:pt x="476846" y="5461"/>
                  </a:lnTo>
                  <a:lnTo>
                    <a:pt x="471665" y="330"/>
                  </a:lnTo>
                  <a:lnTo>
                    <a:pt x="465289" y="279"/>
                  </a:lnTo>
                  <a:lnTo>
                    <a:pt x="459600" y="292"/>
                  </a:lnTo>
                  <a:lnTo>
                    <a:pt x="454748" y="4406"/>
                  </a:lnTo>
                  <a:lnTo>
                    <a:pt x="439572" y="93941"/>
                  </a:lnTo>
                  <a:lnTo>
                    <a:pt x="442645" y="98005"/>
                  </a:lnTo>
                  <a:lnTo>
                    <a:pt x="445516" y="101625"/>
                  </a:lnTo>
                  <a:lnTo>
                    <a:pt x="447141" y="106299"/>
                  </a:lnTo>
                  <a:lnTo>
                    <a:pt x="447205" y="116471"/>
                  </a:lnTo>
                  <a:lnTo>
                    <a:pt x="445516" y="121335"/>
                  </a:lnTo>
                  <a:lnTo>
                    <a:pt x="442417" y="125260"/>
                  </a:lnTo>
                  <a:lnTo>
                    <a:pt x="391147" y="191719"/>
                  </a:lnTo>
                  <a:lnTo>
                    <a:pt x="389966" y="192290"/>
                  </a:lnTo>
                  <a:lnTo>
                    <a:pt x="388696" y="192290"/>
                  </a:lnTo>
                  <a:lnTo>
                    <a:pt x="387807" y="192316"/>
                  </a:lnTo>
                  <a:lnTo>
                    <a:pt x="386918" y="192024"/>
                  </a:lnTo>
                  <a:lnTo>
                    <a:pt x="386219" y="191452"/>
                  </a:lnTo>
                  <a:lnTo>
                    <a:pt x="385254" y="190792"/>
                  </a:lnTo>
                  <a:lnTo>
                    <a:pt x="384632" y="189738"/>
                  </a:lnTo>
                  <a:lnTo>
                    <a:pt x="384416" y="187388"/>
                  </a:lnTo>
                  <a:lnTo>
                    <a:pt x="384835" y="186232"/>
                  </a:lnTo>
                  <a:lnTo>
                    <a:pt x="385673" y="185394"/>
                  </a:lnTo>
                  <a:lnTo>
                    <a:pt x="436181" y="120205"/>
                  </a:lnTo>
                  <a:lnTo>
                    <a:pt x="440575" y="114439"/>
                  </a:lnTo>
                  <a:lnTo>
                    <a:pt x="439940" y="106299"/>
                  </a:lnTo>
                  <a:lnTo>
                    <a:pt x="434581" y="101193"/>
                  </a:lnTo>
                  <a:lnTo>
                    <a:pt x="433146" y="99910"/>
                  </a:lnTo>
                  <a:lnTo>
                    <a:pt x="431990" y="99237"/>
                  </a:lnTo>
                  <a:lnTo>
                    <a:pt x="429971" y="98005"/>
                  </a:lnTo>
                  <a:lnTo>
                    <a:pt x="427583" y="97332"/>
                  </a:lnTo>
                  <a:lnTo>
                    <a:pt x="421855" y="97332"/>
                  </a:lnTo>
                  <a:lnTo>
                    <a:pt x="419188" y="97904"/>
                  </a:lnTo>
                  <a:lnTo>
                    <a:pt x="416737" y="99263"/>
                  </a:lnTo>
                  <a:lnTo>
                    <a:pt x="414756" y="101295"/>
                  </a:lnTo>
                  <a:lnTo>
                    <a:pt x="381723" y="134251"/>
                  </a:lnTo>
                  <a:lnTo>
                    <a:pt x="364007" y="148120"/>
                  </a:lnTo>
                  <a:lnTo>
                    <a:pt x="359625" y="151765"/>
                  </a:lnTo>
                  <a:lnTo>
                    <a:pt x="354812" y="154838"/>
                  </a:lnTo>
                  <a:lnTo>
                    <a:pt x="309727" y="202844"/>
                  </a:lnTo>
                  <a:lnTo>
                    <a:pt x="298259" y="243433"/>
                  </a:lnTo>
                  <a:lnTo>
                    <a:pt x="298259" y="331406"/>
                  </a:lnTo>
                  <a:lnTo>
                    <a:pt x="367309" y="331406"/>
                  </a:lnTo>
                  <a:lnTo>
                    <a:pt x="364642" y="297053"/>
                  </a:lnTo>
                  <a:lnTo>
                    <a:pt x="364007" y="289471"/>
                  </a:lnTo>
                  <a:lnTo>
                    <a:pt x="366534" y="281965"/>
                  </a:lnTo>
                  <a:lnTo>
                    <a:pt x="371627" y="276301"/>
                  </a:lnTo>
                  <a:lnTo>
                    <a:pt x="422960" y="221208"/>
                  </a:lnTo>
                  <a:lnTo>
                    <a:pt x="424853" y="219290"/>
                  </a:lnTo>
                  <a:lnTo>
                    <a:pt x="426466" y="217093"/>
                  </a:lnTo>
                  <a:lnTo>
                    <a:pt x="439318" y="192316"/>
                  </a:lnTo>
                  <a:lnTo>
                    <a:pt x="476758" y="120205"/>
                  </a:lnTo>
                  <a:lnTo>
                    <a:pt x="477862" y="11717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6" name="object 26"/>
            <p:cNvSpPr/>
            <p:nvPr/>
          </p:nvSpPr>
          <p:spPr>
            <a:xfrm>
              <a:off x="1610279" y="2202763"/>
              <a:ext cx="255270" cy="347980"/>
            </a:xfrm>
            <a:custGeom>
              <a:avLst/>
              <a:gdLst/>
              <a:ahLst/>
              <a:cxnLst/>
              <a:rect l="l" t="t" r="r" b="b"/>
              <a:pathLst>
                <a:path w="255269" h="347980">
                  <a:moveTo>
                    <a:pt x="202603" y="0"/>
                  </a:moveTo>
                  <a:lnTo>
                    <a:pt x="18694" y="0"/>
                  </a:lnTo>
                  <a:lnTo>
                    <a:pt x="11417" y="1469"/>
                  </a:lnTo>
                  <a:lnTo>
                    <a:pt x="5475" y="5475"/>
                  </a:lnTo>
                  <a:lnTo>
                    <a:pt x="1469" y="11417"/>
                  </a:lnTo>
                  <a:lnTo>
                    <a:pt x="0" y="18694"/>
                  </a:lnTo>
                  <a:lnTo>
                    <a:pt x="0" y="329133"/>
                  </a:lnTo>
                  <a:lnTo>
                    <a:pt x="1469" y="336417"/>
                  </a:lnTo>
                  <a:lnTo>
                    <a:pt x="5475" y="342363"/>
                  </a:lnTo>
                  <a:lnTo>
                    <a:pt x="11417" y="346371"/>
                  </a:lnTo>
                  <a:lnTo>
                    <a:pt x="18694" y="347840"/>
                  </a:lnTo>
                  <a:lnTo>
                    <a:pt x="236512" y="347840"/>
                  </a:lnTo>
                  <a:lnTo>
                    <a:pt x="243789" y="346371"/>
                  </a:lnTo>
                  <a:lnTo>
                    <a:pt x="249731" y="342363"/>
                  </a:lnTo>
                  <a:lnTo>
                    <a:pt x="253737" y="336417"/>
                  </a:lnTo>
                  <a:lnTo>
                    <a:pt x="255206" y="329133"/>
                  </a:lnTo>
                  <a:lnTo>
                    <a:pt x="255206" y="53416"/>
                  </a:lnTo>
                  <a:lnTo>
                    <a:pt x="202603" y="0"/>
                  </a:lnTo>
                  <a:close/>
                </a:path>
              </a:pathLst>
            </a:custGeom>
            <a:solidFill>
              <a:srgbClr val="97569C"/>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7" name="object 27"/>
            <p:cNvSpPr/>
            <p:nvPr/>
          </p:nvSpPr>
          <p:spPr>
            <a:xfrm>
              <a:off x="1610279" y="2202763"/>
              <a:ext cx="255270" cy="347980"/>
            </a:xfrm>
            <a:custGeom>
              <a:avLst/>
              <a:gdLst/>
              <a:ahLst/>
              <a:cxnLst/>
              <a:rect l="l" t="t" r="r" b="b"/>
              <a:pathLst>
                <a:path w="255269" h="347980">
                  <a:moveTo>
                    <a:pt x="202603" y="0"/>
                  </a:moveTo>
                  <a:lnTo>
                    <a:pt x="18694" y="0"/>
                  </a:lnTo>
                  <a:lnTo>
                    <a:pt x="11417" y="1469"/>
                  </a:lnTo>
                  <a:lnTo>
                    <a:pt x="5475" y="5475"/>
                  </a:lnTo>
                  <a:lnTo>
                    <a:pt x="1469" y="11417"/>
                  </a:lnTo>
                  <a:lnTo>
                    <a:pt x="0" y="18694"/>
                  </a:lnTo>
                  <a:lnTo>
                    <a:pt x="0" y="329133"/>
                  </a:lnTo>
                  <a:lnTo>
                    <a:pt x="1469" y="336417"/>
                  </a:lnTo>
                  <a:lnTo>
                    <a:pt x="5475" y="342363"/>
                  </a:lnTo>
                  <a:lnTo>
                    <a:pt x="11417" y="346371"/>
                  </a:lnTo>
                  <a:lnTo>
                    <a:pt x="18694" y="347840"/>
                  </a:lnTo>
                  <a:lnTo>
                    <a:pt x="236512" y="347840"/>
                  </a:lnTo>
                  <a:lnTo>
                    <a:pt x="243789" y="346371"/>
                  </a:lnTo>
                  <a:lnTo>
                    <a:pt x="249731" y="342363"/>
                  </a:lnTo>
                  <a:lnTo>
                    <a:pt x="253737" y="336417"/>
                  </a:lnTo>
                  <a:lnTo>
                    <a:pt x="255206" y="329133"/>
                  </a:lnTo>
                  <a:lnTo>
                    <a:pt x="255206" y="53416"/>
                  </a:lnTo>
                  <a:lnTo>
                    <a:pt x="202603" y="0"/>
                  </a:lnTo>
                  <a:close/>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8" name="object 28"/>
            <p:cNvSpPr/>
            <p:nvPr/>
          </p:nvSpPr>
          <p:spPr>
            <a:xfrm>
              <a:off x="1653910" y="2285887"/>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9" name="object 29"/>
            <p:cNvSpPr/>
            <p:nvPr/>
          </p:nvSpPr>
          <p:spPr>
            <a:xfrm>
              <a:off x="1653910" y="2344962"/>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0" name="object 30"/>
            <p:cNvSpPr/>
            <p:nvPr/>
          </p:nvSpPr>
          <p:spPr>
            <a:xfrm>
              <a:off x="1653910" y="2404039"/>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1" name="object 31"/>
            <p:cNvSpPr/>
            <p:nvPr/>
          </p:nvSpPr>
          <p:spPr>
            <a:xfrm>
              <a:off x="1653910" y="2463114"/>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2" name="object 32"/>
            <p:cNvSpPr/>
            <p:nvPr/>
          </p:nvSpPr>
          <p:spPr>
            <a:xfrm>
              <a:off x="1812883" y="2202763"/>
              <a:ext cx="52705" cy="53975"/>
            </a:xfrm>
            <a:custGeom>
              <a:avLst/>
              <a:gdLst/>
              <a:ahLst/>
              <a:cxnLst/>
              <a:rect l="l" t="t" r="r" b="b"/>
              <a:pathLst>
                <a:path w="52705" h="53975">
                  <a:moveTo>
                    <a:pt x="0" y="0"/>
                  </a:moveTo>
                  <a:lnTo>
                    <a:pt x="0" y="34721"/>
                  </a:lnTo>
                  <a:lnTo>
                    <a:pt x="1469" y="41998"/>
                  </a:lnTo>
                  <a:lnTo>
                    <a:pt x="5475" y="47940"/>
                  </a:lnTo>
                  <a:lnTo>
                    <a:pt x="11417" y="51947"/>
                  </a:lnTo>
                  <a:lnTo>
                    <a:pt x="18694" y="53416"/>
                  </a:lnTo>
                  <a:lnTo>
                    <a:pt x="52603" y="53416"/>
                  </a:lnTo>
                  <a:lnTo>
                    <a:pt x="0" y="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3" name="object 33"/>
            <p:cNvSpPr/>
            <p:nvPr/>
          </p:nvSpPr>
          <p:spPr>
            <a:xfrm>
              <a:off x="1812883" y="2202763"/>
              <a:ext cx="52705" cy="53975"/>
            </a:xfrm>
            <a:custGeom>
              <a:avLst/>
              <a:gdLst/>
              <a:ahLst/>
              <a:cxnLst/>
              <a:rect l="l" t="t" r="r" b="b"/>
              <a:pathLst>
                <a:path w="52705" h="53975">
                  <a:moveTo>
                    <a:pt x="0" y="0"/>
                  </a:moveTo>
                  <a:lnTo>
                    <a:pt x="0" y="34721"/>
                  </a:lnTo>
                  <a:lnTo>
                    <a:pt x="1469" y="41998"/>
                  </a:lnTo>
                  <a:lnTo>
                    <a:pt x="5475" y="47940"/>
                  </a:lnTo>
                  <a:lnTo>
                    <a:pt x="11417" y="51947"/>
                  </a:lnTo>
                  <a:lnTo>
                    <a:pt x="18694" y="53416"/>
                  </a:lnTo>
                  <a:lnTo>
                    <a:pt x="52603" y="53416"/>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sp>
        <p:nvSpPr>
          <p:cNvPr id="34" name="object 34"/>
          <p:cNvSpPr/>
          <p:nvPr/>
        </p:nvSpPr>
        <p:spPr>
          <a:xfrm>
            <a:off x="1107883" y="3093383"/>
            <a:ext cx="1260475" cy="0"/>
          </a:xfrm>
          <a:custGeom>
            <a:avLst/>
            <a:gdLst/>
            <a:ahLst/>
            <a:cxnLst/>
            <a:rect l="l" t="t" r="r" b="b"/>
            <a:pathLst>
              <a:path w="1260475">
                <a:moveTo>
                  <a:pt x="0" y="0"/>
                </a:moveTo>
                <a:lnTo>
                  <a:pt x="1260005" y="0"/>
                </a:lnTo>
              </a:path>
            </a:pathLst>
          </a:custGeom>
          <a:ln w="50800">
            <a:solidFill>
              <a:srgbClr val="97569C"/>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nvGrpSpPr>
          <p:cNvPr id="35" name="object 35"/>
          <p:cNvGrpSpPr/>
          <p:nvPr/>
        </p:nvGrpSpPr>
        <p:grpSpPr>
          <a:xfrm>
            <a:off x="3370252" y="2113990"/>
            <a:ext cx="807085" cy="807085"/>
            <a:chOff x="3370252" y="2113990"/>
            <a:chExt cx="807085" cy="807085"/>
          </a:xfrm>
        </p:grpSpPr>
        <p:sp>
          <p:nvSpPr>
            <p:cNvPr id="36" name="object 36"/>
            <p:cNvSpPr/>
            <p:nvPr/>
          </p:nvSpPr>
          <p:spPr>
            <a:xfrm>
              <a:off x="3370252"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561E58"/>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7" name="object 37"/>
            <p:cNvSpPr/>
            <p:nvPr/>
          </p:nvSpPr>
          <p:spPr>
            <a:xfrm>
              <a:off x="3615740" y="2265488"/>
              <a:ext cx="335915" cy="457834"/>
            </a:xfrm>
            <a:custGeom>
              <a:avLst/>
              <a:gdLst/>
              <a:ahLst/>
              <a:cxnLst/>
              <a:rect l="l" t="t" r="r" b="b"/>
              <a:pathLst>
                <a:path w="335914" h="457835">
                  <a:moveTo>
                    <a:pt x="266649" y="0"/>
                  </a:moveTo>
                  <a:lnTo>
                    <a:pt x="24612" y="0"/>
                  </a:lnTo>
                  <a:lnTo>
                    <a:pt x="15034" y="1934"/>
                  </a:lnTo>
                  <a:lnTo>
                    <a:pt x="7210" y="7210"/>
                  </a:lnTo>
                  <a:lnTo>
                    <a:pt x="1934" y="15034"/>
                  </a:lnTo>
                  <a:lnTo>
                    <a:pt x="0" y="24612"/>
                  </a:lnTo>
                  <a:lnTo>
                    <a:pt x="0" y="433184"/>
                  </a:lnTo>
                  <a:lnTo>
                    <a:pt x="1934" y="442762"/>
                  </a:lnTo>
                  <a:lnTo>
                    <a:pt x="7210" y="450586"/>
                  </a:lnTo>
                  <a:lnTo>
                    <a:pt x="15034" y="455862"/>
                  </a:lnTo>
                  <a:lnTo>
                    <a:pt x="24612" y="457796"/>
                  </a:lnTo>
                  <a:lnTo>
                    <a:pt x="311264" y="457796"/>
                  </a:lnTo>
                  <a:lnTo>
                    <a:pt x="320848" y="455862"/>
                  </a:lnTo>
                  <a:lnTo>
                    <a:pt x="328671" y="450586"/>
                  </a:lnTo>
                  <a:lnTo>
                    <a:pt x="333943" y="442762"/>
                  </a:lnTo>
                  <a:lnTo>
                    <a:pt x="335876" y="433184"/>
                  </a:lnTo>
                  <a:lnTo>
                    <a:pt x="335876" y="70307"/>
                  </a:lnTo>
                  <a:lnTo>
                    <a:pt x="266649" y="0"/>
                  </a:lnTo>
                  <a:close/>
                </a:path>
              </a:pathLst>
            </a:custGeom>
            <a:ln w="14414">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38" name="object 38"/>
            <p:cNvPicPr/>
            <p:nvPr/>
          </p:nvPicPr>
          <p:blipFill>
            <a:blip r:embed="rId2" cstate="print"/>
            <a:stretch>
              <a:fillRect/>
            </a:stretch>
          </p:blipFill>
          <p:spPr>
            <a:xfrm>
              <a:off x="3878065" y="2261164"/>
              <a:ext cx="77876" cy="78955"/>
            </a:xfrm>
            <a:prstGeom prst="rect">
              <a:avLst/>
            </a:prstGeom>
          </p:spPr>
        </p:pic>
        <p:pic>
          <p:nvPicPr>
            <p:cNvPr id="39" name="object 39"/>
            <p:cNvPicPr/>
            <p:nvPr/>
          </p:nvPicPr>
          <p:blipFill>
            <a:blip r:embed="rId3" cstate="print"/>
            <a:stretch>
              <a:fillRect/>
            </a:stretch>
          </p:blipFill>
          <p:spPr>
            <a:xfrm>
              <a:off x="3659546" y="2372068"/>
              <a:ext cx="246433" cy="246469"/>
            </a:xfrm>
            <a:prstGeom prst="rect">
              <a:avLst/>
            </a:prstGeom>
          </p:spPr>
        </p:pic>
      </p:grpSp>
      <p:sp>
        <p:nvSpPr>
          <p:cNvPr id="40" name="object 40"/>
          <p:cNvSpPr/>
          <p:nvPr/>
        </p:nvSpPr>
        <p:spPr>
          <a:xfrm>
            <a:off x="3143651" y="3093383"/>
            <a:ext cx="1260475" cy="0"/>
          </a:xfrm>
          <a:custGeom>
            <a:avLst/>
            <a:gdLst/>
            <a:ahLst/>
            <a:cxnLst/>
            <a:rect l="l" t="t" r="r" b="b"/>
            <a:pathLst>
              <a:path w="1260475">
                <a:moveTo>
                  <a:pt x="0" y="0"/>
                </a:moveTo>
                <a:lnTo>
                  <a:pt x="1260005" y="0"/>
                </a:lnTo>
              </a:path>
            </a:pathLst>
          </a:custGeom>
          <a:ln w="5080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nvGrpSpPr>
          <p:cNvPr id="41" name="object 41"/>
          <p:cNvGrpSpPr/>
          <p:nvPr/>
        </p:nvGrpSpPr>
        <p:grpSpPr>
          <a:xfrm>
            <a:off x="5406019" y="2113990"/>
            <a:ext cx="807085" cy="807085"/>
            <a:chOff x="5406019" y="2113990"/>
            <a:chExt cx="807085" cy="807085"/>
          </a:xfrm>
        </p:grpSpPr>
        <p:sp>
          <p:nvSpPr>
            <p:cNvPr id="42" name="object 42"/>
            <p:cNvSpPr/>
            <p:nvPr/>
          </p:nvSpPr>
          <p:spPr>
            <a:xfrm>
              <a:off x="5406019"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E42A83"/>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3" name="object 43"/>
            <p:cNvSpPr/>
            <p:nvPr/>
          </p:nvSpPr>
          <p:spPr>
            <a:xfrm>
              <a:off x="5552808" y="2305214"/>
              <a:ext cx="513715" cy="376555"/>
            </a:xfrm>
            <a:custGeom>
              <a:avLst/>
              <a:gdLst/>
              <a:ahLst/>
              <a:cxnLst/>
              <a:rect l="l" t="t" r="r" b="b"/>
              <a:pathLst>
                <a:path w="513714" h="376555">
                  <a:moveTo>
                    <a:pt x="513207" y="85661"/>
                  </a:moveTo>
                  <a:lnTo>
                    <a:pt x="252133" y="85661"/>
                  </a:lnTo>
                  <a:lnTo>
                    <a:pt x="252133" y="85255"/>
                  </a:lnTo>
                  <a:lnTo>
                    <a:pt x="240677" y="76200"/>
                  </a:lnTo>
                  <a:lnTo>
                    <a:pt x="204571" y="54013"/>
                  </a:lnTo>
                  <a:lnTo>
                    <a:pt x="141211" y="26123"/>
                  </a:lnTo>
                  <a:lnTo>
                    <a:pt x="47967" y="0"/>
                  </a:lnTo>
                  <a:lnTo>
                    <a:pt x="47967" y="85661"/>
                  </a:lnTo>
                  <a:lnTo>
                    <a:pt x="0" y="85661"/>
                  </a:lnTo>
                  <a:lnTo>
                    <a:pt x="0" y="376047"/>
                  </a:lnTo>
                  <a:lnTo>
                    <a:pt x="252107" y="376047"/>
                  </a:lnTo>
                  <a:lnTo>
                    <a:pt x="513207" y="376047"/>
                  </a:lnTo>
                  <a:lnTo>
                    <a:pt x="513207" y="85661"/>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4" name="object 44"/>
            <p:cNvSpPr/>
            <p:nvPr/>
          </p:nvSpPr>
          <p:spPr>
            <a:xfrm>
              <a:off x="5600782" y="2305206"/>
              <a:ext cx="204470" cy="376555"/>
            </a:xfrm>
            <a:custGeom>
              <a:avLst/>
              <a:gdLst/>
              <a:ahLst/>
              <a:cxnLst/>
              <a:rect l="l" t="t" r="r" b="b"/>
              <a:pathLst>
                <a:path w="204470" h="376555">
                  <a:moveTo>
                    <a:pt x="204165" y="376059"/>
                  </a:moveTo>
                  <a:lnTo>
                    <a:pt x="145491" y="340054"/>
                  </a:lnTo>
                  <a:lnTo>
                    <a:pt x="78284" y="313566"/>
                  </a:lnTo>
                  <a:lnTo>
                    <a:pt x="22976" y="297217"/>
                  </a:lnTo>
                  <a:lnTo>
                    <a:pt x="0" y="291630"/>
                  </a:lnTo>
                  <a:lnTo>
                    <a:pt x="0" y="0"/>
                  </a:lnTo>
                  <a:lnTo>
                    <a:pt x="93242" y="26126"/>
                  </a:lnTo>
                  <a:lnTo>
                    <a:pt x="156608" y="54009"/>
                  </a:lnTo>
                  <a:lnTo>
                    <a:pt x="192711" y="76202"/>
                  </a:lnTo>
                  <a:lnTo>
                    <a:pt x="204165" y="85255"/>
                  </a:lnTo>
                  <a:lnTo>
                    <a:pt x="204165" y="376059"/>
                  </a:lnTo>
                  <a:close/>
                </a:path>
              </a:pathLst>
            </a:custGeom>
            <a:ln w="8648">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5" name="object 45"/>
            <p:cNvSpPr/>
            <p:nvPr/>
          </p:nvSpPr>
          <p:spPr>
            <a:xfrm>
              <a:off x="5813113" y="2305206"/>
              <a:ext cx="204470" cy="376555"/>
            </a:xfrm>
            <a:custGeom>
              <a:avLst/>
              <a:gdLst/>
              <a:ahLst/>
              <a:cxnLst/>
              <a:rect l="l" t="t" r="r" b="b"/>
              <a:pathLst>
                <a:path w="204470" h="376555">
                  <a:moveTo>
                    <a:pt x="204165" y="0"/>
                  </a:moveTo>
                  <a:lnTo>
                    <a:pt x="110922" y="26126"/>
                  </a:lnTo>
                  <a:lnTo>
                    <a:pt x="47556" y="54009"/>
                  </a:lnTo>
                  <a:lnTo>
                    <a:pt x="11453" y="76202"/>
                  </a:lnTo>
                  <a:lnTo>
                    <a:pt x="0" y="85255"/>
                  </a:lnTo>
                  <a:lnTo>
                    <a:pt x="0" y="376059"/>
                  </a:lnTo>
                  <a:lnTo>
                    <a:pt x="58673" y="340054"/>
                  </a:lnTo>
                  <a:lnTo>
                    <a:pt x="125880" y="313566"/>
                  </a:lnTo>
                  <a:lnTo>
                    <a:pt x="181188" y="297217"/>
                  </a:lnTo>
                  <a:lnTo>
                    <a:pt x="204165" y="291630"/>
                  </a:lnTo>
                  <a:lnTo>
                    <a:pt x="204165" y="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6" name="object 46"/>
            <p:cNvSpPr/>
            <p:nvPr/>
          </p:nvSpPr>
          <p:spPr>
            <a:xfrm>
              <a:off x="5813113" y="2305206"/>
              <a:ext cx="204470" cy="376555"/>
            </a:xfrm>
            <a:custGeom>
              <a:avLst/>
              <a:gdLst/>
              <a:ahLst/>
              <a:cxnLst/>
              <a:rect l="l" t="t" r="r" b="b"/>
              <a:pathLst>
                <a:path w="204470" h="376555">
                  <a:moveTo>
                    <a:pt x="0" y="376059"/>
                  </a:moveTo>
                  <a:lnTo>
                    <a:pt x="58673" y="340054"/>
                  </a:lnTo>
                  <a:lnTo>
                    <a:pt x="125880" y="313566"/>
                  </a:lnTo>
                  <a:lnTo>
                    <a:pt x="181188" y="297217"/>
                  </a:lnTo>
                  <a:lnTo>
                    <a:pt x="204165" y="291630"/>
                  </a:lnTo>
                  <a:lnTo>
                    <a:pt x="204165" y="0"/>
                  </a:lnTo>
                  <a:lnTo>
                    <a:pt x="110922" y="26126"/>
                  </a:lnTo>
                  <a:lnTo>
                    <a:pt x="47556" y="54009"/>
                  </a:lnTo>
                  <a:lnTo>
                    <a:pt x="11453" y="76202"/>
                  </a:lnTo>
                  <a:lnTo>
                    <a:pt x="0" y="85255"/>
                  </a:lnTo>
                  <a:lnTo>
                    <a:pt x="0" y="376059"/>
                  </a:lnTo>
                  <a:close/>
                </a:path>
              </a:pathLst>
            </a:custGeom>
            <a:ln w="8648">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47" name="object 47"/>
            <p:cNvPicPr/>
            <p:nvPr/>
          </p:nvPicPr>
          <p:blipFill>
            <a:blip r:embed="rId4" cstate="print"/>
            <a:stretch>
              <a:fillRect/>
            </a:stretch>
          </p:blipFill>
          <p:spPr>
            <a:xfrm>
              <a:off x="5639596" y="2428809"/>
              <a:ext cx="126523" cy="128858"/>
            </a:xfrm>
            <a:prstGeom prst="rect">
              <a:avLst/>
            </a:prstGeom>
          </p:spPr>
        </p:pic>
        <p:pic>
          <p:nvPicPr>
            <p:cNvPr id="48" name="object 48"/>
            <p:cNvPicPr/>
            <p:nvPr/>
          </p:nvPicPr>
          <p:blipFill>
            <a:blip r:embed="rId5" cstate="print"/>
            <a:stretch>
              <a:fillRect/>
            </a:stretch>
          </p:blipFill>
          <p:spPr>
            <a:xfrm>
              <a:off x="5831156" y="2410420"/>
              <a:ext cx="166844" cy="166876"/>
            </a:xfrm>
            <a:prstGeom prst="rect">
              <a:avLst/>
            </a:prstGeom>
          </p:spPr>
        </p:pic>
      </p:grpSp>
      <p:sp>
        <p:nvSpPr>
          <p:cNvPr id="49" name="object 49"/>
          <p:cNvSpPr/>
          <p:nvPr/>
        </p:nvSpPr>
        <p:spPr>
          <a:xfrm>
            <a:off x="5179416" y="3093383"/>
            <a:ext cx="1260475" cy="0"/>
          </a:xfrm>
          <a:custGeom>
            <a:avLst/>
            <a:gdLst/>
            <a:ahLst/>
            <a:cxnLst/>
            <a:rect l="l" t="t" r="r" b="b"/>
            <a:pathLst>
              <a:path w="1260475">
                <a:moveTo>
                  <a:pt x="0" y="0"/>
                </a:moveTo>
                <a:lnTo>
                  <a:pt x="1260005" y="0"/>
                </a:lnTo>
              </a:path>
            </a:pathLst>
          </a:custGeom>
          <a:ln w="50800">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50" name="object 50"/>
          <p:cNvSpPr txBox="1"/>
          <p:nvPr/>
        </p:nvSpPr>
        <p:spPr>
          <a:xfrm>
            <a:off x="1054536" y="3273480"/>
            <a:ext cx="1367155" cy="511743"/>
          </a:xfrm>
          <a:prstGeom prst="rect">
            <a:avLst/>
          </a:prstGeom>
        </p:spPr>
        <p:txBody>
          <a:bodyPr vert="horz" wrap="square" lIns="0" tIns="12700" rIns="0" bIns="0" rtlCol="0">
            <a:spAutoFit/>
          </a:bodyPr>
          <a:lstStyle/>
          <a:p>
            <a:pPr marL="12700" marR="5080" indent="-635" algn="ctr">
              <a:lnSpc>
                <a:spcPct val="113999"/>
              </a:lnSpc>
              <a:spcBef>
                <a:spcPts val="100"/>
              </a:spcBef>
            </a:pPr>
            <a:r>
              <a:rPr lang="ar-JO" sz="950" b="1" spc="-85" dirty="0">
                <a:latin typeface="Calibri" panose="020F0502020204030204" pitchFamily="34" charset="0"/>
                <a:ea typeface="Calibri" panose="020F0502020204030204" pitchFamily="34" charset="0"/>
                <a:cs typeface="Calibri" panose="020F0502020204030204" pitchFamily="34" charset="0"/>
              </a:rPr>
              <a:t>وثائق الدليل</a:t>
            </a:r>
          </a:p>
          <a:p>
            <a:pPr marL="12700" marR="5080" indent="-635" algn="ctr">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نص يحدد المشورة والمفاهيم الرئيسية وأفضل الممارسات</a:t>
            </a:r>
          </a:p>
        </p:txBody>
      </p:sp>
      <p:sp>
        <p:nvSpPr>
          <p:cNvPr id="51" name="object 51"/>
          <p:cNvSpPr txBox="1"/>
          <p:nvPr/>
        </p:nvSpPr>
        <p:spPr>
          <a:xfrm>
            <a:off x="2951999" y="3273359"/>
            <a:ext cx="1643380" cy="503342"/>
          </a:xfrm>
          <a:prstGeom prst="rect">
            <a:avLst/>
          </a:prstGeom>
        </p:spPr>
        <p:txBody>
          <a:bodyPr vert="horz" wrap="square" lIns="0" tIns="33019" rIns="0" bIns="0" rtlCol="0">
            <a:spAutoFit/>
          </a:bodyPr>
          <a:lstStyle/>
          <a:p>
            <a:pPr algn="ctr">
              <a:lnSpc>
                <a:spcPct val="100000"/>
              </a:lnSpc>
              <a:spcBef>
                <a:spcPts val="259"/>
              </a:spcBef>
            </a:pPr>
            <a:r>
              <a:rPr lang="ar-JO" sz="950" b="1" spc="-10" dirty="0">
                <a:latin typeface="Calibri" panose="020F0502020204030204" pitchFamily="34" charset="0"/>
                <a:ea typeface="Calibri" panose="020F0502020204030204" pitchFamily="34" charset="0"/>
                <a:cs typeface="Calibri" panose="020F0502020204030204" pitchFamily="34" charset="0"/>
              </a:rPr>
              <a:t>الأدوات</a:t>
            </a:r>
            <a:endParaRPr sz="950" b="1" dirty="0">
              <a:latin typeface="Calibri" panose="020F0502020204030204" pitchFamily="34" charset="0"/>
              <a:ea typeface="Calibri" panose="020F0502020204030204" pitchFamily="34" charset="0"/>
              <a:cs typeface="Calibri" panose="020F0502020204030204" pitchFamily="34" charset="0"/>
            </a:endParaRPr>
          </a:p>
          <a:p>
            <a:pPr marL="12065" marR="5080" algn="ctr">
              <a:lnSpc>
                <a:spcPct val="113999"/>
              </a:lnSpc>
            </a:pPr>
            <a:r>
              <a:rPr lang="ar-JO" sz="950" dirty="0">
                <a:latin typeface="Calibri" panose="020F0502020204030204" pitchFamily="34" charset="0"/>
                <a:ea typeface="Calibri" panose="020F0502020204030204" pitchFamily="34" charset="0"/>
                <a:cs typeface="Calibri" panose="020F0502020204030204" pitchFamily="34" charset="0"/>
              </a:rPr>
              <a:t>المصادر التي يمكنك استخدامها لمساعدتك في اتخاذ القرار</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2" name="object 52"/>
          <p:cNvSpPr txBox="1"/>
          <p:nvPr/>
        </p:nvSpPr>
        <p:spPr>
          <a:xfrm>
            <a:off x="4978919" y="3273237"/>
            <a:ext cx="1662430" cy="998927"/>
          </a:xfrm>
          <a:prstGeom prst="rect">
            <a:avLst/>
          </a:prstGeom>
        </p:spPr>
        <p:txBody>
          <a:bodyPr vert="horz" wrap="square" lIns="0" tIns="33019" rIns="0" bIns="0" rtlCol="0">
            <a:spAutoFit/>
          </a:bodyPr>
          <a:lstStyle/>
          <a:p>
            <a:pPr algn="ctr">
              <a:lnSpc>
                <a:spcPct val="100000"/>
              </a:lnSpc>
              <a:spcBef>
                <a:spcPts val="259"/>
              </a:spcBef>
            </a:pPr>
            <a:r>
              <a:rPr lang="ar-JO" sz="950" b="1" spc="-10" dirty="0">
                <a:latin typeface="Calibri" panose="020F0502020204030204" pitchFamily="34" charset="0"/>
                <a:ea typeface="Calibri" panose="020F0502020204030204" pitchFamily="34" charset="0"/>
                <a:cs typeface="Calibri" panose="020F0502020204030204" pitchFamily="34" charset="0"/>
              </a:rPr>
              <a:t>النماذج</a:t>
            </a:r>
            <a:endParaRPr sz="950" b="1" dirty="0">
              <a:latin typeface="Calibri" panose="020F0502020204030204" pitchFamily="34" charset="0"/>
              <a:ea typeface="Calibri" panose="020F0502020204030204" pitchFamily="34" charset="0"/>
              <a:cs typeface="Calibri" panose="020F0502020204030204" pitchFamily="34" charset="0"/>
            </a:endParaRPr>
          </a:p>
          <a:p>
            <a:pPr marL="170815" marR="164465" indent="-635" algn="just">
              <a:lnSpc>
                <a:spcPct val="113999"/>
              </a:lnSpc>
            </a:pPr>
            <a:r>
              <a:rPr lang="ar-JO" sz="950" dirty="0">
                <a:latin typeface="Calibri" panose="020F0502020204030204" pitchFamily="34" charset="0"/>
                <a:ea typeface="Calibri" panose="020F0502020204030204" pitchFamily="34" charset="0"/>
                <a:cs typeface="Calibri" panose="020F0502020204030204" pitchFamily="34" charset="0"/>
              </a:rPr>
              <a:t>نماذج من الأدوات التي يمكنك استخدامها في التنفيذ الفعيلي لآلية التغذية الراجعة والتي يمكن تعديلها لتناسب السياق والاحتياجات الخاصة بمنظمتك.</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24640" y="10083162"/>
            <a:ext cx="90170" cy="147320"/>
          </a:xfrm>
          <a:prstGeom prst="rect">
            <a:avLst/>
          </a:prstGeom>
        </p:spPr>
        <p:txBody>
          <a:bodyPr vert="horz" wrap="square" lIns="0" tIns="12700" rIns="0" bIns="0" rtlCol="0">
            <a:spAutoFit/>
          </a:bodyPr>
          <a:lstStyle/>
          <a:p>
            <a:pPr marL="12700">
              <a:lnSpc>
                <a:spcPct val="100000"/>
              </a:lnSpc>
              <a:spcBef>
                <a:spcPts val="100"/>
              </a:spcBef>
            </a:pPr>
            <a:r>
              <a:rPr sz="800" b="1" spc="60" dirty="0">
                <a:solidFill>
                  <a:srgbClr val="FFFFFF"/>
                </a:solidFill>
                <a:latin typeface="Century Gothic"/>
                <a:cs typeface="Century Gothic"/>
              </a:rPr>
              <a:t>6</a:t>
            </a:r>
            <a:endParaRPr sz="800">
              <a:latin typeface="Century Gothic"/>
              <a:cs typeface="Century Gothic"/>
            </a:endParaRPr>
          </a:p>
        </p:txBody>
      </p:sp>
      <p:sp>
        <p:nvSpPr>
          <p:cNvPr id="3" name="object 3"/>
          <p:cNvSpPr txBox="1"/>
          <p:nvPr/>
        </p:nvSpPr>
        <p:spPr>
          <a:xfrm>
            <a:off x="4540250" y="10162514"/>
            <a:ext cx="2018483" cy="151323"/>
          </a:xfrm>
          <a:prstGeom prst="rect">
            <a:avLst/>
          </a:prstGeom>
        </p:spPr>
        <p:txBody>
          <a:bodyPr vert="horz" wrap="square" lIns="0" tIns="12700" rIns="0" bIns="0" rtlCol="0">
            <a:spAutoFit/>
          </a:bodyPr>
          <a:lstStyle/>
          <a:p>
            <a:pPr marL="12700">
              <a:lnSpc>
                <a:spcPct val="100000"/>
              </a:lnSpc>
              <a:spcBef>
                <a:spcPts val="100"/>
              </a:spcBef>
            </a:pPr>
            <a:r>
              <a:rPr lang="ar-JO" sz="9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9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719999" y="1678381"/>
            <a:ext cx="5527040" cy="0"/>
          </a:xfrm>
          <a:custGeom>
            <a:avLst/>
            <a:gdLst/>
            <a:ahLst/>
            <a:cxnLst/>
            <a:rect l="l" t="t" r="r" b="b"/>
            <a:pathLst>
              <a:path w="5527040">
                <a:moveTo>
                  <a:pt x="0" y="0"/>
                </a:moveTo>
                <a:lnTo>
                  <a:pt x="5526633" y="0"/>
                </a:lnTo>
              </a:path>
            </a:pathLst>
          </a:custGeom>
          <a:ln w="6350">
            <a:solidFill>
              <a:srgbClr val="0D2243"/>
            </a:solidFill>
          </a:ln>
        </p:spPr>
        <p:txBody>
          <a:bodyPr wrap="square" lIns="0" tIns="0" rIns="0" bIns="0" rtlCol="0"/>
          <a:lstStyle/>
          <a:p>
            <a:endParaRPr/>
          </a:p>
        </p:txBody>
      </p:sp>
      <p:sp>
        <p:nvSpPr>
          <p:cNvPr id="5" name="object 5"/>
          <p:cNvSpPr/>
          <p:nvPr/>
        </p:nvSpPr>
        <p:spPr>
          <a:xfrm>
            <a:off x="3819525" y="2439606"/>
            <a:ext cx="2468245" cy="0"/>
          </a:xfrm>
          <a:custGeom>
            <a:avLst/>
            <a:gdLst/>
            <a:ahLst/>
            <a:cxnLst/>
            <a:rect l="l" t="t" r="r" b="b"/>
            <a:pathLst>
              <a:path w="2468245">
                <a:moveTo>
                  <a:pt x="0" y="0"/>
                </a:moveTo>
                <a:lnTo>
                  <a:pt x="2468054" y="0"/>
                </a:lnTo>
              </a:path>
            </a:pathLst>
          </a:custGeom>
          <a:ln w="6350">
            <a:solidFill>
              <a:srgbClr val="992B7D"/>
            </a:solidFill>
          </a:ln>
        </p:spPr>
        <p:txBody>
          <a:bodyPr wrap="square" lIns="0" tIns="0" rIns="0" bIns="0" rtlCol="0"/>
          <a:lstStyle/>
          <a:p>
            <a:endParaRPr/>
          </a:p>
        </p:txBody>
      </p:sp>
      <p:sp>
        <p:nvSpPr>
          <p:cNvPr id="6" name="object 6"/>
          <p:cNvSpPr txBox="1">
            <a:spLocks noGrp="1"/>
          </p:cNvSpPr>
          <p:nvPr>
            <p:ph type="title"/>
          </p:nvPr>
        </p:nvSpPr>
        <p:spPr>
          <a:xfrm>
            <a:off x="707299" y="695105"/>
            <a:ext cx="5795645" cy="889987"/>
          </a:xfrm>
          <a:prstGeom prst="rect">
            <a:avLst/>
          </a:prstGeom>
        </p:spPr>
        <p:txBody>
          <a:bodyPr vert="horz" wrap="square" lIns="0" tIns="68580" rIns="0" bIns="0" rtlCol="0">
            <a:spAutoFit/>
          </a:bodyPr>
          <a:lstStyle/>
          <a:p>
            <a:pPr marL="12700" marR="5080" algn="just" rtl="1">
              <a:lnSpc>
                <a:spcPts val="3200"/>
              </a:lnSpc>
              <a:spcBef>
                <a:spcPts val="540"/>
              </a:spcBef>
            </a:pPr>
            <a:r>
              <a:rPr lang="ar-JO" spc="210" dirty="0">
                <a:solidFill>
                  <a:schemeClr val="tx1"/>
                </a:solidFill>
                <a:latin typeface="Calibri" panose="020F0502020204030204" pitchFamily="34" charset="0"/>
                <a:ea typeface="Calibri" panose="020F0502020204030204" pitchFamily="34" charset="0"/>
                <a:cs typeface="Calibri" panose="020F0502020204030204" pitchFamily="34" charset="0"/>
              </a:rPr>
              <a:t>نظرة عامة: كيفية التعامل مع الملاحظات والانطباعات الحساسة                                                             </a:t>
            </a:r>
          </a:p>
        </p:txBody>
      </p:sp>
      <p:sp>
        <p:nvSpPr>
          <p:cNvPr id="7" name="object 7"/>
          <p:cNvSpPr txBox="1"/>
          <p:nvPr/>
        </p:nvSpPr>
        <p:spPr>
          <a:xfrm>
            <a:off x="3794125" y="2257505"/>
            <a:ext cx="2493645" cy="182101"/>
          </a:xfrm>
          <a:prstGeom prst="rect">
            <a:avLst/>
          </a:prstGeom>
        </p:spPr>
        <p:txBody>
          <a:bodyPr vert="horz" wrap="square" lIns="0" tIns="12700" rIns="0" bIns="0" rtlCol="0">
            <a:spAutoFit/>
          </a:bodyPr>
          <a:lstStyle/>
          <a:p>
            <a:pPr marL="12700" rtl="1">
              <a:lnSpc>
                <a:spcPct val="100000"/>
              </a:lnSpc>
              <a:spcBef>
                <a:spcPts val="100"/>
              </a:spcBef>
            </a:pPr>
            <a:r>
              <a:rPr lang="ar-JO" sz="1100" dirty="0">
                <a:solidFill>
                  <a:srgbClr val="992B7D"/>
                </a:solidFill>
                <a:latin typeface="Calibri" panose="020F0502020204030204" pitchFamily="34" charset="0"/>
                <a:ea typeface="Calibri" panose="020F0502020204030204" pitchFamily="34" charset="0"/>
                <a:cs typeface="Calibri" panose="020F0502020204030204" pitchFamily="34" charset="0"/>
              </a:rPr>
              <a:t>نظرة عامة على المحتوى والمصادر</a:t>
            </a:r>
            <a:endParaRPr sz="110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8" name="object 8"/>
          <p:cNvGraphicFramePr>
            <a:graphicFrameLocks noGrp="1"/>
          </p:cNvGraphicFramePr>
          <p:nvPr>
            <p:extLst>
              <p:ext uri="{D42A27DB-BD31-4B8C-83A1-F6EECF244321}">
                <p14:modId xmlns:p14="http://schemas.microsoft.com/office/powerpoint/2010/main" val="3943063131"/>
              </p:ext>
            </p:extLst>
          </p:nvPr>
        </p:nvGraphicFramePr>
        <p:xfrm>
          <a:off x="719999" y="2701036"/>
          <a:ext cx="6120130" cy="5283200"/>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326390">
                <a:tc gridSpan="2">
                  <a:txBody>
                    <a:bodyPr/>
                    <a:lstStyle/>
                    <a:p>
                      <a:pPr algn="ctr" rtl="1">
                        <a:lnSpc>
                          <a:spcPct val="100000"/>
                        </a:lnSpc>
                        <a:spcBef>
                          <a:spcPts val="819"/>
                        </a:spcBef>
                      </a:pPr>
                      <a:r>
                        <a:rPr lang="ar-JO" sz="900" b="1" spc="120" dirty="0">
                          <a:solidFill>
                            <a:srgbClr val="FFFFFF"/>
                          </a:solidFill>
                          <a:latin typeface="Calibri" panose="020F0502020204030204" pitchFamily="34" charset="0"/>
                          <a:ea typeface="Calibri" panose="020F0502020204030204" pitchFamily="34" charset="0"/>
                          <a:cs typeface="Calibri" panose="020F0502020204030204" pitchFamily="34" charset="0"/>
                        </a:rPr>
                        <a:t>ما هي الملاحظات والانطباعات الحساسة؟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7569C"/>
                    </a:solidFill>
                  </a:tcPr>
                </a:tc>
                <a:tc hMerge="1">
                  <a:txBody>
                    <a:bodyPr/>
                    <a:lstStyle/>
                    <a:p>
                      <a:endParaRPr/>
                    </a:p>
                  </a:txBody>
                  <a:tcPr marL="0" marR="0" marT="0" marB="0"/>
                </a:tc>
                <a:extLst>
                  <a:ext uri="{0D108BD9-81ED-4DB2-BD59-A6C34878D82A}">
                    <a16:rowId xmlns:a16="http://schemas.microsoft.com/office/drawing/2014/main" val="10000"/>
                  </a:ext>
                </a:extLst>
              </a:tr>
              <a:tr h="302895">
                <a:tc>
                  <a:txBody>
                    <a:bodyPr/>
                    <a:lstStyle/>
                    <a:p>
                      <a:pPr marL="107950" algn="just" rtl="1">
                        <a:lnSpc>
                          <a:spcPct val="100000"/>
                        </a:lnSpc>
                        <a:spcBef>
                          <a:spcPts val="640"/>
                        </a:spcBef>
                      </a:pPr>
                      <a:r>
                        <a:rPr lang="ar-JO" sz="900" b="1" i="1" spc="20" dirty="0">
                          <a:solidFill>
                            <a:srgbClr val="0D2243"/>
                          </a:solidFill>
                          <a:latin typeface="Calibri" panose="020F0502020204030204" pitchFamily="34" charset="0"/>
                          <a:ea typeface="Calibri" panose="020F0502020204030204" pitchFamily="34" charset="0"/>
                          <a:cs typeface="Calibri" panose="020F0502020204030204" pitchFamily="34" charset="0"/>
                        </a:rPr>
                        <a:t>يتضمن المحتوى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D2243"/>
                      </a:solidFill>
                      <a:prstDash val="solid"/>
                    </a:lnR>
                    <a:lnB w="6350">
                      <a:solidFill>
                        <a:srgbClr val="0D2243"/>
                      </a:solidFill>
                      <a:prstDash val="solid"/>
                    </a:lnB>
                    <a:solidFill>
                      <a:srgbClr val="F7DEEA"/>
                    </a:solidFill>
                  </a:tcPr>
                </a:tc>
                <a:tc>
                  <a:txBody>
                    <a:bodyPr/>
                    <a:lstStyle/>
                    <a:p>
                      <a:pPr marL="107950" algn="just" rtl="1">
                        <a:lnSpc>
                          <a:spcPct val="100000"/>
                        </a:lnSpc>
                        <a:spcBef>
                          <a:spcPts val="640"/>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من يجب عليه قراءة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0D2243"/>
                      </a:solidFill>
                      <a:prstDash val="solid"/>
                    </a:lnL>
                    <a:lnB w="6350">
                      <a:solidFill>
                        <a:srgbClr val="0D2243"/>
                      </a:solidFill>
                      <a:prstDash val="solid"/>
                    </a:lnB>
                    <a:solidFill>
                      <a:srgbClr val="F7DEEA"/>
                    </a:solidFill>
                  </a:tcPr>
                </a:tc>
                <a:extLst>
                  <a:ext uri="{0D108BD9-81ED-4DB2-BD59-A6C34878D82A}">
                    <a16:rowId xmlns:a16="http://schemas.microsoft.com/office/drawing/2014/main" val="10001"/>
                  </a:ext>
                </a:extLst>
              </a:tr>
              <a:tr h="607695">
                <a:tc>
                  <a:txBody>
                    <a:bodyPr/>
                    <a:lstStyle/>
                    <a:p>
                      <a:pPr marL="214629" marR="290195" indent="-107314" algn="just" rtl="1">
                        <a:lnSpc>
                          <a:spcPct val="111100"/>
                        </a:lnSpc>
                        <a:spcBef>
                          <a:spcPts val="520"/>
                        </a:spcBef>
                        <a:buClr>
                          <a:srgbClr val="992B7D"/>
                        </a:buClr>
                        <a:buFont typeface="Wingdings"/>
                        <a:buChar char=""/>
                        <a:tabLst>
                          <a:tab pos="215900" algn="l"/>
                        </a:tabLst>
                      </a:pPr>
                      <a:r>
                        <a:rPr lang="ar-JO" sz="900" dirty="0">
                          <a:latin typeface="Calibri" panose="020F0502020204030204" pitchFamily="34" charset="0"/>
                          <a:ea typeface="Calibri" panose="020F0502020204030204" pitchFamily="34" charset="0"/>
                          <a:cs typeface="Calibri" panose="020F0502020204030204" pitchFamily="34" charset="0"/>
                        </a:rPr>
                        <a:t>نظرة عامة حول ما نعنيه بالملاحظات والانطباعات الحساسة وأنواعها المختلفة.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D2243"/>
                      </a:solidFill>
                      <a:prstDash val="solid"/>
                    </a:lnR>
                    <a:lnT w="6350">
                      <a:solidFill>
                        <a:srgbClr val="0D2243"/>
                      </a:solidFill>
                      <a:prstDash val="solid"/>
                    </a:lnT>
                  </a:tcPr>
                </a:tc>
                <a:tc>
                  <a:txBody>
                    <a:bodyPr/>
                    <a:lstStyle/>
                    <a:p>
                      <a:pPr marL="107950" marR="18478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أي شخص يشارك في آليات التغذية الراجعة ويحتاج إلى أن يكون قادرًا على تحديد الملاحظات والانطباعات الحساسة لضمان التعامل معها بشكل مناسب.</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D2243"/>
                      </a:solidFill>
                      <a:prstDash val="solid"/>
                    </a:lnL>
                    <a:lnT w="6350">
                      <a:solidFill>
                        <a:srgbClr val="0D2243"/>
                      </a:solidFill>
                      <a:prstDash val="solid"/>
                    </a:lnT>
                  </a:tcPr>
                </a:tc>
                <a:extLst>
                  <a:ext uri="{0D108BD9-81ED-4DB2-BD59-A6C34878D82A}">
                    <a16:rowId xmlns:a16="http://schemas.microsoft.com/office/drawing/2014/main" val="10002"/>
                  </a:ext>
                </a:extLst>
              </a:tr>
              <a:tr h="326390">
                <a:tc gridSpan="2">
                  <a:txBody>
                    <a:bodyPr/>
                    <a:lstStyle/>
                    <a:p>
                      <a:pPr algn="ctr" rtl="1">
                        <a:lnSpc>
                          <a:spcPct val="100000"/>
                        </a:lnSpc>
                        <a:spcBef>
                          <a:spcPts val="819"/>
                        </a:spcBef>
                      </a:pPr>
                      <a:r>
                        <a:rPr lang="ar-JO" sz="900" b="1" spc="105" dirty="0">
                          <a:solidFill>
                            <a:srgbClr val="FFFFFF"/>
                          </a:solidFill>
                          <a:latin typeface="Calibri" panose="020F0502020204030204" pitchFamily="34" charset="0"/>
                          <a:ea typeface="Calibri" panose="020F0502020204030204" pitchFamily="34" charset="0"/>
                          <a:cs typeface="Calibri" panose="020F0502020204030204" pitchFamily="34" charset="0"/>
                        </a:rPr>
                        <a:t>كيفية الاستعداد للملاحظات والانطباعات الحساسة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7569C"/>
                    </a:solidFill>
                  </a:tcPr>
                </a:tc>
                <a:tc hMerge="1">
                  <a:txBody>
                    <a:bodyPr/>
                    <a:lstStyle/>
                    <a:p>
                      <a:endParaRPr/>
                    </a:p>
                  </a:txBody>
                  <a:tcPr marL="0" marR="0" marT="0" marB="0"/>
                </a:tc>
                <a:extLst>
                  <a:ext uri="{0D108BD9-81ED-4DB2-BD59-A6C34878D82A}">
                    <a16:rowId xmlns:a16="http://schemas.microsoft.com/office/drawing/2014/main" val="10003"/>
                  </a:ext>
                </a:extLst>
              </a:tr>
              <a:tr h="302895">
                <a:tc>
                  <a:txBody>
                    <a:bodyPr/>
                    <a:lstStyle/>
                    <a:p>
                      <a:pPr marL="107950" algn="just" rtl="1">
                        <a:lnSpc>
                          <a:spcPct val="100000"/>
                        </a:lnSpc>
                        <a:spcBef>
                          <a:spcPts val="635"/>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D2243"/>
                      </a:solidFill>
                      <a:prstDash val="solid"/>
                    </a:lnR>
                    <a:lnB w="6350">
                      <a:solidFill>
                        <a:srgbClr val="0D2243"/>
                      </a:solidFill>
                      <a:prstDash val="solid"/>
                    </a:lnB>
                    <a:solidFill>
                      <a:srgbClr val="F7DEEA"/>
                    </a:solidFill>
                  </a:tcPr>
                </a:tc>
                <a:tc>
                  <a:txBody>
                    <a:bodyPr/>
                    <a:lstStyle/>
                    <a:p>
                      <a:pPr marL="107950" algn="just" rtl="1">
                        <a:lnSpc>
                          <a:spcPct val="100000"/>
                        </a:lnSpc>
                        <a:spcBef>
                          <a:spcPts val="635"/>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من يجب عليه قراءة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D2243"/>
                      </a:solidFill>
                      <a:prstDash val="solid"/>
                    </a:lnL>
                    <a:lnB w="6350">
                      <a:solidFill>
                        <a:srgbClr val="0D2243"/>
                      </a:solidFill>
                      <a:prstDash val="solid"/>
                    </a:lnB>
                    <a:solidFill>
                      <a:srgbClr val="F7DEEA"/>
                    </a:solidFill>
                  </a:tcPr>
                </a:tc>
                <a:extLst>
                  <a:ext uri="{0D108BD9-81ED-4DB2-BD59-A6C34878D82A}">
                    <a16:rowId xmlns:a16="http://schemas.microsoft.com/office/drawing/2014/main" val="10004"/>
                  </a:ext>
                </a:extLst>
              </a:tr>
              <a:tr h="1369695">
                <a:tc>
                  <a:txBody>
                    <a:bodyPr/>
                    <a:lstStyle/>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تأكد من وجود قنوات آمنة وموثوقة لمشاركة الملاحظات والانطباعات الحساسة</a:t>
                      </a:r>
                    </a:p>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تحديد جهات التنسيق والخدمات</a:t>
                      </a:r>
                    </a:p>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ضمان مسارات إحالة آمنة وفعالة</a:t>
                      </a:r>
                    </a:p>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قم بإعداد أنظمة آمنة</a:t>
                      </a:r>
                    </a:p>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تدريب فريق التغذية الراجعة</a:t>
                      </a:r>
                    </a:p>
                    <a:p>
                      <a:pPr marL="286385" marR="335915" indent="-179070" algn="just" rtl="1">
                        <a:lnSpc>
                          <a:spcPct val="111100"/>
                        </a:lnSpc>
                        <a:spcBef>
                          <a:spcPts val="520"/>
                        </a:spcBef>
                        <a:buClr>
                          <a:srgbClr val="992B7D"/>
                        </a:buClr>
                        <a:buFont typeface="Arial Black"/>
                        <a:buAutoNum type="arabicPeriod"/>
                        <a:tabLst>
                          <a:tab pos="287655"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ضمان الدعم الكافي للموظفين والمتطوعين الذين يتلقون الملاحظات والانطباعات الحساسة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D2243"/>
                      </a:solidFill>
                      <a:prstDash val="solid"/>
                    </a:lnR>
                    <a:lnT w="6350">
                      <a:solidFill>
                        <a:srgbClr val="0D2243"/>
                      </a:solidFill>
                      <a:prstDash val="solid"/>
                    </a:lnT>
                    <a:lnB w="6350">
                      <a:solidFill>
                        <a:srgbClr val="0D2243"/>
                      </a:solidFill>
                      <a:prstDash val="solid"/>
                    </a:lnB>
                  </a:tcPr>
                </a:tc>
                <a:tc>
                  <a:txBody>
                    <a:bodyPr/>
                    <a:lstStyle/>
                    <a:p>
                      <a:pPr marL="107950" marR="144145" algn="just" rtl="1">
                        <a:lnSpc>
                          <a:spcPct val="111100"/>
                        </a:lnSpc>
                        <a:spcBef>
                          <a:spcPts val="515"/>
                        </a:spcBef>
                      </a:pPr>
                      <a:r>
                        <a:rPr lang="ar-JO" sz="900" dirty="0">
                          <a:latin typeface="Calibri" panose="020F0502020204030204" pitchFamily="34" charset="0"/>
                          <a:ea typeface="Calibri" panose="020F0502020204030204" pitchFamily="34" charset="0"/>
                          <a:cs typeface="Calibri" panose="020F0502020204030204" pitchFamily="34" charset="0"/>
                        </a:rPr>
                        <a:t>أي شخص يشارك في إنشاء أو تحسين آلية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D2243"/>
                      </a:solidFill>
                      <a:prstDash val="solid"/>
                    </a:lnL>
                    <a:lnT w="6350">
                      <a:solidFill>
                        <a:srgbClr val="0D2243"/>
                      </a:solidFill>
                      <a:prstDash val="solid"/>
                    </a:lnT>
                    <a:lnB w="6350">
                      <a:solidFill>
                        <a:srgbClr val="0D2243"/>
                      </a:solidFill>
                      <a:prstDash val="solid"/>
                    </a:lnB>
                  </a:tcPr>
                </a:tc>
                <a:extLst>
                  <a:ext uri="{0D108BD9-81ED-4DB2-BD59-A6C34878D82A}">
                    <a16:rowId xmlns:a16="http://schemas.microsoft.com/office/drawing/2014/main" val="10005"/>
                  </a:ext>
                </a:extLst>
              </a:tr>
              <a:tr h="302895">
                <a:tc>
                  <a:txBody>
                    <a:bodyPr/>
                    <a:lstStyle/>
                    <a:p>
                      <a:pPr marL="107950" algn="just" rtl="1">
                        <a:lnSpc>
                          <a:spcPct val="100000"/>
                        </a:lnSpc>
                        <a:spcBef>
                          <a:spcPts val="635"/>
                        </a:spcBef>
                      </a:pPr>
                      <a:r>
                        <a:rPr lang="ar-JO" sz="900" b="1" i="1" spc="45" dirty="0">
                          <a:solidFill>
                            <a:srgbClr val="0D2243"/>
                          </a:solidFill>
                          <a:latin typeface="Calibri" panose="020F0502020204030204" pitchFamily="34" charset="0"/>
                          <a:ea typeface="Calibri" panose="020F0502020204030204" pitchFamily="34" charset="0"/>
                          <a:cs typeface="Calibri" panose="020F0502020204030204" pitchFamily="34" charset="0"/>
                        </a:rPr>
                        <a:t>المصادر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D2243"/>
                      </a:solidFill>
                      <a:prstDash val="solid"/>
                    </a:lnR>
                    <a:lnT w="6350">
                      <a:solidFill>
                        <a:srgbClr val="0D2243"/>
                      </a:solidFill>
                      <a:prstDash val="solid"/>
                    </a:lnT>
                    <a:lnB w="6350">
                      <a:solidFill>
                        <a:srgbClr val="0D2243"/>
                      </a:solidFill>
                      <a:prstDash val="solid"/>
                    </a:lnB>
                    <a:solidFill>
                      <a:srgbClr val="F7DEEA"/>
                    </a:solidFill>
                  </a:tcPr>
                </a:tc>
                <a:tc>
                  <a:txBody>
                    <a:bodyPr/>
                    <a:lstStyle/>
                    <a:p>
                      <a:pPr marL="107950" algn="just" rtl="1">
                        <a:lnSpc>
                          <a:spcPct val="100000"/>
                        </a:lnSpc>
                        <a:spcBef>
                          <a:spcPts val="635"/>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ما هو الهدف من هذه المصادر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D2243"/>
                      </a:solidFill>
                      <a:prstDash val="solid"/>
                    </a:lnL>
                    <a:lnT w="6350">
                      <a:solidFill>
                        <a:srgbClr val="0D2243"/>
                      </a:solidFill>
                      <a:prstDash val="solid"/>
                    </a:lnT>
                    <a:lnB w="6350">
                      <a:solidFill>
                        <a:srgbClr val="0D2243"/>
                      </a:solidFill>
                      <a:prstDash val="solid"/>
                    </a:lnB>
                    <a:solidFill>
                      <a:srgbClr val="F7DEEA"/>
                    </a:solidFill>
                  </a:tcPr>
                </a:tc>
                <a:extLst>
                  <a:ext uri="{0D108BD9-81ED-4DB2-BD59-A6C34878D82A}">
                    <a16:rowId xmlns:a16="http://schemas.microsoft.com/office/drawing/2014/main" val="10006"/>
                  </a:ext>
                </a:extLst>
              </a:tr>
              <a:tr h="760095">
                <a:tc>
                  <a:txBody>
                    <a:bodyPr/>
                    <a:lstStyle/>
                    <a:p>
                      <a:pPr marL="107950" marR="519430" algn="just" rtl="1">
                        <a:lnSpc>
                          <a:spcPct val="111100"/>
                        </a:lnSpc>
                        <a:spcBef>
                          <a:spcPts val="520"/>
                        </a:spcBef>
                      </a:pPr>
                      <a:r>
                        <a:rPr lang="ar-JO" sz="900" u="sng" spc="-20" dirty="0">
                          <a:solidFill>
                            <a:srgbClr val="0000FF"/>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أداة التغذية الراجعة رقم 33: الخطوات الواجب اتخاذها عند تلقي الملاحظات والانطباعات الحساسة.</a:t>
                      </a:r>
                      <a:endParaRPr sz="900" dirty="0">
                        <a:solidFill>
                          <a:srgbClr val="0000FF"/>
                        </a:solidFill>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D2243"/>
                      </a:solidFill>
                      <a:prstDash val="solid"/>
                    </a:lnR>
                    <a:lnT w="6350">
                      <a:solidFill>
                        <a:srgbClr val="0D2243"/>
                      </a:solidFill>
                      <a:prstDash val="solid"/>
                    </a:lnT>
                    <a:lnB w="6350">
                      <a:solidFill>
                        <a:srgbClr val="0D2243"/>
                      </a:solidFill>
                      <a:prstDash val="solid"/>
                    </a:lnB>
                  </a:tcPr>
                </a:tc>
                <a:tc>
                  <a:txBody>
                    <a:bodyPr/>
                    <a:lstStyle/>
                    <a:p>
                      <a:pPr marL="107950" marR="380365" algn="just" rtl="1">
                        <a:lnSpc>
                          <a:spcPct val="111100"/>
                        </a:lnSpc>
                        <a:spcBef>
                          <a:spcPts val="520"/>
                        </a:spcBef>
                      </a:pPr>
                      <a:r>
                        <a:rPr lang="ar-JO" sz="900" spc="-10" dirty="0">
                          <a:latin typeface="Calibri" panose="020F0502020204030204" pitchFamily="34" charset="0"/>
                          <a:ea typeface="Calibri" panose="020F0502020204030204" pitchFamily="34" charset="0"/>
                          <a:cs typeface="Calibri" panose="020F0502020204030204" pitchFamily="34" charset="0"/>
                        </a:rPr>
                        <a:t>يقدم هذا المستند القصير إرشادات خطوة بخطوة لأي شخص على اتصال بأفراد المجتمع لتحديد وإحالة التغذية الراجعة المجتمعية الحساسة بأمان وبشكل مناسب</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D2243"/>
                      </a:solidFill>
                      <a:prstDash val="solid"/>
                    </a:lnL>
                    <a:lnT w="6350">
                      <a:solidFill>
                        <a:srgbClr val="0D2243"/>
                      </a:solidFill>
                      <a:prstDash val="solid"/>
                    </a:lnT>
                    <a:lnB w="6350">
                      <a:solidFill>
                        <a:srgbClr val="0D2243"/>
                      </a:solidFill>
                      <a:prstDash val="solid"/>
                    </a:lnB>
                  </a:tcPr>
                </a:tc>
                <a:extLst>
                  <a:ext uri="{0D108BD9-81ED-4DB2-BD59-A6C34878D82A}">
                    <a16:rowId xmlns:a16="http://schemas.microsoft.com/office/drawing/2014/main" val="10007"/>
                  </a:ext>
                </a:extLst>
              </a:tr>
              <a:tr h="760095">
                <a:tc>
                  <a:txBody>
                    <a:bodyPr/>
                    <a:lstStyle/>
                    <a:p>
                      <a:pPr marL="107950" marR="372110" algn="just" rtl="1">
                        <a:lnSpc>
                          <a:spcPct val="111100"/>
                        </a:lnSpc>
                        <a:spcBef>
                          <a:spcPts val="520"/>
                        </a:spcBef>
                      </a:pPr>
                      <a:r>
                        <a:rPr lang="ar-JO" sz="900" u="sng" spc="-20" dirty="0">
                          <a:solidFill>
                            <a:srgbClr val="0000FF"/>
                          </a:solidFill>
                          <a:uFill>
                            <a:solidFill>
                              <a:srgbClr val="992B7D"/>
                            </a:solidFill>
                          </a:uFill>
                          <a:latin typeface="Calibri" panose="020F0502020204030204" pitchFamily="34" charset="0"/>
                          <a:ea typeface="Calibri" panose="020F0502020204030204" pitchFamily="34" charset="0"/>
                          <a:cs typeface="Calibri" panose="020F0502020204030204" pitchFamily="34" charset="0"/>
                        </a:rPr>
                        <a:t>أداة التغذية الراجعة رقم 34: نموذج لتحديد جهات التنسيق والخدمات</a:t>
                      </a:r>
                      <a:endParaRPr sz="900" dirty="0">
                        <a:solidFill>
                          <a:srgbClr val="0000FF"/>
                        </a:solidFill>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D2243"/>
                      </a:solidFill>
                      <a:prstDash val="solid"/>
                    </a:lnR>
                    <a:lnT w="6350">
                      <a:solidFill>
                        <a:srgbClr val="0D2243"/>
                      </a:solidFill>
                      <a:prstDash val="solid"/>
                    </a:lnT>
                    <a:lnB w="6350">
                      <a:solidFill>
                        <a:srgbClr val="0D2243"/>
                      </a:solidFill>
                      <a:prstDash val="solid"/>
                    </a:lnB>
                  </a:tcPr>
                </a:tc>
                <a:tc>
                  <a:txBody>
                    <a:bodyPr/>
                    <a:lstStyle/>
                    <a:p>
                      <a:pPr marL="107950" marR="180975" algn="just" rtl="1">
                        <a:lnSpc>
                          <a:spcPct val="111100"/>
                        </a:lnSpc>
                        <a:spcBef>
                          <a:spcPts val="520"/>
                        </a:spcBef>
                      </a:pPr>
                      <a:r>
                        <a:rPr lang="ar-JO" sz="900" spc="-10" dirty="0">
                          <a:latin typeface="Calibri" panose="020F0502020204030204" pitchFamily="34" charset="0"/>
                          <a:ea typeface="Calibri" panose="020F0502020204030204" pitchFamily="34" charset="0"/>
                          <a:cs typeface="Calibri" panose="020F0502020204030204" pitchFamily="34" charset="0"/>
                        </a:rPr>
                        <a:t>يمكن استخدام هذا الجدول كنموذج لتحديد جميع جهات الاتصال لمسارات الإحالة الخاصة بك.</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D2243"/>
                      </a:solidFill>
                      <a:prstDash val="solid"/>
                    </a:lnL>
                    <a:lnT w="6350">
                      <a:solidFill>
                        <a:srgbClr val="0D2243"/>
                      </a:solidFill>
                      <a:prstDash val="solid"/>
                    </a:lnT>
                    <a:lnB w="6350">
                      <a:solidFill>
                        <a:srgbClr val="0D2243"/>
                      </a:solidFill>
                      <a:prstDash val="solid"/>
                    </a:lnB>
                  </a:tcPr>
                </a:tc>
                <a:extLst>
                  <a:ext uri="{0D108BD9-81ED-4DB2-BD59-A6C34878D82A}">
                    <a16:rowId xmlns:a16="http://schemas.microsoft.com/office/drawing/2014/main" val="10008"/>
                  </a:ext>
                </a:extLst>
              </a:tr>
            </a:tbl>
          </a:graphicData>
        </a:graphic>
      </p:graphicFrame>
      <p:pic>
        <p:nvPicPr>
          <p:cNvPr id="9" name="object 9"/>
          <p:cNvPicPr/>
          <p:nvPr/>
        </p:nvPicPr>
        <p:blipFill>
          <a:blip r:embed="rId2" cstate="print"/>
          <a:stretch>
            <a:fillRect/>
          </a:stretch>
        </p:blipFill>
        <p:spPr>
          <a:xfrm>
            <a:off x="2178050" y="6899984"/>
            <a:ext cx="248894" cy="248894"/>
          </a:xfrm>
          <a:prstGeom prst="rect">
            <a:avLst/>
          </a:prstGeom>
        </p:spPr>
      </p:pic>
      <p:pic>
        <p:nvPicPr>
          <p:cNvPr id="10" name="object 10"/>
          <p:cNvPicPr/>
          <p:nvPr/>
        </p:nvPicPr>
        <p:blipFill>
          <a:blip r:embed="rId3" cstate="print"/>
          <a:stretch>
            <a:fillRect/>
          </a:stretch>
        </p:blipFill>
        <p:spPr>
          <a:xfrm>
            <a:off x="1568450" y="6899984"/>
            <a:ext cx="248894" cy="248894"/>
          </a:xfrm>
          <a:prstGeom prst="rect">
            <a:avLst/>
          </a:prstGeom>
        </p:spPr>
      </p:pic>
      <p:pic>
        <p:nvPicPr>
          <p:cNvPr id="11" name="object 11"/>
          <p:cNvPicPr/>
          <p:nvPr/>
        </p:nvPicPr>
        <p:blipFill>
          <a:blip r:embed="rId4" cstate="print"/>
          <a:stretch>
            <a:fillRect/>
          </a:stretch>
        </p:blipFill>
        <p:spPr>
          <a:xfrm>
            <a:off x="2178050" y="7556500"/>
            <a:ext cx="248894" cy="248894"/>
          </a:xfrm>
          <a:prstGeom prst="rect">
            <a:avLst/>
          </a:prstGeom>
        </p:spPr>
      </p:pic>
      <p:sp>
        <p:nvSpPr>
          <p:cNvPr id="12" name="Rectangle 11">
            <a:extLst>
              <a:ext uri="{FF2B5EF4-FFF2-40B4-BE49-F238E27FC236}">
                <a16:creationId xmlns:a16="http://schemas.microsoft.com/office/drawing/2014/main" id="{485E8650-92D8-2C25-E60C-CD226B5EC54B}"/>
              </a:ext>
            </a:extLst>
          </p:cNvPr>
          <p:cNvSpPr/>
          <p:nvPr/>
        </p:nvSpPr>
        <p:spPr>
          <a:xfrm>
            <a:off x="452649" y="9819953"/>
            <a:ext cx="1066800" cy="67373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7416113C-50ED-FA21-63E4-4586AF63B4E9}"/>
              </a:ext>
            </a:extLst>
          </p:cNvPr>
          <p:cNvSpPr/>
          <p:nvPr/>
        </p:nvSpPr>
        <p:spPr>
          <a:xfrm>
            <a:off x="6673850" y="10045649"/>
            <a:ext cx="381000" cy="330251"/>
          </a:xfrm>
          <a:prstGeom prst="ellipse">
            <a:avLst/>
          </a:prstGeom>
          <a:solidFill>
            <a:srgbClr val="97569C"/>
          </a:solidFill>
          <a:ln>
            <a:solidFill>
              <a:srgbClr val="97569C"/>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1050" dirty="0">
                <a:latin typeface="Calibri" panose="020F0502020204030204" pitchFamily="34" charset="0"/>
                <a:ea typeface="Calibri" panose="020F0502020204030204" pitchFamily="34" charset="0"/>
                <a:cs typeface="Calibri" panose="020F0502020204030204" pitchFamily="34" charset="0"/>
              </a:rPr>
              <a:t>6</a:t>
            </a:r>
            <a:endParaRPr lang="en-US"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48303" y="10083162"/>
            <a:ext cx="88900" cy="147320"/>
          </a:xfrm>
          <a:prstGeom prst="rect">
            <a:avLst/>
          </a:prstGeom>
        </p:spPr>
        <p:txBody>
          <a:bodyPr vert="horz" wrap="square" lIns="0" tIns="12700" rIns="0" bIns="0" rtlCol="0">
            <a:spAutoFit/>
          </a:bodyPr>
          <a:lstStyle/>
          <a:p>
            <a:pPr marL="12700">
              <a:lnSpc>
                <a:spcPct val="100000"/>
              </a:lnSpc>
              <a:spcBef>
                <a:spcPts val="100"/>
              </a:spcBef>
            </a:pPr>
            <a:r>
              <a:rPr sz="800" b="1" spc="45" dirty="0">
                <a:solidFill>
                  <a:srgbClr val="FFFFFF"/>
                </a:solidFill>
                <a:latin typeface="Century Gothic"/>
                <a:cs typeface="Century Gothic"/>
              </a:rPr>
              <a:t>7</a:t>
            </a:r>
            <a:endParaRPr sz="800" dirty="0">
              <a:latin typeface="Century Gothic"/>
              <a:cs typeface="Century Gothic"/>
            </a:endParaRPr>
          </a:p>
        </p:txBody>
      </p:sp>
      <p:sp>
        <p:nvSpPr>
          <p:cNvPr id="3" name="object 3"/>
          <p:cNvSpPr txBox="1"/>
          <p:nvPr/>
        </p:nvSpPr>
        <p:spPr>
          <a:xfrm>
            <a:off x="3702050" y="10083162"/>
            <a:ext cx="2854325" cy="135935"/>
          </a:xfrm>
          <a:prstGeom prst="rect">
            <a:avLst/>
          </a:prstGeom>
        </p:spPr>
        <p:txBody>
          <a:bodyPr vert="horz" wrap="square" lIns="0" tIns="12700" rIns="0" bIns="0" rtlCol="0">
            <a:spAutoFit/>
          </a:bodyPr>
          <a:lstStyle/>
          <a:p>
            <a:pPr marL="12700">
              <a:lnSpc>
                <a:spcPct val="100000"/>
              </a:lnSpc>
              <a:spcBef>
                <a:spcPts val="100"/>
              </a:spcBef>
            </a:pPr>
            <a:r>
              <a:rPr lang="ar-JO" sz="800" b="1" dirty="0">
                <a:solidFill>
                  <a:srgbClr val="97569C"/>
                </a:solidFill>
                <a:latin typeface="Calibri" panose="020F0502020204030204" pitchFamily="34" charset="0"/>
                <a:ea typeface="Calibri" panose="020F0502020204030204" pitchFamily="34" charset="0"/>
                <a:cs typeface="Calibri" panose="020F0502020204030204" pitchFamily="34" charset="0"/>
              </a:rPr>
              <a:t>الوحدة 5</a:t>
            </a:r>
            <a:r>
              <a:rPr lang="ar-JO" sz="800" b="1" dirty="0">
                <a:solidFill>
                  <a:schemeClr val="tx1"/>
                </a:solidFill>
                <a:latin typeface="Calibri" panose="020F0502020204030204" pitchFamily="34" charset="0"/>
                <a:ea typeface="Calibri" panose="020F0502020204030204" pitchFamily="34" charset="0"/>
                <a:cs typeface="Calibri" panose="020F0502020204030204" pitchFamily="34" charset="0"/>
              </a:rPr>
              <a:t>- نظرة عامة: كيفية التعامل مع الملاحظات والانطباعات الحساسة</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4" name="object 4"/>
          <p:cNvGraphicFramePr>
            <a:graphicFrameLocks noGrp="1"/>
          </p:cNvGraphicFramePr>
          <p:nvPr>
            <p:extLst>
              <p:ext uri="{D42A27DB-BD31-4B8C-83A1-F6EECF244321}">
                <p14:modId xmlns:p14="http://schemas.microsoft.com/office/powerpoint/2010/main" val="1089627744"/>
              </p:ext>
            </p:extLst>
          </p:nvPr>
        </p:nvGraphicFramePr>
        <p:xfrm>
          <a:off x="719999" y="716826"/>
          <a:ext cx="6120130" cy="4130764"/>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326390">
                <a:tc gridSpan="2">
                  <a:txBody>
                    <a:bodyPr/>
                    <a:lstStyle/>
                    <a:p>
                      <a:pPr algn="ctr" rtl="1">
                        <a:lnSpc>
                          <a:spcPct val="100000"/>
                        </a:lnSpc>
                        <a:spcBef>
                          <a:spcPts val="819"/>
                        </a:spcBef>
                      </a:pPr>
                      <a:r>
                        <a:rPr lang="ar-JO" sz="900" b="1" spc="85" dirty="0">
                          <a:solidFill>
                            <a:srgbClr val="FFFFFF"/>
                          </a:solidFill>
                          <a:latin typeface="Calibri" panose="020F0502020204030204" pitchFamily="34" charset="0"/>
                          <a:ea typeface="Calibri" panose="020F0502020204030204" pitchFamily="34" charset="0"/>
                          <a:cs typeface="Calibri" panose="020F0502020204030204" pitchFamily="34" charset="0"/>
                        </a:rPr>
                        <a:t>زيادة الوعي وبناء الثقة في النظام</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7569C"/>
                    </a:solidFill>
                  </a:tcPr>
                </a:tc>
                <a:tc hMerge="1">
                  <a:txBody>
                    <a:bodyPr/>
                    <a:lstStyle/>
                    <a:p>
                      <a:endParaRPr/>
                    </a:p>
                  </a:txBody>
                  <a:tcPr marL="0" marR="0" marT="0" marB="0"/>
                </a:tc>
                <a:extLst>
                  <a:ext uri="{0D108BD9-81ED-4DB2-BD59-A6C34878D82A}">
                    <a16:rowId xmlns:a16="http://schemas.microsoft.com/office/drawing/2014/main" val="10000"/>
                  </a:ext>
                </a:extLst>
              </a:tr>
              <a:tr h="302895">
                <a:tc>
                  <a:txBody>
                    <a:bodyPr/>
                    <a:lstStyle/>
                    <a:p>
                      <a:pPr marL="107950" algn="just" rtl="1">
                        <a:lnSpc>
                          <a:spcPct val="100000"/>
                        </a:lnSpc>
                        <a:spcBef>
                          <a:spcPts val="640"/>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D2243"/>
                      </a:solidFill>
                      <a:prstDash val="solid"/>
                    </a:lnR>
                    <a:lnB w="6350">
                      <a:solidFill>
                        <a:srgbClr val="0D2243"/>
                      </a:solidFill>
                      <a:prstDash val="solid"/>
                    </a:lnB>
                    <a:solidFill>
                      <a:srgbClr val="F7DEEA"/>
                    </a:solidFill>
                  </a:tcPr>
                </a:tc>
                <a:tc>
                  <a:txBody>
                    <a:bodyPr/>
                    <a:lstStyle/>
                    <a:p>
                      <a:pPr marL="107950" algn="just" rtl="1">
                        <a:lnSpc>
                          <a:spcPct val="100000"/>
                        </a:lnSpc>
                        <a:spcBef>
                          <a:spcPts val="640"/>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من يجب عليه قراءة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0D2243"/>
                      </a:solidFill>
                      <a:prstDash val="solid"/>
                    </a:lnL>
                    <a:lnB w="6350">
                      <a:solidFill>
                        <a:srgbClr val="0D2243"/>
                      </a:solidFill>
                      <a:prstDash val="solid"/>
                    </a:lnB>
                    <a:solidFill>
                      <a:srgbClr val="F7DEEA"/>
                    </a:solidFill>
                  </a:tcPr>
                </a:tc>
                <a:extLst>
                  <a:ext uri="{0D108BD9-81ED-4DB2-BD59-A6C34878D82A}">
                    <a16:rowId xmlns:a16="http://schemas.microsoft.com/office/drawing/2014/main" val="10001"/>
                  </a:ext>
                </a:extLst>
              </a:tr>
              <a:tr h="1028789">
                <a:tc>
                  <a:txBody>
                    <a:bodyPr/>
                    <a:lstStyle/>
                    <a:p>
                      <a:pPr marL="287020" indent="-179070" algn="just" rtl="1">
                        <a:lnSpc>
                          <a:spcPct val="100000"/>
                        </a:lnSpc>
                        <a:spcBef>
                          <a:spcPts val="640"/>
                        </a:spcBef>
                        <a:buClr>
                          <a:srgbClr val="992B7D"/>
                        </a:buClr>
                        <a:buFont typeface="Arial Black"/>
                        <a:buAutoNum type="arabicPeriod"/>
                        <a:tabLst>
                          <a:tab pos="287020"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بناء الثقة في النظام.</a:t>
                      </a:r>
                    </a:p>
                    <a:p>
                      <a:pPr marL="287020" indent="-179070" algn="just" rtl="1">
                        <a:lnSpc>
                          <a:spcPct val="100000"/>
                        </a:lnSpc>
                        <a:spcBef>
                          <a:spcPts val="640"/>
                        </a:spcBef>
                        <a:buClr>
                          <a:srgbClr val="992B7D"/>
                        </a:buClr>
                        <a:buFont typeface="Arial Black"/>
                        <a:buAutoNum type="arabicPeriod"/>
                        <a:tabLst>
                          <a:tab pos="287020"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تدريب جميع الموظفين والمتطوعين على الملاحظات والانطباعات الحساسة.</a:t>
                      </a:r>
                    </a:p>
                    <a:p>
                      <a:pPr marL="287020" indent="-179070" algn="just" rtl="1">
                        <a:lnSpc>
                          <a:spcPct val="100000"/>
                        </a:lnSpc>
                        <a:spcBef>
                          <a:spcPts val="640"/>
                        </a:spcBef>
                        <a:buClr>
                          <a:srgbClr val="992B7D"/>
                        </a:buClr>
                        <a:buFont typeface="Arial Black"/>
                        <a:buAutoNum type="arabicPeriod"/>
                        <a:tabLst>
                          <a:tab pos="287020"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التوعية بالقضايا الحساسة داخل المجتمعات.</a:t>
                      </a:r>
                    </a:p>
                    <a:p>
                      <a:pPr marL="287020" indent="-179070" algn="just" rtl="1">
                        <a:lnSpc>
                          <a:spcPct val="100000"/>
                        </a:lnSpc>
                        <a:spcBef>
                          <a:spcPts val="640"/>
                        </a:spcBef>
                        <a:buClr>
                          <a:srgbClr val="992B7D"/>
                        </a:buClr>
                        <a:buFont typeface="Arial Black"/>
                        <a:buAutoNum type="arabicPeriod"/>
                        <a:tabLst>
                          <a:tab pos="287020" algn="l"/>
                        </a:tabLst>
                      </a:pPr>
                      <a:r>
                        <a:rPr lang="ar-JO" sz="900" dirty="0">
                          <a:solidFill>
                            <a:srgbClr val="E42A83"/>
                          </a:solidFill>
                          <a:latin typeface="Calibri" panose="020F0502020204030204" pitchFamily="34" charset="0"/>
                          <a:ea typeface="Calibri" panose="020F0502020204030204" pitchFamily="34" charset="0"/>
                          <a:cs typeface="Calibri" panose="020F0502020204030204" pitchFamily="34" charset="0"/>
                        </a:rPr>
                        <a:t>تطبيع ودعم ثقافة المساءلة.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D2243"/>
                      </a:solidFill>
                      <a:prstDash val="solid"/>
                    </a:lnR>
                    <a:lnT w="6350">
                      <a:solidFill>
                        <a:srgbClr val="0D2243"/>
                      </a:solidFill>
                      <a:prstDash val="solid"/>
                    </a:lnT>
                  </a:tcPr>
                </a:tc>
                <a:tc>
                  <a:txBody>
                    <a:bodyPr/>
                    <a:lstStyle/>
                    <a:p>
                      <a:pPr marL="107314" marR="273050" algn="just" rtl="1">
                        <a:lnSpc>
                          <a:spcPct val="111100"/>
                        </a:lnSpc>
                        <a:spcBef>
                          <a:spcPts val="515"/>
                        </a:spcBef>
                      </a:pPr>
                      <a:r>
                        <a:rPr lang="ar-JO" sz="900" spc="-10" dirty="0">
                          <a:latin typeface="Calibri" panose="020F0502020204030204" pitchFamily="34" charset="0"/>
                          <a:ea typeface="Calibri" panose="020F0502020204030204" pitchFamily="34" charset="0"/>
                          <a:cs typeface="Calibri" panose="020F0502020204030204" pitchFamily="34" charset="0"/>
                        </a:rPr>
                        <a:t>أي شخص يدعم إنشاء آلية التغذية الراجعة، وكذلك الإدارة والقيادة.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D2243"/>
                      </a:solidFill>
                      <a:prstDash val="solid"/>
                    </a:lnL>
                    <a:lnT w="6350">
                      <a:solidFill>
                        <a:srgbClr val="0D2243"/>
                      </a:solidFill>
                      <a:prstDash val="solid"/>
                    </a:lnT>
                  </a:tcPr>
                </a:tc>
                <a:extLst>
                  <a:ext uri="{0D108BD9-81ED-4DB2-BD59-A6C34878D82A}">
                    <a16:rowId xmlns:a16="http://schemas.microsoft.com/office/drawing/2014/main" val="10002"/>
                  </a:ext>
                </a:extLst>
              </a:tr>
              <a:tr h="326390">
                <a:tc gridSpan="2">
                  <a:txBody>
                    <a:bodyPr/>
                    <a:lstStyle/>
                    <a:p>
                      <a:pPr algn="ctr" rtl="1">
                        <a:lnSpc>
                          <a:spcPct val="100000"/>
                        </a:lnSpc>
                        <a:spcBef>
                          <a:spcPts val="820"/>
                        </a:spcBef>
                      </a:pPr>
                      <a:r>
                        <a:rPr lang="ar-JO" sz="900" b="1" spc="50" dirty="0">
                          <a:solidFill>
                            <a:srgbClr val="FFFFFF"/>
                          </a:solidFill>
                          <a:latin typeface="Calibri" panose="020F0502020204030204" pitchFamily="34" charset="0"/>
                          <a:ea typeface="Calibri" panose="020F0502020204030204" pitchFamily="34" charset="0"/>
                          <a:cs typeface="Calibri" panose="020F0502020204030204" pitchFamily="34" charset="0"/>
                        </a:rPr>
                        <a:t>التحقيق في المخاوف والاستجابة لها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40" marB="0">
                    <a:solidFill>
                      <a:srgbClr val="97569C"/>
                    </a:solidFill>
                  </a:tcPr>
                </a:tc>
                <a:tc hMerge="1">
                  <a:txBody>
                    <a:bodyPr/>
                    <a:lstStyle/>
                    <a:p>
                      <a:endParaRPr/>
                    </a:p>
                  </a:txBody>
                  <a:tcPr marL="0" marR="0" marT="0" marB="0"/>
                </a:tc>
                <a:extLst>
                  <a:ext uri="{0D108BD9-81ED-4DB2-BD59-A6C34878D82A}">
                    <a16:rowId xmlns:a16="http://schemas.microsoft.com/office/drawing/2014/main" val="10003"/>
                  </a:ext>
                </a:extLst>
              </a:tr>
              <a:tr h="302895">
                <a:tc>
                  <a:txBody>
                    <a:bodyPr/>
                    <a:lstStyle/>
                    <a:p>
                      <a:pPr marL="107950" algn="just" rtl="1">
                        <a:lnSpc>
                          <a:spcPct val="100000"/>
                        </a:lnSpc>
                        <a:spcBef>
                          <a:spcPts val="635"/>
                        </a:spcBef>
                      </a:pPr>
                      <a:r>
                        <a:rPr lang="ar-JO" sz="900" b="1" i="1" spc="20" dirty="0">
                          <a:solidFill>
                            <a:srgbClr val="0D2243"/>
                          </a:solidFill>
                          <a:latin typeface="Calibri" panose="020F0502020204030204" pitchFamily="34" charset="0"/>
                          <a:ea typeface="Calibri" panose="020F0502020204030204" pitchFamily="34" charset="0"/>
                          <a:cs typeface="Calibri" panose="020F0502020204030204" pitchFamily="34" charset="0"/>
                        </a:rPr>
                        <a:t>يتضمن المحتوى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D2243"/>
                      </a:solidFill>
                      <a:prstDash val="solid"/>
                    </a:lnR>
                    <a:lnB w="6350">
                      <a:solidFill>
                        <a:srgbClr val="0D2243"/>
                      </a:solidFill>
                      <a:prstDash val="solid"/>
                    </a:lnB>
                    <a:solidFill>
                      <a:srgbClr val="F7DEEA"/>
                    </a:solidFill>
                  </a:tcPr>
                </a:tc>
                <a:tc>
                  <a:txBody>
                    <a:bodyPr/>
                    <a:lstStyle/>
                    <a:p>
                      <a:pPr marL="107950" algn="just" rtl="1">
                        <a:lnSpc>
                          <a:spcPct val="100000"/>
                        </a:lnSpc>
                        <a:spcBef>
                          <a:spcPts val="635"/>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من يجب عليه قراءة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D2243"/>
                      </a:solidFill>
                      <a:prstDash val="solid"/>
                    </a:lnL>
                    <a:lnB w="6350">
                      <a:solidFill>
                        <a:srgbClr val="0D2243"/>
                      </a:solidFill>
                      <a:prstDash val="solid"/>
                    </a:lnB>
                    <a:solidFill>
                      <a:srgbClr val="F7DEEA"/>
                    </a:solidFill>
                  </a:tcPr>
                </a:tc>
                <a:extLst>
                  <a:ext uri="{0D108BD9-81ED-4DB2-BD59-A6C34878D82A}">
                    <a16:rowId xmlns:a16="http://schemas.microsoft.com/office/drawing/2014/main" val="10004"/>
                  </a:ext>
                </a:extLst>
              </a:tr>
              <a:tr h="758825">
                <a:tc>
                  <a:txBody>
                    <a:bodyPr/>
                    <a:lstStyle/>
                    <a:p>
                      <a:pPr marL="214629" marR="310515" indent="-107314" algn="just" rtl="1">
                        <a:lnSpc>
                          <a:spcPct val="111100"/>
                        </a:lnSpc>
                        <a:spcBef>
                          <a:spcPts val="515"/>
                        </a:spcBef>
                        <a:buClr>
                          <a:srgbClr val="992B7D"/>
                        </a:buClr>
                        <a:buFont typeface="Wingdings"/>
                        <a:buChar char=""/>
                        <a:tabLst>
                          <a:tab pos="215900" algn="l"/>
                        </a:tabLst>
                      </a:pPr>
                      <a:r>
                        <a:rPr lang="ar-JO" sz="900" dirty="0">
                          <a:latin typeface="Calibri" panose="020F0502020204030204" pitchFamily="34" charset="0"/>
                          <a:ea typeface="Calibri" panose="020F0502020204030204" pitchFamily="34" charset="0"/>
                          <a:cs typeface="Calibri" panose="020F0502020204030204" pitchFamily="34" charset="0"/>
                        </a:rPr>
                        <a:t>نظرة عامة على من يتوقع منه التحقيق في مشكلة حساسة وأين يمكن الحصول على المساعدة لفعل ذلك.</a:t>
                      </a:r>
                    </a:p>
                  </a:txBody>
                  <a:tcPr marL="0" marR="0" marT="65405" marB="0">
                    <a:lnR w="6350">
                      <a:solidFill>
                        <a:srgbClr val="0D2243"/>
                      </a:solidFill>
                      <a:prstDash val="solid"/>
                    </a:lnR>
                    <a:lnT w="6350">
                      <a:solidFill>
                        <a:srgbClr val="0D2243"/>
                      </a:solidFill>
                      <a:prstDash val="solid"/>
                    </a:lnT>
                  </a:tcPr>
                </a:tc>
                <a:tc>
                  <a:txBody>
                    <a:bodyPr/>
                    <a:lstStyle/>
                    <a:p>
                      <a:pPr marL="107950" marR="1001394" algn="just" rtl="1">
                        <a:lnSpc>
                          <a:spcPct val="111100"/>
                        </a:lnSpc>
                        <a:spcBef>
                          <a:spcPts val="515"/>
                        </a:spcBef>
                      </a:pPr>
                      <a:r>
                        <a:rPr lang="ar-JO" sz="900" dirty="0">
                          <a:latin typeface="Calibri" panose="020F0502020204030204" pitchFamily="34" charset="0"/>
                          <a:ea typeface="Calibri" panose="020F0502020204030204" pitchFamily="34" charset="0"/>
                          <a:cs typeface="Calibri" panose="020F0502020204030204" pitchFamily="34" charset="0"/>
                        </a:rPr>
                        <a:t>أي شخص يشارك في معالجة التغذية الراجعة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D2243"/>
                      </a:solidFill>
                      <a:prstDash val="solid"/>
                    </a:lnL>
                    <a:lnT w="6350">
                      <a:solidFill>
                        <a:srgbClr val="0D2243"/>
                      </a:solidFill>
                      <a:prstDash val="solid"/>
                    </a:lnT>
                  </a:tcPr>
                </a:tc>
                <a:extLst>
                  <a:ext uri="{0D108BD9-81ED-4DB2-BD59-A6C34878D82A}">
                    <a16:rowId xmlns:a16="http://schemas.microsoft.com/office/drawing/2014/main" val="10005"/>
                  </a:ext>
                </a:extLst>
              </a:tr>
              <a:tr h="326390">
                <a:tc gridSpan="2">
                  <a:txBody>
                    <a:bodyPr/>
                    <a:lstStyle/>
                    <a:p>
                      <a:pPr algn="ctr" rtl="1">
                        <a:lnSpc>
                          <a:spcPct val="100000"/>
                        </a:lnSpc>
                        <a:spcBef>
                          <a:spcPts val="819"/>
                        </a:spcBef>
                      </a:pPr>
                      <a:r>
                        <a:rPr lang="ar-JO" sz="900" b="1" spc="70" dirty="0">
                          <a:solidFill>
                            <a:srgbClr val="FFFFFF"/>
                          </a:solidFill>
                          <a:latin typeface="Calibri" panose="020F0502020204030204" pitchFamily="34" charset="0"/>
                          <a:ea typeface="Calibri" panose="020F0502020204030204" pitchFamily="34" charset="0"/>
                          <a:cs typeface="Calibri" panose="020F0502020204030204" pitchFamily="34" charset="0"/>
                        </a:rPr>
                        <a:t>مصادر إضافية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7569C"/>
                    </a:solidFill>
                  </a:tcPr>
                </a:tc>
                <a:tc hMerge="1">
                  <a:txBody>
                    <a:bodyPr/>
                    <a:lstStyle/>
                    <a:p>
                      <a:endParaRPr/>
                    </a:p>
                  </a:txBody>
                  <a:tcPr marL="0" marR="0" marT="0" marB="0"/>
                </a:tc>
                <a:extLst>
                  <a:ext uri="{0D108BD9-81ED-4DB2-BD59-A6C34878D82A}">
                    <a16:rowId xmlns:a16="http://schemas.microsoft.com/office/drawing/2014/main" val="10006"/>
                  </a:ext>
                </a:extLst>
              </a:tr>
              <a:tr h="302895">
                <a:tc>
                  <a:txBody>
                    <a:bodyPr/>
                    <a:lstStyle/>
                    <a:p>
                      <a:pPr marL="107950" algn="just" rtl="1">
                        <a:lnSpc>
                          <a:spcPct val="100000"/>
                        </a:lnSpc>
                        <a:spcBef>
                          <a:spcPts val="635"/>
                        </a:spcBef>
                      </a:pPr>
                      <a:r>
                        <a:rPr lang="ar-JO" sz="900" b="1" i="1" spc="20" dirty="0">
                          <a:solidFill>
                            <a:srgbClr val="0D2243"/>
                          </a:solidFill>
                          <a:latin typeface="Calibri" panose="020F0502020204030204" pitchFamily="34" charset="0"/>
                          <a:ea typeface="Calibri" panose="020F0502020204030204" pitchFamily="34" charset="0"/>
                          <a:cs typeface="Calibri" panose="020F0502020204030204" pitchFamily="34" charset="0"/>
                        </a:rPr>
                        <a:t>يتضمن المحتوى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D2243"/>
                      </a:solidFill>
                      <a:prstDash val="solid"/>
                    </a:lnR>
                    <a:lnB w="6350">
                      <a:solidFill>
                        <a:srgbClr val="0D2243"/>
                      </a:solidFill>
                      <a:prstDash val="solid"/>
                    </a:lnB>
                    <a:solidFill>
                      <a:srgbClr val="F7DEEA"/>
                    </a:solidFill>
                  </a:tcPr>
                </a:tc>
                <a:tc>
                  <a:txBody>
                    <a:bodyPr/>
                    <a:lstStyle/>
                    <a:p>
                      <a:pPr marL="107950" algn="just" rtl="1">
                        <a:lnSpc>
                          <a:spcPct val="100000"/>
                        </a:lnSpc>
                        <a:spcBef>
                          <a:spcPts val="635"/>
                        </a:spcBef>
                      </a:pPr>
                      <a:r>
                        <a:rPr lang="ar-JO" sz="900" b="1" i="1" dirty="0">
                          <a:solidFill>
                            <a:srgbClr val="0D2243"/>
                          </a:solidFill>
                          <a:latin typeface="Calibri" panose="020F0502020204030204" pitchFamily="34" charset="0"/>
                          <a:ea typeface="Calibri" panose="020F0502020204030204" pitchFamily="34" charset="0"/>
                          <a:cs typeface="Calibri" panose="020F0502020204030204" pitchFamily="34" charset="0"/>
                        </a:rPr>
                        <a:t>من يجب عليه قراءة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D2243"/>
                      </a:solidFill>
                      <a:prstDash val="solid"/>
                    </a:lnL>
                    <a:lnB w="6350">
                      <a:solidFill>
                        <a:srgbClr val="0D2243"/>
                      </a:solidFill>
                      <a:prstDash val="solid"/>
                    </a:lnB>
                    <a:solidFill>
                      <a:srgbClr val="F7DEEA"/>
                    </a:solidFill>
                  </a:tcPr>
                </a:tc>
                <a:extLst>
                  <a:ext uri="{0D108BD9-81ED-4DB2-BD59-A6C34878D82A}">
                    <a16:rowId xmlns:a16="http://schemas.microsoft.com/office/drawing/2014/main" val="10007"/>
                  </a:ext>
                </a:extLst>
              </a:tr>
              <a:tr h="455295">
                <a:tc>
                  <a:txBody>
                    <a:bodyPr/>
                    <a:lstStyle/>
                    <a:p>
                      <a:pPr marL="215265" indent="-107314" algn="just" rtl="1">
                        <a:lnSpc>
                          <a:spcPct val="100000"/>
                        </a:lnSpc>
                        <a:spcBef>
                          <a:spcPts val="635"/>
                        </a:spcBef>
                        <a:buClr>
                          <a:srgbClr val="992B7D"/>
                        </a:buClr>
                        <a:buFont typeface="Wingdings"/>
                        <a:buChar char=""/>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روابط إلى المصادر الإضافية ذات الصلة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D2243"/>
                      </a:solidFill>
                      <a:prstDash val="solid"/>
                    </a:lnR>
                    <a:lnT w="6350">
                      <a:solidFill>
                        <a:srgbClr val="0D2243"/>
                      </a:solidFill>
                      <a:prstDash val="solid"/>
                    </a:lnT>
                    <a:lnB w="6350">
                      <a:solidFill>
                        <a:srgbClr val="0D2243"/>
                      </a:solidFill>
                      <a:prstDash val="solid"/>
                    </a:lnB>
                  </a:tcPr>
                </a:tc>
                <a:tc>
                  <a:txBody>
                    <a:bodyPr/>
                    <a:lstStyle/>
                    <a:p>
                      <a:pPr marL="107950" marR="816610" algn="just" rtl="1">
                        <a:lnSpc>
                          <a:spcPct val="111100"/>
                        </a:lnSpc>
                        <a:spcBef>
                          <a:spcPts val="515"/>
                        </a:spcBef>
                      </a:pPr>
                      <a:r>
                        <a:rPr lang="ar-JO" sz="900" dirty="0">
                          <a:latin typeface="Calibri" panose="020F0502020204030204" pitchFamily="34" charset="0"/>
                          <a:ea typeface="Calibri" panose="020F0502020204030204" pitchFamily="34" charset="0"/>
                          <a:cs typeface="Calibri" panose="020F0502020204030204" pitchFamily="34" charset="0"/>
                        </a:rPr>
                        <a:t>أي شخص يحتاج إلى مراجع ومصادر إضافية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D2243"/>
                      </a:solidFill>
                      <a:prstDash val="solid"/>
                    </a:lnL>
                    <a:lnT w="6350">
                      <a:solidFill>
                        <a:srgbClr val="0D2243"/>
                      </a:solidFill>
                      <a:prstDash val="solid"/>
                    </a:lnT>
                    <a:lnB w="6350">
                      <a:solidFill>
                        <a:srgbClr val="0D2243"/>
                      </a:solidFill>
                      <a:prstDash val="solid"/>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23472" y="10083162"/>
            <a:ext cx="92710" cy="135935"/>
          </a:xfrm>
          <a:prstGeom prst="rect">
            <a:avLst/>
          </a:prstGeom>
        </p:spPr>
        <p:txBody>
          <a:bodyPr vert="horz" wrap="square" lIns="0" tIns="12700" rIns="0" bIns="0" rtlCol="0">
            <a:spAutoFit/>
          </a:bodyPr>
          <a:lstStyle/>
          <a:p>
            <a:pPr marL="12700">
              <a:lnSpc>
                <a:spcPct val="100000"/>
              </a:lnSpc>
              <a:spcBef>
                <a:spcPts val="100"/>
              </a:spcBef>
            </a:pPr>
            <a:r>
              <a:rPr sz="800" b="1" spc="80" dirty="0">
                <a:solidFill>
                  <a:srgbClr val="FFFFFF"/>
                </a:solidFill>
                <a:latin typeface="Calibri" panose="020F0502020204030204" pitchFamily="34" charset="0"/>
                <a:ea typeface="Calibri" panose="020F0502020204030204" pitchFamily="34" charset="0"/>
                <a:cs typeface="Calibri" panose="020F0502020204030204" pitchFamily="34" charset="0"/>
              </a:rPr>
              <a:t>8</a:t>
            </a:r>
            <a:endParaRPr sz="80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528580" y="10127765"/>
            <a:ext cx="175641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كيفية التعامل مع الملاحظات والانطباعات الحساسة</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4101374" y="1585092"/>
            <a:ext cx="2401570" cy="0"/>
          </a:xfrm>
          <a:custGeom>
            <a:avLst/>
            <a:gdLst/>
            <a:ahLst/>
            <a:cxnLst/>
            <a:rect l="l" t="t" r="r" b="b"/>
            <a:pathLst>
              <a:path w="2401570">
                <a:moveTo>
                  <a:pt x="0" y="0"/>
                </a:moveTo>
                <a:lnTo>
                  <a:pt x="2401417" y="0"/>
                </a:lnTo>
              </a:path>
            </a:pathLst>
          </a:custGeom>
          <a:ln w="6350">
            <a:solidFill>
              <a:srgbClr val="0D224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a:spLocks noGrp="1"/>
          </p:cNvSpPr>
          <p:nvPr>
            <p:ph type="title"/>
          </p:nvPr>
        </p:nvSpPr>
        <p:spPr>
          <a:xfrm>
            <a:off x="707299" y="695105"/>
            <a:ext cx="5795645" cy="889987"/>
          </a:xfrm>
          <a:prstGeom prst="rect">
            <a:avLst/>
          </a:prstGeom>
        </p:spPr>
        <p:txBody>
          <a:bodyPr vert="horz" wrap="square" lIns="0" tIns="68580" rIns="0" bIns="0" rtlCol="0">
            <a:spAutoFit/>
          </a:bodyPr>
          <a:lstStyle/>
          <a:p>
            <a:pPr marL="12700" marR="5080" algn="just" rtl="1">
              <a:lnSpc>
                <a:spcPts val="3200"/>
              </a:lnSpc>
              <a:spcBef>
                <a:spcPts val="540"/>
              </a:spcBef>
            </a:pPr>
            <a:r>
              <a:rPr lang="ar-JO" spc="370" dirty="0">
                <a:latin typeface="Calibri" panose="020F0502020204030204" pitchFamily="34" charset="0"/>
                <a:ea typeface="Calibri" panose="020F0502020204030204" pitchFamily="34" charset="0"/>
                <a:cs typeface="Calibri" panose="020F0502020204030204" pitchFamily="34" charset="0"/>
              </a:rPr>
              <a:t>ما هي الملاحظات والانطباعات الحساسة</a:t>
            </a:r>
            <a:endParaRPr spc="245"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a:off x="5338060" y="9432846"/>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4251575" y="9442938"/>
            <a:ext cx="3087370" cy="135935"/>
          </a:xfrm>
          <a:prstGeom prst="rect">
            <a:avLst/>
          </a:prstGeom>
        </p:spPr>
        <p:txBody>
          <a:bodyPr vert="horz" wrap="square" lIns="0" tIns="12700" rIns="0" bIns="0" rtlCol="0">
            <a:spAutoFit/>
          </a:bodyPr>
          <a:lstStyle/>
          <a:p>
            <a:pPr marL="12700">
              <a:lnSpc>
                <a:spcPct val="100000"/>
              </a:lnSpc>
              <a:spcBef>
                <a:spcPts val="100"/>
              </a:spcBef>
            </a:pPr>
            <a:r>
              <a:rPr lang="ar-JO" sz="800" dirty="0">
                <a:solidFill>
                  <a:srgbClr val="992B7D"/>
                </a:solidFill>
                <a:latin typeface="Calibri" panose="020F0502020204030204" pitchFamily="34" charset="0"/>
                <a:ea typeface="Calibri" panose="020F0502020204030204" pitchFamily="34" charset="0"/>
                <a:cs typeface="Calibri" panose="020F0502020204030204" pitchFamily="34" charset="0"/>
              </a:rPr>
              <a:t>2. </a:t>
            </a:r>
            <a:r>
              <a:rPr lang="ar-JO" sz="800" dirty="0">
                <a:solidFill>
                  <a:schemeClr val="tx1"/>
                </a:solidFill>
                <a:latin typeface="Calibri" panose="020F0502020204030204" pitchFamily="34" charset="0"/>
                <a:ea typeface="Calibri" panose="020F0502020204030204" pitchFamily="34" charset="0"/>
                <a:cs typeface="Calibri" panose="020F0502020204030204" pitchFamily="34" charset="0"/>
              </a:rPr>
              <a:t>ويشمل العنف القائم على الهوية والجنسي والعنف القائم على النوع الاجتماعي</a:t>
            </a:r>
            <a:r>
              <a:rPr lang="ar-JO" sz="800" dirty="0">
                <a:solidFill>
                  <a:srgbClr val="992B7D"/>
                </a:solidFill>
                <a:latin typeface="Calibri" panose="020F0502020204030204" pitchFamily="34" charset="0"/>
                <a:ea typeface="Calibri" panose="020F0502020204030204" pitchFamily="34" charset="0"/>
                <a:cs typeface="Calibri" panose="020F0502020204030204" pitchFamily="34" charset="0"/>
              </a:rPr>
              <a:t>.</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700054" y="1888987"/>
            <a:ext cx="2995930" cy="49891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الملاحظات والانطباعات الحساسة هي أي معلومات يشاركها أفراد المجتمع والتي قد تعرضهم أو تعرض الأشخاص الآخرين المرتبطين بها للخطر، ويجب التعامل معها بحذر، حيث أنها يمكن أن تتعلق بأي انتهاكات للقوانين الوطنية،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580172" y="1927106"/>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أو القانون الدولي المتعلق بسلامة المجتمعات المحلية وكرامتها وحقوقها، أو أي انتهاك لمدونة قواعد السلوك أو سياسات </a:t>
            </a:r>
            <a:r>
              <a:rPr lang="ar-JO" sz="950" dirty="0">
                <a:solidFill>
                  <a:srgbClr val="0000FF"/>
                </a:solidFill>
                <a:latin typeface="Calibri" panose="020F0502020204030204" pitchFamily="34" charset="0"/>
                <a:ea typeface="Calibri" panose="020F0502020204030204" pitchFamily="34" charset="0"/>
                <a:cs typeface="Calibri" panose="020F0502020204030204" pitchFamily="34" charset="0"/>
                <a:hlinkClick r:id="rId2" action="ppaction://hlinksldjump"/>
              </a:rPr>
              <a:t>الحماية</a:t>
            </a:r>
            <a:r>
              <a:rPr lang="ar-JO" sz="950" dirty="0">
                <a:latin typeface="Calibri" panose="020F0502020204030204" pitchFamily="34" charset="0"/>
                <a:ea typeface="Calibri" panose="020F0502020204030204" pitchFamily="34" charset="0"/>
                <a:cs typeface="Calibri" panose="020F0502020204030204" pitchFamily="34" charset="0"/>
              </a:rPr>
              <a:t> الخاصة بنا.</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rot="10800000">
            <a:off x="719999" y="290629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92B7D"/>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4368878" y="2996348"/>
            <a:ext cx="2075814" cy="212879"/>
          </a:xfrm>
          <a:prstGeom prst="rect">
            <a:avLst/>
          </a:prstGeom>
        </p:spPr>
        <p:txBody>
          <a:bodyPr vert="horz" wrap="square" lIns="0" tIns="12700" rIns="0" bIns="0" rtlCol="0">
            <a:spAutoFit/>
          </a:bodyPr>
          <a:lstStyle/>
          <a:p>
            <a:pPr marL="12700" rtl="1">
              <a:lnSpc>
                <a:spcPct val="100000"/>
              </a:lnSpc>
              <a:spcBef>
                <a:spcPts val="100"/>
              </a:spcBef>
            </a:pPr>
            <a:r>
              <a:rPr lang="ar-JO" sz="1300" b="1" spc="85" dirty="0">
                <a:solidFill>
                  <a:srgbClr val="FFFFFF"/>
                </a:solidFill>
                <a:latin typeface="Calibri" panose="020F0502020204030204" pitchFamily="34" charset="0"/>
                <a:ea typeface="Calibri" panose="020F0502020204030204" pitchFamily="34" charset="0"/>
                <a:cs typeface="Calibri" panose="020F0502020204030204" pitchFamily="34" charset="0"/>
              </a:rPr>
              <a:t>إعتماد الحساسية على السياق</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3857213" y="3385617"/>
            <a:ext cx="2995930" cy="124604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دائمًا ما يقرر الشخص الذي يشارك الملاحظات والانطباعات ما إذا كانت المشكلة حساسة أم لا، فعلى الرغم من أن الظروف الفردية أو الشخصية قد تبدو غير حساسة للمنظمة المتلقية، إلا أنها قد تجعل القضية حساسة،</a:t>
            </a:r>
          </a:p>
          <a:p>
            <a:pPr marL="12700" marR="5080" algn="just">
              <a:lnSpc>
                <a:spcPct val="113999"/>
              </a:lnSpc>
              <a:spcBef>
                <a:spcPts val="100"/>
              </a:spcBef>
            </a:pPr>
            <a:endParaRPr lang="ar-JO" sz="950" spc="-10" dirty="0">
              <a:latin typeface="Calibri" panose="020F0502020204030204" pitchFamily="34" charset="0"/>
              <a:ea typeface="Calibri" panose="020F0502020204030204" pitchFamily="34" charset="0"/>
              <a:cs typeface="Calibri" panose="020F0502020204030204" pitchFamily="34" charset="0"/>
            </a:endParaRPr>
          </a:p>
          <a:p>
            <a:pPr marL="12700" marR="5080" algn="just">
              <a:lnSpc>
                <a:spcPct val="113999"/>
              </a:lnSpc>
              <a:spcBef>
                <a:spcPts val="100"/>
              </a:spcBef>
            </a:pPr>
            <a:endParaRPr lang="ar-JO" sz="950" spc="-10" dirty="0">
              <a:latin typeface="Calibri" panose="020F0502020204030204" pitchFamily="34" charset="0"/>
              <a:ea typeface="Calibri" panose="020F0502020204030204" pitchFamily="34" charset="0"/>
              <a:cs typeface="Calibri" panose="020F0502020204030204" pitchFamily="34" charset="0"/>
            </a:endParaRPr>
          </a:p>
          <a:p>
            <a:pPr marL="12700" marR="5080" algn="just">
              <a:lnSpc>
                <a:spcPct val="113999"/>
              </a:lnSpc>
              <a:spcBef>
                <a:spcPts val="100"/>
              </a:spcBef>
            </a:pPr>
            <a:endParaRPr lang="ar-JO" sz="950" spc="-1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1100" spc="-10" dirty="0">
                <a:latin typeface="Calibri" panose="020F0502020204030204" pitchFamily="34" charset="0"/>
                <a:ea typeface="Calibri" panose="020F0502020204030204" pitchFamily="34" charset="0"/>
                <a:cs typeface="Calibri" panose="020F0502020204030204" pitchFamily="34" charset="0"/>
              </a:rPr>
              <a:t>يمكن تقسيم الملاحظات والانطباعات الحساسة إلى نوعين هما: </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769827" y="3397156"/>
            <a:ext cx="2995930" cy="49891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 فعلى سبيل المثال، في بعض المجتمعات، قد يعرض مجرد تقديم شكوى من قبل امرأة شرف عائلتها أو سلامتها للخطر، حتى وإن لم يظهر الأمر حساسًا من وجهة نظر الوكالة.</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14" name="object 14"/>
          <p:cNvPicPr/>
          <p:nvPr/>
        </p:nvPicPr>
        <p:blipFill>
          <a:blip r:embed="rId3" cstate="print"/>
          <a:stretch>
            <a:fillRect/>
          </a:stretch>
        </p:blipFill>
        <p:spPr>
          <a:xfrm>
            <a:off x="4542920" y="3978515"/>
            <a:ext cx="72008" cy="71996"/>
          </a:xfrm>
          <a:prstGeom prst="rect">
            <a:avLst/>
          </a:prstGeom>
        </p:spPr>
      </p:pic>
      <p:sp>
        <p:nvSpPr>
          <p:cNvPr id="15" name="object 15"/>
          <p:cNvSpPr txBox="1"/>
          <p:nvPr/>
        </p:nvSpPr>
        <p:spPr>
          <a:xfrm>
            <a:off x="707299" y="4670806"/>
            <a:ext cx="6195151" cy="264816"/>
          </a:xfrm>
          <a:prstGeom prst="rect">
            <a:avLst/>
          </a:prstGeom>
        </p:spPr>
        <p:txBody>
          <a:bodyPr vert="horz" wrap="square" lIns="0" tIns="5080" rIns="0" bIns="0" rtlCol="0">
            <a:spAutoFit/>
          </a:bodyPr>
          <a:lstStyle/>
          <a:p>
            <a:pPr marL="218440" marR="5080" indent="-206375" rtl="1">
              <a:lnSpc>
                <a:spcPct val="102899"/>
              </a:lnSpc>
              <a:spcBef>
                <a:spcPts val="40"/>
              </a:spcBef>
            </a:pPr>
            <a:r>
              <a:rPr lang="ar-JO" sz="1700" b="1" spc="-160" dirty="0">
                <a:solidFill>
                  <a:srgbClr val="E42A83"/>
                </a:solidFill>
                <a:latin typeface="Calibri" panose="020F0502020204030204" pitchFamily="34" charset="0"/>
                <a:ea typeface="Calibri" panose="020F0502020204030204" pitchFamily="34" charset="0"/>
                <a:cs typeface="Calibri" panose="020F0502020204030204" pitchFamily="34" charset="0"/>
              </a:rPr>
              <a:t>1. القضايا المتعلقة بالحماية في المجتمع، على سبيل المثال لا الحصر: </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txBox="1"/>
          <p:nvPr/>
        </p:nvSpPr>
        <p:spPr>
          <a:xfrm>
            <a:off x="681841" y="5321587"/>
            <a:ext cx="2938780" cy="1169872"/>
          </a:xfrm>
          <a:prstGeom prst="rect">
            <a:avLst/>
          </a:prstGeom>
        </p:spPr>
        <p:txBody>
          <a:bodyPr vert="horz" wrap="square" lIns="0" tIns="12700" rIns="0" bIns="0" rtlCol="0">
            <a:spAutoFit/>
          </a:bodyPr>
          <a:lstStyle/>
          <a:p>
            <a:pPr marL="144780" marR="30480" indent="-107314" algn="just" rtl="1">
              <a:lnSpc>
                <a:spcPct val="113999"/>
              </a:lnSpc>
              <a:spcBef>
                <a:spcPts val="100"/>
              </a:spcBef>
              <a:buClr>
                <a:srgbClr val="992B7D"/>
              </a:buClr>
              <a:buFont typeface="Wingdings"/>
              <a:buChar char=""/>
              <a:tabLst>
                <a:tab pos="146050" algn="l"/>
              </a:tabLst>
            </a:pPr>
            <a:r>
              <a:rPr lang="ar-JO" sz="950" b="1" spc="-5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2" action="ppaction://hlinksldjump"/>
              </a:rPr>
              <a:t>العنف القائم على الهوية </a:t>
            </a:r>
            <a:r>
              <a:rPr lang="ar-JO" sz="950" b="1" spc="-50" dirty="0">
                <a:solidFill>
                  <a:schemeClr val="tx1"/>
                </a:solidFill>
                <a:latin typeface="Calibri" panose="020F0502020204030204" pitchFamily="34" charset="0"/>
                <a:ea typeface="Calibri" panose="020F0502020204030204" pitchFamily="34" charset="0"/>
                <a:cs typeface="Calibri" panose="020F0502020204030204" pitchFamily="34" charset="0"/>
              </a:rPr>
              <a:t>(2) </a:t>
            </a:r>
            <a:r>
              <a:rPr lang="ar-JO" sz="950" spc="-50" dirty="0">
                <a:solidFill>
                  <a:schemeClr val="tx1"/>
                </a:solidFill>
                <a:latin typeface="Calibri" panose="020F0502020204030204" pitchFamily="34" charset="0"/>
                <a:ea typeface="Calibri" panose="020F0502020204030204" pitchFamily="34" charset="0"/>
                <a:cs typeface="Calibri" panose="020F0502020204030204" pitchFamily="34" charset="0"/>
              </a:rPr>
              <a:t>- أي فعل </a:t>
            </a:r>
            <a:r>
              <a:rPr lang="ar-JO" sz="950" spc="-5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2" action="ppaction://hlinksldjump"/>
              </a:rPr>
              <a:t>عنيف</a:t>
            </a:r>
            <a:r>
              <a:rPr lang="ar-JO" sz="950" spc="-50" dirty="0">
                <a:solidFill>
                  <a:schemeClr val="tx1"/>
                </a:solidFill>
                <a:latin typeface="Calibri" panose="020F0502020204030204" pitchFamily="34" charset="0"/>
                <a:ea typeface="Calibri" panose="020F0502020204030204" pitchFamily="34" charset="0"/>
                <a:cs typeface="Calibri" panose="020F0502020204030204" pitchFamily="34" charset="0"/>
              </a:rPr>
              <a:t> من قبل الأفراد أو الجماعات أو المجتمعات بناءً على جوانب فعلية أو متصورة أو منسوبة لهوية الفرد مثل الجنس أو الأصل العرقي أو الجنسية أو المواطنة أو العمر أو الإعاقة أو اللغة والآراء السياسية والمعتقدات الدينية والخلفية الاجتماعية والتوجه الجنسي والمظهر الجسدي واللون، كما ويمكن أن يحدث أيضًا بسبب طريقة إعداد البرامج غير الآمنة، على سبيل المثال، من خلال عدم توفير الأضواء والأقفال الداخلية لدورات المياه والمراحيض.</a:t>
            </a:r>
          </a:p>
        </p:txBody>
      </p:sp>
      <p:sp>
        <p:nvSpPr>
          <p:cNvPr id="17" name="object 17"/>
          <p:cNvSpPr txBox="1"/>
          <p:nvPr/>
        </p:nvSpPr>
        <p:spPr>
          <a:xfrm>
            <a:off x="3857213" y="5341373"/>
            <a:ext cx="2887980" cy="159018"/>
          </a:xfrm>
          <a:prstGeom prst="rect">
            <a:avLst/>
          </a:prstGeom>
        </p:spPr>
        <p:txBody>
          <a:bodyPr vert="horz" wrap="square" lIns="0" tIns="12700" rIns="0" bIns="0" rtlCol="0">
            <a:spAutoFit/>
          </a:bodyPr>
          <a:lstStyle/>
          <a:p>
            <a:pPr marL="120014" indent="-107314" rtl="1">
              <a:lnSpc>
                <a:spcPct val="100000"/>
              </a:lnSpc>
              <a:spcBef>
                <a:spcPts val="100"/>
              </a:spcBef>
              <a:buClr>
                <a:srgbClr val="992B7D"/>
              </a:buClr>
              <a:buFont typeface="Wingdings"/>
              <a:buChar char=""/>
              <a:tabLst>
                <a:tab pos="120014" algn="l"/>
                <a:tab pos="915669" algn="l"/>
                <a:tab pos="1214120" algn="l"/>
                <a:tab pos="2035175" algn="l"/>
                <a:tab pos="2748915" algn="l"/>
              </a:tabLst>
            </a:pPr>
            <a:r>
              <a:rPr lang="ar-JO" sz="950" b="1" spc="-10" dirty="0">
                <a:latin typeface="Calibri" panose="020F0502020204030204" pitchFamily="34" charset="0"/>
                <a:ea typeface="Calibri" panose="020F0502020204030204" pitchFamily="34" charset="0"/>
                <a:cs typeface="Calibri" panose="020F0502020204030204" pitchFamily="34" charset="0"/>
              </a:rPr>
              <a:t>الفساد الحاصل من أفراد المجتمع أو قادته - </a:t>
            </a:r>
            <a:endParaRPr sz="950" b="1" dirty="0">
              <a:latin typeface="Calibri" panose="020F0502020204030204" pitchFamily="34" charset="0"/>
              <a:ea typeface="Calibri" panose="020F0502020204030204" pitchFamily="34" charset="0"/>
              <a:cs typeface="Calibri" panose="020F0502020204030204" pitchFamily="34" charset="0"/>
            </a:endParaRPr>
          </a:p>
        </p:txBody>
      </p:sp>
      <p:sp>
        <p:nvSpPr>
          <p:cNvPr id="18" name="object 18"/>
          <p:cNvSpPr txBox="1"/>
          <p:nvPr/>
        </p:nvSpPr>
        <p:spPr>
          <a:xfrm>
            <a:off x="3965195" y="5506423"/>
            <a:ext cx="2780030" cy="756617"/>
          </a:xfrm>
          <a:prstGeom prst="rect">
            <a:avLst/>
          </a:prstGeom>
        </p:spPr>
        <p:txBody>
          <a:bodyPr vert="horz" wrap="square" lIns="0" tIns="12700" rIns="0" bIns="0" rtlCol="0">
            <a:spAutoFit/>
          </a:bodyPr>
          <a:lstStyle/>
          <a:p>
            <a:pPr marL="12700" algn="just" rtl="1">
              <a:spcBef>
                <a:spcPts val="100"/>
              </a:spcBef>
            </a:pPr>
            <a:r>
              <a:rPr sz="950" spc="20" dirty="0">
                <a:latin typeface="Calibri" panose="020F0502020204030204" pitchFamily="34" charset="0"/>
                <a:ea typeface="Calibri" panose="020F0502020204030204" pitchFamily="34" charset="0"/>
                <a:cs typeface="Calibri" panose="020F0502020204030204" pitchFamily="34" charset="0"/>
              </a:rPr>
              <a:t> </a:t>
            </a:r>
            <a:r>
              <a:rPr lang="ar-JO" sz="950" dirty="0">
                <a:latin typeface="Calibri" panose="020F0502020204030204" pitchFamily="34" charset="0"/>
                <a:ea typeface="Calibri" panose="020F0502020204030204" pitchFamily="34" charset="0"/>
                <a:cs typeface="Calibri" panose="020F0502020204030204" pitchFamily="34" charset="0"/>
              </a:rPr>
              <a:t>عندما يسيء أفراد المجتمع استغلال مركز سلطتهم لتحقيق مكاسبهم الشخصية، على سبيل المثال، عندما يطلب أحد قادة المجتمع رشوة من أفراد المجتمع حتى يتمكنوا من الوصول إلى خدمة أو مساعدة، أو عندما لا ينقلون ملاحظات وانطباعات المجتمع إلى منظمات المساعدة.</a:t>
            </a:r>
          </a:p>
          <a:p>
            <a:pPr marL="12700" rtl="1">
              <a:lnSpc>
                <a:spcPct val="100000"/>
              </a:lnSpc>
              <a:spcBef>
                <a:spcPts val="100"/>
              </a:spcBef>
            </a:pP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9" name="object 19"/>
          <p:cNvSpPr txBox="1"/>
          <p:nvPr/>
        </p:nvSpPr>
        <p:spPr>
          <a:xfrm>
            <a:off x="3857213" y="6369133"/>
            <a:ext cx="2887980" cy="335092"/>
          </a:xfrm>
          <a:prstGeom prst="rect">
            <a:avLst/>
          </a:prstGeom>
        </p:spPr>
        <p:txBody>
          <a:bodyPr vert="horz" wrap="square" lIns="0" tIns="12700" rIns="0" bIns="0" rtlCol="0">
            <a:spAutoFit/>
          </a:bodyPr>
          <a:lstStyle/>
          <a:p>
            <a:pPr marL="292100" marR="5080" indent="-171450" algn="just" rtl="1">
              <a:lnSpc>
                <a:spcPct val="113999"/>
              </a:lnSpc>
              <a:spcBef>
                <a:spcPts val="100"/>
              </a:spcBef>
              <a:buFont typeface="Arial" panose="020B0604020202020204" pitchFamily="34" charset="0"/>
              <a:buChar char="•"/>
            </a:pPr>
            <a:r>
              <a:rPr lang="ar-JO" sz="950" b="1" spc="-90" dirty="0">
                <a:latin typeface="Calibri" panose="020F0502020204030204" pitchFamily="34" charset="0"/>
                <a:ea typeface="Calibri" panose="020F0502020204030204" pitchFamily="34" charset="0"/>
                <a:cs typeface="Calibri" panose="020F0502020204030204" pitchFamily="34" charset="0"/>
              </a:rPr>
              <a:t>التهديدات الامنية </a:t>
            </a:r>
            <a:r>
              <a:rPr lang="ar-JO" sz="950" spc="-90" dirty="0">
                <a:latin typeface="Calibri" panose="020F0502020204030204" pitchFamily="34" charset="0"/>
                <a:ea typeface="Calibri" panose="020F0502020204030204" pitchFamily="34" charset="0"/>
                <a:cs typeface="Calibri" panose="020F0502020204030204" pitchFamily="34" charset="0"/>
              </a:rPr>
              <a:t>- إما التنبيهات بخصوص التهديدات الأمنية في المجتمع أو التهديدات المباشرة  التي يتعرض لها  الهلال الأحمر  والهلال  الأحمر  وموظفوه  ومتطوعوه.</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0" name="object 20"/>
          <p:cNvGrpSpPr/>
          <p:nvPr/>
        </p:nvGrpSpPr>
        <p:grpSpPr>
          <a:xfrm>
            <a:off x="6523471" y="2859935"/>
            <a:ext cx="474345" cy="474345"/>
            <a:chOff x="469337" y="2856406"/>
            <a:chExt cx="474345" cy="474345"/>
          </a:xfrm>
        </p:grpSpPr>
        <p:sp>
          <p:nvSpPr>
            <p:cNvPr id="21" name="object 21"/>
            <p:cNvSpPr/>
            <p:nvPr/>
          </p:nvSpPr>
          <p:spPr>
            <a:xfrm>
              <a:off x="469337" y="285640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FCD"/>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22" name="object 22"/>
            <p:cNvPicPr/>
            <p:nvPr/>
          </p:nvPicPr>
          <p:blipFill>
            <a:blip r:embed="rId4" cstate="print"/>
            <a:stretch>
              <a:fillRect/>
            </a:stretch>
          </p:blipFill>
          <p:spPr>
            <a:xfrm>
              <a:off x="584869" y="2955177"/>
              <a:ext cx="243268" cy="276783"/>
            </a:xfrm>
            <a:prstGeom prst="rect">
              <a:avLst/>
            </a:prstGeom>
          </p:spPr>
        </p:pic>
      </p:grpSp>
      <p:sp>
        <p:nvSpPr>
          <p:cNvPr id="23" name="object 23"/>
          <p:cNvSpPr/>
          <p:nvPr/>
        </p:nvSpPr>
        <p:spPr>
          <a:xfrm>
            <a:off x="6729006" y="5004003"/>
            <a:ext cx="831215" cy="3210560"/>
          </a:xfrm>
          <a:custGeom>
            <a:avLst/>
            <a:gdLst/>
            <a:ahLst/>
            <a:cxnLst/>
            <a:rect l="l" t="t" r="r" b="b"/>
            <a:pathLst>
              <a:path w="831215" h="3210559">
                <a:moveTo>
                  <a:pt x="830999" y="0"/>
                </a:moveTo>
                <a:lnTo>
                  <a:pt x="0" y="0"/>
                </a:lnTo>
                <a:lnTo>
                  <a:pt x="0" y="648004"/>
                </a:lnTo>
                <a:lnTo>
                  <a:pt x="182994" y="648004"/>
                </a:lnTo>
                <a:lnTo>
                  <a:pt x="182994" y="3210001"/>
                </a:lnTo>
                <a:lnTo>
                  <a:pt x="830999" y="3210001"/>
                </a:lnTo>
                <a:lnTo>
                  <a:pt x="830999" y="648004"/>
                </a:lnTo>
                <a:lnTo>
                  <a:pt x="830999" y="174002"/>
                </a:lnTo>
                <a:lnTo>
                  <a:pt x="830999" y="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4524128" y="10099113"/>
            <a:ext cx="2301240" cy="133985"/>
          </a:xfrm>
          <a:prstGeom prst="rect">
            <a:avLst/>
          </a:prstGeom>
        </p:spPr>
        <p:txBody>
          <a:bodyPr vert="horz" wrap="square" lIns="0" tIns="5080" rIns="0" bIns="0" rtlCol="0">
            <a:spAutoFit/>
          </a:bodyPr>
          <a:lstStyle/>
          <a:p>
            <a:pPr>
              <a:lnSpc>
                <a:spcPct val="100000"/>
              </a:lnSpc>
              <a:spcBef>
                <a:spcPts val="40"/>
              </a:spcBef>
              <a:tabLst>
                <a:tab pos="2235835" algn="l"/>
              </a:tabLst>
            </a:pPr>
            <a:r>
              <a:rPr sz="800" b="1" dirty="0">
                <a:solidFill>
                  <a:srgbClr val="97569C"/>
                </a:solidFill>
                <a:latin typeface="Century Gothic"/>
                <a:cs typeface="Century Gothic"/>
              </a:rPr>
              <a:t>Module</a:t>
            </a:r>
            <a:r>
              <a:rPr sz="800" b="1" spc="75" dirty="0">
                <a:solidFill>
                  <a:srgbClr val="97569C"/>
                </a:solidFill>
                <a:latin typeface="Century Gothic"/>
                <a:cs typeface="Century Gothic"/>
              </a:rPr>
              <a:t> </a:t>
            </a:r>
            <a:r>
              <a:rPr sz="800" b="1" dirty="0">
                <a:solidFill>
                  <a:srgbClr val="97569C"/>
                </a:solidFill>
                <a:latin typeface="Century Gothic"/>
                <a:cs typeface="Century Gothic"/>
              </a:rPr>
              <a:t>5</a:t>
            </a:r>
            <a:r>
              <a:rPr sz="800" b="1" spc="335" dirty="0">
                <a:solidFill>
                  <a:srgbClr val="97569C"/>
                </a:solidFill>
                <a:latin typeface="Century Gothic"/>
                <a:cs typeface="Century Gothic"/>
              </a:rPr>
              <a:t> </a:t>
            </a:r>
            <a:r>
              <a:rPr sz="800" dirty="0">
                <a:latin typeface="Verdana"/>
                <a:cs typeface="Verdana"/>
              </a:rPr>
              <a:t>What</a:t>
            </a:r>
            <a:r>
              <a:rPr sz="800" spc="-5" dirty="0">
                <a:latin typeface="Verdana"/>
                <a:cs typeface="Verdana"/>
              </a:rPr>
              <a:t> </a:t>
            </a:r>
            <a:r>
              <a:rPr sz="800" spc="-20" dirty="0">
                <a:latin typeface="Verdana"/>
                <a:cs typeface="Verdana"/>
              </a:rPr>
              <a:t>is</a:t>
            </a:r>
            <a:r>
              <a:rPr sz="800" dirty="0">
                <a:latin typeface="Verdana"/>
                <a:cs typeface="Verdana"/>
              </a:rPr>
              <a:t> </a:t>
            </a:r>
            <a:r>
              <a:rPr sz="800" spc="-10" dirty="0">
                <a:latin typeface="Verdana"/>
                <a:cs typeface="Verdana"/>
              </a:rPr>
              <a:t>sensitive</a:t>
            </a:r>
            <a:r>
              <a:rPr sz="800" spc="-5" dirty="0">
                <a:latin typeface="Verdana"/>
                <a:cs typeface="Verdana"/>
              </a:rPr>
              <a:t> </a:t>
            </a:r>
            <a:r>
              <a:rPr sz="800" spc="-10" dirty="0">
                <a:latin typeface="Verdana"/>
                <a:cs typeface="Verdana"/>
              </a:rPr>
              <a:t>feedback?</a:t>
            </a:r>
            <a:r>
              <a:rPr sz="800" dirty="0">
                <a:latin typeface="Verdana"/>
                <a:cs typeface="Verdana"/>
              </a:rPr>
              <a:t>	</a:t>
            </a:r>
            <a:r>
              <a:rPr sz="1200" b="1" spc="7" baseline="3472" dirty="0">
                <a:solidFill>
                  <a:srgbClr val="FFFFFF"/>
                </a:solidFill>
                <a:latin typeface="Century Gothic"/>
                <a:cs typeface="Century Gothic"/>
              </a:rPr>
              <a:t>9</a:t>
            </a:r>
            <a:endParaRPr sz="1200" baseline="3472">
              <a:latin typeface="Century Gothic"/>
              <a:cs typeface="Century Gothic"/>
            </a:endParaRPr>
          </a:p>
        </p:txBody>
      </p:sp>
      <p:grpSp>
        <p:nvGrpSpPr>
          <p:cNvPr id="3" name="object 3"/>
          <p:cNvGrpSpPr/>
          <p:nvPr/>
        </p:nvGrpSpPr>
        <p:grpSpPr>
          <a:xfrm>
            <a:off x="0" y="5202004"/>
            <a:ext cx="7560309" cy="5490210"/>
            <a:chOff x="0" y="5202004"/>
            <a:chExt cx="7560309" cy="5490210"/>
          </a:xfrm>
        </p:grpSpPr>
        <p:pic>
          <p:nvPicPr>
            <p:cNvPr id="4" name="object 4"/>
            <p:cNvPicPr/>
            <p:nvPr/>
          </p:nvPicPr>
          <p:blipFill>
            <a:blip r:embed="rId2" cstate="print"/>
            <a:stretch>
              <a:fillRect/>
            </a:stretch>
          </p:blipFill>
          <p:spPr>
            <a:xfrm>
              <a:off x="0" y="5652008"/>
              <a:ext cx="7559992" cy="5039995"/>
            </a:xfrm>
            <a:prstGeom prst="rect">
              <a:avLst/>
            </a:prstGeom>
          </p:spPr>
        </p:pic>
        <p:sp>
          <p:nvSpPr>
            <p:cNvPr id="5" name="object 5"/>
            <p:cNvSpPr/>
            <p:nvPr/>
          </p:nvSpPr>
          <p:spPr>
            <a:xfrm>
              <a:off x="0" y="5202004"/>
              <a:ext cx="1757680" cy="2337435"/>
            </a:xfrm>
            <a:custGeom>
              <a:avLst/>
              <a:gdLst/>
              <a:ahLst/>
              <a:cxnLst/>
              <a:rect l="l" t="t" r="r" b="b"/>
              <a:pathLst>
                <a:path w="1757680" h="2337434">
                  <a:moveTo>
                    <a:pt x="563623" y="0"/>
                  </a:moveTo>
                  <a:lnTo>
                    <a:pt x="514422" y="974"/>
                  </a:lnTo>
                  <a:lnTo>
                    <a:pt x="465727" y="3873"/>
                  </a:lnTo>
                  <a:lnTo>
                    <a:pt x="417578" y="8659"/>
                  </a:lnTo>
                  <a:lnTo>
                    <a:pt x="370011" y="15293"/>
                  </a:lnTo>
                  <a:lnTo>
                    <a:pt x="323067" y="23739"/>
                  </a:lnTo>
                  <a:lnTo>
                    <a:pt x="276782" y="33959"/>
                  </a:lnTo>
                  <a:lnTo>
                    <a:pt x="231196" y="45915"/>
                  </a:lnTo>
                  <a:lnTo>
                    <a:pt x="186346" y="59570"/>
                  </a:lnTo>
                  <a:lnTo>
                    <a:pt x="142272" y="74886"/>
                  </a:lnTo>
                  <a:lnTo>
                    <a:pt x="99012" y="91825"/>
                  </a:lnTo>
                  <a:lnTo>
                    <a:pt x="56603" y="110351"/>
                  </a:lnTo>
                  <a:lnTo>
                    <a:pt x="15085" y="130424"/>
                  </a:lnTo>
                  <a:lnTo>
                    <a:pt x="0" y="138446"/>
                  </a:lnTo>
                  <a:lnTo>
                    <a:pt x="0" y="2198543"/>
                  </a:lnTo>
                  <a:lnTo>
                    <a:pt x="56603" y="2226639"/>
                  </a:lnTo>
                  <a:lnTo>
                    <a:pt x="99012" y="2245164"/>
                  </a:lnTo>
                  <a:lnTo>
                    <a:pt x="142272" y="2262104"/>
                  </a:lnTo>
                  <a:lnTo>
                    <a:pt x="186346" y="2277419"/>
                  </a:lnTo>
                  <a:lnTo>
                    <a:pt x="231196" y="2291074"/>
                  </a:lnTo>
                  <a:lnTo>
                    <a:pt x="276782" y="2303031"/>
                  </a:lnTo>
                  <a:lnTo>
                    <a:pt x="323067" y="2313250"/>
                  </a:lnTo>
                  <a:lnTo>
                    <a:pt x="370011" y="2321696"/>
                  </a:lnTo>
                  <a:lnTo>
                    <a:pt x="417578" y="2328331"/>
                  </a:lnTo>
                  <a:lnTo>
                    <a:pt x="465727" y="2333116"/>
                  </a:lnTo>
                  <a:lnTo>
                    <a:pt x="514422" y="2336015"/>
                  </a:lnTo>
                  <a:lnTo>
                    <a:pt x="563623" y="2336990"/>
                  </a:lnTo>
                  <a:lnTo>
                    <a:pt x="612824" y="2336015"/>
                  </a:lnTo>
                  <a:lnTo>
                    <a:pt x="661518" y="2333116"/>
                  </a:lnTo>
                  <a:lnTo>
                    <a:pt x="709668" y="2328331"/>
                  </a:lnTo>
                  <a:lnTo>
                    <a:pt x="757235" y="2321696"/>
                  </a:lnTo>
                  <a:lnTo>
                    <a:pt x="804179" y="2313250"/>
                  </a:lnTo>
                  <a:lnTo>
                    <a:pt x="850464" y="2303031"/>
                  </a:lnTo>
                  <a:lnTo>
                    <a:pt x="896050" y="2291074"/>
                  </a:lnTo>
                  <a:lnTo>
                    <a:pt x="940900" y="2277419"/>
                  </a:lnTo>
                  <a:lnTo>
                    <a:pt x="984974" y="2262104"/>
                  </a:lnTo>
                  <a:lnTo>
                    <a:pt x="1028234" y="2245164"/>
                  </a:lnTo>
                  <a:lnTo>
                    <a:pt x="1070643" y="2226639"/>
                  </a:lnTo>
                  <a:lnTo>
                    <a:pt x="1112161" y="2206565"/>
                  </a:lnTo>
                  <a:lnTo>
                    <a:pt x="1152750" y="2184980"/>
                  </a:lnTo>
                  <a:lnTo>
                    <a:pt x="1192372" y="2161923"/>
                  </a:lnTo>
                  <a:lnTo>
                    <a:pt x="1230988" y="2137430"/>
                  </a:lnTo>
                  <a:lnTo>
                    <a:pt x="1268561" y="2111538"/>
                  </a:lnTo>
                  <a:lnTo>
                    <a:pt x="1305050" y="2084287"/>
                  </a:lnTo>
                  <a:lnTo>
                    <a:pt x="1340419" y="2055712"/>
                  </a:lnTo>
                  <a:lnTo>
                    <a:pt x="1374629" y="2025853"/>
                  </a:lnTo>
                  <a:lnTo>
                    <a:pt x="1407641" y="1994746"/>
                  </a:lnTo>
                  <a:lnTo>
                    <a:pt x="1439417" y="1962428"/>
                  </a:lnTo>
                  <a:lnTo>
                    <a:pt x="1469919" y="1928939"/>
                  </a:lnTo>
                  <a:lnTo>
                    <a:pt x="1499108" y="1894314"/>
                  </a:lnTo>
                  <a:lnTo>
                    <a:pt x="1526945" y="1858592"/>
                  </a:lnTo>
                  <a:lnTo>
                    <a:pt x="1553393" y="1821811"/>
                  </a:lnTo>
                  <a:lnTo>
                    <a:pt x="1578413" y="1784007"/>
                  </a:lnTo>
                  <a:lnTo>
                    <a:pt x="1601966" y="1745219"/>
                  </a:lnTo>
                  <a:lnTo>
                    <a:pt x="1624015" y="1705484"/>
                  </a:lnTo>
                  <a:lnTo>
                    <a:pt x="1644521" y="1664840"/>
                  </a:lnTo>
                  <a:lnTo>
                    <a:pt x="1663444" y="1623324"/>
                  </a:lnTo>
                  <a:lnTo>
                    <a:pt x="1680748" y="1580974"/>
                  </a:lnTo>
                  <a:lnTo>
                    <a:pt x="1696393" y="1537827"/>
                  </a:lnTo>
                  <a:lnTo>
                    <a:pt x="1710342" y="1493921"/>
                  </a:lnTo>
                  <a:lnTo>
                    <a:pt x="1722555" y="1449294"/>
                  </a:lnTo>
                  <a:lnTo>
                    <a:pt x="1732995" y="1403984"/>
                  </a:lnTo>
                  <a:lnTo>
                    <a:pt x="1741623" y="1358027"/>
                  </a:lnTo>
                  <a:lnTo>
                    <a:pt x="1748400" y="1311461"/>
                  </a:lnTo>
                  <a:lnTo>
                    <a:pt x="1753288" y="1264324"/>
                  </a:lnTo>
                  <a:lnTo>
                    <a:pt x="1756250" y="1216654"/>
                  </a:lnTo>
                  <a:lnTo>
                    <a:pt x="1757245" y="1168488"/>
                  </a:lnTo>
                  <a:lnTo>
                    <a:pt x="1756250" y="1120323"/>
                  </a:lnTo>
                  <a:lnTo>
                    <a:pt x="1753288" y="1072654"/>
                  </a:lnTo>
                  <a:lnTo>
                    <a:pt x="1748400" y="1025518"/>
                  </a:lnTo>
                  <a:lnTo>
                    <a:pt x="1741623" y="978954"/>
                  </a:lnTo>
                  <a:lnTo>
                    <a:pt x="1732995" y="932997"/>
                  </a:lnTo>
                  <a:lnTo>
                    <a:pt x="1722555" y="887687"/>
                  </a:lnTo>
                  <a:lnTo>
                    <a:pt x="1710342" y="843061"/>
                  </a:lnTo>
                  <a:lnTo>
                    <a:pt x="1696393" y="799156"/>
                  </a:lnTo>
                  <a:lnTo>
                    <a:pt x="1680748" y="756010"/>
                  </a:lnTo>
                  <a:lnTo>
                    <a:pt x="1663444" y="713660"/>
                  </a:lnTo>
                  <a:lnTo>
                    <a:pt x="1644521" y="672145"/>
                  </a:lnTo>
                  <a:lnTo>
                    <a:pt x="1624015" y="631501"/>
                  </a:lnTo>
                  <a:lnTo>
                    <a:pt x="1601966" y="591766"/>
                  </a:lnTo>
                  <a:lnTo>
                    <a:pt x="1578413" y="552979"/>
                  </a:lnTo>
                  <a:lnTo>
                    <a:pt x="1553393" y="515175"/>
                  </a:lnTo>
                  <a:lnTo>
                    <a:pt x="1526945" y="478394"/>
                  </a:lnTo>
                  <a:lnTo>
                    <a:pt x="1499108" y="442673"/>
                  </a:lnTo>
                  <a:lnTo>
                    <a:pt x="1469919" y="408049"/>
                  </a:lnTo>
                  <a:lnTo>
                    <a:pt x="1439417" y="374559"/>
                  </a:lnTo>
                  <a:lnTo>
                    <a:pt x="1407641" y="342242"/>
                  </a:lnTo>
                  <a:lnTo>
                    <a:pt x="1374629" y="311135"/>
                  </a:lnTo>
                  <a:lnTo>
                    <a:pt x="1340419" y="281276"/>
                  </a:lnTo>
                  <a:lnTo>
                    <a:pt x="1305050" y="252702"/>
                  </a:lnTo>
                  <a:lnTo>
                    <a:pt x="1268561" y="225450"/>
                  </a:lnTo>
                  <a:lnTo>
                    <a:pt x="1230988" y="199559"/>
                  </a:lnTo>
                  <a:lnTo>
                    <a:pt x="1192372" y="175066"/>
                  </a:lnTo>
                  <a:lnTo>
                    <a:pt x="1152750" y="152009"/>
                  </a:lnTo>
                  <a:lnTo>
                    <a:pt x="1112161" y="130424"/>
                  </a:lnTo>
                  <a:lnTo>
                    <a:pt x="1070643" y="110351"/>
                  </a:lnTo>
                  <a:lnTo>
                    <a:pt x="1028234" y="91825"/>
                  </a:lnTo>
                  <a:lnTo>
                    <a:pt x="984974" y="74886"/>
                  </a:lnTo>
                  <a:lnTo>
                    <a:pt x="940900" y="59570"/>
                  </a:lnTo>
                  <a:lnTo>
                    <a:pt x="896050" y="45915"/>
                  </a:lnTo>
                  <a:lnTo>
                    <a:pt x="850464" y="33959"/>
                  </a:lnTo>
                  <a:lnTo>
                    <a:pt x="804179" y="23739"/>
                  </a:lnTo>
                  <a:lnTo>
                    <a:pt x="757235" y="15293"/>
                  </a:lnTo>
                  <a:lnTo>
                    <a:pt x="709668" y="8659"/>
                  </a:lnTo>
                  <a:lnTo>
                    <a:pt x="661518" y="3873"/>
                  </a:lnTo>
                  <a:lnTo>
                    <a:pt x="612824" y="974"/>
                  </a:lnTo>
                  <a:lnTo>
                    <a:pt x="563623" y="0"/>
                  </a:lnTo>
                  <a:close/>
                </a:path>
              </a:pathLst>
            </a:custGeom>
            <a:solidFill>
              <a:srgbClr val="FFFFFF">
                <a:alpha val="58000"/>
              </a:srgbClr>
            </a:solidFill>
          </p:spPr>
          <p:txBody>
            <a:bodyPr wrap="square" lIns="0" tIns="0" rIns="0" bIns="0" rtlCol="0"/>
            <a:lstStyle/>
            <a:p>
              <a:endParaRPr/>
            </a:p>
          </p:txBody>
        </p:sp>
        <p:sp>
          <p:nvSpPr>
            <p:cNvPr id="6" name="object 6"/>
            <p:cNvSpPr/>
            <p:nvPr/>
          </p:nvSpPr>
          <p:spPr>
            <a:xfrm>
              <a:off x="0" y="5273342"/>
              <a:ext cx="1729105" cy="2264410"/>
            </a:xfrm>
            <a:custGeom>
              <a:avLst/>
              <a:gdLst/>
              <a:ahLst/>
              <a:cxnLst/>
              <a:rect l="l" t="t" r="r" b="b"/>
              <a:pathLst>
                <a:path w="1729105" h="2264409">
                  <a:moveTo>
                    <a:pt x="572378" y="0"/>
                  </a:moveTo>
                  <a:lnTo>
                    <a:pt x="523491" y="993"/>
                  </a:lnTo>
                  <a:lnTo>
                    <a:pt x="475121" y="3946"/>
                  </a:lnTo>
                  <a:lnTo>
                    <a:pt x="427308" y="8821"/>
                  </a:lnTo>
                  <a:lnTo>
                    <a:pt x="380093" y="15577"/>
                  </a:lnTo>
                  <a:lnTo>
                    <a:pt x="333516" y="24176"/>
                  </a:lnTo>
                  <a:lnTo>
                    <a:pt x="287616" y="34577"/>
                  </a:lnTo>
                  <a:lnTo>
                    <a:pt x="242434" y="46743"/>
                  </a:lnTo>
                  <a:lnTo>
                    <a:pt x="198010" y="60633"/>
                  </a:lnTo>
                  <a:lnTo>
                    <a:pt x="154384" y="76208"/>
                  </a:lnTo>
                  <a:lnTo>
                    <a:pt x="111597" y="93429"/>
                  </a:lnTo>
                  <a:lnTo>
                    <a:pt x="69688" y="112257"/>
                  </a:lnTo>
                  <a:lnTo>
                    <a:pt x="28697" y="132652"/>
                  </a:lnTo>
                  <a:lnTo>
                    <a:pt x="0" y="148368"/>
                  </a:lnTo>
                  <a:lnTo>
                    <a:pt x="0" y="2115990"/>
                  </a:lnTo>
                  <a:lnTo>
                    <a:pt x="69688" y="2152101"/>
                  </a:lnTo>
                  <a:lnTo>
                    <a:pt x="111597" y="2170929"/>
                  </a:lnTo>
                  <a:lnTo>
                    <a:pt x="154384" y="2188150"/>
                  </a:lnTo>
                  <a:lnTo>
                    <a:pt x="198010" y="2203725"/>
                  </a:lnTo>
                  <a:lnTo>
                    <a:pt x="242434" y="2217615"/>
                  </a:lnTo>
                  <a:lnTo>
                    <a:pt x="287616" y="2229781"/>
                  </a:lnTo>
                  <a:lnTo>
                    <a:pt x="333516" y="2240183"/>
                  </a:lnTo>
                  <a:lnTo>
                    <a:pt x="380093" y="2248781"/>
                  </a:lnTo>
                  <a:lnTo>
                    <a:pt x="427308" y="2255537"/>
                  </a:lnTo>
                  <a:lnTo>
                    <a:pt x="475121" y="2260412"/>
                  </a:lnTo>
                  <a:lnTo>
                    <a:pt x="523491" y="2263365"/>
                  </a:lnTo>
                  <a:lnTo>
                    <a:pt x="572378" y="2264359"/>
                  </a:lnTo>
                  <a:lnTo>
                    <a:pt x="621266" y="2263365"/>
                  </a:lnTo>
                  <a:lnTo>
                    <a:pt x="669636" y="2260412"/>
                  </a:lnTo>
                  <a:lnTo>
                    <a:pt x="717448" y="2255537"/>
                  </a:lnTo>
                  <a:lnTo>
                    <a:pt x="764663" y="2248781"/>
                  </a:lnTo>
                  <a:lnTo>
                    <a:pt x="811241" y="2240183"/>
                  </a:lnTo>
                  <a:lnTo>
                    <a:pt x="857141" y="2229781"/>
                  </a:lnTo>
                  <a:lnTo>
                    <a:pt x="902323" y="2217615"/>
                  </a:lnTo>
                  <a:lnTo>
                    <a:pt x="946747" y="2203725"/>
                  </a:lnTo>
                  <a:lnTo>
                    <a:pt x="990373" y="2188150"/>
                  </a:lnTo>
                  <a:lnTo>
                    <a:pt x="1033160" y="2170929"/>
                  </a:lnTo>
                  <a:lnTo>
                    <a:pt x="1075069" y="2152101"/>
                  </a:lnTo>
                  <a:lnTo>
                    <a:pt x="1116059" y="2131706"/>
                  </a:lnTo>
                  <a:lnTo>
                    <a:pt x="1156091" y="2109783"/>
                  </a:lnTo>
                  <a:lnTo>
                    <a:pt x="1195124" y="2086371"/>
                  </a:lnTo>
                  <a:lnTo>
                    <a:pt x="1233118" y="2061510"/>
                  </a:lnTo>
                  <a:lnTo>
                    <a:pt x="1270032" y="2035238"/>
                  </a:lnTo>
                  <a:lnTo>
                    <a:pt x="1305827" y="2007596"/>
                  </a:lnTo>
                  <a:lnTo>
                    <a:pt x="1340463" y="1978622"/>
                  </a:lnTo>
                  <a:lnTo>
                    <a:pt x="1373899" y="1948356"/>
                  </a:lnTo>
                  <a:lnTo>
                    <a:pt x="1406096" y="1916837"/>
                  </a:lnTo>
                  <a:lnTo>
                    <a:pt x="1437013" y="1884104"/>
                  </a:lnTo>
                  <a:lnTo>
                    <a:pt x="1466609" y="1850197"/>
                  </a:lnTo>
                  <a:lnTo>
                    <a:pt x="1494846" y="1815155"/>
                  </a:lnTo>
                  <a:lnTo>
                    <a:pt x="1521682" y="1779017"/>
                  </a:lnTo>
                  <a:lnTo>
                    <a:pt x="1547077" y="1741823"/>
                  </a:lnTo>
                  <a:lnTo>
                    <a:pt x="1570992" y="1703611"/>
                  </a:lnTo>
                  <a:lnTo>
                    <a:pt x="1593387" y="1664422"/>
                  </a:lnTo>
                  <a:lnTo>
                    <a:pt x="1614220" y="1624294"/>
                  </a:lnTo>
                  <a:lnTo>
                    <a:pt x="1633453" y="1583267"/>
                  </a:lnTo>
                  <a:lnTo>
                    <a:pt x="1651044" y="1541380"/>
                  </a:lnTo>
                  <a:lnTo>
                    <a:pt x="1666954" y="1498672"/>
                  </a:lnTo>
                  <a:lnTo>
                    <a:pt x="1681143" y="1455182"/>
                  </a:lnTo>
                  <a:lnTo>
                    <a:pt x="1693570" y="1410951"/>
                  </a:lnTo>
                  <a:lnTo>
                    <a:pt x="1704195" y="1366017"/>
                  </a:lnTo>
                  <a:lnTo>
                    <a:pt x="1712979" y="1320419"/>
                  </a:lnTo>
                  <a:lnTo>
                    <a:pt x="1719880" y="1274197"/>
                  </a:lnTo>
                  <a:lnTo>
                    <a:pt x="1724860" y="1227390"/>
                  </a:lnTo>
                  <a:lnTo>
                    <a:pt x="1727877" y="1180038"/>
                  </a:lnTo>
                  <a:lnTo>
                    <a:pt x="1728891" y="1132179"/>
                  </a:lnTo>
                  <a:lnTo>
                    <a:pt x="1727877" y="1084320"/>
                  </a:lnTo>
                  <a:lnTo>
                    <a:pt x="1724860" y="1036968"/>
                  </a:lnTo>
                  <a:lnTo>
                    <a:pt x="1719880" y="990161"/>
                  </a:lnTo>
                  <a:lnTo>
                    <a:pt x="1712979" y="943939"/>
                  </a:lnTo>
                  <a:lnTo>
                    <a:pt x="1704195" y="898341"/>
                  </a:lnTo>
                  <a:lnTo>
                    <a:pt x="1693570" y="853407"/>
                  </a:lnTo>
                  <a:lnTo>
                    <a:pt x="1681143" y="809176"/>
                  </a:lnTo>
                  <a:lnTo>
                    <a:pt x="1666954" y="765687"/>
                  </a:lnTo>
                  <a:lnTo>
                    <a:pt x="1651044" y="722979"/>
                  </a:lnTo>
                  <a:lnTo>
                    <a:pt x="1633453" y="681091"/>
                  </a:lnTo>
                  <a:lnTo>
                    <a:pt x="1614220" y="640064"/>
                  </a:lnTo>
                  <a:lnTo>
                    <a:pt x="1593387" y="599936"/>
                  </a:lnTo>
                  <a:lnTo>
                    <a:pt x="1570992" y="560747"/>
                  </a:lnTo>
                  <a:lnTo>
                    <a:pt x="1547077" y="522535"/>
                  </a:lnTo>
                  <a:lnTo>
                    <a:pt x="1521682" y="485341"/>
                  </a:lnTo>
                  <a:lnTo>
                    <a:pt x="1494846" y="449203"/>
                  </a:lnTo>
                  <a:lnTo>
                    <a:pt x="1466609" y="414161"/>
                  </a:lnTo>
                  <a:lnTo>
                    <a:pt x="1437013" y="380254"/>
                  </a:lnTo>
                  <a:lnTo>
                    <a:pt x="1406096" y="347521"/>
                  </a:lnTo>
                  <a:lnTo>
                    <a:pt x="1373899" y="316002"/>
                  </a:lnTo>
                  <a:lnTo>
                    <a:pt x="1340463" y="285736"/>
                  </a:lnTo>
                  <a:lnTo>
                    <a:pt x="1305827" y="256762"/>
                  </a:lnTo>
                  <a:lnTo>
                    <a:pt x="1270032" y="229120"/>
                  </a:lnTo>
                  <a:lnTo>
                    <a:pt x="1233118" y="202849"/>
                  </a:lnTo>
                  <a:lnTo>
                    <a:pt x="1195124" y="177987"/>
                  </a:lnTo>
                  <a:lnTo>
                    <a:pt x="1156091" y="154575"/>
                  </a:lnTo>
                  <a:lnTo>
                    <a:pt x="1116059" y="132652"/>
                  </a:lnTo>
                  <a:lnTo>
                    <a:pt x="1075069" y="112257"/>
                  </a:lnTo>
                  <a:lnTo>
                    <a:pt x="1033160" y="93429"/>
                  </a:lnTo>
                  <a:lnTo>
                    <a:pt x="990373" y="76208"/>
                  </a:lnTo>
                  <a:lnTo>
                    <a:pt x="946747" y="60633"/>
                  </a:lnTo>
                  <a:lnTo>
                    <a:pt x="902323" y="46743"/>
                  </a:lnTo>
                  <a:lnTo>
                    <a:pt x="857141" y="34577"/>
                  </a:lnTo>
                  <a:lnTo>
                    <a:pt x="811241" y="24176"/>
                  </a:lnTo>
                  <a:lnTo>
                    <a:pt x="764663" y="15577"/>
                  </a:lnTo>
                  <a:lnTo>
                    <a:pt x="717448" y="8821"/>
                  </a:lnTo>
                  <a:lnTo>
                    <a:pt x="669636" y="3946"/>
                  </a:lnTo>
                  <a:lnTo>
                    <a:pt x="621266" y="993"/>
                  </a:lnTo>
                  <a:lnTo>
                    <a:pt x="572378" y="0"/>
                  </a:lnTo>
                  <a:close/>
                </a:path>
              </a:pathLst>
            </a:custGeom>
            <a:solidFill>
              <a:srgbClr val="A92886"/>
            </a:solidFill>
          </p:spPr>
          <p:txBody>
            <a:bodyPr wrap="square" lIns="0" tIns="0" rIns="0" bIns="0" rtlCol="0"/>
            <a:lstStyle/>
            <a:p>
              <a:endParaRPr/>
            </a:p>
          </p:txBody>
        </p:sp>
      </p:grpSp>
      <p:sp>
        <p:nvSpPr>
          <p:cNvPr id="7" name="object 7"/>
          <p:cNvSpPr txBox="1"/>
          <p:nvPr/>
        </p:nvSpPr>
        <p:spPr>
          <a:xfrm>
            <a:off x="117066" y="5821667"/>
            <a:ext cx="1343025" cy="1304716"/>
          </a:xfrm>
          <a:prstGeom prst="rect">
            <a:avLst/>
          </a:prstGeom>
        </p:spPr>
        <p:txBody>
          <a:bodyPr vert="horz" wrap="square" lIns="0" tIns="7620" rIns="0" bIns="0" rtlCol="0">
            <a:spAutoFit/>
          </a:bodyPr>
          <a:lstStyle/>
          <a:p>
            <a:pPr marL="15875" marR="5080" indent="1905" algn="just" rtl="1">
              <a:lnSpc>
                <a:spcPct val="104200"/>
              </a:lnSpc>
              <a:spcBef>
                <a:spcPts val="60"/>
              </a:spcBef>
            </a:pPr>
            <a:r>
              <a:rPr lang="ar-JO" sz="800" dirty="0">
                <a:solidFill>
                  <a:srgbClr val="FFFFFF"/>
                </a:solidFill>
                <a:latin typeface="Arial Narrow"/>
                <a:cs typeface="Arial Narrow"/>
              </a:rPr>
              <a:t>المجر 2022 - صبي صغير يلعب مع أحد معلمي رياض الأطفال في الصليب الأحمر المجري في روضة الأطفال في سيرماجور، حيث فر معظم الأطفال في البرنامج التعليمي من أوكرانيا مع عائلاتهم عندما اندلع الصراع.</a:t>
            </a:r>
          </a:p>
          <a:p>
            <a:pPr marL="15875" marR="5080" indent="1905" algn="just" rtl="1">
              <a:lnSpc>
                <a:spcPct val="104200"/>
              </a:lnSpc>
              <a:spcBef>
                <a:spcPts val="60"/>
              </a:spcBef>
            </a:pPr>
            <a:endParaRPr lang="ar-JO" sz="800" dirty="0">
              <a:solidFill>
                <a:srgbClr val="FFFFFF"/>
              </a:solidFill>
              <a:latin typeface="Arial Narrow"/>
              <a:cs typeface="Arial Narrow"/>
            </a:endParaRPr>
          </a:p>
          <a:p>
            <a:pPr marL="15875" marR="5080" indent="1905" algn="just" rtl="1">
              <a:lnSpc>
                <a:spcPct val="104200"/>
              </a:lnSpc>
              <a:spcBef>
                <a:spcPts val="60"/>
              </a:spcBef>
            </a:pPr>
            <a:r>
              <a:rPr lang="ar-JO" sz="800" dirty="0">
                <a:solidFill>
                  <a:srgbClr val="FFFFFF"/>
                </a:solidFill>
                <a:latin typeface="Arial Narrow"/>
                <a:cs typeface="Arial Narrow"/>
              </a:rPr>
              <a:t>© برينيا دوغ فريدريكسدوتير/الاتحاد الدولي لجمعيات الصليب الأحمر والهلال الأحمر</a:t>
            </a:r>
          </a:p>
        </p:txBody>
      </p:sp>
      <p:sp>
        <p:nvSpPr>
          <p:cNvPr id="8" name="object 8"/>
          <p:cNvSpPr/>
          <p:nvPr/>
        </p:nvSpPr>
        <p:spPr>
          <a:xfrm>
            <a:off x="0" y="5004003"/>
            <a:ext cx="2205355" cy="648335"/>
          </a:xfrm>
          <a:custGeom>
            <a:avLst/>
            <a:gdLst/>
            <a:ahLst/>
            <a:cxnLst/>
            <a:rect l="l" t="t" r="r" b="b"/>
            <a:pathLst>
              <a:path w="2205355" h="648335">
                <a:moveTo>
                  <a:pt x="2204999" y="0"/>
                </a:moveTo>
                <a:lnTo>
                  <a:pt x="0" y="0"/>
                </a:lnTo>
                <a:lnTo>
                  <a:pt x="0" y="648004"/>
                </a:lnTo>
                <a:lnTo>
                  <a:pt x="2204999" y="648004"/>
                </a:lnTo>
                <a:lnTo>
                  <a:pt x="2204999" y="0"/>
                </a:lnTo>
                <a:close/>
              </a:path>
            </a:pathLst>
          </a:custGeom>
          <a:solidFill>
            <a:srgbClr val="FFFFFF"/>
          </a:solidFill>
        </p:spPr>
        <p:txBody>
          <a:bodyPr wrap="square" lIns="0" tIns="0" rIns="0" bIns="0" rtlCol="0"/>
          <a:lstStyle/>
          <a:p>
            <a:endParaRPr/>
          </a:p>
        </p:txBody>
      </p:sp>
      <p:sp>
        <p:nvSpPr>
          <p:cNvPr id="9" name="object 9"/>
          <p:cNvSpPr txBox="1"/>
          <p:nvPr/>
        </p:nvSpPr>
        <p:spPr>
          <a:xfrm>
            <a:off x="707299" y="700391"/>
            <a:ext cx="5938520" cy="534249"/>
          </a:xfrm>
          <a:prstGeom prst="rect">
            <a:avLst/>
          </a:prstGeom>
        </p:spPr>
        <p:txBody>
          <a:bodyPr vert="horz" wrap="square" lIns="0" tIns="5080" rIns="0" bIns="0" rtlCol="0">
            <a:spAutoFit/>
          </a:bodyPr>
          <a:lstStyle/>
          <a:p>
            <a:pPr marL="266700" marR="5080" indent="-254635" rtl="1">
              <a:lnSpc>
                <a:spcPct val="102899"/>
              </a:lnSpc>
              <a:spcBef>
                <a:spcPts val="4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2.  القضايا المتعلقة بسلوك موظفي ومتطوعي الصليب الأحمر والهلال الأحمر، أو الأشخاص المرتبطين بمنظمات إنسانية أخرى، بما في ذلك:</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4030649" y="1882241"/>
            <a:ext cx="2887980" cy="1695464"/>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92B7D"/>
              </a:buClr>
              <a:buFont typeface="Wingdings"/>
              <a:buChar char=""/>
              <a:tabLst>
                <a:tab pos="120650" algn="l"/>
              </a:tabLst>
            </a:pPr>
            <a:r>
              <a:rPr lang="ar-JO" sz="950" b="1" spc="-70" dirty="0">
                <a:latin typeface="Calibri" panose="020F0502020204030204" pitchFamily="34" charset="0"/>
                <a:ea typeface="Calibri" panose="020F0502020204030204" pitchFamily="34" charset="0"/>
                <a:cs typeface="Calibri" panose="020F0502020204030204" pitchFamily="34" charset="0"/>
              </a:rPr>
              <a:t>الاستغلال والاعتداء الجنسيين  </a:t>
            </a:r>
            <a:r>
              <a:rPr lang="ar-JO" sz="950" spc="-70" dirty="0">
                <a:latin typeface="Calibri" panose="020F0502020204030204" pitchFamily="34" charset="0"/>
                <a:ea typeface="Calibri" panose="020F0502020204030204" pitchFamily="34" charset="0"/>
                <a:cs typeface="Calibri" panose="020F0502020204030204" pitchFamily="34" charset="0"/>
              </a:rPr>
              <a:t>- وهو شكل من أشكال العنف القائم على الهوية حيث يستغل الموظفون أو المتطوعون الوضع الضعيف لشخص ما، من خلال طلب خدمات جنسية مقابل المساعدة، على سبيل المثال، أو شراء خدمات جنسية أو المشاركة في أي سلوك جنسي استغلالي آخر.</a:t>
            </a:r>
          </a:p>
          <a:p>
            <a:pPr marL="119380" marR="5080" indent="-107314" algn="just" rtl="1">
              <a:lnSpc>
                <a:spcPct val="113999"/>
              </a:lnSpc>
              <a:spcBef>
                <a:spcPts val="100"/>
              </a:spcBef>
              <a:buClr>
                <a:srgbClr val="992B7D"/>
              </a:buClr>
              <a:buFont typeface="Wingdings"/>
              <a:buChar char=""/>
              <a:tabLst>
                <a:tab pos="120650" algn="l"/>
              </a:tabLst>
            </a:pPr>
            <a:endParaRPr lang="ar-JO" sz="950" spc="-7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92B7D"/>
              </a:buClr>
              <a:buFont typeface="Wingdings"/>
              <a:buChar char=""/>
              <a:tabLst>
                <a:tab pos="120650" algn="l"/>
              </a:tabLst>
            </a:pPr>
            <a:r>
              <a:rPr lang="ar-JO" sz="950" b="1" spc="-10" dirty="0">
                <a:latin typeface="Calibri" panose="020F0502020204030204" pitchFamily="34" charset="0"/>
                <a:ea typeface="Calibri" panose="020F0502020204030204" pitchFamily="34" charset="0"/>
                <a:cs typeface="Calibri" panose="020F0502020204030204" pitchFamily="34" charset="0"/>
              </a:rPr>
              <a:t>انتهاك سياسات حماية الأطفال </a:t>
            </a:r>
            <a:r>
              <a:rPr lang="ar-JO" sz="950" spc="-10" dirty="0">
                <a:latin typeface="Calibri" panose="020F0502020204030204" pitchFamily="34" charset="0"/>
                <a:ea typeface="Calibri" panose="020F0502020204030204" pitchFamily="34" charset="0"/>
                <a:cs typeface="Calibri" panose="020F0502020204030204" pitchFamily="34" charset="0"/>
              </a:rPr>
              <a:t>- الحالات التي يتعرض فيها الأطفال لتأثيرات سلبية، بما في ذلك خطر </a:t>
            </a:r>
            <a:r>
              <a:rPr lang="ar-JO" sz="950" spc="-10" dirty="0">
                <a:latin typeface="Calibri" panose="020F0502020204030204" pitchFamily="34" charset="0"/>
                <a:ea typeface="Calibri" panose="020F0502020204030204" pitchFamily="34" charset="0"/>
                <a:cs typeface="Calibri" panose="020F0502020204030204" pitchFamily="34" charset="0"/>
                <a:hlinkClick r:id="rId3" action="ppaction://hlinksldjump"/>
              </a:rPr>
              <a:t>العنف</a:t>
            </a:r>
            <a:r>
              <a:rPr lang="ar-JO" sz="950" spc="-10" dirty="0">
                <a:latin typeface="Calibri" panose="020F0502020204030204" pitchFamily="34" charset="0"/>
                <a:ea typeface="Calibri" panose="020F0502020204030204" pitchFamily="34" charset="0"/>
                <a:cs typeface="Calibri" panose="020F0502020204030204" pitchFamily="34" charset="0"/>
              </a:rPr>
              <a:t> والإساءة والاستغلال أو الإهمال، على سبيل المثال، عندما لا يتم فصلهم عن الرجال الذين لا تربطهم بهم أي صلة قرابة في الملاجئ، أو عند تعرضهم للمعاملة المهينة والإذلال، أو </a:t>
            </a:r>
            <a:r>
              <a:rPr lang="ar-JO" sz="950" dirty="0">
                <a:latin typeface="Calibri" panose="020F0502020204030204" pitchFamily="34" charset="0"/>
                <a:ea typeface="Calibri" panose="020F0502020204030204" pitchFamily="34" charset="0"/>
                <a:cs typeface="Calibri" panose="020F0502020204030204" pitchFamily="34" charset="0"/>
              </a:rPr>
              <a:t>عندما يجبرون على الذهاب للعمل بدلًا من المدرسة.</a:t>
            </a:r>
          </a:p>
        </p:txBody>
      </p:sp>
      <p:sp>
        <p:nvSpPr>
          <p:cNvPr id="11" name="object 11"/>
          <p:cNvSpPr txBox="1"/>
          <p:nvPr/>
        </p:nvSpPr>
        <p:spPr>
          <a:xfrm>
            <a:off x="788579" y="1882241"/>
            <a:ext cx="2887980" cy="1336520"/>
          </a:xfrm>
          <a:prstGeom prst="rect">
            <a:avLst/>
          </a:prstGeom>
        </p:spPr>
        <p:txBody>
          <a:bodyPr vert="horz" wrap="square" lIns="0" tIns="12700" rIns="0" bIns="0" rtlCol="0">
            <a:spAutoFit/>
          </a:bodyPr>
          <a:lstStyle/>
          <a:p>
            <a:pPr marL="183516" marR="5080" indent="-171450" algn="just" rtl="1">
              <a:lnSpc>
                <a:spcPct val="113999"/>
              </a:lnSpc>
              <a:buClr>
                <a:srgbClr val="992B7D"/>
              </a:buClr>
              <a:buFont typeface="Arial" panose="020B0604020202020204" pitchFamily="34" charset="0"/>
              <a:buChar char="•"/>
              <a:tabLst>
                <a:tab pos="120650" algn="l"/>
              </a:tabLst>
            </a:pPr>
            <a:r>
              <a:rPr lang="ar-JO" sz="950" b="1" spc="-55" dirty="0">
                <a:latin typeface="Calibri" panose="020F0502020204030204" pitchFamily="34" charset="0"/>
                <a:ea typeface="Calibri" panose="020F0502020204030204" pitchFamily="34" charset="0"/>
                <a:cs typeface="Calibri" panose="020F0502020204030204" pitchFamily="34" charset="0"/>
              </a:rPr>
              <a:t>الفساد</a:t>
            </a:r>
            <a:r>
              <a:rPr lang="ar-JO" sz="950" spc="-55" dirty="0">
                <a:latin typeface="Calibri" panose="020F0502020204030204" pitchFamily="34" charset="0"/>
                <a:ea typeface="Calibri" panose="020F0502020204030204" pitchFamily="34" charset="0"/>
                <a:cs typeface="Calibri" panose="020F0502020204030204" pitchFamily="34" charset="0"/>
              </a:rPr>
              <a:t> - إساءة الموظفون أو المتطوعون استخدام مناصبهم في السلطة لتحقيق مكاسبهم الشخصية، على سبيل المثال، من خلال مطالبة شخص ما برشوة (غالبًا ما يكون المال) قبل السماح له بالوصول إلى خدمة أو مساعدة، أو استغلال سلع المساعدة لأغراضهم الشخصية، أو إضافة أفراد الأسرة إلى قائمة المنتفعين من المساعدات.</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92B7D"/>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أي </a:t>
            </a:r>
            <a:r>
              <a:rPr lang="ar-JO" sz="950" b="1" dirty="0">
                <a:latin typeface="Calibri" panose="020F0502020204030204" pitchFamily="34" charset="0"/>
                <a:ea typeface="Calibri" panose="020F0502020204030204" pitchFamily="34" charset="0"/>
                <a:cs typeface="Calibri" panose="020F0502020204030204" pitchFamily="34" charset="0"/>
              </a:rPr>
              <a:t>خرق خطير آخر لمدونة القواعد والسلوك الخاصة بنا</a:t>
            </a:r>
            <a:r>
              <a:rPr lang="ar-JO" sz="950" dirty="0">
                <a:latin typeface="Calibri" panose="020F0502020204030204" pitchFamily="34" charset="0"/>
                <a:ea typeface="Calibri" panose="020F0502020204030204" pitchFamily="34" charset="0"/>
                <a:cs typeface="Calibri" panose="020F0502020204030204" pitchFamily="34" charset="0"/>
              </a:rPr>
              <a:t>، كالتمييز على أساس العرق أو النوع الاجتماعي أو الدين التوجه الجنسي أو العجز أو العمر.</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3910906" y="4191790"/>
            <a:ext cx="2995930" cy="100174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يرتبط مفهوم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3" action="ppaction://hlinksldjump"/>
              </a:rPr>
              <a:t>الحماية</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 والتغذية الراجعة والمساءلة ببعضها ارتباطًا وثيقًا، فهي تشمل الأشخاص الذين يحاسبون المنظمات على التزاماتها بعدم الإضرار والتصرف بنزاهة، حيث يشمل ذلك سلوك الموظفين ولكن ومن جانب آخر فإنها تفشل في ضمان سلامة الأشخاص المستفيدين من الخدمة </a:t>
            </a:r>
            <a:r>
              <a:rPr lang="ar-JO" sz="950" dirty="0">
                <a:latin typeface="Tahoma"/>
                <a:cs typeface="Tahoma"/>
              </a:rPr>
              <a:t> (أي الفشل في بناء الوعي أو تقليل المخاطر أو تقديم الدعم للناجين)، حيث</a:t>
            </a:r>
            <a:endParaRPr sz="95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680629" y="4188927"/>
            <a:ext cx="2995930" cy="665054"/>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Tahoma"/>
                <a:cs typeface="Tahoma"/>
              </a:rPr>
              <a:t>يشكل وجود عمليات، تسمح للأشخاص المتضررين من التعبيرعن المخاوف و رفع الشكاوى أو تقديم الملاحظات والانطباعات حول كيفية إلحاق الضرر بهم من قبل تلك المشاريع أو الموظفين، جزء مهمًا من أي عملية </a:t>
            </a:r>
            <a:r>
              <a:rPr lang="ar-JO" sz="950" dirty="0">
                <a:latin typeface="Tahoma"/>
                <a:cs typeface="Tahoma"/>
                <a:hlinkClick r:id="rId3" action="ppaction://hlinksldjump"/>
              </a:rPr>
              <a:t>الحماية</a:t>
            </a:r>
            <a:r>
              <a:rPr lang="ar-JO" sz="950" dirty="0">
                <a:latin typeface="Tahoma"/>
                <a:cs typeface="Tahoma"/>
              </a:rPr>
              <a:t>. </a:t>
            </a:r>
            <a:endParaRPr sz="950" dirty="0">
              <a:latin typeface="Arial"/>
              <a:cs typeface="Aria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1242</TotalTime>
  <Words>5377</Words>
  <Application>Microsoft Office PowerPoint</Application>
  <PresentationFormat>Custom</PresentationFormat>
  <Paragraphs>333</Paragraphs>
  <Slides>19</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19</vt:i4>
      </vt:variant>
    </vt:vector>
  </HeadingPairs>
  <TitlesOfParts>
    <vt:vector size="29" baseType="lpstr">
      <vt:lpstr>Arial</vt:lpstr>
      <vt:lpstr>Arial Black</vt:lpstr>
      <vt:lpstr>Arial Narrow</vt:lpstr>
      <vt:lpstr>Calibri</vt:lpstr>
      <vt:lpstr>Century Gothic</vt:lpstr>
      <vt:lpstr>Tahoma</vt:lpstr>
      <vt:lpstr>Times New Roman</vt:lpstr>
      <vt:lpstr>Verdana</vt:lpstr>
      <vt:lpstr>Wingdings</vt:lpstr>
      <vt:lpstr>Office Theme</vt:lpstr>
      <vt:lpstr>الوحدة 5</vt:lpstr>
      <vt:lpstr>قائمة المحتويات</vt:lpstr>
      <vt:lpstr>PowerPoint Presentation</vt:lpstr>
      <vt:lpstr>استعراض لهذا الدليل</vt:lpstr>
      <vt:lpstr>PowerPoint Presentation</vt:lpstr>
      <vt:lpstr>نظرة عامة: كيفية التعامل مع الملاحظات والانطباعات الحساسة                                                             </vt:lpstr>
      <vt:lpstr>PowerPoint Presentation</vt:lpstr>
      <vt:lpstr>ما هي الملاحظات والانطباعات الحساسة</vt:lpstr>
      <vt:lpstr>PowerPoint Presentation</vt:lpstr>
      <vt:lpstr>كيفية الاستعداد للملاحظات والإنطباعات الحساسة</vt:lpstr>
      <vt:lpstr>PowerPoint Presentation</vt:lpstr>
      <vt:lpstr>PowerPoint Presentation</vt:lpstr>
      <vt:lpstr>PowerPoint Presentation</vt:lpstr>
      <vt:lpstr>PowerPoint Presentation</vt:lpstr>
      <vt:lpstr>رفع مستوى الوعي وبناء الثقة في النظام</vt:lpstr>
      <vt:lpstr>التحقيق في المخاوف والاستجابة لها</vt:lpstr>
      <vt:lpstr>مصادر إضافية</vt:lpstr>
      <vt:lpstr>قائمة المصطلحات</vt:lpstr>
      <vt:lpstr>شكر وعرفان</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النموذج رقم 5</dc:title>
  <dc:creator>HP</dc:creator>
  <cp:lastModifiedBy>montaser obied</cp:lastModifiedBy>
  <cp:revision>28</cp:revision>
  <dcterms:created xsi:type="dcterms:W3CDTF">2023-10-11T11:04:31Z</dcterms:created>
  <dcterms:modified xsi:type="dcterms:W3CDTF">2023-11-25T11:43:37Z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2022-10-20T00:00:00Z</vt:filetime>
  </property>
  <property fmtid="{D5CDD505-2E9C-101B-9397-08002B2CF9AE}" pid="3" name="Creator">
    <vt:lpwstr>Adobe InDesign 18.0 (Macintosh)</vt:lpwstr>
  </property>
  <property fmtid="{D5CDD505-2E9C-101B-9397-08002B2CF9AE}" pid="4" name="LastSaved">
    <vt:filetime>2023-10-11T00:00:00Z</vt:filetime>
  </property>
  <property fmtid="{D5CDD505-2E9C-101B-9397-08002B2CF9AE}" pid="5" name="Producer">
    <vt:lpwstr>Adobe PDF Library 17.0</vt:lpwstr>
  </property>
</Properties>
</file>