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10" r:id="rId47"/>
    <p:sldId id="302" r:id="rId48"/>
    <p:sldId id="303" r:id="rId49"/>
    <p:sldId id="304" r:id="rId50"/>
    <p:sldId id="305" r:id="rId51"/>
    <p:sldId id="306" r:id="rId52"/>
    <p:sldId id="307" r:id="rId53"/>
    <p:sldId id="308" r:id="rId54"/>
    <p:sldId id="309" r:id="rId55"/>
  </p:sldIdLst>
  <p:sldSz cx="7556500" cy="10693400"/>
  <p:notesSz cx="7556500" cy="106934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33CC"/>
    <a:srgbClr val="FF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1840" autoAdjust="0"/>
    <p:restoredTop sz="94660"/>
  </p:normalViewPr>
  <p:slideViewPr>
    <p:cSldViewPr>
      <p:cViewPr>
        <p:scale>
          <a:sx n="150" d="100"/>
          <a:sy n="150" d="100"/>
        </p:scale>
        <p:origin x="210" y="-6960"/>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61" Type="http://schemas.microsoft.com/office/2016/11/relationships/changesInfo" Target="changesInfos/changesInfo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ntaser obied" userId="2daf864f83c5e38c" providerId="LiveId" clId="{34D7047A-DDD1-456E-8FD8-8F28984F3BB9}"/>
    <pc:docChg chg="undo custSel modSld">
      <pc:chgData name="montaser obied" userId="2daf864f83c5e38c" providerId="LiveId" clId="{34D7047A-DDD1-456E-8FD8-8F28984F3BB9}" dt="2023-11-20T14:02:22.185" v="4176" actId="20577"/>
      <pc:docMkLst>
        <pc:docMk/>
      </pc:docMkLst>
      <pc:sldChg chg="modSp mod">
        <pc:chgData name="montaser obied" userId="2daf864f83c5e38c" providerId="LiveId" clId="{34D7047A-DDD1-456E-8FD8-8F28984F3BB9}" dt="2023-11-20T10:08:08.741" v="101" actId="20577"/>
        <pc:sldMkLst>
          <pc:docMk/>
          <pc:sldMk cId="0" sldId="266"/>
        </pc:sldMkLst>
        <pc:graphicFrameChg chg="modGraphic">
          <ac:chgData name="montaser obied" userId="2daf864f83c5e38c" providerId="LiveId" clId="{34D7047A-DDD1-456E-8FD8-8F28984F3BB9}" dt="2023-11-20T10:08:08.741" v="101" actId="20577"/>
          <ac:graphicFrameMkLst>
            <pc:docMk/>
            <pc:sldMk cId="0" sldId="266"/>
            <ac:graphicFrameMk id="25" creationId="{00000000-0000-0000-0000-000000000000}"/>
          </ac:graphicFrameMkLst>
        </pc:graphicFrameChg>
      </pc:sldChg>
      <pc:sldChg chg="modSp mod">
        <pc:chgData name="montaser obied" userId="2daf864f83c5e38c" providerId="LiveId" clId="{34D7047A-DDD1-456E-8FD8-8F28984F3BB9}" dt="2023-11-20T10:30:49.031" v="1024" actId="20577"/>
        <pc:sldMkLst>
          <pc:docMk/>
          <pc:sldMk cId="0" sldId="267"/>
        </pc:sldMkLst>
        <pc:spChg chg="mod">
          <ac:chgData name="montaser obied" userId="2daf864f83c5e38c" providerId="LiveId" clId="{34D7047A-DDD1-456E-8FD8-8F28984F3BB9}" dt="2023-11-20T10:09:16.801" v="157" actId="20577"/>
          <ac:spMkLst>
            <pc:docMk/>
            <pc:sldMk cId="0" sldId="267"/>
            <ac:spMk id="5" creationId="{00000000-0000-0000-0000-000000000000}"/>
          </ac:spMkLst>
        </pc:spChg>
        <pc:spChg chg="mod">
          <ac:chgData name="montaser obied" userId="2daf864f83c5e38c" providerId="LiveId" clId="{34D7047A-DDD1-456E-8FD8-8F28984F3BB9}" dt="2023-11-20T10:09:52.589" v="205" actId="20577"/>
          <ac:spMkLst>
            <pc:docMk/>
            <pc:sldMk cId="0" sldId="267"/>
            <ac:spMk id="6" creationId="{00000000-0000-0000-0000-000000000000}"/>
          </ac:spMkLst>
        </pc:spChg>
        <pc:spChg chg="mod">
          <ac:chgData name="montaser obied" userId="2daf864f83c5e38c" providerId="LiveId" clId="{34D7047A-DDD1-456E-8FD8-8F28984F3BB9}" dt="2023-11-20T10:13:10.739" v="225" actId="20577"/>
          <ac:spMkLst>
            <pc:docMk/>
            <pc:sldMk cId="0" sldId="267"/>
            <ac:spMk id="7" creationId="{00000000-0000-0000-0000-000000000000}"/>
          </ac:spMkLst>
        </pc:spChg>
        <pc:spChg chg="mod">
          <ac:chgData name="montaser obied" userId="2daf864f83c5e38c" providerId="LiveId" clId="{34D7047A-DDD1-456E-8FD8-8F28984F3BB9}" dt="2023-11-20T10:21:17.519" v="513" actId="20577"/>
          <ac:spMkLst>
            <pc:docMk/>
            <pc:sldMk cId="0" sldId="267"/>
            <ac:spMk id="10" creationId="{00000000-0000-0000-0000-000000000000}"/>
          </ac:spMkLst>
        </pc:spChg>
        <pc:spChg chg="mod">
          <ac:chgData name="montaser obied" userId="2daf864f83c5e38c" providerId="LiveId" clId="{34D7047A-DDD1-456E-8FD8-8F28984F3BB9}" dt="2023-11-20T10:14:24.185" v="315" actId="20577"/>
          <ac:spMkLst>
            <pc:docMk/>
            <pc:sldMk cId="0" sldId="267"/>
            <ac:spMk id="11" creationId="{00000000-0000-0000-0000-000000000000}"/>
          </ac:spMkLst>
        </pc:spChg>
        <pc:spChg chg="mod">
          <ac:chgData name="montaser obied" userId="2daf864f83c5e38c" providerId="LiveId" clId="{34D7047A-DDD1-456E-8FD8-8F28984F3BB9}" dt="2023-11-20T10:15:34.097" v="392" actId="20577"/>
          <ac:spMkLst>
            <pc:docMk/>
            <pc:sldMk cId="0" sldId="267"/>
            <ac:spMk id="13" creationId="{00000000-0000-0000-0000-000000000000}"/>
          </ac:spMkLst>
        </pc:spChg>
        <pc:spChg chg="mod">
          <ac:chgData name="montaser obied" userId="2daf864f83c5e38c" providerId="LiveId" clId="{34D7047A-DDD1-456E-8FD8-8F28984F3BB9}" dt="2023-11-20T10:19:39.095" v="427" actId="20577"/>
          <ac:spMkLst>
            <pc:docMk/>
            <pc:sldMk cId="0" sldId="267"/>
            <ac:spMk id="15" creationId="{00000000-0000-0000-0000-000000000000}"/>
          </ac:spMkLst>
        </pc:spChg>
        <pc:spChg chg="mod">
          <ac:chgData name="montaser obied" userId="2daf864f83c5e38c" providerId="LiveId" clId="{34D7047A-DDD1-456E-8FD8-8F28984F3BB9}" dt="2023-11-20T10:21:04.421" v="512" actId="20577"/>
          <ac:spMkLst>
            <pc:docMk/>
            <pc:sldMk cId="0" sldId="267"/>
            <ac:spMk id="18" creationId="{00000000-0000-0000-0000-000000000000}"/>
          </ac:spMkLst>
        </pc:spChg>
        <pc:spChg chg="mod">
          <ac:chgData name="montaser obied" userId="2daf864f83c5e38c" providerId="LiveId" clId="{34D7047A-DDD1-456E-8FD8-8F28984F3BB9}" dt="2023-11-20T10:21:33.204" v="528" actId="20577"/>
          <ac:spMkLst>
            <pc:docMk/>
            <pc:sldMk cId="0" sldId="267"/>
            <ac:spMk id="19" creationId="{00000000-0000-0000-0000-000000000000}"/>
          </ac:spMkLst>
        </pc:spChg>
        <pc:spChg chg="mod">
          <ac:chgData name="montaser obied" userId="2daf864f83c5e38c" providerId="LiveId" clId="{34D7047A-DDD1-456E-8FD8-8F28984F3BB9}" dt="2023-11-20T10:21:41.830" v="529" actId="20577"/>
          <ac:spMkLst>
            <pc:docMk/>
            <pc:sldMk cId="0" sldId="267"/>
            <ac:spMk id="22" creationId="{00000000-0000-0000-0000-000000000000}"/>
          </ac:spMkLst>
        </pc:spChg>
        <pc:spChg chg="mod">
          <ac:chgData name="montaser obied" userId="2daf864f83c5e38c" providerId="LiveId" clId="{34D7047A-DDD1-456E-8FD8-8F28984F3BB9}" dt="2023-11-20T10:22:08.249" v="583" actId="20577"/>
          <ac:spMkLst>
            <pc:docMk/>
            <pc:sldMk cId="0" sldId="267"/>
            <ac:spMk id="23" creationId="{00000000-0000-0000-0000-000000000000}"/>
          </ac:spMkLst>
        </pc:spChg>
        <pc:spChg chg="mod">
          <ac:chgData name="montaser obied" userId="2daf864f83c5e38c" providerId="LiveId" clId="{34D7047A-DDD1-456E-8FD8-8F28984F3BB9}" dt="2023-11-20T10:23:29.996" v="668" actId="20577"/>
          <ac:spMkLst>
            <pc:docMk/>
            <pc:sldMk cId="0" sldId="267"/>
            <ac:spMk id="24" creationId="{00000000-0000-0000-0000-000000000000}"/>
          </ac:spMkLst>
        </pc:spChg>
        <pc:spChg chg="mod">
          <ac:chgData name="montaser obied" userId="2daf864f83c5e38c" providerId="LiveId" clId="{34D7047A-DDD1-456E-8FD8-8F28984F3BB9}" dt="2023-11-20T10:26:40.119" v="784" actId="20577"/>
          <ac:spMkLst>
            <pc:docMk/>
            <pc:sldMk cId="0" sldId="267"/>
            <ac:spMk id="25" creationId="{00000000-0000-0000-0000-000000000000}"/>
          </ac:spMkLst>
        </pc:spChg>
        <pc:spChg chg="mod">
          <ac:chgData name="montaser obied" userId="2daf864f83c5e38c" providerId="LiveId" clId="{34D7047A-DDD1-456E-8FD8-8F28984F3BB9}" dt="2023-11-20T10:26:56.655" v="803" actId="20577"/>
          <ac:spMkLst>
            <pc:docMk/>
            <pc:sldMk cId="0" sldId="267"/>
            <ac:spMk id="27" creationId="{00000000-0000-0000-0000-000000000000}"/>
          </ac:spMkLst>
        </pc:spChg>
        <pc:spChg chg="mod">
          <ac:chgData name="montaser obied" userId="2daf864f83c5e38c" providerId="LiveId" clId="{34D7047A-DDD1-456E-8FD8-8F28984F3BB9}" dt="2023-11-20T10:30:02.435" v="977" actId="20577"/>
          <ac:spMkLst>
            <pc:docMk/>
            <pc:sldMk cId="0" sldId="267"/>
            <ac:spMk id="28" creationId="{00000000-0000-0000-0000-000000000000}"/>
          </ac:spMkLst>
        </pc:spChg>
        <pc:spChg chg="mod">
          <ac:chgData name="montaser obied" userId="2daf864f83c5e38c" providerId="LiveId" clId="{34D7047A-DDD1-456E-8FD8-8F28984F3BB9}" dt="2023-11-20T10:30:42.259" v="1023" actId="20577"/>
          <ac:spMkLst>
            <pc:docMk/>
            <pc:sldMk cId="0" sldId="267"/>
            <ac:spMk id="29" creationId="{00000000-0000-0000-0000-000000000000}"/>
          </ac:spMkLst>
        </pc:spChg>
        <pc:spChg chg="mod">
          <ac:chgData name="montaser obied" userId="2daf864f83c5e38c" providerId="LiveId" clId="{34D7047A-DDD1-456E-8FD8-8F28984F3BB9}" dt="2023-11-20T10:30:49.031" v="1024" actId="20577"/>
          <ac:spMkLst>
            <pc:docMk/>
            <pc:sldMk cId="0" sldId="267"/>
            <ac:spMk id="47" creationId="{B857CBF7-E81D-5406-48DC-A5D268CBCB59}"/>
          </ac:spMkLst>
        </pc:spChg>
      </pc:sldChg>
      <pc:sldChg chg="modSp mod">
        <pc:chgData name="montaser obied" userId="2daf864f83c5e38c" providerId="LiveId" clId="{34D7047A-DDD1-456E-8FD8-8F28984F3BB9}" dt="2023-11-20T12:36:28.492" v="2535" actId="20577"/>
        <pc:sldMkLst>
          <pc:docMk/>
          <pc:sldMk cId="0" sldId="268"/>
        </pc:sldMkLst>
        <pc:spChg chg="mod">
          <ac:chgData name="montaser obied" userId="2daf864f83c5e38c" providerId="LiveId" clId="{34D7047A-DDD1-456E-8FD8-8F28984F3BB9}" dt="2023-11-20T10:51:27.091" v="1100" actId="20577"/>
          <ac:spMkLst>
            <pc:docMk/>
            <pc:sldMk cId="0" sldId="268"/>
            <ac:spMk id="2" creationId="{00000000-0000-0000-0000-000000000000}"/>
          </ac:spMkLst>
        </pc:spChg>
        <pc:spChg chg="mod">
          <ac:chgData name="montaser obied" userId="2daf864f83c5e38c" providerId="LiveId" clId="{34D7047A-DDD1-456E-8FD8-8F28984F3BB9}" dt="2023-11-20T10:52:17.182" v="1103" actId="404"/>
          <ac:spMkLst>
            <pc:docMk/>
            <pc:sldMk cId="0" sldId="268"/>
            <ac:spMk id="3" creationId="{00000000-0000-0000-0000-000000000000}"/>
          </ac:spMkLst>
        </pc:spChg>
        <pc:spChg chg="mod">
          <ac:chgData name="montaser obied" userId="2daf864f83c5e38c" providerId="LiveId" clId="{34D7047A-DDD1-456E-8FD8-8F28984F3BB9}" dt="2023-11-20T10:53:07.964" v="1181" actId="20577"/>
          <ac:spMkLst>
            <pc:docMk/>
            <pc:sldMk cId="0" sldId="268"/>
            <ac:spMk id="4" creationId="{00000000-0000-0000-0000-000000000000}"/>
          </ac:spMkLst>
        </pc:spChg>
        <pc:spChg chg="mod">
          <ac:chgData name="montaser obied" userId="2daf864f83c5e38c" providerId="LiveId" clId="{34D7047A-DDD1-456E-8FD8-8F28984F3BB9}" dt="2023-11-20T11:01:19.137" v="1252" actId="20577"/>
          <ac:spMkLst>
            <pc:docMk/>
            <pc:sldMk cId="0" sldId="268"/>
            <ac:spMk id="5" creationId="{00000000-0000-0000-0000-000000000000}"/>
          </ac:spMkLst>
        </pc:spChg>
        <pc:spChg chg="mod">
          <ac:chgData name="montaser obied" userId="2daf864f83c5e38c" providerId="LiveId" clId="{34D7047A-DDD1-456E-8FD8-8F28984F3BB9}" dt="2023-11-20T11:05:13.083" v="1307" actId="20577"/>
          <ac:spMkLst>
            <pc:docMk/>
            <pc:sldMk cId="0" sldId="268"/>
            <ac:spMk id="6" creationId="{00000000-0000-0000-0000-000000000000}"/>
          </ac:spMkLst>
        </pc:spChg>
        <pc:spChg chg="mod">
          <ac:chgData name="montaser obied" userId="2daf864f83c5e38c" providerId="LiveId" clId="{34D7047A-DDD1-456E-8FD8-8F28984F3BB9}" dt="2023-11-20T11:06:00.732" v="1325" actId="20577"/>
          <ac:spMkLst>
            <pc:docMk/>
            <pc:sldMk cId="0" sldId="268"/>
            <ac:spMk id="7" creationId="{00000000-0000-0000-0000-000000000000}"/>
          </ac:spMkLst>
        </pc:spChg>
        <pc:spChg chg="mod">
          <ac:chgData name="montaser obied" userId="2daf864f83c5e38c" providerId="LiveId" clId="{34D7047A-DDD1-456E-8FD8-8F28984F3BB9}" dt="2023-11-20T11:08:48.217" v="1379" actId="14100"/>
          <ac:spMkLst>
            <pc:docMk/>
            <pc:sldMk cId="0" sldId="268"/>
            <ac:spMk id="9" creationId="{00000000-0000-0000-0000-000000000000}"/>
          </ac:spMkLst>
        </pc:spChg>
        <pc:spChg chg="mod ord">
          <ac:chgData name="montaser obied" userId="2daf864f83c5e38c" providerId="LiveId" clId="{34D7047A-DDD1-456E-8FD8-8F28984F3BB9}" dt="2023-11-20T11:08:13.449" v="1371" actId="20577"/>
          <ac:spMkLst>
            <pc:docMk/>
            <pc:sldMk cId="0" sldId="268"/>
            <ac:spMk id="10" creationId="{00000000-0000-0000-0000-000000000000}"/>
          </ac:spMkLst>
        </pc:spChg>
        <pc:spChg chg="mod">
          <ac:chgData name="montaser obied" userId="2daf864f83c5e38c" providerId="LiveId" clId="{34D7047A-DDD1-456E-8FD8-8F28984F3BB9}" dt="2023-11-20T11:07:07.411" v="1339" actId="1076"/>
          <ac:spMkLst>
            <pc:docMk/>
            <pc:sldMk cId="0" sldId="268"/>
            <ac:spMk id="11" creationId="{00000000-0000-0000-0000-000000000000}"/>
          </ac:spMkLst>
        </pc:spChg>
        <pc:spChg chg="mod ord">
          <ac:chgData name="montaser obied" userId="2daf864f83c5e38c" providerId="LiveId" clId="{34D7047A-DDD1-456E-8FD8-8F28984F3BB9}" dt="2023-11-20T12:36:28.492" v="2535" actId="20577"/>
          <ac:spMkLst>
            <pc:docMk/>
            <pc:sldMk cId="0" sldId="268"/>
            <ac:spMk id="12" creationId="{00000000-0000-0000-0000-000000000000}"/>
          </ac:spMkLst>
        </pc:spChg>
        <pc:spChg chg="mod">
          <ac:chgData name="montaser obied" userId="2daf864f83c5e38c" providerId="LiveId" clId="{34D7047A-DDD1-456E-8FD8-8F28984F3BB9}" dt="2023-11-20T11:10:39.406" v="1472" actId="20577"/>
          <ac:spMkLst>
            <pc:docMk/>
            <pc:sldMk cId="0" sldId="268"/>
            <ac:spMk id="13" creationId="{00000000-0000-0000-0000-000000000000}"/>
          </ac:spMkLst>
        </pc:spChg>
        <pc:spChg chg="mod">
          <ac:chgData name="montaser obied" userId="2daf864f83c5e38c" providerId="LiveId" clId="{34D7047A-DDD1-456E-8FD8-8F28984F3BB9}" dt="2023-11-20T11:06:44.131" v="1333" actId="1076"/>
          <ac:spMkLst>
            <pc:docMk/>
            <pc:sldMk cId="0" sldId="268"/>
            <ac:spMk id="45" creationId="{00000000-0000-0000-0000-000000000000}"/>
          </ac:spMkLst>
        </pc:spChg>
        <pc:spChg chg="mod">
          <ac:chgData name="montaser obied" userId="2daf864f83c5e38c" providerId="LiveId" clId="{34D7047A-DDD1-456E-8FD8-8F28984F3BB9}" dt="2023-11-20T11:10:54.362" v="1474" actId="20577"/>
          <ac:spMkLst>
            <pc:docMk/>
            <pc:sldMk cId="0" sldId="268"/>
            <ac:spMk id="55" creationId="{00000000-0000-0000-0000-000000000000}"/>
          </ac:spMkLst>
        </pc:spChg>
        <pc:grpChg chg="mod">
          <ac:chgData name="montaser obied" userId="2daf864f83c5e38c" providerId="LiveId" clId="{34D7047A-DDD1-456E-8FD8-8F28984F3BB9}" dt="2023-11-20T11:06:40.267" v="1332" actId="1076"/>
          <ac:grpSpMkLst>
            <pc:docMk/>
            <pc:sldMk cId="0" sldId="268"/>
            <ac:grpSpMk id="14" creationId="{00000000-0000-0000-0000-000000000000}"/>
          </ac:grpSpMkLst>
        </pc:grpChg>
        <pc:grpChg chg="mod">
          <ac:chgData name="montaser obied" userId="2daf864f83c5e38c" providerId="LiveId" clId="{34D7047A-DDD1-456E-8FD8-8F28984F3BB9}" dt="2023-11-20T11:07:13.521" v="1341" actId="1076"/>
          <ac:grpSpMkLst>
            <pc:docMk/>
            <pc:sldMk cId="0" sldId="268"/>
            <ac:grpSpMk id="47" creationId="{00000000-0000-0000-0000-000000000000}"/>
          </ac:grpSpMkLst>
        </pc:grpChg>
      </pc:sldChg>
      <pc:sldChg chg="modSp mod">
        <pc:chgData name="montaser obied" userId="2daf864f83c5e38c" providerId="LiveId" clId="{34D7047A-DDD1-456E-8FD8-8F28984F3BB9}" dt="2023-11-20T11:40:11.953" v="2302" actId="313"/>
        <pc:sldMkLst>
          <pc:docMk/>
          <pc:sldMk cId="0" sldId="269"/>
        </pc:sldMkLst>
        <pc:spChg chg="mod">
          <ac:chgData name="montaser obied" userId="2daf864f83c5e38c" providerId="LiveId" clId="{34D7047A-DDD1-456E-8FD8-8F28984F3BB9}" dt="2023-11-20T11:11:03.775" v="1484" actId="20577"/>
          <ac:spMkLst>
            <pc:docMk/>
            <pc:sldMk cId="0" sldId="269"/>
            <ac:spMk id="3" creationId="{00000000-0000-0000-0000-000000000000}"/>
          </ac:spMkLst>
        </pc:spChg>
        <pc:spChg chg="mod">
          <ac:chgData name="montaser obied" userId="2daf864f83c5e38c" providerId="LiveId" clId="{34D7047A-DDD1-456E-8FD8-8F28984F3BB9}" dt="2023-11-20T11:11:23.888" v="1533" actId="20577"/>
          <ac:spMkLst>
            <pc:docMk/>
            <pc:sldMk cId="0" sldId="269"/>
            <ac:spMk id="5" creationId="{00000000-0000-0000-0000-000000000000}"/>
          </ac:spMkLst>
        </pc:spChg>
        <pc:spChg chg="mod">
          <ac:chgData name="montaser obied" userId="2daf864f83c5e38c" providerId="LiveId" clId="{34D7047A-DDD1-456E-8FD8-8F28984F3BB9}" dt="2023-11-20T11:12:17.368" v="1601" actId="20577"/>
          <ac:spMkLst>
            <pc:docMk/>
            <pc:sldMk cId="0" sldId="269"/>
            <ac:spMk id="6" creationId="{00000000-0000-0000-0000-000000000000}"/>
          </ac:spMkLst>
        </pc:spChg>
        <pc:spChg chg="mod">
          <ac:chgData name="montaser obied" userId="2daf864f83c5e38c" providerId="LiveId" clId="{34D7047A-DDD1-456E-8FD8-8F28984F3BB9}" dt="2023-11-20T11:12:31.926" v="1609" actId="20577"/>
          <ac:spMkLst>
            <pc:docMk/>
            <pc:sldMk cId="0" sldId="269"/>
            <ac:spMk id="8" creationId="{00000000-0000-0000-0000-000000000000}"/>
          </ac:spMkLst>
        </pc:spChg>
        <pc:spChg chg="mod">
          <ac:chgData name="montaser obied" userId="2daf864f83c5e38c" providerId="LiveId" clId="{34D7047A-DDD1-456E-8FD8-8F28984F3BB9}" dt="2023-11-20T11:40:11.953" v="2302" actId="313"/>
          <ac:spMkLst>
            <pc:docMk/>
            <pc:sldMk cId="0" sldId="269"/>
            <ac:spMk id="9" creationId="{00000000-0000-0000-0000-000000000000}"/>
          </ac:spMkLst>
        </pc:spChg>
        <pc:spChg chg="mod">
          <ac:chgData name="montaser obied" userId="2daf864f83c5e38c" providerId="LiveId" clId="{34D7047A-DDD1-456E-8FD8-8F28984F3BB9}" dt="2023-11-20T11:14:37.358" v="1682" actId="20577"/>
          <ac:spMkLst>
            <pc:docMk/>
            <pc:sldMk cId="0" sldId="269"/>
            <ac:spMk id="10" creationId="{00000000-0000-0000-0000-000000000000}"/>
          </ac:spMkLst>
        </pc:spChg>
        <pc:spChg chg="mod">
          <ac:chgData name="montaser obied" userId="2daf864f83c5e38c" providerId="LiveId" clId="{34D7047A-DDD1-456E-8FD8-8F28984F3BB9}" dt="2023-11-20T11:39:55.377" v="2301" actId="20577"/>
          <ac:spMkLst>
            <pc:docMk/>
            <pc:sldMk cId="0" sldId="269"/>
            <ac:spMk id="45" creationId="{00000000-0000-0000-0000-000000000000}"/>
          </ac:spMkLst>
        </pc:spChg>
        <pc:spChg chg="mod">
          <ac:chgData name="montaser obied" userId="2daf864f83c5e38c" providerId="LiveId" clId="{34D7047A-DDD1-456E-8FD8-8F28984F3BB9}" dt="2023-11-20T11:14:54.586" v="1683" actId="20577"/>
          <ac:spMkLst>
            <pc:docMk/>
            <pc:sldMk cId="0" sldId="269"/>
            <ac:spMk id="59" creationId="{503570B3-0867-3FE3-03E6-66A37AED2494}"/>
          </ac:spMkLst>
        </pc:spChg>
      </pc:sldChg>
      <pc:sldChg chg="modSp mod">
        <pc:chgData name="montaser obied" userId="2daf864f83c5e38c" providerId="LiveId" clId="{34D7047A-DDD1-456E-8FD8-8F28984F3BB9}" dt="2023-11-20T11:39:28.610" v="2293" actId="20577"/>
        <pc:sldMkLst>
          <pc:docMk/>
          <pc:sldMk cId="0" sldId="270"/>
        </pc:sldMkLst>
        <pc:spChg chg="mod">
          <ac:chgData name="montaser obied" userId="2daf864f83c5e38c" providerId="LiveId" clId="{34D7047A-DDD1-456E-8FD8-8F28984F3BB9}" dt="2023-11-20T11:17:36.380" v="1933" actId="20577"/>
          <ac:spMkLst>
            <pc:docMk/>
            <pc:sldMk cId="0" sldId="270"/>
            <ac:spMk id="2" creationId="{00000000-0000-0000-0000-000000000000}"/>
          </ac:spMkLst>
        </pc:spChg>
        <pc:spChg chg="mod">
          <ac:chgData name="montaser obied" userId="2daf864f83c5e38c" providerId="LiveId" clId="{34D7047A-DDD1-456E-8FD8-8F28984F3BB9}" dt="2023-11-20T11:17:33.678" v="1931" actId="20577"/>
          <ac:spMkLst>
            <pc:docMk/>
            <pc:sldMk cId="0" sldId="270"/>
            <ac:spMk id="3" creationId="{00000000-0000-0000-0000-000000000000}"/>
          </ac:spMkLst>
        </pc:spChg>
        <pc:spChg chg="mod">
          <ac:chgData name="montaser obied" userId="2daf864f83c5e38c" providerId="LiveId" clId="{34D7047A-DDD1-456E-8FD8-8F28984F3BB9}" dt="2023-11-20T11:18:30.125" v="1985" actId="14100"/>
          <ac:spMkLst>
            <pc:docMk/>
            <pc:sldMk cId="0" sldId="270"/>
            <ac:spMk id="4" creationId="{00000000-0000-0000-0000-000000000000}"/>
          </ac:spMkLst>
        </pc:spChg>
        <pc:spChg chg="mod">
          <ac:chgData name="montaser obied" userId="2daf864f83c5e38c" providerId="LiveId" clId="{34D7047A-DDD1-456E-8FD8-8F28984F3BB9}" dt="2023-11-20T11:20:55.064" v="2030" actId="20577"/>
          <ac:spMkLst>
            <pc:docMk/>
            <pc:sldMk cId="0" sldId="270"/>
            <ac:spMk id="5" creationId="{00000000-0000-0000-0000-000000000000}"/>
          </ac:spMkLst>
        </pc:spChg>
        <pc:spChg chg="mod">
          <ac:chgData name="montaser obied" userId="2daf864f83c5e38c" providerId="LiveId" clId="{34D7047A-DDD1-456E-8FD8-8F28984F3BB9}" dt="2023-11-20T11:21:12.158" v="2037" actId="1076"/>
          <ac:spMkLst>
            <pc:docMk/>
            <pc:sldMk cId="0" sldId="270"/>
            <ac:spMk id="8" creationId="{00000000-0000-0000-0000-000000000000}"/>
          </ac:spMkLst>
        </pc:spChg>
        <pc:spChg chg="mod">
          <ac:chgData name="montaser obied" userId="2daf864f83c5e38c" providerId="LiveId" clId="{34D7047A-DDD1-456E-8FD8-8F28984F3BB9}" dt="2023-11-20T11:23:44.247" v="2049" actId="20577"/>
          <ac:spMkLst>
            <pc:docMk/>
            <pc:sldMk cId="0" sldId="270"/>
            <ac:spMk id="9" creationId="{00000000-0000-0000-0000-000000000000}"/>
          </ac:spMkLst>
        </pc:spChg>
        <pc:spChg chg="mod">
          <ac:chgData name="montaser obied" userId="2daf864f83c5e38c" providerId="LiveId" clId="{34D7047A-DDD1-456E-8FD8-8F28984F3BB9}" dt="2023-11-20T11:25:42.757" v="2099" actId="20577"/>
          <ac:spMkLst>
            <pc:docMk/>
            <pc:sldMk cId="0" sldId="270"/>
            <ac:spMk id="11" creationId="{00000000-0000-0000-0000-000000000000}"/>
          </ac:spMkLst>
        </pc:spChg>
        <pc:spChg chg="mod">
          <ac:chgData name="montaser obied" userId="2daf864f83c5e38c" providerId="LiveId" clId="{34D7047A-DDD1-456E-8FD8-8F28984F3BB9}" dt="2023-11-20T11:35:10.977" v="2144" actId="20577"/>
          <ac:spMkLst>
            <pc:docMk/>
            <pc:sldMk cId="0" sldId="270"/>
            <ac:spMk id="12" creationId="{00000000-0000-0000-0000-000000000000}"/>
          </ac:spMkLst>
        </pc:spChg>
        <pc:spChg chg="mod">
          <ac:chgData name="montaser obied" userId="2daf864f83c5e38c" providerId="LiveId" clId="{34D7047A-DDD1-456E-8FD8-8F28984F3BB9}" dt="2023-11-20T11:37:25.737" v="2215" actId="20577"/>
          <ac:spMkLst>
            <pc:docMk/>
            <pc:sldMk cId="0" sldId="270"/>
            <ac:spMk id="13" creationId="{00000000-0000-0000-0000-000000000000}"/>
          </ac:spMkLst>
        </pc:spChg>
        <pc:spChg chg="mod">
          <ac:chgData name="montaser obied" userId="2daf864f83c5e38c" providerId="LiveId" clId="{34D7047A-DDD1-456E-8FD8-8F28984F3BB9}" dt="2023-11-20T11:37:40.838" v="2216" actId="20577"/>
          <ac:spMkLst>
            <pc:docMk/>
            <pc:sldMk cId="0" sldId="270"/>
            <ac:spMk id="16" creationId="{00000000-0000-0000-0000-000000000000}"/>
          </ac:spMkLst>
        </pc:spChg>
        <pc:spChg chg="mod">
          <ac:chgData name="montaser obied" userId="2daf864f83c5e38c" providerId="LiveId" clId="{34D7047A-DDD1-456E-8FD8-8F28984F3BB9}" dt="2023-11-20T11:39:28.610" v="2293" actId="20577"/>
          <ac:spMkLst>
            <pc:docMk/>
            <pc:sldMk cId="0" sldId="270"/>
            <ac:spMk id="17" creationId="{00000000-0000-0000-0000-000000000000}"/>
          </ac:spMkLst>
        </pc:spChg>
        <pc:spChg chg="mod">
          <ac:chgData name="montaser obied" userId="2daf864f83c5e38c" providerId="LiveId" clId="{34D7047A-DDD1-456E-8FD8-8F28984F3BB9}" dt="2023-11-20T11:39:21.966" v="2284" actId="20577"/>
          <ac:spMkLst>
            <pc:docMk/>
            <pc:sldMk cId="0" sldId="270"/>
            <ac:spMk id="18" creationId="{00000000-0000-0000-0000-000000000000}"/>
          </ac:spMkLst>
        </pc:spChg>
      </pc:sldChg>
      <pc:sldChg chg="modSp mod">
        <pc:chgData name="montaser obied" userId="2daf864f83c5e38c" providerId="LiveId" clId="{34D7047A-DDD1-456E-8FD8-8F28984F3BB9}" dt="2023-11-20T12:36:15.524" v="2533" actId="20577"/>
        <pc:sldMkLst>
          <pc:docMk/>
          <pc:sldMk cId="0" sldId="271"/>
        </pc:sldMkLst>
        <pc:spChg chg="mod">
          <ac:chgData name="montaser obied" userId="2daf864f83c5e38c" providerId="LiveId" clId="{34D7047A-DDD1-456E-8FD8-8F28984F3BB9}" dt="2023-11-20T11:42:04.023" v="2339" actId="20577"/>
          <ac:spMkLst>
            <pc:docMk/>
            <pc:sldMk cId="0" sldId="271"/>
            <ac:spMk id="3" creationId="{00000000-0000-0000-0000-000000000000}"/>
          </ac:spMkLst>
        </pc:spChg>
        <pc:spChg chg="mod">
          <ac:chgData name="montaser obied" userId="2daf864f83c5e38c" providerId="LiveId" clId="{34D7047A-DDD1-456E-8FD8-8F28984F3BB9}" dt="2023-11-20T12:36:15.524" v="2533" actId="20577"/>
          <ac:spMkLst>
            <pc:docMk/>
            <pc:sldMk cId="0" sldId="271"/>
            <ac:spMk id="4" creationId="{00000000-0000-0000-0000-000000000000}"/>
          </ac:spMkLst>
        </pc:spChg>
        <pc:spChg chg="mod">
          <ac:chgData name="montaser obied" userId="2daf864f83c5e38c" providerId="LiveId" clId="{34D7047A-DDD1-456E-8FD8-8F28984F3BB9}" dt="2023-11-20T11:51:45.217" v="2409" actId="20577"/>
          <ac:spMkLst>
            <pc:docMk/>
            <pc:sldMk cId="0" sldId="271"/>
            <ac:spMk id="6" creationId="{00000000-0000-0000-0000-000000000000}"/>
          </ac:spMkLst>
        </pc:spChg>
        <pc:spChg chg="mod">
          <ac:chgData name="montaser obied" userId="2daf864f83c5e38c" providerId="LiveId" clId="{34D7047A-DDD1-456E-8FD8-8F28984F3BB9}" dt="2023-11-20T11:52:12.285" v="2437" actId="20577"/>
          <ac:spMkLst>
            <pc:docMk/>
            <pc:sldMk cId="0" sldId="271"/>
            <ac:spMk id="7" creationId="{00000000-0000-0000-0000-000000000000}"/>
          </ac:spMkLst>
        </pc:spChg>
        <pc:spChg chg="mod">
          <ac:chgData name="montaser obied" userId="2daf864f83c5e38c" providerId="LiveId" clId="{34D7047A-DDD1-456E-8FD8-8F28984F3BB9}" dt="2023-11-20T12:36:08.674" v="2530" actId="20577"/>
          <ac:spMkLst>
            <pc:docMk/>
            <pc:sldMk cId="0" sldId="271"/>
            <ac:spMk id="18" creationId="{00000000-0000-0000-0000-000000000000}"/>
          </ac:spMkLst>
        </pc:spChg>
        <pc:spChg chg="mod">
          <ac:chgData name="montaser obied" userId="2daf864f83c5e38c" providerId="LiveId" clId="{34D7047A-DDD1-456E-8FD8-8F28984F3BB9}" dt="2023-11-20T12:35:57.106" v="2527" actId="404"/>
          <ac:spMkLst>
            <pc:docMk/>
            <pc:sldMk cId="0" sldId="271"/>
            <ac:spMk id="22" creationId="{EED0F70C-0D2C-DD63-5F4A-E3D6A8ABFB54}"/>
          </ac:spMkLst>
        </pc:spChg>
        <pc:graphicFrameChg chg="mod modGraphic">
          <ac:chgData name="montaser obied" userId="2daf864f83c5e38c" providerId="LiveId" clId="{34D7047A-DDD1-456E-8FD8-8F28984F3BB9}" dt="2023-11-20T12:35:27.538" v="2521" actId="20577"/>
          <ac:graphicFrameMkLst>
            <pc:docMk/>
            <pc:sldMk cId="0" sldId="271"/>
            <ac:graphicFrameMk id="8" creationId="{00000000-0000-0000-0000-000000000000}"/>
          </ac:graphicFrameMkLst>
        </pc:graphicFrameChg>
      </pc:sldChg>
      <pc:sldChg chg="modSp mod">
        <pc:chgData name="montaser obied" userId="2daf864f83c5e38c" providerId="LiveId" clId="{34D7047A-DDD1-456E-8FD8-8F28984F3BB9}" dt="2023-11-20T12:41:05.033" v="2659" actId="20577"/>
        <pc:sldMkLst>
          <pc:docMk/>
          <pc:sldMk cId="0" sldId="272"/>
        </pc:sldMkLst>
        <pc:spChg chg="mod">
          <ac:chgData name="montaser obied" userId="2daf864f83c5e38c" providerId="LiveId" clId="{34D7047A-DDD1-456E-8FD8-8F28984F3BB9}" dt="2023-11-20T12:41:05.033" v="2659" actId="20577"/>
          <ac:spMkLst>
            <pc:docMk/>
            <pc:sldMk cId="0" sldId="272"/>
            <ac:spMk id="9" creationId="{00000000-0000-0000-0000-000000000000}"/>
          </ac:spMkLst>
        </pc:spChg>
        <pc:spChg chg="mod">
          <ac:chgData name="montaser obied" userId="2daf864f83c5e38c" providerId="LiveId" clId="{34D7047A-DDD1-456E-8FD8-8F28984F3BB9}" dt="2023-11-20T12:36:50.227" v="2542" actId="20577"/>
          <ac:spMkLst>
            <pc:docMk/>
            <pc:sldMk cId="0" sldId="272"/>
            <ac:spMk id="29" creationId="{00000000-0000-0000-0000-000000000000}"/>
          </ac:spMkLst>
        </pc:spChg>
        <pc:spChg chg="mod">
          <ac:chgData name="montaser obied" userId="2daf864f83c5e38c" providerId="LiveId" clId="{34D7047A-DDD1-456E-8FD8-8F28984F3BB9}" dt="2023-11-20T12:39:08.816" v="2631" actId="20577"/>
          <ac:spMkLst>
            <pc:docMk/>
            <pc:sldMk cId="0" sldId="272"/>
            <ac:spMk id="31" creationId="{00000000-0000-0000-0000-000000000000}"/>
          </ac:spMkLst>
        </pc:spChg>
        <pc:spChg chg="mod">
          <ac:chgData name="montaser obied" userId="2daf864f83c5e38c" providerId="LiveId" clId="{34D7047A-DDD1-456E-8FD8-8F28984F3BB9}" dt="2023-11-20T12:39:49.902" v="2637" actId="20577"/>
          <ac:spMkLst>
            <pc:docMk/>
            <pc:sldMk cId="0" sldId="272"/>
            <ac:spMk id="32" creationId="{00000000-0000-0000-0000-000000000000}"/>
          </ac:spMkLst>
        </pc:spChg>
        <pc:spChg chg="mod">
          <ac:chgData name="montaser obied" userId="2daf864f83c5e38c" providerId="LiveId" clId="{34D7047A-DDD1-456E-8FD8-8F28984F3BB9}" dt="2023-11-20T12:38:06.803" v="2592" actId="20577"/>
          <ac:spMkLst>
            <pc:docMk/>
            <pc:sldMk cId="0" sldId="272"/>
            <ac:spMk id="35" creationId="{00000000-0000-0000-0000-000000000000}"/>
          </ac:spMkLst>
        </pc:spChg>
        <pc:spChg chg="mod">
          <ac:chgData name="montaser obied" userId="2daf864f83c5e38c" providerId="LiveId" clId="{34D7047A-DDD1-456E-8FD8-8F28984F3BB9}" dt="2023-11-20T12:38:45.228" v="2622" actId="20577"/>
          <ac:spMkLst>
            <pc:docMk/>
            <pc:sldMk cId="0" sldId="272"/>
            <ac:spMk id="37" creationId="{00000000-0000-0000-0000-000000000000}"/>
          </ac:spMkLst>
        </pc:spChg>
        <pc:spChg chg="mod">
          <ac:chgData name="montaser obied" userId="2daf864f83c5e38c" providerId="LiveId" clId="{34D7047A-DDD1-456E-8FD8-8F28984F3BB9}" dt="2023-11-20T12:37:08.713" v="2554" actId="20577"/>
          <ac:spMkLst>
            <pc:docMk/>
            <pc:sldMk cId="0" sldId="272"/>
            <ac:spMk id="41" creationId="{00000000-0000-0000-0000-000000000000}"/>
          </ac:spMkLst>
        </pc:spChg>
        <pc:spChg chg="mod">
          <ac:chgData name="montaser obied" userId="2daf864f83c5e38c" providerId="LiveId" clId="{34D7047A-DDD1-456E-8FD8-8F28984F3BB9}" dt="2023-11-20T12:37:26.334" v="2573" actId="20577"/>
          <ac:spMkLst>
            <pc:docMk/>
            <pc:sldMk cId="0" sldId="272"/>
            <ac:spMk id="42" creationId="{00000000-0000-0000-0000-000000000000}"/>
          </ac:spMkLst>
        </pc:spChg>
        <pc:spChg chg="mod">
          <ac:chgData name="montaser obied" userId="2daf864f83c5e38c" providerId="LiveId" clId="{34D7047A-DDD1-456E-8FD8-8F28984F3BB9}" dt="2023-11-20T11:40:26.419" v="2305" actId="313"/>
          <ac:spMkLst>
            <pc:docMk/>
            <pc:sldMk cId="0" sldId="272"/>
            <ac:spMk id="69" creationId="{2AA7CC39-24ED-0D32-1CD0-4FE4B4C21C95}"/>
          </ac:spMkLst>
        </pc:spChg>
      </pc:sldChg>
      <pc:sldChg chg="modSp mod">
        <pc:chgData name="montaser obied" userId="2daf864f83c5e38c" providerId="LiveId" clId="{34D7047A-DDD1-456E-8FD8-8F28984F3BB9}" dt="2023-11-20T12:48:50.251" v="3060" actId="20577"/>
        <pc:sldMkLst>
          <pc:docMk/>
          <pc:sldMk cId="0" sldId="273"/>
        </pc:sldMkLst>
        <pc:spChg chg="mod">
          <ac:chgData name="montaser obied" userId="2daf864f83c5e38c" providerId="LiveId" clId="{34D7047A-DDD1-456E-8FD8-8F28984F3BB9}" dt="2023-11-20T12:42:25.518" v="2706" actId="20577"/>
          <ac:spMkLst>
            <pc:docMk/>
            <pc:sldMk cId="0" sldId="273"/>
            <ac:spMk id="3" creationId="{00000000-0000-0000-0000-000000000000}"/>
          </ac:spMkLst>
        </pc:spChg>
        <pc:spChg chg="mod">
          <ac:chgData name="montaser obied" userId="2daf864f83c5e38c" providerId="LiveId" clId="{34D7047A-DDD1-456E-8FD8-8F28984F3BB9}" dt="2023-11-20T12:43:19.644" v="2761" actId="20577"/>
          <ac:spMkLst>
            <pc:docMk/>
            <pc:sldMk cId="0" sldId="273"/>
            <ac:spMk id="4" creationId="{00000000-0000-0000-0000-000000000000}"/>
          </ac:spMkLst>
        </pc:spChg>
        <pc:spChg chg="mod">
          <ac:chgData name="montaser obied" userId="2daf864f83c5e38c" providerId="LiveId" clId="{34D7047A-DDD1-456E-8FD8-8F28984F3BB9}" dt="2023-11-20T12:43:59.909" v="2810" actId="20577"/>
          <ac:spMkLst>
            <pc:docMk/>
            <pc:sldMk cId="0" sldId="273"/>
            <ac:spMk id="7" creationId="{00000000-0000-0000-0000-000000000000}"/>
          </ac:spMkLst>
        </pc:spChg>
        <pc:spChg chg="mod">
          <ac:chgData name="montaser obied" userId="2daf864f83c5e38c" providerId="LiveId" clId="{34D7047A-DDD1-456E-8FD8-8F28984F3BB9}" dt="2023-11-20T12:44:18.830" v="2821" actId="20577"/>
          <ac:spMkLst>
            <pc:docMk/>
            <pc:sldMk cId="0" sldId="273"/>
            <ac:spMk id="8" creationId="{00000000-0000-0000-0000-000000000000}"/>
          </ac:spMkLst>
        </pc:spChg>
        <pc:spChg chg="mod">
          <ac:chgData name="montaser obied" userId="2daf864f83c5e38c" providerId="LiveId" clId="{34D7047A-DDD1-456E-8FD8-8F28984F3BB9}" dt="2023-11-20T12:41:17.208" v="2660" actId="20577"/>
          <ac:spMkLst>
            <pc:docMk/>
            <pc:sldMk cId="0" sldId="273"/>
            <ac:spMk id="14" creationId="{A6938775-6792-C4BA-41CE-9F23C6F96587}"/>
          </ac:spMkLst>
        </pc:spChg>
        <pc:graphicFrameChg chg="modGraphic">
          <ac:chgData name="montaser obied" userId="2daf864f83c5e38c" providerId="LiveId" clId="{34D7047A-DDD1-456E-8FD8-8F28984F3BB9}" dt="2023-11-20T12:48:50.251" v="3060" actId="20577"/>
          <ac:graphicFrameMkLst>
            <pc:docMk/>
            <pc:sldMk cId="0" sldId="273"/>
            <ac:graphicFrameMk id="9" creationId="{00000000-0000-0000-0000-000000000000}"/>
          </ac:graphicFrameMkLst>
        </pc:graphicFrameChg>
      </pc:sldChg>
      <pc:sldChg chg="modSp mod">
        <pc:chgData name="montaser obied" userId="2daf864f83c5e38c" providerId="LiveId" clId="{34D7047A-DDD1-456E-8FD8-8F28984F3BB9}" dt="2023-11-20T13:02:57.679" v="3511" actId="108"/>
        <pc:sldMkLst>
          <pc:docMk/>
          <pc:sldMk cId="0" sldId="274"/>
        </pc:sldMkLst>
        <pc:spChg chg="mod">
          <ac:chgData name="montaser obied" userId="2daf864f83c5e38c" providerId="LiveId" clId="{34D7047A-DDD1-456E-8FD8-8F28984F3BB9}" dt="2023-11-20T12:53:35.208" v="3093" actId="20577"/>
          <ac:spMkLst>
            <pc:docMk/>
            <pc:sldMk cId="0" sldId="274"/>
            <ac:spMk id="4" creationId="{00000000-0000-0000-0000-000000000000}"/>
          </ac:spMkLst>
        </pc:spChg>
        <pc:spChg chg="mod">
          <ac:chgData name="montaser obied" userId="2daf864f83c5e38c" providerId="LiveId" clId="{34D7047A-DDD1-456E-8FD8-8F28984F3BB9}" dt="2023-11-20T12:54:12.837" v="3165" actId="20577"/>
          <ac:spMkLst>
            <pc:docMk/>
            <pc:sldMk cId="0" sldId="274"/>
            <ac:spMk id="7" creationId="{00000000-0000-0000-0000-000000000000}"/>
          </ac:spMkLst>
        </pc:spChg>
        <pc:spChg chg="mod">
          <ac:chgData name="montaser obied" userId="2daf864f83c5e38c" providerId="LiveId" clId="{34D7047A-DDD1-456E-8FD8-8F28984F3BB9}" dt="2023-11-20T12:54:39.883" v="3209" actId="20577"/>
          <ac:spMkLst>
            <pc:docMk/>
            <pc:sldMk cId="0" sldId="274"/>
            <ac:spMk id="10" creationId="{00000000-0000-0000-0000-000000000000}"/>
          </ac:spMkLst>
        </pc:spChg>
        <pc:spChg chg="mod">
          <ac:chgData name="montaser obied" userId="2daf864f83c5e38c" providerId="LiveId" clId="{34D7047A-DDD1-456E-8FD8-8F28984F3BB9}" dt="2023-11-20T12:55:09.937" v="3242" actId="20577"/>
          <ac:spMkLst>
            <pc:docMk/>
            <pc:sldMk cId="0" sldId="274"/>
            <ac:spMk id="15" creationId="{00000000-0000-0000-0000-000000000000}"/>
          </ac:spMkLst>
        </pc:spChg>
        <pc:spChg chg="mod">
          <ac:chgData name="montaser obied" userId="2daf864f83c5e38c" providerId="LiveId" clId="{34D7047A-DDD1-456E-8FD8-8F28984F3BB9}" dt="2023-11-20T13:02:57.679" v="3511" actId="108"/>
          <ac:spMkLst>
            <pc:docMk/>
            <pc:sldMk cId="0" sldId="274"/>
            <ac:spMk id="20" creationId="{00000000-0000-0000-0000-000000000000}"/>
          </ac:spMkLst>
        </pc:spChg>
        <pc:spChg chg="mod">
          <ac:chgData name="montaser obied" userId="2daf864f83c5e38c" providerId="LiveId" clId="{34D7047A-DDD1-456E-8FD8-8F28984F3BB9}" dt="2023-11-20T13:02:39.128" v="3509" actId="20577"/>
          <ac:spMkLst>
            <pc:docMk/>
            <pc:sldMk cId="0" sldId="274"/>
            <ac:spMk id="21" creationId="{00000000-0000-0000-0000-000000000000}"/>
          </ac:spMkLst>
        </pc:spChg>
        <pc:spChg chg="mod">
          <ac:chgData name="montaser obied" userId="2daf864f83c5e38c" providerId="LiveId" clId="{34D7047A-DDD1-456E-8FD8-8F28984F3BB9}" dt="2023-11-20T11:40:29.165" v="2306" actId="313"/>
          <ac:spMkLst>
            <pc:docMk/>
            <pc:sldMk cId="0" sldId="274"/>
            <ac:spMk id="39" creationId="{A953EB3F-AC9B-DCCB-9E10-1503AD1585F2}"/>
          </ac:spMkLst>
        </pc:spChg>
      </pc:sldChg>
      <pc:sldChg chg="modSp mod">
        <pc:chgData name="montaser obied" userId="2daf864f83c5e38c" providerId="LiveId" clId="{34D7047A-DDD1-456E-8FD8-8F28984F3BB9}" dt="2023-11-20T13:03:17.812" v="3513" actId="20577"/>
        <pc:sldMkLst>
          <pc:docMk/>
          <pc:sldMk cId="0" sldId="275"/>
        </pc:sldMkLst>
        <pc:spChg chg="mod">
          <ac:chgData name="montaser obied" userId="2daf864f83c5e38c" providerId="LiveId" clId="{34D7047A-DDD1-456E-8FD8-8F28984F3BB9}" dt="2023-11-20T13:03:17.812" v="3513" actId="20577"/>
          <ac:spMkLst>
            <pc:docMk/>
            <pc:sldMk cId="0" sldId="275"/>
            <ac:spMk id="6" creationId="{00000000-0000-0000-0000-000000000000}"/>
          </ac:spMkLst>
        </pc:spChg>
      </pc:sldChg>
      <pc:sldChg chg="modSp mod">
        <pc:chgData name="montaser obied" userId="2daf864f83c5e38c" providerId="LiveId" clId="{34D7047A-DDD1-456E-8FD8-8F28984F3BB9}" dt="2023-11-20T13:45:23.327" v="3758" actId="20577"/>
        <pc:sldMkLst>
          <pc:docMk/>
          <pc:sldMk cId="0" sldId="276"/>
        </pc:sldMkLst>
        <pc:spChg chg="mod">
          <ac:chgData name="montaser obied" userId="2daf864f83c5e38c" providerId="LiveId" clId="{34D7047A-DDD1-456E-8FD8-8F28984F3BB9}" dt="2023-11-20T13:35:13.710" v="3536" actId="20577"/>
          <ac:spMkLst>
            <pc:docMk/>
            <pc:sldMk cId="0" sldId="276"/>
            <ac:spMk id="3" creationId="{00000000-0000-0000-0000-000000000000}"/>
          </ac:spMkLst>
        </pc:spChg>
        <pc:spChg chg="mod">
          <ac:chgData name="montaser obied" userId="2daf864f83c5e38c" providerId="LiveId" clId="{34D7047A-DDD1-456E-8FD8-8F28984F3BB9}" dt="2023-11-20T13:35:45.321" v="3559" actId="20577"/>
          <ac:spMkLst>
            <pc:docMk/>
            <pc:sldMk cId="0" sldId="276"/>
            <ac:spMk id="4" creationId="{00000000-0000-0000-0000-000000000000}"/>
          </ac:spMkLst>
        </pc:spChg>
        <pc:spChg chg="mod">
          <ac:chgData name="montaser obied" userId="2daf864f83c5e38c" providerId="LiveId" clId="{34D7047A-DDD1-456E-8FD8-8F28984F3BB9}" dt="2023-11-20T13:43:14.077" v="3663" actId="20577"/>
          <ac:spMkLst>
            <pc:docMk/>
            <pc:sldMk cId="0" sldId="276"/>
            <ac:spMk id="11" creationId="{00000000-0000-0000-0000-000000000000}"/>
          </ac:spMkLst>
        </pc:spChg>
        <pc:spChg chg="mod">
          <ac:chgData name="montaser obied" userId="2daf864f83c5e38c" providerId="LiveId" clId="{34D7047A-DDD1-456E-8FD8-8F28984F3BB9}" dt="2023-11-20T13:45:23.327" v="3758" actId="20577"/>
          <ac:spMkLst>
            <pc:docMk/>
            <pc:sldMk cId="0" sldId="276"/>
            <ac:spMk id="12" creationId="{00000000-0000-0000-0000-000000000000}"/>
          </ac:spMkLst>
        </pc:spChg>
        <pc:spChg chg="mod">
          <ac:chgData name="montaser obied" userId="2daf864f83c5e38c" providerId="LiveId" clId="{34D7047A-DDD1-456E-8FD8-8F28984F3BB9}" dt="2023-11-20T11:40:45.642" v="2308" actId="313"/>
          <ac:spMkLst>
            <pc:docMk/>
            <pc:sldMk cId="0" sldId="276"/>
            <ac:spMk id="28" creationId="{625BD68B-6E1B-B152-C1C6-EE949273C649}"/>
          </ac:spMkLst>
        </pc:spChg>
      </pc:sldChg>
      <pc:sldChg chg="modSp mod">
        <pc:chgData name="montaser obied" userId="2daf864f83c5e38c" providerId="LiveId" clId="{34D7047A-DDD1-456E-8FD8-8F28984F3BB9}" dt="2023-11-20T13:56:21.144" v="4079" actId="1076"/>
        <pc:sldMkLst>
          <pc:docMk/>
          <pc:sldMk cId="0" sldId="277"/>
        </pc:sldMkLst>
        <pc:spChg chg="mod">
          <ac:chgData name="montaser obied" userId="2daf864f83c5e38c" providerId="LiveId" clId="{34D7047A-DDD1-456E-8FD8-8F28984F3BB9}" dt="2023-11-20T13:46:32.008" v="3767" actId="20577"/>
          <ac:spMkLst>
            <pc:docMk/>
            <pc:sldMk cId="0" sldId="277"/>
            <ac:spMk id="3" creationId="{00000000-0000-0000-0000-000000000000}"/>
          </ac:spMkLst>
        </pc:spChg>
        <pc:spChg chg="mod">
          <ac:chgData name="montaser obied" userId="2daf864f83c5e38c" providerId="LiveId" clId="{34D7047A-DDD1-456E-8FD8-8F28984F3BB9}" dt="2023-11-20T13:51:46.211" v="3831" actId="20577"/>
          <ac:spMkLst>
            <pc:docMk/>
            <pc:sldMk cId="0" sldId="277"/>
            <ac:spMk id="4" creationId="{00000000-0000-0000-0000-000000000000}"/>
          </ac:spMkLst>
        </pc:spChg>
        <pc:spChg chg="mod">
          <ac:chgData name="montaser obied" userId="2daf864f83c5e38c" providerId="LiveId" clId="{34D7047A-DDD1-456E-8FD8-8F28984F3BB9}" dt="2023-11-20T13:52:48.362" v="3871" actId="20577"/>
          <ac:spMkLst>
            <pc:docMk/>
            <pc:sldMk cId="0" sldId="277"/>
            <ac:spMk id="5" creationId="{00000000-0000-0000-0000-000000000000}"/>
          </ac:spMkLst>
        </pc:spChg>
        <pc:spChg chg="mod">
          <ac:chgData name="montaser obied" userId="2daf864f83c5e38c" providerId="LiveId" clId="{34D7047A-DDD1-456E-8FD8-8F28984F3BB9}" dt="2023-11-20T13:53:26.465" v="3892" actId="20577"/>
          <ac:spMkLst>
            <pc:docMk/>
            <pc:sldMk cId="0" sldId="277"/>
            <ac:spMk id="6" creationId="{00000000-0000-0000-0000-000000000000}"/>
          </ac:spMkLst>
        </pc:spChg>
        <pc:spChg chg="mod">
          <ac:chgData name="montaser obied" userId="2daf864f83c5e38c" providerId="LiveId" clId="{34D7047A-DDD1-456E-8FD8-8F28984F3BB9}" dt="2023-11-20T13:54:23.047" v="3955" actId="20577"/>
          <ac:spMkLst>
            <pc:docMk/>
            <pc:sldMk cId="0" sldId="277"/>
            <ac:spMk id="7" creationId="{00000000-0000-0000-0000-000000000000}"/>
          </ac:spMkLst>
        </pc:spChg>
        <pc:spChg chg="mod">
          <ac:chgData name="montaser obied" userId="2daf864f83c5e38c" providerId="LiveId" clId="{34D7047A-DDD1-456E-8FD8-8F28984F3BB9}" dt="2023-11-20T13:55:17.743" v="3992" actId="20577"/>
          <ac:spMkLst>
            <pc:docMk/>
            <pc:sldMk cId="0" sldId="277"/>
            <ac:spMk id="8" creationId="{00000000-0000-0000-0000-000000000000}"/>
          </ac:spMkLst>
        </pc:spChg>
        <pc:spChg chg="mod">
          <ac:chgData name="montaser obied" userId="2daf864f83c5e38c" providerId="LiveId" clId="{34D7047A-DDD1-456E-8FD8-8F28984F3BB9}" dt="2023-11-20T13:53:09.268" v="3887" actId="20577"/>
          <ac:spMkLst>
            <pc:docMk/>
            <pc:sldMk cId="0" sldId="277"/>
            <ac:spMk id="17" creationId="{00000000-0000-0000-0000-000000000000}"/>
          </ac:spMkLst>
        </pc:spChg>
        <pc:spChg chg="mod">
          <ac:chgData name="montaser obied" userId="2daf864f83c5e38c" providerId="LiveId" clId="{34D7047A-DDD1-456E-8FD8-8F28984F3BB9}" dt="2023-11-20T13:56:14.923" v="4078" actId="1076"/>
          <ac:spMkLst>
            <pc:docMk/>
            <pc:sldMk cId="0" sldId="277"/>
            <ac:spMk id="18" creationId="{00000000-0000-0000-0000-000000000000}"/>
          </ac:spMkLst>
        </pc:spChg>
        <pc:spChg chg="mod">
          <ac:chgData name="montaser obied" userId="2daf864f83c5e38c" providerId="LiveId" clId="{34D7047A-DDD1-456E-8FD8-8F28984F3BB9}" dt="2023-11-20T13:56:21.144" v="4079" actId="1076"/>
          <ac:spMkLst>
            <pc:docMk/>
            <pc:sldMk cId="0" sldId="277"/>
            <ac:spMk id="19" creationId="{00000000-0000-0000-0000-000000000000}"/>
          </ac:spMkLst>
        </pc:spChg>
        <pc:spChg chg="mod">
          <ac:chgData name="montaser obied" userId="2daf864f83c5e38c" providerId="LiveId" clId="{34D7047A-DDD1-456E-8FD8-8F28984F3BB9}" dt="2023-11-20T13:56:07.514" v="4076" actId="1076"/>
          <ac:spMkLst>
            <pc:docMk/>
            <pc:sldMk cId="0" sldId="277"/>
            <ac:spMk id="20" creationId="{00000000-0000-0000-0000-000000000000}"/>
          </ac:spMkLst>
        </pc:spChg>
      </pc:sldChg>
      <pc:sldChg chg="modSp mod">
        <pc:chgData name="montaser obied" userId="2daf864f83c5e38c" providerId="LiveId" clId="{34D7047A-DDD1-456E-8FD8-8F28984F3BB9}" dt="2023-11-20T14:02:22.185" v="4176" actId="20577"/>
        <pc:sldMkLst>
          <pc:docMk/>
          <pc:sldMk cId="0" sldId="278"/>
        </pc:sldMkLst>
        <pc:spChg chg="mod">
          <ac:chgData name="montaser obied" userId="2daf864f83c5e38c" providerId="LiveId" clId="{34D7047A-DDD1-456E-8FD8-8F28984F3BB9}" dt="2023-11-20T13:57:56.894" v="4153" actId="20577"/>
          <ac:spMkLst>
            <pc:docMk/>
            <pc:sldMk cId="0" sldId="278"/>
            <ac:spMk id="3" creationId="{00000000-0000-0000-0000-000000000000}"/>
          </ac:spMkLst>
        </pc:spChg>
        <pc:spChg chg="mod">
          <ac:chgData name="montaser obied" userId="2daf864f83c5e38c" providerId="LiveId" clId="{34D7047A-DDD1-456E-8FD8-8F28984F3BB9}" dt="2023-11-20T13:58:14.322" v="4162" actId="20577"/>
          <ac:spMkLst>
            <pc:docMk/>
            <pc:sldMk cId="0" sldId="278"/>
            <ac:spMk id="91" creationId="{00000000-0000-0000-0000-000000000000}"/>
          </ac:spMkLst>
        </pc:spChg>
        <pc:spChg chg="mod">
          <ac:chgData name="montaser obied" userId="2daf864f83c5e38c" providerId="LiveId" clId="{34D7047A-DDD1-456E-8FD8-8F28984F3BB9}" dt="2023-11-20T14:02:01.485" v="4169" actId="20577"/>
          <ac:spMkLst>
            <pc:docMk/>
            <pc:sldMk cId="0" sldId="278"/>
            <ac:spMk id="112" creationId="{00000000-0000-0000-0000-000000000000}"/>
          </ac:spMkLst>
        </pc:spChg>
        <pc:spChg chg="mod">
          <ac:chgData name="montaser obied" userId="2daf864f83c5e38c" providerId="LiveId" clId="{34D7047A-DDD1-456E-8FD8-8F28984F3BB9}" dt="2023-11-20T14:02:22.185" v="4176" actId="20577"/>
          <ac:spMkLst>
            <pc:docMk/>
            <pc:sldMk cId="0" sldId="278"/>
            <ac:spMk id="128" creationId="{58A78304-697A-CFED-F0B6-78E959AA453A}"/>
          </ac:spMkLst>
        </pc:spChg>
      </pc:sldChg>
      <pc:sldChg chg="modSp mod">
        <pc:chgData name="montaser obied" userId="2daf864f83c5e38c" providerId="LiveId" clId="{34D7047A-DDD1-456E-8FD8-8F28984F3BB9}" dt="2023-11-20T11:40:58.843" v="2310" actId="313"/>
        <pc:sldMkLst>
          <pc:docMk/>
          <pc:sldMk cId="0" sldId="280"/>
        </pc:sldMkLst>
        <pc:spChg chg="mod">
          <ac:chgData name="montaser obied" userId="2daf864f83c5e38c" providerId="LiveId" clId="{34D7047A-DDD1-456E-8FD8-8F28984F3BB9}" dt="2023-11-20T11:40:58.843" v="2310" actId="313"/>
          <ac:spMkLst>
            <pc:docMk/>
            <pc:sldMk cId="0" sldId="280"/>
            <ac:spMk id="31" creationId="{C3E4C78F-C697-4019-8F40-4628AEC0A616}"/>
          </ac:spMkLst>
        </pc:spChg>
      </pc:sldChg>
      <pc:sldChg chg="modSp mod">
        <pc:chgData name="montaser obied" userId="2daf864f83c5e38c" providerId="LiveId" clId="{34D7047A-DDD1-456E-8FD8-8F28984F3BB9}" dt="2023-11-20T11:41:05.727" v="2311" actId="313"/>
        <pc:sldMkLst>
          <pc:docMk/>
          <pc:sldMk cId="0" sldId="282"/>
        </pc:sldMkLst>
        <pc:spChg chg="mod">
          <ac:chgData name="montaser obied" userId="2daf864f83c5e38c" providerId="LiveId" clId="{34D7047A-DDD1-456E-8FD8-8F28984F3BB9}" dt="2023-11-20T11:41:05.727" v="2311" actId="313"/>
          <ac:spMkLst>
            <pc:docMk/>
            <pc:sldMk cId="0" sldId="282"/>
            <ac:spMk id="28" creationId="{00A9DB63-E021-54C6-4B7A-BA0D59A331E6}"/>
          </ac:spMkLst>
        </pc:spChg>
      </pc:sldChg>
      <pc:sldChg chg="modSp mod">
        <pc:chgData name="montaser obied" userId="2daf864f83c5e38c" providerId="LiveId" clId="{34D7047A-DDD1-456E-8FD8-8F28984F3BB9}" dt="2023-11-20T11:41:10.835" v="2313" actId="313"/>
        <pc:sldMkLst>
          <pc:docMk/>
          <pc:sldMk cId="0" sldId="284"/>
        </pc:sldMkLst>
        <pc:spChg chg="mod">
          <ac:chgData name="montaser obied" userId="2daf864f83c5e38c" providerId="LiveId" clId="{34D7047A-DDD1-456E-8FD8-8F28984F3BB9}" dt="2023-11-20T11:41:08.546" v="2312" actId="313"/>
          <ac:spMkLst>
            <pc:docMk/>
            <pc:sldMk cId="0" sldId="284"/>
            <ac:spMk id="11" creationId="{00000000-0000-0000-0000-000000000000}"/>
          </ac:spMkLst>
        </pc:spChg>
        <pc:spChg chg="mod">
          <ac:chgData name="montaser obied" userId="2daf864f83c5e38c" providerId="LiveId" clId="{34D7047A-DDD1-456E-8FD8-8F28984F3BB9}" dt="2023-11-20T11:41:10.835" v="2313" actId="313"/>
          <ac:spMkLst>
            <pc:docMk/>
            <pc:sldMk cId="0" sldId="284"/>
            <ac:spMk id="23" creationId="{F534FD24-8D8C-0F01-34A2-5DB4C00619A1}"/>
          </ac:spMkLst>
        </pc:spChg>
      </pc:sldChg>
      <pc:sldChg chg="modSp mod">
        <pc:chgData name="montaser obied" userId="2daf864f83c5e38c" providerId="LiveId" clId="{34D7047A-DDD1-456E-8FD8-8F28984F3BB9}" dt="2023-11-20T11:41:12.582" v="2314" actId="313"/>
        <pc:sldMkLst>
          <pc:docMk/>
          <pc:sldMk cId="0" sldId="286"/>
        </pc:sldMkLst>
        <pc:spChg chg="mod">
          <ac:chgData name="montaser obied" userId="2daf864f83c5e38c" providerId="LiveId" clId="{34D7047A-DDD1-456E-8FD8-8F28984F3BB9}" dt="2023-11-20T11:41:12.582" v="2314" actId="313"/>
          <ac:spMkLst>
            <pc:docMk/>
            <pc:sldMk cId="0" sldId="286"/>
            <ac:spMk id="30" creationId="{E7BDD937-F615-8105-4FB1-5F47D8106CE3}"/>
          </ac:spMkLst>
        </pc:spChg>
      </pc:sldChg>
      <pc:sldChg chg="modSp mod">
        <pc:chgData name="montaser obied" userId="2daf864f83c5e38c" providerId="LiveId" clId="{34D7047A-DDD1-456E-8FD8-8F28984F3BB9}" dt="2023-11-20T11:41:14.514" v="2315" actId="313"/>
        <pc:sldMkLst>
          <pc:docMk/>
          <pc:sldMk cId="0" sldId="288"/>
        </pc:sldMkLst>
        <pc:spChg chg="mod">
          <ac:chgData name="montaser obied" userId="2daf864f83c5e38c" providerId="LiveId" clId="{34D7047A-DDD1-456E-8FD8-8F28984F3BB9}" dt="2023-11-20T11:41:14.514" v="2315" actId="313"/>
          <ac:spMkLst>
            <pc:docMk/>
            <pc:sldMk cId="0" sldId="288"/>
            <ac:spMk id="41" creationId="{31A8ED87-F0D9-D197-25D5-C25FE526D431}"/>
          </ac:spMkLst>
        </pc:spChg>
      </pc:sldChg>
      <pc:sldChg chg="modSp">
        <pc:chgData name="montaser obied" userId="2daf864f83c5e38c" providerId="LiveId" clId="{34D7047A-DDD1-456E-8FD8-8F28984F3BB9}" dt="2023-11-20T13:50:24.533" v="3786"/>
        <pc:sldMkLst>
          <pc:docMk/>
          <pc:sldMk cId="0" sldId="289"/>
        </pc:sldMkLst>
        <pc:spChg chg="mod">
          <ac:chgData name="montaser obied" userId="2daf864f83c5e38c" providerId="LiveId" clId="{34D7047A-DDD1-456E-8FD8-8F28984F3BB9}" dt="2023-11-20T13:50:24.533" v="3786"/>
          <ac:spMkLst>
            <pc:docMk/>
            <pc:sldMk cId="0" sldId="289"/>
            <ac:spMk id="3" creationId="{00000000-0000-0000-0000-000000000000}"/>
          </ac:spMkLst>
        </pc:spChg>
      </pc:sldChg>
      <pc:sldChg chg="modSp mod">
        <pc:chgData name="montaser obied" userId="2daf864f83c5e38c" providerId="LiveId" clId="{34D7047A-DDD1-456E-8FD8-8F28984F3BB9}" dt="2023-11-20T11:41:21.515" v="2316" actId="313"/>
        <pc:sldMkLst>
          <pc:docMk/>
          <pc:sldMk cId="0" sldId="290"/>
        </pc:sldMkLst>
        <pc:spChg chg="mod">
          <ac:chgData name="montaser obied" userId="2daf864f83c5e38c" providerId="LiveId" clId="{34D7047A-DDD1-456E-8FD8-8F28984F3BB9}" dt="2023-11-20T11:41:21.515" v="2316" actId="313"/>
          <ac:spMkLst>
            <pc:docMk/>
            <pc:sldMk cId="0" sldId="290"/>
            <ac:spMk id="24" creationId="{5AAA6524-0EF9-9835-C3FD-CF22F831CB92}"/>
          </ac:spMkLst>
        </pc:spChg>
      </pc:sldChg>
      <pc:sldChg chg="modSp mod">
        <pc:chgData name="montaser obied" userId="2daf864f83c5e38c" providerId="LiveId" clId="{34D7047A-DDD1-456E-8FD8-8F28984F3BB9}" dt="2023-11-20T11:41:23.331" v="2317" actId="313"/>
        <pc:sldMkLst>
          <pc:docMk/>
          <pc:sldMk cId="0" sldId="292"/>
        </pc:sldMkLst>
        <pc:spChg chg="mod">
          <ac:chgData name="montaser obied" userId="2daf864f83c5e38c" providerId="LiveId" clId="{34D7047A-DDD1-456E-8FD8-8F28984F3BB9}" dt="2023-11-20T11:41:23.331" v="2317" actId="313"/>
          <ac:spMkLst>
            <pc:docMk/>
            <pc:sldMk cId="0" sldId="292"/>
            <ac:spMk id="59" creationId="{D81E20A6-F025-3B46-18A4-98EA2F1D33B8}"/>
          </ac:spMkLst>
        </pc:spChg>
      </pc:sldChg>
      <pc:sldChg chg="modSp mod">
        <pc:chgData name="montaser obied" userId="2daf864f83c5e38c" providerId="LiveId" clId="{34D7047A-DDD1-456E-8FD8-8F28984F3BB9}" dt="2023-11-20T11:41:26.092" v="2318" actId="313"/>
        <pc:sldMkLst>
          <pc:docMk/>
          <pc:sldMk cId="0" sldId="294"/>
        </pc:sldMkLst>
        <pc:spChg chg="mod">
          <ac:chgData name="montaser obied" userId="2daf864f83c5e38c" providerId="LiveId" clId="{34D7047A-DDD1-456E-8FD8-8F28984F3BB9}" dt="2023-11-20T11:41:26.092" v="2318" actId="313"/>
          <ac:spMkLst>
            <pc:docMk/>
            <pc:sldMk cId="0" sldId="294"/>
            <ac:spMk id="22" creationId="{B4A2FAEC-78E7-4E2C-20EA-6F105FA0562C}"/>
          </ac:spMkLst>
        </pc:spChg>
      </pc:sldChg>
      <pc:sldChg chg="modSp mod">
        <pc:chgData name="montaser obied" userId="2daf864f83c5e38c" providerId="LiveId" clId="{34D7047A-DDD1-456E-8FD8-8F28984F3BB9}" dt="2023-11-20T11:41:28.731" v="2319" actId="313"/>
        <pc:sldMkLst>
          <pc:docMk/>
          <pc:sldMk cId="0" sldId="295"/>
        </pc:sldMkLst>
        <pc:spChg chg="mod">
          <ac:chgData name="montaser obied" userId="2daf864f83c5e38c" providerId="LiveId" clId="{34D7047A-DDD1-456E-8FD8-8F28984F3BB9}" dt="2023-11-20T11:41:28.731" v="2319" actId="313"/>
          <ac:spMkLst>
            <pc:docMk/>
            <pc:sldMk cId="0" sldId="295"/>
            <ac:spMk id="21" creationId="{00000000-0000-0000-0000-000000000000}"/>
          </ac:spMkLst>
        </pc:spChg>
      </pc:sldChg>
      <pc:sldChg chg="modSp mod">
        <pc:chgData name="montaser obied" userId="2daf864f83c5e38c" providerId="LiveId" clId="{34D7047A-DDD1-456E-8FD8-8F28984F3BB9}" dt="2023-11-20T11:41:31.259" v="2320" actId="313"/>
        <pc:sldMkLst>
          <pc:docMk/>
          <pc:sldMk cId="0" sldId="296"/>
        </pc:sldMkLst>
        <pc:spChg chg="mod">
          <ac:chgData name="montaser obied" userId="2daf864f83c5e38c" providerId="LiveId" clId="{34D7047A-DDD1-456E-8FD8-8F28984F3BB9}" dt="2023-11-20T11:41:31.259" v="2320" actId="313"/>
          <ac:spMkLst>
            <pc:docMk/>
            <pc:sldMk cId="0" sldId="296"/>
            <ac:spMk id="37" creationId="{9D334954-1315-0F5C-0B7A-ABAEDC870B69}"/>
          </ac:spMkLst>
        </pc:spChg>
      </pc:sldChg>
      <pc:sldChg chg="modSp mod">
        <pc:chgData name="montaser obied" userId="2daf864f83c5e38c" providerId="LiveId" clId="{34D7047A-DDD1-456E-8FD8-8F28984F3BB9}" dt="2023-11-20T11:41:33.051" v="2321" actId="313"/>
        <pc:sldMkLst>
          <pc:docMk/>
          <pc:sldMk cId="0" sldId="298"/>
        </pc:sldMkLst>
        <pc:spChg chg="mod">
          <ac:chgData name="montaser obied" userId="2daf864f83c5e38c" providerId="LiveId" clId="{34D7047A-DDD1-456E-8FD8-8F28984F3BB9}" dt="2023-11-20T11:41:33.051" v="2321" actId="313"/>
          <ac:spMkLst>
            <pc:docMk/>
            <pc:sldMk cId="0" sldId="298"/>
            <ac:spMk id="27" creationId="{6998C6E2-5132-6E8C-F338-C9E89653D7E8}"/>
          </ac:spMkLst>
        </pc:spChg>
      </pc:sldChg>
      <pc:sldChg chg="modSp mod">
        <pc:chgData name="montaser obied" userId="2daf864f83c5e38c" providerId="LiveId" clId="{34D7047A-DDD1-456E-8FD8-8F28984F3BB9}" dt="2023-11-20T11:41:36.138" v="2322" actId="313"/>
        <pc:sldMkLst>
          <pc:docMk/>
          <pc:sldMk cId="0" sldId="299"/>
        </pc:sldMkLst>
        <pc:spChg chg="mod">
          <ac:chgData name="montaser obied" userId="2daf864f83c5e38c" providerId="LiveId" clId="{34D7047A-DDD1-456E-8FD8-8F28984F3BB9}" dt="2023-11-20T11:41:36.138" v="2322" actId="313"/>
          <ac:spMkLst>
            <pc:docMk/>
            <pc:sldMk cId="0" sldId="299"/>
            <ac:spMk id="34" creationId="{00000000-0000-0000-0000-000000000000}"/>
          </ac:spMkLst>
        </pc:spChg>
      </pc:sldChg>
      <pc:sldChg chg="modSp mod">
        <pc:chgData name="montaser obied" userId="2daf864f83c5e38c" providerId="LiveId" clId="{34D7047A-DDD1-456E-8FD8-8F28984F3BB9}" dt="2023-11-20T11:41:37.725" v="2323" actId="313"/>
        <pc:sldMkLst>
          <pc:docMk/>
          <pc:sldMk cId="0" sldId="300"/>
        </pc:sldMkLst>
        <pc:spChg chg="mod">
          <ac:chgData name="montaser obied" userId="2daf864f83c5e38c" providerId="LiveId" clId="{34D7047A-DDD1-456E-8FD8-8F28984F3BB9}" dt="2023-11-20T11:41:37.725" v="2323" actId="313"/>
          <ac:spMkLst>
            <pc:docMk/>
            <pc:sldMk cId="0" sldId="300"/>
            <ac:spMk id="37" creationId="{60CD971B-F03E-7939-A328-A34DCDB29557}"/>
          </ac:spMkLst>
        </pc:spChg>
      </pc:sldChg>
      <pc:sldChg chg="modSp mod">
        <pc:chgData name="montaser obied" userId="2daf864f83c5e38c" providerId="LiveId" clId="{34D7047A-DDD1-456E-8FD8-8F28984F3BB9}" dt="2023-11-20T11:41:39.701" v="2324" actId="313"/>
        <pc:sldMkLst>
          <pc:docMk/>
          <pc:sldMk cId="0" sldId="302"/>
        </pc:sldMkLst>
        <pc:spChg chg="mod">
          <ac:chgData name="montaser obied" userId="2daf864f83c5e38c" providerId="LiveId" clId="{34D7047A-DDD1-456E-8FD8-8F28984F3BB9}" dt="2023-11-20T11:41:39.701" v="2324" actId="313"/>
          <ac:spMkLst>
            <pc:docMk/>
            <pc:sldMk cId="0" sldId="302"/>
            <ac:spMk id="10" creationId="{51C62580-9AB3-7698-B2FF-B8CC4A1BB824}"/>
          </ac:spMkLst>
        </pc:spChg>
      </pc:sldChg>
      <pc:sldChg chg="modSp mod">
        <pc:chgData name="montaser obied" userId="2daf864f83c5e38c" providerId="LiveId" clId="{34D7047A-DDD1-456E-8FD8-8F28984F3BB9}" dt="2023-11-20T11:41:40.847" v="2325" actId="313"/>
        <pc:sldMkLst>
          <pc:docMk/>
          <pc:sldMk cId="0" sldId="304"/>
        </pc:sldMkLst>
        <pc:spChg chg="mod">
          <ac:chgData name="montaser obied" userId="2daf864f83c5e38c" providerId="LiveId" clId="{34D7047A-DDD1-456E-8FD8-8F28984F3BB9}" dt="2023-11-20T11:41:40.847" v="2325" actId="313"/>
          <ac:spMkLst>
            <pc:docMk/>
            <pc:sldMk cId="0" sldId="304"/>
            <ac:spMk id="30" creationId="{BD0C2DF7-9AEC-7167-7395-8DEB68F0EFB5}"/>
          </ac:spMkLst>
        </pc:spChg>
      </pc:sldChg>
      <pc:sldChg chg="modSp mod">
        <pc:chgData name="montaser obied" userId="2daf864f83c5e38c" providerId="LiveId" clId="{34D7047A-DDD1-456E-8FD8-8F28984F3BB9}" dt="2023-11-20T11:41:42.516" v="2326" actId="313"/>
        <pc:sldMkLst>
          <pc:docMk/>
          <pc:sldMk cId="0" sldId="306"/>
        </pc:sldMkLst>
        <pc:spChg chg="mod">
          <ac:chgData name="montaser obied" userId="2daf864f83c5e38c" providerId="LiveId" clId="{34D7047A-DDD1-456E-8FD8-8F28984F3BB9}" dt="2023-11-20T11:41:42.516" v="2326" actId="313"/>
          <ac:spMkLst>
            <pc:docMk/>
            <pc:sldMk cId="0" sldId="306"/>
            <ac:spMk id="8" creationId="{00000000-0000-0000-0000-000000000000}"/>
          </ac:spMkLst>
        </pc:spChg>
      </pc:sldChg>
      <pc:sldChg chg="modSp mod">
        <pc:chgData name="montaser obied" userId="2daf864f83c5e38c" providerId="LiveId" clId="{34D7047A-DDD1-456E-8FD8-8F28984F3BB9}" dt="2023-11-20T11:41:44.740" v="2327" actId="313"/>
        <pc:sldMkLst>
          <pc:docMk/>
          <pc:sldMk cId="0" sldId="308"/>
        </pc:sldMkLst>
        <pc:spChg chg="mod">
          <ac:chgData name="montaser obied" userId="2daf864f83c5e38c" providerId="LiveId" clId="{34D7047A-DDD1-456E-8FD8-8F28984F3BB9}" dt="2023-11-20T11:41:44.740" v="2327" actId="313"/>
          <ac:spMkLst>
            <pc:docMk/>
            <pc:sldMk cId="0" sldId="308"/>
            <ac:spMk id="7"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275013" cy="5365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279900" y="0"/>
            <a:ext cx="3275013" cy="536575"/>
          </a:xfrm>
          <a:prstGeom prst="rect">
            <a:avLst/>
          </a:prstGeom>
        </p:spPr>
        <p:txBody>
          <a:bodyPr vert="horz" lIns="91440" tIns="45720" rIns="91440" bIns="45720" rtlCol="0"/>
          <a:lstStyle>
            <a:lvl1pPr algn="r">
              <a:defRPr sz="1200"/>
            </a:lvl1pPr>
          </a:lstStyle>
          <a:p>
            <a:fld id="{A3B16217-D68D-494E-B75A-F962DA197F2C}" type="datetimeFigureOut">
              <a:rPr lang="en-US" smtClean="0"/>
              <a:t>11/25/2023</a:t>
            </a:fld>
            <a:endParaRPr lang="en-US"/>
          </a:p>
        </p:txBody>
      </p:sp>
      <p:sp>
        <p:nvSpPr>
          <p:cNvPr id="4" name="Slide Image Placeholder 3"/>
          <p:cNvSpPr>
            <a:spLocks noGrp="1" noRot="1" noChangeAspect="1"/>
          </p:cNvSpPr>
          <p:nvPr>
            <p:ph type="sldImg" idx="2"/>
          </p:nvPr>
        </p:nvSpPr>
        <p:spPr>
          <a:xfrm>
            <a:off x="2503488" y="1336675"/>
            <a:ext cx="2549525" cy="36083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55650" y="5146675"/>
            <a:ext cx="6045200" cy="42100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10156825"/>
            <a:ext cx="3275013" cy="53657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279900" y="10156825"/>
            <a:ext cx="3275013" cy="536575"/>
          </a:xfrm>
          <a:prstGeom prst="rect">
            <a:avLst/>
          </a:prstGeom>
        </p:spPr>
        <p:txBody>
          <a:bodyPr vert="horz" lIns="91440" tIns="45720" rIns="91440" bIns="45720" rtlCol="0" anchor="b"/>
          <a:lstStyle>
            <a:lvl1pPr algn="r">
              <a:defRPr sz="1200"/>
            </a:lvl1pPr>
          </a:lstStyle>
          <a:p>
            <a:fld id="{9415E4AD-267B-48FF-9B00-7E4790F42696}" type="slidenum">
              <a:rPr lang="en-US" smtClean="0"/>
              <a:t>‹#›</a:t>
            </a:fld>
            <a:endParaRPr lang="en-US"/>
          </a:p>
        </p:txBody>
      </p:sp>
    </p:spTree>
    <p:extLst>
      <p:ext uri="{BB962C8B-B14F-4D97-AF65-F5344CB8AC3E}">
        <p14:creationId xmlns:p14="http://schemas.microsoft.com/office/powerpoint/2010/main" val="82100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15E4AD-267B-48FF-9B00-7E4790F42696}" type="slidenum">
              <a:rPr lang="en-US" smtClean="0"/>
              <a:t>7</a:t>
            </a:fld>
            <a:endParaRPr lang="en-US"/>
          </a:p>
        </p:txBody>
      </p:sp>
    </p:spTree>
    <p:extLst>
      <p:ext uri="{BB962C8B-B14F-4D97-AF65-F5344CB8AC3E}">
        <p14:creationId xmlns:p14="http://schemas.microsoft.com/office/powerpoint/2010/main" val="1140815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15E4AD-267B-48FF-9B00-7E4790F42696}" type="slidenum">
              <a:rPr lang="en-US" smtClean="0"/>
              <a:t>45</a:t>
            </a:fld>
            <a:endParaRPr lang="en-US"/>
          </a:p>
        </p:txBody>
      </p:sp>
    </p:spTree>
    <p:extLst>
      <p:ext uri="{BB962C8B-B14F-4D97-AF65-F5344CB8AC3E}">
        <p14:creationId xmlns:p14="http://schemas.microsoft.com/office/powerpoint/2010/main" val="10323810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567213" y="3314954"/>
            <a:ext cx="6428422" cy="461665"/>
          </a:xfrm>
          <a:prstGeom prst="rect">
            <a:avLst/>
          </a:prstGeom>
        </p:spPr>
        <p:txBody>
          <a:bodyPr wrap="square" lIns="0" tIns="0" rIns="0" bIns="0">
            <a:spAutoFit/>
          </a:bodyPr>
          <a:lstStyle>
            <a:lvl1pPr>
              <a:defRPr sz="3000" b="1" i="0">
                <a:solidFill>
                  <a:srgbClr val="011E41"/>
                </a:solidFill>
                <a:latin typeface="Calibri" panose="020F0502020204030204" pitchFamily="34" charset="0"/>
                <a:cs typeface="Calibri" panose="020F0502020204030204" pitchFamily="34" charset="0"/>
              </a:defRPr>
            </a:lvl1pPr>
          </a:lstStyle>
          <a:p>
            <a:endParaRPr dirty="0"/>
          </a:p>
        </p:txBody>
      </p:sp>
      <p:sp>
        <p:nvSpPr>
          <p:cNvPr id="3" name="Holder 3"/>
          <p:cNvSpPr>
            <a:spLocks noGrp="1"/>
          </p:cNvSpPr>
          <p:nvPr>
            <p:ph type="subTitle" idx="4"/>
          </p:nvPr>
        </p:nvSpPr>
        <p:spPr>
          <a:xfrm>
            <a:off x="1134427" y="5988304"/>
            <a:ext cx="5293995" cy="267335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11/25/2023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1" i="0">
                <a:solidFill>
                  <a:srgbClr val="011E41"/>
                </a:solidFill>
                <a:latin typeface="Calibri" panose="020F0502020204030204" pitchFamily="34" charset="0"/>
                <a:cs typeface="Calibri" panose="020F0502020204030204" pitchFamily="34" charset="0"/>
              </a:defRPr>
            </a:lvl1pPr>
          </a:lstStyle>
          <a:p>
            <a:endParaRPr dirty="0"/>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11/25/2023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1" i="0">
                <a:solidFill>
                  <a:srgbClr val="011E41"/>
                </a:solidFill>
                <a:latin typeface="Calibri" panose="020F0502020204030204" pitchFamily="34" charset="0"/>
                <a:cs typeface="Calibri" panose="020F0502020204030204" pitchFamily="34" charset="0"/>
              </a:defRPr>
            </a:lvl1pPr>
          </a:lstStyle>
          <a:p>
            <a:endParaRPr dirty="0"/>
          </a:p>
        </p:txBody>
      </p:sp>
      <p:sp>
        <p:nvSpPr>
          <p:cNvPr id="3" name="Holder 3"/>
          <p:cNvSpPr>
            <a:spLocks noGrp="1"/>
          </p:cNvSpPr>
          <p:nvPr>
            <p:ph sz="half" idx="2"/>
          </p:nvPr>
        </p:nvSpPr>
        <p:spPr>
          <a:xfrm>
            <a:off x="378142" y="2459482"/>
            <a:ext cx="3289839"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3894867" y="2459482"/>
            <a:ext cx="3289839" cy="7057644"/>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11/25/2023</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1" i="0">
                <a:solidFill>
                  <a:srgbClr val="011E41"/>
                </a:solidFill>
                <a:latin typeface="Calibri" panose="020F0502020204030204" pitchFamily="34" charset="0"/>
                <a:cs typeface="Calibri" panose="020F0502020204030204" pitchFamily="34" charset="0"/>
              </a:defRPr>
            </a:lvl1pPr>
          </a:lstStyle>
          <a:p>
            <a:endParaRPr dirty="0"/>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11/25/2023</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11/25/2023</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707299" y="695105"/>
            <a:ext cx="5103495" cy="461665"/>
          </a:xfrm>
          <a:prstGeom prst="rect">
            <a:avLst/>
          </a:prstGeom>
        </p:spPr>
        <p:txBody>
          <a:bodyPr wrap="square" lIns="0" tIns="0" rIns="0" bIns="0">
            <a:spAutoFit/>
          </a:bodyPr>
          <a:lstStyle>
            <a:lvl1pPr>
              <a:defRPr sz="3000" b="1" i="0">
                <a:solidFill>
                  <a:srgbClr val="011E41"/>
                </a:solidFill>
                <a:latin typeface="Century Gothic"/>
                <a:cs typeface="Century Gothic"/>
              </a:defRPr>
            </a:lvl1pPr>
          </a:lstStyle>
          <a:p>
            <a:endParaRPr dirty="0"/>
          </a:p>
        </p:txBody>
      </p:sp>
      <p:sp>
        <p:nvSpPr>
          <p:cNvPr id="3" name="Holder 3"/>
          <p:cNvSpPr>
            <a:spLocks noGrp="1"/>
          </p:cNvSpPr>
          <p:nvPr>
            <p:ph type="body" idx="1"/>
          </p:nvPr>
        </p:nvSpPr>
        <p:spPr>
          <a:xfrm>
            <a:off x="681899" y="3107436"/>
            <a:ext cx="6196330" cy="6579235"/>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2571369" y="9944862"/>
            <a:ext cx="2420112" cy="53467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378142" y="9944862"/>
            <a:ext cx="1739455" cy="53467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11/25/2023</a:t>
            </a:fld>
            <a:endParaRPr lang="en-US"/>
          </a:p>
        </p:txBody>
      </p:sp>
      <p:sp>
        <p:nvSpPr>
          <p:cNvPr id="6" name="Holder 6"/>
          <p:cNvSpPr>
            <a:spLocks noGrp="1"/>
          </p:cNvSpPr>
          <p:nvPr>
            <p:ph type="sldNum" sz="quarter" idx="7"/>
          </p:nvPr>
        </p:nvSpPr>
        <p:spPr>
          <a:xfrm>
            <a:off x="5445252" y="9944862"/>
            <a:ext cx="1739455" cy="53467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Calibri" panose="020F0502020204030204" pitchFamily="34" charset="0"/>
          <a:ea typeface="+mj-ea"/>
          <a:cs typeface="Calibri" panose="020F0502020204030204" pitchFamily="34" charset="0"/>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6.png"/><Relationship Id="rId7" Type="http://schemas.openxmlformats.org/officeDocument/2006/relationships/image" Target="../media/image21.png"/><Relationship Id="rId2" Type="http://schemas.openxmlformats.org/officeDocument/2006/relationships/hyperlink" Target="https://communityengagementhub.org/resource/ifrc-feedback-kit" TargetMode="External"/><Relationship Id="rId1" Type="http://schemas.openxmlformats.org/officeDocument/2006/relationships/slideLayout" Target="../slideLayouts/slideLayout5.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slide" Target="slide51.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8" Type="http://schemas.openxmlformats.org/officeDocument/2006/relationships/slide" Target="slide51.xml"/><Relationship Id="rId13" Type="http://schemas.openxmlformats.org/officeDocument/2006/relationships/image" Target="../media/image47.jpg"/><Relationship Id="rId18" Type="http://schemas.openxmlformats.org/officeDocument/2006/relationships/image" Target="../media/image52.jpg"/><Relationship Id="rId26" Type="http://schemas.openxmlformats.org/officeDocument/2006/relationships/image" Target="../media/image60.png"/><Relationship Id="rId3" Type="http://schemas.openxmlformats.org/officeDocument/2006/relationships/hyperlink" Target="https://www.cdacollaborative.org/what-we-do/conflict-sensitivity/" TargetMode="External"/><Relationship Id="rId21" Type="http://schemas.openxmlformats.org/officeDocument/2006/relationships/image" Target="../media/image55.jpg"/><Relationship Id="rId7" Type="http://schemas.openxmlformats.org/officeDocument/2006/relationships/hyperlink" Target="https://communityengagementhub.org/resource/cea-guide/" TargetMode="External"/><Relationship Id="rId12" Type="http://schemas.openxmlformats.org/officeDocument/2006/relationships/image" Target="../media/image46.jpg"/><Relationship Id="rId17" Type="http://schemas.openxmlformats.org/officeDocument/2006/relationships/image" Target="../media/image51.jpg"/><Relationship Id="rId25" Type="http://schemas.openxmlformats.org/officeDocument/2006/relationships/image" Target="../media/image59.png"/><Relationship Id="rId2" Type="http://schemas.openxmlformats.org/officeDocument/2006/relationships/hyperlink" Target="https://www.cdacollaborative.org/" TargetMode="External"/><Relationship Id="rId16" Type="http://schemas.openxmlformats.org/officeDocument/2006/relationships/image" Target="../media/image50.jpg"/><Relationship Id="rId20" Type="http://schemas.openxmlformats.org/officeDocument/2006/relationships/image" Target="../media/image54.jpg"/><Relationship Id="rId1" Type="http://schemas.openxmlformats.org/officeDocument/2006/relationships/slideLayout" Target="../slideLayouts/slideLayout5.xml"/><Relationship Id="rId6" Type="http://schemas.openxmlformats.org/officeDocument/2006/relationships/slide" Target="slide53.xml"/><Relationship Id="rId11" Type="http://schemas.openxmlformats.org/officeDocument/2006/relationships/image" Target="../media/image45.jpg"/><Relationship Id="rId24" Type="http://schemas.openxmlformats.org/officeDocument/2006/relationships/image" Target="../media/image58.jpg"/><Relationship Id="rId5" Type="http://schemas.openxmlformats.org/officeDocument/2006/relationships/hyperlink" Target="https://communityengagementhub.org/resource/ifrc-feedback-kit" TargetMode="External"/><Relationship Id="rId15" Type="http://schemas.openxmlformats.org/officeDocument/2006/relationships/image" Target="../media/image49.jpg"/><Relationship Id="rId23" Type="http://schemas.openxmlformats.org/officeDocument/2006/relationships/image" Target="../media/image57.jpg"/><Relationship Id="rId10" Type="http://schemas.openxmlformats.org/officeDocument/2006/relationships/image" Target="../media/image44.jpg"/><Relationship Id="rId19" Type="http://schemas.openxmlformats.org/officeDocument/2006/relationships/image" Target="../media/image53.jpg"/><Relationship Id="rId4" Type="http://schemas.openxmlformats.org/officeDocument/2006/relationships/hyperlink" Target="https://www.cdacollaborative.org/cdaproject/the-listening-project/" TargetMode="External"/><Relationship Id="rId9" Type="http://schemas.openxmlformats.org/officeDocument/2006/relationships/hyperlink" Target="https://communityengagementhub.org/resource/cea-toolkit/" TargetMode="External"/><Relationship Id="rId14" Type="http://schemas.openxmlformats.org/officeDocument/2006/relationships/image" Target="../media/image48.jpg"/><Relationship Id="rId22" Type="http://schemas.openxmlformats.org/officeDocument/2006/relationships/image" Target="../media/image56.jpg"/><Relationship Id="rId27" Type="http://schemas.openxmlformats.org/officeDocument/2006/relationships/image" Target="../media/image61.png"/></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hyperlink" Target="https://communityengagementhub.org/resource/ifrc-feedback-kit" TargetMode="External"/><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hyperlink" Target="https://communityengagementhub.org/resource/community-engagement-and-accountability-zine/" TargetMode="External"/><Relationship Id="rId7" Type="http://schemas.openxmlformats.org/officeDocument/2006/relationships/image" Target="../media/image65.png"/><Relationship Id="rId2" Type="http://schemas.openxmlformats.org/officeDocument/2006/relationships/hyperlink" Target="https://communityengagementhub.org/resource/ifrc-feedback-kit" TargetMode="External"/><Relationship Id="rId1" Type="http://schemas.openxmlformats.org/officeDocument/2006/relationships/slideLayout" Target="../slideLayouts/slideLayout5.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slide" Target="slide51.xml"/><Relationship Id="rId9" Type="http://schemas.openxmlformats.org/officeDocument/2006/relationships/image" Target="../media/image67.png"/></Relationships>
</file>

<file path=ppt/slides/_rels/slide17.xml.rels><?xml version="1.0" encoding="UTF-8" standalone="yes"?>
<Relationships xmlns="http://schemas.openxmlformats.org/package/2006/relationships"><Relationship Id="rId8" Type="http://schemas.openxmlformats.org/officeDocument/2006/relationships/image" Target="../media/image73.png"/><Relationship Id="rId13" Type="http://schemas.openxmlformats.org/officeDocument/2006/relationships/image" Target="../media/image78.png"/><Relationship Id="rId18" Type="http://schemas.openxmlformats.org/officeDocument/2006/relationships/image" Target="../media/image83.png"/><Relationship Id="rId3" Type="http://schemas.openxmlformats.org/officeDocument/2006/relationships/image" Target="../media/image68.png"/><Relationship Id="rId21" Type="http://schemas.openxmlformats.org/officeDocument/2006/relationships/image" Target="../media/image86.png"/><Relationship Id="rId7" Type="http://schemas.openxmlformats.org/officeDocument/2006/relationships/image" Target="../media/image72.png"/><Relationship Id="rId12" Type="http://schemas.openxmlformats.org/officeDocument/2006/relationships/image" Target="../media/image77.png"/><Relationship Id="rId17" Type="http://schemas.openxmlformats.org/officeDocument/2006/relationships/image" Target="../media/image82.png"/><Relationship Id="rId25" Type="http://schemas.openxmlformats.org/officeDocument/2006/relationships/image" Target="../media/image90.png"/><Relationship Id="rId2" Type="http://schemas.openxmlformats.org/officeDocument/2006/relationships/hyperlink" Target="https://communityengagementhub.org/resource/ifrc-feedback-kit" TargetMode="External"/><Relationship Id="rId16" Type="http://schemas.openxmlformats.org/officeDocument/2006/relationships/image" Target="../media/image81.png"/><Relationship Id="rId20" Type="http://schemas.openxmlformats.org/officeDocument/2006/relationships/image" Target="../media/image85.png"/><Relationship Id="rId1" Type="http://schemas.openxmlformats.org/officeDocument/2006/relationships/slideLayout" Target="../slideLayouts/slideLayout5.xml"/><Relationship Id="rId6" Type="http://schemas.openxmlformats.org/officeDocument/2006/relationships/image" Target="../media/image71.png"/><Relationship Id="rId11" Type="http://schemas.openxmlformats.org/officeDocument/2006/relationships/image" Target="../media/image76.png"/><Relationship Id="rId24" Type="http://schemas.openxmlformats.org/officeDocument/2006/relationships/image" Target="../media/image89.png"/><Relationship Id="rId5" Type="http://schemas.openxmlformats.org/officeDocument/2006/relationships/image" Target="../media/image70.png"/><Relationship Id="rId15" Type="http://schemas.openxmlformats.org/officeDocument/2006/relationships/image" Target="../media/image80.png"/><Relationship Id="rId23" Type="http://schemas.openxmlformats.org/officeDocument/2006/relationships/image" Target="../media/image88.png"/><Relationship Id="rId10" Type="http://schemas.openxmlformats.org/officeDocument/2006/relationships/image" Target="../media/image75.png"/><Relationship Id="rId19" Type="http://schemas.openxmlformats.org/officeDocument/2006/relationships/image" Target="../media/image84.png"/><Relationship Id="rId4" Type="http://schemas.openxmlformats.org/officeDocument/2006/relationships/image" Target="../media/image69.png"/><Relationship Id="rId9" Type="http://schemas.openxmlformats.org/officeDocument/2006/relationships/image" Target="../media/image74.png"/><Relationship Id="rId14" Type="http://schemas.openxmlformats.org/officeDocument/2006/relationships/image" Target="../media/image79.png"/><Relationship Id="rId22" Type="http://schemas.openxmlformats.org/officeDocument/2006/relationships/image" Target="../media/image87.png"/></Relationships>
</file>

<file path=ppt/slides/_rels/slide18.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hyperlink" Target="https://communityengagementhub.org/resource/ifrc-feedback-kit" TargetMode="External"/><Relationship Id="rId7" Type="http://schemas.openxmlformats.org/officeDocument/2006/relationships/image" Target="../media/image93.png"/><Relationship Id="rId2" Type="http://schemas.openxmlformats.org/officeDocument/2006/relationships/image" Target="../media/image91.png"/><Relationship Id="rId1" Type="http://schemas.openxmlformats.org/officeDocument/2006/relationships/slideLayout" Target="../slideLayouts/slideLayout5.xml"/><Relationship Id="rId6" Type="http://schemas.openxmlformats.org/officeDocument/2006/relationships/image" Target="../media/image92.png"/><Relationship Id="rId5" Type="http://schemas.openxmlformats.org/officeDocument/2006/relationships/image" Target="../media/image63.png"/><Relationship Id="rId4" Type="http://schemas.openxmlformats.org/officeDocument/2006/relationships/hyperlink" Target="https://opendocs.ids.ac.uk/opendocs/handle/20.500.12413/15423" TargetMode="External"/></Relationships>
</file>

<file path=ppt/slides/_rels/slide2.xml.rels><?xml version="1.0" encoding="UTF-8" standalone="yes"?>
<Relationships xmlns="http://schemas.openxmlformats.org/package/2006/relationships"><Relationship Id="rId8" Type="http://schemas.openxmlformats.org/officeDocument/2006/relationships/slide" Target="slide33.xml"/><Relationship Id="rId13" Type="http://schemas.openxmlformats.org/officeDocument/2006/relationships/slide" Target="slide51.xml"/><Relationship Id="rId3" Type="http://schemas.openxmlformats.org/officeDocument/2006/relationships/slide" Target="slide4.xml"/><Relationship Id="rId7" Type="http://schemas.openxmlformats.org/officeDocument/2006/relationships/slide" Target="slide29.xml"/><Relationship Id="rId12" Type="http://schemas.openxmlformats.org/officeDocument/2006/relationships/slide" Target="slide50.xml"/><Relationship Id="rId2" Type="http://schemas.openxmlformats.org/officeDocument/2006/relationships/image" Target="../media/image4.jpg"/><Relationship Id="rId1" Type="http://schemas.openxmlformats.org/officeDocument/2006/relationships/slideLayout" Target="../slideLayouts/slideLayout2.xml"/><Relationship Id="rId6" Type="http://schemas.openxmlformats.org/officeDocument/2006/relationships/slide" Target="slide14.xml"/><Relationship Id="rId11" Type="http://schemas.openxmlformats.org/officeDocument/2006/relationships/slide" Target="slide49.xml"/><Relationship Id="rId5" Type="http://schemas.openxmlformats.org/officeDocument/2006/relationships/slide" Target="slide11.xml"/><Relationship Id="rId10" Type="http://schemas.openxmlformats.org/officeDocument/2006/relationships/slide" Target="slide46.xml"/><Relationship Id="rId4" Type="http://schemas.openxmlformats.org/officeDocument/2006/relationships/slide" Target="slide7.xml"/><Relationship Id="rId9" Type="http://schemas.openxmlformats.org/officeDocument/2006/relationships/slide" Target="slide41.xml"/><Relationship Id="rId14" Type="http://schemas.openxmlformats.org/officeDocument/2006/relationships/slide" Target="slide54.xml"/></Relationships>
</file>

<file path=ppt/slides/_rels/slide20.xml.rels><?xml version="1.0" encoding="UTF-8" standalone="yes"?>
<Relationships xmlns="http://schemas.openxmlformats.org/package/2006/relationships"><Relationship Id="rId2" Type="http://schemas.openxmlformats.org/officeDocument/2006/relationships/image" Target="../media/image94.jp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slide" Target="slide51.xml"/><Relationship Id="rId7" Type="http://schemas.openxmlformats.org/officeDocument/2006/relationships/image" Target="../media/image97.png"/><Relationship Id="rId2" Type="http://schemas.openxmlformats.org/officeDocument/2006/relationships/hyperlink" Target="https://communityengagementhub.org/resource/ifrc-feedback-kit" TargetMode="External"/><Relationship Id="rId1" Type="http://schemas.openxmlformats.org/officeDocument/2006/relationships/slideLayout" Target="../slideLayouts/slideLayout5.xml"/><Relationship Id="rId6" Type="http://schemas.openxmlformats.org/officeDocument/2006/relationships/image" Target="../media/image96.png"/><Relationship Id="rId5" Type="http://schemas.openxmlformats.org/officeDocument/2006/relationships/image" Target="../media/image95.png"/><Relationship Id="rId10" Type="http://schemas.openxmlformats.org/officeDocument/2006/relationships/image" Target="../media/image100.png"/><Relationship Id="rId4" Type="http://schemas.openxmlformats.org/officeDocument/2006/relationships/slide" Target="slide53.xml"/><Relationship Id="rId9" Type="http://schemas.openxmlformats.org/officeDocument/2006/relationships/image" Target="../media/image99.png"/></Relationships>
</file>

<file path=ppt/slides/_rels/slide22.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image" Target="../media/image101.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8" Type="http://schemas.openxmlformats.org/officeDocument/2006/relationships/image" Target="../media/image106.png"/><Relationship Id="rId13" Type="http://schemas.openxmlformats.org/officeDocument/2006/relationships/image" Target="../media/image111.png"/><Relationship Id="rId18" Type="http://schemas.openxmlformats.org/officeDocument/2006/relationships/image" Target="../media/image116.png"/><Relationship Id="rId3" Type="http://schemas.openxmlformats.org/officeDocument/2006/relationships/slide" Target="slide51.xml"/><Relationship Id="rId7" Type="http://schemas.openxmlformats.org/officeDocument/2006/relationships/image" Target="../media/image105.png"/><Relationship Id="rId12" Type="http://schemas.openxmlformats.org/officeDocument/2006/relationships/image" Target="../media/image110.png"/><Relationship Id="rId17" Type="http://schemas.openxmlformats.org/officeDocument/2006/relationships/image" Target="../media/image115.png"/><Relationship Id="rId2" Type="http://schemas.openxmlformats.org/officeDocument/2006/relationships/slide" Target="slide53.xml"/><Relationship Id="rId16" Type="http://schemas.openxmlformats.org/officeDocument/2006/relationships/image" Target="../media/image114.png"/><Relationship Id="rId1" Type="http://schemas.openxmlformats.org/officeDocument/2006/relationships/slideLayout" Target="../slideLayouts/slideLayout5.xml"/><Relationship Id="rId6" Type="http://schemas.openxmlformats.org/officeDocument/2006/relationships/image" Target="../media/image104.png"/><Relationship Id="rId11" Type="http://schemas.openxmlformats.org/officeDocument/2006/relationships/image" Target="../media/image109.png"/><Relationship Id="rId5" Type="http://schemas.openxmlformats.org/officeDocument/2006/relationships/image" Target="../media/image103.png"/><Relationship Id="rId15" Type="http://schemas.openxmlformats.org/officeDocument/2006/relationships/image" Target="../media/image113.png"/><Relationship Id="rId10" Type="http://schemas.openxmlformats.org/officeDocument/2006/relationships/image" Target="../media/image108.png"/><Relationship Id="rId19" Type="http://schemas.openxmlformats.org/officeDocument/2006/relationships/image" Target="../media/image117.png"/><Relationship Id="rId4" Type="http://schemas.openxmlformats.org/officeDocument/2006/relationships/slide" Target="slide52.xml"/><Relationship Id="rId9" Type="http://schemas.openxmlformats.org/officeDocument/2006/relationships/image" Target="../media/image107.png"/><Relationship Id="rId14" Type="http://schemas.openxmlformats.org/officeDocument/2006/relationships/image" Target="../media/image112.png"/></Relationships>
</file>

<file path=ppt/slides/_rels/slide24.xml.rels><?xml version="1.0" encoding="UTF-8" standalone="yes"?>
<Relationships xmlns="http://schemas.openxmlformats.org/package/2006/relationships"><Relationship Id="rId3" Type="http://schemas.openxmlformats.org/officeDocument/2006/relationships/hyperlink" Target="https://communityengagementhub.org/resource/ifrc-feedback-kit" TargetMode="External"/><Relationship Id="rId2" Type="http://schemas.openxmlformats.org/officeDocument/2006/relationships/image" Target="../media/image91.png"/><Relationship Id="rId1" Type="http://schemas.openxmlformats.org/officeDocument/2006/relationships/slideLayout" Target="../slideLayouts/slideLayout5.xml"/><Relationship Id="rId6" Type="http://schemas.openxmlformats.org/officeDocument/2006/relationships/image" Target="../media/image120.png"/><Relationship Id="rId5" Type="http://schemas.openxmlformats.org/officeDocument/2006/relationships/image" Target="../media/image119.png"/><Relationship Id="rId4" Type="http://schemas.openxmlformats.org/officeDocument/2006/relationships/image" Target="../media/image118.png"/></Relationships>
</file>

<file path=ppt/slides/_rels/slide25.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slide" Target="slide53.xml"/><Relationship Id="rId7" Type="http://schemas.openxmlformats.org/officeDocument/2006/relationships/image" Target="../media/image121.png"/><Relationship Id="rId2" Type="http://schemas.openxmlformats.org/officeDocument/2006/relationships/hyperlink" Target="https://communityengagementhub.org/resource/ifrc-feedback-kit" TargetMode="External"/><Relationship Id="rId1" Type="http://schemas.openxmlformats.org/officeDocument/2006/relationships/slideLayout" Target="../slideLayouts/slideLayout5.xml"/><Relationship Id="rId6" Type="http://schemas.openxmlformats.org/officeDocument/2006/relationships/image" Target="../media/image63.png"/><Relationship Id="rId5" Type="http://schemas.openxmlformats.org/officeDocument/2006/relationships/slide" Target="slide51.xml"/><Relationship Id="rId10" Type="http://schemas.openxmlformats.org/officeDocument/2006/relationships/hyperlink" Target="https://www.unfpa.org/resources/minimum-initial-service-package-misp-srh-crisis-situations" TargetMode="External"/><Relationship Id="rId4" Type="http://schemas.openxmlformats.org/officeDocument/2006/relationships/slide" Target="slide52.xml"/><Relationship Id="rId9" Type="http://schemas.openxmlformats.org/officeDocument/2006/relationships/image" Target="../media/image92.png"/></Relationships>
</file>

<file path=ppt/slides/_rels/slide26.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43.png"/><Relationship Id="rId7" Type="http://schemas.openxmlformats.org/officeDocument/2006/relationships/image" Target="../media/image123.png"/><Relationship Id="rId12" Type="http://schemas.openxmlformats.org/officeDocument/2006/relationships/hyperlink" Target="https://docs.google.com/document/d/1FFn4PdHyS2f8wjbaAl38prRaIq52ttaY/edit" TargetMode="External"/><Relationship Id="rId2" Type="http://schemas.openxmlformats.org/officeDocument/2006/relationships/hyperlink" Target="https://communityengagementhub.org/resource/ifrc-feedback-kit" TargetMode="External"/><Relationship Id="rId1" Type="http://schemas.openxmlformats.org/officeDocument/2006/relationships/slideLayout" Target="../slideLayouts/slideLayout5.xml"/><Relationship Id="rId6" Type="http://schemas.openxmlformats.org/officeDocument/2006/relationships/image" Target="../media/image97.png"/><Relationship Id="rId11" Type="http://schemas.openxmlformats.org/officeDocument/2006/relationships/hyperlink" Target="https://docs.google.com/document/d/1EzRh6qzOjJDOoIUPIWtxOU3v-iyHY24I/edit" TargetMode="External"/><Relationship Id="rId5" Type="http://schemas.openxmlformats.org/officeDocument/2006/relationships/hyperlink" Target="https://docs.google.com/document/d/1ISY2sltkjuejr4CcHbOGfKF8ba8xE64s/edit" TargetMode="External"/><Relationship Id="rId10" Type="http://schemas.openxmlformats.org/officeDocument/2006/relationships/image" Target="../media/image126.png"/><Relationship Id="rId4" Type="http://schemas.openxmlformats.org/officeDocument/2006/relationships/slide" Target="slide41.xml"/><Relationship Id="rId9" Type="http://schemas.openxmlformats.org/officeDocument/2006/relationships/image" Target="../media/image125.png"/></Relationships>
</file>

<file path=ppt/slides/_rels/slide27.xml.rels><?xml version="1.0" encoding="UTF-8" standalone="yes"?>
<Relationships xmlns="http://schemas.openxmlformats.org/package/2006/relationships"><Relationship Id="rId8" Type="http://schemas.openxmlformats.org/officeDocument/2006/relationships/image" Target="../media/image119.png"/><Relationship Id="rId3" Type="http://schemas.openxmlformats.org/officeDocument/2006/relationships/hyperlink" Target="https://communityengagementhub.org/resource/ifrc-feedback-kit" TargetMode="External"/><Relationship Id="rId7" Type="http://schemas.openxmlformats.org/officeDocument/2006/relationships/image" Target="../media/image130.png"/><Relationship Id="rId2" Type="http://schemas.openxmlformats.org/officeDocument/2006/relationships/hyperlink" Target="https://communityengagementhub.org/resource/cea-toolkit/" TargetMode="External"/><Relationship Id="rId1" Type="http://schemas.openxmlformats.org/officeDocument/2006/relationships/slideLayout" Target="../slideLayouts/slideLayout5.xml"/><Relationship Id="rId6" Type="http://schemas.openxmlformats.org/officeDocument/2006/relationships/image" Target="../media/image129.png"/><Relationship Id="rId5" Type="http://schemas.openxmlformats.org/officeDocument/2006/relationships/image" Target="../media/image128.png"/><Relationship Id="rId4" Type="http://schemas.openxmlformats.org/officeDocument/2006/relationships/image" Target="../media/image127.png"/></Relationships>
</file>

<file path=ppt/slides/_rels/slide28.xml.rels><?xml version="1.0" encoding="UTF-8" standalone="yes"?>
<Relationships xmlns="http://schemas.openxmlformats.org/package/2006/relationships"><Relationship Id="rId2" Type="http://schemas.openxmlformats.org/officeDocument/2006/relationships/image" Target="../media/image131.jp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hyperlink" Target="https://communityengagementhub.org/resource/ifrc-feedback-kit" TargetMode="External"/><Relationship Id="rId2" Type="http://schemas.openxmlformats.org/officeDocument/2006/relationships/slide" Target="slide51.xml"/><Relationship Id="rId1" Type="http://schemas.openxmlformats.org/officeDocument/2006/relationships/slideLayout" Target="../slideLayouts/slideLayout5.xml"/><Relationship Id="rId5" Type="http://schemas.openxmlformats.org/officeDocument/2006/relationships/hyperlink" Target="https://www.cdacollaborative.org/wp-content/uploads/2016/01/Guidance-on-Engaging-People-in-Crisis-Affected-Communities-to-ReshapeAid.pdf" TargetMode="Externa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8" Type="http://schemas.openxmlformats.org/officeDocument/2006/relationships/image" Target="../media/image132.png"/><Relationship Id="rId3" Type="http://schemas.openxmlformats.org/officeDocument/2006/relationships/slide" Target="slide51.xml"/><Relationship Id="rId7" Type="http://schemas.openxmlformats.org/officeDocument/2006/relationships/image" Target="../media/image63.png"/><Relationship Id="rId2" Type="http://schemas.openxmlformats.org/officeDocument/2006/relationships/hyperlink" Target="https://communityengagementhub.org/resource/ifrc-feedback-kit" TargetMode="External"/><Relationship Id="rId1" Type="http://schemas.openxmlformats.org/officeDocument/2006/relationships/slideLayout" Target="../slideLayouts/slideLayout5.xml"/><Relationship Id="rId6" Type="http://schemas.openxmlformats.org/officeDocument/2006/relationships/slide" Target="slide52.xml"/><Relationship Id="rId5" Type="http://schemas.openxmlformats.org/officeDocument/2006/relationships/slide" Target="slide53.xml"/><Relationship Id="rId4" Type="http://schemas.openxmlformats.org/officeDocument/2006/relationships/image" Target="../media/image43.png"/><Relationship Id="rId9" Type="http://schemas.openxmlformats.org/officeDocument/2006/relationships/image" Target="../media/image124.png"/></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 Target="slide52.xml"/><Relationship Id="rId1" Type="http://schemas.openxmlformats.org/officeDocument/2006/relationships/slideLayout" Target="../slideLayouts/slideLayout5.xml"/><Relationship Id="rId6" Type="http://schemas.openxmlformats.org/officeDocument/2006/relationships/image" Target="../media/image133.png"/><Relationship Id="rId5" Type="http://schemas.openxmlformats.org/officeDocument/2006/relationships/image" Target="../media/image9.png"/><Relationship Id="rId4" Type="http://schemas.openxmlformats.org/officeDocument/2006/relationships/hyperlink" Target="https://communityengagementhub.org/resource/volunteer-perceptions-throughout-the-pandemic-africa-region/"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134.jpg"/><Relationship Id="rId2" Type="http://schemas.openxmlformats.org/officeDocument/2006/relationships/image" Target="../media/image43.png"/><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33.xml.rels><?xml version="1.0" encoding="UTF-8" standalone="yes"?>
<Relationships xmlns="http://schemas.openxmlformats.org/package/2006/relationships"><Relationship Id="rId8" Type="http://schemas.openxmlformats.org/officeDocument/2006/relationships/image" Target="../media/image140.png"/><Relationship Id="rId3" Type="http://schemas.openxmlformats.org/officeDocument/2006/relationships/image" Target="../media/image135.png"/><Relationship Id="rId7" Type="http://schemas.openxmlformats.org/officeDocument/2006/relationships/image" Target="../media/image139.png"/><Relationship Id="rId2" Type="http://schemas.openxmlformats.org/officeDocument/2006/relationships/hyperlink" Target="https://communityengagementhub.org/resource/ifrc-feedback-kit" TargetMode="External"/><Relationship Id="rId1" Type="http://schemas.openxmlformats.org/officeDocument/2006/relationships/slideLayout" Target="../slideLayouts/slideLayout5.xml"/><Relationship Id="rId6" Type="http://schemas.openxmlformats.org/officeDocument/2006/relationships/image" Target="../media/image138.png"/><Relationship Id="rId5" Type="http://schemas.openxmlformats.org/officeDocument/2006/relationships/image" Target="../media/image137.png"/><Relationship Id="rId4" Type="http://schemas.openxmlformats.org/officeDocument/2006/relationships/image" Target="../media/image136.png"/><Relationship Id="rId9" Type="http://schemas.openxmlformats.org/officeDocument/2006/relationships/slide" Target="slide37.xml"/></Relationships>
</file>

<file path=ppt/slides/_rels/slide34.xml.rels><?xml version="1.0" encoding="UTF-8" standalone="yes"?>
<Relationships xmlns="http://schemas.openxmlformats.org/package/2006/relationships"><Relationship Id="rId3" Type="http://schemas.openxmlformats.org/officeDocument/2006/relationships/image" Target="../media/image142.jpg"/><Relationship Id="rId2" Type="http://schemas.openxmlformats.org/officeDocument/2006/relationships/image" Target="../media/image141.png"/><Relationship Id="rId1" Type="http://schemas.openxmlformats.org/officeDocument/2006/relationships/slideLayout" Target="../slideLayouts/slideLayout5.xml"/><Relationship Id="rId4" Type="http://schemas.openxmlformats.org/officeDocument/2006/relationships/hyperlink" Target="https://docs.google.com/document/d/1qY61yuvN4qjHPyu8sniWmkMDeB9a6mdT/edit?usp=sharing&amp;ouid=109473232721131860036&amp;rtpof=true&amp;sd=true" TargetMode="External"/></Relationships>
</file>

<file path=ppt/slides/_rels/slide35.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slide" Target="slide16.xml"/><Relationship Id="rId7" Type="http://schemas.openxmlformats.org/officeDocument/2006/relationships/slide" Target="slide33.xml"/><Relationship Id="rId2" Type="http://schemas.openxmlformats.org/officeDocument/2006/relationships/slide" Target="slide53.xml"/><Relationship Id="rId1" Type="http://schemas.openxmlformats.org/officeDocument/2006/relationships/slideLayout" Target="../slideLayouts/slideLayout5.xml"/><Relationship Id="rId6" Type="http://schemas.openxmlformats.org/officeDocument/2006/relationships/slide" Target="slide52.xml"/><Relationship Id="rId5" Type="http://schemas.openxmlformats.org/officeDocument/2006/relationships/image" Target="../media/image43.png"/><Relationship Id="rId4" Type="http://schemas.openxmlformats.org/officeDocument/2006/relationships/slide" Target="slide22.xml"/><Relationship Id="rId9" Type="http://schemas.openxmlformats.org/officeDocument/2006/relationships/image" Target="../media/image9.png"/></Relationships>
</file>

<file path=ppt/slides/_rels/slide36.xml.rels><?xml version="1.0" encoding="UTF-8" standalone="yes"?>
<Relationships xmlns="http://schemas.openxmlformats.org/package/2006/relationships"><Relationship Id="rId3" Type="http://schemas.openxmlformats.org/officeDocument/2006/relationships/slide" Target="slide51.xml"/><Relationship Id="rId7" Type="http://schemas.openxmlformats.org/officeDocument/2006/relationships/image" Target="../media/image147.png"/><Relationship Id="rId2" Type="http://schemas.openxmlformats.org/officeDocument/2006/relationships/image" Target="../media/image144.png"/><Relationship Id="rId1" Type="http://schemas.openxmlformats.org/officeDocument/2006/relationships/slideLayout" Target="../slideLayouts/slideLayout5.xml"/><Relationship Id="rId6" Type="http://schemas.openxmlformats.org/officeDocument/2006/relationships/image" Target="../media/image146.png"/><Relationship Id="rId5" Type="http://schemas.openxmlformats.org/officeDocument/2006/relationships/image" Target="../media/image145.png"/><Relationship Id="rId4" Type="http://schemas.openxmlformats.org/officeDocument/2006/relationships/hyperlink" Target="https://communityengagementhub.org/resource/ifrc-feedback-kit" TargetMode="External"/></Relationships>
</file>

<file path=ppt/slides/_rels/slide37.xml.rels><?xml version="1.0" encoding="UTF-8" standalone="yes"?>
<Relationships xmlns="http://schemas.openxmlformats.org/package/2006/relationships"><Relationship Id="rId8" Type="http://schemas.openxmlformats.org/officeDocument/2006/relationships/image" Target="../media/image151.png"/><Relationship Id="rId3" Type="http://schemas.openxmlformats.org/officeDocument/2006/relationships/image" Target="../media/image68.png"/><Relationship Id="rId7" Type="http://schemas.openxmlformats.org/officeDocument/2006/relationships/image" Target="../media/image150.png"/><Relationship Id="rId2" Type="http://schemas.openxmlformats.org/officeDocument/2006/relationships/hyperlink" Target="https://communityengagementhub.org/resource/ifrc-feedback-kit" TargetMode="External"/><Relationship Id="rId1" Type="http://schemas.openxmlformats.org/officeDocument/2006/relationships/slideLayout" Target="../slideLayouts/slideLayout5.xml"/><Relationship Id="rId6" Type="http://schemas.openxmlformats.org/officeDocument/2006/relationships/image" Target="../media/image149.png"/><Relationship Id="rId5" Type="http://schemas.openxmlformats.org/officeDocument/2006/relationships/image" Target="../media/image148.png"/><Relationship Id="rId4" Type="http://schemas.openxmlformats.org/officeDocument/2006/relationships/image" Target="../media/image65.png"/></Relationships>
</file>

<file path=ppt/slides/_rels/slide38.xml.rels><?xml version="1.0" encoding="UTF-8" standalone="yes"?>
<Relationships xmlns="http://schemas.openxmlformats.org/package/2006/relationships"><Relationship Id="rId8" Type="http://schemas.openxmlformats.org/officeDocument/2006/relationships/image" Target="../media/image155.png"/><Relationship Id="rId3" Type="http://schemas.openxmlformats.org/officeDocument/2006/relationships/hyperlink" Target="https://communityengagementhub.org/resource/ifrc-feedback-kit" TargetMode="External"/><Relationship Id="rId7" Type="http://schemas.openxmlformats.org/officeDocument/2006/relationships/image" Target="../media/image154.png"/><Relationship Id="rId2" Type="http://schemas.openxmlformats.org/officeDocument/2006/relationships/image" Target="../media/image43.png"/><Relationship Id="rId1" Type="http://schemas.openxmlformats.org/officeDocument/2006/relationships/slideLayout" Target="../slideLayouts/slideLayout5.xml"/><Relationship Id="rId6" Type="http://schemas.openxmlformats.org/officeDocument/2006/relationships/image" Target="../media/image153.png"/><Relationship Id="rId5" Type="http://schemas.openxmlformats.org/officeDocument/2006/relationships/image" Target="../media/image152.png"/><Relationship Id="rId4" Type="http://schemas.openxmlformats.org/officeDocument/2006/relationships/image" Target="../media/image9.png"/><Relationship Id="rId9" Type="http://schemas.openxmlformats.org/officeDocument/2006/relationships/image" Target="../media/image156.png"/></Relationships>
</file>

<file path=ppt/slides/_rels/slide39.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hyperlink" Target="https://communityengagementhub.org/resource/ifrc-feedback-kit" TargetMode="External"/><Relationship Id="rId1" Type="http://schemas.openxmlformats.org/officeDocument/2006/relationships/slideLayout" Target="../slideLayouts/slideLayout5.xml"/><Relationship Id="rId4" Type="http://schemas.openxmlformats.org/officeDocument/2006/relationships/image" Target="../media/image119.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hyperlink" Target="https://communityengagementhub.org/resource/social-science-training-package/" TargetMode="External"/><Relationship Id="rId7" Type="http://schemas.openxmlformats.org/officeDocument/2006/relationships/image" Target="../media/image158.png"/><Relationship Id="rId2" Type="http://schemas.openxmlformats.org/officeDocument/2006/relationships/image" Target="../media/image91.png"/><Relationship Id="rId1" Type="http://schemas.openxmlformats.org/officeDocument/2006/relationships/slideLayout" Target="../slideLayouts/slideLayout5.xml"/><Relationship Id="rId6" Type="http://schemas.openxmlformats.org/officeDocument/2006/relationships/hyperlink" Target="https://communityengagementhub.org/resource/ifrc-feedback-kit" TargetMode="External"/><Relationship Id="rId5" Type="http://schemas.openxmlformats.org/officeDocument/2006/relationships/hyperlink" Target="https://docs.google.com/document/d/1xgRGf3E7i0fBkfIrh7LZTZyTqg6fm3tG/edit?rtpof=true" TargetMode="External"/><Relationship Id="rId4" Type="http://schemas.openxmlformats.org/officeDocument/2006/relationships/image" Target="../media/image43.png"/></Relationships>
</file>

<file path=ppt/slides/_rels/slide41.xml.rels><?xml version="1.0" encoding="UTF-8" standalone="yes"?>
<Relationships xmlns="http://schemas.openxmlformats.org/package/2006/relationships"><Relationship Id="rId3" Type="http://schemas.openxmlformats.org/officeDocument/2006/relationships/image" Target="../media/image159.png"/><Relationship Id="rId7" Type="http://schemas.openxmlformats.org/officeDocument/2006/relationships/image" Target="../media/image91.png"/><Relationship Id="rId2" Type="http://schemas.openxmlformats.org/officeDocument/2006/relationships/hyperlink" Target="https://communityengagementhub.org/resource/ifrc-feedback-kit" TargetMode="External"/><Relationship Id="rId1" Type="http://schemas.openxmlformats.org/officeDocument/2006/relationships/slideLayout" Target="../slideLayouts/slideLayout5.xml"/><Relationship Id="rId6" Type="http://schemas.openxmlformats.org/officeDocument/2006/relationships/image" Target="../media/image130.png"/><Relationship Id="rId5" Type="http://schemas.openxmlformats.org/officeDocument/2006/relationships/image" Target="../media/image161.png"/><Relationship Id="rId4" Type="http://schemas.openxmlformats.org/officeDocument/2006/relationships/image" Target="../media/image160.png"/></Relationships>
</file>

<file path=ppt/slides/_rels/slide42.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hyperlink" Target="https://drive.google.com/file/d/1knhnwTA5TzCB8JLYP0-9uF_wD07db9uC/view" TargetMode="External"/><Relationship Id="rId7" Type="http://schemas.openxmlformats.org/officeDocument/2006/relationships/image" Target="../media/image66.png"/><Relationship Id="rId2" Type="http://schemas.openxmlformats.org/officeDocument/2006/relationships/hyperlink" Target="https://communityengagementhub.org/resource/ifrc-feedback-kit" TargetMode="External"/><Relationship Id="rId1" Type="http://schemas.openxmlformats.org/officeDocument/2006/relationships/slideLayout" Target="../slideLayouts/slideLayout5.xml"/><Relationship Id="rId6" Type="http://schemas.openxmlformats.org/officeDocument/2006/relationships/image" Target="../media/image157.png"/><Relationship Id="rId5" Type="http://schemas.openxmlformats.org/officeDocument/2006/relationships/image" Target="../media/image132.png"/><Relationship Id="rId4" Type="http://schemas.openxmlformats.org/officeDocument/2006/relationships/image" Target="../media/image63.png"/><Relationship Id="rId9" Type="http://schemas.openxmlformats.org/officeDocument/2006/relationships/image" Target="../media/image162.jpg"/></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91.png"/><Relationship Id="rId1" Type="http://schemas.openxmlformats.org/officeDocument/2006/relationships/slideLayout" Target="../slideLayouts/slideLayout5.xml"/><Relationship Id="rId6" Type="http://schemas.openxmlformats.org/officeDocument/2006/relationships/hyperlink" Target="https://communityengagementhub.org/resource/social-science-training-package/" TargetMode="External"/><Relationship Id="rId5" Type="http://schemas.openxmlformats.org/officeDocument/2006/relationships/image" Target="../media/image9.png"/><Relationship Id="rId4" Type="http://schemas.openxmlformats.org/officeDocument/2006/relationships/image" Target="../media/image163.png"/></Relationships>
</file>

<file path=ppt/slides/_rels/slide45.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hyperlink" Target="https://communityengagementhub.org/resource/ifrc-feedback-kit" TargetMode="External"/><Relationship Id="rId7" Type="http://schemas.openxmlformats.org/officeDocument/2006/relationships/image" Target="../media/image95.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28.png"/><Relationship Id="rId5" Type="http://schemas.openxmlformats.org/officeDocument/2006/relationships/image" Target="../media/image97.png"/><Relationship Id="rId10" Type="http://schemas.openxmlformats.org/officeDocument/2006/relationships/image" Target="../media/image135.png"/><Relationship Id="rId4" Type="http://schemas.openxmlformats.org/officeDocument/2006/relationships/image" Target="../media/image43.png"/><Relationship Id="rId9" Type="http://schemas.openxmlformats.org/officeDocument/2006/relationships/image" Target="../media/image9.png"/></Relationships>
</file>

<file path=ppt/slides/_rels/slide46.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hyperlink" Target="https://communityengagementhub.org/resource/ifrc-feedback-kit" TargetMode="External"/><Relationship Id="rId7" Type="http://schemas.openxmlformats.org/officeDocument/2006/relationships/image" Target="../media/image165.png"/><Relationship Id="rId2" Type="http://schemas.openxmlformats.org/officeDocument/2006/relationships/slide" Target="slide51.xml"/><Relationship Id="rId1" Type="http://schemas.openxmlformats.org/officeDocument/2006/relationships/slideLayout" Target="../slideLayouts/slideLayout5.xml"/><Relationship Id="rId6" Type="http://schemas.openxmlformats.org/officeDocument/2006/relationships/image" Target="../media/image164.png"/><Relationship Id="rId5" Type="http://schemas.openxmlformats.org/officeDocument/2006/relationships/image" Target="../media/image68.png"/><Relationship Id="rId4" Type="http://schemas.openxmlformats.org/officeDocument/2006/relationships/slide" Target="slide14.xml"/></Relationships>
</file>

<file path=ppt/slides/_rels/slide47.xml.rels><?xml version="1.0" encoding="UTF-8" standalone="yes"?>
<Relationships xmlns="http://schemas.openxmlformats.org/package/2006/relationships"><Relationship Id="rId2" Type="http://schemas.openxmlformats.org/officeDocument/2006/relationships/slide" Target="slide53.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53.xml"/><Relationship Id="rId1" Type="http://schemas.openxmlformats.org/officeDocument/2006/relationships/slideLayout" Target="../slideLayouts/slideLayout5.xml"/><Relationship Id="rId4" Type="http://schemas.openxmlformats.org/officeDocument/2006/relationships/image" Target="../media/image166.jpg"/></Relationships>
</file>

<file path=ppt/slides/_rels/slide4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hyperlink" Target="website" TargetMode="External"/><Relationship Id="rId1" Type="http://schemas.openxmlformats.org/officeDocument/2006/relationships/slideLayout" Target="../slideLayouts/slideLayout5.xml"/><Relationship Id="rId5" Type="http://schemas.openxmlformats.org/officeDocument/2006/relationships/image" Target="../media/image91.png"/><Relationship Id="rId4" Type="http://schemas.openxmlformats.org/officeDocument/2006/relationships/image" Target="../media/image120.png"/></Relationships>
</file>

<file path=ppt/slides/_rels/slide5.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8" Type="http://schemas.openxmlformats.org/officeDocument/2006/relationships/hyperlink" Target="https://aap-inclusion-psea.alnap.org/" TargetMode="External"/><Relationship Id="rId3" Type="http://schemas.openxmlformats.org/officeDocument/2006/relationships/hyperlink" Target="https://communityengagementhub.org/resource/cea-toolkit/" TargetMode="External"/><Relationship Id="rId7" Type="http://schemas.openxmlformats.org/officeDocument/2006/relationships/hyperlink" Target="https://communityengagementhub.org/guides-and-tools/complaints-and-feedback/" TargetMode="External"/><Relationship Id="rId2" Type="http://schemas.openxmlformats.org/officeDocument/2006/relationships/hyperlink" Target="https://communityengagementhub.org/resource/ifrc-feedback-kit" TargetMode="External"/><Relationship Id="rId1" Type="http://schemas.openxmlformats.org/officeDocument/2006/relationships/slideLayout" Target="../slideLayouts/slideLayout2.xml"/><Relationship Id="rId6" Type="http://schemas.openxmlformats.org/officeDocument/2006/relationships/hyperlink" Target="https://communityengagementhub.org/resource/social-science-training-package/" TargetMode="External"/><Relationship Id="rId5" Type="http://schemas.openxmlformats.org/officeDocument/2006/relationships/hyperlink" Target="https://communityengagementhub.org/guides-and-tools/hotline-in-a-box/" TargetMode="External"/><Relationship Id="rId10" Type="http://schemas.openxmlformats.org/officeDocument/2006/relationships/image" Target="../media/image167.jpg"/><Relationship Id="rId4" Type="http://schemas.openxmlformats.org/officeDocument/2006/relationships/hyperlink" Target="https://communityengagementhub.org/resource/cea-guide/" TargetMode="External"/><Relationship Id="rId9" Type="http://schemas.openxmlformats.org/officeDocument/2006/relationships/hyperlink" Target="https://www.cdacollaborative.org/publications/accountability-and-feedback-loops/" TargetMode="Externa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8" Type="http://schemas.openxmlformats.org/officeDocument/2006/relationships/image" Target="../media/image174.png"/><Relationship Id="rId3" Type="http://schemas.openxmlformats.org/officeDocument/2006/relationships/image" Target="../media/image169.png"/><Relationship Id="rId7" Type="http://schemas.openxmlformats.org/officeDocument/2006/relationships/image" Target="../media/image173.png"/><Relationship Id="rId2" Type="http://schemas.openxmlformats.org/officeDocument/2006/relationships/image" Target="../media/image168.png"/><Relationship Id="rId1" Type="http://schemas.openxmlformats.org/officeDocument/2006/relationships/slideLayout" Target="../slideLayouts/slideLayout5.xml"/><Relationship Id="rId6" Type="http://schemas.openxmlformats.org/officeDocument/2006/relationships/image" Target="../media/image172.png"/><Relationship Id="rId5" Type="http://schemas.openxmlformats.org/officeDocument/2006/relationships/image" Target="../media/image171.png"/><Relationship Id="rId10" Type="http://schemas.openxmlformats.org/officeDocument/2006/relationships/image" Target="../media/image62.png"/><Relationship Id="rId4" Type="http://schemas.openxmlformats.org/officeDocument/2006/relationships/image" Target="../media/image170.png"/><Relationship Id="rId9" Type="http://schemas.openxmlformats.org/officeDocument/2006/relationships/image" Target="../media/image175.png"/></Relationships>
</file>

<file path=ppt/slides/_rels/slide53.xml.rels><?xml version="1.0" encoding="UTF-8" standalone="yes"?>
<Relationships xmlns="http://schemas.openxmlformats.org/package/2006/relationships"><Relationship Id="rId3" Type="http://schemas.openxmlformats.org/officeDocument/2006/relationships/hyperlink" Target="https://centre.humdata.org/wp-content/uploads/2019/03/OCHA-DR-Guidelines-working-draft-032019.pdf" TargetMode="External"/><Relationship Id="rId2" Type="http://schemas.openxmlformats.org/officeDocument/2006/relationships/hyperlink" Target="https://centre.humdata.org/wp-content/uploads/2019/03/OCHA-DR-Guidelines-working-" TargetMode="External"/><Relationship Id="rId1" Type="http://schemas.openxmlformats.org/officeDocument/2006/relationships/slideLayout" Target="../slideLayouts/slideLayout5.xml"/><Relationship Id="rId5" Type="http://schemas.openxmlformats.org/officeDocument/2006/relationships/hyperlink" Target="https://www.drc.ngo/media/vzlhxkea/drc_global-cfm-guidance_web_low-res.pdf" TargetMode="External"/><Relationship Id="rId4" Type="http://schemas.openxmlformats.org/officeDocument/2006/relationships/hyperlink" Target="https://interagencystandingcommittee.org/operational-response/iasc-operational-guidance-data-responsibility-humanitarian-action" TargetMode="Externa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5.xml"/><Relationship Id="rId6" Type="http://schemas.openxmlformats.org/officeDocument/2006/relationships/image" Target="../media/image14.jp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hyperlink" Target="https://communityengagementhub.org/resource/ifrc-feedback-kit" TargetMode="External"/><Relationship Id="rId7"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hyperlink" Target="https://communityengagementhub.org/resource/cea-toolkit/"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hyperlink" Target="https://communityengagementhub.org/resource/ifrc-feedback-kit" TargetMode="External"/><Relationship Id="rId1" Type="http://schemas.openxmlformats.org/officeDocument/2006/relationships/slideLayout" Target="../slideLayouts/slideLayout5.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hyperlink" Target="https://communityengagementhub.org/resource/ifrc-feedback-kit" TargetMode="External"/><Relationship Id="rId1" Type="http://schemas.openxmlformats.org/officeDocument/2006/relationships/slideLayout" Target="../slideLayouts/slideLayout5.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7559992" cy="10692002"/>
          </a:xfrm>
          <a:prstGeom prst="rect">
            <a:avLst/>
          </a:prstGeom>
        </p:spPr>
      </p:pic>
      <p:sp>
        <p:nvSpPr>
          <p:cNvPr id="3" name="object 3"/>
          <p:cNvSpPr txBox="1">
            <a:spLocks noGrp="1"/>
          </p:cNvSpPr>
          <p:nvPr>
            <p:ph type="title"/>
          </p:nvPr>
        </p:nvSpPr>
        <p:spPr>
          <a:xfrm>
            <a:off x="3778250" y="817003"/>
            <a:ext cx="2119630" cy="482600"/>
          </a:xfrm>
          <a:prstGeom prst="rect">
            <a:avLst/>
          </a:prstGeom>
        </p:spPr>
        <p:txBody>
          <a:bodyPr vert="horz" wrap="square" lIns="0" tIns="12700" rIns="0" bIns="0" rtlCol="0">
            <a:spAutoFit/>
          </a:bodyPr>
          <a:lstStyle/>
          <a:p>
            <a:pPr marL="12700" algn="r">
              <a:lnSpc>
                <a:spcPct val="100000"/>
              </a:lnSpc>
              <a:spcBef>
                <a:spcPts val="100"/>
              </a:spcBef>
            </a:pPr>
            <a:r>
              <a:rPr lang="ar-JO" b="0" spc="170" dirty="0">
                <a:solidFill>
                  <a:srgbClr val="FFFFFF"/>
                </a:solidFill>
                <a:latin typeface="Verdana"/>
                <a:cs typeface="Verdana"/>
              </a:rPr>
              <a:t>الوحدة 3</a:t>
            </a:r>
            <a:endParaRPr b="0" spc="-160" dirty="0">
              <a:solidFill>
                <a:srgbClr val="FFFFFF"/>
              </a:solidFill>
              <a:latin typeface="Verdana"/>
              <a:cs typeface="Verdana"/>
            </a:endParaRPr>
          </a:p>
        </p:txBody>
      </p:sp>
      <p:sp>
        <p:nvSpPr>
          <p:cNvPr id="4" name="object 4"/>
          <p:cNvSpPr txBox="1"/>
          <p:nvPr/>
        </p:nvSpPr>
        <p:spPr>
          <a:xfrm>
            <a:off x="235737" y="1270605"/>
            <a:ext cx="5684520" cy="1618392"/>
          </a:xfrm>
          <a:prstGeom prst="rect">
            <a:avLst/>
          </a:prstGeom>
        </p:spPr>
        <p:txBody>
          <a:bodyPr vert="horz" wrap="square" lIns="0" tIns="66040" rIns="0" bIns="0" rtlCol="0">
            <a:spAutoFit/>
          </a:bodyPr>
          <a:lstStyle/>
          <a:p>
            <a:pPr marL="12700" marR="5080" rtl="1">
              <a:lnSpc>
                <a:spcPts val="2600"/>
              </a:lnSpc>
              <a:spcBef>
                <a:spcPts val="520"/>
              </a:spcBef>
            </a:pPr>
            <a:r>
              <a:rPr lang="ar-JO" sz="2500" b="1" spc="295" dirty="0">
                <a:solidFill>
                  <a:srgbClr val="FFFFFF"/>
                </a:solidFill>
                <a:latin typeface="Calibri" panose="020F0502020204030204" pitchFamily="34" charset="0"/>
                <a:cs typeface="Calibri" panose="020F0502020204030204" pitchFamily="34" charset="0"/>
              </a:rPr>
              <a:t>كيفية الاستماع والاستجابة للتغذية الراجعة المجتمعية المفتوحة</a:t>
            </a:r>
            <a:endParaRPr sz="2500" dirty="0">
              <a:latin typeface="Calibri" panose="020F0502020204030204" pitchFamily="34" charset="0"/>
              <a:cs typeface="Calibri" panose="020F0502020204030204" pitchFamily="34" charset="0"/>
            </a:endParaRPr>
          </a:p>
          <a:p>
            <a:pPr marL="12700" marR="1785620" algn="r" rtl="1">
              <a:lnSpc>
                <a:spcPct val="100000"/>
              </a:lnSpc>
              <a:spcBef>
                <a:spcPts val="590"/>
              </a:spcBef>
            </a:pPr>
            <a:r>
              <a:rPr lang="ar-JO" sz="1300" b="1" dirty="0">
                <a:solidFill>
                  <a:srgbClr val="FFFFFF"/>
                </a:solidFill>
                <a:latin typeface="Calibri" panose="020F0502020204030204" pitchFamily="34" charset="0"/>
                <a:cs typeface="Calibri" panose="020F0502020204030204" pitchFamily="34" charset="0"/>
              </a:rPr>
              <a:t>دليل إدارة الملاحظات والانطباعات النوعية للإستجابات الإنسانية وما بعدها</a:t>
            </a:r>
            <a:endParaRPr sz="1300" dirty="0">
              <a:latin typeface="Calibri" panose="020F0502020204030204" pitchFamily="34" charset="0"/>
              <a:cs typeface="Calibri" panose="020F0502020204030204" pitchFamily="34" charset="0"/>
            </a:endParaRPr>
          </a:p>
          <a:p>
            <a:pPr>
              <a:lnSpc>
                <a:spcPct val="100000"/>
              </a:lnSpc>
              <a:spcBef>
                <a:spcPts val="45"/>
              </a:spcBef>
            </a:pPr>
            <a:endParaRPr sz="1350" dirty="0">
              <a:latin typeface="Calibri" panose="020F0502020204030204" pitchFamily="34" charset="0"/>
              <a:cs typeface="Calibri" panose="020F0502020204030204" pitchFamily="34" charset="0"/>
            </a:endParaRPr>
          </a:p>
          <a:p>
            <a:pPr marL="12700" rtl="1">
              <a:lnSpc>
                <a:spcPct val="100000"/>
              </a:lnSpc>
            </a:pPr>
            <a:r>
              <a:rPr lang="ar-JO" sz="1300" b="1" dirty="0">
                <a:solidFill>
                  <a:srgbClr val="FFFFFF"/>
                </a:solidFill>
                <a:latin typeface="Calibri" panose="020F0502020204030204" pitchFamily="34" charset="0"/>
                <a:cs typeface="Calibri" panose="020F0502020204030204" pitchFamily="34" charset="0"/>
              </a:rPr>
              <a:t>تشرين الأول 2022</a:t>
            </a:r>
            <a:endParaRPr sz="1300" dirty="0">
              <a:latin typeface="Calibri" panose="020F0502020204030204" pitchFamily="34" charset="0"/>
              <a:cs typeface="Calibri" panose="020F0502020204030204" pitchFamily="34" charset="0"/>
            </a:endParaRPr>
          </a:p>
        </p:txBody>
      </p:sp>
      <p:grpSp>
        <p:nvGrpSpPr>
          <p:cNvPr id="5" name="object 5"/>
          <p:cNvGrpSpPr/>
          <p:nvPr/>
        </p:nvGrpSpPr>
        <p:grpSpPr>
          <a:xfrm>
            <a:off x="-6984" y="251967"/>
            <a:ext cx="7560309" cy="10440035"/>
            <a:chOff x="0" y="252006"/>
            <a:chExt cx="7560309" cy="10440035"/>
          </a:xfrm>
        </p:grpSpPr>
        <p:sp>
          <p:nvSpPr>
            <p:cNvPr id="6" name="object 6"/>
            <p:cNvSpPr/>
            <p:nvPr/>
          </p:nvSpPr>
          <p:spPr>
            <a:xfrm>
              <a:off x="6155994" y="252006"/>
              <a:ext cx="1096645" cy="1046480"/>
            </a:xfrm>
            <a:custGeom>
              <a:avLst/>
              <a:gdLst/>
              <a:ahLst/>
              <a:cxnLst/>
              <a:rect l="l" t="t" r="r" b="b"/>
              <a:pathLst>
                <a:path w="1096645" h="1046480">
                  <a:moveTo>
                    <a:pt x="1096352" y="0"/>
                  </a:moveTo>
                  <a:lnTo>
                    <a:pt x="0" y="0"/>
                  </a:lnTo>
                  <a:lnTo>
                    <a:pt x="0" y="1046403"/>
                  </a:lnTo>
                  <a:lnTo>
                    <a:pt x="1096352" y="1046403"/>
                  </a:lnTo>
                  <a:lnTo>
                    <a:pt x="1096352" y="0"/>
                  </a:lnTo>
                  <a:close/>
                </a:path>
              </a:pathLst>
            </a:custGeom>
            <a:solidFill>
              <a:srgbClr val="FFFFFF"/>
            </a:solidFill>
          </p:spPr>
          <p:txBody>
            <a:bodyPr wrap="square" lIns="0" tIns="0" rIns="0" bIns="0" rtlCol="0"/>
            <a:lstStyle/>
            <a:p>
              <a:endParaRPr/>
            </a:p>
          </p:txBody>
        </p:sp>
        <p:sp>
          <p:nvSpPr>
            <p:cNvPr id="7" name="object 7"/>
            <p:cNvSpPr/>
            <p:nvPr/>
          </p:nvSpPr>
          <p:spPr>
            <a:xfrm>
              <a:off x="6336754" y="429056"/>
              <a:ext cx="731520" cy="363220"/>
            </a:xfrm>
            <a:custGeom>
              <a:avLst/>
              <a:gdLst/>
              <a:ahLst/>
              <a:cxnLst/>
              <a:rect l="l" t="t" r="r" b="b"/>
              <a:pathLst>
                <a:path w="731520" h="363220">
                  <a:moveTo>
                    <a:pt x="358165" y="128498"/>
                  </a:moveTo>
                  <a:lnTo>
                    <a:pt x="232803" y="128498"/>
                  </a:lnTo>
                  <a:lnTo>
                    <a:pt x="232803" y="4038"/>
                  </a:lnTo>
                  <a:lnTo>
                    <a:pt x="125361" y="4038"/>
                  </a:lnTo>
                  <a:lnTo>
                    <a:pt x="125361" y="128498"/>
                  </a:lnTo>
                  <a:lnTo>
                    <a:pt x="0" y="128498"/>
                  </a:lnTo>
                  <a:lnTo>
                    <a:pt x="0" y="236448"/>
                  </a:lnTo>
                  <a:lnTo>
                    <a:pt x="125349" y="236448"/>
                  </a:lnTo>
                  <a:lnTo>
                    <a:pt x="125349" y="361772"/>
                  </a:lnTo>
                  <a:lnTo>
                    <a:pt x="232803" y="361772"/>
                  </a:lnTo>
                  <a:lnTo>
                    <a:pt x="232791" y="236448"/>
                  </a:lnTo>
                  <a:lnTo>
                    <a:pt x="358165" y="236448"/>
                  </a:lnTo>
                  <a:lnTo>
                    <a:pt x="358165" y="128498"/>
                  </a:lnTo>
                  <a:close/>
                </a:path>
                <a:path w="731520" h="363220">
                  <a:moveTo>
                    <a:pt x="731494" y="321246"/>
                  </a:moveTo>
                  <a:lnTo>
                    <a:pt x="718223" y="325818"/>
                  </a:lnTo>
                  <a:lnTo>
                    <a:pt x="704443" y="329171"/>
                  </a:lnTo>
                  <a:lnTo>
                    <a:pt x="690206" y="331241"/>
                  </a:lnTo>
                  <a:lnTo>
                    <a:pt x="675589" y="331939"/>
                  </a:lnTo>
                  <a:lnTo>
                    <a:pt x="627799" y="324231"/>
                  </a:lnTo>
                  <a:lnTo>
                    <a:pt x="586308" y="302768"/>
                  </a:lnTo>
                  <a:lnTo>
                    <a:pt x="553580" y="270040"/>
                  </a:lnTo>
                  <a:lnTo>
                    <a:pt x="532117" y="228536"/>
                  </a:lnTo>
                  <a:lnTo>
                    <a:pt x="524408" y="180759"/>
                  </a:lnTo>
                  <a:lnTo>
                    <a:pt x="532117" y="132981"/>
                  </a:lnTo>
                  <a:lnTo>
                    <a:pt x="553580" y="91478"/>
                  </a:lnTo>
                  <a:lnTo>
                    <a:pt x="586308" y="58750"/>
                  </a:lnTo>
                  <a:lnTo>
                    <a:pt x="627799" y="37287"/>
                  </a:lnTo>
                  <a:lnTo>
                    <a:pt x="675589" y="29578"/>
                  </a:lnTo>
                  <a:lnTo>
                    <a:pt x="689368" y="30200"/>
                  </a:lnTo>
                  <a:lnTo>
                    <a:pt x="702805" y="32029"/>
                  </a:lnTo>
                  <a:lnTo>
                    <a:pt x="715835" y="35013"/>
                  </a:lnTo>
                  <a:lnTo>
                    <a:pt x="728421" y="39090"/>
                  </a:lnTo>
                  <a:lnTo>
                    <a:pt x="703770" y="22656"/>
                  </a:lnTo>
                  <a:lnTo>
                    <a:pt x="676503" y="10363"/>
                  </a:lnTo>
                  <a:lnTo>
                    <a:pt x="647077" y="2667"/>
                  </a:lnTo>
                  <a:lnTo>
                    <a:pt x="615937" y="0"/>
                  </a:lnTo>
                  <a:lnTo>
                    <a:pt x="567702" y="6477"/>
                  </a:lnTo>
                  <a:lnTo>
                    <a:pt x="524370" y="24765"/>
                  </a:lnTo>
                  <a:lnTo>
                    <a:pt x="487654" y="53136"/>
                  </a:lnTo>
                  <a:lnTo>
                    <a:pt x="459295" y="89852"/>
                  </a:lnTo>
                  <a:lnTo>
                    <a:pt x="441007" y="133197"/>
                  </a:lnTo>
                  <a:lnTo>
                    <a:pt x="434530" y="181419"/>
                  </a:lnTo>
                  <a:lnTo>
                    <a:pt x="441007" y="229641"/>
                  </a:lnTo>
                  <a:lnTo>
                    <a:pt x="459295" y="272973"/>
                  </a:lnTo>
                  <a:lnTo>
                    <a:pt x="487654" y="309676"/>
                  </a:lnTo>
                  <a:lnTo>
                    <a:pt x="524370" y="338048"/>
                  </a:lnTo>
                  <a:lnTo>
                    <a:pt x="567702" y="356336"/>
                  </a:lnTo>
                  <a:lnTo>
                    <a:pt x="615937" y="362813"/>
                  </a:lnTo>
                  <a:lnTo>
                    <a:pt x="648093" y="359968"/>
                  </a:lnTo>
                  <a:lnTo>
                    <a:pt x="678408" y="351764"/>
                  </a:lnTo>
                  <a:lnTo>
                    <a:pt x="706374" y="338696"/>
                  </a:lnTo>
                  <a:lnTo>
                    <a:pt x="731494" y="321246"/>
                  </a:lnTo>
                  <a:close/>
                </a:path>
              </a:pathLst>
            </a:custGeom>
            <a:solidFill>
              <a:srgbClr val="E83D49"/>
            </a:solidFill>
          </p:spPr>
          <p:txBody>
            <a:bodyPr wrap="square" lIns="0" tIns="0" rIns="0" bIns="0" rtlCol="0"/>
            <a:lstStyle/>
            <a:p>
              <a:endParaRPr/>
            </a:p>
          </p:txBody>
        </p:sp>
        <p:sp>
          <p:nvSpPr>
            <p:cNvPr id="8" name="object 8"/>
            <p:cNvSpPr/>
            <p:nvPr/>
          </p:nvSpPr>
          <p:spPr>
            <a:xfrm>
              <a:off x="6336753" y="895883"/>
              <a:ext cx="733425" cy="223520"/>
            </a:xfrm>
            <a:custGeom>
              <a:avLst/>
              <a:gdLst/>
              <a:ahLst/>
              <a:cxnLst/>
              <a:rect l="l" t="t" r="r" b="b"/>
              <a:pathLst>
                <a:path w="733425" h="223519">
                  <a:moveTo>
                    <a:pt x="49987" y="3708"/>
                  </a:moveTo>
                  <a:lnTo>
                    <a:pt x="0" y="3708"/>
                  </a:lnTo>
                  <a:lnTo>
                    <a:pt x="0" y="219709"/>
                  </a:lnTo>
                  <a:lnTo>
                    <a:pt x="49987" y="219709"/>
                  </a:lnTo>
                  <a:lnTo>
                    <a:pt x="49987" y="3708"/>
                  </a:lnTo>
                  <a:close/>
                </a:path>
                <a:path w="733425" h="223519">
                  <a:moveTo>
                    <a:pt x="264452" y="3708"/>
                  </a:moveTo>
                  <a:lnTo>
                    <a:pt x="101219" y="3708"/>
                  </a:lnTo>
                  <a:lnTo>
                    <a:pt x="101219" y="219709"/>
                  </a:lnTo>
                  <a:lnTo>
                    <a:pt x="151206" y="219709"/>
                  </a:lnTo>
                  <a:lnTo>
                    <a:pt x="151206" y="141020"/>
                  </a:lnTo>
                  <a:lnTo>
                    <a:pt x="251180" y="141020"/>
                  </a:lnTo>
                  <a:lnTo>
                    <a:pt x="251180" y="100914"/>
                  </a:lnTo>
                  <a:lnTo>
                    <a:pt x="151206" y="100914"/>
                  </a:lnTo>
                  <a:lnTo>
                    <a:pt x="151206" y="43814"/>
                  </a:lnTo>
                  <a:lnTo>
                    <a:pt x="264452" y="43814"/>
                  </a:lnTo>
                  <a:lnTo>
                    <a:pt x="264452" y="3708"/>
                  </a:lnTo>
                  <a:close/>
                </a:path>
                <a:path w="733425" h="223519">
                  <a:moveTo>
                    <a:pt x="401154" y="3708"/>
                  </a:moveTo>
                  <a:lnTo>
                    <a:pt x="307644" y="3708"/>
                  </a:lnTo>
                  <a:lnTo>
                    <a:pt x="307644" y="219709"/>
                  </a:lnTo>
                  <a:lnTo>
                    <a:pt x="357644" y="219709"/>
                  </a:lnTo>
                  <a:lnTo>
                    <a:pt x="357644" y="159537"/>
                  </a:lnTo>
                  <a:lnTo>
                    <a:pt x="456980" y="159537"/>
                  </a:lnTo>
                  <a:lnTo>
                    <a:pt x="450519" y="150279"/>
                  </a:lnTo>
                  <a:lnTo>
                    <a:pt x="460559" y="145139"/>
                  </a:lnTo>
                  <a:lnTo>
                    <a:pt x="469382" y="138979"/>
                  </a:lnTo>
                  <a:lnTo>
                    <a:pt x="476990" y="131794"/>
                  </a:lnTo>
                  <a:lnTo>
                    <a:pt x="483387" y="123583"/>
                  </a:lnTo>
                  <a:lnTo>
                    <a:pt x="485520" y="119735"/>
                  </a:lnTo>
                  <a:lnTo>
                    <a:pt x="357644" y="119735"/>
                  </a:lnTo>
                  <a:lnTo>
                    <a:pt x="357644" y="44437"/>
                  </a:lnTo>
                  <a:lnTo>
                    <a:pt x="485717" y="44437"/>
                  </a:lnTo>
                  <a:lnTo>
                    <a:pt x="483539" y="40424"/>
                  </a:lnTo>
                  <a:lnTo>
                    <a:pt x="450989" y="13271"/>
                  </a:lnTo>
                  <a:lnTo>
                    <a:pt x="415028" y="4306"/>
                  </a:lnTo>
                  <a:lnTo>
                    <a:pt x="401154" y="3708"/>
                  </a:lnTo>
                  <a:close/>
                </a:path>
                <a:path w="733425" h="223519">
                  <a:moveTo>
                    <a:pt x="456980" y="159537"/>
                  </a:moveTo>
                  <a:lnTo>
                    <a:pt x="403618" y="159537"/>
                  </a:lnTo>
                  <a:lnTo>
                    <a:pt x="445274" y="219709"/>
                  </a:lnTo>
                  <a:lnTo>
                    <a:pt x="498970" y="219709"/>
                  </a:lnTo>
                  <a:lnTo>
                    <a:pt x="456980" y="159537"/>
                  </a:lnTo>
                  <a:close/>
                </a:path>
                <a:path w="733425" h="223519">
                  <a:moveTo>
                    <a:pt x="485717" y="44437"/>
                  </a:moveTo>
                  <a:lnTo>
                    <a:pt x="398373" y="44437"/>
                  </a:lnTo>
                  <a:lnTo>
                    <a:pt x="408958" y="45044"/>
                  </a:lnTo>
                  <a:lnTo>
                    <a:pt x="418195" y="46866"/>
                  </a:lnTo>
                  <a:lnTo>
                    <a:pt x="444347" y="82080"/>
                  </a:lnTo>
                  <a:lnTo>
                    <a:pt x="443614" y="90531"/>
                  </a:lnTo>
                  <a:lnTo>
                    <a:pt x="408958" y="119118"/>
                  </a:lnTo>
                  <a:lnTo>
                    <a:pt x="398373" y="119735"/>
                  </a:lnTo>
                  <a:lnTo>
                    <a:pt x="485520" y="119735"/>
                  </a:lnTo>
                  <a:lnTo>
                    <a:pt x="488447" y="114453"/>
                  </a:lnTo>
                  <a:lnTo>
                    <a:pt x="492078" y="104418"/>
                  </a:lnTo>
                  <a:lnTo>
                    <a:pt x="494233" y="93703"/>
                  </a:lnTo>
                  <a:lnTo>
                    <a:pt x="494957" y="82080"/>
                  </a:lnTo>
                  <a:lnTo>
                    <a:pt x="494242" y="70454"/>
                  </a:lnTo>
                  <a:lnTo>
                    <a:pt x="492101" y="59637"/>
                  </a:lnTo>
                  <a:lnTo>
                    <a:pt x="488533" y="49627"/>
                  </a:lnTo>
                  <a:lnTo>
                    <a:pt x="485717" y="44437"/>
                  </a:lnTo>
                  <a:close/>
                </a:path>
                <a:path w="733425" h="223519">
                  <a:moveTo>
                    <a:pt x="644309" y="0"/>
                  </a:moveTo>
                  <a:lnTo>
                    <a:pt x="598047" y="8074"/>
                  </a:lnTo>
                  <a:lnTo>
                    <a:pt x="560444" y="31475"/>
                  </a:lnTo>
                  <a:lnTo>
                    <a:pt x="535631" y="67300"/>
                  </a:lnTo>
                  <a:lnTo>
                    <a:pt x="527037" y="111709"/>
                  </a:lnTo>
                  <a:lnTo>
                    <a:pt x="527992" y="127342"/>
                  </a:lnTo>
                  <a:lnTo>
                    <a:pt x="542315" y="169252"/>
                  </a:lnTo>
                  <a:lnTo>
                    <a:pt x="571651" y="201199"/>
                  </a:lnTo>
                  <a:lnTo>
                    <a:pt x="612559" y="219829"/>
                  </a:lnTo>
                  <a:lnTo>
                    <a:pt x="643991" y="223418"/>
                  </a:lnTo>
                  <a:lnTo>
                    <a:pt x="657703" y="222799"/>
                  </a:lnTo>
                  <a:lnTo>
                    <a:pt x="694905" y="213537"/>
                  </a:lnTo>
                  <a:lnTo>
                    <a:pt x="733171" y="184835"/>
                  </a:lnTo>
                  <a:lnTo>
                    <a:pt x="728835" y="180835"/>
                  </a:lnTo>
                  <a:lnTo>
                    <a:pt x="646772" y="180835"/>
                  </a:lnTo>
                  <a:lnTo>
                    <a:pt x="637012" y="180285"/>
                  </a:lnTo>
                  <a:lnTo>
                    <a:pt x="596971" y="161504"/>
                  </a:lnTo>
                  <a:lnTo>
                    <a:pt x="578196" y="121467"/>
                  </a:lnTo>
                  <a:lnTo>
                    <a:pt x="577646" y="111709"/>
                  </a:lnTo>
                  <a:lnTo>
                    <a:pt x="578196" y="101950"/>
                  </a:lnTo>
                  <a:lnTo>
                    <a:pt x="596971" y="61907"/>
                  </a:lnTo>
                  <a:lnTo>
                    <a:pt x="637012" y="43133"/>
                  </a:lnTo>
                  <a:lnTo>
                    <a:pt x="646772" y="42583"/>
                  </a:lnTo>
                  <a:lnTo>
                    <a:pt x="728493" y="42583"/>
                  </a:lnTo>
                  <a:lnTo>
                    <a:pt x="733171" y="38265"/>
                  </a:lnTo>
                  <a:lnTo>
                    <a:pt x="695058" y="9880"/>
                  </a:lnTo>
                  <a:lnTo>
                    <a:pt x="658005" y="618"/>
                  </a:lnTo>
                  <a:lnTo>
                    <a:pt x="644309" y="0"/>
                  </a:lnTo>
                  <a:close/>
                </a:path>
                <a:path w="733425" h="223519">
                  <a:moveTo>
                    <a:pt x="701078" y="155219"/>
                  </a:moveTo>
                  <a:lnTo>
                    <a:pt x="689469" y="166428"/>
                  </a:lnTo>
                  <a:lnTo>
                    <a:pt x="676549" y="174432"/>
                  </a:lnTo>
                  <a:lnTo>
                    <a:pt x="662317" y="179234"/>
                  </a:lnTo>
                  <a:lnTo>
                    <a:pt x="646772" y="180835"/>
                  </a:lnTo>
                  <a:lnTo>
                    <a:pt x="728835" y="180835"/>
                  </a:lnTo>
                  <a:lnTo>
                    <a:pt x="701078" y="155219"/>
                  </a:lnTo>
                  <a:close/>
                </a:path>
                <a:path w="733425" h="223519">
                  <a:moveTo>
                    <a:pt x="728493" y="42583"/>
                  </a:moveTo>
                  <a:lnTo>
                    <a:pt x="646772" y="42583"/>
                  </a:lnTo>
                  <a:lnTo>
                    <a:pt x="662317" y="44166"/>
                  </a:lnTo>
                  <a:lnTo>
                    <a:pt x="676549" y="48914"/>
                  </a:lnTo>
                  <a:lnTo>
                    <a:pt x="689469" y="56824"/>
                  </a:lnTo>
                  <a:lnTo>
                    <a:pt x="701078" y="67894"/>
                  </a:lnTo>
                  <a:lnTo>
                    <a:pt x="728493" y="42583"/>
                  </a:lnTo>
                  <a:close/>
                </a:path>
              </a:pathLst>
            </a:custGeom>
            <a:solidFill>
              <a:srgbClr val="282827"/>
            </a:solidFill>
          </p:spPr>
          <p:txBody>
            <a:bodyPr wrap="square" lIns="0" tIns="0" rIns="0" bIns="0" rtlCol="0"/>
            <a:lstStyle/>
            <a:p>
              <a:endParaRPr/>
            </a:p>
          </p:txBody>
        </p:sp>
        <p:sp>
          <p:nvSpPr>
            <p:cNvPr id="9" name="object 9"/>
            <p:cNvSpPr/>
            <p:nvPr/>
          </p:nvSpPr>
          <p:spPr>
            <a:xfrm>
              <a:off x="0" y="2888998"/>
              <a:ext cx="7560309" cy="5505450"/>
            </a:xfrm>
            <a:custGeom>
              <a:avLst/>
              <a:gdLst/>
              <a:ahLst/>
              <a:cxnLst/>
              <a:rect l="l" t="t" r="r" b="b"/>
              <a:pathLst>
                <a:path w="7560309" h="5505450">
                  <a:moveTo>
                    <a:pt x="4877997" y="0"/>
                  </a:moveTo>
                  <a:lnTo>
                    <a:pt x="2501439" y="492188"/>
                  </a:lnTo>
                  <a:lnTo>
                    <a:pt x="783003" y="1575003"/>
                  </a:lnTo>
                  <a:lnTo>
                    <a:pt x="0" y="2387555"/>
                  </a:lnTo>
                  <a:lnTo>
                    <a:pt x="0" y="5505005"/>
                  </a:lnTo>
                  <a:lnTo>
                    <a:pt x="7560005" y="5505005"/>
                  </a:lnTo>
                  <a:lnTo>
                    <a:pt x="7560005" y="208672"/>
                  </a:lnTo>
                  <a:lnTo>
                    <a:pt x="6984281" y="49218"/>
                  </a:lnTo>
                  <a:lnTo>
                    <a:pt x="4877997" y="0"/>
                  </a:lnTo>
                  <a:close/>
                </a:path>
              </a:pathLst>
            </a:custGeom>
            <a:solidFill>
              <a:srgbClr val="992B7D">
                <a:alpha val="54998"/>
              </a:srgbClr>
            </a:solidFill>
          </p:spPr>
          <p:txBody>
            <a:bodyPr wrap="square" lIns="0" tIns="0" rIns="0" bIns="0" rtlCol="0"/>
            <a:lstStyle/>
            <a:p>
              <a:endParaRPr/>
            </a:p>
          </p:txBody>
        </p:sp>
        <p:sp>
          <p:nvSpPr>
            <p:cNvPr id="10" name="object 10"/>
            <p:cNvSpPr/>
            <p:nvPr/>
          </p:nvSpPr>
          <p:spPr>
            <a:xfrm>
              <a:off x="0" y="2880005"/>
              <a:ext cx="7560309" cy="5514340"/>
            </a:xfrm>
            <a:custGeom>
              <a:avLst/>
              <a:gdLst/>
              <a:ahLst/>
              <a:cxnLst/>
              <a:rect l="l" t="t" r="r" b="b"/>
              <a:pathLst>
                <a:path w="7560309" h="5514340">
                  <a:moveTo>
                    <a:pt x="4355994" y="0"/>
                  </a:moveTo>
                  <a:lnTo>
                    <a:pt x="1979436" y="492186"/>
                  </a:lnTo>
                  <a:lnTo>
                    <a:pt x="261000" y="1574996"/>
                  </a:lnTo>
                  <a:lnTo>
                    <a:pt x="0" y="1845845"/>
                  </a:lnTo>
                  <a:lnTo>
                    <a:pt x="0" y="5513997"/>
                  </a:lnTo>
                  <a:lnTo>
                    <a:pt x="7560005" y="5513997"/>
                  </a:lnTo>
                  <a:lnTo>
                    <a:pt x="7560005" y="353245"/>
                  </a:lnTo>
                  <a:lnTo>
                    <a:pt x="6462279" y="49218"/>
                  </a:lnTo>
                  <a:lnTo>
                    <a:pt x="4355994" y="0"/>
                  </a:lnTo>
                  <a:close/>
                </a:path>
              </a:pathLst>
            </a:custGeom>
            <a:solidFill>
              <a:srgbClr val="FFFFFF">
                <a:alpha val="14999"/>
              </a:srgbClr>
            </a:solidFill>
          </p:spPr>
          <p:txBody>
            <a:bodyPr wrap="square" lIns="0" tIns="0" rIns="0" bIns="0" rtlCol="0"/>
            <a:lstStyle/>
            <a:p>
              <a:endParaRPr/>
            </a:p>
          </p:txBody>
        </p:sp>
        <p:pic>
          <p:nvPicPr>
            <p:cNvPr id="11" name="object 11"/>
            <p:cNvPicPr/>
            <p:nvPr/>
          </p:nvPicPr>
          <p:blipFill>
            <a:blip r:embed="rId3" cstate="print"/>
            <a:stretch>
              <a:fillRect/>
            </a:stretch>
          </p:blipFill>
          <p:spPr>
            <a:xfrm>
              <a:off x="0" y="3148203"/>
              <a:ext cx="7559992" cy="7543800"/>
            </a:xfrm>
            <a:prstGeom prst="rect">
              <a:avLst/>
            </a:prstGeom>
          </p:spPr>
        </p:pic>
      </p:grpSp>
      <p:sp>
        <p:nvSpPr>
          <p:cNvPr id="12" name="object 12"/>
          <p:cNvSpPr txBox="1"/>
          <p:nvPr/>
        </p:nvSpPr>
        <p:spPr>
          <a:xfrm>
            <a:off x="120650" y="8482816"/>
            <a:ext cx="2683091" cy="1605568"/>
          </a:xfrm>
          <a:prstGeom prst="rect">
            <a:avLst/>
          </a:prstGeom>
        </p:spPr>
        <p:txBody>
          <a:bodyPr vert="horz" wrap="square" lIns="0" tIns="160020" rIns="0" bIns="0" rtlCol="0">
            <a:spAutoFit/>
          </a:bodyPr>
          <a:lstStyle/>
          <a:p>
            <a:pPr marL="12700" algn="r">
              <a:lnSpc>
                <a:spcPct val="100000"/>
              </a:lnSpc>
              <a:spcBef>
                <a:spcPts val="1260"/>
              </a:spcBef>
            </a:pPr>
            <a:r>
              <a:rPr lang="ar-JO" sz="1800" b="1" spc="130" dirty="0">
                <a:solidFill>
                  <a:srgbClr val="FFFFFF"/>
                </a:solidFill>
                <a:latin typeface="Calibri" panose="020F0502020204030204" pitchFamily="34" charset="0"/>
                <a:cs typeface="Calibri" panose="020F0502020204030204" pitchFamily="34" charset="0"/>
              </a:rPr>
              <a:t>أدوات ملاحظات وانطباعات الاتحاد الدولي لجمعيات الصليب الأحمر والهلال الأحمر</a:t>
            </a:r>
          </a:p>
          <a:p>
            <a:pPr marL="12700" algn="r">
              <a:lnSpc>
                <a:spcPct val="100000"/>
              </a:lnSpc>
              <a:spcBef>
                <a:spcPts val="1260"/>
              </a:spcBef>
            </a:pPr>
            <a:r>
              <a:rPr lang="ar-JO" sz="1100" b="1" spc="100" dirty="0">
                <a:solidFill>
                  <a:srgbClr val="FFFFFF"/>
                </a:solidFill>
                <a:latin typeface="Calibri" panose="020F0502020204030204" pitchFamily="34" charset="0"/>
                <a:cs typeface="Calibri" panose="020F0502020204030204" pitchFamily="34" charset="0"/>
              </a:rPr>
              <a:t>بدعم من:</a:t>
            </a:r>
            <a:endParaRPr sz="1100" dirty="0">
              <a:latin typeface="Calibri" panose="020F0502020204030204" pitchFamily="34" charset="0"/>
              <a:cs typeface="Calibri" panose="020F0502020204030204" pitchFamily="34" charset="0"/>
            </a:endParaRPr>
          </a:p>
        </p:txBody>
      </p:sp>
      <p:pic>
        <p:nvPicPr>
          <p:cNvPr id="13" name="object 13"/>
          <p:cNvPicPr/>
          <p:nvPr/>
        </p:nvPicPr>
        <p:blipFill>
          <a:blip r:embed="rId4" cstate="print"/>
          <a:stretch>
            <a:fillRect/>
          </a:stretch>
        </p:blipFill>
        <p:spPr>
          <a:xfrm>
            <a:off x="441109" y="9899998"/>
            <a:ext cx="1287411" cy="48945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350567460"/>
              </p:ext>
            </p:extLst>
          </p:nvPr>
        </p:nvGraphicFramePr>
        <p:xfrm>
          <a:off x="719999" y="720002"/>
          <a:ext cx="6120130" cy="8022716"/>
        </p:xfrm>
        <a:graphic>
          <a:graphicData uri="http://schemas.openxmlformats.org/drawingml/2006/table">
            <a:tbl>
              <a:tblPr rtl="1" firstRow="1" bandRow="1">
                <a:tableStyleId>{2D5ABB26-0587-4C30-8999-92F81FD0307C}</a:tableStyleId>
              </a:tblPr>
              <a:tblGrid>
                <a:gridCol w="3060065">
                  <a:extLst>
                    <a:ext uri="{9D8B030D-6E8A-4147-A177-3AD203B41FA5}">
                      <a16:colId xmlns:a16="http://schemas.microsoft.com/office/drawing/2014/main" val="20000"/>
                    </a:ext>
                  </a:extLst>
                </a:gridCol>
                <a:gridCol w="3060065">
                  <a:extLst>
                    <a:ext uri="{9D8B030D-6E8A-4147-A177-3AD203B41FA5}">
                      <a16:colId xmlns:a16="http://schemas.microsoft.com/office/drawing/2014/main" val="20001"/>
                    </a:ext>
                  </a:extLst>
                </a:gridCol>
              </a:tblGrid>
              <a:tr h="760095">
                <a:tc>
                  <a:txBody>
                    <a:bodyPr/>
                    <a:lstStyle/>
                    <a:p>
                      <a:pPr marL="107950" marR="147320" lvl="0" indent="0" defTabSz="914400" rtl="1" eaLnBrk="1" fontAlgn="auto" latinLnBrk="0" hangingPunct="1">
                        <a:lnSpc>
                          <a:spcPct val="111100"/>
                        </a:lnSpc>
                        <a:spcBef>
                          <a:spcPts val="520"/>
                        </a:spcBef>
                        <a:spcAft>
                          <a:spcPts val="0"/>
                        </a:spcAft>
                        <a:buClrTx/>
                        <a:buSzTx/>
                        <a:buFontTx/>
                        <a:buNone/>
                        <a:tabLst/>
                        <a:defRPr/>
                      </a:pPr>
                      <a:r>
                        <a:rPr lang="ar-JO" sz="1000" u="sng" baseline="0" dirty="0">
                          <a:solidFill>
                            <a:srgbClr val="992B7D"/>
                          </a:solidFill>
                          <a:uFill>
                            <a:solidFill>
                              <a:srgbClr val="992B7D"/>
                            </a:solidFill>
                          </a:uFill>
                          <a:latin typeface="Arial"/>
                          <a:cs typeface="Calibri" panose="020F0502020204030204" pitchFamily="34" charset="0"/>
                          <a:hlinkClick r:id="rId2"/>
                        </a:rPr>
                        <a:t>أداة التغذية الراجعة 28: تنسيقات لمشاركة التغذية الراجعة  المجتمعية</a:t>
                      </a:r>
                      <a:endParaRPr lang="ar-JO" sz="1000" baseline="0" dirty="0">
                        <a:latin typeface="Arial"/>
                        <a:cs typeface="Calibri" panose="020F0502020204030204" pitchFamily="34" charset="0"/>
                      </a:endParaRPr>
                    </a:p>
                  </a:txBody>
                  <a:tcPr marL="0" marR="0" marT="6604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939165" algn="just" rtl="1">
                        <a:lnSpc>
                          <a:spcPct val="111100"/>
                        </a:lnSpc>
                        <a:spcBef>
                          <a:spcPts val="520"/>
                        </a:spcBef>
                      </a:pPr>
                      <a:r>
                        <a:rPr lang="ar-JO" sz="1000" baseline="0" dirty="0">
                          <a:solidFill>
                            <a:schemeClr val="tx1"/>
                          </a:solidFill>
                          <a:latin typeface="+mn-lt"/>
                          <a:ea typeface="+mn-ea"/>
                          <a:cs typeface="Calibri" panose="020F0502020204030204" pitchFamily="34" charset="0"/>
                        </a:rPr>
                        <a:t>تقدم نظرة عامة على الطرق المختلفة التي يمكنك من خلالها مشاركة تحليل الملاحظات والانطباعات مع أصحاب المصلحة، بالإضافة إلى مزايا وعيوب والمشورة بشأن الممارسات الجيدة لكل منها.</a:t>
                      </a: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0"/>
                  </a:ext>
                </a:extLst>
              </a:tr>
              <a:tr h="715645">
                <a:tc>
                  <a:txBody>
                    <a:bodyPr/>
                    <a:lstStyle/>
                    <a:p>
                      <a:pPr marL="107950" marR="173355" lvl="0" indent="0" algn="r" defTabSz="914400" rtl="1" eaLnBrk="1" fontAlgn="auto" latinLnBrk="0" hangingPunct="1">
                        <a:lnSpc>
                          <a:spcPct val="111100"/>
                        </a:lnSpc>
                        <a:spcBef>
                          <a:spcPts val="520"/>
                        </a:spcBef>
                        <a:spcAft>
                          <a:spcPts val="0"/>
                        </a:spcAft>
                        <a:buClrTx/>
                        <a:buSzTx/>
                        <a:buFontTx/>
                        <a:buNone/>
                        <a:tabLst/>
                        <a:defRPr/>
                      </a:pPr>
                      <a:r>
                        <a:rPr lang="ar-JO" sz="1000" u="sng" baseline="0" dirty="0">
                          <a:solidFill>
                            <a:srgbClr val="992B7D"/>
                          </a:solidFill>
                          <a:uFill>
                            <a:solidFill>
                              <a:srgbClr val="992B7D"/>
                            </a:solidFill>
                          </a:uFill>
                          <a:latin typeface="Arial"/>
                          <a:cs typeface="Calibri" panose="020F0502020204030204" pitchFamily="34" charset="0"/>
                          <a:hlinkClick r:id="rId2"/>
                        </a:rPr>
                        <a:t>أداة التغذية الراجعة 29: الاعتبارات الرئيسية لمشاركة بيانات التغذية الراجعة المجتمعية</a:t>
                      </a:r>
                      <a:endParaRPr lang="ar-JO" sz="1000" baseline="0" dirty="0">
                        <a:latin typeface="Arial"/>
                        <a:cs typeface="Calibri" panose="020F0502020204030204" pitchFamily="34" charset="0"/>
                      </a:endParaRPr>
                    </a:p>
                  </a:txBody>
                  <a:tcPr marL="0" marR="0" marT="6604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420370" algn="just" rtl="1">
                        <a:lnSpc>
                          <a:spcPct val="111100"/>
                        </a:lnSpc>
                        <a:spcBef>
                          <a:spcPts val="520"/>
                        </a:spcBef>
                      </a:pPr>
                      <a:r>
                        <a:rPr lang="ar-JO" sz="1000" baseline="0" dirty="0">
                          <a:cs typeface="Calibri" panose="020F0502020204030204" pitchFamily="34" charset="0"/>
                        </a:rPr>
                        <a:t>نظرة عامة موجزة على المسائل الرئيسية التي يجب مراعاتها عند مشاركة بيانات التغذية الراجعة المجتمعية. </a:t>
                      </a:r>
                      <a:endParaRPr lang="ar-JO" sz="1000" baseline="0" dirty="0">
                        <a:latin typeface="Arial"/>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1"/>
                  </a:ext>
                </a:extLst>
              </a:tr>
              <a:tr h="912494">
                <a:tc>
                  <a:txBody>
                    <a:bodyPr/>
                    <a:lstStyle/>
                    <a:p>
                      <a:pPr marL="107950" marR="206375" algn="r" rtl="1">
                        <a:lnSpc>
                          <a:spcPct val="111100"/>
                        </a:lnSpc>
                        <a:spcBef>
                          <a:spcPts val="520"/>
                        </a:spcBef>
                      </a:pPr>
                      <a:r>
                        <a:rPr lang="ar-JO" sz="1000" u="sng" baseline="0" dirty="0">
                          <a:solidFill>
                            <a:srgbClr val="992B7D"/>
                          </a:solidFill>
                          <a:uFill>
                            <a:solidFill>
                              <a:srgbClr val="992B7D"/>
                            </a:solidFill>
                          </a:uFill>
                          <a:latin typeface="Arial"/>
                          <a:cs typeface="Calibri" panose="020F0502020204030204" pitchFamily="34" charset="0"/>
                          <a:hlinkClick r:id="rId2"/>
                        </a:rPr>
                        <a:t>أداة التغذية الراجعة  30: مشاركة أهم نقاط التغذية الراجعة المجتمعية بين الوكالات أو  المكاتب</a:t>
                      </a:r>
                      <a:r>
                        <a:rPr lang="ar-JO" sz="1000" u="sng" baseline="0" dirty="0">
                          <a:solidFill>
                            <a:srgbClr val="992B7D"/>
                          </a:solidFill>
                          <a:uFill>
                            <a:solidFill>
                              <a:srgbClr val="992B7D"/>
                            </a:solidFill>
                          </a:uFill>
                          <a:latin typeface="Arial"/>
                          <a:cs typeface="Calibri" panose="020F0502020204030204" pitchFamily="34" charset="0"/>
                        </a:rPr>
                        <a:t>.</a:t>
                      </a:r>
                    </a:p>
                  </a:txBody>
                  <a:tcPr marL="0" marR="0" marT="6604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206375" lvl="0" indent="0" algn="just" defTabSz="914400" rtl="1" eaLnBrk="1" fontAlgn="auto" latinLnBrk="0" hangingPunct="1">
                        <a:lnSpc>
                          <a:spcPct val="111100"/>
                        </a:lnSpc>
                        <a:spcBef>
                          <a:spcPts val="520"/>
                        </a:spcBef>
                        <a:spcAft>
                          <a:spcPts val="0"/>
                        </a:spcAft>
                        <a:buClrTx/>
                        <a:buSzTx/>
                        <a:buFontTx/>
                        <a:buNone/>
                        <a:tabLst/>
                        <a:defRPr/>
                      </a:pPr>
                      <a:r>
                        <a:rPr lang="ar-JO" sz="1000" baseline="0" dirty="0">
                          <a:cs typeface="Calibri" panose="020F0502020204030204" pitchFamily="34" charset="0"/>
                        </a:rPr>
                        <a:t>مستند بصيغة وورد يقدم نموذجًا لاستبيان خاص بجمع المعلومات من مختلف أصحاب المصلحة ضمن منظمتك أو خارجها حول كيفية جمع بيانات الملاحظات والانطباعات لتسهيل مشاركة تلك البيانات.</a:t>
                      </a:r>
                      <a:endParaRPr lang="ar-JO" sz="1000" baseline="0" dirty="0">
                        <a:latin typeface="Arial"/>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2"/>
                  </a:ext>
                </a:extLst>
              </a:tr>
              <a:tr h="715645">
                <a:tc>
                  <a:txBody>
                    <a:bodyPr/>
                    <a:lstStyle/>
                    <a:p>
                      <a:pPr marL="107950" marR="276225" lvl="0" indent="0" algn="r" defTabSz="914400" rtl="1" eaLnBrk="1" fontAlgn="auto" latinLnBrk="0" hangingPunct="1">
                        <a:lnSpc>
                          <a:spcPct val="111100"/>
                        </a:lnSpc>
                        <a:spcBef>
                          <a:spcPts val="520"/>
                        </a:spcBef>
                        <a:spcAft>
                          <a:spcPts val="0"/>
                        </a:spcAft>
                        <a:buClrTx/>
                        <a:buSzTx/>
                        <a:buFontTx/>
                        <a:buNone/>
                        <a:tabLst/>
                        <a:defRPr/>
                      </a:pPr>
                      <a:r>
                        <a:rPr lang="ar-JO" sz="1000" u="sng" baseline="0" dirty="0">
                          <a:solidFill>
                            <a:srgbClr val="992B7D"/>
                          </a:solidFill>
                          <a:uFill>
                            <a:solidFill>
                              <a:srgbClr val="992B7D"/>
                            </a:solidFill>
                          </a:uFill>
                          <a:latin typeface="Arial"/>
                          <a:cs typeface="Calibri" panose="020F0502020204030204" pitchFamily="34" charset="0"/>
                          <a:hlinkClick r:id="rId2"/>
                        </a:rPr>
                        <a:t>أداة التغذية الراجعة 31: وضع خطة عمل لمعالجة التغذية الراجعة المجتمعية</a:t>
                      </a:r>
                      <a:endParaRPr lang="ar-JO" sz="1000" u="sng" baseline="0" dirty="0">
                        <a:solidFill>
                          <a:srgbClr val="992B7D"/>
                        </a:solidFill>
                        <a:uFill>
                          <a:solidFill>
                            <a:srgbClr val="992B7D"/>
                          </a:solidFill>
                        </a:uFill>
                        <a:latin typeface="Arial"/>
                        <a:cs typeface="Calibri" panose="020F0502020204030204" pitchFamily="34" charset="0"/>
                      </a:endParaRPr>
                    </a:p>
                  </a:txBody>
                  <a:tcPr marL="0" marR="0" marT="6604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447040" algn="just" rtl="1">
                        <a:lnSpc>
                          <a:spcPct val="111100"/>
                        </a:lnSpc>
                        <a:spcBef>
                          <a:spcPts val="520"/>
                        </a:spcBef>
                      </a:pPr>
                      <a:r>
                        <a:rPr lang="ar-JO" sz="1000" b="0" i="0" baseline="0" dirty="0">
                          <a:solidFill>
                            <a:schemeClr val="tx1"/>
                          </a:solidFill>
                          <a:effectLst/>
                          <a:latin typeface="+mn-lt"/>
                          <a:ea typeface="+mn-ea"/>
                          <a:cs typeface="Calibri" panose="020F0502020204030204" pitchFamily="34" charset="0"/>
                        </a:rPr>
                        <a:t>توفر شجرة القرارات التي ستساعد بدورها في تخطيط ما إذا كان من الممكن اتخاذ إجراء للاستجابة لمجموعة معينة من بيانات الملاحظات والانطباعات معينة وكيفية ذلك. </a:t>
                      </a:r>
                      <a:endParaRPr lang="ar-JO" sz="1000" baseline="0" dirty="0">
                        <a:latin typeface="Arial"/>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3"/>
                  </a:ext>
                </a:extLst>
              </a:tr>
              <a:tr h="607695">
                <a:tc>
                  <a:txBody>
                    <a:bodyPr/>
                    <a:lstStyle/>
                    <a:p>
                      <a:pPr marL="107950" algn="r" rtl="1">
                        <a:lnSpc>
                          <a:spcPct val="100000"/>
                        </a:lnSpc>
                        <a:spcBef>
                          <a:spcPts val="640"/>
                        </a:spcBef>
                      </a:pPr>
                      <a:r>
                        <a:rPr lang="ar-JO" sz="1000" u="sng" baseline="0" dirty="0">
                          <a:solidFill>
                            <a:srgbClr val="992B7D"/>
                          </a:solidFill>
                          <a:uFill>
                            <a:solidFill>
                              <a:srgbClr val="992B7D"/>
                            </a:solidFill>
                          </a:uFill>
                          <a:latin typeface="Arial"/>
                          <a:cs typeface="Calibri" panose="020F0502020204030204" pitchFamily="34" charset="0"/>
                          <a:hlinkClick r:id="rId2"/>
                        </a:rPr>
                        <a:t>أداة التغذية الراجعة 32: مُتعقب إجراءات التغذية الراجعة المجتمعية</a:t>
                      </a:r>
                      <a:endParaRPr lang="ar-JO" sz="1000" u="sng" baseline="0" dirty="0">
                        <a:solidFill>
                          <a:srgbClr val="992B7D"/>
                        </a:solidFill>
                        <a:uFill>
                          <a:solidFill>
                            <a:srgbClr val="992B7D"/>
                          </a:solidFill>
                        </a:uFill>
                        <a:latin typeface="Arial"/>
                        <a:cs typeface="Calibri" panose="020F0502020204030204" pitchFamily="34" charset="0"/>
                      </a:endParaRPr>
                    </a:p>
                  </a:txBody>
                  <a:tcPr marL="0" marR="0" marT="81280" marB="0">
                    <a:lnR w="6350">
                      <a:solidFill>
                        <a:srgbClr val="011E41"/>
                      </a:solidFill>
                      <a:prstDash val="solid"/>
                    </a:lnR>
                    <a:lnT w="6350">
                      <a:solidFill>
                        <a:srgbClr val="011E41"/>
                      </a:solidFill>
                      <a:prstDash val="solid"/>
                    </a:lnT>
                  </a:tcPr>
                </a:tc>
                <a:tc>
                  <a:txBody>
                    <a:bodyPr/>
                    <a:lstStyle/>
                    <a:p>
                      <a:pPr marL="107950" algn="r" rtl="1">
                        <a:lnSpc>
                          <a:spcPct val="100000"/>
                        </a:lnSpc>
                        <a:spcBef>
                          <a:spcPts val="640"/>
                        </a:spcBef>
                      </a:pPr>
                      <a:r>
                        <a:rPr lang="ar-JO" sz="1000" baseline="0" dirty="0">
                          <a:cs typeface="Calibri" panose="020F0502020204030204" pitchFamily="34" charset="0"/>
                        </a:rPr>
                        <a:t>جدول بيانات بصيغة أكسل يوفر نموذجًا لكيفية قيام المنظمة بتتبع الإجراءات التي تتخذها استجابةً للتغذية الراجعة المجتمعية</a:t>
                      </a:r>
                      <a:endParaRPr lang="ar-JO" sz="1000" baseline="0" dirty="0">
                        <a:latin typeface="Calibri" panose="020F0502020204030204" pitchFamily="34" charset="0"/>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tcPr>
                </a:tc>
                <a:extLst>
                  <a:ext uri="{0D108BD9-81ED-4DB2-BD59-A6C34878D82A}">
                    <a16:rowId xmlns:a16="http://schemas.microsoft.com/office/drawing/2014/main" val="10004"/>
                  </a:ext>
                </a:extLst>
              </a:tr>
              <a:tr h="326390">
                <a:tc gridSpan="2">
                  <a:txBody>
                    <a:bodyPr/>
                    <a:lstStyle/>
                    <a:p>
                      <a:pPr algn="ctr">
                        <a:lnSpc>
                          <a:spcPct val="100000"/>
                        </a:lnSpc>
                        <a:spcBef>
                          <a:spcPts val="819"/>
                        </a:spcBef>
                      </a:pPr>
                      <a:r>
                        <a:rPr lang="ar-JO" sz="1000" b="1" spc="60" baseline="0" dirty="0">
                          <a:solidFill>
                            <a:srgbClr val="FFFFFF"/>
                          </a:solidFill>
                          <a:latin typeface="Calibri" panose="020F0502020204030204" pitchFamily="34" charset="0"/>
                          <a:cs typeface="Calibri" panose="020F0502020204030204" pitchFamily="34" charset="0"/>
                        </a:rPr>
                        <a:t>المرحلة 5: إغلاق الحلقات</a:t>
                      </a:r>
                      <a:endParaRPr sz="1000" baseline="0" dirty="0">
                        <a:latin typeface="Calibri" panose="020F0502020204030204" pitchFamily="34" charset="0"/>
                        <a:cs typeface="Calibri" panose="020F0502020204030204" pitchFamily="34" charset="0"/>
                      </a:endParaRPr>
                    </a:p>
                  </a:txBody>
                  <a:tcPr marL="0" marR="0" marT="104139" marB="0">
                    <a:solidFill>
                      <a:srgbClr val="97569C"/>
                    </a:solidFill>
                  </a:tcPr>
                </a:tc>
                <a:tc hMerge="1">
                  <a:txBody>
                    <a:bodyPr/>
                    <a:lstStyle/>
                    <a:p>
                      <a:endParaRPr/>
                    </a:p>
                  </a:txBody>
                  <a:tcPr marL="0" marR="0" marT="0" marB="0"/>
                </a:tc>
                <a:extLst>
                  <a:ext uri="{0D108BD9-81ED-4DB2-BD59-A6C34878D82A}">
                    <a16:rowId xmlns:a16="http://schemas.microsoft.com/office/drawing/2014/main" val="10005"/>
                  </a:ext>
                </a:extLst>
              </a:tr>
              <a:tr h="302895">
                <a:tc>
                  <a:txBody>
                    <a:bodyPr/>
                    <a:lstStyle/>
                    <a:p>
                      <a:pPr marL="107950" rtl="1">
                        <a:lnSpc>
                          <a:spcPct val="100000"/>
                        </a:lnSpc>
                        <a:spcBef>
                          <a:spcPts val="635"/>
                        </a:spcBef>
                      </a:pPr>
                      <a:r>
                        <a:rPr lang="ar-JO" sz="1000" b="1" i="1" baseline="0" dirty="0">
                          <a:solidFill>
                            <a:srgbClr val="011E41"/>
                          </a:solidFill>
                          <a:latin typeface="Calibri"/>
                          <a:cs typeface="Calibri" panose="020F0502020204030204" pitchFamily="34" charset="0"/>
                        </a:rPr>
                        <a:t>الخطوات التي يجب اتخاذها</a:t>
                      </a:r>
                      <a:endParaRPr sz="1000" baseline="0" dirty="0">
                        <a:latin typeface="Calibri"/>
                        <a:cs typeface="Calibri" panose="020F0502020204030204" pitchFamily="34" charset="0"/>
                      </a:endParaRPr>
                    </a:p>
                  </a:txBody>
                  <a:tcPr marL="0" marR="0" marT="80645" marB="0">
                    <a:lnR w="6350">
                      <a:solidFill>
                        <a:srgbClr val="011E41"/>
                      </a:solidFill>
                      <a:prstDash val="solid"/>
                    </a:lnR>
                    <a:lnB w="6350">
                      <a:solidFill>
                        <a:srgbClr val="011E41"/>
                      </a:solidFill>
                      <a:prstDash val="solid"/>
                    </a:lnB>
                    <a:solidFill>
                      <a:srgbClr val="F7DEEA"/>
                    </a:solidFill>
                  </a:tcPr>
                </a:tc>
                <a:tc>
                  <a:txBody>
                    <a:bodyPr/>
                    <a:lstStyle/>
                    <a:p>
                      <a:pPr marL="107950" rtl="1">
                        <a:lnSpc>
                          <a:spcPct val="100000"/>
                        </a:lnSpc>
                        <a:spcBef>
                          <a:spcPts val="635"/>
                        </a:spcBef>
                      </a:pPr>
                      <a:r>
                        <a:rPr lang="ar-JO" sz="1000" b="1" i="1" baseline="0" dirty="0">
                          <a:solidFill>
                            <a:srgbClr val="011E41"/>
                          </a:solidFill>
                          <a:latin typeface="Calibri"/>
                          <a:cs typeface="Calibri" panose="020F0502020204030204" pitchFamily="34" charset="0"/>
                        </a:rPr>
                        <a:t>من يجب عليه قراءة هذا؟</a:t>
                      </a:r>
                      <a:endParaRPr sz="1000" baseline="0" dirty="0">
                        <a:latin typeface="Calibri"/>
                        <a:cs typeface="Calibri" panose="020F0502020204030204" pitchFamily="34" charset="0"/>
                      </a:endParaRPr>
                    </a:p>
                  </a:txBody>
                  <a:tcPr marL="0" marR="0" marT="80645" marB="0">
                    <a:lnL w="6350">
                      <a:solidFill>
                        <a:srgbClr val="011E41"/>
                      </a:solidFill>
                      <a:prstDash val="solid"/>
                    </a:lnL>
                    <a:lnB w="6350">
                      <a:solidFill>
                        <a:srgbClr val="011E41"/>
                      </a:solidFill>
                      <a:prstDash val="solid"/>
                    </a:lnB>
                    <a:solidFill>
                      <a:srgbClr val="F7DEEA"/>
                    </a:solidFill>
                  </a:tcPr>
                </a:tc>
                <a:extLst>
                  <a:ext uri="{0D108BD9-81ED-4DB2-BD59-A6C34878D82A}">
                    <a16:rowId xmlns:a16="http://schemas.microsoft.com/office/drawing/2014/main" val="10006"/>
                  </a:ext>
                </a:extLst>
              </a:tr>
              <a:tr h="1217295">
                <a:tc>
                  <a:txBody>
                    <a:bodyPr/>
                    <a:lstStyle/>
                    <a:p>
                      <a:pPr marL="215265" indent="-127000" algn="r" rtl="1">
                        <a:lnSpc>
                          <a:spcPct val="100000"/>
                        </a:lnSpc>
                        <a:spcBef>
                          <a:spcPts val="635"/>
                        </a:spcBef>
                        <a:buClr>
                          <a:srgbClr val="992B7D"/>
                        </a:buClr>
                        <a:buFont typeface="Arial Black"/>
                        <a:buAutoNum type="arabicPeriod"/>
                        <a:tabLst>
                          <a:tab pos="215265" algn="l"/>
                        </a:tabLst>
                      </a:pPr>
                      <a:r>
                        <a:rPr lang="ar-JO" sz="1000" spc="-20" baseline="0" dirty="0">
                          <a:latin typeface="Arial"/>
                          <a:cs typeface="Calibri" panose="020F0502020204030204" pitchFamily="34" charset="0"/>
                        </a:rPr>
                        <a:t>إغلاق الحلقات داخليًا</a:t>
                      </a:r>
                      <a:endParaRPr lang="en-US" sz="1000" baseline="0" dirty="0">
                        <a:latin typeface="Arial"/>
                        <a:cs typeface="Calibri" panose="020F0502020204030204" pitchFamily="34" charset="0"/>
                      </a:endParaRPr>
                    </a:p>
                    <a:p>
                      <a:pPr marL="215265" indent="-127000" algn="r" rtl="1">
                        <a:lnSpc>
                          <a:spcPct val="100000"/>
                        </a:lnSpc>
                        <a:spcBef>
                          <a:spcPts val="120"/>
                        </a:spcBef>
                        <a:buClr>
                          <a:srgbClr val="992B7D"/>
                        </a:buClr>
                        <a:buFont typeface="Arial Black"/>
                        <a:buAutoNum type="arabicPeriod"/>
                        <a:tabLst>
                          <a:tab pos="215265" algn="l"/>
                        </a:tabLst>
                      </a:pPr>
                      <a:r>
                        <a:rPr lang="ar-JO" sz="1000" spc="-20" baseline="0" dirty="0">
                          <a:latin typeface="Arial"/>
                          <a:cs typeface="Calibri" panose="020F0502020204030204" pitchFamily="34" charset="0"/>
                        </a:rPr>
                        <a:t>إغلاق الحلقات مع المجتمع</a:t>
                      </a:r>
                      <a:endParaRPr lang="en-US" sz="1000" baseline="0" dirty="0">
                        <a:latin typeface="Arial"/>
                        <a:cs typeface="Calibri" panose="020F0502020204030204" pitchFamily="34" charset="0"/>
                      </a:endParaRPr>
                    </a:p>
                    <a:p>
                      <a:pPr marL="215265" indent="-127000" algn="r" rtl="1">
                        <a:lnSpc>
                          <a:spcPct val="100000"/>
                        </a:lnSpc>
                        <a:spcBef>
                          <a:spcPts val="120"/>
                        </a:spcBef>
                        <a:buClr>
                          <a:srgbClr val="992B7D"/>
                        </a:buClr>
                        <a:buFont typeface="Arial Black"/>
                        <a:buAutoNum type="arabicPeriod"/>
                        <a:tabLst>
                          <a:tab pos="215265" algn="l"/>
                        </a:tabLst>
                      </a:pPr>
                      <a:r>
                        <a:rPr lang="ar-JO" sz="1000" baseline="0" dirty="0">
                          <a:latin typeface="Arial"/>
                          <a:cs typeface="Calibri" panose="020F0502020204030204" pitchFamily="34" charset="0"/>
                        </a:rPr>
                        <a:t>توثيق إغلاق الحلقات</a:t>
                      </a:r>
                      <a:endParaRPr lang="en-US" sz="1000" baseline="0" dirty="0">
                        <a:latin typeface="Arial"/>
                        <a:cs typeface="Calibri" panose="020F0502020204030204" pitchFamily="34" charset="0"/>
                      </a:endParaRPr>
                    </a:p>
                  </a:txBody>
                  <a:tcPr marL="0" marR="0" marT="80645" marB="0">
                    <a:lnR w="6350">
                      <a:solidFill>
                        <a:srgbClr val="011E41"/>
                      </a:solidFill>
                      <a:prstDash val="solid"/>
                    </a:lnR>
                    <a:lnT w="6350">
                      <a:solidFill>
                        <a:srgbClr val="011E41"/>
                      </a:solidFill>
                      <a:prstDash val="solid"/>
                    </a:lnT>
                  </a:tcPr>
                </a:tc>
                <a:tc>
                  <a:txBody>
                    <a:bodyPr/>
                    <a:lstStyle/>
                    <a:p>
                      <a:pPr marL="88265" indent="0" algn="just" rtl="1">
                        <a:lnSpc>
                          <a:spcPct val="100000"/>
                        </a:lnSpc>
                        <a:spcBef>
                          <a:spcPts val="635"/>
                        </a:spcBef>
                        <a:buClr>
                          <a:srgbClr val="992B7D"/>
                        </a:buClr>
                        <a:buFont typeface="Arial Black"/>
                        <a:buNone/>
                        <a:tabLst>
                          <a:tab pos="215265" algn="l"/>
                        </a:tabLst>
                      </a:pPr>
                      <a:r>
                        <a:rPr lang="ar-JO" sz="1000" baseline="0" dirty="0">
                          <a:cs typeface="Calibri" panose="020F0502020204030204" pitchFamily="34" charset="0"/>
                        </a:rPr>
                        <a:t>الأشخاص الذين يشاركون في كل خطوة من دورة الملاحظات والانطباعات- صناع القرار الذين يتخذون القرارات بشأن بيانات الملاحظات والانطباعات، والموظفين والمتطوعين الذين يتعاملون مع المجتمعات والذين يحتاجون إلى اطلاع المجتمعات على مصير ملاحظاتهم، والأشخاص الذين يديرون تدفق المعلومات بين كلا المجموعتين. </a:t>
                      </a:r>
                      <a:endParaRPr lang="ar-JO" sz="1000" baseline="0" dirty="0">
                        <a:latin typeface="Arial"/>
                        <a:cs typeface="Calibri" panose="020F0502020204030204" pitchFamily="34" charset="0"/>
                      </a:endParaRPr>
                    </a:p>
                  </a:txBody>
                  <a:tcPr marL="0" marR="0" marT="65405" marB="0">
                    <a:lnL w="6350">
                      <a:solidFill>
                        <a:srgbClr val="011E41"/>
                      </a:solidFill>
                      <a:prstDash val="solid"/>
                    </a:lnL>
                    <a:lnT w="6350">
                      <a:solidFill>
                        <a:srgbClr val="011E41"/>
                      </a:solidFill>
                      <a:prstDash val="solid"/>
                    </a:lnT>
                  </a:tcPr>
                </a:tc>
                <a:extLst>
                  <a:ext uri="{0D108BD9-81ED-4DB2-BD59-A6C34878D82A}">
                    <a16:rowId xmlns:a16="http://schemas.microsoft.com/office/drawing/2014/main" val="10007"/>
                  </a:ext>
                </a:extLst>
              </a:tr>
              <a:tr h="326390">
                <a:tc gridSpan="2">
                  <a:txBody>
                    <a:bodyPr/>
                    <a:lstStyle/>
                    <a:p>
                      <a:pPr algn="ctr">
                        <a:lnSpc>
                          <a:spcPct val="100000"/>
                        </a:lnSpc>
                        <a:spcBef>
                          <a:spcPts val="815"/>
                        </a:spcBef>
                      </a:pPr>
                      <a:r>
                        <a:rPr lang="ar-JO" sz="1000" b="1" spc="60" baseline="0" dirty="0">
                          <a:solidFill>
                            <a:srgbClr val="FFFFFF"/>
                          </a:solidFill>
                          <a:latin typeface="Calibri" panose="020F0502020204030204" pitchFamily="34" charset="0"/>
                          <a:cs typeface="Calibri" panose="020F0502020204030204" pitchFamily="34" charset="0"/>
                        </a:rPr>
                        <a:t>المرحلة 6: مراجعة وتكييف الآلية</a:t>
                      </a:r>
                      <a:endParaRPr sz="1000" baseline="0" dirty="0">
                        <a:latin typeface="Calibri" panose="020F0502020204030204" pitchFamily="34" charset="0"/>
                        <a:cs typeface="Calibri" panose="020F0502020204030204" pitchFamily="34" charset="0"/>
                      </a:endParaRPr>
                    </a:p>
                  </a:txBody>
                  <a:tcPr marL="0" marR="0" marT="103505" marB="0">
                    <a:solidFill>
                      <a:srgbClr val="97569C"/>
                    </a:solidFill>
                  </a:tcPr>
                </a:tc>
                <a:tc hMerge="1">
                  <a:txBody>
                    <a:bodyPr/>
                    <a:lstStyle/>
                    <a:p>
                      <a:endParaRPr/>
                    </a:p>
                  </a:txBody>
                  <a:tcPr marL="0" marR="0" marT="0" marB="0"/>
                </a:tc>
                <a:extLst>
                  <a:ext uri="{0D108BD9-81ED-4DB2-BD59-A6C34878D82A}">
                    <a16:rowId xmlns:a16="http://schemas.microsoft.com/office/drawing/2014/main" val="10008"/>
                  </a:ext>
                </a:extLst>
              </a:tr>
              <a:tr h="302895">
                <a:tc>
                  <a:txBody>
                    <a:bodyPr/>
                    <a:lstStyle/>
                    <a:p>
                      <a:pPr marL="107950" rtl="1">
                        <a:lnSpc>
                          <a:spcPct val="100000"/>
                        </a:lnSpc>
                        <a:spcBef>
                          <a:spcPts val="635"/>
                        </a:spcBef>
                      </a:pPr>
                      <a:r>
                        <a:rPr lang="ar-JO" sz="1000" b="1" i="1" baseline="0" dirty="0">
                          <a:solidFill>
                            <a:srgbClr val="011E41"/>
                          </a:solidFill>
                          <a:latin typeface="Calibri"/>
                          <a:cs typeface="Calibri" panose="020F0502020204030204" pitchFamily="34" charset="0"/>
                        </a:rPr>
                        <a:t>الخطوات التي يجب اتخاذها</a:t>
                      </a:r>
                      <a:endParaRPr sz="1000" baseline="0" dirty="0">
                        <a:latin typeface="Calibri"/>
                        <a:cs typeface="Calibri" panose="020F0502020204030204" pitchFamily="34" charset="0"/>
                      </a:endParaRPr>
                    </a:p>
                  </a:txBody>
                  <a:tcPr marL="0" marR="0" marT="80645" marB="0">
                    <a:lnR w="6350">
                      <a:solidFill>
                        <a:srgbClr val="011E41"/>
                      </a:solidFill>
                      <a:prstDash val="solid"/>
                    </a:lnR>
                    <a:lnB w="6350">
                      <a:solidFill>
                        <a:srgbClr val="011E41"/>
                      </a:solidFill>
                      <a:prstDash val="solid"/>
                    </a:lnB>
                    <a:solidFill>
                      <a:srgbClr val="F7DEEA"/>
                    </a:solidFill>
                  </a:tcPr>
                </a:tc>
                <a:tc>
                  <a:txBody>
                    <a:bodyPr/>
                    <a:lstStyle/>
                    <a:p>
                      <a:pPr marL="107950" rtl="1">
                        <a:lnSpc>
                          <a:spcPct val="100000"/>
                        </a:lnSpc>
                        <a:spcBef>
                          <a:spcPts val="635"/>
                        </a:spcBef>
                      </a:pPr>
                      <a:r>
                        <a:rPr lang="ar-JO" sz="1000" b="1" i="1" baseline="0" dirty="0">
                          <a:solidFill>
                            <a:srgbClr val="011E41"/>
                          </a:solidFill>
                          <a:latin typeface="Calibri"/>
                          <a:cs typeface="Calibri" panose="020F0502020204030204" pitchFamily="34" charset="0"/>
                        </a:rPr>
                        <a:t>من يجب عليه قراءة هذا؟</a:t>
                      </a:r>
                      <a:endParaRPr sz="1000" baseline="0" dirty="0">
                        <a:latin typeface="Calibri"/>
                        <a:cs typeface="Calibri" panose="020F0502020204030204" pitchFamily="34" charset="0"/>
                      </a:endParaRPr>
                    </a:p>
                  </a:txBody>
                  <a:tcPr marL="0" marR="0" marT="80645" marB="0">
                    <a:lnL w="6350">
                      <a:solidFill>
                        <a:srgbClr val="011E41"/>
                      </a:solidFill>
                      <a:prstDash val="solid"/>
                    </a:lnL>
                    <a:lnB w="6350">
                      <a:solidFill>
                        <a:srgbClr val="992B7D"/>
                      </a:solidFill>
                      <a:prstDash val="solid"/>
                    </a:lnB>
                    <a:solidFill>
                      <a:srgbClr val="F7DEEA"/>
                    </a:solidFill>
                  </a:tcPr>
                </a:tc>
                <a:extLst>
                  <a:ext uri="{0D108BD9-81ED-4DB2-BD59-A6C34878D82A}">
                    <a16:rowId xmlns:a16="http://schemas.microsoft.com/office/drawing/2014/main" val="10009"/>
                  </a:ext>
                </a:extLst>
              </a:tr>
              <a:tr h="607695">
                <a:tc>
                  <a:txBody>
                    <a:bodyPr/>
                    <a:lstStyle/>
                    <a:p>
                      <a:pPr marL="107950" marR="310515" algn="r" rtl="1">
                        <a:lnSpc>
                          <a:spcPct val="111100"/>
                        </a:lnSpc>
                        <a:spcBef>
                          <a:spcPts val="515"/>
                        </a:spcBef>
                      </a:pPr>
                      <a:r>
                        <a:rPr lang="ar-JO" sz="1000" spc="-10" baseline="0" dirty="0">
                          <a:latin typeface="Calibri" panose="020F0502020204030204" pitchFamily="34" charset="0"/>
                          <a:cs typeface="Calibri" panose="020F0502020204030204" pitchFamily="34" charset="0"/>
                        </a:rPr>
                        <a:t>التأكد من أن الآلية فعالة واسخدامها عند الضرورة</a:t>
                      </a:r>
                      <a:endParaRPr lang="ar-JO" sz="1000" baseline="0" dirty="0">
                        <a:latin typeface="Calibri" panose="020F0502020204030204" pitchFamily="34" charset="0"/>
                        <a:cs typeface="Calibri" panose="020F0502020204030204" pitchFamily="34" charset="0"/>
                      </a:endParaRPr>
                    </a:p>
                  </a:txBody>
                  <a:tcPr marL="0" marR="0" marT="65405" marB="0">
                    <a:lnR w="6350">
                      <a:solidFill>
                        <a:srgbClr val="011E41"/>
                      </a:solidFill>
                      <a:prstDash val="solid"/>
                    </a:lnR>
                    <a:lnT w="6350">
                      <a:solidFill>
                        <a:srgbClr val="011E41"/>
                      </a:solidFill>
                      <a:prstDash val="solid"/>
                    </a:lnT>
                  </a:tcPr>
                </a:tc>
                <a:tc>
                  <a:txBody>
                    <a:bodyPr/>
                    <a:lstStyle/>
                    <a:p>
                      <a:pPr marL="87629" marR="485140" indent="0" algn="r" rtl="1">
                        <a:lnSpc>
                          <a:spcPct val="111100"/>
                        </a:lnSpc>
                        <a:spcBef>
                          <a:spcPts val="515"/>
                        </a:spcBef>
                        <a:buClr>
                          <a:srgbClr val="992B7D"/>
                        </a:buClr>
                        <a:buFont typeface="Arial Black"/>
                        <a:buNone/>
                        <a:tabLst>
                          <a:tab pos="215900" algn="l"/>
                        </a:tabLst>
                      </a:pPr>
                      <a:r>
                        <a:rPr lang="ar-JO" sz="1000" baseline="0" dirty="0">
                          <a:latin typeface="Calibri" panose="020F0502020204030204" pitchFamily="34" charset="0"/>
                          <a:cs typeface="Calibri" panose="020F0502020204030204" pitchFamily="34" charset="0"/>
                        </a:rPr>
                        <a:t>الأشخاص المسؤولين عن تفعيل آلية التغذية الراجعة والإنخراط مع المجتمع بشكل أوسع. </a:t>
                      </a:r>
                    </a:p>
                  </a:txBody>
                  <a:tcPr marL="0" marR="0" marT="65405" marB="0">
                    <a:lnL w="6350">
                      <a:solidFill>
                        <a:srgbClr val="011E41"/>
                      </a:solidFill>
                      <a:prstDash val="solid"/>
                    </a:lnL>
                    <a:lnT w="6350">
                      <a:solidFill>
                        <a:srgbClr val="992B7D"/>
                      </a:solidFill>
                      <a:prstDash val="solid"/>
                    </a:lnT>
                  </a:tcPr>
                </a:tc>
                <a:extLst>
                  <a:ext uri="{0D108BD9-81ED-4DB2-BD59-A6C34878D82A}">
                    <a16:rowId xmlns:a16="http://schemas.microsoft.com/office/drawing/2014/main" val="10010"/>
                  </a:ext>
                </a:extLst>
              </a:tr>
              <a:tr h="326390">
                <a:tc gridSpan="2">
                  <a:txBody>
                    <a:bodyPr/>
                    <a:lstStyle/>
                    <a:p>
                      <a:pPr algn="ctr">
                        <a:lnSpc>
                          <a:spcPct val="100000"/>
                        </a:lnSpc>
                        <a:spcBef>
                          <a:spcPts val="815"/>
                        </a:spcBef>
                      </a:pPr>
                      <a:r>
                        <a:rPr lang="ar-JO" sz="1000" b="1" spc="70" baseline="0" dirty="0">
                          <a:solidFill>
                            <a:srgbClr val="FFFFFF"/>
                          </a:solidFill>
                          <a:latin typeface="Calibri" panose="020F0502020204030204" pitchFamily="34" charset="0"/>
                          <a:cs typeface="Calibri" panose="020F0502020204030204" pitchFamily="34" charset="0"/>
                        </a:rPr>
                        <a:t>مصادر إضافية</a:t>
                      </a:r>
                      <a:endParaRPr sz="1000" baseline="0" dirty="0">
                        <a:latin typeface="Calibri" panose="020F0502020204030204" pitchFamily="34" charset="0"/>
                        <a:cs typeface="Calibri" panose="020F0502020204030204" pitchFamily="34" charset="0"/>
                      </a:endParaRPr>
                    </a:p>
                  </a:txBody>
                  <a:tcPr marL="0" marR="0" marT="103505" marB="0">
                    <a:solidFill>
                      <a:srgbClr val="97569C"/>
                    </a:solidFill>
                  </a:tcPr>
                </a:tc>
                <a:tc hMerge="1">
                  <a:txBody>
                    <a:bodyPr/>
                    <a:lstStyle/>
                    <a:p>
                      <a:endParaRPr/>
                    </a:p>
                  </a:txBody>
                  <a:tcPr marL="0" marR="0" marT="0" marB="0"/>
                </a:tc>
                <a:extLst>
                  <a:ext uri="{0D108BD9-81ED-4DB2-BD59-A6C34878D82A}">
                    <a16:rowId xmlns:a16="http://schemas.microsoft.com/office/drawing/2014/main" val="10011"/>
                  </a:ext>
                </a:extLst>
              </a:tr>
              <a:tr h="302895">
                <a:tc>
                  <a:txBody>
                    <a:bodyPr/>
                    <a:lstStyle/>
                    <a:p>
                      <a:pPr marL="107950" rtl="1">
                        <a:lnSpc>
                          <a:spcPct val="100000"/>
                        </a:lnSpc>
                        <a:spcBef>
                          <a:spcPts val="635"/>
                        </a:spcBef>
                      </a:pPr>
                      <a:r>
                        <a:rPr lang="ar-JO" sz="1000" b="1" i="1" spc="20" baseline="0" dirty="0">
                          <a:solidFill>
                            <a:srgbClr val="011E41"/>
                          </a:solidFill>
                          <a:latin typeface="Calibri"/>
                          <a:cs typeface="Calibri" panose="020F0502020204030204" pitchFamily="34" charset="0"/>
                        </a:rPr>
                        <a:t>مضمون المحتوى</a:t>
                      </a:r>
                      <a:endParaRPr sz="1000" baseline="0" dirty="0">
                        <a:latin typeface="Calibri"/>
                        <a:cs typeface="Calibri" panose="020F0502020204030204" pitchFamily="34" charset="0"/>
                      </a:endParaRPr>
                    </a:p>
                  </a:txBody>
                  <a:tcPr marL="0" marR="0" marT="80645" marB="0">
                    <a:lnR w="6350">
                      <a:solidFill>
                        <a:srgbClr val="011E41"/>
                      </a:solidFill>
                      <a:prstDash val="solid"/>
                    </a:lnR>
                    <a:lnB w="6350">
                      <a:solidFill>
                        <a:srgbClr val="011E41"/>
                      </a:solidFill>
                      <a:prstDash val="solid"/>
                    </a:lnB>
                    <a:solidFill>
                      <a:srgbClr val="F7DEEA"/>
                    </a:solidFill>
                  </a:tcPr>
                </a:tc>
                <a:tc>
                  <a:txBody>
                    <a:bodyPr/>
                    <a:lstStyle/>
                    <a:p>
                      <a:pPr marL="107950" rtl="1">
                        <a:lnSpc>
                          <a:spcPct val="100000"/>
                        </a:lnSpc>
                        <a:spcBef>
                          <a:spcPts val="635"/>
                        </a:spcBef>
                      </a:pPr>
                      <a:r>
                        <a:rPr lang="ar-JO" sz="1000" b="1" i="1" baseline="0" dirty="0">
                          <a:solidFill>
                            <a:srgbClr val="011E41"/>
                          </a:solidFill>
                          <a:latin typeface="Calibri"/>
                          <a:cs typeface="Calibri" panose="020F0502020204030204" pitchFamily="34" charset="0"/>
                        </a:rPr>
                        <a:t>من يجب عليه قراءة هذا؟</a:t>
                      </a:r>
                      <a:endParaRPr sz="1000" baseline="0" dirty="0">
                        <a:latin typeface="Calibri"/>
                        <a:cs typeface="Calibri" panose="020F0502020204030204" pitchFamily="34" charset="0"/>
                      </a:endParaRPr>
                    </a:p>
                  </a:txBody>
                  <a:tcPr marL="0" marR="0" marT="80645" marB="0">
                    <a:lnL w="6350">
                      <a:solidFill>
                        <a:srgbClr val="011E41"/>
                      </a:solidFill>
                      <a:prstDash val="solid"/>
                    </a:lnL>
                    <a:lnB w="6350">
                      <a:solidFill>
                        <a:srgbClr val="011E41"/>
                      </a:solidFill>
                      <a:prstDash val="solid"/>
                    </a:lnB>
                    <a:solidFill>
                      <a:srgbClr val="F7DEEA"/>
                    </a:solidFill>
                  </a:tcPr>
                </a:tc>
                <a:extLst>
                  <a:ext uri="{0D108BD9-81ED-4DB2-BD59-A6C34878D82A}">
                    <a16:rowId xmlns:a16="http://schemas.microsoft.com/office/drawing/2014/main" val="10012"/>
                  </a:ext>
                </a:extLst>
              </a:tr>
              <a:tr h="455295">
                <a:tc>
                  <a:txBody>
                    <a:bodyPr/>
                    <a:lstStyle/>
                    <a:p>
                      <a:pPr marL="215265" indent="-107314" algn="r" rtl="1">
                        <a:lnSpc>
                          <a:spcPct val="100000"/>
                        </a:lnSpc>
                        <a:spcBef>
                          <a:spcPts val="120"/>
                        </a:spcBef>
                        <a:buClr>
                          <a:srgbClr val="992B7D"/>
                        </a:buClr>
                        <a:buFont typeface="Wingdings"/>
                        <a:buChar char=""/>
                        <a:tabLst>
                          <a:tab pos="215265" algn="l"/>
                        </a:tabLst>
                      </a:pPr>
                      <a:r>
                        <a:rPr lang="ar-JO" sz="1000" spc="-10" baseline="0" dirty="0">
                          <a:latin typeface="Calibri" panose="020F0502020204030204" pitchFamily="34" charset="0"/>
                          <a:cs typeface="Calibri" panose="020F0502020204030204" pitchFamily="34" charset="0"/>
                        </a:rPr>
                        <a:t>المصادر الإضافية </a:t>
                      </a:r>
                    </a:p>
                    <a:p>
                      <a:pPr marL="215265" indent="-107314" algn="r" rtl="1">
                        <a:lnSpc>
                          <a:spcPct val="100000"/>
                        </a:lnSpc>
                        <a:spcBef>
                          <a:spcPts val="120"/>
                        </a:spcBef>
                        <a:buClr>
                          <a:srgbClr val="992B7D"/>
                        </a:buClr>
                        <a:buFont typeface="Wingdings"/>
                        <a:buChar char=""/>
                        <a:tabLst>
                          <a:tab pos="215265" algn="l"/>
                        </a:tabLst>
                      </a:pPr>
                      <a:r>
                        <a:rPr lang="ar-JO" sz="1000" spc="-10" baseline="0" dirty="0">
                          <a:latin typeface="Calibri" panose="020F0502020204030204" pitchFamily="34" charset="0"/>
                          <a:cs typeface="Calibri" panose="020F0502020204030204" pitchFamily="34" charset="0"/>
                        </a:rPr>
                        <a:t>قائمة بالمصطلحات المستخدمة في المستند</a:t>
                      </a:r>
                      <a:endParaRPr lang="ar-JO" sz="1000" baseline="0" dirty="0">
                        <a:latin typeface="Calibri" panose="020F0502020204030204" pitchFamily="34" charset="0"/>
                        <a:cs typeface="Calibri" panose="020F0502020204030204" pitchFamily="34" charset="0"/>
                      </a:endParaRPr>
                    </a:p>
                  </a:txBody>
                  <a:tcPr marL="0" marR="0" marT="80645"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1" indent="0" algn="r" rtl="1">
                        <a:lnSpc>
                          <a:spcPct val="100000"/>
                        </a:lnSpc>
                        <a:spcBef>
                          <a:spcPts val="120"/>
                        </a:spcBef>
                        <a:buClr>
                          <a:srgbClr val="992B7D"/>
                        </a:buClr>
                        <a:buFont typeface="Wingdings"/>
                        <a:buNone/>
                        <a:tabLst>
                          <a:tab pos="215265" algn="l"/>
                        </a:tabLst>
                      </a:pPr>
                      <a:r>
                        <a:rPr lang="ar-JO" sz="1000" spc="-10" baseline="0" dirty="0">
                          <a:latin typeface="Calibri" panose="020F0502020204030204" pitchFamily="34" charset="0"/>
                          <a:cs typeface="Calibri" panose="020F0502020204030204" pitchFamily="34" charset="0"/>
                        </a:rPr>
                        <a:t>أي شخص يحتاج إلى مصادر ومراجع إضافية. </a:t>
                      </a:r>
                    </a:p>
                  </a:txBody>
                  <a:tcPr marL="0" marR="0" marT="80645"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13"/>
                  </a:ext>
                </a:extLst>
              </a:tr>
            </a:tbl>
          </a:graphicData>
        </a:graphic>
      </p:graphicFrame>
      <p:pic>
        <p:nvPicPr>
          <p:cNvPr id="3" name="object 3"/>
          <p:cNvPicPr/>
          <p:nvPr/>
        </p:nvPicPr>
        <p:blipFill>
          <a:blip r:embed="rId3" cstate="print"/>
          <a:stretch>
            <a:fillRect/>
          </a:stretch>
        </p:blipFill>
        <p:spPr>
          <a:xfrm>
            <a:off x="5988050" y="1155700"/>
            <a:ext cx="248894" cy="248894"/>
          </a:xfrm>
          <a:prstGeom prst="rect">
            <a:avLst/>
          </a:prstGeom>
        </p:spPr>
      </p:pic>
      <p:pic>
        <p:nvPicPr>
          <p:cNvPr id="4" name="object 4"/>
          <p:cNvPicPr/>
          <p:nvPr/>
        </p:nvPicPr>
        <p:blipFill>
          <a:blip r:embed="rId4" cstate="print"/>
          <a:stretch>
            <a:fillRect/>
          </a:stretch>
        </p:blipFill>
        <p:spPr>
          <a:xfrm>
            <a:off x="6002191" y="1901693"/>
            <a:ext cx="248894" cy="248894"/>
          </a:xfrm>
          <a:prstGeom prst="rect">
            <a:avLst/>
          </a:prstGeom>
        </p:spPr>
      </p:pic>
      <p:pic>
        <p:nvPicPr>
          <p:cNvPr id="5" name="object 5"/>
          <p:cNvPicPr/>
          <p:nvPr/>
        </p:nvPicPr>
        <p:blipFill>
          <a:blip r:embed="rId5" cstate="print"/>
          <a:stretch>
            <a:fillRect/>
          </a:stretch>
        </p:blipFill>
        <p:spPr>
          <a:xfrm>
            <a:off x="5607050" y="2829541"/>
            <a:ext cx="248894" cy="248894"/>
          </a:xfrm>
          <a:prstGeom prst="rect">
            <a:avLst/>
          </a:prstGeom>
        </p:spPr>
      </p:pic>
      <p:pic>
        <p:nvPicPr>
          <p:cNvPr id="6" name="object 6"/>
          <p:cNvPicPr/>
          <p:nvPr/>
        </p:nvPicPr>
        <p:blipFill>
          <a:blip r:embed="rId6" cstate="print"/>
          <a:stretch>
            <a:fillRect/>
          </a:stretch>
        </p:blipFill>
        <p:spPr>
          <a:xfrm>
            <a:off x="5988050" y="2826465"/>
            <a:ext cx="248894" cy="248894"/>
          </a:xfrm>
          <a:prstGeom prst="rect">
            <a:avLst/>
          </a:prstGeom>
        </p:spPr>
      </p:pic>
      <p:pic>
        <p:nvPicPr>
          <p:cNvPr id="7" name="object 7"/>
          <p:cNvPicPr/>
          <p:nvPr/>
        </p:nvPicPr>
        <p:blipFill>
          <a:blip r:embed="rId7" cstate="print"/>
          <a:stretch>
            <a:fillRect/>
          </a:stretch>
        </p:blipFill>
        <p:spPr>
          <a:xfrm>
            <a:off x="6369050" y="3517900"/>
            <a:ext cx="248894" cy="248894"/>
          </a:xfrm>
          <a:prstGeom prst="rect">
            <a:avLst/>
          </a:prstGeom>
        </p:spPr>
      </p:pic>
      <p:pic>
        <p:nvPicPr>
          <p:cNvPr id="8" name="object 8"/>
          <p:cNvPicPr/>
          <p:nvPr/>
        </p:nvPicPr>
        <p:blipFill>
          <a:blip r:embed="rId8" cstate="print"/>
          <a:stretch>
            <a:fillRect/>
          </a:stretch>
        </p:blipFill>
        <p:spPr>
          <a:xfrm>
            <a:off x="5666273" y="4127500"/>
            <a:ext cx="248894" cy="248894"/>
          </a:xfrm>
          <a:prstGeom prst="rect">
            <a:avLst/>
          </a:prstGeom>
        </p:spPr>
      </p:pic>
      <p:sp>
        <p:nvSpPr>
          <p:cNvPr id="9" name="object 9"/>
          <p:cNvSpPr/>
          <p:nvPr/>
        </p:nvSpPr>
        <p:spPr>
          <a:xfrm>
            <a:off x="6723382" y="10096065"/>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p>
        </p:txBody>
      </p:sp>
      <p:sp>
        <p:nvSpPr>
          <p:cNvPr id="10" name="object 10"/>
          <p:cNvSpPr txBox="1"/>
          <p:nvPr/>
        </p:nvSpPr>
        <p:spPr>
          <a:xfrm>
            <a:off x="6797994" y="10166550"/>
            <a:ext cx="139065" cy="135935"/>
          </a:xfrm>
          <a:prstGeom prst="rect">
            <a:avLst/>
          </a:prstGeom>
        </p:spPr>
        <p:txBody>
          <a:bodyPr vert="horz" wrap="square" lIns="0" tIns="12700" rIns="0" bIns="0" rtlCol="0">
            <a:spAutoFit/>
          </a:bodyPr>
          <a:lstStyle/>
          <a:p>
            <a:pPr marL="12700">
              <a:lnSpc>
                <a:spcPct val="100000"/>
              </a:lnSpc>
              <a:spcBef>
                <a:spcPts val="100"/>
              </a:spcBef>
            </a:pPr>
            <a:r>
              <a:rPr sz="800" b="1" spc="-25" dirty="0">
                <a:solidFill>
                  <a:srgbClr val="FFFFFF"/>
                </a:solidFill>
                <a:latin typeface="Calibri" panose="020F0502020204030204" pitchFamily="34" charset="0"/>
                <a:cs typeface="Calibri" panose="020F0502020204030204" pitchFamily="34" charset="0"/>
              </a:rPr>
              <a:t>10</a:t>
            </a:r>
            <a:endParaRPr sz="800" dirty="0">
              <a:latin typeface="Calibri" panose="020F0502020204030204" pitchFamily="34" charset="0"/>
              <a:cs typeface="Calibri" panose="020F0502020204030204" pitchFamily="34" charset="0"/>
            </a:endParaRPr>
          </a:p>
        </p:txBody>
      </p:sp>
      <p:sp>
        <p:nvSpPr>
          <p:cNvPr id="12" name="object 23">
            <a:extLst>
              <a:ext uri="{FF2B5EF4-FFF2-40B4-BE49-F238E27FC236}">
                <a16:creationId xmlns:a16="http://schemas.microsoft.com/office/drawing/2014/main" id="{CB5030AA-1984-2EDE-2176-8E0FBF3F8CB2}"/>
              </a:ext>
            </a:extLst>
          </p:cNvPr>
          <p:cNvSpPr txBox="1"/>
          <p:nvPr/>
        </p:nvSpPr>
        <p:spPr>
          <a:xfrm>
            <a:off x="3298216" y="10193324"/>
            <a:ext cx="3350553" cy="120546"/>
          </a:xfrm>
          <a:prstGeom prst="rect">
            <a:avLst/>
          </a:prstGeom>
        </p:spPr>
        <p:txBody>
          <a:bodyPr vert="horz" wrap="square" lIns="0" tIns="12700" rIns="0" bIns="0" rtlCol="0">
            <a:spAutoFit/>
          </a:bodyPr>
          <a:lstStyle/>
          <a:p>
            <a:pPr marL="12700" rtl="1">
              <a:lnSpc>
                <a:spcPct val="100000"/>
              </a:lnSpc>
              <a:spcBef>
                <a:spcPts val="100"/>
              </a:spcBef>
            </a:pPr>
            <a:r>
              <a:rPr lang="ar-JO" sz="700" spc="10" dirty="0">
                <a:latin typeface="Verdana"/>
                <a:cs typeface="Verdana"/>
              </a:rPr>
              <a:t>كيفية الاستماع والاستجابة للتغذية الراجعة المجتمعية المفتوحة</a:t>
            </a:r>
            <a:endParaRPr sz="700" dirty="0">
              <a:latin typeface="Verdana"/>
              <a:cs typeface="Verdan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603658" y="1231900"/>
            <a:ext cx="3124835" cy="0"/>
          </a:xfrm>
          <a:custGeom>
            <a:avLst/>
            <a:gdLst/>
            <a:ahLst/>
            <a:cxnLst/>
            <a:rect l="l" t="t" r="r" b="b"/>
            <a:pathLst>
              <a:path w="3124835">
                <a:moveTo>
                  <a:pt x="0" y="0"/>
                </a:moveTo>
                <a:lnTo>
                  <a:pt x="3124619" y="0"/>
                </a:lnTo>
              </a:path>
            </a:pathLst>
          </a:custGeom>
          <a:ln w="6350">
            <a:solidFill>
              <a:srgbClr val="011E41"/>
            </a:solidFill>
          </a:ln>
        </p:spPr>
        <p:txBody>
          <a:bodyPr wrap="square" lIns="0" tIns="0" rIns="0" bIns="0" rtlCol="0"/>
          <a:lstStyle/>
          <a:p>
            <a:endParaRPr>
              <a:cs typeface="Calibri" panose="020F0502020204030204" pitchFamily="34" charset="0"/>
            </a:endParaRPr>
          </a:p>
        </p:txBody>
      </p:sp>
      <p:sp>
        <p:nvSpPr>
          <p:cNvPr id="3" name="object 3"/>
          <p:cNvSpPr txBox="1">
            <a:spLocks noGrp="1"/>
          </p:cNvSpPr>
          <p:nvPr>
            <p:ph type="title"/>
          </p:nvPr>
        </p:nvSpPr>
        <p:spPr>
          <a:xfrm>
            <a:off x="1549299" y="655362"/>
            <a:ext cx="5103495" cy="482600"/>
          </a:xfrm>
          <a:prstGeom prst="rect">
            <a:avLst/>
          </a:prstGeom>
        </p:spPr>
        <p:txBody>
          <a:bodyPr vert="horz" wrap="square" lIns="0" tIns="12700" rIns="0" bIns="0" rtlCol="0">
            <a:spAutoFit/>
          </a:bodyPr>
          <a:lstStyle/>
          <a:p>
            <a:pPr marL="12700" rtl="1">
              <a:lnSpc>
                <a:spcPct val="100000"/>
              </a:lnSpc>
              <a:spcBef>
                <a:spcPts val="100"/>
              </a:spcBef>
            </a:pPr>
            <a:r>
              <a:rPr lang="ar-JO" spc="215" dirty="0">
                <a:cs typeface="Calibri" panose="020F0502020204030204" pitchFamily="34" charset="0"/>
              </a:rPr>
              <a:t>المقدمة</a:t>
            </a:r>
            <a:endParaRPr spc="215" dirty="0">
              <a:cs typeface="Calibri" panose="020F0502020204030204" pitchFamily="34" charset="0"/>
            </a:endParaRPr>
          </a:p>
        </p:txBody>
      </p:sp>
      <p:sp>
        <p:nvSpPr>
          <p:cNvPr id="4" name="object 4"/>
          <p:cNvSpPr txBox="1"/>
          <p:nvPr/>
        </p:nvSpPr>
        <p:spPr>
          <a:xfrm>
            <a:off x="3762752" y="1446738"/>
            <a:ext cx="2997200" cy="1329403"/>
          </a:xfrm>
          <a:prstGeom prst="rect">
            <a:avLst/>
          </a:prstGeom>
        </p:spPr>
        <p:txBody>
          <a:bodyPr vert="horz" wrap="square" lIns="0" tIns="12700" rIns="0" bIns="0" rtlCol="0">
            <a:spAutoFit/>
          </a:bodyPr>
          <a:lstStyle/>
          <a:p>
            <a:pPr marL="12700" marR="5080" algn="just" rtl="1">
              <a:lnSpc>
                <a:spcPct val="113999"/>
              </a:lnSpc>
              <a:spcBef>
                <a:spcPts val="100"/>
              </a:spcBef>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من الضروري</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عند وقوع كارثة ما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فهم الاهتمامات والأسئلة والأفكار والأولويات الرئيسية للمجتمعات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المتضررة</a:t>
            </a:r>
            <a:r>
              <a:rPr lang="ar-JO" altLang="en-US" sz="1000" dirty="0">
                <a:solidFill>
                  <a:srgbClr val="202124"/>
                </a:solidFill>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يساعدك الاستثمار في بناء آلية التغذية الراجعة للبيانات المفتوحة على تتبع أولويات </a:t>
            </a:r>
            <a:r>
              <a:rPr lang="ar-JO" sz="1000" dirty="0">
                <a:solidFill>
                  <a:srgbClr val="E42A83"/>
                </a:solidFill>
                <a:latin typeface="Tahoma"/>
                <a:cs typeface="Calibri" panose="020F0502020204030204" pitchFamily="34" charset="0"/>
                <a:hlinkClick r:id="rId2" action="ppaction://hlinksldjump"/>
              </a:rPr>
              <a:t>أفراد المجتمع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وأفكارهم</a:t>
            </a:r>
            <a:r>
              <a:rPr lang="ar-JO" altLang="en-US" sz="1000" dirty="0">
                <a:solidFill>
                  <a:schemeClr val="tx1"/>
                </a:solidFill>
                <a:latin typeface="inheri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12700" marR="5080" algn="just" rtl="1">
              <a:lnSpc>
                <a:spcPct val="113999"/>
              </a:lnSpc>
              <a:spcBef>
                <a:spcPts val="100"/>
              </a:spcBef>
            </a:pP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dirty="0">
                <a:ln>
                  <a:noFill/>
                </a:ln>
                <a:solidFill>
                  <a:srgbClr val="202124"/>
                </a:solidFill>
                <a:effectLst/>
                <a:latin typeface="inherit"/>
                <a:cs typeface="Calibri" panose="020F0502020204030204" pitchFamily="34" charset="0"/>
              </a:rPr>
              <a:t>يتيح لك ذلك معالجة المشكلات </a:t>
            </a:r>
            <a:r>
              <a:rPr kumimoji="0" lang="ar-JO" altLang="en-US" sz="1000" b="0" i="0" u="none" strike="noStrike" cap="none" normalizeH="0" dirty="0">
                <a:ln>
                  <a:noFill/>
                </a:ln>
                <a:solidFill>
                  <a:srgbClr val="202124"/>
                </a:solidFill>
                <a:effectLst/>
                <a:latin typeface="inherit"/>
                <a:cs typeface="Calibri" panose="020F0502020204030204" pitchFamily="34" charset="0"/>
              </a:rPr>
              <a:t>فور</a:t>
            </a:r>
            <a:r>
              <a:rPr kumimoji="0" lang="ar-SA" altLang="en-US" sz="1000" b="0" i="0" u="none" strike="noStrike" cap="none" normalizeH="0" dirty="0">
                <a:ln>
                  <a:noFill/>
                </a:ln>
                <a:solidFill>
                  <a:srgbClr val="202124"/>
                </a:solidFill>
                <a:effectLst/>
                <a:latin typeface="inherit"/>
                <a:cs typeface="Calibri" panose="020F0502020204030204" pitchFamily="34" charset="0"/>
              </a:rPr>
              <a:t> ظهورها </a:t>
            </a:r>
            <a:r>
              <a:rPr kumimoji="0" lang="ar-JO" altLang="en-US" sz="1000" b="0" i="0" u="none" strike="noStrike" cap="none" normalizeH="0" dirty="0">
                <a:ln>
                  <a:noFill/>
                </a:ln>
                <a:solidFill>
                  <a:srgbClr val="202124"/>
                </a:solidFill>
                <a:effectLst/>
                <a:latin typeface="inherit"/>
                <a:cs typeface="Calibri" panose="020F0502020204030204" pitchFamily="34" charset="0"/>
              </a:rPr>
              <a:t>والسير</a:t>
            </a:r>
            <a:r>
              <a:rPr kumimoji="0" lang="ar-SA" altLang="en-US" sz="1000" b="0" i="0" u="none" strike="noStrike" cap="none" normalizeH="0" dirty="0">
                <a:ln>
                  <a:noFill/>
                </a:ln>
                <a:solidFill>
                  <a:srgbClr val="202124"/>
                </a:solidFill>
                <a:effectLst/>
                <a:latin typeface="inherit"/>
                <a:cs typeface="Calibri" panose="020F0502020204030204" pitchFamily="34" charset="0"/>
              </a:rPr>
              <a:t> على </a:t>
            </a:r>
            <a:r>
              <a:rPr kumimoji="0" lang="ar-JO" altLang="en-US" sz="1000" b="0" i="0" u="none" strike="noStrike" cap="none" normalizeH="0" dirty="0">
                <a:ln>
                  <a:noFill/>
                </a:ln>
                <a:solidFill>
                  <a:srgbClr val="202124"/>
                </a:solidFill>
                <a:effectLst/>
                <a:latin typeface="inherit"/>
                <a:cs typeface="Calibri" panose="020F0502020204030204" pitchFamily="34" charset="0"/>
              </a:rPr>
              <a:t>وتيرة</a:t>
            </a:r>
            <a:r>
              <a:rPr kumimoji="0" lang="ar-SA" altLang="en-US" sz="1000" b="0" i="0" u="none" strike="noStrike" cap="none" normalizeH="0" dirty="0">
                <a:ln>
                  <a:noFill/>
                </a:ln>
                <a:solidFill>
                  <a:srgbClr val="202124"/>
                </a:solidFill>
                <a:effectLst/>
                <a:latin typeface="inherit"/>
                <a:cs typeface="Calibri" panose="020F0502020204030204" pitchFamily="34" charset="0"/>
              </a:rPr>
              <a:t> </a:t>
            </a:r>
            <a:r>
              <a:rPr kumimoji="0" lang="ar-JO" altLang="en-US" sz="1000" b="0" i="0" u="none" strike="noStrike" cap="none" normalizeH="0" dirty="0">
                <a:ln>
                  <a:noFill/>
                </a:ln>
                <a:solidFill>
                  <a:srgbClr val="202124"/>
                </a:solidFill>
                <a:effectLst/>
                <a:latin typeface="inherit"/>
                <a:cs typeface="Calibri" panose="020F0502020204030204" pitchFamily="34" charset="0"/>
              </a:rPr>
              <a:t>واحدة</a:t>
            </a:r>
            <a:r>
              <a:rPr kumimoji="0" lang="ar-SA" altLang="en-US" sz="1000" b="0" i="0" u="none" strike="noStrike" cap="none" normalizeH="0" dirty="0">
                <a:ln>
                  <a:noFill/>
                </a:ln>
                <a:solidFill>
                  <a:srgbClr val="202124"/>
                </a:solidFill>
                <a:effectLst/>
                <a:latin typeface="inherit"/>
                <a:cs typeface="Calibri" panose="020F0502020204030204" pitchFamily="34" charset="0"/>
              </a:rPr>
              <a:t> </a:t>
            </a:r>
            <a:r>
              <a:rPr kumimoji="0" lang="ar-JO" altLang="en-US" sz="1000" b="0" i="0" u="none" strike="noStrike" cap="none" normalizeH="0" dirty="0">
                <a:ln>
                  <a:noFill/>
                </a:ln>
                <a:solidFill>
                  <a:srgbClr val="202124"/>
                </a:solidFill>
                <a:effectLst/>
                <a:latin typeface="inherit"/>
                <a:cs typeface="Calibri" panose="020F0502020204030204" pitchFamily="34" charset="0"/>
              </a:rPr>
              <a:t>و</a:t>
            </a:r>
            <a:r>
              <a:rPr lang="ar-JO" altLang="en-US" sz="1000" dirty="0">
                <a:solidFill>
                  <a:srgbClr val="202124"/>
                </a:solidFill>
                <a:latin typeface="inherit"/>
                <a:cs typeface="Calibri" panose="020F0502020204030204" pitchFamily="34" charset="0"/>
              </a:rPr>
              <a:t>حل المشكلة</a:t>
            </a:r>
            <a:r>
              <a:rPr kumimoji="0" lang="ar-SA" altLang="en-US" sz="1000" b="0" i="0" u="none" strike="noStrike" cap="none" normalizeH="0" dirty="0">
                <a:ln>
                  <a:noFill/>
                </a:ln>
                <a:solidFill>
                  <a:srgbClr val="202124"/>
                </a:solidFill>
                <a:effectLst/>
                <a:latin typeface="inherit"/>
                <a:cs typeface="Calibri" panose="020F0502020204030204" pitchFamily="34" charset="0"/>
              </a:rPr>
              <a:t> </a:t>
            </a:r>
            <a:r>
              <a:rPr kumimoji="0" lang="ar-JO" altLang="en-US" sz="1000" b="0" i="0" u="none" strike="noStrike" cap="none" normalizeH="0" dirty="0">
                <a:ln>
                  <a:noFill/>
                </a:ln>
                <a:solidFill>
                  <a:srgbClr val="202124"/>
                </a:solidFill>
                <a:effectLst/>
                <a:latin typeface="inherit"/>
                <a:cs typeface="Calibri" panose="020F0502020204030204" pitchFamily="34" charset="0"/>
              </a:rPr>
              <a:t>على الفور </a:t>
            </a:r>
            <a:r>
              <a:rPr kumimoji="0" lang="ar-SA" altLang="en-US" sz="1000" b="0" i="0" u="none" strike="noStrike" cap="none" normalizeH="0" dirty="0">
                <a:ln>
                  <a:noFill/>
                </a:ln>
                <a:solidFill>
                  <a:srgbClr val="202124"/>
                </a:solidFill>
                <a:effectLst/>
                <a:latin typeface="inherit"/>
                <a:cs typeface="Calibri" panose="020F0502020204030204" pitchFamily="34" charset="0"/>
              </a:rPr>
              <a:t>تقريبًا، سواء </a:t>
            </a:r>
            <a:r>
              <a:rPr kumimoji="0" lang="ar-JO" altLang="en-US" sz="1000" b="0" i="0" u="none" strike="noStrike" cap="none" normalizeH="0" dirty="0">
                <a:ln>
                  <a:noFill/>
                </a:ln>
                <a:solidFill>
                  <a:srgbClr val="202124"/>
                </a:solidFill>
                <a:effectLst/>
                <a:latin typeface="inherit"/>
                <a:cs typeface="Calibri" panose="020F0502020204030204" pitchFamily="34" charset="0"/>
              </a:rPr>
              <a:t>من خلال</a:t>
            </a:r>
            <a:r>
              <a:rPr kumimoji="0" lang="ar-SA" altLang="en-US" sz="1000" b="0" i="0" u="none" strike="noStrike" cap="none" normalizeH="0" dirty="0">
                <a:ln>
                  <a:noFill/>
                </a:ln>
                <a:solidFill>
                  <a:srgbClr val="202124"/>
                </a:solidFill>
                <a:effectLst/>
                <a:latin typeface="inherit"/>
                <a:cs typeface="Calibri" panose="020F0502020204030204" pitchFamily="34" charset="0"/>
              </a:rPr>
              <a:t> </a:t>
            </a:r>
            <a:r>
              <a:rPr kumimoji="0" lang="ar-JO" altLang="en-US" sz="1000" b="0" i="0" u="none" strike="noStrike" cap="none" normalizeH="0" dirty="0">
                <a:ln>
                  <a:noFill/>
                </a:ln>
                <a:solidFill>
                  <a:srgbClr val="202124"/>
                </a:solidFill>
                <a:effectLst/>
                <a:latin typeface="inherit"/>
                <a:cs typeface="Calibri" panose="020F0502020204030204" pitchFamily="34" charset="0"/>
              </a:rPr>
              <a:t>ال</a:t>
            </a:r>
            <a:r>
              <a:rPr kumimoji="0" lang="ar-SA" altLang="en-US" sz="1000" b="0" i="0" u="none" strike="noStrike" cap="none" normalizeH="0" dirty="0">
                <a:ln>
                  <a:noFill/>
                </a:ln>
                <a:solidFill>
                  <a:srgbClr val="202124"/>
                </a:solidFill>
                <a:effectLst/>
                <a:latin typeface="inherit"/>
                <a:cs typeface="Calibri" panose="020F0502020204030204" pitchFamily="34" charset="0"/>
              </a:rPr>
              <a:t>قرارات </a:t>
            </a:r>
            <a:r>
              <a:rPr kumimoji="0" lang="ar-JO" altLang="en-US" sz="1000" b="0" i="0" u="none" strike="noStrike" cap="none" normalizeH="0" dirty="0">
                <a:ln>
                  <a:noFill/>
                </a:ln>
                <a:solidFill>
                  <a:srgbClr val="202124"/>
                </a:solidFill>
                <a:effectLst/>
                <a:latin typeface="inherit"/>
                <a:cs typeface="Calibri" panose="020F0502020204030204" pitchFamily="34" charset="0"/>
              </a:rPr>
              <a:t>ال</a:t>
            </a:r>
            <a:r>
              <a:rPr kumimoji="0" lang="ar-SA" altLang="en-US" sz="1000" b="0" i="0" u="none" strike="noStrike" cap="none" normalizeH="0" dirty="0">
                <a:ln>
                  <a:noFill/>
                </a:ln>
                <a:solidFill>
                  <a:srgbClr val="202124"/>
                </a:solidFill>
                <a:effectLst/>
                <a:latin typeface="inherit"/>
                <a:cs typeface="Calibri" panose="020F0502020204030204" pitchFamily="34" charset="0"/>
              </a:rPr>
              <a:t>تشغيلية أو استراتيجيات </a:t>
            </a:r>
            <a:r>
              <a:rPr kumimoji="0" lang="ar-JO" altLang="en-US" sz="1000" b="0" i="0" u="none" strike="noStrike" cap="none" normalizeH="0" dirty="0">
                <a:ln>
                  <a:noFill/>
                </a:ln>
                <a:solidFill>
                  <a:srgbClr val="202124"/>
                </a:solidFill>
                <a:effectLst/>
                <a:latin typeface="inherit"/>
                <a:cs typeface="Calibri" panose="020F0502020204030204" pitchFamily="34" charset="0"/>
              </a:rPr>
              <a:t>ال</a:t>
            </a:r>
            <a:r>
              <a:rPr kumimoji="0" lang="ar-SA" altLang="en-US" sz="1000" b="0" i="0" u="none" strike="noStrike" cap="none" normalizeH="0" dirty="0">
                <a:ln>
                  <a:noFill/>
                </a:ln>
                <a:solidFill>
                  <a:srgbClr val="202124"/>
                </a:solidFill>
                <a:effectLst/>
                <a:latin typeface="inherit"/>
                <a:cs typeface="Calibri" panose="020F0502020204030204" pitchFamily="34" charset="0"/>
              </a:rPr>
              <a:t>مشاركة المجتمع</a:t>
            </a:r>
            <a:r>
              <a:rPr kumimoji="0" lang="ar-JO" altLang="en-US" sz="1000" b="0" i="0" u="none" strike="noStrike" cap="none" normalizeH="0" dirty="0" err="1">
                <a:ln>
                  <a:noFill/>
                </a:ln>
                <a:solidFill>
                  <a:srgbClr val="202124"/>
                </a:solidFill>
                <a:effectLst/>
                <a:latin typeface="inherit"/>
                <a:cs typeface="Calibri" panose="020F0502020204030204" pitchFamily="34" charset="0"/>
              </a:rPr>
              <a:t>ية</a:t>
            </a:r>
            <a:r>
              <a:rPr kumimoji="0" lang="en-US" altLang="en-US" sz="1000" b="0" i="0" u="none" strike="noStrike" cap="none" normalizeH="0" dirty="0">
                <a:ln>
                  <a:noFill/>
                </a:ln>
                <a:solidFill>
                  <a:srgbClr val="202124"/>
                </a:solidFill>
                <a:effectLst/>
                <a:latin typeface="inherit"/>
                <a:cs typeface="Calibri" panose="020F0502020204030204" pitchFamily="34" charset="0"/>
              </a:rPr>
              <a:t>.</a:t>
            </a:r>
            <a:r>
              <a:rPr kumimoji="0" lang="en-US" altLang="en-US" sz="1000" b="0" i="0" u="none" strike="noStrike" cap="none" normalizeH="0" dirty="0">
                <a:ln>
                  <a:noFill/>
                </a:ln>
                <a:solidFill>
                  <a:schemeClr val="tx1"/>
                </a:solidFill>
                <a:effectLst/>
                <a:cs typeface="Calibri" panose="020F0502020204030204" pitchFamily="34" charset="0"/>
              </a:rPr>
              <a:t> </a:t>
            </a:r>
            <a:endParaRPr kumimoji="0" lang="en-US" altLang="en-US" sz="1000" b="0" i="0" u="none" strike="noStrike" cap="none" normalizeH="0" dirty="0">
              <a:ln>
                <a:noFill/>
              </a:ln>
              <a:solidFill>
                <a:schemeClr val="tx1"/>
              </a:solidFill>
              <a:effectLst/>
              <a:latin typeface="Calibri" panose="020F0502020204030204" pitchFamily="34" charset="0"/>
              <a:cs typeface="Calibri" panose="020F0502020204030204" pitchFamily="34" charset="0"/>
            </a:endParaRPr>
          </a:p>
        </p:txBody>
      </p:sp>
      <p:sp>
        <p:nvSpPr>
          <p:cNvPr id="5" name="object 5"/>
          <p:cNvSpPr txBox="1"/>
          <p:nvPr/>
        </p:nvSpPr>
        <p:spPr>
          <a:xfrm>
            <a:off x="614078" y="1452346"/>
            <a:ext cx="2995930" cy="1413400"/>
          </a:xfrm>
          <a:prstGeom prst="rect">
            <a:avLst/>
          </a:prstGeom>
        </p:spPr>
        <p:txBody>
          <a:bodyPr vert="horz" wrap="square" lIns="0" tIns="12700" rIns="0" bIns="0" rtlCol="0">
            <a:spAutoFit/>
          </a:bodyPr>
          <a:lstStyle/>
          <a:p>
            <a:pPr marL="12700" marR="5080" algn="just" rtl="1">
              <a:lnSpc>
                <a:spcPct val="113999"/>
              </a:lnSpc>
              <a:spcBef>
                <a:spcPts val="100"/>
              </a:spcBef>
            </a:pPr>
            <a:r>
              <a:rPr kumimoji="0" lang="ar-SA" altLang="en-US" sz="1000" b="0" i="0" u="none" strike="noStrike" cap="none" normalizeH="0" dirty="0">
                <a:ln>
                  <a:noFill/>
                </a:ln>
                <a:solidFill>
                  <a:srgbClr val="202124"/>
                </a:solidFill>
                <a:effectLst/>
                <a:latin typeface="inherit"/>
                <a:cs typeface="Calibri" panose="020F0502020204030204" pitchFamily="34" charset="0"/>
              </a:rPr>
              <a:t>لن تكون قادرًا على التعامل مع </a:t>
            </a:r>
            <a:r>
              <a:rPr kumimoji="0" lang="ar-JO" altLang="en-US" sz="1000" b="0" i="0" u="none" strike="noStrike" cap="none" normalizeH="0" dirty="0">
                <a:ln>
                  <a:noFill/>
                </a:ln>
                <a:solidFill>
                  <a:srgbClr val="202124"/>
                </a:solidFill>
                <a:effectLst/>
                <a:latin typeface="inherit"/>
                <a:cs typeface="Calibri" panose="020F0502020204030204" pitchFamily="34" charset="0"/>
              </a:rPr>
              <a:t>كافة</a:t>
            </a:r>
            <a:r>
              <a:rPr kumimoji="0" lang="ar-SA" altLang="en-US" sz="1000" b="0" i="0" u="none" strike="noStrike" cap="none" normalizeH="0" dirty="0">
                <a:ln>
                  <a:noFill/>
                </a:ln>
                <a:solidFill>
                  <a:srgbClr val="202124"/>
                </a:solidFill>
                <a:effectLst/>
                <a:latin typeface="inherit"/>
                <a:cs typeface="Calibri" panose="020F0502020204030204" pitchFamily="34" charset="0"/>
              </a:rPr>
              <a:t> </a:t>
            </a:r>
            <a:r>
              <a:rPr kumimoji="0" lang="ar-JO" altLang="en-US" sz="1000" b="0" i="0" u="none" strike="noStrike" cap="none" normalizeH="0" dirty="0">
                <a:ln>
                  <a:noFill/>
                </a:ln>
                <a:solidFill>
                  <a:srgbClr val="202124"/>
                </a:solidFill>
                <a:effectLst/>
                <a:latin typeface="inherit"/>
                <a:cs typeface="Calibri" panose="020F0502020204030204" pitchFamily="34" charset="0"/>
              </a:rPr>
              <a:t>المشاكل</a:t>
            </a:r>
            <a:r>
              <a:rPr kumimoji="0" lang="ar-SA" altLang="en-US" sz="1000" b="0" i="0" u="none" strike="noStrike" cap="none" normalizeH="0" dirty="0">
                <a:ln>
                  <a:noFill/>
                </a:ln>
                <a:solidFill>
                  <a:srgbClr val="202124"/>
                </a:solidFill>
                <a:effectLst/>
                <a:latin typeface="inherit"/>
                <a:cs typeface="Calibri" panose="020F0502020204030204" pitchFamily="34" charset="0"/>
              </a:rPr>
              <a:t> </a:t>
            </a:r>
            <a:r>
              <a:rPr kumimoji="0" lang="ar-JO" altLang="en-US" sz="1000" b="0" i="0" u="none" strike="noStrike" cap="none" normalizeH="0" dirty="0">
                <a:ln>
                  <a:noFill/>
                </a:ln>
                <a:solidFill>
                  <a:srgbClr val="202124"/>
                </a:solidFill>
                <a:effectLst/>
                <a:latin typeface="inherit"/>
                <a:cs typeface="Calibri" panose="020F0502020204030204" pitchFamily="34" charset="0"/>
              </a:rPr>
              <a:t>كما أنها لن تقع </a:t>
            </a:r>
            <a:r>
              <a:rPr kumimoji="0" lang="ar-SA" altLang="en-US" sz="1000" b="0" i="0" u="none" strike="noStrike" cap="none" normalizeH="0" dirty="0">
                <a:ln>
                  <a:noFill/>
                </a:ln>
                <a:solidFill>
                  <a:srgbClr val="202124"/>
                </a:solidFill>
                <a:effectLst/>
                <a:latin typeface="inherit"/>
                <a:cs typeface="Calibri" panose="020F0502020204030204" pitchFamily="34" charset="0"/>
              </a:rPr>
              <a:t>جميعها ضمن نطاق </a:t>
            </a:r>
            <a:r>
              <a:rPr lang="ar-JO" altLang="en-US" sz="1000" dirty="0">
                <a:solidFill>
                  <a:srgbClr val="202124"/>
                </a:solidFill>
                <a:latin typeface="inherit"/>
                <a:cs typeface="Calibri" panose="020F0502020204030204" pitchFamily="34" charset="0"/>
              </a:rPr>
              <a:t>ولايتك</a:t>
            </a:r>
            <a:r>
              <a:rPr kumimoji="0" lang="ar-SA" altLang="en-US" sz="1000" b="0" i="0" u="none" strike="noStrike" cap="none" normalizeH="0" dirty="0">
                <a:ln>
                  <a:noFill/>
                </a:ln>
                <a:solidFill>
                  <a:srgbClr val="202124"/>
                </a:solidFill>
                <a:effectLst/>
                <a:latin typeface="inherit"/>
                <a:cs typeface="Calibri" panose="020F0502020204030204" pitchFamily="34" charset="0"/>
              </a:rPr>
              <a:t>. ومع ذلك، فإن التوثيق المنهجي </a:t>
            </a:r>
            <a:r>
              <a:rPr kumimoji="0" lang="ar-JO" altLang="en-US" sz="1000" b="0" i="0" u="none" strike="noStrike" cap="none" normalizeH="0" dirty="0">
                <a:ln>
                  <a:noFill/>
                </a:ln>
                <a:solidFill>
                  <a:srgbClr val="202124"/>
                </a:solidFill>
                <a:effectLst/>
                <a:latin typeface="inherit"/>
                <a:cs typeface="Calibri" panose="020F0502020204030204" pitchFamily="34" charset="0"/>
              </a:rPr>
              <a:t>يُسهل عملية </a:t>
            </a:r>
            <a:r>
              <a:rPr kumimoji="0" lang="ar-SA" altLang="en-US" sz="1000" b="0" i="0" u="none" strike="noStrike" cap="none" normalizeH="0" dirty="0">
                <a:ln>
                  <a:noFill/>
                </a:ln>
                <a:solidFill>
                  <a:srgbClr val="202124"/>
                </a:solidFill>
                <a:effectLst/>
                <a:latin typeface="inherit"/>
                <a:cs typeface="Calibri" panose="020F0502020204030204" pitchFamily="34" charset="0"/>
              </a:rPr>
              <a:t>الدعوة إلى التغيير، وتبادل الأفكار في </a:t>
            </a:r>
            <a:r>
              <a:rPr kumimoji="0" lang="ar-JO" altLang="en-US" sz="1000" b="0" i="0" u="none" strike="noStrike" cap="none" normalizeH="0" dirty="0">
                <a:ln>
                  <a:noFill/>
                </a:ln>
                <a:solidFill>
                  <a:srgbClr val="202124"/>
                </a:solidFill>
                <a:effectLst/>
                <a:latin typeface="inherit"/>
                <a:cs typeface="Calibri" panose="020F0502020204030204" pitchFamily="34" charset="0"/>
              </a:rPr>
              <a:t>المنتديات</a:t>
            </a:r>
            <a:r>
              <a:rPr kumimoji="0" lang="ar-SA" altLang="en-US" sz="1000" b="0" i="0" u="none" strike="noStrike" cap="none" normalizeH="0" dirty="0">
                <a:ln>
                  <a:noFill/>
                </a:ln>
                <a:solidFill>
                  <a:srgbClr val="202124"/>
                </a:solidFill>
                <a:effectLst/>
                <a:latin typeface="inherit"/>
                <a:cs typeface="Calibri" panose="020F0502020204030204" pitchFamily="34" charset="0"/>
              </a:rPr>
              <a:t> المشتركة بين الوكالات، والتخطيط للعمل الجماع</a:t>
            </a:r>
            <a:r>
              <a:rPr kumimoji="0" lang="ar-JO" altLang="en-US" sz="1000" b="0" i="0" u="none" strike="noStrike" cap="none" normalizeH="0" dirty="0">
                <a:ln>
                  <a:noFill/>
                </a:ln>
                <a:solidFill>
                  <a:srgbClr val="202124"/>
                </a:solidFill>
                <a:effectLst/>
                <a:latin typeface="inherit"/>
                <a:cs typeface="Calibri" panose="020F0502020204030204" pitchFamily="34" charset="0"/>
              </a:rPr>
              <a:t>ي، حيث تساعد مثل هذه الإجراءات على بناء الثقة من خلال إظهار اهتمامك وانصاتك وبأنك تتصرف بناء على ما تراه ضرورياً للمجتمع. </a:t>
            </a:r>
            <a:endParaRPr kumimoji="0" lang="en-US" altLang="en-US" sz="1000" b="0" i="0" u="none" strike="noStrike" cap="none" normalizeH="0" dirty="0">
              <a:ln>
                <a:noFill/>
              </a:ln>
              <a:solidFill>
                <a:schemeClr val="tx1"/>
              </a:solidFill>
              <a:effectLst/>
              <a:latin typeface="Calibri" panose="020F0502020204030204" pitchFamily="34" charset="0"/>
              <a:cs typeface="Calibri" panose="020F0502020204030204" pitchFamily="34" charset="0"/>
            </a:endParaRPr>
          </a:p>
          <a:p>
            <a:pPr marL="12700" marR="5080" algn="just">
              <a:lnSpc>
                <a:spcPct val="113999"/>
              </a:lnSpc>
              <a:spcBef>
                <a:spcPts val="100"/>
              </a:spcBef>
            </a:pPr>
            <a:endParaRPr lang="ar-JO" sz="950" spc="160" dirty="0">
              <a:latin typeface="Tahoma"/>
              <a:cs typeface="Calibri" panose="020F0502020204030204" pitchFamily="34" charset="0"/>
            </a:endParaRPr>
          </a:p>
          <a:p>
            <a:pPr marL="12700" marR="5080" algn="just">
              <a:lnSpc>
                <a:spcPct val="113999"/>
              </a:lnSpc>
              <a:spcBef>
                <a:spcPts val="100"/>
              </a:spcBef>
            </a:pPr>
            <a:r>
              <a:rPr sz="950" spc="160" dirty="0">
                <a:latin typeface="Tahoma"/>
                <a:cs typeface="Calibri" panose="020F0502020204030204" pitchFamily="34" charset="0"/>
              </a:rPr>
              <a:t> </a:t>
            </a:r>
            <a:endParaRPr lang="ar-JO" sz="950" spc="160" dirty="0">
              <a:latin typeface="Tahoma"/>
              <a:cs typeface="Calibri" panose="020F0502020204030204" pitchFamily="34" charset="0"/>
            </a:endParaRPr>
          </a:p>
        </p:txBody>
      </p:sp>
      <p:sp>
        <p:nvSpPr>
          <p:cNvPr id="6" name="object 6"/>
          <p:cNvSpPr txBox="1"/>
          <p:nvPr/>
        </p:nvSpPr>
        <p:spPr>
          <a:xfrm>
            <a:off x="3951649" y="2967518"/>
            <a:ext cx="2995930" cy="2078198"/>
          </a:xfrm>
          <a:prstGeom prst="rect">
            <a:avLst/>
          </a:prstGeom>
        </p:spPr>
        <p:txBody>
          <a:bodyPr vert="horz" wrap="square" lIns="0" tIns="12700" rIns="0" bIns="0" rtlCol="0">
            <a:spAutoFit/>
          </a:bodyPr>
          <a:lstStyle/>
          <a:p>
            <a:pPr marL="12700" algn="just" rtl="1">
              <a:lnSpc>
                <a:spcPct val="100000"/>
              </a:lnSpc>
              <a:spcBef>
                <a:spcPts val="100"/>
              </a:spcBef>
            </a:pPr>
            <a:r>
              <a:rPr lang="ar-JO" sz="1700" b="1" spc="240" dirty="0">
                <a:solidFill>
                  <a:srgbClr val="E42A83"/>
                </a:solidFill>
                <a:latin typeface="Calibri"/>
                <a:cs typeface="Calibri" panose="020F0502020204030204" pitchFamily="34" charset="0"/>
              </a:rPr>
              <a:t>ما هي الملاحظات والانطباعات المفتوحة؟</a:t>
            </a:r>
          </a:p>
          <a:p>
            <a:pPr marL="12700" algn="just" rtl="1">
              <a:lnSpc>
                <a:spcPct val="100000"/>
              </a:lnSpc>
              <a:spcBef>
                <a:spcPts val="100"/>
              </a:spcBef>
            </a:pPr>
            <a:br>
              <a:rPr lang="ar-JO" sz="1000" dirty="0">
                <a:cs typeface="Calibri" panose="020F0502020204030204" pitchFamily="34" charset="0"/>
              </a:rPr>
            </a:br>
            <a:r>
              <a:rPr lang="ar-JO" sz="1000" b="0" i="0" dirty="0">
                <a:solidFill>
                  <a:srgbClr val="202124"/>
                </a:solidFill>
                <a:effectLst/>
                <a:latin typeface="Helvetica Neue"/>
                <a:cs typeface="Calibri" panose="020F0502020204030204" pitchFamily="34" charset="0"/>
              </a:rPr>
              <a:t>يمكن جمع الملاحظات والانطباعات بأشكال مختلفة،  </a:t>
            </a:r>
            <a:r>
              <a:rPr lang="ar-JO" sz="1000" dirty="0">
                <a:solidFill>
                  <a:srgbClr val="202124"/>
                </a:solidFill>
                <a:latin typeface="Helvetica Neue"/>
                <a:cs typeface="Calibri" panose="020F0502020204030204" pitchFamily="34" charset="0"/>
              </a:rPr>
              <a:t>يشتمل هذا الدليل على مجموعة من الإرشادات حول </a:t>
            </a:r>
            <a:r>
              <a:rPr lang="ar-JO" sz="1000" dirty="0">
                <a:solidFill>
                  <a:srgbClr val="E42A83"/>
                </a:solidFill>
                <a:latin typeface="Tahoma"/>
                <a:cs typeface="Calibri" panose="020F0502020204030204" pitchFamily="34" charset="0"/>
                <a:hlinkClick r:id="rId3" action="ppaction://hlinksldjump"/>
              </a:rPr>
              <a:t>الملاحظات والانطباعات المفتوحة وغير المنظمة</a:t>
            </a:r>
            <a:r>
              <a:rPr lang="ar-JO" sz="1000" b="0" i="0" dirty="0">
                <a:solidFill>
                  <a:srgbClr val="202124"/>
                </a:solidFill>
                <a:effectLst/>
                <a:latin typeface="Helvetica Neue"/>
                <a:cs typeface="Calibri" panose="020F0502020204030204" pitchFamily="34" charset="0"/>
              </a:rPr>
              <a:t>، وهي عبارة عن ملاحظات وانطباعات يشاركها أفراد المجتمع عندما يريدون،  حول موضوعات يريدون معالجتها (على عكس الملاحظات والانطباعات المنظمة، عندما ترى المنظمة أنه سيكون من الضروري</a:t>
            </a:r>
          </a:p>
          <a:p>
            <a:pPr marL="12700" algn="just" rtl="1">
              <a:lnSpc>
                <a:spcPct val="100000"/>
              </a:lnSpc>
              <a:spcBef>
                <a:spcPts val="100"/>
              </a:spcBef>
            </a:pPr>
            <a:endParaRPr lang="ar-JO" sz="1000" dirty="0">
              <a:latin typeface="Tahoma"/>
              <a:cs typeface="Calibri" panose="020F0502020204030204" pitchFamily="34" charset="0"/>
            </a:endParaRPr>
          </a:p>
          <a:p>
            <a:pPr marL="12700" marR="5080" algn="just">
              <a:lnSpc>
                <a:spcPct val="113999"/>
              </a:lnSpc>
              <a:spcBef>
                <a:spcPts val="985"/>
              </a:spcBef>
            </a:pPr>
            <a:endParaRPr lang="ar-JO" sz="950" dirty="0">
              <a:latin typeface="Tahoma"/>
              <a:cs typeface="Calibri" panose="020F0502020204030204" pitchFamily="34" charset="0"/>
            </a:endParaRPr>
          </a:p>
        </p:txBody>
      </p:sp>
      <p:sp>
        <p:nvSpPr>
          <p:cNvPr id="7" name="object 7"/>
          <p:cNvSpPr txBox="1"/>
          <p:nvPr/>
        </p:nvSpPr>
        <p:spPr>
          <a:xfrm>
            <a:off x="628418" y="3594801"/>
            <a:ext cx="2995930" cy="178254"/>
          </a:xfrm>
          <a:prstGeom prst="rect">
            <a:avLst/>
          </a:prstGeom>
        </p:spPr>
        <p:txBody>
          <a:bodyPr vert="horz" wrap="square" lIns="0" tIns="12700" rIns="0" bIns="0" rtlCol="0">
            <a:spAutoFit/>
          </a:bodyPr>
          <a:lstStyle/>
          <a:p>
            <a:pPr marL="12700" marR="5080" rtl="1">
              <a:lnSpc>
                <a:spcPct val="113999"/>
              </a:lnSpc>
              <a:spcBef>
                <a:spcPts val="100"/>
              </a:spcBef>
              <a:tabLst>
                <a:tab pos="600075" algn="l"/>
                <a:tab pos="1153160" algn="l"/>
                <a:tab pos="1830705" algn="l"/>
                <a:tab pos="2272030" algn="l"/>
              </a:tabLst>
            </a:pPr>
            <a:r>
              <a:rPr lang="ar-JO" sz="1000" b="0" i="0" dirty="0">
                <a:solidFill>
                  <a:srgbClr val="202124"/>
                </a:solidFill>
                <a:effectLst/>
                <a:latin typeface="Helvetica Neue"/>
                <a:cs typeface="Calibri" panose="020F0502020204030204" pitchFamily="34" charset="0"/>
              </a:rPr>
              <a:t>جمع التغذية الراجعة المجتمعية حول (مواضيع معينة</a:t>
            </a:r>
            <a:r>
              <a:rPr lang="ar-JO" sz="1000" b="0" i="0" spc="280" dirty="0">
                <a:solidFill>
                  <a:srgbClr val="202124"/>
                </a:solidFill>
                <a:effectLst/>
                <a:latin typeface="Tahoma"/>
                <a:cs typeface="Calibri" panose="020F0502020204030204" pitchFamily="34" charset="0"/>
              </a:rPr>
              <a:t>).</a:t>
            </a:r>
            <a:endParaRPr lang="ar-JO" sz="1000" spc="280" dirty="0">
              <a:latin typeface="Tahoma"/>
              <a:cs typeface="Calibri" panose="020F0502020204030204" pitchFamily="34" charset="0"/>
            </a:endParaRPr>
          </a:p>
        </p:txBody>
      </p:sp>
      <p:sp>
        <p:nvSpPr>
          <p:cNvPr id="8" name="object 8"/>
          <p:cNvSpPr txBox="1"/>
          <p:nvPr/>
        </p:nvSpPr>
        <p:spPr>
          <a:xfrm>
            <a:off x="628418" y="3798327"/>
            <a:ext cx="2995930" cy="474489"/>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dirty="0">
                <a:ln>
                  <a:noFill/>
                </a:ln>
                <a:solidFill>
                  <a:srgbClr val="202124"/>
                </a:solidFill>
                <a:effectLst/>
                <a:latin typeface="inherit"/>
                <a:cs typeface="Calibri" panose="020F0502020204030204" pitchFamily="34" charset="0"/>
              </a:rPr>
              <a:t>ويمكن أن </a:t>
            </a:r>
            <a:r>
              <a:rPr kumimoji="0" lang="ar-JO" altLang="en-US" sz="1000" b="0" i="0" u="none" strike="noStrike" cap="none" normalizeH="0" dirty="0">
                <a:ln>
                  <a:noFill/>
                </a:ln>
                <a:solidFill>
                  <a:srgbClr val="202124"/>
                </a:solidFill>
                <a:effectLst/>
                <a:latin typeface="inherit"/>
                <a:cs typeface="Calibri" panose="020F0502020204030204" pitchFamily="34" charset="0"/>
              </a:rPr>
              <a:t>تنشأ</a:t>
            </a:r>
            <a:r>
              <a:rPr kumimoji="0" lang="ar-SA" altLang="en-US" sz="1000" b="0" i="0" u="none" strike="noStrike" cap="none" normalizeH="0" dirty="0">
                <a:ln>
                  <a:noFill/>
                </a:ln>
                <a:solidFill>
                  <a:srgbClr val="202124"/>
                </a:solidFill>
                <a:effectLst/>
                <a:latin typeface="inherit"/>
                <a:cs typeface="Calibri" panose="020F0502020204030204" pitchFamily="34" charset="0"/>
              </a:rPr>
              <a:t> من خلال المحادثات الروتينية </a:t>
            </a:r>
            <a:r>
              <a:rPr kumimoji="0" lang="ar-JO" altLang="en-US" sz="1000" b="0" i="0" u="none" strike="noStrike" cap="none" normalizeH="0" dirty="0">
                <a:ln>
                  <a:noFill/>
                </a:ln>
                <a:solidFill>
                  <a:srgbClr val="202124"/>
                </a:solidFill>
                <a:effectLst/>
                <a:latin typeface="inherit"/>
                <a:cs typeface="Calibri" panose="020F0502020204030204" pitchFamily="34" charset="0"/>
              </a:rPr>
              <a:t>والاجتماعات</a:t>
            </a:r>
            <a:r>
              <a:rPr kumimoji="0" lang="ar-SA" altLang="en-US" sz="1000" b="0" i="0" u="none" strike="noStrike" cap="none" normalizeH="0" dirty="0">
                <a:ln>
                  <a:noFill/>
                </a:ln>
                <a:solidFill>
                  <a:srgbClr val="202124"/>
                </a:solidFill>
                <a:effectLst/>
                <a:latin typeface="inherit"/>
                <a:cs typeface="Calibri" panose="020F0502020204030204" pitchFamily="34" charset="0"/>
              </a:rPr>
              <a:t> المجتمعية، والخطوط الهاتفية الساخنة والبرامج الإذاعية التفاعلية وما إلى ذلك، </a:t>
            </a:r>
            <a:r>
              <a:rPr kumimoji="0" lang="ar-JO" altLang="en-US" sz="1000" b="0" i="0" u="none" strike="noStrike" cap="none" normalizeH="0" dirty="0">
                <a:ln>
                  <a:noFill/>
                </a:ln>
                <a:solidFill>
                  <a:srgbClr val="202124"/>
                </a:solidFill>
                <a:effectLst/>
                <a:latin typeface="inherit"/>
                <a:cs typeface="Calibri" panose="020F0502020204030204" pitchFamily="34" charset="0"/>
              </a:rPr>
              <a:t>حيث يتم توليد</a:t>
            </a:r>
            <a:r>
              <a:rPr kumimoji="0" lang="ar-SA" altLang="en-US" sz="1000" b="0" i="0" u="none" strike="noStrike" cap="none" normalizeH="0" dirty="0">
                <a:ln>
                  <a:noFill/>
                </a:ln>
                <a:solidFill>
                  <a:srgbClr val="202124"/>
                </a:solidFill>
                <a:effectLst/>
                <a:latin typeface="inherit"/>
                <a:cs typeface="Calibri" panose="020F0502020204030204" pitchFamily="34" charset="0"/>
              </a:rPr>
              <a:t> بيانات نوعية ليتم تحليلها والعمل وفقًا</a:t>
            </a:r>
            <a:r>
              <a:rPr kumimoji="0" lang="ar-JO" altLang="en-US" sz="1000" b="0" i="0" u="none" strike="noStrike" cap="none" normalizeH="0" dirty="0">
                <a:ln>
                  <a:noFill/>
                </a:ln>
                <a:solidFill>
                  <a:srgbClr val="202124"/>
                </a:solidFill>
                <a:effectLst/>
                <a:latin typeface="inherit"/>
                <a:cs typeface="Calibri" panose="020F0502020204030204" pitchFamily="34" charset="0"/>
              </a:rPr>
              <a:t>لها.</a:t>
            </a:r>
            <a:r>
              <a:rPr kumimoji="0" lang="en-US" altLang="en-US" sz="1000" b="0" i="0" u="none" strike="noStrike" cap="none" normalizeH="0" dirty="0">
                <a:ln>
                  <a:noFill/>
                </a:ln>
                <a:solidFill>
                  <a:schemeClr val="tx1"/>
                </a:solidFill>
                <a:effectLst/>
                <a:cs typeface="Calibri" panose="020F0502020204030204" pitchFamily="34" charset="0"/>
              </a:rPr>
              <a:t> </a:t>
            </a:r>
            <a:endParaRPr kumimoji="0" lang="en-US" altLang="en-US" sz="1000" b="0" i="0" u="none" strike="noStrike" cap="none" normalizeH="0" dirty="0">
              <a:ln>
                <a:noFill/>
              </a:ln>
              <a:solidFill>
                <a:schemeClr val="tx1"/>
              </a:solidFill>
              <a:effectLst/>
              <a:latin typeface="Calibri" panose="020F0502020204030204" pitchFamily="34" charset="0"/>
              <a:cs typeface="Calibri" panose="020F0502020204030204" pitchFamily="34" charset="0"/>
            </a:endParaRPr>
          </a:p>
        </p:txBody>
      </p:sp>
      <p:sp>
        <p:nvSpPr>
          <p:cNvPr id="9" name="object 9"/>
          <p:cNvSpPr txBox="1"/>
          <p:nvPr/>
        </p:nvSpPr>
        <p:spPr>
          <a:xfrm>
            <a:off x="2176824" y="4564975"/>
            <a:ext cx="4770755" cy="159018"/>
          </a:xfrm>
          <a:prstGeom prst="rect">
            <a:avLst/>
          </a:prstGeom>
        </p:spPr>
        <p:txBody>
          <a:bodyPr vert="horz" wrap="square" lIns="0" tIns="12700" rIns="0" bIns="0" rtlCol="0">
            <a:spAutoFit/>
          </a:bodyPr>
          <a:lstStyle/>
          <a:p>
            <a:pPr marL="12700" rtl="1">
              <a:lnSpc>
                <a:spcPct val="100000"/>
              </a:lnSpc>
              <a:spcBef>
                <a:spcPts val="100"/>
              </a:spcBef>
            </a:pPr>
            <a:r>
              <a:rPr lang="ar-JO" sz="950" spc="10" dirty="0">
                <a:latin typeface="Tahoma"/>
                <a:cs typeface="Calibri" panose="020F0502020204030204" pitchFamily="34" charset="0"/>
              </a:rPr>
              <a:t>يوضح الشكل أدناه الفروقات بين الملاحظات والانطباعات المفتوحة والمنظمة:</a:t>
            </a:r>
            <a:endParaRPr sz="950" dirty="0">
              <a:latin typeface="Tahoma"/>
              <a:cs typeface="Calibri" panose="020F0502020204030204" pitchFamily="34" charset="0"/>
            </a:endParaRPr>
          </a:p>
        </p:txBody>
      </p:sp>
      <p:grpSp>
        <p:nvGrpSpPr>
          <p:cNvPr id="10" name="object 10"/>
          <p:cNvGrpSpPr/>
          <p:nvPr/>
        </p:nvGrpSpPr>
        <p:grpSpPr>
          <a:xfrm>
            <a:off x="3342587" y="4764764"/>
            <a:ext cx="711200" cy="711200"/>
            <a:chOff x="3415332" y="5108448"/>
            <a:chExt cx="711200" cy="711200"/>
          </a:xfrm>
        </p:grpSpPr>
        <p:sp>
          <p:nvSpPr>
            <p:cNvPr id="11" name="object 11"/>
            <p:cNvSpPr/>
            <p:nvPr/>
          </p:nvSpPr>
          <p:spPr>
            <a:xfrm>
              <a:off x="3415332" y="5108448"/>
              <a:ext cx="711200" cy="711200"/>
            </a:xfrm>
            <a:custGeom>
              <a:avLst/>
              <a:gdLst/>
              <a:ahLst/>
              <a:cxnLst/>
              <a:rect l="l" t="t" r="r" b="b"/>
              <a:pathLst>
                <a:path w="711200" h="711200">
                  <a:moveTo>
                    <a:pt x="355574" y="0"/>
                  </a:moveTo>
                  <a:lnTo>
                    <a:pt x="307324" y="3245"/>
                  </a:lnTo>
                  <a:lnTo>
                    <a:pt x="261048" y="12700"/>
                  </a:lnTo>
                  <a:lnTo>
                    <a:pt x="217168" y="27940"/>
                  </a:lnTo>
                  <a:lnTo>
                    <a:pt x="176108" y="48542"/>
                  </a:lnTo>
                  <a:lnTo>
                    <a:pt x="138292" y="74083"/>
                  </a:lnTo>
                  <a:lnTo>
                    <a:pt x="104144" y="104138"/>
                  </a:lnTo>
                  <a:lnTo>
                    <a:pt x="74087" y="138284"/>
                  </a:lnTo>
                  <a:lnTo>
                    <a:pt x="48545" y="176099"/>
                  </a:lnTo>
                  <a:lnTo>
                    <a:pt x="27942" y="217157"/>
                  </a:lnTo>
                  <a:lnTo>
                    <a:pt x="12701" y="261036"/>
                  </a:lnTo>
                  <a:lnTo>
                    <a:pt x="3245" y="307312"/>
                  </a:lnTo>
                  <a:lnTo>
                    <a:pt x="0" y="355561"/>
                  </a:lnTo>
                  <a:lnTo>
                    <a:pt x="3245" y="403811"/>
                  </a:lnTo>
                  <a:lnTo>
                    <a:pt x="12701" y="450087"/>
                  </a:lnTo>
                  <a:lnTo>
                    <a:pt x="27942" y="493966"/>
                  </a:lnTo>
                  <a:lnTo>
                    <a:pt x="48545" y="535024"/>
                  </a:lnTo>
                  <a:lnTo>
                    <a:pt x="74087" y="572838"/>
                  </a:lnTo>
                  <a:lnTo>
                    <a:pt x="104144" y="606985"/>
                  </a:lnTo>
                  <a:lnTo>
                    <a:pt x="138292" y="637040"/>
                  </a:lnTo>
                  <a:lnTo>
                    <a:pt x="176108" y="662581"/>
                  </a:lnTo>
                  <a:lnTo>
                    <a:pt x="217168" y="683183"/>
                  </a:lnTo>
                  <a:lnTo>
                    <a:pt x="261048" y="698423"/>
                  </a:lnTo>
                  <a:lnTo>
                    <a:pt x="307324" y="707878"/>
                  </a:lnTo>
                  <a:lnTo>
                    <a:pt x="355574" y="711123"/>
                  </a:lnTo>
                  <a:lnTo>
                    <a:pt x="403821" y="707878"/>
                  </a:lnTo>
                  <a:lnTo>
                    <a:pt x="450095" y="698423"/>
                  </a:lnTo>
                  <a:lnTo>
                    <a:pt x="493973" y="683183"/>
                  </a:lnTo>
                  <a:lnTo>
                    <a:pt x="535031" y="662581"/>
                  </a:lnTo>
                  <a:lnTo>
                    <a:pt x="572846" y="637040"/>
                  </a:lnTo>
                  <a:lnTo>
                    <a:pt x="606993" y="606985"/>
                  </a:lnTo>
                  <a:lnTo>
                    <a:pt x="637049" y="572838"/>
                  </a:lnTo>
                  <a:lnTo>
                    <a:pt x="662590" y="535024"/>
                  </a:lnTo>
                  <a:lnTo>
                    <a:pt x="683194" y="493966"/>
                  </a:lnTo>
                  <a:lnTo>
                    <a:pt x="698435" y="450087"/>
                  </a:lnTo>
                  <a:lnTo>
                    <a:pt x="707890" y="403811"/>
                  </a:lnTo>
                  <a:lnTo>
                    <a:pt x="711136" y="355561"/>
                  </a:lnTo>
                  <a:lnTo>
                    <a:pt x="707890" y="307312"/>
                  </a:lnTo>
                  <a:lnTo>
                    <a:pt x="698435" y="261036"/>
                  </a:lnTo>
                  <a:lnTo>
                    <a:pt x="683194" y="217157"/>
                  </a:lnTo>
                  <a:lnTo>
                    <a:pt x="662590" y="176099"/>
                  </a:lnTo>
                  <a:lnTo>
                    <a:pt x="637049" y="138284"/>
                  </a:lnTo>
                  <a:lnTo>
                    <a:pt x="606993" y="104138"/>
                  </a:lnTo>
                  <a:lnTo>
                    <a:pt x="572846" y="74083"/>
                  </a:lnTo>
                  <a:lnTo>
                    <a:pt x="535031" y="48542"/>
                  </a:lnTo>
                  <a:lnTo>
                    <a:pt x="493973" y="27940"/>
                  </a:lnTo>
                  <a:lnTo>
                    <a:pt x="450095" y="12700"/>
                  </a:lnTo>
                  <a:lnTo>
                    <a:pt x="403821" y="3245"/>
                  </a:lnTo>
                  <a:lnTo>
                    <a:pt x="355574" y="0"/>
                  </a:lnTo>
                  <a:close/>
                </a:path>
              </a:pathLst>
            </a:custGeom>
            <a:solidFill>
              <a:srgbClr val="97569C"/>
            </a:solidFill>
          </p:spPr>
          <p:txBody>
            <a:bodyPr wrap="square" lIns="0" tIns="0" rIns="0" bIns="0" rtlCol="0"/>
            <a:lstStyle/>
            <a:p>
              <a:endParaRPr>
                <a:cs typeface="Calibri" panose="020F0502020204030204" pitchFamily="34" charset="0"/>
              </a:endParaRPr>
            </a:p>
          </p:txBody>
        </p:sp>
        <p:pic>
          <p:nvPicPr>
            <p:cNvPr id="12" name="object 12"/>
            <p:cNvPicPr/>
            <p:nvPr/>
          </p:nvPicPr>
          <p:blipFill>
            <a:blip r:embed="rId4" cstate="print"/>
            <a:stretch>
              <a:fillRect/>
            </a:stretch>
          </p:blipFill>
          <p:spPr>
            <a:xfrm>
              <a:off x="3604520" y="5272844"/>
              <a:ext cx="389633" cy="341637"/>
            </a:xfrm>
            <a:prstGeom prst="rect">
              <a:avLst/>
            </a:prstGeom>
          </p:spPr>
        </p:pic>
      </p:grpSp>
      <p:grpSp>
        <p:nvGrpSpPr>
          <p:cNvPr id="13" name="object 13"/>
          <p:cNvGrpSpPr/>
          <p:nvPr/>
        </p:nvGrpSpPr>
        <p:grpSpPr>
          <a:xfrm>
            <a:off x="1407425" y="4711594"/>
            <a:ext cx="711200" cy="706755"/>
            <a:chOff x="5566380" y="5062718"/>
            <a:chExt cx="711200" cy="706755"/>
          </a:xfrm>
        </p:grpSpPr>
        <p:sp>
          <p:nvSpPr>
            <p:cNvPr id="14" name="object 14"/>
            <p:cNvSpPr/>
            <p:nvPr/>
          </p:nvSpPr>
          <p:spPr>
            <a:xfrm>
              <a:off x="5566380" y="5062718"/>
              <a:ext cx="711200" cy="706755"/>
            </a:xfrm>
            <a:custGeom>
              <a:avLst/>
              <a:gdLst/>
              <a:ahLst/>
              <a:cxnLst/>
              <a:rect l="l" t="t" r="r" b="b"/>
              <a:pathLst>
                <a:path w="711200" h="706754">
                  <a:moveTo>
                    <a:pt x="355574" y="0"/>
                  </a:moveTo>
                  <a:lnTo>
                    <a:pt x="307324" y="3245"/>
                  </a:lnTo>
                  <a:lnTo>
                    <a:pt x="261048" y="12700"/>
                  </a:lnTo>
                  <a:lnTo>
                    <a:pt x="217168" y="27940"/>
                  </a:lnTo>
                  <a:lnTo>
                    <a:pt x="176108" y="48542"/>
                  </a:lnTo>
                  <a:lnTo>
                    <a:pt x="138292" y="74083"/>
                  </a:lnTo>
                  <a:lnTo>
                    <a:pt x="104144" y="104138"/>
                  </a:lnTo>
                  <a:lnTo>
                    <a:pt x="74087" y="138284"/>
                  </a:lnTo>
                  <a:lnTo>
                    <a:pt x="48545" y="176099"/>
                  </a:lnTo>
                  <a:lnTo>
                    <a:pt x="27942" y="217157"/>
                  </a:lnTo>
                  <a:lnTo>
                    <a:pt x="12701" y="261036"/>
                  </a:lnTo>
                  <a:lnTo>
                    <a:pt x="3245" y="307312"/>
                  </a:lnTo>
                  <a:lnTo>
                    <a:pt x="0" y="355561"/>
                  </a:lnTo>
                  <a:lnTo>
                    <a:pt x="3245" y="403811"/>
                  </a:lnTo>
                  <a:lnTo>
                    <a:pt x="12701" y="450087"/>
                  </a:lnTo>
                  <a:lnTo>
                    <a:pt x="27942" y="493966"/>
                  </a:lnTo>
                  <a:lnTo>
                    <a:pt x="48545" y="535024"/>
                  </a:lnTo>
                  <a:lnTo>
                    <a:pt x="74087" y="572838"/>
                  </a:lnTo>
                  <a:lnTo>
                    <a:pt x="104144" y="606985"/>
                  </a:lnTo>
                  <a:lnTo>
                    <a:pt x="138292" y="637040"/>
                  </a:lnTo>
                  <a:lnTo>
                    <a:pt x="176108" y="662581"/>
                  </a:lnTo>
                  <a:lnTo>
                    <a:pt x="217168" y="683183"/>
                  </a:lnTo>
                  <a:lnTo>
                    <a:pt x="261048" y="698423"/>
                  </a:lnTo>
                  <a:lnTo>
                    <a:pt x="300399" y="706463"/>
                  </a:lnTo>
                  <a:lnTo>
                    <a:pt x="410746" y="706463"/>
                  </a:lnTo>
                  <a:lnTo>
                    <a:pt x="450095" y="698423"/>
                  </a:lnTo>
                  <a:lnTo>
                    <a:pt x="493973" y="683183"/>
                  </a:lnTo>
                  <a:lnTo>
                    <a:pt x="535031" y="662581"/>
                  </a:lnTo>
                  <a:lnTo>
                    <a:pt x="572846" y="637040"/>
                  </a:lnTo>
                  <a:lnTo>
                    <a:pt x="606993" y="606985"/>
                  </a:lnTo>
                  <a:lnTo>
                    <a:pt x="637049" y="572838"/>
                  </a:lnTo>
                  <a:lnTo>
                    <a:pt x="662590" y="535024"/>
                  </a:lnTo>
                  <a:lnTo>
                    <a:pt x="683194" y="493966"/>
                  </a:lnTo>
                  <a:lnTo>
                    <a:pt x="698435" y="450087"/>
                  </a:lnTo>
                  <a:lnTo>
                    <a:pt x="707890" y="403811"/>
                  </a:lnTo>
                  <a:lnTo>
                    <a:pt x="711136" y="355561"/>
                  </a:lnTo>
                  <a:lnTo>
                    <a:pt x="707890" y="307312"/>
                  </a:lnTo>
                  <a:lnTo>
                    <a:pt x="698435" y="261036"/>
                  </a:lnTo>
                  <a:lnTo>
                    <a:pt x="683194" y="217157"/>
                  </a:lnTo>
                  <a:lnTo>
                    <a:pt x="662590" y="176099"/>
                  </a:lnTo>
                  <a:lnTo>
                    <a:pt x="637049" y="138284"/>
                  </a:lnTo>
                  <a:lnTo>
                    <a:pt x="606993" y="104138"/>
                  </a:lnTo>
                  <a:lnTo>
                    <a:pt x="572846" y="74083"/>
                  </a:lnTo>
                  <a:lnTo>
                    <a:pt x="535031" y="48542"/>
                  </a:lnTo>
                  <a:lnTo>
                    <a:pt x="493973" y="27940"/>
                  </a:lnTo>
                  <a:lnTo>
                    <a:pt x="450095" y="12700"/>
                  </a:lnTo>
                  <a:lnTo>
                    <a:pt x="403821" y="3245"/>
                  </a:lnTo>
                  <a:lnTo>
                    <a:pt x="355574" y="0"/>
                  </a:lnTo>
                  <a:close/>
                </a:path>
              </a:pathLst>
            </a:custGeom>
            <a:solidFill>
              <a:srgbClr val="561E58"/>
            </a:solidFill>
          </p:spPr>
          <p:txBody>
            <a:bodyPr wrap="square" lIns="0" tIns="0" rIns="0" bIns="0" rtlCol="0"/>
            <a:lstStyle/>
            <a:p>
              <a:endParaRPr dirty="0">
                <a:cs typeface="Calibri" panose="020F0502020204030204" pitchFamily="34" charset="0"/>
              </a:endParaRPr>
            </a:p>
          </p:txBody>
        </p:sp>
        <p:sp>
          <p:nvSpPr>
            <p:cNvPr id="15" name="object 15"/>
            <p:cNvSpPr/>
            <p:nvPr/>
          </p:nvSpPr>
          <p:spPr>
            <a:xfrm>
              <a:off x="5858737" y="5348160"/>
              <a:ext cx="145415" cy="0"/>
            </a:xfrm>
            <a:custGeom>
              <a:avLst/>
              <a:gdLst/>
              <a:ahLst/>
              <a:cxnLst/>
              <a:rect l="l" t="t" r="r" b="b"/>
              <a:pathLst>
                <a:path w="145414">
                  <a:moveTo>
                    <a:pt x="0" y="0"/>
                  </a:moveTo>
                  <a:lnTo>
                    <a:pt x="145262" y="0"/>
                  </a:lnTo>
                </a:path>
              </a:pathLst>
            </a:custGeom>
            <a:ln w="12700">
              <a:solidFill>
                <a:srgbClr val="FFFFFF"/>
              </a:solidFill>
            </a:ln>
          </p:spPr>
          <p:txBody>
            <a:bodyPr wrap="square" lIns="0" tIns="0" rIns="0" bIns="0" rtlCol="0"/>
            <a:lstStyle/>
            <a:p>
              <a:endParaRPr>
                <a:cs typeface="Calibri" panose="020F0502020204030204" pitchFamily="34" charset="0"/>
              </a:endParaRPr>
            </a:p>
          </p:txBody>
        </p:sp>
        <p:sp>
          <p:nvSpPr>
            <p:cNvPr id="16" name="object 16"/>
            <p:cNvSpPr/>
            <p:nvPr/>
          </p:nvSpPr>
          <p:spPr>
            <a:xfrm>
              <a:off x="5807325" y="5321380"/>
              <a:ext cx="44450" cy="27305"/>
            </a:xfrm>
            <a:custGeom>
              <a:avLst/>
              <a:gdLst/>
              <a:ahLst/>
              <a:cxnLst/>
              <a:rect l="l" t="t" r="r" b="b"/>
              <a:pathLst>
                <a:path w="44450" h="27304">
                  <a:moveTo>
                    <a:pt x="44323" y="0"/>
                  </a:moveTo>
                  <a:lnTo>
                    <a:pt x="16205" y="26784"/>
                  </a:lnTo>
                  <a:lnTo>
                    <a:pt x="0" y="5753"/>
                  </a:lnTo>
                </a:path>
              </a:pathLst>
            </a:custGeom>
            <a:ln w="12700">
              <a:solidFill>
                <a:srgbClr val="FFFFFF"/>
              </a:solidFill>
            </a:ln>
          </p:spPr>
          <p:txBody>
            <a:bodyPr wrap="square" lIns="0" tIns="0" rIns="0" bIns="0" rtlCol="0"/>
            <a:lstStyle/>
            <a:p>
              <a:endParaRPr>
                <a:cs typeface="Calibri" panose="020F0502020204030204" pitchFamily="34" charset="0"/>
              </a:endParaRPr>
            </a:p>
          </p:txBody>
        </p:sp>
        <p:sp>
          <p:nvSpPr>
            <p:cNvPr id="17" name="object 17"/>
            <p:cNvSpPr/>
            <p:nvPr/>
          </p:nvSpPr>
          <p:spPr>
            <a:xfrm>
              <a:off x="5858737" y="5429223"/>
              <a:ext cx="145415" cy="0"/>
            </a:xfrm>
            <a:custGeom>
              <a:avLst/>
              <a:gdLst/>
              <a:ahLst/>
              <a:cxnLst/>
              <a:rect l="l" t="t" r="r" b="b"/>
              <a:pathLst>
                <a:path w="145414">
                  <a:moveTo>
                    <a:pt x="0" y="0"/>
                  </a:moveTo>
                  <a:lnTo>
                    <a:pt x="145262" y="0"/>
                  </a:lnTo>
                </a:path>
              </a:pathLst>
            </a:custGeom>
            <a:ln w="12700">
              <a:solidFill>
                <a:srgbClr val="FFFFFF"/>
              </a:solidFill>
            </a:ln>
          </p:spPr>
          <p:txBody>
            <a:bodyPr wrap="square" lIns="0" tIns="0" rIns="0" bIns="0" rtlCol="0"/>
            <a:lstStyle/>
            <a:p>
              <a:endParaRPr>
                <a:cs typeface="Calibri" panose="020F0502020204030204" pitchFamily="34" charset="0"/>
              </a:endParaRPr>
            </a:p>
          </p:txBody>
        </p:sp>
        <p:sp>
          <p:nvSpPr>
            <p:cNvPr id="18" name="object 18"/>
            <p:cNvSpPr/>
            <p:nvPr/>
          </p:nvSpPr>
          <p:spPr>
            <a:xfrm>
              <a:off x="5807325" y="5402444"/>
              <a:ext cx="44450" cy="27305"/>
            </a:xfrm>
            <a:custGeom>
              <a:avLst/>
              <a:gdLst/>
              <a:ahLst/>
              <a:cxnLst/>
              <a:rect l="l" t="t" r="r" b="b"/>
              <a:pathLst>
                <a:path w="44450" h="27304">
                  <a:moveTo>
                    <a:pt x="44323" y="0"/>
                  </a:moveTo>
                  <a:lnTo>
                    <a:pt x="16205" y="26784"/>
                  </a:lnTo>
                  <a:lnTo>
                    <a:pt x="0" y="5753"/>
                  </a:lnTo>
                </a:path>
              </a:pathLst>
            </a:custGeom>
            <a:ln w="12700">
              <a:solidFill>
                <a:srgbClr val="FFFFFF"/>
              </a:solidFill>
            </a:ln>
          </p:spPr>
          <p:txBody>
            <a:bodyPr wrap="square" lIns="0" tIns="0" rIns="0" bIns="0" rtlCol="0"/>
            <a:lstStyle/>
            <a:p>
              <a:endParaRPr>
                <a:cs typeface="Calibri" panose="020F0502020204030204" pitchFamily="34" charset="0"/>
              </a:endParaRPr>
            </a:p>
          </p:txBody>
        </p:sp>
        <p:sp>
          <p:nvSpPr>
            <p:cNvPr id="19" name="object 19"/>
            <p:cNvSpPr/>
            <p:nvPr/>
          </p:nvSpPr>
          <p:spPr>
            <a:xfrm>
              <a:off x="5858737" y="5510287"/>
              <a:ext cx="145415" cy="0"/>
            </a:xfrm>
            <a:custGeom>
              <a:avLst/>
              <a:gdLst/>
              <a:ahLst/>
              <a:cxnLst/>
              <a:rect l="l" t="t" r="r" b="b"/>
              <a:pathLst>
                <a:path w="145414">
                  <a:moveTo>
                    <a:pt x="0" y="0"/>
                  </a:moveTo>
                  <a:lnTo>
                    <a:pt x="145262" y="0"/>
                  </a:lnTo>
                </a:path>
              </a:pathLst>
            </a:custGeom>
            <a:ln w="12700">
              <a:solidFill>
                <a:srgbClr val="FFFFFF"/>
              </a:solidFill>
            </a:ln>
          </p:spPr>
          <p:txBody>
            <a:bodyPr wrap="square" lIns="0" tIns="0" rIns="0" bIns="0" rtlCol="0"/>
            <a:lstStyle/>
            <a:p>
              <a:endParaRPr>
                <a:cs typeface="Calibri" panose="020F0502020204030204" pitchFamily="34" charset="0"/>
              </a:endParaRPr>
            </a:p>
          </p:txBody>
        </p:sp>
        <p:sp>
          <p:nvSpPr>
            <p:cNvPr id="20" name="object 20"/>
            <p:cNvSpPr/>
            <p:nvPr/>
          </p:nvSpPr>
          <p:spPr>
            <a:xfrm>
              <a:off x="5807325" y="5483508"/>
              <a:ext cx="44450" cy="27305"/>
            </a:xfrm>
            <a:custGeom>
              <a:avLst/>
              <a:gdLst/>
              <a:ahLst/>
              <a:cxnLst/>
              <a:rect l="l" t="t" r="r" b="b"/>
              <a:pathLst>
                <a:path w="44450" h="27304">
                  <a:moveTo>
                    <a:pt x="44323" y="0"/>
                  </a:moveTo>
                  <a:lnTo>
                    <a:pt x="16205" y="26784"/>
                  </a:lnTo>
                  <a:lnTo>
                    <a:pt x="0" y="5753"/>
                  </a:lnTo>
                </a:path>
              </a:pathLst>
            </a:custGeom>
            <a:ln w="12700">
              <a:solidFill>
                <a:srgbClr val="FFFFFF"/>
              </a:solidFill>
            </a:ln>
          </p:spPr>
          <p:txBody>
            <a:bodyPr wrap="square" lIns="0" tIns="0" rIns="0" bIns="0" rtlCol="0"/>
            <a:lstStyle/>
            <a:p>
              <a:endParaRPr>
                <a:cs typeface="Calibri" panose="020F0502020204030204" pitchFamily="34" charset="0"/>
              </a:endParaRPr>
            </a:p>
          </p:txBody>
        </p:sp>
        <p:sp>
          <p:nvSpPr>
            <p:cNvPr id="21" name="object 21"/>
            <p:cNvSpPr/>
            <p:nvPr/>
          </p:nvSpPr>
          <p:spPr>
            <a:xfrm>
              <a:off x="5858737" y="5591351"/>
              <a:ext cx="145415" cy="0"/>
            </a:xfrm>
            <a:custGeom>
              <a:avLst/>
              <a:gdLst/>
              <a:ahLst/>
              <a:cxnLst/>
              <a:rect l="l" t="t" r="r" b="b"/>
              <a:pathLst>
                <a:path w="145414">
                  <a:moveTo>
                    <a:pt x="0" y="0"/>
                  </a:moveTo>
                  <a:lnTo>
                    <a:pt x="145262" y="0"/>
                  </a:lnTo>
                </a:path>
              </a:pathLst>
            </a:custGeom>
            <a:ln w="12700">
              <a:solidFill>
                <a:srgbClr val="FFFFFF"/>
              </a:solidFill>
            </a:ln>
          </p:spPr>
          <p:txBody>
            <a:bodyPr wrap="square" lIns="0" tIns="0" rIns="0" bIns="0" rtlCol="0"/>
            <a:lstStyle/>
            <a:p>
              <a:endParaRPr>
                <a:cs typeface="Calibri" panose="020F0502020204030204" pitchFamily="34" charset="0"/>
              </a:endParaRPr>
            </a:p>
          </p:txBody>
        </p:sp>
        <p:sp>
          <p:nvSpPr>
            <p:cNvPr id="22" name="object 22"/>
            <p:cNvSpPr/>
            <p:nvPr/>
          </p:nvSpPr>
          <p:spPr>
            <a:xfrm>
              <a:off x="5807325" y="5564572"/>
              <a:ext cx="44450" cy="27305"/>
            </a:xfrm>
            <a:custGeom>
              <a:avLst/>
              <a:gdLst/>
              <a:ahLst/>
              <a:cxnLst/>
              <a:rect l="l" t="t" r="r" b="b"/>
              <a:pathLst>
                <a:path w="44450" h="27304">
                  <a:moveTo>
                    <a:pt x="44323" y="0"/>
                  </a:moveTo>
                  <a:lnTo>
                    <a:pt x="16205" y="26784"/>
                  </a:lnTo>
                  <a:lnTo>
                    <a:pt x="0" y="5753"/>
                  </a:lnTo>
                </a:path>
              </a:pathLst>
            </a:custGeom>
            <a:ln w="12700">
              <a:solidFill>
                <a:srgbClr val="FFFFFF"/>
              </a:solidFill>
            </a:ln>
          </p:spPr>
          <p:txBody>
            <a:bodyPr wrap="square" lIns="0" tIns="0" rIns="0" bIns="0" rtlCol="0"/>
            <a:lstStyle/>
            <a:p>
              <a:endParaRPr>
                <a:cs typeface="Calibri" panose="020F0502020204030204" pitchFamily="34" charset="0"/>
              </a:endParaRPr>
            </a:p>
          </p:txBody>
        </p:sp>
        <p:sp>
          <p:nvSpPr>
            <p:cNvPr id="23" name="object 23"/>
            <p:cNvSpPr/>
            <p:nvPr/>
          </p:nvSpPr>
          <p:spPr>
            <a:xfrm>
              <a:off x="5773708" y="5241983"/>
              <a:ext cx="296545" cy="403860"/>
            </a:xfrm>
            <a:custGeom>
              <a:avLst/>
              <a:gdLst/>
              <a:ahLst/>
              <a:cxnLst/>
              <a:rect l="l" t="t" r="r" b="b"/>
              <a:pathLst>
                <a:path w="296545" h="403860">
                  <a:moveTo>
                    <a:pt x="235038" y="0"/>
                  </a:moveTo>
                  <a:lnTo>
                    <a:pt x="21704" y="0"/>
                  </a:lnTo>
                  <a:lnTo>
                    <a:pt x="13255" y="1705"/>
                  </a:lnTo>
                  <a:lnTo>
                    <a:pt x="6356" y="6354"/>
                  </a:lnTo>
                  <a:lnTo>
                    <a:pt x="1705" y="13249"/>
                  </a:lnTo>
                  <a:lnTo>
                    <a:pt x="0" y="21691"/>
                  </a:lnTo>
                  <a:lnTo>
                    <a:pt x="0" y="381825"/>
                  </a:lnTo>
                  <a:lnTo>
                    <a:pt x="1705" y="390267"/>
                  </a:lnTo>
                  <a:lnTo>
                    <a:pt x="6356" y="397162"/>
                  </a:lnTo>
                  <a:lnTo>
                    <a:pt x="13255" y="401811"/>
                  </a:lnTo>
                  <a:lnTo>
                    <a:pt x="21704" y="403517"/>
                  </a:lnTo>
                  <a:lnTo>
                    <a:pt x="274370" y="403517"/>
                  </a:lnTo>
                  <a:lnTo>
                    <a:pt x="282812" y="401811"/>
                  </a:lnTo>
                  <a:lnTo>
                    <a:pt x="289707" y="397162"/>
                  </a:lnTo>
                  <a:lnTo>
                    <a:pt x="294357" y="390267"/>
                  </a:lnTo>
                  <a:lnTo>
                    <a:pt x="296062" y="381825"/>
                  </a:lnTo>
                  <a:lnTo>
                    <a:pt x="296062" y="61976"/>
                  </a:lnTo>
                  <a:lnTo>
                    <a:pt x="235038" y="0"/>
                  </a:lnTo>
                  <a:close/>
                </a:path>
              </a:pathLst>
            </a:custGeom>
            <a:ln w="12699">
              <a:solidFill>
                <a:srgbClr val="FFFFFF"/>
              </a:solidFill>
            </a:ln>
          </p:spPr>
          <p:txBody>
            <a:bodyPr wrap="square" lIns="0" tIns="0" rIns="0" bIns="0" rtlCol="0"/>
            <a:lstStyle/>
            <a:p>
              <a:endParaRPr>
                <a:cs typeface="Calibri" panose="020F0502020204030204" pitchFamily="34" charset="0"/>
              </a:endParaRPr>
            </a:p>
          </p:txBody>
        </p:sp>
        <p:pic>
          <p:nvPicPr>
            <p:cNvPr id="24" name="object 24"/>
            <p:cNvPicPr/>
            <p:nvPr/>
          </p:nvPicPr>
          <p:blipFill>
            <a:blip r:embed="rId5" cstate="print"/>
            <a:stretch>
              <a:fillRect/>
            </a:stretch>
          </p:blipFill>
          <p:spPr>
            <a:xfrm>
              <a:off x="6004937" y="5238173"/>
              <a:ext cx="68643" cy="69596"/>
            </a:xfrm>
            <a:prstGeom prst="rect">
              <a:avLst/>
            </a:prstGeom>
          </p:spPr>
        </p:pic>
      </p:grpSp>
      <p:graphicFrame>
        <p:nvGraphicFramePr>
          <p:cNvPr id="25" name="object 25"/>
          <p:cNvGraphicFramePr>
            <a:graphicFrameLocks noGrp="1"/>
          </p:cNvGraphicFramePr>
          <p:nvPr>
            <p:extLst>
              <p:ext uri="{D42A27DB-BD31-4B8C-83A1-F6EECF244321}">
                <p14:modId xmlns:p14="http://schemas.microsoft.com/office/powerpoint/2010/main" val="2727648205"/>
              </p:ext>
            </p:extLst>
          </p:nvPr>
        </p:nvGraphicFramePr>
        <p:xfrm>
          <a:off x="666507" y="5501448"/>
          <a:ext cx="6119495" cy="4826332"/>
        </p:xfrm>
        <a:graphic>
          <a:graphicData uri="http://schemas.openxmlformats.org/drawingml/2006/table">
            <a:tbl>
              <a:tblPr rtl="1" firstRow="1" bandRow="1">
                <a:tableStyleId>{2D5ABB26-0587-4C30-8999-92F81FD0307C}</a:tableStyleId>
              </a:tblPr>
              <a:tblGrid>
                <a:gridCol w="2036445">
                  <a:extLst>
                    <a:ext uri="{9D8B030D-6E8A-4147-A177-3AD203B41FA5}">
                      <a16:colId xmlns:a16="http://schemas.microsoft.com/office/drawing/2014/main" val="20000"/>
                    </a:ext>
                  </a:extLst>
                </a:gridCol>
                <a:gridCol w="2047875">
                  <a:extLst>
                    <a:ext uri="{9D8B030D-6E8A-4147-A177-3AD203B41FA5}">
                      <a16:colId xmlns:a16="http://schemas.microsoft.com/office/drawing/2014/main" val="20001"/>
                    </a:ext>
                  </a:extLst>
                </a:gridCol>
                <a:gridCol w="2035175">
                  <a:extLst>
                    <a:ext uri="{9D8B030D-6E8A-4147-A177-3AD203B41FA5}">
                      <a16:colId xmlns:a16="http://schemas.microsoft.com/office/drawing/2014/main" val="20002"/>
                    </a:ext>
                  </a:extLst>
                </a:gridCol>
              </a:tblGrid>
              <a:tr h="232800">
                <a:tc>
                  <a:txBody>
                    <a:bodyPr/>
                    <a:lstStyle/>
                    <a:p>
                      <a:pPr>
                        <a:lnSpc>
                          <a:spcPct val="100000"/>
                        </a:lnSpc>
                      </a:pPr>
                      <a:endParaRPr sz="1000" baseline="0" dirty="0">
                        <a:latin typeface="Calibri" panose="020F0502020204030204" pitchFamily="34" charset="0"/>
                        <a:cs typeface="Calibri" panose="020F05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ts val="1050"/>
                        </a:lnSpc>
                      </a:pPr>
                      <a:r>
                        <a:rPr lang="ar-JO" sz="1000" b="1" spc="80" baseline="0" dirty="0">
                          <a:solidFill>
                            <a:srgbClr val="97569C"/>
                          </a:solidFill>
                          <a:latin typeface="Calibri" panose="020F0502020204030204" pitchFamily="34" charset="0"/>
                          <a:cs typeface="Calibri" panose="020F0502020204030204" pitchFamily="34" charset="0"/>
                        </a:rPr>
                        <a:t>الملاحظات والانطباعات المفتوحة</a:t>
                      </a:r>
                      <a:endParaRPr sz="1000" baseline="0" dirty="0">
                        <a:latin typeface="Calibri" panose="020F0502020204030204" pitchFamily="34" charset="0"/>
                        <a:cs typeface="Calibri" panose="020F05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ts val="1050"/>
                        </a:lnSpc>
                      </a:pPr>
                      <a:r>
                        <a:rPr lang="ar-JO" sz="1000" b="1" spc="120" baseline="0" dirty="0">
                          <a:solidFill>
                            <a:srgbClr val="992B7D"/>
                          </a:solidFill>
                          <a:latin typeface="Calibri" panose="020F0502020204030204" pitchFamily="34" charset="0"/>
                          <a:cs typeface="Calibri" panose="020F0502020204030204" pitchFamily="34" charset="0"/>
                        </a:rPr>
                        <a:t>الملاحظات والانطباعات المنظمة</a:t>
                      </a:r>
                      <a:endParaRPr sz="1000" baseline="0" dirty="0">
                        <a:latin typeface="Calibri" panose="020F0502020204030204" pitchFamily="34" charset="0"/>
                        <a:cs typeface="Calibri" panose="020F05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755452">
                <a:tc>
                  <a:txBody>
                    <a:bodyPr/>
                    <a:lstStyle/>
                    <a:p>
                      <a:pPr marL="107950" rtl="1">
                        <a:lnSpc>
                          <a:spcPts val="940"/>
                        </a:lnSpc>
                        <a:spcBef>
                          <a:spcPts val="819"/>
                        </a:spcBef>
                      </a:pPr>
                      <a:r>
                        <a:rPr lang="ar-JO" sz="1000" b="1" spc="80" baseline="0" dirty="0">
                          <a:solidFill>
                            <a:srgbClr val="011E41"/>
                          </a:solidFill>
                          <a:latin typeface="Calibri" panose="020F0502020204030204" pitchFamily="34" charset="0"/>
                          <a:cs typeface="Calibri" panose="020F0502020204030204" pitchFamily="34" charset="0"/>
                        </a:rPr>
                        <a:t>الوصف العام:</a:t>
                      </a:r>
                      <a:endParaRPr sz="1000" baseline="0" dirty="0">
                        <a:latin typeface="Calibri" panose="020F0502020204030204" pitchFamily="34" charset="0"/>
                        <a:cs typeface="Calibri" panose="020F0502020204030204" pitchFamily="34" charset="0"/>
                      </a:endParaRPr>
                    </a:p>
                  </a:txBody>
                  <a:tcPr marL="0" marR="0" marT="104139"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rtl="0">
                        <a:lnSpc>
                          <a:spcPct val="100000"/>
                        </a:lnSpc>
                        <a:spcBef>
                          <a:spcPts val="640"/>
                        </a:spcBef>
                      </a:pPr>
                      <a:r>
                        <a:rPr lang="ar-JO" sz="1000" baseline="0" dirty="0">
                          <a:solidFill>
                            <a:srgbClr val="97569C"/>
                          </a:solidFill>
                          <a:latin typeface="Tahoma"/>
                          <a:cs typeface="Calibri" panose="020F0502020204030204" pitchFamily="34" charset="0"/>
                        </a:rPr>
                        <a:t>فريق أو متطوعين يستمعون</a:t>
                      </a:r>
                    </a:p>
                    <a:p>
                      <a:pPr algn="ctr" rtl="0">
                        <a:lnSpc>
                          <a:spcPct val="100000"/>
                        </a:lnSpc>
                        <a:spcBef>
                          <a:spcPts val="640"/>
                        </a:spcBef>
                      </a:pPr>
                      <a:r>
                        <a:rPr lang="ar-JO" sz="1000" baseline="0" dirty="0">
                          <a:solidFill>
                            <a:srgbClr val="97569C"/>
                          </a:solidFill>
                          <a:latin typeface="Tahoma"/>
                          <a:cs typeface="Calibri" panose="020F0502020204030204" pitchFamily="34" charset="0"/>
                        </a:rPr>
                        <a:t>إلى الملاحظات والانطباعات التي تخص</a:t>
                      </a:r>
                    </a:p>
                    <a:p>
                      <a:pPr algn="ctr" rtl="0">
                        <a:lnSpc>
                          <a:spcPct val="100000"/>
                        </a:lnSpc>
                        <a:spcBef>
                          <a:spcPts val="640"/>
                        </a:spcBef>
                      </a:pPr>
                      <a:r>
                        <a:rPr lang="ar-JO" sz="1000" baseline="0" dirty="0">
                          <a:solidFill>
                            <a:srgbClr val="97569C"/>
                          </a:solidFill>
                          <a:latin typeface="Tahoma"/>
                          <a:cs typeface="Calibri" panose="020F0502020204030204" pitchFamily="34" charset="0"/>
                        </a:rPr>
                        <a:t>أي شيء يريد أفراد المجتمع مشاركته</a:t>
                      </a:r>
                      <a:endParaRPr sz="1000" baseline="0" dirty="0">
                        <a:latin typeface="Tahoma"/>
                        <a:cs typeface="Calibri" panose="020F0502020204030204" pitchFamily="34" charset="0"/>
                      </a:endParaRPr>
                    </a:p>
                  </a:txBody>
                  <a:tcPr marL="0" marR="0" marT="8128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ct val="100000"/>
                        </a:lnSpc>
                        <a:spcBef>
                          <a:spcPts val="635"/>
                        </a:spcBef>
                      </a:pPr>
                      <a:r>
                        <a:rPr lang="ar-JO" sz="1000" baseline="0" dirty="0">
                          <a:solidFill>
                            <a:srgbClr val="992B7D"/>
                          </a:solidFill>
                          <a:latin typeface="Tahoma"/>
                          <a:cs typeface="Calibri" panose="020F0502020204030204" pitchFamily="34" charset="0"/>
                        </a:rPr>
                        <a:t>فريق أو متطوعين يأخذون الملاحظات </a:t>
                      </a:r>
                    </a:p>
                    <a:p>
                      <a:pPr algn="ctr">
                        <a:lnSpc>
                          <a:spcPct val="100000"/>
                        </a:lnSpc>
                        <a:spcBef>
                          <a:spcPts val="635"/>
                        </a:spcBef>
                      </a:pPr>
                      <a:r>
                        <a:rPr lang="ar-JO" sz="1000" baseline="0" dirty="0">
                          <a:solidFill>
                            <a:srgbClr val="992B7D"/>
                          </a:solidFill>
                          <a:latin typeface="Tahoma"/>
                          <a:cs typeface="Calibri" panose="020F0502020204030204" pitchFamily="34" charset="0"/>
                        </a:rPr>
                        <a:t>والانطباعات من خلال طرح أسئلة مباشرة</a:t>
                      </a:r>
                    </a:p>
                    <a:p>
                      <a:pPr algn="ctr">
                        <a:lnSpc>
                          <a:spcPct val="100000"/>
                        </a:lnSpc>
                        <a:spcBef>
                          <a:spcPts val="635"/>
                        </a:spcBef>
                      </a:pPr>
                      <a:r>
                        <a:rPr lang="ar-JO" sz="1000" baseline="0" dirty="0">
                          <a:solidFill>
                            <a:srgbClr val="992B7D"/>
                          </a:solidFill>
                          <a:latin typeface="Tahoma"/>
                          <a:cs typeface="Calibri" panose="020F0502020204030204" pitchFamily="34" charset="0"/>
                        </a:rPr>
                        <a:t>عن مواضيع محددة مسبقاً.</a:t>
                      </a:r>
                      <a:endParaRPr sz="1000" baseline="0" dirty="0">
                        <a:latin typeface="Tahoma"/>
                        <a:cs typeface="Calibri" panose="020F0502020204030204" pitchFamily="34" charset="0"/>
                      </a:endParaRPr>
                    </a:p>
                  </a:txBody>
                  <a:tcPr marL="0" marR="0" marT="8064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01"/>
                  </a:ext>
                </a:extLst>
              </a:tr>
              <a:tr h="162418">
                <a:tc>
                  <a:txBody>
                    <a:bodyPr/>
                    <a:lstStyle/>
                    <a:p>
                      <a:pPr>
                        <a:lnSpc>
                          <a:spcPct val="100000"/>
                        </a:lnSpc>
                      </a:pPr>
                      <a:endParaRPr sz="1000" baseline="0" dirty="0">
                        <a:latin typeface="Calibri" panose="020F0502020204030204" pitchFamily="34" charset="0"/>
                        <a:cs typeface="Calibri" panose="020F05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ts val="1025"/>
                        </a:lnSpc>
                      </a:pPr>
                      <a:endParaRPr sz="1000" baseline="0" dirty="0">
                        <a:latin typeface="Tahoma"/>
                        <a:cs typeface="Calibri" panose="020F05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ts val="1025"/>
                        </a:lnSpc>
                      </a:pPr>
                      <a:endParaRPr sz="1000" baseline="0" dirty="0">
                        <a:latin typeface="Tahoma"/>
                        <a:cs typeface="Calibri" panose="020F05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02"/>
                  </a:ext>
                </a:extLst>
              </a:tr>
              <a:tr h="162418">
                <a:tc>
                  <a:txBody>
                    <a:bodyPr/>
                    <a:lstStyle/>
                    <a:p>
                      <a:pPr>
                        <a:lnSpc>
                          <a:spcPct val="100000"/>
                        </a:lnSpc>
                      </a:pPr>
                      <a:endParaRPr sz="1000" baseline="0" dirty="0">
                        <a:latin typeface="Calibri" panose="020F0502020204030204" pitchFamily="34" charset="0"/>
                        <a:cs typeface="Calibri" panose="020F05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ts val="1050"/>
                        </a:lnSpc>
                        <a:spcBef>
                          <a:spcPts val="50"/>
                        </a:spcBef>
                      </a:pPr>
                      <a:endParaRPr sz="1000" baseline="0" dirty="0">
                        <a:latin typeface="Tahoma"/>
                        <a:cs typeface="Calibri" panose="020F0502020204030204" pitchFamily="34" charset="0"/>
                      </a:endParaRPr>
                    </a:p>
                  </a:txBody>
                  <a:tcPr marL="0" marR="0" marT="63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ts val="1050"/>
                        </a:lnSpc>
                        <a:spcBef>
                          <a:spcPts val="45"/>
                        </a:spcBef>
                      </a:pPr>
                      <a:endParaRPr sz="1000" baseline="0" dirty="0">
                        <a:latin typeface="Tahoma"/>
                        <a:cs typeface="Calibri" panose="020F0502020204030204" pitchFamily="34" charset="0"/>
                      </a:endParaRPr>
                    </a:p>
                  </a:txBody>
                  <a:tcPr marL="0" marR="0" marT="571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03"/>
                  </a:ext>
                </a:extLst>
              </a:tr>
              <a:tr h="162418">
                <a:tc>
                  <a:txBody>
                    <a:bodyPr/>
                    <a:lstStyle/>
                    <a:p>
                      <a:pPr>
                        <a:lnSpc>
                          <a:spcPct val="100000"/>
                        </a:lnSpc>
                      </a:pPr>
                      <a:endParaRPr sz="1000" baseline="0" dirty="0">
                        <a:latin typeface="Calibri" panose="020F0502020204030204" pitchFamily="34" charset="0"/>
                        <a:cs typeface="Calibri" panose="020F05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ts val="1050"/>
                        </a:lnSpc>
                        <a:spcBef>
                          <a:spcPts val="50"/>
                        </a:spcBef>
                      </a:pPr>
                      <a:endParaRPr sz="1000" baseline="0" dirty="0">
                        <a:latin typeface="Tahoma"/>
                        <a:cs typeface="Calibri" panose="020F0502020204030204" pitchFamily="34" charset="0"/>
                      </a:endParaRPr>
                    </a:p>
                  </a:txBody>
                  <a:tcPr marL="0" marR="0" marT="63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ts val="1050"/>
                        </a:lnSpc>
                        <a:spcBef>
                          <a:spcPts val="45"/>
                        </a:spcBef>
                      </a:pPr>
                      <a:endParaRPr sz="1000" baseline="0" dirty="0">
                        <a:latin typeface="Tahoma"/>
                        <a:cs typeface="Calibri" panose="020F0502020204030204" pitchFamily="34" charset="0"/>
                      </a:endParaRPr>
                    </a:p>
                  </a:txBody>
                  <a:tcPr marL="0" marR="0" marT="571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04"/>
                  </a:ext>
                </a:extLst>
              </a:tr>
              <a:tr h="168509">
                <a:tc>
                  <a:txBody>
                    <a:bodyPr/>
                    <a:lstStyle/>
                    <a:p>
                      <a:pPr>
                        <a:lnSpc>
                          <a:spcPct val="100000"/>
                        </a:lnSpc>
                      </a:pPr>
                      <a:endParaRPr sz="1000" baseline="0" dirty="0">
                        <a:latin typeface="Calibri" panose="020F0502020204030204" pitchFamily="34" charset="0"/>
                        <a:cs typeface="Calibri" panose="020F05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pPr>
                      <a:endParaRPr sz="1000" baseline="0" dirty="0">
                        <a:latin typeface="Calibri" panose="020F0502020204030204" pitchFamily="34" charset="0"/>
                        <a:cs typeface="Calibri" panose="020F05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45"/>
                        </a:spcBef>
                      </a:pPr>
                      <a:endParaRPr sz="1000" baseline="0" dirty="0">
                        <a:latin typeface="Tahoma"/>
                        <a:cs typeface="Calibri" panose="020F0502020204030204" pitchFamily="34" charset="0"/>
                      </a:endParaRPr>
                    </a:p>
                  </a:txBody>
                  <a:tcPr marL="0" marR="0" marT="571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466953">
                <a:tc>
                  <a:txBody>
                    <a:bodyPr/>
                    <a:lstStyle/>
                    <a:p>
                      <a:pPr marL="107950" rtl="1">
                        <a:lnSpc>
                          <a:spcPts val="940"/>
                        </a:lnSpc>
                        <a:spcBef>
                          <a:spcPts val="820"/>
                        </a:spcBef>
                      </a:pPr>
                      <a:r>
                        <a:rPr lang="ar-JO" sz="1000" b="1" spc="75" baseline="0" dirty="0">
                          <a:solidFill>
                            <a:srgbClr val="011E41"/>
                          </a:solidFill>
                          <a:latin typeface="Calibri" panose="020F0502020204030204" pitchFamily="34" charset="0"/>
                          <a:cs typeface="Calibri" panose="020F0502020204030204" pitchFamily="34" charset="0"/>
                        </a:rPr>
                        <a:t>القنوات التي يتم من خلالها جمع</a:t>
                      </a:r>
                    </a:p>
                    <a:p>
                      <a:pPr marL="107950" rtl="1">
                        <a:lnSpc>
                          <a:spcPts val="940"/>
                        </a:lnSpc>
                        <a:spcBef>
                          <a:spcPts val="820"/>
                        </a:spcBef>
                      </a:pPr>
                      <a:r>
                        <a:rPr lang="ar-JO" sz="1000" b="1" spc="75" baseline="0" dirty="0">
                          <a:solidFill>
                            <a:srgbClr val="011E41"/>
                          </a:solidFill>
                          <a:latin typeface="Calibri" panose="020F0502020204030204" pitchFamily="34" charset="0"/>
                          <a:cs typeface="Calibri" panose="020F0502020204030204" pitchFamily="34" charset="0"/>
                        </a:rPr>
                        <a:t> الملاحظات والانطباعات</a:t>
                      </a:r>
                      <a:endParaRPr sz="1000" baseline="0" dirty="0">
                        <a:latin typeface="Calibri" panose="020F0502020204030204" pitchFamily="34" charset="0"/>
                        <a:cs typeface="Calibri" panose="020F0502020204030204" pitchFamily="34" charset="0"/>
                      </a:endParaRPr>
                    </a:p>
                  </a:txBody>
                  <a:tcPr marL="0" marR="0" marT="10414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ct val="100000"/>
                        </a:lnSpc>
                        <a:spcBef>
                          <a:spcPts val="635"/>
                        </a:spcBef>
                      </a:pPr>
                      <a:r>
                        <a:rPr lang="ar-JO" sz="1000" baseline="0" dirty="0">
                          <a:solidFill>
                            <a:srgbClr val="97569C"/>
                          </a:solidFill>
                          <a:latin typeface="Tahoma"/>
                          <a:cs typeface="Calibri" panose="020F0502020204030204" pitchFamily="34" charset="0"/>
                        </a:rPr>
                        <a:t>يتم مشاركتها من خلال القنوات</a:t>
                      </a:r>
                      <a:endParaRPr sz="1000" baseline="0" dirty="0">
                        <a:latin typeface="Tahoma"/>
                        <a:cs typeface="Calibri" panose="020F0502020204030204" pitchFamily="34" charset="0"/>
                      </a:endParaRPr>
                    </a:p>
                  </a:txBody>
                  <a:tcPr marL="0" marR="0" marT="8064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ct val="100000"/>
                        </a:lnSpc>
                        <a:spcBef>
                          <a:spcPts val="635"/>
                        </a:spcBef>
                      </a:pPr>
                      <a:r>
                        <a:rPr lang="ar-JO" sz="1000" baseline="0" dirty="0">
                          <a:solidFill>
                            <a:srgbClr val="992B7D"/>
                          </a:solidFill>
                          <a:latin typeface="Tahoma"/>
                          <a:cs typeface="Calibri" panose="020F0502020204030204" pitchFamily="34" charset="0"/>
                        </a:rPr>
                        <a:t>يتم مشاركتها من خلال القنوات</a:t>
                      </a:r>
                      <a:endParaRPr sz="1000" baseline="0" dirty="0">
                        <a:latin typeface="Tahoma"/>
                        <a:cs typeface="Calibri" panose="020F0502020204030204" pitchFamily="34" charset="0"/>
                      </a:endParaRPr>
                    </a:p>
                  </a:txBody>
                  <a:tcPr marL="0" marR="0" marT="8064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06"/>
                  </a:ext>
                </a:extLst>
              </a:tr>
              <a:tr h="161742">
                <a:tc>
                  <a:txBody>
                    <a:bodyPr/>
                    <a:lstStyle/>
                    <a:p>
                      <a:pPr marL="107950">
                        <a:lnSpc>
                          <a:spcPts val="940"/>
                        </a:lnSpc>
                        <a:spcBef>
                          <a:spcPts val="160"/>
                        </a:spcBef>
                      </a:pPr>
                      <a:endParaRPr sz="1000" baseline="0" dirty="0">
                        <a:latin typeface="Calibri" panose="020F0502020204030204" pitchFamily="34" charset="0"/>
                        <a:cs typeface="Calibri" panose="020F0502020204030204" pitchFamily="34" charset="0"/>
                      </a:endParaRPr>
                    </a:p>
                  </a:txBody>
                  <a:tcPr marL="0" marR="0" marT="2032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ts val="1060"/>
                        </a:lnSpc>
                      </a:pPr>
                      <a:r>
                        <a:rPr lang="ar-JO" sz="1000" baseline="0" dirty="0">
                          <a:solidFill>
                            <a:srgbClr val="97569C"/>
                          </a:solidFill>
                          <a:latin typeface="Tahoma"/>
                          <a:cs typeface="Calibri" panose="020F0502020204030204" pitchFamily="34" charset="0"/>
                        </a:rPr>
                        <a:t>تدور حول جمع الملاحظات والانطباعات</a:t>
                      </a:r>
                      <a:endParaRPr sz="1000" baseline="0" dirty="0">
                        <a:latin typeface="Tahoma"/>
                        <a:cs typeface="Calibri" panose="020F05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ts val="1055"/>
                        </a:lnSpc>
                      </a:pPr>
                      <a:r>
                        <a:rPr lang="ar-JO" sz="1000" baseline="0" dirty="0">
                          <a:solidFill>
                            <a:srgbClr val="992B7D"/>
                          </a:solidFill>
                          <a:latin typeface="Tahoma"/>
                          <a:cs typeface="Calibri" panose="020F0502020204030204" pitchFamily="34" charset="0"/>
                        </a:rPr>
                        <a:t>تدور حول جمع الملاحظات والانطباعات</a:t>
                      </a:r>
                      <a:endParaRPr sz="1000" baseline="0" dirty="0">
                        <a:latin typeface="Tahoma"/>
                        <a:cs typeface="Calibri" panose="020F05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07"/>
                  </a:ext>
                </a:extLst>
              </a:tr>
              <a:tr h="162418">
                <a:tc>
                  <a:txBody>
                    <a:bodyPr/>
                    <a:lstStyle/>
                    <a:p>
                      <a:pPr>
                        <a:lnSpc>
                          <a:spcPct val="100000"/>
                        </a:lnSpc>
                      </a:pPr>
                      <a:endParaRPr sz="1000" baseline="0" dirty="0">
                        <a:latin typeface="Calibri" panose="020F0502020204030204" pitchFamily="34" charset="0"/>
                        <a:cs typeface="Calibri" panose="020F05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ts val="1025"/>
                        </a:lnSpc>
                      </a:pPr>
                      <a:r>
                        <a:rPr lang="ar-JO" sz="1000" baseline="0" dirty="0">
                          <a:solidFill>
                            <a:srgbClr val="97569C"/>
                          </a:solidFill>
                          <a:latin typeface="Tahoma"/>
                          <a:cs typeface="Calibri" panose="020F0502020204030204" pitchFamily="34" charset="0"/>
                        </a:rPr>
                        <a:t>و/أو من خلال أنواع أخرى من</a:t>
                      </a:r>
                      <a:endParaRPr sz="1000" baseline="0" dirty="0">
                        <a:latin typeface="Tahoma"/>
                        <a:cs typeface="Calibri" panose="020F05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ts val="1025"/>
                        </a:lnSpc>
                      </a:pPr>
                      <a:r>
                        <a:rPr lang="ar-JO" sz="1000" spc="-50" baseline="0" dirty="0">
                          <a:solidFill>
                            <a:srgbClr val="992B7D"/>
                          </a:solidFill>
                          <a:latin typeface="Tahoma"/>
                          <a:cs typeface="Calibri" panose="020F0502020204030204" pitchFamily="34" charset="0"/>
                        </a:rPr>
                        <a:t>مثل إستطلاعات التصور والمعرفة </a:t>
                      </a:r>
                      <a:endParaRPr sz="1000" baseline="0" dirty="0">
                        <a:latin typeface="Tahoma"/>
                        <a:cs typeface="Calibri" panose="020F05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08"/>
                  </a:ext>
                </a:extLst>
              </a:tr>
              <a:tr h="162418">
                <a:tc>
                  <a:txBody>
                    <a:bodyPr/>
                    <a:lstStyle/>
                    <a:p>
                      <a:pPr>
                        <a:lnSpc>
                          <a:spcPct val="100000"/>
                        </a:lnSpc>
                      </a:pPr>
                      <a:endParaRPr sz="1000" baseline="0" dirty="0">
                        <a:latin typeface="Calibri" panose="020F0502020204030204" pitchFamily="34" charset="0"/>
                        <a:cs typeface="Calibri" panose="020F05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ts val="1050"/>
                        </a:lnSpc>
                        <a:spcBef>
                          <a:spcPts val="50"/>
                        </a:spcBef>
                      </a:pPr>
                      <a:r>
                        <a:rPr lang="ar-JO" sz="1000" baseline="0" dirty="0">
                          <a:solidFill>
                            <a:srgbClr val="97569C"/>
                          </a:solidFill>
                          <a:latin typeface="Tahoma"/>
                          <a:cs typeface="Calibri" panose="020F0502020204030204" pitchFamily="34" charset="0"/>
                        </a:rPr>
                        <a:t>الأنشطة الروتينية مثل: الاجتماعات </a:t>
                      </a:r>
                      <a:endParaRPr sz="1000" baseline="0" dirty="0">
                        <a:latin typeface="Tahoma"/>
                        <a:cs typeface="Calibri" panose="020F0502020204030204" pitchFamily="34" charset="0"/>
                      </a:endParaRPr>
                    </a:p>
                  </a:txBody>
                  <a:tcPr marL="0" marR="0" marT="63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ts val="1050"/>
                        </a:lnSpc>
                        <a:spcBef>
                          <a:spcPts val="45"/>
                        </a:spcBef>
                      </a:pPr>
                      <a:r>
                        <a:rPr lang="ar-JO" sz="1000" baseline="0" dirty="0">
                          <a:solidFill>
                            <a:srgbClr val="992B7D"/>
                          </a:solidFill>
                          <a:latin typeface="Tahoma"/>
                          <a:cs typeface="Calibri" panose="020F0502020204030204" pitchFamily="34" charset="0"/>
                        </a:rPr>
                        <a:t>والمواقف والممارسات</a:t>
                      </a:r>
                      <a:endParaRPr sz="1000" baseline="0" dirty="0">
                        <a:latin typeface="Tahoma"/>
                        <a:cs typeface="Calibri" panose="020F0502020204030204" pitchFamily="34" charset="0"/>
                      </a:endParaRPr>
                    </a:p>
                  </a:txBody>
                  <a:tcPr marL="0" marR="0" marT="571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09"/>
                  </a:ext>
                </a:extLst>
              </a:tr>
              <a:tr h="162418">
                <a:tc>
                  <a:txBody>
                    <a:bodyPr/>
                    <a:lstStyle/>
                    <a:p>
                      <a:pPr>
                        <a:lnSpc>
                          <a:spcPct val="100000"/>
                        </a:lnSpc>
                      </a:pPr>
                      <a:endParaRPr sz="1000" baseline="0" dirty="0">
                        <a:latin typeface="Calibri" panose="020F0502020204030204" pitchFamily="34" charset="0"/>
                        <a:cs typeface="Calibri" panose="020F05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ts val="1050"/>
                        </a:lnSpc>
                        <a:spcBef>
                          <a:spcPts val="50"/>
                        </a:spcBef>
                      </a:pPr>
                      <a:r>
                        <a:rPr lang="ar-JO" sz="1000" baseline="0" dirty="0">
                          <a:solidFill>
                            <a:srgbClr val="97569C"/>
                          </a:solidFill>
                          <a:latin typeface="Tahoma"/>
                          <a:cs typeface="Calibri" panose="020F0502020204030204" pitchFamily="34" charset="0"/>
                        </a:rPr>
                        <a:t>المجتمعية، قنوات الراديو التفاعلية</a:t>
                      </a:r>
                      <a:endParaRPr sz="1000" baseline="0" dirty="0">
                        <a:latin typeface="Tahoma"/>
                        <a:cs typeface="Calibri" panose="020F0502020204030204" pitchFamily="34" charset="0"/>
                      </a:endParaRPr>
                    </a:p>
                  </a:txBody>
                  <a:tcPr marL="0" marR="0" marT="63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ts val="1050"/>
                        </a:lnSpc>
                        <a:spcBef>
                          <a:spcPts val="45"/>
                        </a:spcBef>
                      </a:pPr>
                      <a:r>
                        <a:rPr lang="ar-JO" sz="1000" baseline="0" dirty="0">
                          <a:solidFill>
                            <a:srgbClr val="992B7D"/>
                          </a:solidFill>
                          <a:latin typeface="Tahoma"/>
                          <a:cs typeface="Calibri" panose="020F0502020204030204" pitchFamily="34" charset="0"/>
                        </a:rPr>
                        <a:t>وحلقات النقاشات المركزة</a:t>
                      </a:r>
                      <a:endParaRPr sz="1000" baseline="0" dirty="0">
                        <a:latin typeface="Tahoma"/>
                        <a:cs typeface="Calibri" panose="020F0502020204030204" pitchFamily="34" charset="0"/>
                      </a:endParaRPr>
                    </a:p>
                  </a:txBody>
                  <a:tcPr marL="0" marR="0" marT="571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10"/>
                  </a:ext>
                </a:extLst>
              </a:tr>
              <a:tr h="209488">
                <a:tc>
                  <a:txBody>
                    <a:bodyPr/>
                    <a:lstStyle/>
                    <a:p>
                      <a:pPr>
                        <a:lnSpc>
                          <a:spcPct val="100000"/>
                        </a:lnSpc>
                      </a:pPr>
                      <a:endParaRPr sz="1000" baseline="0" dirty="0">
                        <a:latin typeface="Calibri" panose="020F0502020204030204" pitchFamily="34" charset="0"/>
                        <a:cs typeface="Calibri" panose="020F05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ts val="1050"/>
                        </a:lnSpc>
                        <a:spcBef>
                          <a:spcPts val="50"/>
                        </a:spcBef>
                      </a:pPr>
                      <a:r>
                        <a:rPr lang="ar-JO" sz="1000" baseline="0">
                          <a:solidFill>
                            <a:srgbClr val="97569C"/>
                          </a:solidFill>
                          <a:latin typeface="Tahoma"/>
                          <a:cs typeface="Calibri" panose="020F0502020204030204" pitchFamily="34" charset="0"/>
                        </a:rPr>
                        <a:t>الخطوط الساخنة والنقاشات</a:t>
                      </a:r>
                      <a:endParaRPr sz="1000" baseline="0" dirty="0">
                        <a:latin typeface="Tahoma"/>
                        <a:cs typeface="Calibri" panose="020F0502020204030204" pitchFamily="34" charset="0"/>
                      </a:endParaRPr>
                    </a:p>
                  </a:txBody>
                  <a:tcPr marL="0" marR="0" marT="63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ts val="1050"/>
                        </a:lnSpc>
                        <a:spcBef>
                          <a:spcPts val="45"/>
                        </a:spcBef>
                      </a:pPr>
                      <a:r>
                        <a:rPr lang="ar-JO" sz="1000" spc="-10" baseline="0" dirty="0">
                          <a:solidFill>
                            <a:srgbClr val="992B7D"/>
                          </a:solidFill>
                          <a:latin typeface="Tahoma"/>
                          <a:cs typeface="Calibri" panose="020F0502020204030204" pitchFamily="34" charset="0"/>
                        </a:rPr>
                        <a:t>والمقابلات مع مقدمي المعلومات الرئيسيين</a:t>
                      </a:r>
                      <a:endParaRPr sz="1000" baseline="0" dirty="0">
                        <a:latin typeface="Tahoma"/>
                        <a:cs typeface="Calibri" panose="020F0502020204030204" pitchFamily="34" charset="0"/>
                      </a:endParaRPr>
                    </a:p>
                  </a:txBody>
                  <a:tcPr marL="0" marR="0" marT="571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11"/>
                  </a:ext>
                </a:extLst>
              </a:tr>
              <a:tr h="303858">
                <a:tc>
                  <a:txBody>
                    <a:bodyPr/>
                    <a:lstStyle/>
                    <a:p>
                      <a:pPr>
                        <a:lnSpc>
                          <a:spcPct val="100000"/>
                        </a:lnSpc>
                      </a:pPr>
                      <a:endParaRPr sz="1000" baseline="0" dirty="0">
                        <a:latin typeface="Calibri" panose="020F0502020204030204" pitchFamily="34" charset="0"/>
                        <a:cs typeface="Calibri" panose="020F05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ts val="1050"/>
                        </a:lnSpc>
                        <a:spcBef>
                          <a:spcPts val="50"/>
                        </a:spcBef>
                      </a:pPr>
                      <a:r>
                        <a:rPr lang="ar-JO" sz="1000" baseline="0" dirty="0">
                          <a:solidFill>
                            <a:srgbClr val="97569C"/>
                          </a:solidFill>
                          <a:latin typeface="Tahoma"/>
                          <a:cs typeface="Calibri" panose="020F0502020204030204" pitchFamily="34" charset="0"/>
                        </a:rPr>
                        <a:t>اللاحقة للفعاليات المجتمعية</a:t>
                      </a:r>
                      <a:endParaRPr sz="1000" baseline="0" dirty="0">
                        <a:latin typeface="Tahoma"/>
                        <a:cs typeface="Calibri" panose="020F0502020204030204" pitchFamily="34" charset="0"/>
                      </a:endParaRPr>
                    </a:p>
                  </a:txBody>
                  <a:tcPr marL="0" marR="0" marT="63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ts val="1055"/>
                        </a:lnSpc>
                        <a:spcBef>
                          <a:spcPts val="45"/>
                        </a:spcBef>
                      </a:pPr>
                      <a:r>
                        <a:rPr lang="ar-JO" sz="1000" baseline="0" dirty="0">
                          <a:solidFill>
                            <a:srgbClr val="992B7D"/>
                          </a:solidFill>
                          <a:latin typeface="Tahoma"/>
                          <a:cs typeface="Calibri" panose="020F0502020204030204" pitchFamily="34" charset="0"/>
                        </a:rPr>
                        <a:t>استفتاءات الرأي على منصات التواصل الإجتماعي، وغيرها.</a:t>
                      </a:r>
                      <a:endParaRPr sz="1000" baseline="0" dirty="0">
                        <a:latin typeface="Tahoma"/>
                        <a:cs typeface="Calibri" panose="020F0502020204030204" pitchFamily="34" charset="0"/>
                      </a:endParaRPr>
                    </a:p>
                  </a:txBody>
                  <a:tcPr marL="0" marR="0" marT="571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12"/>
                  </a:ext>
                </a:extLst>
              </a:tr>
              <a:tr h="162418">
                <a:tc>
                  <a:txBody>
                    <a:bodyPr/>
                    <a:lstStyle/>
                    <a:p>
                      <a:pPr>
                        <a:lnSpc>
                          <a:spcPct val="100000"/>
                        </a:lnSpc>
                      </a:pPr>
                      <a:endParaRPr sz="1000" baseline="0" dirty="0">
                        <a:latin typeface="Calibri" panose="020F0502020204030204" pitchFamily="34" charset="0"/>
                        <a:cs typeface="Calibri" panose="020F05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ts val="1050"/>
                        </a:lnSpc>
                        <a:spcBef>
                          <a:spcPts val="45"/>
                        </a:spcBef>
                      </a:pPr>
                      <a:r>
                        <a:rPr lang="ar-JO" sz="1000" spc="10" baseline="0" dirty="0">
                          <a:solidFill>
                            <a:srgbClr val="97569C"/>
                          </a:solidFill>
                          <a:latin typeface="Tahoma"/>
                          <a:cs typeface="Calibri" panose="020F0502020204030204" pitchFamily="34" charset="0"/>
                        </a:rPr>
                        <a:t>المحادثات اليومية وغيرها.</a:t>
                      </a:r>
                      <a:endParaRPr sz="1000" baseline="0" dirty="0">
                        <a:latin typeface="Tahoma"/>
                        <a:cs typeface="Calibri" panose="020F0502020204030204" pitchFamily="34" charset="0"/>
                      </a:endParaRPr>
                    </a:p>
                  </a:txBody>
                  <a:tcPr marL="0" marR="0" marT="571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nSpc>
                          <a:spcPct val="100000"/>
                        </a:lnSpc>
                      </a:pPr>
                      <a:endParaRPr sz="1000" baseline="0" dirty="0">
                        <a:latin typeface="Calibri" panose="020F0502020204030204" pitchFamily="34" charset="0"/>
                        <a:cs typeface="Calibri" panose="020F05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13"/>
                  </a:ext>
                </a:extLst>
              </a:tr>
              <a:tr h="243628">
                <a:tc>
                  <a:txBody>
                    <a:bodyPr/>
                    <a:lstStyle/>
                    <a:p>
                      <a:pPr>
                        <a:lnSpc>
                          <a:spcPct val="100000"/>
                        </a:lnSpc>
                      </a:pPr>
                      <a:endParaRPr sz="1000" baseline="0" dirty="0">
                        <a:latin typeface="Calibri" panose="020F0502020204030204" pitchFamily="34" charset="0"/>
                        <a:cs typeface="Calibri" panose="020F05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45"/>
                        </a:spcBef>
                      </a:pPr>
                      <a:endParaRPr sz="1000" baseline="0" dirty="0">
                        <a:latin typeface="Tahoma"/>
                        <a:cs typeface="Calibri" panose="020F0502020204030204" pitchFamily="34" charset="0"/>
                      </a:endParaRPr>
                    </a:p>
                  </a:txBody>
                  <a:tcPr marL="0" marR="0" marT="571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pPr>
                      <a:endParaRPr sz="1000" baseline="0" dirty="0">
                        <a:latin typeface="Calibri" panose="020F0502020204030204" pitchFamily="34" charset="0"/>
                        <a:cs typeface="Calibri" panose="020F05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364718">
                <a:tc>
                  <a:txBody>
                    <a:bodyPr/>
                    <a:lstStyle/>
                    <a:p>
                      <a:pPr marL="107314" rtl="1">
                        <a:lnSpc>
                          <a:spcPts val="940"/>
                        </a:lnSpc>
                        <a:spcBef>
                          <a:spcPts val="815"/>
                        </a:spcBef>
                      </a:pPr>
                      <a:r>
                        <a:rPr lang="ar-JO" sz="1000" b="1" baseline="0" dirty="0">
                          <a:solidFill>
                            <a:schemeClr val="accent4">
                              <a:lumMod val="50000"/>
                            </a:schemeClr>
                          </a:solidFill>
                          <a:latin typeface="Calibri" panose="020F0502020204030204" pitchFamily="34" charset="0"/>
                          <a:cs typeface="Calibri" panose="020F0502020204030204" pitchFamily="34" charset="0"/>
                        </a:rPr>
                        <a:t>نوع بيانات الملاحظات والانطباعات الناتجة</a:t>
                      </a:r>
                      <a:endParaRPr sz="1000" b="1" baseline="0" dirty="0">
                        <a:solidFill>
                          <a:schemeClr val="accent4">
                            <a:lumMod val="50000"/>
                          </a:schemeClr>
                        </a:solidFill>
                        <a:latin typeface="Calibri" panose="020F0502020204030204" pitchFamily="34" charset="0"/>
                        <a:cs typeface="Calibri" panose="020F0502020204030204" pitchFamily="34" charset="0"/>
                      </a:endParaRPr>
                    </a:p>
                  </a:txBody>
                  <a:tcPr marL="0" marR="0" marT="10350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ct val="100000"/>
                        </a:lnSpc>
                        <a:spcBef>
                          <a:spcPts val="630"/>
                        </a:spcBef>
                      </a:pPr>
                      <a:r>
                        <a:rPr lang="ar-JO" sz="1000" baseline="0" dirty="0">
                          <a:solidFill>
                            <a:srgbClr val="97569C"/>
                          </a:solidFill>
                          <a:latin typeface="Tahoma"/>
                          <a:cs typeface="Calibri" panose="020F0502020204030204" pitchFamily="34" charset="0"/>
                        </a:rPr>
                        <a:t>البيانات النوعية</a:t>
                      </a:r>
                      <a:endParaRPr sz="1000" baseline="0" dirty="0">
                        <a:latin typeface="Tahoma"/>
                        <a:cs typeface="Calibri" panose="020F0502020204030204" pitchFamily="34" charset="0"/>
                      </a:endParaRPr>
                    </a:p>
                  </a:txBody>
                  <a:tcPr marL="0" marR="0" marT="8001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ct val="100000"/>
                        </a:lnSpc>
                        <a:spcBef>
                          <a:spcPts val="630"/>
                        </a:spcBef>
                      </a:pPr>
                      <a:r>
                        <a:rPr lang="ar-JO" sz="1000" baseline="0" dirty="0">
                          <a:solidFill>
                            <a:srgbClr val="992B7D"/>
                          </a:solidFill>
                          <a:latin typeface="Tahoma"/>
                          <a:cs typeface="Calibri" panose="020F0502020204030204" pitchFamily="34" charset="0"/>
                        </a:rPr>
                        <a:t>البيانات النوعية و/أو الكمية</a:t>
                      </a:r>
                      <a:endParaRPr sz="1000" baseline="0" dirty="0">
                        <a:latin typeface="Tahoma"/>
                        <a:cs typeface="Calibri" panose="020F0502020204030204" pitchFamily="34" charset="0"/>
                      </a:endParaRPr>
                    </a:p>
                  </a:txBody>
                  <a:tcPr marL="0" marR="0" marT="8001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15"/>
                  </a:ext>
                </a:extLst>
              </a:tr>
              <a:tr h="184074">
                <a:tc>
                  <a:txBody>
                    <a:bodyPr/>
                    <a:lstStyle/>
                    <a:p>
                      <a:pPr marL="107314" algn="r" rtl="1">
                        <a:lnSpc>
                          <a:spcPct val="100000"/>
                        </a:lnSpc>
                        <a:spcBef>
                          <a:spcPts val="160"/>
                        </a:spcBef>
                      </a:pPr>
                      <a:endParaRPr lang="en-US" sz="1000" baseline="0" dirty="0">
                        <a:latin typeface="Calibri" panose="020F0502020204030204" pitchFamily="34" charset="0"/>
                        <a:cs typeface="Calibri" panose="020F0502020204030204" pitchFamily="34" charset="0"/>
                      </a:endParaRPr>
                    </a:p>
                  </a:txBody>
                  <a:tcPr marL="0" marR="0" marT="2032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pPr>
                      <a:endParaRPr sz="1000" baseline="0" dirty="0">
                        <a:latin typeface="Calibri" panose="020F0502020204030204" pitchFamily="34" charset="0"/>
                        <a:cs typeface="Calibri" panose="020F05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ts val="1055"/>
                        </a:lnSpc>
                      </a:pPr>
                      <a:endParaRPr sz="1000" baseline="0" dirty="0">
                        <a:latin typeface="Tahoma"/>
                        <a:cs typeface="Calibri" panose="020F05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240921">
                <a:tc>
                  <a:txBody>
                    <a:bodyPr/>
                    <a:lstStyle/>
                    <a:p>
                      <a:pPr marL="107314" rtl="1">
                        <a:lnSpc>
                          <a:spcPts val="1050"/>
                        </a:lnSpc>
                        <a:spcBef>
                          <a:spcPts val="630"/>
                        </a:spcBef>
                      </a:pPr>
                      <a:r>
                        <a:rPr lang="ar-JO" sz="1000" b="1" baseline="0" dirty="0">
                          <a:solidFill>
                            <a:schemeClr val="accent4">
                              <a:lumMod val="50000"/>
                            </a:schemeClr>
                          </a:solidFill>
                          <a:latin typeface="Tahoma"/>
                          <a:cs typeface="Calibri" panose="020F0502020204030204" pitchFamily="34" charset="0"/>
                        </a:rPr>
                        <a:t>يساعد على:</a:t>
                      </a:r>
                      <a:endParaRPr sz="1000" b="1" baseline="0" dirty="0">
                        <a:solidFill>
                          <a:schemeClr val="accent4">
                            <a:lumMod val="50000"/>
                          </a:schemeClr>
                        </a:solidFill>
                        <a:latin typeface="Tahoma"/>
                        <a:cs typeface="Calibri" panose="020F0502020204030204" pitchFamily="34" charset="0"/>
                      </a:endParaRPr>
                    </a:p>
                  </a:txBody>
                  <a:tcPr marL="0" marR="0" marT="8001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ts val="1050"/>
                        </a:lnSpc>
                        <a:spcBef>
                          <a:spcPts val="630"/>
                        </a:spcBef>
                      </a:pPr>
                      <a:r>
                        <a:rPr lang="ar-JO" sz="1000" spc="10" baseline="0" dirty="0">
                          <a:latin typeface="Tahoma"/>
                          <a:cs typeface="Calibri" panose="020F0502020204030204" pitchFamily="34" charset="0"/>
                        </a:rPr>
                        <a:t>فهم أفكار وأولويات المجتمعات على الفور.</a:t>
                      </a:r>
                      <a:endParaRPr sz="1000" baseline="0" dirty="0">
                        <a:latin typeface="Tahoma"/>
                        <a:cs typeface="Calibri" panose="020F0502020204030204" pitchFamily="34" charset="0"/>
                      </a:endParaRPr>
                    </a:p>
                  </a:txBody>
                  <a:tcPr marL="0" marR="0" marT="8001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ts val="1050"/>
                        </a:lnSpc>
                        <a:spcBef>
                          <a:spcPts val="630"/>
                        </a:spcBef>
                      </a:pPr>
                      <a:r>
                        <a:rPr lang="ar-JO" sz="1000" spc="10" baseline="0" dirty="0">
                          <a:latin typeface="Tahoma"/>
                          <a:cs typeface="Calibri" panose="020F0502020204030204" pitchFamily="34" charset="0"/>
                        </a:rPr>
                        <a:t>الإجابة على أسئلة محددة تساعد على</a:t>
                      </a:r>
                      <a:endParaRPr sz="1000" baseline="0" dirty="0">
                        <a:latin typeface="Tahoma"/>
                        <a:cs typeface="Calibri" panose="020F0502020204030204" pitchFamily="34" charset="0"/>
                      </a:endParaRPr>
                    </a:p>
                  </a:txBody>
                  <a:tcPr marL="0" marR="0" marT="8001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17"/>
                  </a:ext>
                </a:extLst>
              </a:tr>
              <a:tr h="162418">
                <a:tc>
                  <a:txBody>
                    <a:bodyPr/>
                    <a:lstStyle/>
                    <a:p>
                      <a:pPr>
                        <a:lnSpc>
                          <a:spcPct val="100000"/>
                        </a:lnSpc>
                      </a:pPr>
                      <a:endParaRPr sz="1000" baseline="0" dirty="0">
                        <a:latin typeface="Calibri" panose="020F0502020204030204" pitchFamily="34" charset="0"/>
                        <a:cs typeface="Calibri" panose="020F05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lnSpc>
                          <a:spcPts val="1050"/>
                        </a:lnSpc>
                        <a:spcBef>
                          <a:spcPts val="50"/>
                        </a:spcBef>
                      </a:pPr>
                      <a:r>
                        <a:rPr lang="ar-JO" sz="1000" baseline="0" dirty="0">
                          <a:latin typeface="Tahoma"/>
                          <a:cs typeface="Calibri" panose="020F0502020204030204" pitchFamily="34" charset="0"/>
                        </a:rPr>
                        <a:t>.</a:t>
                      </a:r>
                      <a:endParaRPr sz="1000" baseline="0" dirty="0">
                        <a:latin typeface="Tahoma"/>
                        <a:cs typeface="Calibri" panose="020F0502020204030204" pitchFamily="34" charset="0"/>
                      </a:endParaRPr>
                    </a:p>
                  </a:txBody>
                  <a:tcPr marL="0" marR="0" marT="63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rowSpan="2">
                  <a:txBody>
                    <a:bodyPr/>
                    <a:lstStyle/>
                    <a:p>
                      <a:pPr algn="ctr">
                        <a:lnSpc>
                          <a:spcPts val="1050"/>
                        </a:lnSpc>
                        <a:spcBef>
                          <a:spcPts val="45"/>
                        </a:spcBef>
                      </a:pPr>
                      <a:r>
                        <a:rPr lang="ar-JO" sz="1000" spc="-10" baseline="0" dirty="0">
                          <a:latin typeface="Tahoma"/>
                          <a:cs typeface="Calibri" panose="020F0502020204030204" pitchFamily="34" charset="0"/>
                        </a:rPr>
                        <a:t>تصميم البرامج والأنشطة والإستراتيجيات.</a:t>
                      </a:r>
                    </a:p>
                  </a:txBody>
                  <a:tcPr marL="0" marR="0" marT="571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18"/>
                  </a:ext>
                </a:extLst>
              </a:tr>
              <a:tr h="0">
                <a:tc rowSpan="2">
                  <a:txBody>
                    <a:bodyPr/>
                    <a:lstStyle/>
                    <a:p>
                      <a:pPr>
                        <a:lnSpc>
                          <a:spcPct val="100000"/>
                        </a:lnSpc>
                      </a:pPr>
                      <a:endParaRPr sz="1000" baseline="0" dirty="0">
                        <a:latin typeface="Calibri" panose="020F0502020204030204" pitchFamily="34" charset="0"/>
                        <a:cs typeface="Calibri" panose="020F050202020403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rowSpan="2">
                  <a:txBody>
                    <a:bodyPr/>
                    <a:lstStyle/>
                    <a:p>
                      <a:pPr algn="ctr">
                        <a:lnSpc>
                          <a:spcPts val="1065"/>
                        </a:lnSpc>
                        <a:spcBef>
                          <a:spcPts val="50"/>
                        </a:spcBef>
                      </a:pPr>
                      <a:endParaRPr sz="1000" baseline="0" dirty="0">
                        <a:latin typeface="Tahoma"/>
                        <a:cs typeface="Calibri" panose="020F0502020204030204" pitchFamily="34" charset="0"/>
                      </a:endParaRPr>
                    </a:p>
                  </a:txBody>
                  <a:tcPr marL="0" marR="0" marT="63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vMerge="1">
                  <a:txBody>
                    <a:bodyPr/>
                    <a:lstStyle/>
                    <a:p>
                      <a:pPr algn="ctr">
                        <a:lnSpc>
                          <a:spcPts val="1065"/>
                        </a:lnSpc>
                        <a:spcBef>
                          <a:spcPts val="45"/>
                        </a:spcBef>
                      </a:pPr>
                      <a:r>
                        <a:rPr sz="1000" baseline="0" dirty="0">
                          <a:latin typeface="Tahoma"/>
                          <a:cs typeface="Calibri" panose="020F0502020204030204" pitchFamily="34" charset="0"/>
                        </a:rPr>
                        <a:t>activities,</a:t>
                      </a:r>
                      <a:r>
                        <a:rPr sz="1000" spc="25" baseline="0" dirty="0">
                          <a:latin typeface="Tahoma"/>
                          <a:cs typeface="Calibri" panose="020F0502020204030204" pitchFamily="34" charset="0"/>
                        </a:rPr>
                        <a:t> </a:t>
                      </a:r>
                      <a:r>
                        <a:rPr sz="1000" baseline="0" dirty="0">
                          <a:latin typeface="Tahoma"/>
                          <a:cs typeface="Calibri" panose="020F0502020204030204" pitchFamily="34" charset="0"/>
                        </a:rPr>
                        <a:t>and</a:t>
                      </a:r>
                      <a:r>
                        <a:rPr sz="1000" spc="30" baseline="0" dirty="0">
                          <a:latin typeface="Tahoma"/>
                          <a:cs typeface="Calibri" panose="020F0502020204030204" pitchFamily="34" charset="0"/>
                        </a:rPr>
                        <a:t> </a:t>
                      </a:r>
                      <a:r>
                        <a:rPr sz="1000" spc="-10" baseline="0" dirty="0">
                          <a:latin typeface="Tahoma"/>
                          <a:cs typeface="Calibri" panose="020F0502020204030204" pitchFamily="34" charset="0"/>
                        </a:rPr>
                        <a:t>strategies</a:t>
                      </a:r>
                      <a:endParaRPr sz="1000" baseline="0" dirty="0">
                        <a:latin typeface="Tahoma"/>
                        <a:cs typeface="Calibri" panose="020F0502020204030204" pitchFamily="34" charset="0"/>
                      </a:endParaRPr>
                    </a:p>
                  </a:txBody>
                  <a:tcPr marL="0" marR="0" marT="571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r h="163095">
                <a:tc vMerge="1">
                  <a:txBody>
                    <a:bodyPr/>
                    <a:lstStyle/>
                    <a:p>
                      <a:endParaRPr lang="en-US"/>
                    </a:p>
                  </a:txBody>
                  <a:tcPr/>
                </a:tc>
                <a:tc vMerge="1">
                  <a:txBody>
                    <a:bodyPr/>
                    <a:lstStyle/>
                    <a:p>
                      <a:endParaRPr lang="en-US"/>
                    </a:p>
                  </a:txBody>
                  <a:tcPr/>
                </a:tc>
                <a:tc>
                  <a:txBody>
                    <a:bodyPr/>
                    <a:lstStyle/>
                    <a:p>
                      <a:pPr algn="ctr">
                        <a:lnSpc>
                          <a:spcPts val="1050"/>
                        </a:lnSpc>
                        <a:spcBef>
                          <a:spcPts val="45"/>
                        </a:spcBef>
                      </a:pPr>
                      <a:endParaRPr lang="ar-JO" sz="1000" spc="-10" baseline="0" dirty="0">
                        <a:latin typeface="Tahoma"/>
                        <a:cs typeface="Calibri" panose="020F0502020204030204" pitchFamily="34" charset="0"/>
                      </a:endParaRPr>
                    </a:p>
                  </a:txBody>
                  <a:tcPr marL="0" marR="0" marT="571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536408694"/>
                  </a:ext>
                </a:extLst>
              </a:tr>
            </a:tbl>
          </a:graphicData>
        </a:graphic>
      </p:graphicFrame>
      <p:sp>
        <p:nvSpPr>
          <p:cNvPr id="26" name="object 26"/>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27" name="object 27"/>
          <p:cNvSpPr txBox="1"/>
          <p:nvPr/>
        </p:nvSpPr>
        <p:spPr>
          <a:xfrm>
            <a:off x="6739283" y="10083162"/>
            <a:ext cx="107950" cy="135935"/>
          </a:xfrm>
          <a:prstGeom prst="rect">
            <a:avLst/>
          </a:prstGeom>
        </p:spPr>
        <p:txBody>
          <a:bodyPr vert="horz" wrap="square" lIns="0" tIns="12700" rIns="0" bIns="0" rtlCol="0">
            <a:spAutoFit/>
          </a:bodyPr>
          <a:lstStyle/>
          <a:p>
            <a:pPr marL="12700">
              <a:lnSpc>
                <a:spcPct val="100000"/>
              </a:lnSpc>
              <a:spcBef>
                <a:spcPts val="100"/>
              </a:spcBef>
            </a:pPr>
            <a:r>
              <a:rPr sz="800" b="1" spc="-105" dirty="0">
                <a:solidFill>
                  <a:srgbClr val="FFFFFF"/>
                </a:solidFill>
                <a:latin typeface="Calibri" panose="020F0502020204030204" pitchFamily="34" charset="0"/>
                <a:cs typeface="Calibri" panose="020F0502020204030204" pitchFamily="34" charset="0"/>
              </a:rPr>
              <a:t>11</a:t>
            </a:r>
            <a:endParaRPr sz="800" dirty="0">
              <a:latin typeface="Calibri" panose="020F0502020204030204" pitchFamily="34" charset="0"/>
              <a:cs typeface="Calibri" panose="020F0502020204030204" pitchFamily="34" charset="0"/>
            </a:endParaRPr>
          </a:p>
        </p:txBody>
      </p:sp>
      <p:sp>
        <p:nvSpPr>
          <p:cNvPr id="28" name="object 28"/>
          <p:cNvSpPr txBox="1"/>
          <p:nvPr/>
        </p:nvSpPr>
        <p:spPr>
          <a:xfrm>
            <a:off x="5337531" y="10099844"/>
            <a:ext cx="1217295" cy="120546"/>
          </a:xfrm>
          <a:prstGeom prst="rect">
            <a:avLst/>
          </a:prstGeom>
        </p:spPr>
        <p:txBody>
          <a:bodyPr vert="horz" wrap="square" lIns="0" tIns="12700" rIns="0" bIns="0" rtlCol="0">
            <a:spAutoFit/>
          </a:bodyPr>
          <a:lstStyle/>
          <a:p>
            <a:pPr marL="12700" rtl="1">
              <a:lnSpc>
                <a:spcPct val="100000"/>
              </a:lnSpc>
              <a:spcBef>
                <a:spcPts val="100"/>
              </a:spcBef>
            </a:pPr>
            <a:r>
              <a:rPr lang="ar-JO" sz="700" b="1" spc="95" dirty="0">
                <a:solidFill>
                  <a:srgbClr val="992B7D"/>
                </a:solidFill>
                <a:latin typeface="Calibri"/>
                <a:cs typeface="Calibri" panose="020F0502020204030204" pitchFamily="34" charset="0"/>
              </a:rPr>
              <a:t>النموذج 3: </a:t>
            </a:r>
            <a:r>
              <a:rPr lang="ar-JO" sz="700" spc="-10" dirty="0">
                <a:latin typeface="Verdana"/>
                <a:cs typeface="Calibri" panose="020F0502020204030204" pitchFamily="34" charset="0"/>
              </a:rPr>
              <a:t>المقدمة</a:t>
            </a:r>
            <a:endParaRPr sz="700" dirty="0">
              <a:latin typeface="Verdana"/>
              <a:cs typeface="Calibri" panose="020F0502020204030204" pitchFamily="34" charset="0"/>
            </a:endParaRPr>
          </a:p>
        </p:txBody>
      </p:sp>
      <p:sp>
        <p:nvSpPr>
          <p:cNvPr id="29" name="Rectangle 1">
            <a:extLst>
              <a:ext uri="{FF2B5EF4-FFF2-40B4-BE49-F238E27FC236}">
                <a16:creationId xmlns:a16="http://schemas.microsoft.com/office/drawing/2014/main" id="{5EFE7D45-BB8C-7605-EB14-EA2355C01995}"/>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30" name="Rectangle 2">
            <a:extLst>
              <a:ext uri="{FF2B5EF4-FFF2-40B4-BE49-F238E27FC236}">
                <a16:creationId xmlns:a16="http://schemas.microsoft.com/office/drawing/2014/main" id="{328B0DEE-E940-4377-16E4-5051F5B508B4}"/>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31" name="Rectangle 3">
            <a:extLst>
              <a:ext uri="{FF2B5EF4-FFF2-40B4-BE49-F238E27FC236}">
                <a16:creationId xmlns:a16="http://schemas.microsoft.com/office/drawing/2014/main" id="{C6C2F0CD-0188-F315-8EA3-5D7B1FDE6E51}"/>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32" name="Rectangle 4">
            <a:extLst>
              <a:ext uri="{FF2B5EF4-FFF2-40B4-BE49-F238E27FC236}">
                <a16:creationId xmlns:a16="http://schemas.microsoft.com/office/drawing/2014/main" id="{C499F968-1248-3B8A-CBCA-C46AE245EC30}"/>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33" name="Rectangle 5">
            <a:extLst>
              <a:ext uri="{FF2B5EF4-FFF2-40B4-BE49-F238E27FC236}">
                <a16:creationId xmlns:a16="http://schemas.microsoft.com/office/drawing/2014/main" id="{7F7CCF73-C2BD-3DC6-E30A-BAB52F5E11D3}"/>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719999" y="612003"/>
            <a:ext cx="6120130" cy="381635"/>
          </a:xfrm>
          <a:custGeom>
            <a:avLst/>
            <a:gdLst/>
            <a:ahLst/>
            <a:cxnLst/>
            <a:rect l="l" t="t" r="r" b="b"/>
            <a:pathLst>
              <a:path w="6120130" h="381634">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92B7D"/>
          </a:solidFill>
        </p:spPr>
        <p:txBody>
          <a:bodyPr wrap="square" lIns="0" tIns="0" rIns="0" bIns="0" rtlCol="0"/>
          <a:lstStyle/>
          <a:p>
            <a:pPr algn="just"/>
            <a:endParaRPr>
              <a:cs typeface="Calibri" panose="020F0502020204030204" pitchFamily="34" charset="0"/>
            </a:endParaRPr>
          </a:p>
        </p:txBody>
      </p:sp>
      <p:sp>
        <p:nvSpPr>
          <p:cNvPr id="3" name="object 3"/>
          <p:cNvSpPr/>
          <p:nvPr/>
        </p:nvSpPr>
        <p:spPr>
          <a:xfrm>
            <a:off x="719999" y="1738292"/>
            <a:ext cx="6120130" cy="0"/>
          </a:xfrm>
          <a:custGeom>
            <a:avLst/>
            <a:gdLst/>
            <a:ahLst/>
            <a:cxnLst/>
            <a:rect l="l" t="t" r="r" b="b"/>
            <a:pathLst>
              <a:path w="6120130">
                <a:moveTo>
                  <a:pt x="0" y="0"/>
                </a:moveTo>
                <a:lnTo>
                  <a:pt x="6120003" y="0"/>
                </a:lnTo>
              </a:path>
            </a:pathLst>
          </a:custGeom>
          <a:ln w="6350">
            <a:solidFill>
              <a:srgbClr val="A92886"/>
            </a:solidFill>
          </a:ln>
        </p:spPr>
        <p:txBody>
          <a:bodyPr wrap="square" lIns="0" tIns="0" rIns="0" bIns="0" rtlCol="0"/>
          <a:lstStyle/>
          <a:p>
            <a:pPr algn="just"/>
            <a:endParaRPr>
              <a:cs typeface="Calibri" panose="020F0502020204030204" pitchFamily="34" charset="0"/>
            </a:endParaRPr>
          </a:p>
        </p:txBody>
      </p:sp>
      <p:sp>
        <p:nvSpPr>
          <p:cNvPr id="4" name="object 4"/>
          <p:cNvSpPr txBox="1"/>
          <p:nvPr/>
        </p:nvSpPr>
        <p:spPr>
          <a:xfrm>
            <a:off x="3231741" y="687841"/>
            <a:ext cx="3113405" cy="212879"/>
          </a:xfrm>
          <a:prstGeom prst="rect">
            <a:avLst/>
          </a:prstGeom>
        </p:spPr>
        <p:txBody>
          <a:bodyPr vert="horz" wrap="square" lIns="0" tIns="12700" rIns="0" bIns="0" rtlCol="0">
            <a:spAutoFit/>
          </a:bodyPr>
          <a:lstStyle/>
          <a:p>
            <a:pPr marL="12700" algn="just" rtl="1">
              <a:lnSpc>
                <a:spcPct val="100000"/>
              </a:lnSpc>
              <a:spcBef>
                <a:spcPts val="100"/>
              </a:spcBef>
            </a:pPr>
            <a:r>
              <a:rPr lang="ar-JO" sz="1300" b="1" spc="145" dirty="0">
                <a:solidFill>
                  <a:srgbClr val="FFFFFF"/>
                </a:solidFill>
                <a:latin typeface="Calibri"/>
                <a:cs typeface="Calibri" panose="020F0502020204030204" pitchFamily="34" charset="0"/>
              </a:rPr>
              <a:t>أنواع التغذية الراجعة المجتمعية المفتوحة</a:t>
            </a:r>
            <a:endParaRPr sz="1300" dirty="0">
              <a:latin typeface="Calibri"/>
              <a:cs typeface="Calibri" panose="020F0502020204030204" pitchFamily="34" charset="0"/>
            </a:endParaRPr>
          </a:p>
        </p:txBody>
      </p:sp>
      <p:sp>
        <p:nvSpPr>
          <p:cNvPr id="5" name="object 5"/>
          <p:cNvSpPr txBox="1"/>
          <p:nvPr/>
        </p:nvSpPr>
        <p:spPr>
          <a:xfrm>
            <a:off x="707299" y="1107297"/>
            <a:ext cx="6145530" cy="597599"/>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في حين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أن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التغذية الراجعة المجتمعية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المفتوحة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قد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تتخذ</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أشكال مختلفة وتغطي موضوعات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متنوعة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إلا أن الشائع هو</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أن تندرج</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lang="ar-JO" altLang="en-US" sz="1000" dirty="0">
                <a:solidFill>
                  <a:srgbClr val="202124"/>
                </a:solidFill>
                <a:latin typeface="inherit"/>
                <a:cs typeface="Calibri" panose="020F0502020204030204" pitchFamily="34" charset="0"/>
              </a:rPr>
              <a:t>تحت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مجموعة من الفئات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لمحددة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مثل الواردة أدناه</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12700" algn="just" rtl="1">
              <a:lnSpc>
                <a:spcPct val="100000"/>
              </a:lnSpc>
              <a:spcBef>
                <a:spcPts val="910"/>
              </a:spcBef>
            </a:pPr>
            <a:r>
              <a:rPr lang="ar-JO" sz="1050" b="1" spc="-10" dirty="0">
                <a:solidFill>
                  <a:srgbClr val="A92886"/>
                </a:solidFill>
                <a:latin typeface="Arial Black"/>
                <a:cs typeface="Calibri" panose="020F0502020204030204" pitchFamily="34" charset="0"/>
              </a:rPr>
              <a:t>الأسئلة</a:t>
            </a:r>
            <a:endParaRPr sz="1050" b="1" dirty="0">
              <a:latin typeface="Arial Black"/>
              <a:cs typeface="Calibri" panose="020F0502020204030204" pitchFamily="34" charset="0"/>
            </a:endParaRPr>
          </a:p>
        </p:txBody>
      </p:sp>
      <p:sp>
        <p:nvSpPr>
          <p:cNvPr id="6" name="object 6"/>
          <p:cNvSpPr txBox="1"/>
          <p:nvPr/>
        </p:nvSpPr>
        <p:spPr>
          <a:xfrm>
            <a:off x="3857547" y="1801120"/>
            <a:ext cx="2995295" cy="320601"/>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قد تمكننا من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تحددي</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lang="ar-JO" altLang="en-US" sz="1000" dirty="0">
                <a:solidFill>
                  <a:srgbClr val="202124"/>
                </a:solidFill>
                <a:latin typeface="inherit"/>
                <a:cs typeface="Calibri" panose="020F0502020204030204" pitchFamily="34" charset="0"/>
              </a:rPr>
              <a:t>ا</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حتياجات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المجتمعات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معرفته</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وتساعد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في تحديد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فجوات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المعرفية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7" name="object 7"/>
          <p:cNvSpPr txBox="1"/>
          <p:nvPr/>
        </p:nvSpPr>
        <p:spPr>
          <a:xfrm>
            <a:off x="734263" y="1745257"/>
            <a:ext cx="2760345" cy="695061"/>
          </a:xfrm>
          <a:prstGeom prst="rect">
            <a:avLst/>
          </a:prstGeom>
        </p:spPr>
        <p:txBody>
          <a:bodyPr vert="horz" wrap="square" lIns="0" tIns="33019" rIns="0" bIns="0" rtlCol="0">
            <a:spAutoFit/>
          </a:bodyPr>
          <a:lstStyle/>
          <a:p>
            <a:pPr marL="12700" algn="just" rtl="1">
              <a:lnSpc>
                <a:spcPct val="100000"/>
              </a:lnSpc>
              <a:spcBef>
                <a:spcPts val="259"/>
              </a:spcBef>
            </a:pPr>
            <a:r>
              <a:rPr lang="ar-JO" sz="950" i="1" spc="-10" dirty="0">
                <a:solidFill>
                  <a:srgbClr val="992B7D"/>
                </a:solidFill>
                <a:latin typeface="Calibri"/>
                <a:cs typeface="Calibri" panose="020F0502020204030204" pitchFamily="34" charset="0"/>
              </a:rPr>
              <a:t>أمثلة:</a:t>
            </a:r>
            <a:endParaRPr sz="950" dirty="0">
              <a:latin typeface="Calibri"/>
              <a:cs typeface="Calibri" panose="020F0502020204030204" pitchFamily="34" charset="0"/>
            </a:endParaRPr>
          </a:p>
          <a:p>
            <a:pPr marL="120014" indent="-107314" algn="just" rtl="1">
              <a:lnSpc>
                <a:spcPct val="100000"/>
              </a:lnSpc>
              <a:spcBef>
                <a:spcPts val="160"/>
              </a:spcBef>
              <a:buClr>
                <a:srgbClr val="992B7D"/>
              </a:buClr>
              <a:buFont typeface="Wingdings"/>
              <a:buChar char=""/>
              <a:tabLst>
                <a:tab pos="120014" algn="l"/>
              </a:tabLst>
            </a:pPr>
            <a:r>
              <a:rPr lang="ar-JO" sz="950" dirty="0">
                <a:latin typeface="Tahoma"/>
                <a:cs typeface="Calibri" panose="020F0502020204030204" pitchFamily="34" charset="0"/>
              </a:rPr>
              <a:t>كيف يمكنني الحفاظ على عائلتي بأمان؟</a:t>
            </a:r>
            <a:endParaRPr sz="950" dirty="0">
              <a:latin typeface="Tahoma"/>
              <a:cs typeface="Calibri" panose="020F0502020204030204" pitchFamily="34" charset="0"/>
            </a:endParaRPr>
          </a:p>
          <a:p>
            <a:pPr marL="120014" indent="-107314" algn="just" rtl="1">
              <a:lnSpc>
                <a:spcPct val="100000"/>
              </a:lnSpc>
              <a:spcBef>
                <a:spcPts val="155"/>
              </a:spcBef>
              <a:buClr>
                <a:srgbClr val="992B7D"/>
              </a:buClr>
              <a:buFont typeface="Wingdings"/>
              <a:buChar char=""/>
              <a:tabLst>
                <a:tab pos="120014" algn="l"/>
              </a:tabLst>
            </a:pPr>
            <a:r>
              <a:rPr lang="ar-JO" sz="950" dirty="0">
                <a:latin typeface="Tahoma"/>
                <a:cs typeface="Calibri" panose="020F0502020204030204" pitchFamily="34" charset="0"/>
              </a:rPr>
              <a:t>أين يمكنني التسجيل للحصول على المساعدة؟</a:t>
            </a:r>
            <a:endParaRPr sz="950" dirty="0">
              <a:latin typeface="Tahoma"/>
              <a:cs typeface="Calibri" panose="020F0502020204030204" pitchFamily="34" charset="0"/>
            </a:endParaRPr>
          </a:p>
          <a:p>
            <a:pPr marL="120014" indent="-107314" algn="just" rtl="1">
              <a:lnSpc>
                <a:spcPct val="100000"/>
              </a:lnSpc>
              <a:spcBef>
                <a:spcPts val="160"/>
              </a:spcBef>
              <a:buClr>
                <a:srgbClr val="992B7D"/>
              </a:buClr>
              <a:buFont typeface="Wingdings"/>
              <a:buChar char=""/>
              <a:tabLst>
                <a:tab pos="120014" algn="l"/>
              </a:tabLst>
            </a:pPr>
            <a:r>
              <a:rPr lang="ar-JO" sz="950" spc="-25" dirty="0">
                <a:latin typeface="Tahoma"/>
                <a:cs typeface="Calibri" panose="020F0502020204030204" pitchFamily="34" charset="0"/>
              </a:rPr>
              <a:t>لماذا يعطى لقاح كوفيد- 19 لكبار السن فقط؟</a:t>
            </a:r>
            <a:endParaRPr sz="950" dirty="0">
              <a:latin typeface="Tahoma"/>
              <a:cs typeface="Calibri" panose="020F0502020204030204" pitchFamily="34" charset="0"/>
            </a:endParaRPr>
          </a:p>
        </p:txBody>
      </p:sp>
      <p:sp>
        <p:nvSpPr>
          <p:cNvPr id="8" name="object 8"/>
          <p:cNvSpPr/>
          <p:nvPr/>
        </p:nvSpPr>
        <p:spPr>
          <a:xfrm>
            <a:off x="719999" y="2671793"/>
            <a:ext cx="6120130" cy="0"/>
          </a:xfrm>
          <a:custGeom>
            <a:avLst/>
            <a:gdLst/>
            <a:ahLst/>
            <a:cxnLst/>
            <a:rect l="l" t="t" r="r" b="b"/>
            <a:pathLst>
              <a:path w="6120130">
                <a:moveTo>
                  <a:pt x="0" y="0"/>
                </a:moveTo>
                <a:lnTo>
                  <a:pt x="6120003" y="0"/>
                </a:lnTo>
              </a:path>
            </a:pathLst>
          </a:custGeom>
          <a:ln w="6350">
            <a:solidFill>
              <a:srgbClr val="A92886"/>
            </a:solidFill>
          </a:ln>
        </p:spPr>
        <p:txBody>
          <a:bodyPr wrap="square" lIns="0" tIns="0" rIns="0" bIns="0" rtlCol="0"/>
          <a:lstStyle/>
          <a:p>
            <a:pPr algn="just"/>
            <a:endParaRPr>
              <a:cs typeface="Calibri" panose="020F0502020204030204" pitchFamily="34" charset="0"/>
            </a:endParaRPr>
          </a:p>
        </p:txBody>
      </p:sp>
      <p:sp>
        <p:nvSpPr>
          <p:cNvPr id="9" name="object 9"/>
          <p:cNvSpPr txBox="1"/>
          <p:nvPr/>
        </p:nvSpPr>
        <p:spPr>
          <a:xfrm>
            <a:off x="3836168" y="2501757"/>
            <a:ext cx="2995930" cy="194283"/>
          </a:xfrm>
          <a:prstGeom prst="rect">
            <a:avLst/>
          </a:prstGeom>
        </p:spPr>
        <p:txBody>
          <a:bodyPr vert="horz" wrap="square" lIns="0" tIns="32384" rIns="0" bIns="0" rtlCol="0">
            <a:spAutoFit/>
          </a:bodyPr>
          <a:lstStyle/>
          <a:p>
            <a:pPr marL="12700" algn="just" rtl="1">
              <a:lnSpc>
                <a:spcPct val="100000"/>
              </a:lnSpc>
              <a:spcBef>
                <a:spcPts val="254"/>
              </a:spcBef>
            </a:pPr>
            <a:r>
              <a:rPr lang="ar-JO" sz="1050" b="1" dirty="0">
                <a:solidFill>
                  <a:srgbClr val="A92886"/>
                </a:solidFill>
                <a:latin typeface="Arial Black"/>
                <a:cs typeface="Calibri" panose="020F0502020204030204" pitchFamily="34" charset="0"/>
              </a:rPr>
              <a:t>طلبات أو مقترحات</a:t>
            </a:r>
            <a:endParaRPr sz="1050" b="1" dirty="0">
              <a:latin typeface="Arial Black"/>
              <a:cs typeface="Calibri" panose="020F0502020204030204" pitchFamily="34" charset="0"/>
            </a:endParaRPr>
          </a:p>
        </p:txBody>
      </p:sp>
      <p:sp>
        <p:nvSpPr>
          <p:cNvPr id="10" name="object 10"/>
          <p:cNvSpPr txBox="1"/>
          <p:nvPr/>
        </p:nvSpPr>
        <p:spPr>
          <a:xfrm>
            <a:off x="3864373" y="2841830"/>
            <a:ext cx="2995930" cy="320601"/>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يمكن</a:t>
            </a:r>
            <a:r>
              <a:rPr lang="ar-JO" altLang="en-US" sz="1000" dirty="0">
                <a:solidFill>
                  <a:srgbClr val="202124"/>
                </a:solidFill>
                <a:latin typeface="inherit"/>
                <a:cs typeface="Calibri" panose="020F0502020204030204" pitchFamily="34" charset="0"/>
              </a:rPr>
              <a:t>ها توجيهك إلى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معتقدات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المجتمعات</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حول ما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يجب القيام به بشأن قضايا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معينة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وما يمكنك القيام به بشكل أفضل أو مختلف</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11" name="object 11"/>
          <p:cNvSpPr txBox="1"/>
          <p:nvPr/>
        </p:nvSpPr>
        <p:spPr>
          <a:xfrm>
            <a:off x="761154" y="2677844"/>
            <a:ext cx="2887980" cy="507061"/>
          </a:xfrm>
          <a:prstGeom prst="rect">
            <a:avLst/>
          </a:prstGeom>
        </p:spPr>
        <p:txBody>
          <a:bodyPr vert="horz" wrap="square" lIns="0" tIns="33019" rIns="0" bIns="0" rtlCol="0">
            <a:spAutoFit/>
          </a:bodyPr>
          <a:lstStyle/>
          <a:p>
            <a:pPr marL="12700" algn="just" rtl="1">
              <a:lnSpc>
                <a:spcPct val="100000"/>
              </a:lnSpc>
              <a:spcBef>
                <a:spcPts val="259"/>
              </a:spcBef>
            </a:pPr>
            <a:r>
              <a:rPr lang="ar-JO" sz="950" i="1" spc="-10" dirty="0">
                <a:solidFill>
                  <a:srgbClr val="992B7D"/>
                </a:solidFill>
                <a:latin typeface="Calibri"/>
                <a:cs typeface="Calibri" panose="020F0502020204030204" pitchFamily="34" charset="0"/>
              </a:rPr>
              <a:t>أمثلة:</a:t>
            </a:r>
            <a:endParaRPr sz="950" dirty="0">
              <a:latin typeface="Calibri"/>
              <a:cs typeface="Calibri" panose="020F0502020204030204" pitchFamily="34" charset="0"/>
            </a:endParaRPr>
          </a:p>
          <a:p>
            <a:pPr marL="120014" indent="-107314" algn="just" rtl="1">
              <a:lnSpc>
                <a:spcPct val="100000"/>
              </a:lnSpc>
              <a:spcBef>
                <a:spcPts val="160"/>
              </a:spcBef>
              <a:buClr>
                <a:srgbClr val="992B7D"/>
              </a:buClr>
              <a:buFont typeface="Wingdings"/>
              <a:buChar char=""/>
              <a:tabLst>
                <a:tab pos="120014" algn="l"/>
              </a:tabLst>
            </a:pPr>
            <a:r>
              <a:rPr lang="ar-JO" sz="950" spc="-10" dirty="0">
                <a:latin typeface="Tahoma"/>
                <a:cs typeface="Calibri" panose="020F0502020204030204" pitchFamily="34" charset="0"/>
              </a:rPr>
              <a:t>يجب عليكم تزويدنا بأقنعة للوجه</a:t>
            </a:r>
            <a:endParaRPr sz="950" dirty="0">
              <a:latin typeface="Tahoma"/>
              <a:cs typeface="Calibri" panose="020F0502020204030204" pitchFamily="34" charset="0"/>
            </a:endParaRPr>
          </a:p>
          <a:p>
            <a:pPr marL="119380" marR="5080" indent="-107314" algn="just" rtl="1">
              <a:lnSpc>
                <a:spcPct val="113999"/>
              </a:lnSpc>
              <a:buClr>
                <a:srgbClr val="992B7D"/>
              </a:buClr>
              <a:buFont typeface="Wingdings"/>
              <a:buChar char=""/>
              <a:tabLst>
                <a:tab pos="120650" algn="l"/>
              </a:tabLst>
            </a:pPr>
            <a:r>
              <a:rPr lang="ar-JO" sz="950" dirty="0">
                <a:latin typeface="Tahoma"/>
                <a:cs typeface="Calibri" panose="020F0502020204030204" pitchFamily="34" charset="0"/>
              </a:rPr>
              <a:t>نطالبكم  بالتشاور منا بشكل مسبق حيال ما تريدون فعله</a:t>
            </a:r>
            <a:endParaRPr sz="950" dirty="0">
              <a:latin typeface="Tahoma"/>
              <a:cs typeface="Calibri" panose="020F0502020204030204" pitchFamily="34" charset="0"/>
            </a:endParaRPr>
          </a:p>
        </p:txBody>
      </p:sp>
      <p:sp>
        <p:nvSpPr>
          <p:cNvPr id="12" name="object 12"/>
          <p:cNvSpPr/>
          <p:nvPr/>
        </p:nvSpPr>
        <p:spPr>
          <a:xfrm>
            <a:off x="719999" y="3605292"/>
            <a:ext cx="6120130" cy="0"/>
          </a:xfrm>
          <a:custGeom>
            <a:avLst/>
            <a:gdLst/>
            <a:ahLst/>
            <a:cxnLst/>
            <a:rect l="l" t="t" r="r" b="b"/>
            <a:pathLst>
              <a:path w="6120130">
                <a:moveTo>
                  <a:pt x="0" y="0"/>
                </a:moveTo>
                <a:lnTo>
                  <a:pt x="6120003" y="0"/>
                </a:lnTo>
              </a:path>
            </a:pathLst>
          </a:custGeom>
          <a:ln w="6350">
            <a:solidFill>
              <a:srgbClr val="A92886"/>
            </a:solidFill>
          </a:ln>
        </p:spPr>
        <p:txBody>
          <a:bodyPr wrap="square" lIns="0" tIns="0" rIns="0" bIns="0" rtlCol="0"/>
          <a:lstStyle/>
          <a:p>
            <a:pPr algn="just"/>
            <a:endParaRPr>
              <a:cs typeface="Calibri" panose="020F0502020204030204" pitchFamily="34" charset="0"/>
            </a:endParaRPr>
          </a:p>
        </p:txBody>
      </p:sp>
      <p:sp>
        <p:nvSpPr>
          <p:cNvPr id="13" name="object 13"/>
          <p:cNvSpPr txBox="1"/>
          <p:nvPr/>
        </p:nvSpPr>
        <p:spPr>
          <a:xfrm>
            <a:off x="3840571" y="3417459"/>
            <a:ext cx="2995930" cy="702114"/>
          </a:xfrm>
          <a:prstGeom prst="rect">
            <a:avLst/>
          </a:prstGeom>
        </p:spPr>
        <p:txBody>
          <a:bodyPr vert="horz" wrap="square" lIns="0" tIns="32384" rIns="0" bIns="0" rtlCol="0">
            <a:spAutoFit/>
          </a:bodyPr>
          <a:lstStyle/>
          <a:p>
            <a:pPr marL="12700" algn="just" rtl="1">
              <a:lnSpc>
                <a:spcPct val="100000"/>
              </a:lnSpc>
              <a:spcBef>
                <a:spcPts val="254"/>
              </a:spcBef>
            </a:pPr>
            <a:r>
              <a:rPr lang="ar-JO" sz="1050" b="1" dirty="0">
                <a:solidFill>
                  <a:srgbClr val="A92886"/>
                </a:solidFill>
                <a:latin typeface="Arial Black"/>
                <a:cs typeface="Calibri" panose="020F0502020204030204" pitchFamily="34" charset="0"/>
              </a:rPr>
              <a:t>الملاحظات والمعتقدات والتصورات</a:t>
            </a:r>
          </a:p>
          <a:p>
            <a:pPr marL="12700" algn="just" rtl="1">
              <a:lnSpc>
                <a:spcPct val="100000"/>
              </a:lnSpc>
              <a:spcBef>
                <a:spcPts val="254"/>
              </a:spcBef>
            </a:pPr>
            <a:endParaRPr sz="1050" b="1" dirty="0">
              <a:latin typeface="Arial Black"/>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يساعدنا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في توضيح الطريقة التي تعمل بها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المجتمعات</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على فهم</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وتحل</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أوضاعهم</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15" name="object 15"/>
          <p:cNvSpPr txBox="1"/>
          <p:nvPr/>
        </p:nvSpPr>
        <p:spPr>
          <a:xfrm>
            <a:off x="761154" y="3625062"/>
            <a:ext cx="2887980" cy="684674"/>
          </a:xfrm>
          <a:prstGeom prst="rect">
            <a:avLst/>
          </a:prstGeom>
        </p:spPr>
        <p:txBody>
          <a:bodyPr vert="horz" wrap="square" lIns="0" tIns="33019" rIns="0" bIns="0" rtlCol="0">
            <a:spAutoFit/>
          </a:bodyPr>
          <a:lstStyle/>
          <a:p>
            <a:pPr marL="12700" algn="just" rtl="1">
              <a:lnSpc>
                <a:spcPct val="100000"/>
              </a:lnSpc>
              <a:spcBef>
                <a:spcPts val="259"/>
              </a:spcBef>
            </a:pPr>
            <a:r>
              <a:rPr lang="ar-JO" sz="950" i="1" spc="-10" dirty="0">
                <a:solidFill>
                  <a:srgbClr val="992B7D"/>
                </a:solidFill>
                <a:latin typeface="Calibri"/>
                <a:cs typeface="Calibri" panose="020F0502020204030204" pitchFamily="34" charset="0"/>
              </a:rPr>
              <a:t>أمثلة:</a:t>
            </a:r>
            <a:endParaRPr sz="950" dirty="0">
              <a:latin typeface="Calibri"/>
              <a:cs typeface="Calibri" panose="020F0502020204030204" pitchFamily="34" charset="0"/>
            </a:endParaRPr>
          </a:p>
          <a:p>
            <a:pPr marL="119380" marR="5080" indent="-107314" algn="just" rtl="1">
              <a:lnSpc>
                <a:spcPct val="113999"/>
              </a:lnSpc>
              <a:buClr>
                <a:srgbClr val="992B7D"/>
              </a:buClr>
              <a:buFont typeface="Wingdings"/>
              <a:buChar char=""/>
              <a:tabLst>
                <a:tab pos="120650" algn="l"/>
              </a:tabLst>
            </a:pPr>
            <a:r>
              <a:rPr lang="ar-JO" sz="950" dirty="0">
                <a:latin typeface="Tahoma"/>
                <a:cs typeface="Calibri" panose="020F0502020204030204" pitchFamily="34" charset="0"/>
              </a:rPr>
              <a:t>لا يريد أعضاء المجتمع تلقي اللقاح.</a:t>
            </a:r>
            <a:endParaRPr sz="950" dirty="0">
              <a:latin typeface="Tahoma"/>
              <a:cs typeface="Calibri" panose="020F0502020204030204" pitchFamily="34" charset="0"/>
            </a:endParaRPr>
          </a:p>
          <a:p>
            <a:pPr marL="119380" marR="5080" indent="-107314" algn="just" rtl="1">
              <a:lnSpc>
                <a:spcPct val="113999"/>
              </a:lnSpc>
              <a:buClr>
                <a:srgbClr val="992B7D"/>
              </a:buClr>
              <a:buFont typeface="Wingdings"/>
              <a:buChar char=""/>
              <a:tabLst>
                <a:tab pos="120650" algn="l"/>
              </a:tabLst>
            </a:pPr>
            <a:r>
              <a:rPr lang="ar-JO" sz="950" dirty="0">
                <a:latin typeface="Tahoma"/>
                <a:cs typeface="Calibri" panose="020F0502020204030204" pitchFamily="34" charset="0"/>
              </a:rPr>
              <a:t>يسبب لقاح كوفيد-19 العقم، تريد الحكومة تعقيم نساؤنا. </a:t>
            </a:r>
            <a:endParaRPr sz="950" dirty="0">
              <a:latin typeface="Tahoma"/>
              <a:cs typeface="Calibri" panose="020F0502020204030204" pitchFamily="34" charset="0"/>
            </a:endParaRPr>
          </a:p>
          <a:p>
            <a:pPr marL="120014" indent="-107314" algn="just" rtl="1">
              <a:lnSpc>
                <a:spcPct val="100000"/>
              </a:lnSpc>
              <a:spcBef>
                <a:spcPts val="160"/>
              </a:spcBef>
              <a:buClr>
                <a:srgbClr val="992B7D"/>
              </a:buClr>
              <a:buFont typeface="Wingdings"/>
              <a:buChar char=""/>
              <a:tabLst>
                <a:tab pos="120014" algn="l"/>
              </a:tabLst>
            </a:pPr>
            <a:r>
              <a:rPr lang="ar-JO" sz="950" dirty="0">
                <a:latin typeface="Tahoma"/>
                <a:cs typeface="Calibri" panose="020F0502020204030204" pitchFamily="34" charset="0"/>
              </a:rPr>
              <a:t>الزلازل غضب من الله.</a:t>
            </a:r>
            <a:endParaRPr sz="950" dirty="0">
              <a:latin typeface="Tahoma"/>
              <a:cs typeface="Calibri" panose="020F0502020204030204" pitchFamily="34" charset="0"/>
            </a:endParaRPr>
          </a:p>
        </p:txBody>
      </p:sp>
      <p:sp>
        <p:nvSpPr>
          <p:cNvPr id="16" name="object 16"/>
          <p:cNvSpPr/>
          <p:nvPr/>
        </p:nvSpPr>
        <p:spPr>
          <a:xfrm>
            <a:off x="719999" y="4926092"/>
            <a:ext cx="6120130" cy="0"/>
          </a:xfrm>
          <a:custGeom>
            <a:avLst/>
            <a:gdLst/>
            <a:ahLst/>
            <a:cxnLst/>
            <a:rect l="l" t="t" r="r" b="b"/>
            <a:pathLst>
              <a:path w="6120130">
                <a:moveTo>
                  <a:pt x="0" y="0"/>
                </a:moveTo>
                <a:lnTo>
                  <a:pt x="6120003" y="0"/>
                </a:lnTo>
              </a:path>
            </a:pathLst>
          </a:custGeom>
          <a:ln w="6350">
            <a:solidFill>
              <a:srgbClr val="A92886"/>
            </a:solidFill>
          </a:ln>
        </p:spPr>
        <p:txBody>
          <a:bodyPr wrap="square" lIns="0" tIns="0" rIns="0" bIns="0" rtlCol="0"/>
          <a:lstStyle/>
          <a:p>
            <a:pPr algn="just"/>
            <a:endParaRPr>
              <a:cs typeface="Calibri" panose="020F0502020204030204" pitchFamily="34" charset="0"/>
            </a:endParaRPr>
          </a:p>
        </p:txBody>
      </p:sp>
      <p:sp>
        <p:nvSpPr>
          <p:cNvPr id="17" name="object 17"/>
          <p:cNvSpPr txBox="1"/>
          <p:nvPr/>
        </p:nvSpPr>
        <p:spPr>
          <a:xfrm>
            <a:off x="3856899" y="4717775"/>
            <a:ext cx="2995930" cy="394338"/>
          </a:xfrm>
          <a:prstGeom prst="rect">
            <a:avLst/>
          </a:prstGeom>
        </p:spPr>
        <p:txBody>
          <a:bodyPr vert="horz" wrap="square" lIns="0" tIns="32384" rIns="0" bIns="0" rtlCol="0">
            <a:spAutoFit/>
          </a:bodyPr>
          <a:lstStyle/>
          <a:p>
            <a:pPr marL="12700" algn="just" rtl="1">
              <a:lnSpc>
                <a:spcPct val="100000"/>
              </a:lnSpc>
              <a:spcBef>
                <a:spcPts val="254"/>
              </a:spcBef>
            </a:pPr>
            <a:r>
              <a:rPr lang="ar-JO" sz="1050" b="1" dirty="0">
                <a:solidFill>
                  <a:srgbClr val="A92886"/>
                </a:solidFill>
                <a:latin typeface="Arial Black"/>
                <a:cs typeface="Calibri" panose="020F0502020204030204" pitchFamily="34" charset="0"/>
              </a:rPr>
              <a:t>التشجيع والثناء</a:t>
            </a:r>
          </a:p>
          <a:p>
            <a:pPr marL="12700" algn="just" rtl="1">
              <a:lnSpc>
                <a:spcPct val="100000"/>
              </a:lnSpc>
              <a:spcBef>
                <a:spcPts val="254"/>
              </a:spcBef>
            </a:pPr>
            <a:endParaRPr sz="1050" dirty="0">
              <a:latin typeface="Arial Black"/>
              <a:cs typeface="Calibri" panose="020F0502020204030204" pitchFamily="34" charset="0"/>
            </a:endParaRPr>
          </a:p>
        </p:txBody>
      </p:sp>
      <p:sp>
        <p:nvSpPr>
          <p:cNvPr id="18" name="object 18"/>
          <p:cNvSpPr txBox="1"/>
          <p:nvPr/>
        </p:nvSpPr>
        <p:spPr>
          <a:xfrm>
            <a:off x="3844199" y="5126386"/>
            <a:ext cx="2995930" cy="320601"/>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يمكن</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ها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توجيهك إلى</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الأمور التي تعتبرها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المجتمعات</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جيدة</a:t>
            </a:r>
            <a:r>
              <a:rPr lang="ar-JO" altLang="en-US" sz="1000" dirty="0">
                <a:solidFill>
                  <a:srgbClr val="202124"/>
                </a:solidFill>
                <a:latin typeface="inherit"/>
                <a:cs typeface="Calibri" panose="020F0502020204030204" pitchFamily="34" charset="0"/>
              </a:rPr>
              <a:t> والتي يجب مواصلتها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مما يؤكد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سيرك</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في الاتجاه الصحيح</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19" name="object 19"/>
          <p:cNvSpPr txBox="1"/>
          <p:nvPr/>
        </p:nvSpPr>
        <p:spPr>
          <a:xfrm>
            <a:off x="716371" y="4914932"/>
            <a:ext cx="2817495" cy="520700"/>
          </a:xfrm>
          <a:prstGeom prst="rect">
            <a:avLst/>
          </a:prstGeom>
        </p:spPr>
        <p:txBody>
          <a:bodyPr vert="horz" wrap="square" lIns="0" tIns="33019" rIns="0" bIns="0" rtlCol="0">
            <a:spAutoFit/>
          </a:bodyPr>
          <a:lstStyle/>
          <a:p>
            <a:pPr marL="12700" algn="just" rtl="1">
              <a:lnSpc>
                <a:spcPct val="100000"/>
              </a:lnSpc>
              <a:spcBef>
                <a:spcPts val="259"/>
              </a:spcBef>
            </a:pPr>
            <a:r>
              <a:rPr lang="ar-JO" sz="950" i="1" spc="-10" dirty="0">
                <a:solidFill>
                  <a:srgbClr val="992B7D"/>
                </a:solidFill>
                <a:latin typeface="Calibri"/>
                <a:cs typeface="Calibri" panose="020F0502020204030204" pitchFamily="34" charset="0"/>
              </a:rPr>
              <a:t>أمثلة:</a:t>
            </a:r>
            <a:endParaRPr sz="950" dirty="0">
              <a:latin typeface="Calibri"/>
              <a:cs typeface="Calibri" panose="020F0502020204030204" pitchFamily="34" charset="0"/>
            </a:endParaRPr>
          </a:p>
          <a:p>
            <a:pPr marL="120014" indent="-107314" algn="just" rtl="1">
              <a:lnSpc>
                <a:spcPct val="100000"/>
              </a:lnSpc>
              <a:spcBef>
                <a:spcPts val="160"/>
              </a:spcBef>
              <a:buClr>
                <a:srgbClr val="992B7D"/>
              </a:buClr>
              <a:buFont typeface="Wingdings"/>
              <a:buChar char=""/>
              <a:tabLst>
                <a:tab pos="120014" algn="l"/>
              </a:tabLst>
            </a:pPr>
            <a:r>
              <a:rPr lang="ar-JO" sz="950" dirty="0">
                <a:latin typeface="Tahoma"/>
                <a:cs typeface="Calibri" panose="020F0502020204030204" pitchFamily="34" charset="0"/>
              </a:rPr>
              <a:t>شكراً على زيارتنا ومناقشة هذا الأمر معنا.</a:t>
            </a:r>
            <a:endParaRPr sz="950" dirty="0">
              <a:latin typeface="Tahoma"/>
              <a:cs typeface="Calibri" panose="020F0502020204030204" pitchFamily="34" charset="0"/>
            </a:endParaRPr>
          </a:p>
          <a:p>
            <a:pPr marL="120014" indent="-107314" algn="just" rtl="1">
              <a:lnSpc>
                <a:spcPct val="100000"/>
              </a:lnSpc>
              <a:spcBef>
                <a:spcPts val="155"/>
              </a:spcBef>
              <a:buClr>
                <a:srgbClr val="992B7D"/>
              </a:buClr>
              <a:buFont typeface="Wingdings"/>
              <a:buChar char=""/>
              <a:tabLst>
                <a:tab pos="120014" algn="l"/>
              </a:tabLst>
            </a:pPr>
            <a:r>
              <a:rPr lang="ar-JO" sz="950" dirty="0">
                <a:latin typeface="Tahoma"/>
                <a:cs typeface="Calibri" panose="020F0502020204030204" pitchFamily="34" charset="0"/>
              </a:rPr>
              <a:t>نحب البرامج الإذاعية، واصلوا هذا العمل الجيد!</a:t>
            </a:r>
            <a:endParaRPr sz="950" dirty="0">
              <a:latin typeface="Tahoma"/>
              <a:cs typeface="Calibri" panose="020F0502020204030204" pitchFamily="34" charset="0"/>
            </a:endParaRPr>
          </a:p>
        </p:txBody>
      </p:sp>
      <p:sp>
        <p:nvSpPr>
          <p:cNvPr id="20" name="object 20"/>
          <p:cNvSpPr/>
          <p:nvPr/>
        </p:nvSpPr>
        <p:spPr>
          <a:xfrm>
            <a:off x="719999" y="5751592"/>
            <a:ext cx="6120130" cy="0"/>
          </a:xfrm>
          <a:custGeom>
            <a:avLst/>
            <a:gdLst/>
            <a:ahLst/>
            <a:cxnLst/>
            <a:rect l="l" t="t" r="r" b="b"/>
            <a:pathLst>
              <a:path w="6120130">
                <a:moveTo>
                  <a:pt x="0" y="0"/>
                </a:moveTo>
                <a:lnTo>
                  <a:pt x="6120003" y="0"/>
                </a:lnTo>
              </a:path>
            </a:pathLst>
          </a:custGeom>
          <a:ln w="6350">
            <a:solidFill>
              <a:srgbClr val="A92886"/>
            </a:solidFill>
          </a:ln>
        </p:spPr>
        <p:txBody>
          <a:bodyPr wrap="square" lIns="0" tIns="0" rIns="0" bIns="0" rtlCol="0"/>
          <a:lstStyle/>
          <a:p>
            <a:pPr algn="just"/>
            <a:endParaRPr>
              <a:cs typeface="Calibri" panose="020F0502020204030204" pitchFamily="34" charset="0"/>
            </a:endParaRPr>
          </a:p>
        </p:txBody>
      </p:sp>
      <p:sp>
        <p:nvSpPr>
          <p:cNvPr id="21" name="object 21"/>
          <p:cNvSpPr txBox="1"/>
          <p:nvPr/>
        </p:nvSpPr>
        <p:spPr>
          <a:xfrm>
            <a:off x="3856899" y="5568019"/>
            <a:ext cx="2995930" cy="394338"/>
          </a:xfrm>
          <a:prstGeom prst="rect">
            <a:avLst/>
          </a:prstGeom>
        </p:spPr>
        <p:txBody>
          <a:bodyPr vert="horz" wrap="square" lIns="0" tIns="32384" rIns="0" bIns="0" rtlCol="0">
            <a:spAutoFit/>
          </a:bodyPr>
          <a:lstStyle/>
          <a:p>
            <a:pPr marL="12700" algn="just" rtl="1">
              <a:lnSpc>
                <a:spcPct val="100000"/>
              </a:lnSpc>
              <a:spcBef>
                <a:spcPts val="254"/>
              </a:spcBef>
            </a:pPr>
            <a:r>
              <a:rPr lang="ar-JO" sz="1050" b="1" dirty="0">
                <a:solidFill>
                  <a:srgbClr val="A92886"/>
                </a:solidFill>
                <a:latin typeface="Arial Black"/>
                <a:cs typeface="Calibri" panose="020F0502020204030204" pitchFamily="34" charset="0"/>
              </a:rPr>
              <a:t>تقارير المخاوف والحوادث</a:t>
            </a:r>
          </a:p>
          <a:p>
            <a:pPr marL="12700" algn="just" rtl="1">
              <a:lnSpc>
                <a:spcPct val="100000"/>
              </a:lnSpc>
              <a:spcBef>
                <a:spcPts val="254"/>
              </a:spcBef>
            </a:pPr>
            <a:endParaRPr sz="1050" b="1" dirty="0">
              <a:latin typeface="Arial Black"/>
              <a:cs typeface="Calibri" panose="020F0502020204030204" pitchFamily="34" charset="0"/>
            </a:endParaRPr>
          </a:p>
        </p:txBody>
      </p:sp>
      <p:sp>
        <p:nvSpPr>
          <p:cNvPr id="22" name="object 22"/>
          <p:cNvSpPr txBox="1"/>
          <p:nvPr/>
        </p:nvSpPr>
        <p:spPr>
          <a:xfrm>
            <a:off x="4528999" y="5972785"/>
            <a:ext cx="2287905" cy="320601"/>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تعليقات حول قضايا محددة قد تحتاج إلى التعامل معها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بشكل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فردي</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23" name="object 23"/>
          <p:cNvSpPr txBox="1"/>
          <p:nvPr/>
        </p:nvSpPr>
        <p:spPr>
          <a:xfrm>
            <a:off x="645886" y="5796434"/>
            <a:ext cx="2887980" cy="684802"/>
          </a:xfrm>
          <a:prstGeom prst="rect">
            <a:avLst/>
          </a:prstGeom>
        </p:spPr>
        <p:txBody>
          <a:bodyPr vert="horz" wrap="square" lIns="0" tIns="33019" rIns="0" bIns="0" rtlCol="0">
            <a:spAutoFit/>
          </a:bodyPr>
          <a:lstStyle/>
          <a:p>
            <a:pPr marL="12700" algn="just" rtl="1">
              <a:lnSpc>
                <a:spcPct val="100000"/>
              </a:lnSpc>
              <a:spcBef>
                <a:spcPts val="259"/>
              </a:spcBef>
            </a:pPr>
            <a:r>
              <a:rPr lang="ar-JO" sz="950" i="1" spc="-10" dirty="0">
                <a:solidFill>
                  <a:srgbClr val="992B7D"/>
                </a:solidFill>
                <a:latin typeface="Calibri"/>
                <a:cs typeface="Calibri" panose="020F0502020204030204" pitchFamily="34" charset="0"/>
              </a:rPr>
              <a:t>أمثلة:</a:t>
            </a:r>
            <a:endParaRPr sz="950" dirty="0">
              <a:latin typeface="Calibri"/>
              <a:cs typeface="Calibri" panose="020F0502020204030204" pitchFamily="34" charset="0"/>
            </a:endParaRPr>
          </a:p>
          <a:p>
            <a:pPr marL="171450" marR="0" lvl="0" indent="-171450" algn="just" defTabSz="914400" rtl="1" eaLnBrk="0" fontAlgn="base" latinLnBrk="0" hangingPunct="0">
              <a:lnSpc>
                <a:spcPct val="100000"/>
              </a:lnSpc>
              <a:spcBef>
                <a:spcPct val="0"/>
              </a:spcBef>
              <a:spcAft>
                <a:spcPct val="0"/>
              </a:spcAft>
              <a:buClr>
                <a:srgbClr val="7030A0"/>
              </a:buClr>
              <a:buSzTx/>
              <a:buFont typeface="Arial" panose="020B0604020202020204" pitchFamily="34" charset="0"/>
              <a:buChar char="•"/>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المراحيض في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قسمنا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معطلة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وتحتاج إلى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الصيانة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120014" indent="-107314" algn="just" rtl="1">
              <a:spcBef>
                <a:spcPts val="160"/>
              </a:spcBef>
              <a:buClr>
                <a:srgbClr val="992B7D"/>
              </a:buClr>
              <a:buFont typeface="Wingdings"/>
              <a:buChar char=""/>
              <a:tabLst>
                <a:tab pos="120014" algn="l"/>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لم أتلق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الحوالة المالية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خاصتي</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لهذا الشهر</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120014" indent="-107314" algn="just">
              <a:lnSpc>
                <a:spcPct val="100000"/>
              </a:lnSpc>
              <a:spcBef>
                <a:spcPts val="160"/>
              </a:spcBef>
              <a:buClr>
                <a:srgbClr val="992B7D"/>
              </a:buClr>
              <a:buFont typeface="Wingdings"/>
              <a:buChar char=""/>
              <a:tabLst>
                <a:tab pos="120014" algn="l"/>
              </a:tabLst>
            </a:pPr>
            <a:endParaRPr sz="950" dirty="0">
              <a:latin typeface="Tahoma"/>
              <a:cs typeface="Calibri" panose="020F0502020204030204" pitchFamily="34" charset="0"/>
            </a:endParaRPr>
          </a:p>
        </p:txBody>
      </p:sp>
      <p:sp>
        <p:nvSpPr>
          <p:cNvPr id="24" name="object 24"/>
          <p:cNvSpPr txBox="1"/>
          <p:nvPr/>
        </p:nvSpPr>
        <p:spPr>
          <a:xfrm>
            <a:off x="3810863" y="6780745"/>
            <a:ext cx="2995930" cy="926472"/>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من الممكن أن تكون كافة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أنواع </a:t>
            </a:r>
            <a:r>
              <a:rPr lang="ar-JO" altLang="en-US" sz="1000" dirty="0">
                <a:solidFill>
                  <a:srgbClr val="202124"/>
                </a:solidFill>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أعلاه،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ولا سيما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التقارير المتعلقة بالمخاوف أو الحوادث، حساسة بطبيعتها</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12700" marR="5080" algn="just" rtl="1">
              <a:lnSpc>
                <a:spcPct val="113999"/>
              </a:lnSpc>
              <a:spcBef>
                <a:spcPts val="850"/>
              </a:spcBef>
            </a:pPr>
            <a:r>
              <a:rPr lang="ar-JO" sz="950" b="1" dirty="0">
                <a:latin typeface="Arial Black"/>
                <a:cs typeface="Calibri" panose="020F0502020204030204" pitchFamily="34" charset="0"/>
              </a:rPr>
              <a:t>الملاحظات والانطباعات الحساسة </a:t>
            </a:r>
            <a:r>
              <a:rPr lang="ar-JO" sz="950" dirty="0">
                <a:latin typeface="Arial Black"/>
                <a:cs typeface="Calibri" panose="020F0502020204030204" pitchFamily="34" charset="0"/>
              </a:rPr>
              <a:t>هي أي معلومات من الممكن أن تعرض الشخص الذي يشاركها أو الأشخاص الآخرين ذوي الصلة للخطر، كما يجب التعامل معها بحذر.</a:t>
            </a:r>
          </a:p>
        </p:txBody>
      </p:sp>
      <p:sp>
        <p:nvSpPr>
          <p:cNvPr id="25" name="object 25"/>
          <p:cNvSpPr txBox="1"/>
          <p:nvPr/>
        </p:nvSpPr>
        <p:spPr>
          <a:xfrm>
            <a:off x="653204" y="6785174"/>
            <a:ext cx="2995930" cy="1243674"/>
          </a:xfrm>
          <a:prstGeom prst="rect">
            <a:avLst/>
          </a:prstGeom>
        </p:spPr>
        <p:txBody>
          <a:bodyPr vert="horz" wrap="square" lIns="0" tIns="12700" rIns="0" bIns="0" rtlCol="0">
            <a:spAutoFit/>
          </a:bodyPr>
          <a:lstStyle/>
          <a:p>
            <a:pPr marL="12700" marR="5080" algn="just" rtl="1">
              <a:lnSpc>
                <a:spcPct val="113999"/>
              </a:lnSpc>
              <a:spcBef>
                <a:spcPts val="100"/>
              </a:spcBef>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من الممكن أن تشتمل الملاحظات والانطباعات الحساسة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على ادعاءات خطيرة تتعلق بانتهاكات القانون الوطني أو الدولي، أو انتهاكات قانون حقوق الإنسان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المتعلقة بال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حماية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سلامة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و</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كرامة و</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حقوق) السكان المتضررين، أو أي انتهاك لمدونة قواعد السلوك الإنسانية أو سياسات الحماي</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ة.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من الناحية العملية، غالبًا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ما تتمحور </a:t>
            </a:r>
            <a:r>
              <a:rPr lang="ar-JO" altLang="en-US" sz="1000" dirty="0">
                <a:solidFill>
                  <a:srgbClr val="202124"/>
                </a:solidFill>
                <a:latin typeface="inherit"/>
                <a:cs typeface="Calibri" panose="020F0502020204030204" pitchFamily="34" charset="0"/>
              </a:rPr>
              <a:t>حول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البلاغات المتعلقة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بحالات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الاستغلال والاعتداء الجنسي أو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ممارسات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الفساد</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12700" marR="5080" algn="just" rtl="1">
              <a:lnSpc>
                <a:spcPct val="113999"/>
              </a:lnSpc>
              <a:spcBef>
                <a:spcPts val="100"/>
              </a:spcBef>
            </a:pPr>
            <a:endParaRPr kumimoji="0" lang="en-US"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pic>
        <p:nvPicPr>
          <p:cNvPr id="26" name="object 26"/>
          <p:cNvPicPr/>
          <p:nvPr/>
        </p:nvPicPr>
        <p:blipFill>
          <a:blip r:embed="rId2" cstate="print"/>
          <a:stretch>
            <a:fillRect/>
          </a:stretch>
        </p:blipFill>
        <p:spPr>
          <a:xfrm>
            <a:off x="6734784" y="7729616"/>
            <a:ext cx="72009" cy="71996"/>
          </a:xfrm>
          <a:prstGeom prst="rect">
            <a:avLst/>
          </a:prstGeom>
        </p:spPr>
      </p:pic>
      <p:sp>
        <p:nvSpPr>
          <p:cNvPr id="27" name="object 27"/>
          <p:cNvSpPr txBox="1"/>
          <p:nvPr/>
        </p:nvSpPr>
        <p:spPr>
          <a:xfrm>
            <a:off x="1926512" y="8368625"/>
            <a:ext cx="4985385" cy="284480"/>
          </a:xfrm>
          <a:prstGeom prst="rect">
            <a:avLst/>
          </a:prstGeom>
        </p:spPr>
        <p:txBody>
          <a:bodyPr vert="horz" wrap="square" lIns="0" tIns="12700" rIns="0" bIns="0" rtlCol="0">
            <a:spAutoFit/>
          </a:bodyPr>
          <a:lstStyle/>
          <a:p>
            <a:pPr marL="12700" algn="just" rtl="1">
              <a:lnSpc>
                <a:spcPct val="100000"/>
              </a:lnSpc>
              <a:spcBef>
                <a:spcPts val="100"/>
              </a:spcBef>
            </a:pPr>
            <a:r>
              <a:rPr lang="ar-JO" sz="1700" b="1" spc="240" dirty="0">
                <a:solidFill>
                  <a:srgbClr val="E42A83"/>
                </a:solidFill>
                <a:latin typeface="Calibri"/>
                <a:cs typeface="Calibri" panose="020F0502020204030204" pitchFamily="34" charset="0"/>
              </a:rPr>
              <a:t>ما هو الغرض من هذا المستند؟</a:t>
            </a:r>
            <a:endParaRPr sz="1700" dirty="0">
              <a:latin typeface="Calibri"/>
              <a:cs typeface="Calibri" panose="020F0502020204030204" pitchFamily="34" charset="0"/>
            </a:endParaRPr>
          </a:p>
        </p:txBody>
      </p:sp>
      <p:sp>
        <p:nvSpPr>
          <p:cNvPr id="28" name="object 28"/>
          <p:cNvSpPr txBox="1"/>
          <p:nvPr/>
        </p:nvSpPr>
        <p:spPr>
          <a:xfrm>
            <a:off x="3919361" y="8730888"/>
            <a:ext cx="2997200" cy="751488"/>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تتمثل الفائدة من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هذ</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 المستند التوجيهي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وأدواته </a:t>
            </a:r>
            <a:r>
              <a:rPr lang="ar-JO" altLang="en-US" sz="1000" dirty="0">
                <a:solidFill>
                  <a:srgbClr val="202124"/>
                </a:solidFill>
                <a:latin typeface="inherit"/>
                <a:cs typeface="Calibri" panose="020F0502020204030204" pitchFamily="34" charset="0"/>
              </a:rPr>
              <a:t>من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تجارب حركة الصليب الأحمر والهلال الأحمر، التي نفذت نهج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النوعية في الاستجابة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لفيروس</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الإيبولا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في الفترة 2018-2020 في جمهورية الكونغو الديمقراطية</a:t>
            </a:r>
            <a:r>
              <a:rPr lang="ar-JO" altLang="en-US" sz="1000" dirty="0">
                <a:solidFill>
                  <a:srgbClr val="202124"/>
                </a:solidFill>
                <a:latin typeface="inherit"/>
                <a:cs typeface="Calibri" panose="020F0502020204030204" pitchFamily="34" charset="0"/>
              </a:rPr>
              <a:t>، حيث جرى بعد ذلك تكييف نهج الملاحظات </a:t>
            </a:r>
            <a:endParaRPr lang="en-US" altLang="en-US" sz="1000" dirty="0">
              <a:solidFill>
                <a:srgbClr val="202124"/>
              </a:solidFill>
              <a:latin typeface="inherit"/>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29" name="object 29"/>
          <p:cNvSpPr txBox="1"/>
          <p:nvPr/>
        </p:nvSpPr>
        <p:spPr>
          <a:xfrm>
            <a:off x="592924" y="8736304"/>
            <a:ext cx="2995930" cy="782265"/>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النوعية هذا واستخدامه في الاستجابة لكوفيد-19 في جميع أنحاء أفريقيا،</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بالإضافة إلى</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الاستجابة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لثوران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أحد البراكين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في </a:t>
            </a:r>
            <a:r>
              <a:rPr kumimoji="0" lang="ar-SA" altLang="en-US" sz="1000" b="0" i="0" u="none" strike="noStrike" cap="none" normalizeH="0" baseline="0" dirty="0" err="1">
                <a:ln>
                  <a:noFill/>
                </a:ln>
                <a:solidFill>
                  <a:srgbClr val="202124"/>
                </a:solidFill>
                <a:effectLst/>
                <a:latin typeface="inherit"/>
                <a:cs typeface="Calibri" panose="020F0502020204030204" pitchFamily="34" charset="0"/>
              </a:rPr>
              <a:t>غوما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والاستجابة لفيروس إيبولا في غينيا وبرنامج التأهب المجتمعي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للجوائح</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والأوبئة</a:t>
            </a:r>
            <a:r>
              <a:rPr lang="ar-JO" altLang="en-US" sz="1000" dirty="0">
                <a:solidFill>
                  <a:srgbClr val="202124"/>
                </a:solidFill>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التابع للاتحاد الدولي لجمعيات الصليب الأحمر والهلال الأحمر في جمهورية الكونغو الديمقراطية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grpSp>
        <p:nvGrpSpPr>
          <p:cNvPr id="30" name="object 30"/>
          <p:cNvGrpSpPr/>
          <p:nvPr/>
        </p:nvGrpSpPr>
        <p:grpSpPr>
          <a:xfrm>
            <a:off x="6437552" y="563311"/>
            <a:ext cx="474345" cy="474345"/>
            <a:chOff x="469337" y="562117"/>
            <a:chExt cx="474345" cy="474345"/>
          </a:xfrm>
        </p:grpSpPr>
        <p:sp>
          <p:nvSpPr>
            <p:cNvPr id="31" name="object 31"/>
            <p:cNvSpPr/>
            <p:nvPr/>
          </p:nvSpPr>
          <p:spPr>
            <a:xfrm>
              <a:off x="469337" y="562117"/>
              <a:ext cx="474345" cy="474345"/>
            </a:xfrm>
            <a:custGeom>
              <a:avLst/>
              <a:gdLst/>
              <a:ahLst/>
              <a:cxnLst/>
              <a:rect l="l" t="t" r="r" b="b"/>
              <a:pathLst>
                <a:path w="474344" h="474344">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F1AFCD"/>
            </a:solidFill>
          </p:spPr>
          <p:txBody>
            <a:bodyPr wrap="square" lIns="0" tIns="0" rIns="0" bIns="0" rtlCol="0"/>
            <a:lstStyle/>
            <a:p>
              <a:pPr algn="just"/>
              <a:endParaRPr>
                <a:cs typeface="Calibri" panose="020F0502020204030204" pitchFamily="34" charset="0"/>
              </a:endParaRPr>
            </a:p>
          </p:txBody>
        </p:sp>
        <p:pic>
          <p:nvPicPr>
            <p:cNvPr id="32" name="object 32"/>
            <p:cNvPicPr/>
            <p:nvPr/>
          </p:nvPicPr>
          <p:blipFill>
            <a:blip r:embed="rId3" cstate="print"/>
            <a:stretch>
              <a:fillRect/>
            </a:stretch>
          </p:blipFill>
          <p:spPr>
            <a:xfrm>
              <a:off x="584869" y="660887"/>
              <a:ext cx="243268" cy="276783"/>
            </a:xfrm>
            <a:prstGeom prst="rect">
              <a:avLst/>
            </a:prstGeom>
          </p:spPr>
        </p:pic>
      </p:grpSp>
      <p:sp>
        <p:nvSpPr>
          <p:cNvPr id="33" name="object 33"/>
          <p:cNvSpPr/>
          <p:nvPr/>
        </p:nvSpPr>
        <p:spPr>
          <a:xfrm>
            <a:off x="6652207" y="10113420"/>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pPr algn="just"/>
            <a:endParaRPr>
              <a:cs typeface="Calibri" panose="020F0502020204030204" pitchFamily="34" charset="0"/>
            </a:endParaRPr>
          </a:p>
        </p:txBody>
      </p:sp>
      <p:sp>
        <p:nvSpPr>
          <p:cNvPr id="34" name="object 34"/>
          <p:cNvSpPr txBox="1"/>
          <p:nvPr/>
        </p:nvSpPr>
        <p:spPr>
          <a:xfrm>
            <a:off x="6723924" y="10187770"/>
            <a:ext cx="128905" cy="135935"/>
          </a:xfrm>
          <a:prstGeom prst="rect">
            <a:avLst/>
          </a:prstGeom>
        </p:spPr>
        <p:txBody>
          <a:bodyPr vert="horz" wrap="square" lIns="0" tIns="12700" rIns="0" bIns="0" rtlCol="0">
            <a:spAutoFit/>
          </a:bodyPr>
          <a:lstStyle/>
          <a:p>
            <a:pPr marL="12700" algn="just">
              <a:lnSpc>
                <a:spcPct val="100000"/>
              </a:lnSpc>
              <a:spcBef>
                <a:spcPts val="100"/>
              </a:spcBef>
            </a:pPr>
            <a:r>
              <a:rPr sz="800" b="1" spc="-25" dirty="0">
                <a:solidFill>
                  <a:srgbClr val="FFFFFF"/>
                </a:solidFill>
                <a:latin typeface="Calibri" panose="020F0502020204030204" pitchFamily="34" charset="0"/>
                <a:cs typeface="Calibri" panose="020F0502020204030204" pitchFamily="34" charset="0"/>
              </a:rPr>
              <a:t>12</a:t>
            </a:r>
            <a:endParaRPr sz="800" dirty="0">
              <a:latin typeface="Calibri" panose="020F0502020204030204" pitchFamily="34" charset="0"/>
              <a:cs typeface="Calibri" panose="020F0502020204030204" pitchFamily="34" charset="0"/>
            </a:endParaRPr>
          </a:p>
        </p:txBody>
      </p:sp>
      <p:sp>
        <p:nvSpPr>
          <p:cNvPr id="36" name="Rectangle 1">
            <a:extLst>
              <a:ext uri="{FF2B5EF4-FFF2-40B4-BE49-F238E27FC236}">
                <a16:creationId xmlns:a16="http://schemas.microsoft.com/office/drawing/2014/main" id="{F6CF38CA-FADE-CF5B-2C2F-36C1D97CD3B0}"/>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37" name="Rectangle 2">
            <a:extLst>
              <a:ext uri="{FF2B5EF4-FFF2-40B4-BE49-F238E27FC236}">
                <a16:creationId xmlns:a16="http://schemas.microsoft.com/office/drawing/2014/main" id="{FB8E78F2-C9B3-BC90-EF32-06AA3421A635}"/>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38" name="Rectangle 3">
            <a:extLst>
              <a:ext uri="{FF2B5EF4-FFF2-40B4-BE49-F238E27FC236}">
                <a16:creationId xmlns:a16="http://schemas.microsoft.com/office/drawing/2014/main" id="{74ED4787-61E4-84CA-00EB-035EEC38D542}"/>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39" name="Rectangle 4">
            <a:extLst>
              <a:ext uri="{FF2B5EF4-FFF2-40B4-BE49-F238E27FC236}">
                <a16:creationId xmlns:a16="http://schemas.microsoft.com/office/drawing/2014/main" id="{D98A55CA-0553-B901-0AD0-F1BFAC4094A2}"/>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40" name="Rectangle 5">
            <a:extLst>
              <a:ext uri="{FF2B5EF4-FFF2-40B4-BE49-F238E27FC236}">
                <a16:creationId xmlns:a16="http://schemas.microsoft.com/office/drawing/2014/main" id="{912F6E95-A7FE-A3E8-A6ED-52D47E2F9B40}"/>
              </a:ext>
            </a:extLst>
          </p:cNvPr>
          <p:cNvSpPr>
            <a:spLocks noChangeArrowheads="1"/>
          </p:cNvSpPr>
          <p:nvPr/>
        </p:nvSpPr>
        <p:spPr bwMode="auto">
          <a:xfrm>
            <a:off x="7708835" y="2713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41" name="Rectangle 6">
            <a:extLst>
              <a:ext uri="{FF2B5EF4-FFF2-40B4-BE49-F238E27FC236}">
                <a16:creationId xmlns:a16="http://schemas.microsoft.com/office/drawing/2014/main" id="{57A332FB-EE6F-05B1-0704-C6BE47CB07F7}"/>
              </a:ext>
            </a:extLst>
          </p:cNvPr>
          <p:cNvSpPr>
            <a:spLocks noChangeArrowheads="1"/>
          </p:cNvSpPr>
          <p:nvPr/>
        </p:nvSpPr>
        <p:spPr bwMode="auto">
          <a:xfrm>
            <a:off x="7708835" y="2713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42" name="Rectangle 7">
            <a:extLst>
              <a:ext uri="{FF2B5EF4-FFF2-40B4-BE49-F238E27FC236}">
                <a16:creationId xmlns:a16="http://schemas.microsoft.com/office/drawing/2014/main" id="{B0F9A856-D8DA-FA46-C217-8ADDE818D772}"/>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43" name="Rectangle 8">
            <a:extLst>
              <a:ext uri="{FF2B5EF4-FFF2-40B4-BE49-F238E27FC236}">
                <a16:creationId xmlns:a16="http://schemas.microsoft.com/office/drawing/2014/main" id="{8B54FF14-CD08-80B2-696A-D9B8CF5414B7}"/>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44" name="Rectangle 9">
            <a:extLst>
              <a:ext uri="{FF2B5EF4-FFF2-40B4-BE49-F238E27FC236}">
                <a16:creationId xmlns:a16="http://schemas.microsoft.com/office/drawing/2014/main" id="{08BC0D11-8E1D-6BC3-0446-24710212C097}"/>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45" name="Rectangle 10">
            <a:extLst>
              <a:ext uri="{FF2B5EF4-FFF2-40B4-BE49-F238E27FC236}">
                <a16:creationId xmlns:a16="http://schemas.microsoft.com/office/drawing/2014/main" id="{38DFF41F-F439-0FD6-AD75-5ED7011E4C22}"/>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46" name="Rectangle 11">
            <a:extLst>
              <a:ext uri="{FF2B5EF4-FFF2-40B4-BE49-F238E27FC236}">
                <a16:creationId xmlns:a16="http://schemas.microsoft.com/office/drawing/2014/main" id="{C77A46E9-CEFB-DFF2-BC97-735B47B79AE1}"/>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47" name="object 23">
            <a:extLst>
              <a:ext uri="{FF2B5EF4-FFF2-40B4-BE49-F238E27FC236}">
                <a16:creationId xmlns:a16="http://schemas.microsoft.com/office/drawing/2014/main" id="{B857CBF7-E81D-5406-48DC-A5D268CBCB59}"/>
              </a:ext>
            </a:extLst>
          </p:cNvPr>
          <p:cNvSpPr txBox="1"/>
          <p:nvPr/>
        </p:nvSpPr>
        <p:spPr>
          <a:xfrm>
            <a:off x="3265795" y="10187770"/>
            <a:ext cx="3350553" cy="120546"/>
          </a:xfrm>
          <a:prstGeom prst="rect">
            <a:avLst/>
          </a:prstGeom>
        </p:spPr>
        <p:txBody>
          <a:bodyPr vert="horz" wrap="square" lIns="0" tIns="12700" rIns="0" bIns="0" rtlCol="0">
            <a:spAutoFit/>
          </a:bodyPr>
          <a:lstStyle/>
          <a:p>
            <a:pPr marL="12700" algn="just" rtl="1">
              <a:lnSpc>
                <a:spcPct val="100000"/>
              </a:lnSpc>
              <a:spcBef>
                <a:spcPts val="100"/>
              </a:spcBef>
            </a:pPr>
            <a:r>
              <a:rPr lang="ar-JO" sz="700" spc="10" dirty="0">
                <a:latin typeface="Verdana"/>
                <a:cs typeface="Calibri" panose="020F0502020204030204" pitchFamily="34" charset="0"/>
              </a:rPr>
              <a:t>كيفية الاستماع والاستجابة للتغذية الراجعة المجتمعية المفتوحة</a:t>
            </a:r>
            <a:endParaRPr sz="700" dirty="0">
              <a:latin typeface="Verdana"/>
              <a:cs typeface="Calibri" panose="020F0502020204030204" pitchFamily="34" charset="0"/>
            </a:endParaRPr>
          </a:p>
        </p:txBody>
      </p:sp>
      <p:sp>
        <p:nvSpPr>
          <p:cNvPr id="48" name="Rectangle 12">
            <a:extLst>
              <a:ext uri="{FF2B5EF4-FFF2-40B4-BE49-F238E27FC236}">
                <a16:creationId xmlns:a16="http://schemas.microsoft.com/office/drawing/2014/main" id="{A35CCBC2-2766-E2E2-9FE9-4203EE720F5E}"/>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49" name="Rectangle 13">
            <a:extLst>
              <a:ext uri="{FF2B5EF4-FFF2-40B4-BE49-F238E27FC236}">
                <a16:creationId xmlns:a16="http://schemas.microsoft.com/office/drawing/2014/main" id="{ACD11A2E-A4F0-83B4-7B3B-2E7DE903C19A}"/>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870893" y="642134"/>
            <a:ext cx="2995930" cy="630494"/>
          </a:xfrm>
          <a:prstGeom prst="rect">
            <a:avLst/>
          </a:prstGeom>
        </p:spPr>
        <p:txBody>
          <a:bodyPr vert="horz" wrap="square" lIns="0" tIns="12700" rIns="0" bIns="0" rtlCol="0">
            <a:spAutoFit/>
          </a:bodyPr>
          <a:lstStyle/>
          <a:p>
            <a:pPr marL="12700" marR="5080" algn="just" rtl="1">
              <a:lnSpc>
                <a:spcPct val="113999"/>
              </a:lnSpc>
              <a:spcBef>
                <a:spcPts val="100"/>
              </a:spcBef>
            </a:pPr>
            <a:r>
              <a:rPr lang="ar-JO" sz="1200" dirty="0">
                <a:latin typeface="Tahoma"/>
                <a:cs typeface="Calibri" panose="020F0502020204030204" pitchFamily="34" charset="0"/>
              </a:rPr>
              <a:t>تم إعداد هذا الدليل بالشراكة مع </a:t>
            </a:r>
            <a:r>
              <a:rPr lang="ar-JO" sz="1200" u="sng" dirty="0">
                <a:solidFill>
                  <a:srgbClr val="992B7D"/>
                </a:solidFill>
                <a:uFill>
                  <a:solidFill>
                    <a:srgbClr val="992B7D"/>
                  </a:solidFill>
                </a:uFill>
                <a:latin typeface="Tahoma"/>
                <a:cs typeface="Calibri" panose="020F0502020204030204" pitchFamily="34" charset="0"/>
                <a:hlinkClick r:id="rId2"/>
              </a:rPr>
              <a:t>مشاريع التعليم التعاوني</a:t>
            </a:r>
            <a:r>
              <a:rPr sz="1200" spc="30" dirty="0">
                <a:solidFill>
                  <a:srgbClr val="992B7D"/>
                </a:solidFill>
                <a:latin typeface="Tahoma"/>
                <a:cs typeface="Calibri" panose="020F0502020204030204" pitchFamily="34" charset="0"/>
              </a:rPr>
              <a:t> </a:t>
            </a:r>
            <a:r>
              <a:rPr lang="ar-JO" sz="1200" spc="30" dirty="0">
                <a:solidFill>
                  <a:srgbClr val="992B7D"/>
                </a:solidFill>
                <a:latin typeface="Tahoma"/>
                <a:cs typeface="Calibri" panose="020F0502020204030204" pitchFamily="34" charset="0"/>
              </a:rPr>
              <a:t>. </a:t>
            </a:r>
            <a:r>
              <a:rPr lang="ar-JO" sz="1200" dirty="0">
                <a:latin typeface="Tahoma"/>
                <a:cs typeface="Calibri" panose="020F0502020204030204" pitchFamily="34" charset="0"/>
              </a:rPr>
              <a:t>وهي من الجهات المعروفة جيدًا في القطاع الإنساني الذي يقدم ورشة </a:t>
            </a:r>
            <a:r>
              <a:rPr lang="ar-JO" sz="1200" u="sng" dirty="0">
                <a:solidFill>
                  <a:srgbClr val="992B7D"/>
                </a:solidFill>
                <a:uFill>
                  <a:solidFill>
                    <a:srgbClr val="992B7D"/>
                  </a:solidFill>
                </a:uFill>
                <a:latin typeface="Tahoma"/>
                <a:cs typeface="Calibri" panose="020F0502020204030204" pitchFamily="34" charset="0"/>
                <a:hlinkClick r:id="rId3"/>
              </a:rPr>
              <a:t>لا ضرر ولا ضرار</a:t>
            </a:r>
            <a:r>
              <a:rPr sz="1200" spc="185" dirty="0">
                <a:solidFill>
                  <a:srgbClr val="992B7D"/>
                </a:solidFill>
                <a:latin typeface="Tahoma"/>
                <a:cs typeface="Calibri" panose="020F0502020204030204" pitchFamily="34" charset="0"/>
              </a:rPr>
              <a:t> </a:t>
            </a:r>
            <a:r>
              <a:rPr lang="ar-JO" sz="1200" dirty="0">
                <a:latin typeface="Tahoma"/>
                <a:cs typeface="Calibri" panose="020F0502020204030204" pitchFamily="34" charset="0"/>
              </a:rPr>
              <a:t>و </a:t>
            </a:r>
            <a:r>
              <a:rPr lang="ar-JO" sz="1200" u="sng" dirty="0">
                <a:solidFill>
                  <a:srgbClr val="992B7D"/>
                </a:solidFill>
                <a:uFill>
                  <a:solidFill>
                    <a:srgbClr val="992B7D"/>
                  </a:solidFill>
                </a:uFill>
                <a:latin typeface="Tahoma"/>
                <a:cs typeface="Calibri" panose="020F0502020204030204" pitchFamily="34" charset="0"/>
                <a:hlinkClick r:id="rId4"/>
              </a:rPr>
              <a:t>مشروع الإستماع</a:t>
            </a:r>
            <a:r>
              <a:rPr sz="1200" dirty="0">
                <a:latin typeface="Tahoma"/>
                <a:cs typeface="Calibri" panose="020F0502020204030204" pitchFamily="34" charset="0"/>
              </a:rPr>
              <a:t>.</a:t>
            </a:r>
            <a:endParaRPr lang="ar-JO" sz="1200" dirty="0">
              <a:latin typeface="Tahoma"/>
              <a:cs typeface="Calibri" panose="020F0502020204030204" pitchFamily="34" charset="0"/>
            </a:endParaRPr>
          </a:p>
        </p:txBody>
      </p:sp>
      <p:sp>
        <p:nvSpPr>
          <p:cNvPr id="3" name="object 3"/>
          <p:cNvSpPr txBox="1"/>
          <p:nvPr/>
        </p:nvSpPr>
        <p:spPr>
          <a:xfrm>
            <a:off x="681773" y="639835"/>
            <a:ext cx="3046730" cy="935513"/>
          </a:xfrm>
          <a:prstGeom prst="rect">
            <a:avLst/>
          </a:prstGeom>
        </p:spPr>
        <p:txBody>
          <a:bodyPr vert="horz" wrap="square" lIns="0" tIns="12065"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200" b="0" i="0" u="none" strike="noStrike" cap="none" normalizeH="0" baseline="0" dirty="0">
                <a:ln>
                  <a:noFill/>
                </a:ln>
                <a:solidFill>
                  <a:srgbClr val="202124"/>
                </a:solidFill>
                <a:effectLst/>
                <a:latin typeface="inherit"/>
                <a:cs typeface="Calibri" panose="020F0502020204030204" pitchFamily="34" charset="0"/>
              </a:rPr>
              <a:t>تتمتع</a:t>
            </a:r>
            <a:r>
              <a:rPr kumimoji="0" lang="en-US" altLang="en-US" sz="12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200" b="0" i="0" u="none" strike="noStrike" cap="none" normalizeH="0" baseline="0" dirty="0">
                <a:ln>
                  <a:noFill/>
                </a:ln>
                <a:solidFill>
                  <a:srgbClr val="202124"/>
                </a:solidFill>
                <a:effectLst/>
                <a:latin typeface="inherit"/>
                <a:cs typeface="Calibri" panose="020F0502020204030204" pitchFamily="34" charset="0"/>
              </a:rPr>
              <a:t>مشاريع التعليم التعاوني</a:t>
            </a:r>
            <a:r>
              <a:rPr kumimoji="0" lang="en-US" altLang="en-US" sz="12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200" b="0" i="0" u="none" strike="noStrike" cap="none" normalizeH="0" baseline="0" dirty="0">
                <a:ln>
                  <a:noFill/>
                </a:ln>
                <a:solidFill>
                  <a:srgbClr val="202124"/>
                </a:solidFill>
                <a:effectLst/>
                <a:latin typeface="inherit"/>
                <a:cs typeface="Calibri" panose="020F0502020204030204" pitchFamily="34" charset="0"/>
              </a:rPr>
              <a:t>بخبرة</a:t>
            </a:r>
            <a:r>
              <a:rPr kumimoji="0" lang="ar-JO" altLang="en-US" sz="1200" b="0" i="0" u="none" strike="noStrike" cap="none" normalizeH="0" baseline="0" dirty="0">
                <a:ln>
                  <a:noFill/>
                </a:ln>
                <a:solidFill>
                  <a:srgbClr val="202124"/>
                </a:solidFill>
                <a:effectLst/>
                <a:latin typeface="inherit"/>
                <a:cs typeface="Calibri" panose="020F0502020204030204" pitchFamily="34" charset="0"/>
              </a:rPr>
              <a:t> تمتد إلى</a:t>
            </a:r>
            <a:r>
              <a:rPr kumimoji="0" lang="ar-SA" altLang="en-US" sz="1200" b="0" i="0" u="none" strike="noStrike" cap="none" normalizeH="0" baseline="0" dirty="0">
                <a:ln>
                  <a:noFill/>
                </a:ln>
                <a:solidFill>
                  <a:srgbClr val="202124"/>
                </a:solidFill>
                <a:effectLst/>
                <a:latin typeface="inherit"/>
                <a:cs typeface="Calibri" panose="020F0502020204030204" pitchFamily="34" charset="0"/>
              </a:rPr>
              <a:t> 20 عامًا في العمل مع شركاء مثل حركة الصليب الأحمر والهلال الأحمر</a:t>
            </a:r>
            <a:r>
              <a:rPr kumimoji="0" lang="en-US" altLang="en-US" sz="12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200" b="0" i="0" u="none" strike="noStrike" cap="none" normalizeH="0" baseline="0" dirty="0">
                <a:ln>
                  <a:noFill/>
                </a:ln>
                <a:solidFill>
                  <a:srgbClr val="202124"/>
                </a:solidFill>
                <a:effectLst/>
                <a:latin typeface="inherit"/>
                <a:cs typeface="Calibri" panose="020F0502020204030204" pitchFamily="34" charset="0"/>
              </a:rPr>
              <a:t>والمنظمات غير الحكومية بشأن ممارسات الاستماع </a:t>
            </a:r>
            <a:r>
              <a:rPr kumimoji="0" lang="ar-JO" altLang="en-US" sz="1200" b="0" i="0" u="none" strike="noStrike" cap="none" normalizeH="0" baseline="0" dirty="0">
                <a:ln>
                  <a:noFill/>
                </a:ln>
                <a:solidFill>
                  <a:srgbClr val="202124"/>
                </a:solidFill>
                <a:effectLst/>
                <a:latin typeface="inherit"/>
                <a:cs typeface="Calibri" panose="020F0502020204030204" pitchFamily="34" charset="0"/>
              </a:rPr>
              <a:t>والملاحظات والانطباعات</a:t>
            </a:r>
            <a:r>
              <a:rPr kumimoji="0" lang="ar-SA" altLang="en-US" sz="1200" b="0" i="0" u="none" strike="noStrike" cap="none" normalizeH="0" baseline="0" dirty="0">
                <a:ln>
                  <a:noFill/>
                </a:ln>
                <a:solidFill>
                  <a:srgbClr val="202124"/>
                </a:solidFill>
                <a:effectLst/>
                <a:latin typeface="inherit"/>
                <a:cs typeface="Calibri" panose="020F0502020204030204" pitchFamily="34" charset="0"/>
              </a:rPr>
              <a:t> الفعالة، وقد تم تكييف الكثير من الأدلة والدروس التي تم جمعها لهذا الدليل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2</a:t>
            </a:r>
            <a:r>
              <a:rPr kumimoji="0" lang="en-US" altLang="en-US" sz="1200" b="0" i="0" u="none" strike="noStrike" cap="none" normalizeH="0" baseline="0" dirty="0">
                <a:ln>
                  <a:noFill/>
                </a:ln>
                <a:solidFill>
                  <a:srgbClr val="202124"/>
                </a:solidFill>
                <a:effectLst/>
                <a:latin typeface="inherit"/>
                <a:cs typeface="Calibri" panose="020F0502020204030204" pitchFamily="34" charset="0"/>
              </a:rPr>
              <a:t> .</a:t>
            </a:r>
            <a:r>
              <a:rPr kumimoji="0" lang="en-US" altLang="en-US" sz="1200" b="0" i="0" u="none" strike="noStrike" cap="none" normalizeH="0" baseline="0" dirty="0">
                <a:ln>
                  <a:noFill/>
                </a:ln>
                <a:solidFill>
                  <a:schemeClr val="tx1"/>
                </a:solidFill>
                <a:effectLst/>
                <a:cs typeface="Calibri" panose="020F0502020204030204" pitchFamily="34" charset="0"/>
              </a:rPr>
              <a:t> </a:t>
            </a:r>
            <a:endParaRPr kumimoji="0" lang="en-US" altLang="en-US" sz="12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4" name="object 4"/>
          <p:cNvSpPr txBox="1"/>
          <p:nvPr/>
        </p:nvSpPr>
        <p:spPr>
          <a:xfrm>
            <a:off x="1752324" y="1840121"/>
            <a:ext cx="5124450" cy="835485"/>
          </a:xfrm>
          <a:prstGeom prst="rect">
            <a:avLst/>
          </a:prstGeom>
        </p:spPr>
        <p:txBody>
          <a:bodyPr vert="horz" wrap="square" lIns="0" tIns="5080" rIns="0" bIns="0" rtlCol="0">
            <a:spAutoFit/>
          </a:bodyPr>
          <a:lstStyle/>
          <a:p>
            <a:pPr marL="12700" marR="5080" algn="just" rtl="1">
              <a:lnSpc>
                <a:spcPct val="102899"/>
              </a:lnSpc>
              <a:spcBef>
                <a:spcPts val="40"/>
              </a:spcBef>
            </a:pPr>
            <a:r>
              <a:rPr kumimoji="0" lang="ar-JO" altLang="en-US" sz="1800" b="1" i="0" u="none" strike="noStrike" cap="none" normalizeH="0" baseline="0" dirty="0">
                <a:ln>
                  <a:noFill/>
                </a:ln>
                <a:solidFill>
                  <a:srgbClr val="FF3399"/>
                </a:solidFill>
                <a:effectLst/>
                <a:latin typeface="inherit"/>
                <a:cs typeface="Calibri" panose="020F0502020204030204" pitchFamily="34" charset="0"/>
              </a:rPr>
              <a:t>ما طبيعة العلاقة بي </a:t>
            </a:r>
            <a:r>
              <a:rPr kumimoji="0" lang="ar-SA" altLang="en-US" sz="1800" b="1" i="0" u="none" strike="noStrike" cap="none" normalizeH="0" baseline="0" dirty="0">
                <a:ln>
                  <a:noFill/>
                </a:ln>
                <a:solidFill>
                  <a:srgbClr val="FF3399"/>
                </a:solidFill>
                <a:effectLst/>
                <a:latin typeface="inherit"/>
                <a:cs typeface="Calibri" panose="020F0502020204030204" pitchFamily="34" charset="0"/>
              </a:rPr>
              <a:t>هذ</a:t>
            </a:r>
            <a:r>
              <a:rPr kumimoji="0" lang="ar-JO" altLang="en-US" sz="1800" b="1" i="0" u="none" strike="noStrike" cap="none" normalizeH="0" baseline="0" dirty="0">
                <a:ln>
                  <a:noFill/>
                </a:ln>
                <a:solidFill>
                  <a:srgbClr val="FF3399"/>
                </a:solidFill>
                <a:effectLst/>
                <a:latin typeface="inherit"/>
                <a:cs typeface="Calibri" panose="020F0502020204030204" pitchFamily="34" charset="0"/>
              </a:rPr>
              <a:t>ا</a:t>
            </a:r>
            <a:r>
              <a:rPr kumimoji="0" lang="ar-SA" altLang="en-US" sz="1800" b="1" i="0" u="none" strike="noStrike" cap="none" normalizeH="0" baseline="0" dirty="0">
                <a:ln>
                  <a:noFill/>
                </a:ln>
                <a:solidFill>
                  <a:srgbClr val="FF3399"/>
                </a:solidFill>
                <a:effectLst/>
                <a:latin typeface="inherit"/>
                <a:cs typeface="Calibri" panose="020F0502020204030204" pitchFamily="34" charset="0"/>
              </a:rPr>
              <a:t> </a:t>
            </a:r>
            <a:r>
              <a:rPr kumimoji="0" lang="ar-JO" altLang="en-US" sz="1800" b="1" i="0" u="none" strike="noStrike" cap="none" normalizeH="0" baseline="0" dirty="0">
                <a:ln>
                  <a:noFill/>
                </a:ln>
                <a:solidFill>
                  <a:srgbClr val="FF3399"/>
                </a:solidFill>
                <a:effectLst/>
                <a:latin typeface="inherit"/>
                <a:cs typeface="Calibri" panose="020F0502020204030204" pitchFamily="34" charset="0"/>
              </a:rPr>
              <a:t>المستند</a:t>
            </a:r>
            <a:r>
              <a:rPr kumimoji="0" lang="ar-SA" altLang="en-US" sz="1800" b="1" i="0" u="none" strike="noStrike" cap="none" normalizeH="0" baseline="0" dirty="0">
                <a:ln>
                  <a:noFill/>
                </a:ln>
                <a:solidFill>
                  <a:srgbClr val="FF3399"/>
                </a:solidFill>
                <a:effectLst/>
                <a:latin typeface="inherit"/>
                <a:cs typeface="Calibri" panose="020F0502020204030204" pitchFamily="34" charset="0"/>
              </a:rPr>
              <a:t> بالأدوات </a:t>
            </a:r>
            <a:r>
              <a:rPr lang="ar-JO" altLang="en-US" b="1" dirty="0">
                <a:solidFill>
                  <a:srgbClr val="FF3399"/>
                </a:solidFill>
                <a:latin typeface="inherit"/>
                <a:cs typeface="Calibri" panose="020F0502020204030204" pitchFamily="34" charset="0"/>
              </a:rPr>
              <a:t>والتوجيهات </a:t>
            </a:r>
            <a:r>
              <a:rPr kumimoji="0" lang="ar-SA" altLang="en-US" sz="1800" b="1" i="0" u="none" strike="noStrike" cap="none" normalizeH="0" baseline="0" dirty="0">
                <a:ln>
                  <a:noFill/>
                </a:ln>
                <a:solidFill>
                  <a:srgbClr val="FF3399"/>
                </a:solidFill>
                <a:effectLst/>
                <a:latin typeface="inherit"/>
                <a:cs typeface="Calibri" panose="020F0502020204030204" pitchFamily="34" charset="0"/>
              </a:rPr>
              <a:t>الأخرى </a:t>
            </a:r>
            <a:r>
              <a:rPr kumimoji="0" lang="ar-JO" altLang="en-US" sz="1800" b="1" i="0" u="none" strike="noStrike" cap="none" normalizeH="0" baseline="0" dirty="0">
                <a:ln>
                  <a:noFill/>
                </a:ln>
                <a:solidFill>
                  <a:srgbClr val="FF3399"/>
                </a:solidFill>
                <a:effectLst/>
                <a:latin typeface="inherit"/>
                <a:cs typeface="Calibri" panose="020F0502020204030204" pitchFamily="34" charset="0"/>
              </a:rPr>
              <a:t>المتعلقة</a:t>
            </a:r>
            <a:r>
              <a:rPr kumimoji="0" lang="ar-SA" altLang="en-US" sz="1800" b="1" i="0" u="none" strike="noStrike" cap="none" normalizeH="0" baseline="0" dirty="0">
                <a:ln>
                  <a:noFill/>
                </a:ln>
                <a:solidFill>
                  <a:srgbClr val="FF3399"/>
                </a:solidFill>
                <a:effectLst/>
                <a:latin typeface="inherit"/>
                <a:cs typeface="Calibri" panose="020F0502020204030204" pitchFamily="34" charset="0"/>
              </a:rPr>
              <a:t> </a:t>
            </a:r>
            <a:r>
              <a:rPr kumimoji="0" lang="ar-JO" altLang="en-US" sz="1800" b="1" i="0" u="none" strike="noStrike" cap="none" normalizeH="0" baseline="0" dirty="0">
                <a:ln>
                  <a:noFill/>
                </a:ln>
                <a:solidFill>
                  <a:srgbClr val="FF3399"/>
                </a:solidFill>
                <a:effectLst/>
                <a:latin typeface="inherit"/>
                <a:cs typeface="Calibri" panose="020F0502020204030204" pitchFamily="34" charset="0"/>
              </a:rPr>
              <a:t>بالتغذية الراجعة</a:t>
            </a:r>
            <a:r>
              <a:rPr kumimoji="0" lang="ar-SA" altLang="en-US" sz="1800" b="1" i="0" u="none" strike="noStrike" cap="none" normalizeH="0" baseline="0" dirty="0">
                <a:ln>
                  <a:noFill/>
                </a:ln>
                <a:solidFill>
                  <a:srgbClr val="FF3399"/>
                </a:solidFill>
                <a:effectLst/>
                <a:latin typeface="inherit"/>
                <a:cs typeface="Calibri" panose="020F0502020204030204" pitchFamily="34" charset="0"/>
              </a:rPr>
              <a:t> المجتمع</a:t>
            </a:r>
            <a:r>
              <a:rPr kumimoji="0" lang="ar-JO" altLang="en-US" sz="1800" b="1" i="0" u="none" strike="noStrike" cap="none" normalizeH="0" baseline="0" dirty="0" err="1">
                <a:ln>
                  <a:noFill/>
                </a:ln>
                <a:solidFill>
                  <a:srgbClr val="FF3399"/>
                </a:solidFill>
                <a:effectLst/>
                <a:latin typeface="inherit"/>
                <a:cs typeface="Calibri" panose="020F0502020204030204" pitchFamily="34" charset="0"/>
              </a:rPr>
              <a:t>ية</a:t>
            </a:r>
            <a:r>
              <a:rPr kumimoji="0" lang="ar-SA" altLang="en-US" sz="1800" b="1" i="0" u="none" strike="noStrike" cap="none" normalizeH="0" baseline="0" dirty="0">
                <a:ln>
                  <a:noFill/>
                </a:ln>
                <a:solidFill>
                  <a:srgbClr val="FF3399"/>
                </a:solidFill>
                <a:effectLst/>
                <a:latin typeface="inherit"/>
                <a:cs typeface="Calibri" panose="020F0502020204030204" pitchFamily="34" charset="0"/>
              </a:rPr>
              <a:t>؟</a:t>
            </a:r>
            <a:r>
              <a:rPr kumimoji="0" lang="en-US" altLang="en-US" sz="400" b="1" i="0" u="none" strike="noStrike" cap="none" normalizeH="0" baseline="0" dirty="0">
                <a:ln>
                  <a:noFill/>
                </a:ln>
                <a:solidFill>
                  <a:srgbClr val="FF3399"/>
                </a:solidFill>
                <a:effectLst/>
                <a:cs typeface="Calibri" panose="020F0502020204030204" pitchFamily="34" charset="0"/>
              </a:rPr>
              <a:t> </a:t>
            </a:r>
            <a:endParaRPr kumimoji="0" lang="en-US" altLang="en-US" sz="1400" b="1" i="0" u="none" strike="noStrike" cap="none" normalizeH="0" baseline="0" dirty="0">
              <a:ln>
                <a:noFill/>
              </a:ln>
              <a:solidFill>
                <a:srgbClr val="FF3399"/>
              </a:solidFill>
              <a:effectLst/>
              <a:latin typeface="Calibri" panose="020F0502020204030204" pitchFamily="34" charset="0"/>
              <a:cs typeface="Calibri" panose="020F0502020204030204" pitchFamily="34" charset="0"/>
            </a:endParaRPr>
          </a:p>
          <a:p>
            <a:pPr marL="12700" marR="5080" algn="just">
              <a:lnSpc>
                <a:spcPct val="102899"/>
              </a:lnSpc>
              <a:spcBef>
                <a:spcPts val="40"/>
              </a:spcBef>
            </a:pPr>
            <a:endParaRPr sz="1700" dirty="0">
              <a:latin typeface="Calibri"/>
              <a:cs typeface="Calibri" panose="020F0502020204030204" pitchFamily="34" charset="0"/>
            </a:endParaRPr>
          </a:p>
        </p:txBody>
      </p:sp>
      <p:sp>
        <p:nvSpPr>
          <p:cNvPr id="5" name="object 5"/>
          <p:cNvSpPr txBox="1"/>
          <p:nvPr/>
        </p:nvSpPr>
        <p:spPr>
          <a:xfrm>
            <a:off x="3795208" y="2445878"/>
            <a:ext cx="2997200" cy="2041585"/>
          </a:xfrm>
          <a:prstGeom prst="rect">
            <a:avLst/>
          </a:prstGeom>
        </p:spPr>
        <p:txBody>
          <a:bodyPr vert="horz" wrap="square" lIns="0" tIns="12700" rIns="0" bIns="0" rtlCol="0">
            <a:spAutoFit/>
          </a:bodyPr>
          <a:lstStyle/>
          <a:p>
            <a:pPr marL="12700" marR="5080" algn="just" rtl="1">
              <a:lnSpc>
                <a:spcPct val="113999"/>
              </a:lnSpc>
              <a:spcBef>
                <a:spcPts val="100"/>
              </a:spcBef>
            </a:pPr>
            <a:r>
              <a:rPr lang="ar-JO" sz="950" dirty="0">
                <a:latin typeface="Tahoma"/>
                <a:cs typeface="Calibri" panose="020F0502020204030204" pitchFamily="34" charset="0"/>
              </a:rPr>
              <a:t>يشكل هذا الدليل جزء من مجموعة أدوات أكبر تم إعدادها بالتعاون مع منظمة كير والمركز الأمريكي لمكافحة الأمراض، ويجب استخدامه جنبًا إلى جنب مع مجموعة الملاحظات والانطباعات الخاصة ب</a:t>
            </a:r>
            <a:r>
              <a:rPr lang="ar-JO" sz="950" u="sng" spc="-35" dirty="0">
                <a:solidFill>
                  <a:srgbClr val="992B7D"/>
                </a:solidFill>
                <a:uFill>
                  <a:solidFill>
                    <a:srgbClr val="992B7D"/>
                  </a:solidFill>
                </a:uFill>
                <a:latin typeface="Tahoma"/>
                <a:cs typeface="Calibri" panose="020F0502020204030204" pitchFamily="34" charset="0"/>
                <a:hlinkClick r:id="rId5"/>
              </a:rPr>
              <a:t>الاتحاد الدولي لجمعيات الصليب الأحمر والهلال الأحمر</a:t>
            </a:r>
            <a:r>
              <a:rPr lang="ar-JO" sz="950" dirty="0">
                <a:latin typeface="Tahoma"/>
                <a:cs typeface="Calibri" panose="020F0502020204030204" pitchFamily="34" charset="0"/>
              </a:rPr>
              <a:t>، والتي بدورها توفر معلومات أكثر تفصيلاً عن الخطوات الأساسية لإنشاء أي من آليات للملاحظات والانطباعات، وحول كيفية التعامل مع </a:t>
            </a:r>
            <a:r>
              <a:rPr lang="ar-JO" sz="950" spc="10" dirty="0">
                <a:solidFill>
                  <a:srgbClr val="E42A83"/>
                </a:solidFill>
                <a:latin typeface="Tahoma"/>
                <a:cs typeface="Calibri" panose="020F0502020204030204" pitchFamily="34" charset="0"/>
                <a:hlinkClick r:id="rId6" action="ppaction://hlinksldjump"/>
              </a:rPr>
              <a:t>الملاحظات والانطباعات الحساسة</a:t>
            </a:r>
            <a:r>
              <a:rPr lang="ar-JO" sz="950" dirty="0">
                <a:latin typeface="Tahoma"/>
                <a:cs typeface="Calibri" panose="020F0502020204030204" pitchFamily="34" charset="0"/>
              </a:rPr>
              <a:t>، بالإضافة إلى كيفية إجراء استطلاعات التصور.</a:t>
            </a:r>
          </a:p>
          <a:p>
            <a:pPr marL="12700" marR="5080" algn="just" rtl="1">
              <a:lnSpc>
                <a:spcPct val="113999"/>
              </a:lnSpc>
              <a:spcBef>
                <a:spcPts val="100"/>
              </a:spcBef>
            </a:pPr>
            <a:endParaRPr lang="ar-JO" sz="950" spc="-55" dirty="0">
              <a:latin typeface="Tahoma"/>
              <a:cs typeface="Calibri" panose="020F0502020204030204" pitchFamily="34" charset="0"/>
            </a:endParaRPr>
          </a:p>
          <a:p>
            <a:pPr marL="12700" marR="5080" algn="just" rtl="1">
              <a:lnSpc>
                <a:spcPct val="113999"/>
              </a:lnSpc>
              <a:spcBef>
                <a:spcPts val="100"/>
              </a:spcBef>
            </a:pPr>
            <a:r>
              <a:rPr lang="ar-JO" sz="950" spc="-55" dirty="0">
                <a:latin typeface="Tahoma"/>
                <a:cs typeface="Calibri" panose="020F0502020204030204" pitchFamily="34" charset="0"/>
              </a:rPr>
              <a:t>راجع </a:t>
            </a:r>
            <a:r>
              <a:rPr lang="ar-JO" sz="950" u="sng" spc="10" dirty="0">
                <a:solidFill>
                  <a:srgbClr val="992B7D"/>
                </a:solidFill>
                <a:uFill>
                  <a:solidFill>
                    <a:srgbClr val="992B7D"/>
                  </a:solidFill>
                </a:uFill>
                <a:latin typeface="Tahoma"/>
                <a:cs typeface="Calibri" panose="020F0502020204030204" pitchFamily="34" charset="0"/>
                <a:hlinkClick r:id="rId7"/>
              </a:rPr>
              <a:t>دليل أدوات الصليب الأحمر والهلال الأحمر </a:t>
            </a:r>
            <a:r>
              <a:rPr lang="ar-JO" sz="950" spc="-55" dirty="0">
                <a:latin typeface="Tahoma"/>
                <a:cs typeface="Calibri" panose="020F0502020204030204" pitchFamily="34" charset="0"/>
              </a:rPr>
              <a:t>للتعامل مع المجتمعات المحلية وللمزيد من المعلومات العامة حول النهج الذي يعتمده الصليب الأحمر والهلال الأحمر في المشاركة المجتمعية والمساءلة.  </a:t>
            </a:r>
          </a:p>
          <a:p>
            <a:pPr marL="12700" marR="5080" algn="just" rtl="1">
              <a:lnSpc>
                <a:spcPct val="113999"/>
              </a:lnSpc>
              <a:spcBef>
                <a:spcPts val="100"/>
              </a:spcBef>
            </a:pPr>
            <a:endParaRPr lang="ar-JO" sz="950" spc="-55" dirty="0">
              <a:latin typeface="Tahoma"/>
              <a:cs typeface="Calibri" panose="020F0502020204030204" pitchFamily="34" charset="0"/>
            </a:endParaRPr>
          </a:p>
        </p:txBody>
      </p:sp>
      <p:sp>
        <p:nvSpPr>
          <p:cNvPr id="6" name="object 6"/>
          <p:cNvSpPr txBox="1"/>
          <p:nvPr/>
        </p:nvSpPr>
        <p:spPr>
          <a:xfrm>
            <a:off x="595171" y="2435789"/>
            <a:ext cx="2995930" cy="1757148"/>
          </a:xfrm>
          <a:prstGeom prst="rect">
            <a:avLst/>
          </a:prstGeom>
        </p:spPr>
        <p:txBody>
          <a:bodyPr vert="horz" wrap="square" lIns="0" tIns="12700" rIns="0" bIns="0" rtlCol="0">
            <a:spAutoFit/>
          </a:bodyPr>
          <a:lstStyle/>
          <a:p>
            <a:pPr marL="12700" marR="5080" algn="just" rtl="1">
              <a:lnSpc>
                <a:spcPct val="113999"/>
              </a:lnSpc>
              <a:spcBef>
                <a:spcPts val="100"/>
              </a:spcBef>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يوجد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بعض التداخل في المحتوى بين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النماذج</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المتعددة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لمجموعة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أدوات 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ملاحظات</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والانطباعات الخاصة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lang="ar-JO" altLang="en-US" sz="1000" dirty="0">
                <a:solidFill>
                  <a:srgbClr val="202124"/>
                </a:solidFill>
                <a:latin typeface="inherit"/>
                <a:cs typeface="Calibri" panose="020F0502020204030204" pitchFamily="34" charset="0"/>
              </a:rPr>
              <a:t>ب</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الاتحاد الدولي لجمعيات الصليب الأحمر والهلال الأحمر، حيث تم تصميمها لتكون مستقلة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كمستندات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توجيهية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وبالرغم من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ذلك،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يملك</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كل منها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توجيهات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ومصادر متخصصة لقضايا مختلفة تتعلق ببناء وإدارة </a:t>
            </a:r>
            <a:r>
              <a:rPr lang="ar-JO" sz="1000" dirty="0">
                <a:solidFill>
                  <a:srgbClr val="E42A83"/>
                </a:solidFill>
                <a:latin typeface="Tahoma"/>
                <a:cs typeface="Calibri" panose="020F0502020204030204" pitchFamily="34" charset="0"/>
                <a:hlinkClick r:id="rId8" action="ppaction://hlinksldjump"/>
              </a:rPr>
              <a:t>آليات التغذية الراجعة المجتمعية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endParaRPr kumimoji="0" lang="ar-JO" altLang="en-US" sz="1000" b="0" i="0" u="none" strike="noStrike" cap="none" normalizeH="0" baseline="0" dirty="0">
              <a:ln>
                <a:noFill/>
              </a:ln>
              <a:solidFill>
                <a:schemeClr val="tx1"/>
              </a:solidFill>
              <a:effectLst/>
              <a:cs typeface="Calibri" panose="020F0502020204030204" pitchFamily="34" charset="0"/>
            </a:endParaRPr>
          </a:p>
          <a:p>
            <a:pPr marL="12700" marR="5080" algn="just" rtl="1">
              <a:lnSpc>
                <a:spcPct val="113999"/>
              </a:lnSpc>
              <a:spcBef>
                <a:spcPts val="100"/>
              </a:spcBef>
            </a:pPr>
            <a:r>
              <a:rPr kumimoji="0" lang="ar-JO" altLang="en-US" sz="1000" b="0" i="0" u="none" strike="noStrike" cap="none" normalizeH="0" baseline="0" dirty="0">
                <a:ln>
                  <a:noFill/>
                </a:ln>
                <a:solidFill>
                  <a:schemeClr val="tx1"/>
                </a:solidFill>
                <a:effectLst/>
                <a:cs typeface="Calibri" panose="020F0502020204030204" pitchFamily="34" charset="0"/>
              </a:rPr>
              <a:t> يركز هذا الدليل على كيفية تلقي وإدارة </a:t>
            </a:r>
            <a:r>
              <a:rPr lang="ar-JO" sz="1000" spc="10" dirty="0">
                <a:solidFill>
                  <a:srgbClr val="E42A83"/>
                </a:solidFill>
                <a:latin typeface="Tahoma"/>
                <a:cs typeface="Calibri" panose="020F0502020204030204" pitchFamily="34" charset="0"/>
                <a:hlinkClick r:id="rId6" action="ppaction://hlinksldjump"/>
              </a:rPr>
              <a:t>الملاحظات والانطباعات المفتوحة وغير المنظمة</a:t>
            </a:r>
            <a:r>
              <a:rPr lang="ar-JO" sz="1000" spc="10" dirty="0">
                <a:solidFill>
                  <a:srgbClr val="E42A83"/>
                </a:solidFill>
                <a:latin typeface="Tahoma"/>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يمكن العثور على إرشادات حول كيفية إدارة التعليقات المنظمة في </a:t>
            </a:r>
            <a:r>
              <a:rPr lang="ar-JO" sz="1000" u="sng" dirty="0">
                <a:solidFill>
                  <a:srgbClr val="992B7D"/>
                </a:solidFill>
                <a:uFill>
                  <a:solidFill>
                    <a:srgbClr val="992B7D"/>
                  </a:solidFill>
                </a:uFill>
                <a:latin typeface="Tahoma"/>
                <a:cs typeface="Calibri" panose="020F0502020204030204" pitchFamily="34" charset="0"/>
                <a:hlinkClick r:id="rId5"/>
              </a:rPr>
              <a:t>النموذج 4</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من مجموعة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أدوات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الملاحظات حول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استطلاعات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التصور</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كما توفر الإداة 16 من أدوات</a:t>
            </a:r>
            <a:r>
              <a:rPr lang="ar-JO" sz="1000" u="sng" dirty="0">
                <a:solidFill>
                  <a:srgbClr val="992B7D"/>
                </a:solidFill>
                <a:uFill>
                  <a:solidFill>
                    <a:srgbClr val="992B7D"/>
                  </a:solidFill>
                </a:uFill>
                <a:latin typeface="Tahoma"/>
                <a:cs typeface="Calibri" panose="020F0502020204030204" pitchFamily="34" charset="0"/>
                <a:hlinkClick r:id="rId9"/>
              </a:rPr>
              <a:t> المشاركة المجتمعية والمساءلة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إرشادات لعقد حلقات نقاشية مركزّة. </a:t>
            </a:r>
            <a:endParaRPr lang="ar-JO" sz="950" spc="210" dirty="0">
              <a:latin typeface="Tahoma"/>
              <a:cs typeface="Calibri" panose="020F0502020204030204" pitchFamily="34" charset="0"/>
            </a:endParaRPr>
          </a:p>
        </p:txBody>
      </p:sp>
      <p:sp>
        <p:nvSpPr>
          <p:cNvPr id="7" name="object 7"/>
          <p:cNvSpPr txBox="1"/>
          <p:nvPr/>
        </p:nvSpPr>
        <p:spPr>
          <a:xfrm>
            <a:off x="1088637" y="4643127"/>
            <a:ext cx="5767705" cy="325730"/>
          </a:xfrm>
          <a:prstGeom prst="rect">
            <a:avLst/>
          </a:prstGeom>
        </p:spPr>
        <p:txBody>
          <a:bodyPr vert="horz" wrap="square" lIns="0" tIns="12700" rIns="0" bIns="0" rtlCol="0">
            <a:spAutoFit/>
          </a:bodyPr>
          <a:lstStyle/>
          <a:p>
            <a:pPr marL="12700" algn="just" rtl="1">
              <a:spcBef>
                <a:spcPts val="100"/>
              </a:spcBef>
            </a:pPr>
            <a:r>
              <a:rPr lang="ar-JO" sz="950" spc="10" dirty="0">
                <a:latin typeface="Tahoma"/>
                <a:cs typeface="Calibri" panose="020F0502020204030204" pitchFamily="34" charset="0"/>
              </a:rPr>
              <a:t>الوضح شكل أدناه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كيف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يتلاءم</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هذا المستند مع المصادر ومجموعات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الأدوات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الأخرى المذكورة أعلاه</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12700" algn="just">
              <a:lnSpc>
                <a:spcPct val="100000"/>
              </a:lnSpc>
              <a:spcBef>
                <a:spcPts val="100"/>
              </a:spcBef>
            </a:pPr>
            <a:r>
              <a:rPr lang="ar-JO" sz="950" spc="10" dirty="0">
                <a:latin typeface="Tahoma"/>
                <a:cs typeface="Calibri" panose="020F0502020204030204" pitchFamily="34" charset="0"/>
              </a:rPr>
              <a:t> </a:t>
            </a:r>
            <a:endParaRPr sz="950" dirty="0">
              <a:latin typeface="Tahoma"/>
              <a:cs typeface="Calibri" panose="020F0502020204030204" pitchFamily="34" charset="0"/>
            </a:endParaRPr>
          </a:p>
        </p:txBody>
      </p:sp>
      <p:sp>
        <p:nvSpPr>
          <p:cNvPr id="8" name="object 8"/>
          <p:cNvSpPr/>
          <p:nvPr/>
        </p:nvSpPr>
        <p:spPr>
          <a:xfrm>
            <a:off x="3876344" y="8319858"/>
            <a:ext cx="2957830" cy="896619"/>
          </a:xfrm>
          <a:custGeom>
            <a:avLst/>
            <a:gdLst/>
            <a:ahLst/>
            <a:cxnLst/>
            <a:rect l="l" t="t" r="r" b="b"/>
            <a:pathLst>
              <a:path w="2957829" h="896620">
                <a:moveTo>
                  <a:pt x="0" y="896302"/>
                </a:moveTo>
                <a:lnTo>
                  <a:pt x="2957296" y="896302"/>
                </a:lnTo>
                <a:lnTo>
                  <a:pt x="2957296" y="0"/>
                </a:lnTo>
                <a:lnTo>
                  <a:pt x="0" y="0"/>
                </a:lnTo>
                <a:lnTo>
                  <a:pt x="0" y="896302"/>
                </a:lnTo>
                <a:close/>
              </a:path>
            </a:pathLst>
          </a:custGeom>
          <a:ln w="12700">
            <a:solidFill>
              <a:srgbClr val="992B7D"/>
            </a:solidFill>
          </a:ln>
        </p:spPr>
        <p:txBody>
          <a:bodyPr wrap="square" lIns="0" tIns="0" rIns="0" bIns="0" rtlCol="0"/>
          <a:lstStyle/>
          <a:p>
            <a:pPr algn="just"/>
            <a:endParaRPr>
              <a:cs typeface="Calibri" panose="020F0502020204030204" pitchFamily="34" charset="0"/>
            </a:endParaRPr>
          </a:p>
        </p:txBody>
      </p:sp>
      <p:sp>
        <p:nvSpPr>
          <p:cNvPr id="9" name="object 9"/>
          <p:cNvSpPr/>
          <p:nvPr/>
        </p:nvSpPr>
        <p:spPr>
          <a:xfrm>
            <a:off x="891006" y="5235511"/>
            <a:ext cx="2772647" cy="2772410"/>
          </a:xfrm>
          <a:custGeom>
            <a:avLst/>
            <a:gdLst/>
            <a:ahLst/>
            <a:cxnLst/>
            <a:rect l="l" t="t" r="r" b="b"/>
            <a:pathLst>
              <a:path w="2628265" h="2772409">
                <a:moveTo>
                  <a:pt x="2627998" y="0"/>
                </a:moveTo>
                <a:lnTo>
                  <a:pt x="0" y="0"/>
                </a:lnTo>
                <a:lnTo>
                  <a:pt x="0" y="2772003"/>
                </a:lnTo>
                <a:lnTo>
                  <a:pt x="2627998" y="2772003"/>
                </a:lnTo>
                <a:lnTo>
                  <a:pt x="2627998" y="0"/>
                </a:lnTo>
                <a:close/>
              </a:path>
            </a:pathLst>
          </a:custGeom>
          <a:solidFill>
            <a:srgbClr val="F7DEEA"/>
          </a:solidFill>
        </p:spPr>
        <p:txBody>
          <a:bodyPr wrap="square" lIns="0" tIns="0" rIns="0" bIns="0" rtlCol="0"/>
          <a:lstStyle/>
          <a:p>
            <a:pPr algn="just"/>
            <a:endParaRPr>
              <a:cs typeface="Calibri" panose="020F0502020204030204" pitchFamily="34" charset="0"/>
            </a:endParaRPr>
          </a:p>
        </p:txBody>
      </p:sp>
      <p:sp>
        <p:nvSpPr>
          <p:cNvPr id="11" name="object 11"/>
          <p:cNvSpPr/>
          <p:nvPr/>
        </p:nvSpPr>
        <p:spPr>
          <a:xfrm>
            <a:off x="4041000" y="5235511"/>
            <a:ext cx="2628265" cy="2772410"/>
          </a:xfrm>
          <a:custGeom>
            <a:avLst/>
            <a:gdLst/>
            <a:ahLst/>
            <a:cxnLst/>
            <a:rect l="l" t="t" r="r" b="b"/>
            <a:pathLst>
              <a:path w="2628265" h="2772409">
                <a:moveTo>
                  <a:pt x="2627998" y="0"/>
                </a:moveTo>
                <a:lnTo>
                  <a:pt x="0" y="0"/>
                </a:lnTo>
                <a:lnTo>
                  <a:pt x="0" y="2772003"/>
                </a:lnTo>
                <a:lnTo>
                  <a:pt x="2627998" y="2772003"/>
                </a:lnTo>
                <a:lnTo>
                  <a:pt x="2627998" y="0"/>
                </a:lnTo>
                <a:close/>
              </a:path>
            </a:pathLst>
          </a:custGeom>
          <a:solidFill>
            <a:srgbClr val="F7DEEA"/>
          </a:solidFill>
        </p:spPr>
        <p:txBody>
          <a:bodyPr wrap="square" lIns="0" tIns="0" rIns="0" bIns="0" rtlCol="0"/>
          <a:lstStyle/>
          <a:p>
            <a:pPr algn="just"/>
            <a:endParaRPr>
              <a:cs typeface="Calibri" panose="020F0502020204030204" pitchFamily="34" charset="0"/>
            </a:endParaRPr>
          </a:p>
        </p:txBody>
      </p:sp>
      <p:sp>
        <p:nvSpPr>
          <p:cNvPr id="13" name="object 13"/>
          <p:cNvSpPr txBox="1"/>
          <p:nvPr/>
        </p:nvSpPr>
        <p:spPr>
          <a:xfrm>
            <a:off x="4041000" y="8440127"/>
            <a:ext cx="2628265" cy="498470"/>
          </a:xfrm>
          <a:prstGeom prst="rect">
            <a:avLst/>
          </a:prstGeom>
          <a:solidFill>
            <a:srgbClr val="F7DEEA"/>
          </a:solidFill>
        </p:spPr>
        <p:txBody>
          <a:bodyPr vert="horz" wrap="square" lIns="0" tIns="78740" rIns="0" bIns="0" rtlCol="0">
            <a:spAutoFit/>
          </a:bodyPr>
          <a:lstStyle/>
          <a:p>
            <a:pPr marL="200660" marR="283210" indent="-92710" algn="just" rtl="1">
              <a:lnSpc>
                <a:spcPct val="101800"/>
              </a:lnSpc>
              <a:spcBef>
                <a:spcPts val="620"/>
              </a:spcBef>
            </a:pPr>
            <a:r>
              <a:rPr lang="ar-JO" sz="900" dirty="0">
                <a:solidFill>
                  <a:srgbClr val="992B7D"/>
                </a:solidFill>
                <a:latin typeface="Tahoma"/>
                <a:cs typeface="Calibri" panose="020F0502020204030204" pitchFamily="34" charset="0"/>
              </a:rPr>
              <a:t>* يعد المستند أيضاً جزءاً من مجموعة أدوات أوسع للعلوم التي تم إعدادها بالتعاون مع منظمة كير و والمركز الأمريكي لمكافحة الأمراض. </a:t>
            </a:r>
            <a:endParaRPr sz="900" dirty="0">
              <a:latin typeface="Arial Black"/>
              <a:cs typeface="Calibri" panose="020F0502020204030204" pitchFamily="34" charset="0"/>
            </a:endParaRPr>
          </a:p>
        </p:txBody>
      </p:sp>
      <p:grpSp>
        <p:nvGrpSpPr>
          <p:cNvPr id="14" name="object 14"/>
          <p:cNvGrpSpPr/>
          <p:nvPr/>
        </p:nvGrpSpPr>
        <p:grpSpPr>
          <a:xfrm>
            <a:off x="4093743" y="5273547"/>
            <a:ext cx="1130300" cy="1454150"/>
            <a:chOff x="863892" y="5208409"/>
            <a:chExt cx="1130300" cy="1454150"/>
          </a:xfrm>
        </p:grpSpPr>
        <p:sp>
          <p:nvSpPr>
            <p:cNvPr id="15" name="object 15"/>
            <p:cNvSpPr/>
            <p:nvPr/>
          </p:nvSpPr>
          <p:spPr>
            <a:xfrm>
              <a:off x="863892" y="5208409"/>
              <a:ext cx="1130300" cy="1454150"/>
            </a:xfrm>
            <a:custGeom>
              <a:avLst/>
              <a:gdLst/>
              <a:ahLst/>
              <a:cxnLst/>
              <a:rect l="l" t="t" r="r" b="b"/>
              <a:pathLst>
                <a:path w="1130300" h="1454150">
                  <a:moveTo>
                    <a:pt x="1130300" y="0"/>
                  </a:moveTo>
                  <a:lnTo>
                    <a:pt x="0" y="0"/>
                  </a:lnTo>
                  <a:lnTo>
                    <a:pt x="0" y="1454150"/>
                  </a:lnTo>
                  <a:lnTo>
                    <a:pt x="1130300" y="1454150"/>
                  </a:lnTo>
                  <a:lnTo>
                    <a:pt x="1130300" y="0"/>
                  </a:lnTo>
                  <a:close/>
                </a:path>
              </a:pathLst>
            </a:custGeom>
            <a:solidFill>
              <a:srgbClr val="000000">
                <a:alpha val="47999"/>
              </a:srgbClr>
            </a:solidFill>
          </p:spPr>
          <p:txBody>
            <a:bodyPr wrap="square" lIns="0" tIns="0" rIns="0" bIns="0" rtlCol="0"/>
            <a:lstStyle/>
            <a:p>
              <a:pPr algn="just"/>
              <a:endParaRPr>
                <a:cs typeface="Calibri" panose="020F0502020204030204" pitchFamily="34" charset="0"/>
              </a:endParaRPr>
            </a:p>
          </p:txBody>
        </p:sp>
        <p:sp>
          <p:nvSpPr>
            <p:cNvPr id="16" name="object 16"/>
            <p:cNvSpPr/>
            <p:nvPr/>
          </p:nvSpPr>
          <p:spPr>
            <a:xfrm>
              <a:off x="935443" y="5279974"/>
              <a:ext cx="883919" cy="1212850"/>
            </a:xfrm>
            <a:custGeom>
              <a:avLst/>
              <a:gdLst/>
              <a:ahLst/>
              <a:cxnLst/>
              <a:rect l="l" t="t" r="r" b="b"/>
              <a:pathLst>
                <a:path w="883919" h="1212850">
                  <a:moveTo>
                    <a:pt x="883602" y="0"/>
                  </a:moveTo>
                  <a:lnTo>
                    <a:pt x="0" y="0"/>
                  </a:lnTo>
                  <a:lnTo>
                    <a:pt x="0" y="44450"/>
                  </a:lnTo>
                  <a:lnTo>
                    <a:pt x="0" y="1212850"/>
                  </a:lnTo>
                  <a:lnTo>
                    <a:pt x="883602" y="1212850"/>
                  </a:lnTo>
                  <a:lnTo>
                    <a:pt x="883602" y="44450"/>
                  </a:lnTo>
                  <a:lnTo>
                    <a:pt x="883602" y="0"/>
                  </a:lnTo>
                  <a:close/>
                </a:path>
              </a:pathLst>
            </a:custGeom>
            <a:solidFill>
              <a:srgbClr val="FFFFFF"/>
            </a:solidFill>
          </p:spPr>
          <p:txBody>
            <a:bodyPr wrap="square" lIns="0" tIns="0" rIns="0" bIns="0" rtlCol="0"/>
            <a:lstStyle/>
            <a:p>
              <a:pPr algn="just"/>
              <a:endParaRPr>
                <a:cs typeface="Calibri" panose="020F0502020204030204" pitchFamily="34" charset="0"/>
              </a:endParaRPr>
            </a:p>
          </p:txBody>
        </p:sp>
        <p:pic>
          <p:nvPicPr>
            <p:cNvPr id="17" name="object 17"/>
            <p:cNvPicPr/>
            <p:nvPr/>
          </p:nvPicPr>
          <p:blipFill>
            <a:blip r:embed="rId10" cstate="print"/>
            <a:stretch>
              <a:fillRect/>
            </a:stretch>
          </p:blipFill>
          <p:spPr>
            <a:xfrm>
              <a:off x="1311478" y="5366944"/>
              <a:ext cx="132448" cy="132448"/>
            </a:xfrm>
            <a:prstGeom prst="rect">
              <a:avLst/>
            </a:prstGeom>
          </p:spPr>
        </p:pic>
        <p:sp>
          <p:nvSpPr>
            <p:cNvPr id="18" name="object 18"/>
            <p:cNvSpPr/>
            <p:nvPr/>
          </p:nvSpPr>
          <p:spPr>
            <a:xfrm>
              <a:off x="1166952" y="5366931"/>
              <a:ext cx="132715" cy="132715"/>
            </a:xfrm>
            <a:custGeom>
              <a:avLst/>
              <a:gdLst/>
              <a:ahLst/>
              <a:cxnLst/>
              <a:rect l="l" t="t" r="r" b="b"/>
              <a:pathLst>
                <a:path w="132715" h="132714">
                  <a:moveTo>
                    <a:pt x="132448" y="0"/>
                  </a:moveTo>
                  <a:lnTo>
                    <a:pt x="0" y="0"/>
                  </a:lnTo>
                  <a:lnTo>
                    <a:pt x="0" y="132448"/>
                  </a:lnTo>
                  <a:lnTo>
                    <a:pt x="132448" y="132448"/>
                  </a:lnTo>
                  <a:lnTo>
                    <a:pt x="132448" y="0"/>
                  </a:lnTo>
                  <a:close/>
                </a:path>
              </a:pathLst>
            </a:custGeom>
            <a:solidFill>
              <a:srgbClr val="F33540"/>
            </a:solidFill>
          </p:spPr>
          <p:txBody>
            <a:bodyPr wrap="square" lIns="0" tIns="0" rIns="0" bIns="0" rtlCol="0"/>
            <a:lstStyle/>
            <a:p>
              <a:pPr algn="just"/>
              <a:endParaRPr>
                <a:cs typeface="Calibri" panose="020F0502020204030204" pitchFamily="34" charset="0"/>
              </a:endParaRPr>
            </a:p>
          </p:txBody>
        </p:sp>
        <p:pic>
          <p:nvPicPr>
            <p:cNvPr id="19" name="object 19"/>
            <p:cNvPicPr/>
            <p:nvPr/>
          </p:nvPicPr>
          <p:blipFill>
            <a:blip r:embed="rId11" cstate="print"/>
            <a:stretch>
              <a:fillRect/>
            </a:stretch>
          </p:blipFill>
          <p:spPr>
            <a:xfrm>
              <a:off x="1022413" y="5366944"/>
              <a:ext cx="132448" cy="132448"/>
            </a:xfrm>
            <a:prstGeom prst="rect">
              <a:avLst/>
            </a:prstGeom>
          </p:spPr>
        </p:pic>
        <p:pic>
          <p:nvPicPr>
            <p:cNvPr id="20" name="object 20"/>
            <p:cNvPicPr/>
            <p:nvPr/>
          </p:nvPicPr>
          <p:blipFill>
            <a:blip r:embed="rId12" cstate="print"/>
            <a:stretch>
              <a:fillRect/>
            </a:stretch>
          </p:blipFill>
          <p:spPr>
            <a:xfrm>
              <a:off x="1456004" y="5366944"/>
              <a:ext cx="132448" cy="132448"/>
            </a:xfrm>
            <a:prstGeom prst="rect">
              <a:avLst/>
            </a:prstGeom>
          </p:spPr>
        </p:pic>
        <p:sp>
          <p:nvSpPr>
            <p:cNvPr id="21" name="object 21"/>
            <p:cNvSpPr/>
            <p:nvPr/>
          </p:nvSpPr>
          <p:spPr>
            <a:xfrm>
              <a:off x="1599641" y="5366931"/>
              <a:ext cx="132715" cy="132715"/>
            </a:xfrm>
            <a:custGeom>
              <a:avLst/>
              <a:gdLst/>
              <a:ahLst/>
              <a:cxnLst/>
              <a:rect l="l" t="t" r="r" b="b"/>
              <a:pathLst>
                <a:path w="132714" h="132714">
                  <a:moveTo>
                    <a:pt x="132448" y="0"/>
                  </a:moveTo>
                  <a:lnTo>
                    <a:pt x="0" y="0"/>
                  </a:lnTo>
                  <a:lnTo>
                    <a:pt x="0" y="132448"/>
                  </a:lnTo>
                  <a:lnTo>
                    <a:pt x="132448" y="132448"/>
                  </a:lnTo>
                  <a:lnTo>
                    <a:pt x="132448" y="0"/>
                  </a:lnTo>
                  <a:close/>
                </a:path>
              </a:pathLst>
            </a:custGeom>
            <a:solidFill>
              <a:srgbClr val="502D6D"/>
            </a:solidFill>
          </p:spPr>
          <p:txBody>
            <a:bodyPr wrap="square" lIns="0" tIns="0" rIns="0" bIns="0" rtlCol="0"/>
            <a:lstStyle/>
            <a:p>
              <a:pPr algn="just"/>
              <a:endParaRPr>
                <a:cs typeface="Calibri" panose="020F0502020204030204" pitchFamily="34" charset="0"/>
              </a:endParaRPr>
            </a:p>
          </p:txBody>
        </p:sp>
        <p:sp>
          <p:nvSpPr>
            <p:cNvPr id="22" name="object 22"/>
            <p:cNvSpPr/>
            <p:nvPr/>
          </p:nvSpPr>
          <p:spPr>
            <a:xfrm>
              <a:off x="1169847" y="5659336"/>
              <a:ext cx="127000" cy="127000"/>
            </a:xfrm>
            <a:custGeom>
              <a:avLst/>
              <a:gdLst/>
              <a:ahLst/>
              <a:cxnLst/>
              <a:rect l="l" t="t" r="r" b="b"/>
              <a:pathLst>
                <a:path w="127000" h="127000">
                  <a:moveTo>
                    <a:pt x="126657" y="0"/>
                  </a:moveTo>
                  <a:lnTo>
                    <a:pt x="0" y="0"/>
                  </a:lnTo>
                  <a:lnTo>
                    <a:pt x="0" y="126657"/>
                  </a:lnTo>
                  <a:lnTo>
                    <a:pt x="126657" y="126657"/>
                  </a:lnTo>
                  <a:lnTo>
                    <a:pt x="126657" y="0"/>
                  </a:lnTo>
                  <a:close/>
                </a:path>
              </a:pathLst>
            </a:custGeom>
            <a:solidFill>
              <a:srgbClr val="00A788"/>
            </a:solidFill>
          </p:spPr>
          <p:txBody>
            <a:bodyPr wrap="square" lIns="0" tIns="0" rIns="0" bIns="0" rtlCol="0"/>
            <a:lstStyle/>
            <a:p>
              <a:pPr algn="just"/>
              <a:endParaRPr>
                <a:cs typeface="Calibri" panose="020F0502020204030204" pitchFamily="34" charset="0"/>
              </a:endParaRPr>
            </a:p>
          </p:txBody>
        </p:sp>
        <p:pic>
          <p:nvPicPr>
            <p:cNvPr id="23" name="object 23"/>
            <p:cNvPicPr/>
            <p:nvPr/>
          </p:nvPicPr>
          <p:blipFill>
            <a:blip r:embed="rId13" cstate="print"/>
            <a:stretch>
              <a:fillRect/>
            </a:stretch>
          </p:blipFill>
          <p:spPr>
            <a:xfrm>
              <a:off x="1311478" y="5656440"/>
              <a:ext cx="132448" cy="132448"/>
            </a:xfrm>
            <a:prstGeom prst="rect">
              <a:avLst/>
            </a:prstGeom>
          </p:spPr>
        </p:pic>
        <p:sp>
          <p:nvSpPr>
            <p:cNvPr id="24" name="object 24"/>
            <p:cNvSpPr/>
            <p:nvPr/>
          </p:nvSpPr>
          <p:spPr>
            <a:xfrm>
              <a:off x="1458899" y="5659336"/>
              <a:ext cx="127000" cy="127000"/>
            </a:xfrm>
            <a:custGeom>
              <a:avLst/>
              <a:gdLst/>
              <a:ahLst/>
              <a:cxnLst/>
              <a:rect l="l" t="t" r="r" b="b"/>
              <a:pathLst>
                <a:path w="127000" h="127000">
                  <a:moveTo>
                    <a:pt x="126657" y="0"/>
                  </a:moveTo>
                  <a:lnTo>
                    <a:pt x="0" y="0"/>
                  </a:lnTo>
                  <a:lnTo>
                    <a:pt x="0" y="126657"/>
                  </a:lnTo>
                  <a:lnTo>
                    <a:pt x="126657" y="126657"/>
                  </a:lnTo>
                  <a:lnTo>
                    <a:pt x="126657" y="0"/>
                  </a:lnTo>
                  <a:close/>
                </a:path>
              </a:pathLst>
            </a:custGeom>
            <a:solidFill>
              <a:srgbClr val="37D3AE"/>
            </a:solidFill>
          </p:spPr>
          <p:txBody>
            <a:bodyPr wrap="square" lIns="0" tIns="0" rIns="0" bIns="0" rtlCol="0"/>
            <a:lstStyle/>
            <a:p>
              <a:pPr algn="just"/>
              <a:endParaRPr>
                <a:cs typeface="Calibri" panose="020F0502020204030204" pitchFamily="34" charset="0"/>
              </a:endParaRPr>
            </a:p>
          </p:txBody>
        </p:sp>
        <p:pic>
          <p:nvPicPr>
            <p:cNvPr id="25" name="object 25"/>
            <p:cNvPicPr/>
            <p:nvPr/>
          </p:nvPicPr>
          <p:blipFill>
            <a:blip r:embed="rId14" cstate="print"/>
            <a:stretch>
              <a:fillRect/>
            </a:stretch>
          </p:blipFill>
          <p:spPr>
            <a:xfrm>
              <a:off x="1599641" y="5656440"/>
              <a:ext cx="132448" cy="132448"/>
            </a:xfrm>
            <a:prstGeom prst="rect">
              <a:avLst/>
            </a:prstGeom>
          </p:spPr>
        </p:pic>
        <p:pic>
          <p:nvPicPr>
            <p:cNvPr id="26" name="object 26"/>
            <p:cNvPicPr/>
            <p:nvPr/>
          </p:nvPicPr>
          <p:blipFill>
            <a:blip r:embed="rId15" cstate="print"/>
            <a:stretch>
              <a:fillRect/>
            </a:stretch>
          </p:blipFill>
          <p:spPr>
            <a:xfrm>
              <a:off x="1022413" y="5656440"/>
              <a:ext cx="132448" cy="132448"/>
            </a:xfrm>
            <a:prstGeom prst="rect">
              <a:avLst/>
            </a:prstGeom>
          </p:spPr>
        </p:pic>
        <p:pic>
          <p:nvPicPr>
            <p:cNvPr id="27" name="object 27"/>
            <p:cNvPicPr/>
            <p:nvPr/>
          </p:nvPicPr>
          <p:blipFill>
            <a:blip r:embed="rId16" cstate="print"/>
            <a:stretch>
              <a:fillRect/>
            </a:stretch>
          </p:blipFill>
          <p:spPr>
            <a:xfrm>
              <a:off x="1599641" y="5511685"/>
              <a:ext cx="132448" cy="132448"/>
            </a:xfrm>
            <a:prstGeom prst="rect">
              <a:avLst/>
            </a:prstGeom>
          </p:spPr>
        </p:pic>
        <p:sp>
          <p:nvSpPr>
            <p:cNvPr id="28" name="object 28"/>
            <p:cNvSpPr/>
            <p:nvPr/>
          </p:nvSpPr>
          <p:spPr>
            <a:xfrm>
              <a:off x="1022413" y="5511685"/>
              <a:ext cx="132715" cy="132715"/>
            </a:xfrm>
            <a:custGeom>
              <a:avLst/>
              <a:gdLst/>
              <a:ahLst/>
              <a:cxnLst/>
              <a:rect l="l" t="t" r="r" b="b"/>
              <a:pathLst>
                <a:path w="132715" h="132714">
                  <a:moveTo>
                    <a:pt x="132448" y="0"/>
                  </a:moveTo>
                  <a:lnTo>
                    <a:pt x="0" y="0"/>
                  </a:lnTo>
                  <a:lnTo>
                    <a:pt x="0" y="132448"/>
                  </a:lnTo>
                  <a:lnTo>
                    <a:pt x="132448" y="132448"/>
                  </a:lnTo>
                  <a:lnTo>
                    <a:pt x="132448" y="0"/>
                  </a:lnTo>
                  <a:close/>
                </a:path>
              </a:pathLst>
            </a:custGeom>
            <a:solidFill>
              <a:srgbClr val="1F6092"/>
            </a:solidFill>
          </p:spPr>
          <p:txBody>
            <a:bodyPr wrap="square" lIns="0" tIns="0" rIns="0" bIns="0" rtlCol="0"/>
            <a:lstStyle/>
            <a:p>
              <a:pPr algn="just"/>
              <a:endParaRPr>
                <a:cs typeface="Calibri" panose="020F0502020204030204" pitchFamily="34" charset="0"/>
              </a:endParaRPr>
            </a:p>
          </p:txBody>
        </p:sp>
        <p:sp>
          <p:nvSpPr>
            <p:cNvPr id="29" name="object 29"/>
            <p:cNvSpPr/>
            <p:nvPr/>
          </p:nvSpPr>
          <p:spPr>
            <a:xfrm>
              <a:off x="1311478" y="5511685"/>
              <a:ext cx="132715" cy="132715"/>
            </a:xfrm>
            <a:custGeom>
              <a:avLst/>
              <a:gdLst/>
              <a:ahLst/>
              <a:cxnLst/>
              <a:rect l="l" t="t" r="r" b="b"/>
              <a:pathLst>
                <a:path w="132715" h="132714">
                  <a:moveTo>
                    <a:pt x="132448" y="0"/>
                  </a:moveTo>
                  <a:lnTo>
                    <a:pt x="0" y="0"/>
                  </a:lnTo>
                  <a:lnTo>
                    <a:pt x="0" y="132448"/>
                  </a:lnTo>
                  <a:lnTo>
                    <a:pt x="132448" y="132448"/>
                  </a:lnTo>
                  <a:lnTo>
                    <a:pt x="132448" y="0"/>
                  </a:lnTo>
                  <a:close/>
                </a:path>
              </a:pathLst>
            </a:custGeom>
            <a:solidFill>
              <a:srgbClr val="00A1E5"/>
            </a:solidFill>
          </p:spPr>
          <p:txBody>
            <a:bodyPr wrap="square" lIns="0" tIns="0" rIns="0" bIns="0" rtlCol="0"/>
            <a:lstStyle/>
            <a:p>
              <a:pPr algn="just"/>
              <a:endParaRPr>
                <a:cs typeface="Calibri" panose="020F0502020204030204" pitchFamily="34" charset="0"/>
              </a:endParaRPr>
            </a:p>
          </p:txBody>
        </p:sp>
        <p:pic>
          <p:nvPicPr>
            <p:cNvPr id="30" name="object 30"/>
            <p:cNvPicPr/>
            <p:nvPr/>
          </p:nvPicPr>
          <p:blipFill>
            <a:blip r:embed="rId17" cstate="print"/>
            <a:stretch>
              <a:fillRect/>
            </a:stretch>
          </p:blipFill>
          <p:spPr>
            <a:xfrm>
              <a:off x="1456004" y="5511685"/>
              <a:ext cx="132448" cy="132448"/>
            </a:xfrm>
            <a:prstGeom prst="rect">
              <a:avLst/>
            </a:prstGeom>
          </p:spPr>
        </p:pic>
        <p:pic>
          <p:nvPicPr>
            <p:cNvPr id="31" name="object 31"/>
            <p:cNvPicPr/>
            <p:nvPr/>
          </p:nvPicPr>
          <p:blipFill>
            <a:blip r:embed="rId18" cstate="print"/>
            <a:stretch>
              <a:fillRect/>
            </a:stretch>
          </p:blipFill>
          <p:spPr>
            <a:xfrm>
              <a:off x="1166939" y="5511685"/>
              <a:ext cx="132448" cy="132448"/>
            </a:xfrm>
            <a:prstGeom prst="rect">
              <a:avLst/>
            </a:prstGeom>
          </p:spPr>
        </p:pic>
        <p:pic>
          <p:nvPicPr>
            <p:cNvPr id="32" name="object 32"/>
            <p:cNvPicPr/>
            <p:nvPr/>
          </p:nvPicPr>
          <p:blipFill>
            <a:blip r:embed="rId19" cstate="print"/>
            <a:stretch>
              <a:fillRect/>
            </a:stretch>
          </p:blipFill>
          <p:spPr>
            <a:xfrm>
              <a:off x="1022413" y="5801195"/>
              <a:ext cx="132448" cy="132448"/>
            </a:xfrm>
            <a:prstGeom prst="rect">
              <a:avLst/>
            </a:prstGeom>
          </p:spPr>
        </p:pic>
        <p:sp>
          <p:nvSpPr>
            <p:cNvPr id="33" name="object 33"/>
            <p:cNvSpPr/>
            <p:nvPr/>
          </p:nvSpPr>
          <p:spPr>
            <a:xfrm>
              <a:off x="1311478" y="5801182"/>
              <a:ext cx="132715" cy="132715"/>
            </a:xfrm>
            <a:custGeom>
              <a:avLst/>
              <a:gdLst/>
              <a:ahLst/>
              <a:cxnLst/>
              <a:rect l="l" t="t" r="r" b="b"/>
              <a:pathLst>
                <a:path w="132715" h="132714">
                  <a:moveTo>
                    <a:pt x="132448" y="0"/>
                  </a:moveTo>
                  <a:lnTo>
                    <a:pt x="0" y="0"/>
                  </a:lnTo>
                  <a:lnTo>
                    <a:pt x="0" y="132448"/>
                  </a:lnTo>
                  <a:lnTo>
                    <a:pt x="132448" y="132448"/>
                  </a:lnTo>
                  <a:lnTo>
                    <a:pt x="132448" y="0"/>
                  </a:lnTo>
                  <a:close/>
                </a:path>
              </a:pathLst>
            </a:custGeom>
            <a:solidFill>
              <a:srgbClr val="FFB25A"/>
            </a:solidFill>
          </p:spPr>
          <p:txBody>
            <a:bodyPr wrap="square" lIns="0" tIns="0" rIns="0" bIns="0" rtlCol="0"/>
            <a:lstStyle/>
            <a:p>
              <a:pPr algn="just"/>
              <a:endParaRPr>
                <a:cs typeface="Calibri" panose="020F0502020204030204" pitchFamily="34" charset="0"/>
              </a:endParaRPr>
            </a:p>
          </p:txBody>
        </p:sp>
        <p:pic>
          <p:nvPicPr>
            <p:cNvPr id="34" name="object 34"/>
            <p:cNvPicPr/>
            <p:nvPr/>
          </p:nvPicPr>
          <p:blipFill>
            <a:blip r:embed="rId20" cstate="print"/>
            <a:stretch>
              <a:fillRect/>
            </a:stretch>
          </p:blipFill>
          <p:spPr>
            <a:xfrm>
              <a:off x="1456004" y="5801195"/>
              <a:ext cx="132448" cy="132448"/>
            </a:xfrm>
            <a:prstGeom prst="rect">
              <a:avLst/>
            </a:prstGeom>
          </p:spPr>
        </p:pic>
        <p:pic>
          <p:nvPicPr>
            <p:cNvPr id="35" name="object 35"/>
            <p:cNvPicPr/>
            <p:nvPr/>
          </p:nvPicPr>
          <p:blipFill>
            <a:blip r:embed="rId21" cstate="print"/>
            <a:stretch>
              <a:fillRect/>
            </a:stretch>
          </p:blipFill>
          <p:spPr>
            <a:xfrm>
              <a:off x="1599641" y="5801195"/>
              <a:ext cx="132448" cy="132448"/>
            </a:xfrm>
            <a:prstGeom prst="rect">
              <a:avLst/>
            </a:prstGeom>
          </p:spPr>
        </p:pic>
        <p:pic>
          <p:nvPicPr>
            <p:cNvPr id="36" name="object 36"/>
            <p:cNvPicPr/>
            <p:nvPr/>
          </p:nvPicPr>
          <p:blipFill>
            <a:blip r:embed="rId22" cstate="print"/>
            <a:stretch>
              <a:fillRect/>
            </a:stretch>
          </p:blipFill>
          <p:spPr>
            <a:xfrm>
              <a:off x="1166939" y="5801195"/>
              <a:ext cx="132448" cy="132448"/>
            </a:xfrm>
            <a:prstGeom prst="rect">
              <a:avLst/>
            </a:prstGeom>
          </p:spPr>
        </p:pic>
        <p:pic>
          <p:nvPicPr>
            <p:cNvPr id="37" name="object 37"/>
            <p:cNvPicPr/>
            <p:nvPr/>
          </p:nvPicPr>
          <p:blipFill>
            <a:blip r:embed="rId23" cstate="print"/>
            <a:stretch>
              <a:fillRect/>
            </a:stretch>
          </p:blipFill>
          <p:spPr>
            <a:xfrm>
              <a:off x="1166939" y="5945937"/>
              <a:ext cx="132448" cy="132448"/>
            </a:xfrm>
            <a:prstGeom prst="rect">
              <a:avLst/>
            </a:prstGeom>
          </p:spPr>
        </p:pic>
        <p:sp>
          <p:nvSpPr>
            <p:cNvPr id="38" name="object 38"/>
            <p:cNvSpPr/>
            <p:nvPr/>
          </p:nvSpPr>
          <p:spPr>
            <a:xfrm>
              <a:off x="1022413" y="5945937"/>
              <a:ext cx="132715" cy="132715"/>
            </a:xfrm>
            <a:custGeom>
              <a:avLst/>
              <a:gdLst/>
              <a:ahLst/>
              <a:cxnLst/>
              <a:rect l="l" t="t" r="r" b="b"/>
              <a:pathLst>
                <a:path w="132715" h="132714">
                  <a:moveTo>
                    <a:pt x="132448" y="0"/>
                  </a:moveTo>
                  <a:lnTo>
                    <a:pt x="0" y="0"/>
                  </a:lnTo>
                  <a:lnTo>
                    <a:pt x="0" y="132448"/>
                  </a:lnTo>
                  <a:lnTo>
                    <a:pt x="132448" y="132448"/>
                  </a:lnTo>
                  <a:lnTo>
                    <a:pt x="132448" y="0"/>
                  </a:lnTo>
                  <a:close/>
                </a:path>
              </a:pathLst>
            </a:custGeom>
            <a:solidFill>
              <a:srgbClr val="001E42"/>
            </a:solidFill>
          </p:spPr>
          <p:txBody>
            <a:bodyPr wrap="square" lIns="0" tIns="0" rIns="0" bIns="0" rtlCol="0"/>
            <a:lstStyle/>
            <a:p>
              <a:pPr algn="just"/>
              <a:endParaRPr>
                <a:cs typeface="Calibri" panose="020F0502020204030204" pitchFamily="34" charset="0"/>
              </a:endParaRPr>
            </a:p>
          </p:txBody>
        </p:sp>
        <p:sp>
          <p:nvSpPr>
            <p:cNvPr id="39" name="object 39"/>
            <p:cNvSpPr/>
            <p:nvPr/>
          </p:nvSpPr>
          <p:spPr>
            <a:xfrm>
              <a:off x="1456004" y="5945937"/>
              <a:ext cx="132715" cy="132715"/>
            </a:xfrm>
            <a:custGeom>
              <a:avLst/>
              <a:gdLst/>
              <a:ahLst/>
              <a:cxnLst/>
              <a:rect l="l" t="t" r="r" b="b"/>
              <a:pathLst>
                <a:path w="132715" h="132714">
                  <a:moveTo>
                    <a:pt x="132448" y="0"/>
                  </a:moveTo>
                  <a:lnTo>
                    <a:pt x="0" y="0"/>
                  </a:lnTo>
                  <a:lnTo>
                    <a:pt x="0" y="132448"/>
                  </a:lnTo>
                  <a:lnTo>
                    <a:pt x="132448" y="132448"/>
                  </a:lnTo>
                  <a:lnTo>
                    <a:pt x="132448" y="0"/>
                  </a:lnTo>
                  <a:close/>
                </a:path>
              </a:pathLst>
            </a:custGeom>
            <a:solidFill>
              <a:srgbClr val="1F6092"/>
            </a:solidFill>
          </p:spPr>
          <p:txBody>
            <a:bodyPr wrap="square" lIns="0" tIns="0" rIns="0" bIns="0" rtlCol="0"/>
            <a:lstStyle/>
            <a:p>
              <a:pPr algn="just"/>
              <a:endParaRPr>
                <a:cs typeface="Calibri" panose="020F0502020204030204" pitchFamily="34" charset="0"/>
              </a:endParaRPr>
            </a:p>
          </p:txBody>
        </p:sp>
        <p:pic>
          <p:nvPicPr>
            <p:cNvPr id="40" name="object 40"/>
            <p:cNvPicPr/>
            <p:nvPr/>
          </p:nvPicPr>
          <p:blipFill>
            <a:blip r:embed="rId24" cstate="print"/>
            <a:stretch>
              <a:fillRect/>
            </a:stretch>
          </p:blipFill>
          <p:spPr>
            <a:xfrm>
              <a:off x="1311478" y="5945937"/>
              <a:ext cx="132448" cy="132448"/>
            </a:xfrm>
            <a:prstGeom prst="rect">
              <a:avLst/>
            </a:prstGeom>
          </p:spPr>
        </p:pic>
        <p:sp>
          <p:nvSpPr>
            <p:cNvPr id="41" name="object 41"/>
            <p:cNvSpPr/>
            <p:nvPr/>
          </p:nvSpPr>
          <p:spPr>
            <a:xfrm>
              <a:off x="1599641" y="5945937"/>
              <a:ext cx="132715" cy="132715"/>
            </a:xfrm>
            <a:custGeom>
              <a:avLst/>
              <a:gdLst/>
              <a:ahLst/>
              <a:cxnLst/>
              <a:rect l="l" t="t" r="r" b="b"/>
              <a:pathLst>
                <a:path w="132714" h="132714">
                  <a:moveTo>
                    <a:pt x="132448" y="0"/>
                  </a:moveTo>
                  <a:lnTo>
                    <a:pt x="0" y="0"/>
                  </a:lnTo>
                  <a:lnTo>
                    <a:pt x="0" y="132448"/>
                  </a:lnTo>
                  <a:lnTo>
                    <a:pt x="132448" y="132448"/>
                  </a:lnTo>
                  <a:lnTo>
                    <a:pt x="132448" y="0"/>
                  </a:lnTo>
                  <a:close/>
                </a:path>
              </a:pathLst>
            </a:custGeom>
            <a:solidFill>
              <a:srgbClr val="F33540"/>
            </a:solidFill>
          </p:spPr>
          <p:txBody>
            <a:bodyPr wrap="square" lIns="0" tIns="0" rIns="0" bIns="0" rtlCol="0"/>
            <a:lstStyle/>
            <a:p>
              <a:pPr algn="just"/>
              <a:endParaRPr>
                <a:cs typeface="Calibri" panose="020F0502020204030204" pitchFamily="34" charset="0"/>
              </a:endParaRPr>
            </a:p>
          </p:txBody>
        </p:sp>
        <p:pic>
          <p:nvPicPr>
            <p:cNvPr id="42" name="object 42"/>
            <p:cNvPicPr/>
            <p:nvPr/>
          </p:nvPicPr>
          <p:blipFill>
            <a:blip r:embed="rId25" cstate="print"/>
            <a:stretch>
              <a:fillRect/>
            </a:stretch>
          </p:blipFill>
          <p:spPr>
            <a:xfrm>
              <a:off x="1495704" y="6329207"/>
              <a:ext cx="68440" cy="64429"/>
            </a:xfrm>
            <a:prstGeom prst="rect">
              <a:avLst/>
            </a:prstGeom>
          </p:spPr>
        </p:pic>
        <p:sp>
          <p:nvSpPr>
            <p:cNvPr id="43" name="object 43"/>
            <p:cNvSpPr/>
            <p:nvPr/>
          </p:nvSpPr>
          <p:spPr>
            <a:xfrm>
              <a:off x="1604365" y="6316340"/>
              <a:ext cx="0" cy="92075"/>
            </a:xfrm>
            <a:custGeom>
              <a:avLst/>
              <a:gdLst/>
              <a:ahLst/>
              <a:cxnLst/>
              <a:rect l="l" t="t" r="r" b="b"/>
              <a:pathLst>
                <a:path h="92075">
                  <a:moveTo>
                    <a:pt x="0" y="0"/>
                  </a:moveTo>
                  <a:lnTo>
                    <a:pt x="0" y="91668"/>
                  </a:lnTo>
                </a:path>
              </a:pathLst>
            </a:custGeom>
            <a:ln w="3175">
              <a:solidFill>
                <a:srgbClr val="000000"/>
              </a:solidFill>
            </a:ln>
          </p:spPr>
          <p:txBody>
            <a:bodyPr wrap="square" lIns="0" tIns="0" rIns="0" bIns="0" rtlCol="0"/>
            <a:lstStyle/>
            <a:p>
              <a:pPr algn="just"/>
              <a:endParaRPr>
                <a:cs typeface="Calibri" panose="020F0502020204030204" pitchFamily="34" charset="0"/>
              </a:endParaRPr>
            </a:p>
          </p:txBody>
        </p:sp>
        <p:pic>
          <p:nvPicPr>
            <p:cNvPr id="44" name="object 44"/>
            <p:cNvPicPr/>
            <p:nvPr/>
          </p:nvPicPr>
          <p:blipFill>
            <a:blip r:embed="rId26" cstate="print"/>
            <a:stretch>
              <a:fillRect/>
            </a:stretch>
          </p:blipFill>
          <p:spPr>
            <a:xfrm>
              <a:off x="1644891" y="6318007"/>
              <a:ext cx="72424" cy="85009"/>
            </a:xfrm>
            <a:prstGeom prst="rect">
              <a:avLst/>
            </a:prstGeom>
          </p:spPr>
        </p:pic>
      </p:grpSp>
      <p:sp>
        <p:nvSpPr>
          <p:cNvPr id="45" name="object 45"/>
          <p:cNvSpPr txBox="1"/>
          <p:nvPr/>
        </p:nvSpPr>
        <p:spPr>
          <a:xfrm>
            <a:off x="4108155" y="5498306"/>
            <a:ext cx="883919" cy="1036438"/>
          </a:xfrm>
          <a:prstGeom prst="rect">
            <a:avLst/>
          </a:prstGeom>
        </p:spPr>
        <p:txBody>
          <a:bodyPr vert="horz" wrap="square" lIns="0" tIns="0" rIns="0" bIns="0" rtlCol="0">
            <a:spAutoFit/>
          </a:bodyPr>
          <a:lstStyle/>
          <a:p>
            <a:pPr algn="just">
              <a:lnSpc>
                <a:spcPct val="100000"/>
              </a:lnSpc>
            </a:pPr>
            <a:endParaRPr sz="400" dirty="0">
              <a:latin typeface="Calibri" panose="020F0502020204030204" pitchFamily="34" charset="0"/>
              <a:cs typeface="Calibri" panose="020F0502020204030204" pitchFamily="34" charset="0"/>
            </a:endParaRPr>
          </a:p>
          <a:p>
            <a:pPr algn="just">
              <a:lnSpc>
                <a:spcPct val="100000"/>
              </a:lnSpc>
            </a:pPr>
            <a:endParaRPr sz="400" dirty="0">
              <a:latin typeface="Calibri" panose="020F0502020204030204" pitchFamily="34" charset="0"/>
              <a:cs typeface="Calibri" panose="020F0502020204030204" pitchFamily="34" charset="0"/>
            </a:endParaRPr>
          </a:p>
          <a:p>
            <a:pPr algn="just">
              <a:lnSpc>
                <a:spcPct val="100000"/>
              </a:lnSpc>
            </a:pPr>
            <a:endParaRPr sz="400" dirty="0">
              <a:latin typeface="Calibri" panose="020F0502020204030204" pitchFamily="34" charset="0"/>
              <a:cs typeface="Calibri" panose="020F0502020204030204" pitchFamily="34" charset="0"/>
            </a:endParaRPr>
          </a:p>
          <a:p>
            <a:pPr algn="just">
              <a:lnSpc>
                <a:spcPct val="100000"/>
              </a:lnSpc>
            </a:pPr>
            <a:endParaRPr sz="400" dirty="0">
              <a:latin typeface="Calibri" panose="020F0502020204030204" pitchFamily="34" charset="0"/>
              <a:cs typeface="Calibri" panose="020F0502020204030204" pitchFamily="34" charset="0"/>
            </a:endParaRPr>
          </a:p>
          <a:p>
            <a:pPr algn="just">
              <a:lnSpc>
                <a:spcPct val="100000"/>
              </a:lnSpc>
            </a:pPr>
            <a:endParaRPr sz="400" dirty="0">
              <a:latin typeface="Calibri" panose="020F0502020204030204" pitchFamily="34" charset="0"/>
              <a:cs typeface="Calibri" panose="020F0502020204030204" pitchFamily="34" charset="0"/>
            </a:endParaRPr>
          </a:p>
          <a:p>
            <a:pPr algn="just">
              <a:lnSpc>
                <a:spcPct val="100000"/>
              </a:lnSpc>
            </a:pPr>
            <a:endParaRPr sz="400" dirty="0">
              <a:latin typeface="Calibri" panose="020F0502020204030204" pitchFamily="34" charset="0"/>
              <a:cs typeface="Calibri" panose="020F0502020204030204" pitchFamily="34" charset="0"/>
            </a:endParaRPr>
          </a:p>
          <a:p>
            <a:pPr algn="just">
              <a:lnSpc>
                <a:spcPct val="100000"/>
              </a:lnSpc>
            </a:pPr>
            <a:endParaRPr sz="400" dirty="0">
              <a:latin typeface="Calibri" panose="020F0502020204030204" pitchFamily="34" charset="0"/>
              <a:cs typeface="Calibri" panose="020F0502020204030204" pitchFamily="34" charset="0"/>
            </a:endParaRPr>
          </a:p>
          <a:p>
            <a:pPr algn="just">
              <a:lnSpc>
                <a:spcPct val="100000"/>
              </a:lnSpc>
            </a:pPr>
            <a:endParaRPr sz="400" dirty="0">
              <a:latin typeface="Calibri" panose="020F0502020204030204" pitchFamily="34" charset="0"/>
              <a:cs typeface="Calibri" panose="020F0502020204030204" pitchFamily="34" charset="0"/>
            </a:endParaRPr>
          </a:p>
          <a:p>
            <a:pPr algn="just">
              <a:lnSpc>
                <a:spcPct val="100000"/>
              </a:lnSpc>
            </a:pPr>
            <a:endParaRPr sz="400" dirty="0">
              <a:latin typeface="Calibri" panose="020F0502020204030204" pitchFamily="34" charset="0"/>
              <a:cs typeface="Calibri" panose="020F0502020204030204" pitchFamily="34" charset="0"/>
            </a:endParaRPr>
          </a:p>
          <a:p>
            <a:pPr algn="just">
              <a:lnSpc>
                <a:spcPct val="100000"/>
              </a:lnSpc>
            </a:pPr>
            <a:endParaRPr sz="400" dirty="0">
              <a:latin typeface="Calibri" panose="020F0502020204030204" pitchFamily="34" charset="0"/>
              <a:cs typeface="Calibri" panose="020F0502020204030204" pitchFamily="34" charset="0"/>
            </a:endParaRPr>
          </a:p>
          <a:p>
            <a:pPr algn="just">
              <a:lnSpc>
                <a:spcPct val="100000"/>
              </a:lnSpc>
            </a:pPr>
            <a:endParaRPr sz="400" dirty="0">
              <a:latin typeface="Calibri" panose="020F0502020204030204" pitchFamily="34" charset="0"/>
              <a:cs typeface="Calibri" panose="020F0502020204030204" pitchFamily="34" charset="0"/>
            </a:endParaRPr>
          </a:p>
          <a:p>
            <a:pPr algn="just">
              <a:lnSpc>
                <a:spcPct val="100000"/>
              </a:lnSpc>
            </a:pPr>
            <a:endParaRPr sz="400" dirty="0">
              <a:latin typeface="Calibri" panose="020F0502020204030204" pitchFamily="34" charset="0"/>
              <a:cs typeface="Calibri" panose="020F0502020204030204" pitchFamily="34" charset="0"/>
            </a:endParaRPr>
          </a:p>
          <a:p>
            <a:pPr algn="just">
              <a:lnSpc>
                <a:spcPct val="100000"/>
              </a:lnSpc>
            </a:pPr>
            <a:endParaRPr sz="400" dirty="0">
              <a:latin typeface="Calibri" panose="020F0502020204030204" pitchFamily="34" charset="0"/>
              <a:cs typeface="Calibri" panose="020F0502020204030204" pitchFamily="34" charset="0"/>
            </a:endParaRPr>
          </a:p>
          <a:p>
            <a:pPr algn="just">
              <a:lnSpc>
                <a:spcPct val="100000"/>
              </a:lnSpc>
              <a:spcBef>
                <a:spcPts val="55"/>
              </a:spcBef>
            </a:pPr>
            <a:endParaRPr sz="450" dirty="0">
              <a:latin typeface="Calibri" panose="020F0502020204030204" pitchFamily="34" charset="0"/>
              <a:cs typeface="Calibri" panose="020F0502020204030204" pitchFamily="34" charset="0"/>
            </a:endParaRPr>
          </a:p>
          <a:p>
            <a:pPr marL="92710" marR="81915" algn="just">
              <a:lnSpc>
                <a:spcPts val="340"/>
              </a:lnSpc>
            </a:pPr>
            <a:r>
              <a:rPr sz="350" b="1" spc="10" dirty="0">
                <a:solidFill>
                  <a:srgbClr val="001E42"/>
                </a:solidFill>
                <a:latin typeface="Calibri" panose="020F0502020204030204" pitchFamily="34" charset="0"/>
                <a:cs typeface="Calibri" panose="020F0502020204030204" pitchFamily="34" charset="0"/>
              </a:rPr>
              <a:t>A</a:t>
            </a:r>
            <a:r>
              <a:rPr sz="350" b="1" spc="15" dirty="0">
                <a:solidFill>
                  <a:srgbClr val="001E42"/>
                </a:solidFill>
                <a:latin typeface="Calibri" panose="020F0502020204030204" pitchFamily="34" charset="0"/>
                <a:cs typeface="Calibri" panose="020F0502020204030204" pitchFamily="34" charset="0"/>
              </a:rPr>
              <a:t> </a:t>
            </a:r>
            <a:r>
              <a:rPr sz="350" b="1" spc="50" dirty="0">
                <a:solidFill>
                  <a:srgbClr val="F33540"/>
                </a:solidFill>
                <a:latin typeface="Calibri" panose="020F0502020204030204" pitchFamily="34" charset="0"/>
                <a:cs typeface="Calibri" panose="020F0502020204030204" pitchFamily="34" charset="0"/>
              </a:rPr>
              <a:t>RED</a:t>
            </a:r>
            <a:r>
              <a:rPr sz="350" b="1" spc="20" dirty="0">
                <a:solidFill>
                  <a:srgbClr val="F33540"/>
                </a:solidFill>
                <a:latin typeface="Calibri" panose="020F0502020204030204" pitchFamily="34" charset="0"/>
                <a:cs typeface="Calibri" panose="020F0502020204030204" pitchFamily="34" charset="0"/>
              </a:rPr>
              <a:t> </a:t>
            </a:r>
            <a:r>
              <a:rPr sz="350" b="1" spc="10" dirty="0">
                <a:solidFill>
                  <a:srgbClr val="F33540"/>
                </a:solidFill>
                <a:latin typeface="Calibri" panose="020F0502020204030204" pitchFamily="34" charset="0"/>
                <a:cs typeface="Calibri" panose="020F0502020204030204" pitchFamily="34" charset="0"/>
              </a:rPr>
              <a:t>CROSS</a:t>
            </a:r>
            <a:r>
              <a:rPr sz="350" b="1" spc="20" dirty="0">
                <a:solidFill>
                  <a:srgbClr val="F33540"/>
                </a:solidFill>
                <a:latin typeface="Calibri" panose="020F0502020204030204" pitchFamily="34" charset="0"/>
                <a:cs typeface="Calibri" panose="020F0502020204030204" pitchFamily="34" charset="0"/>
              </a:rPr>
              <a:t> </a:t>
            </a:r>
            <a:r>
              <a:rPr sz="350" b="1" spc="50" dirty="0">
                <a:solidFill>
                  <a:srgbClr val="F33540"/>
                </a:solidFill>
                <a:latin typeface="Calibri" panose="020F0502020204030204" pitchFamily="34" charset="0"/>
                <a:cs typeface="Calibri" panose="020F0502020204030204" pitchFamily="34" charset="0"/>
              </a:rPr>
              <a:t>RED</a:t>
            </a:r>
            <a:r>
              <a:rPr sz="350" b="1" spc="20" dirty="0">
                <a:solidFill>
                  <a:srgbClr val="F33540"/>
                </a:solidFill>
                <a:latin typeface="Calibri" panose="020F0502020204030204" pitchFamily="34" charset="0"/>
                <a:cs typeface="Calibri" panose="020F0502020204030204" pitchFamily="34" charset="0"/>
              </a:rPr>
              <a:t> </a:t>
            </a:r>
            <a:r>
              <a:rPr sz="350" b="1" spc="-10" dirty="0">
                <a:solidFill>
                  <a:srgbClr val="F33540"/>
                </a:solidFill>
                <a:latin typeface="Calibri" panose="020F0502020204030204" pitchFamily="34" charset="0"/>
                <a:cs typeface="Calibri" panose="020F0502020204030204" pitchFamily="34" charset="0"/>
              </a:rPr>
              <a:t>CRESCENT</a:t>
            </a:r>
            <a:r>
              <a:rPr sz="350" b="1" spc="500" dirty="0">
                <a:solidFill>
                  <a:srgbClr val="F33540"/>
                </a:solidFill>
                <a:latin typeface="Calibri" panose="020F0502020204030204" pitchFamily="34" charset="0"/>
                <a:cs typeface="Calibri" panose="020F0502020204030204" pitchFamily="34" charset="0"/>
              </a:rPr>
              <a:t> </a:t>
            </a:r>
            <a:r>
              <a:rPr sz="350" b="1" spc="10" dirty="0">
                <a:solidFill>
                  <a:srgbClr val="001E42"/>
                </a:solidFill>
                <a:latin typeface="Calibri" panose="020F0502020204030204" pitchFamily="34" charset="0"/>
                <a:cs typeface="Calibri" panose="020F0502020204030204" pitchFamily="34" charset="0"/>
              </a:rPr>
              <a:t>GUIDE</a:t>
            </a:r>
            <a:r>
              <a:rPr sz="350" b="1" spc="70" dirty="0">
                <a:solidFill>
                  <a:srgbClr val="001E42"/>
                </a:solidFill>
                <a:latin typeface="Calibri" panose="020F0502020204030204" pitchFamily="34" charset="0"/>
                <a:cs typeface="Calibri" panose="020F0502020204030204" pitchFamily="34" charset="0"/>
              </a:rPr>
              <a:t> </a:t>
            </a:r>
            <a:r>
              <a:rPr sz="350" b="1" spc="10" dirty="0">
                <a:solidFill>
                  <a:srgbClr val="001E42"/>
                </a:solidFill>
                <a:latin typeface="Calibri" panose="020F0502020204030204" pitchFamily="34" charset="0"/>
                <a:cs typeface="Calibri" panose="020F0502020204030204" pitchFamily="34" charset="0"/>
              </a:rPr>
              <a:t>TO</a:t>
            </a:r>
            <a:r>
              <a:rPr sz="350" b="1" spc="70" dirty="0">
                <a:solidFill>
                  <a:srgbClr val="001E42"/>
                </a:solidFill>
                <a:latin typeface="Calibri" panose="020F0502020204030204" pitchFamily="34" charset="0"/>
                <a:cs typeface="Calibri" panose="020F0502020204030204" pitchFamily="34" charset="0"/>
              </a:rPr>
              <a:t> </a:t>
            </a:r>
            <a:r>
              <a:rPr sz="350" b="1" spc="-10" dirty="0">
                <a:solidFill>
                  <a:srgbClr val="001E42"/>
                </a:solidFill>
                <a:latin typeface="Calibri" panose="020F0502020204030204" pitchFamily="34" charset="0"/>
                <a:cs typeface="Calibri" panose="020F0502020204030204" pitchFamily="34" charset="0"/>
              </a:rPr>
              <a:t>COMMUNITY</a:t>
            </a:r>
            <a:r>
              <a:rPr sz="350" b="1" spc="500" dirty="0">
                <a:solidFill>
                  <a:srgbClr val="001E42"/>
                </a:solidFill>
                <a:latin typeface="Calibri" panose="020F0502020204030204" pitchFamily="34" charset="0"/>
                <a:cs typeface="Calibri" panose="020F0502020204030204" pitchFamily="34" charset="0"/>
              </a:rPr>
              <a:t> </a:t>
            </a:r>
            <a:r>
              <a:rPr sz="350" b="1" spc="20" dirty="0">
                <a:solidFill>
                  <a:srgbClr val="001E42"/>
                </a:solidFill>
                <a:latin typeface="Calibri" panose="020F0502020204030204" pitchFamily="34" charset="0"/>
                <a:cs typeface="Calibri" panose="020F0502020204030204" pitchFamily="34" charset="0"/>
              </a:rPr>
              <a:t>ENGAGEMENT</a:t>
            </a:r>
            <a:r>
              <a:rPr sz="350" b="1" spc="40" dirty="0">
                <a:solidFill>
                  <a:srgbClr val="001E42"/>
                </a:solidFill>
                <a:latin typeface="Calibri" panose="020F0502020204030204" pitchFamily="34" charset="0"/>
                <a:cs typeface="Calibri" panose="020F0502020204030204" pitchFamily="34" charset="0"/>
              </a:rPr>
              <a:t> </a:t>
            </a:r>
            <a:r>
              <a:rPr sz="350" b="1" spc="-25" dirty="0">
                <a:solidFill>
                  <a:srgbClr val="001E42"/>
                </a:solidFill>
                <a:latin typeface="Calibri" panose="020F0502020204030204" pitchFamily="34" charset="0"/>
                <a:cs typeface="Calibri" panose="020F0502020204030204" pitchFamily="34" charset="0"/>
              </a:rPr>
              <a:t>AND</a:t>
            </a:r>
            <a:r>
              <a:rPr sz="350" b="1" spc="500" dirty="0">
                <a:solidFill>
                  <a:srgbClr val="001E42"/>
                </a:solidFill>
                <a:latin typeface="Calibri" panose="020F0502020204030204" pitchFamily="34" charset="0"/>
                <a:cs typeface="Calibri" panose="020F0502020204030204" pitchFamily="34" charset="0"/>
              </a:rPr>
              <a:t> </a:t>
            </a:r>
            <a:r>
              <a:rPr sz="350" b="1" spc="-10" dirty="0">
                <a:solidFill>
                  <a:srgbClr val="001E42"/>
                </a:solidFill>
                <a:latin typeface="Calibri" panose="020F0502020204030204" pitchFamily="34" charset="0"/>
                <a:cs typeface="Calibri" panose="020F0502020204030204" pitchFamily="34" charset="0"/>
              </a:rPr>
              <a:t>ACCOUNTABILITY</a:t>
            </a:r>
            <a:endParaRPr sz="350" dirty="0">
              <a:latin typeface="Calibri" panose="020F0502020204030204" pitchFamily="34" charset="0"/>
              <a:cs typeface="Calibri" panose="020F0502020204030204" pitchFamily="34" charset="0"/>
            </a:endParaRPr>
          </a:p>
        </p:txBody>
      </p:sp>
      <p:sp>
        <p:nvSpPr>
          <p:cNvPr id="46" name="object 46"/>
          <p:cNvSpPr/>
          <p:nvPr/>
        </p:nvSpPr>
        <p:spPr>
          <a:xfrm>
            <a:off x="935450" y="5279965"/>
            <a:ext cx="883919" cy="1212850"/>
          </a:xfrm>
          <a:custGeom>
            <a:avLst/>
            <a:gdLst/>
            <a:ahLst/>
            <a:cxnLst/>
            <a:rect l="l" t="t" r="r" b="b"/>
            <a:pathLst>
              <a:path w="883919" h="1212850">
                <a:moveTo>
                  <a:pt x="0" y="44450"/>
                </a:moveTo>
                <a:lnTo>
                  <a:pt x="0" y="1168400"/>
                </a:lnTo>
                <a:lnTo>
                  <a:pt x="0" y="1212850"/>
                </a:lnTo>
                <a:lnTo>
                  <a:pt x="44450" y="1212850"/>
                </a:lnTo>
                <a:lnTo>
                  <a:pt x="839152" y="1212850"/>
                </a:lnTo>
                <a:lnTo>
                  <a:pt x="883602" y="1212850"/>
                </a:lnTo>
                <a:lnTo>
                  <a:pt x="883602" y="1168400"/>
                </a:lnTo>
                <a:lnTo>
                  <a:pt x="883602" y="44450"/>
                </a:lnTo>
                <a:lnTo>
                  <a:pt x="883602" y="0"/>
                </a:lnTo>
                <a:lnTo>
                  <a:pt x="839152" y="0"/>
                </a:lnTo>
                <a:lnTo>
                  <a:pt x="44450" y="0"/>
                </a:lnTo>
                <a:lnTo>
                  <a:pt x="0" y="0"/>
                </a:lnTo>
                <a:lnTo>
                  <a:pt x="0" y="44450"/>
                </a:lnTo>
                <a:close/>
              </a:path>
            </a:pathLst>
          </a:custGeom>
          <a:ln w="88900">
            <a:solidFill>
              <a:srgbClr val="F7DEEA"/>
            </a:solidFill>
          </a:ln>
        </p:spPr>
        <p:txBody>
          <a:bodyPr wrap="square" lIns="0" tIns="0" rIns="0" bIns="0" rtlCol="0"/>
          <a:lstStyle/>
          <a:p>
            <a:pPr algn="just"/>
            <a:endParaRPr>
              <a:cs typeface="Calibri" panose="020F0502020204030204" pitchFamily="34" charset="0"/>
            </a:endParaRPr>
          </a:p>
        </p:txBody>
      </p:sp>
      <p:grpSp>
        <p:nvGrpSpPr>
          <p:cNvPr id="47" name="object 47"/>
          <p:cNvGrpSpPr/>
          <p:nvPr/>
        </p:nvGrpSpPr>
        <p:grpSpPr>
          <a:xfrm>
            <a:off x="799921" y="5224003"/>
            <a:ext cx="977900" cy="958850"/>
            <a:chOff x="4019118" y="5213629"/>
            <a:chExt cx="977900" cy="958850"/>
          </a:xfrm>
        </p:grpSpPr>
        <p:sp>
          <p:nvSpPr>
            <p:cNvPr id="48" name="object 48"/>
            <p:cNvSpPr/>
            <p:nvPr/>
          </p:nvSpPr>
          <p:spPr>
            <a:xfrm>
              <a:off x="4019118" y="5213629"/>
              <a:ext cx="977900" cy="958850"/>
            </a:xfrm>
            <a:custGeom>
              <a:avLst/>
              <a:gdLst/>
              <a:ahLst/>
              <a:cxnLst/>
              <a:rect l="l" t="t" r="r" b="b"/>
              <a:pathLst>
                <a:path w="977900" h="958850">
                  <a:moveTo>
                    <a:pt x="977900" y="0"/>
                  </a:moveTo>
                  <a:lnTo>
                    <a:pt x="0" y="0"/>
                  </a:lnTo>
                  <a:lnTo>
                    <a:pt x="0" y="958850"/>
                  </a:lnTo>
                  <a:lnTo>
                    <a:pt x="977900" y="958850"/>
                  </a:lnTo>
                  <a:lnTo>
                    <a:pt x="977900" y="0"/>
                  </a:lnTo>
                  <a:close/>
                </a:path>
              </a:pathLst>
            </a:custGeom>
            <a:solidFill>
              <a:srgbClr val="000000">
                <a:alpha val="47999"/>
              </a:srgbClr>
            </a:solidFill>
          </p:spPr>
          <p:txBody>
            <a:bodyPr wrap="square" lIns="0" tIns="0" rIns="0" bIns="0" rtlCol="0"/>
            <a:lstStyle/>
            <a:p>
              <a:pPr algn="just"/>
              <a:endParaRPr>
                <a:cs typeface="Calibri" panose="020F0502020204030204" pitchFamily="34" charset="0"/>
              </a:endParaRPr>
            </a:p>
          </p:txBody>
        </p:sp>
        <p:sp>
          <p:nvSpPr>
            <p:cNvPr id="49" name="object 49"/>
            <p:cNvSpPr/>
            <p:nvPr/>
          </p:nvSpPr>
          <p:spPr>
            <a:xfrm>
              <a:off x="4079608" y="5274652"/>
              <a:ext cx="767715" cy="750570"/>
            </a:xfrm>
            <a:custGeom>
              <a:avLst/>
              <a:gdLst/>
              <a:ahLst/>
              <a:cxnLst/>
              <a:rect l="l" t="t" r="r" b="b"/>
              <a:pathLst>
                <a:path w="767714" h="750570">
                  <a:moveTo>
                    <a:pt x="767626" y="0"/>
                  </a:moveTo>
                  <a:lnTo>
                    <a:pt x="0" y="0"/>
                  </a:lnTo>
                  <a:lnTo>
                    <a:pt x="0" y="38100"/>
                  </a:lnTo>
                  <a:lnTo>
                    <a:pt x="0" y="750570"/>
                  </a:lnTo>
                  <a:lnTo>
                    <a:pt x="767626" y="750570"/>
                  </a:lnTo>
                  <a:lnTo>
                    <a:pt x="767626" y="38100"/>
                  </a:lnTo>
                  <a:lnTo>
                    <a:pt x="767626" y="0"/>
                  </a:lnTo>
                  <a:close/>
                </a:path>
              </a:pathLst>
            </a:custGeom>
            <a:solidFill>
              <a:srgbClr val="FFFFFF"/>
            </a:solidFill>
          </p:spPr>
          <p:txBody>
            <a:bodyPr wrap="square" lIns="0" tIns="0" rIns="0" bIns="0" rtlCol="0"/>
            <a:lstStyle/>
            <a:p>
              <a:pPr algn="just"/>
              <a:endParaRPr>
                <a:cs typeface="Calibri" panose="020F0502020204030204" pitchFamily="34" charset="0"/>
              </a:endParaRPr>
            </a:p>
          </p:txBody>
        </p:sp>
        <p:sp>
          <p:nvSpPr>
            <p:cNvPr id="50" name="object 50"/>
            <p:cNvSpPr/>
            <p:nvPr/>
          </p:nvSpPr>
          <p:spPr>
            <a:xfrm>
              <a:off x="4323245" y="5519089"/>
              <a:ext cx="137160" cy="137160"/>
            </a:xfrm>
            <a:custGeom>
              <a:avLst/>
              <a:gdLst/>
              <a:ahLst/>
              <a:cxnLst/>
              <a:rect l="l" t="t" r="r" b="b"/>
              <a:pathLst>
                <a:path w="137160" h="137160">
                  <a:moveTo>
                    <a:pt x="136956" y="48260"/>
                  </a:moveTo>
                  <a:lnTo>
                    <a:pt x="89027" y="48260"/>
                  </a:lnTo>
                  <a:lnTo>
                    <a:pt x="89027" y="0"/>
                  </a:lnTo>
                  <a:lnTo>
                    <a:pt x="47942" y="0"/>
                  </a:lnTo>
                  <a:lnTo>
                    <a:pt x="47942" y="48260"/>
                  </a:lnTo>
                  <a:lnTo>
                    <a:pt x="0" y="48260"/>
                  </a:lnTo>
                  <a:lnTo>
                    <a:pt x="0" y="88900"/>
                  </a:lnTo>
                  <a:lnTo>
                    <a:pt x="47942" y="88900"/>
                  </a:lnTo>
                  <a:lnTo>
                    <a:pt x="47942" y="136817"/>
                  </a:lnTo>
                  <a:lnTo>
                    <a:pt x="89027" y="136817"/>
                  </a:lnTo>
                  <a:lnTo>
                    <a:pt x="89027" y="88900"/>
                  </a:lnTo>
                  <a:lnTo>
                    <a:pt x="136956" y="88900"/>
                  </a:lnTo>
                  <a:lnTo>
                    <a:pt x="136956" y="48260"/>
                  </a:lnTo>
                  <a:close/>
                </a:path>
              </a:pathLst>
            </a:custGeom>
            <a:solidFill>
              <a:srgbClr val="E7373D"/>
            </a:solidFill>
          </p:spPr>
          <p:txBody>
            <a:bodyPr wrap="square" lIns="0" tIns="0" rIns="0" bIns="0" rtlCol="0"/>
            <a:lstStyle/>
            <a:p>
              <a:pPr algn="just"/>
              <a:endParaRPr>
                <a:cs typeface="Calibri" panose="020F0502020204030204" pitchFamily="34" charset="0"/>
              </a:endParaRPr>
            </a:p>
          </p:txBody>
        </p:sp>
        <p:pic>
          <p:nvPicPr>
            <p:cNvPr id="51" name="object 51"/>
            <p:cNvPicPr/>
            <p:nvPr/>
          </p:nvPicPr>
          <p:blipFill>
            <a:blip r:embed="rId27" cstate="print"/>
            <a:stretch>
              <a:fillRect/>
            </a:stretch>
          </p:blipFill>
          <p:spPr>
            <a:xfrm>
              <a:off x="4489413" y="5517574"/>
              <a:ext cx="113550" cy="138722"/>
            </a:xfrm>
            <a:prstGeom prst="rect">
              <a:avLst/>
            </a:prstGeom>
          </p:spPr>
        </p:pic>
        <p:sp>
          <p:nvSpPr>
            <p:cNvPr id="52" name="object 52"/>
            <p:cNvSpPr/>
            <p:nvPr/>
          </p:nvSpPr>
          <p:spPr>
            <a:xfrm>
              <a:off x="4323257" y="5696077"/>
              <a:ext cx="280670" cy="85725"/>
            </a:xfrm>
            <a:custGeom>
              <a:avLst/>
              <a:gdLst/>
              <a:ahLst/>
              <a:cxnLst/>
              <a:rect l="l" t="t" r="r" b="b"/>
              <a:pathLst>
                <a:path w="280670" h="85725">
                  <a:moveTo>
                    <a:pt x="19113" y="1409"/>
                  </a:moveTo>
                  <a:lnTo>
                    <a:pt x="0" y="1409"/>
                  </a:lnTo>
                  <a:lnTo>
                    <a:pt x="0" y="84010"/>
                  </a:lnTo>
                  <a:lnTo>
                    <a:pt x="19113" y="84010"/>
                  </a:lnTo>
                  <a:lnTo>
                    <a:pt x="19113" y="1409"/>
                  </a:lnTo>
                  <a:close/>
                </a:path>
                <a:path w="280670" h="85725">
                  <a:moveTo>
                    <a:pt x="101117" y="1409"/>
                  </a:moveTo>
                  <a:lnTo>
                    <a:pt x="38709" y="1409"/>
                  </a:lnTo>
                  <a:lnTo>
                    <a:pt x="38709" y="84010"/>
                  </a:lnTo>
                  <a:lnTo>
                    <a:pt x="57823" y="84010"/>
                  </a:lnTo>
                  <a:lnTo>
                    <a:pt x="57823" y="53924"/>
                  </a:lnTo>
                  <a:lnTo>
                    <a:pt x="96050" y="53924"/>
                  </a:lnTo>
                  <a:lnTo>
                    <a:pt x="96050" y="38582"/>
                  </a:lnTo>
                  <a:lnTo>
                    <a:pt x="57823" y="38582"/>
                  </a:lnTo>
                  <a:lnTo>
                    <a:pt x="57823" y="16751"/>
                  </a:lnTo>
                  <a:lnTo>
                    <a:pt x="101117" y="16751"/>
                  </a:lnTo>
                  <a:lnTo>
                    <a:pt x="101117" y="1409"/>
                  </a:lnTo>
                  <a:close/>
                </a:path>
                <a:path w="280670" h="85725">
                  <a:moveTo>
                    <a:pt x="160705" y="1409"/>
                  </a:moveTo>
                  <a:lnTo>
                    <a:pt x="117640" y="1409"/>
                  </a:lnTo>
                  <a:lnTo>
                    <a:pt x="117640" y="84010"/>
                  </a:lnTo>
                  <a:lnTo>
                    <a:pt x="136753" y="84010"/>
                  </a:lnTo>
                  <a:lnTo>
                    <a:pt x="136753" y="60998"/>
                  </a:lnTo>
                  <a:lnTo>
                    <a:pt x="174735" y="60998"/>
                  </a:lnTo>
                  <a:lnTo>
                    <a:pt x="172262" y="57454"/>
                  </a:lnTo>
                  <a:lnTo>
                    <a:pt x="177698" y="55105"/>
                  </a:lnTo>
                  <a:lnTo>
                    <a:pt x="181876" y="51701"/>
                  </a:lnTo>
                  <a:lnTo>
                    <a:pt x="185808" y="45783"/>
                  </a:lnTo>
                  <a:lnTo>
                    <a:pt x="136753" y="45783"/>
                  </a:lnTo>
                  <a:lnTo>
                    <a:pt x="136753" y="16992"/>
                  </a:lnTo>
                  <a:lnTo>
                    <a:pt x="185892" y="16992"/>
                  </a:lnTo>
                  <a:lnTo>
                    <a:pt x="181978" y="10972"/>
                  </a:lnTo>
                  <a:lnTo>
                    <a:pt x="177838" y="7505"/>
                  </a:lnTo>
                  <a:lnTo>
                    <a:pt x="167055" y="2641"/>
                  </a:lnTo>
                  <a:lnTo>
                    <a:pt x="160705" y="1409"/>
                  </a:lnTo>
                  <a:close/>
                </a:path>
                <a:path w="280670" h="85725">
                  <a:moveTo>
                    <a:pt x="174735" y="60998"/>
                  </a:moveTo>
                  <a:lnTo>
                    <a:pt x="154330" y="60998"/>
                  </a:lnTo>
                  <a:lnTo>
                    <a:pt x="170256" y="84010"/>
                  </a:lnTo>
                  <a:lnTo>
                    <a:pt x="190792" y="84010"/>
                  </a:lnTo>
                  <a:lnTo>
                    <a:pt x="174735" y="60998"/>
                  </a:lnTo>
                  <a:close/>
                </a:path>
                <a:path w="280670" h="85725">
                  <a:moveTo>
                    <a:pt x="185892" y="16992"/>
                  </a:moveTo>
                  <a:lnTo>
                    <a:pt x="158064" y="16992"/>
                  </a:lnTo>
                  <a:lnTo>
                    <a:pt x="162433" y="18224"/>
                  </a:lnTo>
                  <a:lnTo>
                    <a:pt x="168414" y="23190"/>
                  </a:lnTo>
                  <a:lnTo>
                    <a:pt x="169900" y="26746"/>
                  </a:lnTo>
                  <a:lnTo>
                    <a:pt x="169900" y="35953"/>
                  </a:lnTo>
                  <a:lnTo>
                    <a:pt x="168414" y="39484"/>
                  </a:lnTo>
                  <a:lnTo>
                    <a:pt x="162433" y="44526"/>
                  </a:lnTo>
                  <a:lnTo>
                    <a:pt x="158064" y="45783"/>
                  </a:lnTo>
                  <a:lnTo>
                    <a:pt x="185808" y="45783"/>
                  </a:lnTo>
                  <a:lnTo>
                    <a:pt x="187782" y="42811"/>
                  </a:lnTo>
                  <a:lnTo>
                    <a:pt x="189255" y="37515"/>
                  </a:lnTo>
                  <a:lnTo>
                    <a:pt x="189255" y="25247"/>
                  </a:lnTo>
                  <a:lnTo>
                    <a:pt x="187807" y="19938"/>
                  </a:lnTo>
                  <a:lnTo>
                    <a:pt x="185892" y="16992"/>
                  </a:lnTo>
                  <a:close/>
                </a:path>
                <a:path w="280670" h="85725">
                  <a:moveTo>
                    <a:pt x="253517" y="0"/>
                  </a:moveTo>
                  <a:lnTo>
                    <a:pt x="237871" y="0"/>
                  </a:lnTo>
                  <a:lnTo>
                    <a:pt x="230212" y="1828"/>
                  </a:lnTo>
                  <a:lnTo>
                    <a:pt x="216611" y="9143"/>
                  </a:lnTo>
                  <a:lnTo>
                    <a:pt x="211264" y="14211"/>
                  </a:lnTo>
                  <a:lnTo>
                    <a:pt x="203479" y="27190"/>
                  </a:lnTo>
                  <a:lnTo>
                    <a:pt x="201523" y="34531"/>
                  </a:lnTo>
                  <a:lnTo>
                    <a:pt x="201523" y="50901"/>
                  </a:lnTo>
                  <a:lnTo>
                    <a:pt x="230212" y="83591"/>
                  </a:lnTo>
                  <a:lnTo>
                    <a:pt x="237832" y="85420"/>
                  </a:lnTo>
                  <a:lnTo>
                    <a:pt x="253403" y="85420"/>
                  </a:lnTo>
                  <a:lnTo>
                    <a:pt x="259892" y="84162"/>
                  </a:lnTo>
                  <a:lnTo>
                    <a:pt x="271538" y="79133"/>
                  </a:lnTo>
                  <a:lnTo>
                    <a:pt x="276415" y="75476"/>
                  </a:lnTo>
                  <a:lnTo>
                    <a:pt x="280339" y="70675"/>
                  </a:lnTo>
                  <a:lnTo>
                    <a:pt x="278675" y="69138"/>
                  </a:lnTo>
                  <a:lnTo>
                    <a:pt x="242188" y="69138"/>
                  </a:lnTo>
                  <a:lnTo>
                    <a:pt x="237629" y="68021"/>
                  </a:lnTo>
                  <a:lnTo>
                    <a:pt x="229616" y="63538"/>
                  </a:lnTo>
                  <a:lnTo>
                    <a:pt x="226479" y="60413"/>
                  </a:lnTo>
                  <a:lnTo>
                    <a:pt x="221996" y="52387"/>
                  </a:lnTo>
                  <a:lnTo>
                    <a:pt x="220878" y="47828"/>
                  </a:lnTo>
                  <a:lnTo>
                    <a:pt x="220878" y="37604"/>
                  </a:lnTo>
                  <a:lnTo>
                    <a:pt x="242188" y="16281"/>
                  </a:lnTo>
                  <a:lnTo>
                    <a:pt x="278551" y="16281"/>
                  </a:lnTo>
                  <a:lnTo>
                    <a:pt x="280339" y="14630"/>
                  </a:lnTo>
                  <a:lnTo>
                    <a:pt x="276415" y="9905"/>
                  </a:lnTo>
                  <a:lnTo>
                    <a:pt x="271551" y="6299"/>
                  </a:lnTo>
                  <a:lnTo>
                    <a:pt x="259994" y="1257"/>
                  </a:lnTo>
                  <a:lnTo>
                    <a:pt x="253517" y="0"/>
                  </a:lnTo>
                  <a:close/>
                </a:path>
                <a:path w="280670" h="85725">
                  <a:moveTo>
                    <a:pt x="268071" y="59347"/>
                  </a:moveTo>
                  <a:lnTo>
                    <a:pt x="262483" y="65874"/>
                  </a:lnTo>
                  <a:lnTo>
                    <a:pt x="255574" y="69138"/>
                  </a:lnTo>
                  <a:lnTo>
                    <a:pt x="278675" y="69138"/>
                  </a:lnTo>
                  <a:lnTo>
                    <a:pt x="268071" y="59347"/>
                  </a:lnTo>
                  <a:close/>
                </a:path>
                <a:path w="280670" h="85725">
                  <a:moveTo>
                    <a:pt x="278551" y="16281"/>
                  </a:moveTo>
                  <a:lnTo>
                    <a:pt x="255574" y="16281"/>
                  </a:lnTo>
                  <a:lnTo>
                    <a:pt x="262483" y="19507"/>
                  </a:lnTo>
                  <a:lnTo>
                    <a:pt x="268071" y="25958"/>
                  </a:lnTo>
                  <a:lnTo>
                    <a:pt x="278551" y="16281"/>
                  </a:lnTo>
                  <a:close/>
                </a:path>
              </a:pathLst>
            </a:custGeom>
            <a:solidFill>
              <a:srgbClr val="282827"/>
            </a:solidFill>
          </p:spPr>
          <p:txBody>
            <a:bodyPr wrap="square" lIns="0" tIns="0" rIns="0" bIns="0" rtlCol="0"/>
            <a:lstStyle/>
            <a:p>
              <a:pPr algn="just"/>
              <a:endParaRPr>
                <a:cs typeface="Calibri" panose="020F0502020204030204" pitchFamily="34" charset="0"/>
              </a:endParaRPr>
            </a:p>
          </p:txBody>
        </p:sp>
        <p:sp>
          <p:nvSpPr>
            <p:cNvPr id="53" name="object 53"/>
            <p:cNvSpPr/>
            <p:nvPr/>
          </p:nvSpPr>
          <p:spPr>
            <a:xfrm>
              <a:off x="4079615" y="5274127"/>
              <a:ext cx="767715" cy="751205"/>
            </a:xfrm>
            <a:custGeom>
              <a:avLst/>
              <a:gdLst/>
              <a:ahLst/>
              <a:cxnLst/>
              <a:rect l="l" t="t" r="r" b="b"/>
              <a:pathLst>
                <a:path w="767714" h="751204">
                  <a:moveTo>
                    <a:pt x="0" y="38620"/>
                  </a:moveTo>
                  <a:lnTo>
                    <a:pt x="0" y="712203"/>
                  </a:lnTo>
                  <a:lnTo>
                    <a:pt x="0" y="750811"/>
                  </a:lnTo>
                  <a:lnTo>
                    <a:pt x="38620" y="750811"/>
                  </a:lnTo>
                  <a:lnTo>
                    <a:pt x="729018" y="750811"/>
                  </a:lnTo>
                  <a:lnTo>
                    <a:pt x="767626" y="750811"/>
                  </a:lnTo>
                  <a:lnTo>
                    <a:pt x="767626" y="712203"/>
                  </a:lnTo>
                  <a:lnTo>
                    <a:pt x="767626" y="38620"/>
                  </a:lnTo>
                  <a:lnTo>
                    <a:pt x="767626" y="0"/>
                  </a:lnTo>
                  <a:lnTo>
                    <a:pt x="729018" y="0"/>
                  </a:lnTo>
                  <a:lnTo>
                    <a:pt x="38620" y="0"/>
                  </a:lnTo>
                  <a:lnTo>
                    <a:pt x="0" y="0"/>
                  </a:lnTo>
                  <a:lnTo>
                    <a:pt x="0" y="38620"/>
                  </a:lnTo>
                  <a:close/>
                </a:path>
              </a:pathLst>
            </a:custGeom>
            <a:ln w="77228">
              <a:solidFill>
                <a:srgbClr val="F7DEEA"/>
              </a:solidFill>
            </a:ln>
          </p:spPr>
          <p:txBody>
            <a:bodyPr wrap="square" lIns="0" tIns="0" rIns="0" bIns="0" rtlCol="0"/>
            <a:lstStyle/>
            <a:p>
              <a:pPr algn="just"/>
              <a:endParaRPr>
                <a:cs typeface="Calibri" panose="020F0502020204030204" pitchFamily="34" charset="0"/>
              </a:endParaRPr>
            </a:p>
          </p:txBody>
        </p:sp>
      </p:grpSp>
      <p:sp>
        <p:nvSpPr>
          <p:cNvPr id="54" name="object 54"/>
          <p:cNvSpPr/>
          <p:nvPr/>
        </p:nvSpPr>
        <p:spPr>
          <a:xfrm>
            <a:off x="5864571" y="9613900"/>
            <a:ext cx="864235" cy="0"/>
          </a:xfrm>
          <a:custGeom>
            <a:avLst/>
            <a:gdLst/>
            <a:ahLst/>
            <a:cxnLst/>
            <a:rect l="l" t="t" r="r" b="b"/>
            <a:pathLst>
              <a:path w="864235">
                <a:moveTo>
                  <a:pt x="0" y="0"/>
                </a:moveTo>
                <a:lnTo>
                  <a:pt x="863993" y="0"/>
                </a:lnTo>
              </a:path>
            </a:pathLst>
          </a:custGeom>
          <a:ln w="3175">
            <a:solidFill>
              <a:srgbClr val="992B7D"/>
            </a:solidFill>
          </a:ln>
        </p:spPr>
        <p:txBody>
          <a:bodyPr wrap="square" lIns="0" tIns="0" rIns="0" bIns="0" rtlCol="0"/>
          <a:lstStyle/>
          <a:p>
            <a:pPr algn="just"/>
            <a:endParaRPr>
              <a:cs typeface="Calibri" panose="020F0502020204030204" pitchFamily="34" charset="0"/>
            </a:endParaRPr>
          </a:p>
        </p:txBody>
      </p:sp>
      <p:sp>
        <p:nvSpPr>
          <p:cNvPr id="55" name="object 55"/>
          <p:cNvSpPr txBox="1"/>
          <p:nvPr/>
        </p:nvSpPr>
        <p:spPr>
          <a:xfrm>
            <a:off x="4041000" y="9690100"/>
            <a:ext cx="2811972" cy="166712"/>
          </a:xfrm>
          <a:prstGeom prst="rect">
            <a:avLst/>
          </a:prstGeom>
        </p:spPr>
        <p:txBody>
          <a:bodyPr vert="horz" wrap="square" lIns="0" tIns="12700" rIns="0" bIns="0" rtlCol="0">
            <a:spAutoFit/>
          </a:bodyPr>
          <a:lstStyle/>
          <a:p>
            <a:pPr marL="12700" algn="just" rtl="1">
              <a:lnSpc>
                <a:spcPct val="100000"/>
              </a:lnSpc>
              <a:spcBef>
                <a:spcPts val="100"/>
              </a:spcBef>
            </a:pPr>
            <a:r>
              <a:rPr sz="700" dirty="0">
                <a:solidFill>
                  <a:srgbClr val="992B7D"/>
                </a:solidFill>
                <a:latin typeface="Arial Black"/>
                <a:cs typeface="Calibri" panose="020F0502020204030204" pitchFamily="34" charset="0"/>
              </a:rPr>
              <a:t>2.</a:t>
            </a:r>
            <a:r>
              <a:rPr sz="700" spc="114" dirty="0">
                <a:solidFill>
                  <a:srgbClr val="992B7D"/>
                </a:solidFill>
                <a:latin typeface="Arial Black"/>
                <a:cs typeface="Calibri" panose="020F0502020204030204" pitchFamily="34" charset="0"/>
              </a:rPr>
              <a:t> </a:t>
            </a:r>
            <a:r>
              <a:rPr lang="ar-JO" sz="700" spc="114" dirty="0">
                <a:solidFill>
                  <a:srgbClr val="992B7D"/>
                </a:solidFill>
                <a:latin typeface="Tahoma"/>
                <a:cs typeface="Calibri" panose="020F0502020204030204" pitchFamily="34" charset="0"/>
              </a:rPr>
              <a:t> </a:t>
            </a:r>
            <a:r>
              <a:rPr lang="ar-JO" sz="1000" dirty="0">
                <a:solidFill>
                  <a:srgbClr val="202124"/>
                </a:solidFill>
                <a:latin typeface="inherit"/>
                <a:cs typeface="Calibri" panose="020F0502020204030204" pitchFamily="34" charset="0"/>
              </a:rPr>
              <a:t>للمزيد يرجى زيارة </a:t>
            </a:r>
            <a:r>
              <a:rPr sz="700" spc="-10" dirty="0">
                <a:latin typeface="Tahoma"/>
                <a:cs typeface="Calibri" panose="020F0502020204030204" pitchFamily="34" charset="0"/>
              </a:rPr>
              <a:t>:</a:t>
            </a:r>
            <a:r>
              <a:rPr sz="700" spc="-40" dirty="0">
                <a:latin typeface="Tahoma"/>
                <a:cs typeface="Calibri" panose="020F0502020204030204" pitchFamily="34" charset="0"/>
              </a:rPr>
              <a:t> </a:t>
            </a:r>
            <a:r>
              <a:rPr sz="700" u="sng" spc="-10" dirty="0">
                <a:solidFill>
                  <a:srgbClr val="992B7D"/>
                </a:solidFill>
                <a:uFill>
                  <a:solidFill>
                    <a:srgbClr val="992B7D"/>
                  </a:solidFill>
                </a:uFill>
                <a:latin typeface="Tahoma"/>
                <a:cs typeface="Calibri" panose="020F0502020204030204" pitchFamily="34" charset="0"/>
                <a:hlinkClick r:id="rId2"/>
              </a:rPr>
              <a:t>https://www.cdacollaborative.org/</a:t>
            </a:r>
            <a:endParaRPr sz="700" dirty="0">
              <a:latin typeface="Tahoma"/>
              <a:cs typeface="Calibri" panose="020F0502020204030204" pitchFamily="34" charset="0"/>
            </a:endParaRPr>
          </a:p>
        </p:txBody>
      </p:sp>
      <p:sp>
        <p:nvSpPr>
          <p:cNvPr id="56" name="object 56"/>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pPr algn="just"/>
            <a:endParaRPr>
              <a:cs typeface="Calibri" panose="020F0502020204030204" pitchFamily="34" charset="0"/>
            </a:endParaRPr>
          </a:p>
        </p:txBody>
      </p:sp>
      <p:sp>
        <p:nvSpPr>
          <p:cNvPr id="57" name="object 57"/>
          <p:cNvSpPr txBox="1"/>
          <p:nvPr/>
        </p:nvSpPr>
        <p:spPr>
          <a:xfrm>
            <a:off x="6728806" y="10083162"/>
            <a:ext cx="129539" cy="135935"/>
          </a:xfrm>
          <a:prstGeom prst="rect">
            <a:avLst/>
          </a:prstGeom>
        </p:spPr>
        <p:txBody>
          <a:bodyPr vert="horz" wrap="square" lIns="0" tIns="12700" rIns="0" bIns="0" rtlCol="0">
            <a:spAutoFit/>
          </a:bodyPr>
          <a:lstStyle/>
          <a:p>
            <a:pPr marL="12700" algn="just">
              <a:lnSpc>
                <a:spcPct val="100000"/>
              </a:lnSpc>
              <a:spcBef>
                <a:spcPts val="100"/>
              </a:spcBef>
            </a:pPr>
            <a:r>
              <a:rPr sz="800" b="1" spc="-25" dirty="0">
                <a:solidFill>
                  <a:srgbClr val="FFFFFF"/>
                </a:solidFill>
                <a:latin typeface="Calibri" panose="020F0502020204030204" pitchFamily="34" charset="0"/>
                <a:cs typeface="Calibri" panose="020F0502020204030204" pitchFamily="34" charset="0"/>
              </a:rPr>
              <a:t>13</a:t>
            </a:r>
            <a:endParaRPr sz="800" dirty="0">
              <a:latin typeface="Calibri" panose="020F0502020204030204" pitchFamily="34" charset="0"/>
              <a:cs typeface="Calibri" panose="020F0502020204030204" pitchFamily="34" charset="0"/>
            </a:endParaRPr>
          </a:p>
        </p:txBody>
      </p:sp>
      <p:sp>
        <p:nvSpPr>
          <p:cNvPr id="58" name="object 58"/>
          <p:cNvSpPr txBox="1"/>
          <p:nvPr/>
        </p:nvSpPr>
        <p:spPr>
          <a:xfrm>
            <a:off x="5293808" y="10091697"/>
            <a:ext cx="1217295" cy="120546"/>
          </a:xfrm>
          <a:prstGeom prst="rect">
            <a:avLst/>
          </a:prstGeom>
        </p:spPr>
        <p:txBody>
          <a:bodyPr vert="horz" wrap="square" lIns="0" tIns="12700" rIns="0" bIns="0" rtlCol="0">
            <a:spAutoFit/>
          </a:bodyPr>
          <a:lstStyle/>
          <a:p>
            <a:pPr marL="12700" algn="just" rtl="1">
              <a:lnSpc>
                <a:spcPct val="100000"/>
              </a:lnSpc>
              <a:spcBef>
                <a:spcPts val="100"/>
              </a:spcBef>
            </a:pPr>
            <a:r>
              <a:rPr lang="ar-JO" sz="700" b="1" spc="95" dirty="0">
                <a:solidFill>
                  <a:srgbClr val="992B7D"/>
                </a:solidFill>
                <a:latin typeface="Calibri"/>
                <a:cs typeface="Calibri" panose="020F0502020204030204" pitchFamily="34" charset="0"/>
              </a:rPr>
              <a:t>النموذج 3: </a:t>
            </a:r>
            <a:r>
              <a:rPr lang="ar-JO" sz="700" spc="-10" dirty="0">
                <a:latin typeface="Verdana"/>
                <a:cs typeface="Calibri" panose="020F0502020204030204" pitchFamily="34" charset="0"/>
              </a:rPr>
              <a:t>المقدمة</a:t>
            </a:r>
            <a:endParaRPr sz="700" dirty="0">
              <a:latin typeface="Verdana"/>
              <a:cs typeface="Calibri" panose="020F0502020204030204" pitchFamily="34" charset="0"/>
            </a:endParaRPr>
          </a:p>
        </p:txBody>
      </p:sp>
      <p:sp>
        <p:nvSpPr>
          <p:cNvPr id="59" name="Rectangle 1">
            <a:extLst>
              <a:ext uri="{FF2B5EF4-FFF2-40B4-BE49-F238E27FC236}">
                <a16:creationId xmlns:a16="http://schemas.microsoft.com/office/drawing/2014/main" id="{55D512F5-8604-F7BF-60F5-6597615DCD8A}"/>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60" name="Rectangle 2">
            <a:extLst>
              <a:ext uri="{FF2B5EF4-FFF2-40B4-BE49-F238E27FC236}">
                <a16:creationId xmlns:a16="http://schemas.microsoft.com/office/drawing/2014/main" id="{D873AA1A-6815-D064-80D5-D9FE7951D5C7}"/>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61" name="Rectangle 3">
            <a:extLst>
              <a:ext uri="{FF2B5EF4-FFF2-40B4-BE49-F238E27FC236}">
                <a16:creationId xmlns:a16="http://schemas.microsoft.com/office/drawing/2014/main" id="{8317BD41-6B34-DF0A-390A-390AA8D9F0F8}"/>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62" name="Rectangle 4">
            <a:extLst>
              <a:ext uri="{FF2B5EF4-FFF2-40B4-BE49-F238E27FC236}">
                <a16:creationId xmlns:a16="http://schemas.microsoft.com/office/drawing/2014/main" id="{DC628863-620A-6190-8C1A-052AAB4A2B7B}"/>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63" name="Rectangle 5">
            <a:extLst>
              <a:ext uri="{FF2B5EF4-FFF2-40B4-BE49-F238E27FC236}">
                <a16:creationId xmlns:a16="http://schemas.microsoft.com/office/drawing/2014/main" id="{0A96AB4C-4C6B-496A-7066-18368C247A96}"/>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64" name="Rectangle 6">
            <a:extLst>
              <a:ext uri="{FF2B5EF4-FFF2-40B4-BE49-F238E27FC236}">
                <a16:creationId xmlns:a16="http://schemas.microsoft.com/office/drawing/2014/main" id="{4F8E7DE0-BB92-D3D9-43DD-58AA2B0F169B}"/>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65" name="Rectangle 7">
            <a:extLst>
              <a:ext uri="{FF2B5EF4-FFF2-40B4-BE49-F238E27FC236}">
                <a16:creationId xmlns:a16="http://schemas.microsoft.com/office/drawing/2014/main" id="{91891D08-A83A-EC04-8F74-CC68A2DB7D3E}"/>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10" name="object 10"/>
          <p:cNvSpPr txBox="1"/>
          <p:nvPr/>
        </p:nvSpPr>
        <p:spPr>
          <a:xfrm>
            <a:off x="3981683" y="5159312"/>
            <a:ext cx="2957830" cy="1942135"/>
          </a:xfrm>
          <a:prstGeom prst="rect">
            <a:avLst/>
          </a:prstGeom>
          <a:ln w="12700">
            <a:solidFill>
              <a:srgbClr val="992B7D"/>
            </a:solidFill>
          </a:ln>
        </p:spPr>
        <p:txBody>
          <a:bodyPr vert="horz" wrap="square" lIns="0" tIns="3810" rIns="0" bIns="0" rtlCol="0">
            <a:spAutoFit/>
          </a:bodyPr>
          <a:lstStyle/>
          <a:p>
            <a:pPr algn="just">
              <a:lnSpc>
                <a:spcPct val="100000"/>
              </a:lnSpc>
              <a:spcBef>
                <a:spcPts val="30"/>
              </a:spcBef>
            </a:pPr>
            <a:endParaRPr sz="1500" dirty="0">
              <a:latin typeface="Calibri" panose="020F0502020204030204" pitchFamily="34" charset="0"/>
              <a:cs typeface="Calibri" panose="020F0502020204030204" pitchFamily="34" charset="0"/>
            </a:endParaRPr>
          </a:p>
          <a:p>
            <a:pPr marL="1280795" marR="574675" algn="just" rtl="0">
              <a:lnSpc>
                <a:spcPct val="100000"/>
              </a:lnSpc>
            </a:pPr>
            <a:r>
              <a:rPr lang="ar-JO" sz="1100" b="1" spc="55" dirty="0">
                <a:solidFill>
                  <a:srgbClr val="992B7D"/>
                </a:solidFill>
                <a:latin typeface="Calibri" panose="020F0502020204030204" pitchFamily="34" charset="0"/>
                <a:cs typeface="Calibri" panose="020F0502020204030204" pitchFamily="34" charset="0"/>
              </a:rPr>
              <a:t>دليل الصليب الأحمر والهلال الأحمر المتعلق بالمشاركة المجتمعية والمساءلة</a:t>
            </a:r>
            <a:endParaRPr lang="en-US" sz="1100" dirty="0">
              <a:latin typeface="Calibri" panose="020F0502020204030204" pitchFamily="34" charset="0"/>
              <a:cs typeface="Calibri" panose="020F0502020204030204" pitchFamily="34" charset="0"/>
            </a:endParaRPr>
          </a:p>
          <a:p>
            <a:pPr algn="just">
              <a:lnSpc>
                <a:spcPct val="100000"/>
              </a:lnSpc>
            </a:pPr>
            <a:endParaRPr lang="en-US" sz="1300" dirty="0">
              <a:latin typeface="Calibri" panose="020F0502020204030204" pitchFamily="34" charset="0"/>
              <a:cs typeface="Calibri" panose="020F0502020204030204" pitchFamily="34" charset="0"/>
            </a:endParaRPr>
          </a:p>
          <a:p>
            <a:pPr algn="just">
              <a:lnSpc>
                <a:spcPct val="100000"/>
              </a:lnSpc>
            </a:pPr>
            <a:endParaRPr sz="1300" dirty="0">
              <a:latin typeface="Calibri" panose="020F0502020204030204" pitchFamily="34" charset="0"/>
              <a:cs typeface="Calibri" panose="020F0502020204030204" pitchFamily="34" charset="0"/>
            </a:endParaRPr>
          </a:p>
          <a:p>
            <a:pPr algn="just">
              <a:lnSpc>
                <a:spcPct val="100000"/>
              </a:lnSpc>
              <a:spcBef>
                <a:spcPts val="40"/>
              </a:spcBef>
            </a:pPr>
            <a:endParaRPr sz="1200" dirty="0">
              <a:latin typeface="Calibri" panose="020F0502020204030204" pitchFamily="34" charset="0"/>
              <a:cs typeface="Calibri" panose="020F0502020204030204" pitchFamily="34" charset="0"/>
            </a:endParaRPr>
          </a:p>
          <a:p>
            <a:pPr marL="272415" marR="525145" algn="just" rtl="1">
              <a:lnSpc>
                <a:spcPct val="101800"/>
              </a:lnSpc>
            </a:pPr>
            <a:r>
              <a:rPr lang="ar-JO" sz="900" dirty="0">
                <a:solidFill>
                  <a:srgbClr val="992B7D"/>
                </a:solidFill>
                <a:latin typeface="Tahoma"/>
                <a:cs typeface="Calibri" panose="020F0502020204030204" pitchFamily="34" charset="0"/>
              </a:rPr>
              <a:t>يوضح الدليل كيفية النظر إلى التغذية الراجعة المجتمعية كجزء  أساسي من المشاركة المجتمعية والمساءلة. </a:t>
            </a:r>
            <a:endParaRPr sz="900" dirty="0">
              <a:latin typeface="Tahoma"/>
              <a:cs typeface="Calibri" panose="020F0502020204030204" pitchFamily="34" charset="0"/>
            </a:endParaRPr>
          </a:p>
        </p:txBody>
      </p:sp>
      <p:sp>
        <p:nvSpPr>
          <p:cNvPr id="12" name="object 12"/>
          <p:cNvSpPr txBox="1"/>
          <p:nvPr/>
        </p:nvSpPr>
        <p:spPr>
          <a:xfrm>
            <a:off x="714344" y="5215465"/>
            <a:ext cx="2957830" cy="2812501"/>
          </a:xfrm>
          <a:prstGeom prst="rect">
            <a:avLst/>
          </a:prstGeom>
          <a:ln w="12700">
            <a:solidFill>
              <a:srgbClr val="992B7D"/>
            </a:solidFill>
          </a:ln>
        </p:spPr>
        <p:txBody>
          <a:bodyPr vert="horz" wrap="square" lIns="0" tIns="1270" rIns="0" bIns="0" rtlCol="0">
            <a:spAutoFit/>
          </a:bodyPr>
          <a:lstStyle/>
          <a:p>
            <a:pPr algn="just">
              <a:lnSpc>
                <a:spcPct val="100000"/>
              </a:lnSpc>
              <a:spcBef>
                <a:spcPts val="10"/>
              </a:spcBef>
            </a:pPr>
            <a:endParaRPr sz="1600" dirty="0">
              <a:latin typeface="Calibri" panose="020F0502020204030204" pitchFamily="34" charset="0"/>
              <a:cs typeface="Calibri" panose="020F0502020204030204" pitchFamily="34" charset="0"/>
            </a:endParaRPr>
          </a:p>
          <a:p>
            <a:pPr marL="1153160" algn="r" rtl="0">
              <a:lnSpc>
                <a:spcPct val="100000"/>
              </a:lnSpc>
              <a:spcBef>
                <a:spcPts val="5"/>
              </a:spcBef>
            </a:pPr>
            <a:r>
              <a:rPr lang="ar-JO" sz="1100" b="1" spc="75" dirty="0">
                <a:solidFill>
                  <a:srgbClr val="992B7D"/>
                </a:solidFill>
                <a:latin typeface="Calibri" panose="020F0502020204030204" pitchFamily="34" charset="0"/>
                <a:cs typeface="Calibri" panose="020F0502020204030204" pitchFamily="34" charset="0"/>
              </a:rPr>
              <a:t>مجموعة أدوات الملاحظات والانطباعات الخاصة بالصليب الأحمر والهلال الأحمر</a:t>
            </a:r>
            <a:endParaRPr sz="1100" dirty="0">
              <a:latin typeface="Calibri" panose="020F0502020204030204" pitchFamily="34" charset="0"/>
              <a:cs typeface="Calibri" panose="020F0502020204030204" pitchFamily="34" charset="0"/>
            </a:endParaRPr>
          </a:p>
          <a:p>
            <a:pPr marL="272415" marR="400050" algn="just">
              <a:lnSpc>
                <a:spcPct val="101800"/>
              </a:lnSpc>
              <a:spcBef>
                <a:spcPts val="1015"/>
              </a:spcBef>
            </a:pPr>
            <a:endParaRPr lang="ar-JO" sz="1300" dirty="0">
              <a:latin typeface="Calibri" panose="020F0502020204030204" pitchFamily="34" charset="0"/>
              <a:cs typeface="Calibri" panose="020F0502020204030204" pitchFamily="34" charset="0"/>
            </a:endParaRPr>
          </a:p>
          <a:p>
            <a:pPr marL="272415" marR="400050" algn="just" rtl="1">
              <a:lnSpc>
                <a:spcPct val="101800"/>
              </a:lnSpc>
              <a:spcBef>
                <a:spcPts val="1015"/>
              </a:spcBef>
            </a:pPr>
            <a:r>
              <a:rPr lang="ar-JO" sz="900" dirty="0">
                <a:solidFill>
                  <a:srgbClr val="992B7D"/>
                </a:solidFill>
                <a:latin typeface="Tahoma"/>
                <a:cs typeface="Calibri" panose="020F0502020204030204" pitchFamily="34" charset="0"/>
              </a:rPr>
              <a:t>توفر هذه المجموعة توجيهات عالمية خاصة بالصليب الأحمر والهلال الأحمر لبناء آليات التغذية الراجعة وإدارتها، وتتألف من النماذج الآتية: </a:t>
            </a:r>
            <a:endParaRPr lang="ar-JO" sz="900" dirty="0">
              <a:latin typeface="Tahoma"/>
              <a:cs typeface="Calibri" panose="020F0502020204030204" pitchFamily="34" charset="0"/>
            </a:endParaRPr>
          </a:p>
          <a:p>
            <a:pPr marL="415925" indent="-143510" algn="just" rtl="1">
              <a:lnSpc>
                <a:spcPct val="100000"/>
              </a:lnSpc>
              <a:spcBef>
                <a:spcPts val="305"/>
              </a:spcBef>
              <a:buFont typeface="Arial"/>
              <a:buChar char="•"/>
              <a:tabLst>
                <a:tab pos="415925" algn="l"/>
              </a:tabLst>
            </a:pPr>
            <a:r>
              <a:rPr lang="ar-JO" sz="900" dirty="0">
                <a:solidFill>
                  <a:srgbClr val="992B7D"/>
                </a:solidFill>
                <a:latin typeface="Tahoma"/>
                <a:cs typeface="Calibri" panose="020F0502020204030204" pitchFamily="34" charset="0"/>
              </a:rPr>
              <a:t>التغذية الراجعة المجتمعية – لماذا نتكلف هذا العناء؟ </a:t>
            </a:r>
            <a:endParaRPr sz="900" dirty="0">
              <a:latin typeface="Tahoma"/>
              <a:cs typeface="Calibri" panose="020F0502020204030204" pitchFamily="34" charset="0"/>
            </a:endParaRPr>
          </a:p>
          <a:p>
            <a:pPr marL="415925" indent="-143510" algn="just" rtl="1">
              <a:lnSpc>
                <a:spcPct val="100000"/>
              </a:lnSpc>
              <a:spcBef>
                <a:spcPts val="305"/>
              </a:spcBef>
              <a:buFont typeface="Arial"/>
              <a:buChar char="•"/>
              <a:tabLst>
                <a:tab pos="415925" algn="l"/>
              </a:tabLst>
            </a:pPr>
            <a:r>
              <a:rPr lang="ar-JO" sz="900" dirty="0">
                <a:solidFill>
                  <a:srgbClr val="992B7D"/>
                </a:solidFill>
                <a:latin typeface="Tahoma"/>
                <a:cs typeface="Calibri" panose="020F0502020204030204" pitchFamily="34" charset="0"/>
              </a:rPr>
              <a:t>أساسيات الملاحظات والانطباعات</a:t>
            </a:r>
            <a:endParaRPr sz="900" dirty="0">
              <a:latin typeface="Tahoma"/>
              <a:cs typeface="Calibri" panose="020F0502020204030204" pitchFamily="34" charset="0"/>
            </a:endParaRPr>
          </a:p>
          <a:p>
            <a:pPr marL="416559" marR="669925" indent="-144145" algn="just" rtl="1">
              <a:lnSpc>
                <a:spcPct val="101800"/>
              </a:lnSpc>
              <a:spcBef>
                <a:spcPts val="280"/>
              </a:spcBef>
              <a:buFont typeface="Arial"/>
              <a:buChar char="•"/>
              <a:tabLst>
                <a:tab pos="416559" algn="l"/>
              </a:tabLst>
            </a:pPr>
            <a:r>
              <a:rPr lang="ar-JO" sz="900" dirty="0">
                <a:solidFill>
                  <a:srgbClr val="E42A83"/>
                </a:solidFill>
                <a:latin typeface="Tahoma"/>
                <a:cs typeface="Calibri" panose="020F0502020204030204" pitchFamily="34" charset="0"/>
              </a:rPr>
              <a:t>كيفية الاستماع للتغذية الراجعة المجتمعية والاستجابة لها؟</a:t>
            </a:r>
            <a:endParaRPr sz="900" dirty="0">
              <a:latin typeface="Tahoma"/>
              <a:cs typeface="Calibri" panose="020F0502020204030204" pitchFamily="34" charset="0"/>
            </a:endParaRPr>
          </a:p>
          <a:p>
            <a:pPr marL="416559" marR="925194" indent="-144145" algn="just" rtl="1">
              <a:lnSpc>
                <a:spcPct val="101800"/>
              </a:lnSpc>
              <a:spcBef>
                <a:spcPts val="285"/>
              </a:spcBef>
              <a:buFont typeface="Arial"/>
              <a:buChar char="•"/>
              <a:tabLst>
                <a:tab pos="416559" algn="l"/>
              </a:tabLst>
            </a:pPr>
            <a:r>
              <a:rPr lang="ar-JO" sz="900" dirty="0">
                <a:solidFill>
                  <a:srgbClr val="992B7D"/>
                </a:solidFill>
                <a:latin typeface="Tahoma"/>
                <a:cs typeface="Calibri" panose="020F0502020204030204" pitchFamily="34" charset="0"/>
              </a:rPr>
              <a:t>كيفية إستخدام التصورات في آليات التغذية الراجعة؟</a:t>
            </a:r>
            <a:endParaRPr sz="900" dirty="0">
              <a:latin typeface="Tahoma"/>
              <a:cs typeface="Calibri" panose="020F0502020204030204" pitchFamily="34" charset="0"/>
            </a:endParaRPr>
          </a:p>
          <a:p>
            <a:pPr marL="415925" indent="-143510" algn="just" rtl="1">
              <a:lnSpc>
                <a:spcPct val="100000"/>
              </a:lnSpc>
              <a:spcBef>
                <a:spcPts val="305"/>
              </a:spcBef>
              <a:buFont typeface="Arial"/>
              <a:buChar char="•"/>
              <a:tabLst>
                <a:tab pos="415925" algn="l"/>
              </a:tabLst>
            </a:pPr>
            <a:r>
              <a:rPr lang="ar-JO" sz="900" dirty="0">
                <a:solidFill>
                  <a:srgbClr val="992B7D"/>
                </a:solidFill>
                <a:latin typeface="Tahoma"/>
                <a:cs typeface="Calibri" panose="020F0502020204030204" pitchFamily="34" charset="0"/>
              </a:rPr>
              <a:t>كيفية التعامل مع الملاحظات والانطباعات الحساسة؟</a:t>
            </a:r>
            <a:endParaRPr sz="900" dirty="0">
              <a:latin typeface="Tahoma"/>
              <a:cs typeface="Calibri" panose="020F050202020403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81899" y="1585093"/>
            <a:ext cx="5605145" cy="0"/>
          </a:xfrm>
          <a:custGeom>
            <a:avLst/>
            <a:gdLst/>
            <a:ahLst/>
            <a:cxnLst/>
            <a:rect l="l" t="t" r="r" b="b"/>
            <a:pathLst>
              <a:path w="5605145">
                <a:moveTo>
                  <a:pt x="0" y="0"/>
                </a:moveTo>
                <a:lnTo>
                  <a:pt x="5604662" y="0"/>
                </a:lnTo>
              </a:path>
            </a:pathLst>
          </a:custGeom>
          <a:ln w="6350">
            <a:solidFill>
              <a:srgbClr val="011E41"/>
            </a:solidFill>
          </a:ln>
        </p:spPr>
        <p:txBody>
          <a:bodyPr wrap="square" lIns="0" tIns="0" rIns="0" bIns="0" rtlCol="0"/>
          <a:lstStyle/>
          <a:p>
            <a:endParaRPr>
              <a:cs typeface="Calibri" panose="020F0502020204030204" pitchFamily="34" charset="0"/>
            </a:endParaRPr>
          </a:p>
        </p:txBody>
      </p:sp>
      <p:sp>
        <p:nvSpPr>
          <p:cNvPr id="3" name="object 3"/>
          <p:cNvSpPr txBox="1">
            <a:spLocks noGrp="1"/>
          </p:cNvSpPr>
          <p:nvPr>
            <p:ph type="title"/>
          </p:nvPr>
        </p:nvSpPr>
        <p:spPr>
          <a:xfrm>
            <a:off x="707299" y="695106"/>
            <a:ext cx="5629910" cy="889987"/>
          </a:xfrm>
          <a:prstGeom prst="rect">
            <a:avLst/>
          </a:prstGeom>
        </p:spPr>
        <p:txBody>
          <a:bodyPr vert="horz" wrap="square" lIns="0" tIns="68580" rIns="0" bIns="0" rtlCol="0">
            <a:spAutoFit/>
          </a:bodyPr>
          <a:lstStyle/>
          <a:p>
            <a:pPr marL="12700" marR="5080" rtl="1">
              <a:lnSpc>
                <a:spcPts val="3200"/>
              </a:lnSpc>
              <a:spcBef>
                <a:spcPts val="540"/>
              </a:spcBef>
            </a:pPr>
            <a:r>
              <a:rPr lang="ar-JO" spc="195" dirty="0">
                <a:cs typeface="Calibri" panose="020F0502020204030204" pitchFamily="34" charset="0"/>
              </a:rPr>
              <a:t>مراحل آلية التغذية الراجعة المفتوحة وغير المنظمة</a:t>
            </a:r>
            <a:endParaRPr spc="275" dirty="0">
              <a:cs typeface="Calibri" panose="020F0502020204030204" pitchFamily="34" charset="0"/>
            </a:endParaRPr>
          </a:p>
        </p:txBody>
      </p:sp>
      <p:sp>
        <p:nvSpPr>
          <p:cNvPr id="4" name="object 4"/>
          <p:cNvSpPr txBox="1"/>
          <p:nvPr/>
        </p:nvSpPr>
        <p:spPr>
          <a:xfrm>
            <a:off x="707299" y="2467006"/>
            <a:ext cx="6080760" cy="314960"/>
          </a:xfrm>
          <a:prstGeom prst="rect">
            <a:avLst/>
          </a:prstGeom>
        </p:spPr>
        <p:txBody>
          <a:bodyPr vert="horz" wrap="square" lIns="0" tIns="12700" rIns="0" bIns="0" rtlCol="0">
            <a:spAutoFit/>
          </a:bodyPr>
          <a:lstStyle/>
          <a:p>
            <a:pPr marL="12700" rtl="1">
              <a:lnSpc>
                <a:spcPct val="100000"/>
              </a:lnSpc>
              <a:spcBef>
                <a:spcPts val="100"/>
              </a:spcBef>
            </a:pPr>
            <a:r>
              <a:rPr lang="ar-JO" sz="1900" b="1" spc="110" dirty="0">
                <a:solidFill>
                  <a:srgbClr val="992B7D"/>
                </a:solidFill>
                <a:latin typeface="Calibri" panose="020F0502020204030204" pitchFamily="34" charset="0"/>
                <a:cs typeface="Calibri" panose="020F0502020204030204" pitchFamily="34" charset="0"/>
              </a:rPr>
              <a:t>المرحلة 1: </a:t>
            </a:r>
            <a:r>
              <a:rPr lang="ar-JO" sz="1900" spc="110" dirty="0">
                <a:solidFill>
                  <a:srgbClr val="E42A83"/>
                </a:solidFill>
                <a:latin typeface="Calibri" panose="020F0502020204030204" pitchFamily="34" charset="0"/>
                <a:cs typeface="Calibri" panose="020F0502020204030204" pitchFamily="34" charset="0"/>
              </a:rPr>
              <a:t>بناء آلية التغذية الراجعة الخاصة بك</a:t>
            </a:r>
            <a:endParaRPr sz="1900" dirty="0">
              <a:latin typeface="Calibri" panose="020F0502020204030204" pitchFamily="34" charset="0"/>
              <a:cs typeface="Calibri" panose="020F0502020204030204" pitchFamily="34" charset="0"/>
            </a:endParaRPr>
          </a:p>
        </p:txBody>
      </p:sp>
      <p:sp>
        <p:nvSpPr>
          <p:cNvPr id="5" name="object 5"/>
          <p:cNvSpPr txBox="1"/>
          <p:nvPr/>
        </p:nvSpPr>
        <p:spPr>
          <a:xfrm>
            <a:off x="3778250" y="2924933"/>
            <a:ext cx="3046730" cy="353687"/>
          </a:xfrm>
          <a:prstGeom prst="rect">
            <a:avLst/>
          </a:prstGeom>
        </p:spPr>
        <p:txBody>
          <a:bodyPr vert="horz" wrap="square" lIns="0" tIns="12700" rIns="0" bIns="0" rtlCol="0">
            <a:spAutoFit/>
          </a:bodyPr>
          <a:lstStyle/>
          <a:p>
            <a:pPr marL="38100" marR="30480" algn="just" rtl="1">
              <a:lnSpc>
                <a:spcPct val="113999"/>
              </a:lnSpc>
              <a:spcBef>
                <a:spcPts val="100"/>
              </a:spcBef>
            </a:pPr>
            <a:r>
              <a:rPr lang="ar-JO" sz="1000" dirty="0">
                <a:latin typeface="Tahoma"/>
                <a:cs typeface="Calibri" panose="020F0502020204030204" pitchFamily="34" charset="0"/>
              </a:rPr>
              <a:t>يقدم لك هذا القسم التوجيهات اللازمة أثناء إنشاء آلية التغذية الراجعة المجتمعية المفتوحة وغير المنظمة 3. </a:t>
            </a:r>
          </a:p>
        </p:txBody>
      </p:sp>
      <p:sp>
        <p:nvSpPr>
          <p:cNvPr id="6" name="object 6"/>
          <p:cNvSpPr txBox="1"/>
          <p:nvPr/>
        </p:nvSpPr>
        <p:spPr>
          <a:xfrm>
            <a:off x="629993" y="2919689"/>
            <a:ext cx="2995930" cy="320601"/>
          </a:xfrm>
          <a:prstGeom prst="rect">
            <a:avLst/>
          </a:prstGeom>
        </p:spPr>
        <p:txBody>
          <a:bodyPr vert="horz" wrap="square" lIns="0" tIns="1270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dirty="0">
                <a:ln>
                  <a:noFill/>
                </a:ln>
                <a:solidFill>
                  <a:srgbClr val="202124"/>
                </a:solidFill>
                <a:effectLst/>
                <a:latin typeface="inherit"/>
                <a:cs typeface="Calibri" panose="020F0502020204030204" pitchFamily="34" charset="0"/>
              </a:rPr>
              <a:t>كخطوة أولى، </a:t>
            </a:r>
            <a:r>
              <a:rPr kumimoji="0" lang="ar-JO" altLang="en-US" sz="1000" b="0" i="0" u="none" strike="noStrike" cap="none" normalizeH="0" dirty="0">
                <a:ln>
                  <a:noFill/>
                </a:ln>
                <a:solidFill>
                  <a:srgbClr val="202124"/>
                </a:solidFill>
                <a:effectLst/>
                <a:latin typeface="inherit"/>
                <a:cs typeface="Calibri" panose="020F0502020204030204" pitchFamily="34" charset="0"/>
              </a:rPr>
              <a:t>ستحتاج إلى تحديد</a:t>
            </a:r>
            <a:r>
              <a:rPr kumimoji="0" lang="ar-SA" altLang="en-US" sz="1000" b="0" i="0" u="none" strike="noStrike" cap="none" normalizeH="0" dirty="0">
                <a:ln>
                  <a:noFill/>
                </a:ln>
                <a:solidFill>
                  <a:srgbClr val="202124"/>
                </a:solidFill>
                <a:effectLst/>
                <a:latin typeface="inherit"/>
                <a:cs typeface="Calibri" panose="020F0502020204030204" pitchFamily="34" charset="0"/>
              </a:rPr>
              <a:t> </a:t>
            </a:r>
            <a:r>
              <a:rPr kumimoji="0" lang="ar-JO" altLang="en-US" sz="1000" b="1" i="1" u="none" strike="noStrike" cap="none" normalizeH="0" dirty="0">
                <a:ln>
                  <a:noFill/>
                </a:ln>
                <a:solidFill>
                  <a:srgbClr val="202124"/>
                </a:solidFill>
                <a:effectLst/>
                <a:latin typeface="inherit"/>
                <a:cs typeface="Calibri" panose="020F0502020204030204" pitchFamily="34" charset="0"/>
              </a:rPr>
              <a:t>الأشخاص </a:t>
            </a:r>
            <a:r>
              <a:rPr kumimoji="0" lang="ar-JO" altLang="en-US" sz="1000" i="1" u="none" strike="noStrike" cap="none" normalizeH="0" dirty="0">
                <a:ln>
                  <a:noFill/>
                </a:ln>
                <a:solidFill>
                  <a:srgbClr val="202124"/>
                </a:solidFill>
                <a:effectLst/>
                <a:latin typeface="inherit"/>
                <a:cs typeface="Calibri" panose="020F0502020204030204" pitchFamily="34" charset="0"/>
              </a:rPr>
              <a:t>الذين</a:t>
            </a:r>
            <a:r>
              <a:rPr kumimoji="0" lang="ar-SA" altLang="en-US" sz="1000" b="0" i="0" u="none" strike="noStrike" cap="none" normalizeH="0" dirty="0">
                <a:ln>
                  <a:noFill/>
                </a:ln>
                <a:solidFill>
                  <a:srgbClr val="202124"/>
                </a:solidFill>
                <a:effectLst/>
                <a:latin typeface="inherit"/>
                <a:cs typeface="Calibri" panose="020F0502020204030204" pitchFamily="34" charset="0"/>
              </a:rPr>
              <a:t> يجب </a:t>
            </a:r>
            <a:r>
              <a:rPr kumimoji="0" lang="ar-JO" altLang="en-US" sz="1000" b="0" i="0" u="none" strike="noStrike" cap="none" normalizeH="0" dirty="0">
                <a:ln>
                  <a:noFill/>
                </a:ln>
                <a:solidFill>
                  <a:srgbClr val="202124"/>
                </a:solidFill>
                <a:effectLst/>
                <a:latin typeface="inherit"/>
                <a:cs typeface="Calibri" panose="020F0502020204030204" pitchFamily="34" charset="0"/>
              </a:rPr>
              <a:t>إشراكهم</a:t>
            </a:r>
            <a:r>
              <a:rPr kumimoji="0" lang="ar-SA" altLang="en-US" sz="1000" b="0" i="0" u="none" strike="noStrike" cap="none" normalizeH="0" dirty="0">
                <a:ln>
                  <a:noFill/>
                </a:ln>
                <a:solidFill>
                  <a:srgbClr val="202124"/>
                </a:solidFill>
                <a:effectLst/>
                <a:latin typeface="inherit"/>
                <a:cs typeface="Calibri" panose="020F0502020204030204" pitchFamily="34" charset="0"/>
              </a:rPr>
              <a:t>، </a:t>
            </a:r>
            <a:r>
              <a:rPr kumimoji="0" lang="ar-JO" altLang="en-US" sz="1000" b="1" i="0" u="none" strike="noStrike" cap="none" normalizeH="0" dirty="0">
                <a:ln>
                  <a:noFill/>
                </a:ln>
                <a:solidFill>
                  <a:srgbClr val="202124"/>
                </a:solidFill>
                <a:effectLst/>
                <a:latin typeface="inherit"/>
                <a:cs typeface="Calibri" panose="020F0502020204030204" pitchFamily="34" charset="0"/>
              </a:rPr>
              <a:t>ووجهة</a:t>
            </a:r>
            <a:r>
              <a:rPr kumimoji="0" lang="ar-SA" altLang="en-US" sz="1000" b="0" i="0" u="none" strike="noStrike" cap="none" normalizeH="0" dirty="0">
                <a:ln>
                  <a:noFill/>
                </a:ln>
                <a:solidFill>
                  <a:srgbClr val="202124"/>
                </a:solidFill>
                <a:effectLst/>
                <a:latin typeface="inherit"/>
                <a:cs typeface="Calibri" panose="020F0502020204030204" pitchFamily="34" charset="0"/>
              </a:rPr>
              <a:t> المعلومات، </a:t>
            </a:r>
            <a:r>
              <a:rPr kumimoji="0" lang="ar-JO" altLang="en-US" sz="1000" b="0" i="0" u="none" strike="noStrike" cap="none" normalizeH="0" dirty="0">
                <a:ln>
                  <a:noFill/>
                </a:ln>
                <a:solidFill>
                  <a:srgbClr val="202124"/>
                </a:solidFill>
                <a:effectLst/>
                <a:latin typeface="inherit"/>
                <a:cs typeface="Calibri" panose="020F0502020204030204" pitchFamily="34" charset="0"/>
              </a:rPr>
              <a:t>ومصيرها.</a:t>
            </a:r>
            <a:endParaRPr kumimoji="0" lang="en-US" altLang="en-US" sz="1000" b="0" i="0" u="none" strike="noStrike" cap="none" normalizeH="0" dirty="0">
              <a:ln>
                <a:noFill/>
              </a:ln>
              <a:solidFill>
                <a:schemeClr val="tx1"/>
              </a:solidFill>
              <a:effectLst/>
              <a:latin typeface="Calibri" panose="020F0502020204030204" pitchFamily="34" charset="0"/>
              <a:cs typeface="Calibri" panose="020F0502020204030204" pitchFamily="34" charset="0"/>
            </a:endParaRPr>
          </a:p>
        </p:txBody>
      </p:sp>
      <p:sp>
        <p:nvSpPr>
          <p:cNvPr id="7" name="object 7"/>
          <p:cNvSpPr/>
          <p:nvPr/>
        </p:nvSpPr>
        <p:spPr>
          <a:xfrm>
            <a:off x="719999" y="3750990"/>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8" name="object 8"/>
          <p:cNvSpPr txBox="1"/>
          <p:nvPr/>
        </p:nvSpPr>
        <p:spPr>
          <a:xfrm>
            <a:off x="810325" y="3841005"/>
            <a:ext cx="5526884" cy="212879"/>
          </a:xfrm>
          <a:prstGeom prst="rect">
            <a:avLst/>
          </a:prstGeom>
        </p:spPr>
        <p:txBody>
          <a:bodyPr vert="horz" wrap="square" lIns="0" tIns="12700" rIns="0" bIns="0" rtlCol="0">
            <a:spAutoFit/>
          </a:bodyPr>
          <a:lstStyle/>
          <a:p>
            <a:pPr marL="12700">
              <a:lnSpc>
                <a:spcPct val="100000"/>
              </a:lnSpc>
              <a:spcBef>
                <a:spcPts val="100"/>
              </a:spcBef>
            </a:pPr>
            <a:r>
              <a:rPr lang="ar-JO" sz="1300" b="1" spc="120" dirty="0">
                <a:solidFill>
                  <a:srgbClr val="FFFFFF"/>
                </a:solidFill>
                <a:latin typeface="Calibri"/>
                <a:cs typeface="Calibri" panose="020F0502020204030204" pitchFamily="34" charset="0"/>
              </a:rPr>
              <a:t>تأكد من أن آلية التغذية الراجعة المفتوحة وغير المنظمة هي النهج الصحيح</a:t>
            </a:r>
            <a:endParaRPr sz="1300" dirty="0">
              <a:latin typeface="Calibri"/>
              <a:cs typeface="Calibri" panose="020F0502020204030204" pitchFamily="34" charset="0"/>
            </a:endParaRPr>
          </a:p>
        </p:txBody>
      </p:sp>
      <p:sp>
        <p:nvSpPr>
          <p:cNvPr id="9" name="object 9"/>
          <p:cNvSpPr txBox="1"/>
          <p:nvPr/>
        </p:nvSpPr>
        <p:spPr>
          <a:xfrm>
            <a:off x="3803650" y="4181217"/>
            <a:ext cx="2995930" cy="2074927"/>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spc="-10" dirty="0">
                <a:latin typeface="Tahoma"/>
                <a:cs typeface="Calibri" panose="020F0502020204030204" pitchFamily="34" charset="0"/>
              </a:rPr>
              <a:t>قد تكون في موقف يتطلب فهم موضوعات محددة، مثل كيفية النظر إلى اللقاحات أو تدابير الصحة العامة الأخرى، وإذا لم تكن تملك الوقت أو القدرة على تدريب فرق بأعداد كبيرة وتسجيل وتحليل أعداد ضخمة من الملاحظات والانطباعات المفتوحة أو غير المنظمة؛ فيمكنك التفكير في جمع الملاحظات والانطباعات حول هذه المواضيع الرئيسية بطريقة فعّالة ومنظمة، على سبيل المثال من خلال حلقات النقاش المركزة أو استطلاعات التصور. يمكنك </a:t>
            </a:r>
            <a:r>
              <a:rPr lang="ar-JO" sz="1000" spc="-10" dirty="0" err="1">
                <a:latin typeface="Tahoma"/>
                <a:cs typeface="Calibri" panose="020F0502020204030204" pitchFamily="34" charset="0"/>
              </a:rPr>
              <a:t>إستخدام</a:t>
            </a:r>
            <a:r>
              <a:rPr lang="ar-JO" sz="1000" spc="-10" dirty="0">
                <a:latin typeface="Tahoma"/>
                <a:cs typeface="Calibri" panose="020F0502020204030204" pitchFamily="34" charset="0"/>
              </a:rPr>
              <a:t> </a:t>
            </a:r>
            <a:r>
              <a:rPr lang="ar-JO" sz="1000" u="sng" spc="5" dirty="0">
                <a:solidFill>
                  <a:srgbClr val="992B7D"/>
                </a:solidFill>
                <a:uFill>
                  <a:solidFill>
                    <a:srgbClr val="992B7D"/>
                  </a:solidFill>
                </a:uFill>
                <a:latin typeface="Tahoma"/>
                <a:cs typeface="Calibri" panose="020F0502020204030204" pitchFamily="34" charset="0"/>
                <a:hlinkClick r:id="rId2"/>
              </a:rPr>
              <a:t>الوحدة 4 من مجموعة أدوات الملاحظات والانطباعات</a:t>
            </a:r>
            <a:r>
              <a:rPr lang="ar-JO" sz="1000" u="sng" spc="5" dirty="0">
                <a:solidFill>
                  <a:srgbClr val="992B7D"/>
                </a:solidFill>
                <a:uFill>
                  <a:solidFill>
                    <a:srgbClr val="992B7D"/>
                  </a:solidFill>
                </a:uFill>
                <a:latin typeface="Tahoma"/>
                <a:cs typeface="Calibri" panose="020F0502020204030204" pitchFamily="34" charset="0"/>
              </a:rPr>
              <a:t>.</a:t>
            </a:r>
          </a:p>
          <a:p>
            <a:pPr marL="12700" marR="5080" algn="just" rtl="1">
              <a:lnSpc>
                <a:spcPct val="113999"/>
              </a:lnSpc>
              <a:spcBef>
                <a:spcPts val="100"/>
              </a:spcBef>
            </a:pPr>
            <a:endParaRPr lang="ar-JO" sz="1000" u="sng" spc="5" dirty="0">
              <a:solidFill>
                <a:srgbClr val="992B7D"/>
              </a:solidFill>
              <a:uFill>
                <a:solidFill>
                  <a:srgbClr val="992B7D"/>
                </a:solidFill>
              </a:uFill>
              <a:latin typeface="Tahoma"/>
              <a:cs typeface="Calibri" panose="020F0502020204030204" pitchFamily="34" charset="0"/>
            </a:endParaRPr>
          </a:p>
          <a:p>
            <a:pPr marL="12700" marR="5080" algn="just" rtl="1">
              <a:lnSpc>
                <a:spcPct val="113999"/>
              </a:lnSpc>
              <a:spcBef>
                <a:spcPts val="100"/>
              </a:spcBef>
            </a:pPr>
            <a:endParaRPr sz="1000" dirty="0">
              <a:latin typeface="Tahoma"/>
              <a:cs typeface="Calibri" panose="020F0502020204030204" pitchFamily="34" charset="0"/>
            </a:endParaRPr>
          </a:p>
          <a:p>
            <a:pPr marL="12700" algn="just" rtl="1">
              <a:lnSpc>
                <a:spcPct val="100000"/>
              </a:lnSpc>
              <a:spcBef>
                <a:spcPts val="1010"/>
              </a:spcBef>
            </a:pPr>
            <a:r>
              <a:rPr lang="ar-JO" sz="1000" b="1" spc="-70" dirty="0">
                <a:solidFill>
                  <a:srgbClr val="992B7D"/>
                </a:solidFill>
                <a:latin typeface="Arial Black"/>
                <a:cs typeface="Calibri" panose="020F0502020204030204" pitchFamily="34" charset="0"/>
              </a:rPr>
              <a:t>الشكل: </a:t>
            </a:r>
            <a:r>
              <a:rPr lang="ar-JO" sz="1000" dirty="0">
                <a:latin typeface="Tahoma"/>
                <a:cs typeface="Calibri" panose="020F0502020204030204" pitchFamily="34" charset="0"/>
              </a:rPr>
              <a:t>مراحل آلية التغذية الراجعة</a:t>
            </a:r>
            <a:endParaRPr sz="1000" dirty="0">
              <a:latin typeface="Tahoma"/>
              <a:cs typeface="Calibri" panose="020F0502020204030204" pitchFamily="34" charset="0"/>
            </a:endParaRPr>
          </a:p>
        </p:txBody>
      </p:sp>
      <p:sp>
        <p:nvSpPr>
          <p:cNvPr id="10" name="object 10"/>
          <p:cNvSpPr txBox="1"/>
          <p:nvPr/>
        </p:nvSpPr>
        <p:spPr>
          <a:xfrm>
            <a:off x="681899" y="4240124"/>
            <a:ext cx="2997200" cy="1090042"/>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dirty="0">
                <a:ln>
                  <a:noFill/>
                </a:ln>
                <a:solidFill>
                  <a:srgbClr val="202124"/>
                </a:solidFill>
                <a:effectLst/>
                <a:latin typeface=""/>
                <a:cs typeface="Calibri" panose="020F0502020204030204" pitchFamily="34" charset="0"/>
              </a:rPr>
              <a:t>لمزيد من </a:t>
            </a:r>
            <a:r>
              <a:rPr kumimoji="0" lang="ar-JO" altLang="en-US" sz="1000" b="0" i="0" u="none" strike="noStrike" cap="none" normalizeH="0" dirty="0">
                <a:ln>
                  <a:noFill/>
                </a:ln>
                <a:solidFill>
                  <a:srgbClr val="202124"/>
                </a:solidFill>
                <a:effectLst/>
                <a:latin typeface=""/>
                <a:cs typeface="Calibri" panose="020F0502020204030204" pitchFamily="34" charset="0"/>
              </a:rPr>
              <a:t>التوجيهات</a:t>
            </a:r>
            <a:r>
              <a:rPr kumimoji="0" lang="ar-SA" altLang="en-US" sz="1000" b="0" i="0" u="none" strike="noStrike" cap="none" normalizeH="0" dirty="0">
                <a:ln>
                  <a:noFill/>
                </a:ln>
                <a:solidFill>
                  <a:srgbClr val="202124"/>
                </a:solidFill>
                <a:effectLst/>
                <a:latin typeface=""/>
                <a:cs typeface="Calibri" panose="020F0502020204030204" pitchFamily="34" charset="0"/>
              </a:rPr>
              <a:t> حول كيفية إنشاء آلية لجمع </a:t>
            </a:r>
            <a:r>
              <a:rPr kumimoji="0" lang="ar-JO" altLang="en-US" sz="1000" b="0" i="0" u="none" strike="noStrike" cap="none" normalizeH="0" dirty="0">
                <a:ln>
                  <a:noFill/>
                </a:ln>
                <a:solidFill>
                  <a:srgbClr val="202124"/>
                </a:solidFill>
                <a:effectLst/>
                <a:latin typeface=""/>
                <a:cs typeface="Calibri" panose="020F0502020204030204" pitchFamily="34" charset="0"/>
              </a:rPr>
              <a:t>الملاحظات والانطباعات</a:t>
            </a:r>
            <a:r>
              <a:rPr kumimoji="0" lang="ar-SA" altLang="en-US" sz="1000" b="0" i="0" u="none" strike="noStrike" cap="none" normalizeH="0" dirty="0">
                <a:ln>
                  <a:noFill/>
                </a:ln>
                <a:solidFill>
                  <a:srgbClr val="202124"/>
                </a:solidFill>
                <a:effectLst/>
                <a:latin typeface=""/>
                <a:cs typeface="Calibri" panose="020F0502020204030204" pitchFamily="34" charset="0"/>
              </a:rPr>
              <a:t> بشكل منظم وتطوير نهج أخذ العينات للتأكد من أنك </a:t>
            </a:r>
            <a:r>
              <a:rPr kumimoji="0" lang="ar-JO" altLang="en-US" sz="1000" b="0" i="0" u="none" strike="noStrike" cap="none" normalizeH="0" dirty="0">
                <a:ln>
                  <a:noFill/>
                </a:ln>
                <a:solidFill>
                  <a:srgbClr val="202124"/>
                </a:solidFill>
                <a:effectLst/>
                <a:latin typeface=""/>
                <a:cs typeface="Calibri" panose="020F0502020204030204" pitchFamily="34" charset="0"/>
              </a:rPr>
              <a:t>تصل</a:t>
            </a:r>
            <a:r>
              <a:rPr kumimoji="0" lang="ar-SA" altLang="en-US" sz="1000" b="0" i="0" u="none" strike="noStrike" cap="none" normalizeH="0" dirty="0">
                <a:ln>
                  <a:noFill/>
                </a:ln>
                <a:solidFill>
                  <a:srgbClr val="202124"/>
                </a:solidFill>
                <a:effectLst/>
                <a:latin typeface=""/>
                <a:cs typeface="Calibri" panose="020F0502020204030204" pitchFamily="34" charset="0"/>
              </a:rPr>
              <a:t> إلى</a:t>
            </a:r>
            <a:r>
              <a:rPr kumimoji="0" lang="ar-JO" altLang="en-US" sz="1000" b="0" i="0" u="none" strike="noStrike" cap="none" normalizeH="0" dirty="0">
                <a:ln>
                  <a:noFill/>
                </a:ln>
                <a:solidFill>
                  <a:srgbClr val="202124"/>
                </a:solidFill>
                <a:effectLst/>
                <a:latin typeface=""/>
                <a:cs typeface="Calibri" panose="020F0502020204030204" pitchFamily="34" charset="0"/>
              </a:rPr>
              <a:t> مختلف</a:t>
            </a:r>
            <a:r>
              <a:rPr kumimoji="0" lang="ar-SA" altLang="en-US" sz="1000" b="0" i="0" u="none" strike="noStrike" cap="none" normalizeH="0" dirty="0">
                <a:ln>
                  <a:noFill/>
                </a:ln>
                <a:solidFill>
                  <a:srgbClr val="202124"/>
                </a:solidFill>
                <a:effectLst/>
                <a:latin typeface=""/>
                <a:cs typeface="Calibri" panose="020F0502020204030204" pitchFamily="34" charset="0"/>
              </a:rPr>
              <a:t> المجموعات في </a:t>
            </a:r>
            <a:r>
              <a:rPr kumimoji="0" lang="ar-SA" altLang="en-US" sz="1000" b="0" i="0" u="none" strike="noStrike" cap="none" normalizeH="0" dirty="0" err="1">
                <a:ln>
                  <a:noFill/>
                </a:ln>
                <a:solidFill>
                  <a:srgbClr val="202124"/>
                </a:solidFill>
                <a:effectLst/>
                <a:latin typeface=""/>
                <a:cs typeface="Calibri" panose="020F0502020204030204" pitchFamily="34" charset="0"/>
              </a:rPr>
              <a:t>المجتم</a:t>
            </a:r>
            <a:r>
              <a:rPr kumimoji="0" lang="ar-JO" altLang="en-US" sz="1000" b="0" i="0" u="none" strike="noStrike" cap="none" normalizeH="0" dirty="0">
                <a:ln>
                  <a:noFill/>
                </a:ln>
                <a:solidFill>
                  <a:srgbClr val="202124"/>
                </a:solidFill>
                <a:effectLst/>
                <a:latin typeface=""/>
                <a:cs typeface="Calibri" panose="020F0502020204030204" pitchFamily="34" charset="0"/>
              </a:rPr>
              <a:t>ع؛ فيمكن لهذه الطريقة الاستباقية لجمع الملاحظات والانطباعات أن تكون مكملة لقنوات الملاحظات والانطباعات المفتوحة الأخرى، مثل الخط الساخن. يضمن هذا المزيج الحفاظ على وسيلة يمكن لأفراد المجتمع الوصول إليك من خلالها في حال كانت هناك مشكلة يرغبون في مشاركتها معك.</a:t>
            </a:r>
            <a:endParaRPr kumimoji="0" lang="en-US" altLang="en-US" sz="1000" b="0" i="0" u="none" strike="noStrike" cap="none" normalizeH="0" dirty="0">
              <a:ln>
                <a:noFill/>
              </a:ln>
              <a:solidFill>
                <a:schemeClr val="tx1"/>
              </a:solidFill>
              <a:effectLst/>
              <a:latin typeface=""/>
              <a:cs typeface="Calibri" panose="020F0502020204030204" pitchFamily="34" charset="0"/>
            </a:endParaRPr>
          </a:p>
        </p:txBody>
      </p:sp>
      <p:pic>
        <p:nvPicPr>
          <p:cNvPr id="11" name="object 11"/>
          <p:cNvPicPr/>
          <p:nvPr/>
        </p:nvPicPr>
        <p:blipFill>
          <a:blip r:embed="rId3" cstate="print"/>
          <a:stretch>
            <a:fillRect/>
          </a:stretch>
        </p:blipFill>
        <p:spPr>
          <a:xfrm>
            <a:off x="5715804" y="5648713"/>
            <a:ext cx="72008" cy="71996"/>
          </a:xfrm>
          <a:prstGeom prst="rect">
            <a:avLst/>
          </a:prstGeom>
        </p:spPr>
      </p:pic>
      <p:sp>
        <p:nvSpPr>
          <p:cNvPr id="12" name="object 12"/>
          <p:cNvSpPr/>
          <p:nvPr/>
        </p:nvSpPr>
        <p:spPr>
          <a:xfrm>
            <a:off x="4640875" y="6034744"/>
            <a:ext cx="2221865" cy="0"/>
          </a:xfrm>
          <a:custGeom>
            <a:avLst/>
            <a:gdLst/>
            <a:ahLst/>
            <a:cxnLst/>
            <a:rect l="l" t="t" r="r" b="b"/>
            <a:pathLst>
              <a:path w="2221865">
                <a:moveTo>
                  <a:pt x="0" y="0"/>
                </a:moveTo>
                <a:lnTo>
                  <a:pt x="2221344" y="0"/>
                </a:lnTo>
              </a:path>
            </a:pathLst>
          </a:custGeom>
          <a:ln w="3810">
            <a:solidFill>
              <a:srgbClr val="992B7D"/>
            </a:solidFill>
          </a:ln>
        </p:spPr>
        <p:txBody>
          <a:bodyPr wrap="square" lIns="0" tIns="0" rIns="0" bIns="0" rtlCol="0"/>
          <a:lstStyle/>
          <a:p>
            <a:endParaRPr>
              <a:cs typeface="Calibri" panose="020F0502020204030204" pitchFamily="34" charset="0"/>
            </a:endParaRPr>
          </a:p>
        </p:txBody>
      </p:sp>
      <p:grpSp>
        <p:nvGrpSpPr>
          <p:cNvPr id="13" name="object 13"/>
          <p:cNvGrpSpPr/>
          <p:nvPr/>
        </p:nvGrpSpPr>
        <p:grpSpPr>
          <a:xfrm>
            <a:off x="6387376" y="3704634"/>
            <a:ext cx="474345" cy="474345"/>
            <a:chOff x="469337" y="3701106"/>
            <a:chExt cx="474345" cy="474345"/>
          </a:xfrm>
        </p:grpSpPr>
        <p:sp>
          <p:nvSpPr>
            <p:cNvPr id="14" name="object 14"/>
            <p:cNvSpPr/>
            <p:nvPr/>
          </p:nvSpPr>
          <p:spPr>
            <a:xfrm>
              <a:off x="469337" y="3701106"/>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F1AFCD"/>
            </a:solidFill>
          </p:spPr>
          <p:txBody>
            <a:bodyPr wrap="square" lIns="0" tIns="0" rIns="0" bIns="0" rtlCol="0"/>
            <a:lstStyle/>
            <a:p>
              <a:endParaRPr>
                <a:cs typeface="Calibri" panose="020F0502020204030204" pitchFamily="34" charset="0"/>
              </a:endParaRPr>
            </a:p>
          </p:txBody>
        </p:sp>
        <p:pic>
          <p:nvPicPr>
            <p:cNvPr id="15" name="object 15"/>
            <p:cNvPicPr/>
            <p:nvPr/>
          </p:nvPicPr>
          <p:blipFill>
            <a:blip r:embed="rId4" cstate="print"/>
            <a:stretch>
              <a:fillRect/>
            </a:stretch>
          </p:blipFill>
          <p:spPr>
            <a:xfrm>
              <a:off x="584869" y="3799877"/>
              <a:ext cx="243268" cy="276783"/>
            </a:xfrm>
            <a:prstGeom prst="rect">
              <a:avLst/>
            </a:prstGeom>
          </p:spPr>
        </p:pic>
      </p:grpSp>
      <p:sp>
        <p:nvSpPr>
          <p:cNvPr id="39" name="object 39"/>
          <p:cNvSpPr txBox="1"/>
          <p:nvPr/>
        </p:nvSpPr>
        <p:spPr>
          <a:xfrm>
            <a:off x="1749179" y="6294314"/>
            <a:ext cx="2424430" cy="402033"/>
          </a:xfrm>
          <a:prstGeom prst="rect">
            <a:avLst/>
          </a:prstGeom>
        </p:spPr>
        <p:txBody>
          <a:bodyPr vert="horz" wrap="square" lIns="0" tIns="17145" rIns="0" bIns="0" rtlCol="0">
            <a:spAutoFit/>
          </a:bodyPr>
          <a:lstStyle/>
          <a:p>
            <a:pPr marL="12700">
              <a:lnSpc>
                <a:spcPct val="100000"/>
              </a:lnSpc>
              <a:spcBef>
                <a:spcPts val="135"/>
              </a:spcBef>
            </a:pPr>
            <a:r>
              <a:rPr sz="600" b="1" spc="60" dirty="0">
                <a:solidFill>
                  <a:srgbClr val="FFFFFF"/>
                </a:solidFill>
                <a:latin typeface="Calibri" panose="020F0502020204030204" pitchFamily="34" charset="0"/>
                <a:cs typeface="Calibri" panose="020F0502020204030204" pitchFamily="34" charset="0"/>
              </a:rPr>
              <a:t>Building</a:t>
            </a:r>
            <a:r>
              <a:rPr sz="600" b="1" spc="40" dirty="0">
                <a:solidFill>
                  <a:srgbClr val="FFFFFF"/>
                </a:solidFill>
                <a:latin typeface="Calibri" panose="020F0502020204030204" pitchFamily="34" charset="0"/>
                <a:cs typeface="Calibri" panose="020F0502020204030204" pitchFamily="34" charset="0"/>
              </a:rPr>
              <a:t> </a:t>
            </a:r>
            <a:r>
              <a:rPr sz="600" b="1" spc="55" dirty="0">
                <a:solidFill>
                  <a:srgbClr val="FFFFFF"/>
                </a:solidFill>
                <a:latin typeface="Calibri" panose="020F0502020204030204" pitchFamily="34" charset="0"/>
                <a:cs typeface="Calibri" panose="020F0502020204030204" pitchFamily="34" charset="0"/>
              </a:rPr>
              <a:t>the</a:t>
            </a:r>
            <a:r>
              <a:rPr sz="600" b="1" spc="45" dirty="0">
                <a:solidFill>
                  <a:srgbClr val="FFFFFF"/>
                </a:solidFill>
                <a:latin typeface="Calibri" panose="020F0502020204030204" pitchFamily="34" charset="0"/>
                <a:cs typeface="Calibri" panose="020F0502020204030204" pitchFamily="34" charset="0"/>
              </a:rPr>
              <a:t> </a:t>
            </a:r>
            <a:r>
              <a:rPr sz="600" b="1" spc="10" dirty="0">
                <a:solidFill>
                  <a:srgbClr val="FFFFFF"/>
                </a:solidFill>
                <a:latin typeface="Calibri" panose="020F0502020204030204" pitchFamily="34" charset="0"/>
                <a:cs typeface="Calibri" panose="020F0502020204030204" pitchFamily="34" charset="0"/>
              </a:rPr>
              <a:t>feedback</a:t>
            </a:r>
            <a:r>
              <a:rPr sz="600" b="1" spc="45" dirty="0">
                <a:solidFill>
                  <a:srgbClr val="FFFFFF"/>
                </a:solidFill>
                <a:latin typeface="Calibri" panose="020F0502020204030204" pitchFamily="34" charset="0"/>
                <a:cs typeface="Calibri" panose="020F0502020204030204" pitchFamily="34" charset="0"/>
              </a:rPr>
              <a:t> </a:t>
            </a:r>
            <a:r>
              <a:rPr sz="600" b="1" spc="35" dirty="0">
                <a:solidFill>
                  <a:srgbClr val="FFFFFF"/>
                </a:solidFill>
                <a:latin typeface="Calibri" panose="020F0502020204030204" pitchFamily="34" charset="0"/>
                <a:cs typeface="Calibri" panose="020F0502020204030204" pitchFamily="34" charset="0"/>
              </a:rPr>
              <a:t>mechanism</a:t>
            </a:r>
            <a:endParaRPr sz="600" dirty="0">
              <a:latin typeface="Calibri" panose="020F0502020204030204" pitchFamily="34" charset="0"/>
              <a:cs typeface="Calibri" panose="020F0502020204030204" pitchFamily="34" charset="0"/>
            </a:endParaRPr>
          </a:p>
          <a:p>
            <a:pPr>
              <a:lnSpc>
                <a:spcPct val="100000"/>
              </a:lnSpc>
              <a:spcBef>
                <a:spcPts val="20"/>
              </a:spcBef>
            </a:pPr>
            <a:endParaRPr sz="1150" dirty="0">
              <a:latin typeface="Calibri" panose="020F0502020204030204" pitchFamily="34" charset="0"/>
              <a:cs typeface="Calibri" panose="020F0502020204030204" pitchFamily="34" charset="0"/>
            </a:endParaRPr>
          </a:p>
          <a:p>
            <a:pPr marR="5080" algn="r">
              <a:lnSpc>
                <a:spcPct val="100000"/>
              </a:lnSpc>
            </a:pPr>
            <a:r>
              <a:rPr sz="750" b="1" spc="-10" dirty="0">
                <a:solidFill>
                  <a:srgbClr val="FFFFFF"/>
                </a:solidFill>
                <a:latin typeface="Calibri" panose="020F0502020204030204" pitchFamily="34" charset="0"/>
                <a:cs typeface="Calibri" panose="020F0502020204030204" pitchFamily="34" charset="0"/>
              </a:rPr>
              <a:t>Collection</a:t>
            </a:r>
            <a:endParaRPr sz="750" dirty="0">
              <a:latin typeface="Calibri" panose="020F0502020204030204" pitchFamily="34" charset="0"/>
              <a:cs typeface="Calibri" panose="020F0502020204030204" pitchFamily="34" charset="0"/>
            </a:endParaRPr>
          </a:p>
        </p:txBody>
      </p:sp>
      <p:sp>
        <p:nvSpPr>
          <p:cNvPr id="40" name="object 40"/>
          <p:cNvSpPr txBox="1"/>
          <p:nvPr/>
        </p:nvSpPr>
        <p:spPr>
          <a:xfrm>
            <a:off x="4344094" y="7417879"/>
            <a:ext cx="528320" cy="344170"/>
          </a:xfrm>
          <a:prstGeom prst="rect">
            <a:avLst/>
          </a:prstGeom>
        </p:spPr>
        <p:txBody>
          <a:bodyPr vert="horz" wrap="square" lIns="0" tIns="32384" rIns="0" bIns="0" rtlCol="0">
            <a:spAutoFit/>
          </a:bodyPr>
          <a:lstStyle/>
          <a:p>
            <a:pPr marL="29209" marR="5080" indent="-17145" algn="just">
              <a:lnSpc>
                <a:spcPts val="780"/>
              </a:lnSpc>
              <a:spcBef>
                <a:spcPts val="254"/>
              </a:spcBef>
            </a:pPr>
            <a:r>
              <a:rPr sz="750" b="1" spc="-10" dirty="0">
                <a:solidFill>
                  <a:srgbClr val="FFFFFF"/>
                </a:solidFill>
                <a:latin typeface="Calibri" panose="020F0502020204030204" pitchFamily="34" charset="0"/>
                <a:cs typeface="Calibri" panose="020F0502020204030204" pitchFamily="34" charset="0"/>
              </a:rPr>
              <a:t>Feedback</a:t>
            </a:r>
            <a:r>
              <a:rPr sz="750" b="1" spc="20" dirty="0">
                <a:solidFill>
                  <a:srgbClr val="FFFFFF"/>
                </a:solidFill>
                <a:latin typeface="Calibri" panose="020F0502020204030204" pitchFamily="34" charset="0"/>
                <a:cs typeface="Calibri" panose="020F0502020204030204" pitchFamily="34" charset="0"/>
              </a:rPr>
              <a:t> referral</a:t>
            </a:r>
            <a:r>
              <a:rPr sz="750" b="1" spc="180" dirty="0">
                <a:solidFill>
                  <a:srgbClr val="FFFFFF"/>
                </a:solidFill>
                <a:latin typeface="Calibri" panose="020F0502020204030204" pitchFamily="34" charset="0"/>
                <a:cs typeface="Calibri" panose="020F0502020204030204" pitchFamily="34" charset="0"/>
              </a:rPr>
              <a:t> </a:t>
            </a:r>
            <a:r>
              <a:rPr sz="750" b="1" spc="-50" dirty="0">
                <a:solidFill>
                  <a:srgbClr val="FFFFFF"/>
                </a:solidFill>
                <a:latin typeface="Calibri" panose="020F0502020204030204" pitchFamily="34" charset="0"/>
                <a:cs typeface="Calibri" panose="020F0502020204030204" pitchFamily="34" charset="0"/>
              </a:rPr>
              <a:t>&amp;</a:t>
            </a:r>
            <a:r>
              <a:rPr sz="750" b="1" spc="500" dirty="0">
                <a:solidFill>
                  <a:srgbClr val="FFFFFF"/>
                </a:solidFill>
                <a:latin typeface="Calibri" panose="020F0502020204030204" pitchFamily="34" charset="0"/>
                <a:cs typeface="Calibri" panose="020F0502020204030204" pitchFamily="34" charset="0"/>
              </a:rPr>
              <a:t> </a:t>
            </a:r>
            <a:r>
              <a:rPr sz="750" b="1" spc="-10" dirty="0">
                <a:solidFill>
                  <a:srgbClr val="FFFFFF"/>
                </a:solidFill>
                <a:latin typeface="Calibri" panose="020F0502020204030204" pitchFamily="34" charset="0"/>
                <a:cs typeface="Calibri" panose="020F0502020204030204" pitchFamily="34" charset="0"/>
              </a:rPr>
              <a:t>analysis</a:t>
            </a:r>
            <a:endParaRPr sz="750" dirty="0">
              <a:latin typeface="Calibri" panose="020F0502020204030204" pitchFamily="34" charset="0"/>
              <a:cs typeface="Calibri" panose="020F0502020204030204" pitchFamily="34" charset="0"/>
            </a:endParaRPr>
          </a:p>
        </p:txBody>
      </p:sp>
      <p:sp>
        <p:nvSpPr>
          <p:cNvPr id="41" name="object 41"/>
          <p:cNvSpPr txBox="1"/>
          <p:nvPr/>
        </p:nvSpPr>
        <p:spPr>
          <a:xfrm>
            <a:off x="3802538" y="8403240"/>
            <a:ext cx="445770" cy="244475"/>
          </a:xfrm>
          <a:prstGeom prst="rect">
            <a:avLst/>
          </a:prstGeom>
        </p:spPr>
        <p:txBody>
          <a:bodyPr vert="horz" wrap="square" lIns="0" tIns="33019" rIns="0" bIns="0" rtlCol="0">
            <a:spAutoFit/>
          </a:bodyPr>
          <a:lstStyle/>
          <a:p>
            <a:pPr marL="12700" marR="5080" indent="10160">
              <a:lnSpc>
                <a:spcPts val="780"/>
              </a:lnSpc>
              <a:spcBef>
                <a:spcPts val="259"/>
              </a:spcBef>
            </a:pPr>
            <a:r>
              <a:rPr sz="750" b="1" spc="50" dirty="0">
                <a:solidFill>
                  <a:srgbClr val="FFFFFF"/>
                </a:solidFill>
                <a:latin typeface="Calibri" panose="020F0502020204030204" pitchFamily="34" charset="0"/>
                <a:cs typeface="Calibri" panose="020F0502020204030204" pitchFamily="34" charset="0"/>
              </a:rPr>
              <a:t>Sharing </a:t>
            </a:r>
            <a:r>
              <a:rPr sz="750" b="1" dirty="0">
                <a:solidFill>
                  <a:srgbClr val="FFFFFF"/>
                </a:solidFill>
                <a:latin typeface="Calibri" panose="020F0502020204030204" pitchFamily="34" charset="0"/>
                <a:cs typeface="Calibri" panose="020F0502020204030204" pitchFamily="34" charset="0"/>
              </a:rPr>
              <a:t>&amp;</a:t>
            </a:r>
            <a:r>
              <a:rPr sz="750" b="1" spc="45" dirty="0">
                <a:solidFill>
                  <a:srgbClr val="FFFFFF"/>
                </a:solidFill>
                <a:latin typeface="Calibri" panose="020F0502020204030204" pitchFamily="34" charset="0"/>
                <a:cs typeface="Calibri" panose="020F0502020204030204" pitchFamily="34" charset="0"/>
              </a:rPr>
              <a:t> </a:t>
            </a:r>
            <a:r>
              <a:rPr sz="750" b="1" spc="-10" dirty="0">
                <a:solidFill>
                  <a:srgbClr val="FFFFFF"/>
                </a:solidFill>
                <a:latin typeface="Calibri" panose="020F0502020204030204" pitchFamily="34" charset="0"/>
                <a:cs typeface="Calibri" panose="020F0502020204030204" pitchFamily="34" charset="0"/>
              </a:rPr>
              <a:t>action</a:t>
            </a:r>
            <a:endParaRPr sz="750" dirty="0">
              <a:latin typeface="Calibri" panose="020F0502020204030204" pitchFamily="34" charset="0"/>
              <a:cs typeface="Calibri" panose="020F0502020204030204" pitchFamily="34" charset="0"/>
            </a:endParaRPr>
          </a:p>
        </p:txBody>
      </p:sp>
      <p:sp>
        <p:nvSpPr>
          <p:cNvPr id="42" name="object 42"/>
          <p:cNvSpPr txBox="1"/>
          <p:nvPr/>
        </p:nvSpPr>
        <p:spPr>
          <a:xfrm>
            <a:off x="2763281" y="8181189"/>
            <a:ext cx="450850" cy="244475"/>
          </a:xfrm>
          <a:prstGeom prst="rect">
            <a:avLst/>
          </a:prstGeom>
        </p:spPr>
        <p:txBody>
          <a:bodyPr vert="horz" wrap="square" lIns="0" tIns="33019" rIns="0" bIns="0" rtlCol="0">
            <a:spAutoFit/>
          </a:bodyPr>
          <a:lstStyle/>
          <a:p>
            <a:pPr marL="12700" marR="5080" indent="20955">
              <a:lnSpc>
                <a:spcPts val="780"/>
              </a:lnSpc>
              <a:spcBef>
                <a:spcPts val="259"/>
              </a:spcBef>
            </a:pPr>
            <a:r>
              <a:rPr sz="750" b="1" spc="-10" dirty="0">
                <a:solidFill>
                  <a:srgbClr val="FFFFFF"/>
                </a:solidFill>
                <a:latin typeface="Calibri" panose="020F0502020204030204" pitchFamily="34" charset="0"/>
                <a:cs typeface="Calibri" panose="020F0502020204030204" pitchFamily="34" charset="0"/>
              </a:rPr>
              <a:t>Closing</a:t>
            </a:r>
            <a:r>
              <a:rPr sz="750" b="1" spc="60" dirty="0">
                <a:solidFill>
                  <a:srgbClr val="FFFFFF"/>
                </a:solidFill>
                <a:latin typeface="Calibri" panose="020F0502020204030204" pitchFamily="34" charset="0"/>
                <a:cs typeface="Calibri" panose="020F0502020204030204" pitchFamily="34" charset="0"/>
              </a:rPr>
              <a:t> the</a:t>
            </a:r>
            <a:r>
              <a:rPr sz="750" b="1" spc="15" dirty="0">
                <a:solidFill>
                  <a:srgbClr val="FFFFFF"/>
                </a:solidFill>
                <a:latin typeface="Calibri" panose="020F0502020204030204" pitchFamily="34" charset="0"/>
                <a:cs typeface="Calibri" panose="020F0502020204030204" pitchFamily="34" charset="0"/>
              </a:rPr>
              <a:t> </a:t>
            </a:r>
            <a:r>
              <a:rPr sz="750" b="1" spc="-20" dirty="0">
                <a:solidFill>
                  <a:srgbClr val="FFFFFF"/>
                </a:solidFill>
                <a:latin typeface="Calibri" panose="020F0502020204030204" pitchFamily="34" charset="0"/>
                <a:cs typeface="Calibri" panose="020F0502020204030204" pitchFamily="34" charset="0"/>
              </a:rPr>
              <a:t>loop</a:t>
            </a:r>
            <a:endParaRPr sz="750" dirty="0">
              <a:latin typeface="Calibri" panose="020F0502020204030204" pitchFamily="34" charset="0"/>
              <a:cs typeface="Calibri" panose="020F0502020204030204" pitchFamily="34" charset="0"/>
            </a:endParaRPr>
          </a:p>
        </p:txBody>
      </p:sp>
      <p:sp>
        <p:nvSpPr>
          <p:cNvPr id="43" name="object 43"/>
          <p:cNvSpPr txBox="1"/>
          <p:nvPr/>
        </p:nvSpPr>
        <p:spPr>
          <a:xfrm>
            <a:off x="2529893" y="6989786"/>
            <a:ext cx="759460" cy="344170"/>
          </a:xfrm>
          <a:prstGeom prst="rect">
            <a:avLst/>
          </a:prstGeom>
        </p:spPr>
        <p:txBody>
          <a:bodyPr vert="horz" wrap="square" lIns="0" tIns="32384" rIns="0" bIns="0" rtlCol="0">
            <a:spAutoFit/>
          </a:bodyPr>
          <a:lstStyle/>
          <a:p>
            <a:pPr marL="97790" marR="90170" indent="-635" algn="ctr">
              <a:lnSpc>
                <a:spcPts val="780"/>
              </a:lnSpc>
              <a:spcBef>
                <a:spcPts val="254"/>
              </a:spcBef>
            </a:pPr>
            <a:r>
              <a:rPr sz="750" b="1" spc="50" dirty="0">
                <a:solidFill>
                  <a:srgbClr val="FFFFFF"/>
                </a:solidFill>
                <a:latin typeface="Calibri" panose="020F0502020204030204" pitchFamily="34" charset="0"/>
                <a:cs typeface="Calibri" panose="020F0502020204030204" pitchFamily="34" charset="0"/>
              </a:rPr>
              <a:t>Review</a:t>
            </a:r>
            <a:r>
              <a:rPr sz="750" b="1" spc="10" dirty="0">
                <a:solidFill>
                  <a:srgbClr val="FFFFFF"/>
                </a:solidFill>
                <a:latin typeface="Calibri" panose="020F0502020204030204" pitchFamily="34" charset="0"/>
                <a:cs typeface="Calibri" panose="020F0502020204030204" pitchFamily="34" charset="0"/>
              </a:rPr>
              <a:t> </a:t>
            </a:r>
            <a:r>
              <a:rPr sz="750" b="1" spc="-50" dirty="0">
                <a:solidFill>
                  <a:srgbClr val="FFFFFF"/>
                </a:solidFill>
                <a:latin typeface="Calibri" panose="020F0502020204030204" pitchFamily="34" charset="0"/>
                <a:cs typeface="Calibri" panose="020F0502020204030204" pitchFamily="34" charset="0"/>
              </a:rPr>
              <a:t>&amp;</a:t>
            </a:r>
            <a:r>
              <a:rPr sz="750" b="1" spc="500" dirty="0">
                <a:solidFill>
                  <a:srgbClr val="FFFFFF"/>
                </a:solidFill>
                <a:latin typeface="Calibri" panose="020F0502020204030204" pitchFamily="34" charset="0"/>
                <a:cs typeface="Calibri" panose="020F0502020204030204" pitchFamily="34" charset="0"/>
              </a:rPr>
              <a:t> </a:t>
            </a:r>
            <a:r>
              <a:rPr sz="750" b="1" spc="-10" dirty="0">
                <a:solidFill>
                  <a:srgbClr val="FFFFFF"/>
                </a:solidFill>
                <a:latin typeface="Calibri" panose="020F0502020204030204" pitchFamily="34" charset="0"/>
                <a:cs typeface="Calibri" panose="020F0502020204030204" pitchFamily="34" charset="0"/>
              </a:rPr>
              <a:t>adaptation</a:t>
            </a:r>
            <a:endParaRPr sz="750" dirty="0">
              <a:latin typeface="Calibri" panose="020F0502020204030204" pitchFamily="34" charset="0"/>
              <a:cs typeface="Calibri" panose="020F0502020204030204" pitchFamily="34" charset="0"/>
            </a:endParaRPr>
          </a:p>
          <a:p>
            <a:pPr algn="ctr">
              <a:lnSpc>
                <a:spcPts val="780"/>
              </a:lnSpc>
            </a:pPr>
            <a:r>
              <a:rPr sz="750" b="1" spc="50" dirty="0">
                <a:solidFill>
                  <a:srgbClr val="FFFFFF"/>
                </a:solidFill>
                <a:latin typeface="Calibri" panose="020F0502020204030204" pitchFamily="34" charset="0"/>
                <a:cs typeface="Calibri" panose="020F0502020204030204" pitchFamily="34" charset="0"/>
              </a:rPr>
              <a:t>of</a:t>
            </a:r>
            <a:r>
              <a:rPr sz="750" b="1" spc="5" dirty="0">
                <a:solidFill>
                  <a:srgbClr val="FFFFFF"/>
                </a:solidFill>
                <a:latin typeface="Calibri" panose="020F0502020204030204" pitchFamily="34" charset="0"/>
                <a:cs typeface="Calibri" panose="020F0502020204030204" pitchFamily="34" charset="0"/>
              </a:rPr>
              <a:t> </a:t>
            </a:r>
            <a:r>
              <a:rPr sz="750" b="1" spc="40" dirty="0">
                <a:solidFill>
                  <a:srgbClr val="FFFFFF"/>
                </a:solidFill>
                <a:latin typeface="Calibri" panose="020F0502020204030204" pitchFamily="34" charset="0"/>
                <a:cs typeface="Calibri" panose="020F0502020204030204" pitchFamily="34" charset="0"/>
              </a:rPr>
              <a:t>mechanism</a:t>
            </a:r>
            <a:endParaRPr sz="750" dirty="0">
              <a:latin typeface="Calibri" panose="020F0502020204030204" pitchFamily="34" charset="0"/>
              <a:cs typeface="Calibri" panose="020F0502020204030204" pitchFamily="34" charset="0"/>
            </a:endParaRPr>
          </a:p>
        </p:txBody>
      </p:sp>
      <p:sp>
        <p:nvSpPr>
          <p:cNvPr id="44" name="object 44"/>
          <p:cNvSpPr/>
          <p:nvPr/>
        </p:nvSpPr>
        <p:spPr>
          <a:xfrm>
            <a:off x="6035945" y="9613900"/>
            <a:ext cx="936625" cy="0"/>
          </a:xfrm>
          <a:custGeom>
            <a:avLst/>
            <a:gdLst/>
            <a:ahLst/>
            <a:cxnLst/>
            <a:rect l="l" t="t" r="r" b="b"/>
            <a:pathLst>
              <a:path w="936625">
                <a:moveTo>
                  <a:pt x="0" y="0"/>
                </a:moveTo>
                <a:lnTo>
                  <a:pt x="936002" y="0"/>
                </a:lnTo>
              </a:path>
            </a:pathLst>
          </a:custGeom>
          <a:ln w="3175">
            <a:solidFill>
              <a:srgbClr val="992B7D"/>
            </a:solidFill>
          </a:ln>
        </p:spPr>
        <p:txBody>
          <a:bodyPr wrap="square" lIns="0" tIns="0" rIns="0" bIns="0" rtlCol="0"/>
          <a:lstStyle/>
          <a:p>
            <a:endParaRPr>
              <a:cs typeface="Calibri" panose="020F0502020204030204" pitchFamily="34" charset="0"/>
            </a:endParaRPr>
          </a:p>
        </p:txBody>
      </p:sp>
      <p:sp>
        <p:nvSpPr>
          <p:cNvPr id="45" name="object 45"/>
          <p:cNvSpPr txBox="1"/>
          <p:nvPr/>
        </p:nvSpPr>
        <p:spPr>
          <a:xfrm>
            <a:off x="1533282" y="9701135"/>
            <a:ext cx="5503545" cy="228268"/>
          </a:xfrm>
          <a:prstGeom prst="rect">
            <a:avLst/>
          </a:prstGeom>
        </p:spPr>
        <p:txBody>
          <a:bodyPr vert="horz" wrap="square" lIns="0" tIns="12700" rIns="0" bIns="0" rtlCol="0">
            <a:spAutoFit/>
          </a:bodyPr>
          <a:lstStyle/>
          <a:p>
            <a:pPr marL="12700" algn="r" rtl="1">
              <a:lnSpc>
                <a:spcPct val="100000"/>
              </a:lnSpc>
              <a:spcBef>
                <a:spcPts val="100"/>
              </a:spcBef>
            </a:pPr>
            <a:r>
              <a:rPr sz="700" dirty="0">
                <a:solidFill>
                  <a:srgbClr val="992B7D"/>
                </a:solidFill>
                <a:latin typeface="Arial Black"/>
                <a:cs typeface="Calibri" panose="020F0502020204030204" pitchFamily="34" charset="0"/>
              </a:rPr>
              <a:t>3.</a:t>
            </a:r>
            <a:r>
              <a:rPr sz="700" spc="180" dirty="0">
                <a:solidFill>
                  <a:srgbClr val="992B7D"/>
                </a:solidFill>
                <a:latin typeface="Arial Black"/>
                <a:cs typeface="Calibri" panose="020F0502020204030204" pitchFamily="34" charset="0"/>
              </a:rPr>
              <a:t> </a:t>
            </a:r>
            <a:r>
              <a:rPr lang="ar-JO" sz="700" spc="-20" dirty="0">
                <a:solidFill>
                  <a:srgbClr val="992B7D"/>
                </a:solidFill>
                <a:latin typeface="Tahoma"/>
                <a:cs typeface="Calibri" panose="020F0502020204030204" pitchFamily="34" charset="0"/>
              </a:rPr>
              <a:t> </a:t>
            </a:r>
            <a:r>
              <a:rPr lang="ar-JO" sz="700" dirty="0">
                <a:latin typeface="Tahoma"/>
                <a:cs typeface="Calibri" panose="020F0502020204030204" pitchFamily="34" charset="0"/>
              </a:rPr>
              <a:t>للمزيد من المعلومات حول كيفية إعداد أي نوع من آلية تقديم الملاحظات، راجع </a:t>
            </a:r>
            <a:r>
              <a:rPr lang="ar-JO" sz="700" u="sng" dirty="0">
                <a:solidFill>
                  <a:srgbClr val="992B7D"/>
                </a:solidFill>
                <a:uFill>
                  <a:solidFill>
                    <a:srgbClr val="992B7D"/>
                  </a:solidFill>
                </a:uFill>
                <a:latin typeface="Tahoma"/>
                <a:cs typeface="Calibri" panose="020F0502020204030204" pitchFamily="34" charset="0"/>
                <a:hlinkClick r:id="rId2"/>
              </a:rPr>
              <a:t>الوحدة 2- أساسيات الملاحظات والانطباعات</a:t>
            </a:r>
            <a:r>
              <a:rPr lang="ar-JO" sz="700" dirty="0">
                <a:latin typeface="Tahoma"/>
                <a:cs typeface="Calibri" panose="020F0502020204030204" pitchFamily="34" charset="0"/>
              </a:rPr>
              <a:t> الخاص بمجموعة تعليقات الاتحاد الدولي لجمعيات الصليب الأحمر والهلال الأحمر.</a:t>
            </a:r>
            <a:endParaRPr sz="700" dirty="0">
              <a:latin typeface="Tahoma"/>
              <a:cs typeface="Calibri" panose="020F0502020204030204" pitchFamily="34" charset="0"/>
            </a:endParaRPr>
          </a:p>
        </p:txBody>
      </p:sp>
      <p:sp>
        <p:nvSpPr>
          <p:cNvPr id="46" name="object 46"/>
          <p:cNvSpPr/>
          <p:nvPr/>
        </p:nvSpPr>
        <p:spPr>
          <a:xfrm>
            <a:off x="6643914" y="10083162"/>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47" name="object 47"/>
          <p:cNvSpPr txBox="1"/>
          <p:nvPr/>
        </p:nvSpPr>
        <p:spPr>
          <a:xfrm>
            <a:off x="6725831" y="10153537"/>
            <a:ext cx="135890" cy="135935"/>
          </a:xfrm>
          <a:prstGeom prst="rect">
            <a:avLst/>
          </a:prstGeom>
        </p:spPr>
        <p:txBody>
          <a:bodyPr vert="horz" wrap="square" lIns="0" tIns="12700" rIns="0" bIns="0" rtlCol="0">
            <a:spAutoFit/>
          </a:bodyPr>
          <a:lstStyle/>
          <a:p>
            <a:pPr marL="12700">
              <a:lnSpc>
                <a:spcPct val="100000"/>
              </a:lnSpc>
              <a:spcBef>
                <a:spcPts val="100"/>
              </a:spcBef>
            </a:pPr>
            <a:r>
              <a:rPr sz="800" b="1" spc="-25" dirty="0">
                <a:solidFill>
                  <a:srgbClr val="FFFFFF"/>
                </a:solidFill>
                <a:latin typeface="Calibri" panose="020F0502020204030204" pitchFamily="34" charset="0"/>
                <a:cs typeface="Calibri" panose="020F0502020204030204" pitchFamily="34" charset="0"/>
              </a:rPr>
              <a:t>14</a:t>
            </a:r>
            <a:endParaRPr sz="800" dirty="0">
              <a:latin typeface="Calibri" panose="020F0502020204030204" pitchFamily="34" charset="0"/>
              <a:cs typeface="Calibri" panose="020F0502020204030204" pitchFamily="34" charset="0"/>
            </a:endParaRPr>
          </a:p>
        </p:txBody>
      </p:sp>
      <p:sp>
        <p:nvSpPr>
          <p:cNvPr id="49" name="Rectangle 1">
            <a:extLst>
              <a:ext uri="{FF2B5EF4-FFF2-40B4-BE49-F238E27FC236}">
                <a16:creationId xmlns:a16="http://schemas.microsoft.com/office/drawing/2014/main" id="{58C31297-368D-A042-3D00-4D5B8FF63F40}"/>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dirty="0">
              <a:ln>
                <a:noFill/>
              </a:ln>
              <a:solidFill>
                <a:schemeClr val="tx1"/>
              </a:solidFill>
              <a:effectLst/>
              <a:latin typeface="Calibri" panose="020F0502020204030204" pitchFamily="34" charset="0"/>
              <a:cs typeface="Calibri" panose="020F0502020204030204" pitchFamily="34" charset="0"/>
            </a:endParaRPr>
          </a:p>
        </p:txBody>
      </p:sp>
      <p:sp>
        <p:nvSpPr>
          <p:cNvPr id="50" name="Rectangle 2">
            <a:extLst>
              <a:ext uri="{FF2B5EF4-FFF2-40B4-BE49-F238E27FC236}">
                <a16:creationId xmlns:a16="http://schemas.microsoft.com/office/drawing/2014/main" id="{B52FADF3-B14F-4784-F032-2C3BDA1490A6}"/>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dirty="0">
              <a:ln>
                <a:noFill/>
              </a:ln>
              <a:solidFill>
                <a:schemeClr val="tx1"/>
              </a:solidFill>
              <a:effectLst/>
              <a:latin typeface="Calibri" panose="020F0502020204030204" pitchFamily="34" charset="0"/>
              <a:cs typeface="Calibri" panose="020F0502020204030204" pitchFamily="34" charset="0"/>
            </a:endParaRPr>
          </a:p>
        </p:txBody>
      </p:sp>
      <p:sp>
        <p:nvSpPr>
          <p:cNvPr id="58" name="Rectangle 3">
            <a:extLst>
              <a:ext uri="{FF2B5EF4-FFF2-40B4-BE49-F238E27FC236}">
                <a16:creationId xmlns:a16="http://schemas.microsoft.com/office/drawing/2014/main" id="{1F7597DF-4422-591B-6D5B-9D98DAFF52C4}"/>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dirty="0">
              <a:ln>
                <a:noFill/>
              </a:ln>
              <a:solidFill>
                <a:schemeClr val="tx1"/>
              </a:solidFill>
              <a:effectLst/>
              <a:latin typeface="Calibri" panose="020F0502020204030204" pitchFamily="34" charset="0"/>
              <a:cs typeface="Calibri" panose="020F0502020204030204" pitchFamily="34" charset="0"/>
            </a:endParaRPr>
          </a:p>
        </p:txBody>
      </p:sp>
      <p:sp>
        <p:nvSpPr>
          <p:cNvPr id="59" name="object 23">
            <a:extLst>
              <a:ext uri="{FF2B5EF4-FFF2-40B4-BE49-F238E27FC236}">
                <a16:creationId xmlns:a16="http://schemas.microsoft.com/office/drawing/2014/main" id="{503570B3-0867-3FE3-03E6-66A37AED2494}"/>
              </a:ext>
            </a:extLst>
          </p:cNvPr>
          <p:cNvSpPr txBox="1"/>
          <p:nvPr/>
        </p:nvSpPr>
        <p:spPr>
          <a:xfrm>
            <a:off x="3267391" y="10138149"/>
            <a:ext cx="3350553" cy="120546"/>
          </a:xfrm>
          <a:prstGeom prst="rect">
            <a:avLst/>
          </a:prstGeom>
        </p:spPr>
        <p:txBody>
          <a:bodyPr vert="horz" wrap="square" lIns="0" tIns="12700" rIns="0" bIns="0" rtlCol="0">
            <a:spAutoFit/>
          </a:bodyPr>
          <a:lstStyle/>
          <a:p>
            <a:pPr marL="12700" rtl="1">
              <a:lnSpc>
                <a:spcPct val="100000"/>
              </a:lnSpc>
              <a:spcBef>
                <a:spcPts val="100"/>
              </a:spcBef>
            </a:pPr>
            <a:r>
              <a:rPr lang="ar-JO" sz="700" spc="10" dirty="0">
                <a:latin typeface="Verdana"/>
                <a:cs typeface="Calibri" panose="020F0502020204030204" pitchFamily="34" charset="0"/>
              </a:rPr>
              <a:t>كيفية الاستماع والاستجابة للتغذية الراجعة المجتمعية المفتوحة</a:t>
            </a:r>
            <a:endParaRPr sz="700" dirty="0">
              <a:latin typeface="Verdana"/>
              <a:cs typeface="Calibri" panose="020F0502020204030204" pitchFamily="34" charset="0"/>
            </a:endParaRPr>
          </a:p>
        </p:txBody>
      </p:sp>
      <p:pic>
        <p:nvPicPr>
          <p:cNvPr id="51" name="Picture 50">
            <a:extLst>
              <a:ext uri="{FF2B5EF4-FFF2-40B4-BE49-F238E27FC236}">
                <a16:creationId xmlns:a16="http://schemas.microsoft.com/office/drawing/2014/main" id="{BE4F075E-5228-E3FF-6F36-C26249C4EE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70516" y="6256143"/>
            <a:ext cx="4939947" cy="3210343"/>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915046" y="727828"/>
            <a:ext cx="2995930" cy="995401"/>
          </a:xfrm>
          <a:prstGeom prst="rect">
            <a:avLst/>
          </a:prstGeom>
        </p:spPr>
        <p:txBody>
          <a:bodyPr vert="horz" wrap="square" lIns="0" tIns="12700" rIns="0" bIns="0" rtlCol="0">
            <a:spAutoFit/>
          </a:bodyPr>
          <a:lstStyle/>
          <a:p>
            <a:pPr marL="12700" marR="5080" algn="just" rtl="1">
              <a:lnSpc>
                <a:spcPct val="113999"/>
              </a:lnSpc>
              <a:spcBef>
                <a:spcPts val="850"/>
              </a:spcBef>
            </a:pPr>
            <a:r>
              <a:rPr lang="ar-JO" sz="1000" dirty="0">
                <a:latin typeface=""/>
                <a:cs typeface="Calibri" panose="020F0502020204030204" pitchFamily="34" charset="0"/>
              </a:rPr>
              <a:t>سيوضح هذا القسم كيفية التخطيط لجميع مراحل آلية التغذية الراجعة (معروضة بشكل مرئي في الرسم). </a:t>
            </a:r>
          </a:p>
          <a:p>
            <a:pPr marL="12700" marR="5080" algn="just" rtl="1">
              <a:lnSpc>
                <a:spcPct val="113999"/>
              </a:lnSpc>
              <a:spcBef>
                <a:spcPts val="850"/>
              </a:spcBef>
            </a:pPr>
            <a:r>
              <a:rPr lang="ar-JO" sz="1000" dirty="0">
                <a:latin typeface=""/>
                <a:cs typeface="Calibri" panose="020F0502020204030204" pitchFamily="34" charset="0"/>
              </a:rPr>
              <a:t>من المهم جدًا إشراك المجتمع في بناء الآلية وذلك لضمان الاتفاق على الهدف منها والقنوات المستخدمة والطريقة التي يريدون من خلالها المشاركة في عملية التحليل وصنع القرار، بالإضافة إلى تفضيلاتهم حول</a:t>
            </a:r>
          </a:p>
        </p:txBody>
      </p:sp>
      <p:sp>
        <p:nvSpPr>
          <p:cNvPr id="3" name="object 3"/>
          <p:cNvSpPr txBox="1"/>
          <p:nvPr/>
        </p:nvSpPr>
        <p:spPr>
          <a:xfrm>
            <a:off x="703221" y="707229"/>
            <a:ext cx="2995930" cy="703526"/>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
                <a:cs typeface="Calibri" panose="020F0502020204030204" pitchFamily="34" charset="0"/>
              </a:rPr>
              <a:t>الطريقة التي يرغبون في تلقي الإجابة على ملاحظاتهم من خلالها. نظرًا لتنوع المجتمعات، سيتعين علك استشارة المجموعات المختلفة وإشراكها حيث ستتابين احتياجات وتفضيلات كل منها، بما في ذلك النساء والشباب والأشخاص من ذوي الإعاقة والأقليات.</a:t>
            </a:r>
            <a:endParaRPr sz="1000" dirty="0">
              <a:latin typeface=""/>
              <a:cs typeface="Calibri" panose="020F0502020204030204" pitchFamily="34" charset="0"/>
            </a:endParaRPr>
          </a:p>
        </p:txBody>
      </p:sp>
      <p:sp>
        <p:nvSpPr>
          <p:cNvPr id="4" name="object 4"/>
          <p:cNvSpPr txBox="1"/>
          <p:nvPr/>
        </p:nvSpPr>
        <p:spPr>
          <a:xfrm>
            <a:off x="3824876" y="2332096"/>
            <a:ext cx="3153774" cy="742511"/>
          </a:xfrm>
          <a:prstGeom prst="rect">
            <a:avLst/>
          </a:prstGeom>
        </p:spPr>
        <p:txBody>
          <a:bodyPr vert="horz" wrap="square" lIns="0" tIns="12700" rIns="0" bIns="0" rtlCol="0">
            <a:spAutoFit/>
          </a:bodyPr>
          <a:lstStyle/>
          <a:p>
            <a:pPr marL="12700" rtl="1">
              <a:lnSpc>
                <a:spcPct val="100000"/>
              </a:lnSpc>
              <a:spcBef>
                <a:spcPts val="100"/>
              </a:spcBef>
            </a:pPr>
            <a:r>
              <a:rPr sz="1700" b="1" spc="-75" dirty="0">
                <a:solidFill>
                  <a:srgbClr val="E42A83"/>
                </a:solidFill>
                <a:latin typeface="Calibri"/>
                <a:cs typeface="Calibri" panose="020F0502020204030204" pitchFamily="34" charset="0"/>
              </a:rPr>
              <a:t>1.1</a:t>
            </a:r>
            <a:r>
              <a:rPr lang="ar-JO" sz="1700" b="1" spc="-75" dirty="0">
                <a:solidFill>
                  <a:srgbClr val="E42A83"/>
                </a:solidFill>
                <a:latin typeface="Calibri"/>
                <a:cs typeface="Calibri" panose="020F0502020204030204" pitchFamily="34" charset="0"/>
              </a:rPr>
              <a:t> أحصل على التأييد الذي تريد </a:t>
            </a:r>
            <a:endParaRPr sz="1700" dirty="0">
              <a:latin typeface="Calibri"/>
              <a:cs typeface="Calibri" panose="020F0502020204030204" pitchFamily="34" charset="0"/>
            </a:endParaRPr>
          </a:p>
          <a:p>
            <a:pPr marL="12700" marR="95250" algn="just" rtl="1">
              <a:lnSpc>
                <a:spcPct val="113999"/>
              </a:lnSpc>
              <a:spcBef>
                <a:spcPts val="985"/>
              </a:spcBef>
            </a:pPr>
            <a:r>
              <a:rPr lang="ar-JO" sz="1000" dirty="0">
                <a:latin typeface=""/>
                <a:cs typeface="Calibri" panose="020F0502020204030204" pitchFamily="34" charset="0"/>
              </a:rPr>
              <a:t>تتطلب آلية التغذية الراجعة وقت الموظفين والتمويل والالتزام بإجراء التغييرات بناءً على ما تفضله المجتمعات، ولذلك فمن المهم أن تعمل على</a:t>
            </a:r>
            <a:endParaRPr sz="1000" dirty="0">
              <a:latin typeface=""/>
              <a:cs typeface="Calibri" panose="020F0502020204030204" pitchFamily="34" charset="0"/>
            </a:endParaRPr>
          </a:p>
        </p:txBody>
      </p:sp>
      <p:sp>
        <p:nvSpPr>
          <p:cNvPr id="5" name="object 5"/>
          <p:cNvSpPr txBox="1"/>
          <p:nvPr/>
        </p:nvSpPr>
        <p:spPr>
          <a:xfrm>
            <a:off x="735695" y="2734531"/>
            <a:ext cx="2995930" cy="178254"/>
          </a:xfrm>
          <a:prstGeom prst="rect">
            <a:avLst/>
          </a:prstGeom>
        </p:spPr>
        <p:txBody>
          <a:bodyPr vert="horz" wrap="square" lIns="0" tIns="12700" rIns="0" bIns="0" rtlCol="0">
            <a:spAutoFit/>
          </a:bodyPr>
          <a:lstStyle/>
          <a:p>
            <a:pPr marL="12700" marR="5080" rtl="1">
              <a:lnSpc>
                <a:spcPct val="113999"/>
              </a:lnSpc>
              <a:spcBef>
                <a:spcPts val="100"/>
              </a:spcBef>
            </a:pPr>
            <a:r>
              <a:rPr lang="ar-JO" sz="1000" dirty="0">
                <a:latin typeface=""/>
                <a:cs typeface="Calibri" panose="020F0502020204030204" pitchFamily="34" charset="0"/>
              </a:rPr>
              <a:t>، إشراك الجميع وتوضيح أدوارهم. </a:t>
            </a:r>
          </a:p>
        </p:txBody>
      </p:sp>
      <p:sp>
        <p:nvSpPr>
          <p:cNvPr id="6" name="object 6"/>
          <p:cNvSpPr/>
          <p:nvPr/>
        </p:nvSpPr>
        <p:spPr>
          <a:xfrm>
            <a:off x="4523376" y="3452473"/>
            <a:ext cx="2221230" cy="0"/>
          </a:xfrm>
          <a:custGeom>
            <a:avLst/>
            <a:gdLst/>
            <a:ahLst/>
            <a:cxnLst/>
            <a:rect l="l" t="t" r="r" b="b"/>
            <a:pathLst>
              <a:path w="2221230">
                <a:moveTo>
                  <a:pt x="0" y="0"/>
                </a:moveTo>
                <a:lnTo>
                  <a:pt x="2220645"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7" name="object 7"/>
          <p:cNvSpPr txBox="1"/>
          <p:nvPr/>
        </p:nvSpPr>
        <p:spPr>
          <a:xfrm>
            <a:off x="4481807" y="3269819"/>
            <a:ext cx="2246630" cy="197490"/>
          </a:xfrm>
          <a:prstGeom prst="rect">
            <a:avLst/>
          </a:prstGeom>
        </p:spPr>
        <p:txBody>
          <a:bodyPr vert="horz" wrap="square" lIns="0" tIns="12700" rIns="0" bIns="0" rtlCol="0">
            <a:spAutoFit/>
          </a:bodyPr>
          <a:lstStyle/>
          <a:p>
            <a:pPr marL="12700" rtl="1">
              <a:lnSpc>
                <a:spcPct val="100000"/>
              </a:lnSpc>
              <a:spcBef>
                <a:spcPts val="100"/>
              </a:spcBef>
            </a:pPr>
            <a:r>
              <a:rPr lang="ar-JO" sz="1200" b="1" dirty="0">
                <a:solidFill>
                  <a:srgbClr val="992B7D"/>
                </a:solidFill>
                <a:latin typeface="Calibri" panose="020F0502020204030204" pitchFamily="34" charset="0"/>
                <a:cs typeface="Calibri" panose="020F0502020204030204" pitchFamily="34" charset="0"/>
              </a:rPr>
              <a:t>إشراك الإدارة</a:t>
            </a:r>
            <a:endParaRPr sz="1200" b="1" dirty="0">
              <a:latin typeface="Calibri" panose="020F0502020204030204" pitchFamily="34" charset="0"/>
              <a:cs typeface="Calibri" panose="020F0502020204030204" pitchFamily="34" charset="0"/>
            </a:endParaRPr>
          </a:p>
        </p:txBody>
      </p:sp>
      <p:sp>
        <p:nvSpPr>
          <p:cNvPr id="8" name="object 8"/>
          <p:cNvSpPr txBox="1"/>
          <p:nvPr/>
        </p:nvSpPr>
        <p:spPr>
          <a:xfrm>
            <a:off x="3982720" y="3666956"/>
            <a:ext cx="2995930" cy="501804"/>
          </a:xfrm>
          <a:prstGeom prst="rect">
            <a:avLst/>
          </a:prstGeom>
        </p:spPr>
        <p:txBody>
          <a:bodyPr vert="horz" wrap="square" lIns="0" tIns="12700" rIns="0" bIns="0" rtlCol="0">
            <a:spAutoFit/>
          </a:bodyPr>
          <a:lstStyle/>
          <a:p>
            <a:pPr marL="12700" marR="5080" algn="just" rtl="1">
              <a:lnSpc>
                <a:spcPct val="113999"/>
              </a:lnSpc>
              <a:spcBef>
                <a:spcPts val="100"/>
              </a:spcBef>
            </a:pPr>
            <a:r>
              <a:rPr lang="ar-JO" sz="950" dirty="0">
                <a:latin typeface="Tahoma"/>
                <a:cs typeface="Calibri" panose="020F0502020204030204" pitchFamily="34" charset="0"/>
              </a:rPr>
              <a:t>في حال دعمت الإدارة آلية التغذية الراجعة، فإن هذا يرسل رسالة قوية إلى بقية المنظمة. سلّط الضوء على الفوائد التي توفرها الآلية ونوّه إلى أن المجتمعات ستحصل على الملاحظات والانطباعات </a:t>
            </a:r>
            <a:endParaRPr sz="950" dirty="0">
              <a:latin typeface="Tahoma"/>
              <a:cs typeface="Calibri" panose="020F0502020204030204" pitchFamily="34" charset="0"/>
            </a:endParaRPr>
          </a:p>
        </p:txBody>
      </p:sp>
      <p:sp>
        <p:nvSpPr>
          <p:cNvPr id="9" name="object 9"/>
          <p:cNvSpPr txBox="1"/>
          <p:nvPr/>
        </p:nvSpPr>
        <p:spPr>
          <a:xfrm>
            <a:off x="782320" y="3677275"/>
            <a:ext cx="2995930" cy="335156"/>
          </a:xfrm>
          <a:prstGeom prst="rect">
            <a:avLst/>
          </a:prstGeom>
        </p:spPr>
        <p:txBody>
          <a:bodyPr vert="horz" wrap="square" lIns="0" tIns="12700" rIns="0" bIns="0" rtlCol="0">
            <a:spAutoFit/>
          </a:bodyPr>
          <a:lstStyle/>
          <a:p>
            <a:pPr marL="12700" marR="5080" algn="just" rtl="1">
              <a:lnSpc>
                <a:spcPct val="113999"/>
              </a:lnSpc>
              <a:spcBef>
                <a:spcPts val="100"/>
              </a:spcBef>
            </a:pPr>
            <a:r>
              <a:rPr lang="ar-JO" sz="950" dirty="0">
                <a:latin typeface="Tahoma"/>
                <a:cs typeface="Calibri" panose="020F0502020204030204" pitchFamily="34" charset="0"/>
              </a:rPr>
              <a:t>حتى بدون وجود آلية. من الأفضل أن يكون هناك نظام لإدارة هذه الملاحظات والانطباعات بشكل فعّال وإستغلالها كأداة للتطور.</a:t>
            </a:r>
            <a:endParaRPr sz="950" dirty="0">
              <a:latin typeface="Tahoma"/>
              <a:cs typeface="Calibri" panose="020F0502020204030204" pitchFamily="34" charset="0"/>
            </a:endParaRPr>
          </a:p>
        </p:txBody>
      </p:sp>
      <p:sp>
        <p:nvSpPr>
          <p:cNvPr id="10" name="object 10"/>
          <p:cNvSpPr/>
          <p:nvPr/>
        </p:nvSpPr>
        <p:spPr>
          <a:xfrm>
            <a:off x="4240890" y="4889500"/>
            <a:ext cx="2612390" cy="0"/>
          </a:xfrm>
          <a:custGeom>
            <a:avLst/>
            <a:gdLst/>
            <a:ahLst/>
            <a:cxnLst/>
            <a:rect l="l" t="t" r="r" b="b"/>
            <a:pathLst>
              <a:path w="2612390">
                <a:moveTo>
                  <a:pt x="0" y="0"/>
                </a:moveTo>
                <a:lnTo>
                  <a:pt x="2612364"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11" name="object 11"/>
          <p:cNvSpPr txBox="1"/>
          <p:nvPr/>
        </p:nvSpPr>
        <p:spPr>
          <a:xfrm>
            <a:off x="1381396" y="4605749"/>
            <a:ext cx="5529580" cy="498475"/>
          </a:xfrm>
          <a:prstGeom prst="rect">
            <a:avLst/>
          </a:prstGeom>
        </p:spPr>
        <p:txBody>
          <a:bodyPr vert="horz" wrap="square" lIns="0" tIns="12700" rIns="0" bIns="0" rtlCol="0">
            <a:spAutoFit/>
          </a:bodyPr>
          <a:lstStyle/>
          <a:p>
            <a:pPr marL="12700" rtl="1">
              <a:lnSpc>
                <a:spcPct val="100000"/>
              </a:lnSpc>
              <a:spcBef>
                <a:spcPts val="100"/>
              </a:spcBef>
            </a:pPr>
            <a:r>
              <a:rPr lang="ar-JO" sz="1100" b="1" spc="10" dirty="0">
                <a:solidFill>
                  <a:srgbClr val="992B7D"/>
                </a:solidFill>
                <a:latin typeface="Calibri" panose="020F0502020204030204" pitchFamily="34" charset="0"/>
                <a:cs typeface="Calibri" panose="020F0502020204030204" pitchFamily="34" charset="0"/>
              </a:rPr>
              <a:t>إشراك الفرق الرئيسية الآتية في العمل بشكل مبكر </a:t>
            </a:r>
            <a:endParaRPr sz="1100" b="1" dirty="0">
              <a:latin typeface="Calibri" panose="020F0502020204030204" pitchFamily="34" charset="0"/>
              <a:cs typeface="Calibri" panose="020F0502020204030204" pitchFamily="34" charset="0"/>
            </a:endParaRPr>
          </a:p>
          <a:p>
            <a:pPr rtl="1">
              <a:lnSpc>
                <a:spcPct val="100000"/>
              </a:lnSpc>
              <a:spcBef>
                <a:spcPts val="35"/>
              </a:spcBef>
            </a:pPr>
            <a:endParaRPr sz="1000" dirty="0">
              <a:latin typeface="Calibri" panose="020F0502020204030204" pitchFamily="34" charset="0"/>
              <a:cs typeface="Calibri" panose="020F0502020204030204" pitchFamily="34" charset="0"/>
            </a:endParaRPr>
          </a:p>
          <a:p>
            <a:pPr marL="12700" rtl="1">
              <a:lnSpc>
                <a:spcPct val="100000"/>
              </a:lnSpc>
            </a:pPr>
            <a:r>
              <a:rPr lang="ar-JO" sz="950" dirty="0">
                <a:latin typeface="Tahoma"/>
                <a:cs typeface="Calibri" panose="020F0502020204030204" pitchFamily="34" charset="0"/>
              </a:rPr>
              <a:t>احرص بمجرد بدء العملية على إشراك زملائك الذين يعملون في الأدوار الـآتية:</a:t>
            </a:r>
            <a:endParaRPr sz="950" dirty="0">
              <a:latin typeface="Tahoma"/>
              <a:cs typeface="Calibri" panose="020F0502020204030204" pitchFamily="34" charset="0"/>
            </a:endParaRPr>
          </a:p>
        </p:txBody>
      </p:sp>
      <p:sp>
        <p:nvSpPr>
          <p:cNvPr id="12" name="object 12"/>
          <p:cNvSpPr txBox="1"/>
          <p:nvPr/>
        </p:nvSpPr>
        <p:spPr>
          <a:xfrm>
            <a:off x="3840457" y="5234783"/>
            <a:ext cx="2887980" cy="1619161"/>
          </a:xfrm>
          <a:prstGeom prst="rect">
            <a:avLst/>
          </a:prstGeom>
        </p:spPr>
        <p:txBody>
          <a:bodyPr vert="horz" wrap="square" lIns="0" tIns="12700" rIns="0" bIns="0" rtlCol="0">
            <a:spAutoFit/>
          </a:bodyPr>
          <a:lstStyle/>
          <a:p>
            <a:pPr marL="119380" marR="5080" indent="-107314" algn="just" rtl="1">
              <a:lnSpc>
                <a:spcPct val="113999"/>
              </a:lnSpc>
              <a:spcBef>
                <a:spcPts val="100"/>
              </a:spcBef>
              <a:buClr>
                <a:srgbClr val="992B7D"/>
              </a:buClr>
              <a:buFont typeface="Wingdings"/>
              <a:buChar char=""/>
              <a:tabLst>
                <a:tab pos="120650" algn="l"/>
              </a:tabLst>
            </a:pPr>
            <a:r>
              <a:rPr lang="ar-JO" sz="1000" b="1" spc="-50" dirty="0">
                <a:latin typeface=""/>
                <a:cs typeface="Calibri" panose="020F0502020204030204" pitchFamily="34" charset="0"/>
              </a:rPr>
              <a:t>موظفي البرامج والعمليات لطلب </a:t>
            </a:r>
            <a:r>
              <a:rPr lang="ar-JO" sz="1000" spc="-50" dirty="0">
                <a:latin typeface=""/>
                <a:cs typeface="Calibri" panose="020F0502020204030204" pitchFamily="34" charset="0"/>
              </a:rPr>
              <a:t>مدخلاتهم حول أفضل الطرق لمشاركة نتائج الملاحظات والانطباعات  وذلك حتى يتسنى يمكن فهمها والتصرف بناءً عليها بسهولة.</a:t>
            </a:r>
          </a:p>
          <a:p>
            <a:pPr marL="119380" marR="5080" indent="-107314" algn="just" rtl="1">
              <a:lnSpc>
                <a:spcPct val="113999"/>
              </a:lnSpc>
              <a:spcBef>
                <a:spcPts val="100"/>
              </a:spcBef>
              <a:buClr>
                <a:srgbClr val="992B7D"/>
              </a:buClr>
              <a:buFont typeface="Wingdings"/>
              <a:buChar char=""/>
              <a:tabLst>
                <a:tab pos="120650" algn="l"/>
              </a:tabLst>
            </a:pPr>
            <a:r>
              <a:rPr lang="ar-JO" sz="1000" b="1" spc="-40" dirty="0">
                <a:latin typeface=""/>
                <a:cs typeface="Calibri" panose="020F0502020204030204" pitchFamily="34" charset="0"/>
              </a:rPr>
              <a:t>إدارة المعلومات </a:t>
            </a:r>
            <a:r>
              <a:rPr lang="ar-JO" sz="1000" spc="-40" dirty="0">
                <a:latin typeface=""/>
                <a:cs typeface="Calibri" panose="020F0502020204030204" pitchFamily="34" charset="0"/>
              </a:rPr>
              <a:t>للمساعدة في إدارة بيانات الملاحظات والانطباعات وتصورها حتى يمكن استخدامها للتتبع واتخاذ القرارات. </a:t>
            </a:r>
          </a:p>
          <a:p>
            <a:pPr marL="119380" marR="5080" indent="-107314" algn="just" rtl="1">
              <a:lnSpc>
                <a:spcPct val="113999"/>
              </a:lnSpc>
              <a:spcBef>
                <a:spcPts val="100"/>
              </a:spcBef>
              <a:buClr>
                <a:srgbClr val="992B7D"/>
              </a:buClr>
              <a:buFont typeface="Wingdings"/>
              <a:buChar char=""/>
              <a:tabLst>
                <a:tab pos="120650" algn="l"/>
              </a:tabLst>
            </a:pPr>
            <a:r>
              <a:rPr lang="ar-JO" sz="1000" b="1" dirty="0">
                <a:latin typeface=""/>
                <a:cs typeface="Calibri" panose="020F0502020204030204" pitchFamily="34" charset="0"/>
              </a:rPr>
              <a:t>تكنولوجيا المعلومات </a:t>
            </a:r>
            <a:r>
              <a:rPr lang="ar-JO" sz="1000" dirty="0">
                <a:latin typeface=""/>
                <a:cs typeface="Calibri" panose="020F0502020204030204" pitchFamily="34" charset="0"/>
              </a:rPr>
              <a:t>إذا كانت هناك حاجة إلى معدات أو تقنيات محددة.</a:t>
            </a:r>
          </a:p>
          <a:p>
            <a:pPr marL="119380" marR="5080" indent="-107314" algn="just" rtl="1">
              <a:lnSpc>
                <a:spcPct val="113999"/>
              </a:lnSpc>
              <a:spcBef>
                <a:spcPts val="100"/>
              </a:spcBef>
              <a:buClr>
                <a:srgbClr val="992B7D"/>
              </a:buClr>
              <a:buFont typeface="Wingdings"/>
              <a:buChar char=""/>
              <a:tabLst>
                <a:tab pos="120650" algn="l"/>
              </a:tabLst>
            </a:pPr>
            <a:r>
              <a:rPr lang="ar-JO" sz="1000" b="1" dirty="0">
                <a:latin typeface=""/>
                <a:cs typeface="Calibri" panose="020F0502020204030204" pitchFamily="34" charset="0"/>
              </a:rPr>
              <a:t>التخطيط والمراقبة والتقييم والبحث</a:t>
            </a:r>
            <a:r>
              <a:rPr lang="en-US" sz="1000" dirty="0">
                <a:latin typeface=""/>
                <a:cs typeface="Calibri" panose="020F0502020204030204" pitchFamily="34" charset="0"/>
              </a:rPr>
              <a:t>  </a:t>
            </a:r>
            <a:r>
              <a:rPr lang="ar-JO" sz="1000" dirty="0">
                <a:latin typeface=""/>
                <a:cs typeface="Calibri" panose="020F0502020204030204" pitchFamily="34" charset="0"/>
              </a:rPr>
              <a:t>حتى يتم تضمين بيانات الملاحظات والانطباعات في عملية الرصد. </a:t>
            </a:r>
            <a:endParaRPr sz="1000" b="1" dirty="0">
              <a:latin typeface=""/>
              <a:cs typeface="Calibri" panose="020F0502020204030204" pitchFamily="34" charset="0"/>
            </a:endParaRPr>
          </a:p>
        </p:txBody>
      </p:sp>
      <p:sp>
        <p:nvSpPr>
          <p:cNvPr id="13" name="object 13"/>
          <p:cNvSpPr txBox="1"/>
          <p:nvPr/>
        </p:nvSpPr>
        <p:spPr>
          <a:xfrm>
            <a:off x="698689" y="5245235"/>
            <a:ext cx="2887980" cy="1229247"/>
          </a:xfrm>
          <a:prstGeom prst="rect">
            <a:avLst/>
          </a:prstGeom>
        </p:spPr>
        <p:txBody>
          <a:bodyPr vert="horz" wrap="square" lIns="0" tIns="12700" rIns="0" bIns="0" rtlCol="0">
            <a:spAutoFit/>
          </a:bodyPr>
          <a:lstStyle/>
          <a:p>
            <a:pPr marL="119380" marR="5080" indent="-107314" algn="just" rtl="1">
              <a:lnSpc>
                <a:spcPct val="113999"/>
              </a:lnSpc>
              <a:spcBef>
                <a:spcPts val="100"/>
              </a:spcBef>
              <a:buClr>
                <a:srgbClr val="992B7D"/>
              </a:buClr>
              <a:buFont typeface="Wingdings"/>
              <a:buChar char=""/>
              <a:tabLst>
                <a:tab pos="120650" algn="l"/>
              </a:tabLst>
            </a:pPr>
            <a:r>
              <a:rPr lang="ar-JO" sz="1000" b="1" dirty="0">
                <a:latin typeface="Arial Black"/>
                <a:cs typeface="Calibri" panose="020F0502020204030204" pitchFamily="34" charset="0"/>
              </a:rPr>
              <a:t>الحماية والنوع الإجتماعي والإدماج </a:t>
            </a:r>
            <a:r>
              <a:rPr lang="ar-JO" sz="1000" dirty="0">
                <a:latin typeface="Arial Black"/>
                <a:cs typeface="Calibri" panose="020F0502020204030204" pitchFamily="34" charset="0"/>
              </a:rPr>
              <a:t>لضمان عمليات آمنة وسرية لإدارة وإحالة الملاحظات والانطباعات الحساسة والشكاوى الخطيرة.</a:t>
            </a:r>
            <a:endParaRPr lang="en-US" sz="1000" dirty="0">
              <a:latin typeface="Tahoma"/>
              <a:cs typeface="Calibri" panose="020F0502020204030204" pitchFamily="34" charset="0"/>
            </a:endParaRPr>
          </a:p>
          <a:p>
            <a:pPr marL="119380" marR="5080" indent="-107314" algn="just" rtl="1">
              <a:lnSpc>
                <a:spcPct val="113999"/>
              </a:lnSpc>
              <a:buClr>
                <a:srgbClr val="992B7D"/>
              </a:buClr>
              <a:buFont typeface="Wingdings"/>
              <a:buChar char=""/>
              <a:tabLst>
                <a:tab pos="120650" algn="l"/>
              </a:tabLst>
            </a:pPr>
            <a:r>
              <a:rPr lang="ar-JO" sz="1000" b="1" dirty="0">
                <a:latin typeface="Arial Black"/>
                <a:cs typeface="Calibri" panose="020F0502020204030204" pitchFamily="34" charset="0"/>
              </a:rPr>
              <a:t>موظفي قسم الموارد البشرية والقسم القانوني </a:t>
            </a:r>
            <a:r>
              <a:rPr lang="ar-JO" sz="1000" dirty="0">
                <a:latin typeface="Arial Black"/>
                <a:cs typeface="Calibri" panose="020F0502020204030204" pitchFamily="34" charset="0"/>
              </a:rPr>
              <a:t>لدعم التحقيق في الشكاوى المتعلقة بالاستغلال والاعتداء الجنسي أو الاحتيال والفساد من قبل الموظفين أو المتطوعين.</a:t>
            </a:r>
          </a:p>
          <a:p>
            <a:pPr marL="119380" marR="5080" indent="-107314" algn="just" rtl="1">
              <a:lnSpc>
                <a:spcPct val="113999"/>
              </a:lnSpc>
              <a:buClr>
                <a:srgbClr val="992B7D"/>
              </a:buClr>
              <a:buFont typeface="Wingdings"/>
              <a:buChar char=""/>
              <a:tabLst>
                <a:tab pos="120650" algn="l"/>
              </a:tabLst>
            </a:pPr>
            <a:r>
              <a:rPr lang="ar-JO" sz="1000" b="1" dirty="0">
                <a:latin typeface="Arial Black"/>
                <a:cs typeface="Calibri" panose="020F0502020204030204" pitchFamily="34" charset="0"/>
              </a:rPr>
              <a:t>الخدمات اللوجستية </a:t>
            </a:r>
            <a:r>
              <a:rPr lang="ar-JO" sz="1000" dirty="0">
                <a:latin typeface="Arial Black"/>
                <a:cs typeface="Calibri" panose="020F0502020204030204" pitchFamily="34" charset="0"/>
              </a:rPr>
              <a:t>للتأكد من أنك على دراية بالإجراءات المتعلقة بشراء أي معدات مطلوبة.</a:t>
            </a:r>
            <a:endParaRPr sz="1000" dirty="0">
              <a:latin typeface="Tahoma"/>
              <a:cs typeface="Calibri" panose="020F0502020204030204" pitchFamily="34" charset="0"/>
            </a:endParaRPr>
          </a:p>
        </p:txBody>
      </p:sp>
      <p:sp>
        <p:nvSpPr>
          <p:cNvPr id="14" name="object 14"/>
          <p:cNvSpPr/>
          <p:nvPr/>
        </p:nvSpPr>
        <p:spPr>
          <a:xfrm>
            <a:off x="5119982" y="7162793"/>
            <a:ext cx="1608455" cy="0"/>
          </a:xfrm>
          <a:custGeom>
            <a:avLst/>
            <a:gdLst/>
            <a:ahLst/>
            <a:cxnLst/>
            <a:rect l="l" t="t" r="r" b="b"/>
            <a:pathLst>
              <a:path w="1608455">
                <a:moveTo>
                  <a:pt x="0" y="0"/>
                </a:moveTo>
                <a:lnTo>
                  <a:pt x="1608213"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15" name="object 15"/>
          <p:cNvSpPr txBox="1"/>
          <p:nvPr/>
        </p:nvSpPr>
        <p:spPr>
          <a:xfrm>
            <a:off x="5094582" y="6918632"/>
            <a:ext cx="1633855" cy="182101"/>
          </a:xfrm>
          <a:prstGeom prst="rect">
            <a:avLst/>
          </a:prstGeom>
        </p:spPr>
        <p:txBody>
          <a:bodyPr vert="horz" wrap="square" lIns="0" tIns="12700" rIns="0" bIns="0" rtlCol="0">
            <a:spAutoFit/>
          </a:bodyPr>
          <a:lstStyle/>
          <a:p>
            <a:pPr marL="12700" rtl="1">
              <a:lnSpc>
                <a:spcPct val="100000"/>
              </a:lnSpc>
              <a:spcBef>
                <a:spcPts val="100"/>
              </a:spcBef>
            </a:pPr>
            <a:r>
              <a:rPr lang="ar-JO" sz="1100" b="1" dirty="0">
                <a:solidFill>
                  <a:srgbClr val="992B7D"/>
                </a:solidFill>
                <a:latin typeface="Calibri" panose="020F0502020204030204" pitchFamily="34" charset="0"/>
                <a:cs typeface="Calibri" panose="020F0502020204030204" pitchFamily="34" charset="0"/>
              </a:rPr>
              <a:t>التحدث مع المجتمع</a:t>
            </a:r>
            <a:endParaRPr sz="1100" b="1" dirty="0">
              <a:latin typeface="Calibri" panose="020F0502020204030204" pitchFamily="34" charset="0"/>
              <a:cs typeface="Calibri" panose="020F0502020204030204" pitchFamily="34" charset="0"/>
            </a:endParaRPr>
          </a:p>
        </p:txBody>
      </p:sp>
      <p:sp>
        <p:nvSpPr>
          <p:cNvPr id="16" name="object 16"/>
          <p:cNvSpPr txBox="1"/>
          <p:nvPr/>
        </p:nvSpPr>
        <p:spPr>
          <a:xfrm>
            <a:off x="3896418" y="7339985"/>
            <a:ext cx="2995930" cy="704552"/>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Calibri" panose="020F0502020204030204" pitchFamily="34" charset="0"/>
                <a:cs typeface="Calibri" panose="020F0502020204030204" pitchFamily="34" charset="0"/>
              </a:rPr>
              <a:t>إذا كان من الواضح بالفعل ما هي المجتمعات التي ستبني آلية التغذية الراجعة معها، فيجب عليك مشاركة خططك وإشراكها. ناقش مفهوم المشاركة المجتمعية والمساءلة وحقهم في المشاركة وشارك الملاحظات والانطباعات الخاصة بهم.</a:t>
            </a:r>
            <a:endParaRPr sz="1000" dirty="0">
              <a:latin typeface="Calibri" panose="020F0502020204030204" pitchFamily="34" charset="0"/>
              <a:cs typeface="Calibri" panose="020F0502020204030204" pitchFamily="34" charset="0"/>
            </a:endParaRPr>
          </a:p>
        </p:txBody>
      </p:sp>
      <p:sp>
        <p:nvSpPr>
          <p:cNvPr id="17" name="object 17"/>
          <p:cNvSpPr txBox="1"/>
          <p:nvPr/>
        </p:nvSpPr>
        <p:spPr>
          <a:xfrm>
            <a:off x="706448" y="7343044"/>
            <a:ext cx="2995930" cy="528093"/>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spc="-10" dirty="0">
                <a:latin typeface=""/>
                <a:cs typeface="Calibri" panose="020F0502020204030204" pitchFamily="34" charset="0"/>
              </a:rPr>
              <a:t>يعد هذا الأمر في غاية الأهمية للتأكد من الثقة في استخدام آلية التغذية الراجعة. إذا لم يكن حجم الآلية والنطاق الجغرافي واضحين في هذه المرحلة، فيمكنك اتخاذ هذه الخطوة بمجرد اتضاح الصورة بالنسبة لك.</a:t>
            </a:r>
            <a:endParaRPr sz="1000" dirty="0">
              <a:latin typeface=""/>
              <a:cs typeface="Calibri" panose="020F0502020204030204" pitchFamily="34" charset="0"/>
            </a:endParaRPr>
          </a:p>
        </p:txBody>
      </p:sp>
      <p:sp>
        <p:nvSpPr>
          <p:cNvPr id="18" name="object 18"/>
          <p:cNvSpPr txBox="1"/>
          <p:nvPr/>
        </p:nvSpPr>
        <p:spPr>
          <a:xfrm>
            <a:off x="2537275" y="10081645"/>
            <a:ext cx="3973829" cy="289560"/>
          </a:xfrm>
          <a:prstGeom prst="rect">
            <a:avLst/>
          </a:prstGeom>
        </p:spPr>
        <p:txBody>
          <a:bodyPr vert="horz" wrap="square" lIns="0" tIns="22860" rIns="0" bIns="0" rtlCol="0">
            <a:spAutoFit/>
          </a:bodyPr>
          <a:lstStyle/>
          <a:p>
            <a:pPr marR="5715" algn="r" rtl="1">
              <a:lnSpc>
                <a:spcPct val="100000"/>
              </a:lnSpc>
              <a:spcBef>
                <a:spcPts val="180"/>
              </a:spcBef>
            </a:pPr>
            <a:r>
              <a:rPr lang="ar-JO" sz="800" b="1" spc="95" dirty="0">
                <a:solidFill>
                  <a:srgbClr val="992B7D"/>
                </a:solidFill>
                <a:latin typeface="Calibri"/>
                <a:cs typeface="Calibri" panose="020F0502020204030204" pitchFamily="34" charset="0"/>
              </a:rPr>
              <a:t>الوحدة 3:</a:t>
            </a:r>
            <a:r>
              <a:rPr lang="ar-JO" sz="800" spc="-10" dirty="0">
                <a:latin typeface="Verdana"/>
                <a:cs typeface="Calibri" panose="020F0502020204030204" pitchFamily="34" charset="0"/>
              </a:rPr>
              <a:t>مراحل بناء آلية التغذية الراجعة المفتوحة وغير المنظمة</a:t>
            </a:r>
            <a:endParaRPr sz="800" dirty="0">
              <a:latin typeface="Verdana"/>
              <a:cs typeface="Calibri" panose="020F0502020204030204" pitchFamily="34" charset="0"/>
            </a:endParaRPr>
          </a:p>
          <a:p>
            <a:pPr marR="5080" algn="r">
              <a:lnSpc>
                <a:spcPct val="100000"/>
              </a:lnSpc>
              <a:spcBef>
                <a:spcPts val="75"/>
              </a:spcBef>
            </a:pPr>
            <a:r>
              <a:rPr lang="ar-JO" sz="800" dirty="0">
                <a:solidFill>
                  <a:srgbClr val="992B7D"/>
                </a:solidFill>
                <a:latin typeface="Verdana"/>
                <a:cs typeface="Calibri" panose="020F0502020204030204" pitchFamily="34" charset="0"/>
              </a:rPr>
              <a:t>المرحلة الأولى: بناء آلية التغذية الراجعة الخاصة بك. </a:t>
            </a:r>
            <a:endParaRPr sz="800" dirty="0">
              <a:latin typeface="Verdana"/>
              <a:cs typeface="Calibri" panose="020F0502020204030204" pitchFamily="34" charset="0"/>
            </a:endParaRPr>
          </a:p>
        </p:txBody>
      </p:sp>
      <p:sp>
        <p:nvSpPr>
          <p:cNvPr id="19" name="object 19"/>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20" name="object 20"/>
          <p:cNvSpPr txBox="1"/>
          <p:nvPr/>
        </p:nvSpPr>
        <p:spPr>
          <a:xfrm>
            <a:off x="6728437" y="10083162"/>
            <a:ext cx="130810" cy="135935"/>
          </a:xfrm>
          <a:prstGeom prst="rect">
            <a:avLst/>
          </a:prstGeom>
        </p:spPr>
        <p:txBody>
          <a:bodyPr vert="horz" wrap="square" lIns="0" tIns="12700" rIns="0" bIns="0" rtlCol="0">
            <a:spAutoFit/>
          </a:bodyPr>
          <a:lstStyle/>
          <a:p>
            <a:pPr marL="12700">
              <a:lnSpc>
                <a:spcPct val="100000"/>
              </a:lnSpc>
              <a:spcBef>
                <a:spcPts val="100"/>
              </a:spcBef>
            </a:pPr>
            <a:r>
              <a:rPr sz="800" b="1" spc="-25" dirty="0">
                <a:solidFill>
                  <a:srgbClr val="FFFFFF"/>
                </a:solidFill>
                <a:latin typeface="Calibri" panose="020F0502020204030204" pitchFamily="34" charset="0"/>
                <a:cs typeface="Calibri" panose="020F0502020204030204" pitchFamily="34" charset="0"/>
              </a:rPr>
              <a:t>15</a:t>
            </a:r>
            <a:endParaRPr sz="800" dirty="0">
              <a:latin typeface="Calibri" panose="020F0502020204030204" pitchFamily="34" charset="0"/>
              <a:cs typeface="Calibri" panose="020F0502020204030204" pitchFamily="34" charset="0"/>
            </a:endParaRPr>
          </a:p>
        </p:txBody>
      </p:sp>
      <p:sp>
        <p:nvSpPr>
          <p:cNvPr id="21" name="Rectangle 1">
            <a:extLst>
              <a:ext uri="{FF2B5EF4-FFF2-40B4-BE49-F238E27FC236}">
                <a16:creationId xmlns:a16="http://schemas.microsoft.com/office/drawing/2014/main" id="{CB1053A8-DAAE-189E-4F00-172FA9165FC5}"/>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dirty="0">
              <a:ln>
                <a:noFill/>
              </a:ln>
              <a:solidFill>
                <a:schemeClr val="tx1"/>
              </a:solidFill>
              <a:effectLst/>
              <a:latin typeface="Calibri" panose="020F0502020204030204" pitchFamily="34" charset="0"/>
              <a:cs typeface="Calibri" panose="020F050202020403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719999" y="1095001"/>
            <a:ext cx="6120130" cy="381635"/>
          </a:xfrm>
          <a:custGeom>
            <a:avLst/>
            <a:gdLst/>
            <a:ahLst/>
            <a:cxnLst/>
            <a:rect l="l" t="t" r="r" b="b"/>
            <a:pathLst>
              <a:path w="6120130" h="381634">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p>
        </p:txBody>
      </p:sp>
      <p:sp>
        <p:nvSpPr>
          <p:cNvPr id="3" name="object 3"/>
          <p:cNvSpPr txBox="1"/>
          <p:nvPr/>
        </p:nvSpPr>
        <p:spPr>
          <a:xfrm>
            <a:off x="4218214" y="635578"/>
            <a:ext cx="2621915" cy="159018"/>
          </a:xfrm>
          <a:prstGeom prst="rect">
            <a:avLst/>
          </a:prstGeom>
        </p:spPr>
        <p:txBody>
          <a:bodyPr vert="horz" wrap="square" lIns="0" tIns="12700" rIns="0" bIns="0" rtlCol="0">
            <a:spAutoFit/>
          </a:bodyPr>
          <a:lstStyle/>
          <a:p>
            <a:pPr marL="12700">
              <a:lnSpc>
                <a:spcPct val="100000"/>
              </a:lnSpc>
              <a:spcBef>
                <a:spcPts val="100"/>
              </a:spcBef>
            </a:pPr>
            <a:r>
              <a:rPr lang="ar-JO" sz="950" dirty="0">
                <a:latin typeface="Tahoma"/>
                <a:cs typeface="Tahoma"/>
              </a:rPr>
              <a:t>يمكن أن تساعدك المصادر الآتية في هذه المهمة:</a:t>
            </a:r>
            <a:endParaRPr sz="950" dirty="0">
              <a:latin typeface="Tahoma"/>
              <a:cs typeface="Tahoma"/>
            </a:endParaRPr>
          </a:p>
        </p:txBody>
      </p:sp>
      <p:sp>
        <p:nvSpPr>
          <p:cNvPr id="4" name="object 4"/>
          <p:cNvSpPr txBox="1"/>
          <p:nvPr/>
        </p:nvSpPr>
        <p:spPr>
          <a:xfrm>
            <a:off x="2500045" y="1172697"/>
            <a:ext cx="3836862" cy="1405513"/>
          </a:xfrm>
          <a:prstGeom prst="rect">
            <a:avLst/>
          </a:prstGeom>
        </p:spPr>
        <p:txBody>
          <a:bodyPr vert="horz" wrap="square" lIns="0" tIns="12700" rIns="0" bIns="0" rtlCol="0">
            <a:spAutoFit/>
          </a:bodyPr>
          <a:lstStyle/>
          <a:p>
            <a:pPr marL="12700" rtl="1">
              <a:lnSpc>
                <a:spcPct val="100000"/>
              </a:lnSpc>
              <a:spcBef>
                <a:spcPts val="100"/>
              </a:spcBef>
            </a:pPr>
            <a:r>
              <a:rPr lang="ar-JO" sz="1300" b="1" spc="155" dirty="0">
                <a:solidFill>
                  <a:srgbClr val="FFFFFF"/>
                </a:solidFill>
                <a:latin typeface="Calibri"/>
                <a:cs typeface="Calibri"/>
              </a:rPr>
              <a:t>المصادر</a:t>
            </a:r>
            <a:endParaRPr sz="1300" dirty="0">
              <a:latin typeface="Calibri"/>
              <a:cs typeface="Calibri"/>
            </a:endParaRPr>
          </a:p>
          <a:p>
            <a:pPr rtl="1">
              <a:lnSpc>
                <a:spcPct val="100000"/>
              </a:lnSpc>
              <a:spcBef>
                <a:spcPts val="20"/>
              </a:spcBef>
            </a:pPr>
            <a:endParaRPr sz="1450" dirty="0">
              <a:latin typeface="Calibri"/>
              <a:cs typeface="Calibri"/>
            </a:endParaRPr>
          </a:p>
          <a:p>
            <a:pPr marL="192405" indent="-179705" rtl="1">
              <a:lnSpc>
                <a:spcPct val="100000"/>
              </a:lnSpc>
              <a:buClr>
                <a:srgbClr val="673089"/>
              </a:buClr>
              <a:buFont typeface="Arial Narrow"/>
              <a:buChar char="►"/>
              <a:tabLst>
                <a:tab pos="192405" algn="l"/>
              </a:tabLst>
            </a:pPr>
            <a:r>
              <a:rPr lang="ar-JO" sz="950" u="sng" dirty="0">
                <a:solidFill>
                  <a:srgbClr val="992B7D"/>
                </a:solidFill>
                <a:uFill>
                  <a:solidFill>
                    <a:srgbClr val="992B7D"/>
                  </a:solidFill>
                </a:uFill>
                <a:latin typeface="Tahoma"/>
                <a:cs typeface="Tahoma"/>
                <a:hlinkClick r:id="rId2"/>
              </a:rPr>
              <a:t>أداة التغذية الراجعة 1 : نصائح لكسب تأييد القيادة</a:t>
            </a:r>
            <a:endParaRPr sz="950" dirty="0">
              <a:latin typeface="Tahoma"/>
              <a:cs typeface="Tahoma"/>
            </a:endParaRPr>
          </a:p>
          <a:p>
            <a:pPr marL="192405" indent="-179705" rtl="1">
              <a:lnSpc>
                <a:spcPct val="100000"/>
              </a:lnSpc>
              <a:spcBef>
                <a:spcPts val="1010"/>
              </a:spcBef>
              <a:buClr>
                <a:srgbClr val="673089"/>
              </a:buClr>
              <a:buFont typeface="Arial Narrow"/>
              <a:buChar char="►"/>
              <a:tabLst>
                <a:tab pos="192405" algn="l"/>
              </a:tabLst>
            </a:pPr>
            <a:r>
              <a:rPr lang="ar-JO" sz="950" u="sng" dirty="0">
                <a:solidFill>
                  <a:srgbClr val="992B7D"/>
                </a:solidFill>
                <a:uFill>
                  <a:solidFill>
                    <a:srgbClr val="992B7D"/>
                  </a:solidFill>
                </a:uFill>
                <a:latin typeface="Tahoma"/>
                <a:cs typeface="Tahoma"/>
                <a:hlinkClick r:id="rId2"/>
              </a:rPr>
              <a:t>الوحدة 1 : التغذية الراجعة المجتمعية – لماذا نتكلف هذا العناء؟</a:t>
            </a:r>
            <a:endParaRPr sz="950" dirty="0">
              <a:latin typeface="Tahoma"/>
              <a:cs typeface="Tahoma"/>
            </a:endParaRPr>
          </a:p>
          <a:p>
            <a:pPr marL="192405" indent="-179705" rtl="1">
              <a:lnSpc>
                <a:spcPct val="100000"/>
              </a:lnSpc>
              <a:spcBef>
                <a:spcPts val="1010"/>
              </a:spcBef>
              <a:buClr>
                <a:srgbClr val="673089"/>
              </a:buClr>
              <a:buFont typeface="Arial Narrow"/>
              <a:buChar char="►"/>
              <a:tabLst>
                <a:tab pos="192405" algn="l"/>
              </a:tabLst>
            </a:pPr>
            <a:r>
              <a:rPr lang="ar-JO" sz="950" u="sng" dirty="0">
                <a:solidFill>
                  <a:srgbClr val="992B7D"/>
                </a:solidFill>
                <a:uFill>
                  <a:solidFill>
                    <a:srgbClr val="992B7D"/>
                  </a:solidFill>
                </a:uFill>
                <a:latin typeface="Tahoma"/>
                <a:cs typeface="Tahoma"/>
                <a:hlinkClick r:id="rId2"/>
              </a:rPr>
              <a:t>محموعة أدوات الإدارة المجتمعية والمساءلة الأداة 1 : إحاطة القيادة العليا</a:t>
            </a:r>
            <a:endParaRPr sz="950" dirty="0">
              <a:latin typeface="Tahoma"/>
              <a:cs typeface="Tahoma"/>
            </a:endParaRPr>
          </a:p>
          <a:p>
            <a:pPr marL="192405" indent="-179705" rtl="1">
              <a:lnSpc>
                <a:spcPct val="100000"/>
              </a:lnSpc>
              <a:spcBef>
                <a:spcPts val="1010"/>
              </a:spcBef>
              <a:buClr>
                <a:srgbClr val="673089"/>
              </a:buClr>
              <a:buFont typeface="Arial Narrow"/>
              <a:buChar char="►"/>
              <a:tabLst>
                <a:tab pos="192405" algn="l"/>
              </a:tabLst>
            </a:pPr>
            <a:r>
              <a:rPr lang="ar-JO" sz="950" u="sng" spc="-10" dirty="0" err="1">
                <a:solidFill>
                  <a:srgbClr val="992B7D"/>
                </a:solidFill>
                <a:uFill>
                  <a:solidFill>
                    <a:srgbClr val="992B7D"/>
                  </a:solidFill>
                </a:uFill>
                <a:latin typeface="Tahoma"/>
                <a:cs typeface="Tahoma"/>
                <a:hlinkClick r:id="rId3"/>
              </a:rPr>
              <a:t>زاين</a:t>
            </a:r>
            <a:r>
              <a:rPr lang="ar-JO" sz="950" u="sng" spc="-10" dirty="0">
                <a:solidFill>
                  <a:srgbClr val="992B7D"/>
                </a:solidFill>
                <a:uFill>
                  <a:solidFill>
                    <a:srgbClr val="992B7D"/>
                  </a:solidFill>
                </a:uFill>
                <a:latin typeface="Tahoma"/>
                <a:cs typeface="Tahoma"/>
                <a:hlinkClick r:id="rId3"/>
              </a:rPr>
              <a:t>: هل تريد أن يثق بك الناس؟ ابدأ بالاستماع</a:t>
            </a:r>
            <a:r>
              <a:rPr sz="950" u="sng" spc="-10" dirty="0">
                <a:solidFill>
                  <a:srgbClr val="992B7D"/>
                </a:solidFill>
                <a:uFill>
                  <a:solidFill>
                    <a:srgbClr val="992B7D"/>
                  </a:solidFill>
                </a:uFill>
                <a:latin typeface="Tahoma"/>
                <a:cs typeface="Tahoma"/>
                <a:hlinkClick r:id="rId3"/>
              </a:rPr>
              <a:t>.</a:t>
            </a:r>
            <a:endParaRPr sz="950" dirty="0">
              <a:latin typeface="Tahoma"/>
              <a:cs typeface="Tahoma"/>
            </a:endParaRPr>
          </a:p>
        </p:txBody>
      </p:sp>
      <p:sp>
        <p:nvSpPr>
          <p:cNvPr id="5" name="object 5"/>
          <p:cNvSpPr txBox="1"/>
          <p:nvPr/>
        </p:nvSpPr>
        <p:spPr>
          <a:xfrm>
            <a:off x="707299" y="2997315"/>
            <a:ext cx="5798185" cy="284480"/>
          </a:xfrm>
          <a:prstGeom prst="rect">
            <a:avLst/>
          </a:prstGeom>
        </p:spPr>
        <p:txBody>
          <a:bodyPr vert="horz" wrap="square" lIns="0" tIns="12700" rIns="0" bIns="0" rtlCol="0">
            <a:spAutoFit/>
          </a:bodyPr>
          <a:lstStyle/>
          <a:p>
            <a:pPr marL="12700" rtl="1">
              <a:lnSpc>
                <a:spcPct val="100000"/>
              </a:lnSpc>
              <a:spcBef>
                <a:spcPts val="100"/>
              </a:spcBef>
            </a:pPr>
            <a:r>
              <a:rPr sz="1700" b="1" dirty="0">
                <a:solidFill>
                  <a:srgbClr val="E42A83"/>
                </a:solidFill>
                <a:latin typeface="Calibri"/>
                <a:cs typeface="Calibri"/>
              </a:rPr>
              <a:t>1.2</a:t>
            </a:r>
            <a:r>
              <a:rPr sz="1700" b="1" spc="85" dirty="0">
                <a:solidFill>
                  <a:srgbClr val="E42A83"/>
                </a:solidFill>
                <a:latin typeface="Calibri"/>
                <a:cs typeface="Calibri"/>
              </a:rPr>
              <a:t> </a:t>
            </a:r>
            <a:r>
              <a:rPr lang="ar-JO" sz="1700" b="1" spc="195" dirty="0">
                <a:solidFill>
                  <a:srgbClr val="E42A83"/>
                </a:solidFill>
                <a:latin typeface="Calibri"/>
                <a:cs typeface="Calibri"/>
              </a:rPr>
              <a:t>تحديد حجم آلية التغذية الراجعة </a:t>
            </a:r>
            <a:endParaRPr sz="1700" dirty="0">
              <a:latin typeface="Calibri"/>
              <a:cs typeface="Calibri"/>
            </a:endParaRPr>
          </a:p>
        </p:txBody>
      </p:sp>
      <p:sp>
        <p:nvSpPr>
          <p:cNvPr id="6" name="object 6"/>
          <p:cNvSpPr txBox="1"/>
          <p:nvPr/>
        </p:nvSpPr>
        <p:spPr>
          <a:xfrm>
            <a:off x="3564358" y="3336648"/>
            <a:ext cx="3046730" cy="1419106"/>
          </a:xfrm>
          <a:prstGeom prst="rect">
            <a:avLst/>
          </a:prstGeom>
        </p:spPr>
        <p:txBody>
          <a:bodyPr vert="horz" wrap="square" lIns="0" tIns="12700" rIns="0" bIns="0" rtlCol="0">
            <a:spAutoFit/>
          </a:bodyPr>
          <a:lstStyle/>
          <a:p>
            <a:pPr marL="38100" marR="30480" algn="just" rtl="1">
              <a:lnSpc>
                <a:spcPct val="113999"/>
              </a:lnSpc>
              <a:spcBef>
                <a:spcPts val="100"/>
              </a:spcBef>
            </a:pPr>
            <a:r>
              <a:rPr lang="ar-JO" sz="1000" spc="40" dirty="0">
                <a:solidFill>
                  <a:schemeClr val="tx1"/>
                </a:solidFill>
                <a:latin typeface=""/>
                <a:cs typeface="Calibri" panose="020F0502020204030204" pitchFamily="34" charset="0"/>
              </a:rPr>
              <a:t>تشتمل جميع </a:t>
            </a:r>
            <a:r>
              <a:rPr lang="ar-JO" sz="1000" dirty="0">
                <a:solidFill>
                  <a:srgbClr val="E42A83"/>
                </a:solidFill>
                <a:latin typeface=""/>
                <a:cs typeface="Calibri" panose="020F0502020204030204" pitchFamily="34" charset="0"/>
                <a:hlinkClick r:id="rId4" action="ppaction://hlinksldjump"/>
              </a:rPr>
              <a:t>آليات التغذية الراجعة </a:t>
            </a:r>
            <a:r>
              <a:rPr lang="ar-JO" sz="1000" spc="40" dirty="0">
                <a:solidFill>
                  <a:schemeClr val="tx1"/>
                </a:solidFill>
                <a:latin typeface=""/>
                <a:cs typeface="Calibri" panose="020F0502020204030204" pitchFamily="34" charset="0"/>
              </a:rPr>
              <a:t>على نفس الخطوات الأساسية التي تسهل الحوار المستمر مع المجتمع </a:t>
            </a:r>
            <a:r>
              <a:rPr lang="ar-JO" sz="700" spc="40" dirty="0">
                <a:solidFill>
                  <a:schemeClr val="tx1"/>
                </a:solidFill>
                <a:latin typeface=""/>
                <a:cs typeface="Calibri" panose="020F0502020204030204" pitchFamily="34" charset="0"/>
              </a:rPr>
              <a:t>4</a:t>
            </a:r>
            <a:r>
              <a:rPr lang="ar-JO" sz="1000" spc="40" dirty="0">
                <a:solidFill>
                  <a:schemeClr val="tx1"/>
                </a:solidFill>
                <a:latin typeface=""/>
                <a:cs typeface="Calibri" panose="020F0502020204030204" pitchFamily="34" charset="0"/>
              </a:rPr>
              <a:t>، ولكنها تأتي بأحجام وهياكل ومستويات متباينة من التعقيد. </a:t>
            </a:r>
          </a:p>
          <a:p>
            <a:pPr marL="38100" marR="30480" algn="just" rtl="1">
              <a:lnSpc>
                <a:spcPct val="113999"/>
              </a:lnSpc>
              <a:spcBef>
                <a:spcPts val="100"/>
              </a:spcBef>
            </a:pPr>
            <a:r>
              <a:rPr lang="ar-JO" sz="1000" spc="40" dirty="0">
                <a:solidFill>
                  <a:schemeClr val="tx1"/>
                </a:solidFill>
                <a:latin typeface=""/>
                <a:cs typeface="Calibri" panose="020F0502020204030204" pitchFamily="34" charset="0"/>
              </a:rPr>
              <a:t>من الممكن أن تتراوح من الآليات الصغيرة في المكتب المحلي إلى الجهود الإقليمية الكبيرة المشتركة بين الوكالات. ويعتمد حجم آلية التغذية الراجعة على غرضها والمصادر المتاحة لتشغيلها، كما يمكن توسيع نطاق آليات التغذية الراجعة أو تضييقها حسب الحاجة. </a:t>
            </a:r>
          </a:p>
        </p:txBody>
      </p:sp>
      <p:sp>
        <p:nvSpPr>
          <p:cNvPr id="7" name="object 7"/>
          <p:cNvSpPr txBox="1"/>
          <p:nvPr/>
        </p:nvSpPr>
        <p:spPr>
          <a:xfrm>
            <a:off x="425450" y="3336648"/>
            <a:ext cx="2997200" cy="1080039"/>
          </a:xfrm>
          <a:prstGeom prst="rect">
            <a:avLst/>
          </a:prstGeom>
        </p:spPr>
        <p:txBody>
          <a:bodyPr vert="horz" wrap="square" lIns="0" tIns="12700" rIns="0" bIns="0" rtlCol="0">
            <a:spAutoFit/>
          </a:bodyPr>
          <a:lstStyle/>
          <a:p>
            <a:pPr marL="12700" marR="6350" algn="just" rtl="1">
              <a:lnSpc>
                <a:spcPct val="113999"/>
              </a:lnSpc>
              <a:spcBef>
                <a:spcPts val="100"/>
              </a:spcBef>
            </a:pPr>
            <a:r>
              <a:rPr lang="ar-JO" sz="1000" spc="25" dirty="0">
                <a:latin typeface=""/>
                <a:cs typeface="Calibri" panose="020F0502020204030204" pitchFamily="34" charset="0"/>
              </a:rPr>
              <a:t>على سبيل المثال، يمكن توسيع نطاق آلية التغذية الراجعة المحلية الأصغر على المستوى الوطني أثناء حالات الطوارئ واسعة النطاق.</a:t>
            </a:r>
          </a:p>
          <a:p>
            <a:pPr marL="12700" marR="6350" algn="just" rtl="1">
              <a:lnSpc>
                <a:spcPct val="113999"/>
              </a:lnSpc>
              <a:spcBef>
                <a:spcPts val="100"/>
              </a:spcBef>
            </a:pPr>
            <a:endParaRPr lang="ar-JO" sz="1000" spc="25" dirty="0">
              <a:latin typeface=""/>
              <a:cs typeface="Calibri" panose="020F0502020204030204" pitchFamily="34" charset="0"/>
            </a:endParaRPr>
          </a:p>
          <a:p>
            <a:pPr marL="12700" marR="6350" algn="just" rtl="1">
              <a:lnSpc>
                <a:spcPct val="113999"/>
              </a:lnSpc>
              <a:spcBef>
                <a:spcPts val="100"/>
              </a:spcBef>
            </a:pPr>
            <a:r>
              <a:rPr lang="ar-JO" sz="1000" dirty="0">
                <a:latin typeface=""/>
                <a:cs typeface="Calibri" panose="020F0502020204030204" pitchFamily="34" charset="0"/>
              </a:rPr>
              <a:t>يقدم الجدول الآتي بعض التوجيهات حول آليات التغذية الراجعة على مستويات مختلفة، مما سيساعدك على التفكير في جوانب أخرى من عملية التصميم.</a:t>
            </a:r>
            <a:endParaRPr sz="1000" dirty="0">
              <a:latin typeface=""/>
              <a:cs typeface="Calibri" panose="020F0502020204030204" pitchFamily="34" charset="0"/>
            </a:endParaRPr>
          </a:p>
        </p:txBody>
      </p:sp>
      <p:graphicFrame>
        <p:nvGraphicFramePr>
          <p:cNvPr id="8" name="object 8"/>
          <p:cNvGraphicFramePr>
            <a:graphicFrameLocks noGrp="1"/>
          </p:cNvGraphicFramePr>
          <p:nvPr>
            <p:extLst>
              <p:ext uri="{D42A27DB-BD31-4B8C-83A1-F6EECF244321}">
                <p14:modId xmlns:p14="http://schemas.microsoft.com/office/powerpoint/2010/main" val="2095291717"/>
              </p:ext>
            </p:extLst>
          </p:nvPr>
        </p:nvGraphicFramePr>
        <p:xfrm>
          <a:off x="716826" y="4849516"/>
          <a:ext cx="6114415" cy="4344669"/>
        </p:xfrm>
        <a:graphic>
          <a:graphicData uri="http://schemas.openxmlformats.org/drawingml/2006/table">
            <a:tbl>
              <a:tblPr rtl="1" firstRow="1" bandRow="1">
                <a:tableStyleId>{2D5ABB26-0587-4C30-8999-92F81FD0307C}</a:tableStyleId>
              </a:tblPr>
              <a:tblGrid>
                <a:gridCol w="1485265">
                  <a:extLst>
                    <a:ext uri="{9D8B030D-6E8A-4147-A177-3AD203B41FA5}">
                      <a16:colId xmlns:a16="http://schemas.microsoft.com/office/drawing/2014/main" val="20000"/>
                    </a:ext>
                  </a:extLst>
                </a:gridCol>
                <a:gridCol w="2314575">
                  <a:extLst>
                    <a:ext uri="{9D8B030D-6E8A-4147-A177-3AD203B41FA5}">
                      <a16:colId xmlns:a16="http://schemas.microsoft.com/office/drawing/2014/main" val="20001"/>
                    </a:ext>
                  </a:extLst>
                </a:gridCol>
                <a:gridCol w="2314575">
                  <a:extLst>
                    <a:ext uri="{9D8B030D-6E8A-4147-A177-3AD203B41FA5}">
                      <a16:colId xmlns:a16="http://schemas.microsoft.com/office/drawing/2014/main" val="20002"/>
                    </a:ext>
                  </a:extLst>
                </a:gridCol>
              </a:tblGrid>
              <a:tr h="423545">
                <a:tc gridSpan="3">
                  <a:txBody>
                    <a:bodyPr/>
                    <a:lstStyle/>
                    <a:p>
                      <a:pPr>
                        <a:lnSpc>
                          <a:spcPct val="100000"/>
                        </a:lnSpc>
                        <a:spcBef>
                          <a:spcPts val="50"/>
                        </a:spcBef>
                      </a:pPr>
                      <a:endParaRPr sz="1000" dirty="0">
                        <a:latin typeface="Calibri" panose="020F0502020204030204" pitchFamily="34" charset="0"/>
                        <a:cs typeface="Calibri" panose="020F0502020204030204" pitchFamily="34" charset="0"/>
                      </a:endParaRPr>
                    </a:p>
                    <a:p>
                      <a:pPr algn="ctr">
                        <a:lnSpc>
                          <a:spcPct val="100000"/>
                        </a:lnSpc>
                        <a:spcBef>
                          <a:spcPts val="5"/>
                        </a:spcBef>
                      </a:pPr>
                      <a:r>
                        <a:rPr lang="ar-JO" sz="900" b="1" spc="85" dirty="0">
                          <a:solidFill>
                            <a:srgbClr val="FFFFFF"/>
                          </a:solidFill>
                          <a:latin typeface="Calibri" panose="020F0502020204030204" pitchFamily="34" charset="0"/>
                          <a:cs typeface="Calibri" panose="020F0502020204030204" pitchFamily="34" charset="0"/>
                        </a:rPr>
                        <a:t>أمثلة على أحجام آلية التغذية الراجعة الخاصة بك</a:t>
                      </a:r>
                      <a:endParaRPr sz="900" dirty="0">
                        <a:latin typeface="Calibri" panose="020F0502020204030204" pitchFamily="34" charset="0"/>
                        <a:cs typeface="Calibri" panose="020F0502020204030204" pitchFamily="34" charset="0"/>
                      </a:endParaRPr>
                    </a:p>
                  </a:txBody>
                  <a:tcPr marL="0" marR="0" marT="6350" marB="0">
                    <a:lnT w="12700">
                      <a:solidFill>
                        <a:srgbClr val="FFFFFF"/>
                      </a:solidFill>
                      <a:prstDash val="solid"/>
                    </a:lnT>
                    <a:lnB w="6350">
                      <a:solidFill>
                        <a:srgbClr val="FFFFFF"/>
                      </a:solidFill>
                      <a:prstDash val="solid"/>
                    </a:lnB>
                    <a:solidFill>
                      <a:srgbClr val="992B7D"/>
                    </a:solidFill>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423545">
                <a:tc>
                  <a:txBody>
                    <a:bodyPr/>
                    <a:lstStyle/>
                    <a:p>
                      <a:pPr marL="107950" algn="ctr">
                        <a:lnSpc>
                          <a:spcPct val="100000"/>
                        </a:lnSpc>
                        <a:spcBef>
                          <a:spcPts val="819"/>
                        </a:spcBef>
                      </a:pPr>
                      <a:r>
                        <a:rPr lang="ar-JO" sz="900" b="1" spc="-10" dirty="0">
                          <a:solidFill>
                            <a:srgbClr val="FFFFFF"/>
                          </a:solidFill>
                          <a:latin typeface="Calibri" panose="020F0502020204030204" pitchFamily="34" charset="0"/>
                          <a:cs typeface="Calibri" panose="020F0502020204030204" pitchFamily="34" charset="0"/>
                        </a:rPr>
                        <a:t>الموقع</a:t>
                      </a:r>
                      <a:endParaRPr sz="900" dirty="0">
                        <a:latin typeface="Calibri" panose="020F0502020204030204" pitchFamily="34" charset="0"/>
                        <a:cs typeface="Calibri" panose="020F0502020204030204" pitchFamily="34" charset="0"/>
                      </a:endParaRPr>
                    </a:p>
                  </a:txBody>
                  <a:tcPr marL="0" marR="0" marT="104139" marB="0">
                    <a:lnR w="6350">
                      <a:solidFill>
                        <a:srgbClr val="FFFFFF"/>
                      </a:solidFill>
                      <a:prstDash val="solid"/>
                    </a:lnR>
                    <a:lnT w="6350">
                      <a:solidFill>
                        <a:srgbClr val="FFFFFF"/>
                      </a:solidFill>
                      <a:prstDash val="solid"/>
                    </a:lnT>
                    <a:lnB w="6350">
                      <a:solidFill>
                        <a:srgbClr val="FFFFFF"/>
                      </a:solidFill>
                      <a:prstDash val="solid"/>
                    </a:lnB>
                    <a:solidFill>
                      <a:srgbClr val="BD9AC7"/>
                    </a:solidFill>
                  </a:tcPr>
                </a:tc>
                <a:tc>
                  <a:txBody>
                    <a:bodyPr/>
                    <a:lstStyle/>
                    <a:p>
                      <a:pPr marL="107950" algn="ctr">
                        <a:lnSpc>
                          <a:spcPct val="100000"/>
                        </a:lnSpc>
                        <a:spcBef>
                          <a:spcPts val="819"/>
                        </a:spcBef>
                      </a:pPr>
                      <a:r>
                        <a:rPr lang="ar-JO" sz="1000" b="1" spc="105" baseline="0" dirty="0">
                          <a:solidFill>
                            <a:srgbClr val="FFFFFF"/>
                          </a:solidFill>
                          <a:latin typeface="Calibri"/>
                          <a:cs typeface="Calibri"/>
                        </a:rPr>
                        <a:t>الغرض منها</a:t>
                      </a:r>
                      <a:endParaRPr sz="1000" baseline="0" dirty="0">
                        <a:latin typeface="Calibri"/>
                        <a:cs typeface="Calibri"/>
                      </a:endParaRPr>
                    </a:p>
                  </a:txBody>
                  <a:tcPr marL="0" marR="0" marT="104139" marB="0">
                    <a:lnL w="6350">
                      <a:solidFill>
                        <a:srgbClr val="FFFFFF"/>
                      </a:solidFill>
                      <a:prstDash val="solid"/>
                    </a:lnL>
                    <a:lnR w="6350">
                      <a:solidFill>
                        <a:srgbClr val="FFFFFF"/>
                      </a:solidFill>
                      <a:prstDash val="solid"/>
                    </a:lnR>
                    <a:lnT w="6350">
                      <a:solidFill>
                        <a:srgbClr val="FFFFFF"/>
                      </a:solidFill>
                      <a:prstDash val="solid"/>
                    </a:lnT>
                    <a:solidFill>
                      <a:srgbClr val="BD9AC7"/>
                    </a:solidFill>
                  </a:tcPr>
                </a:tc>
                <a:tc>
                  <a:txBody>
                    <a:bodyPr/>
                    <a:lstStyle/>
                    <a:p>
                      <a:pPr marL="107950" algn="ctr">
                        <a:lnSpc>
                          <a:spcPct val="100000"/>
                        </a:lnSpc>
                        <a:spcBef>
                          <a:spcPts val="819"/>
                        </a:spcBef>
                      </a:pPr>
                      <a:r>
                        <a:rPr lang="ar-JO" sz="900" b="1" spc="85" dirty="0">
                          <a:solidFill>
                            <a:srgbClr val="FFFFFF"/>
                          </a:solidFill>
                          <a:latin typeface="Calibri" panose="020F0502020204030204" pitchFamily="34" charset="0"/>
                          <a:cs typeface="Calibri" panose="020F0502020204030204" pitchFamily="34" charset="0"/>
                        </a:rPr>
                        <a:t>أفضل الإستخدامات؟</a:t>
                      </a:r>
                      <a:endParaRPr sz="900" dirty="0">
                        <a:latin typeface="Calibri" panose="020F0502020204030204" pitchFamily="34" charset="0"/>
                        <a:cs typeface="Calibri" panose="020F0502020204030204" pitchFamily="34" charset="0"/>
                      </a:endParaRPr>
                    </a:p>
                  </a:txBody>
                  <a:tcPr marL="0" marR="0" marT="104139" marB="0">
                    <a:lnL w="6350">
                      <a:solidFill>
                        <a:srgbClr val="FFFFFF"/>
                      </a:solidFill>
                      <a:prstDash val="solid"/>
                    </a:lnL>
                    <a:lnR w="6350">
                      <a:solidFill>
                        <a:srgbClr val="97569C"/>
                      </a:solidFill>
                      <a:prstDash val="solid"/>
                    </a:lnR>
                    <a:lnT w="6350">
                      <a:solidFill>
                        <a:srgbClr val="FFFFFF"/>
                      </a:solidFill>
                      <a:prstDash val="solid"/>
                    </a:lnT>
                    <a:solidFill>
                      <a:srgbClr val="BD9AC7"/>
                    </a:solidFill>
                  </a:tcPr>
                </a:tc>
                <a:extLst>
                  <a:ext uri="{0D108BD9-81ED-4DB2-BD59-A6C34878D82A}">
                    <a16:rowId xmlns:a16="http://schemas.microsoft.com/office/drawing/2014/main" val="10001"/>
                  </a:ext>
                </a:extLst>
              </a:tr>
              <a:tr h="760095">
                <a:tc>
                  <a:txBody>
                    <a:bodyPr/>
                    <a:lstStyle/>
                    <a:p>
                      <a:pPr marL="107950" algn="ctr">
                        <a:lnSpc>
                          <a:spcPct val="100000"/>
                        </a:lnSpc>
                        <a:spcBef>
                          <a:spcPts val="819"/>
                        </a:spcBef>
                      </a:pPr>
                      <a:r>
                        <a:rPr lang="ar-JO" sz="1000" b="1" spc="110" dirty="0">
                          <a:solidFill>
                            <a:srgbClr val="FFFFFF"/>
                          </a:solidFill>
                          <a:latin typeface="Calibri"/>
                          <a:cs typeface="Calibri"/>
                        </a:rPr>
                        <a:t>المستوى المحلي</a:t>
                      </a:r>
                      <a:endParaRPr sz="1000" b="1" dirty="0">
                        <a:latin typeface="Calibri"/>
                        <a:cs typeface="Calibri"/>
                      </a:endParaRPr>
                    </a:p>
                  </a:txBody>
                  <a:tcPr marL="0" marR="0" marT="104139" marB="0">
                    <a:lnT w="6350">
                      <a:solidFill>
                        <a:srgbClr val="FFFFFF"/>
                      </a:solidFill>
                      <a:prstDash val="solid"/>
                    </a:lnT>
                    <a:lnB w="6350">
                      <a:solidFill>
                        <a:srgbClr val="FFFFFF"/>
                      </a:solidFill>
                      <a:prstDash val="solid"/>
                    </a:lnB>
                    <a:solidFill>
                      <a:srgbClr val="BD9AC7"/>
                    </a:solidFill>
                  </a:tcPr>
                </a:tc>
                <a:tc>
                  <a:txBody>
                    <a:bodyPr/>
                    <a:lstStyle/>
                    <a:p>
                      <a:pPr marL="107950" marR="322580" algn="just" rtl="1">
                        <a:lnSpc>
                          <a:spcPct val="111100"/>
                        </a:lnSpc>
                        <a:spcBef>
                          <a:spcPts val="520"/>
                        </a:spcBef>
                      </a:pPr>
                      <a:r>
                        <a:rPr lang="ar-JO" sz="1000" baseline="0" dirty="0">
                          <a:latin typeface=""/>
                          <a:cs typeface="Calibri" panose="020F0502020204030204" pitchFamily="34" charset="0"/>
                        </a:rPr>
                        <a:t>إبلاغ القرارات التي تتخذها الفرق المحلية على المستوى المحلي بالتنسيق مع الجهات التنفيذية المحلية على0.</a:t>
                      </a:r>
                      <a:endParaRPr sz="1000" baseline="0" dirty="0">
                        <a:latin typeface=""/>
                        <a:cs typeface="Calibri" panose="020F0502020204030204" pitchFamily="34" charset="0"/>
                      </a:endParaRPr>
                    </a:p>
                  </a:txBody>
                  <a:tcPr marL="0" marR="0" marT="66040" marB="0">
                    <a:lnR w="6350">
                      <a:solidFill>
                        <a:srgbClr val="011E41"/>
                      </a:solidFill>
                      <a:prstDash val="solid"/>
                    </a:lnR>
                    <a:lnB w="6350">
                      <a:solidFill>
                        <a:srgbClr val="011E41"/>
                      </a:solidFill>
                      <a:prstDash val="solid"/>
                    </a:lnB>
                  </a:tcPr>
                </a:tc>
                <a:tc>
                  <a:txBody>
                    <a:bodyPr/>
                    <a:lstStyle/>
                    <a:p>
                      <a:pPr marL="107950" marR="234315" algn="just" rtl="1">
                        <a:lnSpc>
                          <a:spcPct val="111100"/>
                        </a:lnSpc>
                        <a:spcBef>
                          <a:spcPts val="515"/>
                        </a:spcBef>
                      </a:pPr>
                      <a:r>
                        <a:rPr lang="ar-JO" sz="1000" spc="0" baseline="0" dirty="0">
                          <a:latin typeface=""/>
                          <a:cs typeface="Calibri" panose="020F0502020204030204" pitchFamily="34" charset="0"/>
                        </a:rPr>
                        <a:t>إذا كان من الضروري جمع الملاحظات والانطباعات في منطقة جغرافية صغيرة فقط، بواسطة فريق واحد، وفيما يتعلق بعدد صغير من المشاريع.</a:t>
                      </a:r>
                      <a:endParaRPr sz="1000" spc="0" baseline="0" dirty="0">
                        <a:latin typeface=""/>
                        <a:cs typeface="Calibri" panose="020F0502020204030204" pitchFamily="34" charset="0"/>
                      </a:endParaRPr>
                    </a:p>
                  </a:txBody>
                  <a:tcPr marL="0" marR="0" marT="65405" marB="0">
                    <a:lnL w="6350">
                      <a:solidFill>
                        <a:srgbClr val="011E41"/>
                      </a:solidFill>
                      <a:prstDash val="solid"/>
                    </a:lnL>
                    <a:lnR w="6350">
                      <a:solidFill>
                        <a:srgbClr val="011E41"/>
                      </a:solidFill>
                      <a:prstDash val="solid"/>
                    </a:lnR>
                    <a:lnB w="6350">
                      <a:solidFill>
                        <a:srgbClr val="011E41"/>
                      </a:solidFill>
                      <a:prstDash val="solid"/>
                    </a:lnB>
                  </a:tcPr>
                </a:tc>
                <a:extLst>
                  <a:ext uri="{0D108BD9-81ED-4DB2-BD59-A6C34878D82A}">
                    <a16:rowId xmlns:a16="http://schemas.microsoft.com/office/drawing/2014/main" val="10002"/>
                  </a:ext>
                </a:extLst>
              </a:tr>
              <a:tr h="760095">
                <a:tc>
                  <a:txBody>
                    <a:bodyPr/>
                    <a:lstStyle/>
                    <a:p>
                      <a:pPr marL="107950">
                        <a:lnSpc>
                          <a:spcPct val="100000"/>
                        </a:lnSpc>
                        <a:spcBef>
                          <a:spcPts val="819"/>
                        </a:spcBef>
                      </a:pPr>
                      <a:r>
                        <a:rPr lang="ar-JO" sz="1000" b="1" spc="95" dirty="0">
                          <a:solidFill>
                            <a:srgbClr val="FFFFFF"/>
                          </a:solidFill>
                          <a:latin typeface="+mn-lt"/>
                          <a:cs typeface="Calibri"/>
                        </a:rPr>
                        <a:t>مستوى المنطقة/الفرع</a:t>
                      </a:r>
                    </a:p>
                  </a:txBody>
                  <a:tcPr marL="0" marR="0" marT="104139" marB="0">
                    <a:lnT w="6350">
                      <a:solidFill>
                        <a:srgbClr val="FFFFFF"/>
                      </a:solidFill>
                      <a:prstDash val="solid"/>
                    </a:lnT>
                    <a:lnB w="6350">
                      <a:solidFill>
                        <a:srgbClr val="FFFFFF"/>
                      </a:solidFill>
                      <a:prstDash val="solid"/>
                    </a:lnB>
                    <a:solidFill>
                      <a:srgbClr val="BD9AC7"/>
                    </a:solidFill>
                  </a:tcPr>
                </a:tc>
                <a:tc>
                  <a:txBody>
                    <a:bodyPr/>
                    <a:lstStyle/>
                    <a:p>
                      <a:pPr marL="107950" marR="186055" algn="just" rtl="1">
                        <a:lnSpc>
                          <a:spcPct val="111100"/>
                        </a:lnSpc>
                        <a:spcBef>
                          <a:spcPts val="515"/>
                        </a:spcBef>
                      </a:pPr>
                      <a:r>
                        <a:rPr lang="ar-JO" sz="1000" baseline="0" dirty="0">
                          <a:latin typeface=""/>
                          <a:cs typeface="Calibri" panose="020F0502020204030204" pitchFamily="34" charset="0"/>
                        </a:rPr>
                        <a:t>إبلاغ القرارات على مستوى المنطقة / الفرع والتي يمكن اتخاذها بالتنسيق مع الشركاء قي هذا المستوى.</a:t>
                      </a:r>
                      <a:endParaRPr sz="1000" baseline="0" dirty="0">
                        <a:latin typeface=""/>
                        <a:cs typeface="Calibri" panose="020F0502020204030204" pitchFamily="34" charset="0"/>
                      </a:endParaRPr>
                    </a:p>
                  </a:txBody>
                  <a:tcPr marL="0" marR="0" marT="65405"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118745" algn="just" rtl="1">
                        <a:lnSpc>
                          <a:spcPct val="111100"/>
                        </a:lnSpc>
                        <a:spcBef>
                          <a:spcPts val="515"/>
                        </a:spcBef>
                      </a:pPr>
                      <a:r>
                        <a:rPr lang="ar-JO" sz="1000" spc="0" baseline="0" dirty="0">
                          <a:latin typeface=""/>
                          <a:cs typeface="Calibri" panose="020F0502020204030204" pitchFamily="34" charset="0"/>
                        </a:rPr>
                        <a:t>إذا تم جمع الملاحظات والانطباعات من قبل عدة فرق تعمل في منطقة/فرع واحد وكانت هناك حاجة إلى استعراض عام</a:t>
                      </a:r>
                      <a:r>
                        <a:rPr lang="en-US" sz="1000" spc="0" baseline="0" dirty="0">
                          <a:latin typeface=""/>
                          <a:cs typeface="Calibri" panose="020F0502020204030204" pitchFamily="34" charset="0"/>
                        </a:rPr>
                        <a:t> </a:t>
                      </a:r>
                      <a:r>
                        <a:rPr lang="ar-JO" sz="1000" spc="0" baseline="0" dirty="0">
                          <a:latin typeface=""/>
                          <a:cs typeface="Calibri" panose="020F0502020204030204" pitchFamily="34" charset="0"/>
                        </a:rPr>
                        <a:t>للوضع عبر الفرع/المنطقة.</a:t>
                      </a:r>
                      <a:endParaRPr sz="1000" spc="0" baseline="0" dirty="0">
                        <a:latin typeface=""/>
                        <a:cs typeface="Calibri" panose="020F0502020204030204" pitchFamily="34" charset="0"/>
                      </a:endParaRPr>
                    </a:p>
                  </a:txBody>
                  <a:tcPr marL="0" marR="0" marT="65405" marB="0">
                    <a:lnL w="6350">
                      <a:solidFill>
                        <a:srgbClr val="011E41"/>
                      </a:solidFill>
                      <a:prstDash val="solid"/>
                    </a:lnL>
                    <a:lnR w="6350">
                      <a:solidFill>
                        <a:srgbClr val="011E41"/>
                      </a:solidFill>
                      <a:prstDash val="solid"/>
                    </a:lnR>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3"/>
                  </a:ext>
                </a:extLst>
              </a:tr>
              <a:tr h="912494">
                <a:tc>
                  <a:txBody>
                    <a:bodyPr/>
                    <a:lstStyle/>
                    <a:p>
                      <a:pPr marL="107950" algn="ctr">
                        <a:lnSpc>
                          <a:spcPct val="100000"/>
                        </a:lnSpc>
                        <a:spcBef>
                          <a:spcPts val="815"/>
                        </a:spcBef>
                      </a:pPr>
                      <a:r>
                        <a:rPr lang="ar-JO" sz="1000" b="1" spc="95" dirty="0">
                          <a:solidFill>
                            <a:srgbClr val="FFFFFF"/>
                          </a:solidFill>
                          <a:latin typeface="Calibri"/>
                          <a:cs typeface="Calibri"/>
                        </a:rPr>
                        <a:t>المستوى الوطني</a:t>
                      </a:r>
                      <a:endParaRPr sz="1000" b="1" dirty="0">
                        <a:latin typeface="Calibri"/>
                        <a:cs typeface="Calibri"/>
                      </a:endParaRPr>
                    </a:p>
                  </a:txBody>
                  <a:tcPr marL="0" marR="0" marT="103505" marB="0">
                    <a:lnT w="6350">
                      <a:solidFill>
                        <a:srgbClr val="FFFFFF"/>
                      </a:solidFill>
                      <a:prstDash val="solid"/>
                    </a:lnT>
                    <a:lnB w="6350">
                      <a:solidFill>
                        <a:srgbClr val="FFFFFF"/>
                      </a:solidFill>
                      <a:prstDash val="solid"/>
                    </a:lnB>
                    <a:solidFill>
                      <a:srgbClr val="BD9AC7"/>
                    </a:solidFill>
                  </a:tcPr>
                </a:tc>
                <a:tc>
                  <a:txBody>
                    <a:bodyPr/>
                    <a:lstStyle/>
                    <a:p>
                      <a:pPr marL="107950" marR="231775" algn="just" rtl="1">
                        <a:lnSpc>
                          <a:spcPct val="111100"/>
                        </a:lnSpc>
                        <a:spcBef>
                          <a:spcPts val="515"/>
                        </a:spcBef>
                      </a:pPr>
                      <a:r>
                        <a:rPr lang="ar-JO" sz="1000" baseline="0" dirty="0">
                          <a:latin typeface=""/>
                          <a:cs typeface="Calibri" panose="020F0502020204030204" pitchFamily="34" charset="0"/>
                        </a:rPr>
                        <a:t>إبلاغ القرارات على المستوى الوطني فيما يتعلق بالمنظمة أو العملية بأكملها. ويمكن اتخاذ الإجراءات بالتنسيق مع الشركاء على مستوى التنسيق الوطني.</a:t>
                      </a:r>
                    </a:p>
                  </a:txBody>
                  <a:tcPr marL="0" marR="0" marT="65405"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360680" algn="just" rtl="1">
                        <a:lnSpc>
                          <a:spcPct val="111100"/>
                        </a:lnSpc>
                        <a:spcBef>
                          <a:spcPts val="515"/>
                        </a:spcBef>
                      </a:pPr>
                      <a:r>
                        <a:rPr lang="ar-JO" sz="1000" spc="0" baseline="0" dirty="0">
                          <a:latin typeface=""/>
                          <a:cs typeface="Calibri" panose="020F0502020204030204" pitchFamily="34" charset="0"/>
                        </a:rPr>
                        <a:t>إذا تم جمع الملاحظات والانطباعات في عدة مناطق/فروع وكانت هناك حاجة إلى إستعراض عام على الوضع في جميع أنحاء البلاد أو عبر العديد من المناطق/الفروع.</a:t>
                      </a:r>
                      <a:endParaRPr sz="1000" spc="0" baseline="0" dirty="0">
                        <a:latin typeface=""/>
                        <a:cs typeface="Calibri" panose="020F0502020204030204" pitchFamily="34" charset="0"/>
                      </a:endParaRPr>
                    </a:p>
                  </a:txBody>
                  <a:tcPr marL="0" marR="0" marT="65404" marB="0">
                    <a:lnL w="6350">
                      <a:solidFill>
                        <a:srgbClr val="011E41"/>
                      </a:solidFill>
                      <a:prstDash val="solid"/>
                    </a:lnL>
                    <a:lnR w="6350">
                      <a:solidFill>
                        <a:srgbClr val="011E41"/>
                      </a:solidFill>
                      <a:prstDash val="solid"/>
                    </a:lnR>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4"/>
                  </a:ext>
                </a:extLst>
              </a:tr>
              <a:tr h="1064895">
                <a:tc>
                  <a:txBody>
                    <a:bodyPr/>
                    <a:lstStyle/>
                    <a:p>
                      <a:pPr marL="107950" marR="432434" algn="ctr">
                        <a:lnSpc>
                          <a:spcPct val="101800"/>
                        </a:lnSpc>
                        <a:spcBef>
                          <a:spcPts val="795"/>
                        </a:spcBef>
                      </a:pPr>
                      <a:r>
                        <a:rPr lang="ar-JO" sz="1000" b="1" spc="75" dirty="0">
                          <a:solidFill>
                            <a:srgbClr val="FFFFFF"/>
                          </a:solidFill>
                          <a:latin typeface="+mn-lt"/>
                          <a:cs typeface="Calibri"/>
                        </a:rPr>
                        <a:t>المستوى المشترك بين الوكالات أو المستوى الإقليمي</a:t>
                      </a:r>
                      <a:endParaRPr sz="1000" dirty="0">
                        <a:latin typeface="Calibri"/>
                        <a:cs typeface="Calibri"/>
                      </a:endParaRPr>
                    </a:p>
                  </a:txBody>
                  <a:tcPr marL="0" marR="0" marT="100965" marB="0">
                    <a:lnT w="6350">
                      <a:solidFill>
                        <a:srgbClr val="FFFFFF"/>
                      </a:solidFill>
                      <a:prstDash val="solid"/>
                    </a:lnT>
                    <a:lnB w="6350">
                      <a:solidFill>
                        <a:srgbClr val="97569C"/>
                      </a:solidFill>
                      <a:prstDash val="solid"/>
                    </a:lnB>
                    <a:solidFill>
                      <a:srgbClr val="BD9AC7"/>
                    </a:solidFill>
                  </a:tcPr>
                </a:tc>
                <a:tc>
                  <a:txBody>
                    <a:bodyPr/>
                    <a:lstStyle/>
                    <a:p>
                      <a:pPr marL="107950" marR="111760" algn="just" rtl="1">
                        <a:lnSpc>
                          <a:spcPct val="111100"/>
                        </a:lnSpc>
                        <a:spcBef>
                          <a:spcPts val="509"/>
                        </a:spcBef>
                      </a:pPr>
                      <a:r>
                        <a:rPr lang="ar-JO" sz="1000" baseline="0" dirty="0">
                          <a:latin typeface=""/>
                          <a:cs typeface="Calibri" panose="020F0502020204030204" pitchFamily="34" charset="0"/>
                        </a:rPr>
                        <a:t>إبلاغ القرارات المشتركة بين الوكالات و/أو الإقليمية. ويمكن اتخاذ الإجراءات بالتنسيق مع الشركاء على مستوى التنسيق الوطني والإقليمي.</a:t>
                      </a:r>
                      <a:endParaRPr sz="1000" baseline="0" dirty="0">
                        <a:latin typeface=""/>
                        <a:cs typeface="Calibri" panose="020F0502020204030204" pitchFamily="34" charset="0"/>
                      </a:endParaRPr>
                    </a:p>
                  </a:txBody>
                  <a:tcPr marL="0" marR="0" marT="64769"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159385" algn="just" rtl="1">
                        <a:lnSpc>
                          <a:spcPct val="111100"/>
                        </a:lnSpc>
                        <a:spcBef>
                          <a:spcPts val="509"/>
                        </a:spcBef>
                      </a:pPr>
                      <a:r>
                        <a:rPr lang="ar-JO" sz="1000" spc="0" baseline="0" dirty="0">
                          <a:latin typeface=""/>
                          <a:cs typeface="Calibri" panose="020F0502020204030204" pitchFamily="34" charset="0"/>
                        </a:rPr>
                        <a:t>إذا تم جمع الملاحظات والانطباعات في بلدان متعددة و/أو بواسطة منظمات متعددة. وهذا مهم بشكل خاص أثناء الكوارث واسعة النطاق مثل الأوبئة أو الكوارث الطبيعية التي تؤثر على بلدان متعددة.</a:t>
                      </a:r>
                      <a:endParaRPr sz="1000" spc="0" baseline="0" dirty="0">
                        <a:latin typeface=""/>
                        <a:cs typeface="Calibri" panose="020F0502020204030204" pitchFamily="34" charset="0"/>
                      </a:endParaRPr>
                    </a:p>
                  </a:txBody>
                  <a:tcPr marL="0" marR="0" marT="64769" marB="0">
                    <a:lnL w="6350">
                      <a:solidFill>
                        <a:srgbClr val="011E41"/>
                      </a:solidFill>
                      <a:prstDash val="solid"/>
                    </a:lnL>
                    <a:lnR w="6350">
                      <a:solidFill>
                        <a:srgbClr val="011E41"/>
                      </a:solidFill>
                      <a:prstDash val="solid"/>
                    </a:lnR>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5"/>
                  </a:ext>
                </a:extLst>
              </a:tr>
            </a:tbl>
          </a:graphicData>
        </a:graphic>
      </p:graphicFrame>
      <p:grpSp>
        <p:nvGrpSpPr>
          <p:cNvPr id="9" name="object 9"/>
          <p:cNvGrpSpPr/>
          <p:nvPr/>
        </p:nvGrpSpPr>
        <p:grpSpPr>
          <a:xfrm>
            <a:off x="6351345" y="1067507"/>
            <a:ext cx="474345" cy="474345"/>
            <a:chOff x="469337" y="1045117"/>
            <a:chExt cx="474345" cy="474345"/>
          </a:xfrm>
        </p:grpSpPr>
        <p:sp>
          <p:nvSpPr>
            <p:cNvPr id="10" name="object 10"/>
            <p:cNvSpPr/>
            <p:nvPr/>
          </p:nvSpPr>
          <p:spPr>
            <a:xfrm>
              <a:off x="469337" y="1045117"/>
              <a:ext cx="474345" cy="474345"/>
            </a:xfrm>
            <a:custGeom>
              <a:avLst/>
              <a:gdLst/>
              <a:ahLst/>
              <a:cxnLst/>
              <a:rect l="l" t="t" r="r" b="b"/>
              <a:pathLst>
                <a:path w="474344" h="474344">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p>
          </p:txBody>
        </p:sp>
        <p:pic>
          <p:nvPicPr>
            <p:cNvPr id="11" name="object 11"/>
            <p:cNvPicPr/>
            <p:nvPr/>
          </p:nvPicPr>
          <p:blipFill>
            <a:blip r:embed="rId5" cstate="print"/>
            <a:stretch>
              <a:fillRect/>
            </a:stretch>
          </p:blipFill>
          <p:spPr>
            <a:xfrm>
              <a:off x="573284" y="1148103"/>
              <a:ext cx="266442" cy="268339"/>
            </a:xfrm>
            <a:prstGeom prst="rect">
              <a:avLst/>
            </a:prstGeom>
          </p:spPr>
        </p:pic>
      </p:grpSp>
      <p:grpSp>
        <p:nvGrpSpPr>
          <p:cNvPr id="12" name="object 12"/>
          <p:cNvGrpSpPr/>
          <p:nvPr/>
        </p:nvGrpSpPr>
        <p:grpSpPr>
          <a:xfrm>
            <a:off x="2254250" y="1560064"/>
            <a:ext cx="420370" cy="792480"/>
            <a:chOff x="3877318" y="1565510"/>
            <a:chExt cx="420370" cy="792480"/>
          </a:xfrm>
        </p:grpSpPr>
        <p:pic>
          <p:nvPicPr>
            <p:cNvPr id="13" name="object 13"/>
            <p:cNvPicPr/>
            <p:nvPr/>
          </p:nvPicPr>
          <p:blipFill>
            <a:blip r:embed="rId6" cstate="print"/>
            <a:stretch>
              <a:fillRect/>
            </a:stretch>
          </p:blipFill>
          <p:spPr>
            <a:xfrm>
              <a:off x="4051343" y="1565510"/>
              <a:ext cx="245795" cy="245795"/>
            </a:xfrm>
            <a:prstGeom prst="rect">
              <a:avLst/>
            </a:prstGeom>
          </p:spPr>
        </p:pic>
        <p:pic>
          <p:nvPicPr>
            <p:cNvPr id="14" name="object 14"/>
            <p:cNvPicPr/>
            <p:nvPr/>
          </p:nvPicPr>
          <p:blipFill>
            <a:blip r:embed="rId7" cstate="print"/>
            <a:stretch>
              <a:fillRect/>
            </a:stretch>
          </p:blipFill>
          <p:spPr>
            <a:xfrm>
              <a:off x="3880794" y="1838610"/>
              <a:ext cx="245795" cy="245795"/>
            </a:xfrm>
            <a:prstGeom prst="rect">
              <a:avLst/>
            </a:prstGeom>
          </p:spPr>
        </p:pic>
        <p:pic>
          <p:nvPicPr>
            <p:cNvPr id="15" name="object 15"/>
            <p:cNvPicPr/>
            <p:nvPr/>
          </p:nvPicPr>
          <p:blipFill>
            <a:blip r:embed="rId8" cstate="print"/>
            <a:stretch>
              <a:fillRect/>
            </a:stretch>
          </p:blipFill>
          <p:spPr>
            <a:xfrm>
              <a:off x="3877318" y="2111710"/>
              <a:ext cx="245795" cy="245795"/>
            </a:xfrm>
            <a:prstGeom prst="rect">
              <a:avLst/>
            </a:prstGeom>
          </p:spPr>
        </p:pic>
      </p:grpSp>
      <p:pic>
        <p:nvPicPr>
          <p:cNvPr id="16" name="object 16"/>
          <p:cNvPicPr/>
          <p:nvPr/>
        </p:nvPicPr>
        <p:blipFill>
          <a:blip r:embed="rId9" cstate="print"/>
          <a:stretch>
            <a:fillRect/>
          </a:stretch>
        </p:blipFill>
        <p:spPr>
          <a:xfrm>
            <a:off x="2260721" y="2395864"/>
            <a:ext cx="245795" cy="245795"/>
          </a:xfrm>
          <a:prstGeom prst="rect">
            <a:avLst/>
          </a:prstGeom>
        </p:spPr>
      </p:pic>
      <p:sp>
        <p:nvSpPr>
          <p:cNvPr id="17" name="object 17"/>
          <p:cNvSpPr/>
          <p:nvPr/>
        </p:nvSpPr>
        <p:spPr>
          <a:xfrm>
            <a:off x="5674463" y="9438402"/>
            <a:ext cx="936625" cy="0"/>
          </a:xfrm>
          <a:custGeom>
            <a:avLst/>
            <a:gdLst/>
            <a:ahLst/>
            <a:cxnLst/>
            <a:rect l="l" t="t" r="r" b="b"/>
            <a:pathLst>
              <a:path w="936625">
                <a:moveTo>
                  <a:pt x="0" y="0"/>
                </a:moveTo>
                <a:lnTo>
                  <a:pt x="936002" y="0"/>
                </a:lnTo>
              </a:path>
            </a:pathLst>
          </a:custGeom>
          <a:ln w="3175">
            <a:solidFill>
              <a:srgbClr val="992B7D"/>
            </a:solidFill>
          </a:ln>
        </p:spPr>
        <p:txBody>
          <a:bodyPr wrap="square" lIns="0" tIns="0" rIns="0" bIns="0" rtlCol="0"/>
          <a:lstStyle/>
          <a:p>
            <a:endParaRPr/>
          </a:p>
        </p:txBody>
      </p:sp>
      <p:sp>
        <p:nvSpPr>
          <p:cNvPr id="18" name="object 18"/>
          <p:cNvSpPr txBox="1"/>
          <p:nvPr/>
        </p:nvSpPr>
        <p:spPr>
          <a:xfrm>
            <a:off x="707299" y="9438402"/>
            <a:ext cx="5988685" cy="228268"/>
          </a:xfrm>
          <a:prstGeom prst="rect">
            <a:avLst/>
          </a:prstGeom>
        </p:spPr>
        <p:txBody>
          <a:bodyPr vert="horz" wrap="square" lIns="0" tIns="12700" rIns="0" bIns="0" rtlCol="0">
            <a:spAutoFit/>
          </a:bodyPr>
          <a:lstStyle/>
          <a:p>
            <a:pPr marL="12700" rtl="1">
              <a:lnSpc>
                <a:spcPct val="100000"/>
              </a:lnSpc>
              <a:spcBef>
                <a:spcPts val="100"/>
              </a:spcBef>
            </a:pPr>
            <a:r>
              <a:rPr sz="700" dirty="0">
                <a:solidFill>
                  <a:srgbClr val="992B7D"/>
                </a:solidFill>
                <a:latin typeface="Arial Black"/>
                <a:cs typeface="Arial Black"/>
              </a:rPr>
              <a:t>4.</a:t>
            </a:r>
            <a:r>
              <a:rPr sz="700" spc="180" dirty="0">
                <a:solidFill>
                  <a:srgbClr val="992B7D"/>
                </a:solidFill>
                <a:latin typeface="Arial Black"/>
                <a:cs typeface="Arial Black"/>
              </a:rPr>
              <a:t> </a:t>
            </a:r>
            <a:r>
              <a:rPr lang="ar-JO" sz="700" dirty="0">
                <a:latin typeface="Tahoma"/>
                <a:cs typeface="Tahoma"/>
              </a:rPr>
              <a:t>لمزيد من المعلومات حول طبيعة التغذية الراجعة المجتمعية وآليات التغذية الراجعة المجتمعية، راجع: </a:t>
            </a:r>
            <a:r>
              <a:rPr lang="ar-JO" sz="700" u="sng" dirty="0">
                <a:solidFill>
                  <a:srgbClr val="992B7D"/>
                </a:solidFill>
                <a:uFill>
                  <a:solidFill>
                    <a:srgbClr val="992B7D"/>
                  </a:solidFill>
                </a:uFill>
                <a:latin typeface="Tahoma"/>
                <a:cs typeface="Tahoma"/>
                <a:hlinkClick r:id="rId2"/>
              </a:rPr>
              <a:t>الوحدة 1 : التغذية الراجعة المجتمعية - لماذا نتكلف هذا العناء؟</a:t>
            </a:r>
            <a:endParaRPr sz="700" dirty="0">
              <a:latin typeface="Tahoma"/>
              <a:cs typeface="Tahoma"/>
            </a:endParaRPr>
          </a:p>
        </p:txBody>
      </p:sp>
      <p:sp>
        <p:nvSpPr>
          <p:cNvPr id="19" name="object 19"/>
          <p:cNvSpPr/>
          <p:nvPr/>
        </p:nvSpPr>
        <p:spPr>
          <a:xfrm>
            <a:off x="6681545" y="10057822"/>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p>
        </p:txBody>
      </p:sp>
      <p:sp>
        <p:nvSpPr>
          <p:cNvPr id="20" name="object 20"/>
          <p:cNvSpPr txBox="1"/>
          <p:nvPr/>
        </p:nvSpPr>
        <p:spPr>
          <a:xfrm>
            <a:off x="6758380" y="10138149"/>
            <a:ext cx="134620" cy="135935"/>
          </a:xfrm>
          <a:prstGeom prst="rect">
            <a:avLst/>
          </a:prstGeom>
        </p:spPr>
        <p:txBody>
          <a:bodyPr vert="horz" wrap="square" lIns="0" tIns="12700" rIns="0" bIns="0" rtlCol="0">
            <a:spAutoFit/>
          </a:bodyPr>
          <a:lstStyle/>
          <a:p>
            <a:pPr marL="12700">
              <a:lnSpc>
                <a:spcPct val="100000"/>
              </a:lnSpc>
              <a:spcBef>
                <a:spcPts val="100"/>
              </a:spcBef>
            </a:pPr>
            <a:r>
              <a:rPr sz="800" b="1" spc="-25" dirty="0">
                <a:solidFill>
                  <a:srgbClr val="FFFFFF"/>
                </a:solidFill>
                <a:latin typeface="Calibri" panose="020F0502020204030204" pitchFamily="34" charset="0"/>
                <a:cs typeface="Calibri" panose="020F0502020204030204" pitchFamily="34" charset="0"/>
              </a:rPr>
              <a:t>16</a:t>
            </a:r>
            <a:endParaRPr sz="800" dirty="0">
              <a:latin typeface="Calibri" panose="020F0502020204030204" pitchFamily="34" charset="0"/>
              <a:cs typeface="Calibri" panose="020F0502020204030204" pitchFamily="34" charset="0"/>
            </a:endParaRPr>
          </a:p>
        </p:txBody>
      </p:sp>
      <p:sp>
        <p:nvSpPr>
          <p:cNvPr id="22" name="object 23">
            <a:extLst>
              <a:ext uri="{FF2B5EF4-FFF2-40B4-BE49-F238E27FC236}">
                <a16:creationId xmlns:a16="http://schemas.microsoft.com/office/drawing/2014/main" id="{EED0F70C-0D2C-DD63-5F4A-E3D6A8ABFB54}"/>
              </a:ext>
            </a:extLst>
          </p:cNvPr>
          <p:cNvSpPr txBox="1"/>
          <p:nvPr/>
        </p:nvSpPr>
        <p:spPr>
          <a:xfrm>
            <a:off x="3260535" y="10246615"/>
            <a:ext cx="3350553" cy="105157"/>
          </a:xfrm>
          <a:prstGeom prst="rect">
            <a:avLst/>
          </a:prstGeom>
        </p:spPr>
        <p:txBody>
          <a:bodyPr vert="horz" wrap="square" lIns="0" tIns="12700" rIns="0" bIns="0" rtlCol="0">
            <a:spAutoFit/>
          </a:bodyPr>
          <a:lstStyle/>
          <a:p>
            <a:pPr marL="12700" rtl="1">
              <a:lnSpc>
                <a:spcPct val="100000"/>
              </a:lnSpc>
              <a:spcBef>
                <a:spcPts val="100"/>
              </a:spcBef>
            </a:pPr>
            <a:r>
              <a:rPr lang="ar-JO" sz="600" dirty="0">
                <a:latin typeface="Tahoma"/>
                <a:cs typeface="Tahoma"/>
              </a:rPr>
              <a:t>كيفية الاستماع والاستجابة للتغذية الراجعة المجتمعية المفتوحة</a:t>
            </a:r>
            <a:endParaRPr sz="600" dirty="0">
              <a:latin typeface="Tahoma"/>
              <a:cs typeface="Tahom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719999" y="1368101"/>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3" name="object 3"/>
          <p:cNvSpPr/>
          <p:nvPr/>
        </p:nvSpPr>
        <p:spPr>
          <a:xfrm>
            <a:off x="3722859" y="2508189"/>
            <a:ext cx="3089275" cy="0"/>
          </a:xfrm>
          <a:custGeom>
            <a:avLst/>
            <a:gdLst/>
            <a:ahLst/>
            <a:cxnLst/>
            <a:rect l="l" t="t" r="r" b="b"/>
            <a:pathLst>
              <a:path w="3089275">
                <a:moveTo>
                  <a:pt x="0" y="0"/>
                </a:moveTo>
                <a:lnTo>
                  <a:pt x="308916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4" name="object 4"/>
          <p:cNvSpPr txBox="1"/>
          <p:nvPr/>
        </p:nvSpPr>
        <p:spPr>
          <a:xfrm>
            <a:off x="707299" y="658697"/>
            <a:ext cx="6146165" cy="177228"/>
          </a:xfrm>
          <a:prstGeom prst="rect">
            <a:avLst/>
          </a:prstGeom>
        </p:spPr>
        <p:txBody>
          <a:bodyPr vert="horz" wrap="square" lIns="0" tIns="12700" rIns="0" bIns="0" rtlCol="0">
            <a:spAutoFit/>
          </a:bodyPr>
          <a:lstStyle/>
          <a:p>
            <a:pPr marL="12700" marR="5080" rtl="1">
              <a:lnSpc>
                <a:spcPct val="113999"/>
              </a:lnSpc>
              <a:spcBef>
                <a:spcPts val="100"/>
              </a:spcBef>
            </a:pPr>
            <a:r>
              <a:rPr lang="ar-JO" sz="1000" dirty="0">
                <a:latin typeface=""/>
                <a:cs typeface="Calibri" panose="020F0502020204030204" pitchFamily="34" charset="0"/>
              </a:rPr>
              <a:t>يمكنك استخدام أداة شجرة القرار التالية لمساعدتك في تحديد نطاق آلية التغذية الراجعة الأكثر ملاءمة لموقفك وسياقك.</a:t>
            </a:r>
            <a:endParaRPr sz="1000" dirty="0">
              <a:latin typeface=""/>
              <a:cs typeface="Calibri" panose="020F0502020204030204" pitchFamily="34" charset="0"/>
            </a:endParaRPr>
          </a:p>
        </p:txBody>
      </p:sp>
      <p:sp>
        <p:nvSpPr>
          <p:cNvPr id="5" name="object 5"/>
          <p:cNvSpPr txBox="1"/>
          <p:nvPr/>
        </p:nvSpPr>
        <p:spPr>
          <a:xfrm>
            <a:off x="2683026" y="1458716"/>
            <a:ext cx="4080510" cy="1052830"/>
          </a:xfrm>
          <a:prstGeom prst="rect">
            <a:avLst/>
          </a:prstGeom>
        </p:spPr>
        <p:txBody>
          <a:bodyPr vert="horz" wrap="square" lIns="0" tIns="12700" rIns="0" bIns="0" rtlCol="0">
            <a:spAutoFit/>
          </a:bodyPr>
          <a:lstStyle/>
          <a:p>
            <a:pPr marL="372110" rtl="1">
              <a:lnSpc>
                <a:spcPct val="100000"/>
              </a:lnSpc>
              <a:spcBef>
                <a:spcPts val="100"/>
              </a:spcBef>
            </a:pPr>
            <a:r>
              <a:rPr lang="ar-JO" sz="1300" b="1" spc="155" dirty="0">
                <a:solidFill>
                  <a:srgbClr val="FFFFFF"/>
                </a:solidFill>
                <a:latin typeface="Calibri"/>
                <a:cs typeface="Calibri" panose="020F0502020204030204" pitchFamily="34" charset="0"/>
              </a:rPr>
              <a:t>المصادر</a:t>
            </a:r>
            <a:endParaRPr sz="1300" dirty="0">
              <a:latin typeface="Calibri"/>
              <a:cs typeface="Calibri" panose="020F0502020204030204" pitchFamily="34" charset="0"/>
            </a:endParaRPr>
          </a:p>
          <a:p>
            <a:pPr rtl="1">
              <a:lnSpc>
                <a:spcPct val="100000"/>
              </a:lnSpc>
              <a:spcBef>
                <a:spcPts val="20"/>
              </a:spcBef>
            </a:pPr>
            <a:endParaRPr sz="1450" dirty="0">
              <a:latin typeface="Calibri"/>
              <a:cs typeface="Calibri" panose="020F0502020204030204" pitchFamily="34" charset="0"/>
            </a:endParaRPr>
          </a:p>
          <a:p>
            <a:pPr marL="552450" indent="-179705" rtl="1">
              <a:lnSpc>
                <a:spcPct val="100000"/>
              </a:lnSpc>
              <a:buClr>
                <a:srgbClr val="673089"/>
              </a:buClr>
              <a:buFont typeface="Arial Narrow"/>
              <a:buChar char="►"/>
              <a:tabLst>
                <a:tab pos="552450" algn="l"/>
              </a:tabLst>
            </a:pPr>
            <a:r>
              <a:rPr lang="ar-JO" sz="950" u="sng" dirty="0">
                <a:solidFill>
                  <a:srgbClr val="992B7D"/>
                </a:solidFill>
                <a:uFill>
                  <a:solidFill>
                    <a:srgbClr val="992B7D"/>
                  </a:solidFill>
                </a:uFill>
                <a:latin typeface="Tahoma"/>
                <a:cs typeface="Calibri" panose="020F0502020204030204" pitchFamily="34" charset="0"/>
                <a:hlinkClick r:id="rId2"/>
              </a:rPr>
              <a:t>أداة التغذية الراجعة 2: تحديد حجم آلية التغذية الراجعة</a:t>
            </a:r>
            <a:endParaRPr sz="950" dirty="0">
              <a:latin typeface="Tahoma"/>
              <a:cs typeface="Calibri" panose="020F0502020204030204" pitchFamily="34" charset="0"/>
            </a:endParaRPr>
          </a:p>
          <a:p>
            <a:pPr rtl="1">
              <a:lnSpc>
                <a:spcPct val="100000"/>
              </a:lnSpc>
              <a:spcBef>
                <a:spcPts val="45"/>
              </a:spcBef>
            </a:pPr>
            <a:endParaRPr sz="1850" dirty="0">
              <a:latin typeface="Tahoma"/>
              <a:cs typeface="Calibri" panose="020F0502020204030204" pitchFamily="34" charset="0"/>
            </a:endParaRPr>
          </a:p>
          <a:p>
            <a:pPr marL="12700" rtl="1">
              <a:lnSpc>
                <a:spcPct val="100000"/>
              </a:lnSpc>
            </a:pPr>
            <a:r>
              <a:rPr lang="ar-JO" sz="1100" b="1" dirty="0">
                <a:solidFill>
                  <a:srgbClr val="992B7D"/>
                </a:solidFill>
                <a:latin typeface="Calibri" panose="020F0502020204030204" pitchFamily="34" charset="0"/>
                <a:cs typeface="Calibri" panose="020F0502020204030204" pitchFamily="34" charset="0"/>
              </a:rPr>
              <a:t>تعمل آلية التغذية الراجعة على مستويات متعددة</a:t>
            </a:r>
            <a:endParaRPr sz="1100" b="1" dirty="0">
              <a:latin typeface="Calibri" panose="020F0502020204030204" pitchFamily="34" charset="0"/>
              <a:cs typeface="Calibri" panose="020F0502020204030204" pitchFamily="34" charset="0"/>
            </a:endParaRPr>
          </a:p>
        </p:txBody>
      </p:sp>
      <p:sp>
        <p:nvSpPr>
          <p:cNvPr id="6" name="object 6"/>
          <p:cNvSpPr txBox="1"/>
          <p:nvPr/>
        </p:nvSpPr>
        <p:spPr>
          <a:xfrm>
            <a:off x="3830258" y="2578399"/>
            <a:ext cx="2995930" cy="352661"/>
          </a:xfrm>
          <a:prstGeom prst="rect">
            <a:avLst/>
          </a:prstGeom>
        </p:spPr>
        <p:txBody>
          <a:bodyPr vert="horz" wrap="square" lIns="0" tIns="12700" rIns="0" bIns="0" rtlCol="0">
            <a:spAutoFit/>
          </a:bodyPr>
          <a:lstStyle/>
          <a:p>
            <a:pPr marL="12700" marR="5080" algn="r">
              <a:lnSpc>
                <a:spcPct val="113999"/>
              </a:lnSpc>
              <a:spcBef>
                <a:spcPts val="100"/>
              </a:spcBef>
            </a:pPr>
            <a:r>
              <a:rPr lang="ar-JO" sz="1000" dirty="0">
                <a:latin typeface=""/>
                <a:cs typeface="Calibri" panose="020F0502020204030204" pitchFamily="34" charset="0"/>
              </a:rPr>
              <a:t>مع إتساع نطاق آلية التغذية الراجعة، فإنها لا تمحو أو تحل محل التحليل والعمل الذي يحدث على مستويات أقرب إلى المجتمع.</a:t>
            </a:r>
            <a:endParaRPr sz="1000" dirty="0">
              <a:latin typeface=""/>
              <a:cs typeface="Calibri" panose="020F0502020204030204" pitchFamily="34" charset="0"/>
            </a:endParaRPr>
          </a:p>
        </p:txBody>
      </p:sp>
      <p:sp>
        <p:nvSpPr>
          <p:cNvPr id="7" name="object 7"/>
          <p:cNvSpPr txBox="1"/>
          <p:nvPr/>
        </p:nvSpPr>
        <p:spPr>
          <a:xfrm>
            <a:off x="685692" y="2575909"/>
            <a:ext cx="2995930" cy="528093"/>
          </a:xfrm>
          <a:prstGeom prst="rect">
            <a:avLst/>
          </a:prstGeom>
        </p:spPr>
        <p:txBody>
          <a:bodyPr vert="horz" wrap="square" lIns="0" tIns="12700" rIns="0" bIns="0" rtlCol="0">
            <a:spAutoFit/>
          </a:bodyPr>
          <a:lstStyle/>
          <a:p>
            <a:pPr marL="12700" marR="5080" algn="r">
              <a:lnSpc>
                <a:spcPct val="113999"/>
              </a:lnSpc>
              <a:spcBef>
                <a:spcPts val="100"/>
              </a:spcBef>
            </a:pPr>
            <a:r>
              <a:rPr lang="ar-JO" sz="1000" dirty="0">
                <a:latin typeface=""/>
                <a:cs typeface="Calibri" panose="020F0502020204030204" pitchFamily="34" charset="0"/>
              </a:rPr>
              <a:t>بغض النظر عن حجم آلية التغذية الراجعة التي تستخدمها، يجب أن تنتقل المعلومات عبر منظمتك وفي بعض الأحيان إلى أصحاب المصلحة الآخرين.</a:t>
            </a:r>
            <a:endParaRPr sz="1000" dirty="0">
              <a:latin typeface=""/>
              <a:cs typeface="Calibri" panose="020F0502020204030204" pitchFamily="34" charset="0"/>
            </a:endParaRPr>
          </a:p>
        </p:txBody>
      </p:sp>
      <p:sp>
        <p:nvSpPr>
          <p:cNvPr id="8" name="object 8"/>
          <p:cNvSpPr/>
          <p:nvPr/>
        </p:nvSpPr>
        <p:spPr>
          <a:xfrm>
            <a:off x="3611177" y="3436576"/>
            <a:ext cx="3284854" cy="0"/>
          </a:xfrm>
          <a:custGeom>
            <a:avLst/>
            <a:gdLst/>
            <a:ahLst/>
            <a:cxnLst/>
            <a:rect l="l" t="t" r="r" b="b"/>
            <a:pathLst>
              <a:path w="3284854">
                <a:moveTo>
                  <a:pt x="0" y="0"/>
                </a:moveTo>
                <a:lnTo>
                  <a:pt x="3284283" y="0"/>
                </a:lnTo>
              </a:path>
            </a:pathLst>
          </a:custGeom>
          <a:ln w="3810">
            <a:solidFill>
              <a:srgbClr val="992B7D"/>
            </a:solidFill>
          </a:ln>
        </p:spPr>
        <p:txBody>
          <a:bodyPr wrap="square" lIns="0" tIns="0" rIns="0" bIns="0" rtlCol="0"/>
          <a:lstStyle/>
          <a:p>
            <a:endParaRPr>
              <a:cs typeface="Calibri" panose="020F0502020204030204" pitchFamily="34" charset="0"/>
            </a:endParaRPr>
          </a:p>
        </p:txBody>
      </p:sp>
      <p:sp>
        <p:nvSpPr>
          <p:cNvPr id="9" name="object 9"/>
          <p:cNvSpPr txBox="1"/>
          <p:nvPr/>
        </p:nvSpPr>
        <p:spPr>
          <a:xfrm>
            <a:off x="3612369" y="3277558"/>
            <a:ext cx="3310254" cy="166712"/>
          </a:xfrm>
          <a:prstGeom prst="rect">
            <a:avLst/>
          </a:prstGeom>
        </p:spPr>
        <p:txBody>
          <a:bodyPr vert="horz" wrap="square" lIns="0" tIns="12700" rIns="0" bIns="0" rtlCol="0">
            <a:spAutoFit/>
          </a:bodyPr>
          <a:lstStyle/>
          <a:p>
            <a:pPr marL="12700" rtl="1">
              <a:lnSpc>
                <a:spcPct val="100000"/>
              </a:lnSpc>
              <a:spcBef>
                <a:spcPts val="100"/>
              </a:spcBef>
            </a:pPr>
            <a:r>
              <a:rPr lang="ar-JO" sz="1000" b="1" spc="-80" dirty="0">
                <a:solidFill>
                  <a:srgbClr val="992B7D"/>
                </a:solidFill>
                <a:latin typeface="Arial Black"/>
                <a:cs typeface="Calibri" panose="020F0502020204030204" pitchFamily="34" charset="0"/>
              </a:rPr>
              <a:t> مثال: </a:t>
            </a:r>
            <a:r>
              <a:rPr lang="ar-JO" sz="1000" dirty="0">
                <a:latin typeface="Tahoma"/>
                <a:cs typeface="Calibri" panose="020F0502020204030204" pitchFamily="34" charset="0"/>
              </a:rPr>
              <a:t>تعمل آلية التغذية الراجعة على مستويات متعددة</a:t>
            </a:r>
            <a:endParaRPr sz="1000" dirty="0">
              <a:latin typeface="Tahoma"/>
              <a:cs typeface="Calibri" panose="020F0502020204030204" pitchFamily="34" charset="0"/>
            </a:endParaRPr>
          </a:p>
        </p:txBody>
      </p:sp>
      <p:grpSp>
        <p:nvGrpSpPr>
          <p:cNvPr id="10" name="object 10"/>
          <p:cNvGrpSpPr/>
          <p:nvPr/>
        </p:nvGrpSpPr>
        <p:grpSpPr>
          <a:xfrm>
            <a:off x="6390083" y="1321745"/>
            <a:ext cx="474345" cy="474345"/>
            <a:chOff x="469337" y="1318217"/>
            <a:chExt cx="474345" cy="474345"/>
          </a:xfrm>
        </p:grpSpPr>
        <p:sp>
          <p:nvSpPr>
            <p:cNvPr id="11" name="object 11"/>
            <p:cNvSpPr/>
            <p:nvPr/>
          </p:nvSpPr>
          <p:spPr>
            <a:xfrm>
              <a:off x="469337" y="1318217"/>
              <a:ext cx="474345" cy="474345"/>
            </a:xfrm>
            <a:custGeom>
              <a:avLst/>
              <a:gdLst/>
              <a:ahLst/>
              <a:cxnLst/>
              <a:rect l="l" t="t" r="r" b="b"/>
              <a:pathLst>
                <a:path w="474344" h="474344">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12" name="object 12"/>
            <p:cNvPicPr/>
            <p:nvPr/>
          </p:nvPicPr>
          <p:blipFill>
            <a:blip r:embed="rId3" cstate="print"/>
            <a:stretch>
              <a:fillRect/>
            </a:stretch>
          </p:blipFill>
          <p:spPr>
            <a:xfrm>
              <a:off x="573284" y="1421203"/>
              <a:ext cx="266442" cy="268339"/>
            </a:xfrm>
            <a:prstGeom prst="rect">
              <a:avLst/>
            </a:prstGeom>
          </p:spPr>
        </p:pic>
      </p:grpSp>
      <p:pic>
        <p:nvPicPr>
          <p:cNvPr id="13" name="object 13"/>
          <p:cNvPicPr/>
          <p:nvPr/>
        </p:nvPicPr>
        <p:blipFill>
          <a:blip r:embed="rId4" cstate="print"/>
          <a:stretch>
            <a:fillRect/>
          </a:stretch>
        </p:blipFill>
        <p:spPr>
          <a:xfrm>
            <a:off x="3288009" y="1868570"/>
            <a:ext cx="245795" cy="245795"/>
          </a:xfrm>
          <a:prstGeom prst="rect">
            <a:avLst/>
          </a:prstGeom>
        </p:spPr>
      </p:pic>
      <p:grpSp>
        <p:nvGrpSpPr>
          <p:cNvPr id="14" name="object 14"/>
          <p:cNvGrpSpPr/>
          <p:nvPr/>
        </p:nvGrpSpPr>
        <p:grpSpPr>
          <a:xfrm>
            <a:off x="742698" y="3756632"/>
            <a:ext cx="6097905" cy="5518785"/>
            <a:chOff x="742698" y="3756632"/>
            <a:chExt cx="6097905" cy="5518785"/>
          </a:xfrm>
        </p:grpSpPr>
        <p:pic>
          <p:nvPicPr>
            <p:cNvPr id="15" name="object 15"/>
            <p:cNvPicPr/>
            <p:nvPr/>
          </p:nvPicPr>
          <p:blipFill>
            <a:blip r:embed="rId5" cstate="print"/>
            <a:stretch>
              <a:fillRect/>
            </a:stretch>
          </p:blipFill>
          <p:spPr>
            <a:xfrm>
              <a:off x="1511948" y="3756632"/>
              <a:ext cx="5328055" cy="5518584"/>
            </a:xfrm>
            <a:prstGeom prst="rect">
              <a:avLst/>
            </a:prstGeom>
          </p:spPr>
        </p:pic>
        <p:sp>
          <p:nvSpPr>
            <p:cNvPr id="16" name="object 16"/>
            <p:cNvSpPr/>
            <p:nvPr/>
          </p:nvSpPr>
          <p:spPr>
            <a:xfrm>
              <a:off x="1633371" y="3912785"/>
              <a:ext cx="5130165" cy="5130165"/>
            </a:xfrm>
            <a:custGeom>
              <a:avLst/>
              <a:gdLst/>
              <a:ahLst/>
              <a:cxnLst/>
              <a:rect l="l" t="t" r="r" b="b"/>
              <a:pathLst>
                <a:path w="5130165" h="5130165">
                  <a:moveTo>
                    <a:pt x="2510426" y="0"/>
                  </a:moveTo>
                  <a:lnTo>
                    <a:pt x="2462641" y="482"/>
                  </a:lnTo>
                  <a:lnTo>
                    <a:pt x="2415053" y="1846"/>
                  </a:lnTo>
                  <a:lnTo>
                    <a:pt x="2367671" y="4086"/>
                  </a:lnTo>
                  <a:lnTo>
                    <a:pt x="2320503" y="7194"/>
                  </a:lnTo>
                  <a:lnTo>
                    <a:pt x="2273558" y="11162"/>
                  </a:lnTo>
                  <a:lnTo>
                    <a:pt x="2226845" y="15985"/>
                  </a:lnTo>
                  <a:lnTo>
                    <a:pt x="2180371" y="21653"/>
                  </a:lnTo>
                  <a:lnTo>
                    <a:pt x="2134147" y="28161"/>
                  </a:lnTo>
                  <a:lnTo>
                    <a:pt x="2088179" y="35500"/>
                  </a:lnTo>
                  <a:lnTo>
                    <a:pt x="2042478" y="43664"/>
                  </a:lnTo>
                  <a:lnTo>
                    <a:pt x="1997051" y="52645"/>
                  </a:lnTo>
                  <a:lnTo>
                    <a:pt x="1951907" y="62436"/>
                  </a:lnTo>
                  <a:lnTo>
                    <a:pt x="1907054" y="73030"/>
                  </a:lnTo>
                  <a:lnTo>
                    <a:pt x="1862502" y="84420"/>
                  </a:lnTo>
                  <a:lnTo>
                    <a:pt x="1818258" y="96598"/>
                  </a:lnTo>
                  <a:lnTo>
                    <a:pt x="1774332" y="109557"/>
                  </a:lnTo>
                  <a:lnTo>
                    <a:pt x="1730731" y="123289"/>
                  </a:lnTo>
                  <a:lnTo>
                    <a:pt x="1687465" y="137789"/>
                  </a:lnTo>
                  <a:lnTo>
                    <a:pt x="1644542" y="153048"/>
                  </a:lnTo>
                  <a:lnTo>
                    <a:pt x="1601971" y="169058"/>
                  </a:lnTo>
                  <a:lnTo>
                    <a:pt x="1559760" y="185814"/>
                  </a:lnTo>
                  <a:lnTo>
                    <a:pt x="1517918" y="203307"/>
                  </a:lnTo>
                  <a:lnTo>
                    <a:pt x="1476453" y="221531"/>
                  </a:lnTo>
                  <a:lnTo>
                    <a:pt x="1435375" y="240478"/>
                  </a:lnTo>
                  <a:lnTo>
                    <a:pt x="1394690" y="260140"/>
                  </a:lnTo>
                  <a:lnTo>
                    <a:pt x="1354409" y="280511"/>
                  </a:lnTo>
                  <a:lnTo>
                    <a:pt x="1314540" y="301584"/>
                  </a:lnTo>
                  <a:lnTo>
                    <a:pt x="1275091" y="323351"/>
                  </a:lnTo>
                  <a:lnTo>
                    <a:pt x="1236071" y="345804"/>
                  </a:lnTo>
                  <a:lnTo>
                    <a:pt x="1197488" y="368937"/>
                  </a:lnTo>
                  <a:lnTo>
                    <a:pt x="1159352" y="392743"/>
                  </a:lnTo>
                  <a:lnTo>
                    <a:pt x="1121670" y="417213"/>
                  </a:lnTo>
                  <a:lnTo>
                    <a:pt x="1084451" y="442342"/>
                  </a:lnTo>
                  <a:lnTo>
                    <a:pt x="1047705" y="468121"/>
                  </a:lnTo>
                  <a:lnTo>
                    <a:pt x="1011438" y="494544"/>
                  </a:lnTo>
                  <a:lnTo>
                    <a:pt x="975661" y="521603"/>
                  </a:lnTo>
                  <a:lnTo>
                    <a:pt x="940381" y="549290"/>
                  </a:lnTo>
                  <a:lnTo>
                    <a:pt x="905607" y="577600"/>
                  </a:lnTo>
                  <a:lnTo>
                    <a:pt x="871348" y="606523"/>
                  </a:lnTo>
                  <a:lnTo>
                    <a:pt x="837612" y="636054"/>
                  </a:lnTo>
                  <a:lnTo>
                    <a:pt x="804409" y="666185"/>
                  </a:lnTo>
                  <a:lnTo>
                    <a:pt x="771745" y="696909"/>
                  </a:lnTo>
                  <a:lnTo>
                    <a:pt x="739631" y="728217"/>
                  </a:lnTo>
                  <a:lnTo>
                    <a:pt x="708075" y="760105"/>
                  </a:lnTo>
                  <a:lnTo>
                    <a:pt x="677084" y="792563"/>
                  </a:lnTo>
                  <a:lnTo>
                    <a:pt x="646669" y="825584"/>
                  </a:lnTo>
                  <a:lnTo>
                    <a:pt x="616837" y="859162"/>
                  </a:lnTo>
                  <a:lnTo>
                    <a:pt x="587596" y="893290"/>
                  </a:lnTo>
                  <a:lnTo>
                    <a:pt x="558957" y="927959"/>
                  </a:lnTo>
                  <a:lnTo>
                    <a:pt x="530926" y="963163"/>
                  </a:lnTo>
                  <a:lnTo>
                    <a:pt x="503514" y="998895"/>
                  </a:lnTo>
                  <a:lnTo>
                    <a:pt x="476727" y="1035146"/>
                  </a:lnTo>
                  <a:lnTo>
                    <a:pt x="450576" y="1071911"/>
                  </a:lnTo>
                  <a:lnTo>
                    <a:pt x="425068" y="1109181"/>
                  </a:lnTo>
                  <a:lnTo>
                    <a:pt x="400212" y="1146950"/>
                  </a:lnTo>
                  <a:lnTo>
                    <a:pt x="376016" y="1185210"/>
                  </a:lnTo>
                  <a:lnTo>
                    <a:pt x="352490" y="1223954"/>
                  </a:lnTo>
                  <a:lnTo>
                    <a:pt x="329642" y="1263175"/>
                  </a:lnTo>
                  <a:lnTo>
                    <a:pt x="307480" y="1302865"/>
                  </a:lnTo>
                  <a:lnTo>
                    <a:pt x="286013" y="1343018"/>
                  </a:lnTo>
                  <a:lnTo>
                    <a:pt x="265250" y="1383625"/>
                  </a:lnTo>
                  <a:lnTo>
                    <a:pt x="245198" y="1424680"/>
                  </a:lnTo>
                  <a:lnTo>
                    <a:pt x="225868" y="1466176"/>
                  </a:lnTo>
                  <a:lnTo>
                    <a:pt x="207267" y="1508105"/>
                  </a:lnTo>
                  <a:lnTo>
                    <a:pt x="189403" y="1550460"/>
                  </a:lnTo>
                  <a:lnTo>
                    <a:pt x="172286" y="1593234"/>
                  </a:lnTo>
                  <a:lnTo>
                    <a:pt x="155925" y="1636419"/>
                  </a:lnTo>
                  <a:lnTo>
                    <a:pt x="140326" y="1680009"/>
                  </a:lnTo>
                  <a:lnTo>
                    <a:pt x="125501" y="1723995"/>
                  </a:lnTo>
                  <a:lnTo>
                    <a:pt x="111455" y="1768372"/>
                  </a:lnTo>
                  <a:lnTo>
                    <a:pt x="98200" y="1813130"/>
                  </a:lnTo>
                  <a:lnTo>
                    <a:pt x="85742" y="1858265"/>
                  </a:lnTo>
                  <a:lnTo>
                    <a:pt x="74091" y="1903767"/>
                  </a:lnTo>
                  <a:lnTo>
                    <a:pt x="63255" y="1949630"/>
                  </a:lnTo>
                  <a:lnTo>
                    <a:pt x="53242" y="1995846"/>
                  </a:lnTo>
                  <a:lnTo>
                    <a:pt x="44062" y="2042409"/>
                  </a:lnTo>
                  <a:lnTo>
                    <a:pt x="35723" y="2089311"/>
                  </a:lnTo>
                  <a:lnTo>
                    <a:pt x="28233" y="2136545"/>
                  </a:lnTo>
                  <a:lnTo>
                    <a:pt x="21602" y="2184103"/>
                  </a:lnTo>
                  <a:lnTo>
                    <a:pt x="15837" y="2231979"/>
                  </a:lnTo>
                  <a:lnTo>
                    <a:pt x="10947" y="2280164"/>
                  </a:lnTo>
                  <a:lnTo>
                    <a:pt x="6941" y="2328653"/>
                  </a:lnTo>
                  <a:lnTo>
                    <a:pt x="3870" y="2376674"/>
                  </a:lnTo>
                  <a:lnTo>
                    <a:pt x="1694" y="2424561"/>
                  </a:lnTo>
                  <a:lnTo>
                    <a:pt x="406" y="2472307"/>
                  </a:lnTo>
                  <a:lnTo>
                    <a:pt x="0" y="2519903"/>
                  </a:lnTo>
                  <a:lnTo>
                    <a:pt x="467" y="2567340"/>
                  </a:lnTo>
                  <a:lnTo>
                    <a:pt x="1801" y="2614609"/>
                  </a:lnTo>
                  <a:lnTo>
                    <a:pt x="3994" y="2661704"/>
                  </a:lnTo>
                  <a:lnTo>
                    <a:pt x="7040" y="2708614"/>
                  </a:lnTo>
                  <a:lnTo>
                    <a:pt x="10931" y="2755332"/>
                  </a:lnTo>
                  <a:lnTo>
                    <a:pt x="15660" y="2801849"/>
                  </a:lnTo>
                  <a:lnTo>
                    <a:pt x="21220" y="2848157"/>
                  </a:lnTo>
                  <a:lnTo>
                    <a:pt x="27604" y="2894247"/>
                  </a:lnTo>
                  <a:lnTo>
                    <a:pt x="34804" y="2940111"/>
                  </a:lnTo>
                  <a:lnTo>
                    <a:pt x="42814" y="2985741"/>
                  </a:lnTo>
                  <a:lnTo>
                    <a:pt x="51626" y="3031128"/>
                  </a:lnTo>
                  <a:lnTo>
                    <a:pt x="61233" y="3076263"/>
                  </a:lnTo>
                  <a:lnTo>
                    <a:pt x="71627" y="3121138"/>
                  </a:lnTo>
                  <a:lnTo>
                    <a:pt x="82803" y="3165746"/>
                  </a:lnTo>
                  <a:lnTo>
                    <a:pt x="94752" y="3210076"/>
                  </a:lnTo>
                  <a:lnTo>
                    <a:pt x="107468" y="3254122"/>
                  </a:lnTo>
                  <a:lnTo>
                    <a:pt x="120942" y="3297874"/>
                  </a:lnTo>
                  <a:lnTo>
                    <a:pt x="135169" y="3341324"/>
                  </a:lnTo>
                  <a:lnTo>
                    <a:pt x="150141" y="3384463"/>
                  </a:lnTo>
                  <a:lnTo>
                    <a:pt x="165850" y="3427284"/>
                  </a:lnTo>
                  <a:lnTo>
                    <a:pt x="182291" y="3469777"/>
                  </a:lnTo>
                  <a:lnTo>
                    <a:pt x="199454" y="3511935"/>
                  </a:lnTo>
                  <a:lnTo>
                    <a:pt x="217334" y="3553749"/>
                  </a:lnTo>
                  <a:lnTo>
                    <a:pt x="235923" y="3595210"/>
                  </a:lnTo>
                  <a:lnTo>
                    <a:pt x="255214" y="3636310"/>
                  </a:lnTo>
                  <a:lnTo>
                    <a:pt x="275199" y="3677041"/>
                  </a:lnTo>
                  <a:lnTo>
                    <a:pt x="295872" y="3717394"/>
                  </a:lnTo>
                  <a:lnTo>
                    <a:pt x="317226" y="3757360"/>
                  </a:lnTo>
                  <a:lnTo>
                    <a:pt x="339253" y="3796932"/>
                  </a:lnTo>
                  <a:lnTo>
                    <a:pt x="361946" y="3836101"/>
                  </a:lnTo>
                  <a:lnTo>
                    <a:pt x="385298" y="3874859"/>
                  </a:lnTo>
                  <a:lnTo>
                    <a:pt x="409302" y="3913196"/>
                  </a:lnTo>
                  <a:lnTo>
                    <a:pt x="433950" y="3951105"/>
                  </a:lnTo>
                  <a:lnTo>
                    <a:pt x="459236" y="3988577"/>
                  </a:lnTo>
                  <a:lnTo>
                    <a:pt x="485152" y="4025604"/>
                  </a:lnTo>
                  <a:lnTo>
                    <a:pt x="511692" y="4062177"/>
                  </a:lnTo>
                  <a:lnTo>
                    <a:pt x="538847" y="4098288"/>
                  </a:lnTo>
                  <a:lnTo>
                    <a:pt x="566611" y="4133928"/>
                  </a:lnTo>
                  <a:lnTo>
                    <a:pt x="594977" y="4169090"/>
                  </a:lnTo>
                  <a:lnTo>
                    <a:pt x="623937" y="4203764"/>
                  </a:lnTo>
                  <a:lnTo>
                    <a:pt x="653484" y="4237942"/>
                  </a:lnTo>
                  <a:lnTo>
                    <a:pt x="683612" y="4271616"/>
                  </a:lnTo>
                  <a:lnTo>
                    <a:pt x="714313" y="4304777"/>
                  </a:lnTo>
                  <a:lnTo>
                    <a:pt x="745579" y="4337417"/>
                  </a:lnTo>
                  <a:lnTo>
                    <a:pt x="777404" y="4369527"/>
                  </a:lnTo>
                  <a:lnTo>
                    <a:pt x="809781" y="4401100"/>
                  </a:lnTo>
                  <a:lnTo>
                    <a:pt x="842702" y="4432126"/>
                  </a:lnTo>
                  <a:lnTo>
                    <a:pt x="876160" y="4462597"/>
                  </a:lnTo>
                  <a:lnTo>
                    <a:pt x="910148" y="4492504"/>
                  </a:lnTo>
                  <a:lnTo>
                    <a:pt x="944659" y="4521841"/>
                  </a:lnTo>
                  <a:lnTo>
                    <a:pt x="979686" y="4550597"/>
                  </a:lnTo>
                  <a:lnTo>
                    <a:pt x="1015221" y="4578764"/>
                  </a:lnTo>
                  <a:lnTo>
                    <a:pt x="1051258" y="4606334"/>
                  </a:lnTo>
                  <a:lnTo>
                    <a:pt x="1087789" y="4633299"/>
                  </a:lnTo>
                  <a:lnTo>
                    <a:pt x="1124807" y="4659650"/>
                  </a:lnTo>
                  <a:lnTo>
                    <a:pt x="1162304" y="4685379"/>
                  </a:lnTo>
                  <a:lnTo>
                    <a:pt x="1200275" y="4710477"/>
                  </a:lnTo>
                  <a:lnTo>
                    <a:pt x="1238710" y="4734936"/>
                  </a:lnTo>
                  <a:lnTo>
                    <a:pt x="1277605" y="4758747"/>
                  </a:lnTo>
                  <a:lnTo>
                    <a:pt x="1316950" y="4781903"/>
                  </a:lnTo>
                  <a:lnTo>
                    <a:pt x="1356740" y="4804394"/>
                  </a:lnTo>
                  <a:lnTo>
                    <a:pt x="1396966" y="4826212"/>
                  </a:lnTo>
                  <a:lnTo>
                    <a:pt x="1437622" y="4847348"/>
                  </a:lnTo>
                  <a:lnTo>
                    <a:pt x="1478701" y="4867795"/>
                  </a:lnTo>
                  <a:lnTo>
                    <a:pt x="1520195" y="4887544"/>
                  </a:lnTo>
                  <a:lnTo>
                    <a:pt x="1562097" y="4906586"/>
                  </a:lnTo>
                  <a:lnTo>
                    <a:pt x="1604401" y="4924913"/>
                  </a:lnTo>
                  <a:lnTo>
                    <a:pt x="1647098" y="4942517"/>
                  </a:lnTo>
                  <a:lnTo>
                    <a:pt x="1690182" y="4959389"/>
                  </a:lnTo>
                  <a:lnTo>
                    <a:pt x="1733646" y="4975520"/>
                  </a:lnTo>
                  <a:lnTo>
                    <a:pt x="1777482" y="4990903"/>
                  </a:lnTo>
                  <a:lnTo>
                    <a:pt x="1821683" y="5005528"/>
                  </a:lnTo>
                  <a:lnTo>
                    <a:pt x="1866242" y="5019388"/>
                  </a:lnTo>
                  <a:lnTo>
                    <a:pt x="1911153" y="5032474"/>
                  </a:lnTo>
                  <a:lnTo>
                    <a:pt x="1956407" y="5044778"/>
                  </a:lnTo>
                  <a:lnTo>
                    <a:pt x="2001997" y="5056290"/>
                  </a:lnTo>
                  <a:lnTo>
                    <a:pt x="2047917" y="5067003"/>
                  </a:lnTo>
                  <a:lnTo>
                    <a:pt x="2094160" y="5076909"/>
                  </a:lnTo>
                  <a:lnTo>
                    <a:pt x="2140717" y="5085998"/>
                  </a:lnTo>
                  <a:lnTo>
                    <a:pt x="2187582" y="5094263"/>
                  </a:lnTo>
                  <a:lnTo>
                    <a:pt x="2234748" y="5101694"/>
                  </a:lnTo>
                  <a:lnTo>
                    <a:pt x="2282208" y="5108284"/>
                  </a:lnTo>
                  <a:lnTo>
                    <a:pt x="2329954" y="5114025"/>
                  </a:lnTo>
                  <a:lnTo>
                    <a:pt x="2377980" y="5118906"/>
                  </a:lnTo>
                  <a:lnTo>
                    <a:pt x="2426622" y="5122946"/>
                  </a:lnTo>
                  <a:lnTo>
                    <a:pt x="2475110" y="5126066"/>
                  </a:lnTo>
                  <a:lnTo>
                    <a:pt x="2523435" y="5128275"/>
                  </a:lnTo>
                  <a:lnTo>
                    <a:pt x="2571588" y="5129580"/>
                  </a:lnTo>
                  <a:lnTo>
                    <a:pt x="2619562" y="5129988"/>
                  </a:lnTo>
                  <a:lnTo>
                    <a:pt x="2667347" y="5129506"/>
                  </a:lnTo>
                  <a:lnTo>
                    <a:pt x="2714934" y="5128141"/>
                  </a:lnTo>
                  <a:lnTo>
                    <a:pt x="2762316" y="5125901"/>
                  </a:lnTo>
                  <a:lnTo>
                    <a:pt x="2809484" y="5122793"/>
                  </a:lnTo>
                  <a:lnTo>
                    <a:pt x="2856429" y="5118825"/>
                  </a:lnTo>
                  <a:lnTo>
                    <a:pt x="2903142" y="5114003"/>
                  </a:lnTo>
                  <a:lnTo>
                    <a:pt x="2949615" y="5108334"/>
                  </a:lnTo>
                  <a:lnTo>
                    <a:pt x="2995840" y="5101827"/>
                  </a:lnTo>
                  <a:lnTo>
                    <a:pt x="3041807" y="5094487"/>
                  </a:lnTo>
                  <a:lnTo>
                    <a:pt x="3087509" y="5086324"/>
                  </a:lnTo>
                  <a:lnTo>
                    <a:pt x="3132936" y="5077342"/>
                  </a:lnTo>
                  <a:lnTo>
                    <a:pt x="3178080" y="5067551"/>
                  </a:lnTo>
                  <a:lnTo>
                    <a:pt x="3222932" y="5056957"/>
                  </a:lnTo>
                  <a:lnTo>
                    <a:pt x="3267484" y="5045568"/>
                  </a:lnTo>
                  <a:lnTo>
                    <a:pt x="3311728" y="5033390"/>
                  </a:lnTo>
                  <a:lnTo>
                    <a:pt x="3355654" y="5020431"/>
                  </a:lnTo>
                  <a:lnTo>
                    <a:pt x="3399254" y="5006698"/>
                  </a:lnTo>
                  <a:lnTo>
                    <a:pt x="3442520" y="4992198"/>
                  </a:lnTo>
                  <a:lnTo>
                    <a:pt x="3485443" y="4976940"/>
                  </a:lnTo>
                  <a:lnTo>
                    <a:pt x="3528014" y="4960929"/>
                  </a:lnTo>
                  <a:lnTo>
                    <a:pt x="3570225" y="4944173"/>
                  </a:lnTo>
                  <a:lnTo>
                    <a:pt x="3612067" y="4926680"/>
                  </a:lnTo>
                  <a:lnTo>
                    <a:pt x="3653531" y="4908456"/>
                  </a:lnTo>
                  <a:lnTo>
                    <a:pt x="3694610" y="4889510"/>
                  </a:lnTo>
                  <a:lnTo>
                    <a:pt x="3735294" y="4869847"/>
                  </a:lnTo>
                  <a:lnTo>
                    <a:pt x="3775575" y="4849476"/>
                  </a:lnTo>
                  <a:lnTo>
                    <a:pt x="3815444" y="4828403"/>
                  </a:lnTo>
                  <a:lnTo>
                    <a:pt x="3854893" y="4806637"/>
                  </a:lnTo>
                  <a:lnTo>
                    <a:pt x="3893913" y="4784183"/>
                  </a:lnTo>
                  <a:lnTo>
                    <a:pt x="3932495" y="4761050"/>
                  </a:lnTo>
                  <a:lnTo>
                    <a:pt x="3970632" y="4737244"/>
                  </a:lnTo>
                  <a:lnTo>
                    <a:pt x="4008313" y="4712774"/>
                  </a:lnTo>
                  <a:lnTo>
                    <a:pt x="4045532" y="4687645"/>
                  </a:lnTo>
                  <a:lnTo>
                    <a:pt x="4082279" y="4661866"/>
                  </a:lnTo>
                  <a:lnTo>
                    <a:pt x="4118545" y="4635443"/>
                  </a:lnTo>
                  <a:lnTo>
                    <a:pt x="4154322" y="4608385"/>
                  </a:lnTo>
                  <a:lnTo>
                    <a:pt x="4189602" y="4580697"/>
                  </a:lnTo>
                  <a:lnTo>
                    <a:pt x="4224376" y="4552388"/>
                  </a:lnTo>
                  <a:lnTo>
                    <a:pt x="4258635" y="4523464"/>
                  </a:lnTo>
                  <a:lnTo>
                    <a:pt x="4292370" y="4493933"/>
                  </a:lnTo>
                  <a:lnTo>
                    <a:pt x="4325574" y="4463802"/>
                  </a:lnTo>
                  <a:lnTo>
                    <a:pt x="4358237" y="4433079"/>
                  </a:lnTo>
                  <a:lnTo>
                    <a:pt x="4390351" y="4401770"/>
                  </a:lnTo>
                  <a:lnTo>
                    <a:pt x="4421908" y="4369883"/>
                  </a:lnTo>
                  <a:lnTo>
                    <a:pt x="4452898" y="4337425"/>
                  </a:lnTo>
                  <a:lnTo>
                    <a:pt x="4483313" y="4304403"/>
                  </a:lnTo>
                  <a:lnTo>
                    <a:pt x="4513145" y="4270825"/>
                  </a:lnTo>
                  <a:lnTo>
                    <a:pt x="4542386" y="4236697"/>
                  </a:lnTo>
                  <a:lnTo>
                    <a:pt x="4571025" y="4202028"/>
                  </a:lnTo>
                  <a:lnTo>
                    <a:pt x="4599056" y="4166824"/>
                  </a:lnTo>
                  <a:lnTo>
                    <a:pt x="4626468" y="4131093"/>
                  </a:lnTo>
                  <a:lnTo>
                    <a:pt x="4653255" y="4094841"/>
                  </a:lnTo>
                  <a:lnTo>
                    <a:pt x="4679406" y="4058076"/>
                  </a:lnTo>
                  <a:lnTo>
                    <a:pt x="4704914" y="4020806"/>
                  </a:lnTo>
                  <a:lnTo>
                    <a:pt x="4729770" y="3983037"/>
                  </a:lnTo>
                  <a:lnTo>
                    <a:pt x="4753966" y="3944777"/>
                  </a:lnTo>
                  <a:lnTo>
                    <a:pt x="4777492" y="3906033"/>
                  </a:lnTo>
                  <a:lnTo>
                    <a:pt x="4800340" y="3866812"/>
                  </a:lnTo>
                  <a:lnTo>
                    <a:pt x="4822502" y="3827122"/>
                  </a:lnTo>
                  <a:lnTo>
                    <a:pt x="4843969" y="3786970"/>
                  </a:lnTo>
                  <a:lnTo>
                    <a:pt x="4864733" y="3746362"/>
                  </a:lnTo>
                  <a:lnTo>
                    <a:pt x="4884784" y="3705307"/>
                  </a:lnTo>
                  <a:lnTo>
                    <a:pt x="4904115" y="3663811"/>
                  </a:lnTo>
                  <a:lnTo>
                    <a:pt x="4922716" y="3621882"/>
                  </a:lnTo>
                  <a:lnTo>
                    <a:pt x="4940579" y="3579527"/>
                  </a:lnTo>
                  <a:lnTo>
                    <a:pt x="4957696" y="3536753"/>
                  </a:lnTo>
                  <a:lnTo>
                    <a:pt x="4974058" y="3493568"/>
                  </a:lnTo>
                  <a:lnTo>
                    <a:pt x="4989657" y="3449979"/>
                  </a:lnTo>
                  <a:lnTo>
                    <a:pt x="5004483" y="3405992"/>
                  </a:lnTo>
                  <a:lnTo>
                    <a:pt x="5018528" y="3361616"/>
                  </a:lnTo>
                  <a:lnTo>
                    <a:pt x="5031784" y="3316857"/>
                  </a:lnTo>
                  <a:lnTo>
                    <a:pt x="5044242" y="3271723"/>
                  </a:lnTo>
                  <a:lnTo>
                    <a:pt x="5055894" y="3226220"/>
                  </a:lnTo>
                  <a:lnTo>
                    <a:pt x="5066730" y="3180357"/>
                  </a:lnTo>
                  <a:lnTo>
                    <a:pt x="5076743" y="3134141"/>
                  </a:lnTo>
                  <a:lnTo>
                    <a:pt x="5085923" y="3087578"/>
                  </a:lnTo>
                  <a:lnTo>
                    <a:pt x="5094263" y="3040676"/>
                  </a:lnTo>
                  <a:lnTo>
                    <a:pt x="5101753" y="2993442"/>
                  </a:lnTo>
                  <a:lnTo>
                    <a:pt x="5108385" y="2945884"/>
                  </a:lnTo>
                  <a:lnTo>
                    <a:pt x="5114150" y="2898008"/>
                  </a:lnTo>
                  <a:lnTo>
                    <a:pt x="5119040" y="2849823"/>
                  </a:lnTo>
                  <a:lnTo>
                    <a:pt x="5123047" y="2801334"/>
                  </a:lnTo>
                  <a:lnTo>
                    <a:pt x="5126118" y="2753313"/>
                  </a:lnTo>
                  <a:lnTo>
                    <a:pt x="5128294" y="2705426"/>
                  </a:lnTo>
                  <a:lnTo>
                    <a:pt x="5129581" y="2657680"/>
                  </a:lnTo>
                  <a:lnTo>
                    <a:pt x="5129988" y="2610084"/>
                  </a:lnTo>
                  <a:lnTo>
                    <a:pt x="5129521" y="2562648"/>
                  </a:lnTo>
                  <a:lnTo>
                    <a:pt x="5128187" y="2515378"/>
                  </a:lnTo>
                  <a:lnTo>
                    <a:pt x="5125993" y="2468284"/>
                  </a:lnTo>
                  <a:lnTo>
                    <a:pt x="5122947" y="2421373"/>
                  </a:lnTo>
                  <a:lnTo>
                    <a:pt x="5119056" y="2374655"/>
                  </a:lnTo>
                  <a:lnTo>
                    <a:pt x="5114327" y="2328138"/>
                  </a:lnTo>
                  <a:lnTo>
                    <a:pt x="5108767" y="2281830"/>
                  </a:lnTo>
                  <a:lnTo>
                    <a:pt x="5102384" y="2235740"/>
                  </a:lnTo>
                  <a:lnTo>
                    <a:pt x="5095183" y="2189876"/>
                  </a:lnTo>
                  <a:lnTo>
                    <a:pt x="5087174" y="2144246"/>
                  </a:lnTo>
                  <a:lnTo>
                    <a:pt x="5078362" y="2098860"/>
                  </a:lnTo>
                  <a:lnTo>
                    <a:pt x="5068755" y="2053724"/>
                  </a:lnTo>
                  <a:lnTo>
                    <a:pt x="5058360" y="2008849"/>
                  </a:lnTo>
                  <a:lnTo>
                    <a:pt x="5047185" y="1964242"/>
                  </a:lnTo>
                  <a:lnTo>
                    <a:pt x="5035235" y="1919911"/>
                  </a:lnTo>
                  <a:lnTo>
                    <a:pt x="5022520" y="1875866"/>
                  </a:lnTo>
                  <a:lnTo>
                    <a:pt x="5009045" y="1832114"/>
                  </a:lnTo>
                  <a:lnTo>
                    <a:pt x="4994818" y="1788664"/>
                  </a:lnTo>
                  <a:lnTo>
                    <a:pt x="4979846" y="1745524"/>
                  </a:lnTo>
                  <a:lnTo>
                    <a:pt x="4964137" y="1702703"/>
                  </a:lnTo>
                  <a:lnTo>
                    <a:pt x="4947697" y="1660210"/>
                  </a:lnTo>
                  <a:lnTo>
                    <a:pt x="4930533" y="1618052"/>
                  </a:lnTo>
                  <a:lnTo>
                    <a:pt x="4912654" y="1576238"/>
                  </a:lnTo>
                  <a:lnTo>
                    <a:pt x="4894065" y="1534777"/>
                  </a:lnTo>
                  <a:lnTo>
                    <a:pt x="4874774" y="1493677"/>
                  </a:lnTo>
                  <a:lnTo>
                    <a:pt x="4854788" y="1452946"/>
                  </a:lnTo>
                  <a:lnTo>
                    <a:pt x="4834115" y="1412593"/>
                  </a:lnTo>
                  <a:lnTo>
                    <a:pt x="4812761" y="1372627"/>
                  </a:lnTo>
                  <a:lnTo>
                    <a:pt x="4790734" y="1333055"/>
                  </a:lnTo>
                  <a:lnTo>
                    <a:pt x="4768041" y="1293886"/>
                  </a:lnTo>
                  <a:lnTo>
                    <a:pt x="4744689" y="1255129"/>
                  </a:lnTo>
                  <a:lnTo>
                    <a:pt x="4720686" y="1216791"/>
                  </a:lnTo>
                  <a:lnTo>
                    <a:pt x="4696037" y="1178882"/>
                  </a:lnTo>
                  <a:lnTo>
                    <a:pt x="4670751" y="1141410"/>
                  </a:lnTo>
                  <a:lnTo>
                    <a:pt x="4644835" y="1104384"/>
                  </a:lnTo>
                  <a:lnTo>
                    <a:pt x="4618296" y="1067810"/>
                  </a:lnTo>
                  <a:lnTo>
                    <a:pt x="4591141" y="1031700"/>
                  </a:lnTo>
                  <a:lnTo>
                    <a:pt x="4563377" y="996059"/>
                  </a:lnTo>
                  <a:lnTo>
                    <a:pt x="4535011" y="960898"/>
                  </a:lnTo>
                  <a:lnTo>
                    <a:pt x="4506051" y="926224"/>
                  </a:lnTo>
                  <a:lnTo>
                    <a:pt x="4476503" y="892046"/>
                  </a:lnTo>
                  <a:lnTo>
                    <a:pt x="4446375" y="858372"/>
                  </a:lnTo>
                  <a:lnTo>
                    <a:pt x="4415675" y="825211"/>
                  </a:lnTo>
                  <a:lnTo>
                    <a:pt x="4384408" y="792571"/>
                  </a:lnTo>
                  <a:lnTo>
                    <a:pt x="4352583" y="760460"/>
                  </a:lnTo>
                  <a:lnTo>
                    <a:pt x="4320206" y="728888"/>
                  </a:lnTo>
                  <a:lnTo>
                    <a:pt x="4287285" y="697862"/>
                  </a:lnTo>
                  <a:lnTo>
                    <a:pt x="4253827" y="667391"/>
                  </a:lnTo>
                  <a:lnTo>
                    <a:pt x="4219839" y="637483"/>
                  </a:lnTo>
                  <a:lnTo>
                    <a:pt x="4185328" y="608147"/>
                  </a:lnTo>
                  <a:lnTo>
                    <a:pt x="4150301" y="579391"/>
                  </a:lnTo>
                  <a:lnTo>
                    <a:pt x="4114766" y="551223"/>
                  </a:lnTo>
                  <a:lnTo>
                    <a:pt x="4078730" y="523653"/>
                  </a:lnTo>
                  <a:lnTo>
                    <a:pt x="4042199" y="496688"/>
                  </a:lnTo>
                  <a:lnTo>
                    <a:pt x="4005181" y="470337"/>
                  </a:lnTo>
                  <a:lnTo>
                    <a:pt x="3967683" y="444608"/>
                  </a:lnTo>
                  <a:lnTo>
                    <a:pt x="3929713" y="419510"/>
                  </a:lnTo>
                  <a:lnTo>
                    <a:pt x="3891277" y="395051"/>
                  </a:lnTo>
                  <a:lnTo>
                    <a:pt x="3852383" y="371240"/>
                  </a:lnTo>
                  <a:lnTo>
                    <a:pt x="3813037" y="348084"/>
                  </a:lnTo>
                  <a:lnTo>
                    <a:pt x="3773248" y="325594"/>
                  </a:lnTo>
                  <a:lnTo>
                    <a:pt x="3733021" y="303776"/>
                  </a:lnTo>
                  <a:lnTo>
                    <a:pt x="3692365" y="282639"/>
                  </a:lnTo>
                  <a:lnTo>
                    <a:pt x="3651286" y="262192"/>
                  </a:lnTo>
                  <a:lnTo>
                    <a:pt x="3609792" y="242443"/>
                  </a:lnTo>
                  <a:lnTo>
                    <a:pt x="3567890" y="223401"/>
                  </a:lnTo>
                  <a:lnTo>
                    <a:pt x="3525587" y="205074"/>
                  </a:lnTo>
                  <a:lnTo>
                    <a:pt x="3482889" y="187470"/>
                  </a:lnTo>
                  <a:lnTo>
                    <a:pt x="3439805" y="170599"/>
                  </a:lnTo>
                  <a:lnTo>
                    <a:pt x="3396342" y="154467"/>
                  </a:lnTo>
                  <a:lnTo>
                    <a:pt x="3352506" y="139084"/>
                  </a:lnTo>
                  <a:lnTo>
                    <a:pt x="3308304" y="124459"/>
                  </a:lnTo>
                  <a:lnTo>
                    <a:pt x="3263745" y="110599"/>
                  </a:lnTo>
                  <a:lnTo>
                    <a:pt x="3218835" y="97513"/>
                  </a:lnTo>
                  <a:lnTo>
                    <a:pt x="3173581" y="85210"/>
                  </a:lnTo>
                  <a:lnTo>
                    <a:pt x="3127990" y="73697"/>
                  </a:lnTo>
                  <a:lnTo>
                    <a:pt x="3082070" y="62984"/>
                  </a:lnTo>
                  <a:lnTo>
                    <a:pt x="3035828" y="53079"/>
                  </a:lnTo>
                  <a:lnTo>
                    <a:pt x="2989270" y="43989"/>
                  </a:lnTo>
                  <a:lnTo>
                    <a:pt x="2942405" y="35725"/>
                  </a:lnTo>
                  <a:lnTo>
                    <a:pt x="2895239" y="28293"/>
                  </a:lnTo>
                  <a:lnTo>
                    <a:pt x="2847779" y="21703"/>
                  </a:lnTo>
                  <a:lnTo>
                    <a:pt x="2800033" y="15963"/>
                  </a:lnTo>
                  <a:lnTo>
                    <a:pt x="2752008" y="11081"/>
                  </a:lnTo>
                  <a:lnTo>
                    <a:pt x="2703366" y="7042"/>
                  </a:lnTo>
                  <a:lnTo>
                    <a:pt x="2654878" y="3921"/>
                  </a:lnTo>
                  <a:lnTo>
                    <a:pt x="2606553" y="1712"/>
                  </a:lnTo>
                  <a:lnTo>
                    <a:pt x="2558399" y="407"/>
                  </a:lnTo>
                  <a:lnTo>
                    <a:pt x="2510426" y="0"/>
                  </a:lnTo>
                  <a:close/>
                </a:path>
              </a:pathLst>
            </a:custGeom>
            <a:solidFill>
              <a:srgbClr val="F2A5C6"/>
            </a:solidFill>
          </p:spPr>
          <p:txBody>
            <a:bodyPr wrap="square" lIns="0" tIns="0" rIns="0" bIns="0" rtlCol="0"/>
            <a:lstStyle/>
            <a:p>
              <a:endParaRPr>
                <a:cs typeface="Calibri" panose="020F0502020204030204" pitchFamily="34" charset="0"/>
              </a:endParaRPr>
            </a:p>
          </p:txBody>
        </p:sp>
        <p:sp>
          <p:nvSpPr>
            <p:cNvPr id="17" name="object 17"/>
            <p:cNvSpPr/>
            <p:nvPr/>
          </p:nvSpPr>
          <p:spPr>
            <a:xfrm>
              <a:off x="1633371" y="3912785"/>
              <a:ext cx="5130165" cy="5130165"/>
            </a:xfrm>
            <a:custGeom>
              <a:avLst/>
              <a:gdLst/>
              <a:ahLst/>
              <a:cxnLst/>
              <a:rect l="l" t="t" r="r" b="b"/>
              <a:pathLst>
                <a:path w="5130165" h="5130165">
                  <a:moveTo>
                    <a:pt x="2377980" y="5118906"/>
                  </a:moveTo>
                  <a:lnTo>
                    <a:pt x="2426622" y="5122946"/>
                  </a:lnTo>
                  <a:lnTo>
                    <a:pt x="2475110" y="5126066"/>
                  </a:lnTo>
                  <a:lnTo>
                    <a:pt x="2523435" y="5128275"/>
                  </a:lnTo>
                  <a:lnTo>
                    <a:pt x="2571588" y="5129580"/>
                  </a:lnTo>
                  <a:lnTo>
                    <a:pt x="2619562" y="5129988"/>
                  </a:lnTo>
                  <a:lnTo>
                    <a:pt x="2667347" y="5129506"/>
                  </a:lnTo>
                  <a:lnTo>
                    <a:pt x="2714934" y="5128141"/>
                  </a:lnTo>
                  <a:lnTo>
                    <a:pt x="2762316" y="5125901"/>
                  </a:lnTo>
                  <a:lnTo>
                    <a:pt x="2809484" y="5122793"/>
                  </a:lnTo>
                  <a:lnTo>
                    <a:pt x="2856429" y="5118825"/>
                  </a:lnTo>
                  <a:lnTo>
                    <a:pt x="2903142" y="5114003"/>
                  </a:lnTo>
                  <a:lnTo>
                    <a:pt x="2949615" y="5108334"/>
                  </a:lnTo>
                  <a:lnTo>
                    <a:pt x="2995840" y="5101827"/>
                  </a:lnTo>
                  <a:lnTo>
                    <a:pt x="3041807" y="5094487"/>
                  </a:lnTo>
                  <a:lnTo>
                    <a:pt x="3087509" y="5086324"/>
                  </a:lnTo>
                  <a:lnTo>
                    <a:pt x="3132936" y="5077342"/>
                  </a:lnTo>
                  <a:lnTo>
                    <a:pt x="3178080" y="5067551"/>
                  </a:lnTo>
                  <a:lnTo>
                    <a:pt x="3222932" y="5056957"/>
                  </a:lnTo>
                  <a:lnTo>
                    <a:pt x="3267484" y="5045568"/>
                  </a:lnTo>
                  <a:lnTo>
                    <a:pt x="3311728" y="5033390"/>
                  </a:lnTo>
                  <a:lnTo>
                    <a:pt x="3355654" y="5020431"/>
                  </a:lnTo>
                  <a:lnTo>
                    <a:pt x="3399254" y="5006698"/>
                  </a:lnTo>
                  <a:lnTo>
                    <a:pt x="3442520" y="4992198"/>
                  </a:lnTo>
                  <a:lnTo>
                    <a:pt x="3485443" y="4976940"/>
                  </a:lnTo>
                  <a:lnTo>
                    <a:pt x="3528014" y="4960929"/>
                  </a:lnTo>
                  <a:lnTo>
                    <a:pt x="3570225" y="4944173"/>
                  </a:lnTo>
                  <a:lnTo>
                    <a:pt x="3612067" y="4926680"/>
                  </a:lnTo>
                  <a:lnTo>
                    <a:pt x="3653531" y="4908456"/>
                  </a:lnTo>
                  <a:lnTo>
                    <a:pt x="3694610" y="4889510"/>
                  </a:lnTo>
                  <a:lnTo>
                    <a:pt x="3735294" y="4869847"/>
                  </a:lnTo>
                  <a:lnTo>
                    <a:pt x="3775575" y="4849476"/>
                  </a:lnTo>
                  <a:lnTo>
                    <a:pt x="3815444" y="4828403"/>
                  </a:lnTo>
                  <a:lnTo>
                    <a:pt x="3854893" y="4806637"/>
                  </a:lnTo>
                  <a:lnTo>
                    <a:pt x="3893913" y="4784183"/>
                  </a:lnTo>
                  <a:lnTo>
                    <a:pt x="3932495" y="4761050"/>
                  </a:lnTo>
                  <a:lnTo>
                    <a:pt x="3970632" y="4737244"/>
                  </a:lnTo>
                  <a:lnTo>
                    <a:pt x="4008313" y="4712774"/>
                  </a:lnTo>
                  <a:lnTo>
                    <a:pt x="4045532" y="4687645"/>
                  </a:lnTo>
                  <a:lnTo>
                    <a:pt x="4082279" y="4661866"/>
                  </a:lnTo>
                  <a:lnTo>
                    <a:pt x="4118545" y="4635443"/>
                  </a:lnTo>
                  <a:lnTo>
                    <a:pt x="4154322" y="4608385"/>
                  </a:lnTo>
                  <a:lnTo>
                    <a:pt x="4189602" y="4580697"/>
                  </a:lnTo>
                  <a:lnTo>
                    <a:pt x="4224376" y="4552388"/>
                  </a:lnTo>
                  <a:lnTo>
                    <a:pt x="4258635" y="4523464"/>
                  </a:lnTo>
                  <a:lnTo>
                    <a:pt x="4292370" y="4493933"/>
                  </a:lnTo>
                  <a:lnTo>
                    <a:pt x="4325574" y="4463802"/>
                  </a:lnTo>
                  <a:lnTo>
                    <a:pt x="4358237" y="4433079"/>
                  </a:lnTo>
                  <a:lnTo>
                    <a:pt x="4390351" y="4401770"/>
                  </a:lnTo>
                  <a:lnTo>
                    <a:pt x="4421908" y="4369883"/>
                  </a:lnTo>
                  <a:lnTo>
                    <a:pt x="4452898" y="4337425"/>
                  </a:lnTo>
                  <a:lnTo>
                    <a:pt x="4483313" y="4304403"/>
                  </a:lnTo>
                  <a:lnTo>
                    <a:pt x="4513145" y="4270825"/>
                  </a:lnTo>
                  <a:lnTo>
                    <a:pt x="4542386" y="4236697"/>
                  </a:lnTo>
                  <a:lnTo>
                    <a:pt x="4571025" y="4202028"/>
                  </a:lnTo>
                  <a:lnTo>
                    <a:pt x="4599056" y="4166824"/>
                  </a:lnTo>
                  <a:lnTo>
                    <a:pt x="4626468" y="4131093"/>
                  </a:lnTo>
                  <a:lnTo>
                    <a:pt x="4653255" y="4094841"/>
                  </a:lnTo>
                  <a:lnTo>
                    <a:pt x="4679406" y="4058076"/>
                  </a:lnTo>
                  <a:lnTo>
                    <a:pt x="4704914" y="4020806"/>
                  </a:lnTo>
                  <a:lnTo>
                    <a:pt x="4729770" y="3983037"/>
                  </a:lnTo>
                  <a:lnTo>
                    <a:pt x="4753966" y="3944777"/>
                  </a:lnTo>
                  <a:lnTo>
                    <a:pt x="4777492" y="3906033"/>
                  </a:lnTo>
                  <a:lnTo>
                    <a:pt x="4800340" y="3866812"/>
                  </a:lnTo>
                  <a:lnTo>
                    <a:pt x="4822502" y="3827122"/>
                  </a:lnTo>
                  <a:lnTo>
                    <a:pt x="4843969" y="3786970"/>
                  </a:lnTo>
                  <a:lnTo>
                    <a:pt x="4864733" y="3746362"/>
                  </a:lnTo>
                  <a:lnTo>
                    <a:pt x="4884784" y="3705307"/>
                  </a:lnTo>
                  <a:lnTo>
                    <a:pt x="4904115" y="3663811"/>
                  </a:lnTo>
                  <a:lnTo>
                    <a:pt x="4922716" y="3621882"/>
                  </a:lnTo>
                  <a:lnTo>
                    <a:pt x="4940579" y="3579527"/>
                  </a:lnTo>
                  <a:lnTo>
                    <a:pt x="4957696" y="3536753"/>
                  </a:lnTo>
                  <a:lnTo>
                    <a:pt x="4974058" y="3493568"/>
                  </a:lnTo>
                  <a:lnTo>
                    <a:pt x="4989657" y="3449979"/>
                  </a:lnTo>
                  <a:lnTo>
                    <a:pt x="5004483" y="3405992"/>
                  </a:lnTo>
                  <a:lnTo>
                    <a:pt x="5018528" y="3361616"/>
                  </a:lnTo>
                  <a:lnTo>
                    <a:pt x="5031784" y="3316857"/>
                  </a:lnTo>
                  <a:lnTo>
                    <a:pt x="5044242" y="3271723"/>
                  </a:lnTo>
                  <a:lnTo>
                    <a:pt x="5055894" y="3226220"/>
                  </a:lnTo>
                  <a:lnTo>
                    <a:pt x="5066730" y="3180357"/>
                  </a:lnTo>
                  <a:lnTo>
                    <a:pt x="5076743" y="3134141"/>
                  </a:lnTo>
                  <a:lnTo>
                    <a:pt x="5085923" y="3087578"/>
                  </a:lnTo>
                  <a:lnTo>
                    <a:pt x="5094263" y="3040676"/>
                  </a:lnTo>
                  <a:lnTo>
                    <a:pt x="5101753" y="2993442"/>
                  </a:lnTo>
                  <a:lnTo>
                    <a:pt x="5108385" y="2945884"/>
                  </a:lnTo>
                  <a:lnTo>
                    <a:pt x="5114150" y="2898008"/>
                  </a:lnTo>
                  <a:lnTo>
                    <a:pt x="5119040" y="2849823"/>
                  </a:lnTo>
                  <a:lnTo>
                    <a:pt x="5123047" y="2801334"/>
                  </a:lnTo>
                  <a:lnTo>
                    <a:pt x="5126118" y="2753313"/>
                  </a:lnTo>
                  <a:lnTo>
                    <a:pt x="5128294" y="2705426"/>
                  </a:lnTo>
                  <a:lnTo>
                    <a:pt x="5129581" y="2657680"/>
                  </a:lnTo>
                  <a:lnTo>
                    <a:pt x="5129988" y="2610084"/>
                  </a:lnTo>
                  <a:lnTo>
                    <a:pt x="5129521" y="2562648"/>
                  </a:lnTo>
                  <a:lnTo>
                    <a:pt x="5128187" y="2515378"/>
                  </a:lnTo>
                  <a:lnTo>
                    <a:pt x="5125993" y="2468284"/>
                  </a:lnTo>
                  <a:lnTo>
                    <a:pt x="5122947" y="2421373"/>
                  </a:lnTo>
                  <a:lnTo>
                    <a:pt x="5119056" y="2374655"/>
                  </a:lnTo>
                  <a:lnTo>
                    <a:pt x="5114327" y="2328138"/>
                  </a:lnTo>
                  <a:lnTo>
                    <a:pt x="5108767" y="2281830"/>
                  </a:lnTo>
                  <a:lnTo>
                    <a:pt x="5102384" y="2235740"/>
                  </a:lnTo>
                  <a:lnTo>
                    <a:pt x="5095183" y="2189876"/>
                  </a:lnTo>
                  <a:lnTo>
                    <a:pt x="5087174" y="2144246"/>
                  </a:lnTo>
                  <a:lnTo>
                    <a:pt x="5078362" y="2098860"/>
                  </a:lnTo>
                  <a:lnTo>
                    <a:pt x="5068755" y="2053724"/>
                  </a:lnTo>
                  <a:lnTo>
                    <a:pt x="5058360" y="2008849"/>
                  </a:lnTo>
                  <a:lnTo>
                    <a:pt x="5047185" y="1964242"/>
                  </a:lnTo>
                  <a:lnTo>
                    <a:pt x="5035235" y="1919911"/>
                  </a:lnTo>
                  <a:lnTo>
                    <a:pt x="5022520" y="1875866"/>
                  </a:lnTo>
                  <a:lnTo>
                    <a:pt x="5009045" y="1832114"/>
                  </a:lnTo>
                  <a:lnTo>
                    <a:pt x="4994818" y="1788664"/>
                  </a:lnTo>
                  <a:lnTo>
                    <a:pt x="4979846" y="1745524"/>
                  </a:lnTo>
                  <a:lnTo>
                    <a:pt x="4964137" y="1702703"/>
                  </a:lnTo>
                  <a:lnTo>
                    <a:pt x="4947697" y="1660210"/>
                  </a:lnTo>
                  <a:lnTo>
                    <a:pt x="4930533" y="1618052"/>
                  </a:lnTo>
                  <a:lnTo>
                    <a:pt x="4912654" y="1576238"/>
                  </a:lnTo>
                  <a:lnTo>
                    <a:pt x="4894065" y="1534777"/>
                  </a:lnTo>
                  <a:lnTo>
                    <a:pt x="4874774" y="1493677"/>
                  </a:lnTo>
                  <a:lnTo>
                    <a:pt x="4854788" y="1452946"/>
                  </a:lnTo>
                  <a:lnTo>
                    <a:pt x="4834115" y="1412593"/>
                  </a:lnTo>
                  <a:lnTo>
                    <a:pt x="4812761" y="1372627"/>
                  </a:lnTo>
                  <a:lnTo>
                    <a:pt x="4790734" y="1333055"/>
                  </a:lnTo>
                  <a:lnTo>
                    <a:pt x="4768041" y="1293886"/>
                  </a:lnTo>
                  <a:lnTo>
                    <a:pt x="4744689" y="1255129"/>
                  </a:lnTo>
                  <a:lnTo>
                    <a:pt x="4720686" y="1216791"/>
                  </a:lnTo>
                  <a:lnTo>
                    <a:pt x="4696037" y="1178882"/>
                  </a:lnTo>
                  <a:lnTo>
                    <a:pt x="4670751" y="1141410"/>
                  </a:lnTo>
                  <a:lnTo>
                    <a:pt x="4644835" y="1104384"/>
                  </a:lnTo>
                  <a:lnTo>
                    <a:pt x="4618296" y="1067810"/>
                  </a:lnTo>
                  <a:lnTo>
                    <a:pt x="4591141" y="1031700"/>
                  </a:lnTo>
                  <a:lnTo>
                    <a:pt x="4563377" y="996059"/>
                  </a:lnTo>
                  <a:lnTo>
                    <a:pt x="4535011" y="960898"/>
                  </a:lnTo>
                  <a:lnTo>
                    <a:pt x="4506051" y="926224"/>
                  </a:lnTo>
                  <a:lnTo>
                    <a:pt x="4476503" y="892046"/>
                  </a:lnTo>
                  <a:lnTo>
                    <a:pt x="4446375" y="858372"/>
                  </a:lnTo>
                  <a:lnTo>
                    <a:pt x="4415675" y="825211"/>
                  </a:lnTo>
                  <a:lnTo>
                    <a:pt x="4384408" y="792571"/>
                  </a:lnTo>
                  <a:lnTo>
                    <a:pt x="4352583" y="760460"/>
                  </a:lnTo>
                  <a:lnTo>
                    <a:pt x="4320206" y="728888"/>
                  </a:lnTo>
                  <a:lnTo>
                    <a:pt x="4287285" y="697862"/>
                  </a:lnTo>
                  <a:lnTo>
                    <a:pt x="4253827" y="667391"/>
                  </a:lnTo>
                  <a:lnTo>
                    <a:pt x="4219839" y="637483"/>
                  </a:lnTo>
                  <a:lnTo>
                    <a:pt x="4185328" y="608147"/>
                  </a:lnTo>
                  <a:lnTo>
                    <a:pt x="4150301" y="579391"/>
                  </a:lnTo>
                  <a:lnTo>
                    <a:pt x="4114766" y="551223"/>
                  </a:lnTo>
                  <a:lnTo>
                    <a:pt x="4078730" y="523653"/>
                  </a:lnTo>
                  <a:lnTo>
                    <a:pt x="4042199" y="496688"/>
                  </a:lnTo>
                  <a:lnTo>
                    <a:pt x="4005181" y="470337"/>
                  </a:lnTo>
                  <a:lnTo>
                    <a:pt x="3967683" y="444608"/>
                  </a:lnTo>
                  <a:lnTo>
                    <a:pt x="3929713" y="419510"/>
                  </a:lnTo>
                  <a:lnTo>
                    <a:pt x="3891277" y="395051"/>
                  </a:lnTo>
                  <a:lnTo>
                    <a:pt x="3852383" y="371240"/>
                  </a:lnTo>
                  <a:lnTo>
                    <a:pt x="3813037" y="348084"/>
                  </a:lnTo>
                  <a:lnTo>
                    <a:pt x="3773248" y="325594"/>
                  </a:lnTo>
                  <a:lnTo>
                    <a:pt x="3733021" y="303776"/>
                  </a:lnTo>
                  <a:lnTo>
                    <a:pt x="3692365" y="282639"/>
                  </a:lnTo>
                  <a:lnTo>
                    <a:pt x="3651286" y="262192"/>
                  </a:lnTo>
                  <a:lnTo>
                    <a:pt x="3609792" y="242443"/>
                  </a:lnTo>
                  <a:lnTo>
                    <a:pt x="3567890" y="223401"/>
                  </a:lnTo>
                  <a:lnTo>
                    <a:pt x="3525587" y="205074"/>
                  </a:lnTo>
                  <a:lnTo>
                    <a:pt x="3482889" y="187470"/>
                  </a:lnTo>
                  <a:lnTo>
                    <a:pt x="3439805" y="170599"/>
                  </a:lnTo>
                  <a:lnTo>
                    <a:pt x="3396342" y="154467"/>
                  </a:lnTo>
                  <a:lnTo>
                    <a:pt x="3352506" y="139084"/>
                  </a:lnTo>
                  <a:lnTo>
                    <a:pt x="3308304" y="124459"/>
                  </a:lnTo>
                  <a:lnTo>
                    <a:pt x="3263745" y="110599"/>
                  </a:lnTo>
                  <a:lnTo>
                    <a:pt x="3218835" y="97513"/>
                  </a:lnTo>
                  <a:lnTo>
                    <a:pt x="3173581" y="85210"/>
                  </a:lnTo>
                  <a:lnTo>
                    <a:pt x="3127990" y="73697"/>
                  </a:lnTo>
                  <a:lnTo>
                    <a:pt x="3082070" y="62984"/>
                  </a:lnTo>
                  <a:lnTo>
                    <a:pt x="3035828" y="53079"/>
                  </a:lnTo>
                  <a:lnTo>
                    <a:pt x="2989270" y="43989"/>
                  </a:lnTo>
                  <a:lnTo>
                    <a:pt x="2942405" y="35725"/>
                  </a:lnTo>
                  <a:lnTo>
                    <a:pt x="2895239" y="28293"/>
                  </a:lnTo>
                  <a:lnTo>
                    <a:pt x="2847779" y="21703"/>
                  </a:lnTo>
                  <a:lnTo>
                    <a:pt x="2800033" y="15963"/>
                  </a:lnTo>
                  <a:lnTo>
                    <a:pt x="2752008" y="11081"/>
                  </a:lnTo>
                  <a:lnTo>
                    <a:pt x="2703366" y="7042"/>
                  </a:lnTo>
                  <a:lnTo>
                    <a:pt x="2654878" y="3921"/>
                  </a:lnTo>
                  <a:lnTo>
                    <a:pt x="2606553" y="1712"/>
                  </a:lnTo>
                  <a:lnTo>
                    <a:pt x="2558399" y="407"/>
                  </a:lnTo>
                  <a:lnTo>
                    <a:pt x="2510426" y="0"/>
                  </a:lnTo>
                  <a:lnTo>
                    <a:pt x="2462641" y="482"/>
                  </a:lnTo>
                  <a:lnTo>
                    <a:pt x="2415053" y="1846"/>
                  </a:lnTo>
                  <a:lnTo>
                    <a:pt x="2367671" y="4086"/>
                  </a:lnTo>
                  <a:lnTo>
                    <a:pt x="2320503" y="7194"/>
                  </a:lnTo>
                  <a:lnTo>
                    <a:pt x="2273558" y="11162"/>
                  </a:lnTo>
                  <a:lnTo>
                    <a:pt x="2226845" y="15985"/>
                  </a:lnTo>
                  <a:lnTo>
                    <a:pt x="2180371" y="21653"/>
                  </a:lnTo>
                  <a:lnTo>
                    <a:pt x="2134147" y="28161"/>
                  </a:lnTo>
                  <a:lnTo>
                    <a:pt x="2088179" y="35500"/>
                  </a:lnTo>
                  <a:lnTo>
                    <a:pt x="2042478" y="43664"/>
                  </a:lnTo>
                  <a:lnTo>
                    <a:pt x="1997051" y="52645"/>
                  </a:lnTo>
                  <a:lnTo>
                    <a:pt x="1951907" y="62436"/>
                  </a:lnTo>
                  <a:lnTo>
                    <a:pt x="1907054" y="73030"/>
                  </a:lnTo>
                  <a:lnTo>
                    <a:pt x="1862502" y="84420"/>
                  </a:lnTo>
                  <a:lnTo>
                    <a:pt x="1818258" y="96598"/>
                  </a:lnTo>
                  <a:lnTo>
                    <a:pt x="1774332" y="109557"/>
                  </a:lnTo>
                  <a:lnTo>
                    <a:pt x="1730731" y="123289"/>
                  </a:lnTo>
                  <a:lnTo>
                    <a:pt x="1687465" y="137789"/>
                  </a:lnTo>
                  <a:lnTo>
                    <a:pt x="1644542" y="153048"/>
                  </a:lnTo>
                  <a:lnTo>
                    <a:pt x="1601971" y="169058"/>
                  </a:lnTo>
                  <a:lnTo>
                    <a:pt x="1559760" y="185814"/>
                  </a:lnTo>
                  <a:lnTo>
                    <a:pt x="1517918" y="203307"/>
                  </a:lnTo>
                  <a:lnTo>
                    <a:pt x="1476453" y="221531"/>
                  </a:lnTo>
                  <a:lnTo>
                    <a:pt x="1435375" y="240478"/>
                  </a:lnTo>
                  <a:lnTo>
                    <a:pt x="1394690" y="260140"/>
                  </a:lnTo>
                  <a:lnTo>
                    <a:pt x="1354409" y="280511"/>
                  </a:lnTo>
                  <a:lnTo>
                    <a:pt x="1314540" y="301584"/>
                  </a:lnTo>
                  <a:lnTo>
                    <a:pt x="1275091" y="323351"/>
                  </a:lnTo>
                  <a:lnTo>
                    <a:pt x="1236071" y="345804"/>
                  </a:lnTo>
                  <a:lnTo>
                    <a:pt x="1197488" y="368937"/>
                  </a:lnTo>
                  <a:lnTo>
                    <a:pt x="1159352" y="392743"/>
                  </a:lnTo>
                  <a:lnTo>
                    <a:pt x="1121670" y="417213"/>
                  </a:lnTo>
                  <a:lnTo>
                    <a:pt x="1084451" y="442342"/>
                  </a:lnTo>
                  <a:lnTo>
                    <a:pt x="1047705" y="468121"/>
                  </a:lnTo>
                  <a:lnTo>
                    <a:pt x="1011438" y="494544"/>
                  </a:lnTo>
                  <a:lnTo>
                    <a:pt x="975661" y="521603"/>
                  </a:lnTo>
                  <a:lnTo>
                    <a:pt x="940381" y="549290"/>
                  </a:lnTo>
                  <a:lnTo>
                    <a:pt x="905607" y="577600"/>
                  </a:lnTo>
                  <a:lnTo>
                    <a:pt x="871348" y="606523"/>
                  </a:lnTo>
                  <a:lnTo>
                    <a:pt x="837612" y="636054"/>
                  </a:lnTo>
                  <a:lnTo>
                    <a:pt x="804409" y="666185"/>
                  </a:lnTo>
                  <a:lnTo>
                    <a:pt x="771745" y="696909"/>
                  </a:lnTo>
                  <a:lnTo>
                    <a:pt x="739631" y="728217"/>
                  </a:lnTo>
                  <a:lnTo>
                    <a:pt x="708075" y="760105"/>
                  </a:lnTo>
                  <a:lnTo>
                    <a:pt x="677084" y="792563"/>
                  </a:lnTo>
                  <a:lnTo>
                    <a:pt x="646669" y="825584"/>
                  </a:lnTo>
                  <a:lnTo>
                    <a:pt x="616837" y="859162"/>
                  </a:lnTo>
                  <a:lnTo>
                    <a:pt x="587596" y="893290"/>
                  </a:lnTo>
                  <a:lnTo>
                    <a:pt x="558957" y="927959"/>
                  </a:lnTo>
                  <a:lnTo>
                    <a:pt x="530926" y="963163"/>
                  </a:lnTo>
                  <a:lnTo>
                    <a:pt x="503514" y="998895"/>
                  </a:lnTo>
                  <a:lnTo>
                    <a:pt x="476727" y="1035146"/>
                  </a:lnTo>
                  <a:lnTo>
                    <a:pt x="450576" y="1071911"/>
                  </a:lnTo>
                  <a:lnTo>
                    <a:pt x="425068" y="1109181"/>
                  </a:lnTo>
                  <a:lnTo>
                    <a:pt x="400212" y="1146950"/>
                  </a:lnTo>
                  <a:lnTo>
                    <a:pt x="376016" y="1185210"/>
                  </a:lnTo>
                  <a:lnTo>
                    <a:pt x="352490" y="1223954"/>
                  </a:lnTo>
                  <a:lnTo>
                    <a:pt x="329642" y="1263175"/>
                  </a:lnTo>
                  <a:lnTo>
                    <a:pt x="307480" y="1302865"/>
                  </a:lnTo>
                  <a:lnTo>
                    <a:pt x="286013" y="1343018"/>
                  </a:lnTo>
                  <a:lnTo>
                    <a:pt x="265250" y="1383625"/>
                  </a:lnTo>
                  <a:lnTo>
                    <a:pt x="245198" y="1424680"/>
                  </a:lnTo>
                  <a:lnTo>
                    <a:pt x="225868" y="1466176"/>
                  </a:lnTo>
                  <a:lnTo>
                    <a:pt x="207267" y="1508105"/>
                  </a:lnTo>
                  <a:lnTo>
                    <a:pt x="189403" y="1550460"/>
                  </a:lnTo>
                  <a:lnTo>
                    <a:pt x="172286" y="1593234"/>
                  </a:lnTo>
                  <a:lnTo>
                    <a:pt x="155925" y="1636419"/>
                  </a:lnTo>
                  <a:lnTo>
                    <a:pt x="140326" y="1680009"/>
                  </a:lnTo>
                  <a:lnTo>
                    <a:pt x="125501" y="1723995"/>
                  </a:lnTo>
                  <a:lnTo>
                    <a:pt x="111455" y="1768372"/>
                  </a:lnTo>
                  <a:lnTo>
                    <a:pt x="98200" y="1813130"/>
                  </a:lnTo>
                  <a:lnTo>
                    <a:pt x="85742" y="1858265"/>
                  </a:lnTo>
                  <a:lnTo>
                    <a:pt x="74091" y="1903767"/>
                  </a:lnTo>
                  <a:lnTo>
                    <a:pt x="63255" y="1949630"/>
                  </a:lnTo>
                  <a:lnTo>
                    <a:pt x="53242" y="1995846"/>
                  </a:lnTo>
                  <a:lnTo>
                    <a:pt x="44062" y="2042409"/>
                  </a:lnTo>
                  <a:lnTo>
                    <a:pt x="35723" y="2089311"/>
                  </a:lnTo>
                  <a:lnTo>
                    <a:pt x="28233" y="2136545"/>
                  </a:lnTo>
                  <a:lnTo>
                    <a:pt x="21602" y="2184103"/>
                  </a:lnTo>
                  <a:lnTo>
                    <a:pt x="15837" y="2231979"/>
                  </a:lnTo>
                  <a:lnTo>
                    <a:pt x="10947" y="2280164"/>
                  </a:lnTo>
                  <a:lnTo>
                    <a:pt x="6941" y="2328653"/>
                  </a:lnTo>
                  <a:lnTo>
                    <a:pt x="3870" y="2376674"/>
                  </a:lnTo>
                  <a:lnTo>
                    <a:pt x="1694" y="2424561"/>
                  </a:lnTo>
                  <a:lnTo>
                    <a:pt x="406" y="2472307"/>
                  </a:lnTo>
                  <a:lnTo>
                    <a:pt x="0" y="2519903"/>
                  </a:lnTo>
                  <a:lnTo>
                    <a:pt x="467" y="2567340"/>
                  </a:lnTo>
                  <a:lnTo>
                    <a:pt x="1801" y="2614609"/>
                  </a:lnTo>
                  <a:lnTo>
                    <a:pt x="3994" y="2661704"/>
                  </a:lnTo>
                  <a:lnTo>
                    <a:pt x="7040" y="2708614"/>
                  </a:lnTo>
                  <a:lnTo>
                    <a:pt x="10931" y="2755332"/>
                  </a:lnTo>
                  <a:lnTo>
                    <a:pt x="15660" y="2801849"/>
                  </a:lnTo>
                  <a:lnTo>
                    <a:pt x="21220" y="2848157"/>
                  </a:lnTo>
                  <a:lnTo>
                    <a:pt x="27604" y="2894247"/>
                  </a:lnTo>
                  <a:lnTo>
                    <a:pt x="34804" y="2940111"/>
                  </a:lnTo>
                  <a:lnTo>
                    <a:pt x="42814" y="2985741"/>
                  </a:lnTo>
                  <a:lnTo>
                    <a:pt x="51626" y="3031128"/>
                  </a:lnTo>
                  <a:lnTo>
                    <a:pt x="61233" y="3076263"/>
                  </a:lnTo>
                  <a:lnTo>
                    <a:pt x="71627" y="3121138"/>
                  </a:lnTo>
                  <a:lnTo>
                    <a:pt x="82803" y="3165746"/>
                  </a:lnTo>
                  <a:lnTo>
                    <a:pt x="94752" y="3210076"/>
                  </a:lnTo>
                  <a:lnTo>
                    <a:pt x="107468" y="3254122"/>
                  </a:lnTo>
                  <a:lnTo>
                    <a:pt x="120942" y="3297874"/>
                  </a:lnTo>
                  <a:lnTo>
                    <a:pt x="135169" y="3341324"/>
                  </a:lnTo>
                  <a:lnTo>
                    <a:pt x="150141" y="3384463"/>
                  </a:lnTo>
                  <a:lnTo>
                    <a:pt x="165850" y="3427284"/>
                  </a:lnTo>
                  <a:lnTo>
                    <a:pt x="182291" y="3469777"/>
                  </a:lnTo>
                  <a:lnTo>
                    <a:pt x="199454" y="3511935"/>
                  </a:lnTo>
                  <a:lnTo>
                    <a:pt x="217334" y="3553749"/>
                  </a:lnTo>
                  <a:lnTo>
                    <a:pt x="235923" y="3595210"/>
                  </a:lnTo>
                  <a:lnTo>
                    <a:pt x="255214" y="3636310"/>
                  </a:lnTo>
                  <a:lnTo>
                    <a:pt x="275199" y="3677041"/>
                  </a:lnTo>
                  <a:lnTo>
                    <a:pt x="295872" y="3717394"/>
                  </a:lnTo>
                  <a:lnTo>
                    <a:pt x="317226" y="3757360"/>
                  </a:lnTo>
                  <a:lnTo>
                    <a:pt x="339253" y="3796932"/>
                  </a:lnTo>
                  <a:lnTo>
                    <a:pt x="361946" y="3836101"/>
                  </a:lnTo>
                  <a:lnTo>
                    <a:pt x="385298" y="3874859"/>
                  </a:lnTo>
                  <a:lnTo>
                    <a:pt x="409302" y="3913196"/>
                  </a:lnTo>
                  <a:lnTo>
                    <a:pt x="433950" y="3951105"/>
                  </a:lnTo>
                  <a:lnTo>
                    <a:pt x="459236" y="3988577"/>
                  </a:lnTo>
                  <a:lnTo>
                    <a:pt x="485152" y="4025604"/>
                  </a:lnTo>
                  <a:lnTo>
                    <a:pt x="511692" y="4062177"/>
                  </a:lnTo>
                  <a:lnTo>
                    <a:pt x="538847" y="4098288"/>
                  </a:lnTo>
                  <a:lnTo>
                    <a:pt x="566611" y="4133928"/>
                  </a:lnTo>
                  <a:lnTo>
                    <a:pt x="594977" y="4169090"/>
                  </a:lnTo>
                  <a:lnTo>
                    <a:pt x="623937" y="4203764"/>
                  </a:lnTo>
                  <a:lnTo>
                    <a:pt x="653484" y="4237942"/>
                  </a:lnTo>
                  <a:lnTo>
                    <a:pt x="683612" y="4271616"/>
                  </a:lnTo>
                  <a:lnTo>
                    <a:pt x="714313" y="4304777"/>
                  </a:lnTo>
                  <a:lnTo>
                    <a:pt x="745579" y="4337417"/>
                  </a:lnTo>
                  <a:lnTo>
                    <a:pt x="777404" y="4369527"/>
                  </a:lnTo>
                  <a:lnTo>
                    <a:pt x="809781" y="4401100"/>
                  </a:lnTo>
                  <a:lnTo>
                    <a:pt x="842702" y="4432126"/>
                  </a:lnTo>
                  <a:lnTo>
                    <a:pt x="876160" y="4462597"/>
                  </a:lnTo>
                  <a:lnTo>
                    <a:pt x="910148" y="4492504"/>
                  </a:lnTo>
                  <a:lnTo>
                    <a:pt x="944659" y="4521841"/>
                  </a:lnTo>
                  <a:lnTo>
                    <a:pt x="979686" y="4550597"/>
                  </a:lnTo>
                  <a:lnTo>
                    <a:pt x="1015221" y="4578764"/>
                  </a:lnTo>
                  <a:lnTo>
                    <a:pt x="1051258" y="4606334"/>
                  </a:lnTo>
                  <a:lnTo>
                    <a:pt x="1087789" y="4633299"/>
                  </a:lnTo>
                  <a:lnTo>
                    <a:pt x="1124807" y="4659650"/>
                  </a:lnTo>
                  <a:lnTo>
                    <a:pt x="1162304" y="4685379"/>
                  </a:lnTo>
                  <a:lnTo>
                    <a:pt x="1200275" y="4710477"/>
                  </a:lnTo>
                  <a:lnTo>
                    <a:pt x="1238710" y="4734936"/>
                  </a:lnTo>
                  <a:lnTo>
                    <a:pt x="1277605" y="4758747"/>
                  </a:lnTo>
                  <a:lnTo>
                    <a:pt x="1316950" y="4781903"/>
                  </a:lnTo>
                  <a:lnTo>
                    <a:pt x="1356740" y="4804394"/>
                  </a:lnTo>
                  <a:lnTo>
                    <a:pt x="1396966" y="4826212"/>
                  </a:lnTo>
                  <a:lnTo>
                    <a:pt x="1437622" y="4847348"/>
                  </a:lnTo>
                  <a:lnTo>
                    <a:pt x="1478701" y="4867795"/>
                  </a:lnTo>
                  <a:lnTo>
                    <a:pt x="1520195" y="4887544"/>
                  </a:lnTo>
                  <a:lnTo>
                    <a:pt x="1562097" y="4906586"/>
                  </a:lnTo>
                  <a:lnTo>
                    <a:pt x="1604401" y="4924913"/>
                  </a:lnTo>
                  <a:lnTo>
                    <a:pt x="1647098" y="4942517"/>
                  </a:lnTo>
                  <a:lnTo>
                    <a:pt x="1690182" y="4959389"/>
                  </a:lnTo>
                  <a:lnTo>
                    <a:pt x="1733646" y="4975520"/>
                  </a:lnTo>
                  <a:lnTo>
                    <a:pt x="1777482" y="4990903"/>
                  </a:lnTo>
                  <a:lnTo>
                    <a:pt x="1821683" y="5005528"/>
                  </a:lnTo>
                  <a:lnTo>
                    <a:pt x="1866242" y="5019388"/>
                  </a:lnTo>
                  <a:lnTo>
                    <a:pt x="1911153" y="5032474"/>
                  </a:lnTo>
                  <a:lnTo>
                    <a:pt x="1956407" y="5044778"/>
                  </a:lnTo>
                  <a:lnTo>
                    <a:pt x="2001997" y="5056290"/>
                  </a:lnTo>
                  <a:lnTo>
                    <a:pt x="2047917" y="5067003"/>
                  </a:lnTo>
                  <a:lnTo>
                    <a:pt x="2094160" y="5076909"/>
                  </a:lnTo>
                  <a:lnTo>
                    <a:pt x="2140717" y="5085998"/>
                  </a:lnTo>
                  <a:lnTo>
                    <a:pt x="2187582" y="5094263"/>
                  </a:lnTo>
                  <a:lnTo>
                    <a:pt x="2234748" y="5101694"/>
                  </a:lnTo>
                  <a:lnTo>
                    <a:pt x="2282208" y="5108284"/>
                  </a:lnTo>
                  <a:lnTo>
                    <a:pt x="2329954" y="5114025"/>
                  </a:lnTo>
                  <a:lnTo>
                    <a:pt x="2377980" y="5118906"/>
                  </a:lnTo>
                  <a:close/>
                </a:path>
              </a:pathLst>
            </a:custGeom>
            <a:ln w="139700">
              <a:solidFill>
                <a:srgbClr val="992B7D"/>
              </a:solidFill>
            </a:ln>
          </p:spPr>
          <p:txBody>
            <a:bodyPr wrap="square" lIns="0" tIns="0" rIns="0" bIns="0" rtlCol="0"/>
            <a:lstStyle/>
            <a:p>
              <a:endParaRPr>
                <a:cs typeface="Calibri" panose="020F0502020204030204" pitchFamily="34" charset="0"/>
              </a:endParaRPr>
            </a:p>
          </p:txBody>
        </p:sp>
        <p:pic>
          <p:nvPicPr>
            <p:cNvPr id="18" name="object 18"/>
            <p:cNvPicPr/>
            <p:nvPr/>
          </p:nvPicPr>
          <p:blipFill>
            <a:blip r:embed="rId6" cstate="print"/>
            <a:stretch>
              <a:fillRect/>
            </a:stretch>
          </p:blipFill>
          <p:spPr>
            <a:xfrm>
              <a:off x="1486576" y="4417060"/>
              <a:ext cx="4300711" cy="4184899"/>
            </a:xfrm>
            <a:prstGeom prst="rect">
              <a:avLst/>
            </a:prstGeom>
          </p:spPr>
        </p:pic>
        <p:sp>
          <p:nvSpPr>
            <p:cNvPr id="19" name="object 19"/>
            <p:cNvSpPr/>
            <p:nvPr/>
          </p:nvSpPr>
          <p:spPr>
            <a:xfrm>
              <a:off x="1633393" y="4597406"/>
              <a:ext cx="3862704" cy="3749675"/>
            </a:xfrm>
            <a:custGeom>
              <a:avLst/>
              <a:gdLst/>
              <a:ahLst/>
              <a:cxnLst/>
              <a:rect l="l" t="t" r="r" b="b"/>
              <a:pathLst>
                <a:path w="3862704" h="3749675">
                  <a:moveTo>
                    <a:pt x="1938533" y="0"/>
                  </a:moveTo>
                  <a:lnTo>
                    <a:pt x="1890220" y="123"/>
                  </a:lnTo>
                  <a:lnTo>
                    <a:pt x="1842157" y="1407"/>
                  </a:lnTo>
                  <a:lnTo>
                    <a:pt x="1794360" y="3838"/>
                  </a:lnTo>
                  <a:lnTo>
                    <a:pt x="1746845" y="7403"/>
                  </a:lnTo>
                  <a:lnTo>
                    <a:pt x="1699627" y="12089"/>
                  </a:lnTo>
                  <a:lnTo>
                    <a:pt x="1652722" y="17885"/>
                  </a:lnTo>
                  <a:lnTo>
                    <a:pt x="1606146" y="24776"/>
                  </a:lnTo>
                  <a:lnTo>
                    <a:pt x="1559913" y="32750"/>
                  </a:lnTo>
                  <a:lnTo>
                    <a:pt x="1514040" y="41794"/>
                  </a:lnTo>
                  <a:lnTo>
                    <a:pt x="1468543" y="51895"/>
                  </a:lnTo>
                  <a:lnTo>
                    <a:pt x="1423436" y="63042"/>
                  </a:lnTo>
                  <a:lnTo>
                    <a:pt x="1378735" y="75219"/>
                  </a:lnTo>
                  <a:lnTo>
                    <a:pt x="1334457" y="88416"/>
                  </a:lnTo>
                  <a:lnTo>
                    <a:pt x="1290615" y="102619"/>
                  </a:lnTo>
                  <a:lnTo>
                    <a:pt x="1247227" y="117815"/>
                  </a:lnTo>
                  <a:lnTo>
                    <a:pt x="1204308" y="133992"/>
                  </a:lnTo>
                  <a:lnTo>
                    <a:pt x="1161873" y="151136"/>
                  </a:lnTo>
                  <a:lnTo>
                    <a:pt x="1119938" y="169235"/>
                  </a:lnTo>
                  <a:lnTo>
                    <a:pt x="1078518" y="188277"/>
                  </a:lnTo>
                  <a:lnTo>
                    <a:pt x="1037629" y="208247"/>
                  </a:lnTo>
                  <a:lnTo>
                    <a:pt x="997287" y="229134"/>
                  </a:lnTo>
                  <a:lnTo>
                    <a:pt x="957507" y="250924"/>
                  </a:lnTo>
                  <a:lnTo>
                    <a:pt x="918305" y="273605"/>
                  </a:lnTo>
                  <a:lnTo>
                    <a:pt x="879696" y="297164"/>
                  </a:lnTo>
                  <a:lnTo>
                    <a:pt x="841696" y="321588"/>
                  </a:lnTo>
                  <a:lnTo>
                    <a:pt x="804320" y="346865"/>
                  </a:lnTo>
                  <a:lnTo>
                    <a:pt x="767585" y="372981"/>
                  </a:lnTo>
                  <a:lnTo>
                    <a:pt x="731506" y="399923"/>
                  </a:lnTo>
                  <a:lnTo>
                    <a:pt x="696097" y="427680"/>
                  </a:lnTo>
                  <a:lnTo>
                    <a:pt x="661376" y="456237"/>
                  </a:lnTo>
                  <a:lnTo>
                    <a:pt x="627357" y="485583"/>
                  </a:lnTo>
                  <a:lnTo>
                    <a:pt x="594056" y="515704"/>
                  </a:lnTo>
                  <a:lnTo>
                    <a:pt x="561488" y="546587"/>
                  </a:lnTo>
                  <a:lnTo>
                    <a:pt x="529670" y="578221"/>
                  </a:lnTo>
                  <a:lnTo>
                    <a:pt x="498616" y="610591"/>
                  </a:lnTo>
                  <a:lnTo>
                    <a:pt x="468343" y="643686"/>
                  </a:lnTo>
                  <a:lnTo>
                    <a:pt x="438866" y="677492"/>
                  </a:lnTo>
                  <a:lnTo>
                    <a:pt x="410201" y="711996"/>
                  </a:lnTo>
                  <a:lnTo>
                    <a:pt x="382362" y="747186"/>
                  </a:lnTo>
                  <a:lnTo>
                    <a:pt x="355366" y="783049"/>
                  </a:lnTo>
                  <a:lnTo>
                    <a:pt x="329229" y="819572"/>
                  </a:lnTo>
                  <a:lnTo>
                    <a:pt x="303965" y="856742"/>
                  </a:lnTo>
                  <a:lnTo>
                    <a:pt x="279591" y="894547"/>
                  </a:lnTo>
                  <a:lnTo>
                    <a:pt x="256121" y="932973"/>
                  </a:lnTo>
                  <a:lnTo>
                    <a:pt x="233573" y="972008"/>
                  </a:lnTo>
                  <a:lnTo>
                    <a:pt x="211960" y="1011639"/>
                  </a:lnTo>
                  <a:lnTo>
                    <a:pt x="191299" y="1051853"/>
                  </a:lnTo>
                  <a:lnTo>
                    <a:pt x="171606" y="1092637"/>
                  </a:lnTo>
                  <a:lnTo>
                    <a:pt x="152896" y="1133979"/>
                  </a:lnTo>
                  <a:lnTo>
                    <a:pt x="135184" y="1175866"/>
                  </a:lnTo>
                  <a:lnTo>
                    <a:pt x="118486" y="1218284"/>
                  </a:lnTo>
                  <a:lnTo>
                    <a:pt x="102818" y="1261222"/>
                  </a:lnTo>
                  <a:lnTo>
                    <a:pt x="88195" y="1304666"/>
                  </a:lnTo>
                  <a:lnTo>
                    <a:pt x="74633" y="1348603"/>
                  </a:lnTo>
                  <a:lnTo>
                    <a:pt x="62148" y="1393021"/>
                  </a:lnTo>
                  <a:lnTo>
                    <a:pt x="50754" y="1437906"/>
                  </a:lnTo>
                  <a:lnTo>
                    <a:pt x="40469" y="1483247"/>
                  </a:lnTo>
                  <a:lnTo>
                    <a:pt x="31306" y="1529030"/>
                  </a:lnTo>
                  <a:lnTo>
                    <a:pt x="23282" y="1575242"/>
                  </a:lnTo>
                  <a:lnTo>
                    <a:pt x="16413" y="1621871"/>
                  </a:lnTo>
                  <a:lnTo>
                    <a:pt x="10713" y="1668903"/>
                  </a:lnTo>
                  <a:lnTo>
                    <a:pt x="6199" y="1716326"/>
                  </a:lnTo>
                  <a:lnTo>
                    <a:pt x="2903" y="1763849"/>
                  </a:lnTo>
                  <a:lnTo>
                    <a:pt x="841" y="1811180"/>
                  </a:lnTo>
                  <a:lnTo>
                    <a:pt x="0" y="1858304"/>
                  </a:lnTo>
                  <a:lnTo>
                    <a:pt x="365" y="1905206"/>
                  </a:lnTo>
                  <a:lnTo>
                    <a:pt x="1923" y="1951870"/>
                  </a:lnTo>
                  <a:lnTo>
                    <a:pt x="4662" y="1998282"/>
                  </a:lnTo>
                  <a:lnTo>
                    <a:pt x="8569" y="2044425"/>
                  </a:lnTo>
                  <a:lnTo>
                    <a:pt x="13628" y="2090286"/>
                  </a:lnTo>
                  <a:lnTo>
                    <a:pt x="19829" y="2135848"/>
                  </a:lnTo>
                  <a:lnTo>
                    <a:pt x="27157" y="2181097"/>
                  </a:lnTo>
                  <a:lnTo>
                    <a:pt x="35598" y="2226018"/>
                  </a:lnTo>
                  <a:lnTo>
                    <a:pt x="45141" y="2270594"/>
                  </a:lnTo>
                  <a:lnTo>
                    <a:pt x="55770" y="2314812"/>
                  </a:lnTo>
                  <a:lnTo>
                    <a:pt x="67474" y="2358655"/>
                  </a:lnTo>
                  <a:lnTo>
                    <a:pt x="80239" y="2402109"/>
                  </a:lnTo>
                  <a:lnTo>
                    <a:pt x="94051" y="2445158"/>
                  </a:lnTo>
                  <a:lnTo>
                    <a:pt x="108897" y="2487788"/>
                  </a:lnTo>
                  <a:lnTo>
                    <a:pt x="124765" y="2529982"/>
                  </a:lnTo>
                  <a:lnTo>
                    <a:pt x="141640" y="2571727"/>
                  </a:lnTo>
                  <a:lnTo>
                    <a:pt x="159510" y="2613006"/>
                  </a:lnTo>
                  <a:lnTo>
                    <a:pt x="178360" y="2653804"/>
                  </a:lnTo>
                  <a:lnTo>
                    <a:pt x="198179" y="2694107"/>
                  </a:lnTo>
                  <a:lnTo>
                    <a:pt x="218952" y="2733899"/>
                  </a:lnTo>
                  <a:lnTo>
                    <a:pt x="240667" y="2773165"/>
                  </a:lnTo>
                  <a:lnTo>
                    <a:pt x="263309" y="2811889"/>
                  </a:lnTo>
                  <a:lnTo>
                    <a:pt x="286866" y="2850057"/>
                  </a:lnTo>
                  <a:lnTo>
                    <a:pt x="311325" y="2887653"/>
                  </a:lnTo>
                  <a:lnTo>
                    <a:pt x="336672" y="2924663"/>
                  </a:lnTo>
                  <a:lnTo>
                    <a:pt x="362894" y="2961070"/>
                  </a:lnTo>
                  <a:lnTo>
                    <a:pt x="389977" y="2996860"/>
                  </a:lnTo>
                  <a:lnTo>
                    <a:pt x="417909" y="3032018"/>
                  </a:lnTo>
                  <a:lnTo>
                    <a:pt x="446676" y="3066528"/>
                  </a:lnTo>
                  <a:lnTo>
                    <a:pt x="476265" y="3100375"/>
                  </a:lnTo>
                  <a:lnTo>
                    <a:pt x="506662" y="3133544"/>
                  </a:lnTo>
                  <a:lnTo>
                    <a:pt x="537854" y="3166020"/>
                  </a:lnTo>
                  <a:lnTo>
                    <a:pt x="569828" y="3197787"/>
                  </a:lnTo>
                  <a:lnTo>
                    <a:pt x="602571" y="3228831"/>
                  </a:lnTo>
                  <a:lnTo>
                    <a:pt x="636070" y="3259136"/>
                  </a:lnTo>
                  <a:lnTo>
                    <a:pt x="670310" y="3288687"/>
                  </a:lnTo>
                  <a:lnTo>
                    <a:pt x="705279" y="3317469"/>
                  </a:lnTo>
                  <a:lnTo>
                    <a:pt x="740964" y="3345467"/>
                  </a:lnTo>
                  <a:lnTo>
                    <a:pt x="777351" y="3372665"/>
                  </a:lnTo>
                  <a:lnTo>
                    <a:pt x="814427" y="3399048"/>
                  </a:lnTo>
                  <a:lnTo>
                    <a:pt x="852179" y="3424601"/>
                  </a:lnTo>
                  <a:lnTo>
                    <a:pt x="890593" y="3449309"/>
                  </a:lnTo>
                  <a:lnTo>
                    <a:pt x="929657" y="3473157"/>
                  </a:lnTo>
                  <a:lnTo>
                    <a:pt x="969356" y="3496129"/>
                  </a:lnTo>
                  <a:lnTo>
                    <a:pt x="1009677" y="3518211"/>
                  </a:lnTo>
                  <a:lnTo>
                    <a:pt x="1050608" y="3539387"/>
                  </a:lnTo>
                  <a:lnTo>
                    <a:pt x="1092135" y="3559641"/>
                  </a:lnTo>
                  <a:lnTo>
                    <a:pt x="1134245" y="3578959"/>
                  </a:lnTo>
                  <a:lnTo>
                    <a:pt x="1176924" y="3597326"/>
                  </a:lnTo>
                  <a:lnTo>
                    <a:pt x="1220160" y="3614726"/>
                  </a:lnTo>
                  <a:lnTo>
                    <a:pt x="1263938" y="3631145"/>
                  </a:lnTo>
                  <a:lnTo>
                    <a:pt x="1308246" y="3646566"/>
                  </a:lnTo>
                  <a:lnTo>
                    <a:pt x="1353070" y="3660975"/>
                  </a:lnTo>
                  <a:lnTo>
                    <a:pt x="1398397" y="3674356"/>
                  </a:lnTo>
                  <a:lnTo>
                    <a:pt x="1444214" y="3686695"/>
                  </a:lnTo>
                  <a:lnTo>
                    <a:pt x="1490508" y="3697977"/>
                  </a:lnTo>
                  <a:lnTo>
                    <a:pt x="1537265" y="3708185"/>
                  </a:lnTo>
                  <a:lnTo>
                    <a:pt x="1584471" y="3717305"/>
                  </a:lnTo>
                  <a:lnTo>
                    <a:pt x="1632114" y="3725321"/>
                  </a:lnTo>
                  <a:lnTo>
                    <a:pt x="1680181" y="3732219"/>
                  </a:lnTo>
                  <a:lnTo>
                    <a:pt x="1728658" y="3737983"/>
                  </a:lnTo>
                  <a:lnTo>
                    <a:pt x="1777531" y="3742598"/>
                  </a:lnTo>
                  <a:lnTo>
                    <a:pt x="1826502" y="3746031"/>
                  </a:lnTo>
                  <a:lnTo>
                    <a:pt x="1875269" y="3748265"/>
                  </a:lnTo>
                  <a:lnTo>
                    <a:pt x="1923817" y="3749313"/>
                  </a:lnTo>
                  <a:lnTo>
                    <a:pt x="1972130" y="3749189"/>
                  </a:lnTo>
                  <a:lnTo>
                    <a:pt x="2020192" y="3747904"/>
                  </a:lnTo>
                  <a:lnTo>
                    <a:pt x="2067989" y="3745473"/>
                  </a:lnTo>
                  <a:lnTo>
                    <a:pt x="2115503" y="3741908"/>
                  </a:lnTo>
                  <a:lnTo>
                    <a:pt x="2162721" y="3737221"/>
                  </a:lnTo>
                  <a:lnTo>
                    <a:pt x="2209625" y="3731425"/>
                  </a:lnTo>
                  <a:lnTo>
                    <a:pt x="2256201" y="3724533"/>
                  </a:lnTo>
                  <a:lnTo>
                    <a:pt x="2302433" y="3716559"/>
                  </a:lnTo>
                  <a:lnTo>
                    <a:pt x="2348306" y="3707515"/>
                  </a:lnTo>
                  <a:lnTo>
                    <a:pt x="2393803" y="3697413"/>
                  </a:lnTo>
                  <a:lnTo>
                    <a:pt x="2438910" y="3686266"/>
                  </a:lnTo>
                  <a:lnTo>
                    <a:pt x="2483610" y="3674088"/>
                  </a:lnTo>
                  <a:lnTo>
                    <a:pt x="2527888" y="3660891"/>
                  </a:lnTo>
                  <a:lnTo>
                    <a:pt x="2571729" y="3646688"/>
                  </a:lnTo>
                  <a:lnTo>
                    <a:pt x="2615117" y="3631491"/>
                  </a:lnTo>
                  <a:lnTo>
                    <a:pt x="2658036" y="3615314"/>
                  </a:lnTo>
                  <a:lnTo>
                    <a:pt x="2700471" y="3598170"/>
                  </a:lnTo>
                  <a:lnTo>
                    <a:pt x="2742406" y="3580070"/>
                  </a:lnTo>
                  <a:lnTo>
                    <a:pt x="2783826" y="3561029"/>
                  </a:lnTo>
                  <a:lnTo>
                    <a:pt x="2824714" y="3541059"/>
                  </a:lnTo>
                  <a:lnTo>
                    <a:pt x="2865056" y="3520172"/>
                  </a:lnTo>
                  <a:lnTo>
                    <a:pt x="2904836" y="3498381"/>
                  </a:lnTo>
                  <a:lnTo>
                    <a:pt x="2944038" y="3475700"/>
                  </a:lnTo>
                  <a:lnTo>
                    <a:pt x="2982647" y="3452141"/>
                  </a:lnTo>
                  <a:lnTo>
                    <a:pt x="3020647" y="3427717"/>
                  </a:lnTo>
                  <a:lnTo>
                    <a:pt x="3058022" y="3402440"/>
                  </a:lnTo>
                  <a:lnTo>
                    <a:pt x="3094757" y="3376324"/>
                  </a:lnTo>
                  <a:lnTo>
                    <a:pt x="3130837" y="3349382"/>
                  </a:lnTo>
                  <a:lnTo>
                    <a:pt x="3166245" y="3321625"/>
                  </a:lnTo>
                  <a:lnTo>
                    <a:pt x="3200967" y="3293068"/>
                  </a:lnTo>
                  <a:lnTo>
                    <a:pt x="3234986" y="3263722"/>
                  </a:lnTo>
                  <a:lnTo>
                    <a:pt x="3268287" y="3233601"/>
                  </a:lnTo>
                  <a:lnTo>
                    <a:pt x="3300854" y="3202717"/>
                  </a:lnTo>
                  <a:lnTo>
                    <a:pt x="3332673" y="3171084"/>
                  </a:lnTo>
                  <a:lnTo>
                    <a:pt x="3363726" y="3138714"/>
                  </a:lnTo>
                  <a:lnTo>
                    <a:pt x="3393999" y="3105619"/>
                  </a:lnTo>
                  <a:lnTo>
                    <a:pt x="3423477" y="3071813"/>
                  </a:lnTo>
                  <a:lnTo>
                    <a:pt x="3452143" y="3037309"/>
                  </a:lnTo>
                  <a:lnTo>
                    <a:pt x="3479981" y="3002119"/>
                  </a:lnTo>
                  <a:lnTo>
                    <a:pt x="3506977" y="2966257"/>
                  </a:lnTo>
                  <a:lnTo>
                    <a:pt x="3533115" y="2929734"/>
                  </a:lnTo>
                  <a:lnTo>
                    <a:pt x="3558379" y="2892564"/>
                  </a:lnTo>
                  <a:lnTo>
                    <a:pt x="3582754" y="2854760"/>
                  </a:lnTo>
                  <a:lnTo>
                    <a:pt x="3606223" y="2816334"/>
                  </a:lnTo>
                  <a:lnTo>
                    <a:pt x="3628772" y="2777299"/>
                  </a:lnTo>
                  <a:lnTo>
                    <a:pt x="3650385" y="2737668"/>
                  </a:lnTo>
                  <a:lnTo>
                    <a:pt x="3671046" y="2697455"/>
                  </a:lnTo>
                  <a:lnTo>
                    <a:pt x="3690739" y="2656671"/>
                  </a:lnTo>
                  <a:lnTo>
                    <a:pt x="3709450" y="2615329"/>
                  </a:lnTo>
                  <a:lnTo>
                    <a:pt x="3727162" y="2573443"/>
                  </a:lnTo>
                  <a:lnTo>
                    <a:pt x="3743860" y="2531025"/>
                  </a:lnTo>
                  <a:lnTo>
                    <a:pt x="3759529" y="2488087"/>
                  </a:lnTo>
                  <a:lnTo>
                    <a:pt x="3774152" y="2444644"/>
                  </a:lnTo>
                  <a:lnTo>
                    <a:pt x="3787714" y="2400707"/>
                  </a:lnTo>
                  <a:lnTo>
                    <a:pt x="3800200" y="2356290"/>
                  </a:lnTo>
                  <a:lnTo>
                    <a:pt x="3811594" y="2311405"/>
                  </a:lnTo>
                  <a:lnTo>
                    <a:pt x="3821881" y="2266065"/>
                  </a:lnTo>
                  <a:lnTo>
                    <a:pt x="3831044" y="2220282"/>
                  </a:lnTo>
                  <a:lnTo>
                    <a:pt x="3839068" y="2174071"/>
                  </a:lnTo>
                  <a:lnTo>
                    <a:pt x="3845938" y="2127442"/>
                  </a:lnTo>
                  <a:lnTo>
                    <a:pt x="3851638" y="2080411"/>
                  </a:lnTo>
                  <a:lnTo>
                    <a:pt x="3856153" y="2032988"/>
                  </a:lnTo>
                  <a:lnTo>
                    <a:pt x="3859448" y="1985465"/>
                  </a:lnTo>
                  <a:lnTo>
                    <a:pt x="3861510" y="1938134"/>
                  </a:lnTo>
                  <a:lnTo>
                    <a:pt x="3862351" y="1891010"/>
                  </a:lnTo>
                  <a:lnTo>
                    <a:pt x="3861985" y="1844108"/>
                  </a:lnTo>
                  <a:lnTo>
                    <a:pt x="3860426" y="1797444"/>
                  </a:lnTo>
                  <a:lnTo>
                    <a:pt x="3857687" y="1751032"/>
                  </a:lnTo>
                  <a:lnTo>
                    <a:pt x="3853780" y="1704889"/>
                  </a:lnTo>
                  <a:lnTo>
                    <a:pt x="3848720" y="1659028"/>
                  </a:lnTo>
                  <a:lnTo>
                    <a:pt x="3842519" y="1613466"/>
                  </a:lnTo>
                  <a:lnTo>
                    <a:pt x="3835191" y="1568217"/>
                  </a:lnTo>
                  <a:lnTo>
                    <a:pt x="3826749" y="1523297"/>
                  </a:lnTo>
                  <a:lnTo>
                    <a:pt x="3817207" y="1478720"/>
                  </a:lnTo>
                  <a:lnTo>
                    <a:pt x="3806577" y="1434502"/>
                  </a:lnTo>
                  <a:lnTo>
                    <a:pt x="3794873" y="1390659"/>
                  </a:lnTo>
                  <a:lnTo>
                    <a:pt x="3782108" y="1347205"/>
                  </a:lnTo>
                  <a:lnTo>
                    <a:pt x="3768296" y="1304156"/>
                  </a:lnTo>
                  <a:lnTo>
                    <a:pt x="3753449" y="1261526"/>
                  </a:lnTo>
                  <a:lnTo>
                    <a:pt x="3737582" y="1219332"/>
                  </a:lnTo>
                  <a:lnTo>
                    <a:pt x="3720706" y="1177587"/>
                  </a:lnTo>
                  <a:lnTo>
                    <a:pt x="3702837" y="1136308"/>
                  </a:lnTo>
                  <a:lnTo>
                    <a:pt x="3683986" y="1095510"/>
                  </a:lnTo>
                  <a:lnTo>
                    <a:pt x="3664167" y="1055207"/>
                  </a:lnTo>
                  <a:lnTo>
                    <a:pt x="3643394" y="1015415"/>
                  </a:lnTo>
                  <a:lnTo>
                    <a:pt x="3621680" y="976149"/>
                  </a:lnTo>
                  <a:lnTo>
                    <a:pt x="3599037" y="937425"/>
                  </a:lnTo>
                  <a:lnTo>
                    <a:pt x="3575480" y="899257"/>
                  </a:lnTo>
                  <a:lnTo>
                    <a:pt x="3551021" y="861661"/>
                  </a:lnTo>
                  <a:lnTo>
                    <a:pt x="3525675" y="824651"/>
                  </a:lnTo>
                  <a:lnTo>
                    <a:pt x="3499453" y="788244"/>
                  </a:lnTo>
                  <a:lnTo>
                    <a:pt x="3472369" y="752454"/>
                  </a:lnTo>
                  <a:lnTo>
                    <a:pt x="3444438" y="717296"/>
                  </a:lnTo>
                  <a:lnTo>
                    <a:pt x="3415671" y="682786"/>
                  </a:lnTo>
                  <a:lnTo>
                    <a:pt x="3386083" y="648939"/>
                  </a:lnTo>
                  <a:lnTo>
                    <a:pt x="3355686" y="615770"/>
                  </a:lnTo>
                  <a:lnTo>
                    <a:pt x="3324493" y="583294"/>
                  </a:lnTo>
                  <a:lnTo>
                    <a:pt x="3292519" y="551527"/>
                  </a:lnTo>
                  <a:lnTo>
                    <a:pt x="3259777" y="520483"/>
                  </a:lnTo>
                  <a:lnTo>
                    <a:pt x="3226278" y="490178"/>
                  </a:lnTo>
                  <a:lnTo>
                    <a:pt x="3192038" y="460627"/>
                  </a:lnTo>
                  <a:lnTo>
                    <a:pt x="3157069" y="431845"/>
                  </a:lnTo>
                  <a:lnTo>
                    <a:pt x="3121384" y="403847"/>
                  </a:lnTo>
                  <a:lnTo>
                    <a:pt x="3084998" y="376650"/>
                  </a:lnTo>
                  <a:lnTo>
                    <a:pt x="3047922" y="350266"/>
                  </a:lnTo>
                  <a:lnTo>
                    <a:pt x="3010170" y="324713"/>
                  </a:lnTo>
                  <a:lnTo>
                    <a:pt x="2971756" y="300005"/>
                  </a:lnTo>
                  <a:lnTo>
                    <a:pt x="2932693" y="276157"/>
                  </a:lnTo>
                  <a:lnTo>
                    <a:pt x="2892994" y="253185"/>
                  </a:lnTo>
                  <a:lnTo>
                    <a:pt x="2852673" y="231103"/>
                  </a:lnTo>
                  <a:lnTo>
                    <a:pt x="2811742" y="209928"/>
                  </a:lnTo>
                  <a:lnTo>
                    <a:pt x="2770215" y="189673"/>
                  </a:lnTo>
                  <a:lnTo>
                    <a:pt x="2728105" y="170355"/>
                  </a:lnTo>
                  <a:lnTo>
                    <a:pt x="2685426" y="151988"/>
                  </a:lnTo>
                  <a:lnTo>
                    <a:pt x="2642191" y="134588"/>
                  </a:lnTo>
                  <a:lnTo>
                    <a:pt x="2598413" y="118169"/>
                  </a:lnTo>
                  <a:lnTo>
                    <a:pt x="2554105" y="102748"/>
                  </a:lnTo>
                  <a:lnTo>
                    <a:pt x="2509281" y="88339"/>
                  </a:lnTo>
                  <a:lnTo>
                    <a:pt x="2463954" y="74958"/>
                  </a:lnTo>
                  <a:lnTo>
                    <a:pt x="2418137" y="62619"/>
                  </a:lnTo>
                  <a:lnTo>
                    <a:pt x="2371844" y="51338"/>
                  </a:lnTo>
                  <a:lnTo>
                    <a:pt x="2325087" y="41129"/>
                  </a:lnTo>
                  <a:lnTo>
                    <a:pt x="2277881" y="32010"/>
                  </a:lnTo>
                  <a:lnTo>
                    <a:pt x="2230237" y="23993"/>
                  </a:lnTo>
                  <a:lnTo>
                    <a:pt x="2182171" y="17095"/>
                  </a:lnTo>
                  <a:lnTo>
                    <a:pt x="2133694" y="11331"/>
                  </a:lnTo>
                  <a:lnTo>
                    <a:pt x="2084821" y="6716"/>
                  </a:lnTo>
                  <a:lnTo>
                    <a:pt x="2035849" y="3283"/>
                  </a:lnTo>
                  <a:lnTo>
                    <a:pt x="1987082" y="1048"/>
                  </a:lnTo>
                  <a:lnTo>
                    <a:pt x="1938533" y="0"/>
                  </a:lnTo>
                  <a:close/>
                </a:path>
              </a:pathLst>
            </a:custGeom>
            <a:solidFill>
              <a:srgbClr val="F2A5C6"/>
            </a:solidFill>
          </p:spPr>
          <p:txBody>
            <a:bodyPr wrap="square" lIns="0" tIns="0" rIns="0" bIns="0" rtlCol="0"/>
            <a:lstStyle/>
            <a:p>
              <a:endParaRPr>
                <a:cs typeface="Calibri" panose="020F0502020204030204" pitchFamily="34" charset="0"/>
              </a:endParaRPr>
            </a:p>
          </p:txBody>
        </p:sp>
        <p:sp>
          <p:nvSpPr>
            <p:cNvPr id="20" name="object 20"/>
            <p:cNvSpPr/>
            <p:nvPr/>
          </p:nvSpPr>
          <p:spPr>
            <a:xfrm>
              <a:off x="1633393" y="4597406"/>
              <a:ext cx="3862704" cy="3749675"/>
            </a:xfrm>
            <a:custGeom>
              <a:avLst/>
              <a:gdLst/>
              <a:ahLst/>
              <a:cxnLst/>
              <a:rect l="l" t="t" r="r" b="b"/>
              <a:pathLst>
                <a:path w="3862704" h="3749675">
                  <a:moveTo>
                    <a:pt x="1777531" y="3742598"/>
                  </a:moveTo>
                  <a:lnTo>
                    <a:pt x="1826502" y="3746031"/>
                  </a:lnTo>
                  <a:lnTo>
                    <a:pt x="1875269" y="3748265"/>
                  </a:lnTo>
                  <a:lnTo>
                    <a:pt x="1923817" y="3749313"/>
                  </a:lnTo>
                  <a:lnTo>
                    <a:pt x="1972130" y="3749189"/>
                  </a:lnTo>
                  <a:lnTo>
                    <a:pt x="2020192" y="3747904"/>
                  </a:lnTo>
                  <a:lnTo>
                    <a:pt x="2067989" y="3745473"/>
                  </a:lnTo>
                  <a:lnTo>
                    <a:pt x="2115503" y="3741908"/>
                  </a:lnTo>
                  <a:lnTo>
                    <a:pt x="2162721" y="3737221"/>
                  </a:lnTo>
                  <a:lnTo>
                    <a:pt x="2209625" y="3731425"/>
                  </a:lnTo>
                  <a:lnTo>
                    <a:pt x="2256201" y="3724533"/>
                  </a:lnTo>
                  <a:lnTo>
                    <a:pt x="2302433" y="3716559"/>
                  </a:lnTo>
                  <a:lnTo>
                    <a:pt x="2348306" y="3707515"/>
                  </a:lnTo>
                  <a:lnTo>
                    <a:pt x="2393803" y="3697413"/>
                  </a:lnTo>
                  <a:lnTo>
                    <a:pt x="2438910" y="3686266"/>
                  </a:lnTo>
                  <a:lnTo>
                    <a:pt x="2483610" y="3674088"/>
                  </a:lnTo>
                  <a:lnTo>
                    <a:pt x="2527888" y="3660891"/>
                  </a:lnTo>
                  <a:lnTo>
                    <a:pt x="2571729" y="3646688"/>
                  </a:lnTo>
                  <a:lnTo>
                    <a:pt x="2615117" y="3631491"/>
                  </a:lnTo>
                  <a:lnTo>
                    <a:pt x="2658036" y="3615314"/>
                  </a:lnTo>
                  <a:lnTo>
                    <a:pt x="2700471" y="3598170"/>
                  </a:lnTo>
                  <a:lnTo>
                    <a:pt x="2742406" y="3580070"/>
                  </a:lnTo>
                  <a:lnTo>
                    <a:pt x="2783826" y="3561029"/>
                  </a:lnTo>
                  <a:lnTo>
                    <a:pt x="2824714" y="3541059"/>
                  </a:lnTo>
                  <a:lnTo>
                    <a:pt x="2865056" y="3520172"/>
                  </a:lnTo>
                  <a:lnTo>
                    <a:pt x="2904836" y="3498381"/>
                  </a:lnTo>
                  <a:lnTo>
                    <a:pt x="2944038" y="3475700"/>
                  </a:lnTo>
                  <a:lnTo>
                    <a:pt x="2982647" y="3452141"/>
                  </a:lnTo>
                  <a:lnTo>
                    <a:pt x="3020647" y="3427717"/>
                  </a:lnTo>
                  <a:lnTo>
                    <a:pt x="3058022" y="3402440"/>
                  </a:lnTo>
                  <a:lnTo>
                    <a:pt x="3094757" y="3376324"/>
                  </a:lnTo>
                  <a:lnTo>
                    <a:pt x="3130837" y="3349382"/>
                  </a:lnTo>
                  <a:lnTo>
                    <a:pt x="3166245" y="3321625"/>
                  </a:lnTo>
                  <a:lnTo>
                    <a:pt x="3200967" y="3293068"/>
                  </a:lnTo>
                  <a:lnTo>
                    <a:pt x="3234986" y="3263722"/>
                  </a:lnTo>
                  <a:lnTo>
                    <a:pt x="3268287" y="3233601"/>
                  </a:lnTo>
                  <a:lnTo>
                    <a:pt x="3300854" y="3202717"/>
                  </a:lnTo>
                  <a:lnTo>
                    <a:pt x="3332673" y="3171084"/>
                  </a:lnTo>
                  <a:lnTo>
                    <a:pt x="3363726" y="3138714"/>
                  </a:lnTo>
                  <a:lnTo>
                    <a:pt x="3393999" y="3105619"/>
                  </a:lnTo>
                  <a:lnTo>
                    <a:pt x="3423477" y="3071813"/>
                  </a:lnTo>
                  <a:lnTo>
                    <a:pt x="3452143" y="3037309"/>
                  </a:lnTo>
                  <a:lnTo>
                    <a:pt x="3479981" y="3002119"/>
                  </a:lnTo>
                  <a:lnTo>
                    <a:pt x="3506977" y="2966257"/>
                  </a:lnTo>
                  <a:lnTo>
                    <a:pt x="3533115" y="2929734"/>
                  </a:lnTo>
                  <a:lnTo>
                    <a:pt x="3558379" y="2892564"/>
                  </a:lnTo>
                  <a:lnTo>
                    <a:pt x="3582754" y="2854760"/>
                  </a:lnTo>
                  <a:lnTo>
                    <a:pt x="3606223" y="2816334"/>
                  </a:lnTo>
                  <a:lnTo>
                    <a:pt x="3628772" y="2777299"/>
                  </a:lnTo>
                  <a:lnTo>
                    <a:pt x="3650385" y="2737668"/>
                  </a:lnTo>
                  <a:lnTo>
                    <a:pt x="3671046" y="2697455"/>
                  </a:lnTo>
                  <a:lnTo>
                    <a:pt x="3690739" y="2656671"/>
                  </a:lnTo>
                  <a:lnTo>
                    <a:pt x="3709450" y="2615329"/>
                  </a:lnTo>
                  <a:lnTo>
                    <a:pt x="3727162" y="2573443"/>
                  </a:lnTo>
                  <a:lnTo>
                    <a:pt x="3743860" y="2531025"/>
                  </a:lnTo>
                  <a:lnTo>
                    <a:pt x="3759529" y="2488087"/>
                  </a:lnTo>
                  <a:lnTo>
                    <a:pt x="3774152" y="2444644"/>
                  </a:lnTo>
                  <a:lnTo>
                    <a:pt x="3787714" y="2400707"/>
                  </a:lnTo>
                  <a:lnTo>
                    <a:pt x="3800200" y="2356290"/>
                  </a:lnTo>
                  <a:lnTo>
                    <a:pt x="3811594" y="2311405"/>
                  </a:lnTo>
                  <a:lnTo>
                    <a:pt x="3821881" y="2266065"/>
                  </a:lnTo>
                  <a:lnTo>
                    <a:pt x="3831044" y="2220282"/>
                  </a:lnTo>
                  <a:lnTo>
                    <a:pt x="3839068" y="2174071"/>
                  </a:lnTo>
                  <a:lnTo>
                    <a:pt x="3845938" y="2127442"/>
                  </a:lnTo>
                  <a:lnTo>
                    <a:pt x="3851638" y="2080411"/>
                  </a:lnTo>
                  <a:lnTo>
                    <a:pt x="3856153" y="2032988"/>
                  </a:lnTo>
                  <a:lnTo>
                    <a:pt x="3859448" y="1985465"/>
                  </a:lnTo>
                  <a:lnTo>
                    <a:pt x="3861510" y="1938134"/>
                  </a:lnTo>
                  <a:lnTo>
                    <a:pt x="3862351" y="1891010"/>
                  </a:lnTo>
                  <a:lnTo>
                    <a:pt x="3861985" y="1844108"/>
                  </a:lnTo>
                  <a:lnTo>
                    <a:pt x="3860426" y="1797444"/>
                  </a:lnTo>
                  <a:lnTo>
                    <a:pt x="3857687" y="1751032"/>
                  </a:lnTo>
                  <a:lnTo>
                    <a:pt x="3853780" y="1704889"/>
                  </a:lnTo>
                  <a:lnTo>
                    <a:pt x="3848720" y="1659028"/>
                  </a:lnTo>
                  <a:lnTo>
                    <a:pt x="3842519" y="1613466"/>
                  </a:lnTo>
                  <a:lnTo>
                    <a:pt x="3835191" y="1568217"/>
                  </a:lnTo>
                  <a:lnTo>
                    <a:pt x="3826749" y="1523297"/>
                  </a:lnTo>
                  <a:lnTo>
                    <a:pt x="3817207" y="1478720"/>
                  </a:lnTo>
                  <a:lnTo>
                    <a:pt x="3806577" y="1434502"/>
                  </a:lnTo>
                  <a:lnTo>
                    <a:pt x="3794873" y="1390659"/>
                  </a:lnTo>
                  <a:lnTo>
                    <a:pt x="3782108" y="1347205"/>
                  </a:lnTo>
                  <a:lnTo>
                    <a:pt x="3768296" y="1304156"/>
                  </a:lnTo>
                  <a:lnTo>
                    <a:pt x="3753449" y="1261526"/>
                  </a:lnTo>
                  <a:lnTo>
                    <a:pt x="3737582" y="1219332"/>
                  </a:lnTo>
                  <a:lnTo>
                    <a:pt x="3720706" y="1177587"/>
                  </a:lnTo>
                  <a:lnTo>
                    <a:pt x="3702837" y="1136308"/>
                  </a:lnTo>
                  <a:lnTo>
                    <a:pt x="3683986" y="1095510"/>
                  </a:lnTo>
                  <a:lnTo>
                    <a:pt x="3664167" y="1055207"/>
                  </a:lnTo>
                  <a:lnTo>
                    <a:pt x="3643394" y="1015415"/>
                  </a:lnTo>
                  <a:lnTo>
                    <a:pt x="3621680" y="976149"/>
                  </a:lnTo>
                  <a:lnTo>
                    <a:pt x="3599037" y="937425"/>
                  </a:lnTo>
                  <a:lnTo>
                    <a:pt x="3575480" y="899257"/>
                  </a:lnTo>
                  <a:lnTo>
                    <a:pt x="3551021" y="861661"/>
                  </a:lnTo>
                  <a:lnTo>
                    <a:pt x="3525675" y="824651"/>
                  </a:lnTo>
                  <a:lnTo>
                    <a:pt x="3499453" y="788244"/>
                  </a:lnTo>
                  <a:lnTo>
                    <a:pt x="3472369" y="752454"/>
                  </a:lnTo>
                  <a:lnTo>
                    <a:pt x="3444438" y="717296"/>
                  </a:lnTo>
                  <a:lnTo>
                    <a:pt x="3415671" y="682786"/>
                  </a:lnTo>
                  <a:lnTo>
                    <a:pt x="3386083" y="648939"/>
                  </a:lnTo>
                  <a:lnTo>
                    <a:pt x="3355686" y="615770"/>
                  </a:lnTo>
                  <a:lnTo>
                    <a:pt x="3324493" y="583294"/>
                  </a:lnTo>
                  <a:lnTo>
                    <a:pt x="3292519" y="551527"/>
                  </a:lnTo>
                  <a:lnTo>
                    <a:pt x="3259777" y="520483"/>
                  </a:lnTo>
                  <a:lnTo>
                    <a:pt x="3226278" y="490178"/>
                  </a:lnTo>
                  <a:lnTo>
                    <a:pt x="3192038" y="460627"/>
                  </a:lnTo>
                  <a:lnTo>
                    <a:pt x="3157069" y="431845"/>
                  </a:lnTo>
                  <a:lnTo>
                    <a:pt x="3121384" y="403847"/>
                  </a:lnTo>
                  <a:lnTo>
                    <a:pt x="3084998" y="376650"/>
                  </a:lnTo>
                  <a:lnTo>
                    <a:pt x="3047922" y="350266"/>
                  </a:lnTo>
                  <a:lnTo>
                    <a:pt x="3010170" y="324713"/>
                  </a:lnTo>
                  <a:lnTo>
                    <a:pt x="2971756" y="300005"/>
                  </a:lnTo>
                  <a:lnTo>
                    <a:pt x="2932693" y="276157"/>
                  </a:lnTo>
                  <a:lnTo>
                    <a:pt x="2892994" y="253185"/>
                  </a:lnTo>
                  <a:lnTo>
                    <a:pt x="2852673" y="231103"/>
                  </a:lnTo>
                  <a:lnTo>
                    <a:pt x="2811742" y="209928"/>
                  </a:lnTo>
                  <a:lnTo>
                    <a:pt x="2770215" y="189673"/>
                  </a:lnTo>
                  <a:lnTo>
                    <a:pt x="2728105" y="170355"/>
                  </a:lnTo>
                  <a:lnTo>
                    <a:pt x="2685426" y="151988"/>
                  </a:lnTo>
                  <a:lnTo>
                    <a:pt x="2642191" y="134588"/>
                  </a:lnTo>
                  <a:lnTo>
                    <a:pt x="2598413" y="118169"/>
                  </a:lnTo>
                  <a:lnTo>
                    <a:pt x="2554105" y="102748"/>
                  </a:lnTo>
                  <a:lnTo>
                    <a:pt x="2509281" y="88339"/>
                  </a:lnTo>
                  <a:lnTo>
                    <a:pt x="2463954" y="74958"/>
                  </a:lnTo>
                  <a:lnTo>
                    <a:pt x="2418137" y="62619"/>
                  </a:lnTo>
                  <a:lnTo>
                    <a:pt x="2371844" y="51338"/>
                  </a:lnTo>
                  <a:lnTo>
                    <a:pt x="2325087" y="41129"/>
                  </a:lnTo>
                  <a:lnTo>
                    <a:pt x="2277881" y="32010"/>
                  </a:lnTo>
                  <a:lnTo>
                    <a:pt x="2230237" y="23993"/>
                  </a:lnTo>
                  <a:lnTo>
                    <a:pt x="2182171" y="17095"/>
                  </a:lnTo>
                  <a:lnTo>
                    <a:pt x="2133694" y="11331"/>
                  </a:lnTo>
                  <a:lnTo>
                    <a:pt x="2084821" y="6716"/>
                  </a:lnTo>
                  <a:lnTo>
                    <a:pt x="2035849" y="3283"/>
                  </a:lnTo>
                  <a:lnTo>
                    <a:pt x="1987082" y="1048"/>
                  </a:lnTo>
                  <a:lnTo>
                    <a:pt x="1938533" y="0"/>
                  </a:lnTo>
                  <a:lnTo>
                    <a:pt x="1890220" y="123"/>
                  </a:lnTo>
                  <a:lnTo>
                    <a:pt x="1842157" y="1407"/>
                  </a:lnTo>
                  <a:lnTo>
                    <a:pt x="1794360" y="3838"/>
                  </a:lnTo>
                  <a:lnTo>
                    <a:pt x="1746845" y="7403"/>
                  </a:lnTo>
                  <a:lnTo>
                    <a:pt x="1699627" y="12089"/>
                  </a:lnTo>
                  <a:lnTo>
                    <a:pt x="1652722" y="17885"/>
                  </a:lnTo>
                  <a:lnTo>
                    <a:pt x="1606146" y="24776"/>
                  </a:lnTo>
                  <a:lnTo>
                    <a:pt x="1559913" y="32750"/>
                  </a:lnTo>
                  <a:lnTo>
                    <a:pt x="1514040" y="41794"/>
                  </a:lnTo>
                  <a:lnTo>
                    <a:pt x="1468543" y="51895"/>
                  </a:lnTo>
                  <a:lnTo>
                    <a:pt x="1423436" y="63042"/>
                  </a:lnTo>
                  <a:lnTo>
                    <a:pt x="1378735" y="75219"/>
                  </a:lnTo>
                  <a:lnTo>
                    <a:pt x="1334457" y="88416"/>
                  </a:lnTo>
                  <a:lnTo>
                    <a:pt x="1290615" y="102619"/>
                  </a:lnTo>
                  <a:lnTo>
                    <a:pt x="1247227" y="117815"/>
                  </a:lnTo>
                  <a:lnTo>
                    <a:pt x="1204308" y="133992"/>
                  </a:lnTo>
                  <a:lnTo>
                    <a:pt x="1161873" y="151136"/>
                  </a:lnTo>
                  <a:lnTo>
                    <a:pt x="1119938" y="169235"/>
                  </a:lnTo>
                  <a:lnTo>
                    <a:pt x="1078518" y="188277"/>
                  </a:lnTo>
                  <a:lnTo>
                    <a:pt x="1037629" y="208247"/>
                  </a:lnTo>
                  <a:lnTo>
                    <a:pt x="997287" y="229134"/>
                  </a:lnTo>
                  <a:lnTo>
                    <a:pt x="957507" y="250924"/>
                  </a:lnTo>
                  <a:lnTo>
                    <a:pt x="918305" y="273605"/>
                  </a:lnTo>
                  <a:lnTo>
                    <a:pt x="879696" y="297164"/>
                  </a:lnTo>
                  <a:lnTo>
                    <a:pt x="841696" y="321588"/>
                  </a:lnTo>
                  <a:lnTo>
                    <a:pt x="804320" y="346865"/>
                  </a:lnTo>
                  <a:lnTo>
                    <a:pt x="767585" y="372981"/>
                  </a:lnTo>
                  <a:lnTo>
                    <a:pt x="731506" y="399923"/>
                  </a:lnTo>
                  <a:lnTo>
                    <a:pt x="696097" y="427680"/>
                  </a:lnTo>
                  <a:lnTo>
                    <a:pt x="661376" y="456237"/>
                  </a:lnTo>
                  <a:lnTo>
                    <a:pt x="627357" y="485583"/>
                  </a:lnTo>
                  <a:lnTo>
                    <a:pt x="594056" y="515704"/>
                  </a:lnTo>
                  <a:lnTo>
                    <a:pt x="561488" y="546587"/>
                  </a:lnTo>
                  <a:lnTo>
                    <a:pt x="529670" y="578221"/>
                  </a:lnTo>
                  <a:lnTo>
                    <a:pt x="498616" y="610591"/>
                  </a:lnTo>
                  <a:lnTo>
                    <a:pt x="468343" y="643686"/>
                  </a:lnTo>
                  <a:lnTo>
                    <a:pt x="438866" y="677492"/>
                  </a:lnTo>
                  <a:lnTo>
                    <a:pt x="410201" y="711996"/>
                  </a:lnTo>
                  <a:lnTo>
                    <a:pt x="382362" y="747186"/>
                  </a:lnTo>
                  <a:lnTo>
                    <a:pt x="355366" y="783049"/>
                  </a:lnTo>
                  <a:lnTo>
                    <a:pt x="329229" y="819572"/>
                  </a:lnTo>
                  <a:lnTo>
                    <a:pt x="303965" y="856742"/>
                  </a:lnTo>
                  <a:lnTo>
                    <a:pt x="279591" y="894547"/>
                  </a:lnTo>
                  <a:lnTo>
                    <a:pt x="256121" y="932973"/>
                  </a:lnTo>
                  <a:lnTo>
                    <a:pt x="233573" y="972008"/>
                  </a:lnTo>
                  <a:lnTo>
                    <a:pt x="211960" y="1011639"/>
                  </a:lnTo>
                  <a:lnTo>
                    <a:pt x="191299" y="1051853"/>
                  </a:lnTo>
                  <a:lnTo>
                    <a:pt x="171606" y="1092637"/>
                  </a:lnTo>
                  <a:lnTo>
                    <a:pt x="152896" y="1133979"/>
                  </a:lnTo>
                  <a:lnTo>
                    <a:pt x="135184" y="1175866"/>
                  </a:lnTo>
                  <a:lnTo>
                    <a:pt x="118486" y="1218284"/>
                  </a:lnTo>
                  <a:lnTo>
                    <a:pt x="102818" y="1261222"/>
                  </a:lnTo>
                  <a:lnTo>
                    <a:pt x="88195" y="1304666"/>
                  </a:lnTo>
                  <a:lnTo>
                    <a:pt x="74633" y="1348603"/>
                  </a:lnTo>
                  <a:lnTo>
                    <a:pt x="62148" y="1393021"/>
                  </a:lnTo>
                  <a:lnTo>
                    <a:pt x="50754" y="1437906"/>
                  </a:lnTo>
                  <a:lnTo>
                    <a:pt x="40469" y="1483247"/>
                  </a:lnTo>
                  <a:lnTo>
                    <a:pt x="31306" y="1529030"/>
                  </a:lnTo>
                  <a:lnTo>
                    <a:pt x="23282" y="1575242"/>
                  </a:lnTo>
                  <a:lnTo>
                    <a:pt x="16413" y="1621871"/>
                  </a:lnTo>
                  <a:lnTo>
                    <a:pt x="10713" y="1668903"/>
                  </a:lnTo>
                  <a:lnTo>
                    <a:pt x="6199" y="1716326"/>
                  </a:lnTo>
                  <a:lnTo>
                    <a:pt x="2903" y="1763849"/>
                  </a:lnTo>
                  <a:lnTo>
                    <a:pt x="841" y="1811180"/>
                  </a:lnTo>
                  <a:lnTo>
                    <a:pt x="0" y="1858304"/>
                  </a:lnTo>
                  <a:lnTo>
                    <a:pt x="365" y="1905206"/>
                  </a:lnTo>
                  <a:lnTo>
                    <a:pt x="1923" y="1951870"/>
                  </a:lnTo>
                  <a:lnTo>
                    <a:pt x="4662" y="1998282"/>
                  </a:lnTo>
                  <a:lnTo>
                    <a:pt x="8569" y="2044425"/>
                  </a:lnTo>
                  <a:lnTo>
                    <a:pt x="13628" y="2090286"/>
                  </a:lnTo>
                  <a:lnTo>
                    <a:pt x="19829" y="2135848"/>
                  </a:lnTo>
                  <a:lnTo>
                    <a:pt x="27157" y="2181097"/>
                  </a:lnTo>
                  <a:lnTo>
                    <a:pt x="35598" y="2226018"/>
                  </a:lnTo>
                  <a:lnTo>
                    <a:pt x="45141" y="2270594"/>
                  </a:lnTo>
                  <a:lnTo>
                    <a:pt x="55770" y="2314812"/>
                  </a:lnTo>
                  <a:lnTo>
                    <a:pt x="67474" y="2358655"/>
                  </a:lnTo>
                  <a:lnTo>
                    <a:pt x="80239" y="2402109"/>
                  </a:lnTo>
                  <a:lnTo>
                    <a:pt x="94051" y="2445158"/>
                  </a:lnTo>
                  <a:lnTo>
                    <a:pt x="108897" y="2487788"/>
                  </a:lnTo>
                  <a:lnTo>
                    <a:pt x="124765" y="2529982"/>
                  </a:lnTo>
                  <a:lnTo>
                    <a:pt x="141640" y="2571727"/>
                  </a:lnTo>
                  <a:lnTo>
                    <a:pt x="159510" y="2613006"/>
                  </a:lnTo>
                  <a:lnTo>
                    <a:pt x="178360" y="2653804"/>
                  </a:lnTo>
                  <a:lnTo>
                    <a:pt x="198179" y="2694107"/>
                  </a:lnTo>
                  <a:lnTo>
                    <a:pt x="218952" y="2733899"/>
                  </a:lnTo>
                  <a:lnTo>
                    <a:pt x="240667" y="2773165"/>
                  </a:lnTo>
                  <a:lnTo>
                    <a:pt x="263309" y="2811889"/>
                  </a:lnTo>
                  <a:lnTo>
                    <a:pt x="286866" y="2850057"/>
                  </a:lnTo>
                  <a:lnTo>
                    <a:pt x="311325" y="2887653"/>
                  </a:lnTo>
                  <a:lnTo>
                    <a:pt x="336672" y="2924663"/>
                  </a:lnTo>
                  <a:lnTo>
                    <a:pt x="362894" y="2961070"/>
                  </a:lnTo>
                  <a:lnTo>
                    <a:pt x="389977" y="2996860"/>
                  </a:lnTo>
                  <a:lnTo>
                    <a:pt x="417909" y="3032018"/>
                  </a:lnTo>
                  <a:lnTo>
                    <a:pt x="446676" y="3066528"/>
                  </a:lnTo>
                  <a:lnTo>
                    <a:pt x="476265" y="3100375"/>
                  </a:lnTo>
                  <a:lnTo>
                    <a:pt x="506662" y="3133544"/>
                  </a:lnTo>
                  <a:lnTo>
                    <a:pt x="537854" y="3166020"/>
                  </a:lnTo>
                  <a:lnTo>
                    <a:pt x="569828" y="3197787"/>
                  </a:lnTo>
                  <a:lnTo>
                    <a:pt x="602571" y="3228831"/>
                  </a:lnTo>
                  <a:lnTo>
                    <a:pt x="636070" y="3259136"/>
                  </a:lnTo>
                  <a:lnTo>
                    <a:pt x="670310" y="3288687"/>
                  </a:lnTo>
                  <a:lnTo>
                    <a:pt x="705279" y="3317469"/>
                  </a:lnTo>
                  <a:lnTo>
                    <a:pt x="740964" y="3345467"/>
                  </a:lnTo>
                  <a:lnTo>
                    <a:pt x="777351" y="3372665"/>
                  </a:lnTo>
                  <a:lnTo>
                    <a:pt x="814427" y="3399048"/>
                  </a:lnTo>
                  <a:lnTo>
                    <a:pt x="852179" y="3424601"/>
                  </a:lnTo>
                  <a:lnTo>
                    <a:pt x="890593" y="3449309"/>
                  </a:lnTo>
                  <a:lnTo>
                    <a:pt x="929657" y="3473157"/>
                  </a:lnTo>
                  <a:lnTo>
                    <a:pt x="969356" y="3496129"/>
                  </a:lnTo>
                  <a:lnTo>
                    <a:pt x="1009677" y="3518211"/>
                  </a:lnTo>
                  <a:lnTo>
                    <a:pt x="1050608" y="3539387"/>
                  </a:lnTo>
                  <a:lnTo>
                    <a:pt x="1092135" y="3559641"/>
                  </a:lnTo>
                  <a:lnTo>
                    <a:pt x="1134245" y="3578959"/>
                  </a:lnTo>
                  <a:lnTo>
                    <a:pt x="1176924" y="3597326"/>
                  </a:lnTo>
                  <a:lnTo>
                    <a:pt x="1220160" y="3614726"/>
                  </a:lnTo>
                  <a:lnTo>
                    <a:pt x="1263938" y="3631145"/>
                  </a:lnTo>
                  <a:lnTo>
                    <a:pt x="1308246" y="3646566"/>
                  </a:lnTo>
                  <a:lnTo>
                    <a:pt x="1353070" y="3660975"/>
                  </a:lnTo>
                  <a:lnTo>
                    <a:pt x="1398397" y="3674356"/>
                  </a:lnTo>
                  <a:lnTo>
                    <a:pt x="1444214" y="3686695"/>
                  </a:lnTo>
                  <a:lnTo>
                    <a:pt x="1490508" y="3697977"/>
                  </a:lnTo>
                  <a:lnTo>
                    <a:pt x="1537265" y="3708185"/>
                  </a:lnTo>
                  <a:lnTo>
                    <a:pt x="1584471" y="3717305"/>
                  </a:lnTo>
                  <a:lnTo>
                    <a:pt x="1632114" y="3725321"/>
                  </a:lnTo>
                  <a:lnTo>
                    <a:pt x="1680181" y="3732219"/>
                  </a:lnTo>
                  <a:lnTo>
                    <a:pt x="1728658" y="3737983"/>
                  </a:lnTo>
                  <a:lnTo>
                    <a:pt x="1777531" y="3742598"/>
                  </a:lnTo>
                  <a:close/>
                </a:path>
              </a:pathLst>
            </a:custGeom>
            <a:ln w="139700">
              <a:solidFill>
                <a:srgbClr val="992B7D"/>
              </a:solidFill>
            </a:ln>
          </p:spPr>
          <p:txBody>
            <a:bodyPr wrap="square" lIns="0" tIns="0" rIns="0" bIns="0" rtlCol="0"/>
            <a:lstStyle/>
            <a:p>
              <a:endParaRPr>
                <a:cs typeface="Calibri" panose="020F0502020204030204" pitchFamily="34" charset="0"/>
              </a:endParaRPr>
            </a:p>
          </p:txBody>
        </p:sp>
        <p:pic>
          <p:nvPicPr>
            <p:cNvPr id="21" name="object 21"/>
            <p:cNvPicPr/>
            <p:nvPr/>
          </p:nvPicPr>
          <p:blipFill>
            <a:blip r:embed="rId7" cstate="print"/>
            <a:stretch>
              <a:fillRect/>
            </a:stretch>
          </p:blipFill>
          <p:spPr>
            <a:xfrm>
              <a:off x="1486576" y="4947412"/>
              <a:ext cx="3240007" cy="3127243"/>
            </a:xfrm>
            <a:prstGeom prst="rect">
              <a:avLst/>
            </a:prstGeom>
          </p:spPr>
        </p:pic>
        <p:sp>
          <p:nvSpPr>
            <p:cNvPr id="22" name="object 22"/>
            <p:cNvSpPr/>
            <p:nvPr/>
          </p:nvSpPr>
          <p:spPr>
            <a:xfrm>
              <a:off x="1633432" y="5129680"/>
              <a:ext cx="2803525" cy="2689225"/>
            </a:xfrm>
            <a:custGeom>
              <a:avLst/>
              <a:gdLst/>
              <a:ahLst/>
              <a:cxnLst/>
              <a:rect l="l" t="t" r="r" b="b"/>
              <a:pathLst>
                <a:path w="2803525" h="2689225">
                  <a:moveTo>
                    <a:pt x="1413988" y="0"/>
                  </a:moveTo>
                  <a:lnTo>
                    <a:pt x="1365478" y="25"/>
                  </a:lnTo>
                  <a:lnTo>
                    <a:pt x="1317321" y="1640"/>
                  </a:lnTo>
                  <a:lnTo>
                    <a:pt x="1269546" y="4819"/>
                  </a:lnTo>
                  <a:lnTo>
                    <a:pt x="1222184" y="9539"/>
                  </a:lnTo>
                  <a:lnTo>
                    <a:pt x="1175264" y="15775"/>
                  </a:lnTo>
                  <a:lnTo>
                    <a:pt x="1128816" y="23502"/>
                  </a:lnTo>
                  <a:lnTo>
                    <a:pt x="1082870" y="32697"/>
                  </a:lnTo>
                  <a:lnTo>
                    <a:pt x="1037456" y="43335"/>
                  </a:lnTo>
                  <a:lnTo>
                    <a:pt x="992604" y="55392"/>
                  </a:lnTo>
                  <a:lnTo>
                    <a:pt x="948344" y="68844"/>
                  </a:lnTo>
                  <a:lnTo>
                    <a:pt x="904705" y="83665"/>
                  </a:lnTo>
                  <a:lnTo>
                    <a:pt x="861718" y="99833"/>
                  </a:lnTo>
                  <a:lnTo>
                    <a:pt x="819413" y="117323"/>
                  </a:lnTo>
                  <a:lnTo>
                    <a:pt x="777818" y="136110"/>
                  </a:lnTo>
                  <a:lnTo>
                    <a:pt x="736965" y="156170"/>
                  </a:lnTo>
                  <a:lnTo>
                    <a:pt x="696883" y="177479"/>
                  </a:lnTo>
                  <a:lnTo>
                    <a:pt x="657602" y="200013"/>
                  </a:lnTo>
                  <a:lnTo>
                    <a:pt x="619153" y="223747"/>
                  </a:lnTo>
                  <a:lnTo>
                    <a:pt x="581563" y="248657"/>
                  </a:lnTo>
                  <a:lnTo>
                    <a:pt x="544865" y="274718"/>
                  </a:lnTo>
                  <a:lnTo>
                    <a:pt x="509087" y="301907"/>
                  </a:lnTo>
                  <a:lnTo>
                    <a:pt x="474260" y="330200"/>
                  </a:lnTo>
                  <a:lnTo>
                    <a:pt x="440413" y="359571"/>
                  </a:lnTo>
                  <a:lnTo>
                    <a:pt x="407577" y="389997"/>
                  </a:lnTo>
                  <a:lnTo>
                    <a:pt x="375781" y="421453"/>
                  </a:lnTo>
                  <a:lnTo>
                    <a:pt x="345054" y="453915"/>
                  </a:lnTo>
                  <a:lnTo>
                    <a:pt x="315428" y="487358"/>
                  </a:lnTo>
                  <a:lnTo>
                    <a:pt x="286932" y="521760"/>
                  </a:lnTo>
                  <a:lnTo>
                    <a:pt x="259596" y="557094"/>
                  </a:lnTo>
                  <a:lnTo>
                    <a:pt x="233449" y="593337"/>
                  </a:lnTo>
                  <a:lnTo>
                    <a:pt x="208522" y="630465"/>
                  </a:lnTo>
                  <a:lnTo>
                    <a:pt x="184844" y="668453"/>
                  </a:lnTo>
                  <a:lnTo>
                    <a:pt x="162446" y="707277"/>
                  </a:lnTo>
                  <a:lnTo>
                    <a:pt x="141357" y="746913"/>
                  </a:lnTo>
                  <a:lnTo>
                    <a:pt x="121607" y="787337"/>
                  </a:lnTo>
                  <a:lnTo>
                    <a:pt x="103226" y="828523"/>
                  </a:lnTo>
                  <a:lnTo>
                    <a:pt x="86244" y="870448"/>
                  </a:lnTo>
                  <a:lnTo>
                    <a:pt x="70692" y="913088"/>
                  </a:lnTo>
                  <a:lnTo>
                    <a:pt x="56597" y="956419"/>
                  </a:lnTo>
                  <a:lnTo>
                    <a:pt x="43992" y="1000415"/>
                  </a:lnTo>
                  <a:lnTo>
                    <a:pt x="32905" y="1045053"/>
                  </a:lnTo>
                  <a:lnTo>
                    <a:pt x="23367" y="1090308"/>
                  </a:lnTo>
                  <a:lnTo>
                    <a:pt x="15407" y="1136157"/>
                  </a:lnTo>
                  <a:lnTo>
                    <a:pt x="9055" y="1182574"/>
                  </a:lnTo>
                  <a:lnTo>
                    <a:pt x="4341" y="1229536"/>
                  </a:lnTo>
                  <a:lnTo>
                    <a:pt x="1318" y="1276637"/>
                  </a:lnTo>
                  <a:lnTo>
                    <a:pt x="0" y="1323468"/>
                  </a:lnTo>
                  <a:lnTo>
                    <a:pt x="361" y="1370002"/>
                  </a:lnTo>
                  <a:lnTo>
                    <a:pt x="2376" y="1416207"/>
                  </a:lnTo>
                  <a:lnTo>
                    <a:pt x="6020" y="1462057"/>
                  </a:lnTo>
                  <a:lnTo>
                    <a:pt x="11267" y="1507522"/>
                  </a:lnTo>
                  <a:lnTo>
                    <a:pt x="18091" y="1552573"/>
                  </a:lnTo>
                  <a:lnTo>
                    <a:pt x="26468" y="1597181"/>
                  </a:lnTo>
                  <a:lnTo>
                    <a:pt x="36370" y="1641318"/>
                  </a:lnTo>
                  <a:lnTo>
                    <a:pt x="47774" y="1684955"/>
                  </a:lnTo>
                  <a:lnTo>
                    <a:pt x="60653" y="1728062"/>
                  </a:lnTo>
                  <a:lnTo>
                    <a:pt x="74982" y="1770611"/>
                  </a:lnTo>
                  <a:lnTo>
                    <a:pt x="90735" y="1812574"/>
                  </a:lnTo>
                  <a:lnTo>
                    <a:pt x="107888" y="1853920"/>
                  </a:lnTo>
                  <a:lnTo>
                    <a:pt x="126413" y="1894623"/>
                  </a:lnTo>
                  <a:lnTo>
                    <a:pt x="146286" y="1934651"/>
                  </a:lnTo>
                  <a:lnTo>
                    <a:pt x="167482" y="1973978"/>
                  </a:lnTo>
                  <a:lnTo>
                    <a:pt x="189974" y="2012573"/>
                  </a:lnTo>
                  <a:lnTo>
                    <a:pt x="213737" y="2050409"/>
                  </a:lnTo>
                  <a:lnTo>
                    <a:pt x="238746" y="2087455"/>
                  </a:lnTo>
                  <a:lnTo>
                    <a:pt x="264975" y="2123684"/>
                  </a:lnTo>
                  <a:lnTo>
                    <a:pt x="292398" y="2159067"/>
                  </a:lnTo>
                  <a:lnTo>
                    <a:pt x="320991" y="2193574"/>
                  </a:lnTo>
                  <a:lnTo>
                    <a:pt x="350727" y="2227177"/>
                  </a:lnTo>
                  <a:lnTo>
                    <a:pt x="381581" y="2259847"/>
                  </a:lnTo>
                  <a:lnTo>
                    <a:pt x="413528" y="2291555"/>
                  </a:lnTo>
                  <a:lnTo>
                    <a:pt x="446542" y="2322272"/>
                  </a:lnTo>
                  <a:lnTo>
                    <a:pt x="480597" y="2351970"/>
                  </a:lnTo>
                  <a:lnTo>
                    <a:pt x="515668" y="2380620"/>
                  </a:lnTo>
                  <a:lnTo>
                    <a:pt x="551729" y="2408192"/>
                  </a:lnTo>
                  <a:lnTo>
                    <a:pt x="588755" y="2434658"/>
                  </a:lnTo>
                  <a:lnTo>
                    <a:pt x="626721" y="2459989"/>
                  </a:lnTo>
                  <a:lnTo>
                    <a:pt x="665600" y="2484156"/>
                  </a:lnTo>
                  <a:lnTo>
                    <a:pt x="705367" y="2507131"/>
                  </a:lnTo>
                  <a:lnTo>
                    <a:pt x="745998" y="2528884"/>
                  </a:lnTo>
                  <a:lnTo>
                    <a:pt x="787465" y="2549386"/>
                  </a:lnTo>
                  <a:lnTo>
                    <a:pt x="829744" y="2568610"/>
                  </a:lnTo>
                  <a:lnTo>
                    <a:pt x="872810" y="2586525"/>
                  </a:lnTo>
                  <a:lnTo>
                    <a:pt x="916636" y="2603104"/>
                  </a:lnTo>
                  <a:lnTo>
                    <a:pt x="961197" y="2618317"/>
                  </a:lnTo>
                  <a:lnTo>
                    <a:pt x="1006467" y="2632135"/>
                  </a:lnTo>
                  <a:lnTo>
                    <a:pt x="1052422" y="2644530"/>
                  </a:lnTo>
                  <a:lnTo>
                    <a:pt x="1099035" y="2655473"/>
                  </a:lnTo>
                  <a:lnTo>
                    <a:pt x="1146281" y="2664934"/>
                  </a:lnTo>
                  <a:lnTo>
                    <a:pt x="1194135" y="2672886"/>
                  </a:lnTo>
                  <a:lnTo>
                    <a:pt x="1242571" y="2679298"/>
                  </a:lnTo>
                  <a:lnTo>
                    <a:pt x="1291563" y="2684143"/>
                  </a:lnTo>
                  <a:lnTo>
                    <a:pt x="1340688" y="2687368"/>
                  </a:lnTo>
                  <a:lnTo>
                    <a:pt x="1389520" y="2688955"/>
                  </a:lnTo>
                  <a:lnTo>
                    <a:pt x="1438030" y="2688929"/>
                  </a:lnTo>
                  <a:lnTo>
                    <a:pt x="1486187" y="2687315"/>
                  </a:lnTo>
                  <a:lnTo>
                    <a:pt x="1533962" y="2684135"/>
                  </a:lnTo>
                  <a:lnTo>
                    <a:pt x="1581324" y="2679416"/>
                  </a:lnTo>
                  <a:lnTo>
                    <a:pt x="1628244" y="2673180"/>
                  </a:lnTo>
                  <a:lnTo>
                    <a:pt x="1674692" y="2665453"/>
                  </a:lnTo>
                  <a:lnTo>
                    <a:pt x="1720638" y="2656258"/>
                  </a:lnTo>
                  <a:lnTo>
                    <a:pt x="1766052" y="2645620"/>
                  </a:lnTo>
                  <a:lnTo>
                    <a:pt x="1810904" y="2633563"/>
                  </a:lnTo>
                  <a:lnTo>
                    <a:pt x="1855164" y="2620111"/>
                  </a:lnTo>
                  <a:lnTo>
                    <a:pt x="1898803" y="2605289"/>
                  </a:lnTo>
                  <a:lnTo>
                    <a:pt x="1941790" y="2589122"/>
                  </a:lnTo>
                  <a:lnTo>
                    <a:pt x="1984096" y="2571632"/>
                  </a:lnTo>
                  <a:lnTo>
                    <a:pt x="2025690" y="2552845"/>
                  </a:lnTo>
                  <a:lnTo>
                    <a:pt x="2066543" y="2532785"/>
                  </a:lnTo>
                  <a:lnTo>
                    <a:pt x="2106625" y="2511476"/>
                  </a:lnTo>
                  <a:lnTo>
                    <a:pt x="2145906" y="2488942"/>
                  </a:lnTo>
                  <a:lnTo>
                    <a:pt x="2184356" y="2465208"/>
                  </a:lnTo>
                  <a:lnTo>
                    <a:pt x="2221945" y="2440298"/>
                  </a:lnTo>
                  <a:lnTo>
                    <a:pt x="2258643" y="2414237"/>
                  </a:lnTo>
                  <a:lnTo>
                    <a:pt x="2294421" y="2387047"/>
                  </a:lnTo>
                  <a:lnTo>
                    <a:pt x="2329248" y="2358755"/>
                  </a:lnTo>
                  <a:lnTo>
                    <a:pt x="2363095" y="2329384"/>
                  </a:lnTo>
                  <a:lnTo>
                    <a:pt x="2395931" y="2298958"/>
                  </a:lnTo>
                  <a:lnTo>
                    <a:pt x="2427728" y="2267502"/>
                  </a:lnTo>
                  <a:lnTo>
                    <a:pt x="2458454" y="2235040"/>
                  </a:lnTo>
                  <a:lnTo>
                    <a:pt x="2488080" y="2201596"/>
                  </a:lnTo>
                  <a:lnTo>
                    <a:pt x="2516576" y="2167195"/>
                  </a:lnTo>
                  <a:lnTo>
                    <a:pt x="2543913" y="2131861"/>
                  </a:lnTo>
                  <a:lnTo>
                    <a:pt x="2570059" y="2095617"/>
                  </a:lnTo>
                  <a:lnTo>
                    <a:pt x="2594987" y="2058490"/>
                  </a:lnTo>
                  <a:lnTo>
                    <a:pt x="2618664" y="2020501"/>
                  </a:lnTo>
                  <a:lnTo>
                    <a:pt x="2641063" y="1981677"/>
                  </a:lnTo>
                  <a:lnTo>
                    <a:pt x="2662152" y="1942041"/>
                  </a:lnTo>
                  <a:lnTo>
                    <a:pt x="2681901" y="1901618"/>
                  </a:lnTo>
                  <a:lnTo>
                    <a:pt x="2700282" y="1860432"/>
                  </a:lnTo>
                  <a:lnTo>
                    <a:pt x="2717264" y="1818506"/>
                  </a:lnTo>
                  <a:lnTo>
                    <a:pt x="2732817" y="1775866"/>
                  </a:lnTo>
                  <a:lnTo>
                    <a:pt x="2746911" y="1732536"/>
                  </a:lnTo>
                  <a:lnTo>
                    <a:pt x="2759516" y="1688540"/>
                  </a:lnTo>
                  <a:lnTo>
                    <a:pt x="2770603" y="1643902"/>
                  </a:lnTo>
                  <a:lnTo>
                    <a:pt x="2780141" y="1598647"/>
                  </a:lnTo>
                  <a:lnTo>
                    <a:pt x="2788101" y="1552798"/>
                  </a:lnTo>
                  <a:lnTo>
                    <a:pt x="2794453" y="1506381"/>
                  </a:lnTo>
                  <a:lnTo>
                    <a:pt x="2799167" y="1459419"/>
                  </a:lnTo>
                  <a:lnTo>
                    <a:pt x="2802190" y="1412318"/>
                  </a:lnTo>
                  <a:lnTo>
                    <a:pt x="2803507" y="1365486"/>
                  </a:lnTo>
                  <a:lnTo>
                    <a:pt x="2803145" y="1318953"/>
                  </a:lnTo>
                  <a:lnTo>
                    <a:pt x="2801129" y="1272748"/>
                  </a:lnTo>
                  <a:lnTo>
                    <a:pt x="2797485" y="1226898"/>
                  </a:lnTo>
                  <a:lnTo>
                    <a:pt x="2792238" y="1181434"/>
                  </a:lnTo>
                  <a:lnTo>
                    <a:pt x="2785413" y="1136383"/>
                  </a:lnTo>
                  <a:lnTo>
                    <a:pt x="2777036" y="1091775"/>
                  </a:lnTo>
                  <a:lnTo>
                    <a:pt x="2767133" y="1047638"/>
                  </a:lnTo>
                  <a:lnTo>
                    <a:pt x="2755729" y="1004002"/>
                  </a:lnTo>
                  <a:lnTo>
                    <a:pt x="2742850" y="960895"/>
                  </a:lnTo>
                  <a:lnTo>
                    <a:pt x="2728521" y="918345"/>
                  </a:lnTo>
                  <a:lnTo>
                    <a:pt x="2712767" y="876383"/>
                  </a:lnTo>
                  <a:lnTo>
                    <a:pt x="2695615" y="835037"/>
                  </a:lnTo>
                  <a:lnTo>
                    <a:pt x="2677090" y="794335"/>
                  </a:lnTo>
                  <a:lnTo>
                    <a:pt x="2657216" y="754306"/>
                  </a:lnTo>
                  <a:lnTo>
                    <a:pt x="2636021" y="714980"/>
                  </a:lnTo>
                  <a:lnTo>
                    <a:pt x="2613529" y="676385"/>
                  </a:lnTo>
                  <a:lnTo>
                    <a:pt x="2589766" y="638550"/>
                  </a:lnTo>
                  <a:lnTo>
                    <a:pt x="2564757" y="601503"/>
                  </a:lnTo>
                  <a:lnTo>
                    <a:pt x="2538528" y="565275"/>
                  </a:lnTo>
                  <a:lnTo>
                    <a:pt x="2511105" y="529892"/>
                  </a:lnTo>
                  <a:lnTo>
                    <a:pt x="2482512" y="495385"/>
                  </a:lnTo>
                  <a:lnTo>
                    <a:pt x="2452776" y="461783"/>
                  </a:lnTo>
                  <a:lnTo>
                    <a:pt x="2421922" y="429113"/>
                  </a:lnTo>
                  <a:lnTo>
                    <a:pt x="2389976" y="397405"/>
                  </a:lnTo>
                  <a:lnTo>
                    <a:pt x="2356963" y="366688"/>
                  </a:lnTo>
                  <a:lnTo>
                    <a:pt x="2322908" y="336990"/>
                  </a:lnTo>
                  <a:lnTo>
                    <a:pt x="2287837" y="308341"/>
                  </a:lnTo>
                  <a:lnTo>
                    <a:pt x="2251776" y="280769"/>
                  </a:lnTo>
                  <a:lnTo>
                    <a:pt x="2214750" y="254303"/>
                  </a:lnTo>
                  <a:lnTo>
                    <a:pt x="2176785" y="228972"/>
                  </a:lnTo>
                  <a:lnTo>
                    <a:pt x="2137906" y="204804"/>
                  </a:lnTo>
                  <a:lnTo>
                    <a:pt x="2098139" y="181830"/>
                  </a:lnTo>
                  <a:lnTo>
                    <a:pt x="2057509" y="160077"/>
                  </a:lnTo>
                  <a:lnTo>
                    <a:pt x="2016041" y="139574"/>
                  </a:lnTo>
                  <a:lnTo>
                    <a:pt x="1973762" y="120350"/>
                  </a:lnTo>
                  <a:lnTo>
                    <a:pt x="1930697" y="102434"/>
                  </a:lnTo>
                  <a:lnTo>
                    <a:pt x="1886872" y="85855"/>
                  </a:lnTo>
                  <a:lnTo>
                    <a:pt x="1842311" y="70642"/>
                  </a:lnTo>
                  <a:lnTo>
                    <a:pt x="1797040" y="56823"/>
                  </a:lnTo>
                  <a:lnTo>
                    <a:pt x="1751086" y="44428"/>
                  </a:lnTo>
                  <a:lnTo>
                    <a:pt x="1704473" y="33485"/>
                  </a:lnTo>
                  <a:lnTo>
                    <a:pt x="1657227" y="24023"/>
                  </a:lnTo>
                  <a:lnTo>
                    <a:pt x="1609373" y="16071"/>
                  </a:lnTo>
                  <a:lnTo>
                    <a:pt x="1560938" y="9657"/>
                  </a:lnTo>
                  <a:lnTo>
                    <a:pt x="1511946" y="4812"/>
                  </a:lnTo>
                  <a:lnTo>
                    <a:pt x="1462820" y="1587"/>
                  </a:lnTo>
                  <a:lnTo>
                    <a:pt x="1413988" y="0"/>
                  </a:lnTo>
                  <a:close/>
                </a:path>
              </a:pathLst>
            </a:custGeom>
            <a:solidFill>
              <a:srgbClr val="F2A5C6"/>
            </a:solidFill>
          </p:spPr>
          <p:txBody>
            <a:bodyPr wrap="square" lIns="0" tIns="0" rIns="0" bIns="0" rtlCol="0"/>
            <a:lstStyle/>
            <a:p>
              <a:endParaRPr>
                <a:cs typeface="Calibri" panose="020F0502020204030204" pitchFamily="34" charset="0"/>
              </a:endParaRPr>
            </a:p>
          </p:txBody>
        </p:sp>
        <p:sp>
          <p:nvSpPr>
            <p:cNvPr id="23" name="object 23"/>
            <p:cNvSpPr/>
            <p:nvPr/>
          </p:nvSpPr>
          <p:spPr>
            <a:xfrm>
              <a:off x="1633432" y="5129680"/>
              <a:ext cx="2803525" cy="2689225"/>
            </a:xfrm>
            <a:custGeom>
              <a:avLst/>
              <a:gdLst/>
              <a:ahLst/>
              <a:cxnLst/>
              <a:rect l="l" t="t" r="r" b="b"/>
              <a:pathLst>
                <a:path w="2803525" h="2689225">
                  <a:moveTo>
                    <a:pt x="1291563" y="2684143"/>
                  </a:moveTo>
                  <a:lnTo>
                    <a:pt x="1340688" y="2687368"/>
                  </a:lnTo>
                  <a:lnTo>
                    <a:pt x="1389520" y="2688955"/>
                  </a:lnTo>
                  <a:lnTo>
                    <a:pt x="1438030" y="2688929"/>
                  </a:lnTo>
                  <a:lnTo>
                    <a:pt x="1486187" y="2687315"/>
                  </a:lnTo>
                  <a:lnTo>
                    <a:pt x="1533962" y="2684135"/>
                  </a:lnTo>
                  <a:lnTo>
                    <a:pt x="1581324" y="2679416"/>
                  </a:lnTo>
                  <a:lnTo>
                    <a:pt x="1628244" y="2673180"/>
                  </a:lnTo>
                  <a:lnTo>
                    <a:pt x="1674692" y="2665453"/>
                  </a:lnTo>
                  <a:lnTo>
                    <a:pt x="1720638" y="2656258"/>
                  </a:lnTo>
                  <a:lnTo>
                    <a:pt x="1766052" y="2645620"/>
                  </a:lnTo>
                  <a:lnTo>
                    <a:pt x="1810904" y="2633563"/>
                  </a:lnTo>
                  <a:lnTo>
                    <a:pt x="1855164" y="2620111"/>
                  </a:lnTo>
                  <a:lnTo>
                    <a:pt x="1898803" y="2605289"/>
                  </a:lnTo>
                  <a:lnTo>
                    <a:pt x="1941790" y="2589122"/>
                  </a:lnTo>
                  <a:lnTo>
                    <a:pt x="1984096" y="2571632"/>
                  </a:lnTo>
                  <a:lnTo>
                    <a:pt x="2025690" y="2552845"/>
                  </a:lnTo>
                  <a:lnTo>
                    <a:pt x="2066543" y="2532785"/>
                  </a:lnTo>
                  <a:lnTo>
                    <a:pt x="2106625" y="2511476"/>
                  </a:lnTo>
                  <a:lnTo>
                    <a:pt x="2145906" y="2488942"/>
                  </a:lnTo>
                  <a:lnTo>
                    <a:pt x="2184356" y="2465208"/>
                  </a:lnTo>
                  <a:lnTo>
                    <a:pt x="2221945" y="2440298"/>
                  </a:lnTo>
                  <a:lnTo>
                    <a:pt x="2258643" y="2414237"/>
                  </a:lnTo>
                  <a:lnTo>
                    <a:pt x="2294421" y="2387047"/>
                  </a:lnTo>
                  <a:lnTo>
                    <a:pt x="2329248" y="2358755"/>
                  </a:lnTo>
                  <a:lnTo>
                    <a:pt x="2363095" y="2329384"/>
                  </a:lnTo>
                  <a:lnTo>
                    <a:pt x="2395931" y="2298958"/>
                  </a:lnTo>
                  <a:lnTo>
                    <a:pt x="2427728" y="2267502"/>
                  </a:lnTo>
                  <a:lnTo>
                    <a:pt x="2458454" y="2235040"/>
                  </a:lnTo>
                  <a:lnTo>
                    <a:pt x="2488080" y="2201596"/>
                  </a:lnTo>
                  <a:lnTo>
                    <a:pt x="2516576" y="2167195"/>
                  </a:lnTo>
                  <a:lnTo>
                    <a:pt x="2543913" y="2131861"/>
                  </a:lnTo>
                  <a:lnTo>
                    <a:pt x="2570059" y="2095617"/>
                  </a:lnTo>
                  <a:lnTo>
                    <a:pt x="2594987" y="2058490"/>
                  </a:lnTo>
                  <a:lnTo>
                    <a:pt x="2618664" y="2020501"/>
                  </a:lnTo>
                  <a:lnTo>
                    <a:pt x="2641063" y="1981677"/>
                  </a:lnTo>
                  <a:lnTo>
                    <a:pt x="2662152" y="1942041"/>
                  </a:lnTo>
                  <a:lnTo>
                    <a:pt x="2681901" y="1901618"/>
                  </a:lnTo>
                  <a:lnTo>
                    <a:pt x="2700282" y="1860432"/>
                  </a:lnTo>
                  <a:lnTo>
                    <a:pt x="2717264" y="1818506"/>
                  </a:lnTo>
                  <a:lnTo>
                    <a:pt x="2732817" y="1775866"/>
                  </a:lnTo>
                  <a:lnTo>
                    <a:pt x="2746911" y="1732536"/>
                  </a:lnTo>
                  <a:lnTo>
                    <a:pt x="2759516" y="1688540"/>
                  </a:lnTo>
                  <a:lnTo>
                    <a:pt x="2770603" y="1643902"/>
                  </a:lnTo>
                  <a:lnTo>
                    <a:pt x="2780141" y="1598647"/>
                  </a:lnTo>
                  <a:lnTo>
                    <a:pt x="2788101" y="1552798"/>
                  </a:lnTo>
                  <a:lnTo>
                    <a:pt x="2794453" y="1506381"/>
                  </a:lnTo>
                  <a:lnTo>
                    <a:pt x="2799167" y="1459419"/>
                  </a:lnTo>
                  <a:lnTo>
                    <a:pt x="2802190" y="1412318"/>
                  </a:lnTo>
                  <a:lnTo>
                    <a:pt x="2803507" y="1365486"/>
                  </a:lnTo>
                  <a:lnTo>
                    <a:pt x="2803145" y="1318953"/>
                  </a:lnTo>
                  <a:lnTo>
                    <a:pt x="2801129" y="1272748"/>
                  </a:lnTo>
                  <a:lnTo>
                    <a:pt x="2797485" y="1226898"/>
                  </a:lnTo>
                  <a:lnTo>
                    <a:pt x="2792238" y="1181434"/>
                  </a:lnTo>
                  <a:lnTo>
                    <a:pt x="2785413" y="1136383"/>
                  </a:lnTo>
                  <a:lnTo>
                    <a:pt x="2777036" y="1091775"/>
                  </a:lnTo>
                  <a:lnTo>
                    <a:pt x="2767133" y="1047638"/>
                  </a:lnTo>
                  <a:lnTo>
                    <a:pt x="2755729" y="1004002"/>
                  </a:lnTo>
                  <a:lnTo>
                    <a:pt x="2742850" y="960895"/>
                  </a:lnTo>
                  <a:lnTo>
                    <a:pt x="2728521" y="918345"/>
                  </a:lnTo>
                  <a:lnTo>
                    <a:pt x="2712767" y="876383"/>
                  </a:lnTo>
                  <a:lnTo>
                    <a:pt x="2695615" y="835037"/>
                  </a:lnTo>
                  <a:lnTo>
                    <a:pt x="2677090" y="794335"/>
                  </a:lnTo>
                  <a:lnTo>
                    <a:pt x="2657216" y="754306"/>
                  </a:lnTo>
                  <a:lnTo>
                    <a:pt x="2636021" y="714980"/>
                  </a:lnTo>
                  <a:lnTo>
                    <a:pt x="2613529" y="676385"/>
                  </a:lnTo>
                  <a:lnTo>
                    <a:pt x="2589766" y="638550"/>
                  </a:lnTo>
                  <a:lnTo>
                    <a:pt x="2564757" y="601503"/>
                  </a:lnTo>
                  <a:lnTo>
                    <a:pt x="2538528" y="565275"/>
                  </a:lnTo>
                  <a:lnTo>
                    <a:pt x="2511105" y="529892"/>
                  </a:lnTo>
                  <a:lnTo>
                    <a:pt x="2482512" y="495385"/>
                  </a:lnTo>
                  <a:lnTo>
                    <a:pt x="2452776" y="461783"/>
                  </a:lnTo>
                  <a:lnTo>
                    <a:pt x="2421922" y="429113"/>
                  </a:lnTo>
                  <a:lnTo>
                    <a:pt x="2389976" y="397405"/>
                  </a:lnTo>
                  <a:lnTo>
                    <a:pt x="2356963" y="366688"/>
                  </a:lnTo>
                  <a:lnTo>
                    <a:pt x="2322908" y="336990"/>
                  </a:lnTo>
                  <a:lnTo>
                    <a:pt x="2287837" y="308341"/>
                  </a:lnTo>
                  <a:lnTo>
                    <a:pt x="2251776" y="280769"/>
                  </a:lnTo>
                  <a:lnTo>
                    <a:pt x="2214750" y="254303"/>
                  </a:lnTo>
                  <a:lnTo>
                    <a:pt x="2176785" y="228972"/>
                  </a:lnTo>
                  <a:lnTo>
                    <a:pt x="2137906" y="204804"/>
                  </a:lnTo>
                  <a:lnTo>
                    <a:pt x="2098139" y="181830"/>
                  </a:lnTo>
                  <a:lnTo>
                    <a:pt x="2057509" y="160077"/>
                  </a:lnTo>
                  <a:lnTo>
                    <a:pt x="2016041" y="139574"/>
                  </a:lnTo>
                  <a:lnTo>
                    <a:pt x="1973762" y="120350"/>
                  </a:lnTo>
                  <a:lnTo>
                    <a:pt x="1930697" y="102434"/>
                  </a:lnTo>
                  <a:lnTo>
                    <a:pt x="1886872" y="85855"/>
                  </a:lnTo>
                  <a:lnTo>
                    <a:pt x="1842311" y="70642"/>
                  </a:lnTo>
                  <a:lnTo>
                    <a:pt x="1797040" y="56823"/>
                  </a:lnTo>
                  <a:lnTo>
                    <a:pt x="1751086" y="44428"/>
                  </a:lnTo>
                  <a:lnTo>
                    <a:pt x="1704473" y="33485"/>
                  </a:lnTo>
                  <a:lnTo>
                    <a:pt x="1657227" y="24023"/>
                  </a:lnTo>
                  <a:lnTo>
                    <a:pt x="1609373" y="16071"/>
                  </a:lnTo>
                  <a:lnTo>
                    <a:pt x="1560938" y="9657"/>
                  </a:lnTo>
                  <a:lnTo>
                    <a:pt x="1511946" y="4812"/>
                  </a:lnTo>
                  <a:lnTo>
                    <a:pt x="1462820" y="1587"/>
                  </a:lnTo>
                  <a:lnTo>
                    <a:pt x="1413988" y="0"/>
                  </a:lnTo>
                  <a:lnTo>
                    <a:pt x="1365478" y="25"/>
                  </a:lnTo>
                  <a:lnTo>
                    <a:pt x="1317321" y="1640"/>
                  </a:lnTo>
                  <a:lnTo>
                    <a:pt x="1269546" y="4819"/>
                  </a:lnTo>
                  <a:lnTo>
                    <a:pt x="1222184" y="9539"/>
                  </a:lnTo>
                  <a:lnTo>
                    <a:pt x="1175264" y="15775"/>
                  </a:lnTo>
                  <a:lnTo>
                    <a:pt x="1128816" y="23502"/>
                  </a:lnTo>
                  <a:lnTo>
                    <a:pt x="1082870" y="32697"/>
                  </a:lnTo>
                  <a:lnTo>
                    <a:pt x="1037456" y="43335"/>
                  </a:lnTo>
                  <a:lnTo>
                    <a:pt x="992604" y="55392"/>
                  </a:lnTo>
                  <a:lnTo>
                    <a:pt x="948344" y="68844"/>
                  </a:lnTo>
                  <a:lnTo>
                    <a:pt x="904705" y="83665"/>
                  </a:lnTo>
                  <a:lnTo>
                    <a:pt x="861718" y="99833"/>
                  </a:lnTo>
                  <a:lnTo>
                    <a:pt x="819413" y="117323"/>
                  </a:lnTo>
                  <a:lnTo>
                    <a:pt x="777818" y="136110"/>
                  </a:lnTo>
                  <a:lnTo>
                    <a:pt x="736965" y="156170"/>
                  </a:lnTo>
                  <a:lnTo>
                    <a:pt x="696883" y="177479"/>
                  </a:lnTo>
                  <a:lnTo>
                    <a:pt x="657602" y="200013"/>
                  </a:lnTo>
                  <a:lnTo>
                    <a:pt x="619153" y="223747"/>
                  </a:lnTo>
                  <a:lnTo>
                    <a:pt x="581563" y="248657"/>
                  </a:lnTo>
                  <a:lnTo>
                    <a:pt x="544865" y="274718"/>
                  </a:lnTo>
                  <a:lnTo>
                    <a:pt x="509087" y="301907"/>
                  </a:lnTo>
                  <a:lnTo>
                    <a:pt x="474260" y="330200"/>
                  </a:lnTo>
                  <a:lnTo>
                    <a:pt x="440413" y="359571"/>
                  </a:lnTo>
                  <a:lnTo>
                    <a:pt x="407577" y="389997"/>
                  </a:lnTo>
                  <a:lnTo>
                    <a:pt x="375781" y="421453"/>
                  </a:lnTo>
                  <a:lnTo>
                    <a:pt x="345054" y="453915"/>
                  </a:lnTo>
                  <a:lnTo>
                    <a:pt x="315428" y="487358"/>
                  </a:lnTo>
                  <a:lnTo>
                    <a:pt x="286932" y="521760"/>
                  </a:lnTo>
                  <a:lnTo>
                    <a:pt x="259596" y="557094"/>
                  </a:lnTo>
                  <a:lnTo>
                    <a:pt x="233449" y="593337"/>
                  </a:lnTo>
                  <a:lnTo>
                    <a:pt x="208522" y="630465"/>
                  </a:lnTo>
                  <a:lnTo>
                    <a:pt x="184844" y="668453"/>
                  </a:lnTo>
                  <a:lnTo>
                    <a:pt x="162446" y="707277"/>
                  </a:lnTo>
                  <a:lnTo>
                    <a:pt x="141357" y="746913"/>
                  </a:lnTo>
                  <a:lnTo>
                    <a:pt x="121607" y="787337"/>
                  </a:lnTo>
                  <a:lnTo>
                    <a:pt x="103226" y="828523"/>
                  </a:lnTo>
                  <a:lnTo>
                    <a:pt x="86244" y="870448"/>
                  </a:lnTo>
                  <a:lnTo>
                    <a:pt x="70692" y="913088"/>
                  </a:lnTo>
                  <a:lnTo>
                    <a:pt x="56597" y="956419"/>
                  </a:lnTo>
                  <a:lnTo>
                    <a:pt x="43992" y="1000415"/>
                  </a:lnTo>
                  <a:lnTo>
                    <a:pt x="32905" y="1045053"/>
                  </a:lnTo>
                  <a:lnTo>
                    <a:pt x="23367" y="1090308"/>
                  </a:lnTo>
                  <a:lnTo>
                    <a:pt x="15407" y="1136157"/>
                  </a:lnTo>
                  <a:lnTo>
                    <a:pt x="9055" y="1182574"/>
                  </a:lnTo>
                  <a:lnTo>
                    <a:pt x="4341" y="1229536"/>
                  </a:lnTo>
                  <a:lnTo>
                    <a:pt x="1318" y="1276637"/>
                  </a:lnTo>
                  <a:lnTo>
                    <a:pt x="0" y="1323468"/>
                  </a:lnTo>
                  <a:lnTo>
                    <a:pt x="361" y="1370002"/>
                  </a:lnTo>
                  <a:lnTo>
                    <a:pt x="2376" y="1416207"/>
                  </a:lnTo>
                  <a:lnTo>
                    <a:pt x="6020" y="1462057"/>
                  </a:lnTo>
                  <a:lnTo>
                    <a:pt x="11267" y="1507522"/>
                  </a:lnTo>
                  <a:lnTo>
                    <a:pt x="18091" y="1552573"/>
                  </a:lnTo>
                  <a:lnTo>
                    <a:pt x="26468" y="1597181"/>
                  </a:lnTo>
                  <a:lnTo>
                    <a:pt x="36370" y="1641318"/>
                  </a:lnTo>
                  <a:lnTo>
                    <a:pt x="47774" y="1684955"/>
                  </a:lnTo>
                  <a:lnTo>
                    <a:pt x="60653" y="1728062"/>
                  </a:lnTo>
                  <a:lnTo>
                    <a:pt x="74982" y="1770611"/>
                  </a:lnTo>
                  <a:lnTo>
                    <a:pt x="90735" y="1812574"/>
                  </a:lnTo>
                  <a:lnTo>
                    <a:pt x="107888" y="1853920"/>
                  </a:lnTo>
                  <a:lnTo>
                    <a:pt x="126413" y="1894623"/>
                  </a:lnTo>
                  <a:lnTo>
                    <a:pt x="146286" y="1934651"/>
                  </a:lnTo>
                  <a:lnTo>
                    <a:pt x="167482" y="1973978"/>
                  </a:lnTo>
                  <a:lnTo>
                    <a:pt x="189974" y="2012573"/>
                  </a:lnTo>
                  <a:lnTo>
                    <a:pt x="213737" y="2050409"/>
                  </a:lnTo>
                  <a:lnTo>
                    <a:pt x="238746" y="2087455"/>
                  </a:lnTo>
                  <a:lnTo>
                    <a:pt x="264975" y="2123684"/>
                  </a:lnTo>
                  <a:lnTo>
                    <a:pt x="292398" y="2159067"/>
                  </a:lnTo>
                  <a:lnTo>
                    <a:pt x="320991" y="2193574"/>
                  </a:lnTo>
                  <a:lnTo>
                    <a:pt x="350727" y="2227177"/>
                  </a:lnTo>
                  <a:lnTo>
                    <a:pt x="381581" y="2259847"/>
                  </a:lnTo>
                  <a:lnTo>
                    <a:pt x="413528" y="2291555"/>
                  </a:lnTo>
                  <a:lnTo>
                    <a:pt x="446542" y="2322272"/>
                  </a:lnTo>
                  <a:lnTo>
                    <a:pt x="480597" y="2351970"/>
                  </a:lnTo>
                  <a:lnTo>
                    <a:pt x="515668" y="2380620"/>
                  </a:lnTo>
                  <a:lnTo>
                    <a:pt x="551729" y="2408192"/>
                  </a:lnTo>
                  <a:lnTo>
                    <a:pt x="588755" y="2434658"/>
                  </a:lnTo>
                  <a:lnTo>
                    <a:pt x="626721" y="2459989"/>
                  </a:lnTo>
                  <a:lnTo>
                    <a:pt x="665600" y="2484156"/>
                  </a:lnTo>
                  <a:lnTo>
                    <a:pt x="705367" y="2507131"/>
                  </a:lnTo>
                  <a:lnTo>
                    <a:pt x="745998" y="2528884"/>
                  </a:lnTo>
                  <a:lnTo>
                    <a:pt x="787465" y="2549386"/>
                  </a:lnTo>
                  <a:lnTo>
                    <a:pt x="829744" y="2568610"/>
                  </a:lnTo>
                  <a:lnTo>
                    <a:pt x="872810" y="2586525"/>
                  </a:lnTo>
                  <a:lnTo>
                    <a:pt x="916636" y="2603104"/>
                  </a:lnTo>
                  <a:lnTo>
                    <a:pt x="961197" y="2618317"/>
                  </a:lnTo>
                  <a:lnTo>
                    <a:pt x="1006467" y="2632135"/>
                  </a:lnTo>
                  <a:lnTo>
                    <a:pt x="1052422" y="2644530"/>
                  </a:lnTo>
                  <a:lnTo>
                    <a:pt x="1099035" y="2655473"/>
                  </a:lnTo>
                  <a:lnTo>
                    <a:pt x="1146281" y="2664934"/>
                  </a:lnTo>
                  <a:lnTo>
                    <a:pt x="1194135" y="2672886"/>
                  </a:lnTo>
                  <a:lnTo>
                    <a:pt x="1242571" y="2679298"/>
                  </a:lnTo>
                  <a:lnTo>
                    <a:pt x="1291563" y="2684143"/>
                  </a:lnTo>
                  <a:close/>
                </a:path>
              </a:pathLst>
            </a:custGeom>
            <a:ln w="139700">
              <a:solidFill>
                <a:srgbClr val="992B7D"/>
              </a:solidFill>
            </a:ln>
          </p:spPr>
          <p:txBody>
            <a:bodyPr wrap="square" lIns="0" tIns="0" rIns="0" bIns="0" rtlCol="0"/>
            <a:lstStyle/>
            <a:p>
              <a:endParaRPr>
                <a:cs typeface="Calibri" panose="020F0502020204030204" pitchFamily="34" charset="0"/>
              </a:endParaRPr>
            </a:p>
          </p:txBody>
        </p:sp>
        <p:pic>
          <p:nvPicPr>
            <p:cNvPr id="24" name="object 24"/>
            <p:cNvPicPr/>
            <p:nvPr/>
          </p:nvPicPr>
          <p:blipFill>
            <a:blip r:embed="rId8" cstate="print"/>
            <a:stretch>
              <a:fillRect/>
            </a:stretch>
          </p:blipFill>
          <p:spPr>
            <a:xfrm>
              <a:off x="1486576" y="5355844"/>
              <a:ext cx="2215879" cy="2215891"/>
            </a:xfrm>
            <a:prstGeom prst="rect">
              <a:avLst/>
            </a:prstGeom>
          </p:spPr>
        </p:pic>
        <p:pic>
          <p:nvPicPr>
            <p:cNvPr id="25" name="object 25"/>
            <p:cNvPicPr/>
            <p:nvPr/>
          </p:nvPicPr>
          <p:blipFill>
            <a:blip r:embed="rId9" cstate="print"/>
            <a:stretch>
              <a:fillRect/>
            </a:stretch>
          </p:blipFill>
          <p:spPr>
            <a:xfrm>
              <a:off x="742698" y="5468756"/>
              <a:ext cx="2738930" cy="1917946"/>
            </a:xfrm>
            <a:prstGeom prst="rect">
              <a:avLst/>
            </a:prstGeom>
          </p:spPr>
        </p:pic>
      </p:grpSp>
      <p:sp>
        <p:nvSpPr>
          <p:cNvPr id="26" name="object 26"/>
          <p:cNvSpPr txBox="1"/>
          <p:nvPr/>
        </p:nvSpPr>
        <p:spPr>
          <a:xfrm>
            <a:off x="1823987" y="6363092"/>
            <a:ext cx="631825" cy="120546"/>
          </a:xfrm>
          <a:prstGeom prst="rect">
            <a:avLst/>
          </a:prstGeom>
        </p:spPr>
        <p:txBody>
          <a:bodyPr vert="horz" wrap="square" lIns="0" tIns="12700" rIns="0" bIns="0" rtlCol="0">
            <a:spAutoFit/>
          </a:bodyPr>
          <a:lstStyle/>
          <a:p>
            <a:pPr marL="12700">
              <a:lnSpc>
                <a:spcPct val="100000"/>
              </a:lnSpc>
              <a:spcBef>
                <a:spcPts val="100"/>
              </a:spcBef>
            </a:pPr>
            <a:r>
              <a:rPr lang="ar-JO" sz="700" b="1" dirty="0">
                <a:solidFill>
                  <a:srgbClr val="673089"/>
                </a:solidFill>
                <a:latin typeface="Calibri" panose="020F0502020204030204" pitchFamily="34" charset="0"/>
                <a:cs typeface="Calibri" panose="020F0502020204030204" pitchFamily="34" charset="0"/>
              </a:rPr>
              <a:t>الفريق المحلي</a:t>
            </a:r>
            <a:endParaRPr sz="700" dirty="0">
              <a:latin typeface="Calibri" panose="020F0502020204030204" pitchFamily="34" charset="0"/>
              <a:cs typeface="Calibri" panose="020F0502020204030204" pitchFamily="34" charset="0"/>
            </a:endParaRPr>
          </a:p>
        </p:txBody>
      </p:sp>
      <p:sp>
        <p:nvSpPr>
          <p:cNvPr id="27" name="object 27"/>
          <p:cNvSpPr txBox="1"/>
          <p:nvPr/>
        </p:nvSpPr>
        <p:spPr>
          <a:xfrm>
            <a:off x="4383774" y="7123454"/>
            <a:ext cx="791210" cy="120546"/>
          </a:xfrm>
          <a:prstGeom prst="rect">
            <a:avLst/>
          </a:prstGeom>
        </p:spPr>
        <p:txBody>
          <a:bodyPr vert="horz" wrap="square" lIns="0" tIns="12700" rIns="0" bIns="0" rtlCol="0">
            <a:spAutoFit/>
          </a:bodyPr>
          <a:lstStyle/>
          <a:p>
            <a:pPr marL="114935" marR="5080" indent="-102870" algn="ctr">
              <a:lnSpc>
                <a:spcPct val="100000"/>
              </a:lnSpc>
              <a:spcBef>
                <a:spcPts val="100"/>
              </a:spcBef>
            </a:pPr>
            <a:r>
              <a:rPr lang="ar-JO" sz="700" b="1" spc="-10" dirty="0">
                <a:solidFill>
                  <a:srgbClr val="673089"/>
                </a:solidFill>
                <a:latin typeface="Calibri" panose="020F0502020204030204" pitchFamily="34" charset="0"/>
                <a:cs typeface="Calibri" panose="020F0502020204030204" pitchFamily="34" charset="0"/>
              </a:rPr>
              <a:t>التنظيم/التشغيل</a:t>
            </a:r>
            <a:endParaRPr sz="700" dirty="0">
              <a:latin typeface="Calibri" panose="020F0502020204030204" pitchFamily="34" charset="0"/>
              <a:cs typeface="Calibri" panose="020F0502020204030204" pitchFamily="34" charset="0"/>
            </a:endParaRPr>
          </a:p>
        </p:txBody>
      </p:sp>
      <p:sp>
        <p:nvSpPr>
          <p:cNvPr id="28" name="object 28"/>
          <p:cNvSpPr txBox="1"/>
          <p:nvPr/>
        </p:nvSpPr>
        <p:spPr>
          <a:xfrm>
            <a:off x="5012386" y="7877415"/>
            <a:ext cx="895985" cy="335989"/>
          </a:xfrm>
          <a:prstGeom prst="rect">
            <a:avLst/>
          </a:prstGeom>
        </p:spPr>
        <p:txBody>
          <a:bodyPr vert="horz" wrap="square" lIns="0" tIns="12700" rIns="0" bIns="0" rtlCol="0">
            <a:spAutoFit/>
          </a:bodyPr>
          <a:lstStyle/>
          <a:p>
            <a:pPr marL="56515" marR="5080" indent="-44450" algn="ctr">
              <a:lnSpc>
                <a:spcPct val="100000"/>
              </a:lnSpc>
              <a:spcBef>
                <a:spcPts val="100"/>
              </a:spcBef>
            </a:pPr>
            <a:r>
              <a:rPr lang="ar-JO" sz="700" b="1" spc="60" dirty="0">
                <a:solidFill>
                  <a:srgbClr val="673089"/>
                </a:solidFill>
                <a:latin typeface="Calibri" panose="020F0502020204030204" pitchFamily="34" charset="0"/>
                <a:cs typeface="Calibri" panose="020F0502020204030204" pitchFamily="34" charset="0"/>
              </a:rPr>
              <a:t>المستوى المشترك بين الوكالات أو المستوى الإقليمي</a:t>
            </a:r>
            <a:endParaRPr sz="700" dirty="0">
              <a:latin typeface="Calibri" panose="020F0502020204030204" pitchFamily="34" charset="0"/>
              <a:cs typeface="Calibri" panose="020F0502020204030204" pitchFamily="34" charset="0"/>
            </a:endParaRPr>
          </a:p>
        </p:txBody>
      </p:sp>
      <p:sp>
        <p:nvSpPr>
          <p:cNvPr id="29" name="object 29"/>
          <p:cNvSpPr txBox="1"/>
          <p:nvPr/>
        </p:nvSpPr>
        <p:spPr>
          <a:xfrm>
            <a:off x="952273" y="5796031"/>
            <a:ext cx="583565" cy="186526"/>
          </a:xfrm>
          <a:prstGeom prst="rect">
            <a:avLst/>
          </a:prstGeom>
        </p:spPr>
        <p:txBody>
          <a:bodyPr vert="horz" wrap="square" lIns="0" tIns="11430" rIns="0" bIns="0" rtlCol="0">
            <a:spAutoFit/>
          </a:bodyPr>
          <a:lstStyle/>
          <a:p>
            <a:pPr marL="12700" marR="5080" indent="90805" algn="ctr">
              <a:lnSpc>
                <a:spcPct val="106000"/>
              </a:lnSpc>
              <a:spcBef>
                <a:spcPts val="90"/>
              </a:spcBef>
            </a:pPr>
            <a:r>
              <a:rPr lang="ar-JO" sz="550" spc="-10" dirty="0">
                <a:solidFill>
                  <a:srgbClr val="FFFFFF"/>
                </a:solidFill>
                <a:latin typeface="Lucida Sans"/>
                <a:cs typeface="Calibri" panose="020F0502020204030204" pitchFamily="34" charset="0"/>
              </a:rPr>
              <a:t>التفاعل مع أعضاء المجتمع</a:t>
            </a:r>
            <a:endParaRPr sz="550" dirty="0">
              <a:latin typeface="Lucida Sans"/>
              <a:cs typeface="Calibri" panose="020F0502020204030204" pitchFamily="34" charset="0"/>
            </a:endParaRPr>
          </a:p>
        </p:txBody>
      </p:sp>
      <p:sp>
        <p:nvSpPr>
          <p:cNvPr id="30" name="object 30"/>
          <p:cNvSpPr txBox="1"/>
          <p:nvPr/>
        </p:nvSpPr>
        <p:spPr>
          <a:xfrm>
            <a:off x="971452" y="6705363"/>
            <a:ext cx="513080" cy="376450"/>
          </a:xfrm>
          <a:prstGeom prst="rect">
            <a:avLst/>
          </a:prstGeom>
        </p:spPr>
        <p:txBody>
          <a:bodyPr vert="horz" wrap="square" lIns="0" tIns="11430" rIns="0" bIns="0" rtlCol="0">
            <a:spAutoFit/>
          </a:bodyPr>
          <a:lstStyle/>
          <a:p>
            <a:pPr marL="12700" marR="5080" indent="-635" algn="ctr">
              <a:lnSpc>
                <a:spcPct val="106000"/>
              </a:lnSpc>
              <a:spcBef>
                <a:spcPts val="90"/>
              </a:spcBef>
            </a:pPr>
            <a:r>
              <a:rPr lang="ar-JO" sz="550" spc="-10" dirty="0">
                <a:solidFill>
                  <a:srgbClr val="FFFFFF"/>
                </a:solidFill>
                <a:latin typeface="Lucida Sans"/>
                <a:cs typeface="Calibri" panose="020F0502020204030204" pitchFamily="34" charset="0"/>
              </a:rPr>
              <a:t>إغلاق حلقات آلية التغذية الراجعة بشكل مباشر أو غير مباشر</a:t>
            </a:r>
          </a:p>
          <a:p>
            <a:pPr marL="12700" marR="5080" indent="-635" algn="ctr">
              <a:lnSpc>
                <a:spcPct val="106000"/>
              </a:lnSpc>
              <a:spcBef>
                <a:spcPts val="90"/>
              </a:spcBef>
            </a:pPr>
            <a:endParaRPr sz="550" dirty="0">
              <a:latin typeface="Lucida Sans"/>
              <a:cs typeface="Calibri" panose="020F0502020204030204" pitchFamily="34" charset="0"/>
            </a:endParaRPr>
          </a:p>
        </p:txBody>
      </p:sp>
      <p:sp>
        <p:nvSpPr>
          <p:cNvPr id="31" name="object 31"/>
          <p:cNvSpPr txBox="1"/>
          <p:nvPr/>
        </p:nvSpPr>
        <p:spPr>
          <a:xfrm>
            <a:off x="4260748" y="4133759"/>
            <a:ext cx="843280" cy="363626"/>
          </a:xfrm>
          <a:prstGeom prst="rect">
            <a:avLst/>
          </a:prstGeom>
        </p:spPr>
        <p:txBody>
          <a:bodyPr vert="horz" wrap="square" lIns="0" tIns="11430" rIns="0" bIns="0" rtlCol="0">
            <a:spAutoFit/>
          </a:bodyPr>
          <a:lstStyle/>
          <a:p>
            <a:pPr marL="12700" marR="5080" indent="-635" algn="ctr">
              <a:lnSpc>
                <a:spcPct val="106000"/>
              </a:lnSpc>
              <a:spcBef>
                <a:spcPts val="90"/>
              </a:spcBef>
            </a:pPr>
            <a:r>
              <a:rPr lang="ar-JO" sz="550" dirty="0">
                <a:solidFill>
                  <a:srgbClr val="673089"/>
                </a:solidFill>
                <a:latin typeface="Lucida Sans"/>
                <a:cs typeface="Calibri" panose="020F0502020204030204" pitchFamily="34" charset="0"/>
              </a:rPr>
              <a:t>المشاركة بين الوكالات والتثليث مع البيانات التشغيلية وبيانات العلوم الاجتماعية الأخرى ومناقشة اتجاهات الملاحظات والانطباعات</a:t>
            </a:r>
            <a:endParaRPr sz="550" dirty="0">
              <a:latin typeface="Lucida Sans"/>
              <a:cs typeface="Calibri" panose="020F0502020204030204" pitchFamily="34" charset="0"/>
            </a:endParaRPr>
          </a:p>
        </p:txBody>
      </p:sp>
      <p:sp>
        <p:nvSpPr>
          <p:cNvPr id="32" name="object 32"/>
          <p:cNvSpPr txBox="1"/>
          <p:nvPr/>
        </p:nvSpPr>
        <p:spPr>
          <a:xfrm>
            <a:off x="5563138" y="5285901"/>
            <a:ext cx="659130" cy="453329"/>
          </a:xfrm>
          <a:prstGeom prst="rect">
            <a:avLst/>
          </a:prstGeom>
        </p:spPr>
        <p:txBody>
          <a:bodyPr vert="horz" wrap="square" lIns="0" tIns="11430" rIns="0" bIns="0" rtlCol="0">
            <a:spAutoFit/>
          </a:bodyPr>
          <a:lstStyle/>
          <a:p>
            <a:pPr marL="12700" marR="5080" algn="ctr">
              <a:lnSpc>
                <a:spcPct val="106000"/>
              </a:lnSpc>
              <a:spcBef>
                <a:spcPts val="90"/>
              </a:spcBef>
            </a:pPr>
            <a:r>
              <a:rPr lang="ar-JO" sz="550" dirty="0">
                <a:solidFill>
                  <a:srgbClr val="673089"/>
                </a:solidFill>
                <a:latin typeface="Lucida Sans"/>
                <a:cs typeface="Calibri" panose="020F0502020204030204" pitchFamily="34" charset="0"/>
              </a:rPr>
              <a:t>إعداد تقارير الملاحظات والانطباعات المشتركة بين الوكالات، بما في ذلك التوصيات الملموسة وروابط للمصادر</a:t>
            </a:r>
            <a:endParaRPr sz="550" dirty="0">
              <a:latin typeface="Lucida Sans"/>
              <a:cs typeface="Calibri" panose="020F0502020204030204" pitchFamily="34" charset="0"/>
            </a:endParaRPr>
          </a:p>
        </p:txBody>
      </p:sp>
      <p:sp>
        <p:nvSpPr>
          <p:cNvPr id="33" name="object 33"/>
          <p:cNvSpPr txBox="1"/>
          <p:nvPr/>
        </p:nvSpPr>
        <p:spPr>
          <a:xfrm>
            <a:off x="4034452" y="8391109"/>
            <a:ext cx="818515" cy="364843"/>
          </a:xfrm>
          <a:prstGeom prst="rect">
            <a:avLst/>
          </a:prstGeom>
        </p:spPr>
        <p:txBody>
          <a:bodyPr vert="horz" wrap="square" lIns="0" tIns="11430" rIns="0" bIns="0" rtlCol="0">
            <a:spAutoFit/>
          </a:bodyPr>
          <a:lstStyle/>
          <a:p>
            <a:pPr marL="12065" marR="5080" indent="-635" algn="ctr">
              <a:lnSpc>
                <a:spcPct val="106000"/>
              </a:lnSpc>
              <a:spcBef>
                <a:spcPts val="90"/>
              </a:spcBef>
            </a:pPr>
            <a:r>
              <a:rPr lang="ar-JO" sz="550" spc="10" dirty="0">
                <a:solidFill>
                  <a:srgbClr val="673089"/>
                </a:solidFill>
                <a:latin typeface="Gill Sans MT"/>
                <a:cs typeface="Calibri" panose="020F0502020204030204" pitchFamily="34" charset="0"/>
              </a:rPr>
              <a:t>العمل المشترك بين الوكالات بما في ذلك إنتاج المصادر ذات الصلة أو تقاسمها وتنظيم الأحداث والدعوات</a:t>
            </a:r>
            <a:endParaRPr sz="550" dirty="0">
              <a:latin typeface="Gill Sans MT"/>
              <a:cs typeface="Calibri" panose="020F0502020204030204" pitchFamily="34" charset="0"/>
            </a:endParaRPr>
          </a:p>
        </p:txBody>
      </p:sp>
      <p:sp>
        <p:nvSpPr>
          <p:cNvPr id="34" name="object 34"/>
          <p:cNvSpPr txBox="1"/>
          <p:nvPr/>
        </p:nvSpPr>
        <p:spPr>
          <a:xfrm>
            <a:off x="5696205" y="6868940"/>
            <a:ext cx="742315" cy="363626"/>
          </a:xfrm>
          <a:prstGeom prst="rect">
            <a:avLst/>
          </a:prstGeom>
        </p:spPr>
        <p:txBody>
          <a:bodyPr vert="horz" wrap="square" lIns="0" tIns="11430" rIns="0" bIns="0" rtlCol="0">
            <a:spAutoFit/>
          </a:bodyPr>
          <a:lstStyle/>
          <a:p>
            <a:pPr marL="12700" marR="5080" algn="ctr">
              <a:lnSpc>
                <a:spcPct val="106000"/>
              </a:lnSpc>
              <a:spcBef>
                <a:spcPts val="90"/>
              </a:spcBef>
            </a:pPr>
            <a:r>
              <a:rPr lang="ar-JO" sz="550" dirty="0">
                <a:solidFill>
                  <a:srgbClr val="673089"/>
                </a:solidFill>
                <a:latin typeface="Lucida Sans"/>
                <a:cs typeface="Calibri" panose="020F0502020204030204" pitchFamily="34" charset="0"/>
              </a:rPr>
              <a:t>عرض ومناقشة توجهات الملاحظات والانطباعات  والتوصيات في اجتماعات التنسيق بين الوكالات</a:t>
            </a:r>
            <a:endParaRPr sz="550" dirty="0">
              <a:latin typeface="Lucida Sans"/>
              <a:cs typeface="Calibri" panose="020F0502020204030204" pitchFamily="34" charset="0"/>
            </a:endParaRPr>
          </a:p>
        </p:txBody>
      </p:sp>
      <p:sp>
        <p:nvSpPr>
          <p:cNvPr id="35" name="object 35"/>
          <p:cNvSpPr txBox="1"/>
          <p:nvPr/>
        </p:nvSpPr>
        <p:spPr>
          <a:xfrm>
            <a:off x="2849615" y="7918822"/>
            <a:ext cx="467359" cy="186526"/>
          </a:xfrm>
          <a:prstGeom prst="rect">
            <a:avLst/>
          </a:prstGeom>
        </p:spPr>
        <p:txBody>
          <a:bodyPr vert="horz" wrap="square" lIns="0" tIns="11430" rIns="0" bIns="0" rtlCol="0">
            <a:spAutoFit/>
          </a:bodyPr>
          <a:lstStyle/>
          <a:p>
            <a:pPr marL="12700" marR="5080" indent="57150" rtl="1">
              <a:lnSpc>
                <a:spcPct val="106000"/>
              </a:lnSpc>
              <a:spcBef>
                <a:spcPts val="90"/>
              </a:spcBef>
            </a:pPr>
            <a:r>
              <a:rPr lang="ar-JO" sz="550" dirty="0">
                <a:solidFill>
                  <a:srgbClr val="673089"/>
                </a:solidFill>
                <a:latin typeface="Lucida Sans"/>
                <a:cs typeface="Calibri" panose="020F0502020204030204" pitchFamily="34" charset="0"/>
              </a:rPr>
              <a:t>العمل على المستوى القطري</a:t>
            </a:r>
            <a:endParaRPr sz="550" dirty="0">
              <a:latin typeface="Lucida Sans"/>
              <a:cs typeface="Calibri" panose="020F0502020204030204" pitchFamily="34" charset="0"/>
            </a:endParaRPr>
          </a:p>
        </p:txBody>
      </p:sp>
      <p:sp>
        <p:nvSpPr>
          <p:cNvPr id="36" name="object 36"/>
          <p:cNvSpPr txBox="1"/>
          <p:nvPr/>
        </p:nvSpPr>
        <p:spPr>
          <a:xfrm>
            <a:off x="3892045" y="7586464"/>
            <a:ext cx="647700" cy="273921"/>
          </a:xfrm>
          <a:prstGeom prst="rect">
            <a:avLst/>
          </a:prstGeom>
        </p:spPr>
        <p:txBody>
          <a:bodyPr vert="horz" wrap="square" lIns="0" tIns="11430" rIns="0" bIns="0" rtlCol="0">
            <a:spAutoFit/>
          </a:bodyPr>
          <a:lstStyle/>
          <a:p>
            <a:pPr marL="12700" marR="5080" algn="ctr">
              <a:lnSpc>
                <a:spcPct val="106000"/>
              </a:lnSpc>
              <a:spcBef>
                <a:spcPts val="90"/>
              </a:spcBef>
            </a:pPr>
            <a:r>
              <a:rPr lang="ar-JO" sz="550" dirty="0">
                <a:solidFill>
                  <a:srgbClr val="673089"/>
                </a:solidFill>
                <a:latin typeface="Lucida Sans"/>
                <a:cs typeface="Calibri" panose="020F0502020204030204" pitchFamily="34" charset="0"/>
              </a:rPr>
              <a:t>مشاركة ومناقشة توجهات التغذية الراجعة المجتمعية على مستوى التنسيق</a:t>
            </a:r>
            <a:endParaRPr sz="550" dirty="0">
              <a:latin typeface="Lucida Sans"/>
              <a:cs typeface="Calibri" panose="020F0502020204030204" pitchFamily="34" charset="0"/>
            </a:endParaRPr>
          </a:p>
        </p:txBody>
      </p:sp>
      <p:sp>
        <p:nvSpPr>
          <p:cNvPr id="37" name="object 37"/>
          <p:cNvSpPr txBox="1"/>
          <p:nvPr/>
        </p:nvSpPr>
        <p:spPr>
          <a:xfrm>
            <a:off x="4678445" y="6214251"/>
            <a:ext cx="673100" cy="276229"/>
          </a:xfrm>
          <a:prstGeom prst="rect">
            <a:avLst/>
          </a:prstGeom>
        </p:spPr>
        <p:txBody>
          <a:bodyPr vert="horz" wrap="square" lIns="0" tIns="11430" rIns="0" bIns="0" rtlCol="0">
            <a:spAutoFit/>
          </a:bodyPr>
          <a:lstStyle/>
          <a:p>
            <a:pPr marL="12700" marR="5080" algn="ctr">
              <a:lnSpc>
                <a:spcPct val="106000"/>
              </a:lnSpc>
              <a:spcBef>
                <a:spcPts val="90"/>
              </a:spcBef>
            </a:pPr>
            <a:r>
              <a:rPr lang="ar-JO" sz="550" dirty="0">
                <a:solidFill>
                  <a:srgbClr val="673089"/>
                </a:solidFill>
                <a:latin typeface="Lucida Sans"/>
                <a:cs typeface="Calibri" panose="020F0502020204030204" pitchFamily="34" charset="0"/>
              </a:rPr>
              <a:t>تطوير منتجات معلوماتية فعّالة وموجهة بالملاحظات والانطباعات الرئيسية</a:t>
            </a:r>
            <a:endParaRPr sz="550" dirty="0">
              <a:latin typeface="Lucida Sans"/>
              <a:cs typeface="Calibri" panose="020F0502020204030204" pitchFamily="34" charset="0"/>
            </a:endParaRPr>
          </a:p>
        </p:txBody>
      </p:sp>
      <p:sp>
        <p:nvSpPr>
          <p:cNvPr id="38" name="object 38"/>
          <p:cNvSpPr txBox="1"/>
          <p:nvPr/>
        </p:nvSpPr>
        <p:spPr>
          <a:xfrm>
            <a:off x="4248657" y="5230739"/>
            <a:ext cx="539115" cy="273921"/>
          </a:xfrm>
          <a:prstGeom prst="rect">
            <a:avLst/>
          </a:prstGeom>
        </p:spPr>
        <p:txBody>
          <a:bodyPr vert="horz" wrap="square" lIns="0" tIns="11430" rIns="0" bIns="0" rtlCol="0">
            <a:spAutoFit/>
          </a:bodyPr>
          <a:lstStyle/>
          <a:p>
            <a:pPr marL="12700" marR="5080" indent="135890" algn="ctr" rtl="0">
              <a:lnSpc>
                <a:spcPct val="106000"/>
              </a:lnSpc>
              <a:spcBef>
                <a:spcPts val="90"/>
              </a:spcBef>
            </a:pPr>
            <a:r>
              <a:rPr lang="ar-JO" sz="550" spc="-10" dirty="0">
                <a:solidFill>
                  <a:srgbClr val="673089"/>
                </a:solidFill>
                <a:latin typeface="Lucida Sans"/>
                <a:cs typeface="Calibri" panose="020F0502020204030204" pitchFamily="34" charset="0"/>
              </a:rPr>
              <a:t>ترميز وتحليل بيانات الملاحظات والانطباعات</a:t>
            </a:r>
            <a:endParaRPr sz="550" dirty="0">
              <a:latin typeface="Lucida Sans"/>
              <a:cs typeface="Calibri" panose="020F0502020204030204" pitchFamily="34" charset="0"/>
            </a:endParaRPr>
          </a:p>
        </p:txBody>
      </p:sp>
      <p:sp>
        <p:nvSpPr>
          <p:cNvPr id="39" name="object 39"/>
          <p:cNvSpPr txBox="1"/>
          <p:nvPr/>
        </p:nvSpPr>
        <p:spPr>
          <a:xfrm>
            <a:off x="3533804" y="6276641"/>
            <a:ext cx="660400" cy="376450"/>
          </a:xfrm>
          <a:prstGeom prst="rect">
            <a:avLst/>
          </a:prstGeom>
        </p:spPr>
        <p:txBody>
          <a:bodyPr vert="horz" wrap="square" lIns="0" tIns="11430" rIns="0" bIns="0" rtlCol="0">
            <a:spAutoFit/>
          </a:bodyPr>
          <a:lstStyle/>
          <a:p>
            <a:pPr marL="19050" marR="11430" algn="ctr">
              <a:lnSpc>
                <a:spcPct val="106000"/>
              </a:lnSpc>
              <a:spcBef>
                <a:spcPts val="90"/>
              </a:spcBef>
            </a:pPr>
            <a:r>
              <a:rPr lang="ar-JO" sz="550" dirty="0">
                <a:solidFill>
                  <a:srgbClr val="673089"/>
                </a:solidFill>
                <a:latin typeface="Lucida Sans"/>
                <a:cs typeface="Calibri" panose="020F0502020204030204" pitchFamily="34" charset="0"/>
              </a:rPr>
              <a:t>مشاركة ومناقشة توجهات التغذية الراجعة المجتمعية على المستوى المحلي</a:t>
            </a:r>
          </a:p>
          <a:p>
            <a:pPr marL="19050" marR="11430" algn="ctr">
              <a:lnSpc>
                <a:spcPct val="106000"/>
              </a:lnSpc>
              <a:spcBef>
                <a:spcPts val="90"/>
              </a:spcBef>
            </a:pPr>
            <a:r>
              <a:rPr lang="ar-JO" sz="550" dirty="0">
                <a:solidFill>
                  <a:srgbClr val="673089"/>
                </a:solidFill>
                <a:latin typeface="Lucida Sans"/>
                <a:cs typeface="Calibri" panose="020F0502020204030204" pitchFamily="34" charset="0"/>
              </a:rPr>
              <a:t>مستوى (تنسيق الأفرع).</a:t>
            </a:r>
            <a:endParaRPr sz="550" dirty="0">
              <a:latin typeface="Lucida Sans"/>
              <a:cs typeface="Calibri" panose="020F0502020204030204" pitchFamily="34" charset="0"/>
            </a:endParaRPr>
          </a:p>
        </p:txBody>
      </p:sp>
      <p:sp>
        <p:nvSpPr>
          <p:cNvPr id="40" name="object 40"/>
          <p:cNvSpPr txBox="1"/>
          <p:nvPr/>
        </p:nvSpPr>
        <p:spPr>
          <a:xfrm>
            <a:off x="2945147" y="5317840"/>
            <a:ext cx="632460" cy="275140"/>
          </a:xfrm>
          <a:prstGeom prst="rect">
            <a:avLst/>
          </a:prstGeom>
        </p:spPr>
        <p:txBody>
          <a:bodyPr vert="horz" wrap="square" lIns="0" tIns="11430" rIns="0" bIns="0" rtlCol="0">
            <a:spAutoFit/>
          </a:bodyPr>
          <a:lstStyle/>
          <a:p>
            <a:pPr marL="12700" marR="5080" algn="ctr" rtl="1">
              <a:lnSpc>
                <a:spcPct val="106000"/>
              </a:lnSpc>
              <a:spcBef>
                <a:spcPts val="90"/>
              </a:spcBef>
            </a:pPr>
            <a:r>
              <a:rPr lang="ar-JO" sz="550" spc="20" dirty="0">
                <a:solidFill>
                  <a:srgbClr val="673089"/>
                </a:solidFill>
                <a:latin typeface="Gill Sans MT"/>
                <a:cs typeface="Calibri" panose="020F0502020204030204" pitchFamily="34" charset="0"/>
              </a:rPr>
              <a:t>إدخال الملاحظات والانطباعات في قاعدة بيانات فيد باتش</a:t>
            </a:r>
            <a:endParaRPr sz="550" dirty="0">
              <a:latin typeface="Gill Sans MT"/>
              <a:cs typeface="Calibri" panose="020F0502020204030204" pitchFamily="34" charset="0"/>
            </a:endParaRPr>
          </a:p>
        </p:txBody>
      </p:sp>
      <p:sp>
        <p:nvSpPr>
          <p:cNvPr id="41" name="object 41"/>
          <p:cNvSpPr txBox="1"/>
          <p:nvPr/>
        </p:nvSpPr>
        <p:spPr>
          <a:xfrm>
            <a:off x="2580314" y="6323657"/>
            <a:ext cx="672465" cy="276229"/>
          </a:xfrm>
          <a:prstGeom prst="rect">
            <a:avLst/>
          </a:prstGeom>
        </p:spPr>
        <p:txBody>
          <a:bodyPr vert="horz" wrap="square" lIns="0" tIns="11430" rIns="0" bIns="0" rtlCol="0">
            <a:spAutoFit/>
          </a:bodyPr>
          <a:lstStyle/>
          <a:p>
            <a:pPr marL="12700" marR="5080" indent="33020" algn="r">
              <a:lnSpc>
                <a:spcPct val="106000"/>
              </a:lnSpc>
              <a:spcBef>
                <a:spcPts val="90"/>
              </a:spcBef>
            </a:pPr>
            <a:r>
              <a:rPr lang="ar-JO" sz="550" dirty="0">
                <a:solidFill>
                  <a:srgbClr val="673089"/>
                </a:solidFill>
                <a:latin typeface="Lucida Sans"/>
                <a:cs typeface="Calibri" panose="020F0502020204030204" pitchFamily="34" charset="0"/>
              </a:rPr>
              <a:t>مناقشة مخصصة لاتجاهات الملاحظات والانطباعات</a:t>
            </a:r>
            <a:endParaRPr sz="550" dirty="0">
              <a:latin typeface="Lucida Sans"/>
              <a:cs typeface="Calibri" panose="020F0502020204030204" pitchFamily="34" charset="0"/>
            </a:endParaRPr>
          </a:p>
        </p:txBody>
      </p:sp>
      <p:sp>
        <p:nvSpPr>
          <p:cNvPr id="42" name="object 42"/>
          <p:cNvSpPr txBox="1"/>
          <p:nvPr/>
        </p:nvSpPr>
        <p:spPr>
          <a:xfrm>
            <a:off x="2088344" y="6846702"/>
            <a:ext cx="629285" cy="186526"/>
          </a:xfrm>
          <a:prstGeom prst="rect">
            <a:avLst/>
          </a:prstGeom>
        </p:spPr>
        <p:txBody>
          <a:bodyPr vert="horz" wrap="square" lIns="0" tIns="11430" rIns="0" bIns="0" rtlCol="0">
            <a:spAutoFit/>
          </a:bodyPr>
          <a:lstStyle/>
          <a:p>
            <a:pPr marL="62865" marR="5080" indent="-50800" algn="ctr">
              <a:lnSpc>
                <a:spcPct val="106000"/>
              </a:lnSpc>
              <a:spcBef>
                <a:spcPts val="90"/>
              </a:spcBef>
            </a:pPr>
            <a:r>
              <a:rPr lang="ar-JO" sz="550" dirty="0">
                <a:solidFill>
                  <a:srgbClr val="673089"/>
                </a:solidFill>
                <a:latin typeface="Lucida Sans"/>
                <a:cs typeface="Calibri" panose="020F0502020204030204" pitchFamily="34" charset="0"/>
              </a:rPr>
              <a:t>اتخاذ إجراءات فورية عندما يكون ذلك ممكنًا</a:t>
            </a:r>
            <a:endParaRPr sz="550" dirty="0">
              <a:latin typeface="Lucida Sans"/>
              <a:cs typeface="Calibri" panose="020F0502020204030204" pitchFamily="34" charset="0"/>
            </a:endParaRPr>
          </a:p>
        </p:txBody>
      </p:sp>
      <p:sp>
        <p:nvSpPr>
          <p:cNvPr id="43" name="object 43"/>
          <p:cNvSpPr txBox="1"/>
          <p:nvPr/>
        </p:nvSpPr>
        <p:spPr>
          <a:xfrm>
            <a:off x="2144428" y="5684836"/>
            <a:ext cx="725170" cy="186526"/>
          </a:xfrm>
          <a:prstGeom prst="rect">
            <a:avLst/>
          </a:prstGeom>
        </p:spPr>
        <p:txBody>
          <a:bodyPr vert="horz" wrap="square" lIns="0" tIns="11430" rIns="0" bIns="0" rtlCol="0">
            <a:spAutoFit/>
          </a:bodyPr>
          <a:lstStyle/>
          <a:p>
            <a:pPr marL="12700" marR="5080" algn="ctr">
              <a:lnSpc>
                <a:spcPct val="106000"/>
              </a:lnSpc>
              <a:spcBef>
                <a:spcPts val="90"/>
              </a:spcBef>
            </a:pPr>
            <a:r>
              <a:rPr lang="ar-JO" sz="550" spc="-10" dirty="0">
                <a:solidFill>
                  <a:srgbClr val="673089"/>
                </a:solidFill>
                <a:latin typeface="Lucida Sans"/>
                <a:cs typeface="Calibri" panose="020F0502020204030204" pitchFamily="34" charset="0"/>
              </a:rPr>
              <a:t>تسجيل التغذية الراجعة المجتمعية</a:t>
            </a:r>
            <a:endParaRPr sz="550" dirty="0">
              <a:latin typeface="Lucida Sans"/>
              <a:cs typeface="Calibri" panose="020F0502020204030204" pitchFamily="34" charset="0"/>
            </a:endParaRPr>
          </a:p>
        </p:txBody>
      </p:sp>
      <p:sp>
        <p:nvSpPr>
          <p:cNvPr id="44" name="object 44"/>
          <p:cNvSpPr txBox="1"/>
          <p:nvPr/>
        </p:nvSpPr>
        <p:spPr>
          <a:xfrm>
            <a:off x="3494330" y="5808019"/>
            <a:ext cx="496570" cy="273921"/>
          </a:xfrm>
          <a:prstGeom prst="rect">
            <a:avLst/>
          </a:prstGeom>
        </p:spPr>
        <p:txBody>
          <a:bodyPr vert="horz" wrap="square" lIns="0" tIns="11430" rIns="0" bIns="0" rtlCol="0">
            <a:spAutoFit/>
          </a:bodyPr>
          <a:lstStyle/>
          <a:p>
            <a:pPr marL="46355" marR="5080" indent="-34290" algn="ctr">
              <a:lnSpc>
                <a:spcPct val="106000"/>
              </a:lnSpc>
              <a:spcBef>
                <a:spcPts val="90"/>
              </a:spcBef>
            </a:pPr>
            <a:r>
              <a:rPr lang="ar-JO" sz="550" dirty="0">
                <a:solidFill>
                  <a:srgbClr val="673089"/>
                </a:solidFill>
                <a:latin typeface="Lucida Sans"/>
                <a:cs typeface="Calibri" panose="020F0502020204030204" pitchFamily="34" charset="0"/>
              </a:rPr>
              <a:t>التحليل المحلي لبيانات الملاحظات والانطباعات</a:t>
            </a:r>
            <a:endParaRPr sz="550" dirty="0">
              <a:latin typeface="Lucida Sans"/>
              <a:cs typeface="Calibri" panose="020F0502020204030204" pitchFamily="34" charset="0"/>
            </a:endParaRPr>
          </a:p>
        </p:txBody>
      </p:sp>
      <p:sp>
        <p:nvSpPr>
          <p:cNvPr id="45" name="object 45"/>
          <p:cNvSpPr txBox="1"/>
          <p:nvPr/>
        </p:nvSpPr>
        <p:spPr>
          <a:xfrm>
            <a:off x="2891370" y="7123454"/>
            <a:ext cx="1216025" cy="120546"/>
          </a:xfrm>
          <a:prstGeom prst="rect">
            <a:avLst/>
          </a:prstGeom>
        </p:spPr>
        <p:txBody>
          <a:bodyPr vert="horz" wrap="square" lIns="0" tIns="12700" rIns="0" bIns="0" rtlCol="0">
            <a:spAutoFit/>
          </a:bodyPr>
          <a:lstStyle/>
          <a:p>
            <a:pPr marL="607695" marR="5080" indent="-277495">
              <a:lnSpc>
                <a:spcPct val="100000"/>
              </a:lnSpc>
              <a:spcBef>
                <a:spcPts val="100"/>
              </a:spcBef>
            </a:pPr>
            <a:r>
              <a:rPr lang="ar-JO" sz="700" b="1" spc="45" dirty="0">
                <a:solidFill>
                  <a:srgbClr val="673089"/>
                </a:solidFill>
                <a:latin typeface="Calibri" panose="020F0502020204030204" pitchFamily="34" charset="0"/>
                <a:cs typeface="Calibri" panose="020F0502020204030204" pitchFamily="34" charset="0"/>
              </a:rPr>
              <a:t>مكتب الفرع/ المنطقة</a:t>
            </a:r>
            <a:endParaRPr lang="en-US" sz="700" dirty="0">
              <a:latin typeface="Calibri" panose="020F0502020204030204" pitchFamily="34" charset="0"/>
              <a:cs typeface="Calibri" panose="020F0502020204030204" pitchFamily="34" charset="0"/>
            </a:endParaRPr>
          </a:p>
        </p:txBody>
      </p:sp>
      <p:sp>
        <p:nvSpPr>
          <p:cNvPr id="46" name="object 46"/>
          <p:cNvSpPr txBox="1"/>
          <p:nvPr/>
        </p:nvSpPr>
        <p:spPr>
          <a:xfrm>
            <a:off x="2801622" y="7501654"/>
            <a:ext cx="532130" cy="186526"/>
          </a:xfrm>
          <a:prstGeom prst="rect">
            <a:avLst/>
          </a:prstGeom>
        </p:spPr>
        <p:txBody>
          <a:bodyPr vert="horz" wrap="square" lIns="0" tIns="11430" rIns="0" bIns="0" rtlCol="0">
            <a:spAutoFit/>
          </a:bodyPr>
          <a:lstStyle/>
          <a:p>
            <a:pPr marL="186690" marR="5080" indent="-174625" algn="ctr">
              <a:lnSpc>
                <a:spcPct val="106000"/>
              </a:lnSpc>
              <a:spcBef>
                <a:spcPts val="90"/>
              </a:spcBef>
            </a:pPr>
            <a:r>
              <a:rPr lang="ar-JO" sz="550" spc="-10" dirty="0">
                <a:solidFill>
                  <a:srgbClr val="673089"/>
                </a:solidFill>
                <a:latin typeface="Lucida Sans"/>
                <a:cs typeface="Calibri" panose="020F0502020204030204" pitchFamily="34" charset="0"/>
              </a:rPr>
              <a:t>العمل على مستوى المنطقة/الفرع</a:t>
            </a:r>
            <a:endParaRPr sz="550" dirty="0">
              <a:latin typeface="Lucida Sans"/>
              <a:cs typeface="Calibri" panose="020F0502020204030204" pitchFamily="34" charset="0"/>
            </a:endParaRPr>
          </a:p>
        </p:txBody>
      </p:sp>
      <p:sp>
        <p:nvSpPr>
          <p:cNvPr id="47" name="object 47"/>
          <p:cNvSpPr txBox="1"/>
          <p:nvPr/>
        </p:nvSpPr>
        <p:spPr>
          <a:xfrm>
            <a:off x="3095172" y="4748734"/>
            <a:ext cx="712470" cy="186526"/>
          </a:xfrm>
          <a:prstGeom prst="rect">
            <a:avLst/>
          </a:prstGeom>
        </p:spPr>
        <p:txBody>
          <a:bodyPr vert="horz" wrap="square" lIns="0" tIns="11430" rIns="0" bIns="0" rtlCol="0">
            <a:spAutoFit/>
          </a:bodyPr>
          <a:lstStyle/>
          <a:p>
            <a:pPr marL="12700" marR="5080" algn="ctr">
              <a:lnSpc>
                <a:spcPct val="106000"/>
              </a:lnSpc>
              <a:spcBef>
                <a:spcPts val="90"/>
              </a:spcBef>
            </a:pPr>
            <a:r>
              <a:rPr lang="ar-JO" sz="550" spc="-10" dirty="0">
                <a:solidFill>
                  <a:srgbClr val="673089"/>
                </a:solidFill>
                <a:latin typeface="Lucida Sans"/>
                <a:cs typeface="Calibri" panose="020F0502020204030204" pitchFamily="34" charset="0"/>
              </a:rPr>
              <a:t>دمج وترميز وتحليل بيانات الملاحظات والانطباعات</a:t>
            </a:r>
            <a:endParaRPr sz="550" dirty="0">
              <a:latin typeface="Lucida Sans"/>
              <a:cs typeface="Calibri" panose="020F0502020204030204" pitchFamily="34" charset="0"/>
            </a:endParaRPr>
          </a:p>
        </p:txBody>
      </p:sp>
      <p:grpSp>
        <p:nvGrpSpPr>
          <p:cNvPr id="48" name="object 48"/>
          <p:cNvGrpSpPr/>
          <p:nvPr/>
        </p:nvGrpSpPr>
        <p:grpSpPr>
          <a:xfrm>
            <a:off x="2418965" y="3886767"/>
            <a:ext cx="4404360" cy="4961255"/>
            <a:chOff x="2418965" y="3886767"/>
            <a:chExt cx="4404360" cy="4961255"/>
          </a:xfrm>
        </p:grpSpPr>
        <p:pic>
          <p:nvPicPr>
            <p:cNvPr id="49" name="object 49"/>
            <p:cNvPicPr/>
            <p:nvPr/>
          </p:nvPicPr>
          <p:blipFill>
            <a:blip r:embed="rId10" cstate="print"/>
            <a:stretch>
              <a:fillRect/>
            </a:stretch>
          </p:blipFill>
          <p:spPr>
            <a:xfrm>
              <a:off x="5885859" y="4574496"/>
              <a:ext cx="119252" cy="126720"/>
            </a:xfrm>
            <a:prstGeom prst="rect">
              <a:avLst/>
            </a:prstGeom>
          </p:spPr>
        </p:pic>
        <p:pic>
          <p:nvPicPr>
            <p:cNvPr id="50" name="object 50"/>
            <p:cNvPicPr/>
            <p:nvPr/>
          </p:nvPicPr>
          <p:blipFill>
            <a:blip r:embed="rId11" cstate="print"/>
            <a:stretch>
              <a:fillRect/>
            </a:stretch>
          </p:blipFill>
          <p:spPr>
            <a:xfrm>
              <a:off x="6682320" y="6270554"/>
              <a:ext cx="140766" cy="76225"/>
            </a:xfrm>
            <a:prstGeom prst="rect">
              <a:avLst/>
            </a:prstGeom>
          </p:spPr>
        </p:pic>
        <p:pic>
          <p:nvPicPr>
            <p:cNvPr id="51" name="object 51"/>
            <p:cNvPicPr/>
            <p:nvPr/>
          </p:nvPicPr>
          <p:blipFill>
            <a:blip r:embed="rId12" cstate="print"/>
            <a:stretch>
              <a:fillRect/>
            </a:stretch>
          </p:blipFill>
          <p:spPr>
            <a:xfrm>
              <a:off x="6002539" y="8217462"/>
              <a:ext cx="129654" cy="106210"/>
            </a:xfrm>
            <a:prstGeom prst="rect">
              <a:avLst/>
            </a:prstGeom>
          </p:spPr>
        </p:pic>
        <p:pic>
          <p:nvPicPr>
            <p:cNvPr id="52" name="object 52"/>
            <p:cNvPicPr/>
            <p:nvPr/>
          </p:nvPicPr>
          <p:blipFill>
            <a:blip r:embed="rId13" cstate="print"/>
            <a:stretch>
              <a:fillRect/>
            </a:stretch>
          </p:blipFill>
          <p:spPr>
            <a:xfrm>
              <a:off x="3632688" y="8273515"/>
              <a:ext cx="75399" cy="140754"/>
            </a:xfrm>
            <a:prstGeom prst="rect">
              <a:avLst/>
            </a:prstGeom>
          </p:spPr>
        </p:pic>
        <p:pic>
          <p:nvPicPr>
            <p:cNvPr id="53" name="object 53"/>
            <p:cNvPicPr/>
            <p:nvPr/>
          </p:nvPicPr>
          <p:blipFill>
            <a:blip r:embed="rId14" cstate="print"/>
            <a:stretch>
              <a:fillRect/>
            </a:stretch>
          </p:blipFill>
          <p:spPr>
            <a:xfrm>
              <a:off x="5063581" y="7529672"/>
              <a:ext cx="138455" cy="91249"/>
            </a:xfrm>
            <a:prstGeom prst="rect">
              <a:avLst/>
            </a:prstGeom>
          </p:spPr>
        </p:pic>
        <p:pic>
          <p:nvPicPr>
            <p:cNvPr id="54" name="object 54"/>
            <p:cNvPicPr/>
            <p:nvPr/>
          </p:nvPicPr>
          <p:blipFill>
            <a:blip r:embed="rId15" cstate="print"/>
            <a:stretch>
              <a:fillRect/>
            </a:stretch>
          </p:blipFill>
          <p:spPr>
            <a:xfrm>
              <a:off x="4075621" y="7257030"/>
              <a:ext cx="134912" cy="98171"/>
            </a:xfrm>
            <a:prstGeom prst="rect">
              <a:avLst/>
            </a:prstGeom>
          </p:spPr>
        </p:pic>
        <p:pic>
          <p:nvPicPr>
            <p:cNvPr id="55" name="object 55"/>
            <p:cNvPicPr/>
            <p:nvPr/>
          </p:nvPicPr>
          <p:blipFill>
            <a:blip r:embed="rId16" cstate="print"/>
            <a:stretch>
              <a:fillRect/>
            </a:stretch>
          </p:blipFill>
          <p:spPr>
            <a:xfrm>
              <a:off x="5189927" y="5517644"/>
              <a:ext cx="127355" cy="106006"/>
            </a:xfrm>
            <a:prstGeom prst="rect">
              <a:avLst/>
            </a:prstGeom>
          </p:spPr>
        </p:pic>
        <p:pic>
          <p:nvPicPr>
            <p:cNvPr id="56" name="object 56"/>
            <p:cNvPicPr/>
            <p:nvPr/>
          </p:nvPicPr>
          <p:blipFill>
            <a:blip r:embed="rId17" cstate="print"/>
            <a:stretch>
              <a:fillRect/>
            </a:stretch>
          </p:blipFill>
          <p:spPr>
            <a:xfrm>
              <a:off x="4309713" y="6056357"/>
              <a:ext cx="137490" cy="88633"/>
            </a:xfrm>
            <a:prstGeom prst="rect">
              <a:avLst/>
            </a:prstGeom>
          </p:spPr>
        </p:pic>
        <p:pic>
          <p:nvPicPr>
            <p:cNvPr id="57" name="object 57"/>
            <p:cNvPicPr/>
            <p:nvPr/>
          </p:nvPicPr>
          <p:blipFill>
            <a:blip r:embed="rId18" cstate="print"/>
            <a:stretch>
              <a:fillRect/>
            </a:stretch>
          </p:blipFill>
          <p:spPr>
            <a:xfrm>
              <a:off x="4227413" y="4653066"/>
              <a:ext cx="76923" cy="146088"/>
            </a:xfrm>
            <a:prstGeom prst="rect">
              <a:avLst/>
            </a:prstGeom>
          </p:spPr>
        </p:pic>
        <p:pic>
          <p:nvPicPr>
            <p:cNvPr id="58" name="object 58"/>
            <p:cNvPicPr/>
            <p:nvPr/>
          </p:nvPicPr>
          <p:blipFill>
            <a:blip r:embed="rId19" cstate="print"/>
            <a:stretch>
              <a:fillRect/>
            </a:stretch>
          </p:blipFill>
          <p:spPr>
            <a:xfrm>
              <a:off x="3910608" y="5401089"/>
              <a:ext cx="97256" cy="135432"/>
            </a:xfrm>
            <a:prstGeom prst="rect">
              <a:avLst/>
            </a:prstGeom>
          </p:spPr>
        </p:pic>
        <p:pic>
          <p:nvPicPr>
            <p:cNvPr id="59" name="object 59"/>
            <p:cNvPicPr/>
            <p:nvPr/>
          </p:nvPicPr>
          <p:blipFill>
            <a:blip r:embed="rId20" cstate="print"/>
            <a:stretch>
              <a:fillRect/>
            </a:stretch>
          </p:blipFill>
          <p:spPr>
            <a:xfrm>
              <a:off x="2660074" y="4720845"/>
              <a:ext cx="98158" cy="131470"/>
            </a:xfrm>
            <a:prstGeom prst="rect">
              <a:avLst/>
            </a:prstGeom>
          </p:spPr>
        </p:pic>
        <p:pic>
          <p:nvPicPr>
            <p:cNvPr id="60" name="object 60"/>
            <p:cNvPicPr/>
            <p:nvPr/>
          </p:nvPicPr>
          <p:blipFill>
            <a:blip r:embed="rId21" cstate="print"/>
            <a:stretch>
              <a:fillRect/>
            </a:stretch>
          </p:blipFill>
          <p:spPr>
            <a:xfrm>
              <a:off x="2709501" y="5085835"/>
              <a:ext cx="84213" cy="139534"/>
            </a:xfrm>
            <a:prstGeom prst="rect">
              <a:avLst/>
            </a:prstGeom>
          </p:spPr>
        </p:pic>
        <p:pic>
          <p:nvPicPr>
            <p:cNvPr id="61" name="object 61"/>
            <p:cNvPicPr/>
            <p:nvPr/>
          </p:nvPicPr>
          <p:blipFill>
            <a:blip r:embed="rId22" cstate="print"/>
            <a:stretch>
              <a:fillRect/>
            </a:stretch>
          </p:blipFill>
          <p:spPr>
            <a:xfrm>
              <a:off x="3054586" y="8702438"/>
              <a:ext cx="79578" cy="144970"/>
            </a:xfrm>
            <a:prstGeom prst="rect">
              <a:avLst/>
            </a:prstGeom>
          </p:spPr>
        </p:pic>
        <p:pic>
          <p:nvPicPr>
            <p:cNvPr id="62" name="object 62"/>
            <p:cNvPicPr/>
            <p:nvPr/>
          </p:nvPicPr>
          <p:blipFill>
            <a:blip r:embed="rId23" cstate="print"/>
            <a:stretch>
              <a:fillRect/>
            </a:stretch>
          </p:blipFill>
          <p:spPr>
            <a:xfrm>
              <a:off x="2418965" y="7939366"/>
              <a:ext cx="91401" cy="138391"/>
            </a:xfrm>
            <a:prstGeom prst="rect">
              <a:avLst/>
            </a:prstGeom>
          </p:spPr>
        </p:pic>
        <p:pic>
          <p:nvPicPr>
            <p:cNvPr id="63" name="object 63"/>
            <p:cNvPicPr/>
            <p:nvPr/>
          </p:nvPicPr>
          <p:blipFill>
            <a:blip r:embed="rId24" cstate="print"/>
            <a:stretch>
              <a:fillRect/>
            </a:stretch>
          </p:blipFill>
          <p:spPr>
            <a:xfrm>
              <a:off x="2469307" y="7646994"/>
              <a:ext cx="75412" cy="146456"/>
            </a:xfrm>
            <a:prstGeom prst="rect">
              <a:avLst/>
            </a:prstGeom>
          </p:spPr>
        </p:pic>
        <p:pic>
          <p:nvPicPr>
            <p:cNvPr id="64" name="object 64"/>
            <p:cNvPicPr/>
            <p:nvPr/>
          </p:nvPicPr>
          <p:blipFill>
            <a:blip r:embed="rId25" cstate="print"/>
            <a:stretch>
              <a:fillRect/>
            </a:stretch>
          </p:blipFill>
          <p:spPr>
            <a:xfrm>
              <a:off x="3640386" y="3886767"/>
              <a:ext cx="82473" cy="139801"/>
            </a:xfrm>
            <a:prstGeom prst="rect">
              <a:avLst/>
            </a:prstGeom>
          </p:spPr>
        </p:pic>
      </p:grpSp>
      <p:sp>
        <p:nvSpPr>
          <p:cNvPr id="66" name="object 66"/>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67" name="object 67"/>
          <p:cNvSpPr txBox="1"/>
          <p:nvPr/>
        </p:nvSpPr>
        <p:spPr>
          <a:xfrm>
            <a:off x="6727546" y="10083162"/>
            <a:ext cx="132080" cy="135935"/>
          </a:xfrm>
          <a:prstGeom prst="rect">
            <a:avLst/>
          </a:prstGeom>
        </p:spPr>
        <p:txBody>
          <a:bodyPr vert="horz" wrap="square" lIns="0" tIns="12700" rIns="0" bIns="0" rtlCol="0">
            <a:spAutoFit/>
          </a:bodyPr>
          <a:lstStyle/>
          <a:p>
            <a:pPr marL="12700">
              <a:lnSpc>
                <a:spcPct val="100000"/>
              </a:lnSpc>
              <a:spcBef>
                <a:spcPts val="100"/>
              </a:spcBef>
            </a:pPr>
            <a:r>
              <a:rPr sz="800" b="1" spc="-25" dirty="0">
                <a:solidFill>
                  <a:srgbClr val="FFFFFF"/>
                </a:solidFill>
                <a:latin typeface="Calibri" panose="020F0502020204030204" pitchFamily="34" charset="0"/>
                <a:cs typeface="Calibri" panose="020F0502020204030204" pitchFamily="34" charset="0"/>
              </a:rPr>
              <a:t>17</a:t>
            </a:r>
            <a:endParaRPr sz="800" dirty="0">
              <a:latin typeface="Calibri" panose="020F0502020204030204" pitchFamily="34" charset="0"/>
              <a:cs typeface="Calibri" panose="020F0502020204030204" pitchFamily="34" charset="0"/>
            </a:endParaRPr>
          </a:p>
        </p:txBody>
      </p:sp>
      <p:sp>
        <p:nvSpPr>
          <p:cNvPr id="69" name="object 18">
            <a:extLst>
              <a:ext uri="{FF2B5EF4-FFF2-40B4-BE49-F238E27FC236}">
                <a16:creationId xmlns:a16="http://schemas.microsoft.com/office/drawing/2014/main" id="{2AA7CC39-24ED-0D32-1CD0-4FE4B4C21C95}"/>
              </a:ext>
            </a:extLst>
          </p:cNvPr>
          <p:cNvSpPr txBox="1"/>
          <p:nvPr/>
        </p:nvSpPr>
        <p:spPr>
          <a:xfrm>
            <a:off x="2689675" y="10234045"/>
            <a:ext cx="3973829" cy="289560"/>
          </a:xfrm>
          <a:prstGeom prst="rect">
            <a:avLst/>
          </a:prstGeom>
        </p:spPr>
        <p:txBody>
          <a:bodyPr vert="horz" wrap="square" lIns="0" tIns="22860" rIns="0" bIns="0" rtlCol="0">
            <a:spAutoFit/>
          </a:bodyPr>
          <a:lstStyle/>
          <a:p>
            <a:pPr marR="5715" algn="r" rtl="1">
              <a:lnSpc>
                <a:spcPct val="100000"/>
              </a:lnSpc>
              <a:spcBef>
                <a:spcPts val="180"/>
              </a:spcBef>
            </a:pPr>
            <a:r>
              <a:rPr lang="ar-JO" sz="800" b="1" spc="95" dirty="0">
                <a:solidFill>
                  <a:srgbClr val="992B7D"/>
                </a:solidFill>
                <a:latin typeface="Calibri"/>
                <a:cs typeface="Calibri" panose="020F0502020204030204" pitchFamily="34" charset="0"/>
              </a:rPr>
              <a:t>الوحدة 3:</a:t>
            </a:r>
            <a:r>
              <a:rPr lang="ar-JO" sz="800" spc="-10" dirty="0">
                <a:latin typeface="Verdana"/>
                <a:cs typeface="Calibri" panose="020F0502020204030204" pitchFamily="34" charset="0"/>
              </a:rPr>
              <a:t>مراحل بناء آلية التغذية الراجعة المفتوحة وغير المنظمة</a:t>
            </a:r>
            <a:endParaRPr sz="800" dirty="0">
              <a:latin typeface="Verdana"/>
              <a:cs typeface="Calibri" panose="020F0502020204030204" pitchFamily="34" charset="0"/>
            </a:endParaRPr>
          </a:p>
          <a:p>
            <a:pPr marR="5080" algn="r">
              <a:lnSpc>
                <a:spcPct val="100000"/>
              </a:lnSpc>
              <a:spcBef>
                <a:spcPts val="75"/>
              </a:spcBef>
            </a:pPr>
            <a:r>
              <a:rPr lang="ar-JO" sz="800" dirty="0">
                <a:solidFill>
                  <a:srgbClr val="992B7D"/>
                </a:solidFill>
                <a:latin typeface="Verdana"/>
                <a:cs typeface="Calibri" panose="020F0502020204030204" pitchFamily="34" charset="0"/>
              </a:rPr>
              <a:t>المرحلة الأولى: بناء آلية التغذية الراجعة الخاصة بك. </a:t>
            </a:r>
            <a:endParaRPr sz="800" dirty="0">
              <a:latin typeface="Verdana"/>
              <a:cs typeface="Calibri" panose="020F050202020403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2248895" y="682413"/>
            <a:ext cx="4604385" cy="284480"/>
          </a:xfrm>
          <a:prstGeom prst="rect">
            <a:avLst/>
          </a:prstGeom>
        </p:spPr>
        <p:txBody>
          <a:bodyPr vert="horz" wrap="square" lIns="0" tIns="12700" rIns="0" bIns="0" rtlCol="0">
            <a:spAutoFit/>
          </a:bodyPr>
          <a:lstStyle/>
          <a:p>
            <a:pPr marL="12700" rtl="1">
              <a:lnSpc>
                <a:spcPct val="100000"/>
              </a:lnSpc>
              <a:spcBef>
                <a:spcPts val="100"/>
              </a:spcBef>
            </a:pPr>
            <a:r>
              <a:rPr lang="en-US" sz="1700" b="1" dirty="0">
                <a:solidFill>
                  <a:srgbClr val="E42A83"/>
                </a:solidFill>
                <a:latin typeface="Calibri"/>
                <a:cs typeface="Calibri" panose="020F0502020204030204" pitchFamily="34" charset="0"/>
              </a:rPr>
              <a:t>1.3</a:t>
            </a:r>
            <a:r>
              <a:rPr lang="en-US" sz="1700" b="1" spc="110" dirty="0">
                <a:solidFill>
                  <a:srgbClr val="E42A83"/>
                </a:solidFill>
                <a:latin typeface="Calibri"/>
                <a:cs typeface="Calibri" panose="020F0502020204030204" pitchFamily="34" charset="0"/>
              </a:rPr>
              <a:t> </a:t>
            </a:r>
            <a:r>
              <a:rPr lang="ar-JO" sz="1700" b="1" spc="220" dirty="0">
                <a:solidFill>
                  <a:srgbClr val="E42A83"/>
                </a:solidFill>
                <a:latin typeface="Calibri"/>
                <a:cs typeface="Calibri" panose="020F0502020204030204" pitchFamily="34" charset="0"/>
              </a:rPr>
              <a:t>تحديد قنوات الإتصال الخاصة بك</a:t>
            </a:r>
            <a:endParaRPr sz="1700" dirty="0">
              <a:latin typeface="Calibri"/>
              <a:cs typeface="Calibri" panose="020F0502020204030204" pitchFamily="34" charset="0"/>
            </a:endParaRPr>
          </a:p>
        </p:txBody>
      </p:sp>
      <p:sp>
        <p:nvSpPr>
          <p:cNvPr id="3" name="object 3"/>
          <p:cNvSpPr txBox="1"/>
          <p:nvPr/>
        </p:nvSpPr>
        <p:spPr>
          <a:xfrm>
            <a:off x="3794125" y="1150554"/>
            <a:ext cx="2997200" cy="715773"/>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بمجرد تحديد حجم آلية التغذية الراجعة التي تحتاجها؛ فإنك تحتاج إلى تحديد الطرق أو القنوات التي تتواصل المنظمات والمجتمعات من خلالها مع بعضهما البعض.</a:t>
            </a:r>
          </a:p>
          <a:p>
            <a:pPr marL="12700" marR="5080" algn="just" rtl="1">
              <a:lnSpc>
                <a:spcPct val="113999"/>
              </a:lnSpc>
              <a:spcBef>
                <a:spcPts val="100"/>
              </a:spcBef>
            </a:pPr>
            <a:r>
              <a:rPr lang="ar-JO" sz="1000" dirty="0">
                <a:latin typeface="Tahoma"/>
                <a:cs typeface="Calibri" panose="020F0502020204030204" pitchFamily="34" charset="0"/>
              </a:rPr>
              <a:t>إذا كانت لديك بالفعل قنوات اتصال، فسيتعين عليك التفكير فيما إذا </a:t>
            </a:r>
            <a:endParaRPr sz="1000" dirty="0">
              <a:latin typeface="Tahoma"/>
              <a:cs typeface="Calibri" panose="020F0502020204030204" pitchFamily="34" charset="0"/>
            </a:endParaRPr>
          </a:p>
        </p:txBody>
      </p:sp>
      <p:sp>
        <p:nvSpPr>
          <p:cNvPr id="4" name="object 4"/>
          <p:cNvSpPr txBox="1"/>
          <p:nvPr/>
        </p:nvSpPr>
        <p:spPr>
          <a:xfrm>
            <a:off x="629993" y="1157592"/>
            <a:ext cx="2995930" cy="703526"/>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
                <a:cs typeface="Calibri" panose="020F0502020204030204" pitchFamily="34" charset="0"/>
              </a:rPr>
              <a:t>كانت هذه القنوات كافية. قد تكون بعض قنوات الاتصال الموجودة لديك بالفعل أكثر تنظيمًا بطبيعتها (مثل الاستطلاعات أو بطاقات الاداء)، بينما تتيح بعض القنوات الأخرى تقديم ملاحظات وانطباعات مفتوحة. يعد التوازن بين الاثنين أمرًا جيدًا للغاية.</a:t>
            </a:r>
            <a:endParaRPr sz="1000" dirty="0">
              <a:latin typeface=""/>
              <a:cs typeface="Calibri" panose="020F0502020204030204" pitchFamily="34" charset="0"/>
            </a:endParaRPr>
          </a:p>
        </p:txBody>
      </p:sp>
      <p:sp>
        <p:nvSpPr>
          <p:cNvPr id="5" name="object 5"/>
          <p:cNvSpPr/>
          <p:nvPr/>
        </p:nvSpPr>
        <p:spPr>
          <a:xfrm>
            <a:off x="2848518" y="2384388"/>
            <a:ext cx="3985260" cy="0"/>
          </a:xfrm>
          <a:custGeom>
            <a:avLst/>
            <a:gdLst/>
            <a:ahLst/>
            <a:cxnLst/>
            <a:rect l="l" t="t" r="r" b="b"/>
            <a:pathLst>
              <a:path w="3985260">
                <a:moveTo>
                  <a:pt x="0" y="0"/>
                </a:moveTo>
                <a:lnTo>
                  <a:pt x="3985044"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6" name="object 6"/>
          <p:cNvSpPr txBox="1"/>
          <p:nvPr/>
        </p:nvSpPr>
        <p:spPr>
          <a:xfrm>
            <a:off x="2835818" y="2202287"/>
            <a:ext cx="4010660" cy="182101"/>
          </a:xfrm>
          <a:prstGeom prst="rect">
            <a:avLst/>
          </a:prstGeom>
        </p:spPr>
        <p:txBody>
          <a:bodyPr vert="horz" wrap="square" lIns="0" tIns="12700" rIns="0" bIns="0" rtlCol="0">
            <a:spAutoFit/>
          </a:bodyPr>
          <a:lstStyle/>
          <a:p>
            <a:pPr marL="12700" rtl="1">
              <a:lnSpc>
                <a:spcPct val="100000"/>
              </a:lnSpc>
              <a:spcBef>
                <a:spcPts val="100"/>
              </a:spcBef>
            </a:pPr>
            <a:r>
              <a:rPr lang="ar-JO" sz="1100" b="1" spc="105" dirty="0">
                <a:solidFill>
                  <a:srgbClr val="992B7D"/>
                </a:solidFill>
                <a:latin typeface="Calibri" panose="020F0502020204030204" pitchFamily="34" charset="0"/>
                <a:cs typeface="Calibri" panose="020F0502020204030204" pitchFamily="34" charset="0"/>
              </a:rPr>
              <a:t>التفكير في أنواع قنوات الاتصال المفتوحة</a:t>
            </a:r>
            <a:endParaRPr sz="1100" b="1" dirty="0">
              <a:latin typeface="Calibri" panose="020F0502020204030204" pitchFamily="34" charset="0"/>
              <a:cs typeface="Calibri" panose="020F0502020204030204" pitchFamily="34" charset="0"/>
            </a:endParaRPr>
          </a:p>
        </p:txBody>
      </p:sp>
      <p:sp>
        <p:nvSpPr>
          <p:cNvPr id="7" name="object 7"/>
          <p:cNvSpPr txBox="1"/>
          <p:nvPr/>
        </p:nvSpPr>
        <p:spPr>
          <a:xfrm>
            <a:off x="3810000" y="2482209"/>
            <a:ext cx="2995930" cy="717376"/>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يتدفق الاتصال في اتجاهات عديدة بين المنظمة والمجتمع. يجب أن تكون هناك قنوات متعددة لكل مسار اتصال لضمان قدرة كل فرد في المجتمع على تقديم المعلومات وتلقيها.</a:t>
            </a:r>
            <a:endParaRPr lang="ar-JO" sz="1000" spc="-55" dirty="0">
              <a:latin typeface="Arial Black"/>
              <a:cs typeface="Calibri" panose="020F0502020204030204" pitchFamily="34" charset="0"/>
            </a:endParaRPr>
          </a:p>
          <a:p>
            <a:pPr marL="12700" marR="5080" algn="just" rtl="1">
              <a:lnSpc>
                <a:spcPct val="113999"/>
              </a:lnSpc>
              <a:spcBef>
                <a:spcPts val="100"/>
              </a:spcBef>
            </a:pPr>
            <a:r>
              <a:rPr lang="ar-JO" sz="1000" dirty="0">
                <a:latin typeface="Tahoma"/>
                <a:cs typeface="Calibri" panose="020F0502020204030204" pitchFamily="34" charset="0"/>
              </a:rPr>
              <a:t>تكون قنوات الاتصال أكثر فعالية عندما يتم اختيارها بالشراكة </a:t>
            </a:r>
            <a:endParaRPr sz="1000" dirty="0">
              <a:latin typeface="Tahoma"/>
              <a:cs typeface="Calibri" panose="020F0502020204030204" pitchFamily="34" charset="0"/>
            </a:endParaRPr>
          </a:p>
        </p:txBody>
      </p:sp>
      <p:sp>
        <p:nvSpPr>
          <p:cNvPr id="8" name="object 8"/>
          <p:cNvSpPr txBox="1"/>
          <p:nvPr/>
        </p:nvSpPr>
        <p:spPr>
          <a:xfrm>
            <a:off x="629993" y="2505128"/>
            <a:ext cx="2995930" cy="715773"/>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مع المجتمع؛ وبالتالي، يمكنها الاستجابة للاحتياجات السياقية وتفضيلات المجتمع.</a:t>
            </a:r>
          </a:p>
          <a:p>
            <a:pPr marL="12700" marR="5080" algn="just" rtl="1">
              <a:lnSpc>
                <a:spcPct val="113999"/>
              </a:lnSpc>
              <a:spcBef>
                <a:spcPts val="100"/>
              </a:spcBef>
            </a:pPr>
            <a:r>
              <a:rPr lang="ar-JO" sz="1000" dirty="0">
                <a:latin typeface="Tahoma"/>
                <a:cs typeface="Calibri" panose="020F0502020204030204" pitchFamily="34" charset="0"/>
              </a:rPr>
              <a:t>يوضح الرسم البياني أدناه قنوات مختلفة لتقديم المعلومات إلى المجتمعات وتلقي المعلومات منها.</a:t>
            </a:r>
            <a:endParaRPr sz="1000" dirty="0">
              <a:latin typeface="Tahoma"/>
              <a:cs typeface="Calibri" panose="020F0502020204030204" pitchFamily="34" charset="0"/>
            </a:endParaRPr>
          </a:p>
        </p:txBody>
      </p:sp>
      <p:graphicFrame>
        <p:nvGraphicFramePr>
          <p:cNvPr id="9" name="object 9"/>
          <p:cNvGraphicFramePr>
            <a:graphicFrameLocks noGrp="1"/>
          </p:cNvGraphicFramePr>
          <p:nvPr>
            <p:extLst>
              <p:ext uri="{D42A27DB-BD31-4B8C-83A1-F6EECF244321}">
                <p14:modId xmlns:p14="http://schemas.microsoft.com/office/powerpoint/2010/main" val="2275021743"/>
              </p:ext>
            </p:extLst>
          </p:nvPr>
        </p:nvGraphicFramePr>
        <p:xfrm>
          <a:off x="716824" y="3644990"/>
          <a:ext cx="6129654" cy="3474720"/>
        </p:xfrm>
        <a:graphic>
          <a:graphicData uri="http://schemas.openxmlformats.org/drawingml/2006/table">
            <a:tbl>
              <a:tblPr rtl="1" firstRow="1" bandRow="1">
                <a:tableStyleId>{2D5ABB26-0587-4C30-8999-92F81FD0307C}</a:tableStyleId>
              </a:tblPr>
              <a:tblGrid>
                <a:gridCol w="1485265">
                  <a:extLst>
                    <a:ext uri="{9D8B030D-6E8A-4147-A177-3AD203B41FA5}">
                      <a16:colId xmlns:a16="http://schemas.microsoft.com/office/drawing/2014/main" val="20000"/>
                    </a:ext>
                  </a:extLst>
                </a:gridCol>
                <a:gridCol w="2811145">
                  <a:extLst>
                    <a:ext uri="{9D8B030D-6E8A-4147-A177-3AD203B41FA5}">
                      <a16:colId xmlns:a16="http://schemas.microsoft.com/office/drawing/2014/main" val="20001"/>
                    </a:ext>
                  </a:extLst>
                </a:gridCol>
                <a:gridCol w="1833244">
                  <a:extLst>
                    <a:ext uri="{9D8B030D-6E8A-4147-A177-3AD203B41FA5}">
                      <a16:colId xmlns:a16="http://schemas.microsoft.com/office/drawing/2014/main" val="20002"/>
                    </a:ext>
                  </a:extLst>
                </a:gridCol>
              </a:tblGrid>
              <a:tr h="423545">
                <a:tc gridSpan="3">
                  <a:txBody>
                    <a:bodyPr/>
                    <a:lstStyle/>
                    <a:p>
                      <a:pPr>
                        <a:lnSpc>
                          <a:spcPct val="100000"/>
                        </a:lnSpc>
                        <a:spcBef>
                          <a:spcPts val="50"/>
                        </a:spcBef>
                      </a:pPr>
                      <a:endParaRPr sz="1000" baseline="0" dirty="0">
                        <a:latin typeface="Calibri" panose="020F0502020204030204" pitchFamily="34" charset="0"/>
                        <a:cs typeface="Calibri" panose="020F0502020204030204" pitchFamily="34" charset="0"/>
                      </a:endParaRPr>
                    </a:p>
                    <a:p>
                      <a:pPr algn="ctr">
                        <a:lnSpc>
                          <a:spcPct val="100000"/>
                        </a:lnSpc>
                        <a:spcBef>
                          <a:spcPts val="5"/>
                        </a:spcBef>
                      </a:pPr>
                      <a:r>
                        <a:rPr lang="ar-JO" sz="900" b="1" spc="114" baseline="0" dirty="0">
                          <a:solidFill>
                            <a:srgbClr val="FFFFFF"/>
                          </a:solidFill>
                          <a:latin typeface="Calibri" panose="020F0502020204030204" pitchFamily="34" charset="0"/>
                          <a:cs typeface="Calibri" panose="020F0502020204030204" pitchFamily="34" charset="0"/>
                        </a:rPr>
                        <a:t>أنواع قنوات الإتصال المفتوحة </a:t>
                      </a:r>
                      <a:endParaRPr sz="900" baseline="0" dirty="0">
                        <a:latin typeface="Calibri" panose="020F0502020204030204" pitchFamily="34" charset="0"/>
                        <a:cs typeface="Calibri" panose="020F0502020204030204" pitchFamily="34" charset="0"/>
                      </a:endParaRPr>
                    </a:p>
                  </a:txBody>
                  <a:tcPr marL="0" marR="0" marT="6350" marB="0">
                    <a:lnT w="12700">
                      <a:solidFill>
                        <a:srgbClr val="FFFFFF"/>
                      </a:solidFill>
                      <a:prstDash val="solid"/>
                    </a:lnT>
                    <a:lnB w="6350">
                      <a:solidFill>
                        <a:srgbClr val="FFFFFF"/>
                      </a:solidFill>
                      <a:prstDash val="solid"/>
                    </a:lnB>
                    <a:solidFill>
                      <a:srgbClr val="992B7D"/>
                    </a:solidFill>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466090">
                <a:tc>
                  <a:txBody>
                    <a:bodyPr/>
                    <a:lstStyle/>
                    <a:p>
                      <a:pPr marL="107950" marR="404495" algn="ctr">
                        <a:lnSpc>
                          <a:spcPct val="101800"/>
                        </a:lnSpc>
                        <a:spcBef>
                          <a:spcPts val="800"/>
                        </a:spcBef>
                      </a:pPr>
                      <a:r>
                        <a:rPr lang="ar-JO" sz="900" b="1" spc="-10" baseline="0" dirty="0">
                          <a:solidFill>
                            <a:srgbClr val="FFFFFF"/>
                          </a:solidFill>
                          <a:latin typeface="Calibri" panose="020F0502020204030204" pitchFamily="34" charset="0"/>
                          <a:cs typeface="Calibri" panose="020F0502020204030204" pitchFamily="34" charset="0"/>
                        </a:rPr>
                        <a:t>قناة الإتصال</a:t>
                      </a:r>
                      <a:endParaRPr sz="900" baseline="0" dirty="0">
                        <a:latin typeface="Calibri"/>
                        <a:cs typeface="Calibri" panose="020F0502020204030204" pitchFamily="34" charset="0"/>
                      </a:endParaRPr>
                    </a:p>
                  </a:txBody>
                  <a:tcPr marL="0" marR="0" marT="101600" marB="0">
                    <a:lnR w="6350">
                      <a:solidFill>
                        <a:srgbClr val="FFFFFF"/>
                      </a:solidFill>
                      <a:prstDash val="solid"/>
                    </a:lnR>
                    <a:lnT w="6350">
                      <a:solidFill>
                        <a:srgbClr val="FFFFFF"/>
                      </a:solidFill>
                      <a:prstDash val="solid"/>
                    </a:lnT>
                    <a:lnB w="6350">
                      <a:solidFill>
                        <a:srgbClr val="FFFFFF"/>
                      </a:solidFill>
                      <a:prstDash val="solid"/>
                    </a:lnB>
                    <a:solidFill>
                      <a:srgbClr val="BD9AC7"/>
                    </a:solidFill>
                  </a:tcPr>
                </a:tc>
                <a:tc>
                  <a:txBody>
                    <a:bodyPr/>
                    <a:lstStyle/>
                    <a:p>
                      <a:pPr marL="107950" algn="r">
                        <a:lnSpc>
                          <a:spcPct val="100000"/>
                        </a:lnSpc>
                        <a:spcBef>
                          <a:spcPts val="819"/>
                        </a:spcBef>
                      </a:pPr>
                      <a:r>
                        <a:rPr lang="ar-JO" sz="900" b="1" spc="95" baseline="0" dirty="0">
                          <a:solidFill>
                            <a:srgbClr val="FFFFFF"/>
                          </a:solidFill>
                          <a:latin typeface="Calibri"/>
                          <a:cs typeface="Calibri" panose="020F0502020204030204" pitchFamily="34" charset="0"/>
                        </a:rPr>
                        <a:t>الوصف</a:t>
                      </a:r>
                      <a:endParaRPr sz="900" baseline="0" dirty="0">
                        <a:latin typeface="Calibri"/>
                        <a:cs typeface="Calibri" panose="020F0502020204030204" pitchFamily="34" charset="0"/>
                      </a:endParaRPr>
                    </a:p>
                  </a:txBody>
                  <a:tcPr marL="0" marR="0" marT="104139" marB="0">
                    <a:lnL w="6350">
                      <a:solidFill>
                        <a:srgbClr val="FFFFFF"/>
                      </a:solidFill>
                      <a:prstDash val="solid"/>
                    </a:lnL>
                    <a:lnR w="6350">
                      <a:solidFill>
                        <a:srgbClr val="FFFFFF"/>
                      </a:solidFill>
                      <a:prstDash val="solid"/>
                    </a:lnR>
                    <a:lnT w="6350">
                      <a:solidFill>
                        <a:srgbClr val="FFFFFF"/>
                      </a:solidFill>
                      <a:prstDash val="solid"/>
                    </a:lnT>
                    <a:solidFill>
                      <a:srgbClr val="BD9AC7"/>
                    </a:solidFill>
                  </a:tcPr>
                </a:tc>
                <a:tc>
                  <a:txBody>
                    <a:bodyPr/>
                    <a:lstStyle/>
                    <a:p>
                      <a:pPr marL="107950" marR="161290" algn="ctr">
                        <a:lnSpc>
                          <a:spcPct val="101800"/>
                        </a:lnSpc>
                        <a:spcBef>
                          <a:spcPts val="800"/>
                        </a:spcBef>
                      </a:pPr>
                      <a:r>
                        <a:rPr lang="ar-JO" sz="900" b="1" spc="120" baseline="0" dirty="0">
                          <a:solidFill>
                            <a:srgbClr val="FFFFFF"/>
                          </a:solidFill>
                          <a:latin typeface="Calibri"/>
                          <a:cs typeface="Calibri" panose="020F0502020204030204" pitchFamily="34" charset="0"/>
                        </a:rPr>
                        <a:t>أمثلة على قنوات الإتصال المفتوحة</a:t>
                      </a:r>
                      <a:endParaRPr sz="900" baseline="0" dirty="0">
                        <a:latin typeface="Calibri"/>
                        <a:cs typeface="Calibri" panose="020F0502020204030204" pitchFamily="34" charset="0"/>
                      </a:endParaRPr>
                    </a:p>
                  </a:txBody>
                  <a:tcPr marL="0" marR="0" marT="101600" marB="0">
                    <a:lnL w="6350">
                      <a:solidFill>
                        <a:srgbClr val="FFFFFF"/>
                      </a:solidFill>
                      <a:prstDash val="solid"/>
                    </a:lnL>
                    <a:lnR w="6350">
                      <a:solidFill>
                        <a:srgbClr val="97569C"/>
                      </a:solidFill>
                      <a:prstDash val="solid"/>
                    </a:lnR>
                    <a:lnT w="6350">
                      <a:solidFill>
                        <a:srgbClr val="FFFFFF"/>
                      </a:solidFill>
                      <a:prstDash val="solid"/>
                    </a:lnT>
                    <a:solidFill>
                      <a:srgbClr val="BD9AC7"/>
                    </a:solidFill>
                  </a:tcPr>
                </a:tc>
                <a:extLst>
                  <a:ext uri="{0D108BD9-81ED-4DB2-BD59-A6C34878D82A}">
                    <a16:rowId xmlns:a16="http://schemas.microsoft.com/office/drawing/2014/main" val="10001"/>
                  </a:ext>
                </a:extLst>
              </a:tr>
              <a:tr h="1217295">
                <a:tc>
                  <a:txBody>
                    <a:bodyPr/>
                    <a:lstStyle/>
                    <a:p>
                      <a:pPr marL="107950" marR="221615" algn="ctr">
                        <a:lnSpc>
                          <a:spcPct val="101800"/>
                        </a:lnSpc>
                        <a:spcBef>
                          <a:spcPts val="800"/>
                        </a:spcBef>
                      </a:pPr>
                      <a:r>
                        <a:rPr lang="ar-JO" sz="900" b="1" spc="90" baseline="0" dirty="0">
                          <a:solidFill>
                            <a:srgbClr val="FFFFFF"/>
                          </a:solidFill>
                          <a:latin typeface="Calibri"/>
                          <a:cs typeface="Calibri" panose="020F0502020204030204" pitchFamily="34" charset="0"/>
                        </a:rPr>
                        <a:t>قنوات تقديم المعلومات</a:t>
                      </a:r>
                      <a:endParaRPr sz="900" baseline="0" dirty="0">
                        <a:latin typeface="Calibri"/>
                        <a:cs typeface="Calibri" panose="020F0502020204030204" pitchFamily="34" charset="0"/>
                      </a:endParaRPr>
                    </a:p>
                  </a:txBody>
                  <a:tcPr marL="0" marR="0" marT="101600" marB="0">
                    <a:lnT w="6350">
                      <a:solidFill>
                        <a:srgbClr val="FFFFFF"/>
                      </a:solidFill>
                      <a:prstDash val="solid"/>
                    </a:lnT>
                    <a:lnB w="6350">
                      <a:solidFill>
                        <a:srgbClr val="FFFFFF"/>
                      </a:solidFill>
                      <a:prstDash val="solid"/>
                    </a:lnB>
                    <a:solidFill>
                      <a:srgbClr val="BD9AC7"/>
                    </a:solidFill>
                  </a:tcPr>
                </a:tc>
                <a:tc>
                  <a:txBody>
                    <a:bodyPr/>
                    <a:lstStyle/>
                    <a:p>
                      <a:pPr marL="107950" marR="104775" algn="just" rtl="1">
                        <a:lnSpc>
                          <a:spcPct val="111100"/>
                        </a:lnSpc>
                        <a:spcBef>
                          <a:spcPts val="515"/>
                        </a:spcBef>
                      </a:pPr>
                      <a:r>
                        <a:rPr lang="ar-JO" sz="900" b="1" baseline="0" dirty="0">
                          <a:latin typeface="Tahoma"/>
                          <a:cs typeface="Calibri" panose="020F0502020204030204" pitchFamily="34" charset="0"/>
                        </a:rPr>
                        <a:t>هي القنوات التي يمكنك من خلالها مشاركة المعلومات حول آلية التغذية الراجعة الخاصة بك ومنظمتك وجهودك المبذولة (البرامج والعمليات). تعد</a:t>
                      </a:r>
                      <a:r>
                        <a:rPr lang="ar-JO" sz="900" baseline="0" dirty="0">
                          <a:latin typeface="Tahoma"/>
                          <a:cs typeface="Calibri" panose="020F0502020204030204" pitchFamily="34" charset="0"/>
                        </a:rPr>
                        <a:t> هذه القنوات في غاية الأهمية لضمان أن أفراد المجتمع على دراية بالقنوات المتاحة لهم، وحقهم في تقديم الملاحظات والانطباعات.</a:t>
                      </a:r>
                    </a:p>
                  </a:txBody>
                  <a:tcPr marL="0" marR="0" marT="65405" marB="0">
                    <a:lnR w="6350">
                      <a:solidFill>
                        <a:srgbClr val="011E41"/>
                      </a:solidFill>
                      <a:prstDash val="solid"/>
                    </a:lnR>
                    <a:lnB w="6350">
                      <a:solidFill>
                        <a:srgbClr val="011E41"/>
                      </a:solidFill>
                      <a:prstDash val="solid"/>
                    </a:lnB>
                  </a:tcPr>
                </a:tc>
                <a:tc>
                  <a:txBody>
                    <a:bodyPr/>
                    <a:lstStyle/>
                    <a:p>
                      <a:pPr marL="215265" indent="-107314" algn="just" rtl="1">
                        <a:lnSpc>
                          <a:spcPct val="100000"/>
                        </a:lnSpc>
                        <a:spcBef>
                          <a:spcPts val="635"/>
                        </a:spcBef>
                        <a:buClr>
                          <a:srgbClr val="992B7D"/>
                        </a:buClr>
                        <a:buFont typeface="Wingdings"/>
                        <a:buChar char=""/>
                        <a:tabLst>
                          <a:tab pos="215265" algn="l"/>
                        </a:tabLst>
                      </a:pPr>
                      <a:r>
                        <a:rPr lang="ar-JO" sz="900" spc="-10" baseline="0" dirty="0">
                          <a:latin typeface="Tahoma"/>
                          <a:cs typeface="Calibri" panose="020F0502020204030204" pitchFamily="34" charset="0"/>
                        </a:rPr>
                        <a:t>الاجتماعات المجتمعية العامة</a:t>
                      </a:r>
                      <a:endParaRPr sz="900" baseline="0" dirty="0">
                        <a:latin typeface="Tahoma"/>
                        <a:cs typeface="Calibri" panose="020F0502020204030204" pitchFamily="34" charset="0"/>
                      </a:endParaRPr>
                    </a:p>
                    <a:p>
                      <a:pPr marL="214629" marR="322580" indent="-107314" algn="just" rtl="1">
                        <a:lnSpc>
                          <a:spcPct val="111100"/>
                        </a:lnSpc>
                        <a:buClr>
                          <a:srgbClr val="992B7D"/>
                        </a:buClr>
                        <a:buFont typeface="Wingdings"/>
                        <a:buChar char=""/>
                        <a:tabLst>
                          <a:tab pos="215900" algn="l"/>
                        </a:tabLst>
                      </a:pPr>
                      <a:r>
                        <a:rPr lang="ar-JO" sz="900" spc="-25" baseline="0" dirty="0">
                          <a:latin typeface="Tahoma"/>
                          <a:cs typeface="Calibri" panose="020F0502020204030204" pitchFamily="34" charset="0"/>
                        </a:rPr>
                        <a:t> الرسائل النصية القصيرة ثنائية الاتجاه (مثل واتساب</a:t>
                      </a:r>
                      <a:r>
                        <a:rPr lang="en-US" sz="900" spc="-25" baseline="0" dirty="0">
                          <a:latin typeface="Tahoma"/>
                          <a:cs typeface="Calibri" panose="020F0502020204030204" pitchFamily="34" charset="0"/>
                        </a:rPr>
                        <a:t> </a:t>
                      </a:r>
                      <a:r>
                        <a:rPr lang="ar-JO" sz="900" spc="-25" baseline="0" dirty="0">
                          <a:latin typeface="Tahoma"/>
                          <a:cs typeface="Calibri" panose="020F0502020204030204" pitchFamily="34" charset="0"/>
                        </a:rPr>
                        <a:t>وأس أم أس). </a:t>
                      </a:r>
                      <a:endParaRPr sz="900" baseline="0" dirty="0">
                        <a:latin typeface="Tahoma"/>
                        <a:cs typeface="Calibri" panose="020F0502020204030204" pitchFamily="34" charset="0"/>
                      </a:endParaRPr>
                    </a:p>
                  </a:txBody>
                  <a:tcPr marL="0" marR="0" marT="80645" marB="0">
                    <a:lnL w="6350">
                      <a:solidFill>
                        <a:srgbClr val="011E41"/>
                      </a:solidFill>
                      <a:prstDash val="solid"/>
                    </a:lnL>
                    <a:lnR w="6350">
                      <a:solidFill>
                        <a:srgbClr val="011E41"/>
                      </a:solidFill>
                      <a:prstDash val="solid"/>
                    </a:lnR>
                    <a:lnB w="6350">
                      <a:solidFill>
                        <a:srgbClr val="011E41"/>
                      </a:solidFill>
                      <a:prstDash val="solid"/>
                    </a:lnB>
                  </a:tcPr>
                </a:tc>
                <a:extLst>
                  <a:ext uri="{0D108BD9-81ED-4DB2-BD59-A6C34878D82A}">
                    <a16:rowId xmlns:a16="http://schemas.microsoft.com/office/drawing/2014/main" val="10002"/>
                  </a:ext>
                </a:extLst>
              </a:tr>
              <a:tr h="760095">
                <a:tc>
                  <a:txBody>
                    <a:bodyPr/>
                    <a:lstStyle/>
                    <a:p>
                      <a:pPr marL="107950" algn="ctr">
                        <a:lnSpc>
                          <a:spcPct val="100000"/>
                        </a:lnSpc>
                        <a:spcBef>
                          <a:spcPts val="815"/>
                        </a:spcBef>
                      </a:pPr>
                      <a:r>
                        <a:rPr lang="ar-JO" sz="900" b="1" spc="130" baseline="0" dirty="0">
                          <a:solidFill>
                            <a:srgbClr val="FFFFFF"/>
                          </a:solidFill>
                          <a:latin typeface="Calibri"/>
                          <a:cs typeface="Calibri" panose="020F0502020204030204" pitchFamily="34" charset="0"/>
                        </a:rPr>
                        <a:t>قنوات الملاحظات والانطباعات</a:t>
                      </a:r>
                      <a:endParaRPr sz="900" baseline="0" dirty="0">
                        <a:latin typeface="Calibri"/>
                        <a:cs typeface="Calibri" panose="020F0502020204030204" pitchFamily="34" charset="0"/>
                      </a:endParaRPr>
                    </a:p>
                  </a:txBody>
                  <a:tcPr marL="0" marR="0" marT="103505" marB="0">
                    <a:lnT w="6350">
                      <a:solidFill>
                        <a:srgbClr val="FFFFFF"/>
                      </a:solidFill>
                      <a:prstDash val="solid"/>
                    </a:lnT>
                    <a:lnB w="6350">
                      <a:solidFill>
                        <a:srgbClr val="FFFFFF"/>
                      </a:solidFill>
                      <a:prstDash val="solid"/>
                    </a:lnB>
                    <a:solidFill>
                      <a:srgbClr val="BD9AC7"/>
                    </a:solidFill>
                  </a:tcPr>
                </a:tc>
                <a:tc>
                  <a:txBody>
                    <a:bodyPr/>
                    <a:lstStyle/>
                    <a:p>
                      <a:pPr marL="107950" marR="173990" algn="just" rtl="1">
                        <a:lnSpc>
                          <a:spcPct val="111100"/>
                        </a:lnSpc>
                        <a:spcBef>
                          <a:spcPts val="515"/>
                        </a:spcBef>
                      </a:pPr>
                      <a:r>
                        <a:rPr lang="ar-JO" sz="900" spc="-10" baseline="0" dirty="0">
                          <a:latin typeface="Tahoma"/>
                          <a:cs typeface="Calibri" panose="020F0502020204030204" pitchFamily="34" charset="0"/>
                        </a:rPr>
                        <a:t>هي القنوات التي يمكنك من خلالها </a:t>
                      </a:r>
                      <a:r>
                        <a:rPr lang="ar-JO" sz="900" b="1" spc="-10" baseline="0" dirty="0">
                          <a:latin typeface="Tahoma"/>
                          <a:cs typeface="Calibri" panose="020F0502020204030204" pitchFamily="34" charset="0"/>
                        </a:rPr>
                        <a:t>جمع الرؤى من المجتمعات حول عملك وخدماتك وأي شيء آخر ذي أهمية للمجتمع.</a:t>
                      </a:r>
                      <a:endParaRPr sz="900" b="1" baseline="0" dirty="0">
                        <a:latin typeface="Tahoma"/>
                        <a:cs typeface="Calibri" panose="020F0502020204030204" pitchFamily="34" charset="0"/>
                      </a:endParaRPr>
                    </a:p>
                  </a:txBody>
                  <a:tcPr marL="0" marR="0" marT="65405"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214629" indent="-107314" algn="just" rtl="1">
                        <a:lnSpc>
                          <a:spcPct val="100000"/>
                        </a:lnSpc>
                        <a:spcBef>
                          <a:spcPts val="635"/>
                        </a:spcBef>
                        <a:buClr>
                          <a:srgbClr val="992B7D"/>
                        </a:buClr>
                        <a:buFont typeface="Wingdings"/>
                        <a:buChar char=""/>
                        <a:tabLst>
                          <a:tab pos="214629" algn="l"/>
                        </a:tabLst>
                      </a:pPr>
                      <a:r>
                        <a:rPr lang="ar-JO" sz="900" baseline="0" dirty="0">
                          <a:latin typeface="Tahoma"/>
                          <a:cs typeface="Calibri" panose="020F0502020204030204" pitchFamily="34" charset="0"/>
                        </a:rPr>
                        <a:t>برامج الراديو التفاعلية</a:t>
                      </a:r>
                      <a:endParaRPr sz="900" baseline="0" dirty="0">
                        <a:latin typeface="Tahoma"/>
                        <a:cs typeface="Calibri" panose="020F0502020204030204" pitchFamily="34" charset="0"/>
                      </a:endParaRPr>
                    </a:p>
                    <a:p>
                      <a:pPr marL="214629" marR="267335" indent="-107314" algn="just" rtl="1">
                        <a:lnSpc>
                          <a:spcPct val="111100"/>
                        </a:lnSpc>
                        <a:buClr>
                          <a:srgbClr val="992B7D"/>
                        </a:buClr>
                        <a:buFont typeface="Wingdings"/>
                        <a:buChar char=""/>
                        <a:tabLst>
                          <a:tab pos="215900" algn="l"/>
                        </a:tabLst>
                      </a:pPr>
                      <a:r>
                        <a:rPr lang="ar-JO" sz="900" spc="10" baseline="0" dirty="0">
                          <a:latin typeface="Tahoma"/>
                          <a:cs typeface="Calibri" panose="020F0502020204030204" pitchFamily="34" charset="0"/>
                        </a:rPr>
                        <a:t>المحادثات الطبيعية خلال الأنشطة البرنامج</a:t>
                      </a:r>
                      <a:endParaRPr sz="900" baseline="0" dirty="0">
                        <a:latin typeface="Tahoma"/>
                        <a:cs typeface="Calibri" panose="020F0502020204030204" pitchFamily="34" charset="0"/>
                      </a:endParaRPr>
                    </a:p>
                  </a:txBody>
                  <a:tcPr marL="0" marR="0" marT="80645" marB="0">
                    <a:lnL w="6350">
                      <a:solidFill>
                        <a:srgbClr val="011E41"/>
                      </a:solidFill>
                      <a:prstDash val="solid"/>
                    </a:lnL>
                    <a:lnR w="6350">
                      <a:solidFill>
                        <a:srgbClr val="011E41"/>
                      </a:solidFill>
                      <a:prstDash val="solid"/>
                    </a:lnR>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3"/>
                  </a:ext>
                </a:extLst>
              </a:tr>
              <a:tr h="607695">
                <a:tc>
                  <a:txBody>
                    <a:bodyPr/>
                    <a:lstStyle/>
                    <a:p>
                      <a:pPr marL="107314" algn="ctr">
                        <a:lnSpc>
                          <a:spcPct val="100000"/>
                        </a:lnSpc>
                        <a:spcBef>
                          <a:spcPts val="815"/>
                        </a:spcBef>
                      </a:pPr>
                      <a:r>
                        <a:rPr lang="ar-JO" sz="900" b="1" spc="125" baseline="0" dirty="0">
                          <a:solidFill>
                            <a:srgbClr val="FFFFFF"/>
                          </a:solidFill>
                          <a:latin typeface="Calibri"/>
                          <a:cs typeface="Calibri" panose="020F0502020204030204" pitchFamily="34" charset="0"/>
                        </a:rPr>
                        <a:t>قنوات الإستجابات </a:t>
                      </a:r>
                      <a:endParaRPr sz="900" baseline="0" dirty="0">
                        <a:latin typeface="Calibri"/>
                        <a:cs typeface="Calibri" panose="020F0502020204030204" pitchFamily="34" charset="0"/>
                      </a:endParaRPr>
                    </a:p>
                  </a:txBody>
                  <a:tcPr marL="0" marR="0" marT="103505" marB="0">
                    <a:lnT w="6350">
                      <a:solidFill>
                        <a:srgbClr val="FFFFFF"/>
                      </a:solidFill>
                      <a:prstDash val="solid"/>
                    </a:lnT>
                    <a:solidFill>
                      <a:srgbClr val="BD9AC7"/>
                    </a:solidFill>
                  </a:tcPr>
                </a:tc>
                <a:tc>
                  <a:txBody>
                    <a:bodyPr/>
                    <a:lstStyle/>
                    <a:p>
                      <a:pPr marL="107314" marR="175260" algn="just" rtl="1">
                        <a:lnSpc>
                          <a:spcPct val="111100"/>
                        </a:lnSpc>
                        <a:spcBef>
                          <a:spcPts val="515"/>
                        </a:spcBef>
                      </a:pPr>
                      <a:r>
                        <a:rPr lang="ar-JO" sz="900" baseline="0" dirty="0">
                          <a:latin typeface="Tahoma"/>
                          <a:cs typeface="Calibri" panose="020F0502020204030204" pitchFamily="34" charset="0"/>
                        </a:rPr>
                        <a:t>هي القنوات التي تستجيب من خلالها للتغذية الراجعة المجتمعية، عادةً أثناء عملية "إغلاق الحلقة" (انظر</a:t>
                      </a:r>
                      <a:r>
                        <a:rPr sz="900" spc="-35" baseline="0" dirty="0">
                          <a:latin typeface="Tahoma"/>
                          <a:cs typeface="Calibri" panose="020F0502020204030204" pitchFamily="34" charset="0"/>
                        </a:rPr>
                        <a:t>:</a:t>
                      </a:r>
                      <a:r>
                        <a:rPr sz="900" spc="-30" baseline="0" dirty="0">
                          <a:latin typeface="Tahoma"/>
                          <a:cs typeface="Calibri" panose="020F0502020204030204" pitchFamily="34" charset="0"/>
                        </a:rPr>
                        <a:t> </a:t>
                      </a:r>
                      <a:r>
                        <a:rPr lang="ar-JO" sz="900" baseline="0" dirty="0">
                          <a:solidFill>
                            <a:srgbClr val="E42A83"/>
                          </a:solidFill>
                          <a:latin typeface="Tahoma"/>
                          <a:cs typeface="Calibri" panose="020F0502020204030204" pitchFamily="34" charset="0"/>
                          <a:hlinkClick r:id="rId2" action="ppaction://hlinksldjump"/>
                        </a:rPr>
                        <a:t>المرحلة 6</a:t>
                      </a:r>
                      <a:r>
                        <a:rPr lang="ar-JO" sz="900" spc="-25" baseline="0" dirty="0">
                          <a:solidFill>
                            <a:schemeClr val="tx1"/>
                          </a:solidFill>
                          <a:latin typeface="Tahoma"/>
                          <a:cs typeface="Calibri" panose="020F0502020204030204" pitchFamily="34" charset="0"/>
                        </a:rPr>
                        <a:t>).</a:t>
                      </a:r>
                      <a:endParaRPr sz="900" baseline="0" dirty="0">
                        <a:latin typeface="Tahoma"/>
                        <a:cs typeface="Calibri" panose="020F0502020204030204" pitchFamily="34" charset="0"/>
                      </a:endParaRPr>
                    </a:p>
                  </a:txBody>
                  <a:tcPr marL="0" marR="0" marT="65404"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214629" marR="318135" indent="-107314" algn="just" rtl="1">
                        <a:lnSpc>
                          <a:spcPct val="111100"/>
                        </a:lnSpc>
                        <a:spcBef>
                          <a:spcPts val="509"/>
                        </a:spcBef>
                        <a:buClr>
                          <a:srgbClr val="992B7D"/>
                        </a:buClr>
                        <a:buFont typeface="Wingdings"/>
                        <a:buChar char=""/>
                        <a:tabLst>
                          <a:tab pos="215900" algn="l"/>
                        </a:tabLst>
                      </a:pPr>
                      <a:r>
                        <a:rPr lang="ar-JO" sz="900" baseline="0" dirty="0">
                          <a:latin typeface="Tahoma"/>
                          <a:cs typeface="Calibri" panose="020F0502020204030204" pitchFamily="34" charset="0"/>
                        </a:rPr>
                        <a:t>المكالمات الهاتفية لإعادة الاتصال بأحد </a:t>
                      </a:r>
                      <a:r>
                        <a:rPr lang="ar-JO" sz="900" baseline="0" dirty="0" err="1">
                          <a:latin typeface="Tahoma"/>
                          <a:cs typeface="Calibri" panose="020F0502020204030204" pitchFamily="34" charset="0"/>
                        </a:rPr>
                        <a:t>أعضائ</a:t>
                      </a:r>
                      <a:r>
                        <a:rPr lang="ar-JO" sz="900" baseline="0" dirty="0">
                          <a:latin typeface="Tahoma"/>
                          <a:cs typeface="Calibri" panose="020F0502020204030204" pitchFamily="34" charset="0"/>
                        </a:rPr>
                        <a:t> المجتمع.</a:t>
                      </a:r>
                    </a:p>
                    <a:p>
                      <a:pPr marL="214629" marR="318135" indent="-107314" algn="just" rtl="1">
                        <a:lnSpc>
                          <a:spcPct val="111100"/>
                        </a:lnSpc>
                        <a:spcBef>
                          <a:spcPts val="509"/>
                        </a:spcBef>
                        <a:buClr>
                          <a:srgbClr val="992B7D"/>
                        </a:buClr>
                        <a:buFont typeface="Wingdings"/>
                        <a:buChar char=""/>
                        <a:tabLst>
                          <a:tab pos="215900" algn="l"/>
                        </a:tabLst>
                      </a:pPr>
                      <a:r>
                        <a:rPr lang="ar-JO" sz="900" baseline="0" dirty="0">
                          <a:latin typeface="Tahoma"/>
                          <a:cs typeface="Calibri" panose="020F0502020204030204" pitchFamily="34" charset="0"/>
                        </a:rPr>
                        <a:t> الاجتماعات المجتمعية</a:t>
                      </a:r>
                      <a:endParaRPr sz="900" baseline="0" dirty="0">
                        <a:latin typeface="Tahoma"/>
                        <a:cs typeface="Calibri" panose="020F0502020204030204" pitchFamily="34" charset="0"/>
                      </a:endParaRPr>
                    </a:p>
                  </a:txBody>
                  <a:tcPr marL="0" marR="0" marT="64769" marB="0">
                    <a:lnL w="6350">
                      <a:solidFill>
                        <a:srgbClr val="011E41"/>
                      </a:solidFill>
                      <a:prstDash val="solid"/>
                    </a:lnL>
                    <a:lnR w="6350">
                      <a:solidFill>
                        <a:srgbClr val="011E41"/>
                      </a:solidFill>
                      <a:prstDash val="solid"/>
                    </a:lnR>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4"/>
                  </a:ext>
                </a:extLst>
              </a:tr>
            </a:tbl>
          </a:graphicData>
        </a:graphic>
      </p:graphicFrame>
      <p:sp>
        <p:nvSpPr>
          <p:cNvPr id="10" name="object 10"/>
          <p:cNvSpPr/>
          <p:nvPr/>
        </p:nvSpPr>
        <p:spPr>
          <a:xfrm>
            <a:off x="6661785" y="10091703"/>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11" name="object 11"/>
          <p:cNvSpPr txBox="1"/>
          <p:nvPr/>
        </p:nvSpPr>
        <p:spPr>
          <a:xfrm>
            <a:off x="6731543" y="10159013"/>
            <a:ext cx="137160" cy="135935"/>
          </a:xfrm>
          <a:prstGeom prst="rect">
            <a:avLst/>
          </a:prstGeom>
        </p:spPr>
        <p:txBody>
          <a:bodyPr vert="horz" wrap="square" lIns="0" tIns="12700" rIns="0" bIns="0" rtlCol="0">
            <a:spAutoFit/>
          </a:bodyPr>
          <a:lstStyle/>
          <a:p>
            <a:pPr marL="12700">
              <a:lnSpc>
                <a:spcPct val="100000"/>
              </a:lnSpc>
              <a:spcBef>
                <a:spcPts val="100"/>
              </a:spcBef>
            </a:pPr>
            <a:r>
              <a:rPr sz="800" b="1" spc="-25" dirty="0">
                <a:solidFill>
                  <a:srgbClr val="FFFFFF"/>
                </a:solidFill>
                <a:latin typeface="Calibri" panose="020F0502020204030204" pitchFamily="34" charset="0"/>
                <a:cs typeface="Calibri" panose="020F0502020204030204" pitchFamily="34" charset="0"/>
              </a:rPr>
              <a:t>18</a:t>
            </a:r>
            <a:endParaRPr sz="800" dirty="0">
              <a:latin typeface="Calibri" panose="020F0502020204030204" pitchFamily="34" charset="0"/>
              <a:cs typeface="Calibri" panose="020F0502020204030204" pitchFamily="34" charset="0"/>
            </a:endParaRPr>
          </a:p>
        </p:txBody>
      </p:sp>
      <p:sp>
        <p:nvSpPr>
          <p:cNvPr id="14" name="object 23">
            <a:extLst>
              <a:ext uri="{FF2B5EF4-FFF2-40B4-BE49-F238E27FC236}">
                <a16:creationId xmlns:a16="http://schemas.microsoft.com/office/drawing/2014/main" id="{A6938775-6792-C4BA-41CE-9F23C6F96587}"/>
              </a:ext>
            </a:extLst>
          </p:cNvPr>
          <p:cNvSpPr txBox="1"/>
          <p:nvPr/>
        </p:nvSpPr>
        <p:spPr>
          <a:xfrm>
            <a:off x="3276353" y="10185787"/>
            <a:ext cx="3350553" cy="120546"/>
          </a:xfrm>
          <a:prstGeom prst="rect">
            <a:avLst/>
          </a:prstGeom>
        </p:spPr>
        <p:txBody>
          <a:bodyPr vert="horz" wrap="square" lIns="0" tIns="12700" rIns="0" bIns="0" rtlCol="0">
            <a:spAutoFit/>
          </a:bodyPr>
          <a:lstStyle/>
          <a:p>
            <a:pPr marL="12700" rtl="1">
              <a:lnSpc>
                <a:spcPct val="100000"/>
              </a:lnSpc>
              <a:spcBef>
                <a:spcPts val="100"/>
              </a:spcBef>
            </a:pPr>
            <a:r>
              <a:rPr lang="ar-JO" sz="700" spc="10" dirty="0">
                <a:latin typeface="Verdana"/>
                <a:cs typeface="Calibri" panose="020F0502020204030204" pitchFamily="34" charset="0"/>
              </a:rPr>
              <a:t>كيفية الاستماع والاستجابة للتغذية الراجعة المجتمعية المفتوحة</a:t>
            </a:r>
            <a:endParaRPr sz="700" dirty="0">
              <a:latin typeface="Verdana"/>
              <a:cs typeface="Calibri" panose="020F050202020403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329840" y="871677"/>
            <a:ext cx="3322954" cy="0"/>
          </a:xfrm>
          <a:custGeom>
            <a:avLst/>
            <a:gdLst/>
            <a:ahLst/>
            <a:cxnLst/>
            <a:rect l="l" t="t" r="r" b="b"/>
            <a:pathLst>
              <a:path w="3322954">
                <a:moveTo>
                  <a:pt x="0" y="0"/>
                </a:moveTo>
                <a:lnTo>
                  <a:pt x="3322726"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3" name="object 3"/>
          <p:cNvSpPr txBox="1"/>
          <p:nvPr/>
        </p:nvSpPr>
        <p:spPr>
          <a:xfrm>
            <a:off x="3304440" y="673572"/>
            <a:ext cx="3348354" cy="182101"/>
          </a:xfrm>
          <a:prstGeom prst="rect">
            <a:avLst/>
          </a:prstGeom>
        </p:spPr>
        <p:txBody>
          <a:bodyPr vert="horz" wrap="square" lIns="0" tIns="12700" rIns="0" bIns="0" rtlCol="0">
            <a:spAutoFit/>
          </a:bodyPr>
          <a:lstStyle/>
          <a:p>
            <a:pPr marL="12700" rtl="1">
              <a:lnSpc>
                <a:spcPct val="100000"/>
              </a:lnSpc>
              <a:spcBef>
                <a:spcPts val="100"/>
              </a:spcBef>
            </a:pPr>
            <a:r>
              <a:rPr lang="ar-JO" sz="1100" b="1" spc="10" dirty="0">
                <a:solidFill>
                  <a:srgbClr val="992B7D"/>
                </a:solidFill>
                <a:latin typeface="Calibri" panose="020F0502020204030204" pitchFamily="34" charset="0"/>
                <a:cs typeface="Calibri" panose="020F0502020204030204" pitchFamily="34" charset="0"/>
              </a:rPr>
              <a:t>إعتبارات لإختيار القنوات الصحيحة</a:t>
            </a:r>
            <a:endParaRPr sz="1100" b="1" dirty="0">
              <a:latin typeface="Calibri" panose="020F0502020204030204" pitchFamily="34" charset="0"/>
              <a:cs typeface="Calibri" panose="020F0502020204030204" pitchFamily="34" charset="0"/>
            </a:endParaRPr>
          </a:p>
        </p:txBody>
      </p:sp>
      <p:sp>
        <p:nvSpPr>
          <p:cNvPr id="4" name="object 4"/>
          <p:cNvSpPr txBox="1"/>
          <p:nvPr/>
        </p:nvSpPr>
        <p:spPr>
          <a:xfrm>
            <a:off x="3765550" y="1007912"/>
            <a:ext cx="2995930" cy="835100"/>
          </a:xfrm>
          <a:prstGeom prst="rect">
            <a:avLst/>
          </a:prstGeom>
        </p:spPr>
        <p:txBody>
          <a:bodyPr vert="horz" wrap="square" lIns="0" tIns="12700" rIns="0" bIns="0" rtlCol="0">
            <a:spAutoFit/>
          </a:bodyPr>
          <a:lstStyle/>
          <a:p>
            <a:pPr marL="12700" marR="5080" algn="just" rtl="1">
              <a:lnSpc>
                <a:spcPct val="113999"/>
              </a:lnSpc>
              <a:spcBef>
                <a:spcPts val="100"/>
              </a:spcBef>
            </a:pPr>
            <a:r>
              <a:rPr lang="ar-JO" sz="950" spc="-20" dirty="0">
                <a:latin typeface="Tahoma"/>
                <a:cs typeface="Calibri" panose="020F0502020204030204" pitchFamily="34" charset="0"/>
              </a:rPr>
              <a:t>يعتمد اختيار قنوات الاتصال على تفضيلات المجتمع وعلى مدى حساسية موضوع الملاحظات والانطباعات وإمكانية الوصول إلى الوسائل التكنولوجية المختلفة (مثل الهاتف والراديو وما إلى ذلك)، بالإضافة على ما هو متوفر بالفعل. نقدم لك بعض الأسئلة التي يجب أن تطرحها على نفسك عند التفكير في إعداد قنوات الملاحظات والانطباعات:</a:t>
            </a:r>
            <a:endParaRPr sz="950" dirty="0">
              <a:latin typeface="Tahoma"/>
              <a:cs typeface="Calibri" panose="020F0502020204030204" pitchFamily="34" charset="0"/>
            </a:endParaRPr>
          </a:p>
        </p:txBody>
      </p:sp>
      <p:pic>
        <p:nvPicPr>
          <p:cNvPr id="5" name="object 5"/>
          <p:cNvPicPr/>
          <p:nvPr/>
        </p:nvPicPr>
        <p:blipFill>
          <a:blip r:embed="rId2" cstate="print"/>
          <a:stretch>
            <a:fillRect/>
          </a:stretch>
        </p:blipFill>
        <p:spPr>
          <a:xfrm>
            <a:off x="6583437" y="2318754"/>
            <a:ext cx="142798" cy="142798"/>
          </a:xfrm>
          <a:prstGeom prst="rect">
            <a:avLst/>
          </a:prstGeom>
        </p:spPr>
      </p:pic>
      <p:sp>
        <p:nvSpPr>
          <p:cNvPr id="6" name="object 6"/>
          <p:cNvSpPr txBox="1"/>
          <p:nvPr/>
        </p:nvSpPr>
        <p:spPr>
          <a:xfrm>
            <a:off x="6610566" y="2329023"/>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dirty="0">
              <a:latin typeface="Calibri" panose="020F0502020204030204" pitchFamily="34" charset="0"/>
              <a:cs typeface="Calibri" panose="020F0502020204030204" pitchFamily="34" charset="0"/>
            </a:endParaRPr>
          </a:p>
        </p:txBody>
      </p:sp>
      <p:sp>
        <p:nvSpPr>
          <p:cNvPr id="7" name="object 7"/>
          <p:cNvSpPr txBox="1"/>
          <p:nvPr/>
        </p:nvSpPr>
        <p:spPr>
          <a:xfrm>
            <a:off x="3883460" y="2102636"/>
            <a:ext cx="2658110" cy="516103"/>
          </a:xfrm>
          <a:prstGeom prst="rect">
            <a:avLst/>
          </a:prstGeom>
        </p:spPr>
        <p:txBody>
          <a:bodyPr vert="horz" wrap="square" lIns="0" tIns="12700" rIns="0" bIns="0" rtlCol="0">
            <a:spAutoFit/>
          </a:bodyPr>
          <a:lstStyle/>
          <a:p>
            <a:pPr marL="12700" marR="5080" rtl="1">
              <a:lnSpc>
                <a:spcPct val="113999"/>
              </a:lnSpc>
              <a:spcBef>
                <a:spcPts val="100"/>
              </a:spcBef>
            </a:pPr>
            <a:endParaRPr lang="ar-JO" sz="950" b="1" i="1" dirty="0">
              <a:solidFill>
                <a:srgbClr val="97569C"/>
              </a:solidFill>
              <a:latin typeface="Calibri"/>
              <a:cs typeface="Calibri" panose="020F0502020204030204" pitchFamily="34" charset="0"/>
            </a:endParaRPr>
          </a:p>
          <a:p>
            <a:pPr marL="12700" marR="5080" rtl="1">
              <a:lnSpc>
                <a:spcPct val="113999"/>
              </a:lnSpc>
              <a:spcBef>
                <a:spcPts val="100"/>
              </a:spcBef>
            </a:pPr>
            <a:r>
              <a:rPr lang="ar-JO" sz="950" b="1" i="1" dirty="0">
                <a:solidFill>
                  <a:srgbClr val="97569C"/>
                </a:solidFill>
                <a:latin typeface="Calibri"/>
                <a:cs typeface="Calibri" panose="020F0502020204030204" pitchFamily="34" charset="0"/>
              </a:rPr>
              <a:t>ما هي القنوات التي نستخدمها حاليًا لمشاركة المعلومات وتلقي الملاحظات والانطباعات وتقديم الاستجابة للمجتمعات؟</a:t>
            </a:r>
            <a:endParaRPr sz="950" dirty="0">
              <a:latin typeface="Calibri"/>
              <a:cs typeface="Calibri" panose="020F0502020204030204" pitchFamily="34" charset="0"/>
            </a:endParaRPr>
          </a:p>
        </p:txBody>
      </p:sp>
      <p:pic>
        <p:nvPicPr>
          <p:cNvPr id="8" name="object 8"/>
          <p:cNvPicPr/>
          <p:nvPr/>
        </p:nvPicPr>
        <p:blipFill>
          <a:blip r:embed="rId2" cstate="print"/>
          <a:stretch>
            <a:fillRect/>
          </a:stretch>
        </p:blipFill>
        <p:spPr>
          <a:xfrm>
            <a:off x="3367967" y="1044474"/>
            <a:ext cx="142798" cy="142798"/>
          </a:xfrm>
          <a:prstGeom prst="rect">
            <a:avLst/>
          </a:prstGeom>
        </p:spPr>
      </p:pic>
      <p:sp>
        <p:nvSpPr>
          <p:cNvPr id="9" name="object 9"/>
          <p:cNvSpPr txBox="1"/>
          <p:nvPr/>
        </p:nvSpPr>
        <p:spPr>
          <a:xfrm>
            <a:off x="3411820" y="1054762"/>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dirty="0">
              <a:latin typeface="Calibri" panose="020F0502020204030204" pitchFamily="34" charset="0"/>
              <a:cs typeface="Calibri" panose="020F0502020204030204" pitchFamily="34" charset="0"/>
            </a:endParaRPr>
          </a:p>
        </p:txBody>
      </p:sp>
      <p:sp>
        <p:nvSpPr>
          <p:cNvPr id="10" name="object 10"/>
          <p:cNvSpPr txBox="1"/>
          <p:nvPr/>
        </p:nvSpPr>
        <p:spPr>
          <a:xfrm>
            <a:off x="603637" y="1025505"/>
            <a:ext cx="2733675" cy="1054519"/>
          </a:xfrm>
          <a:prstGeom prst="rect">
            <a:avLst/>
          </a:prstGeom>
        </p:spPr>
        <p:txBody>
          <a:bodyPr vert="horz" wrap="square" lIns="0" tIns="12700" rIns="0" bIns="0" rtlCol="0">
            <a:spAutoFit/>
          </a:bodyPr>
          <a:lstStyle/>
          <a:p>
            <a:pPr marL="12700" marR="5080" rtl="1">
              <a:lnSpc>
                <a:spcPct val="113999"/>
              </a:lnSpc>
              <a:spcBef>
                <a:spcPts val="100"/>
              </a:spcBef>
            </a:pPr>
            <a:r>
              <a:rPr lang="ar-JO" sz="950" b="1" i="1" dirty="0">
                <a:solidFill>
                  <a:srgbClr val="97569C"/>
                </a:solidFill>
                <a:latin typeface="Calibri"/>
                <a:cs typeface="Calibri" panose="020F0502020204030204" pitchFamily="34" charset="0"/>
              </a:rPr>
              <a:t>هل يوجد أية هياكل أخرى يديرها المجتمع أو الشركاء الآخرون والتي يمكننا استخدامها؟</a:t>
            </a:r>
          </a:p>
          <a:p>
            <a:pPr marL="12700" marR="5080" rtl="1">
              <a:lnSpc>
                <a:spcPct val="113999"/>
              </a:lnSpc>
              <a:spcBef>
                <a:spcPts val="100"/>
              </a:spcBef>
            </a:pPr>
            <a:endParaRPr lang="ar-JO" sz="950" b="1" i="1" spc="20" dirty="0">
              <a:solidFill>
                <a:srgbClr val="97569C"/>
              </a:solidFill>
              <a:latin typeface="Calibri"/>
              <a:cs typeface="Calibri" panose="020F0502020204030204" pitchFamily="34" charset="0"/>
            </a:endParaRPr>
          </a:p>
          <a:p>
            <a:pPr marL="12700" marR="5080" rtl="1">
              <a:lnSpc>
                <a:spcPct val="113999"/>
              </a:lnSpc>
              <a:spcBef>
                <a:spcPts val="100"/>
              </a:spcBef>
            </a:pPr>
            <a:r>
              <a:rPr lang="ar-JO" sz="950" b="1" i="1" spc="20" dirty="0">
                <a:solidFill>
                  <a:srgbClr val="97569C"/>
                </a:solidFill>
                <a:latin typeface="Calibri"/>
                <a:cs typeface="Calibri" panose="020F0502020204030204" pitchFamily="34" charset="0"/>
              </a:rPr>
              <a:t>هل هذه القنوات مناسبة وفعّالة؟</a:t>
            </a:r>
          </a:p>
          <a:p>
            <a:pPr marL="12700" marR="5080" rtl="1">
              <a:lnSpc>
                <a:spcPct val="113999"/>
              </a:lnSpc>
              <a:spcBef>
                <a:spcPts val="100"/>
              </a:spcBef>
            </a:pPr>
            <a:endParaRPr lang="ar-JO" sz="950" b="1" i="1" spc="-10" dirty="0">
              <a:solidFill>
                <a:srgbClr val="97569C"/>
              </a:solidFill>
              <a:latin typeface="Calibri"/>
              <a:cs typeface="Calibri" panose="020F0502020204030204" pitchFamily="34" charset="0"/>
            </a:endParaRPr>
          </a:p>
          <a:p>
            <a:pPr marL="12700" marR="5080" rtl="1">
              <a:lnSpc>
                <a:spcPct val="113999"/>
              </a:lnSpc>
              <a:spcBef>
                <a:spcPts val="100"/>
              </a:spcBef>
            </a:pPr>
            <a:r>
              <a:rPr lang="ar-JO" sz="950" b="1" i="1" spc="-10" dirty="0">
                <a:solidFill>
                  <a:srgbClr val="97569C"/>
                </a:solidFill>
                <a:latin typeface="Calibri"/>
                <a:cs typeface="Calibri" panose="020F0502020204030204" pitchFamily="34" charset="0"/>
              </a:rPr>
              <a:t>هل نحتاج إلى قنوات إضافية؟ </a:t>
            </a:r>
            <a:endParaRPr sz="950" dirty="0">
              <a:latin typeface="Calibri"/>
              <a:cs typeface="Calibri" panose="020F0502020204030204" pitchFamily="34" charset="0"/>
            </a:endParaRPr>
          </a:p>
        </p:txBody>
      </p:sp>
      <p:pic>
        <p:nvPicPr>
          <p:cNvPr id="11" name="object 11"/>
          <p:cNvPicPr/>
          <p:nvPr/>
        </p:nvPicPr>
        <p:blipFill>
          <a:blip r:embed="rId2" cstate="print"/>
          <a:stretch>
            <a:fillRect/>
          </a:stretch>
        </p:blipFill>
        <p:spPr>
          <a:xfrm>
            <a:off x="3374718" y="1570396"/>
            <a:ext cx="142798" cy="142798"/>
          </a:xfrm>
          <a:prstGeom prst="rect">
            <a:avLst/>
          </a:prstGeom>
        </p:spPr>
      </p:pic>
      <p:sp>
        <p:nvSpPr>
          <p:cNvPr id="12" name="object 12"/>
          <p:cNvSpPr txBox="1"/>
          <p:nvPr/>
        </p:nvSpPr>
        <p:spPr>
          <a:xfrm>
            <a:off x="3402406" y="1570396"/>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dirty="0">
              <a:latin typeface="Calibri" panose="020F0502020204030204" pitchFamily="34" charset="0"/>
              <a:cs typeface="Calibri" panose="020F0502020204030204" pitchFamily="34" charset="0"/>
            </a:endParaRPr>
          </a:p>
        </p:txBody>
      </p:sp>
      <p:pic>
        <p:nvPicPr>
          <p:cNvPr id="13" name="object 13"/>
          <p:cNvPicPr/>
          <p:nvPr/>
        </p:nvPicPr>
        <p:blipFill>
          <a:blip r:embed="rId2" cstate="print"/>
          <a:stretch>
            <a:fillRect/>
          </a:stretch>
        </p:blipFill>
        <p:spPr>
          <a:xfrm>
            <a:off x="3374718" y="1931095"/>
            <a:ext cx="142798" cy="142798"/>
          </a:xfrm>
          <a:prstGeom prst="rect">
            <a:avLst/>
          </a:prstGeom>
        </p:spPr>
      </p:pic>
      <p:sp>
        <p:nvSpPr>
          <p:cNvPr id="14" name="object 14"/>
          <p:cNvSpPr txBox="1"/>
          <p:nvPr/>
        </p:nvSpPr>
        <p:spPr>
          <a:xfrm>
            <a:off x="3397138" y="1926573"/>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dirty="0">
              <a:latin typeface="Calibri" panose="020F0502020204030204" pitchFamily="34" charset="0"/>
              <a:cs typeface="Calibri" panose="020F0502020204030204" pitchFamily="34" charset="0"/>
            </a:endParaRPr>
          </a:p>
        </p:txBody>
      </p:sp>
      <p:sp>
        <p:nvSpPr>
          <p:cNvPr id="15" name="object 15"/>
          <p:cNvSpPr txBox="1"/>
          <p:nvPr/>
        </p:nvSpPr>
        <p:spPr>
          <a:xfrm>
            <a:off x="746873" y="2166691"/>
            <a:ext cx="2995930" cy="668453"/>
          </a:xfrm>
          <a:prstGeom prst="rect">
            <a:avLst/>
          </a:prstGeom>
        </p:spPr>
        <p:txBody>
          <a:bodyPr vert="horz" wrap="square" lIns="0" tIns="12700" rIns="0" bIns="0" rtlCol="0">
            <a:spAutoFit/>
          </a:bodyPr>
          <a:lstStyle/>
          <a:p>
            <a:pPr marL="12700" marR="5080" algn="just" rtl="1">
              <a:lnSpc>
                <a:spcPct val="113999"/>
              </a:lnSpc>
              <a:spcBef>
                <a:spcPts val="100"/>
              </a:spcBef>
            </a:pPr>
            <a:r>
              <a:rPr lang="ar-JO" sz="950" dirty="0">
                <a:latin typeface="Tahoma"/>
                <a:cs typeface="Calibri" panose="020F0502020204030204" pitchFamily="34" charset="0"/>
              </a:rPr>
              <a:t>قد تكون بعض الإجابات على هذه الأسئلة موجودة بالفعل، بينما يجب مناقشة بعض المواضيع الأخرى بشكل وثيق مع المجتمع والزملاء والشركاء. تساعدك الأداة الآتية خلال هذه العملية، كما ستوفر لك المزيد من المعلومات:</a:t>
            </a:r>
            <a:endParaRPr sz="950" dirty="0">
              <a:latin typeface="Tahoma"/>
              <a:cs typeface="Calibri" panose="020F0502020204030204" pitchFamily="34" charset="0"/>
            </a:endParaRPr>
          </a:p>
        </p:txBody>
      </p:sp>
      <p:sp>
        <p:nvSpPr>
          <p:cNvPr id="16" name="object 16"/>
          <p:cNvSpPr/>
          <p:nvPr/>
        </p:nvSpPr>
        <p:spPr>
          <a:xfrm>
            <a:off x="719999" y="3199815"/>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17" name="object 17"/>
          <p:cNvSpPr/>
          <p:nvPr/>
        </p:nvSpPr>
        <p:spPr>
          <a:xfrm>
            <a:off x="719999" y="4311415"/>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E42A83"/>
          </a:solidFill>
        </p:spPr>
        <p:txBody>
          <a:bodyPr wrap="square" lIns="0" tIns="0" rIns="0" bIns="0" rtlCol="0"/>
          <a:lstStyle/>
          <a:p>
            <a:endParaRPr>
              <a:cs typeface="Calibri" panose="020F0502020204030204" pitchFamily="34" charset="0"/>
            </a:endParaRPr>
          </a:p>
        </p:txBody>
      </p:sp>
      <p:sp>
        <p:nvSpPr>
          <p:cNvPr id="18" name="object 18"/>
          <p:cNvSpPr txBox="1"/>
          <p:nvPr/>
        </p:nvSpPr>
        <p:spPr>
          <a:xfrm>
            <a:off x="1681752" y="3293243"/>
            <a:ext cx="4630420" cy="596265"/>
          </a:xfrm>
          <a:prstGeom prst="rect">
            <a:avLst/>
          </a:prstGeom>
        </p:spPr>
        <p:txBody>
          <a:bodyPr vert="horz" wrap="square" lIns="0" tIns="12700" rIns="0" bIns="0" rtlCol="0">
            <a:spAutoFit/>
          </a:bodyPr>
          <a:lstStyle/>
          <a:p>
            <a:pPr marL="12700" rtl="1">
              <a:lnSpc>
                <a:spcPct val="100000"/>
              </a:lnSpc>
              <a:spcBef>
                <a:spcPts val="100"/>
              </a:spcBef>
            </a:pPr>
            <a:r>
              <a:rPr lang="ar-JO" sz="1300" b="1" spc="155" dirty="0">
                <a:solidFill>
                  <a:srgbClr val="FFFFFF"/>
                </a:solidFill>
                <a:latin typeface="Calibri"/>
                <a:cs typeface="Calibri" panose="020F0502020204030204" pitchFamily="34" charset="0"/>
              </a:rPr>
              <a:t>المصادر</a:t>
            </a:r>
            <a:endParaRPr sz="1300" dirty="0">
              <a:latin typeface="Calibri"/>
              <a:cs typeface="Calibri" panose="020F0502020204030204" pitchFamily="34" charset="0"/>
            </a:endParaRPr>
          </a:p>
          <a:p>
            <a:pPr>
              <a:lnSpc>
                <a:spcPct val="100000"/>
              </a:lnSpc>
              <a:spcBef>
                <a:spcPts val="20"/>
              </a:spcBef>
            </a:pPr>
            <a:endParaRPr sz="1450" dirty="0">
              <a:latin typeface="Calibri"/>
              <a:cs typeface="Calibri" panose="020F0502020204030204" pitchFamily="34" charset="0"/>
            </a:endParaRPr>
          </a:p>
          <a:p>
            <a:pPr marL="192405" indent="-179705" rtl="1">
              <a:lnSpc>
                <a:spcPct val="100000"/>
              </a:lnSpc>
              <a:buClr>
                <a:srgbClr val="673089"/>
              </a:buClr>
              <a:buFont typeface="Arial Narrow"/>
              <a:buChar char="►"/>
              <a:tabLst>
                <a:tab pos="192405" algn="l"/>
              </a:tabLst>
            </a:pPr>
            <a:r>
              <a:rPr lang="ar-JO" sz="950" u="sng" dirty="0">
                <a:solidFill>
                  <a:srgbClr val="992B7D"/>
                </a:solidFill>
                <a:uFill>
                  <a:solidFill>
                    <a:srgbClr val="992B7D"/>
                  </a:solidFill>
                </a:uFill>
                <a:latin typeface="Tahoma"/>
                <a:cs typeface="Calibri" panose="020F0502020204030204" pitchFamily="34" charset="0"/>
                <a:hlinkClick r:id="rId3"/>
              </a:rPr>
              <a:t>أداة التغذية الراجعة 3: تحديد قنوات الاتصال لآلية التغذية الراجعة</a:t>
            </a:r>
            <a:endParaRPr sz="950" dirty="0">
              <a:latin typeface="Tahoma"/>
              <a:cs typeface="Calibri" panose="020F0502020204030204" pitchFamily="34" charset="0"/>
            </a:endParaRPr>
          </a:p>
        </p:txBody>
      </p:sp>
      <p:sp>
        <p:nvSpPr>
          <p:cNvPr id="19" name="object 19"/>
          <p:cNvSpPr txBox="1"/>
          <p:nvPr/>
        </p:nvSpPr>
        <p:spPr>
          <a:xfrm>
            <a:off x="927879" y="4235023"/>
            <a:ext cx="6580192" cy="364202"/>
          </a:xfrm>
          <a:prstGeom prst="rect">
            <a:avLst/>
          </a:prstGeom>
        </p:spPr>
        <p:txBody>
          <a:bodyPr vert="horz" wrap="square" lIns="0" tIns="12700" rIns="0" bIns="0" rtlCol="0">
            <a:spAutoFit/>
          </a:bodyPr>
          <a:lstStyle/>
          <a:p>
            <a:pPr marL="12700">
              <a:lnSpc>
                <a:spcPct val="100000"/>
              </a:lnSpc>
              <a:spcBef>
                <a:spcPts val="100"/>
              </a:spcBef>
            </a:pPr>
            <a:endParaRPr lang="ar-JO" sz="1300" b="1" spc="165" dirty="0">
              <a:solidFill>
                <a:srgbClr val="FFFFFF"/>
              </a:solidFill>
              <a:latin typeface="Calibri"/>
              <a:cs typeface="Calibri" panose="020F0502020204030204" pitchFamily="34" charset="0"/>
            </a:endParaRPr>
          </a:p>
          <a:p>
            <a:pPr marL="12700">
              <a:lnSpc>
                <a:spcPct val="100000"/>
              </a:lnSpc>
              <a:spcBef>
                <a:spcPts val="100"/>
              </a:spcBef>
            </a:pPr>
            <a:r>
              <a:rPr lang="ar-JO" sz="900" b="1" spc="165" dirty="0">
                <a:solidFill>
                  <a:srgbClr val="FFFFFF"/>
                </a:solidFill>
                <a:latin typeface="Calibri"/>
                <a:cs typeface="Calibri" panose="020F0502020204030204" pitchFamily="34" charset="0"/>
              </a:rPr>
              <a:t>تجربة الصليب الأحمر مع الملاحظات والانطباعات المفتوحة في جمهورية الكونغو الديموقراطية</a:t>
            </a:r>
            <a:endParaRPr sz="900" dirty="0">
              <a:latin typeface="Calibri"/>
              <a:cs typeface="Calibri" panose="020F0502020204030204" pitchFamily="34" charset="0"/>
            </a:endParaRPr>
          </a:p>
        </p:txBody>
      </p:sp>
      <p:sp>
        <p:nvSpPr>
          <p:cNvPr id="20" name="object 20"/>
          <p:cNvSpPr txBox="1"/>
          <p:nvPr/>
        </p:nvSpPr>
        <p:spPr>
          <a:xfrm>
            <a:off x="3890245" y="4827148"/>
            <a:ext cx="2995930" cy="2344488"/>
          </a:xfrm>
          <a:prstGeom prst="rect">
            <a:avLst/>
          </a:prstGeom>
        </p:spPr>
        <p:txBody>
          <a:bodyPr vert="horz" wrap="square" lIns="0" tIns="12700" rIns="0" bIns="0" rtlCol="0">
            <a:spAutoFit/>
          </a:bodyPr>
          <a:lstStyle/>
          <a:p>
            <a:pPr algn="just" rtl="1" eaLnBrk="0" fontAlgn="base" hangingPunct="0">
              <a:spcBef>
                <a:spcPct val="0"/>
              </a:spcBef>
              <a:spcAft>
                <a:spcPct val="0"/>
              </a:spcAf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أثناء الاستجابة لتفشي فيروس إيبولا في جمهورية الكونغو الديمقراطية في الفترة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الممتدة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من 2018 إلى 2020، طو</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ر الصليب الأحمر في جمهورية الكونغو الديمقراطية نهجًا (بدعم من الاتحاد الدولي لجمعيات الصليب الأحمر والهلال الأحمر و</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مركز مكافحة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الأمراض</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والوقاية منها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لإدارة كميات كبيرة من بيانات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المفتوحة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lang="ar-JO" altLang="en-US" sz="1000" dirty="0">
                <a:solidFill>
                  <a:schemeClr val="tx1"/>
                </a:solidFill>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كما تضمن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الجزء الأساسي من هذا النهج إشراك المجتمعات المحلية لتبادل ومناقشة المعلومات حول الإيبولا. </a:t>
            </a:r>
            <a:r>
              <a:rPr lang="ar-JO" altLang="en-US" sz="1000" dirty="0">
                <a:solidFill>
                  <a:srgbClr val="202124"/>
                </a:solidFill>
                <a:latin typeface="inherit"/>
                <a:cs typeface="Calibri" panose="020F0502020204030204" pitchFamily="34" charset="0"/>
              </a:rPr>
              <a:t>أجرى</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مئات من متطوعي الصليب الأحمر بزيارات منزلية،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كما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ونظموا برامج إذاعية تفاعلية وشاركوا في مناقشات في الأسواق المحلية والمدارس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ودور</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العبادة، إلى جانب العديد من القنوات الأخرى لجمع</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الملاحظات والانطباعات</a:t>
            </a:r>
            <a:br>
              <a:rPr lang="ar-JO" altLang="en-US" sz="1000" dirty="0">
                <a:solidFill>
                  <a:srgbClr val="202124"/>
                </a:solidFill>
                <a:latin typeface="inherit"/>
                <a:cs typeface="Calibri" panose="020F0502020204030204" pitchFamily="34" charset="0"/>
              </a:rPr>
            </a:br>
            <a:br>
              <a:rPr lang="ar-JO" sz="1000" dirty="0"/>
            </a:br>
            <a:r>
              <a:rPr lang="ar-JO" sz="1000" dirty="0">
                <a:solidFill>
                  <a:srgbClr val="202124"/>
                </a:solidFill>
                <a:latin typeface="inherit"/>
                <a:cs typeface="Calibri" panose="020F0502020204030204" pitchFamily="34" charset="0"/>
              </a:rPr>
              <a:t>تم توثيق الملاحظات والانطباعات المُجمعة من خلال هذه الأنشطة باستخدام نماذج بسيط، كما تم إدخالها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في قاعدة بيانات، وترميزها</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لتحديد</a:t>
            </a:r>
            <a:endParaRPr lang="ar-JO" sz="1000" dirty="0">
              <a:solidFill>
                <a:srgbClr val="202124"/>
              </a:solidFill>
              <a:latin typeface="inherit"/>
              <a:cs typeface="Calibri" panose="020F0502020204030204" pitchFamily="34" charset="0"/>
            </a:endParaRPr>
          </a:p>
          <a:p>
            <a:pPr algn="just" rtl="1" eaLnBrk="0" fontAlgn="base" hangingPunct="0">
              <a:spcBef>
                <a:spcPct val="0"/>
              </a:spcBef>
              <a:spcAft>
                <a:spcPct val="0"/>
              </a:spcAft>
            </a:pPr>
            <a:endParaRPr lang="ar-JO" sz="1000" b="0" i="0" dirty="0">
              <a:solidFill>
                <a:srgbClr val="202124"/>
              </a:solidFill>
              <a:effectLst/>
              <a:latin typeface="Helvetica Neue"/>
            </a:endParaRPr>
          </a:p>
          <a:p>
            <a:pPr marL="12700" marR="5080" algn="just" rtl="1">
              <a:lnSpc>
                <a:spcPct val="113999"/>
              </a:lnSpc>
              <a:spcBef>
                <a:spcPts val="100"/>
              </a:spcBef>
            </a:pPr>
            <a:r>
              <a:rPr lang="ar-JO" sz="1000" b="0" i="0" dirty="0">
                <a:solidFill>
                  <a:srgbClr val="202124"/>
                </a:solidFill>
                <a:effectLst/>
                <a:latin typeface="Helvetica Neue"/>
              </a:rPr>
              <a:t> </a:t>
            </a:r>
            <a:r>
              <a:rPr lang="ar-JO" sz="1000" dirty="0">
                <a:solidFill>
                  <a:srgbClr val="202124"/>
                </a:solidFill>
                <a:latin typeface="inherit"/>
                <a:cs typeface="Calibri" panose="020F0502020204030204" pitchFamily="34" charset="0"/>
              </a:rPr>
              <a:t>لمزيد من المعلومات، راجع </a:t>
            </a:r>
            <a:r>
              <a:rPr lang="ar-JO" sz="1000" u="sng" dirty="0">
                <a:solidFill>
                  <a:srgbClr val="992B7D"/>
                </a:solidFill>
                <a:uFill>
                  <a:solidFill>
                    <a:srgbClr val="992B7D"/>
                  </a:solidFill>
                </a:uFill>
                <a:latin typeface="Tahoma"/>
                <a:cs typeface="Calibri" panose="020F0502020204030204" pitchFamily="34" charset="0"/>
                <a:hlinkClick r:id="rId4"/>
              </a:rPr>
              <a:t>دراسة الحالة </a:t>
            </a:r>
            <a:r>
              <a:rPr lang="ar-JO" sz="1000" dirty="0">
                <a:solidFill>
                  <a:srgbClr val="202124"/>
                </a:solidFill>
                <a:latin typeface="inherit"/>
                <a:cs typeface="Calibri" panose="020F0502020204030204" pitchFamily="34" charset="0"/>
              </a:rPr>
              <a:t>هذه</a:t>
            </a:r>
            <a:r>
              <a:rPr lang="ar-JO" sz="1000" b="0" i="0" dirty="0">
                <a:solidFill>
                  <a:srgbClr val="202124"/>
                </a:solidFill>
                <a:effectLst/>
                <a:latin typeface="Helvetica Neue"/>
              </a:rPr>
              <a:t>.</a:t>
            </a:r>
            <a:endParaRPr lang="ar-JO" sz="950" dirty="0">
              <a:latin typeface="Tahoma"/>
              <a:cs typeface="Calibri" panose="020F0502020204030204" pitchFamily="34" charset="0"/>
            </a:endParaRPr>
          </a:p>
        </p:txBody>
      </p:sp>
      <p:sp>
        <p:nvSpPr>
          <p:cNvPr id="21" name="object 21"/>
          <p:cNvSpPr txBox="1"/>
          <p:nvPr/>
        </p:nvSpPr>
        <p:spPr>
          <a:xfrm>
            <a:off x="692049" y="4828869"/>
            <a:ext cx="2995930" cy="1705595"/>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الاتجاهات والمواضيع الرئيسية.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عملت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فر</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ق </a:t>
            </a:r>
            <a:r>
              <a:rPr lang="ar-JO" sz="1000" dirty="0">
                <a:effectLst/>
                <a:ea typeface="Calibri" panose="020F0502020204030204" pitchFamily="34" charset="0"/>
                <a:cs typeface="Calibri" panose="020F0502020204030204" pitchFamily="34" charset="0"/>
              </a:rPr>
              <a:t>المشاركة المجتمعية والمساءلة وإدارة المعلومات بشكل مشترك على إعداد تقارير منتظمة للملاحظات والانطباعات، والتي تمت مشاركتها ومناقشتها مع الشركاء المحليين والدوليين العاملين على جميع مستويات الاستجابة، حيث أسهمت مثل</a:t>
            </a:r>
            <a:r>
              <a:rPr lang="ar-JO" sz="1000" dirty="0">
                <a:solidFill>
                  <a:schemeClr val="tx1"/>
                </a:solidFill>
                <a:latin typeface="Calibri" panose="020F0502020204030204" pitchFamily="34" charset="0"/>
                <a:ea typeface="Calibri" panose="020F0502020204030204" pitchFamily="34" charset="0"/>
                <a:cs typeface="Calibri" panose="020F0502020204030204" pitchFamily="34" charset="0"/>
              </a:rPr>
              <a:t> </a:t>
            </a:r>
            <a:r>
              <a:rPr lang="ar-JO" sz="1000" spc="-15" dirty="0">
                <a:latin typeface="Tahoma"/>
                <a:cs typeface="Calibri" panose="020F0502020204030204" pitchFamily="34" charset="0"/>
              </a:rPr>
              <a:t>هذه التقارير وأشكال التعاون عبر مستويات مختلفة من جهود الاستجابة على توجيه حملات التأييد والعمل بشكل مباشر للاستجابة لمخاوف المجتمع. والأهم من ذلك، أن هذه العملية عملت على تعزيز أهمية المشاركة مع المجتمعات، حيث كانت الإجراءات في كثير من الأحيان تأتي كاستجابة مباشرة لقضايا المجتمع. أخيرًا، تأكد الموظفون/المتطوعين أيضًا من إبلاغ الاستجابة ومناقشتها مع المجتمعات لإغلاق حلقة الملاحظات والانطباعات.</a:t>
            </a:r>
            <a:endParaRPr sz="1000" dirty="0">
              <a:latin typeface="Tahoma"/>
              <a:cs typeface="Calibri" panose="020F0502020204030204" pitchFamily="34" charset="0"/>
            </a:endParaRPr>
          </a:p>
        </p:txBody>
      </p:sp>
      <p:grpSp>
        <p:nvGrpSpPr>
          <p:cNvPr id="22" name="object 22"/>
          <p:cNvGrpSpPr/>
          <p:nvPr/>
        </p:nvGrpSpPr>
        <p:grpSpPr>
          <a:xfrm>
            <a:off x="6362156" y="3158075"/>
            <a:ext cx="474345" cy="474345"/>
            <a:chOff x="469337" y="3149931"/>
            <a:chExt cx="474345" cy="474345"/>
          </a:xfrm>
        </p:grpSpPr>
        <p:sp>
          <p:nvSpPr>
            <p:cNvPr id="23" name="object 23"/>
            <p:cNvSpPr/>
            <p:nvPr/>
          </p:nvSpPr>
          <p:spPr>
            <a:xfrm>
              <a:off x="469337" y="3149931"/>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24" name="object 24"/>
            <p:cNvPicPr/>
            <p:nvPr/>
          </p:nvPicPr>
          <p:blipFill>
            <a:blip r:embed="rId5" cstate="print"/>
            <a:stretch>
              <a:fillRect/>
            </a:stretch>
          </p:blipFill>
          <p:spPr>
            <a:xfrm>
              <a:off x="573284" y="3252917"/>
              <a:ext cx="266442" cy="268339"/>
            </a:xfrm>
            <a:prstGeom prst="rect">
              <a:avLst/>
            </a:prstGeom>
          </p:spPr>
        </p:pic>
      </p:grpSp>
      <p:pic>
        <p:nvPicPr>
          <p:cNvPr id="25" name="object 25"/>
          <p:cNvPicPr/>
          <p:nvPr/>
        </p:nvPicPr>
        <p:blipFill>
          <a:blip r:embed="rId6" cstate="print"/>
          <a:stretch>
            <a:fillRect/>
          </a:stretch>
        </p:blipFill>
        <p:spPr>
          <a:xfrm>
            <a:off x="3165261" y="3683083"/>
            <a:ext cx="245795" cy="245795"/>
          </a:xfrm>
          <a:prstGeom prst="rect">
            <a:avLst/>
          </a:prstGeom>
        </p:spPr>
      </p:pic>
      <p:grpSp>
        <p:nvGrpSpPr>
          <p:cNvPr id="26" name="object 26"/>
          <p:cNvGrpSpPr/>
          <p:nvPr/>
        </p:nvGrpSpPr>
        <p:grpSpPr>
          <a:xfrm>
            <a:off x="6387145" y="4277866"/>
            <a:ext cx="474345" cy="474345"/>
            <a:chOff x="469337" y="4261530"/>
            <a:chExt cx="474345" cy="474345"/>
          </a:xfrm>
        </p:grpSpPr>
        <p:sp>
          <p:nvSpPr>
            <p:cNvPr id="27" name="object 27"/>
            <p:cNvSpPr/>
            <p:nvPr/>
          </p:nvSpPr>
          <p:spPr>
            <a:xfrm>
              <a:off x="469337" y="4261530"/>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561E58"/>
            </a:solidFill>
          </p:spPr>
          <p:txBody>
            <a:bodyPr wrap="square" lIns="0" tIns="0" rIns="0" bIns="0" rtlCol="0"/>
            <a:lstStyle/>
            <a:p>
              <a:endParaRPr>
                <a:cs typeface="Calibri" panose="020F0502020204030204" pitchFamily="34" charset="0"/>
              </a:endParaRPr>
            </a:p>
          </p:txBody>
        </p:sp>
        <p:sp>
          <p:nvSpPr>
            <p:cNvPr id="28" name="object 28"/>
            <p:cNvSpPr/>
            <p:nvPr/>
          </p:nvSpPr>
          <p:spPr>
            <a:xfrm>
              <a:off x="595944" y="4339136"/>
              <a:ext cx="204470" cy="307340"/>
            </a:xfrm>
            <a:custGeom>
              <a:avLst/>
              <a:gdLst/>
              <a:ahLst/>
              <a:cxnLst/>
              <a:rect l="l" t="t" r="r" b="b"/>
              <a:pathLst>
                <a:path w="204470" h="307339">
                  <a:moveTo>
                    <a:pt x="160058" y="307022"/>
                  </a:moveTo>
                  <a:lnTo>
                    <a:pt x="0" y="307022"/>
                  </a:lnTo>
                  <a:lnTo>
                    <a:pt x="0" y="0"/>
                  </a:lnTo>
                  <a:lnTo>
                    <a:pt x="204470" y="0"/>
                  </a:lnTo>
                  <a:lnTo>
                    <a:pt x="204470" y="172567"/>
                  </a:lnTo>
                </a:path>
              </a:pathLst>
            </a:custGeom>
            <a:ln w="11709">
              <a:solidFill>
                <a:srgbClr val="FFFFFF"/>
              </a:solidFill>
            </a:ln>
          </p:spPr>
          <p:txBody>
            <a:bodyPr wrap="square" lIns="0" tIns="0" rIns="0" bIns="0" rtlCol="0"/>
            <a:lstStyle/>
            <a:p>
              <a:endParaRPr>
                <a:cs typeface="Calibri" panose="020F0502020204030204" pitchFamily="34" charset="0"/>
              </a:endParaRPr>
            </a:p>
          </p:txBody>
        </p:sp>
        <p:sp>
          <p:nvSpPr>
            <p:cNvPr id="29" name="object 29"/>
            <p:cNvSpPr/>
            <p:nvPr/>
          </p:nvSpPr>
          <p:spPr>
            <a:xfrm>
              <a:off x="631438" y="4381721"/>
              <a:ext cx="114300" cy="0"/>
            </a:xfrm>
            <a:custGeom>
              <a:avLst/>
              <a:gdLst/>
              <a:ahLst/>
              <a:cxnLst/>
              <a:rect l="l" t="t" r="r" b="b"/>
              <a:pathLst>
                <a:path w="114300">
                  <a:moveTo>
                    <a:pt x="0" y="0"/>
                  </a:moveTo>
                  <a:lnTo>
                    <a:pt x="113766" y="0"/>
                  </a:lnTo>
                </a:path>
              </a:pathLst>
            </a:custGeom>
            <a:ln w="9359">
              <a:solidFill>
                <a:srgbClr val="FFFFFF"/>
              </a:solidFill>
            </a:ln>
          </p:spPr>
          <p:txBody>
            <a:bodyPr wrap="square" lIns="0" tIns="0" rIns="0" bIns="0" rtlCol="0"/>
            <a:lstStyle/>
            <a:p>
              <a:endParaRPr>
                <a:cs typeface="Calibri" panose="020F0502020204030204" pitchFamily="34" charset="0"/>
              </a:endParaRPr>
            </a:p>
          </p:txBody>
        </p:sp>
        <p:sp>
          <p:nvSpPr>
            <p:cNvPr id="30" name="object 30"/>
            <p:cNvSpPr/>
            <p:nvPr/>
          </p:nvSpPr>
          <p:spPr>
            <a:xfrm>
              <a:off x="631438" y="4416455"/>
              <a:ext cx="114300" cy="0"/>
            </a:xfrm>
            <a:custGeom>
              <a:avLst/>
              <a:gdLst/>
              <a:ahLst/>
              <a:cxnLst/>
              <a:rect l="l" t="t" r="r" b="b"/>
              <a:pathLst>
                <a:path w="114300">
                  <a:moveTo>
                    <a:pt x="0" y="0"/>
                  </a:moveTo>
                  <a:lnTo>
                    <a:pt x="113766" y="0"/>
                  </a:lnTo>
                </a:path>
              </a:pathLst>
            </a:custGeom>
            <a:ln w="9359">
              <a:solidFill>
                <a:srgbClr val="FFFFFF"/>
              </a:solidFill>
            </a:ln>
          </p:spPr>
          <p:txBody>
            <a:bodyPr wrap="square" lIns="0" tIns="0" rIns="0" bIns="0" rtlCol="0"/>
            <a:lstStyle/>
            <a:p>
              <a:endParaRPr>
                <a:cs typeface="Calibri" panose="020F0502020204030204" pitchFamily="34" charset="0"/>
              </a:endParaRPr>
            </a:p>
          </p:txBody>
        </p:sp>
        <p:sp>
          <p:nvSpPr>
            <p:cNvPr id="31" name="object 31"/>
            <p:cNvSpPr/>
            <p:nvPr/>
          </p:nvSpPr>
          <p:spPr>
            <a:xfrm>
              <a:off x="631438" y="4451191"/>
              <a:ext cx="114300" cy="0"/>
            </a:xfrm>
            <a:custGeom>
              <a:avLst/>
              <a:gdLst/>
              <a:ahLst/>
              <a:cxnLst/>
              <a:rect l="l" t="t" r="r" b="b"/>
              <a:pathLst>
                <a:path w="114300">
                  <a:moveTo>
                    <a:pt x="0" y="0"/>
                  </a:moveTo>
                  <a:lnTo>
                    <a:pt x="113766" y="0"/>
                  </a:lnTo>
                </a:path>
              </a:pathLst>
            </a:custGeom>
            <a:ln w="9359">
              <a:solidFill>
                <a:srgbClr val="FFFFFF"/>
              </a:solidFill>
            </a:ln>
          </p:spPr>
          <p:txBody>
            <a:bodyPr wrap="square" lIns="0" tIns="0" rIns="0" bIns="0" rtlCol="0"/>
            <a:lstStyle/>
            <a:p>
              <a:endParaRPr>
                <a:cs typeface="Calibri" panose="020F0502020204030204" pitchFamily="34" charset="0"/>
              </a:endParaRPr>
            </a:p>
          </p:txBody>
        </p:sp>
        <p:pic>
          <p:nvPicPr>
            <p:cNvPr id="32" name="object 32"/>
            <p:cNvPicPr/>
            <p:nvPr/>
          </p:nvPicPr>
          <p:blipFill>
            <a:blip r:embed="rId7" cstate="print"/>
            <a:stretch>
              <a:fillRect/>
            </a:stretch>
          </p:blipFill>
          <p:spPr>
            <a:xfrm>
              <a:off x="631438" y="4481247"/>
              <a:ext cx="213193" cy="204887"/>
            </a:xfrm>
            <a:prstGeom prst="rect">
              <a:avLst/>
            </a:prstGeom>
          </p:spPr>
        </p:pic>
      </p:grpSp>
      <p:sp>
        <p:nvSpPr>
          <p:cNvPr id="34" name="object 34"/>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35" name="object 35"/>
          <p:cNvSpPr txBox="1"/>
          <p:nvPr/>
        </p:nvSpPr>
        <p:spPr>
          <a:xfrm>
            <a:off x="6726235" y="10083162"/>
            <a:ext cx="135255" cy="135935"/>
          </a:xfrm>
          <a:prstGeom prst="rect">
            <a:avLst/>
          </a:prstGeom>
        </p:spPr>
        <p:txBody>
          <a:bodyPr vert="horz" wrap="square" lIns="0" tIns="12700" rIns="0" bIns="0" rtlCol="0">
            <a:spAutoFit/>
          </a:bodyPr>
          <a:lstStyle/>
          <a:p>
            <a:pPr marL="12700">
              <a:lnSpc>
                <a:spcPct val="100000"/>
              </a:lnSpc>
              <a:spcBef>
                <a:spcPts val="100"/>
              </a:spcBef>
            </a:pPr>
            <a:r>
              <a:rPr sz="800" b="1" spc="-25" dirty="0">
                <a:solidFill>
                  <a:srgbClr val="FFFFFF"/>
                </a:solidFill>
                <a:latin typeface="Calibri" panose="020F0502020204030204" pitchFamily="34" charset="0"/>
                <a:cs typeface="Calibri" panose="020F0502020204030204" pitchFamily="34" charset="0"/>
              </a:rPr>
              <a:t>19</a:t>
            </a:r>
            <a:endParaRPr sz="800" dirty="0">
              <a:latin typeface="Calibri" panose="020F0502020204030204" pitchFamily="34" charset="0"/>
              <a:cs typeface="Calibri" panose="020F0502020204030204" pitchFamily="34" charset="0"/>
            </a:endParaRPr>
          </a:p>
        </p:txBody>
      </p:sp>
      <p:sp>
        <p:nvSpPr>
          <p:cNvPr id="36" name="Rectangle 1">
            <a:extLst>
              <a:ext uri="{FF2B5EF4-FFF2-40B4-BE49-F238E27FC236}">
                <a16:creationId xmlns:a16="http://schemas.microsoft.com/office/drawing/2014/main" id="{9CADD588-28BA-2837-5E13-4220776BC71C}"/>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endParaRPr>
          </a:p>
        </p:txBody>
      </p:sp>
      <p:sp>
        <p:nvSpPr>
          <p:cNvPr id="37" name="Rectangle 2">
            <a:extLst>
              <a:ext uri="{FF2B5EF4-FFF2-40B4-BE49-F238E27FC236}">
                <a16:creationId xmlns:a16="http://schemas.microsoft.com/office/drawing/2014/main" id="{3AA21E0E-E041-323C-8508-BF2F84428C87}"/>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endParaRPr>
          </a:p>
        </p:txBody>
      </p:sp>
      <p:sp>
        <p:nvSpPr>
          <p:cNvPr id="38" name="Rectangle 3">
            <a:extLst>
              <a:ext uri="{FF2B5EF4-FFF2-40B4-BE49-F238E27FC236}">
                <a16:creationId xmlns:a16="http://schemas.microsoft.com/office/drawing/2014/main" id="{EE67A969-8354-4C6F-CB8A-ED447599A1C9}"/>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endParaRPr>
          </a:p>
        </p:txBody>
      </p:sp>
      <p:sp>
        <p:nvSpPr>
          <p:cNvPr id="39" name="object 18">
            <a:extLst>
              <a:ext uri="{FF2B5EF4-FFF2-40B4-BE49-F238E27FC236}">
                <a16:creationId xmlns:a16="http://schemas.microsoft.com/office/drawing/2014/main" id="{A953EB3F-AC9B-DCCB-9E10-1503AD1585F2}"/>
              </a:ext>
            </a:extLst>
          </p:cNvPr>
          <p:cNvSpPr txBox="1"/>
          <p:nvPr/>
        </p:nvSpPr>
        <p:spPr>
          <a:xfrm>
            <a:off x="2606433" y="10072409"/>
            <a:ext cx="3973829" cy="289560"/>
          </a:xfrm>
          <a:prstGeom prst="rect">
            <a:avLst/>
          </a:prstGeom>
        </p:spPr>
        <p:txBody>
          <a:bodyPr vert="horz" wrap="square" lIns="0" tIns="22860" rIns="0" bIns="0" rtlCol="0">
            <a:spAutoFit/>
          </a:bodyPr>
          <a:lstStyle/>
          <a:p>
            <a:pPr marR="5715" algn="r" rtl="1">
              <a:lnSpc>
                <a:spcPct val="100000"/>
              </a:lnSpc>
              <a:spcBef>
                <a:spcPts val="180"/>
              </a:spcBef>
            </a:pPr>
            <a:r>
              <a:rPr lang="ar-JO" sz="800" b="1" spc="95" dirty="0">
                <a:solidFill>
                  <a:srgbClr val="992B7D"/>
                </a:solidFill>
                <a:latin typeface="Calibri"/>
                <a:cs typeface="Calibri" panose="020F0502020204030204" pitchFamily="34" charset="0"/>
              </a:rPr>
              <a:t>الوحدة 3:</a:t>
            </a:r>
            <a:r>
              <a:rPr lang="ar-JO" sz="800" spc="-10" dirty="0">
                <a:latin typeface="Verdana"/>
                <a:cs typeface="Calibri" panose="020F0502020204030204" pitchFamily="34" charset="0"/>
              </a:rPr>
              <a:t>مراحل بناء آلية التغذية الراجعة المفتوحة وغير المنظمة</a:t>
            </a:r>
            <a:endParaRPr sz="800" dirty="0">
              <a:latin typeface="Verdana"/>
              <a:cs typeface="Calibri" panose="020F0502020204030204" pitchFamily="34" charset="0"/>
            </a:endParaRPr>
          </a:p>
          <a:p>
            <a:pPr marR="5080" algn="r">
              <a:lnSpc>
                <a:spcPct val="100000"/>
              </a:lnSpc>
              <a:spcBef>
                <a:spcPts val="75"/>
              </a:spcBef>
            </a:pPr>
            <a:r>
              <a:rPr lang="ar-JO" sz="800" dirty="0">
                <a:solidFill>
                  <a:srgbClr val="992B7D"/>
                </a:solidFill>
                <a:latin typeface="Verdana"/>
                <a:cs typeface="Calibri" panose="020F0502020204030204" pitchFamily="34" charset="0"/>
              </a:rPr>
              <a:t>المرحلة الأولى: بناء آلية التغذية الراجعة الخاصة بك. </a:t>
            </a:r>
            <a:endParaRPr sz="800" dirty="0">
              <a:latin typeface="Verdana"/>
              <a:cs typeface="Calibri" panose="020F050202020403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7560309" cy="10692130"/>
            <a:chOff x="0" y="0"/>
            <a:chExt cx="7560309" cy="10692130"/>
          </a:xfrm>
        </p:grpSpPr>
        <p:pic>
          <p:nvPicPr>
            <p:cNvPr id="3" name="object 3"/>
            <p:cNvPicPr/>
            <p:nvPr/>
          </p:nvPicPr>
          <p:blipFill>
            <a:blip r:embed="rId2" cstate="print"/>
            <a:stretch>
              <a:fillRect/>
            </a:stretch>
          </p:blipFill>
          <p:spPr>
            <a:xfrm>
              <a:off x="0" y="0"/>
              <a:ext cx="7559992" cy="10692003"/>
            </a:xfrm>
            <a:prstGeom prst="rect">
              <a:avLst/>
            </a:prstGeom>
          </p:spPr>
        </p:pic>
        <p:sp>
          <p:nvSpPr>
            <p:cNvPr id="4" name="object 4"/>
            <p:cNvSpPr/>
            <p:nvPr/>
          </p:nvSpPr>
          <p:spPr>
            <a:xfrm>
              <a:off x="0" y="2"/>
              <a:ext cx="5211445" cy="10692130"/>
            </a:xfrm>
            <a:custGeom>
              <a:avLst/>
              <a:gdLst/>
              <a:ahLst/>
              <a:cxnLst/>
              <a:rect l="l" t="t" r="r" b="b"/>
              <a:pathLst>
                <a:path w="5211445" h="10692130">
                  <a:moveTo>
                    <a:pt x="2060994" y="0"/>
                  </a:moveTo>
                  <a:lnTo>
                    <a:pt x="0" y="0"/>
                  </a:lnTo>
                  <a:lnTo>
                    <a:pt x="0" y="10692003"/>
                  </a:lnTo>
                  <a:lnTo>
                    <a:pt x="2060994" y="10692003"/>
                  </a:lnTo>
                  <a:lnTo>
                    <a:pt x="3882091" y="9709594"/>
                  </a:lnTo>
                  <a:lnTo>
                    <a:pt x="4817249" y="8840249"/>
                  </a:lnTo>
                  <a:lnTo>
                    <a:pt x="5161781" y="7596278"/>
                  </a:lnTo>
                  <a:lnTo>
                    <a:pt x="5211000" y="5489994"/>
                  </a:lnTo>
                  <a:lnTo>
                    <a:pt x="4718812" y="3113435"/>
                  </a:lnTo>
                  <a:lnTo>
                    <a:pt x="3635997" y="1394999"/>
                  </a:lnTo>
                  <a:lnTo>
                    <a:pt x="2553182" y="351562"/>
                  </a:lnTo>
                  <a:lnTo>
                    <a:pt x="2060994" y="0"/>
                  </a:lnTo>
                  <a:close/>
                </a:path>
              </a:pathLst>
            </a:custGeom>
            <a:solidFill>
              <a:srgbClr val="FFFFFF">
                <a:alpha val="58000"/>
              </a:srgbClr>
            </a:solidFill>
          </p:spPr>
          <p:txBody>
            <a:bodyPr wrap="square" lIns="0" tIns="0" rIns="0" bIns="0" rtlCol="0"/>
            <a:lstStyle/>
            <a:p>
              <a:endParaRPr/>
            </a:p>
          </p:txBody>
        </p:sp>
        <p:sp>
          <p:nvSpPr>
            <p:cNvPr id="5" name="object 5"/>
            <p:cNvSpPr/>
            <p:nvPr/>
          </p:nvSpPr>
          <p:spPr>
            <a:xfrm>
              <a:off x="0" y="2"/>
              <a:ext cx="5049520" cy="10692130"/>
            </a:xfrm>
            <a:custGeom>
              <a:avLst/>
              <a:gdLst/>
              <a:ahLst/>
              <a:cxnLst/>
              <a:rect l="l" t="t" r="r" b="b"/>
              <a:pathLst>
                <a:path w="5049520" h="10692130">
                  <a:moveTo>
                    <a:pt x="2069998" y="0"/>
                  </a:moveTo>
                  <a:lnTo>
                    <a:pt x="0" y="0"/>
                  </a:lnTo>
                  <a:lnTo>
                    <a:pt x="0" y="10692003"/>
                  </a:lnTo>
                  <a:lnTo>
                    <a:pt x="2069998" y="10692003"/>
                  </a:lnTo>
                  <a:lnTo>
                    <a:pt x="3792233" y="9709594"/>
                  </a:lnTo>
                  <a:lnTo>
                    <a:pt x="4676624" y="8840249"/>
                  </a:lnTo>
                  <a:lnTo>
                    <a:pt x="5002452" y="7596278"/>
                  </a:lnTo>
                  <a:lnTo>
                    <a:pt x="5048999" y="5489994"/>
                  </a:lnTo>
                  <a:lnTo>
                    <a:pt x="4583530" y="3113435"/>
                  </a:lnTo>
                  <a:lnTo>
                    <a:pt x="3559498" y="1394999"/>
                  </a:lnTo>
                  <a:lnTo>
                    <a:pt x="2535467" y="351562"/>
                  </a:lnTo>
                  <a:lnTo>
                    <a:pt x="2069998" y="0"/>
                  </a:lnTo>
                  <a:close/>
                </a:path>
              </a:pathLst>
            </a:custGeom>
            <a:solidFill>
              <a:srgbClr val="A92886"/>
            </a:solidFill>
          </p:spPr>
          <p:txBody>
            <a:bodyPr wrap="square" lIns="0" tIns="0" rIns="0" bIns="0" rtlCol="0"/>
            <a:lstStyle/>
            <a:p>
              <a:endParaRPr/>
            </a:p>
          </p:txBody>
        </p:sp>
        <p:sp>
          <p:nvSpPr>
            <p:cNvPr id="6" name="object 6"/>
            <p:cNvSpPr/>
            <p:nvPr/>
          </p:nvSpPr>
          <p:spPr>
            <a:xfrm>
              <a:off x="378000" y="2855981"/>
              <a:ext cx="2162810" cy="0"/>
            </a:xfrm>
            <a:custGeom>
              <a:avLst/>
              <a:gdLst/>
              <a:ahLst/>
              <a:cxnLst/>
              <a:rect l="l" t="t" r="r" b="b"/>
              <a:pathLst>
                <a:path w="2162810">
                  <a:moveTo>
                    <a:pt x="0" y="0"/>
                  </a:moveTo>
                  <a:lnTo>
                    <a:pt x="2162340" y="0"/>
                  </a:lnTo>
                </a:path>
              </a:pathLst>
            </a:custGeom>
            <a:ln w="6350">
              <a:solidFill>
                <a:srgbClr val="FFFFFF"/>
              </a:solidFill>
            </a:ln>
          </p:spPr>
          <p:txBody>
            <a:bodyPr wrap="square" lIns="0" tIns="0" rIns="0" bIns="0" rtlCol="0"/>
            <a:lstStyle/>
            <a:p>
              <a:endParaRPr/>
            </a:p>
          </p:txBody>
        </p:sp>
      </p:grpSp>
      <p:sp>
        <p:nvSpPr>
          <p:cNvPr id="7" name="object 7"/>
          <p:cNvSpPr txBox="1">
            <a:spLocks noGrp="1"/>
          </p:cNvSpPr>
          <p:nvPr>
            <p:ph type="title"/>
          </p:nvPr>
        </p:nvSpPr>
        <p:spPr>
          <a:xfrm>
            <a:off x="365300" y="2279106"/>
            <a:ext cx="2727150" cy="474489"/>
          </a:xfrm>
          <a:prstGeom prst="rect">
            <a:avLst/>
          </a:prstGeom>
        </p:spPr>
        <p:txBody>
          <a:bodyPr vert="horz" wrap="square" lIns="0" tIns="12700" rIns="0" bIns="0" rtlCol="0">
            <a:spAutoFit/>
          </a:bodyPr>
          <a:lstStyle/>
          <a:p>
            <a:pPr marL="12700">
              <a:lnSpc>
                <a:spcPct val="100000"/>
              </a:lnSpc>
              <a:spcBef>
                <a:spcPts val="100"/>
              </a:spcBef>
            </a:pPr>
            <a:r>
              <a:rPr lang="ar-JO" spc="235" dirty="0">
                <a:solidFill>
                  <a:srgbClr val="FFFFFF"/>
                </a:solidFill>
              </a:rPr>
              <a:t>قائمة المحتويات</a:t>
            </a:r>
            <a:endParaRPr spc="235" dirty="0">
              <a:solidFill>
                <a:srgbClr val="FFFFFF"/>
              </a:solidFill>
            </a:endParaRPr>
          </a:p>
        </p:txBody>
      </p:sp>
      <p:sp>
        <p:nvSpPr>
          <p:cNvPr id="8" name="object 8"/>
          <p:cNvSpPr txBox="1"/>
          <p:nvPr/>
        </p:nvSpPr>
        <p:spPr>
          <a:xfrm>
            <a:off x="25400" y="3079723"/>
            <a:ext cx="120650" cy="182101"/>
          </a:xfrm>
          <a:prstGeom prst="rect">
            <a:avLst/>
          </a:prstGeom>
        </p:spPr>
        <p:txBody>
          <a:bodyPr vert="horz" wrap="square" lIns="0" tIns="12700" rIns="0" bIns="0" rtlCol="0">
            <a:spAutoFit/>
          </a:bodyPr>
          <a:lstStyle/>
          <a:p>
            <a:pPr marL="12700">
              <a:lnSpc>
                <a:spcPct val="100000"/>
              </a:lnSpc>
              <a:spcBef>
                <a:spcPts val="100"/>
              </a:spcBef>
            </a:pPr>
            <a:r>
              <a:rPr sz="1100" b="1" spc="130" dirty="0">
                <a:solidFill>
                  <a:srgbClr val="FFFFFF"/>
                </a:solidFill>
                <a:latin typeface="Calibri" panose="020F0502020204030204" pitchFamily="34" charset="0"/>
                <a:cs typeface="Calibri" panose="020F0502020204030204" pitchFamily="34" charset="0"/>
                <a:hlinkClick r:id="rId3" action="ppaction://hlinksldjump"/>
              </a:rPr>
              <a:t>4</a:t>
            </a:r>
            <a:endParaRPr sz="1100" dirty="0">
              <a:latin typeface="Calibri" panose="020F0502020204030204" pitchFamily="34" charset="0"/>
              <a:cs typeface="Calibri" panose="020F0502020204030204" pitchFamily="34" charset="0"/>
            </a:endParaRPr>
          </a:p>
        </p:txBody>
      </p:sp>
      <p:sp>
        <p:nvSpPr>
          <p:cNvPr id="9" name="object 9"/>
          <p:cNvSpPr txBox="1"/>
          <p:nvPr/>
        </p:nvSpPr>
        <p:spPr>
          <a:xfrm>
            <a:off x="14605" y="3314857"/>
            <a:ext cx="131445" cy="504825"/>
          </a:xfrm>
          <a:prstGeom prst="rect">
            <a:avLst/>
          </a:prstGeom>
        </p:spPr>
        <p:txBody>
          <a:bodyPr vert="horz" wrap="square" lIns="0" tIns="84455" rIns="0" bIns="0" rtlCol="0">
            <a:spAutoFit/>
          </a:bodyPr>
          <a:lstStyle/>
          <a:p>
            <a:pPr marL="36830">
              <a:lnSpc>
                <a:spcPct val="100000"/>
              </a:lnSpc>
              <a:spcBef>
                <a:spcPts val="665"/>
              </a:spcBef>
            </a:pPr>
            <a:r>
              <a:rPr sz="1100" spc="25" dirty="0">
                <a:solidFill>
                  <a:srgbClr val="FFFFFF"/>
                </a:solidFill>
                <a:latin typeface="Calibri" panose="020F0502020204030204" pitchFamily="34" charset="0"/>
                <a:cs typeface="Calibri" panose="020F0502020204030204" pitchFamily="34" charset="0"/>
                <a:hlinkClick r:id="rId4" action="ppaction://hlinksldjump"/>
              </a:rPr>
              <a:t>7</a:t>
            </a:r>
            <a:endParaRPr sz="1100" dirty="0">
              <a:latin typeface="Calibri" panose="020F0502020204030204" pitchFamily="34" charset="0"/>
              <a:cs typeface="Calibri" panose="020F0502020204030204" pitchFamily="34" charset="0"/>
            </a:endParaRPr>
          </a:p>
          <a:p>
            <a:pPr marL="12700">
              <a:lnSpc>
                <a:spcPct val="100000"/>
              </a:lnSpc>
              <a:spcBef>
                <a:spcPts val="565"/>
              </a:spcBef>
            </a:pPr>
            <a:r>
              <a:rPr sz="1100" b="1" spc="-180" dirty="0">
                <a:solidFill>
                  <a:srgbClr val="FFFFFF"/>
                </a:solidFill>
                <a:latin typeface="Calibri" panose="020F0502020204030204" pitchFamily="34" charset="0"/>
                <a:cs typeface="Calibri" panose="020F0502020204030204" pitchFamily="34" charset="0"/>
                <a:hlinkClick r:id="rId5" action="ppaction://hlinksldjump"/>
              </a:rPr>
              <a:t>11</a:t>
            </a:r>
            <a:endParaRPr sz="1100" dirty="0">
              <a:latin typeface="Calibri" panose="020F0502020204030204" pitchFamily="34" charset="0"/>
              <a:cs typeface="Calibri" panose="020F0502020204030204" pitchFamily="34" charset="0"/>
            </a:endParaRPr>
          </a:p>
        </p:txBody>
      </p:sp>
      <p:sp>
        <p:nvSpPr>
          <p:cNvPr id="10" name="object 10"/>
          <p:cNvSpPr txBox="1"/>
          <p:nvPr/>
        </p:nvSpPr>
        <p:spPr>
          <a:xfrm>
            <a:off x="0" y="3092254"/>
            <a:ext cx="4616450" cy="3111236"/>
          </a:xfrm>
          <a:prstGeom prst="rect">
            <a:avLst/>
          </a:prstGeom>
        </p:spPr>
        <p:txBody>
          <a:bodyPr vert="horz" wrap="square" lIns="0" tIns="84455" rIns="0" bIns="0" rtlCol="0">
            <a:spAutoFit/>
          </a:bodyPr>
          <a:lstStyle/>
          <a:p>
            <a:pPr marL="12700" algn="r" rtl="1">
              <a:lnSpc>
                <a:spcPct val="100000"/>
              </a:lnSpc>
              <a:spcBef>
                <a:spcPts val="665"/>
              </a:spcBef>
            </a:pPr>
            <a:r>
              <a:rPr lang="ar-JO" sz="1100" b="1" dirty="0">
                <a:solidFill>
                  <a:srgbClr val="FFFFFF"/>
                </a:solidFill>
                <a:latin typeface="Calibri" panose="020F0502020204030204" pitchFamily="34" charset="0"/>
                <a:cs typeface="Calibri" panose="020F0502020204030204" pitchFamily="34" charset="0"/>
                <a:hlinkClick r:id="rId3" action="ppaction://hlinksldjump"/>
              </a:rPr>
              <a:t>إستعراض هذا الدليل</a:t>
            </a:r>
            <a:endParaRPr sz="1100" dirty="0">
              <a:latin typeface="Calibri" panose="020F0502020204030204" pitchFamily="34" charset="0"/>
              <a:cs typeface="Calibri" panose="020F0502020204030204" pitchFamily="34" charset="0"/>
            </a:endParaRPr>
          </a:p>
          <a:p>
            <a:pPr marL="891540" marR="290195" indent="-878840" algn="just" rtl="1">
              <a:lnSpc>
                <a:spcPct val="100000"/>
              </a:lnSpc>
              <a:spcBef>
                <a:spcPts val="565"/>
              </a:spcBef>
            </a:pPr>
            <a:r>
              <a:rPr lang="ar-JO" sz="1100" b="1" spc="60" dirty="0">
                <a:solidFill>
                  <a:srgbClr val="FFFFFF"/>
                </a:solidFill>
                <a:latin typeface="Calibri" panose="020F0502020204030204" pitchFamily="34" charset="0"/>
                <a:cs typeface="Calibri" panose="020F0502020204030204" pitchFamily="34" charset="0"/>
                <a:hlinkClick r:id="rId4" action="ppaction://hlinksldjump"/>
              </a:rPr>
              <a:t>لمحة عامة: كيفية </a:t>
            </a:r>
            <a:r>
              <a:rPr lang="ar-JO" sz="1100" b="1" spc="60" dirty="0" err="1">
                <a:solidFill>
                  <a:srgbClr val="FFFFFF"/>
                </a:solidFill>
                <a:latin typeface="Calibri" panose="020F0502020204030204" pitchFamily="34" charset="0"/>
                <a:cs typeface="Calibri" panose="020F0502020204030204" pitchFamily="34" charset="0"/>
                <a:hlinkClick r:id="rId4" action="ppaction://hlinksldjump"/>
              </a:rPr>
              <a:t>الإستماع</a:t>
            </a:r>
            <a:r>
              <a:rPr lang="ar-JO" sz="1100" b="1" spc="60" dirty="0">
                <a:solidFill>
                  <a:srgbClr val="FFFFFF"/>
                </a:solidFill>
                <a:latin typeface="Calibri" panose="020F0502020204030204" pitchFamily="34" charset="0"/>
                <a:cs typeface="Calibri" panose="020F0502020204030204" pitchFamily="34" charset="0"/>
                <a:hlinkClick r:id="rId4" action="ppaction://hlinksldjump"/>
              </a:rPr>
              <a:t> والاستجابة للتغذية الراجعة المجتمعية المفتوحة</a:t>
            </a:r>
            <a:endParaRPr sz="1100" dirty="0">
              <a:latin typeface="Verdana"/>
              <a:cs typeface="Verdana"/>
            </a:endParaRPr>
          </a:p>
          <a:p>
            <a:pPr marL="12700" rtl="1">
              <a:lnSpc>
                <a:spcPct val="100000"/>
              </a:lnSpc>
              <a:spcBef>
                <a:spcPts val="570"/>
              </a:spcBef>
            </a:pPr>
            <a:r>
              <a:rPr lang="ar-JO" sz="1100" b="1" spc="40" dirty="0">
                <a:solidFill>
                  <a:srgbClr val="FFFFFF"/>
                </a:solidFill>
                <a:latin typeface="Calibri" panose="020F0502020204030204" pitchFamily="34" charset="0"/>
                <a:cs typeface="Calibri" panose="020F0502020204030204" pitchFamily="34" charset="0"/>
                <a:hlinkClick r:id="rId5" action="ppaction://hlinksldjump"/>
              </a:rPr>
              <a:t>مقدمة</a:t>
            </a:r>
            <a:endParaRPr sz="1100" dirty="0">
              <a:latin typeface="Calibri" panose="020F0502020204030204" pitchFamily="34" charset="0"/>
              <a:cs typeface="Calibri" panose="020F0502020204030204" pitchFamily="34" charset="0"/>
            </a:endParaRPr>
          </a:p>
          <a:p>
            <a:pPr marL="12700" marR="5080" rtl="1">
              <a:lnSpc>
                <a:spcPct val="100000"/>
              </a:lnSpc>
              <a:spcBef>
                <a:spcPts val="565"/>
              </a:spcBef>
              <a:tabLst>
                <a:tab pos="3430904" algn="l"/>
              </a:tabLst>
            </a:pPr>
            <a:r>
              <a:rPr lang="ar-JO" sz="1100" b="1" spc="10" dirty="0">
                <a:solidFill>
                  <a:srgbClr val="FFFFFF"/>
                </a:solidFill>
                <a:latin typeface="Calibri" panose="020F0502020204030204" pitchFamily="34" charset="0"/>
                <a:cs typeface="Calibri" panose="020F0502020204030204" pitchFamily="34" charset="0"/>
                <a:hlinkClick r:id="rId6" action="ppaction://hlinksldjump"/>
              </a:rPr>
              <a:t>مراحل آلية التغذية الراجعة للملاحظات والانطباعات المفتوحة وغير المنظمة                        14</a:t>
            </a:r>
            <a:r>
              <a:rPr lang="ar-JO" sz="1100" b="1" spc="10" dirty="0">
                <a:solidFill>
                  <a:srgbClr val="FFFFFF"/>
                </a:solidFill>
                <a:latin typeface="Calibri" panose="020F0502020204030204" pitchFamily="34" charset="0"/>
                <a:cs typeface="Calibri" panose="020F0502020204030204" pitchFamily="34" charset="0"/>
              </a:rPr>
              <a:t>                           </a:t>
            </a:r>
            <a:endParaRPr sz="1100" dirty="0">
              <a:latin typeface="Calibri" panose="020F0502020204030204" pitchFamily="34" charset="0"/>
              <a:cs typeface="Calibri" panose="020F0502020204030204" pitchFamily="34" charset="0"/>
            </a:endParaRPr>
          </a:p>
          <a:p>
            <a:pPr marL="156845" algn="just">
              <a:lnSpc>
                <a:spcPct val="100000"/>
              </a:lnSpc>
              <a:spcBef>
                <a:spcPts val="565"/>
              </a:spcBef>
            </a:pPr>
            <a:r>
              <a:rPr lang="ar-JO" sz="1100" b="1" dirty="0">
                <a:solidFill>
                  <a:srgbClr val="FFFFFF"/>
                </a:solidFill>
                <a:latin typeface="Calibri" panose="020F0502020204030204" pitchFamily="34" charset="0"/>
                <a:cs typeface="Calibri" panose="020F0502020204030204" pitchFamily="34" charset="0"/>
                <a:hlinkClick r:id="rId6" action="ppaction://hlinksldjump"/>
              </a:rPr>
              <a:t>المرحلة 1 : بناء آلية التغذية الراجعة الخاصة بك                                                     14</a:t>
            </a:r>
            <a:endParaRPr sz="1100" dirty="0">
              <a:latin typeface="Verdana"/>
              <a:cs typeface="Verdana"/>
            </a:endParaRPr>
          </a:p>
          <a:p>
            <a:pPr marL="156845" algn="just" rtl="1">
              <a:lnSpc>
                <a:spcPct val="100000"/>
              </a:lnSpc>
              <a:spcBef>
                <a:spcPts val="285"/>
              </a:spcBef>
              <a:tabLst>
                <a:tab pos="3411220" algn="l"/>
              </a:tabLst>
            </a:pPr>
            <a:r>
              <a:rPr lang="ar-JO" sz="1100" b="1" dirty="0">
                <a:solidFill>
                  <a:srgbClr val="FFFFFF"/>
                </a:solidFill>
                <a:latin typeface="Calibri" panose="020F0502020204030204" pitchFamily="34" charset="0"/>
                <a:cs typeface="Calibri" panose="020F0502020204030204" pitchFamily="34" charset="0"/>
                <a:hlinkClick r:id="rId7" action="ppaction://hlinksldjump"/>
              </a:rPr>
              <a:t>المرحلة 2 : جمع الملاحظات والانطباعات                                                          29</a:t>
            </a:r>
            <a:endParaRPr sz="1100" dirty="0">
              <a:latin typeface="Verdana"/>
              <a:cs typeface="Verdana"/>
            </a:endParaRPr>
          </a:p>
          <a:p>
            <a:pPr marL="156210" marR="5080" algn="just" rtl="1">
              <a:lnSpc>
                <a:spcPct val="121500"/>
              </a:lnSpc>
              <a:tabLst>
                <a:tab pos="3395979" algn="l"/>
                <a:tab pos="3416935" algn="l"/>
              </a:tabLst>
            </a:pPr>
            <a:r>
              <a:rPr lang="ar-JO" sz="1100" b="1" spc="45" dirty="0">
                <a:solidFill>
                  <a:srgbClr val="FFFFFF"/>
                </a:solidFill>
                <a:latin typeface="Calibri" panose="020F0502020204030204" pitchFamily="34" charset="0"/>
                <a:cs typeface="Calibri" panose="020F0502020204030204" pitchFamily="34" charset="0"/>
                <a:hlinkClick r:id="rId8" action="ppaction://hlinksldjump"/>
              </a:rPr>
              <a:t>المرحلة 3: إحالة وتحليل الملاحظات والانطباعات                                      33</a:t>
            </a:r>
            <a:endParaRPr lang="ar-JO" sz="1100" spc="-80" dirty="0">
              <a:solidFill>
                <a:srgbClr val="FFFFFF"/>
              </a:solidFill>
              <a:latin typeface="Verdana"/>
              <a:cs typeface="Verdana"/>
            </a:endParaRPr>
          </a:p>
          <a:p>
            <a:pPr marL="156210" marR="5080" algn="just">
              <a:lnSpc>
                <a:spcPct val="121500"/>
              </a:lnSpc>
              <a:tabLst>
                <a:tab pos="3395979" algn="l"/>
                <a:tab pos="3416935" algn="l"/>
              </a:tabLst>
            </a:pPr>
            <a:r>
              <a:rPr sz="1100" spc="-50" dirty="0">
                <a:solidFill>
                  <a:srgbClr val="FFFFFF"/>
                </a:solidFill>
                <a:latin typeface="Verdana"/>
                <a:cs typeface="Verdana"/>
              </a:rPr>
              <a:t> </a:t>
            </a:r>
            <a:r>
              <a:rPr lang="ar-JO" sz="1100" b="1" spc="45" dirty="0">
                <a:solidFill>
                  <a:srgbClr val="FFFFFF"/>
                </a:solidFill>
                <a:latin typeface="Calibri" panose="020F0502020204030204" pitchFamily="34" charset="0"/>
                <a:cs typeface="Calibri" panose="020F0502020204030204" pitchFamily="34" charset="0"/>
                <a:hlinkClick r:id="rId9" action="ppaction://hlinksldjump"/>
              </a:rPr>
              <a:t>المرحلة 4: مشاركة الملاحظات والانطباعات والعمل وفقًا لها 41</a:t>
            </a:r>
            <a:endParaRPr lang="ar-JO" sz="1100" spc="-165" dirty="0">
              <a:solidFill>
                <a:srgbClr val="FFFFFF"/>
              </a:solidFill>
              <a:latin typeface="Verdana"/>
              <a:cs typeface="Verdana"/>
            </a:endParaRPr>
          </a:p>
          <a:p>
            <a:pPr marL="156210" marR="5080" algn="just">
              <a:lnSpc>
                <a:spcPct val="121500"/>
              </a:lnSpc>
              <a:tabLst>
                <a:tab pos="3395979" algn="l"/>
                <a:tab pos="3416935" algn="l"/>
              </a:tabLst>
            </a:pPr>
            <a:r>
              <a:rPr sz="1100" spc="-175" dirty="0">
                <a:solidFill>
                  <a:srgbClr val="FFFFFF"/>
                </a:solidFill>
                <a:latin typeface="Verdana"/>
                <a:cs typeface="Verdana"/>
              </a:rPr>
              <a:t> </a:t>
            </a:r>
            <a:r>
              <a:rPr lang="ar-JO" sz="1100" b="1" spc="45" dirty="0">
                <a:solidFill>
                  <a:srgbClr val="FFFFFF"/>
                </a:solidFill>
                <a:latin typeface="Calibri" panose="020F0502020204030204" pitchFamily="34" charset="0"/>
                <a:cs typeface="Calibri" panose="020F0502020204030204" pitchFamily="34" charset="0"/>
                <a:hlinkClick r:id="rId10" action="ppaction://hlinksldjump"/>
              </a:rPr>
              <a:t>المرحلة 5: إغلاق الحلقات                                                                46</a:t>
            </a:r>
            <a:endParaRPr lang="ar-JO" sz="1100" dirty="0">
              <a:solidFill>
                <a:srgbClr val="FFFFFF"/>
              </a:solidFill>
              <a:latin typeface="Verdana"/>
              <a:cs typeface="Verdana"/>
            </a:endParaRPr>
          </a:p>
          <a:p>
            <a:pPr marL="156210" marR="5080" algn="just" rtl="1">
              <a:lnSpc>
                <a:spcPct val="121500"/>
              </a:lnSpc>
              <a:tabLst>
                <a:tab pos="3395979" algn="l"/>
                <a:tab pos="3416935" algn="l"/>
              </a:tabLst>
            </a:pPr>
            <a:r>
              <a:rPr sz="1100" spc="-20" dirty="0">
                <a:solidFill>
                  <a:srgbClr val="FFFFFF"/>
                </a:solidFill>
                <a:latin typeface="Verdana"/>
                <a:cs typeface="Verdana"/>
              </a:rPr>
              <a:t> </a:t>
            </a:r>
            <a:r>
              <a:rPr lang="ar-JO" sz="1100" b="1" spc="45" dirty="0">
                <a:solidFill>
                  <a:srgbClr val="FFFFFF"/>
                </a:solidFill>
                <a:latin typeface="Calibri" panose="020F0502020204030204" pitchFamily="34" charset="0"/>
                <a:cs typeface="Calibri" panose="020F0502020204030204" pitchFamily="34" charset="0"/>
                <a:hlinkClick r:id="rId11" action="ppaction://hlinksldjump"/>
              </a:rPr>
              <a:t>المرحلة 6: مراجعة وتكييف الآلية                                                     49</a:t>
            </a:r>
            <a:r>
              <a:rPr lang="ar-JO" sz="1100" b="1" spc="45" dirty="0">
                <a:solidFill>
                  <a:srgbClr val="FFFFFF"/>
                </a:solidFill>
                <a:latin typeface="Calibri" panose="020F0502020204030204" pitchFamily="34" charset="0"/>
                <a:cs typeface="Calibri" panose="020F0502020204030204" pitchFamily="34" charset="0"/>
              </a:rPr>
              <a:t>  </a:t>
            </a:r>
            <a:r>
              <a:rPr lang="ar-JO" sz="1100" b="1" spc="45" dirty="0">
                <a:solidFill>
                  <a:srgbClr val="FFFFFF"/>
                </a:solidFill>
                <a:latin typeface="Verdana"/>
                <a:cs typeface="Calibri" panose="020F0502020204030204" pitchFamily="34" charset="0"/>
              </a:rPr>
              <a:t>                  </a:t>
            </a:r>
            <a:endParaRPr sz="1100" dirty="0">
              <a:latin typeface="Verdana"/>
              <a:cs typeface="Verdana"/>
            </a:endParaRPr>
          </a:p>
          <a:p>
            <a:pPr marL="12700" rtl="1">
              <a:lnSpc>
                <a:spcPct val="100000"/>
              </a:lnSpc>
              <a:spcBef>
                <a:spcPts val="285"/>
              </a:spcBef>
            </a:pPr>
            <a:r>
              <a:rPr lang="ar-JO" sz="1100" b="1" spc="10" dirty="0">
                <a:solidFill>
                  <a:srgbClr val="FFFFFF"/>
                </a:solidFill>
                <a:latin typeface="Calibri" panose="020F0502020204030204" pitchFamily="34" charset="0"/>
                <a:cs typeface="Calibri" panose="020F0502020204030204" pitchFamily="34" charset="0"/>
                <a:hlinkClick r:id="rId12" action="ppaction://hlinksldjump"/>
              </a:rPr>
              <a:t>مصادر إضافية</a:t>
            </a:r>
            <a:endParaRPr sz="1100" dirty="0">
              <a:latin typeface="Calibri" panose="020F0502020204030204" pitchFamily="34" charset="0"/>
              <a:cs typeface="Calibri" panose="020F0502020204030204" pitchFamily="34" charset="0"/>
            </a:endParaRPr>
          </a:p>
          <a:p>
            <a:pPr marL="12700" marR="2117090" rtl="1">
              <a:lnSpc>
                <a:spcPct val="142900"/>
              </a:lnSpc>
            </a:pPr>
            <a:r>
              <a:rPr lang="ar-JO" sz="1100" b="1" dirty="0">
                <a:solidFill>
                  <a:srgbClr val="FFFFFF"/>
                </a:solidFill>
                <a:latin typeface="Calibri" panose="020F0502020204030204" pitchFamily="34" charset="0"/>
                <a:cs typeface="Calibri" panose="020F0502020204030204" pitchFamily="34" charset="0"/>
                <a:hlinkClick r:id="rId13" action="ppaction://hlinksldjump"/>
              </a:rPr>
              <a:t>قائمة المصطلحات</a:t>
            </a:r>
            <a:r>
              <a:rPr sz="1100" b="1" spc="55" dirty="0">
                <a:solidFill>
                  <a:srgbClr val="FFFFFF"/>
                </a:solidFill>
                <a:latin typeface="Calibri" panose="020F0502020204030204" pitchFamily="34" charset="0"/>
                <a:cs typeface="Calibri" panose="020F0502020204030204" pitchFamily="34" charset="0"/>
              </a:rPr>
              <a:t> </a:t>
            </a:r>
            <a:endParaRPr lang="ar-JO" sz="1100" b="1" spc="55" dirty="0">
              <a:solidFill>
                <a:srgbClr val="FFFFFF"/>
              </a:solidFill>
              <a:latin typeface="Calibri" panose="020F0502020204030204" pitchFamily="34" charset="0"/>
              <a:cs typeface="Calibri" panose="020F0502020204030204" pitchFamily="34" charset="0"/>
            </a:endParaRPr>
          </a:p>
          <a:p>
            <a:pPr marL="12700" marR="2117090" rtl="1">
              <a:lnSpc>
                <a:spcPct val="142900"/>
              </a:lnSpc>
            </a:pPr>
            <a:r>
              <a:rPr lang="ar-JO" sz="1100" b="1" spc="-10" dirty="0">
                <a:solidFill>
                  <a:srgbClr val="FFFFFF"/>
                </a:solidFill>
                <a:latin typeface="Calibri" panose="020F0502020204030204" pitchFamily="34" charset="0"/>
                <a:cs typeface="Calibri" panose="020F0502020204030204" pitchFamily="34" charset="0"/>
                <a:hlinkClick r:id="rId14" action="ppaction://hlinksldjump"/>
              </a:rPr>
              <a:t>شكر وعرفان</a:t>
            </a:r>
            <a:endParaRPr sz="1100" dirty="0">
              <a:latin typeface="Calibri" panose="020F0502020204030204" pitchFamily="34" charset="0"/>
              <a:cs typeface="Calibri" panose="020F0502020204030204" pitchFamily="34" charset="0"/>
            </a:endParaRPr>
          </a:p>
        </p:txBody>
      </p:sp>
      <p:sp>
        <p:nvSpPr>
          <p:cNvPr id="11" name="object 11"/>
          <p:cNvSpPr txBox="1"/>
          <p:nvPr/>
        </p:nvSpPr>
        <p:spPr>
          <a:xfrm>
            <a:off x="145067" y="5140859"/>
            <a:ext cx="204470" cy="912494"/>
          </a:xfrm>
          <a:prstGeom prst="rect">
            <a:avLst/>
          </a:prstGeom>
        </p:spPr>
        <p:txBody>
          <a:bodyPr vert="horz" wrap="square" lIns="0" tIns="48260" rIns="0" bIns="0" rtlCol="0">
            <a:spAutoFit/>
          </a:bodyPr>
          <a:lstStyle/>
          <a:p>
            <a:pPr marL="15875">
              <a:lnSpc>
                <a:spcPct val="100000"/>
              </a:lnSpc>
              <a:spcBef>
                <a:spcPts val="380"/>
              </a:spcBef>
            </a:pPr>
            <a:endParaRPr sz="1100" dirty="0">
              <a:latin typeface="Verdana"/>
              <a:cs typeface="Verdana"/>
            </a:endParaRPr>
          </a:p>
          <a:p>
            <a:pPr marL="14604">
              <a:lnSpc>
                <a:spcPct val="100000"/>
              </a:lnSpc>
              <a:spcBef>
                <a:spcPts val="285"/>
              </a:spcBef>
            </a:pPr>
            <a:r>
              <a:rPr sz="1100" b="1" spc="50" dirty="0">
                <a:solidFill>
                  <a:srgbClr val="FFFFFF"/>
                </a:solidFill>
                <a:latin typeface="Calibri" panose="020F0502020204030204" pitchFamily="34" charset="0"/>
                <a:cs typeface="Calibri" panose="020F0502020204030204" pitchFamily="34" charset="0"/>
                <a:hlinkClick r:id="rId12" action="ppaction://hlinksldjump"/>
              </a:rPr>
              <a:t>50</a:t>
            </a:r>
            <a:endParaRPr sz="1100" dirty="0">
              <a:latin typeface="Calibri" panose="020F0502020204030204" pitchFamily="34" charset="0"/>
              <a:cs typeface="Calibri" panose="020F0502020204030204" pitchFamily="34" charset="0"/>
            </a:endParaRPr>
          </a:p>
          <a:p>
            <a:pPr marL="55244">
              <a:lnSpc>
                <a:spcPct val="100000"/>
              </a:lnSpc>
              <a:spcBef>
                <a:spcPts val="570"/>
              </a:spcBef>
            </a:pPr>
            <a:r>
              <a:rPr sz="1100" b="1" spc="-60" dirty="0">
                <a:solidFill>
                  <a:srgbClr val="FFFFFF"/>
                </a:solidFill>
                <a:latin typeface="Calibri" panose="020F0502020204030204" pitchFamily="34" charset="0"/>
                <a:cs typeface="Calibri" panose="020F0502020204030204" pitchFamily="34" charset="0"/>
                <a:hlinkClick r:id="rId13" action="ppaction://hlinksldjump"/>
              </a:rPr>
              <a:t>51</a:t>
            </a:r>
            <a:endParaRPr sz="1100" dirty="0">
              <a:latin typeface="Calibri" panose="020F0502020204030204" pitchFamily="34" charset="0"/>
              <a:cs typeface="Calibri" panose="020F0502020204030204" pitchFamily="34" charset="0"/>
            </a:endParaRPr>
          </a:p>
          <a:p>
            <a:pPr marL="12700">
              <a:lnSpc>
                <a:spcPct val="100000"/>
              </a:lnSpc>
              <a:spcBef>
                <a:spcPts val="565"/>
              </a:spcBef>
            </a:pPr>
            <a:r>
              <a:rPr sz="1100" b="1" spc="55" dirty="0">
                <a:solidFill>
                  <a:srgbClr val="FFFFFF"/>
                </a:solidFill>
                <a:latin typeface="Calibri" panose="020F0502020204030204" pitchFamily="34" charset="0"/>
                <a:cs typeface="Calibri" panose="020F0502020204030204" pitchFamily="34" charset="0"/>
                <a:hlinkClick r:id="rId14" action="ppaction://hlinksldjump"/>
              </a:rPr>
              <a:t>54</a:t>
            </a:r>
            <a:endParaRPr sz="1100" dirty="0">
              <a:latin typeface="Calibri" panose="020F0502020204030204" pitchFamily="34" charset="0"/>
              <a:cs typeface="Calibri" panose="020F0502020204030204" pitchFamily="34" charset="0"/>
            </a:endParaRPr>
          </a:p>
        </p:txBody>
      </p:sp>
      <p:sp>
        <p:nvSpPr>
          <p:cNvPr id="12" name="object 12"/>
          <p:cNvSpPr txBox="1"/>
          <p:nvPr/>
        </p:nvSpPr>
        <p:spPr>
          <a:xfrm>
            <a:off x="367012" y="9144903"/>
            <a:ext cx="2432685" cy="638829"/>
          </a:xfrm>
          <a:prstGeom prst="rect">
            <a:avLst/>
          </a:prstGeom>
        </p:spPr>
        <p:txBody>
          <a:bodyPr vert="horz" wrap="square" lIns="0" tIns="7620" rIns="0" bIns="0" rtlCol="0">
            <a:spAutoFit/>
          </a:bodyPr>
          <a:lstStyle/>
          <a:p>
            <a:pPr marL="15875" marR="5080" indent="635" rtl="1">
              <a:lnSpc>
                <a:spcPct val="104200"/>
              </a:lnSpc>
              <a:spcBef>
                <a:spcPts val="60"/>
              </a:spcBef>
            </a:pPr>
            <a:r>
              <a:rPr lang="ar-JO" sz="800" dirty="0">
                <a:solidFill>
                  <a:srgbClr val="FFFFFF"/>
                </a:solidFill>
                <a:latin typeface="Arial Narrow"/>
                <a:cs typeface="Arial Narrow"/>
              </a:rPr>
              <a:t>جنوب السودان 2013 - اجتماع للقرويين الريفيين في ولاية غرب بحر الغزال للتعرف على الصحة والنظافة من خلال الصور التوضيحية وتسهيل المناقشة. هذا جنوب السودانمبادرة الصليب الأحمر تساعد المجتمعات الأمية على تحسين مستويات معيشتها.© خوزاس سيرنيوس/الاتحاد الدولي لجمعيات الصليب الأحمر والهلال الأحمر</a:t>
            </a:r>
            <a:endParaRPr sz="800" dirty="0">
              <a:latin typeface="Arial Narrow"/>
              <a:cs typeface="Arial Narrow"/>
            </a:endParaRPr>
          </a:p>
        </p:txBody>
      </p:sp>
      <p:sp>
        <p:nvSpPr>
          <p:cNvPr id="13" name="object 13"/>
          <p:cNvSpPr txBox="1"/>
          <p:nvPr/>
        </p:nvSpPr>
        <p:spPr>
          <a:xfrm>
            <a:off x="362237" y="6724181"/>
            <a:ext cx="3384550" cy="510781"/>
          </a:xfrm>
          <a:prstGeom prst="rect">
            <a:avLst/>
          </a:prstGeom>
        </p:spPr>
        <p:txBody>
          <a:bodyPr vert="horz" wrap="square" lIns="0" tIns="7620" rIns="0" bIns="0" rtlCol="0">
            <a:spAutoFit/>
          </a:bodyPr>
          <a:lstStyle/>
          <a:p>
            <a:pPr marL="19685" marR="5080" indent="-7620" algn="r" rtl="1">
              <a:lnSpc>
                <a:spcPct val="104200"/>
              </a:lnSpc>
              <a:spcBef>
                <a:spcPts val="60"/>
              </a:spcBef>
            </a:pPr>
            <a:r>
              <a:rPr lang="ar-JO" sz="800" dirty="0">
                <a:solidFill>
                  <a:srgbClr val="FFFFFF"/>
                </a:solidFill>
                <a:latin typeface="+mn-lt"/>
                <a:cs typeface="Arial Narrow"/>
              </a:rPr>
              <a:t>تعد هذه الوحدة جزءًا من أدوات  الملاحظات والانطباعات الشاملة، والتي توفر معلومات أكثر تفصيلاً حول الخطوات الأساسية لإعداد أي آلية تغذية راجعة، وحول كيفية التعامل مع الملاحظات والانطباعات الحساسة، بالإضافة إلى كيفية إجراء استطلاعات التصور. كما أنها تشكل أيضًا جزءًا من مجموعة أدوات أكبر تم تطويرها بالتعاون مع منظمة كير </a:t>
            </a:r>
            <a:r>
              <a:rPr lang="en-US" sz="800" dirty="0">
                <a:solidFill>
                  <a:srgbClr val="FFFFFF"/>
                </a:solidFill>
                <a:latin typeface="+mn-lt"/>
                <a:cs typeface="Arial Narrow"/>
              </a:rPr>
              <a:t> </a:t>
            </a:r>
            <a:r>
              <a:rPr lang="ar-JO" sz="800" dirty="0">
                <a:solidFill>
                  <a:srgbClr val="FFFFFF"/>
                </a:solidFill>
                <a:latin typeface="+mn-lt"/>
                <a:cs typeface="Arial Narrow"/>
              </a:rPr>
              <a:t>ومراكز السيطرة على الأمراض والوقاية منها.</a:t>
            </a:r>
            <a:endParaRPr sz="800" dirty="0">
              <a:latin typeface="+mn-lt"/>
              <a:cs typeface="Arial Narrow"/>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7560309" cy="10692130"/>
            <a:chOff x="0" y="0"/>
            <a:chExt cx="7560309" cy="10692130"/>
          </a:xfrm>
        </p:grpSpPr>
        <p:pic>
          <p:nvPicPr>
            <p:cNvPr id="3" name="object 3"/>
            <p:cNvPicPr/>
            <p:nvPr/>
          </p:nvPicPr>
          <p:blipFill>
            <a:blip r:embed="rId2" cstate="print"/>
            <a:stretch>
              <a:fillRect/>
            </a:stretch>
          </p:blipFill>
          <p:spPr>
            <a:xfrm>
              <a:off x="0" y="0"/>
              <a:ext cx="7559992" cy="10692003"/>
            </a:xfrm>
            <a:prstGeom prst="rect">
              <a:avLst/>
            </a:prstGeom>
          </p:spPr>
        </p:pic>
        <p:sp>
          <p:nvSpPr>
            <p:cNvPr id="4" name="object 4"/>
            <p:cNvSpPr/>
            <p:nvPr/>
          </p:nvSpPr>
          <p:spPr>
            <a:xfrm>
              <a:off x="0" y="118803"/>
              <a:ext cx="1944370" cy="2247265"/>
            </a:xfrm>
            <a:custGeom>
              <a:avLst/>
              <a:gdLst/>
              <a:ahLst/>
              <a:cxnLst/>
              <a:rect l="l" t="t" r="r" b="b"/>
              <a:pathLst>
                <a:path w="1944370" h="2247265">
                  <a:moveTo>
                    <a:pt x="820539" y="0"/>
                  </a:moveTo>
                  <a:lnTo>
                    <a:pt x="771805" y="1037"/>
                  </a:lnTo>
                  <a:lnTo>
                    <a:pt x="723602" y="4123"/>
                  </a:lnTo>
                  <a:lnTo>
                    <a:pt x="675972" y="9215"/>
                  </a:lnTo>
                  <a:lnTo>
                    <a:pt x="628956" y="16270"/>
                  </a:lnTo>
                  <a:lnTo>
                    <a:pt x="582596" y="25246"/>
                  </a:lnTo>
                  <a:lnTo>
                    <a:pt x="536936" y="36102"/>
                  </a:lnTo>
                  <a:lnTo>
                    <a:pt x="492017" y="48795"/>
                  </a:lnTo>
                  <a:lnTo>
                    <a:pt x="447881" y="63283"/>
                  </a:lnTo>
                  <a:lnTo>
                    <a:pt x="404570" y="79523"/>
                  </a:lnTo>
                  <a:lnTo>
                    <a:pt x="362127" y="97474"/>
                  </a:lnTo>
                  <a:lnTo>
                    <a:pt x="320594" y="117094"/>
                  </a:lnTo>
                  <a:lnTo>
                    <a:pt x="280013" y="138340"/>
                  </a:lnTo>
                  <a:lnTo>
                    <a:pt x="240425" y="161170"/>
                  </a:lnTo>
                  <a:lnTo>
                    <a:pt x="201874" y="185542"/>
                  </a:lnTo>
                  <a:lnTo>
                    <a:pt x="164401" y="211414"/>
                  </a:lnTo>
                  <a:lnTo>
                    <a:pt x="128048" y="238743"/>
                  </a:lnTo>
                  <a:lnTo>
                    <a:pt x="92858" y="267488"/>
                  </a:lnTo>
                  <a:lnTo>
                    <a:pt x="58873" y="297607"/>
                  </a:lnTo>
                  <a:lnTo>
                    <a:pt x="26135" y="329057"/>
                  </a:lnTo>
                  <a:lnTo>
                    <a:pt x="0" y="356263"/>
                  </a:lnTo>
                  <a:lnTo>
                    <a:pt x="0" y="1890659"/>
                  </a:lnTo>
                  <a:lnTo>
                    <a:pt x="58873" y="1949316"/>
                  </a:lnTo>
                  <a:lnTo>
                    <a:pt x="92858" y="1979434"/>
                  </a:lnTo>
                  <a:lnTo>
                    <a:pt x="128048" y="2008179"/>
                  </a:lnTo>
                  <a:lnTo>
                    <a:pt x="164401" y="2035508"/>
                  </a:lnTo>
                  <a:lnTo>
                    <a:pt x="201874" y="2061380"/>
                  </a:lnTo>
                  <a:lnTo>
                    <a:pt x="240425" y="2085752"/>
                  </a:lnTo>
                  <a:lnTo>
                    <a:pt x="280013" y="2108582"/>
                  </a:lnTo>
                  <a:lnTo>
                    <a:pt x="320594" y="2129828"/>
                  </a:lnTo>
                  <a:lnTo>
                    <a:pt x="362127" y="2149447"/>
                  </a:lnTo>
                  <a:lnTo>
                    <a:pt x="404570" y="2167398"/>
                  </a:lnTo>
                  <a:lnTo>
                    <a:pt x="447881" y="2183639"/>
                  </a:lnTo>
                  <a:lnTo>
                    <a:pt x="492017" y="2198126"/>
                  </a:lnTo>
                  <a:lnTo>
                    <a:pt x="536936" y="2210819"/>
                  </a:lnTo>
                  <a:lnTo>
                    <a:pt x="582596" y="2221675"/>
                  </a:lnTo>
                  <a:lnTo>
                    <a:pt x="628956" y="2230651"/>
                  </a:lnTo>
                  <a:lnTo>
                    <a:pt x="675972" y="2237706"/>
                  </a:lnTo>
                  <a:lnTo>
                    <a:pt x="723602" y="2242798"/>
                  </a:lnTo>
                  <a:lnTo>
                    <a:pt x="771805" y="2245884"/>
                  </a:lnTo>
                  <a:lnTo>
                    <a:pt x="820539" y="2246922"/>
                  </a:lnTo>
                  <a:lnTo>
                    <a:pt x="869272" y="2245884"/>
                  </a:lnTo>
                  <a:lnTo>
                    <a:pt x="917475" y="2242798"/>
                  </a:lnTo>
                  <a:lnTo>
                    <a:pt x="965106" y="2237706"/>
                  </a:lnTo>
                  <a:lnTo>
                    <a:pt x="1012122" y="2230651"/>
                  </a:lnTo>
                  <a:lnTo>
                    <a:pt x="1058481" y="2221675"/>
                  </a:lnTo>
                  <a:lnTo>
                    <a:pt x="1104142" y="2210819"/>
                  </a:lnTo>
                  <a:lnTo>
                    <a:pt x="1149061" y="2198126"/>
                  </a:lnTo>
                  <a:lnTo>
                    <a:pt x="1193197" y="2183639"/>
                  </a:lnTo>
                  <a:lnTo>
                    <a:pt x="1236507" y="2167398"/>
                  </a:lnTo>
                  <a:lnTo>
                    <a:pt x="1278950" y="2149447"/>
                  </a:lnTo>
                  <a:lnTo>
                    <a:pt x="1320484" y="2129828"/>
                  </a:lnTo>
                  <a:lnTo>
                    <a:pt x="1361065" y="2108582"/>
                  </a:lnTo>
                  <a:lnTo>
                    <a:pt x="1400653" y="2085752"/>
                  </a:lnTo>
                  <a:lnTo>
                    <a:pt x="1439204" y="2061380"/>
                  </a:lnTo>
                  <a:lnTo>
                    <a:pt x="1476677" y="2035508"/>
                  </a:lnTo>
                  <a:lnTo>
                    <a:pt x="1513030" y="2008179"/>
                  </a:lnTo>
                  <a:lnTo>
                    <a:pt x="1548219" y="1979434"/>
                  </a:lnTo>
                  <a:lnTo>
                    <a:pt x="1582205" y="1949316"/>
                  </a:lnTo>
                  <a:lnTo>
                    <a:pt x="1614943" y="1917866"/>
                  </a:lnTo>
                  <a:lnTo>
                    <a:pt x="1646392" y="1885128"/>
                  </a:lnTo>
                  <a:lnTo>
                    <a:pt x="1676510" y="1851142"/>
                  </a:lnTo>
                  <a:lnTo>
                    <a:pt x="1705255" y="1815952"/>
                  </a:lnTo>
                  <a:lnTo>
                    <a:pt x="1732584" y="1779600"/>
                  </a:lnTo>
                  <a:lnTo>
                    <a:pt x="1758455" y="1742126"/>
                  </a:lnTo>
                  <a:lnTo>
                    <a:pt x="1782827" y="1703575"/>
                  </a:lnTo>
                  <a:lnTo>
                    <a:pt x="1805656" y="1663988"/>
                  </a:lnTo>
                  <a:lnTo>
                    <a:pt x="1826902" y="1623406"/>
                  </a:lnTo>
                  <a:lnTo>
                    <a:pt x="1846521" y="1581873"/>
                  </a:lnTo>
                  <a:lnTo>
                    <a:pt x="1864472" y="1539430"/>
                  </a:lnTo>
                  <a:lnTo>
                    <a:pt x="1880712" y="1496120"/>
                  </a:lnTo>
                  <a:lnTo>
                    <a:pt x="1895199" y="1451984"/>
                  </a:lnTo>
                  <a:lnTo>
                    <a:pt x="1907892" y="1407065"/>
                  </a:lnTo>
                  <a:lnTo>
                    <a:pt x="1918747" y="1361406"/>
                  </a:lnTo>
                  <a:lnTo>
                    <a:pt x="1927724" y="1315047"/>
                  </a:lnTo>
                  <a:lnTo>
                    <a:pt x="1934778" y="1268032"/>
                  </a:lnTo>
                  <a:lnTo>
                    <a:pt x="1939870" y="1220402"/>
                  </a:lnTo>
                  <a:lnTo>
                    <a:pt x="1942956" y="1172199"/>
                  </a:lnTo>
                  <a:lnTo>
                    <a:pt x="1943994" y="1123467"/>
                  </a:lnTo>
                  <a:lnTo>
                    <a:pt x="1942956" y="1074733"/>
                  </a:lnTo>
                  <a:lnTo>
                    <a:pt x="1939870" y="1026530"/>
                  </a:lnTo>
                  <a:lnTo>
                    <a:pt x="1934778" y="978899"/>
                  </a:lnTo>
                  <a:lnTo>
                    <a:pt x="1927724" y="931883"/>
                  </a:lnTo>
                  <a:lnTo>
                    <a:pt x="1918747" y="885524"/>
                  </a:lnTo>
                  <a:lnTo>
                    <a:pt x="1907892" y="839863"/>
                  </a:lnTo>
                  <a:lnTo>
                    <a:pt x="1895199" y="794944"/>
                  </a:lnTo>
                  <a:lnTo>
                    <a:pt x="1880712" y="750808"/>
                  </a:lnTo>
                  <a:lnTo>
                    <a:pt x="1864472" y="707497"/>
                  </a:lnTo>
                  <a:lnTo>
                    <a:pt x="1846521" y="665053"/>
                  </a:lnTo>
                  <a:lnTo>
                    <a:pt x="1826902" y="623519"/>
                  </a:lnTo>
                  <a:lnTo>
                    <a:pt x="1805656" y="582938"/>
                  </a:lnTo>
                  <a:lnTo>
                    <a:pt x="1782827" y="543350"/>
                  </a:lnTo>
                  <a:lnTo>
                    <a:pt x="1758455" y="504798"/>
                  </a:lnTo>
                  <a:lnTo>
                    <a:pt x="1732584" y="467324"/>
                  </a:lnTo>
                  <a:lnTo>
                    <a:pt x="1705255" y="430971"/>
                  </a:lnTo>
                  <a:lnTo>
                    <a:pt x="1676510" y="395781"/>
                  </a:lnTo>
                  <a:lnTo>
                    <a:pt x="1646392" y="361795"/>
                  </a:lnTo>
                  <a:lnTo>
                    <a:pt x="1614943" y="329057"/>
                  </a:lnTo>
                  <a:lnTo>
                    <a:pt x="1582205" y="297607"/>
                  </a:lnTo>
                  <a:lnTo>
                    <a:pt x="1548219" y="267488"/>
                  </a:lnTo>
                  <a:lnTo>
                    <a:pt x="1513030" y="238743"/>
                  </a:lnTo>
                  <a:lnTo>
                    <a:pt x="1476677" y="211414"/>
                  </a:lnTo>
                  <a:lnTo>
                    <a:pt x="1439204" y="185542"/>
                  </a:lnTo>
                  <a:lnTo>
                    <a:pt x="1400653" y="161170"/>
                  </a:lnTo>
                  <a:lnTo>
                    <a:pt x="1361065" y="138340"/>
                  </a:lnTo>
                  <a:lnTo>
                    <a:pt x="1320484" y="117094"/>
                  </a:lnTo>
                  <a:lnTo>
                    <a:pt x="1278950" y="97474"/>
                  </a:lnTo>
                  <a:lnTo>
                    <a:pt x="1236507" y="79523"/>
                  </a:lnTo>
                  <a:lnTo>
                    <a:pt x="1193197" y="63283"/>
                  </a:lnTo>
                  <a:lnTo>
                    <a:pt x="1149061" y="48795"/>
                  </a:lnTo>
                  <a:lnTo>
                    <a:pt x="1104142" y="36102"/>
                  </a:lnTo>
                  <a:lnTo>
                    <a:pt x="1058481" y="25246"/>
                  </a:lnTo>
                  <a:lnTo>
                    <a:pt x="1012122" y="16270"/>
                  </a:lnTo>
                  <a:lnTo>
                    <a:pt x="965106" y="9215"/>
                  </a:lnTo>
                  <a:lnTo>
                    <a:pt x="917475" y="4123"/>
                  </a:lnTo>
                  <a:lnTo>
                    <a:pt x="869272" y="1037"/>
                  </a:lnTo>
                  <a:lnTo>
                    <a:pt x="820539" y="0"/>
                  </a:lnTo>
                  <a:close/>
                </a:path>
              </a:pathLst>
            </a:custGeom>
            <a:solidFill>
              <a:srgbClr val="FFFFFF">
                <a:alpha val="58000"/>
              </a:srgbClr>
            </a:solidFill>
          </p:spPr>
          <p:txBody>
            <a:bodyPr wrap="square" lIns="0" tIns="0" rIns="0" bIns="0" rtlCol="0"/>
            <a:lstStyle/>
            <a:p>
              <a:endParaRPr/>
            </a:p>
          </p:txBody>
        </p:sp>
        <p:sp>
          <p:nvSpPr>
            <p:cNvPr id="5" name="object 5"/>
            <p:cNvSpPr/>
            <p:nvPr/>
          </p:nvSpPr>
          <p:spPr>
            <a:xfrm>
              <a:off x="108" y="118806"/>
              <a:ext cx="1874520" cy="2177415"/>
            </a:xfrm>
            <a:custGeom>
              <a:avLst/>
              <a:gdLst/>
              <a:ahLst/>
              <a:cxnLst/>
              <a:rect l="l" t="t" r="r" b="b"/>
              <a:pathLst>
                <a:path w="1874520" h="2177415">
                  <a:moveTo>
                    <a:pt x="785504" y="0"/>
                  </a:moveTo>
                  <a:lnTo>
                    <a:pt x="737017" y="1060"/>
                  </a:lnTo>
                  <a:lnTo>
                    <a:pt x="689073" y="4212"/>
                  </a:lnTo>
                  <a:lnTo>
                    <a:pt x="641716" y="9412"/>
                  </a:lnTo>
                  <a:lnTo>
                    <a:pt x="594990" y="16615"/>
                  </a:lnTo>
                  <a:lnTo>
                    <a:pt x="548941" y="25777"/>
                  </a:lnTo>
                  <a:lnTo>
                    <a:pt x="503611" y="36854"/>
                  </a:lnTo>
                  <a:lnTo>
                    <a:pt x="459046" y="49801"/>
                  </a:lnTo>
                  <a:lnTo>
                    <a:pt x="415290" y="64574"/>
                  </a:lnTo>
                  <a:lnTo>
                    <a:pt x="372386" y="81129"/>
                  </a:lnTo>
                  <a:lnTo>
                    <a:pt x="330380" y="99423"/>
                  </a:lnTo>
                  <a:lnTo>
                    <a:pt x="289315" y="119409"/>
                  </a:lnTo>
                  <a:lnTo>
                    <a:pt x="249235" y="141045"/>
                  </a:lnTo>
                  <a:lnTo>
                    <a:pt x="210185" y="164286"/>
                  </a:lnTo>
                  <a:lnTo>
                    <a:pt x="172210" y="189088"/>
                  </a:lnTo>
                  <a:lnTo>
                    <a:pt x="135352" y="215406"/>
                  </a:lnTo>
                  <a:lnTo>
                    <a:pt x="99658" y="243196"/>
                  </a:lnTo>
                  <a:lnTo>
                    <a:pt x="65170" y="272415"/>
                  </a:lnTo>
                  <a:lnTo>
                    <a:pt x="31933" y="303017"/>
                  </a:lnTo>
                  <a:lnTo>
                    <a:pt x="0" y="334959"/>
                  </a:lnTo>
                  <a:lnTo>
                    <a:pt x="0" y="1842120"/>
                  </a:lnTo>
                  <a:lnTo>
                    <a:pt x="31933" y="1874062"/>
                  </a:lnTo>
                  <a:lnTo>
                    <a:pt x="65170" y="1904665"/>
                  </a:lnTo>
                  <a:lnTo>
                    <a:pt x="99658" y="1933883"/>
                  </a:lnTo>
                  <a:lnTo>
                    <a:pt x="135352" y="1961674"/>
                  </a:lnTo>
                  <a:lnTo>
                    <a:pt x="172210" y="1987993"/>
                  </a:lnTo>
                  <a:lnTo>
                    <a:pt x="210185" y="2012795"/>
                  </a:lnTo>
                  <a:lnTo>
                    <a:pt x="249235" y="2036036"/>
                  </a:lnTo>
                  <a:lnTo>
                    <a:pt x="289315" y="2057672"/>
                  </a:lnTo>
                  <a:lnTo>
                    <a:pt x="330380" y="2077659"/>
                  </a:lnTo>
                  <a:lnTo>
                    <a:pt x="372386" y="2095953"/>
                  </a:lnTo>
                  <a:lnTo>
                    <a:pt x="415290" y="2112508"/>
                  </a:lnTo>
                  <a:lnTo>
                    <a:pt x="459046" y="2127282"/>
                  </a:lnTo>
                  <a:lnTo>
                    <a:pt x="503611" y="2140229"/>
                  </a:lnTo>
                  <a:lnTo>
                    <a:pt x="548941" y="2151306"/>
                  </a:lnTo>
                  <a:lnTo>
                    <a:pt x="594990" y="2160468"/>
                  </a:lnTo>
                  <a:lnTo>
                    <a:pt x="641716" y="2167671"/>
                  </a:lnTo>
                  <a:lnTo>
                    <a:pt x="689073" y="2172871"/>
                  </a:lnTo>
                  <a:lnTo>
                    <a:pt x="737017" y="2176024"/>
                  </a:lnTo>
                  <a:lnTo>
                    <a:pt x="785504" y="2177084"/>
                  </a:lnTo>
                  <a:lnTo>
                    <a:pt x="833992" y="2176024"/>
                  </a:lnTo>
                  <a:lnTo>
                    <a:pt x="881936" y="2172871"/>
                  </a:lnTo>
                  <a:lnTo>
                    <a:pt x="929293" y="2167671"/>
                  </a:lnTo>
                  <a:lnTo>
                    <a:pt x="976019" y="2160468"/>
                  </a:lnTo>
                  <a:lnTo>
                    <a:pt x="1022068" y="2151306"/>
                  </a:lnTo>
                  <a:lnTo>
                    <a:pt x="1067397" y="2140229"/>
                  </a:lnTo>
                  <a:lnTo>
                    <a:pt x="1111963" y="2127282"/>
                  </a:lnTo>
                  <a:lnTo>
                    <a:pt x="1155719" y="2112508"/>
                  </a:lnTo>
                  <a:lnTo>
                    <a:pt x="1198623" y="2095953"/>
                  </a:lnTo>
                  <a:lnTo>
                    <a:pt x="1240629" y="2077659"/>
                  </a:lnTo>
                  <a:lnTo>
                    <a:pt x="1281694" y="2057672"/>
                  </a:lnTo>
                  <a:lnTo>
                    <a:pt x="1321774" y="2036036"/>
                  </a:lnTo>
                  <a:lnTo>
                    <a:pt x="1360823" y="2012795"/>
                  </a:lnTo>
                  <a:lnTo>
                    <a:pt x="1398799" y="1987993"/>
                  </a:lnTo>
                  <a:lnTo>
                    <a:pt x="1435656" y="1961674"/>
                  </a:lnTo>
                  <a:lnTo>
                    <a:pt x="1471351" y="1933883"/>
                  </a:lnTo>
                  <a:lnTo>
                    <a:pt x="1505839" y="1904665"/>
                  </a:lnTo>
                  <a:lnTo>
                    <a:pt x="1539076" y="1874062"/>
                  </a:lnTo>
                  <a:lnTo>
                    <a:pt x="1571118" y="1842012"/>
                  </a:lnTo>
                  <a:lnTo>
                    <a:pt x="1601620" y="1808882"/>
                  </a:lnTo>
                  <a:lnTo>
                    <a:pt x="1630838" y="1774394"/>
                  </a:lnTo>
                  <a:lnTo>
                    <a:pt x="1658629" y="1738699"/>
                  </a:lnTo>
                  <a:lnTo>
                    <a:pt x="1684947" y="1701841"/>
                  </a:lnTo>
                  <a:lnTo>
                    <a:pt x="1709748" y="1663865"/>
                  </a:lnTo>
                  <a:lnTo>
                    <a:pt x="1732989" y="1624814"/>
                  </a:lnTo>
                  <a:lnTo>
                    <a:pt x="1754625" y="1584734"/>
                  </a:lnTo>
                  <a:lnTo>
                    <a:pt x="1774611" y="1543669"/>
                  </a:lnTo>
                  <a:lnTo>
                    <a:pt x="1792904" y="1501662"/>
                  </a:lnTo>
                  <a:lnTo>
                    <a:pt x="1809460" y="1458758"/>
                  </a:lnTo>
                  <a:lnTo>
                    <a:pt x="1824233" y="1415001"/>
                  </a:lnTo>
                  <a:lnTo>
                    <a:pt x="1837180" y="1370436"/>
                  </a:lnTo>
                  <a:lnTo>
                    <a:pt x="1848257" y="1325106"/>
                  </a:lnTo>
                  <a:lnTo>
                    <a:pt x="1857419" y="1279057"/>
                  </a:lnTo>
                  <a:lnTo>
                    <a:pt x="1864621" y="1232331"/>
                  </a:lnTo>
                  <a:lnTo>
                    <a:pt x="1869821" y="1184974"/>
                  </a:lnTo>
                  <a:lnTo>
                    <a:pt x="1872974" y="1137029"/>
                  </a:lnTo>
                  <a:lnTo>
                    <a:pt x="1874034" y="1088542"/>
                  </a:lnTo>
                  <a:lnTo>
                    <a:pt x="1872974" y="1040053"/>
                  </a:lnTo>
                  <a:lnTo>
                    <a:pt x="1869821" y="992108"/>
                  </a:lnTo>
                  <a:lnTo>
                    <a:pt x="1864621" y="944750"/>
                  </a:lnTo>
                  <a:lnTo>
                    <a:pt x="1857419" y="898024"/>
                  </a:lnTo>
                  <a:lnTo>
                    <a:pt x="1848257" y="851974"/>
                  </a:lnTo>
                  <a:lnTo>
                    <a:pt x="1837180" y="806644"/>
                  </a:lnTo>
                  <a:lnTo>
                    <a:pt x="1824233" y="762078"/>
                  </a:lnTo>
                  <a:lnTo>
                    <a:pt x="1809460" y="718321"/>
                  </a:lnTo>
                  <a:lnTo>
                    <a:pt x="1792904" y="675417"/>
                  </a:lnTo>
                  <a:lnTo>
                    <a:pt x="1774611" y="633410"/>
                  </a:lnTo>
                  <a:lnTo>
                    <a:pt x="1754625" y="592344"/>
                  </a:lnTo>
                  <a:lnTo>
                    <a:pt x="1732989" y="552264"/>
                  </a:lnTo>
                  <a:lnTo>
                    <a:pt x="1709748" y="513214"/>
                  </a:lnTo>
                  <a:lnTo>
                    <a:pt x="1684947" y="475238"/>
                  </a:lnTo>
                  <a:lnTo>
                    <a:pt x="1658629" y="438380"/>
                  </a:lnTo>
                  <a:lnTo>
                    <a:pt x="1630838" y="402685"/>
                  </a:lnTo>
                  <a:lnTo>
                    <a:pt x="1601620" y="368196"/>
                  </a:lnTo>
                  <a:lnTo>
                    <a:pt x="1571018" y="334959"/>
                  </a:lnTo>
                  <a:lnTo>
                    <a:pt x="1539076" y="303017"/>
                  </a:lnTo>
                  <a:lnTo>
                    <a:pt x="1505839" y="272415"/>
                  </a:lnTo>
                  <a:lnTo>
                    <a:pt x="1471351" y="243196"/>
                  </a:lnTo>
                  <a:lnTo>
                    <a:pt x="1435656" y="215406"/>
                  </a:lnTo>
                  <a:lnTo>
                    <a:pt x="1398799" y="189088"/>
                  </a:lnTo>
                  <a:lnTo>
                    <a:pt x="1360823" y="164286"/>
                  </a:lnTo>
                  <a:lnTo>
                    <a:pt x="1321774" y="141045"/>
                  </a:lnTo>
                  <a:lnTo>
                    <a:pt x="1281694" y="119409"/>
                  </a:lnTo>
                  <a:lnTo>
                    <a:pt x="1240629" y="99423"/>
                  </a:lnTo>
                  <a:lnTo>
                    <a:pt x="1198623" y="81129"/>
                  </a:lnTo>
                  <a:lnTo>
                    <a:pt x="1155719" y="64574"/>
                  </a:lnTo>
                  <a:lnTo>
                    <a:pt x="1111963" y="49801"/>
                  </a:lnTo>
                  <a:lnTo>
                    <a:pt x="1067397" y="36854"/>
                  </a:lnTo>
                  <a:lnTo>
                    <a:pt x="1022068" y="25777"/>
                  </a:lnTo>
                  <a:lnTo>
                    <a:pt x="976019" y="16615"/>
                  </a:lnTo>
                  <a:lnTo>
                    <a:pt x="929293" y="9412"/>
                  </a:lnTo>
                  <a:lnTo>
                    <a:pt x="881936" y="4212"/>
                  </a:lnTo>
                  <a:lnTo>
                    <a:pt x="833992" y="1060"/>
                  </a:lnTo>
                  <a:lnTo>
                    <a:pt x="785504" y="0"/>
                  </a:lnTo>
                  <a:close/>
                </a:path>
              </a:pathLst>
            </a:custGeom>
            <a:solidFill>
              <a:srgbClr val="A92886"/>
            </a:solidFill>
          </p:spPr>
          <p:txBody>
            <a:bodyPr wrap="square" lIns="0" tIns="0" rIns="0" bIns="0" rtlCol="0"/>
            <a:lstStyle/>
            <a:p>
              <a:endParaRPr/>
            </a:p>
          </p:txBody>
        </p:sp>
      </p:grpSp>
      <p:sp>
        <p:nvSpPr>
          <p:cNvPr id="6" name="object 6"/>
          <p:cNvSpPr txBox="1"/>
          <p:nvPr/>
        </p:nvSpPr>
        <p:spPr>
          <a:xfrm>
            <a:off x="120650" y="420695"/>
            <a:ext cx="1288415" cy="1436099"/>
          </a:xfrm>
          <a:prstGeom prst="rect">
            <a:avLst/>
          </a:prstGeom>
        </p:spPr>
        <p:txBody>
          <a:bodyPr vert="horz" wrap="square" lIns="0" tIns="7620" rIns="0" bIns="0" rtlCol="0">
            <a:spAutoFit/>
          </a:bodyPr>
          <a:lstStyle/>
          <a:p>
            <a:pPr marL="13970" marR="59690" indent="3175" algn="just" rtl="1">
              <a:lnSpc>
                <a:spcPct val="104200"/>
              </a:lnSpc>
              <a:spcBef>
                <a:spcPts val="60"/>
              </a:spcBef>
            </a:pPr>
            <a:endParaRPr lang="ar-JO" sz="800" dirty="0">
              <a:solidFill>
                <a:srgbClr val="FFFFFF"/>
              </a:solidFill>
              <a:latin typeface="Arial Narrow"/>
              <a:cs typeface="Calibri" panose="020F0502020204030204" pitchFamily="34" charset="0"/>
            </a:endParaRPr>
          </a:p>
          <a:p>
            <a:pPr marL="13970" marR="59690" indent="3175" algn="just" rtl="1">
              <a:lnSpc>
                <a:spcPct val="104200"/>
              </a:lnSpc>
              <a:spcBef>
                <a:spcPts val="60"/>
              </a:spcBef>
            </a:pPr>
            <a:r>
              <a:rPr lang="ar-JO" sz="800" dirty="0">
                <a:solidFill>
                  <a:srgbClr val="FFFFFF"/>
                </a:solidFill>
                <a:latin typeface="Arial Narrow"/>
                <a:cs typeface="Calibri" panose="020F0502020204030204" pitchFamily="34" charset="0"/>
              </a:rPr>
              <a:t>جمهورية الكونغو الديمقراطية 2019 - بونغاموزي أوجيد، نائب رئيس مجتمع ليمبابو في بونيا، إيتوري، يتحدث إلى المجتمع حول كيفية الوقاية من فيروس الإيبولا واكتشافه. يعمل الصليب الأحمر بشكل وثيق مع قادة المجتمع مثل أوجيد.</a:t>
            </a:r>
          </a:p>
          <a:p>
            <a:pPr marL="13970" marR="59690" indent="3175" algn="just" rtl="1">
              <a:lnSpc>
                <a:spcPct val="104200"/>
              </a:lnSpc>
              <a:spcBef>
                <a:spcPts val="60"/>
              </a:spcBef>
            </a:pPr>
            <a:r>
              <a:rPr lang="ar-JO" sz="800" dirty="0">
                <a:solidFill>
                  <a:srgbClr val="FFFFFF"/>
                </a:solidFill>
                <a:latin typeface="Arial Narrow"/>
                <a:cs typeface="Calibri" panose="020F0502020204030204" pitchFamily="34" charset="0"/>
              </a:rPr>
              <a:t>© كوري بتلر/الاتحاد الدولي لجمعيات الصليب الأحمر والهلال الأحمر</a:t>
            </a:r>
            <a:endParaRPr sz="800" dirty="0">
              <a:latin typeface="Arial Narrow"/>
              <a:cs typeface="Calibri" panose="020F050202020403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07299" y="700391"/>
            <a:ext cx="6024245" cy="284480"/>
          </a:xfrm>
          <a:prstGeom prst="rect">
            <a:avLst/>
          </a:prstGeom>
        </p:spPr>
        <p:txBody>
          <a:bodyPr vert="horz" wrap="square" lIns="0" tIns="12700" rIns="0" bIns="0" rtlCol="0">
            <a:spAutoFit/>
          </a:bodyPr>
          <a:lstStyle/>
          <a:p>
            <a:pPr marL="12700" rtl="1">
              <a:lnSpc>
                <a:spcPct val="100000"/>
              </a:lnSpc>
              <a:spcBef>
                <a:spcPts val="100"/>
              </a:spcBef>
            </a:pPr>
            <a:r>
              <a:rPr sz="1700" b="1" dirty="0">
                <a:solidFill>
                  <a:srgbClr val="E42A83"/>
                </a:solidFill>
                <a:latin typeface="Calibri"/>
                <a:cs typeface="Calibri" panose="020F0502020204030204" pitchFamily="34" charset="0"/>
              </a:rPr>
              <a:t>1.4</a:t>
            </a:r>
            <a:r>
              <a:rPr sz="1700" b="1" spc="120" dirty="0">
                <a:solidFill>
                  <a:srgbClr val="E42A83"/>
                </a:solidFill>
                <a:latin typeface="Calibri"/>
                <a:cs typeface="Calibri" panose="020F0502020204030204" pitchFamily="34" charset="0"/>
              </a:rPr>
              <a:t> </a:t>
            </a:r>
            <a:r>
              <a:rPr lang="ar-JO" sz="1700" b="1" spc="204" dirty="0">
                <a:solidFill>
                  <a:srgbClr val="E42A83"/>
                </a:solidFill>
                <a:latin typeface="Calibri"/>
                <a:cs typeface="Calibri" panose="020F0502020204030204" pitchFamily="34" charset="0"/>
              </a:rPr>
              <a:t>تحديد كيفية توثيق التغذية الراجعة المفتوحة</a:t>
            </a:r>
            <a:endParaRPr sz="1700" dirty="0">
              <a:latin typeface="Calibri"/>
              <a:cs typeface="Calibri" panose="020F0502020204030204" pitchFamily="34" charset="0"/>
            </a:endParaRPr>
          </a:p>
        </p:txBody>
      </p:sp>
      <p:sp>
        <p:nvSpPr>
          <p:cNvPr id="3" name="object 3"/>
          <p:cNvSpPr txBox="1"/>
          <p:nvPr/>
        </p:nvSpPr>
        <p:spPr>
          <a:xfrm>
            <a:off x="3821423" y="1075824"/>
            <a:ext cx="2996565" cy="1052852"/>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بمجرد تحديد قنوات الاتصال التي يمكن للمجتمعات من خلالها تقديم ملاحظات وانطباعات مفتوحة، من المهم أن تقرر كيفية توثيقها بشكل منهجي (أي جمع بيانات الملاحظات والانطباعات). يوجد طرق مختلفة لجمع الملاحظات والانطباعات وتوثيقها (شفهيًا، بالقلم والورق باستخدام الأدوات الرقمية) ولكل منها حسنات وسيئات معينة.</a:t>
            </a:r>
            <a:endParaRPr lang="en-US" sz="1000" dirty="0">
              <a:latin typeface="Tahoma"/>
              <a:cs typeface="Calibri" panose="020F0502020204030204" pitchFamily="34" charset="0"/>
            </a:endParaRPr>
          </a:p>
          <a:p>
            <a:pPr marL="12700" marR="5080" algn="just">
              <a:lnSpc>
                <a:spcPct val="113999"/>
              </a:lnSpc>
              <a:spcBef>
                <a:spcPts val="100"/>
              </a:spcBef>
            </a:pPr>
            <a:endParaRPr lang="en-US" sz="950" dirty="0">
              <a:latin typeface="Tahoma"/>
              <a:cs typeface="Calibri" panose="020F0502020204030204" pitchFamily="34" charset="0"/>
            </a:endParaRPr>
          </a:p>
        </p:txBody>
      </p:sp>
      <p:sp>
        <p:nvSpPr>
          <p:cNvPr id="4" name="object 4"/>
          <p:cNvSpPr txBox="1"/>
          <p:nvPr/>
        </p:nvSpPr>
        <p:spPr>
          <a:xfrm>
            <a:off x="653147" y="1082740"/>
            <a:ext cx="2995930" cy="878382"/>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قد يكون لدى قنوات الاتصال المختلفة أساليب توثيق مختلفة (على سبيل المثال، قد يستخدم مركز الاتصال قاعدة بيانات من خلال أكسل</a:t>
            </a:r>
            <a:r>
              <a:rPr lang="en-US" sz="1000" dirty="0">
                <a:latin typeface="Tahoma"/>
                <a:cs typeface="Calibri" panose="020F0502020204030204" pitchFamily="34" charset="0"/>
              </a:rPr>
              <a:t> </a:t>
            </a:r>
            <a:r>
              <a:rPr lang="ar-JO" sz="1000" dirty="0">
                <a:latin typeface="Tahoma"/>
                <a:cs typeface="Calibri" panose="020F0502020204030204" pitchFamily="34" charset="0"/>
              </a:rPr>
              <a:t>بينما قد تستخدم إجتماعات المجتمع نموذجًا ورقيًا). ستساعدك الأداة التالية على معرفة كيفية تحديد استراتيجية جمع البيانات وتوثيقها المناسبة لكل قناة:</a:t>
            </a:r>
            <a:endParaRPr sz="1000" dirty="0">
              <a:latin typeface="Tahoma"/>
              <a:cs typeface="Calibri" panose="020F0502020204030204" pitchFamily="34" charset="0"/>
            </a:endParaRPr>
          </a:p>
        </p:txBody>
      </p:sp>
      <p:sp>
        <p:nvSpPr>
          <p:cNvPr id="5" name="object 5"/>
          <p:cNvSpPr/>
          <p:nvPr/>
        </p:nvSpPr>
        <p:spPr>
          <a:xfrm>
            <a:off x="719999" y="2727375"/>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6" name="object 6"/>
          <p:cNvSpPr txBox="1"/>
          <p:nvPr/>
        </p:nvSpPr>
        <p:spPr>
          <a:xfrm>
            <a:off x="2556114" y="2807257"/>
            <a:ext cx="3759200" cy="596265"/>
          </a:xfrm>
          <a:prstGeom prst="rect">
            <a:avLst/>
          </a:prstGeom>
        </p:spPr>
        <p:txBody>
          <a:bodyPr vert="horz" wrap="square" lIns="0" tIns="12700" rIns="0" bIns="0" rtlCol="0">
            <a:spAutoFit/>
          </a:bodyPr>
          <a:lstStyle/>
          <a:p>
            <a:pPr marL="12700" rtl="1">
              <a:lnSpc>
                <a:spcPct val="100000"/>
              </a:lnSpc>
              <a:spcBef>
                <a:spcPts val="100"/>
              </a:spcBef>
            </a:pPr>
            <a:r>
              <a:rPr lang="ar-JO" sz="1300" b="1" spc="155" dirty="0">
                <a:solidFill>
                  <a:srgbClr val="FFFFFF"/>
                </a:solidFill>
                <a:latin typeface="Calibri"/>
                <a:cs typeface="Calibri" panose="020F0502020204030204" pitchFamily="34" charset="0"/>
              </a:rPr>
              <a:t>المصادر</a:t>
            </a:r>
            <a:endParaRPr sz="1300" dirty="0">
              <a:latin typeface="Calibri"/>
              <a:cs typeface="Calibri" panose="020F0502020204030204" pitchFamily="34" charset="0"/>
            </a:endParaRPr>
          </a:p>
          <a:p>
            <a:pPr rtl="1">
              <a:lnSpc>
                <a:spcPct val="100000"/>
              </a:lnSpc>
              <a:spcBef>
                <a:spcPts val="20"/>
              </a:spcBef>
            </a:pPr>
            <a:endParaRPr sz="1450" dirty="0">
              <a:latin typeface="Calibri"/>
              <a:cs typeface="Calibri" panose="020F0502020204030204" pitchFamily="34" charset="0"/>
            </a:endParaRPr>
          </a:p>
          <a:p>
            <a:pPr marL="192405" indent="-179705" rtl="1">
              <a:lnSpc>
                <a:spcPct val="100000"/>
              </a:lnSpc>
              <a:buClr>
                <a:srgbClr val="673089"/>
              </a:buClr>
              <a:buFont typeface="Arial Narrow"/>
              <a:buChar char="►"/>
              <a:tabLst>
                <a:tab pos="192405" algn="l"/>
              </a:tabLst>
            </a:pPr>
            <a:r>
              <a:rPr lang="ar-JO" sz="950" u="sng" dirty="0">
                <a:solidFill>
                  <a:srgbClr val="992B7D"/>
                </a:solidFill>
                <a:uFill>
                  <a:solidFill>
                    <a:srgbClr val="992B7D"/>
                  </a:solidFill>
                </a:uFill>
                <a:latin typeface="Tahoma"/>
                <a:cs typeface="Calibri" panose="020F0502020204030204" pitchFamily="34" charset="0"/>
                <a:hlinkClick r:id="rId2"/>
              </a:rPr>
              <a:t>أداة التغذية الراجعة 4: تحديد كيفية توثيق بيانات الملاحظات والانطباعات</a:t>
            </a:r>
            <a:endParaRPr sz="950" dirty="0">
              <a:latin typeface="Tahoma"/>
              <a:cs typeface="Calibri" panose="020F0502020204030204" pitchFamily="34" charset="0"/>
            </a:endParaRPr>
          </a:p>
        </p:txBody>
      </p:sp>
      <p:sp>
        <p:nvSpPr>
          <p:cNvPr id="7" name="object 7"/>
          <p:cNvSpPr txBox="1"/>
          <p:nvPr/>
        </p:nvSpPr>
        <p:spPr>
          <a:xfrm>
            <a:off x="3718095" y="3596579"/>
            <a:ext cx="2995930" cy="514628"/>
          </a:xfrm>
          <a:prstGeom prst="rect">
            <a:avLst/>
          </a:prstGeom>
        </p:spPr>
        <p:txBody>
          <a:bodyPr vert="horz" wrap="square" lIns="0" tIns="12700" rIns="0" bIns="0" rtlCol="0">
            <a:spAutoFit/>
          </a:bodyPr>
          <a:lstStyle/>
          <a:p>
            <a:pPr marL="12700" marR="5080">
              <a:lnSpc>
                <a:spcPct val="113999"/>
              </a:lnSpc>
              <a:spcBef>
                <a:spcPts val="100"/>
              </a:spcBef>
            </a:pPr>
            <a:endParaRPr lang="ar-JO" sz="950" dirty="0">
              <a:latin typeface="Tahoma"/>
              <a:cs typeface="Calibri" panose="020F0502020204030204" pitchFamily="34" charset="0"/>
            </a:endParaRPr>
          </a:p>
          <a:p>
            <a:pPr marL="12700" marR="5080" rtl="1">
              <a:lnSpc>
                <a:spcPct val="113999"/>
              </a:lnSpc>
              <a:spcBef>
                <a:spcPts val="100"/>
              </a:spcBef>
            </a:pPr>
            <a:r>
              <a:rPr lang="ar-JO" sz="950" dirty="0">
                <a:latin typeface="Tahoma"/>
                <a:cs typeface="Calibri" panose="020F0502020204030204" pitchFamily="34" charset="0"/>
              </a:rPr>
              <a:t>بمجرد اتخاذ قرار بشأن نهج جمع البيانات لكل قناة، يمكنك تطوير الأدوات والعمليات</a:t>
            </a:r>
            <a:endParaRPr sz="950" dirty="0">
              <a:latin typeface="Tahoma"/>
              <a:cs typeface="Calibri" panose="020F0502020204030204" pitchFamily="34" charset="0"/>
            </a:endParaRPr>
          </a:p>
        </p:txBody>
      </p:sp>
      <p:sp>
        <p:nvSpPr>
          <p:cNvPr id="8" name="object 8"/>
          <p:cNvSpPr txBox="1"/>
          <p:nvPr/>
        </p:nvSpPr>
        <p:spPr>
          <a:xfrm>
            <a:off x="723491" y="3781255"/>
            <a:ext cx="2995930" cy="335156"/>
          </a:xfrm>
          <a:prstGeom prst="rect">
            <a:avLst/>
          </a:prstGeom>
        </p:spPr>
        <p:txBody>
          <a:bodyPr vert="horz" wrap="square" lIns="0" tIns="12700" rIns="0" bIns="0" rtlCol="0">
            <a:spAutoFit/>
          </a:bodyPr>
          <a:lstStyle/>
          <a:p>
            <a:pPr marL="12700" marR="5080" rtl="1">
              <a:lnSpc>
                <a:spcPct val="113999"/>
              </a:lnSpc>
              <a:spcBef>
                <a:spcPts val="100"/>
              </a:spcBef>
            </a:pPr>
            <a:r>
              <a:rPr lang="ar-JO" sz="950" dirty="0">
                <a:latin typeface="Tahoma"/>
                <a:cs typeface="Calibri" panose="020F0502020204030204" pitchFamily="34" charset="0"/>
              </a:rPr>
              <a:t>لضمان قدرة الفرق التابعة لك على توثيق الملاحظات والانطباعات المفتوحة بشكل فعال.</a:t>
            </a:r>
            <a:endParaRPr sz="950" dirty="0">
              <a:latin typeface="Tahoma"/>
              <a:cs typeface="Calibri" panose="020F0502020204030204" pitchFamily="34" charset="0"/>
            </a:endParaRPr>
          </a:p>
        </p:txBody>
      </p:sp>
      <p:sp>
        <p:nvSpPr>
          <p:cNvPr id="9" name="object 9"/>
          <p:cNvSpPr/>
          <p:nvPr/>
        </p:nvSpPr>
        <p:spPr>
          <a:xfrm>
            <a:off x="2225986" y="4570857"/>
            <a:ext cx="4502785" cy="0"/>
          </a:xfrm>
          <a:custGeom>
            <a:avLst/>
            <a:gdLst/>
            <a:ahLst/>
            <a:cxnLst/>
            <a:rect l="l" t="t" r="r" b="b"/>
            <a:pathLst>
              <a:path w="4502785">
                <a:moveTo>
                  <a:pt x="0" y="0"/>
                </a:moveTo>
                <a:lnTo>
                  <a:pt x="450234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10" name="object 10"/>
          <p:cNvSpPr txBox="1"/>
          <p:nvPr/>
        </p:nvSpPr>
        <p:spPr>
          <a:xfrm>
            <a:off x="2204215" y="4388756"/>
            <a:ext cx="4528185" cy="182101"/>
          </a:xfrm>
          <a:prstGeom prst="rect">
            <a:avLst/>
          </a:prstGeom>
        </p:spPr>
        <p:txBody>
          <a:bodyPr vert="horz" wrap="square" lIns="0" tIns="12700" rIns="0" bIns="0" rtlCol="0">
            <a:spAutoFit/>
          </a:bodyPr>
          <a:lstStyle/>
          <a:p>
            <a:pPr marL="12700" rtl="1">
              <a:lnSpc>
                <a:spcPct val="100000"/>
              </a:lnSpc>
              <a:spcBef>
                <a:spcPts val="100"/>
              </a:spcBef>
            </a:pPr>
            <a:r>
              <a:rPr lang="ar-JO" sz="1100" b="1" spc="50" dirty="0">
                <a:solidFill>
                  <a:srgbClr val="992B7D"/>
                </a:solidFill>
                <a:latin typeface="Calibri" panose="020F0502020204030204" pitchFamily="34" charset="0"/>
                <a:cs typeface="Calibri" panose="020F0502020204030204" pitchFamily="34" charset="0"/>
              </a:rPr>
              <a:t>تتضمن خطوات إعداد أدوات وعمليات جمع البيانات ما يلي:</a:t>
            </a:r>
            <a:endParaRPr sz="1100" b="1" dirty="0">
              <a:latin typeface="Calibri" panose="020F0502020204030204" pitchFamily="34" charset="0"/>
              <a:cs typeface="Calibri" panose="020F0502020204030204" pitchFamily="34" charset="0"/>
            </a:endParaRPr>
          </a:p>
        </p:txBody>
      </p:sp>
      <p:sp>
        <p:nvSpPr>
          <p:cNvPr id="11" name="object 11"/>
          <p:cNvSpPr txBox="1"/>
          <p:nvPr/>
        </p:nvSpPr>
        <p:spPr>
          <a:xfrm>
            <a:off x="3821423" y="4589161"/>
            <a:ext cx="2887980" cy="2307491"/>
          </a:xfrm>
          <a:prstGeom prst="rect">
            <a:avLst/>
          </a:prstGeom>
        </p:spPr>
        <p:txBody>
          <a:bodyPr vert="horz" wrap="square" lIns="0" tIns="12700" rIns="0" bIns="0" rtlCol="0">
            <a:spAutoFit/>
          </a:bodyPr>
          <a:lstStyle/>
          <a:p>
            <a:pPr marL="12066" marR="5080" algn="just">
              <a:lnSpc>
                <a:spcPct val="113999"/>
              </a:lnSpc>
              <a:spcBef>
                <a:spcPts val="100"/>
              </a:spcBef>
              <a:buClr>
                <a:srgbClr val="992B7D"/>
              </a:buClr>
              <a:tabLst>
                <a:tab pos="120650" algn="l"/>
              </a:tabLst>
            </a:pPr>
            <a:endParaRPr lang="ar-JO" sz="1000" spc="20" dirty="0">
              <a:latin typeface="Tahoma"/>
              <a:cs typeface="Calibri" panose="020F0502020204030204" pitchFamily="34" charset="0"/>
            </a:endParaRPr>
          </a:p>
          <a:p>
            <a:pPr marL="119380" marR="5080" indent="-107314" algn="just" rtl="1">
              <a:lnSpc>
                <a:spcPct val="113999"/>
              </a:lnSpc>
              <a:spcBef>
                <a:spcPts val="100"/>
              </a:spcBef>
              <a:buClr>
                <a:srgbClr val="992B7D"/>
              </a:buClr>
              <a:buFont typeface="Wingdings"/>
              <a:buChar char=""/>
              <a:tabLst>
                <a:tab pos="120650" algn="l"/>
              </a:tabLst>
            </a:pPr>
            <a:r>
              <a:rPr lang="ar-JO" sz="1000" b="1" spc="20" dirty="0">
                <a:latin typeface="Tahoma"/>
                <a:cs typeface="Calibri" panose="020F0502020204030204" pitchFamily="34" charset="0"/>
              </a:rPr>
              <a:t>احرص على إعداد نموذج للأداة </a:t>
            </a:r>
            <a:r>
              <a:rPr lang="ar-JO" sz="1000" spc="20" dirty="0">
                <a:latin typeface="Tahoma"/>
                <a:cs typeface="Calibri" panose="020F0502020204030204" pitchFamily="34" charset="0"/>
              </a:rPr>
              <a:t>التي سيتم استخدامها لتوثيق الملاحظات والانطباعات التي ستستخدم للتوثيق لكل نوع من أنواع جمع البيانات، كما من الممكن أن يكون ذلك على شكل نموذج بسيط </a:t>
            </a:r>
            <a:r>
              <a:rPr lang="ar-JO" sz="1000" spc="20" dirty="0" err="1">
                <a:latin typeface="Tahoma"/>
                <a:cs typeface="Calibri" panose="020F0502020204030204" pitchFamily="34" charset="0"/>
              </a:rPr>
              <a:t>يملؤه</a:t>
            </a:r>
            <a:r>
              <a:rPr lang="ar-JO" sz="1000" spc="20" dirty="0">
                <a:latin typeface="Tahoma"/>
                <a:cs typeface="Calibri" panose="020F0502020204030204" pitchFamily="34" charset="0"/>
              </a:rPr>
              <a:t> </a:t>
            </a:r>
            <a:r>
              <a:rPr lang="ar-JO" sz="1000" spc="20" dirty="0">
                <a:solidFill>
                  <a:srgbClr val="E42A83"/>
                </a:solidFill>
                <a:latin typeface="Tahoma"/>
                <a:cs typeface="Calibri" panose="020F0502020204030204" pitchFamily="34" charset="0"/>
                <a:hlinkClick r:id="rId3" action="ppaction://hlinksldjump"/>
              </a:rPr>
              <a:t>جامعو البيانات</a:t>
            </a:r>
            <a:r>
              <a:rPr lang="ar-JO" sz="1000" spc="20" dirty="0">
                <a:latin typeface="Tahoma"/>
                <a:cs typeface="Calibri" panose="020F0502020204030204" pitchFamily="34" charset="0"/>
              </a:rPr>
              <a:t> أو استطلاعات عبر الإنترنت، أو الهاتف المحمول أو قاعدة بيانات من خلال برمجية أكسل لمركز إتصال معين أو برنامجاً لإدارة التغذية الراجعة المجتمعية وما إلى ذلك. تأكد من أن الأداة يمكنها التقاط الملاحظات والانطباعات نفسها وغيرها من المعلومات المهمة مثل (تاريخ ووقت الملاحظات والانطباعات والمعلومات الديموغرافية ولغة مقدم الملاحظات والانطباعات، وغيرها).</a:t>
            </a:r>
          </a:p>
          <a:p>
            <a:pPr marL="119380" marR="5080" indent="-107314" algn="just" rtl="1">
              <a:lnSpc>
                <a:spcPct val="113999"/>
              </a:lnSpc>
              <a:spcBef>
                <a:spcPts val="100"/>
              </a:spcBef>
              <a:buClr>
                <a:srgbClr val="992B7D"/>
              </a:buClr>
              <a:buFont typeface="Wingdings"/>
              <a:buChar char=""/>
              <a:tabLst>
                <a:tab pos="120650" algn="l"/>
              </a:tabLst>
            </a:pPr>
            <a:r>
              <a:rPr lang="ar-JO" sz="1000" b="1" dirty="0">
                <a:latin typeface="Arial Black"/>
                <a:cs typeface="Calibri" panose="020F0502020204030204" pitchFamily="34" charset="0"/>
              </a:rPr>
              <a:t>اختبر أدوات جمع البيانات </a:t>
            </a:r>
            <a:r>
              <a:rPr lang="ar-JO" sz="1000" dirty="0">
                <a:latin typeface="Arial Black"/>
                <a:cs typeface="Calibri" panose="020F0502020204030204" pitchFamily="34" charset="0"/>
              </a:rPr>
              <a:t>مع جامعي البيانات وأفراد المجتمع للتأكد من أنها سهلة الاستخدام والفهم.</a:t>
            </a:r>
            <a:endParaRPr sz="1000" dirty="0">
              <a:latin typeface="Tahoma"/>
              <a:cs typeface="Calibri" panose="020F0502020204030204" pitchFamily="34" charset="0"/>
            </a:endParaRPr>
          </a:p>
        </p:txBody>
      </p:sp>
      <p:sp>
        <p:nvSpPr>
          <p:cNvPr id="12" name="object 12"/>
          <p:cNvSpPr txBox="1"/>
          <p:nvPr/>
        </p:nvSpPr>
        <p:spPr>
          <a:xfrm>
            <a:off x="689353" y="4776843"/>
            <a:ext cx="2887980" cy="1417504"/>
          </a:xfrm>
          <a:prstGeom prst="rect">
            <a:avLst/>
          </a:prstGeom>
        </p:spPr>
        <p:txBody>
          <a:bodyPr vert="horz" wrap="square" lIns="0" tIns="12700" rIns="0" bIns="0" rtlCol="0">
            <a:spAutoFit/>
          </a:bodyPr>
          <a:lstStyle/>
          <a:p>
            <a:pPr marL="119380" marR="5080" indent="-107314" algn="just" rtl="1">
              <a:lnSpc>
                <a:spcPct val="113999"/>
              </a:lnSpc>
              <a:spcBef>
                <a:spcPts val="100"/>
              </a:spcBef>
              <a:buClr>
                <a:srgbClr val="992B7D"/>
              </a:buClr>
              <a:buFont typeface="Wingdings"/>
              <a:buChar char=""/>
              <a:tabLst>
                <a:tab pos="120650" algn="l"/>
              </a:tabLst>
            </a:pPr>
            <a:r>
              <a:rPr lang="ar-JO" sz="1000" dirty="0">
                <a:latin typeface="Arial Black"/>
                <a:cs typeface="Calibri" panose="020F0502020204030204" pitchFamily="34" charset="0"/>
              </a:rPr>
              <a:t>إعداد </a:t>
            </a:r>
            <a:r>
              <a:rPr lang="ar-JO" sz="1000" b="1" dirty="0">
                <a:latin typeface="Arial Black"/>
                <a:cs typeface="Calibri" panose="020F0502020204030204" pitchFamily="34" charset="0"/>
              </a:rPr>
              <a:t>عمليات جمع البيانات </a:t>
            </a:r>
            <a:r>
              <a:rPr lang="ar-JO" sz="1000" dirty="0">
                <a:latin typeface="Arial Black"/>
                <a:cs typeface="Calibri" panose="020F0502020204030204" pitchFamily="34" charset="0"/>
              </a:rPr>
              <a:t>لضمان نقل </a:t>
            </a:r>
            <a:r>
              <a:rPr lang="ar-JO" sz="1000" dirty="0">
                <a:solidFill>
                  <a:srgbClr val="E42A83"/>
                </a:solidFill>
                <a:latin typeface="Tahoma"/>
                <a:cs typeface="Calibri" panose="020F0502020204030204" pitchFamily="34" charset="0"/>
                <a:hlinkClick r:id="rId4" action="ppaction://hlinksldjump"/>
              </a:rPr>
              <a:t>البيانات الحساسة </a:t>
            </a:r>
            <a:r>
              <a:rPr lang="ar-JO" sz="1000" dirty="0">
                <a:latin typeface="Arial Black"/>
                <a:cs typeface="Calibri" panose="020F0502020204030204" pitchFamily="34" charset="0"/>
              </a:rPr>
              <a:t>وتخزينها بطريقة تضمن عدم الوصول إليها من قبل أي شخص بخلاف الموظفين المدربين والمصرح لهم. للمزيد انظر </a:t>
            </a:r>
            <a:r>
              <a:rPr lang="ar-JO" sz="1000" u="sng" dirty="0">
                <a:solidFill>
                  <a:srgbClr val="992B7D"/>
                </a:solidFill>
                <a:uFill>
                  <a:solidFill>
                    <a:srgbClr val="992B7D"/>
                  </a:solidFill>
                </a:uFill>
                <a:latin typeface="Tahoma"/>
                <a:cs typeface="Calibri" panose="020F0502020204030204" pitchFamily="34" charset="0"/>
                <a:hlinkClick r:id="rId2"/>
              </a:rPr>
              <a:t>الوحدة 5</a:t>
            </a:r>
            <a:r>
              <a:rPr lang="ar-JO" sz="1000" u="sng" dirty="0">
                <a:solidFill>
                  <a:srgbClr val="992B7D"/>
                </a:solidFill>
                <a:uFill>
                  <a:solidFill>
                    <a:srgbClr val="992B7D"/>
                  </a:solidFill>
                </a:uFill>
                <a:latin typeface="Tahoma"/>
                <a:cs typeface="Calibri" panose="020F0502020204030204" pitchFamily="34" charset="0"/>
              </a:rPr>
              <a:t> </a:t>
            </a:r>
            <a:r>
              <a:rPr lang="ar-JO" sz="1000" dirty="0">
                <a:solidFill>
                  <a:srgbClr val="992B7D"/>
                </a:solidFill>
                <a:uFill>
                  <a:solidFill>
                    <a:srgbClr val="992B7D"/>
                  </a:solidFill>
                </a:uFill>
                <a:latin typeface="Tahoma"/>
                <a:cs typeface="Calibri" panose="020F0502020204030204" pitchFamily="34" charset="0"/>
              </a:rPr>
              <a:t> </a:t>
            </a:r>
            <a:r>
              <a:rPr lang="ar-JO" sz="1000" dirty="0">
                <a:solidFill>
                  <a:schemeClr val="tx1"/>
                </a:solidFill>
                <a:uFill>
                  <a:solidFill>
                    <a:srgbClr val="992B7D"/>
                  </a:solidFill>
                </a:uFill>
                <a:latin typeface="Tahoma"/>
                <a:cs typeface="Calibri" panose="020F0502020204030204" pitchFamily="34" charset="0"/>
              </a:rPr>
              <a:t>من مجموعة أدوات التغذية الراجعة للتعرف على كيفية معالجة البيانات الحساسة</a:t>
            </a:r>
            <a:endParaRPr lang="ar-JO" sz="1000" spc="-110" dirty="0">
              <a:latin typeface="Arial Black"/>
              <a:cs typeface="Calibri" panose="020F0502020204030204" pitchFamily="34" charset="0"/>
            </a:endParaRPr>
          </a:p>
          <a:p>
            <a:pPr marL="119380" marR="5080" indent="-107314" algn="just" rtl="1">
              <a:lnSpc>
                <a:spcPct val="113999"/>
              </a:lnSpc>
              <a:buClr>
                <a:srgbClr val="992B7D"/>
              </a:buClr>
              <a:buFont typeface="Wingdings"/>
              <a:buChar char=""/>
              <a:tabLst>
                <a:tab pos="120650" algn="l"/>
              </a:tabLst>
            </a:pPr>
            <a:r>
              <a:rPr lang="ar-JO" sz="1000" b="1" dirty="0">
                <a:latin typeface="Arial Black"/>
                <a:cs typeface="Calibri" panose="020F0502020204030204" pitchFamily="34" charset="0"/>
              </a:rPr>
              <a:t>احرص على إعداد إجراءات تشغيل موحدة مفصلة </a:t>
            </a:r>
            <a:r>
              <a:rPr lang="ar-JO" sz="1000" dirty="0">
                <a:latin typeface="Arial Black"/>
                <a:cs typeface="Calibri" panose="020F0502020204030204" pitchFamily="34" charset="0"/>
              </a:rPr>
              <a:t>(لكل أداة من الأدوات، مع تحديد الأدوار والمسؤوليات والأطر الزمنية لجميع خطوات جمع البيانات بوضوح).</a:t>
            </a:r>
            <a:endParaRPr sz="1000" dirty="0">
              <a:latin typeface="Tahoma"/>
              <a:cs typeface="Calibri" panose="020F0502020204030204" pitchFamily="34" charset="0"/>
            </a:endParaRPr>
          </a:p>
        </p:txBody>
      </p:sp>
      <p:sp>
        <p:nvSpPr>
          <p:cNvPr id="13" name="object 13"/>
          <p:cNvSpPr/>
          <p:nvPr/>
        </p:nvSpPr>
        <p:spPr>
          <a:xfrm>
            <a:off x="719999" y="7113676"/>
            <a:ext cx="6120130" cy="381635"/>
          </a:xfrm>
          <a:custGeom>
            <a:avLst/>
            <a:gdLst/>
            <a:ahLst/>
            <a:cxnLst/>
            <a:rect l="l" t="t" r="r" b="b"/>
            <a:pathLst>
              <a:path w="6120130" h="381634">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14" name="object 14"/>
          <p:cNvSpPr txBox="1"/>
          <p:nvPr/>
        </p:nvSpPr>
        <p:spPr>
          <a:xfrm>
            <a:off x="1067300" y="7203692"/>
            <a:ext cx="5379085" cy="1142365"/>
          </a:xfrm>
          <a:prstGeom prst="rect">
            <a:avLst/>
          </a:prstGeom>
        </p:spPr>
        <p:txBody>
          <a:bodyPr vert="horz" wrap="square" lIns="0" tIns="12700" rIns="0" bIns="0" rtlCol="0">
            <a:spAutoFit/>
          </a:bodyPr>
          <a:lstStyle/>
          <a:p>
            <a:pPr marL="12700" rtl="1">
              <a:lnSpc>
                <a:spcPct val="100000"/>
              </a:lnSpc>
              <a:spcBef>
                <a:spcPts val="100"/>
              </a:spcBef>
            </a:pPr>
            <a:r>
              <a:rPr lang="ar-JO" sz="1300" b="1" spc="155" dirty="0">
                <a:solidFill>
                  <a:srgbClr val="FFFFFF"/>
                </a:solidFill>
                <a:latin typeface="Calibri"/>
                <a:cs typeface="Calibri" panose="020F0502020204030204" pitchFamily="34" charset="0"/>
              </a:rPr>
              <a:t>المصادر</a:t>
            </a:r>
            <a:endParaRPr sz="1300" dirty="0">
              <a:latin typeface="Calibri"/>
              <a:cs typeface="Calibri" panose="020F0502020204030204" pitchFamily="34" charset="0"/>
            </a:endParaRPr>
          </a:p>
          <a:p>
            <a:pPr>
              <a:lnSpc>
                <a:spcPct val="100000"/>
              </a:lnSpc>
              <a:spcBef>
                <a:spcPts val="20"/>
              </a:spcBef>
            </a:pPr>
            <a:endParaRPr sz="1450" dirty="0">
              <a:latin typeface="Calibri"/>
              <a:cs typeface="Calibri" panose="020F0502020204030204" pitchFamily="34" charset="0"/>
            </a:endParaRPr>
          </a:p>
          <a:p>
            <a:pPr marL="192405" indent="-179705" rtl="1">
              <a:lnSpc>
                <a:spcPct val="100000"/>
              </a:lnSpc>
              <a:buClr>
                <a:srgbClr val="673089"/>
              </a:buClr>
              <a:buFont typeface="Arial Narrow"/>
              <a:buChar char="►"/>
              <a:tabLst>
                <a:tab pos="192405" algn="l"/>
              </a:tabLst>
            </a:pPr>
            <a:r>
              <a:rPr lang="ar-JO" sz="950" u="sng" dirty="0">
                <a:solidFill>
                  <a:srgbClr val="992B7D"/>
                </a:solidFill>
                <a:uFill>
                  <a:solidFill>
                    <a:srgbClr val="992B7D"/>
                  </a:solidFill>
                </a:uFill>
                <a:latin typeface="Tahoma"/>
                <a:cs typeface="Calibri" panose="020F0502020204030204" pitchFamily="34" charset="0"/>
                <a:hlinkClick r:id="rId2"/>
              </a:rPr>
              <a:t>أداة التغذية الراجعة 5: نموذج لتسجيل التغذية الراجعة المجتمعية المفتوحة على الورق</a:t>
            </a:r>
            <a:endParaRPr sz="950" dirty="0">
              <a:latin typeface="Tahoma"/>
              <a:cs typeface="Calibri" panose="020F0502020204030204" pitchFamily="34" charset="0"/>
            </a:endParaRPr>
          </a:p>
          <a:p>
            <a:pPr marL="192405" indent="-179705" rtl="1">
              <a:lnSpc>
                <a:spcPct val="100000"/>
              </a:lnSpc>
              <a:spcBef>
                <a:spcPts val="1010"/>
              </a:spcBef>
              <a:buClr>
                <a:srgbClr val="673089"/>
              </a:buClr>
              <a:buFont typeface="Arial Narrow"/>
              <a:buChar char="►"/>
              <a:tabLst>
                <a:tab pos="192405" algn="l"/>
              </a:tabLst>
            </a:pPr>
            <a:r>
              <a:rPr lang="ar-JO" sz="950" u="sng" dirty="0">
                <a:solidFill>
                  <a:srgbClr val="992B7D"/>
                </a:solidFill>
                <a:uFill>
                  <a:solidFill>
                    <a:srgbClr val="992B7D"/>
                  </a:solidFill>
                </a:uFill>
                <a:latin typeface="Tahoma"/>
                <a:cs typeface="Calibri" panose="020F0502020204030204" pitchFamily="34" charset="0"/>
                <a:hlinkClick r:id="rId2"/>
              </a:rPr>
              <a:t>أداة التغذية الراجعة 6: مثال على دليل أكسل للتغذية الراجعة المجتمعية</a:t>
            </a:r>
            <a:endParaRPr sz="950" dirty="0">
              <a:latin typeface="Tahoma"/>
              <a:cs typeface="Calibri" panose="020F0502020204030204" pitchFamily="34" charset="0"/>
            </a:endParaRPr>
          </a:p>
          <a:p>
            <a:pPr marL="192405" indent="-179705" rtl="1">
              <a:lnSpc>
                <a:spcPct val="100000"/>
              </a:lnSpc>
              <a:spcBef>
                <a:spcPts val="1010"/>
              </a:spcBef>
              <a:buClr>
                <a:srgbClr val="673089"/>
              </a:buClr>
              <a:buFont typeface="Arial Narrow"/>
              <a:buChar char="►"/>
              <a:tabLst>
                <a:tab pos="192405" algn="l"/>
              </a:tabLst>
            </a:pPr>
            <a:r>
              <a:rPr lang="ar-JO" sz="950" u="sng" dirty="0">
                <a:solidFill>
                  <a:srgbClr val="992B7D"/>
                </a:solidFill>
                <a:uFill>
                  <a:solidFill>
                    <a:srgbClr val="992B7D"/>
                  </a:solidFill>
                </a:uFill>
                <a:latin typeface="Tahoma"/>
                <a:cs typeface="Calibri" panose="020F0502020204030204" pitchFamily="34" charset="0"/>
                <a:hlinkClick r:id="rId2"/>
              </a:rPr>
              <a:t>أداة التغذية الراجعة 7: نموذج لتسجيل التغذية الراجعة المجتمعية المفتوحة باستخدام استطلاع كوبو</a:t>
            </a:r>
            <a:endParaRPr sz="950" dirty="0">
              <a:latin typeface="Tahoma"/>
              <a:cs typeface="Calibri" panose="020F0502020204030204" pitchFamily="34" charset="0"/>
            </a:endParaRPr>
          </a:p>
        </p:txBody>
      </p:sp>
      <p:grpSp>
        <p:nvGrpSpPr>
          <p:cNvPr id="15" name="object 15"/>
          <p:cNvGrpSpPr/>
          <p:nvPr/>
        </p:nvGrpSpPr>
        <p:grpSpPr>
          <a:xfrm>
            <a:off x="6392527" y="2678455"/>
            <a:ext cx="474345" cy="474345"/>
            <a:chOff x="469337" y="2677491"/>
            <a:chExt cx="474345" cy="474345"/>
          </a:xfrm>
        </p:grpSpPr>
        <p:sp>
          <p:nvSpPr>
            <p:cNvPr id="16" name="object 16"/>
            <p:cNvSpPr/>
            <p:nvPr/>
          </p:nvSpPr>
          <p:spPr>
            <a:xfrm>
              <a:off x="469337" y="2677491"/>
              <a:ext cx="474345" cy="474345"/>
            </a:xfrm>
            <a:custGeom>
              <a:avLst/>
              <a:gdLst/>
              <a:ahLst/>
              <a:cxnLst/>
              <a:rect l="l" t="t" r="r" b="b"/>
              <a:pathLst>
                <a:path w="474344" h="474344">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17" name="object 17"/>
            <p:cNvPicPr/>
            <p:nvPr/>
          </p:nvPicPr>
          <p:blipFill>
            <a:blip r:embed="rId5" cstate="print"/>
            <a:stretch>
              <a:fillRect/>
            </a:stretch>
          </p:blipFill>
          <p:spPr>
            <a:xfrm>
              <a:off x="573284" y="2780478"/>
              <a:ext cx="266442" cy="268339"/>
            </a:xfrm>
            <a:prstGeom prst="rect">
              <a:avLst/>
            </a:prstGeom>
          </p:spPr>
        </p:pic>
      </p:grpSp>
      <p:pic>
        <p:nvPicPr>
          <p:cNvPr id="18" name="object 18"/>
          <p:cNvPicPr/>
          <p:nvPr/>
        </p:nvPicPr>
        <p:blipFill>
          <a:blip r:embed="rId6" cstate="print"/>
          <a:stretch>
            <a:fillRect/>
          </a:stretch>
        </p:blipFill>
        <p:spPr>
          <a:xfrm>
            <a:off x="2848493" y="3161085"/>
            <a:ext cx="245795" cy="245795"/>
          </a:xfrm>
          <a:prstGeom prst="rect">
            <a:avLst/>
          </a:prstGeom>
        </p:spPr>
      </p:pic>
      <p:grpSp>
        <p:nvGrpSpPr>
          <p:cNvPr id="19" name="object 19"/>
          <p:cNvGrpSpPr/>
          <p:nvPr/>
        </p:nvGrpSpPr>
        <p:grpSpPr>
          <a:xfrm>
            <a:off x="469337" y="7063791"/>
            <a:ext cx="474345" cy="474345"/>
            <a:chOff x="469337" y="7063791"/>
            <a:chExt cx="474345" cy="474345"/>
          </a:xfrm>
        </p:grpSpPr>
        <p:sp>
          <p:nvSpPr>
            <p:cNvPr id="20" name="object 20"/>
            <p:cNvSpPr/>
            <p:nvPr/>
          </p:nvSpPr>
          <p:spPr>
            <a:xfrm>
              <a:off x="469337" y="7063791"/>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21" name="object 21"/>
            <p:cNvPicPr/>
            <p:nvPr/>
          </p:nvPicPr>
          <p:blipFill>
            <a:blip r:embed="rId7" cstate="print"/>
            <a:stretch>
              <a:fillRect/>
            </a:stretch>
          </p:blipFill>
          <p:spPr>
            <a:xfrm>
              <a:off x="573284" y="7166778"/>
              <a:ext cx="266442" cy="268339"/>
            </a:xfrm>
            <a:prstGeom prst="rect">
              <a:avLst/>
            </a:prstGeom>
          </p:spPr>
        </p:pic>
      </p:grpSp>
      <p:pic>
        <p:nvPicPr>
          <p:cNvPr id="22" name="object 22"/>
          <p:cNvPicPr/>
          <p:nvPr/>
        </p:nvPicPr>
        <p:blipFill>
          <a:blip r:embed="rId8" cstate="print"/>
          <a:stretch>
            <a:fillRect/>
          </a:stretch>
        </p:blipFill>
        <p:spPr>
          <a:xfrm>
            <a:off x="2151112" y="7585327"/>
            <a:ext cx="245795" cy="245795"/>
          </a:xfrm>
          <a:prstGeom prst="rect">
            <a:avLst/>
          </a:prstGeom>
        </p:spPr>
      </p:pic>
      <p:pic>
        <p:nvPicPr>
          <p:cNvPr id="23" name="object 23"/>
          <p:cNvPicPr/>
          <p:nvPr/>
        </p:nvPicPr>
        <p:blipFill>
          <a:blip r:embed="rId9" cstate="print"/>
          <a:stretch>
            <a:fillRect/>
          </a:stretch>
        </p:blipFill>
        <p:spPr>
          <a:xfrm>
            <a:off x="3094288" y="7831492"/>
            <a:ext cx="245795" cy="245795"/>
          </a:xfrm>
          <a:prstGeom prst="rect">
            <a:avLst/>
          </a:prstGeom>
        </p:spPr>
      </p:pic>
      <p:pic>
        <p:nvPicPr>
          <p:cNvPr id="24" name="object 24"/>
          <p:cNvPicPr/>
          <p:nvPr/>
        </p:nvPicPr>
        <p:blipFill>
          <a:blip r:embed="rId10" cstate="print"/>
          <a:stretch>
            <a:fillRect/>
          </a:stretch>
        </p:blipFill>
        <p:spPr>
          <a:xfrm>
            <a:off x="2028214" y="8100262"/>
            <a:ext cx="245795" cy="245795"/>
          </a:xfrm>
          <a:prstGeom prst="rect">
            <a:avLst/>
          </a:prstGeom>
        </p:spPr>
      </p:pic>
      <p:sp>
        <p:nvSpPr>
          <p:cNvPr id="26" name="object 26"/>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27" name="object 27"/>
          <p:cNvSpPr txBox="1"/>
          <p:nvPr/>
        </p:nvSpPr>
        <p:spPr>
          <a:xfrm>
            <a:off x="6728771" y="10083162"/>
            <a:ext cx="127635" cy="135935"/>
          </a:xfrm>
          <a:prstGeom prst="rect">
            <a:avLst/>
          </a:prstGeom>
        </p:spPr>
        <p:txBody>
          <a:bodyPr vert="horz" wrap="square" lIns="0" tIns="12700" rIns="0" bIns="0" rtlCol="0">
            <a:spAutoFit/>
          </a:bodyPr>
          <a:lstStyle/>
          <a:p>
            <a:pPr marL="12700">
              <a:lnSpc>
                <a:spcPct val="100000"/>
              </a:lnSpc>
              <a:spcBef>
                <a:spcPts val="100"/>
              </a:spcBef>
            </a:pPr>
            <a:r>
              <a:rPr sz="800" b="1" spc="-25" dirty="0">
                <a:solidFill>
                  <a:srgbClr val="FFFFFF"/>
                </a:solidFill>
                <a:latin typeface="Calibri" panose="020F0502020204030204" pitchFamily="34" charset="0"/>
                <a:cs typeface="Calibri" panose="020F0502020204030204" pitchFamily="34" charset="0"/>
              </a:rPr>
              <a:t>21</a:t>
            </a:r>
            <a:endParaRPr sz="800" dirty="0">
              <a:latin typeface="Calibri" panose="020F0502020204030204" pitchFamily="34" charset="0"/>
              <a:cs typeface="Calibri" panose="020F0502020204030204" pitchFamily="34" charset="0"/>
            </a:endParaRPr>
          </a:p>
        </p:txBody>
      </p:sp>
      <p:sp>
        <p:nvSpPr>
          <p:cNvPr id="28" name="object 18">
            <a:extLst>
              <a:ext uri="{FF2B5EF4-FFF2-40B4-BE49-F238E27FC236}">
                <a16:creationId xmlns:a16="http://schemas.microsoft.com/office/drawing/2014/main" id="{625BD68B-6E1B-B152-C1C6-EE949273C649}"/>
              </a:ext>
            </a:extLst>
          </p:cNvPr>
          <p:cNvSpPr txBox="1"/>
          <p:nvPr/>
        </p:nvSpPr>
        <p:spPr>
          <a:xfrm>
            <a:off x="2640976" y="10040160"/>
            <a:ext cx="3973829" cy="289560"/>
          </a:xfrm>
          <a:prstGeom prst="rect">
            <a:avLst/>
          </a:prstGeom>
        </p:spPr>
        <p:txBody>
          <a:bodyPr vert="horz" wrap="square" lIns="0" tIns="22860" rIns="0" bIns="0" rtlCol="0">
            <a:spAutoFit/>
          </a:bodyPr>
          <a:lstStyle/>
          <a:p>
            <a:pPr marR="5715" algn="r" rtl="1">
              <a:lnSpc>
                <a:spcPct val="100000"/>
              </a:lnSpc>
              <a:spcBef>
                <a:spcPts val="180"/>
              </a:spcBef>
            </a:pPr>
            <a:r>
              <a:rPr lang="ar-JO" sz="800" b="1" spc="95" dirty="0">
                <a:solidFill>
                  <a:srgbClr val="992B7D"/>
                </a:solidFill>
                <a:latin typeface="Calibri"/>
                <a:cs typeface="Calibri" panose="020F0502020204030204" pitchFamily="34" charset="0"/>
              </a:rPr>
              <a:t>الوحدة 3:</a:t>
            </a:r>
            <a:r>
              <a:rPr lang="ar-JO" sz="800" spc="-10" dirty="0">
                <a:latin typeface="Verdana"/>
                <a:cs typeface="Calibri" panose="020F0502020204030204" pitchFamily="34" charset="0"/>
              </a:rPr>
              <a:t>مراحل بناء آلية التغذية الراجعة المفتوحة وغير المنظمة</a:t>
            </a:r>
            <a:endParaRPr sz="800" dirty="0">
              <a:latin typeface="Verdana"/>
              <a:cs typeface="Calibri" panose="020F0502020204030204" pitchFamily="34" charset="0"/>
            </a:endParaRPr>
          </a:p>
          <a:p>
            <a:pPr marR="5080" algn="r">
              <a:lnSpc>
                <a:spcPct val="100000"/>
              </a:lnSpc>
              <a:spcBef>
                <a:spcPts val="75"/>
              </a:spcBef>
            </a:pPr>
            <a:r>
              <a:rPr lang="ar-JO" sz="800" dirty="0">
                <a:solidFill>
                  <a:srgbClr val="992B7D"/>
                </a:solidFill>
                <a:latin typeface="Verdana"/>
                <a:cs typeface="Calibri" panose="020F0502020204030204" pitchFamily="34" charset="0"/>
              </a:rPr>
              <a:t>المرحلة الأولى: بناء آلية التغذية الراجعة الخاصة بك. </a:t>
            </a:r>
            <a:endParaRPr sz="800" dirty="0">
              <a:latin typeface="Verdana"/>
              <a:cs typeface="Calibri" panose="020F050202020403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719999" y="612003"/>
            <a:ext cx="6120130" cy="381635"/>
          </a:xfrm>
          <a:custGeom>
            <a:avLst/>
            <a:gdLst/>
            <a:ahLst/>
            <a:cxnLst/>
            <a:rect l="l" t="t" r="r" b="b"/>
            <a:pathLst>
              <a:path w="6120130" h="381634">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E42A83"/>
          </a:solidFill>
        </p:spPr>
        <p:txBody>
          <a:bodyPr wrap="square" lIns="0" tIns="0" rIns="0" bIns="0" rtlCol="0"/>
          <a:lstStyle/>
          <a:p>
            <a:endParaRPr>
              <a:cs typeface="Calibri" panose="020F0502020204030204" pitchFamily="34" charset="0"/>
            </a:endParaRPr>
          </a:p>
        </p:txBody>
      </p:sp>
      <p:sp>
        <p:nvSpPr>
          <p:cNvPr id="3" name="object 3"/>
          <p:cNvSpPr txBox="1"/>
          <p:nvPr/>
        </p:nvSpPr>
        <p:spPr>
          <a:xfrm>
            <a:off x="772005" y="704038"/>
            <a:ext cx="6181094" cy="197490"/>
          </a:xfrm>
          <a:prstGeom prst="rect">
            <a:avLst/>
          </a:prstGeom>
        </p:spPr>
        <p:txBody>
          <a:bodyPr vert="horz" wrap="square" lIns="0" tIns="12700" rIns="0" bIns="0" rtlCol="0">
            <a:spAutoFit/>
          </a:bodyPr>
          <a:lstStyle/>
          <a:p>
            <a:pPr marL="12700">
              <a:lnSpc>
                <a:spcPct val="100000"/>
              </a:lnSpc>
              <a:spcBef>
                <a:spcPts val="100"/>
              </a:spcBef>
            </a:pPr>
            <a:r>
              <a:rPr lang="ar-JO" sz="1200" b="1" spc="155" dirty="0">
                <a:solidFill>
                  <a:srgbClr val="FFFFFF"/>
                </a:solidFill>
                <a:latin typeface="Calibri"/>
                <a:cs typeface="Calibri" panose="020F0502020204030204" pitchFamily="34" charset="0"/>
              </a:rPr>
              <a:t>جمع البيانات أثناء الاستجابة لفيروس </a:t>
            </a:r>
            <a:r>
              <a:rPr lang="ar-JO" sz="1200" b="1" spc="155" dirty="0" err="1">
                <a:solidFill>
                  <a:srgbClr val="FFFFFF"/>
                </a:solidFill>
                <a:latin typeface="Calibri"/>
                <a:cs typeface="Calibri" panose="020F0502020204030204" pitchFamily="34" charset="0"/>
              </a:rPr>
              <a:t>إيبولا</a:t>
            </a:r>
            <a:r>
              <a:rPr lang="ar-JO" sz="1200" b="1" spc="155" dirty="0">
                <a:solidFill>
                  <a:srgbClr val="FFFFFF"/>
                </a:solidFill>
                <a:latin typeface="Calibri"/>
                <a:cs typeface="Calibri" panose="020F0502020204030204" pitchFamily="34" charset="0"/>
              </a:rPr>
              <a:t> في جمهورية الكونغو الديمقراطية </a:t>
            </a:r>
            <a:endParaRPr sz="1200" dirty="0">
              <a:latin typeface="Calibri"/>
              <a:cs typeface="Calibri" panose="020F0502020204030204" pitchFamily="34" charset="0"/>
            </a:endParaRPr>
          </a:p>
        </p:txBody>
      </p:sp>
      <p:sp>
        <p:nvSpPr>
          <p:cNvPr id="4" name="object 4"/>
          <p:cNvSpPr txBox="1"/>
          <p:nvPr/>
        </p:nvSpPr>
        <p:spPr>
          <a:xfrm>
            <a:off x="3849066" y="1088984"/>
            <a:ext cx="2995930" cy="1229247"/>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خلال الاستجابة للإيبولا عام 2018 في شرق الكونغو، أجرى متطوعو الصليب الأحمر مجموعة من الأنشطة، حيث تبادلوا المعلومات حول الفيروس وسبل حماية أنفسهم وأنشطة الاستجابة مع أفراد المجتمع، كما أجروا زيارات منزلية ومناقشات مع فئات المجتمع وبرامج إذاعية تفاعلية، وغيرها. تلقى المتطوعون خلال هذه الأنشطة الكثير من الملاحظات والانطباعات من أفراد المجتمع، وقاموا بتسجيلها باستخدام النماذج الورقية. تم اختيار النماذج الورقية لأسباب مختلفة، تضمنت تدني مستوى</a:t>
            </a:r>
            <a:endParaRPr sz="1000" dirty="0">
              <a:latin typeface="Tahoma"/>
              <a:cs typeface="Calibri" panose="020F0502020204030204" pitchFamily="34" charset="0"/>
            </a:endParaRPr>
          </a:p>
        </p:txBody>
      </p:sp>
      <p:sp>
        <p:nvSpPr>
          <p:cNvPr id="5" name="object 5"/>
          <p:cNvSpPr txBox="1"/>
          <p:nvPr/>
        </p:nvSpPr>
        <p:spPr>
          <a:xfrm>
            <a:off x="695791" y="1110018"/>
            <a:ext cx="2997200" cy="1229247"/>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خبرة المتطوعين في جمع البيانات عبر الهواتف المحمولة، ومحدودية تغطية شبكة الهاتف في بعض المناطق، وشكوك المجتمع المتعلقة بجمع البيانات عن طريق الهواتف، ومحدودية توفر الهواتف المحمولة. تم استخدام نموذج ورقي بسيط لجميع الزيارات المنزلية على مدار اليوم، كما تمت مشاركة هذا النموذج مع قادة الفريق في نهاية اليوم، والذين قدموه بدورهم إلى أعضاء الفريق المسؤولين عن إدخال البيانات في قاعدة بيانات من خلال برمجية أكسل. </a:t>
            </a:r>
            <a:endParaRPr sz="1000" dirty="0">
              <a:latin typeface="Tahoma"/>
              <a:cs typeface="Calibri" panose="020F0502020204030204" pitchFamily="34" charset="0"/>
            </a:endParaRPr>
          </a:p>
        </p:txBody>
      </p:sp>
      <p:sp>
        <p:nvSpPr>
          <p:cNvPr id="6" name="object 6"/>
          <p:cNvSpPr txBox="1"/>
          <p:nvPr/>
        </p:nvSpPr>
        <p:spPr>
          <a:xfrm>
            <a:off x="2756909" y="7464478"/>
            <a:ext cx="4207510" cy="284480"/>
          </a:xfrm>
          <a:prstGeom prst="rect">
            <a:avLst/>
          </a:prstGeom>
        </p:spPr>
        <p:txBody>
          <a:bodyPr vert="horz" wrap="square" lIns="0" tIns="12700" rIns="0" bIns="0" rtlCol="0">
            <a:spAutoFit/>
          </a:bodyPr>
          <a:lstStyle/>
          <a:p>
            <a:pPr marL="12700" rtl="1">
              <a:lnSpc>
                <a:spcPct val="100000"/>
              </a:lnSpc>
              <a:spcBef>
                <a:spcPts val="100"/>
              </a:spcBef>
            </a:pPr>
            <a:r>
              <a:rPr sz="1700" b="1" dirty="0">
                <a:solidFill>
                  <a:srgbClr val="E42A83"/>
                </a:solidFill>
                <a:latin typeface="Calibri"/>
                <a:cs typeface="Calibri" panose="020F0502020204030204" pitchFamily="34" charset="0"/>
              </a:rPr>
              <a:t>1.5</a:t>
            </a:r>
            <a:r>
              <a:rPr sz="1700" b="1" spc="100" dirty="0">
                <a:solidFill>
                  <a:srgbClr val="E42A83"/>
                </a:solidFill>
                <a:latin typeface="Calibri"/>
                <a:cs typeface="Calibri" panose="020F0502020204030204" pitchFamily="34" charset="0"/>
              </a:rPr>
              <a:t> </a:t>
            </a:r>
            <a:r>
              <a:rPr lang="ar-JO" sz="1700" b="1" spc="100" dirty="0">
                <a:solidFill>
                  <a:srgbClr val="E42A83"/>
                </a:solidFill>
                <a:latin typeface="Calibri"/>
                <a:cs typeface="Calibri" panose="020F0502020204030204" pitchFamily="34" charset="0"/>
              </a:rPr>
              <a:t> </a:t>
            </a:r>
            <a:r>
              <a:rPr lang="ar-JO" sz="1700" b="1" spc="185" dirty="0">
                <a:solidFill>
                  <a:srgbClr val="E42A83"/>
                </a:solidFill>
                <a:latin typeface="Calibri"/>
                <a:cs typeface="Calibri" panose="020F0502020204030204" pitchFamily="34" charset="0"/>
              </a:rPr>
              <a:t>تخطيط وتصميم تدفق المعلومات</a:t>
            </a:r>
            <a:endParaRPr sz="1700" dirty="0">
              <a:latin typeface="Calibri"/>
              <a:cs typeface="Calibri" panose="020F0502020204030204" pitchFamily="34" charset="0"/>
            </a:endParaRPr>
          </a:p>
        </p:txBody>
      </p:sp>
      <p:sp>
        <p:nvSpPr>
          <p:cNvPr id="7" name="object 7"/>
          <p:cNvSpPr txBox="1"/>
          <p:nvPr/>
        </p:nvSpPr>
        <p:spPr>
          <a:xfrm>
            <a:off x="3884129" y="7888976"/>
            <a:ext cx="2995930" cy="702949"/>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بعد أن تُقرر كيفية توثيق الملاحظات والانطباعات المفتوحة، عليك أن تقرر كيفية مشاركة هذه المعلومات ضمن منظمتك، كما أنه من الضروري تحديد كيفية تدفق بيانات الملاحظات والبيانات عبر منظمتك إلى أولئك الذين يملكون السلطة لاتخاذ القرار والمسؤولية لتصرف وفقًا لها، </a:t>
            </a:r>
            <a:endParaRPr sz="1000" dirty="0">
              <a:latin typeface="Tahoma"/>
              <a:cs typeface="Calibri" panose="020F0502020204030204" pitchFamily="34" charset="0"/>
            </a:endParaRPr>
          </a:p>
        </p:txBody>
      </p:sp>
      <p:sp>
        <p:nvSpPr>
          <p:cNvPr id="8" name="object 8"/>
          <p:cNvSpPr txBox="1"/>
          <p:nvPr/>
        </p:nvSpPr>
        <p:spPr>
          <a:xfrm>
            <a:off x="629993" y="7888976"/>
            <a:ext cx="2995930" cy="527517"/>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وبخلاف ذلك؛ فإن التغذية الراجعة المجتمعية قد لا تؤدي أبدًا إلى أي تغييرات حقيقية، مما قد يؤدي إلى فقدان ثقة المجتمع في آلية التغذية الراجعة والتوقف في النهاية عن المشاركة فيها.</a:t>
            </a:r>
            <a:endParaRPr sz="1000" dirty="0">
              <a:latin typeface="Tahoma"/>
              <a:cs typeface="Calibri" panose="020F0502020204030204" pitchFamily="34" charset="0"/>
            </a:endParaRPr>
          </a:p>
        </p:txBody>
      </p:sp>
      <p:grpSp>
        <p:nvGrpSpPr>
          <p:cNvPr id="9" name="object 9"/>
          <p:cNvGrpSpPr/>
          <p:nvPr/>
        </p:nvGrpSpPr>
        <p:grpSpPr>
          <a:xfrm>
            <a:off x="6405714" y="565610"/>
            <a:ext cx="474345" cy="474345"/>
            <a:chOff x="469337" y="562117"/>
            <a:chExt cx="474345" cy="474345"/>
          </a:xfrm>
        </p:grpSpPr>
        <p:sp>
          <p:nvSpPr>
            <p:cNvPr id="10" name="object 10"/>
            <p:cNvSpPr/>
            <p:nvPr/>
          </p:nvSpPr>
          <p:spPr>
            <a:xfrm>
              <a:off x="469337" y="562117"/>
              <a:ext cx="474345" cy="474345"/>
            </a:xfrm>
            <a:custGeom>
              <a:avLst/>
              <a:gdLst/>
              <a:ahLst/>
              <a:cxnLst/>
              <a:rect l="l" t="t" r="r" b="b"/>
              <a:pathLst>
                <a:path w="474344" h="474344">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561E58"/>
            </a:solidFill>
          </p:spPr>
          <p:txBody>
            <a:bodyPr wrap="square" lIns="0" tIns="0" rIns="0" bIns="0" rtlCol="0"/>
            <a:lstStyle/>
            <a:p>
              <a:endParaRPr>
                <a:cs typeface="Calibri" panose="020F0502020204030204" pitchFamily="34" charset="0"/>
              </a:endParaRPr>
            </a:p>
          </p:txBody>
        </p:sp>
        <p:sp>
          <p:nvSpPr>
            <p:cNvPr id="11" name="object 11"/>
            <p:cNvSpPr/>
            <p:nvPr/>
          </p:nvSpPr>
          <p:spPr>
            <a:xfrm>
              <a:off x="595944" y="639723"/>
              <a:ext cx="204470" cy="307340"/>
            </a:xfrm>
            <a:custGeom>
              <a:avLst/>
              <a:gdLst/>
              <a:ahLst/>
              <a:cxnLst/>
              <a:rect l="l" t="t" r="r" b="b"/>
              <a:pathLst>
                <a:path w="204470" h="307340">
                  <a:moveTo>
                    <a:pt x="160058" y="307022"/>
                  </a:moveTo>
                  <a:lnTo>
                    <a:pt x="0" y="307022"/>
                  </a:lnTo>
                  <a:lnTo>
                    <a:pt x="0" y="0"/>
                  </a:lnTo>
                  <a:lnTo>
                    <a:pt x="204470" y="0"/>
                  </a:lnTo>
                  <a:lnTo>
                    <a:pt x="204470" y="172567"/>
                  </a:lnTo>
                </a:path>
              </a:pathLst>
            </a:custGeom>
            <a:ln w="11709">
              <a:solidFill>
                <a:srgbClr val="FFFFFF"/>
              </a:solidFill>
            </a:ln>
          </p:spPr>
          <p:txBody>
            <a:bodyPr wrap="square" lIns="0" tIns="0" rIns="0" bIns="0" rtlCol="0"/>
            <a:lstStyle/>
            <a:p>
              <a:endParaRPr>
                <a:cs typeface="Calibri" panose="020F0502020204030204" pitchFamily="34" charset="0"/>
              </a:endParaRPr>
            </a:p>
          </p:txBody>
        </p:sp>
        <p:sp>
          <p:nvSpPr>
            <p:cNvPr id="12" name="object 12"/>
            <p:cNvSpPr/>
            <p:nvPr/>
          </p:nvSpPr>
          <p:spPr>
            <a:xfrm>
              <a:off x="631438" y="682307"/>
              <a:ext cx="114300" cy="0"/>
            </a:xfrm>
            <a:custGeom>
              <a:avLst/>
              <a:gdLst/>
              <a:ahLst/>
              <a:cxnLst/>
              <a:rect l="l" t="t" r="r" b="b"/>
              <a:pathLst>
                <a:path w="114300">
                  <a:moveTo>
                    <a:pt x="0" y="0"/>
                  </a:moveTo>
                  <a:lnTo>
                    <a:pt x="113766" y="0"/>
                  </a:lnTo>
                </a:path>
              </a:pathLst>
            </a:custGeom>
            <a:ln w="9359">
              <a:solidFill>
                <a:srgbClr val="FFFFFF"/>
              </a:solidFill>
            </a:ln>
          </p:spPr>
          <p:txBody>
            <a:bodyPr wrap="square" lIns="0" tIns="0" rIns="0" bIns="0" rtlCol="0"/>
            <a:lstStyle/>
            <a:p>
              <a:endParaRPr>
                <a:cs typeface="Calibri" panose="020F0502020204030204" pitchFamily="34" charset="0"/>
              </a:endParaRPr>
            </a:p>
          </p:txBody>
        </p:sp>
        <p:sp>
          <p:nvSpPr>
            <p:cNvPr id="13" name="object 13"/>
            <p:cNvSpPr/>
            <p:nvPr/>
          </p:nvSpPr>
          <p:spPr>
            <a:xfrm>
              <a:off x="631438" y="717042"/>
              <a:ext cx="114300" cy="0"/>
            </a:xfrm>
            <a:custGeom>
              <a:avLst/>
              <a:gdLst/>
              <a:ahLst/>
              <a:cxnLst/>
              <a:rect l="l" t="t" r="r" b="b"/>
              <a:pathLst>
                <a:path w="114300">
                  <a:moveTo>
                    <a:pt x="0" y="0"/>
                  </a:moveTo>
                  <a:lnTo>
                    <a:pt x="113766" y="0"/>
                  </a:lnTo>
                </a:path>
              </a:pathLst>
            </a:custGeom>
            <a:ln w="9359">
              <a:solidFill>
                <a:srgbClr val="FFFFFF"/>
              </a:solidFill>
            </a:ln>
          </p:spPr>
          <p:txBody>
            <a:bodyPr wrap="square" lIns="0" tIns="0" rIns="0" bIns="0" rtlCol="0"/>
            <a:lstStyle/>
            <a:p>
              <a:endParaRPr>
                <a:cs typeface="Calibri" panose="020F0502020204030204" pitchFamily="34" charset="0"/>
              </a:endParaRPr>
            </a:p>
          </p:txBody>
        </p:sp>
        <p:sp>
          <p:nvSpPr>
            <p:cNvPr id="14" name="object 14"/>
            <p:cNvSpPr/>
            <p:nvPr/>
          </p:nvSpPr>
          <p:spPr>
            <a:xfrm>
              <a:off x="631438" y="751777"/>
              <a:ext cx="114300" cy="0"/>
            </a:xfrm>
            <a:custGeom>
              <a:avLst/>
              <a:gdLst/>
              <a:ahLst/>
              <a:cxnLst/>
              <a:rect l="l" t="t" r="r" b="b"/>
              <a:pathLst>
                <a:path w="114300">
                  <a:moveTo>
                    <a:pt x="0" y="0"/>
                  </a:moveTo>
                  <a:lnTo>
                    <a:pt x="113766" y="0"/>
                  </a:lnTo>
                </a:path>
              </a:pathLst>
            </a:custGeom>
            <a:ln w="9359">
              <a:solidFill>
                <a:srgbClr val="FFFFFF"/>
              </a:solidFill>
            </a:ln>
          </p:spPr>
          <p:txBody>
            <a:bodyPr wrap="square" lIns="0" tIns="0" rIns="0" bIns="0" rtlCol="0"/>
            <a:lstStyle/>
            <a:p>
              <a:endParaRPr>
                <a:cs typeface="Calibri" panose="020F0502020204030204" pitchFamily="34" charset="0"/>
              </a:endParaRPr>
            </a:p>
          </p:txBody>
        </p:sp>
        <p:pic>
          <p:nvPicPr>
            <p:cNvPr id="15" name="object 15"/>
            <p:cNvPicPr/>
            <p:nvPr/>
          </p:nvPicPr>
          <p:blipFill>
            <a:blip r:embed="rId2" cstate="print"/>
            <a:stretch>
              <a:fillRect/>
            </a:stretch>
          </p:blipFill>
          <p:spPr>
            <a:xfrm>
              <a:off x="631438" y="781833"/>
              <a:ext cx="213193" cy="204887"/>
            </a:xfrm>
            <a:prstGeom prst="rect">
              <a:avLst/>
            </a:prstGeom>
          </p:spPr>
        </p:pic>
      </p:grpSp>
      <p:pic>
        <p:nvPicPr>
          <p:cNvPr id="16" name="object 16"/>
          <p:cNvPicPr/>
          <p:nvPr/>
        </p:nvPicPr>
        <p:blipFill>
          <a:blip r:embed="rId3" cstate="print"/>
          <a:stretch>
            <a:fillRect/>
          </a:stretch>
        </p:blipFill>
        <p:spPr>
          <a:xfrm>
            <a:off x="719999" y="3019917"/>
            <a:ext cx="6095190" cy="4053019"/>
          </a:xfrm>
          <a:prstGeom prst="rect">
            <a:avLst/>
          </a:prstGeom>
        </p:spPr>
      </p:pic>
      <p:sp>
        <p:nvSpPr>
          <p:cNvPr id="17" name="object 17"/>
          <p:cNvSpPr txBox="1"/>
          <p:nvPr/>
        </p:nvSpPr>
        <p:spPr>
          <a:xfrm>
            <a:off x="874600" y="3160163"/>
            <a:ext cx="2105025" cy="911083"/>
          </a:xfrm>
          <a:prstGeom prst="rect">
            <a:avLst/>
          </a:prstGeom>
        </p:spPr>
        <p:txBody>
          <a:bodyPr vert="horz" wrap="square" lIns="0" tIns="7620" rIns="0" bIns="0" rtlCol="0">
            <a:spAutoFit/>
          </a:bodyPr>
          <a:lstStyle/>
          <a:p>
            <a:pPr marL="13970" marR="5080" indent="3175" algn="just" rtl="1">
              <a:lnSpc>
                <a:spcPct val="104200"/>
              </a:lnSpc>
              <a:spcBef>
                <a:spcPts val="60"/>
              </a:spcBef>
            </a:pPr>
            <a:r>
              <a:rPr lang="ar-JO" sz="800" dirty="0">
                <a:solidFill>
                  <a:srgbClr val="FFFFFF"/>
                </a:solidFill>
                <a:latin typeface="Arial Narrow"/>
                <a:cs typeface="Calibri" panose="020F0502020204030204" pitchFamily="34" charset="0"/>
              </a:rPr>
              <a:t>جمهورية الكونغو الديمقراطية 2019 – بلاندين وبرناديت، متطوعتان في الصليب الأحمر تتحدثان مع العائلات في بونيا حول الإيبولا. حيث يعملن على جمع معلومات حول أسئلتهم ومخاوفهم التي ستساعد أيضًا في تحسين كيفية تعامل الجهات الفاعلة الإنسانية، بما في ذلك الصليب الأحمر مع هذه المخاوف.</a:t>
            </a:r>
          </a:p>
          <a:p>
            <a:pPr marL="13970" marR="5080" indent="3175" rtl="1">
              <a:lnSpc>
                <a:spcPct val="104200"/>
              </a:lnSpc>
              <a:spcBef>
                <a:spcPts val="60"/>
              </a:spcBef>
            </a:pPr>
            <a:r>
              <a:rPr lang="ar-JO" sz="800" dirty="0">
                <a:solidFill>
                  <a:srgbClr val="FFFFFF"/>
                </a:solidFill>
                <a:latin typeface="Arial Narrow"/>
                <a:cs typeface="Calibri" panose="020F0502020204030204" pitchFamily="34" charset="0"/>
              </a:rPr>
              <a:t>© كوري بتلر/الاتحاد الدولي لجمعيات الصليب الأحمر والهلال الأحمر</a:t>
            </a:r>
            <a:endParaRPr sz="800" dirty="0">
              <a:latin typeface="Arial Narrow"/>
              <a:cs typeface="Calibri" panose="020F0502020204030204" pitchFamily="34" charset="0"/>
            </a:endParaRPr>
          </a:p>
        </p:txBody>
      </p:sp>
      <p:sp>
        <p:nvSpPr>
          <p:cNvPr id="18" name="object 18"/>
          <p:cNvSpPr/>
          <p:nvPr/>
        </p:nvSpPr>
        <p:spPr>
          <a:xfrm>
            <a:off x="6652891" y="10074952"/>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19" name="object 19"/>
          <p:cNvSpPr txBox="1"/>
          <p:nvPr/>
        </p:nvSpPr>
        <p:spPr>
          <a:xfrm>
            <a:off x="6721788" y="10156471"/>
            <a:ext cx="150495" cy="135935"/>
          </a:xfrm>
          <a:prstGeom prst="rect">
            <a:avLst/>
          </a:prstGeom>
        </p:spPr>
        <p:txBody>
          <a:bodyPr vert="horz" wrap="square" lIns="0" tIns="12700" rIns="0" bIns="0" rtlCol="0">
            <a:spAutoFit/>
          </a:bodyPr>
          <a:lstStyle/>
          <a:p>
            <a:pPr marL="12700">
              <a:lnSpc>
                <a:spcPct val="100000"/>
              </a:lnSpc>
              <a:spcBef>
                <a:spcPts val="100"/>
              </a:spcBef>
            </a:pPr>
            <a:r>
              <a:rPr sz="800" b="1" spc="-25" dirty="0">
                <a:solidFill>
                  <a:srgbClr val="FFFFFF"/>
                </a:solidFill>
                <a:latin typeface="Calibri" panose="020F0502020204030204" pitchFamily="34" charset="0"/>
                <a:cs typeface="Calibri" panose="020F0502020204030204" pitchFamily="34" charset="0"/>
              </a:rPr>
              <a:t>22</a:t>
            </a:r>
            <a:endParaRPr sz="800" dirty="0">
              <a:latin typeface="Calibri" panose="020F0502020204030204" pitchFamily="34" charset="0"/>
              <a:cs typeface="Calibri" panose="020F0502020204030204" pitchFamily="34" charset="0"/>
            </a:endParaRPr>
          </a:p>
        </p:txBody>
      </p:sp>
      <p:sp>
        <p:nvSpPr>
          <p:cNvPr id="20" name="object 20"/>
          <p:cNvSpPr txBox="1"/>
          <p:nvPr/>
        </p:nvSpPr>
        <p:spPr>
          <a:xfrm>
            <a:off x="3651260" y="10156471"/>
            <a:ext cx="2932430" cy="135935"/>
          </a:xfrm>
          <a:prstGeom prst="rect">
            <a:avLst/>
          </a:prstGeom>
        </p:spPr>
        <p:txBody>
          <a:bodyPr vert="horz" wrap="square" lIns="0" tIns="12700" rIns="0" bIns="0" rtlCol="0">
            <a:spAutoFit/>
          </a:bodyPr>
          <a:lstStyle/>
          <a:p>
            <a:pPr marL="12700" algn="r">
              <a:lnSpc>
                <a:spcPct val="100000"/>
              </a:lnSpc>
              <a:spcBef>
                <a:spcPts val="100"/>
              </a:spcBef>
            </a:pPr>
            <a:r>
              <a:rPr lang="ar-JO" sz="800" spc="10" dirty="0">
                <a:latin typeface="Verdana"/>
                <a:cs typeface="Calibri" panose="020F0502020204030204" pitchFamily="34" charset="0"/>
              </a:rPr>
              <a:t>كيفية الاستماع والاستجابة للتغذية الراجعة المجتمعية المفتوحة</a:t>
            </a:r>
            <a:endParaRPr sz="800" dirty="0">
              <a:latin typeface="Verdana"/>
              <a:cs typeface="Calibri" panose="020F050202020403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749726" y="627235"/>
            <a:ext cx="2996565" cy="1079463"/>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فيما يلي مثال لخريطة </a:t>
            </a:r>
            <a:r>
              <a:rPr lang="ar-JO" sz="1000" spc="-10" dirty="0">
                <a:solidFill>
                  <a:srgbClr val="E42A83"/>
                </a:solidFill>
                <a:latin typeface="Tahoma"/>
                <a:cs typeface="Calibri" panose="020F0502020204030204" pitchFamily="34" charset="0"/>
                <a:hlinkClick r:id="rId2" action="ppaction://hlinksldjump"/>
              </a:rPr>
              <a:t>تدفق المعلومات </a:t>
            </a:r>
            <a:r>
              <a:rPr lang="ar-JO" sz="1000" spc="-10" dirty="0">
                <a:solidFill>
                  <a:srgbClr val="E42A83"/>
                </a:solidFill>
                <a:latin typeface="Tahoma"/>
                <a:cs typeface="Calibri" panose="020F0502020204030204" pitchFamily="34" charset="0"/>
              </a:rPr>
              <a:t> </a:t>
            </a:r>
            <a:r>
              <a:rPr lang="ar-JO" sz="1000" spc="-10" dirty="0">
                <a:solidFill>
                  <a:schemeClr val="tx1"/>
                </a:solidFill>
                <a:latin typeface="Tahoma"/>
                <a:cs typeface="Calibri" panose="020F0502020204030204" pitchFamily="34" charset="0"/>
              </a:rPr>
              <a:t>ل</a:t>
            </a:r>
            <a:r>
              <a:rPr lang="ar-JO" sz="1000" dirty="0">
                <a:latin typeface="Tahoma"/>
                <a:cs typeface="Calibri" panose="020F0502020204030204" pitchFamily="34" charset="0"/>
              </a:rPr>
              <a:t>بيانات الملاحظات والانطباعات، والتي تسمى أحيانًا آلية الإحالة الداخلية.</a:t>
            </a:r>
          </a:p>
          <a:p>
            <a:pPr marL="12700" marR="5080" algn="just" rtl="1">
              <a:lnSpc>
                <a:spcPct val="113999"/>
              </a:lnSpc>
              <a:spcBef>
                <a:spcPts val="100"/>
              </a:spcBef>
            </a:pPr>
            <a:endParaRPr lang="ar-JO" sz="1000" dirty="0">
              <a:latin typeface="Tahoma"/>
              <a:cs typeface="Calibri" panose="020F0502020204030204" pitchFamily="34" charset="0"/>
            </a:endParaRPr>
          </a:p>
          <a:p>
            <a:pPr marL="12700" marR="5080" algn="just" rtl="1">
              <a:lnSpc>
                <a:spcPct val="113999"/>
              </a:lnSpc>
              <a:spcBef>
                <a:spcPts val="100"/>
              </a:spcBef>
            </a:pPr>
            <a:r>
              <a:rPr lang="ar-JO" sz="1000" dirty="0">
                <a:latin typeface="Tahoma"/>
                <a:cs typeface="Calibri" panose="020F0502020204030204" pitchFamily="34" charset="0"/>
              </a:rPr>
              <a:t>فهو يسلط الضوء على كيفية انتقال المعلومات عبر المنظمة وينبغي أن يساعد في إرشادك عندما تفكر في تطوير مخطط تدفق المعلومات الخاص بك. بعض الأشياء المهمة التي يجب ملاحظتها:</a:t>
            </a:r>
            <a:endParaRPr sz="1000" dirty="0">
              <a:latin typeface="Tahoma"/>
              <a:cs typeface="Calibri" panose="020F0502020204030204" pitchFamily="34" charset="0"/>
            </a:endParaRPr>
          </a:p>
        </p:txBody>
      </p:sp>
      <p:sp>
        <p:nvSpPr>
          <p:cNvPr id="3" name="object 3"/>
          <p:cNvSpPr txBox="1"/>
          <p:nvPr/>
        </p:nvSpPr>
        <p:spPr>
          <a:xfrm>
            <a:off x="603112" y="236653"/>
            <a:ext cx="2887980" cy="1443152"/>
          </a:xfrm>
          <a:prstGeom prst="rect">
            <a:avLst/>
          </a:prstGeom>
        </p:spPr>
        <p:txBody>
          <a:bodyPr vert="horz" wrap="square" lIns="0" tIns="12700" rIns="0" bIns="0" rtlCol="0">
            <a:spAutoFit/>
          </a:bodyPr>
          <a:lstStyle/>
          <a:p>
            <a:pPr marL="119380" marR="5080" indent="-107314" algn="just">
              <a:lnSpc>
                <a:spcPct val="113999"/>
              </a:lnSpc>
              <a:spcBef>
                <a:spcPts val="100"/>
              </a:spcBef>
              <a:buClr>
                <a:srgbClr val="992B7D"/>
              </a:buClr>
              <a:buFont typeface="Wingdings"/>
              <a:buChar char=""/>
              <a:tabLst>
                <a:tab pos="120650" algn="l"/>
              </a:tabLst>
            </a:pPr>
            <a:endParaRPr lang="ar-JO" sz="1000" spc="10" dirty="0">
              <a:solidFill>
                <a:srgbClr val="E42A83"/>
              </a:solidFill>
              <a:latin typeface="Tahoma"/>
              <a:cs typeface="Calibri" panose="020F0502020204030204" pitchFamily="34" charset="0"/>
              <a:hlinkClick r:id="rId3" action="ppaction://hlinksldjump"/>
            </a:endParaRPr>
          </a:p>
          <a:p>
            <a:pPr marL="119380" marR="5080" indent="-107314" algn="just">
              <a:lnSpc>
                <a:spcPct val="113999"/>
              </a:lnSpc>
              <a:spcBef>
                <a:spcPts val="100"/>
              </a:spcBef>
              <a:buClr>
                <a:srgbClr val="992B7D"/>
              </a:buClr>
              <a:buFont typeface="Wingdings"/>
              <a:buChar char=""/>
              <a:tabLst>
                <a:tab pos="120650" algn="l"/>
              </a:tabLst>
            </a:pPr>
            <a:endParaRPr lang="ar-JO" sz="1000" spc="10" dirty="0">
              <a:solidFill>
                <a:srgbClr val="E42A83"/>
              </a:solidFill>
              <a:latin typeface="Tahoma"/>
              <a:cs typeface="Calibri" panose="020F0502020204030204" pitchFamily="34" charset="0"/>
              <a:hlinkClick r:id="rId3" action="ppaction://hlinksldjump"/>
            </a:endParaRPr>
          </a:p>
          <a:p>
            <a:pPr marL="119380" marR="5080" indent="-107314" algn="just" rtl="1">
              <a:lnSpc>
                <a:spcPct val="113999"/>
              </a:lnSpc>
              <a:spcBef>
                <a:spcPts val="100"/>
              </a:spcBef>
              <a:buClr>
                <a:srgbClr val="992B7D"/>
              </a:buClr>
              <a:buFont typeface="Wingdings"/>
              <a:buChar char=""/>
              <a:tabLst>
                <a:tab pos="120650" algn="l"/>
              </a:tabLst>
            </a:pPr>
            <a:r>
              <a:rPr lang="ar-JO" sz="1000" dirty="0">
                <a:solidFill>
                  <a:srgbClr val="E42A83"/>
                </a:solidFill>
                <a:latin typeface="Tahoma"/>
                <a:cs typeface="Calibri" panose="020F0502020204030204" pitchFamily="34" charset="0"/>
                <a:hlinkClick r:id="rId3" action="ppaction://hlinksldjump"/>
              </a:rPr>
              <a:t>إغلاق الحلقة</a:t>
            </a:r>
            <a:r>
              <a:rPr lang="ar-JO" sz="1000" dirty="0">
                <a:solidFill>
                  <a:srgbClr val="E42A83"/>
                </a:solidFill>
                <a:latin typeface="Tahoma"/>
                <a:cs typeface="Calibri" panose="020F0502020204030204" pitchFamily="34" charset="0"/>
              </a:rPr>
              <a:t> </a:t>
            </a:r>
            <a:r>
              <a:rPr lang="ar-JO" sz="1000" dirty="0">
                <a:solidFill>
                  <a:schemeClr val="tx1"/>
                </a:solidFill>
                <a:latin typeface="Tahoma"/>
                <a:cs typeface="Calibri" panose="020F0502020204030204" pitchFamily="34" charset="0"/>
              </a:rPr>
              <a:t>-</a:t>
            </a:r>
            <a:r>
              <a:rPr lang="ar-JO" sz="1000" dirty="0">
                <a:solidFill>
                  <a:srgbClr val="E42A83"/>
                </a:solidFill>
                <a:latin typeface="Tahoma"/>
                <a:cs typeface="Calibri" panose="020F0502020204030204" pitchFamily="34" charset="0"/>
              </a:rPr>
              <a:t> </a:t>
            </a:r>
            <a:r>
              <a:rPr lang="ar-JO" sz="1000" dirty="0">
                <a:solidFill>
                  <a:schemeClr val="tx1"/>
                </a:solidFill>
                <a:latin typeface="Tahoma"/>
                <a:cs typeface="Calibri" panose="020F0502020204030204" pitchFamily="34" charset="0"/>
              </a:rPr>
              <a:t>بغض النظر عن كيفية إدارة الملاحظات والانطباعات داخليًا، يتلقى أعضاء المجتمع دائمًا ردًا عليها. </a:t>
            </a:r>
          </a:p>
          <a:p>
            <a:pPr marL="119380" marR="5080" indent="-107314" algn="just">
              <a:lnSpc>
                <a:spcPct val="113999"/>
              </a:lnSpc>
              <a:spcBef>
                <a:spcPts val="100"/>
              </a:spcBef>
              <a:buClr>
                <a:srgbClr val="992B7D"/>
              </a:buClr>
              <a:buFont typeface="Wingdings"/>
              <a:buChar char=""/>
              <a:tabLst>
                <a:tab pos="120650" algn="l"/>
              </a:tabLst>
            </a:pPr>
            <a:endParaRPr lang="ar-JO" sz="1000" spc="-80" dirty="0">
              <a:solidFill>
                <a:srgbClr val="E42A83"/>
              </a:solidFill>
              <a:latin typeface="Tahoma"/>
              <a:cs typeface="Calibri" panose="020F0502020204030204" pitchFamily="34" charset="0"/>
            </a:endParaRPr>
          </a:p>
          <a:p>
            <a:pPr marL="119380" marR="5080" indent="-107314" algn="r" rtl="1">
              <a:lnSpc>
                <a:spcPct val="113999"/>
              </a:lnSpc>
              <a:buClr>
                <a:srgbClr val="992B7D"/>
              </a:buClr>
              <a:buFont typeface="Wingdings"/>
              <a:buChar char=""/>
              <a:tabLst>
                <a:tab pos="120650" algn="l"/>
              </a:tabLst>
            </a:pPr>
            <a:r>
              <a:rPr lang="ar-JO" sz="1000" dirty="0">
                <a:latin typeface="Tahoma"/>
                <a:cs typeface="Calibri" panose="020F0502020204030204" pitchFamily="34" charset="0"/>
              </a:rPr>
              <a:t>الحساسية والأهمية يوجد مجموعة مختلفة من العمليات للتعامل مع </a:t>
            </a:r>
            <a:r>
              <a:rPr lang="ar-JO" sz="1000" dirty="0">
                <a:solidFill>
                  <a:schemeClr val="tx1"/>
                </a:solidFill>
                <a:latin typeface="Tahoma"/>
                <a:cs typeface="Calibri" panose="020F0502020204030204" pitchFamily="34" charset="0"/>
              </a:rPr>
              <a:t>الملاحظات والانطباعات </a:t>
            </a:r>
            <a:r>
              <a:rPr lang="ar-JO" sz="1000" dirty="0">
                <a:solidFill>
                  <a:srgbClr val="E42A83"/>
                </a:solidFill>
                <a:latin typeface="Tahoma"/>
                <a:cs typeface="Calibri" panose="020F0502020204030204" pitchFamily="34" charset="0"/>
                <a:hlinkClick r:id="rId2" action="ppaction://hlinksldjump"/>
              </a:rPr>
              <a:t>الحساسة</a:t>
            </a:r>
            <a:r>
              <a:rPr lang="ar-JO" sz="1000" dirty="0">
                <a:solidFill>
                  <a:srgbClr val="E42A83"/>
                </a:solidFill>
                <a:latin typeface="Tahoma"/>
                <a:cs typeface="Calibri" panose="020F0502020204030204" pitchFamily="34" charset="0"/>
              </a:rPr>
              <a:t> </a:t>
            </a:r>
            <a:r>
              <a:rPr lang="ar-JO" sz="1000" dirty="0">
                <a:solidFill>
                  <a:schemeClr val="tx1"/>
                </a:solidFill>
                <a:latin typeface="Tahoma"/>
                <a:cs typeface="Calibri" panose="020F0502020204030204" pitchFamily="34" charset="0"/>
              </a:rPr>
              <a:t>و</a:t>
            </a:r>
            <a:r>
              <a:rPr lang="ar-JO" sz="1000" dirty="0">
                <a:solidFill>
                  <a:srgbClr val="E42A83"/>
                </a:solidFill>
                <a:latin typeface="Tahoma"/>
                <a:cs typeface="Calibri" panose="020F0502020204030204" pitchFamily="34" charset="0"/>
                <a:hlinkClick r:id="rId4" action="ppaction://hlinksldjump"/>
              </a:rPr>
              <a:t>ال</a:t>
            </a:r>
            <a:r>
              <a:rPr lang="ar-JO" sz="1000" dirty="0">
                <a:solidFill>
                  <a:srgbClr val="E42A83"/>
                </a:solidFill>
                <a:latin typeface="Tahoma"/>
                <a:cs typeface="Calibri" panose="020F0502020204030204" pitchFamily="34" charset="0"/>
              </a:rPr>
              <a:t>مهمة </a:t>
            </a:r>
            <a:r>
              <a:rPr lang="ar-JO" sz="1000" dirty="0">
                <a:solidFill>
                  <a:schemeClr val="tx1"/>
                </a:solidFill>
                <a:latin typeface="Tahoma"/>
                <a:cs typeface="Calibri" panose="020F0502020204030204" pitchFamily="34" charset="0"/>
              </a:rPr>
              <a:t>و </a:t>
            </a:r>
            <a:r>
              <a:rPr lang="ar-JO" sz="1000" spc="-10" dirty="0">
                <a:solidFill>
                  <a:srgbClr val="E42A83"/>
                </a:solidFill>
                <a:latin typeface="Tahoma"/>
                <a:cs typeface="Calibri" panose="020F0502020204030204" pitchFamily="34" charset="0"/>
                <a:hlinkClick r:id="rId2" action="ppaction://hlinksldjump"/>
              </a:rPr>
              <a:t>المشاريع/</a:t>
            </a:r>
            <a:r>
              <a:rPr lang="ar-JO" sz="1000" spc="-10" dirty="0">
                <a:solidFill>
                  <a:srgbClr val="E42A83"/>
                </a:solidFill>
                <a:latin typeface="Tahoma"/>
                <a:cs typeface="Calibri" panose="020F0502020204030204" pitchFamily="34" charset="0"/>
              </a:rPr>
              <a:t> </a:t>
            </a:r>
            <a:r>
              <a:rPr lang="ar-JO" sz="1000" dirty="0">
                <a:solidFill>
                  <a:srgbClr val="E42A83"/>
                </a:solidFill>
                <a:latin typeface="Tahoma"/>
                <a:cs typeface="Calibri" panose="020F0502020204030204" pitchFamily="34" charset="0"/>
                <a:hlinkClick r:id="rId2" action="ppaction://hlinksldjump"/>
              </a:rPr>
              <a:t>التشغيلية </a:t>
            </a:r>
            <a:r>
              <a:rPr lang="ar-JO" sz="1000" dirty="0">
                <a:solidFill>
                  <a:schemeClr val="tx1"/>
                </a:solidFill>
                <a:latin typeface="Tahoma"/>
                <a:cs typeface="Calibri" panose="020F0502020204030204" pitchFamily="34" charset="0"/>
              </a:rPr>
              <a:t>و</a:t>
            </a:r>
            <a:r>
              <a:rPr sz="1000" spc="-10" dirty="0">
                <a:latin typeface="Tahoma"/>
                <a:cs typeface="Calibri" panose="020F0502020204030204" pitchFamily="34" charset="0"/>
              </a:rPr>
              <a:t>‘</a:t>
            </a:r>
            <a:r>
              <a:rPr lang="ar-JO" sz="1000" spc="-10" dirty="0">
                <a:solidFill>
                  <a:srgbClr val="E42A83"/>
                </a:solidFill>
                <a:latin typeface="Tahoma"/>
                <a:cs typeface="Calibri" panose="020F0502020204030204" pitchFamily="34" charset="0"/>
                <a:hlinkClick r:id="rId3" action="ppaction://hlinksldjump"/>
              </a:rPr>
              <a:t>الملاحظات والانطباعات "الشاملة"</a:t>
            </a:r>
            <a:r>
              <a:rPr sz="1000" spc="-10" dirty="0">
                <a:latin typeface="Tahoma"/>
                <a:cs typeface="Calibri" panose="020F0502020204030204" pitchFamily="34" charset="0"/>
              </a:rPr>
              <a:t>.</a:t>
            </a:r>
            <a:endParaRPr sz="1000" dirty="0">
              <a:latin typeface="Tahoma"/>
              <a:cs typeface="Calibri" panose="020F0502020204030204" pitchFamily="34" charset="0"/>
            </a:endParaRPr>
          </a:p>
        </p:txBody>
      </p:sp>
      <p:sp>
        <p:nvSpPr>
          <p:cNvPr id="4" name="object 4"/>
          <p:cNvSpPr/>
          <p:nvPr/>
        </p:nvSpPr>
        <p:spPr>
          <a:xfrm>
            <a:off x="4782490" y="2118240"/>
            <a:ext cx="1950720" cy="0"/>
          </a:xfrm>
          <a:custGeom>
            <a:avLst/>
            <a:gdLst/>
            <a:ahLst/>
            <a:cxnLst/>
            <a:rect l="l" t="t" r="r" b="b"/>
            <a:pathLst>
              <a:path w="1950720">
                <a:moveTo>
                  <a:pt x="0" y="0"/>
                </a:moveTo>
                <a:lnTo>
                  <a:pt x="1950440" y="0"/>
                </a:lnTo>
              </a:path>
            </a:pathLst>
          </a:custGeom>
          <a:ln w="3810">
            <a:solidFill>
              <a:srgbClr val="992B7D"/>
            </a:solidFill>
          </a:ln>
        </p:spPr>
        <p:txBody>
          <a:bodyPr wrap="square" lIns="0" tIns="0" rIns="0" bIns="0" rtlCol="0"/>
          <a:lstStyle/>
          <a:p>
            <a:endParaRPr>
              <a:cs typeface="Calibri" panose="020F0502020204030204" pitchFamily="34" charset="0"/>
            </a:endParaRPr>
          </a:p>
        </p:txBody>
      </p:sp>
      <p:sp>
        <p:nvSpPr>
          <p:cNvPr id="5" name="object 5"/>
          <p:cNvSpPr txBox="1"/>
          <p:nvPr/>
        </p:nvSpPr>
        <p:spPr>
          <a:xfrm>
            <a:off x="4757090" y="1942331"/>
            <a:ext cx="1976120" cy="197490"/>
          </a:xfrm>
          <a:prstGeom prst="rect">
            <a:avLst/>
          </a:prstGeom>
        </p:spPr>
        <p:txBody>
          <a:bodyPr vert="horz" wrap="square" lIns="0" tIns="12700" rIns="0" bIns="0" rtlCol="0">
            <a:spAutoFit/>
          </a:bodyPr>
          <a:lstStyle/>
          <a:p>
            <a:pPr marL="12700" rtl="1">
              <a:lnSpc>
                <a:spcPct val="100000"/>
              </a:lnSpc>
              <a:spcBef>
                <a:spcPts val="100"/>
              </a:spcBef>
            </a:pPr>
            <a:r>
              <a:rPr lang="ar-JO" sz="1200" b="1" dirty="0">
                <a:solidFill>
                  <a:srgbClr val="992B7D"/>
                </a:solidFill>
                <a:latin typeface="Arial Black"/>
                <a:cs typeface="Calibri" panose="020F0502020204030204" pitchFamily="34" charset="0"/>
              </a:rPr>
              <a:t>مثال:</a:t>
            </a:r>
            <a:r>
              <a:rPr lang="ar-JO" sz="1200" b="1" dirty="0">
                <a:solidFill>
                  <a:srgbClr val="992B7D"/>
                </a:solidFill>
                <a:latin typeface="Tahoma"/>
                <a:cs typeface="Calibri" panose="020F0502020204030204" pitchFamily="34" charset="0"/>
              </a:rPr>
              <a:t> </a:t>
            </a:r>
            <a:r>
              <a:rPr lang="ar-JO" sz="1200" dirty="0">
                <a:solidFill>
                  <a:schemeClr val="tx1"/>
                </a:solidFill>
                <a:latin typeface="Tahoma"/>
                <a:cs typeface="Calibri" panose="020F0502020204030204" pitchFamily="34" charset="0"/>
              </a:rPr>
              <a:t>مخطط تدفق البيانات</a:t>
            </a:r>
            <a:endParaRPr sz="1200" dirty="0">
              <a:solidFill>
                <a:schemeClr val="tx1"/>
              </a:solidFill>
              <a:latin typeface="Tahoma"/>
              <a:cs typeface="Calibri" panose="020F0502020204030204" pitchFamily="34" charset="0"/>
            </a:endParaRPr>
          </a:p>
        </p:txBody>
      </p:sp>
      <p:grpSp>
        <p:nvGrpSpPr>
          <p:cNvPr id="6" name="object 6"/>
          <p:cNvGrpSpPr/>
          <p:nvPr/>
        </p:nvGrpSpPr>
        <p:grpSpPr>
          <a:xfrm>
            <a:off x="1004084" y="2289780"/>
            <a:ext cx="5648960" cy="6784340"/>
            <a:chOff x="1004084" y="2289780"/>
            <a:chExt cx="5648960" cy="6784340"/>
          </a:xfrm>
        </p:grpSpPr>
        <p:sp>
          <p:nvSpPr>
            <p:cNvPr id="7" name="object 7"/>
            <p:cNvSpPr/>
            <p:nvPr/>
          </p:nvSpPr>
          <p:spPr>
            <a:xfrm>
              <a:off x="4280515" y="2438282"/>
              <a:ext cx="233045" cy="260350"/>
            </a:xfrm>
            <a:custGeom>
              <a:avLst/>
              <a:gdLst/>
              <a:ahLst/>
              <a:cxnLst/>
              <a:rect l="l" t="t" r="r" b="b"/>
              <a:pathLst>
                <a:path w="233045" h="260350">
                  <a:moveTo>
                    <a:pt x="204843" y="0"/>
                  </a:moveTo>
                  <a:lnTo>
                    <a:pt x="190160" y="3852"/>
                  </a:lnTo>
                  <a:lnTo>
                    <a:pt x="14239" y="105427"/>
                  </a:lnTo>
                  <a:lnTo>
                    <a:pt x="3559" y="116215"/>
                  </a:lnTo>
                  <a:lnTo>
                    <a:pt x="0" y="130084"/>
                  </a:lnTo>
                  <a:lnTo>
                    <a:pt x="3559" y="143953"/>
                  </a:lnTo>
                  <a:lnTo>
                    <a:pt x="14239" y="154741"/>
                  </a:lnTo>
                  <a:lnTo>
                    <a:pt x="190160" y="256303"/>
                  </a:lnTo>
                  <a:lnTo>
                    <a:pt x="204843" y="260155"/>
                  </a:lnTo>
                  <a:lnTo>
                    <a:pt x="218635" y="256301"/>
                  </a:lnTo>
                  <a:lnTo>
                    <a:pt x="228866" y="246282"/>
                  </a:lnTo>
                  <a:lnTo>
                    <a:pt x="232870" y="231639"/>
                  </a:lnTo>
                  <a:lnTo>
                    <a:pt x="232870" y="28516"/>
                  </a:lnTo>
                  <a:lnTo>
                    <a:pt x="228866" y="13873"/>
                  </a:lnTo>
                  <a:lnTo>
                    <a:pt x="218635" y="3854"/>
                  </a:lnTo>
                  <a:lnTo>
                    <a:pt x="204843" y="0"/>
                  </a:lnTo>
                  <a:close/>
                </a:path>
              </a:pathLst>
            </a:custGeom>
            <a:solidFill>
              <a:srgbClr val="EF92B9"/>
            </a:solidFill>
          </p:spPr>
          <p:txBody>
            <a:bodyPr wrap="square" lIns="0" tIns="0" rIns="0" bIns="0" rtlCol="0"/>
            <a:lstStyle/>
            <a:p>
              <a:endParaRPr>
                <a:cs typeface="Calibri" panose="020F0502020204030204" pitchFamily="34" charset="0"/>
              </a:endParaRPr>
            </a:p>
          </p:txBody>
        </p:sp>
        <p:sp>
          <p:nvSpPr>
            <p:cNvPr id="8" name="object 8"/>
            <p:cNvSpPr/>
            <p:nvPr/>
          </p:nvSpPr>
          <p:spPr>
            <a:xfrm>
              <a:off x="4280509" y="2744558"/>
              <a:ext cx="379730" cy="6256020"/>
            </a:xfrm>
            <a:custGeom>
              <a:avLst/>
              <a:gdLst/>
              <a:ahLst/>
              <a:cxnLst/>
              <a:rect l="l" t="t" r="r" b="b"/>
              <a:pathLst>
                <a:path w="379729" h="6256020">
                  <a:moveTo>
                    <a:pt x="232867" y="28524"/>
                  </a:moveTo>
                  <a:lnTo>
                    <a:pt x="228866" y="13881"/>
                  </a:lnTo>
                  <a:lnTo>
                    <a:pt x="218630" y="3860"/>
                  </a:lnTo>
                  <a:lnTo>
                    <a:pt x="204838" y="0"/>
                  </a:lnTo>
                  <a:lnTo>
                    <a:pt x="190157" y="3860"/>
                  </a:lnTo>
                  <a:lnTo>
                    <a:pt x="14236" y="105435"/>
                  </a:lnTo>
                  <a:lnTo>
                    <a:pt x="3556" y="116217"/>
                  </a:lnTo>
                  <a:lnTo>
                    <a:pt x="0" y="130086"/>
                  </a:lnTo>
                  <a:lnTo>
                    <a:pt x="3556" y="143954"/>
                  </a:lnTo>
                  <a:lnTo>
                    <a:pt x="14236" y="154749"/>
                  </a:lnTo>
                  <a:lnTo>
                    <a:pt x="190157" y="256311"/>
                  </a:lnTo>
                  <a:lnTo>
                    <a:pt x="204838" y="260159"/>
                  </a:lnTo>
                  <a:lnTo>
                    <a:pt x="218630" y="256311"/>
                  </a:lnTo>
                  <a:lnTo>
                    <a:pt x="228866" y="246291"/>
                  </a:lnTo>
                  <a:lnTo>
                    <a:pt x="232867" y="231648"/>
                  </a:lnTo>
                  <a:lnTo>
                    <a:pt x="232867" y="28524"/>
                  </a:lnTo>
                  <a:close/>
                </a:path>
                <a:path w="379729" h="6256020">
                  <a:moveTo>
                    <a:pt x="379564" y="6024130"/>
                  </a:moveTo>
                  <a:lnTo>
                    <a:pt x="375564" y="6009487"/>
                  </a:lnTo>
                  <a:lnTo>
                    <a:pt x="365328" y="5999467"/>
                  </a:lnTo>
                  <a:lnTo>
                    <a:pt x="351536" y="5995619"/>
                  </a:lnTo>
                  <a:lnTo>
                    <a:pt x="336854" y="5999467"/>
                  </a:lnTo>
                  <a:lnTo>
                    <a:pt x="160934" y="6101042"/>
                  </a:lnTo>
                  <a:lnTo>
                    <a:pt x="150253" y="6111837"/>
                  </a:lnTo>
                  <a:lnTo>
                    <a:pt x="146697" y="6125705"/>
                  </a:lnTo>
                  <a:lnTo>
                    <a:pt x="150253" y="6139573"/>
                  </a:lnTo>
                  <a:lnTo>
                    <a:pt x="160934" y="6150356"/>
                  </a:lnTo>
                  <a:lnTo>
                    <a:pt x="336854" y="6251918"/>
                  </a:lnTo>
                  <a:lnTo>
                    <a:pt x="351536" y="6255778"/>
                  </a:lnTo>
                  <a:lnTo>
                    <a:pt x="365328" y="6251918"/>
                  </a:lnTo>
                  <a:lnTo>
                    <a:pt x="375564" y="6241897"/>
                  </a:lnTo>
                  <a:lnTo>
                    <a:pt x="379564" y="6227254"/>
                  </a:lnTo>
                  <a:lnTo>
                    <a:pt x="379564" y="6024130"/>
                  </a:lnTo>
                  <a:close/>
                </a:path>
              </a:pathLst>
            </a:custGeom>
            <a:solidFill>
              <a:srgbClr val="B82C87"/>
            </a:solidFill>
          </p:spPr>
          <p:txBody>
            <a:bodyPr wrap="square" lIns="0" tIns="0" rIns="0" bIns="0" rtlCol="0"/>
            <a:lstStyle/>
            <a:p>
              <a:endParaRPr>
                <a:cs typeface="Calibri" panose="020F0502020204030204" pitchFamily="34" charset="0"/>
              </a:endParaRPr>
            </a:p>
          </p:txBody>
        </p:sp>
        <p:sp>
          <p:nvSpPr>
            <p:cNvPr id="9" name="object 9"/>
            <p:cNvSpPr/>
            <p:nvPr/>
          </p:nvSpPr>
          <p:spPr>
            <a:xfrm>
              <a:off x="4438816" y="2874638"/>
              <a:ext cx="1721485" cy="5995670"/>
            </a:xfrm>
            <a:custGeom>
              <a:avLst/>
              <a:gdLst/>
              <a:ahLst/>
              <a:cxnLst/>
              <a:rect l="l" t="t" r="r" b="b"/>
              <a:pathLst>
                <a:path w="1721485" h="5995670">
                  <a:moveTo>
                    <a:pt x="0" y="0"/>
                  </a:moveTo>
                  <a:lnTo>
                    <a:pt x="1721180" y="0"/>
                  </a:lnTo>
                  <a:lnTo>
                    <a:pt x="1721180" y="5995619"/>
                  </a:lnTo>
                  <a:lnTo>
                    <a:pt x="38506" y="5995619"/>
                  </a:lnTo>
                </a:path>
              </a:pathLst>
            </a:custGeom>
            <a:ln w="62407">
              <a:solidFill>
                <a:srgbClr val="B82C87"/>
              </a:solidFill>
            </a:ln>
          </p:spPr>
          <p:txBody>
            <a:bodyPr wrap="square" lIns="0" tIns="0" rIns="0" bIns="0" rtlCol="0"/>
            <a:lstStyle/>
            <a:p>
              <a:endParaRPr>
                <a:cs typeface="Calibri" panose="020F0502020204030204" pitchFamily="34" charset="0"/>
              </a:endParaRPr>
            </a:p>
          </p:txBody>
        </p:sp>
        <p:sp>
          <p:nvSpPr>
            <p:cNvPr id="10" name="object 10"/>
            <p:cNvSpPr/>
            <p:nvPr/>
          </p:nvSpPr>
          <p:spPr>
            <a:xfrm>
              <a:off x="4465794" y="4718276"/>
              <a:ext cx="233045" cy="260350"/>
            </a:xfrm>
            <a:custGeom>
              <a:avLst/>
              <a:gdLst/>
              <a:ahLst/>
              <a:cxnLst/>
              <a:rect l="l" t="t" r="r" b="b"/>
              <a:pathLst>
                <a:path w="233045" h="260350">
                  <a:moveTo>
                    <a:pt x="28026" y="0"/>
                  </a:moveTo>
                  <a:lnTo>
                    <a:pt x="14235" y="3851"/>
                  </a:lnTo>
                  <a:lnTo>
                    <a:pt x="4003" y="13869"/>
                  </a:lnTo>
                  <a:lnTo>
                    <a:pt x="0" y="28517"/>
                  </a:lnTo>
                  <a:lnTo>
                    <a:pt x="0" y="231641"/>
                  </a:lnTo>
                  <a:lnTo>
                    <a:pt x="4003" y="246284"/>
                  </a:lnTo>
                  <a:lnTo>
                    <a:pt x="14235" y="256303"/>
                  </a:lnTo>
                  <a:lnTo>
                    <a:pt x="28026" y="260157"/>
                  </a:lnTo>
                  <a:lnTo>
                    <a:pt x="42710" y="256305"/>
                  </a:lnTo>
                  <a:lnTo>
                    <a:pt x="218630" y="154730"/>
                  </a:lnTo>
                  <a:lnTo>
                    <a:pt x="229310" y="143942"/>
                  </a:lnTo>
                  <a:lnTo>
                    <a:pt x="232870" y="130073"/>
                  </a:lnTo>
                  <a:lnTo>
                    <a:pt x="229310" y="116204"/>
                  </a:lnTo>
                  <a:lnTo>
                    <a:pt x="218630" y="105416"/>
                  </a:lnTo>
                  <a:lnTo>
                    <a:pt x="42710" y="3854"/>
                  </a:lnTo>
                  <a:lnTo>
                    <a:pt x="28026" y="0"/>
                  </a:lnTo>
                  <a:close/>
                </a:path>
              </a:pathLst>
            </a:custGeom>
            <a:solidFill>
              <a:srgbClr val="673089"/>
            </a:solidFill>
          </p:spPr>
          <p:txBody>
            <a:bodyPr wrap="square" lIns="0" tIns="0" rIns="0" bIns="0" rtlCol="0"/>
            <a:lstStyle/>
            <a:p>
              <a:endParaRPr>
                <a:cs typeface="Calibri" panose="020F0502020204030204" pitchFamily="34" charset="0"/>
              </a:endParaRPr>
            </a:p>
          </p:txBody>
        </p:sp>
        <p:sp>
          <p:nvSpPr>
            <p:cNvPr id="11" name="object 11"/>
            <p:cNvSpPr/>
            <p:nvPr/>
          </p:nvSpPr>
          <p:spPr>
            <a:xfrm>
              <a:off x="4272081" y="4848353"/>
              <a:ext cx="271780" cy="0"/>
            </a:xfrm>
            <a:custGeom>
              <a:avLst/>
              <a:gdLst/>
              <a:ahLst/>
              <a:cxnLst/>
              <a:rect l="l" t="t" r="r" b="b"/>
              <a:pathLst>
                <a:path w="271779">
                  <a:moveTo>
                    <a:pt x="271564" y="0"/>
                  </a:moveTo>
                  <a:lnTo>
                    <a:pt x="0" y="0"/>
                  </a:lnTo>
                </a:path>
              </a:pathLst>
            </a:custGeom>
            <a:ln w="62407">
              <a:solidFill>
                <a:srgbClr val="673089"/>
              </a:solidFill>
            </a:ln>
          </p:spPr>
          <p:txBody>
            <a:bodyPr wrap="square" lIns="0" tIns="0" rIns="0" bIns="0" rtlCol="0"/>
            <a:lstStyle/>
            <a:p>
              <a:endParaRPr>
                <a:cs typeface="Calibri" panose="020F0502020204030204" pitchFamily="34" charset="0"/>
              </a:endParaRPr>
            </a:p>
          </p:txBody>
        </p:sp>
        <p:pic>
          <p:nvPicPr>
            <p:cNvPr id="12" name="object 12"/>
            <p:cNvPicPr/>
            <p:nvPr/>
          </p:nvPicPr>
          <p:blipFill>
            <a:blip r:embed="rId5" cstate="print"/>
            <a:stretch>
              <a:fillRect/>
            </a:stretch>
          </p:blipFill>
          <p:spPr>
            <a:xfrm>
              <a:off x="5093047" y="4156336"/>
              <a:ext cx="160480" cy="146548"/>
            </a:xfrm>
            <a:prstGeom prst="rect">
              <a:avLst/>
            </a:prstGeom>
          </p:spPr>
        </p:pic>
        <p:sp>
          <p:nvSpPr>
            <p:cNvPr id="13" name="object 13"/>
            <p:cNvSpPr/>
            <p:nvPr/>
          </p:nvSpPr>
          <p:spPr>
            <a:xfrm>
              <a:off x="3185820" y="2744571"/>
              <a:ext cx="233045" cy="2190115"/>
            </a:xfrm>
            <a:custGeom>
              <a:avLst/>
              <a:gdLst/>
              <a:ahLst/>
              <a:cxnLst/>
              <a:rect l="l" t="t" r="r" b="b"/>
              <a:pathLst>
                <a:path w="233045" h="2190115">
                  <a:moveTo>
                    <a:pt x="232867" y="2059927"/>
                  </a:moveTo>
                  <a:lnTo>
                    <a:pt x="229311" y="2046058"/>
                  </a:lnTo>
                  <a:lnTo>
                    <a:pt x="218630" y="2035276"/>
                  </a:lnTo>
                  <a:lnTo>
                    <a:pt x="42710" y="1933714"/>
                  </a:lnTo>
                  <a:lnTo>
                    <a:pt x="28028" y="1929853"/>
                  </a:lnTo>
                  <a:lnTo>
                    <a:pt x="14236" y="1933702"/>
                  </a:lnTo>
                  <a:lnTo>
                    <a:pt x="4000" y="1943722"/>
                  </a:lnTo>
                  <a:lnTo>
                    <a:pt x="0" y="1958378"/>
                  </a:lnTo>
                  <a:lnTo>
                    <a:pt x="0" y="2161502"/>
                  </a:lnTo>
                  <a:lnTo>
                    <a:pt x="4000" y="2176145"/>
                  </a:lnTo>
                  <a:lnTo>
                    <a:pt x="14236" y="2186152"/>
                  </a:lnTo>
                  <a:lnTo>
                    <a:pt x="28028" y="2190013"/>
                  </a:lnTo>
                  <a:lnTo>
                    <a:pt x="42710" y="2186165"/>
                  </a:lnTo>
                  <a:lnTo>
                    <a:pt x="218630" y="2084590"/>
                  </a:lnTo>
                  <a:lnTo>
                    <a:pt x="229311" y="2073795"/>
                  </a:lnTo>
                  <a:lnTo>
                    <a:pt x="232867" y="2059927"/>
                  </a:lnTo>
                  <a:close/>
                </a:path>
                <a:path w="233045" h="2190115">
                  <a:moveTo>
                    <a:pt x="232867" y="130073"/>
                  </a:moveTo>
                  <a:lnTo>
                    <a:pt x="229311" y="116205"/>
                  </a:lnTo>
                  <a:lnTo>
                    <a:pt x="218630" y="105410"/>
                  </a:lnTo>
                  <a:lnTo>
                    <a:pt x="42710" y="3848"/>
                  </a:lnTo>
                  <a:lnTo>
                    <a:pt x="28028" y="0"/>
                  </a:lnTo>
                  <a:lnTo>
                    <a:pt x="14236" y="3848"/>
                  </a:lnTo>
                  <a:lnTo>
                    <a:pt x="4000" y="13868"/>
                  </a:lnTo>
                  <a:lnTo>
                    <a:pt x="0" y="28511"/>
                  </a:lnTo>
                  <a:lnTo>
                    <a:pt x="0" y="231635"/>
                  </a:lnTo>
                  <a:lnTo>
                    <a:pt x="4000" y="246278"/>
                  </a:lnTo>
                  <a:lnTo>
                    <a:pt x="14236" y="256298"/>
                  </a:lnTo>
                  <a:lnTo>
                    <a:pt x="28028" y="260159"/>
                  </a:lnTo>
                  <a:lnTo>
                    <a:pt x="42710" y="256298"/>
                  </a:lnTo>
                  <a:lnTo>
                    <a:pt x="218630" y="154724"/>
                  </a:lnTo>
                  <a:lnTo>
                    <a:pt x="229311" y="143941"/>
                  </a:lnTo>
                  <a:lnTo>
                    <a:pt x="232867" y="130073"/>
                  </a:lnTo>
                  <a:close/>
                </a:path>
              </a:pathLst>
            </a:custGeom>
            <a:solidFill>
              <a:srgbClr val="E42A83"/>
            </a:solidFill>
          </p:spPr>
          <p:txBody>
            <a:bodyPr wrap="square" lIns="0" tIns="0" rIns="0" bIns="0" rtlCol="0"/>
            <a:lstStyle/>
            <a:p>
              <a:endParaRPr>
                <a:cs typeface="Calibri" panose="020F0502020204030204" pitchFamily="34" charset="0"/>
              </a:endParaRPr>
            </a:p>
          </p:txBody>
        </p:sp>
        <p:sp>
          <p:nvSpPr>
            <p:cNvPr id="14" name="object 14"/>
            <p:cNvSpPr/>
            <p:nvPr/>
          </p:nvSpPr>
          <p:spPr>
            <a:xfrm>
              <a:off x="1423294" y="2874638"/>
              <a:ext cx="1831339" cy="1943100"/>
            </a:xfrm>
            <a:custGeom>
              <a:avLst/>
              <a:gdLst/>
              <a:ahLst/>
              <a:cxnLst/>
              <a:rect l="l" t="t" r="r" b="b"/>
              <a:pathLst>
                <a:path w="1831339" h="1943100">
                  <a:moveTo>
                    <a:pt x="1830768" y="0"/>
                  </a:moveTo>
                  <a:lnTo>
                    <a:pt x="0" y="0"/>
                  </a:lnTo>
                  <a:lnTo>
                    <a:pt x="0" y="1942973"/>
                  </a:lnTo>
                  <a:lnTo>
                    <a:pt x="1830768" y="1942973"/>
                  </a:lnTo>
                </a:path>
              </a:pathLst>
            </a:custGeom>
            <a:ln w="62407">
              <a:solidFill>
                <a:srgbClr val="E42A83"/>
              </a:solidFill>
            </a:ln>
          </p:spPr>
          <p:txBody>
            <a:bodyPr wrap="square" lIns="0" tIns="0" rIns="0" bIns="0" rtlCol="0"/>
            <a:lstStyle/>
            <a:p>
              <a:endParaRPr>
                <a:cs typeface="Calibri" panose="020F0502020204030204" pitchFamily="34" charset="0"/>
              </a:endParaRPr>
            </a:p>
          </p:txBody>
        </p:sp>
        <p:pic>
          <p:nvPicPr>
            <p:cNvPr id="15" name="object 15"/>
            <p:cNvPicPr/>
            <p:nvPr/>
          </p:nvPicPr>
          <p:blipFill>
            <a:blip r:embed="rId5" cstate="print"/>
            <a:stretch>
              <a:fillRect/>
            </a:stretch>
          </p:blipFill>
          <p:spPr>
            <a:xfrm>
              <a:off x="2314815" y="4156336"/>
              <a:ext cx="160480" cy="146548"/>
            </a:xfrm>
            <a:prstGeom prst="rect">
              <a:avLst/>
            </a:prstGeom>
          </p:spPr>
        </p:pic>
        <p:pic>
          <p:nvPicPr>
            <p:cNvPr id="16" name="object 16"/>
            <p:cNvPicPr/>
            <p:nvPr/>
          </p:nvPicPr>
          <p:blipFill>
            <a:blip r:embed="rId6" cstate="print"/>
            <a:stretch>
              <a:fillRect/>
            </a:stretch>
          </p:blipFill>
          <p:spPr>
            <a:xfrm>
              <a:off x="3757830" y="4446606"/>
              <a:ext cx="160480" cy="146548"/>
            </a:xfrm>
            <a:prstGeom prst="rect">
              <a:avLst/>
            </a:prstGeom>
          </p:spPr>
        </p:pic>
        <p:pic>
          <p:nvPicPr>
            <p:cNvPr id="17" name="object 17"/>
            <p:cNvPicPr/>
            <p:nvPr/>
          </p:nvPicPr>
          <p:blipFill>
            <a:blip r:embed="rId5" cstate="print"/>
            <a:stretch>
              <a:fillRect/>
            </a:stretch>
          </p:blipFill>
          <p:spPr>
            <a:xfrm>
              <a:off x="3757830" y="4156336"/>
              <a:ext cx="160480" cy="146548"/>
            </a:xfrm>
            <a:prstGeom prst="rect">
              <a:avLst/>
            </a:prstGeom>
          </p:spPr>
        </p:pic>
        <p:sp>
          <p:nvSpPr>
            <p:cNvPr id="18" name="object 18"/>
            <p:cNvSpPr/>
            <p:nvPr/>
          </p:nvSpPr>
          <p:spPr>
            <a:xfrm>
              <a:off x="3838072" y="4233903"/>
              <a:ext cx="0" cy="259715"/>
            </a:xfrm>
            <a:custGeom>
              <a:avLst/>
              <a:gdLst/>
              <a:ahLst/>
              <a:cxnLst/>
              <a:rect l="l" t="t" r="r" b="b"/>
              <a:pathLst>
                <a:path h="259714">
                  <a:moveTo>
                    <a:pt x="0" y="259448"/>
                  </a:moveTo>
                  <a:lnTo>
                    <a:pt x="0" y="0"/>
                  </a:lnTo>
                </a:path>
              </a:pathLst>
            </a:custGeom>
            <a:ln w="62407">
              <a:solidFill>
                <a:srgbClr val="673089"/>
              </a:solidFill>
            </a:ln>
          </p:spPr>
          <p:txBody>
            <a:bodyPr wrap="square" lIns="0" tIns="0" rIns="0" bIns="0" rtlCol="0"/>
            <a:lstStyle/>
            <a:p>
              <a:endParaRPr>
                <a:cs typeface="Calibri" panose="020F0502020204030204" pitchFamily="34" charset="0"/>
              </a:endParaRPr>
            </a:p>
          </p:txBody>
        </p:sp>
        <p:sp>
          <p:nvSpPr>
            <p:cNvPr id="19" name="object 19"/>
            <p:cNvSpPr/>
            <p:nvPr/>
          </p:nvSpPr>
          <p:spPr>
            <a:xfrm>
              <a:off x="2395049" y="4233903"/>
              <a:ext cx="2778760" cy="142875"/>
            </a:xfrm>
            <a:custGeom>
              <a:avLst/>
              <a:gdLst/>
              <a:ahLst/>
              <a:cxnLst/>
              <a:rect l="l" t="t" r="r" b="b"/>
              <a:pathLst>
                <a:path w="2778760" h="142875">
                  <a:moveTo>
                    <a:pt x="2778239" y="0"/>
                  </a:moveTo>
                  <a:lnTo>
                    <a:pt x="2778239" y="142595"/>
                  </a:lnTo>
                  <a:lnTo>
                    <a:pt x="0" y="142595"/>
                  </a:lnTo>
                  <a:lnTo>
                    <a:pt x="0" y="0"/>
                  </a:lnTo>
                </a:path>
              </a:pathLst>
            </a:custGeom>
            <a:ln w="62407">
              <a:solidFill>
                <a:srgbClr val="673089"/>
              </a:solidFill>
            </a:ln>
          </p:spPr>
          <p:txBody>
            <a:bodyPr wrap="square" lIns="0" tIns="0" rIns="0" bIns="0" rtlCol="0"/>
            <a:lstStyle/>
            <a:p>
              <a:endParaRPr>
                <a:cs typeface="Calibri" panose="020F0502020204030204" pitchFamily="34" charset="0"/>
              </a:endParaRPr>
            </a:p>
          </p:txBody>
        </p:sp>
        <p:pic>
          <p:nvPicPr>
            <p:cNvPr id="20" name="object 20"/>
            <p:cNvPicPr/>
            <p:nvPr/>
          </p:nvPicPr>
          <p:blipFill>
            <a:blip r:embed="rId7" cstate="print"/>
            <a:stretch>
              <a:fillRect/>
            </a:stretch>
          </p:blipFill>
          <p:spPr>
            <a:xfrm>
              <a:off x="2314814" y="3226602"/>
              <a:ext cx="160480" cy="146548"/>
            </a:xfrm>
            <a:prstGeom prst="rect">
              <a:avLst/>
            </a:prstGeom>
          </p:spPr>
        </p:pic>
        <p:pic>
          <p:nvPicPr>
            <p:cNvPr id="21" name="object 21"/>
            <p:cNvPicPr/>
            <p:nvPr/>
          </p:nvPicPr>
          <p:blipFill>
            <a:blip r:embed="rId7" cstate="print"/>
            <a:stretch>
              <a:fillRect/>
            </a:stretch>
          </p:blipFill>
          <p:spPr>
            <a:xfrm>
              <a:off x="3757830" y="3226602"/>
              <a:ext cx="160480" cy="146548"/>
            </a:xfrm>
            <a:prstGeom prst="rect">
              <a:avLst/>
            </a:prstGeom>
          </p:spPr>
        </p:pic>
        <p:sp>
          <p:nvSpPr>
            <p:cNvPr id="22" name="object 22"/>
            <p:cNvSpPr/>
            <p:nvPr/>
          </p:nvSpPr>
          <p:spPr>
            <a:xfrm>
              <a:off x="3838072" y="3003965"/>
              <a:ext cx="0" cy="274955"/>
            </a:xfrm>
            <a:custGeom>
              <a:avLst/>
              <a:gdLst/>
              <a:ahLst/>
              <a:cxnLst/>
              <a:rect l="l" t="t" r="r" b="b"/>
              <a:pathLst>
                <a:path h="274954">
                  <a:moveTo>
                    <a:pt x="0" y="274777"/>
                  </a:moveTo>
                  <a:lnTo>
                    <a:pt x="0" y="0"/>
                  </a:lnTo>
                </a:path>
              </a:pathLst>
            </a:custGeom>
            <a:ln w="62407">
              <a:solidFill>
                <a:srgbClr val="673089"/>
              </a:solidFill>
            </a:ln>
          </p:spPr>
          <p:txBody>
            <a:bodyPr wrap="square" lIns="0" tIns="0" rIns="0" bIns="0" rtlCol="0"/>
            <a:lstStyle/>
            <a:p>
              <a:endParaRPr>
                <a:cs typeface="Calibri" panose="020F0502020204030204" pitchFamily="34" charset="0"/>
              </a:endParaRPr>
            </a:p>
          </p:txBody>
        </p:sp>
        <p:sp>
          <p:nvSpPr>
            <p:cNvPr id="23" name="object 23"/>
            <p:cNvSpPr/>
            <p:nvPr/>
          </p:nvSpPr>
          <p:spPr>
            <a:xfrm>
              <a:off x="2395053" y="3096878"/>
              <a:ext cx="2766695" cy="182245"/>
            </a:xfrm>
            <a:custGeom>
              <a:avLst/>
              <a:gdLst/>
              <a:ahLst/>
              <a:cxnLst/>
              <a:rect l="l" t="t" r="r" b="b"/>
              <a:pathLst>
                <a:path w="2766695" h="182245">
                  <a:moveTo>
                    <a:pt x="0" y="181864"/>
                  </a:moveTo>
                  <a:lnTo>
                    <a:pt x="0" y="0"/>
                  </a:lnTo>
                  <a:lnTo>
                    <a:pt x="2766542" y="0"/>
                  </a:lnTo>
                  <a:lnTo>
                    <a:pt x="2766542" y="181864"/>
                  </a:lnTo>
                </a:path>
              </a:pathLst>
            </a:custGeom>
            <a:ln w="62407">
              <a:solidFill>
                <a:srgbClr val="673089"/>
              </a:solidFill>
            </a:ln>
          </p:spPr>
          <p:txBody>
            <a:bodyPr wrap="square" lIns="0" tIns="0" rIns="0" bIns="0" rtlCol="0"/>
            <a:lstStyle/>
            <a:p>
              <a:endParaRPr>
                <a:cs typeface="Calibri" panose="020F0502020204030204" pitchFamily="34" charset="0"/>
              </a:endParaRPr>
            </a:p>
          </p:txBody>
        </p:sp>
        <p:pic>
          <p:nvPicPr>
            <p:cNvPr id="24" name="object 24"/>
            <p:cNvPicPr/>
            <p:nvPr/>
          </p:nvPicPr>
          <p:blipFill>
            <a:blip r:embed="rId7" cstate="print"/>
            <a:stretch>
              <a:fillRect/>
            </a:stretch>
          </p:blipFill>
          <p:spPr>
            <a:xfrm>
              <a:off x="5081359" y="3226602"/>
              <a:ext cx="160480" cy="146548"/>
            </a:xfrm>
            <a:prstGeom prst="rect">
              <a:avLst/>
            </a:prstGeom>
          </p:spPr>
        </p:pic>
        <p:pic>
          <p:nvPicPr>
            <p:cNvPr id="25" name="object 25"/>
            <p:cNvPicPr/>
            <p:nvPr/>
          </p:nvPicPr>
          <p:blipFill>
            <a:blip r:embed="rId7" cstate="print"/>
            <a:stretch>
              <a:fillRect/>
            </a:stretch>
          </p:blipFill>
          <p:spPr>
            <a:xfrm>
              <a:off x="3757830" y="5545789"/>
              <a:ext cx="160480" cy="146548"/>
            </a:xfrm>
            <a:prstGeom prst="rect">
              <a:avLst/>
            </a:prstGeom>
          </p:spPr>
        </p:pic>
        <p:sp>
          <p:nvSpPr>
            <p:cNvPr id="26" name="object 26"/>
            <p:cNvSpPr/>
            <p:nvPr/>
          </p:nvSpPr>
          <p:spPr>
            <a:xfrm>
              <a:off x="3838072" y="5323153"/>
              <a:ext cx="0" cy="274955"/>
            </a:xfrm>
            <a:custGeom>
              <a:avLst/>
              <a:gdLst/>
              <a:ahLst/>
              <a:cxnLst/>
              <a:rect l="l" t="t" r="r" b="b"/>
              <a:pathLst>
                <a:path h="274954">
                  <a:moveTo>
                    <a:pt x="0" y="274777"/>
                  </a:moveTo>
                  <a:lnTo>
                    <a:pt x="0" y="0"/>
                  </a:lnTo>
                </a:path>
              </a:pathLst>
            </a:custGeom>
            <a:ln w="62407">
              <a:solidFill>
                <a:srgbClr val="673089"/>
              </a:solidFill>
            </a:ln>
          </p:spPr>
          <p:txBody>
            <a:bodyPr wrap="square" lIns="0" tIns="0" rIns="0" bIns="0" rtlCol="0"/>
            <a:lstStyle/>
            <a:p>
              <a:endParaRPr>
                <a:cs typeface="Calibri" panose="020F0502020204030204" pitchFamily="34" charset="0"/>
              </a:endParaRPr>
            </a:p>
          </p:txBody>
        </p:sp>
        <p:pic>
          <p:nvPicPr>
            <p:cNvPr id="27" name="object 27"/>
            <p:cNvPicPr/>
            <p:nvPr/>
          </p:nvPicPr>
          <p:blipFill>
            <a:blip r:embed="rId7" cstate="print"/>
            <a:stretch>
              <a:fillRect/>
            </a:stretch>
          </p:blipFill>
          <p:spPr>
            <a:xfrm>
              <a:off x="2314814" y="5545789"/>
              <a:ext cx="160480" cy="146548"/>
            </a:xfrm>
            <a:prstGeom prst="rect">
              <a:avLst/>
            </a:prstGeom>
          </p:spPr>
        </p:pic>
        <p:sp>
          <p:nvSpPr>
            <p:cNvPr id="28" name="object 28"/>
            <p:cNvSpPr/>
            <p:nvPr/>
          </p:nvSpPr>
          <p:spPr>
            <a:xfrm>
              <a:off x="2395053" y="5416066"/>
              <a:ext cx="2766695" cy="182245"/>
            </a:xfrm>
            <a:custGeom>
              <a:avLst/>
              <a:gdLst/>
              <a:ahLst/>
              <a:cxnLst/>
              <a:rect l="l" t="t" r="r" b="b"/>
              <a:pathLst>
                <a:path w="2766695" h="182245">
                  <a:moveTo>
                    <a:pt x="0" y="181863"/>
                  </a:moveTo>
                  <a:lnTo>
                    <a:pt x="0" y="0"/>
                  </a:lnTo>
                  <a:lnTo>
                    <a:pt x="2766542" y="0"/>
                  </a:lnTo>
                  <a:lnTo>
                    <a:pt x="2766542" y="181863"/>
                  </a:lnTo>
                </a:path>
              </a:pathLst>
            </a:custGeom>
            <a:ln w="62407">
              <a:solidFill>
                <a:srgbClr val="673089"/>
              </a:solidFill>
            </a:ln>
          </p:spPr>
          <p:txBody>
            <a:bodyPr wrap="square" lIns="0" tIns="0" rIns="0" bIns="0" rtlCol="0"/>
            <a:lstStyle/>
            <a:p>
              <a:endParaRPr>
                <a:cs typeface="Calibri" panose="020F0502020204030204" pitchFamily="34" charset="0"/>
              </a:endParaRPr>
            </a:p>
          </p:txBody>
        </p:sp>
        <p:pic>
          <p:nvPicPr>
            <p:cNvPr id="29" name="object 29"/>
            <p:cNvPicPr/>
            <p:nvPr/>
          </p:nvPicPr>
          <p:blipFill>
            <a:blip r:embed="rId7" cstate="print"/>
            <a:stretch>
              <a:fillRect/>
            </a:stretch>
          </p:blipFill>
          <p:spPr>
            <a:xfrm>
              <a:off x="5081359" y="5545789"/>
              <a:ext cx="160480" cy="146548"/>
            </a:xfrm>
            <a:prstGeom prst="rect">
              <a:avLst/>
            </a:prstGeom>
          </p:spPr>
        </p:pic>
        <p:pic>
          <p:nvPicPr>
            <p:cNvPr id="30" name="object 30"/>
            <p:cNvPicPr/>
            <p:nvPr/>
          </p:nvPicPr>
          <p:blipFill>
            <a:blip r:embed="rId8" cstate="print"/>
            <a:stretch>
              <a:fillRect/>
            </a:stretch>
          </p:blipFill>
          <p:spPr>
            <a:xfrm>
              <a:off x="5074030" y="6721805"/>
              <a:ext cx="173979" cy="158232"/>
            </a:xfrm>
            <a:prstGeom prst="rect">
              <a:avLst/>
            </a:prstGeom>
          </p:spPr>
        </p:pic>
        <p:sp>
          <p:nvSpPr>
            <p:cNvPr id="31" name="object 31"/>
            <p:cNvSpPr/>
            <p:nvPr/>
          </p:nvSpPr>
          <p:spPr>
            <a:xfrm>
              <a:off x="5161019" y="6271789"/>
              <a:ext cx="0" cy="544195"/>
            </a:xfrm>
            <a:custGeom>
              <a:avLst/>
              <a:gdLst/>
              <a:ahLst/>
              <a:cxnLst/>
              <a:rect l="l" t="t" r="r" b="b"/>
              <a:pathLst>
                <a:path h="544195">
                  <a:moveTo>
                    <a:pt x="0" y="0"/>
                  </a:moveTo>
                  <a:lnTo>
                    <a:pt x="0" y="543572"/>
                  </a:lnTo>
                </a:path>
              </a:pathLst>
            </a:custGeom>
            <a:ln w="62407">
              <a:solidFill>
                <a:srgbClr val="EF92B9"/>
              </a:solidFill>
            </a:ln>
          </p:spPr>
          <p:txBody>
            <a:bodyPr wrap="square" lIns="0" tIns="0" rIns="0" bIns="0" rtlCol="0"/>
            <a:lstStyle/>
            <a:p>
              <a:endParaRPr>
                <a:cs typeface="Calibri" panose="020F0502020204030204" pitchFamily="34" charset="0"/>
              </a:endParaRPr>
            </a:p>
          </p:txBody>
        </p:sp>
        <p:pic>
          <p:nvPicPr>
            <p:cNvPr id="32" name="object 32"/>
            <p:cNvPicPr/>
            <p:nvPr/>
          </p:nvPicPr>
          <p:blipFill>
            <a:blip r:embed="rId8" cstate="print"/>
            <a:stretch>
              <a:fillRect/>
            </a:stretch>
          </p:blipFill>
          <p:spPr>
            <a:xfrm>
              <a:off x="3992162" y="6721805"/>
              <a:ext cx="173979" cy="158232"/>
            </a:xfrm>
            <a:prstGeom prst="rect">
              <a:avLst/>
            </a:prstGeom>
          </p:spPr>
        </p:pic>
        <p:sp>
          <p:nvSpPr>
            <p:cNvPr id="33" name="object 33"/>
            <p:cNvSpPr/>
            <p:nvPr/>
          </p:nvSpPr>
          <p:spPr>
            <a:xfrm>
              <a:off x="4079151" y="6529927"/>
              <a:ext cx="1076325" cy="247650"/>
            </a:xfrm>
            <a:custGeom>
              <a:avLst/>
              <a:gdLst/>
              <a:ahLst/>
              <a:cxnLst/>
              <a:rect l="l" t="t" r="r" b="b"/>
              <a:pathLst>
                <a:path w="1076325" h="247650">
                  <a:moveTo>
                    <a:pt x="0" y="247497"/>
                  </a:moveTo>
                  <a:lnTo>
                    <a:pt x="0" y="0"/>
                  </a:lnTo>
                  <a:lnTo>
                    <a:pt x="1076223" y="0"/>
                  </a:lnTo>
                </a:path>
              </a:pathLst>
            </a:custGeom>
            <a:ln w="62407">
              <a:solidFill>
                <a:srgbClr val="EF92B9"/>
              </a:solidFill>
            </a:ln>
          </p:spPr>
          <p:txBody>
            <a:bodyPr wrap="square" lIns="0" tIns="0" rIns="0" bIns="0" rtlCol="0"/>
            <a:lstStyle/>
            <a:p>
              <a:endParaRPr>
                <a:cs typeface="Calibri" panose="020F0502020204030204" pitchFamily="34" charset="0"/>
              </a:endParaRPr>
            </a:p>
          </p:txBody>
        </p:sp>
        <p:sp>
          <p:nvSpPr>
            <p:cNvPr id="34" name="object 34"/>
            <p:cNvSpPr/>
            <p:nvPr/>
          </p:nvSpPr>
          <p:spPr>
            <a:xfrm>
              <a:off x="3755691" y="6721805"/>
              <a:ext cx="173990" cy="158750"/>
            </a:xfrm>
            <a:custGeom>
              <a:avLst/>
              <a:gdLst/>
              <a:ahLst/>
              <a:cxnLst/>
              <a:rect l="l" t="t" r="r" b="b"/>
              <a:pathLst>
                <a:path w="173989" h="158750">
                  <a:moveTo>
                    <a:pt x="145470" y="0"/>
                  </a:moveTo>
                  <a:lnTo>
                    <a:pt x="28516" y="0"/>
                  </a:lnTo>
                  <a:lnTo>
                    <a:pt x="13873" y="4003"/>
                  </a:lnTo>
                  <a:lnTo>
                    <a:pt x="3854" y="14235"/>
                  </a:lnTo>
                  <a:lnTo>
                    <a:pt x="0" y="28026"/>
                  </a:lnTo>
                  <a:lnTo>
                    <a:pt x="3852" y="42710"/>
                  </a:lnTo>
                  <a:lnTo>
                    <a:pt x="62336" y="143992"/>
                  </a:lnTo>
                  <a:lnTo>
                    <a:pt x="73124" y="154672"/>
                  </a:lnTo>
                  <a:lnTo>
                    <a:pt x="86993" y="158232"/>
                  </a:lnTo>
                  <a:lnTo>
                    <a:pt x="100862" y="154672"/>
                  </a:lnTo>
                  <a:lnTo>
                    <a:pt x="111650" y="143992"/>
                  </a:lnTo>
                  <a:lnTo>
                    <a:pt x="170133" y="42710"/>
                  </a:lnTo>
                  <a:lnTo>
                    <a:pt x="173979" y="28026"/>
                  </a:lnTo>
                  <a:lnTo>
                    <a:pt x="170122" y="14235"/>
                  </a:lnTo>
                  <a:lnTo>
                    <a:pt x="160105" y="4003"/>
                  </a:lnTo>
                  <a:lnTo>
                    <a:pt x="145470" y="0"/>
                  </a:lnTo>
                  <a:close/>
                </a:path>
              </a:pathLst>
            </a:custGeom>
            <a:solidFill>
              <a:srgbClr val="E42A83"/>
            </a:solidFill>
          </p:spPr>
          <p:txBody>
            <a:bodyPr wrap="square" lIns="0" tIns="0" rIns="0" bIns="0" rtlCol="0"/>
            <a:lstStyle/>
            <a:p>
              <a:endParaRPr>
                <a:cs typeface="Calibri" panose="020F0502020204030204" pitchFamily="34" charset="0"/>
              </a:endParaRPr>
            </a:p>
          </p:txBody>
        </p:sp>
        <p:sp>
          <p:nvSpPr>
            <p:cNvPr id="35" name="object 35"/>
            <p:cNvSpPr/>
            <p:nvPr/>
          </p:nvSpPr>
          <p:spPr>
            <a:xfrm>
              <a:off x="3842679" y="6529927"/>
              <a:ext cx="0" cy="247650"/>
            </a:xfrm>
            <a:custGeom>
              <a:avLst/>
              <a:gdLst/>
              <a:ahLst/>
              <a:cxnLst/>
              <a:rect l="l" t="t" r="r" b="b"/>
              <a:pathLst>
                <a:path h="247650">
                  <a:moveTo>
                    <a:pt x="0" y="247497"/>
                  </a:moveTo>
                  <a:lnTo>
                    <a:pt x="0" y="0"/>
                  </a:lnTo>
                </a:path>
              </a:pathLst>
            </a:custGeom>
            <a:ln w="62407">
              <a:solidFill>
                <a:srgbClr val="E42A83"/>
              </a:solidFill>
            </a:ln>
          </p:spPr>
          <p:txBody>
            <a:bodyPr wrap="square" lIns="0" tIns="0" rIns="0" bIns="0" rtlCol="0"/>
            <a:lstStyle/>
            <a:p>
              <a:endParaRPr>
                <a:cs typeface="Calibri" panose="020F0502020204030204" pitchFamily="34" charset="0"/>
              </a:endParaRPr>
            </a:p>
          </p:txBody>
        </p:sp>
        <p:sp>
          <p:nvSpPr>
            <p:cNvPr id="36" name="object 36"/>
            <p:cNvSpPr/>
            <p:nvPr/>
          </p:nvSpPr>
          <p:spPr>
            <a:xfrm>
              <a:off x="2308068" y="6721805"/>
              <a:ext cx="173990" cy="158750"/>
            </a:xfrm>
            <a:custGeom>
              <a:avLst/>
              <a:gdLst/>
              <a:ahLst/>
              <a:cxnLst/>
              <a:rect l="l" t="t" r="r" b="b"/>
              <a:pathLst>
                <a:path w="173989" h="158750">
                  <a:moveTo>
                    <a:pt x="145457" y="0"/>
                  </a:moveTo>
                  <a:lnTo>
                    <a:pt x="28516" y="0"/>
                  </a:lnTo>
                  <a:lnTo>
                    <a:pt x="13873" y="4003"/>
                  </a:lnTo>
                  <a:lnTo>
                    <a:pt x="3854" y="14235"/>
                  </a:lnTo>
                  <a:lnTo>
                    <a:pt x="0" y="28026"/>
                  </a:lnTo>
                  <a:lnTo>
                    <a:pt x="3852" y="42710"/>
                  </a:lnTo>
                  <a:lnTo>
                    <a:pt x="62336" y="143992"/>
                  </a:lnTo>
                  <a:lnTo>
                    <a:pt x="73124" y="154672"/>
                  </a:lnTo>
                  <a:lnTo>
                    <a:pt x="86993" y="158232"/>
                  </a:lnTo>
                  <a:lnTo>
                    <a:pt x="100862" y="154672"/>
                  </a:lnTo>
                  <a:lnTo>
                    <a:pt x="111650" y="143992"/>
                  </a:lnTo>
                  <a:lnTo>
                    <a:pt x="170133" y="42710"/>
                  </a:lnTo>
                  <a:lnTo>
                    <a:pt x="173979" y="28026"/>
                  </a:lnTo>
                  <a:lnTo>
                    <a:pt x="170121" y="14235"/>
                  </a:lnTo>
                  <a:lnTo>
                    <a:pt x="160100" y="4003"/>
                  </a:lnTo>
                  <a:lnTo>
                    <a:pt x="145457" y="0"/>
                  </a:lnTo>
                  <a:close/>
                </a:path>
              </a:pathLst>
            </a:custGeom>
            <a:solidFill>
              <a:srgbClr val="F0821D"/>
            </a:solidFill>
          </p:spPr>
          <p:txBody>
            <a:bodyPr wrap="square" lIns="0" tIns="0" rIns="0" bIns="0" rtlCol="0"/>
            <a:lstStyle/>
            <a:p>
              <a:endParaRPr>
                <a:cs typeface="Calibri" panose="020F0502020204030204" pitchFamily="34" charset="0"/>
              </a:endParaRPr>
            </a:p>
          </p:txBody>
        </p:sp>
        <p:sp>
          <p:nvSpPr>
            <p:cNvPr id="37" name="object 37"/>
            <p:cNvSpPr/>
            <p:nvPr/>
          </p:nvSpPr>
          <p:spPr>
            <a:xfrm>
              <a:off x="2395056" y="6529927"/>
              <a:ext cx="0" cy="247650"/>
            </a:xfrm>
            <a:custGeom>
              <a:avLst/>
              <a:gdLst/>
              <a:ahLst/>
              <a:cxnLst/>
              <a:rect l="l" t="t" r="r" b="b"/>
              <a:pathLst>
                <a:path h="247650">
                  <a:moveTo>
                    <a:pt x="0" y="247497"/>
                  </a:moveTo>
                  <a:lnTo>
                    <a:pt x="0" y="0"/>
                  </a:lnTo>
                </a:path>
              </a:pathLst>
            </a:custGeom>
            <a:ln w="62407">
              <a:solidFill>
                <a:srgbClr val="F0821D"/>
              </a:solidFill>
            </a:ln>
          </p:spPr>
          <p:txBody>
            <a:bodyPr wrap="square" lIns="0" tIns="0" rIns="0" bIns="0" rtlCol="0"/>
            <a:lstStyle/>
            <a:p>
              <a:endParaRPr>
                <a:cs typeface="Calibri" panose="020F0502020204030204" pitchFamily="34" charset="0"/>
              </a:endParaRPr>
            </a:p>
          </p:txBody>
        </p:sp>
        <p:pic>
          <p:nvPicPr>
            <p:cNvPr id="38" name="object 38"/>
            <p:cNvPicPr/>
            <p:nvPr/>
          </p:nvPicPr>
          <p:blipFill>
            <a:blip r:embed="rId9" cstate="print"/>
            <a:stretch>
              <a:fillRect/>
            </a:stretch>
          </p:blipFill>
          <p:spPr>
            <a:xfrm>
              <a:off x="2308068" y="7776169"/>
              <a:ext cx="173979" cy="158232"/>
            </a:xfrm>
            <a:prstGeom prst="rect">
              <a:avLst/>
            </a:prstGeom>
          </p:spPr>
        </p:pic>
        <p:sp>
          <p:nvSpPr>
            <p:cNvPr id="39" name="object 39"/>
            <p:cNvSpPr/>
            <p:nvPr/>
          </p:nvSpPr>
          <p:spPr>
            <a:xfrm>
              <a:off x="2395056" y="7568759"/>
              <a:ext cx="0" cy="263525"/>
            </a:xfrm>
            <a:custGeom>
              <a:avLst/>
              <a:gdLst/>
              <a:ahLst/>
              <a:cxnLst/>
              <a:rect l="l" t="t" r="r" b="b"/>
              <a:pathLst>
                <a:path h="263525">
                  <a:moveTo>
                    <a:pt x="0" y="263029"/>
                  </a:moveTo>
                  <a:lnTo>
                    <a:pt x="0" y="0"/>
                  </a:lnTo>
                </a:path>
              </a:pathLst>
            </a:custGeom>
            <a:ln w="62407">
              <a:solidFill>
                <a:srgbClr val="F0821D"/>
              </a:solidFill>
            </a:ln>
          </p:spPr>
          <p:txBody>
            <a:bodyPr wrap="square" lIns="0" tIns="0" rIns="0" bIns="0" rtlCol="0"/>
            <a:lstStyle/>
            <a:p>
              <a:endParaRPr>
                <a:cs typeface="Calibri" panose="020F0502020204030204" pitchFamily="34" charset="0"/>
              </a:endParaRPr>
            </a:p>
          </p:txBody>
        </p:sp>
        <p:pic>
          <p:nvPicPr>
            <p:cNvPr id="40" name="object 40"/>
            <p:cNvPicPr/>
            <p:nvPr/>
          </p:nvPicPr>
          <p:blipFill>
            <a:blip r:embed="rId10" cstate="print"/>
            <a:stretch>
              <a:fillRect/>
            </a:stretch>
          </p:blipFill>
          <p:spPr>
            <a:xfrm>
              <a:off x="3755691" y="7976123"/>
              <a:ext cx="173979" cy="158232"/>
            </a:xfrm>
            <a:prstGeom prst="rect">
              <a:avLst/>
            </a:prstGeom>
          </p:spPr>
        </p:pic>
        <p:sp>
          <p:nvSpPr>
            <p:cNvPr id="41" name="object 41"/>
            <p:cNvSpPr/>
            <p:nvPr/>
          </p:nvSpPr>
          <p:spPr>
            <a:xfrm>
              <a:off x="3842679" y="7650997"/>
              <a:ext cx="0" cy="381000"/>
            </a:xfrm>
            <a:custGeom>
              <a:avLst/>
              <a:gdLst/>
              <a:ahLst/>
              <a:cxnLst/>
              <a:rect l="l" t="t" r="r" b="b"/>
              <a:pathLst>
                <a:path h="381000">
                  <a:moveTo>
                    <a:pt x="0" y="380745"/>
                  </a:moveTo>
                  <a:lnTo>
                    <a:pt x="0" y="0"/>
                  </a:lnTo>
                </a:path>
              </a:pathLst>
            </a:custGeom>
            <a:ln w="62407">
              <a:solidFill>
                <a:srgbClr val="E42A83"/>
              </a:solidFill>
            </a:ln>
          </p:spPr>
          <p:txBody>
            <a:bodyPr wrap="square" lIns="0" tIns="0" rIns="0" bIns="0" rtlCol="0"/>
            <a:lstStyle/>
            <a:p>
              <a:endParaRPr>
                <a:cs typeface="Calibri" panose="020F0502020204030204" pitchFamily="34" charset="0"/>
              </a:endParaRPr>
            </a:p>
          </p:txBody>
        </p:sp>
        <p:pic>
          <p:nvPicPr>
            <p:cNvPr id="42" name="object 42"/>
            <p:cNvPicPr/>
            <p:nvPr/>
          </p:nvPicPr>
          <p:blipFill>
            <a:blip r:embed="rId11" cstate="print"/>
            <a:stretch>
              <a:fillRect/>
            </a:stretch>
          </p:blipFill>
          <p:spPr>
            <a:xfrm>
              <a:off x="3507242" y="7976123"/>
              <a:ext cx="173979" cy="158232"/>
            </a:xfrm>
            <a:prstGeom prst="rect">
              <a:avLst/>
            </a:prstGeom>
          </p:spPr>
        </p:pic>
        <p:sp>
          <p:nvSpPr>
            <p:cNvPr id="43" name="object 43"/>
            <p:cNvSpPr/>
            <p:nvPr/>
          </p:nvSpPr>
          <p:spPr>
            <a:xfrm>
              <a:off x="2552806" y="7568764"/>
              <a:ext cx="1042035" cy="463550"/>
            </a:xfrm>
            <a:custGeom>
              <a:avLst/>
              <a:gdLst/>
              <a:ahLst/>
              <a:cxnLst/>
              <a:rect l="l" t="t" r="r" b="b"/>
              <a:pathLst>
                <a:path w="1042035" h="463550">
                  <a:moveTo>
                    <a:pt x="1041425" y="462978"/>
                  </a:moveTo>
                  <a:lnTo>
                    <a:pt x="1041425" y="199948"/>
                  </a:lnTo>
                  <a:lnTo>
                    <a:pt x="0" y="199948"/>
                  </a:lnTo>
                  <a:lnTo>
                    <a:pt x="0" y="0"/>
                  </a:lnTo>
                </a:path>
              </a:pathLst>
            </a:custGeom>
            <a:ln w="62407">
              <a:solidFill>
                <a:srgbClr val="F0821D"/>
              </a:solidFill>
            </a:ln>
          </p:spPr>
          <p:txBody>
            <a:bodyPr wrap="square" lIns="0" tIns="0" rIns="0" bIns="0" rtlCol="0"/>
            <a:lstStyle/>
            <a:p>
              <a:endParaRPr>
                <a:cs typeface="Calibri" panose="020F0502020204030204" pitchFamily="34" charset="0"/>
              </a:endParaRPr>
            </a:p>
          </p:txBody>
        </p:sp>
        <p:pic>
          <p:nvPicPr>
            <p:cNvPr id="44" name="object 44"/>
            <p:cNvPicPr/>
            <p:nvPr/>
          </p:nvPicPr>
          <p:blipFill>
            <a:blip r:embed="rId12" cstate="print"/>
            <a:stretch>
              <a:fillRect/>
            </a:stretch>
          </p:blipFill>
          <p:spPr>
            <a:xfrm>
              <a:off x="3992162" y="7976123"/>
              <a:ext cx="173979" cy="158232"/>
            </a:xfrm>
            <a:prstGeom prst="rect">
              <a:avLst/>
            </a:prstGeom>
          </p:spPr>
        </p:pic>
        <p:sp>
          <p:nvSpPr>
            <p:cNvPr id="45" name="object 45"/>
            <p:cNvSpPr/>
            <p:nvPr/>
          </p:nvSpPr>
          <p:spPr>
            <a:xfrm>
              <a:off x="4079151" y="7650997"/>
              <a:ext cx="0" cy="381000"/>
            </a:xfrm>
            <a:custGeom>
              <a:avLst/>
              <a:gdLst/>
              <a:ahLst/>
              <a:cxnLst/>
              <a:rect l="l" t="t" r="r" b="b"/>
              <a:pathLst>
                <a:path h="381000">
                  <a:moveTo>
                    <a:pt x="0" y="380745"/>
                  </a:moveTo>
                  <a:lnTo>
                    <a:pt x="0" y="0"/>
                  </a:lnTo>
                </a:path>
              </a:pathLst>
            </a:custGeom>
            <a:ln w="62407">
              <a:solidFill>
                <a:srgbClr val="EF92B9"/>
              </a:solidFill>
            </a:ln>
          </p:spPr>
          <p:txBody>
            <a:bodyPr wrap="square" lIns="0" tIns="0" rIns="0" bIns="0" rtlCol="0"/>
            <a:lstStyle/>
            <a:p>
              <a:endParaRPr>
                <a:cs typeface="Calibri" panose="020F0502020204030204" pitchFamily="34" charset="0"/>
              </a:endParaRPr>
            </a:p>
          </p:txBody>
        </p:sp>
        <p:pic>
          <p:nvPicPr>
            <p:cNvPr id="46" name="object 46"/>
            <p:cNvPicPr/>
            <p:nvPr/>
          </p:nvPicPr>
          <p:blipFill>
            <a:blip r:embed="rId12" cstate="print"/>
            <a:stretch>
              <a:fillRect/>
            </a:stretch>
          </p:blipFill>
          <p:spPr>
            <a:xfrm>
              <a:off x="5064173" y="7879767"/>
              <a:ext cx="173979" cy="158232"/>
            </a:xfrm>
            <a:prstGeom prst="rect">
              <a:avLst/>
            </a:prstGeom>
          </p:spPr>
        </p:pic>
        <p:pic>
          <p:nvPicPr>
            <p:cNvPr id="47" name="object 47"/>
            <p:cNvPicPr/>
            <p:nvPr/>
          </p:nvPicPr>
          <p:blipFill>
            <a:blip r:embed="rId13" cstate="print"/>
            <a:stretch>
              <a:fillRect/>
            </a:stretch>
          </p:blipFill>
          <p:spPr>
            <a:xfrm>
              <a:off x="5064169" y="7512742"/>
              <a:ext cx="173979" cy="158232"/>
            </a:xfrm>
            <a:prstGeom prst="rect">
              <a:avLst/>
            </a:prstGeom>
          </p:spPr>
        </p:pic>
        <p:sp>
          <p:nvSpPr>
            <p:cNvPr id="48" name="object 48"/>
            <p:cNvSpPr/>
            <p:nvPr/>
          </p:nvSpPr>
          <p:spPr>
            <a:xfrm>
              <a:off x="5151163" y="7610698"/>
              <a:ext cx="0" cy="325120"/>
            </a:xfrm>
            <a:custGeom>
              <a:avLst/>
              <a:gdLst/>
              <a:ahLst/>
              <a:cxnLst/>
              <a:rect l="l" t="t" r="r" b="b"/>
              <a:pathLst>
                <a:path h="325120">
                  <a:moveTo>
                    <a:pt x="0" y="324688"/>
                  </a:moveTo>
                  <a:lnTo>
                    <a:pt x="0" y="0"/>
                  </a:lnTo>
                </a:path>
              </a:pathLst>
            </a:custGeom>
            <a:ln w="62407">
              <a:solidFill>
                <a:srgbClr val="EF92B9"/>
              </a:solidFill>
            </a:ln>
          </p:spPr>
          <p:txBody>
            <a:bodyPr wrap="square" lIns="0" tIns="0" rIns="0" bIns="0" rtlCol="0"/>
            <a:lstStyle/>
            <a:p>
              <a:endParaRPr>
                <a:cs typeface="Calibri" panose="020F0502020204030204" pitchFamily="34" charset="0"/>
              </a:endParaRPr>
            </a:p>
          </p:txBody>
        </p:sp>
        <p:sp>
          <p:nvSpPr>
            <p:cNvPr id="49" name="object 49"/>
            <p:cNvSpPr/>
            <p:nvPr/>
          </p:nvSpPr>
          <p:spPr>
            <a:xfrm>
              <a:off x="1423301" y="4717388"/>
              <a:ext cx="1878964" cy="4152900"/>
            </a:xfrm>
            <a:custGeom>
              <a:avLst/>
              <a:gdLst/>
              <a:ahLst/>
              <a:cxnLst/>
              <a:rect l="l" t="t" r="r" b="b"/>
              <a:pathLst>
                <a:path w="1878964" h="4152900">
                  <a:moveTo>
                    <a:pt x="0" y="0"/>
                  </a:moveTo>
                  <a:lnTo>
                    <a:pt x="0" y="4152861"/>
                  </a:lnTo>
                  <a:lnTo>
                    <a:pt x="1878964" y="4152861"/>
                  </a:lnTo>
                </a:path>
              </a:pathLst>
            </a:custGeom>
            <a:ln w="62407">
              <a:solidFill>
                <a:srgbClr val="E42A83"/>
              </a:solidFill>
            </a:ln>
          </p:spPr>
          <p:txBody>
            <a:bodyPr wrap="square" lIns="0" tIns="0" rIns="0" bIns="0" rtlCol="0"/>
            <a:lstStyle/>
            <a:p>
              <a:endParaRPr>
                <a:cs typeface="Calibri" panose="020F0502020204030204" pitchFamily="34" charset="0"/>
              </a:endParaRPr>
            </a:p>
          </p:txBody>
        </p:sp>
        <p:sp>
          <p:nvSpPr>
            <p:cNvPr id="50" name="object 50"/>
            <p:cNvSpPr/>
            <p:nvPr/>
          </p:nvSpPr>
          <p:spPr>
            <a:xfrm>
              <a:off x="5745150" y="4340555"/>
              <a:ext cx="816610" cy="1873250"/>
            </a:xfrm>
            <a:custGeom>
              <a:avLst/>
              <a:gdLst/>
              <a:ahLst/>
              <a:cxnLst/>
              <a:rect l="l" t="t" r="r" b="b"/>
              <a:pathLst>
                <a:path w="816609" h="1873250">
                  <a:moveTo>
                    <a:pt x="816394" y="1177836"/>
                  </a:moveTo>
                  <a:lnTo>
                    <a:pt x="0" y="1177836"/>
                  </a:lnTo>
                  <a:lnTo>
                    <a:pt x="0" y="1872767"/>
                  </a:lnTo>
                  <a:lnTo>
                    <a:pt x="816394" y="1872767"/>
                  </a:lnTo>
                  <a:lnTo>
                    <a:pt x="816394" y="1177836"/>
                  </a:lnTo>
                  <a:close/>
                </a:path>
                <a:path w="816609" h="1873250">
                  <a:moveTo>
                    <a:pt x="816394" y="0"/>
                  </a:moveTo>
                  <a:lnTo>
                    <a:pt x="0" y="0"/>
                  </a:lnTo>
                  <a:lnTo>
                    <a:pt x="0" y="987107"/>
                  </a:lnTo>
                  <a:lnTo>
                    <a:pt x="816394" y="987107"/>
                  </a:lnTo>
                  <a:lnTo>
                    <a:pt x="816394" y="0"/>
                  </a:lnTo>
                  <a:close/>
                </a:path>
              </a:pathLst>
            </a:custGeom>
            <a:solidFill>
              <a:srgbClr val="FFFFFF"/>
            </a:solidFill>
          </p:spPr>
          <p:txBody>
            <a:bodyPr wrap="square" lIns="0" tIns="0" rIns="0" bIns="0" rtlCol="0"/>
            <a:lstStyle/>
            <a:p>
              <a:endParaRPr>
                <a:cs typeface="Calibri" panose="020F0502020204030204" pitchFamily="34" charset="0"/>
              </a:endParaRPr>
            </a:p>
          </p:txBody>
        </p:sp>
        <p:pic>
          <p:nvPicPr>
            <p:cNvPr id="51" name="object 51"/>
            <p:cNvPicPr/>
            <p:nvPr/>
          </p:nvPicPr>
          <p:blipFill>
            <a:blip r:embed="rId14" cstate="print"/>
            <a:stretch>
              <a:fillRect/>
            </a:stretch>
          </p:blipFill>
          <p:spPr>
            <a:xfrm>
              <a:off x="6086284" y="7067559"/>
              <a:ext cx="147408" cy="147421"/>
            </a:xfrm>
            <a:prstGeom prst="rect">
              <a:avLst/>
            </a:prstGeom>
          </p:spPr>
        </p:pic>
        <p:pic>
          <p:nvPicPr>
            <p:cNvPr id="52" name="object 52"/>
            <p:cNvPicPr/>
            <p:nvPr/>
          </p:nvPicPr>
          <p:blipFill>
            <a:blip r:embed="rId14" cstate="print"/>
            <a:stretch>
              <a:fillRect/>
            </a:stretch>
          </p:blipFill>
          <p:spPr>
            <a:xfrm>
              <a:off x="1349601" y="7067559"/>
              <a:ext cx="147408" cy="147421"/>
            </a:xfrm>
            <a:prstGeom prst="rect">
              <a:avLst/>
            </a:prstGeom>
          </p:spPr>
        </p:pic>
        <p:sp>
          <p:nvSpPr>
            <p:cNvPr id="53" name="object 53"/>
            <p:cNvSpPr/>
            <p:nvPr/>
          </p:nvSpPr>
          <p:spPr>
            <a:xfrm>
              <a:off x="4438816" y="2568361"/>
              <a:ext cx="2183130" cy="4570730"/>
            </a:xfrm>
            <a:custGeom>
              <a:avLst/>
              <a:gdLst/>
              <a:ahLst/>
              <a:cxnLst/>
              <a:rect l="l" t="t" r="r" b="b"/>
              <a:pathLst>
                <a:path w="2183129" h="4570730">
                  <a:moveTo>
                    <a:pt x="0" y="0"/>
                  </a:moveTo>
                  <a:lnTo>
                    <a:pt x="2182647" y="0"/>
                  </a:lnTo>
                  <a:lnTo>
                    <a:pt x="2182647" y="4570564"/>
                  </a:lnTo>
                  <a:lnTo>
                    <a:pt x="1162138" y="4570564"/>
                  </a:lnTo>
                </a:path>
              </a:pathLst>
            </a:custGeom>
            <a:ln w="62407">
              <a:solidFill>
                <a:srgbClr val="EF92B9"/>
              </a:solidFill>
            </a:ln>
          </p:spPr>
          <p:txBody>
            <a:bodyPr wrap="square" lIns="0" tIns="0" rIns="0" bIns="0" rtlCol="0"/>
            <a:lstStyle/>
            <a:p>
              <a:endParaRPr>
                <a:cs typeface="Calibri" panose="020F0502020204030204" pitchFamily="34" charset="0"/>
              </a:endParaRPr>
            </a:p>
          </p:txBody>
        </p:sp>
        <p:sp>
          <p:nvSpPr>
            <p:cNvPr id="54" name="object 54"/>
            <p:cNvSpPr/>
            <p:nvPr/>
          </p:nvSpPr>
          <p:spPr>
            <a:xfrm>
              <a:off x="3185824" y="2438284"/>
              <a:ext cx="233045" cy="260350"/>
            </a:xfrm>
            <a:custGeom>
              <a:avLst/>
              <a:gdLst/>
              <a:ahLst/>
              <a:cxnLst/>
              <a:rect l="l" t="t" r="r" b="b"/>
              <a:pathLst>
                <a:path w="233045" h="260350">
                  <a:moveTo>
                    <a:pt x="28026" y="0"/>
                  </a:moveTo>
                  <a:lnTo>
                    <a:pt x="14235" y="3851"/>
                  </a:lnTo>
                  <a:lnTo>
                    <a:pt x="4003" y="13869"/>
                  </a:lnTo>
                  <a:lnTo>
                    <a:pt x="0" y="28517"/>
                  </a:lnTo>
                  <a:lnTo>
                    <a:pt x="0" y="231641"/>
                  </a:lnTo>
                  <a:lnTo>
                    <a:pt x="4003" y="246284"/>
                  </a:lnTo>
                  <a:lnTo>
                    <a:pt x="14235" y="256305"/>
                  </a:lnTo>
                  <a:lnTo>
                    <a:pt x="28026" y="260163"/>
                  </a:lnTo>
                  <a:lnTo>
                    <a:pt x="42710" y="256317"/>
                  </a:lnTo>
                  <a:lnTo>
                    <a:pt x="218630" y="154730"/>
                  </a:lnTo>
                  <a:lnTo>
                    <a:pt x="229310" y="143942"/>
                  </a:lnTo>
                  <a:lnTo>
                    <a:pt x="232870" y="130073"/>
                  </a:lnTo>
                  <a:lnTo>
                    <a:pt x="229310" y="116204"/>
                  </a:lnTo>
                  <a:lnTo>
                    <a:pt x="218630" y="105416"/>
                  </a:lnTo>
                  <a:lnTo>
                    <a:pt x="42710" y="3854"/>
                  </a:lnTo>
                  <a:lnTo>
                    <a:pt x="28026" y="0"/>
                  </a:lnTo>
                  <a:close/>
                </a:path>
              </a:pathLst>
            </a:custGeom>
            <a:solidFill>
              <a:srgbClr val="F0821D"/>
            </a:solidFill>
          </p:spPr>
          <p:txBody>
            <a:bodyPr wrap="square" lIns="0" tIns="0" rIns="0" bIns="0" rtlCol="0"/>
            <a:lstStyle/>
            <a:p>
              <a:endParaRPr>
                <a:cs typeface="Calibri" panose="020F0502020204030204" pitchFamily="34" charset="0"/>
              </a:endParaRPr>
            </a:p>
          </p:txBody>
        </p:sp>
        <p:sp>
          <p:nvSpPr>
            <p:cNvPr id="55" name="object 55"/>
            <p:cNvSpPr/>
            <p:nvPr/>
          </p:nvSpPr>
          <p:spPr>
            <a:xfrm>
              <a:off x="1035517" y="2568361"/>
              <a:ext cx="2218690" cy="4570730"/>
            </a:xfrm>
            <a:custGeom>
              <a:avLst/>
              <a:gdLst/>
              <a:ahLst/>
              <a:cxnLst/>
              <a:rect l="l" t="t" r="r" b="b"/>
              <a:pathLst>
                <a:path w="2218690" h="4570730">
                  <a:moveTo>
                    <a:pt x="2218563" y="0"/>
                  </a:moveTo>
                  <a:lnTo>
                    <a:pt x="0" y="0"/>
                  </a:lnTo>
                  <a:lnTo>
                    <a:pt x="0" y="4570564"/>
                  </a:lnTo>
                  <a:lnTo>
                    <a:pt x="782281" y="4570564"/>
                  </a:lnTo>
                </a:path>
              </a:pathLst>
            </a:custGeom>
            <a:ln w="62407">
              <a:solidFill>
                <a:srgbClr val="F0821D"/>
              </a:solidFill>
            </a:ln>
          </p:spPr>
          <p:txBody>
            <a:bodyPr wrap="square" lIns="0" tIns="0" rIns="0" bIns="0" rtlCol="0"/>
            <a:lstStyle/>
            <a:p>
              <a:endParaRPr>
                <a:cs typeface="Calibri" panose="020F0502020204030204" pitchFamily="34" charset="0"/>
              </a:endParaRPr>
            </a:p>
          </p:txBody>
        </p:sp>
        <p:sp>
          <p:nvSpPr>
            <p:cNvPr id="56" name="object 56"/>
            <p:cNvSpPr/>
            <p:nvPr/>
          </p:nvSpPr>
          <p:spPr>
            <a:xfrm>
              <a:off x="5685486" y="4751274"/>
              <a:ext cx="175895" cy="194310"/>
            </a:xfrm>
            <a:custGeom>
              <a:avLst/>
              <a:gdLst/>
              <a:ahLst/>
              <a:cxnLst/>
              <a:rect l="l" t="t" r="r" b="b"/>
              <a:pathLst>
                <a:path w="175895" h="194310">
                  <a:moveTo>
                    <a:pt x="28026" y="0"/>
                  </a:moveTo>
                  <a:lnTo>
                    <a:pt x="14235" y="3857"/>
                  </a:lnTo>
                  <a:lnTo>
                    <a:pt x="4003" y="13877"/>
                  </a:lnTo>
                  <a:lnTo>
                    <a:pt x="0" y="28514"/>
                  </a:lnTo>
                  <a:lnTo>
                    <a:pt x="0" y="165648"/>
                  </a:lnTo>
                  <a:lnTo>
                    <a:pt x="4003" y="180289"/>
                  </a:lnTo>
                  <a:lnTo>
                    <a:pt x="14235" y="190304"/>
                  </a:lnTo>
                  <a:lnTo>
                    <a:pt x="28026" y="194154"/>
                  </a:lnTo>
                  <a:lnTo>
                    <a:pt x="42710" y="190299"/>
                  </a:lnTo>
                  <a:lnTo>
                    <a:pt x="161467" y="121732"/>
                  </a:lnTo>
                  <a:lnTo>
                    <a:pt x="172147" y="110944"/>
                  </a:lnTo>
                  <a:lnTo>
                    <a:pt x="175707" y="97075"/>
                  </a:lnTo>
                  <a:lnTo>
                    <a:pt x="172147" y="83206"/>
                  </a:lnTo>
                  <a:lnTo>
                    <a:pt x="161467" y="72418"/>
                  </a:lnTo>
                  <a:lnTo>
                    <a:pt x="42710" y="3850"/>
                  </a:lnTo>
                  <a:lnTo>
                    <a:pt x="28026" y="0"/>
                  </a:lnTo>
                  <a:close/>
                </a:path>
              </a:pathLst>
            </a:custGeom>
            <a:solidFill>
              <a:srgbClr val="673089"/>
            </a:solidFill>
          </p:spPr>
          <p:txBody>
            <a:bodyPr wrap="square" lIns="0" tIns="0" rIns="0" bIns="0" rtlCol="0"/>
            <a:lstStyle/>
            <a:p>
              <a:endParaRPr>
                <a:cs typeface="Calibri" panose="020F0502020204030204" pitchFamily="34" charset="0"/>
              </a:endParaRPr>
            </a:p>
          </p:txBody>
        </p:sp>
        <p:sp>
          <p:nvSpPr>
            <p:cNvPr id="57" name="object 57"/>
            <p:cNvSpPr/>
            <p:nvPr/>
          </p:nvSpPr>
          <p:spPr>
            <a:xfrm>
              <a:off x="5601303" y="4848353"/>
              <a:ext cx="145415" cy="0"/>
            </a:xfrm>
            <a:custGeom>
              <a:avLst/>
              <a:gdLst/>
              <a:ahLst/>
              <a:cxnLst/>
              <a:rect l="l" t="t" r="r" b="b"/>
              <a:pathLst>
                <a:path w="145414">
                  <a:moveTo>
                    <a:pt x="145008" y="0"/>
                  </a:moveTo>
                  <a:lnTo>
                    <a:pt x="0" y="0"/>
                  </a:lnTo>
                </a:path>
              </a:pathLst>
            </a:custGeom>
            <a:ln w="62407">
              <a:solidFill>
                <a:srgbClr val="673089"/>
              </a:solidFill>
            </a:ln>
          </p:spPr>
          <p:txBody>
            <a:bodyPr wrap="square" lIns="0" tIns="0" rIns="0" bIns="0" rtlCol="0"/>
            <a:lstStyle/>
            <a:p>
              <a:endParaRPr>
                <a:cs typeface="Calibri" panose="020F0502020204030204" pitchFamily="34" charset="0"/>
              </a:endParaRPr>
            </a:p>
          </p:txBody>
        </p:sp>
        <p:pic>
          <p:nvPicPr>
            <p:cNvPr id="58" name="object 58"/>
            <p:cNvPicPr/>
            <p:nvPr/>
          </p:nvPicPr>
          <p:blipFill>
            <a:blip r:embed="rId15" cstate="print"/>
            <a:stretch>
              <a:fillRect/>
            </a:stretch>
          </p:blipFill>
          <p:spPr>
            <a:xfrm>
              <a:off x="3751982" y="4618626"/>
              <a:ext cx="185864" cy="185864"/>
            </a:xfrm>
            <a:prstGeom prst="rect">
              <a:avLst/>
            </a:prstGeom>
          </p:spPr>
        </p:pic>
        <p:sp>
          <p:nvSpPr>
            <p:cNvPr id="59" name="object 59"/>
            <p:cNvSpPr/>
            <p:nvPr/>
          </p:nvSpPr>
          <p:spPr>
            <a:xfrm>
              <a:off x="3687150" y="4817611"/>
              <a:ext cx="315595" cy="172085"/>
            </a:xfrm>
            <a:custGeom>
              <a:avLst/>
              <a:gdLst/>
              <a:ahLst/>
              <a:cxnLst/>
              <a:rect l="l" t="t" r="r" b="b"/>
              <a:pathLst>
                <a:path w="315595" h="172085">
                  <a:moveTo>
                    <a:pt x="157759" y="0"/>
                  </a:moveTo>
                  <a:lnTo>
                    <a:pt x="107951" y="8056"/>
                  </a:lnTo>
                  <a:lnTo>
                    <a:pt x="64651" y="30480"/>
                  </a:lnTo>
                  <a:lnTo>
                    <a:pt x="30480" y="64651"/>
                  </a:lnTo>
                  <a:lnTo>
                    <a:pt x="8056" y="107951"/>
                  </a:lnTo>
                  <a:lnTo>
                    <a:pt x="0" y="157759"/>
                  </a:lnTo>
                  <a:lnTo>
                    <a:pt x="0" y="165328"/>
                  </a:lnTo>
                  <a:lnTo>
                    <a:pt x="6159" y="171475"/>
                  </a:lnTo>
                  <a:lnTo>
                    <a:pt x="301802" y="171475"/>
                  </a:lnTo>
                  <a:lnTo>
                    <a:pt x="309384" y="171475"/>
                  </a:lnTo>
                  <a:lnTo>
                    <a:pt x="315518" y="165328"/>
                  </a:lnTo>
                  <a:lnTo>
                    <a:pt x="315518" y="157759"/>
                  </a:lnTo>
                  <a:lnTo>
                    <a:pt x="307462" y="107951"/>
                  </a:lnTo>
                  <a:lnTo>
                    <a:pt x="285038" y="64651"/>
                  </a:lnTo>
                  <a:lnTo>
                    <a:pt x="250867" y="30480"/>
                  </a:lnTo>
                  <a:lnTo>
                    <a:pt x="207567" y="8056"/>
                  </a:lnTo>
                  <a:lnTo>
                    <a:pt x="157759" y="0"/>
                  </a:lnTo>
                  <a:close/>
                </a:path>
              </a:pathLst>
            </a:custGeom>
            <a:solidFill>
              <a:srgbClr val="C3A5CF"/>
            </a:solidFill>
          </p:spPr>
          <p:txBody>
            <a:bodyPr wrap="square" lIns="0" tIns="0" rIns="0" bIns="0" rtlCol="0"/>
            <a:lstStyle/>
            <a:p>
              <a:endParaRPr>
                <a:cs typeface="Calibri" panose="020F0502020204030204" pitchFamily="34" charset="0"/>
              </a:endParaRPr>
            </a:p>
          </p:txBody>
        </p:sp>
        <p:pic>
          <p:nvPicPr>
            <p:cNvPr id="60" name="object 60"/>
            <p:cNvPicPr/>
            <p:nvPr/>
          </p:nvPicPr>
          <p:blipFill>
            <a:blip r:embed="rId16" cstate="print"/>
            <a:stretch>
              <a:fillRect/>
            </a:stretch>
          </p:blipFill>
          <p:spPr>
            <a:xfrm>
              <a:off x="3742253" y="2289780"/>
              <a:ext cx="185864" cy="185864"/>
            </a:xfrm>
            <a:prstGeom prst="rect">
              <a:avLst/>
            </a:prstGeom>
          </p:spPr>
        </p:pic>
        <p:sp>
          <p:nvSpPr>
            <p:cNvPr id="61" name="object 61"/>
            <p:cNvSpPr/>
            <p:nvPr/>
          </p:nvSpPr>
          <p:spPr>
            <a:xfrm>
              <a:off x="3677420" y="2488764"/>
              <a:ext cx="315595" cy="172085"/>
            </a:xfrm>
            <a:custGeom>
              <a:avLst/>
              <a:gdLst/>
              <a:ahLst/>
              <a:cxnLst/>
              <a:rect l="l" t="t" r="r" b="b"/>
              <a:pathLst>
                <a:path w="315595" h="172085">
                  <a:moveTo>
                    <a:pt x="157759" y="0"/>
                  </a:moveTo>
                  <a:lnTo>
                    <a:pt x="107951" y="8056"/>
                  </a:lnTo>
                  <a:lnTo>
                    <a:pt x="64651" y="30480"/>
                  </a:lnTo>
                  <a:lnTo>
                    <a:pt x="30480" y="64651"/>
                  </a:lnTo>
                  <a:lnTo>
                    <a:pt x="8056" y="107951"/>
                  </a:lnTo>
                  <a:lnTo>
                    <a:pt x="0" y="157759"/>
                  </a:lnTo>
                  <a:lnTo>
                    <a:pt x="0" y="165341"/>
                  </a:lnTo>
                  <a:lnTo>
                    <a:pt x="6159" y="171475"/>
                  </a:lnTo>
                  <a:lnTo>
                    <a:pt x="301802" y="171475"/>
                  </a:lnTo>
                  <a:lnTo>
                    <a:pt x="309384" y="171475"/>
                  </a:lnTo>
                  <a:lnTo>
                    <a:pt x="315518" y="165341"/>
                  </a:lnTo>
                  <a:lnTo>
                    <a:pt x="315518" y="157759"/>
                  </a:lnTo>
                  <a:lnTo>
                    <a:pt x="307462" y="107951"/>
                  </a:lnTo>
                  <a:lnTo>
                    <a:pt x="285038" y="64651"/>
                  </a:lnTo>
                  <a:lnTo>
                    <a:pt x="250867" y="30480"/>
                  </a:lnTo>
                  <a:lnTo>
                    <a:pt x="207567" y="8056"/>
                  </a:lnTo>
                  <a:lnTo>
                    <a:pt x="157759" y="0"/>
                  </a:lnTo>
                  <a:close/>
                </a:path>
              </a:pathLst>
            </a:custGeom>
            <a:solidFill>
              <a:srgbClr val="F5BBD4"/>
            </a:solidFill>
          </p:spPr>
          <p:txBody>
            <a:bodyPr wrap="square" lIns="0" tIns="0" rIns="0" bIns="0" rtlCol="0"/>
            <a:lstStyle/>
            <a:p>
              <a:endParaRPr>
                <a:cs typeface="Calibri" panose="020F0502020204030204" pitchFamily="34" charset="0"/>
              </a:endParaRPr>
            </a:p>
          </p:txBody>
        </p:sp>
        <p:pic>
          <p:nvPicPr>
            <p:cNvPr id="62" name="object 62"/>
            <p:cNvPicPr/>
            <p:nvPr/>
          </p:nvPicPr>
          <p:blipFill>
            <a:blip r:embed="rId15" cstate="print"/>
            <a:stretch>
              <a:fillRect/>
            </a:stretch>
          </p:blipFill>
          <p:spPr>
            <a:xfrm>
              <a:off x="5058226" y="8120753"/>
              <a:ext cx="185864" cy="185864"/>
            </a:xfrm>
            <a:prstGeom prst="rect">
              <a:avLst/>
            </a:prstGeom>
          </p:spPr>
        </p:pic>
        <p:sp>
          <p:nvSpPr>
            <p:cNvPr id="63" name="object 63"/>
            <p:cNvSpPr/>
            <p:nvPr/>
          </p:nvSpPr>
          <p:spPr>
            <a:xfrm>
              <a:off x="4993394" y="8319737"/>
              <a:ext cx="315595" cy="172085"/>
            </a:xfrm>
            <a:custGeom>
              <a:avLst/>
              <a:gdLst/>
              <a:ahLst/>
              <a:cxnLst/>
              <a:rect l="l" t="t" r="r" b="b"/>
              <a:pathLst>
                <a:path w="315595" h="172084">
                  <a:moveTo>
                    <a:pt x="157759" y="0"/>
                  </a:moveTo>
                  <a:lnTo>
                    <a:pt x="107951" y="8055"/>
                  </a:lnTo>
                  <a:lnTo>
                    <a:pt x="64651" y="30476"/>
                  </a:lnTo>
                  <a:lnTo>
                    <a:pt x="30480" y="64646"/>
                  </a:lnTo>
                  <a:lnTo>
                    <a:pt x="8056" y="107946"/>
                  </a:lnTo>
                  <a:lnTo>
                    <a:pt x="0" y="157759"/>
                  </a:lnTo>
                  <a:lnTo>
                    <a:pt x="0" y="165328"/>
                  </a:lnTo>
                  <a:lnTo>
                    <a:pt x="6159" y="171475"/>
                  </a:lnTo>
                  <a:lnTo>
                    <a:pt x="301802" y="171475"/>
                  </a:lnTo>
                  <a:lnTo>
                    <a:pt x="309384" y="171475"/>
                  </a:lnTo>
                  <a:lnTo>
                    <a:pt x="315518" y="165328"/>
                  </a:lnTo>
                  <a:lnTo>
                    <a:pt x="315518" y="157759"/>
                  </a:lnTo>
                  <a:lnTo>
                    <a:pt x="307462" y="107946"/>
                  </a:lnTo>
                  <a:lnTo>
                    <a:pt x="285038" y="64646"/>
                  </a:lnTo>
                  <a:lnTo>
                    <a:pt x="250867" y="30476"/>
                  </a:lnTo>
                  <a:lnTo>
                    <a:pt x="207567" y="8055"/>
                  </a:lnTo>
                  <a:lnTo>
                    <a:pt x="157759" y="0"/>
                  </a:lnTo>
                  <a:close/>
                </a:path>
              </a:pathLst>
            </a:custGeom>
            <a:solidFill>
              <a:srgbClr val="C3A5CF"/>
            </a:solidFill>
          </p:spPr>
          <p:txBody>
            <a:bodyPr wrap="square" lIns="0" tIns="0" rIns="0" bIns="0" rtlCol="0"/>
            <a:lstStyle/>
            <a:p>
              <a:endParaRPr>
                <a:cs typeface="Calibri" panose="020F0502020204030204" pitchFamily="34" charset="0"/>
              </a:endParaRPr>
            </a:p>
          </p:txBody>
        </p:sp>
        <p:pic>
          <p:nvPicPr>
            <p:cNvPr id="64" name="object 64"/>
            <p:cNvPicPr/>
            <p:nvPr/>
          </p:nvPicPr>
          <p:blipFill>
            <a:blip r:embed="rId15" cstate="print"/>
            <a:stretch>
              <a:fillRect/>
            </a:stretch>
          </p:blipFill>
          <p:spPr>
            <a:xfrm>
              <a:off x="3762941" y="6955400"/>
              <a:ext cx="185864" cy="185864"/>
            </a:xfrm>
            <a:prstGeom prst="rect">
              <a:avLst/>
            </a:prstGeom>
          </p:spPr>
        </p:pic>
        <p:sp>
          <p:nvSpPr>
            <p:cNvPr id="65" name="object 65"/>
            <p:cNvSpPr/>
            <p:nvPr/>
          </p:nvSpPr>
          <p:spPr>
            <a:xfrm>
              <a:off x="3698107" y="7154384"/>
              <a:ext cx="315595" cy="172085"/>
            </a:xfrm>
            <a:custGeom>
              <a:avLst/>
              <a:gdLst/>
              <a:ahLst/>
              <a:cxnLst/>
              <a:rect l="l" t="t" r="r" b="b"/>
              <a:pathLst>
                <a:path w="315595" h="172084">
                  <a:moveTo>
                    <a:pt x="157759" y="0"/>
                  </a:moveTo>
                  <a:lnTo>
                    <a:pt x="107951" y="8056"/>
                  </a:lnTo>
                  <a:lnTo>
                    <a:pt x="64651" y="30480"/>
                  </a:lnTo>
                  <a:lnTo>
                    <a:pt x="30480" y="64651"/>
                  </a:lnTo>
                  <a:lnTo>
                    <a:pt x="8056" y="107951"/>
                  </a:lnTo>
                  <a:lnTo>
                    <a:pt x="0" y="157759"/>
                  </a:lnTo>
                  <a:lnTo>
                    <a:pt x="0" y="165328"/>
                  </a:lnTo>
                  <a:lnTo>
                    <a:pt x="6159" y="171475"/>
                  </a:lnTo>
                  <a:lnTo>
                    <a:pt x="301802" y="171475"/>
                  </a:lnTo>
                  <a:lnTo>
                    <a:pt x="309384" y="171475"/>
                  </a:lnTo>
                  <a:lnTo>
                    <a:pt x="315518" y="165328"/>
                  </a:lnTo>
                  <a:lnTo>
                    <a:pt x="315518" y="157759"/>
                  </a:lnTo>
                  <a:lnTo>
                    <a:pt x="307462" y="107951"/>
                  </a:lnTo>
                  <a:lnTo>
                    <a:pt x="285038" y="64651"/>
                  </a:lnTo>
                  <a:lnTo>
                    <a:pt x="250867" y="30480"/>
                  </a:lnTo>
                  <a:lnTo>
                    <a:pt x="207567" y="8056"/>
                  </a:lnTo>
                  <a:lnTo>
                    <a:pt x="157759" y="0"/>
                  </a:lnTo>
                  <a:close/>
                </a:path>
              </a:pathLst>
            </a:custGeom>
            <a:solidFill>
              <a:srgbClr val="C3A5CF"/>
            </a:solidFill>
          </p:spPr>
          <p:txBody>
            <a:bodyPr wrap="square" lIns="0" tIns="0" rIns="0" bIns="0" rtlCol="0"/>
            <a:lstStyle/>
            <a:p>
              <a:endParaRPr>
                <a:cs typeface="Calibri" panose="020F0502020204030204" pitchFamily="34" charset="0"/>
              </a:endParaRPr>
            </a:p>
          </p:txBody>
        </p:sp>
        <p:sp>
          <p:nvSpPr>
            <p:cNvPr id="66" name="object 66"/>
            <p:cNvSpPr/>
            <p:nvPr/>
          </p:nvSpPr>
          <p:spPr>
            <a:xfrm>
              <a:off x="3594595" y="8684971"/>
              <a:ext cx="501015" cy="388620"/>
            </a:xfrm>
            <a:custGeom>
              <a:avLst/>
              <a:gdLst/>
              <a:ahLst/>
              <a:cxnLst/>
              <a:rect l="l" t="t" r="r" b="b"/>
              <a:pathLst>
                <a:path w="501014" h="388620">
                  <a:moveTo>
                    <a:pt x="500634" y="225475"/>
                  </a:moveTo>
                  <a:lnTo>
                    <a:pt x="466369" y="261899"/>
                  </a:lnTo>
                  <a:lnTo>
                    <a:pt x="427228" y="276504"/>
                  </a:lnTo>
                  <a:lnTo>
                    <a:pt x="376580" y="287794"/>
                  </a:lnTo>
                  <a:lnTo>
                    <a:pt x="316826" y="295059"/>
                  </a:lnTo>
                  <a:lnTo>
                    <a:pt x="250329" y="297637"/>
                  </a:lnTo>
                  <a:lnTo>
                    <a:pt x="183769" y="295059"/>
                  </a:lnTo>
                  <a:lnTo>
                    <a:pt x="123977" y="287782"/>
                  </a:lnTo>
                  <a:lnTo>
                    <a:pt x="73317" y="276479"/>
                  </a:lnTo>
                  <a:lnTo>
                    <a:pt x="34175" y="261861"/>
                  </a:lnTo>
                  <a:lnTo>
                    <a:pt x="12" y="225386"/>
                  </a:lnTo>
                  <a:lnTo>
                    <a:pt x="228" y="224155"/>
                  </a:lnTo>
                  <a:lnTo>
                    <a:pt x="0" y="224155"/>
                  </a:lnTo>
                  <a:lnTo>
                    <a:pt x="0" y="317563"/>
                  </a:lnTo>
                  <a:lnTo>
                    <a:pt x="215" y="317563"/>
                  </a:lnTo>
                  <a:lnTo>
                    <a:pt x="10045" y="336473"/>
                  </a:lnTo>
                  <a:lnTo>
                    <a:pt x="74828" y="367804"/>
                  </a:lnTo>
                  <a:lnTo>
                    <a:pt x="125183" y="378891"/>
                  </a:lnTo>
                  <a:lnTo>
                    <a:pt x="184442" y="386029"/>
                  </a:lnTo>
                  <a:lnTo>
                    <a:pt x="250317" y="388556"/>
                  </a:lnTo>
                  <a:lnTo>
                    <a:pt x="316179" y="386029"/>
                  </a:lnTo>
                  <a:lnTo>
                    <a:pt x="375437" y="378891"/>
                  </a:lnTo>
                  <a:lnTo>
                    <a:pt x="425792" y="367804"/>
                  </a:lnTo>
                  <a:lnTo>
                    <a:pt x="464947" y="353441"/>
                  </a:lnTo>
                  <a:lnTo>
                    <a:pt x="500418" y="317563"/>
                  </a:lnTo>
                  <a:lnTo>
                    <a:pt x="500634" y="317563"/>
                  </a:lnTo>
                  <a:lnTo>
                    <a:pt x="500634" y="225475"/>
                  </a:lnTo>
                  <a:close/>
                </a:path>
                <a:path w="501014" h="388620">
                  <a:moveTo>
                    <a:pt x="500634" y="224167"/>
                  </a:moveTo>
                  <a:lnTo>
                    <a:pt x="500430" y="224167"/>
                  </a:lnTo>
                  <a:lnTo>
                    <a:pt x="500456" y="224561"/>
                  </a:lnTo>
                  <a:lnTo>
                    <a:pt x="500634" y="224942"/>
                  </a:lnTo>
                  <a:lnTo>
                    <a:pt x="500634" y="224167"/>
                  </a:lnTo>
                  <a:close/>
                </a:path>
                <a:path w="501014" h="388620">
                  <a:moveTo>
                    <a:pt x="500634" y="113398"/>
                  </a:moveTo>
                  <a:lnTo>
                    <a:pt x="466369" y="149821"/>
                  </a:lnTo>
                  <a:lnTo>
                    <a:pt x="427228" y="164426"/>
                  </a:lnTo>
                  <a:lnTo>
                    <a:pt x="376580" y="175717"/>
                  </a:lnTo>
                  <a:lnTo>
                    <a:pt x="316826" y="182981"/>
                  </a:lnTo>
                  <a:lnTo>
                    <a:pt x="250329" y="185559"/>
                  </a:lnTo>
                  <a:lnTo>
                    <a:pt x="183769" y="182981"/>
                  </a:lnTo>
                  <a:lnTo>
                    <a:pt x="123977" y="175691"/>
                  </a:lnTo>
                  <a:lnTo>
                    <a:pt x="73317" y="164401"/>
                  </a:lnTo>
                  <a:lnTo>
                    <a:pt x="34175" y="149783"/>
                  </a:lnTo>
                  <a:lnTo>
                    <a:pt x="12" y="113322"/>
                  </a:lnTo>
                  <a:lnTo>
                    <a:pt x="228" y="112077"/>
                  </a:lnTo>
                  <a:lnTo>
                    <a:pt x="0" y="112077"/>
                  </a:lnTo>
                  <a:lnTo>
                    <a:pt x="0" y="205486"/>
                  </a:lnTo>
                  <a:lnTo>
                    <a:pt x="215" y="205486"/>
                  </a:lnTo>
                  <a:lnTo>
                    <a:pt x="10045" y="224396"/>
                  </a:lnTo>
                  <a:lnTo>
                    <a:pt x="74828" y="255727"/>
                  </a:lnTo>
                  <a:lnTo>
                    <a:pt x="125183" y="266814"/>
                  </a:lnTo>
                  <a:lnTo>
                    <a:pt x="184442" y="273951"/>
                  </a:lnTo>
                  <a:lnTo>
                    <a:pt x="250317" y="276479"/>
                  </a:lnTo>
                  <a:lnTo>
                    <a:pt x="316179" y="273951"/>
                  </a:lnTo>
                  <a:lnTo>
                    <a:pt x="375437" y="266814"/>
                  </a:lnTo>
                  <a:lnTo>
                    <a:pt x="425792" y="255727"/>
                  </a:lnTo>
                  <a:lnTo>
                    <a:pt x="464947" y="241363"/>
                  </a:lnTo>
                  <a:lnTo>
                    <a:pt x="500418" y="205486"/>
                  </a:lnTo>
                  <a:lnTo>
                    <a:pt x="500634" y="205486"/>
                  </a:lnTo>
                  <a:lnTo>
                    <a:pt x="500634" y="113398"/>
                  </a:lnTo>
                  <a:close/>
                </a:path>
                <a:path w="501014" h="388620">
                  <a:moveTo>
                    <a:pt x="500634" y="112064"/>
                  </a:moveTo>
                  <a:lnTo>
                    <a:pt x="500430" y="112064"/>
                  </a:lnTo>
                  <a:lnTo>
                    <a:pt x="500456" y="112458"/>
                  </a:lnTo>
                  <a:lnTo>
                    <a:pt x="500634" y="112839"/>
                  </a:lnTo>
                  <a:lnTo>
                    <a:pt x="500634" y="112064"/>
                  </a:lnTo>
                  <a:close/>
                </a:path>
                <a:path w="501014" h="388620">
                  <a:moveTo>
                    <a:pt x="500634" y="1320"/>
                  </a:moveTo>
                  <a:lnTo>
                    <a:pt x="466369" y="37731"/>
                  </a:lnTo>
                  <a:lnTo>
                    <a:pt x="427228" y="52336"/>
                  </a:lnTo>
                  <a:lnTo>
                    <a:pt x="376580" y="63614"/>
                  </a:lnTo>
                  <a:lnTo>
                    <a:pt x="316826" y="70891"/>
                  </a:lnTo>
                  <a:lnTo>
                    <a:pt x="250329" y="73469"/>
                  </a:lnTo>
                  <a:lnTo>
                    <a:pt x="183769" y="70891"/>
                  </a:lnTo>
                  <a:lnTo>
                    <a:pt x="123977" y="63601"/>
                  </a:lnTo>
                  <a:lnTo>
                    <a:pt x="73317" y="52311"/>
                  </a:lnTo>
                  <a:lnTo>
                    <a:pt x="34175" y="37693"/>
                  </a:lnTo>
                  <a:lnTo>
                    <a:pt x="12" y="1231"/>
                  </a:lnTo>
                  <a:lnTo>
                    <a:pt x="228" y="0"/>
                  </a:lnTo>
                  <a:lnTo>
                    <a:pt x="0" y="0"/>
                  </a:lnTo>
                  <a:lnTo>
                    <a:pt x="0" y="93395"/>
                  </a:lnTo>
                  <a:lnTo>
                    <a:pt x="215" y="93395"/>
                  </a:lnTo>
                  <a:lnTo>
                    <a:pt x="10045" y="112306"/>
                  </a:lnTo>
                  <a:lnTo>
                    <a:pt x="74828" y="143637"/>
                  </a:lnTo>
                  <a:lnTo>
                    <a:pt x="125183" y="154724"/>
                  </a:lnTo>
                  <a:lnTo>
                    <a:pt x="184442" y="161861"/>
                  </a:lnTo>
                  <a:lnTo>
                    <a:pt x="250317" y="164388"/>
                  </a:lnTo>
                  <a:lnTo>
                    <a:pt x="316179" y="161861"/>
                  </a:lnTo>
                  <a:lnTo>
                    <a:pt x="375437" y="154724"/>
                  </a:lnTo>
                  <a:lnTo>
                    <a:pt x="425792" y="143637"/>
                  </a:lnTo>
                  <a:lnTo>
                    <a:pt x="464947" y="129273"/>
                  </a:lnTo>
                  <a:lnTo>
                    <a:pt x="500418" y="93395"/>
                  </a:lnTo>
                  <a:lnTo>
                    <a:pt x="500634" y="93395"/>
                  </a:lnTo>
                  <a:lnTo>
                    <a:pt x="500634" y="1320"/>
                  </a:lnTo>
                  <a:close/>
                </a:path>
                <a:path w="501014" h="388620">
                  <a:moveTo>
                    <a:pt x="500634" y="0"/>
                  </a:moveTo>
                  <a:lnTo>
                    <a:pt x="500430" y="0"/>
                  </a:lnTo>
                  <a:lnTo>
                    <a:pt x="500456" y="381"/>
                  </a:lnTo>
                  <a:lnTo>
                    <a:pt x="500634" y="762"/>
                  </a:lnTo>
                  <a:lnTo>
                    <a:pt x="500634"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67" name="object 67"/>
            <p:cNvPicPr/>
            <p:nvPr/>
          </p:nvPicPr>
          <p:blipFill>
            <a:blip r:embed="rId17" cstate="print"/>
            <a:stretch>
              <a:fillRect/>
            </a:stretch>
          </p:blipFill>
          <p:spPr>
            <a:xfrm>
              <a:off x="3798892" y="8499391"/>
              <a:ext cx="226682" cy="72237"/>
            </a:xfrm>
            <a:prstGeom prst="rect">
              <a:avLst/>
            </a:prstGeom>
          </p:spPr>
        </p:pic>
        <p:sp>
          <p:nvSpPr>
            <p:cNvPr id="68" name="object 68"/>
            <p:cNvSpPr/>
            <p:nvPr/>
          </p:nvSpPr>
          <p:spPr>
            <a:xfrm>
              <a:off x="3662761" y="8536969"/>
              <a:ext cx="433070" cy="198120"/>
            </a:xfrm>
            <a:custGeom>
              <a:avLst/>
              <a:gdLst/>
              <a:ahLst/>
              <a:cxnLst/>
              <a:rect l="l" t="t" r="r" b="b"/>
              <a:pathLst>
                <a:path w="433070" h="198120">
                  <a:moveTo>
                    <a:pt x="401789" y="0"/>
                  </a:moveTo>
                  <a:lnTo>
                    <a:pt x="182994" y="34658"/>
                  </a:lnTo>
                  <a:lnTo>
                    <a:pt x="182156" y="34658"/>
                  </a:lnTo>
                  <a:lnTo>
                    <a:pt x="124459" y="105689"/>
                  </a:lnTo>
                  <a:lnTo>
                    <a:pt x="124459" y="195795"/>
                  </a:lnTo>
                  <a:lnTo>
                    <a:pt x="138493" y="196645"/>
                  </a:lnTo>
                  <a:lnTo>
                    <a:pt x="152793" y="197275"/>
                  </a:lnTo>
                  <a:lnTo>
                    <a:pt x="167351" y="197667"/>
                  </a:lnTo>
                  <a:lnTo>
                    <a:pt x="182156" y="197802"/>
                  </a:lnTo>
                  <a:lnTo>
                    <a:pt x="248017" y="195273"/>
                  </a:lnTo>
                  <a:lnTo>
                    <a:pt x="307276" y="188131"/>
                  </a:lnTo>
                  <a:lnTo>
                    <a:pt x="357632" y="177044"/>
                  </a:lnTo>
                  <a:lnTo>
                    <a:pt x="396781" y="162680"/>
                  </a:lnTo>
                  <a:lnTo>
                    <a:pt x="432257" y="126796"/>
                  </a:lnTo>
                  <a:lnTo>
                    <a:pt x="432473" y="126796"/>
                  </a:lnTo>
                  <a:lnTo>
                    <a:pt x="432473" y="35432"/>
                  </a:lnTo>
                  <a:lnTo>
                    <a:pt x="432333" y="35432"/>
                  </a:lnTo>
                  <a:lnTo>
                    <a:pt x="432428" y="35001"/>
                  </a:lnTo>
                  <a:lnTo>
                    <a:pt x="432473" y="34645"/>
                  </a:lnTo>
                  <a:lnTo>
                    <a:pt x="430427" y="25381"/>
                  </a:lnTo>
                  <a:lnTo>
                    <a:pt x="424460" y="16475"/>
                  </a:lnTo>
                  <a:lnTo>
                    <a:pt x="414829" y="7992"/>
                  </a:lnTo>
                  <a:lnTo>
                    <a:pt x="401789" y="0"/>
                  </a:lnTo>
                  <a:close/>
                </a:path>
                <a:path w="433070" h="198120">
                  <a:moveTo>
                    <a:pt x="181749" y="33527"/>
                  </a:moveTo>
                  <a:lnTo>
                    <a:pt x="0" y="83972"/>
                  </a:lnTo>
                  <a:lnTo>
                    <a:pt x="0" y="174967"/>
                  </a:lnTo>
                  <a:lnTo>
                    <a:pt x="20334" y="180566"/>
                  </a:lnTo>
                  <a:lnTo>
                    <a:pt x="42721" y="185475"/>
                  </a:lnTo>
                  <a:lnTo>
                    <a:pt x="66981" y="189639"/>
                  </a:lnTo>
                  <a:lnTo>
                    <a:pt x="92938" y="193001"/>
                  </a:lnTo>
                  <a:lnTo>
                    <a:pt x="92938" y="101917"/>
                  </a:lnTo>
                  <a:lnTo>
                    <a:pt x="182156" y="34658"/>
                  </a:lnTo>
                  <a:lnTo>
                    <a:pt x="182994" y="34658"/>
                  </a:lnTo>
                  <a:lnTo>
                    <a:pt x="181749" y="33527"/>
                  </a:lnTo>
                  <a:close/>
                </a:path>
                <a:path w="433070" h="198120">
                  <a:moveTo>
                    <a:pt x="432473" y="35001"/>
                  </a:moveTo>
                  <a:lnTo>
                    <a:pt x="432364" y="35129"/>
                  </a:lnTo>
                  <a:lnTo>
                    <a:pt x="432333" y="35432"/>
                  </a:lnTo>
                  <a:lnTo>
                    <a:pt x="432473" y="35432"/>
                  </a:lnTo>
                  <a:lnTo>
                    <a:pt x="432473" y="35001"/>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69" name="object 69"/>
            <p:cNvPicPr/>
            <p:nvPr/>
          </p:nvPicPr>
          <p:blipFill>
            <a:blip r:embed="rId18" cstate="print"/>
            <a:stretch>
              <a:fillRect/>
            </a:stretch>
          </p:blipFill>
          <p:spPr>
            <a:xfrm>
              <a:off x="3594595" y="8502669"/>
              <a:ext cx="249866" cy="193109"/>
            </a:xfrm>
            <a:prstGeom prst="rect">
              <a:avLst/>
            </a:prstGeom>
          </p:spPr>
        </p:pic>
        <p:pic>
          <p:nvPicPr>
            <p:cNvPr id="70" name="object 70"/>
            <p:cNvPicPr/>
            <p:nvPr/>
          </p:nvPicPr>
          <p:blipFill>
            <a:blip r:embed="rId19" cstate="print"/>
            <a:stretch>
              <a:fillRect/>
            </a:stretch>
          </p:blipFill>
          <p:spPr>
            <a:xfrm>
              <a:off x="2486817" y="6935176"/>
              <a:ext cx="152628" cy="152628"/>
            </a:xfrm>
            <a:prstGeom prst="rect">
              <a:avLst/>
            </a:prstGeom>
          </p:spPr>
        </p:pic>
        <p:sp>
          <p:nvSpPr>
            <p:cNvPr id="71" name="object 71"/>
            <p:cNvSpPr/>
            <p:nvPr/>
          </p:nvSpPr>
          <p:spPr>
            <a:xfrm>
              <a:off x="2433596" y="7098568"/>
              <a:ext cx="259079" cy="140970"/>
            </a:xfrm>
            <a:custGeom>
              <a:avLst/>
              <a:gdLst/>
              <a:ahLst/>
              <a:cxnLst/>
              <a:rect l="l" t="t" r="r" b="b"/>
              <a:pathLst>
                <a:path w="259080" h="140970">
                  <a:moveTo>
                    <a:pt x="129540" y="0"/>
                  </a:moveTo>
                  <a:lnTo>
                    <a:pt x="79167" y="10196"/>
                  </a:lnTo>
                  <a:lnTo>
                    <a:pt x="37985" y="37984"/>
                  </a:lnTo>
                  <a:lnTo>
                    <a:pt x="10196" y="79161"/>
                  </a:lnTo>
                  <a:lnTo>
                    <a:pt x="0" y="129527"/>
                  </a:lnTo>
                  <a:lnTo>
                    <a:pt x="0" y="135762"/>
                  </a:lnTo>
                  <a:lnTo>
                    <a:pt x="5041" y="140804"/>
                  </a:lnTo>
                  <a:lnTo>
                    <a:pt x="247815" y="140804"/>
                  </a:lnTo>
                  <a:lnTo>
                    <a:pt x="254025" y="140804"/>
                  </a:lnTo>
                  <a:lnTo>
                    <a:pt x="259080" y="135762"/>
                  </a:lnTo>
                  <a:lnTo>
                    <a:pt x="259080" y="129527"/>
                  </a:lnTo>
                  <a:lnTo>
                    <a:pt x="248883" y="79161"/>
                  </a:lnTo>
                  <a:lnTo>
                    <a:pt x="221094" y="37984"/>
                  </a:lnTo>
                  <a:lnTo>
                    <a:pt x="179912" y="10196"/>
                  </a:lnTo>
                  <a:lnTo>
                    <a:pt x="129540" y="0"/>
                  </a:lnTo>
                  <a:close/>
                </a:path>
              </a:pathLst>
            </a:custGeom>
            <a:solidFill>
              <a:srgbClr val="C3A5CF"/>
            </a:solidFill>
          </p:spPr>
          <p:txBody>
            <a:bodyPr wrap="square" lIns="0" tIns="0" rIns="0" bIns="0" rtlCol="0"/>
            <a:lstStyle/>
            <a:p>
              <a:endParaRPr>
                <a:cs typeface="Calibri" panose="020F0502020204030204" pitchFamily="34" charset="0"/>
              </a:endParaRPr>
            </a:p>
          </p:txBody>
        </p:sp>
        <p:pic>
          <p:nvPicPr>
            <p:cNvPr id="72" name="object 72"/>
            <p:cNvPicPr/>
            <p:nvPr/>
          </p:nvPicPr>
          <p:blipFill>
            <a:blip r:embed="rId19" cstate="print"/>
            <a:stretch>
              <a:fillRect/>
            </a:stretch>
          </p:blipFill>
          <p:spPr>
            <a:xfrm>
              <a:off x="2150658" y="6935176"/>
              <a:ext cx="152628" cy="152628"/>
            </a:xfrm>
            <a:prstGeom prst="rect">
              <a:avLst/>
            </a:prstGeom>
          </p:spPr>
        </p:pic>
        <p:sp>
          <p:nvSpPr>
            <p:cNvPr id="73" name="object 73"/>
            <p:cNvSpPr/>
            <p:nvPr/>
          </p:nvSpPr>
          <p:spPr>
            <a:xfrm>
              <a:off x="2097430" y="7098576"/>
              <a:ext cx="452755" cy="241935"/>
            </a:xfrm>
            <a:custGeom>
              <a:avLst/>
              <a:gdLst/>
              <a:ahLst/>
              <a:cxnLst/>
              <a:rect l="l" t="t" r="r" b="b"/>
              <a:pathLst>
                <a:path w="452755" h="241934">
                  <a:moveTo>
                    <a:pt x="452132" y="205333"/>
                  </a:moveTo>
                  <a:lnTo>
                    <a:pt x="444233" y="156540"/>
                  </a:lnTo>
                  <a:lnTo>
                    <a:pt x="422275" y="114134"/>
                  </a:lnTo>
                  <a:lnTo>
                    <a:pt x="388810" y="80657"/>
                  </a:lnTo>
                  <a:lnTo>
                    <a:pt x="346405" y="58699"/>
                  </a:lnTo>
                  <a:lnTo>
                    <a:pt x="297624" y="50812"/>
                  </a:lnTo>
                  <a:lnTo>
                    <a:pt x="248843" y="58699"/>
                  </a:lnTo>
                  <a:lnTo>
                    <a:pt x="238645" y="63982"/>
                  </a:lnTo>
                  <a:lnTo>
                    <a:pt x="221107" y="37985"/>
                  </a:lnTo>
                  <a:lnTo>
                    <a:pt x="179920" y="10198"/>
                  </a:lnTo>
                  <a:lnTo>
                    <a:pt x="129540" y="0"/>
                  </a:lnTo>
                  <a:lnTo>
                    <a:pt x="79171" y="10198"/>
                  </a:lnTo>
                  <a:lnTo>
                    <a:pt x="37985" y="37985"/>
                  </a:lnTo>
                  <a:lnTo>
                    <a:pt x="10198" y="79159"/>
                  </a:lnTo>
                  <a:lnTo>
                    <a:pt x="0" y="129527"/>
                  </a:lnTo>
                  <a:lnTo>
                    <a:pt x="0" y="135763"/>
                  </a:lnTo>
                  <a:lnTo>
                    <a:pt x="5041" y="140804"/>
                  </a:lnTo>
                  <a:lnTo>
                    <a:pt x="159156" y="140804"/>
                  </a:lnTo>
                  <a:lnTo>
                    <a:pt x="151015" y="156540"/>
                  </a:lnTo>
                  <a:lnTo>
                    <a:pt x="143129" y="205333"/>
                  </a:lnTo>
                  <a:lnTo>
                    <a:pt x="145973" y="219417"/>
                  </a:lnTo>
                  <a:lnTo>
                    <a:pt x="153733" y="230924"/>
                  </a:lnTo>
                  <a:lnTo>
                    <a:pt x="165252" y="238696"/>
                  </a:lnTo>
                  <a:lnTo>
                    <a:pt x="179349" y="241554"/>
                  </a:lnTo>
                  <a:lnTo>
                    <a:pt x="415912" y="241554"/>
                  </a:lnTo>
                  <a:lnTo>
                    <a:pt x="429983" y="238696"/>
                  </a:lnTo>
                  <a:lnTo>
                    <a:pt x="441502" y="230924"/>
                  </a:lnTo>
                  <a:lnTo>
                    <a:pt x="449275" y="219417"/>
                  </a:lnTo>
                  <a:lnTo>
                    <a:pt x="452132" y="205333"/>
                  </a:lnTo>
                  <a:close/>
                </a:path>
              </a:pathLst>
            </a:custGeom>
            <a:solidFill>
              <a:srgbClr val="C3A5CF"/>
            </a:solidFill>
          </p:spPr>
          <p:txBody>
            <a:bodyPr wrap="square" lIns="0" tIns="0" rIns="0" bIns="0" rtlCol="0"/>
            <a:lstStyle/>
            <a:p>
              <a:endParaRPr>
                <a:cs typeface="Calibri" panose="020F0502020204030204" pitchFamily="34" charset="0"/>
              </a:endParaRPr>
            </a:p>
          </p:txBody>
        </p:sp>
        <p:sp>
          <p:nvSpPr>
            <p:cNvPr id="74" name="object 74"/>
            <p:cNvSpPr/>
            <p:nvPr/>
          </p:nvSpPr>
          <p:spPr>
            <a:xfrm>
              <a:off x="2215592" y="7124423"/>
              <a:ext cx="359410" cy="240665"/>
            </a:xfrm>
            <a:custGeom>
              <a:avLst/>
              <a:gdLst/>
              <a:ahLst/>
              <a:cxnLst/>
              <a:rect l="l" t="t" r="r" b="b"/>
              <a:pathLst>
                <a:path w="359410" h="240665">
                  <a:moveTo>
                    <a:pt x="179463" y="0"/>
                  </a:moveTo>
                  <a:lnTo>
                    <a:pt x="131809" y="6421"/>
                  </a:lnTo>
                  <a:lnTo>
                    <a:pt x="88954" y="24536"/>
                  </a:lnTo>
                  <a:lnTo>
                    <a:pt x="52622" y="52622"/>
                  </a:lnTo>
                  <a:lnTo>
                    <a:pt x="24536" y="88954"/>
                  </a:lnTo>
                  <a:lnTo>
                    <a:pt x="6421" y="131809"/>
                  </a:lnTo>
                  <a:lnTo>
                    <a:pt x="0" y="179463"/>
                  </a:lnTo>
                  <a:lnTo>
                    <a:pt x="4815" y="203267"/>
                  </a:lnTo>
                  <a:lnTo>
                    <a:pt x="17940" y="222723"/>
                  </a:lnTo>
                  <a:lnTo>
                    <a:pt x="37392" y="235849"/>
                  </a:lnTo>
                  <a:lnTo>
                    <a:pt x="61188" y="240665"/>
                  </a:lnTo>
                  <a:lnTo>
                    <a:pt x="297738" y="240665"/>
                  </a:lnTo>
                  <a:lnTo>
                    <a:pt x="321535" y="235849"/>
                  </a:lnTo>
                  <a:lnTo>
                    <a:pt x="340987" y="222723"/>
                  </a:lnTo>
                  <a:lnTo>
                    <a:pt x="354111" y="203267"/>
                  </a:lnTo>
                  <a:lnTo>
                    <a:pt x="356645" y="190741"/>
                  </a:lnTo>
                  <a:lnTo>
                    <a:pt x="54965" y="190741"/>
                  </a:lnTo>
                  <a:lnTo>
                    <a:pt x="49923" y="185699"/>
                  </a:lnTo>
                  <a:lnTo>
                    <a:pt x="49923" y="179463"/>
                  </a:lnTo>
                  <a:lnTo>
                    <a:pt x="60120" y="129090"/>
                  </a:lnTo>
                  <a:lnTo>
                    <a:pt x="87909" y="87909"/>
                  </a:lnTo>
                  <a:lnTo>
                    <a:pt x="129090" y="60120"/>
                  </a:lnTo>
                  <a:lnTo>
                    <a:pt x="179463" y="49923"/>
                  </a:lnTo>
                  <a:lnTo>
                    <a:pt x="302813" y="49923"/>
                  </a:lnTo>
                  <a:lnTo>
                    <a:pt x="269972" y="24536"/>
                  </a:lnTo>
                  <a:lnTo>
                    <a:pt x="227117" y="6421"/>
                  </a:lnTo>
                  <a:lnTo>
                    <a:pt x="179463" y="0"/>
                  </a:lnTo>
                  <a:close/>
                </a:path>
                <a:path w="359410" h="240665">
                  <a:moveTo>
                    <a:pt x="302813" y="49923"/>
                  </a:moveTo>
                  <a:lnTo>
                    <a:pt x="179463" y="49923"/>
                  </a:lnTo>
                  <a:lnTo>
                    <a:pt x="229836" y="60120"/>
                  </a:lnTo>
                  <a:lnTo>
                    <a:pt x="271018" y="87909"/>
                  </a:lnTo>
                  <a:lnTo>
                    <a:pt x="298807" y="129090"/>
                  </a:lnTo>
                  <a:lnTo>
                    <a:pt x="309003" y="179463"/>
                  </a:lnTo>
                  <a:lnTo>
                    <a:pt x="309003" y="185699"/>
                  </a:lnTo>
                  <a:lnTo>
                    <a:pt x="303961" y="190741"/>
                  </a:lnTo>
                  <a:lnTo>
                    <a:pt x="356645" y="190741"/>
                  </a:lnTo>
                  <a:lnTo>
                    <a:pt x="358927" y="179463"/>
                  </a:lnTo>
                  <a:lnTo>
                    <a:pt x="352505" y="131809"/>
                  </a:lnTo>
                  <a:lnTo>
                    <a:pt x="334390" y="88954"/>
                  </a:lnTo>
                  <a:lnTo>
                    <a:pt x="306304" y="52622"/>
                  </a:lnTo>
                  <a:lnTo>
                    <a:pt x="302813" y="49923"/>
                  </a:lnTo>
                  <a:close/>
                </a:path>
              </a:pathLst>
            </a:custGeom>
            <a:solidFill>
              <a:srgbClr val="FFFFFF"/>
            </a:solidFill>
          </p:spPr>
          <p:txBody>
            <a:bodyPr wrap="square" lIns="0" tIns="0" rIns="0" bIns="0" rtlCol="0"/>
            <a:lstStyle/>
            <a:p>
              <a:endParaRPr>
                <a:cs typeface="Calibri" panose="020F0502020204030204" pitchFamily="34" charset="0"/>
              </a:endParaRPr>
            </a:p>
          </p:txBody>
        </p:sp>
        <p:pic>
          <p:nvPicPr>
            <p:cNvPr id="75" name="object 75"/>
            <p:cNvPicPr/>
            <p:nvPr/>
          </p:nvPicPr>
          <p:blipFill>
            <a:blip r:embed="rId19" cstate="print"/>
            <a:stretch>
              <a:fillRect/>
            </a:stretch>
          </p:blipFill>
          <p:spPr>
            <a:xfrm>
              <a:off x="2318739" y="6996530"/>
              <a:ext cx="152628" cy="152628"/>
            </a:xfrm>
            <a:prstGeom prst="rect">
              <a:avLst/>
            </a:prstGeom>
          </p:spPr>
        </p:pic>
        <p:pic>
          <p:nvPicPr>
            <p:cNvPr id="76" name="object 76"/>
            <p:cNvPicPr/>
            <p:nvPr/>
          </p:nvPicPr>
          <p:blipFill>
            <a:blip r:embed="rId19" cstate="print"/>
            <a:stretch>
              <a:fillRect/>
            </a:stretch>
          </p:blipFill>
          <p:spPr>
            <a:xfrm>
              <a:off x="5255013" y="6947272"/>
              <a:ext cx="152628" cy="152628"/>
            </a:xfrm>
            <a:prstGeom prst="rect">
              <a:avLst/>
            </a:prstGeom>
          </p:spPr>
        </p:pic>
        <p:sp>
          <p:nvSpPr>
            <p:cNvPr id="77" name="object 77"/>
            <p:cNvSpPr/>
            <p:nvPr/>
          </p:nvSpPr>
          <p:spPr>
            <a:xfrm>
              <a:off x="5201792" y="7110666"/>
              <a:ext cx="259079" cy="140970"/>
            </a:xfrm>
            <a:custGeom>
              <a:avLst/>
              <a:gdLst/>
              <a:ahLst/>
              <a:cxnLst/>
              <a:rect l="l" t="t" r="r" b="b"/>
              <a:pathLst>
                <a:path w="259079" h="140970">
                  <a:moveTo>
                    <a:pt x="129539" y="0"/>
                  </a:moveTo>
                  <a:lnTo>
                    <a:pt x="79167" y="10196"/>
                  </a:lnTo>
                  <a:lnTo>
                    <a:pt x="37985" y="37984"/>
                  </a:lnTo>
                  <a:lnTo>
                    <a:pt x="10196" y="79161"/>
                  </a:lnTo>
                  <a:lnTo>
                    <a:pt x="0" y="129527"/>
                  </a:lnTo>
                  <a:lnTo>
                    <a:pt x="0" y="135762"/>
                  </a:lnTo>
                  <a:lnTo>
                    <a:pt x="5041" y="140804"/>
                  </a:lnTo>
                  <a:lnTo>
                    <a:pt x="247815" y="140804"/>
                  </a:lnTo>
                  <a:lnTo>
                    <a:pt x="254025" y="140804"/>
                  </a:lnTo>
                  <a:lnTo>
                    <a:pt x="259079" y="135762"/>
                  </a:lnTo>
                  <a:lnTo>
                    <a:pt x="259079" y="129527"/>
                  </a:lnTo>
                  <a:lnTo>
                    <a:pt x="248883" y="79161"/>
                  </a:lnTo>
                  <a:lnTo>
                    <a:pt x="221094" y="37984"/>
                  </a:lnTo>
                  <a:lnTo>
                    <a:pt x="179912" y="10196"/>
                  </a:lnTo>
                  <a:lnTo>
                    <a:pt x="129539" y="0"/>
                  </a:lnTo>
                  <a:close/>
                </a:path>
              </a:pathLst>
            </a:custGeom>
            <a:solidFill>
              <a:srgbClr val="C3A5CF"/>
            </a:solidFill>
          </p:spPr>
          <p:txBody>
            <a:bodyPr wrap="square" lIns="0" tIns="0" rIns="0" bIns="0" rtlCol="0"/>
            <a:lstStyle/>
            <a:p>
              <a:endParaRPr>
                <a:cs typeface="Calibri" panose="020F0502020204030204" pitchFamily="34" charset="0"/>
              </a:endParaRPr>
            </a:p>
          </p:txBody>
        </p:sp>
        <p:pic>
          <p:nvPicPr>
            <p:cNvPr id="78" name="object 78"/>
            <p:cNvPicPr/>
            <p:nvPr/>
          </p:nvPicPr>
          <p:blipFill>
            <a:blip r:embed="rId19" cstate="print"/>
            <a:stretch>
              <a:fillRect/>
            </a:stretch>
          </p:blipFill>
          <p:spPr>
            <a:xfrm>
              <a:off x="4918857" y="6947272"/>
              <a:ext cx="152628" cy="152628"/>
            </a:xfrm>
            <a:prstGeom prst="rect">
              <a:avLst/>
            </a:prstGeom>
          </p:spPr>
        </p:pic>
        <p:sp>
          <p:nvSpPr>
            <p:cNvPr id="79" name="object 79"/>
            <p:cNvSpPr/>
            <p:nvPr/>
          </p:nvSpPr>
          <p:spPr>
            <a:xfrm>
              <a:off x="4865624" y="7110666"/>
              <a:ext cx="452755" cy="241935"/>
            </a:xfrm>
            <a:custGeom>
              <a:avLst/>
              <a:gdLst/>
              <a:ahLst/>
              <a:cxnLst/>
              <a:rect l="l" t="t" r="r" b="b"/>
              <a:pathLst>
                <a:path w="452754" h="241934">
                  <a:moveTo>
                    <a:pt x="452132" y="205320"/>
                  </a:moveTo>
                  <a:lnTo>
                    <a:pt x="444233" y="156540"/>
                  </a:lnTo>
                  <a:lnTo>
                    <a:pt x="422275" y="114134"/>
                  </a:lnTo>
                  <a:lnTo>
                    <a:pt x="388810" y="80670"/>
                  </a:lnTo>
                  <a:lnTo>
                    <a:pt x="346417" y="58712"/>
                  </a:lnTo>
                  <a:lnTo>
                    <a:pt x="297637" y="50812"/>
                  </a:lnTo>
                  <a:lnTo>
                    <a:pt x="248843" y="58712"/>
                  </a:lnTo>
                  <a:lnTo>
                    <a:pt x="238645" y="63995"/>
                  </a:lnTo>
                  <a:lnTo>
                    <a:pt x="221107" y="37985"/>
                  </a:lnTo>
                  <a:lnTo>
                    <a:pt x="179920" y="10198"/>
                  </a:lnTo>
                  <a:lnTo>
                    <a:pt x="129540" y="0"/>
                  </a:lnTo>
                  <a:lnTo>
                    <a:pt x="79171" y="10198"/>
                  </a:lnTo>
                  <a:lnTo>
                    <a:pt x="37985" y="37985"/>
                  </a:lnTo>
                  <a:lnTo>
                    <a:pt x="10198" y="79171"/>
                  </a:lnTo>
                  <a:lnTo>
                    <a:pt x="0" y="129527"/>
                  </a:lnTo>
                  <a:lnTo>
                    <a:pt x="0" y="135763"/>
                  </a:lnTo>
                  <a:lnTo>
                    <a:pt x="5041" y="140804"/>
                  </a:lnTo>
                  <a:lnTo>
                    <a:pt x="159156" y="140804"/>
                  </a:lnTo>
                  <a:lnTo>
                    <a:pt x="151015" y="156540"/>
                  </a:lnTo>
                  <a:lnTo>
                    <a:pt x="143129" y="205320"/>
                  </a:lnTo>
                  <a:lnTo>
                    <a:pt x="145973" y="219417"/>
                  </a:lnTo>
                  <a:lnTo>
                    <a:pt x="153733" y="230936"/>
                  </a:lnTo>
                  <a:lnTo>
                    <a:pt x="165252" y="238709"/>
                  </a:lnTo>
                  <a:lnTo>
                    <a:pt x="179349" y="241554"/>
                  </a:lnTo>
                  <a:lnTo>
                    <a:pt x="415912" y="241554"/>
                  </a:lnTo>
                  <a:lnTo>
                    <a:pt x="429996" y="238709"/>
                  </a:lnTo>
                  <a:lnTo>
                    <a:pt x="441502" y="230936"/>
                  </a:lnTo>
                  <a:lnTo>
                    <a:pt x="449275" y="219417"/>
                  </a:lnTo>
                  <a:lnTo>
                    <a:pt x="452132" y="205320"/>
                  </a:lnTo>
                  <a:close/>
                </a:path>
              </a:pathLst>
            </a:custGeom>
            <a:solidFill>
              <a:srgbClr val="C3A5CF"/>
            </a:solidFill>
          </p:spPr>
          <p:txBody>
            <a:bodyPr wrap="square" lIns="0" tIns="0" rIns="0" bIns="0" rtlCol="0"/>
            <a:lstStyle/>
            <a:p>
              <a:endParaRPr>
                <a:cs typeface="Calibri" panose="020F0502020204030204" pitchFamily="34" charset="0"/>
              </a:endParaRPr>
            </a:p>
          </p:txBody>
        </p:sp>
        <p:sp>
          <p:nvSpPr>
            <p:cNvPr id="80" name="object 80"/>
            <p:cNvSpPr/>
            <p:nvPr/>
          </p:nvSpPr>
          <p:spPr>
            <a:xfrm>
              <a:off x="4983789" y="7136521"/>
              <a:ext cx="359410" cy="240665"/>
            </a:xfrm>
            <a:custGeom>
              <a:avLst/>
              <a:gdLst/>
              <a:ahLst/>
              <a:cxnLst/>
              <a:rect l="l" t="t" r="r" b="b"/>
              <a:pathLst>
                <a:path w="359410" h="240665">
                  <a:moveTo>
                    <a:pt x="179463" y="0"/>
                  </a:moveTo>
                  <a:lnTo>
                    <a:pt x="131809" y="6421"/>
                  </a:lnTo>
                  <a:lnTo>
                    <a:pt x="88954" y="24536"/>
                  </a:lnTo>
                  <a:lnTo>
                    <a:pt x="52622" y="52622"/>
                  </a:lnTo>
                  <a:lnTo>
                    <a:pt x="24536" y="88954"/>
                  </a:lnTo>
                  <a:lnTo>
                    <a:pt x="6421" y="131809"/>
                  </a:lnTo>
                  <a:lnTo>
                    <a:pt x="0" y="179463"/>
                  </a:lnTo>
                  <a:lnTo>
                    <a:pt x="4815" y="203267"/>
                  </a:lnTo>
                  <a:lnTo>
                    <a:pt x="17940" y="222723"/>
                  </a:lnTo>
                  <a:lnTo>
                    <a:pt x="37392" y="235849"/>
                  </a:lnTo>
                  <a:lnTo>
                    <a:pt x="61188" y="240665"/>
                  </a:lnTo>
                  <a:lnTo>
                    <a:pt x="297738" y="240665"/>
                  </a:lnTo>
                  <a:lnTo>
                    <a:pt x="321535" y="235849"/>
                  </a:lnTo>
                  <a:lnTo>
                    <a:pt x="340987" y="222723"/>
                  </a:lnTo>
                  <a:lnTo>
                    <a:pt x="354111" y="203267"/>
                  </a:lnTo>
                  <a:lnTo>
                    <a:pt x="356645" y="190741"/>
                  </a:lnTo>
                  <a:lnTo>
                    <a:pt x="54965" y="190741"/>
                  </a:lnTo>
                  <a:lnTo>
                    <a:pt x="49923" y="185699"/>
                  </a:lnTo>
                  <a:lnTo>
                    <a:pt x="49923" y="179463"/>
                  </a:lnTo>
                  <a:lnTo>
                    <a:pt x="60120" y="129090"/>
                  </a:lnTo>
                  <a:lnTo>
                    <a:pt x="87909" y="87909"/>
                  </a:lnTo>
                  <a:lnTo>
                    <a:pt x="129090" y="60120"/>
                  </a:lnTo>
                  <a:lnTo>
                    <a:pt x="179463" y="49923"/>
                  </a:lnTo>
                  <a:lnTo>
                    <a:pt x="302813" y="49923"/>
                  </a:lnTo>
                  <a:lnTo>
                    <a:pt x="269972" y="24536"/>
                  </a:lnTo>
                  <a:lnTo>
                    <a:pt x="227117" y="6421"/>
                  </a:lnTo>
                  <a:lnTo>
                    <a:pt x="179463" y="0"/>
                  </a:lnTo>
                  <a:close/>
                </a:path>
                <a:path w="359410" h="240665">
                  <a:moveTo>
                    <a:pt x="302813" y="49923"/>
                  </a:moveTo>
                  <a:lnTo>
                    <a:pt x="179463" y="49923"/>
                  </a:lnTo>
                  <a:lnTo>
                    <a:pt x="229836" y="60120"/>
                  </a:lnTo>
                  <a:lnTo>
                    <a:pt x="271018" y="87909"/>
                  </a:lnTo>
                  <a:lnTo>
                    <a:pt x="298807" y="129090"/>
                  </a:lnTo>
                  <a:lnTo>
                    <a:pt x="309003" y="179463"/>
                  </a:lnTo>
                  <a:lnTo>
                    <a:pt x="309003" y="185699"/>
                  </a:lnTo>
                  <a:lnTo>
                    <a:pt x="303961" y="190741"/>
                  </a:lnTo>
                  <a:lnTo>
                    <a:pt x="356645" y="190741"/>
                  </a:lnTo>
                  <a:lnTo>
                    <a:pt x="358927" y="179463"/>
                  </a:lnTo>
                  <a:lnTo>
                    <a:pt x="352505" y="131809"/>
                  </a:lnTo>
                  <a:lnTo>
                    <a:pt x="334390" y="88954"/>
                  </a:lnTo>
                  <a:lnTo>
                    <a:pt x="306304" y="52622"/>
                  </a:lnTo>
                  <a:lnTo>
                    <a:pt x="302813" y="49923"/>
                  </a:lnTo>
                  <a:close/>
                </a:path>
              </a:pathLst>
            </a:custGeom>
            <a:solidFill>
              <a:srgbClr val="FFFFFF"/>
            </a:solidFill>
          </p:spPr>
          <p:txBody>
            <a:bodyPr wrap="square" lIns="0" tIns="0" rIns="0" bIns="0" rtlCol="0"/>
            <a:lstStyle/>
            <a:p>
              <a:endParaRPr>
                <a:cs typeface="Calibri" panose="020F0502020204030204" pitchFamily="34" charset="0"/>
              </a:endParaRPr>
            </a:p>
          </p:txBody>
        </p:sp>
        <p:pic>
          <p:nvPicPr>
            <p:cNvPr id="81" name="object 81"/>
            <p:cNvPicPr/>
            <p:nvPr/>
          </p:nvPicPr>
          <p:blipFill>
            <a:blip r:embed="rId19" cstate="print"/>
            <a:stretch>
              <a:fillRect/>
            </a:stretch>
          </p:blipFill>
          <p:spPr>
            <a:xfrm>
              <a:off x="5086935" y="7008627"/>
              <a:ext cx="152628" cy="152628"/>
            </a:xfrm>
            <a:prstGeom prst="rect">
              <a:avLst/>
            </a:prstGeom>
          </p:spPr>
        </p:pic>
        <p:pic>
          <p:nvPicPr>
            <p:cNvPr id="82" name="object 82"/>
            <p:cNvPicPr/>
            <p:nvPr/>
          </p:nvPicPr>
          <p:blipFill>
            <a:blip r:embed="rId19" cstate="print"/>
            <a:stretch>
              <a:fillRect/>
            </a:stretch>
          </p:blipFill>
          <p:spPr>
            <a:xfrm>
              <a:off x="2486817" y="8028066"/>
              <a:ext cx="152628" cy="152628"/>
            </a:xfrm>
            <a:prstGeom prst="rect">
              <a:avLst/>
            </a:prstGeom>
          </p:spPr>
        </p:pic>
        <p:sp>
          <p:nvSpPr>
            <p:cNvPr id="83" name="object 83"/>
            <p:cNvSpPr/>
            <p:nvPr/>
          </p:nvSpPr>
          <p:spPr>
            <a:xfrm>
              <a:off x="2433596" y="8191458"/>
              <a:ext cx="259079" cy="140970"/>
            </a:xfrm>
            <a:custGeom>
              <a:avLst/>
              <a:gdLst/>
              <a:ahLst/>
              <a:cxnLst/>
              <a:rect l="l" t="t" r="r" b="b"/>
              <a:pathLst>
                <a:path w="259080" h="140970">
                  <a:moveTo>
                    <a:pt x="129540" y="0"/>
                  </a:moveTo>
                  <a:lnTo>
                    <a:pt x="79167" y="10196"/>
                  </a:lnTo>
                  <a:lnTo>
                    <a:pt x="37985" y="37985"/>
                  </a:lnTo>
                  <a:lnTo>
                    <a:pt x="10196" y="79167"/>
                  </a:lnTo>
                  <a:lnTo>
                    <a:pt x="0" y="129539"/>
                  </a:lnTo>
                  <a:lnTo>
                    <a:pt x="0" y="135762"/>
                  </a:lnTo>
                  <a:lnTo>
                    <a:pt x="5041" y="140804"/>
                  </a:lnTo>
                  <a:lnTo>
                    <a:pt x="247815" y="140804"/>
                  </a:lnTo>
                  <a:lnTo>
                    <a:pt x="254025" y="140804"/>
                  </a:lnTo>
                  <a:lnTo>
                    <a:pt x="259080" y="135762"/>
                  </a:lnTo>
                  <a:lnTo>
                    <a:pt x="259080" y="129539"/>
                  </a:lnTo>
                  <a:lnTo>
                    <a:pt x="248883" y="79167"/>
                  </a:lnTo>
                  <a:lnTo>
                    <a:pt x="221094" y="37985"/>
                  </a:lnTo>
                  <a:lnTo>
                    <a:pt x="179912" y="10196"/>
                  </a:lnTo>
                  <a:lnTo>
                    <a:pt x="129540" y="0"/>
                  </a:lnTo>
                  <a:close/>
                </a:path>
              </a:pathLst>
            </a:custGeom>
            <a:solidFill>
              <a:srgbClr val="C3A5CF"/>
            </a:solidFill>
          </p:spPr>
          <p:txBody>
            <a:bodyPr wrap="square" lIns="0" tIns="0" rIns="0" bIns="0" rtlCol="0"/>
            <a:lstStyle/>
            <a:p>
              <a:endParaRPr>
                <a:cs typeface="Calibri" panose="020F0502020204030204" pitchFamily="34" charset="0"/>
              </a:endParaRPr>
            </a:p>
          </p:txBody>
        </p:sp>
        <p:pic>
          <p:nvPicPr>
            <p:cNvPr id="84" name="object 84"/>
            <p:cNvPicPr/>
            <p:nvPr/>
          </p:nvPicPr>
          <p:blipFill>
            <a:blip r:embed="rId19" cstate="print"/>
            <a:stretch>
              <a:fillRect/>
            </a:stretch>
          </p:blipFill>
          <p:spPr>
            <a:xfrm>
              <a:off x="2150658" y="8028066"/>
              <a:ext cx="152628" cy="152628"/>
            </a:xfrm>
            <a:prstGeom prst="rect">
              <a:avLst/>
            </a:prstGeom>
          </p:spPr>
        </p:pic>
        <p:sp>
          <p:nvSpPr>
            <p:cNvPr id="85" name="object 85"/>
            <p:cNvSpPr/>
            <p:nvPr/>
          </p:nvSpPr>
          <p:spPr>
            <a:xfrm>
              <a:off x="2097430" y="8191461"/>
              <a:ext cx="452755" cy="241935"/>
            </a:xfrm>
            <a:custGeom>
              <a:avLst/>
              <a:gdLst/>
              <a:ahLst/>
              <a:cxnLst/>
              <a:rect l="l" t="t" r="r" b="b"/>
              <a:pathLst>
                <a:path w="452755" h="241934">
                  <a:moveTo>
                    <a:pt x="452132" y="205333"/>
                  </a:moveTo>
                  <a:lnTo>
                    <a:pt x="444233" y="156540"/>
                  </a:lnTo>
                  <a:lnTo>
                    <a:pt x="422275" y="114134"/>
                  </a:lnTo>
                  <a:lnTo>
                    <a:pt x="388810" y="80670"/>
                  </a:lnTo>
                  <a:lnTo>
                    <a:pt x="346405" y="58712"/>
                  </a:lnTo>
                  <a:lnTo>
                    <a:pt x="297624" y="50812"/>
                  </a:lnTo>
                  <a:lnTo>
                    <a:pt x="248843" y="58712"/>
                  </a:lnTo>
                  <a:lnTo>
                    <a:pt x="238645" y="63995"/>
                  </a:lnTo>
                  <a:lnTo>
                    <a:pt x="221107" y="37985"/>
                  </a:lnTo>
                  <a:lnTo>
                    <a:pt x="179920" y="10198"/>
                  </a:lnTo>
                  <a:lnTo>
                    <a:pt x="129540" y="0"/>
                  </a:lnTo>
                  <a:lnTo>
                    <a:pt x="79171" y="10198"/>
                  </a:lnTo>
                  <a:lnTo>
                    <a:pt x="37985" y="37985"/>
                  </a:lnTo>
                  <a:lnTo>
                    <a:pt x="10198" y="79171"/>
                  </a:lnTo>
                  <a:lnTo>
                    <a:pt x="0" y="129540"/>
                  </a:lnTo>
                  <a:lnTo>
                    <a:pt x="0" y="135763"/>
                  </a:lnTo>
                  <a:lnTo>
                    <a:pt x="5041" y="140804"/>
                  </a:lnTo>
                  <a:lnTo>
                    <a:pt x="159156" y="140804"/>
                  </a:lnTo>
                  <a:lnTo>
                    <a:pt x="151015" y="156540"/>
                  </a:lnTo>
                  <a:lnTo>
                    <a:pt x="143129" y="205333"/>
                  </a:lnTo>
                  <a:lnTo>
                    <a:pt x="145973" y="219417"/>
                  </a:lnTo>
                  <a:lnTo>
                    <a:pt x="153733" y="230936"/>
                  </a:lnTo>
                  <a:lnTo>
                    <a:pt x="165252" y="238709"/>
                  </a:lnTo>
                  <a:lnTo>
                    <a:pt x="179349" y="241554"/>
                  </a:lnTo>
                  <a:lnTo>
                    <a:pt x="415912" y="241554"/>
                  </a:lnTo>
                  <a:lnTo>
                    <a:pt x="429983" y="238709"/>
                  </a:lnTo>
                  <a:lnTo>
                    <a:pt x="441502" y="230936"/>
                  </a:lnTo>
                  <a:lnTo>
                    <a:pt x="449275" y="219417"/>
                  </a:lnTo>
                  <a:lnTo>
                    <a:pt x="452132" y="205333"/>
                  </a:lnTo>
                  <a:close/>
                </a:path>
              </a:pathLst>
            </a:custGeom>
            <a:solidFill>
              <a:srgbClr val="C3A5CF"/>
            </a:solidFill>
          </p:spPr>
          <p:txBody>
            <a:bodyPr wrap="square" lIns="0" tIns="0" rIns="0" bIns="0" rtlCol="0"/>
            <a:lstStyle/>
            <a:p>
              <a:endParaRPr>
                <a:cs typeface="Calibri" panose="020F0502020204030204" pitchFamily="34" charset="0"/>
              </a:endParaRPr>
            </a:p>
          </p:txBody>
        </p:sp>
        <p:sp>
          <p:nvSpPr>
            <p:cNvPr id="86" name="object 86"/>
            <p:cNvSpPr/>
            <p:nvPr/>
          </p:nvSpPr>
          <p:spPr>
            <a:xfrm>
              <a:off x="2215592" y="8217312"/>
              <a:ext cx="359410" cy="240665"/>
            </a:xfrm>
            <a:custGeom>
              <a:avLst/>
              <a:gdLst/>
              <a:ahLst/>
              <a:cxnLst/>
              <a:rect l="l" t="t" r="r" b="b"/>
              <a:pathLst>
                <a:path w="359410" h="240665">
                  <a:moveTo>
                    <a:pt x="179463" y="0"/>
                  </a:moveTo>
                  <a:lnTo>
                    <a:pt x="131809" y="6421"/>
                  </a:lnTo>
                  <a:lnTo>
                    <a:pt x="88954" y="24536"/>
                  </a:lnTo>
                  <a:lnTo>
                    <a:pt x="52622" y="52622"/>
                  </a:lnTo>
                  <a:lnTo>
                    <a:pt x="24536" y="88954"/>
                  </a:lnTo>
                  <a:lnTo>
                    <a:pt x="6421" y="131809"/>
                  </a:lnTo>
                  <a:lnTo>
                    <a:pt x="0" y="179463"/>
                  </a:lnTo>
                  <a:lnTo>
                    <a:pt x="4815" y="203267"/>
                  </a:lnTo>
                  <a:lnTo>
                    <a:pt x="17940" y="222723"/>
                  </a:lnTo>
                  <a:lnTo>
                    <a:pt x="37392" y="235849"/>
                  </a:lnTo>
                  <a:lnTo>
                    <a:pt x="61188" y="240664"/>
                  </a:lnTo>
                  <a:lnTo>
                    <a:pt x="297738" y="240664"/>
                  </a:lnTo>
                  <a:lnTo>
                    <a:pt x="321535" y="235849"/>
                  </a:lnTo>
                  <a:lnTo>
                    <a:pt x="340987" y="222723"/>
                  </a:lnTo>
                  <a:lnTo>
                    <a:pt x="354111" y="203267"/>
                  </a:lnTo>
                  <a:lnTo>
                    <a:pt x="356645" y="190741"/>
                  </a:lnTo>
                  <a:lnTo>
                    <a:pt x="54965" y="190741"/>
                  </a:lnTo>
                  <a:lnTo>
                    <a:pt x="49923" y="185699"/>
                  </a:lnTo>
                  <a:lnTo>
                    <a:pt x="49923" y="179463"/>
                  </a:lnTo>
                  <a:lnTo>
                    <a:pt x="60120" y="129090"/>
                  </a:lnTo>
                  <a:lnTo>
                    <a:pt x="87909" y="87909"/>
                  </a:lnTo>
                  <a:lnTo>
                    <a:pt x="129090" y="60120"/>
                  </a:lnTo>
                  <a:lnTo>
                    <a:pt x="179463" y="49923"/>
                  </a:lnTo>
                  <a:lnTo>
                    <a:pt x="302813" y="49923"/>
                  </a:lnTo>
                  <a:lnTo>
                    <a:pt x="269972" y="24536"/>
                  </a:lnTo>
                  <a:lnTo>
                    <a:pt x="227117" y="6421"/>
                  </a:lnTo>
                  <a:lnTo>
                    <a:pt x="179463" y="0"/>
                  </a:lnTo>
                  <a:close/>
                </a:path>
                <a:path w="359410" h="240665">
                  <a:moveTo>
                    <a:pt x="302813" y="49923"/>
                  </a:moveTo>
                  <a:lnTo>
                    <a:pt x="179463" y="49923"/>
                  </a:lnTo>
                  <a:lnTo>
                    <a:pt x="229836" y="60120"/>
                  </a:lnTo>
                  <a:lnTo>
                    <a:pt x="271018" y="87909"/>
                  </a:lnTo>
                  <a:lnTo>
                    <a:pt x="298807" y="129090"/>
                  </a:lnTo>
                  <a:lnTo>
                    <a:pt x="309003" y="179463"/>
                  </a:lnTo>
                  <a:lnTo>
                    <a:pt x="309003" y="185699"/>
                  </a:lnTo>
                  <a:lnTo>
                    <a:pt x="303961" y="190741"/>
                  </a:lnTo>
                  <a:lnTo>
                    <a:pt x="356645" y="190741"/>
                  </a:lnTo>
                  <a:lnTo>
                    <a:pt x="358927" y="179463"/>
                  </a:lnTo>
                  <a:lnTo>
                    <a:pt x="352505" y="131809"/>
                  </a:lnTo>
                  <a:lnTo>
                    <a:pt x="334390" y="88954"/>
                  </a:lnTo>
                  <a:lnTo>
                    <a:pt x="306304" y="52622"/>
                  </a:lnTo>
                  <a:lnTo>
                    <a:pt x="302813" y="49923"/>
                  </a:lnTo>
                  <a:close/>
                </a:path>
              </a:pathLst>
            </a:custGeom>
            <a:solidFill>
              <a:srgbClr val="FFFFFF"/>
            </a:solidFill>
          </p:spPr>
          <p:txBody>
            <a:bodyPr wrap="square" lIns="0" tIns="0" rIns="0" bIns="0" rtlCol="0"/>
            <a:lstStyle/>
            <a:p>
              <a:endParaRPr>
                <a:cs typeface="Calibri" panose="020F0502020204030204" pitchFamily="34" charset="0"/>
              </a:endParaRPr>
            </a:p>
          </p:txBody>
        </p:sp>
        <p:pic>
          <p:nvPicPr>
            <p:cNvPr id="87" name="object 87"/>
            <p:cNvPicPr/>
            <p:nvPr/>
          </p:nvPicPr>
          <p:blipFill>
            <a:blip r:embed="rId19" cstate="print"/>
            <a:stretch>
              <a:fillRect/>
            </a:stretch>
          </p:blipFill>
          <p:spPr>
            <a:xfrm>
              <a:off x="2318739" y="8089419"/>
              <a:ext cx="152628" cy="152628"/>
            </a:xfrm>
            <a:prstGeom prst="rect">
              <a:avLst/>
            </a:prstGeom>
          </p:spPr>
        </p:pic>
        <p:pic>
          <p:nvPicPr>
            <p:cNvPr id="88" name="object 88"/>
            <p:cNvPicPr/>
            <p:nvPr/>
          </p:nvPicPr>
          <p:blipFill>
            <a:blip r:embed="rId15" cstate="print"/>
            <a:stretch>
              <a:fillRect/>
            </a:stretch>
          </p:blipFill>
          <p:spPr>
            <a:xfrm>
              <a:off x="6047828" y="4493350"/>
              <a:ext cx="185864" cy="185864"/>
            </a:xfrm>
            <a:prstGeom prst="rect">
              <a:avLst/>
            </a:prstGeom>
          </p:spPr>
        </p:pic>
        <p:sp>
          <p:nvSpPr>
            <p:cNvPr id="89" name="object 89"/>
            <p:cNvSpPr/>
            <p:nvPr/>
          </p:nvSpPr>
          <p:spPr>
            <a:xfrm>
              <a:off x="5982997" y="4692333"/>
              <a:ext cx="315595" cy="172085"/>
            </a:xfrm>
            <a:custGeom>
              <a:avLst/>
              <a:gdLst/>
              <a:ahLst/>
              <a:cxnLst/>
              <a:rect l="l" t="t" r="r" b="b"/>
              <a:pathLst>
                <a:path w="315595" h="172085">
                  <a:moveTo>
                    <a:pt x="157759" y="0"/>
                  </a:moveTo>
                  <a:lnTo>
                    <a:pt x="107951" y="8056"/>
                  </a:lnTo>
                  <a:lnTo>
                    <a:pt x="64651" y="30480"/>
                  </a:lnTo>
                  <a:lnTo>
                    <a:pt x="30480" y="64651"/>
                  </a:lnTo>
                  <a:lnTo>
                    <a:pt x="8056" y="107951"/>
                  </a:lnTo>
                  <a:lnTo>
                    <a:pt x="0" y="157759"/>
                  </a:lnTo>
                  <a:lnTo>
                    <a:pt x="0" y="165328"/>
                  </a:lnTo>
                  <a:lnTo>
                    <a:pt x="6159" y="171475"/>
                  </a:lnTo>
                  <a:lnTo>
                    <a:pt x="301802" y="171475"/>
                  </a:lnTo>
                  <a:lnTo>
                    <a:pt x="309384" y="171475"/>
                  </a:lnTo>
                  <a:lnTo>
                    <a:pt x="315518" y="165328"/>
                  </a:lnTo>
                  <a:lnTo>
                    <a:pt x="315518" y="157759"/>
                  </a:lnTo>
                  <a:lnTo>
                    <a:pt x="307462" y="107951"/>
                  </a:lnTo>
                  <a:lnTo>
                    <a:pt x="285038" y="64651"/>
                  </a:lnTo>
                  <a:lnTo>
                    <a:pt x="250867" y="30480"/>
                  </a:lnTo>
                  <a:lnTo>
                    <a:pt x="207567" y="8056"/>
                  </a:lnTo>
                  <a:lnTo>
                    <a:pt x="157759" y="0"/>
                  </a:lnTo>
                  <a:close/>
                </a:path>
              </a:pathLst>
            </a:custGeom>
            <a:solidFill>
              <a:srgbClr val="C3A5CF"/>
            </a:solidFill>
          </p:spPr>
          <p:txBody>
            <a:bodyPr wrap="square" lIns="0" tIns="0" rIns="0" bIns="0" rtlCol="0"/>
            <a:lstStyle/>
            <a:p>
              <a:endParaRPr>
                <a:cs typeface="Calibri" panose="020F0502020204030204" pitchFamily="34" charset="0"/>
              </a:endParaRPr>
            </a:p>
          </p:txBody>
        </p:sp>
        <p:sp>
          <p:nvSpPr>
            <p:cNvPr id="90" name="object 90"/>
            <p:cNvSpPr/>
            <p:nvPr/>
          </p:nvSpPr>
          <p:spPr>
            <a:xfrm>
              <a:off x="2041232" y="3417820"/>
              <a:ext cx="708025" cy="708025"/>
            </a:xfrm>
            <a:custGeom>
              <a:avLst/>
              <a:gdLst/>
              <a:ahLst/>
              <a:cxnLst/>
              <a:rect l="l" t="t" r="r" b="b"/>
              <a:pathLst>
                <a:path w="708025" h="708025">
                  <a:moveTo>
                    <a:pt x="707644" y="353809"/>
                  </a:moveTo>
                  <a:lnTo>
                    <a:pt x="704414" y="401818"/>
                  </a:lnTo>
                  <a:lnTo>
                    <a:pt x="695005" y="447865"/>
                  </a:lnTo>
                  <a:lnTo>
                    <a:pt x="679839" y="491527"/>
                  </a:lnTo>
                  <a:lnTo>
                    <a:pt x="659338" y="532383"/>
                  </a:lnTo>
                  <a:lnTo>
                    <a:pt x="633922" y="570011"/>
                  </a:lnTo>
                  <a:lnTo>
                    <a:pt x="604015" y="603989"/>
                  </a:lnTo>
                  <a:lnTo>
                    <a:pt x="570036" y="633897"/>
                  </a:lnTo>
                  <a:lnTo>
                    <a:pt x="532408" y="659312"/>
                  </a:lnTo>
                  <a:lnTo>
                    <a:pt x="491552" y="679814"/>
                  </a:lnTo>
                  <a:lnTo>
                    <a:pt x="447890" y="694980"/>
                  </a:lnTo>
                  <a:lnTo>
                    <a:pt x="401844" y="704388"/>
                  </a:lnTo>
                  <a:lnTo>
                    <a:pt x="353834" y="707618"/>
                  </a:lnTo>
                  <a:lnTo>
                    <a:pt x="305819" y="704388"/>
                  </a:lnTo>
                  <a:lnTo>
                    <a:pt x="259767" y="694980"/>
                  </a:lnTo>
                  <a:lnTo>
                    <a:pt x="216102" y="679814"/>
                  </a:lnTo>
                  <a:lnTo>
                    <a:pt x="175243" y="659312"/>
                  </a:lnTo>
                  <a:lnTo>
                    <a:pt x="137612" y="633897"/>
                  </a:lnTo>
                  <a:lnTo>
                    <a:pt x="103632" y="603989"/>
                  </a:lnTo>
                  <a:lnTo>
                    <a:pt x="73722" y="570011"/>
                  </a:lnTo>
                  <a:lnTo>
                    <a:pt x="48306" y="532383"/>
                  </a:lnTo>
                  <a:lnTo>
                    <a:pt x="27804" y="491527"/>
                  </a:lnTo>
                  <a:lnTo>
                    <a:pt x="12638" y="447865"/>
                  </a:lnTo>
                  <a:lnTo>
                    <a:pt x="3229" y="401818"/>
                  </a:lnTo>
                  <a:lnTo>
                    <a:pt x="0" y="353809"/>
                  </a:lnTo>
                  <a:lnTo>
                    <a:pt x="3229" y="305799"/>
                  </a:lnTo>
                  <a:lnTo>
                    <a:pt x="12638" y="259753"/>
                  </a:lnTo>
                  <a:lnTo>
                    <a:pt x="27804" y="216091"/>
                  </a:lnTo>
                  <a:lnTo>
                    <a:pt x="48306" y="175235"/>
                  </a:lnTo>
                  <a:lnTo>
                    <a:pt x="73722" y="137607"/>
                  </a:lnTo>
                  <a:lnTo>
                    <a:pt x="103631" y="103628"/>
                  </a:lnTo>
                  <a:lnTo>
                    <a:pt x="137612" y="73721"/>
                  </a:lnTo>
                  <a:lnTo>
                    <a:pt x="175243" y="48305"/>
                  </a:lnTo>
                  <a:lnTo>
                    <a:pt x="216102" y="27804"/>
                  </a:lnTo>
                  <a:lnTo>
                    <a:pt x="259767" y="12638"/>
                  </a:lnTo>
                  <a:lnTo>
                    <a:pt x="305819" y="3229"/>
                  </a:lnTo>
                  <a:lnTo>
                    <a:pt x="353834" y="0"/>
                  </a:lnTo>
                  <a:lnTo>
                    <a:pt x="401844" y="3229"/>
                  </a:lnTo>
                  <a:lnTo>
                    <a:pt x="447890" y="12638"/>
                  </a:lnTo>
                  <a:lnTo>
                    <a:pt x="491552" y="27804"/>
                  </a:lnTo>
                  <a:lnTo>
                    <a:pt x="532408" y="48305"/>
                  </a:lnTo>
                  <a:lnTo>
                    <a:pt x="570036" y="73721"/>
                  </a:lnTo>
                  <a:lnTo>
                    <a:pt x="604015" y="103628"/>
                  </a:lnTo>
                  <a:lnTo>
                    <a:pt x="633922" y="137607"/>
                  </a:lnTo>
                  <a:lnTo>
                    <a:pt x="659338" y="175235"/>
                  </a:lnTo>
                  <a:lnTo>
                    <a:pt x="679839" y="216091"/>
                  </a:lnTo>
                  <a:lnTo>
                    <a:pt x="695005" y="259753"/>
                  </a:lnTo>
                  <a:lnTo>
                    <a:pt x="704414" y="305799"/>
                  </a:lnTo>
                  <a:lnTo>
                    <a:pt x="707644" y="353809"/>
                  </a:lnTo>
                  <a:close/>
                </a:path>
              </a:pathLst>
            </a:custGeom>
            <a:ln w="12484">
              <a:solidFill>
                <a:srgbClr val="673089"/>
              </a:solidFill>
            </a:ln>
          </p:spPr>
          <p:txBody>
            <a:bodyPr wrap="square" lIns="0" tIns="0" rIns="0" bIns="0" rtlCol="0"/>
            <a:lstStyle/>
            <a:p>
              <a:endParaRPr>
                <a:cs typeface="Calibri" panose="020F0502020204030204" pitchFamily="34" charset="0"/>
              </a:endParaRPr>
            </a:p>
          </p:txBody>
        </p:sp>
      </p:grpSp>
      <p:sp>
        <p:nvSpPr>
          <p:cNvPr id="91" name="object 91"/>
          <p:cNvSpPr txBox="1"/>
          <p:nvPr/>
        </p:nvSpPr>
        <p:spPr>
          <a:xfrm>
            <a:off x="2151188" y="3625158"/>
            <a:ext cx="488315" cy="253916"/>
          </a:xfrm>
          <a:prstGeom prst="rect">
            <a:avLst/>
          </a:prstGeom>
        </p:spPr>
        <p:txBody>
          <a:bodyPr vert="horz" wrap="square" lIns="0" tIns="22860" rIns="0" bIns="0" rtlCol="0">
            <a:spAutoFit/>
          </a:bodyPr>
          <a:lstStyle/>
          <a:p>
            <a:pPr marL="12700" marR="5080" indent="29209" algn="ctr">
              <a:lnSpc>
                <a:spcPts val="880"/>
              </a:lnSpc>
              <a:spcBef>
                <a:spcPts val="180"/>
              </a:spcBef>
            </a:pPr>
            <a:r>
              <a:rPr lang="ar-JO" sz="750" b="1" spc="45" dirty="0">
                <a:solidFill>
                  <a:srgbClr val="673089"/>
                </a:solidFill>
                <a:latin typeface="Calibri" panose="020F0502020204030204" pitchFamily="34" charset="0"/>
                <a:cs typeface="Calibri" panose="020F0502020204030204" pitchFamily="34" charset="0"/>
              </a:rPr>
              <a:t>الأنشطة الروتينة</a:t>
            </a:r>
            <a:endParaRPr sz="750" dirty="0">
              <a:latin typeface="Calibri" panose="020F0502020204030204" pitchFamily="34" charset="0"/>
              <a:cs typeface="Calibri" panose="020F0502020204030204" pitchFamily="34" charset="0"/>
            </a:endParaRPr>
          </a:p>
        </p:txBody>
      </p:sp>
      <p:sp>
        <p:nvSpPr>
          <p:cNvPr id="92" name="object 92"/>
          <p:cNvSpPr/>
          <p:nvPr/>
        </p:nvSpPr>
        <p:spPr>
          <a:xfrm>
            <a:off x="3491092" y="3417820"/>
            <a:ext cx="708025" cy="708025"/>
          </a:xfrm>
          <a:custGeom>
            <a:avLst/>
            <a:gdLst/>
            <a:ahLst/>
            <a:cxnLst/>
            <a:rect l="l" t="t" r="r" b="b"/>
            <a:pathLst>
              <a:path w="708025" h="708025">
                <a:moveTo>
                  <a:pt x="707644" y="353809"/>
                </a:moveTo>
                <a:lnTo>
                  <a:pt x="704414" y="401818"/>
                </a:lnTo>
                <a:lnTo>
                  <a:pt x="695005" y="447865"/>
                </a:lnTo>
                <a:lnTo>
                  <a:pt x="679839" y="491527"/>
                </a:lnTo>
                <a:lnTo>
                  <a:pt x="659338" y="532383"/>
                </a:lnTo>
                <a:lnTo>
                  <a:pt x="633922" y="570011"/>
                </a:lnTo>
                <a:lnTo>
                  <a:pt x="604015" y="603989"/>
                </a:lnTo>
                <a:lnTo>
                  <a:pt x="570036" y="633897"/>
                </a:lnTo>
                <a:lnTo>
                  <a:pt x="532408" y="659312"/>
                </a:lnTo>
                <a:lnTo>
                  <a:pt x="491552" y="679814"/>
                </a:lnTo>
                <a:lnTo>
                  <a:pt x="447890" y="694980"/>
                </a:lnTo>
                <a:lnTo>
                  <a:pt x="401844" y="704388"/>
                </a:lnTo>
                <a:lnTo>
                  <a:pt x="353834" y="707618"/>
                </a:lnTo>
                <a:lnTo>
                  <a:pt x="305819" y="704388"/>
                </a:lnTo>
                <a:lnTo>
                  <a:pt x="259767" y="694980"/>
                </a:lnTo>
                <a:lnTo>
                  <a:pt x="216102" y="679814"/>
                </a:lnTo>
                <a:lnTo>
                  <a:pt x="175243" y="659312"/>
                </a:lnTo>
                <a:lnTo>
                  <a:pt x="137612" y="633897"/>
                </a:lnTo>
                <a:lnTo>
                  <a:pt x="103632" y="603989"/>
                </a:lnTo>
                <a:lnTo>
                  <a:pt x="73722" y="570011"/>
                </a:lnTo>
                <a:lnTo>
                  <a:pt x="48306" y="532383"/>
                </a:lnTo>
                <a:lnTo>
                  <a:pt x="27804" y="491527"/>
                </a:lnTo>
                <a:lnTo>
                  <a:pt x="12638" y="447865"/>
                </a:lnTo>
                <a:lnTo>
                  <a:pt x="3229" y="401818"/>
                </a:lnTo>
                <a:lnTo>
                  <a:pt x="0" y="353809"/>
                </a:lnTo>
                <a:lnTo>
                  <a:pt x="3229" y="305799"/>
                </a:lnTo>
                <a:lnTo>
                  <a:pt x="12638" y="259753"/>
                </a:lnTo>
                <a:lnTo>
                  <a:pt x="27804" y="216091"/>
                </a:lnTo>
                <a:lnTo>
                  <a:pt x="48306" y="175235"/>
                </a:lnTo>
                <a:lnTo>
                  <a:pt x="73722" y="137607"/>
                </a:lnTo>
                <a:lnTo>
                  <a:pt x="103632" y="103628"/>
                </a:lnTo>
                <a:lnTo>
                  <a:pt x="137612" y="73721"/>
                </a:lnTo>
                <a:lnTo>
                  <a:pt x="175243" y="48305"/>
                </a:lnTo>
                <a:lnTo>
                  <a:pt x="216102" y="27804"/>
                </a:lnTo>
                <a:lnTo>
                  <a:pt x="259767" y="12638"/>
                </a:lnTo>
                <a:lnTo>
                  <a:pt x="305819" y="3229"/>
                </a:lnTo>
                <a:lnTo>
                  <a:pt x="353834" y="0"/>
                </a:lnTo>
                <a:lnTo>
                  <a:pt x="401844" y="3229"/>
                </a:lnTo>
                <a:lnTo>
                  <a:pt x="447890" y="12638"/>
                </a:lnTo>
                <a:lnTo>
                  <a:pt x="491552" y="27804"/>
                </a:lnTo>
                <a:lnTo>
                  <a:pt x="532408" y="48305"/>
                </a:lnTo>
                <a:lnTo>
                  <a:pt x="570036" y="73721"/>
                </a:lnTo>
                <a:lnTo>
                  <a:pt x="604015" y="103628"/>
                </a:lnTo>
                <a:lnTo>
                  <a:pt x="633922" y="137607"/>
                </a:lnTo>
                <a:lnTo>
                  <a:pt x="659338" y="175235"/>
                </a:lnTo>
                <a:lnTo>
                  <a:pt x="679839" y="216091"/>
                </a:lnTo>
                <a:lnTo>
                  <a:pt x="695005" y="259753"/>
                </a:lnTo>
                <a:lnTo>
                  <a:pt x="704414" y="305799"/>
                </a:lnTo>
                <a:lnTo>
                  <a:pt x="707644" y="353809"/>
                </a:lnTo>
                <a:close/>
              </a:path>
            </a:pathLst>
          </a:custGeom>
          <a:ln w="12484">
            <a:solidFill>
              <a:srgbClr val="673089"/>
            </a:solidFill>
          </a:ln>
        </p:spPr>
        <p:txBody>
          <a:bodyPr wrap="square" lIns="0" tIns="0" rIns="0" bIns="0" rtlCol="0"/>
          <a:lstStyle/>
          <a:p>
            <a:endParaRPr>
              <a:cs typeface="Calibri" panose="020F0502020204030204" pitchFamily="34" charset="0"/>
            </a:endParaRPr>
          </a:p>
        </p:txBody>
      </p:sp>
      <p:sp>
        <p:nvSpPr>
          <p:cNvPr id="93" name="object 93"/>
          <p:cNvSpPr txBox="1"/>
          <p:nvPr/>
        </p:nvSpPr>
        <p:spPr>
          <a:xfrm>
            <a:off x="3527456" y="3625196"/>
            <a:ext cx="635000" cy="253916"/>
          </a:xfrm>
          <a:prstGeom prst="rect">
            <a:avLst/>
          </a:prstGeom>
        </p:spPr>
        <p:txBody>
          <a:bodyPr vert="horz" wrap="square" lIns="0" tIns="22860" rIns="0" bIns="0" rtlCol="0">
            <a:spAutoFit/>
          </a:bodyPr>
          <a:lstStyle/>
          <a:p>
            <a:pPr marL="12700" marR="5080" indent="27940" algn="ctr">
              <a:lnSpc>
                <a:spcPts val="880"/>
              </a:lnSpc>
              <a:spcBef>
                <a:spcPts val="180"/>
              </a:spcBef>
            </a:pPr>
            <a:r>
              <a:rPr lang="ar-JO" sz="750" b="1" spc="-10" dirty="0">
                <a:solidFill>
                  <a:srgbClr val="673089"/>
                </a:solidFill>
                <a:latin typeface="Calibri" panose="020F0502020204030204" pitchFamily="34" charset="0"/>
                <a:cs typeface="Calibri" panose="020F0502020204030204" pitchFamily="34" charset="0"/>
              </a:rPr>
              <a:t>برنامج راديو تفاعلي</a:t>
            </a:r>
            <a:endParaRPr sz="750" dirty="0">
              <a:latin typeface="Calibri" panose="020F0502020204030204" pitchFamily="34" charset="0"/>
              <a:cs typeface="Calibri" panose="020F0502020204030204" pitchFamily="34" charset="0"/>
            </a:endParaRPr>
          </a:p>
        </p:txBody>
      </p:sp>
      <p:sp>
        <p:nvSpPr>
          <p:cNvPr id="94" name="object 94"/>
          <p:cNvSpPr txBox="1"/>
          <p:nvPr/>
        </p:nvSpPr>
        <p:spPr>
          <a:xfrm>
            <a:off x="3095945" y="5002838"/>
            <a:ext cx="1423035" cy="270510"/>
          </a:xfrm>
          <a:prstGeom prst="rect">
            <a:avLst/>
          </a:prstGeom>
        </p:spPr>
        <p:txBody>
          <a:bodyPr vert="horz" wrap="square" lIns="0" tIns="17145" rIns="0" bIns="0" rtlCol="0">
            <a:spAutoFit/>
          </a:bodyPr>
          <a:lstStyle/>
          <a:p>
            <a:pPr algn="ctr">
              <a:lnSpc>
                <a:spcPts val="1000"/>
              </a:lnSpc>
              <a:spcBef>
                <a:spcPts val="135"/>
              </a:spcBef>
            </a:pPr>
            <a:r>
              <a:rPr lang="ar-JO" sz="850" b="1" spc="110" dirty="0">
                <a:solidFill>
                  <a:srgbClr val="F0821D"/>
                </a:solidFill>
                <a:latin typeface="Calibri" panose="020F0502020204030204" pitchFamily="34" charset="0"/>
                <a:cs typeface="Calibri" panose="020F0502020204030204" pitchFamily="34" charset="0"/>
              </a:rPr>
              <a:t>جامعي البيانات</a:t>
            </a:r>
            <a:endParaRPr sz="850" dirty="0">
              <a:latin typeface="Calibri" panose="020F0502020204030204" pitchFamily="34" charset="0"/>
              <a:cs typeface="Calibri" panose="020F0502020204030204" pitchFamily="34" charset="0"/>
            </a:endParaRPr>
          </a:p>
          <a:p>
            <a:pPr algn="ctr">
              <a:lnSpc>
                <a:spcPts val="880"/>
              </a:lnSpc>
            </a:pPr>
            <a:r>
              <a:rPr lang="ar-JO" sz="750" dirty="0">
                <a:solidFill>
                  <a:srgbClr val="F0821D"/>
                </a:solidFill>
                <a:latin typeface="Calibri" panose="020F0502020204030204" pitchFamily="34" charset="0"/>
                <a:cs typeface="Calibri" panose="020F0502020204030204" pitchFamily="34" charset="0"/>
              </a:rPr>
              <a:t>الفريق أو المتطوعين</a:t>
            </a:r>
            <a:endParaRPr sz="750" dirty="0">
              <a:latin typeface="Calibri" panose="020F0502020204030204" pitchFamily="34" charset="0"/>
              <a:cs typeface="Calibri" panose="020F0502020204030204" pitchFamily="34" charset="0"/>
            </a:endParaRPr>
          </a:p>
        </p:txBody>
      </p:sp>
      <p:sp>
        <p:nvSpPr>
          <p:cNvPr id="95" name="object 95"/>
          <p:cNvSpPr txBox="1"/>
          <p:nvPr/>
        </p:nvSpPr>
        <p:spPr>
          <a:xfrm>
            <a:off x="3221090" y="9092252"/>
            <a:ext cx="1234440" cy="248145"/>
          </a:xfrm>
          <a:prstGeom prst="rect">
            <a:avLst/>
          </a:prstGeom>
        </p:spPr>
        <p:txBody>
          <a:bodyPr vert="horz" wrap="square" lIns="0" tIns="17145" rIns="0" bIns="0" rtlCol="0">
            <a:spAutoFit/>
          </a:bodyPr>
          <a:lstStyle/>
          <a:p>
            <a:pPr marL="12700" algn="ctr">
              <a:lnSpc>
                <a:spcPct val="100000"/>
              </a:lnSpc>
              <a:spcBef>
                <a:spcPts val="135"/>
              </a:spcBef>
            </a:pPr>
            <a:r>
              <a:rPr lang="ar-JO" sz="750" b="1" spc="100" dirty="0">
                <a:solidFill>
                  <a:srgbClr val="673089"/>
                </a:solidFill>
                <a:latin typeface="Calibri" panose="020F0502020204030204" pitchFamily="34" charset="0"/>
                <a:cs typeface="Calibri" panose="020F0502020204030204" pitchFamily="34" charset="0"/>
              </a:rPr>
              <a:t>قاعدة بيانات الملاحظات والانطباعات</a:t>
            </a:r>
            <a:endParaRPr sz="750" dirty="0">
              <a:latin typeface="Calibri" panose="020F0502020204030204" pitchFamily="34" charset="0"/>
              <a:cs typeface="Calibri" panose="020F0502020204030204" pitchFamily="34" charset="0"/>
            </a:endParaRPr>
          </a:p>
        </p:txBody>
      </p:sp>
      <p:sp>
        <p:nvSpPr>
          <p:cNvPr id="96" name="object 96"/>
          <p:cNvSpPr txBox="1"/>
          <p:nvPr/>
        </p:nvSpPr>
        <p:spPr>
          <a:xfrm>
            <a:off x="3532482" y="2654765"/>
            <a:ext cx="605155" cy="369332"/>
          </a:xfrm>
          <a:prstGeom prst="rect">
            <a:avLst/>
          </a:prstGeom>
        </p:spPr>
        <p:txBody>
          <a:bodyPr vert="horz" wrap="square" lIns="0" tIns="22860" rIns="0" bIns="0" rtlCol="0">
            <a:spAutoFit/>
          </a:bodyPr>
          <a:lstStyle/>
          <a:p>
            <a:pPr marL="24130" marR="5080" indent="-12065" algn="ctr">
              <a:lnSpc>
                <a:spcPts val="880"/>
              </a:lnSpc>
              <a:spcBef>
                <a:spcPts val="180"/>
              </a:spcBef>
            </a:pPr>
            <a:r>
              <a:rPr lang="ar-JO" sz="750" b="1" spc="90" dirty="0">
                <a:solidFill>
                  <a:srgbClr val="F5BBD4"/>
                </a:solidFill>
                <a:latin typeface="Calibri" panose="020F0502020204030204" pitchFamily="34" charset="0"/>
                <a:cs typeface="Calibri" panose="020F0502020204030204" pitchFamily="34" charset="0"/>
              </a:rPr>
              <a:t>مقدم الملاحظات والانطباعات</a:t>
            </a:r>
            <a:endParaRPr sz="750" dirty="0">
              <a:latin typeface="Calibri" panose="020F0502020204030204" pitchFamily="34" charset="0"/>
              <a:cs typeface="Calibri" panose="020F0502020204030204" pitchFamily="34" charset="0"/>
            </a:endParaRPr>
          </a:p>
        </p:txBody>
      </p:sp>
      <p:sp>
        <p:nvSpPr>
          <p:cNvPr id="97" name="object 97"/>
          <p:cNvSpPr txBox="1"/>
          <p:nvPr/>
        </p:nvSpPr>
        <p:spPr>
          <a:xfrm>
            <a:off x="4684483" y="7336279"/>
            <a:ext cx="837565" cy="132729"/>
          </a:xfrm>
          <a:prstGeom prst="rect">
            <a:avLst/>
          </a:prstGeom>
        </p:spPr>
        <p:txBody>
          <a:bodyPr vert="horz" wrap="square" lIns="0" tIns="17145" rIns="0" bIns="0" rtlCol="0">
            <a:spAutoFit/>
          </a:bodyPr>
          <a:lstStyle/>
          <a:p>
            <a:pPr marL="12700" algn="ctr">
              <a:lnSpc>
                <a:spcPct val="100000"/>
              </a:lnSpc>
              <a:spcBef>
                <a:spcPts val="135"/>
              </a:spcBef>
            </a:pPr>
            <a:r>
              <a:rPr lang="ar-JO" sz="750" b="1" spc="90" dirty="0">
                <a:solidFill>
                  <a:srgbClr val="F0821D"/>
                </a:solidFill>
                <a:latin typeface="Calibri" panose="020F0502020204030204" pitchFamily="34" charset="0"/>
                <a:cs typeface="Calibri" panose="020F0502020204030204" pitchFamily="34" charset="0"/>
              </a:rPr>
              <a:t>فريق المشروع</a:t>
            </a:r>
            <a:endParaRPr sz="750" dirty="0">
              <a:latin typeface="Calibri" panose="020F0502020204030204" pitchFamily="34" charset="0"/>
              <a:cs typeface="Calibri" panose="020F0502020204030204" pitchFamily="34" charset="0"/>
            </a:endParaRPr>
          </a:p>
        </p:txBody>
      </p:sp>
      <p:sp>
        <p:nvSpPr>
          <p:cNvPr id="98" name="object 98"/>
          <p:cNvSpPr/>
          <p:nvPr/>
        </p:nvSpPr>
        <p:spPr>
          <a:xfrm>
            <a:off x="5356199" y="7525473"/>
            <a:ext cx="554355" cy="532765"/>
          </a:xfrm>
          <a:custGeom>
            <a:avLst/>
            <a:gdLst/>
            <a:ahLst/>
            <a:cxnLst/>
            <a:rect l="l" t="t" r="r" b="b"/>
            <a:pathLst>
              <a:path w="554354" h="532765">
                <a:moveTo>
                  <a:pt x="387807" y="400367"/>
                </a:moveTo>
                <a:lnTo>
                  <a:pt x="386905" y="393242"/>
                </a:lnTo>
                <a:lnTo>
                  <a:pt x="386727" y="391769"/>
                </a:lnTo>
                <a:lnTo>
                  <a:pt x="383082" y="384543"/>
                </a:lnTo>
                <a:lnTo>
                  <a:pt x="377431" y="379476"/>
                </a:lnTo>
                <a:lnTo>
                  <a:pt x="370332" y="377342"/>
                </a:lnTo>
                <a:lnTo>
                  <a:pt x="362559" y="376796"/>
                </a:lnTo>
                <a:lnTo>
                  <a:pt x="355282" y="381190"/>
                </a:lnTo>
                <a:lnTo>
                  <a:pt x="352361" y="388315"/>
                </a:lnTo>
                <a:lnTo>
                  <a:pt x="350913" y="393242"/>
                </a:lnTo>
                <a:lnTo>
                  <a:pt x="349935" y="389953"/>
                </a:lnTo>
                <a:lnTo>
                  <a:pt x="348856" y="383374"/>
                </a:lnTo>
                <a:lnTo>
                  <a:pt x="348564" y="381584"/>
                </a:lnTo>
                <a:lnTo>
                  <a:pt x="344779" y="374332"/>
                </a:lnTo>
                <a:lnTo>
                  <a:pt x="339077" y="369138"/>
                </a:lnTo>
                <a:lnTo>
                  <a:pt x="331965" y="366915"/>
                </a:lnTo>
                <a:lnTo>
                  <a:pt x="324192" y="366369"/>
                </a:lnTo>
                <a:lnTo>
                  <a:pt x="316420" y="371309"/>
                </a:lnTo>
                <a:lnTo>
                  <a:pt x="313512" y="378993"/>
                </a:lnTo>
                <a:lnTo>
                  <a:pt x="312051" y="383374"/>
                </a:lnTo>
                <a:lnTo>
                  <a:pt x="310362" y="372097"/>
                </a:lnTo>
                <a:lnTo>
                  <a:pt x="309702" y="370763"/>
                </a:lnTo>
                <a:lnTo>
                  <a:pt x="306959" y="365137"/>
                </a:lnTo>
                <a:lnTo>
                  <a:pt x="301739" y="360032"/>
                </a:lnTo>
                <a:lnTo>
                  <a:pt x="295059" y="357593"/>
                </a:lnTo>
                <a:lnTo>
                  <a:pt x="286321" y="356501"/>
                </a:lnTo>
                <a:lnTo>
                  <a:pt x="279031" y="361442"/>
                </a:lnTo>
                <a:lnTo>
                  <a:pt x="275145" y="369671"/>
                </a:lnTo>
                <a:lnTo>
                  <a:pt x="274662" y="370763"/>
                </a:lnTo>
                <a:lnTo>
                  <a:pt x="273202" y="370217"/>
                </a:lnTo>
                <a:lnTo>
                  <a:pt x="273202" y="297815"/>
                </a:lnTo>
                <a:lnTo>
                  <a:pt x="271830" y="289445"/>
                </a:lnTo>
                <a:lnTo>
                  <a:pt x="268046" y="282194"/>
                </a:lnTo>
                <a:lnTo>
                  <a:pt x="262343" y="276999"/>
                </a:lnTo>
                <a:lnTo>
                  <a:pt x="255231" y="274789"/>
                </a:lnTo>
                <a:lnTo>
                  <a:pt x="247332" y="276212"/>
                </a:lnTo>
                <a:lnTo>
                  <a:pt x="240855" y="280822"/>
                </a:lnTo>
                <a:lnTo>
                  <a:pt x="236461" y="287896"/>
                </a:lnTo>
                <a:lnTo>
                  <a:pt x="234835" y="296722"/>
                </a:lnTo>
                <a:lnTo>
                  <a:pt x="234835" y="437667"/>
                </a:lnTo>
                <a:lnTo>
                  <a:pt x="232892" y="438772"/>
                </a:lnTo>
                <a:lnTo>
                  <a:pt x="231914" y="437667"/>
                </a:lnTo>
                <a:lnTo>
                  <a:pt x="199377" y="399275"/>
                </a:lnTo>
                <a:lnTo>
                  <a:pt x="194017" y="394665"/>
                </a:lnTo>
                <a:lnTo>
                  <a:pt x="187794" y="392417"/>
                </a:lnTo>
                <a:lnTo>
                  <a:pt x="181292" y="392645"/>
                </a:lnTo>
                <a:lnTo>
                  <a:pt x="175107" y="395439"/>
                </a:lnTo>
                <a:lnTo>
                  <a:pt x="168833" y="402526"/>
                </a:lnTo>
                <a:lnTo>
                  <a:pt x="166052" y="411353"/>
                </a:lnTo>
                <a:lnTo>
                  <a:pt x="166839" y="420585"/>
                </a:lnTo>
                <a:lnTo>
                  <a:pt x="171221" y="428891"/>
                </a:lnTo>
                <a:lnTo>
                  <a:pt x="248437" y="519925"/>
                </a:lnTo>
                <a:lnTo>
                  <a:pt x="249402" y="522122"/>
                </a:lnTo>
                <a:lnTo>
                  <a:pt x="249402" y="530898"/>
                </a:lnTo>
                <a:lnTo>
                  <a:pt x="251358" y="532549"/>
                </a:lnTo>
                <a:lnTo>
                  <a:pt x="360616" y="532549"/>
                </a:lnTo>
                <a:lnTo>
                  <a:pt x="363524" y="531444"/>
                </a:lnTo>
                <a:lnTo>
                  <a:pt x="365480" y="529247"/>
                </a:lnTo>
                <a:lnTo>
                  <a:pt x="369277" y="525259"/>
                </a:lnTo>
                <a:lnTo>
                  <a:pt x="386600" y="476262"/>
                </a:lnTo>
                <a:lnTo>
                  <a:pt x="387807" y="459600"/>
                </a:lnTo>
                <a:lnTo>
                  <a:pt x="387807" y="438772"/>
                </a:lnTo>
                <a:lnTo>
                  <a:pt x="387807" y="400367"/>
                </a:lnTo>
                <a:close/>
              </a:path>
              <a:path w="554354" h="532765">
                <a:moveTo>
                  <a:pt x="483870" y="257670"/>
                </a:moveTo>
                <a:lnTo>
                  <a:pt x="475437" y="215239"/>
                </a:lnTo>
                <a:lnTo>
                  <a:pt x="458050" y="174929"/>
                </a:lnTo>
                <a:lnTo>
                  <a:pt x="431685" y="138239"/>
                </a:lnTo>
                <a:lnTo>
                  <a:pt x="396290" y="106667"/>
                </a:lnTo>
                <a:lnTo>
                  <a:pt x="351840" y="81699"/>
                </a:lnTo>
                <a:lnTo>
                  <a:pt x="281266" y="66230"/>
                </a:lnTo>
                <a:lnTo>
                  <a:pt x="245237" y="68897"/>
                </a:lnTo>
                <a:lnTo>
                  <a:pt x="164782" y="101498"/>
                </a:lnTo>
                <a:lnTo>
                  <a:pt x="128193" y="131457"/>
                </a:lnTo>
                <a:lnTo>
                  <a:pt x="100355" y="166878"/>
                </a:lnTo>
                <a:lnTo>
                  <a:pt x="81267" y="206286"/>
                </a:lnTo>
                <a:lnTo>
                  <a:pt x="70993" y="248196"/>
                </a:lnTo>
                <a:lnTo>
                  <a:pt x="69557" y="291134"/>
                </a:lnTo>
                <a:lnTo>
                  <a:pt x="76974" y="333616"/>
                </a:lnTo>
                <a:lnTo>
                  <a:pt x="93306" y="374142"/>
                </a:lnTo>
                <a:lnTo>
                  <a:pt x="118567" y="411238"/>
                </a:lnTo>
                <a:lnTo>
                  <a:pt x="128676" y="415150"/>
                </a:lnTo>
                <a:lnTo>
                  <a:pt x="131457" y="414134"/>
                </a:lnTo>
                <a:lnTo>
                  <a:pt x="143751" y="387388"/>
                </a:lnTo>
                <a:lnTo>
                  <a:pt x="120662" y="351485"/>
                </a:lnTo>
                <a:lnTo>
                  <a:pt x="107365" y="312153"/>
                </a:lnTo>
                <a:lnTo>
                  <a:pt x="103822" y="271272"/>
                </a:lnTo>
                <a:lnTo>
                  <a:pt x="109969" y="230670"/>
                </a:lnTo>
                <a:lnTo>
                  <a:pt x="125768" y="192201"/>
                </a:lnTo>
                <a:lnTo>
                  <a:pt x="151142" y="157746"/>
                </a:lnTo>
                <a:lnTo>
                  <a:pt x="186067" y="129133"/>
                </a:lnTo>
                <a:lnTo>
                  <a:pt x="230492" y="108216"/>
                </a:lnTo>
                <a:lnTo>
                  <a:pt x="280746" y="100634"/>
                </a:lnTo>
                <a:lnTo>
                  <a:pt x="306019" y="103339"/>
                </a:lnTo>
                <a:lnTo>
                  <a:pt x="374827" y="133769"/>
                </a:lnTo>
                <a:lnTo>
                  <a:pt x="408787" y="164680"/>
                </a:lnTo>
                <a:lnTo>
                  <a:pt x="432562" y="201142"/>
                </a:lnTo>
                <a:lnTo>
                  <a:pt x="446201" y="241185"/>
                </a:lnTo>
                <a:lnTo>
                  <a:pt x="449757" y="282841"/>
                </a:lnTo>
                <a:lnTo>
                  <a:pt x="443280" y="324180"/>
                </a:lnTo>
                <a:lnTo>
                  <a:pt x="426808" y="363207"/>
                </a:lnTo>
                <a:lnTo>
                  <a:pt x="400392" y="397992"/>
                </a:lnTo>
                <a:lnTo>
                  <a:pt x="398449" y="400011"/>
                </a:lnTo>
                <a:lnTo>
                  <a:pt x="398411" y="403186"/>
                </a:lnTo>
                <a:lnTo>
                  <a:pt x="412038" y="417512"/>
                </a:lnTo>
                <a:lnTo>
                  <a:pt x="413956" y="420128"/>
                </a:lnTo>
                <a:lnTo>
                  <a:pt x="416902" y="421779"/>
                </a:lnTo>
                <a:lnTo>
                  <a:pt x="455828" y="382752"/>
                </a:lnTo>
                <a:lnTo>
                  <a:pt x="474027" y="342925"/>
                </a:lnTo>
                <a:lnTo>
                  <a:pt x="483387" y="300723"/>
                </a:lnTo>
                <a:lnTo>
                  <a:pt x="483870" y="257670"/>
                </a:lnTo>
                <a:close/>
              </a:path>
              <a:path w="554354" h="532765">
                <a:moveTo>
                  <a:pt x="553948" y="274688"/>
                </a:moveTo>
                <a:lnTo>
                  <a:pt x="548703" y="222745"/>
                </a:lnTo>
                <a:lnTo>
                  <a:pt x="533958" y="173113"/>
                </a:lnTo>
                <a:lnTo>
                  <a:pt x="510235" y="127114"/>
                </a:lnTo>
                <a:lnTo>
                  <a:pt x="478053" y="85991"/>
                </a:lnTo>
                <a:lnTo>
                  <a:pt x="438734" y="51638"/>
                </a:lnTo>
                <a:lnTo>
                  <a:pt x="394081" y="25463"/>
                </a:lnTo>
                <a:lnTo>
                  <a:pt x="345338" y="8064"/>
                </a:lnTo>
                <a:lnTo>
                  <a:pt x="293738" y="0"/>
                </a:lnTo>
                <a:lnTo>
                  <a:pt x="241554" y="1765"/>
                </a:lnTo>
                <a:lnTo>
                  <a:pt x="191058" y="13157"/>
                </a:lnTo>
                <a:lnTo>
                  <a:pt x="143560" y="33743"/>
                </a:lnTo>
                <a:lnTo>
                  <a:pt x="100368" y="63093"/>
                </a:lnTo>
                <a:lnTo>
                  <a:pt x="50990" y="116205"/>
                </a:lnTo>
                <a:lnTo>
                  <a:pt x="17081" y="180327"/>
                </a:lnTo>
                <a:lnTo>
                  <a:pt x="977" y="251040"/>
                </a:lnTo>
                <a:lnTo>
                  <a:pt x="0" y="287299"/>
                </a:lnTo>
                <a:lnTo>
                  <a:pt x="3784" y="323519"/>
                </a:lnTo>
                <a:lnTo>
                  <a:pt x="25311" y="392772"/>
                </a:lnTo>
                <a:lnTo>
                  <a:pt x="64084" y="454063"/>
                </a:lnTo>
                <a:lnTo>
                  <a:pt x="80441" y="460222"/>
                </a:lnTo>
                <a:lnTo>
                  <a:pt x="84924" y="458571"/>
                </a:lnTo>
                <a:lnTo>
                  <a:pt x="89560" y="430618"/>
                </a:lnTo>
                <a:lnTo>
                  <a:pt x="63728" y="392277"/>
                </a:lnTo>
                <a:lnTo>
                  <a:pt x="45783" y="350126"/>
                </a:lnTo>
                <a:lnTo>
                  <a:pt x="36093" y="305358"/>
                </a:lnTo>
                <a:lnTo>
                  <a:pt x="35026" y="259143"/>
                </a:lnTo>
                <a:lnTo>
                  <a:pt x="42748" y="213575"/>
                </a:lnTo>
                <a:lnTo>
                  <a:pt x="58801" y="170675"/>
                </a:lnTo>
                <a:lnTo>
                  <a:pt x="82638" y="131546"/>
                </a:lnTo>
                <a:lnTo>
                  <a:pt x="113715" y="97345"/>
                </a:lnTo>
                <a:lnTo>
                  <a:pt x="150723" y="69646"/>
                </a:lnTo>
                <a:lnTo>
                  <a:pt x="191922" y="49631"/>
                </a:lnTo>
                <a:lnTo>
                  <a:pt x="236169" y="37731"/>
                </a:lnTo>
                <a:lnTo>
                  <a:pt x="282270" y="34378"/>
                </a:lnTo>
                <a:lnTo>
                  <a:pt x="328168" y="39827"/>
                </a:lnTo>
                <a:lnTo>
                  <a:pt x="371805" y="53733"/>
                </a:lnTo>
                <a:lnTo>
                  <a:pt x="412064" y="75603"/>
                </a:lnTo>
                <a:lnTo>
                  <a:pt x="447763" y="104940"/>
                </a:lnTo>
                <a:lnTo>
                  <a:pt x="477266" y="140525"/>
                </a:lnTo>
                <a:lnTo>
                  <a:pt x="499300" y="180695"/>
                </a:lnTo>
                <a:lnTo>
                  <a:pt x="513384" y="224294"/>
                </a:lnTo>
                <a:lnTo>
                  <a:pt x="519023" y="270167"/>
                </a:lnTo>
                <a:lnTo>
                  <a:pt x="515861" y="316280"/>
                </a:lnTo>
                <a:lnTo>
                  <a:pt x="504139" y="360565"/>
                </a:lnTo>
                <a:lnTo>
                  <a:pt x="484289" y="401853"/>
                </a:lnTo>
                <a:lnTo>
                  <a:pt x="456742" y="438975"/>
                </a:lnTo>
                <a:lnTo>
                  <a:pt x="453542" y="442480"/>
                </a:lnTo>
                <a:lnTo>
                  <a:pt x="451802" y="447065"/>
                </a:lnTo>
                <a:lnTo>
                  <a:pt x="451878" y="456539"/>
                </a:lnTo>
                <a:lnTo>
                  <a:pt x="453694" y="461098"/>
                </a:lnTo>
                <a:lnTo>
                  <a:pt x="460019" y="467766"/>
                </a:lnTo>
                <a:lnTo>
                  <a:pt x="464286" y="469569"/>
                </a:lnTo>
                <a:lnTo>
                  <a:pt x="473214" y="469493"/>
                </a:lnTo>
                <a:lnTo>
                  <a:pt x="512140" y="422821"/>
                </a:lnTo>
                <a:lnTo>
                  <a:pt x="535266" y="376504"/>
                </a:lnTo>
                <a:lnTo>
                  <a:pt x="549363" y="326694"/>
                </a:lnTo>
                <a:lnTo>
                  <a:pt x="553948" y="274688"/>
                </a:lnTo>
                <a:close/>
              </a:path>
            </a:pathLst>
          </a:custGeom>
          <a:solidFill>
            <a:srgbClr val="EF92B9"/>
          </a:solidFill>
        </p:spPr>
        <p:txBody>
          <a:bodyPr wrap="square" lIns="0" tIns="0" rIns="0" bIns="0" rtlCol="0"/>
          <a:lstStyle/>
          <a:p>
            <a:endParaRPr>
              <a:cs typeface="Calibri" panose="020F0502020204030204" pitchFamily="34" charset="0"/>
            </a:endParaRPr>
          </a:p>
        </p:txBody>
      </p:sp>
      <p:sp>
        <p:nvSpPr>
          <p:cNvPr id="99" name="object 99"/>
          <p:cNvSpPr txBox="1"/>
          <p:nvPr/>
        </p:nvSpPr>
        <p:spPr>
          <a:xfrm>
            <a:off x="5489398" y="7688337"/>
            <a:ext cx="287655" cy="90409"/>
          </a:xfrm>
          <a:prstGeom prst="rect">
            <a:avLst/>
          </a:prstGeom>
        </p:spPr>
        <p:txBody>
          <a:bodyPr vert="horz" wrap="square" lIns="0" tIns="13335" rIns="0" bIns="0" rtlCol="0">
            <a:spAutoFit/>
          </a:bodyPr>
          <a:lstStyle/>
          <a:p>
            <a:pPr marL="12700" algn="ctr">
              <a:lnSpc>
                <a:spcPct val="100000"/>
              </a:lnSpc>
              <a:spcBef>
                <a:spcPts val="105"/>
              </a:spcBef>
            </a:pPr>
            <a:r>
              <a:rPr lang="ar-JO" sz="500" b="1" spc="-10" dirty="0">
                <a:solidFill>
                  <a:srgbClr val="EF92B9"/>
                </a:solidFill>
                <a:latin typeface="Calibri" panose="020F0502020204030204" pitchFamily="34" charset="0"/>
                <a:cs typeface="Calibri" panose="020F0502020204030204" pitchFamily="34" charset="0"/>
              </a:rPr>
              <a:t>الفعل</a:t>
            </a:r>
            <a:endParaRPr sz="500" dirty="0">
              <a:latin typeface="Calibri" panose="020F0502020204030204" pitchFamily="34" charset="0"/>
              <a:cs typeface="Calibri" panose="020F0502020204030204" pitchFamily="34" charset="0"/>
            </a:endParaRPr>
          </a:p>
        </p:txBody>
      </p:sp>
      <p:sp>
        <p:nvSpPr>
          <p:cNvPr id="100" name="object 100"/>
          <p:cNvSpPr/>
          <p:nvPr/>
        </p:nvSpPr>
        <p:spPr>
          <a:xfrm>
            <a:off x="5867616" y="5599836"/>
            <a:ext cx="554355" cy="532765"/>
          </a:xfrm>
          <a:custGeom>
            <a:avLst/>
            <a:gdLst/>
            <a:ahLst/>
            <a:cxnLst/>
            <a:rect l="l" t="t" r="r" b="b"/>
            <a:pathLst>
              <a:path w="554354" h="532764">
                <a:moveTo>
                  <a:pt x="387819" y="400380"/>
                </a:moveTo>
                <a:lnTo>
                  <a:pt x="362572" y="376809"/>
                </a:lnTo>
                <a:lnTo>
                  <a:pt x="355295" y="381203"/>
                </a:lnTo>
                <a:lnTo>
                  <a:pt x="352374" y="388327"/>
                </a:lnTo>
                <a:lnTo>
                  <a:pt x="350926" y="393255"/>
                </a:lnTo>
                <a:lnTo>
                  <a:pt x="349948" y="389966"/>
                </a:lnTo>
                <a:lnTo>
                  <a:pt x="324205" y="366382"/>
                </a:lnTo>
                <a:lnTo>
                  <a:pt x="316433" y="371322"/>
                </a:lnTo>
                <a:lnTo>
                  <a:pt x="313524" y="379006"/>
                </a:lnTo>
                <a:lnTo>
                  <a:pt x="312064" y="383387"/>
                </a:lnTo>
                <a:lnTo>
                  <a:pt x="310362" y="372110"/>
                </a:lnTo>
                <a:lnTo>
                  <a:pt x="286334" y="356514"/>
                </a:lnTo>
                <a:lnTo>
                  <a:pt x="279044" y="361454"/>
                </a:lnTo>
                <a:lnTo>
                  <a:pt x="275158" y="369684"/>
                </a:lnTo>
                <a:lnTo>
                  <a:pt x="274675" y="370776"/>
                </a:lnTo>
                <a:lnTo>
                  <a:pt x="273215" y="370230"/>
                </a:lnTo>
                <a:lnTo>
                  <a:pt x="273215" y="297827"/>
                </a:lnTo>
                <a:lnTo>
                  <a:pt x="271830" y="289445"/>
                </a:lnTo>
                <a:lnTo>
                  <a:pt x="268046" y="282194"/>
                </a:lnTo>
                <a:lnTo>
                  <a:pt x="262343" y="277012"/>
                </a:lnTo>
                <a:lnTo>
                  <a:pt x="255244" y="274802"/>
                </a:lnTo>
                <a:lnTo>
                  <a:pt x="247345" y="276225"/>
                </a:lnTo>
                <a:lnTo>
                  <a:pt x="240855" y="280835"/>
                </a:lnTo>
                <a:lnTo>
                  <a:pt x="236461" y="287909"/>
                </a:lnTo>
                <a:lnTo>
                  <a:pt x="234848" y="296735"/>
                </a:lnTo>
                <a:lnTo>
                  <a:pt x="234848" y="437680"/>
                </a:lnTo>
                <a:lnTo>
                  <a:pt x="232905" y="438785"/>
                </a:lnTo>
                <a:lnTo>
                  <a:pt x="231927" y="437680"/>
                </a:lnTo>
                <a:lnTo>
                  <a:pt x="199390" y="399288"/>
                </a:lnTo>
                <a:lnTo>
                  <a:pt x="194030" y="394665"/>
                </a:lnTo>
                <a:lnTo>
                  <a:pt x="187794" y="392430"/>
                </a:lnTo>
                <a:lnTo>
                  <a:pt x="181292" y="392645"/>
                </a:lnTo>
                <a:lnTo>
                  <a:pt x="175120" y="395452"/>
                </a:lnTo>
                <a:lnTo>
                  <a:pt x="168833" y="402526"/>
                </a:lnTo>
                <a:lnTo>
                  <a:pt x="166065" y="411353"/>
                </a:lnTo>
                <a:lnTo>
                  <a:pt x="166839" y="420585"/>
                </a:lnTo>
                <a:lnTo>
                  <a:pt x="171234" y="428904"/>
                </a:lnTo>
                <a:lnTo>
                  <a:pt x="248450" y="519938"/>
                </a:lnTo>
                <a:lnTo>
                  <a:pt x="249415" y="522135"/>
                </a:lnTo>
                <a:lnTo>
                  <a:pt x="249415" y="530910"/>
                </a:lnTo>
                <a:lnTo>
                  <a:pt x="251371" y="532561"/>
                </a:lnTo>
                <a:lnTo>
                  <a:pt x="360629" y="532561"/>
                </a:lnTo>
                <a:lnTo>
                  <a:pt x="363537" y="531456"/>
                </a:lnTo>
                <a:lnTo>
                  <a:pt x="365493" y="529259"/>
                </a:lnTo>
                <a:lnTo>
                  <a:pt x="369277" y="525259"/>
                </a:lnTo>
                <a:lnTo>
                  <a:pt x="386600" y="476262"/>
                </a:lnTo>
                <a:lnTo>
                  <a:pt x="387819" y="459613"/>
                </a:lnTo>
                <a:lnTo>
                  <a:pt x="387819" y="438785"/>
                </a:lnTo>
                <a:lnTo>
                  <a:pt x="387819" y="400380"/>
                </a:lnTo>
                <a:close/>
              </a:path>
              <a:path w="554354" h="532764">
                <a:moveTo>
                  <a:pt x="483882" y="257670"/>
                </a:moveTo>
                <a:lnTo>
                  <a:pt x="475449" y="215239"/>
                </a:lnTo>
                <a:lnTo>
                  <a:pt x="458063" y="174929"/>
                </a:lnTo>
                <a:lnTo>
                  <a:pt x="431685" y="138252"/>
                </a:lnTo>
                <a:lnTo>
                  <a:pt x="396290" y="106667"/>
                </a:lnTo>
                <a:lnTo>
                  <a:pt x="351840" y="81711"/>
                </a:lnTo>
                <a:lnTo>
                  <a:pt x="281266" y="66243"/>
                </a:lnTo>
                <a:lnTo>
                  <a:pt x="245237" y="68897"/>
                </a:lnTo>
                <a:lnTo>
                  <a:pt x="164782" y="101511"/>
                </a:lnTo>
                <a:lnTo>
                  <a:pt x="128206" y="131457"/>
                </a:lnTo>
                <a:lnTo>
                  <a:pt x="100355" y="166878"/>
                </a:lnTo>
                <a:lnTo>
                  <a:pt x="81280" y="206286"/>
                </a:lnTo>
                <a:lnTo>
                  <a:pt x="71005" y="248208"/>
                </a:lnTo>
                <a:lnTo>
                  <a:pt x="69557" y="291147"/>
                </a:lnTo>
                <a:lnTo>
                  <a:pt x="76987" y="333616"/>
                </a:lnTo>
                <a:lnTo>
                  <a:pt x="93306" y="374154"/>
                </a:lnTo>
                <a:lnTo>
                  <a:pt x="118567" y="411251"/>
                </a:lnTo>
                <a:lnTo>
                  <a:pt x="128676" y="415163"/>
                </a:lnTo>
                <a:lnTo>
                  <a:pt x="131457" y="414147"/>
                </a:lnTo>
                <a:lnTo>
                  <a:pt x="143751" y="387400"/>
                </a:lnTo>
                <a:lnTo>
                  <a:pt x="120662" y="351485"/>
                </a:lnTo>
                <a:lnTo>
                  <a:pt x="107378" y="312166"/>
                </a:lnTo>
                <a:lnTo>
                  <a:pt x="103822" y="271272"/>
                </a:lnTo>
                <a:lnTo>
                  <a:pt x="109969" y="230670"/>
                </a:lnTo>
                <a:lnTo>
                  <a:pt x="125768" y="192214"/>
                </a:lnTo>
                <a:lnTo>
                  <a:pt x="151155" y="157746"/>
                </a:lnTo>
                <a:lnTo>
                  <a:pt x="186080" y="129133"/>
                </a:lnTo>
                <a:lnTo>
                  <a:pt x="230492" y="108229"/>
                </a:lnTo>
                <a:lnTo>
                  <a:pt x="280758" y="100647"/>
                </a:lnTo>
                <a:lnTo>
                  <a:pt x="306031" y="103352"/>
                </a:lnTo>
                <a:lnTo>
                  <a:pt x="374827" y="133769"/>
                </a:lnTo>
                <a:lnTo>
                  <a:pt x="408787" y="164693"/>
                </a:lnTo>
                <a:lnTo>
                  <a:pt x="432562" y="201142"/>
                </a:lnTo>
                <a:lnTo>
                  <a:pt x="446214" y="241185"/>
                </a:lnTo>
                <a:lnTo>
                  <a:pt x="449770" y="282854"/>
                </a:lnTo>
                <a:lnTo>
                  <a:pt x="443280" y="324180"/>
                </a:lnTo>
                <a:lnTo>
                  <a:pt x="426808" y="363220"/>
                </a:lnTo>
                <a:lnTo>
                  <a:pt x="400392" y="398005"/>
                </a:lnTo>
                <a:lnTo>
                  <a:pt x="398449" y="400024"/>
                </a:lnTo>
                <a:lnTo>
                  <a:pt x="398411" y="403199"/>
                </a:lnTo>
                <a:lnTo>
                  <a:pt x="412038" y="417525"/>
                </a:lnTo>
                <a:lnTo>
                  <a:pt x="413956" y="420141"/>
                </a:lnTo>
                <a:lnTo>
                  <a:pt x="416902" y="421792"/>
                </a:lnTo>
                <a:lnTo>
                  <a:pt x="455828" y="382765"/>
                </a:lnTo>
                <a:lnTo>
                  <a:pt x="474040" y="342925"/>
                </a:lnTo>
                <a:lnTo>
                  <a:pt x="483400" y="300736"/>
                </a:lnTo>
                <a:lnTo>
                  <a:pt x="483882" y="257670"/>
                </a:lnTo>
                <a:close/>
              </a:path>
              <a:path w="554354" h="532764">
                <a:moveTo>
                  <a:pt x="553961" y="274688"/>
                </a:moveTo>
                <a:lnTo>
                  <a:pt x="548703" y="222745"/>
                </a:lnTo>
                <a:lnTo>
                  <a:pt x="533958" y="173126"/>
                </a:lnTo>
                <a:lnTo>
                  <a:pt x="510247" y="127114"/>
                </a:lnTo>
                <a:lnTo>
                  <a:pt x="478078" y="85991"/>
                </a:lnTo>
                <a:lnTo>
                  <a:pt x="438746" y="51638"/>
                </a:lnTo>
                <a:lnTo>
                  <a:pt x="394081" y="25463"/>
                </a:lnTo>
                <a:lnTo>
                  <a:pt x="345338" y="8064"/>
                </a:lnTo>
                <a:lnTo>
                  <a:pt x="293751" y="0"/>
                </a:lnTo>
                <a:lnTo>
                  <a:pt x="241554" y="1778"/>
                </a:lnTo>
                <a:lnTo>
                  <a:pt x="191058" y="13169"/>
                </a:lnTo>
                <a:lnTo>
                  <a:pt x="143560" y="33756"/>
                </a:lnTo>
                <a:lnTo>
                  <a:pt x="100380" y="63093"/>
                </a:lnTo>
                <a:lnTo>
                  <a:pt x="50990" y="116205"/>
                </a:lnTo>
                <a:lnTo>
                  <a:pt x="17094" y="180327"/>
                </a:lnTo>
                <a:lnTo>
                  <a:pt x="977" y="251040"/>
                </a:lnTo>
                <a:lnTo>
                  <a:pt x="0" y="287299"/>
                </a:lnTo>
                <a:lnTo>
                  <a:pt x="3797" y="323519"/>
                </a:lnTo>
                <a:lnTo>
                  <a:pt x="25311" y="392785"/>
                </a:lnTo>
                <a:lnTo>
                  <a:pt x="64096" y="454063"/>
                </a:lnTo>
                <a:lnTo>
                  <a:pt x="80454" y="460222"/>
                </a:lnTo>
                <a:lnTo>
                  <a:pt x="84937" y="458571"/>
                </a:lnTo>
                <a:lnTo>
                  <a:pt x="89573" y="430618"/>
                </a:lnTo>
                <a:lnTo>
                  <a:pt x="63741" y="392290"/>
                </a:lnTo>
                <a:lnTo>
                  <a:pt x="45783" y="350139"/>
                </a:lnTo>
                <a:lnTo>
                  <a:pt x="36093" y="305358"/>
                </a:lnTo>
                <a:lnTo>
                  <a:pt x="35039" y="259143"/>
                </a:lnTo>
                <a:lnTo>
                  <a:pt x="42748" y="213575"/>
                </a:lnTo>
                <a:lnTo>
                  <a:pt x="58801" y="170675"/>
                </a:lnTo>
                <a:lnTo>
                  <a:pt x="82638" y="131559"/>
                </a:lnTo>
                <a:lnTo>
                  <a:pt x="113728" y="97345"/>
                </a:lnTo>
                <a:lnTo>
                  <a:pt x="150723" y="69659"/>
                </a:lnTo>
                <a:lnTo>
                  <a:pt x="191935" y="49644"/>
                </a:lnTo>
                <a:lnTo>
                  <a:pt x="236169" y="37731"/>
                </a:lnTo>
                <a:lnTo>
                  <a:pt x="282282" y="34378"/>
                </a:lnTo>
                <a:lnTo>
                  <a:pt x="328168" y="39827"/>
                </a:lnTo>
                <a:lnTo>
                  <a:pt x="371817" y="53733"/>
                </a:lnTo>
                <a:lnTo>
                  <a:pt x="412064" y="75603"/>
                </a:lnTo>
                <a:lnTo>
                  <a:pt x="447776" y="104940"/>
                </a:lnTo>
                <a:lnTo>
                  <a:pt x="477266" y="140538"/>
                </a:lnTo>
                <a:lnTo>
                  <a:pt x="499300" y="180708"/>
                </a:lnTo>
                <a:lnTo>
                  <a:pt x="513384" y="224294"/>
                </a:lnTo>
                <a:lnTo>
                  <a:pt x="519036" y="270167"/>
                </a:lnTo>
                <a:lnTo>
                  <a:pt x="515861" y="316280"/>
                </a:lnTo>
                <a:lnTo>
                  <a:pt x="504139" y="360565"/>
                </a:lnTo>
                <a:lnTo>
                  <a:pt x="484289" y="401866"/>
                </a:lnTo>
                <a:lnTo>
                  <a:pt x="456755" y="438975"/>
                </a:lnTo>
                <a:lnTo>
                  <a:pt x="453555" y="442480"/>
                </a:lnTo>
                <a:lnTo>
                  <a:pt x="451815" y="447065"/>
                </a:lnTo>
                <a:lnTo>
                  <a:pt x="451891" y="456539"/>
                </a:lnTo>
                <a:lnTo>
                  <a:pt x="453707" y="461098"/>
                </a:lnTo>
                <a:lnTo>
                  <a:pt x="460032" y="467766"/>
                </a:lnTo>
                <a:lnTo>
                  <a:pt x="464299" y="469569"/>
                </a:lnTo>
                <a:lnTo>
                  <a:pt x="473227" y="469493"/>
                </a:lnTo>
                <a:lnTo>
                  <a:pt x="512152" y="422833"/>
                </a:lnTo>
                <a:lnTo>
                  <a:pt x="535266" y="376516"/>
                </a:lnTo>
                <a:lnTo>
                  <a:pt x="549376" y="326707"/>
                </a:lnTo>
                <a:lnTo>
                  <a:pt x="553961" y="274688"/>
                </a:lnTo>
                <a:close/>
              </a:path>
            </a:pathLst>
          </a:custGeom>
          <a:solidFill>
            <a:srgbClr val="B82C87"/>
          </a:solidFill>
        </p:spPr>
        <p:txBody>
          <a:bodyPr wrap="square" lIns="0" tIns="0" rIns="0" bIns="0" rtlCol="0"/>
          <a:lstStyle/>
          <a:p>
            <a:endParaRPr>
              <a:cs typeface="Calibri" panose="020F0502020204030204" pitchFamily="34" charset="0"/>
            </a:endParaRPr>
          </a:p>
        </p:txBody>
      </p:sp>
      <p:sp>
        <p:nvSpPr>
          <p:cNvPr id="101" name="object 101"/>
          <p:cNvSpPr txBox="1"/>
          <p:nvPr/>
        </p:nvSpPr>
        <p:spPr>
          <a:xfrm>
            <a:off x="6000818" y="5762702"/>
            <a:ext cx="287655" cy="90409"/>
          </a:xfrm>
          <a:prstGeom prst="rect">
            <a:avLst/>
          </a:prstGeom>
        </p:spPr>
        <p:txBody>
          <a:bodyPr vert="horz" wrap="square" lIns="0" tIns="13335" rIns="0" bIns="0" rtlCol="0">
            <a:spAutoFit/>
          </a:bodyPr>
          <a:lstStyle/>
          <a:p>
            <a:pPr marL="12700" algn="ctr">
              <a:lnSpc>
                <a:spcPct val="100000"/>
              </a:lnSpc>
              <a:spcBef>
                <a:spcPts val="105"/>
              </a:spcBef>
            </a:pPr>
            <a:r>
              <a:rPr lang="ar-JO" sz="500" b="1" spc="-10" dirty="0">
                <a:solidFill>
                  <a:srgbClr val="B82C87"/>
                </a:solidFill>
                <a:latin typeface="Calibri" panose="020F0502020204030204" pitchFamily="34" charset="0"/>
                <a:cs typeface="Calibri" panose="020F0502020204030204" pitchFamily="34" charset="0"/>
              </a:rPr>
              <a:t>الفعل</a:t>
            </a:r>
            <a:endParaRPr sz="500" dirty="0">
              <a:latin typeface="Calibri" panose="020F0502020204030204" pitchFamily="34" charset="0"/>
              <a:cs typeface="Calibri" panose="020F0502020204030204" pitchFamily="34" charset="0"/>
            </a:endParaRPr>
          </a:p>
        </p:txBody>
      </p:sp>
      <p:grpSp>
        <p:nvGrpSpPr>
          <p:cNvPr id="102" name="object 102"/>
          <p:cNvGrpSpPr/>
          <p:nvPr/>
        </p:nvGrpSpPr>
        <p:grpSpPr>
          <a:xfrm>
            <a:off x="1012977" y="7778940"/>
            <a:ext cx="816610" cy="695325"/>
            <a:chOff x="1012977" y="7778940"/>
            <a:chExt cx="816610" cy="695325"/>
          </a:xfrm>
        </p:grpSpPr>
        <p:sp>
          <p:nvSpPr>
            <p:cNvPr id="103" name="object 103"/>
            <p:cNvSpPr/>
            <p:nvPr/>
          </p:nvSpPr>
          <p:spPr>
            <a:xfrm>
              <a:off x="1012977" y="7778940"/>
              <a:ext cx="816610" cy="695325"/>
            </a:xfrm>
            <a:custGeom>
              <a:avLst/>
              <a:gdLst/>
              <a:ahLst/>
              <a:cxnLst/>
              <a:rect l="l" t="t" r="r" b="b"/>
              <a:pathLst>
                <a:path w="816610" h="695325">
                  <a:moveTo>
                    <a:pt x="816394" y="0"/>
                  </a:moveTo>
                  <a:lnTo>
                    <a:pt x="0" y="0"/>
                  </a:lnTo>
                  <a:lnTo>
                    <a:pt x="0" y="694931"/>
                  </a:lnTo>
                  <a:lnTo>
                    <a:pt x="816394" y="694931"/>
                  </a:lnTo>
                  <a:lnTo>
                    <a:pt x="816394" y="0"/>
                  </a:lnTo>
                  <a:close/>
                </a:path>
              </a:pathLst>
            </a:custGeom>
            <a:solidFill>
              <a:srgbClr val="FFFFFF"/>
            </a:solidFill>
          </p:spPr>
          <p:txBody>
            <a:bodyPr wrap="square" lIns="0" tIns="0" rIns="0" bIns="0" rtlCol="0"/>
            <a:lstStyle/>
            <a:p>
              <a:endParaRPr>
                <a:cs typeface="Calibri" panose="020F0502020204030204" pitchFamily="34" charset="0"/>
              </a:endParaRPr>
            </a:p>
          </p:txBody>
        </p:sp>
        <p:sp>
          <p:nvSpPr>
            <p:cNvPr id="104" name="object 104"/>
            <p:cNvSpPr/>
            <p:nvPr/>
          </p:nvSpPr>
          <p:spPr>
            <a:xfrm>
              <a:off x="1135443" y="7860398"/>
              <a:ext cx="554355" cy="532765"/>
            </a:xfrm>
            <a:custGeom>
              <a:avLst/>
              <a:gdLst/>
              <a:ahLst/>
              <a:cxnLst/>
              <a:rect l="l" t="t" r="r" b="b"/>
              <a:pathLst>
                <a:path w="554355" h="532765">
                  <a:moveTo>
                    <a:pt x="387819" y="400367"/>
                  </a:moveTo>
                  <a:lnTo>
                    <a:pt x="362572" y="376796"/>
                  </a:lnTo>
                  <a:lnTo>
                    <a:pt x="355295" y="381190"/>
                  </a:lnTo>
                  <a:lnTo>
                    <a:pt x="352374" y="388315"/>
                  </a:lnTo>
                  <a:lnTo>
                    <a:pt x="350926" y="393242"/>
                  </a:lnTo>
                  <a:lnTo>
                    <a:pt x="349948" y="389953"/>
                  </a:lnTo>
                  <a:lnTo>
                    <a:pt x="324205" y="366369"/>
                  </a:lnTo>
                  <a:lnTo>
                    <a:pt x="316433" y="371309"/>
                  </a:lnTo>
                  <a:lnTo>
                    <a:pt x="313524" y="378993"/>
                  </a:lnTo>
                  <a:lnTo>
                    <a:pt x="312064" y="383374"/>
                  </a:lnTo>
                  <a:lnTo>
                    <a:pt x="310362" y="372097"/>
                  </a:lnTo>
                  <a:lnTo>
                    <a:pt x="286334" y="356501"/>
                  </a:lnTo>
                  <a:lnTo>
                    <a:pt x="279044" y="361442"/>
                  </a:lnTo>
                  <a:lnTo>
                    <a:pt x="275158" y="369671"/>
                  </a:lnTo>
                  <a:lnTo>
                    <a:pt x="274675" y="370763"/>
                  </a:lnTo>
                  <a:lnTo>
                    <a:pt x="273215" y="370217"/>
                  </a:lnTo>
                  <a:lnTo>
                    <a:pt x="273215" y="297815"/>
                  </a:lnTo>
                  <a:lnTo>
                    <a:pt x="271830" y="289433"/>
                  </a:lnTo>
                  <a:lnTo>
                    <a:pt x="268046" y="282194"/>
                  </a:lnTo>
                  <a:lnTo>
                    <a:pt x="262343" y="276999"/>
                  </a:lnTo>
                  <a:lnTo>
                    <a:pt x="255244" y="274789"/>
                  </a:lnTo>
                  <a:lnTo>
                    <a:pt x="247345" y="276212"/>
                  </a:lnTo>
                  <a:lnTo>
                    <a:pt x="240855" y="280822"/>
                  </a:lnTo>
                  <a:lnTo>
                    <a:pt x="236461" y="287896"/>
                  </a:lnTo>
                  <a:lnTo>
                    <a:pt x="234848" y="296722"/>
                  </a:lnTo>
                  <a:lnTo>
                    <a:pt x="234848" y="437667"/>
                  </a:lnTo>
                  <a:lnTo>
                    <a:pt x="232905" y="438772"/>
                  </a:lnTo>
                  <a:lnTo>
                    <a:pt x="231927" y="437667"/>
                  </a:lnTo>
                  <a:lnTo>
                    <a:pt x="199390" y="399275"/>
                  </a:lnTo>
                  <a:lnTo>
                    <a:pt x="194030" y="394665"/>
                  </a:lnTo>
                  <a:lnTo>
                    <a:pt x="187794" y="392417"/>
                  </a:lnTo>
                  <a:lnTo>
                    <a:pt x="181292" y="392645"/>
                  </a:lnTo>
                  <a:lnTo>
                    <a:pt x="175120" y="395439"/>
                  </a:lnTo>
                  <a:lnTo>
                    <a:pt x="168833" y="402513"/>
                  </a:lnTo>
                  <a:lnTo>
                    <a:pt x="166065" y="411340"/>
                  </a:lnTo>
                  <a:lnTo>
                    <a:pt x="166839" y="420573"/>
                  </a:lnTo>
                  <a:lnTo>
                    <a:pt x="171234" y="428891"/>
                  </a:lnTo>
                  <a:lnTo>
                    <a:pt x="248450" y="519925"/>
                  </a:lnTo>
                  <a:lnTo>
                    <a:pt x="249415" y="522122"/>
                  </a:lnTo>
                  <a:lnTo>
                    <a:pt x="249415" y="530898"/>
                  </a:lnTo>
                  <a:lnTo>
                    <a:pt x="251371" y="532549"/>
                  </a:lnTo>
                  <a:lnTo>
                    <a:pt x="360629" y="532549"/>
                  </a:lnTo>
                  <a:lnTo>
                    <a:pt x="363537" y="531444"/>
                  </a:lnTo>
                  <a:lnTo>
                    <a:pt x="365493" y="529247"/>
                  </a:lnTo>
                  <a:lnTo>
                    <a:pt x="369277" y="525246"/>
                  </a:lnTo>
                  <a:lnTo>
                    <a:pt x="386600" y="476250"/>
                  </a:lnTo>
                  <a:lnTo>
                    <a:pt x="387819" y="459600"/>
                  </a:lnTo>
                  <a:lnTo>
                    <a:pt x="387819" y="438772"/>
                  </a:lnTo>
                  <a:lnTo>
                    <a:pt x="387819" y="400367"/>
                  </a:lnTo>
                  <a:close/>
                </a:path>
                <a:path w="554355" h="532765">
                  <a:moveTo>
                    <a:pt x="483882" y="257657"/>
                  </a:moveTo>
                  <a:lnTo>
                    <a:pt x="475449" y="215226"/>
                  </a:lnTo>
                  <a:lnTo>
                    <a:pt x="458063" y="174929"/>
                  </a:lnTo>
                  <a:lnTo>
                    <a:pt x="431685" y="138239"/>
                  </a:lnTo>
                  <a:lnTo>
                    <a:pt x="396290" y="106667"/>
                  </a:lnTo>
                  <a:lnTo>
                    <a:pt x="351840" y="81699"/>
                  </a:lnTo>
                  <a:lnTo>
                    <a:pt x="281266" y="66230"/>
                  </a:lnTo>
                  <a:lnTo>
                    <a:pt x="245237" y="68884"/>
                  </a:lnTo>
                  <a:lnTo>
                    <a:pt x="164782" y="101498"/>
                  </a:lnTo>
                  <a:lnTo>
                    <a:pt x="128206" y="131445"/>
                  </a:lnTo>
                  <a:lnTo>
                    <a:pt x="100355" y="166865"/>
                  </a:lnTo>
                  <a:lnTo>
                    <a:pt x="81280" y="206273"/>
                  </a:lnTo>
                  <a:lnTo>
                    <a:pt x="71005" y="248196"/>
                  </a:lnTo>
                  <a:lnTo>
                    <a:pt x="69557" y="291134"/>
                  </a:lnTo>
                  <a:lnTo>
                    <a:pt x="76987" y="333603"/>
                  </a:lnTo>
                  <a:lnTo>
                    <a:pt x="93306" y="374142"/>
                  </a:lnTo>
                  <a:lnTo>
                    <a:pt x="118567" y="411238"/>
                  </a:lnTo>
                  <a:lnTo>
                    <a:pt x="128676" y="415150"/>
                  </a:lnTo>
                  <a:lnTo>
                    <a:pt x="131457" y="414134"/>
                  </a:lnTo>
                  <a:lnTo>
                    <a:pt x="143751" y="387388"/>
                  </a:lnTo>
                  <a:lnTo>
                    <a:pt x="120662" y="351485"/>
                  </a:lnTo>
                  <a:lnTo>
                    <a:pt x="107378" y="312153"/>
                  </a:lnTo>
                  <a:lnTo>
                    <a:pt x="103822" y="271259"/>
                  </a:lnTo>
                  <a:lnTo>
                    <a:pt x="109982" y="230657"/>
                  </a:lnTo>
                  <a:lnTo>
                    <a:pt x="125768" y="192201"/>
                  </a:lnTo>
                  <a:lnTo>
                    <a:pt x="151155" y="157734"/>
                  </a:lnTo>
                  <a:lnTo>
                    <a:pt x="186080" y="129120"/>
                  </a:lnTo>
                  <a:lnTo>
                    <a:pt x="230492" y="108216"/>
                  </a:lnTo>
                  <a:lnTo>
                    <a:pt x="280758" y="100634"/>
                  </a:lnTo>
                  <a:lnTo>
                    <a:pt x="306031" y="103339"/>
                  </a:lnTo>
                  <a:lnTo>
                    <a:pt x="374827" y="133756"/>
                  </a:lnTo>
                  <a:lnTo>
                    <a:pt x="408787" y="164680"/>
                  </a:lnTo>
                  <a:lnTo>
                    <a:pt x="432574" y="201129"/>
                  </a:lnTo>
                  <a:lnTo>
                    <a:pt x="446214" y="241173"/>
                  </a:lnTo>
                  <a:lnTo>
                    <a:pt x="449770" y="282841"/>
                  </a:lnTo>
                  <a:lnTo>
                    <a:pt x="443293" y="324167"/>
                  </a:lnTo>
                  <a:lnTo>
                    <a:pt x="426808" y="363207"/>
                  </a:lnTo>
                  <a:lnTo>
                    <a:pt x="400392" y="397992"/>
                  </a:lnTo>
                  <a:lnTo>
                    <a:pt x="398449" y="400011"/>
                  </a:lnTo>
                  <a:lnTo>
                    <a:pt x="398411" y="403186"/>
                  </a:lnTo>
                  <a:lnTo>
                    <a:pt x="412038" y="417512"/>
                  </a:lnTo>
                  <a:lnTo>
                    <a:pt x="413956" y="420128"/>
                  </a:lnTo>
                  <a:lnTo>
                    <a:pt x="416915" y="421779"/>
                  </a:lnTo>
                  <a:lnTo>
                    <a:pt x="455828" y="382752"/>
                  </a:lnTo>
                  <a:lnTo>
                    <a:pt x="474040" y="342912"/>
                  </a:lnTo>
                  <a:lnTo>
                    <a:pt x="483400" y="300723"/>
                  </a:lnTo>
                  <a:lnTo>
                    <a:pt x="483882" y="257657"/>
                  </a:lnTo>
                  <a:close/>
                </a:path>
                <a:path w="554355" h="532765">
                  <a:moveTo>
                    <a:pt x="553961" y="274688"/>
                  </a:moveTo>
                  <a:lnTo>
                    <a:pt x="548703" y="222732"/>
                  </a:lnTo>
                  <a:lnTo>
                    <a:pt x="533958" y="173113"/>
                  </a:lnTo>
                  <a:lnTo>
                    <a:pt x="510247" y="127101"/>
                  </a:lnTo>
                  <a:lnTo>
                    <a:pt x="478078" y="85991"/>
                  </a:lnTo>
                  <a:lnTo>
                    <a:pt x="438746" y="51625"/>
                  </a:lnTo>
                  <a:lnTo>
                    <a:pt x="394081" y="25463"/>
                  </a:lnTo>
                  <a:lnTo>
                    <a:pt x="345338" y="8051"/>
                  </a:lnTo>
                  <a:lnTo>
                    <a:pt x="293751" y="0"/>
                  </a:lnTo>
                  <a:lnTo>
                    <a:pt x="241554" y="1765"/>
                  </a:lnTo>
                  <a:lnTo>
                    <a:pt x="191058" y="13157"/>
                  </a:lnTo>
                  <a:lnTo>
                    <a:pt x="143560" y="33743"/>
                  </a:lnTo>
                  <a:lnTo>
                    <a:pt x="100380" y="63093"/>
                  </a:lnTo>
                  <a:lnTo>
                    <a:pt x="50990" y="116205"/>
                  </a:lnTo>
                  <a:lnTo>
                    <a:pt x="17094" y="180327"/>
                  </a:lnTo>
                  <a:lnTo>
                    <a:pt x="977" y="251040"/>
                  </a:lnTo>
                  <a:lnTo>
                    <a:pt x="0" y="287286"/>
                  </a:lnTo>
                  <a:lnTo>
                    <a:pt x="3797" y="323519"/>
                  </a:lnTo>
                  <a:lnTo>
                    <a:pt x="25311" y="392772"/>
                  </a:lnTo>
                  <a:lnTo>
                    <a:pt x="64096" y="454063"/>
                  </a:lnTo>
                  <a:lnTo>
                    <a:pt x="80454" y="460222"/>
                  </a:lnTo>
                  <a:lnTo>
                    <a:pt x="84937" y="458571"/>
                  </a:lnTo>
                  <a:lnTo>
                    <a:pt x="89573" y="430618"/>
                  </a:lnTo>
                  <a:lnTo>
                    <a:pt x="63741" y="392277"/>
                  </a:lnTo>
                  <a:lnTo>
                    <a:pt x="45783" y="350126"/>
                  </a:lnTo>
                  <a:lnTo>
                    <a:pt x="36093" y="305346"/>
                  </a:lnTo>
                  <a:lnTo>
                    <a:pt x="35039" y="259143"/>
                  </a:lnTo>
                  <a:lnTo>
                    <a:pt x="42748" y="213575"/>
                  </a:lnTo>
                  <a:lnTo>
                    <a:pt x="58801" y="170662"/>
                  </a:lnTo>
                  <a:lnTo>
                    <a:pt x="82638" y="131546"/>
                  </a:lnTo>
                  <a:lnTo>
                    <a:pt x="113728" y="97345"/>
                  </a:lnTo>
                  <a:lnTo>
                    <a:pt x="150723" y="69646"/>
                  </a:lnTo>
                  <a:lnTo>
                    <a:pt x="191935" y="49631"/>
                  </a:lnTo>
                  <a:lnTo>
                    <a:pt x="236169" y="37719"/>
                  </a:lnTo>
                  <a:lnTo>
                    <a:pt x="282282" y="34366"/>
                  </a:lnTo>
                  <a:lnTo>
                    <a:pt x="328168" y="39814"/>
                  </a:lnTo>
                  <a:lnTo>
                    <a:pt x="371817" y="53721"/>
                  </a:lnTo>
                  <a:lnTo>
                    <a:pt x="412064" y="75590"/>
                  </a:lnTo>
                  <a:lnTo>
                    <a:pt x="447776" y="104940"/>
                  </a:lnTo>
                  <a:lnTo>
                    <a:pt x="477266" y="140525"/>
                  </a:lnTo>
                  <a:lnTo>
                    <a:pt x="499300" y="180695"/>
                  </a:lnTo>
                  <a:lnTo>
                    <a:pt x="513384" y="224294"/>
                  </a:lnTo>
                  <a:lnTo>
                    <a:pt x="519036" y="270167"/>
                  </a:lnTo>
                  <a:lnTo>
                    <a:pt x="515861" y="316280"/>
                  </a:lnTo>
                  <a:lnTo>
                    <a:pt x="504139" y="360565"/>
                  </a:lnTo>
                  <a:lnTo>
                    <a:pt x="484289" y="401853"/>
                  </a:lnTo>
                  <a:lnTo>
                    <a:pt x="456755" y="438975"/>
                  </a:lnTo>
                  <a:lnTo>
                    <a:pt x="453555" y="442480"/>
                  </a:lnTo>
                  <a:lnTo>
                    <a:pt x="451815" y="447065"/>
                  </a:lnTo>
                  <a:lnTo>
                    <a:pt x="451891" y="456539"/>
                  </a:lnTo>
                  <a:lnTo>
                    <a:pt x="453707" y="461098"/>
                  </a:lnTo>
                  <a:lnTo>
                    <a:pt x="460032" y="467766"/>
                  </a:lnTo>
                  <a:lnTo>
                    <a:pt x="464299" y="469569"/>
                  </a:lnTo>
                  <a:lnTo>
                    <a:pt x="473227" y="469493"/>
                  </a:lnTo>
                  <a:lnTo>
                    <a:pt x="512152" y="422821"/>
                  </a:lnTo>
                  <a:lnTo>
                    <a:pt x="535266" y="376504"/>
                  </a:lnTo>
                  <a:lnTo>
                    <a:pt x="549376" y="326694"/>
                  </a:lnTo>
                  <a:lnTo>
                    <a:pt x="553961" y="274688"/>
                  </a:lnTo>
                  <a:close/>
                </a:path>
              </a:pathLst>
            </a:custGeom>
            <a:solidFill>
              <a:srgbClr val="E42A83"/>
            </a:solidFill>
          </p:spPr>
          <p:txBody>
            <a:bodyPr wrap="square" lIns="0" tIns="0" rIns="0" bIns="0" rtlCol="0"/>
            <a:lstStyle/>
            <a:p>
              <a:endParaRPr>
                <a:cs typeface="Calibri" panose="020F0502020204030204" pitchFamily="34" charset="0"/>
              </a:endParaRPr>
            </a:p>
          </p:txBody>
        </p:sp>
      </p:grpSp>
      <p:sp>
        <p:nvSpPr>
          <p:cNvPr id="105" name="object 105"/>
          <p:cNvSpPr txBox="1"/>
          <p:nvPr/>
        </p:nvSpPr>
        <p:spPr>
          <a:xfrm>
            <a:off x="1268647" y="8023256"/>
            <a:ext cx="287655" cy="90409"/>
          </a:xfrm>
          <a:prstGeom prst="rect">
            <a:avLst/>
          </a:prstGeom>
        </p:spPr>
        <p:txBody>
          <a:bodyPr vert="horz" wrap="square" lIns="0" tIns="13335" rIns="0" bIns="0" rtlCol="0">
            <a:spAutoFit/>
          </a:bodyPr>
          <a:lstStyle/>
          <a:p>
            <a:pPr marL="12700" algn="ctr">
              <a:lnSpc>
                <a:spcPct val="100000"/>
              </a:lnSpc>
              <a:spcBef>
                <a:spcPts val="105"/>
              </a:spcBef>
            </a:pPr>
            <a:r>
              <a:rPr lang="ar-JO" sz="500" b="1" spc="-10" dirty="0">
                <a:solidFill>
                  <a:srgbClr val="E42A83"/>
                </a:solidFill>
                <a:latin typeface="Calibri" panose="020F0502020204030204" pitchFamily="34" charset="0"/>
                <a:cs typeface="Calibri" panose="020F0502020204030204" pitchFamily="34" charset="0"/>
              </a:rPr>
              <a:t>الفعل</a:t>
            </a:r>
            <a:endParaRPr sz="500" dirty="0">
              <a:latin typeface="Calibri" panose="020F0502020204030204" pitchFamily="34" charset="0"/>
              <a:cs typeface="Calibri" panose="020F0502020204030204" pitchFamily="34" charset="0"/>
            </a:endParaRPr>
          </a:p>
        </p:txBody>
      </p:sp>
      <p:grpSp>
        <p:nvGrpSpPr>
          <p:cNvPr id="106" name="object 106"/>
          <p:cNvGrpSpPr/>
          <p:nvPr/>
        </p:nvGrpSpPr>
        <p:grpSpPr>
          <a:xfrm>
            <a:off x="720001" y="5581713"/>
            <a:ext cx="636905" cy="695325"/>
            <a:chOff x="720001" y="5581713"/>
            <a:chExt cx="636905" cy="695325"/>
          </a:xfrm>
        </p:grpSpPr>
        <p:sp>
          <p:nvSpPr>
            <p:cNvPr id="107" name="object 107"/>
            <p:cNvSpPr/>
            <p:nvPr/>
          </p:nvSpPr>
          <p:spPr>
            <a:xfrm>
              <a:off x="720001" y="5581713"/>
              <a:ext cx="636905" cy="695325"/>
            </a:xfrm>
            <a:custGeom>
              <a:avLst/>
              <a:gdLst/>
              <a:ahLst/>
              <a:cxnLst/>
              <a:rect l="l" t="t" r="r" b="b"/>
              <a:pathLst>
                <a:path w="636905" h="695325">
                  <a:moveTo>
                    <a:pt x="636485" y="0"/>
                  </a:moveTo>
                  <a:lnTo>
                    <a:pt x="0" y="0"/>
                  </a:lnTo>
                  <a:lnTo>
                    <a:pt x="0" y="694931"/>
                  </a:lnTo>
                  <a:lnTo>
                    <a:pt x="636485" y="694931"/>
                  </a:lnTo>
                  <a:lnTo>
                    <a:pt x="636485" y="0"/>
                  </a:lnTo>
                  <a:close/>
                </a:path>
              </a:pathLst>
            </a:custGeom>
            <a:solidFill>
              <a:srgbClr val="FFFFFF"/>
            </a:solidFill>
          </p:spPr>
          <p:txBody>
            <a:bodyPr wrap="square" lIns="0" tIns="0" rIns="0" bIns="0" rtlCol="0"/>
            <a:lstStyle/>
            <a:p>
              <a:endParaRPr>
                <a:cs typeface="Calibri" panose="020F0502020204030204" pitchFamily="34" charset="0"/>
              </a:endParaRPr>
            </a:p>
          </p:txBody>
        </p:sp>
        <p:sp>
          <p:nvSpPr>
            <p:cNvPr id="108" name="object 108"/>
            <p:cNvSpPr/>
            <p:nvPr/>
          </p:nvSpPr>
          <p:spPr>
            <a:xfrm>
              <a:off x="746607" y="5663145"/>
              <a:ext cx="554355" cy="532765"/>
            </a:xfrm>
            <a:custGeom>
              <a:avLst/>
              <a:gdLst/>
              <a:ahLst/>
              <a:cxnLst/>
              <a:rect l="l" t="t" r="r" b="b"/>
              <a:pathLst>
                <a:path w="554355" h="532764">
                  <a:moveTo>
                    <a:pt x="387807" y="400380"/>
                  </a:moveTo>
                  <a:lnTo>
                    <a:pt x="362559" y="376809"/>
                  </a:lnTo>
                  <a:lnTo>
                    <a:pt x="355282" y="381203"/>
                  </a:lnTo>
                  <a:lnTo>
                    <a:pt x="352361" y="388327"/>
                  </a:lnTo>
                  <a:lnTo>
                    <a:pt x="350913" y="393255"/>
                  </a:lnTo>
                  <a:lnTo>
                    <a:pt x="349935" y="389966"/>
                  </a:lnTo>
                  <a:lnTo>
                    <a:pt x="348856" y="383387"/>
                  </a:lnTo>
                  <a:lnTo>
                    <a:pt x="348564" y="381584"/>
                  </a:lnTo>
                  <a:lnTo>
                    <a:pt x="344766" y="374345"/>
                  </a:lnTo>
                  <a:lnTo>
                    <a:pt x="339077" y="369138"/>
                  </a:lnTo>
                  <a:lnTo>
                    <a:pt x="331965" y="366928"/>
                  </a:lnTo>
                  <a:lnTo>
                    <a:pt x="324192" y="366382"/>
                  </a:lnTo>
                  <a:lnTo>
                    <a:pt x="316420" y="371322"/>
                  </a:lnTo>
                  <a:lnTo>
                    <a:pt x="313512" y="379006"/>
                  </a:lnTo>
                  <a:lnTo>
                    <a:pt x="312051" y="383387"/>
                  </a:lnTo>
                  <a:lnTo>
                    <a:pt x="310349" y="372110"/>
                  </a:lnTo>
                  <a:lnTo>
                    <a:pt x="286321" y="356527"/>
                  </a:lnTo>
                  <a:lnTo>
                    <a:pt x="279031" y="361454"/>
                  </a:lnTo>
                  <a:lnTo>
                    <a:pt x="275145" y="369684"/>
                  </a:lnTo>
                  <a:lnTo>
                    <a:pt x="274662" y="370776"/>
                  </a:lnTo>
                  <a:lnTo>
                    <a:pt x="273202" y="370230"/>
                  </a:lnTo>
                  <a:lnTo>
                    <a:pt x="273202" y="297827"/>
                  </a:lnTo>
                  <a:lnTo>
                    <a:pt x="271830" y="289445"/>
                  </a:lnTo>
                  <a:lnTo>
                    <a:pt x="268033" y="282206"/>
                  </a:lnTo>
                  <a:lnTo>
                    <a:pt x="262343" y="277012"/>
                  </a:lnTo>
                  <a:lnTo>
                    <a:pt x="255231" y="274802"/>
                  </a:lnTo>
                  <a:lnTo>
                    <a:pt x="247332" y="276225"/>
                  </a:lnTo>
                  <a:lnTo>
                    <a:pt x="240842" y="280835"/>
                  </a:lnTo>
                  <a:lnTo>
                    <a:pt x="236448" y="287909"/>
                  </a:lnTo>
                  <a:lnTo>
                    <a:pt x="234835" y="296735"/>
                  </a:lnTo>
                  <a:lnTo>
                    <a:pt x="234835" y="437680"/>
                  </a:lnTo>
                  <a:lnTo>
                    <a:pt x="232892" y="438785"/>
                  </a:lnTo>
                  <a:lnTo>
                    <a:pt x="231914" y="437680"/>
                  </a:lnTo>
                  <a:lnTo>
                    <a:pt x="199377" y="399288"/>
                  </a:lnTo>
                  <a:lnTo>
                    <a:pt x="194017" y="394677"/>
                  </a:lnTo>
                  <a:lnTo>
                    <a:pt x="187782" y="392430"/>
                  </a:lnTo>
                  <a:lnTo>
                    <a:pt x="181279" y="392658"/>
                  </a:lnTo>
                  <a:lnTo>
                    <a:pt x="175107" y="395452"/>
                  </a:lnTo>
                  <a:lnTo>
                    <a:pt x="168821" y="402526"/>
                  </a:lnTo>
                  <a:lnTo>
                    <a:pt x="166052" y="411353"/>
                  </a:lnTo>
                  <a:lnTo>
                    <a:pt x="166839" y="420598"/>
                  </a:lnTo>
                  <a:lnTo>
                    <a:pt x="171221" y="428904"/>
                  </a:lnTo>
                  <a:lnTo>
                    <a:pt x="248437" y="519938"/>
                  </a:lnTo>
                  <a:lnTo>
                    <a:pt x="249402" y="522135"/>
                  </a:lnTo>
                  <a:lnTo>
                    <a:pt x="249402" y="530910"/>
                  </a:lnTo>
                  <a:lnTo>
                    <a:pt x="251358" y="532561"/>
                  </a:lnTo>
                  <a:lnTo>
                    <a:pt x="360616" y="532561"/>
                  </a:lnTo>
                  <a:lnTo>
                    <a:pt x="363524" y="531456"/>
                  </a:lnTo>
                  <a:lnTo>
                    <a:pt x="365480" y="529259"/>
                  </a:lnTo>
                  <a:lnTo>
                    <a:pt x="369265" y="525272"/>
                  </a:lnTo>
                  <a:lnTo>
                    <a:pt x="386588" y="476275"/>
                  </a:lnTo>
                  <a:lnTo>
                    <a:pt x="387807" y="459613"/>
                  </a:lnTo>
                  <a:lnTo>
                    <a:pt x="387807" y="438785"/>
                  </a:lnTo>
                  <a:lnTo>
                    <a:pt x="387807" y="400380"/>
                  </a:lnTo>
                  <a:close/>
                </a:path>
                <a:path w="554355" h="532764">
                  <a:moveTo>
                    <a:pt x="483870" y="257670"/>
                  </a:moveTo>
                  <a:lnTo>
                    <a:pt x="475437" y="215239"/>
                  </a:lnTo>
                  <a:lnTo>
                    <a:pt x="458050" y="174942"/>
                  </a:lnTo>
                  <a:lnTo>
                    <a:pt x="431673" y="138252"/>
                  </a:lnTo>
                  <a:lnTo>
                    <a:pt x="396290" y="106680"/>
                  </a:lnTo>
                  <a:lnTo>
                    <a:pt x="351828" y="81711"/>
                  </a:lnTo>
                  <a:lnTo>
                    <a:pt x="281254" y="66243"/>
                  </a:lnTo>
                  <a:lnTo>
                    <a:pt x="245224" y="68897"/>
                  </a:lnTo>
                  <a:lnTo>
                    <a:pt x="164782" y="101511"/>
                  </a:lnTo>
                  <a:lnTo>
                    <a:pt x="128193" y="131457"/>
                  </a:lnTo>
                  <a:lnTo>
                    <a:pt x="100342" y="166878"/>
                  </a:lnTo>
                  <a:lnTo>
                    <a:pt x="81267" y="206286"/>
                  </a:lnTo>
                  <a:lnTo>
                    <a:pt x="70993" y="248208"/>
                  </a:lnTo>
                  <a:lnTo>
                    <a:pt x="69545" y="291147"/>
                  </a:lnTo>
                  <a:lnTo>
                    <a:pt x="76974" y="333616"/>
                  </a:lnTo>
                  <a:lnTo>
                    <a:pt x="93306" y="374154"/>
                  </a:lnTo>
                  <a:lnTo>
                    <a:pt x="118554" y="411251"/>
                  </a:lnTo>
                  <a:lnTo>
                    <a:pt x="128663" y="415163"/>
                  </a:lnTo>
                  <a:lnTo>
                    <a:pt x="131445" y="414147"/>
                  </a:lnTo>
                  <a:lnTo>
                    <a:pt x="143738" y="387400"/>
                  </a:lnTo>
                  <a:lnTo>
                    <a:pt x="120650" y="351497"/>
                  </a:lnTo>
                  <a:lnTo>
                    <a:pt x="107365" y="312166"/>
                  </a:lnTo>
                  <a:lnTo>
                    <a:pt x="103822" y="271272"/>
                  </a:lnTo>
                  <a:lnTo>
                    <a:pt x="109969" y="230670"/>
                  </a:lnTo>
                  <a:lnTo>
                    <a:pt x="125755" y="192214"/>
                  </a:lnTo>
                  <a:lnTo>
                    <a:pt x="151142" y="157746"/>
                  </a:lnTo>
                  <a:lnTo>
                    <a:pt x="186067" y="129133"/>
                  </a:lnTo>
                  <a:lnTo>
                    <a:pt x="230479" y="108229"/>
                  </a:lnTo>
                  <a:lnTo>
                    <a:pt x="280746" y="100647"/>
                  </a:lnTo>
                  <a:lnTo>
                    <a:pt x="306019" y="103352"/>
                  </a:lnTo>
                  <a:lnTo>
                    <a:pt x="374827" y="133781"/>
                  </a:lnTo>
                  <a:lnTo>
                    <a:pt x="408774" y="164693"/>
                  </a:lnTo>
                  <a:lnTo>
                    <a:pt x="432562" y="201155"/>
                  </a:lnTo>
                  <a:lnTo>
                    <a:pt x="446201" y="241185"/>
                  </a:lnTo>
                  <a:lnTo>
                    <a:pt x="449757" y="282854"/>
                  </a:lnTo>
                  <a:lnTo>
                    <a:pt x="443280" y="324180"/>
                  </a:lnTo>
                  <a:lnTo>
                    <a:pt x="426808" y="363220"/>
                  </a:lnTo>
                  <a:lnTo>
                    <a:pt x="400380" y="398005"/>
                  </a:lnTo>
                  <a:lnTo>
                    <a:pt x="398437" y="400024"/>
                  </a:lnTo>
                  <a:lnTo>
                    <a:pt x="398399" y="403199"/>
                  </a:lnTo>
                  <a:lnTo>
                    <a:pt x="412026" y="417525"/>
                  </a:lnTo>
                  <a:lnTo>
                    <a:pt x="413943" y="420141"/>
                  </a:lnTo>
                  <a:lnTo>
                    <a:pt x="416890" y="421792"/>
                  </a:lnTo>
                  <a:lnTo>
                    <a:pt x="455828" y="382765"/>
                  </a:lnTo>
                  <a:lnTo>
                    <a:pt x="474027" y="342925"/>
                  </a:lnTo>
                  <a:lnTo>
                    <a:pt x="483387" y="300736"/>
                  </a:lnTo>
                  <a:lnTo>
                    <a:pt x="483870" y="257670"/>
                  </a:lnTo>
                  <a:close/>
                </a:path>
                <a:path w="554355" h="532764">
                  <a:moveTo>
                    <a:pt x="553948" y="274688"/>
                  </a:moveTo>
                  <a:lnTo>
                    <a:pt x="548690" y="222745"/>
                  </a:lnTo>
                  <a:lnTo>
                    <a:pt x="533958" y="173126"/>
                  </a:lnTo>
                  <a:lnTo>
                    <a:pt x="510235" y="127114"/>
                  </a:lnTo>
                  <a:lnTo>
                    <a:pt x="478066" y="85991"/>
                  </a:lnTo>
                  <a:lnTo>
                    <a:pt x="438734" y="51638"/>
                  </a:lnTo>
                  <a:lnTo>
                    <a:pt x="394081" y="25476"/>
                  </a:lnTo>
                  <a:lnTo>
                    <a:pt x="345325" y="8064"/>
                  </a:lnTo>
                  <a:lnTo>
                    <a:pt x="293738" y="0"/>
                  </a:lnTo>
                  <a:lnTo>
                    <a:pt x="241554" y="1778"/>
                  </a:lnTo>
                  <a:lnTo>
                    <a:pt x="191058" y="13169"/>
                  </a:lnTo>
                  <a:lnTo>
                    <a:pt x="143560" y="33756"/>
                  </a:lnTo>
                  <a:lnTo>
                    <a:pt x="100368" y="63093"/>
                  </a:lnTo>
                  <a:lnTo>
                    <a:pt x="50990" y="116205"/>
                  </a:lnTo>
                  <a:lnTo>
                    <a:pt x="17081" y="180327"/>
                  </a:lnTo>
                  <a:lnTo>
                    <a:pt x="977" y="251053"/>
                  </a:lnTo>
                  <a:lnTo>
                    <a:pt x="0" y="287299"/>
                  </a:lnTo>
                  <a:lnTo>
                    <a:pt x="3784" y="323519"/>
                  </a:lnTo>
                  <a:lnTo>
                    <a:pt x="25311" y="392785"/>
                  </a:lnTo>
                  <a:lnTo>
                    <a:pt x="64084" y="454063"/>
                  </a:lnTo>
                  <a:lnTo>
                    <a:pt x="80441" y="460222"/>
                  </a:lnTo>
                  <a:lnTo>
                    <a:pt x="84924" y="458571"/>
                  </a:lnTo>
                  <a:lnTo>
                    <a:pt x="89560" y="430606"/>
                  </a:lnTo>
                  <a:lnTo>
                    <a:pt x="63728" y="392277"/>
                  </a:lnTo>
                  <a:lnTo>
                    <a:pt x="45783" y="350139"/>
                  </a:lnTo>
                  <a:lnTo>
                    <a:pt x="36093" y="305358"/>
                  </a:lnTo>
                  <a:lnTo>
                    <a:pt x="35026" y="259143"/>
                  </a:lnTo>
                  <a:lnTo>
                    <a:pt x="42748" y="213588"/>
                  </a:lnTo>
                  <a:lnTo>
                    <a:pt x="58801" y="170675"/>
                  </a:lnTo>
                  <a:lnTo>
                    <a:pt x="82638" y="131559"/>
                  </a:lnTo>
                  <a:lnTo>
                    <a:pt x="113715" y="97345"/>
                  </a:lnTo>
                  <a:lnTo>
                    <a:pt x="150723" y="69659"/>
                  </a:lnTo>
                  <a:lnTo>
                    <a:pt x="191922" y="49644"/>
                  </a:lnTo>
                  <a:lnTo>
                    <a:pt x="236169" y="37731"/>
                  </a:lnTo>
                  <a:lnTo>
                    <a:pt x="282270" y="34366"/>
                  </a:lnTo>
                  <a:lnTo>
                    <a:pt x="328155" y="39827"/>
                  </a:lnTo>
                  <a:lnTo>
                    <a:pt x="371805" y="53733"/>
                  </a:lnTo>
                  <a:lnTo>
                    <a:pt x="412064" y="75603"/>
                  </a:lnTo>
                  <a:lnTo>
                    <a:pt x="447763" y="104940"/>
                  </a:lnTo>
                  <a:lnTo>
                    <a:pt x="477253" y="140538"/>
                  </a:lnTo>
                  <a:lnTo>
                    <a:pt x="499300" y="180708"/>
                  </a:lnTo>
                  <a:lnTo>
                    <a:pt x="513384" y="224307"/>
                  </a:lnTo>
                  <a:lnTo>
                    <a:pt x="519023" y="270167"/>
                  </a:lnTo>
                  <a:lnTo>
                    <a:pt x="515861" y="316280"/>
                  </a:lnTo>
                  <a:lnTo>
                    <a:pt x="504139" y="360578"/>
                  </a:lnTo>
                  <a:lnTo>
                    <a:pt x="484289" y="401866"/>
                  </a:lnTo>
                  <a:lnTo>
                    <a:pt x="456742" y="438975"/>
                  </a:lnTo>
                  <a:lnTo>
                    <a:pt x="453542" y="442480"/>
                  </a:lnTo>
                  <a:lnTo>
                    <a:pt x="451802" y="447065"/>
                  </a:lnTo>
                  <a:lnTo>
                    <a:pt x="451878" y="456539"/>
                  </a:lnTo>
                  <a:lnTo>
                    <a:pt x="453694" y="461098"/>
                  </a:lnTo>
                  <a:lnTo>
                    <a:pt x="460019" y="467766"/>
                  </a:lnTo>
                  <a:lnTo>
                    <a:pt x="464286" y="469569"/>
                  </a:lnTo>
                  <a:lnTo>
                    <a:pt x="473214" y="469493"/>
                  </a:lnTo>
                  <a:lnTo>
                    <a:pt x="512140" y="422833"/>
                  </a:lnTo>
                  <a:lnTo>
                    <a:pt x="535266" y="376516"/>
                  </a:lnTo>
                  <a:lnTo>
                    <a:pt x="549363" y="326707"/>
                  </a:lnTo>
                  <a:lnTo>
                    <a:pt x="553948" y="274688"/>
                  </a:lnTo>
                  <a:close/>
                </a:path>
              </a:pathLst>
            </a:custGeom>
            <a:solidFill>
              <a:srgbClr val="F0821D"/>
            </a:solidFill>
          </p:spPr>
          <p:txBody>
            <a:bodyPr wrap="square" lIns="0" tIns="0" rIns="0" bIns="0" rtlCol="0"/>
            <a:lstStyle/>
            <a:p>
              <a:endParaRPr>
                <a:cs typeface="Calibri" panose="020F0502020204030204" pitchFamily="34" charset="0"/>
              </a:endParaRPr>
            </a:p>
          </p:txBody>
        </p:sp>
      </p:grpSp>
      <p:sp>
        <p:nvSpPr>
          <p:cNvPr id="109" name="object 109"/>
          <p:cNvSpPr txBox="1"/>
          <p:nvPr/>
        </p:nvSpPr>
        <p:spPr>
          <a:xfrm>
            <a:off x="879803" y="5826013"/>
            <a:ext cx="287655" cy="90409"/>
          </a:xfrm>
          <a:prstGeom prst="rect">
            <a:avLst/>
          </a:prstGeom>
        </p:spPr>
        <p:txBody>
          <a:bodyPr vert="horz" wrap="square" lIns="0" tIns="13335" rIns="0" bIns="0" rtlCol="0">
            <a:spAutoFit/>
          </a:bodyPr>
          <a:lstStyle/>
          <a:p>
            <a:pPr marL="12700" algn="ctr">
              <a:lnSpc>
                <a:spcPct val="100000"/>
              </a:lnSpc>
              <a:spcBef>
                <a:spcPts val="105"/>
              </a:spcBef>
            </a:pPr>
            <a:r>
              <a:rPr lang="ar-JO" sz="500" b="1" spc="-10" dirty="0">
                <a:solidFill>
                  <a:srgbClr val="F0821D"/>
                </a:solidFill>
                <a:latin typeface="Calibri" panose="020F0502020204030204" pitchFamily="34" charset="0"/>
                <a:cs typeface="Calibri" panose="020F0502020204030204" pitchFamily="34" charset="0"/>
              </a:rPr>
              <a:t>الفعل</a:t>
            </a:r>
            <a:endParaRPr sz="500" dirty="0">
              <a:latin typeface="Calibri" panose="020F0502020204030204" pitchFamily="34" charset="0"/>
              <a:cs typeface="Calibri" panose="020F0502020204030204" pitchFamily="34" charset="0"/>
            </a:endParaRPr>
          </a:p>
        </p:txBody>
      </p:sp>
      <p:sp>
        <p:nvSpPr>
          <p:cNvPr id="110" name="object 110"/>
          <p:cNvSpPr txBox="1"/>
          <p:nvPr/>
        </p:nvSpPr>
        <p:spPr>
          <a:xfrm>
            <a:off x="4609974" y="8557151"/>
            <a:ext cx="1082675" cy="132729"/>
          </a:xfrm>
          <a:prstGeom prst="rect">
            <a:avLst/>
          </a:prstGeom>
        </p:spPr>
        <p:txBody>
          <a:bodyPr vert="horz" wrap="square" lIns="0" tIns="17145" rIns="0" bIns="0" rtlCol="0">
            <a:spAutoFit/>
          </a:bodyPr>
          <a:lstStyle/>
          <a:p>
            <a:pPr marL="12700" algn="ctr">
              <a:lnSpc>
                <a:spcPct val="100000"/>
              </a:lnSpc>
              <a:spcBef>
                <a:spcPts val="135"/>
              </a:spcBef>
            </a:pPr>
            <a:r>
              <a:rPr lang="ar-JO" sz="750" b="1" spc="90" dirty="0">
                <a:solidFill>
                  <a:srgbClr val="F0821D"/>
                </a:solidFill>
                <a:latin typeface="Calibri" panose="020F0502020204030204" pitchFamily="34" charset="0"/>
                <a:cs typeface="Calibri" panose="020F0502020204030204" pitchFamily="34" charset="0"/>
              </a:rPr>
              <a:t>مدير المشروع</a:t>
            </a:r>
            <a:endParaRPr sz="750" dirty="0">
              <a:latin typeface="Calibri" panose="020F0502020204030204" pitchFamily="34" charset="0"/>
              <a:cs typeface="Calibri" panose="020F0502020204030204" pitchFamily="34" charset="0"/>
            </a:endParaRPr>
          </a:p>
        </p:txBody>
      </p:sp>
      <p:sp>
        <p:nvSpPr>
          <p:cNvPr id="111" name="object 111"/>
          <p:cNvSpPr txBox="1"/>
          <p:nvPr/>
        </p:nvSpPr>
        <p:spPr>
          <a:xfrm>
            <a:off x="3332275" y="7317461"/>
            <a:ext cx="1024890" cy="369332"/>
          </a:xfrm>
          <a:prstGeom prst="rect">
            <a:avLst/>
          </a:prstGeom>
        </p:spPr>
        <p:txBody>
          <a:bodyPr vert="horz" wrap="square" lIns="0" tIns="22860" rIns="0" bIns="0" rtlCol="0">
            <a:spAutoFit/>
          </a:bodyPr>
          <a:lstStyle/>
          <a:p>
            <a:pPr marL="160655" marR="5080" indent="-148590" algn="just">
              <a:lnSpc>
                <a:spcPts val="880"/>
              </a:lnSpc>
              <a:spcBef>
                <a:spcPts val="180"/>
              </a:spcBef>
            </a:pPr>
            <a:r>
              <a:rPr lang="ar-JO" sz="750" b="1" spc="55" dirty="0">
                <a:solidFill>
                  <a:srgbClr val="F0821D"/>
                </a:solidFill>
                <a:latin typeface="Calibri" panose="020F0502020204030204" pitchFamily="34" charset="0"/>
                <a:cs typeface="Calibri" panose="020F0502020204030204" pitchFamily="34" charset="0"/>
              </a:rPr>
              <a:t>النقطة المركزية للمشاركة المجتمعية والمساءلة / إدارة المعلومات</a:t>
            </a:r>
            <a:endParaRPr sz="750" dirty="0">
              <a:latin typeface="Calibri" panose="020F0502020204030204" pitchFamily="34" charset="0"/>
              <a:cs typeface="Calibri" panose="020F0502020204030204" pitchFamily="34" charset="0"/>
            </a:endParaRPr>
          </a:p>
        </p:txBody>
      </p:sp>
      <p:sp>
        <p:nvSpPr>
          <p:cNvPr id="112" name="object 112"/>
          <p:cNvSpPr txBox="1"/>
          <p:nvPr/>
        </p:nvSpPr>
        <p:spPr>
          <a:xfrm>
            <a:off x="1924439" y="7336108"/>
            <a:ext cx="941705" cy="248145"/>
          </a:xfrm>
          <a:prstGeom prst="rect">
            <a:avLst/>
          </a:prstGeom>
        </p:spPr>
        <p:txBody>
          <a:bodyPr vert="horz" wrap="square" lIns="0" tIns="17145" rIns="0" bIns="0" rtlCol="0">
            <a:spAutoFit/>
          </a:bodyPr>
          <a:lstStyle/>
          <a:p>
            <a:pPr marL="12700" algn="ctr">
              <a:lnSpc>
                <a:spcPct val="100000"/>
              </a:lnSpc>
              <a:spcBef>
                <a:spcPts val="135"/>
              </a:spcBef>
            </a:pPr>
            <a:r>
              <a:rPr lang="ar-JO" sz="750" b="1" spc="130" dirty="0">
                <a:solidFill>
                  <a:srgbClr val="F0821D"/>
                </a:solidFill>
                <a:latin typeface="Calibri" panose="020F0502020204030204" pitchFamily="34" charset="0"/>
                <a:cs typeface="Calibri" panose="020F0502020204030204" pitchFamily="34" charset="0"/>
              </a:rPr>
              <a:t>قسم الموارد البشرية</a:t>
            </a:r>
            <a:endParaRPr sz="750" dirty="0">
              <a:latin typeface="Calibri" panose="020F0502020204030204" pitchFamily="34" charset="0"/>
              <a:cs typeface="Calibri" panose="020F0502020204030204" pitchFamily="34" charset="0"/>
            </a:endParaRPr>
          </a:p>
        </p:txBody>
      </p:sp>
      <p:sp>
        <p:nvSpPr>
          <p:cNvPr id="113" name="object 113"/>
          <p:cNvSpPr txBox="1"/>
          <p:nvPr/>
        </p:nvSpPr>
        <p:spPr>
          <a:xfrm>
            <a:off x="2043867" y="8421047"/>
            <a:ext cx="702945" cy="132729"/>
          </a:xfrm>
          <a:prstGeom prst="rect">
            <a:avLst/>
          </a:prstGeom>
        </p:spPr>
        <p:txBody>
          <a:bodyPr vert="horz" wrap="square" lIns="0" tIns="17145" rIns="0" bIns="0" rtlCol="0">
            <a:spAutoFit/>
          </a:bodyPr>
          <a:lstStyle/>
          <a:p>
            <a:pPr marL="12700" algn="ctr">
              <a:lnSpc>
                <a:spcPct val="100000"/>
              </a:lnSpc>
              <a:spcBef>
                <a:spcPts val="135"/>
              </a:spcBef>
            </a:pPr>
            <a:r>
              <a:rPr lang="ar-JO" sz="750" b="1" spc="105" dirty="0">
                <a:solidFill>
                  <a:srgbClr val="F0821D"/>
                </a:solidFill>
                <a:latin typeface="Calibri" panose="020F0502020204030204" pitchFamily="34" charset="0"/>
                <a:cs typeface="Calibri" panose="020F0502020204030204" pitchFamily="34" charset="0"/>
              </a:rPr>
              <a:t>القيادة</a:t>
            </a:r>
            <a:endParaRPr sz="750" dirty="0">
              <a:latin typeface="Calibri" panose="020F0502020204030204" pitchFamily="34" charset="0"/>
              <a:cs typeface="Calibri" panose="020F0502020204030204" pitchFamily="34" charset="0"/>
            </a:endParaRPr>
          </a:p>
        </p:txBody>
      </p:sp>
      <p:sp>
        <p:nvSpPr>
          <p:cNvPr id="114" name="object 114"/>
          <p:cNvSpPr/>
          <p:nvPr/>
        </p:nvSpPr>
        <p:spPr>
          <a:xfrm>
            <a:off x="4807775" y="3417820"/>
            <a:ext cx="708025" cy="708025"/>
          </a:xfrm>
          <a:custGeom>
            <a:avLst/>
            <a:gdLst/>
            <a:ahLst/>
            <a:cxnLst/>
            <a:rect l="l" t="t" r="r" b="b"/>
            <a:pathLst>
              <a:path w="708025" h="708025">
                <a:moveTo>
                  <a:pt x="707643" y="353809"/>
                </a:moveTo>
                <a:lnTo>
                  <a:pt x="704414" y="401818"/>
                </a:lnTo>
                <a:lnTo>
                  <a:pt x="695005" y="447865"/>
                </a:lnTo>
                <a:lnTo>
                  <a:pt x="679839" y="491527"/>
                </a:lnTo>
                <a:lnTo>
                  <a:pt x="659338" y="532383"/>
                </a:lnTo>
                <a:lnTo>
                  <a:pt x="633922" y="570011"/>
                </a:lnTo>
                <a:lnTo>
                  <a:pt x="604015" y="603989"/>
                </a:lnTo>
                <a:lnTo>
                  <a:pt x="570036" y="633897"/>
                </a:lnTo>
                <a:lnTo>
                  <a:pt x="532408" y="659312"/>
                </a:lnTo>
                <a:lnTo>
                  <a:pt x="491552" y="679814"/>
                </a:lnTo>
                <a:lnTo>
                  <a:pt x="447890" y="694980"/>
                </a:lnTo>
                <a:lnTo>
                  <a:pt x="401844" y="704388"/>
                </a:lnTo>
                <a:lnTo>
                  <a:pt x="353834" y="707618"/>
                </a:lnTo>
                <a:lnTo>
                  <a:pt x="305819" y="704388"/>
                </a:lnTo>
                <a:lnTo>
                  <a:pt x="259767" y="694980"/>
                </a:lnTo>
                <a:lnTo>
                  <a:pt x="216102" y="679814"/>
                </a:lnTo>
                <a:lnTo>
                  <a:pt x="175243" y="659312"/>
                </a:lnTo>
                <a:lnTo>
                  <a:pt x="137612" y="633897"/>
                </a:lnTo>
                <a:lnTo>
                  <a:pt x="103631" y="603989"/>
                </a:lnTo>
                <a:lnTo>
                  <a:pt x="73722" y="570011"/>
                </a:lnTo>
                <a:lnTo>
                  <a:pt x="48306" y="532383"/>
                </a:lnTo>
                <a:lnTo>
                  <a:pt x="27804" y="491527"/>
                </a:lnTo>
                <a:lnTo>
                  <a:pt x="12638" y="447865"/>
                </a:lnTo>
                <a:lnTo>
                  <a:pt x="3229" y="401818"/>
                </a:lnTo>
                <a:lnTo>
                  <a:pt x="0" y="353809"/>
                </a:lnTo>
                <a:lnTo>
                  <a:pt x="3229" y="305799"/>
                </a:lnTo>
                <a:lnTo>
                  <a:pt x="12638" y="259753"/>
                </a:lnTo>
                <a:lnTo>
                  <a:pt x="27804" y="216091"/>
                </a:lnTo>
                <a:lnTo>
                  <a:pt x="48306" y="175235"/>
                </a:lnTo>
                <a:lnTo>
                  <a:pt x="73722" y="137607"/>
                </a:lnTo>
                <a:lnTo>
                  <a:pt x="103631" y="103628"/>
                </a:lnTo>
                <a:lnTo>
                  <a:pt x="137612" y="73721"/>
                </a:lnTo>
                <a:lnTo>
                  <a:pt x="175243" y="48305"/>
                </a:lnTo>
                <a:lnTo>
                  <a:pt x="216102" y="27804"/>
                </a:lnTo>
                <a:lnTo>
                  <a:pt x="259767" y="12638"/>
                </a:lnTo>
                <a:lnTo>
                  <a:pt x="305819" y="3229"/>
                </a:lnTo>
                <a:lnTo>
                  <a:pt x="353834" y="0"/>
                </a:lnTo>
                <a:lnTo>
                  <a:pt x="401844" y="3229"/>
                </a:lnTo>
                <a:lnTo>
                  <a:pt x="447890" y="12638"/>
                </a:lnTo>
                <a:lnTo>
                  <a:pt x="491552" y="27804"/>
                </a:lnTo>
                <a:lnTo>
                  <a:pt x="532408" y="48305"/>
                </a:lnTo>
                <a:lnTo>
                  <a:pt x="570036" y="73721"/>
                </a:lnTo>
                <a:lnTo>
                  <a:pt x="604015" y="103628"/>
                </a:lnTo>
                <a:lnTo>
                  <a:pt x="633922" y="137607"/>
                </a:lnTo>
                <a:lnTo>
                  <a:pt x="659338" y="175235"/>
                </a:lnTo>
                <a:lnTo>
                  <a:pt x="679839" y="216091"/>
                </a:lnTo>
                <a:lnTo>
                  <a:pt x="695005" y="259753"/>
                </a:lnTo>
                <a:lnTo>
                  <a:pt x="704414" y="305799"/>
                </a:lnTo>
                <a:lnTo>
                  <a:pt x="707643" y="353809"/>
                </a:lnTo>
                <a:close/>
              </a:path>
            </a:pathLst>
          </a:custGeom>
          <a:ln w="12484">
            <a:solidFill>
              <a:srgbClr val="673089"/>
            </a:solidFill>
          </a:ln>
        </p:spPr>
        <p:txBody>
          <a:bodyPr wrap="square" lIns="0" tIns="0" rIns="0" bIns="0" rtlCol="0"/>
          <a:lstStyle/>
          <a:p>
            <a:endParaRPr>
              <a:cs typeface="Calibri" panose="020F0502020204030204" pitchFamily="34" charset="0"/>
            </a:endParaRPr>
          </a:p>
        </p:txBody>
      </p:sp>
      <p:sp>
        <p:nvSpPr>
          <p:cNvPr id="115" name="object 115"/>
          <p:cNvSpPr txBox="1"/>
          <p:nvPr/>
        </p:nvSpPr>
        <p:spPr>
          <a:xfrm>
            <a:off x="4972414" y="3681364"/>
            <a:ext cx="401955" cy="248145"/>
          </a:xfrm>
          <a:prstGeom prst="rect">
            <a:avLst/>
          </a:prstGeom>
        </p:spPr>
        <p:txBody>
          <a:bodyPr vert="horz" wrap="square" lIns="0" tIns="17145" rIns="0" bIns="0" rtlCol="0">
            <a:spAutoFit/>
          </a:bodyPr>
          <a:lstStyle/>
          <a:p>
            <a:pPr marL="12700" algn="ctr">
              <a:lnSpc>
                <a:spcPct val="100000"/>
              </a:lnSpc>
              <a:spcBef>
                <a:spcPts val="135"/>
              </a:spcBef>
            </a:pPr>
            <a:r>
              <a:rPr lang="ar-JO" sz="750" b="1" spc="50" dirty="0">
                <a:solidFill>
                  <a:srgbClr val="673089"/>
                </a:solidFill>
                <a:latin typeface="Calibri" panose="020F0502020204030204" pitchFamily="34" charset="0"/>
                <a:cs typeface="Calibri" panose="020F0502020204030204" pitchFamily="34" charset="0"/>
              </a:rPr>
              <a:t>الخط الساخن</a:t>
            </a:r>
            <a:endParaRPr sz="750" dirty="0">
              <a:latin typeface="Calibri" panose="020F0502020204030204" pitchFamily="34" charset="0"/>
              <a:cs typeface="Calibri" panose="020F0502020204030204" pitchFamily="34" charset="0"/>
            </a:endParaRPr>
          </a:p>
        </p:txBody>
      </p:sp>
      <p:sp>
        <p:nvSpPr>
          <p:cNvPr id="116" name="object 116"/>
          <p:cNvSpPr/>
          <p:nvPr/>
        </p:nvSpPr>
        <p:spPr>
          <a:xfrm>
            <a:off x="2041232" y="5760979"/>
            <a:ext cx="708025" cy="708025"/>
          </a:xfrm>
          <a:custGeom>
            <a:avLst/>
            <a:gdLst/>
            <a:ahLst/>
            <a:cxnLst/>
            <a:rect l="l" t="t" r="r" b="b"/>
            <a:pathLst>
              <a:path w="708025" h="708025">
                <a:moveTo>
                  <a:pt x="353834" y="0"/>
                </a:moveTo>
                <a:lnTo>
                  <a:pt x="305819" y="3229"/>
                </a:lnTo>
                <a:lnTo>
                  <a:pt x="259767" y="12638"/>
                </a:lnTo>
                <a:lnTo>
                  <a:pt x="216102" y="27804"/>
                </a:lnTo>
                <a:lnTo>
                  <a:pt x="175243" y="48305"/>
                </a:lnTo>
                <a:lnTo>
                  <a:pt x="137612" y="73721"/>
                </a:lnTo>
                <a:lnTo>
                  <a:pt x="103631" y="103628"/>
                </a:lnTo>
                <a:lnTo>
                  <a:pt x="73722" y="137607"/>
                </a:lnTo>
                <a:lnTo>
                  <a:pt x="48306" y="175235"/>
                </a:lnTo>
                <a:lnTo>
                  <a:pt x="27804" y="216091"/>
                </a:lnTo>
                <a:lnTo>
                  <a:pt x="12638" y="259753"/>
                </a:lnTo>
                <a:lnTo>
                  <a:pt x="3229" y="305799"/>
                </a:lnTo>
                <a:lnTo>
                  <a:pt x="0" y="353809"/>
                </a:lnTo>
                <a:lnTo>
                  <a:pt x="3229" y="401818"/>
                </a:lnTo>
                <a:lnTo>
                  <a:pt x="12638" y="447865"/>
                </a:lnTo>
                <a:lnTo>
                  <a:pt x="27804" y="491527"/>
                </a:lnTo>
                <a:lnTo>
                  <a:pt x="48306" y="532383"/>
                </a:lnTo>
                <a:lnTo>
                  <a:pt x="73722" y="570011"/>
                </a:lnTo>
                <a:lnTo>
                  <a:pt x="103632" y="603989"/>
                </a:lnTo>
                <a:lnTo>
                  <a:pt x="137612" y="633897"/>
                </a:lnTo>
                <a:lnTo>
                  <a:pt x="175243" y="659312"/>
                </a:lnTo>
                <a:lnTo>
                  <a:pt x="216102" y="679814"/>
                </a:lnTo>
                <a:lnTo>
                  <a:pt x="259767" y="694980"/>
                </a:lnTo>
                <a:lnTo>
                  <a:pt x="305819" y="704388"/>
                </a:lnTo>
                <a:lnTo>
                  <a:pt x="353834" y="707618"/>
                </a:lnTo>
                <a:lnTo>
                  <a:pt x="401844" y="704388"/>
                </a:lnTo>
                <a:lnTo>
                  <a:pt x="447890" y="694980"/>
                </a:lnTo>
                <a:lnTo>
                  <a:pt x="491552" y="679814"/>
                </a:lnTo>
                <a:lnTo>
                  <a:pt x="532408" y="659312"/>
                </a:lnTo>
                <a:lnTo>
                  <a:pt x="570036" y="633897"/>
                </a:lnTo>
                <a:lnTo>
                  <a:pt x="604015" y="603989"/>
                </a:lnTo>
                <a:lnTo>
                  <a:pt x="633922" y="570011"/>
                </a:lnTo>
                <a:lnTo>
                  <a:pt x="659338" y="532383"/>
                </a:lnTo>
                <a:lnTo>
                  <a:pt x="679839" y="491527"/>
                </a:lnTo>
                <a:lnTo>
                  <a:pt x="695005" y="447865"/>
                </a:lnTo>
                <a:lnTo>
                  <a:pt x="704414" y="401818"/>
                </a:lnTo>
                <a:lnTo>
                  <a:pt x="707644" y="353809"/>
                </a:lnTo>
                <a:lnTo>
                  <a:pt x="704414" y="305799"/>
                </a:lnTo>
                <a:lnTo>
                  <a:pt x="695005" y="259753"/>
                </a:lnTo>
                <a:lnTo>
                  <a:pt x="679839" y="216091"/>
                </a:lnTo>
                <a:lnTo>
                  <a:pt x="659338" y="175235"/>
                </a:lnTo>
                <a:lnTo>
                  <a:pt x="633922" y="137607"/>
                </a:lnTo>
                <a:lnTo>
                  <a:pt x="604015" y="103628"/>
                </a:lnTo>
                <a:lnTo>
                  <a:pt x="570036" y="73721"/>
                </a:lnTo>
                <a:lnTo>
                  <a:pt x="532408" y="48305"/>
                </a:lnTo>
                <a:lnTo>
                  <a:pt x="491552" y="27804"/>
                </a:lnTo>
                <a:lnTo>
                  <a:pt x="447890" y="12638"/>
                </a:lnTo>
                <a:lnTo>
                  <a:pt x="401844" y="3229"/>
                </a:lnTo>
                <a:lnTo>
                  <a:pt x="353834" y="0"/>
                </a:lnTo>
                <a:close/>
              </a:path>
            </a:pathLst>
          </a:custGeom>
          <a:solidFill>
            <a:srgbClr val="F0821D"/>
          </a:solidFill>
        </p:spPr>
        <p:txBody>
          <a:bodyPr wrap="square" lIns="0" tIns="0" rIns="0" bIns="0" rtlCol="0"/>
          <a:lstStyle/>
          <a:p>
            <a:endParaRPr>
              <a:cs typeface="Calibri" panose="020F0502020204030204" pitchFamily="34" charset="0"/>
            </a:endParaRPr>
          </a:p>
        </p:txBody>
      </p:sp>
      <p:sp>
        <p:nvSpPr>
          <p:cNvPr id="117" name="object 117"/>
          <p:cNvSpPr txBox="1"/>
          <p:nvPr/>
        </p:nvSpPr>
        <p:spPr>
          <a:xfrm>
            <a:off x="2094820" y="5968362"/>
            <a:ext cx="600710" cy="369332"/>
          </a:xfrm>
          <a:prstGeom prst="rect">
            <a:avLst/>
          </a:prstGeom>
        </p:spPr>
        <p:txBody>
          <a:bodyPr vert="horz" wrap="square" lIns="0" tIns="22860" rIns="0" bIns="0" rtlCol="0">
            <a:spAutoFit/>
          </a:bodyPr>
          <a:lstStyle/>
          <a:p>
            <a:pPr marL="12700" marR="5080" indent="19685" algn="ctr">
              <a:lnSpc>
                <a:spcPts val="880"/>
              </a:lnSpc>
              <a:spcBef>
                <a:spcPts val="180"/>
              </a:spcBef>
            </a:pPr>
            <a:r>
              <a:rPr lang="ar-JO" sz="750" b="1" spc="80" dirty="0">
                <a:solidFill>
                  <a:srgbClr val="FFFFFF"/>
                </a:solidFill>
                <a:latin typeface="Calibri" panose="020F0502020204030204" pitchFamily="34" charset="0"/>
                <a:cs typeface="Calibri" panose="020F0502020204030204" pitchFamily="34" charset="0"/>
              </a:rPr>
              <a:t>الملاحظات والانطباعات الحساسة</a:t>
            </a:r>
            <a:endParaRPr sz="750" dirty="0">
              <a:latin typeface="Calibri" panose="020F0502020204030204" pitchFamily="34" charset="0"/>
              <a:cs typeface="Calibri" panose="020F0502020204030204" pitchFamily="34" charset="0"/>
            </a:endParaRPr>
          </a:p>
        </p:txBody>
      </p:sp>
      <p:sp>
        <p:nvSpPr>
          <p:cNvPr id="118" name="object 118"/>
          <p:cNvSpPr/>
          <p:nvPr/>
        </p:nvSpPr>
        <p:spPr>
          <a:xfrm>
            <a:off x="3491092" y="5760979"/>
            <a:ext cx="708025" cy="708025"/>
          </a:xfrm>
          <a:custGeom>
            <a:avLst/>
            <a:gdLst/>
            <a:ahLst/>
            <a:cxnLst/>
            <a:rect l="l" t="t" r="r" b="b"/>
            <a:pathLst>
              <a:path w="708025" h="708025">
                <a:moveTo>
                  <a:pt x="353834" y="0"/>
                </a:moveTo>
                <a:lnTo>
                  <a:pt x="305819" y="3229"/>
                </a:lnTo>
                <a:lnTo>
                  <a:pt x="259767" y="12638"/>
                </a:lnTo>
                <a:lnTo>
                  <a:pt x="216102" y="27804"/>
                </a:lnTo>
                <a:lnTo>
                  <a:pt x="175243" y="48305"/>
                </a:lnTo>
                <a:lnTo>
                  <a:pt x="137612" y="73721"/>
                </a:lnTo>
                <a:lnTo>
                  <a:pt x="103632" y="103628"/>
                </a:lnTo>
                <a:lnTo>
                  <a:pt x="73722" y="137607"/>
                </a:lnTo>
                <a:lnTo>
                  <a:pt x="48306" y="175235"/>
                </a:lnTo>
                <a:lnTo>
                  <a:pt x="27804" y="216091"/>
                </a:lnTo>
                <a:lnTo>
                  <a:pt x="12638" y="259753"/>
                </a:lnTo>
                <a:lnTo>
                  <a:pt x="3229" y="305799"/>
                </a:lnTo>
                <a:lnTo>
                  <a:pt x="0" y="353809"/>
                </a:lnTo>
                <a:lnTo>
                  <a:pt x="3229" y="401818"/>
                </a:lnTo>
                <a:lnTo>
                  <a:pt x="12638" y="447865"/>
                </a:lnTo>
                <a:lnTo>
                  <a:pt x="27804" y="491527"/>
                </a:lnTo>
                <a:lnTo>
                  <a:pt x="48306" y="532383"/>
                </a:lnTo>
                <a:lnTo>
                  <a:pt x="73722" y="570011"/>
                </a:lnTo>
                <a:lnTo>
                  <a:pt x="103632" y="603989"/>
                </a:lnTo>
                <a:lnTo>
                  <a:pt x="137612" y="633897"/>
                </a:lnTo>
                <a:lnTo>
                  <a:pt x="175243" y="659312"/>
                </a:lnTo>
                <a:lnTo>
                  <a:pt x="216102" y="679814"/>
                </a:lnTo>
                <a:lnTo>
                  <a:pt x="259767" y="694980"/>
                </a:lnTo>
                <a:lnTo>
                  <a:pt x="305819" y="704388"/>
                </a:lnTo>
                <a:lnTo>
                  <a:pt x="353834" y="707618"/>
                </a:lnTo>
                <a:lnTo>
                  <a:pt x="401844" y="704388"/>
                </a:lnTo>
                <a:lnTo>
                  <a:pt x="447890" y="694980"/>
                </a:lnTo>
                <a:lnTo>
                  <a:pt x="491552" y="679814"/>
                </a:lnTo>
                <a:lnTo>
                  <a:pt x="532408" y="659312"/>
                </a:lnTo>
                <a:lnTo>
                  <a:pt x="570036" y="633897"/>
                </a:lnTo>
                <a:lnTo>
                  <a:pt x="604015" y="603989"/>
                </a:lnTo>
                <a:lnTo>
                  <a:pt x="633922" y="570011"/>
                </a:lnTo>
                <a:lnTo>
                  <a:pt x="659338" y="532383"/>
                </a:lnTo>
                <a:lnTo>
                  <a:pt x="679839" y="491527"/>
                </a:lnTo>
                <a:lnTo>
                  <a:pt x="695005" y="447865"/>
                </a:lnTo>
                <a:lnTo>
                  <a:pt x="704414" y="401818"/>
                </a:lnTo>
                <a:lnTo>
                  <a:pt x="707644" y="353809"/>
                </a:lnTo>
                <a:lnTo>
                  <a:pt x="704414" y="305799"/>
                </a:lnTo>
                <a:lnTo>
                  <a:pt x="695005" y="259753"/>
                </a:lnTo>
                <a:lnTo>
                  <a:pt x="679839" y="216091"/>
                </a:lnTo>
                <a:lnTo>
                  <a:pt x="659338" y="175235"/>
                </a:lnTo>
                <a:lnTo>
                  <a:pt x="633922" y="137607"/>
                </a:lnTo>
                <a:lnTo>
                  <a:pt x="604015" y="103628"/>
                </a:lnTo>
                <a:lnTo>
                  <a:pt x="570036" y="73721"/>
                </a:lnTo>
                <a:lnTo>
                  <a:pt x="532408" y="48305"/>
                </a:lnTo>
                <a:lnTo>
                  <a:pt x="491552" y="27804"/>
                </a:lnTo>
                <a:lnTo>
                  <a:pt x="447890" y="12638"/>
                </a:lnTo>
                <a:lnTo>
                  <a:pt x="401844" y="3229"/>
                </a:lnTo>
                <a:lnTo>
                  <a:pt x="353834" y="0"/>
                </a:lnTo>
                <a:close/>
              </a:path>
            </a:pathLst>
          </a:custGeom>
          <a:solidFill>
            <a:srgbClr val="E42A83"/>
          </a:solidFill>
        </p:spPr>
        <p:txBody>
          <a:bodyPr wrap="square" lIns="0" tIns="0" rIns="0" bIns="0" rtlCol="0"/>
          <a:lstStyle/>
          <a:p>
            <a:endParaRPr>
              <a:cs typeface="Calibri" panose="020F0502020204030204" pitchFamily="34" charset="0"/>
            </a:endParaRPr>
          </a:p>
        </p:txBody>
      </p:sp>
      <p:sp>
        <p:nvSpPr>
          <p:cNvPr id="119" name="object 119"/>
          <p:cNvSpPr txBox="1"/>
          <p:nvPr/>
        </p:nvSpPr>
        <p:spPr>
          <a:xfrm>
            <a:off x="3418397" y="5950381"/>
            <a:ext cx="685199" cy="369332"/>
          </a:xfrm>
          <a:prstGeom prst="rect">
            <a:avLst/>
          </a:prstGeom>
        </p:spPr>
        <p:txBody>
          <a:bodyPr vert="horz" wrap="square" lIns="0" tIns="22860" rIns="0" bIns="0" rtlCol="0">
            <a:spAutoFit/>
          </a:bodyPr>
          <a:lstStyle/>
          <a:p>
            <a:pPr marL="12700" marR="5080" indent="140970" algn="just" rtl="1">
              <a:lnSpc>
                <a:spcPts val="880"/>
              </a:lnSpc>
              <a:spcBef>
                <a:spcPts val="180"/>
              </a:spcBef>
            </a:pPr>
            <a:r>
              <a:rPr lang="ar-JO" sz="750" b="1" dirty="0">
                <a:solidFill>
                  <a:srgbClr val="FFFFFF"/>
                </a:solidFill>
                <a:latin typeface="Calibri" panose="020F0502020204030204" pitchFamily="34" charset="0"/>
                <a:cs typeface="Calibri" panose="020F0502020204030204" pitchFamily="34" charset="0"/>
              </a:rPr>
              <a:t>الملاحظات والانطباعات "الشاملة" </a:t>
            </a:r>
            <a:endParaRPr sz="750" dirty="0">
              <a:latin typeface="Calibri" panose="020F0502020204030204" pitchFamily="34" charset="0"/>
              <a:cs typeface="Calibri" panose="020F0502020204030204" pitchFamily="34" charset="0"/>
            </a:endParaRPr>
          </a:p>
        </p:txBody>
      </p:sp>
      <p:sp>
        <p:nvSpPr>
          <p:cNvPr id="120" name="object 120"/>
          <p:cNvSpPr/>
          <p:nvPr/>
        </p:nvSpPr>
        <p:spPr>
          <a:xfrm>
            <a:off x="4807194" y="5760979"/>
            <a:ext cx="708025" cy="708025"/>
          </a:xfrm>
          <a:custGeom>
            <a:avLst/>
            <a:gdLst/>
            <a:ahLst/>
            <a:cxnLst/>
            <a:rect l="l" t="t" r="r" b="b"/>
            <a:pathLst>
              <a:path w="708025" h="708025">
                <a:moveTo>
                  <a:pt x="353834" y="0"/>
                </a:moveTo>
                <a:lnTo>
                  <a:pt x="305819" y="3229"/>
                </a:lnTo>
                <a:lnTo>
                  <a:pt x="259767" y="12638"/>
                </a:lnTo>
                <a:lnTo>
                  <a:pt x="216102" y="27804"/>
                </a:lnTo>
                <a:lnTo>
                  <a:pt x="175243" y="48305"/>
                </a:lnTo>
                <a:lnTo>
                  <a:pt x="137612" y="73721"/>
                </a:lnTo>
                <a:lnTo>
                  <a:pt x="103631" y="103628"/>
                </a:lnTo>
                <a:lnTo>
                  <a:pt x="73722" y="137607"/>
                </a:lnTo>
                <a:lnTo>
                  <a:pt x="48306" y="175235"/>
                </a:lnTo>
                <a:lnTo>
                  <a:pt x="27804" y="216091"/>
                </a:lnTo>
                <a:lnTo>
                  <a:pt x="12638" y="259753"/>
                </a:lnTo>
                <a:lnTo>
                  <a:pt x="3229" y="305799"/>
                </a:lnTo>
                <a:lnTo>
                  <a:pt x="0" y="353809"/>
                </a:lnTo>
                <a:lnTo>
                  <a:pt x="3229" y="401818"/>
                </a:lnTo>
                <a:lnTo>
                  <a:pt x="12638" y="447865"/>
                </a:lnTo>
                <a:lnTo>
                  <a:pt x="27804" y="491527"/>
                </a:lnTo>
                <a:lnTo>
                  <a:pt x="48306" y="532383"/>
                </a:lnTo>
                <a:lnTo>
                  <a:pt x="73722" y="570011"/>
                </a:lnTo>
                <a:lnTo>
                  <a:pt x="103631" y="603989"/>
                </a:lnTo>
                <a:lnTo>
                  <a:pt x="137612" y="633897"/>
                </a:lnTo>
                <a:lnTo>
                  <a:pt x="175243" y="659312"/>
                </a:lnTo>
                <a:lnTo>
                  <a:pt x="216102" y="679814"/>
                </a:lnTo>
                <a:lnTo>
                  <a:pt x="259767" y="694980"/>
                </a:lnTo>
                <a:lnTo>
                  <a:pt x="305819" y="704388"/>
                </a:lnTo>
                <a:lnTo>
                  <a:pt x="353834" y="707618"/>
                </a:lnTo>
                <a:lnTo>
                  <a:pt x="401844" y="704388"/>
                </a:lnTo>
                <a:lnTo>
                  <a:pt x="447890" y="694980"/>
                </a:lnTo>
                <a:lnTo>
                  <a:pt x="491552" y="679814"/>
                </a:lnTo>
                <a:lnTo>
                  <a:pt x="532408" y="659312"/>
                </a:lnTo>
                <a:lnTo>
                  <a:pt x="570036" y="633897"/>
                </a:lnTo>
                <a:lnTo>
                  <a:pt x="604015" y="603989"/>
                </a:lnTo>
                <a:lnTo>
                  <a:pt x="633922" y="570011"/>
                </a:lnTo>
                <a:lnTo>
                  <a:pt x="659338" y="532383"/>
                </a:lnTo>
                <a:lnTo>
                  <a:pt x="679839" y="491527"/>
                </a:lnTo>
                <a:lnTo>
                  <a:pt x="695005" y="447865"/>
                </a:lnTo>
                <a:lnTo>
                  <a:pt x="704414" y="401818"/>
                </a:lnTo>
                <a:lnTo>
                  <a:pt x="707643" y="353809"/>
                </a:lnTo>
                <a:lnTo>
                  <a:pt x="704414" y="305799"/>
                </a:lnTo>
                <a:lnTo>
                  <a:pt x="695005" y="259753"/>
                </a:lnTo>
                <a:lnTo>
                  <a:pt x="679839" y="216091"/>
                </a:lnTo>
                <a:lnTo>
                  <a:pt x="659338" y="175235"/>
                </a:lnTo>
                <a:lnTo>
                  <a:pt x="633922" y="137607"/>
                </a:lnTo>
                <a:lnTo>
                  <a:pt x="604015" y="103628"/>
                </a:lnTo>
                <a:lnTo>
                  <a:pt x="570036" y="73721"/>
                </a:lnTo>
                <a:lnTo>
                  <a:pt x="532408" y="48305"/>
                </a:lnTo>
                <a:lnTo>
                  <a:pt x="491552" y="27804"/>
                </a:lnTo>
                <a:lnTo>
                  <a:pt x="447890" y="12638"/>
                </a:lnTo>
                <a:lnTo>
                  <a:pt x="401844" y="3229"/>
                </a:lnTo>
                <a:lnTo>
                  <a:pt x="353834" y="0"/>
                </a:lnTo>
                <a:close/>
              </a:path>
            </a:pathLst>
          </a:custGeom>
          <a:solidFill>
            <a:srgbClr val="EF92B9"/>
          </a:solidFill>
        </p:spPr>
        <p:txBody>
          <a:bodyPr wrap="square" lIns="0" tIns="0" rIns="0" bIns="0" rtlCol="0"/>
          <a:lstStyle/>
          <a:p>
            <a:endParaRPr>
              <a:cs typeface="Calibri" panose="020F0502020204030204" pitchFamily="34" charset="0"/>
            </a:endParaRPr>
          </a:p>
        </p:txBody>
      </p:sp>
      <p:sp>
        <p:nvSpPr>
          <p:cNvPr id="121" name="object 121"/>
          <p:cNvSpPr txBox="1"/>
          <p:nvPr/>
        </p:nvSpPr>
        <p:spPr>
          <a:xfrm>
            <a:off x="4860664" y="5947266"/>
            <a:ext cx="600710" cy="369332"/>
          </a:xfrm>
          <a:prstGeom prst="rect">
            <a:avLst/>
          </a:prstGeom>
        </p:spPr>
        <p:txBody>
          <a:bodyPr vert="horz" wrap="square" lIns="0" tIns="22860" rIns="0" bIns="0" rtlCol="0">
            <a:spAutoFit/>
          </a:bodyPr>
          <a:lstStyle/>
          <a:p>
            <a:pPr marL="12700" marR="5080" indent="48260" algn="ctr">
              <a:lnSpc>
                <a:spcPts val="880"/>
              </a:lnSpc>
              <a:spcBef>
                <a:spcPts val="180"/>
              </a:spcBef>
            </a:pPr>
            <a:r>
              <a:rPr lang="ar-JO" sz="750" b="1" spc="75" dirty="0">
                <a:solidFill>
                  <a:srgbClr val="FFFFFF"/>
                </a:solidFill>
                <a:latin typeface="Calibri" panose="020F0502020204030204" pitchFamily="34" charset="0"/>
                <a:cs typeface="Calibri" panose="020F0502020204030204" pitchFamily="34" charset="0"/>
              </a:rPr>
              <a:t>ملاحظات وانطباعات المشروع</a:t>
            </a:r>
            <a:endParaRPr sz="750" dirty="0">
              <a:latin typeface="Calibri" panose="020F0502020204030204" pitchFamily="34" charset="0"/>
              <a:cs typeface="Calibri" panose="020F0502020204030204" pitchFamily="34" charset="0"/>
            </a:endParaRPr>
          </a:p>
        </p:txBody>
      </p:sp>
      <p:sp>
        <p:nvSpPr>
          <p:cNvPr id="122" name="object 122"/>
          <p:cNvSpPr/>
          <p:nvPr/>
        </p:nvSpPr>
        <p:spPr>
          <a:xfrm>
            <a:off x="4818540" y="4540572"/>
            <a:ext cx="708025" cy="708025"/>
          </a:xfrm>
          <a:custGeom>
            <a:avLst/>
            <a:gdLst/>
            <a:ahLst/>
            <a:cxnLst/>
            <a:rect l="l" t="t" r="r" b="b"/>
            <a:pathLst>
              <a:path w="708025" h="708025">
                <a:moveTo>
                  <a:pt x="353834" y="0"/>
                </a:moveTo>
                <a:lnTo>
                  <a:pt x="305819" y="3229"/>
                </a:lnTo>
                <a:lnTo>
                  <a:pt x="259767" y="12638"/>
                </a:lnTo>
                <a:lnTo>
                  <a:pt x="216102" y="27804"/>
                </a:lnTo>
                <a:lnTo>
                  <a:pt x="175243" y="48305"/>
                </a:lnTo>
                <a:lnTo>
                  <a:pt x="137612" y="73721"/>
                </a:lnTo>
                <a:lnTo>
                  <a:pt x="103631" y="103628"/>
                </a:lnTo>
                <a:lnTo>
                  <a:pt x="73722" y="137607"/>
                </a:lnTo>
                <a:lnTo>
                  <a:pt x="48306" y="175235"/>
                </a:lnTo>
                <a:lnTo>
                  <a:pt x="27804" y="216091"/>
                </a:lnTo>
                <a:lnTo>
                  <a:pt x="12638" y="259753"/>
                </a:lnTo>
                <a:lnTo>
                  <a:pt x="3229" y="305799"/>
                </a:lnTo>
                <a:lnTo>
                  <a:pt x="0" y="353809"/>
                </a:lnTo>
                <a:lnTo>
                  <a:pt x="3229" y="401818"/>
                </a:lnTo>
                <a:lnTo>
                  <a:pt x="12638" y="447865"/>
                </a:lnTo>
                <a:lnTo>
                  <a:pt x="27804" y="491527"/>
                </a:lnTo>
                <a:lnTo>
                  <a:pt x="48306" y="532383"/>
                </a:lnTo>
                <a:lnTo>
                  <a:pt x="73722" y="570011"/>
                </a:lnTo>
                <a:lnTo>
                  <a:pt x="103631" y="603989"/>
                </a:lnTo>
                <a:lnTo>
                  <a:pt x="137612" y="633897"/>
                </a:lnTo>
                <a:lnTo>
                  <a:pt x="175243" y="659312"/>
                </a:lnTo>
                <a:lnTo>
                  <a:pt x="216102" y="679814"/>
                </a:lnTo>
                <a:lnTo>
                  <a:pt x="259767" y="694980"/>
                </a:lnTo>
                <a:lnTo>
                  <a:pt x="305819" y="704388"/>
                </a:lnTo>
                <a:lnTo>
                  <a:pt x="353834" y="707618"/>
                </a:lnTo>
                <a:lnTo>
                  <a:pt x="401844" y="704388"/>
                </a:lnTo>
                <a:lnTo>
                  <a:pt x="447890" y="694980"/>
                </a:lnTo>
                <a:lnTo>
                  <a:pt x="491552" y="679814"/>
                </a:lnTo>
                <a:lnTo>
                  <a:pt x="532408" y="659312"/>
                </a:lnTo>
                <a:lnTo>
                  <a:pt x="570036" y="633897"/>
                </a:lnTo>
                <a:lnTo>
                  <a:pt x="604015" y="603989"/>
                </a:lnTo>
                <a:lnTo>
                  <a:pt x="633922" y="570011"/>
                </a:lnTo>
                <a:lnTo>
                  <a:pt x="659338" y="532383"/>
                </a:lnTo>
                <a:lnTo>
                  <a:pt x="679839" y="491527"/>
                </a:lnTo>
                <a:lnTo>
                  <a:pt x="695005" y="447865"/>
                </a:lnTo>
                <a:lnTo>
                  <a:pt x="704414" y="401818"/>
                </a:lnTo>
                <a:lnTo>
                  <a:pt x="707643" y="353809"/>
                </a:lnTo>
                <a:lnTo>
                  <a:pt x="704414" y="305799"/>
                </a:lnTo>
                <a:lnTo>
                  <a:pt x="695005" y="259753"/>
                </a:lnTo>
                <a:lnTo>
                  <a:pt x="679839" y="216091"/>
                </a:lnTo>
                <a:lnTo>
                  <a:pt x="659338" y="175235"/>
                </a:lnTo>
                <a:lnTo>
                  <a:pt x="633922" y="137607"/>
                </a:lnTo>
                <a:lnTo>
                  <a:pt x="604015" y="103628"/>
                </a:lnTo>
                <a:lnTo>
                  <a:pt x="570036" y="73721"/>
                </a:lnTo>
                <a:lnTo>
                  <a:pt x="532408" y="48305"/>
                </a:lnTo>
                <a:lnTo>
                  <a:pt x="491552" y="27804"/>
                </a:lnTo>
                <a:lnTo>
                  <a:pt x="447890" y="12638"/>
                </a:lnTo>
                <a:lnTo>
                  <a:pt x="401844" y="3229"/>
                </a:lnTo>
                <a:lnTo>
                  <a:pt x="353834" y="0"/>
                </a:lnTo>
                <a:close/>
              </a:path>
            </a:pathLst>
          </a:custGeom>
          <a:solidFill>
            <a:srgbClr val="B82C87"/>
          </a:solidFill>
        </p:spPr>
        <p:txBody>
          <a:bodyPr wrap="square" lIns="0" tIns="0" rIns="0" bIns="0" rtlCol="0"/>
          <a:lstStyle/>
          <a:p>
            <a:endParaRPr>
              <a:cs typeface="Calibri" panose="020F0502020204030204" pitchFamily="34" charset="0"/>
            </a:endParaRPr>
          </a:p>
        </p:txBody>
      </p:sp>
      <p:sp>
        <p:nvSpPr>
          <p:cNvPr id="123" name="object 123"/>
          <p:cNvSpPr txBox="1"/>
          <p:nvPr/>
        </p:nvSpPr>
        <p:spPr>
          <a:xfrm>
            <a:off x="4851858" y="4694125"/>
            <a:ext cx="600710" cy="369332"/>
          </a:xfrm>
          <a:prstGeom prst="rect">
            <a:avLst/>
          </a:prstGeom>
        </p:spPr>
        <p:txBody>
          <a:bodyPr vert="horz" wrap="square" lIns="0" tIns="22860" rIns="0" bIns="0" rtlCol="0">
            <a:spAutoFit/>
          </a:bodyPr>
          <a:lstStyle/>
          <a:p>
            <a:pPr marL="12700" marR="5080" indent="49530" algn="ctr">
              <a:lnSpc>
                <a:spcPts val="880"/>
              </a:lnSpc>
              <a:spcBef>
                <a:spcPts val="180"/>
              </a:spcBef>
            </a:pPr>
            <a:r>
              <a:rPr lang="ar-JO" sz="750" b="1" spc="50" dirty="0">
                <a:solidFill>
                  <a:srgbClr val="FFFFFF"/>
                </a:solidFill>
                <a:latin typeface="Calibri" panose="020F0502020204030204" pitchFamily="34" charset="0"/>
                <a:cs typeface="Calibri" panose="020F0502020204030204" pitchFamily="34" charset="0"/>
              </a:rPr>
              <a:t>ملاحظات وانطباعات حرجة</a:t>
            </a:r>
            <a:endParaRPr sz="750" dirty="0">
              <a:latin typeface="Calibri" panose="020F0502020204030204" pitchFamily="34" charset="0"/>
              <a:cs typeface="Calibri" panose="020F0502020204030204" pitchFamily="34" charset="0"/>
            </a:endParaRPr>
          </a:p>
        </p:txBody>
      </p:sp>
      <p:sp>
        <p:nvSpPr>
          <p:cNvPr id="124" name="object 124"/>
          <p:cNvSpPr txBox="1"/>
          <p:nvPr/>
        </p:nvSpPr>
        <p:spPr>
          <a:xfrm>
            <a:off x="5674101" y="4915005"/>
            <a:ext cx="845240" cy="369332"/>
          </a:xfrm>
          <a:prstGeom prst="rect">
            <a:avLst/>
          </a:prstGeom>
        </p:spPr>
        <p:txBody>
          <a:bodyPr vert="horz" wrap="square" lIns="0" tIns="22860" rIns="0" bIns="0" rtlCol="0">
            <a:spAutoFit/>
          </a:bodyPr>
          <a:lstStyle/>
          <a:p>
            <a:pPr marL="12700" marR="5080" indent="-635" algn="ctr">
              <a:lnSpc>
                <a:spcPts val="880"/>
              </a:lnSpc>
              <a:spcBef>
                <a:spcPts val="180"/>
              </a:spcBef>
            </a:pPr>
            <a:r>
              <a:rPr lang="ar-JO" sz="750" b="1" spc="65" dirty="0">
                <a:solidFill>
                  <a:srgbClr val="F0821D"/>
                </a:solidFill>
                <a:latin typeface="Calibri" panose="020F0502020204030204" pitchFamily="34" charset="0"/>
                <a:cs typeface="Calibri" panose="020F0502020204030204" pitchFamily="34" charset="0"/>
              </a:rPr>
              <a:t>نقطة محورية للملاحظات والانطباعات النقدية</a:t>
            </a:r>
            <a:endParaRPr sz="750" dirty="0">
              <a:latin typeface="Calibri" panose="020F0502020204030204" pitchFamily="34" charset="0"/>
              <a:cs typeface="Calibri" panose="020F0502020204030204" pitchFamily="34" charset="0"/>
            </a:endParaRPr>
          </a:p>
        </p:txBody>
      </p:sp>
      <p:sp>
        <p:nvSpPr>
          <p:cNvPr id="126" name="object 126"/>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127" name="object 127"/>
          <p:cNvSpPr txBox="1"/>
          <p:nvPr/>
        </p:nvSpPr>
        <p:spPr>
          <a:xfrm>
            <a:off x="6717682" y="10083162"/>
            <a:ext cx="154305" cy="135935"/>
          </a:xfrm>
          <a:prstGeom prst="rect">
            <a:avLst/>
          </a:prstGeom>
        </p:spPr>
        <p:txBody>
          <a:bodyPr vert="horz" wrap="square" lIns="0" tIns="12700" rIns="0" bIns="0" rtlCol="0">
            <a:spAutoFit/>
          </a:bodyPr>
          <a:lstStyle/>
          <a:p>
            <a:pPr marL="12700">
              <a:lnSpc>
                <a:spcPct val="100000"/>
              </a:lnSpc>
              <a:spcBef>
                <a:spcPts val="100"/>
              </a:spcBef>
            </a:pPr>
            <a:r>
              <a:rPr sz="800" b="1" spc="25" dirty="0">
                <a:solidFill>
                  <a:srgbClr val="FFFFFF"/>
                </a:solidFill>
                <a:latin typeface="Calibri" panose="020F0502020204030204" pitchFamily="34" charset="0"/>
                <a:cs typeface="Calibri" panose="020F0502020204030204" pitchFamily="34" charset="0"/>
              </a:rPr>
              <a:t>23</a:t>
            </a:r>
            <a:endParaRPr sz="800" dirty="0">
              <a:latin typeface="Calibri" panose="020F0502020204030204" pitchFamily="34" charset="0"/>
              <a:cs typeface="Calibri" panose="020F0502020204030204" pitchFamily="34" charset="0"/>
            </a:endParaRPr>
          </a:p>
        </p:txBody>
      </p:sp>
      <p:sp>
        <p:nvSpPr>
          <p:cNvPr id="128" name="object 18">
            <a:extLst>
              <a:ext uri="{FF2B5EF4-FFF2-40B4-BE49-F238E27FC236}">
                <a16:creationId xmlns:a16="http://schemas.microsoft.com/office/drawing/2014/main" id="{58A78304-697A-CFED-F0B6-78E959AA453A}"/>
              </a:ext>
            </a:extLst>
          </p:cNvPr>
          <p:cNvSpPr txBox="1"/>
          <p:nvPr/>
        </p:nvSpPr>
        <p:spPr>
          <a:xfrm>
            <a:off x="2569013" y="10022123"/>
            <a:ext cx="3973829" cy="289560"/>
          </a:xfrm>
          <a:prstGeom prst="rect">
            <a:avLst/>
          </a:prstGeom>
        </p:spPr>
        <p:txBody>
          <a:bodyPr vert="horz" wrap="square" lIns="0" tIns="22860" rIns="0" bIns="0" rtlCol="0">
            <a:spAutoFit/>
          </a:bodyPr>
          <a:lstStyle/>
          <a:p>
            <a:pPr marR="5715" algn="r" rtl="1">
              <a:lnSpc>
                <a:spcPct val="100000"/>
              </a:lnSpc>
              <a:spcBef>
                <a:spcPts val="180"/>
              </a:spcBef>
            </a:pPr>
            <a:r>
              <a:rPr lang="ar-JO" sz="800" b="1" spc="95" dirty="0">
                <a:solidFill>
                  <a:srgbClr val="992B7D"/>
                </a:solidFill>
                <a:latin typeface="Calibri"/>
                <a:cs typeface="Calibri" panose="020F0502020204030204" pitchFamily="34" charset="0"/>
              </a:rPr>
              <a:t>الوحدة 3:</a:t>
            </a:r>
            <a:r>
              <a:rPr lang="ar-JO" sz="800" spc="-10" dirty="0">
                <a:latin typeface="Verdana"/>
                <a:cs typeface="Calibri" panose="020F0502020204030204" pitchFamily="34" charset="0"/>
              </a:rPr>
              <a:t>مراحل بناء آلية التغذية الراجعة </a:t>
            </a:r>
            <a:r>
              <a:rPr lang="ar-JO" sz="800" spc="-10">
                <a:latin typeface="Verdana"/>
                <a:cs typeface="Calibri" panose="020F0502020204030204" pitchFamily="34" charset="0"/>
              </a:rPr>
              <a:t>المفتوحة وغير المنظمة</a:t>
            </a:r>
            <a:endParaRPr sz="800" dirty="0">
              <a:latin typeface="Verdana"/>
              <a:cs typeface="Calibri" panose="020F0502020204030204" pitchFamily="34" charset="0"/>
            </a:endParaRPr>
          </a:p>
          <a:p>
            <a:pPr marR="5080" algn="r">
              <a:lnSpc>
                <a:spcPct val="100000"/>
              </a:lnSpc>
              <a:spcBef>
                <a:spcPts val="75"/>
              </a:spcBef>
            </a:pPr>
            <a:r>
              <a:rPr lang="ar-JO" sz="800" dirty="0">
                <a:solidFill>
                  <a:srgbClr val="992B7D"/>
                </a:solidFill>
                <a:latin typeface="Verdana"/>
                <a:cs typeface="Calibri" panose="020F0502020204030204" pitchFamily="34" charset="0"/>
              </a:rPr>
              <a:t>المرحلة الأولى: بناء آلية التغذية الراجعة الخاصة بك. </a:t>
            </a:r>
            <a:endParaRPr sz="800" dirty="0">
              <a:latin typeface="Verdana"/>
              <a:cs typeface="Calibri" panose="020F0502020204030204" pitchFamily="34" charset="0"/>
            </a:endParaRPr>
          </a:p>
        </p:txBody>
      </p:sp>
      <p:sp>
        <p:nvSpPr>
          <p:cNvPr id="129" name="Rectangle 1">
            <a:extLst>
              <a:ext uri="{FF2B5EF4-FFF2-40B4-BE49-F238E27FC236}">
                <a16:creationId xmlns:a16="http://schemas.microsoft.com/office/drawing/2014/main" id="{CCE79388-C2B8-BEC6-89B1-CCA5486B88C6}"/>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dirty="0">
              <a:ln>
                <a:noFill/>
              </a:ln>
              <a:solidFill>
                <a:schemeClr val="tx1"/>
              </a:solidFill>
              <a:effectLst/>
              <a:latin typeface="Calibri" panose="020F0502020204030204" pitchFamily="34" charset="0"/>
              <a:cs typeface="Calibri" panose="020F050202020403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07299" y="658697"/>
            <a:ext cx="6146165" cy="335156"/>
          </a:xfrm>
          <a:prstGeom prst="rect">
            <a:avLst/>
          </a:prstGeom>
        </p:spPr>
        <p:txBody>
          <a:bodyPr vert="horz" wrap="square" lIns="0" tIns="12700" rIns="0" bIns="0" rtlCol="0">
            <a:spAutoFit/>
          </a:bodyPr>
          <a:lstStyle/>
          <a:p>
            <a:pPr marL="12700" marR="5080" rtl="1">
              <a:lnSpc>
                <a:spcPct val="113999"/>
              </a:lnSpc>
              <a:spcBef>
                <a:spcPts val="100"/>
              </a:spcBef>
            </a:pPr>
            <a:r>
              <a:rPr lang="ar-JO" sz="950" spc="10" dirty="0">
                <a:latin typeface="Tahoma"/>
                <a:cs typeface="Calibri" panose="020F0502020204030204" pitchFamily="34" charset="0"/>
              </a:rPr>
              <a:t>إن تحديد كيفية مشاركة المعلومات في هذه المرحلة في منظمتك يمكن أن يسهل تحديد الثغرات في الأماكن التي يمكن أن تضيع فيها بيانات الملاحظات والانطباعات أو تفويتها. في اجتماع مخصص، ستناقش الأسئلة التالية:</a:t>
            </a:r>
            <a:endParaRPr sz="950" dirty="0">
              <a:latin typeface="Tahoma"/>
              <a:cs typeface="Calibri" panose="020F0502020204030204" pitchFamily="34" charset="0"/>
            </a:endParaRPr>
          </a:p>
        </p:txBody>
      </p:sp>
      <p:pic>
        <p:nvPicPr>
          <p:cNvPr id="3" name="object 3"/>
          <p:cNvPicPr/>
          <p:nvPr/>
        </p:nvPicPr>
        <p:blipFill>
          <a:blip r:embed="rId2" cstate="print"/>
          <a:stretch>
            <a:fillRect/>
          </a:stretch>
        </p:blipFill>
        <p:spPr>
          <a:xfrm>
            <a:off x="3253687" y="1111896"/>
            <a:ext cx="142798" cy="142798"/>
          </a:xfrm>
          <a:prstGeom prst="rect">
            <a:avLst/>
          </a:prstGeom>
        </p:spPr>
      </p:pic>
      <p:sp>
        <p:nvSpPr>
          <p:cNvPr id="4" name="object 4"/>
          <p:cNvSpPr txBox="1"/>
          <p:nvPr/>
        </p:nvSpPr>
        <p:spPr>
          <a:xfrm>
            <a:off x="3283832" y="1115147"/>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dirty="0">
              <a:latin typeface="Calibri" panose="020F0502020204030204" pitchFamily="34" charset="0"/>
              <a:cs typeface="Calibri" panose="020F0502020204030204" pitchFamily="34" charset="0"/>
            </a:endParaRPr>
          </a:p>
        </p:txBody>
      </p:sp>
      <p:sp>
        <p:nvSpPr>
          <p:cNvPr id="5" name="object 5"/>
          <p:cNvSpPr txBox="1"/>
          <p:nvPr/>
        </p:nvSpPr>
        <p:spPr>
          <a:xfrm>
            <a:off x="834740" y="860549"/>
            <a:ext cx="2368908" cy="1323760"/>
          </a:xfrm>
          <a:prstGeom prst="rect">
            <a:avLst/>
          </a:prstGeom>
        </p:spPr>
        <p:txBody>
          <a:bodyPr vert="horz" wrap="square" lIns="0" tIns="12700" rIns="0" bIns="0" rtlCol="0">
            <a:spAutoFit/>
          </a:bodyPr>
          <a:lstStyle/>
          <a:p>
            <a:pPr marL="12700" marR="33655">
              <a:lnSpc>
                <a:spcPct val="113999"/>
              </a:lnSpc>
              <a:spcBef>
                <a:spcPts val="100"/>
              </a:spcBef>
            </a:pPr>
            <a:endParaRPr lang="ar-JO" sz="950" b="1" i="1" dirty="0">
              <a:solidFill>
                <a:srgbClr val="97569C"/>
              </a:solidFill>
              <a:latin typeface="Calibri"/>
              <a:cs typeface="Calibri" panose="020F0502020204030204" pitchFamily="34" charset="0"/>
            </a:endParaRPr>
          </a:p>
          <a:p>
            <a:pPr marL="12700" marR="33655" rtl="1">
              <a:lnSpc>
                <a:spcPct val="113999"/>
              </a:lnSpc>
              <a:spcBef>
                <a:spcPts val="100"/>
              </a:spcBef>
            </a:pPr>
            <a:r>
              <a:rPr lang="ar-JO" sz="950" b="1" i="1" dirty="0">
                <a:solidFill>
                  <a:srgbClr val="97569C"/>
                </a:solidFill>
                <a:latin typeface="Calibri"/>
                <a:cs typeface="Calibri" panose="020F0502020204030204" pitchFamily="34" charset="0"/>
              </a:rPr>
              <a:t>أين يذهب جميع أنواع الملاحظات والانطباعات بمجرد جمعها؟</a:t>
            </a:r>
          </a:p>
          <a:p>
            <a:pPr marL="12700" marR="33655" rtl="1">
              <a:lnSpc>
                <a:spcPct val="113999"/>
              </a:lnSpc>
              <a:spcBef>
                <a:spcPts val="100"/>
              </a:spcBef>
            </a:pPr>
            <a:endParaRPr lang="ar-JO" sz="950" b="1" i="1" spc="30" dirty="0">
              <a:solidFill>
                <a:srgbClr val="97569C"/>
              </a:solidFill>
              <a:latin typeface="Calibri"/>
              <a:cs typeface="Calibri" panose="020F0502020204030204" pitchFamily="34" charset="0"/>
            </a:endParaRPr>
          </a:p>
          <a:p>
            <a:pPr marL="12700" marR="33655" rtl="1">
              <a:lnSpc>
                <a:spcPct val="113999"/>
              </a:lnSpc>
              <a:spcBef>
                <a:spcPts val="100"/>
              </a:spcBef>
            </a:pPr>
            <a:r>
              <a:rPr lang="ar-JO" sz="950" b="1" i="1" spc="30" dirty="0">
                <a:solidFill>
                  <a:srgbClr val="97569C"/>
                </a:solidFill>
                <a:latin typeface="Calibri"/>
                <a:cs typeface="Calibri" panose="020F0502020204030204" pitchFamily="34" charset="0"/>
              </a:rPr>
              <a:t>أين يتم دمجها وتحليلها ؟</a:t>
            </a:r>
            <a:endParaRPr sz="950" dirty="0">
              <a:latin typeface="Calibri"/>
              <a:cs typeface="Calibri" panose="020F0502020204030204" pitchFamily="34" charset="0"/>
            </a:endParaRPr>
          </a:p>
          <a:p>
            <a:pPr marL="12700" marR="5080" rtl="1">
              <a:lnSpc>
                <a:spcPct val="113999"/>
              </a:lnSpc>
              <a:spcBef>
                <a:spcPts val="850"/>
              </a:spcBef>
            </a:pPr>
            <a:r>
              <a:rPr lang="ar-JO" sz="950" b="1" i="1" dirty="0">
                <a:solidFill>
                  <a:srgbClr val="97569C"/>
                </a:solidFill>
                <a:latin typeface="Calibri"/>
                <a:cs typeface="Calibri" panose="020F0502020204030204" pitchFamily="34" charset="0"/>
              </a:rPr>
              <a:t>من الذي يجب عليه التصرف بناءً على نوع الملاحظات والانطباعات وفي أي جدول زمني؟</a:t>
            </a:r>
            <a:endParaRPr sz="950" dirty="0">
              <a:latin typeface="Calibri"/>
              <a:cs typeface="Calibri" panose="020F0502020204030204" pitchFamily="34" charset="0"/>
            </a:endParaRPr>
          </a:p>
        </p:txBody>
      </p:sp>
      <p:pic>
        <p:nvPicPr>
          <p:cNvPr id="6" name="object 6"/>
          <p:cNvPicPr/>
          <p:nvPr/>
        </p:nvPicPr>
        <p:blipFill>
          <a:blip r:embed="rId2" cstate="print"/>
          <a:stretch>
            <a:fillRect/>
          </a:stretch>
        </p:blipFill>
        <p:spPr>
          <a:xfrm>
            <a:off x="3243725" y="1590885"/>
            <a:ext cx="142798" cy="142798"/>
          </a:xfrm>
          <a:prstGeom prst="rect">
            <a:avLst/>
          </a:prstGeom>
        </p:spPr>
      </p:pic>
      <p:sp>
        <p:nvSpPr>
          <p:cNvPr id="7" name="object 7"/>
          <p:cNvSpPr txBox="1"/>
          <p:nvPr/>
        </p:nvSpPr>
        <p:spPr>
          <a:xfrm>
            <a:off x="3273870" y="1583675"/>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dirty="0">
              <a:latin typeface="Calibri" panose="020F0502020204030204" pitchFamily="34" charset="0"/>
              <a:cs typeface="Calibri" panose="020F0502020204030204" pitchFamily="34" charset="0"/>
            </a:endParaRPr>
          </a:p>
        </p:txBody>
      </p:sp>
      <p:pic>
        <p:nvPicPr>
          <p:cNvPr id="8" name="object 8"/>
          <p:cNvPicPr/>
          <p:nvPr/>
        </p:nvPicPr>
        <p:blipFill>
          <a:blip r:embed="rId2" cstate="print"/>
          <a:stretch>
            <a:fillRect/>
          </a:stretch>
        </p:blipFill>
        <p:spPr>
          <a:xfrm>
            <a:off x="3246990" y="1881543"/>
            <a:ext cx="142798" cy="142798"/>
          </a:xfrm>
          <a:prstGeom prst="rect">
            <a:avLst/>
          </a:prstGeom>
        </p:spPr>
      </p:pic>
      <p:sp>
        <p:nvSpPr>
          <p:cNvPr id="9" name="object 9"/>
          <p:cNvSpPr txBox="1"/>
          <p:nvPr/>
        </p:nvSpPr>
        <p:spPr>
          <a:xfrm>
            <a:off x="3286927" y="1875809"/>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dirty="0">
              <a:latin typeface="Calibri" panose="020F0502020204030204" pitchFamily="34" charset="0"/>
              <a:cs typeface="Calibri" panose="020F0502020204030204" pitchFamily="34" charset="0"/>
            </a:endParaRPr>
          </a:p>
        </p:txBody>
      </p:sp>
      <p:pic>
        <p:nvPicPr>
          <p:cNvPr id="10" name="object 10"/>
          <p:cNvPicPr/>
          <p:nvPr/>
        </p:nvPicPr>
        <p:blipFill>
          <a:blip r:embed="rId2" cstate="print"/>
          <a:stretch>
            <a:fillRect/>
          </a:stretch>
        </p:blipFill>
        <p:spPr>
          <a:xfrm>
            <a:off x="6834070" y="1172038"/>
            <a:ext cx="142798" cy="142798"/>
          </a:xfrm>
          <a:prstGeom prst="rect">
            <a:avLst/>
          </a:prstGeom>
        </p:spPr>
      </p:pic>
      <p:sp>
        <p:nvSpPr>
          <p:cNvPr id="11" name="object 11"/>
          <p:cNvSpPr txBox="1"/>
          <p:nvPr/>
        </p:nvSpPr>
        <p:spPr>
          <a:xfrm>
            <a:off x="6858157" y="1167478"/>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dirty="0">
              <a:latin typeface="Calibri" panose="020F0502020204030204" pitchFamily="34" charset="0"/>
              <a:cs typeface="Calibri" panose="020F0502020204030204" pitchFamily="34" charset="0"/>
            </a:endParaRPr>
          </a:p>
        </p:txBody>
      </p:sp>
      <p:sp>
        <p:nvSpPr>
          <p:cNvPr id="12" name="object 12"/>
          <p:cNvSpPr txBox="1"/>
          <p:nvPr/>
        </p:nvSpPr>
        <p:spPr>
          <a:xfrm>
            <a:off x="4074600" y="1116591"/>
            <a:ext cx="2700655" cy="695575"/>
          </a:xfrm>
          <a:prstGeom prst="rect">
            <a:avLst/>
          </a:prstGeom>
        </p:spPr>
        <p:txBody>
          <a:bodyPr vert="horz" wrap="square" lIns="0" tIns="12700" rIns="0" bIns="0" rtlCol="0">
            <a:spAutoFit/>
          </a:bodyPr>
          <a:lstStyle/>
          <a:p>
            <a:pPr marL="12700" marR="5080" rtl="1">
              <a:lnSpc>
                <a:spcPct val="113999"/>
              </a:lnSpc>
              <a:spcBef>
                <a:spcPts val="100"/>
              </a:spcBef>
            </a:pPr>
            <a:r>
              <a:rPr lang="ar-JO" sz="950" b="1" i="1" dirty="0">
                <a:solidFill>
                  <a:srgbClr val="97569C"/>
                </a:solidFill>
                <a:latin typeface="Calibri"/>
                <a:cs typeface="Calibri" panose="020F0502020204030204" pitchFamily="34" charset="0"/>
              </a:rPr>
              <a:t>من وكيف يتم إبلاغ أصحاب المصلحة بالقرارات التي تم اتخاذها أو لم يتم اتخاذها بناءً على الملاحظات والانطباعات؟</a:t>
            </a:r>
          </a:p>
          <a:p>
            <a:pPr marL="12700" marR="5080">
              <a:lnSpc>
                <a:spcPct val="113999"/>
              </a:lnSpc>
              <a:spcBef>
                <a:spcPts val="100"/>
              </a:spcBef>
            </a:pPr>
            <a:endParaRPr lang="ar-JO" sz="950" b="1" i="1" spc="10" dirty="0">
              <a:solidFill>
                <a:srgbClr val="97569C"/>
              </a:solidFill>
              <a:latin typeface="Calibri"/>
              <a:cs typeface="Calibri" panose="020F0502020204030204" pitchFamily="34" charset="0"/>
            </a:endParaRPr>
          </a:p>
          <a:p>
            <a:pPr marL="12700" marR="5080">
              <a:lnSpc>
                <a:spcPct val="113999"/>
              </a:lnSpc>
              <a:spcBef>
                <a:spcPts val="100"/>
              </a:spcBef>
            </a:pPr>
            <a:r>
              <a:rPr lang="ar-JO" sz="950" b="1" i="1" spc="10" dirty="0">
                <a:solidFill>
                  <a:srgbClr val="97569C"/>
                </a:solidFill>
                <a:latin typeface="Calibri"/>
                <a:cs typeface="Calibri" panose="020F0502020204030204" pitchFamily="34" charset="0"/>
              </a:rPr>
              <a:t>من يشارك أو يمكن أن يشارك في إغلاق الحلقة مع المجتمعات؟</a:t>
            </a:r>
            <a:endParaRPr sz="950" dirty="0">
              <a:latin typeface="Calibri"/>
              <a:cs typeface="Calibri" panose="020F0502020204030204" pitchFamily="34" charset="0"/>
            </a:endParaRPr>
          </a:p>
        </p:txBody>
      </p:sp>
      <p:pic>
        <p:nvPicPr>
          <p:cNvPr id="13" name="object 13"/>
          <p:cNvPicPr/>
          <p:nvPr/>
        </p:nvPicPr>
        <p:blipFill>
          <a:blip r:embed="rId2" cstate="print"/>
          <a:stretch>
            <a:fillRect/>
          </a:stretch>
        </p:blipFill>
        <p:spPr>
          <a:xfrm>
            <a:off x="6750127" y="1669368"/>
            <a:ext cx="142798" cy="142798"/>
          </a:xfrm>
          <a:prstGeom prst="rect">
            <a:avLst/>
          </a:prstGeom>
        </p:spPr>
      </p:pic>
      <p:sp>
        <p:nvSpPr>
          <p:cNvPr id="14" name="object 14"/>
          <p:cNvSpPr txBox="1"/>
          <p:nvPr/>
        </p:nvSpPr>
        <p:spPr>
          <a:xfrm>
            <a:off x="6976868" y="1657335"/>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dirty="0">
              <a:latin typeface="Calibri" panose="020F0502020204030204" pitchFamily="34" charset="0"/>
              <a:cs typeface="Calibri" panose="020F0502020204030204" pitchFamily="34" charset="0"/>
            </a:endParaRPr>
          </a:p>
        </p:txBody>
      </p:sp>
      <p:sp>
        <p:nvSpPr>
          <p:cNvPr id="15" name="object 15"/>
          <p:cNvSpPr txBox="1"/>
          <p:nvPr/>
        </p:nvSpPr>
        <p:spPr>
          <a:xfrm>
            <a:off x="1334442" y="2265097"/>
            <a:ext cx="5544185" cy="159018"/>
          </a:xfrm>
          <a:prstGeom prst="rect">
            <a:avLst/>
          </a:prstGeom>
        </p:spPr>
        <p:txBody>
          <a:bodyPr vert="horz" wrap="square" lIns="0" tIns="12700" rIns="0" bIns="0" rtlCol="0">
            <a:spAutoFit/>
          </a:bodyPr>
          <a:lstStyle/>
          <a:p>
            <a:pPr marL="12700" rtl="1">
              <a:lnSpc>
                <a:spcPct val="100000"/>
              </a:lnSpc>
              <a:spcBef>
                <a:spcPts val="100"/>
              </a:spcBef>
            </a:pPr>
            <a:r>
              <a:rPr lang="ar-JO" sz="950" spc="-10" dirty="0">
                <a:latin typeface="Tahoma"/>
                <a:cs typeface="Calibri" panose="020F0502020204030204" pitchFamily="34" charset="0"/>
              </a:rPr>
              <a:t>أنت بحاجة إلى جمع الأشخاص المناسبين معًا لرسم تدفق المعلومات والتخطيط لآليتك:</a:t>
            </a:r>
            <a:endParaRPr sz="950" dirty="0">
              <a:latin typeface="Tahoma"/>
              <a:cs typeface="Calibri" panose="020F0502020204030204" pitchFamily="34" charset="0"/>
            </a:endParaRPr>
          </a:p>
        </p:txBody>
      </p:sp>
      <p:sp>
        <p:nvSpPr>
          <p:cNvPr id="18" name="object 18"/>
          <p:cNvSpPr/>
          <p:nvPr/>
        </p:nvSpPr>
        <p:spPr>
          <a:xfrm>
            <a:off x="719999" y="4606802"/>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19" name="object 19"/>
          <p:cNvSpPr txBox="1"/>
          <p:nvPr/>
        </p:nvSpPr>
        <p:spPr>
          <a:xfrm>
            <a:off x="707299" y="4190766"/>
            <a:ext cx="5678805" cy="159018"/>
          </a:xfrm>
          <a:prstGeom prst="rect">
            <a:avLst/>
          </a:prstGeom>
        </p:spPr>
        <p:txBody>
          <a:bodyPr vert="horz" wrap="square" lIns="0" tIns="12700" rIns="0" bIns="0" rtlCol="0">
            <a:spAutoFit/>
          </a:bodyPr>
          <a:lstStyle/>
          <a:p>
            <a:pPr marL="12700" rtl="1">
              <a:lnSpc>
                <a:spcPct val="100000"/>
              </a:lnSpc>
              <a:spcBef>
                <a:spcPts val="100"/>
              </a:spcBef>
            </a:pPr>
            <a:r>
              <a:rPr lang="ar-JO" sz="950" dirty="0">
                <a:latin typeface="Tahoma"/>
                <a:cs typeface="Calibri" panose="020F0502020204030204" pitchFamily="34" charset="0"/>
              </a:rPr>
              <a:t>تساعدك الأدوات التالية على عقد المناقشة وتوفر التوجيهات لعملية التخطيط:</a:t>
            </a:r>
            <a:endParaRPr sz="950" dirty="0">
              <a:latin typeface="Tahoma"/>
              <a:cs typeface="Calibri" panose="020F0502020204030204" pitchFamily="34" charset="0"/>
            </a:endParaRPr>
          </a:p>
        </p:txBody>
      </p:sp>
      <p:sp>
        <p:nvSpPr>
          <p:cNvPr id="20" name="object 20"/>
          <p:cNvSpPr txBox="1"/>
          <p:nvPr/>
        </p:nvSpPr>
        <p:spPr>
          <a:xfrm>
            <a:off x="2559050" y="4656945"/>
            <a:ext cx="3724910" cy="869315"/>
          </a:xfrm>
          <a:prstGeom prst="rect">
            <a:avLst/>
          </a:prstGeom>
        </p:spPr>
        <p:txBody>
          <a:bodyPr vert="horz" wrap="square" lIns="0" tIns="12700" rIns="0" bIns="0" rtlCol="0">
            <a:spAutoFit/>
          </a:bodyPr>
          <a:lstStyle/>
          <a:p>
            <a:pPr marL="12700" rtl="1">
              <a:lnSpc>
                <a:spcPct val="100000"/>
              </a:lnSpc>
              <a:spcBef>
                <a:spcPts val="100"/>
              </a:spcBef>
            </a:pPr>
            <a:r>
              <a:rPr lang="ar-JO" sz="1300" b="1" spc="155" dirty="0">
                <a:solidFill>
                  <a:srgbClr val="FFFFFF"/>
                </a:solidFill>
                <a:latin typeface="Calibri"/>
                <a:cs typeface="Calibri" panose="020F0502020204030204" pitchFamily="34" charset="0"/>
              </a:rPr>
              <a:t>المصادر</a:t>
            </a:r>
            <a:endParaRPr sz="1300" dirty="0">
              <a:latin typeface="Calibri"/>
              <a:cs typeface="Calibri" panose="020F0502020204030204" pitchFamily="34" charset="0"/>
            </a:endParaRPr>
          </a:p>
          <a:p>
            <a:pPr rtl="1">
              <a:lnSpc>
                <a:spcPct val="100000"/>
              </a:lnSpc>
              <a:spcBef>
                <a:spcPts val="20"/>
              </a:spcBef>
            </a:pPr>
            <a:endParaRPr sz="1450" dirty="0">
              <a:latin typeface="Calibri"/>
              <a:cs typeface="Calibri" panose="020F0502020204030204" pitchFamily="34" charset="0"/>
            </a:endParaRPr>
          </a:p>
          <a:p>
            <a:pPr marL="192405" indent="-179705" rtl="1">
              <a:lnSpc>
                <a:spcPct val="100000"/>
              </a:lnSpc>
              <a:buClr>
                <a:srgbClr val="673089"/>
              </a:buClr>
              <a:buFont typeface="Arial Narrow"/>
              <a:buChar char="►"/>
              <a:tabLst>
                <a:tab pos="192405" algn="l"/>
              </a:tabLst>
            </a:pPr>
            <a:r>
              <a:rPr lang="ar-JO" sz="950" u="sng" dirty="0">
                <a:solidFill>
                  <a:srgbClr val="992B7D"/>
                </a:solidFill>
                <a:uFill>
                  <a:solidFill>
                    <a:srgbClr val="992B7D"/>
                  </a:solidFill>
                </a:uFill>
                <a:latin typeface="Tahoma"/>
                <a:cs typeface="Calibri" panose="020F0502020204030204" pitchFamily="34" charset="0"/>
                <a:hlinkClick r:id="rId3"/>
              </a:rPr>
              <a:t>أداة التغذية الراجعة 8: حزمة ورش عمل لتصميم آلية التغذية الراجعة</a:t>
            </a:r>
            <a:endParaRPr sz="950" dirty="0">
              <a:latin typeface="Tahoma"/>
              <a:cs typeface="Calibri" panose="020F0502020204030204" pitchFamily="34" charset="0"/>
            </a:endParaRPr>
          </a:p>
          <a:p>
            <a:pPr marL="192405" indent="-179705" rtl="1">
              <a:lnSpc>
                <a:spcPct val="100000"/>
              </a:lnSpc>
              <a:spcBef>
                <a:spcPts val="1010"/>
              </a:spcBef>
              <a:buClr>
                <a:srgbClr val="673089"/>
              </a:buClr>
              <a:buFont typeface="Arial Narrow"/>
              <a:buChar char="►"/>
              <a:tabLst>
                <a:tab pos="192405" algn="l"/>
              </a:tabLst>
            </a:pPr>
            <a:r>
              <a:rPr lang="ar-JO" sz="950" u="sng" dirty="0">
                <a:solidFill>
                  <a:srgbClr val="992B7D"/>
                </a:solidFill>
                <a:uFill>
                  <a:solidFill>
                    <a:srgbClr val="992B7D"/>
                  </a:solidFill>
                </a:uFill>
                <a:latin typeface="Tahoma"/>
                <a:cs typeface="Calibri" panose="020F0502020204030204" pitchFamily="34" charset="0"/>
                <a:hlinkClick r:id="rId3"/>
              </a:rPr>
              <a:t>أداة التغذية الراجعة 9: رسم مخطط تدفق المعلومات</a:t>
            </a:r>
            <a:endParaRPr sz="950" dirty="0">
              <a:latin typeface="Tahoma"/>
              <a:cs typeface="Calibri" panose="020F0502020204030204" pitchFamily="34" charset="0"/>
            </a:endParaRPr>
          </a:p>
        </p:txBody>
      </p:sp>
      <p:sp>
        <p:nvSpPr>
          <p:cNvPr id="21" name="object 21"/>
          <p:cNvSpPr txBox="1"/>
          <p:nvPr/>
        </p:nvSpPr>
        <p:spPr>
          <a:xfrm>
            <a:off x="707299" y="5962917"/>
            <a:ext cx="6146165" cy="719364"/>
          </a:xfrm>
          <a:prstGeom prst="rect">
            <a:avLst/>
          </a:prstGeom>
        </p:spPr>
        <p:txBody>
          <a:bodyPr vert="horz" wrap="square" lIns="0" tIns="12700" rIns="0" bIns="0" rtlCol="0">
            <a:spAutoFit/>
          </a:bodyPr>
          <a:lstStyle/>
          <a:p>
            <a:pPr marL="12700" rtl="1">
              <a:lnSpc>
                <a:spcPct val="100000"/>
              </a:lnSpc>
              <a:spcBef>
                <a:spcPts val="100"/>
              </a:spcBef>
            </a:pPr>
            <a:r>
              <a:rPr sz="1700" b="1" dirty="0">
                <a:solidFill>
                  <a:srgbClr val="E42A83"/>
                </a:solidFill>
                <a:latin typeface="Calibri"/>
                <a:cs typeface="Calibri" panose="020F0502020204030204" pitchFamily="34" charset="0"/>
              </a:rPr>
              <a:t>1.6</a:t>
            </a:r>
            <a:r>
              <a:rPr sz="1700" b="1" spc="114" dirty="0">
                <a:solidFill>
                  <a:srgbClr val="E42A83"/>
                </a:solidFill>
                <a:latin typeface="Calibri"/>
                <a:cs typeface="Calibri" panose="020F0502020204030204" pitchFamily="34" charset="0"/>
              </a:rPr>
              <a:t> </a:t>
            </a:r>
            <a:r>
              <a:rPr lang="ar-JO" sz="1700" b="1" spc="225" dirty="0">
                <a:solidFill>
                  <a:srgbClr val="E42A83"/>
                </a:solidFill>
                <a:latin typeface="Calibri"/>
                <a:cs typeface="Calibri" panose="020F0502020204030204" pitchFamily="34" charset="0"/>
              </a:rPr>
              <a:t>الاتفاق على الأدوار والمسؤوليات والأطر الزمنية</a:t>
            </a:r>
            <a:endParaRPr sz="1700" dirty="0">
              <a:latin typeface="Calibri"/>
              <a:cs typeface="Calibri" panose="020F0502020204030204" pitchFamily="34" charset="0"/>
            </a:endParaRPr>
          </a:p>
          <a:p>
            <a:pPr marL="12700" marR="5080" algn="just" rtl="1">
              <a:lnSpc>
                <a:spcPct val="113999"/>
              </a:lnSpc>
              <a:spcBef>
                <a:spcPts val="985"/>
              </a:spcBef>
            </a:pPr>
            <a:r>
              <a:rPr lang="ar-JO" sz="950" dirty="0">
                <a:latin typeface="Tahoma"/>
                <a:cs typeface="Calibri" panose="020F0502020204030204" pitchFamily="34" charset="0"/>
              </a:rPr>
              <a:t>بمجرد تحديد كيفية تدفق المعلومات عبر المنظمة، من المهم تحديد وتعيين أدوار ومسؤوليات وأطر زمنية محددة لكل مرحلة من مراحل آلية التغذية الراجعة. يوجد بعض الأسئلة المفيدة التي يجب مراعاتها مثل:</a:t>
            </a:r>
            <a:endParaRPr sz="950" dirty="0">
              <a:latin typeface="Tahoma"/>
              <a:cs typeface="Calibri" panose="020F0502020204030204" pitchFamily="34" charset="0"/>
            </a:endParaRPr>
          </a:p>
        </p:txBody>
      </p:sp>
      <p:pic>
        <p:nvPicPr>
          <p:cNvPr id="22" name="object 22"/>
          <p:cNvPicPr/>
          <p:nvPr/>
        </p:nvPicPr>
        <p:blipFill>
          <a:blip r:embed="rId2" cstate="print"/>
          <a:stretch>
            <a:fillRect/>
          </a:stretch>
        </p:blipFill>
        <p:spPr>
          <a:xfrm>
            <a:off x="6821526" y="7930510"/>
            <a:ext cx="142798" cy="142798"/>
          </a:xfrm>
          <a:prstGeom prst="rect">
            <a:avLst/>
          </a:prstGeom>
        </p:spPr>
      </p:pic>
      <p:pic>
        <p:nvPicPr>
          <p:cNvPr id="23" name="object 23"/>
          <p:cNvPicPr/>
          <p:nvPr/>
        </p:nvPicPr>
        <p:blipFill>
          <a:blip r:embed="rId2" cstate="print"/>
          <a:stretch>
            <a:fillRect/>
          </a:stretch>
        </p:blipFill>
        <p:spPr>
          <a:xfrm>
            <a:off x="3704272" y="7876144"/>
            <a:ext cx="142798" cy="142798"/>
          </a:xfrm>
          <a:prstGeom prst="rect">
            <a:avLst/>
          </a:prstGeom>
        </p:spPr>
      </p:pic>
      <p:sp>
        <p:nvSpPr>
          <p:cNvPr id="24" name="object 24"/>
          <p:cNvSpPr txBox="1"/>
          <p:nvPr/>
        </p:nvSpPr>
        <p:spPr>
          <a:xfrm>
            <a:off x="3923731" y="6821231"/>
            <a:ext cx="3004185" cy="2220673"/>
          </a:xfrm>
          <a:prstGeom prst="rect">
            <a:avLst/>
          </a:prstGeom>
        </p:spPr>
        <p:txBody>
          <a:bodyPr vert="horz" wrap="square" lIns="0" tIns="12700" rIns="0" bIns="0" rtlCol="0">
            <a:spAutoFit/>
          </a:bodyPr>
          <a:lstStyle/>
          <a:p>
            <a:pPr marL="38100" algn="r" rtl="1">
              <a:lnSpc>
                <a:spcPct val="100000"/>
              </a:lnSpc>
              <a:spcBef>
                <a:spcPts val="100"/>
              </a:spcBef>
            </a:pPr>
            <a:r>
              <a:rPr sz="1200" b="1" baseline="6944" dirty="0">
                <a:solidFill>
                  <a:srgbClr val="FFFFFF"/>
                </a:solidFill>
                <a:latin typeface="Calibri" panose="020F0502020204030204" pitchFamily="34" charset="0"/>
                <a:cs typeface="Calibri" panose="020F0502020204030204" pitchFamily="34" charset="0"/>
              </a:rPr>
              <a:t>?</a:t>
            </a:r>
            <a:r>
              <a:rPr sz="1200" b="1" spc="427" baseline="6944" dirty="0">
                <a:solidFill>
                  <a:srgbClr val="FFFFFF"/>
                </a:solidFill>
                <a:latin typeface="Calibri" panose="020F0502020204030204" pitchFamily="34" charset="0"/>
                <a:cs typeface="Calibri" panose="020F0502020204030204" pitchFamily="34" charset="0"/>
              </a:rPr>
              <a:t>  </a:t>
            </a:r>
            <a:r>
              <a:rPr lang="ar-JO" sz="950" b="1" i="1" dirty="0">
                <a:solidFill>
                  <a:srgbClr val="97569C"/>
                </a:solidFill>
                <a:latin typeface="Calibri"/>
                <a:cs typeface="Calibri" panose="020F0502020204030204" pitchFamily="34" charset="0"/>
              </a:rPr>
              <a:t>من يقوم بهذا العمل بالفعل؟                 </a:t>
            </a:r>
            <a:endParaRPr sz="950" b="1" dirty="0">
              <a:latin typeface="Calibri"/>
              <a:cs typeface="Calibri" panose="020F0502020204030204" pitchFamily="34" charset="0"/>
            </a:endParaRPr>
          </a:p>
          <a:p>
            <a:pPr marL="210820" marR="30480" algn="just" rtl="1">
              <a:lnSpc>
                <a:spcPct val="113999"/>
              </a:lnSpc>
              <a:spcBef>
                <a:spcPts val="850"/>
              </a:spcBef>
            </a:pPr>
            <a:r>
              <a:rPr lang="ar-JO" sz="950" dirty="0">
                <a:latin typeface="Tahoma"/>
                <a:cs typeface="Calibri" panose="020F0502020204030204" pitchFamily="34" charset="0"/>
              </a:rPr>
              <a:t>أحد أسباب تمرين التخطيط الوارد في القسم 2.4 هو تحديد من يفعل شيء معين، وأين تذهب المعلومات بالفعل. غالبًا ما يكون البناء على ما يحدث بالفعل في المنظمة أسرع وأكثر فعالية واستدامة، كما يجعل من تقدمنا أكثر نجاحًا.</a:t>
            </a:r>
          </a:p>
          <a:p>
            <a:pPr marL="210820" marR="30480" algn="just">
              <a:lnSpc>
                <a:spcPct val="113999"/>
              </a:lnSpc>
              <a:spcBef>
                <a:spcPts val="850"/>
              </a:spcBef>
            </a:pPr>
            <a:endParaRPr lang="ar-JO" sz="950" b="1" baseline="6944" dirty="0">
              <a:solidFill>
                <a:srgbClr val="FFFFFF"/>
              </a:solidFill>
              <a:latin typeface="Tahoma"/>
              <a:cs typeface="Calibri" panose="020F0502020204030204" pitchFamily="34" charset="0"/>
            </a:endParaRPr>
          </a:p>
          <a:p>
            <a:pPr marL="210820" marR="30480" algn="just">
              <a:lnSpc>
                <a:spcPct val="113999"/>
              </a:lnSpc>
              <a:spcBef>
                <a:spcPts val="850"/>
              </a:spcBef>
            </a:pPr>
            <a:r>
              <a:rPr sz="1200" b="1" baseline="6944" dirty="0">
                <a:solidFill>
                  <a:srgbClr val="FFFFFF"/>
                </a:solidFill>
                <a:latin typeface="Calibri" panose="020F0502020204030204" pitchFamily="34" charset="0"/>
                <a:cs typeface="Calibri" panose="020F0502020204030204" pitchFamily="34" charset="0"/>
              </a:rPr>
              <a:t>?</a:t>
            </a:r>
            <a:r>
              <a:rPr sz="1200" b="1" spc="284" baseline="6944" dirty="0">
                <a:solidFill>
                  <a:srgbClr val="FFFFFF"/>
                </a:solidFill>
                <a:latin typeface="Calibri" panose="020F0502020204030204" pitchFamily="34" charset="0"/>
                <a:cs typeface="Calibri" panose="020F0502020204030204" pitchFamily="34" charset="0"/>
              </a:rPr>
              <a:t>  </a:t>
            </a:r>
            <a:r>
              <a:rPr lang="ar-JO" sz="950" b="1" i="1" dirty="0">
                <a:solidFill>
                  <a:srgbClr val="97569C"/>
                </a:solidFill>
                <a:latin typeface="Trebuchet MS"/>
                <a:cs typeface="Calibri" panose="020F0502020204030204" pitchFamily="34" charset="0"/>
              </a:rPr>
              <a:t>من لديه القدرة على سد الثغرات و/ أو تعزيز الذي يحدث الآن؟</a:t>
            </a:r>
            <a:endParaRPr lang="en-US" sz="950" dirty="0">
              <a:latin typeface="Calibri"/>
              <a:cs typeface="Calibri" panose="020F0502020204030204" pitchFamily="34" charset="0"/>
            </a:endParaRPr>
          </a:p>
          <a:p>
            <a:pPr marL="210820" marR="30480" algn="r" rtl="1">
              <a:lnSpc>
                <a:spcPct val="113999"/>
              </a:lnSpc>
              <a:spcBef>
                <a:spcPts val="855"/>
              </a:spcBef>
            </a:pPr>
            <a:r>
              <a:rPr lang="ar-JO" sz="950" dirty="0">
                <a:latin typeface="Tahoma"/>
                <a:cs typeface="Calibri" panose="020F0502020204030204" pitchFamily="34" charset="0"/>
              </a:rPr>
              <a:t>قد لا تتم تغطية خطوات معينة من دورة الملاحظات والانطباعات حاليًا في المنظمة أو قد يتم تغطيتها من قبل شخص مجهداً ومرتبكاً. من المفيد التفكير بمن يستطيع شد الثغرات ومن يمكنه جعل هذه الخطوة أكثر فاعلية أو كفاءة. </a:t>
            </a:r>
            <a:endParaRPr lang="en-US" sz="950" dirty="0">
              <a:latin typeface="Tahoma"/>
              <a:cs typeface="Calibri" panose="020F0502020204030204" pitchFamily="34" charset="0"/>
            </a:endParaRPr>
          </a:p>
        </p:txBody>
      </p:sp>
      <p:pic>
        <p:nvPicPr>
          <p:cNvPr id="25" name="object 25"/>
          <p:cNvPicPr/>
          <p:nvPr/>
        </p:nvPicPr>
        <p:blipFill>
          <a:blip r:embed="rId2" cstate="print"/>
          <a:stretch>
            <a:fillRect/>
          </a:stretch>
        </p:blipFill>
        <p:spPr>
          <a:xfrm>
            <a:off x="6807228" y="6821231"/>
            <a:ext cx="142798" cy="142798"/>
          </a:xfrm>
          <a:prstGeom prst="rect">
            <a:avLst/>
          </a:prstGeom>
        </p:spPr>
      </p:pic>
      <p:sp>
        <p:nvSpPr>
          <p:cNvPr id="26" name="object 26"/>
          <p:cNvSpPr txBox="1"/>
          <p:nvPr/>
        </p:nvSpPr>
        <p:spPr>
          <a:xfrm>
            <a:off x="845708" y="7100749"/>
            <a:ext cx="3004185" cy="2001766"/>
          </a:xfrm>
          <a:prstGeom prst="rect">
            <a:avLst/>
          </a:prstGeom>
        </p:spPr>
        <p:txBody>
          <a:bodyPr vert="horz" wrap="square" lIns="0" tIns="12700" rIns="0" bIns="0" rtlCol="0">
            <a:spAutoFit/>
          </a:bodyPr>
          <a:lstStyle/>
          <a:p>
            <a:pPr marL="210820" marR="30480" algn="just" rtl="1">
              <a:lnSpc>
                <a:spcPct val="113999"/>
              </a:lnSpc>
              <a:spcBef>
                <a:spcPts val="100"/>
              </a:spcBef>
            </a:pPr>
            <a:r>
              <a:rPr lang="ar-JO" sz="950" dirty="0">
                <a:latin typeface="Tahoma"/>
                <a:cs typeface="Calibri" panose="020F0502020204030204" pitchFamily="34" charset="0"/>
              </a:rPr>
              <a:t>تذكر أن القدرات يمكن أن تشمل الخبرات الفنية والمهارات اللغوية والوقت المتاح، وما إلى ذلك.</a:t>
            </a:r>
          </a:p>
          <a:p>
            <a:pPr marL="210820" marR="30480" algn="just">
              <a:lnSpc>
                <a:spcPct val="113999"/>
              </a:lnSpc>
              <a:spcBef>
                <a:spcPts val="100"/>
              </a:spcBef>
            </a:pPr>
            <a:endParaRPr lang="ar-JO" sz="950" b="1" spc="15" baseline="6944" dirty="0">
              <a:solidFill>
                <a:srgbClr val="FFFFFF"/>
              </a:solidFill>
              <a:latin typeface="Tahoma"/>
              <a:cs typeface="Calibri" panose="020F0502020204030204" pitchFamily="34" charset="0"/>
            </a:endParaRPr>
          </a:p>
          <a:p>
            <a:pPr marL="210820" marR="30480" algn="just">
              <a:lnSpc>
                <a:spcPct val="113999"/>
              </a:lnSpc>
              <a:spcBef>
                <a:spcPts val="100"/>
              </a:spcBef>
            </a:pPr>
            <a:endParaRPr lang="ar-JO" sz="950" b="1" spc="15" baseline="6944" dirty="0">
              <a:solidFill>
                <a:srgbClr val="FFFFFF"/>
              </a:solidFill>
              <a:latin typeface="Tahoma"/>
              <a:cs typeface="Calibri" panose="020F0502020204030204" pitchFamily="34" charset="0"/>
            </a:endParaRPr>
          </a:p>
          <a:p>
            <a:pPr marL="210820" marR="30480" algn="just">
              <a:lnSpc>
                <a:spcPct val="113999"/>
              </a:lnSpc>
              <a:spcBef>
                <a:spcPts val="100"/>
              </a:spcBef>
            </a:pPr>
            <a:endParaRPr lang="ar-JO" sz="950" b="1" spc="15" baseline="6944" dirty="0">
              <a:solidFill>
                <a:srgbClr val="FFFFFF"/>
              </a:solidFill>
              <a:latin typeface="Tahoma"/>
              <a:cs typeface="Calibri" panose="020F0502020204030204" pitchFamily="34" charset="0"/>
            </a:endParaRPr>
          </a:p>
          <a:p>
            <a:pPr marL="210820" marR="30480" algn="just" rtl="1">
              <a:lnSpc>
                <a:spcPct val="113999"/>
              </a:lnSpc>
              <a:spcBef>
                <a:spcPts val="100"/>
              </a:spcBef>
            </a:pPr>
            <a:r>
              <a:rPr lang="en-US" sz="1200" b="1" spc="15" baseline="6944" dirty="0">
                <a:solidFill>
                  <a:srgbClr val="FFFFFF"/>
                </a:solidFill>
                <a:latin typeface="Calibri" panose="020F0502020204030204" pitchFamily="34" charset="0"/>
                <a:cs typeface="Calibri" panose="020F0502020204030204" pitchFamily="34" charset="0"/>
              </a:rPr>
              <a:t>?</a:t>
            </a:r>
            <a:r>
              <a:rPr lang="en-US" sz="1200" b="1" spc="397" baseline="6944" dirty="0">
                <a:solidFill>
                  <a:srgbClr val="FFFFFF"/>
                </a:solidFill>
                <a:latin typeface="Calibri" panose="020F0502020204030204" pitchFamily="34" charset="0"/>
                <a:cs typeface="Calibri" panose="020F0502020204030204" pitchFamily="34" charset="0"/>
              </a:rPr>
              <a:t> </a:t>
            </a:r>
            <a:r>
              <a:rPr lang="ar-JO" sz="950" b="1" i="1" spc="10" dirty="0">
                <a:solidFill>
                  <a:srgbClr val="97569C"/>
                </a:solidFill>
                <a:latin typeface="Calibri"/>
                <a:cs typeface="Calibri" panose="020F0502020204030204" pitchFamily="34" charset="0"/>
              </a:rPr>
              <a:t>من يستطيع أن يؤدي دوراً تمكينياً أو داعماً؟</a:t>
            </a:r>
            <a:endParaRPr sz="950" b="1" dirty="0">
              <a:latin typeface="Calibri"/>
              <a:cs typeface="Calibri" panose="020F0502020204030204" pitchFamily="34" charset="0"/>
            </a:endParaRPr>
          </a:p>
          <a:p>
            <a:pPr marL="210820" marR="30480" algn="just" rtl="1">
              <a:lnSpc>
                <a:spcPct val="113999"/>
              </a:lnSpc>
              <a:spcBef>
                <a:spcPts val="855"/>
              </a:spcBef>
            </a:pPr>
            <a:r>
              <a:rPr lang="ar-JO" sz="950" dirty="0">
                <a:latin typeface="Tahoma"/>
                <a:cs typeface="Calibri" panose="020F0502020204030204" pitchFamily="34" charset="0"/>
              </a:rPr>
              <a:t>في كل خطوة في دورة الملاحظات والانطباعات، يوجد مجموعة من الإجراءات التي يمكن لأشخاص آخرين في المنظمة تنفيذها لجعل هذه الخطوة أسهل و/أو أكثر فعالية. من الممكن أن يشمل ذلك القيادة التي تخلق بيئة داعمة لاتخاذ الإجراءات استجابة للتغذية الراجعة المجتمعية أو الموارد البشرية التي تضمن أن التدريب الداخلي يتضمن المهارات المتعلقة بالتغذية الراجعة المجتمعية. </a:t>
            </a:r>
            <a:endParaRPr sz="950" dirty="0">
              <a:latin typeface="Tahoma"/>
              <a:cs typeface="Calibri" panose="020F0502020204030204" pitchFamily="34" charset="0"/>
            </a:endParaRPr>
          </a:p>
        </p:txBody>
      </p:sp>
      <p:grpSp>
        <p:nvGrpSpPr>
          <p:cNvPr id="27" name="object 27"/>
          <p:cNvGrpSpPr/>
          <p:nvPr/>
        </p:nvGrpSpPr>
        <p:grpSpPr>
          <a:xfrm>
            <a:off x="6387884" y="4569454"/>
            <a:ext cx="474345" cy="474345"/>
            <a:chOff x="469337" y="4556916"/>
            <a:chExt cx="474345" cy="474345"/>
          </a:xfrm>
        </p:grpSpPr>
        <p:sp>
          <p:nvSpPr>
            <p:cNvPr id="28" name="object 28"/>
            <p:cNvSpPr/>
            <p:nvPr/>
          </p:nvSpPr>
          <p:spPr>
            <a:xfrm>
              <a:off x="469337" y="4556916"/>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29" name="object 29"/>
            <p:cNvPicPr/>
            <p:nvPr/>
          </p:nvPicPr>
          <p:blipFill>
            <a:blip r:embed="rId4" cstate="print"/>
            <a:stretch>
              <a:fillRect/>
            </a:stretch>
          </p:blipFill>
          <p:spPr>
            <a:xfrm>
              <a:off x="573284" y="4659903"/>
              <a:ext cx="266442" cy="268339"/>
            </a:xfrm>
            <a:prstGeom prst="rect">
              <a:avLst/>
            </a:prstGeom>
          </p:spPr>
        </p:pic>
      </p:grpSp>
      <p:pic>
        <p:nvPicPr>
          <p:cNvPr id="30" name="object 30"/>
          <p:cNvPicPr/>
          <p:nvPr/>
        </p:nvPicPr>
        <p:blipFill>
          <a:blip r:embed="rId5" cstate="print"/>
          <a:stretch>
            <a:fillRect/>
          </a:stretch>
        </p:blipFill>
        <p:spPr>
          <a:xfrm>
            <a:off x="2863850" y="5027662"/>
            <a:ext cx="245795" cy="245795"/>
          </a:xfrm>
          <a:prstGeom prst="rect">
            <a:avLst/>
          </a:prstGeom>
        </p:spPr>
      </p:pic>
      <p:pic>
        <p:nvPicPr>
          <p:cNvPr id="31" name="object 31"/>
          <p:cNvPicPr/>
          <p:nvPr/>
        </p:nvPicPr>
        <p:blipFill>
          <a:blip r:embed="rId6" cstate="print"/>
          <a:stretch>
            <a:fillRect/>
          </a:stretch>
        </p:blipFill>
        <p:spPr>
          <a:xfrm>
            <a:off x="3235427" y="5314050"/>
            <a:ext cx="245795" cy="245795"/>
          </a:xfrm>
          <a:prstGeom prst="rect">
            <a:avLst/>
          </a:prstGeom>
        </p:spPr>
      </p:pic>
      <p:sp>
        <p:nvSpPr>
          <p:cNvPr id="32" name="object 32"/>
          <p:cNvSpPr/>
          <p:nvPr/>
        </p:nvSpPr>
        <p:spPr>
          <a:xfrm>
            <a:off x="6677381" y="10105687"/>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33" name="object 33"/>
          <p:cNvSpPr txBox="1"/>
          <p:nvPr/>
        </p:nvSpPr>
        <p:spPr>
          <a:xfrm>
            <a:off x="6750127" y="10125393"/>
            <a:ext cx="3282315" cy="197490"/>
          </a:xfrm>
          <a:prstGeom prst="rect">
            <a:avLst/>
          </a:prstGeom>
        </p:spPr>
        <p:txBody>
          <a:bodyPr vert="horz" wrap="square" lIns="0" tIns="12700" rIns="0" bIns="0" rtlCol="0">
            <a:spAutoFit/>
          </a:bodyPr>
          <a:lstStyle/>
          <a:p>
            <a:pPr marL="12700">
              <a:lnSpc>
                <a:spcPct val="100000"/>
              </a:lnSpc>
              <a:spcBef>
                <a:spcPts val="100"/>
              </a:spcBef>
              <a:tabLst>
                <a:tab pos="361950" algn="l"/>
              </a:tabLst>
            </a:pPr>
            <a:r>
              <a:rPr sz="1200" b="1" spc="67" baseline="3472" dirty="0">
                <a:solidFill>
                  <a:srgbClr val="FFFFFF"/>
                </a:solidFill>
                <a:latin typeface="Calibri" panose="020F0502020204030204" pitchFamily="34" charset="0"/>
                <a:cs typeface="Calibri" panose="020F0502020204030204" pitchFamily="34" charset="0"/>
              </a:rPr>
              <a:t>24</a:t>
            </a:r>
            <a:r>
              <a:rPr sz="1200" b="1" baseline="3472" dirty="0">
                <a:solidFill>
                  <a:srgbClr val="FFFFFF"/>
                </a:solidFill>
                <a:latin typeface="Calibri" panose="020F0502020204030204" pitchFamily="34" charset="0"/>
                <a:cs typeface="Calibri" panose="020F0502020204030204" pitchFamily="34" charset="0"/>
              </a:rPr>
              <a:t>	</a:t>
            </a:r>
            <a:endParaRPr sz="800" dirty="0">
              <a:latin typeface="Verdana"/>
              <a:cs typeface="Calibri" panose="020F0502020204030204" pitchFamily="34" charset="0"/>
            </a:endParaRPr>
          </a:p>
        </p:txBody>
      </p:sp>
      <p:sp>
        <p:nvSpPr>
          <p:cNvPr id="36" name="object 12">
            <a:extLst>
              <a:ext uri="{FF2B5EF4-FFF2-40B4-BE49-F238E27FC236}">
                <a16:creationId xmlns:a16="http://schemas.microsoft.com/office/drawing/2014/main" id="{4B150A18-ED45-117E-8CCA-3874843B3008}"/>
              </a:ext>
            </a:extLst>
          </p:cNvPr>
          <p:cNvSpPr txBox="1"/>
          <p:nvPr/>
        </p:nvSpPr>
        <p:spPr>
          <a:xfrm>
            <a:off x="3737077" y="2532845"/>
            <a:ext cx="2887980" cy="1619161"/>
          </a:xfrm>
          <a:prstGeom prst="rect">
            <a:avLst/>
          </a:prstGeom>
        </p:spPr>
        <p:txBody>
          <a:bodyPr vert="horz" wrap="square" lIns="0" tIns="12700" rIns="0" bIns="0" rtlCol="0">
            <a:spAutoFit/>
          </a:bodyPr>
          <a:lstStyle/>
          <a:p>
            <a:pPr marL="119380" marR="5080" indent="-107314" algn="just" rtl="1">
              <a:lnSpc>
                <a:spcPct val="113999"/>
              </a:lnSpc>
              <a:spcBef>
                <a:spcPts val="100"/>
              </a:spcBef>
              <a:buClr>
                <a:srgbClr val="992B7D"/>
              </a:buClr>
              <a:buFont typeface="Wingdings"/>
              <a:buChar char=""/>
              <a:tabLst>
                <a:tab pos="120650" algn="l"/>
              </a:tabLst>
            </a:pPr>
            <a:r>
              <a:rPr lang="ar-JO" sz="1000" b="1" spc="-50" dirty="0">
                <a:latin typeface=""/>
                <a:cs typeface="Calibri" panose="020F0502020204030204" pitchFamily="34" charset="0"/>
              </a:rPr>
              <a:t>يطلب موظفو البرامج والعمليات </a:t>
            </a:r>
            <a:r>
              <a:rPr lang="ar-JO" sz="1000" spc="-50" dirty="0">
                <a:latin typeface=""/>
                <a:cs typeface="Calibri" panose="020F0502020204030204" pitchFamily="34" charset="0"/>
              </a:rPr>
              <a:t>الحصول على مدخلاتهم حول أفضل طريقة لمشاركة نتائج الملاحظات والانطباعات حتى يمكن فهمها والعمل وفقًالها بسهولة.</a:t>
            </a:r>
          </a:p>
          <a:p>
            <a:pPr marL="119380" marR="5080" indent="-107314" algn="just" rtl="1">
              <a:lnSpc>
                <a:spcPct val="113999"/>
              </a:lnSpc>
              <a:spcBef>
                <a:spcPts val="100"/>
              </a:spcBef>
              <a:buClr>
                <a:srgbClr val="992B7D"/>
              </a:buClr>
              <a:buFont typeface="Wingdings"/>
              <a:buChar char=""/>
              <a:tabLst>
                <a:tab pos="120650" algn="l"/>
              </a:tabLst>
            </a:pPr>
            <a:r>
              <a:rPr lang="ar-JO" sz="1000" b="1" spc="-40" dirty="0">
                <a:latin typeface=""/>
                <a:cs typeface="Calibri" panose="020F0502020204030204" pitchFamily="34" charset="0"/>
              </a:rPr>
              <a:t>إدارة المعلومات </a:t>
            </a:r>
            <a:r>
              <a:rPr lang="ar-JO" sz="1000" spc="-40" dirty="0">
                <a:latin typeface=""/>
                <a:cs typeface="Calibri" panose="020F0502020204030204" pitchFamily="34" charset="0"/>
              </a:rPr>
              <a:t>للمساعدة في إدارة بيانات الملاحظات والانطباعات وتصورها حتى يمكن استخدامها للتتبع واتخاذ القرارات. </a:t>
            </a:r>
          </a:p>
          <a:p>
            <a:pPr marL="119380" marR="5080" indent="-107314" algn="just" rtl="1">
              <a:lnSpc>
                <a:spcPct val="113999"/>
              </a:lnSpc>
              <a:spcBef>
                <a:spcPts val="100"/>
              </a:spcBef>
              <a:buClr>
                <a:srgbClr val="992B7D"/>
              </a:buClr>
              <a:buFont typeface="Wingdings"/>
              <a:buChar char=""/>
              <a:tabLst>
                <a:tab pos="120650" algn="l"/>
              </a:tabLst>
            </a:pPr>
            <a:r>
              <a:rPr lang="ar-JO" sz="1000" b="1" dirty="0">
                <a:latin typeface=""/>
                <a:cs typeface="Calibri" panose="020F0502020204030204" pitchFamily="34" charset="0"/>
              </a:rPr>
              <a:t>تكنولوجيا المعلومات </a:t>
            </a:r>
            <a:r>
              <a:rPr lang="ar-JO" sz="1000" dirty="0">
                <a:latin typeface=""/>
                <a:cs typeface="Calibri" panose="020F0502020204030204" pitchFamily="34" charset="0"/>
              </a:rPr>
              <a:t>إذا كانت هناك حاجة إلى معدات أو تقنيات محددة.</a:t>
            </a:r>
          </a:p>
          <a:p>
            <a:pPr marL="119380" marR="5080" indent="-107314" algn="just" rtl="1">
              <a:lnSpc>
                <a:spcPct val="113999"/>
              </a:lnSpc>
              <a:spcBef>
                <a:spcPts val="100"/>
              </a:spcBef>
              <a:buClr>
                <a:srgbClr val="992B7D"/>
              </a:buClr>
              <a:buFont typeface="Wingdings"/>
              <a:buChar char=""/>
              <a:tabLst>
                <a:tab pos="120650" algn="l"/>
              </a:tabLst>
            </a:pPr>
            <a:r>
              <a:rPr lang="ar-JO" sz="1000" b="1" dirty="0">
                <a:latin typeface=""/>
                <a:cs typeface="Calibri" panose="020F0502020204030204" pitchFamily="34" charset="0"/>
              </a:rPr>
              <a:t>التخطيط والمراقبة والتقييم والبحث</a:t>
            </a:r>
            <a:r>
              <a:rPr lang="en-US" sz="1000" b="1" dirty="0">
                <a:latin typeface=""/>
                <a:cs typeface="Calibri" panose="020F0502020204030204" pitchFamily="34" charset="0"/>
              </a:rPr>
              <a:t> </a:t>
            </a:r>
            <a:r>
              <a:rPr lang="ar-JO" sz="1000" dirty="0">
                <a:latin typeface=""/>
                <a:cs typeface="Calibri" panose="020F0502020204030204" pitchFamily="34" charset="0"/>
              </a:rPr>
              <a:t>حتى يتم تضمين بيانات الملاحظات والانطباعات في المراقبة. </a:t>
            </a:r>
            <a:endParaRPr sz="1000" b="1" dirty="0">
              <a:latin typeface=""/>
              <a:cs typeface="Calibri" panose="020F0502020204030204" pitchFamily="34" charset="0"/>
            </a:endParaRPr>
          </a:p>
        </p:txBody>
      </p:sp>
      <p:sp>
        <p:nvSpPr>
          <p:cNvPr id="37" name="object 13">
            <a:extLst>
              <a:ext uri="{FF2B5EF4-FFF2-40B4-BE49-F238E27FC236}">
                <a16:creationId xmlns:a16="http://schemas.microsoft.com/office/drawing/2014/main" id="{BE78A055-72E0-E295-68C2-5BE44F840E20}"/>
              </a:ext>
            </a:extLst>
          </p:cNvPr>
          <p:cNvSpPr txBox="1"/>
          <p:nvPr/>
        </p:nvSpPr>
        <p:spPr>
          <a:xfrm>
            <a:off x="668513" y="2543139"/>
            <a:ext cx="2887980" cy="1229247"/>
          </a:xfrm>
          <a:prstGeom prst="rect">
            <a:avLst/>
          </a:prstGeom>
        </p:spPr>
        <p:txBody>
          <a:bodyPr vert="horz" wrap="square" lIns="0" tIns="12700" rIns="0" bIns="0" rtlCol="0">
            <a:spAutoFit/>
          </a:bodyPr>
          <a:lstStyle/>
          <a:p>
            <a:pPr marL="119380" marR="5080" indent="-107314" algn="just" rtl="1">
              <a:lnSpc>
                <a:spcPct val="113999"/>
              </a:lnSpc>
              <a:spcBef>
                <a:spcPts val="100"/>
              </a:spcBef>
              <a:buClr>
                <a:srgbClr val="992B7D"/>
              </a:buClr>
              <a:buFont typeface="Wingdings"/>
              <a:buChar char=""/>
              <a:tabLst>
                <a:tab pos="120650" algn="l"/>
              </a:tabLst>
            </a:pPr>
            <a:r>
              <a:rPr lang="ar-JO" sz="1000" b="1" dirty="0">
                <a:latin typeface="Arial Black"/>
                <a:cs typeface="Calibri" panose="020F0502020204030204" pitchFamily="34" charset="0"/>
              </a:rPr>
              <a:t>الحماية والنوع الإجتماعي والإدماج </a:t>
            </a:r>
            <a:r>
              <a:rPr lang="ar-JO" sz="1000" dirty="0">
                <a:latin typeface="Arial Black"/>
                <a:cs typeface="Calibri" panose="020F0502020204030204" pitchFamily="34" charset="0"/>
              </a:rPr>
              <a:t>لضمان عمليات آمنة وسرية لإدارة وإحالة الملاحظات والانطباعات الحساسة والشكاوى الخطيرة.</a:t>
            </a:r>
            <a:endParaRPr lang="en-US" sz="1000" dirty="0">
              <a:latin typeface="Tahoma"/>
              <a:cs typeface="Calibri" panose="020F0502020204030204" pitchFamily="34" charset="0"/>
            </a:endParaRPr>
          </a:p>
          <a:p>
            <a:pPr marL="119380" marR="5080" indent="-107314" algn="just" rtl="1">
              <a:lnSpc>
                <a:spcPct val="113999"/>
              </a:lnSpc>
              <a:buClr>
                <a:srgbClr val="992B7D"/>
              </a:buClr>
              <a:buFont typeface="Wingdings"/>
              <a:buChar char=""/>
              <a:tabLst>
                <a:tab pos="120650" algn="l"/>
              </a:tabLst>
            </a:pPr>
            <a:r>
              <a:rPr lang="ar-JO" sz="1000" b="1" dirty="0">
                <a:latin typeface="Arial Black"/>
                <a:cs typeface="Calibri" panose="020F0502020204030204" pitchFamily="34" charset="0"/>
              </a:rPr>
              <a:t>موظفو الموارد البشرية والقانون </a:t>
            </a:r>
            <a:r>
              <a:rPr lang="ar-JO" sz="1000" dirty="0">
                <a:latin typeface="Arial Black"/>
                <a:cs typeface="Calibri" panose="020F0502020204030204" pitchFamily="34" charset="0"/>
              </a:rPr>
              <a:t>لدعم التحقيقات في الشكاوى المتعلقة بالاستغلال الجنسي والاعتداء الجنسي أو الاحتيال والفساد من قبل الموظفين أو المتطوعين.</a:t>
            </a:r>
          </a:p>
          <a:p>
            <a:pPr marL="119380" marR="5080" indent="-107314" algn="just" rtl="1">
              <a:lnSpc>
                <a:spcPct val="113999"/>
              </a:lnSpc>
              <a:buClr>
                <a:srgbClr val="992B7D"/>
              </a:buClr>
              <a:buFont typeface="Wingdings"/>
              <a:buChar char=""/>
              <a:tabLst>
                <a:tab pos="120650" algn="l"/>
              </a:tabLst>
            </a:pPr>
            <a:r>
              <a:rPr lang="ar-JO" sz="1000" b="1" dirty="0">
                <a:latin typeface="Arial Black"/>
                <a:cs typeface="Calibri" panose="020F0502020204030204" pitchFamily="34" charset="0"/>
              </a:rPr>
              <a:t>الخدمات اللوجستية </a:t>
            </a:r>
            <a:r>
              <a:rPr lang="ar-JO" sz="1000" dirty="0">
                <a:latin typeface="Arial Black"/>
                <a:cs typeface="Calibri" panose="020F0502020204030204" pitchFamily="34" charset="0"/>
              </a:rPr>
              <a:t>للتأكد من أنك على دراية بإجراءات شراء أي معدات مطلوبة.</a:t>
            </a:r>
            <a:endParaRPr sz="1000" dirty="0">
              <a:latin typeface="Tahoma"/>
              <a:cs typeface="Calibri" panose="020F0502020204030204" pitchFamily="34" charset="0"/>
            </a:endParaRPr>
          </a:p>
        </p:txBody>
      </p:sp>
      <p:sp>
        <p:nvSpPr>
          <p:cNvPr id="39" name="object 23">
            <a:extLst>
              <a:ext uri="{FF2B5EF4-FFF2-40B4-BE49-F238E27FC236}">
                <a16:creationId xmlns:a16="http://schemas.microsoft.com/office/drawing/2014/main" id="{E8871E27-CFFB-44CE-ACBB-043F90A0981E}"/>
              </a:ext>
            </a:extLst>
          </p:cNvPr>
          <p:cNvSpPr txBox="1"/>
          <p:nvPr/>
        </p:nvSpPr>
        <p:spPr>
          <a:xfrm>
            <a:off x="3276353" y="10185787"/>
            <a:ext cx="3350553" cy="120546"/>
          </a:xfrm>
          <a:prstGeom prst="rect">
            <a:avLst/>
          </a:prstGeom>
        </p:spPr>
        <p:txBody>
          <a:bodyPr vert="horz" wrap="square" lIns="0" tIns="12700" rIns="0" bIns="0" rtlCol="0">
            <a:spAutoFit/>
          </a:bodyPr>
          <a:lstStyle/>
          <a:p>
            <a:pPr marL="12700" rtl="1">
              <a:lnSpc>
                <a:spcPct val="100000"/>
              </a:lnSpc>
              <a:spcBef>
                <a:spcPts val="100"/>
              </a:spcBef>
            </a:pPr>
            <a:r>
              <a:rPr lang="ar-JO" sz="700" spc="10" dirty="0">
                <a:latin typeface="Verdana"/>
                <a:cs typeface="Calibri" panose="020F0502020204030204" pitchFamily="34" charset="0"/>
              </a:rPr>
              <a:t>كيفية الاستماع والاستجابة للتغذية الراجعة المجتمعية المفتوحة</a:t>
            </a:r>
            <a:endParaRPr sz="700" dirty="0">
              <a:latin typeface="Verdana"/>
              <a:cs typeface="Calibri" panose="020F0502020204030204" pitchFamily="34" charset="0"/>
            </a:endParaRPr>
          </a:p>
        </p:txBody>
      </p:sp>
      <p:sp>
        <p:nvSpPr>
          <p:cNvPr id="40" name="object 14">
            <a:extLst>
              <a:ext uri="{FF2B5EF4-FFF2-40B4-BE49-F238E27FC236}">
                <a16:creationId xmlns:a16="http://schemas.microsoft.com/office/drawing/2014/main" id="{66936177-D65D-6208-9470-3FEE7E88FD10}"/>
              </a:ext>
            </a:extLst>
          </p:cNvPr>
          <p:cNvSpPr txBox="1"/>
          <p:nvPr/>
        </p:nvSpPr>
        <p:spPr>
          <a:xfrm>
            <a:off x="6794172" y="1658218"/>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dirty="0">
              <a:latin typeface="Calibri" panose="020F0502020204030204" pitchFamily="34" charset="0"/>
              <a:cs typeface="Calibri" panose="020F050202020403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719999" y="1260101"/>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3" name="object 3"/>
          <p:cNvSpPr/>
          <p:nvPr/>
        </p:nvSpPr>
        <p:spPr>
          <a:xfrm>
            <a:off x="3990683" y="2451100"/>
            <a:ext cx="2750185" cy="0"/>
          </a:xfrm>
          <a:custGeom>
            <a:avLst/>
            <a:gdLst/>
            <a:ahLst/>
            <a:cxnLst/>
            <a:rect l="l" t="t" r="r" b="b"/>
            <a:pathLst>
              <a:path w="2750185">
                <a:moveTo>
                  <a:pt x="0" y="0"/>
                </a:moveTo>
                <a:lnTo>
                  <a:pt x="2749689"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4" name="object 4"/>
          <p:cNvSpPr txBox="1"/>
          <p:nvPr/>
        </p:nvSpPr>
        <p:spPr>
          <a:xfrm>
            <a:off x="707299" y="658697"/>
            <a:ext cx="6146165" cy="168508"/>
          </a:xfrm>
          <a:prstGeom prst="rect">
            <a:avLst/>
          </a:prstGeom>
        </p:spPr>
        <p:txBody>
          <a:bodyPr vert="horz" wrap="square" lIns="0" tIns="12700" rIns="0" bIns="0" rtlCol="0">
            <a:spAutoFit/>
          </a:bodyPr>
          <a:lstStyle/>
          <a:p>
            <a:pPr marL="12700" marR="5080" rtl="1">
              <a:lnSpc>
                <a:spcPct val="113999"/>
              </a:lnSpc>
              <a:spcBef>
                <a:spcPts val="100"/>
              </a:spcBef>
            </a:pPr>
            <a:r>
              <a:rPr lang="ar-JO" sz="950" spc="10" dirty="0">
                <a:latin typeface="Tahoma"/>
                <a:cs typeface="Calibri" panose="020F0502020204030204" pitchFamily="34" charset="0"/>
              </a:rPr>
              <a:t>يمكن استخدام الأداة التالية لمناقشة وتوثيق الأدوار والمسؤوليات لجميع خطوات دورة الملاحظات والانطباعات:</a:t>
            </a:r>
            <a:endParaRPr sz="950" dirty="0">
              <a:latin typeface="Tahoma"/>
              <a:cs typeface="Calibri" panose="020F0502020204030204" pitchFamily="34" charset="0"/>
            </a:endParaRPr>
          </a:p>
        </p:txBody>
      </p:sp>
      <p:sp>
        <p:nvSpPr>
          <p:cNvPr id="5" name="object 5"/>
          <p:cNvSpPr txBox="1"/>
          <p:nvPr/>
        </p:nvSpPr>
        <p:spPr>
          <a:xfrm>
            <a:off x="597324" y="1382389"/>
            <a:ext cx="6145530" cy="1332929"/>
          </a:xfrm>
          <a:prstGeom prst="rect">
            <a:avLst/>
          </a:prstGeom>
        </p:spPr>
        <p:txBody>
          <a:bodyPr vert="horz" wrap="square" lIns="0" tIns="12700" rIns="0" bIns="0" rtlCol="0">
            <a:spAutoFit/>
          </a:bodyPr>
          <a:lstStyle/>
          <a:p>
            <a:pPr marL="372110" rtl="1">
              <a:lnSpc>
                <a:spcPct val="100000"/>
              </a:lnSpc>
              <a:spcBef>
                <a:spcPts val="100"/>
              </a:spcBef>
            </a:pPr>
            <a:r>
              <a:rPr lang="ar-JO" sz="1300" b="1" spc="155" dirty="0">
                <a:solidFill>
                  <a:srgbClr val="FFFFFF"/>
                </a:solidFill>
                <a:latin typeface="Calibri"/>
                <a:cs typeface="Calibri" panose="020F0502020204030204" pitchFamily="34" charset="0"/>
              </a:rPr>
              <a:t>المصادر</a:t>
            </a:r>
            <a:endParaRPr sz="1300" dirty="0">
              <a:latin typeface="Calibri"/>
              <a:cs typeface="Calibri" panose="020F0502020204030204" pitchFamily="34" charset="0"/>
            </a:endParaRPr>
          </a:p>
          <a:p>
            <a:pPr>
              <a:lnSpc>
                <a:spcPct val="100000"/>
              </a:lnSpc>
              <a:spcBef>
                <a:spcPts val="20"/>
              </a:spcBef>
            </a:pPr>
            <a:endParaRPr sz="1450" dirty="0">
              <a:latin typeface="Calibri"/>
              <a:cs typeface="Calibri" panose="020F0502020204030204" pitchFamily="34" charset="0"/>
            </a:endParaRPr>
          </a:p>
          <a:p>
            <a:pPr marL="552450" indent="-179705" rtl="1">
              <a:lnSpc>
                <a:spcPct val="100000"/>
              </a:lnSpc>
              <a:buClr>
                <a:srgbClr val="673089"/>
              </a:buClr>
              <a:buFont typeface="Arial Narrow"/>
              <a:buChar char="►"/>
              <a:tabLst>
                <a:tab pos="552450" algn="l"/>
              </a:tabLst>
            </a:pPr>
            <a:r>
              <a:rPr lang="ar-JO" sz="950" u="sng" dirty="0">
                <a:solidFill>
                  <a:srgbClr val="992B7D"/>
                </a:solidFill>
                <a:uFill>
                  <a:solidFill>
                    <a:srgbClr val="992B7D"/>
                  </a:solidFill>
                </a:uFill>
                <a:latin typeface="Tahoma"/>
                <a:cs typeface="Calibri" panose="020F0502020204030204" pitchFamily="34" charset="0"/>
                <a:hlinkClick r:id="rId2"/>
              </a:rPr>
              <a:t>أداة التغذية الراجعة 10: تحديد والإتفاق على الأدوار والمسؤوليات والمصادر اللازمة </a:t>
            </a:r>
            <a:endParaRPr sz="950" dirty="0">
              <a:latin typeface="Tahoma"/>
              <a:cs typeface="Calibri" panose="020F0502020204030204" pitchFamily="34" charset="0"/>
            </a:endParaRPr>
          </a:p>
          <a:p>
            <a:pPr>
              <a:lnSpc>
                <a:spcPct val="100000"/>
              </a:lnSpc>
              <a:spcBef>
                <a:spcPts val="45"/>
              </a:spcBef>
            </a:pPr>
            <a:endParaRPr sz="1850" dirty="0">
              <a:latin typeface="Tahoma"/>
              <a:cs typeface="Calibri" panose="020F0502020204030204" pitchFamily="34" charset="0"/>
            </a:endParaRPr>
          </a:p>
          <a:p>
            <a:pPr marL="12700" rtl="1">
              <a:lnSpc>
                <a:spcPct val="100000"/>
              </a:lnSpc>
            </a:pPr>
            <a:r>
              <a:rPr lang="ar-JO" sz="1100" b="1" spc="60" dirty="0">
                <a:solidFill>
                  <a:srgbClr val="992B7D"/>
                </a:solidFill>
                <a:latin typeface="Calibri" panose="020F0502020204030204" pitchFamily="34" charset="0"/>
                <a:cs typeface="Calibri" panose="020F0502020204030204" pitchFamily="34" charset="0"/>
              </a:rPr>
              <a:t>الإطار الزمني للرد على الملاحظات والانطباعات</a:t>
            </a:r>
            <a:endParaRPr sz="1100" b="1" dirty="0">
              <a:latin typeface="Calibri" panose="020F0502020204030204" pitchFamily="34" charset="0"/>
              <a:cs typeface="Calibri" panose="020F0502020204030204" pitchFamily="34" charset="0"/>
            </a:endParaRPr>
          </a:p>
          <a:p>
            <a:pPr marL="12700" marR="5080" rtl="1">
              <a:lnSpc>
                <a:spcPct val="113999"/>
              </a:lnSpc>
              <a:spcBef>
                <a:spcPts val="1105"/>
              </a:spcBef>
            </a:pPr>
            <a:r>
              <a:rPr lang="ar-JO" sz="950" dirty="0">
                <a:latin typeface="Tahoma"/>
                <a:cs typeface="Calibri" panose="020F0502020204030204" pitchFamily="34" charset="0"/>
              </a:rPr>
              <a:t>يعتمد تحديد الإطار الزمني للرد على الملاحظات والانطباعات الفردية على السياق والقدرة والنوع. قد تشمل بعض القواعد العامة ما يلي:</a:t>
            </a:r>
            <a:endParaRPr sz="950" dirty="0">
              <a:latin typeface="Tahoma"/>
              <a:cs typeface="Calibri" panose="020F0502020204030204" pitchFamily="34" charset="0"/>
            </a:endParaRPr>
          </a:p>
        </p:txBody>
      </p:sp>
      <p:sp>
        <p:nvSpPr>
          <p:cNvPr id="6" name="object 6"/>
          <p:cNvSpPr txBox="1"/>
          <p:nvPr/>
        </p:nvSpPr>
        <p:spPr>
          <a:xfrm>
            <a:off x="3950879" y="2921633"/>
            <a:ext cx="2889250" cy="1417504"/>
          </a:xfrm>
          <a:prstGeom prst="rect">
            <a:avLst/>
          </a:prstGeom>
        </p:spPr>
        <p:txBody>
          <a:bodyPr vert="horz" wrap="square" lIns="0" tIns="12700" rIns="0" bIns="0" rtlCol="0">
            <a:spAutoFit/>
          </a:bodyPr>
          <a:lstStyle/>
          <a:p>
            <a:pPr marL="119380" marR="5715" indent="-107314" algn="just" rtl="1">
              <a:lnSpc>
                <a:spcPct val="113999"/>
              </a:lnSpc>
              <a:spcBef>
                <a:spcPts val="100"/>
              </a:spcBef>
              <a:buClr>
                <a:srgbClr val="992B7D"/>
              </a:buClr>
              <a:buFont typeface="Wingdings"/>
              <a:buChar char=""/>
              <a:tabLst>
                <a:tab pos="120650" algn="l"/>
              </a:tabLst>
            </a:pPr>
            <a:r>
              <a:rPr lang="ar-JO" sz="1000" dirty="0">
                <a:latin typeface="Arial Black"/>
                <a:cs typeface="Calibri" panose="020F0502020204030204" pitchFamily="34" charset="0"/>
              </a:rPr>
              <a:t>ينبغي الرد على </a:t>
            </a:r>
            <a:r>
              <a:rPr lang="ar-JO" sz="1000" b="1" dirty="0">
                <a:latin typeface="Arial Black"/>
                <a:cs typeface="Calibri" panose="020F0502020204030204" pitchFamily="34" charset="0"/>
              </a:rPr>
              <a:t>الملاحظات والانطباعات الروتينية </a:t>
            </a:r>
            <a:r>
              <a:rPr lang="ar-JO" sz="1000" dirty="0">
                <a:latin typeface="Arial Black"/>
                <a:cs typeface="Calibri" panose="020F0502020204030204" pitchFamily="34" charset="0"/>
              </a:rPr>
              <a:t>في غضون أسبوعين كحد أقصى، ولكن من الأفضل أن يتم الرد عليها بشكل أسرع بكثير (2-3 أيام).</a:t>
            </a:r>
          </a:p>
          <a:p>
            <a:pPr marL="119380" marR="5715" indent="-107314" algn="just" rtl="1">
              <a:lnSpc>
                <a:spcPct val="113999"/>
              </a:lnSpc>
              <a:spcBef>
                <a:spcPts val="100"/>
              </a:spcBef>
              <a:buClr>
                <a:srgbClr val="992B7D"/>
              </a:buClr>
              <a:buFont typeface="Wingdings"/>
              <a:buChar char=""/>
              <a:tabLst>
                <a:tab pos="120650" algn="l"/>
              </a:tabLst>
            </a:pPr>
            <a:r>
              <a:rPr lang="ar-JO" sz="1000" dirty="0">
                <a:latin typeface="Tahoma"/>
                <a:cs typeface="Calibri" panose="020F0502020204030204" pitchFamily="34" charset="0"/>
              </a:rPr>
              <a:t>ينبغي التصرف فورًا بشأن </a:t>
            </a:r>
            <a:r>
              <a:rPr lang="ar-JO" sz="1000" b="1" dirty="0">
                <a:latin typeface="Tahoma"/>
                <a:cs typeface="Calibri" panose="020F0502020204030204" pitchFamily="34" charset="0"/>
              </a:rPr>
              <a:t>الملاحظات والانطباعات </a:t>
            </a:r>
            <a:r>
              <a:rPr lang="ar-JO" sz="1000" b="1" dirty="0">
                <a:solidFill>
                  <a:srgbClr val="E42A83"/>
                </a:solidFill>
                <a:latin typeface="Tahoma"/>
                <a:cs typeface="Calibri" panose="020F0502020204030204" pitchFamily="34" charset="0"/>
                <a:hlinkClick r:id="rId3" action="ppaction://hlinksldjump"/>
              </a:rPr>
              <a:t>الحساسة</a:t>
            </a:r>
            <a:r>
              <a:rPr lang="ar-JO" sz="1000" b="1" dirty="0">
                <a:latin typeface="Tahoma"/>
                <a:cs typeface="Calibri" panose="020F0502020204030204" pitchFamily="34" charset="0"/>
              </a:rPr>
              <a:t> </a:t>
            </a:r>
            <a:r>
              <a:rPr lang="ar-JO" sz="1000" b="1" dirty="0">
                <a:solidFill>
                  <a:srgbClr val="E42A83"/>
                </a:solidFill>
                <a:latin typeface="Tahoma"/>
                <a:cs typeface="Calibri" panose="020F0502020204030204" pitchFamily="34" charset="0"/>
                <a:hlinkClick r:id="rId4" action="ppaction://hlinksldjump"/>
              </a:rPr>
              <a:t>والحرجة</a:t>
            </a:r>
            <a:r>
              <a:rPr lang="ar-JO" sz="1000" dirty="0">
                <a:latin typeface="Tahoma"/>
                <a:cs typeface="Calibri" panose="020F0502020204030204" pitchFamily="34" charset="0"/>
              </a:rPr>
              <a:t> (خلال 24 ساعة كحد أقصى). خلال نفس الإطار الزمني، يجب الاعتراف بالشخص الذي قدم الملاحظات والانطباعات ويجب أن ييُشرح له كيف ستتعامل المنظمة مع ملاحظاته وانطباعاته.</a:t>
            </a:r>
            <a:endParaRPr sz="1000" dirty="0">
              <a:latin typeface="Tahoma"/>
              <a:cs typeface="Calibri" panose="020F0502020204030204" pitchFamily="34" charset="0"/>
            </a:endParaRPr>
          </a:p>
        </p:txBody>
      </p:sp>
      <p:sp>
        <p:nvSpPr>
          <p:cNvPr id="7" name="object 7"/>
          <p:cNvSpPr txBox="1"/>
          <p:nvPr/>
        </p:nvSpPr>
        <p:spPr>
          <a:xfrm>
            <a:off x="810620" y="2954508"/>
            <a:ext cx="3046730" cy="878317"/>
          </a:xfrm>
          <a:prstGeom prst="rect">
            <a:avLst/>
          </a:prstGeom>
        </p:spPr>
        <p:txBody>
          <a:bodyPr vert="horz" wrap="square" lIns="0" tIns="12065" rIns="0" bIns="0" rtlCol="0">
            <a:spAutoFit/>
          </a:bodyPr>
          <a:lstStyle/>
          <a:p>
            <a:pPr marL="38100" marR="30480" algn="just" rtl="1">
              <a:lnSpc>
                <a:spcPct val="114100"/>
              </a:lnSpc>
              <a:spcBef>
                <a:spcPts val="95"/>
              </a:spcBef>
            </a:pPr>
            <a:r>
              <a:rPr lang="ar-JO" sz="1000" dirty="0">
                <a:latin typeface=""/>
                <a:cs typeface="Calibri" panose="020F0502020204030204" pitchFamily="34" charset="0"/>
              </a:rPr>
              <a:t>انتبه إلى أنه في حالة الاستغلال والاعتداء الجنسي</a:t>
            </a:r>
            <a:r>
              <a:rPr lang="en-US" sz="1000" dirty="0">
                <a:latin typeface=""/>
                <a:cs typeface="Calibri" panose="020F0502020204030204" pitchFamily="34" charset="0"/>
              </a:rPr>
              <a:t>، </a:t>
            </a:r>
            <a:r>
              <a:rPr lang="ar-JO" sz="1000" dirty="0">
                <a:latin typeface=""/>
                <a:cs typeface="Calibri" panose="020F0502020204030204" pitchFamily="34" charset="0"/>
              </a:rPr>
              <a:t>هناك نافذة مدتها 72 ساعة فقط لتقديم الرعاية الطبية المنقذة للحياة عبر الحد الأدنى من حزمة الخدمة الأولية5. والتي يجب التعامل معها من قبل متخصصين طبيين مدربين على استخدام مجموعة خدمات الحد الأدنى من خدمة الحزمة الأولية. </a:t>
            </a:r>
            <a:endParaRPr sz="1000" dirty="0">
              <a:latin typeface=""/>
              <a:cs typeface="Calibri" panose="020F0502020204030204" pitchFamily="34" charset="0"/>
            </a:endParaRPr>
          </a:p>
        </p:txBody>
      </p:sp>
      <p:sp>
        <p:nvSpPr>
          <p:cNvPr id="8" name="object 8"/>
          <p:cNvSpPr txBox="1"/>
          <p:nvPr/>
        </p:nvSpPr>
        <p:spPr>
          <a:xfrm>
            <a:off x="2036213" y="4913487"/>
            <a:ext cx="4975951" cy="264816"/>
          </a:xfrm>
          <a:prstGeom prst="rect">
            <a:avLst/>
          </a:prstGeom>
        </p:spPr>
        <p:txBody>
          <a:bodyPr vert="horz" wrap="square" lIns="0" tIns="5080" rIns="0" bIns="0" rtlCol="0">
            <a:spAutoFit/>
          </a:bodyPr>
          <a:lstStyle/>
          <a:p>
            <a:pPr marL="343535" marR="5080" indent="-331470" rtl="1">
              <a:lnSpc>
                <a:spcPct val="102899"/>
              </a:lnSpc>
              <a:spcBef>
                <a:spcPts val="40"/>
              </a:spcBef>
            </a:pPr>
            <a:r>
              <a:rPr sz="1700" b="1" dirty="0">
                <a:solidFill>
                  <a:srgbClr val="E42A83"/>
                </a:solidFill>
                <a:latin typeface="Calibri"/>
                <a:cs typeface="Calibri" panose="020F0502020204030204" pitchFamily="34" charset="0"/>
              </a:rPr>
              <a:t>1.7</a:t>
            </a:r>
            <a:r>
              <a:rPr sz="1700" b="1" spc="95" dirty="0">
                <a:solidFill>
                  <a:srgbClr val="E42A83"/>
                </a:solidFill>
                <a:latin typeface="Calibri"/>
                <a:cs typeface="Calibri" panose="020F0502020204030204" pitchFamily="34" charset="0"/>
              </a:rPr>
              <a:t> </a:t>
            </a:r>
            <a:r>
              <a:rPr lang="ar-JO" sz="1700" b="1" spc="170" dirty="0">
                <a:solidFill>
                  <a:srgbClr val="E42A83"/>
                </a:solidFill>
                <a:latin typeface="Calibri"/>
                <a:cs typeface="Calibri" panose="020F0502020204030204" pitchFamily="34" charset="0"/>
              </a:rPr>
              <a:t>تحديد المصادر التي ستحتاجها (البشرية والمالية)</a:t>
            </a:r>
            <a:endParaRPr sz="1700" dirty="0">
              <a:latin typeface="Calibri"/>
              <a:cs typeface="Calibri" panose="020F0502020204030204" pitchFamily="34" charset="0"/>
            </a:endParaRPr>
          </a:p>
        </p:txBody>
      </p:sp>
      <p:sp>
        <p:nvSpPr>
          <p:cNvPr id="9" name="object 9"/>
          <p:cNvSpPr txBox="1"/>
          <p:nvPr/>
        </p:nvSpPr>
        <p:spPr>
          <a:xfrm>
            <a:off x="3826204" y="5505420"/>
            <a:ext cx="2995930" cy="503279"/>
          </a:xfrm>
          <a:prstGeom prst="rect">
            <a:avLst/>
          </a:prstGeom>
        </p:spPr>
        <p:txBody>
          <a:bodyPr vert="horz" wrap="square" lIns="0" tIns="12700" rIns="0" bIns="0" rtlCol="0">
            <a:spAutoFit/>
          </a:bodyPr>
          <a:lstStyle/>
          <a:p>
            <a:pPr marL="12700" marR="5080" algn="just" rtl="1">
              <a:lnSpc>
                <a:spcPct val="113999"/>
              </a:lnSpc>
              <a:spcBef>
                <a:spcPts val="100"/>
              </a:spcBef>
            </a:pPr>
            <a:r>
              <a:rPr lang="ar-JO" sz="950" dirty="0">
                <a:latin typeface="Tahoma"/>
                <a:cs typeface="Calibri" panose="020F0502020204030204" pitchFamily="34" charset="0"/>
              </a:rPr>
              <a:t>تتمثل الخطوة التالية في تحديد أنواع المصادر والدعم الذي سيحتاجه الجميع للقيام بأدوارهم بشكل فعال. ويشمل ذلك دعم الموارد البشرية (من سيكون هناك حاجة إليه)، والدعم المادي (ما هي الأدوات التي ستكون مطلوبة)،</a:t>
            </a:r>
          </a:p>
        </p:txBody>
      </p:sp>
      <p:sp>
        <p:nvSpPr>
          <p:cNvPr id="10" name="object 10"/>
          <p:cNvSpPr txBox="1"/>
          <p:nvPr/>
        </p:nvSpPr>
        <p:spPr>
          <a:xfrm>
            <a:off x="695418" y="5514947"/>
            <a:ext cx="2995930" cy="335156"/>
          </a:xfrm>
          <a:prstGeom prst="rect">
            <a:avLst/>
          </a:prstGeom>
        </p:spPr>
        <p:txBody>
          <a:bodyPr vert="horz" wrap="square" lIns="0" tIns="12700" rIns="0" bIns="0" rtlCol="0">
            <a:spAutoFit/>
          </a:bodyPr>
          <a:lstStyle/>
          <a:p>
            <a:pPr marL="12700" marR="5080" algn="just" rtl="1">
              <a:lnSpc>
                <a:spcPct val="113999"/>
              </a:lnSpc>
              <a:spcBef>
                <a:spcPts val="100"/>
              </a:spcBef>
            </a:pPr>
            <a:r>
              <a:rPr lang="ar-JO" sz="950" dirty="0">
                <a:latin typeface="Tahoma"/>
                <a:cs typeface="Calibri" panose="020F0502020204030204" pitchFamily="34" charset="0"/>
              </a:rPr>
              <a:t>والدعم القني (ما هي الخبرة والتدريب الذي سيحتاجون إليه)، والدعم المالي (ما هي الميزانيات المطلوبة لتأمين هذه المصادر الأخرى واستدامتها ).</a:t>
            </a:r>
            <a:endParaRPr sz="950" dirty="0">
              <a:latin typeface="Tahoma"/>
              <a:cs typeface="Calibri" panose="020F0502020204030204" pitchFamily="34" charset="0"/>
            </a:endParaRPr>
          </a:p>
        </p:txBody>
      </p:sp>
      <p:sp>
        <p:nvSpPr>
          <p:cNvPr id="11" name="object 11"/>
          <p:cNvSpPr/>
          <p:nvPr/>
        </p:nvSpPr>
        <p:spPr>
          <a:xfrm>
            <a:off x="719999" y="6719801"/>
            <a:ext cx="6120130" cy="381635"/>
          </a:xfrm>
          <a:custGeom>
            <a:avLst/>
            <a:gdLst/>
            <a:ahLst/>
            <a:cxnLst/>
            <a:rect l="l" t="t" r="r" b="b"/>
            <a:pathLst>
              <a:path w="6120130" h="381634">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12" name="object 12"/>
          <p:cNvSpPr txBox="1"/>
          <p:nvPr/>
        </p:nvSpPr>
        <p:spPr>
          <a:xfrm>
            <a:off x="1356756" y="6312430"/>
            <a:ext cx="5415915" cy="159018"/>
          </a:xfrm>
          <a:prstGeom prst="rect">
            <a:avLst/>
          </a:prstGeom>
        </p:spPr>
        <p:txBody>
          <a:bodyPr vert="horz" wrap="square" lIns="0" tIns="12700" rIns="0" bIns="0" rtlCol="0">
            <a:spAutoFit/>
          </a:bodyPr>
          <a:lstStyle/>
          <a:p>
            <a:pPr marL="12700" rtl="1">
              <a:lnSpc>
                <a:spcPct val="100000"/>
              </a:lnSpc>
              <a:spcBef>
                <a:spcPts val="100"/>
              </a:spcBef>
            </a:pPr>
            <a:r>
              <a:rPr lang="ar-JO" sz="950" spc="-10" dirty="0">
                <a:latin typeface="Tahoma"/>
                <a:cs typeface="Calibri" panose="020F0502020204030204" pitchFamily="34" charset="0"/>
              </a:rPr>
              <a:t>يمكنك إستخدام أداة الرسم الموجودة أعلاه لتحديد وتوثيق المصادر التي تحتاجها:</a:t>
            </a:r>
            <a:endParaRPr sz="950" dirty="0">
              <a:latin typeface="Tahoma"/>
              <a:cs typeface="Calibri" panose="020F0502020204030204" pitchFamily="34" charset="0"/>
            </a:endParaRPr>
          </a:p>
        </p:txBody>
      </p:sp>
      <p:sp>
        <p:nvSpPr>
          <p:cNvPr id="13" name="object 13"/>
          <p:cNvSpPr txBox="1"/>
          <p:nvPr/>
        </p:nvSpPr>
        <p:spPr>
          <a:xfrm>
            <a:off x="1356756" y="6787355"/>
            <a:ext cx="4994910" cy="596265"/>
          </a:xfrm>
          <a:prstGeom prst="rect">
            <a:avLst/>
          </a:prstGeom>
        </p:spPr>
        <p:txBody>
          <a:bodyPr vert="horz" wrap="square" lIns="0" tIns="12700" rIns="0" bIns="0" rtlCol="0">
            <a:spAutoFit/>
          </a:bodyPr>
          <a:lstStyle/>
          <a:p>
            <a:pPr marL="12700" rtl="1">
              <a:lnSpc>
                <a:spcPct val="100000"/>
              </a:lnSpc>
              <a:spcBef>
                <a:spcPts val="100"/>
              </a:spcBef>
            </a:pPr>
            <a:r>
              <a:rPr lang="ar-JO" sz="1300" b="1" spc="155" dirty="0">
                <a:solidFill>
                  <a:srgbClr val="FFFFFF"/>
                </a:solidFill>
                <a:latin typeface="Calibri"/>
                <a:cs typeface="Calibri" panose="020F0502020204030204" pitchFamily="34" charset="0"/>
              </a:rPr>
              <a:t>المصادر</a:t>
            </a:r>
            <a:endParaRPr sz="1300" dirty="0">
              <a:latin typeface="Calibri"/>
              <a:cs typeface="Calibri" panose="020F0502020204030204" pitchFamily="34" charset="0"/>
            </a:endParaRPr>
          </a:p>
          <a:p>
            <a:pPr>
              <a:lnSpc>
                <a:spcPct val="100000"/>
              </a:lnSpc>
              <a:spcBef>
                <a:spcPts val="20"/>
              </a:spcBef>
            </a:pPr>
            <a:endParaRPr sz="1450" dirty="0">
              <a:latin typeface="Calibri"/>
              <a:cs typeface="Calibri" panose="020F0502020204030204" pitchFamily="34" charset="0"/>
            </a:endParaRPr>
          </a:p>
          <a:p>
            <a:pPr marL="192405" indent="-179705" rtl="1">
              <a:lnSpc>
                <a:spcPct val="100000"/>
              </a:lnSpc>
              <a:buClr>
                <a:srgbClr val="673089"/>
              </a:buClr>
              <a:buFont typeface="Arial Narrow"/>
              <a:buChar char="►"/>
              <a:tabLst>
                <a:tab pos="192405" algn="l"/>
              </a:tabLst>
            </a:pPr>
            <a:r>
              <a:rPr lang="ar-JO" sz="950" u="sng" dirty="0">
                <a:solidFill>
                  <a:srgbClr val="992B7D"/>
                </a:solidFill>
                <a:uFill>
                  <a:solidFill>
                    <a:srgbClr val="992B7D"/>
                  </a:solidFill>
                </a:uFill>
                <a:latin typeface="Tahoma"/>
                <a:cs typeface="Calibri" panose="020F0502020204030204" pitchFamily="34" charset="0"/>
                <a:hlinkClick r:id="rId2"/>
              </a:rPr>
              <a:t>أداة التغذية الراجعة 10: تحديد والإتفاق على الأدوار والمسؤوليات والمصادر اللازمة </a:t>
            </a:r>
            <a:endParaRPr sz="950" dirty="0">
              <a:latin typeface="Tahoma"/>
              <a:cs typeface="Calibri" panose="020F0502020204030204" pitchFamily="34" charset="0"/>
            </a:endParaRPr>
          </a:p>
        </p:txBody>
      </p:sp>
      <p:sp>
        <p:nvSpPr>
          <p:cNvPr id="14" name="object 14"/>
          <p:cNvSpPr txBox="1"/>
          <p:nvPr/>
        </p:nvSpPr>
        <p:spPr>
          <a:xfrm>
            <a:off x="3815513" y="7622352"/>
            <a:ext cx="2996565" cy="1581715"/>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
                <a:cs typeface="Calibri" panose="020F0502020204030204" pitchFamily="34" charset="0"/>
              </a:rPr>
              <a:t>سيؤثر حجم الملاحظات والانطباعات التي تتلقاها على الموارد التي قد تحتاجها، ففي حال كنت تتوقع كم كبير من الملاحظات والانطباعات، فستحتاج على الأغلب إلى المزيد من الأشخاص والموارد لإدارتها. على سبيل المثال، قد تحتاج آلية التغذية الراجعة في مجتمع واحد صغير إلى عدد قليل من </a:t>
            </a:r>
            <a:r>
              <a:rPr lang="ar-JO" sz="1000" dirty="0">
                <a:solidFill>
                  <a:srgbClr val="E42A83"/>
                </a:solidFill>
                <a:latin typeface=""/>
                <a:cs typeface="Calibri" panose="020F0502020204030204" pitchFamily="34" charset="0"/>
                <a:hlinkClick r:id="rId5" action="ppaction://hlinksldjump"/>
              </a:rPr>
              <a:t>جامعي البيانات</a:t>
            </a:r>
            <a:r>
              <a:rPr lang="ar-JO" sz="1000" dirty="0">
                <a:latin typeface=""/>
                <a:cs typeface="Calibri" panose="020F0502020204030204" pitchFamily="34" charset="0"/>
              </a:rPr>
              <a:t> وشخص واحد لتحليل البيانات، في المقابل، قد تحتاج الاستجابة الوطنية لحالات الطوارئ إلى العشرات من جامعي البيانات وفريق كامل لتحليل البيانات. لاحظ أنه قد يكون من الصعب توقع مقدار بيانات الملاحظات والانطباعات التي ستتلقاها بالضبط، وبالتالي فإن التخطيط لسيناريوهات مختلفة قد يكون مفيدًا. </a:t>
            </a:r>
          </a:p>
        </p:txBody>
      </p:sp>
      <p:sp>
        <p:nvSpPr>
          <p:cNvPr id="15" name="object 15"/>
          <p:cNvSpPr txBox="1"/>
          <p:nvPr/>
        </p:nvSpPr>
        <p:spPr>
          <a:xfrm>
            <a:off x="662287" y="7621800"/>
            <a:ext cx="2995930" cy="703526"/>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
                <a:cs typeface="Calibri" panose="020F0502020204030204" pitchFamily="34" charset="0"/>
              </a:rPr>
              <a:t>بالنسبة للموارد المالية، تأكد من وضع ميزانية كافية لجميع الموارد (البشرية والمادية والتدريبية وموارد السفر، وما إلى ذلك) اللازمة لبناء آلية فعالة للتغذية الراجعة. يمكن أن يساعدك نموذج الميزانية المتوفر في مجموعة أدوات الملاحظات والانطباعات في فعل ذلك. </a:t>
            </a:r>
            <a:endParaRPr sz="1000" dirty="0">
              <a:latin typeface=""/>
              <a:cs typeface="Calibri" panose="020F0502020204030204" pitchFamily="34" charset="0"/>
            </a:endParaRPr>
          </a:p>
        </p:txBody>
      </p:sp>
      <p:grpSp>
        <p:nvGrpSpPr>
          <p:cNvPr id="16" name="object 16"/>
          <p:cNvGrpSpPr/>
          <p:nvPr/>
        </p:nvGrpSpPr>
        <p:grpSpPr>
          <a:xfrm>
            <a:off x="6404215" y="1201219"/>
            <a:ext cx="474345" cy="474345"/>
            <a:chOff x="469337" y="1210217"/>
            <a:chExt cx="474345" cy="474345"/>
          </a:xfrm>
        </p:grpSpPr>
        <p:sp>
          <p:nvSpPr>
            <p:cNvPr id="17" name="object 17"/>
            <p:cNvSpPr/>
            <p:nvPr/>
          </p:nvSpPr>
          <p:spPr>
            <a:xfrm>
              <a:off x="469337" y="1210217"/>
              <a:ext cx="474345" cy="474345"/>
            </a:xfrm>
            <a:custGeom>
              <a:avLst/>
              <a:gdLst/>
              <a:ahLst/>
              <a:cxnLst/>
              <a:rect l="l" t="t" r="r" b="b"/>
              <a:pathLst>
                <a:path w="474344" h="474344">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18" name="object 18"/>
            <p:cNvPicPr/>
            <p:nvPr/>
          </p:nvPicPr>
          <p:blipFill>
            <a:blip r:embed="rId6" cstate="print"/>
            <a:stretch>
              <a:fillRect/>
            </a:stretch>
          </p:blipFill>
          <p:spPr>
            <a:xfrm>
              <a:off x="573284" y="1313203"/>
              <a:ext cx="266442" cy="268339"/>
            </a:xfrm>
            <a:prstGeom prst="rect">
              <a:avLst/>
            </a:prstGeom>
          </p:spPr>
        </p:pic>
      </p:grpSp>
      <p:pic>
        <p:nvPicPr>
          <p:cNvPr id="19" name="object 19"/>
          <p:cNvPicPr/>
          <p:nvPr/>
        </p:nvPicPr>
        <p:blipFill>
          <a:blip r:embed="rId7" cstate="print"/>
          <a:stretch>
            <a:fillRect/>
          </a:stretch>
        </p:blipFill>
        <p:spPr>
          <a:xfrm>
            <a:off x="1849296" y="1709832"/>
            <a:ext cx="245795" cy="245795"/>
          </a:xfrm>
          <a:prstGeom prst="rect">
            <a:avLst/>
          </a:prstGeom>
        </p:spPr>
      </p:pic>
      <p:grpSp>
        <p:nvGrpSpPr>
          <p:cNvPr id="20" name="object 20"/>
          <p:cNvGrpSpPr/>
          <p:nvPr/>
        </p:nvGrpSpPr>
        <p:grpSpPr>
          <a:xfrm>
            <a:off x="6392384" y="6671647"/>
            <a:ext cx="474345" cy="474345"/>
            <a:chOff x="469337" y="6669916"/>
            <a:chExt cx="474345" cy="474345"/>
          </a:xfrm>
        </p:grpSpPr>
        <p:sp>
          <p:nvSpPr>
            <p:cNvPr id="21" name="object 21"/>
            <p:cNvSpPr/>
            <p:nvPr/>
          </p:nvSpPr>
          <p:spPr>
            <a:xfrm>
              <a:off x="469337" y="6669916"/>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22" name="object 22"/>
            <p:cNvPicPr/>
            <p:nvPr/>
          </p:nvPicPr>
          <p:blipFill>
            <a:blip r:embed="rId8" cstate="print"/>
            <a:stretch>
              <a:fillRect/>
            </a:stretch>
          </p:blipFill>
          <p:spPr>
            <a:xfrm>
              <a:off x="573284" y="6772903"/>
              <a:ext cx="266442" cy="268339"/>
            </a:xfrm>
            <a:prstGeom prst="rect">
              <a:avLst/>
            </a:prstGeom>
          </p:spPr>
        </p:pic>
      </p:grpSp>
      <p:pic>
        <p:nvPicPr>
          <p:cNvPr id="23" name="object 23"/>
          <p:cNvPicPr/>
          <p:nvPr/>
        </p:nvPicPr>
        <p:blipFill>
          <a:blip r:embed="rId9" cstate="print"/>
          <a:stretch>
            <a:fillRect/>
          </a:stretch>
        </p:blipFill>
        <p:spPr>
          <a:xfrm>
            <a:off x="2580908" y="7159074"/>
            <a:ext cx="245795" cy="245795"/>
          </a:xfrm>
          <a:prstGeom prst="rect">
            <a:avLst/>
          </a:prstGeom>
        </p:spPr>
      </p:pic>
      <p:sp>
        <p:nvSpPr>
          <p:cNvPr id="24" name="object 24"/>
          <p:cNvSpPr/>
          <p:nvPr/>
        </p:nvSpPr>
        <p:spPr>
          <a:xfrm flipV="1">
            <a:off x="5935902" y="9529887"/>
            <a:ext cx="936625" cy="74828"/>
          </a:xfrm>
          <a:custGeom>
            <a:avLst/>
            <a:gdLst/>
            <a:ahLst/>
            <a:cxnLst/>
            <a:rect l="l" t="t" r="r" b="b"/>
            <a:pathLst>
              <a:path w="936625">
                <a:moveTo>
                  <a:pt x="0" y="0"/>
                </a:moveTo>
                <a:lnTo>
                  <a:pt x="936002" y="0"/>
                </a:lnTo>
              </a:path>
            </a:pathLst>
          </a:custGeom>
          <a:ln w="3175">
            <a:solidFill>
              <a:srgbClr val="992B7D"/>
            </a:solidFill>
          </a:ln>
        </p:spPr>
        <p:txBody>
          <a:bodyPr wrap="square" lIns="0" tIns="0" rIns="0" bIns="0" rtlCol="0"/>
          <a:lstStyle/>
          <a:p>
            <a:endParaRPr>
              <a:cs typeface="Calibri" panose="020F0502020204030204" pitchFamily="34" charset="0"/>
            </a:endParaRPr>
          </a:p>
        </p:txBody>
      </p:sp>
      <p:sp>
        <p:nvSpPr>
          <p:cNvPr id="25" name="object 25"/>
          <p:cNvSpPr txBox="1"/>
          <p:nvPr/>
        </p:nvSpPr>
        <p:spPr>
          <a:xfrm>
            <a:off x="2607169" y="9680427"/>
            <a:ext cx="4404995" cy="120546"/>
          </a:xfrm>
          <a:prstGeom prst="rect">
            <a:avLst/>
          </a:prstGeom>
        </p:spPr>
        <p:txBody>
          <a:bodyPr vert="horz" wrap="square" lIns="0" tIns="12700" rIns="0" bIns="0" rtlCol="0">
            <a:spAutoFit/>
          </a:bodyPr>
          <a:lstStyle/>
          <a:p>
            <a:pPr marL="12700" rtl="1">
              <a:lnSpc>
                <a:spcPct val="100000"/>
              </a:lnSpc>
              <a:spcBef>
                <a:spcPts val="100"/>
              </a:spcBef>
            </a:pPr>
            <a:r>
              <a:rPr sz="700" dirty="0">
                <a:solidFill>
                  <a:srgbClr val="992B7D"/>
                </a:solidFill>
                <a:latin typeface="Arial Black"/>
                <a:cs typeface="Calibri" panose="020F0502020204030204" pitchFamily="34" charset="0"/>
              </a:rPr>
              <a:t>5.</a:t>
            </a:r>
            <a:r>
              <a:rPr sz="700" spc="215" dirty="0">
                <a:solidFill>
                  <a:srgbClr val="992B7D"/>
                </a:solidFill>
                <a:latin typeface="Arial Black"/>
                <a:cs typeface="Calibri" panose="020F0502020204030204" pitchFamily="34" charset="0"/>
              </a:rPr>
              <a:t> </a:t>
            </a:r>
            <a:r>
              <a:rPr lang="ar-JO" sz="700" dirty="0">
                <a:latin typeface="Tahoma"/>
                <a:cs typeface="Calibri" panose="020F0502020204030204" pitchFamily="34" charset="0"/>
              </a:rPr>
              <a:t>للمزيد انظر إلى </a:t>
            </a:r>
            <a:r>
              <a:rPr sz="700" u="sng" dirty="0">
                <a:solidFill>
                  <a:srgbClr val="992B7D"/>
                </a:solidFill>
                <a:uFill>
                  <a:solidFill>
                    <a:srgbClr val="992B7D"/>
                  </a:solidFill>
                </a:uFill>
                <a:latin typeface="Tahoma"/>
                <a:cs typeface="Calibri" panose="020F0502020204030204" pitchFamily="34" charset="0"/>
                <a:hlinkClick r:id="rId10"/>
              </a:rPr>
              <a:t>https://www.unfpa.org/resources/minimum-initial-service-package-misp-srh-crisis-</a:t>
            </a:r>
            <a:r>
              <a:rPr sz="700" u="sng" spc="-10" dirty="0">
                <a:solidFill>
                  <a:srgbClr val="992B7D"/>
                </a:solidFill>
                <a:uFill>
                  <a:solidFill>
                    <a:srgbClr val="992B7D"/>
                  </a:solidFill>
                </a:uFill>
                <a:latin typeface="Tahoma"/>
                <a:cs typeface="Calibri" panose="020F0502020204030204" pitchFamily="34" charset="0"/>
                <a:hlinkClick r:id="rId10"/>
              </a:rPr>
              <a:t>situations?</a:t>
            </a:r>
            <a:endParaRPr sz="700" dirty="0">
              <a:latin typeface="Tahoma"/>
              <a:cs typeface="Calibri" panose="020F0502020204030204" pitchFamily="34" charset="0"/>
            </a:endParaRPr>
          </a:p>
        </p:txBody>
      </p:sp>
      <p:sp>
        <p:nvSpPr>
          <p:cNvPr id="27" name="object 27"/>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28" name="object 28"/>
          <p:cNvSpPr txBox="1"/>
          <p:nvPr/>
        </p:nvSpPr>
        <p:spPr>
          <a:xfrm>
            <a:off x="6717794" y="10083162"/>
            <a:ext cx="153670" cy="135935"/>
          </a:xfrm>
          <a:prstGeom prst="rect">
            <a:avLst/>
          </a:prstGeom>
        </p:spPr>
        <p:txBody>
          <a:bodyPr vert="horz" wrap="square" lIns="0" tIns="12700" rIns="0" bIns="0" rtlCol="0">
            <a:spAutoFit/>
          </a:bodyPr>
          <a:lstStyle/>
          <a:p>
            <a:pPr marL="12700">
              <a:lnSpc>
                <a:spcPct val="100000"/>
              </a:lnSpc>
              <a:spcBef>
                <a:spcPts val="100"/>
              </a:spcBef>
            </a:pPr>
            <a:r>
              <a:rPr sz="800" b="1" spc="-25" dirty="0">
                <a:solidFill>
                  <a:srgbClr val="FFFFFF"/>
                </a:solidFill>
                <a:latin typeface="Calibri" panose="020F0502020204030204" pitchFamily="34" charset="0"/>
                <a:cs typeface="Calibri" panose="020F0502020204030204" pitchFamily="34" charset="0"/>
              </a:rPr>
              <a:t>25</a:t>
            </a:r>
            <a:endParaRPr sz="800" dirty="0">
              <a:latin typeface="Calibri" panose="020F0502020204030204" pitchFamily="34" charset="0"/>
              <a:cs typeface="Calibri" panose="020F0502020204030204" pitchFamily="34" charset="0"/>
            </a:endParaRPr>
          </a:p>
        </p:txBody>
      </p:sp>
      <p:sp>
        <p:nvSpPr>
          <p:cNvPr id="30" name="Rectangle 2">
            <a:extLst>
              <a:ext uri="{FF2B5EF4-FFF2-40B4-BE49-F238E27FC236}">
                <a16:creationId xmlns:a16="http://schemas.microsoft.com/office/drawing/2014/main" id="{127DCD28-57DA-1379-7F16-F2DC08F532C8}"/>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dirty="0">
              <a:ln>
                <a:noFill/>
              </a:ln>
              <a:solidFill>
                <a:schemeClr val="tx1"/>
              </a:solidFill>
              <a:effectLst/>
              <a:latin typeface="Calibri" panose="020F0502020204030204" pitchFamily="34" charset="0"/>
              <a:cs typeface="Calibri" panose="020F0502020204030204" pitchFamily="34" charset="0"/>
            </a:endParaRPr>
          </a:p>
        </p:txBody>
      </p:sp>
      <p:sp>
        <p:nvSpPr>
          <p:cNvPr id="31" name="object 18">
            <a:extLst>
              <a:ext uri="{FF2B5EF4-FFF2-40B4-BE49-F238E27FC236}">
                <a16:creationId xmlns:a16="http://schemas.microsoft.com/office/drawing/2014/main" id="{C3E4C78F-C697-4019-8F40-4628AEC0A616}"/>
              </a:ext>
            </a:extLst>
          </p:cNvPr>
          <p:cNvSpPr txBox="1"/>
          <p:nvPr/>
        </p:nvSpPr>
        <p:spPr>
          <a:xfrm>
            <a:off x="2580908" y="10025520"/>
            <a:ext cx="3973829" cy="289560"/>
          </a:xfrm>
          <a:prstGeom prst="rect">
            <a:avLst/>
          </a:prstGeom>
        </p:spPr>
        <p:txBody>
          <a:bodyPr vert="horz" wrap="square" lIns="0" tIns="22860" rIns="0" bIns="0" rtlCol="0">
            <a:spAutoFit/>
          </a:bodyPr>
          <a:lstStyle/>
          <a:p>
            <a:pPr marR="5715" algn="r" rtl="1">
              <a:lnSpc>
                <a:spcPct val="100000"/>
              </a:lnSpc>
              <a:spcBef>
                <a:spcPts val="180"/>
              </a:spcBef>
            </a:pPr>
            <a:r>
              <a:rPr lang="ar-JO" sz="800" b="1" spc="95" dirty="0">
                <a:solidFill>
                  <a:srgbClr val="992B7D"/>
                </a:solidFill>
                <a:latin typeface="Calibri"/>
                <a:cs typeface="Calibri" panose="020F0502020204030204" pitchFamily="34" charset="0"/>
              </a:rPr>
              <a:t>الوحدة 3:</a:t>
            </a:r>
            <a:r>
              <a:rPr lang="ar-JO" sz="800" spc="-10" dirty="0">
                <a:latin typeface="Verdana"/>
                <a:cs typeface="Calibri" panose="020F0502020204030204" pitchFamily="34" charset="0"/>
              </a:rPr>
              <a:t>مراحل بناء آلية التغذية الراجعة المفتوحة وغير المنظمة</a:t>
            </a:r>
            <a:endParaRPr sz="800" dirty="0">
              <a:latin typeface="Verdana"/>
              <a:cs typeface="Calibri" panose="020F0502020204030204" pitchFamily="34" charset="0"/>
            </a:endParaRPr>
          </a:p>
          <a:p>
            <a:pPr marR="5080" algn="r">
              <a:lnSpc>
                <a:spcPct val="100000"/>
              </a:lnSpc>
              <a:spcBef>
                <a:spcPts val="75"/>
              </a:spcBef>
            </a:pPr>
            <a:r>
              <a:rPr lang="ar-JO" sz="800" dirty="0">
                <a:solidFill>
                  <a:srgbClr val="992B7D"/>
                </a:solidFill>
                <a:latin typeface="Verdana"/>
                <a:cs typeface="Calibri" panose="020F0502020204030204" pitchFamily="34" charset="0"/>
              </a:rPr>
              <a:t>المرحلة الأولى: بناء آلية التغذية الراجعة الخاصة بك. </a:t>
            </a:r>
            <a:endParaRPr sz="800" dirty="0">
              <a:latin typeface="Verdana"/>
              <a:cs typeface="Calibri" panose="020F050202020403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719999" y="612003"/>
            <a:ext cx="6120130" cy="381635"/>
          </a:xfrm>
          <a:custGeom>
            <a:avLst/>
            <a:gdLst/>
            <a:ahLst/>
            <a:cxnLst/>
            <a:rect l="l" t="t" r="r" b="b"/>
            <a:pathLst>
              <a:path w="6120130" h="381634">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3" name="object 3"/>
          <p:cNvSpPr txBox="1"/>
          <p:nvPr/>
        </p:nvSpPr>
        <p:spPr>
          <a:xfrm>
            <a:off x="2723106" y="672434"/>
            <a:ext cx="3616960" cy="596265"/>
          </a:xfrm>
          <a:prstGeom prst="rect">
            <a:avLst/>
          </a:prstGeom>
        </p:spPr>
        <p:txBody>
          <a:bodyPr vert="horz" wrap="square" lIns="0" tIns="12700" rIns="0" bIns="0" rtlCol="0">
            <a:spAutoFit/>
          </a:bodyPr>
          <a:lstStyle/>
          <a:p>
            <a:pPr marL="12700" rtl="1">
              <a:lnSpc>
                <a:spcPct val="100000"/>
              </a:lnSpc>
              <a:spcBef>
                <a:spcPts val="100"/>
              </a:spcBef>
            </a:pPr>
            <a:r>
              <a:rPr lang="ar-JO" sz="1300" b="1" spc="155" dirty="0">
                <a:solidFill>
                  <a:srgbClr val="FFFFFF"/>
                </a:solidFill>
                <a:latin typeface="Calibri"/>
                <a:cs typeface="Calibri" panose="020F0502020204030204" pitchFamily="34" charset="0"/>
              </a:rPr>
              <a:t>المصادر</a:t>
            </a:r>
            <a:endParaRPr sz="1300" dirty="0">
              <a:latin typeface="Calibri"/>
              <a:cs typeface="Calibri" panose="020F0502020204030204" pitchFamily="34" charset="0"/>
            </a:endParaRPr>
          </a:p>
          <a:p>
            <a:pPr>
              <a:lnSpc>
                <a:spcPct val="100000"/>
              </a:lnSpc>
              <a:spcBef>
                <a:spcPts val="20"/>
              </a:spcBef>
            </a:pPr>
            <a:endParaRPr sz="1450" dirty="0">
              <a:latin typeface="Calibri"/>
              <a:cs typeface="Calibri" panose="020F0502020204030204" pitchFamily="34" charset="0"/>
            </a:endParaRPr>
          </a:p>
          <a:p>
            <a:pPr marL="192405" indent="-179705" rtl="1">
              <a:lnSpc>
                <a:spcPct val="100000"/>
              </a:lnSpc>
              <a:buClr>
                <a:srgbClr val="673089"/>
              </a:buClr>
              <a:buFont typeface="Arial Narrow"/>
              <a:buChar char="►"/>
              <a:tabLst>
                <a:tab pos="192405" algn="l"/>
              </a:tabLst>
            </a:pPr>
            <a:r>
              <a:rPr lang="ar-JO" sz="950" u="sng" dirty="0">
                <a:solidFill>
                  <a:srgbClr val="992B7D"/>
                </a:solidFill>
                <a:uFill>
                  <a:solidFill>
                    <a:srgbClr val="992B7D"/>
                  </a:solidFill>
                </a:uFill>
                <a:latin typeface="Tahoma"/>
                <a:cs typeface="Calibri" panose="020F0502020204030204" pitchFamily="34" charset="0"/>
                <a:hlinkClick r:id="rId2"/>
              </a:rPr>
              <a:t>أداة التغذية الراجعة رقم 11: قالب ميزانية آلية التغذية الراجعة</a:t>
            </a:r>
            <a:endParaRPr sz="950" dirty="0">
              <a:latin typeface="Tahoma"/>
              <a:cs typeface="Calibri" panose="020F0502020204030204" pitchFamily="34" charset="0"/>
            </a:endParaRPr>
          </a:p>
        </p:txBody>
      </p:sp>
      <p:sp>
        <p:nvSpPr>
          <p:cNvPr id="4" name="object 4"/>
          <p:cNvSpPr/>
          <p:nvPr/>
        </p:nvSpPr>
        <p:spPr>
          <a:xfrm>
            <a:off x="719999" y="1924703"/>
            <a:ext cx="6120130" cy="464184"/>
          </a:xfrm>
          <a:custGeom>
            <a:avLst/>
            <a:gdLst/>
            <a:ahLst/>
            <a:cxnLst/>
            <a:rect l="l" t="t" r="r" b="b"/>
            <a:pathLst>
              <a:path w="6120130" h="464185">
                <a:moveTo>
                  <a:pt x="5888126" y="0"/>
                </a:moveTo>
                <a:lnTo>
                  <a:pt x="0" y="0"/>
                </a:lnTo>
                <a:lnTo>
                  <a:pt x="0" y="463753"/>
                </a:lnTo>
                <a:lnTo>
                  <a:pt x="5888126" y="463753"/>
                </a:lnTo>
                <a:lnTo>
                  <a:pt x="5934855" y="459042"/>
                </a:lnTo>
                <a:lnTo>
                  <a:pt x="5978379" y="445531"/>
                </a:lnTo>
                <a:lnTo>
                  <a:pt x="6017767" y="424153"/>
                </a:lnTo>
                <a:lnTo>
                  <a:pt x="6052084" y="395839"/>
                </a:lnTo>
                <a:lnTo>
                  <a:pt x="6080400" y="361523"/>
                </a:lnTo>
                <a:lnTo>
                  <a:pt x="6101779" y="322135"/>
                </a:lnTo>
                <a:lnTo>
                  <a:pt x="6115291" y="278609"/>
                </a:lnTo>
                <a:lnTo>
                  <a:pt x="6120003" y="231876"/>
                </a:lnTo>
                <a:lnTo>
                  <a:pt x="6115291" y="185143"/>
                </a:lnTo>
                <a:lnTo>
                  <a:pt x="6101779" y="141617"/>
                </a:lnTo>
                <a:lnTo>
                  <a:pt x="6080400" y="102230"/>
                </a:lnTo>
                <a:lnTo>
                  <a:pt x="6052084" y="67913"/>
                </a:lnTo>
                <a:lnTo>
                  <a:pt x="6017767" y="39599"/>
                </a:lnTo>
                <a:lnTo>
                  <a:pt x="5978379" y="18221"/>
                </a:lnTo>
                <a:lnTo>
                  <a:pt x="5934855" y="4710"/>
                </a:lnTo>
                <a:lnTo>
                  <a:pt x="5888126"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5" name="object 5"/>
          <p:cNvSpPr txBox="1"/>
          <p:nvPr/>
        </p:nvSpPr>
        <p:spPr>
          <a:xfrm>
            <a:off x="1105123" y="2032261"/>
            <a:ext cx="5495925" cy="218008"/>
          </a:xfrm>
          <a:prstGeom prst="rect">
            <a:avLst/>
          </a:prstGeom>
        </p:spPr>
        <p:txBody>
          <a:bodyPr vert="horz" wrap="square" lIns="0" tIns="25400" rIns="0" bIns="0" rtlCol="0">
            <a:spAutoFit/>
          </a:bodyPr>
          <a:lstStyle/>
          <a:p>
            <a:pPr marL="12700" marR="5080">
              <a:lnSpc>
                <a:spcPts val="1500"/>
              </a:lnSpc>
              <a:spcBef>
                <a:spcPts val="200"/>
              </a:spcBef>
            </a:pPr>
            <a:r>
              <a:rPr lang="ar-JO" sz="1300" b="1" spc="140" dirty="0">
                <a:solidFill>
                  <a:srgbClr val="FFFFFF"/>
                </a:solidFill>
                <a:latin typeface="Calibri"/>
                <a:cs typeface="Calibri" panose="020F0502020204030204" pitchFamily="34" charset="0"/>
              </a:rPr>
              <a:t>استراتيجيات لتصميم آلية يمكنها التعامل مع أحجام مختلفة من البيانات</a:t>
            </a:r>
            <a:endParaRPr sz="1300" dirty="0">
              <a:latin typeface="Calibri"/>
              <a:cs typeface="Calibri" panose="020F0502020204030204" pitchFamily="34" charset="0"/>
            </a:endParaRPr>
          </a:p>
        </p:txBody>
      </p:sp>
      <p:sp>
        <p:nvSpPr>
          <p:cNvPr id="6" name="object 6"/>
          <p:cNvSpPr txBox="1"/>
          <p:nvPr/>
        </p:nvSpPr>
        <p:spPr>
          <a:xfrm>
            <a:off x="3852340" y="2525678"/>
            <a:ext cx="2997200" cy="847924"/>
          </a:xfrm>
          <a:prstGeom prst="rect">
            <a:avLst/>
          </a:prstGeom>
        </p:spPr>
        <p:txBody>
          <a:bodyPr vert="horz" wrap="square" lIns="0" tIns="12700" rIns="0" bIns="0" rtlCol="0">
            <a:spAutoFit/>
          </a:bodyPr>
          <a:lstStyle/>
          <a:p>
            <a:pPr marL="12700" marR="5080" algn="just">
              <a:lnSpc>
                <a:spcPct val="113999"/>
              </a:lnSpc>
              <a:spcBef>
                <a:spcPts val="100"/>
              </a:spcBef>
            </a:pPr>
            <a:endParaRPr lang="ar-JO" sz="950" dirty="0">
              <a:latin typeface="Tahoma"/>
              <a:cs typeface="Calibri" panose="020F0502020204030204" pitchFamily="34" charset="0"/>
            </a:endParaRPr>
          </a:p>
          <a:p>
            <a:pPr marL="12700" marR="5080" algn="just" rtl="1">
              <a:lnSpc>
                <a:spcPct val="113999"/>
              </a:lnSpc>
              <a:spcBef>
                <a:spcPts val="100"/>
              </a:spcBef>
            </a:pPr>
            <a:r>
              <a:rPr lang="ar-JO" sz="950" dirty="0">
                <a:latin typeface="Tahoma"/>
                <a:cs typeface="Calibri" panose="020F0502020204030204" pitchFamily="34" charset="0"/>
              </a:rPr>
              <a:t>من المخاوف الشائعة عند إنشاء آليات التغذية الراجعة هو أنها سوف تكتظ بكم هائل من البيانات. قد يكون من الصعب التنبؤ في البداية بحجم بيانات الملاحظات والانطباعات التي ستتلقاها، كما أنه قد يتغير حجمها خلال الاستجابة: </a:t>
            </a:r>
            <a:endParaRPr sz="950" dirty="0">
              <a:latin typeface="Tahoma"/>
              <a:cs typeface="Calibri" panose="020F0502020204030204" pitchFamily="34" charset="0"/>
            </a:endParaRPr>
          </a:p>
        </p:txBody>
      </p:sp>
      <p:sp>
        <p:nvSpPr>
          <p:cNvPr id="7" name="object 7"/>
          <p:cNvSpPr txBox="1"/>
          <p:nvPr/>
        </p:nvSpPr>
        <p:spPr>
          <a:xfrm>
            <a:off x="604154" y="2681328"/>
            <a:ext cx="2996565" cy="501804"/>
          </a:xfrm>
          <a:prstGeom prst="rect">
            <a:avLst/>
          </a:prstGeom>
        </p:spPr>
        <p:txBody>
          <a:bodyPr vert="horz" wrap="square" lIns="0" tIns="12700" rIns="0" bIns="0" rtlCol="0">
            <a:spAutoFit/>
          </a:bodyPr>
          <a:lstStyle/>
          <a:p>
            <a:pPr marL="12700" marR="5080" algn="just" rtl="1">
              <a:lnSpc>
                <a:spcPct val="113999"/>
              </a:lnSpc>
              <a:spcBef>
                <a:spcPts val="100"/>
              </a:spcBef>
            </a:pPr>
            <a:r>
              <a:rPr lang="ar-JO" sz="950" dirty="0">
                <a:latin typeface="Tahoma"/>
                <a:cs typeface="Calibri" panose="020F0502020204030204" pitchFamily="34" charset="0"/>
              </a:rPr>
              <a:t>على سبيل المثال، من الممكن أن يزيد حجم هذه الملاحظات والانطباعات عندما يصبح المجتمع أكثر ارتياحًا وثقة بآلية التغذية الراجعة، أو قد ينخفض ما ​​إذا شعرت المجتمعات بالتزعزع والإحباط منها. </a:t>
            </a:r>
            <a:endParaRPr sz="950" dirty="0">
              <a:latin typeface="Tahoma"/>
              <a:cs typeface="Calibri" panose="020F0502020204030204" pitchFamily="34" charset="0"/>
            </a:endParaRPr>
          </a:p>
        </p:txBody>
      </p:sp>
      <p:pic>
        <p:nvPicPr>
          <p:cNvPr id="8" name="object 8"/>
          <p:cNvPicPr/>
          <p:nvPr/>
        </p:nvPicPr>
        <p:blipFill>
          <a:blip r:embed="rId3" cstate="print"/>
          <a:stretch>
            <a:fillRect/>
          </a:stretch>
        </p:blipFill>
        <p:spPr>
          <a:xfrm>
            <a:off x="6826348" y="3215936"/>
            <a:ext cx="72008" cy="71996"/>
          </a:xfrm>
          <a:prstGeom prst="rect">
            <a:avLst/>
          </a:prstGeom>
        </p:spPr>
      </p:pic>
      <p:sp>
        <p:nvSpPr>
          <p:cNvPr id="9" name="object 9"/>
          <p:cNvSpPr txBox="1"/>
          <p:nvPr/>
        </p:nvSpPr>
        <p:spPr>
          <a:xfrm>
            <a:off x="3819082" y="3518290"/>
            <a:ext cx="2995930" cy="2645532"/>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ضع في اعتبارك ما يلي عند تصميم آلية التغذية الراجعة التي قد تحتاج إلى التعامل فيها مع كميات كبيرة من البيانات:</a:t>
            </a:r>
          </a:p>
          <a:p>
            <a:pPr marL="12700" marR="5080" algn="just" rtl="1">
              <a:lnSpc>
                <a:spcPct val="113999"/>
              </a:lnSpc>
              <a:spcBef>
                <a:spcPts val="100"/>
              </a:spcBef>
            </a:pPr>
            <a:endParaRPr lang="ar-JO" sz="1000" spc="-50" dirty="0">
              <a:latin typeface="Tahoma"/>
              <a:cs typeface="Calibri" panose="020F0502020204030204" pitchFamily="34" charset="0"/>
            </a:endParaRPr>
          </a:p>
          <a:p>
            <a:pPr marL="119380" marR="113030" indent="-107314" algn="just" rtl="1">
              <a:lnSpc>
                <a:spcPct val="113999"/>
              </a:lnSpc>
              <a:buClr>
                <a:srgbClr val="992B7D"/>
              </a:buClr>
              <a:buFont typeface="Wingdings"/>
              <a:buChar char=""/>
              <a:tabLst>
                <a:tab pos="120650" algn="l"/>
              </a:tabLst>
            </a:pPr>
            <a:r>
              <a:rPr kumimoji="0" lang="ar-SA" altLang="en-US" sz="1000" b="1" i="0" u="none" strike="noStrike" cap="none" normalizeH="0" baseline="0" dirty="0">
                <a:ln>
                  <a:noFill/>
                </a:ln>
                <a:solidFill>
                  <a:srgbClr val="202124"/>
                </a:solidFill>
                <a:effectLst/>
                <a:latin typeface="inherit"/>
                <a:cs typeface="Calibri" panose="020F0502020204030204" pitchFamily="34" charset="0"/>
              </a:rPr>
              <a:t>ابدأ </a:t>
            </a:r>
            <a:r>
              <a:rPr kumimoji="0" lang="ar-JO" altLang="en-US" sz="1000" b="1" i="0" u="none" strike="noStrike" cap="none" normalizeH="0" baseline="0" dirty="0">
                <a:ln>
                  <a:noFill/>
                </a:ln>
                <a:solidFill>
                  <a:srgbClr val="202124"/>
                </a:solidFill>
                <a:effectLst/>
                <a:latin typeface="inherit"/>
                <a:cs typeface="Calibri" panose="020F0502020204030204" pitchFamily="34" charset="0"/>
              </a:rPr>
              <a:t>بنطاقاً </a:t>
            </a:r>
            <a:r>
              <a:rPr kumimoji="0" lang="ar-SA" altLang="en-US" sz="1000" b="1" i="0" u="none" strike="noStrike" cap="none" normalizeH="0" baseline="0" dirty="0">
                <a:ln>
                  <a:noFill/>
                </a:ln>
                <a:solidFill>
                  <a:srgbClr val="202124"/>
                </a:solidFill>
                <a:effectLst/>
                <a:latin typeface="inherit"/>
                <a:cs typeface="Calibri" panose="020F0502020204030204" pitchFamily="34" charset="0"/>
              </a:rPr>
              <a:t>صغيرًا وتوسع عندما تكون جاهزًا: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ابدأ آلية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التغذية الراجعة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الخاصة بك على نطاق أصغر، و</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من ثم</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lang="ar-JO" altLang="en-US" sz="1000" dirty="0">
                <a:solidFill>
                  <a:srgbClr val="202124"/>
                </a:solidFill>
                <a:latin typeface="inherit"/>
                <a:cs typeface="Calibri" panose="020F0502020204030204" pitchFamily="34" charset="0"/>
              </a:rPr>
              <a:t>توسّع</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تدريجيًا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في الوقت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الذي يشع فيه</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موظفيك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بالارتياح حيال التعامل مع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الأدوات والعملي</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ة، حيث سيساعدك هذا وموظفيك على تجنب الإرهاق في البداية كما سيعطي فريقك الخبرة في كافة خطوات آلية التغذية الراجعة قبل توسيع نطاقها.</a:t>
            </a:r>
          </a:p>
          <a:p>
            <a:pPr marL="119380" marR="113030" indent="-107314" algn="just" rtl="1">
              <a:lnSpc>
                <a:spcPct val="113999"/>
              </a:lnSpc>
              <a:buClr>
                <a:srgbClr val="992B7D"/>
              </a:buClr>
              <a:buFont typeface="Wingdings"/>
              <a:buChar char=""/>
              <a:tabLst>
                <a:tab pos="120650" algn="l"/>
              </a:tabLst>
            </a:pPr>
            <a:endParaRPr lang="ar-JO" sz="1000" spc="-160" dirty="0">
              <a:latin typeface="Arial Black"/>
              <a:cs typeface="Calibri" panose="020F0502020204030204" pitchFamily="34" charset="0"/>
            </a:endParaRPr>
          </a:p>
          <a:p>
            <a:pPr marL="119380" marR="113030" indent="-107314" algn="just" rtl="1">
              <a:lnSpc>
                <a:spcPct val="113999"/>
              </a:lnSpc>
              <a:buClr>
                <a:srgbClr val="992B7D"/>
              </a:buClr>
              <a:buFont typeface="Wingdings"/>
              <a:buChar char=""/>
              <a:tabLst>
                <a:tab pos="120650" algn="l"/>
              </a:tabLst>
            </a:pPr>
            <a:r>
              <a:rPr lang="ar-JO" sz="1000" b="1" dirty="0">
                <a:latin typeface="Tahoma"/>
                <a:cs typeface="Calibri" panose="020F0502020204030204" pitchFamily="34" charset="0"/>
              </a:rPr>
              <a:t>كن واضحًا بشأن القدرة الإستيعابية: </a:t>
            </a:r>
            <a:r>
              <a:rPr lang="ar-JO" sz="1000" dirty="0">
                <a:latin typeface="Tahoma"/>
                <a:cs typeface="Calibri" panose="020F0502020204030204" pitchFamily="34" charset="0"/>
              </a:rPr>
              <a:t>إذا لم يكن لديك فريق يمكنه تحليل البيانات باستخدام برنامج أكسل أو برامج أخرى، فيمكنك اختيار طرق مختلفة لتوثيق البيانات وتحليلها (انظر </a:t>
            </a:r>
            <a:r>
              <a:rPr lang="ar-JO" sz="1000" dirty="0">
                <a:solidFill>
                  <a:srgbClr val="E42A83"/>
                </a:solidFill>
                <a:latin typeface="Tahoma"/>
                <a:cs typeface="Calibri" panose="020F0502020204030204" pitchFamily="34" charset="0"/>
                <a:hlinkClick r:id="rId4" action="ppaction://hlinksldjump"/>
              </a:rPr>
              <a:t>القسم 4</a:t>
            </a:r>
            <a:r>
              <a:rPr lang="ar-JO" sz="1000" dirty="0">
                <a:solidFill>
                  <a:schemeClr val="tx1"/>
                </a:solidFill>
                <a:latin typeface="Tahoma"/>
                <a:cs typeface="Calibri" panose="020F0502020204030204" pitchFamily="34" charset="0"/>
              </a:rPr>
              <a:t>).</a:t>
            </a:r>
            <a:r>
              <a:rPr lang="ar-JO" sz="1000" spc="-25" dirty="0">
                <a:solidFill>
                  <a:schemeClr val="tx1"/>
                </a:solidFill>
                <a:latin typeface="Tahoma"/>
                <a:cs typeface="Calibri" panose="020F0502020204030204" pitchFamily="34" charset="0"/>
              </a:rPr>
              <a:t> بإ</a:t>
            </a:r>
            <a:r>
              <a:rPr lang="ar-JO" sz="1000" spc="-30" dirty="0">
                <a:latin typeface="Tahoma"/>
                <a:cs typeface="Calibri" panose="020F0502020204030204" pitchFamily="34" charset="0"/>
              </a:rPr>
              <a:t>مكانك اختيار عقد اجتماعات منتظمة مع المتطوعين، لمناقشة القضايا الرئيسية التي يسمعونها من المجتمعات، وكيف تحتاج إلى معالجتها.</a:t>
            </a:r>
            <a:endParaRPr sz="1000" dirty="0">
              <a:latin typeface="Tahoma"/>
              <a:cs typeface="Calibri" panose="020F0502020204030204" pitchFamily="34" charset="0"/>
            </a:endParaRPr>
          </a:p>
        </p:txBody>
      </p:sp>
      <p:sp>
        <p:nvSpPr>
          <p:cNvPr id="10" name="object 10"/>
          <p:cNvSpPr txBox="1"/>
          <p:nvPr/>
        </p:nvSpPr>
        <p:spPr>
          <a:xfrm>
            <a:off x="730577" y="3513128"/>
            <a:ext cx="2938780" cy="2808141"/>
          </a:xfrm>
          <a:prstGeom prst="rect">
            <a:avLst/>
          </a:prstGeom>
        </p:spPr>
        <p:txBody>
          <a:bodyPr vert="horz" wrap="square" lIns="0" tIns="12700" rIns="0" bIns="0" rtlCol="0">
            <a:spAutoFit/>
          </a:bodyPr>
          <a:lstStyle/>
          <a:p>
            <a:pPr marL="146050" marR="30480" algn="just" rtl="1">
              <a:lnSpc>
                <a:spcPct val="113999"/>
              </a:lnSpc>
              <a:spcBef>
                <a:spcPts val="100"/>
              </a:spcBef>
            </a:pPr>
            <a:r>
              <a:rPr lang="ar-JO" sz="1000" dirty="0">
                <a:latin typeface="Tahoma"/>
                <a:cs typeface="Calibri" panose="020F0502020204030204" pitchFamily="34" charset="0"/>
              </a:rPr>
              <a:t>يمكن أن يساعدك هذا على تحديد المشكلات الرئيسية ومشاركتها ومعالجتها على الفور دون أي تأخير بسبب إعداد آلية أكثر تعقيداً (والتي لا يزال من الممكن إعدادها في نفس الوقت)6. </a:t>
            </a:r>
            <a:endParaRPr lang="en-US" sz="1000" baseline="30303" dirty="0">
              <a:latin typeface="Arial Black"/>
              <a:cs typeface="Calibri" panose="020F0502020204030204" pitchFamily="34" charset="0"/>
            </a:endParaRPr>
          </a:p>
          <a:p>
            <a:pPr marL="144780" marR="30480" indent="-107314" algn="just">
              <a:lnSpc>
                <a:spcPct val="113999"/>
              </a:lnSpc>
              <a:buClr>
                <a:srgbClr val="992B7D"/>
              </a:buClr>
              <a:buFont typeface="Wingdings"/>
              <a:buChar char=""/>
              <a:tabLst>
                <a:tab pos="146050" algn="l"/>
              </a:tabLst>
            </a:pPr>
            <a:endParaRPr lang="ar-JO" sz="1000" dirty="0">
              <a:latin typeface="Tahoma"/>
              <a:cs typeface="Calibri" panose="020F0502020204030204" pitchFamily="34" charset="0"/>
            </a:endParaRPr>
          </a:p>
          <a:p>
            <a:pPr marL="144780" marR="30480" indent="-107314" algn="just" rtl="1">
              <a:lnSpc>
                <a:spcPct val="113999"/>
              </a:lnSpc>
              <a:buClr>
                <a:srgbClr val="992B7D"/>
              </a:buClr>
              <a:buFont typeface="Wingdings"/>
              <a:buChar char=""/>
              <a:tabLst>
                <a:tab pos="146050" algn="l"/>
              </a:tabLst>
            </a:pPr>
            <a:r>
              <a:rPr lang="ar-JO" sz="1000" b="1" dirty="0">
                <a:latin typeface="Tahoma"/>
                <a:cs typeface="Calibri" panose="020F0502020204030204" pitchFamily="34" charset="0"/>
              </a:rPr>
              <a:t>جمع البيانات بشكل استباقي حول المقاييس الرئيسية: </a:t>
            </a:r>
            <a:r>
              <a:rPr lang="ar-JO" sz="1000" dirty="0">
                <a:latin typeface="Tahoma"/>
                <a:cs typeface="Calibri" panose="020F0502020204030204" pitchFamily="34" charset="0"/>
              </a:rPr>
              <a:t>إذا كنت بحاجة ماسة إلى فهم التصورات عبر المواقع المختلفة، ولكن ليس لديك فرق على اتصال منتظم بالمجتمعات، أو ليس لديك القدرة على تحليل كميات أكبر من البيانات؛ فقد قد يكون من الأفضل جمع التغذية الراجعة المجتمعية بشكل استباقي. للمزيد من المعلومات حول جمع البيانات الإستباقية بشكل منظّم يمكنك إيجادها في </a:t>
            </a:r>
            <a:r>
              <a:rPr lang="ar-JO" sz="1000" u="sng" dirty="0">
                <a:solidFill>
                  <a:srgbClr val="992B7D"/>
                </a:solidFill>
                <a:uFill>
                  <a:solidFill>
                    <a:srgbClr val="992B7D"/>
                  </a:solidFill>
                </a:uFill>
                <a:latin typeface="Tahoma"/>
                <a:cs typeface="Calibri" panose="020F0502020204030204" pitchFamily="34" charset="0"/>
                <a:hlinkClick r:id="rId5"/>
              </a:rPr>
              <a:t>هذا النموذج</a:t>
            </a:r>
            <a:r>
              <a:rPr lang="en-US" sz="1000" spc="40" dirty="0">
                <a:solidFill>
                  <a:srgbClr val="992B7D"/>
                </a:solidFill>
                <a:latin typeface="Tahoma"/>
                <a:cs typeface="Calibri" panose="020F0502020204030204" pitchFamily="34" charset="0"/>
              </a:rPr>
              <a:t> </a:t>
            </a:r>
            <a:r>
              <a:rPr lang="ar-JO" sz="1000" spc="40" dirty="0">
                <a:solidFill>
                  <a:schemeClr val="tx1"/>
                </a:solidFill>
                <a:latin typeface="Tahoma"/>
                <a:cs typeface="Calibri" panose="020F0502020204030204" pitchFamily="34" charset="0"/>
              </a:rPr>
              <a:t>من مجموعة أدوات التغذية الراجعة. </a:t>
            </a:r>
          </a:p>
          <a:p>
            <a:pPr marL="37466" marR="30480" algn="just" rtl="1">
              <a:lnSpc>
                <a:spcPct val="113999"/>
              </a:lnSpc>
              <a:buClr>
                <a:srgbClr val="992B7D"/>
              </a:buClr>
              <a:tabLst>
                <a:tab pos="146050" algn="l"/>
              </a:tabLst>
            </a:pPr>
            <a:endParaRPr lang="ar-JO" sz="1000" dirty="0">
              <a:latin typeface="Tahoma"/>
              <a:cs typeface="Calibri" panose="020F0502020204030204" pitchFamily="34" charset="0"/>
            </a:endParaRPr>
          </a:p>
          <a:p>
            <a:pPr marL="144780" marR="30480" indent="-107314" algn="just" rtl="1">
              <a:lnSpc>
                <a:spcPct val="113999"/>
              </a:lnSpc>
              <a:buClr>
                <a:srgbClr val="992B7D"/>
              </a:buClr>
              <a:buFont typeface="Wingdings"/>
              <a:buChar char=""/>
              <a:tabLst>
                <a:tab pos="146050" algn="l"/>
              </a:tabLst>
            </a:pPr>
            <a:r>
              <a:rPr lang="ar-JO" sz="1000" b="1" dirty="0">
                <a:latin typeface=""/>
                <a:cs typeface="Calibri" panose="020F0502020204030204" pitchFamily="34" charset="0"/>
              </a:rPr>
              <a:t>كن مستعدًا لتصحيح المسار عند الحاجة: </a:t>
            </a:r>
            <a:r>
              <a:rPr lang="ar-JO" sz="1000" dirty="0">
                <a:latin typeface="Arial Black"/>
                <a:cs typeface="Calibri" panose="020F0502020204030204" pitchFamily="34" charset="0"/>
              </a:rPr>
              <a:t>ابحث باستمرار عن العقبات التي تواجه عملك (على سبيل المثال، إدخال البيانات أو الترميز) واحرص على تحديد المواضع التي تحتاج فيها إلى تدريب الموظفين وذلك للحفاظ على مستوى الجودة طوال العملية.</a:t>
            </a:r>
            <a:endParaRPr sz="1000" dirty="0">
              <a:latin typeface="Tahoma"/>
              <a:cs typeface="Calibri" panose="020F0502020204030204" pitchFamily="34" charset="0"/>
            </a:endParaRPr>
          </a:p>
        </p:txBody>
      </p:sp>
      <p:sp>
        <p:nvSpPr>
          <p:cNvPr id="11" name="object 11"/>
          <p:cNvSpPr txBox="1"/>
          <p:nvPr/>
        </p:nvSpPr>
        <p:spPr>
          <a:xfrm>
            <a:off x="2842922" y="6924037"/>
            <a:ext cx="4031615" cy="284480"/>
          </a:xfrm>
          <a:prstGeom prst="rect">
            <a:avLst/>
          </a:prstGeom>
        </p:spPr>
        <p:txBody>
          <a:bodyPr vert="horz" wrap="square" lIns="0" tIns="12700" rIns="0" bIns="0" rtlCol="0">
            <a:spAutoFit/>
          </a:bodyPr>
          <a:lstStyle/>
          <a:p>
            <a:pPr marL="12700" rtl="1">
              <a:lnSpc>
                <a:spcPct val="100000"/>
              </a:lnSpc>
              <a:spcBef>
                <a:spcPts val="100"/>
              </a:spcBef>
            </a:pPr>
            <a:r>
              <a:rPr sz="1700" b="1" dirty="0">
                <a:solidFill>
                  <a:srgbClr val="E42A83"/>
                </a:solidFill>
                <a:latin typeface="Calibri"/>
                <a:cs typeface="Calibri" panose="020F0502020204030204" pitchFamily="34" charset="0"/>
              </a:rPr>
              <a:t>1.8</a:t>
            </a:r>
            <a:r>
              <a:rPr sz="1700" b="1" spc="125" dirty="0">
                <a:solidFill>
                  <a:srgbClr val="E42A83"/>
                </a:solidFill>
                <a:latin typeface="Calibri"/>
                <a:cs typeface="Calibri" panose="020F0502020204030204" pitchFamily="34" charset="0"/>
              </a:rPr>
              <a:t> </a:t>
            </a:r>
            <a:r>
              <a:rPr lang="ar-JO" sz="1700" b="1" spc="125" dirty="0">
                <a:solidFill>
                  <a:srgbClr val="E42A83"/>
                </a:solidFill>
                <a:latin typeface="Calibri"/>
                <a:cs typeface="Calibri" panose="020F0502020204030204" pitchFamily="34" charset="0"/>
              </a:rPr>
              <a:t> </a:t>
            </a:r>
            <a:r>
              <a:rPr lang="ar-JO" sz="1700" b="1" spc="235" dirty="0">
                <a:solidFill>
                  <a:srgbClr val="E42A83"/>
                </a:solidFill>
                <a:latin typeface="Calibri"/>
                <a:cs typeface="Calibri" panose="020F0502020204030204" pitchFamily="34" charset="0"/>
              </a:rPr>
              <a:t>عقد التدريبات اللازمة</a:t>
            </a:r>
            <a:endParaRPr sz="1700" dirty="0">
              <a:latin typeface="Calibri"/>
              <a:cs typeface="Calibri" panose="020F0502020204030204" pitchFamily="34" charset="0"/>
            </a:endParaRPr>
          </a:p>
        </p:txBody>
      </p:sp>
      <p:sp>
        <p:nvSpPr>
          <p:cNvPr id="12" name="object 12"/>
          <p:cNvSpPr txBox="1"/>
          <p:nvPr/>
        </p:nvSpPr>
        <p:spPr>
          <a:xfrm>
            <a:off x="3852340" y="7302508"/>
            <a:ext cx="2995930" cy="527517"/>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بمجرد أن تتضح الصورة حيال المشاركين وطريقة عمل الآلية، تأكد من إطلاع الجميع وتدريبهم بشكل مناسب على أدوارهم ومسؤولياتهم. احرص على تنظيم دورات تدريبية  لمعالجة أي فجوات في المهارات أو لتعزيزها.</a:t>
            </a:r>
            <a:endParaRPr sz="1000" dirty="0">
              <a:latin typeface="Tahoma"/>
              <a:cs typeface="Calibri" panose="020F0502020204030204" pitchFamily="34" charset="0"/>
            </a:endParaRPr>
          </a:p>
        </p:txBody>
      </p:sp>
      <p:sp>
        <p:nvSpPr>
          <p:cNvPr id="13" name="object 13"/>
          <p:cNvSpPr txBox="1"/>
          <p:nvPr/>
        </p:nvSpPr>
        <p:spPr>
          <a:xfrm>
            <a:off x="604154" y="7318464"/>
            <a:ext cx="2995930" cy="352084"/>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استخدم الأداة لتعيين الأدوار والمسؤوليات والموارد اللازمة لمساعدتك على توقع احتياجات التدريب.</a:t>
            </a:r>
            <a:endParaRPr sz="1000" dirty="0">
              <a:latin typeface="Tahoma"/>
              <a:cs typeface="Calibri" panose="020F0502020204030204" pitchFamily="34" charset="0"/>
            </a:endParaRPr>
          </a:p>
        </p:txBody>
      </p:sp>
      <p:sp>
        <p:nvSpPr>
          <p:cNvPr id="14" name="object 14"/>
          <p:cNvSpPr/>
          <p:nvPr/>
        </p:nvSpPr>
        <p:spPr>
          <a:xfrm>
            <a:off x="719999" y="8347203"/>
            <a:ext cx="6120130" cy="381635"/>
          </a:xfrm>
          <a:custGeom>
            <a:avLst/>
            <a:gdLst/>
            <a:ahLst/>
            <a:cxnLst/>
            <a:rect l="l" t="t" r="r" b="b"/>
            <a:pathLst>
              <a:path w="6120130" h="381634">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15" name="object 15"/>
          <p:cNvSpPr txBox="1"/>
          <p:nvPr/>
        </p:nvSpPr>
        <p:spPr>
          <a:xfrm>
            <a:off x="1331106" y="8411795"/>
            <a:ext cx="4994910" cy="596265"/>
          </a:xfrm>
          <a:prstGeom prst="rect">
            <a:avLst/>
          </a:prstGeom>
        </p:spPr>
        <p:txBody>
          <a:bodyPr vert="horz" wrap="square" lIns="0" tIns="12700" rIns="0" bIns="0" rtlCol="0">
            <a:spAutoFit/>
          </a:bodyPr>
          <a:lstStyle/>
          <a:p>
            <a:pPr marL="12700" rtl="1">
              <a:lnSpc>
                <a:spcPct val="100000"/>
              </a:lnSpc>
              <a:spcBef>
                <a:spcPts val="100"/>
              </a:spcBef>
            </a:pPr>
            <a:r>
              <a:rPr lang="ar-JO" sz="1300" b="1" spc="155" dirty="0">
                <a:solidFill>
                  <a:srgbClr val="FFFFFF"/>
                </a:solidFill>
                <a:latin typeface="Calibri"/>
                <a:cs typeface="Calibri" panose="020F0502020204030204" pitchFamily="34" charset="0"/>
              </a:rPr>
              <a:t>المصادر</a:t>
            </a:r>
            <a:endParaRPr sz="1300" dirty="0">
              <a:latin typeface="Calibri"/>
              <a:cs typeface="Calibri" panose="020F0502020204030204" pitchFamily="34" charset="0"/>
            </a:endParaRPr>
          </a:p>
          <a:p>
            <a:pPr>
              <a:lnSpc>
                <a:spcPct val="100000"/>
              </a:lnSpc>
              <a:spcBef>
                <a:spcPts val="20"/>
              </a:spcBef>
            </a:pPr>
            <a:endParaRPr sz="1450" dirty="0">
              <a:latin typeface="Calibri"/>
              <a:cs typeface="Calibri" panose="020F0502020204030204" pitchFamily="34" charset="0"/>
            </a:endParaRPr>
          </a:p>
          <a:p>
            <a:pPr marL="192405" indent="-179705" rtl="1">
              <a:lnSpc>
                <a:spcPct val="100000"/>
              </a:lnSpc>
              <a:buClr>
                <a:srgbClr val="673089"/>
              </a:buClr>
              <a:buFont typeface="Arial Narrow"/>
              <a:buChar char="►"/>
              <a:tabLst>
                <a:tab pos="192405" algn="l"/>
              </a:tabLst>
            </a:pPr>
            <a:r>
              <a:rPr lang="ar-JO" sz="950" u="sng" dirty="0">
                <a:solidFill>
                  <a:srgbClr val="992B7D"/>
                </a:solidFill>
                <a:uFill>
                  <a:solidFill>
                    <a:srgbClr val="992B7D"/>
                  </a:solidFill>
                </a:uFill>
                <a:latin typeface="Tahoma"/>
                <a:cs typeface="Calibri" panose="020F0502020204030204" pitchFamily="34" charset="0"/>
                <a:hlinkClick r:id="rId2"/>
              </a:rPr>
              <a:t>أداة التغذية الراجعة  10: تحديد والإتفاق على  الأدوار والمسؤوليات والمصادر اللازمة</a:t>
            </a:r>
            <a:endParaRPr sz="950" dirty="0">
              <a:latin typeface="Tahoma"/>
              <a:cs typeface="Calibri" panose="020F0502020204030204" pitchFamily="34" charset="0"/>
            </a:endParaRPr>
          </a:p>
        </p:txBody>
      </p:sp>
      <p:grpSp>
        <p:nvGrpSpPr>
          <p:cNvPr id="16" name="object 16"/>
          <p:cNvGrpSpPr/>
          <p:nvPr/>
        </p:nvGrpSpPr>
        <p:grpSpPr>
          <a:xfrm>
            <a:off x="6392798" y="594395"/>
            <a:ext cx="474345" cy="474345"/>
            <a:chOff x="469337" y="562117"/>
            <a:chExt cx="474345" cy="474345"/>
          </a:xfrm>
        </p:grpSpPr>
        <p:sp>
          <p:nvSpPr>
            <p:cNvPr id="17" name="object 17"/>
            <p:cNvSpPr/>
            <p:nvPr/>
          </p:nvSpPr>
          <p:spPr>
            <a:xfrm>
              <a:off x="469337" y="562117"/>
              <a:ext cx="474345" cy="474345"/>
            </a:xfrm>
            <a:custGeom>
              <a:avLst/>
              <a:gdLst/>
              <a:ahLst/>
              <a:cxnLst/>
              <a:rect l="l" t="t" r="r" b="b"/>
              <a:pathLst>
                <a:path w="474344" h="474344">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18" name="object 18"/>
            <p:cNvPicPr/>
            <p:nvPr/>
          </p:nvPicPr>
          <p:blipFill>
            <a:blip r:embed="rId6" cstate="print"/>
            <a:stretch>
              <a:fillRect/>
            </a:stretch>
          </p:blipFill>
          <p:spPr>
            <a:xfrm>
              <a:off x="573284" y="665104"/>
              <a:ext cx="266442" cy="268339"/>
            </a:xfrm>
            <a:prstGeom prst="rect">
              <a:avLst/>
            </a:prstGeom>
          </p:spPr>
        </p:pic>
      </p:grpSp>
      <p:pic>
        <p:nvPicPr>
          <p:cNvPr id="19" name="object 19"/>
          <p:cNvPicPr/>
          <p:nvPr/>
        </p:nvPicPr>
        <p:blipFill>
          <a:blip r:embed="rId7" cstate="print"/>
          <a:stretch>
            <a:fillRect/>
          </a:stretch>
        </p:blipFill>
        <p:spPr>
          <a:xfrm>
            <a:off x="3030558" y="1042817"/>
            <a:ext cx="245795" cy="245795"/>
          </a:xfrm>
          <a:prstGeom prst="rect">
            <a:avLst/>
          </a:prstGeom>
        </p:spPr>
      </p:pic>
      <p:grpSp>
        <p:nvGrpSpPr>
          <p:cNvPr id="20" name="object 20"/>
          <p:cNvGrpSpPr/>
          <p:nvPr/>
        </p:nvGrpSpPr>
        <p:grpSpPr>
          <a:xfrm>
            <a:off x="6363875" y="1914542"/>
            <a:ext cx="474345" cy="474345"/>
            <a:chOff x="469337" y="1916116"/>
            <a:chExt cx="474345" cy="474345"/>
          </a:xfrm>
        </p:grpSpPr>
        <p:sp>
          <p:nvSpPr>
            <p:cNvPr id="21" name="object 21"/>
            <p:cNvSpPr/>
            <p:nvPr/>
          </p:nvSpPr>
          <p:spPr>
            <a:xfrm>
              <a:off x="469337" y="1916116"/>
              <a:ext cx="474345" cy="474345"/>
            </a:xfrm>
            <a:custGeom>
              <a:avLst/>
              <a:gdLst/>
              <a:ahLst/>
              <a:cxnLst/>
              <a:rect l="l" t="t" r="r" b="b"/>
              <a:pathLst>
                <a:path w="474344" h="474344">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F1AFCD"/>
            </a:solidFill>
          </p:spPr>
          <p:txBody>
            <a:bodyPr wrap="square" lIns="0" tIns="0" rIns="0" bIns="0" rtlCol="0"/>
            <a:lstStyle/>
            <a:p>
              <a:endParaRPr>
                <a:cs typeface="Calibri" panose="020F0502020204030204" pitchFamily="34" charset="0"/>
              </a:endParaRPr>
            </a:p>
          </p:txBody>
        </p:sp>
        <p:pic>
          <p:nvPicPr>
            <p:cNvPr id="22" name="object 22"/>
            <p:cNvPicPr/>
            <p:nvPr/>
          </p:nvPicPr>
          <p:blipFill>
            <a:blip r:embed="rId8" cstate="print"/>
            <a:stretch>
              <a:fillRect/>
            </a:stretch>
          </p:blipFill>
          <p:spPr>
            <a:xfrm>
              <a:off x="584869" y="2014887"/>
              <a:ext cx="243268" cy="276783"/>
            </a:xfrm>
            <a:prstGeom prst="rect">
              <a:avLst/>
            </a:prstGeom>
          </p:spPr>
        </p:pic>
      </p:grpSp>
      <p:grpSp>
        <p:nvGrpSpPr>
          <p:cNvPr id="23" name="object 23"/>
          <p:cNvGrpSpPr/>
          <p:nvPr/>
        </p:nvGrpSpPr>
        <p:grpSpPr>
          <a:xfrm>
            <a:off x="6377989" y="8289412"/>
            <a:ext cx="474345" cy="474345"/>
            <a:chOff x="469337" y="8297316"/>
            <a:chExt cx="474345" cy="474345"/>
          </a:xfrm>
        </p:grpSpPr>
        <p:sp>
          <p:nvSpPr>
            <p:cNvPr id="24" name="object 24"/>
            <p:cNvSpPr/>
            <p:nvPr/>
          </p:nvSpPr>
          <p:spPr>
            <a:xfrm>
              <a:off x="469337" y="8297316"/>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25" name="object 25"/>
            <p:cNvPicPr/>
            <p:nvPr/>
          </p:nvPicPr>
          <p:blipFill>
            <a:blip r:embed="rId9" cstate="print"/>
            <a:stretch>
              <a:fillRect/>
            </a:stretch>
          </p:blipFill>
          <p:spPr>
            <a:xfrm>
              <a:off x="573284" y="8400304"/>
              <a:ext cx="266442" cy="268338"/>
            </a:xfrm>
            <a:prstGeom prst="rect">
              <a:avLst/>
            </a:prstGeom>
          </p:spPr>
        </p:pic>
      </p:grpSp>
      <p:pic>
        <p:nvPicPr>
          <p:cNvPr id="26" name="object 26"/>
          <p:cNvPicPr/>
          <p:nvPr/>
        </p:nvPicPr>
        <p:blipFill>
          <a:blip r:embed="rId10" cstate="print"/>
          <a:stretch>
            <a:fillRect/>
          </a:stretch>
        </p:blipFill>
        <p:spPr>
          <a:xfrm>
            <a:off x="1829410" y="8773399"/>
            <a:ext cx="245795" cy="245795"/>
          </a:xfrm>
          <a:prstGeom prst="rect">
            <a:avLst/>
          </a:prstGeom>
        </p:spPr>
      </p:pic>
      <p:sp>
        <p:nvSpPr>
          <p:cNvPr id="27" name="object 27"/>
          <p:cNvSpPr/>
          <p:nvPr/>
        </p:nvSpPr>
        <p:spPr>
          <a:xfrm>
            <a:off x="5971031" y="9501551"/>
            <a:ext cx="936625" cy="45719"/>
          </a:xfrm>
          <a:custGeom>
            <a:avLst/>
            <a:gdLst/>
            <a:ahLst/>
            <a:cxnLst/>
            <a:rect l="l" t="t" r="r" b="b"/>
            <a:pathLst>
              <a:path w="936625">
                <a:moveTo>
                  <a:pt x="0" y="0"/>
                </a:moveTo>
                <a:lnTo>
                  <a:pt x="936002" y="0"/>
                </a:lnTo>
              </a:path>
            </a:pathLst>
          </a:custGeom>
          <a:ln w="3175">
            <a:solidFill>
              <a:srgbClr val="992B7D"/>
            </a:solidFill>
          </a:ln>
        </p:spPr>
        <p:txBody>
          <a:bodyPr wrap="square" lIns="0" tIns="0" rIns="0" bIns="0" rtlCol="0"/>
          <a:lstStyle/>
          <a:p>
            <a:endParaRPr>
              <a:cs typeface="Calibri" panose="020F0502020204030204" pitchFamily="34" charset="0"/>
            </a:endParaRPr>
          </a:p>
        </p:txBody>
      </p:sp>
      <p:sp>
        <p:nvSpPr>
          <p:cNvPr id="28" name="object 28"/>
          <p:cNvSpPr txBox="1"/>
          <p:nvPr/>
        </p:nvSpPr>
        <p:spPr>
          <a:xfrm>
            <a:off x="1945454" y="9535545"/>
            <a:ext cx="5073650" cy="120546"/>
          </a:xfrm>
          <a:prstGeom prst="rect">
            <a:avLst/>
          </a:prstGeom>
        </p:spPr>
        <p:txBody>
          <a:bodyPr vert="horz" wrap="square" lIns="0" tIns="12700" rIns="0" bIns="0" rtlCol="0">
            <a:spAutoFit/>
          </a:bodyPr>
          <a:lstStyle/>
          <a:p>
            <a:pPr marL="12700" rtl="1">
              <a:lnSpc>
                <a:spcPct val="100000"/>
              </a:lnSpc>
              <a:spcBef>
                <a:spcPts val="100"/>
              </a:spcBef>
            </a:pPr>
            <a:r>
              <a:rPr sz="700" dirty="0">
                <a:solidFill>
                  <a:srgbClr val="992B7D"/>
                </a:solidFill>
                <a:latin typeface="Arial Black"/>
                <a:cs typeface="Calibri" panose="020F0502020204030204" pitchFamily="34" charset="0"/>
              </a:rPr>
              <a:t>6.</a:t>
            </a:r>
            <a:r>
              <a:rPr sz="700" spc="170" dirty="0">
                <a:solidFill>
                  <a:srgbClr val="992B7D"/>
                </a:solidFill>
                <a:latin typeface="Arial Black"/>
                <a:cs typeface="Calibri" panose="020F0502020204030204" pitchFamily="34" charset="0"/>
              </a:rPr>
              <a:t> </a:t>
            </a:r>
            <a:r>
              <a:rPr lang="ar-JO" sz="700" spc="170" dirty="0">
                <a:solidFill>
                  <a:srgbClr val="992B7D"/>
                </a:solidFill>
                <a:latin typeface="Arial Black"/>
                <a:cs typeface="Calibri" panose="020F0502020204030204" pitchFamily="34" charset="0"/>
              </a:rPr>
              <a:t> </a:t>
            </a:r>
            <a:r>
              <a:rPr lang="ar-JO" sz="700" dirty="0">
                <a:latin typeface="Tahoma"/>
                <a:cs typeface="Calibri" panose="020F0502020204030204" pitchFamily="34" charset="0"/>
              </a:rPr>
              <a:t>يمكن إستخدام </a:t>
            </a:r>
            <a:r>
              <a:rPr lang="ar-JO" sz="700" u="sng" dirty="0">
                <a:solidFill>
                  <a:srgbClr val="992B7D"/>
                </a:solidFill>
                <a:uFill>
                  <a:solidFill>
                    <a:srgbClr val="992B7D"/>
                  </a:solidFill>
                </a:uFill>
                <a:latin typeface="Tahoma"/>
                <a:cs typeface="Calibri" panose="020F0502020204030204" pitchFamily="34" charset="0"/>
                <a:hlinkClick r:id="rId11"/>
              </a:rPr>
              <a:t>هذه الأداة </a:t>
            </a:r>
            <a:r>
              <a:rPr sz="700" spc="-10" dirty="0">
                <a:solidFill>
                  <a:srgbClr val="992B7D"/>
                </a:solidFill>
                <a:latin typeface="Tahoma"/>
                <a:cs typeface="Calibri" panose="020F0502020204030204" pitchFamily="34" charset="0"/>
              </a:rPr>
              <a:t> </a:t>
            </a:r>
            <a:r>
              <a:rPr lang="ar-JO" sz="700" spc="-10" dirty="0">
                <a:solidFill>
                  <a:srgbClr val="992B7D"/>
                </a:solidFill>
                <a:latin typeface="Tahoma"/>
                <a:cs typeface="Calibri" panose="020F0502020204030204" pitchFamily="34" charset="0"/>
              </a:rPr>
              <a:t> </a:t>
            </a:r>
            <a:r>
              <a:rPr lang="ar-JO" sz="700" spc="-10" dirty="0">
                <a:solidFill>
                  <a:schemeClr val="tx1"/>
                </a:solidFill>
                <a:latin typeface="Tahoma"/>
                <a:cs typeface="Calibri" panose="020F0502020204030204" pitchFamily="34" charset="0"/>
              </a:rPr>
              <a:t>لتحديد حجم الملاحظات والانطباعات التي تحتاجها وستساعدك </a:t>
            </a:r>
            <a:r>
              <a:rPr lang="ar-JO" sz="700" u="sng" dirty="0">
                <a:solidFill>
                  <a:srgbClr val="992B7D"/>
                </a:solidFill>
                <a:uFill>
                  <a:solidFill>
                    <a:srgbClr val="992B7D"/>
                  </a:solidFill>
                </a:uFill>
                <a:latin typeface="Tahoma"/>
                <a:cs typeface="Calibri" panose="020F0502020204030204" pitchFamily="34" charset="0"/>
                <a:hlinkClick r:id="rId12"/>
              </a:rPr>
              <a:t>هذه الأداة </a:t>
            </a:r>
            <a:r>
              <a:rPr sz="700" spc="-10" dirty="0">
                <a:solidFill>
                  <a:srgbClr val="992B7D"/>
                </a:solidFill>
                <a:latin typeface="Tahoma"/>
                <a:cs typeface="Calibri" panose="020F0502020204030204" pitchFamily="34" charset="0"/>
              </a:rPr>
              <a:t> </a:t>
            </a:r>
            <a:r>
              <a:rPr lang="ar-JO" sz="700" spc="-10" dirty="0">
                <a:solidFill>
                  <a:schemeClr val="tx1"/>
                </a:solidFill>
                <a:latin typeface="Tahoma"/>
                <a:cs typeface="Calibri" panose="020F0502020204030204" pitchFamily="34" charset="0"/>
              </a:rPr>
              <a:t>في ت</a:t>
            </a:r>
            <a:r>
              <a:rPr lang="ar-JO" sz="700" dirty="0">
                <a:solidFill>
                  <a:schemeClr val="tx1"/>
                </a:solidFill>
                <a:latin typeface="Tahoma"/>
                <a:cs typeface="Calibri" panose="020F0502020204030204" pitchFamily="34" charset="0"/>
              </a:rPr>
              <a:t>حديد </a:t>
            </a:r>
            <a:r>
              <a:rPr lang="ar-JO" sz="700" dirty="0">
                <a:latin typeface="Tahoma"/>
                <a:cs typeface="Calibri" panose="020F0502020204030204" pitchFamily="34" charset="0"/>
              </a:rPr>
              <a:t>كيفية توثيق البيانات</a:t>
            </a:r>
            <a:endParaRPr sz="700" dirty="0">
              <a:latin typeface="Tahoma"/>
              <a:cs typeface="Calibri" panose="020F0502020204030204" pitchFamily="34" charset="0"/>
            </a:endParaRPr>
          </a:p>
        </p:txBody>
      </p:sp>
      <p:sp>
        <p:nvSpPr>
          <p:cNvPr id="29" name="object 29"/>
          <p:cNvSpPr/>
          <p:nvPr/>
        </p:nvSpPr>
        <p:spPr>
          <a:xfrm>
            <a:off x="6709135" y="10050475"/>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30" name="object 30"/>
          <p:cNvSpPr txBox="1"/>
          <p:nvPr/>
        </p:nvSpPr>
        <p:spPr>
          <a:xfrm>
            <a:off x="6789261" y="10081397"/>
            <a:ext cx="3279775" cy="197490"/>
          </a:xfrm>
          <a:prstGeom prst="rect">
            <a:avLst/>
          </a:prstGeom>
        </p:spPr>
        <p:txBody>
          <a:bodyPr vert="horz" wrap="square" lIns="0" tIns="12700" rIns="0" bIns="0" rtlCol="0">
            <a:spAutoFit/>
          </a:bodyPr>
          <a:lstStyle/>
          <a:p>
            <a:pPr marL="12700">
              <a:lnSpc>
                <a:spcPct val="100000"/>
              </a:lnSpc>
              <a:spcBef>
                <a:spcPts val="100"/>
              </a:spcBef>
              <a:tabLst>
                <a:tab pos="358775" algn="l"/>
              </a:tabLst>
            </a:pPr>
            <a:r>
              <a:rPr sz="1200" b="1" spc="-37" baseline="3472" dirty="0">
                <a:solidFill>
                  <a:srgbClr val="FFFFFF"/>
                </a:solidFill>
                <a:latin typeface="Calibri" panose="020F0502020204030204" pitchFamily="34" charset="0"/>
                <a:cs typeface="Calibri" panose="020F0502020204030204" pitchFamily="34" charset="0"/>
              </a:rPr>
              <a:t>26</a:t>
            </a:r>
            <a:r>
              <a:rPr sz="1200" b="1" baseline="3472" dirty="0">
                <a:solidFill>
                  <a:srgbClr val="FFFFFF"/>
                </a:solidFill>
                <a:latin typeface="Calibri" panose="020F0502020204030204" pitchFamily="34" charset="0"/>
                <a:cs typeface="Calibri" panose="020F0502020204030204" pitchFamily="34" charset="0"/>
              </a:rPr>
              <a:t>	</a:t>
            </a:r>
            <a:endParaRPr sz="800" dirty="0">
              <a:latin typeface="Verdana"/>
              <a:cs typeface="Calibri" panose="020F0502020204030204" pitchFamily="34" charset="0"/>
            </a:endParaRPr>
          </a:p>
        </p:txBody>
      </p:sp>
      <p:sp>
        <p:nvSpPr>
          <p:cNvPr id="31" name="object 23">
            <a:extLst>
              <a:ext uri="{FF2B5EF4-FFF2-40B4-BE49-F238E27FC236}">
                <a16:creationId xmlns:a16="http://schemas.microsoft.com/office/drawing/2014/main" id="{558D9866-7DE8-7FE4-DFAD-34F827FBC75C}"/>
              </a:ext>
            </a:extLst>
          </p:cNvPr>
          <p:cNvSpPr txBox="1"/>
          <p:nvPr/>
        </p:nvSpPr>
        <p:spPr>
          <a:xfrm>
            <a:off x="3276353" y="10185787"/>
            <a:ext cx="3350553" cy="120546"/>
          </a:xfrm>
          <a:prstGeom prst="rect">
            <a:avLst/>
          </a:prstGeom>
        </p:spPr>
        <p:txBody>
          <a:bodyPr vert="horz" wrap="square" lIns="0" tIns="12700" rIns="0" bIns="0" rtlCol="0">
            <a:spAutoFit/>
          </a:bodyPr>
          <a:lstStyle/>
          <a:p>
            <a:pPr marL="12700" rtl="1">
              <a:lnSpc>
                <a:spcPct val="100000"/>
              </a:lnSpc>
              <a:spcBef>
                <a:spcPts val="100"/>
              </a:spcBef>
            </a:pPr>
            <a:r>
              <a:rPr lang="ar-JO" sz="700" spc="10" dirty="0">
                <a:latin typeface="Verdana"/>
                <a:cs typeface="Calibri" panose="020F0502020204030204" pitchFamily="34" charset="0"/>
              </a:rPr>
              <a:t>كيفية الاستماع والاستجابة </a:t>
            </a:r>
            <a:r>
              <a:rPr lang="ar-JO" sz="700" spc="10" dirty="0" err="1">
                <a:latin typeface="Verdana"/>
                <a:cs typeface="Calibri" panose="020F0502020204030204" pitchFamily="34" charset="0"/>
              </a:rPr>
              <a:t>للتغذيةالراجعة</a:t>
            </a:r>
            <a:r>
              <a:rPr lang="ar-JO" sz="700" spc="10" dirty="0">
                <a:latin typeface="Verdana"/>
                <a:cs typeface="Calibri" panose="020F0502020204030204" pitchFamily="34" charset="0"/>
              </a:rPr>
              <a:t> المجتمعية المفتوحة</a:t>
            </a:r>
            <a:endParaRPr sz="700" dirty="0">
              <a:latin typeface="Verdana"/>
              <a:cs typeface="Calibri" panose="020F0502020204030204" pitchFamily="34" charset="0"/>
            </a:endParaRPr>
          </a:p>
        </p:txBody>
      </p:sp>
      <p:sp>
        <p:nvSpPr>
          <p:cNvPr id="32" name="Rectangle 1">
            <a:extLst>
              <a:ext uri="{FF2B5EF4-FFF2-40B4-BE49-F238E27FC236}">
                <a16:creationId xmlns:a16="http://schemas.microsoft.com/office/drawing/2014/main" id="{46D650F2-B152-A635-A8AA-0B78F95439A4}"/>
              </a:ext>
            </a:extLst>
          </p:cNvPr>
          <p:cNvSpPr>
            <a:spLocks noChangeArrowheads="1"/>
          </p:cNvSpPr>
          <p:nvPr/>
        </p:nvSpPr>
        <p:spPr bwMode="auto">
          <a:xfrm>
            <a:off x="152335" y="-95754"/>
            <a:ext cx="65" cy="49630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lvl1pPr algn="l" rtl="0" eaLnBrk="0" fontAlgn="base" hangingPunct="0">
              <a:spcBef>
                <a:spcPct val="0"/>
              </a:spcBef>
              <a:spcAft>
                <a:spcPct val="0"/>
              </a:spcAft>
              <a:defRPr>
                <a:solidFill>
                  <a:schemeClr val="tx1"/>
                </a:solidFill>
                <a:latin typeface="Arial" panose="020B0604020202020204" pitchFamily="34" charset="0"/>
              </a:defRPr>
            </a:lvl1pPr>
            <a:lvl2pPr marL="457200" algn="l" rtl="0" eaLnBrk="0" fontAlgn="base" hangingPunct="0">
              <a:spcBef>
                <a:spcPct val="0"/>
              </a:spcBef>
              <a:spcAft>
                <a:spcPct val="0"/>
              </a:spcAft>
              <a:defRPr>
                <a:solidFill>
                  <a:schemeClr val="tx1"/>
                </a:solidFill>
                <a:latin typeface="Arial" panose="020B0604020202020204" pitchFamily="34" charset="0"/>
              </a:defRPr>
            </a:lvl2pPr>
            <a:lvl3pPr marL="914400" algn="l" rtl="0" eaLnBrk="0" fontAlgn="base" hangingPunct="0">
              <a:spcBef>
                <a:spcPct val="0"/>
              </a:spcBef>
              <a:spcAft>
                <a:spcPct val="0"/>
              </a:spcAft>
              <a:defRPr>
                <a:solidFill>
                  <a:schemeClr val="tx1"/>
                </a:solidFill>
                <a:latin typeface="Arial" panose="020B0604020202020204" pitchFamily="34" charset="0"/>
              </a:defRPr>
            </a:lvl3pPr>
            <a:lvl4pPr marL="1371600" algn="l" rtl="0" eaLnBrk="0" fontAlgn="base" hangingPunct="0">
              <a:spcBef>
                <a:spcPct val="0"/>
              </a:spcBef>
              <a:spcAft>
                <a:spcPct val="0"/>
              </a:spcAft>
              <a:defRPr>
                <a:solidFill>
                  <a:schemeClr val="tx1"/>
                </a:solidFill>
                <a:latin typeface="Arial" panose="020B0604020202020204" pitchFamily="34" charset="0"/>
              </a:defRPr>
            </a:lvl4pPr>
            <a:lvl5pPr marL="1828800" algn="l" rtl="0" eaLnBrk="0" fontAlgn="base" hangingPunct="0">
              <a:spcBef>
                <a:spcPct val="0"/>
              </a:spcBef>
              <a:spcAft>
                <a:spcPct val="0"/>
              </a:spcAft>
              <a:defRPr>
                <a:solidFill>
                  <a:schemeClr val="tx1"/>
                </a:solidFill>
                <a:latin typeface="Arial" panose="020B0604020202020204" pitchFamily="34" charset="0"/>
              </a:defRPr>
            </a:lvl5pPr>
            <a:lvl6pPr marL="2286000" algn="l" rtl="0" eaLnBrk="0" fontAlgn="base" hangingPunct="0">
              <a:spcBef>
                <a:spcPct val="0"/>
              </a:spcBef>
              <a:spcAft>
                <a:spcPct val="0"/>
              </a:spcAft>
              <a:defRPr>
                <a:solidFill>
                  <a:schemeClr val="tx1"/>
                </a:solidFill>
                <a:latin typeface="Arial" panose="020B0604020202020204" pitchFamily="34" charset="0"/>
              </a:defRPr>
            </a:lvl6pPr>
            <a:lvl7pPr marL="2743200" algn="l" rtl="0" eaLnBrk="0" fontAlgn="base" hangingPunct="0">
              <a:spcBef>
                <a:spcPct val="0"/>
              </a:spcBef>
              <a:spcAft>
                <a:spcPct val="0"/>
              </a:spcAft>
              <a:defRPr>
                <a:solidFill>
                  <a:schemeClr val="tx1"/>
                </a:solidFill>
                <a:latin typeface="Arial" panose="020B0604020202020204" pitchFamily="34" charset="0"/>
              </a:defRPr>
            </a:lvl7pPr>
            <a:lvl8pPr marL="3200400" algn="l" rtl="0" eaLnBrk="0" fontAlgn="base" hangingPunct="0">
              <a:spcBef>
                <a:spcPct val="0"/>
              </a:spcBef>
              <a:spcAft>
                <a:spcPct val="0"/>
              </a:spcAft>
              <a:defRPr>
                <a:solidFill>
                  <a:schemeClr val="tx1"/>
                </a:solidFill>
                <a:latin typeface="Arial" panose="020B0604020202020204" pitchFamily="34" charset="0"/>
              </a:defRPr>
            </a:lvl8pPr>
            <a:lvl9pPr marL="3657600" algn="l" rtl="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pPr>
            <a:br>
              <a:rPr kumimoji="0" lang="en-US" altLang="en-US" b="0" i="0" u="none" strike="noStrike" cap="none" normalizeH="0" baseline="0" dirty="0">
                <a:ln>
                  <a:noFill/>
                </a:ln>
                <a:solidFill>
                  <a:srgbClr val="202124"/>
                </a:solidFill>
                <a:effectLst/>
                <a:latin typeface="Helvetica Neue"/>
                <a:cs typeface="Calibri" panose="020F0502020204030204" pitchFamily="34" charset="0"/>
              </a:rPr>
            </a:br>
            <a:endParaRPr kumimoji="0" lang="en-US" altLang="en-US" b="0" i="0" u="none" strike="noStrike" cap="none" normalizeH="0" baseline="0" dirty="0">
              <a:ln>
                <a:noFill/>
              </a:ln>
              <a:solidFill>
                <a:srgbClr val="202124"/>
              </a:solidFill>
              <a:effectLst/>
              <a:latin typeface="Helvetica Neue"/>
              <a:cs typeface="Calibri" panose="020F050202020403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07299" y="678966"/>
            <a:ext cx="6145530" cy="166712"/>
          </a:xfrm>
          <a:prstGeom prst="rect">
            <a:avLst/>
          </a:prstGeom>
        </p:spPr>
        <p:txBody>
          <a:bodyPr vert="horz" wrap="square" lIns="0" tIns="12700" rIns="0" bIns="0" rtlCol="0">
            <a:spAutoFit/>
          </a:bodyPr>
          <a:lstStyle/>
          <a:p>
            <a:pPr marL="12700" rtl="1">
              <a:lnSpc>
                <a:spcPct val="100000"/>
              </a:lnSpc>
              <a:spcBef>
                <a:spcPts val="100"/>
              </a:spcBef>
            </a:pPr>
            <a:r>
              <a:rPr lang="ar-JO" sz="1000" spc="10" dirty="0">
                <a:latin typeface=""/>
                <a:cs typeface="Calibri" panose="020F0502020204030204" pitchFamily="34" charset="0"/>
              </a:rPr>
              <a:t>أمثلة على التدريبات والاجتماعات التي يمكن تقديمها لمختلف الأشخاص المشاركين في آلية التغذية الراجعة: </a:t>
            </a:r>
            <a:endParaRPr sz="1000" dirty="0">
              <a:latin typeface=""/>
              <a:cs typeface="Calibri" panose="020F0502020204030204" pitchFamily="34" charset="0"/>
            </a:endParaRPr>
          </a:p>
        </p:txBody>
      </p:sp>
      <p:sp>
        <p:nvSpPr>
          <p:cNvPr id="3" name="object 3"/>
          <p:cNvSpPr txBox="1"/>
          <p:nvPr/>
        </p:nvSpPr>
        <p:spPr>
          <a:xfrm>
            <a:off x="3899629" y="976977"/>
            <a:ext cx="2887980" cy="1044068"/>
          </a:xfrm>
          <a:prstGeom prst="rect">
            <a:avLst/>
          </a:prstGeom>
        </p:spPr>
        <p:txBody>
          <a:bodyPr vert="horz" wrap="square" lIns="0" tIns="12700" rIns="0" bIns="0" rtlCol="0">
            <a:spAutoFit/>
          </a:bodyPr>
          <a:lstStyle/>
          <a:p>
            <a:pPr marL="119380" marR="5080" indent="-107314" algn="just" rtl="1">
              <a:lnSpc>
                <a:spcPct val="113999"/>
              </a:lnSpc>
              <a:spcBef>
                <a:spcPts val="100"/>
              </a:spcBef>
              <a:buClr>
                <a:srgbClr val="992B7D"/>
              </a:buClr>
              <a:buFont typeface="Wingdings"/>
              <a:buChar char=""/>
              <a:tabLst>
                <a:tab pos="120650" algn="l"/>
              </a:tabLst>
            </a:pPr>
            <a:r>
              <a:rPr lang="ar-JO" sz="1000" b="1" dirty="0" err="1">
                <a:latin typeface="Arial Black"/>
                <a:cs typeface="Calibri" panose="020F0502020204030204" pitchFamily="34" charset="0"/>
              </a:rPr>
              <a:t>إحاطات</a:t>
            </a:r>
            <a:r>
              <a:rPr lang="ar-JO" sz="1000" b="1" dirty="0">
                <a:latin typeface="Arial Black"/>
                <a:cs typeface="Calibri" panose="020F0502020204030204" pitchFamily="34" charset="0"/>
              </a:rPr>
              <a:t> لفرق القيادة والإدارة العليا: </a:t>
            </a:r>
            <a:r>
              <a:rPr lang="ar-JO" sz="1000" dirty="0">
                <a:latin typeface="Arial Black"/>
                <a:cs typeface="Calibri" panose="020F0502020204030204" pitchFamily="34" charset="0"/>
              </a:rPr>
              <a:t>كيف تعمل آلية التغذية الراجعة على تعزيز المساءلة والثقة بين المنظمة والمجتمع؟ كيف يمكنك استخدام بيانات التغذية الراجعة المجتمعية للدعوة إلى تغيير أوسع وبرامج جديدة/محسنة؟</a:t>
            </a:r>
            <a:r>
              <a:rPr lang="ar-JO" sz="1000" dirty="0">
                <a:latin typeface="Tahoma"/>
                <a:cs typeface="Calibri" panose="020F0502020204030204" pitchFamily="34" charset="0"/>
              </a:rPr>
              <a:t> </a:t>
            </a:r>
            <a:r>
              <a:rPr lang="ar-JO" sz="1000" spc="-20" dirty="0">
                <a:latin typeface="Tahoma"/>
                <a:cs typeface="Calibri" panose="020F0502020204030204" pitchFamily="34" charset="0"/>
              </a:rPr>
              <a:t>انظر: (</a:t>
            </a:r>
            <a:r>
              <a:rPr lang="ar-JO" sz="1000" u="sng" dirty="0">
                <a:solidFill>
                  <a:srgbClr val="992B7D"/>
                </a:solidFill>
                <a:uFill>
                  <a:solidFill>
                    <a:srgbClr val="992B7D"/>
                  </a:solidFill>
                </a:uFill>
                <a:latin typeface="Tahoma"/>
                <a:cs typeface="Calibri" panose="020F0502020204030204" pitchFamily="34" charset="0"/>
                <a:hlinkClick r:id="rId2"/>
              </a:rPr>
              <a:t>مجموعة أدوات المشاركة المجتمعية والمساءلة 1: اجتماعات المشاركة المجتمعية والمساءلة للقيادة</a:t>
            </a:r>
            <a:r>
              <a:rPr lang="ar-JO" sz="1000" spc="-10" dirty="0">
                <a:latin typeface="Tahoma"/>
                <a:cs typeface="Calibri" panose="020F0502020204030204" pitchFamily="34" charset="0"/>
              </a:rPr>
              <a:t>).</a:t>
            </a:r>
            <a:endParaRPr sz="1000" dirty="0">
              <a:latin typeface="Tahoma"/>
              <a:cs typeface="Calibri" panose="020F0502020204030204" pitchFamily="34" charset="0"/>
            </a:endParaRPr>
          </a:p>
        </p:txBody>
      </p:sp>
      <p:sp>
        <p:nvSpPr>
          <p:cNvPr id="4" name="object 4"/>
          <p:cNvSpPr txBox="1"/>
          <p:nvPr/>
        </p:nvSpPr>
        <p:spPr>
          <a:xfrm>
            <a:off x="501650" y="979420"/>
            <a:ext cx="2887980" cy="993798"/>
          </a:xfrm>
          <a:prstGeom prst="rect">
            <a:avLst/>
          </a:prstGeom>
        </p:spPr>
        <p:txBody>
          <a:bodyPr vert="horz" wrap="square" lIns="0" tIns="12700" rIns="0" bIns="0" rtlCol="0">
            <a:spAutoFit/>
          </a:bodyPr>
          <a:lstStyle/>
          <a:p>
            <a:pPr marL="119380" marR="5080" indent="-107314" algn="just" rtl="1">
              <a:lnSpc>
                <a:spcPct val="113999"/>
              </a:lnSpc>
              <a:spcBef>
                <a:spcPts val="100"/>
              </a:spcBef>
              <a:buClr>
                <a:srgbClr val="992B7D"/>
              </a:buClr>
              <a:buFont typeface="Wingdings"/>
              <a:buChar char=""/>
              <a:tabLst>
                <a:tab pos="120650" algn="l"/>
              </a:tabLst>
            </a:pPr>
            <a:r>
              <a:rPr lang="ar-JO" sz="1000" b="1" spc="-10" dirty="0">
                <a:latin typeface="Tahoma"/>
                <a:cs typeface="Calibri" panose="020F0502020204030204" pitchFamily="34" charset="0"/>
              </a:rPr>
              <a:t>تدريب الأشخاص الذين يتعاملون بشكل مباشر مع المجتمعات: </a:t>
            </a:r>
            <a:r>
              <a:rPr lang="ar-JO" sz="1000" spc="-10" dirty="0">
                <a:latin typeface="Tahoma"/>
                <a:cs typeface="Calibri" panose="020F0502020204030204" pitchFamily="34" charset="0"/>
              </a:rPr>
              <a:t>كيفية تلقي وتسجيل التغذية الراجعة المجتمعية؟ كيفية إغلاق الحلقة مع المجتمعات؟</a:t>
            </a:r>
            <a:endParaRPr sz="1000" dirty="0">
              <a:latin typeface="Tahoma"/>
              <a:cs typeface="Calibri" panose="020F0502020204030204" pitchFamily="34" charset="0"/>
            </a:endParaRPr>
          </a:p>
          <a:p>
            <a:pPr marL="119380" marR="5080" indent="-107314" algn="just" rtl="1">
              <a:lnSpc>
                <a:spcPct val="113999"/>
              </a:lnSpc>
              <a:spcBef>
                <a:spcPts val="850"/>
              </a:spcBef>
              <a:buClr>
                <a:srgbClr val="992B7D"/>
              </a:buClr>
              <a:buFont typeface="Wingdings"/>
              <a:buChar char=""/>
              <a:tabLst>
                <a:tab pos="120650" algn="l"/>
              </a:tabLst>
            </a:pPr>
            <a:r>
              <a:rPr lang="ar-JO" sz="1000" b="1" dirty="0">
                <a:latin typeface="Arial Black"/>
                <a:cs typeface="Calibri" panose="020F0502020204030204" pitchFamily="34" charset="0"/>
              </a:rPr>
              <a:t>تدريب محللي البيانات: </a:t>
            </a:r>
            <a:r>
              <a:rPr lang="ar-JO" sz="1000" dirty="0">
                <a:latin typeface="Arial Black"/>
                <a:cs typeface="Calibri" panose="020F0502020204030204" pitchFamily="34" charset="0"/>
              </a:rPr>
              <a:t>كيفية تنظيم البيانات النوعية وترميزها وتحليلها وتقديمها بتنسيقات مناسبة لمختلف الجماهير.</a:t>
            </a:r>
            <a:endParaRPr sz="1000" dirty="0">
              <a:latin typeface="Tahoma"/>
              <a:cs typeface="Calibri" panose="020F0502020204030204" pitchFamily="34" charset="0"/>
            </a:endParaRPr>
          </a:p>
        </p:txBody>
      </p:sp>
      <p:sp>
        <p:nvSpPr>
          <p:cNvPr id="5" name="object 5"/>
          <p:cNvSpPr/>
          <p:nvPr/>
        </p:nvSpPr>
        <p:spPr>
          <a:xfrm>
            <a:off x="719999" y="2688901"/>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6" name="object 6"/>
          <p:cNvSpPr txBox="1"/>
          <p:nvPr/>
        </p:nvSpPr>
        <p:spPr>
          <a:xfrm>
            <a:off x="3084582" y="2762971"/>
            <a:ext cx="3258185" cy="596265"/>
          </a:xfrm>
          <a:prstGeom prst="rect">
            <a:avLst/>
          </a:prstGeom>
        </p:spPr>
        <p:txBody>
          <a:bodyPr vert="horz" wrap="square" lIns="0" tIns="12700" rIns="0" bIns="0" rtlCol="0">
            <a:spAutoFit/>
          </a:bodyPr>
          <a:lstStyle/>
          <a:p>
            <a:pPr marL="12700" rtl="1">
              <a:lnSpc>
                <a:spcPct val="100000"/>
              </a:lnSpc>
              <a:spcBef>
                <a:spcPts val="100"/>
              </a:spcBef>
            </a:pPr>
            <a:r>
              <a:rPr lang="ar-JO" sz="1300" b="1" spc="155" dirty="0">
                <a:solidFill>
                  <a:srgbClr val="FFFFFF"/>
                </a:solidFill>
                <a:latin typeface="Calibri"/>
                <a:cs typeface="Calibri" panose="020F0502020204030204" pitchFamily="34" charset="0"/>
              </a:rPr>
              <a:t>المصادر</a:t>
            </a:r>
            <a:endParaRPr sz="1300" dirty="0">
              <a:latin typeface="Calibri"/>
              <a:cs typeface="Calibri" panose="020F0502020204030204" pitchFamily="34" charset="0"/>
            </a:endParaRPr>
          </a:p>
          <a:p>
            <a:pPr>
              <a:lnSpc>
                <a:spcPct val="100000"/>
              </a:lnSpc>
              <a:spcBef>
                <a:spcPts val="20"/>
              </a:spcBef>
            </a:pPr>
            <a:endParaRPr sz="1450" dirty="0">
              <a:latin typeface="Calibri"/>
              <a:cs typeface="Calibri" panose="020F0502020204030204" pitchFamily="34" charset="0"/>
            </a:endParaRPr>
          </a:p>
          <a:p>
            <a:pPr marL="192405" indent="-179705" rtl="1">
              <a:lnSpc>
                <a:spcPct val="100000"/>
              </a:lnSpc>
              <a:buClr>
                <a:srgbClr val="673089"/>
              </a:buClr>
              <a:buFont typeface="Arial Narrow"/>
              <a:buChar char="►"/>
              <a:tabLst>
                <a:tab pos="192405" algn="l"/>
              </a:tabLst>
            </a:pPr>
            <a:r>
              <a:rPr lang="ar-JO" sz="950" u="sng" dirty="0">
                <a:solidFill>
                  <a:srgbClr val="992B7D"/>
                </a:solidFill>
                <a:uFill>
                  <a:solidFill>
                    <a:srgbClr val="992B7D"/>
                  </a:solidFill>
                </a:uFill>
                <a:latin typeface="Tahoma"/>
                <a:cs typeface="Calibri" panose="020F0502020204030204" pitchFamily="34" charset="0"/>
                <a:hlinkClick r:id="rId3"/>
              </a:rPr>
              <a:t>حزمة التدريب على آلية التغذية الراجعة المجتمعية </a:t>
            </a:r>
            <a:endParaRPr sz="950" dirty="0">
              <a:latin typeface="Tahoma"/>
              <a:cs typeface="Calibri" panose="020F0502020204030204" pitchFamily="34" charset="0"/>
            </a:endParaRPr>
          </a:p>
        </p:txBody>
      </p:sp>
      <p:sp>
        <p:nvSpPr>
          <p:cNvPr id="7" name="object 7"/>
          <p:cNvSpPr txBox="1"/>
          <p:nvPr/>
        </p:nvSpPr>
        <p:spPr>
          <a:xfrm>
            <a:off x="2494694" y="3808467"/>
            <a:ext cx="4373245" cy="284480"/>
          </a:xfrm>
          <a:prstGeom prst="rect">
            <a:avLst/>
          </a:prstGeom>
        </p:spPr>
        <p:txBody>
          <a:bodyPr vert="horz" wrap="square" lIns="0" tIns="12700" rIns="0" bIns="0" rtlCol="0">
            <a:spAutoFit/>
          </a:bodyPr>
          <a:lstStyle/>
          <a:p>
            <a:pPr marL="12700" rtl="1">
              <a:lnSpc>
                <a:spcPct val="100000"/>
              </a:lnSpc>
              <a:spcBef>
                <a:spcPts val="100"/>
              </a:spcBef>
            </a:pPr>
            <a:r>
              <a:rPr sz="1700" b="1" dirty="0">
                <a:solidFill>
                  <a:srgbClr val="E42A83"/>
                </a:solidFill>
                <a:latin typeface="Calibri"/>
                <a:cs typeface="Calibri" panose="020F0502020204030204" pitchFamily="34" charset="0"/>
              </a:rPr>
              <a:t>1.9</a:t>
            </a:r>
            <a:r>
              <a:rPr sz="1700" b="1" spc="120" dirty="0">
                <a:solidFill>
                  <a:srgbClr val="E42A83"/>
                </a:solidFill>
                <a:latin typeface="Calibri"/>
                <a:cs typeface="Calibri" panose="020F0502020204030204" pitchFamily="34" charset="0"/>
              </a:rPr>
              <a:t> </a:t>
            </a:r>
            <a:r>
              <a:rPr lang="ar-JO" sz="1700" b="1" spc="180" dirty="0">
                <a:solidFill>
                  <a:srgbClr val="E42A83"/>
                </a:solidFill>
                <a:latin typeface="Calibri"/>
                <a:cs typeface="Calibri" panose="020F0502020204030204" pitchFamily="34" charset="0"/>
              </a:rPr>
              <a:t>الإعلان عن آلية التغذية الراجعة</a:t>
            </a:r>
            <a:endParaRPr sz="1700" dirty="0">
              <a:latin typeface="Calibri"/>
              <a:cs typeface="Calibri" panose="020F0502020204030204" pitchFamily="34" charset="0"/>
            </a:endParaRPr>
          </a:p>
        </p:txBody>
      </p:sp>
      <p:sp>
        <p:nvSpPr>
          <p:cNvPr id="8" name="object 8"/>
          <p:cNvSpPr txBox="1"/>
          <p:nvPr/>
        </p:nvSpPr>
        <p:spPr>
          <a:xfrm>
            <a:off x="3760835" y="4149478"/>
            <a:ext cx="2996565" cy="1344663"/>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تحتاج المجتمعات إلى معرفة آلية التغذية الراجعة وكيفية الوصول إليها. لمشاركة المعلومات حول آلية تقديم الملاحظات، يمكنك استخدام القنوات التي حددتها مسبقًا باستخدام </a:t>
            </a:r>
            <a:r>
              <a:rPr lang="ar-JO" sz="1000" u="sng" spc="-25" dirty="0">
                <a:solidFill>
                  <a:srgbClr val="992B7D"/>
                </a:solidFill>
                <a:uFill>
                  <a:solidFill>
                    <a:srgbClr val="992B7D"/>
                  </a:solidFill>
                </a:uFill>
                <a:latin typeface="Tahoma"/>
                <a:cs typeface="Calibri" panose="020F0502020204030204" pitchFamily="34" charset="0"/>
                <a:hlinkClick r:id="rId3"/>
              </a:rPr>
              <a:t>الأداة 3</a:t>
            </a:r>
            <a:r>
              <a:rPr lang="ar-JO" sz="1000" dirty="0">
                <a:latin typeface="Tahoma"/>
                <a:cs typeface="Calibri" panose="020F0502020204030204" pitchFamily="34" charset="0"/>
              </a:rPr>
              <a:t>. وتأكد من أنك:</a:t>
            </a:r>
          </a:p>
          <a:p>
            <a:pPr marL="119380" marR="113030" indent="-107314" algn="just" rtl="1">
              <a:lnSpc>
                <a:spcPct val="113999"/>
              </a:lnSpc>
              <a:spcBef>
                <a:spcPts val="850"/>
              </a:spcBef>
              <a:buClr>
                <a:srgbClr val="992B7D"/>
              </a:buClr>
              <a:buFont typeface="Wingdings"/>
              <a:buChar char=""/>
              <a:tabLst>
                <a:tab pos="120650" algn="l"/>
              </a:tabLst>
            </a:pPr>
            <a:r>
              <a:rPr lang="ar-JO" sz="1000" b="1" dirty="0">
                <a:latin typeface="Arial Black"/>
                <a:cs typeface="Calibri" panose="020F0502020204030204" pitchFamily="34" charset="0"/>
              </a:rPr>
              <a:t>تتواصل مع المجتمعات وذلك لإفهامهم</a:t>
            </a:r>
            <a:r>
              <a:rPr lang="ar-JO" sz="1000" dirty="0">
                <a:latin typeface="Arial Black"/>
                <a:cs typeface="Calibri" panose="020F0502020204030204" pitchFamily="34" charset="0"/>
              </a:rPr>
              <a:t> بأنهم يملكون الحق في تقديم الملاحظات والانطباعات وأن جميع هذه الملاحظات بما في ذلك السلبي منها مرحب به، وذلك لأهميتها في تحسين خدمات لأنها الجمعية الوطنية.</a:t>
            </a:r>
            <a:endParaRPr lang="en-US" sz="1000" dirty="0">
              <a:latin typeface="Tahoma"/>
              <a:cs typeface="Calibri" panose="020F0502020204030204" pitchFamily="34" charset="0"/>
            </a:endParaRPr>
          </a:p>
        </p:txBody>
      </p:sp>
      <p:sp>
        <p:nvSpPr>
          <p:cNvPr id="9" name="object 9"/>
          <p:cNvSpPr txBox="1"/>
          <p:nvPr/>
        </p:nvSpPr>
        <p:spPr>
          <a:xfrm>
            <a:off x="706505" y="4159306"/>
            <a:ext cx="2887980" cy="1285224"/>
          </a:xfrm>
          <a:prstGeom prst="rect">
            <a:avLst/>
          </a:prstGeom>
        </p:spPr>
        <p:txBody>
          <a:bodyPr vert="horz" wrap="square" lIns="0" tIns="12700" rIns="0" bIns="0" rtlCol="0">
            <a:spAutoFit/>
          </a:bodyPr>
          <a:lstStyle/>
          <a:p>
            <a:pPr marL="119380" marR="5080" indent="-107314" algn="just" rtl="1">
              <a:lnSpc>
                <a:spcPct val="113999"/>
              </a:lnSpc>
              <a:spcBef>
                <a:spcPts val="100"/>
              </a:spcBef>
              <a:buClr>
                <a:srgbClr val="992B7D"/>
              </a:buClr>
              <a:buFont typeface="Wingdings"/>
              <a:buChar char=""/>
              <a:tabLst>
                <a:tab pos="120650" algn="l"/>
              </a:tabLst>
            </a:pPr>
            <a:r>
              <a:rPr lang="ar-JO" sz="1000" b="1" dirty="0">
                <a:latin typeface=""/>
                <a:cs typeface="Calibri" panose="020F0502020204030204" pitchFamily="34" charset="0"/>
              </a:rPr>
              <a:t>التأكيد على أنه لن يكون هناك أي عواقب سلبية </a:t>
            </a:r>
            <a:r>
              <a:rPr lang="ar-JO" sz="1000" dirty="0">
                <a:latin typeface=""/>
                <a:cs typeface="Calibri" panose="020F0502020204030204" pitchFamily="34" charset="0"/>
              </a:rPr>
              <a:t>في حال قام بعض الأشخاص بتقديم شكاوى. </a:t>
            </a:r>
            <a:endParaRPr sz="1000" dirty="0">
              <a:latin typeface=""/>
              <a:cs typeface="Calibri" panose="020F0502020204030204" pitchFamily="34" charset="0"/>
            </a:endParaRPr>
          </a:p>
          <a:p>
            <a:pPr marL="119380" marR="5080" indent="-107314" algn="just" rtl="1">
              <a:lnSpc>
                <a:spcPct val="113999"/>
              </a:lnSpc>
              <a:spcBef>
                <a:spcPts val="850"/>
              </a:spcBef>
              <a:buClr>
                <a:srgbClr val="992B7D"/>
              </a:buClr>
              <a:buFont typeface="Wingdings"/>
              <a:buChar char=""/>
              <a:tabLst>
                <a:tab pos="120650" algn="l"/>
              </a:tabLst>
            </a:pPr>
            <a:r>
              <a:rPr lang="ar-JO" sz="1000" b="1" dirty="0">
                <a:latin typeface=""/>
                <a:cs typeface="Calibri" panose="020F0502020204030204" pitchFamily="34" charset="0"/>
              </a:rPr>
              <a:t>إدارة التوقعات </a:t>
            </a:r>
            <a:r>
              <a:rPr lang="ar-JO" sz="1000" dirty="0">
                <a:latin typeface=""/>
                <a:cs typeface="Calibri" panose="020F0502020204030204" pitchFamily="34" charset="0"/>
              </a:rPr>
              <a:t>من خلال توضيح نوع الملاحظات والانطباعات التي يمكن للآلية الاستجابة لها والمدة التي ستستغرقها الاستجابة.</a:t>
            </a:r>
            <a:endParaRPr lang="en-US" sz="1000" dirty="0">
              <a:latin typeface=""/>
              <a:cs typeface="Calibri" panose="020F0502020204030204" pitchFamily="34" charset="0"/>
            </a:endParaRPr>
          </a:p>
          <a:p>
            <a:pPr marL="119380" marR="5080" indent="-107314" algn="just" rtl="1">
              <a:lnSpc>
                <a:spcPct val="113999"/>
              </a:lnSpc>
              <a:spcBef>
                <a:spcPts val="850"/>
              </a:spcBef>
              <a:buClr>
                <a:srgbClr val="992B7D"/>
              </a:buClr>
              <a:buFont typeface="Wingdings"/>
              <a:buChar char=""/>
              <a:tabLst>
                <a:tab pos="120650" algn="l"/>
              </a:tabLst>
            </a:pPr>
            <a:r>
              <a:rPr lang="ar-JO" sz="1000" dirty="0">
                <a:latin typeface=""/>
                <a:cs typeface="Calibri" panose="020F0502020204030204" pitchFamily="34" charset="0"/>
              </a:rPr>
              <a:t>طمأنة الأشخاص بأنه سيتم التعامل مع </a:t>
            </a:r>
            <a:r>
              <a:rPr lang="ar-JO" sz="1000" b="1" dirty="0">
                <a:latin typeface=""/>
                <a:cs typeface="Calibri" panose="020F0502020204030204" pitchFamily="34" charset="0"/>
              </a:rPr>
              <a:t>الملاحظات والانطباعات الحساسة</a:t>
            </a:r>
            <a:r>
              <a:rPr lang="ar-JO" sz="1000" dirty="0">
                <a:latin typeface=""/>
                <a:cs typeface="Calibri" panose="020F0502020204030204" pitchFamily="34" charset="0"/>
              </a:rPr>
              <a:t> والشكاوى الخطيرة بأمان وسرية.</a:t>
            </a:r>
            <a:endParaRPr lang="en-US" sz="1000" dirty="0">
              <a:latin typeface=""/>
              <a:cs typeface="Calibri" panose="020F0502020204030204" pitchFamily="34" charset="0"/>
            </a:endParaRPr>
          </a:p>
        </p:txBody>
      </p:sp>
      <p:sp>
        <p:nvSpPr>
          <p:cNvPr id="10" name="object 10"/>
          <p:cNvSpPr txBox="1"/>
          <p:nvPr/>
        </p:nvSpPr>
        <p:spPr>
          <a:xfrm>
            <a:off x="3857052" y="5985618"/>
            <a:ext cx="2995930" cy="336631"/>
          </a:xfrm>
          <a:prstGeom prst="rect">
            <a:avLst/>
          </a:prstGeom>
        </p:spPr>
        <p:txBody>
          <a:bodyPr vert="horz" wrap="square" lIns="0" tIns="12700" rIns="0" bIns="0" rtlCol="0">
            <a:spAutoFit/>
          </a:bodyPr>
          <a:lstStyle/>
          <a:p>
            <a:pPr marL="12700" marR="5080" algn="just" rtl="1">
              <a:lnSpc>
                <a:spcPct val="113999"/>
              </a:lnSpc>
              <a:spcBef>
                <a:spcPts val="100"/>
              </a:spcBef>
            </a:pPr>
            <a:r>
              <a:rPr lang="ar-JO" sz="950" dirty="0">
                <a:latin typeface="Tahoma"/>
                <a:cs typeface="Calibri" panose="020F0502020204030204" pitchFamily="34" charset="0"/>
              </a:rPr>
              <a:t>تأكد من أن آلية التغذية الراجعة واضحة للجميع داخل منظمتك، بما في ذلك الموظفين والمتطوعين.</a:t>
            </a:r>
          </a:p>
        </p:txBody>
      </p:sp>
      <p:sp>
        <p:nvSpPr>
          <p:cNvPr id="11" name="object 11"/>
          <p:cNvSpPr txBox="1"/>
          <p:nvPr/>
        </p:nvSpPr>
        <p:spPr>
          <a:xfrm>
            <a:off x="719999" y="5949108"/>
            <a:ext cx="2995930" cy="335156"/>
          </a:xfrm>
          <a:prstGeom prst="rect">
            <a:avLst/>
          </a:prstGeom>
        </p:spPr>
        <p:txBody>
          <a:bodyPr vert="horz" wrap="square" lIns="0" tIns="12700" rIns="0" bIns="0" rtlCol="0">
            <a:spAutoFit/>
          </a:bodyPr>
          <a:lstStyle/>
          <a:p>
            <a:pPr marL="12700" marR="5080" algn="just" rtl="1">
              <a:lnSpc>
                <a:spcPct val="113999"/>
              </a:lnSpc>
              <a:spcBef>
                <a:spcPts val="100"/>
              </a:spcBef>
            </a:pPr>
            <a:r>
              <a:rPr lang="ar-JO" sz="950" dirty="0">
                <a:latin typeface="Tahoma"/>
                <a:cs typeface="Calibri" panose="020F0502020204030204" pitchFamily="34" charset="0"/>
              </a:rPr>
              <a:t>شارك المعلومات المتعلقة بالآلية خلال اجتماعات الموظفين، ضع ملصقات في مكتبك تتضمن تفاصيل حول آلية التغذية الراجعة وما إلى ذلك.</a:t>
            </a:r>
            <a:endParaRPr sz="950" dirty="0">
              <a:latin typeface="Tahoma"/>
              <a:cs typeface="Calibri" panose="020F0502020204030204" pitchFamily="34" charset="0"/>
            </a:endParaRPr>
          </a:p>
        </p:txBody>
      </p:sp>
      <p:sp>
        <p:nvSpPr>
          <p:cNvPr id="12" name="object 12"/>
          <p:cNvSpPr/>
          <p:nvPr/>
        </p:nvSpPr>
        <p:spPr>
          <a:xfrm>
            <a:off x="719999" y="6954601"/>
            <a:ext cx="6120130" cy="381635"/>
          </a:xfrm>
          <a:custGeom>
            <a:avLst/>
            <a:gdLst/>
            <a:ahLst/>
            <a:cxnLst/>
            <a:rect l="l" t="t" r="r" b="b"/>
            <a:pathLst>
              <a:path w="6120130" h="381634">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13" name="object 13"/>
          <p:cNvSpPr txBox="1"/>
          <p:nvPr/>
        </p:nvSpPr>
        <p:spPr>
          <a:xfrm>
            <a:off x="707299" y="6538566"/>
            <a:ext cx="5960110" cy="159018"/>
          </a:xfrm>
          <a:prstGeom prst="rect">
            <a:avLst/>
          </a:prstGeom>
        </p:spPr>
        <p:txBody>
          <a:bodyPr vert="horz" wrap="square" lIns="0" tIns="12700" rIns="0" bIns="0" rtlCol="0">
            <a:spAutoFit/>
          </a:bodyPr>
          <a:lstStyle/>
          <a:p>
            <a:pPr marL="12700" rtl="1">
              <a:lnSpc>
                <a:spcPct val="100000"/>
              </a:lnSpc>
              <a:spcBef>
                <a:spcPts val="100"/>
              </a:spcBef>
            </a:pPr>
            <a:r>
              <a:rPr lang="ar-JO" sz="950" spc="-10" dirty="0">
                <a:latin typeface="Tahoma"/>
                <a:cs typeface="Calibri" panose="020F0502020204030204" pitchFamily="34" charset="0"/>
              </a:rPr>
              <a:t>يمكنك استخدام الأدوات الآتية للعثور على القناة المناسبة لمشاركة المعلومات المتعلقة بآلية التغذية الراجعة:</a:t>
            </a:r>
            <a:endParaRPr sz="950" dirty="0">
              <a:latin typeface="Tahoma"/>
              <a:cs typeface="Calibri" panose="020F0502020204030204" pitchFamily="34" charset="0"/>
            </a:endParaRPr>
          </a:p>
        </p:txBody>
      </p:sp>
      <p:sp>
        <p:nvSpPr>
          <p:cNvPr id="14" name="object 14"/>
          <p:cNvSpPr txBox="1"/>
          <p:nvPr/>
        </p:nvSpPr>
        <p:spPr>
          <a:xfrm>
            <a:off x="1681996" y="7011232"/>
            <a:ext cx="4630420" cy="869315"/>
          </a:xfrm>
          <a:prstGeom prst="rect">
            <a:avLst/>
          </a:prstGeom>
        </p:spPr>
        <p:txBody>
          <a:bodyPr vert="horz" wrap="square" lIns="0" tIns="12700" rIns="0" bIns="0" rtlCol="0">
            <a:spAutoFit/>
          </a:bodyPr>
          <a:lstStyle/>
          <a:p>
            <a:pPr marL="12700" rtl="1">
              <a:lnSpc>
                <a:spcPct val="100000"/>
              </a:lnSpc>
              <a:spcBef>
                <a:spcPts val="100"/>
              </a:spcBef>
            </a:pPr>
            <a:r>
              <a:rPr lang="ar-JO" sz="1300" b="1" spc="155" dirty="0">
                <a:solidFill>
                  <a:srgbClr val="FFFFFF"/>
                </a:solidFill>
                <a:latin typeface="Calibri"/>
                <a:cs typeface="Calibri" panose="020F0502020204030204" pitchFamily="34" charset="0"/>
              </a:rPr>
              <a:t>المصادر</a:t>
            </a:r>
            <a:endParaRPr sz="1300" dirty="0">
              <a:latin typeface="Calibri"/>
              <a:cs typeface="Calibri" panose="020F0502020204030204" pitchFamily="34" charset="0"/>
            </a:endParaRPr>
          </a:p>
          <a:p>
            <a:pPr rtl="1">
              <a:lnSpc>
                <a:spcPct val="100000"/>
              </a:lnSpc>
              <a:spcBef>
                <a:spcPts val="20"/>
              </a:spcBef>
            </a:pPr>
            <a:endParaRPr sz="1450" dirty="0">
              <a:latin typeface="Calibri"/>
              <a:cs typeface="Calibri" panose="020F0502020204030204" pitchFamily="34" charset="0"/>
            </a:endParaRPr>
          </a:p>
          <a:p>
            <a:pPr marL="192405" indent="-179705" rtl="1">
              <a:lnSpc>
                <a:spcPct val="100000"/>
              </a:lnSpc>
              <a:buClr>
                <a:srgbClr val="673089"/>
              </a:buClr>
              <a:buFont typeface="Arial Narrow"/>
              <a:buChar char="►"/>
              <a:tabLst>
                <a:tab pos="192405" algn="l"/>
              </a:tabLst>
            </a:pPr>
            <a:r>
              <a:rPr lang="ar-JO" sz="950" u="sng" dirty="0">
                <a:solidFill>
                  <a:srgbClr val="992B7D"/>
                </a:solidFill>
                <a:uFill>
                  <a:solidFill>
                    <a:srgbClr val="992B7D"/>
                  </a:solidFill>
                </a:uFill>
                <a:latin typeface="Tahoma"/>
                <a:cs typeface="Calibri" panose="020F0502020204030204" pitchFamily="34" charset="0"/>
                <a:hlinkClick r:id="rId3"/>
              </a:rPr>
              <a:t>أداة التغذية الراجعة 3: تحديد قنوات الاتصال لآلية التغذية الراجعة</a:t>
            </a:r>
            <a:endParaRPr sz="950" dirty="0">
              <a:latin typeface="Tahoma"/>
              <a:cs typeface="Calibri" panose="020F0502020204030204" pitchFamily="34" charset="0"/>
            </a:endParaRPr>
          </a:p>
          <a:p>
            <a:pPr marL="192405" indent="-179705" rtl="1">
              <a:lnSpc>
                <a:spcPct val="100000"/>
              </a:lnSpc>
              <a:spcBef>
                <a:spcPts val="1010"/>
              </a:spcBef>
              <a:buClr>
                <a:srgbClr val="673089"/>
              </a:buClr>
              <a:buFont typeface="Arial Narrow"/>
              <a:buChar char="►"/>
              <a:tabLst>
                <a:tab pos="192405" algn="l"/>
              </a:tabLst>
            </a:pPr>
            <a:r>
              <a:rPr lang="ar-JO" sz="950" u="sng" dirty="0">
                <a:solidFill>
                  <a:srgbClr val="992B7D"/>
                </a:solidFill>
                <a:uFill>
                  <a:solidFill>
                    <a:srgbClr val="992B7D"/>
                  </a:solidFill>
                </a:uFill>
                <a:latin typeface="Tahoma"/>
                <a:cs typeface="Calibri" panose="020F0502020204030204" pitchFamily="34" charset="0"/>
                <a:hlinkClick r:id="rId2"/>
              </a:rPr>
              <a:t>أداة مجموعة أدوات المشاركة المجتمعية والمساءلة 19: مصفوفة قنوات اللإتصال</a:t>
            </a:r>
            <a:endParaRPr sz="950" dirty="0">
              <a:latin typeface="Tahoma"/>
              <a:cs typeface="Calibri" panose="020F0502020204030204" pitchFamily="34" charset="0"/>
            </a:endParaRPr>
          </a:p>
        </p:txBody>
      </p:sp>
      <p:grpSp>
        <p:nvGrpSpPr>
          <p:cNvPr id="15" name="object 15"/>
          <p:cNvGrpSpPr/>
          <p:nvPr/>
        </p:nvGrpSpPr>
        <p:grpSpPr>
          <a:xfrm>
            <a:off x="6394741" y="2670230"/>
            <a:ext cx="474345" cy="474345"/>
            <a:chOff x="469337" y="2639017"/>
            <a:chExt cx="474345" cy="474345"/>
          </a:xfrm>
        </p:grpSpPr>
        <p:sp>
          <p:nvSpPr>
            <p:cNvPr id="16" name="object 16"/>
            <p:cNvSpPr/>
            <p:nvPr/>
          </p:nvSpPr>
          <p:spPr>
            <a:xfrm>
              <a:off x="469337" y="2639017"/>
              <a:ext cx="474345" cy="474345"/>
            </a:xfrm>
            <a:custGeom>
              <a:avLst/>
              <a:gdLst/>
              <a:ahLst/>
              <a:cxnLst/>
              <a:rect l="l" t="t" r="r" b="b"/>
              <a:pathLst>
                <a:path w="474344" h="474344">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17" name="object 17"/>
            <p:cNvPicPr/>
            <p:nvPr/>
          </p:nvPicPr>
          <p:blipFill>
            <a:blip r:embed="rId4" cstate="print"/>
            <a:stretch>
              <a:fillRect/>
            </a:stretch>
          </p:blipFill>
          <p:spPr>
            <a:xfrm>
              <a:off x="573284" y="2742002"/>
              <a:ext cx="266442" cy="268339"/>
            </a:xfrm>
            <a:prstGeom prst="rect">
              <a:avLst/>
            </a:prstGeom>
          </p:spPr>
        </p:pic>
      </p:grpSp>
      <p:pic>
        <p:nvPicPr>
          <p:cNvPr id="18" name="object 18"/>
          <p:cNvPicPr/>
          <p:nvPr/>
        </p:nvPicPr>
        <p:blipFill>
          <a:blip r:embed="rId5" cstate="print"/>
          <a:stretch>
            <a:fillRect/>
          </a:stretch>
        </p:blipFill>
        <p:spPr>
          <a:xfrm>
            <a:off x="3778250" y="3126621"/>
            <a:ext cx="245795" cy="245795"/>
          </a:xfrm>
          <a:prstGeom prst="rect">
            <a:avLst/>
          </a:prstGeom>
        </p:spPr>
      </p:pic>
      <p:grpSp>
        <p:nvGrpSpPr>
          <p:cNvPr id="19" name="object 19"/>
          <p:cNvGrpSpPr/>
          <p:nvPr/>
        </p:nvGrpSpPr>
        <p:grpSpPr>
          <a:xfrm>
            <a:off x="6392241" y="6908245"/>
            <a:ext cx="474345" cy="474345"/>
            <a:chOff x="469337" y="6904715"/>
            <a:chExt cx="474345" cy="474345"/>
          </a:xfrm>
        </p:grpSpPr>
        <p:sp>
          <p:nvSpPr>
            <p:cNvPr id="20" name="object 20"/>
            <p:cNvSpPr/>
            <p:nvPr/>
          </p:nvSpPr>
          <p:spPr>
            <a:xfrm>
              <a:off x="469337" y="6904715"/>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21" name="object 21"/>
            <p:cNvPicPr/>
            <p:nvPr/>
          </p:nvPicPr>
          <p:blipFill>
            <a:blip r:embed="rId6" cstate="print"/>
            <a:stretch>
              <a:fillRect/>
            </a:stretch>
          </p:blipFill>
          <p:spPr>
            <a:xfrm>
              <a:off x="573284" y="7007702"/>
              <a:ext cx="266442" cy="268339"/>
            </a:xfrm>
            <a:prstGeom prst="rect">
              <a:avLst/>
            </a:prstGeom>
          </p:spPr>
        </p:pic>
      </p:grpSp>
      <p:pic>
        <p:nvPicPr>
          <p:cNvPr id="22" name="object 22"/>
          <p:cNvPicPr/>
          <p:nvPr/>
        </p:nvPicPr>
        <p:blipFill>
          <a:blip r:embed="rId7" cstate="print"/>
          <a:stretch>
            <a:fillRect/>
          </a:stretch>
        </p:blipFill>
        <p:spPr>
          <a:xfrm>
            <a:off x="2635250" y="7362596"/>
            <a:ext cx="245795" cy="245795"/>
          </a:xfrm>
          <a:prstGeom prst="rect">
            <a:avLst/>
          </a:prstGeom>
        </p:spPr>
      </p:pic>
      <p:pic>
        <p:nvPicPr>
          <p:cNvPr id="23" name="object 23"/>
          <p:cNvPicPr/>
          <p:nvPr/>
        </p:nvPicPr>
        <p:blipFill>
          <a:blip r:embed="rId8" cstate="print"/>
          <a:stretch>
            <a:fillRect/>
          </a:stretch>
        </p:blipFill>
        <p:spPr>
          <a:xfrm>
            <a:off x="2332503" y="7634752"/>
            <a:ext cx="245795" cy="245795"/>
          </a:xfrm>
          <a:prstGeom prst="rect">
            <a:avLst/>
          </a:prstGeom>
        </p:spPr>
      </p:pic>
      <p:sp>
        <p:nvSpPr>
          <p:cNvPr id="25" name="object 25"/>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26" name="object 26"/>
          <p:cNvSpPr txBox="1"/>
          <p:nvPr/>
        </p:nvSpPr>
        <p:spPr>
          <a:xfrm>
            <a:off x="6717444" y="10083162"/>
            <a:ext cx="150495" cy="135935"/>
          </a:xfrm>
          <a:prstGeom prst="rect">
            <a:avLst/>
          </a:prstGeom>
        </p:spPr>
        <p:txBody>
          <a:bodyPr vert="horz" wrap="square" lIns="0" tIns="12700" rIns="0" bIns="0" rtlCol="0">
            <a:spAutoFit/>
          </a:bodyPr>
          <a:lstStyle/>
          <a:p>
            <a:pPr marL="12700">
              <a:lnSpc>
                <a:spcPct val="100000"/>
              </a:lnSpc>
              <a:spcBef>
                <a:spcPts val="100"/>
              </a:spcBef>
            </a:pPr>
            <a:r>
              <a:rPr sz="800" b="1" spc="-25" dirty="0">
                <a:solidFill>
                  <a:srgbClr val="FFFFFF"/>
                </a:solidFill>
                <a:latin typeface="Calibri" panose="020F0502020204030204" pitchFamily="34" charset="0"/>
                <a:cs typeface="Calibri" panose="020F0502020204030204" pitchFamily="34" charset="0"/>
              </a:rPr>
              <a:t>27</a:t>
            </a:r>
            <a:endParaRPr sz="800" dirty="0">
              <a:latin typeface="Calibri" panose="020F0502020204030204" pitchFamily="34" charset="0"/>
              <a:cs typeface="Calibri" panose="020F0502020204030204" pitchFamily="34" charset="0"/>
            </a:endParaRPr>
          </a:p>
        </p:txBody>
      </p:sp>
      <p:sp>
        <p:nvSpPr>
          <p:cNvPr id="28" name="object 18">
            <a:extLst>
              <a:ext uri="{FF2B5EF4-FFF2-40B4-BE49-F238E27FC236}">
                <a16:creationId xmlns:a16="http://schemas.microsoft.com/office/drawing/2014/main" id="{00A9DB63-E021-54C6-4B7A-BA0D59A331E6}"/>
              </a:ext>
            </a:extLst>
          </p:cNvPr>
          <p:cNvSpPr txBox="1"/>
          <p:nvPr/>
        </p:nvSpPr>
        <p:spPr>
          <a:xfrm>
            <a:off x="2585387" y="10016634"/>
            <a:ext cx="3973829" cy="289560"/>
          </a:xfrm>
          <a:prstGeom prst="rect">
            <a:avLst/>
          </a:prstGeom>
        </p:spPr>
        <p:txBody>
          <a:bodyPr vert="horz" wrap="square" lIns="0" tIns="22860" rIns="0" bIns="0" rtlCol="0">
            <a:spAutoFit/>
          </a:bodyPr>
          <a:lstStyle/>
          <a:p>
            <a:pPr marR="5715" algn="r" rtl="1">
              <a:lnSpc>
                <a:spcPct val="100000"/>
              </a:lnSpc>
              <a:spcBef>
                <a:spcPts val="180"/>
              </a:spcBef>
            </a:pPr>
            <a:r>
              <a:rPr lang="ar-JO" sz="800" b="1" spc="95" dirty="0">
                <a:solidFill>
                  <a:srgbClr val="992B7D"/>
                </a:solidFill>
                <a:latin typeface="Calibri"/>
                <a:cs typeface="Calibri" panose="020F0502020204030204" pitchFamily="34" charset="0"/>
              </a:rPr>
              <a:t>الوحدة 3:</a:t>
            </a:r>
            <a:r>
              <a:rPr lang="ar-JO" sz="800" spc="-10" dirty="0">
                <a:latin typeface="Verdana"/>
                <a:cs typeface="Calibri" panose="020F0502020204030204" pitchFamily="34" charset="0"/>
              </a:rPr>
              <a:t>مراحل بناء آلية التغذية الراجعة المفتوحة وغير المنظمة</a:t>
            </a:r>
            <a:endParaRPr sz="800" dirty="0">
              <a:latin typeface="Verdana"/>
              <a:cs typeface="Calibri" panose="020F0502020204030204" pitchFamily="34" charset="0"/>
            </a:endParaRPr>
          </a:p>
          <a:p>
            <a:pPr marR="5080" algn="r">
              <a:lnSpc>
                <a:spcPct val="100000"/>
              </a:lnSpc>
              <a:spcBef>
                <a:spcPts val="75"/>
              </a:spcBef>
            </a:pPr>
            <a:r>
              <a:rPr lang="ar-JO" sz="800" dirty="0">
                <a:solidFill>
                  <a:srgbClr val="992B7D"/>
                </a:solidFill>
                <a:latin typeface="Verdana"/>
                <a:cs typeface="Calibri" panose="020F0502020204030204" pitchFamily="34" charset="0"/>
              </a:rPr>
              <a:t>المرحلة الأولى: بناء آلية التغذية الراجعة الخاصة بك. </a:t>
            </a:r>
            <a:endParaRPr sz="800" dirty="0">
              <a:latin typeface="Verdana"/>
              <a:cs typeface="Calibri" panose="020F050202020403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7560309" cy="10692130"/>
            <a:chOff x="0" y="0"/>
            <a:chExt cx="7560309" cy="10692130"/>
          </a:xfrm>
        </p:grpSpPr>
        <p:pic>
          <p:nvPicPr>
            <p:cNvPr id="3" name="object 3"/>
            <p:cNvPicPr/>
            <p:nvPr/>
          </p:nvPicPr>
          <p:blipFill>
            <a:blip r:embed="rId2" cstate="print"/>
            <a:stretch>
              <a:fillRect/>
            </a:stretch>
          </p:blipFill>
          <p:spPr>
            <a:xfrm>
              <a:off x="0" y="0"/>
              <a:ext cx="7559992" cy="10692003"/>
            </a:xfrm>
            <a:prstGeom prst="rect">
              <a:avLst/>
            </a:prstGeom>
          </p:spPr>
        </p:pic>
        <p:sp>
          <p:nvSpPr>
            <p:cNvPr id="4" name="object 4"/>
            <p:cNvSpPr/>
            <p:nvPr/>
          </p:nvSpPr>
          <p:spPr>
            <a:xfrm>
              <a:off x="0" y="0"/>
              <a:ext cx="2110105" cy="2360295"/>
            </a:xfrm>
            <a:custGeom>
              <a:avLst/>
              <a:gdLst/>
              <a:ahLst/>
              <a:cxnLst/>
              <a:rect l="l" t="t" r="r" b="b"/>
              <a:pathLst>
                <a:path w="2110105" h="2360295">
                  <a:moveTo>
                    <a:pt x="1327662" y="0"/>
                  </a:moveTo>
                  <a:lnTo>
                    <a:pt x="450215" y="0"/>
                  </a:lnTo>
                  <a:lnTo>
                    <a:pt x="434762" y="5864"/>
                  </a:lnTo>
                  <a:lnTo>
                    <a:pt x="393039" y="23510"/>
                  </a:lnTo>
                  <a:lnTo>
                    <a:pt x="352122" y="42643"/>
                  </a:lnTo>
                  <a:lnTo>
                    <a:pt x="312047" y="63227"/>
                  </a:lnTo>
                  <a:lnTo>
                    <a:pt x="272847" y="85229"/>
                  </a:lnTo>
                  <a:lnTo>
                    <a:pt x="234556" y="108615"/>
                  </a:lnTo>
                  <a:lnTo>
                    <a:pt x="197208" y="133352"/>
                  </a:lnTo>
                  <a:lnTo>
                    <a:pt x="160837" y="159404"/>
                  </a:lnTo>
                  <a:lnTo>
                    <a:pt x="125477" y="186739"/>
                  </a:lnTo>
                  <a:lnTo>
                    <a:pt x="91161" y="215321"/>
                  </a:lnTo>
                  <a:lnTo>
                    <a:pt x="57925" y="245119"/>
                  </a:lnTo>
                  <a:lnTo>
                    <a:pt x="25801" y="276096"/>
                  </a:lnTo>
                  <a:lnTo>
                    <a:pt x="0" y="302852"/>
                  </a:lnTo>
                  <a:lnTo>
                    <a:pt x="0" y="1975616"/>
                  </a:lnTo>
                  <a:lnTo>
                    <a:pt x="57925" y="2033350"/>
                  </a:lnTo>
                  <a:lnTo>
                    <a:pt x="91161" y="2063147"/>
                  </a:lnTo>
                  <a:lnTo>
                    <a:pt x="125477" y="2091730"/>
                  </a:lnTo>
                  <a:lnTo>
                    <a:pt x="160837" y="2119065"/>
                  </a:lnTo>
                  <a:lnTo>
                    <a:pt x="197208" y="2145117"/>
                  </a:lnTo>
                  <a:lnTo>
                    <a:pt x="234556" y="2169853"/>
                  </a:lnTo>
                  <a:lnTo>
                    <a:pt x="272847" y="2193239"/>
                  </a:lnTo>
                  <a:lnTo>
                    <a:pt x="312047" y="2215241"/>
                  </a:lnTo>
                  <a:lnTo>
                    <a:pt x="352122" y="2235826"/>
                  </a:lnTo>
                  <a:lnTo>
                    <a:pt x="393039" y="2254958"/>
                  </a:lnTo>
                  <a:lnTo>
                    <a:pt x="434762" y="2272605"/>
                  </a:lnTo>
                  <a:lnTo>
                    <a:pt x="477259" y="2288732"/>
                  </a:lnTo>
                  <a:lnTo>
                    <a:pt x="520496" y="2303306"/>
                  </a:lnTo>
                  <a:lnTo>
                    <a:pt x="564438" y="2316292"/>
                  </a:lnTo>
                  <a:lnTo>
                    <a:pt x="609052" y="2327656"/>
                  </a:lnTo>
                  <a:lnTo>
                    <a:pt x="654303" y="2337366"/>
                  </a:lnTo>
                  <a:lnTo>
                    <a:pt x="700158" y="2345386"/>
                  </a:lnTo>
                  <a:lnTo>
                    <a:pt x="746583" y="2351683"/>
                  </a:lnTo>
                  <a:lnTo>
                    <a:pt x="793544" y="2356222"/>
                  </a:lnTo>
                  <a:lnTo>
                    <a:pt x="841007" y="2358971"/>
                  </a:lnTo>
                  <a:lnTo>
                    <a:pt x="888939" y="2359895"/>
                  </a:lnTo>
                  <a:lnTo>
                    <a:pt x="936870" y="2358971"/>
                  </a:lnTo>
                  <a:lnTo>
                    <a:pt x="984333" y="2356222"/>
                  </a:lnTo>
                  <a:lnTo>
                    <a:pt x="1031294" y="2351683"/>
                  </a:lnTo>
                  <a:lnTo>
                    <a:pt x="1077719" y="2345386"/>
                  </a:lnTo>
                  <a:lnTo>
                    <a:pt x="1123574" y="2337366"/>
                  </a:lnTo>
                  <a:lnTo>
                    <a:pt x="1168825" y="2327656"/>
                  </a:lnTo>
                  <a:lnTo>
                    <a:pt x="1213439" y="2316292"/>
                  </a:lnTo>
                  <a:lnTo>
                    <a:pt x="1257381" y="2303306"/>
                  </a:lnTo>
                  <a:lnTo>
                    <a:pt x="1300618" y="2288732"/>
                  </a:lnTo>
                  <a:lnTo>
                    <a:pt x="1343115" y="2272605"/>
                  </a:lnTo>
                  <a:lnTo>
                    <a:pt x="1384839" y="2254958"/>
                  </a:lnTo>
                  <a:lnTo>
                    <a:pt x="1425755" y="2235826"/>
                  </a:lnTo>
                  <a:lnTo>
                    <a:pt x="1465830" y="2215241"/>
                  </a:lnTo>
                  <a:lnTo>
                    <a:pt x="1505030" y="2193239"/>
                  </a:lnTo>
                  <a:lnTo>
                    <a:pt x="1543321" y="2169853"/>
                  </a:lnTo>
                  <a:lnTo>
                    <a:pt x="1580669" y="2145117"/>
                  </a:lnTo>
                  <a:lnTo>
                    <a:pt x="1617040" y="2119065"/>
                  </a:lnTo>
                  <a:lnTo>
                    <a:pt x="1652400" y="2091730"/>
                  </a:lnTo>
                  <a:lnTo>
                    <a:pt x="1686716" y="2063147"/>
                  </a:lnTo>
                  <a:lnTo>
                    <a:pt x="1719952" y="2033350"/>
                  </a:lnTo>
                  <a:lnTo>
                    <a:pt x="1752077" y="2002372"/>
                  </a:lnTo>
                  <a:lnTo>
                    <a:pt x="1783054" y="1970248"/>
                  </a:lnTo>
                  <a:lnTo>
                    <a:pt x="1812851" y="1937011"/>
                  </a:lnTo>
                  <a:lnTo>
                    <a:pt x="1841434" y="1902696"/>
                  </a:lnTo>
                  <a:lnTo>
                    <a:pt x="1868769" y="1867336"/>
                  </a:lnTo>
                  <a:lnTo>
                    <a:pt x="1894821" y="1830965"/>
                  </a:lnTo>
                  <a:lnTo>
                    <a:pt x="1919557" y="1793617"/>
                  </a:lnTo>
                  <a:lnTo>
                    <a:pt x="1942944" y="1755326"/>
                  </a:lnTo>
                  <a:lnTo>
                    <a:pt x="1964946" y="1716126"/>
                  </a:lnTo>
                  <a:lnTo>
                    <a:pt x="1985530" y="1676051"/>
                  </a:lnTo>
                  <a:lnTo>
                    <a:pt x="2004663" y="1635134"/>
                  </a:lnTo>
                  <a:lnTo>
                    <a:pt x="2022309" y="1593411"/>
                  </a:lnTo>
                  <a:lnTo>
                    <a:pt x="2038436" y="1550914"/>
                  </a:lnTo>
                  <a:lnTo>
                    <a:pt x="2053010" y="1507677"/>
                  </a:lnTo>
                  <a:lnTo>
                    <a:pt x="2065996" y="1463735"/>
                  </a:lnTo>
                  <a:lnTo>
                    <a:pt x="2077361" y="1419121"/>
                  </a:lnTo>
                  <a:lnTo>
                    <a:pt x="2087070" y="1373870"/>
                  </a:lnTo>
                  <a:lnTo>
                    <a:pt x="2095090" y="1328015"/>
                  </a:lnTo>
                  <a:lnTo>
                    <a:pt x="2101387" y="1281589"/>
                  </a:lnTo>
                  <a:lnTo>
                    <a:pt x="2105927" y="1234628"/>
                  </a:lnTo>
                  <a:lnTo>
                    <a:pt x="2108675" y="1187165"/>
                  </a:lnTo>
                  <a:lnTo>
                    <a:pt x="2109599" y="1139234"/>
                  </a:lnTo>
                  <a:lnTo>
                    <a:pt x="2108675" y="1091303"/>
                  </a:lnTo>
                  <a:lnTo>
                    <a:pt x="2105927" y="1043840"/>
                  </a:lnTo>
                  <a:lnTo>
                    <a:pt x="2101387" y="996879"/>
                  </a:lnTo>
                  <a:lnTo>
                    <a:pt x="2095090" y="950454"/>
                  </a:lnTo>
                  <a:lnTo>
                    <a:pt x="2087070" y="904599"/>
                  </a:lnTo>
                  <a:lnTo>
                    <a:pt x="2077361" y="859347"/>
                  </a:lnTo>
                  <a:lnTo>
                    <a:pt x="2065996" y="814734"/>
                  </a:lnTo>
                  <a:lnTo>
                    <a:pt x="2053010" y="770792"/>
                  </a:lnTo>
                  <a:lnTo>
                    <a:pt x="2038436" y="727555"/>
                  </a:lnTo>
                  <a:lnTo>
                    <a:pt x="2022309" y="685058"/>
                  </a:lnTo>
                  <a:lnTo>
                    <a:pt x="2004663" y="643334"/>
                  </a:lnTo>
                  <a:lnTo>
                    <a:pt x="1985530" y="602418"/>
                  </a:lnTo>
                  <a:lnTo>
                    <a:pt x="1964946" y="562343"/>
                  </a:lnTo>
                  <a:lnTo>
                    <a:pt x="1942944" y="523143"/>
                  </a:lnTo>
                  <a:lnTo>
                    <a:pt x="1919557" y="484852"/>
                  </a:lnTo>
                  <a:lnTo>
                    <a:pt x="1894821" y="447504"/>
                  </a:lnTo>
                  <a:lnTo>
                    <a:pt x="1868769" y="411133"/>
                  </a:lnTo>
                  <a:lnTo>
                    <a:pt x="1841434" y="375773"/>
                  </a:lnTo>
                  <a:lnTo>
                    <a:pt x="1812851" y="341457"/>
                  </a:lnTo>
                  <a:lnTo>
                    <a:pt x="1783054" y="308220"/>
                  </a:lnTo>
                  <a:lnTo>
                    <a:pt x="1752077" y="276096"/>
                  </a:lnTo>
                  <a:lnTo>
                    <a:pt x="1719952" y="245119"/>
                  </a:lnTo>
                  <a:lnTo>
                    <a:pt x="1686716" y="215321"/>
                  </a:lnTo>
                  <a:lnTo>
                    <a:pt x="1652400" y="186739"/>
                  </a:lnTo>
                  <a:lnTo>
                    <a:pt x="1617040" y="159404"/>
                  </a:lnTo>
                  <a:lnTo>
                    <a:pt x="1580669" y="133352"/>
                  </a:lnTo>
                  <a:lnTo>
                    <a:pt x="1543321" y="108615"/>
                  </a:lnTo>
                  <a:lnTo>
                    <a:pt x="1505030" y="85229"/>
                  </a:lnTo>
                  <a:lnTo>
                    <a:pt x="1465830" y="63227"/>
                  </a:lnTo>
                  <a:lnTo>
                    <a:pt x="1425755" y="42643"/>
                  </a:lnTo>
                  <a:lnTo>
                    <a:pt x="1384839" y="23510"/>
                  </a:lnTo>
                  <a:lnTo>
                    <a:pt x="1343115" y="5864"/>
                  </a:lnTo>
                  <a:lnTo>
                    <a:pt x="1327662" y="0"/>
                  </a:lnTo>
                  <a:close/>
                </a:path>
              </a:pathLst>
            </a:custGeom>
            <a:solidFill>
              <a:srgbClr val="FFFFFF">
                <a:alpha val="58000"/>
              </a:srgbClr>
            </a:solidFill>
          </p:spPr>
          <p:txBody>
            <a:bodyPr wrap="square" lIns="0" tIns="0" rIns="0" bIns="0" rtlCol="0"/>
            <a:lstStyle/>
            <a:p>
              <a:endParaRPr/>
            </a:p>
          </p:txBody>
        </p:sp>
        <p:sp>
          <p:nvSpPr>
            <p:cNvPr id="5" name="object 5"/>
            <p:cNvSpPr/>
            <p:nvPr/>
          </p:nvSpPr>
          <p:spPr>
            <a:xfrm>
              <a:off x="0" y="0"/>
              <a:ext cx="2033905" cy="2284095"/>
            </a:xfrm>
            <a:custGeom>
              <a:avLst/>
              <a:gdLst/>
              <a:ahLst/>
              <a:cxnLst/>
              <a:rect l="l" t="t" r="r" b="b"/>
              <a:pathLst>
                <a:path w="2033905" h="2284095">
                  <a:moveTo>
                    <a:pt x="1282552" y="0"/>
                  </a:moveTo>
                  <a:lnTo>
                    <a:pt x="419430" y="0"/>
                  </a:lnTo>
                  <a:lnTo>
                    <a:pt x="390624" y="11522"/>
                  </a:lnTo>
                  <a:lnTo>
                    <a:pt x="348603" y="30272"/>
                  </a:lnTo>
                  <a:lnTo>
                    <a:pt x="307464" y="50590"/>
                  </a:lnTo>
                  <a:lnTo>
                    <a:pt x="267246" y="72437"/>
                  </a:lnTo>
                  <a:lnTo>
                    <a:pt x="227986" y="95775"/>
                  </a:lnTo>
                  <a:lnTo>
                    <a:pt x="189723" y="120566"/>
                  </a:lnTo>
                  <a:lnTo>
                    <a:pt x="152494" y="146772"/>
                  </a:lnTo>
                  <a:lnTo>
                    <a:pt x="116338" y="174355"/>
                  </a:lnTo>
                  <a:lnTo>
                    <a:pt x="81292" y="203277"/>
                  </a:lnTo>
                  <a:lnTo>
                    <a:pt x="47395" y="233500"/>
                  </a:lnTo>
                  <a:lnTo>
                    <a:pt x="14685" y="264986"/>
                  </a:lnTo>
                  <a:lnTo>
                    <a:pt x="0" y="280242"/>
                  </a:lnTo>
                  <a:lnTo>
                    <a:pt x="0" y="1922347"/>
                  </a:lnTo>
                  <a:lnTo>
                    <a:pt x="47395" y="1969090"/>
                  </a:lnTo>
                  <a:lnTo>
                    <a:pt x="81292" y="1999313"/>
                  </a:lnTo>
                  <a:lnTo>
                    <a:pt x="116338" y="2028236"/>
                  </a:lnTo>
                  <a:lnTo>
                    <a:pt x="152494" y="2055819"/>
                  </a:lnTo>
                  <a:lnTo>
                    <a:pt x="189723" y="2082026"/>
                  </a:lnTo>
                  <a:lnTo>
                    <a:pt x="227986" y="2106817"/>
                  </a:lnTo>
                  <a:lnTo>
                    <a:pt x="267246" y="2130156"/>
                  </a:lnTo>
                  <a:lnTo>
                    <a:pt x="307464" y="2152003"/>
                  </a:lnTo>
                  <a:lnTo>
                    <a:pt x="348603" y="2172321"/>
                  </a:lnTo>
                  <a:lnTo>
                    <a:pt x="390624" y="2191073"/>
                  </a:lnTo>
                  <a:lnTo>
                    <a:pt x="433489" y="2208218"/>
                  </a:lnTo>
                  <a:lnTo>
                    <a:pt x="477160" y="2223721"/>
                  </a:lnTo>
                  <a:lnTo>
                    <a:pt x="521600" y="2237542"/>
                  </a:lnTo>
                  <a:lnTo>
                    <a:pt x="566770" y="2249644"/>
                  </a:lnTo>
                  <a:lnTo>
                    <a:pt x="612632" y="2259988"/>
                  </a:lnTo>
                  <a:lnTo>
                    <a:pt x="659148" y="2268537"/>
                  </a:lnTo>
                  <a:lnTo>
                    <a:pt x="706280" y="2275253"/>
                  </a:lnTo>
                  <a:lnTo>
                    <a:pt x="753989" y="2280097"/>
                  </a:lnTo>
                  <a:lnTo>
                    <a:pt x="802239" y="2283031"/>
                  </a:lnTo>
                  <a:lnTo>
                    <a:pt x="850991" y="2284017"/>
                  </a:lnTo>
                  <a:lnTo>
                    <a:pt x="899743" y="2283031"/>
                  </a:lnTo>
                  <a:lnTo>
                    <a:pt x="947992" y="2280097"/>
                  </a:lnTo>
                  <a:lnTo>
                    <a:pt x="995702" y="2275253"/>
                  </a:lnTo>
                  <a:lnTo>
                    <a:pt x="1042834" y="2268537"/>
                  </a:lnTo>
                  <a:lnTo>
                    <a:pt x="1089350" y="2259988"/>
                  </a:lnTo>
                  <a:lnTo>
                    <a:pt x="1135212" y="2249644"/>
                  </a:lnTo>
                  <a:lnTo>
                    <a:pt x="1180382" y="2237542"/>
                  </a:lnTo>
                  <a:lnTo>
                    <a:pt x="1224822" y="2223721"/>
                  </a:lnTo>
                  <a:lnTo>
                    <a:pt x="1268493" y="2208218"/>
                  </a:lnTo>
                  <a:lnTo>
                    <a:pt x="1311358" y="2191073"/>
                  </a:lnTo>
                  <a:lnTo>
                    <a:pt x="1353379" y="2172321"/>
                  </a:lnTo>
                  <a:lnTo>
                    <a:pt x="1394518" y="2152003"/>
                  </a:lnTo>
                  <a:lnTo>
                    <a:pt x="1434736" y="2130156"/>
                  </a:lnTo>
                  <a:lnTo>
                    <a:pt x="1473996" y="2106817"/>
                  </a:lnTo>
                  <a:lnTo>
                    <a:pt x="1512259" y="2082026"/>
                  </a:lnTo>
                  <a:lnTo>
                    <a:pt x="1549488" y="2055819"/>
                  </a:lnTo>
                  <a:lnTo>
                    <a:pt x="1585644" y="2028236"/>
                  </a:lnTo>
                  <a:lnTo>
                    <a:pt x="1620690" y="1999313"/>
                  </a:lnTo>
                  <a:lnTo>
                    <a:pt x="1654587" y="1969090"/>
                  </a:lnTo>
                  <a:lnTo>
                    <a:pt x="1687297" y="1937604"/>
                  </a:lnTo>
                  <a:lnTo>
                    <a:pt x="1718783" y="1904893"/>
                  </a:lnTo>
                  <a:lnTo>
                    <a:pt x="1749005" y="1870996"/>
                  </a:lnTo>
                  <a:lnTo>
                    <a:pt x="1777927" y="1835950"/>
                  </a:lnTo>
                  <a:lnTo>
                    <a:pt x="1805510" y="1799793"/>
                  </a:lnTo>
                  <a:lnTo>
                    <a:pt x="1831716" y="1762564"/>
                  </a:lnTo>
                  <a:lnTo>
                    <a:pt x="1856507" y="1724300"/>
                  </a:lnTo>
                  <a:lnTo>
                    <a:pt x="1879846" y="1685040"/>
                  </a:lnTo>
                  <a:lnTo>
                    <a:pt x="1901693" y="1644821"/>
                  </a:lnTo>
                  <a:lnTo>
                    <a:pt x="1922010" y="1603682"/>
                  </a:lnTo>
                  <a:lnTo>
                    <a:pt x="1940761" y="1561661"/>
                  </a:lnTo>
                  <a:lnTo>
                    <a:pt x="1957907" y="1518795"/>
                  </a:lnTo>
                  <a:lnTo>
                    <a:pt x="1973409" y="1475124"/>
                  </a:lnTo>
                  <a:lnTo>
                    <a:pt x="1987230" y="1430684"/>
                  </a:lnTo>
                  <a:lnTo>
                    <a:pt x="1999331" y="1385514"/>
                  </a:lnTo>
                  <a:lnTo>
                    <a:pt x="2009676" y="1339651"/>
                  </a:lnTo>
                  <a:lnTo>
                    <a:pt x="2018224" y="1293135"/>
                  </a:lnTo>
                  <a:lnTo>
                    <a:pt x="2024940" y="1246003"/>
                  </a:lnTo>
                  <a:lnTo>
                    <a:pt x="2029783" y="1198293"/>
                  </a:lnTo>
                  <a:lnTo>
                    <a:pt x="2032717" y="1150043"/>
                  </a:lnTo>
                  <a:lnTo>
                    <a:pt x="2033704" y="1101292"/>
                  </a:lnTo>
                  <a:lnTo>
                    <a:pt x="2032717" y="1052540"/>
                  </a:lnTo>
                  <a:lnTo>
                    <a:pt x="2029783" y="1004290"/>
                  </a:lnTo>
                  <a:lnTo>
                    <a:pt x="2024940" y="956580"/>
                  </a:lnTo>
                  <a:lnTo>
                    <a:pt x="2018224" y="909448"/>
                  </a:lnTo>
                  <a:lnTo>
                    <a:pt x="2009676" y="862932"/>
                  </a:lnTo>
                  <a:lnTo>
                    <a:pt x="1999331" y="817070"/>
                  </a:lnTo>
                  <a:lnTo>
                    <a:pt x="1987230" y="771901"/>
                  </a:lnTo>
                  <a:lnTo>
                    <a:pt x="1973409" y="727461"/>
                  </a:lnTo>
                  <a:lnTo>
                    <a:pt x="1957907" y="683790"/>
                  </a:lnTo>
                  <a:lnTo>
                    <a:pt x="1940761" y="640924"/>
                  </a:lnTo>
                  <a:lnTo>
                    <a:pt x="1922010" y="598903"/>
                  </a:lnTo>
                  <a:lnTo>
                    <a:pt x="1901693" y="557765"/>
                  </a:lnTo>
                  <a:lnTo>
                    <a:pt x="1879846" y="517547"/>
                  </a:lnTo>
                  <a:lnTo>
                    <a:pt x="1856507" y="478287"/>
                  </a:lnTo>
                  <a:lnTo>
                    <a:pt x="1831716" y="440024"/>
                  </a:lnTo>
                  <a:lnTo>
                    <a:pt x="1805510" y="402795"/>
                  </a:lnTo>
                  <a:lnTo>
                    <a:pt x="1777927" y="366638"/>
                  </a:lnTo>
                  <a:lnTo>
                    <a:pt x="1749005" y="331593"/>
                  </a:lnTo>
                  <a:lnTo>
                    <a:pt x="1718783" y="297696"/>
                  </a:lnTo>
                  <a:lnTo>
                    <a:pt x="1687297" y="264986"/>
                  </a:lnTo>
                  <a:lnTo>
                    <a:pt x="1654587" y="233500"/>
                  </a:lnTo>
                  <a:lnTo>
                    <a:pt x="1620690" y="203277"/>
                  </a:lnTo>
                  <a:lnTo>
                    <a:pt x="1585644" y="174355"/>
                  </a:lnTo>
                  <a:lnTo>
                    <a:pt x="1549488" y="146772"/>
                  </a:lnTo>
                  <a:lnTo>
                    <a:pt x="1512259" y="120566"/>
                  </a:lnTo>
                  <a:lnTo>
                    <a:pt x="1473996" y="95775"/>
                  </a:lnTo>
                  <a:lnTo>
                    <a:pt x="1434736" y="72437"/>
                  </a:lnTo>
                  <a:lnTo>
                    <a:pt x="1394518" y="50590"/>
                  </a:lnTo>
                  <a:lnTo>
                    <a:pt x="1353379" y="30272"/>
                  </a:lnTo>
                  <a:lnTo>
                    <a:pt x="1311358" y="11522"/>
                  </a:lnTo>
                  <a:lnTo>
                    <a:pt x="1282552" y="0"/>
                  </a:lnTo>
                  <a:close/>
                </a:path>
              </a:pathLst>
            </a:custGeom>
            <a:solidFill>
              <a:srgbClr val="A92886"/>
            </a:solidFill>
          </p:spPr>
          <p:txBody>
            <a:bodyPr wrap="square" lIns="0" tIns="0" rIns="0" bIns="0" rtlCol="0"/>
            <a:lstStyle/>
            <a:p>
              <a:endParaRPr/>
            </a:p>
          </p:txBody>
        </p:sp>
      </p:grpSp>
      <p:sp>
        <p:nvSpPr>
          <p:cNvPr id="6" name="object 6"/>
          <p:cNvSpPr txBox="1"/>
          <p:nvPr/>
        </p:nvSpPr>
        <p:spPr>
          <a:xfrm>
            <a:off x="120650" y="460557"/>
            <a:ext cx="1687195" cy="1423338"/>
          </a:xfrm>
          <a:prstGeom prst="rect">
            <a:avLst/>
          </a:prstGeom>
        </p:spPr>
        <p:txBody>
          <a:bodyPr vert="horz" wrap="square" lIns="0" tIns="7620" rIns="0" bIns="0" rtlCol="0">
            <a:spAutoFit/>
          </a:bodyPr>
          <a:lstStyle/>
          <a:p>
            <a:pPr marL="14604" marR="5080" indent="3175" algn="just" rtl="1">
              <a:lnSpc>
                <a:spcPct val="104200"/>
              </a:lnSpc>
              <a:spcBef>
                <a:spcPts val="60"/>
              </a:spcBef>
            </a:pPr>
            <a:r>
              <a:rPr lang="ar-JO" sz="800" dirty="0">
                <a:solidFill>
                  <a:srgbClr val="FFFFFF"/>
                </a:solidFill>
                <a:latin typeface=""/>
                <a:cs typeface="Calibri" panose="020F0502020204030204" pitchFamily="34" charset="0"/>
              </a:rPr>
              <a:t>25 نوفمبر 2016، كابافو، كاركاس، هايتي. أحد المجتمعات التي تضررت جراء إعصار ماثيو، حيث كانت العيادة المتنقلة التابعة لوحدة الاستجابة لحالات الطوارئ للصليب الأحمر الكندي هي أول مساعدة إنسانية تصل إلى هذا المجتمع منذ إعصار ماثيو. تتحدث ديشيلين جوزيف، وهي أم لسبعة أطفال ومقيمة في المجتمع وقد تضرر منزلها بشكل كبير، مع نائبة رئيس فريق وحدة الاستجابة لحالات الطوارئ في العيادة المتنقلة التابعة للصليب الأحمر الكندي، تمارا بورنيفال.</a:t>
            </a:r>
          </a:p>
          <a:p>
            <a:pPr marL="14604" marR="5080" indent="3175" algn="just" rtl="1">
              <a:lnSpc>
                <a:spcPct val="104200"/>
              </a:lnSpc>
              <a:spcBef>
                <a:spcPts val="60"/>
              </a:spcBef>
            </a:pPr>
            <a:r>
              <a:rPr lang="ar-JO" sz="800" dirty="0">
                <a:solidFill>
                  <a:srgbClr val="FFFFFF"/>
                </a:solidFill>
                <a:latin typeface=""/>
                <a:cs typeface="Calibri" panose="020F0502020204030204" pitchFamily="34" charset="0"/>
              </a:rPr>
              <a:t>© ماركو كوكيتش/الصليب الأحمر الكندي</a:t>
            </a:r>
            <a:endParaRPr sz="800" dirty="0">
              <a:latin typeface=""/>
              <a:cs typeface="Calibri" panose="020F050202020403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2757938" y="689279"/>
            <a:ext cx="4114800" cy="305212"/>
          </a:xfrm>
          <a:prstGeom prst="rect">
            <a:avLst/>
          </a:prstGeom>
        </p:spPr>
        <p:txBody>
          <a:bodyPr vert="horz" wrap="square" lIns="0" tIns="12700" rIns="0" bIns="0" rtlCol="0">
            <a:spAutoFit/>
          </a:bodyPr>
          <a:lstStyle/>
          <a:p>
            <a:pPr marL="12700" rtl="1">
              <a:lnSpc>
                <a:spcPct val="100000"/>
              </a:lnSpc>
              <a:spcBef>
                <a:spcPts val="100"/>
              </a:spcBef>
            </a:pPr>
            <a:r>
              <a:rPr lang="ar-JO" sz="1900" b="1" spc="110" dirty="0">
                <a:solidFill>
                  <a:srgbClr val="992B7D"/>
                </a:solidFill>
                <a:latin typeface="Calibri" panose="020F0502020204030204" pitchFamily="34" charset="0"/>
                <a:cs typeface="Calibri" panose="020F0502020204030204" pitchFamily="34" charset="0"/>
              </a:rPr>
              <a:t>المرحلة 2: </a:t>
            </a:r>
            <a:r>
              <a:rPr lang="ar-JO" sz="1900" dirty="0">
                <a:solidFill>
                  <a:srgbClr val="E42A83"/>
                </a:solidFill>
                <a:latin typeface="Calibri" panose="020F0502020204030204" pitchFamily="34" charset="0"/>
                <a:cs typeface="Calibri" panose="020F0502020204030204" pitchFamily="34" charset="0"/>
              </a:rPr>
              <a:t>جمع الملاحظات والانطباعات</a:t>
            </a:r>
            <a:endParaRPr sz="1900" dirty="0">
              <a:latin typeface="Calibri" panose="020F0502020204030204" pitchFamily="34" charset="0"/>
              <a:cs typeface="Calibri" panose="020F0502020204030204" pitchFamily="34" charset="0"/>
            </a:endParaRPr>
          </a:p>
        </p:txBody>
      </p:sp>
      <p:sp>
        <p:nvSpPr>
          <p:cNvPr id="3" name="object 3"/>
          <p:cNvSpPr txBox="1"/>
          <p:nvPr/>
        </p:nvSpPr>
        <p:spPr>
          <a:xfrm>
            <a:off x="3830864" y="1214401"/>
            <a:ext cx="2995930" cy="335156"/>
          </a:xfrm>
          <a:prstGeom prst="rect">
            <a:avLst/>
          </a:prstGeom>
        </p:spPr>
        <p:txBody>
          <a:bodyPr vert="horz" wrap="square" lIns="0" tIns="12700" rIns="0" bIns="0" rtlCol="0">
            <a:spAutoFit/>
          </a:bodyPr>
          <a:lstStyle/>
          <a:p>
            <a:pPr marL="12700" marR="5080" algn="just" rtl="1">
              <a:lnSpc>
                <a:spcPct val="113999"/>
              </a:lnSpc>
              <a:spcBef>
                <a:spcPts val="100"/>
              </a:spcBef>
            </a:pPr>
            <a:r>
              <a:rPr lang="ar-JO" sz="950" dirty="0">
                <a:latin typeface="Tahoma"/>
                <a:cs typeface="Calibri" panose="020F0502020204030204" pitchFamily="34" charset="0"/>
              </a:rPr>
              <a:t>تعتمد آلية التغذية الراجعة على بيانات عالية الجودة. ولذلك، يجب أن تتم عملية جمع البيانات بمهارة وتنظيم ونزاهة.</a:t>
            </a:r>
            <a:endParaRPr sz="950" dirty="0">
              <a:latin typeface="Tahoma"/>
              <a:cs typeface="Calibri" panose="020F0502020204030204" pitchFamily="34" charset="0"/>
            </a:endParaRPr>
          </a:p>
        </p:txBody>
      </p:sp>
      <p:sp>
        <p:nvSpPr>
          <p:cNvPr id="4" name="object 4"/>
          <p:cNvSpPr txBox="1"/>
          <p:nvPr/>
        </p:nvSpPr>
        <p:spPr>
          <a:xfrm>
            <a:off x="669477" y="1226539"/>
            <a:ext cx="2995930" cy="335156"/>
          </a:xfrm>
          <a:prstGeom prst="rect">
            <a:avLst/>
          </a:prstGeom>
        </p:spPr>
        <p:txBody>
          <a:bodyPr vert="horz" wrap="square" lIns="0" tIns="12700" rIns="0" bIns="0" rtlCol="0">
            <a:spAutoFit/>
          </a:bodyPr>
          <a:lstStyle/>
          <a:p>
            <a:pPr marL="12700" marR="5080" algn="just" rtl="1">
              <a:lnSpc>
                <a:spcPct val="113999"/>
              </a:lnSpc>
              <a:spcBef>
                <a:spcPts val="100"/>
              </a:spcBef>
            </a:pPr>
            <a:r>
              <a:rPr lang="ar-JO" sz="950" dirty="0">
                <a:latin typeface="Tahoma"/>
                <a:cs typeface="Calibri" panose="020F0502020204030204" pitchFamily="34" charset="0"/>
              </a:rPr>
              <a:t>يقدم هذا القسم لمحة موجزة عن المهارات والإجراءات الأساسية اللازمة لعملية جمع بيانات قوية.</a:t>
            </a:r>
            <a:endParaRPr sz="950" dirty="0">
              <a:latin typeface="Tahoma"/>
              <a:cs typeface="Calibri" panose="020F0502020204030204" pitchFamily="34" charset="0"/>
            </a:endParaRPr>
          </a:p>
        </p:txBody>
      </p:sp>
      <p:sp>
        <p:nvSpPr>
          <p:cNvPr id="5" name="object 5"/>
          <p:cNvSpPr txBox="1"/>
          <p:nvPr/>
        </p:nvSpPr>
        <p:spPr>
          <a:xfrm>
            <a:off x="652356" y="1756178"/>
            <a:ext cx="6196965" cy="1089209"/>
          </a:xfrm>
          <a:prstGeom prst="rect">
            <a:avLst/>
          </a:prstGeom>
        </p:spPr>
        <p:txBody>
          <a:bodyPr vert="horz" wrap="square" lIns="0" tIns="12700" rIns="0" bIns="0" rtlCol="0">
            <a:spAutoFit/>
          </a:bodyPr>
          <a:lstStyle/>
          <a:p>
            <a:pPr marL="38100" rtl="1">
              <a:lnSpc>
                <a:spcPct val="100000"/>
              </a:lnSpc>
              <a:spcBef>
                <a:spcPts val="100"/>
              </a:spcBef>
            </a:pPr>
            <a:r>
              <a:rPr sz="1700" b="1" dirty="0">
                <a:solidFill>
                  <a:srgbClr val="E42A83"/>
                </a:solidFill>
                <a:latin typeface="Calibri"/>
                <a:cs typeface="Calibri" panose="020F0502020204030204" pitchFamily="34" charset="0"/>
              </a:rPr>
              <a:t>2.1</a:t>
            </a:r>
            <a:r>
              <a:rPr sz="1700" b="1" spc="90" dirty="0">
                <a:solidFill>
                  <a:srgbClr val="E42A83"/>
                </a:solidFill>
                <a:latin typeface="Calibri"/>
                <a:cs typeface="Calibri" panose="020F0502020204030204" pitchFamily="34" charset="0"/>
              </a:rPr>
              <a:t> </a:t>
            </a:r>
            <a:r>
              <a:rPr lang="ar-JO" sz="1700" b="1" spc="195" dirty="0">
                <a:solidFill>
                  <a:srgbClr val="E42A83"/>
                </a:solidFill>
                <a:latin typeface="Calibri"/>
                <a:cs typeface="Calibri" panose="020F0502020204030204" pitchFamily="34" charset="0"/>
              </a:rPr>
              <a:t>الاستماع والإقرار</a:t>
            </a:r>
            <a:r>
              <a:rPr lang="ar-JO" sz="700" b="1" spc="195" dirty="0">
                <a:solidFill>
                  <a:srgbClr val="7030A0"/>
                </a:solidFill>
                <a:latin typeface="Calibri"/>
                <a:cs typeface="Calibri" panose="020F0502020204030204" pitchFamily="34" charset="0"/>
              </a:rPr>
              <a:t>7</a:t>
            </a:r>
            <a:endParaRPr sz="700" baseline="30555" dirty="0">
              <a:solidFill>
                <a:srgbClr val="7030A0"/>
              </a:solidFill>
              <a:latin typeface="Calibri" panose="020F0502020204030204" pitchFamily="34" charset="0"/>
              <a:cs typeface="Calibri" panose="020F0502020204030204" pitchFamily="34" charset="0"/>
            </a:endParaRPr>
          </a:p>
          <a:p>
            <a:pPr marL="38100" marR="30480" algn="just" rtl="1">
              <a:lnSpc>
                <a:spcPct val="113999"/>
              </a:lnSpc>
              <a:spcBef>
                <a:spcPts val="985"/>
              </a:spcBef>
            </a:pPr>
            <a:br>
              <a:rPr lang="ar-JO" sz="1000" dirty="0">
                <a:cs typeface="Calibri" panose="020F0502020204030204" pitchFamily="34" charset="0"/>
              </a:rPr>
            </a:br>
            <a:r>
              <a:rPr lang="ar-JO" sz="1000" dirty="0">
                <a:cs typeface="Calibri" panose="020F0502020204030204" pitchFamily="34" charset="0"/>
              </a:rPr>
              <a:t>يعد </a:t>
            </a:r>
            <a:r>
              <a:rPr lang="ar-JO" sz="1000" b="0" i="0" dirty="0">
                <a:solidFill>
                  <a:srgbClr val="202124"/>
                </a:solidFill>
                <a:effectLst/>
                <a:latin typeface="Helvetica Neue"/>
                <a:cs typeface="Calibri" panose="020F0502020204030204" pitchFamily="34" charset="0"/>
              </a:rPr>
              <a:t>الاستماع المتعمد والفعال بمثابة وسيلة لإظهار الاحترام وخلق مساحة مفتوحة للحوار، حيث يتطلب الأمر من المستمع أن يكون متواضعًا ومنفتحًا على الآراء الأخرى، وأن يفصل أحكامه وتصوراته المسبقة، وأن يكون جاهزاً لسماع ليس فقط الكلمات، ولكن أيضًا المشاعر والمعاني الكامنة وراء هذه الكلمات. من المهم الاستماع إلى الأفكار والمشاعر والنوايا. حيث سيساعدك هذا على:</a:t>
            </a:r>
            <a:endParaRPr lang="ar-JO" sz="950" dirty="0">
              <a:latin typeface="Tahoma"/>
              <a:cs typeface="Calibri" panose="020F0502020204030204" pitchFamily="34" charset="0"/>
            </a:endParaRPr>
          </a:p>
        </p:txBody>
      </p:sp>
      <p:sp>
        <p:nvSpPr>
          <p:cNvPr id="6" name="object 6"/>
          <p:cNvSpPr txBox="1"/>
          <p:nvPr/>
        </p:nvSpPr>
        <p:spPr>
          <a:xfrm>
            <a:off x="3848220" y="3236021"/>
            <a:ext cx="2887980" cy="1958228"/>
          </a:xfrm>
          <a:prstGeom prst="rect">
            <a:avLst/>
          </a:prstGeom>
        </p:spPr>
        <p:txBody>
          <a:bodyPr vert="horz" wrap="square" lIns="0" tIns="12700" rIns="0" bIns="0" rtlCol="0">
            <a:spAutoFit/>
          </a:bodyPr>
          <a:lstStyle/>
          <a:p>
            <a:pPr marL="119380" marR="5080" indent="-107314" algn="just" rtl="1">
              <a:lnSpc>
                <a:spcPct val="113999"/>
              </a:lnSpc>
              <a:spcBef>
                <a:spcPts val="100"/>
              </a:spcBef>
              <a:buClr>
                <a:srgbClr val="992B7D"/>
              </a:buClr>
              <a:buFont typeface="Wingdings"/>
              <a:buChar char=""/>
              <a:tabLst>
                <a:tab pos="120650" algn="l"/>
              </a:tabLst>
            </a:pPr>
            <a:r>
              <a:rPr lang="ar-JO" sz="1000" b="1" dirty="0">
                <a:latin typeface="Arial Black"/>
                <a:cs typeface="Calibri" panose="020F0502020204030204" pitchFamily="34" charset="0"/>
              </a:rPr>
              <a:t>الاعتراف بحجم المعرفة المحلية واحترامها </a:t>
            </a:r>
            <a:r>
              <a:rPr lang="ar-JO" sz="1000" dirty="0">
                <a:latin typeface="Arial Black"/>
                <a:cs typeface="Calibri" panose="020F0502020204030204" pitchFamily="34" charset="0"/>
              </a:rPr>
              <a:t>– لكل شخص خلفيات ومعتقدات وخبرات وأفكار وتفضيلات مختلفة،  لذلك، فإنه من المهم إشراك مجموعة واسعة من الأشخاص في المحادثات.</a:t>
            </a:r>
          </a:p>
          <a:p>
            <a:pPr marL="119380" marR="5080" indent="-107314" algn="just">
              <a:lnSpc>
                <a:spcPct val="113999"/>
              </a:lnSpc>
              <a:spcBef>
                <a:spcPts val="100"/>
              </a:spcBef>
              <a:buClr>
                <a:srgbClr val="992B7D"/>
              </a:buClr>
              <a:buFont typeface="Wingdings"/>
              <a:buChar char=""/>
              <a:tabLst>
                <a:tab pos="120650" algn="l"/>
              </a:tabLst>
            </a:pPr>
            <a:endParaRPr lang="ar-JO" sz="1000" dirty="0">
              <a:latin typeface="Arial Black"/>
              <a:cs typeface="Calibri" panose="020F0502020204030204" pitchFamily="34" charset="0"/>
            </a:endParaRPr>
          </a:p>
          <a:p>
            <a:pPr marL="119380" marR="5080" indent="-107314" algn="just" rtl="1">
              <a:lnSpc>
                <a:spcPct val="113999"/>
              </a:lnSpc>
              <a:spcBef>
                <a:spcPts val="100"/>
              </a:spcBef>
              <a:buClr>
                <a:srgbClr val="992B7D"/>
              </a:buClr>
              <a:buFont typeface="Wingdings"/>
              <a:buChar char=""/>
              <a:tabLst>
                <a:tab pos="120650" algn="l"/>
              </a:tabLst>
            </a:pPr>
            <a:r>
              <a:rPr lang="ar-JO" sz="1000" b="1" dirty="0">
                <a:latin typeface="Arial Black"/>
                <a:cs typeface="Calibri" panose="020F0502020204030204" pitchFamily="34" charset="0"/>
              </a:rPr>
              <a:t>فكر بما هو أبعد من المشاريع والقطاعات </a:t>
            </a:r>
            <a:r>
              <a:rPr lang="ar-JO" sz="1000" dirty="0">
                <a:latin typeface="Arial Black"/>
                <a:cs typeface="Calibri" panose="020F0502020204030204" pitchFamily="34" charset="0"/>
              </a:rPr>
              <a:t>–  فكر في كل محادثة باعتبارها فرصة للتعلم من الآخرين. نادراً ما يُطلب من الأشخاص المتأثرين بالأزمات التفكير والتعليق على القضايا الملموسة (البنية التحتية والأمن الغذائي والخدمات وما إلى ذلك) وغير الملموسة (التمكين والثقة والمساءلة وما إلى ذلك) والتأثير طويل الأمد للعمل الإنساني. حيث يتعين عليك التفكير في هذا السياق على نطاق أوسع وذلك للاستفادة من خبرات ومحادثات الأشخاص الآخرين.</a:t>
            </a:r>
            <a:endParaRPr lang="ar-JO" sz="1000" dirty="0">
              <a:latin typeface="Tahoma"/>
              <a:cs typeface="Calibri" panose="020F0502020204030204" pitchFamily="34" charset="0"/>
            </a:endParaRPr>
          </a:p>
        </p:txBody>
      </p:sp>
      <p:sp>
        <p:nvSpPr>
          <p:cNvPr id="7" name="object 7"/>
          <p:cNvSpPr txBox="1"/>
          <p:nvPr/>
        </p:nvSpPr>
        <p:spPr>
          <a:xfrm>
            <a:off x="584869" y="3224209"/>
            <a:ext cx="2887980" cy="2892010"/>
          </a:xfrm>
          <a:prstGeom prst="rect">
            <a:avLst/>
          </a:prstGeom>
        </p:spPr>
        <p:txBody>
          <a:bodyPr vert="horz" wrap="square" lIns="0" tIns="12700" rIns="0" bIns="0" rtlCol="0">
            <a:spAutoFit/>
          </a:bodyPr>
          <a:lstStyle/>
          <a:p>
            <a:pPr marL="119380" marR="5080" indent="-107314" algn="just" rtl="1">
              <a:lnSpc>
                <a:spcPct val="113999"/>
              </a:lnSpc>
              <a:spcBef>
                <a:spcPts val="100"/>
              </a:spcBef>
              <a:buClr>
                <a:srgbClr val="992B7D"/>
              </a:buClr>
              <a:buFont typeface="Wingdings"/>
              <a:buChar char=""/>
              <a:tabLst>
                <a:tab pos="120650" algn="l"/>
              </a:tabLst>
            </a:pPr>
            <a:r>
              <a:rPr lang="ar-JO" sz="1000" b="1" dirty="0">
                <a:latin typeface="Arial Black"/>
                <a:cs typeface="Calibri" panose="020F0502020204030204" pitchFamily="34" charset="0"/>
              </a:rPr>
              <a:t>إشراك الأشخاص في التحليل </a:t>
            </a:r>
            <a:r>
              <a:rPr lang="ar-JO" sz="1000" dirty="0">
                <a:latin typeface="Arial Black"/>
                <a:cs typeface="Calibri" panose="020F0502020204030204" pitchFamily="34" charset="0"/>
              </a:rPr>
              <a:t>- تختلف المحادثات عن المقابلات أو الدراسات الاستقصائية المنظمة وغير المرنة، حيث أنها توفر فرصة للأشخاص لتبادل وتوضيح رؤيتهم وتحليلاتهم باستخدام تجاربهم وملاحظاتهم كدليل.</a:t>
            </a:r>
          </a:p>
          <a:p>
            <a:pPr marL="119380" marR="5080" indent="-107314" algn="just">
              <a:lnSpc>
                <a:spcPct val="113999"/>
              </a:lnSpc>
              <a:spcBef>
                <a:spcPts val="100"/>
              </a:spcBef>
              <a:buClr>
                <a:srgbClr val="992B7D"/>
              </a:buClr>
              <a:buFont typeface="Wingdings"/>
              <a:buChar char=""/>
              <a:tabLst>
                <a:tab pos="120650" algn="l"/>
              </a:tabLst>
            </a:pPr>
            <a:endParaRPr lang="ar-JO" sz="1000" spc="-110" dirty="0">
              <a:latin typeface="Arial Black"/>
              <a:cs typeface="Calibri" panose="020F0502020204030204" pitchFamily="34" charset="0"/>
            </a:endParaRPr>
          </a:p>
          <a:p>
            <a:pPr marL="119380" marR="5080" indent="-107314" algn="just" rtl="1">
              <a:lnSpc>
                <a:spcPct val="113999"/>
              </a:lnSpc>
              <a:spcBef>
                <a:spcPts val="100"/>
              </a:spcBef>
              <a:buClr>
                <a:srgbClr val="992B7D"/>
              </a:buClr>
              <a:buFont typeface="Wingdings"/>
              <a:buChar char=""/>
              <a:tabLst>
                <a:tab pos="120650" algn="l"/>
              </a:tabLst>
            </a:pPr>
            <a:r>
              <a:rPr lang="ar-JO" sz="1000" b="1" dirty="0">
                <a:latin typeface="Arial Black"/>
                <a:cs typeface="Calibri" panose="020F0502020204030204" pitchFamily="34" charset="0"/>
              </a:rPr>
              <a:t>الاستماع إلى التوصيات </a:t>
            </a:r>
            <a:r>
              <a:rPr lang="ar-JO" sz="1000" dirty="0">
                <a:latin typeface="Arial Black"/>
                <a:cs typeface="Calibri" panose="020F0502020204030204" pitchFamily="34" charset="0"/>
              </a:rPr>
              <a:t>- يتيح لك الاستماع الفعّال أيضًا إشراك الأشخاص في التفكير النقدي حول ما يمكن وما يجب القيام به بشكل مختلف (ومن هو المسؤول عن ذلك) وذلك لمعالجة مخاوفهم بشكل أفضل.</a:t>
            </a:r>
          </a:p>
          <a:p>
            <a:pPr marL="119380" marR="5080" indent="-107314" algn="just" rtl="1">
              <a:lnSpc>
                <a:spcPct val="113999"/>
              </a:lnSpc>
              <a:spcBef>
                <a:spcPts val="100"/>
              </a:spcBef>
              <a:buClr>
                <a:srgbClr val="992B7D"/>
              </a:buClr>
              <a:buFont typeface="Wingdings"/>
              <a:buChar char=""/>
              <a:tabLst>
                <a:tab pos="120650" algn="l"/>
              </a:tabLst>
            </a:pPr>
            <a:endParaRPr lang="ar-JO" sz="1000" dirty="0">
              <a:latin typeface="Arial Black"/>
              <a:cs typeface="Calibri" panose="020F0502020204030204" pitchFamily="34" charset="0"/>
            </a:endParaRPr>
          </a:p>
          <a:p>
            <a:pPr marL="119380" marR="5080" indent="-107314" algn="just" rtl="1">
              <a:lnSpc>
                <a:spcPct val="113999"/>
              </a:lnSpc>
              <a:spcBef>
                <a:spcPts val="100"/>
              </a:spcBef>
              <a:buClr>
                <a:srgbClr val="992B7D"/>
              </a:buClr>
              <a:buFont typeface="Wingdings"/>
              <a:buChar char=""/>
              <a:tabLst>
                <a:tab pos="120650" algn="l"/>
              </a:tabLst>
            </a:pPr>
            <a:r>
              <a:rPr kumimoji="0" lang="ar-SA" altLang="en-US" sz="1000" b="1" i="0" u="none" strike="noStrike" cap="none" normalizeH="0" baseline="0" dirty="0">
                <a:ln>
                  <a:noFill/>
                </a:ln>
                <a:solidFill>
                  <a:srgbClr val="202124"/>
                </a:solidFill>
                <a:effectLst/>
                <a:latin typeface="inherit"/>
                <a:cs typeface="Calibri" panose="020F0502020204030204" pitchFamily="34" charset="0"/>
              </a:rPr>
              <a:t>بناء الثقة –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يساعدك الاستماع على التعبير عن التعاطف</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كما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يسلط الضوء على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الجانب الإنساني منك</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ويساعدك على بناء علاقات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قائمة على الثقة والتعاون</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119380" marR="5080" indent="-107314" algn="just" rtl="1">
              <a:lnSpc>
                <a:spcPct val="113999"/>
              </a:lnSpc>
              <a:spcBef>
                <a:spcPts val="100"/>
              </a:spcBef>
              <a:buClr>
                <a:srgbClr val="992B7D"/>
              </a:buClr>
              <a:buFont typeface="Wingdings"/>
              <a:buChar char=""/>
              <a:tabLst>
                <a:tab pos="120650" algn="l"/>
              </a:tabLst>
            </a:pPr>
            <a:endParaRPr lang="ar-JO" sz="1000" dirty="0">
              <a:latin typeface="Arial Black"/>
              <a:cs typeface="Calibri" panose="020F0502020204030204" pitchFamily="34" charset="0"/>
            </a:endParaRPr>
          </a:p>
          <a:p>
            <a:pPr marL="119380" marR="5080" indent="-107314" algn="just">
              <a:lnSpc>
                <a:spcPct val="113999"/>
              </a:lnSpc>
              <a:spcBef>
                <a:spcPts val="100"/>
              </a:spcBef>
              <a:buClr>
                <a:srgbClr val="992B7D"/>
              </a:buClr>
              <a:buFont typeface="Wingdings"/>
              <a:buChar char=""/>
              <a:tabLst>
                <a:tab pos="120650" algn="l"/>
              </a:tabLst>
            </a:pPr>
            <a:endParaRPr lang="ar-JO" sz="1000" spc="-60" dirty="0">
              <a:latin typeface="Arial Black"/>
              <a:cs typeface="Calibri" panose="020F0502020204030204" pitchFamily="34" charset="0"/>
            </a:endParaRPr>
          </a:p>
          <a:p>
            <a:pPr marL="119380" marR="5080" indent="-107314" algn="just">
              <a:lnSpc>
                <a:spcPct val="113999"/>
              </a:lnSpc>
              <a:spcBef>
                <a:spcPts val="100"/>
              </a:spcBef>
              <a:buClr>
                <a:srgbClr val="992B7D"/>
              </a:buClr>
              <a:buFont typeface="Wingdings"/>
              <a:buChar char=""/>
              <a:tabLst>
                <a:tab pos="120650" algn="l"/>
              </a:tabLst>
            </a:pPr>
            <a:endParaRPr sz="1000" dirty="0">
              <a:latin typeface="Tahoma"/>
              <a:cs typeface="Calibri" panose="020F0502020204030204" pitchFamily="34" charset="0"/>
            </a:endParaRPr>
          </a:p>
        </p:txBody>
      </p:sp>
      <p:sp>
        <p:nvSpPr>
          <p:cNvPr id="8" name="object 8"/>
          <p:cNvSpPr/>
          <p:nvPr/>
        </p:nvSpPr>
        <p:spPr>
          <a:xfrm>
            <a:off x="719999" y="6200263"/>
            <a:ext cx="6120130" cy="381635"/>
          </a:xfrm>
          <a:custGeom>
            <a:avLst/>
            <a:gdLst/>
            <a:ahLst/>
            <a:cxnLst/>
            <a:rect l="l" t="t" r="r" b="b"/>
            <a:pathLst>
              <a:path w="6120130" h="381634">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9" name="object 9"/>
          <p:cNvSpPr txBox="1"/>
          <p:nvPr/>
        </p:nvSpPr>
        <p:spPr>
          <a:xfrm>
            <a:off x="3169593" y="6281100"/>
            <a:ext cx="3701550" cy="212879"/>
          </a:xfrm>
          <a:prstGeom prst="rect">
            <a:avLst/>
          </a:prstGeom>
        </p:spPr>
        <p:txBody>
          <a:bodyPr vert="horz" wrap="square" lIns="0" tIns="12700" rIns="0" bIns="0" rtlCol="0">
            <a:spAutoFit/>
          </a:bodyPr>
          <a:lstStyle/>
          <a:p>
            <a:pPr marL="12700">
              <a:lnSpc>
                <a:spcPct val="100000"/>
              </a:lnSpc>
              <a:spcBef>
                <a:spcPts val="100"/>
              </a:spcBef>
            </a:pPr>
            <a:r>
              <a:rPr lang="ar-JO" sz="1300" b="1" spc="180" dirty="0">
                <a:solidFill>
                  <a:srgbClr val="FFFFFF"/>
                </a:solidFill>
                <a:latin typeface="Calibri"/>
                <a:cs typeface="Calibri" panose="020F0502020204030204" pitchFamily="34" charset="0"/>
              </a:rPr>
              <a:t>الإقرار بالملاحظات والانطباعات الحساسة</a:t>
            </a:r>
            <a:endParaRPr sz="1300" dirty="0">
              <a:latin typeface="Calibri"/>
              <a:cs typeface="Calibri" panose="020F0502020204030204" pitchFamily="34" charset="0"/>
            </a:endParaRPr>
          </a:p>
        </p:txBody>
      </p:sp>
      <p:sp>
        <p:nvSpPr>
          <p:cNvPr id="10" name="object 10"/>
          <p:cNvSpPr txBox="1"/>
          <p:nvPr/>
        </p:nvSpPr>
        <p:spPr>
          <a:xfrm>
            <a:off x="3722431" y="6790157"/>
            <a:ext cx="2995930" cy="1243674"/>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إذا تضمنت الملاحظات والانطباعات أي من المسائل الحساسة، يجب على </a:t>
            </a:r>
            <a:r>
              <a:rPr lang="ar-JO" sz="1000" dirty="0">
                <a:solidFill>
                  <a:srgbClr val="E42A83"/>
                </a:solidFill>
                <a:latin typeface="Tahoma"/>
                <a:cs typeface="Calibri" panose="020F0502020204030204" pitchFamily="34" charset="0"/>
                <a:hlinkClick r:id="rId2" action="ppaction://hlinksldjump"/>
              </a:rPr>
              <a:t>جامعو البيانات</a:t>
            </a:r>
            <a:r>
              <a:rPr lang="en-US" sz="1000" dirty="0">
                <a:solidFill>
                  <a:srgbClr val="E42A83"/>
                </a:solidFill>
                <a:latin typeface="Tahoma"/>
                <a:cs typeface="Calibri" panose="020F0502020204030204" pitchFamily="34" charset="0"/>
              </a:rPr>
              <a:t> </a:t>
            </a:r>
            <a:r>
              <a:rPr lang="ar-JO" sz="1000" dirty="0">
                <a:latin typeface="Tahoma"/>
                <a:cs typeface="Calibri" panose="020F0502020204030204" pitchFamily="34" charset="0"/>
              </a:rPr>
              <a:t>تقديم إشعار لإقرار بالاستلام إلى الشخص الذي يقدم الملاحظات والانطباعات ( إلا في حال تقديمها بشكل مجهول). يعتمد تقديم مثل هذا الإقرار على قناة الملاحظات والانطباعات: قد يكون على شكل رسالة نصية أو ورقياً أو من خلال رسالة واتساب أو عبر البريد الالكتروني.</a:t>
            </a:r>
          </a:p>
          <a:p>
            <a:pPr marL="12700" marR="5080" algn="just">
              <a:lnSpc>
                <a:spcPct val="113999"/>
              </a:lnSpc>
              <a:spcBef>
                <a:spcPts val="100"/>
              </a:spcBef>
            </a:pPr>
            <a:endParaRPr lang="ar-JO" sz="1000" dirty="0">
              <a:latin typeface="Tahoma"/>
              <a:cs typeface="Calibri" panose="020F0502020204030204" pitchFamily="34" charset="0"/>
            </a:endParaRPr>
          </a:p>
        </p:txBody>
      </p:sp>
      <p:sp>
        <p:nvSpPr>
          <p:cNvPr id="11" name="object 11"/>
          <p:cNvSpPr txBox="1"/>
          <p:nvPr/>
        </p:nvSpPr>
        <p:spPr>
          <a:xfrm>
            <a:off x="623624" y="6790157"/>
            <a:ext cx="2995930" cy="1059970"/>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يجب أن يُحدد هذا التأكيد المدة التي ستستغرقها للرد وجهة الاتصال للمتابعة. من المهم أن تتذكر أن جامعي الملاحظات والانطباعات غير مسؤولين عن التحقيق في هذه الملاحظات والانطباعات الحساسة بأنفسهم. اقرأ المزيد حول كيفية التعامل معها في </a:t>
            </a:r>
            <a:r>
              <a:rPr lang="ar-JO" sz="1000" u="sng" dirty="0">
                <a:solidFill>
                  <a:srgbClr val="992B7D"/>
                </a:solidFill>
                <a:uFill>
                  <a:solidFill>
                    <a:srgbClr val="992B7D"/>
                  </a:solidFill>
                </a:uFill>
                <a:latin typeface="Tahoma"/>
                <a:cs typeface="Calibri" panose="020F0502020204030204" pitchFamily="34" charset="0"/>
                <a:hlinkClick r:id="rId3"/>
              </a:rPr>
              <a:t>الوحدة 5</a:t>
            </a:r>
            <a:r>
              <a:rPr lang="ar-JO" sz="1000" u="sng" spc="40" dirty="0">
                <a:solidFill>
                  <a:srgbClr val="992B7D"/>
                </a:solidFill>
                <a:uFill>
                  <a:solidFill>
                    <a:srgbClr val="992B7D"/>
                  </a:solidFill>
                </a:uFill>
                <a:latin typeface="Tahoma"/>
                <a:cs typeface="Calibri" panose="020F0502020204030204" pitchFamily="34" charset="0"/>
              </a:rPr>
              <a:t> </a:t>
            </a:r>
            <a:r>
              <a:rPr lang="ar-JO" sz="1000" dirty="0">
                <a:latin typeface="Tahoma"/>
                <a:cs typeface="Calibri" panose="020F0502020204030204" pitchFamily="34" charset="0"/>
              </a:rPr>
              <a:t>من مجموعة أدوات الملاحظات والانطباعات.</a:t>
            </a:r>
            <a:endParaRPr lang="ar-JO" sz="1000" spc="-25" dirty="0">
              <a:latin typeface="Tahoma"/>
              <a:cs typeface="Calibri" panose="020F0502020204030204" pitchFamily="34" charset="0"/>
            </a:endParaRPr>
          </a:p>
          <a:p>
            <a:pPr marL="12700" marR="5080" algn="just">
              <a:lnSpc>
                <a:spcPct val="113999"/>
              </a:lnSpc>
              <a:spcBef>
                <a:spcPts val="100"/>
              </a:spcBef>
            </a:pPr>
            <a:endParaRPr lang="ar-JO" sz="950" spc="40" dirty="0">
              <a:solidFill>
                <a:srgbClr val="992B7D"/>
              </a:solidFill>
              <a:latin typeface="Tahoma"/>
              <a:cs typeface="Calibri" panose="020F0502020204030204" pitchFamily="34" charset="0"/>
            </a:endParaRPr>
          </a:p>
        </p:txBody>
      </p:sp>
      <p:grpSp>
        <p:nvGrpSpPr>
          <p:cNvPr id="13" name="object 13"/>
          <p:cNvGrpSpPr/>
          <p:nvPr/>
        </p:nvGrpSpPr>
        <p:grpSpPr>
          <a:xfrm>
            <a:off x="6393589" y="6150366"/>
            <a:ext cx="474345" cy="474345"/>
            <a:chOff x="469337" y="6150379"/>
            <a:chExt cx="474345" cy="474345"/>
          </a:xfrm>
        </p:grpSpPr>
        <p:sp>
          <p:nvSpPr>
            <p:cNvPr id="14" name="object 14"/>
            <p:cNvSpPr/>
            <p:nvPr/>
          </p:nvSpPr>
          <p:spPr>
            <a:xfrm>
              <a:off x="469337" y="6150379"/>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F1AFCD"/>
            </a:solidFill>
          </p:spPr>
          <p:txBody>
            <a:bodyPr wrap="square" lIns="0" tIns="0" rIns="0" bIns="0" rtlCol="0"/>
            <a:lstStyle/>
            <a:p>
              <a:endParaRPr>
                <a:cs typeface="Calibri" panose="020F0502020204030204" pitchFamily="34" charset="0"/>
              </a:endParaRPr>
            </a:p>
          </p:txBody>
        </p:sp>
        <p:pic>
          <p:nvPicPr>
            <p:cNvPr id="15" name="object 15"/>
            <p:cNvPicPr/>
            <p:nvPr/>
          </p:nvPicPr>
          <p:blipFill>
            <a:blip r:embed="rId4" cstate="print"/>
            <a:stretch>
              <a:fillRect/>
            </a:stretch>
          </p:blipFill>
          <p:spPr>
            <a:xfrm>
              <a:off x="584869" y="6249149"/>
              <a:ext cx="243268" cy="276783"/>
            </a:xfrm>
            <a:prstGeom prst="rect">
              <a:avLst/>
            </a:prstGeom>
          </p:spPr>
        </p:pic>
      </p:grpSp>
      <p:sp>
        <p:nvSpPr>
          <p:cNvPr id="16" name="object 16"/>
          <p:cNvSpPr/>
          <p:nvPr/>
        </p:nvSpPr>
        <p:spPr>
          <a:xfrm>
            <a:off x="5779268" y="9156700"/>
            <a:ext cx="936625" cy="0"/>
          </a:xfrm>
          <a:custGeom>
            <a:avLst/>
            <a:gdLst/>
            <a:ahLst/>
            <a:cxnLst/>
            <a:rect l="l" t="t" r="r" b="b"/>
            <a:pathLst>
              <a:path w="936625">
                <a:moveTo>
                  <a:pt x="0" y="0"/>
                </a:moveTo>
                <a:lnTo>
                  <a:pt x="936002" y="0"/>
                </a:lnTo>
              </a:path>
            </a:pathLst>
          </a:custGeom>
          <a:ln w="3175">
            <a:solidFill>
              <a:srgbClr val="992B7D"/>
            </a:solidFill>
          </a:ln>
        </p:spPr>
        <p:txBody>
          <a:bodyPr wrap="square" lIns="0" tIns="0" rIns="0" bIns="0" rtlCol="0"/>
          <a:lstStyle/>
          <a:p>
            <a:endParaRPr>
              <a:cs typeface="Calibri" panose="020F0502020204030204" pitchFamily="34" charset="0"/>
            </a:endParaRPr>
          </a:p>
        </p:txBody>
      </p:sp>
      <p:sp>
        <p:nvSpPr>
          <p:cNvPr id="17" name="object 17"/>
          <p:cNvSpPr txBox="1"/>
          <p:nvPr/>
        </p:nvSpPr>
        <p:spPr>
          <a:xfrm>
            <a:off x="748439" y="9188140"/>
            <a:ext cx="6119495" cy="348813"/>
          </a:xfrm>
          <a:prstGeom prst="rect">
            <a:avLst/>
          </a:prstGeom>
        </p:spPr>
        <p:txBody>
          <a:bodyPr vert="horz" wrap="square" lIns="0" tIns="12700" rIns="0" bIns="0" rtlCol="0">
            <a:spAutoFit/>
          </a:bodyPr>
          <a:lstStyle/>
          <a:p>
            <a:pPr marL="132080" marR="5080" indent="-120014" algn="r" rtl="1">
              <a:lnSpc>
                <a:spcPct val="100000"/>
              </a:lnSpc>
              <a:spcBef>
                <a:spcPts val="100"/>
              </a:spcBef>
            </a:pPr>
            <a:r>
              <a:rPr lang="ar-JO" sz="700" dirty="0">
                <a:solidFill>
                  <a:srgbClr val="992B7D"/>
                </a:solidFill>
                <a:latin typeface="Arial Black"/>
                <a:cs typeface="Calibri" panose="020F0502020204030204" pitchFamily="34" charset="0"/>
              </a:rPr>
              <a:t> </a:t>
            </a:r>
            <a:r>
              <a:rPr sz="700" dirty="0">
                <a:solidFill>
                  <a:srgbClr val="992B7D"/>
                </a:solidFill>
                <a:latin typeface="Arial Black"/>
                <a:cs typeface="Calibri" panose="020F0502020204030204" pitchFamily="34" charset="0"/>
              </a:rPr>
              <a:t>7.</a:t>
            </a:r>
            <a:r>
              <a:rPr sz="700" spc="185" dirty="0">
                <a:solidFill>
                  <a:srgbClr val="992B7D"/>
                </a:solidFill>
                <a:latin typeface="Arial Black"/>
                <a:cs typeface="Calibri" panose="020F0502020204030204" pitchFamily="34" charset="0"/>
              </a:rPr>
              <a:t> </a:t>
            </a:r>
            <a:r>
              <a:rPr lang="ar-JO" sz="700" dirty="0">
                <a:latin typeface="Tahoma"/>
                <a:cs typeface="Calibri" panose="020F0502020204030204" pitchFamily="34" charset="0"/>
              </a:rPr>
              <a:t>تم اقتباس جزء كبير من هذا القسم من: داينا براون إيموغن وول (2015)، توجيهات حول إشراك الأشخاص في المجتمعات المتضررة من الأزمات في </a:t>
            </a:r>
            <a:r>
              <a:rPr lang="en-US" sz="700" dirty="0">
                <a:latin typeface="Tahoma"/>
                <a:cs typeface="Calibri" panose="020F0502020204030204" pitchFamily="34" charset="0"/>
              </a:rPr>
              <a:t>#ReshapeAid</a:t>
            </a:r>
            <a:r>
              <a:rPr lang="ar-JO" sz="700" dirty="0">
                <a:latin typeface="Tahoma"/>
                <a:cs typeface="Calibri" panose="020F0502020204030204" pitchFamily="34" charset="0"/>
              </a:rPr>
              <a:t>. تم إعداده من أجل القمة الإنسانية العالمية 2016. للمزيد راجع:</a:t>
            </a:r>
          </a:p>
          <a:p>
            <a:pPr marL="132080" marR="5080" indent="-120014" rtl="1">
              <a:lnSpc>
                <a:spcPct val="100000"/>
              </a:lnSpc>
              <a:spcBef>
                <a:spcPts val="100"/>
              </a:spcBef>
            </a:pPr>
            <a:r>
              <a:rPr sz="700" u="sng" spc="-10" dirty="0">
                <a:solidFill>
                  <a:srgbClr val="992B7D"/>
                </a:solidFill>
                <a:uFill>
                  <a:solidFill>
                    <a:srgbClr val="992B7D"/>
                  </a:solidFill>
                </a:uFill>
                <a:latin typeface="Tahoma"/>
                <a:cs typeface="Calibri" panose="020F0502020204030204" pitchFamily="34" charset="0"/>
                <a:hlinkClick r:id="rId5"/>
              </a:rPr>
              <a:t>https://www.cdacollaborative.org/wp-content/uploads/2016/01/Gui-</a:t>
            </a:r>
            <a:r>
              <a:rPr sz="700" spc="-10" dirty="0">
                <a:solidFill>
                  <a:srgbClr val="992B7D"/>
                </a:solidFill>
                <a:latin typeface="Tahoma"/>
                <a:cs typeface="Calibri" panose="020F0502020204030204" pitchFamily="34" charset="0"/>
              </a:rPr>
              <a:t> </a:t>
            </a:r>
            <a:r>
              <a:rPr sz="700" u="sng" dirty="0">
                <a:solidFill>
                  <a:srgbClr val="992B7D"/>
                </a:solidFill>
                <a:uFill>
                  <a:solidFill>
                    <a:srgbClr val="992B7D"/>
                  </a:solidFill>
                </a:uFill>
                <a:latin typeface="Tahoma"/>
                <a:cs typeface="Calibri" panose="020F0502020204030204" pitchFamily="34" charset="0"/>
                <a:hlinkClick r:id="rId5"/>
              </a:rPr>
              <a:t>dance-on-Engaging-People-in-Crisis-Affected-Communities-to-</a:t>
            </a:r>
            <a:r>
              <a:rPr sz="700" u="sng" spc="-10" dirty="0">
                <a:solidFill>
                  <a:srgbClr val="992B7D"/>
                </a:solidFill>
                <a:uFill>
                  <a:solidFill>
                    <a:srgbClr val="992B7D"/>
                  </a:solidFill>
                </a:uFill>
                <a:latin typeface="Tahoma"/>
                <a:cs typeface="Calibri" panose="020F0502020204030204" pitchFamily="34" charset="0"/>
                <a:hlinkClick r:id="rId5"/>
              </a:rPr>
              <a:t>ReshapeAid.p</a:t>
            </a:r>
            <a:r>
              <a:rPr sz="700" spc="-10" dirty="0">
                <a:solidFill>
                  <a:srgbClr val="992B7D"/>
                </a:solidFill>
                <a:latin typeface="Tahoma"/>
                <a:cs typeface="Calibri" panose="020F0502020204030204" pitchFamily="34" charset="0"/>
                <a:hlinkClick r:id="rId5"/>
              </a:rPr>
              <a:t>df</a:t>
            </a:r>
            <a:endParaRPr sz="700" dirty="0">
              <a:latin typeface="Tahoma"/>
              <a:cs typeface="Calibri" panose="020F0502020204030204" pitchFamily="34" charset="0"/>
            </a:endParaRPr>
          </a:p>
        </p:txBody>
      </p:sp>
      <p:sp>
        <p:nvSpPr>
          <p:cNvPr id="19" name="object 19"/>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20" name="object 20"/>
          <p:cNvSpPr txBox="1"/>
          <p:nvPr/>
        </p:nvSpPr>
        <p:spPr>
          <a:xfrm>
            <a:off x="6715893" y="10083162"/>
            <a:ext cx="156845" cy="135935"/>
          </a:xfrm>
          <a:prstGeom prst="rect">
            <a:avLst/>
          </a:prstGeom>
        </p:spPr>
        <p:txBody>
          <a:bodyPr vert="horz" wrap="square" lIns="0" tIns="12700" rIns="0" bIns="0" rtlCol="0">
            <a:spAutoFit/>
          </a:bodyPr>
          <a:lstStyle/>
          <a:p>
            <a:pPr marL="12700">
              <a:lnSpc>
                <a:spcPct val="100000"/>
              </a:lnSpc>
              <a:spcBef>
                <a:spcPts val="100"/>
              </a:spcBef>
            </a:pPr>
            <a:r>
              <a:rPr sz="800" b="1" spc="35" dirty="0">
                <a:solidFill>
                  <a:srgbClr val="FFFFFF"/>
                </a:solidFill>
                <a:latin typeface="Calibri" panose="020F0502020204030204" pitchFamily="34" charset="0"/>
                <a:cs typeface="Calibri" panose="020F0502020204030204" pitchFamily="34" charset="0"/>
              </a:rPr>
              <a:t>29</a:t>
            </a:r>
            <a:endParaRPr sz="800" dirty="0">
              <a:latin typeface="Calibri" panose="020F0502020204030204" pitchFamily="34" charset="0"/>
              <a:cs typeface="Calibri" panose="020F0502020204030204" pitchFamily="34" charset="0"/>
            </a:endParaRPr>
          </a:p>
        </p:txBody>
      </p:sp>
      <p:sp>
        <p:nvSpPr>
          <p:cNvPr id="21" name="Rectangle 1">
            <a:extLst>
              <a:ext uri="{FF2B5EF4-FFF2-40B4-BE49-F238E27FC236}">
                <a16:creationId xmlns:a16="http://schemas.microsoft.com/office/drawing/2014/main" id="{2EFE3991-B951-CFDE-2800-3F32AD6C583E}"/>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23" name="object 18">
            <a:extLst>
              <a:ext uri="{FF2B5EF4-FFF2-40B4-BE49-F238E27FC236}">
                <a16:creationId xmlns:a16="http://schemas.microsoft.com/office/drawing/2014/main" id="{F534FD24-8D8C-0F01-34A2-5DB4C00619A1}"/>
              </a:ext>
            </a:extLst>
          </p:cNvPr>
          <p:cNvSpPr txBox="1"/>
          <p:nvPr/>
        </p:nvSpPr>
        <p:spPr>
          <a:xfrm>
            <a:off x="2615083" y="9925759"/>
            <a:ext cx="3973829" cy="289560"/>
          </a:xfrm>
          <a:prstGeom prst="rect">
            <a:avLst/>
          </a:prstGeom>
        </p:spPr>
        <p:txBody>
          <a:bodyPr vert="horz" wrap="square" lIns="0" tIns="22860" rIns="0" bIns="0" rtlCol="0">
            <a:spAutoFit/>
          </a:bodyPr>
          <a:lstStyle/>
          <a:p>
            <a:pPr marR="5715" algn="r" rtl="1">
              <a:lnSpc>
                <a:spcPct val="100000"/>
              </a:lnSpc>
              <a:spcBef>
                <a:spcPts val="180"/>
              </a:spcBef>
            </a:pPr>
            <a:r>
              <a:rPr lang="ar-JO" sz="800" b="1" spc="95" dirty="0">
                <a:solidFill>
                  <a:srgbClr val="992B7D"/>
                </a:solidFill>
                <a:latin typeface="Calibri"/>
                <a:cs typeface="Calibri" panose="020F0502020204030204" pitchFamily="34" charset="0"/>
              </a:rPr>
              <a:t>الوحدة 3:</a:t>
            </a:r>
            <a:r>
              <a:rPr lang="ar-JO" sz="800" spc="-10" dirty="0">
                <a:latin typeface="Verdana"/>
                <a:cs typeface="Calibri" panose="020F0502020204030204" pitchFamily="34" charset="0"/>
              </a:rPr>
              <a:t>مراحل بناء آلية التغذية الراجعة المفتوحة وغير المنظمة</a:t>
            </a:r>
            <a:endParaRPr sz="800" dirty="0">
              <a:latin typeface="Verdana"/>
              <a:cs typeface="Calibri" panose="020F0502020204030204" pitchFamily="34" charset="0"/>
            </a:endParaRPr>
          </a:p>
          <a:p>
            <a:pPr marR="5080" algn="r">
              <a:lnSpc>
                <a:spcPct val="100000"/>
              </a:lnSpc>
              <a:spcBef>
                <a:spcPts val="75"/>
              </a:spcBef>
            </a:pPr>
            <a:r>
              <a:rPr lang="ar-JO" sz="800" dirty="0">
                <a:solidFill>
                  <a:srgbClr val="992B7D"/>
                </a:solidFill>
                <a:latin typeface="Verdana"/>
                <a:cs typeface="Calibri" panose="020F0502020204030204" pitchFamily="34" charset="0"/>
              </a:rPr>
              <a:t>المرحلة الثانية: جمع بيانات الملاحظات والانطباعات</a:t>
            </a:r>
            <a:endParaRPr sz="800" dirty="0">
              <a:latin typeface="Verdana"/>
              <a:cs typeface="Calibri" panose="020F050202020403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7559992" cy="10692003"/>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719999" y="1095001"/>
            <a:ext cx="6120130" cy="381635"/>
          </a:xfrm>
          <a:custGeom>
            <a:avLst/>
            <a:gdLst/>
            <a:ahLst/>
            <a:cxnLst/>
            <a:rect l="l" t="t" r="r" b="b"/>
            <a:pathLst>
              <a:path w="6120130" h="381634">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3" name="object 3"/>
          <p:cNvSpPr txBox="1"/>
          <p:nvPr/>
        </p:nvSpPr>
        <p:spPr>
          <a:xfrm>
            <a:off x="2562729" y="667625"/>
            <a:ext cx="4153535" cy="166712"/>
          </a:xfrm>
          <a:prstGeom prst="rect">
            <a:avLst/>
          </a:prstGeom>
        </p:spPr>
        <p:txBody>
          <a:bodyPr vert="horz" wrap="square" lIns="0" tIns="12700" rIns="0" bIns="0" rtlCol="0">
            <a:spAutoFit/>
          </a:bodyPr>
          <a:lstStyle/>
          <a:p>
            <a:pPr marL="12700" rtl="1">
              <a:lnSpc>
                <a:spcPct val="100000"/>
              </a:lnSpc>
              <a:spcBef>
                <a:spcPts val="100"/>
              </a:spcBef>
            </a:pPr>
            <a:r>
              <a:rPr lang="ar-JO" sz="1000" dirty="0">
                <a:latin typeface="Tahoma"/>
                <a:cs typeface="Calibri" panose="020F0502020204030204" pitchFamily="34" charset="0"/>
              </a:rPr>
              <a:t>يوفر المصدر التالي بعض التوجيهات حول كيفية الاستماع بفاعلية:</a:t>
            </a:r>
            <a:endParaRPr sz="1000" dirty="0">
              <a:latin typeface="Tahoma"/>
              <a:cs typeface="Calibri" panose="020F0502020204030204" pitchFamily="34" charset="0"/>
            </a:endParaRPr>
          </a:p>
        </p:txBody>
      </p:sp>
      <p:sp>
        <p:nvSpPr>
          <p:cNvPr id="4" name="object 4"/>
          <p:cNvSpPr txBox="1"/>
          <p:nvPr/>
        </p:nvSpPr>
        <p:spPr>
          <a:xfrm>
            <a:off x="3172959" y="1168292"/>
            <a:ext cx="3168015" cy="596265"/>
          </a:xfrm>
          <a:prstGeom prst="rect">
            <a:avLst/>
          </a:prstGeom>
        </p:spPr>
        <p:txBody>
          <a:bodyPr vert="horz" wrap="square" lIns="0" tIns="12700" rIns="0" bIns="0" rtlCol="0">
            <a:spAutoFit/>
          </a:bodyPr>
          <a:lstStyle/>
          <a:p>
            <a:pPr marL="12700" rtl="1">
              <a:lnSpc>
                <a:spcPct val="100000"/>
              </a:lnSpc>
              <a:spcBef>
                <a:spcPts val="100"/>
              </a:spcBef>
            </a:pPr>
            <a:r>
              <a:rPr lang="ar-JO" sz="1300" b="1" spc="155" dirty="0">
                <a:solidFill>
                  <a:srgbClr val="FFFFFF"/>
                </a:solidFill>
                <a:latin typeface="Calibri"/>
                <a:cs typeface="Calibri" panose="020F0502020204030204" pitchFamily="34" charset="0"/>
              </a:rPr>
              <a:t>المصادر</a:t>
            </a:r>
            <a:endParaRPr sz="1300" dirty="0">
              <a:latin typeface="Calibri"/>
              <a:cs typeface="Calibri" panose="020F0502020204030204" pitchFamily="34" charset="0"/>
            </a:endParaRPr>
          </a:p>
          <a:p>
            <a:pPr>
              <a:lnSpc>
                <a:spcPct val="100000"/>
              </a:lnSpc>
              <a:spcBef>
                <a:spcPts val="20"/>
              </a:spcBef>
            </a:pPr>
            <a:endParaRPr sz="1450" dirty="0">
              <a:latin typeface="Calibri"/>
              <a:cs typeface="Calibri" panose="020F0502020204030204" pitchFamily="34" charset="0"/>
            </a:endParaRPr>
          </a:p>
          <a:p>
            <a:pPr marL="192405" indent="-179705" rtl="1">
              <a:lnSpc>
                <a:spcPct val="100000"/>
              </a:lnSpc>
              <a:buClr>
                <a:srgbClr val="673089"/>
              </a:buClr>
              <a:buFont typeface="Arial Narrow"/>
              <a:buChar char="►"/>
              <a:tabLst>
                <a:tab pos="192405" algn="l"/>
              </a:tabLst>
            </a:pPr>
            <a:r>
              <a:rPr lang="ar-JO" sz="950" u="sng" dirty="0">
                <a:solidFill>
                  <a:srgbClr val="992B7D"/>
                </a:solidFill>
                <a:uFill>
                  <a:solidFill>
                    <a:srgbClr val="992B7D"/>
                  </a:solidFill>
                </a:uFill>
                <a:latin typeface="Tahoma"/>
                <a:cs typeface="Calibri" panose="020F0502020204030204" pitchFamily="34" charset="0"/>
                <a:hlinkClick r:id="rId2"/>
              </a:rPr>
              <a:t>أداة التغذية الراجعة 18: مهارات مهمة للاستماع الفعّال</a:t>
            </a:r>
            <a:endParaRPr sz="950" dirty="0">
              <a:latin typeface="Tahoma"/>
              <a:cs typeface="Calibri" panose="020F0502020204030204" pitchFamily="34" charset="0"/>
            </a:endParaRPr>
          </a:p>
        </p:txBody>
      </p:sp>
      <p:sp>
        <p:nvSpPr>
          <p:cNvPr id="5" name="object 5"/>
          <p:cNvSpPr txBox="1"/>
          <p:nvPr/>
        </p:nvSpPr>
        <p:spPr>
          <a:xfrm>
            <a:off x="3517185" y="1964373"/>
            <a:ext cx="2995930" cy="731482"/>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يجب الإقرار بالملاحظات والانطباعات التي يتم تلقيها من خلال أي نوع من القنوات. هذا يتضمن:</a:t>
            </a:r>
          </a:p>
          <a:p>
            <a:pPr marL="184150" marR="5080" indent="-171450" algn="just" rtl="1">
              <a:lnSpc>
                <a:spcPct val="113999"/>
              </a:lnSpc>
              <a:spcBef>
                <a:spcPts val="100"/>
              </a:spcBef>
              <a:buFont typeface="Arial" panose="020B0604020202020204" pitchFamily="34" charset="0"/>
              <a:buChar char="•"/>
            </a:pPr>
            <a:r>
              <a:rPr lang="ar-JO" sz="1000" dirty="0">
                <a:latin typeface="Tahoma"/>
                <a:cs typeface="Calibri" panose="020F0502020204030204" pitchFamily="34" charset="0"/>
              </a:rPr>
              <a:t>تقديم الشكر لمقدم الملاحظات والانطباعات</a:t>
            </a:r>
          </a:p>
          <a:p>
            <a:pPr marL="120014" indent="-107314" algn="just" rtl="1">
              <a:lnSpc>
                <a:spcPct val="100000"/>
              </a:lnSpc>
              <a:spcBef>
                <a:spcPts val="160"/>
              </a:spcBef>
              <a:buClr>
                <a:srgbClr val="992B7D"/>
              </a:buClr>
              <a:buFont typeface="Wingdings"/>
              <a:buChar char=""/>
              <a:tabLst>
                <a:tab pos="120014" algn="l"/>
              </a:tabLst>
            </a:pPr>
            <a:r>
              <a:rPr lang="ar-JO" sz="1000" spc="-20" dirty="0">
                <a:latin typeface="Tahoma"/>
                <a:cs typeface="Calibri" panose="020F0502020204030204" pitchFamily="34" charset="0"/>
              </a:rPr>
              <a:t>إخباره بمصير هذه الملاحظات والانطباعات</a:t>
            </a:r>
            <a:endParaRPr sz="1000" dirty="0">
              <a:latin typeface="Tahoma"/>
              <a:cs typeface="Calibri" panose="020F0502020204030204" pitchFamily="34" charset="0"/>
            </a:endParaRPr>
          </a:p>
        </p:txBody>
      </p:sp>
      <p:sp>
        <p:nvSpPr>
          <p:cNvPr id="6" name="object 6"/>
          <p:cNvSpPr txBox="1"/>
          <p:nvPr/>
        </p:nvSpPr>
        <p:spPr>
          <a:xfrm>
            <a:off x="691216" y="2233137"/>
            <a:ext cx="2887980" cy="364908"/>
          </a:xfrm>
          <a:prstGeom prst="rect">
            <a:avLst/>
          </a:prstGeom>
        </p:spPr>
        <p:txBody>
          <a:bodyPr vert="horz" wrap="square" lIns="0" tIns="12700" rIns="0" bIns="0" rtlCol="0">
            <a:spAutoFit/>
          </a:bodyPr>
          <a:lstStyle/>
          <a:p>
            <a:pPr marL="119380" marR="5080" indent="-107314" algn="just" rtl="1">
              <a:lnSpc>
                <a:spcPct val="113999"/>
              </a:lnSpc>
              <a:spcBef>
                <a:spcPts val="100"/>
              </a:spcBef>
              <a:buClr>
                <a:srgbClr val="992B7D"/>
              </a:buClr>
              <a:buFont typeface="Wingdings"/>
              <a:buChar char=""/>
              <a:tabLst>
                <a:tab pos="120650" algn="l"/>
              </a:tabLst>
            </a:pPr>
            <a:r>
              <a:rPr lang="ar-JO" sz="1000" dirty="0">
                <a:latin typeface="Tahoma"/>
                <a:cs typeface="Calibri" panose="020F0502020204030204" pitchFamily="34" charset="0"/>
              </a:rPr>
              <a:t>شرح المدة المتوقعة للرد عليها.</a:t>
            </a:r>
          </a:p>
          <a:p>
            <a:pPr marL="119380" marR="5080" indent="-107314" algn="just" rtl="1">
              <a:lnSpc>
                <a:spcPct val="113999"/>
              </a:lnSpc>
              <a:spcBef>
                <a:spcPts val="100"/>
              </a:spcBef>
              <a:buClr>
                <a:srgbClr val="992B7D"/>
              </a:buClr>
              <a:buFont typeface="Wingdings"/>
              <a:buChar char=""/>
              <a:tabLst>
                <a:tab pos="120650" algn="l"/>
              </a:tabLst>
            </a:pPr>
            <a:r>
              <a:rPr lang="ar-JO" sz="1000" dirty="0">
                <a:latin typeface="Tahoma"/>
                <a:cs typeface="Calibri" panose="020F0502020204030204" pitchFamily="34" charset="0"/>
              </a:rPr>
              <a:t> الإشارة إلى القنوات المتوقعة للرد عليها.</a:t>
            </a:r>
            <a:endParaRPr sz="1000" dirty="0">
              <a:latin typeface="Tahoma"/>
              <a:cs typeface="Calibri" panose="020F0502020204030204" pitchFamily="34" charset="0"/>
            </a:endParaRPr>
          </a:p>
        </p:txBody>
      </p:sp>
      <p:sp>
        <p:nvSpPr>
          <p:cNvPr id="7" name="object 7"/>
          <p:cNvSpPr/>
          <p:nvPr/>
        </p:nvSpPr>
        <p:spPr>
          <a:xfrm>
            <a:off x="719999" y="3116802"/>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8" name="object 8"/>
          <p:cNvSpPr txBox="1"/>
          <p:nvPr/>
        </p:nvSpPr>
        <p:spPr>
          <a:xfrm>
            <a:off x="1067299" y="3206815"/>
            <a:ext cx="5273675" cy="212879"/>
          </a:xfrm>
          <a:prstGeom prst="rect">
            <a:avLst/>
          </a:prstGeom>
        </p:spPr>
        <p:txBody>
          <a:bodyPr vert="horz" wrap="square" lIns="0" tIns="12700" rIns="0" bIns="0" rtlCol="0">
            <a:spAutoFit/>
          </a:bodyPr>
          <a:lstStyle/>
          <a:p>
            <a:pPr marL="12700" rtl="1">
              <a:lnSpc>
                <a:spcPct val="100000"/>
              </a:lnSpc>
              <a:spcBef>
                <a:spcPts val="100"/>
              </a:spcBef>
            </a:pPr>
            <a:r>
              <a:rPr lang="ar-JO" sz="1300" b="1" spc="150" dirty="0">
                <a:solidFill>
                  <a:srgbClr val="FFFFFF"/>
                </a:solidFill>
                <a:latin typeface="Calibri"/>
                <a:cs typeface="Calibri" panose="020F0502020204030204" pitchFamily="34" charset="0"/>
              </a:rPr>
              <a:t>التدريب على كيفية تقديم نفسك وشرح عملية الملاحظات والانطباعات</a:t>
            </a:r>
            <a:endParaRPr sz="1300" dirty="0">
              <a:latin typeface="Calibri"/>
              <a:cs typeface="Calibri" panose="020F0502020204030204" pitchFamily="34" charset="0"/>
            </a:endParaRPr>
          </a:p>
        </p:txBody>
      </p:sp>
      <p:sp>
        <p:nvSpPr>
          <p:cNvPr id="9" name="object 9"/>
          <p:cNvSpPr txBox="1"/>
          <p:nvPr/>
        </p:nvSpPr>
        <p:spPr>
          <a:xfrm>
            <a:off x="3841790" y="3639403"/>
            <a:ext cx="2995930" cy="529119"/>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
                <a:cs typeface="Calibri" panose="020F0502020204030204" pitchFamily="34" charset="0"/>
              </a:rPr>
              <a:t>يتعين على </a:t>
            </a:r>
            <a:r>
              <a:rPr lang="ar-JO" sz="1000" dirty="0">
                <a:solidFill>
                  <a:srgbClr val="E42A83"/>
                </a:solidFill>
                <a:latin typeface=""/>
                <a:cs typeface="Calibri" panose="020F0502020204030204" pitchFamily="34" charset="0"/>
                <a:hlinkClick r:id="rId3" action="ppaction://hlinksldjump"/>
              </a:rPr>
              <a:t>جامعو البيانات</a:t>
            </a:r>
            <a:r>
              <a:rPr lang="ar-JO" sz="1000" dirty="0">
                <a:solidFill>
                  <a:srgbClr val="E42A83"/>
                </a:solidFill>
                <a:latin typeface=""/>
                <a:cs typeface="Calibri" panose="020F0502020204030204" pitchFamily="34" charset="0"/>
              </a:rPr>
              <a:t> </a:t>
            </a:r>
            <a:r>
              <a:rPr lang="ar-JO" sz="1000" dirty="0">
                <a:latin typeface=""/>
                <a:cs typeface="Calibri" panose="020F0502020204030204" pitchFamily="34" charset="0"/>
              </a:rPr>
              <a:t>تجنب جمع المعلومات وتسجيلها قبل أن يشرحوا بوضوح من هم ولماذا يقومون بتسجيل المعلومات وكيف سيتم التعامل مع هذه المعلومات.</a:t>
            </a:r>
          </a:p>
        </p:txBody>
      </p:sp>
      <p:sp>
        <p:nvSpPr>
          <p:cNvPr id="10" name="object 10"/>
          <p:cNvSpPr txBox="1"/>
          <p:nvPr/>
        </p:nvSpPr>
        <p:spPr>
          <a:xfrm>
            <a:off x="707299" y="3657426"/>
            <a:ext cx="2995930" cy="703526"/>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
                <a:cs typeface="Calibri" panose="020F0502020204030204" pitchFamily="34" charset="0"/>
              </a:rPr>
              <a:t>تأكد من تغطية هذا الموضوع بشكل مناسب في التدريبات على جمع البيانات، وذلك حتى يتسنى لجامعي البيانات فهم كيفية تقديم أنفسهم وشرح عملية التغذية الراجعة للمجتمع بعبارات واضحة، إلى جانب ودورهم كناشطين مجتمعيين.</a:t>
            </a:r>
            <a:endParaRPr sz="1000" dirty="0">
              <a:latin typeface=""/>
              <a:cs typeface="Calibri" panose="020F0502020204030204" pitchFamily="34" charset="0"/>
            </a:endParaRPr>
          </a:p>
        </p:txBody>
      </p:sp>
      <p:pic>
        <p:nvPicPr>
          <p:cNvPr id="11" name="object 11"/>
          <p:cNvPicPr/>
          <p:nvPr/>
        </p:nvPicPr>
        <p:blipFill>
          <a:blip r:embed="rId4" cstate="print"/>
          <a:stretch>
            <a:fillRect/>
          </a:stretch>
        </p:blipFill>
        <p:spPr>
          <a:xfrm>
            <a:off x="6767995" y="4189019"/>
            <a:ext cx="72009" cy="71996"/>
          </a:xfrm>
          <a:prstGeom prst="rect">
            <a:avLst/>
          </a:prstGeom>
        </p:spPr>
      </p:pic>
      <p:sp>
        <p:nvSpPr>
          <p:cNvPr id="12" name="object 12"/>
          <p:cNvSpPr txBox="1"/>
          <p:nvPr/>
        </p:nvSpPr>
        <p:spPr>
          <a:xfrm>
            <a:off x="3887578" y="4527791"/>
            <a:ext cx="2995930" cy="668453"/>
          </a:xfrm>
          <a:prstGeom prst="rect">
            <a:avLst/>
          </a:prstGeom>
        </p:spPr>
        <p:txBody>
          <a:bodyPr vert="horz" wrap="square" lIns="0" tIns="12700" rIns="0" bIns="0" rtlCol="0">
            <a:spAutoFit/>
          </a:bodyPr>
          <a:lstStyle/>
          <a:p>
            <a:pPr marL="12700" marR="5080" algn="just" rtl="1">
              <a:lnSpc>
                <a:spcPct val="113999"/>
              </a:lnSpc>
              <a:spcBef>
                <a:spcPts val="100"/>
              </a:spcBef>
            </a:pPr>
            <a:r>
              <a:rPr lang="ar-JO" sz="950" dirty="0">
                <a:latin typeface="Tahoma"/>
                <a:cs typeface="Calibri" panose="020F0502020204030204" pitchFamily="34" charset="0"/>
              </a:rPr>
              <a:t>من الممكن أن يكون  لكل قناة ملاحظات وانطباعات طرق مختلفة للإقرار باستلامها: على سبيل المثال، قد تنتهي بعض المحادثات الشخصية بإقرار شفهي، أو يمكن تقديم الإقرار عبر البريد الالكتروني أو الرسائل القصيرة من خلال وسائل التواصل الاجتماعي، كما يمكن </a:t>
            </a:r>
            <a:r>
              <a:rPr lang="ar-JO" sz="950" spc="30" dirty="0">
                <a:latin typeface="Tahoma"/>
                <a:cs typeface="Calibri" panose="020F0502020204030204" pitchFamily="34" charset="0"/>
              </a:rPr>
              <a:t>الإقرار بالملاحظات</a:t>
            </a:r>
            <a:endParaRPr sz="950" dirty="0">
              <a:latin typeface="Tahoma"/>
              <a:cs typeface="Calibri" panose="020F0502020204030204" pitchFamily="34" charset="0"/>
            </a:endParaRPr>
          </a:p>
        </p:txBody>
      </p:sp>
      <p:sp>
        <p:nvSpPr>
          <p:cNvPr id="13" name="object 13"/>
          <p:cNvSpPr txBox="1"/>
          <p:nvPr/>
        </p:nvSpPr>
        <p:spPr>
          <a:xfrm>
            <a:off x="774138" y="4527791"/>
            <a:ext cx="2995930" cy="335156"/>
          </a:xfrm>
          <a:prstGeom prst="rect">
            <a:avLst/>
          </a:prstGeom>
        </p:spPr>
        <p:txBody>
          <a:bodyPr vert="horz" wrap="square" lIns="0" tIns="12700" rIns="0" bIns="0" rtlCol="0">
            <a:spAutoFit/>
          </a:bodyPr>
          <a:lstStyle/>
          <a:p>
            <a:pPr marL="12700" marR="5080" algn="r">
              <a:lnSpc>
                <a:spcPct val="113999"/>
              </a:lnSpc>
              <a:spcBef>
                <a:spcPts val="100"/>
              </a:spcBef>
            </a:pPr>
            <a:r>
              <a:rPr lang="ar-JO" sz="950" spc="30" dirty="0">
                <a:latin typeface="Tahoma"/>
                <a:cs typeface="Calibri" panose="020F0502020204030204" pitchFamily="34" charset="0"/>
              </a:rPr>
              <a:t>والانطباعات المجهولة شفهيًا وبحذر شديد خلال الاجتماعات المجتمعية.</a:t>
            </a:r>
            <a:endParaRPr sz="950" dirty="0">
              <a:latin typeface="Tahoma"/>
              <a:cs typeface="Calibri" panose="020F0502020204030204" pitchFamily="34" charset="0"/>
            </a:endParaRPr>
          </a:p>
        </p:txBody>
      </p:sp>
      <p:sp>
        <p:nvSpPr>
          <p:cNvPr id="14" name="object 14"/>
          <p:cNvSpPr txBox="1"/>
          <p:nvPr/>
        </p:nvSpPr>
        <p:spPr>
          <a:xfrm>
            <a:off x="1873250" y="5658654"/>
            <a:ext cx="5162999" cy="264816"/>
          </a:xfrm>
          <a:prstGeom prst="rect">
            <a:avLst/>
          </a:prstGeom>
        </p:spPr>
        <p:txBody>
          <a:bodyPr vert="horz" wrap="square" lIns="0" tIns="5080" rIns="0" bIns="0" rtlCol="0">
            <a:spAutoFit/>
          </a:bodyPr>
          <a:lstStyle/>
          <a:p>
            <a:pPr marL="401320" marR="5080" indent="-389255" rtl="1">
              <a:lnSpc>
                <a:spcPct val="102899"/>
              </a:lnSpc>
              <a:spcBef>
                <a:spcPts val="40"/>
              </a:spcBef>
            </a:pPr>
            <a:r>
              <a:rPr sz="1700" b="1" spc="130" dirty="0">
                <a:solidFill>
                  <a:srgbClr val="E42A83"/>
                </a:solidFill>
                <a:latin typeface="Calibri"/>
                <a:cs typeface="Calibri" panose="020F0502020204030204" pitchFamily="34" charset="0"/>
              </a:rPr>
              <a:t>2.2</a:t>
            </a:r>
            <a:r>
              <a:rPr sz="1700" b="1" spc="105" dirty="0">
                <a:solidFill>
                  <a:srgbClr val="E42A83"/>
                </a:solidFill>
                <a:latin typeface="Calibri"/>
                <a:cs typeface="Calibri" panose="020F0502020204030204" pitchFamily="34" charset="0"/>
              </a:rPr>
              <a:t> </a:t>
            </a:r>
            <a:r>
              <a:rPr lang="ar-JO" sz="1700" b="1" spc="270" dirty="0">
                <a:solidFill>
                  <a:srgbClr val="E42A83"/>
                </a:solidFill>
                <a:latin typeface="Calibri"/>
                <a:cs typeface="Calibri" panose="020F0502020204030204" pitchFamily="34" charset="0"/>
              </a:rPr>
              <a:t>طلب الإذن لاستخدام ومشاركة المعلومات</a:t>
            </a:r>
            <a:endParaRPr sz="1700" dirty="0">
              <a:latin typeface="Calibri"/>
              <a:cs typeface="Calibri" panose="020F0502020204030204" pitchFamily="34" charset="0"/>
            </a:endParaRPr>
          </a:p>
        </p:txBody>
      </p:sp>
      <p:sp>
        <p:nvSpPr>
          <p:cNvPr id="15" name="object 15"/>
          <p:cNvSpPr txBox="1"/>
          <p:nvPr/>
        </p:nvSpPr>
        <p:spPr>
          <a:xfrm>
            <a:off x="3976069" y="6266702"/>
            <a:ext cx="2995930" cy="2489079"/>
          </a:xfrm>
          <a:prstGeom prst="rect">
            <a:avLst/>
          </a:prstGeom>
        </p:spPr>
        <p:txBody>
          <a:bodyPr vert="horz" wrap="square" lIns="0" tIns="12700" rIns="0" bIns="0" rtlCol="0">
            <a:spAutoFit/>
          </a:bodyPr>
          <a:lstStyle/>
          <a:p>
            <a:pPr marL="12700" marR="5080" algn="just" rtl="1">
              <a:lnSpc>
                <a:spcPct val="113999"/>
              </a:lnSpc>
              <a:spcBef>
                <a:spcPts val="100"/>
              </a:spcBef>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عندما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بناء</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آلية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يجب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إطلاع</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المجتمع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على نوع</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المعلومات التي يمكن توثيقها، وما سيتم فعله بهذه المعلومات،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وحقهم</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في عدم مشاركة المعلومات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في حال عدم شعورهم بالراحة حيال ذلك</a:t>
            </a:r>
            <a:r>
              <a:rPr lang="ar-JO" altLang="en-US" sz="1000" dirty="0">
                <a:solidFill>
                  <a:srgbClr val="202124"/>
                </a:solidFill>
                <a:latin typeface="inherit"/>
                <a:cs typeface="Calibri" panose="020F0502020204030204" pitchFamily="34" charset="0"/>
              </a:rPr>
              <a:t>. عندما تتم مشاركة الملاحظات والانطباعات في المنتديات العامة أو الأنشطة الإعتيادية الأخرى (على سبيل المثال، زيارة صحية)، فمن الممارسات الجيدة أيضًا سؤال الشخص الذي يقدم الملاحظات والانطباعات عما إذا كان موافقًا على تسجيلها، حيث يسهم هذا في الحفاظ على عملية تقديم الملاحظات مفتوحة وشفافة. </a:t>
            </a:r>
          </a:p>
          <a:p>
            <a:pPr marL="12700" marR="5080" algn="just" rtl="1">
              <a:lnSpc>
                <a:spcPct val="113999"/>
              </a:lnSpc>
              <a:spcBef>
                <a:spcPts val="100"/>
              </a:spcBef>
            </a:pPr>
            <a:endParaRPr lang="ar-JO" altLang="en-US" sz="1000" dirty="0">
              <a:solidFill>
                <a:srgbClr val="202124"/>
              </a:solidFill>
              <a:latin typeface="inherit"/>
              <a:cs typeface="Calibri" panose="020F0502020204030204" pitchFamily="34" charset="0"/>
            </a:endParaRPr>
          </a:p>
          <a:p>
            <a:pPr marL="12700" marR="5080" algn="just" rtl="1">
              <a:lnSpc>
                <a:spcPct val="113999"/>
              </a:lnSpc>
              <a:spcBef>
                <a:spcPts val="100"/>
              </a:spcBef>
            </a:pPr>
            <a:r>
              <a:rPr lang="ar-JO" altLang="en-US" sz="1000" dirty="0">
                <a:solidFill>
                  <a:srgbClr val="202124"/>
                </a:solidFill>
                <a:latin typeface="inherit"/>
                <a:cs typeface="Calibri" panose="020F0502020204030204" pitchFamily="34" charset="0"/>
              </a:rPr>
              <a:t>قبل توثيق ومشاركة أي </a:t>
            </a:r>
            <a:r>
              <a:rPr lang="ar-JO" sz="1000" dirty="0">
                <a:solidFill>
                  <a:srgbClr val="E42A83"/>
                </a:solidFill>
                <a:latin typeface="Tahoma"/>
                <a:cs typeface="Calibri" panose="020F0502020204030204" pitchFamily="34" charset="0"/>
                <a:hlinkClick r:id="rId5" action="ppaction://hlinksldjump"/>
              </a:rPr>
              <a:t>معلومات شخصية</a:t>
            </a:r>
            <a:r>
              <a:rPr lang="ar-JO" altLang="en-US" sz="1000" dirty="0">
                <a:solidFill>
                  <a:srgbClr val="202124"/>
                </a:solidFill>
                <a:latin typeface="inherit"/>
                <a:cs typeface="Calibri" panose="020F0502020204030204" pitchFamily="34" charset="0"/>
              </a:rPr>
              <a:t>، عليك التأكد من أن الشخص الذي يقدم الملاحظات والبيانات على دراية تامة بالعملية وبالأشخاص الذين قد يتم مشاركة هذه الملاحظات والانطباعات معهم، حيث يطلق على هذا اسم </a:t>
            </a:r>
            <a:r>
              <a:rPr lang="ar-JO" sz="1000" dirty="0">
                <a:solidFill>
                  <a:srgbClr val="E42A83"/>
                </a:solidFill>
                <a:latin typeface="Tahoma"/>
                <a:cs typeface="Calibri" panose="020F0502020204030204" pitchFamily="34" charset="0"/>
                <a:hlinkClick r:id="rId6" action="ppaction://hlinksldjump"/>
              </a:rPr>
              <a:t>الموافقة المستنيرة</a:t>
            </a:r>
            <a:r>
              <a:rPr lang="ar-JO" altLang="en-US" sz="1000" dirty="0">
                <a:solidFill>
                  <a:srgbClr val="202124"/>
                </a:solidFill>
                <a:latin typeface="inherit"/>
                <a:cs typeface="Calibri" panose="020F0502020204030204" pitchFamily="34" charset="0"/>
              </a:rPr>
              <a:t>. </a:t>
            </a:r>
          </a:p>
          <a:p>
            <a:pPr marL="12700" marR="5080" algn="just">
              <a:lnSpc>
                <a:spcPct val="113999"/>
              </a:lnSpc>
              <a:spcBef>
                <a:spcPts val="100"/>
              </a:spcBef>
            </a:pPr>
            <a:endParaRPr lang="ar-JO" sz="950" spc="325" dirty="0">
              <a:latin typeface="Tahoma"/>
              <a:cs typeface="Calibri" panose="020F0502020204030204" pitchFamily="34" charset="0"/>
            </a:endParaRPr>
          </a:p>
        </p:txBody>
      </p:sp>
      <p:sp>
        <p:nvSpPr>
          <p:cNvPr id="16" name="object 16"/>
          <p:cNvSpPr txBox="1"/>
          <p:nvPr/>
        </p:nvSpPr>
        <p:spPr>
          <a:xfrm>
            <a:off x="715346" y="6251686"/>
            <a:ext cx="2995930" cy="2674771"/>
          </a:xfrm>
          <a:prstGeom prst="rect">
            <a:avLst/>
          </a:prstGeom>
        </p:spPr>
        <p:txBody>
          <a:bodyPr vert="horz" wrap="square" lIns="0" tIns="12700" rIns="0" bIns="0" rtlCol="0">
            <a:spAutoFit/>
          </a:bodyPr>
          <a:lstStyle/>
          <a:p>
            <a:pPr marL="12066" marR="113030" algn="just" rtl="1">
              <a:lnSpc>
                <a:spcPct val="113999"/>
              </a:lnSpc>
              <a:spcBef>
                <a:spcPts val="850"/>
              </a:spcBef>
              <a:buClr>
                <a:srgbClr val="992B7D"/>
              </a:buClr>
              <a:tabLst>
                <a:tab pos="120650" algn="l"/>
              </a:tabLst>
            </a:pPr>
            <a:r>
              <a:rPr lang="ar-JO" sz="1000" dirty="0">
                <a:latin typeface="Tahoma"/>
                <a:cs typeface="Calibri" panose="020F0502020204030204" pitchFamily="34" charset="0"/>
              </a:rPr>
              <a:t>إذا كان هناك احتمالية لاستخدام الملاحظات والانطباعات لتحديد هوية شخص ما، فلا تقم بتوثيق المعلومات إلا إذا أعطى الشخص موافقة مستنيرة. وهذا يعني أن ذلك الشخص يجب أن يفهم ويوافق على الآتي:</a:t>
            </a:r>
          </a:p>
          <a:p>
            <a:pPr marL="119380" marR="113030" indent="-107314" algn="just" rtl="1">
              <a:lnSpc>
                <a:spcPct val="113999"/>
              </a:lnSpc>
              <a:spcBef>
                <a:spcPts val="850"/>
              </a:spcBef>
              <a:buClr>
                <a:srgbClr val="992B7D"/>
              </a:buClr>
              <a:buFont typeface="Wingdings"/>
              <a:buChar char=""/>
              <a:tabLst>
                <a:tab pos="120650" algn="l"/>
              </a:tabLst>
            </a:pPr>
            <a:r>
              <a:rPr lang="ar-JO" sz="1000" dirty="0">
                <a:latin typeface="Tahoma"/>
                <a:cs typeface="Calibri" panose="020F0502020204030204" pitchFamily="34" charset="0"/>
              </a:rPr>
              <a:t>الهدف من جمع وتحليل البيانات.</a:t>
            </a:r>
            <a:endParaRPr lang="en-US" sz="1000" dirty="0">
              <a:latin typeface="Tahoma"/>
              <a:cs typeface="Calibri" panose="020F0502020204030204" pitchFamily="34" charset="0"/>
            </a:endParaRPr>
          </a:p>
          <a:p>
            <a:pPr marL="119380" marR="113030" indent="-107314" algn="just" rtl="1">
              <a:lnSpc>
                <a:spcPct val="113999"/>
              </a:lnSpc>
              <a:spcBef>
                <a:spcPts val="850"/>
              </a:spcBef>
              <a:buClr>
                <a:srgbClr val="992B7D"/>
              </a:buClr>
              <a:buFont typeface="Wingdings"/>
              <a:buChar char=""/>
              <a:tabLst>
                <a:tab pos="120650" algn="l"/>
              </a:tabLst>
            </a:pPr>
            <a:r>
              <a:rPr lang="ar-JO" sz="1000" dirty="0">
                <a:latin typeface="Tahoma"/>
                <a:cs typeface="Calibri" panose="020F0502020204030204" pitchFamily="34" charset="0"/>
              </a:rPr>
              <a:t>نوع المعلومات التي يتيعن عليه جمعها (على سبيل المثال، البيانات الديموغرافية) وما هي البيانات التي لا يتعين عليه جمعها (على سبيل المثال، الاسم أو العنوان).</a:t>
            </a:r>
            <a:endParaRPr sz="1000" dirty="0">
              <a:latin typeface="Tahoma"/>
              <a:cs typeface="Calibri" panose="020F0502020204030204" pitchFamily="34" charset="0"/>
            </a:endParaRPr>
          </a:p>
          <a:p>
            <a:pPr marL="120014" indent="-107314" rtl="1">
              <a:lnSpc>
                <a:spcPct val="100000"/>
              </a:lnSpc>
              <a:spcBef>
                <a:spcPts val="1010"/>
              </a:spcBef>
              <a:buClr>
                <a:srgbClr val="992B7D"/>
              </a:buClr>
              <a:buFont typeface="Wingdings"/>
              <a:buChar char=""/>
              <a:tabLst>
                <a:tab pos="120014" algn="l"/>
              </a:tabLst>
            </a:pPr>
            <a:r>
              <a:rPr lang="ar-JO" sz="1000" dirty="0">
                <a:latin typeface="Tahoma"/>
                <a:cs typeface="Calibri" panose="020F0502020204030204" pitchFamily="34" charset="0"/>
              </a:rPr>
              <a:t>الأشخاص الذين سيتم مشاركة الملاحظات والانطباعات معهم.</a:t>
            </a:r>
            <a:endParaRPr sz="1000" dirty="0">
              <a:latin typeface="Tahoma"/>
              <a:cs typeface="Calibri" panose="020F0502020204030204" pitchFamily="34" charset="0"/>
            </a:endParaRPr>
          </a:p>
          <a:p>
            <a:pPr marL="119380" marR="113030" indent="-107314" algn="just" rtl="1">
              <a:lnSpc>
                <a:spcPct val="113999"/>
              </a:lnSpc>
              <a:spcBef>
                <a:spcPts val="855"/>
              </a:spcBef>
              <a:buClr>
                <a:srgbClr val="992B7D"/>
              </a:buClr>
              <a:buFont typeface="Wingdings"/>
              <a:buChar char=""/>
              <a:tabLst>
                <a:tab pos="120650" algn="l"/>
              </a:tabLst>
            </a:pPr>
            <a:r>
              <a:rPr lang="ar-JO" sz="1000" dirty="0">
                <a:latin typeface="Tahoma"/>
                <a:cs typeface="Calibri" panose="020F0502020204030204" pitchFamily="34" charset="0"/>
              </a:rPr>
              <a:t>المخاطر المصاحبة لعملية مشاركة </a:t>
            </a:r>
            <a:r>
              <a:rPr lang="ar-JO" sz="1000" dirty="0">
                <a:solidFill>
                  <a:srgbClr val="E42A83"/>
                </a:solidFill>
                <a:latin typeface="Tahoma"/>
                <a:cs typeface="Calibri" panose="020F0502020204030204" pitchFamily="34" charset="0"/>
                <a:hlinkClick r:id="rId5" action="ppaction://hlinksldjump"/>
              </a:rPr>
              <a:t>البيانات الشخصية</a:t>
            </a:r>
            <a:r>
              <a:rPr sz="1000" spc="-20" dirty="0">
                <a:latin typeface="Tahoma"/>
                <a:cs typeface="Calibri" panose="020F0502020204030204" pitchFamily="34" charset="0"/>
              </a:rPr>
              <a:t>.</a:t>
            </a:r>
            <a:endParaRPr sz="1000" dirty="0">
              <a:latin typeface="Tahoma"/>
              <a:cs typeface="Calibri" panose="020F0502020204030204" pitchFamily="34" charset="0"/>
            </a:endParaRPr>
          </a:p>
          <a:p>
            <a:pPr marL="119380" marR="113030" indent="-107314" algn="just" rtl="1">
              <a:lnSpc>
                <a:spcPct val="113999"/>
              </a:lnSpc>
              <a:spcBef>
                <a:spcPts val="850"/>
              </a:spcBef>
              <a:buClr>
                <a:srgbClr val="992B7D"/>
              </a:buClr>
              <a:buFont typeface="Wingdings"/>
              <a:buChar char=""/>
              <a:tabLst>
                <a:tab pos="120650" algn="l"/>
              </a:tabLst>
            </a:pPr>
            <a:r>
              <a:rPr lang="ar-JO" sz="1000" dirty="0">
                <a:latin typeface="Tahoma"/>
                <a:cs typeface="Calibri" panose="020F0502020204030204" pitchFamily="34" charset="0"/>
              </a:rPr>
              <a:t>البدائل في حالة عدم رغبتهم أو قدرتهم على مشاركة بياناتهم الشخصية.</a:t>
            </a:r>
            <a:endParaRPr sz="1000" dirty="0">
              <a:latin typeface="Tahoma"/>
              <a:cs typeface="Calibri" panose="020F0502020204030204" pitchFamily="34" charset="0"/>
            </a:endParaRPr>
          </a:p>
        </p:txBody>
      </p:sp>
      <p:grpSp>
        <p:nvGrpSpPr>
          <p:cNvPr id="17" name="object 17"/>
          <p:cNvGrpSpPr/>
          <p:nvPr/>
        </p:nvGrpSpPr>
        <p:grpSpPr>
          <a:xfrm>
            <a:off x="6409168" y="1048639"/>
            <a:ext cx="474345" cy="474345"/>
            <a:chOff x="469337" y="1045117"/>
            <a:chExt cx="474345" cy="474345"/>
          </a:xfrm>
        </p:grpSpPr>
        <p:sp>
          <p:nvSpPr>
            <p:cNvPr id="18" name="object 18"/>
            <p:cNvSpPr/>
            <p:nvPr/>
          </p:nvSpPr>
          <p:spPr>
            <a:xfrm>
              <a:off x="469337" y="1045117"/>
              <a:ext cx="474345" cy="474345"/>
            </a:xfrm>
            <a:custGeom>
              <a:avLst/>
              <a:gdLst/>
              <a:ahLst/>
              <a:cxnLst/>
              <a:rect l="l" t="t" r="r" b="b"/>
              <a:pathLst>
                <a:path w="474344" h="474344">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19" name="object 19"/>
            <p:cNvPicPr/>
            <p:nvPr/>
          </p:nvPicPr>
          <p:blipFill>
            <a:blip r:embed="rId7" cstate="print"/>
            <a:stretch>
              <a:fillRect/>
            </a:stretch>
          </p:blipFill>
          <p:spPr>
            <a:xfrm>
              <a:off x="573284" y="1148103"/>
              <a:ext cx="266442" cy="268339"/>
            </a:xfrm>
            <a:prstGeom prst="rect">
              <a:avLst/>
            </a:prstGeom>
          </p:spPr>
        </p:pic>
      </p:grpSp>
      <p:pic>
        <p:nvPicPr>
          <p:cNvPr id="20" name="object 20"/>
          <p:cNvPicPr/>
          <p:nvPr/>
        </p:nvPicPr>
        <p:blipFill>
          <a:blip r:embed="rId8" cstate="print"/>
          <a:stretch>
            <a:fillRect/>
          </a:stretch>
        </p:blipFill>
        <p:spPr>
          <a:xfrm>
            <a:off x="3647170" y="1548036"/>
            <a:ext cx="245795" cy="245795"/>
          </a:xfrm>
          <a:prstGeom prst="rect">
            <a:avLst/>
          </a:prstGeom>
        </p:spPr>
      </p:pic>
      <p:grpSp>
        <p:nvGrpSpPr>
          <p:cNvPr id="21" name="object 21"/>
          <p:cNvGrpSpPr/>
          <p:nvPr/>
        </p:nvGrpSpPr>
        <p:grpSpPr>
          <a:xfrm>
            <a:off x="6409163" y="3075045"/>
            <a:ext cx="474345" cy="474345"/>
            <a:chOff x="469337" y="3066916"/>
            <a:chExt cx="474345" cy="474345"/>
          </a:xfrm>
        </p:grpSpPr>
        <p:sp>
          <p:nvSpPr>
            <p:cNvPr id="22" name="object 22"/>
            <p:cNvSpPr/>
            <p:nvPr/>
          </p:nvSpPr>
          <p:spPr>
            <a:xfrm>
              <a:off x="469337" y="3066916"/>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F1AFCD"/>
            </a:solidFill>
          </p:spPr>
          <p:txBody>
            <a:bodyPr wrap="square" lIns="0" tIns="0" rIns="0" bIns="0" rtlCol="0"/>
            <a:lstStyle/>
            <a:p>
              <a:endParaRPr>
                <a:cs typeface="Calibri" panose="020F0502020204030204" pitchFamily="34" charset="0"/>
              </a:endParaRPr>
            </a:p>
          </p:txBody>
        </p:sp>
        <p:pic>
          <p:nvPicPr>
            <p:cNvPr id="23" name="object 23"/>
            <p:cNvPicPr/>
            <p:nvPr/>
          </p:nvPicPr>
          <p:blipFill>
            <a:blip r:embed="rId9" cstate="print"/>
            <a:stretch>
              <a:fillRect/>
            </a:stretch>
          </p:blipFill>
          <p:spPr>
            <a:xfrm>
              <a:off x="584869" y="3165687"/>
              <a:ext cx="243268" cy="276783"/>
            </a:xfrm>
            <a:prstGeom prst="rect">
              <a:avLst/>
            </a:prstGeom>
          </p:spPr>
        </p:pic>
      </p:grpSp>
      <p:sp>
        <p:nvSpPr>
          <p:cNvPr id="24" name="object 24"/>
          <p:cNvSpPr/>
          <p:nvPr/>
        </p:nvSpPr>
        <p:spPr>
          <a:xfrm>
            <a:off x="6683709" y="10081945"/>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25" name="object 25"/>
          <p:cNvSpPr txBox="1"/>
          <p:nvPr/>
        </p:nvSpPr>
        <p:spPr>
          <a:xfrm>
            <a:off x="3623854" y="10108843"/>
            <a:ext cx="3281679" cy="197490"/>
          </a:xfrm>
          <a:prstGeom prst="rect">
            <a:avLst/>
          </a:prstGeom>
        </p:spPr>
        <p:txBody>
          <a:bodyPr vert="horz" wrap="square" lIns="0" tIns="12700" rIns="0" bIns="0" rtlCol="0">
            <a:spAutoFit/>
          </a:bodyPr>
          <a:lstStyle/>
          <a:p>
            <a:pPr marL="12700" rtl="1">
              <a:lnSpc>
                <a:spcPct val="100000"/>
              </a:lnSpc>
              <a:spcBef>
                <a:spcPts val="100"/>
              </a:spcBef>
              <a:tabLst>
                <a:tab pos="361315" algn="l"/>
              </a:tabLst>
            </a:pPr>
            <a:r>
              <a:rPr sz="1200" b="1" spc="52" baseline="3472" dirty="0">
                <a:solidFill>
                  <a:srgbClr val="FFFFFF"/>
                </a:solidFill>
                <a:latin typeface="Calibri" panose="020F0502020204030204" pitchFamily="34" charset="0"/>
                <a:cs typeface="Calibri" panose="020F0502020204030204" pitchFamily="34" charset="0"/>
              </a:rPr>
              <a:t>30</a:t>
            </a:r>
            <a:r>
              <a:rPr sz="1200" b="1" baseline="3472" dirty="0">
                <a:solidFill>
                  <a:srgbClr val="FFFFFF"/>
                </a:solidFill>
                <a:latin typeface="Calibri" panose="020F0502020204030204" pitchFamily="34" charset="0"/>
                <a:cs typeface="Calibri" panose="020F0502020204030204" pitchFamily="34" charset="0"/>
              </a:rPr>
              <a:t>	</a:t>
            </a:r>
            <a:endParaRPr sz="800" dirty="0">
              <a:latin typeface="Verdana"/>
              <a:cs typeface="Calibri" panose="020F0502020204030204" pitchFamily="34" charset="0"/>
            </a:endParaRPr>
          </a:p>
        </p:txBody>
      </p:sp>
      <p:sp>
        <p:nvSpPr>
          <p:cNvPr id="26" name="Rectangle 1">
            <a:extLst>
              <a:ext uri="{FF2B5EF4-FFF2-40B4-BE49-F238E27FC236}">
                <a16:creationId xmlns:a16="http://schemas.microsoft.com/office/drawing/2014/main" id="{11BF2C57-DDFA-4D43-3191-6B4EC7AEE99E}"/>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27" name="Rectangle 2">
            <a:extLst>
              <a:ext uri="{FF2B5EF4-FFF2-40B4-BE49-F238E27FC236}">
                <a16:creationId xmlns:a16="http://schemas.microsoft.com/office/drawing/2014/main" id="{8E48704A-F77C-C733-AE90-1BB2B8A029AF}"/>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28" name="object 23">
            <a:extLst>
              <a:ext uri="{FF2B5EF4-FFF2-40B4-BE49-F238E27FC236}">
                <a16:creationId xmlns:a16="http://schemas.microsoft.com/office/drawing/2014/main" id="{37D1A99C-7F9E-81B3-B8C6-247ED1E82E61}"/>
              </a:ext>
            </a:extLst>
          </p:cNvPr>
          <p:cNvSpPr txBox="1"/>
          <p:nvPr/>
        </p:nvSpPr>
        <p:spPr>
          <a:xfrm>
            <a:off x="3276353" y="10185787"/>
            <a:ext cx="3350553" cy="241092"/>
          </a:xfrm>
          <a:prstGeom prst="rect">
            <a:avLst/>
          </a:prstGeom>
        </p:spPr>
        <p:txBody>
          <a:bodyPr vert="horz" wrap="square" lIns="0" tIns="12700" rIns="0" bIns="0" rtlCol="0">
            <a:spAutoFit/>
          </a:bodyPr>
          <a:lstStyle/>
          <a:p>
            <a:pPr marR="5715" algn="r" rtl="1">
              <a:lnSpc>
                <a:spcPct val="100000"/>
              </a:lnSpc>
              <a:spcBef>
                <a:spcPts val="180"/>
              </a:spcBef>
            </a:pPr>
            <a:r>
              <a:rPr lang="ar-JO" sz="700" b="1" spc="95" dirty="0">
                <a:solidFill>
                  <a:srgbClr val="992B7D"/>
                </a:solidFill>
                <a:latin typeface="Calibri"/>
                <a:cs typeface="Calibri" panose="020F0502020204030204" pitchFamily="34" charset="0"/>
              </a:rPr>
              <a:t>الوحدة 3:</a:t>
            </a:r>
            <a:r>
              <a:rPr lang="ar-JO" sz="700" spc="-10" dirty="0">
                <a:latin typeface="Verdana"/>
                <a:cs typeface="Calibri" panose="020F0502020204030204" pitchFamily="34" charset="0"/>
              </a:rPr>
              <a:t>مراحل بناء آلية التغذية الراجعة المفتوحة وغبر المنظمة</a:t>
            </a:r>
            <a:endParaRPr lang="ar-JO" sz="700" dirty="0">
              <a:latin typeface="Verdana"/>
              <a:cs typeface="Calibri" panose="020F0502020204030204" pitchFamily="34" charset="0"/>
            </a:endParaRPr>
          </a:p>
          <a:p>
            <a:pPr marR="5080" algn="r">
              <a:lnSpc>
                <a:spcPct val="100000"/>
              </a:lnSpc>
              <a:spcBef>
                <a:spcPts val="75"/>
              </a:spcBef>
            </a:pPr>
            <a:r>
              <a:rPr lang="ar-JO" sz="700" dirty="0">
                <a:solidFill>
                  <a:srgbClr val="992B7D"/>
                </a:solidFill>
                <a:latin typeface="Verdana"/>
                <a:cs typeface="Calibri" panose="020F0502020204030204" pitchFamily="34" charset="0"/>
              </a:rPr>
              <a:t>المرحلة الثانية: جمع بيانات الملاحظات والانطباعات</a:t>
            </a:r>
            <a:endParaRPr lang="ar-JO" sz="700" dirty="0">
              <a:latin typeface="Verdana"/>
              <a:cs typeface="Calibri" panose="020F050202020403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719999" y="612003"/>
            <a:ext cx="6120130" cy="381635"/>
          </a:xfrm>
          <a:custGeom>
            <a:avLst/>
            <a:gdLst/>
            <a:ahLst/>
            <a:cxnLst/>
            <a:rect l="l" t="t" r="r" b="b"/>
            <a:pathLst>
              <a:path w="6120130" h="381634">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3" name="object 3"/>
          <p:cNvSpPr txBox="1"/>
          <p:nvPr/>
        </p:nvSpPr>
        <p:spPr>
          <a:xfrm>
            <a:off x="1445034" y="701049"/>
            <a:ext cx="4920750" cy="212879"/>
          </a:xfrm>
          <a:prstGeom prst="rect">
            <a:avLst/>
          </a:prstGeom>
        </p:spPr>
        <p:txBody>
          <a:bodyPr vert="horz" wrap="square" lIns="0" tIns="12700" rIns="0" bIns="0" rtlCol="0">
            <a:spAutoFit/>
          </a:bodyPr>
          <a:lstStyle/>
          <a:p>
            <a:pPr marL="12700" algn="r">
              <a:lnSpc>
                <a:spcPct val="100000"/>
              </a:lnSpc>
              <a:spcBef>
                <a:spcPts val="100"/>
              </a:spcBef>
            </a:pPr>
            <a:r>
              <a:rPr lang="ar-JO" sz="1300" b="1" spc="160" dirty="0">
                <a:solidFill>
                  <a:srgbClr val="FFFFFF"/>
                </a:solidFill>
                <a:latin typeface="Calibri"/>
                <a:cs typeface="Calibri" panose="020F0502020204030204" pitchFamily="34" charset="0"/>
              </a:rPr>
              <a:t>التعامل مع البيانات الواردة من خلال القنوات أحادية الاتجاه</a:t>
            </a:r>
            <a:endParaRPr sz="1300" dirty="0">
              <a:latin typeface="Calibri"/>
              <a:cs typeface="Calibri" panose="020F0502020204030204" pitchFamily="34" charset="0"/>
            </a:endParaRPr>
          </a:p>
        </p:txBody>
      </p:sp>
      <p:sp>
        <p:nvSpPr>
          <p:cNvPr id="4" name="object 4"/>
          <p:cNvSpPr txBox="1"/>
          <p:nvPr/>
        </p:nvSpPr>
        <p:spPr>
          <a:xfrm>
            <a:off x="3845004" y="1097579"/>
            <a:ext cx="2995930" cy="888577"/>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من الممكن أن تكون الموافقة المستنيرة ضمنية إذا اختار الشخص استخدام </a:t>
            </a:r>
            <a:r>
              <a:rPr lang="ar-JO" sz="1000" dirty="0">
                <a:solidFill>
                  <a:srgbClr val="E42A83"/>
                </a:solidFill>
                <a:latin typeface="Tahoma"/>
                <a:cs typeface="Calibri" panose="020F0502020204030204" pitchFamily="34" charset="0"/>
                <a:hlinkClick r:id="rId2" action="ppaction://hlinksldjump"/>
              </a:rPr>
              <a:t>قناة ملاحظات وانطباعات</a:t>
            </a:r>
            <a:r>
              <a:rPr lang="ar-JO" sz="1000" dirty="0">
                <a:latin typeface="Tahoma"/>
                <a:cs typeface="Calibri" panose="020F0502020204030204" pitchFamily="34" charset="0"/>
              </a:rPr>
              <a:t> أحادية الاتجاه (على سبيل المثال، مسجل صوت أو صندوق اقتراحات) طالما تمت مناقشة النقاط المذكورة</a:t>
            </a:r>
          </a:p>
          <a:p>
            <a:pPr marL="12700" marR="5080" algn="just">
              <a:lnSpc>
                <a:spcPct val="113999"/>
              </a:lnSpc>
              <a:spcBef>
                <a:spcPts val="100"/>
              </a:spcBef>
            </a:pPr>
            <a:endParaRPr lang="ar-JO" sz="950" dirty="0">
              <a:latin typeface="Tahoma"/>
              <a:cs typeface="Calibri" panose="020F0502020204030204" pitchFamily="34" charset="0"/>
            </a:endParaRPr>
          </a:p>
          <a:p>
            <a:pPr marL="12700" marR="5080" algn="just">
              <a:lnSpc>
                <a:spcPct val="113999"/>
              </a:lnSpc>
              <a:spcBef>
                <a:spcPts val="100"/>
              </a:spcBef>
            </a:pPr>
            <a:endParaRPr lang="ar-JO" sz="950" dirty="0">
              <a:latin typeface="Tahoma"/>
              <a:cs typeface="Calibri" panose="020F0502020204030204" pitchFamily="34" charset="0"/>
            </a:endParaRPr>
          </a:p>
        </p:txBody>
      </p:sp>
      <p:sp>
        <p:nvSpPr>
          <p:cNvPr id="5" name="object 5"/>
          <p:cNvSpPr txBox="1"/>
          <p:nvPr/>
        </p:nvSpPr>
        <p:spPr>
          <a:xfrm>
            <a:off x="730834" y="1098062"/>
            <a:ext cx="2995930" cy="176651"/>
          </a:xfrm>
          <a:prstGeom prst="rect">
            <a:avLst/>
          </a:prstGeom>
        </p:spPr>
        <p:txBody>
          <a:bodyPr vert="horz" wrap="square" lIns="0" tIns="12700" rIns="0" bIns="0" rtlCol="0">
            <a:spAutoFit/>
          </a:bodyPr>
          <a:lstStyle/>
          <a:p>
            <a:pPr marL="12700" marR="5080" rtl="1">
              <a:lnSpc>
                <a:spcPct val="113999"/>
              </a:lnSpc>
              <a:spcBef>
                <a:spcPts val="100"/>
              </a:spcBef>
            </a:pPr>
            <a:r>
              <a:rPr lang="ar-JO" sz="1000" dirty="0">
                <a:latin typeface="Tahoma"/>
                <a:cs typeface="Calibri" panose="020F0502020204030204" pitchFamily="34" charset="0"/>
              </a:rPr>
              <a:t>أعلاه مع المجتمع باستخدام قناة الملاحظات والانطباعات. </a:t>
            </a:r>
            <a:endParaRPr lang="en-US" sz="1000" dirty="0">
              <a:latin typeface="Tahoma"/>
              <a:cs typeface="Calibri" panose="020F0502020204030204" pitchFamily="34" charset="0"/>
            </a:endParaRPr>
          </a:p>
        </p:txBody>
      </p:sp>
      <p:pic>
        <p:nvPicPr>
          <p:cNvPr id="6" name="object 6"/>
          <p:cNvPicPr/>
          <p:nvPr/>
        </p:nvPicPr>
        <p:blipFill>
          <a:blip r:embed="rId3" cstate="print"/>
          <a:stretch>
            <a:fillRect/>
          </a:stretch>
        </p:blipFill>
        <p:spPr>
          <a:xfrm>
            <a:off x="6869076" y="1546283"/>
            <a:ext cx="72008" cy="71996"/>
          </a:xfrm>
          <a:prstGeom prst="rect">
            <a:avLst/>
          </a:prstGeom>
        </p:spPr>
      </p:pic>
      <p:sp>
        <p:nvSpPr>
          <p:cNvPr id="7" name="object 7"/>
          <p:cNvSpPr/>
          <p:nvPr/>
        </p:nvSpPr>
        <p:spPr>
          <a:xfrm>
            <a:off x="719999" y="1909803"/>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8" name="object 8"/>
          <p:cNvSpPr txBox="1"/>
          <p:nvPr/>
        </p:nvSpPr>
        <p:spPr>
          <a:xfrm>
            <a:off x="3765847" y="1980591"/>
            <a:ext cx="3818890" cy="212879"/>
          </a:xfrm>
          <a:prstGeom prst="rect">
            <a:avLst/>
          </a:prstGeom>
        </p:spPr>
        <p:txBody>
          <a:bodyPr vert="horz" wrap="square" lIns="0" tIns="12700" rIns="0" bIns="0" rtlCol="0">
            <a:spAutoFit/>
          </a:bodyPr>
          <a:lstStyle/>
          <a:p>
            <a:pPr marL="12700">
              <a:lnSpc>
                <a:spcPct val="100000"/>
              </a:lnSpc>
              <a:spcBef>
                <a:spcPts val="100"/>
              </a:spcBef>
            </a:pPr>
            <a:r>
              <a:rPr lang="ar-JO" sz="1300" b="1" spc="140" dirty="0">
                <a:solidFill>
                  <a:srgbClr val="FFFFFF"/>
                </a:solidFill>
                <a:latin typeface="Calibri"/>
                <a:cs typeface="Calibri" panose="020F0502020204030204" pitchFamily="34" charset="0"/>
              </a:rPr>
              <a:t>تقديم الدعم الكافي لجامعي البيانات</a:t>
            </a:r>
            <a:endParaRPr sz="1300" dirty="0">
              <a:latin typeface="Calibri"/>
              <a:cs typeface="Calibri" panose="020F0502020204030204" pitchFamily="34" charset="0"/>
            </a:endParaRPr>
          </a:p>
        </p:txBody>
      </p:sp>
      <p:sp>
        <p:nvSpPr>
          <p:cNvPr id="9" name="object 9"/>
          <p:cNvSpPr txBox="1"/>
          <p:nvPr/>
        </p:nvSpPr>
        <p:spPr>
          <a:xfrm>
            <a:off x="3887379" y="2397777"/>
            <a:ext cx="2995930" cy="1230850"/>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يعد الموظفون والمتطوعين الذين يستمعون إلى الملاحظات والانطباعات بمثابة حلقة الوصل بينك وبين المجتمع، لذا فمن المهم أن يتلقوا التدريب والدعم اللازمين لإنجاز مهامهم. يجب أن تكون هناك اجتماعات بصورة منتظمة وذلك حتى يتمكنوا من استخلاص المعلومات وتبادل خبراتهم حول العملية، والتدريب لتعزيز مهاراتهم (بما في ذلك دورات تدريبية لتنشيط المعلومات)، كما يجب أن تكون مهامهم واضحة وواقعية.</a:t>
            </a:r>
            <a:endParaRPr lang="ar-JO" sz="1000" spc="60" dirty="0">
              <a:latin typeface="Tahoma"/>
              <a:cs typeface="Calibri" panose="020F0502020204030204" pitchFamily="34" charset="0"/>
            </a:endParaRPr>
          </a:p>
        </p:txBody>
      </p:sp>
      <p:sp>
        <p:nvSpPr>
          <p:cNvPr id="10" name="object 10"/>
          <p:cNvSpPr txBox="1"/>
          <p:nvPr/>
        </p:nvSpPr>
        <p:spPr>
          <a:xfrm>
            <a:off x="711167" y="2392804"/>
            <a:ext cx="2995930" cy="1053815"/>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يجب أن تتاح الفرصة لأولئك الذين يقومون بتوثيق الملاحظات والانطباعات لمشاركة آرائهم حول العملية وطلب الدعم النفسي والاجتماعي عند الحاجة. توفر رؤى المتطوعين معلومات مهمة لتثليث نتائج التغذية الراجعة المجتمعية، كما يمكن التماسها في استطلاعات الرأي المنتظمة (انظر إلى المثال من الاتحاد الدولي لجمعيات الصليب الأحمر والهلال الأحمر في أفريقيا </a:t>
            </a:r>
            <a:r>
              <a:rPr lang="ar-JO" sz="1000" u="sng" spc="-10" dirty="0">
                <a:solidFill>
                  <a:srgbClr val="992B7D"/>
                </a:solidFill>
                <a:uFill>
                  <a:solidFill>
                    <a:srgbClr val="992B7D"/>
                  </a:solidFill>
                </a:uFill>
                <a:latin typeface="Tahoma"/>
                <a:cs typeface="Calibri" panose="020F0502020204030204" pitchFamily="34" charset="0"/>
                <a:hlinkClick r:id="rId4"/>
              </a:rPr>
              <a:t>هُنا </a:t>
            </a:r>
            <a:r>
              <a:rPr lang="ar-JO" sz="1000" u="sng" spc="-10" dirty="0">
                <a:solidFill>
                  <a:schemeClr val="tx1"/>
                </a:solidFill>
                <a:uFill>
                  <a:solidFill>
                    <a:srgbClr val="992B7D"/>
                  </a:solidFill>
                </a:uFill>
                <a:latin typeface="Tahoma"/>
                <a:cs typeface="Calibri" panose="020F0502020204030204" pitchFamily="34" charset="0"/>
              </a:rPr>
              <a:t>).</a:t>
            </a:r>
            <a:r>
              <a:rPr lang="ar-JO" sz="1000" u="sng" spc="-10" dirty="0">
                <a:solidFill>
                  <a:srgbClr val="992B7D"/>
                </a:solidFill>
                <a:uFill>
                  <a:solidFill>
                    <a:srgbClr val="992B7D"/>
                  </a:solidFill>
                </a:uFill>
                <a:latin typeface="Tahoma"/>
                <a:cs typeface="Calibri" panose="020F0502020204030204" pitchFamily="34" charset="0"/>
              </a:rPr>
              <a:t> </a:t>
            </a:r>
            <a:endParaRPr sz="1000" dirty="0">
              <a:latin typeface="Tahoma"/>
              <a:cs typeface="Calibri" panose="020F0502020204030204" pitchFamily="34" charset="0"/>
            </a:endParaRPr>
          </a:p>
        </p:txBody>
      </p:sp>
      <p:pic>
        <p:nvPicPr>
          <p:cNvPr id="11" name="object 11"/>
          <p:cNvPicPr/>
          <p:nvPr/>
        </p:nvPicPr>
        <p:blipFill>
          <a:blip r:embed="rId3" cstate="print"/>
          <a:stretch>
            <a:fillRect/>
          </a:stretch>
        </p:blipFill>
        <p:spPr>
          <a:xfrm>
            <a:off x="7063591" y="3532384"/>
            <a:ext cx="72008" cy="71996"/>
          </a:xfrm>
          <a:prstGeom prst="rect">
            <a:avLst/>
          </a:prstGeom>
        </p:spPr>
      </p:pic>
      <p:sp>
        <p:nvSpPr>
          <p:cNvPr id="12" name="object 12"/>
          <p:cNvSpPr txBox="1"/>
          <p:nvPr/>
        </p:nvSpPr>
        <p:spPr>
          <a:xfrm>
            <a:off x="3937467" y="3977460"/>
            <a:ext cx="2995930" cy="1254895"/>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في حال لم يتمكن الشخص الذي تلقى الملاحظات والانطباعات من حلها، فاطلب من مقدم الملاحظات والانطباعات الموافقة على مشاركة تفاصيل الاتصال الخاصة به للإحالة والمتابعة. قم بتسجيل المعلومات الشخصية مثل الاسم وتفاصيل الاتصال فقط إذا كان ذلك ضروريًا وشريطة  الحصول على الموافقة المستنيرة لفعل ذلك.</a:t>
            </a:r>
          </a:p>
          <a:p>
            <a:pPr marL="12700" marR="5080" algn="just" rtl="1">
              <a:lnSpc>
                <a:spcPct val="113999"/>
              </a:lnSpc>
              <a:spcBef>
                <a:spcPts val="100"/>
              </a:spcBef>
            </a:pPr>
            <a:endParaRPr lang="ar-JO" sz="1000" dirty="0">
              <a:latin typeface="Tahoma"/>
              <a:cs typeface="Calibri" panose="020F0502020204030204" pitchFamily="34" charset="0"/>
            </a:endParaRPr>
          </a:p>
          <a:p>
            <a:pPr marL="12700" marR="5080" algn="just" rtl="1">
              <a:lnSpc>
                <a:spcPct val="113999"/>
              </a:lnSpc>
              <a:spcBef>
                <a:spcPts val="100"/>
              </a:spcBef>
            </a:pPr>
            <a:r>
              <a:rPr lang="ar-JO" sz="1000" dirty="0">
                <a:latin typeface="Tahoma"/>
                <a:cs typeface="Calibri" panose="020F0502020204030204" pitchFamily="34" charset="0"/>
              </a:rPr>
              <a:t>بشكل عام، لا يجب التقاط الصور أثناء تلقي التغذية الراجعة المجتمعية.</a:t>
            </a:r>
            <a:endParaRPr sz="1000" dirty="0">
              <a:latin typeface="Tahoma"/>
              <a:cs typeface="Calibri" panose="020F0502020204030204" pitchFamily="34" charset="0"/>
            </a:endParaRPr>
          </a:p>
        </p:txBody>
      </p:sp>
      <p:sp>
        <p:nvSpPr>
          <p:cNvPr id="13" name="object 13"/>
          <p:cNvSpPr txBox="1"/>
          <p:nvPr/>
        </p:nvSpPr>
        <p:spPr>
          <a:xfrm>
            <a:off x="701489" y="3980268"/>
            <a:ext cx="2995930" cy="1355692"/>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وذلك لأنه قد يُشعر الشخص الذي يقدم الملاحظات والانطباعات بعدم الراحة أو قد يعّرض الأشخاص الذين تم تصويرهم للخطر؛ ومع ذلك، قد تكون الصورة ضرورية في بعض الأحيان لتقديم الملاحظات والانطباعات (على سبيل المثال، التقاط صورة للسلع التالفة المقدمة لأحد العائلات).</a:t>
            </a:r>
          </a:p>
          <a:p>
            <a:pPr marL="12700" marR="5080" algn="just" rtl="1">
              <a:lnSpc>
                <a:spcPct val="113999"/>
              </a:lnSpc>
              <a:spcBef>
                <a:spcPts val="100"/>
              </a:spcBef>
            </a:pPr>
            <a:endParaRPr lang="ar-JO" sz="950" spc="315" dirty="0">
              <a:latin typeface="Tahoma"/>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س</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تحتاج</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قبل التقاط</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أية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صور إلى الحصول على موافقة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مستنيرة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من الأشخاص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ذوي العلاقة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خاصة إذا كانوا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يظهرون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في الصورة. يجب أن تكون واضحًا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حيال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كيفية استخدام الصورة ومع من ستتم مشاركتها</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14" name="object 14"/>
          <p:cNvSpPr txBox="1"/>
          <p:nvPr/>
        </p:nvSpPr>
        <p:spPr>
          <a:xfrm>
            <a:off x="2898765" y="5944288"/>
            <a:ext cx="4042319" cy="274434"/>
          </a:xfrm>
          <a:prstGeom prst="rect">
            <a:avLst/>
          </a:prstGeom>
        </p:spPr>
        <p:txBody>
          <a:bodyPr vert="horz" wrap="square" lIns="0" tIns="12700" rIns="0" bIns="0" rtlCol="0">
            <a:spAutoFit/>
          </a:bodyPr>
          <a:lstStyle/>
          <a:p>
            <a:pPr marL="12700" rtl="1">
              <a:lnSpc>
                <a:spcPct val="100000"/>
              </a:lnSpc>
              <a:spcBef>
                <a:spcPts val="100"/>
              </a:spcBef>
            </a:pPr>
            <a:r>
              <a:rPr sz="1700" b="1" spc="135" dirty="0">
                <a:solidFill>
                  <a:srgbClr val="E42A83"/>
                </a:solidFill>
                <a:latin typeface="Calibri"/>
                <a:cs typeface="Calibri" panose="020F0502020204030204" pitchFamily="34" charset="0"/>
              </a:rPr>
              <a:t>2.3</a:t>
            </a:r>
            <a:r>
              <a:rPr sz="1700" b="1" spc="105" dirty="0">
                <a:solidFill>
                  <a:srgbClr val="E42A83"/>
                </a:solidFill>
                <a:latin typeface="Calibri"/>
                <a:cs typeface="Calibri" panose="020F0502020204030204" pitchFamily="34" charset="0"/>
              </a:rPr>
              <a:t> </a:t>
            </a:r>
            <a:r>
              <a:rPr lang="ar-JO" sz="1700" b="1" spc="215" dirty="0">
                <a:solidFill>
                  <a:srgbClr val="E42A83"/>
                </a:solidFill>
                <a:latin typeface="Calibri"/>
                <a:cs typeface="Calibri" panose="020F0502020204030204" pitchFamily="34" charset="0"/>
              </a:rPr>
              <a:t>تسجيل التغذية الراجعة المجتمعية</a:t>
            </a:r>
            <a:endParaRPr sz="1700" dirty="0">
              <a:latin typeface="Calibri"/>
              <a:cs typeface="Calibri" panose="020F0502020204030204" pitchFamily="34" charset="0"/>
            </a:endParaRPr>
          </a:p>
        </p:txBody>
      </p:sp>
      <p:sp>
        <p:nvSpPr>
          <p:cNvPr id="15" name="object 15"/>
          <p:cNvSpPr txBox="1"/>
          <p:nvPr/>
        </p:nvSpPr>
        <p:spPr>
          <a:xfrm>
            <a:off x="3845004" y="6283980"/>
            <a:ext cx="2995930" cy="882421"/>
          </a:xfrm>
          <a:prstGeom prst="rect">
            <a:avLst/>
          </a:prstGeom>
        </p:spPr>
        <p:txBody>
          <a:bodyPr vert="horz" wrap="square" lIns="0" tIns="12700" rIns="0" bIns="0" rtlCol="0">
            <a:spAutoFit/>
          </a:bodyPr>
          <a:lstStyle/>
          <a:p>
            <a:pPr marL="12700" marR="5080" algn="just">
              <a:lnSpc>
                <a:spcPct val="113999"/>
              </a:lnSpc>
              <a:spcBef>
                <a:spcPts val="100"/>
              </a:spcBef>
            </a:pPr>
            <a:endParaRPr lang="ar-JO" sz="950" dirty="0">
              <a:latin typeface="Tahoma"/>
              <a:cs typeface="Calibri" panose="020F0502020204030204" pitchFamily="34" charset="0"/>
            </a:endParaRPr>
          </a:p>
          <a:p>
            <a:pPr marL="12700" marR="5080" algn="just" rtl="1">
              <a:lnSpc>
                <a:spcPct val="113999"/>
              </a:lnSpc>
              <a:spcBef>
                <a:spcPts val="100"/>
              </a:spcBef>
            </a:pPr>
            <a:r>
              <a:rPr lang="ar-JO" sz="1000" dirty="0">
                <a:latin typeface="Tahoma"/>
                <a:cs typeface="Calibri" panose="020F0502020204030204" pitchFamily="34" charset="0"/>
              </a:rPr>
              <a:t>احرص عند تسجيل الملاحظات والانطباعات، قدر الإمكان، على كتابتها كما تمت مشاركتها معك وباللغة التي استخدمت من قبل مقدمها، حيث قد يؤدي التلخيص وإعادة الصياغة، المبالغ به، إلى خلق تحديات في تفسير ما يريد الشخص قوله كما انه قد يغير المعنى المقصود.</a:t>
            </a:r>
            <a:endParaRPr sz="1000" dirty="0">
              <a:latin typeface="Tahoma"/>
              <a:cs typeface="Calibri" panose="020F0502020204030204" pitchFamily="34" charset="0"/>
            </a:endParaRPr>
          </a:p>
        </p:txBody>
      </p:sp>
      <p:sp>
        <p:nvSpPr>
          <p:cNvPr id="16" name="object 16"/>
          <p:cNvSpPr txBox="1"/>
          <p:nvPr/>
        </p:nvSpPr>
        <p:spPr>
          <a:xfrm>
            <a:off x="730834" y="6248868"/>
            <a:ext cx="2995930" cy="1233286"/>
          </a:xfrm>
          <a:prstGeom prst="rect">
            <a:avLst/>
          </a:prstGeom>
        </p:spPr>
        <p:txBody>
          <a:bodyPr vert="horz" wrap="square" lIns="0" tIns="12700" rIns="0" bIns="0" rtlCol="0">
            <a:spAutoFit/>
          </a:bodyPr>
          <a:lstStyle/>
          <a:p>
            <a:pPr marL="12700" marR="5080" algn="just">
              <a:lnSpc>
                <a:spcPct val="113999"/>
              </a:lnSpc>
              <a:spcBef>
                <a:spcPts val="100"/>
              </a:spcBef>
            </a:pPr>
            <a:endParaRPr lang="ar-JO" sz="950" dirty="0">
              <a:latin typeface="Tahoma"/>
              <a:cs typeface="Calibri" panose="020F0502020204030204" pitchFamily="34" charset="0"/>
            </a:endParaRPr>
          </a:p>
          <a:p>
            <a:pPr marL="12700" marR="5080" algn="just" rtl="1">
              <a:lnSpc>
                <a:spcPct val="113999"/>
              </a:lnSpc>
              <a:spcBef>
                <a:spcPts val="100"/>
              </a:spcBef>
            </a:pPr>
            <a:r>
              <a:rPr lang="ar-JO" sz="1000" dirty="0">
                <a:latin typeface="Tahoma"/>
                <a:cs typeface="Calibri" panose="020F0502020204030204" pitchFamily="34" charset="0"/>
              </a:rPr>
              <a:t>بينما أنه من المهم تسجيل ملاحظات إنطباعات جيدة، إلا أنه لا يزال يتعين عليك الانتباه إلى الشخص الذي يشارك هذه الملاحظات والانطباعات. عند الإمكان، يجب أن يكون هناك شخص آخر يقوم بالتسجيل (خاصة أثناء المناقشات الطويلة). في بعض الأحيان، قد يكون من المناسب ثقافيًا تدوين الملاحظات والانطباعات بعد المحادثة، على الرغم من أن ذلك قد يؤثر على جودة الملاحظات.</a:t>
            </a:r>
            <a:endParaRPr sz="1000" dirty="0">
              <a:latin typeface="Tahoma"/>
              <a:cs typeface="Calibri" panose="020F0502020204030204" pitchFamily="34" charset="0"/>
            </a:endParaRPr>
          </a:p>
        </p:txBody>
      </p:sp>
      <p:sp>
        <p:nvSpPr>
          <p:cNvPr id="17" name="object 17"/>
          <p:cNvSpPr txBox="1"/>
          <p:nvPr/>
        </p:nvSpPr>
        <p:spPr>
          <a:xfrm>
            <a:off x="3765847" y="7904744"/>
            <a:ext cx="3180080" cy="284480"/>
          </a:xfrm>
          <a:prstGeom prst="rect">
            <a:avLst/>
          </a:prstGeom>
        </p:spPr>
        <p:txBody>
          <a:bodyPr vert="horz" wrap="square" lIns="0" tIns="12700" rIns="0" bIns="0" rtlCol="0">
            <a:spAutoFit/>
          </a:bodyPr>
          <a:lstStyle/>
          <a:p>
            <a:pPr marL="12700" rtl="1">
              <a:lnSpc>
                <a:spcPct val="100000"/>
              </a:lnSpc>
              <a:spcBef>
                <a:spcPts val="100"/>
              </a:spcBef>
            </a:pPr>
            <a:r>
              <a:rPr sz="1700" b="1" spc="175" dirty="0">
                <a:solidFill>
                  <a:srgbClr val="E42A83"/>
                </a:solidFill>
                <a:latin typeface="Calibri"/>
                <a:cs typeface="Calibri" panose="020F0502020204030204" pitchFamily="34" charset="0"/>
              </a:rPr>
              <a:t>2.4</a:t>
            </a:r>
            <a:r>
              <a:rPr sz="1700" b="1" spc="100" dirty="0">
                <a:solidFill>
                  <a:srgbClr val="E42A83"/>
                </a:solidFill>
                <a:latin typeface="Calibri"/>
                <a:cs typeface="Calibri" panose="020F0502020204030204" pitchFamily="34" charset="0"/>
              </a:rPr>
              <a:t> </a:t>
            </a:r>
            <a:r>
              <a:rPr lang="ar-JO" sz="1700" b="1" spc="100" dirty="0">
                <a:solidFill>
                  <a:srgbClr val="E42A83"/>
                </a:solidFill>
                <a:latin typeface="Calibri"/>
                <a:cs typeface="Calibri" panose="020F0502020204030204" pitchFamily="34" charset="0"/>
              </a:rPr>
              <a:t> </a:t>
            </a:r>
            <a:r>
              <a:rPr lang="ar-JO" sz="1700" b="1" spc="185" dirty="0">
                <a:solidFill>
                  <a:srgbClr val="E42A83"/>
                </a:solidFill>
                <a:latin typeface="Calibri"/>
                <a:cs typeface="Calibri" panose="020F0502020204030204" pitchFamily="34" charset="0"/>
              </a:rPr>
              <a:t>تقديم الاستجابات الأولية</a:t>
            </a:r>
            <a:endParaRPr sz="1700" dirty="0">
              <a:latin typeface="Calibri"/>
              <a:cs typeface="Calibri" panose="020F0502020204030204" pitchFamily="34" charset="0"/>
            </a:endParaRPr>
          </a:p>
        </p:txBody>
      </p:sp>
      <p:sp>
        <p:nvSpPr>
          <p:cNvPr id="18" name="object 18"/>
          <p:cNvSpPr txBox="1"/>
          <p:nvPr/>
        </p:nvSpPr>
        <p:spPr>
          <a:xfrm>
            <a:off x="4067661" y="8355180"/>
            <a:ext cx="2995930" cy="702949"/>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spc="-20" dirty="0">
                <a:latin typeface="Tahoma"/>
                <a:cs typeface="Calibri" panose="020F0502020204030204" pitchFamily="34" charset="0"/>
              </a:rPr>
              <a:t>يُفضل الرد على الملاحظات والانطباعات على الفور من قبل الشخص الذي تلقاها، على سبيل المثال، يمكن الإجابة على الأسئلة وتوضيح سوء الفهم ومعالجة الشائعات. حتى عندما يتم الرد على الملاحظات والانطباعات فورًا، فيجب توثيقها وذلك حتى نتمكن من دمجها وتجميعها مع البيانات الأخرى.</a:t>
            </a:r>
            <a:endParaRPr sz="1000" dirty="0">
              <a:latin typeface="Tahoma"/>
              <a:cs typeface="Calibri" panose="020F0502020204030204" pitchFamily="34" charset="0"/>
            </a:endParaRPr>
          </a:p>
        </p:txBody>
      </p:sp>
      <p:sp>
        <p:nvSpPr>
          <p:cNvPr id="19" name="object 19"/>
          <p:cNvSpPr txBox="1"/>
          <p:nvPr/>
        </p:nvSpPr>
        <p:spPr>
          <a:xfrm>
            <a:off x="849074" y="8156375"/>
            <a:ext cx="2995930" cy="1233286"/>
          </a:xfrm>
          <a:prstGeom prst="rect">
            <a:avLst/>
          </a:prstGeom>
        </p:spPr>
        <p:txBody>
          <a:bodyPr vert="horz" wrap="square" lIns="0" tIns="12700" rIns="0" bIns="0" rtlCol="0">
            <a:spAutoFit/>
          </a:bodyPr>
          <a:lstStyle/>
          <a:p>
            <a:pPr marL="12700" marR="5080" algn="just">
              <a:lnSpc>
                <a:spcPct val="113999"/>
              </a:lnSpc>
              <a:spcBef>
                <a:spcPts val="100"/>
              </a:spcBef>
            </a:pPr>
            <a:endParaRPr lang="ar-JO" sz="950" spc="-45" dirty="0">
              <a:latin typeface="Tahoma"/>
              <a:cs typeface="Calibri" panose="020F0502020204030204" pitchFamily="34" charset="0"/>
            </a:endParaRPr>
          </a:p>
          <a:p>
            <a:pPr marL="12700" marR="5080" algn="just" rtl="1">
              <a:lnSpc>
                <a:spcPct val="113999"/>
              </a:lnSpc>
              <a:spcBef>
                <a:spcPts val="100"/>
              </a:spcBef>
            </a:pPr>
            <a:r>
              <a:rPr lang="ar-JO" sz="1000" dirty="0">
                <a:latin typeface="Tahoma"/>
                <a:cs typeface="Calibri" panose="020F0502020204030204" pitchFamily="34" charset="0"/>
              </a:rPr>
              <a:t>لزيادة قدرة فريقك على الاستجابة للملاحظات والانطباعات في اللحظة نفسها، فسيكون من الجيد إجراء نقاشات حول الأسئلة الأكثر تكرارًا. وأثناء حالات الطوارئ، غالبًا ما يكون من الضروري عقد اجتماعات منتظمة مع جامعي البيانات لعرض المستجدات ومناقشة الإجابات على الأسئلة الأكثر تكرارًا والتدرب على معالجة الشائعات والمعلومات المُضللة.</a:t>
            </a:r>
            <a:endParaRPr sz="1000" dirty="0">
              <a:latin typeface="Tahoma"/>
              <a:cs typeface="Calibri" panose="020F0502020204030204" pitchFamily="34" charset="0"/>
            </a:endParaRPr>
          </a:p>
        </p:txBody>
      </p:sp>
      <p:grpSp>
        <p:nvGrpSpPr>
          <p:cNvPr id="20" name="object 20"/>
          <p:cNvGrpSpPr/>
          <p:nvPr/>
        </p:nvGrpSpPr>
        <p:grpSpPr>
          <a:xfrm>
            <a:off x="6378884" y="563619"/>
            <a:ext cx="474345" cy="474345"/>
            <a:chOff x="469337" y="562117"/>
            <a:chExt cx="474345" cy="474345"/>
          </a:xfrm>
        </p:grpSpPr>
        <p:sp>
          <p:nvSpPr>
            <p:cNvPr id="21" name="object 21"/>
            <p:cNvSpPr/>
            <p:nvPr/>
          </p:nvSpPr>
          <p:spPr>
            <a:xfrm>
              <a:off x="469337" y="562117"/>
              <a:ext cx="474345" cy="474345"/>
            </a:xfrm>
            <a:custGeom>
              <a:avLst/>
              <a:gdLst/>
              <a:ahLst/>
              <a:cxnLst/>
              <a:rect l="l" t="t" r="r" b="b"/>
              <a:pathLst>
                <a:path w="474344" h="474344">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F1AFCD"/>
            </a:solidFill>
          </p:spPr>
          <p:txBody>
            <a:bodyPr wrap="square" lIns="0" tIns="0" rIns="0" bIns="0" rtlCol="0"/>
            <a:lstStyle/>
            <a:p>
              <a:endParaRPr>
                <a:cs typeface="Calibri" panose="020F0502020204030204" pitchFamily="34" charset="0"/>
              </a:endParaRPr>
            </a:p>
          </p:txBody>
        </p:sp>
        <p:pic>
          <p:nvPicPr>
            <p:cNvPr id="22" name="object 22"/>
            <p:cNvPicPr/>
            <p:nvPr/>
          </p:nvPicPr>
          <p:blipFill>
            <a:blip r:embed="rId5" cstate="print"/>
            <a:stretch>
              <a:fillRect/>
            </a:stretch>
          </p:blipFill>
          <p:spPr>
            <a:xfrm>
              <a:off x="584869" y="660887"/>
              <a:ext cx="243268" cy="276783"/>
            </a:xfrm>
            <a:prstGeom prst="rect">
              <a:avLst/>
            </a:prstGeom>
          </p:spPr>
        </p:pic>
      </p:grpSp>
      <p:grpSp>
        <p:nvGrpSpPr>
          <p:cNvPr id="23" name="object 23"/>
          <p:cNvGrpSpPr/>
          <p:nvPr/>
        </p:nvGrpSpPr>
        <p:grpSpPr>
          <a:xfrm>
            <a:off x="6394731" y="1870201"/>
            <a:ext cx="474345" cy="474345"/>
            <a:chOff x="469337" y="1859917"/>
            <a:chExt cx="474345" cy="474345"/>
          </a:xfrm>
        </p:grpSpPr>
        <p:sp>
          <p:nvSpPr>
            <p:cNvPr id="24" name="object 24"/>
            <p:cNvSpPr/>
            <p:nvPr/>
          </p:nvSpPr>
          <p:spPr>
            <a:xfrm>
              <a:off x="469337" y="1859917"/>
              <a:ext cx="474345" cy="474345"/>
            </a:xfrm>
            <a:custGeom>
              <a:avLst/>
              <a:gdLst/>
              <a:ahLst/>
              <a:cxnLst/>
              <a:rect l="l" t="t" r="r" b="b"/>
              <a:pathLst>
                <a:path w="474344" h="474344">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F1AFCD"/>
            </a:solidFill>
          </p:spPr>
          <p:txBody>
            <a:bodyPr wrap="square" lIns="0" tIns="0" rIns="0" bIns="0" rtlCol="0"/>
            <a:lstStyle/>
            <a:p>
              <a:endParaRPr>
                <a:cs typeface="Calibri" panose="020F0502020204030204" pitchFamily="34" charset="0"/>
              </a:endParaRPr>
            </a:p>
          </p:txBody>
        </p:sp>
        <p:pic>
          <p:nvPicPr>
            <p:cNvPr id="25" name="object 25"/>
            <p:cNvPicPr/>
            <p:nvPr/>
          </p:nvPicPr>
          <p:blipFill>
            <a:blip r:embed="rId6" cstate="print"/>
            <a:stretch>
              <a:fillRect/>
            </a:stretch>
          </p:blipFill>
          <p:spPr>
            <a:xfrm>
              <a:off x="584869" y="1958688"/>
              <a:ext cx="243268" cy="276783"/>
            </a:xfrm>
            <a:prstGeom prst="rect">
              <a:avLst/>
            </a:prstGeom>
          </p:spPr>
        </p:pic>
      </p:grpSp>
      <p:sp>
        <p:nvSpPr>
          <p:cNvPr id="27" name="object 27"/>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28" name="object 28"/>
          <p:cNvSpPr txBox="1"/>
          <p:nvPr/>
        </p:nvSpPr>
        <p:spPr>
          <a:xfrm>
            <a:off x="6728877" y="10083162"/>
            <a:ext cx="129539" cy="135935"/>
          </a:xfrm>
          <a:prstGeom prst="rect">
            <a:avLst/>
          </a:prstGeom>
        </p:spPr>
        <p:txBody>
          <a:bodyPr vert="horz" wrap="square" lIns="0" tIns="12700" rIns="0" bIns="0" rtlCol="0">
            <a:spAutoFit/>
          </a:bodyPr>
          <a:lstStyle/>
          <a:p>
            <a:pPr marL="12700">
              <a:lnSpc>
                <a:spcPct val="100000"/>
              </a:lnSpc>
              <a:spcBef>
                <a:spcPts val="100"/>
              </a:spcBef>
            </a:pPr>
            <a:r>
              <a:rPr sz="800" b="1" spc="-25" dirty="0">
                <a:solidFill>
                  <a:srgbClr val="FFFFFF"/>
                </a:solidFill>
                <a:latin typeface="Calibri" panose="020F0502020204030204" pitchFamily="34" charset="0"/>
                <a:cs typeface="Calibri" panose="020F0502020204030204" pitchFamily="34" charset="0"/>
              </a:rPr>
              <a:t>31</a:t>
            </a:r>
            <a:endParaRPr sz="800" dirty="0">
              <a:latin typeface="Calibri" panose="020F0502020204030204" pitchFamily="34" charset="0"/>
              <a:cs typeface="Calibri" panose="020F0502020204030204" pitchFamily="34" charset="0"/>
            </a:endParaRPr>
          </a:p>
        </p:txBody>
      </p:sp>
      <p:sp>
        <p:nvSpPr>
          <p:cNvPr id="29" name="Rectangle 1">
            <a:extLst>
              <a:ext uri="{FF2B5EF4-FFF2-40B4-BE49-F238E27FC236}">
                <a16:creationId xmlns:a16="http://schemas.microsoft.com/office/drawing/2014/main" id="{4F96F4B1-9BC4-0258-5F0D-8D78787B1254}"/>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30" name="object 18">
            <a:extLst>
              <a:ext uri="{FF2B5EF4-FFF2-40B4-BE49-F238E27FC236}">
                <a16:creationId xmlns:a16="http://schemas.microsoft.com/office/drawing/2014/main" id="{E7BDD937-F615-8105-4FB1-5F47D8106CE3}"/>
              </a:ext>
            </a:extLst>
          </p:cNvPr>
          <p:cNvSpPr txBox="1"/>
          <p:nvPr/>
        </p:nvSpPr>
        <p:spPr>
          <a:xfrm>
            <a:off x="2619670" y="10031011"/>
            <a:ext cx="3973829" cy="289560"/>
          </a:xfrm>
          <a:prstGeom prst="rect">
            <a:avLst/>
          </a:prstGeom>
        </p:spPr>
        <p:txBody>
          <a:bodyPr vert="horz" wrap="square" lIns="0" tIns="22860" rIns="0" bIns="0" rtlCol="0">
            <a:spAutoFit/>
          </a:bodyPr>
          <a:lstStyle/>
          <a:p>
            <a:pPr marR="5715" algn="r" rtl="1">
              <a:lnSpc>
                <a:spcPct val="100000"/>
              </a:lnSpc>
              <a:spcBef>
                <a:spcPts val="180"/>
              </a:spcBef>
            </a:pPr>
            <a:r>
              <a:rPr lang="ar-JO" sz="800" b="1" spc="95" dirty="0">
                <a:solidFill>
                  <a:srgbClr val="992B7D"/>
                </a:solidFill>
                <a:latin typeface="Calibri"/>
                <a:cs typeface="Calibri" panose="020F0502020204030204" pitchFamily="34" charset="0"/>
              </a:rPr>
              <a:t>الوحدة 3:</a:t>
            </a:r>
            <a:r>
              <a:rPr lang="ar-JO" sz="800" spc="-10" dirty="0">
                <a:latin typeface="Verdana"/>
                <a:cs typeface="Calibri" panose="020F0502020204030204" pitchFamily="34" charset="0"/>
              </a:rPr>
              <a:t>مراحل بناء آلية التغذية الراجعة المفتوحة وغبر المنظمة</a:t>
            </a:r>
            <a:endParaRPr sz="800" dirty="0">
              <a:latin typeface="Verdana"/>
              <a:cs typeface="Calibri" panose="020F0502020204030204" pitchFamily="34" charset="0"/>
            </a:endParaRPr>
          </a:p>
          <a:p>
            <a:pPr marR="5080" algn="r">
              <a:lnSpc>
                <a:spcPct val="100000"/>
              </a:lnSpc>
              <a:spcBef>
                <a:spcPts val="75"/>
              </a:spcBef>
            </a:pPr>
            <a:r>
              <a:rPr lang="ar-JO" sz="800" dirty="0">
                <a:solidFill>
                  <a:srgbClr val="992B7D"/>
                </a:solidFill>
                <a:latin typeface="Verdana"/>
                <a:cs typeface="Calibri" panose="020F0502020204030204" pitchFamily="34" charset="0"/>
              </a:rPr>
              <a:t>المرحلة الثانية: جمع بيانات الملاحظات والانطباعات</a:t>
            </a:r>
            <a:endParaRPr sz="800" dirty="0">
              <a:latin typeface="Verdana"/>
              <a:cs typeface="Calibri" panose="020F0502020204030204"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930650" y="692007"/>
            <a:ext cx="3048000" cy="503279"/>
          </a:xfrm>
          <a:prstGeom prst="rect">
            <a:avLst/>
          </a:prstGeom>
        </p:spPr>
        <p:txBody>
          <a:bodyPr vert="horz" wrap="square" lIns="0" tIns="12700" rIns="0" bIns="0" rtlCol="0">
            <a:spAutoFit/>
          </a:bodyPr>
          <a:lstStyle/>
          <a:p>
            <a:pPr marL="12700" marR="5080" algn="just" rtl="1">
              <a:lnSpc>
                <a:spcPct val="113999"/>
              </a:lnSpc>
              <a:spcBef>
                <a:spcPts val="100"/>
              </a:spcBef>
            </a:pPr>
            <a:r>
              <a:rPr lang="ar-JO" sz="950" dirty="0">
                <a:latin typeface="Tahoma"/>
                <a:cs typeface="Calibri" panose="020F0502020204030204" pitchFamily="34" charset="0"/>
              </a:rPr>
              <a:t>إذا كان جامع البيانات لا يعرف الإجابة على سؤال ما أو كيفية الرد على أحد المخاوف، فمن الأفضل أن يكون صادقًا بدلاً من محاولة اختلاق إجابة أو إخبار الشخص بما يعتقد أنه يريد سماعه، كما يمكن متابعة ذلك بإخبار الشخص</a:t>
            </a:r>
          </a:p>
        </p:txBody>
      </p:sp>
      <p:sp>
        <p:nvSpPr>
          <p:cNvPr id="3" name="object 3"/>
          <p:cNvSpPr txBox="1"/>
          <p:nvPr/>
        </p:nvSpPr>
        <p:spPr>
          <a:xfrm>
            <a:off x="782320" y="692007"/>
            <a:ext cx="2995930" cy="668453"/>
          </a:xfrm>
          <a:prstGeom prst="rect">
            <a:avLst/>
          </a:prstGeom>
        </p:spPr>
        <p:txBody>
          <a:bodyPr vert="horz" wrap="square" lIns="0" tIns="12700" rIns="0" bIns="0" rtlCol="0">
            <a:spAutoFit/>
          </a:bodyPr>
          <a:lstStyle/>
          <a:p>
            <a:pPr marL="12700" marR="5080" algn="just" rtl="1">
              <a:lnSpc>
                <a:spcPct val="113999"/>
              </a:lnSpc>
              <a:spcBef>
                <a:spcPts val="100"/>
              </a:spcBef>
            </a:pPr>
            <a:r>
              <a:rPr lang="ar-JO" sz="950" dirty="0">
                <a:latin typeface="Tahoma"/>
                <a:cs typeface="Calibri" panose="020F0502020204030204" pitchFamily="34" charset="0"/>
              </a:rPr>
              <a:t>كيف سيتم إحالة سؤاله أو مخاوفه من خلال آلية التغذية الراجعة والمدة المتوقعة للرد عليه. من المهم أن يتمرن جامعي البيانات وغيرهم من موظفي الخطوط الأمامية على كيفية إخبار الأشخاص بذلك لأنه قد يكون محرجًا أو غير مريحاً في البداية.</a:t>
            </a:r>
            <a:endParaRPr sz="950" dirty="0">
              <a:latin typeface="Tahoma"/>
              <a:cs typeface="Calibri" panose="020F0502020204030204" pitchFamily="34" charset="0"/>
            </a:endParaRPr>
          </a:p>
        </p:txBody>
      </p:sp>
      <p:sp>
        <p:nvSpPr>
          <p:cNvPr id="4" name="object 4"/>
          <p:cNvSpPr/>
          <p:nvPr/>
        </p:nvSpPr>
        <p:spPr>
          <a:xfrm>
            <a:off x="719999" y="1791401"/>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5" name="object 5"/>
          <p:cNvSpPr txBox="1"/>
          <p:nvPr/>
        </p:nvSpPr>
        <p:spPr>
          <a:xfrm>
            <a:off x="4312160" y="1864828"/>
            <a:ext cx="1948951" cy="212879"/>
          </a:xfrm>
          <a:prstGeom prst="rect">
            <a:avLst/>
          </a:prstGeom>
        </p:spPr>
        <p:txBody>
          <a:bodyPr vert="horz" wrap="square" lIns="0" tIns="12700" rIns="0" bIns="0" rtlCol="0">
            <a:spAutoFit/>
          </a:bodyPr>
          <a:lstStyle/>
          <a:p>
            <a:pPr marL="12700" rtl="1">
              <a:lnSpc>
                <a:spcPct val="100000"/>
              </a:lnSpc>
              <a:spcBef>
                <a:spcPts val="100"/>
              </a:spcBef>
            </a:pPr>
            <a:r>
              <a:rPr lang="ar-JO" sz="1300" b="1" dirty="0">
                <a:solidFill>
                  <a:srgbClr val="FFFFFF"/>
                </a:solidFill>
                <a:latin typeface="Calibri" panose="020F0502020204030204" pitchFamily="34" charset="0"/>
                <a:cs typeface="Calibri" panose="020F0502020204030204" pitchFamily="34" charset="0"/>
              </a:rPr>
              <a:t>مستندات الأسئلة الأكثر تكراراً</a:t>
            </a:r>
            <a:endParaRPr sz="1300" dirty="0">
              <a:latin typeface="Calibri" panose="020F0502020204030204" pitchFamily="34" charset="0"/>
              <a:cs typeface="Calibri" panose="020F0502020204030204" pitchFamily="34" charset="0"/>
            </a:endParaRPr>
          </a:p>
        </p:txBody>
      </p:sp>
      <p:sp>
        <p:nvSpPr>
          <p:cNvPr id="6" name="object 6"/>
          <p:cNvSpPr txBox="1"/>
          <p:nvPr/>
        </p:nvSpPr>
        <p:spPr>
          <a:xfrm>
            <a:off x="3876428" y="2305250"/>
            <a:ext cx="2997200" cy="1003223"/>
          </a:xfrm>
          <a:prstGeom prst="rect">
            <a:avLst/>
          </a:prstGeom>
        </p:spPr>
        <p:txBody>
          <a:bodyPr vert="horz" wrap="square" lIns="0" tIns="12700" rIns="0" bIns="0" rtlCol="0">
            <a:spAutoFit/>
          </a:bodyPr>
          <a:lstStyle/>
          <a:p>
            <a:pPr marL="12700" marR="5080" algn="just" rtl="1">
              <a:lnSpc>
                <a:spcPct val="113999"/>
              </a:lnSpc>
              <a:spcBef>
                <a:spcPts val="100"/>
              </a:spcBef>
            </a:pPr>
            <a:r>
              <a:rPr lang="ar-JO" sz="950" dirty="0">
                <a:latin typeface="Tahoma"/>
                <a:cs typeface="Calibri" panose="020F0502020204030204" pitchFamily="34" charset="0"/>
              </a:rPr>
              <a:t>يجب العمل على إعداد مستند يتضمن الأسئلة والمخاوف الأكثر تكرارًا والذي يقدم إجابات قصيرة وبسيطة وتحديث هذا المستند بانتظام. يجب أن يكون هذا المستند متاحًا لجميع المشاركين في عملية جمع الملاحظات والانطباعات. عندما يتمكن الموظفون أو المتطوعون الذين يتعاملون باستمرار مع المجتمع من الوصول إلى إجابات الأسئلة الأكثر تكرارًا، فإن هذا سيُمكنهم من تقديم استجابات أولية سريعة ودقيقة. بالإضافة إلى ذلك، فإنه سيكون من</a:t>
            </a:r>
            <a:endParaRPr lang="ar-JO" sz="950" spc="70" dirty="0">
              <a:latin typeface="Tahoma"/>
              <a:cs typeface="Calibri" panose="020F0502020204030204" pitchFamily="34" charset="0"/>
            </a:endParaRPr>
          </a:p>
        </p:txBody>
      </p:sp>
      <p:sp>
        <p:nvSpPr>
          <p:cNvPr id="7" name="object 7"/>
          <p:cNvSpPr txBox="1"/>
          <p:nvPr/>
        </p:nvSpPr>
        <p:spPr>
          <a:xfrm>
            <a:off x="682872" y="2118621"/>
            <a:ext cx="2995930" cy="1347869"/>
          </a:xfrm>
          <a:prstGeom prst="rect">
            <a:avLst/>
          </a:prstGeom>
        </p:spPr>
        <p:txBody>
          <a:bodyPr vert="horz" wrap="square" lIns="0" tIns="12700" rIns="0" bIns="0" rtlCol="0">
            <a:spAutoFit/>
          </a:bodyPr>
          <a:lstStyle/>
          <a:p>
            <a:pPr marL="12700" marR="5080" algn="just">
              <a:lnSpc>
                <a:spcPct val="113999"/>
              </a:lnSpc>
              <a:spcBef>
                <a:spcPts val="100"/>
              </a:spcBef>
            </a:pPr>
            <a:endParaRPr lang="ar-JO" sz="950" dirty="0">
              <a:latin typeface="Tahoma"/>
              <a:cs typeface="Calibri" panose="020F0502020204030204" pitchFamily="34" charset="0"/>
            </a:endParaRPr>
          </a:p>
          <a:p>
            <a:pPr marL="12700" marR="5080" algn="just" rtl="1">
              <a:lnSpc>
                <a:spcPct val="113999"/>
              </a:lnSpc>
              <a:spcBef>
                <a:spcPts val="100"/>
              </a:spcBef>
            </a:pPr>
            <a:r>
              <a:rPr lang="ar-JO" sz="950" dirty="0">
                <a:latin typeface="Tahoma"/>
                <a:cs typeface="Calibri" panose="020F0502020204030204" pitchFamily="34" charset="0"/>
              </a:rPr>
              <a:t>العملي مشاركة مستند الأسئلة الأكثر تكرارًا المحدث عبر واتساب</a:t>
            </a:r>
            <a:r>
              <a:rPr lang="en-US" sz="950" dirty="0">
                <a:latin typeface="Tahoma"/>
                <a:cs typeface="Calibri" panose="020F0502020204030204" pitchFamily="34" charset="0"/>
              </a:rPr>
              <a:t> </a:t>
            </a:r>
            <a:r>
              <a:rPr lang="ar-JO" sz="950" dirty="0">
                <a:latin typeface="Tahoma"/>
                <a:cs typeface="Calibri" panose="020F0502020204030204" pitchFamily="34" charset="0"/>
              </a:rPr>
              <a:t>أو أي من قنوات الاتصال الأخرى عبر الإنترنت مع أولئك الذين يجمعون الملاحظات والانطباعات، حيث سيتيح ذلك لجامعي البيانات الوصول إلى أحدث إصدار والبحث عن الإجابات عند الحاجة. لا يمكن أن تحل مشاركة مستند الأسئلة الأكثر تكرارًا محل النقاشات المنتظمة مع الموظفين والمتطوعين في الخطوط الأمامية، حيث إنها ضرورية للإجابة على الأسئلة الأخرى والاستفادة من تجارب بعضهم البعض.</a:t>
            </a:r>
            <a:endParaRPr sz="950" dirty="0">
              <a:latin typeface="Tahoma"/>
              <a:cs typeface="Calibri" panose="020F0502020204030204" pitchFamily="34" charset="0"/>
            </a:endParaRPr>
          </a:p>
        </p:txBody>
      </p:sp>
      <p:grpSp>
        <p:nvGrpSpPr>
          <p:cNvPr id="8" name="object 8"/>
          <p:cNvGrpSpPr/>
          <p:nvPr/>
        </p:nvGrpSpPr>
        <p:grpSpPr>
          <a:xfrm>
            <a:off x="0" y="3524017"/>
            <a:ext cx="7560309" cy="7168515"/>
            <a:chOff x="0" y="3524017"/>
            <a:chExt cx="7560309" cy="7168515"/>
          </a:xfrm>
        </p:grpSpPr>
        <p:pic>
          <p:nvPicPr>
            <p:cNvPr id="9" name="object 9"/>
            <p:cNvPicPr/>
            <p:nvPr/>
          </p:nvPicPr>
          <p:blipFill>
            <a:blip r:embed="rId2" cstate="print"/>
            <a:stretch>
              <a:fillRect/>
            </a:stretch>
          </p:blipFill>
          <p:spPr>
            <a:xfrm>
              <a:off x="6310900" y="3524017"/>
              <a:ext cx="72008" cy="71996"/>
            </a:xfrm>
            <a:prstGeom prst="rect">
              <a:avLst/>
            </a:prstGeom>
          </p:spPr>
        </p:pic>
        <p:pic>
          <p:nvPicPr>
            <p:cNvPr id="10" name="object 10"/>
            <p:cNvPicPr/>
            <p:nvPr/>
          </p:nvPicPr>
          <p:blipFill>
            <a:blip r:embed="rId3" cstate="print"/>
            <a:stretch>
              <a:fillRect/>
            </a:stretch>
          </p:blipFill>
          <p:spPr>
            <a:xfrm>
              <a:off x="0" y="3969004"/>
              <a:ext cx="7559992" cy="6722999"/>
            </a:xfrm>
            <a:prstGeom prst="rect">
              <a:avLst/>
            </a:prstGeom>
          </p:spPr>
        </p:pic>
        <p:sp>
          <p:nvSpPr>
            <p:cNvPr id="11" name="object 11"/>
            <p:cNvSpPr/>
            <p:nvPr/>
          </p:nvSpPr>
          <p:spPr>
            <a:xfrm>
              <a:off x="5765698" y="3565855"/>
              <a:ext cx="1794510" cy="2205355"/>
            </a:xfrm>
            <a:custGeom>
              <a:avLst/>
              <a:gdLst/>
              <a:ahLst/>
              <a:cxnLst/>
              <a:rect l="l" t="t" r="r" b="b"/>
              <a:pathLst>
                <a:path w="1794509" h="2205354">
                  <a:moveTo>
                    <a:pt x="1794306" y="0"/>
                  </a:moveTo>
                  <a:lnTo>
                    <a:pt x="0" y="0"/>
                  </a:lnTo>
                  <a:lnTo>
                    <a:pt x="0" y="2205050"/>
                  </a:lnTo>
                  <a:lnTo>
                    <a:pt x="1794306" y="2205050"/>
                  </a:lnTo>
                  <a:lnTo>
                    <a:pt x="1794306" y="2192347"/>
                  </a:lnTo>
                  <a:lnTo>
                    <a:pt x="1166023" y="2192347"/>
                  </a:lnTo>
                  <a:lnTo>
                    <a:pt x="1117881" y="2191265"/>
                  </a:lnTo>
                  <a:lnTo>
                    <a:pt x="1070295" y="2188049"/>
                  </a:lnTo>
                  <a:lnTo>
                    <a:pt x="1023311" y="2182746"/>
                  </a:lnTo>
                  <a:lnTo>
                    <a:pt x="976975" y="2175403"/>
                  </a:lnTo>
                  <a:lnTo>
                    <a:pt x="931334" y="2166065"/>
                  </a:lnTo>
                  <a:lnTo>
                    <a:pt x="886434" y="2154779"/>
                  </a:lnTo>
                  <a:lnTo>
                    <a:pt x="842322" y="2141591"/>
                  </a:lnTo>
                  <a:lnTo>
                    <a:pt x="799044" y="2126548"/>
                  </a:lnTo>
                  <a:lnTo>
                    <a:pt x="756646" y="2109697"/>
                  </a:lnTo>
                  <a:lnTo>
                    <a:pt x="715175" y="2091083"/>
                  </a:lnTo>
                  <a:lnTo>
                    <a:pt x="674677" y="2070754"/>
                  </a:lnTo>
                  <a:lnTo>
                    <a:pt x="635199" y="2048755"/>
                  </a:lnTo>
                  <a:lnTo>
                    <a:pt x="596787" y="2025133"/>
                  </a:lnTo>
                  <a:lnTo>
                    <a:pt x="559488" y="1999935"/>
                  </a:lnTo>
                  <a:lnTo>
                    <a:pt x="523347" y="1973206"/>
                  </a:lnTo>
                  <a:lnTo>
                    <a:pt x="488412" y="1944993"/>
                  </a:lnTo>
                  <a:lnTo>
                    <a:pt x="454728" y="1915343"/>
                  </a:lnTo>
                  <a:lnTo>
                    <a:pt x="422343" y="1884303"/>
                  </a:lnTo>
                  <a:lnTo>
                    <a:pt x="391302" y="1851917"/>
                  </a:lnTo>
                  <a:lnTo>
                    <a:pt x="361652" y="1818234"/>
                  </a:lnTo>
                  <a:lnTo>
                    <a:pt x="333439" y="1783298"/>
                  </a:lnTo>
                  <a:lnTo>
                    <a:pt x="306711" y="1747158"/>
                  </a:lnTo>
                  <a:lnTo>
                    <a:pt x="281512" y="1709858"/>
                  </a:lnTo>
                  <a:lnTo>
                    <a:pt x="257890" y="1671446"/>
                  </a:lnTo>
                  <a:lnTo>
                    <a:pt x="235891" y="1631968"/>
                  </a:lnTo>
                  <a:lnTo>
                    <a:pt x="215562" y="1591470"/>
                  </a:lnTo>
                  <a:lnTo>
                    <a:pt x="196948" y="1549999"/>
                  </a:lnTo>
                  <a:lnTo>
                    <a:pt x="180097" y="1507601"/>
                  </a:lnTo>
                  <a:lnTo>
                    <a:pt x="165054" y="1464323"/>
                  </a:lnTo>
                  <a:lnTo>
                    <a:pt x="151867" y="1420211"/>
                  </a:lnTo>
                  <a:lnTo>
                    <a:pt x="140581" y="1375311"/>
                  </a:lnTo>
                  <a:lnTo>
                    <a:pt x="131243" y="1329670"/>
                  </a:lnTo>
                  <a:lnTo>
                    <a:pt x="123899" y="1283334"/>
                  </a:lnTo>
                  <a:lnTo>
                    <a:pt x="118596" y="1236350"/>
                  </a:lnTo>
                  <a:lnTo>
                    <a:pt x="115380" y="1188764"/>
                  </a:lnTo>
                  <a:lnTo>
                    <a:pt x="114298" y="1140622"/>
                  </a:lnTo>
                  <a:lnTo>
                    <a:pt x="115380" y="1092481"/>
                  </a:lnTo>
                  <a:lnTo>
                    <a:pt x="118596" y="1044895"/>
                  </a:lnTo>
                  <a:lnTo>
                    <a:pt x="123899" y="997911"/>
                  </a:lnTo>
                  <a:lnTo>
                    <a:pt x="131243" y="951575"/>
                  </a:lnTo>
                  <a:lnTo>
                    <a:pt x="140581" y="905934"/>
                  </a:lnTo>
                  <a:lnTo>
                    <a:pt x="151867" y="861035"/>
                  </a:lnTo>
                  <a:lnTo>
                    <a:pt x="165054" y="816923"/>
                  </a:lnTo>
                  <a:lnTo>
                    <a:pt x="180097" y="773645"/>
                  </a:lnTo>
                  <a:lnTo>
                    <a:pt x="196948" y="731247"/>
                  </a:lnTo>
                  <a:lnTo>
                    <a:pt x="215562" y="689777"/>
                  </a:lnTo>
                  <a:lnTo>
                    <a:pt x="235891" y="649279"/>
                  </a:lnTo>
                  <a:lnTo>
                    <a:pt x="257890" y="609802"/>
                  </a:lnTo>
                  <a:lnTo>
                    <a:pt x="281512" y="571390"/>
                  </a:lnTo>
                  <a:lnTo>
                    <a:pt x="306711" y="534091"/>
                  </a:lnTo>
                  <a:lnTo>
                    <a:pt x="333439" y="497951"/>
                  </a:lnTo>
                  <a:lnTo>
                    <a:pt x="361652" y="463016"/>
                  </a:lnTo>
                  <a:lnTo>
                    <a:pt x="391302" y="429333"/>
                  </a:lnTo>
                  <a:lnTo>
                    <a:pt x="422343" y="396948"/>
                  </a:lnTo>
                  <a:lnTo>
                    <a:pt x="454728" y="365908"/>
                  </a:lnTo>
                  <a:lnTo>
                    <a:pt x="488412" y="336259"/>
                  </a:lnTo>
                  <a:lnTo>
                    <a:pt x="523347" y="308047"/>
                  </a:lnTo>
                  <a:lnTo>
                    <a:pt x="559488" y="281318"/>
                  </a:lnTo>
                  <a:lnTo>
                    <a:pt x="596787" y="256120"/>
                  </a:lnTo>
                  <a:lnTo>
                    <a:pt x="635199" y="232499"/>
                  </a:lnTo>
                  <a:lnTo>
                    <a:pt x="674677" y="210501"/>
                  </a:lnTo>
                  <a:lnTo>
                    <a:pt x="715175" y="190172"/>
                  </a:lnTo>
                  <a:lnTo>
                    <a:pt x="756646" y="171558"/>
                  </a:lnTo>
                  <a:lnTo>
                    <a:pt x="799044" y="154707"/>
                  </a:lnTo>
                  <a:lnTo>
                    <a:pt x="842322" y="139665"/>
                  </a:lnTo>
                  <a:lnTo>
                    <a:pt x="886434" y="126478"/>
                  </a:lnTo>
                  <a:lnTo>
                    <a:pt x="931334" y="115192"/>
                  </a:lnTo>
                  <a:lnTo>
                    <a:pt x="976975" y="105854"/>
                  </a:lnTo>
                  <a:lnTo>
                    <a:pt x="1023311" y="98511"/>
                  </a:lnTo>
                  <a:lnTo>
                    <a:pt x="1070295" y="93208"/>
                  </a:lnTo>
                  <a:lnTo>
                    <a:pt x="1117881" y="89992"/>
                  </a:lnTo>
                  <a:lnTo>
                    <a:pt x="1166023" y="88910"/>
                  </a:lnTo>
                  <a:lnTo>
                    <a:pt x="1794306" y="88910"/>
                  </a:lnTo>
                  <a:lnTo>
                    <a:pt x="1794306" y="0"/>
                  </a:lnTo>
                  <a:close/>
                </a:path>
                <a:path w="1794509" h="2205354">
                  <a:moveTo>
                    <a:pt x="1794306" y="1983850"/>
                  </a:moveTo>
                  <a:lnTo>
                    <a:pt x="1735259" y="2025133"/>
                  </a:lnTo>
                  <a:lnTo>
                    <a:pt x="1696847" y="2048755"/>
                  </a:lnTo>
                  <a:lnTo>
                    <a:pt x="1657369" y="2070754"/>
                  </a:lnTo>
                  <a:lnTo>
                    <a:pt x="1616871" y="2091083"/>
                  </a:lnTo>
                  <a:lnTo>
                    <a:pt x="1575400" y="2109697"/>
                  </a:lnTo>
                  <a:lnTo>
                    <a:pt x="1533002" y="2126548"/>
                  </a:lnTo>
                  <a:lnTo>
                    <a:pt x="1489724" y="2141591"/>
                  </a:lnTo>
                  <a:lnTo>
                    <a:pt x="1445612" y="2154779"/>
                  </a:lnTo>
                  <a:lnTo>
                    <a:pt x="1400712" y="2166065"/>
                  </a:lnTo>
                  <a:lnTo>
                    <a:pt x="1355071" y="2175403"/>
                  </a:lnTo>
                  <a:lnTo>
                    <a:pt x="1308735" y="2182746"/>
                  </a:lnTo>
                  <a:lnTo>
                    <a:pt x="1261751" y="2188049"/>
                  </a:lnTo>
                  <a:lnTo>
                    <a:pt x="1214165" y="2191265"/>
                  </a:lnTo>
                  <a:lnTo>
                    <a:pt x="1166023" y="2192347"/>
                  </a:lnTo>
                  <a:lnTo>
                    <a:pt x="1794306" y="2192347"/>
                  </a:lnTo>
                  <a:lnTo>
                    <a:pt x="1794306" y="1983850"/>
                  </a:lnTo>
                  <a:close/>
                </a:path>
                <a:path w="1794509" h="2205354">
                  <a:moveTo>
                    <a:pt x="1794306" y="88910"/>
                  </a:moveTo>
                  <a:lnTo>
                    <a:pt x="1166023" y="88910"/>
                  </a:lnTo>
                  <a:lnTo>
                    <a:pt x="1214165" y="89992"/>
                  </a:lnTo>
                  <a:lnTo>
                    <a:pt x="1261751" y="93208"/>
                  </a:lnTo>
                  <a:lnTo>
                    <a:pt x="1308735" y="98511"/>
                  </a:lnTo>
                  <a:lnTo>
                    <a:pt x="1355071" y="105854"/>
                  </a:lnTo>
                  <a:lnTo>
                    <a:pt x="1400712" y="115192"/>
                  </a:lnTo>
                  <a:lnTo>
                    <a:pt x="1445612" y="126478"/>
                  </a:lnTo>
                  <a:lnTo>
                    <a:pt x="1489724" y="139665"/>
                  </a:lnTo>
                  <a:lnTo>
                    <a:pt x="1533002" y="154707"/>
                  </a:lnTo>
                  <a:lnTo>
                    <a:pt x="1575400" y="171558"/>
                  </a:lnTo>
                  <a:lnTo>
                    <a:pt x="1616871" y="190172"/>
                  </a:lnTo>
                  <a:lnTo>
                    <a:pt x="1657369" y="210501"/>
                  </a:lnTo>
                  <a:lnTo>
                    <a:pt x="1696847" y="232499"/>
                  </a:lnTo>
                  <a:lnTo>
                    <a:pt x="1735259" y="256120"/>
                  </a:lnTo>
                  <a:lnTo>
                    <a:pt x="1772558" y="281318"/>
                  </a:lnTo>
                  <a:lnTo>
                    <a:pt x="1794306" y="297402"/>
                  </a:lnTo>
                  <a:lnTo>
                    <a:pt x="1794306" y="88910"/>
                  </a:lnTo>
                  <a:close/>
                </a:path>
              </a:pathLst>
            </a:custGeom>
            <a:solidFill>
              <a:srgbClr val="FFFFFF">
                <a:alpha val="58000"/>
              </a:srgbClr>
            </a:solidFill>
          </p:spPr>
          <p:txBody>
            <a:bodyPr wrap="square" lIns="0" tIns="0" rIns="0" bIns="0" rtlCol="0"/>
            <a:lstStyle/>
            <a:p>
              <a:endParaRPr>
                <a:cs typeface="Calibri" panose="020F0502020204030204" pitchFamily="34" charset="0"/>
              </a:endParaRPr>
            </a:p>
          </p:txBody>
        </p:sp>
        <p:sp>
          <p:nvSpPr>
            <p:cNvPr id="12" name="object 12"/>
            <p:cNvSpPr/>
            <p:nvPr/>
          </p:nvSpPr>
          <p:spPr>
            <a:xfrm>
              <a:off x="5880003" y="3654756"/>
              <a:ext cx="1680210" cy="2038350"/>
            </a:xfrm>
            <a:custGeom>
              <a:avLst/>
              <a:gdLst/>
              <a:ahLst/>
              <a:cxnLst/>
              <a:rect l="l" t="t" r="r" b="b"/>
              <a:pathLst>
                <a:path w="1680209" h="2038350">
                  <a:moveTo>
                    <a:pt x="1019022" y="0"/>
                  </a:moveTo>
                  <a:lnTo>
                    <a:pt x="971052" y="1109"/>
                  </a:lnTo>
                  <a:lnTo>
                    <a:pt x="923653" y="4403"/>
                  </a:lnTo>
                  <a:lnTo>
                    <a:pt x="876874" y="9835"/>
                  </a:lnTo>
                  <a:lnTo>
                    <a:pt x="830763" y="17355"/>
                  </a:lnTo>
                  <a:lnTo>
                    <a:pt x="785370" y="26913"/>
                  </a:lnTo>
                  <a:lnTo>
                    <a:pt x="740744" y="38461"/>
                  </a:lnTo>
                  <a:lnTo>
                    <a:pt x="696933" y="51950"/>
                  </a:lnTo>
                  <a:lnTo>
                    <a:pt x="653987" y="67332"/>
                  </a:lnTo>
                  <a:lnTo>
                    <a:pt x="611954" y="84556"/>
                  </a:lnTo>
                  <a:lnTo>
                    <a:pt x="570883" y="103575"/>
                  </a:lnTo>
                  <a:lnTo>
                    <a:pt x="530824" y="124339"/>
                  </a:lnTo>
                  <a:lnTo>
                    <a:pt x="491824" y="146799"/>
                  </a:lnTo>
                  <a:lnTo>
                    <a:pt x="453934" y="170907"/>
                  </a:lnTo>
                  <a:lnTo>
                    <a:pt x="417202" y="196613"/>
                  </a:lnTo>
                  <a:lnTo>
                    <a:pt x="381677" y="223869"/>
                  </a:lnTo>
                  <a:lnTo>
                    <a:pt x="347407" y="252626"/>
                  </a:lnTo>
                  <a:lnTo>
                    <a:pt x="314443" y="282834"/>
                  </a:lnTo>
                  <a:lnTo>
                    <a:pt x="282832" y="314445"/>
                  </a:lnTo>
                  <a:lnTo>
                    <a:pt x="252624" y="347409"/>
                  </a:lnTo>
                  <a:lnTo>
                    <a:pt x="223868" y="381679"/>
                  </a:lnTo>
                  <a:lnTo>
                    <a:pt x="196613" y="417205"/>
                  </a:lnTo>
                  <a:lnTo>
                    <a:pt x="170906" y="453937"/>
                  </a:lnTo>
                  <a:lnTo>
                    <a:pt x="146799" y="491828"/>
                  </a:lnTo>
                  <a:lnTo>
                    <a:pt x="124339" y="530828"/>
                  </a:lnTo>
                  <a:lnTo>
                    <a:pt x="103575" y="570888"/>
                  </a:lnTo>
                  <a:lnTo>
                    <a:pt x="84556" y="611959"/>
                  </a:lnTo>
                  <a:lnTo>
                    <a:pt x="67332" y="653993"/>
                  </a:lnTo>
                  <a:lnTo>
                    <a:pt x="51950" y="696940"/>
                  </a:lnTo>
                  <a:lnTo>
                    <a:pt x="38461" y="740751"/>
                  </a:lnTo>
                  <a:lnTo>
                    <a:pt x="26913" y="785378"/>
                  </a:lnTo>
                  <a:lnTo>
                    <a:pt x="17354" y="830772"/>
                  </a:lnTo>
                  <a:lnTo>
                    <a:pt x="9835" y="876884"/>
                  </a:lnTo>
                  <a:lnTo>
                    <a:pt x="4403" y="923664"/>
                  </a:lnTo>
                  <a:lnTo>
                    <a:pt x="1109" y="971064"/>
                  </a:lnTo>
                  <a:lnTo>
                    <a:pt x="0" y="1019035"/>
                  </a:lnTo>
                  <a:lnTo>
                    <a:pt x="1109" y="1067006"/>
                  </a:lnTo>
                  <a:lnTo>
                    <a:pt x="4403" y="1114406"/>
                  </a:lnTo>
                  <a:lnTo>
                    <a:pt x="9835" y="1161186"/>
                  </a:lnTo>
                  <a:lnTo>
                    <a:pt x="17354" y="1207297"/>
                  </a:lnTo>
                  <a:lnTo>
                    <a:pt x="26913" y="1252691"/>
                  </a:lnTo>
                  <a:lnTo>
                    <a:pt x="38461" y="1297318"/>
                  </a:lnTo>
                  <a:lnTo>
                    <a:pt x="51950" y="1341130"/>
                  </a:lnTo>
                  <a:lnTo>
                    <a:pt x="67332" y="1384077"/>
                  </a:lnTo>
                  <a:lnTo>
                    <a:pt x="84556" y="1426111"/>
                  </a:lnTo>
                  <a:lnTo>
                    <a:pt x="103575" y="1467182"/>
                  </a:lnTo>
                  <a:lnTo>
                    <a:pt x="124339" y="1507242"/>
                  </a:lnTo>
                  <a:lnTo>
                    <a:pt x="146799" y="1546242"/>
                  </a:lnTo>
                  <a:lnTo>
                    <a:pt x="170906" y="1584132"/>
                  </a:lnTo>
                  <a:lnTo>
                    <a:pt x="196613" y="1620865"/>
                  </a:lnTo>
                  <a:lnTo>
                    <a:pt x="223868" y="1656391"/>
                  </a:lnTo>
                  <a:lnTo>
                    <a:pt x="252624" y="1690660"/>
                  </a:lnTo>
                  <a:lnTo>
                    <a:pt x="282832" y="1723625"/>
                  </a:lnTo>
                  <a:lnTo>
                    <a:pt x="314443" y="1755236"/>
                  </a:lnTo>
                  <a:lnTo>
                    <a:pt x="347407" y="1785444"/>
                  </a:lnTo>
                  <a:lnTo>
                    <a:pt x="381677" y="1814200"/>
                  </a:lnTo>
                  <a:lnTo>
                    <a:pt x="417202" y="1841456"/>
                  </a:lnTo>
                  <a:lnTo>
                    <a:pt x="453934" y="1867162"/>
                  </a:lnTo>
                  <a:lnTo>
                    <a:pt x="491824" y="1891270"/>
                  </a:lnTo>
                  <a:lnTo>
                    <a:pt x="530824" y="1913731"/>
                  </a:lnTo>
                  <a:lnTo>
                    <a:pt x="570883" y="1934495"/>
                  </a:lnTo>
                  <a:lnTo>
                    <a:pt x="611954" y="1953513"/>
                  </a:lnTo>
                  <a:lnTo>
                    <a:pt x="653987" y="1970738"/>
                  </a:lnTo>
                  <a:lnTo>
                    <a:pt x="696933" y="1986119"/>
                  </a:lnTo>
                  <a:lnTo>
                    <a:pt x="740744" y="1999609"/>
                  </a:lnTo>
                  <a:lnTo>
                    <a:pt x="785370" y="2011157"/>
                  </a:lnTo>
                  <a:lnTo>
                    <a:pt x="830763" y="2020715"/>
                  </a:lnTo>
                  <a:lnTo>
                    <a:pt x="876874" y="2028235"/>
                  </a:lnTo>
                  <a:lnTo>
                    <a:pt x="923653" y="2033666"/>
                  </a:lnTo>
                  <a:lnTo>
                    <a:pt x="971052" y="2036961"/>
                  </a:lnTo>
                  <a:lnTo>
                    <a:pt x="1019022" y="2038070"/>
                  </a:lnTo>
                  <a:lnTo>
                    <a:pt x="1066992" y="2036961"/>
                  </a:lnTo>
                  <a:lnTo>
                    <a:pt x="1114391" y="2033666"/>
                  </a:lnTo>
                  <a:lnTo>
                    <a:pt x="1161170" y="2028235"/>
                  </a:lnTo>
                  <a:lnTo>
                    <a:pt x="1207281" y="2020715"/>
                  </a:lnTo>
                  <a:lnTo>
                    <a:pt x="1252674" y="2011157"/>
                  </a:lnTo>
                  <a:lnTo>
                    <a:pt x="1297300" y="1999609"/>
                  </a:lnTo>
                  <a:lnTo>
                    <a:pt x="1341111" y="1986119"/>
                  </a:lnTo>
                  <a:lnTo>
                    <a:pt x="1384057" y="1970738"/>
                  </a:lnTo>
                  <a:lnTo>
                    <a:pt x="1426090" y="1953513"/>
                  </a:lnTo>
                  <a:lnTo>
                    <a:pt x="1467161" y="1934495"/>
                  </a:lnTo>
                  <a:lnTo>
                    <a:pt x="1507221" y="1913731"/>
                  </a:lnTo>
                  <a:lnTo>
                    <a:pt x="1546220" y="1891270"/>
                  </a:lnTo>
                  <a:lnTo>
                    <a:pt x="1584110" y="1867162"/>
                  </a:lnTo>
                  <a:lnTo>
                    <a:pt x="1620842" y="1841456"/>
                  </a:lnTo>
                  <a:lnTo>
                    <a:pt x="1656368" y="1814200"/>
                  </a:lnTo>
                  <a:lnTo>
                    <a:pt x="1680001" y="1794369"/>
                  </a:lnTo>
                  <a:lnTo>
                    <a:pt x="1680001" y="243701"/>
                  </a:lnTo>
                  <a:lnTo>
                    <a:pt x="1620842" y="196613"/>
                  </a:lnTo>
                  <a:lnTo>
                    <a:pt x="1584110" y="170907"/>
                  </a:lnTo>
                  <a:lnTo>
                    <a:pt x="1546220" y="146799"/>
                  </a:lnTo>
                  <a:lnTo>
                    <a:pt x="1507221" y="124339"/>
                  </a:lnTo>
                  <a:lnTo>
                    <a:pt x="1467161" y="103575"/>
                  </a:lnTo>
                  <a:lnTo>
                    <a:pt x="1426090" y="84556"/>
                  </a:lnTo>
                  <a:lnTo>
                    <a:pt x="1384057" y="67332"/>
                  </a:lnTo>
                  <a:lnTo>
                    <a:pt x="1341111" y="51950"/>
                  </a:lnTo>
                  <a:lnTo>
                    <a:pt x="1297300" y="38461"/>
                  </a:lnTo>
                  <a:lnTo>
                    <a:pt x="1252674" y="26913"/>
                  </a:lnTo>
                  <a:lnTo>
                    <a:pt x="1207281" y="17355"/>
                  </a:lnTo>
                  <a:lnTo>
                    <a:pt x="1161170" y="9835"/>
                  </a:lnTo>
                  <a:lnTo>
                    <a:pt x="1114391" y="4403"/>
                  </a:lnTo>
                  <a:lnTo>
                    <a:pt x="1066992" y="1109"/>
                  </a:lnTo>
                  <a:lnTo>
                    <a:pt x="1019022" y="0"/>
                  </a:lnTo>
                  <a:close/>
                </a:path>
              </a:pathLst>
            </a:custGeom>
            <a:solidFill>
              <a:srgbClr val="A92886"/>
            </a:solidFill>
          </p:spPr>
          <p:txBody>
            <a:bodyPr wrap="square" lIns="0" tIns="0" rIns="0" bIns="0" rtlCol="0"/>
            <a:lstStyle/>
            <a:p>
              <a:endParaRPr>
                <a:cs typeface="Calibri" panose="020F0502020204030204" pitchFamily="34" charset="0"/>
              </a:endParaRPr>
            </a:p>
          </p:txBody>
        </p:sp>
      </p:grpSp>
      <p:grpSp>
        <p:nvGrpSpPr>
          <p:cNvPr id="13" name="object 13"/>
          <p:cNvGrpSpPr/>
          <p:nvPr/>
        </p:nvGrpSpPr>
        <p:grpSpPr>
          <a:xfrm>
            <a:off x="6383042" y="1755341"/>
            <a:ext cx="474345" cy="474345"/>
            <a:chOff x="469337" y="1741516"/>
            <a:chExt cx="474345" cy="474345"/>
          </a:xfrm>
        </p:grpSpPr>
        <p:sp>
          <p:nvSpPr>
            <p:cNvPr id="14" name="object 14"/>
            <p:cNvSpPr/>
            <p:nvPr/>
          </p:nvSpPr>
          <p:spPr>
            <a:xfrm>
              <a:off x="469337" y="1741516"/>
              <a:ext cx="474345" cy="474345"/>
            </a:xfrm>
            <a:custGeom>
              <a:avLst/>
              <a:gdLst/>
              <a:ahLst/>
              <a:cxnLst/>
              <a:rect l="l" t="t" r="r" b="b"/>
              <a:pathLst>
                <a:path w="474344" h="474344">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F1AFCD"/>
            </a:solidFill>
          </p:spPr>
          <p:txBody>
            <a:bodyPr wrap="square" lIns="0" tIns="0" rIns="0" bIns="0" rtlCol="0"/>
            <a:lstStyle/>
            <a:p>
              <a:endParaRPr>
                <a:cs typeface="Calibri" panose="020F0502020204030204" pitchFamily="34" charset="0"/>
              </a:endParaRPr>
            </a:p>
          </p:txBody>
        </p:sp>
        <p:pic>
          <p:nvPicPr>
            <p:cNvPr id="15" name="object 15"/>
            <p:cNvPicPr/>
            <p:nvPr/>
          </p:nvPicPr>
          <p:blipFill>
            <a:blip r:embed="rId4" cstate="print"/>
            <a:stretch>
              <a:fillRect/>
            </a:stretch>
          </p:blipFill>
          <p:spPr>
            <a:xfrm>
              <a:off x="584869" y="1840287"/>
              <a:ext cx="243268" cy="276783"/>
            </a:xfrm>
            <a:prstGeom prst="rect">
              <a:avLst/>
            </a:prstGeom>
          </p:spPr>
        </p:pic>
      </p:grpSp>
      <p:sp>
        <p:nvSpPr>
          <p:cNvPr id="16" name="object 16"/>
          <p:cNvSpPr txBox="1"/>
          <p:nvPr/>
        </p:nvSpPr>
        <p:spPr>
          <a:xfrm>
            <a:off x="5883328" y="4135034"/>
            <a:ext cx="1559250" cy="1205651"/>
          </a:xfrm>
          <a:prstGeom prst="rect">
            <a:avLst/>
          </a:prstGeom>
        </p:spPr>
        <p:txBody>
          <a:bodyPr vert="horz" wrap="square" lIns="0" tIns="7620" rIns="0" bIns="0" rtlCol="0">
            <a:spAutoFit/>
          </a:bodyPr>
          <a:lstStyle/>
          <a:p>
            <a:pPr marL="17145" marR="130175" indent="635" rtl="1">
              <a:lnSpc>
                <a:spcPct val="104200"/>
              </a:lnSpc>
              <a:spcBef>
                <a:spcPts val="60"/>
              </a:spcBef>
            </a:pPr>
            <a:endParaRPr lang="en-US" sz="800" dirty="0">
              <a:solidFill>
                <a:srgbClr val="FFFFFF"/>
              </a:solidFill>
              <a:latin typeface="Arial Narrow"/>
              <a:cs typeface="Calibri" panose="020F0502020204030204" pitchFamily="34" charset="0"/>
            </a:endParaRPr>
          </a:p>
          <a:p>
            <a:pPr marL="17145" marR="130175" indent="635" algn="just" rtl="1">
              <a:lnSpc>
                <a:spcPct val="104200"/>
              </a:lnSpc>
              <a:spcBef>
                <a:spcPts val="60"/>
              </a:spcBef>
            </a:pPr>
            <a:r>
              <a:rPr lang="ar-JO" sz="800" dirty="0">
                <a:solidFill>
                  <a:srgbClr val="FFFFFF"/>
                </a:solidFill>
                <a:latin typeface="Arial Narrow"/>
                <a:cs typeface="Calibri" panose="020F0502020204030204" pitchFamily="34" charset="0"/>
              </a:rPr>
              <a:t>الفلبين 2014 – موظفي الاتحاد الدولي لجمعيات الصليب الأحمر والهلال الأحمر/الصليب الأحمر الفلبيني</a:t>
            </a:r>
          </a:p>
          <a:p>
            <a:pPr marL="17145" marR="130175" indent="635" algn="just" rtl="1">
              <a:lnSpc>
                <a:spcPct val="104200"/>
              </a:lnSpc>
              <a:spcBef>
                <a:spcPts val="60"/>
              </a:spcBef>
            </a:pPr>
            <a:r>
              <a:rPr lang="ar-JO" sz="800" dirty="0">
                <a:solidFill>
                  <a:srgbClr val="FFFFFF"/>
                </a:solidFill>
                <a:latin typeface="Arial Narrow"/>
                <a:cs typeface="Calibri" panose="020F0502020204030204" pitchFamily="34" charset="0"/>
              </a:rPr>
              <a:t>يعمل فريق النقد على تقديم شرج لأحد أفراد المجتمع حول العملية و</a:t>
            </a:r>
          </a:p>
          <a:p>
            <a:pPr marL="17145" marR="130175" indent="635" algn="just" rtl="1">
              <a:lnSpc>
                <a:spcPct val="104200"/>
              </a:lnSpc>
              <a:spcBef>
                <a:spcPts val="60"/>
              </a:spcBef>
            </a:pPr>
            <a:r>
              <a:rPr lang="ar-JO" sz="800" dirty="0">
                <a:solidFill>
                  <a:srgbClr val="FFFFFF"/>
                </a:solidFill>
                <a:latin typeface="Arial Narrow"/>
                <a:cs typeface="Calibri" panose="020F0502020204030204" pitchFamily="34" charset="0"/>
              </a:rPr>
              <a:t>الخطوات التالية لتلقي المنحة النقدية غير المشروطة في أعقاب إعصار هايان.</a:t>
            </a:r>
          </a:p>
          <a:p>
            <a:pPr marL="17145" marR="130175" indent="635" algn="just" rtl="1">
              <a:lnSpc>
                <a:spcPct val="104200"/>
              </a:lnSpc>
              <a:spcBef>
                <a:spcPts val="60"/>
              </a:spcBef>
            </a:pPr>
            <a:r>
              <a:rPr lang="ar-JO" sz="800" dirty="0">
                <a:solidFill>
                  <a:srgbClr val="FFFFFF"/>
                </a:solidFill>
                <a:latin typeface="Arial Narrow"/>
                <a:cs typeface="Calibri" panose="020F0502020204030204" pitchFamily="34" charset="0"/>
              </a:rPr>
              <a:t>© الاتحاد الدولي</a:t>
            </a:r>
          </a:p>
        </p:txBody>
      </p:sp>
      <p:sp>
        <p:nvSpPr>
          <p:cNvPr id="17" name="object 17"/>
          <p:cNvSpPr/>
          <p:nvPr/>
        </p:nvSpPr>
        <p:spPr>
          <a:xfrm>
            <a:off x="6036005" y="3644112"/>
            <a:ext cx="1524000" cy="324485"/>
          </a:xfrm>
          <a:custGeom>
            <a:avLst/>
            <a:gdLst/>
            <a:ahLst/>
            <a:cxnLst/>
            <a:rect l="l" t="t" r="r" b="b"/>
            <a:pathLst>
              <a:path w="1524000" h="324485">
                <a:moveTo>
                  <a:pt x="1524000" y="0"/>
                </a:moveTo>
                <a:lnTo>
                  <a:pt x="0" y="0"/>
                </a:lnTo>
                <a:lnTo>
                  <a:pt x="0" y="323989"/>
                </a:lnTo>
                <a:lnTo>
                  <a:pt x="1524000" y="323989"/>
                </a:lnTo>
                <a:lnTo>
                  <a:pt x="1524000" y="0"/>
                </a:lnTo>
                <a:close/>
              </a:path>
            </a:pathLst>
          </a:custGeom>
          <a:solidFill>
            <a:srgbClr val="FFFFFF"/>
          </a:solidFill>
        </p:spPr>
        <p:txBody>
          <a:bodyPr wrap="square" lIns="0" tIns="0" rIns="0" bIns="0" rtlCol="0"/>
          <a:lstStyle/>
          <a:p>
            <a:endParaRPr>
              <a:cs typeface="Calibri" panose="020F050202020403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569629" y="697091"/>
            <a:ext cx="5270500" cy="314960"/>
          </a:xfrm>
          <a:prstGeom prst="rect">
            <a:avLst/>
          </a:prstGeom>
        </p:spPr>
        <p:txBody>
          <a:bodyPr vert="horz" wrap="square" lIns="0" tIns="12700" rIns="0" bIns="0" rtlCol="0">
            <a:spAutoFit/>
          </a:bodyPr>
          <a:lstStyle/>
          <a:p>
            <a:pPr marL="12700" rtl="1">
              <a:lnSpc>
                <a:spcPct val="100000"/>
              </a:lnSpc>
              <a:spcBef>
                <a:spcPts val="100"/>
              </a:spcBef>
            </a:pPr>
            <a:r>
              <a:rPr lang="ar-JO" sz="1900" b="1" spc="110" dirty="0">
                <a:solidFill>
                  <a:srgbClr val="992B7D"/>
                </a:solidFill>
                <a:latin typeface="Calibri" panose="020F0502020204030204" pitchFamily="34" charset="0"/>
                <a:cs typeface="Calibri" panose="020F0502020204030204" pitchFamily="34" charset="0"/>
              </a:rPr>
              <a:t>المرحلة 3: </a:t>
            </a:r>
            <a:r>
              <a:rPr lang="ar-JO" sz="1900" spc="100" dirty="0">
                <a:solidFill>
                  <a:srgbClr val="E42A83"/>
                </a:solidFill>
                <a:latin typeface="Calibri" panose="020F0502020204030204" pitchFamily="34" charset="0"/>
                <a:cs typeface="Calibri" panose="020F0502020204030204" pitchFamily="34" charset="0"/>
              </a:rPr>
              <a:t>إحالة وتحليل الملاحظات والانطباعات</a:t>
            </a:r>
            <a:endParaRPr sz="1900" dirty="0">
              <a:latin typeface="Calibri" panose="020F0502020204030204" pitchFamily="34" charset="0"/>
              <a:cs typeface="Calibri" panose="020F0502020204030204" pitchFamily="34" charset="0"/>
            </a:endParaRPr>
          </a:p>
        </p:txBody>
      </p:sp>
      <p:sp>
        <p:nvSpPr>
          <p:cNvPr id="3" name="object 3"/>
          <p:cNvSpPr txBox="1"/>
          <p:nvPr/>
        </p:nvSpPr>
        <p:spPr>
          <a:xfrm>
            <a:off x="3820981" y="1231753"/>
            <a:ext cx="2995930" cy="352084"/>
          </a:xfrm>
          <a:prstGeom prst="rect">
            <a:avLst/>
          </a:prstGeom>
        </p:spPr>
        <p:txBody>
          <a:bodyPr vert="horz" wrap="square" lIns="0" tIns="12700" rIns="0" bIns="0" rtlCol="0">
            <a:spAutoFit/>
          </a:bodyPr>
          <a:lstStyle/>
          <a:p>
            <a:pPr marL="12700" marR="5080" rtl="1">
              <a:lnSpc>
                <a:spcPct val="113999"/>
              </a:lnSpc>
              <a:spcBef>
                <a:spcPts val="100"/>
              </a:spcBef>
            </a:pPr>
            <a:r>
              <a:rPr kumimoji="0" lang="ar-SA" altLang="en-US" sz="1000" u="none" strike="noStrike" cap="none" normalizeH="0" baseline="0" dirty="0">
                <a:ln>
                  <a:noFill/>
                </a:ln>
                <a:solidFill>
                  <a:srgbClr val="202124"/>
                </a:solidFill>
                <a:effectLst/>
                <a:latin typeface="+mn-lt"/>
                <a:cs typeface="Calibri" panose="020F0502020204030204" pitchFamily="34" charset="0"/>
              </a:rPr>
              <a:t>بمجرد جمع </a:t>
            </a:r>
            <a:r>
              <a:rPr kumimoji="0" lang="ar-JO" altLang="en-US" sz="1000" u="none" strike="noStrike" cap="none" normalizeH="0" baseline="0" dirty="0">
                <a:ln>
                  <a:noFill/>
                </a:ln>
                <a:solidFill>
                  <a:srgbClr val="202124"/>
                </a:solidFill>
                <a:effectLst/>
                <a:latin typeface="+mn-lt"/>
                <a:cs typeface="Calibri" panose="020F0502020204030204" pitchFamily="34" charset="0"/>
              </a:rPr>
              <a:t>الانطباعات والملاحظات</a:t>
            </a:r>
            <a:r>
              <a:rPr kumimoji="0" lang="ar-SA" altLang="en-US" sz="1000" u="none" strike="noStrike" cap="none" normalizeH="0" baseline="0" dirty="0">
                <a:ln>
                  <a:noFill/>
                </a:ln>
                <a:solidFill>
                  <a:srgbClr val="202124"/>
                </a:solidFill>
                <a:effectLst/>
                <a:latin typeface="+mn-lt"/>
                <a:cs typeface="Calibri" panose="020F0502020204030204" pitchFamily="34" charset="0"/>
              </a:rPr>
              <a:t>، يجب إدارتها ومشاركتها بالطريقة المناسبة</a:t>
            </a:r>
            <a:endParaRPr sz="950" dirty="0">
              <a:latin typeface="Tahoma"/>
              <a:cs typeface="Calibri" panose="020F0502020204030204" pitchFamily="34" charset="0"/>
            </a:endParaRPr>
          </a:p>
        </p:txBody>
      </p:sp>
      <p:sp>
        <p:nvSpPr>
          <p:cNvPr id="4" name="object 4"/>
          <p:cNvSpPr txBox="1"/>
          <p:nvPr/>
        </p:nvSpPr>
        <p:spPr>
          <a:xfrm>
            <a:off x="719999" y="1236155"/>
            <a:ext cx="2995930" cy="541943"/>
          </a:xfrm>
          <a:prstGeom prst="rect">
            <a:avLst/>
          </a:prstGeom>
        </p:spPr>
        <p:txBody>
          <a:bodyPr vert="horz" wrap="square" lIns="0" tIns="12700" rIns="0" bIns="0" rtlCol="0">
            <a:spAutoFit/>
          </a:bodyPr>
          <a:lstStyle/>
          <a:p>
            <a:pPr marL="12700" marR="5080" algn="r" rtl="1">
              <a:lnSpc>
                <a:spcPct val="113999"/>
              </a:lnSpc>
              <a:spcBef>
                <a:spcPts val="100"/>
              </a:spcBef>
            </a:pPr>
            <a:r>
              <a:rPr kumimoji="0" lang="ar-JO" altLang="en-US" sz="1000" u="none" strike="noStrike" cap="none" normalizeH="0" dirty="0">
                <a:ln>
                  <a:noFill/>
                </a:ln>
                <a:solidFill>
                  <a:srgbClr val="202124"/>
                </a:solidFill>
                <a:effectLst/>
                <a:latin typeface="inherit"/>
                <a:cs typeface="Calibri" panose="020F0502020204030204" pitchFamily="34" charset="0"/>
              </a:rPr>
              <a:t>يوضح هذا القسم كيفية إدارة بيانات الملاحظات والانطباعات وإحالتها وتحليلها.</a:t>
            </a:r>
            <a:r>
              <a:rPr kumimoji="0" lang="ar-JO" altLang="en-US" sz="1000" u="none" strike="noStrike" cap="none" normalizeH="0" dirty="0">
                <a:ln>
                  <a:noFill/>
                </a:ln>
                <a:solidFill>
                  <a:schemeClr val="tx1"/>
                </a:solidFill>
                <a:effectLst/>
                <a:cs typeface="Calibri" panose="020F0502020204030204" pitchFamily="34" charset="0"/>
              </a:rPr>
              <a:t> </a:t>
            </a:r>
            <a:endParaRPr kumimoji="0" lang="ar-JO" altLang="en-US" sz="1000" u="none" strike="noStrike" cap="none" normalizeH="0" dirty="0">
              <a:ln>
                <a:noFill/>
              </a:ln>
              <a:solidFill>
                <a:schemeClr val="tx1"/>
              </a:solidFill>
              <a:effectLst/>
              <a:latin typeface="Arial" panose="020B0604020202020204" pitchFamily="34" charset="0"/>
              <a:cs typeface="Calibri" panose="020F0502020204030204" pitchFamily="34" charset="0"/>
            </a:endParaRPr>
          </a:p>
          <a:p>
            <a:pPr marL="12700" marR="5080" algn="r" rtl="1">
              <a:lnSpc>
                <a:spcPct val="113999"/>
              </a:lnSpc>
              <a:spcBef>
                <a:spcPts val="100"/>
              </a:spcBef>
            </a:pPr>
            <a:endParaRPr lang="ar-JO" sz="1000" dirty="0">
              <a:latin typeface="Arial"/>
              <a:cs typeface="Calibri" panose="020F0502020204030204" pitchFamily="34" charset="0"/>
            </a:endParaRPr>
          </a:p>
        </p:txBody>
      </p:sp>
      <p:sp>
        <p:nvSpPr>
          <p:cNvPr id="5" name="object 5"/>
          <p:cNvSpPr txBox="1"/>
          <p:nvPr/>
        </p:nvSpPr>
        <p:spPr>
          <a:xfrm>
            <a:off x="3515452" y="1933117"/>
            <a:ext cx="3406140" cy="284480"/>
          </a:xfrm>
          <a:prstGeom prst="rect">
            <a:avLst/>
          </a:prstGeom>
        </p:spPr>
        <p:txBody>
          <a:bodyPr vert="horz" wrap="square" lIns="0" tIns="12700" rIns="0" bIns="0" rtlCol="0">
            <a:spAutoFit/>
          </a:bodyPr>
          <a:lstStyle/>
          <a:p>
            <a:pPr marL="12700" rtl="1">
              <a:lnSpc>
                <a:spcPct val="100000"/>
              </a:lnSpc>
              <a:spcBef>
                <a:spcPts val="100"/>
              </a:spcBef>
            </a:pPr>
            <a:r>
              <a:rPr lang="en-US" sz="1700" b="1" dirty="0">
                <a:solidFill>
                  <a:srgbClr val="E42A83"/>
                </a:solidFill>
                <a:latin typeface="Calibri"/>
                <a:cs typeface="Calibri" panose="020F0502020204030204" pitchFamily="34" charset="0"/>
              </a:rPr>
              <a:t>3.1</a:t>
            </a:r>
            <a:r>
              <a:rPr lang="en-US" sz="1700" b="1" spc="85" dirty="0">
                <a:solidFill>
                  <a:srgbClr val="E42A83"/>
                </a:solidFill>
                <a:latin typeface="Calibri"/>
                <a:cs typeface="Calibri" panose="020F0502020204030204" pitchFamily="34" charset="0"/>
              </a:rPr>
              <a:t> </a:t>
            </a:r>
            <a:r>
              <a:rPr lang="ar-JO" sz="1700" b="1" spc="85" dirty="0">
                <a:solidFill>
                  <a:srgbClr val="E42A83"/>
                </a:solidFill>
                <a:latin typeface="Calibri"/>
                <a:cs typeface="Calibri" panose="020F0502020204030204" pitchFamily="34" charset="0"/>
              </a:rPr>
              <a:t> </a:t>
            </a:r>
            <a:r>
              <a:rPr lang="ar-JO" sz="1700" b="1" spc="185" dirty="0">
                <a:solidFill>
                  <a:srgbClr val="E42A83"/>
                </a:solidFill>
                <a:latin typeface="Calibri"/>
                <a:cs typeface="Calibri" panose="020F0502020204030204" pitchFamily="34" charset="0"/>
              </a:rPr>
              <a:t>دمج وفرز البيانات</a:t>
            </a:r>
            <a:endParaRPr sz="1700" dirty="0">
              <a:latin typeface="Calibri"/>
              <a:cs typeface="Calibri" panose="020F0502020204030204" pitchFamily="34" charset="0"/>
            </a:endParaRPr>
          </a:p>
        </p:txBody>
      </p:sp>
      <p:sp>
        <p:nvSpPr>
          <p:cNvPr id="6" name="object 6"/>
          <p:cNvSpPr txBox="1"/>
          <p:nvPr/>
        </p:nvSpPr>
        <p:spPr>
          <a:xfrm>
            <a:off x="3974979" y="2456993"/>
            <a:ext cx="2997200" cy="669927"/>
          </a:xfrm>
          <a:prstGeom prst="rect">
            <a:avLst/>
          </a:prstGeom>
        </p:spPr>
        <p:txBody>
          <a:bodyPr vert="horz" wrap="square" lIns="0" tIns="12700" rIns="0" bIns="0" rtlCol="0">
            <a:spAutoFit/>
          </a:bodyPr>
          <a:lstStyle/>
          <a:p>
            <a:pPr marL="12700" marR="5080" algn="just" rtl="1">
              <a:lnSpc>
                <a:spcPct val="113999"/>
              </a:lnSpc>
              <a:spcBef>
                <a:spcPts val="100"/>
              </a:spcBef>
            </a:pPr>
            <a:r>
              <a:rPr lang="ar-JO" sz="950" dirty="0">
                <a:latin typeface="Tahoma"/>
                <a:cs typeface="Calibri" panose="020F0502020204030204" pitchFamily="34" charset="0"/>
              </a:rPr>
              <a:t>استنادًا إلى القرارات التي اتخذتها بشأن كيفية توثيق الملاحظات والانطباعات (سواء شفهيًا أو من خلال أدوات جمع البيانات)، احرص على دمج الملاحظات والانطباعات من كل قناة على حدة. إذا كان لديك عدة قنوات للملاحظات والانطباعات، يمكنك بعد ذلك تجميع كل بيانات الملاحظات والانطباعات</a:t>
            </a:r>
          </a:p>
        </p:txBody>
      </p:sp>
      <p:sp>
        <p:nvSpPr>
          <p:cNvPr id="7" name="object 7"/>
          <p:cNvSpPr txBox="1"/>
          <p:nvPr/>
        </p:nvSpPr>
        <p:spPr>
          <a:xfrm>
            <a:off x="840548" y="2457316"/>
            <a:ext cx="2995930" cy="503279"/>
          </a:xfrm>
          <a:prstGeom prst="rect">
            <a:avLst/>
          </a:prstGeom>
        </p:spPr>
        <p:txBody>
          <a:bodyPr vert="horz" wrap="square" lIns="0" tIns="12700" rIns="0" bIns="0" rtlCol="0">
            <a:spAutoFit/>
          </a:bodyPr>
          <a:lstStyle/>
          <a:p>
            <a:pPr marL="12700" marR="5080" algn="just" rtl="1">
              <a:lnSpc>
                <a:spcPct val="113999"/>
              </a:lnSpc>
              <a:spcBef>
                <a:spcPts val="100"/>
              </a:spcBef>
            </a:pPr>
            <a:r>
              <a:rPr lang="ar-JO" sz="950" dirty="0">
                <a:latin typeface="Tahoma"/>
                <a:cs typeface="Calibri" panose="020F0502020204030204" pitchFamily="34" charset="0"/>
              </a:rPr>
              <a:t>بشكل دوري في موقع مركزي واحد حتى تتمكن من تحليلها جميعها معاً. تذكّر، تعتمد طريقة دمج البيانات على نطاق عمل آلية التغذية الراجعة لديك. راجع </a:t>
            </a:r>
            <a:r>
              <a:rPr lang="ar-JO" sz="950" u="sng" dirty="0">
                <a:solidFill>
                  <a:srgbClr val="992B7D"/>
                </a:solidFill>
                <a:uFill>
                  <a:solidFill>
                    <a:srgbClr val="992B7D"/>
                  </a:solidFill>
                </a:uFill>
                <a:latin typeface="Tahoma"/>
                <a:cs typeface="Calibri" panose="020F0502020204030204" pitchFamily="34" charset="0"/>
                <a:hlinkClick r:id="rId2"/>
              </a:rPr>
              <a:t>أداة التغذية الراجعة 2</a:t>
            </a:r>
            <a:r>
              <a:rPr lang="ar-JO" sz="950" u="sng" dirty="0">
                <a:solidFill>
                  <a:srgbClr val="992B7D"/>
                </a:solidFill>
                <a:uFill>
                  <a:solidFill>
                    <a:srgbClr val="992B7D"/>
                  </a:solidFill>
                </a:uFill>
                <a:latin typeface="Tahoma"/>
                <a:cs typeface="Calibri" panose="020F0502020204030204" pitchFamily="34" charset="0"/>
              </a:rPr>
              <a:t> </a:t>
            </a:r>
            <a:r>
              <a:rPr lang="ar-JO" sz="950" dirty="0">
                <a:solidFill>
                  <a:srgbClr val="992B7D"/>
                </a:solidFill>
                <a:uFill>
                  <a:solidFill>
                    <a:srgbClr val="992B7D"/>
                  </a:solidFill>
                </a:uFill>
                <a:latin typeface="Tahoma"/>
                <a:cs typeface="Calibri" panose="020F0502020204030204" pitchFamily="34" charset="0"/>
              </a:rPr>
              <a:t> </a:t>
            </a:r>
            <a:r>
              <a:rPr lang="ar-JO" sz="950" dirty="0">
                <a:solidFill>
                  <a:schemeClr val="tx1"/>
                </a:solidFill>
                <a:uFill>
                  <a:solidFill>
                    <a:srgbClr val="992B7D"/>
                  </a:solidFill>
                </a:uFill>
                <a:latin typeface="Tahoma"/>
                <a:cs typeface="Calibri" panose="020F0502020204030204" pitchFamily="34" charset="0"/>
              </a:rPr>
              <a:t>لمساعدتك على التخطيط لذلك. </a:t>
            </a:r>
            <a:endParaRPr lang="ar-JO" sz="950" dirty="0">
              <a:solidFill>
                <a:schemeClr val="tx1"/>
              </a:solidFill>
              <a:latin typeface="Tahoma"/>
              <a:cs typeface="Calibri" panose="020F0502020204030204" pitchFamily="34" charset="0"/>
            </a:endParaRPr>
          </a:p>
        </p:txBody>
      </p:sp>
      <p:sp>
        <p:nvSpPr>
          <p:cNvPr id="8" name="object 8"/>
          <p:cNvSpPr/>
          <p:nvPr/>
        </p:nvSpPr>
        <p:spPr>
          <a:xfrm>
            <a:off x="719999" y="3522664"/>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9" name="object 9"/>
          <p:cNvSpPr/>
          <p:nvPr/>
        </p:nvSpPr>
        <p:spPr>
          <a:xfrm>
            <a:off x="4994938" y="4647504"/>
            <a:ext cx="1686560" cy="0"/>
          </a:xfrm>
          <a:custGeom>
            <a:avLst/>
            <a:gdLst/>
            <a:ahLst/>
            <a:cxnLst/>
            <a:rect l="l" t="t" r="r" b="b"/>
            <a:pathLst>
              <a:path w="1686560">
                <a:moveTo>
                  <a:pt x="0" y="0"/>
                </a:moveTo>
                <a:lnTo>
                  <a:pt x="1686166"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10" name="object 10"/>
          <p:cNvSpPr txBox="1"/>
          <p:nvPr/>
        </p:nvSpPr>
        <p:spPr>
          <a:xfrm>
            <a:off x="1081274" y="3583553"/>
            <a:ext cx="5575300" cy="1052830"/>
          </a:xfrm>
          <a:prstGeom prst="rect">
            <a:avLst/>
          </a:prstGeom>
        </p:spPr>
        <p:txBody>
          <a:bodyPr vert="horz" wrap="square" lIns="0" tIns="12700" rIns="0" bIns="0" rtlCol="0">
            <a:spAutoFit/>
          </a:bodyPr>
          <a:lstStyle/>
          <a:p>
            <a:pPr marL="372110" rtl="1">
              <a:lnSpc>
                <a:spcPct val="100000"/>
              </a:lnSpc>
              <a:spcBef>
                <a:spcPts val="100"/>
              </a:spcBef>
            </a:pPr>
            <a:r>
              <a:rPr lang="ar-JO" sz="1300" b="1" spc="155" dirty="0">
                <a:solidFill>
                  <a:srgbClr val="FFFFFF"/>
                </a:solidFill>
                <a:latin typeface="Calibri"/>
                <a:cs typeface="Calibri" panose="020F0502020204030204" pitchFamily="34" charset="0"/>
              </a:rPr>
              <a:t>المصادر</a:t>
            </a:r>
            <a:endParaRPr sz="1300" dirty="0">
              <a:latin typeface="Calibri"/>
              <a:cs typeface="Calibri" panose="020F0502020204030204" pitchFamily="34" charset="0"/>
            </a:endParaRPr>
          </a:p>
          <a:p>
            <a:pPr rtl="1">
              <a:lnSpc>
                <a:spcPct val="100000"/>
              </a:lnSpc>
              <a:spcBef>
                <a:spcPts val="20"/>
              </a:spcBef>
            </a:pPr>
            <a:endParaRPr sz="1450" dirty="0">
              <a:latin typeface="Calibri"/>
              <a:cs typeface="Calibri" panose="020F0502020204030204" pitchFamily="34" charset="0"/>
            </a:endParaRPr>
          </a:p>
          <a:p>
            <a:pPr marL="552450" indent="-179705" rtl="1">
              <a:lnSpc>
                <a:spcPct val="100000"/>
              </a:lnSpc>
              <a:buClr>
                <a:srgbClr val="673089"/>
              </a:buClr>
              <a:buFont typeface="Arial Narrow"/>
              <a:buChar char="►"/>
              <a:tabLst>
                <a:tab pos="552450" algn="l"/>
              </a:tabLst>
            </a:pPr>
            <a:r>
              <a:rPr lang="ar-JO" sz="950" u="sng" dirty="0">
                <a:solidFill>
                  <a:srgbClr val="992B7D"/>
                </a:solidFill>
                <a:uFill>
                  <a:solidFill>
                    <a:srgbClr val="992B7D"/>
                  </a:solidFill>
                </a:uFill>
                <a:latin typeface="Tahoma"/>
                <a:cs typeface="Calibri" panose="020F0502020204030204" pitchFamily="34" charset="0"/>
                <a:hlinkClick r:id="rId2"/>
              </a:rPr>
              <a:t>أداة التغذية الراجعة  7: قالب سجل أكسل الذي يمكن استخدامه لدمج الملاحظات والانطباعات</a:t>
            </a:r>
            <a:endParaRPr sz="950" dirty="0">
              <a:latin typeface="Tahoma"/>
              <a:cs typeface="Calibri" panose="020F0502020204030204" pitchFamily="34" charset="0"/>
            </a:endParaRPr>
          </a:p>
          <a:p>
            <a:pPr rtl="1">
              <a:lnSpc>
                <a:spcPct val="100000"/>
              </a:lnSpc>
              <a:spcBef>
                <a:spcPts val="45"/>
              </a:spcBef>
            </a:pPr>
            <a:endParaRPr sz="1850" dirty="0">
              <a:latin typeface="Tahoma"/>
              <a:cs typeface="Calibri" panose="020F0502020204030204" pitchFamily="34" charset="0"/>
            </a:endParaRPr>
          </a:p>
          <a:p>
            <a:pPr marL="12700" rtl="1">
              <a:lnSpc>
                <a:spcPct val="100000"/>
              </a:lnSpc>
            </a:pPr>
            <a:r>
              <a:rPr lang="ar-JO" sz="1100" dirty="0">
                <a:solidFill>
                  <a:srgbClr val="992B7D"/>
                </a:solidFill>
                <a:latin typeface="Calibri" panose="020F0502020204030204" pitchFamily="34" charset="0"/>
                <a:cs typeface="Calibri" panose="020F0502020204030204" pitchFamily="34" charset="0"/>
              </a:rPr>
              <a:t>فرز بيانات الملاحظات والانطباعات</a:t>
            </a:r>
            <a:endParaRPr sz="1100" dirty="0">
              <a:latin typeface="Calibri" panose="020F0502020204030204" pitchFamily="34" charset="0"/>
              <a:cs typeface="Calibri" panose="020F0502020204030204" pitchFamily="34" charset="0"/>
            </a:endParaRPr>
          </a:p>
        </p:txBody>
      </p:sp>
      <p:sp>
        <p:nvSpPr>
          <p:cNvPr id="11" name="object 11"/>
          <p:cNvSpPr txBox="1"/>
          <p:nvPr/>
        </p:nvSpPr>
        <p:spPr>
          <a:xfrm>
            <a:off x="3746023" y="4760963"/>
            <a:ext cx="3079750" cy="782265"/>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u="none" strike="noStrike" cap="none" normalizeH="0" baseline="0" dirty="0">
                <a:ln>
                  <a:noFill/>
                </a:ln>
                <a:solidFill>
                  <a:srgbClr val="202124"/>
                </a:solidFill>
                <a:effectLst/>
                <a:latin typeface="inherit"/>
                <a:cs typeface="Calibri" panose="020F0502020204030204" pitchFamily="34" charset="0"/>
              </a:rPr>
              <a:t>بمجرد توثيق الملاحظات والانطباعات وتجميعها في مكان واحد، يجب مراجعتها من قبل شخص آخر للتأكد من أن</a:t>
            </a:r>
            <a:r>
              <a:rPr lang="ar-SA" altLang="en-US" sz="1000" dirty="0">
                <a:solidFill>
                  <a:srgbClr val="202124"/>
                </a:solidFill>
                <a:latin typeface="inherit"/>
                <a:cs typeface="Calibri" panose="020F0502020204030204" pitchFamily="34" charset="0"/>
              </a:rPr>
              <a:t>ه </a:t>
            </a:r>
            <a:r>
              <a:rPr kumimoji="0" lang="ar-SA" altLang="en-US" sz="1000" u="none" strike="noStrike" cap="none" normalizeH="0" baseline="0" dirty="0">
                <a:ln>
                  <a:noFill/>
                </a:ln>
                <a:solidFill>
                  <a:srgbClr val="202124"/>
                </a:solidFill>
                <a:effectLst/>
                <a:latin typeface="inherit"/>
                <a:cs typeface="Calibri" panose="020F0502020204030204" pitchFamily="34" charset="0"/>
              </a:rPr>
              <a:t>قد جرى تسجيلها </a:t>
            </a:r>
            <a:r>
              <a:rPr lang="ar-SA" altLang="en-US" sz="1000" dirty="0">
                <a:solidFill>
                  <a:srgbClr val="202124"/>
                </a:solidFill>
                <a:latin typeface="inherit"/>
                <a:cs typeface="Calibri" panose="020F0502020204030204" pitchFamily="34" charset="0"/>
              </a:rPr>
              <a:t>وإدخالها</a:t>
            </a:r>
            <a:r>
              <a:rPr lang="ar-SA" altLang="en-US" sz="1000" dirty="0">
                <a:solidFill>
                  <a:schemeClr val="tx1"/>
                </a:solidFill>
                <a:latin typeface="inherit"/>
                <a:cs typeface="Calibri" panose="020F0502020204030204" pitchFamily="34" charset="0"/>
              </a:rPr>
              <a:t> بشكل صحيح، (حيث يُطلق على هذه العملية اسم "الفرز")</a:t>
            </a:r>
          </a:p>
          <a:p>
            <a:pPr marL="0" marR="0" lvl="0" indent="0" algn="r" defTabSz="914400" rtl="1" eaLnBrk="0" fontAlgn="base" latinLnBrk="0" hangingPunct="0">
              <a:lnSpc>
                <a:spcPct val="100000"/>
              </a:lnSpc>
              <a:spcBef>
                <a:spcPct val="0"/>
              </a:spcBef>
              <a:spcAft>
                <a:spcPct val="0"/>
              </a:spcAft>
              <a:buClrTx/>
              <a:buSzTx/>
              <a:buFontTx/>
              <a:buNone/>
              <a:tabLst/>
            </a:pPr>
            <a:endParaRPr lang="ar-SA" altLang="en-US" sz="1000" dirty="0">
              <a:solidFill>
                <a:schemeClr val="tx1"/>
              </a:solidFill>
              <a:latin typeface="inherit"/>
              <a:cs typeface="Calibri" panose="020F050202020403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lang="ar-SA" sz="1000" dirty="0">
                <a:latin typeface="Arial"/>
                <a:cs typeface="Calibri" panose="020F0502020204030204" pitchFamily="34" charset="0"/>
              </a:rPr>
              <a:t>تتضمن مهام فرز ومراجعة البيانات ما يلي: </a:t>
            </a:r>
          </a:p>
        </p:txBody>
      </p:sp>
      <p:sp>
        <p:nvSpPr>
          <p:cNvPr id="12" name="object 12"/>
          <p:cNvSpPr txBox="1"/>
          <p:nvPr/>
        </p:nvSpPr>
        <p:spPr>
          <a:xfrm>
            <a:off x="696626" y="4750677"/>
            <a:ext cx="2995930" cy="352084"/>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Arial"/>
                <a:cs typeface="Calibri" panose="020F0502020204030204" pitchFamily="34" charset="0"/>
              </a:rPr>
              <a:t>كما يجب الإشارة إلى الشخص المسؤول عن فرز البيانات عند شرح الأدوار والمسؤوليات.</a:t>
            </a:r>
            <a:endParaRPr sz="950" dirty="0">
              <a:latin typeface="Tahoma"/>
              <a:cs typeface="Calibri" panose="020F0502020204030204" pitchFamily="34" charset="0"/>
            </a:endParaRPr>
          </a:p>
        </p:txBody>
      </p:sp>
      <p:sp>
        <p:nvSpPr>
          <p:cNvPr id="13" name="object 13"/>
          <p:cNvSpPr txBox="1"/>
          <p:nvPr/>
        </p:nvSpPr>
        <p:spPr>
          <a:xfrm>
            <a:off x="3844283" y="8613179"/>
            <a:ext cx="2995930" cy="335156"/>
          </a:xfrm>
          <a:prstGeom prst="rect">
            <a:avLst/>
          </a:prstGeom>
        </p:spPr>
        <p:txBody>
          <a:bodyPr vert="horz" wrap="square" lIns="0" tIns="12700" rIns="0" bIns="0" rtlCol="0">
            <a:spAutoFit/>
          </a:bodyPr>
          <a:lstStyle/>
          <a:p>
            <a:pPr marL="12700" marR="5080" algn="just" rtl="1">
              <a:lnSpc>
                <a:spcPct val="113999"/>
              </a:lnSpc>
              <a:spcBef>
                <a:spcPts val="100"/>
              </a:spcBef>
            </a:pPr>
            <a:r>
              <a:rPr lang="ar-JO" sz="950" dirty="0">
                <a:latin typeface="Tahoma"/>
                <a:cs typeface="Calibri" panose="020F0502020204030204" pitchFamily="34" charset="0"/>
              </a:rPr>
              <a:t>بمجرد تنظيم البيانات ومراجعتها، من الضروري مشاركة الملاحظات حول الأخطاء الشائعة مع جامعي البيانات، </a:t>
            </a:r>
            <a:endParaRPr sz="950" dirty="0">
              <a:latin typeface="Tahoma"/>
              <a:cs typeface="Calibri" panose="020F0502020204030204" pitchFamily="34" charset="0"/>
            </a:endParaRPr>
          </a:p>
        </p:txBody>
      </p:sp>
      <p:sp>
        <p:nvSpPr>
          <p:cNvPr id="14" name="object 14"/>
          <p:cNvSpPr txBox="1"/>
          <p:nvPr/>
        </p:nvSpPr>
        <p:spPr>
          <a:xfrm>
            <a:off x="729727" y="8608940"/>
            <a:ext cx="2995930" cy="168508"/>
          </a:xfrm>
          <a:prstGeom prst="rect">
            <a:avLst/>
          </a:prstGeom>
        </p:spPr>
        <p:txBody>
          <a:bodyPr vert="horz" wrap="square" lIns="0" tIns="12700" rIns="0" bIns="0" rtlCol="0">
            <a:spAutoFit/>
          </a:bodyPr>
          <a:lstStyle/>
          <a:p>
            <a:pPr marL="12700" marR="5080" rtl="1">
              <a:lnSpc>
                <a:spcPct val="113999"/>
              </a:lnSpc>
              <a:spcBef>
                <a:spcPts val="100"/>
              </a:spcBef>
            </a:pPr>
            <a:r>
              <a:rPr lang="ar-JO" sz="950" dirty="0">
                <a:latin typeface="Tahoma"/>
                <a:cs typeface="Calibri" panose="020F0502020204030204" pitchFamily="34" charset="0"/>
              </a:rPr>
              <a:t>مما سيساعدهم على التعلم من تلك الأخطاء وتجنب المشكلات في المستقبل.</a:t>
            </a:r>
            <a:endParaRPr sz="950" dirty="0">
              <a:latin typeface="Tahoma"/>
              <a:cs typeface="Calibri" panose="020F0502020204030204" pitchFamily="34" charset="0"/>
            </a:endParaRPr>
          </a:p>
        </p:txBody>
      </p:sp>
      <p:grpSp>
        <p:nvGrpSpPr>
          <p:cNvPr id="15" name="object 15"/>
          <p:cNvGrpSpPr/>
          <p:nvPr/>
        </p:nvGrpSpPr>
        <p:grpSpPr>
          <a:xfrm>
            <a:off x="6374856" y="3466379"/>
            <a:ext cx="474345" cy="474345"/>
            <a:chOff x="469337" y="3472779"/>
            <a:chExt cx="474345" cy="474345"/>
          </a:xfrm>
        </p:grpSpPr>
        <p:sp>
          <p:nvSpPr>
            <p:cNvPr id="16" name="object 16"/>
            <p:cNvSpPr/>
            <p:nvPr/>
          </p:nvSpPr>
          <p:spPr>
            <a:xfrm>
              <a:off x="469337" y="3472779"/>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17" name="object 17"/>
            <p:cNvPicPr/>
            <p:nvPr/>
          </p:nvPicPr>
          <p:blipFill>
            <a:blip r:embed="rId3" cstate="print"/>
            <a:stretch>
              <a:fillRect/>
            </a:stretch>
          </p:blipFill>
          <p:spPr>
            <a:xfrm>
              <a:off x="573284" y="3575766"/>
              <a:ext cx="266442" cy="268339"/>
            </a:xfrm>
            <a:prstGeom prst="rect">
              <a:avLst/>
            </a:prstGeom>
          </p:spPr>
        </p:pic>
      </p:grpSp>
      <p:pic>
        <p:nvPicPr>
          <p:cNvPr id="18" name="object 18"/>
          <p:cNvPicPr/>
          <p:nvPr/>
        </p:nvPicPr>
        <p:blipFill>
          <a:blip r:embed="rId4" cstate="print"/>
          <a:stretch>
            <a:fillRect/>
          </a:stretch>
        </p:blipFill>
        <p:spPr>
          <a:xfrm>
            <a:off x="1198714" y="3964298"/>
            <a:ext cx="245795" cy="245795"/>
          </a:xfrm>
          <a:prstGeom prst="rect">
            <a:avLst/>
          </a:prstGeom>
        </p:spPr>
      </p:pic>
      <p:sp>
        <p:nvSpPr>
          <p:cNvPr id="39" name="object 39"/>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40" name="object 40"/>
          <p:cNvSpPr txBox="1"/>
          <p:nvPr/>
        </p:nvSpPr>
        <p:spPr>
          <a:xfrm>
            <a:off x="6718688" y="10083162"/>
            <a:ext cx="149860" cy="135935"/>
          </a:xfrm>
          <a:prstGeom prst="rect">
            <a:avLst/>
          </a:prstGeom>
        </p:spPr>
        <p:txBody>
          <a:bodyPr vert="horz" wrap="square" lIns="0" tIns="12700" rIns="0" bIns="0" rtlCol="0">
            <a:spAutoFit/>
          </a:bodyPr>
          <a:lstStyle/>
          <a:p>
            <a:pPr marL="12700">
              <a:lnSpc>
                <a:spcPct val="100000"/>
              </a:lnSpc>
              <a:spcBef>
                <a:spcPts val="100"/>
              </a:spcBef>
            </a:pPr>
            <a:r>
              <a:rPr sz="800" b="1" spc="-25" dirty="0">
                <a:solidFill>
                  <a:srgbClr val="FFFFFF"/>
                </a:solidFill>
                <a:latin typeface="Calibri" panose="020F0502020204030204" pitchFamily="34" charset="0"/>
                <a:cs typeface="Calibri" panose="020F0502020204030204" pitchFamily="34" charset="0"/>
              </a:rPr>
              <a:t>33</a:t>
            </a:r>
            <a:endParaRPr sz="800" dirty="0">
              <a:latin typeface="Calibri" panose="020F0502020204030204" pitchFamily="34" charset="0"/>
              <a:cs typeface="Calibri" panose="020F0502020204030204" pitchFamily="34" charset="0"/>
            </a:endParaRPr>
          </a:p>
        </p:txBody>
      </p:sp>
      <p:sp>
        <p:nvSpPr>
          <p:cNvPr id="41" name="object 18">
            <a:extLst>
              <a:ext uri="{FF2B5EF4-FFF2-40B4-BE49-F238E27FC236}">
                <a16:creationId xmlns:a16="http://schemas.microsoft.com/office/drawing/2014/main" id="{31A8ED87-F0D9-D197-25D5-C25FE526D431}"/>
              </a:ext>
            </a:extLst>
          </p:cNvPr>
          <p:cNvSpPr txBox="1"/>
          <p:nvPr/>
        </p:nvSpPr>
        <p:spPr>
          <a:xfrm>
            <a:off x="2564962" y="10012042"/>
            <a:ext cx="3973829" cy="289560"/>
          </a:xfrm>
          <a:prstGeom prst="rect">
            <a:avLst/>
          </a:prstGeom>
        </p:spPr>
        <p:txBody>
          <a:bodyPr vert="horz" wrap="square" lIns="0" tIns="22860" rIns="0" bIns="0" rtlCol="0">
            <a:spAutoFit/>
          </a:bodyPr>
          <a:lstStyle/>
          <a:p>
            <a:pPr marR="5715" algn="r" rtl="1">
              <a:lnSpc>
                <a:spcPct val="100000"/>
              </a:lnSpc>
              <a:spcBef>
                <a:spcPts val="180"/>
              </a:spcBef>
            </a:pPr>
            <a:r>
              <a:rPr lang="ar-JO" sz="800" b="1" spc="95" dirty="0">
                <a:solidFill>
                  <a:srgbClr val="992B7D"/>
                </a:solidFill>
                <a:latin typeface="Calibri"/>
                <a:cs typeface="Calibri" panose="020F0502020204030204" pitchFamily="34" charset="0"/>
              </a:rPr>
              <a:t>الوحدة 3:</a:t>
            </a:r>
            <a:r>
              <a:rPr lang="ar-JO" sz="800" spc="-10" dirty="0">
                <a:latin typeface="Verdana"/>
                <a:cs typeface="Calibri" panose="020F0502020204030204" pitchFamily="34" charset="0"/>
              </a:rPr>
              <a:t>مراحل بناء آلية التغذية الراجعة المفتوحة وغير المنظمة</a:t>
            </a:r>
            <a:endParaRPr sz="800" dirty="0">
              <a:latin typeface="Verdana"/>
              <a:cs typeface="Calibri" panose="020F0502020204030204" pitchFamily="34" charset="0"/>
            </a:endParaRPr>
          </a:p>
          <a:p>
            <a:pPr marR="5080" algn="r">
              <a:lnSpc>
                <a:spcPct val="100000"/>
              </a:lnSpc>
              <a:spcBef>
                <a:spcPts val="75"/>
              </a:spcBef>
            </a:pPr>
            <a:r>
              <a:rPr lang="ar-JO" sz="800" dirty="0">
                <a:solidFill>
                  <a:srgbClr val="992B7D"/>
                </a:solidFill>
                <a:latin typeface="Verdana"/>
                <a:cs typeface="Calibri" panose="020F0502020204030204" pitchFamily="34" charset="0"/>
              </a:rPr>
              <a:t>المرحلة الثالثة: إحالة وتحليل بيانات الملاحظات والانطباعات</a:t>
            </a:r>
            <a:endParaRPr sz="800" dirty="0">
              <a:latin typeface="Verdana"/>
              <a:cs typeface="Calibri" panose="020F0502020204030204" pitchFamily="34" charset="0"/>
            </a:endParaRPr>
          </a:p>
        </p:txBody>
      </p:sp>
      <p:grpSp>
        <p:nvGrpSpPr>
          <p:cNvPr id="38" name="object 12">
            <a:extLst>
              <a:ext uri="{FF2B5EF4-FFF2-40B4-BE49-F238E27FC236}">
                <a16:creationId xmlns:a16="http://schemas.microsoft.com/office/drawing/2014/main" id="{C9E30482-2BB6-DEFA-DBF7-ABD08B562940}"/>
              </a:ext>
            </a:extLst>
          </p:cNvPr>
          <p:cNvGrpSpPr/>
          <p:nvPr/>
        </p:nvGrpSpPr>
        <p:grpSpPr>
          <a:xfrm>
            <a:off x="696626" y="5538577"/>
            <a:ext cx="6120130" cy="3031490"/>
            <a:chOff x="721906" y="4994694"/>
            <a:chExt cx="6120130" cy="3031490"/>
          </a:xfrm>
        </p:grpSpPr>
        <p:sp>
          <p:nvSpPr>
            <p:cNvPr id="45" name="object 13">
              <a:extLst>
                <a:ext uri="{FF2B5EF4-FFF2-40B4-BE49-F238E27FC236}">
                  <a16:creationId xmlns:a16="http://schemas.microsoft.com/office/drawing/2014/main" id="{D1EBE346-4BED-AA7B-5856-85356E3D2983}"/>
                </a:ext>
              </a:extLst>
            </p:cNvPr>
            <p:cNvSpPr/>
            <p:nvPr/>
          </p:nvSpPr>
          <p:spPr>
            <a:xfrm>
              <a:off x="721906" y="4994694"/>
              <a:ext cx="6120130" cy="3031490"/>
            </a:xfrm>
            <a:custGeom>
              <a:avLst/>
              <a:gdLst/>
              <a:ahLst/>
              <a:cxnLst/>
              <a:rect l="l" t="t" r="r" b="b"/>
              <a:pathLst>
                <a:path w="6120130" h="3031490">
                  <a:moveTo>
                    <a:pt x="6120002" y="0"/>
                  </a:moveTo>
                  <a:lnTo>
                    <a:pt x="0" y="0"/>
                  </a:lnTo>
                  <a:lnTo>
                    <a:pt x="0" y="3031401"/>
                  </a:lnTo>
                  <a:lnTo>
                    <a:pt x="6120002" y="3031401"/>
                  </a:lnTo>
                  <a:lnTo>
                    <a:pt x="6120002" y="0"/>
                  </a:lnTo>
                  <a:close/>
                </a:path>
              </a:pathLst>
            </a:custGeom>
            <a:solidFill>
              <a:srgbClr val="FCF1F0"/>
            </a:solidFill>
          </p:spPr>
          <p:txBody>
            <a:bodyPr wrap="square" lIns="0" tIns="0" rIns="0" bIns="0" rtlCol="0"/>
            <a:lstStyle/>
            <a:p>
              <a:endParaRPr sz="900">
                <a:cs typeface="Calibri" panose="020F0502020204030204" pitchFamily="34" charset="0"/>
              </a:endParaRPr>
            </a:p>
          </p:txBody>
        </p:sp>
        <p:sp>
          <p:nvSpPr>
            <p:cNvPr id="48" name="object 14">
              <a:extLst>
                <a:ext uri="{FF2B5EF4-FFF2-40B4-BE49-F238E27FC236}">
                  <a16:creationId xmlns:a16="http://schemas.microsoft.com/office/drawing/2014/main" id="{02032F69-B8E0-4A1B-1245-C80988183E01}"/>
                </a:ext>
              </a:extLst>
            </p:cNvPr>
            <p:cNvSpPr/>
            <p:nvPr/>
          </p:nvSpPr>
          <p:spPr>
            <a:xfrm>
              <a:off x="1661970" y="7240380"/>
              <a:ext cx="364490" cy="364490"/>
            </a:xfrm>
            <a:custGeom>
              <a:avLst/>
              <a:gdLst/>
              <a:ahLst/>
              <a:cxnLst/>
              <a:rect l="l" t="t" r="r" b="b"/>
              <a:pathLst>
                <a:path w="364489" h="364490">
                  <a:moveTo>
                    <a:pt x="182041" y="0"/>
                  </a:moveTo>
                  <a:lnTo>
                    <a:pt x="133649" y="6503"/>
                  </a:lnTo>
                  <a:lnTo>
                    <a:pt x="90164" y="24855"/>
                  </a:lnTo>
                  <a:lnTo>
                    <a:pt x="53320" y="53320"/>
                  </a:lnTo>
                  <a:lnTo>
                    <a:pt x="24855" y="90164"/>
                  </a:lnTo>
                  <a:lnTo>
                    <a:pt x="6503" y="133649"/>
                  </a:lnTo>
                  <a:lnTo>
                    <a:pt x="0" y="182041"/>
                  </a:lnTo>
                  <a:lnTo>
                    <a:pt x="6503" y="230433"/>
                  </a:lnTo>
                  <a:lnTo>
                    <a:pt x="24855" y="273919"/>
                  </a:lnTo>
                  <a:lnTo>
                    <a:pt x="53320" y="310762"/>
                  </a:lnTo>
                  <a:lnTo>
                    <a:pt x="90164" y="339228"/>
                  </a:lnTo>
                  <a:lnTo>
                    <a:pt x="133649" y="357580"/>
                  </a:lnTo>
                  <a:lnTo>
                    <a:pt x="182041" y="364083"/>
                  </a:lnTo>
                  <a:lnTo>
                    <a:pt x="230433" y="357580"/>
                  </a:lnTo>
                  <a:lnTo>
                    <a:pt x="273919" y="339228"/>
                  </a:lnTo>
                  <a:lnTo>
                    <a:pt x="310762" y="310762"/>
                  </a:lnTo>
                  <a:lnTo>
                    <a:pt x="339228" y="273919"/>
                  </a:lnTo>
                  <a:lnTo>
                    <a:pt x="357580" y="230433"/>
                  </a:lnTo>
                  <a:lnTo>
                    <a:pt x="364083" y="182041"/>
                  </a:lnTo>
                  <a:lnTo>
                    <a:pt x="357580" y="133649"/>
                  </a:lnTo>
                  <a:lnTo>
                    <a:pt x="339228" y="90164"/>
                  </a:lnTo>
                  <a:lnTo>
                    <a:pt x="310762" y="53320"/>
                  </a:lnTo>
                  <a:lnTo>
                    <a:pt x="273919" y="24855"/>
                  </a:lnTo>
                  <a:lnTo>
                    <a:pt x="230433" y="6503"/>
                  </a:lnTo>
                  <a:lnTo>
                    <a:pt x="182041" y="0"/>
                  </a:lnTo>
                  <a:close/>
                </a:path>
              </a:pathLst>
            </a:custGeom>
            <a:solidFill>
              <a:srgbClr val="C22385"/>
            </a:solidFill>
          </p:spPr>
          <p:txBody>
            <a:bodyPr wrap="square" lIns="0" tIns="0" rIns="0" bIns="0" rtlCol="0"/>
            <a:lstStyle/>
            <a:p>
              <a:endParaRPr sz="900">
                <a:cs typeface="Calibri" panose="020F0502020204030204" pitchFamily="34" charset="0"/>
              </a:endParaRPr>
            </a:p>
          </p:txBody>
        </p:sp>
        <p:sp>
          <p:nvSpPr>
            <p:cNvPr id="49" name="object 15">
              <a:extLst>
                <a:ext uri="{FF2B5EF4-FFF2-40B4-BE49-F238E27FC236}">
                  <a16:creationId xmlns:a16="http://schemas.microsoft.com/office/drawing/2014/main" id="{07A051AD-C8F4-369A-6CC0-258889648A72}"/>
                </a:ext>
              </a:extLst>
            </p:cNvPr>
            <p:cNvSpPr/>
            <p:nvPr/>
          </p:nvSpPr>
          <p:spPr>
            <a:xfrm>
              <a:off x="1895467" y="6699685"/>
              <a:ext cx="364490" cy="364490"/>
            </a:xfrm>
            <a:custGeom>
              <a:avLst/>
              <a:gdLst/>
              <a:ahLst/>
              <a:cxnLst/>
              <a:rect l="l" t="t" r="r" b="b"/>
              <a:pathLst>
                <a:path w="364489" h="364490">
                  <a:moveTo>
                    <a:pt x="182041" y="0"/>
                  </a:moveTo>
                  <a:lnTo>
                    <a:pt x="133649" y="6503"/>
                  </a:lnTo>
                  <a:lnTo>
                    <a:pt x="90164" y="24855"/>
                  </a:lnTo>
                  <a:lnTo>
                    <a:pt x="53320" y="53320"/>
                  </a:lnTo>
                  <a:lnTo>
                    <a:pt x="24855" y="90164"/>
                  </a:lnTo>
                  <a:lnTo>
                    <a:pt x="6503" y="133649"/>
                  </a:lnTo>
                  <a:lnTo>
                    <a:pt x="0" y="182041"/>
                  </a:lnTo>
                  <a:lnTo>
                    <a:pt x="6503" y="230433"/>
                  </a:lnTo>
                  <a:lnTo>
                    <a:pt x="24855" y="273919"/>
                  </a:lnTo>
                  <a:lnTo>
                    <a:pt x="53320" y="310762"/>
                  </a:lnTo>
                  <a:lnTo>
                    <a:pt x="90164" y="339228"/>
                  </a:lnTo>
                  <a:lnTo>
                    <a:pt x="133649" y="357580"/>
                  </a:lnTo>
                  <a:lnTo>
                    <a:pt x="182041" y="364083"/>
                  </a:lnTo>
                  <a:lnTo>
                    <a:pt x="230433" y="357580"/>
                  </a:lnTo>
                  <a:lnTo>
                    <a:pt x="273919" y="339228"/>
                  </a:lnTo>
                  <a:lnTo>
                    <a:pt x="310762" y="310762"/>
                  </a:lnTo>
                  <a:lnTo>
                    <a:pt x="339228" y="273919"/>
                  </a:lnTo>
                  <a:lnTo>
                    <a:pt x="357580" y="230433"/>
                  </a:lnTo>
                  <a:lnTo>
                    <a:pt x="364083" y="182041"/>
                  </a:lnTo>
                  <a:lnTo>
                    <a:pt x="357580" y="133649"/>
                  </a:lnTo>
                  <a:lnTo>
                    <a:pt x="339228" y="90164"/>
                  </a:lnTo>
                  <a:lnTo>
                    <a:pt x="310762" y="53320"/>
                  </a:lnTo>
                  <a:lnTo>
                    <a:pt x="273919" y="24855"/>
                  </a:lnTo>
                  <a:lnTo>
                    <a:pt x="230433" y="6503"/>
                  </a:lnTo>
                  <a:lnTo>
                    <a:pt x="182041" y="0"/>
                  </a:lnTo>
                  <a:close/>
                </a:path>
              </a:pathLst>
            </a:custGeom>
            <a:solidFill>
              <a:srgbClr val="E60C5E"/>
            </a:solidFill>
          </p:spPr>
          <p:txBody>
            <a:bodyPr wrap="square" lIns="0" tIns="0" rIns="0" bIns="0" rtlCol="0"/>
            <a:lstStyle/>
            <a:p>
              <a:endParaRPr sz="900">
                <a:cs typeface="Calibri" panose="020F0502020204030204" pitchFamily="34" charset="0"/>
              </a:endParaRPr>
            </a:p>
          </p:txBody>
        </p:sp>
        <p:sp>
          <p:nvSpPr>
            <p:cNvPr id="50" name="object 16">
              <a:extLst>
                <a:ext uri="{FF2B5EF4-FFF2-40B4-BE49-F238E27FC236}">
                  <a16:creationId xmlns:a16="http://schemas.microsoft.com/office/drawing/2014/main" id="{19704A58-FB50-7125-FBEE-DF5634779E24}"/>
                </a:ext>
              </a:extLst>
            </p:cNvPr>
            <p:cNvSpPr/>
            <p:nvPr/>
          </p:nvSpPr>
          <p:spPr>
            <a:xfrm>
              <a:off x="2167841" y="6158991"/>
              <a:ext cx="364490" cy="364490"/>
            </a:xfrm>
            <a:custGeom>
              <a:avLst/>
              <a:gdLst/>
              <a:ahLst/>
              <a:cxnLst/>
              <a:rect l="l" t="t" r="r" b="b"/>
              <a:pathLst>
                <a:path w="364489" h="364490">
                  <a:moveTo>
                    <a:pt x="182041" y="0"/>
                  </a:moveTo>
                  <a:lnTo>
                    <a:pt x="133649" y="6503"/>
                  </a:lnTo>
                  <a:lnTo>
                    <a:pt x="90164" y="24855"/>
                  </a:lnTo>
                  <a:lnTo>
                    <a:pt x="53320" y="53320"/>
                  </a:lnTo>
                  <a:lnTo>
                    <a:pt x="24855" y="90164"/>
                  </a:lnTo>
                  <a:lnTo>
                    <a:pt x="6503" y="133649"/>
                  </a:lnTo>
                  <a:lnTo>
                    <a:pt x="0" y="182041"/>
                  </a:lnTo>
                  <a:lnTo>
                    <a:pt x="6503" y="230433"/>
                  </a:lnTo>
                  <a:lnTo>
                    <a:pt x="24855" y="273919"/>
                  </a:lnTo>
                  <a:lnTo>
                    <a:pt x="53320" y="310762"/>
                  </a:lnTo>
                  <a:lnTo>
                    <a:pt x="90164" y="339228"/>
                  </a:lnTo>
                  <a:lnTo>
                    <a:pt x="133649" y="357580"/>
                  </a:lnTo>
                  <a:lnTo>
                    <a:pt x="182041" y="364083"/>
                  </a:lnTo>
                  <a:lnTo>
                    <a:pt x="230433" y="357580"/>
                  </a:lnTo>
                  <a:lnTo>
                    <a:pt x="273919" y="339228"/>
                  </a:lnTo>
                  <a:lnTo>
                    <a:pt x="310762" y="310762"/>
                  </a:lnTo>
                  <a:lnTo>
                    <a:pt x="339228" y="273919"/>
                  </a:lnTo>
                  <a:lnTo>
                    <a:pt x="357580" y="230433"/>
                  </a:lnTo>
                  <a:lnTo>
                    <a:pt x="364083" y="182041"/>
                  </a:lnTo>
                  <a:lnTo>
                    <a:pt x="357580" y="133649"/>
                  </a:lnTo>
                  <a:lnTo>
                    <a:pt x="339228" y="90164"/>
                  </a:lnTo>
                  <a:lnTo>
                    <a:pt x="310762" y="53320"/>
                  </a:lnTo>
                  <a:lnTo>
                    <a:pt x="273919" y="24855"/>
                  </a:lnTo>
                  <a:lnTo>
                    <a:pt x="230433" y="6503"/>
                  </a:lnTo>
                  <a:lnTo>
                    <a:pt x="182041" y="0"/>
                  </a:lnTo>
                  <a:close/>
                </a:path>
              </a:pathLst>
            </a:custGeom>
            <a:solidFill>
              <a:srgbClr val="E9458B"/>
            </a:solidFill>
          </p:spPr>
          <p:txBody>
            <a:bodyPr wrap="square" lIns="0" tIns="0" rIns="0" bIns="0" rtlCol="0"/>
            <a:lstStyle/>
            <a:p>
              <a:endParaRPr sz="900">
                <a:cs typeface="Calibri" panose="020F0502020204030204" pitchFamily="34" charset="0"/>
              </a:endParaRPr>
            </a:p>
          </p:txBody>
        </p:sp>
        <p:sp>
          <p:nvSpPr>
            <p:cNvPr id="51" name="object 17">
              <a:extLst>
                <a:ext uri="{FF2B5EF4-FFF2-40B4-BE49-F238E27FC236}">
                  <a16:creationId xmlns:a16="http://schemas.microsoft.com/office/drawing/2014/main" id="{049BA236-A358-59FA-EB62-5A55BD85A0A2}"/>
                </a:ext>
              </a:extLst>
            </p:cNvPr>
            <p:cNvSpPr/>
            <p:nvPr/>
          </p:nvSpPr>
          <p:spPr>
            <a:xfrm>
              <a:off x="1895467" y="5618296"/>
              <a:ext cx="364490" cy="364490"/>
            </a:xfrm>
            <a:custGeom>
              <a:avLst/>
              <a:gdLst/>
              <a:ahLst/>
              <a:cxnLst/>
              <a:rect l="l" t="t" r="r" b="b"/>
              <a:pathLst>
                <a:path w="364489" h="364489">
                  <a:moveTo>
                    <a:pt x="182041" y="0"/>
                  </a:moveTo>
                  <a:lnTo>
                    <a:pt x="133649" y="6503"/>
                  </a:lnTo>
                  <a:lnTo>
                    <a:pt x="90164" y="24855"/>
                  </a:lnTo>
                  <a:lnTo>
                    <a:pt x="53320" y="53320"/>
                  </a:lnTo>
                  <a:lnTo>
                    <a:pt x="24855" y="90164"/>
                  </a:lnTo>
                  <a:lnTo>
                    <a:pt x="6503" y="133649"/>
                  </a:lnTo>
                  <a:lnTo>
                    <a:pt x="0" y="182041"/>
                  </a:lnTo>
                  <a:lnTo>
                    <a:pt x="6503" y="230433"/>
                  </a:lnTo>
                  <a:lnTo>
                    <a:pt x="24855" y="273919"/>
                  </a:lnTo>
                  <a:lnTo>
                    <a:pt x="53320" y="310762"/>
                  </a:lnTo>
                  <a:lnTo>
                    <a:pt x="90164" y="339228"/>
                  </a:lnTo>
                  <a:lnTo>
                    <a:pt x="133649" y="357580"/>
                  </a:lnTo>
                  <a:lnTo>
                    <a:pt x="182041" y="364083"/>
                  </a:lnTo>
                  <a:lnTo>
                    <a:pt x="230433" y="357580"/>
                  </a:lnTo>
                  <a:lnTo>
                    <a:pt x="273919" y="339228"/>
                  </a:lnTo>
                  <a:lnTo>
                    <a:pt x="310762" y="310762"/>
                  </a:lnTo>
                  <a:lnTo>
                    <a:pt x="339228" y="273919"/>
                  </a:lnTo>
                  <a:lnTo>
                    <a:pt x="357580" y="230433"/>
                  </a:lnTo>
                  <a:lnTo>
                    <a:pt x="364083" y="182041"/>
                  </a:lnTo>
                  <a:lnTo>
                    <a:pt x="357580" y="133649"/>
                  </a:lnTo>
                  <a:lnTo>
                    <a:pt x="339228" y="90164"/>
                  </a:lnTo>
                  <a:lnTo>
                    <a:pt x="310762" y="53320"/>
                  </a:lnTo>
                  <a:lnTo>
                    <a:pt x="273919" y="24855"/>
                  </a:lnTo>
                  <a:lnTo>
                    <a:pt x="230433" y="6503"/>
                  </a:lnTo>
                  <a:lnTo>
                    <a:pt x="182041" y="0"/>
                  </a:lnTo>
                  <a:close/>
                </a:path>
              </a:pathLst>
            </a:custGeom>
            <a:solidFill>
              <a:srgbClr val="EE7BA7"/>
            </a:solidFill>
          </p:spPr>
          <p:txBody>
            <a:bodyPr wrap="square" lIns="0" tIns="0" rIns="0" bIns="0" rtlCol="0"/>
            <a:lstStyle/>
            <a:p>
              <a:endParaRPr sz="900">
                <a:cs typeface="Calibri" panose="020F0502020204030204" pitchFamily="34" charset="0"/>
              </a:endParaRPr>
            </a:p>
          </p:txBody>
        </p:sp>
        <p:sp>
          <p:nvSpPr>
            <p:cNvPr id="52" name="object 18">
              <a:extLst>
                <a:ext uri="{FF2B5EF4-FFF2-40B4-BE49-F238E27FC236}">
                  <a16:creationId xmlns:a16="http://schemas.microsoft.com/office/drawing/2014/main" id="{FAC0B44C-038E-540B-9F83-0D1ED2E74AF0}"/>
                </a:ext>
              </a:extLst>
            </p:cNvPr>
            <p:cNvSpPr/>
            <p:nvPr/>
          </p:nvSpPr>
          <p:spPr>
            <a:xfrm>
              <a:off x="1661970" y="5077602"/>
              <a:ext cx="364490" cy="364490"/>
            </a:xfrm>
            <a:custGeom>
              <a:avLst/>
              <a:gdLst/>
              <a:ahLst/>
              <a:cxnLst/>
              <a:rect l="l" t="t" r="r" b="b"/>
              <a:pathLst>
                <a:path w="364489" h="364489">
                  <a:moveTo>
                    <a:pt x="182041" y="0"/>
                  </a:moveTo>
                  <a:lnTo>
                    <a:pt x="133649" y="6503"/>
                  </a:lnTo>
                  <a:lnTo>
                    <a:pt x="90164" y="24855"/>
                  </a:lnTo>
                  <a:lnTo>
                    <a:pt x="53320" y="53320"/>
                  </a:lnTo>
                  <a:lnTo>
                    <a:pt x="24855" y="90164"/>
                  </a:lnTo>
                  <a:lnTo>
                    <a:pt x="6503" y="133649"/>
                  </a:lnTo>
                  <a:lnTo>
                    <a:pt x="0" y="182041"/>
                  </a:lnTo>
                  <a:lnTo>
                    <a:pt x="6503" y="230433"/>
                  </a:lnTo>
                  <a:lnTo>
                    <a:pt x="24855" y="273919"/>
                  </a:lnTo>
                  <a:lnTo>
                    <a:pt x="53320" y="310762"/>
                  </a:lnTo>
                  <a:lnTo>
                    <a:pt x="90164" y="339228"/>
                  </a:lnTo>
                  <a:lnTo>
                    <a:pt x="133649" y="357580"/>
                  </a:lnTo>
                  <a:lnTo>
                    <a:pt x="182041" y="364083"/>
                  </a:lnTo>
                  <a:lnTo>
                    <a:pt x="230433" y="357580"/>
                  </a:lnTo>
                  <a:lnTo>
                    <a:pt x="273919" y="339228"/>
                  </a:lnTo>
                  <a:lnTo>
                    <a:pt x="310762" y="310762"/>
                  </a:lnTo>
                  <a:lnTo>
                    <a:pt x="339228" y="273919"/>
                  </a:lnTo>
                  <a:lnTo>
                    <a:pt x="357580" y="230433"/>
                  </a:lnTo>
                  <a:lnTo>
                    <a:pt x="364083" y="182041"/>
                  </a:lnTo>
                  <a:lnTo>
                    <a:pt x="357580" y="133649"/>
                  </a:lnTo>
                  <a:lnTo>
                    <a:pt x="339228" y="90164"/>
                  </a:lnTo>
                  <a:lnTo>
                    <a:pt x="310762" y="53320"/>
                  </a:lnTo>
                  <a:lnTo>
                    <a:pt x="273919" y="24855"/>
                  </a:lnTo>
                  <a:lnTo>
                    <a:pt x="230433" y="6503"/>
                  </a:lnTo>
                  <a:lnTo>
                    <a:pt x="182041" y="0"/>
                  </a:lnTo>
                  <a:close/>
                </a:path>
              </a:pathLst>
            </a:custGeom>
            <a:solidFill>
              <a:srgbClr val="F29CBD"/>
            </a:solidFill>
          </p:spPr>
          <p:txBody>
            <a:bodyPr wrap="square" lIns="0" tIns="0" rIns="0" bIns="0" rtlCol="0"/>
            <a:lstStyle/>
            <a:p>
              <a:endParaRPr sz="900">
                <a:cs typeface="Calibri" panose="020F0502020204030204" pitchFamily="34" charset="0"/>
              </a:endParaRPr>
            </a:p>
          </p:txBody>
        </p:sp>
        <p:sp>
          <p:nvSpPr>
            <p:cNvPr id="53" name="object 19">
              <a:extLst>
                <a:ext uri="{FF2B5EF4-FFF2-40B4-BE49-F238E27FC236}">
                  <a16:creationId xmlns:a16="http://schemas.microsoft.com/office/drawing/2014/main" id="{2211B80D-65F2-F459-110E-A252DA1225A3}"/>
                </a:ext>
              </a:extLst>
            </p:cNvPr>
            <p:cNvSpPr/>
            <p:nvPr/>
          </p:nvSpPr>
          <p:spPr>
            <a:xfrm>
              <a:off x="923467" y="5846305"/>
              <a:ext cx="796290" cy="1005205"/>
            </a:xfrm>
            <a:custGeom>
              <a:avLst/>
              <a:gdLst/>
              <a:ahLst/>
              <a:cxnLst/>
              <a:rect l="l" t="t" r="r" b="b"/>
              <a:pathLst>
                <a:path w="796289" h="1005204">
                  <a:moveTo>
                    <a:pt x="648017" y="930998"/>
                  </a:moveTo>
                  <a:lnTo>
                    <a:pt x="108699" y="930998"/>
                  </a:lnTo>
                  <a:lnTo>
                    <a:pt x="108699" y="1004824"/>
                  </a:lnTo>
                  <a:lnTo>
                    <a:pt x="648017" y="1004824"/>
                  </a:lnTo>
                  <a:lnTo>
                    <a:pt x="648017" y="930998"/>
                  </a:lnTo>
                  <a:close/>
                </a:path>
                <a:path w="796289" h="1005204">
                  <a:moveTo>
                    <a:pt x="699960" y="0"/>
                  </a:moveTo>
                  <a:lnTo>
                    <a:pt x="613562" y="0"/>
                  </a:lnTo>
                  <a:lnTo>
                    <a:pt x="613562" y="206324"/>
                  </a:lnTo>
                  <a:lnTo>
                    <a:pt x="613562" y="218147"/>
                  </a:lnTo>
                  <a:lnTo>
                    <a:pt x="613562" y="771829"/>
                  </a:lnTo>
                  <a:lnTo>
                    <a:pt x="608774" y="776630"/>
                  </a:lnTo>
                  <a:lnTo>
                    <a:pt x="203263" y="776630"/>
                  </a:lnTo>
                  <a:lnTo>
                    <a:pt x="198462" y="771829"/>
                  </a:lnTo>
                  <a:lnTo>
                    <a:pt x="198462" y="760006"/>
                  </a:lnTo>
                  <a:lnTo>
                    <a:pt x="203263" y="755205"/>
                  </a:lnTo>
                  <a:lnTo>
                    <a:pt x="608774" y="755205"/>
                  </a:lnTo>
                  <a:lnTo>
                    <a:pt x="613562" y="760006"/>
                  </a:lnTo>
                  <a:lnTo>
                    <a:pt x="613562" y="633412"/>
                  </a:lnTo>
                  <a:lnTo>
                    <a:pt x="608774" y="638200"/>
                  </a:lnTo>
                  <a:lnTo>
                    <a:pt x="450926" y="638200"/>
                  </a:lnTo>
                  <a:lnTo>
                    <a:pt x="450926" y="710450"/>
                  </a:lnTo>
                  <a:lnTo>
                    <a:pt x="450926" y="722274"/>
                  </a:lnTo>
                  <a:lnTo>
                    <a:pt x="446125" y="727062"/>
                  </a:lnTo>
                  <a:lnTo>
                    <a:pt x="203263" y="727062"/>
                  </a:lnTo>
                  <a:lnTo>
                    <a:pt x="198462" y="722274"/>
                  </a:lnTo>
                  <a:lnTo>
                    <a:pt x="198462" y="710450"/>
                  </a:lnTo>
                  <a:lnTo>
                    <a:pt x="203263" y="705650"/>
                  </a:lnTo>
                  <a:lnTo>
                    <a:pt x="446125" y="705650"/>
                  </a:lnTo>
                  <a:lnTo>
                    <a:pt x="450926" y="710450"/>
                  </a:lnTo>
                  <a:lnTo>
                    <a:pt x="450926" y="638200"/>
                  </a:lnTo>
                  <a:lnTo>
                    <a:pt x="203263" y="638200"/>
                  </a:lnTo>
                  <a:lnTo>
                    <a:pt x="198462" y="633412"/>
                  </a:lnTo>
                  <a:lnTo>
                    <a:pt x="198462" y="621588"/>
                  </a:lnTo>
                  <a:lnTo>
                    <a:pt x="203263" y="616788"/>
                  </a:lnTo>
                  <a:lnTo>
                    <a:pt x="608774" y="616788"/>
                  </a:lnTo>
                  <a:lnTo>
                    <a:pt x="613562" y="621588"/>
                  </a:lnTo>
                  <a:lnTo>
                    <a:pt x="613562" y="494995"/>
                  </a:lnTo>
                  <a:lnTo>
                    <a:pt x="608774" y="499783"/>
                  </a:lnTo>
                  <a:lnTo>
                    <a:pt x="450926" y="499783"/>
                  </a:lnTo>
                  <a:lnTo>
                    <a:pt x="450926" y="572033"/>
                  </a:lnTo>
                  <a:lnTo>
                    <a:pt x="450926" y="583857"/>
                  </a:lnTo>
                  <a:lnTo>
                    <a:pt x="446125" y="588645"/>
                  </a:lnTo>
                  <a:lnTo>
                    <a:pt x="203263" y="588645"/>
                  </a:lnTo>
                  <a:lnTo>
                    <a:pt x="198462" y="583857"/>
                  </a:lnTo>
                  <a:lnTo>
                    <a:pt x="198462" y="572033"/>
                  </a:lnTo>
                  <a:lnTo>
                    <a:pt x="203263" y="567232"/>
                  </a:lnTo>
                  <a:lnTo>
                    <a:pt x="446125" y="567232"/>
                  </a:lnTo>
                  <a:lnTo>
                    <a:pt x="450926" y="572033"/>
                  </a:lnTo>
                  <a:lnTo>
                    <a:pt x="450926" y="499783"/>
                  </a:lnTo>
                  <a:lnTo>
                    <a:pt x="203263" y="499783"/>
                  </a:lnTo>
                  <a:lnTo>
                    <a:pt x="198462" y="494995"/>
                  </a:lnTo>
                  <a:lnTo>
                    <a:pt x="198462" y="483171"/>
                  </a:lnTo>
                  <a:lnTo>
                    <a:pt x="203263" y="478370"/>
                  </a:lnTo>
                  <a:lnTo>
                    <a:pt x="608774" y="478370"/>
                  </a:lnTo>
                  <a:lnTo>
                    <a:pt x="613562" y="483171"/>
                  </a:lnTo>
                  <a:lnTo>
                    <a:pt x="613562" y="356577"/>
                  </a:lnTo>
                  <a:lnTo>
                    <a:pt x="608774" y="361365"/>
                  </a:lnTo>
                  <a:lnTo>
                    <a:pt x="450926" y="361365"/>
                  </a:lnTo>
                  <a:lnTo>
                    <a:pt x="450926" y="433616"/>
                  </a:lnTo>
                  <a:lnTo>
                    <a:pt x="450926" y="445439"/>
                  </a:lnTo>
                  <a:lnTo>
                    <a:pt x="446125" y="450227"/>
                  </a:lnTo>
                  <a:lnTo>
                    <a:pt x="203263" y="450227"/>
                  </a:lnTo>
                  <a:lnTo>
                    <a:pt x="198462" y="445439"/>
                  </a:lnTo>
                  <a:lnTo>
                    <a:pt x="198462" y="433616"/>
                  </a:lnTo>
                  <a:lnTo>
                    <a:pt x="203263" y="428815"/>
                  </a:lnTo>
                  <a:lnTo>
                    <a:pt x="446125" y="428815"/>
                  </a:lnTo>
                  <a:lnTo>
                    <a:pt x="450926" y="433616"/>
                  </a:lnTo>
                  <a:lnTo>
                    <a:pt x="450926" y="361365"/>
                  </a:lnTo>
                  <a:lnTo>
                    <a:pt x="203263" y="361365"/>
                  </a:lnTo>
                  <a:lnTo>
                    <a:pt x="198462" y="356577"/>
                  </a:lnTo>
                  <a:lnTo>
                    <a:pt x="198462" y="344754"/>
                  </a:lnTo>
                  <a:lnTo>
                    <a:pt x="203263" y="339953"/>
                  </a:lnTo>
                  <a:lnTo>
                    <a:pt x="608774" y="339953"/>
                  </a:lnTo>
                  <a:lnTo>
                    <a:pt x="613562" y="344754"/>
                  </a:lnTo>
                  <a:lnTo>
                    <a:pt x="613562" y="218147"/>
                  </a:lnTo>
                  <a:lnTo>
                    <a:pt x="608774" y="222948"/>
                  </a:lnTo>
                  <a:lnTo>
                    <a:pt x="450926" y="222948"/>
                  </a:lnTo>
                  <a:lnTo>
                    <a:pt x="450926" y="295186"/>
                  </a:lnTo>
                  <a:lnTo>
                    <a:pt x="450926" y="307009"/>
                  </a:lnTo>
                  <a:lnTo>
                    <a:pt x="446125" y="311810"/>
                  </a:lnTo>
                  <a:lnTo>
                    <a:pt x="203263" y="311810"/>
                  </a:lnTo>
                  <a:lnTo>
                    <a:pt x="198462" y="307009"/>
                  </a:lnTo>
                  <a:lnTo>
                    <a:pt x="198462" y="295186"/>
                  </a:lnTo>
                  <a:lnTo>
                    <a:pt x="203263" y="290398"/>
                  </a:lnTo>
                  <a:lnTo>
                    <a:pt x="446125" y="290398"/>
                  </a:lnTo>
                  <a:lnTo>
                    <a:pt x="450926" y="295186"/>
                  </a:lnTo>
                  <a:lnTo>
                    <a:pt x="450926" y="222948"/>
                  </a:lnTo>
                  <a:lnTo>
                    <a:pt x="203263" y="222948"/>
                  </a:lnTo>
                  <a:lnTo>
                    <a:pt x="198462" y="218147"/>
                  </a:lnTo>
                  <a:lnTo>
                    <a:pt x="198462" y="206324"/>
                  </a:lnTo>
                  <a:lnTo>
                    <a:pt x="203263" y="201536"/>
                  </a:lnTo>
                  <a:lnTo>
                    <a:pt x="608774" y="201536"/>
                  </a:lnTo>
                  <a:lnTo>
                    <a:pt x="613562" y="206324"/>
                  </a:lnTo>
                  <a:lnTo>
                    <a:pt x="613562" y="0"/>
                  </a:lnTo>
                  <a:lnTo>
                    <a:pt x="450926" y="0"/>
                  </a:lnTo>
                  <a:lnTo>
                    <a:pt x="450926" y="156768"/>
                  </a:lnTo>
                  <a:lnTo>
                    <a:pt x="450926" y="168592"/>
                  </a:lnTo>
                  <a:lnTo>
                    <a:pt x="446125" y="173393"/>
                  </a:lnTo>
                  <a:lnTo>
                    <a:pt x="203263" y="173393"/>
                  </a:lnTo>
                  <a:lnTo>
                    <a:pt x="198462" y="168592"/>
                  </a:lnTo>
                  <a:lnTo>
                    <a:pt x="198462" y="156768"/>
                  </a:lnTo>
                  <a:lnTo>
                    <a:pt x="203263" y="151980"/>
                  </a:lnTo>
                  <a:lnTo>
                    <a:pt x="446125" y="151980"/>
                  </a:lnTo>
                  <a:lnTo>
                    <a:pt x="450926" y="156768"/>
                  </a:lnTo>
                  <a:lnTo>
                    <a:pt x="450926" y="0"/>
                  </a:lnTo>
                  <a:lnTo>
                    <a:pt x="172135" y="0"/>
                  </a:lnTo>
                  <a:lnTo>
                    <a:pt x="172135" y="156781"/>
                  </a:lnTo>
                  <a:lnTo>
                    <a:pt x="172135" y="295186"/>
                  </a:lnTo>
                  <a:lnTo>
                    <a:pt x="172135" y="433616"/>
                  </a:lnTo>
                  <a:lnTo>
                    <a:pt x="172135" y="572033"/>
                  </a:lnTo>
                  <a:lnTo>
                    <a:pt x="172135" y="710450"/>
                  </a:lnTo>
                  <a:lnTo>
                    <a:pt x="170865" y="717105"/>
                  </a:lnTo>
                  <a:lnTo>
                    <a:pt x="84162" y="776020"/>
                  </a:lnTo>
                  <a:lnTo>
                    <a:pt x="82067" y="776630"/>
                  </a:lnTo>
                  <a:lnTo>
                    <a:pt x="76708" y="776630"/>
                  </a:lnTo>
                  <a:lnTo>
                    <a:pt x="73469" y="775119"/>
                  </a:lnTo>
                  <a:lnTo>
                    <a:pt x="44272" y="735761"/>
                  </a:lnTo>
                  <a:lnTo>
                    <a:pt x="45262" y="729056"/>
                  </a:lnTo>
                  <a:lnTo>
                    <a:pt x="54775" y="722007"/>
                  </a:lnTo>
                  <a:lnTo>
                    <a:pt x="61480" y="722998"/>
                  </a:lnTo>
                  <a:lnTo>
                    <a:pt x="82461" y="751293"/>
                  </a:lnTo>
                  <a:lnTo>
                    <a:pt x="125552" y="722007"/>
                  </a:lnTo>
                  <a:lnTo>
                    <a:pt x="158826" y="699401"/>
                  </a:lnTo>
                  <a:lnTo>
                    <a:pt x="165493" y="700671"/>
                  </a:lnTo>
                  <a:lnTo>
                    <a:pt x="172135" y="710450"/>
                  </a:lnTo>
                  <a:lnTo>
                    <a:pt x="172135" y="572033"/>
                  </a:lnTo>
                  <a:lnTo>
                    <a:pt x="170865" y="578688"/>
                  </a:lnTo>
                  <a:lnTo>
                    <a:pt x="84162" y="637603"/>
                  </a:lnTo>
                  <a:lnTo>
                    <a:pt x="82067" y="638200"/>
                  </a:lnTo>
                  <a:lnTo>
                    <a:pt x="76708" y="638200"/>
                  </a:lnTo>
                  <a:lnTo>
                    <a:pt x="73469" y="636701"/>
                  </a:lnTo>
                  <a:lnTo>
                    <a:pt x="44272" y="597344"/>
                  </a:lnTo>
                  <a:lnTo>
                    <a:pt x="45262" y="590638"/>
                  </a:lnTo>
                  <a:lnTo>
                    <a:pt x="54762" y="583590"/>
                  </a:lnTo>
                  <a:lnTo>
                    <a:pt x="61480" y="584581"/>
                  </a:lnTo>
                  <a:lnTo>
                    <a:pt x="82461" y="612863"/>
                  </a:lnTo>
                  <a:lnTo>
                    <a:pt x="125539" y="583590"/>
                  </a:lnTo>
                  <a:lnTo>
                    <a:pt x="158826" y="560971"/>
                  </a:lnTo>
                  <a:lnTo>
                    <a:pt x="165493" y="562254"/>
                  </a:lnTo>
                  <a:lnTo>
                    <a:pt x="172135" y="572033"/>
                  </a:lnTo>
                  <a:lnTo>
                    <a:pt x="172135" y="433616"/>
                  </a:lnTo>
                  <a:lnTo>
                    <a:pt x="170865" y="440270"/>
                  </a:lnTo>
                  <a:lnTo>
                    <a:pt x="84162" y="499186"/>
                  </a:lnTo>
                  <a:lnTo>
                    <a:pt x="82067" y="499783"/>
                  </a:lnTo>
                  <a:lnTo>
                    <a:pt x="76708" y="499783"/>
                  </a:lnTo>
                  <a:lnTo>
                    <a:pt x="73469" y="498284"/>
                  </a:lnTo>
                  <a:lnTo>
                    <a:pt x="44272" y="458927"/>
                  </a:lnTo>
                  <a:lnTo>
                    <a:pt x="45262" y="452208"/>
                  </a:lnTo>
                  <a:lnTo>
                    <a:pt x="54775" y="445173"/>
                  </a:lnTo>
                  <a:lnTo>
                    <a:pt x="61480" y="446163"/>
                  </a:lnTo>
                  <a:lnTo>
                    <a:pt x="82461" y="474446"/>
                  </a:lnTo>
                  <a:lnTo>
                    <a:pt x="125552" y="445173"/>
                  </a:lnTo>
                  <a:lnTo>
                    <a:pt x="158826" y="422567"/>
                  </a:lnTo>
                  <a:lnTo>
                    <a:pt x="165493" y="423824"/>
                  </a:lnTo>
                  <a:lnTo>
                    <a:pt x="172135" y="433616"/>
                  </a:lnTo>
                  <a:lnTo>
                    <a:pt x="172135" y="295186"/>
                  </a:lnTo>
                  <a:lnTo>
                    <a:pt x="170865" y="301853"/>
                  </a:lnTo>
                  <a:lnTo>
                    <a:pt x="84162" y="360768"/>
                  </a:lnTo>
                  <a:lnTo>
                    <a:pt x="82067" y="361365"/>
                  </a:lnTo>
                  <a:lnTo>
                    <a:pt x="76708" y="361365"/>
                  </a:lnTo>
                  <a:lnTo>
                    <a:pt x="73469" y="359867"/>
                  </a:lnTo>
                  <a:lnTo>
                    <a:pt x="44272" y="320509"/>
                  </a:lnTo>
                  <a:lnTo>
                    <a:pt x="45262" y="313791"/>
                  </a:lnTo>
                  <a:lnTo>
                    <a:pt x="54775" y="306743"/>
                  </a:lnTo>
                  <a:lnTo>
                    <a:pt x="61480" y="307746"/>
                  </a:lnTo>
                  <a:lnTo>
                    <a:pt x="82461" y="336029"/>
                  </a:lnTo>
                  <a:lnTo>
                    <a:pt x="125552" y="306743"/>
                  </a:lnTo>
                  <a:lnTo>
                    <a:pt x="158826" y="284137"/>
                  </a:lnTo>
                  <a:lnTo>
                    <a:pt x="165493" y="285419"/>
                  </a:lnTo>
                  <a:lnTo>
                    <a:pt x="172135" y="295186"/>
                  </a:lnTo>
                  <a:lnTo>
                    <a:pt x="172135" y="156781"/>
                  </a:lnTo>
                  <a:lnTo>
                    <a:pt x="170865" y="163436"/>
                  </a:lnTo>
                  <a:lnTo>
                    <a:pt x="84162" y="222351"/>
                  </a:lnTo>
                  <a:lnTo>
                    <a:pt x="82067" y="222948"/>
                  </a:lnTo>
                  <a:lnTo>
                    <a:pt x="76708" y="222948"/>
                  </a:lnTo>
                  <a:lnTo>
                    <a:pt x="73469" y="221437"/>
                  </a:lnTo>
                  <a:lnTo>
                    <a:pt x="44272" y="182092"/>
                  </a:lnTo>
                  <a:lnTo>
                    <a:pt x="45262" y="175374"/>
                  </a:lnTo>
                  <a:lnTo>
                    <a:pt x="54762" y="168325"/>
                  </a:lnTo>
                  <a:lnTo>
                    <a:pt x="61480" y="169329"/>
                  </a:lnTo>
                  <a:lnTo>
                    <a:pt x="82461" y="197612"/>
                  </a:lnTo>
                  <a:lnTo>
                    <a:pt x="125552" y="168325"/>
                  </a:lnTo>
                  <a:lnTo>
                    <a:pt x="158826" y="145719"/>
                  </a:lnTo>
                  <a:lnTo>
                    <a:pt x="165493" y="146989"/>
                  </a:lnTo>
                  <a:lnTo>
                    <a:pt x="172135" y="156781"/>
                  </a:lnTo>
                  <a:lnTo>
                    <a:pt x="172135" y="0"/>
                  </a:lnTo>
                  <a:lnTo>
                    <a:pt x="0" y="0"/>
                  </a:lnTo>
                  <a:lnTo>
                    <a:pt x="0" y="915962"/>
                  </a:lnTo>
                  <a:lnTo>
                    <a:pt x="647090" y="915962"/>
                  </a:lnTo>
                  <a:lnTo>
                    <a:pt x="647090" y="871258"/>
                  </a:lnTo>
                  <a:lnTo>
                    <a:pt x="651891" y="866470"/>
                  </a:lnTo>
                  <a:lnTo>
                    <a:pt x="699960" y="866470"/>
                  </a:lnTo>
                  <a:lnTo>
                    <a:pt x="699960" y="776630"/>
                  </a:lnTo>
                  <a:lnTo>
                    <a:pt x="699960" y="755205"/>
                  </a:lnTo>
                  <a:lnTo>
                    <a:pt x="699960" y="145719"/>
                  </a:lnTo>
                  <a:lnTo>
                    <a:pt x="699960" y="0"/>
                  </a:lnTo>
                  <a:close/>
                </a:path>
                <a:path w="796289" h="1005204">
                  <a:moveTo>
                    <a:pt x="777709" y="882129"/>
                  </a:moveTo>
                  <a:lnTo>
                    <a:pt x="665962" y="882129"/>
                  </a:lnTo>
                  <a:lnTo>
                    <a:pt x="665962" y="993876"/>
                  </a:lnTo>
                  <a:lnTo>
                    <a:pt x="777709" y="882129"/>
                  </a:lnTo>
                  <a:close/>
                </a:path>
                <a:path w="796289" h="1005204">
                  <a:moveTo>
                    <a:pt x="795667" y="66255"/>
                  </a:moveTo>
                  <a:lnTo>
                    <a:pt x="721842" y="66255"/>
                  </a:lnTo>
                  <a:lnTo>
                    <a:pt x="721842" y="861275"/>
                  </a:lnTo>
                  <a:lnTo>
                    <a:pt x="795667" y="861275"/>
                  </a:lnTo>
                  <a:lnTo>
                    <a:pt x="795667" y="66255"/>
                  </a:lnTo>
                  <a:close/>
                </a:path>
              </a:pathLst>
            </a:custGeom>
            <a:solidFill>
              <a:srgbClr val="561E58"/>
            </a:solidFill>
          </p:spPr>
          <p:txBody>
            <a:bodyPr wrap="square" lIns="0" tIns="0" rIns="0" bIns="0" rtlCol="0"/>
            <a:lstStyle/>
            <a:p>
              <a:endParaRPr sz="900">
                <a:cs typeface="Calibri" panose="020F0502020204030204" pitchFamily="34" charset="0"/>
              </a:endParaRPr>
            </a:p>
          </p:txBody>
        </p:sp>
        <p:sp>
          <p:nvSpPr>
            <p:cNvPr id="54" name="object 20">
              <a:extLst>
                <a:ext uri="{FF2B5EF4-FFF2-40B4-BE49-F238E27FC236}">
                  <a16:creationId xmlns:a16="http://schemas.microsoft.com/office/drawing/2014/main" id="{4347D0A5-59D6-F8C7-05C2-3B8ACD7A7C58}"/>
                </a:ext>
              </a:extLst>
            </p:cNvPr>
            <p:cNvSpPr/>
            <p:nvPr/>
          </p:nvSpPr>
          <p:spPr>
            <a:xfrm>
              <a:off x="855809" y="5780680"/>
              <a:ext cx="211454" cy="324485"/>
            </a:xfrm>
            <a:custGeom>
              <a:avLst/>
              <a:gdLst/>
              <a:ahLst/>
              <a:cxnLst/>
              <a:rect l="l" t="t" r="r" b="b"/>
              <a:pathLst>
                <a:path w="211455" h="324485">
                  <a:moveTo>
                    <a:pt x="211213" y="0"/>
                  </a:moveTo>
                  <a:lnTo>
                    <a:pt x="0" y="0"/>
                  </a:lnTo>
                  <a:lnTo>
                    <a:pt x="0" y="324002"/>
                  </a:lnTo>
                </a:path>
              </a:pathLst>
            </a:custGeom>
            <a:ln w="10706">
              <a:solidFill>
                <a:srgbClr val="561E58"/>
              </a:solidFill>
            </a:ln>
          </p:spPr>
          <p:txBody>
            <a:bodyPr wrap="square" lIns="0" tIns="0" rIns="0" bIns="0" rtlCol="0"/>
            <a:lstStyle/>
            <a:p>
              <a:endParaRPr sz="900">
                <a:cs typeface="Calibri" panose="020F0502020204030204" pitchFamily="34" charset="0"/>
              </a:endParaRPr>
            </a:p>
          </p:txBody>
        </p:sp>
        <p:sp>
          <p:nvSpPr>
            <p:cNvPr id="55" name="object 21">
              <a:extLst>
                <a:ext uri="{FF2B5EF4-FFF2-40B4-BE49-F238E27FC236}">
                  <a16:creationId xmlns:a16="http://schemas.microsoft.com/office/drawing/2014/main" id="{AEE3FC81-075B-76DD-6BCE-F223764065C2}"/>
                </a:ext>
              </a:extLst>
            </p:cNvPr>
            <p:cNvSpPr/>
            <p:nvPr/>
          </p:nvSpPr>
          <p:spPr>
            <a:xfrm>
              <a:off x="1824835" y="5215194"/>
              <a:ext cx="38735" cy="88900"/>
            </a:xfrm>
            <a:custGeom>
              <a:avLst/>
              <a:gdLst/>
              <a:ahLst/>
              <a:cxnLst/>
              <a:rect l="l" t="t" r="r" b="b"/>
              <a:pathLst>
                <a:path w="38735" h="88900">
                  <a:moveTo>
                    <a:pt x="38354" y="0"/>
                  </a:moveTo>
                  <a:lnTo>
                    <a:pt x="0" y="0"/>
                  </a:lnTo>
                  <a:lnTo>
                    <a:pt x="0" y="16510"/>
                  </a:lnTo>
                  <a:lnTo>
                    <a:pt x="17780" y="16510"/>
                  </a:lnTo>
                  <a:lnTo>
                    <a:pt x="17780" y="88900"/>
                  </a:lnTo>
                  <a:lnTo>
                    <a:pt x="38354" y="88900"/>
                  </a:lnTo>
                  <a:lnTo>
                    <a:pt x="38354" y="0"/>
                  </a:lnTo>
                  <a:close/>
                </a:path>
              </a:pathLst>
            </a:custGeom>
            <a:solidFill>
              <a:srgbClr val="FFFFFF"/>
            </a:solidFill>
          </p:spPr>
          <p:txBody>
            <a:bodyPr wrap="square" lIns="0" tIns="0" rIns="0" bIns="0" rtlCol="0"/>
            <a:lstStyle/>
            <a:p>
              <a:endParaRPr sz="900">
                <a:cs typeface="Calibri" panose="020F0502020204030204" pitchFamily="34" charset="0"/>
              </a:endParaRPr>
            </a:p>
          </p:txBody>
        </p:sp>
        <p:pic>
          <p:nvPicPr>
            <p:cNvPr id="56" name="object 22">
              <a:extLst>
                <a:ext uri="{FF2B5EF4-FFF2-40B4-BE49-F238E27FC236}">
                  <a16:creationId xmlns:a16="http://schemas.microsoft.com/office/drawing/2014/main" id="{88905849-B84F-5AA2-CC02-F80639EAF366}"/>
                </a:ext>
              </a:extLst>
            </p:cNvPr>
            <p:cNvPicPr/>
            <p:nvPr/>
          </p:nvPicPr>
          <p:blipFill>
            <a:blip r:embed="rId5" cstate="print"/>
            <a:stretch>
              <a:fillRect/>
            </a:stretch>
          </p:blipFill>
          <p:spPr>
            <a:xfrm>
              <a:off x="2041888" y="5755129"/>
              <a:ext cx="71247" cy="90424"/>
            </a:xfrm>
            <a:prstGeom prst="rect">
              <a:avLst/>
            </a:prstGeom>
          </p:spPr>
        </p:pic>
        <p:pic>
          <p:nvPicPr>
            <p:cNvPr id="57" name="object 23">
              <a:extLst>
                <a:ext uri="{FF2B5EF4-FFF2-40B4-BE49-F238E27FC236}">
                  <a16:creationId xmlns:a16="http://schemas.microsoft.com/office/drawing/2014/main" id="{BA2F9410-9365-936C-9DD9-6B7CE6D44F97}"/>
                </a:ext>
              </a:extLst>
            </p:cNvPr>
            <p:cNvPicPr/>
            <p:nvPr/>
          </p:nvPicPr>
          <p:blipFill>
            <a:blip r:embed="rId6" cstate="print"/>
            <a:stretch>
              <a:fillRect/>
            </a:stretch>
          </p:blipFill>
          <p:spPr>
            <a:xfrm>
              <a:off x="2314508" y="6295822"/>
              <a:ext cx="70739" cy="90424"/>
            </a:xfrm>
            <a:prstGeom prst="rect">
              <a:avLst/>
            </a:prstGeom>
          </p:spPr>
        </p:pic>
        <p:pic>
          <p:nvPicPr>
            <p:cNvPr id="58" name="object 24">
              <a:extLst>
                <a:ext uri="{FF2B5EF4-FFF2-40B4-BE49-F238E27FC236}">
                  <a16:creationId xmlns:a16="http://schemas.microsoft.com/office/drawing/2014/main" id="{044DFF3C-2E6D-328F-DB96-BE89BBF7A5CB}"/>
                </a:ext>
              </a:extLst>
            </p:cNvPr>
            <p:cNvPicPr/>
            <p:nvPr/>
          </p:nvPicPr>
          <p:blipFill>
            <a:blip r:embed="rId7" cstate="print"/>
            <a:stretch>
              <a:fillRect/>
            </a:stretch>
          </p:blipFill>
          <p:spPr>
            <a:xfrm>
              <a:off x="2036296" y="6837275"/>
              <a:ext cx="82423" cy="88900"/>
            </a:xfrm>
            <a:prstGeom prst="rect">
              <a:avLst/>
            </a:prstGeom>
          </p:spPr>
        </p:pic>
        <p:pic>
          <p:nvPicPr>
            <p:cNvPr id="59" name="object 25">
              <a:extLst>
                <a:ext uri="{FF2B5EF4-FFF2-40B4-BE49-F238E27FC236}">
                  <a16:creationId xmlns:a16="http://schemas.microsoft.com/office/drawing/2014/main" id="{D6F06005-807C-FA77-CE7B-2416B7B71BE5}"/>
                </a:ext>
              </a:extLst>
            </p:cNvPr>
            <p:cNvPicPr/>
            <p:nvPr/>
          </p:nvPicPr>
          <p:blipFill>
            <a:blip r:embed="rId8" cstate="print"/>
            <a:stretch>
              <a:fillRect/>
            </a:stretch>
          </p:blipFill>
          <p:spPr>
            <a:xfrm>
              <a:off x="1808578" y="7377211"/>
              <a:ext cx="70866" cy="90424"/>
            </a:xfrm>
            <a:prstGeom prst="rect">
              <a:avLst/>
            </a:prstGeom>
          </p:spPr>
        </p:pic>
        <p:sp>
          <p:nvSpPr>
            <p:cNvPr id="60" name="object 26">
              <a:extLst>
                <a:ext uri="{FF2B5EF4-FFF2-40B4-BE49-F238E27FC236}">
                  <a16:creationId xmlns:a16="http://schemas.microsoft.com/office/drawing/2014/main" id="{5FDDF02B-188C-242B-01F6-49FC5244706D}"/>
                </a:ext>
              </a:extLst>
            </p:cNvPr>
            <p:cNvSpPr/>
            <p:nvPr/>
          </p:nvSpPr>
          <p:spPr>
            <a:xfrm>
              <a:off x="2077509" y="5529991"/>
              <a:ext cx="4556760" cy="0"/>
            </a:xfrm>
            <a:custGeom>
              <a:avLst/>
              <a:gdLst/>
              <a:ahLst/>
              <a:cxnLst/>
              <a:rect l="l" t="t" r="r" b="b"/>
              <a:pathLst>
                <a:path w="4556759">
                  <a:moveTo>
                    <a:pt x="0" y="0"/>
                  </a:moveTo>
                  <a:lnTo>
                    <a:pt x="4556201" y="0"/>
                  </a:lnTo>
                </a:path>
              </a:pathLst>
            </a:custGeom>
            <a:ln w="3822">
              <a:solidFill>
                <a:srgbClr val="561E58"/>
              </a:solidFill>
            </a:ln>
          </p:spPr>
          <p:txBody>
            <a:bodyPr wrap="square" lIns="0" tIns="0" rIns="0" bIns="0" rtlCol="0"/>
            <a:lstStyle/>
            <a:p>
              <a:endParaRPr sz="900">
                <a:cs typeface="Calibri" panose="020F0502020204030204" pitchFamily="34" charset="0"/>
              </a:endParaRPr>
            </a:p>
          </p:txBody>
        </p:sp>
        <p:sp>
          <p:nvSpPr>
            <p:cNvPr id="61" name="object 27">
              <a:extLst>
                <a:ext uri="{FF2B5EF4-FFF2-40B4-BE49-F238E27FC236}">
                  <a16:creationId xmlns:a16="http://schemas.microsoft.com/office/drawing/2014/main" id="{64647590-D851-8B0E-C4F4-7D7AF5EC5619}"/>
                </a:ext>
              </a:extLst>
            </p:cNvPr>
            <p:cNvSpPr/>
            <p:nvPr/>
          </p:nvSpPr>
          <p:spPr>
            <a:xfrm>
              <a:off x="2338513" y="6070685"/>
              <a:ext cx="4295775" cy="0"/>
            </a:xfrm>
            <a:custGeom>
              <a:avLst/>
              <a:gdLst/>
              <a:ahLst/>
              <a:cxnLst/>
              <a:rect l="l" t="t" r="r" b="b"/>
              <a:pathLst>
                <a:path w="4295775">
                  <a:moveTo>
                    <a:pt x="0" y="0"/>
                  </a:moveTo>
                  <a:lnTo>
                    <a:pt x="4295203" y="0"/>
                  </a:lnTo>
                </a:path>
              </a:pathLst>
            </a:custGeom>
            <a:ln w="3708">
              <a:solidFill>
                <a:srgbClr val="561E58"/>
              </a:solidFill>
            </a:ln>
          </p:spPr>
          <p:txBody>
            <a:bodyPr wrap="square" lIns="0" tIns="0" rIns="0" bIns="0" rtlCol="0"/>
            <a:lstStyle/>
            <a:p>
              <a:endParaRPr sz="900">
                <a:cs typeface="Calibri" panose="020F0502020204030204" pitchFamily="34" charset="0"/>
              </a:endParaRPr>
            </a:p>
          </p:txBody>
        </p:sp>
        <p:sp>
          <p:nvSpPr>
            <p:cNvPr id="62" name="object 28">
              <a:extLst>
                <a:ext uri="{FF2B5EF4-FFF2-40B4-BE49-F238E27FC236}">
                  <a16:creationId xmlns:a16="http://schemas.microsoft.com/office/drawing/2014/main" id="{14109529-8C04-9621-BED0-FFF795428AFC}"/>
                </a:ext>
              </a:extLst>
            </p:cNvPr>
            <p:cNvSpPr/>
            <p:nvPr/>
          </p:nvSpPr>
          <p:spPr>
            <a:xfrm>
              <a:off x="2338513" y="6611380"/>
              <a:ext cx="4295775" cy="0"/>
            </a:xfrm>
            <a:custGeom>
              <a:avLst/>
              <a:gdLst/>
              <a:ahLst/>
              <a:cxnLst/>
              <a:rect l="l" t="t" r="r" b="b"/>
              <a:pathLst>
                <a:path w="4295775">
                  <a:moveTo>
                    <a:pt x="0" y="0"/>
                  </a:moveTo>
                  <a:lnTo>
                    <a:pt x="4295203" y="0"/>
                  </a:lnTo>
                </a:path>
              </a:pathLst>
            </a:custGeom>
            <a:ln w="3708">
              <a:solidFill>
                <a:srgbClr val="561E58"/>
              </a:solidFill>
            </a:ln>
          </p:spPr>
          <p:txBody>
            <a:bodyPr wrap="square" lIns="0" tIns="0" rIns="0" bIns="0" rtlCol="0"/>
            <a:lstStyle/>
            <a:p>
              <a:endParaRPr sz="900">
                <a:cs typeface="Calibri" panose="020F0502020204030204" pitchFamily="34" charset="0"/>
              </a:endParaRPr>
            </a:p>
          </p:txBody>
        </p:sp>
        <p:sp>
          <p:nvSpPr>
            <p:cNvPr id="63" name="object 29">
              <a:extLst>
                <a:ext uri="{FF2B5EF4-FFF2-40B4-BE49-F238E27FC236}">
                  <a16:creationId xmlns:a16="http://schemas.microsoft.com/office/drawing/2014/main" id="{80CE2405-542B-676F-E687-39EF69126213}"/>
                </a:ext>
              </a:extLst>
            </p:cNvPr>
            <p:cNvSpPr/>
            <p:nvPr/>
          </p:nvSpPr>
          <p:spPr>
            <a:xfrm>
              <a:off x="2077509" y="7152075"/>
              <a:ext cx="4556760" cy="0"/>
            </a:xfrm>
            <a:custGeom>
              <a:avLst/>
              <a:gdLst/>
              <a:ahLst/>
              <a:cxnLst/>
              <a:rect l="l" t="t" r="r" b="b"/>
              <a:pathLst>
                <a:path w="4556759">
                  <a:moveTo>
                    <a:pt x="0" y="0"/>
                  </a:moveTo>
                  <a:lnTo>
                    <a:pt x="4556201" y="0"/>
                  </a:lnTo>
                </a:path>
              </a:pathLst>
            </a:custGeom>
            <a:ln w="3822">
              <a:solidFill>
                <a:srgbClr val="561E58"/>
              </a:solidFill>
            </a:ln>
          </p:spPr>
          <p:txBody>
            <a:bodyPr wrap="square" lIns="0" tIns="0" rIns="0" bIns="0" rtlCol="0"/>
            <a:lstStyle/>
            <a:p>
              <a:endParaRPr sz="900">
                <a:cs typeface="Calibri" panose="020F0502020204030204" pitchFamily="34" charset="0"/>
              </a:endParaRPr>
            </a:p>
          </p:txBody>
        </p:sp>
      </p:grpSp>
      <p:sp>
        <p:nvSpPr>
          <p:cNvPr id="64" name="object 30">
            <a:extLst>
              <a:ext uri="{FF2B5EF4-FFF2-40B4-BE49-F238E27FC236}">
                <a16:creationId xmlns:a16="http://schemas.microsoft.com/office/drawing/2014/main" id="{83EDAF53-C6B4-7B67-EC82-AE99327C38B8}"/>
              </a:ext>
            </a:extLst>
          </p:cNvPr>
          <p:cNvSpPr txBox="1"/>
          <p:nvPr/>
        </p:nvSpPr>
        <p:spPr>
          <a:xfrm>
            <a:off x="696626" y="5555224"/>
            <a:ext cx="6120130" cy="2831673"/>
          </a:xfrm>
          <a:prstGeom prst="rect">
            <a:avLst/>
          </a:prstGeom>
          <a:ln w="3809">
            <a:solidFill>
              <a:srgbClr val="992B7D"/>
            </a:solidFill>
          </a:ln>
        </p:spPr>
        <p:txBody>
          <a:bodyPr vert="horz" wrap="square" lIns="0" tIns="5715" rIns="0" bIns="0" rtlCol="0">
            <a:spAutoFit/>
          </a:bodyPr>
          <a:lstStyle/>
          <a:p>
            <a:pPr>
              <a:lnSpc>
                <a:spcPct val="100000"/>
              </a:lnSpc>
              <a:spcBef>
                <a:spcPts val="45"/>
              </a:spcBef>
            </a:pPr>
            <a:endParaRPr sz="900" dirty="0">
              <a:latin typeface="Times New Roman"/>
              <a:cs typeface="Calibri" panose="020F0502020204030204" pitchFamily="34" charset="0"/>
            </a:endParaRPr>
          </a:p>
          <a:p>
            <a:pPr>
              <a:lnSpc>
                <a:spcPct val="100000"/>
              </a:lnSpc>
              <a:spcBef>
                <a:spcPts val="20"/>
              </a:spcBef>
            </a:pPr>
            <a:endParaRPr lang="ar-JO" sz="900" dirty="0">
              <a:latin typeface="Century Gothic"/>
              <a:cs typeface="Calibri" panose="020F0502020204030204" pitchFamily="34" charset="0"/>
            </a:endParaRPr>
          </a:p>
          <a:p>
            <a:pPr>
              <a:lnSpc>
                <a:spcPct val="100000"/>
              </a:lnSpc>
              <a:spcBef>
                <a:spcPts val="20"/>
              </a:spcBef>
            </a:pPr>
            <a:endParaRPr lang="ar-JO" sz="900" dirty="0">
              <a:latin typeface="Century Gothic"/>
              <a:cs typeface="Calibri" panose="020F0502020204030204" pitchFamily="34" charset="0"/>
            </a:endParaRPr>
          </a:p>
          <a:p>
            <a:pPr>
              <a:lnSpc>
                <a:spcPct val="100000"/>
              </a:lnSpc>
              <a:spcBef>
                <a:spcPts val="20"/>
              </a:spcBef>
            </a:pPr>
            <a:endParaRPr sz="900" dirty="0">
              <a:latin typeface="Century Gothic"/>
              <a:cs typeface="Calibri" panose="020F0502020204030204" pitchFamily="34" charset="0"/>
            </a:endParaRPr>
          </a:p>
          <a:p>
            <a:pPr marL="1650364" marR="165100" algn="l" rtl="0">
              <a:lnSpc>
                <a:spcPct val="104200"/>
              </a:lnSpc>
            </a:pPr>
            <a:r>
              <a:rPr lang="ar-JO" sz="900" spc="-15" dirty="0">
                <a:latin typeface="Century Gothic"/>
                <a:cs typeface="Calibri" panose="020F0502020204030204" pitchFamily="34" charset="0"/>
              </a:rPr>
              <a:t>راجع بيانات الملاحظات والانطباعات للتحقق من أي تكرار، وتأكد من وضع معرف شخصي فريد لكل تعليق، ووضع علامات على التعليقات وتصنيفها بشكل صحيح، وإصلاح أي أخطاء فيها (على سبيل المثال، البيانات الموجودة في أعمدة خاطئة، أو التنسيقات الخاطئة، أو التهجئة غير الصحيحة للفئات أو البيانات المفقودة).</a:t>
            </a:r>
          </a:p>
          <a:p>
            <a:pPr>
              <a:lnSpc>
                <a:spcPct val="100000"/>
              </a:lnSpc>
              <a:spcBef>
                <a:spcPts val="5"/>
              </a:spcBef>
            </a:pPr>
            <a:endParaRPr sz="900" dirty="0">
              <a:latin typeface="Century Gothic"/>
              <a:cs typeface="Calibri" panose="020F0502020204030204" pitchFamily="34" charset="0"/>
            </a:endParaRPr>
          </a:p>
          <a:p>
            <a:pPr marL="1917064" marR="165735" algn="r" rtl="0">
              <a:lnSpc>
                <a:spcPct val="104200"/>
              </a:lnSpc>
            </a:pPr>
            <a:r>
              <a:rPr lang="ar-JO" sz="900" dirty="0">
                <a:latin typeface="Calibri"/>
                <a:cs typeface="Calibri" panose="020F0502020204030204" pitchFamily="34" charset="0"/>
              </a:rPr>
              <a:t>راقب ما إذا كان يجب معالجة موضوعات معينة بشكل عاجل مع جامعي البيانات، وتحديثها في ملف الرسائل الرئيسية ومواضيع النقاش، و/أو مناقشتها مع الإدارة والشركاء الخارجيين. </a:t>
            </a:r>
          </a:p>
          <a:p>
            <a:pPr>
              <a:lnSpc>
                <a:spcPct val="100000"/>
              </a:lnSpc>
              <a:spcBef>
                <a:spcPts val="50"/>
              </a:spcBef>
            </a:pPr>
            <a:endParaRPr lang="ar-JO" sz="900" dirty="0">
              <a:latin typeface="Calibri"/>
              <a:cs typeface="Calibri" panose="020F0502020204030204" pitchFamily="34" charset="0"/>
            </a:endParaRPr>
          </a:p>
          <a:p>
            <a:pPr>
              <a:lnSpc>
                <a:spcPct val="100000"/>
              </a:lnSpc>
            </a:pPr>
            <a:endParaRPr sz="900" dirty="0">
              <a:latin typeface="Century Gothic"/>
              <a:cs typeface="Calibri" panose="020F0502020204030204" pitchFamily="34" charset="0"/>
            </a:endParaRPr>
          </a:p>
          <a:p>
            <a:pPr algn="r" rtl="1">
              <a:spcBef>
                <a:spcPts val="10"/>
              </a:spcBef>
            </a:pPr>
            <a:r>
              <a:rPr lang="ar-JO" sz="900" dirty="0">
                <a:latin typeface="Century Gothic"/>
                <a:cs typeface="Calibri" panose="020F0502020204030204" pitchFamily="34" charset="0"/>
              </a:rPr>
              <a:t>          إذا تم تسجيل بيانات نظام تحديد المواقع العالمي (</a:t>
            </a:r>
            <a:r>
              <a:rPr lang="en-US" sz="900" dirty="0">
                <a:latin typeface="Century Gothic"/>
                <a:cs typeface="Calibri" panose="020F0502020204030204" pitchFamily="34" charset="0"/>
              </a:rPr>
              <a:t>GPS</a:t>
            </a:r>
            <a:r>
              <a:rPr lang="ar-JO" sz="900" dirty="0">
                <a:latin typeface="Century Gothic"/>
                <a:cs typeface="Calibri" panose="020F0502020204030204" pitchFamily="34" charset="0"/>
              </a:rPr>
              <a:t>)</a:t>
            </a:r>
            <a:r>
              <a:rPr lang="en-US" sz="900" dirty="0">
                <a:latin typeface="Century Gothic"/>
                <a:cs typeface="Calibri" panose="020F0502020204030204" pitchFamily="34" charset="0"/>
              </a:rPr>
              <a:t>، </a:t>
            </a:r>
            <a:r>
              <a:rPr lang="ar-JO" sz="900" dirty="0">
                <a:latin typeface="Century Gothic"/>
                <a:cs typeface="Calibri" panose="020F0502020204030204" pitchFamily="34" charset="0"/>
              </a:rPr>
              <a:t>تحقق إذا كان هناك أي قيم شاذة واضحة</a:t>
            </a:r>
          </a:p>
          <a:p>
            <a:pPr algn="r" rtl="1">
              <a:spcBef>
                <a:spcPts val="10"/>
              </a:spcBef>
            </a:pPr>
            <a:r>
              <a:rPr lang="ar-JO" sz="900" dirty="0">
                <a:latin typeface="Century Gothic"/>
                <a:cs typeface="Calibri" panose="020F0502020204030204" pitchFamily="34" charset="0"/>
              </a:rPr>
              <a:t>           (على سبيل المثال، نقطة واحدة في مقاطعة أو قسم آخر) لأنه قد يكون هذا مؤشراً على وجود خطأ. </a:t>
            </a:r>
          </a:p>
          <a:p>
            <a:pPr algn="r" rtl="1">
              <a:spcBef>
                <a:spcPts val="10"/>
              </a:spcBef>
            </a:pPr>
            <a:endParaRPr lang="ar-JO" sz="900" dirty="0">
              <a:latin typeface="Century Gothic"/>
              <a:cs typeface="Calibri" panose="020F0502020204030204" pitchFamily="34" charset="0"/>
            </a:endParaRPr>
          </a:p>
          <a:p>
            <a:pPr>
              <a:lnSpc>
                <a:spcPct val="100000"/>
              </a:lnSpc>
              <a:spcBef>
                <a:spcPts val="10"/>
              </a:spcBef>
            </a:pPr>
            <a:endParaRPr sz="900" dirty="0">
              <a:latin typeface="Century Gothic"/>
              <a:cs typeface="Calibri" panose="020F0502020204030204" pitchFamily="34" charset="0"/>
            </a:endParaRPr>
          </a:p>
          <a:p>
            <a:pPr marL="1464945" marR="137795" algn="r">
              <a:lnSpc>
                <a:spcPct val="104200"/>
              </a:lnSpc>
            </a:pPr>
            <a:r>
              <a:rPr lang="ar-JO" sz="900" spc="-10" dirty="0">
                <a:latin typeface="Century Gothic"/>
                <a:cs typeface="Calibri" panose="020F0502020204030204" pitchFamily="34" charset="0"/>
              </a:rPr>
              <a:t>تحقق من أنه قد تم إضافة جميع تعليقات الملاحظات والانطباعات إلى قاعدة البيانات باللغة الصحيحة، وإذا لم يتم ذلك، راجع جامعي البيانات لمحاولة معرفة كيفية تسجيلها بلغتها الأصلية، كما أنه سيكون من الأفضل مراجعة البيانات وفرزها أثناء جمعها. يمكن مشاركة التعليقات حول عملية جمع البيانات مع أولئك الذين يقومون بجمع البيانات على الفور. سيساعد ذلك على التعلم من الأخطاء وتحسين جمع البيانات على الفور.</a:t>
            </a:r>
            <a:endParaRPr sz="900" dirty="0">
              <a:latin typeface="Century Gothic"/>
              <a:cs typeface="Calibri" panose="020F0502020204030204" pitchFamily="34" charset="0"/>
            </a:endParaRPr>
          </a:p>
        </p:txBody>
      </p:sp>
      <p:sp>
        <p:nvSpPr>
          <p:cNvPr id="65" name="TextBox 64">
            <a:extLst>
              <a:ext uri="{FF2B5EF4-FFF2-40B4-BE49-F238E27FC236}">
                <a16:creationId xmlns:a16="http://schemas.microsoft.com/office/drawing/2014/main" id="{5339920C-0C3E-700C-A9A6-1D407FC661E7}"/>
              </a:ext>
            </a:extLst>
          </p:cNvPr>
          <p:cNvSpPr txBox="1"/>
          <p:nvPr/>
        </p:nvSpPr>
        <p:spPr>
          <a:xfrm>
            <a:off x="2007976" y="5599566"/>
            <a:ext cx="4695515" cy="369332"/>
          </a:xfrm>
          <a:prstGeom prst="rect">
            <a:avLst/>
          </a:prstGeom>
          <a:noFill/>
        </p:spPr>
        <p:txBody>
          <a:bodyPr wrap="square">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900" u="none" strike="noStrike" cap="none" normalizeH="0" baseline="0" dirty="0">
                <a:ln>
                  <a:noFill/>
                </a:ln>
                <a:solidFill>
                  <a:srgbClr val="202124"/>
                </a:solidFill>
                <a:effectLst/>
                <a:latin typeface="+mj-lt"/>
                <a:cs typeface="Calibri" panose="020F0502020204030204" pitchFamily="34" charset="0"/>
              </a:rPr>
              <a:t>تأكد من عدم تصنيف أي </a:t>
            </a:r>
            <a:r>
              <a:rPr lang="ar-JO" sz="900" dirty="0">
                <a:solidFill>
                  <a:srgbClr val="E42A83"/>
                </a:solidFill>
                <a:latin typeface="+mj-lt"/>
                <a:cs typeface="Calibri" panose="020F0502020204030204" pitchFamily="34" charset="0"/>
                <a:hlinkClick r:id="rId9" action="ppaction://hlinksldjump"/>
              </a:rPr>
              <a:t>ملاحظات وانطباعات حساسة</a:t>
            </a:r>
            <a:r>
              <a:rPr lang="ar-JO" sz="900" spc="50" dirty="0">
                <a:solidFill>
                  <a:srgbClr val="E42A83"/>
                </a:solidFill>
                <a:latin typeface="+mj-lt"/>
                <a:cs typeface="Calibri" panose="020F0502020204030204" pitchFamily="34" charset="0"/>
              </a:rPr>
              <a:t> </a:t>
            </a:r>
            <a:r>
              <a:rPr kumimoji="0" lang="ar-SA" altLang="en-US" sz="900" u="none" strike="noStrike" cap="none" normalizeH="0" baseline="0" dirty="0">
                <a:ln>
                  <a:noFill/>
                </a:ln>
                <a:solidFill>
                  <a:srgbClr val="202124"/>
                </a:solidFill>
                <a:effectLst/>
                <a:latin typeface="+mj-lt"/>
                <a:cs typeface="Calibri" panose="020F0502020204030204" pitchFamily="34" charset="0"/>
              </a:rPr>
              <a:t>عن طريق الخطأ على أنها غير حساسة. إذا كان الأمر كذلك، </a:t>
            </a:r>
            <a:r>
              <a:rPr lang="ar-JO" altLang="en-US" sz="900" dirty="0">
                <a:solidFill>
                  <a:srgbClr val="202124"/>
                </a:solidFill>
                <a:latin typeface="+mj-lt"/>
                <a:cs typeface="Calibri" panose="020F0502020204030204" pitchFamily="34" charset="0"/>
              </a:rPr>
              <a:t>احرص على تغيير</a:t>
            </a:r>
            <a:r>
              <a:rPr kumimoji="0" lang="ar-SA" altLang="en-US" sz="900" u="none" strike="noStrike" cap="none" normalizeH="0" baseline="0" dirty="0">
                <a:ln>
                  <a:noFill/>
                </a:ln>
                <a:solidFill>
                  <a:srgbClr val="202124"/>
                </a:solidFill>
                <a:effectLst/>
                <a:latin typeface="+mj-lt"/>
                <a:cs typeface="Calibri" panose="020F0502020204030204" pitchFamily="34" charset="0"/>
              </a:rPr>
              <a:t> حالة التعليق وحذف أي </a:t>
            </a:r>
            <a:r>
              <a:rPr lang="ar-JO" sz="900" spc="-10" dirty="0">
                <a:solidFill>
                  <a:srgbClr val="E42A83"/>
                </a:solidFill>
                <a:latin typeface="+mj-lt"/>
                <a:cs typeface="Calibri" panose="020F0502020204030204" pitchFamily="34" charset="0"/>
                <a:hlinkClick r:id="rId9" action="ppaction://hlinksldjump"/>
              </a:rPr>
              <a:t>معلومات شخصية </a:t>
            </a:r>
            <a:r>
              <a:rPr kumimoji="0" lang="ar-SA" altLang="en-US" sz="900" u="none" strike="noStrike" cap="none" normalizeH="0" baseline="0" dirty="0">
                <a:ln>
                  <a:noFill/>
                </a:ln>
                <a:solidFill>
                  <a:srgbClr val="202124"/>
                </a:solidFill>
                <a:effectLst/>
                <a:latin typeface="+mj-lt"/>
                <a:cs typeface="Calibri" panose="020F0502020204030204" pitchFamily="34" charset="0"/>
              </a:rPr>
              <a:t>غير ضرورية</a:t>
            </a:r>
            <a:r>
              <a:rPr kumimoji="0" lang="en-US" altLang="en-US" sz="900" u="none" strike="noStrike" cap="none" normalizeH="0" baseline="0" dirty="0">
                <a:ln>
                  <a:noFill/>
                </a:ln>
                <a:solidFill>
                  <a:schemeClr val="tx1"/>
                </a:solidFill>
                <a:effectLst/>
                <a:latin typeface="+mj-lt"/>
                <a:cs typeface="Calibri" panose="020F0502020204030204" pitchFamily="34" charset="0"/>
              </a:rPr>
              <a:t> </a:t>
            </a:r>
            <a:r>
              <a:rPr kumimoji="0" lang="ar-JO" altLang="en-US" sz="900" u="none" strike="noStrike" cap="none" normalizeH="0" baseline="0" dirty="0">
                <a:ln>
                  <a:noFill/>
                </a:ln>
                <a:solidFill>
                  <a:schemeClr val="tx1"/>
                </a:solidFill>
                <a:effectLst/>
                <a:latin typeface="+mj-lt"/>
                <a:cs typeface="Calibri" panose="020F0502020204030204" pitchFamily="34" charset="0"/>
              </a:rPr>
              <a:t>.</a:t>
            </a:r>
            <a:endParaRPr kumimoji="0" lang="en-US" altLang="en-US" sz="900" u="none" strike="noStrike" cap="none" normalizeH="0" baseline="0" dirty="0">
              <a:ln>
                <a:noFill/>
              </a:ln>
              <a:solidFill>
                <a:schemeClr val="tx1"/>
              </a:solidFill>
              <a:effectLst/>
              <a:latin typeface="+mj-lt"/>
              <a:cs typeface="Calibri" panose="020F0502020204030204"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719999" y="684003"/>
            <a:ext cx="6120130" cy="464184"/>
          </a:xfrm>
          <a:custGeom>
            <a:avLst/>
            <a:gdLst/>
            <a:ahLst/>
            <a:cxnLst/>
            <a:rect l="l" t="t" r="r" b="b"/>
            <a:pathLst>
              <a:path w="6120130" h="464184">
                <a:moveTo>
                  <a:pt x="5888126" y="0"/>
                </a:moveTo>
                <a:lnTo>
                  <a:pt x="0" y="0"/>
                </a:lnTo>
                <a:lnTo>
                  <a:pt x="0" y="463753"/>
                </a:lnTo>
                <a:lnTo>
                  <a:pt x="5888126" y="463753"/>
                </a:lnTo>
                <a:lnTo>
                  <a:pt x="5934855" y="459042"/>
                </a:lnTo>
                <a:lnTo>
                  <a:pt x="5978379" y="445531"/>
                </a:lnTo>
                <a:lnTo>
                  <a:pt x="6017767" y="424153"/>
                </a:lnTo>
                <a:lnTo>
                  <a:pt x="6052084" y="395839"/>
                </a:lnTo>
                <a:lnTo>
                  <a:pt x="6080400" y="361523"/>
                </a:lnTo>
                <a:lnTo>
                  <a:pt x="6101779" y="322135"/>
                </a:lnTo>
                <a:lnTo>
                  <a:pt x="6115291" y="278609"/>
                </a:lnTo>
                <a:lnTo>
                  <a:pt x="6120003" y="231876"/>
                </a:lnTo>
                <a:lnTo>
                  <a:pt x="6115291" y="185143"/>
                </a:lnTo>
                <a:lnTo>
                  <a:pt x="6101779" y="141617"/>
                </a:lnTo>
                <a:lnTo>
                  <a:pt x="6080400" y="102230"/>
                </a:lnTo>
                <a:lnTo>
                  <a:pt x="6052084" y="67913"/>
                </a:lnTo>
                <a:lnTo>
                  <a:pt x="6017767" y="39599"/>
                </a:lnTo>
                <a:lnTo>
                  <a:pt x="5978379" y="18221"/>
                </a:lnTo>
                <a:lnTo>
                  <a:pt x="5934855" y="4710"/>
                </a:lnTo>
                <a:lnTo>
                  <a:pt x="5888126" y="0"/>
                </a:lnTo>
                <a:close/>
              </a:path>
            </a:pathLst>
          </a:custGeom>
          <a:solidFill>
            <a:srgbClr val="E42A83"/>
          </a:solidFill>
        </p:spPr>
        <p:txBody>
          <a:bodyPr wrap="square" lIns="0" tIns="0" rIns="0" bIns="0" rtlCol="0"/>
          <a:lstStyle/>
          <a:p>
            <a:endParaRPr>
              <a:cs typeface="Calibri" panose="020F0502020204030204" pitchFamily="34" charset="0"/>
            </a:endParaRPr>
          </a:p>
        </p:txBody>
      </p:sp>
      <p:sp>
        <p:nvSpPr>
          <p:cNvPr id="3" name="object 3"/>
          <p:cNvSpPr txBox="1"/>
          <p:nvPr/>
        </p:nvSpPr>
        <p:spPr>
          <a:xfrm>
            <a:off x="853461" y="712500"/>
            <a:ext cx="5437452" cy="414655"/>
          </a:xfrm>
          <a:prstGeom prst="rect">
            <a:avLst/>
          </a:prstGeom>
        </p:spPr>
        <p:txBody>
          <a:bodyPr vert="horz" wrap="square" lIns="0" tIns="25400" rIns="0" bIns="0" rtlCol="0">
            <a:spAutoFit/>
          </a:bodyPr>
          <a:lstStyle/>
          <a:p>
            <a:pPr marL="12700" marR="5080" rtl="1">
              <a:lnSpc>
                <a:spcPts val="1500"/>
              </a:lnSpc>
              <a:spcBef>
                <a:spcPts val="200"/>
              </a:spcBef>
            </a:pPr>
            <a:r>
              <a:rPr lang="ar-JO" sz="1300" b="1" spc="135" dirty="0">
                <a:solidFill>
                  <a:srgbClr val="FFFFFF"/>
                </a:solidFill>
                <a:latin typeface="Calibri"/>
                <a:cs typeface="Calibri" panose="020F0502020204030204" pitchFamily="34" charset="0"/>
              </a:rPr>
              <a:t>دمج وفرز بيانات الملاحظات والانطباعات أثناء الاستجابة لفيروس الإيبولا في جمهورية الكونغو الديمقراطية</a:t>
            </a:r>
            <a:endParaRPr sz="1300" dirty="0">
              <a:latin typeface="Calibri"/>
              <a:cs typeface="Calibri" panose="020F0502020204030204" pitchFamily="34" charset="0"/>
            </a:endParaRPr>
          </a:p>
        </p:txBody>
      </p:sp>
      <p:sp>
        <p:nvSpPr>
          <p:cNvPr id="4" name="object 4"/>
          <p:cNvSpPr txBox="1"/>
          <p:nvPr/>
        </p:nvSpPr>
        <p:spPr>
          <a:xfrm>
            <a:off x="3831325" y="1269325"/>
            <a:ext cx="3048000" cy="1229247"/>
          </a:xfrm>
          <a:prstGeom prst="rect">
            <a:avLst/>
          </a:prstGeom>
        </p:spPr>
        <p:txBody>
          <a:bodyPr vert="horz" wrap="square" lIns="0" tIns="12700" rIns="0" bIns="0" rtlCol="0">
            <a:spAutoFit/>
          </a:bodyPr>
          <a:lstStyle/>
          <a:p>
            <a:pPr marL="38100" marR="30480" algn="just" rtl="1">
              <a:lnSpc>
                <a:spcPct val="113999"/>
              </a:lnSpc>
              <a:spcBef>
                <a:spcPts val="100"/>
              </a:spcBef>
            </a:pPr>
            <a:r>
              <a:rPr lang="ar-JO" sz="1000" dirty="0">
                <a:latin typeface="Tahoma"/>
                <a:cs typeface="Calibri" panose="020F0502020204030204" pitchFamily="34" charset="0"/>
              </a:rPr>
              <a:t>أثناء الاستجابة للإيبولا في شرق جمهورية الكونغو الديمقراطية، تم جمع الملاحظات والبيانات باستخدام نماذج ورقية بسيطة.</a:t>
            </a:r>
            <a:r>
              <a:rPr lang="ar-JO" sz="700" dirty="0">
                <a:latin typeface="Tahoma"/>
                <a:cs typeface="Calibri" panose="020F0502020204030204" pitchFamily="34" charset="0"/>
              </a:rPr>
              <a:t>8</a:t>
            </a:r>
            <a:r>
              <a:rPr lang="ar-JO" sz="1000" dirty="0">
                <a:latin typeface="Tahoma"/>
                <a:cs typeface="Calibri" panose="020F0502020204030204" pitchFamily="34" charset="0"/>
              </a:rPr>
              <a:t> حيث سجل المتطوعون المجتمعيون بيانات الملاحظات والانطباعات أثناء أنشطة تعزيز الصحة التي أجريت ثلاث مرات في الأسبوع. كما عملوا على تسليم </a:t>
            </a:r>
            <a:r>
              <a:rPr lang="ar-JO" sz="1000" spc="25" dirty="0">
                <a:latin typeface="Tahoma"/>
                <a:cs typeface="Calibri" panose="020F0502020204030204" pitchFamily="34" charset="0"/>
              </a:rPr>
              <a:t>النماذج إلى المشرفين</a:t>
            </a:r>
            <a:r>
              <a:rPr lang="ar-JO" sz="1000" dirty="0">
                <a:latin typeface="Tahoma"/>
                <a:cs typeface="Calibri" panose="020F0502020204030204" pitchFamily="34" charset="0"/>
              </a:rPr>
              <a:t> </a:t>
            </a:r>
            <a:r>
              <a:rPr lang="ar-JO" sz="1000" spc="25" dirty="0">
                <a:latin typeface="Tahoma"/>
                <a:cs typeface="Calibri" panose="020F0502020204030204" pitchFamily="34" charset="0"/>
              </a:rPr>
              <a:t> في نهاية كل يوم من أيام الأنشطة ثم راجعوا هذه النماذج ومرروها إلى المتطوعين المسؤولين عن إدخال البيانات في جدول بيانات إكسل.</a:t>
            </a:r>
            <a:r>
              <a:rPr sz="1000" spc="210" dirty="0">
                <a:latin typeface="Tahoma"/>
                <a:cs typeface="Calibri" panose="020F0502020204030204" pitchFamily="34" charset="0"/>
              </a:rPr>
              <a:t> </a:t>
            </a:r>
            <a:endParaRPr sz="1000" dirty="0">
              <a:latin typeface="Tahoma"/>
              <a:cs typeface="Calibri" panose="020F0502020204030204" pitchFamily="34" charset="0"/>
            </a:endParaRPr>
          </a:p>
        </p:txBody>
      </p:sp>
      <p:sp>
        <p:nvSpPr>
          <p:cNvPr id="5" name="object 5"/>
          <p:cNvSpPr txBox="1"/>
          <p:nvPr/>
        </p:nvSpPr>
        <p:spPr>
          <a:xfrm>
            <a:off x="659052" y="1269325"/>
            <a:ext cx="2995930" cy="1419106"/>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بعد ذلك، تم مشاركة جدول البيانات إكسل مع مسؤولي إدارة المعلومات، الذين جمعوا بيانات الملاحظات والانطباعات لجميع المواقع في ملف إكسل </a:t>
            </a:r>
            <a:r>
              <a:rPr lang="en-US" sz="1000" dirty="0">
                <a:latin typeface="Tahoma"/>
                <a:cs typeface="Calibri" panose="020F0502020204030204" pitchFamily="34" charset="0"/>
              </a:rPr>
              <a:t> </a:t>
            </a:r>
            <a:r>
              <a:rPr lang="ar-JO" sz="1000" dirty="0">
                <a:latin typeface="Tahoma"/>
                <a:cs typeface="Calibri" panose="020F0502020204030204" pitchFamily="34" charset="0"/>
              </a:rPr>
              <a:t>مركزي واحد. قام مسؤولي إدارة المعلومات بمراجعة البيانات للتأكد من إدخال جميع البيانات بشكل صحيح وأصبحت جاهزة للترميز والتحليل. في الحالات حيث كانت هناك تناقضات وعدم وضوح في البيانات، اتصل مسؤولو إدارة المعلومات بالزملاء المعنيين للتوضيح ولمشاركة الملاحظات والانطباعات حول جودة البيانات.</a:t>
            </a:r>
          </a:p>
          <a:p>
            <a:pPr marL="12700" marR="5080" algn="just" rtl="1">
              <a:lnSpc>
                <a:spcPct val="113999"/>
              </a:lnSpc>
              <a:spcBef>
                <a:spcPts val="100"/>
              </a:spcBef>
            </a:pPr>
            <a:endParaRPr lang="ar-JO" sz="1000" spc="85" dirty="0">
              <a:latin typeface="Tahoma"/>
              <a:cs typeface="Calibri" panose="020F0502020204030204" pitchFamily="34" charset="0"/>
            </a:endParaRPr>
          </a:p>
        </p:txBody>
      </p:sp>
      <p:grpSp>
        <p:nvGrpSpPr>
          <p:cNvPr id="6" name="object 6"/>
          <p:cNvGrpSpPr/>
          <p:nvPr/>
        </p:nvGrpSpPr>
        <p:grpSpPr>
          <a:xfrm>
            <a:off x="6371963" y="684003"/>
            <a:ext cx="474345" cy="474345"/>
            <a:chOff x="469337" y="682639"/>
            <a:chExt cx="474345" cy="474345"/>
          </a:xfrm>
        </p:grpSpPr>
        <p:sp>
          <p:nvSpPr>
            <p:cNvPr id="7" name="object 7"/>
            <p:cNvSpPr/>
            <p:nvPr/>
          </p:nvSpPr>
          <p:spPr>
            <a:xfrm>
              <a:off x="469337" y="682639"/>
              <a:ext cx="474345" cy="474345"/>
            </a:xfrm>
            <a:custGeom>
              <a:avLst/>
              <a:gdLst/>
              <a:ahLst/>
              <a:cxnLst/>
              <a:rect l="l" t="t" r="r" b="b"/>
              <a:pathLst>
                <a:path w="474344" h="474344">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561E58"/>
            </a:solidFill>
          </p:spPr>
          <p:txBody>
            <a:bodyPr wrap="square" lIns="0" tIns="0" rIns="0" bIns="0" rtlCol="0"/>
            <a:lstStyle/>
            <a:p>
              <a:endParaRPr>
                <a:cs typeface="Calibri" panose="020F0502020204030204" pitchFamily="34" charset="0"/>
              </a:endParaRPr>
            </a:p>
          </p:txBody>
        </p:sp>
        <p:sp>
          <p:nvSpPr>
            <p:cNvPr id="8" name="object 8"/>
            <p:cNvSpPr/>
            <p:nvPr/>
          </p:nvSpPr>
          <p:spPr>
            <a:xfrm>
              <a:off x="595944" y="760245"/>
              <a:ext cx="204470" cy="307340"/>
            </a:xfrm>
            <a:custGeom>
              <a:avLst/>
              <a:gdLst/>
              <a:ahLst/>
              <a:cxnLst/>
              <a:rect l="l" t="t" r="r" b="b"/>
              <a:pathLst>
                <a:path w="204470" h="307340">
                  <a:moveTo>
                    <a:pt x="160058" y="307022"/>
                  </a:moveTo>
                  <a:lnTo>
                    <a:pt x="0" y="307022"/>
                  </a:lnTo>
                  <a:lnTo>
                    <a:pt x="0" y="0"/>
                  </a:lnTo>
                  <a:lnTo>
                    <a:pt x="204470" y="0"/>
                  </a:lnTo>
                  <a:lnTo>
                    <a:pt x="204470" y="172567"/>
                  </a:lnTo>
                </a:path>
              </a:pathLst>
            </a:custGeom>
            <a:ln w="11709">
              <a:solidFill>
                <a:srgbClr val="FFFFFF"/>
              </a:solidFill>
            </a:ln>
          </p:spPr>
          <p:txBody>
            <a:bodyPr wrap="square" lIns="0" tIns="0" rIns="0" bIns="0" rtlCol="0"/>
            <a:lstStyle/>
            <a:p>
              <a:endParaRPr>
                <a:cs typeface="Calibri" panose="020F0502020204030204" pitchFamily="34" charset="0"/>
              </a:endParaRPr>
            </a:p>
          </p:txBody>
        </p:sp>
        <p:sp>
          <p:nvSpPr>
            <p:cNvPr id="9" name="object 9"/>
            <p:cNvSpPr/>
            <p:nvPr/>
          </p:nvSpPr>
          <p:spPr>
            <a:xfrm>
              <a:off x="631438" y="802829"/>
              <a:ext cx="114300" cy="0"/>
            </a:xfrm>
            <a:custGeom>
              <a:avLst/>
              <a:gdLst/>
              <a:ahLst/>
              <a:cxnLst/>
              <a:rect l="l" t="t" r="r" b="b"/>
              <a:pathLst>
                <a:path w="114300">
                  <a:moveTo>
                    <a:pt x="0" y="0"/>
                  </a:moveTo>
                  <a:lnTo>
                    <a:pt x="113766" y="0"/>
                  </a:lnTo>
                </a:path>
              </a:pathLst>
            </a:custGeom>
            <a:ln w="9359">
              <a:solidFill>
                <a:srgbClr val="FFFFFF"/>
              </a:solidFill>
            </a:ln>
          </p:spPr>
          <p:txBody>
            <a:bodyPr wrap="square" lIns="0" tIns="0" rIns="0" bIns="0" rtlCol="0"/>
            <a:lstStyle/>
            <a:p>
              <a:endParaRPr>
                <a:cs typeface="Calibri" panose="020F0502020204030204" pitchFamily="34" charset="0"/>
              </a:endParaRPr>
            </a:p>
          </p:txBody>
        </p:sp>
        <p:sp>
          <p:nvSpPr>
            <p:cNvPr id="10" name="object 10"/>
            <p:cNvSpPr/>
            <p:nvPr/>
          </p:nvSpPr>
          <p:spPr>
            <a:xfrm>
              <a:off x="631438" y="837563"/>
              <a:ext cx="114300" cy="0"/>
            </a:xfrm>
            <a:custGeom>
              <a:avLst/>
              <a:gdLst/>
              <a:ahLst/>
              <a:cxnLst/>
              <a:rect l="l" t="t" r="r" b="b"/>
              <a:pathLst>
                <a:path w="114300">
                  <a:moveTo>
                    <a:pt x="0" y="0"/>
                  </a:moveTo>
                  <a:lnTo>
                    <a:pt x="113766" y="0"/>
                  </a:lnTo>
                </a:path>
              </a:pathLst>
            </a:custGeom>
            <a:ln w="9359">
              <a:solidFill>
                <a:srgbClr val="FFFFFF"/>
              </a:solidFill>
            </a:ln>
          </p:spPr>
          <p:txBody>
            <a:bodyPr wrap="square" lIns="0" tIns="0" rIns="0" bIns="0" rtlCol="0"/>
            <a:lstStyle/>
            <a:p>
              <a:endParaRPr>
                <a:cs typeface="Calibri" panose="020F0502020204030204" pitchFamily="34" charset="0"/>
              </a:endParaRPr>
            </a:p>
          </p:txBody>
        </p:sp>
        <p:sp>
          <p:nvSpPr>
            <p:cNvPr id="11" name="object 11"/>
            <p:cNvSpPr/>
            <p:nvPr/>
          </p:nvSpPr>
          <p:spPr>
            <a:xfrm>
              <a:off x="631438" y="872299"/>
              <a:ext cx="114300" cy="0"/>
            </a:xfrm>
            <a:custGeom>
              <a:avLst/>
              <a:gdLst/>
              <a:ahLst/>
              <a:cxnLst/>
              <a:rect l="l" t="t" r="r" b="b"/>
              <a:pathLst>
                <a:path w="114300">
                  <a:moveTo>
                    <a:pt x="0" y="0"/>
                  </a:moveTo>
                  <a:lnTo>
                    <a:pt x="113766" y="0"/>
                  </a:lnTo>
                </a:path>
              </a:pathLst>
            </a:custGeom>
            <a:ln w="9359">
              <a:solidFill>
                <a:srgbClr val="FFFFFF"/>
              </a:solidFill>
            </a:ln>
          </p:spPr>
          <p:txBody>
            <a:bodyPr wrap="square" lIns="0" tIns="0" rIns="0" bIns="0" rtlCol="0"/>
            <a:lstStyle/>
            <a:p>
              <a:endParaRPr>
                <a:cs typeface="Calibri" panose="020F0502020204030204" pitchFamily="34" charset="0"/>
              </a:endParaRPr>
            </a:p>
          </p:txBody>
        </p:sp>
        <p:pic>
          <p:nvPicPr>
            <p:cNvPr id="12" name="object 12"/>
            <p:cNvPicPr/>
            <p:nvPr/>
          </p:nvPicPr>
          <p:blipFill>
            <a:blip r:embed="rId2" cstate="print"/>
            <a:stretch>
              <a:fillRect/>
            </a:stretch>
          </p:blipFill>
          <p:spPr>
            <a:xfrm>
              <a:off x="631438" y="902355"/>
              <a:ext cx="213193" cy="204887"/>
            </a:xfrm>
            <a:prstGeom prst="rect">
              <a:avLst/>
            </a:prstGeom>
          </p:spPr>
        </p:pic>
      </p:grpSp>
      <p:pic>
        <p:nvPicPr>
          <p:cNvPr id="13" name="object 13"/>
          <p:cNvPicPr/>
          <p:nvPr/>
        </p:nvPicPr>
        <p:blipFill>
          <a:blip r:embed="rId3" cstate="print"/>
          <a:stretch>
            <a:fillRect/>
          </a:stretch>
        </p:blipFill>
        <p:spPr>
          <a:xfrm>
            <a:off x="720001" y="3045320"/>
            <a:ext cx="6120003" cy="6152680"/>
          </a:xfrm>
          <a:prstGeom prst="rect">
            <a:avLst/>
          </a:prstGeom>
        </p:spPr>
      </p:pic>
      <p:sp>
        <p:nvSpPr>
          <p:cNvPr id="14" name="object 14"/>
          <p:cNvSpPr txBox="1"/>
          <p:nvPr/>
        </p:nvSpPr>
        <p:spPr>
          <a:xfrm>
            <a:off x="4222602" y="8272165"/>
            <a:ext cx="2440940" cy="782320"/>
          </a:xfrm>
          <a:prstGeom prst="rect">
            <a:avLst/>
          </a:prstGeom>
        </p:spPr>
        <p:txBody>
          <a:bodyPr vert="horz" wrap="square" lIns="0" tIns="7620" rIns="0" bIns="0" rtlCol="0">
            <a:spAutoFit/>
          </a:bodyPr>
          <a:lstStyle/>
          <a:p>
            <a:pPr marL="13970" marR="5080" indent="3175" algn="just" rtl="1">
              <a:lnSpc>
                <a:spcPct val="104200"/>
              </a:lnSpc>
              <a:spcBef>
                <a:spcPts val="60"/>
              </a:spcBef>
            </a:pPr>
            <a:r>
              <a:rPr lang="ar-JO" sz="800" dirty="0">
                <a:solidFill>
                  <a:srgbClr val="FFFFFF"/>
                </a:solidFill>
                <a:latin typeface="Arial Narrow"/>
                <a:cs typeface="Calibri" panose="020F0502020204030204" pitchFamily="34" charset="0"/>
              </a:rPr>
              <a:t>جمهورية الكونغو الديمقراطية 2019 - متطوع في جمهورية الكونغو الديمقراطية يناقش مع تشانس إيفاريست، نائب رئيس جمعية الدراجات النارية في كوماندا. لقد كانوا شريكًا رئيسيًا للصليب الأحمر في جمهورية الكونغو الديمقراطية في الاستجابة لفيروس إيبولا، حيث وحدوا جهودهم للمساعدة في التصدي لانتشار الفيروس.</a:t>
            </a:r>
          </a:p>
          <a:p>
            <a:pPr marL="13970" marR="5080" indent="3175" rtl="1">
              <a:lnSpc>
                <a:spcPct val="104200"/>
              </a:lnSpc>
              <a:spcBef>
                <a:spcPts val="60"/>
              </a:spcBef>
            </a:pPr>
            <a:r>
              <a:rPr lang="ar-JO" sz="800" dirty="0">
                <a:solidFill>
                  <a:srgbClr val="FFFFFF"/>
                </a:solidFill>
                <a:latin typeface="Arial Narrow"/>
                <a:cs typeface="Calibri" panose="020F0502020204030204" pitchFamily="34" charset="0"/>
              </a:rPr>
              <a:t>© كوري بتلر/الاتحاد الدولي لجمعيات الصليب الأحمر والهلال الأحمر</a:t>
            </a:r>
            <a:endParaRPr sz="800" dirty="0">
              <a:latin typeface="Arial Narrow"/>
              <a:cs typeface="Calibri" panose="020F0502020204030204" pitchFamily="34" charset="0"/>
            </a:endParaRPr>
          </a:p>
        </p:txBody>
      </p:sp>
      <p:sp>
        <p:nvSpPr>
          <p:cNvPr id="15" name="object 15"/>
          <p:cNvSpPr/>
          <p:nvPr/>
        </p:nvSpPr>
        <p:spPr>
          <a:xfrm>
            <a:off x="5903379" y="9527213"/>
            <a:ext cx="936625" cy="0"/>
          </a:xfrm>
          <a:custGeom>
            <a:avLst/>
            <a:gdLst/>
            <a:ahLst/>
            <a:cxnLst/>
            <a:rect l="l" t="t" r="r" b="b"/>
            <a:pathLst>
              <a:path w="936625">
                <a:moveTo>
                  <a:pt x="0" y="0"/>
                </a:moveTo>
                <a:lnTo>
                  <a:pt x="936002" y="0"/>
                </a:lnTo>
              </a:path>
            </a:pathLst>
          </a:custGeom>
          <a:ln w="3175">
            <a:solidFill>
              <a:srgbClr val="992B7D"/>
            </a:solidFill>
          </a:ln>
        </p:spPr>
        <p:txBody>
          <a:bodyPr wrap="square" lIns="0" tIns="0" rIns="0" bIns="0" rtlCol="0"/>
          <a:lstStyle/>
          <a:p>
            <a:endParaRPr>
              <a:cs typeface="Calibri" panose="020F0502020204030204" pitchFamily="34" charset="0"/>
            </a:endParaRPr>
          </a:p>
        </p:txBody>
      </p:sp>
      <p:sp>
        <p:nvSpPr>
          <p:cNvPr id="16" name="object 16"/>
          <p:cNvSpPr txBox="1"/>
          <p:nvPr/>
        </p:nvSpPr>
        <p:spPr>
          <a:xfrm>
            <a:off x="2085902" y="9527213"/>
            <a:ext cx="4840605" cy="964367"/>
          </a:xfrm>
          <a:prstGeom prst="rect">
            <a:avLst/>
          </a:prstGeom>
        </p:spPr>
        <p:txBody>
          <a:bodyPr vert="horz" wrap="square" lIns="0" tIns="12700" rIns="0" bIns="0" rtlCol="0">
            <a:spAutoFit/>
          </a:bodyPr>
          <a:lstStyle/>
          <a:p>
            <a:pPr marL="12700" rtl="1">
              <a:lnSpc>
                <a:spcPct val="100000"/>
              </a:lnSpc>
              <a:spcBef>
                <a:spcPts val="100"/>
              </a:spcBef>
            </a:pPr>
            <a:r>
              <a:rPr sz="700" dirty="0">
                <a:solidFill>
                  <a:srgbClr val="992B7D"/>
                </a:solidFill>
                <a:latin typeface="Arial Black"/>
                <a:cs typeface="Calibri" panose="020F0502020204030204" pitchFamily="34" charset="0"/>
              </a:rPr>
              <a:t>8.</a:t>
            </a:r>
            <a:r>
              <a:rPr sz="700" spc="195" dirty="0">
                <a:solidFill>
                  <a:srgbClr val="992B7D"/>
                </a:solidFill>
                <a:latin typeface="Arial Black"/>
                <a:cs typeface="Calibri" panose="020F0502020204030204" pitchFamily="34" charset="0"/>
              </a:rPr>
              <a:t> </a:t>
            </a:r>
            <a:r>
              <a:rPr lang="ar-JO" sz="700" spc="195" dirty="0">
                <a:solidFill>
                  <a:srgbClr val="992B7D"/>
                </a:solidFill>
                <a:latin typeface="Tahoma"/>
                <a:cs typeface="Calibri" panose="020F0502020204030204" pitchFamily="34" charset="0"/>
              </a:rPr>
              <a:t> </a:t>
            </a:r>
            <a:r>
              <a:rPr lang="ar-JO" sz="700" dirty="0">
                <a:latin typeface="Tahoma"/>
                <a:cs typeface="Calibri" panose="020F0502020204030204" pitchFamily="34" charset="0"/>
              </a:rPr>
              <a:t>بني النموذج المستخدم لجمع البيانات أثناء الاستجابة لفيروس الإيبولا على النموذج القالب الذي يمكن الوصول إليه </a:t>
            </a:r>
            <a:r>
              <a:rPr lang="ar-JO" sz="700" u="sng" spc="-10" dirty="0">
                <a:solidFill>
                  <a:srgbClr val="992B7D"/>
                </a:solidFill>
                <a:uFill>
                  <a:solidFill>
                    <a:srgbClr val="992B7D"/>
                  </a:solidFill>
                </a:uFill>
                <a:latin typeface="Tahoma"/>
                <a:cs typeface="Calibri" panose="020F0502020204030204" pitchFamily="34" charset="0"/>
                <a:hlinkClick r:id="rId4"/>
              </a:rPr>
              <a:t>هُنا</a:t>
            </a:r>
            <a:r>
              <a:rPr lang="ar-JO" sz="700" dirty="0">
                <a:latin typeface="Tahoma"/>
                <a:cs typeface="Calibri" panose="020F0502020204030204" pitchFamily="34" charset="0"/>
              </a:rPr>
              <a:t>.</a:t>
            </a:r>
          </a:p>
          <a:p>
            <a:pPr marL="12700">
              <a:lnSpc>
                <a:spcPct val="100000"/>
              </a:lnSpc>
              <a:spcBef>
                <a:spcPts val="100"/>
              </a:spcBef>
            </a:pPr>
            <a:endParaRPr lang="ar-JO" sz="700" dirty="0">
              <a:latin typeface="Tahoma"/>
              <a:cs typeface="Calibri" panose="020F0502020204030204" pitchFamily="34" charset="0"/>
            </a:endParaRPr>
          </a:p>
          <a:p>
            <a:pPr marL="12700">
              <a:lnSpc>
                <a:spcPct val="100000"/>
              </a:lnSpc>
              <a:spcBef>
                <a:spcPts val="100"/>
              </a:spcBef>
            </a:pPr>
            <a:endParaRPr lang="ar-JO" sz="700" dirty="0">
              <a:latin typeface="Tahoma"/>
              <a:cs typeface="Calibri" panose="020F0502020204030204" pitchFamily="34" charset="0"/>
            </a:endParaRPr>
          </a:p>
          <a:p>
            <a:pPr marL="12700">
              <a:lnSpc>
                <a:spcPct val="100000"/>
              </a:lnSpc>
              <a:spcBef>
                <a:spcPts val="100"/>
              </a:spcBef>
            </a:pPr>
            <a:endParaRPr lang="ar-JO" sz="700" dirty="0">
              <a:latin typeface="Tahoma"/>
              <a:cs typeface="Calibri" panose="020F0502020204030204" pitchFamily="34" charset="0"/>
            </a:endParaRPr>
          </a:p>
          <a:p>
            <a:pPr marL="12700">
              <a:lnSpc>
                <a:spcPct val="100000"/>
              </a:lnSpc>
              <a:spcBef>
                <a:spcPts val="100"/>
              </a:spcBef>
            </a:pPr>
            <a:endParaRPr lang="ar-JO" sz="700" dirty="0">
              <a:latin typeface="Tahoma"/>
              <a:cs typeface="Calibri" panose="020F0502020204030204" pitchFamily="34" charset="0"/>
            </a:endParaRPr>
          </a:p>
          <a:p>
            <a:pPr marL="12700" rtl="1">
              <a:lnSpc>
                <a:spcPct val="100000"/>
              </a:lnSpc>
              <a:spcBef>
                <a:spcPts val="100"/>
              </a:spcBef>
            </a:pPr>
            <a:endParaRPr lang="en-US" sz="700" dirty="0">
              <a:latin typeface="Tahoma"/>
              <a:cs typeface="Calibri" panose="020F0502020204030204" pitchFamily="34" charset="0"/>
            </a:endParaRPr>
          </a:p>
          <a:p>
            <a:pPr marL="12700">
              <a:lnSpc>
                <a:spcPct val="100000"/>
              </a:lnSpc>
              <a:spcBef>
                <a:spcPts val="100"/>
              </a:spcBef>
            </a:pPr>
            <a:endParaRPr lang="en-US" sz="700" dirty="0">
              <a:latin typeface="Tahoma"/>
              <a:cs typeface="Calibri" panose="020F0502020204030204" pitchFamily="34" charset="0"/>
            </a:endParaRPr>
          </a:p>
          <a:p>
            <a:pPr marL="12700">
              <a:lnSpc>
                <a:spcPct val="100000"/>
              </a:lnSpc>
              <a:spcBef>
                <a:spcPts val="100"/>
              </a:spcBef>
            </a:pPr>
            <a:r>
              <a:rPr sz="700" spc="-10" dirty="0">
                <a:latin typeface="Tahoma"/>
                <a:cs typeface="Calibri" panose="020F0502020204030204" pitchFamily="34" charset="0"/>
              </a:rPr>
              <a:t>.</a:t>
            </a:r>
            <a:endParaRPr sz="700" dirty="0">
              <a:latin typeface="Tahoma"/>
              <a:cs typeface="Calibri" panose="020F0502020204030204" pitchFamily="34" charset="0"/>
            </a:endParaRPr>
          </a:p>
        </p:txBody>
      </p:sp>
      <p:sp>
        <p:nvSpPr>
          <p:cNvPr id="17" name="object 17"/>
          <p:cNvSpPr/>
          <p:nvPr/>
        </p:nvSpPr>
        <p:spPr>
          <a:xfrm>
            <a:off x="6782362" y="10059146"/>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18" name="object 18"/>
          <p:cNvSpPr txBox="1"/>
          <p:nvPr/>
        </p:nvSpPr>
        <p:spPr>
          <a:xfrm>
            <a:off x="3743612" y="10073963"/>
            <a:ext cx="3282315" cy="197490"/>
          </a:xfrm>
          <a:prstGeom prst="rect">
            <a:avLst/>
          </a:prstGeom>
        </p:spPr>
        <p:txBody>
          <a:bodyPr vert="horz" wrap="square" lIns="0" tIns="12700" rIns="0" bIns="0" rtlCol="0">
            <a:spAutoFit/>
          </a:bodyPr>
          <a:lstStyle/>
          <a:p>
            <a:pPr marL="12700" rtl="1">
              <a:lnSpc>
                <a:spcPct val="100000"/>
              </a:lnSpc>
              <a:spcBef>
                <a:spcPts val="100"/>
              </a:spcBef>
              <a:tabLst>
                <a:tab pos="361950" algn="l"/>
              </a:tabLst>
            </a:pPr>
            <a:r>
              <a:rPr sz="1200" b="1" spc="67" baseline="3472" dirty="0">
                <a:solidFill>
                  <a:srgbClr val="FFFFFF"/>
                </a:solidFill>
                <a:latin typeface="Calibri" panose="020F0502020204030204" pitchFamily="34" charset="0"/>
                <a:cs typeface="Calibri" panose="020F0502020204030204" pitchFamily="34" charset="0"/>
              </a:rPr>
              <a:t>34</a:t>
            </a:r>
            <a:r>
              <a:rPr sz="1200" b="1" baseline="3472" dirty="0">
                <a:solidFill>
                  <a:srgbClr val="FFFFFF"/>
                </a:solidFill>
                <a:latin typeface="Calibri" panose="020F0502020204030204" pitchFamily="34" charset="0"/>
                <a:cs typeface="Calibri" panose="020F0502020204030204" pitchFamily="34" charset="0"/>
              </a:rPr>
              <a:t>	</a:t>
            </a:r>
            <a:endParaRPr sz="800" dirty="0">
              <a:latin typeface="Verdana"/>
              <a:cs typeface="Calibri" panose="020F0502020204030204" pitchFamily="34" charset="0"/>
            </a:endParaRPr>
          </a:p>
        </p:txBody>
      </p:sp>
      <p:sp>
        <p:nvSpPr>
          <p:cNvPr id="19" name="object 23">
            <a:extLst>
              <a:ext uri="{FF2B5EF4-FFF2-40B4-BE49-F238E27FC236}">
                <a16:creationId xmlns:a16="http://schemas.microsoft.com/office/drawing/2014/main" id="{36218E38-668E-AE74-83A8-EABFFFC3FB21}"/>
              </a:ext>
            </a:extLst>
          </p:cNvPr>
          <p:cNvSpPr txBox="1"/>
          <p:nvPr/>
        </p:nvSpPr>
        <p:spPr>
          <a:xfrm>
            <a:off x="3367525" y="10165976"/>
            <a:ext cx="3350553" cy="120546"/>
          </a:xfrm>
          <a:prstGeom prst="rect">
            <a:avLst/>
          </a:prstGeom>
        </p:spPr>
        <p:txBody>
          <a:bodyPr vert="horz" wrap="square" lIns="0" tIns="12700" rIns="0" bIns="0" rtlCol="0">
            <a:spAutoFit/>
          </a:bodyPr>
          <a:lstStyle/>
          <a:p>
            <a:pPr marL="12700" rtl="1">
              <a:lnSpc>
                <a:spcPct val="100000"/>
              </a:lnSpc>
              <a:spcBef>
                <a:spcPts val="100"/>
              </a:spcBef>
            </a:pPr>
            <a:r>
              <a:rPr lang="ar-JO" sz="700" spc="10" dirty="0">
                <a:latin typeface="Verdana"/>
                <a:cs typeface="Calibri" panose="020F0502020204030204" pitchFamily="34" charset="0"/>
              </a:rPr>
              <a:t>كيفية الاستماع والاستجابة </a:t>
            </a:r>
            <a:r>
              <a:rPr lang="ar-JO" sz="700" spc="10" dirty="0" err="1">
                <a:latin typeface="Verdana"/>
                <a:cs typeface="Calibri" panose="020F0502020204030204" pitchFamily="34" charset="0"/>
              </a:rPr>
              <a:t>للتغذيةالراجعة</a:t>
            </a:r>
            <a:r>
              <a:rPr lang="ar-JO" sz="700" spc="10" dirty="0">
                <a:latin typeface="Verdana"/>
                <a:cs typeface="Calibri" panose="020F0502020204030204" pitchFamily="34" charset="0"/>
              </a:rPr>
              <a:t> المجتمعية المفتوحة</a:t>
            </a:r>
            <a:endParaRPr sz="700" dirty="0">
              <a:latin typeface="Verdana"/>
              <a:cs typeface="Calibri" panose="020F0502020204030204"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719999" y="612003"/>
            <a:ext cx="6120130" cy="381635"/>
          </a:xfrm>
          <a:custGeom>
            <a:avLst/>
            <a:gdLst/>
            <a:ahLst/>
            <a:cxnLst/>
            <a:rect l="l" t="t" r="r" b="b"/>
            <a:pathLst>
              <a:path w="6120130" h="381634">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92B7D"/>
          </a:solidFill>
        </p:spPr>
        <p:txBody>
          <a:bodyPr wrap="square" lIns="0" tIns="0" rIns="0" bIns="0" rtlCol="0"/>
          <a:lstStyle/>
          <a:p>
            <a:pPr algn="just"/>
            <a:endParaRPr>
              <a:cs typeface="Calibri" panose="020F0502020204030204" pitchFamily="34" charset="0"/>
            </a:endParaRPr>
          </a:p>
        </p:txBody>
      </p:sp>
      <p:sp>
        <p:nvSpPr>
          <p:cNvPr id="3" name="object 3"/>
          <p:cNvSpPr txBox="1"/>
          <p:nvPr/>
        </p:nvSpPr>
        <p:spPr>
          <a:xfrm>
            <a:off x="1720850" y="703375"/>
            <a:ext cx="4611563" cy="212879"/>
          </a:xfrm>
          <a:prstGeom prst="rect">
            <a:avLst/>
          </a:prstGeom>
        </p:spPr>
        <p:txBody>
          <a:bodyPr vert="horz" wrap="square" lIns="0" tIns="12700" rIns="0" bIns="0" rtlCol="0">
            <a:spAutoFit/>
          </a:bodyPr>
          <a:lstStyle/>
          <a:p>
            <a:pPr marL="12700" algn="just" rtl="1">
              <a:lnSpc>
                <a:spcPct val="100000"/>
              </a:lnSpc>
              <a:spcBef>
                <a:spcPts val="100"/>
              </a:spcBef>
            </a:pPr>
            <a:r>
              <a:rPr lang="ar-JO" sz="1300" b="1" spc="170" dirty="0">
                <a:solidFill>
                  <a:srgbClr val="FFFFFF"/>
                </a:solidFill>
                <a:latin typeface="Calibri"/>
                <a:cs typeface="Calibri" panose="020F0502020204030204" pitchFamily="34" charset="0"/>
              </a:rPr>
              <a:t>تحديد توقيت وآلية ترجمة الملاحظات والانطباعات</a:t>
            </a:r>
            <a:endParaRPr sz="1300" dirty="0">
              <a:latin typeface="Calibri"/>
              <a:cs typeface="Calibri" panose="020F0502020204030204" pitchFamily="34" charset="0"/>
            </a:endParaRPr>
          </a:p>
        </p:txBody>
      </p:sp>
      <p:sp>
        <p:nvSpPr>
          <p:cNvPr id="4" name="object 4"/>
          <p:cNvSpPr txBox="1"/>
          <p:nvPr/>
        </p:nvSpPr>
        <p:spPr>
          <a:xfrm>
            <a:off x="3857350" y="1089529"/>
            <a:ext cx="2995930" cy="1592937"/>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يجب الاستماع إلى أفراد المجتمع باللغة التي يشعرون بالارتياح حيالها. ومع ذلك، فإن ترجمة بيانات الملاحظات والانطباعات النوعية تستغرق وقتًا طويلاً، وتتضمن خطر تغيير أو فقدان التفاصيل المهمة التي قد يشاركها ذلك الشخص.</a:t>
            </a:r>
            <a:r>
              <a:rPr lang="en-US" sz="1000" spc="-15" dirty="0">
                <a:latin typeface="Tahoma"/>
                <a:cs typeface="Calibri" panose="020F0502020204030204" pitchFamily="34" charset="0"/>
              </a:rPr>
              <a:t> </a:t>
            </a:r>
            <a:r>
              <a:rPr lang="ar-JO" sz="1000" spc="-10" dirty="0">
                <a:latin typeface="Tahoma"/>
                <a:cs typeface="Calibri" panose="020F0502020204030204" pitchFamily="34" charset="0"/>
              </a:rPr>
              <a:t>لذلك، يجب أن تقتصر ترجمة البيانات على المواقف التي يحتاج فيها الأشخاص الذين لا يفهمون اللغة المحلية إلى رؤية البيانات الأولية</a:t>
            </a:r>
            <a:r>
              <a:rPr sz="1000" dirty="0">
                <a:latin typeface="Tahoma"/>
                <a:cs typeface="Calibri" panose="020F0502020204030204" pitchFamily="34" charset="0"/>
              </a:rPr>
              <a:t>.</a:t>
            </a:r>
            <a:r>
              <a:rPr sz="1000" spc="-15" dirty="0">
                <a:latin typeface="Tahoma"/>
                <a:cs typeface="Calibri" panose="020F0502020204030204" pitchFamily="34" charset="0"/>
              </a:rPr>
              <a:t> </a:t>
            </a:r>
            <a:endParaRPr lang="en-US" sz="1000" spc="-15" dirty="0">
              <a:latin typeface="Tahoma"/>
              <a:cs typeface="Calibri" panose="020F0502020204030204" pitchFamily="34" charset="0"/>
            </a:endParaRPr>
          </a:p>
          <a:p>
            <a:pPr marL="12700" marR="5080" algn="just" rtl="1">
              <a:lnSpc>
                <a:spcPct val="113999"/>
              </a:lnSpc>
              <a:spcBef>
                <a:spcPts val="100"/>
              </a:spcBef>
            </a:pPr>
            <a:r>
              <a:rPr lang="ar-JO" sz="1000" spc="-15" dirty="0">
                <a:latin typeface="Tahoma"/>
                <a:cs typeface="Calibri" panose="020F0502020204030204" pitchFamily="34" charset="0"/>
              </a:rPr>
              <a:t>يجب أن يعتمد قرار ترجمة البيانات على حجم آلية التغذية الراجعة و </a:t>
            </a:r>
            <a:r>
              <a:rPr lang="ar-JO" sz="1000" dirty="0">
                <a:solidFill>
                  <a:srgbClr val="E42A83"/>
                </a:solidFill>
                <a:latin typeface="Tahoma"/>
                <a:cs typeface="Calibri" panose="020F0502020204030204" pitchFamily="34" charset="0"/>
                <a:hlinkClick r:id="rId2" action="ppaction://hlinksldjump"/>
              </a:rPr>
              <a:t>تدفق المعلومات </a:t>
            </a:r>
            <a:r>
              <a:rPr lang="ar-JO" sz="1000" spc="-15" dirty="0">
                <a:latin typeface="Tahoma"/>
                <a:cs typeface="Calibri" panose="020F0502020204030204" pitchFamily="34" charset="0"/>
              </a:rPr>
              <a:t>ضمن منظمتك. للمزيد من المعلومات حول هذه الخطوات أنظر </a:t>
            </a:r>
            <a:r>
              <a:rPr lang="ar-JO" sz="1000" dirty="0">
                <a:solidFill>
                  <a:srgbClr val="E42A83"/>
                </a:solidFill>
                <a:latin typeface="Tahoma"/>
                <a:cs typeface="Calibri" panose="020F0502020204030204" pitchFamily="34" charset="0"/>
                <a:hlinkClick r:id="rId3" action="ppaction://hlinksldjump"/>
              </a:rPr>
              <a:t>القسمين 1.2</a:t>
            </a:r>
            <a:r>
              <a:rPr lang="ar-JO" sz="1000" spc="-15" dirty="0">
                <a:latin typeface="Tahoma"/>
                <a:cs typeface="Calibri" panose="020F0502020204030204" pitchFamily="34" charset="0"/>
              </a:rPr>
              <a:t> و</a:t>
            </a:r>
            <a:r>
              <a:rPr lang="en-US" sz="1000" dirty="0">
                <a:solidFill>
                  <a:srgbClr val="E42A83"/>
                </a:solidFill>
                <a:latin typeface="Tahoma"/>
                <a:cs typeface="Calibri" panose="020F0502020204030204" pitchFamily="34" charset="0"/>
                <a:hlinkClick r:id="rId4" action="ppaction://hlinksldjump"/>
              </a:rPr>
              <a:t> 1.5</a:t>
            </a:r>
            <a:r>
              <a:rPr lang="ar-JO" sz="1000" dirty="0">
                <a:solidFill>
                  <a:srgbClr val="E42A83"/>
                </a:solidFill>
                <a:latin typeface="Tahoma"/>
                <a:cs typeface="Calibri" panose="020F0502020204030204" pitchFamily="34" charset="0"/>
              </a:rPr>
              <a:t>.</a:t>
            </a:r>
            <a:endParaRPr lang="ar-JO" sz="1000" spc="-15" dirty="0">
              <a:latin typeface="Tahoma"/>
              <a:cs typeface="Calibri" panose="020F0502020204030204" pitchFamily="34" charset="0"/>
            </a:endParaRPr>
          </a:p>
        </p:txBody>
      </p:sp>
      <p:sp>
        <p:nvSpPr>
          <p:cNvPr id="5" name="object 5"/>
          <p:cNvSpPr txBox="1"/>
          <p:nvPr/>
        </p:nvSpPr>
        <p:spPr>
          <a:xfrm>
            <a:off x="707299" y="1069932"/>
            <a:ext cx="2995930" cy="1404680"/>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تأكد من وضع الترجمة في الاعتبار عند الاتفاق على الأدوار والمسؤوليات وتدفق المعلومات. سيكون من الجيد عند ترجمة التغذية الراجعة المجتمعية من أو إلى اللغات المحلية، وضع قائمة بالمصطلحات الأساسية، ولاتي يمكن أن تتضمن الكلمات المستخدمة لمصطلحات مثل "الشكاوى"، وأسماء قطاعات الاستجابة والمصطلحات التي تصف أصحاب المصلحة المهمين في الاستجابة، والمفردات والتعابير الشائعة. حيث سيساعد هذا على ضمان الاتساق وتجنب ترجمة المصطلحات الهامة على نحو خاطئ.</a:t>
            </a:r>
            <a:endParaRPr sz="1000" dirty="0">
              <a:latin typeface="Tahoma"/>
              <a:cs typeface="Calibri" panose="020F0502020204030204" pitchFamily="34" charset="0"/>
            </a:endParaRPr>
          </a:p>
        </p:txBody>
      </p:sp>
      <p:pic>
        <p:nvPicPr>
          <p:cNvPr id="6" name="object 6"/>
          <p:cNvPicPr/>
          <p:nvPr/>
        </p:nvPicPr>
        <p:blipFill>
          <a:blip r:embed="rId5" cstate="print"/>
          <a:stretch>
            <a:fillRect/>
          </a:stretch>
        </p:blipFill>
        <p:spPr>
          <a:xfrm>
            <a:off x="6616101" y="2997471"/>
            <a:ext cx="72008" cy="71996"/>
          </a:xfrm>
          <a:prstGeom prst="rect">
            <a:avLst/>
          </a:prstGeom>
        </p:spPr>
      </p:pic>
      <p:sp>
        <p:nvSpPr>
          <p:cNvPr id="7" name="object 7"/>
          <p:cNvSpPr txBox="1"/>
          <p:nvPr/>
        </p:nvSpPr>
        <p:spPr>
          <a:xfrm>
            <a:off x="2020823" y="3311897"/>
            <a:ext cx="4848624" cy="274434"/>
          </a:xfrm>
          <a:prstGeom prst="rect">
            <a:avLst/>
          </a:prstGeom>
        </p:spPr>
        <p:txBody>
          <a:bodyPr vert="horz" wrap="square" lIns="0" tIns="12700" rIns="0" bIns="0" rtlCol="0">
            <a:spAutoFit/>
          </a:bodyPr>
          <a:lstStyle/>
          <a:p>
            <a:pPr marL="12700" algn="just" rtl="1">
              <a:lnSpc>
                <a:spcPct val="100000"/>
              </a:lnSpc>
              <a:spcBef>
                <a:spcPts val="100"/>
              </a:spcBef>
            </a:pPr>
            <a:r>
              <a:rPr sz="1700" b="1" spc="114" dirty="0">
                <a:solidFill>
                  <a:srgbClr val="E42A83"/>
                </a:solidFill>
                <a:latin typeface="Calibri"/>
                <a:cs typeface="Calibri" panose="020F0502020204030204" pitchFamily="34" charset="0"/>
              </a:rPr>
              <a:t>3.2</a:t>
            </a:r>
            <a:r>
              <a:rPr sz="1700" b="1" spc="100" dirty="0">
                <a:solidFill>
                  <a:srgbClr val="E42A83"/>
                </a:solidFill>
                <a:latin typeface="Calibri"/>
                <a:cs typeface="Calibri" panose="020F0502020204030204" pitchFamily="34" charset="0"/>
              </a:rPr>
              <a:t> </a:t>
            </a:r>
            <a:r>
              <a:rPr lang="ar-JO" sz="1700" b="1" spc="145" dirty="0">
                <a:solidFill>
                  <a:srgbClr val="E42A83"/>
                </a:solidFill>
                <a:latin typeface="Calibri"/>
                <a:cs typeface="Calibri" panose="020F0502020204030204" pitchFamily="34" charset="0"/>
              </a:rPr>
              <a:t>تحديد الأولويات وإحالة الملاحظات والانطباعات</a:t>
            </a:r>
            <a:endParaRPr sz="1700" dirty="0">
              <a:latin typeface="Calibri"/>
              <a:cs typeface="Calibri" panose="020F0502020204030204" pitchFamily="34" charset="0"/>
            </a:endParaRPr>
          </a:p>
        </p:txBody>
      </p:sp>
      <p:sp>
        <p:nvSpPr>
          <p:cNvPr id="8" name="object 8"/>
          <p:cNvSpPr txBox="1"/>
          <p:nvPr/>
        </p:nvSpPr>
        <p:spPr>
          <a:xfrm>
            <a:off x="3857350" y="3718259"/>
            <a:ext cx="2995930" cy="1404680"/>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spc="-20" dirty="0">
                <a:latin typeface="Tahoma"/>
                <a:cs typeface="Calibri" panose="020F0502020204030204" pitchFamily="34" charset="0"/>
              </a:rPr>
              <a:t>قد تكون بعض الملاحظات والانطباعات </a:t>
            </a:r>
            <a:r>
              <a:rPr lang="ar-JO" sz="1000" dirty="0">
                <a:solidFill>
                  <a:srgbClr val="E42A83"/>
                </a:solidFill>
                <a:latin typeface="Tahoma"/>
                <a:cs typeface="Calibri" panose="020F0502020204030204" pitchFamily="34" charset="0"/>
                <a:hlinkClick r:id="rId6" action="ppaction://hlinksldjump"/>
              </a:rPr>
              <a:t>هامة</a:t>
            </a:r>
            <a:r>
              <a:rPr lang="ar-JO" sz="1000" spc="-20" dirty="0">
                <a:latin typeface="Tahoma"/>
                <a:cs typeface="Calibri" panose="020F0502020204030204" pitchFamily="34" charset="0"/>
              </a:rPr>
              <a:t>، مما يعني أنها تحتاج إلى </a:t>
            </a:r>
            <a:r>
              <a:rPr lang="ar-JO" sz="1000" b="1" spc="-20" dirty="0">
                <a:latin typeface="Tahoma"/>
                <a:cs typeface="Calibri" panose="020F0502020204030204" pitchFamily="34" charset="0"/>
              </a:rPr>
              <a:t>متابعة عاجلة ومحددة </a:t>
            </a:r>
            <a:r>
              <a:rPr lang="ar-JO" sz="1000" spc="-20" dirty="0">
                <a:latin typeface="Tahoma"/>
                <a:cs typeface="Calibri" panose="020F0502020204030204" pitchFamily="34" charset="0"/>
              </a:rPr>
              <a:t>قبل التحليل العام ومناقشة جميع بيانات الملاحظات والانطباعات. من الممكن أن تتضمن بعضها مشكلات مثل تقديم الأغذية الفاسدة أو المخاطر الأمنية المحتملة أو علامات تفشي المرض، أو الشائعات الجديدة التي من شأنها أن تُهدد إعداد البرامج. أثناء دمج الملاحظات والانطباعات، يجب وضع علامة على أي شيء ذي طبيعة حساسة أو عاجلة وإحالته على الفور إلى الأشخاص المعينين في إطار الإحالة الداخلي الخاص بك (أنظر </a:t>
            </a:r>
            <a:r>
              <a:rPr lang="ar-JO" sz="1000" dirty="0">
                <a:solidFill>
                  <a:srgbClr val="E42A83"/>
                </a:solidFill>
                <a:latin typeface="Tahoma"/>
                <a:cs typeface="Calibri" panose="020F0502020204030204" pitchFamily="34" charset="0"/>
                <a:hlinkClick r:id="rId4" action="ppaction://hlinksldjump"/>
              </a:rPr>
              <a:t>القسم 1.5</a:t>
            </a:r>
            <a:r>
              <a:rPr lang="ar-JO" sz="1000" dirty="0">
                <a:solidFill>
                  <a:schemeClr val="tx1"/>
                </a:solidFill>
                <a:latin typeface="Tahoma"/>
                <a:cs typeface="Calibri" panose="020F0502020204030204" pitchFamily="34" charset="0"/>
              </a:rPr>
              <a:t>).</a:t>
            </a:r>
            <a:endParaRPr sz="1000" dirty="0">
              <a:solidFill>
                <a:schemeClr val="tx1"/>
              </a:solidFill>
              <a:latin typeface="Tahoma"/>
              <a:cs typeface="Calibri" panose="020F0502020204030204" pitchFamily="34" charset="0"/>
            </a:endParaRPr>
          </a:p>
        </p:txBody>
      </p:sp>
      <p:sp>
        <p:nvSpPr>
          <p:cNvPr id="9" name="object 9"/>
          <p:cNvSpPr txBox="1"/>
          <p:nvPr/>
        </p:nvSpPr>
        <p:spPr>
          <a:xfrm>
            <a:off x="706503" y="3730097"/>
            <a:ext cx="2996565" cy="1053815"/>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ستكون بعض الملاحظات والانطباعات الهامة بمثابة </a:t>
            </a:r>
            <a:r>
              <a:rPr lang="ar-JO" sz="1000" dirty="0">
                <a:solidFill>
                  <a:srgbClr val="E42A83"/>
                </a:solidFill>
                <a:latin typeface="Tahoma"/>
                <a:cs typeface="Calibri" panose="020F0502020204030204" pitchFamily="34" charset="0"/>
                <a:hlinkClick r:id="rId2" action="ppaction://hlinksldjump"/>
              </a:rPr>
              <a:t>بيانات حساسة</a:t>
            </a:r>
            <a:r>
              <a:rPr lang="ar-JO" sz="1000" dirty="0">
                <a:latin typeface="Tahoma"/>
                <a:cs typeface="Calibri" panose="020F0502020204030204" pitchFamily="34" charset="0"/>
              </a:rPr>
              <a:t>. في هذه الحالة، يجب أن يكون لدى جهة التنسيق المحددة مسبقًا فقط حق الوصول إلى المعلومات. اعتمادًا على سياسة منظمتك بشأن التعامل مع المعلومات الحساسة، يمكن مشاركة تعليقات الملاحظات والانطباعات الحساسة عبر البريد الإلكتروني مع مرفق محمي بكلمة مرور وبحيث يتم إرسال كلمة المرور عبر قناة مختلفة، مثل الرسائل النصية.</a:t>
            </a:r>
            <a:endParaRPr sz="1000" dirty="0">
              <a:latin typeface="Tahoma"/>
              <a:cs typeface="Calibri" panose="020F0502020204030204" pitchFamily="34" charset="0"/>
            </a:endParaRPr>
          </a:p>
        </p:txBody>
      </p:sp>
      <p:sp>
        <p:nvSpPr>
          <p:cNvPr id="10" name="object 10"/>
          <p:cNvSpPr/>
          <p:nvPr/>
        </p:nvSpPr>
        <p:spPr>
          <a:xfrm>
            <a:off x="719999" y="5688302"/>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92B7D"/>
          </a:solidFill>
        </p:spPr>
        <p:txBody>
          <a:bodyPr wrap="square" lIns="0" tIns="0" rIns="0" bIns="0" rtlCol="0"/>
          <a:lstStyle/>
          <a:p>
            <a:pPr algn="just"/>
            <a:endParaRPr>
              <a:cs typeface="Calibri" panose="020F0502020204030204" pitchFamily="34" charset="0"/>
            </a:endParaRPr>
          </a:p>
        </p:txBody>
      </p:sp>
      <p:sp>
        <p:nvSpPr>
          <p:cNvPr id="11" name="object 11"/>
          <p:cNvSpPr txBox="1"/>
          <p:nvPr/>
        </p:nvSpPr>
        <p:spPr>
          <a:xfrm>
            <a:off x="2165543" y="5768939"/>
            <a:ext cx="4166870" cy="212879"/>
          </a:xfrm>
          <a:prstGeom prst="rect">
            <a:avLst/>
          </a:prstGeom>
        </p:spPr>
        <p:txBody>
          <a:bodyPr vert="horz" wrap="square" lIns="0" tIns="12700" rIns="0" bIns="0" rtlCol="0">
            <a:spAutoFit/>
          </a:bodyPr>
          <a:lstStyle/>
          <a:p>
            <a:pPr marL="12700" algn="just" rtl="1">
              <a:lnSpc>
                <a:spcPct val="100000"/>
              </a:lnSpc>
              <a:spcBef>
                <a:spcPts val="100"/>
              </a:spcBef>
            </a:pPr>
            <a:r>
              <a:rPr lang="ar-JO" sz="1300" b="1" spc="155" dirty="0">
                <a:solidFill>
                  <a:srgbClr val="FFFFFF"/>
                </a:solidFill>
                <a:latin typeface="Calibri"/>
                <a:cs typeface="Calibri" panose="020F0502020204030204" pitchFamily="34" charset="0"/>
              </a:rPr>
              <a:t>حماية هوية مقدم الملاحظات والانطباعات</a:t>
            </a:r>
            <a:endParaRPr sz="1300" dirty="0">
              <a:latin typeface="Calibri"/>
              <a:cs typeface="Calibri" panose="020F0502020204030204" pitchFamily="34" charset="0"/>
            </a:endParaRPr>
          </a:p>
        </p:txBody>
      </p:sp>
      <p:sp>
        <p:nvSpPr>
          <p:cNvPr id="12" name="object 12"/>
          <p:cNvSpPr txBox="1"/>
          <p:nvPr/>
        </p:nvSpPr>
        <p:spPr>
          <a:xfrm>
            <a:off x="3838274" y="6218956"/>
            <a:ext cx="2995930" cy="885307"/>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spc="-10" dirty="0">
                <a:latin typeface="Tahoma"/>
                <a:cs typeface="Calibri" panose="020F0502020204030204" pitchFamily="34" charset="0"/>
              </a:rPr>
              <a:t>حتى في حال إحالة ومشاركة بيانات الملاحظات والانطباعات دون أي </a:t>
            </a:r>
            <a:r>
              <a:rPr lang="ar-JO" sz="1000" dirty="0">
                <a:solidFill>
                  <a:srgbClr val="E42A83"/>
                </a:solidFill>
                <a:latin typeface="Tahoma"/>
                <a:cs typeface="Calibri" panose="020F0502020204030204" pitchFamily="34" charset="0"/>
                <a:hlinkClick r:id="rId7" action="ppaction://hlinksldjump"/>
              </a:rPr>
              <a:t>معلومات شخصية</a:t>
            </a:r>
            <a:r>
              <a:rPr lang="ar-JO" sz="1000" spc="-10" dirty="0">
                <a:latin typeface="Tahoma"/>
                <a:cs typeface="Calibri" panose="020F0502020204030204" pitchFamily="34" charset="0"/>
              </a:rPr>
              <a:t>، مثل الأسماء أو تفاصيل الاتصال، فأنت بحاجة إلى التأكد من عدم وجود معلومات يمكن استخدامها لتحديد هوية الشخص الذي شارك الملاحظات والانطباعات أو الأشخاص الآخرين المعنيين </a:t>
            </a:r>
          </a:p>
          <a:p>
            <a:pPr marL="12700" marR="5080" algn="just">
              <a:lnSpc>
                <a:spcPct val="113999"/>
              </a:lnSpc>
              <a:spcBef>
                <a:spcPts val="100"/>
              </a:spcBef>
            </a:pPr>
            <a:endParaRPr sz="1000" dirty="0">
              <a:latin typeface="Tahoma"/>
              <a:cs typeface="Calibri" panose="020F0502020204030204" pitchFamily="34" charset="0"/>
            </a:endParaRPr>
          </a:p>
        </p:txBody>
      </p:sp>
      <p:sp>
        <p:nvSpPr>
          <p:cNvPr id="13" name="object 13"/>
          <p:cNvSpPr txBox="1"/>
          <p:nvPr/>
        </p:nvSpPr>
        <p:spPr>
          <a:xfrm>
            <a:off x="722296" y="6245876"/>
            <a:ext cx="2995930" cy="523413"/>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(على سبيل المثال، "المرأة الأكبر سنًا في هذه المنطقة").</a:t>
            </a:r>
          </a:p>
          <a:p>
            <a:pPr marL="12700" marR="5080" algn="just" rtl="1">
              <a:lnSpc>
                <a:spcPct val="113999"/>
              </a:lnSpc>
              <a:spcBef>
                <a:spcPts val="100"/>
              </a:spcBef>
            </a:pPr>
            <a:r>
              <a:rPr lang="ar-JO" sz="950" spc="5" dirty="0">
                <a:latin typeface="Tahoma"/>
                <a:cs typeface="Calibri" panose="020F0502020204030204" pitchFamily="34" charset="0"/>
              </a:rPr>
              <a:t>يجب إخفاء هوية أي بيانات قبل مشاركتها، لا سيما عندما يكون هناك خطر وجود معلومات حساسة.</a:t>
            </a:r>
            <a:endParaRPr sz="950" dirty="0">
              <a:latin typeface="Tahoma"/>
              <a:cs typeface="Calibri" panose="020F0502020204030204" pitchFamily="34" charset="0"/>
            </a:endParaRPr>
          </a:p>
        </p:txBody>
      </p:sp>
      <p:pic>
        <p:nvPicPr>
          <p:cNvPr id="14" name="object 14"/>
          <p:cNvPicPr/>
          <p:nvPr/>
        </p:nvPicPr>
        <p:blipFill>
          <a:blip r:embed="rId8" cstate="print"/>
          <a:stretch>
            <a:fillRect/>
          </a:stretch>
        </p:blipFill>
        <p:spPr>
          <a:xfrm>
            <a:off x="2593412" y="6661609"/>
            <a:ext cx="72008" cy="71996"/>
          </a:xfrm>
          <a:prstGeom prst="rect">
            <a:avLst/>
          </a:prstGeom>
        </p:spPr>
      </p:pic>
      <p:grpSp>
        <p:nvGrpSpPr>
          <p:cNvPr id="15" name="object 15"/>
          <p:cNvGrpSpPr/>
          <p:nvPr/>
        </p:nvGrpSpPr>
        <p:grpSpPr>
          <a:xfrm>
            <a:off x="6378935" y="553270"/>
            <a:ext cx="474345" cy="474345"/>
            <a:chOff x="469337" y="562117"/>
            <a:chExt cx="474345" cy="474345"/>
          </a:xfrm>
        </p:grpSpPr>
        <p:sp>
          <p:nvSpPr>
            <p:cNvPr id="16" name="object 16"/>
            <p:cNvSpPr/>
            <p:nvPr/>
          </p:nvSpPr>
          <p:spPr>
            <a:xfrm>
              <a:off x="469337" y="562117"/>
              <a:ext cx="474345" cy="474345"/>
            </a:xfrm>
            <a:custGeom>
              <a:avLst/>
              <a:gdLst/>
              <a:ahLst/>
              <a:cxnLst/>
              <a:rect l="l" t="t" r="r" b="b"/>
              <a:pathLst>
                <a:path w="474344" h="474344">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F1AFCD"/>
            </a:solidFill>
          </p:spPr>
          <p:txBody>
            <a:bodyPr wrap="square" lIns="0" tIns="0" rIns="0" bIns="0" rtlCol="0"/>
            <a:lstStyle/>
            <a:p>
              <a:pPr algn="just"/>
              <a:endParaRPr>
                <a:cs typeface="Calibri" panose="020F0502020204030204" pitchFamily="34" charset="0"/>
              </a:endParaRPr>
            </a:p>
          </p:txBody>
        </p:sp>
        <p:pic>
          <p:nvPicPr>
            <p:cNvPr id="17" name="object 17"/>
            <p:cNvPicPr/>
            <p:nvPr/>
          </p:nvPicPr>
          <p:blipFill>
            <a:blip r:embed="rId9" cstate="print"/>
            <a:stretch>
              <a:fillRect/>
            </a:stretch>
          </p:blipFill>
          <p:spPr>
            <a:xfrm>
              <a:off x="584869" y="660887"/>
              <a:ext cx="243268" cy="276783"/>
            </a:xfrm>
            <a:prstGeom prst="rect">
              <a:avLst/>
            </a:prstGeom>
          </p:spPr>
        </p:pic>
      </p:grpSp>
      <p:grpSp>
        <p:nvGrpSpPr>
          <p:cNvPr id="18" name="object 18"/>
          <p:cNvGrpSpPr/>
          <p:nvPr/>
        </p:nvGrpSpPr>
        <p:grpSpPr>
          <a:xfrm>
            <a:off x="6395102" y="5633440"/>
            <a:ext cx="474345" cy="474345"/>
            <a:chOff x="469337" y="5638417"/>
            <a:chExt cx="474345" cy="474345"/>
          </a:xfrm>
        </p:grpSpPr>
        <p:sp>
          <p:nvSpPr>
            <p:cNvPr id="19" name="object 19"/>
            <p:cNvSpPr/>
            <p:nvPr/>
          </p:nvSpPr>
          <p:spPr>
            <a:xfrm>
              <a:off x="469337" y="5638417"/>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F1AFCD"/>
            </a:solidFill>
          </p:spPr>
          <p:txBody>
            <a:bodyPr wrap="square" lIns="0" tIns="0" rIns="0" bIns="0" rtlCol="0"/>
            <a:lstStyle/>
            <a:p>
              <a:pPr algn="just"/>
              <a:endParaRPr>
                <a:cs typeface="Calibri" panose="020F0502020204030204" pitchFamily="34" charset="0"/>
              </a:endParaRPr>
            </a:p>
          </p:txBody>
        </p:sp>
        <p:pic>
          <p:nvPicPr>
            <p:cNvPr id="20" name="object 20"/>
            <p:cNvPicPr/>
            <p:nvPr/>
          </p:nvPicPr>
          <p:blipFill>
            <a:blip r:embed="rId9" cstate="print"/>
            <a:stretch>
              <a:fillRect/>
            </a:stretch>
          </p:blipFill>
          <p:spPr>
            <a:xfrm>
              <a:off x="584869" y="5737188"/>
              <a:ext cx="243268" cy="276783"/>
            </a:xfrm>
            <a:prstGeom prst="rect">
              <a:avLst/>
            </a:prstGeom>
          </p:spPr>
        </p:pic>
      </p:grpSp>
      <p:sp>
        <p:nvSpPr>
          <p:cNvPr id="22" name="object 22"/>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pPr algn="just"/>
            <a:endParaRPr>
              <a:cs typeface="Calibri" panose="020F0502020204030204" pitchFamily="34" charset="0"/>
            </a:endParaRPr>
          </a:p>
        </p:txBody>
      </p:sp>
      <p:sp>
        <p:nvSpPr>
          <p:cNvPr id="23" name="object 23"/>
          <p:cNvSpPr txBox="1"/>
          <p:nvPr/>
        </p:nvSpPr>
        <p:spPr>
          <a:xfrm>
            <a:off x="6718317" y="10083162"/>
            <a:ext cx="151130" cy="135935"/>
          </a:xfrm>
          <a:prstGeom prst="rect">
            <a:avLst/>
          </a:prstGeom>
        </p:spPr>
        <p:txBody>
          <a:bodyPr vert="horz" wrap="square" lIns="0" tIns="12700" rIns="0" bIns="0" rtlCol="0">
            <a:spAutoFit/>
          </a:bodyPr>
          <a:lstStyle/>
          <a:p>
            <a:pPr marL="12700" algn="just">
              <a:lnSpc>
                <a:spcPct val="100000"/>
              </a:lnSpc>
              <a:spcBef>
                <a:spcPts val="100"/>
              </a:spcBef>
            </a:pPr>
            <a:r>
              <a:rPr sz="800" b="1" spc="-25" dirty="0">
                <a:solidFill>
                  <a:srgbClr val="FFFFFF"/>
                </a:solidFill>
                <a:latin typeface="Calibri" panose="020F0502020204030204" pitchFamily="34" charset="0"/>
                <a:cs typeface="Calibri" panose="020F0502020204030204" pitchFamily="34" charset="0"/>
              </a:rPr>
              <a:t>35</a:t>
            </a:r>
            <a:endParaRPr sz="800" dirty="0">
              <a:latin typeface="Calibri" panose="020F0502020204030204" pitchFamily="34" charset="0"/>
              <a:cs typeface="Calibri" panose="020F0502020204030204" pitchFamily="34" charset="0"/>
            </a:endParaRPr>
          </a:p>
        </p:txBody>
      </p:sp>
      <p:sp>
        <p:nvSpPr>
          <p:cNvPr id="24" name="object 18">
            <a:extLst>
              <a:ext uri="{FF2B5EF4-FFF2-40B4-BE49-F238E27FC236}">
                <a16:creationId xmlns:a16="http://schemas.microsoft.com/office/drawing/2014/main" id="{5AAA6524-0EF9-9835-C3FD-CF22F831CB92}"/>
              </a:ext>
            </a:extLst>
          </p:cNvPr>
          <p:cNvSpPr txBox="1"/>
          <p:nvPr/>
        </p:nvSpPr>
        <p:spPr>
          <a:xfrm>
            <a:off x="2593412" y="10016634"/>
            <a:ext cx="3973829" cy="289560"/>
          </a:xfrm>
          <a:prstGeom prst="rect">
            <a:avLst/>
          </a:prstGeom>
        </p:spPr>
        <p:txBody>
          <a:bodyPr vert="horz" wrap="square" lIns="0" tIns="22860" rIns="0" bIns="0" rtlCol="0">
            <a:spAutoFit/>
          </a:bodyPr>
          <a:lstStyle/>
          <a:p>
            <a:pPr marR="5715" algn="just" rtl="1">
              <a:lnSpc>
                <a:spcPct val="100000"/>
              </a:lnSpc>
              <a:spcBef>
                <a:spcPts val="180"/>
              </a:spcBef>
            </a:pPr>
            <a:r>
              <a:rPr lang="ar-JO" sz="800" b="1" spc="95" dirty="0">
                <a:solidFill>
                  <a:srgbClr val="992B7D"/>
                </a:solidFill>
                <a:latin typeface="Calibri"/>
                <a:cs typeface="Calibri" panose="020F0502020204030204" pitchFamily="34" charset="0"/>
              </a:rPr>
              <a:t>الوحدة 3:</a:t>
            </a:r>
            <a:r>
              <a:rPr lang="ar-JO" sz="800" spc="-10" dirty="0">
                <a:latin typeface="Verdana"/>
                <a:cs typeface="Calibri" panose="020F0502020204030204" pitchFamily="34" charset="0"/>
              </a:rPr>
              <a:t>مراحل بناء آلية التغذية الراجعة المفتوحة وغير المنظمة</a:t>
            </a:r>
            <a:endParaRPr sz="800" dirty="0">
              <a:latin typeface="Verdana"/>
              <a:cs typeface="Calibri" panose="020F0502020204030204" pitchFamily="34" charset="0"/>
            </a:endParaRPr>
          </a:p>
          <a:p>
            <a:pPr marR="5080" algn="just" rtl="1">
              <a:lnSpc>
                <a:spcPct val="100000"/>
              </a:lnSpc>
              <a:spcBef>
                <a:spcPts val="75"/>
              </a:spcBef>
            </a:pPr>
            <a:r>
              <a:rPr lang="ar-JO" sz="800" dirty="0">
                <a:solidFill>
                  <a:srgbClr val="992B7D"/>
                </a:solidFill>
                <a:latin typeface="Verdana"/>
                <a:cs typeface="Calibri" panose="020F0502020204030204" pitchFamily="34" charset="0"/>
              </a:rPr>
              <a:t>المرحلة الثالثة: إحالة وتحليل بيانات الملاحظات والانطباعات</a:t>
            </a:r>
            <a:endParaRPr sz="800" dirty="0">
              <a:latin typeface="Verdana"/>
              <a:cs typeface="Calibri" panose="020F0502020204030204"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2026668" y="680891"/>
            <a:ext cx="4823551" cy="274434"/>
          </a:xfrm>
          <a:prstGeom prst="rect">
            <a:avLst/>
          </a:prstGeom>
        </p:spPr>
        <p:txBody>
          <a:bodyPr vert="horz" wrap="square" lIns="0" tIns="12700" rIns="0" bIns="0" rtlCol="0">
            <a:spAutoFit/>
          </a:bodyPr>
          <a:lstStyle/>
          <a:p>
            <a:pPr marL="12700" rtl="1">
              <a:lnSpc>
                <a:spcPct val="100000"/>
              </a:lnSpc>
              <a:spcBef>
                <a:spcPts val="100"/>
              </a:spcBef>
            </a:pPr>
            <a:r>
              <a:rPr sz="1700" b="1" spc="120" dirty="0">
                <a:solidFill>
                  <a:srgbClr val="E42A83"/>
                </a:solidFill>
                <a:latin typeface="Calibri"/>
                <a:cs typeface="Calibri" panose="020F0502020204030204" pitchFamily="34" charset="0"/>
              </a:rPr>
              <a:t>3.3</a:t>
            </a:r>
            <a:r>
              <a:rPr sz="1700" b="1" spc="100" dirty="0">
                <a:solidFill>
                  <a:srgbClr val="E42A83"/>
                </a:solidFill>
                <a:latin typeface="Calibri"/>
                <a:cs typeface="Calibri" panose="020F0502020204030204" pitchFamily="34" charset="0"/>
              </a:rPr>
              <a:t> </a:t>
            </a:r>
            <a:r>
              <a:rPr lang="ar-JO" sz="1700" b="1" spc="100" dirty="0">
                <a:solidFill>
                  <a:srgbClr val="E42A83"/>
                </a:solidFill>
                <a:latin typeface="Calibri"/>
                <a:cs typeface="Calibri" panose="020F0502020204030204" pitchFamily="34" charset="0"/>
              </a:rPr>
              <a:t> </a:t>
            </a:r>
            <a:r>
              <a:rPr lang="ar-JO" sz="1700" b="1" spc="240" dirty="0">
                <a:solidFill>
                  <a:srgbClr val="E42A83"/>
                </a:solidFill>
                <a:latin typeface="Calibri"/>
                <a:cs typeface="Calibri" panose="020F0502020204030204" pitchFamily="34" charset="0"/>
              </a:rPr>
              <a:t>ترميز البيانات لتحديد المواضيع الرئيسية</a:t>
            </a:r>
            <a:endParaRPr sz="1700" dirty="0">
              <a:latin typeface="Calibri"/>
              <a:cs typeface="Calibri" panose="020F0502020204030204" pitchFamily="34" charset="0"/>
            </a:endParaRPr>
          </a:p>
        </p:txBody>
      </p:sp>
      <p:sp>
        <p:nvSpPr>
          <p:cNvPr id="3" name="object 3"/>
          <p:cNvSpPr txBox="1"/>
          <p:nvPr/>
        </p:nvSpPr>
        <p:spPr>
          <a:xfrm>
            <a:off x="3830603" y="1103236"/>
            <a:ext cx="2995930" cy="353687"/>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يتيح لك تحليل التغذية الراجعة المجتمعية استكشاف البيانات لفهم الصورة العامة. وهذا ليس بالأمر السهل دائمًا  ولاسيما عند التعامل</a:t>
            </a:r>
          </a:p>
        </p:txBody>
      </p:sp>
      <p:sp>
        <p:nvSpPr>
          <p:cNvPr id="4" name="object 4"/>
          <p:cNvSpPr txBox="1"/>
          <p:nvPr/>
        </p:nvSpPr>
        <p:spPr>
          <a:xfrm>
            <a:off x="725112" y="1103236"/>
            <a:ext cx="2995930" cy="335156"/>
          </a:xfrm>
          <a:prstGeom prst="rect">
            <a:avLst/>
          </a:prstGeom>
        </p:spPr>
        <p:txBody>
          <a:bodyPr vert="horz" wrap="square" lIns="0" tIns="12700" rIns="0" bIns="0" rtlCol="0">
            <a:spAutoFit/>
          </a:bodyPr>
          <a:lstStyle/>
          <a:p>
            <a:pPr marL="12700" marR="5080" algn="just" rtl="1">
              <a:lnSpc>
                <a:spcPct val="113999"/>
              </a:lnSpc>
              <a:spcBef>
                <a:spcPts val="100"/>
              </a:spcBef>
            </a:pPr>
            <a:r>
              <a:rPr lang="ar-JO" sz="900" dirty="0">
                <a:latin typeface="Tahoma"/>
                <a:cs typeface="Calibri" panose="020F0502020204030204" pitchFamily="34" charset="0"/>
              </a:rPr>
              <a:t>مع كميات كبيرة من البيانات المفتوحة وغير المنظمة</a:t>
            </a:r>
            <a:r>
              <a:rPr lang="ar-JO" sz="950" dirty="0">
                <a:latin typeface="Tahoma"/>
                <a:cs typeface="Calibri" panose="020F0502020204030204" pitchFamily="34" charset="0"/>
              </a:rPr>
              <a:t>، لذلك يعمل هذا القسم على توجيهم عبر خطوات اتباع نهج منظم للتحليل.</a:t>
            </a:r>
            <a:endParaRPr lang="en-US" sz="950" dirty="0">
              <a:latin typeface="Tahoma"/>
              <a:cs typeface="Calibri" panose="020F0502020204030204" pitchFamily="34" charset="0"/>
            </a:endParaRPr>
          </a:p>
        </p:txBody>
      </p:sp>
      <p:sp>
        <p:nvSpPr>
          <p:cNvPr id="5" name="object 5"/>
          <p:cNvSpPr/>
          <p:nvPr/>
        </p:nvSpPr>
        <p:spPr>
          <a:xfrm>
            <a:off x="719999" y="1886976"/>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6" name="object 6"/>
          <p:cNvSpPr txBox="1"/>
          <p:nvPr/>
        </p:nvSpPr>
        <p:spPr>
          <a:xfrm>
            <a:off x="2057210" y="1949491"/>
            <a:ext cx="4234951" cy="212879"/>
          </a:xfrm>
          <a:prstGeom prst="rect">
            <a:avLst/>
          </a:prstGeom>
        </p:spPr>
        <p:txBody>
          <a:bodyPr vert="horz" wrap="square" lIns="0" tIns="12700" rIns="0" bIns="0" rtlCol="0">
            <a:spAutoFit/>
          </a:bodyPr>
          <a:lstStyle/>
          <a:p>
            <a:pPr marL="12700" rtl="1">
              <a:lnSpc>
                <a:spcPct val="100000"/>
              </a:lnSpc>
              <a:spcBef>
                <a:spcPts val="100"/>
              </a:spcBef>
            </a:pPr>
            <a:r>
              <a:rPr lang="ar-JO" sz="1300" b="1" spc="170" dirty="0">
                <a:solidFill>
                  <a:srgbClr val="FFFFFF"/>
                </a:solidFill>
                <a:latin typeface="Calibri"/>
                <a:cs typeface="Calibri" panose="020F0502020204030204" pitchFamily="34" charset="0"/>
              </a:rPr>
              <a:t>استخدام أنواع مختلفة من البيانات للتحليل</a:t>
            </a:r>
            <a:endParaRPr sz="1300" dirty="0">
              <a:latin typeface="Calibri"/>
              <a:cs typeface="Calibri" panose="020F0502020204030204" pitchFamily="34" charset="0"/>
            </a:endParaRPr>
          </a:p>
        </p:txBody>
      </p:sp>
      <p:sp>
        <p:nvSpPr>
          <p:cNvPr id="7" name="object 7"/>
          <p:cNvSpPr txBox="1"/>
          <p:nvPr/>
        </p:nvSpPr>
        <p:spPr>
          <a:xfrm>
            <a:off x="983796" y="2403011"/>
            <a:ext cx="5586095" cy="159018"/>
          </a:xfrm>
          <a:prstGeom prst="rect">
            <a:avLst/>
          </a:prstGeom>
        </p:spPr>
        <p:txBody>
          <a:bodyPr vert="horz" wrap="square" lIns="0" tIns="12700" rIns="0" bIns="0" rtlCol="0">
            <a:spAutoFit/>
          </a:bodyPr>
          <a:lstStyle/>
          <a:p>
            <a:pPr marL="12700" rtl="1">
              <a:lnSpc>
                <a:spcPct val="100000"/>
              </a:lnSpc>
              <a:spcBef>
                <a:spcPts val="100"/>
              </a:spcBef>
            </a:pPr>
            <a:r>
              <a:rPr lang="ar-JO" sz="950" spc="-10" dirty="0">
                <a:latin typeface="Tahoma"/>
                <a:cs typeface="Calibri" panose="020F0502020204030204" pitchFamily="34" charset="0"/>
              </a:rPr>
              <a:t>يمكنك استخدام عناصر تحليل البيانات الكمية والنوعية لبيانات التغذية الراجعة المجتمعية :</a:t>
            </a:r>
            <a:endParaRPr sz="950" dirty="0">
              <a:latin typeface="Tahoma"/>
              <a:cs typeface="Calibri" panose="020F0502020204030204" pitchFamily="34" charset="0"/>
            </a:endParaRPr>
          </a:p>
        </p:txBody>
      </p:sp>
      <p:sp>
        <p:nvSpPr>
          <p:cNvPr id="8" name="object 8"/>
          <p:cNvSpPr txBox="1"/>
          <p:nvPr/>
        </p:nvSpPr>
        <p:spPr>
          <a:xfrm>
            <a:off x="3814808" y="2645107"/>
            <a:ext cx="2887980" cy="1059970"/>
          </a:xfrm>
          <a:prstGeom prst="rect">
            <a:avLst/>
          </a:prstGeom>
        </p:spPr>
        <p:txBody>
          <a:bodyPr vert="horz" wrap="square" lIns="0" tIns="12700" rIns="0" bIns="0" rtlCol="0">
            <a:spAutoFit/>
          </a:bodyPr>
          <a:lstStyle/>
          <a:p>
            <a:pPr marL="119380" marR="5080" indent="-107314" algn="just" rtl="1">
              <a:lnSpc>
                <a:spcPct val="113999"/>
              </a:lnSpc>
              <a:spcBef>
                <a:spcPts val="100"/>
              </a:spcBef>
              <a:buClr>
                <a:srgbClr val="992B7D"/>
              </a:buClr>
              <a:buFont typeface="Wingdings"/>
              <a:buChar char=""/>
              <a:tabLst>
                <a:tab pos="120650" algn="l"/>
              </a:tabLst>
            </a:pPr>
            <a:r>
              <a:rPr lang="ar-JO" sz="1000" b="1" dirty="0">
                <a:latin typeface="Arial Black"/>
                <a:cs typeface="Calibri" panose="020F0502020204030204" pitchFamily="34" charset="0"/>
              </a:rPr>
              <a:t>تحليل البيانات النوعية </a:t>
            </a:r>
            <a:r>
              <a:rPr lang="ar-JO" sz="1000" dirty="0">
                <a:latin typeface="Arial Black"/>
                <a:cs typeface="Calibri" panose="020F0502020204030204" pitchFamily="34" charset="0"/>
              </a:rPr>
              <a:t>– يشير هذا في سياق بيانات التغذية الراجعة المجتمعية، إلى عملية البحث في معنى تعليقات الملاحظات والانطباعات المفتوحة. التعليقات هي بطبيعتها نماذج غير منظمة لكنها مهمة لأنها توفر التفاصيل وتوضح المشكلة أو الموقف المحدد، ولا تقتصر على خيارات إجابات على الأسئلة المطروحة.</a:t>
            </a:r>
          </a:p>
          <a:p>
            <a:pPr marL="119380" marR="5080" indent="-107314" algn="just" rtl="1">
              <a:lnSpc>
                <a:spcPct val="113999"/>
              </a:lnSpc>
              <a:spcBef>
                <a:spcPts val="100"/>
              </a:spcBef>
              <a:buClr>
                <a:srgbClr val="992B7D"/>
              </a:buClr>
              <a:buFont typeface="Wingdings"/>
              <a:buChar char=""/>
              <a:tabLst>
                <a:tab pos="120650" algn="l"/>
              </a:tabLst>
            </a:pPr>
            <a:endParaRPr lang="ar-JO" sz="950" spc="-45" dirty="0">
              <a:latin typeface="Arial Black"/>
              <a:cs typeface="Calibri" panose="020F0502020204030204" pitchFamily="34" charset="0"/>
            </a:endParaRPr>
          </a:p>
        </p:txBody>
      </p:sp>
      <p:sp>
        <p:nvSpPr>
          <p:cNvPr id="9" name="object 9"/>
          <p:cNvSpPr txBox="1"/>
          <p:nvPr/>
        </p:nvSpPr>
        <p:spPr>
          <a:xfrm>
            <a:off x="706505" y="2458865"/>
            <a:ext cx="2887980" cy="1057854"/>
          </a:xfrm>
          <a:prstGeom prst="rect">
            <a:avLst/>
          </a:prstGeom>
        </p:spPr>
        <p:txBody>
          <a:bodyPr vert="horz" wrap="square" lIns="0" tIns="12700" rIns="0" bIns="0" rtlCol="0">
            <a:spAutoFit/>
          </a:bodyPr>
          <a:lstStyle/>
          <a:p>
            <a:pPr marL="12066" marR="5080" algn="just">
              <a:lnSpc>
                <a:spcPct val="113999"/>
              </a:lnSpc>
              <a:spcBef>
                <a:spcPts val="100"/>
              </a:spcBef>
              <a:buClr>
                <a:srgbClr val="992B7D"/>
              </a:buClr>
              <a:tabLst>
                <a:tab pos="120650" algn="l"/>
              </a:tabLst>
            </a:pPr>
            <a:endParaRPr lang="ar-JO" sz="950" spc="-55" dirty="0">
              <a:latin typeface="Arial Black"/>
              <a:cs typeface="Calibri" panose="020F0502020204030204" pitchFamily="34" charset="0"/>
            </a:endParaRPr>
          </a:p>
          <a:p>
            <a:pPr marL="119380" marR="5080" indent="-107314" algn="just" rtl="1">
              <a:lnSpc>
                <a:spcPct val="113999"/>
              </a:lnSpc>
              <a:spcBef>
                <a:spcPts val="100"/>
              </a:spcBef>
              <a:buClr>
                <a:srgbClr val="992B7D"/>
              </a:buClr>
              <a:buFont typeface="Wingdings"/>
              <a:buChar char=""/>
              <a:tabLst>
                <a:tab pos="120650" algn="l"/>
              </a:tabLst>
            </a:pPr>
            <a:r>
              <a:rPr lang="ar-JO" sz="1000" b="1" dirty="0">
                <a:latin typeface="Arial Black"/>
                <a:cs typeface="Calibri" panose="020F0502020204030204" pitchFamily="34" charset="0"/>
              </a:rPr>
              <a:t>تحليل البيانات الكمية </a:t>
            </a:r>
            <a:r>
              <a:rPr lang="ar-JO" sz="1000" dirty="0">
                <a:latin typeface="Arial Black"/>
                <a:cs typeface="Calibri" panose="020F0502020204030204" pitchFamily="34" charset="0"/>
              </a:rPr>
              <a:t>– هذا هو المكان الذي يتم النظر فيه إلى الأرقام بدلاً من الكلمات. بالنسبة لبيانات الملاحظات والانطباعات المفتوحة، قد تعمل على إحصاء عدد الأشخاص الذين شاركوا الملاحظات والانطباعات أو التعليقات عليها أو التعليقات المخصصة لترميز أو فئة معينة.</a:t>
            </a:r>
            <a:endParaRPr sz="1000" dirty="0">
              <a:latin typeface="Tahoma"/>
              <a:cs typeface="Calibri" panose="020F0502020204030204" pitchFamily="34" charset="0"/>
            </a:endParaRPr>
          </a:p>
        </p:txBody>
      </p:sp>
      <p:pic>
        <p:nvPicPr>
          <p:cNvPr id="10" name="object 10"/>
          <p:cNvPicPr/>
          <p:nvPr/>
        </p:nvPicPr>
        <p:blipFill>
          <a:blip r:embed="rId2" cstate="print"/>
          <a:stretch>
            <a:fillRect/>
          </a:stretch>
        </p:blipFill>
        <p:spPr>
          <a:xfrm>
            <a:off x="2114491" y="3413355"/>
            <a:ext cx="72008" cy="71996"/>
          </a:xfrm>
          <a:prstGeom prst="rect">
            <a:avLst/>
          </a:prstGeom>
        </p:spPr>
      </p:pic>
      <p:sp>
        <p:nvSpPr>
          <p:cNvPr id="11" name="object 11"/>
          <p:cNvSpPr/>
          <p:nvPr/>
        </p:nvSpPr>
        <p:spPr>
          <a:xfrm>
            <a:off x="4606789" y="4447496"/>
            <a:ext cx="2127885" cy="0"/>
          </a:xfrm>
          <a:custGeom>
            <a:avLst/>
            <a:gdLst/>
            <a:ahLst/>
            <a:cxnLst/>
            <a:rect l="l" t="t" r="r" b="b"/>
            <a:pathLst>
              <a:path w="2127885">
                <a:moveTo>
                  <a:pt x="0" y="0"/>
                </a:moveTo>
                <a:lnTo>
                  <a:pt x="2127605"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12" name="object 12"/>
          <p:cNvSpPr txBox="1"/>
          <p:nvPr/>
        </p:nvSpPr>
        <p:spPr>
          <a:xfrm>
            <a:off x="4549503" y="4265395"/>
            <a:ext cx="2153285" cy="182101"/>
          </a:xfrm>
          <a:prstGeom prst="rect">
            <a:avLst/>
          </a:prstGeom>
        </p:spPr>
        <p:txBody>
          <a:bodyPr vert="horz" wrap="square" lIns="0" tIns="12700" rIns="0" bIns="0" rtlCol="0">
            <a:spAutoFit/>
          </a:bodyPr>
          <a:lstStyle/>
          <a:p>
            <a:pPr marL="12700" rtl="1">
              <a:lnSpc>
                <a:spcPct val="100000"/>
              </a:lnSpc>
              <a:spcBef>
                <a:spcPts val="100"/>
              </a:spcBef>
            </a:pPr>
            <a:r>
              <a:rPr lang="ar-JO" sz="1100" b="1" dirty="0">
                <a:solidFill>
                  <a:srgbClr val="992B7D"/>
                </a:solidFill>
                <a:latin typeface="Calibri" panose="020F0502020204030204" pitchFamily="34" charset="0"/>
                <a:cs typeface="Calibri" panose="020F0502020204030204" pitchFamily="34" charset="0"/>
              </a:rPr>
              <a:t>ترميز البيانات لتحديد الاتجاهات</a:t>
            </a:r>
            <a:endParaRPr sz="1100" b="1" dirty="0">
              <a:latin typeface="Calibri" panose="020F0502020204030204" pitchFamily="34" charset="0"/>
              <a:cs typeface="Calibri" panose="020F0502020204030204" pitchFamily="34" charset="0"/>
            </a:endParaRPr>
          </a:p>
        </p:txBody>
      </p:sp>
      <p:sp>
        <p:nvSpPr>
          <p:cNvPr id="13" name="object 13"/>
          <p:cNvSpPr txBox="1"/>
          <p:nvPr/>
        </p:nvSpPr>
        <p:spPr>
          <a:xfrm>
            <a:off x="3856747" y="4575474"/>
            <a:ext cx="2996565" cy="2153090"/>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يبدأ التحليل النوعي من خلال تجميع البيانات معًا في عملية تُسمى </a:t>
            </a:r>
            <a:r>
              <a:rPr lang="ar-JO" sz="1000" dirty="0">
                <a:solidFill>
                  <a:srgbClr val="E42A83"/>
                </a:solidFill>
                <a:latin typeface="Tahoma"/>
                <a:cs typeface="Calibri" panose="020F0502020204030204" pitchFamily="34" charset="0"/>
                <a:hlinkClick r:id="rId3" action="ppaction://hlinksldjump"/>
              </a:rPr>
              <a:t>الترميز</a:t>
            </a:r>
            <a:r>
              <a:rPr lang="ar-JO" sz="1000" dirty="0">
                <a:latin typeface="Tahoma"/>
                <a:cs typeface="Calibri" panose="020F0502020204030204" pitchFamily="34" charset="0"/>
              </a:rPr>
              <a:t>، وهي عملية تعيين كلمة مفتاحية محددة أو عبارة قصيرة على تعليقات الملاحظات والانطباعات لتتبعها وتحليلها بشكل أسهل. على سبيل المثال يمكنك ترميز جميع التعليقات.</a:t>
            </a:r>
          </a:p>
          <a:p>
            <a:pPr marL="12700" algn="just" rtl="1">
              <a:lnSpc>
                <a:spcPct val="100000"/>
              </a:lnSpc>
              <a:spcBef>
                <a:spcPts val="1005"/>
              </a:spcBef>
            </a:pPr>
            <a:r>
              <a:rPr lang="ar-JO" sz="1000" dirty="0">
                <a:latin typeface="Tahoma"/>
                <a:cs typeface="Calibri" panose="020F0502020204030204" pitchFamily="34" charset="0"/>
              </a:rPr>
              <a:t>يمكن ترميز البيانات بطرق مختلفة، بما في ذلك:</a:t>
            </a:r>
            <a:endParaRPr sz="1000" dirty="0">
              <a:latin typeface="Tahoma"/>
              <a:cs typeface="Calibri" panose="020F0502020204030204" pitchFamily="34" charset="0"/>
            </a:endParaRPr>
          </a:p>
          <a:p>
            <a:pPr marL="119380" marR="113030" indent="-107314" algn="just" rtl="1">
              <a:lnSpc>
                <a:spcPct val="113999"/>
              </a:lnSpc>
              <a:spcBef>
                <a:spcPts val="855"/>
              </a:spcBef>
              <a:buClr>
                <a:srgbClr val="992B7D"/>
              </a:buClr>
              <a:buFont typeface="Wingdings"/>
              <a:buChar char=""/>
              <a:tabLst>
                <a:tab pos="120650" algn="l"/>
              </a:tabLst>
            </a:pPr>
            <a:r>
              <a:rPr lang="ar-JO" sz="1000" dirty="0">
                <a:latin typeface="Tahoma"/>
                <a:cs typeface="Calibri" panose="020F0502020204030204" pitchFamily="34" charset="0"/>
              </a:rPr>
              <a:t>كتابة الرموز بجانب النص في النماذج أو السجلات بخط اليد.</a:t>
            </a:r>
          </a:p>
          <a:p>
            <a:pPr marL="119380" marR="113030" indent="-107314" algn="just" rtl="1">
              <a:lnSpc>
                <a:spcPct val="113999"/>
              </a:lnSpc>
              <a:buClr>
                <a:srgbClr val="992B7D"/>
              </a:buClr>
              <a:buFont typeface="Wingdings"/>
              <a:buChar char=""/>
              <a:tabLst>
                <a:tab pos="120650" algn="l"/>
              </a:tabLst>
            </a:pPr>
            <a:r>
              <a:rPr lang="ar-JO" sz="1000" dirty="0">
                <a:latin typeface="Tahoma"/>
                <a:cs typeface="Calibri" panose="020F0502020204030204" pitchFamily="34" charset="0"/>
              </a:rPr>
              <a:t>استخدام أوراق الملاحظات اللاصقة أو ملصقات الألواح القلاّبة أو الطباشير على السبورة لتنظيم البيانات المتعلقة بموضوعات مختلفة وتجميعها.</a:t>
            </a:r>
          </a:p>
          <a:p>
            <a:pPr marL="119380" marR="113030" indent="-107314" algn="just" rtl="1">
              <a:lnSpc>
                <a:spcPct val="113999"/>
              </a:lnSpc>
              <a:buClr>
                <a:srgbClr val="992B7D"/>
              </a:buClr>
              <a:buFont typeface="Wingdings"/>
              <a:buChar char=""/>
              <a:tabLst>
                <a:tab pos="120650" algn="l"/>
              </a:tabLst>
            </a:pPr>
            <a:r>
              <a:rPr lang="ar-JO" sz="1000" spc="-10" dirty="0">
                <a:latin typeface="Tahoma"/>
                <a:cs typeface="Calibri" panose="020F0502020204030204" pitchFamily="34" charset="0"/>
              </a:rPr>
              <a:t>استخدام جدول في برنامج معالجة النصوص في برمجية وورد ووضع الرموز في عمود بجوار كل تعليق للملاحظات والانطباعات المتعلقة </a:t>
            </a:r>
            <a:endParaRPr sz="1000" dirty="0">
              <a:latin typeface="Tahoma"/>
              <a:cs typeface="Calibri" panose="020F0502020204030204" pitchFamily="34" charset="0"/>
            </a:endParaRPr>
          </a:p>
        </p:txBody>
      </p:sp>
      <p:sp>
        <p:nvSpPr>
          <p:cNvPr id="14" name="object 14"/>
          <p:cNvSpPr txBox="1"/>
          <p:nvPr/>
        </p:nvSpPr>
        <p:spPr>
          <a:xfrm>
            <a:off x="719999" y="4571130"/>
            <a:ext cx="2995930" cy="704552"/>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بالاعتقاد بأن فيروس كوفيد-19 ليس حقيقيًا مثل "التشكيك في حقيقة الفيروس". تساعدك هذه العملية على تحقيق فهم أفضل للمواضيع الأساسية التي تتحدث عنها المجتمعات وتحديد الاختلافات المهمة حول ما يُقال ومن يقول ذلك.</a:t>
            </a:r>
            <a:endParaRPr lang="ar-JO" sz="1000" spc="425" dirty="0">
              <a:latin typeface="Tahoma"/>
              <a:cs typeface="Calibri" panose="020F0502020204030204" pitchFamily="34" charset="0"/>
            </a:endParaRPr>
          </a:p>
        </p:txBody>
      </p:sp>
      <p:sp>
        <p:nvSpPr>
          <p:cNvPr id="15" name="object 15"/>
          <p:cNvSpPr txBox="1"/>
          <p:nvPr/>
        </p:nvSpPr>
        <p:spPr>
          <a:xfrm>
            <a:off x="811774" y="5606447"/>
            <a:ext cx="2887980" cy="1188402"/>
          </a:xfrm>
          <a:prstGeom prst="rect">
            <a:avLst/>
          </a:prstGeom>
        </p:spPr>
        <p:txBody>
          <a:bodyPr vert="horz" wrap="square" lIns="0" tIns="12700" rIns="0" bIns="0" rtlCol="0">
            <a:spAutoFit/>
          </a:bodyPr>
          <a:lstStyle/>
          <a:p>
            <a:pPr marL="119380" marR="5080" indent="-107314" algn="just" rtl="1">
              <a:lnSpc>
                <a:spcPct val="113999"/>
              </a:lnSpc>
              <a:spcBef>
                <a:spcPts val="100"/>
              </a:spcBef>
              <a:buClr>
                <a:srgbClr val="992B7D"/>
              </a:buClr>
              <a:buFont typeface="Wingdings"/>
              <a:buChar char=""/>
              <a:tabLst>
                <a:tab pos="120650" algn="l"/>
              </a:tabLst>
            </a:pPr>
            <a:r>
              <a:rPr lang="ar-JO" sz="950" dirty="0">
                <a:latin typeface=""/>
                <a:cs typeface="Calibri" panose="020F0502020204030204" pitchFamily="34" charset="0"/>
              </a:rPr>
              <a:t>إضافة جميع الملاحظات والانطباعات إلى جدول بيانات إكسل</a:t>
            </a:r>
            <a:r>
              <a:rPr lang="en-US" sz="950" dirty="0">
                <a:latin typeface=""/>
                <a:cs typeface="Calibri" panose="020F0502020204030204" pitchFamily="34" charset="0"/>
              </a:rPr>
              <a:t> </a:t>
            </a:r>
            <a:r>
              <a:rPr lang="ar-JO" sz="950" dirty="0">
                <a:latin typeface=""/>
                <a:cs typeface="Calibri" panose="020F0502020204030204" pitchFamily="34" charset="0"/>
              </a:rPr>
              <a:t>وإضافة الرموز في أعمدة منفصلة. يمكن أن يؤدي استخدام "القوائم المنسدلة" إلى تسهيل عملية الترميز.</a:t>
            </a:r>
          </a:p>
          <a:p>
            <a:pPr marL="119380" marR="5080" indent="-107314" algn="r" rtl="1">
              <a:lnSpc>
                <a:spcPct val="113999"/>
              </a:lnSpc>
              <a:spcBef>
                <a:spcPts val="100"/>
              </a:spcBef>
              <a:buClr>
                <a:srgbClr val="992B7D"/>
              </a:buClr>
              <a:buFont typeface="Wingdings"/>
              <a:buChar char=""/>
              <a:tabLst>
                <a:tab pos="120650" algn="l"/>
              </a:tabLst>
            </a:pPr>
            <a:r>
              <a:rPr lang="ar-JO" sz="950" dirty="0">
                <a:latin typeface=""/>
                <a:cs typeface="Calibri" panose="020F0502020204030204" pitchFamily="34" charset="0"/>
              </a:rPr>
              <a:t>استخدم برامج تحليل البيانات النوعية (مثل إنفيفو</a:t>
            </a:r>
            <a:r>
              <a:rPr lang="en-US" sz="950" dirty="0">
                <a:latin typeface=""/>
                <a:cs typeface="Calibri" panose="020F0502020204030204" pitchFamily="34" charset="0"/>
              </a:rPr>
              <a:t> </a:t>
            </a:r>
            <a:r>
              <a:rPr lang="ar-JO" sz="950" dirty="0">
                <a:latin typeface=""/>
                <a:cs typeface="Calibri" panose="020F0502020204030204" pitchFamily="34" charset="0"/>
              </a:rPr>
              <a:t>وماكس كيو دي أي). </a:t>
            </a:r>
          </a:p>
          <a:p>
            <a:pPr marL="119380" marR="5080" indent="-107314" algn="just" rtl="1">
              <a:lnSpc>
                <a:spcPct val="113999"/>
              </a:lnSpc>
              <a:spcBef>
                <a:spcPts val="100"/>
              </a:spcBef>
              <a:buClr>
                <a:srgbClr val="992B7D"/>
              </a:buClr>
              <a:buFont typeface="Wingdings"/>
              <a:buChar char=""/>
              <a:tabLst>
                <a:tab pos="120650" algn="l"/>
              </a:tabLst>
            </a:pPr>
            <a:r>
              <a:rPr lang="ar-JO" sz="950" dirty="0">
                <a:latin typeface=""/>
                <a:cs typeface="Calibri" panose="020F0502020204030204" pitchFamily="34" charset="0"/>
              </a:rPr>
              <a:t>استخدام التعلم الآلي لتعيين الرموز تلقائيًا لتعليقات الملاحظات والانطباعات المختلفة.</a:t>
            </a:r>
            <a:endParaRPr sz="950" dirty="0">
              <a:latin typeface=""/>
              <a:cs typeface="Calibri" panose="020F0502020204030204" pitchFamily="34" charset="0"/>
            </a:endParaRPr>
          </a:p>
        </p:txBody>
      </p:sp>
      <p:sp>
        <p:nvSpPr>
          <p:cNvPr id="16" name="object 16"/>
          <p:cNvSpPr/>
          <p:nvPr/>
        </p:nvSpPr>
        <p:spPr>
          <a:xfrm>
            <a:off x="719999" y="7810075"/>
            <a:ext cx="6120130" cy="381635"/>
          </a:xfrm>
          <a:custGeom>
            <a:avLst/>
            <a:gdLst/>
            <a:ahLst/>
            <a:cxnLst/>
            <a:rect l="l" t="t" r="r" b="b"/>
            <a:pathLst>
              <a:path w="6120130" h="381634">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17" name="object 17"/>
          <p:cNvSpPr txBox="1"/>
          <p:nvPr/>
        </p:nvSpPr>
        <p:spPr>
          <a:xfrm>
            <a:off x="1925794" y="7392729"/>
            <a:ext cx="4924425" cy="159018"/>
          </a:xfrm>
          <a:prstGeom prst="rect">
            <a:avLst/>
          </a:prstGeom>
        </p:spPr>
        <p:txBody>
          <a:bodyPr vert="horz" wrap="square" lIns="0" tIns="12700" rIns="0" bIns="0" rtlCol="0">
            <a:spAutoFit/>
          </a:bodyPr>
          <a:lstStyle/>
          <a:p>
            <a:pPr marL="12700" rtl="1">
              <a:lnSpc>
                <a:spcPct val="100000"/>
              </a:lnSpc>
              <a:spcBef>
                <a:spcPts val="100"/>
              </a:spcBef>
            </a:pPr>
            <a:r>
              <a:rPr lang="ar-JO" sz="950" dirty="0">
                <a:latin typeface="Tahoma"/>
                <a:cs typeface="Calibri" panose="020F0502020204030204" pitchFamily="34" charset="0"/>
              </a:rPr>
              <a:t>يمكن أن يقدم لك المصدر الآتي لمحى عن الشكل الذي يمكن أن تبدو عليه هذه الطرق المختلفة:</a:t>
            </a:r>
            <a:endParaRPr sz="950" dirty="0">
              <a:latin typeface="Tahoma"/>
              <a:cs typeface="Calibri" panose="020F0502020204030204" pitchFamily="34" charset="0"/>
            </a:endParaRPr>
          </a:p>
        </p:txBody>
      </p:sp>
      <p:sp>
        <p:nvSpPr>
          <p:cNvPr id="18" name="object 18"/>
          <p:cNvSpPr txBox="1"/>
          <p:nvPr/>
        </p:nvSpPr>
        <p:spPr>
          <a:xfrm>
            <a:off x="2781844" y="7882632"/>
            <a:ext cx="3539490" cy="582211"/>
          </a:xfrm>
          <a:prstGeom prst="rect">
            <a:avLst/>
          </a:prstGeom>
        </p:spPr>
        <p:txBody>
          <a:bodyPr vert="horz" wrap="square" lIns="0" tIns="12700" rIns="0" bIns="0" rtlCol="0">
            <a:spAutoFit/>
          </a:bodyPr>
          <a:lstStyle/>
          <a:p>
            <a:pPr marL="12700" rtl="1">
              <a:lnSpc>
                <a:spcPct val="100000"/>
              </a:lnSpc>
              <a:spcBef>
                <a:spcPts val="100"/>
              </a:spcBef>
            </a:pPr>
            <a:r>
              <a:rPr lang="ar-JO" sz="1300" b="1" spc="155" dirty="0">
                <a:solidFill>
                  <a:srgbClr val="FFFFFF"/>
                </a:solidFill>
                <a:latin typeface="Calibri"/>
                <a:cs typeface="Calibri" panose="020F0502020204030204" pitchFamily="34" charset="0"/>
              </a:rPr>
              <a:t>المصادر</a:t>
            </a:r>
            <a:endParaRPr sz="1300" dirty="0">
              <a:latin typeface="Calibri"/>
              <a:cs typeface="Calibri" panose="020F0502020204030204" pitchFamily="34" charset="0"/>
            </a:endParaRPr>
          </a:p>
          <a:p>
            <a:pPr rtl="1">
              <a:lnSpc>
                <a:spcPct val="100000"/>
              </a:lnSpc>
              <a:spcBef>
                <a:spcPts val="20"/>
              </a:spcBef>
            </a:pPr>
            <a:endParaRPr sz="1450" dirty="0">
              <a:latin typeface="Calibri"/>
              <a:cs typeface="Calibri" panose="020F0502020204030204" pitchFamily="34" charset="0"/>
            </a:endParaRPr>
          </a:p>
          <a:p>
            <a:pPr marL="192405" indent="-179705" rtl="1">
              <a:lnSpc>
                <a:spcPct val="100000"/>
              </a:lnSpc>
              <a:buClr>
                <a:srgbClr val="673089"/>
              </a:buClr>
              <a:buFont typeface="Arial Narrow"/>
              <a:buChar char="►"/>
              <a:tabLst>
                <a:tab pos="192405" algn="l"/>
              </a:tabLst>
            </a:pPr>
            <a:r>
              <a:rPr lang="ar-JO" sz="950" u="sng" dirty="0">
                <a:solidFill>
                  <a:srgbClr val="992B7D"/>
                </a:solidFill>
                <a:uFill>
                  <a:solidFill>
                    <a:srgbClr val="992B7D"/>
                  </a:solidFill>
                </a:uFill>
                <a:latin typeface="Tahoma"/>
                <a:cs typeface="Calibri" panose="020F0502020204030204" pitchFamily="34" charset="0"/>
                <a:hlinkClick r:id="rId4"/>
              </a:rPr>
              <a:t>أداة التغذية الراجعة 19: طرق ترميز بيانات الملاحظات والانطباعات</a:t>
            </a:r>
            <a:endParaRPr sz="950" dirty="0">
              <a:latin typeface="Tahoma"/>
              <a:cs typeface="Calibri" panose="020F0502020204030204" pitchFamily="34" charset="0"/>
            </a:endParaRPr>
          </a:p>
        </p:txBody>
      </p:sp>
      <p:grpSp>
        <p:nvGrpSpPr>
          <p:cNvPr id="19" name="object 19"/>
          <p:cNvGrpSpPr/>
          <p:nvPr/>
        </p:nvGrpSpPr>
        <p:grpSpPr>
          <a:xfrm>
            <a:off x="6375874" y="1838362"/>
            <a:ext cx="474345" cy="474345"/>
            <a:chOff x="469337" y="1837091"/>
            <a:chExt cx="474345" cy="474345"/>
          </a:xfrm>
        </p:grpSpPr>
        <p:sp>
          <p:nvSpPr>
            <p:cNvPr id="20" name="object 20"/>
            <p:cNvSpPr/>
            <p:nvPr/>
          </p:nvSpPr>
          <p:spPr>
            <a:xfrm>
              <a:off x="469337" y="1837091"/>
              <a:ext cx="474345" cy="474345"/>
            </a:xfrm>
            <a:custGeom>
              <a:avLst/>
              <a:gdLst/>
              <a:ahLst/>
              <a:cxnLst/>
              <a:rect l="l" t="t" r="r" b="b"/>
              <a:pathLst>
                <a:path w="474344" h="474344">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F1AFCD"/>
            </a:solidFill>
          </p:spPr>
          <p:txBody>
            <a:bodyPr wrap="square" lIns="0" tIns="0" rIns="0" bIns="0" rtlCol="0"/>
            <a:lstStyle/>
            <a:p>
              <a:endParaRPr>
                <a:cs typeface="Calibri" panose="020F0502020204030204" pitchFamily="34" charset="0"/>
              </a:endParaRPr>
            </a:p>
          </p:txBody>
        </p:sp>
        <p:pic>
          <p:nvPicPr>
            <p:cNvPr id="21" name="object 21"/>
            <p:cNvPicPr/>
            <p:nvPr/>
          </p:nvPicPr>
          <p:blipFill>
            <a:blip r:embed="rId5" cstate="print"/>
            <a:stretch>
              <a:fillRect/>
            </a:stretch>
          </p:blipFill>
          <p:spPr>
            <a:xfrm>
              <a:off x="584869" y="1935862"/>
              <a:ext cx="243268" cy="276783"/>
            </a:xfrm>
            <a:prstGeom prst="rect">
              <a:avLst/>
            </a:prstGeom>
          </p:spPr>
        </p:pic>
      </p:grpSp>
      <p:grpSp>
        <p:nvGrpSpPr>
          <p:cNvPr id="22" name="object 22"/>
          <p:cNvGrpSpPr/>
          <p:nvPr/>
        </p:nvGrpSpPr>
        <p:grpSpPr>
          <a:xfrm>
            <a:off x="6362156" y="7763719"/>
            <a:ext cx="474345" cy="474345"/>
            <a:chOff x="469337" y="7760190"/>
            <a:chExt cx="474345" cy="474345"/>
          </a:xfrm>
        </p:grpSpPr>
        <p:sp>
          <p:nvSpPr>
            <p:cNvPr id="23" name="object 23"/>
            <p:cNvSpPr/>
            <p:nvPr/>
          </p:nvSpPr>
          <p:spPr>
            <a:xfrm>
              <a:off x="469337" y="7760190"/>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24" name="object 24"/>
            <p:cNvPicPr/>
            <p:nvPr/>
          </p:nvPicPr>
          <p:blipFill>
            <a:blip r:embed="rId6" cstate="print"/>
            <a:stretch>
              <a:fillRect/>
            </a:stretch>
          </p:blipFill>
          <p:spPr>
            <a:xfrm>
              <a:off x="573284" y="7863178"/>
              <a:ext cx="266442" cy="268338"/>
            </a:xfrm>
            <a:prstGeom prst="rect">
              <a:avLst/>
            </a:prstGeom>
          </p:spPr>
        </p:pic>
      </p:grpSp>
      <p:pic>
        <p:nvPicPr>
          <p:cNvPr id="25" name="object 25"/>
          <p:cNvPicPr/>
          <p:nvPr/>
        </p:nvPicPr>
        <p:blipFill>
          <a:blip r:embed="rId7" cstate="print"/>
          <a:stretch>
            <a:fillRect/>
          </a:stretch>
        </p:blipFill>
        <p:spPr>
          <a:xfrm>
            <a:off x="3174529" y="8224196"/>
            <a:ext cx="245795" cy="245795"/>
          </a:xfrm>
          <a:prstGeom prst="rect">
            <a:avLst/>
          </a:prstGeom>
        </p:spPr>
      </p:pic>
      <p:sp>
        <p:nvSpPr>
          <p:cNvPr id="26" name="object 26"/>
          <p:cNvSpPr/>
          <p:nvPr/>
        </p:nvSpPr>
        <p:spPr>
          <a:xfrm>
            <a:off x="6661573" y="10041642"/>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27" name="object 27"/>
          <p:cNvSpPr txBox="1"/>
          <p:nvPr/>
        </p:nvSpPr>
        <p:spPr>
          <a:xfrm>
            <a:off x="3594485" y="10048570"/>
            <a:ext cx="3279140" cy="197490"/>
          </a:xfrm>
          <a:prstGeom prst="rect">
            <a:avLst/>
          </a:prstGeom>
        </p:spPr>
        <p:txBody>
          <a:bodyPr vert="horz" wrap="square" lIns="0" tIns="12700" rIns="0" bIns="0" rtlCol="0">
            <a:spAutoFit/>
          </a:bodyPr>
          <a:lstStyle/>
          <a:p>
            <a:pPr marL="12700" rtl="1">
              <a:lnSpc>
                <a:spcPct val="100000"/>
              </a:lnSpc>
              <a:spcBef>
                <a:spcPts val="100"/>
              </a:spcBef>
              <a:tabLst>
                <a:tab pos="358775" algn="l"/>
              </a:tabLst>
            </a:pPr>
            <a:r>
              <a:rPr sz="1200" b="1" spc="-37" baseline="3472" dirty="0">
                <a:solidFill>
                  <a:srgbClr val="FFFFFF"/>
                </a:solidFill>
                <a:latin typeface="Calibri" panose="020F0502020204030204" pitchFamily="34" charset="0"/>
                <a:cs typeface="Calibri" panose="020F0502020204030204" pitchFamily="34" charset="0"/>
              </a:rPr>
              <a:t>36</a:t>
            </a:r>
            <a:r>
              <a:rPr sz="1200" b="1" baseline="3472" dirty="0">
                <a:solidFill>
                  <a:srgbClr val="FFFFFF"/>
                </a:solidFill>
                <a:latin typeface="Calibri" panose="020F0502020204030204" pitchFamily="34" charset="0"/>
                <a:cs typeface="Calibri" panose="020F0502020204030204" pitchFamily="34" charset="0"/>
              </a:rPr>
              <a:t>	</a:t>
            </a:r>
            <a:endParaRPr sz="800" dirty="0">
              <a:latin typeface="Verdana"/>
              <a:cs typeface="Calibri" panose="020F0502020204030204" pitchFamily="34" charset="0"/>
            </a:endParaRPr>
          </a:p>
        </p:txBody>
      </p:sp>
      <p:sp>
        <p:nvSpPr>
          <p:cNvPr id="28" name="object 23">
            <a:extLst>
              <a:ext uri="{FF2B5EF4-FFF2-40B4-BE49-F238E27FC236}">
                <a16:creationId xmlns:a16="http://schemas.microsoft.com/office/drawing/2014/main" id="{134587BA-24A8-BEEB-26F1-A7571BA5872D}"/>
              </a:ext>
            </a:extLst>
          </p:cNvPr>
          <p:cNvSpPr txBox="1"/>
          <p:nvPr/>
        </p:nvSpPr>
        <p:spPr>
          <a:xfrm>
            <a:off x="3297427" y="10126880"/>
            <a:ext cx="3350553" cy="120546"/>
          </a:xfrm>
          <a:prstGeom prst="rect">
            <a:avLst/>
          </a:prstGeom>
        </p:spPr>
        <p:txBody>
          <a:bodyPr vert="horz" wrap="square" lIns="0" tIns="12700" rIns="0" bIns="0" rtlCol="0">
            <a:spAutoFit/>
          </a:bodyPr>
          <a:lstStyle/>
          <a:p>
            <a:pPr marL="12700" rtl="1">
              <a:lnSpc>
                <a:spcPct val="100000"/>
              </a:lnSpc>
              <a:spcBef>
                <a:spcPts val="100"/>
              </a:spcBef>
            </a:pPr>
            <a:r>
              <a:rPr lang="ar-JO" sz="700" spc="10" dirty="0">
                <a:latin typeface="Verdana"/>
                <a:cs typeface="Calibri" panose="020F0502020204030204" pitchFamily="34" charset="0"/>
              </a:rPr>
              <a:t>كيفية الاستماع والاستجابة للتغذية الراجعة المجتمعية المفتوحة</a:t>
            </a:r>
            <a:endParaRPr sz="700" dirty="0">
              <a:latin typeface="Verdana"/>
              <a:cs typeface="Calibri" panose="020F0502020204030204"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770036" y="590844"/>
            <a:ext cx="3134337" cy="529119"/>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هناك حاجة إلى المعرفة السياقية لتفسير معنى تعليقات الملاحظات والانطباعات بشكل صحيح. ولذلك، فهي تضمن إلمام الشخص الذي يقوم بترميز البيانات بالفروق الثقافية واللغوية الدقيقة. يفضل دائمًا ترميز البيانات</a:t>
            </a:r>
            <a:endParaRPr lang="ar-JO" sz="1000" spc="10" dirty="0">
              <a:latin typeface="Tahoma"/>
              <a:cs typeface="Calibri" panose="020F0502020204030204" pitchFamily="34" charset="0"/>
            </a:endParaRPr>
          </a:p>
        </p:txBody>
      </p:sp>
      <p:sp>
        <p:nvSpPr>
          <p:cNvPr id="3" name="object 3"/>
          <p:cNvSpPr txBox="1"/>
          <p:nvPr/>
        </p:nvSpPr>
        <p:spPr>
          <a:xfrm>
            <a:off x="687296" y="388192"/>
            <a:ext cx="2995930" cy="891206"/>
          </a:xfrm>
          <a:prstGeom prst="rect">
            <a:avLst/>
          </a:prstGeom>
        </p:spPr>
        <p:txBody>
          <a:bodyPr vert="horz" wrap="square" lIns="0" tIns="12700" rIns="0" bIns="0" rtlCol="0">
            <a:spAutoFit/>
          </a:bodyPr>
          <a:lstStyle/>
          <a:p>
            <a:pPr marL="12700" marR="5080" algn="just">
              <a:lnSpc>
                <a:spcPct val="113999"/>
              </a:lnSpc>
              <a:spcBef>
                <a:spcPts val="100"/>
              </a:spcBef>
            </a:pPr>
            <a:endParaRPr lang="ar-JO" sz="1000" spc="25" dirty="0">
              <a:latin typeface="Tahoma"/>
              <a:cs typeface="Calibri" panose="020F0502020204030204" pitchFamily="34" charset="0"/>
            </a:endParaRPr>
          </a:p>
          <a:p>
            <a:pPr marL="12700" marR="5080" algn="just" rtl="1">
              <a:lnSpc>
                <a:spcPct val="113999"/>
              </a:lnSpc>
              <a:spcBef>
                <a:spcPts val="100"/>
              </a:spcBef>
            </a:pPr>
            <a:r>
              <a:rPr lang="ar-JO" sz="1000" spc="25" dirty="0">
                <a:latin typeface="Tahoma"/>
                <a:cs typeface="Calibri" panose="020F0502020204030204" pitchFamily="34" charset="0"/>
              </a:rPr>
              <a:t>بالنسبة لأقرب مكان ممكن حيث تم جمعها (على سبيل المثال، بواسطة المكتب المحلي بدلاً من المقر الرئيسي). إذا لم يكن ذلك ممكناً، فيجب إجراء اتصالات منتظمة مع الزملاء على المستوى المحلي لمراجعة الترميز ومناقشة الأمور التي قد لا تكون واضحة.</a:t>
            </a:r>
            <a:endParaRPr sz="1000" dirty="0">
              <a:latin typeface="Tahoma"/>
              <a:cs typeface="Calibri" panose="020F0502020204030204" pitchFamily="34" charset="0"/>
            </a:endParaRPr>
          </a:p>
        </p:txBody>
      </p:sp>
      <p:sp>
        <p:nvSpPr>
          <p:cNvPr id="4" name="object 4"/>
          <p:cNvSpPr/>
          <p:nvPr/>
        </p:nvSpPr>
        <p:spPr>
          <a:xfrm>
            <a:off x="719999" y="1863401"/>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sz="1000">
              <a:cs typeface="Calibri" panose="020F0502020204030204" pitchFamily="34" charset="0"/>
            </a:endParaRPr>
          </a:p>
        </p:txBody>
      </p:sp>
      <p:sp>
        <p:nvSpPr>
          <p:cNvPr id="5" name="object 5"/>
          <p:cNvSpPr/>
          <p:nvPr/>
        </p:nvSpPr>
        <p:spPr>
          <a:xfrm>
            <a:off x="3883886" y="3029512"/>
            <a:ext cx="2816225" cy="0"/>
          </a:xfrm>
          <a:custGeom>
            <a:avLst/>
            <a:gdLst/>
            <a:ahLst/>
            <a:cxnLst/>
            <a:rect l="l" t="t" r="r" b="b"/>
            <a:pathLst>
              <a:path w="2816225">
                <a:moveTo>
                  <a:pt x="0" y="0"/>
                </a:moveTo>
                <a:lnTo>
                  <a:pt x="2816174" y="0"/>
                </a:lnTo>
              </a:path>
            </a:pathLst>
          </a:custGeom>
          <a:ln w="6350">
            <a:solidFill>
              <a:srgbClr val="992B7D"/>
            </a:solidFill>
          </a:ln>
        </p:spPr>
        <p:txBody>
          <a:bodyPr wrap="square" lIns="0" tIns="0" rIns="0" bIns="0" rtlCol="0"/>
          <a:lstStyle/>
          <a:p>
            <a:endParaRPr sz="1000">
              <a:cs typeface="Calibri" panose="020F0502020204030204" pitchFamily="34" charset="0"/>
            </a:endParaRPr>
          </a:p>
        </p:txBody>
      </p:sp>
      <p:sp>
        <p:nvSpPr>
          <p:cNvPr id="6" name="object 6"/>
          <p:cNvSpPr/>
          <p:nvPr/>
        </p:nvSpPr>
        <p:spPr>
          <a:xfrm>
            <a:off x="2908846" y="4203700"/>
            <a:ext cx="3970020" cy="0"/>
          </a:xfrm>
          <a:custGeom>
            <a:avLst/>
            <a:gdLst/>
            <a:ahLst/>
            <a:cxnLst/>
            <a:rect l="l" t="t" r="r" b="b"/>
            <a:pathLst>
              <a:path w="3970020">
                <a:moveTo>
                  <a:pt x="0" y="0"/>
                </a:moveTo>
                <a:lnTo>
                  <a:pt x="3969829" y="0"/>
                </a:lnTo>
              </a:path>
            </a:pathLst>
          </a:custGeom>
          <a:ln w="3810">
            <a:solidFill>
              <a:srgbClr val="992B7D"/>
            </a:solidFill>
          </a:ln>
        </p:spPr>
        <p:txBody>
          <a:bodyPr wrap="square" lIns="0" tIns="0" rIns="0" bIns="0" rtlCol="0"/>
          <a:lstStyle/>
          <a:p>
            <a:endParaRPr sz="1000">
              <a:cs typeface="Calibri" panose="020F0502020204030204" pitchFamily="34" charset="0"/>
            </a:endParaRPr>
          </a:p>
        </p:txBody>
      </p:sp>
      <p:sp>
        <p:nvSpPr>
          <p:cNvPr id="7" name="object 7"/>
          <p:cNvSpPr txBox="1"/>
          <p:nvPr/>
        </p:nvSpPr>
        <p:spPr>
          <a:xfrm>
            <a:off x="752295" y="1887145"/>
            <a:ext cx="6145530" cy="2206245"/>
          </a:xfrm>
          <a:prstGeom prst="rect">
            <a:avLst/>
          </a:prstGeom>
        </p:spPr>
        <p:txBody>
          <a:bodyPr vert="horz" wrap="square" lIns="0" tIns="12700" rIns="0" bIns="0" rtlCol="0">
            <a:spAutoFit/>
          </a:bodyPr>
          <a:lstStyle/>
          <a:p>
            <a:pPr marL="372110" algn="r" rtl="1">
              <a:lnSpc>
                <a:spcPct val="100000"/>
              </a:lnSpc>
              <a:spcBef>
                <a:spcPts val="100"/>
              </a:spcBef>
            </a:pPr>
            <a:r>
              <a:rPr lang="ar-JO" sz="2000" b="1" spc="155" dirty="0">
                <a:solidFill>
                  <a:srgbClr val="FFFFFF"/>
                </a:solidFill>
                <a:latin typeface="Calibri"/>
                <a:cs typeface="Calibri" panose="020F0502020204030204" pitchFamily="34" charset="0"/>
              </a:rPr>
              <a:t>   المصادر</a:t>
            </a:r>
          </a:p>
          <a:p>
            <a:pPr marL="372110" algn="r" rtl="1">
              <a:lnSpc>
                <a:spcPct val="100000"/>
              </a:lnSpc>
              <a:spcBef>
                <a:spcPts val="100"/>
              </a:spcBef>
            </a:pPr>
            <a:endParaRPr sz="1000" dirty="0">
              <a:latin typeface="Calibri"/>
              <a:cs typeface="Calibri" panose="020F0502020204030204" pitchFamily="34" charset="0"/>
            </a:endParaRPr>
          </a:p>
          <a:p>
            <a:pPr rtl="1">
              <a:lnSpc>
                <a:spcPct val="100000"/>
              </a:lnSpc>
              <a:spcBef>
                <a:spcPts val="20"/>
              </a:spcBef>
            </a:pPr>
            <a:endParaRPr sz="1000" dirty="0">
              <a:latin typeface="Calibri"/>
              <a:cs typeface="Calibri" panose="020F0502020204030204" pitchFamily="34" charset="0"/>
            </a:endParaRPr>
          </a:p>
          <a:p>
            <a:pPr marL="552450" indent="-179705" algn="r" rtl="1">
              <a:lnSpc>
                <a:spcPct val="100000"/>
              </a:lnSpc>
              <a:buClr>
                <a:srgbClr val="673089"/>
              </a:buClr>
              <a:buFont typeface="Arial Narrow"/>
              <a:buChar char="►"/>
              <a:tabLst>
                <a:tab pos="552450" algn="l"/>
              </a:tabLst>
            </a:pPr>
            <a:r>
              <a:rPr lang="ar-JO" sz="1000" u="sng" dirty="0">
                <a:solidFill>
                  <a:srgbClr val="992B7D"/>
                </a:solidFill>
                <a:uFill>
                  <a:solidFill>
                    <a:srgbClr val="992B7D"/>
                  </a:solidFill>
                </a:uFill>
                <a:latin typeface="Tahoma"/>
                <a:cs typeface="Calibri" panose="020F0502020204030204" pitchFamily="34" charset="0"/>
                <a:hlinkClick r:id="rId2"/>
              </a:rPr>
              <a:t>أداة التغذية الراجعة  20: كيفية ترميز بيانات الملاحظات والانطباعات المفتوحة</a:t>
            </a:r>
            <a:endParaRPr sz="1000" dirty="0">
              <a:latin typeface="Tahoma"/>
              <a:cs typeface="Calibri" panose="020F0502020204030204" pitchFamily="34" charset="0"/>
            </a:endParaRPr>
          </a:p>
          <a:p>
            <a:pPr>
              <a:lnSpc>
                <a:spcPct val="100000"/>
              </a:lnSpc>
              <a:spcBef>
                <a:spcPts val="45"/>
              </a:spcBef>
            </a:pPr>
            <a:endParaRPr sz="1000" dirty="0">
              <a:latin typeface="Tahoma"/>
              <a:cs typeface="Calibri" panose="020F0502020204030204" pitchFamily="34" charset="0"/>
            </a:endParaRPr>
          </a:p>
          <a:p>
            <a:pPr marL="12700" rtl="1">
              <a:lnSpc>
                <a:spcPct val="100000"/>
              </a:lnSpc>
            </a:pPr>
            <a:r>
              <a:rPr lang="ar-JO" sz="1000" b="1" spc="85" dirty="0">
                <a:solidFill>
                  <a:srgbClr val="992B7D"/>
                </a:solidFill>
                <a:latin typeface="Calibri" panose="020F0502020204030204" pitchFamily="34" charset="0"/>
                <a:cs typeface="Calibri" panose="020F0502020204030204" pitchFamily="34" charset="0"/>
              </a:rPr>
              <a:t>استخدام كتاب الرموز أو إطار عمل للترميز</a:t>
            </a:r>
          </a:p>
          <a:p>
            <a:pPr marL="12700" marR="5080" rtl="1">
              <a:lnSpc>
                <a:spcPct val="113999"/>
              </a:lnSpc>
              <a:spcBef>
                <a:spcPts val="1105"/>
              </a:spcBef>
            </a:pPr>
            <a:r>
              <a:rPr lang="ar-JO" sz="1000" dirty="0">
                <a:latin typeface="Tahoma"/>
                <a:cs typeface="Calibri" panose="020F0502020204030204" pitchFamily="34" charset="0"/>
              </a:rPr>
              <a:t>بغض النظر عن الطريقة التي تعتمدها، ستحتاج إلى الملفين الآتيين لترميز بيانات ملاحظاتك وانطباعاتك بطريقة متسقة:</a:t>
            </a:r>
          </a:p>
          <a:p>
            <a:pPr marL="12700" marR="5080" rtl="1">
              <a:lnSpc>
                <a:spcPct val="113999"/>
              </a:lnSpc>
              <a:spcBef>
                <a:spcPts val="1105"/>
              </a:spcBef>
            </a:pPr>
            <a:r>
              <a:rPr sz="1000" dirty="0">
                <a:solidFill>
                  <a:srgbClr val="992B7D"/>
                </a:solidFill>
                <a:latin typeface="Arial Black"/>
                <a:cs typeface="Calibri" panose="020F0502020204030204" pitchFamily="34" charset="0"/>
              </a:rPr>
              <a:t>1. </a:t>
            </a:r>
            <a:r>
              <a:rPr lang="ar-JO" sz="1000" b="1" dirty="0">
                <a:latin typeface="Arial Black"/>
                <a:cs typeface="Calibri" panose="020F0502020204030204" pitchFamily="34" charset="0"/>
              </a:rPr>
              <a:t>إطار عمل الترميز </a:t>
            </a:r>
            <a:r>
              <a:rPr lang="ar-JO" sz="1000" dirty="0">
                <a:latin typeface="Arial Black"/>
                <a:cs typeface="Calibri" panose="020F0502020204030204" pitchFamily="34" charset="0"/>
              </a:rPr>
              <a:t>– يعرض التسلسل الهرمي للرموز وكيفية تجميعها في فئات ضمن أنواع مختلفة من الملاحظات والانطباعات.</a:t>
            </a:r>
          </a:p>
          <a:p>
            <a:pPr marL="12700" marR="5080" rtl="1">
              <a:lnSpc>
                <a:spcPct val="113999"/>
              </a:lnSpc>
              <a:spcBef>
                <a:spcPts val="1105"/>
              </a:spcBef>
            </a:pPr>
            <a:endParaRPr sz="1000" dirty="0">
              <a:latin typeface="Tahoma"/>
              <a:cs typeface="Calibri" panose="020F0502020204030204" pitchFamily="34" charset="0"/>
            </a:endParaRPr>
          </a:p>
          <a:p>
            <a:pPr marL="12700" rtl="1">
              <a:lnSpc>
                <a:spcPct val="100000"/>
              </a:lnSpc>
            </a:pPr>
            <a:r>
              <a:rPr lang="ar-JO" sz="1000" b="1" spc="-80" dirty="0">
                <a:solidFill>
                  <a:srgbClr val="992B7D"/>
                </a:solidFill>
                <a:latin typeface="Arial Black"/>
                <a:cs typeface="Calibri" panose="020F0502020204030204" pitchFamily="34" charset="0"/>
              </a:rPr>
              <a:t>مثال</a:t>
            </a:r>
            <a:r>
              <a:rPr lang="ar-JO" sz="1000" spc="-80" dirty="0">
                <a:solidFill>
                  <a:srgbClr val="992B7D"/>
                </a:solidFill>
                <a:latin typeface="Arial Black"/>
                <a:cs typeface="Calibri" panose="020F0502020204030204" pitchFamily="34" charset="0"/>
              </a:rPr>
              <a:t>: </a:t>
            </a:r>
            <a:r>
              <a:rPr lang="ar-JO" sz="1000" dirty="0">
                <a:latin typeface="Tahoma"/>
                <a:cs typeface="Calibri" panose="020F0502020204030204" pitchFamily="34" charset="0"/>
              </a:rPr>
              <a:t>مقتطف صغير من إطار عمل ترميز تعليقات المجتمع</a:t>
            </a:r>
            <a:endParaRPr sz="1000" dirty="0">
              <a:latin typeface="Tahoma"/>
              <a:cs typeface="Calibri" panose="020F0502020204030204" pitchFamily="34" charset="0"/>
            </a:endParaRPr>
          </a:p>
        </p:txBody>
      </p:sp>
      <p:sp>
        <p:nvSpPr>
          <p:cNvPr id="8" name="object 8"/>
          <p:cNvSpPr/>
          <p:nvPr/>
        </p:nvSpPr>
        <p:spPr>
          <a:xfrm>
            <a:off x="3787222" y="7495636"/>
            <a:ext cx="2930525" cy="0"/>
          </a:xfrm>
          <a:custGeom>
            <a:avLst/>
            <a:gdLst/>
            <a:ahLst/>
            <a:cxnLst/>
            <a:rect l="l" t="t" r="r" b="b"/>
            <a:pathLst>
              <a:path w="2930525">
                <a:moveTo>
                  <a:pt x="0" y="0"/>
                </a:moveTo>
                <a:lnTo>
                  <a:pt x="2930245" y="0"/>
                </a:lnTo>
              </a:path>
            </a:pathLst>
          </a:custGeom>
          <a:ln w="3810">
            <a:solidFill>
              <a:srgbClr val="992B7D"/>
            </a:solidFill>
          </a:ln>
        </p:spPr>
        <p:txBody>
          <a:bodyPr wrap="square" lIns="0" tIns="0" rIns="0" bIns="0" rtlCol="0"/>
          <a:lstStyle/>
          <a:p>
            <a:endParaRPr sz="1000">
              <a:cs typeface="Calibri" panose="020F0502020204030204" pitchFamily="34" charset="0"/>
            </a:endParaRPr>
          </a:p>
        </p:txBody>
      </p:sp>
      <p:sp>
        <p:nvSpPr>
          <p:cNvPr id="9" name="object 9"/>
          <p:cNvSpPr txBox="1"/>
          <p:nvPr/>
        </p:nvSpPr>
        <p:spPr>
          <a:xfrm>
            <a:off x="707299" y="6746896"/>
            <a:ext cx="6038215" cy="723340"/>
          </a:xfrm>
          <a:prstGeom prst="rect">
            <a:avLst/>
          </a:prstGeom>
        </p:spPr>
        <p:txBody>
          <a:bodyPr vert="horz" wrap="square" lIns="0" tIns="12700" rIns="0" bIns="0" rtlCol="0">
            <a:spAutoFit/>
          </a:bodyPr>
          <a:lstStyle/>
          <a:p>
            <a:pPr marL="156210" marR="5080" indent="-144145" algn="just" rtl="1">
              <a:lnSpc>
                <a:spcPct val="113999"/>
              </a:lnSpc>
              <a:spcBef>
                <a:spcPts val="100"/>
              </a:spcBef>
            </a:pPr>
            <a:r>
              <a:rPr sz="1000" dirty="0">
                <a:solidFill>
                  <a:srgbClr val="992B7D"/>
                </a:solidFill>
                <a:latin typeface="Arial Black"/>
                <a:cs typeface="Calibri" panose="020F0502020204030204" pitchFamily="34" charset="0"/>
              </a:rPr>
              <a:t>2. </a:t>
            </a:r>
            <a:r>
              <a:rPr lang="ar-JO" sz="1000" b="1" dirty="0">
                <a:latin typeface="Arial Black"/>
                <a:cs typeface="Calibri" panose="020F0502020204030204" pitchFamily="34" charset="0"/>
              </a:rPr>
              <a:t>كتاب الرموز </a:t>
            </a:r>
            <a:r>
              <a:rPr lang="ar-JO" sz="1000" dirty="0">
                <a:latin typeface="Arial Black"/>
                <a:cs typeface="Calibri" panose="020F0502020204030204" pitchFamily="34" charset="0"/>
              </a:rPr>
              <a:t>– يصف الأنواع والفئات والرموز المختلفة ويشرح كيفية استخدامها. والأهم من ذلك، أنه هو </a:t>
            </a:r>
            <a:r>
              <a:rPr lang="ar-JO" sz="1000" dirty="0" err="1">
                <a:latin typeface="Arial Black"/>
                <a:cs typeface="Calibri" panose="020F0502020204030204" pitchFamily="34" charset="0"/>
              </a:rPr>
              <a:t>سالمرجعي</a:t>
            </a:r>
            <a:r>
              <a:rPr lang="ar-JO" sz="1000" dirty="0">
                <a:latin typeface="Arial Black"/>
                <a:cs typeface="Calibri" panose="020F0502020204030204" pitchFamily="34" charset="0"/>
              </a:rPr>
              <a:t> لكل شخص يستخدم إطار عمل الترميز ويضمن ترميز الجميع البيانات بنفس الطريقة.</a:t>
            </a:r>
          </a:p>
          <a:p>
            <a:pPr marL="156210" marR="5080" indent="-144145" algn="just" rtl="1">
              <a:lnSpc>
                <a:spcPct val="113999"/>
              </a:lnSpc>
              <a:spcBef>
                <a:spcPts val="100"/>
              </a:spcBef>
            </a:pPr>
            <a:endParaRPr sz="1000" dirty="0">
              <a:latin typeface="Tahoma"/>
              <a:cs typeface="Calibri" panose="020F0502020204030204" pitchFamily="34" charset="0"/>
            </a:endParaRPr>
          </a:p>
          <a:p>
            <a:pPr marL="43815" rtl="1">
              <a:lnSpc>
                <a:spcPct val="100000"/>
              </a:lnSpc>
            </a:pPr>
            <a:r>
              <a:rPr lang="ar-JO" sz="1000" b="1" dirty="0">
                <a:solidFill>
                  <a:srgbClr val="992B7D"/>
                </a:solidFill>
                <a:latin typeface="Arial Black"/>
                <a:cs typeface="Calibri" panose="020F0502020204030204" pitchFamily="34" charset="0"/>
              </a:rPr>
              <a:t>مثال: </a:t>
            </a:r>
            <a:r>
              <a:rPr lang="ar-JO" sz="1000" dirty="0">
                <a:solidFill>
                  <a:schemeClr val="tx1"/>
                </a:solidFill>
                <a:latin typeface="Arial Black"/>
                <a:cs typeface="Calibri" panose="020F0502020204030204" pitchFamily="34" charset="0"/>
              </a:rPr>
              <a:t>يمكن ترميز الرموز على النحو الآتي:</a:t>
            </a:r>
            <a:endParaRPr sz="1000" dirty="0">
              <a:solidFill>
                <a:schemeClr val="tx1"/>
              </a:solidFill>
              <a:latin typeface="Tahoma"/>
              <a:cs typeface="Calibri" panose="020F0502020204030204" pitchFamily="34" charset="0"/>
            </a:endParaRPr>
          </a:p>
        </p:txBody>
      </p:sp>
      <p:grpSp>
        <p:nvGrpSpPr>
          <p:cNvPr id="10" name="object 10"/>
          <p:cNvGrpSpPr/>
          <p:nvPr/>
        </p:nvGrpSpPr>
        <p:grpSpPr>
          <a:xfrm>
            <a:off x="719999" y="8124657"/>
            <a:ext cx="6012180" cy="50800"/>
            <a:chOff x="719999" y="8124657"/>
            <a:chExt cx="6012180" cy="50800"/>
          </a:xfrm>
        </p:grpSpPr>
        <p:sp>
          <p:nvSpPr>
            <p:cNvPr id="11" name="object 11"/>
            <p:cNvSpPr/>
            <p:nvPr/>
          </p:nvSpPr>
          <p:spPr>
            <a:xfrm>
              <a:off x="719999" y="8150057"/>
              <a:ext cx="828040" cy="0"/>
            </a:xfrm>
            <a:custGeom>
              <a:avLst/>
              <a:gdLst/>
              <a:ahLst/>
              <a:cxnLst/>
              <a:rect l="l" t="t" r="r" b="b"/>
              <a:pathLst>
                <a:path w="828040">
                  <a:moveTo>
                    <a:pt x="0" y="0"/>
                  </a:moveTo>
                  <a:lnTo>
                    <a:pt x="828001" y="0"/>
                  </a:lnTo>
                </a:path>
              </a:pathLst>
            </a:custGeom>
            <a:ln w="50800">
              <a:solidFill>
                <a:srgbClr val="A92886"/>
              </a:solidFill>
            </a:ln>
          </p:spPr>
          <p:txBody>
            <a:bodyPr wrap="square" lIns="0" tIns="0" rIns="0" bIns="0" rtlCol="0"/>
            <a:lstStyle/>
            <a:p>
              <a:endParaRPr sz="1000">
                <a:cs typeface="Calibri" panose="020F0502020204030204" pitchFamily="34" charset="0"/>
              </a:endParaRPr>
            </a:p>
          </p:txBody>
        </p:sp>
        <p:sp>
          <p:nvSpPr>
            <p:cNvPr id="12" name="object 12"/>
            <p:cNvSpPr/>
            <p:nvPr/>
          </p:nvSpPr>
          <p:spPr>
            <a:xfrm>
              <a:off x="2555999" y="8150057"/>
              <a:ext cx="1944370" cy="0"/>
            </a:xfrm>
            <a:custGeom>
              <a:avLst/>
              <a:gdLst/>
              <a:ahLst/>
              <a:cxnLst/>
              <a:rect l="l" t="t" r="r" b="b"/>
              <a:pathLst>
                <a:path w="1944370">
                  <a:moveTo>
                    <a:pt x="0" y="0"/>
                  </a:moveTo>
                  <a:lnTo>
                    <a:pt x="1944001" y="0"/>
                  </a:lnTo>
                </a:path>
              </a:pathLst>
            </a:custGeom>
            <a:ln w="50800">
              <a:solidFill>
                <a:srgbClr val="A92886"/>
              </a:solidFill>
            </a:ln>
          </p:spPr>
          <p:txBody>
            <a:bodyPr wrap="square" lIns="0" tIns="0" rIns="0" bIns="0" rtlCol="0"/>
            <a:lstStyle/>
            <a:p>
              <a:endParaRPr sz="1000">
                <a:cs typeface="Calibri" panose="020F0502020204030204" pitchFamily="34" charset="0"/>
              </a:endParaRPr>
            </a:p>
          </p:txBody>
        </p:sp>
        <p:sp>
          <p:nvSpPr>
            <p:cNvPr id="13" name="object 13"/>
            <p:cNvSpPr/>
            <p:nvPr/>
          </p:nvSpPr>
          <p:spPr>
            <a:xfrm>
              <a:off x="1548000" y="8150057"/>
              <a:ext cx="1008380" cy="0"/>
            </a:xfrm>
            <a:custGeom>
              <a:avLst/>
              <a:gdLst/>
              <a:ahLst/>
              <a:cxnLst/>
              <a:rect l="l" t="t" r="r" b="b"/>
              <a:pathLst>
                <a:path w="1008380">
                  <a:moveTo>
                    <a:pt x="0" y="0"/>
                  </a:moveTo>
                  <a:lnTo>
                    <a:pt x="1007999" y="0"/>
                  </a:lnTo>
                </a:path>
              </a:pathLst>
            </a:custGeom>
            <a:ln w="12700">
              <a:solidFill>
                <a:srgbClr val="E42A83"/>
              </a:solidFill>
            </a:ln>
          </p:spPr>
          <p:txBody>
            <a:bodyPr wrap="square" lIns="0" tIns="0" rIns="0" bIns="0" rtlCol="0"/>
            <a:lstStyle/>
            <a:p>
              <a:endParaRPr sz="1000">
                <a:cs typeface="Calibri" panose="020F0502020204030204" pitchFamily="34" charset="0"/>
              </a:endParaRPr>
            </a:p>
          </p:txBody>
        </p:sp>
        <p:sp>
          <p:nvSpPr>
            <p:cNvPr id="14" name="object 14"/>
            <p:cNvSpPr/>
            <p:nvPr/>
          </p:nvSpPr>
          <p:spPr>
            <a:xfrm>
              <a:off x="5291999" y="8150057"/>
              <a:ext cx="1440180" cy="0"/>
            </a:xfrm>
            <a:custGeom>
              <a:avLst/>
              <a:gdLst/>
              <a:ahLst/>
              <a:cxnLst/>
              <a:rect l="l" t="t" r="r" b="b"/>
              <a:pathLst>
                <a:path w="1440179">
                  <a:moveTo>
                    <a:pt x="0" y="0"/>
                  </a:moveTo>
                  <a:lnTo>
                    <a:pt x="1440002" y="0"/>
                  </a:lnTo>
                </a:path>
              </a:pathLst>
            </a:custGeom>
            <a:ln w="50800">
              <a:solidFill>
                <a:srgbClr val="A92886"/>
              </a:solidFill>
            </a:ln>
          </p:spPr>
          <p:txBody>
            <a:bodyPr wrap="square" lIns="0" tIns="0" rIns="0" bIns="0" rtlCol="0"/>
            <a:lstStyle/>
            <a:p>
              <a:endParaRPr sz="1000">
                <a:cs typeface="Calibri" panose="020F0502020204030204" pitchFamily="34" charset="0"/>
              </a:endParaRPr>
            </a:p>
          </p:txBody>
        </p:sp>
        <p:sp>
          <p:nvSpPr>
            <p:cNvPr id="15" name="object 15"/>
            <p:cNvSpPr/>
            <p:nvPr/>
          </p:nvSpPr>
          <p:spPr>
            <a:xfrm>
              <a:off x="4499999" y="8150057"/>
              <a:ext cx="792480" cy="0"/>
            </a:xfrm>
            <a:custGeom>
              <a:avLst/>
              <a:gdLst/>
              <a:ahLst/>
              <a:cxnLst/>
              <a:rect l="l" t="t" r="r" b="b"/>
              <a:pathLst>
                <a:path w="792479">
                  <a:moveTo>
                    <a:pt x="0" y="0"/>
                  </a:moveTo>
                  <a:lnTo>
                    <a:pt x="791997" y="0"/>
                  </a:lnTo>
                </a:path>
              </a:pathLst>
            </a:custGeom>
            <a:ln w="12700">
              <a:solidFill>
                <a:srgbClr val="E42A83"/>
              </a:solidFill>
            </a:ln>
          </p:spPr>
          <p:txBody>
            <a:bodyPr wrap="square" lIns="0" tIns="0" rIns="0" bIns="0" rtlCol="0"/>
            <a:lstStyle/>
            <a:p>
              <a:endParaRPr sz="1000">
                <a:cs typeface="Calibri" panose="020F0502020204030204" pitchFamily="34" charset="0"/>
              </a:endParaRPr>
            </a:p>
          </p:txBody>
        </p:sp>
      </p:grpSp>
      <p:sp>
        <p:nvSpPr>
          <p:cNvPr id="16" name="object 16"/>
          <p:cNvSpPr txBox="1"/>
          <p:nvPr/>
        </p:nvSpPr>
        <p:spPr>
          <a:xfrm>
            <a:off x="878053" y="7843381"/>
            <a:ext cx="1548765" cy="166712"/>
          </a:xfrm>
          <a:prstGeom prst="rect">
            <a:avLst/>
          </a:prstGeom>
        </p:spPr>
        <p:txBody>
          <a:bodyPr vert="horz" wrap="square" lIns="0" tIns="12700" rIns="0" bIns="0" rtlCol="0">
            <a:spAutoFit/>
          </a:bodyPr>
          <a:lstStyle/>
          <a:p>
            <a:pPr marL="12700">
              <a:lnSpc>
                <a:spcPct val="100000"/>
              </a:lnSpc>
              <a:spcBef>
                <a:spcPts val="100"/>
              </a:spcBef>
              <a:tabLst>
                <a:tab pos="840105" algn="l"/>
              </a:tabLst>
            </a:pPr>
            <a:r>
              <a:rPr lang="ar-JO" sz="1000" b="1" spc="-20" dirty="0">
                <a:solidFill>
                  <a:srgbClr val="97569C"/>
                </a:solidFill>
                <a:latin typeface="Calibri" panose="020F0502020204030204" pitchFamily="34" charset="0"/>
                <a:cs typeface="Calibri" panose="020F0502020204030204" pitchFamily="34" charset="0"/>
              </a:rPr>
              <a:t>الرمز</a:t>
            </a:r>
            <a:r>
              <a:rPr sz="1000" b="1" dirty="0">
                <a:solidFill>
                  <a:srgbClr val="97569C"/>
                </a:solidFill>
                <a:latin typeface="Calibri" panose="020F0502020204030204" pitchFamily="34" charset="0"/>
                <a:cs typeface="Calibri" panose="020F0502020204030204" pitchFamily="34" charset="0"/>
              </a:rPr>
              <a:t>	</a:t>
            </a:r>
            <a:r>
              <a:rPr lang="ar-JO" sz="1000" b="1" spc="95" dirty="0">
                <a:solidFill>
                  <a:srgbClr val="E42A83"/>
                </a:solidFill>
                <a:latin typeface="Calibri"/>
                <a:cs typeface="Calibri" panose="020F0502020204030204" pitchFamily="34" charset="0"/>
              </a:rPr>
              <a:t>الوصف</a:t>
            </a:r>
            <a:endParaRPr sz="1000" dirty="0">
              <a:latin typeface="Calibri"/>
              <a:cs typeface="Calibri" panose="020F0502020204030204" pitchFamily="34" charset="0"/>
            </a:endParaRPr>
          </a:p>
        </p:txBody>
      </p:sp>
      <p:sp>
        <p:nvSpPr>
          <p:cNvPr id="17" name="object 17"/>
          <p:cNvSpPr txBox="1"/>
          <p:nvPr/>
        </p:nvSpPr>
        <p:spPr>
          <a:xfrm>
            <a:off x="2863207" y="7765007"/>
            <a:ext cx="1242333" cy="318805"/>
          </a:xfrm>
          <a:prstGeom prst="rect">
            <a:avLst/>
          </a:prstGeom>
        </p:spPr>
        <p:txBody>
          <a:bodyPr vert="horz" wrap="square" lIns="0" tIns="10160" rIns="0" bIns="0" rtlCol="0">
            <a:spAutoFit/>
          </a:bodyPr>
          <a:lstStyle/>
          <a:p>
            <a:pPr marL="12700" marR="5080" algn="ctr">
              <a:lnSpc>
                <a:spcPct val="101800"/>
              </a:lnSpc>
              <a:spcBef>
                <a:spcPts val="80"/>
              </a:spcBef>
            </a:pPr>
            <a:r>
              <a:rPr lang="ar-JO" sz="1000" b="1" spc="-20" dirty="0">
                <a:solidFill>
                  <a:srgbClr val="97569C"/>
                </a:solidFill>
                <a:latin typeface="Calibri" panose="020F0502020204030204" pitchFamily="34" charset="0"/>
                <a:cs typeface="Calibri" panose="020F0502020204030204" pitchFamily="34" charset="0"/>
              </a:rPr>
              <a:t>أمثلة على تعليقات الملاحظات والانطباعات</a:t>
            </a:r>
            <a:endParaRPr sz="1000" b="1" spc="-20" dirty="0">
              <a:solidFill>
                <a:srgbClr val="97569C"/>
              </a:solidFill>
              <a:latin typeface="Calibri" panose="020F0502020204030204" pitchFamily="34" charset="0"/>
              <a:cs typeface="Calibri" panose="020F0502020204030204" pitchFamily="34" charset="0"/>
            </a:endParaRPr>
          </a:p>
        </p:txBody>
      </p:sp>
      <p:sp>
        <p:nvSpPr>
          <p:cNvPr id="18" name="object 18"/>
          <p:cNvSpPr txBox="1"/>
          <p:nvPr/>
        </p:nvSpPr>
        <p:spPr>
          <a:xfrm>
            <a:off x="4523314" y="7775356"/>
            <a:ext cx="553085" cy="317651"/>
          </a:xfrm>
          <a:prstGeom prst="rect">
            <a:avLst/>
          </a:prstGeom>
        </p:spPr>
        <p:txBody>
          <a:bodyPr vert="horz" wrap="square" lIns="0" tIns="10160" rIns="0" bIns="0" rtlCol="0">
            <a:spAutoFit/>
          </a:bodyPr>
          <a:lstStyle/>
          <a:p>
            <a:pPr marL="12700" marR="5080" algn="ctr">
              <a:lnSpc>
                <a:spcPct val="101800"/>
              </a:lnSpc>
              <a:spcBef>
                <a:spcPts val="80"/>
              </a:spcBef>
            </a:pPr>
            <a:r>
              <a:rPr lang="ar-JO" sz="1000" b="1" spc="55" dirty="0">
                <a:solidFill>
                  <a:srgbClr val="E42A83"/>
                </a:solidFill>
                <a:latin typeface="Calibri" panose="020F0502020204030204" pitchFamily="34" charset="0"/>
                <a:cs typeface="Calibri" panose="020F0502020204030204" pitchFamily="34" charset="0"/>
              </a:rPr>
              <a:t>تاريخ آخر تعديل</a:t>
            </a:r>
            <a:endParaRPr sz="1000" dirty="0">
              <a:latin typeface="Calibri" panose="020F0502020204030204" pitchFamily="34" charset="0"/>
              <a:cs typeface="Calibri" panose="020F0502020204030204" pitchFamily="34" charset="0"/>
            </a:endParaRPr>
          </a:p>
        </p:txBody>
      </p:sp>
      <p:sp>
        <p:nvSpPr>
          <p:cNvPr id="19" name="object 19"/>
          <p:cNvSpPr txBox="1"/>
          <p:nvPr/>
        </p:nvSpPr>
        <p:spPr>
          <a:xfrm>
            <a:off x="5587958" y="7795165"/>
            <a:ext cx="683895" cy="166712"/>
          </a:xfrm>
          <a:prstGeom prst="rect">
            <a:avLst/>
          </a:prstGeom>
        </p:spPr>
        <p:txBody>
          <a:bodyPr vert="horz" wrap="square" lIns="0" tIns="12700" rIns="0" bIns="0" rtlCol="0">
            <a:spAutoFit/>
          </a:bodyPr>
          <a:lstStyle/>
          <a:p>
            <a:pPr marL="12700" algn="ctr">
              <a:lnSpc>
                <a:spcPct val="100000"/>
              </a:lnSpc>
              <a:spcBef>
                <a:spcPts val="100"/>
              </a:spcBef>
            </a:pPr>
            <a:r>
              <a:rPr lang="ar-JO" sz="1000" b="1" spc="40" dirty="0">
                <a:solidFill>
                  <a:srgbClr val="97569C"/>
                </a:solidFill>
                <a:latin typeface="Calibri" panose="020F0502020204030204" pitchFamily="34" charset="0"/>
                <a:cs typeface="Calibri" panose="020F0502020204030204" pitchFamily="34" charset="0"/>
              </a:rPr>
              <a:t>التعليقات</a:t>
            </a:r>
            <a:endParaRPr sz="1000" dirty="0">
              <a:latin typeface="Calibri" panose="020F0502020204030204" pitchFamily="34" charset="0"/>
              <a:cs typeface="Calibri" panose="020F0502020204030204" pitchFamily="34" charset="0"/>
            </a:endParaRPr>
          </a:p>
        </p:txBody>
      </p:sp>
      <p:sp>
        <p:nvSpPr>
          <p:cNvPr id="20" name="object 20"/>
          <p:cNvSpPr txBox="1"/>
          <p:nvPr/>
        </p:nvSpPr>
        <p:spPr>
          <a:xfrm>
            <a:off x="743299" y="8203295"/>
            <a:ext cx="688340" cy="344005"/>
          </a:xfrm>
          <a:prstGeom prst="rect">
            <a:avLst/>
          </a:prstGeom>
        </p:spPr>
        <p:txBody>
          <a:bodyPr vert="horz" wrap="square" lIns="0" tIns="12700" rIns="0" bIns="0" rtlCol="0">
            <a:spAutoFit/>
          </a:bodyPr>
          <a:lstStyle/>
          <a:p>
            <a:pPr marL="12700" marR="5080" algn="ctr">
              <a:lnSpc>
                <a:spcPct val="111100"/>
              </a:lnSpc>
              <a:spcBef>
                <a:spcPts val="100"/>
              </a:spcBef>
            </a:pPr>
            <a:r>
              <a:rPr lang="ar-JO" sz="1000" spc="-10" dirty="0">
                <a:solidFill>
                  <a:srgbClr val="97569C"/>
                </a:solidFill>
                <a:latin typeface="Tahoma"/>
                <a:cs typeface="Calibri" panose="020F0502020204030204" pitchFamily="34" charset="0"/>
              </a:rPr>
              <a:t>أسئلة تتعلق بالتوزيع</a:t>
            </a:r>
            <a:endParaRPr sz="1000" dirty="0">
              <a:latin typeface="Tahoma"/>
              <a:cs typeface="Calibri" panose="020F0502020204030204" pitchFamily="34" charset="0"/>
            </a:endParaRPr>
          </a:p>
        </p:txBody>
      </p:sp>
      <p:sp>
        <p:nvSpPr>
          <p:cNvPr id="21" name="object 21"/>
          <p:cNvSpPr txBox="1"/>
          <p:nvPr/>
        </p:nvSpPr>
        <p:spPr>
          <a:xfrm>
            <a:off x="1571288" y="8203181"/>
            <a:ext cx="918210" cy="685637"/>
          </a:xfrm>
          <a:prstGeom prst="rect">
            <a:avLst/>
          </a:prstGeom>
        </p:spPr>
        <p:txBody>
          <a:bodyPr vert="horz" wrap="square" lIns="0" tIns="12700" rIns="0" bIns="0" rtlCol="0">
            <a:spAutoFit/>
          </a:bodyPr>
          <a:lstStyle/>
          <a:p>
            <a:pPr marL="12700" marR="158115" algn="ctr">
              <a:lnSpc>
                <a:spcPct val="111100"/>
              </a:lnSpc>
              <a:spcBef>
                <a:spcPts val="100"/>
              </a:spcBef>
            </a:pPr>
            <a:r>
              <a:rPr lang="ar-JO" sz="1000" dirty="0">
                <a:solidFill>
                  <a:srgbClr val="E42A83"/>
                </a:solidFill>
                <a:latin typeface="Tahoma"/>
                <a:cs typeface="Calibri" panose="020F0502020204030204" pitchFamily="34" charset="0"/>
              </a:rPr>
              <a:t>أي أسئلة تتعلق بالتوزيع. على سبيل المثال (مكان التوزيع)</a:t>
            </a:r>
            <a:endParaRPr sz="1000" dirty="0">
              <a:latin typeface="Tahoma"/>
              <a:cs typeface="Calibri" panose="020F0502020204030204" pitchFamily="34" charset="0"/>
            </a:endParaRPr>
          </a:p>
        </p:txBody>
      </p:sp>
      <p:sp>
        <p:nvSpPr>
          <p:cNvPr id="22" name="object 22"/>
          <p:cNvSpPr txBox="1"/>
          <p:nvPr/>
        </p:nvSpPr>
        <p:spPr>
          <a:xfrm>
            <a:off x="2579185" y="8202952"/>
            <a:ext cx="1746885" cy="685637"/>
          </a:xfrm>
          <a:prstGeom prst="rect">
            <a:avLst/>
          </a:prstGeom>
        </p:spPr>
        <p:txBody>
          <a:bodyPr vert="horz" wrap="square" lIns="0" tIns="12700" rIns="0" bIns="0" rtlCol="0">
            <a:spAutoFit/>
          </a:bodyPr>
          <a:lstStyle/>
          <a:p>
            <a:pPr marL="119380" marR="17780" indent="-107314" algn="just" rtl="1">
              <a:lnSpc>
                <a:spcPct val="111100"/>
              </a:lnSpc>
              <a:spcBef>
                <a:spcPts val="100"/>
              </a:spcBef>
              <a:buClr>
                <a:srgbClr val="992B7D"/>
              </a:buClr>
              <a:buFont typeface="Wingdings"/>
              <a:buChar char=""/>
              <a:tabLst>
                <a:tab pos="120650" algn="l"/>
              </a:tabLst>
            </a:pPr>
            <a:r>
              <a:rPr lang="ar-JO" sz="1000" dirty="0">
                <a:solidFill>
                  <a:srgbClr val="97569C"/>
                </a:solidFill>
                <a:latin typeface="Tahoma"/>
                <a:cs typeface="Calibri" panose="020F0502020204030204" pitchFamily="34" charset="0"/>
              </a:rPr>
              <a:t>ما هو موعد التوزيع القادم</a:t>
            </a:r>
            <a:endParaRPr sz="1000" dirty="0">
              <a:latin typeface="Tahoma"/>
              <a:cs typeface="Calibri" panose="020F0502020204030204" pitchFamily="34" charset="0"/>
            </a:endParaRPr>
          </a:p>
          <a:p>
            <a:pPr marL="119380" marR="5080" indent="-107314" algn="just" rtl="1">
              <a:lnSpc>
                <a:spcPct val="111100"/>
              </a:lnSpc>
              <a:buClr>
                <a:srgbClr val="992B7D"/>
              </a:buClr>
              <a:buFont typeface="Wingdings"/>
              <a:buChar char=""/>
              <a:tabLst>
                <a:tab pos="120650" algn="l"/>
              </a:tabLst>
            </a:pPr>
            <a:r>
              <a:rPr lang="ar-JO" sz="1000" dirty="0">
                <a:solidFill>
                  <a:srgbClr val="97569C"/>
                </a:solidFill>
                <a:latin typeface="Tahoma"/>
                <a:cs typeface="Calibri" panose="020F0502020204030204" pitchFamily="34" charset="0"/>
              </a:rPr>
              <a:t>كيف سيتم إبلاغنا بموعد بالتوزيع القادم</a:t>
            </a:r>
            <a:endParaRPr sz="1000" dirty="0">
              <a:latin typeface="Tahoma"/>
              <a:cs typeface="Calibri" panose="020F0502020204030204" pitchFamily="34" charset="0"/>
            </a:endParaRPr>
          </a:p>
          <a:p>
            <a:pPr marL="119380" marR="161925" indent="-107314" algn="just" rtl="1">
              <a:lnSpc>
                <a:spcPct val="111100"/>
              </a:lnSpc>
              <a:buClr>
                <a:srgbClr val="992B7D"/>
              </a:buClr>
              <a:buFont typeface="Wingdings"/>
              <a:buChar char=""/>
              <a:tabLst>
                <a:tab pos="120650" algn="l"/>
              </a:tabLst>
            </a:pPr>
            <a:r>
              <a:rPr lang="ar-JO" sz="1000" spc="-50" dirty="0">
                <a:solidFill>
                  <a:srgbClr val="97569C"/>
                </a:solidFill>
                <a:latin typeface="Tahoma"/>
                <a:cs typeface="Calibri" panose="020F0502020204030204" pitchFamily="34" charset="0"/>
              </a:rPr>
              <a:t>هل سيعقد التوزيع القادم في نفس المكان</a:t>
            </a:r>
            <a:endParaRPr sz="1000" dirty="0">
              <a:latin typeface="Tahoma"/>
              <a:cs typeface="Calibri" panose="020F0502020204030204" pitchFamily="34" charset="0"/>
            </a:endParaRPr>
          </a:p>
        </p:txBody>
      </p:sp>
      <p:sp>
        <p:nvSpPr>
          <p:cNvPr id="23" name="object 23"/>
          <p:cNvSpPr txBox="1"/>
          <p:nvPr/>
        </p:nvSpPr>
        <p:spPr>
          <a:xfrm>
            <a:off x="4523200" y="8202724"/>
            <a:ext cx="918210" cy="350930"/>
          </a:xfrm>
          <a:prstGeom prst="rect">
            <a:avLst/>
          </a:prstGeom>
        </p:spPr>
        <p:txBody>
          <a:bodyPr vert="horz" wrap="square" lIns="0" tIns="12700" rIns="0" bIns="0" rtlCol="0">
            <a:spAutoFit/>
          </a:bodyPr>
          <a:lstStyle/>
          <a:p>
            <a:pPr marL="12700" marR="5080">
              <a:lnSpc>
                <a:spcPct val="111100"/>
              </a:lnSpc>
              <a:spcBef>
                <a:spcPts val="100"/>
              </a:spcBef>
              <a:tabLst>
                <a:tab pos="804545" algn="l"/>
              </a:tabLst>
            </a:pPr>
            <a:r>
              <a:rPr lang="ar-JO" sz="1000" spc="-10" dirty="0">
                <a:solidFill>
                  <a:srgbClr val="E42A83"/>
                </a:solidFill>
                <a:latin typeface="Tahoma"/>
                <a:cs typeface="Calibri" panose="020F0502020204030204" pitchFamily="34" charset="0"/>
              </a:rPr>
              <a:t>تم تقديمه بتاريخ</a:t>
            </a:r>
            <a:r>
              <a:rPr lang="en-US" sz="1000" dirty="0">
                <a:solidFill>
                  <a:srgbClr val="E42A83"/>
                </a:solidFill>
                <a:latin typeface="Tahoma"/>
                <a:cs typeface="Calibri" panose="020F0502020204030204" pitchFamily="34" charset="0"/>
              </a:rPr>
              <a:t>	</a:t>
            </a:r>
            <a:endParaRPr lang="ar-JO" sz="1000" dirty="0">
              <a:solidFill>
                <a:srgbClr val="E42A83"/>
              </a:solidFill>
              <a:latin typeface="Tahoma"/>
              <a:cs typeface="Calibri" panose="020F0502020204030204" pitchFamily="34" charset="0"/>
            </a:endParaRPr>
          </a:p>
          <a:p>
            <a:pPr marL="12700" marR="5080">
              <a:lnSpc>
                <a:spcPct val="111100"/>
              </a:lnSpc>
              <a:spcBef>
                <a:spcPts val="100"/>
              </a:spcBef>
              <a:tabLst>
                <a:tab pos="804545" algn="l"/>
              </a:tabLst>
            </a:pPr>
            <a:r>
              <a:rPr sz="1000" dirty="0">
                <a:solidFill>
                  <a:srgbClr val="E42A83"/>
                </a:solidFill>
                <a:latin typeface="Tahoma"/>
                <a:cs typeface="Calibri" panose="020F0502020204030204" pitchFamily="34" charset="0"/>
              </a:rPr>
              <a:t>03.11.2021</a:t>
            </a:r>
            <a:endParaRPr sz="1000" dirty="0">
              <a:latin typeface="Tahoma"/>
              <a:cs typeface="Calibri" panose="020F0502020204030204" pitchFamily="34" charset="0"/>
            </a:endParaRPr>
          </a:p>
        </p:txBody>
      </p:sp>
      <p:grpSp>
        <p:nvGrpSpPr>
          <p:cNvPr id="24" name="object 24"/>
          <p:cNvGrpSpPr/>
          <p:nvPr/>
        </p:nvGrpSpPr>
        <p:grpSpPr>
          <a:xfrm>
            <a:off x="6391184" y="1823686"/>
            <a:ext cx="474345" cy="474345"/>
            <a:chOff x="469337" y="1813517"/>
            <a:chExt cx="474345" cy="474345"/>
          </a:xfrm>
        </p:grpSpPr>
        <p:sp>
          <p:nvSpPr>
            <p:cNvPr id="25" name="object 25"/>
            <p:cNvSpPr/>
            <p:nvPr/>
          </p:nvSpPr>
          <p:spPr>
            <a:xfrm>
              <a:off x="469337" y="1813517"/>
              <a:ext cx="474345" cy="474345"/>
            </a:xfrm>
            <a:custGeom>
              <a:avLst/>
              <a:gdLst/>
              <a:ahLst/>
              <a:cxnLst/>
              <a:rect l="l" t="t" r="r" b="b"/>
              <a:pathLst>
                <a:path w="474344" h="474344">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sz="1000">
                <a:cs typeface="Calibri" panose="020F0502020204030204" pitchFamily="34" charset="0"/>
              </a:endParaRPr>
            </a:p>
          </p:txBody>
        </p:sp>
        <p:pic>
          <p:nvPicPr>
            <p:cNvPr id="26" name="object 26"/>
            <p:cNvPicPr/>
            <p:nvPr/>
          </p:nvPicPr>
          <p:blipFill>
            <a:blip r:embed="rId3" cstate="print"/>
            <a:stretch>
              <a:fillRect/>
            </a:stretch>
          </p:blipFill>
          <p:spPr>
            <a:xfrm>
              <a:off x="573284" y="1916503"/>
              <a:ext cx="266442" cy="268339"/>
            </a:xfrm>
            <a:prstGeom prst="rect">
              <a:avLst/>
            </a:prstGeom>
          </p:spPr>
        </p:pic>
      </p:grpSp>
      <p:pic>
        <p:nvPicPr>
          <p:cNvPr id="27" name="object 27"/>
          <p:cNvPicPr/>
          <p:nvPr/>
        </p:nvPicPr>
        <p:blipFill>
          <a:blip r:embed="rId4" cstate="print"/>
          <a:stretch>
            <a:fillRect/>
          </a:stretch>
        </p:blipFill>
        <p:spPr>
          <a:xfrm>
            <a:off x="2722509" y="2477065"/>
            <a:ext cx="245795" cy="245795"/>
          </a:xfrm>
          <a:prstGeom prst="rect">
            <a:avLst/>
          </a:prstGeom>
        </p:spPr>
      </p:pic>
      <p:grpSp>
        <p:nvGrpSpPr>
          <p:cNvPr id="28" name="object 28"/>
          <p:cNvGrpSpPr/>
          <p:nvPr/>
        </p:nvGrpSpPr>
        <p:grpSpPr>
          <a:xfrm>
            <a:off x="720001" y="4515624"/>
            <a:ext cx="6158865" cy="1853564"/>
            <a:chOff x="720001" y="4515624"/>
            <a:chExt cx="6158865" cy="1853564"/>
          </a:xfrm>
        </p:grpSpPr>
        <p:sp>
          <p:nvSpPr>
            <p:cNvPr id="29" name="object 29"/>
            <p:cNvSpPr/>
            <p:nvPr/>
          </p:nvSpPr>
          <p:spPr>
            <a:xfrm>
              <a:off x="720001" y="4515624"/>
              <a:ext cx="6158865" cy="617855"/>
            </a:xfrm>
            <a:custGeom>
              <a:avLst/>
              <a:gdLst/>
              <a:ahLst/>
              <a:cxnLst/>
              <a:rect l="l" t="t" r="r" b="b"/>
              <a:pathLst>
                <a:path w="6158865" h="617854">
                  <a:moveTo>
                    <a:pt x="6158306" y="0"/>
                  </a:moveTo>
                  <a:lnTo>
                    <a:pt x="0" y="0"/>
                  </a:lnTo>
                  <a:lnTo>
                    <a:pt x="0" y="53441"/>
                  </a:lnTo>
                  <a:lnTo>
                    <a:pt x="0" y="575449"/>
                  </a:lnTo>
                  <a:lnTo>
                    <a:pt x="0" y="617791"/>
                  </a:lnTo>
                  <a:lnTo>
                    <a:pt x="6158306" y="617791"/>
                  </a:lnTo>
                  <a:lnTo>
                    <a:pt x="6158306" y="575449"/>
                  </a:lnTo>
                  <a:lnTo>
                    <a:pt x="6158306" y="53441"/>
                  </a:lnTo>
                  <a:lnTo>
                    <a:pt x="6158306" y="0"/>
                  </a:lnTo>
                  <a:close/>
                </a:path>
              </a:pathLst>
            </a:custGeom>
            <a:solidFill>
              <a:srgbClr val="FADFEC"/>
            </a:solidFill>
          </p:spPr>
          <p:txBody>
            <a:bodyPr wrap="square" lIns="0" tIns="0" rIns="0" bIns="0" rtlCol="0"/>
            <a:lstStyle/>
            <a:p>
              <a:endParaRPr sz="1000">
                <a:cs typeface="Calibri" panose="020F0502020204030204" pitchFamily="34" charset="0"/>
              </a:endParaRPr>
            </a:p>
          </p:txBody>
        </p:sp>
        <p:sp>
          <p:nvSpPr>
            <p:cNvPr id="30" name="object 30"/>
            <p:cNvSpPr/>
            <p:nvPr/>
          </p:nvSpPr>
          <p:spPr>
            <a:xfrm>
              <a:off x="720001" y="5133415"/>
              <a:ext cx="6158865" cy="617855"/>
            </a:xfrm>
            <a:custGeom>
              <a:avLst/>
              <a:gdLst/>
              <a:ahLst/>
              <a:cxnLst/>
              <a:rect l="l" t="t" r="r" b="b"/>
              <a:pathLst>
                <a:path w="6158865" h="617854">
                  <a:moveTo>
                    <a:pt x="6158306" y="0"/>
                  </a:moveTo>
                  <a:lnTo>
                    <a:pt x="0" y="0"/>
                  </a:lnTo>
                  <a:lnTo>
                    <a:pt x="0" y="45605"/>
                  </a:lnTo>
                  <a:lnTo>
                    <a:pt x="0" y="572274"/>
                  </a:lnTo>
                  <a:lnTo>
                    <a:pt x="0" y="617804"/>
                  </a:lnTo>
                  <a:lnTo>
                    <a:pt x="6158306" y="617804"/>
                  </a:lnTo>
                  <a:lnTo>
                    <a:pt x="6158306" y="572274"/>
                  </a:lnTo>
                  <a:lnTo>
                    <a:pt x="6158306" y="45605"/>
                  </a:lnTo>
                  <a:lnTo>
                    <a:pt x="6158306" y="0"/>
                  </a:lnTo>
                  <a:close/>
                </a:path>
              </a:pathLst>
            </a:custGeom>
            <a:solidFill>
              <a:srgbClr val="F5BBD4"/>
            </a:solidFill>
          </p:spPr>
          <p:txBody>
            <a:bodyPr wrap="square" lIns="0" tIns="0" rIns="0" bIns="0" rtlCol="0"/>
            <a:lstStyle/>
            <a:p>
              <a:endParaRPr sz="1000">
                <a:cs typeface="Calibri" panose="020F0502020204030204" pitchFamily="34" charset="0"/>
              </a:endParaRPr>
            </a:p>
          </p:txBody>
        </p:sp>
        <p:sp>
          <p:nvSpPr>
            <p:cNvPr id="31" name="object 31"/>
            <p:cNvSpPr/>
            <p:nvPr/>
          </p:nvSpPr>
          <p:spPr>
            <a:xfrm>
              <a:off x="720001" y="5751232"/>
              <a:ext cx="6158865" cy="617855"/>
            </a:xfrm>
            <a:custGeom>
              <a:avLst/>
              <a:gdLst/>
              <a:ahLst/>
              <a:cxnLst/>
              <a:rect l="l" t="t" r="r" b="b"/>
              <a:pathLst>
                <a:path w="6158865" h="617854">
                  <a:moveTo>
                    <a:pt x="6158306" y="0"/>
                  </a:moveTo>
                  <a:lnTo>
                    <a:pt x="0" y="0"/>
                  </a:lnTo>
                  <a:lnTo>
                    <a:pt x="0" y="42405"/>
                  </a:lnTo>
                  <a:lnTo>
                    <a:pt x="0" y="566877"/>
                  </a:lnTo>
                  <a:lnTo>
                    <a:pt x="0" y="617778"/>
                  </a:lnTo>
                  <a:lnTo>
                    <a:pt x="6158306" y="617778"/>
                  </a:lnTo>
                  <a:lnTo>
                    <a:pt x="6158306" y="566877"/>
                  </a:lnTo>
                  <a:lnTo>
                    <a:pt x="6158306" y="42405"/>
                  </a:lnTo>
                  <a:lnTo>
                    <a:pt x="6158306" y="0"/>
                  </a:lnTo>
                  <a:close/>
                </a:path>
              </a:pathLst>
            </a:custGeom>
            <a:solidFill>
              <a:srgbClr val="EF92B9"/>
            </a:solidFill>
          </p:spPr>
          <p:txBody>
            <a:bodyPr wrap="square" lIns="0" tIns="0" rIns="0" bIns="0" rtlCol="0"/>
            <a:lstStyle/>
            <a:p>
              <a:endParaRPr sz="1000">
                <a:cs typeface="Calibri" panose="020F0502020204030204" pitchFamily="34" charset="0"/>
              </a:endParaRPr>
            </a:p>
          </p:txBody>
        </p:sp>
      </p:grpSp>
      <p:sp>
        <p:nvSpPr>
          <p:cNvPr id="32" name="object 32"/>
          <p:cNvSpPr txBox="1"/>
          <p:nvPr/>
        </p:nvSpPr>
        <p:spPr>
          <a:xfrm>
            <a:off x="785086" y="4716504"/>
            <a:ext cx="1400175" cy="171201"/>
          </a:xfrm>
          <a:prstGeom prst="rect">
            <a:avLst/>
          </a:prstGeom>
        </p:spPr>
        <p:txBody>
          <a:bodyPr vert="horz" wrap="square" lIns="0" tIns="17145" rIns="0" bIns="0" rtlCol="0">
            <a:spAutoFit/>
          </a:bodyPr>
          <a:lstStyle/>
          <a:p>
            <a:pPr marL="12700" algn="ctr">
              <a:lnSpc>
                <a:spcPct val="100000"/>
              </a:lnSpc>
              <a:spcBef>
                <a:spcPts val="135"/>
              </a:spcBef>
            </a:pPr>
            <a:r>
              <a:rPr lang="ar-JO" sz="1000" b="1" spc="55" dirty="0">
                <a:solidFill>
                  <a:srgbClr val="001E42"/>
                </a:solidFill>
                <a:latin typeface="Calibri" panose="020F0502020204030204" pitchFamily="34" charset="0"/>
                <a:cs typeface="Calibri" panose="020F0502020204030204" pitchFamily="34" charset="0"/>
              </a:rPr>
              <a:t>نوع الملاحظات والانطباعات</a:t>
            </a:r>
            <a:endParaRPr sz="1000" b="1" spc="55" dirty="0">
              <a:solidFill>
                <a:srgbClr val="001E42"/>
              </a:solidFill>
              <a:latin typeface="Calibri" panose="020F0502020204030204" pitchFamily="34" charset="0"/>
              <a:cs typeface="Calibri" panose="020F0502020204030204" pitchFamily="34" charset="0"/>
            </a:endParaRPr>
          </a:p>
        </p:txBody>
      </p:sp>
      <p:grpSp>
        <p:nvGrpSpPr>
          <p:cNvPr id="33" name="object 33"/>
          <p:cNvGrpSpPr/>
          <p:nvPr/>
        </p:nvGrpSpPr>
        <p:grpSpPr>
          <a:xfrm>
            <a:off x="658690" y="4503662"/>
            <a:ext cx="4470400" cy="1925320"/>
            <a:chOff x="681142" y="4480955"/>
            <a:chExt cx="4470400" cy="1925320"/>
          </a:xfrm>
        </p:grpSpPr>
        <p:sp>
          <p:nvSpPr>
            <p:cNvPr id="34" name="object 34"/>
            <p:cNvSpPr/>
            <p:nvPr/>
          </p:nvSpPr>
          <p:spPr>
            <a:xfrm>
              <a:off x="725275" y="5135036"/>
              <a:ext cx="1491615" cy="0"/>
            </a:xfrm>
            <a:custGeom>
              <a:avLst/>
              <a:gdLst/>
              <a:ahLst/>
              <a:cxnLst/>
              <a:rect l="l" t="t" r="r" b="b"/>
              <a:pathLst>
                <a:path w="1491614">
                  <a:moveTo>
                    <a:pt x="0" y="0"/>
                  </a:moveTo>
                  <a:lnTo>
                    <a:pt x="1491030" y="0"/>
                  </a:lnTo>
                </a:path>
              </a:pathLst>
            </a:custGeom>
            <a:ln w="87947">
              <a:solidFill>
                <a:srgbClr val="992B7D"/>
              </a:solidFill>
            </a:ln>
          </p:spPr>
          <p:txBody>
            <a:bodyPr wrap="square" lIns="0" tIns="0" rIns="0" bIns="0" rtlCol="0"/>
            <a:lstStyle/>
            <a:p>
              <a:endParaRPr sz="1000">
                <a:cs typeface="Calibri" panose="020F0502020204030204" pitchFamily="34" charset="0"/>
              </a:endParaRPr>
            </a:p>
          </p:txBody>
        </p:sp>
        <p:sp>
          <p:nvSpPr>
            <p:cNvPr id="35" name="object 35"/>
            <p:cNvSpPr/>
            <p:nvPr/>
          </p:nvSpPr>
          <p:spPr>
            <a:xfrm>
              <a:off x="725275" y="5749664"/>
              <a:ext cx="1491615" cy="0"/>
            </a:xfrm>
            <a:custGeom>
              <a:avLst/>
              <a:gdLst/>
              <a:ahLst/>
              <a:cxnLst/>
              <a:rect l="l" t="t" r="r" b="b"/>
              <a:pathLst>
                <a:path w="1491614">
                  <a:moveTo>
                    <a:pt x="0" y="0"/>
                  </a:moveTo>
                  <a:lnTo>
                    <a:pt x="1491030" y="0"/>
                  </a:lnTo>
                </a:path>
              </a:pathLst>
            </a:custGeom>
            <a:ln w="87947">
              <a:solidFill>
                <a:srgbClr val="992B7D"/>
              </a:solidFill>
            </a:ln>
          </p:spPr>
          <p:txBody>
            <a:bodyPr wrap="square" lIns="0" tIns="0" rIns="0" bIns="0" rtlCol="0"/>
            <a:lstStyle/>
            <a:p>
              <a:endParaRPr sz="1000">
                <a:cs typeface="Calibri" panose="020F0502020204030204" pitchFamily="34" charset="0"/>
              </a:endParaRPr>
            </a:p>
          </p:txBody>
        </p:sp>
        <p:sp>
          <p:nvSpPr>
            <p:cNvPr id="36" name="object 36"/>
            <p:cNvSpPr/>
            <p:nvPr/>
          </p:nvSpPr>
          <p:spPr>
            <a:xfrm>
              <a:off x="725275" y="6362074"/>
              <a:ext cx="1491615" cy="0"/>
            </a:xfrm>
            <a:custGeom>
              <a:avLst/>
              <a:gdLst/>
              <a:ahLst/>
              <a:cxnLst/>
              <a:rect l="l" t="t" r="r" b="b"/>
              <a:pathLst>
                <a:path w="1491614">
                  <a:moveTo>
                    <a:pt x="0" y="0"/>
                  </a:moveTo>
                  <a:lnTo>
                    <a:pt x="1491030" y="0"/>
                  </a:lnTo>
                </a:path>
              </a:pathLst>
            </a:custGeom>
            <a:ln w="87947">
              <a:solidFill>
                <a:srgbClr val="992B7D"/>
              </a:solidFill>
            </a:ln>
          </p:spPr>
          <p:txBody>
            <a:bodyPr wrap="square" lIns="0" tIns="0" rIns="0" bIns="0" rtlCol="0"/>
            <a:lstStyle/>
            <a:p>
              <a:endParaRPr sz="1000">
                <a:cs typeface="Calibri" panose="020F0502020204030204" pitchFamily="34" charset="0"/>
              </a:endParaRPr>
            </a:p>
          </p:txBody>
        </p:sp>
        <p:sp>
          <p:nvSpPr>
            <p:cNvPr id="37" name="object 37"/>
            <p:cNvSpPr/>
            <p:nvPr/>
          </p:nvSpPr>
          <p:spPr>
            <a:xfrm>
              <a:off x="725275" y="4525087"/>
              <a:ext cx="1491615" cy="0"/>
            </a:xfrm>
            <a:custGeom>
              <a:avLst/>
              <a:gdLst/>
              <a:ahLst/>
              <a:cxnLst/>
              <a:rect l="l" t="t" r="r" b="b"/>
              <a:pathLst>
                <a:path w="1491614">
                  <a:moveTo>
                    <a:pt x="0" y="0"/>
                  </a:moveTo>
                  <a:lnTo>
                    <a:pt x="1491030" y="0"/>
                  </a:lnTo>
                </a:path>
              </a:pathLst>
            </a:custGeom>
            <a:ln w="87947">
              <a:solidFill>
                <a:srgbClr val="992B7D"/>
              </a:solidFill>
            </a:ln>
          </p:spPr>
          <p:txBody>
            <a:bodyPr wrap="square" lIns="0" tIns="0" rIns="0" bIns="0" rtlCol="0"/>
            <a:lstStyle/>
            <a:p>
              <a:endParaRPr sz="1000">
                <a:cs typeface="Calibri" panose="020F0502020204030204" pitchFamily="34" charset="0"/>
              </a:endParaRPr>
            </a:p>
          </p:txBody>
        </p:sp>
        <p:sp>
          <p:nvSpPr>
            <p:cNvPr id="38" name="object 38"/>
            <p:cNvSpPr/>
            <p:nvPr/>
          </p:nvSpPr>
          <p:spPr>
            <a:xfrm>
              <a:off x="3821633" y="4616792"/>
              <a:ext cx="1329690" cy="1036955"/>
            </a:xfrm>
            <a:custGeom>
              <a:avLst/>
              <a:gdLst/>
              <a:ahLst/>
              <a:cxnLst/>
              <a:rect l="l" t="t" r="r" b="b"/>
              <a:pathLst>
                <a:path w="1329689" h="1036954">
                  <a:moveTo>
                    <a:pt x="1329550" y="662571"/>
                  </a:moveTo>
                  <a:lnTo>
                    <a:pt x="1326286" y="646404"/>
                  </a:lnTo>
                  <a:lnTo>
                    <a:pt x="1317383" y="633196"/>
                  </a:lnTo>
                  <a:lnTo>
                    <a:pt x="1304175" y="624293"/>
                  </a:lnTo>
                  <a:lnTo>
                    <a:pt x="1287995" y="621030"/>
                  </a:lnTo>
                  <a:lnTo>
                    <a:pt x="41554" y="621030"/>
                  </a:lnTo>
                  <a:lnTo>
                    <a:pt x="25387" y="624293"/>
                  </a:lnTo>
                  <a:lnTo>
                    <a:pt x="12179" y="633196"/>
                  </a:lnTo>
                  <a:lnTo>
                    <a:pt x="3276" y="646404"/>
                  </a:lnTo>
                  <a:lnTo>
                    <a:pt x="0" y="662571"/>
                  </a:lnTo>
                  <a:lnTo>
                    <a:pt x="0" y="994956"/>
                  </a:lnTo>
                  <a:lnTo>
                    <a:pt x="3276" y="1011123"/>
                  </a:lnTo>
                  <a:lnTo>
                    <a:pt x="12179" y="1024343"/>
                  </a:lnTo>
                  <a:lnTo>
                    <a:pt x="25387" y="1033246"/>
                  </a:lnTo>
                  <a:lnTo>
                    <a:pt x="41554" y="1036510"/>
                  </a:lnTo>
                  <a:lnTo>
                    <a:pt x="1287995" y="1036510"/>
                  </a:lnTo>
                  <a:lnTo>
                    <a:pt x="1304175" y="1033246"/>
                  </a:lnTo>
                  <a:lnTo>
                    <a:pt x="1317383" y="1024343"/>
                  </a:lnTo>
                  <a:lnTo>
                    <a:pt x="1326286" y="1011123"/>
                  </a:lnTo>
                  <a:lnTo>
                    <a:pt x="1329550" y="994956"/>
                  </a:lnTo>
                  <a:lnTo>
                    <a:pt x="1329550" y="662571"/>
                  </a:lnTo>
                  <a:close/>
                </a:path>
                <a:path w="1329689" h="1036954">
                  <a:moveTo>
                    <a:pt x="1329550" y="41541"/>
                  </a:moveTo>
                  <a:lnTo>
                    <a:pt x="1326286" y="25374"/>
                  </a:lnTo>
                  <a:lnTo>
                    <a:pt x="1317383" y="12166"/>
                  </a:lnTo>
                  <a:lnTo>
                    <a:pt x="1304175" y="3263"/>
                  </a:lnTo>
                  <a:lnTo>
                    <a:pt x="1287995" y="0"/>
                  </a:lnTo>
                  <a:lnTo>
                    <a:pt x="41554" y="0"/>
                  </a:lnTo>
                  <a:lnTo>
                    <a:pt x="25387" y="3263"/>
                  </a:lnTo>
                  <a:lnTo>
                    <a:pt x="12179" y="12166"/>
                  </a:lnTo>
                  <a:lnTo>
                    <a:pt x="3276" y="25374"/>
                  </a:lnTo>
                  <a:lnTo>
                    <a:pt x="0" y="41541"/>
                  </a:lnTo>
                  <a:lnTo>
                    <a:pt x="0" y="373926"/>
                  </a:lnTo>
                  <a:lnTo>
                    <a:pt x="3276" y="390093"/>
                  </a:lnTo>
                  <a:lnTo>
                    <a:pt x="12179" y="403301"/>
                  </a:lnTo>
                  <a:lnTo>
                    <a:pt x="25387" y="412203"/>
                  </a:lnTo>
                  <a:lnTo>
                    <a:pt x="41554" y="415480"/>
                  </a:lnTo>
                  <a:lnTo>
                    <a:pt x="1287995" y="415480"/>
                  </a:lnTo>
                  <a:lnTo>
                    <a:pt x="1304175" y="412203"/>
                  </a:lnTo>
                  <a:lnTo>
                    <a:pt x="1317383" y="403301"/>
                  </a:lnTo>
                  <a:lnTo>
                    <a:pt x="1326286" y="390093"/>
                  </a:lnTo>
                  <a:lnTo>
                    <a:pt x="1329550" y="373926"/>
                  </a:lnTo>
                  <a:lnTo>
                    <a:pt x="1329550" y="41541"/>
                  </a:lnTo>
                  <a:close/>
                </a:path>
              </a:pathLst>
            </a:custGeom>
            <a:solidFill>
              <a:srgbClr val="E42A83"/>
            </a:solidFill>
          </p:spPr>
          <p:txBody>
            <a:bodyPr wrap="square" lIns="0" tIns="0" rIns="0" bIns="0" rtlCol="0"/>
            <a:lstStyle/>
            <a:p>
              <a:endParaRPr sz="1000">
                <a:cs typeface="Calibri" panose="020F0502020204030204" pitchFamily="34" charset="0"/>
              </a:endParaRPr>
            </a:p>
          </p:txBody>
        </p:sp>
      </p:grpSp>
      <p:sp>
        <p:nvSpPr>
          <p:cNvPr id="39" name="object 39"/>
          <p:cNvSpPr txBox="1"/>
          <p:nvPr/>
        </p:nvSpPr>
        <p:spPr>
          <a:xfrm>
            <a:off x="828537" y="5339522"/>
            <a:ext cx="776605" cy="171201"/>
          </a:xfrm>
          <a:prstGeom prst="rect">
            <a:avLst/>
          </a:prstGeom>
        </p:spPr>
        <p:txBody>
          <a:bodyPr vert="horz" wrap="square" lIns="0" tIns="17145" rIns="0" bIns="0" rtlCol="0">
            <a:spAutoFit/>
          </a:bodyPr>
          <a:lstStyle/>
          <a:p>
            <a:pPr marL="12700" algn="ctr">
              <a:lnSpc>
                <a:spcPct val="100000"/>
              </a:lnSpc>
              <a:spcBef>
                <a:spcPts val="135"/>
              </a:spcBef>
            </a:pPr>
            <a:r>
              <a:rPr lang="ar-JO" sz="1000" b="1" spc="55" dirty="0">
                <a:solidFill>
                  <a:srgbClr val="001E42"/>
                </a:solidFill>
                <a:latin typeface="Calibri" panose="020F0502020204030204" pitchFamily="34" charset="0"/>
                <a:cs typeface="Calibri" panose="020F0502020204030204" pitchFamily="34" charset="0"/>
              </a:rPr>
              <a:t>الفئة</a:t>
            </a:r>
            <a:endParaRPr sz="1000" dirty="0">
              <a:latin typeface="Calibri" panose="020F0502020204030204" pitchFamily="34" charset="0"/>
              <a:cs typeface="Calibri" panose="020F0502020204030204" pitchFamily="34" charset="0"/>
            </a:endParaRPr>
          </a:p>
        </p:txBody>
      </p:sp>
      <p:sp>
        <p:nvSpPr>
          <p:cNvPr id="40" name="object 40"/>
          <p:cNvSpPr txBox="1"/>
          <p:nvPr/>
        </p:nvSpPr>
        <p:spPr>
          <a:xfrm>
            <a:off x="994668" y="5952733"/>
            <a:ext cx="427990" cy="171201"/>
          </a:xfrm>
          <a:prstGeom prst="rect">
            <a:avLst/>
          </a:prstGeom>
        </p:spPr>
        <p:txBody>
          <a:bodyPr vert="horz" wrap="square" lIns="0" tIns="17145" rIns="0" bIns="0" rtlCol="0">
            <a:spAutoFit/>
          </a:bodyPr>
          <a:lstStyle/>
          <a:p>
            <a:pPr marL="12700" algn="ctr">
              <a:lnSpc>
                <a:spcPct val="100000"/>
              </a:lnSpc>
              <a:spcBef>
                <a:spcPts val="135"/>
              </a:spcBef>
            </a:pPr>
            <a:r>
              <a:rPr lang="ar-JO" sz="1000" b="1" spc="50" dirty="0">
                <a:solidFill>
                  <a:srgbClr val="001E42"/>
                </a:solidFill>
                <a:latin typeface="Calibri" panose="020F0502020204030204" pitchFamily="34" charset="0"/>
                <a:cs typeface="Calibri" panose="020F0502020204030204" pitchFamily="34" charset="0"/>
              </a:rPr>
              <a:t>الرمز</a:t>
            </a:r>
            <a:endParaRPr sz="1000" dirty="0">
              <a:latin typeface="Calibri" panose="020F0502020204030204" pitchFamily="34" charset="0"/>
              <a:cs typeface="Calibri" panose="020F0502020204030204" pitchFamily="34" charset="0"/>
            </a:endParaRPr>
          </a:p>
        </p:txBody>
      </p:sp>
      <p:sp>
        <p:nvSpPr>
          <p:cNvPr id="41" name="object 41"/>
          <p:cNvSpPr txBox="1"/>
          <p:nvPr/>
        </p:nvSpPr>
        <p:spPr>
          <a:xfrm>
            <a:off x="3910594" y="5283935"/>
            <a:ext cx="1151890" cy="280846"/>
          </a:xfrm>
          <a:prstGeom prst="rect">
            <a:avLst/>
          </a:prstGeom>
        </p:spPr>
        <p:txBody>
          <a:bodyPr vert="horz" wrap="square" lIns="0" tIns="24130" rIns="0" bIns="0" rtlCol="0">
            <a:spAutoFit/>
          </a:bodyPr>
          <a:lstStyle/>
          <a:p>
            <a:pPr marL="12700" marR="5080" indent="62230" algn="ctr">
              <a:lnSpc>
                <a:spcPts val="1040"/>
              </a:lnSpc>
              <a:spcBef>
                <a:spcPts val="190"/>
              </a:spcBef>
            </a:pPr>
            <a:r>
              <a:rPr lang="ar-JO" sz="1000" b="1" spc="55" dirty="0">
                <a:solidFill>
                  <a:srgbClr val="FFFFFF"/>
                </a:solidFill>
                <a:latin typeface="Calibri" panose="020F0502020204030204" pitchFamily="34" charset="0"/>
                <a:cs typeface="Calibri" panose="020F0502020204030204" pitchFamily="34" charset="0"/>
              </a:rPr>
              <a:t>أسئلة تتعلق بأنشطة الاستجابة</a:t>
            </a:r>
            <a:endParaRPr sz="1000" dirty="0">
              <a:latin typeface="Calibri" panose="020F0502020204030204" pitchFamily="34" charset="0"/>
              <a:cs typeface="Calibri" panose="020F0502020204030204" pitchFamily="34" charset="0"/>
            </a:endParaRPr>
          </a:p>
        </p:txBody>
      </p:sp>
      <p:sp>
        <p:nvSpPr>
          <p:cNvPr id="42" name="object 42"/>
          <p:cNvSpPr/>
          <p:nvPr/>
        </p:nvSpPr>
        <p:spPr>
          <a:xfrm>
            <a:off x="2306020" y="5845436"/>
            <a:ext cx="1329690" cy="415925"/>
          </a:xfrm>
          <a:custGeom>
            <a:avLst/>
            <a:gdLst/>
            <a:ahLst/>
            <a:cxnLst/>
            <a:rect l="l" t="t" r="r" b="b"/>
            <a:pathLst>
              <a:path w="1329689" h="415925">
                <a:moveTo>
                  <a:pt x="1287995" y="0"/>
                </a:moveTo>
                <a:lnTo>
                  <a:pt x="41554" y="0"/>
                </a:lnTo>
                <a:lnTo>
                  <a:pt x="25379" y="3265"/>
                </a:lnTo>
                <a:lnTo>
                  <a:pt x="12171" y="12169"/>
                </a:lnTo>
                <a:lnTo>
                  <a:pt x="3265" y="25374"/>
                </a:lnTo>
                <a:lnTo>
                  <a:pt x="0" y="41541"/>
                </a:lnTo>
                <a:lnTo>
                  <a:pt x="0" y="373926"/>
                </a:lnTo>
                <a:lnTo>
                  <a:pt x="3265" y="390100"/>
                </a:lnTo>
                <a:lnTo>
                  <a:pt x="12171" y="403309"/>
                </a:lnTo>
                <a:lnTo>
                  <a:pt x="25379" y="412214"/>
                </a:lnTo>
                <a:lnTo>
                  <a:pt x="41554" y="415480"/>
                </a:lnTo>
                <a:lnTo>
                  <a:pt x="1287995" y="415480"/>
                </a:lnTo>
                <a:lnTo>
                  <a:pt x="1304170" y="412214"/>
                </a:lnTo>
                <a:lnTo>
                  <a:pt x="1317378" y="403309"/>
                </a:lnTo>
                <a:lnTo>
                  <a:pt x="1326284" y="390100"/>
                </a:lnTo>
                <a:lnTo>
                  <a:pt x="1329550" y="373926"/>
                </a:lnTo>
                <a:lnTo>
                  <a:pt x="1329550" y="41541"/>
                </a:lnTo>
                <a:lnTo>
                  <a:pt x="1326284" y="25374"/>
                </a:lnTo>
                <a:lnTo>
                  <a:pt x="1317378" y="12169"/>
                </a:lnTo>
                <a:lnTo>
                  <a:pt x="1304170" y="3265"/>
                </a:lnTo>
                <a:lnTo>
                  <a:pt x="1287995" y="0"/>
                </a:lnTo>
                <a:close/>
              </a:path>
            </a:pathLst>
          </a:custGeom>
          <a:solidFill>
            <a:srgbClr val="E42A83"/>
          </a:solidFill>
        </p:spPr>
        <p:txBody>
          <a:bodyPr wrap="square" lIns="0" tIns="0" rIns="0" bIns="0" rtlCol="0"/>
          <a:lstStyle/>
          <a:p>
            <a:endParaRPr sz="1000">
              <a:cs typeface="Calibri" panose="020F0502020204030204" pitchFamily="34" charset="0"/>
            </a:endParaRPr>
          </a:p>
        </p:txBody>
      </p:sp>
      <p:sp>
        <p:nvSpPr>
          <p:cNvPr id="43" name="object 43"/>
          <p:cNvSpPr txBox="1"/>
          <p:nvPr/>
        </p:nvSpPr>
        <p:spPr>
          <a:xfrm>
            <a:off x="2457580" y="5892835"/>
            <a:ext cx="1026794" cy="281487"/>
          </a:xfrm>
          <a:prstGeom prst="rect">
            <a:avLst/>
          </a:prstGeom>
        </p:spPr>
        <p:txBody>
          <a:bodyPr vert="horz" wrap="square" lIns="0" tIns="24130" rIns="0" bIns="0" rtlCol="0">
            <a:spAutoFit/>
          </a:bodyPr>
          <a:lstStyle/>
          <a:p>
            <a:pPr marL="129539" marR="5080" indent="-117475" algn="ctr">
              <a:lnSpc>
                <a:spcPts val="1040"/>
              </a:lnSpc>
              <a:spcBef>
                <a:spcPts val="190"/>
              </a:spcBef>
            </a:pPr>
            <a:r>
              <a:rPr lang="ar-JO" sz="1000" b="1" spc="55" dirty="0">
                <a:solidFill>
                  <a:srgbClr val="FFFFFF"/>
                </a:solidFill>
                <a:latin typeface="Calibri" panose="020F0502020204030204" pitchFamily="34" charset="0"/>
                <a:cs typeface="Calibri" panose="020F0502020204030204" pitchFamily="34" charset="0"/>
              </a:rPr>
              <a:t>أسئلة تتعلق بالتوزيعات</a:t>
            </a:r>
            <a:endParaRPr sz="1000" dirty="0">
              <a:latin typeface="Calibri" panose="020F0502020204030204" pitchFamily="34" charset="0"/>
              <a:cs typeface="Calibri" panose="020F0502020204030204" pitchFamily="34" charset="0"/>
            </a:endParaRPr>
          </a:p>
        </p:txBody>
      </p:sp>
      <p:sp>
        <p:nvSpPr>
          <p:cNvPr id="44" name="object 44"/>
          <p:cNvSpPr/>
          <p:nvPr/>
        </p:nvSpPr>
        <p:spPr>
          <a:xfrm>
            <a:off x="3821644" y="5845436"/>
            <a:ext cx="1329690" cy="415925"/>
          </a:xfrm>
          <a:custGeom>
            <a:avLst/>
            <a:gdLst/>
            <a:ahLst/>
            <a:cxnLst/>
            <a:rect l="l" t="t" r="r" b="b"/>
            <a:pathLst>
              <a:path w="1329689" h="415925">
                <a:moveTo>
                  <a:pt x="1287995" y="0"/>
                </a:moveTo>
                <a:lnTo>
                  <a:pt x="41554" y="0"/>
                </a:lnTo>
                <a:lnTo>
                  <a:pt x="25379" y="3265"/>
                </a:lnTo>
                <a:lnTo>
                  <a:pt x="12171" y="12169"/>
                </a:lnTo>
                <a:lnTo>
                  <a:pt x="3265" y="25374"/>
                </a:lnTo>
                <a:lnTo>
                  <a:pt x="0" y="41541"/>
                </a:lnTo>
                <a:lnTo>
                  <a:pt x="0" y="373926"/>
                </a:lnTo>
                <a:lnTo>
                  <a:pt x="3265" y="390100"/>
                </a:lnTo>
                <a:lnTo>
                  <a:pt x="12171" y="403309"/>
                </a:lnTo>
                <a:lnTo>
                  <a:pt x="25379" y="412214"/>
                </a:lnTo>
                <a:lnTo>
                  <a:pt x="41554" y="415480"/>
                </a:lnTo>
                <a:lnTo>
                  <a:pt x="1287995" y="415480"/>
                </a:lnTo>
                <a:lnTo>
                  <a:pt x="1304170" y="412214"/>
                </a:lnTo>
                <a:lnTo>
                  <a:pt x="1317378" y="403309"/>
                </a:lnTo>
                <a:lnTo>
                  <a:pt x="1326284" y="390100"/>
                </a:lnTo>
                <a:lnTo>
                  <a:pt x="1329550" y="373926"/>
                </a:lnTo>
                <a:lnTo>
                  <a:pt x="1329550" y="41541"/>
                </a:lnTo>
                <a:lnTo>
                  <a:pt x="1326284" y="25374"/>
                </a:lnTo>
                <a:lnTo>
                  <a:pt x="1317378" y="12169"/>
                </a:lnTo>
                <a:lnTo>
                  <a:pt x="1304170" y="3265"/>
                </a:lnTo>
                <a:lnTo>
                  <a:pt x="1287995" y="0"/>
                </a:lnTo>
                <a:close/>
              </a:path>
            </a:pathLst>
          </a:custGeom>
          <a:solidFill>
            <a:srgbClr val="E42A83"/>
          </a:solidFill>
        </p:spPr>
        <p:txBody>
          <a:bodyPr wrap="square" lIns="0" tIns="0" rIns="0" bIns="0" rtlCol="0"/>
          <a:lstStyle/>
          <a:p>
            <a:endParaRPr sz="1000">
              <a:cs typeface="Calibri" panose="020F0502020204030204" pitchFamily="34" charset="0"/>
            </a:endParaRPr>
          </a:p>
        </p:txBody>
      </p:sp>
      <p:sp>
        <p:nvSpPr>
          <p:cNvPr id="45" name="object 45"/>
          <p:cNvSpPr txBox="1"/>
          <p:nvPr/>
        </p:nvSpPr>
        <p:spPr>
          <a:xfrm>
            <a:off x="3970747" y="5892822"/>
            <a:ext cx="1031875" cy="280846"/>
          </a:xfrm>
          <a:prstGeom prst="rect">
            <a:avLst/>
          </a:prstGeom>
        </p:spPr>
        <p:txBody>
          <a:bodyPr vert="horz" wrap="square" lIns="0" tIns="24130" rIns="0" bIns="0" rtlCol="0">
            <a:spAutoFit/>
          </a:bodyPr>
          <a:lstStyle/>
          <a:p>
            <a:pPr marL="12700" marR="5080" indent="1905" algn="ctr">
              <a:lnSpc>
                <a:spcPts val="1040"/>
              </a:lnSpc>
              <a:spcBef>
                <a:spcPts val="190"/>
              </a:spcBef>
            </a:pPr>
            <a:r>
              <a:rPr lang="ar-JO" sz="1000" b="1" spc="55" dirty="0">
                <a:solidFill>
                  <a:srgbClr val="FFFFFF"/>
                </a:solidFill>
                <a:latin typeface="Calibri" panose="020F0502020204030204" pitchFamily="34" charset="0"/>
                <a:cs typeface="Calibri" panose="020F0502020204030204" pitchFamily="34" charset="0"/>
              </a:rPr>
              <a:t>أسئلة تتعلق بمعايير الاختيار </a:t>
            </a:r>
            <a:endParaRPr sz="1000" dirty="0">
              <a:latin typeface="Calibri" panose="020F0502020204030204" pitchFamily="34" charset="0"/>
              <a:cs typeface="Calibri" panose="020F0502020204030204" pitchFamily="34" charset="0"/>
            </a:endParaRPr>
          </a:p>
        </p:txBody>
      </p:sp>
      <p:sp>
        <p:nvSpPr>
          <p:cNvPr id="46" name="object 46"/>
          <p:cNvSpPr/>
          <p:nvPr/>
        </p:nvSpPr>
        <p:spPr>
          <a:xfrm>
            <a:off x="5337280" y="5845436"/>
            <a:ext cx="1329690" cy="415925"/>
          </a:xfrm>
          <a:custGeom>
            <a:avLst/>
            <a:gdLst/>
            <a:ahLst/>
            <a:cxnLst/>
            <a:rect l="l" t="t" r="r" b="b"/>
            <a:pathLst>
              <a:path w="1329690" h="415925">
                <a:moveTo>
                  <a:pt x="1287995" y="0"/>
                </a:moveTo>
                <a:lnTo>
                  <a:pt x="41554" y="0"/>
                </a:lnTo>
                <a:lnTo>
                  <a:pt x="25379" y="3265"/>
                </a:lnTo>
                <a:lnTo>
                  <a:pt x="12171" y="12169"/>
                </a:lnTo>
                <a:lnTo>
                  <a:pt x="3265" y="25374"/>
                </a:lnTo>
                <a:lnTo>
                  <a:pt x="0" y="41541"/>
                </a:lnTo>
                <a:lnTo>
                  <a:pt x="0" y="373926"/>
                </a:lnTo>
                <a:lnTo>
                  <a:pt x="3265" y="390100"/>
                </a:lnTo>
                <a:lnTo>
                  <a:pt x="12171" y="403309"/>
                </a:lnTo>
                <a:lnTo>
                  <a:pt x="25379" y="412214"/>
                </a:lnTo>
                <a:lnTo>
                  <a:pt x="41554" y="415480"/>
                </a:lnTo>
                <a:lnTo>
                  <a:pt x="1287995" y="415480"/>
                </a:lnTo>
                <a:lnTo>
                  <a:pt x="1304170" y="412214"/>
                </a:lnTo>
                <a:lnTo>
                  <a:pt x="1317378" y="403309"/>
                </a:lnTo>
                <a:lnTo>
                  <a:pt x="1326284" y="390100"/>
                </a:lnTo>
                <a:lnTo>
                  <a:pt x="1329550" y="373926"/>
                </a:lnTo>
                <a:lnTo>
                  <a:pt x="1329550" y="41541"/>
                </a:lnTo>
                <a:lnTo>
                  <a:pt x="1326284" y="25374"/>
                </a:lnTo>
                <a:lnTo>
                  <a:pt x="1317378" y="12169"/>
                </a:lnTo>
                <a:lnTo>
                  <a:pt x="1304170" y="3265"/>
                </a:lnTo>
                <a:lnTo>
                  <a:pt x="1287995" y="0"/>
                </a:lnTo>
                <a:close/>
              </a:path>
            </a:pathLst>
          </a:custGeom>
          <a:solidFill>
            <a:srgbClr val="E42A83"/>
          </a:solidFill>
        </p:spPr>
        <p:txBody>
          <a:bodyPr wrap="square" lIns="0" tIns="0" rIns="0" bIns="0" rtlCol="0"/>
          <a:lstStyle/>
          <a:p>
            <a:endParaRPr sz="1000">
              <a:cs typeface="Calibri" panose="020F0502020204030204" pitchFamily="34" charset="0"/>
            </a:endParaRPr>
          </a:p>
        </p:txBody>
      </p:sp>
      <p:sp>
        <p:nvSpPr>
          <p:cNvPr id="47" name="object 47"/>
          <p:cNvSpPr txBox="1"/>
          <p:nvPr/>
        </p:nvSpPr>
        <p:spPr>
          <a:xfrm>
            <a:off x="5362376" y="5892822"/>
            <a:ext cx="1279525" cy="280846"/>
          </a:xfrm>
          <a:prstGeom prst="rect">
            <a:avLst/>
          </a:prstGeom>
        </p:spPr>
        <p:txBody>
          <a:bodyPr vert="horz" wrap="square" lIns="0" tIns="24130" rIns="0" bIns="0" rtlCol="0">
            <a:spAutoFit/>
          </a:bodyPr>
          <a:lstStyle/>
          <a:p>
            <a:pPr marL="12700" marR="5080" indent="10160" algn="ctr">
              <a:lnSpc>
                <a:spcPts val="1040"/>
              </a:lnSpc>
              <a:spcBef>
                <a:spcPts val="190"/>
              </a:spcBef>
            </a:pPr>
            <a:r>
              <a:rPr lang="ar-JO" sz="1000" b="1" spc="10" dirty="0">
                <a:solidFill>
                  <a:srgbClr val="FFFFFF"/>
                </a:solidFill>
                <a:latin typeface="Calibri" panose="020F0502020204030204" pitchFamily="34" charset="0"/>
                <a:cs typeface="Calibri" panose="020F0502020204030204" pitchFamily="34" charset="0"/>
              </a:rPr>
              <a:t>أسئلة تتعلق بكيفية التسجيل للدعم</a:t>
            </a:r>
            <a:endParaRPr sz="1000" dirty="0">
              <a:latin typeface="Calibri" panose="020F0502020204030204" pitchFamily="34" charset="0"/>
              <a:cs typeface="Calibri" panose="020F0502020204030204" pitchFamily="34" charset="0"/>
            </a:endParaRPr>
          </a:p>
        </p:txBody>
      </p:sp>
      <p:sp>
        <p:nvSpPr>
          <p:cNvPr id="48" name="object 48"/>
          <p:cNvSpPr txBox="1"/>
          <p:nvPr/>
        </p:nvSpPr>
        <p:spPr>
          <a:xfrm>
            <a:off x="4167871" y="4728804"/>
            <a:ext cx="637540" cy="169277"/>
          </a:xfrm>
          <a:prstGeom prst="rect">
            <a:avLst/>
          </a:prstGeom>
        </p:spPr>
        <p:txBody>
          <a:bodyPr vert="horz" wrap="square" lIns="0" tIns="15240" rIns="0" bIns="0" rtlCol="0">
            <a:spAutoFit/>
          </a:bodyPr>
          <a:lstStyle/>
          <a:p>
            <a:pPr marL="12700" algn="ctr">
              <a:lnSpc>
                <a:spcPct val="100000"/>
              </a:lnSpc>
              <a:spcBef>
                <a:spcPts val="120"/>
              </a:spcBef>
            </a:pPr>
            <a:r>
              <a:rPr lang="ar-JO" sz="1000" b="1" spc="45" dirty="0">
                <a:solidFill>
                  <a:srgbClr val="FFFFFF"/>
                </a:solidFill>
                <a:latin typeface="Calibri" panose="020F0502020204030204" pitchFamily="34" charset="0"/>
                <a:cs typeface="Calibri" panose="020F0502020204030204" pitchFamily="34" charset="0"/>
              </a:rPr>
              <a:t>الأسئلة</a:t>
            </a:r>
            <a:endParaRPr sz="1000" dirty="0">
              <a:latin typeface="Calibri" panose="020F0502020204030204" pitchFamily="34" charset="0"/>
              <a:cs typeface="Calibri" panose="020F0502020204030204" pitchFamily="34" charset="0"/>
            </a:endParaRPr>
          </a:p>
        </p:txBody>
      </p:sp>
      <p:grpSp>
        <p:nvGrpSpPr>
          <p:cNvPr id="49" name="object 49"/>
          <p:cNvGrpSpPr/>
          <p:nvPr/>
        </p:nvGrpSpPr>
        <p:grpSpPr>
          <a:xfrm>
            <a:off x="2898644" y="5052239"/>
            <a:ext cx="3175635" cy="845185"/>
            <a:chOff x="2898644" y="5052239"/>
            <a:chExt cx="3175635" cy="845185"/>
          </a:xfrm>
        </p:grpSpPr>
        <p:pic>
          <p:nvPicPr>
            <p:cNvPr id="50" name="object 50"/>
            <p:cNvPicPr/>
            <p:nvPr/>
          </p:nvPicPr>
          <p:blipFill>
            <a:blip r:embed="rId5" cstate="print"/>
            <a:stretch>
              <a:fillRect/>
            </a:stretch>
          </p:blipFill>
          <p:spPr>
            <a:xfrm>
              <a:off x="4414270" y="5052239"/>
              <a:ext cx="144302" cy="243865"/>
            </a:xfrm>
            <a:prstGeom prst="rect">
              <a:avLst/>
            </a:prstGeom>
          </p:spPr>
        </p:pic>
        <p:pic>
          <p:nvPicPr>
            <p:cNvPr id="51" name="object 51"/>
            <p:cNvPicPr/>
            <p:nvPr/>
          </p:nvPicPr>
          <p:blipFill>
            <a:blip r:embed="rId6" cstate="print"/>
            <a:stretch>
              <a:fillRect/>
            </a:stretch>
          </p:blipFill>
          <p:spPr>
            <a:xfrm>
              <a:off x="4414270" y="5653296"/>
              <a:ext cx="144302" cy="243865"/>
            </a:xfrm>
            <a:prstGeom prst="rect">
              <a:avLst/>
            </a:prstGeom>
          </p:spPr>
        </p:pic>
        <p:pic>
          <p:nvPicPr>
            <p:cNvPr id="52" name="object 52"/>
            <p:cNvPicPr/>
            <p:nvPr/>
          </p:nvPicPr>
          <p:blipFill>
            <a:blip r:embed="rId7" cstate="print"/>
            <a:stretch>
              <a:fillRect/>
            </a:stretch>
          </p:blipFill>
          <p:spPr>
            <a:xfrm>
              <a:off x="5929906" y="5808712"/>
              <a:ext cx="144302" cy="88449"/>
            </a:xfrm>
            <a:prstGeom prst="rect">
              <a:avLst/>
            </a:prstGeom>
          </p:spPr>
        </p:pic>
        <p:pic>
          <p:nvPicPr>
            <p:cNvPr id="53" name="object 53"/>
            <p:cNvPicPr/>
            <p:nvPr/>
          </p:nvPicPr>
          <p:blipFill>
            <a:blip r:embed="rId8" cstate="print"/>
            <a:stretch>
              <a:fillRect/>
            </a:stretch>
          </p:blipFill>
          <p:spPr>
            <a:xfrm>
              <a:off x="2898644" y="5808712"/>
              <a:ext cx="144310" cy="88449"/>
            </a:xfrm>
            <a:prstGeom prst="rect">
              <a:avLst/>
            </a:prstGeom>
          </p:spPr>
        </p:pic>
        <p:sp>
          <p:nvSpPr>
            <p:cNvPr id="54" name="object 54"/>
            <p:cNvSpPr/>
            <p:nvPr/>
          </p:nvSpPr>
          <p:spPr>
            <a:xfrm>
              <a:off x="2968304" y="5749372"/>
              <a:ext cx="3031490" cy="69850"/>
            </a:xfrm>
            <a:custGeom>
              <a:avLst/>
              <a:gdLst/>
              <a:ahLst/>
              <a:cxnLst/>
              <a:rect l="l" t="t" r="r" b="b"/>
              <a:pathLst>
                <a:path w="3031490" h="69850">
                  <a:moveTo>
                    <a:pt x="0" y="69519"/>
                  </a:moveTo>
                  <a:lnTo>
                    <a:pt x="0" y="0"/>
                  </a:lnTo>
                  <a:lnTo>
                    <a:pt x="3031261" y="0"/>
                  </a:lnTo>
                  <a:lnTo>
                    <a:pt x="3031261" y="69519"/>
                  </a:lnTo>
                </a:path>
              </a:pathLst>
            </a:custGeom>
            <a:ln w="10998">
              <a:solidFill>
                <a:srgbClr val="992B7D"/>
              </a:solidFill>
            </a:ln>
          </p:spPr>
          <p:txBody>
            <a:bodyPr wrap="square" lIns="0" tIns="0" rIns="0" bIns="0" rtlCol="0"/>
            <a:lstStyle/>
            <a:p>
              <a:endParaRPr sz="1000">
                <a:cs typeface="Calibri" panose="020F0502020204030204" pitchFamily="34" charset="0"/>
              </a:endParaRPr>
            </a:p>
          </p:txBody>
        </p:sp>
      </p:grpSp>
      <p:sp>
        <p:nvSpPr>
          <p:cNvPr id="56" name="object 56"/>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sz="1000">
              <a:cs typeface="Calibri" panose="020F0502020204030204" pitchFamily="34" charset="0"/>
            </a:endParaRPr>
          </a:p>
        </p:txBody>
      </p:sp>
      <p:sp>
        <p:nvSpPr>
          <p:cNvPr id="57" name="object 57"/>
          <p:cNvSpPr txBox="1"/>
          <p:nvPr/>
        </p:nvSpPr>
        <p:spPr>
          <a:xfrm>
            <a:off x="6717747" y="10083162"/>
            <a:ext cx="149860" cy="166712"/>
          </a:xfrm>
          <a:prstGeom prst="rect">
            <a:avLst/>
          </a:prstGeom>
        </p:spPr>
        <p:txBody>
          <a:bodyPr vert="horz" wrap="square" lIns="0" tIns="12700" rIns="0" bIns="0" rtlCol="0">
            <a:spAutoFit/>
          </a:bodyPr>
          <a:lstStyle/>
          <a:p>
            <a:pPr marL="12700">
              <a:lnSpc>
                <a:spcPct val="100000"/>
              </a:lnSpc>
              <a:spcBef>
                <a:spcPts val="100"/>
              </a:spcBef>
            </a:pPr>
            <a:r>
              <a:rPr sz="1000" b="1" spc="-25" dirty="0">
                <a:solidFill>
                  <a:srgbClr val="FFFFFF"/>
                </a:solidFill>
                <a:latin typeface="Calibri" panose="020F0502020204030204" pitchFamily="34" charset="0"/>
                <a:cs typeface="Calibri" panose="020F0502020204030204" pitchFamily="34" charset="0"/>
              </a:rPr>
              <a:t>37</a:t>
            </a:r>
            <a:endParaRPr sz="1000" dirty="0">
              <a:latin typeface="Calibri" panose="020F0502020204030204" pitchFamily="34" charset="0"/>
              <a:cs typeface="Calibri" panose="020F0502020204030204" pitchFamily="34" charset="0"/>
            </a:endParaRPr>
          </a:p>
        </p:txBody>
      </p:sp>
      <p:sp>
        <p:nvSpPr>
          <p:cNvPr id="58" name="TextBox 57">
            <a:extLst>
              <a:ext uri="{FF2B5EF4-FFF2-40B4-BE49-F238E27FC236}">
                <a16:creationId xmlns:a16="http://schemas.microsoft.com/office/drawing/2014/main" id="{4028134A-D041-30D9-CFA5-537A32F0F088}"/>
              </a:ext>
            </a:extLst>
          </p:cNvPr>
          <p:cNvSpPr txBox="1"/>
          <p:nvPr/>
        </p:nvSpPr>
        <p:spPr>
          <a:xfrm>
            <a:off x="5431156" y="8217135"/>
            <a:ext cx="1304104" cy="1015663"/>
          </a:xfrm>
          <a:prstGeom prst="rect">
            <a:avLst/>
          </a:prstGeom>
          <a:noFill/>
        </p:spPr>
        <p:txBody>
          <a:bodyPr wrap="square" rtlCol="0">
            <a:spAutoFit/>
          </a:bodyPr>
          <a:lstStyle/>
          <a:p>
            <a:pPr algn="just" rtl="1"/>
            <a:r>
              <a:rPr lang="ar-JO" sz="1000" dirty="0">
                <a:solidFill>
                  <a:schemeClr val="accent4">
                    <a:lumMod val="75000"/>
                  </a:schemeClr>
                </a:solidFill>
                <a:cs typeface="Calibri" panose="020F0502020204030204" pitchFamily="34" charset="0"/>
              </a:rPr>
              <a:t>لا تقم بترميز الأسئلة التي تتعلق بالتسجيل للحصول على الدعم، فهذا يتم ترميزه تحت رمز منفصل "أسئلة تتعلق بكيفية التسجيل للحصول على الدعم"</a:t>
            </a:r>
            <a:endParaRPr lang="en-US" sz="1000" dirty="0">
              <a:solidFill>
                <a:schemeClr val="accent4">
                  <a:lumMod val="75000"/>
                </a:schemeClr>
              </a:solidFill>
              <a:cs typeface="Calibri" panose="020F0502020204030204" pitchFamily="34" charset="0"/>
            </a:endParaRPr>
          </a:p>
        </p:txBody>
      </p:sp>
      <p:sp>
        <p:nvSpPr>
          <p:cNvPr id="59" name="object 18">
            <a:extLst>
              <a:ext uri="{FF2B5EF4-FFF2-40B4-BE49-F238E27FC236}">
                <a16:creationId xmlns:a16="http://schemas.microsoft.com/office/drawing/2014/main" id="{D81E20A6-F025-3B46-18A4-98EA2F1D33B8}"/>
              </a:ext>
            </a:extLst>
          </p:cNvPr>
          <p:cNvSpPr txBox="1"/>
          <p:nvPr/>
        </p:nvSpPr>
        <p:spPr>
          <a:xfrm>
            <a:off x="2656266" y="10017904"/>
            <a:ext cx="3973829" cy="343684"/>
          </a:xfrm>
          <a:prstGeom prst="rect">
            <a:avLst/>
          </a:prstGeom>
        </p:spPr>
        <p:txBody>
          <a:bodyPr vert="horz" wrap="square" lIns="0" tIns="22860" rIns="0" bIns="0" rtlCol="0">
            <a:spAutoFit/>
          </a:bodyPr>
          <a:lstStyle/>
          <a:p>
            <a:pPr marR="5715" algn="r" rtl="1">
              <a:lnSpc>
                <a:spcPct val="100000"/>
              </a:lnSpc>
              <a:spcBef>
                <a:spcPts val="180"/>
              </a:spcBef>
            </a:pPr>
            <a:r>
              <a:rPr lang="ar-JO" sz="1000" b="1" spc="95" dirty="0">
                <a:solidFill>
                  <a:srgbClr val="992B7D"/>
                </a:solidFill>
                <a:latin typeface="Calibri"/>
                <a:cs typeface="Calibri" panose="020F0502020204030204" pitchFamily="34" charset="0"/>
              </a:rPr>
              <a:t>الوحدة 3:</a:t>
            </a:r>
            <a:r>
              <a:rPr lang="ar-JO" sz="1000" spc="-10" dirty="0">
                <a:latin typeface="Verdana"/>
                <a:cs typeface="Calibri" panose="020F0502020204030204" pitchFamily="34" charset="0"/>
              </a:rPr>
              <a:t>مراحل بناء آلية التغذية الراجعة المفتوحة وغير المنظمة</a:t>
            </a:r>
            <a:endParaRPr sz="1000" dirty="0">
              <a:latin typeface="Verdana"/>
              <a:cs typeface="Calibri" panose="020F0502020204030204" pitchFamily="34" charset="0"/>
            </a:endParaRPr>
          </a:p>
          <a:p>
            <a:pPr marR="5080" algn="r">
              <a:lnSpc>
                <a:spcPct val="100000"/>
              </a:lnSpc>
              <a:spcBef>
                <a:spcPts val="75"/>
              </a:spcBef>
            </a:pPr>
            <a:r>
              <a:rPr lang="ar-JO" sz="1000" dirty="0">
                <a:solidFill>
                  <a:srgbClr val="992B7D"/>
                </a:solidFill>
                <a:latin typeface="Verdana"/>
                <a:cs typeface="Calibri" panose="020F0502020204030204" pitchFamily="34" charset="0"/>
              </a:rPr>
              <a:t>المرحلة الثالثة: إحالة وتحليل بيانات الملاحظات والانطباعات</a:t>
            </a:r>
            <a:endParaRPr sz="1000" dirty="0">
              <a:latin typeface="Verdana"/>
              <a:cs typeface="Calibri" panose="020F0502020204030204"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854067" y="668094"/>
            <a:ext cx="2995930" cy="704552"/>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يجب عليك التأكد من أن إطار عمل الترميز وكتاب الرموز الخاصين بك مصممان وفقًا لسياقك، والذي يتضمن إشراك زملائك في المناقشات حول البيانات والترميز. على سبيل المثال، لإشراك جامعي البيانات في الخطوط الامامية، فإن دليل الرموز يعكس أنواع الملاحظات والانطباعات التي </a:t>
            </a:r>
          </a:p>
        </p:txBody>
      </p:sp>
      <p:sp>
        <p:nvSpPr>
          <p:cNvPr id="3" name="object 3"/>
          <p:cNvSpPr txBox="1"/>
          <p:nvPr/>
        </p:nvSpPr>
        <p:spPr>
          <a:xfrm>
            <a:off x="706503" y="656878"/>
            <a:ext cx="2995930" cy="352084"/>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يتلقونها من المجتمع وزملائك الفنيين، حيث سيحتاجون إلى تنظيم البيانات بطريقة تساعدهم على العمل وفقًا للمعلومات.</a:t>
            </a:r>
            <a:endParaRPr sz="1000" dirty="0">
              <a:latin typeface="Tahoma"/>
              <a:cs typeface="Calibri" panose="020F0502020204030204" pitchFamily="34" charset="0"/>
            </a:endParaRPr>
          </a:p>
        </p:txBody>
      </p:sp>
      <p:sp>
        <p:nvSpPr>
          <p:cNvPr id="4" name="object 4"/>
          <p:cNvSpPr/>
          <p:nvPr/>
        </p:nvSpPr>
        <p:spPr>
          <a:xfrm>
            <a:off x="719999" y="1791401"/>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5" name="object 5"/>
          <p:cNvSpPr txBox="1"/>
          <p:nvPr/>
        </p:nvSpPr>
        <p:spPr>
          <a:xfrm>
            <a:off x="4761894" y="1870449"/>
            <a:ext cx="1432560" cy="212879"/>
          </a:xfrm>
          <a:prstGeom prst="rect">
            <a:avLst/>
          </a:prstGeom>
        </p:spPr>
        <p:txBody>
          <a:bodyPr vert="horz" wrap="square" lIns="0" tIns="12700" rIns="0" bIns="0" rtlCol="0">
            <a:spAutoFit/>
          </a:bodyPr>
          <a:lstStyle/>
          <a:p>
            <a:pPr marL="12700" rtl="1">
              <a:lnSpc>
                <a:spcPct val="100000"/>
              </a:lnSpc>
              <a:spcBef>
                <a:spcPts val="100"/>
              </a:spcBef>
            </a:pPr>
            <a:r>
              <a:rPr lang="ar-JO" sz="1300" b="1" dirty="0">
                <a:solidFill>
                  <a:srgbClr val="FFFFFF"/>
                </a:solidFill>
                <a:latin typeface="Calibri" panose="020F0502020204030204" pitchFamily="34" charset="0"/>
                <a:cs typeface="Calibri" panose="020F0502020204030204" pitchFamily="34" charset="0"/>
              </a:rPr>
              <a:t>الترميز ضمن فرق</a:t>
            </a:r>
            <a:endParaRPr sz="1300" dirty="0">
              <a:latin typeface="Calibri" panose="020F0502020204030204" pitchFamily="34" charset="0"/>
              <a:cs typeface="Calibri" panose="020F0502020204030204" pitchFamily="34" charset="0"/>
            </a:endParaRPr>
          </a:p>
        </p:txBody>
      </p:sp>
      <p:sp>
        <p:nvSpPr>
          <p:cNvPr id="6" name="object 6"/>
          <p:cNvSpPr txBox="1"/>
          <p:nvPr/>
        </p:nvSpPr>
        <p:spPr>
          <a:xfrm>
            <a:off x="3839897" y="2276368"/>
            <a:ext cx="2997200" cy="847924"/>
          </a:xfrm>
          <a:prstGeom prst="rect">
            <a:avLst/>
          </a:prstGeom>
        </p:spPr>
        <p:txBody>
          <a:bodyPr vert="horz" wrap="square" lIns="0" tIns="12700" rIns="0" bIns="0" rtlCol="0">
            <a:spAutoFit/>
          </a:bodyPr>
          <a:lstStyle/>
          <a:p>
            <a:pPr marL="12700" marR="5080" algn="just" rtl="1">
              <a:lnSpc>
                <a:spcPct val="113999"/>
              </a:lnSpc>
              <a:spcBef>
                <a:spcPts val="100"/>
              </a:spcBef>
            </a:pPr>
            <a:r>
              <a:rPr lang="ar-JO" sz="950" dirty="0">
                <a:latin typeface="Tahoma"/>
                <a:cs typeface="Calibri" panose="020F0502020204030204" pitchFamily="34" charset="0"/>
              </a:rPr>
              <a:t>يمكن القيام بعملية الترميز بواسطة شخص أو أكثر مدربين على كيفية تطبيق هذه الرموز بدقة. عندما يشارك عدة أشخاص في عملية الترميز، فمن الضروري عقد اجتماعات منتظمة.</a:t>
            </a:r>
            <a:r>
              <a:rPr lang="ar-JO" sz="950" spc="110" dirty="0">
                <a:latin typeface="Tahoma"/>
                <a:cs typeface="Calibri" panose="020F0502020204030204" pitchFamily="34" charset="0"/>
              </a:rPr>
              <a:t> </a:t>
            </a:r>
            <a:r>
              <a:rPr lang="ar-JO" sz="950" dirty="0">
                <a:latin typeface="Tahoma"/>
                <a:cs typeface="Calibri" panose="020F0502020204030204" pitchFamily="34" charset="0"/>
              </a:rPr>
              <a:t>من غير المرجح أن يبقى إطار عمل الترميز كما هو طوال البرنامج أو العملية، حيث أن الموضوعات التي يتحدث عنها أعضاء المجتمع ستتغير بشكل طبيعي.</a:t>
            </a:r>
            <a:endParaRPr sz="950" dirty="0">
              <a:latin typeface="Tahoma"/>
              <a:cs typeface="Calibri" panose="020F0502020204030204" pitchFamily="34" charset="0"/>
            </a:endParaRPr>
          </a:p>
        </p:txBody>
      </p:sp>
      <p:sp>
        <p:nvSpPr>
          <p:cNvPr id="7" name="object 7"/>
          <p:cNvSpPr txBox="1"/>
          <p:nvPr/>
        </p:nvSpPr>
        <p:spPr>
          <a:xfrm>
            <a:off x="720675" y="2279107"/>
            <a:ext cx="2995930" cy="501804"/>
          </a:xfrm>
          <a:prstGeom prst="rect">
            <a:avLst/>
          </a:prstGeom>
        </p:spPr>
        <p:txBody>
          <a:bodyPr vert="horz" wrap="square" lIns="0" tIns="12700" rIns="0" bIns="0" rtlCol="0">
            <a:spAutoFit/>
          </a:bodyPr>
          <a:lstStyle/>
          <a:p>
            <a:pPr marL="12700" marR="5080" algn="just" rtl="1">
              <a:lnSpc>
                <a:spcPct val="113999"/>
              </a:lnSpc>
              <a:spcBef>
                <a:spcPts val="100"/>
              </a:spcBef>
            </a:pPr>
            <a:r>
              <a:rPr lang="ar-JO" sz="950" dirty="0">
                <a:latin typeface="Tahoma"/>
                <a:cs typeface="Calibri" panose="020F0502020204030204" pitchFamily="34" charset="0"/>
              </a:rPr>
              <a:t>كما ستكون هناك حاجة لعقد اجتماعات لمناقشة كيفية تعريف الرموز ومراجعة الموضوعات الجديدة، والاتفاق على التغييرات المحتملة وتوثيقها في دليل الرموز.</a:t>
            </a:r>
            <a:endParaRPr sz="950" dirty="0">
              <a:latin typeface="Tahoma"/>
              <a:cs typeface="Calibri" panose="020F0502020204030204" pitchFamily="34" charset="0"/>
            </a:endParaRPr>
          </a:p>
        </p:txBody>
      </p:sp>
      <p:pic>
        <p:nvPicPr>
          <p:cNvPr id="8" name="object 8"/>
          <p:cNvPicPr/>
          <p:nvPr/>
        </p:nvPicPr>
        <p:blipFill>
          <a:blip r:embed="rId2" cstate="print"/>
          <a:stretch>
            <a:fillRect/>
          </a:stretch>
        </p:blipFill>
        <p:spPr>
          <a:xfrm>
            <a:off x="6640604" y="2125585"/>
            <a:ext cx="72008" cy="71996"/>
          </a:xfrm>
          <a:prstGeom prst="rect">
            <a:avLst/>
          </a:prstGeom>
        </p:spPr>
      </p:pic>
      <p:sp>
        <p:nvSpPr>
          <p:cNvPr id="9" name="object 9"/>
          <p:cNvSpPr/>
          <p:nvPr/>
        </p:nvSpPr>
        <p:spPr>
          <a:xfrm>
            <a:off x="719999" y="3800501"/>
            <a:ext cx="6120130" cy="464184"/>
          </a:xfrm>
          <a:custGeom>
            <a:avLst/>
            <a:gdLst/>
            <a:ahLst/>
            <a:cxnLst/>
            <a:rect l="l" t="t" r="r" b="b"/>
            <a:pathLst>
              <a:path w="6120130" h="464185">
                <a:moveTo>
                  <a:pt x="5888126" y="0"/>
                </a:moveTo>
                <a:lnTo>
                  <a:pt x="0" y="0"/>
                </a:lnTo>
                <a:lnTo>
                  <a:pt x="0" y="463753"/>
                </a:lnTo>
                <a:lnTo>
                  <a:pt x="5888126" y="463753"/>
                </a:lnTo>
                <a:lnTo>
                  <a:pt x="5934855" y="459042"/>
                </a:lnTo>
                <a:lnTo>
                  <a:pt x="5978379" y="445531"/>
                </a:lnTo>
                <a:lnTo>
                  <a:pt x="6017767" y="424153"/>
                </a:lnTo>
                <a:lnTo>
                  <a:pt x="6052084" y="395839"/>
                </a:lnTo>
                <a:lnTo>
                  <a:pt x="6080400" y="361523"/>
                </a:lnTo>
                <a:lnTo>
                  <a:pt x="6101779" y="322135"/>
                </a:lnTo>
                <a:lnTo>
                  <a:pt x="6115291" y="278609"/>
                </a:lnTo>
                <a:lnTo>
                  <a:pt x="6120003" y="231876"/>
                </a:lnTo>
                <a:lnTo>
                  <a:pt x="6115291" y="185143"/>
                </a:lnTo>
                <a:lnTo>
                  <a:pt x="6101779" y="141617"/>
                </a:lnTo>
                <a:lnTo>
                  <a:pt x="6080400" y="102230"/>
                </a:lnTo>
                <a:lnTo>
                  <a:pt x="6052084" y="67913"/>
                </a:lnTo>
                <a:lnTo>
                  <a:pt x="6017767" y="39599"/>
                </a:lnTo>
                <a:lnTo>
                  <a:pt x="5978379" y="18221"/>
                </a:lnTo>
                <a:lnTo>
                  <a:pt x="5934855" y="4710"/>
                </a:lnTo>
                <a:lnTo>
                  <a:pt x="5888126" y="0"/>
                </a:lnTo>
                <a:close/>
              </a:path>
            </a:pathLst>
          </a:custGeom>
          <a:solidFill>
            <a:srgbClr val="E42A83"/>
          </a:solidFill>
        </p:spPr>
        <p:txBody>
          <a:bodyPr wrap="square" lIns="0" tIns="0" rIns="0" bIns="0" rtlCol="0"/>
          <a:lstStyle/>
          <a:p>
            <a:endParaRPr>
              <a:cs typeface="Calibri" panose="020F0502020204030204" pitchFamily="34" charset="0"/>
            </a:endParaRPr>
          </a:p>
        </p:txBody>
      </p:sp>
      <p:sp>
        <p:nvSpPr>
          <p:cNvPr id="10" name="object 10"/>
          <p:cNvSpPr txBox="1"/>
          <p:nvPr/>
        </p:nvSpPr>
        <p:spPr>
          <a:xfrm>
            <a:off x="1067299" y="3835314"/>
            <a:ext cx="5279038" cy="414655"/>
          </a:xfrm>
          <a:prstGeom prst="rect">
            <a:avLst/>
          </a:prstGeom>
        </p:spPr>
        <p:txBody>
          <a:bodyPr vert="horz" wrap="square" lIns="0" tIns="25400" rIns="0" bIns="0" rtlCol="0">
            <a:spAutoFit/>
          </a:bodyPr>
          <a:lstStyle/>
          <a:p>
            <a:pPr marL="12700" marR="5080" rtl="1">
              <a:lnSpc>
                <a:spcPts val="1500"/>
              </a:lnSpc>
              <a:spcBef>
                <a:spcPts val="200"/>
              </a:spcBef>
            </a:pPr>
            <a:r>
              <a:rPr lang="ar-JO" sz="1300" b="1" spc="180" dirty="0">
                <a:solidFill>
                  <a:srgbClr val="FFFFFF"/>
                </a:solidFill>
                <a:latin typeface="Calibri"/>
                <a:cs typeface="Calibri" panose="020F0502020204030204" pitchFamily="34" charset="0"/>
              </a:rPr>
              <a:t>ترميز التغذية الراجعة المجتمعية أثناء الاستجابة لفيروس </a:t>
            </a:r>
            <a:r>
              <a:rPr lang="ar-JO" sz="1300" b="1" spc="180" dirty="0" err="1">
                <a:solidFill>
                  <a:srgbClr val="FFFFFF"/>
                </a:solidFill>
                <a:latin typeface="Calibri"/>
                <a:cs typeface="Calibri" panose="020F0502020204030204" pitchFamily="34" charset="0"/>
              </a:rPr>
              <a:t>الإيبولا</a:t>
            </a:r>
            <a:r>
              <a:rPr lang="ar-JO" sz="1300" b="1" spc="180" dirty="0">
                <a:solidFill>
                  <a:srgbClr val="FFFFFF"/>
                </a:solidFill>
                <a:latin typeface="Calibri"/>
                <a:cs typeface="Calibri" panose="020F0502020204030204" pitchFamily="34" charset="0"/>
              </a:rPr>
              <a:t> في جمهورية الكونغو الديمقراطية</a:t>
            </a:r>
            <a:endParaRPr sz="1300" dirty="0">
              <a:latin typeface="Calibri"/>
              <a:cs typeface="Calibri" panose="020F0502020204030204" pitchFamily="34" charset="0"/>
            </a:endParaRPr>
          </a:p>
        </p:txBody>
      </p:sp>
      <p:sp>
        <p:nvSpPr>
          <p:cNvPr id="11" name="object 11"/>
          <p:cNvSpPr txBox="1"/>
          <p:nvPr/>
        </p:nvSpPr>
        <p:spPr>
          <a:xfrm>
            <a:off x="3762640" y="4423898"/>
            <a:ext cx="2995930" cy="1773819"/>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بدعم من فريق العلوم السلوكية التابع لمركز السيطرة على الأمراض</a:t>
            </a:r>
            <a:r>
              <a:rPr lang="en-US" sz="1000" dirty="0">
                <a:latin typeface="Tahoma"/>
                <a:cs typeface="Calibri" panose="020F0502020204030204" pitchFamily="34" charset="0"/>
              </a:rPr>
              <a:t> </a:t>
            </a:r>
            <a:r>
              <a:rPr lang="ar-JO" sz="1000" dirty="0">
                <a:latin typeface="Tahoma"/>
                <a:cs typeface="Calibri" panose="020F0502020204030204" pitchFamily="34" charset="0"/>
              </a:rPr>
              <a:t>والوقاية منها، تم وضع إطار لترميز تعليقات الملاحظات والانطباعات التي جمعها متطوعو الصليب الأحمر في جمهورية الكونغو الديمقراطية.</a:t>
            </a:r>
            <a:r>
              <a:rPr lang="ar-JO" sz="1000" spc="335" dirty="0">
                <a:latin typeface="Tahoma"/>
                <a:cs typeface="Calibri" panose="020F0502020204030204" pitchFamily="34" charset="0"/>
              </a:rPr>
              <a:t> </a:t>
            </a:r>
            <a:r>
              <a:rPr lang="ar-JO" sz="1000" dirty="0">
                <a:latin typeface="Tahoma"/>
                <a:cs typeface="Calibri" panose="020F0502020204030204" pitchFamily="34" charset="0"/>
              </a:rPr>
              <a:t>خلال العملية بأكملها، حيث تم العمل على تعزيز قدرة فريق المشاركة المجتمعية والمساءلة وفريق إدارة المعلومات لترميز تعليقات الملاحظات والانطباعات وإعداد تقارير الملاحظات والانطباعات لمواقع مختلفة.</a:t>
            </a:r>
          </a:p>
          <a:p>
            <a:pPr marL="12700" marR="5080" algn="just">
              <a:lnSpc>
                <a:spcPct val="113999"/>
              </a:lnSpc>
              <a:spcBef>
                <a:spcPts val="100"/>
              </a:spcBef>
            </a:pPr>
            <a:endParaRPr lang="ar-JO" sz="950" dirty="0">
              <a:latin typeface="Tahoma"/>
              <a:cs typeface="Calibri" panose="020F0502020204030204" pitchFamily="34" charset="0"/>
            </a:endParaRPr>
          </a:p>
          <a:p>
            <a:pPr marL="12700" marR="5080" algn="just">
              <a:lnSpc>
                <a:spcPct val="113999"/>
              </a:lnSpc>
              <a:spcBef>
                <a:spcPts val="100"/>
              </a:spcBef>
            </a:pPr>
            <a:endParaRPr lang="ar-JO" sz="950" dirty="0">
              <a:latin typeface="Tahoma"/>
              <a:cs typeface="Calibri" panose="020F0502020204030204" pitchFamily="34" charset="0"/>
            </a:endParaRPr>
          </a:p>
          <a:p>
            <a:pPr marL="12700" marR="5080" algn="just">
              <a:lnSpc>
                <a:spcPct val="113999"/>
              </a:lnSpc>
              <a:spcBef>
                <a:spcPts val="100"/>
              </a:spcBef>
            </a:pPr>
            <a:endParaRPr lang="ar-JO" sz="950" dirty="0">
              <a:latin typeface="Tahoma"/>
              <a:cs typeface="Calibri" panose="020F0502020204030204" pitchFamily="34" charset="0"/>
            </a:endParaRPr>
          </a:p>
          <a:p>
            <a:pPr marL="12700" marR="5080" algn="just">
              <a:lnSpc>
                <a:spcPct val="113999"/>
              </a:lnSpc>
              <a:spcBef>
                <a:spcPts val="100"/>
              </a:spcBef>
            </a:pPr>
            <a:endParaRPr lang="ar-JO" sz="950" dirty="0">
              <a:latin typeface="Tahoma"/>
              <a:cs typeface="Calibri" panose="020F0502020204030204" pitchFamily="34" charset="0"/>
            </a:endParaRPr>
          </a:p>
        </p:txBody>
      </p:sp>
      <p:sp>
        <p:nvSpPr>
          <p:cNvPr id="12" name="object 12"/>
          <p:cNvSpPr txBox="1"/>
          <p:nvPr/>
        </p:nvSpPr>
        <p:spPr>
          <a:xfrm>
            <a:off x="633911" y="4435683"/>
            <a:ext cx="2995930" cy="527517"/>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تم دمج وترميز الملاحظات والانطباعات التي تم جمعها في مواقع مختلفة بشكل مستمر، مما ساعد الفرق المحلية من إعداد ومشاركة تقارير الملاحظات والانطباعات الأسبوعية أو نصف الشهرية.</a:t>
            </a:r>
            <a:endParaRPr sz="1000" dirty="0">
              <a:latin typeface="Tahoma"/>
              <a:cs typeface="Calibri" panose="020F0502020204030204" pitchFamily="34" charset="0"/>
            </a:endParaRPr>
          </a:p>
        </p:txBody>
      </p:sp>
      <p:sp>
        <p:nvSpPr>
          <p:cNvPr id="13" name="object 13"/>
          <p:cNvSpPr/>
          <p:nvPr/>
        </p:nvSpPr>
        <p:spPr>
          <a:xfrm>
            <a:off x="719999" y="5892101"/>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14" name="object 14"/>
          <p:cNvSpPr txBox="1"/>
          <p:nvPr/>
        </p:nvSpPr>
        <p:spPr>
          <a:xfrm>
            <a:off x="2131876" y="5580122"/>
            <a:ext cx="4624705" cy="159018"/>
          </a:xfrm>
          <a:prstGeom prst="rect">
            <a:avLst/>
          </a:prstGeom>
        </p:spPr>
        <p:txBody>
          <a:bodyPr vert="horz" wrap="square" lIns="0" tIns="12700" rIns="0" bIns="0" rtlCol="0">
            <a:spAutoFit/>
          </a:bodyPr>
          <a:lstStyle/>
          <a:p>
            <a:pPr marL="12700" rtl="1">
              <a:lnSpc>
                <a:spcPct val="100000"/>
              </a:lnSpc>
              <a:spcBef>
                <a:spcPts val="100"/>
              </a:spcBef>
            </a:pPr>
            <a:r>
              <a:rPr lang="ar-JO" sz="950" dirty="0">
                <a:latin typeface="Tahoma"/>
                <a:cs typeface="Calibri" panose="020F0502020204030204" pitchFamily="34" charset="0"/>
              </a:rPr>
              <a:t>سيساعدك المصدر الآتي على تحضير إطار عمل و دليل للترميز:</a:t>
            </a:r>
            <a:endParaRPr sz="950" dirty="0">
              <a:latin typeface="Tahoma"/>
              <a:cs typeface="Calibri" panose="020F0502020204030204" pitchFamily="34" charset="0"/>
            </a:endParaRPr>
          </a:p>
        </p:txBody>
      </p:sp>
      <p:sp>
        <p:nvSpPr>
          <p:cNvPr id="15" name="object 15"/>
          <p:cNvSpPr txBox="1"/>
          <p:nvPr/>
        </p:nvSpPr>
        <p:spPr>
          <a:xfrm>
            <a:off x="1409640" y="5951573"/>
            <a:ext cx="4881880" cy="1142365"/>
          </a:xfrm>
          <a:prstGeom prst="rect">
            <a:avLst/>
          </a:prstGeom>
        </p:spPr>
        <p:txBody>
          <a:bodyPr vert="horz" wrap="square" lIns="0" tIns="12700" rIns="0" bIns="0" rtlCol="0">
            <a:spAutoFit/>
          </a:bodyPr>
          <a:lstStyle/>
          <a:p>
            <a:pPr marL="12700" rtl="1">
              <a:lnSpc>
                <a:spcPct val="100000"/>
              </a:lnSpc>
              <a:spcBef>
                <a:spcPts val="100"/>
              </a:spcBef>
            </a:pPr>
            <a:r>
              <a:rPr lang="ar-JO" sz="1300" b="1" spc="155" dirty="0">
                <a:solidFill>
                  <a:srgbClr val="FFFFFF"/>
                </a:solidFill>
                <a:latin typeface="Calibri"/>
                <a:cs typeface="Calibri" panose="020F0502020204030204" pitchFamily="34" charset="0"/>
              </a:rPr>
              <a:t>المصادر</a:t>
            </a:r>
            <a:endParaRPr sz="1300" dirty="0">
              <a:latin typeface="Calibri"/>
              <a:cs typeface="Calibri" panose="020F0502020204030204" pitchFamily="34" charset="0"/>
            </a:endParaRPr>
          </a:p>
          <a:p>
            <a:pPr>
              <a:lnSpc>
                <a:spcPct val="100000"/>
              </a:lnSpc>
              <a:spcBef>
                <a:spcPts val="20"/>
              </a:spcBef>
            </a:pPr>
            <a:endParaRPr sz="1450" dirty="0">
              <a:latin typeface="Calibri"/>
              <a:cs typeface="Calibri" panose="020F0502020204030204" pitchFamily="34" charset="0"/>
            </a:endParaRPr>
          </a:p>
          <a:p>
            <a:pPr marL="192405" indent="-179705" rtl="1">
              <a:lnSpc>
                <a:spcPct val="100000"/>
              </a:lnSpc>
              <a:buClr>
                <a:srgbClr val="673089"/>
              </a:buClr>
              <a:buFont typeface="Arial Narrow"/>
              <a:buChar char="►"/>
              <a:tabLst>
                <a:tab pos="192405" algn="l"/>
              </a:tabLst>
            </a:pPr>
            <a:r>
              <a:rPr lang="ar-JO" sz="950" u="sng" dirty="0">
                <a:solidFill>
                  <a:srgbClr val="992B7D"/>
                </a:solidFill>
                <a:uFill>
                  <a:solidFill>
                    <a:srgbClr val="992B7D"/>
                  </a:solidFill>
                </a:uFill>
                <a:latin typeface="Tahoma"/>
                <a:cs typeface="Calibri" panose="020F0502020204030204" pitchFamily="34" charset="0"/>
                <a:hlinkClick r:id="rId3"/>
              </a:rPr>
              <a:t>أداة التغذية الراجعة 21: كيفية إنشاء إطار عمل للترميز أو </a:t>
            </a:r>
            <a:r>
              <a:rPr lang="ar-JO" sz="950" u="sng" dirty="0">
                <a:solidFill>
                  <a:srgbClr val="992B7D"/>
                </a:solidFill>
                <a:uFill>
                  <a:solidFill>
                    <a:srgbClr val="992B7D"/>
                  </a:solidFill>
                </a:uFill>
                <a:latin typeface="Tahoma"/>
                <a:cs typeface="Calibri" panose="020F0502020204030204" pitchFamily="34" charset="0"/>
              </a:rPr>
              <a:t>تكييفه</a:t>
            </a:r>
            <a:endParaRPr sz="950" dirty="0">
              <a:latin typeface="Tahoma"/>
              <a:cs typeface="Calibri" panose="020F0502020204030204" pitchFamily="34" charset="0"/>
            </a:endParaRPr>
          </a:p>
          <a:p>
            <a:pPr marL="192405" indent="-179705" rtl="1">
              <a:lnSpc>
                <a:spcPct val="100000"/>
              </a:lnSpc>
              <a:spcBef>
                <a:spcPts val="1010"/>
              </a:spcBef>
              <a:buClr>
                <a:srgbClr val="673089"/>
              </a:buClr>
              <a:buFont typeface="Arial Narrow"/>
              <a:buChar char="►"/>
              <a:tabLst>
                <a:tab pos="192405" algn="l"/>
              </a:tabLst>
            </a:pPr>
            <a:r>
              <a:rPr lang="ar-JO" sz="950" u="sng" spc="-10" dirty="0">
                <a:solidFill>
                  <a:srgbClr val="992B7D"/>
                </a:solidFill>
                <a:uFill>
                  <a:solidFill>
                    <a:srgbClr val="992B7D"/>
                  </a:solidFill>
                </a:uFill>
                <a:latin typeface="Tahoma"/>
                <a:cs typeface="Calibri" panose="020F0502020204030204" pitchFamily="34" charset="0"/>
                <a:hlinkClick r:id="rId3"/>
              </a:rPr>
              <a:t>أداة التغذية الراجعة 22: قالب إطار عمل للترميز وكتاب الرموز</a:t>
            </a:r>
            <a:endParaRPr sz="950" dirty="0">
              <a:latin typeface="Tahoma"/>
              <a:cs typeface="Calibri" panose="020F0502020204030204" pitchFamily="34" charset="0"/>
            </a:endParaRPr>
          </a:p>
          <a:p>
            <a:pPr marL="192405" indent="-179705" rtl="1">
              <a:lnSpc>
                <a:spcPct val="100000"/>
              </a:lnSpc>
              <a:spcBef>
                <a:spcPts val="1010"/>
              </a:spcBef>
              <a:buClr>
                <a:srgbClr val="673089"/>
              </a:buClr>
              <a:buFont typeface="Arial Narrow"/>
              <a:buChar char="►"/>
              <a:tabLst>
                <a:tab pos="192405" algn="l"/>
              </a:tabLst>
            </a:pPr>
            <a:r>
              <a:rPr lang="ar-JO" sz="950" u="sng" dirty="0">
                <a:solidFill>
                  <a:srgbClr val="992B7D"/>
                </a:solidFill>
                <a:uFill>
                  <a:solidFill>
                    <a:srgbClr val="992B7D"/>
                  </a:solidFill>
                </a:uFill>
                <a:latin typeface="Tahoma"/>
                <a:cs typeface="Calibri" panose="020F0502020204030204" pitchFamily="34" charset="0"/>
                <a:hlinkClick r:id="rId3"/>
              </a:rPr>
              <a:t>أداة التغذية الراجعة 23: أمثلة على أطر الترميز الخاصة بفيروس إيبولا وكوفيد-19 والأمراض الأخرى</a:t>
            </a:r>
            <a:endParaRPr sz="950" dirty="0">
              <a:latin typeface="Tahoma"/>
              <a:cs typeface="Calibri" panose="020F0502020204030204" pitchFamily="34" charset="0"/>
            </a:endParaRPr>
          </a:p>
        </p:txBody>
      </p:sp>
      <p:grpSp>
        <p:nvGrpSpPr>
          <p:cNvPr id="16" name="object 16"/>
          <p:cNvGrpSpPr/>
          <p:nvPr/>
        </p:nvGrpSpPr>
        <p:grpSpPr>
          <a:xfrm>
            <a:off x="6362156" y="1723236"/>
            <a:ext cx="474345" cy="474345"/>
            <a:chOff x="469337" y="1741516"/>
            <a:chExt cx="474345" cy="474345"/>
          </a:xfrm>
        </p:grpSpPr>
        <p:sp>
          <p:nvSpPr>
            <p:cNvPr id="17" name="object 17"/>
            <p:cNvSpPr/>
            <p:nvPr/>
          </p:nvSpPr>
          <p:spPr>
            <a:xfrm>
              <a:off x="469337" y="1741516"/>
              <a:ext cx="474345" cy="474345"/>
            </a:xfrm>
            <a:custGeom>
              <a:avLst/>
              <a:gdLst/>
              <a:ahLst/>
              <a:cxnLst/>
              <a:rect l="l" t="t" r="r" b="b"/>
              <a:pathLst>
                <a:path w="474344" h="474344">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F1AFCD"/>
            </a:solidFill>
          </p:spPr>
          <p:txBody>
            <a:bodyPr wrap="square" lIns="0" tIns="0" rIns="0" bIns="0" rtlCol="0"/>
            <a:lstStyle/>
            <a:p>
              <a:endParaRPr>
                <a:cs typeface="Calibri" panose="020F0502020204030204" pitchFamily="34" charset="0"/>
              </a:endParaRPr>
            </a:p>
          </p:txBody>
        </p:sp>
        <p:pic>
          <p:nvPicPr>
            <p:cNvPr id="18" name="object 18"/>
            <p:cNvPicPr/>
            <p:nvPr/>
          </p:nvPicPr>
          <p:blipFill>
            <a:blip r:embed="rId4" cstate="print"/>
            <a:stretch>
              <a:fillRect/>
            </a:stretch>
          </p:blipFill>
          <p:spPr>
            <a:xfrm>
              <a:off x="584869" y="1840287"/>
              <a:ext cx="243268" cy="276783"/>
            </a:xfrm>
            <a:prstGeom prst="rect">
              <a:avLst/>
            </a:prstGeom>
          </p:spPr>
        </p:pic>
      </p:grpSp>
      <p:grpSp>
        <p:nvGrpSpPr>
          <p:cNvPr id="19" name="object 19"/>
          <p:cNvGrpSpPr/>
          <p:nvPr/>
        </p:nvGrpSpPr>
        <p:grpSpPr>
          <a:xfrm>
            <a:off x="6375652" y="3790040"/>
            <a:ext cx="474345" cy="474345"/>
            <a:chOff x="469337" y="3799139"/>
            <a:chExt cx="474345" cy="474345"/>
          </a:xfrm>
        </p:grpSpPr>
        <p:sp>
          <p:nvSpPr>
            <p:cNvPr id="20" name="object 20"/>
            <p:cNvSpPr/>
            <p:nvPr/>
          </p:nvSpPr>
          <p:spPr>
            <a:xfrm>
              <a:off x="469337" y="3799139"/>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561E58"/>
            </a:solidFill>
          </p:spPr>
          <p:txBody>
            <a:bodyPr wrap="square" lIns="0" tIns="0" rIns="0" bIns="0" rtlCol="0"/>
            <a:lstStyle/>
            <a:p>
              <a:endParaRPr>
                <a:cs typeface="Calibri" panose="020F0502020204030204" pitchFamily="34" charset="0"/>
              </a:endParaRPr>
            </a:p>
          </p:txBody>
        </p:sp>
        <p:sp>
          <p:nvSpPr>
            <p:cNvPr id="21" name="object 21"/>
            <p:cNvSpPr/>
            <p:nvPr/>
          </p:nvSpPr>
          <p:spPr>
            <a:xfrm>
              <a:off x="595944" y="3876744"/>
              <a:ext cx="204470" cy="307340"/>
            </a:xfrm>
            <a:custGeom>
              <a:avLst/>
              <a:gdLst/>
              <a:ahLst/>
              <a:cxnLst/>
              <a:rect l="l" t="t" r="r" b="b"/>
              <a:pathLst>
                <a:path w="204470" h="307339">
                  <a:moveTo>
                    <a:pt x="160058" y="307022"/>
                  </a:moveTo>
                  <a:lnTo>
                    <a:pt x="0" y="307022"/>
                  </a:lnTo>
                  <a:lnTo>
                    <a:pt x="0" y="0"/>
                  </a:lnTo>
                  <a:lnTo>
                    <a:pt x="204470" y="0"/>
                  </a:lnTo>
                  <a:lnTo>
                    <a:pt x="204470" y="172567"/>
                  </a:lnTo>
                </a:path>
              </a:pathLst>
            </a:custGeom>
            <a:ln w="11709">
              <a:solidFill>
                <a:srgbClr val="FFFFFF"/>
              </a:solidFill>
            </a:ln>
          </p:spPr>
          <p:txBody>
            <a:bodyPr wrap="square" lIns="0" tIns="0" rIns="0" bIns="0" rtlCol="0"/>
            <a:lstStyle/>
            <a:p>
              <a:endParaRPr>
                <a:cs typeface="Calibri" panose="020F0502020204030204" pitchFamily="34" charset="0"/>
              </a:endParaRPr>
            </a:p>
          </p:txBody>
        </p:sp>
        <p:sp>
          <p:nvSpPr>
            <p:cNvPr id="22" name="object 22"/>
            <p:cNvSpPr/>
            <p:nvPr/>
          </p:nvSpPr>
          <p:spPr>
            <a:xfrm>
              <a:off x="631438" y="3919329"/>
              <a:ext cx="114300" cy="0"/>
            </a:xfrm>
            <a:custGeom>
              <a:avLst/>
              <a:gdLst/>
              <a:ahLst/>
              <a:cxnLst/>
              <a:rect l="l" t="t" r="r" b="b"/>
              <a:pathLst>
                <a:path w="114300">
                  <a:moveTo>
                    <a:pt x="0" y="0"/>
                  </a:moveTo>
                  <a:lnTo>
                    <a:pt x="113766" y="0"/>
                  </a:lnTo>
                </a:path>
              </a:pathLst>
            </a:custGeom>
            <a:ln w="9359">
              <a:solidFill>
                <a:srgbClr val="FFFFFF"/>
              </a:solidFill>
            </a:ln>
          </p:spPr>
          <p:txBody>
            <a:bodyPr wrap="square" lIns="0" tIns="0" rIns="0" bIns="0" rtlCol="0"/>
            <a:lstStyle/>
            <a:p>
              <a:endParaRPr>
                <a:cs typeface="Calibri" panose="020F0502020204030204" pitchFamily="34" charset="0"/>
              </a:endParaRPr>
            </a:p>
          </p:txBody>
        </p:sp>
        <p:sp>
          <p:nvSpPr>
            <p:cNvPr id="23" name="object 23"/>
            <p:cNvSpPr/>
            <p:nvPr/>
          </p:nvSpPr>
          <p:spPr>
            <a:xfrm>
              <a:off x="631438" y="3954063"/>
              <a:ext cx="114300" cy="0"/>
            </a:xfrm>
            <a:custGeom>
              <a:avLst/>
              <a:gdLst/>
              <a:ahLst/>
              <a:cxnLst/>
              <a:rect l="l" t="t" r="r" b="b"/>
              <a:pathLst>
                <a:path w="114300">
                  <a:moveTo>
                    <a:pt x="0" y="0"/>
                  </a:moveTo>
                  <a:lnTo>
                    <a:pt x="113766" y="0"/>
                  </a:lnTo>
                </a:path>
              </a:pathLst>
            </a:custGeom>
            <a:ln w="9359">
              <a:solidFill>
                <a:srgbClr val="FFFFFF"/>
              </a:solidFill>
            </a:ln>
          </p:spPr>
          <p:txBody>
            <a:bodyPr wrap="square" lIns="0" tIns="0" rIns="0" bIns="0" rtlCol="0"/>
            <a:lstStyle/>
            <a:p>
              <a:endParaRPr>
                <a:cs typeface="Calibri" panose="020F0502020204030204" pitchFamily="34" charset="0"/>
              </a:endParaRPr>
            </a:p>
          </p:txBody>
        </p:sp>
        <p:sp>
          <p:nvSpPr>
            <p:cNvPr id="24" name="object 24"/>
            <p:cNvSpPr/>
            <p:nvPr/>
          </p:nvSpPr>
          <p:spPr>
            <a:xfrm>
              <a:off x="631438" y="3988799"/>
              <a:ext cx="114300" cy="0"/>
            </a:xfrm>
            <a:custGeom>
              <a:avLst/>
              <a:gdLst/>
              <a:ahLst/>
              <a:cxnLst/>
              <a:rect l="l" t="t" r="r" b="b"/>
              <a:pathLst>
                <a:path w="114300">
                  <a:moveTo>
                    <a:pt x="0" y="0"/>
                  </a:moveTo>
                  <a:lnTo>
                    <a:pt x="113766" y="0"/>
                  </a:lnTo>
                </a:path>
              </a:pathLst>
            </a:custGeom>
            <a:ln w="9359">
              <a:solidFill>
                <a:srgbClr val="FFFFFF"/>
              </a:solidFill>
            </a:ln>
          </p:spPr>
          <p:txBody>
            <a:bodyPr wrap="square" lIns="0" tIns="0" rIns="0" bIns="0" rtlCol="0"/>
            <a:lstStyle/>
            <a:p>
              <a:endParaRPr>
                <a:cs typeface="Calibri" panose="020F0502020204030204" pitchFamily="34" charset="0"/>
              </a:endParaRPr>
            </a:p>
          </p:txBody>
        </p:sp>
        <p:pic>
          <p:nvPicPr>
            <p:cNvPr id="25" name="object 25"/>
            <p:cNvPicPr/>
            <p:nvPr/>
          </p:nvPicPr>
          <p:blipFill>
            <a:blip r:embed="rId5" cstate="print"/>
            <a:stretch>
              <a:fillRect/>
            </a:stretch>
          </p:blipFill>
          <p:spPr>
            <a:xfrm>
              <a:off x="631438" y="4018855"/>
              <a:ext cx="213193" cy="204887"/>
            </a:xfrm>
            <a:prstGeom prst="rect">
              <a:avLst/>
            </a:prstGeom>
          </p:spPr>
        </p:pic>
      </p:grpSp>
      <p:grpSp>
        <p:nvGrpSpPr>
          <p:cNvPr id="26" name="object 26"/>
          <p:cNvGrpSpPr/>
          <p:nvPr/>
        </p:nvGrpSpPr>
        <p:grpSpPr>
          <a:xfrm>
            <a:off x="6381305" y="5848586"/>
            <a:ext cx="474345" cy="474345"/>
            <a:chOff x="469337" y="5842217"/>
            <a:chExt cx="474345" cy="474345"/>
          </a:xfrm>
        </p:grpSpPr>
        <p:sp>
          <p:nvSpPr>
            <p:cNvPr id="27" name="object 27"/>
            <p:cNvSpPr/>
            <p:nvPr/>
          </p:nvSpPr>
          <p:spPr>
            <a:xfrm>
              <a:off x="469337" y="5842217"/>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28" name="object 28"/>
            <p:cNvPicPr/>
            <p:nvPr/>
          </p:nvPicPr>
          <p:blipFill>
            <a:blip r:embed="rId6" cstate="print"/>
            <a:stretch>
              <a:fillRect/>
            </a:stretch>
          </p:blipFill>
          <p:spPr>
            <a:xfrm>
              <a:off x="573284" y="5945204"/>
              <a:ext cx="266442" cy="268339"/>
            </a:xfrm>
            <a:prstGeom prst="rect">
              <a:avLst/>
            </a:prstGeom>
          </p:spPr>
        </p:pic>
      </p:grpSp>
      <p:grpSp>
        <p:nvGrpSpPr>
          <p:cNvPr id="29" name="object 29"/>
          <p:cNvGrpSpPr/>
          <p:nvPr/>
        </p:nvGrpSpPr>
        <p:grpSpPr>
          <a:xfrm>
            <a:off x="3193217" y="6328713"/>
            <a:ext cx="348615" cy="519430"/>
            <a:chOff x="4492959" y="6362610"/>
            <a:chExt cx="348615" cy="519430"/>
          </a:xfrm>
        </p:grpSpPr>
        <p:pic>
          <p:nvPicPr>
            <p:cNvPr id="30" name="object 30"/>
            <p:cNvPicPr/>
            <p:nvPr/>
          </p:nvPicPr>
          <p:blipFill>
            <a:blip r:embed="rId7" cstate="print"/>
            <a:stretch>
              <a:fillRect/>
            </a:stretch>
          </p:blipFill>
          <p:spPr>
            <a:xfrm>
              <a:off x="4595445" y="6362610"/>
              <a:ext cx="245795" cy="245795"/>
            </a:xfrm>
            <a:prstGeom prst="rect">
              <a:avLst/>
            </a:prstGeom>
          </p:spPr>
        </p:pic>
        <p:pic>
          <p:nvPicPr>
            <p:cNvPr id="31" name="object 31"/>
            <p:cNvPicPr/>
            <p:nvPr/>
          </p:nvPicPr>
          <p:blipFill>
            <a:blip r:embed="rId8" cstate="print"/>
            <a:stretch>
              <a:fillRect/>
            </a:stretch>
          </p:blipFill>
          <p:spPr>
            <a:xfrm>
              <a:off x="4492959" y="6635710"/>
              <a:ext cx="245795" cy="245795"/>
            </a:xfrm>
            <a:prstGeom prst="rect">
              <a:avLst/>
            </a:prstGeom>
          </p:spPr>
        </p:pic>
      </p:grpSp>
      <p:pic>
        <p:nvPicPr>
          <p:cNvPr id="32" name="object 32"/>
          <p:cNvPicPr/>
          <p:nvPr/>
        </p:nvPicPr>
        <p:blipFill>
          <a:blip r:embed="rId9" cstate="print"/>
          <a:stretch>
            <a:fillRect/>
          </a:stretch>
        </p:blipFill>
        <p:spPr>
          <a:xfrm>
            <a:off x="2074775" y="6848143"/>
            <a:ext cx="245795" cy="245795"/>
          </a:xfrm>
          <a:prstGeom prst="rect">
            <a:avLst/>
          </a:prstGeom>
        </p:spPr>
      </p:pic>
      <p:sp>
        <p:nvSpPr>
          <p:cNvPr id="33" name="object 33"/>
          <p:cNvSpPr/>
          <p:nvPr/>
        </p:nvSpPr>
        <p:spPr>
          <a:xfrm>
            <a:off x="6720120" y="10046303"/>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34" name="object 34"/>
          <p:cNvSpPr txBox="1"/>
          <p:nvPr/>
        </p:nvSpPr>
        <p:spPr>
          <a:xfrm>
            <a:off x="3629841" y="10062394"/>
            <a:ext cx="3281045" cy="197490"/>
          </a:xfrm>
          <a:prstGeom prst="rect">
            <a:avLst/>
          </a:prstGeom>
        </p:spPr>
        <p:txBody>
          <a:bodyPr vert="horz" wrap="square" lIns="0" tIns="12700" rIns="0" bIns="0" rtlCol="0">
            <a:spAutoFit/>
          </a:bodyPr>
          <a:lstStyle/>
          <a:p>
            <a:pPr marL="12700" rtl="1">
              <a:lnSpc>
                <a:spcPct val="100000"/>
              </a:lnSpc>
              <a:spcBef>
                <a:spcPts val="100"/>
              </a:spcBef>
              <a:tabLst>
                <a:tab pos="360680" algn="l"/>
              </a:tabLst>
            </a:pPr>
            <a:r>
              <a:rPr sz="1200" b="1" spc="44" baseline="3472" dirty="0">
                <a:solidFill>
                  <a:srgbClr val="FFFFFF"/>
                </a:solidFill>
                <a:latin typeface="Calibri" panose="020F0502020204030204" pitchFamily="34" charset="0"/>
                <a:cs typeface="Calibri" panose="020F0502020204030204" pitchFamily="34" charset="0"/>
              </a:rPr>
              <a:t>38</a:t>
            </a:r>
            <a:r>
              <a:rPr sz="1200" b="1" baseline="3472" dirty="0">
                <a:solidFill>
                  <a:srgbClr val="FFFFFF"/>
                </a:solidFill>
                <a:latin typeface="Calibri" panose="020F0502020204030204" pitchFamily="34" charset="0"/>
                <a:cs typeface="Calibri" panose="020F0502020204030204" pitchFamily="34" charset="0"/>
              </a:rPr>
              <a:t>	</a:t>
            </a:r>
            <a:endParaRPr sz="800" dirty="0">
              <a:latin typeface="Verdana"/>
              <a:cs typeface="Calibri" panose="020F0502020204030204" pitchFamily="34" charset="0"/>
            </a:endParaRPr>
          </a:p>
        </p:txBody>
      </p:sp>
      <p:sp>
        <p:nvSpPr>
          <p:cNvPr id="35" name="object 23">
            <a:extLst>
              <a:ext uri="{FF2B5EF4-FFF2-40B4-BE49-F238E27FC236}">
                <a16:creationId xmlns:a16="http://schemas.microsoft.com/office/drawing/2014/main" id="{06BF3FFF-81B0-0B18-776A-D3402411357A}"/>
              </a:ext>
            </a:extLst>
          </p:cNvPr>
          <p:cNvSpPr txBox="1"/>
          <p:nvPr/>
        </p:nvSpPr>
        <p:spPr>
          <a:xfrm>
            <a:off x="3367525" y="10165976"/>
            <a:ext cx="3350553" cy="120546"/>
          </a:xfrm>
          <a:prstGeom prst="rect">
            <a:avLst/>
          </a:prstGeom>
        </p:spPr>
        <p:txBody>
          <a:bodyPr vert="horz" wrap="square" lIns="0" tIns="12700" rIns="0" bIns="0" rtlCol="0">
            <a:spAutoFit/>
          </a:bodyPr>
          <a:lstStyle/>
          <a:p>
            <a:pPr marL="12700" rtl="1">
              <a:lnSpc>
                <a:spcPct val="100000"/>
              </a:lnSpc>
              <a:spcBef>
                <a:spcPts val="100"/>
              </a:spcBef>
            </a:pPr>
            <a:r>
              <a:rPr lang="ar-JO" sz="700" spc="10" dirty="0">
                <a:latin typeface="Verdana"/>
                <a:cs typeface="Calibri" panose="020F0502020204030204" pitchFamily="34" charset="0"/>
              </a:rPr>
              <a:t>كيفية الاستماع والاستجابة للتغذية الراجعة المجتمعية المفتوحة</a:t>
            </a:r>
            <a:endParaRPr sz="700" dirty="0">
              <a:latin typeface="Verdana"/>
              <a:cs typeface="Calibri" panose="020F0502020204030204"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2050029" y="671672"/>
            <a:ext cx="4737735" cy="284480"/>
          </a:xfrm>
          <a:prstGeom prst="rect">
            <a:avLst/>
          </a:prstGeom>
        </p:spPr>
        <p:txBody>
          <a:bodyPr vert="horz" wrap="square" lIns="0" tIns="12700" rIns="0" bIns="0" rtlCol="0">
            <a:spAutoFit/>
          </a:bodyPr>
          <a:lstStyle/>
          <a:p>
            <a:pPr marL="12700" algn="r" rtl="1">
              <a:lnSpc>
                <a:spcPct val="100000"/>
              </a:lnSpc>
              <a:spcBef>
                <a:spcPts val="100"/>
              </a:spcBef>
            </a:pPr>
            <a:r>
              <a:rPr sz="1700" b="1" spc="160" dirty="0">
                <a:solidFill>
                  <a:srgbClr val="E42A83"/>
                </a:solidFill>
                <a:latin typeface="Calibri"/>
                <a:cs typeface="Calibri" panose="020F0502020204030204" pitchFamily="34" charset="0"/>
              </a:rPr>
              <a:t>3.4</a:t>
            </a:r>
            <a:r>
              <a:rPr sz="1700" b="1" spc="110" dirty="0">
                <a:solidFill>
                  <a:srgbClr val="E42A83"/>
                </a:solidFill>
                <a:latin typeface="Calibri"/>
                <a:cs typeface="Calibri" panose="020F0502020204030204" pitchFamily="34" charset="0"/>
              </a:rPr>
              <a:t> </a:t>
            </a:r>
            <a:r>
              <a:rPr lang="ar-JO" sz="1700" b="1" spc="110" dirty="0">
                <a:solidFill>
                  <a:srgbClr val="E42A83"/>
                </a:solidFill>
                <a:latin typeface="Calibri"/>
                <a:cs typeface="Calibri" panose="020F0502020204030204" pitchFamily="34" charset="0"/>
              </a:rPr>
              <a:t> </a:t>
            </a:r>
            <a:r>
              <a:rPr lang="ar-JO" sz="1700" b="1" spc="225" dirty="0">
                <a:solidFill>
                  <a:srgbClr val="E42A83"/>
                </a:solidFill>
                <a:latin typeface="Calibri"/>
                <a:cs typeface="Calibri" panose="020F0502020204030204" pitchFamily="34" charset="0"/>
              </a:rPr>
              <a:t>تصنيف وتثليث البيانات</a:t>
            </a:r>
            <a:endParaRPr sz="1700" dirty="0">
              <a:latin typeface="Calibri"/>
              <a:cs typeface="Calibri" panose="020F0502020204030204" pitchFamily="34" charset="0"/>
            </a:endParaRPr>
          </a:p>
        </p:txBody>
      </p:sp>
      <p:sp>
        <p:nvSpPr>
          <p:cNvPr id="3" name="object 3"/>
          <p:cNvSpPr txBox="1"/>
          <p:nvPr/>
        </p:nvSpPr>
        <p:spPr>
          <a:xfrm>
            <a:off x="3771433" y="1105884"/>
            <a:ext cx="2995930" cy="352661"/>
          </a:xfrm>
          <a:prstGeom prst="rect">
            <a:avLst/>
          </a:prstGeom>
        </p:spPr>
        <p:txBody>
          <a:bodyPr vert="horz" wrap="square" lIns="0" tIns="12700" rIns="0" bIns="0" rtlCol="0">
            <a:spAutoFit/>
          </a:bodyPr>
          <a:lstStyle/>
          <a:p>
            <a:pPr marL="12700" marR="5080" rtl="1">
              <a:lnSpc>
                <a:spcPct val="113999"/>
              </a:lnSpc>
              <a:spcBef>
                <a:spcPts val="100"/>
              </a:spcBef>
            </a:pPr>
            <a:r>
              <a:rPr lang="ar-JO" sz="1000" dirty="0">
                <a:latin typeface=""/>
                <a:cs typeface="Calibri" panose="020F0502020204030204" pitchFamily="34" charset="0"/>
              </a:rPr>
              <a:t>بمجرد الانتهاء من ترميز جميع البيانات التي تريد تحليلها، يمكنك اتباع الخطوات الآتية لمواصلة استكشاف البيانات لفهم الاتجاهات المهمة </a:t>
            </a:r>
            <a:endParaRPr sz="1000" dirty="0">
              <a:latin typeface=""/>
              <a:cs typeface="Calibri" panose="020F0502020204030204" pitchFamily="34" charset="0"/>
            </a:endParaRPr>
          </a:p>
        </p:txBody>
      </p:sp>
      <p:sp>
        <p:nvSpPr>
          <p:cNvPr id="4" name="object 4"/>
          <p:cNvSpPr txBox="1"/>
          <p:nvPr/>
        </p:nvSpPr>
        <p:spPr>
          <a:xfrm>
            <a:off x="599190" y="1134110"/>
            <a:ext cx="2995930" cy="177228"/>
          </a:xfrm>
          <a:prstGeom prst="rect">
            <a:avLst/>
          </a:prstGeom>
        </p:spPr>
        <p:txBody>
          <a:bodyPr vert="horz" wrap="square" lIns="0" tIns="12700" rIns="0" bIns="0" rtlCol="0">
            <a:spAutoFit/>
          </a:bodyPr>
          <a:lstStyle/>
          <a:p>
            <a:pPr marL="12700" marR="5080" rtl="1">
              <a:lnSpc>
                <a:spcPct val="113999"/>
              </a:lnSpc>
              <a:spcBef>
                <a:spcPts val="100"/>
              </a:spcBef>
            </a:pPr>
            <a:r>
              <a:rPr lang="ar-JO" sz="1000" dirty="0">
                <a:latin typeface=""/>
                <a:cs typeface="Calibri" panose="020F0502020204030204" pitchFamily="34" charset="0"/>
              </a:rPr>
              <a:t>والقيم الخارجية والصورة الأشمل.</a:t>
            </a:r>
            <a:endParaRPr sz="1000" dirty="0">
              <a:latin typeface=""/>
              <a:cs typeface="Calibri" panose="020F0502020204030204" pitchFamily="34" charset="0"/>
            </a:endParaRPr>
          </a:p>
        </p:txBody>
      </p:sp>
      <p:sp>
        <p:nvSpPr>
          <p:cNvPr id="5" name="object 5"/>
          <p:cNvSpPr/>
          <p:nvPr/>
        </p:nvSpPr>
        <p:spPr>
          <a:xfrm>
            <a:off x="5301567" y="1924790"/>
            <a:ext cx="1468755" cy="0"/>
          </a:xfrm>
          <a:custGeom>
            <a:avLst/>
            <a:gdLst/>
            <a:ahLst/>
            <a:cxnLst/>
            <a:rect l="l" t="t" r="r" b="b"/>
            <a:pathLst>
              <a:path w="1468755">
                <a:moveTo>
                  <a:pt x="0" y="0"/>
                </a:moveTo>
                <a:lnTo>
                  <a:pt x="146864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6" name="object 6"/>
          <p:cNvSpPr txBox="1"/>
          <p:nvPr/>
        </p:nvSpPr>
        <p:spPr>
          <a:xfrm>
            <a:off x="5288868" y="1742689"/>
            <a:ext cx="1494155" cy="182101"/>
          </a:xfrm>
          <a:prstGeom prst="rect">
            <a:avLst/>
          </a:prstGeom>
        </p:spPr>
        <p:txBody>
          <a:bodyPr vert="horz" wrap="square" lIns="0" tIns="12700" rIns="0" bIns="0" rtlCol="0">
            <a:spAutoFit/>
          </a:bodyPr>
          <a:lstStyle/>
          <a:p>
            <a:pPr marL="12700" algn="r">
              <a:lnSpc>
                <a:spcPct val="100000"/>
              </a:lnSpc>
              <a:spcBef>
                <a:spcPts val="100"/>
              </a:spcBef>
            </a:pPr>
            <a:r>
              <a:rPr lang="ar-JO" sz="1100" b="1" spc="20" dirty="0">
                <a:solidFill>
                  <a:srgbClr val="992B7D"/>
                </a:solidFill>
                <a:latin typeface="Calibri" panose="020F0502020204030204" pitchFamily="34" charset="0"/>
                <a:cs typeface="Calibri" panose="020F0502020204030204" pitchFamily="34" charset="0"/>
              </a:rPr>
              <a:t>تصنيف البيانات</a:t>
            </a:r>
            <a:endParaRPr sz="1100" b="1" dirty="0">
              <a:latin typeface="Calibri" panose="020F0502020204030204" pitchFamily="34" charset="0"/>
              <a:cs typeface="Calibri" panose="020F0502020204030204" pitchFamily="34" charset="0"/>
            </a:endParaRPr>
          </a:p>
        </p:txBody>
      </p:sp>
      <p:sp>
        <p:nvSpPr>
          <p:cNvPr id="7" name="object 7"/>
          <p:cNvSpPr txBox="1"/>
          <p:nvPr/>
        </p:nvSpPr>
        <p:spPr>
          <a:xfrm>
            <a:off x="3874797" y="2143211"/>
            <a:ext cx="2995930" cy="1229824"/>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
                <a:cs typeface="Calibri" panose="020F0502020204030204" pitchFamily="34" charset="0"/>
              </a:rPr>
              <a:t>يحدث التصنيف عندما تقوم بفرز بيانات الملاحظات والانطباعات الخاصة بك بحسب عوامل أخرى بخلاف الموضوع بهدف فهم الاتجاهات حول من قال ذلك وما الذي قاله ومتى قاله وكيف ولماذا. على سبيل المثال، أحد الأنواع الشائعة لتصنيف البيانات هو تصنيف الملاحظات والانطباعات حسب جنس المُقدم، مما قد يساعدك على ملاحظة ما إذا كانت اهتمامات المرأة أو أولوياتها قد تختلف عن اهتمامات الرجال. يمكن تصنيف البيانات بعدة طرق، بما في ذلك:</a:t>
            </a:r>
            <a:endParaRPr sz="1000" dirty="0">
              <a:latin typeface=""/>
              <a:cs typeface="Calibri" panose="020F0502020204030204" pitchFamily="34" charset="0"/>
            </a:endParaRPr>
          </a:p>
        </p:txBody>
      </p:sp>
      <p:sp>
        <p:nvSpPr>
          <p:cNvPr id="8" name="object 8"/>
          <p:cNvSpPr txBox="1"/>
          <p:nvPr/>
        </p:nvSpPr>
        <p:spPr>
          <a:xfrm>
            <a:off x="706505" y="1884190"/>
            <a:ext cx="2888615" cy="1807418"/>
          </a:xfrm>
          <a:prstGeom prst="rect">
            <a:avLst/>
          </a:prstGeom>
        </p:spPr>
        <p:txBody>
          <a:bodyPr vert="horz" wrap="square" lIns="0" tIns="12700" rIns="0" bIns="0" rtlCol="0">
            <a:spAutoFit/>
          </a:bodyPr>
          <a:lstStyle/>
          <a:p>
            <a:pPr marL="119380" marR="5080" indent="-107314" algn="just" rtl="1">
              <a:lnSpc>
                <a:spcPct val="113999"/>
              </a:lnSpc>
              <a:spcBef>
                <a:spcPts val="100"/>
              </a:spcBef>
              <a:buClr>
                <a:srgbClr val="992B7D"/>
              </a:buClr>
              <a:buFont typeface="Wingdings"/>
              <a:buChar char=""/>
              <a:tabLst>
                <a:tab pos="120650" algn="l"/>
              </a:tabLst>
            </a:pPr>
            <a:r>
              <a:rPr lang="ar-JO" sz="1000" dirty="0">
                <a:latin typeface=""/>
                <a:cs typeface="Calibri" panose="020F0502020204030204" pitchFamily="34" charset="0"/>
              </a:rPr>
              <a:t>حسب الخصائص الديموغرافية (على سبيل المثال، العمر والجنس والعرق وما إلى ذلك) أو موقع مقدم الملاحظات والانطباعات.</a:t>
            </a:r>
          </a:p>
          <a:p>
            <a:pPr marL="119380" marR="5080" indent="-107314" algn="just" rtl="1">
              <a:lnSpc>
                <a:spcPct val="113999"/>
              </a:lnSpc>
              <a:spcBef>
                <a:spcPts val="100"/>
              </a:spcBef>
              <a:buClr>
                <a:srgbClr val="992B7D"/>
              </a:buClr>
              <a:buFont typeface="Wingdings"/>
              <a:buChar char=""/>
              <a:tabLst>
                <a:tab pos="120650" algn="l"/>
              </a:tabLst>
            </a:pPr>
            <a:r>
              <a:rPr lang="ar-JO" sz="1000" dirty="0">
                <a:latin typeface=""/>
                <a:cs typeface="Calibri" panose="020F0502020204030204" pitchFamily="34" charset="0"/>
              </a:rPr>
              <a:t>حسب نوع المشروع أو القطاع البرامجي، تشير الملاحظات والانطباعات إلى (على سبيل المثال، المياه والصرف الصحي والنظافة الصحية أو النقد).</a:t>
            </a:r>
          </a:p>
          <a:p>
            <a:pPr marL="119380" marR="5080" indent="-107314" algn="just" rtl="1">
              <a:lnSpc>
                <a:spcPct val="113999"/>
              </a:lnSpc>
              <a:spcBef>
                <a:spcPts val="100"/>
              </a:spcBef>
              <a:buClr>
                <a:srgbClr val="992B7D"/>
              </a:buClr>
              <a:buFont typeface="Wingdings"/>
              <a:buChar char=""/>
              <a:tabLst>
                <a:tab pos="120650" algn="l"/>
              </a:tabLst>
            </a:pPr>
            <a:r>
              <a:rPr lang="ar-JO" sz="1000" dirty="0">
                <a:latin typeface=""/>
                <a:cs typeface="Calibri" panose="020F0502020204030204" pitchFamily="34" charset="0"/>
              </a:rPr>
              <a:t>حسب قناة الملاحظات والانطباعات التي قُدمت من خلالها (على سبيل المثال، الخط الساخن أو الاجتماعات المجتمعية).</a:t>
            </a:r>
          </a:p>
          <a:p>
            <a:pPr marL="119380" marR="5080" indent="-107314" algn="just" rtl="1">
              <a:lnSpc>
                <a:spcPct val="113999"/>
              </a:lnSpc>
              <a:spcBef>
                <a:spcPts val="100"/>
              </a:spcBef>
              <a:buClr>
                <a:srgbClr val="992B7D"/>
              </a:buClr>
              <a:buFont typeface="Wingdings"/>
              <a:buChar char=""/>
              <a:tabLst>
                <a:tab pos="120650" algn="l"/>
              </a:tabLst>
            </a:pPr>
            <a:r>
              <a:rPr lang="ar-JO" sz="1000" dirty="0">
                <a:latin typeface=""/>
                <a:cs typeface="Calibri" panose="020F0502020204030204" pitchFamily="34" charset="0"/>
              </a:rPr>
              <a:t>حسب المواضيع الأقل أو الأكثر شيوعًا.</a:t>
            </a:r>
          </a:p>
          <a:p>
            <a:pPr marL="119380" marR="5080" indent="-107314" algn="just" rtl="1">
              <a:lnSpc>
                <a:spcPct val="113999"/>
              </a:lnSpc>
              <a:spcBef>
                <a:spcPts val="100"/>
              </a:spcBef>
              <a:buClr>
                <a:srgbClr val="992B7D"/>
              </a:buClr>
              <a:buFont typeface="Wingdings"/>
              <a:buChar char=""/>
              <a:tabLst>
                <a:tab pos="120650" algn="l"/>
              </a:tabLst>
            </a:pPr>
            <a:r>
              <a:rPr lang="ar-JO" sz="1000" dirty="0">
                <a:latin typeface=""/>
                <a:cs typeface="Calibri" panose="020F0502020204030204" pitchFamily="34" charset="0"/>
              </a:rPr>
              <a:t>بحسب وقت تلقيها(على سبيل المثال، حسب الشهر أو نقطة معينة خلال دورة المشروع).</a:t>
            </a:r>
            <a:endParaRPr sz="1000" dirty="0">
              <a:latin typeface=""/>
              <a:cs typeface="Calibri" panose="020F0502020204030204" pitchFamily="34" charset="0"/>
            </a:endParaRPr>
          </a:p>
        </p:txBody>
      </p:sp>
      <p:sp>
        <p:nvSpPr>
          <p:cNvPr id="9" name="object 9"/>
          <p:cNvSpPr/>
          <p:nvPr/>
        </p:nvSpPr>
        <p:spPr>
          <a:xfrm>
            <a:off x="719999" y="4480176"/>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10" name="object 10"/>
          <p:cNvSpPr/>
          <p:nvPr/>
        </p:nvSpPr>
        <p:spPr>
          <a:xfrm>
            <a:off x="5417460" y="5651500"/>
            <a:ext cx="1315085" cy="0"/>
          </a:xfrm>
          <a:custGeom>
            <a:avLst/>
            <a:gdLst/>
            <a:ahLst/>
            <a:cxnLst/>
            <a:rect l="l" t="t" r="r" b="b"/>
            <a:pathLst>
              <a:path w="1315085">
                <a:moveTo>
                  <a:pt x="0" y="0"/>
                </a:moveTo>
                <a:lnTo>
                  <a:pt x="1314551"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11" name="object 11"/>
          <p:cNvSpPr txBox="1"/>
          <p:nvPr/>
        </p:nvSpPr>
        <p:spPr>
          <a:xfrm>
            <a:off x="724562" y="3976399"/>
            <a:ext cx="6146165" cy="177997"/>
          </a:xfrm>
          <a:prstGeom prst="rect">
            <a:avLst/>
          </a:prstGeom>
        </p:spPr>
        <p:txBody>
          <a:bodyPr vert="horz" wrap="square" lIns="0" tIns="12700" rIns="0" bIns="0" rtlCol="0">
            <a:spAutoFit/>
          </a:bodyPr>
          <a:lstStyle/>
          <a:p>
            <a:pPr marL="12700" marR="5080" rtl="1">
              <a:lnSpc>
                <a:spcPct val="113999"/>
              </a:lnSpc>
              <a:spcBef>
                <a:spcPts val="100"/>
              </a:spcBef>
            </a:pPr>
            <a:r>
              <a:rPr lang="ar-JO" sz="950" dirty="0">
                <a:latin typeface="Tahoma"/>
                <a:cs typeface="Calibri" panose="020F0502020204030204" pitchFamily="34" charset="0"/>
              </a:rPr>
              <a:t>يوفر </a:t>
            </a:r>
            <a:r>
              <a:rPr lang="ar-JO" sz="1000" dirty="0">
                <a:latin typeface="Tahoma"/>
                <a:cs typeface="Calibri" panose="020F0502020204030204" pitchFamily="34" charset="0"/>
              </a:rPr>
              <a:t>المستند</a:t>
            </a:r>
            <a:r>
              <a:rPr lang="ar-JO" sz="950" dirty="0">
                <a:latin typeface="Tahoma"/>
                <a:cs typeface="Calibri" panose="020F0502020204030204" pitchFamily="34" charset="0"/>
              </a:rPr>
              <a:t> الآتي نظرة عامة على هذه الطرق (وغيرها) لتصنيف البيانات وأمثلة على نوع التحليل الذي يمكن أن تنتجه:</a:t>
            </a:r>
            <a:endParaRPr sz="950" dirty="0">
              <a:latin typeface="Tahoma"/>
              <a:cs typeface="Calibri" panose="020F0502020204030204" pitchFamily="34" charset="0"/>
            </a:endParaRPr>
          </a:p>
        </p:txBody>
      </p:sp>
      <p:sp>
        <p:nvSpPr>
          <p:cNvPr id="12" name="object 12"/>
          <p:cNvSpPr txBox="1"/>
          <p:nvPr/>
        </p:nvSpPr>
        <p:spPr>
          <a:xfrm>
            <a:off x="726774" y="4596574"/>
            <a:ext cx="6146165" cy="1691938"/>
          </a:xfrm>
          <a:prstGeom prst="rect">
            <a:avLst/>
          </a:prstGeom>
        </p:spPr>
        <p:txBody>
          <a:bodyPr vert="horz" wrap="square" lIns="0" tIns="12700" rIns="0" bIns="0" rtlCol="0">
            <a:spAutoFit/>
          </a:bodyPr>
          <a:lstStyle/>
          <a:p>
            <a:pPr marL="372110" rtl="1">
              <a:lnSpc>
                <a:spcPct val="100000"/>
              </a:lnSpc>
              <a:spcBef>
                <a:spcPts val="100"/>
              </a:spcBef>
            </a:pPr>
            <a:r>
              <a:rPr lang="ar-JO" sz="1300" b="1" spc="155" dirty="0">
                <a:solidFill>
                  <a:srgbClr val="FFFFFF"/>
                </a:solidFill>
                <a:latin typeface="Calibri"/>
                <a:cs typeface="Calibri" panose="020F0502020204030204" pitchFamily="34" charset="0"/>
              </a:rPr>
              <a:t>   المصادر</a:t>
            </a:r>
            <a:endParaRPr sz="1300" dirty="0">
              <a:latin typeface="Calibri"/>
              <a:cs typeface="Calibri" panose="020F0502020204030204" pitchFamily="34" charset="0"/>
            </a:endParaRPr>
          </a:p>
          <a:p>
            <a:pPr>
              <a:lnSpc>
                <a:spcPct val="100000"/>
              </a:lnSpc>
              <a:spcBef>
                <a:spcPts val="20"/>
              </a:spcBef>
            </a:pPr>
            <a:endParaRPr sz="1450" dirty="0">
              <a:latin typeface="Calibri"/>
              <a:cs typeface="Calibri" panose="020F0502020204030204" pitchFamily="34" charset="0"/>
            </a:endParaRPr>
          </a:p>
          <a:p>
            <a:pPr marL="552450" indent="-179705" rtl="1">
              <a:lnSpc>
                <a:spcPct val="100000"/>
              </a:lnSpc>
              <a:buClr>
                <a:srgbClr val="673089"/>
              </a:buClr>
              <a:buFont typeface="Arial Narrow"/>
              <a:buChar char="►"/>
              <a:tabLst>
                <a:tab pos="552450" algn="l"/>
              </a:tabLst>
            </a:pPr>
            <a:r>
              <a:rPr lang="ar-JO" sz="950" u="sng" dirty="0">
                <a:solidFill>
                  <a:srgbClr val="992B7D"/>
                </a:solidFill>
                <a:uFill>
                  <a:solidFill>
                    <a:srgbClr val="992B7D"/>
                  </a:solidFill>
                </a:uFill>
                <a:latin typeface="Tahoma"/>
                <a:cs typeface="Calibri" panose="020F0502020204030204" pitchFamily="34" charset="0"/>
                <a:hlinkClick r:id="rId2"/>
              </a:rPr>
              <a:t>أداة التغذية الراجعة 25: أنواع وأمثلة على طرق تصنيف البيانات</a:t>
            </a:r>
            <a:endParaRPr sz="950" dirty="0">
              <a:latin typeface="Tahoma"/>
              <a:cs typeface="Calibri" panose="020F0502020204030204" pitchFamily="34" charset="0"/>
            </a:endParaRPr>
          </a:p>
          <a:p>
            <a:pPr>
              <a:lnSpc>
                <a:spcPct val="100000"/>
              </a:lnSpc>
              <a:spcBef>
                <a:spcPts val="45"/>
              </a:spcBef>
            </a:pPr>
            <a:endParaRPr sz="1850" dirty="0">
              <a:latin typeface="Tahoma"/>
              <a:cs typeface="Calibri" panose="020F0502020204030204" pitchFamily="34" charset="0"/>
            </a:endParaRPr>
          </a:p>
          <a:p>
            <a:pPr marL="12700" algn="just" rtl="1">
              <a:lnSpc>
                <a:spcPct val="100000"/>
              </a:lnSpc>
            </a:pPr>
            <a:r>
              <a:rPr lang="ar-JO" sz="1100" b="1" spc="50" dirty="0">
                <a:solidFill>
                  <a:srgbClr val="992B7D"/>
                </a:solidFill>
                <a:latin typeface="Calibri" panose="020F0502020204030204" pitchFamily="34" charset="0"/>
                <a:cs typeface="Calibri" panose="020F0502020204030204" pitchFamily="34" charset="0"/>
              </a:rPr>
              <a:t>    تثليث البيانات</a:t>
            </a:r>
            <a:endParaRPr sz="1100" b="1" dirty="0">
              <a:latin typeface="Calibri" panose="020F0502020204030204" pitchFamily="34" charset="0"/>
              <a:cs typeface="Calibri" panose="020F0502020204030204" pitchFamily="34" charset="0"/>
            </a:endParaRPr>
          </a:p>
          <a:p>
            <a:pPr marL="12700" marR="5080" algn="just" rtl="1">
              <a:lnSpc>
                <a:spcPct val="113999"/>
              </a:lnSpc>
              <a:spcBef>
                <a:spcPts val="1105"/>
              </a:spcBef>
            </a:pPr>
            <a:r>
              <a:rPr lang="ar-JO" sz="1000" dirty="0">
                <a:latin typeface="Tahoma"/>
                <a:cs typeface="Calibri" panose="020F0502020204030204" pitchFamily="34" charset="0"/>
              </a:rPr>
              <a:t>لفهم الصورة الكاملة، ستحتاج إلى مقارنة المعلومات مع مصادر و"أنواع" البيانات الأخرى لتأكيد النتائج التي توصلت إليها والحصول على مزيد من الأفكار، يطلق على  هذه العملية اسم التثليث. يمكن أن يساعد الدمج بين مصادر بيانات متعددة في جعل نتائج ملاحظاتك وانطباعاتك أقوى وأكثر إقناعًا أو لشرح اتجاهات الملاحظات والانطباعات المربكة، أو الكشف عن الأنماط التي لم يتم تسجيلها في بيانات الملاحظات والانطباعات الخاصة بك.</a:t>
            </a:r>
            <a:endParaRPr sz="1000" dirty="0">
              <a:latin typeface="Tahoma"/>
              <a:cs typeface="Calibri" panose="020F0502020204030204" pitchFamily="34" charset="0"/>
            </a:endParaRPr>
          </a:p>
        </p:txBody>
      </p:sp>
      <p:sp>
        <p:nvSpPr>
          <p:cNvPr id="13" name="object 13"/>
          <p:cNvSpPr txBox="1"/>
          <p:nvPr/>
        </p:nvSpPr>
        <p:spPr>
          <a:xfrm>
            <a:off x="3856988" y="6666778"/>
            <a:ext cx="2995930" cy="2146485"/>
          </a:xfrm>
          <a:prstGeom prst="rect">
            <a:avLst/>
          </a:prstGeom>
        </p:spPr>
        <p:txBody>
          <a:bodyPr vert="horz" wrap="square" lIns="0" tIns="12700" rIns="0" bIns="0" rtlCol="0">
            <a:spAutoFit/>
          </a:bodyPr>
          <a:lstStyle/>
          <a:p>
            <a:pPr marL="119380" marR="112395" indent="-107314" algn="just" rtl="1">
              <a:lnSpc>
                <a:spcPct val="113999"/>
              </a:lnSpc>
              <a:spcBef>
                <a:spcPts val="100"/>
              </a:spcBef>
              <a:buClr>
                <a:srgbClr val="992B7D"/>
              </a:buClr>
              <a:buFont typeface="Wingdings"/>
              <a:buChar char=""/>
              <a:tabLst>
                <a:tab pos="120650" algn="l"/>
              </a:tabLst>
            </a:pPr>
            <a:r>
              <a:rPr lang="ar-JO" sz="1000" dirty="0">
                <a:latin typeface=""/>
                <a:cs typeface="Calibri" panose="020F0502020204030204" pitchFamily="34" charset="0"/>
              </a:rPr>
              <a:t>يمكنك </a:t>
            </a:r>
            <a:r>
              <a:rPr lang="ar-JO" sz="1000" b="1" dirty="0">
                <a:latin typeface=""/>
                <a:cs typeface="Calibri" panose="020F0502020204030204" pitchFamily="34" charset="0"/>
              </a:rPr>
              <a:t>إجراء مناقشات مع أفراد المجتمع والزملاء والشركاء الآخرين </a:t>
            </a:r>
            <a:r>
              <a:rPr lang="ar-JO" sz="1000" dirty="0">
                <a:latin typeface=""/>
                <a:cs typeface="Calibri" panose="020F0502020204030204" pitchFamily="34" charset="0"/>
              </a:rPr>
              <a:t>الذين يعرفون السياق ويمكنهم المساعدة في فهم الموقف.</a:t>
            </a:r>
          </a:p>
          <a:p>
            <a:pPr marL="12066" marR="112395" algn="just" rtl="1">
              <a:lnSpc>
                <a:spcPct val="113999"/>
              </a:lnSpc>
              <a:spcBef>
                <a:spcPts val="100"/>
              </a:spcBef>
              <a:buClr>
                <a:srgbClr val="992B7D"/>
              </a:buClr>
              <a:tabLst>
                <a:tab pos="120650" algn="l"/>
              </a:tabLst>
            </a:pPr>
            <a:r>
              <a:rPr lang="ar-JO" sz="1000" i="1" spc="10" dirty="0">
                <a:solidFill>
                  <a:srgbClr val="992B7D"/>
                </a:solidFill>
                <a:latin typeface="Calibri"/>
                <a:cs typeface="Calibri" panose="020F0502020204030204" pitchFamily="34" charset="0"/>
              </a:rPr>
              <a:t>على سبيل المثال، إذا تم تسليط الضوء على الوصول إلى المياه باعتباره مصدر القلق الأكثر شيوعًا، فيمكنك التحدث مع أحد زملائك في مجال المياه والصرف الصحي والنظافة الصحية للحصول على آرائهم حول وضع المياه.</a:t>
            </a:r>
          </a:p>
          <a:p>
            <a:pPr marL="183516" marR="112395" indent="-171450" algn="just" rtl="1">
              <a:lnSpc>
                <a:spcPct val="113999"/>
              </a:lnSpc>
              <a:spcBef>
                <a:spcPts val="100"/>
              </a:spcBef>
              <a:buClr>
                <a:srgbClr val="992B7D"/>
              </a:buClr>
              <a:buFont typeface="Arial" panose="020B0604020202020204" pitchFamily="34" charset="0"/>
              <a:buChar char="•"/>
              <a:tabLst>
                <a:tab pos="120650" algn="l"/>
              </a:tabLst>
            </a:pPr>
            <a:r>
              <a:rPr lang="ar-JO" sz="1000" b="1" dirty="0">
                <a:latin typeface="Arial Black"/>
                <a:cs typeface="Calibri" panose="020F0502020204030204" pitchFamily="34" charset="0"/>
              </a:rPr>
              <a:t>اجلس مع أولئك الذين قاموا بجمع المعلومات </a:t>
            </a:r>
            <a:r>
              <a:rPr lang="ar-JO" sz="1000" dirty="0">
                <a:latin typeface="Arial Black"/>
                <a:cs typeface="Calibri" panose="020F0502020204030204" pitchFamily="34" charset="0"/>
              </a:rPr>
              <a:t>للتأكد من أن تحليلهم يفيد في تفسير النتائج وصياغة التوصيات.</a:t>
            </a:r>
          </a:p>
          <a:p>
            <a:pPr marL="12066" marR="112395" algn="just" rtl="1">
              <a:lnSpc>
                <a:spcPct val="113999"/>
              </a:lnSpc>
              <a:spcBef>
                <a:spcPts val="100"/>
              </a:spcBef>
              <a:buClr>
                <a:srgbClr val="992B7D"/>
              </a:buClr>
              <a:tabLst>
                <a:tab pos="120650" algn="l"/>
              </a:tabLst>
            </a:pPr>
            <a:r>
              <a:rPr lang="ar-JO" sz="1000" i="1" spc="10" dirty="0">
                <a:solidFill>
                  <a:srgbClr val="992B7D"/>
                </a:solidFill>
                <a:latin typeface="Calibri"/>
                <a:cs typeface="Calibri" panose="020F0502020204030204" pitchFamily="34" charset="0"/>
              </a:rPr>
              <a:t>على سبيل المثال، إذا رأيت أن ردود أفعال الرجال والنساء مختلفة تمامًا تجاه برنامج جديد، فقد يكون لدى جامعي البيانات رؤية ثاقبة نظرًا لتواجدهم في تلك المجتمعات بشكل يومي وقد، كما أنه قد يكون لديهم فهم أفضل  للأدوار المحلية للجنسين.</a:t>
            </a:r>
            <a:endParaRPr sz="1000" dirty="0">
              <a:latin typeface="Calibri"/>
              <a:cs typeface="Calibri" panose="020F0502020204030204" pitchFamily="34" charset="0"/>
            </a:endParaRPr>
          </a:p>
        </p:txBody>
      </p:sp>
      <p:sp>
        <p:nvSpPr>
          <p:cNvPr id="14" name="object 14"/>
          <p:cNvSpPr txBox="1"/>
          <p:nvPr/>
        </p:nvSpPr>
        <p:spPr>
          <a:xfrm>
            <a:off x="675343" y="6657118"/>
            <a:ext cx="2996565" cy="2497350"/>
          </a:xfrm>
          <a:prstGeom prst="rect">
            <a:avLst/>
          </a:prstGeom>
        </p:spPr>
        <p:txBody>
          <a:bodyPr vert="horz" wrap="square" lIns="0" tIns="12700" rIns="0" bIns="0" rtlCol="0">
            <a:spAutoFit/>
          </a:bodyPr>
          <a:lstStyle/>
          <a:p>
            <a:pPr marL="119380" marR="113664" indent="-107314" algn="just" rtl="1">
              <a:lnSpc>
                <a:spcPct val="113999"/>
              </a:lnSpc>
              <a:spcBef>
                <a:spcPts val="100"/>
              </a:spcBef>
              <a:buClr>
                <a:srgbClr val="992B7D"/>
              </a:buClr>
              <a:buFont typeface="Wingdings"/>
              <a:buChar char=""/>
              <a:tabLst>
                <a:tab pos="120650" algn="l"/>
              </a:tabLst>
            </a:pPr>
            <a:r>
              <a:rPr lang="ar-JO" sz="1000" dirty="0">
                <a:latin typeface=""/>
                <a:cs typeface="Calibri" panose="020F0502020204030204" pitchFamily="34" charset="0"/>
              </a:rPr>
              <a:t>يمكنك </a:t>
            </a:r>
            <a:r>
              <a:rPr lang="ar-JO" sz="1000" b="1" dirty="0">
                <a:latin typeface=""/>
                <a:cs typeface="Calibri" panose="020F0502020204030204" pitchFamily="34" charset="0"/>
              </a:rPr>
              <a:t>دمج النتائج مع البيانات التشغيلية الأخرى</a:t>
            </a:r>
            <a:r>
              <a:rPr lang="ar-JO" sz="1000" dirty="0">
                <a:latin typeface=""/>
                <a:cs typeface="Calibri" panose="020F0502020204030204" pitchFamily="34" charset="0"/>
              </a:rPr>
              <a:t>، بما في ذلك تقييمات الاحتياجات وبيانات الرصد والحوادث الأمنية والبيانات الوبائية، واستطلاعات آراء الموظفين وما إلى ذلك.</a:t>
            </a:r>
          </a:p>
          <a:p>
            <a:pPr marL="12066" marR="113664" algn="just" rtl="1">
              <a:lnSpc>
                <a:spcPct val="113999"/>
              </a:lnSpc>
              <a:spcBef>
                <a:spcPts val="100"/>
              </a:spcBef>
              <a:buClr>
                <a:srgbClr val="992B7D"/>
              </a:buClr>
              <a:tabLst>
                <a:tab pos="120650" algn="l"/>
              </a:tabLst>
            </a:pPr>
            <a:r>
              <a:rPr lang="ar-JO" sz="1000" i="1" spc="10" dirty="0">
                <a:solidFill>
                  <a:srgbClr val="992B7D"/>
                </a:solidFill>
                <a:latin typeface="Calibri"/>
                <a:cs typeface="Calibri" panose="020F0502020204030204" pitchFamily="34" charset="0"/>
              </a:rPr>
              <a:t>على سبيل المثال، إذا كنت ترى عددًا كبيرًا من الأسئلة حول اللقاحات، فيمكنك إلقاء نظرة على استطلاع المعرفة والمواقف والممارسات</a:t>
            </a:r>
            <a:r>
              <a:rPr lang="en-US" sz="1000" i="1" spc="10" dirty="0">
                <a:solidFill>
                  <a:srgbClr val="992B7D"/>
                </a:solidFill>
                <a:latin typeface="Calibri"/>
                <a:cs typeface="Calibri" panose="020F0502020204030204" pitchFamily="34" charset="0"/>
              </a:rPr>
              <a:t> </a:t>
            </a:r>
            <a:r>
              <a:rPr lang="ar-JO" sz="1000" i="1" spc="10" dirty="0">
                <a:solidFill>
                  <a:srgbClr val="992B7D"/>
                </a:solidFill>
                <a:latin typeface="Calibri"/>
                <a:cs typeface="Calibri" panose="020F0502020204030204" pitchFamily="34" charset="0"/>
              </a:rPr>
              <a:t>الأخير والتوصل أخيرًا إلى  أن معرفة المجتمع باللقاحات محدودة.</a:t>
            </a:r>
          </a:p>
          <a:p>
            <a:pPr marL="183516" marR="113664" indent="-171450" algn="just" rtl="1">
              <a:lnSpc>
                <a:spcPct val="113999"/>
              </a:lnSpc>
              <a:spcBef>
                <a:spcPts val="100"/>
              </a:spcBef>
              <a:buClr>
                <a:srgbClr val="992B7D"/>
              </a:buClr>
              <a:buFont typeface="Arial" panose="020B0604020202020204" pitchFamily="34" charset="0"/>
              <a:buChar char="•"/>
              <a:tabLst>
                <a:tab pos="120650" algn="l"/>
              </a:tabLst>
            </a:pPr>
            <a:r>
              <a:rPr lang="ar-JO" sz="1000" dirty="0">
                <a:latin typeface=""/>
                <a:cs typeface="Calibri" panose="020F0502020204030204" pitchFamily="34" charset="0"/>
              </a:rPr>
              <a:t>يمكنك </a:t>
            </a:r>
            <a:r>
              <a:rPr lang="ar-JO" sz="1000" b="1" dirty="0">
                <a:latin typeface=""/>
                <a:cs typeface="Calibri" panose="020F0502020204030204" pitchFamily="34" charset="0"/>
              </a:rPr>
              <a:t>تثليث النتائج مع بيانات العلوم الاجتماعية </a:t>
            </a:r>
            <a:r>
              <a:rPr lang="ar-JO" sz="1000" dirty="0">
                <a:latin typeface=""/>
                <a:cs typeface="Calibri" panose="020F0502020204030204" pitchFamily="34" charset="0"/>
              </a:rPr>
              <a:t>التي تقدم فهمًا مفصلًا ومتعمقًا للسياق، مثل نتائج الاستطلاعات الأخيرة والدراسات النوعية والدراسات الإنسانية.</a:t>
            </a:r>
          </a:p>
          <a:p>
            <a:pPr marL="12066" marR="113664" algn="just" rtl="1">
              <a:lnSpc>
                <a:spcPct val="113999"/>
              </a:lnSpc>
              <a:spcBef>
                <a:spcPts val="100"/>
              </a:spcBef>
              <a:buClr>
                <a:srgbClr val="992B7D"/>
              </a:buClr>
              <a:tabLst>
                <a:tab pos="120650" algn="l"/>
              </a:tabLst>
            </a:pPr>
            <a:r>
              <a:rPr lang="ar-JO" sz="1000" i="1" dirty="0">
                <a:solidFill>
                  <a:srgbClr val="992B7D"/>
                </a:solidFill>
                <a:latin typeface="Calibri"/>
                <a:cs typeface="Calibri" panose="020F0502020204030204" pitchFamily="34" charset="0"/>
              </a:rPr>
              <a:t>على سبيل المثال، في حال واجهتك تحديات فيما يتعلق بتقبل  اللقاحات، يمكنك الاطلاع على الأبحاث السابقة حول العوائق وعوامل التمكين للخدمات الصحية، وفهم الدوافع المتجذرة اجتماعيًا وثقافيًا وديناميكيات السلطة.</a:t>
            </a:r>
            <a:endParaRPr sz="1000" dirty="0">
              <a:latin typeface="Calibri"/>
              <a:cs typeface="Calibri" panose="020F0502020204030204" pitchFamily="34" charset="0"/>
            </a:endParaRPr>
          </a:p>
        </p:txBody>
      </p:sp>
      <p:grpSp>
        <p:nvGrpSpPr>
          <p:cNvPr id="15" name="object 15"/>
          <p:cNvGrpSpPr/>
          <p:nvPr/>
        </p:nvGrpSpPr>
        <p:grpSpPr>
          <a:xfrm>
            <a:off x="6362156" y="4442644"/>
            <a:ext cx="474345" cy="474345"/>
            <a:chOff x="469337" y="4430291"/>
            <a:chExt cx="474345" cy="474345"/>
          </a:xfrm>
        </p:grpSpPr>
        <p:sp>
          <p:nvSpPr>
            <p:cNvPr id="16" name="object 16"/>
            <p:cNvSpPr/>
            <p:nvPr/>
          </p:nvSpPr>
          <p:spPr>
            <a:xfrm>
              <a:off x="469337" y="4430291"/>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17" name="object 17"/>
            <p:cNvPicPr/>
            <p:nvPr/>
          </p:nvPicPr>
          <p:blipFill>
            <a:blip r:embed="rId3" cstate="print"/>
            <a:stretch>
              <a:fillRect/>
            </a:stretch>
          </p:blipFill>
          <p:spPr>
            <a:xfrm>
              <a:off x="573284" y="4533278"/>
              <a:ext cx="266442" cy="268339"/>
            </a:xfrm>
            <a:prstGeom prst="rect">
              <a:avLst/>
            </a:prstGeom>
          </p:spPr>
        </p:pic>
      </p:grpSp>
      <p:pic>
        <p:nvPicPr>
          <p:cNvPr id="18" name="object 18"/>
          <p:cNvPicPr/>
          <p:nvPr/>
        </p:nvPicPr>
        <p:blipFill>
          <a:blip r:embed="rId4" cstate="print"/>
          <a:stretch>
            <a:fillRect/>
          </a:stretch>
        </p:blipFill>
        <p:spPr>
          <a:xfrm>
            <a:off x="3525638" y="4943976"/>
            <a:ext cx="245795" cy="245795"/>
          </a:xfrm>
          <a:prstGeom prst="rect">
            <a:avLst/>
          </a:prstGeom>
        </p:spPr>
      </p:pic>
      <p:sp>
        <p:nvSpPr>
          <p:cNvPr id="20" name="object 20"/>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21" name="object 21"/>
          <p:cNvSpPr txBox="1"/>
          <p:nvPr/>
        </p:nvSpPr>
        <p:spPr>
          <a:xfrm>
            <a:off x="6716422" y="10083162"/>
            <a:ext cx="154305" cy="135935"/>
          </a:xfrm>
          <a:prstGeom prst="rect">
            <a:avLst/>
          </a:prstGeom>
        </p:spPr>
        <p:txBody>
          <a:bodyPr vert="horz" wrap="square" lIns="0" tIns="12700" rIns="0" bIns="0" rtlCol="0">
            <a:spAutoFit/>
          </a:bodyPr>
          <a:lstStyle/>
          <a:p>
            <a:pPr marL="12700">
              <a:lnSpc>
                <a:spcPct val="100000"/>
              </a:lnSpc>
              <a:spcBef>
                <a:spcPts val="100"/>
              </a:spcBef>
            </a:pPr>
            <a:r>
              <a:rPr sz="800" b="1" spc="30" dirty="0">
                <a:solidFill>
                  <a:srgbClr val="FFFFFF"/>
                </a:solidFill>
                <a:latin typeface="Calibri" panose="020F0502020204030204" pitchFamily="34" charset="0"/>
                <a:cs typeface="Calibri" panose="020F0502020204030204" pitchFamily="34" charset="0"/>
              </a:rPr>
              <a:t>39</a:t>
            </a:r>
            <a:endParaRPr sz="800" dirty="0">
              <a:latin typeface="Calibri" panose="020F0502020204030204" pitchFamily="34" charset="0"/>
              <a:cs typeface="Calibri" panose="020F0502020204030204" pitchFamily="34" charset="0"/>
            </a:endParaRPr>
          </a:p>
        </p:txBody>
      </p:sp>
      <p:sp>
        <p:nvSpPr>
          <p:cNvPr id="22" name="object 18">
            <a:extLst>
              <a:ext uri="{FF2B5EF4-FFF2-40B4-BE49-F238E27FC236}">
                <a16:creationId xmlns:a16="http://schemas.microsoft.com/office/drawing/2014/main" id="{B4A2FAEC-78E7-4E2C-20EA-6F105FA0562C}"/>
              </a:ext>
            </a:extLst>
          </p:cNvPr>
          <p:cNvSpPr txBox="1"/>
          <p:nvPr/>
        </p:nvSpPr>
        <p:spPr>
          <a:xfrm>
            <a:off x="2625495" y="10016634"/>
            <a:ext cx="3973829" cy="289560"/>
          </a:xfrm>
          <a:prstGeom prst="rect">
            <a:avLst/>
          </a:prstGeom>
        </p:spPr>
        <p:txBody>
          <a:bodyPr vert="horz" wrap="square" lIns="0" tIns="22860" rIns="0" bIns="0" rtlCol="0">
            <a:spAutoFit/>
          </a:bodyPr>
          <a:lstStyle/>
          <a:p>
            <a:pPr marR="5715" algn="r" rtl="1">
              <a:lnSpc>
                <a:spcPct val="100000"/>
              </a:lnSpc>
              <a:spcBef>
                <a:spcPts val="180"/>
              </a:spcBef>
            </a:pPr>
            <a:r>
              <a:rPr lang="ar-JO" sz="800" b="1" spc="95" dirty="0">
                <a:solidFill>
                  <a:srgbClr val="992B7D"/>
                </a:solidFill>
                <a:latin typeface="Calibri"/>
                <a:cs typeface="Calibri" panose="020F0502020204030204" pitchFamily="34" charset="0"/>
              </a:rPr>
              <a:t>الوحدة 3:</a:t>
            </a:r>
            <a:r>
              <a:rPr lang="ar-JO" sz="800" spc="-10" dirty="0">
                <a:latin typeface="Verdana"/>
                <a:cs typeface="Calibri" panose="020F0502020204030204" pitchFamily="34" charset="0"/>
              </a:rPr>
              <a:t>مراحل بناء آلية التغذية الراجعة المفتوحة وغير المنظمة</a:t>
            </a:r>
            <a:endParaRPr sz="800" dirty="0">
              <a:latin typeface="Verdana"/>
              <a:cs typeface="Calibri" panose="020F0502020204030204" pitchFamily="34" charset="0"/>
            </a:endParaRPr>
          </a:p>
          <a:p>
            <a:pPr marR="5080" algn="r">
              <a:lnSpc>
                <a:spcPct val="100000"/>
              </a:lnSpc>
              <a:spcBef>
                <a:spcPts val="75"/>
              </a:spcBef>
            </a:pPr>
            <a:r>
              <a:rPr lang="ar-JO" sz="800" dirty="0">
                <a:solidFill>
                  <a:srgbClr val="992B7D"/>
                </a:solidFill>
                <a:latin typeface="Verdana"/>
                <a:cs typeface="Calibri" panose="020F0502020204030204" pitchFamily="34" charset="0"/>
              </a:rPr>
              <a:t>المرحلة الثالثة: إحالة وتحليل بيانات الملاحظات والانطباعات</a:t>
            </a:r>
            <a:endParaRPr sz="800" dirty="0">
              <a:latin typeface="Verdana"/>
              <a:cs typeface="Calibri" panose="020F050202020403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101850" y="1308100"/>
            <a:ext cx="4877435" cy="0"/>
          </a:xfrm>
          <a:custGeom>
            <a:avLst/>
            <a:gdLst/>
            <a:ahLst/>
            <a:cxnLst/>
            <a:rect l="l" t="t" r="r" b="b"/>
            <a:pathLst>
              <a:path w="4877435">
                <a:moveTo>
                  <a:pt x="0" y="0"/>
                </a:moveTo>
                <a:lnTo>
                  <a:pt x="4877079" y="0"/>
                </a:lnTo>
              </a:path>
            </a:pathLst>
          </a:custGeom>
          <a:ln w="6350">
            <a:solidFill>
              <a:srgbClr val="011E41"/>
            </a:solidFill>
          </a:ln>
        </p:spPr>
        <p:txBody>
          <a:bodyPr wrap="square" lIns="0" tIns="0" rIns="0" bIns="0" rtlCol="0"/>
          <a:lstStyle/>
          <a:p>
            <a:endParaRPr>
              <a:cs typeface="Calibri" panose="020F0502020204030204" pitchFamily="34" charset="0"/>
            </a:endParaRPr>
          </a:p>
        </p:txBody>
      </p:sp>
      <p:sp>
        <p:nvSpPr>
          <p:cNvPr id="3" name="object 3"/>
          <p:cNvSpPr txBox="1">
            <a:spLocks noGrp="1"/>
          </p:cNvSpPr>
          <p:nvPr>
            <p:ph type="title"/>
          </p:nvPr>
        </p:nvSpPr>
        <p:spPr>
          <a:xfrm>
            <a:off x="1910715" y="732442"/>
            <a:ext cx="5103495" cy="482600"/>
          </a:xfrm>
          <a:prstGeom prst="rect">
            <a:avLst/>
          </a:prstGeom>
        </p:spPr>
        <p:txBody>
          <a:bodyPr vert="horz" wrap="square" lIns="0" tIns="12700" rIns="0" bIns="0" rtlCol="0">
            <a:spAutoFit/>
          </a:bodyPr>
          <a:lstStyle/>
          <a:p>
            <a:pPr marL="12700" rtl="1">
              <a:lnSpc>
                <a:spcPct val="100000"/>
              </a:lnSpc>
              <a:spcBef>
                <a:spcPts val="100"/>
              </a:spcBef>
            </a:pPr>
            <a:r>
              <a:rPr lang="ar-JO" spc="45" dirty="0">
                <a:cs typeface="Calibri" panose="020F0502020204030204" pitchFamily="34" charset="0"/>
              </a:rPr>
              <a:t>إستعراض لهذا الدليل</a:t>
            </a:r>
            <a:endParaRPr spc="190" dirty="0">
              <a:cs typeface="Calibri" panose="020F0502020204030204" pitchFamily="34" charset="0"/>
            </a:endParaRPr>
          </a:p>
        </p:txBody>
      </p:sp>
      <p:sp>
        <p:nvSpPr>
          <p:cNvPr id="4" name="object 4"/>
          <p:cNvSpPr txBox="1"/>
          <p:nvPr/>
        </p:nvSpPr>
        <p:spPr>
          <a:xfrm>
            <a:off x="697749" y="1525490"/>
            <a:ext cx="2995930" cy="3441648"/>
          </a:xfrm>
          <a:prstGeom prst="rect">
            <a:avLst/>
          </a:prstGeom>
        </p:spPr>
        <p:txBody>
          <a:bodyPr vert="horz" wrap="square" lIns="0" tIns="12700" rIns="0" bIns="0" rtlCol="0">
            <a:spAutoFit/>
          </a:bodyPr>
          <a:lstStyle/>
          <a:p>
            <a:pPr marL="12700" algn="just" rtl="1">
              <a:lnSpc>
                <a:spcPct val="100000"/>
              </a:lnSpc>
              <a:spcBef>
                <a:spcPts val="100"/>
              </a:spcBef>
            </a:pPr>
            <a:r>
              <a:rPr lang="ar-JO" sz="1700" b="1" spc="165" dirty="0">
                <a:solidFill>
                  <a:srgbClr val="E42A83"/>
                </a:solidFill>
                <a:latin typeface="Calibri" panose="020F0502020204030204" pitchFamily="34" charset="0"/>
                <a:cs typeface="Calibri" panose="020F0502020204030204" pitchFamily="34" charset="0"/>
              </a:rPr>
              <a:t>ما هو هذا المستند؟</a:t>
            </a:r>
            <a:endParaRPr sz="1700" dirty="0">
              <a:latin typeface="Calibri" panose="020F0502020204030204" pitchFamily="34" charset="0"/>
              <a:cs typeface="Calibri" panose="020F0502020204030204" pitchFamily="34" charset="0"/>
            </a:endParaRPr>
          </a:p>
          <a:p>
            <a:pPr marL="12700" marR="5080" algn="just" rtl="1">
              <a:lnSpc>
                <a:spcPct val="113999"/>
              </a:lnSpc>
              <a:spcBef>
                <a:spcPts val="985"/>
              </a:spcBef>
            </a:pPr>
            <a:r>
              <a:rPr lang="ar-JO" sz="1000" dirty="0">
                <a:latin typeface=""/>
                <a:cs typeface="Calibri" panose="020F0502020204030204" pitchFamily="34" charset="0"/>
              </a:rPr>
              <a:t>يوضح هذا الدليل كيف يمكن لأولئك الذين يشاركون في الاستجابات الإنسانية أن يوثقوا ويحللوا ويستفيدوا بشكل منهجي من أي نوع من الملاحظات والانطباعات المفتوحة وغير المنظمة التي يشاركها أفراد المجتمع أثناء الاستجابة الإنسانية. ويشمل ذلك الملاحظات والانطباعات المتعلقة بالاستجابة نفسها، والمجموعات المشاركة في الاستجابة، أو المشكلة التي تتعامل معها الاستجابة (وباء مثل كوفيد-19). ومن المهم أن يكون هذا الدليل مفيدًا أيضًا في سياقات أخرى بخلاف حالات الطوارئ.</a:t>
            </a:r>
          </a:p>
          <a:p>
            <a:pPr marL="12700" marR="5080" algn="just" rtl="1">
              <a:lnSpc>
                <a:spcPct val="113999"/>
              </a:lnSpc>
              <a:spcBef>
                <a:spcPts val="985"/>
              </a:spcBef>
            </a:pPr>
            <a:endParaRPr lang="ar-JO" sz="1000" dirty="0">
              <a:latin typeface=""/>
              <a:cs typeface="Calibri" panose="020F0502020204030204" pitchFamily="34" charset="0"/>
            </a:endParaRPr>
          </a:p>
          <a:p>
            <a:pPr marL="12700" marR="5080" algn="just" rtl="1">
              <a:lnSpc>
                <a:spcPct val="113999"/>
              </a:lnSpc>
              <a:spcBef>
                <a:spcPts val="850"/>
              </a:spcBef>
            </a:pPr>
            <a:r>
              <a:rPr lang="ar-JO" sz="1000" dirty="0">
                <a:latin typeface=""/>
                <a:cs typeface="Calibri" panose="020F0502020204030204" pitchFamily="34" charset="0"/>
              </a:rPr>
              <a:t>سيساعدك هذا المستند على جمع واستخدام جميع أنواع الملاحظات والانطباعات المفتوحة، بما في ذلك المعلومات التي تتم مشاركتها بشكل غير رسمي. بناء على السياق الخاص بك، كما سيقدم لك مجموعة من التوجيهات حول كيفية بناء آلية تغذية راجعة مجتمعية بسيطة و/أو معقدة. قد تكون الإرشادات والأدوات المتاحة مفيدة في السياقات الوجاهية/عن بعد؛ فهو يقدم لك الخطوات اللازمة لمعالجة بيانات الملاحظات والانطباعات المفتوحة وغير المنظمة لمعرفة التوجهات وتحديد أولويات الإجراءات على الفور</a:t>
            </a:r>
            <a:r>
              <a:rPr lang="ar-JO" sz="1000" dirty="0">
                <a:latin typeface="Tahoma"/>
                <a:cs typeface="Calibri" panose="020F0502020204030204" pitchFamily="34" charset="0"/>
              </a:rPr>
              <a:t>. </a:t>
            </a:r>
            <a:endParaRPr sz="1000" dirty="0">
              <a:latin typeface="Tahoma"/>
              <a:cs typeface="Calibri" panose="020F0502020204030204" pitchFamily="34" charset="0"/>
            </a:endParaRPr>
          </a:p>
        </p:txBody>
      </p:sp>
      <p:sp>
        <p:nvSpPr>
          <p:cNvPr id="5" name="object 5"/>
          <p:cNvSpPr/>
          <p:nvPr/>
        </p:nvSpPr>
        <p:spPr>
          <a:xfrm>
            <a:off x="719999" y="5707391"/>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6" name="object 6"/>
          <p:cNvSpPr txBox="1"/>
          <p:nvPr/>
        </p:nvSpPr>
        <p:spPr>
          <a:xfrm>
            <a:off x="1111250" y="5801489"/>
            <a:ext cx="5165291" cy="212879"/>
          </a:xfrm>
          <a:prstGeom prst="rect">
            <a:avLst/>
          </a:prstGeom>
        </p:spPr>
        <p:txBody>
          <a:bodyPr vert="horz" wrap="square" lIns="0" tIns="12700" rIns="0" bIns="0" rtlCol="0">
            <a:spAutoFit/>
          </a:bodyPr>
          <a:lstStyle/>
          <a:p>
            <a:pPr marL="12700" algn="r" rtl="1">
              <a:lnSpc>
                <a:spcPct val="100000"/>
              </a:lnSpc>
              <a:spcBef>
                <a:spcPts val="100"/>
              </a:spcBef>
            </a:pPr>
            <a:r>
              <a:rPr lang="ar-JO" sz="1300" b="1" spc="135" dirty="0">
                <a:solidFill>
                  <a:srgbClr val="FFFFFF"/>
                </a:solidFill>
                <a:latin typeface="Calibri"/>
                <a:cs typeface="Calibri" panose="020F0502020204030204" pitchFamily="34" charset="0"/>
              </a:rPr>
              <a:t>تعريف الملاحظات والانطباعات المفتوحة والغير منظمة</a:t>
            </a:r>
            <a:endParaRPr sz="1300" dirty="0">
              <a:latin typeface="Calibri"/>
              <a:cs typeface="Calibri" panose="020F0502020204030204" pitchFamily="34" charset="0"/>
            </a:endParaRPr>
          </a:p>
        </p:txBody>
      </p:sp>
      <p:sp>
        <p:nvSpPr>
          <p:cNvPr id="7" name="object 7"/>
          <p:cNvSpPr txBox="1"/>
          <p:nvPr/>
        </p:nvSpPr>
        <p:spPr>
          <a:xfrm>
            <a:off x="3620171" y="6229271"/>
            <a:ext cx="2995930" cy="702949"/>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الملاحظات والانطباعات التي يريدون أفراد المجتمع مشاركتها حول الموضوعات التي يريدون معالجتها (عكس الملاحظات والانطباعات المنظمة، عندها تطلب المنظمة بشكل مباشر ملاحظات وانطباعات من أفراد المجتمع حل موضوعات محددة). </a:t>
            </a:r>
            <a:endParaRPr sz="1000" dirty="0">
              <a:latin typeface="Tahoma"/>
              <a:cs typeface="Calibri" panose="020F0502020204030204" pitchFamily="34" charset="0"/>
            </a:endParaRPr>
          </a:p>
        </p:txBody>
      </p:sp>
      <p:sp>
        <p:nvSpPr>
          <p:cNvPr id="8" name="object 8"/>
          <p:cNvSpPr txBox="1"/>
          <p:nvPr/>
        </p:nvSpPr>
        <p:spPr>
          <a:xfrm>
            <a:off x="501650" y="6229271"/>
            <a:ext cx="2995930" cy="702949"/>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وقد تأتي هذه الملاحظات والانطباعات من خلال المحادثات الروتينية واللقاءات المجتمعية والخطوط الهاتفية الساخنة والبرامج الإذاعية التفاعلية، وغيرهم. وتجمع بيانات نوعية منظمة للبدء بتحليلها والتصرف بناءً عليها.</a:t>
            </a:r>
            <a:endParaRPr sz="1000" dirty="0">
              <a:latin typeface="Tahoma"/>
              <a:cs typeface="Calibri" panose="020F0502020204030204" pitchFamily="34" charset="0"/>
            </a:endParaRPr>
          </a:p>
        </p:txBody>
      </p:sp>
      <p:grpSp>
        <p:nvGrpSpPr>
          <p:cNvPr id="9" name="object 9"/>
          <p:cNvGrpSpPr/>
          <p:nvPr/>
        </p:nvGrpSpPr>
        <p:grpSpPr>
          <a:xfrm>
            <a:off x="4027242" y="3420974"/>
            <a:ext cx="1967864" cy="191770"/>
            <a:chOff x="4027242" y="3420974"/>
            <a:chExt cx="1967864" cy="191770"/>
          </a:xfrm>
        </p:grpSpPr>
        <p:sp>
          <p:nvSpPr>
            <p:cNvPr id="10" name="object 10"/>
            <p:cNvSpPr/>
            <p:nvPr/>
          </p:nvSpPr>
          <p:spPr>
            <a:xfrm>
              <a:off x="4122840" y="3422067"/>
              <a:ext cx="1872614" cy="190500"/>
            </a:xfrm>
            <a:custGeom>
              <a:avLst/>
              <a:gdLst/>
              <a:ahLst/>
              <a:cxnLst/>
              <a:rect l="l" t="t" r="r" b="b"/>
              <a:pathLst>
                <a:path w="1872614" h="190500">
                  <a:moveTo>
                    <a:pt x="1776958" y="0"/>
                  </a:moveTo>
                  <a:lnTo>
                    <a:pt x="0" y="0"/>
                  </a:lnTo>
                  <a:lnTo>
                    <a:pt x="0" y="190080"/>
                  </a:lnTo>
                  <a:lnTo>
                    <a:pt x="1776958" y="190080"/>
                  </a:lnTo>
                  <a:lnTo>
                    <a:pt x="1813953" y="182611"/>
                  </a:lnTo>
                  <a:lnTo>
                    <a:pt x="1844165" y="162240"/>
                  </a:lnTo>
                  <a:lnTo>
                    <a:pt x="1864535" y="132029"/>
                  </a:lnTo>
                  <a:lnTo>
                    <a:pt x="1872005" y="95034"/>
                  </a:lnTo>
                  <a:lnTo>
                    <a:pt x="1864535" y="58041"/>
                  </a:lnTo>
                  <a:lnTo>
                    <a:pt x="1844165" y="27833"/>
                  </a:lnTo>
                  <a:lnTo>
                    <a:pt x="1813953" y="7467"/>
                  </a:lnTo>
                  <a:lnTo>
                    <a:pt x="1776958" y="0"/>
                  </a:lnTo>
                  <a:close/>
                </a:path>
              </a:pathLst>
            </a:custGeom>
            <a:solidFill>
              <a:srgbClr val="97569C"/>
            </a:solidFill>
          </p:spPr>
          <p:txBody>
            <a:bodyPr wrap="square" lIns="0" tIns="0" rIns="0" bIns="0" rtlCol="0"/>
            <a:lstStyle/>
            <a:p>
              <a:endParaRPr>
                <a:cs typeface="Calibri" panose="020F0502020204030204" pitchFamily="34" charset="0"/>
              </a:endParaRPr>
            </a:p>
          </p:txBody>
        </p:sp>
        <p:pic>
          <p:nvPicPr>
            <p:cNvPr id="11" name="object 11"/>
            <p:cNvPicPr/>
            <p:nvPr/>
          </p:nvPicPr>
          <p:blipFill>
            <a:blip r:embed="rId2" cstate="print"/>
            <a:stretch>
              <a:fillRect/>
            </a:stretch>
          </p:blipFill>
          <p:spPr>
            <a:xfrm>
              <a:off x="4027242" y="3420974"/>
              <a:ext cx="191198" cy="191185"/>
            </a:xfrm>
            <a:prstGeom prst="rect">
              <a:avLst/>
            </a:prstGeom>
          </p:spPr>
        </p:pic>
      </p:grpSp>
      <p:grpSp>
        <p:nvGrpSpPr>
          <p:cNvPr id="12" name="object 12"/>
          <p:cNvGrpSpPr/>
          <p:nvPr/>
        </p:nvGrpSpPr>
        <p:grpSpPr>
          <a:xfrm>
            <a:off x="4027242" y="3802074"/>
            <a:ext cx="1967864" cy="191770"/>
            <a:chOff x="4027242" y="3802074"/>
            <a:chExt cx="1967864" cy="191770"/>
          </a:xfrm>
        </p:grpSpPr>
        <p:sp>
          <p:nvSpPr>
            <p:cNvPr id="13" name="object 13"/>
            <p:cNvSpPr/>
            <p:nvPr/>
          </p:nvSpPr>
          <p:spPr>
            <a:xfrm>
              <a:off x="4122840" y="3803167"/>
              <a:ext cx="1872614" cy="190500"/>
            </a:xfrm>
            <a:custGeom>
              <a:avLst/>
              <a:gdLst/>
              <a:ahLst/>
              <a:cxnLst/>
              <a:rect l="l" t="t" r="r" b="b"/>
              <a:pathLst>
                <a:path w="1872614" h="190500">
                  <a:moveTo>
                    <a:pt x="1776958" y="0"/>
                  </a:moveTo>
                  <a:lnTo>
                    <a:pt x="0" y="0"/>
                  </a:lnTo>
                  <a:lnTo>
                    <a:pt x="0" y="190080"/>
                  </a:lnTo>
                  <a:lnTo>
                    <a:pt x="1776958" y="190080"/>
                  </a:lnTo>
                  <a:lnTo>
                    <a:pt x="1813953" y="182611"/>
                  </a:lnTo>
                  <a:lnTo>
                    <a:pt x="1844165" y="162240"/>
                  </a:lnTo>
                  <a:lnTo>
                    <a:pt x="1864535" y="132029"/>
                  </a:lnTo>
                  <a:lnTo>
                    <a:pt x="1872005" y="95034"/>
                  </a:lnTo>
                  <a:lnTo>
                    <a:pt x="1864535" y="58041"/>
                  </a:lnTo>
                  <a:lnTo>
                    <a:pt x="1844165" y="27833"/>
                  </a:lnTo>
                  <a:lnTo>
                    <a:pt x="1813953" y="7467"/>
                  </a:lnTo>
                  <a:lnTo>
                    <a:pt x="1776958" y="0"/>
                  </a:lnTo>
                  <a:close/>
                </a:path>
              </a:pathLst>
            </a:custGeom>
            <a:solidFill>
              <a:srgbClr val="A92886"/>
            </a:solidFill>
          </p:spPr>
          <p:txBody>
            <a:bodyPr wrap="square" lIns="0" tIns="0" rIns="0" bIns="0" rtlCol="0"/>
            <a:lstStyle/>
            <a:p>
              <a:endParaRPr>
                <a:cs typeface="Calibri" panose="020F0502020204030204" pitchFamily="34" charset="0"/>
              </a:endParaRPr>
            </a:p>
          </p:txBody>
        </p:sp>
        <p:pic>
          <p:nvPicPr>
            <p:cNvPr id="14" name="object 14"/>
            <p:cNvPicPr/>
            <p:nvPr/>
          </p:nvPicPr>
          <p:blipFill>
            <a:blip r:embed="rId3" cstate="print"/>
            <a:stretch>
              <a:fillRect/>
            </a:stretch>
          </p:blipFill>
          <p:spPr>
            <a:xfrm>
              <a:off x="4027242" y="3802074"/>
              <a:ext cx="191198" cy="191185"/>
            </a:xfrm>
            <a:prstGeom prst="rect">
              <a:avLst/>
            </a:prstGeom>
          </p:spPr>
        </p:pic>
      </p:grpSp>
      <p:sp>
        <p:nvSpPr>
          <p:cNvPr id="15" name="object 15"/>
          <p:cNvSpPr/>
          <p:nvPr/>
        </p:nvSpPr>
        <p:spPr>
          <a:xfrm>
            <a:off x="4122840" y="4184267"/>
            <a:ext cx="1872614" cy="190500"/>
          </a:xfrm>
          <a:custGeom>
            <a:avLst/>
            <a:gdLst/>
            <a:ahLst/>
            <a:cxnLst/>
            <a:rect l="l" t="t" r="r" b="b"/>
            <a:pathLst>
              <a:path w="1872614" h="190500">
                <a:moveTo>
                  <a:pt x="1776958" y="0"/>
                </a:moveTo>
                <a:lnTo>
                  <a:pt x="0" y="0"/>
                </a:lnTo>
                <a:lnTo>
                  <a:pt x="0" y="190080"/>
                </a:lnTo>
                <a:lnTo>
                  <a:pt x="1776958" y="190080"/>
                </a:lnTo>
                <a:lnTo>
                  <a:pt x="1813953" y="182611"/>
                </a:lnTo>
                <a:lnTo>
                  <a:pt x="1844165" y="162240"/>
                </a:lnTo>
                <a:lnTo>
                  <a:pt x="1864535" y="132029"/>
                </a:lnTo>
                <a:lnTo>
                  <a:pt x="1872005" y="95034"/>
                </a:lnTo>
                <a:lnTo>
                  <a:pt x="1864535" y="58041"/>
                </a:lnTo>
                <a:lnTo>
                  <a:pt x="1844165" y="27833"/>
                </a:lnTo>
                <a:lnTo>
                  <a:pt x="1813953" y="7467"/>
                </a:lnTo>
                <a:lnTo>
                  <a:pt x="1776958" y="0"/>
                </a:lnTo>
                <a:close/>
              </a:path>
            </a:pathLst>
          </a:custGeom>
          <a:solidFill>
            <a:srgbClr val="E42A83"/>
          </a:solidFill>
        </p:spPr>
        <p:txBody>
          <a:bodyPr wrap="square" lIns="0" tIns="0" rIns="0" bIns="0" rtlCol="0"/>
          <a:lstStyle/>
          <a:p>
            <a:endParaRPr>
              <a:cs typeface="Calibri" panose="020F0502020204030204" pitchFamily="34" charset="0"/>
            </a:endParaRPr>
          </a:p>
        </p:txBody>
      </p:sp>
      <p:sp>
        <p:nvSpPr>
          <p:cNvPr id="16" name="object 16"/>
          <p:cNvSpPr txBox="1"/>
          <p:nvPr/>
        </p:nvSpPr>
        <p:spPr>
          <a:xfrm>
            <a:off x="3972728" y="2255369"/>
            <a:ext cx="2964180" cy="2108141"/>
          </a:xfrm>
          <a:prstGeom prst="rect">
            <a:avLst/>
          </a:prstGeom>
          <a:ln w="12700">
            <a:solidFill>
              <a:srgbClr val="97569C"/>
            </a:solidFill>
          </a:ln>
        </p:spPr>
        <p:txBody>
          <a:bodyPr vert="horz" wrap="square" lIns="0" tIns="145415" rIns="0" bIns="0" rtlCol="0">
            <a:spAutoFit/>
          </a:bodyPr>
          <a:lstStyle/>
          <a:p>
            <a:pPr marL="149860" rtl="1">
              <a:lnSpc>
                <a:spcPct val="100000"/>
              </a:lnSpc>
              <a:spcBef>
                <a:spcPts val="1145"/>
              </a:spcBef>
            </a:pPr>
            <a:r>
              <a:rPr lang="ar-JO" sz="1200" b="1" spc="120" dirty="0">
                <a:solidFill>
                  <a:srgbClr val="992B7D"/>
                </a:solidFill>
                <a:latin typeface="Calibri" panose="020F0502020204030204" pitchFamily="34" charset="0"/>
                <a:cs typeface="Calibri" panose="020F0502020204030204" pitchFamily="34" charset="0"/>
              </a:rPr>
              <a:t>أساسيات قراءة هذا الدليل</a:t>
            </a:r>
            <a:endParaRPr sz="1200" dirty="0">
              <a:latin typeface="Calibri" panose="020F0502020204030204" pitchFamily="34" charset="0"/>
              <a:cs typeface="Calibri" panose="020F0502020204030204" pitchFamily="34" charset="0"/>
            </a:endParaRPr>
          </a:p>
          <a:p>
            <a:pPr>
              <a:lnSpc>
                <a:spcPct val="100000"/>
              </a:lnSpc>
              <a:spcBef>
                <a:spcPts val="15"/>
              </a:spcBef>
            </a:pPr>
            <a:endParaRPr sz="1250" dirty="0">
              <a:latin typeface="Calibri" panose="020F0502020204030204" pitchFamily="34" charset="0"/>
              <a:cs typeface="Calibri" panose="020F0502020204030204" pitchFamily="34" charset="0"/>
            </a:endParaRPr>
          </a:p>
          <a:p>
            <a:pPr marL="149860" rtl="1">
              <a:lnSpc>
                <a:spcPct val="100000"/>
              </a:lnSpc>
            </a:pPr>
            <a:r>
              <a:rPr lang="ar-JO" sz="950" dirty="0">
                <a:solidFill>
                  <a:schemeClr val="tx1"/>
                </a:solidFill>
                <a:latin typeface="Calibri" panose="020F0502020204030204" pitchFamily="34" charset="0"/>
                <a:cs typeface="Calibri" panose="020F0502020204030204" pitchFamily="34" charset="0"/>
              </a:rPr>
              <a:t>يوفر هذا الدليل ما يلي:</a:t>
            </a:r>
          </a:p>
          <a:p>
            <a:pPr marL="257175" indent="-107314" rtl="1">
              <a:lnSpc>
                <a:spcPct val="100000"/>
              </a:lnSpc>
              <a:spcBef>
                <a:spcPts val="1010"/>
              </a:spcBef>
              <a:buClr>
                <a:srgbClr val="992B7D"/>
              </a:buClr>
              <a:buFont typeface="Wingdings"/>
              <a:buChar char=""/>
              <a:tabLst>
                <a:tab pos="257175" algn="l"/>
              </a:tabLst>
            </a:pPr>
            <a:r>
              <a:rPr lang="ar-JO" sz="1000" spc="-10" dirty="0">
                <a:solidFill>
                  <a:schemeClr val="tx1"/>
                </a:solidFill>
                <a:latin typeface="Tahoma"/>
                <a:cs typeface="Calibri" panose="020F0502020204030204" pitchFamily="34" charset="0"/>
              </a:rPr>
              <a:t>المصطلحات الأساسية المحددة في قائمة المصطلحات </a:t>
            </a:r>
            <a:r>
              <a:rPr lang="ar-JO" sz="1000" spc="-10" dirty="0">
                <a:solidFill>
                  <a:srgbClr val="FF66CC"/>
                </a:solidFill>
                <a:latin typeface="Tahoma"/>
                <a:cs typeface="Calibri" panose="020F0502020204030204" pitchFamily="34" charset="0"/>
              </a:rPr>
              <a:t>المرتبطة تشعبيًا</a:t>
            </a:r>
          </a:p>
          <a:p>
            <a:pPr marL="443865">
              <a:lnSpc>
                <a:spcPct val="100000"/>
              </a:lnSpc>
              <a:spcBef>
                <a:spcPts val="1120"/>
              </a:spcBef>
            </a:pPr>
            <a:r>
              <a:rPr lang="ar-JO" sz="1000" b="1" spc="114" dirty="0">
                <a:solidFill>
                  <a:srgbClr val="FFFFFF"/>
                </a:solidFill>
                <a:latin typeface="Calibri"/>
                <a:cs typeface="Calibri" panose="020F0502020204030204" pitchFamily="34" charset="0"/>
              </a:rPr>
              <a:t>المصادر</a:t>
            </a:r>
            <a:endParaRPr sz="1000" dirty="0">
              <a:latin typeface="Calibri"/>
              <a:cs typeface="Calibri" panose="020F0502020204030204" pitchFamily="34" charset="0"/>
            </a:endParaRPr>
          </a:p>
          <a:p>
            <a:pPr marL="443865" marR="1867535">
              <a:lnSpc>
                <a:spcPct val="250100"/>
              </a:lnSpc>
            </a:pPr>
            <a:r>
              <a:rPr lang="ar-JO" sz="1000" b="1" spc="85" dirty="0">
                <a:solidFill>
                  <a:srgbClr val="FFFFFF"/>
                </a:solidFill>
                <a:latin typeface="Calibri"/>
                <a:cs typeface="Calibri" panose="020F0502020204030204" pitchFamily="34" charset="0"/>
              </a:rPr>
              <a:t>أهم النصائح</a:t>
            </a:r>
          </a:p>
          <a:p>
            <a:pPr marL="443865" marR="1867535">
              <a:lnSpc>
                <a:spcPct val="250100"/>
              </a:lnSpc>
            </a:pPr>
            <a:r>
              <a:rPr sz="1000" b="1" spc="85" dirty="0">
                <a:solidFill>
                  <a:srgbClr val="FFFFFF"/>
                </a:solidFill>
                <a:latin typeface="Calibri"/>
                <a:cs typeface="Calibri" panose="020F0502020204030204" pitchFamily="34" charset="0"/>
              </a:rPr>
              <a:t> </a:t>
            </a:r>
            <a:r>
              <a:rPr lang="ar-JO" sz="1000" b="1" spc="125" dirty="0">
                <a:solidFill>
                  <a:srgbClr val="FFFFFF"/>
                </a:solidFill>
                <a:latin typeface="Calibri"/>
                <a:cs typeface="Calibri" panose="020F0502020204030204" pitchFamily="34" charset="0"/>
              </a:rPr>
              <a:t>الأمثلة</a:t>
            </a:r>
            <a:endParaRPr sz="1000" dirty="0">
              <a:latin typeface="Calibri"/>
              <a:cs typeface="Calibri" panose="020F0502020204030204" pitchFamily="34" charset="0"/>
            </a:endParaRPr>
          </a:p>
        </p:txBody>
      </p:sp>
      <p:pic>
        <p:nvPicPr>
          <p:cNvPr id="17" name="object 17"/>
          <p:cNvPicPr/>
          <p:nvPr/>
        </p:nvPicPr>
        <p:blipFill>
          <a:blip r:embed="rId4" cstate="print"/>
          <a:stretch>
            <a:fillRect/>
          </a:stretch>
        </p:blipFill>
        <p:spPr>
          <a:xfrm>
            <a:off x="4027242" y="4183175"/>
            <a:ext cx="191198" cy="191185"/>
          </a:xfrm>
          <a:prstGeom prst="rect">
            <a:avLst/>
          </a:prstGeom>
        </p:spPr>
      </p:pic>
      <p:grpSp>
        <p:nvGrpSpPr>
          <p:cNvPr id="18" name="object 18"/>
          <p:cNvGrpSpPr/>
          <p:nvPr/>
        </p:nvGrpSpPr>
        <p:grpSpPr>
          <a:xfrm>
            <a:off x="6378935" y="5661035"/>
            <a:ext cx="474345" cy="474345"/>
            <a:chOff x="469337" y="5657505"/>
            <a:chExt cx="474345" cy="474345"/>
          </a:xfrm>
        </p:grpSpPr>
        <p:sp>
          <p:nvSpPr>
            <p:cNvPr id="19" name="object 19"/>
            <p:cNvSpPr/>
            <p:nvPr/>
          </p:nvSpPr>
          <p:spPr>
            <a:xfrm>
              <a:off x="469337" y="5657505"/>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F1AFCD"/>
            </a:solidFill>
          </p:spPr>
          <p:txBody>
            <a:bodyPr wrap="square" lIns="0" tIns="0" rIns="0" bIns="0" rtlCol="0"/>
            <a:lstStyle/>
            <a:p>
              <a:endParaRPr>
                <a:cs typeface="Calibri" panose="020F0502020204030204" pitchFamily="34" charset="0"/>
              </a:endParaRPr>
            </a:p>
          </p:txBody>
        </p:sp>
        <p:pic>
          <p:nvPicPr>
            <p:cNvPr id="20" name="object 20"/>
            <p:cNvPicPr/>
            <p:nvPr/>
          </p:nvPicPr>
          <p:blipFill>
            <a:blip r:embed="rId5" cstate="print"/>
            <a:stretch>
              <a:fillRect/>
            </a:stretch>
          </p:blipFill>
          <p:spPr>
            <a:xfrm>
              <a:off x="584869" y="5756276"/>
              <a:ext cx="243268" cy="276783"/>
            </a:xfrm>
            <a:prstGeom prst="rect">
              <a:avLst/>
            </a:prstGeom>
          </p:spPr>
        </p:pic>
      </p:grpSp>
      <p:sp>
        <p:nvSpPr>
          <p:cNvPr id="21" name="object 21"/>
          <p:cNvSpPr/>
          <p:nvPr/>
        </p:nvSpPr>
        <p:spPr>
          <a:xfrm>
            <a:off x="6546212" y="9960958"/>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22" name="object 22"/>
          <p:cNvSpPr txBox="1"/>
          <p:nvPr/>
        </p:nvSpPr>
        <p:spPr>
          <a:xfrm>
            <a:off x="6642414" y="10031443"/>
            <a:ext cx="95885" cy="135935"/>
          </a:xfrm>
          <a:prstGeom prst="rect">
            <a:avLst/>
          </a:prstGeom>
        </p:spPr>
        <p:txBody>
          <a:bodyPr vert="horz" wrap="square" lIns="0" tIns="12700" rIns="0" bIns="0" rtlCol="0">
            <a:spAutoFit/>
          </a:bodyPr>
          <a:lstStyle/>
          <a:p>
            <a:pPr marL="12700">
              <a:lnSpc>
                <a:spcPct val="100000"/>
              </a:lnSpc>
              <a:spcBef>
                <a:spcPts val="100"/>
              </a:spcBef>
            </a:pPr>
            <a:r>
              <a:rPr sz="800" b="1" spc="100" dirty="0">
                <a:solidFill>
                  <a:srgbClr val="FFFFFF"/>
                </a:solidFill>
                <a:latin typeface="Calibri" panose="020F0502020204030204" pitchFamily="34" charset="0"/>
                <a:cs typeface="Calibri" panose="020F0502020204030204" pitchFamily="34" charset="0"/>
              </a:rPr>
              <a:t>4</a:t>
            </a:r>
            <a:endParaRPr sz="800" dirty="0">
              <a:latin typeface="Calibri" panose="020F0502020204030204" pitchFamily="34" charset="0"/>
              <a:cs typeface="Calibri" panose="020F0502020204030204" pitchFamily="34" charset="0"/>
            </a:endParaRPr>
          </a:p>
        </p:txBody>
      </p:sp>
      <p:sp>
        <p:nvSpPr>
          <p:cNvPr id="23" name="object 23"/>
          <p:cNvSpPr txBox="1"/>
          <p:nvPr/>
        </p:nvSpPr>
        <p:spPr>
          <a:xfrm>
            <a:off x="3534381" y="10058217"/>
            <a:ext cx="2932430" cy="120546"/>
          </a:xfrm>
          <a:prstGeom prst="rect">
            <a:avLst/>
          </a:prstGeom>
        </p:spPr>
        <p:txBody>
          <a:bodyPr vert="horz" wrap="square" lIns="0" tIns="12700" rIns="0" bIns="0" rtlCol="0">
            <a:spAutoFit/>
          </a:bodyPr>
          <a:lstStyle/>
          <a:p>
            <a:pPr marL="12700" rtl="1">
              <a:lnSpc>
                <a:spcPct val="100000"/>
              </a:lnSpc>
              <a:spcBef>
                <a:spcPts val="100"/>
              </a:spcBef>
            </a:pPr>
            <a:r>
              <a:rPr lang="ar-JO" sz="700" spc="10" dirty="0">
                <a:latin typeface="Verdana"/>
                <a:cs typeface="Calibri" panose="020F0502020204030204" pitchFamily="34" charset="0"/>
              </a:rPr>
              <a:t>كيفية الاستماع والاستجابة </a:t>
            </a:r>
            <a:r>
              <a:rPr lang="ar-JO" sz="700" spc="10" dirty="0" err="1">
                <a:latin typeface="Verdana"/>
                <a:cs typeface="Calibri" panose="020F0502020204030204" pitchFamily="34" charset="0"/>
              </a:rPr>
              <a:t>للتغذيةالراجعة</a:t>
            </a:r>
            <a:r>
              <a:rPr lang="ar-JO" sz="700" spc="10" dirty="0">
                <a:latin typeface="Verdana"/>
                <a:cs typeface="Calibri" panose="020F0502020204030204" pitchFamily="34" charset="0"/>
              </a:rPr>
              <a:t> المجتمعية المفتوحة</a:t>
            </a:r>
            <a:endParaRPr sz="700" dirty="0">
              <a:latin typeface="Verdana"/>
              <a:cs typeface="Calibri" panose="020F050202020403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962017" y="773886"/>
            <a:ext cx="2887980" cy="703526"/>
          </a:xfrm>
          <a:prstGeom prst="rect">
            <a:avLst/>
          </a:prstGeom>
        </p:spPr>
        <p:txBody>
          <a:bodyPr vert="horz" wrap="square" lIns="0" tIns="12700" rIns="0" bIns="0" rtlCol="0">
            <a:spAutoFit/>
          </a:bodyPr>
          <a:lstStyle/>
          <a:p>
            <a:pPr marL="119380" marR="5080" indent="-107314" algn="just" rtl="1">
              <a:lnSpc>
                <a:spcPct val="113999"/>
              </a:lnSpc>
              <a:spcBef>
                <a:spcPts val="100"/>
              </a:spcBef>
              <a:buClr>
                <a:srgbClr val="992B7D"/>
              </a:buClr>
              <a:buFont typeface="Wingdings"/>
              <a:buChar char=""/>
              <a:tabLst>
                <a:tab pos="120650" algn="l"/>
              </a:tabLst>
            </a:pPr>
            <a:r>
              <a:rPr lang="ar-JO" sz="1000" spc="-35" dirty="0">
                <a:latin typeface=""/>
                <a:cs typeface="Calibri" panose="020F0502020204030204" pitchFamily="34" charset="0"/>
              </a:rPr>
              <a:t>يمكنك الاطلاع على </a:t>
            </a:r>
            <a:r>
              <a:rPr lang="ar-JO" sz="1000" b="1" spc="-35" dirty="0">
                <a:latin typeface=""/>
                <a:cs typeface="Calibri" panose="020F0502020204030204" pitchFamily="34" charset="0"/>
              </a:rPr>
              <a:t>التقارير والمقالات الرسمية الأخرى </a:t>
            </a:r>
            <a:r>
              <a:rPr lang="ar-JO" sz="1000" spc="-35" dirty="0">
                <a:latin typeface=""/>
                <a:cs typeface="Calibri" panose="020F0502020204030204" pitchFamily="34" charset="0"/>
              </a:rPr>
              <a:t>للمساعدة في وضع سياق وشرح الاتجاهات الرئيسية في بيانات الملاحظات والانطباعات. يمكن أن يشمل ذلك التقارير الداخلية والخارجية ووسائل الإعلام المحلية والمقالات العلمية وما إلى ذلك.</a:t>
            </a:r>
            <a:endParaRPr sz="1000" dirty="0">
              <a:latin typeface=""/>
              <a:cs typeface="Calibri" panose="020F0502020204030204" pitchFamily="34" charset="0"/>
            </a:endParaRPr>
          </a:p>
        </p:txBody>
      </p:sp>
      <p:sp>
        <p:nvSpPr>
          <p:cNvPr id="3" name="object 3"/>
          <p:cNvSpPr txBox="1"/>
          <p:nvPr/>
        </p:nvSpPr>
        <p:spPr>
          <a:xfrm>
            <a:off x="706503" y="744936"/>
            <a:ext cx="2887980" cy="704552"/>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i="1" spc="10" dirty="0">
                <a:solidFill>
                  <a:srgbClr val="992B7D"/>
                </a:solidFill>
                <a:latin typeface="Calibri"/>
                <a:cs typeface="Calibri" panose="020F0502020204030204" pitchFamily="34" charset="0"/>
              </a:rPr>
              <a:t>على سبيل المثال، إذا كان المجتمع يقدم ملاحظات تفيد بأنه غير راضٍ عن إنشاء عيادة جديدة، فقد تجد تقارير أمنية سابقة توضح أن الطريق إلى العيادة كان مليئًا بالألغام الأرضية وتستنتج أن المجتمع لا يزال يتجنب هذا الطريق.</a:t>
            </a:r>
            <a:endParaRPr lang="en-US" sz="1000" dirty="0">
              <a:latin typeface="Calibri"/>
              <a:cs typeface="Calibri" panose="020F0502020204030204" pitchFamily="34" charset="0"/>
            </a:endParaRPr>
          </a:p>
        </p:txBody>
      </p:sp>
      <p:sp>
        <p:nvSpPr>
          <p:cNvPr id="4" name="object 4"/>
          <p:cNvSpPr txBox="1"/>
          <p:nvPr/>
        </p:nvSpPr>
        <p:spPr>
          <a:xfrm>
            <a:off x="2258151" y="1805693"/>
            <a:ext cx="4578350" cy="159018"/>
          </a:xfrm>
          <a:prstGeom prst="rect">
            <a:avLst/>
          </a:prstGeom>
        </p:spPr>
        <p:txBody>
          <a:bodyPr vert="horz" wrap="square" lIns="0" tIns="12700" rIns="0" bIns="0" rtlCol="0">
            <a:spAutoFit/>
          </a:bodyPr>
          <a:lstStyle/>
          <a:p>
            <a:pPr marL="12700" rtl="1">
              <a:lnSpc>
                <a:spcPct val="100000"/>
              </a:lnSpc>
              <a:spcBef>
                <a:spcPts val="100"/>
              </a:spcBef>
            </a:pPr>
            <a:r>
              <a:rPr lang="ar-JO" sz="950" spc="-10" dirty="0">
                <a:latin typeface="Tahoma"/>
                <a:cs typeface="Calibri" panose="020F0502020204030204" pitchFamily="34" charset="0"/>
              </a:rPr>
              <a:t>يمكنك استخدام الأسئلة التالية كإرشادات لعملية تثليث البيانات:</a:t>
            </a:r>
            <a:endParaRPr sz="950" dirty="0">
              <a:latin typeface="Tahoma"/>
              <a:cs typeface="Calibri" panose="020F0502020204030204" pitchFamily="34" charset="0"/>
            </a:endParaRPr>
          </a:p>
        </p:txBody>
      </p:sp>
      <p:pic>
        <p:nvPicPr>
          <p:cNvPr id="5" name="object 5"/>
          <p:cNvPicPr/>
          <p:nvPr/>
        </p:nvPicPr>
        <p:blipFill>
          <a:blip r:embed="rId2" cstate="print"/>
          <a:stretch>
            <a:fillRect/>
          </a:stretch>
        </p:blipFill>
        <p:spPr>
          <a:xfrm>
            <a:off x="3451685" y="2055988"/>
            <a:ext cx="142798" cy="142798"/>
          </a:xfrm>
          <a:prstGeom prst="rect">
            <a:avLst/>
          </a:prstGeom>
        </p:spPr>
      </p:pic>
      <p:sp>
        <p:nvSpPr>
          <p:cNvPr id="6" name="object 6"/>
          <p:cNvSpPr txBox="1"/>
          <p:nvPr/>
        </p:nvSpPr>
        <p:spPr>
          <a:xfrm>
            <a:off x="3493924" y="2050610"/>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dirty="0">
              <a:latin typeface="Calibri" panose="020F0502020204030204" pitchFamily="34" charset="0"/>
              <a:cs typeface="Calibri" panose="020F0502020204030204" pitchFamily="34" charset="0"/>
            </a:endParaRPr>
          </a:p>
        </p:txBody>
      </p:sp>
      <p:sp>
        <p:nvSpPr>
          <p:cNvPr id="7" name="object 7"/>
          <p:cNvSpPr txBox="1"/>
          <p:nvPr/>
        </p:nvSpPr>
        <p:spPr>
          <a:xfrm>
            <a:off x="3805169" y="2021062"/>
            <a:ext cx="2740660" cy="647228"/>
          </a:xfrm>
          <a:prstGeom prst="rect">
            <a:avLst/>
          </a:prstGeom>
        </p:spPr>
        <p:txBody>
          <a:bodyPr vert="horz" wrap="square" lIns="0" tIns="12700" rIns="0" bIns="0" rtlCol="0">
            <a:spAutoFit/>
          </a:bodyPr>
          <a:lstStyle/>
          <a:p>
            <a:pPr marL="12700" marR="5080" rtl="1">
              <a:lnSpc>
                <a:spcPct val="113999"/>
              </a:lnSpc>
              <a:spcBef>
                <a:spcPts val="100"/>
              </a:spcBef>
            </a:pPr>
            <a:r>
              <a:rPr lang="ar-JO" sz="900" b="1" i="1" dirty="0">
                <a:solidFill>
                  <a:srgbClr val="97569C"/>
                </a:solidFill>
                <a:latin typeface=""/>
                <a:cs typeface="Calibri" panose="020F0502020204030204" pitchFamily="34" charset="0"/>
              </a:rPr>
              <a:t>هل يمكن تأكيد النتائج الرئيسية أو تفسيرها من خلال مصادر معلومات أخرى؟</a:t>
            </a:r>
          </a:p>
          <a:p>
            <a:pPr marL="12700" marR="5080" rtl="1">
              <a:lnSpc>
                <a:spcPct val="113999"/>
              </a:lnSpc>
              <a:spcBef>
                <a:spcPts val="100"/>
              </a:spcBef>
            </a:pPr>
            <a:r>
              <a:rPr lang="ar-JO" sz="900" b="1" i="1" dirty="0">
                <a:solidFill>
                  <a:srgbClr val="97569C"/>
                </a:solidFill>
                <a:latin typeface=""/>
                <a:cs typeface="Calibri" panose="020F0502020204030204" pitchFamily="34" charset="0"/>
              </a:rPr>
              <a:t>هل يمكن لمصادر البيانات الأخرى أن تشرح أسباب بعض المخاوف أو التصورات؟</a:t>
            </a:r>
            <a:endParaRPr sz="900" dirty="0">
              <a:latin typeface=""/>
              <a:cs typeface="Calibri" panose="020F0502020204030204" pitchFamily="34" charset="0"/>
            </a:endParaRPr>
          </a:p>
        </p:txBody>
      </p:sp>
      <p:pic>
        <p:nvPicPr>
          <p:cNvPr id="8" name="object 8"/>
          <p:cNvPicPr/>
          <p:nvPr/>
        </p:nvPicPr>
        <p:blipFill>
          <a:blip r:embed="rId2" cstate="print"/>
          <a:stretch>
            <a:fillRect/>
          </a:stretch>
        </p:blipFill>
        <p:spPr>
          <a:xfrm>
            <a:off x="6610757" y="2437262"/>
            <a:ext cx="142798" cy="142798"/>
          </a:xfrm>
          <a:prstGeom prst="rect">
            <a:avLst/>
          </a:prstGeom>
        </p:spPr>
      </p:pic>
      <p:sp>
        <p:nvSpPr>
          <p:cNvPr id="9" name="object 9"/>
          <p:cNvSpPr txBox="1"/>
          <p:nvPr/>
        </p:nvSpPr>
        <p:spPr>
          <a:xfrm>
            <a:off x="6639928" y="2434612"/>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dirty="0">
              <a:latin typeface="Calibri" panose="020F0502020204030204" pitchFamily="34" charset="0"/>
              <a:cs typeface="Calibri" panose="020F0502020204030204" pitchFamily="34" charset="0"/>
            </a:endParaRPr>
          </a:p>
        </p:txBody>
      </p:sp>
      <p:pic>
        <p:nvPicPr>
          <p:cNvPr id="10" name="object 10"/>
          <p:cNvPicPr/>
          <p:nvPr/>
        </p:nvPicPr>
        <p:blipFill>
          <a:blip r:embed="rId2" cstate="print"/>
          <a:stretch>
            <a:fillRect/>
          </a:stretch>
        </p:blipFill>
        <p:spPr>
          <a:xfrm>
            <a:off x="6586838" y="2065831"/>
            <a:ext cx="142798" cy="142798"/>
          </a:xfrm>
          <a:prstGeom prst="rect">
            <a:avLst/>
          </a:prstGeom>
        </p:spPr>
      </p:pic>
      <p:sp>
        <p:nvSpPr>
          <p:cNvPr id="11" name="object 11"/>
          <p:cNvSpPr txBox="1"/>
          <p:nvPr/>
        </p:nvSpPr>
        <p:spPr>
          <a:xfrm>
            <a:off x="6613993" y="2050610"/>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dirty="0">
              <a:latin typeface="Calibri" panose="020F0502020204030204" pitchFamily="34" charset="0"/>
              <a:cs typeface="Calibri" panose="020F0502020204030204" pitchFamily="34" charset="0"/>
            </a:endParaRPr>
          </a:p>
        </p:txBody>
      </p:sp>
      <p:sp>
        <p:nvSpPr>
          <p:cNvPr id="12" name="object 12"/>
          <p:cNvSpPr txBox="1"/>
          <p:nvPr/>
        </p:nvSpPr>
        <p:spPr>
          <a:xfrm>
            <a:off x="940894" y="2021062"/>
            <a:ext cx="2452370" cy="318742"/>
          </a:xfrm>
          <a:prstGeom prst="rect">
            <a:avLst/>
          </a:prstGeom>
        </p:spPr>
        <p:txBody>
          <a:bodyPr vert="horz" wrap="square" lIns="0" tIns="12700" rIns="0" bIns="0" rtlCol="0">
            <a:spAutoFit/>
          </a:bodyPr>
          <a:lstStyle/>
          <a:p>
            <a:pPr marL="12700" marR="5715" rtl="1">
              <a:lnSpc>
                <a:spcPct val="113999"/>
              </a:lnSpc>
              <a:spcBef>
                <a:spcPts val="100"/>
              </a:spcBef>
            </a:pPr>
            <a:r>
              <a:rPr lang="ar-JO" sz="900" b="1" i="1" spc="10" dirty="0">
                <a:solidFill>
                  <a:srgbClr val="97569C"/>
                </a:solidFill>
                <a:latin typeface="Calibri"/>
                <a:cs typeface="Calibri" panose="020F0502020204030204" pitchFamily="34" charset="0"/>
              </a:rPr>
              <a:t>هل هناك مواضيع ملاحظات وانطباعات غير واضحة وتحتاج إلى مزيد من البحث؟</a:t>
            </a:r>
            <a:endParaRPr sz="900" b="1" dirty="0">
              <a:latin typeface="Trebuchet MS"/>
              <a:cs typeface="Calibri" panose="020F0502020204030204" pitchFamily="34" charset="0"/>
            </a:endParaRPr>
          </a:p>
        </p:txBody>
      </p:sp>
      <p:sp>
        <p:nvSpPr>
          <p:cNvPr id="13" name="object 13"/>
          <p:cNvSpPr/>
          <p:nvPr/>
        </p:nvSpPr>
        <p:spPr>
          <a:xfrm>
            <a:off x="719999" y="3379101"/>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14" name="object 14"/>
          <p:cNvSpPr txBox="1"/>
          <p:nvPr/>
        </p:nvSpPr>
        <p:spPr>
          <a:xfrm>
            <a:off x="1428679" y="3061332"/>
            <a:ext cx="5398770" cy="159018"/>
          </a:xfrm>
          <a:prstGeom prst="rect">
            <a:avLst/>
          </a:prstGeom>
        </p:spPr>
        <p:txBody>
          <a:bodyPr vert="horz" wrap="square" lIns="0" tIns="12700" rIns="0" bIns="0" rtlCol="0">
            <a:spAutoFit/>
          </a:bodyPr>
          <a:lstStyle/>
          <a:p>
            <a:pPr marL="12700" rtl="1">
              <a:lnSpc>
                <a:spcPct val="100000"/>
              </a:lnSpc>
              <a:spcBef>
                <a:spcPts val="100"/>
              </a:spcBef>
            </a:pPr>
            <a:r>
              <a:rPr lang="ar-JO" sz="950" dirty="0">
                <a:latin typeface="Tahoma"/>
                <a:cs typeface="Calibri" panose="020F0502020204030204" pitchFamily="34" charset="0"/>
              </a:rPr>
              <a:t>اعرف المزيد حول تثليث البيانات في الوحدة 4.8 من </a:t>
            </a:r>
            <a:r>
              <a:rPr lang="ar-JO" sz="950" u="sng" dirty="0">
                <a:solidFill>
                  <a:srgbClr val="992B7D"/>
                </a:solidFill>
                <a:uFill>
                  <a:solidFill>
                    <a:srgbClr val="992B7D"/>
                  </a:solidFill>
                </a:uFill>
                <a:latin typeface="Tahoma"/>
                <a:cs typeface="Calibri" panose="020F0502020204030204" pitchFamily="34" charset="0"/>
                <a:hlinkClick r:id="rId3"/>
              </a:rPr>
              <a:t>الحزمة التدريبية للعلوم الاجتماعية</a:t>
            </a:r>
            <a:r>
              <a:rPr sz="950" spc="-10" dirty="0">
                <a:latin typeface="Tahoma"/>
                <a:cs typeface="Calibri" panose="020F0502020204030204" pitchFamily="34" charset="0"/>
              </a:rPr>
              <a:t>.</a:t>
            </a:r>
            <a:endParaRPr sz="950" dirty="0">
              <a:latin typeface="Tahoma"/>
              <a:cs typeface="Calibri" panose="020F0502020204030204" pitchFamily="34" charset="0"/>
            </a:endParaRPr>
          </a:p>
        </p:txBody>
      </p:sp>
      <p:sp>
        <p:nvSpPr>
          <p:cNvPr id="15" name="object 15"/>
          <p:cNvSpPr txBox="1"/>
          <p:nvPr/>
        </p:nvSpPr>
        <p:spPr>
          <a:xfrm>
            <a:off x="689485" y="3456145"/>
            <a:ext cx="5615940" cy="212879"/>
          </a:xfrm>
          <a:prstGeom prst="rect">
            <a:avLst/>
          </a:prstGeom>
        </p:spPr>
        <p:txBody>
          <a:bodyPr vert="horz" wrap="square" lIns="0" tIns="12700" rIns="0" bIns="0" rtlCol="0">
            <a:spAutoFit/>
          </a:bodyPr>
          <a:lstStyle/>
          <a:p>
            <a:pPr marL="12700" rtl="1">
              <a:lnSpc>
                <a:spcPct val="100000"/>
              </a:lnSpc>
              <a:spcBef>
                <a:spcPts val="100"/>
              </a:spcBef>
            </a:pPr>
            <a:r>
              <a:rPr lang="ar-JO" sz="1300" b="1" spc="145" dirty="0">
                <a:solidFill>
                  <a:srgbClr val="FFFFFF"/>
                </a:solidFill>
                <a:latin typeface="Calibri"/>
                <a:cs typeface="Calibri" panose="020F0502020204030204" pitchFamily="34" charset="0"/>
              </a:rPr>
              <a:t>خطط لوقت كافٍ لتحليل وتجنب إجراء التحليل بشكل منفرد</a:t>
            </a:r>
            <a:endParaRPr sz="1300" dirty="0">
              <a:latin typeface="Calibri"/>
              <a:cs typeface="Calibri" panose="020F0502020204030204" pitchFamily="34" charset="0"/>
            </a:endParaRPr>
          </a:p>
        </p:txBody>
      </p:sp>
      <p:sp>
        <p:nvSpPr>
          <p:cNvPr id="16" name="object 16"/>
          <p:cNvSpPr txBox="1"/>
          <p:nvPr/>
        </p:nvSpPr>
        <p:spPr>
          <a:xfrm>
            <a:off x="3757625" y="3876155"/>
            <a:ext cx="2995930" cy="878959"/>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spc="-10" dirty="0">
                <a:latin typeface=""/>
                <a:cs typeface="Calibri" panose="020F0502020204030204" pitchFamily="34" charset="0"/>
              </a:rPr>
              <a:t>غالبًا ما يتم الاستخفاف بالوقت الذي يستغرقه التعامل مع المعلومات التي تم جمعها وفهمها بطريقة منطقية. تأكد من عدم التسرع في خطوة تحديد ما هو مثير للاهتمام حول البيانات وتأكد من مشاركة الفريق بأكمله في تفسير النتائج. </a:t>
            </a:r>
            <a:r>
              <a:rPr lang="ar-JO" sz="1000" spc="5" dirty="0">
                <a:latin typeface=""/>
                <a:cs typeface="Calibri" panose="020F0502020204030204" pitchFamily="34" charset="0"/>
              </a:rPr>
              <a:t>بينما يمكن لمحلل البيانات إعداد تحليل أولي، يمكن للبرامج وفرق العمليات المساعدة في تفسير البيانات بطرق مختلفة.</a:t>
            </a:r>
            <a:endParaRPr sz="1000" dirty="0">
              <a:latin typeface=""/>
              <a:cs typeface="Calibri" panose="020F0502020204030204" pitchFamily="34" charset="0"/>
            </a:endParaRPr>
          </a:p>
        </p:txBody>
      </p:sp>
      <p:sp>
        <p:nvSpPr>
          <p:cNvPr id="17" name="object 17"/>
          <p:cNvSpPr txBox="1"/>
          <p:nvPr/>
        </p:nvSpPr>
        <p:spPr>
          <a:xfrm>
            <a:off x="686001" y="3868253"/>
            <a:ext cx="2995930" cy="1055417"/>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
                <a:cs typeface="Calibri" panose="020F0502020204030204" pitchFamily="34" charset="0"/>
              </a:rPr>
              <a:t>وبالمقابل، قد يرى الأشخاص الذين لا يعملون في البرنامج بعض الأمور التي قد يتجاهلها موظفو البرنامج في هذه البيانات. بالإضافة إلى ذلك، قد يكون من المهم إشراك أصحاب المصلحة من خارج المنظمة (مثل الخبراء الفنيين والمنظمات المنافسة التي تعمل في نفس المجال أو مجالات مشابهة وأشخاص من المجتمع) للمساعدة في تفسير النتائج الرئيسية والتحقق من صحتها.</a:t>
            </a:r>
          </a:p>
        </p:txBody>
      </p:sp>
      <p:pic>
        <p:nvPicPr>
          <p:cNvPr id="18" name="object 18"/>
          <p:cNvPicPr/>
          <p:nvPr/>
        </p:nvPicPr>
        <p:blipFill>
          <a:blip r:embed="rId4" cstate="print"/>
          <a:stretch>
            <a:fillRect/>
          </a:stretch>
        </p:blipFill>
        <p:spPr>
          <a:xfrm>
            <a:off x="5027719" y="4946617"/>
            <a:ext cx="72008" cy="71996"/>
          </a:xfrm>
          <a:prstGeom prst="rect">
            <a:avLst/>
          </a:prstGeom>
        </p:spPr>
      </p:pic>
      <p:sp>
        <p:nvSpPr>
          <p:cNvPr id="19" name="object 19"/>
          <p:cNvSpPr txBox="1"/>
          <p:nvPr/>
        </p:nvSpPr>
        <p:spPr>
          <a:xfrm>
            <a:off x="273050" y="5643917"/>
            <a:ext cx="6635357" cy="264816"/>
          </a:xfrm>
          <a:prstGeom prst="rect">
            <a:avLst/>
          </a:prstGeom>
        </p:spPr>
        <p:txBody>
          <a:bodyPr vert="horz" wrap="square" lIns="0" tIns="5080" rIns="0" bIns="0" rtlCol="0">
            <a:spAutoFit/>
          </a:bodyPr>
          <a:lstStyle/>
          <a:p>
            <a:pPr marL="398780" marR="5080" indent="-386715" algn="r" rtl="1">
              <a:lnSpc>
                <a:spcPct val="102899"/>
              </a:lnSpc>
              <a:spcBef>
                <a:spcPts val="40"/>
              </a:spcBef>
            </a:pPr>
            <a:r>
              <a:rPr sz="1700" b="1" spc="120" dirty="0">
                <a:solidFill>
                  <a:srgbClr val="E42A83"/>
                </a:solidFill>
                <a:latin typeface="Calibri"/>
                <a:cs typeface="Calibri" panose="020F0502020204030204" pitchFamily="34" charset="0"/>
              </a:rPr>
              <a:t>3.5</a:t>
            </a:r>
            <a:r>
              <a:rPr sz="1700" b="1" spc="105" dirty="0">
                <a:solidFill>
                  <a:srgbClr val="E42A83"/>
                </a:solidFill>
                <a:latin typeface="Calibri"/>
                <a:cs typeface="Calibri" panose="020F0502020204030204" pitchFamily="34" charset="0"/>
              </a:rPr>
              <a:t> </a:t>
            </a:r>
            <a:r>
              <a:rPr lang="ar-JO" sz="1700" b="1" spc="105" dirty="0">
                <a:solidFill>
                  <a:srgbClr val="E42A83"/>
                </a:solidFill>
                <a:latin typeface="Calibri"/>
                <a:cs typeface="Calibri" panose="020F0502020204030204" pitchFamily="34" charset="0"/>
              </a:rPr>
              <a:t> </a:t>
            </a:r>
            <a:r>
              <a:rPr lang="ar-JO" sz="1700" b="1" spc="180" dirty="0">
                <a:solidFill>
                  <a:srgbClr val="E42A83"/>
                </a:solidFill>
                <a:latin typeface="Calibri"/>
                <a:cs typeface="Calibri" panose="020F0502020204030204" pitchFamily="34" charset="0"/>
              </a:rPr>
              <a:t>دمج بيانات الملاحظات والانطباعات في عمليات التحليل الأوسع</a:t>
            </a:r>
            <a:endParaRPr sz="1700" dirty="0">
              <a:latin typeface="Calibri"/>
              <a:cs typeface="Calibri" panose="020F0502020204030204" pitchFamily="34" charset="0"/>
            </a:endParaRPr>
          </a:p>
        </p:txBody>
      </p:sp>
      <p:sp>
        <p:nvSpPr>
          <p:cNvPr id="20" name="object 20"/>
          <p:cNvSpPr txBox="1"/>
          <p:nvPr/>
        </p:nvSpPr>
        <p:spPr>
          <a:xfrm>
            <a:off x="3908042" y="6263658"/>
            <a:ext cx="2995930" cy="1055417"/>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
                <a:cs typeface="Calibri" panose="020F0502020204030204" pitchFamily="34" charset="0"/>
              </a:rPr>
              <a:t>لتجنب التعامل مع التغذية الراجعة المجتمعية بشكل منفرد، يجب تضمينها في عمليات التحليل الأوسع.</a:t>
            </a:r>
            <a:r>
              <a:rPr lang="ar-JO" sz="1000" spc="-10" dirty="0">
                <a:latin typeface=""/>
                <a:cs typeface="Calibri" panose="020F0502020204030204" pitchFamily="34" charset="0"/>
              </a:rPr>
              <a:t> لا يجب تحليل التغذية الراجعة المجتمعية ومناقشتها من قبل العاملين الذين يركزون على التغذية الراجعة المجتمعية فحسب، بل يجب تضمينها في تحليل أوسع مثل عمليات المراقبة والتقييم وتقييمات الاحتياجات والتحليلات المتكاملة لتفشي المرض (لأزمات الصحة العامة) وما إلى ذلك.</a:t>
            </a:r>
            <a:endParaRPr lang="ar-JO" sz="1000" spc="350" dirty="0">
              <a:latin typeface=""/>
              <a:cs typeface="Calibri" panose="020F0502020204030204" pitchFamily="34" charset="0"/>
            </a:endParaRPr>
          </a:p>
        </p:txBody>
      </p:sp>
      <p:sp>
        <p:nvSpPr>
          <p:cNvPr id="21" name="object 21"/>
          <p:cNvSpPr txBox="1"/>
          <p:nvPr/>
        </p:nvSpPr>
        <p:spPr>
          <a:xfrm>
            <a:off x="809239" y="6263658"/>
            <a:ext cx="2995930" cy="1027397"/>
          </a:xfrm>
          <a:prstGeom prst="rect">
            <a:avLst/>
          </a:prstGeom>
        </p:spPr>
        <p:txBody>
          <a:bodyPr vert="horz" wrap="square" lIns="0" tIns="12700" rIns="0" bIns="0" rtlCol="0">
            <a:spAutoFit/>
          </a:bodyPr>
          <a:lstStyle/>
          <a:p>
            <a:pPr marL="12700" marR="5080" algn="just" rtl="1">
              <a:lnSpc>
                <a:spcPct val="113999"/>
              </a:lnSpc>
              <a:spcBef>
                <a:spcPts val="100"/>
              </a:spcBef>
            </a:pPr>
            <a:r>
              <a:rPr lang="ar-JO" sz="950" dirty="0">
                <a:latin typeface="Tahoma"/>
                <a:cs typeface="Calibri" panose="020F0502020204030204" pitchFamily="34" charset="0"/>
              </a:rPr>
              <a:t>يوفر </a:t>
            </a:r>
            <a:r>
              <a:rPr lang="ar-JO" sz="950" u="sng" dirty="0">
                <a:solidFill>
                  <a:srgbClr val="992B7D"/>
                </a:solidFill>
                <a:uFill>
                  <a:solidFill>
                    <a:srgbClr val="992B7D"/>
                  </a:solidFill>
                </a:uFill>
                <a:latin typeface="Tahoma"/>
                <a:cs typeface="Calibri" panose="020F0502020204030204" pitchFamily="34" charset="0"/>
                <a:hlinkClick r:id="rId5"/>
              </a:rPr>
              <a:t>دليل البيانات إلى العمل </a:t>
            </a:r>
            <a:r>
              <a:rPr lang="ar-JO" sz="950" u="sng" dirty="0">
                <a:solidFill>
                  <a:srgbClr val="992B7D"/>
                </a:solidFill>
                <a:uFill>
                  <a:solidFill>
                    <a:srgbClr val="992B7D"/>
                  </a:solidFill>
                </a:uFill>
                <a:latin typeface="Tahoma"/>
                <a:cs typeface="Calibri" panose="020F0502020204030204" pitchFamily="34" charset="0"/>
              </a:rPr>
              <a:t> </a:t>
            </a:r>
            <a:r>
              <a:rPr lang="ar-JO" sz="950" dirty="0">
                <a:latin typeface="Tahoma"/>
                <a:cs typeface="Calibri" panose="020F0502020204030204" pitchFamily="34" charset="0"/>
              </a:rPr>
              <a:t>إرشادات مفيدة حول هذا الموضوع.</a:t>
            </a:r>
          </a:p>
          <a:p>
            <a:pPr marL="12700" marR="5080" algn="just" rtl="1">
              <a:lnSpc>
                <a:spcPct val="113999"/>
              </a:lnSpc>
              <a:spcBef>
                <a:spcPts val="100"/>
              </a:spcBef>
            </a:pPr>
            <a:endParaRPr lang="en-US" sz="950" dirty="0">
              <a:latin typeface="Tahoma"/>
              <a:cs typeface="Calibri" panose="020F0502020204030204" pitchFamily="34" charset="0"/>
            </a:endParaRPr>
          </a:p>
          <a:p>
            <a:pPr marL="12700" marR="5080" algn="just" rtl="1">
              <a:lnSpc>
                <a:spcPct val="113999"/>
              </a:lnSpc>
              <a:spcBef>
                <a:spcPts val="100"/>
              </a:spcBef>
            </a:pPr>
            <a:r>
              <a:rPr lang="ar-JO" sz="950" dirty="0">
                <a:latin typeface="Tahoma"/>
                <a:cs typeface="Calibri" panose="020F0502020204030204" pitchFamily="34" charset="0"/>
              </a:rPr>
              <a:t>التحقق من وجود إطار تحليلي أشمل والتأكد من تضمين الملاحظات والانطباعات. يمكنك معرفة المزيد حول هذا الأمر من خلال </a:t>
            </a:r>
            <a:r>
              <a:rPr lang="ar-JO" sz="950" u="sng" spc="35" dirty="0">
                <a:solidFill>
                  <a:srgbClr val="992B7D"/>
                </a:solidFill>
                <a:uFill>
                  <a:solidFill>
                    <a:srgbClr val="992B7D"/>
                  </a:solidFill>
                </a:uFill>
                <a:latin typeface="Tahoma"/>
                <a:cs typeface="Calibri" panose="020F0502020204030204" pitchFamily="34" charset="0"/>
                <a:hlinkClick r:id="rId6"/>
              </a:rPr>
              <a:t>الوحدة 2: أساسيات الملاحظات والانطباعات </a:t>
            </a:r>
            <a:r>
              <a:rPr lang="ar-JO" sz="950" u="sng" spc="35" dirty="0">
                <a:solidFill>
                  <a:srgbClr val="992B7D"/>
                </a:solidFill>
                <a:uFill>
                  <a:solidFill>
                    <a:srgbClr val="992B7D"/>
                  </a:solidFill>
                </a:uFill>
                <a:latin typeface="Tahoma"/>
                <a:cs typeface="Calibri" panose="020F0502020204030204" pitchFamily="34" charset="0"/>
              </a:rPr>
              <a:t> </a:t>
            </a:r>
            <a:r>
              <a:rPr lang="ar-JO" sz="950" dirty="0">
                <a:latin typeface="Tahoma"/>
                <a:cs typeface="Calibri" panose="020F0502020204030204" pitchFamily="34" charset="0"/>
              </a:rPr>
              <a:t>وللحصول على مثال على الإطار التحليلي أنظر </a:t>
            </a:r>
            <a:r>
              <a:rPr lang="ar-JO" sz="950" u="sng" spc="-10" dirty="0">
                <a:solidFill>
                  <a:srgbClr val="992B7D"/>
                </a:solidFill>
                <a:uFill>
                  <a:solidFill>
                    <a:srgbClr val="992B7D"/>
                  </a:solidFill>
                </a:uFill>
                <a:latin typeface="Tahoma"/>
                <a:cs typeface="Calibri" panose="020F0502020204030204" pitchFamily="34" charset="0"/>
                <a:hlinkClick r:id="rId6"/>
              </a:rPr>
              <a:t>الأداة 26</a:t>
            </a:r>
            <a:r>
              <a:rPr lang="ar-JO" sz="950" dirty="0">
                <a:latin typeface="Tahoma"/>
                <a:cs typeface="Calibri" panose="020F0502020204030204" pitchFamily="34" charset="0"/>
              </a:rPr>
              <a:t>.</a:t>
            </a:r>
            <a:endParaRPr sz="950" dirty="0">
              <a:latin typeface="Tahoma"/>
              <a:cs typeface="Calibri" panose="020F0502020204030204" pitchFamily="34" charset="0"/>
            </a:endParaRPr>
          </a:p>
        </p:txBody>
      </p:sp>
      <p:grpSp>
        <p:nvGrpSpPr>
          <p:cNvPr id="22" name="object 22"/>
          <p:cNvGrpSpPr/>
          <p:nvPr/>
        </p:nvGrpSpPr>
        <p:grpSpPr>
          <a:xfrm>
            <a:off x="6375652" y="3319177"/>
            <a:ext cx="474345" cy="474345"/>
            <a:chOff x="469337" y="3329217"/>
            <a:chExt cx="474345" cy="474345"/>
          </a:xfrm>
        </p:grpSpPr>
        <p:sp>
          <p:nvSpPr>
            <p:cNvPr id="23" name="object 23"/>
            <p:cNvSpPr/>
            <p:nvPr/>
          </p:nvSpPr>
          <p:spPr>
            <a:xfrm>
              <a:off x="469337" y="3329217"/>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F1AFCD"/>
            </a:solidFill>
          </p:spPr>
          <p:txBody>
            <a:bodyPr wrap="square" lIns="0" tIns="0" rIns="0" bIns="0" rtlCol="0"/>
            <a:lstStyle/>
            <a:p>
              <a:endParaRPr>
                <a:cs typeface="Calibri" panose="020F0502020204030204" pitchFamily="34" charset="0"/>
              </a:endParaRPr>
            </a:p>
          </p:txBody>
        </p:sp>
        <p:pic>
          <p:nvPicPr>
            <p:cNvPr id="24" name="object 24"/>
            <p:cNvPicPr/>
            <p:nvPr/>
          </p:nvPicPr>
          <p:blipFill>
            <a:blip r:embed="rId7" cstate="print"/>
            <a:stretch>
              <a:fillRect/>
            </a:stretch>
          </p:blipFill>
          <p:spPr>
            <a:xfrm>
              <a:off x="584869" y="3427988"/>
              <a:ext cx="243268" cy="276782"/>
            </a:xfrm>
            <a:prstGeom prst="rect">
              <a:avLst/>
            </a:prstGeom>
          </p:spPr>
        </p:pic>
      </p:grpSp>
      <p:sp>
        <p:nvSpPr>
          <p:cNvPr id="25" name="object 25"/>
          <p:cNvSpPr/>
          <p:nvPr/>
        </p:nvSpPr>
        <p:spPr>
          <a:xfrm>
            <a:off x="6962818" y="10002225"/>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26" name="object 26"/>
          <p:cNvSpPr txBox="1"/>
          <p:nvPr/>
        </p:nvSpPr>
        <p:spPr>
          <a:xfrm>
            <a:off x="3908042" y="10002225"/>
            <a:ext cx="3286760" cy="197490"/>
          </a:xfrm>
          <a:prstGeom prst="rect">
            <a:avLst/>
          </a:prstGeom>
        </p:spPr>
        <p:txBody>
          <a:bodyPr vert="horz" wrap="square" lIns="0" tIns="12700" rIns="0" bIns="0" rtlCol="0">
            <a:spAutoFit/>
          </a:bodyPr>
          <a:lstStyle/>
          <a:p>
            <a:pPr marL="12700" rtl="1">
              <a:lnSpc>
                <a:spcPct val="100000"/>
              </a:lnSpc>
              <a:spcBef>
                <a:spcPts val="100"/>
              </a:spcBef>
              <a:tabLst>
                <a:tab pos="366395" algn="l"/>
              </a:tabLst>
            </a:pPr>
            <a:r>
              <a:rPr sz="1200" b="1" spc="120" baseline="3472" dirty="0">
                <a:solidFill>
                  <a:srgbClr val="FFFFFF"/>
                </a:solidFill>
                <a:latin typeface="Calibri" panose="020F0502020204030204" pitchFamily="34" charset="0"/>
                <a:cs typeface="Calibri" panose="020F0502020204030204" pitchFamily="34" charset="0"/>
              </a:rPr>
              <a:t>40</a:t>
            </a:r>
            <a:r>
              <a:rPr sz="1200" b="1" baseline="3472" dirty="0">
                <a:solidFill>
                  <a:srgbClr val="FFFFFF"/>
                </a:solidFill>
                <a:latin typeface="Calibri" panose="020F0502020204030204" pitchFamily="34" charset="0"/>
                <a:cs typeface="Calibri" panose="020F0502020204030204" pitchFamily="34" charset="0"/>
              </a:rPr>
              <a:t>	</a:t>
            </a:r>
            <a:endParaRPr sz="800" dirty="0">
              <a:latin typeface="Verdana"/>
              <a:cs typeface="Calibri" panose="020F0502020204030204" pitchFamily="34" charset="0"/>
            </a:endParaRPr>
          </a:p>
        </p:txBody>
      </p:sp>
      <p:sp>
        <p:nvSpPr>
          <p:cNvPr id="27" name="object 23">
            <a:extLst>
              <a:ext uri="{FF2B5EF4-FFF2-40B4-BE49-F238E27FC236}">
                <a16:creationId xmlns:a16="http://schemas.microsoft.com/office/drawing/2014/main" id="{BA53580F-C1E3-CFCA-5B4E-E57E9682B907}"/>
              </a:ext>
            </a:extLst>
          </p:cNvPr>
          <p:cNvSpPr txBox="1"/>
          <p:nvPr/>
        </p:nvSpPr>
        <p:spPr>
          <a:xfrm>
            <a:off x="3600694" y="10146370"/>
            <a:ext cx="3350553" cy="120546"/>
          </a:xfrm>
          <a:prstGeom prst="rect">
            <a:avLst/>
          </a:prstGeom>
        </p:spPr>
        <p:txBody>
          <a:bodyPr vert="horz" wrap="square" lIns="0" tIns="12700" rIns="0" bIns="0" rtlCol="0">
            <a:spAutoFit/>
          </a:bodyPr>
          <a:lstStyle/>
          <a:p>
            <a:pPr marL="12700" rtl="1">
              <a:lnSpc>
                <a:spcPct val="100000"/>
              </a:lnSpc>
              <a:spcBef>
                <a:spcPts val="100"/>
              </a:spcBef>
            </a:pPr>
            <a:r>
              <a:rPr lang="ar-JO" sz="700" spc="10" dirty="0">
                <a:latin typeface="Verdana"/>
                <a:cs typeface="Calibri" panose="020F0502020204030204" pitchFamily="34" charset="0"/>
              </a:rPr>
              <a:t>كيفية الاستماع والاستجابة للتغذية الراجعة المجتمعية المفتوحة</a:t>
            </a:r>
            <a:endParaRPr sz="700" dirty="0">
              <a:latin typeface="Verdana"/>
              <a:cs typeface="Calibri" panose="020F0502020204030204"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181525" y="691331"/>
            <a:ext cx="5762625" cy="305212"/>
          </a:xfrm>
          <a:prstGeom prst="rect">
            <a:avLst/>
          </a:prstGeom>
        </p:spPr>
        <p:txBody>
          <a:bodyPr vert="horz" wrap="square" lIns="0" tIns="12700" rIns="0" bIns="0" rtlCol="0">
            <a:spAutoFit/>
          </a:bodyPr>
          <a:lstStyle/>
          <a:p>
            <a:pPr marL="12700" rtl="1">
              <a:lnSpc>
                <a:spcPct val="100000"/>
              </a:lnSpc>
              <a:spcBef>
                <a:spcPts val="100"/>
              </a:spcBef>
            </a:pPr>
            <a:r>
              <a:rPr lang="ar-JO" sz="1900" b="1" spc="110" dirty="0">
                <a:solidFill>
                  <a:srgbClr val="992B7D"/>
                </a:solidFill>
                <a:latin typeface="Calibri" panose="020F0502020204030204" pitchFamily="34" charset="0"/>
                <a:cs typeface="Calibri" panose="020F0502020204030204" pitchFamily="34" charset="0"/>
              </a:rPr>
              <a:t>المرحلة 4: </a:t>
            </a:r>
            <a:r>
              <a:rPr lang="ar-JO" sz="1900" spc="65" dirty="0">
                <a:solidFill>
                  <a:srgbClr val="E42A83"/>
                </a:solidFill>
                <a:latin typeface="Calibri" panose="020F0502020204030204" pitchFamily="34" charset="0"/>
                <a:cs typeface="Calibri" panose="020F0502020204030204" pitchFamily="34" charset="0"/>
              </a:rPr>
              <a:t>المشاركة والعمل وفقًا للملاحظات والانطباعات</a:t>
            </a:r>
            <a:endParaRPr sz="1900" dirty="0">
              <a:latin typeface="Calibri" panose="020F0502020204030204" pitchFamily="34" charset="0"/>
              <a:cs typeface="Calibri" panose="020F0502020204030204" pitchFamily="34" charset="0"/>
            </a:endParaRPr>
          </a:p>
        </p:txBody>
      </p:sp>
      <p:sp>
        <p:nvSpPr>
          <p:cNvPr id="3" name="object 3"/>
          <p:cNvSpPr txBox="1"/>
          <p:nvPr/>
        </p:nvSpPr>
        <p:spPr>
          <a:xfrm>
            <a:off x="3778250" y="1159922"/>
            <a:ext cx="2995930" cy="709105"/>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يوضح هذا القسم كيفية مشاركة التحليل الخاص بك للتغذية الراجعة المجتمعية مع مختلف أصحاب المصلحة لضمان اتخاذ الإجراء المناسب ومساهمة الملاحظات والانطباعات في الاستجابة الإنسانية بشكل أوسع.</a:t>
            </a:r>
          </a:p>
          <a:p>
            <a:pPr marL="12700" marR="5080" algn="just" rtl="1">
              <a:lnSpc>
                <a:spcPct val="113999"/>
              </a:lnSpc>
              <a:spcBef>
                <a:spcPts val="100"/>
              </a:spcBef>
            </a:pPr>
            <a:endParaRPr lang="ar-JO" sz="950" spc="335" dirty="0">
              <a:latin typeface="Tahoma"/>
              <a:cs typeface="Calibri" panose="020F0502020204030204" pitchFamily="34" charset="0"/>
            </a:endParaRPr>
          </a:p>
        </p:txBody>
      </p:sp>
      <p:sp>
        <p:nvSpPr>
          <p:cNvPr id="4" name="object 4"/>
          <p:cNvSpPr txBox="1"/>
          <p:nvPr/>
        </p:nvSpPr>
        <p:spPr>
          <a:xfrm>
            <a:off x="706505" y="1170035"/>
            <a:ext cx="2995930" cy="702949"/>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سيكون من المهم، عند مشاركة الملاحظات والانطباعات، التفكير في من يحتاج إلى أي نوع من المعلومات ومتى يريدها. راجع مخطط تدفق المعلومات الخاص بك ومخطط الأدوار والمسؤوليات الخاص، والذي كان جزءًا من تصميم آلية التغذية الراجعة.</a:t>
            </a:r>
            <a:endParaRPr sz="1000" dirty="0">
              <a:latin typeface="Tahoma"/>
              <a:cs typeface="Calibri" panose="020F0502020204030204" pitchFamily="34" charset="0"/>
            </a:endParaRPr>
          </a:p>
        </p:txBody>
      </p:sp>
      <p:sp>
        <p:nvSpPr>
          <p:cNvPr id="16" name="object 16"/>
          <p:cNvSpPr/>
          <p:nvPr/>
        </p:nvSpPr>
        <p:spPr>
          <a:xfrm>
            <a:off x="719999" y="4176862"/>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18" name="object 18"/>
          <p:cNvSpPr txBox="1"/>
          <p:nvPr/>
        </p:nvSpPr>
        <p:spPr>
          <a:xfrm>
            <a:off x="2650969" y="4245304"/>
            <a:ext cx="3625215" cy="596265"/>
          </a:xfrm>
          <a:prstGeom prst="rect">
            <a:avLst/>
          </a:prstGeom>
        </p:spPr>
        <p:txBody>
          <a:bodyPr vert="horz" wrap="square" lIns="0" tIns="12700" rIns="0" bIns="0" rtlCol="0">
            <a:spAutoFit/>
          </a:bodyPr>
          <a:lstStyle/>
          <a:p>
            <a:pPr marL="12700" rtl="1">
              <a:lnSpc>
                <a:spcPct val="100000"/>
              </a:lnSpc>
              <a:spcBef>
                <a:spcPts val="100"/>
              </a:spcBef>
            </a:pPr>
            <a:r>
              <a:rPr lang="ar-JO" sz="1300" b="1" spc="155" dirty="0">
                <a:solidFill>
                  <a:srgbClr val="FFFFFF"/>
                </a:solidFill>
                <a:latin typeface="Calibri"/>
                <a:cs typeface="Calibri" panose="020F0502020204030204" pitchFamily="34" charset="0"/>
              </a:rPr>
              <a:t>المصادر</a:t>
            </a:r>
            <a:endParaRPr sz="1300" dirty="0">
              <a:latin typeface="Calibri"/>
              <a:cs typeface="Calibri" panose="020F0502020204030204" pitchFamily="34" charset="0"/>
            </a:endParaRPr>
          </a:p>
          <a:p>
            <a:pPr>
              <a:lnSpc>
                <a:spcPct val="100000"/>
              </a:lnSpc>
              <a:spcBef>
                <a:spcPts val="20"/>
              </a:spcBef>
            </a:pPr>
            <a:endParaRPr sz="1450" dirty="0">
              <a:latin typeface="Calibri"/>
              <a:cs typeface="Calibri" panose="020F0502020204030204" pitchFamily="34" charset="0"/>
            </a:endParaRPr>
          </a:p>
          <a:p>
            <a:pPr marL="192405" indent="-179705" rtl="1">
              <a:lnSpc>
                <a:spcPct val="100000"/>
              </a:lnSpc>
              <a:buClr>
                <a:srgbClr val="673089"/>
              </a:buClr>
              <a:buFont typeface="Arial Narrow"/>
              <a:buChar char="►"/>
              <a:tabLst>
                <a:tab pos="192405" algn="l"/>
              </a:tabLst>
            </a:pPr>
            <a:r>
              <a:rPr lang="ar-JO" sz="950" u="sng" dirty="0">
                <a:solidFill>
                  <a:srgbClr val="992B7D"/>
                </a:solidFill>
                <a:uFill>
                  <a:solidFill>
                    <a:srgbClr val="992B7D"/>
                  </a:solidFill>
                </a:uFill>
                <a:latin typeface="Tahoma"/>
                <a:cs typeface="Calibri" panose="020F0502020204030204" pitchFamily="34" charset="0"/>
                <a:hlinkClick r:id="rId2"/>
              </a:rPr>
              <a:t>أداة التغذية الراجعة 27: تحديد التنسيق المناسب لجمهورك</a:t>
            </a:r>
            <a:endParaRPr sz="950" dirty="0">
              <a:latin typeface="Tahoma"/>
              <a:cs typeface="Calibri" panose="020F0502020204030204" pitchFamily="34" charset="0"/>
            </a:endParaRPr>
          </a:p>
        </p:txBody>
      </p:sp>
      <p:sp>
        <p:nvSpPr>
          <p:cNvPr id="19" name="object 19"/>
          <p:cNvSpPr txBox="1"/>
          <p:nvPr/>
        </p:nvSpPr>
        <p:spPr>
          <a:xfrm>
            <a:off x="3761238" y="4929980"/>
            <a:ext cx="2995930" cy="628377"/>
          </a:xfrm>
          <a:prstGeom prst="rect">
            <a:avLst/>
          </a:prstGeom>
        </p:spPr>
        <p:txBody>
          <a:bodyPr vert="horz" wrap="square" lIns="0" tIns="1270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بمجرد تحديد معلومات</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المنتج</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المناسبة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سيتعين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عليك</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تجميع النتائج بطريقة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تتيح</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للجمهور فهمها ومناقشتها ومواصلة استكشافها ومعالجته</a:t>
            </a:r>
            <a:r>
              <a:rPr lang="ar-JO" altLang="en-US" sz="1000" dirty="0">
                <a:solidFill>
                  <a:srgbClr val="202124"/>
                </a:solidFill>
                <a:latin typeface="inherit"/>
                <a:cs typeface="Calibri" panose="020F0502020204030204" pitchFamily="34" charset="0"/>
              </a:rPr>
              <a:t>ا. لن تكون هناك حاجة للإبلاغ عن جميع التفاصيل ولكن عليك تسليط الضوء على كل ما هو مهم وقابل للتنفيذ</a:t>
            </a:r>
            <a:endParaRPr kumimoji="0" lang="ar-JO" altLang="en-US" sz="100" b="0" i="0" u="none" strike="noStrike" cap="none" normalizeH="0" baseline="0" dirty="0">
              <a:ln>
                <a:noFill/>
              </a:ln>
              <a:solidFill>
                <a:schemeClr val="tx1"/>
              </a:solidFill>
              <a:effectLst/>
              <a:cs typeface="Calibri" panose="020F0502020204030204" pitchFamily="34" charset="0"/>
            </a:endParaRPr>
          </a:p>
        </p:txBody>
      </p:sp>
      <p:sp>
        <p:nvSpPr>
          <p:cNvPr id="20" name="object 20"/>
          <p:cNvSpPr txBox="1"/>
          <p:nvPr/>
        </p:nvSpPr>
        <p:spPr>
          <a:xfrm>
            <a:off x="653400" y="4944556"/>
            <a:ext cx="2995930" cy="709105"/>
          </a:xfrm>
          <a:prstGeom prst="rect">
            <a:avLst/>
          </a:prstGeom>
        </p:spPr>
        <p:txBody>
          <a:bodyPr vert="horz" wrap="square" lIns="0" tIns="12700" rIns="0" bIns="0" rtlCol="0">
            <a:spAutoFit/>
          </a:bodyPr>
          <a:lstStyle/>
          <a:p>
            <a:pPr marL="12700" marR="5080" algn="r" rtl="1">
              <a:lnSpc>
                <a:spcPct val="113999"/>
              </a:lnSpc>
              <a:spcBef>
                <a:spcPts val="100"/>
              </a:spcBef>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تتضمن الأداة أدناه أيضًا على روابط لأمثلة أو قوالب لمنتجات معلومات متنوعة، بما في ذلك عرض تقديمي بصيغة بوربوينت بالإضافة إلى تقرير سردي.</a:t>
            </a:r>
            <a:r>
              <a:rPr kumimoji="0" lang="ar-JO" altLang="en-US" sz="1000" b="0" i="0" u="none" strike="noStrike" cap="none" normalizeH="0" baseline="0" dirty="0">
                <a:ln>
                  <a:noFill/>
                </a:ln>
                <a:solidFill>
                  <a:schemeClr val="tx1"/>
                </a:solidFill>
                <a:effectLst/>
                <a:cs typeface="Calibri" panose="020F0502020204030204" pitchFamily="34" charset="0"/>
              </a:rPr>
              <a:t> </a:t>
            </a:r>
            <a:endPar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marR="5080" algn="r" rtl="1">
              <a:lnSpc>
                <a:spcPct val="113999"/>
              </a:lnSpc>
              <a:spcBef>
                <a:spcPts val="100"/>
              </a:spcBef>
            </a:pPr>
            <a:endParaRPr lang="ar-JO" sz="950" dirty="0">
              <a:latin typeface="Arial"/>
              <a:cs typeface="Calibri" panose="020F0502020204030204" pitchFamily="34" charset="0"/>
            </a:endParaRPr>
          </a:p>
        </p:txBody>
      </p:sp>
      <p:sp>
        <p:nvSpPr>
          <p:cNvPr id="21" name="object 21"/>
          <p:cNvSpPr/>
          <p:nvPr/>
        </p:nvSpPr>
        <p:spPr>
          <a:xfrm>
            <a:off x="719999" y="6149963"/>
            <a:ext cx="6120130" cy="381635"/>
          </a:xfrm>
          <a:custGeom>
            <a:avLst/>
            <a:gdLst/>
            <a:ahLst/>
            <a:cxnLst/>
            <a:rect l="l" t="t" r="r" b="b"/>
            <a:pathLst>
              <a:path w="6120130" h="381634">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22" name="object 22"/>
          <p:cNvSpPr/>
          <p:nvPr/>
        </p:nvSpPr>
        <p:spPr>
          <a:xfrm>
            <a:off x="2671970" y="7327900"/>
            <a:ext cx="4187825" cy="0"/>
          </a:xfrm>
          <a:custGeom>
            <a:avLst/>
            <a:gdLst/>
            <a:ahLst/>
            <a:cxnLst/>
            <a:rect l="l" t="t" r="r" b="b"/>
            <a:pathLst>
              <a:path w="4187825">
                <a:moveTo>
                  <a:pt x="0" y="0"/>
                </a:moveTo>
                <a:lnTo>
                  <a:pt x="4187316"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23" name="object 23"/>
          <p:cNvSpPr txBox="1"/>
          <p:nvPr/>
        </p:nvSpPr>
        <p:spPr>
          <a:xfrm>
            <a:off x="713630" y="6250115"/>
            <a:ext cx="6146165" cy="1667123"/>
          </a:xfrm>
          <a:prstGeom prst="rect">
            <a:avLst/>
          </a:prstGeom>
        </p:spPr>
        <p:txBody>
          <a:bodyPr vert="horz" wrap="square" lIns="0" tIns="12700" rIns="0" bIns="0" rtlCol="0">
            <a:spAutoFit/>
          </a:bodyPr>
          <a:lstStyle/>
          <a:p>
            <a:pPr marL="372110" rtl="1">
              <a:lnSpc>
                <a:spcPct val="100000"/>
              </a:lnSpc>
              <a:spcBef>
                <a:spcPts val="100"/>
              </a:spcBef>
            </a:pPr>
            <a:r>
              <a:rPr lang="ar-JO" sz="1300" b="1" spc="155" dirty="0">
                <a:solidFill>
                  <a:srgbClr val="FFFFFF"/>
                </a:solidFill>
                <a:latin typeface="Calibri"/>
                <a:cs typeface="Calibri" panose="020F0502020204030204" pitchFamily="34" charset="0"/>
              </a:rPr>
              <a:t>   المصادر</a:t>
            </a:r>
            <a:endParaRPr sz="1300" dirty="0">
              <a:latin typeface="Calibri"/>
              <a:cs typeface="Calibri" panose="020F0502020204030204" pitchFamily="34" charset="0"/>
            </a:endParaRPr>
          </a:p>
          <a:p>
            <a:pPr>
              <a:lnSpc>
                <a:spcPct val="100000"/>
              </a:lnSpc>
              <a:spcBef>
                <a:spcPts val="20"/>
              </a:spcBef>
            </a:pPr>
            <a:endParaRPr sz="1450" dirty="0">
              <a:latin typeface="Calibri"/>
              <a:cs typeface="Calibri" panose="020F0502020204030204" pitchFamily="34" charset="0"/>
            </a:endParaRPr>
          </a:p>
          <a:p>
            <a:pPr marL="552450" indent="-179705" rtl="1">
              <a:lnSpc>
                <a:spcPct val="100000"/>
              </a:lnSpc>
              <a:buClr>
                <a:srgbClr val="673089"/>
              </a:buClr>
              <a:buFont typeface="Arial Narrow"/>
              <a:buChar char="►"/>
              <a:tabLst>
                <a:tab pos="552450" algn="l"/>
              </a:tabLst>
            </a:pPr>
            <a:r>
              <a:rPr lang="ar-JO" sz="950" u="sng" dirty="0">
                <a:solidFill>
                  <a:srgbClr val="992B7D"/>
                </a:solidFill>
                <a:uFill>
                  <a:solidFill>
                    <a:srgbClr val="992B7D"/>
                  </a:solidFill>
                </a:uFill>
                <a:latin typeface="Tahoma"/>
                <a:cs typeface="Calibri" panose="020F0502020204030204" pitchFamily="34" charset="0"/>
                <a:hlinkClick r:id="rId2"/>
              </a:rPr>
              <a:t>أداة التغذية الراجعة 28: تنسيقات لمشاركة التغذية الراجعة المجتمعية</a:t>
            </a:r>
            <a:endParaRPr sz="950" dirty="0">
              <a:latin typeface="Tahoma"/>
              <a:cs typeface="Calibri" panose="020F0502020204030204" pitchFamily="34" charset="0"/>
            </a:endParaRPr>
          </a:p>
          <a:p>
            <a:pPr>
              <a:lnSpc>
                <a:spcPct val="100000"/>
              </a:lnSpc>
              <a:spcBef>
                <a:spcPts val="45"/>
              </a:spcBef>
            </a:pPr>
            <a:endParaRPr sz="1850" dirty="0">
              <a:latin typeface="Tahoma"/>
              <a:cs typeface="Calibri" panose="020F0502020204030204" pitchFamily="34" charset="0"/>
            </a:endParaRPr>
          </a:p>
          <a:p>
            <a:pPr marL="12700" algn="r">
              <a:lnSpc>
                <a:spcPct val="100000"/>
              </a:lnSpc>
            </a:pPr>
            <a:r>
              <a:rPr lang="ar-JO" sz="1100" spc="55" dirty="0">
                <a:solidFill>
                  <a:srgbClr val="992B7D"/>
                </a:solidFill>
                <a:latin typeface="Calibri" panose="020F0502020204030204" pitchFamily="34" charset="0"/>
                <a:cs typeface="Calibri" panose="020F0502020204030204" pitchFamily="34" charset="0"/>
              </a:rPr>
              <a:t>مشاركة البيانات الأولية مقابل مشاركة النقاط الأكثر أهمية لإجراء تحليل أوسع</a:t>
            </a:r>
          </a:p>
          <a:p>
            <a:pPr marL="12700" algn="just">
              <a:lnSpc>
                <a:spcPct val="100000"/>
              </a:lnSpc>
            </a:pPr>
            <a:endParaRPr lang="ar-JO" sz="1100" spc="55" dirty="0">
              <a:solidFill>
                <a:srgbClr val="992B7D"/>
              </a:solidFill>
              <a:latin typeface="Calibri" panose="020F0502020204030204" pitchFamily="34" charset="0"/>
              <a:cs typeface="Calibri" panose="020F0502020204030204" pitchFamily="34" charset="0"/>
            </a:endParaRPr>
          </a:p>
          <a:p>
            <a:pPr marL="12700" algn="just" rtl="1">
              <a:lnSpc>
                <a:spcPct val="100000"/>
              </a:lnSpc>
            </a:pPr>
            <a:r>
              <a:rPr lang="ar-JO" sz="1000" dirty="0">
                <a:latin typeface="Tahoma"/>
                <a:cs typeface="Calibri" panose="020F0502020204030204" pitchFamily="34" charset="0"/>
              </a:rPr>
              <a:t>قد يُفضل بعض أصحاب المصلحة البيانات الأولية بدلاً من المنتجات المعلوماتية التي تلخص النتائج. يجب حفظ البيانات الأولية لإثراء التحليل الأوسع والسماح للزملاء من ذوي الإختصاصات المحددة بالوصول إلى التفاصيل التي يحتاجون إليها. تتضمن بعض الاستخدامات المحتملة للبيانات الأولية ما يلي:</a:t>
            </a:r>
            <a:endParaRPr sz="1000" dirty="0">
              <a:latin typeface="Tahoma"/>
              <a:cs typeface="Calibri" panose="020F0502020204030204" pitchFamily="34" charset="0"/>
            </a:endParaRPr>
          </a:p>
        </p:txBody>
      </p:sp>
      <p:sp>
        <p:nvSpPr>
          <p:cNvPr id="24" name="object 24"/>
          <p:cNvSpPr txBox="1"/>
          <p:nvPr/>
        </p:nvSpPr>
        <p:spPr>
          <a:xfrm>
            <a:off x="3971180" y="7957568"/>
            <a:ext cx="2888615" cy="2360390"/>
          </a:xfrm>
          <a:prstGeom prst="rect">
            <a:avLst/>
          </a:prstGeom>
        </p:spPr>
        <p:txBody>
          <a:bodyPr vert="horz" wrap="square" lIns="0" tIns="12700" rIns="0" bIns="0" rtlCol="0">
            <a:spAutoFit/>
          </a:bodyPr>
          <a:lstStyle/>
          <a:p>
            <a:pPr marL="119380" marR="5715" indent="-107314" algn="just" rtl="1">
              <a:lnSpc>
                <a:spcPct val="113999"/>
              </a:lnSpc>
              <a:spcBef>
                <a:spcPts val="100"/>
              </a:spcBef>
              <a:buClr>
                <a:srgbClr val="992B7D"/>
              </a:buClr>
              <a:buFont typeface="Wingdings"/>
              <a:buChar char=""/>
              <a:tabLst>
                <a:tab pos="120650" algn="l"/>
              </a:tabLst>
            </a:pPr>
            <a:r>
              <a:rPr lang="ar-JO" sz="1000" dirty="0">
                <a:latin typeface="Tahoma"/>
                <a:cs typeface="Calibri" panose="020F0502020204030204" pitchFamily="34" charset="0"/>
              </a:rPr>
              <a:t>تمكين الزملاء من معالجة حالات معينة من الملاحظات ولانطباعات والتي قد تتعلق بمجال عملهم.</a:t>
            </a:r>
          </a:p>
          <a:p>
            <a:pPr marL="119380" marR="5715" indent="-107314" algn="just" rtl="1">
              <a:lnSpc>
                <a:spcPct val="113999"/>
              </a:lnSpc>
              <a:spcBef>
                <a:spcPts val="100"/>
              </a:spcBef>
              <a:buClr>
                <a:srgbClr val="992B7D"/>
              </a:buClr>
              <a:buFont typeface="Wingdings"/>
              <a:buChar char=""/>
              <a:tabLst>
                <a:tab pos="120650" algn="l"/>
              </a:tabLst>
            </a:pPr>
            <a:r>
              <a:rPr lang="ar-JO" sz="1000" dirty="0">
                <a:latin typeface="Tahoma"/>
                <a:cs typeface="Calibri" panose="020F0502020204030204" pitchFamily="34" charset="0"/>
              </a:rPr>
              <a:t>تجميع بيانات الملاحظات والانطباعات التي تم جمعها في مواقع مختلفة و/أو قنوات مختلفة للتحليل المركزي لتوجيه التعلم والتكيف.</a:t>
            </a:r>
          </a:p>
          <a:p>
            <a:pPr marL="119380" marR="5715" indent="-107314" algn="just" rtl="1">
              <a:lnSpc>
                <a:spcPct val="113999"/>
              </a:lnSpc>
              <a:spcBef>
                <a:spcPts val="100"/>
              </a:spcBef>
              <a:buClr>
                <a:srgbClr val="992B7D"/>
              </a:buClr>
              <a:buFont typeface="Wingdings"/>
              <a:buChar char=""/>
              <a:tabLst>
                <a:tab pos="120650" algn="l"/>
              </a:tabLst>
            </a:pPr>
            <a:r>
              <a:rPr lang="ar-JO" sz="1000" dirty="0">
                <a:latin typeface="Tahoma"/>
                <a:cs typeface="Calibri" panose="020F0502020204030204" pitchFamily="34" charset="0"/>
              </a:rPr>
              <a:t>تمكين أصحاب المصلحة الرئيسيين (بما في ذلك المجتمعات أنفسها، والزملاء الفنيين ومجموعات التنسيق ومؤسسات البحث، والصحفيين وما إلى ذلك) من تحليل واستكشاف واستخدام البيانات لأغراضهم الخاصة.</a:t>
            </a:r>
          </a:p>
          <a:p>
            <a:pPr marL="119380" marR="5715" indent="-107314" algn="just" rtl="1">
              <a:lnSpc>
                <a:spcPct val="113999"/>
              </a:lnSpc>
              <a:spcBef>
                <a:spcPts val="100"/>
              </a:spcBef>
              <a:buClr>
                <a:srgbClr val="992B7D"/>
              </a:buClr>
              <a:buFont typeface="Wingdings"/>
              <a:buChar char=""/>
              <a:tabLst>
                <a:tab pos="120650" algn="l"/>
              </a:tabLst>
            </a:pPr>
            <a:endParaRPr lang="ar-JO" sz="1000" dirty="0">
              <a:latin typeface="Tahoma"/>
              <a:cs typeface="Calibri" panose="020F0502020204030204" pitchFamily="34" charset="0"/>
            </a:endParaRPr>
          </a:p>
          <a:p>
            <a:pPr marL="119380" marR="5715" indent="-107314" algn="just" rtl="1">
              <a:lnSpc>
                <a:spcPct val="113999"/>
              </a:lnSpc>
              <a:spcBef>
                <a:spcPts val="100"/>
              </a:spcBef>
              <a:buClr>
                <a:srgbClr val="992B7D"/>
              </a:buClr>
              <a:buFont typeface="Wingdings"/>
              <a:buChar char=""/>
              <a:tabLst>
                <a:tab pos="120650" algn="l"/>
              </a:tabLst>
            </a:pPr>
            <a:endParaRPr lang="ar-JO" sz="1000" dirty="0">
              <a:latin typeface="Tahoma"/>
              <a:cs typeface="Calibri" panose="020F0502020204030204" pitchFamily="34" charset="0"/>
            </a:endParaRPr>
          </a:p>
          <a:p>
            <a:pPr marL="119380" marR="5715" indent="-107314" algn="just" rtl="1">
              <a:lnSpc>
                <a:spcPct val="113999"/>
              </a:lnSpc>
              <a:spcBef>
                <a:spcPts val="100"/>
              </a:spcBef>
              <a:buClr>
                <a:srgbClr val="992B7D"/>
              </a:buClr>
              <a:buFont typeface="Wingdings"/>
              <a:buChar char=""/>
              <a:tabLst>
                <a:tab pos="120650" algn="l"/>
              </a:tabLst>
            </a:pPr>
            <a:endParaRPr lang="ar-JO" sz="1000" dirty="0">
              <a:latin typeface="Tahoma"/>
              <a:cs typeface="Calibri" panose="020F0502020204030204" pitchFamily="34" charset="0"/>
            </a:endParaRPr>
          </a:p>
          <a:p>
            <a:pPr marL="119380" marR="5715" indent="-107314" algn="just" rtl="1">
              <a:lnSpc>
                <a:spcPct val="113999"/>
              </a:lnSpc>
              <a:spcBef>
                <a:spcPts val="100"/>
              </a:spcBef>
              <a:buClr>
                <a:srgbClr val="992B7D"/>
              </a:buClr>
              <a:buFont typeface="Wingdings"/>
              <a:buChar char=""/>
              <a:tabLst>
                <a:tab pos="120650" algn="l"/>
              </a:tabLst>
            </a:pPr>
            <a:endParaRPr lang="ar-JO" sz="1000" dirty="0">
              <a:latin typeface="Tahoma"/>
              <a:cs typeface="Calibri" panose="020F0502020204030204" pitchFamily="34" charset="0"/>
            </a:endParaRPr>
          </a:p>
        </p:txBody>
      </p:sp>
      <p:sp>
        <p:nvSpPr>
          <p:cNvPr id="25" name="object 25"/>
          <p:cNvSpPr txBox="1"/>
          <p:nvPr/>
        </p:nvSpPr>
        <p:spPr>
          <a:xfrm>
            <a:off x="830901" y="8005191"/>
            <a:ext cx="2995930" cy="1055417"/>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في حال لم تتمكن من مشاركة البيانات الأولية ولكنك لا تزال ترغب في المساهمة في التحليل الأوسع للتغذية الراجعة المجتمعية، فلا يزال بإمكانك مشاركة النقاط البارزة من التحليل الخاص بك، كما يمكن أن يكون ذلك ذا صلة بالهياكل المشتركة بين الوكالات أو عند مشاركة النقاط البارزة من الملاحظات والانطباعات التي تم تحليلها على مستوى محلي أوسع مع الزملاء في المكاتب الوطنية أو الإقليمية.</a:t>
            </a:r>
            <a:endParaRPr lang="ar-JO" sz="1000" spc="385" dirty="0">
              <a:latin typeface="Tahoma"/>
              <a:cs typeface="Calibri" panose="020F0502020204030204" pitchFamily="34" charset="0"/>
            </a:endParaRPr>
          </a:p>
        </p:txBody>
      </p:sp>
      <p:grpSp>
        <p:nvGrpSpPr>
          <p:cNvPr id="26" name="object 26"/>
          <p:cNvGrpSpPr/>
          <p:nvPr/>
        </p:nvGrpSpPr>
        <p:grpSpPr>
          <a:xfrm>
            <a:off x="6372962" y="4140646"/>
            <a:ext cx="474345" cy="474345"/>
            <a:chOff x="469337" y="4126979"/>
            <a:chExt cx="474345" cy="474345"/>
          </a:xfrm>
        </p:grpSpPr>
        <p:sp>
          <p:nvSpPr>
            <p:cNvPr id="27" name="object 27"/>
            <p:cNvSpPr/>
            <p:nvPr/>
          </p:nvSpPr>
          <p:spPr>
            <a:xfrm>
              <a:off x="469337" y="4126979"/>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28" name="object 28"/>
            <p:cNvPicPr/>
            <p:nvPr/>
          </p:nvPicPr>
          <p:blipFill>
            <a:blip r:embed="rId3" cstate="print"/>
            <a:stretch>
              <a:fillRect/>
            </a:stretch>
          </p:blipFill>
          <p:spPr>
            <a:xfrm>
              <a:off x="573284" y="4229966"/>
              <a:ext cx="266442" cy="268339"/>
            </a:xfrm>
            <a:prstGeom prst="rect">
              <a:avLst/>
            </a:prstGeom>
          </p:spPr>
        </p:pic>
      </p:grpSp>
      <p:pic>
        <p:nvPicPr>
          <p:cNvPr id="29" name="object 29"/>
          <p:cNvPicPr/>
          <p:nvPr/>
        </p:nvPicPr>
        <p:blipFill>
          <a:blip r:embed="rId4" cstate="print"/>
          <a:stretch>
            <a:fillRect/>
          </a:stretch>
        </p:blipFill>
        <p:spPr>
          <a:xfrm>
            <a:off x="3426517" y="4587582"/>
            <a:ext cx="245795" cy="245795"/>
          </a:xfrm>
          <a:prstGeom prst="rect">
            <a:avLst/>
          </a:prstGeom>
        </p:spPr>
      </p:pic>
      <p:grpSp>
        <p:nvGrpSpPr>
          <p:cNvPr id="30" name="object 30"/>
          <p:cNvGrpSpPr/>
          <p:nvPr/>
        </p:nvGrpSpPr>
        <p:grpSpPr>
          <a:xfrm>
            <a:off x="6372962" y="6078410"/>
            <a:ext cx="474345" cy="474345"/>
            <a:chOff x="469337" y="6100079"/>
            <a:chExt cx="474345" cy="474345"/>
          </a:xfrm>
        </p:grpSpPr>
        <p:sp>
          <p:nvSpPr>
            <p:cNvPr id="31" name="object 31"/>
            <p:cNvSpPr/>
            <p:nvPr/>
          </p:nvSpPr>
          <p:spPr>
            <a:xfrm>
              <a:off x="469337" y="6100079"/>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32" name="object 32"/>
            <p:cNvPicPr/>
            <p:nvPr/>
          </p:nvPicPr>
          <p:blipFill>
            <a:blip r:embed="rId5" cstate="print"/>
            <a:stretch>
              <a:fillRect/>
            </a:stretch>
          </p:blipFill>
          <p:spPr>
            <a:xfrm>
              <a:off x="573284" y="6203066"/>
              <a:ext cx="266442" cy="268339"/>
            </a:xfrm>
            <a:prstGeom prst="rect">
              <a:avLst/>
            </a:prstGeom>
          </p:spPr>
        </p:pic>
      </p:grpSp>
      <p:pic>
        <p:nvPicPr>
          <p:cNvPr id="33" name="object 33"/>
          <p:cNvPicPr/>
          <p:nvPr/>
        </p:nvPicPr>
        <p:blipFill>
          <a:blip r:embed="rId6" cstate="print"/>
          <a:stretch>
            <a:fillRect/>
          </a:stretch>
        </p:blipFill>
        <p:spPr>
          <a:xfrm>
            <a:off x="3261515" y="6602967"/>
            <a:ext cx="245795" cy="245795"/>
          </a:xfrm>
          <a:prstGeom prst="rect">
            <a:avLst/>
          </a:prstGeom>
        </p:spPr>
      </p:pic>
      <p:sp>
        <p:nvSpPr>
          <p:cNvPr id="35" name="object 35"/>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36" name="object 36"/>
          <p:cNvSpPr txBox="1"/>
          <p:nvPr/>
        </p:nvSpPr>
        <p:spPr>
          <a:xfrm>
            <a:off x="6725175" y="10083162"/>
            <a:ext cx="134620" cy="135935"/>
          </a:xfrm>
          <a:prstGeom prst="rect">
            <a:avLst/>
          </a:prstGeom>
        </p:spPr>
        <p:txBody>
          <a:bodyPr vert="horz" wrap="square" lIns="0" tIns="12700" rIns="0" bIns="0" rtlCol="0">
            <a:spAutoFit/>
          </a:bodyPr>
          <a:lstStyle/>
          <a:p>
            <a:pPr marL="12700">
              <a:lnSpc>
                <a:spcPct val="100000"/>
              </a:lnSpc>
              <a:spcBef>
                <a:spcPts val="100"/>
              </a:spcBef>
            </a:pPr>
            <a:r>
              <a:rPr sz="800" b="1" spc="-25" dirty="0">
                <a:solidFill>
                  <a:srgbClr val="FFFFFF"/>
                </a:solidFill>
                <a:latin typeface="Calibri" panose="020F0502020204030204" pitchFamily="34" charset="0"/>
                <a:cs typeface="Calibri" panose="020F0502020204030204" pitchFamily="34" charset="0"/>
              </a:rPr>
              <a:t>41</a:t>
            </a:r>
            <a:endParaRPr sz="800" dirty="0">
              <a:latin typeface="Calibri" panose="020F0502020204030204" pitchFamily="34" charset="0"/>
              <a:cs typeface="Calibri" panose="020F0502020204030204" pitchFamily="34" charset="0"/>
            </a:endParaRPr>
          </a:p>
        </p:txBody>
      </p:sp>
      <p:sp>
        <p:nvSpPr>
          <p:cNvPr id="37" name="object 18">
            <a:extLst>
              <a:ext uri="{FF2B5EF4-FFF2-40B4-BE49-F238E27FC236}">
                <a16:creationId xmlns:a16="http://schemas.microsoft.com/office/drawing/2014/main" id="{9D334954-1315-0F5C-0B7A-ABAEDC870B69}"/>
              </a:ext>
            </a:extLst>
          </p:cNvPr>
          <p:cNvSpPr txBox="1"/>
          <p:nvPr/>
        </p:nvSpPr>
        <p:spPr>
          <a:xfrm>
            <a:off x="2597676" y="10026977"/>
            <a:ext cx="3973829" cy="289560"/>
          </a:xfrm>
          <a:prstGeom prst="rect">
            <a:avLst/>
          </a:prstGeom>
        </p:spPr>
        <p:txBody>
          <a:bodyPr vert="horz" wrap="square" lIns="0" tIns="22860" rIns="0" bIns="0" rtlCol="0">
            <a:spAutoFit/>
          </a:bodyPr>
          <a:lstStyle/>
          <a:p>
            <a:pPr marR="5715" algn="r" rtl="1">
              <a:lnSpc>
                <a:spcPct val="100000"/>
              </a:lnSpc>
              <a:spcBef>
                <a:spcPts val="180"/>
              </a:spcBef>
            </a:pPr>
            <a:r>
              <a:rPr lang="ar-JO" sz="800" b="1" spc="95" dirty="0">
                <a:solidFill>
                  <a:srgbClr val="992B7D"/>
                </a:solidFill>
                <a:latin typeface="Calibri"/>
                <a:cs typeface="Calibri" panose="020F0502020204030204" pitchFamily="34" charset="0"/>
              </a:rPr>
              <a:t>الوحدة 3:</a:t>
            </a:r>
            <a:r>
              <a:rPr lang="ar-JO" sz="800" spc="-10" dirty="0">
                <a:latin typeface="Verdana"/>
                <a:cs typeface="Calibri" panose="020F0502020204030204" pitchFamily="34" charset="0"/>
              </a:rPr>
              <a:t>مراحل بناء آلية التغذية الراجعة المفتوحة وغير المنظمة</a:t>
            </a:r>
            <a:endParaRPr sz="800" dirty="0">
              <a:latin typeface="Verdana"/>
              <a:cs typeface="Calibri" panose="020F0502020204030204" pitchFamily="34" charset="0"/>
            </a:endParaRPr>
          </a:p>
          <a:p>
            <a:pPr marR="5080" algn="r">
              <a:lnSpc>
                <a:spcPct val="100000"/>
              </a:lnSpc>
              <a:spcBef>
                <a:spcPts val="75"/>
              </a:spcBef>
            </a:pPr>
            <a:r>
              <a:rPr lang="ar-JO" sz="800" dirty="0">
                <a:solidFill>
                  <a:srgbClr val="992B7D"/>
                </a:solidFill>
                <a:latin typeface="Verdana"/>
                <a:cs typeface="Calibri" panose="020F0502020204030204" pitchFamily="34" charset="0"/>
              </a:rPr>
              <a:t>المرحلة الثالثة: إحالة وتحليل بيانات الملاحظات والانطباعات</a:t>
            </a:r>
            <a:endParaRPr sz="800" dirty="0">
              <a:latin typeface="Verdana"/>
              <a:cs typeface="Calibri" panose="020F0502020204030204" pitchFamily="34" charset="0"/>
            </a:endParaRPr>
          </a:p>
        </p:txBody>
      </p:sp>
      <p:sp>
        <p:nvSpPr>
          <p:cNvPr id="49" name="object 5">
            <a:extLst>
              <a:ext uri="{FF2B5EF4-FFF2-40B4-BE49-F238E27FC236}">
                <a16:creationId xmlns:a16="http://schemas.microsoft.com/office/drawing/2014/main" id="{DD2E383C-ADC6-1EA2-B29A-14B602FB1CAE}"/>
              </a:ext>
            </a:extLst>
          </p:cNvPr>
          <p:cNvSpPr txBox="1"/>
          <p:nvPr/>
        </p:nvSpPr>
        <p:spPr>
          <a:xfrm>
            <a:off x="1621689" y="2329418"/>
            <a:ext cx="5287645" cy="574675"/>
          </a:xfrm>
          <a:prstGeom prst="rect">
            <a:avLst/>
          </a:prstGeom>
        </p:spPr>
        <p:txBody>
          <a:bodyPr vert="horz" wrap="square" lIns="0" tIns="12700" rIns="0" bIns="0" rtlCol="0">
            <a:spAutoFit/>
          </a:bodyPr>
          <a:lstStyle/>
          <a:p>
            <a:pPr marL="12700" lvl="1" rtl="1">
              <a:spcBef>
                <a:spcPts val="100"/>
              </a:spcBef>
            </a:pPr>
            <a:r>
              <a:rPr lang="ar-JO" sz="1700" b="1" dirty="0">
                <a:solidFill>
                  <a:srgbClr val="E42A83"/>
                </a:solidFill>
                <a:latin typeface="Century Gothic"/>
                <a:cs typeface="Calibri" panose="020F0502020204030204" pitchFamily="34" charset="0"/>
              </a:rPr>
              <a:t>4.1</a:t>
            </a:r>
            <a:r>
              <a:rPr lang="ar-JO" sz="1700" b="1" spc="60" dirty="0">
                <a:solidFill>
                  <a:srgbClr val="E42A83"/>
                </a:solidFill>
                <a:latin typeface="Century Gothic"/>
                <a:cs typeface="Calibri" panose="020F0502020204030204" pitchFamily="34" charset="0"/>
              </a:rPr>
              <a:t> </a:t>
            </a:r>
            <a:r>
              <a:rPr lang="ar-JO" sz="1700" b="1" spc="70" dirty="0">
                <a:solidFill>
                  <a:srgbClr val="E42A83"/>
                </a:solidFill>
                <a:latin typeface="Century Gothic"/>
                <a:cs typeface="Calibri" panose="020F0502020204030204" pitchFamily="34" charset="0"/>
              </a:rPr>
              <a:t>مشاركة بيانات الملاحظات والانطباعات في تنسيقات مناسبة </a:t>
            </a:r>
            <a:endParaRPr lang="ar-JO" sz="1700" dirty="0">
              <a:latin typeface="Century Gothic"/>
              <a:cs typeface="Calibri" panose="020F0502020204030204" pitchFamily="34" charset="0"/>
            </a:endParaRPr>
          </a:p>
          <a:p>
            <a:pPr marL="12700" lvl="6" algn="r" rtl="1">
              <a:spcBef>
                <a:spcPts val="1140"/>
              </a:spcBef>
            </a:pPr>
            <a:r>
              <a:rPr lang="ar-JO" sz="1000" dirty="0">
                <a:latin typeface="Arial"/>
                <a:cs typeface="Calibri" panose="020F0502020204030204" pitchFamily="34" charset="0"/>
              </a:rPr>
              <a:t>        لمشاركة الملاحظات والانطباعات مع أصحاب المصلحة المختلفين، احرص على طرح الأسئلة الآتية:</a:t>
            </a:r>
            <a:endParaRPr sz="1000" dirty="0">
              <a:latin typeface="Arial"/>
              <a:cs typeface="Calibri" panose="020F0502020204030204" pitchFamily="34" charset="0"/>
            </a:endParaRPr>
          </a:p>
        </p:txBody>
      </p:sp>
      <p:pic>
        <p:nvPicPr>
          <p:cNvPr id="50" name="object 6">
            <a:extLst>
              <a:ext uri="{FF2B5EF4-FFF2-40B4-BE49-F238E27FC236}">
                <a16:creationId xmlns:a16="http://schemas.microsoft.com/office/drawing/2014/main" id="{96763B3C-7115-2407-8275-3BC35179A406}"/>
              </a:ext>
            </a:extLst>
          </p:cNvPr>
          <p:cNvPicPr/>
          <p:nvPr/>
        </p:nvPicPr>
        <p:blipFill>
          <a:blip r:embed="rId7" cstate="print"/>
          <a:stretch>
            <a:fillRect/>
          </a:stretch>
        </p:blipFill>
        <p:spPr>
          <a:xfrm>
            <a:off x="720001" y="3014376"/>
            <a:ext cx="142798" cy="142798"/>
          </a:xfrm>
          <a:prstGeom prst="rect">
            <a:avLst/>
          </a:prstGeom>
        </p:spPr>
      </p:pic>
      <p:sp>
        <p:nvSpPr>
          <p:cNvPr id="51" name="object 7">
            <a:extLst>
              <a:ext uri="{FF2B5EF4-FFF2-40B4-BE49-F238E27FC236}">
                <a16:creationId xmlns:a16="http://schemas.microsoft.com/office/drawing/2014/main" id="{0009BE89-C2BF-EFC8-0668-AFA908DD2F9C}"/>
              </a:ext>
            </a:extLst>
          </p:cNvPr>
          <p:cNvSpPr txBox="1"/>
          <p:nvPr/>
        </p:nvSpPr>
        <p:spPr>
          <a:xfrm>
            <a:off x="750285" y="3007036"/>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entury Gothic"/>
                <a:cs typeface="Calibri" panose="020F0502020204030204" pitchFamily="34" charset="0"/>
              </a:rPr>
              <a:t>?</a:t>
            </a:r>
            <a:endParaRPr sz="800">
              <a:latin typeface="Century Gothic"/>
              <a:cs typeface="Calibri" panose="020F0502020204030204" pitchFamily="34" charset="0"/>
            </a:endParaRPr>
          </a:p>
        </p:txBody>
      </p:sp>
      <p:sp>
        <p:nvSpPr>
          <p:cNvPr id="52" name="object 8">
            <a:extLst>
              <a:ext uri="{FF2B5EF4-FFF2-40B4-BE49-F238E27FC236}">
                <a16:creationId xmlns:a16="http://schemas.microsoft.com/office/drawing/2014/main" id="{59595553-3F6D-DA50-2BF6-23B1B3258BF4}"/>
              </a:ext>
            </a:extLst>
          </p:cNvPr>
          <p:cNvSpPr txBox="1"/>
          <p:nvPr/>
        </p:nvSpPr>
        <p:spPr>
          <a:xfrm>
            <a:off x="912837" y="2998627"/>
            <a:ext cx="2313305" cy="443865"/>
          </a:xfrm>
          <a:prstGeom prst="rect">
            <a:avLst/>
          </a:prstGeom>
        </p:spPr>
        <p:txBody>
          <a:bodyPr vert="horz" wrap="square" lIns="0" tIns="12700" rIns="0" bIns="0" rtlCol="0">
            <a:spAutoFit/>
          </a:bodyPr>
          <a:lstStyle/>
          <a:p>
            <a:pPr marL="12700" algn="r">
              <a:lnSpc>
                <a:spcPct val="100000"/>
              </a:lnSpc>
              <a:spcBef>
                <a:spcPts val="100"/>
              </a:spcBef>
            </a:pPr>
            <a:r>
              <a:rPr lang="ar-JO" sz="950" b="1" i="1" dirty="0">
                <a:solidFill>
                  <a:srgbClr val="97569C"/>
                </a:solidFill>
                <a:latin typeface="Calibri"/>
                <a:cs typeface="Calibri" panose="020F0502020204030204" pitchFamily="34" charset="0"/>
              </a:rPr>
              <a:t>من يحتاج هذا النوع من الملاحظات والانطباعات؟</a:t>
            </a:r>
            <a:endParaRPr sz="950" dirty="0">
              <a:latin typeface="Calibri"/>
              <a:cs typeface="Calibri" panose="020F0502020204030204" pitchFamily="34" charset="0"/>
            </a:endParaRPr>
          </a:p>
          <a:p>
            <a:pPr marL="12700" algn="r">
              <a:lnSpc>
                <a:spcPct val="100000"/>
              </a:lnSpc>
              <a:spcBef>
                <a:spcPts val="1010"/>
              </a:spcBef>
            </a:pPr>
            <a:r>
              <a:rPr lang="ar-JO" sz="950" b="1" i="1" dirty="0">
                <a:solidFill>
                  <a:srgbClr val="97569C"/>
                </a:solidFill>
                <a:latin typeface="Calibri"/>
                <a:cs typeface="Calibri" panose="020F0502020204030204" pitchFamily="34" charset="0"/>
              </a:rPr>
              <a:t>ما هو مستوى التفاصيل التي يحتاجها؟ </a:t>
            </a:r>
            <a:endParaRPr sz="950" dirty="0">
              <a:latin typeface="Calibri"/>
              <a:cs typeface="Calibri" panose="020F0502020204030204" pitchFamily="34" charset="0"/>
            </a:endParaRPr>
          </a:p>
        </p:txBody>
      </p:sp>
      <p:pic>
        <p:nvPicPr>
          <p:cNvPr id="53" name="object 9">
            <a:extLst>
              <a:ext uri="{FF2B5EF4-FFF2-40B4-BE49-F238E27FC236}">
                <a16:creationId xmlns:a16="http://schemas.microsoft.com/office/drawing/2014/main" id="{433E55DA-6F92-D00E-9E63-770C4E688B45}"/>
              </a:ext>
            </a:extLst>
          </p:cNvPr>
          <p:cNvPicPr/>
          <p:nvPr/>
        </p:nvPicPr>
        <p:blipFill>
          <a:blip r:embed="rId7" cstate="print"/>
          <a:stretch>
            <a:fillRect/>
          </a:stretch>
        </p:blipFill>
        <p:spPr>
          <a:xfrm>
            <a:off x="720001" y="3287476"/>
            <a:ext cx="142798" cy="142798"/>
          </a:xfrm>
          <a:prstGeom prst="rect">
            <a:avLst/>
          </a:prstGeom>
        </p:spPr>
      </p:pic>
      <p:sp>
        <p:nvSpPr>
          <p:cNvPr id="54" name="object 10">
            <a:extLst>
              <a:ext uri="{FF2B5EF4-FFF2-40B4-BE49-F238E27FC236}">
                <a16:creationId xmlns:a16="http://schemas.microsoft.com/office/drawing/2014/main" id="{3A4D74C2-D29B-C7C7-5F4A-0D38E4C646BD}"/>
              </a:ext>
            </a:extLst>
          </p:cNvPr>
          <p:cNvSpPr txBox="1"/>
          <p:nvPr/>
        </p:nvSpPr>
        <p:spPr>
          <a:xfrm>
            <a:off x="750285" y="3280136"/>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entury Gothic"/>
                <a:cs typeface="Calibri" panose="020F0502020204030204" pitchFamily="34" charset="0"/>
              </a:rPr>
              <a:t>?</a:t>
            </a:r>
            <a:endParaRPr sz="800">
              <a:latin typeface="Century Gothic"/>
              <a:cs typeface="Calibri" panose="020F0502020204030204" pitchFamily="34" charset="0"/>
            </a:endParaRPr>
          </a:p>
        </p:txBody>
      </p:sp>
      <p:pic>
        <p:nvPicPr>
          <p:cNvPr id="55" name="object 11">
            <a:extLst>
              <a:ext uri="{FF2B5EF4-FFF2-40B4-BE49-F238E27FC236}">
                <a16:creationId xmlns:a16="http://schemas.microsoft.com/office/drawing/2014/main" id="{E8819758-013F-4406-A200-F5A8D878B425}"/>
              </a:ext>
            </a:extLst>
          </p:cNvPr>
          <p:cNvPicPr/>
          <p:nvPr/>
        </p:nvPicPr>
        <p:blipFill>
          <a:blip r:embed="rId7" cstate="print"/>
          <a:stretch>
            <a:fillRect/>
          </a:stretch>
        </p:blipFill>
        <p:spPr>
          <a:xfrm>
            <a:off x="3869999" y="3014376"/>
            <a:ext cx="142798" cy="142798"/>
          </a:xfrm>
          <a:prstGeom prst="rect">
            <a:avLst/>
          </a:prstGeom>
        </p:spPr>
      </p:pic>
      <p:sp>
        <p:nvSpPr>
          <p:cNvPr id="56" name="object 12">
            <a:extLst>
              <a:ext uri="{FF2B5EF4-FFF2-40B4-BE49-F238E27FC236}">
                <a16:creationId xmlns:a16="http://schemas.microsoft.com/office/drawing/2014/main" id="{D8352E8B-DB51-CE5D-E530-2C704BD7D34B}"/>
              </a:ext>
            </a:extLst>
          </p:cNvPr>
          <p:cNvSpPr txBox="1"/>
          <p:nvPr/>
        </p:nvSpPr>
        <p:spPr>
          <a:xfrm>
            <a:off x="3900285" y="3007036"/>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entury Gothic"/>
                <a:cs typeface="Calibri" panose="020F0502020204030204" pitchFamily="34" charset="0"/>
              </a:rPr>
              <a:t>?</a:t>
            </a:r>
            <a:endParaRPr sz="800">
              <a:latin typeface="Century Gothic"/>
              <a:cs typeface="Calibri" panose="020F0502020204030204" pitchFamily="34" charset="0"/>
            </a:endParaRPr>
          </a:p>
        </p:txBody>
      </p:sp>
      <p:sp>
        <p:nvSpPr>
          <p:cNvPr id="57" name="object 13">
            <a:extLst>
              <a:ext uri="{FF2B5EF4-FFF2-40B4-BE49-F238E27FC236}">
                <a16:creationId xmlns:a16="http://schemas.microsoft.com/office/drawing/2014/main" id="{F231A849-027A-909F-232B-D5B1718BD805}"/>
              </a:ext>
            </a:extLst>
          </p:cNvPr>
          <p:cNvSpPr txBox="1"/>
          <p:nvPr/>
        </p:nvSpPr>
        <p:spPr>
          <a:xfrm>
            <a:off x="4062838" y="2998627"/>
            <a:ext cx="2658745" cy="579646"/>
          </a:xfrm>
          <a:prstGeom prst="rect">
            <a:avLst/>
          </a:prstGeom>
        </p:spPr>
        <p:txBody>
          <a:bodyPr vert="horz" wrap="square" lIns="0" tIns="12700" rIns="0" bIns="0" rtlCol="0">
            <a:spAutoFit/>
          </a:bodyPr>
          <a:lstStyle/>
          <a:p>
            <a:pPr marL="12700" rtl="1">
              <a:lnSpc>
                <a:spcPct val="100000"/>
              </a:lnSpc>
              <a:spcBef>
                <a:spcPts val="100"/>
              </a:spcBef>
            </a:pPr>
            <a:r>
              <a:rPr lang="ar-JO" sz="950" b="1" i="1" dirty="0">
                <a:solidFill>
                  <a:srgbClr val="97569C"/>
                </a:solidFill>
                <a:latin typeface="Calibri"/>
                <a:cs typeface="Calibri" panose="020F0502020204030204" pitchFamily="34" charset="0"/>
              </a:rPr>
              <a:t>ما هي الوتيرة التي يحتاجون فيها إلى رؤية الملاحظات والانطباعات؟</a:t>
            </a:r>
            <a:endParaRPr sz="950" dirty="0">
              <a:latin typeface="Calibri"/>
              <a:cs typeface="Calibri" panose="020F0502020204030204" pitchFamily="34" charset="0"/>
            </a:endParaRPr>
          </a:p>
          <a:p>
            <a:pPr marL="12700" rtl="1">
              <a:lnSpc>
                <a:spcPct val="100000"/>
              </a:lnSpc>
              <a:spcBef>
                <a:spcPts val="1010"/>
              </a:spcBef>
            </a:pPr>
            <a:r>
              <a:rPr lang="ar-JO" sz="950" b="1" i="1" dirty="0">
                <a:solidFill>
                  <a:srgbClr val="97569C"/>
                </a:solidFill>
                <a:latin typeface="Calibri"/>
                <a:cs typeface="Calibri" panose="020F0502020204030204" pitchFamily="34" charset="0"/>
              </a:rPr>
              <a:t>ما هو التنسيق الذي تريدون عرض الملاحظات والانطباعات به؟ </a:t>
            </a:r>
            <a:endParaRPr sz="950" dirty="0">
              <a:latin typeface="Calibri"/>
              <a:cs typeface="Calibri" panose="020F0502020204030204" pitchFamily="34" charset="0"/>
            </a:endParaRPr>
          </a:p>
        </p:txBody>
      </p:sp>
      <p:pic>
        <p:nvPicPr>
          <p:cNvPr id="58" name="object 14">
            <a:extLst>
              <a:ext uri="{FF2B5EF4-FFF2-40B4-BE49-F238E27FC236}">
                <a16:creationId xmlns:a16="http://schemas.microsoft.com/office/drawing/2014/main" id="{31443D45-7E38-09B3-F045-5E2BD8445529}"/>
              </a:ext>
            </a:extLst>
          </p:cNvPr>
          <p:cNvPicPr/>
          <p:nvPr/>
        </p:nvPicPr>
        <p:blipFill>
          <a:blip r:embed="rId7" cstate="print"/>
          <a:stretch>
            <a:fillRect/>
          </a:stretch>
        </p:blipFill>
        <p:spPr>
          <a:xfrm>
            <a:off x="3870000" y="3287476"/>
            <a:ext cx="142798" cy="142798"/>
          </a:xfrm>
          <a:prstGeom prst="rect">
            <a:avLst/>
          </a:prstGeom>
        </p:spPr>
      </p:pic>
      <p:sp>
        <p:nvSpPr>
          <p:cNvPr id="59" name="object 15">
            <a:extLst>
              <a:ext uri="{FF2B5EF4-FFF2-40B4-BE49-F238E27FC236}">
                <a16:creationId xmlns:a16="http://schemas.microsoft.com/office/drawing/2014/main" id="{03D654E3-C890-E8CB-DE04-DFF5D25227AF}"/>
              </a:ext>
            </a:extLst>
          </p:cNvPr>
          <p:cNvSpPr txBox="1"/>
          <p:nvPr/>
        </p:nvSpPr>
        <p:spPr>
          <a:xfrm>
            <a:off x="3900285" y="3280136"/>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entury Gothic"/>
                <a:cs typeface="Calibri" panose="020F0502020204030204" pitchFamily="34" charset="0"/>
              </a:rPr>
              <a:t>?</a:t>
            </a:r>
            <a:endParaRPr sz="800">
              <a:latin typeface="Century Gothic"/>
              <a:cs typeface="Calibri" panose="020F0502020204030204" pitchFamily="34" charset="0"/>
            </a:endParaRPr>
          </a:p>
        </p:txBody>
      </p:sp>
      <p:sp>
        <p:nvSpPr>
          <p:cNvPr id="60" name="object 17">
            <a:extLst>
              <a:ext uri="{FF2B5EF4-FFF2-40B4-BE49-F238E27FC236}">
                <a16:creationId xmlns:a16="http://schemas.microsoft.com/office/drawing/2014/main" id="{1B380D3B-51D9-DEF8-C43C-4A8DA1364803}"/>
              </a:ext>
            </a:extLst>
          </p:cNvPr>
          <p:cNvSpPr txBox="1"/>
          <p:nvPr/>
        </p:nvSpPr>
        <p:spPr>
          <a:xfrm>
            <a:off x="3972656" y="3705751"/>
            <a:ext cx="2807335" cy="159018"/>
          </a:xfrm>
          <a:prstGeom prst="rect">
            <a:avLst/>
          </a:prstGeom>
        </p:spPr>
        <p:txBody>
          <a:bodyPr vert="horz" wrap="square" lIns="0" tIns="12700" rIns="0" bIns="0" rtlCol="0">
            <a:spAutoFit/>
          </a:bodyPr>
          <a:lstStyle/>
          <a:p>
            <a:pPr marL="12700" rtl="1">
              <a:lnSpc>
                <a:spcPct val="100000"/>
              </a:lnSpc>
              <a:spcBef>
                <a:spcPts val="100"/>
              </a:spcBef>
            </a:pPr>
            <a:r>
              <a:rPr lang="ar-JO" sz="950" dirty="0">
                <a:latin typeface="Arial"/>
                <a:cs typeface="Calibri" panose="020F0502020204030204" pitchFamily="34" charset="0"/>
              </a:rPr>
              <a:t>ستعمل الأدوات الآتية على توجيهك خلال هذه العملية: </a:t>
            </a:r>
            <a:endParaRPr sz="950" dirty="0">
              <a:latin typeface="Arial"/>
              <a:cs typeface="Calibri" panose="020F0502020204030204" pitchFamily="3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719999" y="1095001"/>
            <a:ext cx="6120130" cy="381635"/>
          </a:xfrm>
          <a:custGeom>
            <a:avLst/>
            <a:gdLst/>
            <a:ahLst/>
            <a:cxnLst/>
            <a:rect l="l" t="t" r="r" b="b"/>
            <a:pathLst>
              <a:path w="6120130" h="381634">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3" name="object 3"/>
          <p:cNvSpPr/>
          <p:nvPr/>
        </p:nvSpPr>
        <p:spPr>
          <a:xfrm>
            <a:off x="719999" y="2464800"/>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4" name="object 4"/>
          <p:cNvSpPr/>
          <p:nvPr/>
        </p:nvSpPr>
        <p:spPr>
          <a:xfrm>
            <a:off x="719999" y="3648401"/>
            <a:ext cx="6120130" cy="464184"/>
          </a:xfrm>
          <a:custGeom>
            <a:avLst/>
            <a:gdLst/>
            <a:ahLst/>
            <a:cxnLst/>
            <a:rect l="l" t="t" r="r" b="b"/>
            <a:pathLst>
              <a:path w="6120130" h="464185">
                <a:moveTo>
                  <a:pt x="5888126" y="0"/>
                </a:moveTo>
                <a:lnTo>
                  <a:pt x="0" y="0"/>
                </a:lnTo>
                <a:lnTo>
                  <a:pt x="0" y="463753"/>
                </a:lnTo>
                <a:lnTo>
                  <a:pt x="5888126" y="463753"/>
                </a:lnTo>
                <a:lnTo>
                  <a:pt x="5934855" y="459042"/>
                </a:lnTo>
                <a:lnTo>
                  <a:pt x="5978379" y="445531"/>
                </a:lnTo>
                <a:lnTo>
                  <a:pt x="6017767" y="424153"/>
                </a:lnTo>
                <a:lnTo>
                  <a:pt x="6052084" y="395839"/>
                </a:lnTo>
                <a:lnTo>
                  <a:pt x="6080400" y="361523"/>
                </a:lnTo>
                <a:lnTo>
                  <a:pt x="6101779" y="322135"/>
                </a:lnTo>
                <a:lnTo>
                  <a:pt x="6115291" y="278609"/>
                </a:lnTo>
                <a:lnTo>
                  <a:pt x="6120003" y="231876"/>
                </a:lnTo>
                <a:lnTo>
                  <a:pt x="6115291" y="185143"/>
                </a:lnTo>
                <a:lnTo>
                  <a:pt x="6101779" y="141617"/>
                </a:lnTo>
                <a:lnTo>
                  <a:pt x="6080400" y="102230"/>
                </a:lnTo>
                <a:lnTo>
                  <a:pt x="6052084" y="67913"/>
                </a:lnTo>
                <a:lnTo>
                  <a:pt x="6017767" y="39599"/>
                </a:lnTo>
                <a:lnTo>
                  <a:pt x="5978379" y="18221"/>
                </a:lnTo>
                <a:lnTo>
                  <a:pt x="5934855" y="4710"/>
                </a:lnTo>
                <a:lnTo>
                  <a:pt x="5888126" y="0"/>
                </a:lnTo>
                <a:close/>
              </a:path>
            </a:pathLst>
          </a:custGeom>
          <a:solidFill>
            <a:srgbClr val="E42A83"/>
          </a:solidFill>
        </p:spPr>
        <p:txBody>
          <a:bodyPr wrap="square" lIns="0" tIns="0" rIns="0" bIns="0" rtlCol="0"/>
          <a:lstStyle/>
          <a:p>
            <a:endParaRPr>
              <a:cs typeface="Calibri" panose="020F0502020204030204" pitchFamily="34" charset="0"/>
            </a:endParaRPr>
          </a:p>
        </p:txBody>
      </p:sp>
      <p:sp>
        <p:nvSpPr>
          <p:cNvPr id="5" name="object 5"/>
          <p:cNvSpPr txBox="1"/>
          <p:nvPr/>
        </p:nvSpPr>
        <p:spPr>
          <a:xfrm>
            <a:off x="1644650" y="658971"/>
            <a:ext cx="5151120" cy="159018"/>
          </a:xfrm>
          <a:prstGeom prst="rect">
            <a:avLst/>
          </a:prstGeom>
        </p:spPr>
        <p:txBody>
          <a:bodyPr vert="horz" wrap="square" lIns="0" tIns="12700" rIns="0" bIns="0" rtlCol="0">
            <a:spAutoFit/>
          </a:bodyPr>
          <a:lstStyle/>
          <a:p>
            <a:pPr marL="12700" rtl="1">
              <a:lnSpc>
                <a:spcPct val="100000"/>
              </a:lnSpc>
              <a:spcBef>
                <a:spcPts val="100"/>
              </a:spcBef>
            </a:pPr>
            <a:r>
              <a:rPr lang="ar-JO" sz="950" spc="10" dirty="0">
                <a:latin typeface="Tahoma"/>
                <a:cs typeface="Calibri" panose="020F0502020204030204" pitchFamily="34" charset="0"/>
              </a:rPr>
              <a:t>تساعدك الأداة التالية على مشاركة بيانات التغذية الراجعة المجتمعية بطريقة آمنة ومسؤولة:</a:t>
            </a:r>
            <a:endParaRPr sz="950" dirty="0">
              <a:latin typeface="Tahoma"/>
              <a:cs typeface="Calibri" panose="020F0502020204030204" pitchFamily="34" charset="0"/>
            </a:endParaRPr>
          </a:p>
        </p:txBody>
      </p:sp>
      <p:sp>
        <p:nvSpPr>
          <p:cNvPr id="6" name="object 6"/>
          <p:cNvSpPr txBox="1"/>
          <p:nvPr/>
        </p:nvSpPr>
        <p:spPr>
          <a:xfrm>
            <a:off x="1985581" y="1197007"/>
            <a:ext cx="4626726" cy="1020792"/>
          </a:xfrm>
          <a:prstGeom prst="rect">
            <a:avLst/>
          </a:prstGeom>
        </p:spPr>
        <p:txBody>
          <a:bodyPr vert="horz" wrap="square" lIns="0" tIns="12700" rIns="0" bIns="0" rtlCol="0">
            <a:spAutoFit/>
          </a:bodyPr>
          <a:lstStyle/>
          <a:p>
            <a:pPr marL="372110" rtl="1">
              <a:lnSpc>
                <a:spcPct val="100000"/>
              </a:lnSpc>
              <a:spcBef>
                <a:spcPts val="100"/>
              </a:spcBef>
            </a:pPr>
            <a:r>
              <a:rPr lang="ar-JO" sz="1300" b="1" spc="155" dirty="0">
                <a:solidFill>
                  <a:srgbClr val="FFFFFF"/>
                </a:solidFill>
                <a:latin typeface="Calibri"/>
                <a:cs typeface="Calibri" panose="020F0502020204030204" pitchFamily="34" charset="0"/>
              </a:rPr>
              <a:t>المصادر</a:t>
            </a:r>
            <a:endParaRPr sz="1300" dirty="0">
              <a:latin typeface="Calibri"/>
              <a:cs typeface="Calibri" panose="020F0502020204030204" pitchFamily="34" charset="0"/>
            </a:endParaRPr>
          </a:p>
          <a:p>
            <a:pPr>
              <a:lnSpc>
                <a:spcPct val="100000"/>
              </a:lnSpc>
              <a:spcBef>
                <a:spcPts val="20"/>
              </a:spcBef>
            </a:pPr>
            <a:endParaRPr sz="1450" dirty="0">
              <a:latin typeface="Calibri"/>
              <a:cs typeface="Calibri" panose="020F0502020204030204" pitchFamily="34" charset="0"/>
            </a:endParaRPr>
          </a:p>
          <a:p>
            <a:pPr marL="551815" indent="-179705" rtl="1">
              <a:lnSpc>
                <a:spcPct val="100000"/>
              </a:lnSpc>
              <a:buClr>
                <a:srgbClr val="673089"/>
              </a:buClr>
              <a:buFont typeface="Arial Narrow"/>
              <a:buChar char="►"/>
              <a:tabLst>
                <a:tab pos="551815" algn="l"/>
              </a:tabLst>
            </a:pPr>
            <a:r>
              <a:rPr lang="ar-JO" sz="950" u="sng" dirty="0">
                <a:solidFill>
                  <a:srgbClr val="992B7D"/>
                </a:solidFill>
                <a:uFill>
                  <a:solidFill>
                    <a:srgbClr val="992B7D"/>
                  </a:solidFill>
                </a:uFill>
                <a:latin typeface="Tahoma"/>
                <a:cs typeface="Calibri" panose="020F0502020204030204" pitchFamily="34" charset="0"/>
                <a:hlinkClick r:id="rId2"/>
              </a:rPr>
              <a:t>أداة التغذية الراجعة 29: الإعتبارات الرئيسية لمشاركة بيانات الملاحظات والانطباعات</a:t>
            </a:r>
            <a:endParaRPr sz="950" dirty="0">
              <a:latin typeface="Tahoma"/>
              <a:cs typeface="Calibri" panose="020F0502020204030204" pitchFamily="34" charset="0"/>
            </a:endParaRPr>
          </a:p>
          <a:p>
            <a:pPr>
              <a:lnSpc>
                <a:spcPct val="100000"/>
              </a:lnSpc>
              <a:spcBef>
                <a:spcPts val="15"/>
              </a:spcBef>
            </a:pPr>
            <a:endParaRPr sz="1900" dirty="0">
              <a:latin typeface="Tahoma"/>
              <a:cs typeface="Calibri" panose="020F0502020204030204" pitchFamily="34" charset="0"/>
            </a:endParaRPr>
          </a:p>
          <a:p>
            <a:pPr marL="12700" rtl="1">
              <a:lnSpc>
                <a:spcPct val="100000"/>
              </a:lnSpc>
            </a:pPr>
            <a:r>
              <a:rPr lang="ar-JO" sz="950" dirty="0">
                <a:latin typeface="Tahoma"/>
                <a:cs typeface="Calibri" panose="020F0502020204030204" pitchFamily="34" charset="0"/>
              </a:rPr>
              <a:t>تقدم الأداة التالية مثالاً حول كيفية مشاركة النقاط البارزة:</a:t>
            </a:r>
            <a:endParaRPr sz="950" dirty="0">
              <a:latin typeface="Tahoma"/>
              <a:cs typeface="Calibri" panose="020F0502020204030204" pitchFamily="34" charset="0"/>
            </a:endParaRPr>
          </a:p>
        </p:txBody>
      </p:sp>
      <p:sp>
        <p:nvSpPr>
          <p:cNvPr id="7" name="object 7"/>
          <p:cNvSpPr txBox="1"/>
          <p:nvPr/>
        </p:nvSpPr>
        <p:spPr>
          <a:xfrm>
            <a:off x="2039807" y="2564801"/>
            <a:ext cx="4270375" cy="582211"/>
          </a:xfrm>
          <a:prstGeom prst="rect">
            <a:avLst/>
          </a:prstGeom>
        </p:spPr>
        <p:txBody>
          <a:bodyPr vert="horz" wrap="square" lIns="0" tIns="12700" rIns="0" bIns="0" rtlCol="0">
            <a:spAutoFit/>
          </a:bodyPr>
          <a:lstStyle/>
          <a:p>
            <a:pPr marL="12700" rtl="1">
              <a:lnSpc>
                <a:spcPct val="100000"/>
              </a:lnSpc>
              <a:spcBef>
                <a:spcPts val="100"/>
              </a:spcBef>
            </a:pPr>
            <a:r>
              <a:rPr lang="ar-JO" sz="1300" b="1" spc="155" dirty="0">
                <a:solidFill>
                  <a:srgbClr val="FFFFFF"/>
                </a:solidFill>
                <a:latin typeface="Calibri"/>
                <a:cs typeface="Calibri" panose="020F0502020204030204" pitchFamily="34" charset="0"/>
              </a:rPr>
              <a:t>المصادر</a:t>
            </a:r>
            <a:endParaRPr sz="1300" dirty="0">
              <a:latin typeface="Calibri"/>
              <a:cs typeface="Calibri" panose="020F0502020204030204" pitchFamily="34" charset="0"/>
            </a:endParaRPr>
          </a:p>
          <a:p>
            <a:pPr>
              <a:lnSpc>
                <a:spcPct val="100000"/>
              </a:lnSpc>
              <a:spcBef>
                <a:spcPts val="20"/>
              </a:spcBef>
            </a:pPr>
            <a:endParaRPr sz="1450" dirty="0">
              <a:latin typeface="Calibri"/>
              <a:cs typeface="Calibri" panose="020F0502020204030204" pitchFamily="34" charset="0"/>
            </a:endParaRPr>
          </a:p>
          <a:p>
            <a:pPr marL="192405" indent="-179705" rtl="1">
              <a:lnSpc>
                <a:spcPct val="100000"/>
              </a:lnSpc>
              <a:buClr>
                <a:srgbClr val="673089"/>
              </a:buClr>
              <a:buFont typeface="Arial Narrow"/>
              <a:buChar char="►"/>
              <a:tabLst>
                <a:tab pos="192405" algn="l"/>
              </a:tabLst>
            </a:pPr>
            <a:r>
              <a:rPr lang="ar-JO" sz="950" u="sng" dirty="0">
                <a:solidFill>
                  <a:srgbClr val="992B7D"/>
                </a:solidFill>
                <a:uFill>
                  <a:solidFill>
                    <a:srgbClr val="992B7D"/>
                  </a:solidFill>
                </a:uFill>
                <a:latin typeface="Tahoma"/>
                <a:cs typeface="Calibri" panose="020F0502020204030204" pitchFamily="34" charset="0"/>
                <a:hlinkClick r:id="rId2"/>
              </a:rPr>
              <a:t>أداة التغذية الراجعة 30: مشاركة الملاحظات والانطباعات البارزة بين الوكالات أو المكاتب</a:t>
            </a:r>
            <a:endParaRPr sz="950" dirty="0">
              <a:latin typeface="Tahoma"/>
              <a:cs typeface="Calibri" panose="020F0502020204030204" pitchFamily="34" charset="0"/>
            </a:endParaRPr>
          </a:p>
        </p:txBody>
      </p:sp>
      <p:sp>
        <p:nvSpPr>
          <p:cNvPr id="8" name="object 8"/>
          <p:cNvSpPr txBox="1"/>
          <p:nvPr/>
        </p:nvSpPr>
        <p:spPr>
          <a:xfrm>
            <a:off x="716371" y="3680517"/>
            <a:ext cx="5574665" cy="414655"/>
          </a:xfrm>
          <a:prstGeom prst="rect">
            <a:avLst/>
          </a:prstGeom>
        </p:spPr>
        <p:txBody>
          <a:bodyPr vert="horz" wrap="square" lIns="0" tIns="25400" rIns="0" bIns="0" rtlCol="0">
            <a:spAutoFit/>
          </a:bodyPr>
          <a:lstStyle/>
          <a:p>
            <a:pPr marL="12700" marR="5080" rtl="1">
              <a:lnSpc>
                <a:spcPts val="1500"/>
              </a:lnSpc>
              <a:spcBef>
                <a:spcPts val="200"/>
              </a:spcBef>
            </a:pPr>
            <a:r>
              <a:rPr lang="ar-JO" sz="1300" b="1" spc="140" dirty="0">
                <a:solidFill>
                  <a:srgbClr val="FFFFFF"/>
                </a:solidFill>
                <a:latin typeface="Calibri"/>
                <a:cs typeface="Calibri" panose="020F0502020204030204" pitchFamily="34" charset="0"/>
              </a:rPr>
              <a:t>تبادل الملاحظات والانطباعات المهمة بشأن المجموعات المشتركة بين الوكالات في مجال الإبلاغ عن المخاطر والمشاركة المجتمعية في أفريقيا</a:t>
            </a:r>
            <a:endParaRPr sz="1300" dirty="0">
              <a:latin typeface="Calibri"/>
              <a:cs typeface="Calibri" panose="020F0502020204030204" pitchFamily="34" charset="0"/>
            </a:endParaRPr>
          </a:p>
        </p:txBody>
      </p:sp>
      <p:sp>
        <p:nvSpPr>
          <p:cNvPr id="9" name="object 9"/>
          <p:cNvSpPr txBox="1"/>
          <p:nvPr/>
        </p:nvSpPr>
        <p:spPr>
          <a:xfrm>
            <a:off x="3802119" y="4246715"/>
            <a:ext cx="2995930" cy="878382"/>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أثناء الاستجابة لجائحة كوفيد-19، تم إنشاء مجموعات تنسيق مشتركة بين الوكالات لمناقشة اتجاهات الملاحظات والانطباعات ووضع توصيات فعلية لمعالجتها بطريقة جماعية، حيث وتبادلت الوكالات الاتجاهات والقضايا الرئيسية التي أثيرت من خلال آليات التغذية الراجعة الفردية الخاصة بها، </a:t>
            </a:r>
            <a:endParaRPr sz="1000" dirty="0">
              <a:latin typeface="Tahoma"/>
              <a:cs typeface="Calibri" panose="020F0502020204030204" pitchFamily="34" charset="0"/>
            </a:endParaRPr>
          </a:p>
        </p:txBody>
      </p:sp>
      <p:sp>
        <p:nvSpPr>
          <p:cNvPr id="10" name="object 10"/>
          <p:cNvSpPr txBox="1"/>
          <p:nvPr/>
        </p:nvSpPr>
        <p:spPr>
          <a:xfrm>
            <a:off x="716371" y="4271428"/>
            <a:ext cx="2995930" cy="704552"/>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spc="10" dirty="0">
                <a:latin typeface="Tahoma"/>
                <a:cs typeface="Calibri" panose="020F0502020204030204" pitchFamily="34" charset="0"/>
              </a:rPr>
              <a:t>كما تم بعد ذلك توحيدها وتقديمها ضمن تقارير مبسطّة، بالإضافة إلى التوصيات المقترحة.</a:t>
            </a:r>
            <a:r>
              <a:rPr sz="1000" spc="-10" dirty="0">
                <a:latin typeface="Tahoma"/>
                <a:cs typeface="Calibri" panose="020F0502020204030204" pitchFamily="34" charset="0"/>
              </a:rPr>
              <a:t> </a:t>
            </a:r>
            <a:r>
              <a:rPr lang="ar-JO" sz="1000" spc="-10" dirty="0">
                <a:latin typeface="Tahoma"/>
                <a:cs typeface="Calibri" panose="020F0502020204030204" pitchFamily="34" charset="0"/>
              </a:rPr>
              <a:t>ثم جرى مناقشة هذه الأفكار والتوصيات في مجموعات التنسيق المشتركة بين الوكالات ذات الصلة. تجد </a:t>
            </a:r>
            <a:r>
              <a:rPr lang="ar-JO" sz="1000" u="sng" dirty="0">
                <a:solidFill>
                  <a:srgbClr val="992B7D"/>
                </a:solidFill>
                <a:uFill>
                  <a:solidFill>
                    <a:srgbClr val="992B7D"/>
                  </a:solidFill>
                </a:uFill>
                <a:latin typeface="Tahoma"/>
                <a:cs typeface="Calibri" panose="020F0502020204030204" pitchFamily="34" charset="0"/>
                <a:hlinkClick r:id="rId3"/>
              </a:rPr>
              <a:t>هُنا </a:t>
            </a:r>
            <a:r>
              <a:rPr lang="ar-JO" sz="1000" spc="-10" dirty="0">
                <a:latin typeface="Tahoma"/>
                <a:cs typeface="Calibri" panose="020F0502020204030204" pitchFamily="34" charset="0"/>
              </a:rPr>
              <a:t>مثال على تقرير للوضع في شرق وجنوب أفريقيا.</a:t>
            </a:r>
          </a:p>
        </p:txBody>
      </p:sp>
      <p:grpSp>
        <p:nvGrpSpPr>
          <p:cNvPr id="11" name="object 11"/>
          <p:cNvGrpSpPr/>
          <p:nvPr/>
        </p:nvGrpSpPr>
        <p:grpSpPr>
          <a:xfrm>
            <a:off x="6362156" y="1062969"/>
            <a:ext cx="474345" cy="474345"/>
            <a:chOff x="469337" y="1045117"/>
            <a:chExt cx="474345" cy="474345"/>
          </a:xfrm>
        </p:grpSpPr>
        <p:sp>
          <p:nvSpPr>
            <p:cNvPr id="12" name="object 12"/>
            <p:cNvSpPr/>
            <p:nvPr/>
          </p:nvSpPr>
          <p:spPr>
            <a:xfrm>
              <a:off x="469337" y="1045117"/>
              <a:ext cx="474345" cy="474345"/>
            </a:xfrm>
            <a:custGeom>
              <a:avLst/>
              <a:gdLst/>
              <a:ahLst/>
              <a:cxnLst/>
              <a:rect l="l" t="t" r="r" b="b"/>
              <a:pathLst>
                <a:path w="474344" h="474344">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13" name="object 13"/>
            <p:cNvPicPr/>
            <p:nvPr/>
          </p:nvPicPr>
          <p:blipFill>
            <a:blip r:embed="rId4" cstate="print"/>
            <a:stretch>
              <a:fillRect/>
            </a:stretch>
          </p:blipFill>
          <p:spPr>
            <a:xfrm>
              <a:off x="573284" y="1148103"/>
              <a:ext cx="266442" cy="268339"/>
            </a:xfrm>
            <a:prstGeom prst="rect">
              <a:avLst/>
            </a:prstGeom>
          </p:spPr>
        </p:pic>
      </p:grpSp>
      <p:pic>
        <p:nvPicPr>
          <p:cNvPr id="14" name="object 14"/>
          <p:cNvPicPr/>
          <p:nvPr/>
        </p:nvPicPr>
        <p:blipFill>
          <a:blip r:embed="rId5" cstate="print"/>
          <a:stretch>
            <a:fillRect/>
          </a:stretch>
        </p:blipFill>
        <p:spPr>
          <a:xfrm>
            <a:off x="1847107" y="1597057"/>
            <a:ext cx="245795" cy="245795"/>
          </a:xfrm>
          <a:prstGeom prst="rect">
            <a:avLst/>
          </a:prstGeom>
        </p:spPr>
      </p:pic>
      <p:grpSp>
        <p:nvGrpSpPr>
          <p:cNvPr id="15" name="object 15"/>
          <p:cNvGrpSpPr/>
          <p:nvPr/>
        </p:nvGrpSpPr>
        <p:grpSpPr>
          <a:xfrm>
            <a:off x="6362156" y="2412109"/>
            <a:ext cx="474345" cy="474345"/>
            <a:chOff x="469337" y="2414916"/>
            <a:chExt cx="474345" cy="474345"/>
          </a:xfrm>
        </p:grpSpPr>
        <p:sp>
          <p:nvSpPr>
            <p:cNvPr id="16" name="object 16"/>
            <p:cNvSpPr/>
            <p:nvPr/>
          </p:nvSpPr>
          <p:spPr>
            <a:xfrm>
              <a:off x="469337" y="2414916"/>
              <a:ext cx="474345" cy="474345"/>
            </a:xfrm>
            <a:custGeom>
              <a:avLst/>
              <a:gdLst/>
              <a:ahLst/>
              <a:cxnLst/>
              <a:rect l="l" t="t" r="r" b="b"/>
              <a:pathLst>
                <a:path w="474344" h="474344">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17" name="object 17"/>
            <p:cNvPicPr/>
            <p:nvPr/>
          </p:nvPicPr>
          <p:blipFill>
            <a:blip r:embed="rId6" cstate="print"/>
            <a:stretch>
              <a:fillRect/>
            </a:stretch>
          </p:blipFill>
          <p:spPr>
            <a:xfrm>
              <a:off x="573284" y="2517903"/>
              <a:ext cx="266442" cy="268339"/>
            </a:xfrm>
            <a:prstGeom prst="rect">
              <a:avLst/>
            </a:prstGeom>
          </p:spPr>
        </p:pic>
      </p:grpSp>
      <p:pic>
        <p:nvPicPr>
          <p:cNvPr id="18" name="object 18"/>
          <p:cNvPicPr/>
          <p:nvPr/>
        </p:nvPicPr>
        <p:blipFill>
          <a:blip r:embed="rId7" cstate="print"/>
          <a:stretch>
            <a:fillRect/>
          </a:stretch>
        </p:blipFill>
        <p:spPr>
          <a:xfrm>
            <a:off x="1862683" y="2962230"/>
            <a:ext cx="245795" cy="245795"/>
          </a:xfrm>
          <a:prstGeom prst="rect">
            <a:avLst/>
          </a:prstGeom>
        </p:spPr>
      </p:pic>
      <p:grpSp>
        <p:nvGrpSpPr>
          <p:cNvPr id="19" name="object 19"/>
          <p:cNvGrpSpPr/>
          <p:nvPr/>
        </p:nvGrpSpPr>
        <p:grpSpPr>
          <a:xfrm>
            <a:off x="6401044" y="3648401"/>
            <a:ext cx="474345" cy="474345"/>
            <a:chOff x="469337" y="3641716"/>
            <a:chExt cx="474345" cy="474345"/>
          </a:xfrm>
        </p:grpSpPr>
        <p:sp>
          <p:nvSpPr>
            <p:cNvPr id="20" name="object 20"/>
            <p:cNvSpPr/>
            <p:nvPr/>
          </p:nvSpPr>
          <p:spPr>
            <a:xfrm>
              <a:off x="469337" y="3641716"/>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21" name="object 21"/>
            <p:cNvPicPr/>
            <p:nvPr/>
          </p:nvPicPr>
          <p:blipFill>
            <a:blip r:embed="rId8" cstate="print"/>
            <a:stretch>
              <a:fillRect/>
            </a:stretch>
          </p:blipFill>
          <p:spPr>
            <a:xfrm>
              <a:off x="573284" y="3744703"/>
              <a:ext cx="266442" cy="268339"/>
            </a:xfrm>
            <a:prstGeom prst="rect">
              <a:avLst/>
            </a:prstGeom>
          </p:spPr>
        </p:pic>
      </p:grpSp>
      <p:grpSp>
        <p:nvGrpSpPr>
          <p:cNvPr id="22" name="object 22"/>
          <p:cNvGrpSpPr/>
          <p:nvPr/>
        </p:nvGrpSpPr>
        <p:grpSpPr>
          <a:xfrm>
            <a:off x="165599" y="5399997"/>
            <a:ext cx="6727190" cy="4047490"/>
            <a:chOff x="165599" y="5399997"/>
            <a:chExt cx="6727190" cy="4047490"/>
          </a:xfrm>
        </p:grpSpPr>
        <p:pic>
          <p:nvPicPr>
            <p:cNvPr id="23" name="object 23"/>
            <p:cNvPicPr/>
            <p:nvPr/>
          </p:nvPicPr>
          <p:blipFill>
            <a:blip r:embed="rId9" cstate="print"/>
            <a:stretch>
              <a:fillRect/>
            </a:stretch>
          </p:blipFill>
          <p:spPr>
            <a:xfrm>
              <a:off x="719999" y="5514416"/>
              <a:ext cx="6172530" cy="3932911"/>
            </a:xfrm>
            <a:prstGeom prst="rect">
              <a:avLst/>
            </a:prstGeom>
          </p:spPr>
        </p:pic>
        <p:sp>
          <p:nvSpPr>
            <p:cNvPr id="24" name="object 24"/>
            <p:cNvSpPr/>
            <p:nvPr/>
          </p:nvSpPr>
          <p:spPr>
            <a:xfrm>
              <a:off x="165599" y="5399997"/>
              <a:ext cx="2153285" cy="2268220"/>
            </a:xfrm>
            <a:custGeom>
              <a:avLst/>
              <a:gdLst/>
              <a:ahLst/>
              <a:cxnLst/>
              <a:rect l="l" t="t" r="r" b="b"/>
              <a:pathLst>
                <a:path w="2153285" h="2268220">
                  <a:moveTo>
                    <a:pt x="1076401" y="0"/>
                  </a:moveTo>
                  <a:lnTo>
                    <a:pt x="1029709" y="1047"/>
                  </a:lnTo>
                  <a:lnTo>
                    <a:pt x="983525" y="4162"/>
                  </a:lnTo>
                  <a:lnTo>
                    <a:pt x="937890" y="9302"/>
                  </a:lnTo>
                  <a:lnTo>
                    <a:pt x="892844" y="16423"/>
                  </a:lnTo>
                  <a:lnTo>
                    <a:pt x="848427" y="25484"/>
                  </a:lnTo>
                  <a:lnTo>
                    <a:pt x="804679" y="36442"/>
                  </a:lnTo>
                  <a:lnTo>
                    <a:pt x="761642" y="49254"/>
                  </a:lnTo>
                  <a:lnTo>
                    <a:pt x="719355" y="63878"/>
                  </a:lnTo>
                  <a:lnTo>
                    <a:pt x="677858" y="80272"/>
                  </a:lnTo>
                  <a:lnTo>
                    <a:pt x="637193" y="98392"/>
                  </a:lnTo>
                  <a:lnTo>
                    <a:pt x="597399" y="118196"/>
                  </a:lnTo>
                  <a:lnTo>
                    <a:pt x="558518" y="139642"/>
                  </a:lnTo>
                  <a:lnTo>
                    <a:pt x="520588" y="162687"/>
                  </a:lnTo>
                  <a:lnTo>
                    <a:pt x="483651" y="187288"/>
                  </a:lnTo>
                  <a:lnTo>
                    <a:pt x="447748" y="213403"/>
                  </a:lnTo>
                  <a:lnTo>
                    <a:pt x="412918" y="240990"/>
                  </a:lnTo>
                  <a:lnTo>
                    <a:pt x="379201" y="270005"/>
                  </a:lnTo>
                  <a:lnTo>
                    <a:pt x="346640" y="300407"/>
                  </a:lnTo>
                  <a:lnTo>
                    <a:pt x="315272" y="332152"/>
                  </a:lnTo>
                  <a:lnTo>
                    <a:pt x="285140" y="365199"/>
                  </a:lnTo>
                  <a:lnTo>
                    <a:pt x="256283" y="399504"/>
                  </a:lnTo>
                  <a:lnTo>
                    <a:pt x="228742" y="435025"/>
                  </a:lnTo>
                  <a:lnTo>
                    <a:pt x="202558" y="471720"/>
                  </a:lnTo>
                  <a:lnTo>
                    <a:pt x="177770" y="509545"/>
                  </a:lnTo>
                  <a:lnTo>
                    <a:pt x="154418" y="548459"/>
                  </a:lnTo>
                  <a:lnTo>
                    <a:pt x="132545" y="588419"/>
                  </a:lnTo>
                  <a:lnTo>
                    <a:pt x="112189" y="629382"/>
                  </a:lnTo>
                  <a:lnTo>
                    <a:pt x="93391" y="671306"/>
                  </a:lnTo>
                  <a:lnTo>
                    <a:pt x="76192" y="714148"/>
                  </a:lnTo>
                  <a:lnTo>
                    <a:pt x="60632" y="757865"/>
                  </a:lnTo>
                  <a:lnTo>
                    <a:pt x="46751" y="802416"/>
                  </a:lnTo>
                  <a:lnTo>
                    <a:pt x="34590" y="847757"/>
                  </a:lnTo>
                  <a:lnTo>
                    <a:pt x="24189" y="893846"/>
                  </a:lnTo>
                  <a:lnTo>
                    <a:pt x="15588" y="940640"/>
                  </a:lnTo>
                  <a:lnTo>
                    <a:pt x="8829" y="988098"/>
                  </a:lnTo>
                  <a:lnTo>
                    <a:pt x="3951" y="1036175"/>
                  </a:lnTo>
                  <a:lnTo>
                    <a:pt x="994" y="1084830"/>
                  </a:lnTo>
                  <a:lnTo>
                    <a:pt x="0" y="1134021"/>
                  </a:lnTo>
                  <a:lnTo>
                    <a:pt x="994" y="1183209"/>
                  </a:lnTo>
                  <a:lnTo>
                    <a:pt x="3951" y="1231862"/>
                  </a:lnTo>
                  <a:lnTo>
                    <a:pt x="8829" y="1279938"/>
                  </a:lnTo>
                  <a:lnTo>
                    <a:pt x="15588" y="1327394"/>
                  </a:lnTo>
                  <a:lnTo>
                    <a:pt x="24189" y="1374187"/>
                  </a:lnTo>
                  <a:lnTo>
                    <a:pt x="34590" y="1420274"/>
                  </a:lnTo>
                  <a:lnTo>
                    <a:pt x="46751" y="1465614"/>
                  </a:lnTo>
                  <a:lnTo>
                    <a:pt x="60632" y="1510163"/>
                  </a:lnTo>
                  <a:lnTo>
                    <a:pt x="76192" y="1553879"/>
                  </a:lnTo>
                  <a:lnTo>
                    <a:pt x="93391" y="1596720"/>
                  </a:lnTo>
                  <a:lnTo>
                    <a:pt x="112189" y="1638643"/>
                  </a:lnTo>
                  <a:lnTo>
                    <a:pt x="132545" y="1679605"/>
                  </a:lnTo>
                  <a:lnTo>
                    <a:pt x="154418" y="1719564"/>
                  </a:lnTo>
                  <a:lnTo>
                    <a:pt x="177770" y="1758477"/>
                  </a:lnTo>
                  <a:lnTo>
                    <a:pt x="202558" y="1796302"/>
                  </a:lnTo>
                  <a:lnTo>
                    <a:pt x="228742" y="1832996"/>
                  </a:lnTo>
                  <a:lnTo>
                    <a:pt x="256283" y="1868516"/>
                  </a:lnTo>
                  <a:lnTo>
                    <a:pt x="285140" y="1902821"/>
                  </a:lnTo>
                  <a:lnTo>
                    <a:pt x="315272" y="1935867"/>
                  </a:lnTo>
                  <a:lnTo>
                    <a:pt x="346640" y="1967612"/>
                  </a:lnTo>
                  <a:lnTo>
                    <a:pt x="379201" y="1998013"/>
                  </a:lnTo>
                  <a:lnTo>
                    <a:pt x="412918" y="2027028"/>
                  </a:lnTo>
                  <a:lnTo>
                    <a:pt x="447748" y="2054614"/>
                  </a:lnTo>
                  <a:lnTo>
                    <a:pt x="483651" y="2080729"/>
                  </a:lnTo>
                  <a:lnTo>
                    <a:pt x="520588" y="2105330"/>
                  </a:lnTo>
                  <a:lnTo>
                    <a:pt x="558518" y="2128375"/>
                  </a:lnTo>
                  <a:lnTo>
                    <a:pt x="597399" y="2149820"/>
                  </a:lnTo>
                  <a:lnTo>
                    <a:pt x="637193" y="2169624"/>
                  </a:lnTo>
                  <a:lnTo>
                    <a:pt x="677858" y="2187744"/>
                  </a:lnTo>
                  <a:lnTo>
                    <a:pt x="719355" y="2204138"/>
                  </a:lnTo>
                  <a:lnTo>
                    <a:pt x="761642" y="2218762"/>
                  </a:lnTo>
                  <a:lnTo>
                    <a:pt x="804679" y="2231574"/>
                  </a:lnTo>
                  <a:lnTo>
                    <a:pt x="848427" y="2242532"/>
                  </a:lnTo>
                  <a:lnTo>
                    <a:pt x="892844" y="2251593"/>
                  </a:lnTo>
                  <a:lnTo>
                    <a:pt x="937890" y="2258714"/>
                  </a:lnTo>
                  <a:lnTo>
                    <a:pt x="983525" y="2263854"/>
                  </a:lnTo>
                  <a:lnTo>
                    <a:pt x="1029709" y="2266969"/>
                  </a:lnTo>
                  <a:lnTo>
                    <a:pt x="1076401" y="2268016"/>
                  </a:lnTo>
                  <a:lnTo>
                    <a:pt x="1123092" y="2266969"/>
                  </a:lnTo>
                  <a:lnTo>
                    <a:pt x="1169276" y="2263854"/>
                  </a:lnTo>
                  <a:lnTo>
                    <a:pt x="1214911" y="2258714"/>
                  </a:lnTo>
                  <a:lnTo>
                    <a:pt x="1259957" y="2251593"/>
                  </a:lnTo>
                  <a:lnTo>
                    <a:pt x="1304375" y="2242532"/>
                  </a:lnTo>
                  <a:lnTo>
                    <a:pt x="1348122" y="2231574"/>
                  </a:lnTo>
                  <a:lnTo>
                    <a:pt x="1391160" y="2218762"/>
                  </a:lnTo>
                  <a:lnTo>
                    <a:pt x="1433447" y="2204138"/>
                  </a:lnTo>
                  <a:lnTo>
                    <a:pt x="1474943" y="2187744"/>
                  </a:lnTo>
                  <a:lnTo>
                    <a:pt x="1515608" y="2169624"/>
                  </a:lnTo>
                  <a:lnTo>
                    <a:pt x="1555402" y="2149820"/>
                  </a:lnTo>
                  <a:lnTo>
                    <a:pt x="1594284" y="2128375"/>
                  </a:lnTo>
                  <a:lnTo>
                    <a:pt x="1632213" y="2105330"/>
                  </a:lnTo>
                  <a:lnTo>
                    <a:pt x="1669150" y="2080729"/>
                  </a:lnTo>
                  <a:lnTo>
                    <a:pt x="1705054" y="2054614"/>
                  </a:lnTo>
                  <a:lnTo>
                    <a:pt x="1739884" y="2027028"/>
                  </a:lnTo>
                  <a:lnTo>
                    <a:pt x="1773600" y="1998013"/>
                  </a:lnTo>
                  <a:lnTo>
                    <a:pt x="1806162" y="1967612"/>
                  </a:lnTo>
                  <a:lnTo>
                    <a:pt x="1837529" y="1935867"/>
                  </a:lnTo>
                  <a:lnTo>
                    <a:pt x="1867661" y="1902821"/>
                  </a:lnTo>
                  <a:lnTo>
                    <a:pt x="1896518" y="1868516"/>
                  </a:lnTo>
                  <a:lnTo>
                    <a:pt x="1924059" y="1832996"/>
                  </a:lnTo>
                  <a:lnTo>
                    <a:pt x="1950244" y="1796302"/>
                  </a:lnTo>
                  <a:lnTo>
                    <a:pt x="1975032" y="1758477"/>
                  </a:lnTo>
                  <a:lnTo>
                    <a:pt x="1998383" y="1719564"/>
                  </a:lnTo>
                  <a:lnTo>
                    <a:pt x="2020257" y="1679605"/>
                  </a:lnTo>
                  <a:lnTo>
                    <a:pt x="2040613" y="1638643"/>
                  </a:lnTo>
                  <a:lnTo>
                    <a:pt x="2059410" y="1596720"/>
                  </a:lnTo>
                  <a:lnTo>
                    <a:pt x="2076609" y="1553879"/>
                  </a:lnTo>
                  <a:lnTo>
                    <a:pt x="2092170" y="1510163"/>
                  </a:lnTo>
                  <a:lnTo>
                    <a:pt x="2106050" y="1465614"/>
                  </a:lnTo>
                  <a:lnTo>
                    <a:pt x="2118212" y="1420274"/>
                  </a:lnTo>
                  <a:lnTo>
                    <a:pt x="2128613" y="1374187"/>
                  </a:lnTo>
                  <a:lnTo>
                    <a:pt x="2137213" y="1327394"/>
                  </a:lnTo>
                  <a:lnTo>
                    <a:pt x="2143973" y="1279938"/>
                  </a:lnTo>
                  <a:lnTo>
                    <a:pt x="2148851" y="1231862"/>
                  </a:lnTo>
                  <a:lnTo>
                    <a:pt x="2151807" y="1183209"/>
                  </a:lnTo>
                  <a:lnTo>
                    <a:pt x="2152802" y="1134021"/>
                  </a:lnTo>
                  <a:lnTo>
                    <a:pt x="2151807" y="1084830"/>
                  </a:lnTo>
                  <a:lnTo>
                    <a:pt x="2148851" y="1036175"/>
                  </a:lnTo>
                  <a:lnTo>
                    <a:pt x="2143973" y="988098"/>
                  </a:lnTo>
                  <a:lnTo>
                    <a:pt x="2137213" y="940640"/>
                  </a:lnTo>
                  <a:lnTo>
                    <a:pt x="2128613" y="893846"/>
                  </a:lnTo>
                  <a:lnTo>
                    <a:pt x="2118212" y="847757"/>
                  </a:lnTo>
                  <a:lnTo>
                    <a:pt x="2106050" y="802416"/>
                  </a:lnTo>
                  <a:lnTo>
                    <a:pt x="2092170" y="757865"/>
                  </a:lnTo>
                  <a:lnTo>
                    <a:pt x="2076609" y="714148"/>
                  </a:lnTo>
                  <a:lnTo>
                    <a:pt x="2059410" y="671306"/>
                  </a:lnTo>
                  <a:lnTo>
                    <a:pt x="2040613" y="629382"/>
                  </a:lnTo>
                  <a:lnTo>
                    <a:pt x="2020257" y="588419"/>
                  </a:lnTo>
                  <a:lnTo>
                    <a:pt x="1998383" y="548459"/>
                  </a:lnTo>
                  <a:lnTo>
                    <a:pt x="1975032" y="509545"/>
                  </a:lnTo>
                  <a:lnTo>
                    <a:pt x="1950244" y="471720"/>
                  </a:lnTo>
                  <a:lnTo>
                    <a:pt x="1924059" y="435025"/>
                  </a:lnTo>
                  <a:lnTo>
                    <a:pt x="1896518" y="399504"/>
                  </a:lnTo>
                  <a:lnTo>
                    <a:pt x="1867661" y="365199"/>
                  </a:lnTo>
                  <a:lnTo>
                    <a:pt x="1837529" y="332152"/>
                  </a:lnTo>
                  <a:lnTo>
                    <a:pt x="1806162" y="300407"/>
                  </a:lnTo>
                  <a:lnTo>
                    <a:pt x="1773600" y="270005"/>
                  </a:lnTo>
                  <a:lnTo>
                    <a:pt x="1739884" y="240990"/>
                  </a:lnTo>
                  <a:lnTo>
                    <a:pt x="1705054" y="213403"/>
                  </a:lnTo>
                  <a:lnTo>
                    <a:pt x="1669150" y="187288"/>
                  </a:lnTo>
                  <a:lnTo>
                    <a:pt x="1632213" y="162687"/>
                  </a:lnTo>
                  <a:lnTo>
                    <a:pt x="1594284" y="139642"/>
                  </a:lnTo>
                  <a:lnTo>
                    <a:pt x="1555402" y="118196"/>
                  </a:lnTo>
                  <a:lnTo>
                    <a:pt x="1515608" y="98392"/>
                  </a:lnTo>
                  <a:lnTo>
                    <a:pt x="1474943" y="80272"/>
                  </a:lnTo>
                  <a:lnTo>
                    <a:pt x="1433447" y="63878"/>
                  </a:lnTo>
                  <a:lnTo>
                    <a:pt x="1391160" y="49254"/>
                  </a:lnTo>
                  <a:lnTo>
                    <a:pt x="1348122" y="36442"/>
                  </a:lnTo>
                  <a:lnTo>
                    <a:pt x="1304375" y="25484"/>
                  </a:lnTo>
                  <a:lnTo>
                    <a:pt x="1259957" y="16423"/>
                  </a:lnTo>
                  <a:lnTo>
                    <a:pt x="1214911" y="9302"/>
                  </a:lnTo>
                  <a:lnTo>
                    <a:pt x="1169276" y="4162"/>
                  </a:lnTo>
                  <a:lnTo>
                    <a:pt x="1123092" y="1047"/>
                  </a:lnTo>
                  <a:lnTo>
                    <a:pt x="1076401" y="0"/>
                  </a:lnTo>
                  <a:close/>
                </a:path>
              </a:pathLst>
            </a:custGeom>
            <a:solidFill>
              <a:srgbClr val="992B7D"/>
            </a:solidFill>
          </p:spPr>
          <p:txBody>
            <a:bodyPr wrap="square" lIns="0" tIns="0" rIns="0" bIns="0" rtlCol="0"/>
            <a:lstStyle/>
            <a:p>
              <a:endParaRPr>
                <a:cs typeface="Calibri" panose="020F0502020204030204" pitchFamily="34" charset="0"/>
              </a:endParaRPr>
            </a:p>
          </p:txBody>
        </p:sp>
      </p:grpSp>
      <p:sp>
        <p:nvSpPr>
          <p:cNvPr id="25" name="object 25"/>
          <p:cNvSpPr txBox="1"/>
          <p:nvPr/>
        </p:nvSpPr>
        <p:spPr>
          <a:xfrm>
            <a:off x="901001" y="5728165"/>
            <a:ext cx="1084580" cy="1544320"/>
          </a:xfrm>
          <a:prstGeom prst="rect">
            <a:avLst/>
          </a:prstGeom>
        </p:spPr>
        <p:txBody>
          <a:bodyPr vert="horz" wrap="square" lIns="0" tIns="7620" rIns="0" bIns="0" rtlCol="0">
            <a:spAutoFit/>
          </a:bodyPr>
          <a:lstStyle/>
          <a:p>
            <a:pPr marL="13970" marR="5080" indent="3175" algn="just" rtl="1">
              <a:lnSpc>
                <a:spcPct val="104200"/>
              </a:lnSpc>
              <a:spcBef>
                <a:spcPts val="60"/>
              </a:spcBef>
            </a:pPr>
            <a:r>
              <a:rPr lang="ar-JO" sz="800" dirty="0">
                <a:solidFill>
                  <a:srgbClr val="FFFFFF"/>
                </a:solidFill>
                <a:latin typeface="Arial Narrow"/>
                <a:cs typeface="Calibri" panose="020F0502020204030204" pitchFamily="34" charset="0"/>
              </a:rPr>
              <a:t>جمهورية الكونغو الديمقراطية 2019 - فاني بيروني، متطوعة في الصليب الأحمر في جمهورية الكونغو الديمقراطية، تناقش فيروس </a:t>
            </a:r>
            <a:r>
              <a:rPr lang="ar-JO" sz="800" dirty="0" err="1">
                <a:solidFill>
                  <a:srgbClr val="FFFFFF"/>
                </a:solidFill>
                <a:latin typeface="Arial Narrow"/>
                <a:cs typeface="Calibri" panose="020F0502020204030204" pitchFamily="34" charset="0"/>
              </a:rPr>
              <a:t>الإيبولا</a:t>
            </a:r>
            <a:r>
              <a:rPr lang="ar-JO" sz="800" dirty="0">
                <a:solidFill>
                  <a:srgbClr val="FFFFFF"/>
                </a:solidFill>
                <a:latin typeface="Arial Narrow"/>
                <a:cs typeface="Calibri" panose="020F0502020204030204" pitchFamily="34" charset="0"/>
              </a:rPr>
              <a:t> وكيفية الوقاية منه مع أفراد المجتمع في أكبر سوق في بونيا. يوفر هذا أيضًا الفرصة لفهم الأسئلة والاقتراحات والمخاوف الرئيسية للأشخاص بشكل أفضل.© كوري بتلر/الاتحاد الدولي لجمعيات الصليب الأحمر والهلال الأحمر</a:t>
            </a:r>
            <a:endParaRPr sz="800" dirty="0">
              <a:latin typeface="Arial Narrow"/>
              <a:cs typeface="Calibri" panose="020F0502020204030204" pitchFamily="34" charset="0"/>
            </a:endParaRPr>
          </a:p>
        </p:txBody>
      </p:sp>
      <p:sp>
        <p:nvSpPr>
          <p:cNvPr id="26" name="object 26"/>
          <p:cNvSpPr/>
          <p:nvPr/>
        </p:nvSpPr>
        <p:spPr>
          <a:xfrm>
            <a:off x="122389" y="5311952"/>
            <a:ext cx="1966595" cy="2341880"/>
          </a:xfrm>
          <a:custGeom>
            <a:avLst/>
            <a:gdLst/>
            <a:ahLst/>
            <a:cxnLst/>
            <a:rect l="l" t="t" r="r" b="b"/>
            <a:pathLst>
              <a:path w="1966595" h="2341879">
                <a:moveTo>
                  <a:pt x="597611" y="232054"/>
                </a:moveTo>
                <a:lnTo>
                  <a:pt x="0" y="232054"/>
                </a:lnTo>
                <a:lnTo>
                  <a:pt x="0" y="2341664"/>
                </a:lnTo>
                <a:lnTo>
                  <a:pt x="597611" y="2341664"/>
                </a:lnTo>
                <a:lnTo>
                  <a:pt x="597611" y="232054"/>
                </a:lnTo>
                <a:close/>
              </a:path>
              <a:path w="1966595" h="2341879">
                <a:moveTo>
                  <a:pt x="1966468" y="0"/>
                </a:moveTo>
                <a:lnTo>
                  <a:pt x="229565" y="0"/>
                </a:lnTo>
                <a:lnTo>
                  <a:pt x="229565" y="202438"/>
                </a:lnTo>
                <a:lnTo>
                  <a:pt x="1966468" y="202438"/>
                </a:lnTo>
                <a:lnTo>
                  <a:pt x="1966468" y="0"/>
                </a:lnTo>
                <a:close/>
              </a:path>
            </a:pathLst>
          </a:custGeom>
          <a:solidFill>
            <a:srgbClr val="FFFFFF"/>
          </a:solidFill>
        </p:spPr>
        <p:txBody>
          <a:bodyPr wrap="square" lIns="0" tIns="0" rIns="0" bIns="0" rtlCol="0"/>
          <a:lstStyle/>
          <a:p>
            <a:endParaRPr>
              <a:cs typeface="Calibri" panose="020F0502020204030204" pitchFamily="34" charset="0"/>
            </a:endParaRPr>
          </a:p>
        </p:txBody>
      </p:sp>
      <p:sp>
        <p:nvSpPr>
          <p:cNvPr id="27" name="object 27"/>
          <p:cNvSpPr/>
          <p:nvPr/>
        </p:nvSpPr>
        <p:spPr>
          <a:xfrm>
            <a:off x="6627288" y="10060941"/>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dirty="0">
              <a:cs typeface="Calibri" panose="020F0502020204030204" pitchFamily="34" charset="0"/>
            </a:endParaRPr>
          </a:p>
        </p:txBody>
      </p:sp>
      <p:sp>
        <p:nvSpPr>
          <p:cNvPr id="28" name="object 28"/>
          <p:cNvSpPr txBox="1"/>
          <p:nvPr/>
        </p:nvSpPr>
        <p:spPr>
          <a:xfrm>
            <a:off x="3553038" y="10060941"/>
            <a:ext cx="3282315" cy="197490"/>
          </a:xfrm>
          <a:prstGeom prst="rect">
            <a:avLst/>
          </a:prstGeom>
        </p:spPr>
        <p:txBody>
          <a:bodyPr vert="horz" wrap="square" lIns="0" tIns="12700" rIns="0" bIns="0" rtlCol="0">
            <a:spAutoFit/>
          </a:bodyPr>
          <a:lstStyle/>
          <a:p>
            <a:pPr marL="12700" rtl="1">
              <a:lnSpc>
                <a:spcPct val="100000"/>
              </a:lnSpc>
              <a:spcBef>
                <a:spcPts val="100"/>
              </a:spcBef>
              <a:tabLst>
                <a:tab pos="361950" algn="l"/>
              </a:tabLst>
            </a:pPr>
            <a:r>
              <a:rPr sz="1200" b="1" spc="67" baseline="3472" dirty="0">
                <a:solidFill>
                  <a:srgbClr val="FFFFFF"/>
                </a:solidFill>
                <a:latin typeface="Calibri" panose="020F0502020204030204" pitchFamily="34" charset="0"/>
                <a:cs typeface="Calibri" panose="020F0502020204030204" pitchFamily="34" charset="0"/>
              </a:rPr>
              <a:t>42</a:t>
            </a:r>
            <a:r>
              <a:rPr sz="1200" b="1" baseline="3472" dirty="0">
                <a:solidFill>
                  <a:srgbClr val="FFFFFF"/>
                </a:solidFill>
                <a:latin typeface="Calibri" panose="020F0502020204030204" pitchFamily="34" charset="0"/>
                <a:cs typeface="Calibri" panose="020F0502020204030204" pitchFamily="34" charset="0"/>
              </a:rPr>
              <a:t>	</a:t>
            </a:r>
            <a:endParaRPr sz="800" dirty="0">
              <a:latin typeface="Verdana"/>
              <a:cs typeface="Calibri" panose="020F0502020204030204" pitchFamily="34" charset="0"/>
            </a:endParaRPr>
          </a:p>
        </p:txBody>
      </p:sp>
      <p:sp>
        <p:nvSpPr>
          <p:cNvPr id="29" name="object 23">
            <a:extLst>
              <a:ext uri="{FF2B5EF4-FFF2-40B4-BE49-F238E27FC236}">
                <a16:creationId xmlns:a16="http://schemas.microsoft.com/office/drawing/2014/main" id="{9985AF65-F22B-8860-F7F2-53265981DF21}"/>
              </a:ext>
            </a:extLst>
          </p:cNvPr>
          <p:cNvSpPr txBox="1"/>
          <p:nvPr/>
        </p:nvSpPr>
        <p:spPr>
          <a:xfrm>
            <a:off x="3166462" y="10168647"/>
            <a:ext cx="3350553" cy="120546"/>
          </a:xfrm>
          <a:prstGeom prst="rect">
            <a:avLst/>
          </a:prstGeom>
        </p:spPr>
        <p:txBody>
          <a:bodyPr vert="horz" wrap="square" lIns="0" tIns="12700" rIns="0" bIns="0" rtlCol="0">
            <a:spAutoFit/>
          </a:bodyPr>
          <a:lstStyle/>
          <a:p>
            <a:pPr marL="12700" rtl="1">
              <a:lnSpc>
                <a:spcPct val="100000"/>
              </a:lnSpc>
              <a:spcBef>
                <a:spcPts val="100"/>
              </a:spcBef>
            </a:pPr>
            <a:r>
              <a:rPr lang="ar-JO" sz="700" spc="10" dirty="0">
                <a:latin typeface="Verdana"/>
                <a:cs typeface="Calibri" panose="020F0502020204030204" pitchFamily="34" charset="0"/>
              </a:rPr>
              <a:t>كيفية الاستماع والاستجابة للتغذية الراجعة المجتمعية المفتوحة</a:t>
            </a:r>
            <a:endParaRPr sz="700" dirty="0">
              <a:latin typeface="Verdana"/>
              <a:cs typeface="Calibri" panose="020F0502020204030204"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719999" y="612003"/>
            <a:ext cx="6120130" cy="381635"/>
          </a:xfrm>
          <a:custGeom>
            <a:avLst/>
            <a:gdLst/>
            <a:ahLst/>
            <a:cxnLst/>
            <a:rect l="l" t="t" r="r" b="b"/>
            <a:pathLst>
              <a:path w="6120130" h="381634">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92B7D"/>
          </a:solidFill>
        </p:spPr>
        <p:txBody>
          <a:bodyPr wrap="square" lIns="0" tIns="0" rIns="0" bIns="0" rtlCol="0"/>
          <a:lstStyle/>
          <a:p>
            <a:endParaRPr sz="1000">
              <a:cs typeface="Calibri" panose="020F0502020204030204" pitchFamily="34" charset="0"/>
            </a:endParaRPr>
          </a:p>
        </p:txBody>
      </p:sp>
      <p:sp>
        <p:nvSpPr>
          <p:cNvPr id="3" name="object 3"/>
          <p:cNvSpPr txBox="1"/>
          <p:nvPr/>
        </p:nvSpPr>
        <p:spPr>
          <a:xfrm>
            <a:off x="3168650" y="692838"/>
            <a:ext cx="3182620" cy="166712"/>
          </a:xfrm>
          <a:prstGeom prst="rect">
            <a:avLst/>
          </a:prstGeom>
        </p:spPr>
        <p:txBody>
          <a:bodyPr vert="horz" wrap="square" lIns="0" tIns="12700" rIns="0" bIns="0" rtlCol="0">
            <a:spAutoFit/>
          </a:bodyPr>
          <a:lstStyle/>
          <a:p>
            <a:pPr marL="12700" rtl="1">
              <a:lnSpc>
                <a:spcPct val="100000"/>
              </a:lnSpc>
              <a:spcBef>
                <a:spcPts val="100"/>
              </a:spcBef>
            </a:pPr>
            <a:r>
              <a:rPr lang="ar-JO" sz="1000" b="1" spc="145" dirty="0">
                <a:solidFill>
                  <a:srgbClr val="FFFFFF"/>
                </a:solidFill>
                <a:latin typeface="Calibri"/>
                <a:cs typeface="Calibri" panose="020F0502020204030204" pitchFamily="34" charset="0"/>
              </a:rPr>
              <a:t>إتاحة المعلومات للآخرين</a:t>
            </a:r>
            <a:endParaRPr sz="1000" dirty="0">
              <a:latin typeface="Calibri"/>
              <a:cs typeface="Calibri" panose="020F0502020204030204" pitchFamily="34" charset="0"/>
            </a:endParaRPr>
          </a:p>
        </p:txBody>
      </p:sp>
      <p:sp>
        <p:nvSpPr>
          <p:cNvPr id="6" name="object 6"/>
          <p:cNvSpPr txBox="1"/>
          <p:nvPr/>
        </p:nvSpPr>
        <p:spPr>
          <a:xfrm>
            <a:off x="3717104" y="1155756"/>
            <a:ext cx="2995930" cy="878382"/>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ستكون منتجات المعلومات المتعلقة بنتائج التغذية الراجعة المجتمعية محط أنظار العديد أصحاب المصلحة، كما لن يكون للعديد منها رابط مباشر بالمجتمعات، كما أن مشاركة الأفكار من آلية التغذية الراجعة الخاصة بك يمكن أن تتيح استجابة أكثر تركيزًا على المجتمع. ابحث عن طرق لجعل نتائج الملاحظات والانطباعات متاحة للمجتمع أيضًا، وذلك</a:t>
            </a:r>
            <a:endParaRPr sz="1000" dirty="0">
              <a:latin typeface="Tahoma"/>
              <a:cs typeface="Calibri" panose="020F0502020204030204" pitchFamily="34" charset="0"/>
            </a:endParaRPr>
          </a:p>
        </p:txBody>
      </p:sp>
      <p:sp>
        <p:nvSpPr>
          <p:cNvPr id="7" name="object 7"/>
          <p:cNvSpPr txBox="1"/>
          <p:nvPr/>
        </p:nvSpPr>
        <p:spPr>
          <a:xfrm>
            <a:off x="599171" y="1153146"/>
            <a:ext cx="2995930" cy="1053815"/>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لتمكينهم من إجراء مناقشاتهم الخاصة حول الموقف وما الذي يجب أن يحدث. </a:t>
            </a:r>
            <a:r>
              <a:rPr lang="ar-JO" sz="1000" spc="-30" dirty="0">
                <a:latin typeface="Tahoma"/>
                <a:cs typeface="Calibri" panose="020F0502020204030204" pitchFamily="34" charset="0"/>
              </a:rPr>
              <a:t>يمكنك مشاركة منتجات المعلومات عبر القوائم البريدية أو إتاحتها للجمهور عن طريق تحميلها على المنصات الشائعة المستخدمة لمشاركة المعلومات والمصادر الإنسانية، مثل ريليف ويب</a:t>
            </a:r>
            <a:r>
              <a:rPr lang="en-US" sz="1000" spc="-30" dirty="0">
                <a:latin typeface="Tahoma"/>
                <a:cs typeface="Calibri" panose="020F0502020204030204" pitchFamily="34" charset="0"/>
              </a:rPr>
              <a:t> </a:t>
            </a:r>
            <a:r>
              <a:rPr lang="ar-JO" sz="1000" spc="-30" dirty="0">
                <a:latin typeface="Tahoma"/>
                <a:cs typeface="Calibri" panose="020F0502020204030204" pitchFamily="34" charset="0"/>
              </a:rPr>
              <a:t>أو المجلدات المشتركة ذات الصلة المستخدمة للتنسيق بين الوكالات.</a:t>
            </a:r>
            <a:r>
              <a:rPr lang="en-US" sz="1000" spc="-30" dirty="0">
                <a:latin typeface="Tahoma"/>
                <a:cs typeface="Calibri" panose="020F0502020204030204" pitchFamily="34" charset="0"/>
              </a:rPr>
              <a:t> </a:t>
            </a:r>
            <a:r>
              <a:rPr lang="ar-JO" sz="1000" spc="-30" dirty="0">
                <a:latin typeface="Tahoma"/>
                <a:cs typeface="Calibri" panose="020F0502020204030204" pitchFamily="34" charset="0"/>
              </a:rPr>
              <a:t>يمكنك أيضاً تحميلها على منصة تبادل البيانات الإنسانية. </a:t>
            </a:r>
            <a:endParaRPr sz="1000" dirty="0">
              <a:latin typeface="Tahoma"/>
              <a:cs typeface="Calibri" panose="020F0502020204030204" pitchFamily="34" charset="0"/>
            </a:endParaRPr>
          </a:p>
        </p:txBody>
      </p:sp>
      <p:pic>
        <p:nvPicPr>
          <p:cNvPr id="8" name="object 8"/>
          <p:cNvPicPr/>
          <p:nvPr/>
        </p:nvPicPr>
        <p:blipFill>
          <a:blip r:embed="rId2" cstate="print"/>
          <a:stretch>
            <a:fillRect/>
          </a:stretch>
        </p:blipFill>
        <p:spPr>
          <a:xfrm>
            <a:off x="6767995" y="2179516"/>
            <a:ext cx="72009" cy="71996"/>
          </a:xfrm>
          <a:prstGeom prst="rect">
            <a:avLst/>
          </a:prstGeom>
        </p:spPr>
      </p:pic>
      <p:sp>
        <p:nvSpPr>
          <p:cNvPr id="9" name="object 9"/>
          <p:cNvSpPr/>
          <p:nvPr/>
        </p:nvSpPr>
        <p:spPr>
          <a:xfrm>
            <a:off x="5513002" y="4216918"/>
            <a:ext cx="1268730" cy="0"/>
          </a:xfrm>
          <a:custGeom>
            <a:avLst/>
            <a:gdLst/>
            <a:ahLst/>
            <a:cxnLst/>
            <a:rect l="l" t="t" r="r" b="b"/>
            <a:pathLst>
              <a:path w="1268730">
                <a:moveTo>
                  <a:pt x="0" y="0"/>
                </a:moveTo>
                <a:lnTo>
                  <a:pt x="1268603" y="0"/>
                </a:lnTo>
              </a:path>
            </a:pathLst>
          </a:custGeom>
          <a:ln w="6350">
            <a:solidFill>
              <a:srgbClr val="992B7D"/>
            </a:solidFill>
          </a:ln>
        </p:spPr>
        <p:txBody>
          <a:bodyPr wrap="square" lIns="0" tIns="0" rIns="0" bIns="0" rtlCol="0"/>
          <a:lstStyle/>
          <a:p>
            <a:endParaRPr sz="1000">
              <a:cs typeface="Calibri" panose="020F0502020204030204" pitchFamily="34" charset="0"/>
            </a:endParaRPr>
          </a:p>
        </p:txBody>
      </p:sp>
      <p:sp>
        <p:nvSpPr>
          <p:cNvPr id="10" name="object 10"/>
          <p:cNvSpPr txBox="1"/>
          <p:nvPr/>
        </p:nvSpPr>
        <p:spPr>
          <a:xfrm>
            <a:off x="627705" y="2608960"/>
            <a:ext cx="6146165" cy="1613262"/>
          </a:xfrm>
          <a:prstGeom prst="rect">
            <a:avLst/>
          </a:prstGeom>
        </p:spPr>
        <p:txBody>
          <a:bodyPr vert="horz" wrap="square" lIns="0" tIns="12700" rIns="0" bIns="0" rtlCol="0">
            <a:spAutoFit/>
          </a:bodyPr>
          <a:lstStyle/>
          <a:p>
            <a:pPr marL="12700" rtl="1">
              <a:lnSpc>
                <a:spcPct val="100000"/>
              </a:lnSpc>
              <a:spcBef>
                <a:spcPts val="100"/>
              </a:spcBef>
            </a:pPr>
            <a:r>
              <a:rPr sz="1000" b="1" spc="155" dirty="0">
                <a:solidFill>
                  <a:srgbClr val="E42A83"/>
                </a:solidFill>
                <a:latin typeface="Calibri"/>
                <a:cs typeface="Calibri" panose="020F0502020204030204" pitchFamily="34" charset="0"/>
              </a:rPr>
              <a:t>4.2</a:t>
            </a:r>
            <a:r>
              <a:rPr sz="1000" b="1" spc="30" dirty="0">
                <a:solidFill>
                  <a:srgbClr val="E42A83"/>
                </a:solidFill>
                <a:latin typeface="Calibri"/>
                <a:cs typeface="Calibri" panose="020F0502020204030204" pitchFamily="34" charset="0"/>
              </a:rPr>
              <a:t> </a:t>
            </a:r>
            <a:r>
              <a:rPr lang="ar-JO" sz="1000" b="1" spc="30" dirty="0">
                <a:solidFill>
                  <a:srgbClr val="E42A83"/>
                </a:solidFill>
                <a:latin typeface="Calibri"/>
                <a:cs typeface="Calibri" panose="020F0502020204030204" pitchFamily="34" charset="0"/>
              </a:rPr>
              <a:t> </a:t>
            </a:r>
            <a:r>
              <a:rPr lang="ar-JO" sz="1200" b="1" spc="-10" dirty="0">
                <a:solidFill>
                  <a:srgbClr val="FF3399"/>
                </a:solidFill>
                <a:latin typeface="Tahoma"/>
                <a:cs typeface="Calibri" panose="020F0502020204030204" pitchFamily="34" charset="0"/>
              </a:rPr>
              <a:t>ناقش الملاحظات والانطباعات مع أصحاب المصلحة المعنيين</a:t>
            </a:r>
            <a:endParaRPr sz="1200" b="1" spc="-10" dirty="0">
              <a:solidFill>
                <a:srgbClr val="FF3399"/>
              </a:solidFill>
              <a:latin typeface="Tahoma"/>
              <a:cs typeface="Calibri" panose="020F0502020204030204" pitchFamily="34" charset="0"/>
            </a:endParaRPr>
          </a:p>
          <a:p>
            <a:pPr marL="12700" marR="5080" algn="just" rtl="1">
              <a:lnSpc>
                <a:spcPct val="113999"/>
              </a:lnSpc>
              <a:spcBef>
                <a:spcPts val="985"/>
              </a:spcBef>
            </a:pPr>
            <a:r>
              <a:rPr lang="ar-JO" sz="1000" spc="-10" dirty="0">
                <a:latin typeface="Tahoma"/>
                <a:cs typeface="Calibri" panose="020F0502020204030204" pitchFamily="34" charset="0"/>
              </a:rPr>
              <a:t>مشاركة الملاحظات والانطباعات ليست كافية، حيث ستحتاج لتمكين الأشخاص المناسبين من التعامل مع البيانات واتخاذ الإجراءات إلى التأكد من مناقشة نتائج الملاحظات والانطباعات في المكان والوقت المناسب، لا سيما أثناء الاستجابات الإنسانية، حيث أنه من الضروري النظر إلى ما هو أبعد من منظمتك. ستقع الكثير من الملاحظات والانطباعات التي ستتلقاها خارج نطاق ولايتك وقد تكون متعلقة بمجموعات أخرى تشارك في عملية الاستجابة الإنسانية.</a:t>
            </a:r>
          </a:p>
          <a:p>
            <a:pPr marL="12700" marR="5080" algn="just" rtl="1">
              <a:lnSpc>
                <a:spcPct val="113999"/>
              </a:lnSpc>
              <a:spcBef>
                <a:spcPts val="985"/>
              </a:spcBef>
            </a:pPr>
            <a:endParaRPr lang="ar-JO" sz="1000" spc="-10" dirty="0">
              <a:latin typeface="Tahoma"/>
              <a:cs typeface="Calibri" panose="020F0502020204030204" pitchFamily="34" charset="0"/>
            </a:endParaRPr>
          </a:p>
          <a:p>
            <a:pPr marL="12700" marR="5080" algn="just" rtl="1">
              <a:lnSpc>
                <a:spcPct val="113999"/>
              </a:lnSpc>
              <a:spcBef>
                <a:spcPts val="985"/>
              </a:spcBef>
            </a:pPr>
            <a:endParaRPr sz="1000" dirty="0">
              <a:latin typeface="Tahoma"/>
              <a:cs typeface="Calibri" panose="020F0502020204030204" pitchFamily="34" charset="0"/>
            </a:endParaRPr>
          </a:p>
          <a:p>
            <a:pPr marL="12700" algn="just" rtl="1">
              <a:lnSpc>
                <a:spcPct val="100000"/>
              </a:lnSpc>
            </a:pPr>
            <a:r>
              <a:rPr lang="ar-JO" sz="1000" spc="10" dirty="0">
                <a:solidFill>
                  <a:srgbClr val="992B7D"/>
                </a:solidFill>
                <a:latin typeface="Calibri" panose="020F0502020204030204" pitchFamily="34" charset="0"/>
                <a:cs typeface="Calibri" panose="020F0502020204030204" pitchFamily="34" charset="0"/>
              </a:rPr>
              <a:t>الإجتماعات الداخلية</a:t>
            </a:r>
            <a:endParaRPr sz="1000" dirty="0">
              <a:latin typeface="Calibri" panose="020F0502020204030204" pitchFamily="34" charset="0"/>
              <a:cs typeface="Calibri" panose="020F0502020204030204" pitchFamily="34" charset="0"/>
            </a:endParaRPr>
          </a:p>
        </p:txBody>
      </p:sp>
      <p:sp>
        <p:nvSpPr>
          <p:cNvPr id="11" name="object 11"/>
          <p:cNvSpPr txBox="1"/>
          <p:nvPr/>
        </p:nvSpPr>
        <p:spPr>
          <a:xfrm>
            <a:off x="3883099" y="4361999"/>
            <a:ext cx="2887980" cy="1417504"/>
          </a:xfrm>
          <a:prstGeom prst="rect">
            <a:avLst/>
          </a:prstGeom>
        </p:spPr>
        <p:txBody>
          <a:bodyPr vert="horz" wrap="square" lIns="0" tIns="12700" rIns="0" bIns="0" rtlCol="0">
            <a:spAutoFit/>
          </a:bodyPr>
          <a:lstStyle/>
          <a:p>
            <a:pPr marL="119380" marR="5080" indent="-107314" algn="just" rtl="1">
              <a:lnSpc>
                <a:spcPct val="113999"/>
              </a:lnSpc>
              <a:spcBef>
                <a:spcPts val="100"/>
              </a:spcBef>
              <a:buClr>
                <a:srgbClr val="992B7D"/>
              </a:buClr>
              <a:buFont typeface="Wingdings"/>
              <a:buChar char=""/>
              <a:tabLst>
                <a:tab pos="120650" algn="l"/>
              </a:tabLst>
            </a:pPr>
            <a:r>
              <a:rPr lang="ar-JO" sz="1000" dirty="0">
                <a:latin typeface="Tahoma"/>
                <a:cs typeface="Calibri" panose="020F0502020204030204" pitchFamily="34" charset="0"/>
              </a:rPr>
              <a:t>في اجتماعات التنسيق الداخلية، يجب أن تكون مشاركة ومناقشة التحديثات حول التغذية الراجعة المجتمعية بمثابة </a:t>
            </a:r>
            <a:r>
              <a:rPr lang="ar-JO" sz="1000" b="1" dirty="0">
                <a:latin typeface="Tahoma"/>
                <a:cs typeface="Calibri" panose="020F0502020204030204" pitchFamily="34" charset="0"/>
              </a:rPr>
              <a:t>نقطة ثابتة في جدول الأعمال، </a:t>
            </a:r>
            <a:r>
              <a:rPr lang="ar-JO" sz="1000" dirty="0">
                <a:latin typeface="Tahoma"/>
                <a:cs typeface="Calibri" panose="020F0502020204030204" pitchFamily="34" charset="0"/>
              </a:rPr>
              <a:t>كما يجب أن تكون التحديثات قصيرة وموجزة ويتبعها مناقشة حول من يمكنه القيام بماذا كاستجابة للملاحظات والانطباعات.</a:t>
            </a:r>
          </a:p>
          <a:p>
            <a:pPr marL="119380" marR="5080" indent="-107314" algn="just" rtl="1">
              <a:lnSpc>
                <a:spcPct val="113999"/>
              </a:lnSpc>
              <a:spcBef>
                <a:spcPts val="100"/>
              </a:spcBef>
              <a:buClr>
                <a:srgbClr val="992B7D"/>
              </a:buClr>
              <a:buFont typeface="Wingdings"/>
              <a:buChar char=""/>
              <a:tabLst>
                <a:tab pos="120650" algn="l"/>
              </a:tabLst>
            </a:pPr>
            <a:r>
              <a:rPr lang="ar-JO" sz="1000" dirty="0">
                <a:latin typeface="Tahoma"/>
                <a:cs typeface="Calibri" panose="020F0502020204030204" pitchFamily="34" charset="0"/>
              </a:rPr>
              <a:t>يمكن إنشاء "</a:t>
            </a:r>
            <a:r>
              <a:rPr lang="ar-JO" sz="1000" b="1" dirty="0">
                <a:latin typeface="Tahoma"/>
                <a:cs typeface="Calibri" panose="020F0502020204030204" pitchFamily="34" charset="0"/>
              </a:rPr>
              <a:t>مجموعة عمل للتغذية الراجعة المجتمعية</a:t>
            </a:r>
            <a:r>
              <a:rPr lang="ar-JO" sz="1000" dirty="0">
                <a:latin typeface="Tahoma"/>
                <a:cs typeface="Calibri" panose="020F0502020204030204" pitchFamily="34" charset="0"/>
              </a:rPr>
              <a:t>" لمشاركة ومناقشة التغذية الراجعة المجتمعية، لا سيما خلال المراحل الأولى من إنشاء الآلية.</a:t>
            </a:r>
            <a:endParaRPr sz="1000" dirty="0">
              <a:latin typeface="Tahoma"/>
              <a:cs typeface="Calibri" panose="020F0502020204030204" pitchFamily="34" charset="0"/>
            </a:endParaRPr>
          </a:p>
        </p:txBody>
      </p:sp>
      <p:sp>
        <p:nvSpPr>
          <p:cNvPr id="12" name="object 12"/>
          <p:cNvSpPr txBox="1"/>
          <p:nvPr/>
        </p:nvSpPr>
        <p:spPr>
          <a:xfrm>
            <a:off x="626260" y="4384086"/>
            <a:ext cx="2887980" cy="702949"/>
          </a:xfrm>
          <a:prstGeom prst="rect">
            <a:avLst/>
          </a:prstGeom>
        </p:spPr>
        <p:txBody>
          <a:bodyPr vert="horz" wrap="square" lIns="0" tIns="12700" rIns="0" bIns="0" rtlCol="0">
            <a:spAutoFit/>
          </a:bodyPr>
          <a:lstStyle/>
          <a:p>
            <a:pPr marL="119380" marR="5080" indent="-107314" algn="just" rtl="1">
              <a:lnSpc>
                <a:spcPct val="113999"/>
              </a:lnSpc>
              <a:spcBef>
                <a:spcPts val="565"/>
              </a:spcBef>
              <a:buClr>
                <a:srgbClr val="992B7D"/>
              </a:buClr>
              <a:buFont typeface="Wingdings"/>
              <a:buChar char=""/>
              <a:tabLst>
                <a:tab pos="120650" algn="l"/>
              </a:tabLst>
            </a:pPr>
            <a:r>
              <a:rPr lang="ar-JO" sz="1000" dirty="0">
                <a:latin typeface="Tahoma"/>
                <a:cs typeface="Calibri" panose="020F0502020204030204" pitchFamily="34" charset="0"/>
              </a:rPr>
              <a:t>ستتطلب بعض القضايا المزيد من المناقشات المعمّقة. ومن أجل ذلك، يجب تنظيم اجتماعات ثنائية أو اجتماعات مع الزملاء المعنيين لمناقشة قضايا محددة، وذلك لتبادل الأفكار ومناقشة الخيارات لاتخاذ الإجراءات اللازمة.</a:t>
            </a:r>
            <a:endParaRPr sz="1000" dirty="0">
              <a:latin typeface="Tahoma"/>
              <a:cs typeface="Calibri" panose="020F0502020204030204" pitchFamily="34" charset="0"/>
            </a:endParaRPr>
          </a:p>
        </p:txBody>
      </p:sp>
      <p:sp>
        <p:nvSpPr>
          <p:cNvPr id="13" name="object 13"/>
          <p:cNvSpPr/>
          <p:nvPr/>
        </p:nvSpPr>
        <p:spPr>
          <a:xfrm>
            <a:off x="5353584" y="6229271"/>
            <a:ext cx="1299210" cy="0"/>
          </a:xfrm>
          <a:custGeom>
            <a:avLst/>
            <a:gdLst/>
            <a:ahLst/>
            <a:cxnLst/>
            <a:rect l="l" t="t" r="r" b="b"/>
            <a:pathLst>
              <a:path w="1299210">
                <a:moveTo>
                  <a:pt x="0" y="0"/>
                </a:moveTo>
                <a:lnTo>
                  <a:pt x="1299197" y="0"/>
                </a:lnTo>
              </a:path>
            </a:pathLst>
          </a:custGeom>
          <a:ln w="6350">
            <a:solidFill>
              <a:srgbClr val="992B7D"/>
            </a:solidFill>
          </a:ln>
        </p:spPr>
        <p:txBody>
          <a:bodyPr wrap="square" lIns="0" tIns="0" rIns="0" bIns="0" rtlCol="0"/>
          <a:lstStyle/>
          <a:p>
            <a:endParaRPr sz="1000">
              <a:cs typeface="Calibri" panose="020F0502020204030204" pitchFamily="34" charset="0"/>
            </a:endParaRPr>
          </a:p>
        </p:txBody>
      </p:sp>
      <p:sp>
        <p:nvSpPr>
          <p:cNvPr id="14" name="object 14"/>
          <p:cNvSpPr txBox="1"/>
          <p:nvPr/>
        </p:nvSpPr>
        <p:spPr>
          <a:xfrm>
            <a:off x="5353584" y="6052350"/>
            <a:ext cx="1324610" cy="166712"/>
          </a:xfrm>
          <a:prstGeom prst="rect">
            <a:avLst/>
          </a:prstGeom>
        </p:spPr>
        <p:txBody>
          <a:bodyPr vert="horz" wrap="square" lIns="0" tIns="12700" rIns="0" bIns="0" rtlCol="0">
            <a:spAutoFit/>
          </a:bodyPr>
          <a:lstStyle/>
          <a:p>
            <a:pPr marL="12700" rtl="1">
              <a:lnSpc>
                <a:spcPct val="100000"/>
              </a:lnSpc>
              <a:spcBef>
                <a:spcPts val="100"/>
              </a:spcBef>
            </a:pPr>
            <a:r>
              <a:rPr lang="ar-JO" sz="1000" spc="20" dirty="0">
                <a:solidFill>
                  <a:srgbClr val="992B7D"/>
                </a:solidFill>
                <a:latin typeface="Calibri" panose="020F0502020204030204" pitchFamily="34" charset="0"/>
                <a:cs typeface="Calibri" panose="020F0502020204030204" pitchFamily="34" charset="0"/>
              </a:rPr>
              <a:t>الإجتماعات الخارجية</a:t>
            </a:r>
            <a:endParaRPr sz="1000" dirty="0">
              <a:latin typeface="Calibri" panose="020F0502020204030204" pitchFamily="34" charset="0"/>
              <a:cs typeface="Calibri" panose="020F0502020204030204" pitchFamily="34" charset="0"/>
            </a:endParaRPr>
          </a:p>
        </p:txBody>
      </p:sp>
      <p:sp>
        <p:nvSpPr>
          <p:cNvPr id="15" name="object 15"/>
          <p:cNvSpPr txBox="1"/>
          <p:nvPr/>
        </p:nvSpPr>
        <p:spPr>
          <a:xfrm>
            <a:off x="3771079" y="6295059"/>
            <a:ext cx="2887980" cy="1229247"/>
          </a:xfrm>
          <a:prstGeom prst="rect">
            <a:avLst/>
          </a:prstGeom>
        </p:spPr>
        <p:txBody>
          <a:bodyPr vert="horz" wrap="square" lIns="0" tIns="12700" rIns="0" bIns="0" rtlCol="0">
            <a:spAutoFit/>
          </a:bodyPr>
          <a:lstStyle/>
          <a:p>
            <a:pPr marL="119380" marR="5080" indent="-107314" algn="just" rtl="1">
              <a:lnSpc>
                <a:spcPct val="113999"/>
              </a:lnSpc>
              <a:spcBef>
                <a:spcPts val="100"/>
              </a:spcBef>
              <a:buClr>
                <a:srgbClr val="992B7D"/>
              </a:buClr>
              <a:buFont typeface="Wingdings"/>
              <a:buChar char=""/>
              <a:tabLst>
                <a:tab pos="120650" algn="l"/>
              </a:tabLst>
            </a:pPr>
            <a:r>
              <a:rPr lang="ar-JO" sz="1000" dirty="0">
                <a:latin typeface="Tahoma"/>
                <a:cs typeface="Calibri" panose="020F0502020204030204" pitchFamily="34" charset="0"/>
              </a:rPr>
              <a:t>يجب أيضًا مشاركة رؤى المجتمع في </a:t>
            </a:r>
            <a:r>
              <a:rPr lang="ar-JO" sz="1000" b="1" dirty="0">
                <a:latin typeface="Tahoma"/>
                <a:cs typeface="Calibri" panose="020F0502020204030204" pitchFamily="34" charset="0"/>
              </a:rPr>
              <a:t>اجتماعات التنسيق المشتركة بين الوكالات</a:t>
            </a:r>
            <a:r>
              <a:rPr lang="ar-JO" sz="1000" dirty="0">
                <a:latin typeface="Tahoma"/>
                <a:cs typeface="Calibri" panose="020F0502020204030204" pitchFamily="34" charset="0"/>
              </a:rPr>
              <a:t>. حيث قد لا تكون جميع المنظمات الأخرى على اتصال منتظم مع أفراد المجتمع، وقد تعتمد على الرؤى التي تشاركها منظمات مثل منظمتك. غالبًا ما تكون هناك مجموعات </a:t>
            </a:r>
            <a:r>
              <a:rPr lang="ar-JO" sz="1000" dirty="0" err="1">
                <a:latin typeface="Tahoma"/>
                <a:cs typeface="Calibri" panose="020F0502020204030204" pitchFamily="34" charset="0"/>
              </a:rPr>
              <a:t>مواضيعية</a:t>
            </a:r>
            <a:r>
              <a:rPr lang="ar-JO" sz="1000" dirty="0">
                <a:latin typeface="Tahoma"/>
                <a:cs typeface="Calibri" panose="020F0502020204030204" pitchFamily="34" charset="0"/>
              </a:rPr>
              <a:t> مشتركة بين الوكالات والتي تركز بشكل أساسي على التغذية الراجعة المجتمعية. من المهم مشاركة ملاحظاتك مع المنظمات الأخرى لتثليث النتائج وتحديد أولويات العمل المشترك وتنسيقه.</a:t>
            </a:r>
            <a:endParaRPr sz="1000" dirty="0">
              <a:latin typeface="Tahoma"/>
              <a:cs typeface="Calibri" panose="020F0502020204030204" pitchFamily="34" charset="0"/>
            </a:endParaRPr>
          </a:p>
        </p:txBody>
      </p:sp>
      <p:sp>
        <p:nvSpPr>
          <p:cNvPr id="16" name="object 16"/>
          <p:cNvSpPr txBox="1"/>
          <p:nvPr/>
        </p:nvSpPr>
        <p:spPr>
          <a:xfrm>
            <a:off x="629502" y="6295059"/>
            <a:ext cx="2888615" cy="1229247"/>
          </a:xfrm>
          <a:prstGeom prst="rect">
            <a:avLst/>
          </a:prstGeom>
        </p:spPr>
        <p:txBody>
          <a:bodyPr vert="horz" wrap="square" lIns="0" tIns="12700" rIns="0" bIns="0" rtlCol="0">
            <a:spAutoFit/>
          </a:bodyPr>
          <a:lstStyle/>
          <a:p>
            <a:pPr marL="119380" marR="5080" indent="-107314" algn="just" rtl="1">
              <a:lnSpc>
                <a:spcPct val="113999"/>
              </a:lnSpc>
              <a:spcBef>
                <a:spcPts val="100"/>
              </a:spcBef>
              <a:buClr>
                <a:srgbClr val="992B7D"/>
              </a:buClr>
              <a:buFont typeface="Wingdings"/>
              <a:buChar char=""/>
              <a:tabLst>
                <a:tab pos="120650" algn="l"/>
              </a:tabLst>
            </a:pPr>
            <a:r>
              <a:rPr lang="ar-JO" sz="1000" dirty="0">
                <a:latin typeface="Tahoma"/>
                <a:cs typeface="Calibri" panose="020F0502020204030204" pitchFamily="34" charset="0"/>
              </a:rPr>
              <a:t>وقد يكون من المهم أيضًا تنظيم </a:t>
            </a:r>
            <a:r>
              <a:rPr lang="ar-JO" sz="1000" b="1" dirty="0">
                <a:latin typeface="Tahoma"/>
                <a:cs typeface="Calibri" panose="020F0502020204030204" pitchFamily="34" charset="0"/>
              </a:rPr>
              <a:t>اجتماعات ثنائية مع أصحاب المصلحة الخارجيين</a:t>
            </a:r>
            <a:r>
              <a:rPr lang="ar-JO" sz="1000" dirty="0">
                <a:latin typeface="Tahoma"/>
                <a:cs typeface="Calibri" panose="020F0502020204030204" pitchFamily="34" charset="0"/>
              </a:rPr>
              <a:t> لمناقشة قضايا محددة. يمكن أن يشمل ذلك عقد اجتماعات مع السلطات المحلية والمنظمات الإنسانية الأخرى ووسائل الإعلام وأي شخص آخر يمكنه العمل وفقًا للملاحظات والانطباعات. يتضمن ذلك عرض النتائج ومناقشتها مع علماء الاجتماع، الذين يستطيعون استخدام النتائج لإثراء الأنشطة البحثية التي يقودها المجتمع.</a:t>
            </a:r>
            <a:endParaRPr sz="1000" dirty="0">
              <a:latin typeface="Tahoma"/>
              <a:cs typeface="Calibri" panose="020F0502020204030204" pitchFamily="34" charset="0"/>
            </a:endParaRPr>
          </a:p>
        </p:txBody>
      </p:sp>
      <p:sp>
        <p:nvSpPr>
          <p:cNvPr id="17" name="object 17"/>
          <p:cNvSpPr/>
          <p:nvPr/>
        </p:nvSpPr>
        <p:spPr>
          <a:xfrm>
            <a:off x="5171011" y="8655317"/>
            <a:ext cx="1560830" cy="0"/>
          </a:xfrm>
          <a:custGeom>
            <a:avLst/>
            <a:gdLst/>
            <a:ahLst/>
            <a:cxnLst/>
            <a:rect l="l" t="t" r="r" b="b"/>
            <a:pathLst>
              <a:path w="1560830">
                <a:moveTo>
                  <a:pt x="0" y="0"/>
                </a:moveTo>
                <a:lnTo>
                  <a:pt x="1560576" y="0"/>
                </a:lnTo>
              </a:path>
            </a:pathLst>
          </a:custGeom>
          <a:ln w="6350">
            <a:solidFill>
              <a:srgbClr val="992B7D"/>
            </a:solidFill>
          </a:ln>
        </p:spPr>
        <p:txBody>
          <a:bodyPr wrap="square" lIns="0" tIns="0" rIns="0" bIns="0" rtlCol="0"/>
          <a:lstStyle/>
          <a:p>
            <a:endParaRPr sz="1000">
              <a:cs typeface="Calibri" panose="020F0502020204030204" pitchFamily="34" charset="0"/>
            </a:endParaRPr>
          </a:p>
        </p:txBody>
      </p:sp>
      <p:sp>
        <p:nvSpPr>
          <p:cNvPr id="18" name="object 18"/>
          <p:cNvSpPr txBox="1"/>
          <p:nvPr/>
        </p:nvSpPr>
        <p:spPr>
          <a:xfrm>
            <a:off x="5145611" y="8488605"/>
            <a:ext cx="1586230" cy="166712"/>
          </a:xfrm>
          <a:prstGeom prst="rect">
            <a:avLst/>
          </a:prstGeom>
        </p:spPr>
        <p:txBody>
          <a:bodyPr vert="horz" wrap="square" lIns="0" tIns="12700" rIns="0" bIns="0" rtlCol="0">
            <a:spAutoFit/>
          </a:bodyPr>
          <a:lstStyle/>
          <a:p>
            <a:pPr marL="12700" rtl="1">
              <a:lnSpc>
                <a:spcPct val="100000"/>
              </a:lnSpc>
              <a:spcBef>
                <a:spcPts val="100"/>
              </a:spcBef>
            </a:pPr>
            <a:r>
              <a:rPr lang="ar-JO" sz="1000" spc="20" dirty="0">
                <a:solidFill>
                  <a:srgbClr val="992B7D"/>
                </a:solidFill>
                <a:latin typeface="Calibri" panose="020F0502020204030204" pitchFamily="34" charset="0"/>
                <a:cs typeface="Calibri" panose="020F0502020204030204" pitchFamily="34" charset="0"/>
              </a:rPr>
              <a:t>اللقاءات المجتمعية</a:t>
            </a:r>
            <a:endParaRPr sz="1000" dirty="0">
              <a:latin typeface="Calibri" panose="020F0502020204030204" pitchFamily="34" charset="0"/>
              <a:cs typeface="Calibri" panose="020F0502020204030204" pitchFamily="34" charset="0"/>
            </a:endParaRPr>
          </a:p>
        </p:txBody>
      </p:sp>
      <p:sp>
        <p:nvSpPr>
          <p:cNvPr id="19" name="object 19"/>
          <p:cNvSpPr txBox="1"/>
          <p:nvPr/>
        </p:nvSpPr>
        <p:spPr>
          <a:xfrm>
            <a:off x="3682006" y="8771058"/>
            <a:ext cx="3099725" cy="702949"/>
          </a:xfrm>
          <a:prstGeom prst="rect">
            <a:avLst/>
          </a:prstGeom>
        </p:spPr>
        <p:txBody>
          <a:bodyPr vert="horz" wrap="square" lIns="0" tIns="12700" rIns="0" bIns="0" rtlCol="0">
            <a:spAutoFit/>
          </a:bodyPr>
          <a:lstStyle/>
          <a:p>
            <a:pPr marL="119380" marR="5080" indent="-107314" algn="just" rtl="1">
              <a:lnSpc>
                <a:spcPct val="113999"/>
              </a:lnSpc>
              <a:spcBef>
                <a:spcPts val="100"/>
              </a:spcBef>
              <a:buClr>
                <a:srgbClr val="992B7D"/>
              </a:buClr>
              <a:buFont typeface="Wingdings"/>
              <a:buChar char=""/>
              <a:tabLst>
                <a:tab pos="120650" algn="l"/>
              </a:tabLst>
            </a:pPr>
            <a:r>
              <a:rPr lang="ar-JO" sz="1000" dirty="0">
                <a:latin typeface="Arial Black"/>
                <a:cs typeface="Calibri" panose="020F0502020204030204" pitchFamily="34" charset="0"/>
              </a:rPr>
              <a:t>تعد مناقشة الملاحظات والانطباعات مع أفراد المجتمع أمرًا في غاية الأهمية وذلك لأنها لا تسمح لك بفهم بعض المشكلات بشكل أفضل فحسب، بل لأنها تتيح لك أيضًا الفرصة لمناقشة ما يجب القيام به بشأنها. بدلاً من اتخاذ القرار بشكل مستقل، </a:t>
            </a:r>
            <a:r>
              <a:rPr lang="ar-JO" sz="1000" dirty="0">
                <a:latin typeface="Tahoma"/>
                <a:cs typeface="Calibri" panose="020F0502020204030204" pitchFamily="34" charset="0"/>
              </a:rPr>
              <a:t>يتعين عليك معرفة ما إذا كان </a:t>
            </a:r>
            <a:endParaRPr sz="1000" dirty="0">
              <a:latin typeface="Tahoma"/>
              <a:cs typeface="Calibri" panose="020F0502020204030204" pitchFamily="34" charset="0"/>
            </a:endParaRPr>
          </a:p>
        </p:txBody>
      </p:sp>
      <p:sp>
        <p:nvSpPr>
          <p:cNvPr id="20" name="object 20"/>
          <p:cNvSpPr txBox="1"/>
          <p:nvPr/>
        </p:nvSpPr>
        <p:spPr>
          <a:xfrm>
            <a:off x="734210" y="8755438"/>
            <a:ext cx="2780030" cy="527517"/>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لدى المجتمع بالفعل اقتراحات أو حلول وحجم الدعم المطلوب من جانبك لتنفيذها. تعد هذه الأنواع من المناقشات أيضًا جزءًا من إغلاق الحلقة.</a:t>
            </a:r>
            <a:endParaRPr sz="1000" dirty="0">
              <a:latin typeface="Tahoma"/>
              <a:cs typeface="Calibri" panose="020F0502020204030204" pitchFamily="34" charset="0"/>
            </a:endParaRPr>
          </a:p>
        </p:txBody>
      </p:sp>
      <p:grpSp>
        <p:nvGrpSpPr>
          <p:cNvPr id="21" name="object 21"/>
          <p:cNvGrpSpPr/>
          <p:nvPr/>
        </p:nvGrpSpPr>
        <p:grpSpPr>
          <a:xfrm>
            <a:off x="6373041" y="534637"/>
            <a:ext cx="474345" cy="474345"/>
            <a:chOff x="469337" y="562117"/>
            <a:chExt cx="474345" cy="474345"/>
          </a:xfrm>
        </p:grpSpPr>
        <p:sp>
          <p:nvSpPr>
            <p:cNvPr id="22" name="object 22"/>
            <p:cNvSpPr/>
            <p:nvPr/>
          </p:nvSpPr>
          <p:spPr>
            <a:xfrm>
              <a:off x="469337" y="562117"/>
              <a:ext cx="474345" cy="474345"/>
            </a:xfrm>
            <a:custGeom>
              <a:avLst/>
              <a:gdLst/>
              <a:ahLst/>
              <a:cxnLst/>
              <a:rect l="l" t="t" r="r" b="b"/>
              <a:pathLst>
                <a:path w="474344" h="474344">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F1AFCD"/>
            </a:solidFill>
          </p:spPr>
          <p:txBody>
            <a:bodyPr wrap="square" lIns="0" tIns="0" rIns="0" bIns="0" rtlCol="0"/>
            <a:lstStyle/>
            <a:p>
              <a:endParaRPr sz="1000">
                <a:cs typeface="Calibri" panose="020F0502020204030204" pitchFamily="34" charset="0"/>
              </a:endParaRPr>
            </a:p>
          </p:txBody>
        </p:sp>
        <p:pic>
          <p:nvPicPr>
            <p:cNvPr id="23" name="object 23"/>
            <p:cNvPicPr/>
            <p:nvPr/>
          </p:nvPicPr>
          <p:blipFill>
            <a:blip r:embed="rId3" cstate="print"/>
            <a:stretch>
              <a:fillRect/>
            </a:stretch>
          </p:blipFill>
          <p:spPr>
            <a:xfrm>
              <a:off x="584869" y="660887"/>
              <a:ext cx="243268" cy="276783"/>
            </a:xfrm>
            <a:prstGeom prst="rect">
              <a:avLst/>
            </a:prstGeom>
          </p:spPr>
        </p:pic>
      </p:grpSp>
      <p:sp>
        <p:nvSpPr>
          <p:cNvPr id="25" name="object 25"/>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sz="1000">
              <a:cs typeface="Calibri" panose="020F0502020204030204" pitchFamily="34" charset="0"/>
            </a:endParaRPr>
          </a:p>
        </p:txBody>
      </p:sp>
      <p:sp>
        <p:nvSpPr>
          <p:cNvPr id="26" name="object 26"/>
          <p:cNvSpPr txBox="1"/>
          <p:nvPr/>
        </p:nvSpPr>
        <p:spPr>
          <a:xfrm>
            <a:off x="6743028" y="9915106"/>
            <a:ext cx="162560" cy="333425"/>
          </a:xfrm>
          <a:prstGeom prst="rect">
            <a:avLst/>
          </a:prstGeom>
        </p:spPr>
        <p:txBody>
          <a:bodyPr vert="horz" wrap="square" lIns="0" tIns="12700" rIns="0" bIns="0" rtlCol="0">
            <a:spAutoFit/>
          </a:bodyPr>
          <a:lstStyle/>
          <a:p>
            <a:pPr marL="12700">
              <a:lnSpc>
                <a:spcPct val="100000"/>
              </a:lnSpc>
              <a:spcBef>
                <a:spcPts val="100"/>
              </a:spcBef>
            </a:pPr>
            <a:endParaRPr lang="ar-JO" sz="1000" b="1" spc="60" dirty="0">
              <a:solidFill>
                <a:srgbClr val="FFFFFF"/>
              </a:solidFill>
              <a:latin typeface="Calibri" panose="020F0502020204030204" pitchFamily="34" charset="0"/>
              <a:cs typeface="Calibri" panose="020F0502020204030204" pitchFamily="34" charset="0"/>
            </a:endParaRPr>
          </a:p>
          <a:p>
            <a:pPr marL="12700">
              <a:lnSpc>
                <a:spcPct val="100000"/>
              </a:lnSpc>
              <a:spcBef>
                <a:spcPts val="100"/>
              </a:spcBef>
            </a:pPr>
            <a:r>
              <a:rPr lang="en-US" sz="1000" b="1" spc="60" dirty="0">
                <a:solidFill>
                  <a:srgbClr val="FFFFFF"/>
                </a:solidFill>
                <a:latin typeface="Calibri" panose="020F0502020204030204" pitchFamily="34" charset="0"/>
                <a:cs typeface="Calibri" panose="020F0502020204030204" pitchFamily="34" charset="0"/>
              </a:rPr>
              <a:t>43</a:t>
            </a:r>
            <a:endParaRPr sz="1000" dirty="0">
              <a:latin typeface="Calibri" panose="020F0502020204030204" pitchFamily="34" charset="0"/>
              <a:cs typeface="Calibri" panose="020F0502020204030204" pitchFamily="34" charset="0"/>
            </a:endParaRPr>
          </a:p>
        </p:txBody>
      </p:sp>
      <p:sp>
        <p:nvSpPr>
          <p:cNvPr id="27" name="object 18">
            <a:extLst>
              <a:ext uri="{FF2B5EF4-FFF2-40B4-BE49-F238E27FC236}">
                <a16:creationId xmlns:a16="http://schemas.microsoft.com/office/drawing/2014/main" id="{6998C6E2-5132-6E8C-F338-C9E89653D7E8}"/>
              </a:ext>
            </a:extLst>
          </p:cNvPr>
          <p:cNvSpPr txBox="1"/>
          <p:nvPr/>
        </p:nvSpPr>
        <p:spPr>
          <a:xfrm>
            <a:off x="2593074" y="10017904"/>
            <a:ext cx="3973829" cy="289560"/>
          </a:xfrm>
          <a:prstGeom prst="rect">
            <a:avLst/>
          </a:prstGeom>
        </p:spPr>
        <p:txBody>
          <a:bodyPr vert="horz" wrap="square" lIns="0" tIns="22860" rIns="0" bIns="0" rtlCol="0">
            <a:spAutoFit/>
          </a:bodyPr>
          <a:lstStyle/>
          <a:p>
            <a:pPr marR="5715" algn="r" rtl="1">
              <a:lnSpc>
                <a:spcPct val="100000"/>
              </a:lnSpc>
              <a:spcBef>
                <a:spcPts val="180"/>
              </a:spcBef>
            </a:pPr>
            <a:r>
              <a:rPr lang="ar-JO" sz="800" b="1" spc="95" dirty="0">
                <a:solidFill>
                  <a:srgbClr val="992B7D"/>
                </a:solidFill>
                <a:latin typeface="Calibri"/>
                <a:cs typeface="Calibri" panose="020F0502020204030204" pitchFamily="34" charset="0"/>
              </a:rPr>
              <a:t>الوحدة 3:</a:t>
            </a:r>
            <a:r>
              <a:rPr lang="ar-JO" sz="800" spc="-10" dirty="0">
                <a:latin typeface="Verdana"/>
                <a:cs typeface="Calibri" panose="020F0502020204030204" pitchFamily="34" charset="0"/>
              </a:rPr>
              <a:t>مراحل بناء آلية التغذية الراجعة المفتوحة وغير المنظمة</a:t>
            </a:r>
            <a:endParaRPr sz="800" dirty="0">
              <a:latin typeface="Verdana"/>
              <a:cs typeface="Calibri" panose="020F0502020204030204" pitchFamily="34" charset="0"/>
            </a:endParaRPr>
          </a:p>
          <a:p>
            <a:pPr marR="5080" algn="r">
              <a:lnSpc>
                <a:spcPct val="100000"/>
              </a:lnSpc>
              <a:spcBef>
                <a:spcPts val="75"/>
              </a:spcBef>
            </a:pPr>
            <a:r>
              <a:rPr lang="ar-JO" sz="800" dirty="0">
                <a:solidFill>
                  <a:srgbClr val="992B7D"/>
                </a:solidFill>
                <a:latin typeface="Verdana"/>
                <a:cs typeface="Calibri" panose="020F0502020204030204" pitchFamily="34" charset="0"/>
              </a:rPr>
              <a:t>المرحلة الرابعة: مشاركة الملاحظات والانطباعات والعمل وفقًا لها</a:t>
            </a:r>
            <a:endParaRPr sz="800" dirty="0">
              <a:latin typeface="Verdana"/>
              <a:cs typeface="Calibri" panose="020F0502020204030204" pitchFamily="34"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719999" y="684003"/>
            <a:ext cx="6120130" cy="464184"/>
          </a:xfrm>
          <a:custGeom>
            <a:avLst/>
            <a:gdLst/>
            <a:ahLst/>
            <a:cxnLst/>
            <a:rect l="l" t="t" r="r" b="b"/>
            <a:pathLst>
              <a:path w="6120130" h="464184">
                <a:moveTo>
                  <a:pt x="5888126" y="0"/>
                </a:moveTo>
                <a:lnTo>
                  <a:pt x="0" y="0"/>
                </a:lnTo>
                <a:lnTo>
                  <a:pt x="0" y="463753"/>
                </a:lnTo>
                <a:lnTo>
                  <a:pt x="5888126" y="463753"/>
                </a:lnTo>
                <a:lnTo>
                  <a:pt x="5934855" y="459042"/>
                </a:lnTo>
                <a:lnTo>
                  <a:pt x="5978379" y="445531"/>
                </a:lnTo>
                <a:lnTo>
                  <a:pt x="6017767" y="424153"/>
                </a:lnTo>
                <a:lnTo>
                  <a:pt x="6052084" y="395839"/>
                </a:lnTo>
                <a:lnTo>
                  <a:pt x="6080400" y="361523"/>
                </a:lnTo>
                <a:lnTo>
                  <a:pt x="6101779" y="322135"/>
                </a:lnTo>
                <a:lnTo>
                  <a:pt x="6115291" y="278609"/>
                </a:lnTo>
                <a:lnTo>
                  <a:pt x="6120003" y="231876"/>
                </a:lnTo>
                <a:lnTo>
                  <a:pt x="6115291" y="185143"/>
                </a:lnTo>
                <a:lnTo>
                  <a:pt x="6101779" y="141617"/>
                </a:lnTo>
                <a:lnTo>
                  <a:pt x="6080400" y="102230"/>
                </a:lnTo>
                <a:lnTo>
                  <a:pt x="6052084" y="67913"/>
                </a:lnTo>
                <a:lnTo>
                  <a:pt x="6017767" y="39599"/>
                </a:lnTo>
                <a:lnTo>
                  <a:pt x="5978379" y="18221"/>
                </a:lnTo>
                <a:lnTo>
                  <a:pt x="5934855" y="4710"/>
                </a:lnTo>
                <a:lnTo>
                  <a:pt x="5888126" y="0"/>
                </a:lnTo>
                <a:close/>
              </a:path>
            </a:pathLst>
          </a:custGeom>
          <a:solidFill>
            <a:srgbClr val="E42A83"/>
          </a:solidFill>
        </p:spPr>
        <p:txBody>
          <a:bodyPr wrap="square" lIns="0" tIns="0" rIns="0" bIns="0" rtlCol="0"/>
          <a:lstStyle/>
          <a:p>
            <a:endParaRPr>
              <a:cs typeface="Calibri" panose="020F0502020204030204" pitchFamily="34" charset="0"/>
            </a:endParaRPr>
          </a:p>
        </p:txBody>
      </p:sp>
      <p:sp>
        <p:nvSpPr>
          <p:cNvPr id="3" name="object 3"/>
          <p:cNvSpPr txBox="1"/>
          <p:nvPr/>
        </p:nvSpPr>
        <p:spPr>
          <a:xfrm>
            <a:off x="1589836" y="706301"/>
            <a:ext cx="4620895" cy="414655"/>
          </a:xfrm>
          <a:prstGeom prst="rect">
            <a:avLst/>
          </a:prstGeom>
        </p:spPr>
        <p:txBody>
          <a:bodyPr vert="horz" wrap="square" lIns="0" tIns="25400" rIns="0" bIns="0" rtlCol="0">
            <a:spAutoFit/>
          </a:bodyPr>
          <a:lstStyle/>
          <a:p>
            <a:pPr marL="12700" marR="5080" rtl="1">
              <a:lnSpc>
                <a:spcPts val="1500"/>
              </a:lnSpc>
              <a:spcBef>
                <a:spcPts val="200"/>
              </a:spcBef>
            </a:pPr>
            <a:r>
              <a:rPr lang="ar-JO" sz="1300" b="1" spc="155" dirty="0">
                <a:solidFill>
                  <a:srgbClr val="FFFFFF"/>
                </a:solidFill>
                <a:latin typeface="Calibri"/>
                <a:cs typeface="Calibri" panose="020F0502020204030204" pitchFamily="34" charset="0"/>
              </a:rPr>
              <a:t>حوار حول نتائج التغذية الراجعة  المجتمعية خلال </a:t>
            </a:r>
            <a:r>
              <a:rPr lang="ar-JO" sz="1300" b="1" spc="155" dirty="0" err="1">
                <a:solidFill>
                  <a:srgbClr val="FFFFFF"/>
                </a:solidFill>
                <a:latin typeface="Calibri"/>
                <a:cs typeface="Calibri" panose="020F0502020204030204" pitchFamily="34" charset="0"/>
              </a:rPr>
              <a:t>الإستجابة</a:t>
            </a:r>
            <a:r>
              <a:rPr lang="ar-JO" sz="1300" b="1" spc="155" dirty="0">
                <a:solidFill>
                  <a:srgbClr val="FFFFFF"/>
                </a:solidFill>
                <a:latin typeface="Calibri"/>
                <a:cs typeface="Calibri" panose="020F0502020204030204" pitchFamily="34" charset="0"/>
              </a:rPr>
              <a:t> لفيروس </a:t>
            </a:r>
            <a:r>
              <a:rPr lang="ar-JO" sz="1300" b="1" spc="155" dirty="0" err="1">
                <a:solidFill>
                  <a:srgbClr val="FFFFFF"/>
                </a:solidFill>
                <a:latin typeface="Calibri"/>
                <a:cs typeface="Calibri" panose="020F0502020204030204" pitchFamily="34" charset="0"/>
              </a:rPr>
              <a:t>الإيبولا</a:t>
            </a:r>
            <a:r>
              <a:rPr lang="ar-JO" sz="1300" b="1" spc="155" dirty="0">
                <a:solidFill>
                  <a:srgbClr val="FFFFFF"/>
                </a:solidFill>
                <a:latin typeface="Calibri"/>
                <a:cs typeface="Calibri" panose="020F0502020204030204" pitchFamily="34" charset="0"/>
              </a:rPr>
              <a:t> في جمهورية الكونغو الديمقراطية</a:t>
            </a:r>
            <a:endParaRPr sz="1300" dirty="0">
              <a:latin typeface="Calibri"/>
              <a:cs typeface="Calibri" panose="020F0502020204030204" pitchFamily="34" charset="0"/>
            </a:endParaRPr>
          </a:p>
        </p:txBody>
      </p:sp>
      <p:sp>
        <p:nvSpPr>
          <p:cNvPr id="4" name="object 4"/>
          <p:cNvSpPr txBox="1"/>
          <p:nvPr/>
        </p:nvSpPr>
        <p:spPr>
          <a:xfrm>
            <a:off x="3844198" y="1278488"/>
            <a:ext cx="3175635" cy="878382"/>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spc="15" dirty="0">
                <a:latin typeface="Tahoma"/>
                <a:cs typeface="Calibri" panose="020F0502020204030204" pitchFamily="34" charset="0"/>
              </a:rPr>
              <a:t>تم إعداد عروض تقديمية للملاحظات والانطباعات لمختلف المواقع بشكل منتظم، كما تمت مشاركة لوحة معلومات بسيطة من برمجية أكسل</a:t>
            </a:r>
            <a:r>
              <a:rPr lang="en-US" sz="1000" spc="15" dirty="0">
                <a:latin typeface="Tahoma"/>
                <a:cs typeface="Calibri" panose="020F0502020204030204" pitchFamily="34" charset="0"/>
              </a:rPr>
              <a:t> </a:t>
            </a:r>
            <a:r>
              <a:rPr lang="ar-JO" sz="1000" spc="15" dirty="0">
                <a:latin typeface="Tahoma"/>
                <a:cs typeface="Calibri" panose="020F0502020204030204" pitchFamily="34" charset="0"/>
              </a:rPr>
              <a:t>مع الزملاء الداخليين الذين تمكنوا من تصفية البيانات وتحديد الأكثر صلة بهم، كما تمت مشاركة الرؤى الرئيسية ومناقشتها خلال الاجتماعات الداخلية واجتماعات التنسيق الداخلية المشتركة بين الوكالات. بالإضافة</a:t>
            </a:r>
            <a:endParaRPr sz="1000" dirty="0">
              <a:latin typeface="Tahoma"/>
              <a:cs typeface="Calibri" panose="020F0502020204030204" pitchFamily="34" charset="0"/>
            </a:endParaRPr>
          </a:p>
        </p:txBody>
      </p:sp>
      <p:sp>
        <p:nvSpPr>
          <p:cNvPr id="5" name="object 5"/>
          <p:cNvSpPr txBox="1"/>
          <p:nvPr/>
        </p:nvSpPr>
        <p:spPr>
          <a:xfrm>
            <a:off x="728781" y="1278488"/>
            <a:ext cx="2995930" cy="878382"/>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spc="20" dirty="0">
                <a:latin typeface="Tahoma"/>
                <a:cs typeface="Calibri" panose="020F0502020204030204" pitchFamily="34" charset="0"/>
              </a:rPr>
              <a:t>إلى ذلك، فقد عُقدت اجتماعات مع ممثلي الحكومة المحلية والمنظمات الأخرى المشاركة في الاستجابة </a:t>
            </a:r>
            <a:r>
              <a:rPr lang="ar-JO" sz="1000" spc="20" dirty="0" err="1">
                <a:latin typeface="Tahoma"/>
                <a:cs typeface="Calibri" panose="020F0502020204030204" pitchFamily="34" charset="0"/>
              </a:rPr>
              <a:t>للإيبولا</a:t>
            </a:r>
            <a:r>
              <a:rPr lang="ar-JO" sz="1000" spc="20" dirty="0">
                <a:latin typeface="Tahoma"/>
                <a:cs typeface="Calibri" panose="020F0502020204030204" pitchFamily="34" charset="0"/>
              </a:rPr>
              <a:t> للاطلاع على آخر المستجدات حول التغذية الراجعة المجتمعية، ومناقشة ما يجب القيام به لمعالجة المشكلات والاتفاق على التوصيات، ومتابعة التقدم المحرز في معالجة التوصيات السابقة.</a:t>
            </a:r>
            <a:endParaRPr sz="1000" dirty="0">
              <a:latin typeface="Tahoma"/>
              <a:cs typeface="Calibri" panose="020F0502020204030204" pitchFamily="34" charset="0"/>
            </a:endParaRPr>
          </a:p>
        </p:txBody>
      </p:sp>
      <p:sp>
        <p:nvSpPr>
          <p:cNvPr id="6" name="object 6"/>
          <p:cNvSpPr txBox="1"/>
          <p:nvPr/>
        </p:nvSpPr>
        <p:spPr>
          <a:xfrm>
            <a:off x="707299" y="2768117"/>
            <a:ext cx="6146165" cy="739775"/>
          </a:xfrm>
          <a:prstGeom prst="rect">
            <a:avLst/>
          </a:prstGeom>
        </p:spPr>
        <p:txBody>
          <a:bodyPr vert="horz" wrap="square" lIns="0" tIns="12700" rIns="0" bIns="0" rtlCol="0">
            <a:spAutoFit/>
          </a:bodyPr>
          <a:lstStyle/>
          <a:p>
            <a:pPr marL="12700" algn="r" rtl="1">
              <a:lnSpc>
                <a:spcPct val="100000"/>
              </a:lnSpc>
              <a:spcBef>
                <a:spcPts val="100"/>
              </a:spcBef>
            </a:pPr>
            <a:r>
              <a:rPr sz="1700" b="1" spc="180" dirty="0">
                <a:solidFill>
                  <a:srgbClr val="E42A83"/>
                </a:solidFill>
                <a:latin typeface="Calibri"/>
                <a:cs typeface="Calibri" panose="020F0502020204030204" pitchFamily="34" charset="0"/>
              </a:rPr>
              <a:t>4.3</a:t>
            </a:r>
            <a:r>
              <a:rPr sz="1700" b="1" spc="105" dirty="0">
                <a:solidFill>
                  <a:srgbClr val="E42A83"/>
                </a:solidFill>
                <a:latin typeface="Calibri"/>
                <a:cs typeface="Calibri" panose="020F0502020204030204" pitchFamily="34" charset="0"/>
              </a:rPr>
              <a:t> </a:t>
            </a:r>
            <a:r>
              <a:rPr lang="ar-JO" sz="1700" b="1" spc="105" dirty="0">
                <a:solidFill>
                  <a:srgbClr val="E42A83"/>
                </a:solidFill>
                <a:latin typeface="Calibri"/>
                <a:cs typeface="Calibri" panose="020F0502020204030204" pitchFamily="34" charset="0"/>
              </a:rPr>
              <a:t> </a:t>
            </a:r>
            <a:r>
              <a:rPr lang="ar-JO" sz="1700" b="1" spc="170" dirty="0">
                <a:solidFill>
                  <a:srgbClr val="E42A83"/>
                </a:solidFill>
                <a:latin typeface="Calibri"/>
                <a:cs typeface="Calibri" panose="020F0502020204030204" pitchFamily="34" charset="0"/>
              </a:rPr>
              <a:t>إتخاذ إجراء</a:t>
            </a:r>
            <a:endParaRPr sz="1700" dirty="0">
              <a:latin typeface="Calibri"/>
              <a:cs typeface="Calibri" panose="020F0502020204030204" pitchFamily="34" charset="0"/>
            </a:endParaRPr>
          </a:p>
          <a:p>
            <a:pPr marL="12700" marR="5080" rtl="1">
              <a:lnSpc>
                <a:spcPct val="113999"/>
              </a:lnSpc>
              <a:spcBef>
                <a:spcPts val="985"/>
              </a:spcBef>
            </a:pPr>
            <a:r>
              <a:rPr lang="ar-JO" sz="1000" dirty="0">
                <a:latin typeface="Tahoma"/>
                <a:cs typeface="Calibri" panose="020F0502020204030204" pitchFamily="34" charset="0"/>
              </a:rPr>
              <a:t>يتطلب الانتقال من التحليل إلى العمل الاجتماع مع أولئك الذين هم في وضع يسمح لهم باتخاذ القرارات التي تستجيب للقضايا التي يثيرها المجتمع. س سيتعين عليك الإجابة على الأسئلة الآتية:</a:t>
            </a:r>
            <a:endParaRPr sz="1000" dirty="0">
              <a:latin typeface="Tahoma"/>
              <a:cs typeface="Calibri" panose="020F0502020204030204" pitchFamily="34" charset="0"/>
            </a:endParaRPr>
          </a:p>
        </p:txBody>
      </p:sp>
      <p:pic>
        <p:nvPicPr>
          <p:cNvPr id="7" name="object 7"/>
          <p:cNvPicPr/>
          <p:nvPr/>
        </p:nvPicPr>
        <p:blipFill>
          <a:blip r:embed="rId2" cstate="print"/>
          <a:stretch>
            <a:fillRect/>
          </a:stretch>
        </p:blipFill>
        <p:spPr>
          <a:xfrm>
            <a:off x="719999" y="3626417"/>
            <a:ext cx="142798" cy="142798"/>
          </a:xfrm>
          <a:prstGeom prst="rect">
            <a:avLst/>
          </a:prstGeom>
        </p:spPr>
      </p:pic>
      <p:pic>
        <p:nvPicPr>
          <p:cNvPr id="8" name="object 8"/>
          <p:cNvPicPr/>
          <p:nvPr/>
        </p:nvPicPr>
        <p:blipFill>
          <a:blip r:embed="rId2" cstate="print"/>
          <a:stretch>
            <a:fillRect/>
          </a:stretch>
        </p:blipFill>
        <p:spPr>
          <a:xfrm>
            <a:off x="719999" y="3899520"/>
            <a:ext cx="142798" cy="142798"/>
          </a:xfrm>
          <a:prstGeom prst="rect">
            <a:avLst/>
          </a:prstGeom>
        </p:spPr>
      </p:pic>
      <p:sp>
        <p:nvSpPr>
          <p:cNvPr id="9" name="object 9"/>
          <p:cNvSpPr txBox="1"/>
          <p:nvPr/>
        </p:nvSpPr>
        <p:spPr>
          <a:xfrm>
            <a:off x="750285" y="3892177"/>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dirty="0">
              <a:latin typeface="Calibri" panose="020F0502020204030204" pitchFamily="34" charset="0"/>
              <a:cs typeface="Calibri" panose="020F0502020204030204" pitchFamily="34" charset="0"/>
            </a:endParaRPr>
          </a:p>
        </p:txBody>
      </p:sp>
      <p:pic>
        <p:nvPicPr>
          <p:cNvPr id="10" name="object 10"/>
          <p:cNvPicPr/>
          <p:nvPr/>
        </p:nvPicPr>
        <p:blipFill>
          <a:blip r:embed="rId2" cstate="print"/>
          <a:stretch>
            <a:fillRect/>
          </a:stretch>
        </p:blipFill>
        <p:spPr>
          <a:xfrm>
            <a:off x="719999" y="4172619"/>
            <a:ext cx="142798" cy="142798"/>
          </a:xfrm>
          <a:prstGeom prst="rect">
            <a:avLst/>
          </a:prstGeom>
        </p:spPr>
      </p:pic>
      <p:sp>
        <p:nvSpPr>
          <p:cNvPr id="11" name="object 11"/>
          <p:cNvSpPr txBox="1"/>
          <p:nvPr/>
        </p:nvSpPr>
        <p:spPr>
          <a:xfrm>
            <a:off x="4186591" y="3648943"/>
            <a:ext cx="2429510" cy="872675"/>
          </a:xfrm>
          <a:prstGeom prst="rect">
            <a:avLst/>
          </a:prstGeom>
        </p:spPr>
        <p:txBody>
          <a:bodyPr vert="horz" wrap="square" lIns="0" tIns="12700" rIns="0" bIns="0" rtlCol="0">
            <a:spAutoFit/>
          </a:bodyPr>
          <a:lstStyle/>
          <a:p>
            <a:pPr marL="50800" algn="just" rtl="1">
              <a:lnSpc>
                <a:spcPct val="100000"/>
              </a:lnSpc>
              <a:spcBef>
                <a:spcPts val="100"/>
              </a:spcBef>
            </a:pPr>
            <a:r>
              <a:rPr lang="en-US" sz="1200" b="1" baseline="6944" dirty="0">
                <a:solidFill>
                  <a:srgbClr val="FFFFFF"/>
                </a:solidFill>
                <a:latin typeface="Calibri" panose="020F0502020204030204" pitchFamily="34" charset="0"/>
                <a:cs typeface="Calibri" panose="020F0502020204030204" pitchFamily="34" charset="0"/>
              </a:rPr>
              <a:t>?</a:t>
            </a:r>
            <a:r>
              <a:rPr lang="en-US" sz="1200" b="1" spc="494" baseline="6944" dirty="0">
                <a:solidFill>
                  <a:srgbClr val="FFFFFF"/>
                </a:solidFill>
                <a:latin typeface="Calibri" panose="020F0502020204030204" pitchFamily="34" charset="0"/>
                <a:cs typeface="Calibri" panose="020F0502020204030204" pitchFamily="34" charset="0"/>
              </a:rPr>
              <a:t>  </a:t>
            </a:r>
            <a:r>
              <a:rPr lang="ar-JO" sz="950" b="1" i="1" dirty="0">
                <a:solidFill>
                  <a:srgbClr val="97569C"/>
                </a:solidFill>
                <a:latin typeface="Calibri"/>
                <a:cs typeface="Calibri" panose="020F0502020204030204" pitchFamily="34" charset="0"/>
              </a:rPr>
              <a:t>ما هي ا المواضيع التي تريد معالجتها؟</a:t>
            </a:r>
            <a:endParaRPr sz="950" dirty="0">
              <a:latin typeface="Calibri"/>
              <a:cs typeface="Calibri" panose="020F0502020204030204" pitchFamily="34" charset="0"/>
            </a:endParaRPr>
          </a:p>
          <a:p>
            <a:pPr marL="212725" algn="just" rtl="1">
              <a:lnSpc>
                <a:spcPct val="100000"/>
              </a:lnSpc>
              <a:spcBef>
                <a:spcPts val="1010"/>
              </a:spcBef>
            </a:pPr>
            <a:r>
              <a:rPr lang="ar-JO" sz="950" b="1" i="1" spc="10" dirty="0">
                <a:solidFill>
                  <a:srgbClr val="97569C"/>
                </a:solidFill>
                <a:latin typeface="Calibri"/>
                <a:cs typeface="Calibri" panose="020F0502020204030204" pitchFamily="34" charset="0"/>
              </a:rPr>
              <a:t>أي نوع من الإجراءات يجب اتخاذها؟</a:t>
            </a:r>
            <a:endParaRPr sz="950" dirty="0">
              <a:latin typeface="Calibri"/>
              <a:cs typeface="Calibri" panose="020F0502020204030204" pitchFamily="34" charset="0"/>
            </a:endParaRPr>
          </a:p>
          <a:p>
            <a:pPr marL="212725" marR="388620" indent="-162560" algn="just" rtl="1">
              <a:lnSpc>
                <a:spcPct val="113999"/>
              </a:lnSpc>
              <a:spcBef>
                <a:spcPts val="850"/>
              </a:spcBef>
            </a:pPr>
            <a:r>
              <a:rPr sz="1200" b="1" baseline="6944" dirty="0">
                <a:solidFill>
                  <a:srgbClr val="FFFFFF"/>
                </a:solidFill>
                <a:latin typeface="Calibri" panose="020F0502020204030204" pitchFamily="34" charset="0"/>
                <a:cs typeface="Calibri" panose="020F0502020204030204" pitchFamily="34" charset="0"/>
              </a:rPr>
              <a:t>?</a:t>
            </a:r>
            <a:r>
              <a:rPr sz="1200" b="1" spc="450" baseline="6944" dirty="0">
                <a:solidFill>
                  <a:srgbClr val="FFFFFF"/>
                </a:solidFill>
                <a:latin typeface="Calibri" panose="020F0502020204030204" pitchFamily="34" charset="0"/>
                <a:cs typeface="Calibri" panose="020F0502020204030204" pitchFamily="34" charset="0"/>
              </a:rPr>
              <a:t>  </a:t>
            </a:r>
            <a:r>
              <a:rPr lang="ar-JO" sz="950" b="1" i="1" dirty="0">
                <a:solidFill>
                  <a:srgbClr val="97569C"/>
                </a:solidFill>
                <a:latin typeface="Calibri"/>
                <a:cs typeface="Calibri" panose="020F0502020204030204" pitchFamily="34" charset="0"/>
              </a:rPr>
              <a:t>من الذي يجب أن يتحمل مسؤولية الإجراءات؟</a:t>
            </a:r>
            <a:endParaRPr sz="950" dirty="0">
              <a:latin typeface="Calibri"/>
              <a:cs typeface="Calibri" panose="020F0502020204030204" pitchFamily="34" charset="0"/>
            </a:endParaRPr>
          </a:p>
        </p:txBody>
      </p:sp>
      <p:pic>
        <p:nvPicPr>
          <p:cNvPr id="12" name="object 12"/>
          <p:cNvPicPr/>
          <p:nvPr/>
        </p:nvPicPr>
        <p:blipFill>
          <a:blip r:embed="rId2" cstate="print"/>
          <a:stretch>
            <a:fillRect/>
          </a:stretch>
        </p:blipFill>
        <p:spPr>
          <a:xfrm>
            <a:off x="3869999" y="3626417"/>
            <a:ext cx="142798" cy="142798"/>
          </a:xfrm>
          <a:prstGeom prst="rect">
            <a:avLst/>
          </a:prstGeom>
        </p:spPr>
      </p:pic>
      <p:pic>
        <p:nvPicPr>
          <p:cNvPr id="13" name="object 13"/>
          <p:cNvPicPr/>
          <p:nvPr/>
        </p:nvPicPr>
        <p:blipFill>
          <a:blip r:embed="rId2" cstate="print"/>
          <a:stretch>
            <a:fillRect/>
          </a:stretch>
        </p:blipFill>
        <p:spPr>
          <a:xfrm>
            <a:off x="3869999" y="3899520"/>
            <a:ext cx="142798" cy="142798"/>
          </a:xfrm>
          <a:prstGeom prst="rect">
            <a:avLst/>
          </a:prstGeom>
        </p:spPr>
      </p:pic>
      <p:sp>
        <p:nvSpPr>
          <p:cNvPr id="14" name="object 14"/>
          <p:cNvSpPr txBox="1"/>
          <p:nvPr/>
        </p:nvSpPr>
        <p:spPr>
          <a:xfrm>
            <a:off x="3906088" y="3899519"/>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dirty="0">
              <a:latin typeface="Calibri" panose="020F0502020204030204" pitchFamily="34" charset="0"/>
              <a:cs typeface="Calibri" panose="020F0502020204030204" pitchFamily="34" charset="0"/>
            </a:endParaRPr>
          </a:p>
        </p:txBody>
      </p:sp>
      <p:pic>
        <p:nvPicPr>
          <p:cNvPr id="15" name="object 15"/>
          <p:cNvPicPr/>
          <p:nvPr/>
        </p:nvPicPr>
        <p:blipFill>
          <a:blip r:embed="rId2" cstate="print"/>
          <a:stretch>
            <a:fillRect/>
          </a:stretch>
        </p:blipFill>
        <p:spPr>
          <a:xfrm>
            <a:off x="3869999" y="4337719"/>
            <a:ext cx="142798" cy="142798"/>
          </a:xfrm>
          <a:prstGeom prst="rect">
            <a:avLst/>
          </a:prstGeom>
        </p:spPr>
      </p:pic>
      <p:sp>
        <p:nvSpPr>
          <p:cNvPr id="16" name="object 16"/>
          <p:cNvSpPr txBox="1"/>
          <p:nvPr/>
        </p:nvSpPr>
        <p:spPr>
          <a:xfrm>
            <a:off x="745572" y="3621369"/>
            <a:ext cx="3028950" cy="882165"/>
          </a:xfrm>
          <a:prstGeom prst="rect">
            <a:avLst/>
          </a:prstGeom>
        </p:spPr>
        <p:txBody>
          <a:bodyPr vert="horz" wrap="square" lIns="0" tIns="12700" rIns="0" bIns="0" rtlCol="0">
            <a:spAutoFit/>
          </a:bodyPr>
          <a:lstStyle/>
          <a:p>
            <a:pPr marL="50800">
              <a:lnSpc>
                <a:spcPct val="100000"/>
              </a:lnSpc>
              <a:spcBef>
                <a:spcPts val="100"/>
              </a:spcBef>
            </a:pPr>
            <a:r>
              <a:rPr sz="1200" b="1" baseline="6944" dirty="0">
                <a:solidFill>
                  <a:srgbClr val="FFFFFF"/>
                </a:solidFill>
                <a:latin typeface="Calibri" panose="020F0502020204030204" pitchFamily="34" charset="0"/>
                <a:cs typeface="Calibri" panose="020F0502020204030204" pitchFamily="34" charset="0"/>
              </a:rPr>
              <a:t>?</a:t>
            </a:r>
            <a:r>
              <a:rPr sz="1200" b="1" spc="472" baseline="6944" dirty="0">
                <a:solidFill>
                  <a:srgbClr val="FFFFFF"/>
                </a:solidFill>
                <a:latin typeface="Calibri" panose="020F0502020204030204" pitchFamily="34" charset="0"/>
                <a:cs typeface="Calibri" panose="020F0502020204030204" pitchFamily="34" charset="0"/>
              </a:rPr>
              <a:t>  </a:t>
            </a:r>
            <a:r>
              <a:rPr lang="ar-JO" sz="950" b="1" i="1" dirty="0">
                <a:solidFill>
                  <a:srgbClr val="97569C"/>
                </a:solidFill>
                <a:latin typeface="Calibri"/>
                <a:cs typeface="Calibri" panose="020F0502020204030204" pitchFamily="34" charset="0"/>
              </a:rPr>
              <a:t>هل وافق الأشخاص الذين يجب عليهم التصرف على اتخاذ القرار؟</a:t>
            </a:r>
            <a:endParaRPr sz="950" dirty="0">
              <a:latin typeface="Calibri"/>
              <a:cs typeface="Calibri" panose="020F0502020204030204" pitchFamily="34" charset="0"/>
            </a:endParaRPr>
          </a:p>
          <a:p>
            <a:pPr marL="212725" marR="332105" rtl="1">
              <a:lnSpc>
                <a:spcPct val="113999"/>
              </a:lnSpc>
              <a:spcBef>
                <a:spcPts val="850"/>
              </a:spcBef>
            </a:pPr>
            <a:r>
              <a:rPr lang="ar-JO" sz="950" b="1" i="1" spc="20" dirty="0">
                <a:solidFill>
                  <a:srgbClr val="97569C"/>
                </a:solidFill>
                <a:latin typeface="Calibri"/>
                <a:cs typeface="Calibri" panose="020F0502020204030204" pitchFamily="34" charset="0"/>
              </a:rPr>
              <a:t>هل هناك شيء يمكن القيام به للتعلم من الملاحظات والانطباعات في المستقبل؟</a:t>
            </a:r>
            <a:r>
              <a:rPr sz="950" b="1" i="1" spc="-10" dirty="0">
                <a:solidFill>
                  <a:srgbClr val="97569C"/>
                </a:solidFill>
                <a:latin typeface="Calibri"/>
                <a:cs typeface="Calibri" panose="020F0502020204030204" pitchFamily="34" charset="0"/>
              </a:rPr>
              <a:t>?</a:t>
            </a:r>
            <a:endParaRPr sz="950" dirty="0">
              <a:latin typeface="Calibri"/>
              <a:cs typeface="Calibri" panose="020F0502020204030204" pitchFamily="34" charset="0"/>
            </a:endParaRPr>
          </a:p>
          <a:p>
            <a:pPr marL="50800" rtl="1">
              <a:lnSpc>
                <a:spcPct val="100000"/>
              </a:lnSpc>
              <a:spcBef>
                <a:spcPts val="1010"/>
              </a:spcBef>
            </a:pPr>
            <a:r>
              <a:rPr sz="1200" b="1" spc="44" baseline="6944" dirty="0">
                <a:solidFill>
                  <a:srgbClr val="FFFFFF"/>
                </a:solidFill>
                <a:latin typeface="Calibri" panose="020F0502020204030204" pitchFamily="34" charset="0"/>
                <a:cs typeface="Calibri" panose="020F0502020204030204" pitchFamily="34" charset="0"/>
              </a:rPr>
              <a:t>?</a:t>
            </a:r>
            <a:r>
              <a:rPr sz="1200" b="1" spc="352" baseline="6944" dirty="0">
                <a:solidFill>
                  <a:srgbClr val="FFFFFF"/>
                </a:solidFill>
                <a:latin typeface="Calibri" panose="020F0502020204030204" pitchFamily="34" charset="0"/>
                <a:cs typeface="Calibri" panose="020F0502020204030204" pitchFamily="34" charset="0"/>
              </a:rPr>
              <a:t>  </a:t>
            </a:r>
            <a:r>
              <a:rPr lang="ar-JO" sz="950" b="1" i="1" spc="30" dirty="0">
                <a:solidFill>
                  <a:srgbClr val="97569C"/>
                </a:solidFill>
                <a:latin typeface="Calibri"/>
                <a:cs typeface="Calibri" panose="020F0502020204030204" pitchFamily="34" charset="0"/>
              </a:rPr>
              <a:t>ما هي عواقب التقاعس عن العمل؟</a:t>
            </a:r>
            <a:endParaRPr sz="950" dirty="0">
              <a:latin typeface="Calibri"/>
              <a:cs typeface="Calibri" panose="020F0502020204030204" pitchFamily="34" charset="0"/>
            </a:endParaRPr>
          </a:p>
        </p:txBody>
      </p:sp>
      <p:sp>
        <p:nvSpPr>
          <p:cNvPr id="17" name="object 17"/>
          <p:cNvSpPr txBox="1"/>
          <p:nvPr/>
        </p:nvSpPr>
        <p:spPr>
          <a:xfrm>
            <a:off x="3316654" y="4760382"/>
            <a:ext cx="3507104" cy="166712"/>
          </a:xfrm>
          <a:prstGeom prst="rect">
            <a:avLst/>
          </a:prstGeom>
        </p:spPr>
        <p:txBody>
          <a:bodyPr vert="horz" wrap="square" lIns="0" tIns="12700" rIns="0" bIns="0" rtlCol="0">
            <a:spAutoFit/>
          </a:bodyPr>
          <a:lstStyle/>
          <a:p>
            <a:pPr marL="12700" rtl="1">
              <a:lnSpc>
                <a:spcPct val="100000"/>
              </a:lnSpc>
              <a:spcBef>
                <a:spcPts val="100"/>
              </a:spcBef>
            </a:pPr>
            <a:r>
              <a:rPr lang="ar-JO" sz="1000" spc="10" dirty="0">
                <a:latin typeface="Tahoma"/>
                <a:cs typeface="Calibri" panose="020F0502020204030204" pitchFamily="34" charset="0"/>
              </a:rPr>
              <a:t>على سبيل المثال، يمكن صياغة التوصيات على النحو الآتي:</a:t>
            </a:r>
            <a:endParaRPr sz="1000" dirty="0">
              <a:latin typeface="Tahoma"/>
              <a:cs typeface="Calibri" panose="020F0502020204030204" pitchFamily="34" charset="0"/>
            </a:endParaRPr>
          </a:p>
        </p:txBody>
      </p:sp>
      <p:sp>
        <p:nvSpPr>
          <p:cNvPr id="18" name="object 18"/>
          <p:cNvSpPr txBox="1"/>
          <p:nvPr/>
        </p:nvSpPr>
        <p:spPr>
          <a:xfrm>
            <a:off x="3827666" y="5007574"/>
            <a:ext cx="2887980" cy="725839"/>
          </a:xfrm>
          <a:prstGeom prst="rect">
            <a:avLst/>
          </a:prstGeom>
        </p:spPr>
        <p:txBody>
          <a:bodyPr vert="horz" wrap="square" lIns="0" tIns="33019" rIns="0" bIns="0" rtlCol="0">
            <a:spAutoFit/>
          </a:bodyPr>
          <a:lstStyle/>
          <a:p>
            <a:pPr marL="120014" indent="-107314" algn="just" rtl="1">
              <a:lnSpc>
                <a:spcPct val="100000"/>
              </a:lnSpc>
              <a:spcBef>
                <a:spcPts val="259"/>
              </a:spcBef>
              <a:buClr>
                <a:srgbClr val="992B7D"/>
              </a:buClr>
              <a:buFont typeface="Wingdings"/>
              <a:buChar char=""/>
              <a:tabLst>
                <a:tab pos="120014" algn="l"/>
              </a:tabLst>
            </a:pPr>
            <a:r>
              <a:rPr lang="ar-JO" sz="1000" dirty="0">
                <a:latin typeface="Tahoma"/>
                <a:cs typeface="Calibri" panose="020F0502020204030204" pitchFamily="34" charset="0"/>
              </a:rPr>
              <a:t>اكتشف كيفية تعيين المزيد من الموظفين المحليين.</a:t>
            </a:r>
          </a:p>
          <a:p>
            <a:pPr marL="120014" indent="-107314" algn="just" rtl="1">
              <a:lnSpc>
                <a:spcPct val="100000"/>
              </a:lnSpc>
              <a:spcBef>
                <a:spcPts val="259"/>
              </a:spcBef>
              <a:buClr>
                <a:srgbClr val="992B7D"/>
              </a:buClr>
              <a:buFont typeface="Wingdings"/>
              <a:buChar char=""/>
              <a:tabLst>
                <a:tab pos="120014" algn="l"/>
              </a:tabLst>
            </a:pPr>
            <a:r>
              <a:rPr lang="ar-JO" sz="1000" dirty="0">
                <a:latin typeface="Tahoma"/>
                <a:cs typeface="Calibri" panose="020F0502020204030204" pitchFamily="34" charset="0"/>
              </a:rPr>
              <a:t>الدعوة لبناء الآبار مع السلطات المحلية.</a:t>
            </a:r>
          </a:p>
          <a:p>
            <a:pPr marL="120014" indent="-107314" algn="just" rtl="1">
              <a:lnSpc>
                <a:spcPct val="100000"/>
              </a:lnSpc>
              <a:spcBef>
                <a:spcPts val="259"/>
              </a:spcBef>
              <a:buClr>
                <a:srgbClr val="992B7D"/>
              </a:buClr>
              <a:buFont typeface="Wingdings"/>
              <a:buChar char=""/>
              <a:tabLst>
                <a:tab pos="120014" algn="l"/>
              </a:tabLst>
            </a:pPr>
            <a:r>
              <a:rPr lang="ar-JO" sz="1000" dirty="0">
                <a:latin typeface="Tahoma"/>
                <a:cs typeface="Calibri" panose="020F0502020204030204" pitchFamily="34" charset="0"/>
              </a:rPr>
              <a:t>يجب إجراء حلقات نقاشية مركزة مع الشابات لفهم مخاوفهن المتعلقة بلقاحات كوفيد-19 بشكل أفضل.</a:t>
            </a:r>
            <a:endParaRPr sz="1000" dirty="0">
              <a:latin typeface="Tahoma"/>
              <a:cs typeface="Calibri" panose="020F0502020204030204" pitchFamily="34" charset="0"/>
            </a:endParaRPr>
          </a:p>
        </p:txBody>
      </p:sp>
      <p:sp>
        <p:nvSpPr>
          <p:cNvPr id="19" name="object 19"/>
          <p:cNvSpPr txBox="1"/>
          <p:nvPr/>
        </p:nvSpPr>
        <p:spPr>
          <a:xfrm>
            <a:off x="688249" y="5021705"/>
            <a:ext cx="2938780" cy="353687"/>
          </a:xfrm>
          <a:prstGeom prst="rect">
            <a:avLst/>
          </a:prstGeom>
        </p:spPr>
        <p:txBody>
          <a:bodyPr vert="horz" wrap="square" lIns="0" tIns="12700" rIns="0" bIns="0" rtlCol="0">
            <a:spAutoFit/>
          </a:bodyPr>
          <a:lstStyle/>
          <a:p>
            <a:pPr marL="144780" marR="30480" indent="-107314" algn="just" rtl="1">
              <a:lnSpc>
                <a:spcPct val="113999"/>
              </a:lnSpc>
              <a:spcBef>
                <a:spcPts val="100"/>
              </a:spcBef>
              <a:buClr>
                <a:srgbClr val="992B7D"/>
              </a:buClr>
              <a:buFont typeface="Wingdings"/>
              <a:buChar char=""/>
              <a:tabLst>
                <a:tab pos="146050" algn="l"/>
              </a:tabLst>
            </a:pPr>
            <a:r>
              <a:rPr lang="ar-JO" sz="1000" dirty="0">
                <a:latin typeface="Tahoma"/>
                <a:cs typeface="Calibri" panose="020F0502020204030204" pitchFamily="34" charset="0"/>
              </a:rPr>
              <a:t>إجراء دراسة إنسانية لفهم الأسباب والعوامل المباشرة الكامنة وراء عدم تقبل الناس للتدابير.</a:t>
            </a:r>
            <a:r>
              <a:rPr lang="ar-JO" sz="700" dirty="0">
                <a:latin typeface="Tahoma"/>
                <a:cs typeface="Calibri" panose="020F0502020204030204" pitchFamily="34" charset="0"/>
              </a:rPr>
              <a:t>9</a:t>
            </a:r>
            <a:endParaRPr sz="700" baseline="30303" dirty="0">
              <a:latin typeface="Arial Black"/>
              <a:cs typeface="Calibri" panose="020F0502020204030204" pitchFamily="34" charset="0"/>
            </a:endParaRPr>
          </a:p>
        </p:txBody>
      </p:sp>
      <p:sp>
        <p:nvSpPr>
          <p:cNvPr id="20" name="object 20"/>
          <p:cNvSpPr/>
          <p:nvPr/>
        </p:nvSpPr>
        <p:spPr>
          <a:xfrm>
            <a:off x="719999" y="6310802"/>
            <a:ext cx="6120130" cy="381635"/>
          </a:xfrm>
          <a:custGeom>
            <a:avLst/>
            <a:gdLst/>
            <a:ahLst/>
            <a:cxnLst/>
            <a:rect l="l" t="t" r="r" b="b"/>
            <a:pathLst>
              <a:path w="6120130" h="381634">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21" name="object 21"/>
          <p:cNvSpPr txBox="1"/>
          <p:nvPr/>
        </p:nvSpPr>
        <p:spPr>
          <a:xfrm>
            <a:off x="3445254" y="6412397"/>
            <a:ext cx="2875915" cy="212879"/>
          </a:xfrm>
          <a:prstGeom prst="rect">
            <a:avLst/>
          </a:prstGeom>
        </p:spPr>
        <p:txBody>
          <a:bodyPr vert="horz" wrap="square" lIns="0" tIns="12700" rIns="0" bIns="0" rtlCol="0">
            <a:spAutoFit/>
          </a:bodyPr>
          <a:lstStyle/>
          <a:p>
            <a:pPr marL="12700" rtl="1">
              <a:lnSpc>
                <a:spcPct val="100000"/>
              </a:lnSpc>
              <a:spcBef>
                <a:spcPts val="100"/>
              </a:spcBef>
            </a:pPr>
            <a:r>
              <a:rPr lang="ar-JO" sz="1300" b="1" spc="170" dirty="0">
                <a:solidFill>
                  <a:srgbClr val="FFFFFF"/>
                </a:solidFill>
                <a:latin typeface="Calibri"/>
                <a:cs typeface="Calibri" panose="020F0502020204030204" pitchFamily="34" charset="0"/>
              </a:rPr>
              <a:t>أجب على السؤال “إذًا ماذا ؟" ؟</a:t>
            </a:r>
            <a:endParaRPr sz="1300" dirty="0">
              <a:latin typeface="Calibri"/>
              <a:cs typeface="Calibri" panose="020F0502020204030204" pitchFamily="34" charset="0"/>
            </a:endParaRPr>
          </a:p>
        </p:txBody>
      </p:sp>
      <p:sp>
        <p:nvSpPr>
          <p:cNvPr id="22" name="object 22"/>
          <p:cNvSpPr txBox="1"/>
          <p:nvPr/>
        </p:nvSpPr>
        <p:spPr>
          <a:xfrm>
            <a:off x="3857350" y="6831599"/>
            <a:ext cx="2995930" cy="878382"/>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غالبًا ما يستطيع الزملاء فهم الملاحظات والانطباعات ولكنهم غير متأكدين من كيفية العمل وفقًا لها. يمكن أن يكون تقديم الخيارات أو التوصيات بمثابة نقطة بداية للمناقشة واتخاذ المزيد من الإجراءات. </a:t>
            </a:r>
            <a:r>
              <a:rPr lang="ar-JO" sz="1000" spc="10" dirty="0">
                <a:latin typeface="Tahoma"/>
                <a:cs typeface="Calibri" panose="020F0502020204030204" pitchFamily="34" charset="0"/>
              </a:rPr>
              <a:t>يمكن أن تتضمن التوصيات إجراءات محددة لمعالجة المشكلات، بالإضافة إلى تضمن مجالات لمزيد من الاستكشاف من خلال جمع</a:t>
            </a:r>
            <a:endParaRPr sz="1000" dirty="0">
              <a:latin typeface="Tahoma"/>
              <a:cs typeface="Calibri" panose="020F0502020204030204" pitchFamily="34" charset="0"/>
            </a:endParaRPr>
          </a:p>
        </p:txBody>
      </p:sp>
      <p:sp>
        <p:nvSpPr>
          <p:cNvPr id="23" name="object 23"/>
          <p:cNvSpPr txBox="1"/>
          <p:nvPr/>
        </p:nvSpPr>
        <p:spPr>
          <a:xfrm>
            <a:off x="719999" y="6806097"/>
            <a:ext cx="2995930" cy="702949"/>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البيانات الإضافية والمناقشة والتحليل.</a:t>
            </a:r>
            <a:r>
              <a:rPr lang="ar-JO" sz="1000" spc="95" dirty="0">
                <a:latin typeface="Tahoma"/>
                <a:cs typeface="Calibri" panose="020F0502020204030204" pitchFamily="34" charset="0"/>
              </a:rPr>
              <a:t> </a:t>
            </a:r>
            <a:r>
              <a:rPr lang="ar-JO" sz="1000" dirty="0">
                <a:latin typeface="Tahoma"/>
                <a:cs typeface="Calibri" panose="020F0502020204030204" pitchFamily="34" charset="0"/>
              </a:rPr>
              <a:t>احرص على ربط الملاحظات والانطباعات والتوصيات بالعملية والمسائل التي واجهتها. اسأل نفسك: ما الذي يعنيه هذا بالنسبة للعملية في الوقت الحالي؟ وماذا عن مستقبل العملية؟</a:t>
            </a:r>
            <a:endParaRPr sz="1000" dirty="0">
              <a:latin typeface="Tahoma"/>
              <a:cs typeface="Calibri" panose="020F0502020204030204" pitchFamily="34" charset="0"/>
            </a:endParaRPr>
          </a:p>
        </p:txBody>
      </p:sp>
      <p:sp>
        <p:nvSpPr>
          <p:cNvPr id="24" name="object 24"/>
          <p:cNvSpPr txBox="1"/>
          <p:nvPr/>
        </p:nvSpPr>
        <p:spPr>
          <a:xfrm>
            <a:off x="3827828" y="7938580"/>
            <a:ext cx="2995930" cy="1404680"/>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يمكن أن يتضمن التصرف بناءً على الملاحظات والانطباعات إصلاح مشكلات معينة وتغيير طريقة ما تفعله أو طريقة عملك أو الأشخاص الذي تعمل معهم، كما بمكن أن يشمل ذلك، على سبيل المثال، إصلاح دورات المياه المعطلة أو تشكيل لجنة للمشروع أو الانتقال من تقديم المساعدات العينية إلى التحويلات المالية. قد يشير التصرف وفقًا للملاحظات والانطباعات أيضًا مشاركة المعلومات حول موضوعات معينة، مثل مكان التسجيل للحصول على الدعم أو تاريخ انتهاء المشروع، أو لماذا لا تكون التحويلات المالية المطلوبة ممكنة في الوقت الحالي.</a:t>
            </a:r>
            <a:endParaRPr sz="1000" dirty="0">
              <a:latin typeface="Tahoma"/>
              <a:cs typeface="Calibri" panose="020F0502020204030204" pitchFamily="34" charset="0"/>
            </a:endParaRPr>
          </a:p>
        </p:txBody>
      </p:sp>
      <p:sp>
        <p:nvSpPr>
          <p:cNvPr id="25" name="object 25"/>
          <p:cNvSpPr txBox="1"/>
          <p:nvPr/>
        </p:nvSpPr>
        <p:spPr>
          <a:xfrm>
            <a:off x="707299" y="7944039"/>
            <a:ext cx="2995930" cy="702949"/>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عند التوصية بالتغييرات بناءً على الملاحظات والانطباعات، يجب أن تكون التوصيات واضحة وموجزة وواقعية. قد لا تتطلب بعض الملاحظات والانطباعات أي تغييرات مثل التعليقات الإيجابية والتي يمكن أن تؤكد نجاح ما تفعله ويجب مشاركتها مع زملائك لتحفيزهم.</a:t>
            </a:r>
            <a:endParaRPr sz="1000" dirty="0">
              <a:latin typeface="Tahoma"/>
              <a:cs typeface="Calibri" panose="020F0502020204030204" pitchFamily="34" charset="0"/>
            </a:endParaRPr>
          </a:p>
        </p:txBody>
      </p:sp>
      <p:pic>
        <p:nvPicPr>
          <p:cNvPr id="26" name="object 26"/>
          <p:cNvPicPr/>
          <p:nvPr/>
        </p:nvPicPr>
        <p:blipFill>
          <a:blip r:embed="rId3" cstate="print"/>
          <a:stretch>
            <a:fillRect/>
          </a:stretch>
        </p:blipFill>
        <p:spPr>
          <a:xfrm>
            <a:off x="5758211" y="8868919"/>
            <a:ext cx="72008" cy="71996"/>
          </a:xfrm>
          <a:prstGeom prst="rect">
            <a:avLst/>
          </a:prstGeom>
        </p:spPr>
      </p:pic>
      <p:grpSp>
        <p:nvGrpSpPr>
          <p:cNvPr id="27" name="object 27"/>
          <p:cNvGrpSpPr/>
          <p:nvPr/>
        </p:nvGrpSpPr>
        <p:grpSpPr>
          <a:xfrm>
            <a:off x="6378935" y="676473"/>
            <a:ext cx="474345" cy="474345"/>
            <a:chOff x="469337" y="677317"/>
            <a:chExt cx="474345" cy="474345"/>
          </a:xfrm>
        </p:grpSpPr>
        <p:sp>
          <p:nvSpPr>
            <p:cNvPr id="28" name="object 28"/>
            <p:cNvSpPr/>
            <p:nvPr/>
          </p:nvSpPr>
          <p:spPr>
            <a:xfrm>
              <a:off x="469337" y="677317"/>
              <a:ext cx="474345" cy="474345"/>
            </a:xfrm>
            <a:custGeom>
              <a:avLst/>
              <a:gdLst/>
              <a:ahLst/>
              <a:cxnLst/>
              <a:rect l="l" t="t" r="r" b="b"/>
              <a:pathLst>
                <a:path w="474344" h="474344">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29" name="object 29"/>
            <p:cNvPicPr/>
            <p:nvPr/>
          </p:nvPicPr>
          <p:blipFill>
            <a:blip r:embed="rId4" cstate="print"/>
            <a:stretch>
              <a:fillRect/>
            </a:stretch>
          </p:blipFill>
          <p:spPr>
            <a:xfrm>
              <a:off x="573284" y="780304"/>
              <a:ext cx="266442" cy="268338"/>
            </a:xfrm>
            <a:prstGeom prst="rect">
              <a:avLst/>
            </a:prstGeom>
          </p:spPr>
        </p:pic>
      </p:grpSp>
      <p:grpSp>
        <p:nvGrpSpPr>
          <p:cNvPr id="30" name="object 30"/>
          <p:cNvGrpSpPr/>
          <p:nvPr/>
        </p:nvGrpSpPr>
        <p:grpSpPr>
          <a:xfrm>
            <a:off x="6378935" y="6274801"/>
            <a:ext cx="474345" cy="474345"/>
            <a:chOff x="469337" y="6260917"/>
            <a:chExt cx="474345" cy="474345"/>
          </a:xfrm>
        </p:grpSpPr>
        <p:sp>
          <p:nvSpPr>
            <p:cNvPr id="31" name="object 31"/>
            <p:cNvSpPr/>
            <p:nvPr/>
          </p:nvSpPr>
          <p:spPr>
            <a:xfrm>
              <a:off x="469337" y="6260917"/>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F1AFCD"/>
            </a:solidFill>
          </p:spPr>
          <p:txBody>
            <a:bodyPr wrap="square" lIns="0" tIns="0" rIns="0" bIns="0" rtlCol="0"/>
            <a:lstStyle/>
            <a:p>
              <a:endParaRPr>
                <a:cs typeface="Calibri" panose="020F0502020204030204" pitchFamily="34" charset="0"/>
              </a:endParaRPr>
            </a:p>
          </p:txBody>
        </p:sp>
        <p:pic>
          <p:nvPicPr>
            <p:cNvPr id="32" name="object 32"/>
            <p:cNvPicPr/>
            <p:nvPr/>
          </p:nvPicPr>
          <p:blipFill>
            <a:blip r:embed="rId5" cstate="print"/>
            <a:stretch>
              <a:fillRect/>
            </a:stretch>
          </p:blipFill>
          <p:spPr>
            <a:xfrm>
              <a:off x="584869" y="6359687"/>
              <a:ext cx="243268" cy="276783"/>
            </a:xfrm>
            <a:prstGeom prst="rect">
              <a:avLst/>
            </a:prstGeom>
          </p:spPr>
        </p:pic>
      </p:grpSp>
      <p:sp>
        <p:nvSpPr>
          <p:cNvPr id="33" name="object 33"/>
          <p:cNvSpPr/>
          <p:nvPr/>
        </p:nvSpPr>
        <p:spPr>
          <a:xfrm>
            <a:off x="5887133" y="9615563"/>
            <a:ext cx="936625" cy="0"/>
          </a:xfrm>
          <a:custGeom>
            <a:avLst/>
            <a:gdLst/>
            <a:ahLst/>
            <a:cxnLst/>
            <a:rect l="l" t="t" r="r" b="b"/>
            <a:pathLst>
              <a:path w="936625">
                <a:moveTo>
                  <a:pt x="0" y="0"/>
                </a:moveTo>
                <a:lnTo>
                  <a:pt x="936002" y="0"/>
                </a:lnTo>
              </a:path>
            </a:pathLst>
          </a:custGeom>
          <a:ln w="3175">
            <a:solidFill>
              <a:srgbClr val="992B7D"/>
            </a:solidFill>
          </a:ln>
        </p:spPr>
        <p:txBody>
          <a:bodyPr wrap="square" lIns="0" tIns="0" rIns="0" bIns="0" rtlCol="0"/>
          <a:lstStyle/>
          <a:p>
            <a:endParaRPr>
              <a:cs typeface="Calibri" panose="020F0502020204030204" pitchFamily="34" charset="0"/>
            </a:endParaRPr>
          </a:p>
        </p:txBody>
      </p:sp>
      <p:sp>
        <p:nvSpPr>
          <p:cNvPr id="34" name="object 34"/>
          <p:cNvSpPr txBox="1"/>
          <p:nvPr/>
        </p:nvSpPr>
        <p:spPr>
          <a:xfrm>
            <a:off x="3746686" y="9615563"/>
            <a:ext cx="3175635" cy="120546"/>
          </a:xfrm>
          <a:prstGeom prst="rect">
            <a:avLst/>
          </a:prstGeom>
        </p:spPr>
        <p:txBody>
          <a:bodyPr vert="horz" wrap="square" lIns="0" tIns="12700" rIns="0" bIns="0" rtlCol="0">
            <a:spAutoFit/>
          </a:bodyPr>
          <a:lstStyle/>
          <a:p>
            <a:pPr marL="12700" rtl="1">
              <a:lnSpc>
                <a:spcPct val="100000"/>
              </a:lnSpc>
              <a:spcBef>
                <a:spcPts val="100"/>
              </a:spcBef>
            </a:pPr>
            <a:r>
              <a:rPr sz="700" dirty="0">
                <a:solidFill>
                  <a:srgbClr val="992B7D"/>
                </a:solidFill>
                <a:latin typeface="Arial Black"/>
                <a:cs typeface="Calibri" panose="020F0502020204030204" pitchFamily="34" charset="0"/>
              </a:rPr>
              <a:t>9.</a:t>
            </a:r>
            <a:r>
              <a:rPr sz="700" spc="200" dirty="0">
                <a:solidFill>
                  <a:srgbClr val="992B7D"/>
                </a:solidFill>
                <a:latin typeface="Arial Black"/>
                <a:cs typeface="Calibri" panose="020F0502020204030204" pitchFamily="34" charset="0"/>
              </a:rPr>
              <a:t> </a:t>
            </a:r>
            <a:r>
              <a:rPr lang="ar-JO" sz="700" dirty="0">
                <a:latin typeface="Tahoma"/>
                <a:cs typeface="Calibri" panose="020F0502020204030204" pitchFamily="34" charset="0"/>
              </a:rPr>
              <a:t>9. تعرف على المزيد حول كيفية تنفيذ أبحاث العلوم الاجتماعية </a:t>
            </a:r>
            <a:r>
              <a:rPr lang="ar-JO" sz="700" u="sng" dirty="0">
                <a:solidFill>
                  <a:srgbClr val="992B7D"/>
                </a:solidFill>
                <a:uFill>
                  <a:solidFill>
                    <a:srgbClr val="992B7D"/>
                  </a:solidFill>
                </a:uFill>
                <a:latin typeface="Tahoma"/>
                <a:cs typeface="Calibri" panose="020F0502020204030204" pitchFamily="34" charset="0"/>
                <a:hlinkClick r:id="rId6"/>
              </a:rPr>
              <a:t>هُنا</a:t>
            </a:r>
            <a:r>
              <a:rPr lang="ar-JO" sz="700" dirty="0">
                <a:latin typeface="Tahoma"/>
                <a:cs typeface="Calibri" panose="020F0502020204030204" pitchFamily="34" charset="0"/>
              </a:rPr>
              <a:t> (الوحدة 4).</a:t>
            </a:r>
            <a:r>
              <a:rPr sz="700" spc="5" dirty="0">
                <a:solidFill>
                  <a:srgbClr val="992B7D"/>
                </a:solidFill>
                <a:latin typeface="Tahoma"/>
                <a:cs typeface="Calibri" panose="020F0502020204030204" pitchFamily="34" charset="0"/>
              </a:rPr>
              <a:t> </a:t>
            </a:r>
            <a:endParaRPr sz="700" dirty="0">
              <a:latin typeface="Tahoma"/>
              <a:cs typeface="Calibri" panose="020F0502020204030204" pitchFamily="34" charset="0"/>
            </a:endParaRPr>
          </a:p>
        </p:txBody>
      </p:sp>
      <p:sp>
        <p:nvSpPr>
          <p:cNvPr id="35" name="object 35"/>
          <p:cNvSpPr/>
          <p:nvPr/>
        </p:nvSpPr>
        <p:spPr>
          <a:xfrm>
            <a:off x="6593590" y="10030498"/>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36" name="object 36"/>
          <p:cNvSpPr txBox="1"/>
          <p:nvPr/>
        </p:nvSpPr>
        <p:spPr>
          <a:xfrm>
            <a:off x="3535729" y="10054912"/>
            <a:ext cx="3288029" cy="197490"/>
          </a:xfrm>
          <a:prstGeom prst="rect">
            <a:avLst/>
          </a:prstGeom>
        </p:spPr>
        <p:txBody>
          <a:bodyPr vert="horz" wrap="square" lIns="0" tIns="12700" rIns="0" bIns="0" rtlCol="0">
            <a:spAutoFit/>
          </a:bodyPr>
          <a:lstStyle/>
          <a:p>
            <a:pPr marL="12700" rtl="1">
              <a:lnSpc>
                <a:spcPct val="100000"/>
              </a:lnSpc>
              <a:spcBef>
                <a:spcPts val="100"/>
              </a:spcBef>
              <a:tabLst>
                <a:tab pos="367665" algn="l"/>
              </a:tabLst>
            </a:pPr>
            <a:r>
              <a:rPr sz="1200" b="1" spc="135" baseline="3472" dirty="0">
                <a:solidFill>
                  <a:srgbClr val="FFFFFF"/>
                </a:solidFill>
                <a:latin typeface="Calibri" panose="020F0502020204030204" pitchFamily="34" charset="0"/>
                <a:cs typeface="Calibri" panose="020F0502020204030204" pitchFamily="34" charset="0"/>
              </a:rPr>
              <a:t>44</a:t>
            </a:r>
            <a:r>
              <a:rPr sz="1200" b="1" baseline="3472" dirty="0">
                <a:solidFill>
                  <a:srgbClr val="FFFFFF"/>
                </a:solidFill>
                <a:latin typeface="Calibri" panose="020F0502020204030204" pitchFamily="34" charset="0"/>
                <a:cs typeface="Calibri" panose="020F0502020204030204" pitchFamily="34" charset="0"/>
              </a:rPr>
              <a:t>	</a:t>
            </a:r>
            <a:endParaRPr sz="800" dirty="0">
              <a:latin typeface="Verdana"/>
              <a:cs typeface="Calibri" panose="020F0502020204030204" pitchFamily="34" charset="0"/>
            </a:endParaRPr>
          </a:p>
        </p:txBody>
      </p:sp>
      <p:sp>
        <p:nvSpPr>
          <p:cNvPr id="37" name="object 23">
            <a:extLst>
              <a:ext uri="{FF2B5EF4-FFF2-40B4-BE49-F238E27FC236}">
                <a16:creationId xmlns:a16="http://schemas.microsoft.com/office/drawing/2014/main" id="{B00B845B-38C8-06F6-4B5D-0E1BC6E4F71C}"/>
              </a:ext>
            </a:extLst>
          </p:cNvPr>
          <p:cNvSpPr txBox="1"/>
          <p:nvPr/>
        </p:nvSpPr>
        <p:spPr>
          <a:xfrm>
            <a:off x="3207934" y="10165941"/>
            <a:ext cx="3350553" cy="120546"/>
          </a:xfrm>
          <a:prstGeom prst="rect">
            <a:avLst/>
          </a:prstGeom>
        </p:spPr>
        <p:txBody>
          <a:bodyPr vert="horz" wrap="square" lIns="0" tIns="12700" rIns="0" bIns="0" rtlCol="0">
            <a:spAutoFit/>
          </a:bodyPr>
          <a:lstStyle/>
          <a:p>
            <a:pPr marL="12700" rtl="1">
              <a:lnSpc>
                <a:spcPct val="100000"/>
              </a:lnSpc>
              <a:spcBef>
                <a:spcPts val="100"/>
              </a:spcBef>
            </a:pPr>
            <a:r>
              <a:rPr lang="ar-JO" sz="700" spc="10" dirty="0">
                <a:latin typeface="Verdana"/>
                <a:cs typeface="Calibri" panose="020F0502020204030204" pitchFamily="34" charset="0"/>
              </a:rPr>
              <a:t>كيفية الاستماع والاستجابة للتغذية الراجعة المجتمعية المفتوحة</a:t>
            </a:r>
            <a:endParaRPr sz="700" dirty="0">
              <a:latin typeface="Verdana"/>
              <a:cs typeface="Calibri" panose="020F0502020204030204" pitchFamily="34" charset="0"/>
            </a:endParaRPr>
          </a:p>
        </p:txBody>
      </p:sp>
      <p:sp>
        <p:nvSpPr>
          <p:cNvPr id="38" name="object 14">
            <a:extLst>
              <a:ext uri="{FF2B5EF4-FFF2-40B4-BE49-F238E27FC236}">
                <a16:creationId xmlns:a16="http://schemas.microsoft.com/office/drawing/2014/main" id="{A365636B-5E3E-6EC1-8F92-8400793D5B5F}"/>
              </a:ext>
            </a:extLst>
          </p:cNvPr>
          <p:cNvSpPr txBox="1"/>
          <p:nvPr/>
        </p:nvSpPr>
        <p:spPr>
          <a:xfrm>
            <a:off x="3906088" y="4349999"/>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dirty="0">
              <a:latin typeface="Calibri" panose="020F0502020204030204" pitchFamily="34" charset="0"/>
              <a:cs typeface="Calibri" panose="020F0502020204030204" pitchFamily="34" charset="0"/>
            </a:endParaRPr>
          </a:p>
        </p:txBody>
      </p:sp>
      <p:sp>
        <p:nvSpPr>
          <p:cNvPr id="39" name="object 14">
            <a:extLst>
              <a:ext uri="{FF2B5EF4-FFF2-40B4-BE49-F238E27FC236}">
                <a16:creationId xmlns:a16="http://schemas.microsoft.com/office/drawing/2014/main" id="{EAC1C07D-E61B-76FE-4D8C-41E36FE2F797}"/>
              </a:ext>
            </a:extLst>
          </p:cNvPr>
          <p:cNvSpPr txBox="1"/>
          <p:nvPr/>
        </p:nvSpPr>
        <p:spPr>
          <a:xfrm>
            <a:off x="3906088" y="3633280"/>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dirty="0">
              <a:latin typeface="Calibri" panose="020F0502020204030204" pitchFamily="34" charset="0"/>
              <a:cs typeface="Calibri" panose="020F0502020204030204" pitchFamily="34" charset="0"/>
            </a:endParaRPr>
          </a:p>
        </p:txBody>
      </p:sp>
      <p:sp>
        <p:nvSpPr>
          <p:cNvPr id="40" name="object 14">
            <a:extLst>
              <a:ext uri="{FF2B5EF4-FFF2-40B4-BE49-F238E27FC236}">
                <a16:creationId xmlns:a16="http://schemas.microsoft.com/office/drawing/2014/main" id="{9AA40054-E5E6-83DE-064D-5C6E3183B428}"/>
              </a:ext>
            </a:extLst>
          </p:cNvPr>
          <p:cNvSpPr txBox="1"/>
          <p:nvPr/>
        </p:nvSpPr>
        <p:spPr>
          <a:xfrm>
            <a:off x="759648" y="4189664"/>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dirty="0">
              <a:latin typeface="Calibri" panose="020F0502020204030204" pitchFamily="34" charset="0"/>
              <a:cs typeface="Calibri" panose="020F0502020204030204"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719999" y="1203001"/>
            <a:ext cx="6120130" cy="381635"/>
          </a:xfrm>
          <a:custGeom>
            <a:avLst/>
            <a:gdLst/>
            <a:ahLst/>
            <a:cxnLst/>
            <a:rect l="l" t="t" r="r" b="b"/>
            <a:pathLst>
              <a:path w="6120130" h="381634">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3" name="object 3"/>
          <p:cNvSpPr txBox="1"/>
          <p:nvPr/>
        </p:nvSpPr>
        <p:spPr>
          <a:xfrm>
            <a:off x="1979221" y="648679"/>
            <a:ext cx="4733925" cy="166712"/>
          </a:xfrm>
          <a:prstGeom prst="rect">
            <a:avLst/>
          </a:prstGeom>
        </p:spPr>
        <p:txBody>
          <a:bodyPr vert="horz" wrap="square" lIns="0" tIns="12700" rIns="0" bIns="0" rtlCol="0">
            <a:spAutoFit/>
          </a:bodyPr>
          <a:lstStyle/>
          <a:p>
            <a:pPr marL="12700" rtl="1">
              <a:lnSpc>
                <a:spcPct val="100000"/>
              </a:lnSpc>
              <a:spcBef>
                <a:spcPts val="100"/>
              </a:spcBef>
            </a:pPr>
            <a:r>
              <a:rPr lang="ar-JO" sz="1000" dirty="0">
                <a:latin typeface="Tahoma"/>
                <a:cs typeface="Calibri" panose="020F0502020204030204" pitchFamily="34" charset="0"/>
              </a:rPr>
              <a:t>سترشدك الأداة الآتية خلال عملية تحديد كيفية العمل وفقًا للملاحظات والانطباعات:</a:t>
            </a:r>
            <a:endParaRPr sz="1000" dirty="0">
              <a:latin typeface="Tahoma"/>
              <a:cs typeface="Calibri" panose="020F0502020204030204" pitchFamily="34" charset="0"/>
            </a:endParaRPr>
          </a:p>
        </p:txBody>
      </p:sp>
      <p:sp>
        <p:nvSpPr>
          <p:cNvPr id="4" name="object 4"/>
          <p:cNvSpPr txBox="1"/>
          <p:nvPr/>
        </p:nvSpPr>
        <p:spPr>
          <a:xfrm>
            <a:off x="1725020" y="1271952"/>
            <a:ext cx="4563110" cy="596265"/>
          </a:xfrm>
          <a:prstGeom prst="rect">
            <a:avLst/>
          </a:prstGeom>
        </p:spPr>
        <p:txBody>
          <a:bodyPr vert="horz" wrap="square" lIns="0" tIns="12700" rIns="0" bIns="0" rtlCol="0">
            <a:spAutoFit/>
          </a:bodyPr>
          <a:lstStyle/>
          <a:p>
            <a:pPr marL="12700" rtl="1">
              <a:lnSpc>
                <a:spcPct val="100000"/>
              </a:lnSpc>
              <a:spcBef>
                <a:spcPts val="100"/>
              </a:spcBef>
            </a:pPr>
            <a:r>
              <a:rPr lang="ar-JO" sz="1300" b="1" spc="155" dirty="0">
                <a:solidFill>
                  <a:srgbClr val="FFFFFF"/>
                </a:solidFill>
                <a:latin typeface="Calibri"/>
                <a:cs typeface="Calibri" panose="020F0502020204030204" pitchFamily="34" charset="0"/>
              </a:rPr>
              <a:t>المصادر</a:t>
            </a:r>
            <a:endParaRPr sz="1300" dirty="0">
              <a:latin typeface="Calibri"/>
              <a:cs typeface="Calibri" panose="020F0502020204030204" pitchFamily="34" charset="0"/>
            </a:endParaRPr>
          </a:p>
          <a:p>
            <a:pPr>
              <a:lnSpc>
                <a:spcPct val="100000"/>
              </a:lnSpc>
              <a:spcBef>
                <a:spcPts val="20"/>
              </a:spcBef>
            </a:pPr>
            <a:endParaRPr sz="1450" dirty="0">
              <a:latin typeface="Calibri"/>
              <a:cs typeface="Calibri" panose="020F0502020204030204" pitchFamily="34" charset="0"/>
            </a:endParaRPr>
          </a:p>
          <a:p>
            <a:pPr marL="192405" indent="-179705" rtl="1">
              <a:lnSpc>
                <a:spcPct val="100000"/>
              </a:lnSpc>
              <a:buClr>
                <a:srgbClr val="673089"/>
              </a:buClr>
              <a:buFont typeface="Arial Narrow"/>
              <a:buChar char="►"/>
              <a:tabLst>
                <a:tab pos="192405" algn="l"/>
              </a:tabLst>
            </a:pPr>
            <a:r>
              <a:rPr lang="ar-JO" sz="950" u="sng" dirty="0">
                <a:solidFill>
                  <a:srgbClr val="992B7D"/>
                </a:solidFill>
                <a:uFill>
                  <a:solidFill>
                    <a:srgbClr val="992B7D"/>
                  </a:solidFill>
                </a:uFill>
                <a:latin typeface="Tahoma"/>
                <a:cs typeface="Calibri" panose="020F0502020204030204" pitchFamily="34" charset="0"/>
                <a:hlinkClick r:id="rId3"/>
              </a:rPr>
              <a:t>أداة التغذية الراجعة 31: وضع خطة عمل لمعالجة التغذية الراجعة المجتمعية</a:t>
            </a:r>
            <a:endParaRPr sz="950" dirty="0">
              <a:latin typeface="Tahoma"/>
              <a:cs typeface="Calibri" panose="020F0502020204030204" pitchFamily="34" charset="0"/>
            </a:endParaRPr>
          </a:p>
        </p:txBody>
      </p:sp>
      <p:sp>
        <p:nvSpPr>
          <p:cNvPr id="5" name="object 5"/>
          <p:cNvSpPr txBox="1"/>
          <p:nvPr/>
        </p:nvSpPr>
        <p:spPr>
          <a:xfrm>
            <a:off x="3704665" y="2128185"/>
            <a:ext cx="2995930" cy="1418915"/>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يُمثل توثيق التوصيات ونقاط العمل رداً على الملاحظات والانطباعات عند تقديمه بتنسيق مناسب يمكن للجميع الوصول إليه. ويتيح لك مراقبة التقدم المنجز ومساءلة أصحاب المصلحة المختلفين،  كما يمكن تتبع الإجراءات التي تُتخذ رداً على أجزاء فردية من الملاحظات والانطباعات، مثل الملاحظات الهامة أو الحساسة، في سجل الملاحظات الخاص بك. </a:t>
            </a:r>
          </a:p>
          <a:p>
            <a:pPr marL="12700" marR="5080" algn="just" rtl="1">
              <a:lnSpc>
                <a:spcPct val="113999"/>
              </a:lnSpc>
              <a:spcBef>
                <a:spcPts val="100"/>
              </a:spcBef>
            </a:pPr>
            <a:endParaRPr lang="ar-JO" sz="950" dirty="0">
              <a:latin typeface="Tahoma"/>
              <a:cs typeface="Calibri" panose="020F0502020204030204" pitchFamily="34" charset="0"/>
            </a:endParaRPr>
          </a:p>
          <a:p>
            <a:pPr marL="12700" marR="5080" algn="just" rtl="1">
              <a:lnSpc>
                <a:spcPct val="113999"/>
              </a:lnSpc>
              <a:spcBef>
                <a:spcPts val="100"/>
              </a:spcBef>
            </a:pPr>
            <a:endParaRPr lang="ar-JO" sz="950" dirty="0">
              <a:latin typeface="Tahoma"/>
              <a:cs typeface="Calibri" panose="020F0502020204030204" pitchFamily="34" charset="0"/>
            </a:endParaRPr>
          </a:p>
          <a:p>
            <a:pPr marL="12700" marR="5080" algn="just" rtl="1">
              <a:lnSpc>
                <a:spcPct val="113999"/>
              </a:lnSpc>
              <a:spcBef>
                <a:spcPts val="100"/>
              </a:spcBef>
            </a:pPr>
            <a:endParaRPr lang="ar-JO" sz="950" dirty="0">
              <a:latin typeface="Tahoma"/>
              <a:cs typeface="Calibri" panose="020F0502020204030204" pitchFamily="34" charset="0"/>
            </a:endParaRPr>
          </a:p>
        </p:txBody>
      </p:sp>
      <p:sp>
        <p:nvSpPr>
          <p:cNvPr id="6" name="object 6"/>
          <p:cNvSpPr txBox="1"/>
          <p:nvPr/>
        </p:nvSpPr>
        <p:spPr>
          <a:xfrm>
            <a:off x="588787" y="2146945"/>
            <a:ext cx="2995930" cy="1808444"/>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قد تحتاج الإجراءات التي تُتخذ رداً على تحليل أوسع لاتجاهات الملاحظات والانطباعات إلى التوثيق بشكل منفصل، نظرًا لأنها تتعلق بأكثر من جزء واحد من الملاحظات والانطباعات، وبالتالي سيصعب تتبعها في سجل الملاحظات الخاص بك. يمكنك استخدام وتكييف القالب التالي لتتبع توصياتك وإجراءاتك بالنسبة لاتجاهات الملاحظات والانطباعات الأوسع:</a:t>
            </a:r>
          </a:p>
          <a:p>
            <a:pPr marL="12700" marR="5080" algn="just">
              <a:lnSpc>
                <a:spcPct val="113999"/>
              </a:lnSpc>
              <a:spcBef>
                <a:spcPts val="100"/>
              </a:spcBef>
            </a:pPr>
            <a:endParaRPr lang="ar-JO" sz="1000" dirty="0">
              <a:latin typeface="Tahoma"/>
              <a:cs typeface="Calibri" panose="020F0502020204030204" pitchFamily="34" charset="0"/>
            </a:endParaRPr>
          </a:p>
          <a:p>
            <a:pPr marL="12700" marR="5080" algn="just">
              <a:lnSpc>
                <a:spcPct val="113999"/>
              </a:lnSpc>
              <a:spcBef>
                <a:spcPts val="100"/>
              </a:spcBef>
            </a:pPr>
            <a:endParaRPr lang="ar-JO" sz="1000" dirty="0">
              <a:latin typeface="Tahoma"/>
              <a:cs typeface="Calibri" panose="020F0502020204030204" pitchFamily="34" charset="0"/>
            </a:endParaRPr>
          </a:p>
          <a:p>
            <a:pPr marL="12700" marR="5080" algn="just">
              <a:lnSpc>
                <a:spcPct val="113999"/>
              </a:lnSpc>
              <a:spcBef>
                <a:spcPts val="100"/>
              </a:spcBef>
            </a:pPr>
            <a:endParaRPr lang="ar-JO" sz="1000" dirty="0">
              <a:latin typeface="Tahoma"/>
              <a:cs typeface="Calibri" panose="020F0502020204030204" pitchFamily="34" charset="0"/>
            </a:endParaRPr>
          </a:p>
          <a:p>
            <a:pPr marL="12700" marR="5080" algn="just" rtl="1">
              <a:lnSpc>
                <a:spcPct val="113999"/>
              </a:lnSpc>
              <a:spcBef>
                <a:spcPts val="100"/>
              </a:spcBef>
            </a:pPr>
            <a:endParaRPr lang="ar-JO" sz="1000" dirty="0">
              <a:latin typeface="Tahoma"/>
              <a:cs typeface="Calibri" panose="020F0502020204030204" pitchFamily="34" charset="0"/>
            </a:endParaRPr>
          </a:p>
        </p:txBody>
      </p:sp>
      <p:sp>
        <p:nvSpPr>
          <p:cNvPr id="7" name="object 7"/>
          <p:cNvSpPr/>
          <p:nvPr/>
        </p:nvSpPr>
        <p:spPr>
          <a:xfrm>
            <a:off x="719999" y="3642693"/>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8" name="object 8"/>
          <p:cNvSpPr/>
          <p:nvPr/>
        </p:nvSpPr>
        <p:spPr>
          <a:xfrm>
            <a:off x="719999" y="4696102"/>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9" name="object 9"/>
          <p:cNvSpPr txBox="1"/>
          <p:nvPr/>
        </p:nvSpPr>
        <p:spPr>
          <a:xfrm>
            <a:off x="2863850" y="3713904"/>
            <a:ext cx="3446333" cy="582211"/>
          </a:xfrm>
          <a:prstGeom prst="rect">
            <a:avLst/>
          </a:prstGeom>
        </p:spPr>
        <p:txBody>
          <a:bodyPr vert="horz" wrap="square" lIns="0" tIns="12700" rIns="0" bIns="0" rtlCol="0">
            <a:spAutoFit/>
          </a:bodyPr>
          <a:lstStyle/>
          <a:p>
            <a:pPr marL="12700" rtl="1">
              <a:lnSpc>
                <a:spcPct val="100000"/>
              </a:lnSpc>
              <a:spcBef>
                <a:spcPts val="100"/>
              </a:spcBef>
            </a:pPr>
            <a:r>
              <a:rPr lang="ar-JO" sz="1300" b="1" spc="155" dirty="0">
                <a:solidFill>
                  <a:srgbClr val="FFFFFF"/>
                </a:solidFill>
                <a:latin typeface="Calibri"/>
                <a:cs typeface="Calibri" panose="020F0502020204030204" pitchFamily="34" charset="0"/>
              </a:rPr>
              <a:t>المصادر</a:t>
            </a:r>
            <a:endParaRPr lang="en-US" sz="1300" dirty="0">
              <a:latin typeface="Calibri"/>
              <a:cs typeface="Calibri" panose="020F0502020204030204" pitchFamily="34" charset="0"/>
            </a:endParaRPr>
          </a:p>
          <a:p>
            <a:pPr>
              <a:lnSpc>
                <a:spcPct val="100000"/>
              </a:lnSpc>
              <a:spcBef>
                <a:spcPts val="20"/>
              </a:spcBef>
            </a:pPr>
            <a:endParaRPr sz="1450" dirty="0">
              <a:latin typeface="Calibri"/>
              <a:cs typeface="Calibri" panose="020F0502020204030204" pitchFamily="34" charset="0"/>
            </a:endParaRPr>
          </a:p>
          <a:p>
            <a:pPr marL="192405" indent="-179705" rtl="1">
              <a:lnSpc>
                <a:spcPct val="100000"/>
              </a:lnSpc>
              <a:buClr>
                <a:srgbClr val="673089"/>
              </a:buClr>
              <a:buFont typeface="Arial Narrow"/>
              <a:buChar char="►"/>
              <a:tabLst>
                <a:tab pos="192405" algn="l"/>
              </a:tabLst>
            </a:pPr>
            <a:r>
              <a:rPr lang="ar-JO" sz="950" u="sng" dirty="0">
                <a:solidFill>
                  <a:srgbClr val="992B7D"/>
                </a:solidFill>
                <a:uFill>
                  <a:solidFill>
                    <a:srgbClr val="992B7D"/>
                  </a:solidFill>
                </a:uFill>
                <a:latin typeface="Tahoma"/>
                <a:cs typeface="Calibri" panose="020F0502020204030204" pitchFamily="34" charset="0"/>
                <a:hlinkClick r:id="rId3"/>
              </a:rPr>
              <a:t>أداة التغذية الراجعة 32: مُتعقب إجراءات التغذية الراجعة المجتمعية </a:t>
            </a:r>
            <a:endParaRPr sz="950" dirty="0">
              <a:latin typeface="Tahoma"/>
              <a:cs typeface="Calibri" panose="020F0502020204030204" pitchFamily="34" charset="0"/>
            </a:endParaRPr>
          </a:p>
        </p:txBody>
      </p:sp>
      <p:sp>
        <p:nvSpPr>
          <p:cNvPr id="10" name="object 10"/>
          <p:cNvSpPr txBox="1"/>
          <p:nvPr/>
        </p:nvSpPr>
        <p:spPr>
          <a:xfrm>
            <a:off x="999581" y="4766594"/>
            <a:ext cx="5362575" cy="212879"/>
          </a:xfrm>
          <a:prstGeom prst="rect">
            <a:avLst/>
          </a:prstGeom>
        </p:spPr>
        <p:txBody>
          <a:bodyPr vert="horz" wrap="square" lIns="0" tIns="12700" rIns="0" bIns="0" rtlCol="0">
            <a:spAutoFit/>
          </a:bodyPr>
          <a:lstStyle/>
          <a:p>
            <a:pPr marL="12700" rtl="1">
              <a:lnSpc>
                <a:spcPct val="100000"/>
              </a:lnSpc>
              <a:spcBef>
                <a:spcPts val="100"/>
              </a:spcBef>
            </a:pPr>
            <a:r>
              <a:rPr lang="ar-JO" sz="1300" b="1" spc="165" dirty="0">
                <a:solidFill>
                  <a:srgbClr val="FFFFFF"/>
                </a:solidFill>
                <a:latin typeface="Calibri"/>
                <a:cs typeface="Calibri" panose="020F0502020204030204" pitchFamily="34" charset="0"/>
              </a:rPr>
              <a:t>تذكر: في الغالب ليس عليك إتخاذ الإجراءات جميعها وحدك</a:t>
            </a:r>
            <a:endParaRPr sz="1300" dirty="0">
              <a:latin typeface="Calibri"/>
              <a:cs typeface="Calibri" panose="020F0502020204030204" pitchFamily="34" charset="0"/>
            </a:endParaRPr>
          </a:p>
        </p:txBody>
      </p:sp>
      <p:sp>
        <p:nvSpPr>
          <p:cNvPr id="11" name="object 11"/>
          <p:cNvSpPr txBox="1"/>
          <p:nvPr/>
        </p:nvSpPr>
        <p:spPr>
          <a:xfrm>
            <a:off x="3862323" y="5219846"/>
            <a:ext cx="2995930" cy="527517"/>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تتمحور مسؤولية فريق الملاحظات والانطباعات في مشاركة الرؤى مع أولئك الذين يمكنهم اتخاذ الإجراءات، بالإضافة إلى  التعلم من الملاحظات والانطباعات وتكييف آلية التغذية الراجعة. </a:t>
            </a:r>
            <a:endParaRPr sz="1000" dirty="0">
              <a:latin typeface="Tahoma"/>
              <a:cs typeface="Calibri" panose="020F0502020204030204" pitchFamily="34" charset="0"/>
            </a:endParaRPr>
          </a:p>
        </p:txBody>
      </p:sp>
      <p:sp>
        <p:nvSpPr>
          <p:cNvPr id="12" name="object 12"/>
          <p:cNvSpPr txBox="1"/>
          <p:nvPr/>
        </p:nvSpPr>
        <p:spPr>
          <a:xfrm>
            <a:off x="766116" y="5219846"/>
            <a:ext cx="2997200" cy="878382"/>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غالباً ما يكون أولئك الذين هم في وضع أفضل لاتخاذ الإجراءات هم قيادة البرامج أو العمليات والقادة الفنيين والسلطات المحلية والمنظمات الشريكة، والأهم من ذلك، المجتمع نفسه. أنت بحاجة إلى التأكد من إدخال المعلومات في قنوات صنع القرار وأن الملاحظات والانطباعات تفيد عمليات التخطيط التشاركي.</a:t>
            </a:r>
            <a:endParaRPr sz="1000" dirty="0">
              <a:latin typeface="Tahoma"/>
              <a:cs typeface="Calibri" panose="020F0502020204030204" pitchFamily="34" charset="0"/>
            </a:endParaRPr>
          </a:p>
        </p:txBody>
      </p:sp>
      <p:pic>
        <p:nvPicPr>
          <p:cNvPr id="13" name="object 13"/>
          <p:cNvPicPr/>
          <p:nvPr/>
        </p:nvPicPr>
        <p:blipFill>
          <a:blip r:embed="rId4" cstate="print"/>
          <a:stretch>
            <a:fillRect/>
          </a:stretch>
        </p:blipFill>
        <p:spPr>
          <a:xfrm>
            <a:off x="6905383" y="5977506"/>
            <a:ext cx="72008" cy="71996"/>
          </a:xfrm>
          <a:prstGeom prst="rect">
            <a:avLst/>
          </a:prstGeom>
        </p:spPr>
      </p:pic>
      <p:sp>
        <p:nvSpPr>
          <p:cNvPr id="14" name="object 14"/>
          <p:cNvSpPr/>
          <p:nvPr/>
        </p:nvSpPr>
        <p:spPr>
          <a:xfrm>
            <a:off x="719999" y="6360101"/>
            <a:ext cx="6120130" cy="381635"/>
          </a:xfrm>
          <a:custGeom>
            <a:avLst/>
            <a:gdLst/>
            <a:ahLst/>
            <a:cxnLst/>
            <a:rect l="l" t="t" r="r" b="b"/>
            <a:pathLst>
              <a:path w="6120130" h="381634">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E42A83"/>
          </a:solidFill>
        </p:spPr>
        <p:txBody>
          <a:bodyPr wrap="square" lIns="0" tIns="0" rIns="0" bIns="0" rtlCol="0"/>
          <a:lstStyle/>
          <a:p>
            <a:endParaRPr>
              <a:cs typeface="Calibri" panose="020F0502020204030204" pitchFamily="34" charset="0"/>
            </a:endParaRPr>
          </a:p>
        </p:txBody>
      </p:sp>
      <p:sp>
        <p:nvSpPr>
          <p:cNvPr id="15" name="object 15"/>
          <p:cNvSpPr txBox="1"/>
          <p:nvPr/>
        </p:nvSpPr>
        <p:spPr>
          <a:xfrm>
            <a:off x="1960171" y="6460027"/>
            <a:ext cx="4440555" cy="212879"/>
          </a:xfrm>
          <a:prstGeom prst="rect">
            <a:avLst/>
          </a:prstGeom>
        </p:spPr>
        <p:txBody>
          <a:bodyPr vert="horz" wrap="square" lIns="0" tIns="12700" rIns="0" bIns="0" rtlCol="0">
            <a:spAutoFit/>
          </a:bodyPr>
          <a:lstStyle/>
          <a:p>
            <a:pPr marL="12700" rtl="1">
              <a:lnSpc>
                <a:spcPct val="100000"/>
              </a:lnSpc>
              <a:spcBef>
                <a:spcPts val="100"/>
              </a:spcBef>
            </a:pPr>
            <a:r>
              <a:rPr lang="ar-JO" sz="1300" b="1" spc="150" dirty="0">
                <a:solidFill>
                  <a:srgbClr val="FFFFFF"/>
                </a:solidFill>
                <a:latin typeface="Calibri"/>
                <a:cs typeface="Calibri" panose="020F0502020204030204" pitchFamily="34" charset="0"/>
              </a:rPr>
              <a:t>أمثلة: كيف يتم استخدام نتائج الملاحظات والانطباعات</a:t>
            </a:r>
            <a:endParaRPr sz="1300" dirty="0">
              <a:latin typeface="Calibri"/>
              <a:cs typeface="Calibri" panose="020F0502020204030204" pitchFamily="34" charset="0"/>
            </a:endParaRPr>
          </a:p>
        </p:txBody>
      </p:sp>
      <p:sp>
        <p:nvSpPr>
          <p:cNvPr id="16" name="object 16"/>
          <p:cNvSpPr txBox="1"/>
          <p:nvPr/>
        </p:nvSpPr>
        <p:spPr>
          <a:xfrm>
            <a:off x="3857350" y="6891506"/>
            <a:ext cx="2995930" cy="3311868"/>
          </a:xfrm>
          <a:prstGeom prst="rect">
            <a:avLst/>
          </a:prstGeom>
        </p:spPr>
        <p:txBody>
          <a:bodyPr vert="horz" wrap="square" lIns="0" tIns="33019" rIns="0" bIns="0" rtlCol="0">
            <a:spAutoFit/>
          </a:bodyPr>
          <a:lstStyle/>
          <a:p>
            <a:pPr marL="12700" algn="just" rtl="1">
              <a:lnSpc>
                <a:spcPct val="100000"/>
              </a:lnSpc>
              <a:spcBef>
                <a:spcPts val="259"/>
              </a:spcBef>
            </a:pPr>
            <a:r>
              <a:rPr lang="ar-JO" sz="1000" b="1" dirty="0">
                <a:solidFill>
                  <a:srgbClr val="97569C"/>
                </a:solidFill>
                <a:latin typeface="Arial Black"/>
                <a:cs typeface="Calibri" panose="020F0502020204030204" pitchFamily="34" charset="0"/>
              </a:rPr>
              <a:t>الاستجابة للأيبولا في شرق جمهورية الكونغو الديمقراطية 2018 - 2020</a:t>
            </a:r>
            <a:endParaRPr sz="1000" b="1" dirty="0">
              <a:latin typeface="Arial Black"/>
              <a:cs typeface="Calibri" panose="020F0502020204030204" pitchFamily="34" charset="0"/>
            </a:endParaRPr>
          </a:p>
          <a:p>
            <a:pPr marL="12700" marR="5080" algn="just" rtl="1">
              <a:lnSpc>
                <a:spcPct val="113999"/>
              </a:lnSpc>
            </a:pPr>
            <a:r>
              <a:rPr lang="ar-JO" sz="1000" dirty="0">
                <a:latin typeface="Tahoma"/>
                <a:cs typeface="Calibri" panose="020F0502020204030204" pitchFamily="34" charset="0"/>
              </a:rPr>
              <a:t>الاستجابة للشائعات والمعتقدات حول وضع الصخور أو جذوع الموز في أكياس الجثث الغامضة بدلاً من الأشخاص الفعليين الذين توفوا بسبب فيروس إيبولا في شرق جمهورية الكونغو الديمقراطية خلال الفترة الممتدة من 2018 إلى 2020،</a:t>
            </a:r>
            <a:endParaRPr lang="en-US" sz="1000" dirty="0">
              <a:latin typeface="Tahoma"/>
              <a:cs typeface="Calibri" panose="020F0502020204030204" pitchFamily="34" charset="0"/>
            </a:endParaRPr>
          </a:p>
          <a:p>
            <a:pPr marL="12700" marR="5080" algn="just" rtl="0">
              <a:lnSpc>
                <a:spcPct val="113999"/>
              </a:lnSpc>
            </a:pPr>
            <a:endParaRPr lang="en-US" sz="1000" spc="-90" dirty="0">
              <a:solidFill>
                <a:srgbClr val="97569C"/>
              </a:solidFill>
              <a:latin typeface="Tahoma"/>
              <a:cs typeface="Calibri" panose="020F0502020204030204" pitchFamily="34" charset="0"/>
            </a:endParaRPr>
          </a:p>
          <a:p>
            <a:pPr marL="12700" marR="5080" algn="just" rtl="1">
              <a:lnSpc>
                <a:spcPct val="113999"/>
              </a:lnSpc>
            </a:pPr>
            <a:r>
              <a:rPr lang="ar-JO" sz="1000" b="1" dirty="0">
                <a:solidFill>
                  <a:srgbClr val="97569C"/>
                </a:solidFill>
                <a:latin typeface="Arial Black"/>
                <a:cs typeface="Calibri" panose="020F0502020204030204" pitchFamily="34" charset="0"/>
              </a:rPr>
              <a:t>الاستجابة لفيروس كوفيد-19 في الكاميرون عام 2019</a:t>
            </a:r>
          </a:p>
          <a:p>
            <a:pPr marL="12700" marR="5080" algn="just" rtl="1">
              <a:lnSpc>
                <a:spcPct val="113999"/>
              </a:lnSpc>
            </a:pPr>
            <a:r>
              <a:rPr lang="ar-JO" sz="1000" dirty="0">
                <a:solidFill>
                  <a:schemeClr val="tx1"/>
                </a:solidFill>
                <a:latin typeface="Arial Black"/>
                <a:cs typeface="Calibri" panose="020F0502020204030204" pitchFamily="34" charset="0"/>
              </a:rPr>
              <a:t>تلقى موظفو الصليب الأحمر الكاميروني والمتطوعون مرارًا وتكرارًا طلبات لتوفير الماء من أجل المحافظة على النظافة الشخصية السليمة. </a:t>
            </a:r>
            <a:r>
              <a:rPr lang="ar-JO" sz="1000" spc="5" dirty="0">
                <a:latin typeface="Tahoma"/>
                <a:cs typeface="Calibri" panose="020F0502020204030204" pitchFamily="34" charset="0"/>
              </a:rPr>
              <a:t>تمت مشاركة هذه الاقتراحات ومناقشتها مع هيئة التنسيق الوطنية للاستجابة لفيروس كوفيد-19 في الكاميرون</a:t>
            </a:r>
            <a:endParaRPr lang="en-US" sz="1000" spc="-90" dirty="0">
              <a:solidFill>
                <a:srgbClr val="97569C"/>
              </a:solidFill>
              <a:latin typeface="Arial Black"/>
              <a:cs typeface="Calibri" panose="020F0502020204030204" pitchFamily="34" charset="0"/>
            </a:endParaRPr>
          </a:p>
          <a:p>
            <a:pPr marL="12700" marR="5080" algn="just" rtl="1">
              <a:lnSpc>
                <a:spcPct val="113999"/>
              </a:lnSpc>
            </a:pPr>
            <a:endParaRPr lang="en-US" sz="1000" spc="-90" dirty="0">
              <a:solidFill>
                <a:srgbClr val="97569C"/>
              </a:solidFill>
              <a:latin typeface="Arial Black"/>
              <a:cs typeface="Calibri" panose="020F0502020204030204" pitchFamily="34" charset="0"/>
            </a:endParaRPr>
          </a:p>
          <a:p>
            <a:pPr marL="12700" marR="5080" algn="just" rtl="1">
              <a:lnSpc>
                <a:spcPct val="113999"/>
              </a:lnSpc>
            </a:pPr>
            <a:r>
              <a:rPr lang="ar-JO" sz="1000" b="1" dirty="0">
                <a:solidFill>
                  <a:srgbClr val="97569C"/>
                </a:solidFill>
                <a:latin typeface="Arial Black"/>
                <a:cs typeface="Calibri" panose="020F0502020204030204" pitchFamily="34" charset="0"/>
              </a:rPr>
              <a:t>الإستجابة لفيروس إيبولا في مقاطعة الإيكواتور في جمهورية الكونغو الديمقراطية عام 2020</a:t>
            </a:r>
          </a:p>
          <a:p>
            <a:pPr marL="12700" marR="5080" algn="just" rtl="1">
              <a:lnSpc>
                <a:spcPct val="113999"/>
              </a:lnSpc>
            </a:pPr>
            <a:r>
              <a:rPr lang="ar-JO" sz="1000" dirty="0">
                <a:latin typeface="Tahoma"/>
                <a:cs typeface="Calibri" panose="020F0502020204030204" pitchFamily="34" charset="0"/>
              </a:rPr>
              <a:t>تصاحبت الاستجابة الإنسانية لتفشي فيروس إيبولا مع الكثير من الشكوك والمقاومة من قبل مجموعات المجتمع. ساهمت الملاحظات والانطباعات التي شاركها المجتمع في تعزيز قدرة الجهات المستجيبة على التعامل مع قضايا رئيسية خلال الجلسات الحوارية مع أعضاء مجموعات</a:t>
            </a:r>
            <a:endParaRPr sz="1000" dirty="0">
              <a:latin typeface="Tahoma"/>
              <a:cs typeface="Calibri" panose="020F0502020204030204" pitchFamily="34" charset="0"/>
            </a:endParaRPr>
          </a:p>
        </p:txBody>
      </p:sp>
      <p:sp>
        <p:nvSpPr>
          <p:cNvPr id="17" name="object 17"/>
          <p:cNvSpPr txBox="1"/>
          <p:nvPr/>
        </p:nvSpPr>
        <p:spPr>
          <a:xfrm>
            <a:off x="703220" y="7204064"/>
            <a:ext cx="2995930" cy="1426994"/>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تم شراء أنواع جديدة من أكياس الجثث. كانت هذه الأكياس تحتوي على نافذة شفافة، مما سمح للعائلات والأصدقاء برؤية الشخص المتوفى أثناء عملية الدفن.</a:t>
            </a:r>
          </a:p>
          <a:p>
            <a:pPr marL="12700" marR="5080" algn="just">
              <a:lnSpc>
                <a:spcPct val="113999"/>
              </a:lnSpc>
              <a:spcBef>
                <a:spcPts val="100"/>
              </a:spcBef>
            </a:pPr>
            <a:endParaRPr lang="ar-JO" sz="950" dirty="0">
              <a:latin typeface="Tahoma"/>
              <a:cs typeface="Calibri" panose="020F0502020204030204" pitchFamily="34" charset="0"/>
            </a:endParaRPr>
          </a:p>
          <a:p>
            <a:pPr marL="12700" marR="5080" algn="just">
              <a:lnSpc>
                <a:spcPct val="113999"/>
              </a:lnSpc>
              <a:spcBef>
                <a:spcPts val="100"/>
              </a:spcBef>
            </a:pPr>
            <a:endParaRPr lang="ar-JO" sz="950" dirty="0">
              <a:latin typeface="Tahoma"/>
              <a:cs typeface="Calibri" panose="020F0502020204030204" pitchFamily="34" charset="0"/>
            </a:endParaRPr>
          </a:p>
          <a:p>
            <a:pPr marL="12700" marR="5080" algn="just">
              <a:lnSpc>
                <a:spcPct val="113999"/>
              </a:lnSpc>
              <a:spcBef>
                <a:spcPts val="100"/>
              </a:spcBef>
            </a:pPr>
            <a:endParaRPr lang="ar-JO" sz="950" dirty="0">
              <a:latin typeface="Tahoma"/>
              <a:cs typeface="Calibri" panose="020F0502020204030204" pitchFamily="34" charset="0"/>
            </a:endParaRPr>
          </a:p>
          <a:p>
            <a:pPr marL="12700" marR="5080" algn="just">
              <a:lnSpc>
                <a:spcPct val="113999"/>
              </a:lnSpc>
              <a:spcBef>
                <a:spcPts val="100"/>
              </a:spcBef>
            </a:pPr>
            <a:endParaRPr lang="ar-JO" sz="950" dirty="0">
              <a:latin typeface="Tahoma"/>
              <a:cs typeface="Calibri" panose="020F0502020204030204" pitchFamily="34" charset="0"/>
            </a:endParaRPr>
          </a:p>
          <a:p>
            <a:pPr marL="12700" marR="5080" algn="just">
              <a:lnSpc>
                <a:spcPct val="113999"/>
              </a:lnSpc>
              <a:spcBef>
                <a:spcPts val="100"/>
              </a:spcBef>
            </a:pPr>
            <a:endParaRPr lang="ar-JO" sz="950" dirty="0">
              <a:latin typeface="Tahoma"/>
              <a:cs typeface="Calibri" panose="020F0502020204030204" pitchFamily="34" charset="0"/>
            </a:endParaRPr>
          </a:p>
        </p:txBody>
      </p:sp>
      <p:sp>
        <p:nvSpPr>
          <p:cNvPr id="18" name="object 18"/>
          <p:cNvSpPr txBox="1"/>
          <p:nvPr/>
        </p:nvSpPr>
        <p:spPr>
          <a:xfrm>
            <a:off x="703220" y="8047236"/>
            <a:ext cx="2995930" cy="1470403"/>
          </a:xfrm>
          <a:prstGeom prst="rect">
            <a:avLst/>
          </a:prstGeom>
        </p:spPr>
        <p:txBody>
          <a:bodyPr vert="horz" wrap="square" lIns="0" tIns="12700" rIns="0" bIns="0" rtlCol="0">
            <a:spAutoFit/>
          </a:bodyPr>
          <a:lstStyle/>
          <a:p>
            <a:pPr marL="12700" marR="5080" algn="just" rtl="1">
              <a:lnSpc>
                <a:spcPct val="113999"/>
              </a:lnSpc>
              <a:spcBef>
                <a:spcPts val="100"/>
              </a:spcBef>
            </a:pPr>
            <a:endParaRPr lang="ar-JO" sz="1000" spc="5" dirty="0">
              <a:latin typeface="Tahoma"/>
              <a:cs typeface="Calibri" panose="020F0502020204030204" pitchFamily="34" charset="0"/>
            </a:endParaRPr>
          </a:p>
          <a:p>
            <a:pPr marL="12700" marR="5080" algn="just" rtl="1">
              <a:lnSpc>
                <a:spcPct val="113999"/>
              </a:lnSpc>
              <a:spcBef>
                <a:spcPts val="100"/>
              </a:spcBef>
            </a:pPr>
            <a:r>
              <a:rPr lang="ar-JO" sz="1000" spc="5" dirty="0">
                <a:latin typeface="Tahoma"/>
                <a:cs typeface="Calibri" panose="020F0502020204030204" pitchFamily="34" charset="0"/>
              </a:rPr>
              <a:t>وكنتيجة لذلك؛ تم تحسين وصول الماء في المجتمعات الهشة من خلال بناء بئرين وتركيب خزانات مياه في المجتمعات المعرضة للخطر، مع توفير إمداد منتظم للماء من قبل شركة المياه الوطنية.</a:t>
            </a:r>
          </a:p>
          <a:p>
            <a:pPr marL="12700" marR="5080" algn="just">
              <a:lnSpc>
                <a:spcPct val="113999"/>
              </a:lnSpc>
              <a:spcBef>
                <a:spcPts val="100"/>
              </a:spcBef>
            </a:pPr>
            <a:endParaRPr lang="ar-JO" sz="1000" spc="5" dirty="0">
              <a:latin typeface="Tahoma"/>
              <a:cs typeface="Calibri" panose="020F0502020204030204" pitchFamily="34" charset="0"/>
            </a:endParaRPr>
          </a:p>
          <a:p>
            <a:pPr marL="12700" marR="5080" algn="just">
              <a:lnSpc>
                <a:spcPct val="113999"/>
              </a:lnSpc>
              <a:spcBef>
                <a:spcPts val="100"/>
              </a:spcBef>
            </a:pPr>
            <a:endParaRPr lang="ar-JO" sz="1000" spc="5" dirty="0">
              <a:latin typeface="Tahoma"/>
              <a:cs typeface="Calibri" panose="020F0502020204030204" pitchFamily="34" charset="0"/>
            </a:endParaRPr>
          </a:p>
          <a:p>
            <a:pPr marL="12700" marR="5080" algn="just">
              <a:lnSpc>
                <a:spcPct val="113999"/>
              </a:lnSpc>
              <a:spcBef>
                <a:spcPts val="100"/>
              </a:spcBef>
            </a:pPr>
            <a:endParaRPr lang="ar-JO" sz="1000" spc="5" dirty="0">
              <a:latin typeface="Tahoma"/>
              <a:cs typeface="Calibri" panose="020F0502020204030204" pitchFamily="34" charset="0"/>
            </a:endParaRPr>
          </a:p>
          <a:p>
            <a:pPr marL="12700" marR="5080" algn="just">
              <a:lnSpc>
                <a:spcPct val="113999"/>
              </a:lnSpc>
              <a:spcBef>
                <a:spcPts val="100"/>
              </a:spcBef>
            </a:pPr>
            <a:endParaRPr lang="ar-JO" sz="1000" spc="5" dirty="0">
              <a:latin typeface="Tahoma"/>
              <a:cs typeface="Calibri" panose="020F0502020204030204" pitchFamily="34" charset="0"/>
            </a:endParaRPr>
          </a:p>
        </p:txBody>
      </p:sp>
      <p:sp>
        <p:nvSpPr>
          <p:cNvPr id="19" name="object 19"/>
          <p:cNvSpPr txBox="1"/>
          <p:nvPr/>
        </p:nvSpPr>
        <p:spPr>
          <a:xfrm>
            <a:off x="732699" y="9462894"/>
            <a:ext cx="2995930" cy="527517"/>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المجتمع الذين كان لديهم تأثير محدد على المجتمع الأوسع؛ حيث أدى ذلك إلى حل المشكلات وإدماج أعضاء هذه المجموعات في الاستجابة كمتطوعين.</a:t>
            </a:r>
            <a:endParaRPr sz="1000" dirty="0">
              <a:latin typeface="Tahoma"/>
              <a:cs typeface="Calibri" panose="020F0502020204030204" pitchFamily="34" charset="0"/>
            </a:endParaRPr>
          </a:p>
        </p:txBody>
      </p:sp>
      <p:grpSp>
        <p:nvGrpSpPr>
          <p:cNvPr id="20" name="object 20"/>
          <p:cNvGrpSpPr/>
          <p:nvPr/>
        </p:nvGrpSpPr>
        <p:grpSpPr>
          <a:xfrm>
            <a:off x="6378935" y="1164986"/>
            <a:ext cx="474345" cy="474345"/>
            <a:chOff x="469337" y="1153117"/>
            <a:chExt cx="474345" cy="474345"/>
          </a:xfrm>
        </p:grpSpPr>
        <p:sp>
          <p:nvSpPr>
            <p:cNvPr id="21" name="object 21"/>
            <p:cNvSpPr/>
            <p:nvPr/>
          </p:nvSpPr>
          <p:spPr>
            <a:xfrm>
              <a:off x="469337" y="1153117"/>
              <a:ext cx="474345" cy="474345"/>
            </a:xfrm>
            <a:custGeom>
              <a:avLst/>
              <a:gdLst/>
              <a:ahLst/>
              <a:cxnLst/>
              <a:rect l="l" t="t" r="r" b="b"/>
              <a:pathLst>
                <a:path w="474344" h="474344">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22" name="object 22"/>
            <p:cNvPicPr/>
            <p:nvPr/>
          </p:nvPicPr>
          <p:blipFill>
            <a:blip r:embed="rId5" cstate="print"/>
            <a:stretch>
              <a:fillRect/>
            </a:stretch>
          </p:blipFill>
          <p:spPr>
            <a:xfrm>
              <a:off x="573284" y="1256103"/>
              <a:ext cx="266442" cy="268339"/>
            </a:xfrm>
            <a:prstGeom prst="rect">
              <a:avLst/>
            </a:prstGeom>
          </p:spPr>
        </p:pic>
      </p:grpSp>
      <p:pic>
        <p:nvPicPr>
          <p:cNvPr id="23" name="object 23"/>
          <p:cNvPicPr/>
          <p:nvPr/>
        </p:nvPicPr>
        <p:blipFill>
          <a:blip r:embed="rId6" cstate="print"/>
          <a:stretch>
            <a:fillRect/>
          </a:stretch>
        </p:blipFill>
        <p:spPr>
          <a:xfrm>
            <a:off x="2537275" y="1643834"/>
            <a:ext cx="245795" cy="245795"/>
          </a:xfrm>
          <a:prstGeom prst="rect">
            <a:avLst/>
          </a:prstGeom>
        </p:spPr>
      </p:pic>
      <p:grpSp>
        <p:nvGrpSpPr>
          <p:cNvPr id="24" name="object 24"/>
          <p:cNvGrpSpPr/>
          <p:nvPr/>
        </p:nvGrpSpPr>
        <p:grpSpPr>
          <a:xfrm>
            <a:off x="6362156" y="3604016"/>
            <a:ext cx="474345" cy="474345"/>
            <a:chOff x="469337" y="3621516"/>
            <a:chExt cx="474345" cy="474345"/>
          </a:xfrm>
        </p:grpSpPr>
        <p:sp>
          <p:nvSpPr>
            <p:cNvPr id="25" name="object 25"/>
            <p:cNvSpPr/>
            <p:nvPr/>
          </p:nvSpPr>
          <p:spPr>
            <a:xfrm>
              <a:off x="469337" y="3621516"/>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26" name="object 26"/>
            <p:cNvPicPr/>
            <p:nvPr/>
          </p:nvPicPr>
          <p:blipFill>
            <a:blip r:embed="rId7" cstate="print"/>
            <a:stretch>
              <a:fillRect/>
            </a:stretch>
          </p:blipFill>
          <p:spPr>
            <a:xfrm>
              <a:off x="573284" y="3724503"/>
              <a:ext cx="266442" cy="268339"/>
            </a:xfrm>
            <a:prstGeom prst="rect">
              <a:avLst/>
            </a:prstGeom>
          </p:spPr>
        </p:pic>
      </p:grpSp>
      <p:pic>
        <p:nvPicPr>
          <p:cNvPr id="27" name="object 27"/>
          <p:cNvPicPr/>
          <p:nvPr/>
        </p:nvPicPr>
        <p:blipFill>
          <a:blip r:embed="rId8" cstate="print"/>
          <a:stretch>
            <a:fillRect/>
          </a:stretch>
        </p:blipFill>
        <p:spPr>
          <a:xfrm>
            <a:off x="2618055" y="4094586"/>
            <a:ext cx="245795" cy="245795"/>
          </a:xfrm>
          <a:prstGeom prst="rect">
            <a:avLst/>
          </a:prstGeom>
        </p:spPr>
      </p:pic>
      <p:grpSp>
        <p:nvGrpSpPr>
          <p:cNvPr id="28" name="object 28"/>
          <p:cNvGrpSpPr/>
          <p:nvPr/>
        </p:nvGrpSpPr>
        <p:grpSpPr>
          <a:xfrm>
            <a:off x="6393787" y="4635046"/>
            <a:ext cx="474345" cy="474345"/>
            <a:chOff x="469337" y="4646216"/>
            <a:chExt cx="474345" cy="474345"/>
          </a:xfrm>
        </p:grpSpPr>
        <p:sp>
          <p:nvSpPr>
            <p:cNvPr id="29" name="object 29"/>
            <p:cNvSpPr/>
            <p:nvPr/>
          </p:nvSpPr>
          <p:spPr>
            <a:xfrm>
              <a:off x="469337" y="4646216"/>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F1AFCD"/>
            </a:solidFill>
          </p:spPr>
          <p:txBody>
            <a:bodyPr wrap="square" lIns="0" tIns="0" rIns="0" bIns="0" rtlCol="0"/>
            <a:lstStyle/>
            <a:p>
              <a:endParaRPr>
                <a:cs typeface="Calibri" panose="020F0502020204030204" pitchFamily="34" charset="0"/>
              </a:endParaRPr>
            </a:p>
          </p:txBody>
        </p:sp>
        <p:pic>
          <p:nvPicPr>
            <p:cNvPr id="30" name="object 30"/>
            <p:cNvPicPr/>
            <p:nvPr/>
          </p:nvPicPr>
          <p:blipFill>
            <a:blip r:embed="rId9" cstate="print"/>
            <a:stretch>
              <a:fillRect/>
            </a:stretch>
          </p:blipFill>
          <p:spPr>
            <a:xfrm>
              <a:off x="584869" y="4744986"/>
              <a:ext cx="243268" cy="276783"/>
            </a:xfrm>
            <a:prstGeom prst="rect">
              <a:avLst/>
            </a:prstGeom>
          </p:spPr>
        </p:pic>
      </p:grpSp>
      <p:grpSp>
        <p:nvGrpSpPr>
          <p:cNvPr id="31" name="object 31"/>
          <p:cNvGrpSpPr/>
          <p:nvPr/>
        </p:nvGrpSpPr>
        <p:grpSpPr>
          <a:xfrm>
            <a:off x="6400726" y="6310671"/>
            <a:ext cx="474345" cy="474345"/>
            <a:chOff x="469337" y="6310215"/>
            <a:chExt cx="474345" cy="474345"/>
          </a:xfrm>
        </p:grpSpPr>
        <p:sp>
          <p:nvSpPr>
            <p:cNvPr id="32" name="object 32"/>
            <p:cNvSpPr/>
            <p:nvPr/>
          </p:nvSpPr>
          <p:spPr>
            <a:xfrm>
              <a:off x="469337" y="6310215"/>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33" name="object 33"/>
            <p:cNvPicPr/>
            <p:nvPr/>
          </p:nvPicPr>
          <p:blipFill>
            <a:blip r:embed="rId10" cstate="print"/>
            <a:stretch>
              <a:fillRect/>
            </a:stretch>
          </p:blipFill>
          <p:spPr>
            <a:xfrm>
              <a:off x="573284" y="6413202"/>
              <a:ext cx="266442" cy="268339"/>
            </a:xfrm>
            <a:prstGeom prst="rect">
              <a:avLst/>
            </a:prstGeom>
          </p:spPr>
        </p:pic>
      </p:grpSp>
      <p:sp>
        <p:nvSpPr>
          <p:cNvPr id="35" name="object 35"/>
          <p:cNvSpPr/>
          <p:nvPr/>
        </p:nvSpPr>
        <p:spPr>
          <a:xfrm>
            <a:off x="6599324" y="10236269"/>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36" name="object 36"/>
          <p:cNvSpPr txBox="1"/>
          <p:nvPr/>
        </p:nvSpPr>
        <p:spPr>
          <a:xfrm>
            <a:off x="6674576" y="10285176"/>
            <a:ext cx="161925" cy="135935"/>
          </a:xfrm>
          <a:prstGeom prst="rect">
            <a:avLst/>
          </a:prstGeom>
        </p:spPr>
        <p:txBody>
          <a:bodyPr vert="horz" wrap="square" lIns="0" tIns="12700" rIns="0" bIns="0" rtlCol="0">
            <a:spAutoFit/>
          </a:bodyPr>
          <a:lstStyle/>
          <a:p>
            <a:pPr marL="12700">
              <a:lnSpc>
                <a:spcPct val="100000"/>
              </a:lnSpc>
              <a:spcBef>
                <a:spcPts val="100"/>
              </a:spcBef>
            </a:pPr>
            <a:r>
              <a:rPr sz="800" b="1" spc="55" dirty="0">
                <a:solidFill>
                  <a:srgbClr val="FFFFFF"/>
                </a:solidFill>
                <a:latin typeface="Calibri" panose="020F0502020204030204" pitchFamily="34" charset="0"/>
                <a:cs typeface="Calibri" panose="020F0502020204030204" pitchFamily="34" charset="0"/>
              </a:rPr>
              <a:t>45</a:t>
            </a:r>
            <a:endParaRPr sz="800" dirty="0">
              <a:latin typeface="Calibri" panose="020F0502020204030204" pitchFamily="34" charset="0"/>
              <a:cs typeface="Calibri" panose="020F0502020204030204" pitchFamily="34" charset="0"/>
            </a:endParaRPr>
          </a:p>
        </p:txBody>
      </p:sp>
      <p:sp>
        <p:nvSpPr>
          <p:cNvPr id="37" name="object 18">
            <a:extLst>
              <a:ext uri="{FF2B5EF4-FFF2-40B4-BE49-F238E27FC236}">
                <a16:creationId xmlns:a16="http://schemas.microsoft.com/office/drawing/2014/main" id="{60CD971B-F03E-7939-A328-A34DCDB29557}"/>
              </a:ext>
            </a:extLst>
          </p:cNvPr>
          <p:cNvSpPr txBox="1"/>
          <p:nvPr/>
        </p:nvSpPr>
        <p:spPr>
          <a:xfrm>
            <a:off x="2549975" y="10236269"/>
            <a:ext cx="3973829" cy="289560"/>
          </a:xfrm>
          <a:prstGeom prst="rect">
            <a:avLst/>
          </a:prstGeom>
        </p:spPr>
        <p:txBody>
          <a:bodyPr vert="horz" wrap="square" lIns="0" tIns="22860" rIns="0" bIns="0" rtlCol="0">
            <a:spAutoFit/>
          </a:bodyPr>
          <a:lstStyle/>
          <a:p>
            <a:pPr marR="5715" algn="r" rtl="1">
              <a:lnSpc>
                <a:spcPct val="100000"/>
              </a:lnSpc>
              <a:spcBef>
                <a:spcPts val="180"/>
              </a:spcBef>
            </a:pPr>
            <a:r>
              <a:rPr lang="ar-JO" sz="800" b="1" spc="95" dirty="0">
                <a:solidFill>
                  <a:srgbClr val="992B7D"/>
                </a:solidFill>
                <a:latin typeface="Calibri"/>
                <a:cs typeface="Calibri" panose="020F0502020204030204" pitchFamily="34" charset="0"/>
              </a:rPr>
              <a:t>الوحدة 3:</a:t>
            </a:r>
            <a:r>
              <a:rPr lang="ar-JO" sz="800" spc="-10" dirty="0">
                <a:latin typeface="Verdana"/>
                <a:cs typeface="Calibri" panose="020F0502020204030204" pitchFamily="34" charset="0"/>
              </a:rPr>
              <a:t>مراحل بناء آلية التغذية الراجعة المفتوحة وغير المنظمة</a:t>
            </a:r>
            <a:endParaRPr sz="800" dirty="0">
              <a:latin typeface="Verdana"/>
              <a:cs typeface="Calibri" panose="020F0502020204030204" pitchFamily="34" charset="0"/>
            </a:endParaRPr>
          </a:p>
          <a:p>
            <a:pPr marR="5080" algn="r">
              <a:lnSpc>
                <a:spcPct val="100000"/>
              </a:lnSpc>
              <a:spcBef>
                <a:spcPts val="75"/>
              </a:spcBef>
            </a:pPr>
            <a:r>
              <a:rPr lang="ar-JO" sz="800" dirty="0">
                <a:solidFill>
                  <a:srgbClr val="992B7D"/>
                </a:solidFill>
                <a:latin typeface="Verdana"/>
                <a:cs typeface="Calibri" panose="020F0502020204030204" pitchFamily="34" charset="0"/>
              </a:rPr>
              <a:t>المرحلة الرابعة: مشاركة الملاحظات والانطباعات والعمل وفقًا لها</a:t>
            </a:r>
            <a:endParaRPr sz="800" dirty="0">
              <a:latin typeface="Verdana"/>
              <a:cs typeface="Calibri" panose="020F0502020204030204"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077109" y="612773"/>
            <a:ext cx="3575685" cy="274434"/>
          </a:xfrm>
          <a:prstGeom prst="rect">
            <a:avLst/>
          </a:prstGeom>
        </p:spPr>
        <p:txBody>
          <a:bodyPr vert="horz" wrap="square" lIns="0" tIns="12700" rIns="0" bIns="0" rtlCol="0">
            <a:spAutoFit/>
          </a:bodyPr>
          <a:lstStyle/>
          <a:p>
            <a:pPr marL="12700" algn="just" rtl="1">
              <a:lnSpc>
                <a:spcPct val="100000"/>
              </a:lnSpc>
              <a:spcBef>
                <a:spcPts val="100"/>
              </a:spcBef>
            </a:pPr>
            <a:r>
              <a:rPr lang="ar-JO" sz="1700" b="1" spc="110" dirty="0">
                <a:solidFill>
                  <a:srgbClr val="992B7D"/>
                </a:solidFill>
                <a:latin typeface="Century Gothic"/>
                <a:cs typeface="Calibri" panose="020F0502020204030204" pitchFamily="34" charset="0"/>
              </a:rPr>
              <a:t>المرحلة 5: </a:t>
            </a:r>
            <a:r>
              <a:rPr lang="ar-JO" sz="1700" spc="-20" dirty="0">
                <a:solidFill>
                  <a:srgbClr val="E42A83"/>
                </a:solidFill>
                <a:latin typeface="Century Gothic"/>
                <a:cs typeface="Calibri" panose="020F0502020204030204" pitchFamily="34" charset="0"/>
              </a:rPr>
              <a:t>إغلاق الحلقة </a:t>
            </a:r>
            <a:endParaRPr sz="1700" dirty="0">
              <a:latin typeface="Century Gothic"/>
              <a:cs typeface="Calibri" panose="020F0502020204030204" pitchFamily="34" charset="0"/>
            </a:endParaRPr>
          </a:p>
        </p:txBody>
      </p:sp>
      <p:sp>
        <p:nvSpPr>
          <p:cNvPr id="3" name="object 3"/>
          <p:cNvSpPr txBox="1"/>
          <p:nvPr/>
        </p:nvSpPr>
        <p:spPr>
          <a:xfrm>
            <a:off x="3779842" y="1096274"/>
            <a:ext cx="2996565" cy="1304460"/>
          </a:xfrm>
          <a:prstGeom prst="rect">
            <a:avLst/>
          </a:prstGeom>
        </p:spPr>
        <p:txBody>
          <a:bodyPr vert="horz" wrap="square" lIns="0" tIns="12700" rIns="0" bIns="0" rtlCol="0">
            <a:spAutoFit/>
          </a:bodyPr>
          <a:lstStyle/>
          <a:p>
            <a:pPr marL="12700" marR="5080" indent="-635" algn="just" rtl="1">
              <a:lnSpc>
                <a:spcPct val="113999"/>
              </a:lnSpc>
              <a:spcBef>
                <a:spcPts val="100"/>
              </a:spcBef>
            </a:pPr>
            <a:br>
              <a:rPr lang="ar-JO" sz="1000" dirty="0">
                <a:cs typeface="Calibri" panose="020F0502020204030204" pitchFamily="34" charset="0"/>
              </a:rPr>
            </a:br>
            <a:r>
              <a:rPr lang="ar-JO" sz="1000" b="0" i="0" dirty="0">
                <a:solidFill>
                  <a:srgbClr val="202124"/>
                </a:solidFill>
                <a:effectLst/>
                <a:latin typeface="Helvetica Neue"/>
                <a:cs typeface="Calibri" panose="020F0502020204030204" pitchFamily="34" charset="0"/>
              </a:rPr>
              <a:t>تعد </a:t>
            </a:r>
            <a:r>
              <a:rPr lang="ar-JO" sz="1000" dirty="0">
                <a:solidFill>
                  <a:srgbClr val="E42A83"/>
                </a:solidFill>
                <a:latin typeface="Arial"/>
                <a:cs typeface="Calibri" panose="020F0502020204030204" pitchFamily="34" charset="0"/>
                <a:hlinkClick r:id="rId2" action="ppaction://hlinksldjump"/>
              </a:rPr>
              <a:t>آلية التغذية الراجعة</a:t>
            </a:r>
            <a:r>
              <a:rPr lang="ar-JO" sz="1000" spc="320" dirty="0">
                <a:solidFill>
                  <a:srgbClr val="E42A83"/>
                </a:solidFill>
                <a:latin typeface="Arial"/>
                <a:cs typeface="Calibri" panose="020F0502020204030204" pitchFamily="34" charset="0"/>
              </a:rPr>
              <a:t> </a:t>
            </a:r>
            <a:r>
              <a:rPr lang="ar-JO" sz="1000" b="0" i="0" dirty="0">
                <a:solidFill>
                  <a:srgbClr val="202124"/>
                </a:solidFill>
                <a:effectLst/>
                <a:latin typeface="Helvetica Neue"/>
                <a:cs typeface="Calibri" panose="020F0502020204030204" pitchFamily="34" charset="0"/>
              </a:rPr>
              <a:t>التي </a:t>
            </a:r>
            <a:r>
              <a:rPr lang="ar-JO" sz="1000" dirty="0">
                <a:solidFill>
                  <a:srgbClr val="202124"/>
                </a:solidFill>
                <a:latin typeface="Helvetica Neue"/>
                <a:cs typeface="Calibri" panose="020F0502020204030204" pitchFamily="34" charset="0"/>
              </a:rPr>
              <a:t>ت</a:t>
            </a:r>
            <a:r>
              <a:rPr lang="ar-JO" sz="1000" b="0" i="0" dirty="0">
                <a:solidFill>
                  <a:srgbClr val="202124"/>
                </a:solidFill>
                <a:effectLst/>
                <a:latin typeface="Helvetica Neue"/>
                <a:cs typeface="Calibri" panose="020F0502020204030204" pitchFamily="34" charset="0"/>
              </a:rPr>
              <a:t>عمل بكامل طاقتها هي النظام الذي يمكننا من اطلاع المجتمع على مصير الملاحظات والانطباعات التي يقدمونها، ويشار إلى هذه العملية باسم "</a:t>
            </a:r>
            <a:r>
              <a:rPr lang="ar-JO" sz="1000" b="0" i="0" dirty="0">
                <a:solidFill>
                  <a:srgbClr val="202124"/>
                </a:solidFill>
                <a:effectLst/>
                <a:latin typeface="Helvetica Neue"/>
                <a:cs typeface="Calibri" panose="020F0502020204030204" pitchFamily="34" charset="0"/>
                <a:hlinkClick r:id="rId2" action="ppaction://hlinksldjump"/>
              </a:rPr>
              <a:t>إغلاق حلقة الملاحظات والانطباعات</a:t>
            </a:r>
            <a:r>
              <a:rPr lang="ar-JO" sz="1000" b="0" i="0" dirty="0">
                <a:solidFill>
                  <a:srgbClr val="202124"/>
                </a:solidFill>
                <a:effectLst/>
                <a:latin typeface="Helvetica Neue"/>
                <a:cs typeface="Calibri" panose="020F0502020204030204" pitchFamily="34" charset="0"/>
              </a:rPr>
              <a:t>".</a:t>
            </a:r>
            <a:endParaRPr lang="ar-JO" sz="1000" spc="-70" dirty="0">
              <a:latin typeface="Arial"/>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في حال عدم تلقي أفراد المجتمع ردًا على ملاحظاتهم وانطباعاتهم، فقد يفترضون أنه تم تجاهلها، مما قد يؤدي إلى فقدان الثقة في آليات التغذية</a:t>
            </a:r>
            <a:endPar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algn="just" rtl="1">
              <a:lnSpc>
                <a:spcPct val="100000"/>
              </a:lnSpc>
              <a:spcBef>
                <a:spcPts val="1010"/>
              </a:spcBef>
            </a:pPr>
            <a:r>
              <a:rPr lang="ar-JO" sz="1000" dirty="0">
                <a:latin typeface="Arial"/>
                <a:cs typeface="Calibri" panose="020F0502020204030204" pitchFamily="34" charset="0"/>
              </a:rPr>
              <a:t>ستكون الأداة الآتية مهمة لجميع المراحل:</a:t>
            </a:r>
            <a:endParaRPr lang="en-US" sz="1000" dirty="0">
              <a:latin typeface="Arial"/>
              <a:cs typeface="Calibri" panose="020F0502020204030204" pitchFamily="34" charset="0"/>
            </a:endParaRPr>
          </a:p>
        </p:txBody>
      </p:sp>
      <p:sp>
        <p:nvSpPr>
          <p:cNvPr id="4" name="object 4"/>
          <p:cNvSpPr txBox="1"/>
          <p:nvPr/>
        </p:nvSpPr>
        <p:spPr>
          <a:xfrm>
            <a:off x="573284" y="1256967"/>
            <a:ext cx="2997200" cy="803810"/>
          </a:xfrm>
          <a:prstGeom prst="rect">
            <a:avLst/>
          </a:prstGeom>
        </p:spPr>
        <p:txBody>
          <a:bodyPr vert="horz" wrap="square" lIns="0" tIns="12700" rIns="0" bIns="0" rtlCol="0">
            <a:spAutoFit/>
          </a:bodyPr>
          <a:lstStyle/>
          <a:p>
            <a:pPr marL="12700" marR="5080" algn="just" rtl="1">
              <a:lnSpc>
                <a:spcPct val="113999"/>
              </a:lnSpc>
              <a:spcBef>
                <a:spcPts val="100"/>
              </a:spcBef>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الراجعة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والتوقف عن استخدامها</a:t>
            </a:r>
            <a:r>
              <a:rPr sz="1000" spc="-25" dirty="0">
                <a:latin typeface="Arial"/>
                <a:cs typeface="Calibri" panose="020F0502020204030204" pitchFamily="34" charset="0"/>
              </a:rPr>
              <a:t>. </a:t>
            </a:r>
            <a:endParaRPr lang="ar-JO" sz="1000" spc="-25" dirty="0">
              <a:latin typeface="Arial"/>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يجب ألا تحل هذه الخطوة محل المشاركة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الدورية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لأفراد المجتمع طوال دورة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كما يجب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تسليط الضوء عليه</a:t>
            </a:r>
            <a:r>
              <a:rPr lang="ar-JO" altLang="en-US" sz="1000" dirty="0">
                <a:solidFill>
                  <a:srgbClr val="202124"/>
                </a:solidFill>
                <a:latin typeface="inherit"/>
                <a:cs typeface="Calibri" panose="020F0502020204030204" pitchFamily="34" charset="0"/>
              </a:rPr>
              <a:t>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بشكل منفصل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نظرًا لأهميتها الكبيرة، ومع ذلك</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غالبًا ما يتم</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النظر إليها كخطوة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لاحقة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5" name="object 5"/>
          <p:cNvSpPr/>
          <p:nvPr/>
        </p:nvSpPr>
        <p:spPr>
          <a:xfrm>
            <a:off x="733150" y="2714072"/>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pPr algn="just"/>
            <a:endParaRPr sz="1000">
              <a:cs typeface="Calibri" panose="020F0502020204030204" pitchFamily="34" charset="0"/>
            </a:endParaRPr>
          </a:p>
        </p:txBody>
      </p:sp>
      <p:sp>
        <p:nvSpPr>
          <p:cNvPr id="6" name="object 6"/>
          <p:cNvSpPr txBox="1"/>
          <p:nvPr/>
        </p:nvSpPr>
        <p:spPr>
          <a:xfrm>
            <a:off x="1205774" y="2818660"/>
            <a:ext cx="4994910" cy="1084912"/>
          </a:xfrm>
          <a:prstGeom prst="rect">
            <a:avLst/>
          </a:prstGeom>
        </p:spPr>
        <p:txBody>
          <a:bodyPr vert="horz" wrap="square" lIns="0" tIns="12700" rIns="0" bIns="0" rtlCol="0">
            <a:spAutoFit/>
          </a:bodyPr>
          <a:lstStyle/>
          <a:p>
            <a:pPr marL="12700" algn="just" rtl="1">
              <a:lnSpc>
                <a:spcPct val="100000"/>
              </a:lnSpc>
              <a:spcBef>
                <a:spcPts val="100"/>
              </a:spcBef>
            </a:pPr>
            <a:r>
              <a:rPr lang="ar-JO" sz="1300" b="1" spc="45" dirty="0">
                <a:solidFill>
                  <a:srgbClr val="FFFFFF"/>
                </a:solidFill>
                <a:latin typeface="Century Gothic"/>
                <a:cs typeface="Calibri" panose="020F0502020204030204" pitchFamily="34" charset="0"/>
              </a:rPr>
              <a:t>الموارد</a:t>
            </a:r>
            <a:endParaRPr sz="1300" dirty="0">
              <a:latin typeface="Century Gothic"/>
              <a:cs typeface="Calibri" panose="020F0502020204030204" pitchFamily="34" charset="0"/>
            </a:endParaRPr>
          </a:p>
          <a:p>
            <a:pPr algn="just" rtl="1">
              <a:lnSpc>
                <a:spcPct val="100000"/>
              </a:lnSpc>
              <a:spcBef>
                <a:spcPts val="10"/>
              </a:spcBef>
            </a:pPr>
            <a:endParaRPr sz="1000" dirty="0">
              <a:latin typeface="Century Gothic"/>
              <a:cs typeface="Calibri" panose="020F0502020204030204" pitchFamily="34" charset="0"/>
            </a:endParaRPr>
          </a:p>
          <a:p>
            <a:pPr marL="192405" indent="-179705" algn="just" rtl="1">
              <a:lnSpc>
                <a:spcPct val="100000"/>
              </a:lnSpc>
              <a:buClr>
                <a:srgbClr val="673089"/>
              </a:buClr>
              <a:buFont typeface="Arial Narrow"/>
              <a:buChar char="►"/>
              <a:tabLst>
                <a:tab pos="192405" algn="l"/>
              </a:tabLst>
            </a:pPr>
            <a:r>
              <a:rPr lang="ar-JO" sz="1000" u="sng" spc="-20" dirty="0">
                <a:solidFill>
                  <a:srgbClr val="992B7D"/>
                </a:solidFill>
                <a:uFill>
                  <a:solidFill>
                    <a:srgbClr val="992B7D"/>
                  </a:solidFill>
                </a:uFill>
                <a:latin typeface="Arial"/>
                <a:cs typeface="Calibri" panose="020F0502020204030204" pitchFamily="34" charset="0"/>
                <a:hlinkClick r:id="rId3"/>
              </a:rPr>
              <a:t>أداة التغذية الراجعة 32: مُتعقب أجراءات التغذية الراجعة المجتمعية</a:t>
            </a:r>
            <a:endParaRPr sz="1000" dirty="0">
              <a:latin typeface="Arial"/>
              <a:cs typeface="Calibri" panose="020F0502020204030204" pitchFamily="34" charset="0"/>
            </a:endParaRPr>
          </a:p>
          <a:p>
            <a:pPr marL="192405" indent="-179705" algn="just" rtl="1">
              <a:lnSpc>
                <a:spcPct val="100000"/>
              </a:lnSpc>
              <a:spcBef>
                <a:spcPts val="1010"/>
              </a:spcBef>
              <a:buClr>
                <a:srgbClr val="673089"/>
              </a:buClr>
              <a:buFont typeface="Arial Narrow"/>
              <a:buChar char="►"/>
              <a:tabLst>
                <a:tab pos="192405" algn="l"/>
              </a:tabLst>
            </a:pPr>
            <a:r>
              <a:rPr lang="ar-JO" sz="1000" u="sng" spc="-20" dirty="0">
                <a:solidFill>
                  <a:srgbClr val="992B7D"/>
                </a:solidFill>
                <a:uFill>
                  <a:solidFill>
                    <a:srgbClr val="992B7D"/>
                  </a:solidFill>
                </a:uFill>
                <a:latin typeface="Arial"/>
                <a:cs typeface="Calibri" panose="020F0502020204030204" pitchFamily="34" charset="0"/>
                <a:hlinkClick r:id="rId3"/>
              </a:rPr>
              <a:t>أداة التغذية الراجعة 9: تخطيط تدفق المعلومات</a:t>
            </a:r>
            <a:endParaRPr sz="1000" dirty="0">
              <a:latin typeface="Arial"/>
              <a:cs typeface="Calibri" panose="020F0502020204030204" pitchFamily="34" charset="0"/>
            </a:endParaRPr>
          </a:p>
          <a:p>
            <a:pPr marL="192405" indent="-179705" algn="just" rtl="1">
              <a:lnSpc>
                <a:spcPct val="100000"/>
              </a:lnSpc>
              <a:spcBef>
                <a:spcPts val="1015"/>
              </a:spcBef>
              <a:buClr>
                <a:srgbClr val="673089"/>
              </a:buClr>
              <a:buFont typeface="Arial Narrow"/>
              <a:buChar char="►"/>
              <a:tabLst>
                <a:tab pos="192405" algn="l"/>
              </a:tabLst>
            </a:pPr>
            <a:r>
              <a:rPr lang="ar-JO" sz="1000" u="sng" spc="-20" dirty="0">
                <a:solidFill>
                  <a:srgbClr val="992B7D"/>
                </a:solidFill>
                <a:uFill>
                  <a:solidFill>
                    <a:srgbClr val="992B7D"/>
                  </a:solidFill>
                </a:uFill>
                <a:latin typeface="Arial"/>
                <a:cs typeface="Calibri" panose="020F0502020204030204" pitchFamily="34" charset="0"/>
                <a:hlinkClick r:id="rId3"/>
              </a:rPr>
              <a:t>أداة التغذية الراجعة 10: التخطيط والإتفاق على الأدوار والمسؤوليات والموارد</a:t>
            </a:r>
            <a:endParaRPr sz="1000" dirty="0">
              <a:latin typeface="Arial"/>
              <a:cs typeface="Calibri" panose="020F0502020204030204" pitchFamily="34" charset="0"/>
            </a:endParaRPr>
          </a:p>
        </p:txBody>
      </p:sp>
      <p:sp>
        <p:nvSpPr>
          <p:cNvPr id="7" name="object 7"/>
          <p:cNvSpPr txBox="1"/>
          <p:nvPr/>
        </p:nvSpPr>
        <p:spPr>
          <a:xfrm>
            <a:off x="3682369" y="4333801"/>
            <a:ext cx="3191510" cy="274434"/>
          </a:xfrm>
          <a:prstGeom prst="rect">
            <a:avLst/>
          </a:prstGeom>
        </p:spPr>
        <p:txBody>
          <a:bodyPr vert="horz" wrap="square" lIns="0" tIns="12700" rIns="0" bIns="0" rtlCol="0">
            <a:spAutoFit/>
          </a:bodyPr>
          <a:lstStyle/>
          <a:p>
            <a:pPr marL="12700" algn="just" rtl="1">
              <a:lnSpc>
                <a:spcPct val="100000"/>
              </a:lnSpc>
              <a:spcBef>
                <a:spcPts val="100"/>
              </a:spcBef>
            </a:pPr>
            <a:r>
              <a:rPr lang="ar-JO" sz="1700" b="1" spc="-80" dirty="0">
                <a:solidFill>
                  <a:srgbClr val="E42A83"/>
                </a:solidFill>
                <a:latin typeface="Century Gothic"/>
                <a:cs typeface="Calibri" panose="020F0502020204030204" pitchFamily="34" charset="0"/>
              </a:rPr>
              <a:t> </a:t>
            </a:r>
            <a:r>
              <a:rPr sz="1700" b="1" spc="-80" dirty="0">
                <a:solidFill>
                  <a:srgbClr val="E42A83"/>
                </a:solidFill>
                <a:latin typeface="Century Gothic"/>
                <a:cs typeface="Calibri" panose="020F0502020204030204" pitchFamily="34" charset="0"/>
              </a:rPr>
              <a:t>5.1</a:t>
            </a:r>
            <a:r>
              <a:rPr sz="1700" b="1" spc="45" dirty="0">
                <a:solidFill>
                  <a:srgbClr val="E42A83"/>
                </a:solidFill>
                <a:latin typeface="Century Gothic"/>
                <a:cs typeface="Calibri" panose="020F0502020204030204" pitchFamily="34" charset="0"/>
              </a:rPr>
              <a:t> </a:t>
            </a:r>
            <a:r>
              <a:rPr lang="ar-JO" sz="1700" b="1" spc="45" dirty="0">
                <a:solidFill>
                  <a:srgbClr val="E42A83"/>
                </a:solidFill>
                <a:latin typeface="Century Gothic"/>
                <a:cs typeface="Calibri" panose="020F0502020204030204" pitchFamily="34" charset="0"/>
              </a:rPr>
              <a:t> </a:t>
            </a:r>
            <a:r>
              <a:rPr lang="ar-JO" sz="1700" b="1" dirty="0">
                <a:solidFill>
                  <a:srgbClr val="E42A83"/>
                </a:solidFill>
                <a:latin typeface="Century Gothic"/>
                <a:cs typeface="Calibri" panose="020F0502020204030204" pitchFamily="34" charset="0"/>
              </a:rPr>
              <a:t>إغلاق الحلقات داخليًا</a:t>
            </a:r>
            <a:endParaRPr sz="1700" dirty="0">
              <a:latin typeface="Century Gothic"/>
              <a:cs typeface="Calibri" panose="020F0502020204030204" pitchFamily="34" charset="0"/>
            </a:endParaRPr>
          </a:p>
        </p:txBody>
      </p:sp>
      <p:sp>
        <p:nvSpPr>
          <p:cNvPr id="8" name="object 8"/>
          <p:cNvSpPr txBox="1"/>
          <p:nvPr/>
        </p:nvSpPr>
        <p:spPr>
          <a:xfrm>
            <a:off x="3922929" y="4683539"/>
            <a:ext cx="2995930" cy="2582758"/>
          </a:xfrm>
          <a:prstGeom prst="rect">
            <a:avLst/>
          </a:prstGeom>
        </p:spPr>
        <p:txBody>
          <a:bodyPr vert="horz" wrap="square" lIns="0" tIns="12700" rIns="0" bIns="0" rtlCol="0">
            <a:spAutoFit/>
          </a:bodyPr>
          <a:lstStyle/>
          <a:p>
            <a:pPr marL="12700" marR="5080" algn="just" rtl="1">
              <a:lnSpc>
                <a:spcPct val="113999"/>
              </a:lnSpc>
              <a:spcBef>
                <a:spcPts val="100"/>
              </a:spcBef>
            </a:pPr>
            <a:br>
              <a:rPr lang="ar-JO" sz="1000" dirty="0">
                <a:cs typeface="Calibri" panose="020F0502020204030204" pitchFamily="34" charset="0"/>
              </a:rPr>
            </a:br>
            <a:r>
              <a:rPr lang="ar-JO" sz="1000" b="0" i="0" dirty="0">
                <a:solidFill>
                  <a:srgbClr val="202124"/>
                </a:solidFill>
                <a:effectLst/>
                <a:latin typeface="Helvetica Neue"/>
                <a:cs typeface="Calibri" panose="020F0502020204030204" pitchFamily="34" charset="0"/>
              </a:rPr>
              <a:t>قبل أن تتمكن من إغلاق الحلقة مع المجتمع، يتعين عليك التأكد من أنه تم إغلاقها </a:t>
            </a:r>
            <a:r>
              <a:rPr lang="ar-JO" sz="1000" dirty="0">
                <a:solidFill>
                  <a:srgbClr val="202124"/>
                </a:solidFill>
                <a:latin typeface="Helvetica Neue"/>
                <a:cs typeface="Calibri" panose="020F0502020204030204" pitchFamily="34" charset="0"/>
              </a:rPr>
              <a:t>داخل</a:t>
            </a:r>
            <a:r>
              <a:rPr lang="ar-JO" sz="1000" b="0" i="0" dirty="0">
                <a:solidFill>
                  <a:srgbClr val="202124"/>
                </a:solidFill>
                <a:effectLst/>
                <a:latin typeface="Helvetica Neue"/>
                <a:cs typeface="Calibri" panose="020F0502020204030204" pitchFamily="34" charset="0"/>
              </a:rPr>
              <a:t> منظمتك. يحتاج الموظفون والمتطوعين الذين يتعاملون مع المجتمع بشكل وثيق إلى معرفة مصير الملاحظات والانطباعات وذلك حتى يتمكنوا من إيصال ذلك للمجتمع.</a:t>
            </a:r>
            <a:endParaRPr lang="ar-JO" sz="1000" spc="240" dirty="0">
              <a:latin typeface="Arial"/>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lang="ar-JO" altLang="en-US" sz="1000" dirty="0">
                <a:solidFill>
                  <a:srgbClr val="202124"/>
                </a:solidFill>
                <a:latin typeface="inherit"/>
                <a:cs typeface="Calibri" panose="020F0502020204030204" pitchFamily="34" charset="0"/>
              </a:rPr>
              <a:t>كما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يجب أيضًا إغلاق الحلق</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ات الداخلية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مع الأعضاء الآخرين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ضمن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منظمتك</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من خلال مشاركة القرارات والإجراءات مع الموظفين في المشروع (بما في</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ذلك</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الموظف</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الفني</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ن وموظف</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الدعم، وأعضاء فريق الرصد والتقييم،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وغيرهم</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والمشاريع الأخرى، وكبار المديرين. سيساعد ذلك جميع الموظفين على فهم قيمة آلية التغذية الراجعة الفع</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r>
              <a:rPr lang="ar-JO" altLang="en-US" sz="1000" dirty="0">
                <a:solidFill>
                  <a:schemeClr val="tx1"/>
                </a:solidFill>
                <a:latin typeface="Arial" panose="020B0604020202020204" pitchFamily="34" charset="0"/>
                <a:cs typeface="Calibri" panose="020F0502020204030204" pitchFamily="34" charset="0"/>
              </a:rPr>
              <a:t> </a:t>
            </a:r>
            <a:br>
              <a:rPr lang="ar-JO" sz="1000" dirty="0">
                <a:cs typeface="Calibri" panose="020F0502020204030204" pitchFamily="34" charset="0"/>
              </a:rPr>
            </a:br>
            <a:r>
              <a:rPr lang="ar-JO" sz="1000" b="0" i="0" dirty="0">
                <a:solidFill>
                  <a:srgbClr val="202124"/>
                </a:solidFill>
                <a:effectLst/>
                <a:latin typeface="Helvetica Neue"/>
                <a:cs typeface="Calibri" panose="020F0502020204030204" pitchFamily="34" charset="0"/>
              </a:rPr>
              <a:t>يجب أن يتضمن جزء من خطط العمل و </a:t>
            </a:r>
            <a:r>
              <a:rPr lang="ar-JO" sz="1000" dirty="0">
                <a:solidFill>
                  <a:srgbClr val="202124"/>
                </a:solidFill>
                <a:latin typeface="Helvetica Neue"/>
                <a:cs typeface="Calibri" panose="020F0502020204030204" pitchFamily="34" charset="0"/>
              </a:rPr>
              <a:t>تدفق المعلومات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والأدوار والمسؤوليات التي تم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وضعها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خلال </a:t>
            </a:r>
            <a:r>
              <a:rPr kumimoji="0" lang="ar-JO" altLang="en-US" sz="1000" b="0" i="0" u="none" strike="noStrike" cap="none" normalizeH="0" baseline="0" dirty="0">
                <a:ln>
                  <a:noFill/>
                </a:ln>
                <a:solidFill>
                  <a:srgbClr val="202124"/>
                </a:solidFill>
                <a:effectLst/>
                <a:latin typeface="inherit"/>
                <a:cs typeface="Calibri" panose="020F0502020204030204" pitchFamily="34" charset="0"/>
                <a:hlinkClick r:id="rId4" action="ppaction://hlinksldjump"/>
              </a:rPr>
              <a:t>المرحلة الأولى</a:t>
            </a:r>
            <a:r>
              <a:rPr kumimoji="0" lang="ar-SA" altLang="en-US" sz="1000" b="0" i="0" u="none" strike="noStrike" cap="none" normalizeH="0" baseline="0" dirty="0">
                <a:ln>
                  <a:noFill/>
                </a:ln>
                <a:solidFill>
                  <a:srgbClr val="202124"/>
                </a:solidFill>
                <a:effectLst/>
                <a:latin typeface="inherit"/>
                <a:cs typeface="Calibri" panose="020F0502020204030204" pitchFamily="34" charset="0"/>
                <a:hlinkClick r:id="rId4" action="ppaction://hlinksldjump"/>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ما يلي: </a:t>
            </a:r>
            <a:r>
              <a:rPr kumimoji="0" lang="ar-JO" altLang="en-US" sz="1000" b="1" i="0" u="none" strike="noStrike" cap="none" normalizeH="0" baseline="0" dirty="0">
                <a:ln>
                  <a:noFill/>
                </a:ln>
                <a:solidFill>
                  <a:srgbClr val="202124"/>
                </a:solidFill>
                <a:effectLst/>
                <a:latin typeface="inherit"/>
                <a:cs typeface="Calibri" panose="020F0502020204030204" pitchFamily="34" charset="0"/>
              </a:rPr>
              <a:t>من</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هو الشخص المسؤول عن إيصال </a:t>
            </a:r>
            <a:r>
              <a:rPr kumimoji="0" lang="ar-JO" altLang="en-US" sz="1000" b="1" i="0" u="none" strike="noStrike" cap="none" normalizeH="0" baseline="0" dirty="0">
                <a:ln>
                  <a:noFill/>
                </a:ln>
                <a:solidFill>
                  <a:srgbClr val="202124"/>
                </a:solidFill>
                <a:effectLst/>
                <a:latin typeface="inherit"/>
                <a:cs typeface="Calibri" panose="020F0502020204030204" pitchFamily="34" charset="0"/>
              </a:rPr>
              <a:t>أمر معين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إلى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مختلف الموظفين والمتطوعين </a:t>
            </a:r>
            <a:r>
              <a:rPr kumimoji="0" lang="ar-JO" altLang="en-US" sz="1000" b="1" i="0" u="none" strike="noStrike" cap="none" normalizeH="0" baseline="0" dirty="0">
                <a:ln>
                  <a:noFill/>
                </a:ln>
                <a:solidFill>
                  <a:srgbClr val="202124"/>
                </a:solidFill>
                <a:effectLst/>
                <a:latin typeface="inherit"/>
                <a:cs typeface="Calibri" panose="020F0502020204030204" pitchFamily="34" charset="0"/>
              </a:rPr>
              <a:t>وتوقيت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lang="ar-JO" altLang="en-US" sz="1000" dirty="0">
                <a:solidFill>
                  <a:srgbClr val="202124"/>
                </a:solidFill>
                <a:latin typeface="inherit"/>
                <a:cs typeface="Calibri" panose="020F0502020204030204" pitchFamily="34" charset="0"/>
              </a:rPr>
              <a:t>فعل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ذلك</a:t>
            </a:r>
            <a:r>
              <a:rPr lang="ar-JO" altLang="en-US" sz="1000" dirty="0">
                <a:solidFill>
                  <a:schemeClr val="tx1"/>
                </a:solidFill>
                <a:latin typeface="inherit"/>
                <a:cs typeface="Calibri" panose="020F0502020204030204" pitchFamily="34" charset="0"/>
              </a:rPr>
              <a:t>.</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algn="just" rtl="1" eaLnBrk="0" fontAlgn="base" hangingPunct="0">
              <a:spcBef>
                <a:spcPct val="0"/>
              </a:spcBef>
              <a:spcAft>
                <a:spcPct val="0"/>
              </a:spcAft>
            </a:pPr>
            <a:endParaRPr lang="ar-JO" sz="1000" dirty="0">
              <a:latin typeface="Arial"/>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9" name="object 9"/>
          <p:cNvSpPr txBox="1"/>
          <p:nvPr/>
        </p:nvSpPr>
        <p:spPr>
          <a:xfrm>
            <a:off x="707299" y="4880419"/>
            <a:ext cx="2995930" cy="2172133"/>
          </a:xfrm>
          <a:prstGeom prst="rect">
            <a:avLst/>
          </a:prstGeom>
        </p:spPr>
        <p:txBody>
          <a:bodyPr vert="horz" wrap="square" lIns="0" tIns="12700" rIns="0" bIns="0" rtlCol="0">
            <a:spAutoFit/>
          </a:bodyPr>
          <a:lstStyle/>
          <a:p>
            <a:pPr marL="12700" marR="5080" algn="just" rtl="1">
              <a:lnSpc>
                <a:spcPct val="113999"/>
              </a:lnSpc>
              <a:spcBef>
                <a:spcPts val="100"/>
              </a:spcBef>
            </a:pPr>
            <a:endParaRPr kumimoji="0" lang="ar-JO" altLang="en-US" sz="1000" b="0" i="0" u="none" strike="noStrike" cap="none" normalizeH="0" baseline="0" dirty="0">
              <a:ln>
                <a:noFill/>
              </a:ln>
              <a:solidFill>
                <a:srgbClr val="202124"/>
              </a:solidFill>
              <a:effectLst/>
              <a:latin typeface="inherit"/>
              <a:cs typeface="Calibri" panose="020F0502020204030204" pitchFamily="34" charset="0"/>
            </a:endParaRPr>
          </a:p>
          <a:p>
            <a:pPr marL="12700" marR="5080" algn="just" rtl="1">
              <a:lnSpc>
                <a:spcPct val="113999"/>
              </a:lnSpc>
              <a:spcBef>
                <a:spcPts val="100"/>
              </a:spcBef>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قد تتضمن طرق إغلاق الحلقة داخليًا مع الموظفين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الذين يعملون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مع المجتم</a:t>
            </a:r>
            <a:r>
              <a:rPr lang="ar-JO" altLang="en-US" sz="1000" dirty="0">
                <a:solidFill>
                  <a:srgbClr val="202124"/>
                </a:solidFill>
                <a:latin typeface="inherit"/>
                <a:cs typeface="Calibri" panose="020F0502020204030204" pitchFamily="34" charset="0"/>
              </a:rPr>
              <a:t>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تحديثات أسبوعية حول ما تم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إجراؤه </a:t>
            </a:r>
            <a:r>
              <a:rPr lang="ar-SA" altLang="en-US" sz="1000" dirty="0">
                <a:solidFill>
                  <a:srgbClr val="202124"/>
                </a:solidFill>
                <a:latin typeface="inherit"/>
                <a:cs typeface="Calibri" panose="020F0502020204030204" pitchFamily="34" charset="0"/>
              </a:rPr>
              <a:t>استجابةً </a:t>
            </a:r>
            <a:r>
              <a:rPr lang="ar-JO" sz="1000" dirty="0">
                <a:solidFill>
                  <a:srgbClr val="202124"/>
                </a:solidFill>
                <a:latin typeface="inherit"/>
                <a:cs typeface="Calibri" panose="020F0502020204030204" pitchFamily="34" charset="0"/>
              </a:rPr>
              <a:t>للتغذية الراجعة المجتمعي</a:t>
            </a:r>
            <a:r>
              <a:rPr lang="ar-JO" sz="1000" u="sng" dirty="0">
                <a:solidFill>
                  <a:srgbClr val="202124"/>
                </a:solidFill>
                <a:latin typeface="inherit"/>
                <a:cs typeface="Calibri" panose="020F0502020204030204" pitchFamily="34" charset="0"/>
              </a:rPr>
              <a:t>ة</a:t>
            </a:r>
            <a:r>
              <a:rPr lang="ar-SA" altLang="en-US" sz="1000" dirty="0">
                <a:solidFill>
                  <a:srgbClr val="202124"/>
                </a:solidFill>
                <a:latin typeface="inherit"/>
                <a:cs typeface="Calibri" panose="020F0502020204030204" pitchFamily="34" charset="0"/>
              </a:rPr>
              <a:t>، أو وثائق الأسئلة </a:t>
            </a:r>
            <a:r>
              <a:rPr lang="ar-JO" altLang="en-US" sz="1000" dirty="0">
                <a:solidFill>
                  <a:srgbClr val="202124"/>
                </a:solidFill>
                <a:latin typeface="inherit"/>
                <a:cs typeface="Calibri" panose="020F0502020204030204" pitchFamily="34" charset="0"/>
              </a:rPr>
              <a:t>الأكثر تكراراً</a:t>
            </a:r>
            <a:r>
              <a:rPr lang="ar-SA" altLang="en-US" sz="1000" dirty="0">
                <a:solidFill>
                  <a:srgbClr val="202124"/>
                </a:solidFill>
                <a:latin typeface="inherit"/>
                <a:cs typeface="Calibri" panose="020F0502020204030204" pitchFamily="34" charset="0"/>
              </a:rPr>
              <a:t> المحدثة بانتظام</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أو اجتماعات شهرية حيث يمكن للموظفين طرح أسئلة حول الإجراءات التي تم اتخاذها استجابةً </a:t>
            </a:r>
            <a:r>
              <a:rPr lang="ar-JO" altLang="en-US" sz="1000" dirty="0">
                <a:solidFill>
                  <a:srgbClr val="202124"/>
                </a:solidFill>
                <a:latin typeface="inherit"/>
                <a:cs typeface="Calibri" panose="020F0502020204030204" pitchFamily="34" charset="0"/>
              </a:rPr>
              <a:t>للملاحظات والانطباعات</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marR="5080" algn="just" rtl="1">
              <a:lnSpc>
                <a:spcPct val="113999"/>
              </a:lnSpc>
              <a:spcBef>
                <a:spcPts val="100"/>
              </a:spcBef>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يمكن أن تشمل طرق إغلاق الحلقة مع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أصحاب المصلحة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الداخليين الآخرين المشاركة في اجتماعات الموظفين، ورسائل البريد الإلكتروني لجميع الموظفين والتقارير الشهرية للموظفين وما إلى ذلك</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marR="5080" algn="just" rtl="1">
              <a:lnSpc>
                <a:spcPct val="113999"/>
              </a:lnSpc>
              <a:spcBef>
                <a:spcPts val="100"/>
              </a:spcBef>
            </a:pPr>
            <a:endParaRPr lang="ar-JO" altLang="en-US" sz="1000" dirty="0">
              <a:solidFill>
                <a:srgbClr val="202124"/>
              </a:solidFill>
              <a:latin typeface="inherit"/>
              <a:cs typeface="Calibri" panose="020F0502020204030204" pitchFamily="34" charset="0"/>
            </a:endParaRPr>
          </a:p>
          <a:p>
            <a:pPr marL="12700" marR="5080" algn="just" rtl="1">
              <a:lnSpc>
                <a:spcPct val="113999"/>
              </a:lnSpc>
              <a:spcBef>
                <a:spcPts val="100"/>
              </a:spcBef>
            </a:pPr>
            <a:endParaRPr kumimoji="0" lang="ar-JO" altLang="en-US" sz="1000" b="0" i="0" u="none" strike="noStrike" cap="none" normalizeH="0" baseline="0" dirty="0">
              <a:ln>
                <a:noFill/>
              </a:ln>
              <a:solidFill>
                <a:srgbClr val="202124"/>
              </a:solidFill>
              <a:effectLst/>
              <a:latin typeface="inherit"/>
              <a:cs typeface="Calibri" panose="020F0502020204030204" pitchFamily="34" charset="0"/>
            </a:endParaRPr>
          </a:p>
          <a:p>
            <a:pPr marL="12700" marR="5080" algn="just">
              <a:lnSpc>
                <a:spcPct val="113999"/>
              </a:lnSpc>
              <a:spcBef>
                <a:spcPts val="100"/>
              </a:spcBef>
            </a:pPr>
            <a:endParaRPr lang="ar-JO" sz="1000" dirty="0">
              <a:solidFill>
                <a:srgbClr val="202124"/>
              </a:solidFill>
              <a:latin typeface="inherit"/>
              <a:cs typeface="Calibri" panose="020F0502020204030204" pitchFamily="34" charset="0"/>
            </a:endParaRPr>
          </a:p>
        </p:txBody>
      </p:sp>
      <p:grpSp>
        <p:nvGrpSpPr>
          <p:cNvPr id="10" name="object 10"/>
          <p:cNvGrpSpPr/>
          <p:nvPr/>
        </p:nvGrpSpPr>
        <p:grpSpPr>
          <a:xfrm>
            <a:off x="6378935" y="2666960"/>
            <a:ext cx="474345" cy="474345"/>
            <a:chOff x="469337" y="2666078"/>
            <a:chExt cx="474345" cy="474345"/>
          </a:xfrm>
        </p:grpSpPr>
        <p:sp>
          <p:nvSpPr>
            <p:cNvPr id="11" name="object 11"/>
            <p:cNvSpPr/>
            <p:nvPr/>
          </p:nvSpPr>
          <p:spPr>
            <a:xfrm>
              <a:off x="469337" y="2666078"/>
              <a:ext cx="474345" cy="474345"/>
            </a:xfrm>
            <a:custGeom>
              <a:avLst/>
              <a:gdLst/>
              <a:ahLst/>
              <a:cxnLst/>
              <a:rect l="l" t="t" r="r" b="b"/>
              <a:pathLst>
                <a:path w="474344" h="474344">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pPr algn="just"/>
              <a:endParaRPr sz="1000">
                <a:cs typeface="Calibri" panose="020F0502020204030204" pitchFamily="34" charset="0"/>
              </a:endParaRPr>
            </a:p>
          </p:txBody>
        </p:sp>
        <p:pic>
          <p:nvPicPr>
            <p:cNvPr id="12" name="object 12"/>
            <p:cNvPicPr/>
            <p:nvPr/>
          </p:nvPicPr>
          <p:blipFill>
            <a:blip r:embed="rId5" cstate="print"/>
            <a:stretch>
              <a:fillRect/>
            </a:stretch>
          </p:blipFill>
          <p:spPr>
            <a:xfrm>
              <a:off x="573284" y="2769064"/>
              <a:ext cx="266442" cy="268339"/>
            </a:xfrm>
            <a:prstGeom prst="rect">
              <a:avLst/>
            </a:prstGeom>
          </p:spPr>
        </p:pic>
      </p:grpSp>
      <p:pic>
        <p:nvPicPr>
          <p:cNvPr id="13" name="object 13"/>
          <p:cNvPicPr/>
          <p:nvPr/>
        </p:nvPicPr>
        <p:blipFill>
          <a:blip r:embed="rId6" cstate="print"/>
          <a:stretch>
            <a:fillRect/>
          </a:stretch>
        </p:blipFill>
        <p:spPr>
          <a:xfrm>
            <a:off x="3077109" y="3174778"/>
            <a:ext cx="245795" cy="245795"/>
          </a:xfrm>
          <a:prstGeom prst="rect">
            <a:avLst/>
          </a:prstGeom>
        </p:spPr>
      </p:pic>
      <p:pic>
        <p:nvPicPr>
          <p:cNvPr id="14" name="object 14"/>
          <p:cNvPicPr/>
          <p:nvPr/>
        </p:nvPicPr>
        <p:blipFill>
          <a:blip r:embed="rId7" cstate="print"/>
          <a:stretch>
            <a:fillRect/>
          </a:stretch>
        </p:blipFill>
        <p:spPr>
          <a:xfrm>
            <a:off x="3655352" y="3469435"/>
            <a:ext cx="245795" cy="245795"/>
          </a:xfrm>
          <a:prstGeom prst="rect">
            <a:avLst/>
          </a:prstGeom>
        </p:spPr>
      </p:pic>
      <p:pic>
        <p:nvPicPr>
          <p:cNvPr id="15" name="object 15"/>
          <p:cNvPicPr/>
          <p:nvPr/>
        </p:nvPicPr>
        <p:blipFill>
          <a:blip r:embed="rId8" cstate="print"/>
          <a:stretch>
            <a:fillRect/>
          </a:stretch>
        </p:blipFill>
        <p:spPr>
          <a:xfrm>
            <a:off x="2406650" y="3701608"/>
            <a:ext cx="245795" cy="245795"/>
          </a:xfrm>
          <a:prstGeom prst="rect">
            <a:avLst/>
          </a:prstGeom>
        </p:spPr>
      </p:pic>
      <p:sp>
        <p:nvSpPr>
          <p:cNvPr id="16" name="object 16"/>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673089"/>
          </a:solidFill>
        </p:spPr>
        <p:txBody>
          <a:bodyPr wrap="square" lIns="0" tIns="0" rIns="0" bIns="0" rtlCol="0"/>
          <a:lstStyle/>
          <a:p>
            <a:pPr algn="just"/>
            <a:endParaRPr sz="1000">
              <a:cs typeface="Calibri" panose="020F0502020204030204" pitchFamily="34" charset="0"/>
            </a:endParaRPr>
          </a:p>
        </p:txBody>
      </p:sp>
      <p:sp>
        <p:nvSpPr>
          <p:cNvPr id="17" name="object 17"/>
          <p:cNvSpPr txBox="1"/>
          <p:nvPr/>
        </p:nvSpPr>
        <p:spPr>
          <a:xfrm>
            <a:off x="6728877" y="10083162"/>
            <a:ext cx="212207" cy="166712"/>
          </a:xfrm>
          <a:prstGeom prst="rect">
            <a:avLst/>
          </a:prstGeom>
        </p:spPr>
        <p:txBody>
          <a:bodyPr vert="horz" wrap="square" lIns="0" tIns="12700" rIns="0" bIns="0" rtlCol="0">
            <a:spAutoFit/>
          </a:bodyPr>
          <a:lstStyle/>
          <a:p>
            <a:pPr marL="12700" algn="just">
              <a:lnSpc>
                <a:spcPct val="100000"/>
              </a:lnSpc>
              <a:spcBef>
                <a:spcPts val="100"/>
              </a:spcBef>
            </a:pPr>
            <a:r>
              <a:rPr lang="ar-JO" sz="1000" b="1" spc="-25" dirty="0">
                <a:solidFill>
                  <a:srgbClr val="FFFFFF"/>
                </a:solidFill>
                <a:latin typeface="Century Gothic"/>
                <a:cs typeface="Calibri" panose="020F0502020204030204" pitchFamily="34" charset="0"/>
              </a:rPr>
              <a:t>46</a:t>
            </a:r>
            <a:endParaRPr sz="1000" dirty="0">
              <a:latin typeface="Century Gothic"/>
              <a:cs typeface="Calibri" panose="020F0502020204030204" pitchFamily="34" charset="0"/>
            </a:endParaRPr>
          </a:p>
        </p:txBody>
      </p:sp>
      <p:sp>
        <p:nvSpPr>
          <p:cNvPr id="19" name="Rectangle 1">
            <a:extLst>
              <a:ext uri="{FF2B5EF4-FFF2-40B4-BE49-F238E27FC236}">
                <a16:creationId xmlns:a16="http://schemas.microsoft.com/office/drawing/2014/main" id="{F9F36B96-F25B-36C6-018D-B055CE9146EB}"/>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0" name="Rectangle 2">
            <a:extLst>
              <a:ext uri="{FF2B5EF4-FFF2-40B4-BE49-F238E27FC236}">
                <a16:creationId xmlns:a16="http://schemas.microsoft.com/office/drawing/2014/main" id="{3A8A1ACD-8FAE-3898-10E5-AEDC3302BEAA}"/>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1" name="Rectangle 3">
            <a:extLst>
              <a:ext uri="{FF2B5EF4-FFF2-40B4-BE49-F238E27FC236}">
                <a16:creationId xmlns:a16="http://schemas.microsoft.com/office/drawing/2014/main" id="{E4903438-99AF-9F79-AA96-59CB1E3DA61F}"/>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2" name="Rectangle 4">
            <a:extLst>
              <a:ext uri="{FF2B5EF4-FFF2-40B4-BE49-F238E27FC236}">
                <a16:creationId xmlns:a16="http://schemas.microsoft.com/office/drawing/2014/main" id="{9AE7CCD3-A02B-449D-A223-8524E4842A05}"/>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3" name="Rectangle 5">
            <a:extLst>
              <a:ext uri="{FF2B5EF4-FFF2-40B4-BE49-F238E27FC236}">
                <a16:creationId xmlns:a16="http://schemas.microsoft.com/office/drawing/2014/main" id="{471F2DBC-1068-7CDE-A273-3983C04B6C5B}"/>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4" name="Rectangle 6">
            <a:extLst>
              <a:ext uri="{FF2B5EF4-FFF2-40B4-BE49-F238E27FC236}">
                <a16:creationId xmlns:a16="http://schemas.microsoft.com/office/drawing/2014/main" id="{CB671BEA-72E0-9249-609A-B29148EDABD2}"/>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5" name="object 33">
            <a:extLst>
              <a:ext uri="{FF2B5EF4-FFF2-40B4-BE49-F238E27FC236}">
                <a16:creationId xmlns:a16="http://schemas.microsoft.com/office/drawing/2014/main" id="{CF766C82-E4B8-8940-ECD8-F939E84B8445}"/>
              </a:ext>
            </a:extLst>
          </p:cNvPr>
          <p:cNvSpPr txBox="1"/>
          <p:nvPr/>
        </p:nvSpPr>
        <p:spPr>
          <a:xfrm>
            <a:off x="4141186" y="10085851"/>
            <a:ext cx="2549650" cy="154145"/>
          </a:xfrm>
          <a:prstGeom prst="rect">
            <a:avLst/>
          </a:prstGeom>
        </p:spPr>
        <p:txBody>
          <a:bodyPr vert="horz" wrap="square" lIns="0" tIns="12700" rIns="0" bIns="0" rtlCol="0">
            <a:spAutoFit/>
          </a:bodyPr>
          <a:lstStyle/>
          <a:p>
            <a:pPr marL="12700" marR="5080" indent="129539" algn="just" rtl="1">
              <a:lnSpc>
                <a:spcPct val="108300"/>
              </a:lnSpc>
              <a:spcBef>
                <a:spcPts val="100"/>
              </a:spcBef>
            </a:pPr>
            <a:r>
              <a:rPr lang="ar-JO" sz="900" dirty="0">
                <a:solidFill>
                  <a:schemeClr val="tx1"/>
                </a:solidFill>
                <a:latin typeface="Century Gothic"/>
                <a:cs typeface="Calibri" panose="020F0502020204030204" pitchFamily="34" charset="0"/>
              </a:rPr>
              <a:t>كيفية الاستماع والاستجابة للتغذية الراجعة المجتمعية المفتوحة</a:t>
            </a:r>
            <a:endParaRPr sz="900" dirty="0">
              <a:solidFill>
                <a:schemeClr val="tx1"/>
              </a:solidFill>
              <a:latin typeface="Verdana"/>
              <a:cs typeface="Calibri" panose="020F0502020204030204"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07299" y="700391"/>
            <a:ext cx="6146165" cy="558358"/>
          </a:xfrm>
          <a:prstGeom prst="rect">
            <a:avLst/>
          </a:prstGeom>
        </p:spPr>
        <p:txBody>
          <a:bodyPr vert="horz" wrap="square" lIns="0" tIns="12700" rIns="0" bIns="0" rtlCol="0">
            <a:spAutoFit/>
          </a:bodyPr>
          <a:lstStyle/>
          <a:p>
            <a:pPr marL="12700" rtl="1">
              <a:lnSpc>
                <a:spcPct val="100000"/>
              </a:lnSpc>
              <a:spcBef>
                <a:spcPts val="100"/>
              </a:spcBef>
            </a:pPr>
            <a:r>
              <a:rPr sz="1700" b="1" spc="120" dirty="0">
                <a:solidFill>
                  <a:srgbClr val="E42A83"/>
                </a:solidFill>
                <a:latin typeface="Calibri"/>
                <a:cs typeface="Calibri" panose="020F0502020204030204" pitchFamily="34" charset="0"/>
              </a:rPr>
              <a:t>5.2</a:t>
            </a:r>
            <a:r>
              <a:rPr sz="1700" b="1" spc="100" dirty="0">
                <a:solidFill>
                  <a:srgbClr val="E42A83"/>
                </a:solidFill>
                <a:latin typeface="Calibri"/>
                <a:cs typeface="Calibri" panose="020F0502020204030204" pitchFamily="34" charset="0"/>
              </a:rPr>
              <a:t> </a:t>
            </a:r>
            <a:r>
              <a:rPr lang="ar-JO" sz="1700" b="1" spc="100" dirty="0">
                <a:solidFill>
                  <a:srgbClr val="E42A83"/>
                </a:solidFill>
                <a:latin typeface="Calibri"/>
                <a:cs typeface="Calibri" panose="020F0502020204030204" pitchFamily="34" charset="0"/>
              </a:rPr>
              <a:t> </a:t>
            </a:r>
            <a:r>
              <a:rPr lang="ar-JO" sz="1700" b="1" spc="170" dirty="0">
                <a:solidFill>
                  <a:srgbClr val="E42A83"/>
                </a:solidFill>
                <a:latin typeface="Calibri"/>
                <a:cs typeface="Calibri" panose="020F0502020204030204" pitchFamily="34" charset="0"/>
              </a:rPr>
              <a:t>"إغلاق الحلقة" مع المجتمع</a:t>
            </a:r>
            <a:endParaRPr sz="1700" dirty="0">
              <a:latin typeface="Calibri"/>
              <a:cs typeface="Calibri" panose="020F0502020204030204" pitchFamily="34" charset="0"/>
            </a:endParaRPr>
          </a:p>
          <a:p>
            <a:pPr marL="12700" marR="5080" rtl="1">
              <a:lnSpc>
                <a:spcPct val="113999"/>
              </a:lnSpc>
              <a:spcBef>
                <a:spcPts val="985"/>
              </a:spcBef>
            </a:pPr>
            <a:r>
              <a:rPr lang="ar-JO" sz="950" dirty="0">
                <a:latin typeface="Tahoma"/>
                <a:cs typeface="Calibri" panose="020F0502020204030204" pitchFamily="34" charset="0"/>
              </a:rPr>
              <a:t>عند إغلاق حلقة التغذية الراجعة مع المجتمع، يجب عليك أن تقرر ما إذا كنت تريد مشاركة الرد مع فرد واحد أو مع المجتمع ككل:</a:t>
            </a:r>
            <a:endParaRPr sz="950" dirty="0">
              <a:latin typeface="Tahoma"/>
              <a:cs typeface="Calibri" panose="020F0502020204030204" pitchFamily="34" charset="0"/>
            </a:endParaRPr>
          </a:p>
        </p:txBody>
      </p:sp>
      <p:sp>
        <p:nvSpPr>
          <p:cNvPr id="3" name="object 3"/>
          <p:cNvSpPr txBox="1"/>
          <p:nvPr/>
        </p:nvSpPr>
        <p:spPr>
          <a:xfrm>
            <a:off x="1431189" y="6252947"/>
            <a:ext cx="5221605" cy="159018"/>
          </a:xfrm>
          <a:prstGeom prst="rect">
            <a:avLst/>
          </a:prstGeom>
        </p:spPr>
        <p:txBody>
          <a:bodyPr vert="horz" wrap="square" lIns="0" tIns="12700" rIns="0" bIns="0" rtlCol="0">
            <a:spAutoFit/>
          </a:bodyPr>
          <a:lstStyle/>
          <a:p>
            <a:pPr marL="12700" rtl="1">
              <a:lnSpc>
                <a:spcPct val="100000"/>
              </a:lnSpc>
              <a:spcBef>
                <a:spcPts val="100"/>
              </a:spcBef>
            </a:pPr>
            <a:r>
              <a:rPr lang="ar-JO" sz="950" dirty="0">
                <a:latin typeface="Tahoma"/>
                <a:cs typeface="Calibri" panose="020F0502020204030204" pitchFamily="34" charset="0"/>
              </a:rPr>
              <a:t>فيما يلي وصف لبعض الممارسات الجيدة عند إغلاق حلقة الملاحظات مع المجتمعات:</a:t>
            </a:r>
            <a:endParaRPr sz="950" dirty="0">
              <a:latin typeface="Tahoma"/>
              <a:cs typeface="Calibri" panose="020F0502020204030204" pitchFamily="34" charset="0"/>
            </a:endParaRPr>
          </a:p>
        </p:txBody>
      </p:sp>
      <p:sp>
        <p:nvSpPr>
          <p:cNvPr id="4" name="object 4"/>
          <p:cNvSpPr txBox="1"/>
          <p:nvPr/>
        </p:nvSpPr>
        <p:spPr>
          <a:xfrm>
            <a:off x="3774982" y="6495558"/>
            <a:ext cx="2887980" cy="2133661"/>
          </a:xfrm>
          <a:prstGeom prst="rect">
            <a:avLst/>
          </a:prstGeom>
        </p:spPr>
        <p:txBody>
          <a:bodyPr vert="horz" wrap="square" lIns="0" tIns="12700" rIns="0" bIns="0" rtlCol="0">
            <a:spAutoFit/>
          </a:bodyPr>
          <a:lstStyle/>
          <a:p>
            <a:pPr marL="119380" marR="5080" indent="-107314" algn="just" rtl="1">
              <a:lnSpc>
                <a:spcPct val="113999"/>
              </a:lnSpc>
              <a:spcBef>
                <a:spcPts val="100"/>
              </a:spcBef>
              <a:buClr>
                <a:srgbClr val="992B7D"/>
              </a:buClr>
              <a:buFont typeface="Wingdings"/>
              <a:buChar char=""/>
              <a:tabLst>
                <a:tab pos="120650" algn="l"/>
              </a:tabLst>
            </a:pPr>
            <a:r>
              <a:rPr lang="ar-JO" sz="1000" b="1" dirty="0">
                <a:latin typeface="Arial Black"/>
                <a:cs typeface="Calibri" panose="020F0502020204030204" pitchFamily="34" charset="0"/>
              </a:rPr>
              <a:t>استخدام </a:t>
            </a:r>
            <a:r>
              <a:rPr lang="ar-JO" sz="1000" b="1" dirty="0">
                <a:solidFill>
                  <a:srgbClr val="202124"/>
                </a:solidFill>
                <a:latin typeface="inherit"/>
                <a:cs typeface="Calibri" panose="020F0502020204030204" pitchFamily="34" charset="0"/>
              </a:rPr>
              <a:t>قنوات الاتصال </a:t>
            </a:r>
            <a:r>
              <a:rPr kumimoji="0" lang="ar-JO" altLang="en-US" sz="1000" b="1" i="0" u="none" strike="noStrike" cap="none" normalizeH="0" baseline="0" dirty="0">
                <a:ln>
                  <a:noFill/>
                </a:ln>
                <a:solidFill>
                  <a:srgbClr val="202124"/>
                </a:solidFill>
                <a:effectLst/>
                <a:latin typeface="inherit"/>
                <a:cs typeface="Calibri" panose="020F0502020204030204" pitchFamily="34" charset="0"/>
              </a:rPr>
              <a:t>المتنوعة والمفضلة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ar-JO" altLang="en-US" sz="1000" b="0" i="0" u="none" strike="noStrike" cap="none" normalizeH="0" baseline="0" dirty="0">
                <a:ln>
                  <a:noFill/>
                </a:ln>
                <a:solidFill>
                  <a:schemeClr val="tx1"/>
                </a:solidFill>
                <a:effectLst/>
                <a:cs typeface="Calibri" panose="020F0502020204030204" pitchFamily="34" charset="0"/>
              </a:rPr>
              <a:t> </a:t>
            </a:r>
            <a:r>
              <a:rPr lang="ar-JO" altLang="en-US" sz="1000" dirty="0">
                <a:solidFill>
                  <a:schemeClr val="tx1"/>
                </a:solidFill>
                <a:cs typeface="Calibri" panose="020F0502020204030204" pitchFamily="34" charset="0"/>
              </a:rPr>
              <a:t>استخدم قنوات الاتصال التي يفضلها المجتمع لتقديم الملاحظات والانطباعات، مع التنبه إلى أن هذه الطريقة قد تختلف عن الطريقة التي يحبذون تقديم الملاحظات والانطباعات بها. </a:t>
            </a:r>
            <a:endPar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066" marR="5080" algn="just">
              <a:lnSpc>
                <a:spcPct val="113999"/>
              </a:lnSpc>
              <a:spcBef>
                <a:spcPts val="100"/>
              </a:spcBef>
              <a:buClr>
                <a:srgbClr val="992B7D"/>
              </a:buClr>
              <a:tabLst>
                <a:tab pos="120650" algn="l"/>
              </a:tabLst>
            </a:pPr>
            <a:r>
              <a:rPr lang="ar-JO" sz="1000" spc="-10" dirty="0">
                <a:solidFill>
                  <a:srgbClr val="E42A83"/>
                </a:solidFill>
                <a:latin typeface="Arial"/>
                <a:cs typeface="Calibri" panose="020F0502020204030204" pitchFamily="34" charset="0"/>
              </a:rPr>
              <a:t>	</a:t>
            </a:r>
          </a:p>
          <a:p>
            <a:pPr marL="119380" marR="5080" indent="-107314" algn="just">
              <a:lnSpc>
                <a:spcPct val="113999"/>
              </a:lnSpc>
              <a:spcBef>
                <a:spcPts val="100"/>
              </a:spcBef>
              <a:buClr>
                <a:srgbClr val="992B7D"/>
              </a:buClr>
              <a:buFont typeface="Wingdings"/>
              <a:buChar char=""/>
              <a:tabLst>
                <a:tab pos="120650" algn="l"/>
              </a:tabLst>
            </a:pPr>
            <a:endParaRPr lang="ar-JO" sz="1000" spc="-10" dirty="0">
              <a:solidFill>
                <a:srgbClr val="E42A83"/>
              </a:solidFill>
              <a:latin typeface="Arial"/>
              <a:cs typeface="Calibri" panose="020F0502020204030204" pitchFamily="34" charset="0"/>
            </a:endParaRPr>
          </a:p>
          <a:p>
            <a:pPr marL="119380" marR="5080" indent="-107314" algn="just" rtl="1">
              <a:lnSpc>
                <a:spcPct val="113999"/>
              </a:lnSpc>
              <a:buClr>
                <a:srgbClr val="992B7D"/>
              </a:buClr>
              <a:buFont typeface="Wingdings"/>
              <a:buChar char=""/>
              <a:tabLst>
                <a:tab pos="120650" algn="l"/>
              </a:tabLst>
            </a:pPr>
            <a:r>
              <a:rPr lang="ar-JO" sz="1000" b="1" dirty="0">
                <a:latin typeface="Arial Black"/>
                <a:cs typeface="Calibri" panose="020F0502020204030204" pitchFamily="34" charset="0"/>
              </a:rPr>
              <a:t>التأكد من أن الأمور واضحة من جانب الشخص المسؤول عن إغلاق الحلقة ومع من </a:t>
            </a:r>
            <a:r>
              <a:rPr lang="ar-JO" sz="1000" spc="-75" dirty="0">
                <a:latin typeface="Arial Black"/>
                <a:cs typeface="Calibri" panose="020F0502020204030204" pitchFamily="34" charset="0"/>
              </a:rPr>
              <a:t> </a:t>
            </a:r>
            <a:r>
              <a:rPr lang="ar-JO" sz="1000" spc="-60" dirty="0">
                <a:latin typeface="Arial"/>
                <a:cs typeface="Calibri" panose="020F0502020204030204" pitchFamily="34" charset="0"/>
              </a:rPr>
              <a:t>–</a:t>
            </a:r>
            <a:r>
              <a:rPr lang="ar-JO" sz="1000" spc="-20" dirty="0">
                <a:latin typeface="Arial"/>
                <a:cs typeface="Calibri" panose="020F0502020204030204" pitchFamily="34" charset="0"/>
              </a:rPr>
              <a:t> في وثائق </a:t>
            </a:r>
            <a:r>
              <a:rPr lang="ar-JO" sz="1000" spc="25" dirty="0">
                <a:solidFill>
                  <a:srgbClr val="E42A83"/>
                </a:solidFill>
                <a:latin typeface="Arial"/>
                <a:cs typeface="Calibri" panose="020F0502020204030204" pitchFamily="34" charset="0"/>
                <a:hlinkClick r:id="rId2" action="ppaction://hlinksldjump"/>
              </a:rPr>
              <a:t>تدفق المعلومات</a:t>
            </a:r>
            <a:r>
              <a:rPr lang="ar-JO" sz="1000" spc="25" dirty="0">
                <a:solidFill>
                  <a:srgbClr val="E42A83"/>
                </a:solidFill>
                <a:latin typeface="Arial"/>
                <a:cs typeface="Calibri" panose="020F0502020204030204" pitchFamily="34" charset="0"/>
              </a:rPr>
              <a:t> </a:t>
            </a:r>
            <a:r>
              <a:rPr lang="ar-JO" sz="1000" spc="25" dirty="0">
                <a:solidFill>
                  <a:schemeClr val="tx1"/>
                </a:solidFill>
                <a:latin typeface="Arial"/>
                <a:cs typeface="Calibri" panose="020F0502020204030204" pitchFamily="34" charset="0"/>
              </a:rPr>
              <a:t>والأدوار والمسؤولية،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تأكد من </a:t>
            </a:r>
            <a:r>
              <a:rPr lang="ar-JO" altLang="en-US" sz="1000" dirty="0">
                <a:solidFill>
                  <a:srgbClr val="202124"/>
                </a:solidFill>
                <a:latin typeface="inherit"/>
                <a:cs typeface="Calibri" panose="020F0502020204030204" pitchFamily="34" charset="0"/>
              </a:rPr>
              <a:t>أن الأمور واضحة بالنسبة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lang="ar-JO" altLang="en-US" sz="1000" dirty="0">
                <a:solidFill>
                  <a:srgbClr val="202124"/>
                </a:solidFill>
                <a:latin typeface="inherit"/>
                <a:cs typeface="Calibri" panose="020F0502020204030204" pitchFamily="34" charset="0"/>
              </a:rPr>
              <a:t>للشخص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المسؤول عن إغلاق الحلقة مع مجموعات معينة في المجتمع. على سبيل المثال، </a:t>
            </a:r>
            <a:endPar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19380" marR="5080" indent="-107314" algn="just" rtl="1">
              <a:lnSpc>
                <a:spcPct val="113999"/>
              </a:lnSpc>
              <a:buClr>
                <a:srgbClr val="992B7D"/>
              </a:buClr>
              <a:buFont typeface="Wingdings"/>
              <a:buChar char=""/>
              <a:tabLst>
                <a:tab pos="120650" algn="l"/>
              </a:tabLst>
            </a:pPr>
            <a:endParaRPr lang="ar-JO" sz="1000" dirty="0">
              <a:solidFill>
                <a:schemeClr val="tx1"/>
              </a:solidFill>
              <a:latin typeface="Arial"/>
              <a:cs typeface="Calibri" panose="020F0502020204030204" pitchFamily="34" charset="0"/>
            </a:endParaRPr>
          </a:p>
        </p:txBody>
      </p:sp>
      <p:sp>
        <p:nvSpPr>
          <p:cNvPr id="5" name="object 5"/>
          <p:cNvSpPr txBox="1"/>
          <p:nvPr/>
        </p:nvSpPr>
        <p:spPr>
          <a:xfrm>
            <a:off x="707179" y="6526632"/>
            <a:ext cx="2887980" cy="1341649"/>
          </a:xfrm>
          <a:prstGeom prst="rect">
            <a:avLst/>
          </a:prstGeom>
        </p:spPr>
        <p:txBody>
          <a:bodyPr vert="horz" wrap="square" lIns="0" tIns="1270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قد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يكون هذا فريق المشاركة المجتمعية أو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موظفي</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lang="ar-JO" altLang="en-US" sz="1000" dirty="0">
                <a:solidFill>
                  <a:srgbClr val="202124"/>
                </a:solidFill>
                <a:latin typeface="inherit"/>
                <a:cs typeface="Calibri" panose="020F0502020204030204" pitchFamily="34" charset="0"/>
              </a:rPr>
              <a:t>المسؤولين عن البرامج</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ar-JO" altLang="en-US" sz="1000" b="0" i="0" u="none" strike="noStrike" cap="none" normalizeH="0" baseline="0" dirty="0">
              <a:ln>
                <a:noFill/>
              </a:ln>
              <a:solidFill>
                <a:schemeClr val="tx1"/>
              </a:solidFill>
              <a:effectLst/>
              <a:cs typeface="Calibri" panose="020F050202020403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19380" marR="5080" indent="-107314" algn="r" rtl="1">
              <a:lnSpc>
                <a:spcPct val="113999"/>
              </a:lnSpc>
              <a:buClr>
                <a:srgbClr val="992B7D"/>
              </a:buClr>
              <a:buFont typeface="Wingdings"/>
              <a:buChar char=""/>
              <a:tabLst>
                <a:tab pos="120650" algn="l"/>
              </a:tabLst>
            </a:pPr>
            <a:r>
              <a:rPr lang="ar-JO" sz="1000" b="1" dirty="0">
                <a:latin typeface="Arial Black"/>
                <a:cs typeface="Calibri" panose="020F0502020204030204" pitchFamily="34" charset="0"/>
              </a:rPr>
              <a:t>إغلاق الحلقة حتى لو لم يتم اتخاذ أي إجراء</a:t>
            </a:r>
            <a:r>
              <a:rPr lang="en-US" sz="1000" b="1" dirty="0">
                <a:latin typeface="Arial"/>
                <a:cs typeface="Calibri" panose="020F0502020204030204" pitchFamily="34" charset="0"/>
              </a:rPr>
              <a:t>– </a:t>
            </a:r>
            <a:r>
              <a:rPr lang="ar-JO" sz="1000" b="1" dirty="0">
                <a:latin typeface="Arial"/>
                <a:cs typeface="Calibri" panose="020F0502020204030204" pitchFamily="34" charset="0"/>
              </a:rPr>
              <a:t> </a:t>
            </a:r>
            <a:r>
              <a:rPr lang="ar-JO" sz="1000" dirty="0">
                <a:latin typeface="Arial"/>
                <a:cs typeface="Calibri" panose="020F0502020204030204" pitchFamily="34" charset="0"/>
              </a:rPr>
              <a:t>من المهم أن يتم التوضيح إذا لم يكن من الممكن معالجة أسئلة وطلبات المجتمع وتوضيح السبب. حيث من الممكن أن يساعد هذا أفراد المجتمع والموظفين على فهم القيود التي تواجهها المنظمة والاستجابة ككل بشكل أفضل.</a:t>
            </a:r>
          </a:p>
        </p:txBody>
      </p:sp>
      <p:graphicFrame>
        <p:nvGraphicFramePr>
          <p:cNvPr id="6" name="object 6"/>
          <p:cNvGraphicFramePr>
            <a:graphicFrameLocks noGrp="1"/>
          </p:cNvGraphicFramePr>
          <p:nvPr>
            <p:extLst>
              <p:ext uri="{D42A27DB-BD31-4B8C-83A1-F6EECF244321}">
                <p14:modId xmlns:p14="http://schemas.microsoft.com/office/powerpoint/2010/main" val="1459267681"/>
              </p:ext>
            </p:extLst>
          </p:nvPr>
        </p:nvGraphicFramePr>
        <p:xfrm>
          <a:off x="716824" y="1676290"/>
          <a:ext cx="6116317" cy="4325430"/>
        </p:xfrm>
        <a:graphic>
          <a:graphicData uri="http://schemas.openxmlformats.org/drawingml/2006/table">
            <a:tbl>
              <a:tblPr rtl="1" firstRow="1" bandRow="1">
                <a:tableStyleId>{2D5ABB26-0587-4C30-8999-92F81FD0307C}</a:tableStyleId>
              </a:tblPr>
              <a:tblGrid>
                <a:gridCol w="2040889">
                  <a:extLst>
                    <a:ext uri="{9D8B030D-6E8A-4147-A177-3AD203B41FA5}">
                      <a16:colId xmlns:a16="http://schemas.microsoft.com/office/drawing/2014/main" val="20000"/>
                    </a:ext>
                  </a:extLst>
                </a:gridCol>
                <a:gridCol w="2037714">
                  <a:extLst>
                    <a:ext uri="{9D8B030D-6E8A-4147-A177-3AD203B41FA5}">
                      <a16:colId xmlns:a16="http://schemas.microsoft.com/office/drawing/2014/main" val="20001"/>
                    </a:ext>
                  </a:extLst>
                </a:gridCol>
                <a:gridCol w="2037714">
                  <a:extLst>
                    <a:ext uri="{9D8B030D-6E8A-4147-A177-3AD203B41FA5}">
                      <a16:colId xmlns:a16="http://schemas.microsoft.com/office/drawing/2014/main" val="20002"/>
                    </a:ext>
                  </a:extLst>
                </a:gridCol>
              </a:tblGrid>
              <a:tr h="423545">
                <a:tc gridSpan="3">
                  <a:txBody>
                    <a:bodyPr/>
                    <a:lstStyle/>
                    <a:p>
                      <a:pPr>
                        <a:lnSpc>
                          <a:spcPct val="100000"/>
                        </a:lnSpc>
                        <a:spcBef>
                          <a:spcPts val="50"/>
                        </a:spcBef>
                      </a:pPr>
                      <a:endParaRPr sz="1000" spc="0" baseline="0" dirty="0">
                        <a:latin typeface="Calibri" panose="020F0502020204030204" pitchFamily="34" charset="0"/>
                        <a:cs typeface="Calibri" panose="020F0502020204030204" pitchFamily="34" charset="0"/>
                      </a:endParaRPr>
                    </a:p>
                    <a:p>
                      <a:pPr marL="3175" algn="ctr">
                        <a:lnSpc>
                          <a:spcPct val="100000"/>
                        </a:lnSpc>
                        <a:spcBef>
                          <a:spcPts val="5"/>
                        </a:spcBef>
                      </a:pPr>
                      <a:r>
                        <a:rPr lang="ar-JO" sz="1000" b="1" spc="0" baseline="0" dirty="0">
                          <a:solidFill>
                            <a:srgbClr val="FFFFFF"/>
                          </a:solidFill>
                          <a:latin typeface="Calibri"/>
                          <a:cs typeface="Calibri" panose="020F0502020204030204" pitchFamily="34" charset="0"/>
                        </a:rPr>
                        <a:t>خيارات "لإغلاق الحلقة" مع المجتمع</a:t>
                      </a:r>
                      <a:endParaRPr sz="1000" spc="0" baseline="0" dirty="0">
                        <a:latin typeface="Calibri"/>
                        <a:cs typeface="Calibri" panose="020F0502020204030204" pitchFamily="34" charset="0"/>
                      </a:endParaRPr>
                    </a:p>
                  </a:txBody>
                  <a:tcPr marL="0" marR="0" marT="6350" marB="0">
                    <a:lnT w="12700">
                      <a:solidFill>
                        <a:srgbClr val="FFFFFF"/>
                      </a:solidFill>
                      <a:prstDash val="solid"/>
                    </a:lnT>
                    <a:lnB w="6350">
                      <a:solidFill>
                        <a:srgbClr val="FFFFFF"/>
                      </a:solidFill>
                      <a:prstDash val="solid"/>
                    </a:lnB>
                    <a:solidFill>
                      <a:srgbClr val="992B7D"/>
                    </a:solidFill>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466090">
                <a:tc>
                  <a:txBody>
                    <a:bodyPr/>
                    <a:lstStyle/>
                    <a:p>
                      <a:pPr marL="111125" algn="r">
                        <a:lnSpc>
                          <a:spcPct val="100000"/>
                        </a:lnSpc>
                        <a:spcBef>
                          <a:spcPts val="819"/>
                        </a:spcBef>
                      </a:pPr>
                      <a:r>
                        <a:rPr lang="ar-JO" sz="1000" b="1" spc="0" baseline="0" dirty="0">
                          <a:solidFill>
                            <a:srgbClr val="FFFFFF"/>
                          </a:solidFill>
                          <a:latin typeface="Calibri" panose="020F0502020204030204" pitchFamily="34" charset="0"/>
                          <a:cs typeface="Calibri" panose="020F0502020204030204" pitchFamily="34" charset="0"/>
                        </a:rPr>
                        <a:t>من الذي يجب المشاركة معه؟</a:t>
                      </a:r>
                      <a:endParaRPr sz="1000" spc="0" baseline="0" dirty="0">
                        <a:latin typeface="Calibri" panose="020F0502020204030204" pitchFamily="34" charset="0"/>
                        <a:cs typeface="Calibri" panose="020F0502020204030204" pitchFamily="34" charset="0"/>
                      </a:endParaRPr>
                    </a:p>
                  </a:txBody>
                  <a:tcPr marL="0" marR="0" marT="104139" marB="0">
                    <a:lnR w="6350">
                      <a:solidFill>
                        <a:srgbClr val="FFFFFF"/>
                      </a:solidFill>
                      <a:prstDash val="solid"/>
                    </a:lnR>
                    <a:lnT w="6350">
                      <a:solidFill>
                        <a:srgbClr val="FFFFFF"/>
                      </a:solidFill>
                      <a:prstDash val="solid"/>
                    </a:lnT>
                    <a:lnB w="6350">
                      <a:solidFill>
                        <a:srgbClr val="FFFFFF"/>
                      </a:solidFill>
                      <a:prstDash val="solid"/>
                    </a:lnB>
                    <a:solidFill>
                      <a:srgbClr val="BD9AC7"/>
                    </a:solidFill>
                  </a:tcPr>
                </a:tc>
                <a:tc>
                  <a:txBody>
                    <a:bodyPr/>
                    <a:lstStyle/>
                    <a:p>
                      <a:pPr marL="107950" marR="468630" algn="ctr">
                        <a:lnSpc>
                          <a:spcPct val="101800"/>
                        </a:lnSpc>
                        <a:spcBef>
                          <a:spcPts val="800"/>
                        </a:spcBef>
                      </a:pPr>
                      <a:r>
                        <a:rPr lang="ar-JO" sz="1000" b="1" spc="0" baseline="0" dirty="0">
                          <a:solidFill>
                            <a:srgbClr val="FFFFFF"/>
                          </a:solidFill>
                          <a:latin typeface="Calibri"/>
                          <a:cs typeface="Calibri" panose="020F0502020204030204" pitchFamily="34" charset="0"/>
                        </a:rPr>
                        <a:t>مباشرة مع مقدم الملاحظات والانطباعات</a:t>
                      </a:r>
                      <a:endParaRPr sz="1000" spc="0" baseline="0" dirty="0">
                        <a:latin typeface="Calibri"/>
                        <a:cs typeface="Calibri" panose="020F0502020204030204" pitchFamily="34" charset="0"/>
                      </a:endParaRPr>
                    </a:p>
                  </a:txBody>
                  <a:tcPr marL="0" marR="0" marT="101600" marB="0">
                    <a:lnL w="6350">
                      <a:solidFill>
                        <a:srgbClr val="FFFFFF"/>
                      </a:solidFill>
                      <a:prstDash val="solid"/>
                    </a:lnL>
                    <a:lnR w="6350">
                      <a:solidFill>
                        <a:srgbClr val="FFFFFF"/>
                      </a:solidFill>
                      <a:prstDash val="solid"/>
                    </a:lnR>
                    <a:lnT w="6350">
                      <a:solidFill>
                        <a:srgbClr val="FFFFFF"/>
                      </a:solidFill>
                      <a:prstDash val="solid"/>
                    </a:lnT>
                    <a:solidFill>
                      <a:srgbClr val="BD9AC7"/>
                    </a:solidFill>
                  </a:tcPr>
                </a:tc>
                <a:tc>
                  <a:txBody>
                    <a:bodyPr/>
                    <a:lstStyle/>
                    <a:p>
                      <a:pPr marL="107950" algn="ctr">
                        <a:lnSpc>
                          <a:spcPct val="100000"/>
                        </a:lnSpc>
                        <a:spcBef>
                          <a:spcPts val="819"/>
                        </a:spcBef>
                      </a:pPr>
                      <a:r>
                        <a:rPr lang="ar-JO" sz="1000" b="1" spc="0" baseline="0" dirty="0">
                          <a:solidFill>
                            <a:srgbClr val="FFFFFF"/>
                          </a:solidFill>
                          <a:latin typeface="Calibri"/>
                          <a:cs typeface="Calibri" panose="020F0502020204030204" pitchFamily="34" charset="0"/>
                        </a:rPr>
                        <a:t>مع المجتمع ككل</a:t>
                      </a:r>
                      <a:endParaRPr sz="1000" spc="0" baseline="0" dirty="0">
                        <a:latin typeface="Calibri"/>
                        <a:cs typeface="Calibri" panose="020F0502020204030204" pitchFamily="34" charset="0"/>
                      </a:endParaRPr>
                    </a:p>
                  </a:txBody>
                  <a:tcPr marL="0" marR="0" marT="104139" marB="0">
                    <a:lnL w="6350">
                      <a:solidFill>
                        <a:srgbClr val="FFFFFF"/>
                      </a:solidFill>
                      <a:prstDash val="solid"/>
                    </a:lnL>
                    <a:lnT w="6350">
                      <a:solidFill>
                        <a:srgbClr val="FFFFFF"/>
                      </a:solidFill>
                      <a:prstDash val="solid"/>
                    </a:lnT>
                    <a:solidFill>
                      <a:srgbClr val="BD9AC7"/>
                    </a:solidFill>
                  </a:tcPr>
                </a:tc>
                <a:extLst>
                  <a:ext uri="{0D108BD9-81ED-4DB2-BD59-A6C34878D82A}">
                    <a16:rowId xmlns:a16="http://schemas.microsoft.com/office/drawing/2014/main" val="10001"/>
                  </a:ext>
                </a:extLst>
              </a:tr>
              <a:tr h="1522095">
                <a:tc>
                  <a:txBody>
                    <a:bodyPr/>
                    <a:lstStyle/>
                    <a:p>
                      <a:pPr marL="111125" marR="753110" algn="r">
                        <a:lnSpc>
                          <a:spcPct val="101800"/>
                        </a:lnSpc>
                        <a:spcBef>
                          <a:spcPts val="800"/>
                        </a:spcBef>
                      </a:pPr>
                      <a:r>
                        <a:rPr lang="ar-JO" sz="1000" b="1" spc="0" baseline="0" dirty="0">
                          <a:solidFill>
                            <a:srgbClr val="FFFFFF"/>
                          </a:solidFill>
                          <a:latin typeface="Calibri" panose="020F0502020204030204" pitchFamily="34" charset="0"/>
                          <a:cs typeface="Calibri" panose="020F0502020204030204" pitchFamily="34" charset="0"/>
                        </a:rPr>
                        <a:t>متى يتم إستخدام هذا النهج؟</a:t>
                      </a:r>
                      <a:endParaRPr sz="1000" spc="0" baseline="0" dirty="0">
                        <a:latin typeface="Calibri" panose="020F0502020204030204" pitchFamily="34" charset="0"/>
                        <a:cs typeface="Calibri" panose="020F0502020204030204" pitchFamily="34" charset="0"/>
                      </a:endParaRPr>
                    </a:p>
                  </a:txBody>
                  <a:tcPr marL="0" marR="0" marT="101600" marB="0">
                    <a:lnT w="6350">
                      <a:solidFill>
                        <a:srgbClr val="FFFFFF"/>
                      </a:solidFill>
                      <a:prstDash val="solid"/>
                    </a:lnT>
                    <a:lnB w="6350">
                      <a:solidFill>
                        <a:srgbClr val="FFFFFF"/>
                      </a:solidFill>
                      <a:prstDash val="solid"/>
                    </a:lnB>
                    <a:solidFill>
                      <a:srgbClr val="C8ABD1"/>
                    </a:solidFill>
                  </a:tcPr>
                </a:tc>
                <a:tc>
                  <a:txBody>
                    <a:bodyPr/>
                    <a:lstStyle/>
                    <a:p>
                      <a:pPr marL="214629" marR="414020" indent="-107314" algn="just" rtl="1">
                        <a:lnSpc>
                          <a:spcPct val="111100"/>
                        </a:lnSpc>
                        <a:spcBef>
                          <a:spcPts val="515"/>
                        </a:spcBef>
                        <a:buClr>
                          <a:srgbClr val="992B7D"/>
                        </a:buClr>
                        <a:buFont typeface="Wingdings"/>
                        <a:buChar char=""/>
                        <a:tabLst>
                          <a:tab pos="215900" algn="l"/>
                        </a:tabLst>
                      </a:pPr>
                      <a:r>
                        <a:rPr lang="ar-JO" sz="1000" spc="0" baseline="0" dirty="0">
                          <a:latin typeface="Tahoma"/>
                          <a:cs typeface="Calibri" panose="020F0502020204030204" pitchFamily="34" charset="0"/>
                        </a:rPr>
                        <a:t>عندما تكون الملاحظات والانطباعات التي تمت مشاركتها حساسة.</a:t>
                      </a:r>
                      <a:endParaRPr sz="1000" spc="0" baseline="0" dirty="0">
                        <a:latin typeface="Tahoma"/>
                        <a:cs typeface="Calibri" panose="020F0502020204030204" pitchFamily="34" charset="0"/>
                      </a:endParaRPr>
                    </a:p>
                    <a:p>
                      <a:pPr marL="214629" marR="391795" indent="-107314" algn="just" rtl="1">
                        <a:lnSpc>
                          <a:spcPct val="111100"/>
                        </a:lnSpc>
                        <a:buClr>
                          <a:srgbClr val="992B7D"/>
                        </a:buClr>
                        <a:buFont typeface="Wingdings"/>
                        <a:buChar char=""/>
                        <a:tabLst>
                          <a:tab pos="215900" algn="l"/>
                        </a:tabLst>
                      </a:pPr>
                      <a:r>
                        <a:rPr lang="ar-JO" sz="1000" spc="0" baseline="0" dirty="0">
                          <a:latin typeface="Tahoma"/>
                          <a:cs typeface="Calibri" panose="020F0502020204030204" pitchFamily="34" charset="0"/>
                        </a:rPr>
                        <a:t>عندما يكون الشخص على عجلة لسماع رد بخصوص مشكلة معينة</a:t>
                      </a:r>
                      <a:endParaRPr sz="1000" spc="0" baseline="0" dirty="0">
                        <a:latin typeface="Tahoma"/>
                        <a:cs typeface="Calibri" panose="020F0502020204030204" pitchFamily="34" charset="0"/>
                      </a:endParaRPr>
                    </a:p>
                    <a:p>
                      <a:pPr marL="214629" marR="208279" indent="-107314" algn="just" rtl="1">
                        <a:lnSpc>
                          <a:spcPct val="111100"/>
                        </a:lnSpc>
                        <a:buClr>
                          <a:srgbClr val="992B7D"/>
                        </a:buClr>
                        <a:buFont typeface="Wingdings"/>
                        <a:buChar char=""/>
                        <a:tabLst>
                          <a:tab pos="215900" algn="l"/>
                        </a:tabLst>
                      </a:pPr>
                      <a:r>
                        <a:rPr lang="ar-JO" sz="1000" spc="0" baseline="0" dirty="0">
                          <a:latin typeface="Tahoma"/>
                          <a:cs typeface="Calibri" panose="020F0502020204030204" pitchFamily="34" charset="0"/>
                        </a:rPr>
                        <a:t>إذا كانت هنالك حاجة لأخذ موافقة الشخص على مشاركة معلومات التواصل الخاصة به مع منظمات أخرى</a:t>
                      </a:r>
                      <a:endParaRPr sz="1000" spc="0" baseline="0" dirty="0">
                        <a:latin typeface="Tahoma"/>
                        <a:cs typeface="Calibri" panose="020F0502020204030204" pitchFamily="34" charset="0"/>
                      </a:endParaRPr>
                    </a:p>
                  </a:txBody>
                  <a:tcPr marL="0" marR="0" marT="65405" marB="0">
                    <a:lnR w="6350">
                      <a:solidFill>
                        <a:srgbClr val="011E41"/>
                      </a:solidFill>
                      <a:prstDash val="solid"/>
                    </a:lnR>
                    <a:lnB w="6350">
                      <a:solidFill>
                        <a:srgbClr val="011E41"/>
                      </a:solidFill>
                      <a:prstDash val="solid"/>
                    </a:lnB>
                  </a:tcPr>
                </a:tc>
                <a:tc>
                  <a:txBody>
                    <a:bodyPr/>
                    <a:lstStyle/>
                    <a:p>
                      <a:pPr marL="214629" marR="549275" indent="-107314" algn="just" rtl="1">
                        <a:lnSpc>
                          <a:spcPct val="111100"/>
                        </a:lnSpc>
                        <a:spcBef>
                          <a:spcPts val="515"/>
                        </a:spcBef>
                        <a:buClr>
                          <a:srgbClr val="992B7D"/>
                        </a:buClr>
                        <a:buFont typeface="Wingdings"/>
                        <a:buChar char=""/>
                        <a:tabLst>
                          <a:tab pos="215900" algn="l"/>
                        </a:tabLst>
                      </a:pPr>
                      <a:r>
                        <a:rPr lang="ar-JO" sz="1000" spc="0" baseline="0" dirty="0">
                          <a:latin typeface="Tahoma"/>
                          <a:cs typeface="Calibri" panose="020F0502020204030204" pitchFamily="34" charset="0"/>
                        </a:rPr>
                        <a:t>ع</a:t>
                      </a:r>
                      <a:r>
                        <a:rPr lang="ar-JO" sz="1000" baseline="0" dirty="0">
                          <a:latin typeface="Arial"/>
                          <a:cs typeface="Calibri" panose="020F0502020204030204" pitchFamily="34" charset="0"/>
                        </a:rPr>
                        <a:t>ندما يكون موضوع الملاحظات والانطباعات مهمًا على مستوى المجتمع.</a:t>
                      </a:r>
                    </a:p>
                    <a:p>
                      <a:pPr marL="214629" marR="210820" indent="-107314" algn="just" rtl="1">
                        <a:lnSpc>
                          <a:spcPct val="111100"/>
                        </a:lnSpc>
                        <a:buClr>
                          <a:srgbClr val="992B7D"/>
                        </a:buClr>
                        <a:buFont typeface="Wingdings"/>
                        <a:buChar char=""/>
                        <a:tabLst>
                          <a:tab pos="215900" algn="l"/>
                        </a:tabLst>
                      </a:pPr>
                      <a:r>
                        <a:rPr lang="ar-JO" sz="1000" baseline="0" dirty="0">
                          <a:latin typeface="Arial"/>
                          <a:cs typeface="Calibri" panose="020F0502020204030204" pitchFamily="34" charset="0"/>
                        </a:rPr>
                        <a:t>عندما يكون مقدم الملاحظات والانطباعات مجهول ومن الممكن مشاركة الرد الخاص به دون تحديد هويته.</a:t>
                      </a:r>
                    </a:p>
                    <a:p>
                      <a:pPr marL="107315" marR="234950" indent="0" algn="just" rtl="1">
                        <a:lnSpc>
                          <a:spcPct val="111100"/>
                        </a:lnSpc>
                        <a:buClr>
                          <a:srgbClr val="992B7D"/>
                        </a:buClr>
                        <a:buFont typeface="Wingdings"/>
                        <a:buNone/>
                        <a:tabLst>
                          <a:tab pos="215900" algn="l"/>
                        </a:tabLst>
                      </a:pPr>
                      <a:r>
                        <a:rPr lang="ar-JO" sz="1000" spc="0" baseline="0" dirty="0">
                          <a:latin typeface="Tahoma"/>
                          <a:cs typeface="Calibri" panose="020F0502020204030204" pitchFamily="34" charset="0"/>
                        </a:rPr>
                        <a:t>.</a:t>
                      </a:r>
                      <a:endParaRPr sz="1000" spc="0" baseline="0" dirty="0">
                        <a:latin typeface="Tahoma"/>
                        <a:cs typeface="Calibri" panose="020F0502020204030204" pitchFamily="34" charset="0"/>
                      </a:endParaRPr>
                    </a:p>
                  </a:txBody>
                  <a:tcPr marL="0" marR="0" marT="65405" marB="0">
                    <a:lnL w="6350">
                      <a:solidFill>
                        <a:srgbClr val="011E41"/>
                      </a:solidFill>
                      <a:prstDash val="solid"/>
                    </a:lnL>
                    <a:lnR w="6350">
                      <a:solidFill>
                        <a:srgbClr val="011E41"/>
                      </a:solidFill>
                      <a:prstDash val="solid"/>
                    </a:lnR>
                    <a:lnB w="6350">
                      <a:solidFill>
                        <a:srgbClr val="011E41"/>
                      </a:solidFill>
                      <a:prstDash val="solid"/>
                    </a:lnB>
                  </a:tcPr>
                </a:tc>
                <a:extLst>
                  <a:ext uri="{0D108BD9-81ED-4DB2-BD59-A6C34878D82A}">
                    <a16:rowId xmlns:a16="http://schemas.microsoft.com/office/drawing/2014/main" val="10002"/>
                  </a:ext>
                </a:extLst>
              </a:tr>
              <a:tr h="1826895">
                <a:tc>
                  <a:txBody>
                    <a:bodyPr/>
                    <a:lstStyle/>
                    <a:p>
                      <a:pPr marL="111125" algn="ctr">
                        <a:lnSpc>
                          <a:spcPct val="100000"/>
                        </a:lnSpc>
                        <a:spcBef>
                          <a:spcPts val="815"/>
                        </a:spcBef>
                      </a:pPr>
                      <a:r>
                        <a:rPr lang="ar-JO" sz="1000" b="1" spc="0" baseline="0" dirty="0">
                          <a:solidFill>
                            <a:srgbClr val="FFFFFF"/>
                          </a:solidFill>
                          <a:latin typeface="Calibri" panose="020F0502020204030204" pitchFamily="34" charset="0"/>
                          <a:cs typeface="Calibri" panose="020F0502020204030204" pitchFamily="34" charset="0"/>
                        </a:rPr>
                        <a:t>كيف يمكن تحقيق ذلك؟</a:t>
                      </a:r>
                      <a:endParaRPr sz="1000" spc="0" baseline="0" dirty="0">
                        <a:latin typeface="Calibri" panose="020F0502020204030204" pitchFamily="34" charset="0"/>
                        <a:cs typeface="Calibri" panose="020F0502020204030204" pitchFamily="34" charset="0"/>
                      </a:endParaRPr>
                    </a:p>
                  </a:txBody>
                  <a:tcPr marL="0" marR="0" marT="103505" marB="0">
                    <a:lnT w="6350">
                      <a:solidFill>
                        <a:srgbClr val="FFFFFF"/>
                      </a:solidFill>
                      <a:prstDash val="solid"/>
                    </a:lnT>
                    <a:solidFill>
                      <a:srgbClr val="C8ABD1"/>
                    </a:solidFill>
                  </a:tcPr>
                </a:tc>
                <a:tc>
                  <a:txBody>
                    <a:bodyPr/>
                    <a:lstStyle/>
                    <a:p>
                      <a:pPr marL="107950" marR="342900" algn="just" rtl="1">
                        <a:lnSpc>
                          <a:spcPct val="111100"/>
                        </a:lnSpc>
                        <a:spcBef>
                          <a:spcPts val="515"/>
                        </a:spcBef>
                      </a:pPr>
                      <a:r>
                        <a:rPr lang="ar-JO" sz="1000" baseline="0" dirty="0">
                          <a:latin typeface="Arial"/>
                          <a:cs typeface="Calibri" panose="020F0502020204030204" pitchFamily="34" charset="0"/>
                        </a:rPr>
                        <a:t>التواصل المباشر مع الشخص بالطريقة المناسبة والملاءمة له مثل ( وجه لوجه، عبر الهاتف أو البريد الإلكتروني).</a:t>
                      </a:r>
                    </a:p>
                  </a:txBody>
                  <a:tcPr marL="0" marR="0" marT="64769"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algn="just" rtl="1">
                        <a:lnSpc>
                          <a:spcPct val="100000"/>
                        </a:lnSpc>
                        <a:spcBef>
                          <a:spcPts val="630"/>
                        </a:spcBef>
                      </a:pPr>
                      <a:r>
                        <a:rPr lang="ar-JO" sz="1000" baseline="0" dirty="0">
                          <a:latin typeface="Arial"/>
                          <a:cs typeface="Calibri" panose="020F0502020204030204" pitchFamily="34" charset="0"/>
                        </a:rPr>
                        <a:t>تضمن الخيارات ما يلي:</a:t>
                      </a:r>
                    </a:p>
                    <a:p>
                      <a:pPr marL="214629" marR="514984" indent="-107314" algn="just" rtl="1">
                        <a:lnSpc>
                          <a:spcPct val="111100"/>
                        </a:lnSpc>
                        <a:buClr>
                          <a:srgbClr val="992B7D"/>
                        </a:buClr>
                        <a:buFont typeface="Wingdings"/>
                        <a:buChar char=""/>
                        <a:tabLst>
                          <a:tab pos="215900" algn="l"/>
                        </a:tabLst>
                      </a:pPr>
                      <a:r>
                        <a:rPr lang="ar-JO" sz="1000" baseline="0" dirty="0">
                          <a:latin typeface="Arial"/>
                          <a:cs typeface="Calibri" panose="020F0502020204030204" pitchFamily="34" charset="0"/>
                        </a:rPr>
                        <a:t>المستجدات والمناقشات خلال الأنشطة المعتادة</a:t>
                      </a:r>
                    </a:p>
                    <a:p>
                      <a:pPr marL="214629" marR="699135" indent="-107314" algn="just" rtl="1">
                        <a:lnSpc>
                          <a:spcPct val="111100"/>
                        </a:lnSpc>
                        <a:buClr>
                          <a:srgbClr val="992B7D"/>
                        </a:buClr>
                        <a:buFont typeface="Wingdings"/>
                        <a:buChar char=""/>
                        <a:tabLst>
                          <a:tab pos="215900" algn="l"/>
                        </a:tabLst>
                      </a:pPr>
                      <a:r>
                        <a:rPr lang="ar-JO" sz="1000" baseline="0" dirty="0">
                          <a:latin typeface="Arial"/>
                          <a:cs typeface="Calibri" panose="020F0502020204030204" pitchFamily="34" charset="0"/>
                        </a:rPr>
                        <a:t>الاجتماعات المجتمعية المتعلقة بهذا الموضوع.</a:t>
                      </a:r>
                    </a:p>
                    <a:p>
                      <a:pPr marL="214629" marR="760730" indent="-107314" algn="just" rtl="1">
                        <a:lnSpc>
                          <a:spcPct val="111100"/>
                        </a:lnSpc>
                        <a:buClr>
                          <a:srgbClr val="992B7D"/>
                        </a:buClr>
                        <a:buFont typeface="Wingdings"/>
                        <a:buChar char=""/>
                        <a:tabLst>
                          <a:tab pos="215900" algn="l"/>
                        </a:tabLst>
                      </a:pPr>
                      <a:r>
                        <a:rPr lang="ar-JO" sz="1000" baseline="0" dirty="0">
                          <a:latin typeface="Arial"/>
                          <a:cs typeface="Calibri" panose="020F0502020204030204" pitchFamily="34" charset="0"/>
                        </a:rPr>
                        <a:t>مناقشة الموضوع/ القضية في برامج الإذاعة المجتمعية.</a:t>
                      </a:r>
                    </a:p>
                    <a:p>
                      <a:pPr marL="214629" marR="313055" indent="-107314" algn="just" rtl="1">
                        <a:lnSpc>
                          <a:spcPct val="111100"/>
                        </a:lnSpc>
                        <a:buClr>
                          <a:srgbClr val="992B7D"/>
                        </a:buClr>
                        <a:buFont typeface="Wingdings"/>
                        <a:buChar char=""/>
                        <a:tabLst>
                          <a:tab pos="215900" algn="l"/>
                        </a:tabLst>
                      </a:pPr>
                      <a:r>
                        <a:rPr lang="ar-JO" sz="1000" baseline="0" dirty="0">
                          <a:latin typeface="Arial"/>
                          <a:cs typeface="Calibri" panose="020F0502020204030204" pitchFamily="34" charset="0"/>
                        </a:rPr>
                        <a:t>وضع لافتات أو لوحات إعلانية في الأماكن العامة تتضمن المعلومات ذات الصلة</a:t>
                      </a:r>
                      <a:endParaRPr sz="1000" spc="0" baseline="0" dirty="0">
                        <a:latin typeface="Tahoma"/>
                        <a:cs typeface="Calibri" panose="020F0502020204030204" pitchFamily="34" charset="0"/>
                      </a:endParaRPr>
                    </a:p>
                  </a:txBody>
                  <a:tcPr marL="0" marR="0" marT="80010" marB="0">
                    <a:lnL w="6350">
                      <a:solidFill>
                        <a:srgbClr val="011E41"/>
                      </a:solidFill>
                      <a:prstDash val="solid"/>
                    </a:lnL>
                    <a:lnR w="6350">
                      <a:solidFill>
                        <a:srgbClr val="011E41"/>
                      </a:solidFill>
                      <a:prstDash val="solid"/>
                    </a:lnR>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3"/>
                  </a:ext>
                </a:extLst>
              </a:tr>
            </a:tbl>
          </a:graphicData>
        </a:graphic>
      </p:graphicFrame>
      <p:sp>
        <p:nvSpPr>
          <p:cNvPr id="8" name="object 8"/>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9" name="object 9"/>
          <p:cNvSpPr txBox="1"/>
          <p:nvPr/>
        </p:nvSpPr>
        <p:spPr>
          <a:xfrm>
            <a:off x="6713837" y="10083162"/>
            <a:ext cx="157480" cy="135935"/>
          </a:xfrm>
          <a:prstGeom prst="rect">
            <a:avLst/>
          </a:prstGeom>
        </p:spPr>
        <p:txBody>
          <a:bodyPr vert="horz" wrap="square" lIns="0" tIns="12700" rIns="0" bIns="0" rtlCol="0">
            <a:spAutoFit/>
          </a:bodyPr>
          <a:lstStyle/>
          <a:p>
            <a:pPr marL="12700">
              <a:lnSpc>
                <a:spcPct val="100000"/>
              </a:lnSpc>
              <a:spcBef>
                <a:spcPts val="100"/>
              </a:spcBef>
            </a:pPr>
            <a:r>
              <a:rPr sz="800" b="1" spc="40" dirty="0">
                <a:solidFill>
                  <a:srgbClr val="FFFFFF"/>
                </a:solidFill>
                <a:latin typeface="Calibri" panose="020F0502020204030204" pitchFamily="34" charset="0"/>
                <a:cs typeface="Calibri" panose="020F0502020204030204" pitchFamily="34" charset="0"/>
              </a:rPr>
              <a:t>47</a:t>
            </a:r>
            <a:endParaRPr sz="800" dirty="0">
              <a:latin typeface="Calibri" panose="020F0502020204030204" pitchFamily="34" charset="0"/>
              <a:cs typeface="Calibri" panose="020F0502020204030204" pitchFamily="34" charset="0"/>
            </a:endParaRPr>
          </a:p>
        </p:txBody>
      </p:sp>
      <p:sp>
        <p:nvSpPr>
          <p:cNvPr id="10" name="object 18">
            <a:extLst>
              <a:ext uri="{FF2B5EF4-FFF2-40B4-BE49-F238E27FC236}">
                <a16:creationId xmlns:a16="http://schemas.microsoft.com/office/drawing/2014/main" id="{51C62580-9AB3-7698-B2FF-B8CC4A1BB824}"/>
              </a:ext>
            </a:extLst>
          </p:cNvPr>
          <p:cNvSpPr txBox="1"/>
          <p:nvPr/>
        </p:nvSpPr>
        <p:spPr>
          <a:xfrm>
            <a:off x="2590418" y="10016634"/>
            <a:ext cx="3973829" cy="289560"/>
          </a:xfrm>
          <a:prstGeom prst="rect">
            <a:avLst/>
          </a:prstGeom>
        </p:spPr>
        <p:txBody>
          <a:bodyPr vert="horz" wrap="square" lIns="0" tIns="22860" rIns="0" bIns="0" rtlCol="0">
            <a:spAutoFit/>
          </a:bodyPr>
          <a:lstStyle/>
          <a:p>
            <a:pPr marR="5715" algn="r" rtl="1">
              <a:lnSpc>
                <a:spcPct val="100000"/>
              </a:lnSpc>
              <a:spcBef>
                <a:spcPts val="180"/>
              </a:spcBef>
            </a:pPr>
            <a:r>
              <a:rPr lang="ar-JO" sz="800" b="1" spc="95" dirty="0">
                <a:solidFill>
                  <a:srgbClr val="992B7D"/>
                </a:solidFill>
                <a:latin typeface="Calibri"/>
                <a:cs typeface="Calibri" panose="020F0502020204030204" pitchFamily="34" charset="0"/>
              </a:rPr>
              <a:t>الوحدة 3:</a:t>
            </a:r>
            <a:r>
              <a:rPr lang="ar-JO" sz="800" spc="-10" dirty="0">
                <a:latin typeface="Verdana"/>
                <a:cs typeface="Calibri" panose="020F0502020204030204" pitchFamily="34" charset="0"/>
              </a:rPr>
              <a:t>مراحل بناء آلية التغذية الراجعة المفتوحة وغير المنظمة</a:t>
            </a:r>
            <a:endParaRPr sz="800" dirty="0">
              <a:latin typeface="Verdana"/>
              <a:cs typeface="Calibri" panose="020F0502020204030204" pitchFamily="34" charset="0"/>
            </a:endParaRPr>
          </a:p>
          <a:p>
            <a:pPr marR="5080" algn="r">
              <a:lnSpc>
                <a:spcPct val="100000"/>
              </a:lnSpc>
              <a:spcBef>
                <a:spcPts val="75"/>
              </a:spcBef>
            </a:pPr>
            <a:r>
              <a:rPr lang="ar-JO" sz="800" dirty="0">
                <a:solidFill>
                  <a:srgbClr val="992B7D"/>
                </a:solidFill>
                <a:latin typeface="Verdana"/>
                <a:cs typeface="Calibri" panose="020F0502020204030204" pitchFamily="34" charset="0"/>
              </a:rPr>
              <a:t>المرحلة الخامسة: إغلاق الحلقة</a:t>
            </a:r>
            <a:endParaRPr sz="800" dirty="0">
              <a:latin typeface="Verdana"/>
              <a:cs typeface="Calibri" panose="020F0502020204030204"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2697179" y="537135"/>
            <a:ext cx="4187825" cy="284480"/>
          </a:xfrm>
          <a:prstGeom prst="rect">
            <a:avLst/>
          </a:prstGeom>
        </p:spPr>
        <p:txBody>
          <a:bodyPr vert="horz" wrap="square" lIns="0" tIns="12700" rIns="0" bIns="0" rtlCol="0">
            <a:spAutoFit/>
          </a:bodyPr>
          <a:lstStyle/>
          <a:p>
            <a:pPr marL="12700" rtl="1">
              <a:lnSpc>
                <a:spcPct val="100000"/>
              </a:lnSpc>
              <a:spcBef>
                <a:spcPts val="100"/>
              </a:spcBef>
            </a:pPr>
            <a:r>
              <a:rPr sz="1700" b="1" spc="125" dirty="0">
                <a:solidFill>
                  <a:srgbClr val="E42A83"/>
                </a:solidFill>
                <a:latin typeface="Calibri"/>
                <a:cs typeface="Calibri" panose="020F0502020204030204" pitchFamily="34" charset="0"/>
              </a:rPr>
              <a:t>5.3</a:t>
            </a:r>
            <a:r>
              <a:rPr sz="1700" b="1" spc="100" dirty="0">
                <a:solidFill>
                  <a:srgbClr val="E42A83"/>
                </a:solidFill>
                <a:latin typeface="Calibri"/>
                <a:cs typeface="Calibri" panose="020F0502020204030204" pitchFamily="34" charset="0"/>
              </a:rPr>
              <a:t> </a:t>
            </a:r>
            <a:r>
              <a:rPr lang="ar-JO" sz="1700" b="1" spc="100" dirty="0">
                <a:solidFill>
                  <a:srgbClr val="E42A83"/>
                </a:solidFill>
                <a:latin typeface="Calibri"/>
                <a:cs typeface="Calibri" panose="020F0502020204030204" pitchFamily="34" charset="0"/>
              </a:rPr>
              <a:t> </a:t>
            </a:r>
            <a:r>
              <a:rPr lang="ar-JO" sz="1700" b="1" spc="245" dirty="0">
                <a:solidFill>
                  <a:srgbClr val="E42A83"/>
                </a:solidFill>
                <a:latin typeface="Calibri"/>
                <a:cs typeface="Calibri" panose="020F0502020204030204" pitchFamily="34" charset="0"/>
              </a:rPr>
              <a:t>توثيق إغلاق الحلقة</a:t>
            </a:r>
            <a:endParaRPr sz="1700" dirty="0">
              <a:latin typeface="Calibri"/>
              <a:cs typeface="Calibri" panose="020F0502020204030204" pitchFamily="34" charset="0"/>
            </a:endParaRPr>
          </a:p>
        </p:txBody>
      </p:sp>
      <p:sp>
        <p:nvSpPr>
          <p:cNvPr id="3" name="object 3"/>
          <p:cNvSpPr txBox="1"/>
          <p:nvPr/>
        </p:nvSpPr>
        <p:spPr>
          <a:xfrm>
            <a:off x="3888439" y="935391"/>
            <a:ext cx="2996565" cy="1815946"/>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من المهم تتبع </a:t>
            </a:r>
            <a:r>
              <a:rPr lang="ar-JO" altLang="en-US" sz="1000" dirty="0">
                <a:solidFill>
                  <a:srgbClr val="202124"/>
                </a:solidFill>
                <a:latin typeface="Calibri" panose="020F0502020204030204" pitchFamily="34" charset="0"/>
                <a:cs typeface="Calibri" panose="020F0502020204030204" pitchFamily="34" charset="0"/>
              </a:rPr>
              <a:t>توقيت</a:t>
            </a:r>
            <a:r>
              <a:rPr kumimoji="0" lang="ar-SA"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 إغلاق الحلقة على أجزاء فردية من </a:t>
            </a:r>
            <a:r>
              <a:rPr lang="ar-JO" altLang="en-US" sz="1000" dirty="0">
                <a:solidFill>
                  <a:srgbClr val="202124"/>
                </a:solidFill>
                <a:latin typeface="Calibri" panose="020F0502020204030204" pitchFamily="34" charset="0"/>
                <a:cs typeface="Calibri" panose="020F0502020204030204" pitchFamily="34" charset="0"/>
              </a:rPr>
              <a:t>الملاحظات والانطباعات </a:t>
            </a:r>
            <a:r>
              <a:rPr kumimoji="0" lang="ar-SA"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ومتى لم يتم ذلك. ويمكن توثيق ذلك في سجل الملاحظات</a:t>
            </a:r>
            <a:r>
              <a:rPr kumimoji="0" lang="ar-JO"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 والانطباعات</a:t>
            </a:r>
            <a:r>
              <a:rPr kumimoji="0" lang="ar-SA"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 أو قاعدة البيانات</a:t>
            </a:r>
            <a:r>
              <a:rPr kumimoji="0" lang="en-US"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a:t>
            </a:r>
            <a:r>
              <a:rPr kumimoji="0" lang="en-US" altLang="en-US" sz="1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r>
              <a:rPr lang="ar-JO" altLang="en-US" sz="800" dirty="0">
                <a:solidFill>
                  <a:schemeClr val="tx1"/>
                </a:solidFill>
                <a:latin typeface="Calibri" panose="020F0502020204030204" pitchFamily="34" charset="0"/>
                <a:cs typeface="Calibri" panose="020F0502020204030204" pitchFamily="34" charset="0"/>
              </a:rPr>
              <a:t> </a:t>
            </a:r>
            <a:r>
              <a:rPr lang="ar-JO" altLang="en-US" sz="1000" dirty="0">
                <a:solidFill>
                  <a:srgbClr val="202124"/>
                </a:solidFill>
                <a:latin typeface="Calibri" panose="020F0502020204030204" pitchFamily="34" charset="0"/>
                <a:cs typeface="Calibri" panose="020F0502020204030204" pitchFamily="34" charset="0"/>
              </a:rPr>
              <a:t>يتعين تسجيل</a:t>
            </a:r>
            <a:r>
              <a:rPr lang="ar-JO" sz="1000" b="0" i="0" dirty="0">
                <a:solidFill>
                  <a:srgbClr val="202124"/>
                </a:solidFill>
                <a:effectLst/>
                <a:latin typeface="Calibri" panose="020F0502020204030204" pitchFamily="34" charset="0"/>
                <a:cs typeface="Calibri" panose="020F0502020204030204" pitchFamily="34" charset="0"/>
              </a:rPr>
              <a:t> توقيت إبلاغ الشخص بالقرار/الإجراء المتخذ وكيف تم تقديم هذه المعلومات له</a:t>
            </a:r>
            <a:r>
              <a:rPr lang="ar-JO" sz="1000" dirty="0">
                <a:solidFill>
                  <a:srgbClr val="202124"/>
                </a:solidFill>
                <a:latin typeface="Calibri" panose="020F0502020204030204" pitchFamily="34" charset="0"/>
                <a:cs typeface="Calibri" panose="020F0502020204030204" pitchFamily="34" charset="0"/>
              </a:rPr>
              <a:t>، حيث</a:t>
            </a:r>
            <a:r>
              <a:rPr lang="ar-JO" sz="1000" b="0" i="0" dirty="0">
                <a:solidFill>
                  <a:srgbClr val="202124"/>
                </a:solidFill>
                <a:effectLst/>
                <a:latin typeface="Calibri" panose="020F0502020204030204" pitchFamily="34" charset="0"/>
                <a:cs typeface="Calibri" panose="020F0502020204030204" pitchFamily="34" charset="0"/>
              </a:rPr>
              <a:t> سيساعدنا هذا في ضمان خضوع الجمي للمساءلة والتأكد من أن المجتمع على اطلاع بمصير ملاحظاتهم وانطباعاتهم.</a:t>
            </a:r>
          </a:p>
          <a:p>
            <a:pPr marL="12700" marR="5715" algn="just" rtl="1">
              <a:lnSpc>
                <a:spcPct val="113999"/>
              </a:lnSpc>
              <a:spcBef>
                <a:spcPts val="100"/>
              </a:spcBef>
            </a:pPr>
            <a:r>
              <a:rPr lang="ar-JO" sz="950" dirty="0">
                <a:latin typeface="Calibri" panose="020F0502020204030204" pitchFamily="34" charset="0"/>
                <a:cs typeface="Calibri" panose="020F0502020204030204" pitchFamily="34" charset="0"/>
              </a:rPr>
              <a:t>ملحوظة: قد تكون هذه العملية مختلفة عندما يتعلق الأمر </a:t>
            </a:r>
            <a:r>
              <a:rPr lang="ar-JO" sz="950" dirty="0">
                <a:solidFill>
                  <a:schemeClr val="accent1"/>
                </a:solidFill>
                <a:latin typeface="Calibri" panose="020F0502020204030204" pitchFamily="34" charset="0"/>
                <a:cs typeface="Calibri" panose="020F0502020204030204" pitchFamily="34" charset="0"/>
              </a:rPr>
              <a:t>ب</a:t>
            </a:r>
            <a:r>
              <a:rPr lang="ar-JO" sz="950" spc="-10" dirty="0">
                <a:solidFill>
                  <a:srgbClr val="E42A83"/>
                </a:solidFill>
                <a:latin typeface="Calibri" panose="020F0502020204030204" pitchFamily="34" charset="0"/>
                <a:cs typeface="Calibri" panose="020F0502020204030204" pitchFamily="34" charset="0"/>
                <a:hlinkClick r:id="rId2" action="ppaction://hlinksldjump"/>
              </a:rPr>
              <a:t>الملاحظات والانطباعات الحساسة</a:t>
            </a:r>
            <a:r>
              <a:rPr lang="ar-JO" sz="950" spc="-10" dirty="0">
                <a:solidFill>
                  <a:schemeClr val="tx1"/>
                </a:solidFill>
                <a:latin typeface="Calibri" panose="020F0502020204030204" pitchFamily="34" charset="0"/>
                <a:cs typeface="Calibri" panose="020F0502020204030204" pitchFamily="34" charset="0"/>
              </a:rPr>
              <a:t>، </a:t>
            </a:r>
            <a:r>
              <a:rPr kumimoji="0" lang="ar-SA"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حيث يمكن إجراء عملية التحقيق</a:t>
            </a:r>
            <a:r>
              <a:rPr kumimoji="0" lang="ar-JO"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 هذه</a:t>
            </a:r>
            <a:r>
              <a:rPr kumimoji="0" lang="ar-SA"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 بشكل منفصل تمامًا وتوثيقها بطريقة أكثر سرية</a:t>
            </a:r>
            <a:r>
              <a:rPr kumimoji="0" lang="en-US"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a:t>
            </a:r>
            <a:r>
              <a:rPr kumimoji="0" lang="en-US" altLang="en-US" sz="1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12700" marR="5715" algn="just" rtl="1">
              <a:lnSpc>
                <a:spcPct val="113999"/>
              </a:lnSpc>
              <a:spcBef>
                <a:spcPts val="100"/>
              </a:spcBef>
            </a:pPr>
            <a:endParaRPr lang="ar-JO" sz="950" spc="-10" dirty="0">
              <a:solidFill>
                <a:srgbClr val="E42A83"/>
              </a:solidFill>
              <a:latin typeface="Calibri" panose="020F0502020204030204" pitchFamily="34" charset="0"/>
              <a:cs typeface="Calibri" panose="020F0502020204030204" pitchFamily="34" charset="0"/>
            </a:endParaRPr>
          </a:p>
          <a:p>
            <a:pPr marL="12700" marR="5715" algn="just" rtl="1">
              <a:lnSpc>
                <a:spcPct val="113999"/>
              </a:lnSpc>
              <a:spcBef>
                <a:spcPts val="100"/>
              </a:spcBef>
            </a:pPr>
            <a:r>
              <a:rPr lang="ar-JO" sz="950" spc="445" dirty="0">
                <a:latin typeface="Calibri" panose="020F0502020204030204" pitchFamily="34" charset="0"/>
                <a:cs typeface="Calibri" panose="020F0502020204030204" pitchFamily="34" charset="0"/>
              </a:rPr>
              <a:t>0</a:t>
            </a:r>
          </a:p>
        </p:txBody>
      </p:sp>
      <p:sp>
        <p:nvSpPr>
          <p:cNvPr id="4" name="object 4"/>
          <p:cNvSpPr txBox="1"/>
          <p:nvPr/>
        </p:nvSpPr>
        <p:spPr>
          <a:xfrm>
            <a:off x="501456" y="935391"/>
            <a:ext cx="2995930" cy="1826141"/>
          </a:xfrm>
          <a:prstGeom prst="rect">
            <a:avLst/>
          </a:prstGeom>
        </p:spPr>
        <p:txBody>
          <a:bodyPr vert="horz" wrap="square" lIns="0" tIns="12700" rIns="0" bIns="0" rtlCol="0">
            <a:spAutoFit/>
          </a:bodyPr>
          <a:lstStyle/>
          <a:p>
            <a:pPr marL="12700" marR="5080" algn="just" rtl="1">
              <a:lnSpc>
                <a:spcPct val="113999"/>
              </a:lnSpc>
              <a:spcBef>
                <a:spcPts val="100"/>
              </a:spcBef>
            </a:pPr>
            <a:r>
              <a:rPr kumimoji="0" lang="ar-JO"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بالنسبة للإجراءات المتخذة ردًا على اتجاهات الملاحظات والانطباعات</a:t>
            </a:r>
            <a:r>
              <a:rPr lang="ar-JO" altLang="en-US" sz="1000" dirty="0">
                <a:solidFill>
                  <a:schemeClr val="tx1"/>
                </a:solidFill>
                <a:latin typeface="Calibri" panose="020F0502020204030204" pitchFamily="34" charset="0"/>
                <a:cs typeface="Calibri" panose="020F0502020204030204" pitchFamily="34" charset="0"/>
              </a:rPr>
              <a:t> الأوسع</a:t>
            </a:r>
            <a:r>
              <a:rPr kumimoji="0" lang="ar-JO"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يمكن توثيق ذلك في مُتعقب إجراءات ملاحظات وانطباعات المجتمع المستخدم لتوثيق التوصيات والإجراءات المتخذة (انظر: </a:t>
            </a:r>
            <a:r>
              <a:rPr lang="ar-JO" sz="1000" dirty="0">
                <a:solidFill>
                  <a:srgbClr val="E42A83"/>
                </a:solidFill>
                <a:latin typeface="Calibri" panose="020F0502020204030204" pitchFamily="34" charset="0"/>
                <a:cs typeface="Calibri" panose="020F0502020204030204" pitchFamily="34" charset="0"/>
                <a:hlinkClick r:id="rId3" action="ppaction://hlinksldjump"/>
              </a:rPr>
              <a:t>القسم 5.3</a:t>
            </a:r>
            <a:r>
              <a:rPr kumimoji="0" lang="ar-JO"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a:t>
            </a:r>
          </a:p>
          <a:p>
            <a:pPr marL="12700" marR="5080" algn="just" rtl="1">
              <a:lnSpc>
                <a:spcPct val="113999"/>
              </a:lnSpc>
              <a:spcBef>
                <a:spcPts val="100"/>
              </a:spcBef>
            </a:pPr>
            <a:endParaRPr lang="ar-JO" sz="1000" dirty="0">
              <a:latin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lang="ar-JO" altLang="en-US" sz="1000" dirty="0">
                <a:solidFill>
                  <a:schemeClr val="tx1"/>
                </a:solidFill>
                <a:latin typeface="Calibri" panose="020F0502020204030204" pitchFamily="34" charset="0"/>
                <a:cs typeface="Calibri" panose="020F0502020204030204" pitchFamily="34" charset="0"/>
              </a:rPr>
              <a:t>ال</a:t>
            </a:r>
            <a:r>
              <a:rPr kumimoji="0" lang="ar-JO"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رصد للتأكد ما إذا كانت المجتمعات راضية عن كيفية تناول ملاحظاتها وانطباعاتها</a:t>
            </a:r>
            <a:r>
              <a:rPr lang="ar-JO" altLang="en-US" sz="1000" dirty="0">
                <a:solidFill>
                  <a:schemeClr val="tx1"/>
                </a:solidFill>
                <a:latin typeface="Calibri" panose="020F0502020204030204" pitchFamily="34" charset="0"/>
                <a:cs typeface="Calibri" panose="020F0502020204030204" pitchFamily="34" charset="0"/>
              </a:rPr>
              <a:t> </a:t>
            </a:r>
            <a:r>
              <a:rPr kumimoji="0" lang="ar-JO"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والاستجابة لها. قد تعتقد أن الحلقة قد أُغلقت بشكل مرضٍ، لكن من الممكن أن يكون  لدى المجتمعات المتضررة رأياً آخراً (على سبيل المثال، أنه استغرق وقتًا طويلًا، أو أن الاستجابة لم تكن واضحًا بما فيه الكفاية وغير ذلك). سيساعد هذا النوع من الحوار كافة أصحاب المصلحة على التفكير في مدى فعالية آلية التغذية الراجعة .</a:t>
            </a:r>
          </a:p>
        </p:txBody>
      </p:sp>
      <p:grpSp>
        <p:nvGrpSpPr>
          <p:cNvPr id="5" name="object 5"/>
          <p:cNvGrpSpPr/>
          <p:nvPr/>
        </p:nvGrpSpPr>
        <p:grpSpPr>
          <a:xfrm>
            <a:off x="0" y="3672001"/>
            <a:ext cx="7560309" cy="5622290"/>
            <a:chOff x="0" y="3672001"/>
            <a:chExt cx="7560309" cy="5622290"/>
          </a:xfrm>
        </p:grpSpPr>
        <p:pic>
          <p:nvPicPr>
            <p:cNvPr id="6" name="object 6"/>
            <p:cNvPicPr/>
            <p:nvPr/>
          </p:nvPicPr>
          <p:blipFill>
            <a:blip r:embed="rId4" cstate="print"/>
            <a:stretch>
              <a:fillRect/>
            </a:stretch>
          </p:blipFill>
          <p:spPr>
            <a:xfrm>
              <a:off x="0" y="3672001"/>
              <a:ext cx="7559992" cy="5075859"/>
            </a:xfrm>
            <a:prstGeom prst="rect">
              <a:avLst/>
            </a:prstGeom>
          </p:spPr>
        </p:pic>
        <p:sp>
          <p:nvSpPr>
            <p:cNvPr id="7" name="object 7"/>
            <p:cNvSpPr/>
            <p:nvPr/>
          </p:nvSpPr>
          <p:spPr>
            <a:xfrm>
              <a:off x="5144210" y="6652984"/>
              <a:ext cx="2416175" cy="2640965"/>
            </a:xfrm>
            <a:custGeom>
              <a:avLst/>
              <a:gdLst/>
              <a:ahLst/>
              <a:cxnLst/>
              <a:rect l="l" t="t" r="r" b="b"/>
              <a:pathLst>
                <a:path w="2416175" h="2640965">
                  <a:moveTo>
                    <a:pt x="2415794" y="0"/>
                  </a:moveTo>
                  <a:lnTo>
                    <a:pt x="0" y="0"/>
                  </a:lnTo>
                  <a:lnTo>
                    <a:pt x="0" y="2640799"/>
                  </a:lnTo>
                  <a:lnTo>
                    <a:pt x="2415794" y="2640799"/>
                  </a:lnTo>
                  <a:lnTo>
                    <a:pt x="2415794" y="2628099"/>
                  </a:lnTo>
                  <a:lnTo>
                    <a:pt x="1383902" y="2628099"/>
                  </a:lnTo>
                  <a:lnTo>
                    <a:pt x="1335204" y="2627182"/>
                  </a:lnTo>
                  <a:lnTo>
                    <a:pt x="1286969" y="2624454"/>
                  </a:lnTo>
                  <a:lnTo>
                    <a:pt x="1239230" y="2619947"/>
                  </a:lnTo>
                  <a:lnTo>
                    <a:pt x="1192021" y="2613694"/>
                  </a:lnTo>
                  <a:lnTo>
                    <a:pt x="1145374" y="2605727"/>
                  </a:lnTo>
                  <a:lnTo>
                    <a:pt x="1099323" y="2596081"/>
                  </a:lnTo>
                  <a:lnTo>
                    <a:pt x="1053899" y="2584787"/>
                  </a:lnTo>
                  <a:lnTo>
                    <a:pt x="1009137" y="2571879"/>
                  </a:lnTo>
                  <a:lnTo>
                    <a:pt x="965068" y="2557390"/>
                  </a:lnTo>
                  <a:lnTo>
                    <a:pt x="921726" y="2541352"/>
                  </a:lnTo>
                  <a:lnTo>
                    <a:pt x="879143" y="2523798"/>
                  </a:lnTo>
                  <a:lnTo>
                    <a:pt x="837353" y="2504761"/>
                  </a:lnTo>
                  <a:lnTo>
                    <a:pt x="796389" y="2484274"/>
                  </a:lnTo>
                  <a:lnTo>
                    <a:pt x="756282" y="2462370"/>
                  </a:lnTo>
                  <a:lnTo>
                    <a:pt x="717067" y="2439082"/>
                  </a:lnTo>
                  <a:lnTo>
                    <a:pt x="678775" y="2414443"/>
                  </a:lnTo>
                  <a:lnTo>
                    <a:pt x="641440" y="2388485"/>
                  </a:lnTo>
                  <a:lnTo>
                    <a:pt x="605095" y="2361241"/>
                  </a:lnTo>
                  <a:lnTo>
                    <a:pt x="569773" y="2332744"/>
                  </a:lnTo>
                  <a:lnTo>
                    <a:pt x="535506" y="2303028"/>
                  </a:lnTo>
                  <a:lnTo>
                    <a:pt x="502328" y="2272125"/>
                  </a:lnTo>
                  <a:lnTo>
                    <a:pt x="470270" y="2240068"/>
                  </a:lnTo>
                  <a:lnTo>
                    <a:pt x="439367" y="2206889"/>
                  </a:lnTo>
                  <a:lnTo>
                    <a:pt x="409651" y="2172622"/>
                  </a:lnTo>
                  <a:lnTo>
                    <a:pt x="381154" y="2137300"/>
                  </a:lnTo>
                  <a:lnTo>
                    <a:pt x="353911" y="2100955"/>
                  </a:lnTo>
                  <a:lnTo>
                    <a:pt x="327953" y="2063620"/>
                  </a:lnTo>
                  <a:lnTo>
                    <a:pt x="303313" y="2025329"/>
                  </a:lnTo>
                  <a:lnTo>
                    <a:pt x="280025" y="1986113"/>
                  </a:lnTo>
                  <a:lnTo>
                    <a:pt x="258121" y="1946007"/>
                  </a:lnTo>
                  <a:lnTo>
                    <a:pt x="237634" y="1905042"/>
                  </a:lnTo>
                  <a:lnTo>
                    <a:pt x="218597" y="1863252"/>
                  </a:lnTo>
                  <a:lnTo>
                    <a:pt x="201043" y="1820669"/>
                  </a:lnTo>
                  <a:lnTo>
                    <a:pt x="185005" y="1777327"/>
                  </a:lnTo>
                  <a:lnTo>
                    <a:pt x="170516" y="1733258"/>
                  </a:lnTo>
                  <a:lnTo>
                    <a:pt x="157608" y="1688496"/>
                  </a:lnTo>
                  <a:lnTo>
                    <a:pt x="146314" y="1643072"/>
                  </a:lnTo>
                  <a:lnTo>
                    <a:pt x="136668" y="1597021"/>
                  </a:lnTo>
                  <a:lnTo>
                    <a:pt x="128702" y="1550374"/>
                  </a:lnTo>
                  <a:lnTo>
                    <a:pt x="122448" y="1503165"/>
                  </a:lnTo>
                  <a:lnTo>
                    <a:pt x="117941" y="1455427"/>
                  </a:lnTo>
                  <a:lnTo>
                    <a:pt x="115213" y="1407192"/>
                  </a:lnTo>
                  <a:lnTo>
                    <a:pt x="114296" y="1358493"/>
                  </a:lnTo>
                  <a:lnTo>
                    <a:pt x="115213" y="1309794"/>
                  </a:lnTo>
                  <a:lnTo>
                    <a:pt x="117941" y="1261559"/>
                  </a:lnTo>
                  <a:lnTo>
                    <a:pt x="122448" y="1213821"/>
                  </a:lnTo>
                  <a:lnTo>
                    <a:pt x="128702" y="1166612"/>
                  </a:lnTo>
                  <a:lnTo>
                    <a:pt x="136668" y="1119966"/>
                  </a:lnTo>
                  <a:lnTo>
                    <a:pt x="146314" y="1073914"/>
                  </a:lnTo>
                  <a:lnTo>
                    <a:pt x="157608" y="1028491"/>
                  </a:lnTo>
                  <a:lnTo>
                    <a:pt x="170516" y="983729"/>
                  </a:lnTo>
                  <a:lnTo>
                    <a:pt x="185005" y="939660"/>
                  </a:lnTo>
                  <a:lnTo>
                    <a:pt x="201043" y="896318"/>
                  </a:lnTo>
                  <a:lnTo>
                    <a:pt x="218597" y="853736"/>
                  </a:lnTo>
                  <a:lnTo>
                    <a:pt x="237634" y="811947"/>
                  </a:lnTo>
                  <a:lnTo>
                    <a:pt x="258121" y="770982"/>
                  </a:lnTo>
                  <a:lnTo>
                    <a:pt x="280025" y="730876"/>
                  </a:lnTo>
                  <a:lnTo>
                    <a:pt x="303313" y="691661"/>
                  </a:lnTo>
                  <a:lnTo>
                    <a:pt x="327953" y="653370"/>
                  </a:lnTo>
                  <a:lnTo>
                    <a:pt x="353911" y="616036"/>
                  </a:lnTo>
                  <a:lnTo>
                    <a:pt x="381154" y="579691"/>
                  </a:lnTo>
                  <a:lnTo>
                    <a:pt x="409651" y="544369"/>
                  </a:lnTo>
                  <a:lnTo>
                    <a:pt x="439367" y="510103"/>
                  </a:lnTo>
                  <a:lnTo>
                    <a:pt x="470270" y="476924"/>
                  </a:lnTo>
                  <a:lnTo>
                    <a:pt x="502328" y="444868"/>
                  </a:lnTo>
                  <a:lnTo>
                    <a:pt x="535506" y="413965"/>
                  </a:lnTo>
                  <a:lnTo>
                    <a:pt x="569773" y="384249"/>
                  </a:lnTo>
                  <a:lnTo>
                    <a:pt x="605095" y="355753"/>
                  </a:lnTo>
                  <a:lnTo>
                    <a:pt x="641440" y="328510"/>
                  </a:lnTo>
                  <a:lnTo>
                    <a:pt x="678775" y="302552"/>
                  </a:lnTo>
                  <a:lnTo>
                    <a:pt x="717067" y="277913"/>
                  </a:lnTo>
                  <a:lnTo>
                    <a:pt x="756282" y="254625"/>
                  </a:lnTo>
                  <a:lnTo>
                    <a:pt x="796389" y="232722"/>
                  </a:lnTo>
                  <a:lnTo>
                    <a:pt x="837353" y="212235"/>
                  </a:lnTo>
                  <a:lnTo>
                    <a:pt x="879143" y="193199"/>
                  </a:lnTo>
                  <a:lnTo>
                    <a:pt x="921726" y="175645"/>
                  </a:lnTo>
                  <a:lnTo>
                    <a:pt x="965068" y="159607"/>
                  </a:lnTo>
                  <a:lnTo>
                    <a:pt x="1009137" y="145118"/>
                  </a:lnTo>
                  <a:lnTo>
                    <a:pt x="1053899" y="132210"/>
                  </a:lnTo>
                  <a:lnTo>
                    <a:pt x="1099323" y="120917"/>
                  </a:lnTo>
                  <a:lnTo>
                    <a:pt x="1145374" y="111271"/>
                  </a:lnTo>
                  <a:lnTo>
                    <a:pt x="1192021" y="103305"/>
                  </a:lnTo>
                  <a:lnTo>
                    <a:pt x="1239230" y="97052"/>
                  </a:lnTo>
                  <a:lnTo>
                    <a:pt x="1286969" y="92545"/>
                  </a:lnTo>
                  <a:lnTo>
                    <a:pt x="1335204" y="89816"/>
                  </a:lnTo>
                  <a:lnTo>
                    <a:pt x="1383902" y="88899"/>
                  </a:lnTo>
                  <a:lnTo>
                    <a:pt x="2415794" y="88899"/>
                  </a:lnTo>
                  <a:lnTo>
                    <a:pt x="2415794" y="0"/>
                  </a:lnTo>
                  <a:close/>
                </a:path>
                <a:path w="2416175" h="2640965">
                  <a:moveTo>
                    <a:pt x="2415794" y="2098223"/>
                  </a:moveTo>
                  <a:lnTo>
                    <a:pt x="2386650" y="2137300"/>
                  </a:lnTo>
                  <a:lnTo>
                    <a:pt x="2358154" y="2172622"/>
                  </a:lnTo>
                  <a:lnTo>
                    <a:pt x="2328437" y="2206889"/>
                  </a:lnTo>
                  <a:lnTo>
                    <a:pt x="2297534" y="2240068"/>
                  </a:lnTo>
                  <a:lnTo>
                    <a:pt x="2265477" y="2272125"/>
                  </a:lnTo>
                  <a:lnTo>
                    <a:pt x="2232298" y="2303028"/>
                  </a:lnTo>
                  <a:lnTo>
                    <a:pt x="2198031" y="2332744"/>
                  </a:lnTo>
                  <a:lnTo>
                    <a:pt x="2162709" y="2361241"/>
                  </a:lnTo>
                  <a:lnTo>
                    <a:pt x="2126364" y="2388485"/>
                  </a:lnTo>
                  <a:lnTo>
                    <a:pt x="2089029" y="2414443"/>
                  </a:lnTo>
                  <a:lnTo>
                    <a:pt x="2050738" y="2439082"/>
                  </a:lnTo>
                  <a:lnTo>
                    <a:pt x="2011522" y="2462370"/>
                  </a:lnTo>
                  <a:lnTo>
                    <a:pt x="1971416" y="2484274"/>
                  </a:lnTo>
                  <a:lnTo>
                    <a:pt x="1930451" y="2504761"/>
                  </a:lnTo>
                  <a:lnTo>
                    <a:pt x="1888661" y="2523798"/>
                  </a:lnTo>
                  <a:lnTo>
                    <a:pt x="1846079" y="2541352"/>
                  </a:lnTo>
                  <a:lnTo>
                    <a:pt x="1802736" y="2557390"/>
                  </a:lnTo>
                  <a:lnTo>
                    <a:pt x="1758668" y="2571879"/>
                  </a:lnTo>
                  <a:lnTo>
                    <a:pt x="1713905" y="2584787"/>
                  </a:lnTo>
                  <a:lnTo>
                    <a:pt x="1668482" y="2596081"/>
                  </a:lnTo>
                  <a:lnTo>
                    <a:pt x="1622430" y="2605727"/>
                  </a:lnTo>
                  <a:lnTo>
                    <a:pt x="1575783" y="2613694"/>
                  </a:lnTo>
                  <a:lnTo>
                    <a:pt x="1528574" y="2619947"/>
                  </a:lnTo>
                  <a:lnTo>
                    <a:pt x="1480836" y="2624454"/>
                  </a:lnTo>
                  <a:lnTo>
                    <a:pt x="1432601" y="2627182"/>
                  </a:lnTo>
                  <a:lnTo>
                    <a:pt x="1383902" y="2628099"/>
                  </a:lnTo>
                  <a:lnTo>
                    <a:pt x="2415794" y="2628099"/>
                  </a:lnTo>
                  <a:lnTo>
                    <a:pt x="2415794" y="2098223"/>
                  </a:lnTo>
                  <a:close/>
                </a:path>
                <a:path w="2416175" h="2640965">
                  <a:moveTo>
                    <a:pt x="2415794" y="88899"/>
                  </a:moveTo>
                  <a:lnTo>
                    <a:pt x="1383902" y="88899"/>
                  </a:lnTo>
                  <a:lnTo>
                    <a:pt x="1432601" y="89816"/>
                  </a:lnTo>
                  <a:lnTo>
                    <a:pt x="1480836" y="92545"/>
                  </a:lnTo>
                  <a:lnTo>
                    <a:pt x="1528574" y="97052"/>
                  </a:lnTo>
                  <a:lnTo>
                    <a:pt x="1575783" y="103305"/>
                  </a:lnTo>
                  <a:lnTo>
                    <a:pt x="1622430" y="111271"/>
                  </a:lnTo>
                  <a:lnTo>
                    <a:pt x="1668482" y="120917"/>
                  </a:lnTo>
                  <a:lnTo>
                    <a:pt x="1713905" y="132210"/>
                  </a:lnTo>
                  <a:lnTo>
                    <a:pt x="1758668" y="145118"/>
                  </a:lnTo>
                  <a:lnTo>
                    <a:pt x="1802736" y="159607"/>
                  </a:lnTo>
                  <a:lnTo>
                    <a:pt x="1846079" y="175645"/>
                  </a:lnTo>
                  <a:lnTo>
                    <a:pt x="1888661" y="193199"/>
                  </a:lnTo>
                  <a:lnTo>
                    <a:pt x="1930451" y="212235"/>
                  </a:lnTo>
                  <a:lnTo>
                    <a:pt x="1971416" y="232722"/>
                  </a:lnTo>
                  <a:lnTo>
                    <a:pt x="2011522" y="254625"/>
                  </a:lnTo>
                  <a:lnTo>
                    <a:pt x="2050738" y="277913"/>
                  </a:lnTo>
                  <a:lnTo>
                    <a:pt x="2089029" y="302552"/>
                  </a:lnTo>
                  <a:lnTo>
                    <a:pt x="2126364" y="328510"/>
                  </a:lnTo>
                  <a:lnTo>
                    <a:pt x="2162709" y="355753"/>
                  </a:lnTo>
                  <a:lnTo>
                    <a:pt x="2198031" y="384249"/>
                  </a:lnTo>
                  <a:lnTo>
                    <a:pt x="2232298" y="413965"/>
                  </a:lnTo>
                  <a:lnTo>
                    <a:pt x="2265477" y="444868"/>
                  </a:lnTo>
                  <a:lnTo>
                    <a:pt x="2297534" y="476924"/>
                  </a:lnTo>
                  <a:lnTo>
                    <a:pt x="2328437" y="510103"/>
                  </a:lnTo>
                  <a:lnTo>
                    <a:pt x="2358154" y="544369"/>
                  </a:lnTo>
                  <a:lnTo>
                    <a:pt x="2386650" y="579691"/>
                  </a:lnTo>
                  <a:lnTo>
                    <a:pt x="2413894" y="616036"/>
                  </a:lnTo>
                  <a:lnTo>
                    <a:pt x="2415794" y="618768"/>
                  </a:lnTo>
                  <a:lnTo>
                    <a:pt x="2415794" y="88899"/>
                  </a:lnTo>
                  <a:close/>
                </a:path>
              </a:pathLst>
            </a:custGeom>
            <a:solidFill>
              <a:srgbClr val="FFFFFF">
                <a:alpha val="58000"/>
              </a:srgbClr>
            </a:solidFill>
          </p:spPr>
          <p:txBody>
            <a:bodyPr wrap="square" lIns="0" tIns="0" rIns="0" bIns="0" rtlCol="0"/>
            <a:lstStyle/>
            <a:p>
              <a:endParaRPr>
                <a:cs typeface="Calibri" panose="020F0502020204030204" pitchFamily="34" charset="0"/>
              </a:endParaRPr>
            </a:p>
          </p:txBody>
        </p:sp>
        <p:sp>
          <p:nvSpPr>
            <p:cNvPr id="8" name="object 8"/>
            <p:cNvSpPr/>
            <p:nvPr/>
          </p:nvSpPr>
          <p:spPr>
            <a:xfrm>
              <a:off x="5337448" y="6820801"/>
              <a:ext cx="2223135" cy="2460625"/>
            </a:xfrm>
            <a:custGeom>
              <a:avLst/>
              <a:gdLst/>
              <a:ahLst/>
              <a:cxnLst/>
              <a:rect l="l" t="t" r="r" b="b"/>
              <a:pathLst>
                <a:path w="2223134" h="2460625">
                  <a:moveTo>
                    <a:pt x="1230134" y="0"/>
                  </a:moveTo>
                  <a:lnTo>
                    <a:pt x="1181831" y="930"/>
                  </a:lnTo>
                  <a:lnTo>
                    <a:pt x="1134000" y="3701"/>
                  </a:lnTo>
                  <a:lnTo>
                    <a:pt x="1086674" y="8275"/>
                  </a:lnTo>
                  <a:lnTo>
                    <a:pt x="1039889" y="14621"/>
                  </a:lnTo>
                  <a:lnTo>
                    <a:pt x="993678" y="22703"/>
                  </a:lnTo>
                  <a:lnTo>
                    <a:pt x="948075" y="32488"/>
                  </a:lnTo>
                  <a:lnTo>
                    <a:pt x="903115" y="43941"/>
                  </a:lnTo>
                  <a:lnTo>
                    <a:pt x="858832" y="57028"/>
                  </a:lnTo>
                  <a:lnTo>
                    <a:pt x="815260" y="71714"/>
                  </a:lnTo>
                  <a:lnTo>
                    <a:pt x="772433" y="87967"/>
                  </a:lnTo>
                  <a:lnTo>
                    <a:pt x="730385" y="105750"/>
                  </a:lnTo>
                  <a:lnTo>
                    <a:pt x="689151" y="125031"/>
                  </a:lnTo>
                  <a:lnTo>
                    <a:pt x="648765" y="145776"/>
                  </a:lnTo>
                  <a:lnTo>
                    <a:pt x="609261" y="167949"/>
                  </a:lnTo>
                  <a:lnTo>
                    <a:pt x="570673" y="191516"/>
                  </a:lnTo>
                  <a:lnTo>
                    <a:pt x="533035" y="216444"/>
                  </a:lnTo>
                  <a:lnTo>
                    <a:pt x="496382" y="242699"/>
                  </a:lnTo>
                  <a:lnTo>
                    <a:pt x="460747" y="270246"/>
                  </a:lnTo>
                  <a:lnTo>
                    <a:pt x="426165" y="299050"/>
                  </a:lnTo>
                  <a:lnTo>
                    <a:pt x="392670" y="329079"/>
                  </a:lnTo>
                  <a:lnTo>
                    <a:pt x="360297" y="360297"/>
                  </a:lnTo>
                  <a:lnTo>
                    <a:pt x="329079" y="392670"/>
                  </a:lnTo>
                  <a:lnTo>
                    <a:pt x="299050" y="426165"/>
                  </a:lnTo>
                  <a:lnTo>
                    <a:pt x="270246" y="460747"/>
                  </a:lnTo>
                  <a:lnTo>
                    <a:pt x="242699" y="496382"/>
                  </a:lnTo>
                  <a:lnTo>
                    <a:pt x="216444" y="533035"/>
                  </a:lnTo>
                  <a:lnTo>
                    <a:pt x="191516" y="570673"/>
                  </a:lnTo>
                  <a:lnTo>
                    <a:pt x="167949" y="609261"/>
                  </a:lnTo>
                  <a:lnTo>
                    <a:pt x="145776" y="648765"/>
                  </a:lnTo>
                  <a:lnTo>
                    <a:pt x="125031" y="689151"/>
                  </a:lnTo>
                  <a:lnTo>
                    <a:pt x="105750" y="730385"/>
                  </a:lnTo>
                  <a:lnTo>
                    <a:pt x="87967" y="772433"/>
                  </a:lnTo>
                  <a:lnTo>
                    <a:pt x="71714" y="815260"/>
                  </a:lnTo>
                  <a:lnTo>
                    <a:pt x="57028" y="858832"/>
                  </a:lnTo>
                  <a:lnTo>
                    <a:pt x="43941" y="903115"/>
                  </a:lnTo>
                  <a:lnTo>
                    <a:pt x="32488" y="948075"/>
                  </a:lnTo>
                  <a:lnTo>
                    <a:pt x="22703" y="993678"/>
                  </a:lnTo>
                  <a:lnTo>
                    <a:pt x="14621" y="1039889"/>
                  </a:lnTo>
                  <a:lnTo>
                    <a:pt x="8275" y="1086674"/>
                  </a:lnTo>
                  <a:lnTo>
                    <a:pt x="3701" y="1134000"/>
                  </a:lnTo>
                  <a:lnTo>
                    <a:pt x="930" y="1181831"/>
                  </a:lnTo>
                  <a:lnTo>
                    <a:pt x="0" y="1230134"/>
                  </a:lnTo>
                  <a:lnTo>
                    <a:pt x="930" y="1278438"/>
                  </a:lnTo>
                  <a:lnTo>
                    <a:pt x="3701" y="1326270"/>
                  </a:lnTo>
                  <a:lnTo>
                    <a:pt x="8275" y="1373597"/>
                  </a:lnTo>
                  <a:lnTo>
                    <a:pt x="14621" y="1420383"/>
                  </a:lnTo>
                  <a:lnTo>
                    <a:pt x="22703" y="1466595"/>
                  </a:lnTo>
                  <a:lnTo>
                    <a:pt x="32488" y="1512198"/>
                  </a:lnTo>
                  <a:lnTo>
                    <a:pt x="43941" y="1557159"/>
                  </a:lnTo>
                  <a:lnTo>
                    <a:pt x="57028" y="1601442"/>
                  </a:lnTo>
                  <a:lnTo>
                    <a:pt x="71714" y="1645015"/>
                  </a:lnTo>
                  <a:lnTo>
                    <a:pt x="87967" y="1687843"/>
                  </a:lnTo>
                  <a:lnTo>
                    <a:pt x="105750" y="1729891"/>
                  </a:lnTo>
                  <a:lnTo>
                    <a:pt x="125031" y="1771125"/>
                  </a:lnTo>
                  <a:lnTo>
                    <a:pt x="145776" y="1811512"/>
                  </a:lnTo>
                  <a:lnTo>
                    <a:pt x="167949" y="1851017"/>
                  </a:lnTo>
                  <a:lnTo>
                    <a:pt x="191516" y="1889605"/>
                  </a:lnTo>
                  <a:lnTo>
                    <a:pt x="216444" y="1927243"/>
                  </a:lnTo>
                  <a:lnTo>
                    <a:pt x="242699" y="1963897"/>
                  </a:lnTo>
                  <a:lnTo>
                    <a:pt x="270246" y="1999532"/>
                  </a:lnTo>
                  <a:lnTo>
                    <a:pt x="299050" y="2034114"/>
                  </a:lnTo>
                  <a:lnTo>
                    <a:pt x="329079" y="2067609"/>
                  </a:lnTo>
                  <a:lnTo>
                    <a:pt x="360297" y="2099983"/>
                  </a:lnTo>
                  <a:lnTo>
                    <a:pt x="392670" y="2131201"/>
                  </a:lnTo>
                  <a:lnTo>
                    <a:pt x="426165" y="2161230"/>
                  </a:lnTo>
                  <a:lnTo>
                    <a:pt x="460747" y="2190034"/>
                  </a:lnTo>
                  <a:lnTo>
                    <a:pt x="496382" y="2217581"/>
                  </a:lnTo>
                  <a:lnTo>
                    <a:pt x="533035" y="2243836"/>
                  </a:lnTo>
                  <a:lnTo>
                    <a:pt x="570673" y="2268764"/>
                  </a:lnTo>
                  <a:lnTo>
                    <a:pt x="609261" y="2292332"/>
                  </a:lnTo>
                  <a:lnTo>
                    <a:pt x="648765" y="2314505"/>
                  </a:lnTo>
                  <a:lnTo>
                    <a:pt x="689151" y="2335249"/>
                  </a:lnTo>
                  <a:lnTo>
                    <a:pt x="730385" y="2354530"/>
                  </a:lnTo>
                  <a:lnTo>
                    <a:pt x="772433" y="2372314"/>
                  </a:lnTo>
                  <a:lnTo>
                    <a:pt x="815260" y="2388567"/>
                  </a:lnTo>
                  <a:lnTo>
                    <a:pt x="858832" y="2403253"/>
                  </a:lnTo>
                  <a:lnTo>
                    <a:pt x="903115" y="2416340"/>
                  </a:lnTo>
                  <a:lnTo>
                    <a:pt x="948075" y="2427793"/>
                  </a:lnTo>
                  <a:lnTo>
                    <a:pt x="993678" y="2437578"/>
                  </a:lnTo>
                  <a:lnTo>
                    <a:pt x="1039889" y="2445660"/>
                  </a:lnTo>
                  <a:lnTo>
                    <a:pt x="1086674" y="2452006"/>
                  </a:lnTo>
                  <a:lnTo>
                    <a:pt x="1134000" y="2456581"/>
                  </a:lnTo>
                  <a:lnTo>
                    <a:pt x="1181831" y="2459351"/>
                  </a:lnTo>
                  <a:lnTo>
                    <a:pt x="1230134" y="2460282"/>
                  </a:lnTo>
                  <a:lnTo>
                    <a:pt x="1278437" y="2459351"/>
                  </a:lnTo>
                  <a:lnTo>
                    <a:pt x="1326269" y="2456581"/>
                  </a:lnTo>
                  <a:lnTo>
                    <a:pt x="1373594" y="2452006"/>
                  </a:lnTo>
                  <a:lnTo>
                    <a:pt x="1420380" y="2445660"/>
                  </a:lnTo>
                  <a:lnTo>
                    <a:pt x="1466591" y="2437578"/>
                  </a:lnTo>
                  <a:lnTo>
                    <a:pt x="1512193" y="2427793"/>
                  </a:lnTo>
                  <a:lnTo>
                    <a:pt x="1557153" y="2416340"/>
                  </a:lnTo>
                  <a:lnTo>
                    <a:pt x="1601437" y="2403253"/>
                  </a:lnTo>
                  <a:lnTo>
                    <a:pt x="1645009" y="2388567"/>
                  </a:lnTo>
                  <a:lnTo>
                    <a:pt x="1687836" y="2372314"/>
                  </a:lnTo>
                  <a:lnTo>
                    <a:pt x="1729883" y="2354530"/>
                  </a:lnTo>
                  <a:lnTo>
                    <a:pt x="1771117" y="2335249"/>
                  </a:lnTo>
                  <a:lnTo>
                    <a:pt x="1811503" y="2314505"/>
                  </a:lnTo>
                  <a:lnTo>
                    <a:pt x="1851008" y="2292332"/>
                  </a:lnTo>
                  <a:lnTo>
                    <a:pt x="1889596" y="2268764"/>
                  </a:lnTo>
                  <a:lnTo>
                    <a:pt x="1927234" y="2243836"/>
                  </a:lnTo>
                  <a:lnTo>
                    <a:pt x="1963887" y="2217581"/>
                  </a:lnTo>
                  <a:lnTo>
                    <a:pt x="1999521" y="2190034"/>
                  </a:lnTo>
                  <a:lnTo>
                    <a:pt x="2034103" y="2161230"/>
                  </a:lnTo>
                  <a:lnTo>
                    <a:pt x="2067598" y="2131201"/>
                  </a:lnTo>
                  <a:lnTo>
                    <a:pt x="2099971" y="2099983"/>
                  </a:lnTo>
                  <a:lnTo>
                    <a:pt x="2131190" y="2067609"/>
                  </a:lnTo>
                  <a:lnTo>
                    <a:pt x="2161218" y="2034114"/>
                  </a:lnTo>
                  <a:lnTo>
                    <a:pt x="2190023" y="1999532"/>
                  </a:lnTo>
                  <a:lnTo>
                    <a:pt x="2217569" y="1963897"/>
                  </a:lnTo>
                  <a:lnTo>
                    <a:pt x="2222557" y="1956934"/>
                  </a:lnTo>
                  <a:lnTo>
                    <a:pt x="2222557" y="503344"/>
                  </a:lnTo>
                  <a:lnTo>
                    <a:pt x="2190023" y="460747"/>
                  </a:lnTo>
                  <a:lnTo>
                    <a:pt x="2161218" y="426165"/>
                  </a:lnTo>
                  <a:lnTo>
                    <a:pt x="2131190" y="392670"/>
                  </a:lnTo>
                  <a:lnTo>
                    <a:pt x="2099971" y="360297"/>
                  </a:lnTo>
                  <a:lnTo>
                    <a:pt x="2067598" y="329079"/>
                  </a:lnTo>
                  <a:lnTo>
                    <a:pt x="2034103" y="299050"/>
                  </a:lnTo>
                  <a:lnTo>
                    <a:pt x="1999521" y="270246"/>
                  </a:lnTo>
                  <a:lnTo>
                    <a:pt x="1963887" y="242699"/>
                  </a:lnTo>
                  <a:lnTo>
                    <a:pt x="1927234" y="216444"/>
                  </a:lnTo>
                  <a:lnTo>
                    <a:pt x="1889596" y="191516"/>
                  </a:lnTo>
                  <a:lnTo>
                    <a:pt x="1851008" y="167949"/>
                  </a:lnTo>
                  <a:lnTo>
                    <a:pt x="1811503" y="145776"/>
                  </a:lnTo>
                  <a:lnTo>
                    <a:pt x="1771117" y="125031"/>
                  </a:lnTo>
                  <a:lnTo>
                    <a:pt x="1729883" y="105750"/>
                  </a:lnTo>
                  <a:lnTo>
                    <a:pt x="1687836" y="87967"/>
                  </a:lnTo>
                  <a:lnTo>
                    <a:pt x="1645009" y="71714"/>
                  </a:lnTo>
                  <a:lnTo>
                    <a:pt x="1601437" y="57028"/>
                  </a:lnTo>
                  <a:lnTo>
                    <a:pt x="1557153" y="43941"/>
                  </a:lnTo>
                  <a:lnTo>
                    <a:pt x="1512193" y="32488"/>
                  </a:lnTo>
                  <a:lnTo>
                    <a:pt x="1466591" y="22703"/>
                  </a:lnTo>
                  <a:lnTo>
                    <a:pt x="1420380" y="14621"/>
                  </a:lnTo>
                  <a:lnTo>
                    <a:pt x="1373594" y="8275"/>
                  </a:lnTo>
                  <a:lnTo>
                    <a:pt x="1326269" y="3701"/>
                  </a:lnTo>
                  <a:lnTo>
                    <a:pt x="1278437" y="930"/>
                  </a:lnTo>
                  <a:lnTo>
                    <a:pt x="1230134" y="0"/>
                  </a:lnTo>
                  <a:close/>
                </a:path>
              </a:pathLst>
            </a:custGeom>
            <a:solidFill>
              <a:srgbClr val="A92886"/>
            </a:solidFill>
          </p:spPr>
          <p:txBody>
            <a:bodyPr wrap="square" lIns="0" tIns="0" rIns="0" bIns="0" rtlCol="0"/>
            <a:lstStyle/>
            <a:p>
              <a:endParaRPr>
                <a:cs typeface="Calibri" panose="020F0502020204030204" pitchFamily="34" charset="0"/>
              </a:endParaRPr>
            </a:p>
          </p:txBody>
        </p:sp>
      </p:grpSp>
      <p:sp>
        <p:nvSpPr>
          <p:cNvPr id="9" name="object 9"/>
          <p:cNvSpPr txBox="1"/>
          <p:nvPr/>
        </p:nvSpPr>
        <p:spPr>
          <a:xfrm>
            <a:off x="5515521" y="7272678"/>
            <a:ext cx="1849120" cy="1051955"/>
          </a:xfrm>
          <a:prstGeom prst="rect">
            <a:avLst/>
          </a:prstGeom>
        </p:spPr>
        <p:txBody>
          <a:bodyPr vert="horz" wrap="square" lIns="0" tIns="7620" rIns="0" bIns="0" rtlCol="0">
            <a:spAutoFit/>
          </a:bodyPr>
          <a:lstStyle/>
          <a:p>
            <a:pPr marL="17780" marR="208915" indent="-635" algn="just" rtl="1">
              <a:lnSpc>
                <a:spcPct val="104200"/>
              </a:lnSpc>
              <a:spcBef>
                <a:spcPts val="60"/>
              </a:spcBef>
            </a:pPr>
            <a:r>
              <a:rPr lang="ar-JO" sz="800" dirty="0">
                <a:solidFill>
                  <a:srgbClr val="FFFFFF"/>
                </a:solidFill>
                <a:latin typeface="Arial Narrow"/>
                <a:cs typeface="Calibri" panose="020F0502020204030204" pitchFamily="34" charset="0"/>
              </a:rPr>
              <a:t>الفلبين 2014 - فريق النقد التابع للاتحاد الدولي لجمعيات الصليب الأحمر والهلال الأحمر الفلبيني يقوم بتسجيل معلومات أعضاء المجتمع</a:t>
            </a:r>
          </a:p>
          <a:p>
            <a:pPr marL="17780" marR="208915" indent="-635" algn="just" rtl="1">
              <a:lnSpc>
                <a:spcPct val="104200"/>
              </a:lnSpc>
              <a:spcBef>
                <a:spcPts val="60"/>
              </a:spcBef>
            </a:pPr>
            <a:r>
              <a:rPr lang="ar-JO" sz="800" dirty="0">
                <a:solidFill>
                  <a:srgbClr val="FFFFFF"/>
                </a:solidFill>
                <a:latin typeface="Arial Narrow"/>
                <a:cs typeface="Calibri" panose="020F0502020204030204" pitchFamily="34" charset="0"/>
              </a:rPr>
              <a:t>الذين سيحصلون على منح مالية غير مشروطة كجزء من عملية الاستجابة الطارئة لإعصار هايان. يعد إبلاغ المجتمع بأن المراحل المختلفة للبرنامج تشكل جزءًا مهمًا من العملية.</a:t>
            </a:r>
          </a:p>
          <a:p>
            <a:pPr marL="17780" marR="208915" indent="-635" rtl="1">
              <a:lnSpc>
                <a:spcPct val="104200"/>
              </a:lnSpc>
              <a:spcBef>
                <a:spcPts val="60"/>
              </a:spcBef>
            </a:pPr>
            <a:r>
              <a:rPr lang="ar-JO" sz="800" dirty="0">
                <a:solidFill>
                  <a:srgbClr val="FFFFFF"/>
                </a:solidFill>
                <a:latin typeface="Arial Narrow"/>
                <a:cs typeface="Calibri" panose="020F0502020204030204" pitchFamily="34" charset="0"/>
              </a:rPr>
              <a:t>© الاتحاد الدولي</a:t>
            </a:r>
            <a:endParaRPr sz="800" dirty="0">
              <a:latin typeface="Arial Narrow"/>
              <a:cs typeface="Calibri" panose="020F0502020204030204" pitchFamily="34" charset="0"/>
            </a:endParaRPr>
          </a:p>
        </p:txBody>
      </p:sp>
      <p:sp>
        <p:nvSpPr>
          <p:cNvPr id="10" name="object 10"/>
          <p:cNvSpPr/>
          <p:nvPr/>
        </p:nvSpPr>
        <p:spPr>
          <a:xfrm>
            <a:off x="5319941" y="8754351"/>
            <a:ext cx="2240280" cy="999490"/>
          </a:xfrm>
          <a:custGeom>
            <a:avLst/>
            <a:gdLst/>
            <a:ahLst/>
            <a:cxnLst/>
            <a:rect l="l" t="t" r="r" b="b"/>
            <a:pathLst>
              <a:path w="2240279" h="999490">
                <a:moveTo>
                  <a:pt x="2240051" y="0"/>
                </a:moveTo>
                <a:lnTo>
                  <a:pt x="0" y="0"/>
                </a:lnTo>
                <a:lnTo>
                  <a:pt x="0" y="998918"/>
                </a:lnTo>
                <a:lnTo>
                  <a:pt x="2240051" y="998918"/>
                </a:lnTo>
                <a:lnTo>
                  <a:pt x="2240051" y="0"/>
                </a:lnTo>
                <a:close/>
              </a:path>
            </a:pathLst>
          </a:custGeom>
          <a:solidFill>
            <a:srgbClr val="FFFFFF"/>
          </a:solidFill>
        </p:spPr>
        <p:txBody>
          <a:bodyPr wrap="square" lIns="0" tIns="0" rIns="0" bIns="0" rtlCol="0"/>
          <a:lstStyle/>
          <a:p>
            <a:endParaRPr>
              <a:cs typeface="Calibri" panose="020F0502020204030204" pitchFamily="34" charset="0"/>
            </a:endParaRPr>
          </a:p>
        </p:txBody>
      </p:sp>
      <p:sp>
        <p:nvSpPr>
          <p:cNvPr id="11" name="object 11"/>
          <p:cNvSpPr/>
          <p:nvPr/>
        </p:nvSpPr>
        <p:spPr>
          <a:xfrm>
            <a:off x="7076351" y="10034008"/>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12" name="object 12"/>
          <p:cNvSpPr txBox="1"/>
          <p:nvPr/>
        </p:nvSpPr>
        <p:spPr>
          <a:xfrm>
            <a:off x="4006850" y="10057520"/>
            <a:ext cx="3286125" cy="197490"/>
          </a:xfrm>
          <a:prstGeom prst="rect">
            <a:avLst/>
          </a:prstGeom>
        </p:spPr>
        <p:txBody>
          <a:bodyPr vert="horz" wrap="square" lIns="0" tIns="12700" rIns="0" bIns="0" rtlCol="0">
            <a:spAutoFit/>
          </a:bodyPr>
          <a:lstStyle/>
          <a:p>
            <a:pPr marL="12700" rtl="1">
              <a:lnSpc>
                <a:spcPct val="100000"/>
              </a:lnSpc>
              <a:spcBef>
                <a:spcPts val="100"/>
              </a:spcBef>
              <a:tabLst>
                <a:tab pos="365760" algn="l"/>
              </a:tabLst>
            </a:pPr>
            <a:r>
              <a:rPr sz="1200" b="1" spc="112" baseline="3472" dirty="0">
                <a:solidFill>
                  <a:srgbClr val="FFFFFF"/>
                </a:solidFill>
                <a:latin typeface="Calibri" panose="020F0502020204030204" pitchFamily="34" charset="0"/>
                <a:cs typeface="Calibri" panose="020F0502020204030204" pitchFamily="34" charset="0"/>
              </a:rPr>
              <a:t>48</a:t>
            </a:r>
            <a:r>
              <a:rPr sz="1200" b="1" baseline="3472" dirty="0">
                <a:solidFill>
                  <a:srgbClr val="FFFFFF"/>
                </a:solidFill>
                <a:latin typeface="Calibri" panose="020F0502020204030204" pitchFamily="34" charset="0"/>
                <a:cs typeface="Calibri" panose="020F0502020204030204" pitchFamily="34" charset="0"/>
              </a:rPr>
              <a:t>	</a:t>
            </a:r>
            <a:endParaRPr sz="800" dirty="0">
              <a:latin typeface="Verdana"/>
              <a:cs typeface="Calibri" panose="020F0502020204030204" pitchFamily="34" charset="0"/>
            </a:endParaRPr>
          </a:p>
        </p:txBody>
      </p:sp>
      <p:sp>
        <p:nvSpPr>
          <p:cNvPr id="14" name="object 23">
            <a:extLst>
              <a:ext uri="{FF2B5EF4-FFF2-40B4-BE49-F238E27FC236}">
                <a16:creationId xmlns:a16="http://schemas.microsoft.com/office/drawing/2014/main" id="{F614812E-1BEE-7855-61B8-2DBDFA89F311}"/>
              </a:ext>
            </a:extLst>
          </p:cNvPr>
          <p:cNvSpPr txBox="1"/>
          <p:nvPr/>
        </p:nvSpPr>
        <p:spPr>
          <a:xfrm>
            <a:off x="3644664" y="10117880"/>
            <a:ext cx="3350553" cy="135935"/>
          </a:xfrm>
          <a:prstGeom prst="rect">
            <a:avLst/>
          </a:prstGeom>
        </p:spPr>
        <p:txBody>
          <a:bodyPr vert="horz" wrap="square" lIns="0" tIns="12700" rIns="0" bIns="0" rtlCol="0">
            <a:spAutoFit/>
          </a:bodyPr>
          <a:lstStyle/>
          <a:p>
            <a:pPr marL="12700" rtl="1">
              <a:lnSpc>
                <a:spcPct val="100000"/>
              </a:lnSpc>
              <a:spcBef>
                <a:spcPts val="100"/>
              </a:spcBef>
            </a:pPr>
            <a:r>
              <a:rPr lang="ar-JO" sz="800" dirty="0">
                <a:solidFill>
                  <a:schemeClr val="tx1"/>
                </a:solidFill>
                <a:latin typeface="Century Gothic"/>
                <a:cs typeface="Calibri" panose="020F0502020204030204" pitchFamily="34" charset="0"/>
              </a:rPr>
              <a:t>الاستماع والاستجابة للتغذية الراجعة المجتمعية المفتوحة</a:t>
            </a:r>
            <a:endParaRPr sz="700" dirty="0">
              <a:latin typeface="Verdana"/>
              <a:cs typeface="Calibri" panose="020F0502020204030204"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07299" y="699578"/>
            <a:ext cx="6139815" cy="314960"/>
          </a:xfrm>
          <a:prstGeom prst="rect">
            <a:avLst/>
          </a:prstGeom>
        </p:spPr>
        <p:txBody>
          <a:bodyPr vert="horz" wrap="square" lIns="0" tIns="12700" rIns="0" bIns="0" rtlCol="0">
            <a:spAutoFit/>
          </a:bodyPr>
          <a:lstStyle/>
          <a:p>
            <a:pPr marL="12700" rtl="1">
              <a:lnSpc>
                <a:spcPct val="100000"/>
              </a:lnSpc>
              <a:spcBef>
                <a:spcPts val="100"/>
              </a:spcBef>
            </a:pPr>
            <a:r>
              <a:rPr lang="ar-JO" sz="1900" b="1" spc="110" dirty="0">
                <a:solidFill>
                  <a:srgbClr val="992B7D"/>
                </a:solidFill>
                <a:latin typeface="Calibri" panose="020F0502020204030204" pitchFamily="34" charset="0"/>
                <a:cs typeface="Calibri" panose="020F0502020204030204" pitchFamily="34" charset="0"/>
              </a:rPr>
              <a:t>المرحلة 6: </a:t>
            </a:r>
            <a:r>
              <a:rPr lang="ar-JO" sz="1900" spc="-30" dirty="0">
                <a:solidFill>
                  <a:srgbClr val="E42A83"/>
                </a:solidFill>
                <a:latin typeface="Calibri" panose="020F0502020204030204" pitchFamily="34" charset="0"/>
                <a:cs typeface="Calibri" panose="020F0502020204030204" pitchFamily="34" charset="0"/>
              </a:rPr>
              <a:t>مراجعة وتكييف آلية التغذية الراجعة</a:t>
            </a:r>
            <a:endParaRPr sz="1900" dirty="0">
              <a:latin typeface="Calibri" panose="020F0502020204030204" pitchFamily="34" charset="0"/>
              <a:cs typeface="Calibri" panose="020F0502020204030204" pitchFamily="34" charset="0"/>
            </a:endParaRPr>
          </a:p>
        </p:txBody>
      </p:sp>
      <p:sp>
        <p:nvSpPr>
          <p:cNvPr id="3" name="object 3"/>
          <p:cNvSpPr txBox="1"/>
          <p:nvPr/>
        </p:nvSpPr>
        <p:spPr>
          <a:xfrm>
            <a:off x="3941398" y="1137631"/>
            <a:ext cx="2995930" cy="353687"/>
          </a:xfrm>
          <a:prstGeom prst="rect">
            <a:avLst/>
          </a:prstGeom>
        </p:spPr>
        <p:txBody>
          <a:bodyPr vert="horz" wrap="square" lIns="0" tIns="12700" rIns="0" bIns="0" rtlCol="0">
            <a:spAutoFit/>
          </a:bodyPr>
          <a:lstStyle/>
          <a:p>
            <a:pPr marL="12700" marR="5080" rtl="1">
              <a:lnSpc>
                <a:spcPct val="113999"/>
              </a:lnSpc>
              <a:spcBef>
                <a:spcPts val="100"/>
              </a:spcBef>
            </a:pPr>
            <a:br>
              <a:rPr lang="ar-JO" sz="1000" dirty="0">
                <a:latin typeface="Calibri" panose="020F0502020204030204" pitchFamily="34" charset="0"/>
                <a:cs typeface="Calibri" panose="020F0502020204030204" pitchFamily="34" charset="0"/>
              </a:rPr>
            </a:br>
            <a:r>
              <a:rPr lang="ar-JO" sz="1000" b="0" i="0" dirty="0">
                <a:solidFill>
                  <a:srgbClr val="202124"/>
                </a:solidFill>
                <a:effectLst/>
                <a:latin typeface="Calibri" panose="020F0502020204030204" pitchFamily="34" charset="0"/>
                <a:cs typeface="Calibri" panose="020F0502020204030204" pitchFamily="34" charset="0"/>
              </a:rPr>
              <a:t>سيمكنك هذا القسم الأخير من مراجعة عملية تقديم الملاحظات ككل،</a:t>
            </a:r>
            <a:endParaRPr lang="ar-JO" sz="950" dirty="0">
              <a:latin typeface="Calibri" panose="020F0502020204030204" pitchFamily="34" charset="0"/>
              <a:cs typeface="Calibri" panose="020F0502020204030204" pitchFamily="34" charset="0"/>
            </a:endParaRPr>
          </a:p>
        </p:txBody>
      </p:sp>
      <p:sp>
        <p:nvSpPr>
          <p:cNvPr id="4" name="object 4"/>
          <p:cNvSpPr txBox="1"/>
          <p:nvPr/>
        </p:nvSpPr>
        <p:spPr>
          <a:xfrm>
            <a:off x="744475" y="1192063"/>
            <a:ext cx="2995930" cy="352084"/>
          </a:xfrm>
          <a:prstGeom prst="rect">
            <a:avLst/>
          </a:prstGeom>
        </p:spPr>
        <p:txBody>
          <a:bodyPr vert="horz" wrap="square" lIns="0" tIns="12700" rIns="0" bIns="0" rtlCol="0">
            <a:spAutoFit/>
          </a:bodyPr>
          <a:lstStyle/>
          <a:p>
            <a:pPr marL="12700" marR="5080" rtl="1">
              <a:lnSpc>
                <a:spcPct val="113999"/>
              </a:lnSpc>
              <a:spcBef>
                <a:spcPts val="100"/>
              </a:spcBef>
            </a:pPr>
            <a:r>
              <a:rPr lang="ar-JO" sz="1000" spc="10" dirty="0">
                <a:latin typeface="Tahoma"/>
                <a:cs typeface="Calibri" panose="020F0502020204030204" pitchFamily="34" charset="0"/>
              </a:rPr>
              <a:t>مما يسمح لك بإجراء تحسينات على العملية والتكيف مع التغييرات في السياق والبرمجة.</a:t>
            </a:r>
            <a:endParaRPr sz="1000" dirty="0">
              <a:latin typeface="Tahoma"/>
              <a:cs typeface="Calibri" panose="020F0502020204030204" pitchFamily="34" charset="0"/>
            </a:endParaRPr>
          </a:p>
        </p:txBody>
      </p:sp>
      <p:sp>
        <p:nvSpPr>
          <p:cNvPr id="5" name="object 5"/>
          <p:cNvSpPr txBox="1"/>
          <p:nvPr/>
        </p:nvSpPr>
        <p:spPr>
          <a:xfrm>
            <a:off x="707299" y="1825877"/>
            <a:ext cx="6146165" cy="689869"/>
          </a:xfrm>
          <a:prstGeom prst="rect">
            <a:avLst/>
          </a:prstGeom>
        </p:spPr>
        <p:txBody>
          <a:bodyPr vert="horz" wrap="square" lIns="0" tIns="5080" rIns="0" bIns="0" rtlCol="0">
            <a:spAutoFit/>
          </a:bodyPr>
          <a:lstStyle/>
          <a:p>
            <a:pPr marL="354330" marR="615950" indent="-342265" algn="r" rtl="1">
              <a:lnSpc>
                <a:spcPct val="102899"/>
              </a:lnSpc>
              <a:spcBef>
                <a:spcPts val="40"/>
              </a:spcBef>
            </a:pPr>
            <a:r>
              <a:rPr lang="ar-JO" sz="1600" b="1" spc="-40" dirty="0">
                <a:solidFill>
                  <a:srgbClr val="E42A83"/>
                </a:solidFill>
                <a:latin typeface="Calibri" panose="020F0502020204030204" pitchFamily="34" charset="0"/>
                <a:cs typeface="Calibri" panose="020F0502020204030204" pitchFamily="34" charset="0"/>
              </a:rPr>
              <a:t>6.1</a:t>
            </a:r>
            <a:r>
              <a:rPr lang="ar-JO" sz="1600" b="1" spc="15" dirty="0">
                <a:solidFill>
                  <a:srgbClr val="E42A83"/>
                </a:solidFill>
                <a:latin typeface="Calibri" panose="020F0502020204030204" pitchFamily="34" charset="0"/>
                <a:cs typeface="Calibri" panose="020F0502020204030204" pitchFamily="34" charset="0"/>
              </a:rPr>
              <a:t> </a:t>
            </a:r>
            <a:r>
              <a:rPr lang="ar-JO" sz="1600" b="1" dirty="0">
                <a:solidFill>
                  <a:srgbClr val="E42A83"/>
                </a:solidFill>
                <a:latin typeface="Calibri" panose="020F0502020204030204" pitchFamily="34" charset="0"/>
                <a:cs typeface="Calibri" panose="020F0502020204030204" pitchFamily="34" charset="0"/>
              </a:rPr>
              <a:t> التأكد من فاعلية الآلية واستخدامها عند الضرورة</a:t>
            </a:r>
            <a:endParaRPr lang="ar-JO" sz="1600" dirty="0">
              <a:latin typeface="Calibri" panose="020F0502020204030204" pitchFamily="34" charset="0"/>
              <a:cs typeface="Calibri" panose="020F0502020204030204" pitchFamily="34" charset="0"/>
            </a:endParaRPr>
          </a:p>
          <a:p>
            <a:pPr marL="12700" marR="5080" algn="r" rtl="1">
              <a:lnSpc>
                <a:spcPct val="113999"/>
              </a:lnSpc>
              <a:spcBef>
                <a:spcPts val="985"/>
              </a:spcBef>
            </a:pPr>
            <a:r>
              <a:rPr kumimoji="0" lang="ar-JO" altLang="en-US" sz="9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احرص على إجراء فحوصات دورية للتأكد من أن </a:t>
            </a:r>
            <a:r>
              <a:rPr lang="ar-JO" sz="900" dirty="0">
                <a:solidFill>
                  <a:srgbClr val="202124"/>
                </a:solidFill>
                <a:latin typeface="Calibri" panose="020F0502020204030204" pitchFamily="34" charset="0"/>
                <a:cs typeface="Calibri" panose="020F0502020204030204" pitchFamily="34" charset="0"/>
              </a:rPr>
              <a:t>آلية التغذية الراجعة </a:t>
            </a:r>
            <a:r>
              <a:rPr kumimoji="0" lang="ar-JO" altLang="en-US" sz="9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تعمل، وأن الأشخاص ما زالوا يشعرون بالراحة عند استخدامها. من بين الأسئلة التي يجب طرحها:</a:t>
            </a:r>
            <a:r>
              <a:rPr kumimoji="0" lang="ar-JO" altLang="en-US" sz="1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endParaRPr kumimoji="0" lang="ar-JO" altLang="en-US" sz="7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354330" marR="615950" indent="-342265" rtl="1">
              <a:lnSpc>
                <a:spcPct val="102899"/>
              </a:lnSpc>
              <a:spcBef>
                <a:spcPts val="40"/>
              </a:spcBef>
            </a:pPr>
            <a:endParaRPr lang="ar-JO" sz="950" dirty="0">
              <a:latin typeface="Tahoma"/>
              <a:cs typeface="Calibri" panose="020F0502020204030204" pitchFamily="34" charset="0"/>
            </a:endParaRPr>
          </a:p>
        </p:txBody>
      </p:sp>
      <p:sp>
        <p:nvSpPr>
          <p:cNvPr id="18" name="object 18"/>
          <p:cNvSpPr txBox="1"/>
          <p:nvPr/>
        </p:nvSpPr>
        <p:spPr>
          <a:xfrm>
            <a:off x="3834761" y="4668702"/>
            <a:ext cx="2995930" cy="477438"/>
          </a:xfrm>
          <a:prstGeom prst="rect">
            <a:avLst/>
          </a:prstGeom>
        </p:spPr>
        <p:txBody>
          <a:bodyPr vert="horz" wrap="square" lIns="0" tIns="12700" rIns="0" bIns="0" rtlCol="0">
            <a:spAutoFit/>
          </a:bodyPr>
          <a:lstStyle/>
          <a:p>
            <a:pPr marL="12700" marR="5080" algn="just" rtl="1">
              <a:lnSpc>
                <a:spcPct val="113999"/>
              </a:lnSpc>
              <a:spcBef>
                <a:spcPts val="100"/>
              </a:spcBef>
            </a:pPr>
            <a:r>
              <a:rPr lang="ar-JO" sz="900" b="0" i="0" dirty="0">
                <a:solidFill>
                  <a:schemeClr val="tx1"/>
                </a:solidFill>
                <a:effectLst/>
                <a:latin typeface="Calibri" panose="020F0502020204030204" pitchFamily="34" charset="0"/>
                <a:cs typeface="Calibri" panose="020F0502020204030204" pitchFamily="34" charset="0"/>
              </a:rPr>
              <a:t>يمكن العثور على إجابات الأسئلة أعلاه من خلال مراجعة بيانات </a:t>
            </a:r>
            <a:r>
              <a:rPr lang="ar-JO" sz="900" dirty="0">
                <a:solidFill>
                  <a:schemeClr val="tx1"/>
                </a:solidFill>
                <a:latin typeface="Calibri" panose="020F0502020204030204" pitchFamily="34" charset="0"/>
                <a:cs typeface="Calibri" panose="020F0502020204030204" pitchFamily="34" charset="0"/>
              </a:rPr>
              <a:t>الملاحظات والبيانات</a:t>
            </a:r>
            <a:r>
              <a:rPr lang="ar-JO" sz="900" b="0" i="0" dirty="0">
                <a:solidFill>
                  <a:schemeClr val="tx1"/>
                </a:solidFill>
                <a:effectLst/>
                <a:latin typeface="Calibri" panose="020F0502020204030204" pitchFamily="34" charset="0"/>
                <a:cs typeface="Calibri" panose="020F0502020204030204" pitchFamily="34" charset="0"/>
              </a:rPr>
              <a:t> ووثائق حول كيفية تناولها، ومن خلال المناقشات مع الزملاء وأعضاء المجتمع </a:t>
            </a:r>
            <a:r>
              <a:rPr lang="ar-JO" sz="800" b="0" i="0" dirty="0">
                <a:solidFill>
                  <a:schemeClr val="tx1"/>
                </a:solidFill>
                <a:effectLst/>
                <a:latin typeface="Calibri" panose="020F0502020204030204" pitchFamily="34" charset="0"/>
                <a:cs typeface="Calibri" panose="020F0502020204030204" pitchFamily="34" charset="0"/>
              </a:rPr>
              <a:t>وجمع البيانات المنهجية. توفر الأداة أيضاً</a:t>
            </a:r>
            <a:endParaRPr lang="ar-JO" sz="900" dirty="0">
              <a:solidFill>
                <a:schemeClr val="tx1"/>
              </a:solidFill>
              <a:latin typeface="Calibri" panose="020F0502020204030204" pitchFamily="34" charset="0"/>
              <a:cs typeface="Calibri" panose="020F0502020204030204" pitchFamily="34" charset="0"/>
            </a:endParaRPr>
          </a:p>
        </p:txBody>
      </p:sp>
      <p:sp>
        <p:nvSpPr>
          <p:cNvPr id="19" name="object 19"/>
          <p:cNvSpPr txBox="1"/>
          <p:nvPr/>
        </p:nvSpPr>
        <p:spPr>
          <a:xfrm>
            <a:off x="719999" y="4673248"/>
            <a:ext cx="2995930" cy="477438"/>
          </a:xfrm>
          <a:prstGeom prst="rect">
            <a:avLst/>
          </a:prstGeom>
        </p:spPr>
        <p:txBody>
          <a:bodyPr vert="horz" wrap="square" lIns="0" tIns="12700" rIns="0" bIns="0" rtlCol="0">
            <a:spAutoFit/>
          </a:bodyPr>
          <a:lstStyle/>
          <a:p>
            <a:pPr marL="12700" marR="5080" algn="just" rtl="1">
              <a:lnSpc>
                <a:spcPct val="113999"/>
              </a:lnSpc>
              <a:spcBef>
                <a:spcPts val="100"/>
              </a:spcBef>
            </a:pPr>
            <a:r>
              <a:rPr lang="ar-JO" sz="900" b="0" i="0" dirty="0">
                <a:solidFill>
                  <a:schemeClr val="tx1"/>
                </a:solidFill>
                <a:effectLst/>
                <a:latin typeface="Calibri" panose="020F0502020204030204" pitchFamily="34" charset="0"/>
                <a:cs typeface="Calibri" panose="020F0502020204030204" pitchFamily="34" charset="0"/>
              </a:rPr>
              <a:t>إرشادات حول كيفية تحديد قنوات الاتصال مع المجتمع وإرشادات حول كيفية البحث بشكل أفضل عن ملاحظات وانطباعات منهجية من المجتمع وأصحاب المصلحة الآخرين.</a:t>
            </a:r>
            <a:endParaRPr lang="ar-JO" sz="900" dirty="0">
              <a:solidFill>
                <a:schemeClr val="tx1"/>
              </a:solidFill>
              <a:latin typeface="Calibri" panose="020F0502020204030204" pitchFamily="34" charset="0"/>
              <a:cs typeface="Calibri" panose="020F0502020204030204" pitchFamily="34" charset="0"/>
            </a:endParaRPr>
          </a:p>
        </p:txBody>
      </p:sp>
      <p:sp>
        <p:nvSpPr>
          <p:cNvPr id="20" name="object 20"/>
          <p:cNvSpPr/>
          <p:nvPr/>
        </p:nvSpPr>
        <p:spPr>
          <a:xfrm>
            <a:off x="719999" y="5656364"/>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21" name="object 21"/>
          <p:cNvSpPr txBox="1"/>
          <p:nvPr/>
        </p:nvSpPr>
        <p:spPr>
          <a:xfrm>
            <a:off x="1944914" y="5721259"/>
            <a:ext cx="4420870" cy="596265"/>
          </a:xfrm>
          <a:prstGeom prst="rect">
            <a:avLst/>
          </a:prstGeom>
        </p:spPr>
        <p:txBody>
          <a:bodyPr vert="horz" wrap="square" lIns="0" tIns="12700" rIns="0" bIns="0" rtlCol="0">
            <a:spAutoFit/>
          </a:bodyPr>
          <a:lstStyle/>
          <a:p>
            <a:pPr marL="12700" rtl="1">
              <a:lnSpc>
                <a:spcPct val="100000"/>
              </a:lnSpc>
              <a:spcBef>
                <a:spcPts val="100"/>
              </a:spcBef>
            </a:pPr>
            <a:r>
              <a:rPr lang="ar-JO" sz="1300" b="1" spc="155" dirty="0">
                <a:solidFill>
                  <a:srgbClr val="FFFFFF"/>
                </a:solidFill>
                <a:latin typeface="Calibri"/>
                <a:cs typeface="Calibri" panose="020F0502020204030204" pitchFamily="34" charset="0"/>
              </a:rPr>
              <a:t>المصادر</a:t>
            </a:r>
            <a:endParaRPr sz="1300" dirty="0">
              <a:latin typeface="Calibri"/>
              <a:cs typeface="Calibri" panose="020F0502020204030204" pitchFamily="34" charset="0"/>
            </a:endParaRPr>
          </a:p>
          <a:p>
            <a:pPr>
              <a:lnSpc>
                <a:spcPct val="100000"/>
              </a:lnSpc>
              <a:spcBef>
                <a:spcPts val="20"/>
              </a:spcBef>
            </a:pPr>
            <a:endParaRPr sz="1450" dirty="0">
              <a:latin typeface="Calibri"/>
              <a:cs typeface="Calibri" panose="020F0502020204030204" pitchFamily="34" charset="0"/>
            </a:endParaRPr>
          </a:p>
          <a:p>
            <a:pPr marL="192405" indent="-179705" rtl="1">
              <a:lnSpc>
                <a:spcPct val="100000"/>
              </a:lnSpc>
              <a:buClr>
                <a:srgbClr val="673089"/>
              </a:buClr>
              <a:buFont typeface="Arial Narrow"/>
              <a:buChar char="►"/>
              <a:tabLst>
                <a:tab pos="192405" algn="l"/>
              </a:tabLst>
            </a:pPr>
            <a:r>
              <a:rPr lang="ar-JO" sz="950" u="sng" dirty="0">
                <a:solidFill>
                  <a:srgbClr val="992B7D"/>
                </a:solidFill>
                <a:uFill>
                  <a:solidFill>
                    <a:srgbClr val="992B7D"/>
                  </a:solidFill>
                </a:uFill>
                <a:latin typeface="Tahoma"/>
                <a:cs typeface="Calibri" panose="020F0502020204030204" pitchFamily="34" charset="0"/>
                <a:hlinkClick r:id="rId2" action="ppaction://hlinkfile"/>
              </a:rPr>
              <a:t>أداة التغذية الراجعة 3: تحديد قنوات الاتصال لآلية التغذية الراجعة</a:t>
            </a:r>
            <a:endParaRPr sz="950" dirty="0">
              <a:latin typeface="Tahoma"/>
              <a:cs typeface="Calibri" panose="020F0502020204030204" pitchFamily="34" charset="0"/>
            </a:endParaRPr>
          </a:p>
        </p:txBody>
      </p:sp>
      <p:grpSp>
        <p:nvGrpSpPr>
          <p:cNvPr id="22" name="object 22"/>
          <p:cNvGrpSpPr/>
          <p:nvPr/>
        </p:nvGrpSpPr>
        <p:grpSpPr>
          <a:xfrm>
            <a:off x="6392449" y="5610008"/>
            <a:ext cx="474345" cy="474345"/>
            <a:chOff x="469337" y="5606478"/>
            <a:chExt cx="474345" cy="474345"/>
          </a:xfrm>
        </p:grpSpPr>
        <p:sp>
          <p:nvSpPr>
            <p:cNvPr id="23" name="object 23"/>
            <p:cNvSpPr/>
            <p:nvPr/>
          </p:nvSpPr>
          <p:spPr>
            <a:xfrm>
              <a:off x="469337" y="5606478"/>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24" name="object 24"/>
            <p:cNvPicPr/>
            <p:nvPr/>
          </p:nvPicPr>
          <p:blipFill>
            <a:blip r:embed="rId3" cstate="print"/>
            <a:stretch>
              <a:fillRect/>
            </a:stretch>
          </p:blipFill>
          <p:spPr>
            <a:xfrm>
              <a:off x="573284" y="5709465"/>
              <a:ext cx="266442" cy="268339"/>
            </a:xfrm>
            <a:prstGeom prst="rect">
              <a:avLst/>
            </a:prstGeom>
          </p:spPr>
        </p:pic>
      </p:grpSp>
      <p:pic>
        <p:nvPicPr>
          <p:cNvPr id="25" name="object 25"/>
          <p:cNvPicPr/>
          <p:nvPr/>
        </p:nvPicPr>
        <p:blipFill>
          <a:blip r:embed="rId4" cstate="print"/>
          <a:stretch>
            <a:fillRect/>
          </a:stretch>
        </p:blipFill>
        <p:spPr>
          <a:xfrm>
            <a:off x="3282463" y="6088659"/>
            <a:ext cx="245795" cy="245795"/>
          </a:xfrm>
          <a:prstGeom prst="rect">
            <a:avLst/>
          </a:prstGeom>
        </p:spPr>
      </p:pic>
      <p:sp>
        <p:nvSpPr>
          <p:cNvPr id="27" name="object 27"/>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28" name="object 28"/>
          <p:cNvSpPr txBox="1"/>
          <p:nvPr/>
        </p:nvSpPr>
        <p:spPr>
          <a:xfrm>
            <a:off x="6711870" y="10083162"/>
            <a:ext cx="162560" cy="135935"/>
          </a:xfrm>
          <a:prstGeom prst="rect">
            <a:avLst/>
          </a:prstGeom>
        </p:spPr>
        <p:txBody>
          <a:bodyPr vert="horz" wrap="square" lIns="0" tIns="12700" rIns="0" bIns="0" rtlCol="0">
            <a:spAutoFit/>
          </a:bodyPr>
          <a:lstStyle/>
          <a:p>
            <a:pPr marL="12700">
              <a:lnSpc>
                <a:spcPct val="100000"/>
              </a:lnSpc>
              <a:spcBef>
                <a:spcPts val="100"/>
              </a:spcBef>
            </a:pPr>
            <a:r>
              <a:rPr sz="800" b="1" spc="60" dirty="0">
                <a:solidFill>
                  <a:srgbClr val="FFFFFF"/>
                </a:solidFill>
                <a:latin typeface="Calibri" panose="020F0502020204030204" pitchFamily="34" charset="0"/>
                <a:cs typeface="Calibri" panose="020F0502020204030204" pitchFamily="34" charset="0"/>
              </a:rPr>
              <a:t>49</a:t>
            </a:r>
            <a:endParaRPr sz="800" dirty="0">
              <a:latin typeface="Calibri" panose="020F0502020204030204" pitchFamily="34" charset="0"/>
              <a:cs typeface="Calibri" panose="020F0502020204030204" pitchFamily="34" charset="0"/>
            </a:endParaRPr>
          </a:p>
        </p:txBody>
      </p:sp>
      <p:sp>
        <p:nvSpPr>
          <p:cNvPr id="30" name="object 18">
            <a:extLst>
              <a:ext uri="{FF2B5EF4-FFF2-40B4-BE49-F238E27FC236}">
                <a16:creationId xmlns:a16="http://schemas.microsoft.com/office/drawing/2014/main" id="{BD0C2DF7-9AEC-7167-7395-8DEB68F0EFB5}"/>
              </a:ext>
            </a:extLst>
          </p:cNvPr>
          <p:cNvSpPr txBox="1"/>
          <p:nvPr/>
        </p:nvSpPr>
        <p:spPr>
          <a:xfrm>
            <a:off x="2612311" y="10006349"/>
            <a:ext cx="3973829" cy="289560"/>
          </a:xfrm>
          <a:prstGeom prst="rect">
            <a:avLst/>
          </a:prstGeom>
        </p:spPr>
        <p:txBody>
          <a:bodyPr vert="horz" wrap="square" lIns="0" tIns="22860" rIns="0" bIns="0" rtlCol="0">
            <a:spAutoFit/>
          </a:bodyPr>
          <a:lstStyle/>
          <a:p>
            <a:pPr marR="5715" algn="r" rtl="1">
              <a:lnSpc>
                <a:spcPct val="100000"/>
              </a:lnSpc>
              <a:spcBef>
                <a:spcPts val="180"/>
              </a:spcBef>
            </a:pPr>
            <a:r>
              <a:rPr lang="ar-JO" sz="800" b="1" spc="95" dirty="0">
                <a:solidFill>
                  <a:srgbClr val="992B7D"/>
                </a:solidFill>
                <a:latin typeface="Calibri"/>
                <a:cs typeface="Calibri" panose="020F0502020204030204" pitchFamily="34" charset="0"/>
              </a:rPr>
              <a:t>الوحدة 3:</a:t>
            </a:r>
            <a:r>
              <a:rPr lang="ar-JO" sz="800" spc="-10" dirty="0">
                <a:latin typeface="Verdana"/>
                <a:cs typeface="Calibri" panose="020F0502020204030204" pitchFamily="34" charset="0"/>
              </a:rPr>
              <a:t>مراحل بناء آلية التغذية الراجعة المفتوحة وغير المنظمة</a:t>
            </a:r>
            <a:endParaRPr sz="800" dirty="0">
              <a:latin typeface="Verdana"/>
              <a:cs typeface="Calibri" panose="020F0502020204030204" pitchFamily="34" charset="0"/>
            </a:endParaRPr>
          </a:p>
          <a:p>
            <a:pPr marR="5080" algn="r">
              <a:lnSpc>
                <a:spcPct val="100000"/>
              </a:lnSpc>
              <a:spcBef>
                <a:spcPts val="75"/>
              </a:spcBef>
            </a:pPr>
            <a:r>
              <a:rPr lang="ar-JO" sz="800" dirty="0">
                <a:solidFill>
                  <a:srgbClr val="992B7D"/>
                </a:solidFill>
                <a:latin typeface="Verdana"/>
                <a:cs typeface="Calibri" panose="020F0502020204030204" pitchFamily="34" charset="0"/>
              </a:rPr>
              <a:t>المرحلة السادسة: مراجعة وتكييف الآلية</a:t>
            </a:r>
            <a:endParaRPr sz="800" dirty="0">
              <a:latin typeface="Verdana"/>
              <a:cs typeface="Calibri" panose="020F0502020204030204" pitchFamily="34" charset="0"/>
            </a:endParaRPr>
          </a:p>
        </p:txBody>
      </p:sp>
      <p:pic>
        <p:nvPicPr>
          <p:cNvPr id="41" name="object 6">
            <a:extLst>
              <a:ext uri="{FF2B5EF4-FFF2-40B4-BE49-F238E27FC236}">
                <a16:creationId xmlns:a16="http://schemas.microsoft.com/office/drawing/2014/main" id="{483E2618-E99F-05F6-0311-639AECB2D4FA}"/>
              </a:ext>
            </a:extLst>
          </p:cNvPr>
          <p:cNvPicPr/>
          <p:nvPr/>
        </p:nvPicPr>
        <p:blipFill>
          <a:blip r:embed="rId5" cstate="print"/>
          <a:stretch>
            <a:fillRect/>
          </a:stretch>
        </p:blipFill>
        <p:spPr>
          <a:xfrm>
            <a:off x="720001" y="3058880"/>
            <a:ext cx="142798" cy="142798"/>
          </a:xfrm>
          <a:prstGeom prst="rect">
            <a:avLst/>
          </a:prstGeom>
        </p:spPr>
      </p:pic>
      <p:sp>
        <p:nvSpPr>
          <p:cNvPr id="42" name="object 7">
            <a:extLst>
              <a:ext uri="{FF2B5EF4-FFF2-40B4-BE49-F238E27FC236}">
                <a16:creationId xmlns:a16="http://schemas.microsoft.com/office/drawing/2014/main" id="{533B59F7-CF43-CB8C-255E-CB714C63312F}"/>
              </a:ext>
            </a:extLst>
          </p:cNvPr>
          <p:cNvSpPr txBox="1"/>
          <p:nvPr/>
        </p:nvSpPr>
        <p:spPr>
          <a:xfrm>
            <a:off x="750285" y="3051538"/>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a:latin typeface="Calibri" panose="020F0502020204030204" pitchFamily="34" charset="0"/>
              <a:cs typeface="Calibri" panose="020F0502020204030204" pitchFamily="34" charset="0"/>
            </a:endParaRPr>
          </a:p>
        </p:txBody>
      </p:sp>
      <p:sp>
        <p:nvSpPr>
          <p:cNvPr id="43" name="object 8">
            <a:extLst>
              <a:ext uri="{FF2B5EF4-FFF2-40B4-BE49-F238E27FC236}">
                <a16:creationId xmlns:a16="http://schemas.microsoft.com/office/drawing/2014/main" id="{23DD6CAA-8C54-1B21-CF71-9FD6979A74F1}"/>
              </a:ext>
            </a:extLst>
          </p:cNvPr>
          <p:cNvSpPr txBox="1"/>
          <p:nvPr/>
        </p:nvSpPr>
        <p:spPr>
          <a:xfrm>
            <a:off x="912837" y="3022858"/>
            <a:ext cx="2731135" cy="1387558"/>
          </a:xfrm>
          <a:prstGeom prst="rect">
            <a:avLst/>
          </a:prstGeom>
        </p:spPr>
        <p:txBody>
          <a:bodyPr vert="horz" wrap="square" lIns="0" tIns="33019" rIns="0" bIns="0" rtlCol="0">
            <a:spAutoFit/>
          </a:bodyPr>
          <a:lstStyle/>
          <a:p>
            <a:pPr marL="12700" algn="just" rtl="1">
              <a:lnSpc>
                <a:spcPct val="100000"/>
              </a:lnSpc>
              <a:spcBef>
                <a:spcPts val="259"/>
              </a:spcBef>
            </a:pPr>
            <a:r>
              <a:rPr lang="ar-JO" sz="950" b="1" i="1" dirty="0">
                <a:solidFill>
                  <a:srgbClr val="97569C"/>
                </a:solidFill>
                <a:latin typeface="Calibri" panose="020F0502020204030204" pitchFamily="34" charset="0"/>
                <a:cs typeface="Calibri" panose="020F0502020204030204" pitchFamily="34" charset="0"/>
              </a:rPr>
              <a:t>هل يتم إستخدام </a:t>
            </a:r>
            <a:r>
              <a:rPr lang="ar-JO" sz="950" b="1" i="1" spc="45" dirty="0">
                <a:solidFill>
                  <a:srgbClr val="E42A83"/>
                </a:solidFill>
                <a:latin typeface="Calibri" panose="020F0502020204030204" pitchFamily="34" charset="0"/>
                <a:cs typeface="Calibri" panose="020F0502020204030204" pitchFamily="34" charset="0"/>
              </a:rPr>
              <a:t>قنوات الملاحظات والانطباعات</a:t>
            </a:r>
            <a:r>
              <a:rPr sz="950" b="1" i="1" spc="114" dirty="0">
                <a:solidFill>
                  <a:srgbClr val="E42A83"/>
                </a:solidFill>
                <a:latin typeface="Calibri" panose="020F0502020204030204" pitchFamily="34" charset="0"/>
                <a:cs typeface="Calibri" panose="020F0502020204030204" pitchFamily="34" charset="0"/>
              </a:rPr>
              <a:t> </a:t>
            </a:r>
            <a:r>
              <a:rPr lang="ar-JO" sz="950" b="1" i="1" dirty="0">
                <a:solidFill>
                  <a:srgbClr val="97569C"/>
                </a:solidFill>
                <a:latin typeface="Calibri" panose="020F0502020204030204" pitchFamily="34" charset="0"/>
                <a:cs typeface="Calibri" panose="020F0502020204030204" pitchFamily="34" charset="0"/>
              </a:rPr>
              <a:t>؟ </a:t>
            </a: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إذا كان </a:t>
            </a:r>
            <a:r>
              <a:rPr kumimoji="0" lang="ar-JO"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حجم</a:t>
            </a:r>
            <a:r>
              <a:rPr kumimoji="0" lang="ar-SA"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 </a:t>
            </a:r>
            <a:r>
              <a:rPr kumimoji="0" lang="ar-JO"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 </a:t>
            </a:r>
            <a:r>
              <a:rPr kumimoji="0" lang="ar-JO"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المستلمة</a:t>
            </a:r>
            <a:r>
              <a:rPr kumimoji="0" lang="ar-SA"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 </a:t>
            </a:r>
            <a:r>
              <a:rPr kumimoji="0" lang="ar-JO"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متدني</a:t>
            </a:r>
            <a:r>
              <a:rPr kumimoji="0" lang="en-US" altLang="en-US" sz="1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r>
              <a:rPr kumimoji="0" lang="ar-JO"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فهل يعود ذلك إلى عدم ثقة الأشخاص بالآلية؟ هل تلقيت أية </a:t>
            </a:r>
            <a:r>
              <a:rPr lang="ar-JO" altLang="en-US" sz="800" dirty="0">
                <a:solidFill>
                  <a:schemeClr val="tx1"/>
                </a:solidFill>
                <a:latin typeface="Calibri" panose="020F0502020204030204" pitchFamily="34" charset="0"/>
                <a:cs typeface="Calibri" panose="020F0502020204030204" pitchFamily="34" charset="0"/>
              </a:rPr>
              <a:t> </a:t>
            </a:r>
            <a:r>
              <a:rPr lang="ar-JO" sz="950" b="1" i="1" spc="10" dirty="0">
                <a:solidFill>
                  <a:srgbClr val="E42A83"/>
                </a:solidFill>
                <a:latin typeface="Calibri" panose="020F0502020204030204" pitchFamily="34" charset="0"/>
                <a:cs typeface="Calibri" panose="020F0502020204030204" pitchFamily="34" charset="0"/>
              </a:rPr>
              <a:t>ملاحظات وانطباعات حساسة</a:t>
            </a:r>
            <a:r>
              <a:rPr lang="ar-JO" sz="950" b="1" i="1" dirty="0">
                <a:solidFill>
                  <a:srgbClr val="97569C"/>
                </a:solidFill>
                <a:latin typeface="Calibri" panose="020F0502020204030204" pitchFamily="34" charset="0"/>
                <a:cs typeface="Calibri" panose="020F0502020204030204" pitchFamily="34" charset="0"/>
              </a:rPr>
              <a:t> ؟ </a:t>
            </a:r>
          </a:p>
          <a:p>
            <a:pPr marL="0" marR="0" lvl="0" indent="0" algn="just" defTabSz="914400" rtl="1" eaLnBrk="0" fontAlgn="base" latinLnBrk="0" hangingPunct="0">
              <a:lnSpc>
                <a:spcPct val="100000"/>
              </a:lnSpc>
              <a:spcBef>
                <a:spcPct val="0"/>
              </a:spcBef>
              <a:spcAft>
                <a:spcPct val="0"/>
              </a:spcAft>
              <a:buClrTx/>
              <a:buSzTx/>
              <a:buFontTx/>
              <a:buNone/>
              <a:tabLst/>
            </a:pPr>
            <a:endParaRPr lang="ar-JO" sz="950" b="1" i="1" spc="10" dirty="0">
              <a:solidFill>
                <a:srgbClr val="97569C"/>
              </a:solidFill>
              <a:latin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lang="ar-JO" sz="950" b="1" i="1" spc="10" dirty="0">
                <a:solidFill>
                  <a:srgbClr val="97569C"/>
                </a:solidFill>
                <a:latin typeface="Calibri" panose="020F0502020204030204" pitchFamily="34" charset="0"/>
                <a:cs typeface="Calibri" panose="020F0502020204030204" pitchFamily="34" charset="0"/>
              </a:rPr>
              <a:t>من يشارك الملاحظات والانطباعات ومن لا؟ </a:t>
            </a:r>
            <a:endParaRPr sz="950" dirty="0">
              <a:latin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1" u="none" strike="noStrike" cap="none" normalizeH="0" baseline="0" dirty="0">
                <a:ln>
                  <a:noFill/>
                </a:ln>
                <a:solidFill>
                  <a:srgbClr val="202124"/>
                </a:solidFill>
                <a:effectLst/>
                <a:latin typeface="Calibri" panose="020F0502020204030204" pitchFamily="34" charset="0"/>
                <a:cs typeface="Calibri" panose="020F0502020204030204" pitchFamily="34" charset="0"/>
              </a:rPr>
              <a:t>هل </a:t>
            </a:r>
            <a:r>
              <a:rPr kumimoji="0" lang="ar-JO" altLang="en-US" sz="1000" b="0" i="1" u="none" strike="noStrike" cap="none" normalizeH="0" baseline="0" dirty="0">
                <a:ln>
                  <a:noFill/>
                </a:ln>
                <a:solidFill>
                  <a:srgbClr val="202124"/>
                </a:solidFill>
                <a:effectLst/>
                <a:latin typeface="Calibri" panose="020F0502020204030204" pitchFamily="34" charset="0"/>
                <a:cs typeface="Calibri" panose="020F0502020204030204" pitchFamily="34" charset="0"/>
              </a:rPr>
              <a:t>يوجد</a:t>
            </a:r>
            <a:r>
              <a:rPr kumimoji="0" lang="ar-SA" altLang="en-US" sz="1000" b="0" i="1" u="none" strike="noStrike" cap="none" normalizeH="0" baseline="0" dirty="0">
                <a:ln>
                  <a:noFill/>
                </a:ln>
                <a:solidFill>
                  <a:srgbClr val="202124"/>
                </a:solidFill>
                <a:effectLst/>
                <a:latin typeface="Calibri" panose="020F0502020204030204" pitchFamily="34" charset="0"/>
                <a:cs typeface="Calibri" panose="020F0502020204030204" pitchFamily="34" charset="0"/>
              </a:rPr>
              <a:t> مجموعات معينة من الأشخاص (مثل النساء أو كبار السن أو أعراق معينة أو مواقع معينة) </a:t>
            </a:r>
            <a:r>
              <a:rPr kumimoji="0" lang="ar-JO" altLang="en-US" sz="1000" b="0" i="1" u="none" strike="noStrike" cap="none" normalizeH="0" baseline="0" dirty="0">
                <a:ln>
                  <a:noFill/>
                </a:ln>
                <a:solidFill>
                  <a:srgbClr val="202124"/>
                </a:solidFill>
                <a:effectLst/>
                <a:latin typeface="Calibri" panose="020F0502020204030204" pitchFamily="34" charset="0"/>
                <a:cs typeface="Calibri" panose="020F0502020204030204" pitchFamily="34" charset="0"/>
              </a:rPr>
              <a:t>لم</a:t>
            </a:r>
            <a:r>
              <a:rPr kumimoji="0" lang="ar-SA" altLang="en-US" sz="1000" b="0" i="1" u="none" strike="noStrike" cap="none" normalizeH="0" baseline="0" dirty="0">
                <a:ln>
                  <a:noFill/>
                </a:ln>
                <a:solidFill>
                  <a:srgbClr val="202124"/>
                </a:solidFill>
                <a:effectLst/>
                <a:latin typeface="Calibri" panose="020F0502020204030204" pitchFamily="34" charset="0"/>
                <a:cs typeface="Calibri" panose="020F0502020204030204" pitchFamily="34" charset="0"/>
              </a:rPr>
              <a:t> </a:t>
            </a:r>
            <a:r>
              <a:rPr kumimoji="0" lang="ar-JO" altLang="en-US" sz="1000" b="0" i="1" u="none" strike="noStrike" cap="none" normalizeH="0" baseline="0" dirty="0">
                <a:ln>
                  <a:noFill/>
                </a:ln>
                <a:solidFill>
                  <a:srgbClr val="202124"/>
                </a:solidFill>
                <a:effectLst/>
                <a:latin typeface="Calibri" panose="020F0502020204030204" pitchFamily="34" charset="0"/>
                <a:cs typeface="Calibri" panose="020F0502020204030204" pitchFamily="34" charset="0"/>
              </a:rPr>
              <a:t>تتلقى أي ملاحظات وانطباعات من جانبهم</a:t>
            </a:r>
            <a:r>
              <a:rPr kumimoji="0" lang="ar-SA" altLang="en-US" sz="1000" b="0" i="1" u="none" strike="noStrike" cap="none" normalizeH="0" baseline="0" dirty="0">
                <a:ln>
                  <a:noFill/>
                </a:ln>
                <a:solidFill>
                  <a:srgbClr val="202124"/>
                </a:solidFill>
                <a:effectLst/>
                <a:latin typeface="Calibri" panose="020F0502020204030204" pitchFamily="34" charset="0"/>
                <a:cs typeface="Calibri" panose="020F0502020204030204" pitchFamily="34" charset="0"/>
              </a:rPr>
              <a:t>؟</a:t>
            </a:r>
            <a:r>
              <a:rPr kumimoji="0" lang="en-US" altLang="en-US" sz="100" b="0" i="1"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endParaRPr kumimoji="0" lang="en-US" altLang="en-US" sz="800" b="0" i="1"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pic>
        <p:nvPicPr>
          <p:cNvPr id="44" name="object 9">
            <a:extLst>
              <a:ext uri="{FF2B5EF4-FFF2-40B4-BE49-F238E27FC236}">
                <a16:creationId xmlns:a16="http://schemas.microsoft.com/office/drawing/2014/main" id="{C5DD2ADE-D1B6-2BEF-DAE8-E33E95A31D98}"/>
              </a:ext>
            </a:extLst>
          </p:cNvPr>
          <p:cNvPicPr/>
          <p:nvPr/>
        </p:nvPicPr>
        <p:blipFill>
          <a:blip r:embed="rId5" cstate="print"/>
          <a:stretch>
            <a:fillRect/>
          </a:stretch>
        </p:blipFill>
        <p:spPr>
          <a:xfrm>
            <a:off x="720001" y="3827279"/>
            <a:ext cx="142798" cy="142798"/>
          </a:xfrm>
          <a:prstGeom prst="rect">
            <a:avLst/>
          </a:prstGeom>
        </p:spPr>
      </p:pic>
      <p:sp>
        <p:nvSpPr>
          <p:cNvPr id="45" name="object 10">
            <a:extLst>
              <a:ext uri="{FF2B5EF4-FFF2-40B4-BE49-F238E27FC236}">
                <a16:creationId xmlns:a16="http://schemas.microsoft.com/office/drawing/2014/main" id="{8DCA3F04-5EF0-89F5-C03F-BB98795D4930}"/>
              </a:ext>
            </a:extLst>
          </p:cNvPr>
          <p:cNvSpPr txBox="1"/>
          <p:nvPr/>
        </p:nvSpPr>
        <p:spPr>
          <a:xfrm>
            <a:off x="750285" y="3819938"/>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a:latin typeface="Calibri" panose="020F0502020204030204" pitchFamily="34" charset="0"/>
              <a:cs typeface="Calibri" panose="020F0502020204030204" pitchFamily="34" charset="0"/>
            </a:endParaRPr>
          </a:p>
        </p:txBody>
      </p:sp>
      <p:pic>
        <p:nvPicPr>
          <p:cNvPr id="46" name="object 11">
            <a:extLst>
              <a:ext uri="{FF2B5EF4-FFF2-40B4-BE49-F238E27FC236}">
                <a16:creationId xmlns:a16="http://schemas.microsoft.com/office/drawing/2014/main" id="{51D6DE25-1790-2C4A-82D7-066AD54039C9}"/>
              </a:ext>
            </a:extLst>
          </p:cNvPr>
          <p:cNvPicPr/>
          <p:nvPr/>
        </p:nvPicPr>
        <p:blipFill>
          <a:blip r:embed="rId5" cstate="print"/>
          <a:stretch>
            <a:fillRect/>
          </a:stretch>
        </p:blipFill>
        <p:spPr>
          <a:xfrm>
            <a:off x="3880991" y="3058880"/>
            <a:ext cx="142798" cy="142798"/>
          </a:xfrm>
          <a:prstGeom prst="rect">
            <a:avLst/>
          </a:prstGeom>
        </p:spPr>
      </p:pic>
      <p:sp>
        <p:nvSpPr>
          <p:cNvPr id="47" name="object 12">
            <a:extLst>
              <a:ext uri="{FF2B5EF4-FFF2-40B4-BE49-F238E27FC236}">
                <a16:creationId xmlns:a16="http://schemas.microsoft.com/office/drawing/2014/main" id="{7F765AD9-CD58-EF24-2A8E-E9B85CEDAE7B}"/>
              </a:ext>
            </a:extLst>
          </p:cNvPr>
          <p:cNvSpPr txBox="1"/>
          <p:nvPr/>
        </p:nvSpPr>
        <p:spPr>
          <a:xfrm>
            <a:off x="3900285" y="3051538"/>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a:latin typeface="Calibri" panose="020F0502020204030204" pitchFamily="34" charset="0"/>
              <a:cs typeface="Calibri" panose="020F0502020204030204" pitchFamily="34" charset="0"/>
            </a:endParaRPr>
          </a:p>
        </p:txBody>
      </p:sp>
      <p:sp>
        <p:nvSpPr>
          <p:cNvPr id="48" name="object 13">
            <a:extLst>
              <a:ext uri="{FF2B5EF4-FFF2-40B4-BE49-F238E27FC236}">
                <a16:creationId xmlns:a16="http://schemas.microsoft.com/office/drawing/2014/main" id="{D93391CA-D7C1-470F-55B7-05C46F0C1382}"/>
              </a:ext>
            </a:extLst>
          </p:cNvPr>
          <p:cNvSpPr txBox="1"/>
          <p:nvPr/>
        </p:nvSpPr>
        <p:spPr>
          <a:xfrm>
            <a:off x="4062838" y="3022858"/>
            <a:ext cx="2548255" cy="1418208"/>
          </a:xfrm>
          <a:prstGeom prst="rect">
            <a:avLst/>
          </a:prstGeom>
        </p:spPr>
        <p:txBody>
          <a:bodyPr vert="horz" wrap="square" lIns="0" tIns="33019" rIns="0" bIns="0" rtlCol="0">
            <a:spAutoFit/>
          </a:bodyPr>
          <a:lstStyle/>
          <a:p>
            <a:pPr marL="12700" rtl="1">
              <a:lnSpc>
                <a:spcPct val="100000"/>
              </a:lnSpc>
              <a:spcBef>
                <a:spcPts val="259"/>
              </a:spcBef>
            </a:pPr>
            <a:r>
              <a:rPr lang="ar-JO" sz="950" b="1" i="1" spc="30" dirty="0">
                <a:solidFill>
                  <a:srgbClr val="97569C"/>
                </a:solidFill>
                <a:latin typeface="Calibri" panose="020F0502020204030204" pitchFamily="34" charset="0"/>
                <a:cs typeface="Calibri" panose="020F0502020204030204" pitchFamily="34" charset="0"/>
              </a:rPr>
              <a:t>ما هي آراء المجتمع حول هذه العملية؟</a:t>
            </a:r>
            <a:endParaRPr sz="950" dirty="0">
              <a:latin typeface="Calibri" panose="020F0502020204030204" pitchFamily="34" charset="0"/>
              <a:cs typeface="Calibri" panose="020F0502020204030204" pitchFamily="34" charset="0"/>
            </a:endParaRPr>
          </a:p>
          <a:p>
            <a:pPr marL="22860" rtl="1">
              <a:lnSpc>
                <a:spcPct val="100000"/>
              </a:lnSpc>
              <a:spcBef>
                <a:spcPts val="160"/>
              </a:spcBef>
            </a:pPr>
            <a:r>
              <a:rPr lang="ar-JO" sz="950" i="1" spc="-45" dirty="0">
                <a:latin typeface="Calibri" panose="020F0502020204030204" pitchFamily="34" charset="0"/>
                <a:cs typeface="Calibri" panose="020F0502020204030204" pitchFamily="34" charset="0"/>
              </a:rPr>
              <a:t>هل هم راضون ؟ هل يشعرون بأنهم مسموعون؟  </a:t>
            </a:r>
            <a:endParaRPr sz="950" dirty="0">
              <a:latin typeface="Calibri" panose="020F0502020204030204" pitchFamily="34" charset="0"/>
              <a:cs typeface="Calibri" panose="020F0502020204030204" pitchFamily="34" charset="0"/>
            </a:endParaRPr>
          </a:p>
          <a:p>
            <a:pPr marL="12700" rtl="1">
              <a:lnSpc>
                <a:spcPct val="100000"/>
              </a:lnSpc>
              <a:spcBef>
                <a:spcPts val="1010"/>
              </a:spcBef>
            </a:pPr>
            <a:r>
              <a:rPr lang="ar-JO" sz="950" b="1" i="1" spc="55" dirty="0">
                <a:solidFill>
                  <a:srgbClr val="97569C"/>
                </a:solidFill>
                <a:latin typeface="Calibri" panose="020F0502020204030204" pitchFamily="34" charset="0"/>
                <a:cs typeface="Calibri" panose="020F0502020204030204" pitchFamily="34" charset="0"/>
              </a:rPr>
              <a:t>هل أدت الملاحظات والانطباعات إلى إتخاذ إجراء؟ </a:t>
            </a:r>
            <a:endParaRPr sz="950" dirty="0">
              <a:latin typeface="Calibri" panose="020F0502020204030204" pitchFamily="34" charset="0"/>
              <a:cs typeface="Calibri" panose="020F0502020204030204" pitchFamily="34" charset="0"/>
            </a:endParaRPr>
          </a:p>
          <a:p>
            <a:pPr marL="22860" rtl="1">
              <a:lnSpc>
                <a:spcPct val="100000"/>
              </a:lnSpc>
              <a:spcBef>
                <a:spcPts val="160"/>
              </a:spcBef>
            </a:pPr>
            <a:r>
              <a:rPr lang="ar-JO" sz="950" i="1" dirty="0">
                <a:latin typeface="Calibri" panose="020F0502020204030204" pitchFamily="34" charset="0"/>
                <a:cs typeface="Calibri" panose="020F0502020204030204" pitchFamily="34" charset="0"/>
              </a:rPr>
              <a:t>في حال كانت الإجابة لا، لماذا؟ </a:t>
            </a:r>
            <a:endParaRPr sz="950" dirty="0">
              <a:latin typeface="Calibri" panose="020F0502020204030204" pitchFamily="34" charset="0"/>
              <a:cs typeface="Calibri" panose="020F0502020204030204" pitchFamily="34" charset="0"/>
            </a:endParaRPr>
          </a:p>
          <a:p>
            <a:pPr marL="12700" marR="64769" rtl="1">
              <a:lnSpc>
                <a:spcPct val="113999"/>
              </a:lnSpc>
              <a:spcBef>
                <a:spcPts val="850"/>
              </a:spcBef>
            </a:pPr>
            <a:r>
              <a:rPr lang="ar-JO" sz="950" b="1" i="1" spc="10" dirty="0">
                <a:solidFill>
                  <a:srgbClr val="97569C"/>
                </a:solidFill>
                <a:latin typeface="Calibri" panose="020F0502020204030204" pitchFamily="34" charset="0"/>
                <a:cs typeface="Calibri" panose="020F0502020204030204" pitchFamily="34" charset="0"/>
              </a:rPr>
              <a:t>هل يلتقى المشاركين رداً بخصوص الملاحظات والانطباعات التي قدموها؟</a:t>
            </a:r>
            <a:endParaRPr sz="950" dirty="0">
              <a:latin typeface="Calibri" panose="020F0502020204030204" pitchFamily="34" charset="0"/>
              <a:cs typeface="Calibri" panose="020F0502020204030204" pitchFamily="34" charset="0"/>
            </a:endParaRPr>
          </a:p>
          <a:p>
            <a:pPr marL="22860" rtl="1">
              <a:lnSpc>
                <a:spcPct val="100000"/>
              </a:lnSpc>
              <a:spcBef>
                <a:spcPts val="160"/>
              </a:spcBef>
            </a:pPr>
            <a:r>
              <a:rPr lang="ar-JO" sz="950" i="1" dirty="0">
                <a:latin typeface="Calibri" panose="020F0502020204030204" pitchFamily="34" charset="0"/>
                <a:cs typeface="Calibri" panose="020F0502020204030204" pitchFamily="34" charset="0"/>
              </a:rPr>
              <a:t>في حال كانت الإجابة لا، لماذا؟ </a:t>
            </a:r>
            <a:endParaRPr lang="ar-JO" sz="950" dirty="0">
              <a:latin typeface="Calibri" panose="020F0502020204030204" pitchFamily="34" charset="0"/>
              <a:cs typeface="Calibri" panose="020F0502020204030204" pitchFamily="34" charset="0"/>
            </a:endParaRPr>
          </a:p>
        </p:txBody>
      </p:sp>
      <p:pic>
        <p:nvPicPr>
          <p:cNvPr id="49" name="object 14">
            <a:extLst>
              <a:ext uri="{FF2B5EF4-FFF2-40B4-BE49-F238E27FC236}">
                <a16:creationId xmlns:a16="http://schemas.microsoft.com/office/drawing/2014/main" id="{21CEFE21-E456-46EE-2918-3A6AC90A7E41}"/>
              </a:ext>
            </a:extLst>
          </p:cNvPr>
          <p:cNvPicPr/>
          <p:nvPr/>
        </p:nvPicPr>
        <p:blipFill>
          <a:blip r:embed="rId5" cstate="print"/>
          <a:stretch>
            <a:fillRect/>
          </a:stretch>
        </p:blipFill>
        <p:spPr>
          <a:xfrm>
            <a:off x="3870000" y="3497079"/>
            <a:ext cx="142798" cy="142798"/>
          </a:xfrm>
          <a:prstGeom prst="rect">
            <a:avLst/>
          </a:prstGeom>
        </p:spPr>
      </p:pic>
      <p:sp>
        <p:nvSpPr>
          <p:cNvPr id="50" name="object 15">
            <a:extLst>
              <a:ext uri="{FF2B5EF4-FFF2-40B4-BE49-F238E27FC236}">
                <a16:creationId xmlns:a16="http://schemas.microsoft.com/office/drawing/2014/main" id="{AABBFC27-3377-7150-66A4-7EDF963CB974}"/>
              </a:ext>
            </a:extLst>
          </p:cNvPr>
          <p:cNvSpPr txBox="1"/>
          <p:nvPr/>
        </p:nvSpPr>
        <p:spPr>
          <a:xfrm>
            <a:off x="3900285" y="3489738"/>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a:latin typeface="Calibri" panose="020F0502020204030204" pitchFamily="34" charset="0"/>
              <a:cs typeface="Calibri" panose="020F0502020204030204" pitchFamily="34" charset="0"/>
            </a:endParaRPr>
          </a:p>
        </p:txBody>
      </p:sp>
      <p:pic>
        <p:nvPicPr>
          <p:cNvPr id="51" name="object 16">
            <a:extLst>
              <a:ext uri="{FF2B5EF4-FFF2-40B4-BE49-F238E27FC236}">
                <a16:creationId xmlns:a16="http://schemas.microsoft.com/office/drawing/2014/main" id="{95FF4B95-52C6-DC90-1B3B-3C3F02D5316C}"/>
              </a:ext>
            </a:extLst>
          </p:cNvPr>
          <p:cNvPicPr/>
          <p:nvPr/>
        </p:nvPicPr>
        <p:blipFill>
          <a:blip r:embed="rId5" cstate="print"/>
          <a:stretch>
            <a:fillRect/>
          </a:stretch>
        </p:blipFill>
        <p:spPr>
          <a:xfrm>
            <a:off x="3870000" y="3935283"/>
            <a:ext cx="142798" cy="142798"/>
          </a:xfrm>
          <a:prstGeom prst="rect">
            <a:avLst/>
          </a:prstGeom>
        </p:spPr>
      </p:pic>
      <p:sp>
        <p:nvSpPr>
          <p:cNvPr id="52" name="object 17">
            <a:extLst>
              <a:ext uri="{FF2B5EF4-FFF2-40B4-BE49-F238E27FC236}">
                <a16:creationId xmlns:a16="http://schemas.microsoft.com/office/drawing/2014/main" id="{3F792447-07BA-EE32-D5AF-9A89CE1784C3}"/>
              </a:ext>
            </a:extLst>
          </p:cNvPr>
          <p:cNvSpPr txBox="1"/>
          <p:nvPr/>
        </p:nvSpPr>
        <p:spPr>
          <a:xfrm>
            <a:off x="3900285" y="3927941"/>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a:latin typeface="Calibri" panose="020F0502020204030204" pitchFamily="34" charset="0"/>
              <a:cs typeface="Calibri" panose="020F050202020403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2682234" y="680059"/>
            <a:ext cx="4312285" cy="314960"/>
          </a:xfrm>
          <a:prstGeom prst="rect">
            <a:avLst/>
          </a:prstGeom>
        </p:spPr>
        <p:txBody>
          <a:bodyPr vert="horz" wrap="square" lIns="0" tIns="12700" rIns="0" bIns="0" rtlCol="0">
            <a:spAutoFit/>
          </a:bodyPr>
          <a:lstStyle/>
          <a:p>
            <a:pPr marL="12700" algn="r" rtl="1">
              <a:lnSpc>
                <a:spcPct val="100000"/>
              </a:lnSpc>
              <a:spcBef>
                <a:spcPts val="100"/>
              </a:spcBef>
            </a:pPr>
            <a:r>
              <a:rPr lang="ar-JO" sz="1900" b="1" spc="165" dirty="0">
                <a:solidFill>
                  <a:srgbClr val="992B7D"/>
                </a:solidFill>
                <a:latin typeface="Calibri" panose="020F0502020204030204" pitchFamily="34" charset="0"/>
                <a:cs typeface="Calibri" panose="020F0502020204030204" pitchFamily="34" charset="0"/>
              </a:rPr>
              <a:t>الإختصارات والرموز المستخدمة:</a:t>
            </a:r>
            <a:endParaRPr lang="ar-JO" sz="1900" dirty="0">
              <a:latin typeface="Calibri" panose="020F0502020204030204" pitchFamily="34" charset="0"/>
              <a:cs typeface="Calibri" panose="020F0502020204030204" pitchFamily="34" charset="0"/>
            </a:endParaRPr>
          </a:p>
        </p:txBody>
      </p:sp>
      <p:grpSp>
        <p:nvGrpSpPr>
          <p:cNvPr id="3" name="object 3"/>
          <p:cNvGrpSpPr/>
          <p:nvPr/>
        </p:nvGrpSpPr>
        <p:grpSpPr>
          <a:xfrm>
            <a:off x="5908916" y="1273268"/>
            <a:ext cx="6350" cy="4955540"/>
            <a:chOff x="1724825" y="1220386"/>
            <a:chExt cx="6350" cy="4955540"/>
          </a:xfrm>
        </p:grpSpPr>
        <p:sp>
          <p:nvSpPr>
            <p:cNvPr id="4" name="object 4"/>
            <p:cNvSpPr/>
            <p:nvPr/>
          </p:nvSpPr>
          <p:spPr>
            <a:xfrm>
              <a:off x="1728000" y="1220386"/>
              <a:ext cx="0" cy="260985"/>
            </a:xfrm>
            <a:custGeom>
              <a:avLst/>
              <a:gdLst/>
              <a:ahLst/>
              <a:cxnLst/>
              <a:rect l="l" t="t" r="r" b="b"/>
              <a:pathLst>
                <a:path h="260984">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5" name="object 5"/>
            <p:cNvSpPr/>
            <p:nvPr/>
          </p:nvSpPr>
          <p:spPr>
            <a:xfrm>
              <a:off x="1728000" y="1481173"/>
              <a:ext cx="0" cy="260985"/>
            </a:xfrm>
            <a:custGeom>
              <a:avLst/>
              <a:gdLst/>
              <a:ahLst/>
              <a:cxnLst/>
              <a:rect l="l" t="t" r="r" b="b"/>
              <a:pathLst>
                <a:path h="260985">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6" name="object 6"/>
            <p:cNvSpPr/>
            <p:nvPr/>
          </p:nvSpPr>
          <p:spPr>
            <a:xfrm>
              <a:off x="1728000" y="1741961"/>
              <a:ext cx="0" cy="260985"/>
            </a:xfrm>
            <a:custGeom>
              <a:avLst/>
              <a:gdLst/>
              <a:ahLst/>
              <a:cxnLst/>
              <a:rect l="l" t="t" r="r" b="b"/>
              <a:pathLst>
                <a:path h="260985">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7" name="object 7"/>
            <p:cNvSpPr/>
            <p:nvPr/>
          </p:nvSpPr>
          <p:spPr>
            <a:xfrm>
              <a:off x="1728000" y="2002748"/>
              <a:ext cx="0" cy="260985"/>
            </a:xfrm>
            <a:custGeom>
              <a:avLst/>
              <a:gdLst/>
              <a:ahLst/>
              <a:cxnLst/>
              <a:rect l="l" t="t" r="r" b="b"/>
              <a:pathLst>
                <a:path h="260985">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8" name="object 8"/>
            <p:cNvSpPr/>
            <p:nvPr/>
          </p:nvSpPr>
          <p:spPr>
            <a:xfrm>
              <a:off x="1728000" y="2263536"/>
              <a:ext cx="0" cy="260985"/>
            </a:xfrm>
            <a:custGeom>
              <a:avLst/>
              <a:gdLst/>
              <a:ahLst/>
              <a:cxnLst/>
              <a:rect l="l" t="t" r="r" b="b"/>
              <a:pathLst>
                <a:path h="260985">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9" name="object 9"/>
            <p:cNvSpPr/>
            <p:nvPr/>
          </p:nvSpPr>
          <p:spPr>
            <a:xfrm>
              <a:off x="1728000" y="2524324"/>
              <a:ext cx="0" cy="260985"/>
            </a:xfrm>
            <a:custGeom>
              <a:avLst/>
              <a:gdLst/>
              <a:ahLst/>
              <a:cxnLst/>
              <a:rect l="l" t="t" r="r" b="b"/>
              <a:pathLst>
                <a:path h="260985">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10" name="object 10"/>
            <p:cNvSpPr/>
            <p:nvPr/>
          </p:nvSpPr>
          <p:spPr>
            <a:xfrm>
              <a:off x="1728000" y="2785111"/>
              <a:ext cx="0" cy="260985"/>
            </a:xfrm>
            <a:custGeom>
              <a:avLst/>
              <a:gdLst/>
              <a:ahLst/>
              <a:cxnLst/>
              <a:rect l="l" t="t" r="r" b="b"/>
              <a:pathLst>
                <a:path h="260985">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11" name="object 11"/>
            <p:cNvSpPr/>
            <p:nvPr/>
          </p:nvSpPr>
          <p:spPr>
            <a:xfrm>
              <a:off x="1728000" y="3045899"/>
              <a:ext cx="0" cy="260985"/>
            </a:xfrm>
            <a:custGeom>
              <a:avLst/>
              <a:gdLst/>
              <a:ahLst/>
              <a:cxnLst/>
              <a:rect l="l" t="t" r="r" b="b"/>
              <a:pathLst>
                <a:path h="260985">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12" name="object 12"/>
            <p:cNvSpPr/>
            <p:nvPr/>
          </p:nvSpPr>
          <p:spPr>
            <a:xfrm>
              <a:off x="1728000" y="3306686"/>
              <a:ext cx="0" cy="260985"/>
            </a:xfrm>
            <a:custGeom>
              <a:avLst/>
              <a:gdLst/>
              <a:ahLst/>
              <a:cxnLst/>
              <a:rect l="l" t="t" r="r" b="b"/>
              <a:pathLst>
                <a:path h="260985">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13" name="object 13"/>
            <p:cNvSpPr/>
            <p:nvPr/>
          </p:nvSpPr>
          <p:spPr>
            <a:xfrm>
              <a:off x="1728000" y="3567474"/>
              <a:ext cx="0" cy="260985"/>
            </a:xfrm>
            <a:custGeom>
              <a:avLst/>
              <a:gdLst/>
              <a:ahLst/>
              <a:cxnLst/>
              <a:rect l="l" t="t" r="r" b="b"/>
              <a:pathLst>
                <a:path h="260985">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14" name="object 14"/>
            <p:cNvSpPr/>
            <p:nvPr/>
          </p:nvSpPr>
          <p:spPr>
            <a:xfrm>
              <a:off x="1728000" y="3828261"/>
              <a:ext cx="0" cy="260985"/>
            </a:xfrm>
            <a:custGeom>
              <a:avLst/>
              <a:gdLst/>
              <a:ahLst/>
              <a:cxnLst/>
              <a:rect l="l" t="t" r="r" b="b"/>
              <a:pathLst>
                <a:path h="260985">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15" name="object 15"/>
            <p:cNvSpPr/>
            <p:nvPr/>
          </p:nvSpPr>
          <p:spPr>
            <a:xfrm>
              <a:off x="1728000" y="4089049"/>
              <a:ext cx="0" cy="260985"/>
            </a:xfrm>
            <a:custGeom>
              <a:avLst/>
              <a:gdLst/>
              <a:ahLst/>
              <a:cxnLst/>
              <a:rect l="l" t="t" r="r" b="b"/>
              <a:pathLst>
                <a:path h="260985">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16" name="object 16"/>
            <p:cNvSpPr/>
            <p:nvPr/>
          </p:nvSpPr>
          <p:spPr>
            <a:xfrm>
              <a:off x="1728000" y="4349836"/>
              <a:ext cx="0" cy="260985"/>
            </a:xfrm>
            <a:custGeom>
              <a:avLst/>
              <a:gdLst/>
              <a:ahLst/>
              <a:cxnLst/>
              <a:rect l="l" t="t" r="r" b="b"/>
              <a:pathLst>
                <a:path h="260985">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17" name="object 17"/>
            <p:cNvSpPr/>
            <p:nvPr/>
          </p:nvSpPr>
          <p:spPr>
            <a:xfrm>
              <a:off x="1728000" y="4610624"/>
              <a:ext cx="0" cy="260985"/>
            </a:xfrm>
            <a:custGeom>
              <a:avLst/>
              <a:gdLst/>
              <a:ahLst/>
              <a:cxnLst/>
              <a:rect l="l" t="t" r="r" b="b"/>
              <a:pathLst>
                <a:path h="260985">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18" name="object 18"/>
            <p:cNvSpPr/>
            <p:nvPr/>
          </p:nvSpPr>
          <p:spPr>
            <a:xfrm>
              <a:off x="1728000" y="4871412"/>
              <a:ext cx="0" cy="260985"/>
            </a:xfrm>
            <a:custGeom>
              <a:avLst/>
              <a:gdLst/>
              <a:ahLst/>
              <a:cxnLst/>
              <a:rect l="l" t="t" r="r" b="b"/>
              <a:pathLst>
                <a:path h="260985">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19" name="object 19"/>
            <p:cNvSpPr/>
            <p:nvPr/>
          </p:nvSpPr>
          <p:spPr>
            <a:xfrm>
              <a:off x="1728000" y="5132199"/>
              <a:ext cx="0" cy="260985"/>
            </a:xfrm>
            <a:custGeom>
              <a:avLst/>
              <a:gdLst/>
              <a:ahLst/>
              <a:cxnLst/>
              <a:rect l="l" t="t" r="r" b="b"/>
              <a:pathLst>
                <a:path h="260985">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20" name="object 20"/>
            <p:cNvSpPr/>
            <p:nvPr/>
          </p:nvSpPr>
          <p:spPr>
            <a:xfrm>
              <a:off x="1728000" y="5392987"/>
              <a:ext cx="0" cy="260985"/>
            </a:xfrm>
            <a:custGeom>
              <a:avLst/>
              <a:gdLst/>
              <a:ahLst/>
              <a:cxnLst/>
              <a:rect l="l" t="t" r="r" b="b"/>
              <a:pathLst>
                <a:path h="260985">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21" name="object 21"/>
            <p:cNvSpPr/>
            <p:nvPr/>
          </p:nvSpPr>
          <p:spPr>
            <a:xfrm>
              <a:off x="1728000" y="5653775"/>
              <a:ext cx="0" cy="260985"/>
            </a:xfrm>
            <a:custGeom>
              <a:avLst/>
              <a:gdLst/>
              <a:ahLst/>
              <a:cxnLst/>
              <a:rect l="l" t="t" r="r" b="b"/>
              <a:pathLst>
                <a:path h="260985">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22" name="object 22"/>
            <p:cNvSpPr/>
            <p:nvPr/>
          </p:nvSpPr>
          <p:spPr>
            <a:xfrm>
              <a:off x="1728000" y="5914563"/>
              <a:ext cx="0" cy="260985"/>
            </a:xfrm>
            <a:custGeom>
              <a:avLst/>
              <a:gdLst/>
              <a:ahLst/>
              <a:cxnLst/>
              <a:rect l="l" t="t" r="r" b="b"/>
              <a:pathLst>
                <a:path h="260985">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grpSp>
      <p:sp>
        <p:nvSpPr>
          <p:cNvPr id="23" name="object 23"/>
          <p:cNvSpPr txBox="1"/>
          <p:nvPr/>
        </p:nvSpPr>
        <p:spPr>
          <a:xfrm>
            <a:off x="6130919" y="1251324"/>
            <a:ext cx="863600" cy="4862037"/>
          </a:xfrm>
          <a:prstGeom prst="rect">
            <a:avLst/>
          </a:prstGeom>
        </p:spPr>
        <p:txBody>
          <a:bodyPr vert="horz" wrap="square" lIns="0" tIns="12700" rIns="0" bIns="0" rtlCol="0">
            <a:spAutoFit/>
          </a:bodyPr>
          <a:lstStyle/>
          <a:p>
            <a:pPr marL="12700">
              <a:lnSpc>
                <a:spcPct val="100000"/>
              </a:lnSpc>
              <a:spcBef>
                <a:spcPts val="100"/>
              </a:spcBef>
            </a:pPr>
            <a:r>
              <a:rPr sz="950" dirty="0">
                <a:solidFill>
                  <a:srgbClr val="992B7D"/>
                </a:solidFill>
                <a:latin typeface="Calibri" panose="020F0502020204030204" pitchFamily="34" charset="0"/>
                <a:cs typeface="Calibri" panose="020F0502020204030204" pitchFamily="34" charset="0"/>
              </a:rPr>
              <a:t>CDA</a:t>
            </a:r>
            <a:endParaRPr sz="950" dirty="0">
              <a:latin typeface="Calibri" panose="020F0502020204030204" pitchFamily="34" charset="0"/>
              <a:cs typeface="Calibri" panose="020F0502020204030204" pitchFamily="34" charset="0"/>
            </a:endParaRPr>
          </a:p>
          <a:p>
            <a:pPr marL="12700" marR="554990">
              <a:lnSpc>
                <a:spcPct val="180100"/>
              </a:lnSpc>
            </a:pPr>
            <a:r>
              <a:rPr sz="950" dirty="0">
                <a:solidFill>
                  <a:srgbClr val="992B7D"/>
                </a:solidFill>
                <a:latin typeface="Calibri" panose="020F0502020204030204" pitchFamily="34" charset="0"/>
                <a:cs typeface="Calibri" panose="020F0502020204030204" pitchFamily="34" charset="0"/>
              </a:rPr>
              <a:t>CD</a:t>
            </a:r>
            <a:r>
              <a:rPr lang="en-US" sz="950" dirty="0">
                <a:solidFill>
                  <a:srgbClr val="992B7D"/>
                </a:solidFill>
                <a:latin typeface="Calibri" panose="020F0502020204030204" pitchFamily="34" charset="0"/>
                <a:cs typeface="Calibri" panose="020F0502020204030204" pitchFamily="34" charset="0"/>
              </a:rPr>
              <a:t>C</a:t>
            </a:r>
            <a:r>
              <a:rPr sz="950" dirty="0">
                <a:solidFill>
                  <a:srgbClr val="992B7D"/>
                </a:solidFill>
                <a:latin typeface="Calibri" panose="020F0502020204030204" pitchFamily="34" charset="0"/>
                <a:cs typeface="Calibri" panose="020F0502020204030204" pitchFamily="34" charset="0"/>
              </a:rPr>
              <a:t> CEA </a:t>
            </a:r>
            <a:r>
              <a:rPr sz="950" dirty="0">
                <a:solidFill>
                  <a:srgbClr val="992B7D"/>
                </a:solidFill>
                <a:highlight>
                  <a:srgbClr val="FFFF00"/>
                </a:highlight>
                <a:latin typeface="Calibri" panose="020F0502020204030204" pitchFamily="34" charset="0"/>
                <a:cs typeface="Calibri" panose="020F0502020204030204" pitchFamily="34" charset="0"/>
              </a:rPr>
              <a:t>CP3</a:t>
            </a:r>
            <a:r>
              <a:rPr sz="950" dirty="0">
                <a:solidFill>
                  <a:srgbClr val="992B7D"/>
                </a:solidFill>
                <a:latin typeface="Calibri" panose="020F0502020204030204" pitchFamily="34" charset="0"/>
                <a:cs typeface="Calibri" panose="020F0502020204030204" pitchFamily="34" charset="0"/>
              </a:rPr>
              <a:t> DRC FAQ IFRC IM KAP</a:t>
            </a:r>
            <a:endParaRPr sz="950" dirty="0">
              <a:latin typeface="Calibri" panose="020F0502020204030204" pitchFamily="34" charset="0"/>
              <a:cs typeface="Calibri" panose="020F0502020204030204" pitchFamily="34" charset="0"/>
            </a:endParaRPr>
          </a:p>
          <a:p>
            <a:pPr marL="12700" marR="5080">
              <a:lnSpc>
                <a:spcPct val="180100"/>
              </a:lnSpc>
            </a:pPr>
            <a:r>
              <a:rPr sz="950" dirty="0">
                <a:solidFill>
                  <a:srgbClr val="992B7D"/>
                </a:solidFill>
                <a:latin typeface="Calibri" panose="020F0502020204030204" pitchFamily="34" charset="0"/>
                <a:cs typeface="Calibri" panose="020F0502020204030204" pitchFamily="34" charset="0"/>
              </a:rPr>
              <a:t>KoBo Toolbox M&amp;E</a:t>
            </a:r>
            <a:endParaRPr sz="950" dirty="0">
              <a:latin typeface="Calibri" panose="020F0502020204030204" pitchFamily="34" charset="0"/>
              <a:cs typeface="Calibri" panose="020F0502020204030204" pitchFamily="34" charset="0"/>
            </a:endParaRPr>
          </a:p>
          <a:p>
            <a:pPr marL="12700" marR="447675">
              <a:lnSpc>
                <a:spcPct val="180100"/>
              </a:lnSpc>
            </a:pPr>
            <a:r>
              <a:rPr sz="950" dirty="0">
                <a:solidFill>
                  <a:srgbClr val="992B7D"/>
                </a:solidFill>
                <a:latin typeface="Calibri" panose="020F0502020204030204" pitchFamily="34" charset="0"/>
                <a:cs typeface="Calibri" panose="020F0502020204030204" pitchFamily="34" charset="0"/>
              </a:rPr>
              <a:t>MISP NGO</a:t>
            </a:r>
            <a:endParaRPr lang="ar-JO" sz="950" dirty="0">
              <a:solidFill>
                <a:srgbClr val="992B7D"/>
              </a:solidFill>
              <a:latin typeface="Calibri" panose="020F0502020204030204" pitchFamily="34" charset="0"/>
              <a:cs typeface="Calibri" panose="020F0502020204030204" pitchFamily="34" charset="0"/>
            </a:endParaRPr>
          </a:p>
          <a:p>
            <a:pPr marL="12700" marR="447675">
              <a:lnSpc>
                <a:spcPct val="180100"/>
              </a:lnSpc>
            </a:pPr>
            <a:r>
              <a:rPr sz="950" dirty="0">
                <a:solidFill>
                  <a:srgbClr val="992B7D"/>
                </a:solidFill>
                <a:latin typeface="Calibri" panose="020F0502020204030204" pitchFamily="34" charset="0"/>
                <a:cs typeface="Calibri" panose="020F0502020204030204" pitchFamily="34" charset="0"/>
              </a:rPr>
              <a:t> NS </a:t>
            </a:r>
            <a:endParaRPr lang="ar-JO" sz="950" dirty="0">
              <a:solidFill>
                <a:srgbClr val="992B7D"/>
              </a:solidFill>
              <a:latin typeface="Calibri" panose="020F0502020204030204" pitchFamily="34" charset="0"/>
              <a:cs typeface="Calibri" panose="020F0502020204030204" pitchFamily="34" charset="0"/>
            </a:endParaRPr>
          </a:p>
          <a:p>
            <a:pPr marL="12700" marR="447675">
              <a:lnSpc>
                <a:spcPct val="180100"/>
              </a:lnSpc>
            </a:pPr>
            <a:r>
              <a:rPr sz="950" dirty="0">
                <a:solidFill>
                  <a:srgbClr val="992B7D"/>
                </a:solidFill>
                <a:latin typeface="Calibri" panose="020F0502020204030204" pitchFamily="34" charset="0"/>
                <a:cs typeface="Calibri" panose="020F0502020204030204" pitchFamily="34" charset="0"/>
              </a:rPr>
              <a:t>PGI PMER RCRC SEA WASH</a:t>
            </a:r>
            <a:endParaRPr sz="950" dirty="0">
              <a:latin typeface="Calibri" panose="020F0502020204030204" pitchFamily="34" charset="0"/>
              <a:cs typeface="Calibri" panose="020F0502020204030204" pitchFamily="34" charset="0"/>
            </a:endParaRPr>
          </a:p>
        </p:txBody>
      </p:sp>
      <p:sp>
        <p:nvSpPr>
          <p:cNvPr id="24" name="object 24"/>
          <p:cNvSpPr txBox="1"/>
          <p:nvPr/>
        </p:nvSpPr>
        <p:spPr>
          <a:xfrm>
            <a:off x="293961" y="1221758"/>
            <a:ext cx="5380710" cy="4886466"/>
          </a:xfrm>
          <a:prstGeom prst="rect">
            <a:avLst/>
          </a:prstGeom>
        </p:spPr>
        <p:txBody>
          <a:bodyPr vert="horz" wrap="square" lIns="0" tIns="12700" rIns="0" bIns="0" rtlCol="0">
            <a:spAutoFit/>
          </a:bodyPr>
          <a:lstStyle/>
          <a:p>
            <a:pPr marL="38100" rtl="1">
              <a:lnSpc>
                <a:spcPct val="100000"/>
              </a:lnSpc>
              <a:spcBef>
                <a:spcPts val="100"/>
              </a:spcBef>
            </a:pPr>
            <a:r>
              <a:rPr lang="ar-JO" sz="950" dirty="0">
                <a:latin typeface="Tahoma"/>
                <a:cs typeface="Calibri" panose="020F0502020204030204" pitchFamily="34" charset="0"/>
              </a:rPr>
              <a:t>مشاريع التعلم التعاونية</a:t>
            </a:r>
            <a:endParaRPr sz="950" dirty="0">
              <a:latin typeface="Tahoma"/>
              <a:cs typeface="Calibri" panose="020F0502020204030204" pitchFamily="34" charset="0"/>
            </a:endParaRPr>
          </a:p>
          <a:p>
            <a:pPr marL="38100" marR="730250" rtl="1">
              <a:lnSpc>
                <a:spcPct val="180100"/>
              </a:lnSpc>
            </a:pPr>
            <a:r>
              <a:rPr lang="ar-JO" sz="950" dirty="0">
                <a:latin typeface="Tahoma"/>
                <a:cs typeface="Calibri" panose="020F0502020204030204" pitchFamily="34" charset="0"/>
              </a:rPr>
              <a:t>مراكز السيطرة على الأمراض والوقاية منها </a:t>
            </a:r>
          </a:p>
          <a:p>
            <a:pPr marL="38100" marR="730250" rtl="1">
              <a:lnSpc>
                <a:spcPct val="180100"/>
              </a:lnSpc>
            </a:pPr>
            <a:r>
              <a:rPr lang="ar-JO" sz="950" dirty="0">
                <a:latin typeface="Tahoma"/>
                <a:cs typeface="Calibri" panose="020F0502020204030204" pitchFamily="34" charset="0"/>
              </a:rPr>
              <a:t>المشاركة المجتمعية والمساءلة </a:t>
            </a:r>
            <a:r>
              <a:rPr lang="ar-JO" sz="700" dirty="0">
                <a:latin typeface="Tahoma"/>
                <a:cs typeface="Calibri" panose="020F0502020204030204" pitchFamily="34" charset="0"/>
              </a:rPr>
              <a:t>1</a:t>
            </a:r>
            <a:r>
              <a:rPr lang="ar-JO" sz="950" dirty="0">
                <a:latin typeface="Tahoma"/>
                <a:cs typeface="Calibri" panose="020F0502020204030204" pitchFamily="34" charset="0"/>
              </a:rPr>
              <a:t>.</a:t>
            </a:r>
          </a:p>
          <a:p>
            <a:pPr marL="38100" marR="30480" rtl="1">
              <a:lnSpc>
                <a:spcPct val="180100"/>
              </a:lnSpc>
            </a:pPr>
            <a:r>
              <a:rPr lang="ar-JO" sz="950" dirty="0">
                <a:latin typeface="Tahoma"/>
                <a:cs typeface="Calibri" panose="020F0502020204030204" pitchFamily="34" charset="0"/>
              </a:rPr>
              <a:t>برنامج التأهب المجتمعي للأوبئة والجوائح التابع للإتحاد الدولي لجمعيات الصليب الأحمر والهلال الأحمر </a:t>
            </a:r>
          </a:p>
          <a:p>
            <a:pPr marL="38100" marR="30480" rtl="1">
              <a:lnSpc>
                <a:spcPct val="180100"/>
              </a:lnSpc>
            </a:pPr>
            <a:r>
              <a:rPr lang="ar-JO" sz="950" dirty="0">
                <a:latin typeface="Tahoma"/>
                <a:cs typeface="Calibri" panose="020F0502020204030204" pitchFamily="34" charset="0"/>
              </a:rPr>
              <a:t>المجلس الدنماركي للاجئين</a:t>
            </a:r>
          </a:p>
          <a:p>
            <a:pPr marL="38100" marR="30480" rtl="1">
              <a:lnSpc>
                <a:spcPct val="180100"/>
              </a:lnSpc>
            </a:pPr>
            <a:r>
              <a:rPr lang="ar-JO" sz="950" dirty="0">
                <a:latin typeface="Tahoma"/>
                <a:cs typeface="Calibri" panose="020F0502020204030204" pitchFamily="34" charset="0"/>
              </a:rPr>
              <a:t>الأسئلة الأكثر تكرارًا</a:t>
            </a:r>
          </a:p>
          <a:p>
            <a:pPr marL="38100" marR="30480" rtl="1">
              <a:lnSpc>
                <a:spcPct val="180100"/>
              </a:lnSpc>
            </a:pPr>
            <a:r>
              <a:rPr lang="ar-JO" sz="950" dirty="0">
                <a:latin typeface="Tahoma"/>
                <a:cs typeface="Calibri" panose="020F0502020204030204" pitchFamily="34" charset="0"/>
              </a:rPr>
              <a:t>الإتحاد الدولي لجمعيات الصليب الأحمر والهلال الأحمر</a:t>
            </a:r>
          </a:p>
          <a:p>
            <a:pPr marL="38100" marR="30480" rtl="1">
              <a:lnSpc>
                <a:spcPct val="180100"/>
              </a:lnSpc>
            </a:pPr>
            <a:r>
              <a:rPr lang="ar-JO" sz="950" dirty="0">
                <a:latin typeface="Tahoma"/>
                <a:cs typeface="Calibri" panose="020F0502020204030204" pitchFamily="34" charset="0"/>
              </a:rPr>
              <a:t>إدارة المعلومات </a:t>
            </a:r>
          </a:p>
          <a:p>
            <a:pPr marL="38100" rtl="1">
              <a:lnSpc>
                <a:spcPct val="100000"/>
              </a:lnSpc>
              <a:spcBef>
                <a:spcPts val="915"/>
              </a:spcBef>
            </a:pPr>
            <a:r>
              <a:rPr lang="ar-JO" sz="950" dirty="0">
                <a:latin typeface="Tahoma"/>
                <a:cs typeface="Calibri" panose="020F0502020204030204" pitchFamily="34" charset="0"/>
              </a:rPr>
              <a:t>المعرفة، المواقف والممارسات</a:t>
            </a:r>
          </a:p>
          <a:p>
            <a:pPr marL="38100" rtl="1">
              <a:lnSpc>
                <a:spcPct val="100000"/>
              </a:lnSpc>
              <a:spcBef>
                <a:spcPts val="915"/>
              </a:spcBef>
            </a:pPr>
            <a:r>
              <a:rPr lang="ar-JO" sz="950" dirty="0">
                <a:latin typeface="Tahoma"/>
                <a:cs typeface="Calibri" panose="020F0502020204030204" pitchFamily="34" charset="0"/>
              </a:rPr>
              <a:t>كوبو تول بوكس</a:t>
            </a:r>
          </a:p>
          <a:p>
            <a:pPr marL="38100" rtl="1">
              <a:lnSpc>
                <a:spcPct val="100000"/>
              </a:lnSpc>
              <a:spcBef>
                <a:spcPts val="915"/>
              </a:spcBef>
            </a:pPr>
            <a:r>
              <a:rPr lang="ar-JO" sz="950" dirty="0">
                <a:latin typeface="Tahoma"/>
                <a:cs typeface="Calibri" panose="020F0502020204030204" pitchFamily="34" charset="0"/>
              </a:rPr>
              <a:t>الرصد والتقييم</a:t>
            </a:r>
            <a:endParaRPr sz="950" dirty="0">
              <a:latin typeface="Tahoma"/>
              <a:cs typeface="Calibri" panose="020F0502020204030204" pitchFamily="34" charset="0"/>
            </a:endParaRPr>
          </a:p>
          <a:p>
            <a:pPr marL="38100" marR="2118995" algn="just" rtl="1">
              <a:lnSpc>
                <a:spcPct val="180100"/>
              </a:lnSpc>
            </a:pPr>
            <a:r>
              <a:rPr lang="ar-JO" sz="950" dirty="0">
                <a:latin typeface="Tahoma"/>
                <a:cs typeface="Calibri" panose="020F0502020204030204" pitchFamily="34" charset="0"/>
              </a:rPr>
              <a:t>الحد الأدنى لخدمة الحزمة الأولية</a:t>
            </a:r>
            <a:endParaRPr lang="en-US" sz="950" dirty="0">
              <a:latin typeface="Tahoma"/>
              <a:cs typeface="Calibri" panose="020F0502020204030204" pitchFamily="34" charset="0"/>
            </a:endParaRPr>
          </a:p>
          <a:p>
            <a:pPr marL="38100" marR="2118995" algn="just" rtl="1">
              <a:lnSpc>
                <a:spcPct val="180100"/>
              </a:lnSpc>
            </a:pPr>
            <a:r>
              <a:rPr lang="ar-JO" sz="950" dirty="0">
                <a:latin typeface="Tahoma"/>
                <a:cs typeface="Calibri" panose="020F0502020204030204" pitchFamily="34" charset="0"/>
              </a:rPr>
              <a:t>منظمات غير حكومية</a:t>
            </a:r>
            <a:endParaRPr lang="en-US" sz="950" dirty="0">
              <a:latin typeface="Tahoma"/>
              <a:cs typeface="Calibri" panose="020F0502020204030204" pitchFamily="34" charset="0"/>
            </a:endParaRPr>
          </a:p>
          <a:p>
            <a:pPr marL="38100" marR="2118995" algn="just" rtl="1">
              <a:lnSpc>
                <a:spcPct val="180100"/>
              </a:lnSpc>
            </a:pPr>
            <a:r>
              <a:rPr lang="ar-JO" sz="950" dirty="0">
                <a:latin typeface="Tahoma"/>
                <a:cs typeface="Calibri" panose="020F0502020204030204" pitchFamily="34" charset="0"/>
              </a:rPr>
              <a:t>الجمعية الوطنية</a:t>
            </a:r>
            <a:endParaRPr sz="950" dirty="0">
              <a:latin typeface="Tahoma"/>
              <a:cs typeface="Calibri" panose="020F0502020204030204" pitchFamily="34" charset="0"/>
            </a:endParaRPr>
          </a:p>
          <a:p>
            <a:pPr marL="38100" algn="just" rtl="1">
              <a:lnSpc>
                <a:spcPct val="100000"/>
              </a:lnSpc>
              <a:spcBef>
                <a:spcPts val="915"/>
              </a:spcBef>
            </a:pPr>
            <a:r>
              <a:rPr lang="ar-JO" sz="950" dirty="0">
                <a:latin typeface="Tahoma"/>
                <a:cs typeface="Calibri" panose="020F0502020204030204" pitchFamily="34" charset="0"/>
              </a:rPr>
              <a:t>حماية النوع الإجتماعي والإدماج</a:t>
            </a:r>
            <a:endParaRPr sz="950" dirty="0">
              <a:latin typeface="Tahoma"/>
              <a:cs typeface="Calibri" panose="020F0502020204030204" pitchFamily="34" charset="0"/>
            </a:endParaRPr>
          </a:p>
          <a:p>
            <a:pPr marL="38100" marR="1356360" algn="just" rtl="1">
              <a:lnSpc>
                <a:spcPct val="180100"/>
              </a:lnSpc>
            </a:pPr>
            <a:r>
              <a:rPr lang="ar-JO" sz="950" dirty="0">
                <a:latin typeface="Tahoma"/>
                <a:cs typeface="Calibri" panose="020F0502020204030204" pitchFamily="34" charset="0"/>
              </a:rPr>
              <a:t>التخطيط والرصد والتقييم والإبلاغ</a:t>
            </a:r>
          </a:p>
          <a:p>
            <a:pPr marL="38100" marR="1356360" algn="just" rtl="1">
              <a:lnSpc>
                <a:spcPct val="180100"/>
              </a:lnSpc>
            </a:pPr>
            <a:r>
              <a:rPr lang="ar-JO" sz="950" dirty="0">
                <a:effectLst/>
                <a:ea typeface="Calibri" panose="020F0502020204030204" pitchFamily="34" charset="0"/>
                <a:cs typeface="Calibri" panose="020F0502020204030204" pitchFamily="34" charset="0"/>
              </a:rPr>
              <a:t>الصليب الأحمر والهلال الأحمر</a:t>
            </a:r>
            <a:endParaRPr lang="en-US" sz="950" dirty="0">
              <a:latin typeface="Tahoma"/>
              <a:cs typeface="Calibri" panose="020F0502020204030204" pitchFamily="34" charset="0"/>
            </a:endParaRPr>
          </a:p>
          <a:p>
            <a:pPr marL="38100" algn="just" rtl="1">
              <a:lnSpc>
                <a:spcPct val="100000"/>
              </a:lnSpc>
              <a:spcBef>
                <a:spcPts val="910"/>
              </a:spcBef>
            </a:pPr>
            <a:r>
              <a:rPr lang="ar-JO" sz="950" dirty="0">
                <a:latin typeface="Tahoma"/>
                <a:cs typeface="Calibri" panose="020F0502020204030204" pitchFamily="34" charset="0"/>
              </a:rPr>
              <a:t>الإستغلال والإنتهاك الجنسي</a:t>
            </a:r>
          </a:p>
          <a:p>
            <a:pPr marL="38100" algn="just" rtl="1">
              <a:lnSpc>
                <a:spcPct val="100000"/>
              </a:lnSpc>
              <a:spcBef>
                <a:spcPts val="910"/>
              </a:spcBef>
            </a:pPr>
            <a:r>
              <a:rPr lang="ar-SA" sz="950" dirty="0">
                <a:effectLst/>
                <a:ea typeface="Calibri" panose="020F0502020204030204" pitchFamily="34" charset="0"/>
                <a:cs typeface="Calibri" panose="020F0502020204030204" pitchFamily="34" charset="0"/>
              </a:rPr>
              <a:t>المياه والصرف الصحي والنظافة الصحية</a:t>
            </a:r>
            <a:endParaRPr lang="en-US" sz="950" dirty="0">
              <a:latin typeface="Tahoma"/>
              <a:cs typeface="Calibri" panose="020F0502020204030204" pitchFamily="34" charset="0"/>
            </a:endParaRPr>
          </a:p>
        </p:txBody>
      </p:sp>
      <p:sp>
        <p:nvSpPr>
          <p:cNvPr id="25" name="object 25"/>
          <p:cNvSpPr txBox="1"/>
          <p:nvPr/>
        </p:nvSpPr>
        <p:spPr>
          <a:xfrm>
            <a:off x="3984619" y="6401847"/>
            <a:ext cx="3009900" cy="2142318"/>
          </a:xfrm>
          <a:prstGeom prst="rect">
            <a:avLst/>
          </a:prstGeom>
        </p:spPr>
        <p:txBody>
          <a:bodyPr vert="horz" wrap="square" lIns="0" tIns="12700" rIns="0" bIns="0" rtlCol="0">
            <a:spAutoFit/>
          </a:bodyPr>
          <a:lstStyle/>
          <a:p>
            <a:pPr marL="12700" algn="just" rtl="1">
              <a:lnSpc>
                <a:spcPct val="100000"/>
              </a:lnSpc>
              <a:spcBef>
                <a:spcPts val="100"/>
              </a:spcBef>
            </a:pPr>
            <a:r>
              <a:rPr lang="ar-JO" sz="1700" b="1" spc="275" dirty="0">
                <a:solidFill>
                  <a:srgbClr val="E42A83"/>
                </a:solidFill>
                <a:latin typeface="Calibri"/>
                <a:cs typeface="Calibri" panose="020F0502020204030204" pitchFamily="34" charset="0"/>
              </a:rPr>
              <a:t>من هم الأشخاص المستهدفون من هذا المستند؟</a:t>
            </a:r>
            <a:endParaRPr sz="1700" dirty="0">
              <a:latin typeface="Calibri"/>
              <a:cs typeface="Calibri" panose="020F0502020204030204" pitchFamily="34" charset="0"/>
            </a:endParaRPr>
          </a:p>
          <a:p>
            <a:pPr marL="12700" marR="19050" algn="just" rtl="1">
              <a:lnSpc>
                <a:spcPct val="113999"/>
              </a:lnSpc>
              <a:spcBef>
                <a:spcPts val="985"/>
              </a:spcBef>
            </a:pPr>
            <a:r>
              <a:rPr lang="ar-JO" sz="1000" dirty="0">
                <a:latin typeface="Tahoma"/>
                <a:cs typeface="Calibri" panose="020F0502020204030204" pitchFamily="34" charset="0"/>
              </a:rPr>
              <a:t>غالبًا ما يتلقى موظفي ومتطوعي المنظمات الإنسانية، أو أصحاب المصلحة الآخرين مثل الحكومات خلال الحالات الإنسانية، تغذية راجعة  من </a:t>
            </a:r>
            <a:r>
              <a:rPr lang="ar-JO" sz="1000" dirty="0">
                <a:solidFill>
                  <a:srgbClr val="E42A83"/>
                </a:solidFill>
                <a:latin typeface="Tahoma"/>
                <a:cs typeface="Calibri" panose="020F0502020204030204" pitchFamily="34" charset="0"/>
                <a:hlinkClick r:id="rId2" action="ppaction://hlinksldjump"/>
              </a:rPr>
              <a:t>المجتمع</a:t>
            </a:r>
            <a:r>
              <a:rPr lang="ar-JO" sz="1000" dirty="0">
                <a:latin typeface="Tahoma"/>
                <a:cs typeface="Calibri" panose="020F0502020204030204" pitchFamily="34" charset="0"/>
              </a:rPr>
              <a:t> المتضرر من الأزمة.</a:t>
            </a:r>
            <a:r>
              <a:rPr sz="1000" spc="310" dirty="0">
                <a:latin typeface="Tahoma"/>
                <a:cs typeface="Calibri" panose="020F0502020204030204" pitchFamily="34" charset="0"/>
              </a:rPr>
              <a:t> </a:t>
            </a:r>
            <a:r>
              <a:rPr lang="ar-JO" sz="1000" dirty="0">
                <a:latin typeface="Tahoma"/>
                <a:cs typeface="Calibri" panose="020F0502020204030204" pitchFamily="34" charset="0"/>
              </a:rPr>
              <a:t>وبالرغم من ذلك، فإن العديد من المجموعات تعمل من أجل توثيق هذه المعلومات ومشاركتها وتحليلها بشكل منهجي وبطريقة تفيد التعلم والعمل على نطاق أوسع. يمكن لأي منظمة استخدام هذا الدليل لمساعدتها على إدارة التغذية الراجعة المفتوحة من أفراد المجتمع بشكل أفضل.</a:t>
            </a:r>
            <a:endParaRPr sz="1000" dirty="0">
              <a:latin typeface="Tahoma"/>
              <a:cs typeface="Calibri" panose="020F0502020204030204" pitchFamily="34" charset="0"/>
            </a:endParaRPr>
          </a:p>
        </p:txBody>
      </p:sp>
      <p:sp>
        <p:nvSpPr>
          <p:cNvPr id="26" name="object 26"/>
          <p:cNvSpPr/>
          <p:nvPr/>
        </p:nvSpPr>
        <p:spPr>
          <a:xfrm>
            <a:off x="719999" y="9326642"/>
            <a:ext cx="914400" cy="0"/>
          </a:xfrm>
          <a:custGeom>
            <a:avLst/>
            <a:gdLst/>
            <a:ahLst/>
            <a:cxnLst/>
            <a:rect l="l" t="t" r="r" b="b"/>
            <a:pathLst>
              <a:path w="914400">
                <a:moveTo>
                  <a:pt x="0" y="0"/>
                </a:moveTo>
                <a:lnTo>
                  <a:pt x="914400" y="0"/>
                </a:lnTo>
              </a:path>
            </a:pathLst>
          </a:custGeom>
          <a:ln w="3810">
            <a:solidFill>
              <a:srgbClr val="A92886"/>
            </a:solidFill>
          </a:ln>
        </p:spPr>
        <p:txBody>
          <a:bodyPr wrap="square" lIns="0" tIns="0" rIns="0" bIns="0" rtlCol="0"/>
          <a:lstStyle/>
          <a:p>
            <a:endParaRPr>
              <a:cs typeface="Calibri" panose="020F0502020204030204" pitchFamily="34" charset="0"/>
            </a:endParaRPr>
          </a:p>
        </p:txBody>
      </p:sp>
      <p:sp>
        <p:nvSpPr>
          <p:cNvPr id="27" name="object 27"/>
          <p:cNvSpPr txBox="1"/>
          <p:nvPr/>
        </p:nvSpPr>
        <p:spPr>
          <a:xfrm>
            <a:off x="707299" y="9331722"/>
            <a:ext cx="5896610" cy="228268"/>
          </a:xfrm>
          <a:prstGeom prst="rect">
            <a:avLst/>
          </a:prstGeom>
        </p:spPr>
        <p:txBody>
          <a:bodyPr vert="horz" wrap="square" lIns="0" tIns="12700" rIns="0" bIns="0" rtlCol="0">
            <a:spAutoFit/>
          </a:bodyPr>
          <a:lstStyle/>
          <a:p>
            <a:pPr marL="120650" marR="5080" indent="-108585" algn="r" rtl="1">
              <a:lnSpc>
                <a:spcPct val="100000"/>
              </a:lnSpc>
              <a:spcBef>
                <a:spcPts val="100"/>
              </a:spcBef>
            </a:pPr>
            <a:r>
              <a:rPr sz="700" dirty="0">
                <a:solidFill>
                  <a:srgbClr val="992B7D"/>
                </a:solidFill>
                <a:latin typeface="Arial Black"/>
                <a:cs typeface="Calibri" panose="020F0502020204030204" pitchFamily="34" charset="0"/>
              </a:rPr>
              <a:t>1</a:t>
            </a:r>
            <a:r>
              <a:rPr lang="ar-JO" sz="700" dirty="0">
                <a:solidFill>
                  <a:srgbClr val="992B7D"/>
                </a:solidFill>
                <a:latin typeface="Arial Black"/>
                <a:cs typeface="Calibri" panose="020F0502020204030204" pitchFamily="34" charset="0"/>
              </a:rPr>
              <a:t> </a:t>
            </a:r>
            <a:r>
              <a:rPr lang="ar-JO" sz="700" dirty="0">
                <a:solidFill>
                  <a:schemeClr val="tx1"/>
                </a:solidFill>
                <a:latin typeface="Arial Black"/>
                <a:cs typeface="Calibri" panose="020F0502020204030204" pitchFamily="34" charset="0"/>
              </a:rPr>
              <a:t>تصف المشاركة المجتمعية والمساءلة  طريقة العمل بشكل شفافة وتشاركي مع المجتمعات التي تعمل على تحسين جودة البرامج والعمليات، كما يمكن استخدامه بشكل تبادلي مع مساءلة الأشخاص أو السكان المتضررين</a:t>
            </a:r>
            <a:r>
              <a:rPr lang="ar-JO" sz="700" dirty="0">
                <a:solidFill>
                  <a:srgbClr val="992B7D"/>
                </a:solidFill>
                <a:latin typeface="Arial Black"/>
                <a:cs typeface="Calibri" panose="020F0502020204030204" pitchFamily="34" charset="0"/>
              </a:rPr>
              <a:t>.</a:t>
            </a:r>
            <a:endParaRPr sz="700" dirty="0">
              <a:latin typeface="Tahoma"/>
              <a:cs typeface="Calibri" panose="020F0502020204030204" pitchFamily="34" charset="0"/>
            </a:endParaRPr>
          </a:p>
        </p:txBody>
      </p:sp>
      <p:sp>
        <p:nvSpPr>
          <p:cNvPr id="28" name="object 28"/>
          <p:cNvSpPr txBox="1"/>
          <p:nvPr/>
        </p:nvSpPr>
        <p:spPr>
          <a:xfrm>
            <a:off x="719999" y="7340332"/>
            <a:ext cx="2995930" cy="1411605"/>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Tahoma"/>
                <a:cs typeface="Calibri" panose="020F0502020204030204" pitchFamily="34" charset="0"/>
              </a:rPr>
              <a:t>على الرغم من أن هذا المستند يعتمد على الخبرات المستمدة من استجابات الصحة العامة، إلا أنه يمكن استخدامه في أي سياق يتخلله تواصل مستمر مع أفراد المجتمع وحاجة إلى فهم التغذية الراجعة والتصرف بناءً عليها. في حين أننا نستعرض أمثلة على </a:t>
            </a:r>
            <a:r>
              <a:rPr lang="ar-JO" sz="1000" dirty="0">
                <a:solidFill>
                  <a:srgbClr val="E42A83"/>
                </a:solidFill>
                <a:latin typeface="Tahoma"/>
                <a:cs typeface="Calibri" panose="020F0502020204030204" pitchFamily="34" charset="0"/>
                <a:hlinkClick r:id="rId2" action="ppaction://hlinksldjump"/>
              </a:rPr>
              <a:t>آليات التغذية الراجعة </a:t>
            </a:r>
            <a:r>
              <a:rPr lang="ar-JO" sz="1000" dirty="0">
                <a:latin typeface="Tahoma"/>
                <a:cs typeface="Calibri" panose="020F0502020204030204" pitchFamily="34" charset="0"/>
              </a:rPr>
              <a:t>الخاصة بالصليب الأحمر والهلال الأحمر، إلا أنه يمكن استخدامها من قبل أي شخص مشارك في البرامج التي تقدم الخدمات للمجتمعات الهشة والمتضررة جرّاء الأزمات.</a:t>
            </a:r>
            <a:endParaRPr lang="en-US" sz="1000" dirty="0">
              <a:latin typeface="Tahoma"/>
              <a:cs typeface="Calibri" panose="020F0502020204030204" pitchFamily="34" charset="0"/>
            </a:endParaRPr>
          </a:p>
          <a:p>
            <a:pPr marL="12700" marR="5080" algn="just">
              <a:lnSpc>
                <a:spcPct val="113999"/>
              </a:lnSpc>
              <a:spcBef>
                <a:spcPts val="100"/>
              </a:spcBef>
            </a:pPr>
            <a:endParaRPr lang="en-US" sz="1000" spc="175" dirty="0">
              <a:latin typeface="Tahoma"/>
              <a:cs typeface="Calibri" panose="020F0502020204030204" pitchFamily="34" charset="0"/>
            </a:endParaRPr>
          </a:p>
        </p:txBody>
      </p:sp>
      <p:sp>
        <p:nvSpPr>
          <p:cNvPr id="29" name="object 29"/>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30" name="object 30"/>
          <p:cNvSpPr txBox="1"/>
          <p:nvPr/>
        </p:nvSpPr>
        <p:spPr>
          <a:xfrm>
            <a:off x="6749574" y="10083162"/>
            <a:ext cx="86360" cy="135935"/>
          </a:xfrm>
          <a:prstGeom prst="rect">
            <a:avLst/>
          </a:prstGeom>
        </p:spPr>
        <p:txBody>
          <a:bodyPr vert="horz" wrap="square" lIns="0" tIns="12700" rIns="0" bIns="0" rtlCol="0">
            <a:spAutoFit/>
          </a:bodyPr>
          <a:lstStyle/>
          <a:p>
            <a:pPr marL="12700">
              <a:lnSpc>
                <a:spcPct val="100000"/>
              </a:lnSpc>
              <a:spcBef>
                <a:spcPts val="100"/>
              </a:spcBef>
            </a:pPr>
            <a:r>
              <a:rPr sz="800" b="1" spc="25" dirty="0">
                <a:solidFill>
                  <a:srgbClr val="FFFFFF"/>
                </a:solidFill>
                <a:latin typeface="Calibri" panose="020F0502020204030204" pitchFamily="34" charset="0"/>
                <a:cs typeface="Calibri" panose="020F0502020204030204" pitchFamily="34" charset="0"/>
              </a:rPr>
              <a:t>5</a:t>
            </a:r>
            <a:endParaRPr sz="800" dirty="0">
              <a:latin typeface="Calibri" panose="020F0502020204030204" pitchFamily="34" charset="0"/>
              <a:cs typeface="Calibri" panose="020F0502020204030204" pitchFamily="34" charset="0"/>
            </a:endParaRPr>
          </a:p>
        </p:txBody>
      </p:sp>
      <p:sp>
        <p:nvSpPr>
          <p:cNvPr id="31" name="object 31"/>
          <p:cNvSpPr txBox="1"/>
          <p:nvPr/>
        </p:nvSpPr>
        <p:spPr>
          <a:xfrm>
            <a:off x="4971835" y="10134695"/>
            <a:ext cx="1672589" cy="120546"/>
          </a:xfrm>
          <a:prstGeom prst="rect">
            <a:avLst/>
          </a:prstGeom>
        </p:spPr>
        <p:txBody>
          <a:bodyPr vert="horz" wrap="square" lIns="0" tIns="12700" rIns="0" bIns="0" rtlCol="0">
            <a:spAutoFit/>
          </a:bodyPr>
          <a:lstStyle/>
          <a:p>
            <a:pPr marL="12700" rtl="1">
              <a:lnSpc>
                <a:spcPct val="100000"/>
              </a:lnSpc>
              <a:spcBef>
                <a:spcPts val="100"/>
              </a:spcBef>
            </a:pPr>
            <a:r>
              <a:rPr lang="ar-JO" sz="700" b="1" spc="95" dirty="0">
                <a:solidFill>
                  <a:srgbClr val="992B7D"/>
                </a:solidFill>
                <a:latin typeface="Calibri"/>
                <a:cs typeface="Calibri" panose="020F0502020204030204" pitchFamily="34" charset="0"/>
              </a:rPr>
              <a:t>الوحدة 3: </a:t>
            </a:r>
            <a:r>
              <a:rPr lang="ar-JO" sz="700" b="1" spc="95" dirty="0">
                <a:solidFill>
                  <a:schemeClr val="tx1"/>
                </a:solidFill>
                <a:latin typeface="Calibri"/>
                <a:cs typeface="Calibri" panose="020F0502020204030204" pitchFamily="34" charset="0"/>
              </a:rPr>
              <a:t>إستعراض هذا الدليل</a:t>
            </a:r>
            <a:endParaRPr sz="700" dirty="0">
              <a:solidFill>
                <a:schemeClr val="tx1"/>
              </a:solidFill>
              <a:latin typeface="Verdana"/>
              <a:cs typeface="Calibri" panose="020F050202020403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605462" y="1308100"/>
            <a:ext cx="5078730" cy="0"/>
          </a:xfrm>
          <a:custGeom>
            <a:avLst/>
            <a:gdLst/>
            <a:ahLst/>
            <a:cxnLst/>
            <a:rect l="l" t="t" r="r" b="b"/>
            <a:pathLst>
              <a:path w="5078730">
                <a:moveTo>
                  <a:pt x="0" y="0"/>
                </a:moveTo>
                <a:lnTo>
                  <a:pt x="5078196" y="0"/>
                </a:lnTo>
              </a:path>
            </a:pathLst>
          </a:custGeom>
          <a:ln w="6350">
            <a:solidFill>
              <a:srgbClr val="011E41"/>
            </a:solidFill>
          </a:ln>
        </p:spPr>
        <p:txBody>
          <a:bodyPr wrap="square" lIns="0" tIns="0" rIns="0" bIns="0" rtlCol="0"/>
          <a:lstStyle/>
          <a:p>
            <a:endParaRPr>
              <a:cs typeface="Calibri" panose="020F0502020204030204" pitchFamily="34" charset="0"/>
            </a:endParaRPr>
          </a:p>
        </p:txBody>
      </p:sp>
      <p:sp>
        <p:nvSpPr>
          <p:cNvPr id="3" name="object 3"/>
          <p:cNvSpPr txBox="1">
            <a:spLocks noGrp="1"/>
          </p:cNvSpPr>
          <p:nvPr>
            <p:ph type="title"/>
          </p:nvPr>
        </p:nvSpPr>
        <p:spPr>
          <a:xfrm>
            <a:off x="1437474" y="686238"/>
            <a:ext cx="5103495" cy="482600"/>
          </a:xfrm>
          <a:prstGeom prst="rect">
            <a:avLst/>
          </a:prstGeom>
        </p:spPr>
        <p:txBody>
          <a:bodyPr vert="horz" wrap="square" lIns="0" tIns="12700" rIns="0" bIns="0" rtlCol="0">
            <a:spAutoFit/>
          </a:bodyPr>
          <a:lstStyle/>
          <a:p>
            <a:pPr marL="12700" rtl="1">
              <a:lnSpc>
                <a:spcPct val="100000"/>
              </a:lnSpc>
              <a:spcBef>
                <a:spcPts val="100"/>
              </a:spcBef>
            </a:pPr>
            <a:r>
              <a:rPr lang="ar-JO" spc="220" dirty="0">
                <a:cs typeface="Calibri" panose="020F0502020204030204" pitchFamily="34" charset="0"/>
              </a:rPr>
              <a:t>مصادر إضافية</a:t>
            </a:r>
            <a:endParaRPr spc="275" dirty="0">
              <a:cs typeface="Calibri" panose="020F0502020204030204" pitchFamily="34" charset="0"/>
            </a:endParaRPr>
          </a:p>
        </p:txBody>
      </p:sp>
      <p:sp>
        <p:nvSpPr>
          <p:cNvPr id="4" name="object 4"/>
          <p:cNvSpPr txBox="1"/>
          <p:nvPr/>
        </p:nvSpPr>
        <p:spPr>
          <a:xfrm>
            <a:off x="706937" y="1552556"/>
            <a:ext cx="5977255" cy="2023631"/>
          </a:xfrm>
          <a:prstGeom prst="rect">
            <a:avLst/>
          </a:prstGeom>
        </p:spPr>
        <p:txBody>
          <a:bodyPr vert="horz" wrap="square" lIns="0" tIns="12700" rIns="0" bIns="0" rtlCol="0">
            <a:spAutoFit/>
          </a:bodyPr>
          <a:lstStyle/>
          <a:p>
            <a:pPr marL="12700" rtl="1">
              <a:lnSpc>
                <a:spcPct val="100000"/>
              </a:lnSpc>
              <a:spcBef>
                <a:spcPts val="100"/>
              </a:spcBef>
            </a:pPr>
            <a:r>
              <a:rPr lang="ar-JO" sz="1000" dirty="0">
                <a:latin typeface="Tahoma"/>
                <a:cs typeface="Calibri" panose="020F0502020204030204" pitchFamily="34" charset="0"/>
              </a:rPr>
              <a:t>الإرشادات الرئيسية المكملة لهذا الدليل:</a:t>
            </a:r>
            <a:endParaRPr sz="1000" dirty="0">
              <a:latin typeface="Tahoma"/>
              <a:cs typeface="Calibri" panose="020F0502020204030204" pitchFamily="34" charset="0"/>
            </a:endParaRPr>
          </a:p>
          <a:p>
            <a:pPr marL="120014" indent="-107314" rtl="1">
              <a:lnSpc>
                <a:spcPct val="100000"/>
              </a:lnSpc>
              <a:spcBef>
                <a:spcPts val="1010"/>
              </a:spcBef>
              <a:buFont typeface="Wingdings"/>
              <a:buChar char=""/>
              <a:tabLst>
                <a:tab pos="120014" algn="l"/>
              </a:tabLst>
            </a:pPr>
            <a:r>
              <a:rPr lang="ar-JO" sz="1000" u="sng" spc="-35" dirty="0">
                <a:solidFill>
                  <a:srgbClr val="992B7D"/>
                </a:solidFill>
                <a:uFill>
                  <a:solidFill>
                    <a:srgbClr val="992B7D"/>
                  </a:solidFill>
                </a:uFill>
                <a:latin typeface="Tahoma"/>
                <a:cs typeface="Calibri" panose="020F0502020204030204" pitchFamily="34" charset="0"/>
                <a:hlinkClick r:id="rId2"/>
              </a:rPr>
              <a:t>مجموعة أدوات ملاحظات وانطباعات  الاتحاد الدولي لجمعيات الصليب الأحمر والهلال الأحمر</a:t>
            </a:r>
            <a:endParaRPr sz="1000" dirty="0">
              <a:latin typeface="Tahoma"/>
              <a:cs typeface="Calibri" panose="020F0502020204030204" pitchFamily="34" charset="0"/>
            </a:endParaRPr>
          </a:p>
          <a:p>
            <a:pPr marL="120014" indent="-107314" rtl="1">
              <a:spcBef>
                <a:spcPts val="160"/>
              </a:spcBef>
              <a:buFont typeface="Wingdings"/>
              <a:buChar char=""/>
              <a:tabLst>
                <a:tab pos="120014" algn="l"/>
              </a:tabLst>
            </a:pPr>
            <a:r>
              <a:rPr lang="ar-JO" sz="1000" u="sng" spc="-10" dirty="0">
                <a:solidFill>
                  <a:srgbClr val="992B7D"/>
                </a:solidFill>
                <a:uFill>
                  <a:solidFill>
                    <a:srgbClr val="992B7D"/>
                  </a:solidFill>
                </a:uFill>
                <a:latin typeface="Tahoma"/>
                <a:cs typeface="Calibri" panose="020F0502020204030204" pitchFamily="34" charset="0"/>
                <a:hlinkClick r:id="rId3"/>
              </a:rPr>
              <a:t>مجموعة أدوات</a:t>
            </a:r>
            <a:r>
              <a:rPr lang="ar-JO" sz="1000" spc="-10" dirty="0">
                <a:latin typeface="Tahoma"/>
                <a:cs typeface="Calibri" panose="020F0502020204030204" pitchFamily="34" charset="0"/>
              </a:rPr>
              <a:t> و </a:t>
            </a:r>
            <a:r>
              <a:rPr lang="ar-JO" sz="1000" u="sng" dirty="0">
                <a:solidFill>
                  <a:srgbClr val="992B7D"/>
                </a:solidFill>
                <a:uFill>
                  <a:solidFill>
                    <a:srgbClr val="992B7D"/>
                  </a:solidFill>
                </a:uFill>
                <a:latin typeface="Tahoma"/>
                <a:cs typeface="Calibri" panose="020F0502020204030204" pitchFamily="34" charset="0"/>
                <a:hlinkClick r:id="rId4"/>
              </a:rPr>
              <a:t>دليل الصليب الأحمر والهلال الأحمر للمشاركة المجتمعية والمساءلة</a:t>
            </a:r>
            <a:r>
              <a:rPr lang="ar-JO" sz="1000" u="sng" dirty="0">
                <a:solidFill>
                  <a:srgbClr val="992B7D"/>
                </a:solidFill>
                <a:uFill>
                  <a:solidFill>
                    <a:srgbClr val="992B7D"/>
                  </a:solidFill>
                </a:uFill>
                <a:latin typeface="Tahoma"/>
                <a:cs typeface="Calibri" panose="020F0502020204030204" pitchFamily="34" charset="0"/>
              </a:rPr>
              <a:t> </a:t>
            </a:r>
          </a:p>
          <a:p>
            <a:pPr marL="120014" indent="-107314" rtl="1">
              <a:spcBef>
                <a:spcPts val="160"/>
              </a:spcBef>
              <a:buFont typeface="Wingdings"/>
              <a:buChar char=""/>
              <a:tabLst>
                <a:tab pos="120014" algn="l"/>
              </a:tabLst>
            </a:pPr>
            <a:r>
              <a:rPr lang="ar-JO" sz="1000" u="sng" dirty="0">
                <a:solidFill>
                  <a:srgbClr val="992B7D"/>
                </a:solidFill>
                <a:uFill>
                  <a:solidFill>
                    <a:srgbClr val="992B7D"/>
                  </a:solidFill>
                </a:uFill>
                <a:latin typeface="Tahoma"/>
                <a:cs typeface="Calibri" panose="020F0502020204030204" pitchFamily="34" charset="0"/>
                <a:hlinkClick r:id="rId5"/>
              </a:rPr>
              <a:t>دليل صندوق الخط الساخن</a:t>
            </a:r>
            <a:endParaRPr sz="1000" dirty="0">
              <a:latin typeface="Tahoma"/>
              <a:cs typeface="Calibri" panose="020F0502020204030204" pitchFamily="34" charset="0"/>
            </a:endParaRPr>
          </a:p>
          <a:p>
            <a:pPr marL="120014" indent="-107314" rtl="1">
              <a:lnSpc>
                <a:spcPct val="100000"/>
              </a:lnSpc>
              <a:spcBef>
                <a:spcPts val="160"/>
              </a:spcBef>
              <a:buFont typeface="Wingdings"/>
              <a:buChar char=""/>
              <a:tabLst>
                <a:tab pos="120014" algn="l"/>
              </a:tabLst>
            </a:pPr>
            <a:r>
              <a:rPr lang="ar-JO" sz="1000" u="sng" dirty="0">
                <a:solidFill>
                  <a:srgbClr val="992B7D"/>
                </a:solidFill>
                <a:uFill>
                  <a:solidFill>
                    <a:srgbClr val="992B7D"/>
                  </a:solidFill>
                </a:uFill>
                <a:latin typeface="Tahoma"/>
                <a:cs typeface="Calibri" panose="020F0502020204030204" pitchFamily="34" charset="0"/>
                <a:hlinkClick r:id="rId6"/>
              </a:rPr>
              <a:t>تدريب العلوم الاجتماعية - تكيف الصليب الأحمر والهلال الأحمر</a:t>
            </a:r>
            <a:endParaRPr sz="1000" dirty="0">
              <a:latin typeface="Tahoma"/>
              <a:cs typeface="Calibri" panose="020F0502020204030204" pitchFamily="34" charset="0"/>
            </a:endParaRPr>
          </a:p>
          <a:p>
            <a:pPr>
              <a:lnSpc>
                <a:spcPct val="100000"/>
              </a:lnSpc>
              <a:spcBef>
                <a:spcPts val="15"/>
              </a:spcBef>
              <a:buClr>
                <a:srgbClr val="992B7D"/>
              </a:buClr>
              <a:buFont typeface="Wingdings"/>
              <a:buChar char=""/>
            </a:pPr>
            <a:endParaRPr sz="1000" dirty="0">
              <a:latin typeface="Tahoma"/>
              <a:cs typeface="Calibri" panose="020F0502020204030204" pitchFamily="34" charset="0"/>
            </a:endParaRPr>
          </a:p>
          <a:p>
            <a:pPr marL="12700" rtl="1">
              <a:lnSpc>
                <a:spcPct val="100000"/>
              </a:lnSpc>
            </a:pPr>
            <a:r>
              <a:rPr lang="ar-JO" sz="1000" spc="-10" dirty="0">
                <a:latin typeface="Tahoma"/>
                <a:cs typeface="Calibri" panose="020F0502020204030204" pitchFamily="34" charset="0"/>
              </a:rPr>
              <a:t>يمكنك العثور على مزيد من المعلومات حول آليات التغذية الراجعة من خلال المنصات الآتية:</a:t>
            </a:r>
            <a:endParaRPr lang="en-US" sz="1000" spc="-10" dirty="0">
              <a:latin typeface="Tahoma"/>
              <a:cs typeface="Calibri" panose="020F0502020204030204" pitchFamily="34" charset="0"/>
            </a:endParaRPr>
          </a:p>
          <a:p>
            <a:pPr marL="12700">
              <a:lnSpc>
                <a:spcPct val="100000"/>
              </a:lnSpc>
            </a:pPr>
            <a:endParaRPr lang="en-US" sz="1000" u="sng" spc="-10" dirty="0">
              <a:solidFill>
                <a:srgbClr val="992B7D"/>
              </a:solidFill>
              <a:uFill>
                <a:solidFill>
                  <a:srgbClr val="992B7D"/>
                </a:solidFill>
              </a:uFill>
              <a:latin typeface="Tahoma"/>
              <a:cs typeface="Calibri" panose="020F0502020204030204" pitchFamily="34" charset="0"/>
              <a:hlinkClick r:id="rId7"/>
            </a:endParaRPr>
          </a:p>
          <a:p>
            <a:pPr marL="184150" indent="-171450" rtl="1">
              <a:lnSpc>
                <a:spcPct val="100000"/>
              </a:lnSpc>
              <a:buFont typeface="Arial" panose="020B0604020202020204" pitchFamily="34" charset="0"/>
              <a:buChar char="•"/>
            </a:pPr>
            <a:r>
              <a:rPr lang="ar-JO" sz="1000" u="sng" spc="10" dirty="0">
                <a:solidFill>
                  <a:srgbClr val="992B7D"/>
                </a:solidFill>
                <a:uFill>
                  <a:solidFill>
                    <a:srgbClr val="992B7D"/>
                  </a:solidFill>
                </a:uFill>
                <a:latin typeface="Tahoma"/>
                <a:cs typeface="Calibri" panose="020F0502020204030204" pitchFamily="34" charset="0"/>
                <a:hlinkClick r:id="rId7"/>
              </a:rPr>
              <a:t>مركز المشاركة المجتمعية </a:t>
            </a:r>
            <a:r>
              <a:rPr lang="ar-JO" sz="1000" dirty="0">
                <a:latin typeface="Tahoma"/>
                <a:cs typeface="Calibri" panose="020F0502020204030204" pitchFamily="34" charset="0"/>
              </a:rPr>
              <a:t>: لمقاطع الفيديو ودراسات الحالة والوثائق التوجيهية والمزيد.</a:t>
            </a:r>
            <a:endParaRPr lang="en-US" sz="1000" dirty="0">
              <a:latin typeface="Tahoma"/>
              <a:cs typeface="Calibri" panose="020F0502020204030204" pitchFamily="34" charset="0"/>
            </a:endParaRPr>
          </a:p>
          <a:p>
            <a:pPr marL="120014" indent="-107314" rtl="1">
              <a:lnSpc>
                <a:spcPct val="100000"/>
              </a:lnSpc>
              <a:spcBef>
                <a:spcPts val="160"/>
              </a:spcBef>
              <a:buFont typeface="Wingdings"/>
              <a:buChar char=""/>
              <a:tabLst>
                <a:tab pos="120014" algn="l"/>
              </a:tabLst>
            </a:pPr>
            <a:r>
              <a:rPr lang="ar-JO" sz="1000" u="sng" spc="-10" dirty="0">
                <a:solidFill>
                  <a:srgbClr val="992B7D"/>
                </a:solidFill>
                <a:uFill>
                  <a:solidFill>
                    <a:srgbClr val="992B7D"/>
                  </a:solidFill>
                </a:uFill>
                <a:latin typeface="Tahoma"/>
                <a:cs typeface="Calibri" panose="020F0502020204030204" pitchFamily="34" charset="0"/>
                <a:hlinkClick r:id="rId8"/>
              </a:rPr>
              <a:t>بوابة مصادر المساءلة </a:t>
            </a:r>
            <a:r>
              <a:rPr lang="ar-JO" sz="1000" u="sng" spc="-10" dirty="0">
                <a:solidFill>
                  <a:srgbClr val="992B7D"/>
                </a:solidFill>
                <a:uFill>
                  <a:solidFill>
                    <a:srgbClr val="992B7D"/>
                  </a:solidFill>
                </a:uFill>
                <a:latin typeface="Tahoma"/>
                <a:cs typeface="Calibri" panose="020F0502020204030204" pitchFamily="34" charset="0"/>
                <a:hlinkClick r:id="rId8"/>
              </a:rPr>
              <a:t>والشمول</a:t>
            </a:r>
            <a:r>
              <a:rPr lang="ar-JO" sz="1000" u="sng" spc="-10" dirty="0">
                <a:solidFill>
                  <a:srgbClr val="992B7D"/>
                </a:solidFill>
                <a:uFill>
                  <a:solidFill>
                    <a:srgbClr val="992B7D"/>
                  </a:solidFill>
                </a:uFill>
                <a:latin typeface="Tahoma"/>
                <a:cs typeface="Calibri" panose="020F0502020204030204" pitchFamily="34" charset="0"/>
                <a:hlinkClick r:id="rId8"/>
              </a:rPr>
              <a:t> للجنة الدائمة المشتركة بين الوكالات:</a:t>
            </a:r>
            <a:r>
              <a:rPr lang="ar-JO" sz="1000" u="sng" spc="-10" dirty="0">
                <a:solidFill>
                  <a:srgbClr val="992B7D"/>
                </a:solidFill>
                <a:uFill>
                  <a:solidFill>
                    <a:srgbClr val="992B7D"/>
                  </a:solidFill>
                </a:uFill>
                <a:latin typeface="Tahoma"/>
                <a:cs typeface="Calibri" panose="020F0502020204030204" pitchFamily="34" charset="0"/>
              </a:rPr>
              <a:t> </a:t>
            </a:r>
            <a:r>
              <a:rPr lang="ar-JO" sz="1000" dirty="0">
                <a:latin typeface="Tahoma"/>
                <a:cs typeface="Calibri" panose="020F0502020204030204" pitchFamily="34" charset="0"/>
              </a:rPr>
              <a:t>للحصول على الوثائق التوجيهية والمعايير والأدوات والمقالات.</a:t>
            </a:r>
            <a:endParaRPr sz="1000" dirty="0">
              <a:latin typeface="Tahoma"/>
              <a:cs typeface="Calibri" panose="020F0502020204030204" pitchFamily="34" charset="0"/>
            </a:endParaRPr>
          </a:p>
          <a:p>
            <a:pPr marL="120014" indent="-107314" rtl="1">
              <a:lnSpc>
                <a:spcPct val="100000"/>
              </a:lnSpc>
              <a:spcBef>
                <a:spcPts val="160"/>
              </a:spcBef>
              <a:buFont typeface="Wingdings"/>
              <a:buChar char=""/>
              <a:tabLst>
                <a:tab pos="120014" algn="l"/>
              </a:tabLst>
            </a:pPr>
            <a:r>
              <a:rPr lang="ar-JO" sz="1000" u="sng" dirty="0">
                <a:solidFill>
                  <a:srgbClr val="992B7D"/>
                </a:solidFill>
                <a:uFill>
                  <a:solidFill>
                    <a:srgbClr val="992B7D"/>
                  </a:solidFill>
                </a:uFill>
                <a:latin typeface="Tahoma"/>
                <a:cs typeface="Calibri" panose="020F0502020204030204" pitchFamily="34" charset="0"/>
                <a:hlinkClick r:id="rId9"/>
              </a:rPr>
              <a:t>مشاريع التعلم التعاوني</a:t>
            </a:r>
            <a:r>
              <a:rPr lang="ar-JO" sz="1000" u="sng" dirty="0">
                <a:solidFill>
                  <a:srgbClr val="992B7D"/>
                </a:solidFill>
                <a:uFill>
                  <a:solidFill>
                    <a:srgbClr val="992B7D"/>
                  </a:solidFill>
                </a:uFill>
                <a:latin typeface="Tahoma"/>
                <a:cs typeface="Calibri" panose="020F0502020204030204" pitchFamily="34" charset="0"/>
              </a:rPr>
              <a:t>: </a:t>
            </a:r>
            <a:r>
              <a:rPr lang="ar-JO" sz="1000" dirty="0">
                <a:solidFill>
                  <a:srgbClr val="992B7D"/>
                </a:solidFill>
                <a:uFill>
                  <a:solidFill>
                    <a:srgbClr val="992B7D"/>
                  </a:solidFill>
                </a:uFill>
                <a:latin typeface="Tahoma"/>
                <a:cs typeface="Calibri" panose="020F0502020204030204" pitchFamily="34" charset="0"/>
              </a:rPr>
              <a:t> </a:t>
            </a:r>
            <a:r>
              <a:rPr lang="ar-JO" sz="1000" dirty="0">
                <a:solidFill>
                  <a:schemeClr val="tx1"/>
                </a:solidFill>
                <a:uFill>
                  <a:solidFill>
                    <a:srgbClr val="992B7D"/>
                  </a:solidFill>
                </a:uFill>
                <a:latin typeface="Tahoma"/>
                <a:cs typeface="Calibri" panose="020F0502020204030204" pitchFamily="34" charset="0"/>
              </a:rPr>
              <a:t>للمنشورات الرئيسية، بما في ذلك الأدوات العملية ودراسات الحالة حول هذا الموضوع.</a:t>
            </a:r>
            <a:endParaRPr sz="1000" dirty="0">
              <a:solidFill>
                <a:schemeClr val="tx1"/>
              </a:solidFill>
              <a:latin typeface="Tahoma"/>
              <a:cs typeface="Calibri" panose="020F0502020204030204" pitchFamily="34" charset="0"/>
            </a:endParaRPr>
          </a:p>
        </p:txBody>
      </p:sp>
      <p:grpSp>
        <p:nvGrpSpPr>
          <p:cNvPr id="5" name="object 5"/>
          <p:cNvGrpSpPr/>
          <p:nvPr/>
        </p:nvGrpSpPr>
        <p:grpSpPr>
          <a:xfrm>
            <a:off x="0" y="3575761"/>
            <a:ext cx="7560309" cy="7116445"/>
            <a:chOff x="0" y="3575761"/>
            <a:chExt cx="7560309" cy="7116445"/>
          </a:xfrm>
        </p:grpSpPr>
        <p:pic>
          <p:nvPicPr>
            <p:cNvPr id="6" name="object 6"/>
            <p:cNvPicPr/>
            <p:nvPr/>
          </p:nvPicPr>
          <p:blipFill>
            <a:blip r:embed="rId10" cstate="print"/>
            <a:stretch>
              <a:fillRect/>
            </a:stretch>
          </p:blipFill>
          <p:spPr>
            <a:xfrm>
              <a:off x="0" y="3978003"/>
              <a:ext cx="7559992" cy="6713999"/>
            </a:xfrm>
            <a:prstGeom prst="rect">
              <a:avLst/>
            </a:prstGeom>
          </p:spPr>
        </p:pic>
        <p:sp>
          <p:nvSpPr>
            <p:cNvPr id="7" name="object 7"/>
            <p:cNvSpPr/>
            <p:nvPr/>
          </p:nvSpPr>
          <p:spPr>
            <a:xfrm>
              <a:off x="5521795" y="3575761"/>
              <a:ext cx="2038350" cy="2449195"/>
            </a:xfrm>
            <a:custGeom>
              <a:avLst/>
              <a:gdLst/>
              <a:ahLst/>
              <a:cxnLst/>
              <a:rect l="l" t="t" r="r" b="b"/>
              <a:pathLst>
                <a:path w="2038350" h="2449195">
                  <a:moveTo>
                    <a:pt x="2038210" y="0"/>
                  </a:moveTo>
                  <a:lnTo>
                    <a:pt x="0" y="0"/>
                  </a:lnTo>
                  <a:lnTo>
                    <a:pt x="0" y="2448940"/>
                  </a:lnTo>
                  <a:lnTo>
                    <a:pt x="2038210" y="2448940"/>
                  </a:lnTo>
                  <a:lnTo>
                    <a:pt x="2038210" y="2436241"/>
                  </a:lnTo>
                  <a:lnTo>
                    <a:pt x="1287977" y="2436241"/>
                  </a:lnTo>
                  <a:lnTo>
                    <a:pt x="1239599" y="2435263"/>
                  </a:lnTo>
                  <a:lnTo>
                    <a:pt x="1191719" y="2432351"/>
                  </a:lnTo>
                  <a:lnTo>
                    <a:pt x="1144374" y="2427544"/>
                  </a:lnTo>
                  <a:lnTo>
                    <a:pt x="1097603" y="2420880"/>
                  </a:lnTo>
                  <a:lnTo>
                    <a:pt x="1051443" y="2412396"/>
                  </a:lnTo>
                  <a:lnTo>
                    <a:pt x="1005932" y="2402131"/>
                  </a:lnTo>
                  <a:lnTo>
                    <a:pt x="961108" y="2390122"/>
                  </a:lnTo>
                  <a:lnTo>
                    <a:pt x="917009" y="2376407"/>
                  </a:lnTo>
                  <a:lnTo>
                    <a:pt x="873671" y="2361023"/>
                  </a:lnTo>
                  <a:lnTo>
                    <a:pt x="831134" y="2344008"/>
                  </a:lnTo>
                  <a:lnTo>
                    <a:pt x="789435" y="2325400"/>
                  </a:lnTo>
                  <a:lnTo>
                    <a:pt x="748611" y="2305238"/>
                  </a:lnTo>
                  <a:lnTo>
                    <a:pt x="708700" y="2283557"/>
                  </a:lnTo>
                  <a:lnTo>
                    <a:pt x="669740" y="2260397"/>
                  </a:lnTo>
                  <a:lnTo>
                    <a:pt x="631769" y="2235796"/>
                  </a:lnTo>
                  <a:lnTo>
                    <a:pt x="594825" y="2209790"/>
                  </a:lnTo>
                  <a:lnTo>
                    <a:pt x="558945" y="2182417"/>
                  </a:lnTo>
                  <a:lnTo>
                    <a:pt x="524167" y="2153716"/>
                  </a:lnTo>
                  <a:lnTo>
                    <a:pt x="490529" y="2123724"/>
                  </a:lnTo>
                  <a:lnTo>
                    <a:pt x="458069" y="2092479"/>
                  </a:lnTo>
                  <a:lnTo>
                    <a:pt x="426824" y="2060019"/>
                  </a:lnTo>
                  <a:lnTo>
                    <a:pt x="396832" y="2026381"/>
                  </a:lnTo>
                  <a:lnTo>
                    <a:pt x="368131" y="1991603"/>
                  </a:lnTo>
                  <a:lnTo>
                    <a:pt x="340759" y="1955723"/>
                  </a:lnTo>
                  <a:lnTo>
                    <a:pt x="314753" y="1918779"/>
                  </a:lnTo>
                  <a:lnTo>
                    <a:pt x="290151" y="1880808"/>
                  </a:lnTo>
                  <a:lnTo>
                    <a:pt x="266991" y="1841849"/>
                  </a:lnTo>
                  <a:lnTo>
                    <a:pt x="245311" y="1801938"/>
                  </a:lnTo>
                  <a:lnTo>
                    <a:pt x="225148" y="1761114"/>
                  </a:lnTo>
                  <a:lnTo>
                    <a:pt x="206541" y="1719414"/>
                  </a:lnTo>
                  <a:lnTo>
                    <a:pt x="189526" y="1676877"/>
                  </a:lnTo>
                  <a:lnTo>
                    <a:pt x="174142" y="1633540"/>
                  </a:lnTo>
                  <a:lnTo>
                    <a:pt x="160426" y="1589440"/>
                  </a:lnTo>
                  <a:lnTo>
                    <a:pt x="148417" y="1544616"/>
                  </a:lnTo>
                  <a:lnTo>
                    <a:pt x="138152" y="1499105"/>
                  </a:lnTo>
                  <a:lnTo>
                    <a:pt x="129668" y="1452945"/>
                  </a:lnTo>
                  <a:lnTo>
                    <a:pt x="123004" y="1406174"/>
                  </a:lnTo>
                  <a:lnTo>
                    <a:pt x="118198" y="1358830"/>
                  </a:lnTo>
                  <a:lnTo>
                    <a:pt x="115286" y="1310949"/>
                  </a:lnTo>
                  <a:lnTo>
                    <a:pt x="114307" y="1262571"/>
                  </a:lnTo>
                  <a:lnTo>
                    <a:pt x="115286" y="1214192"/>
                  </a:lnTo>
                  <a:lnTo>
                    <a:pt x="118198" y="1166311"/>
                  </a:lnTo>
                  <a:lnTo>
                    <a:pt x="123004" y="1118965"/>
                  </a:lnTo>
                  <a:lnTo>
                    <a:pt x="129668" y="1072194"/>
                  </a:lnTo>
                  <a:lnTo>
                    <a:pt x="138152" y="1026033"/>
                  </a:lnTo>
                  <a:lnTo>
                    <a:pt x="148417" y="980522"/>
                  </a:lnTo>
                  <a:lnTo>
                    <a:pt x="160426" y="935697"/>
                  </a:lnTo>
                  <a:lnTo>
                    <a:pt x="174142" y="891597"/>
                  </a:lnTo>
                  <a:lnTo>
                    <a:pt x="189526" y="848260"/>
                  </a:lnTo>
                  <a:lnTo>
                    <a:pt x="206541" y="805722"/>
                  </a:lnTo>
                  <a:lnTo>
                    <a:pt x="225148" y="764023"/>
                  </a:lnTo>
                  <a:lnTo>
                    <a:pt x="245311" y="723198"/>
                  </a:lnTo>
                  <a:lnTo>
                    <a:pt x="266991" y="683288"/>
                  </a:lnTo>
                  <a:lnTo>
                    <a:pt x="290151" y="644328"/>
                  </a:lnTo>
                  <a:lnTo>
                    <a:pt x="314753" y="606357"/>
                  </a:lnTo>
                  <a:lnTo>
                    <a:pt x="340759" y="569413"/>
                  </a:lnTo>
                  <a:lnTo>
                    <a:pt x="368131" y="533533"/>
                  </a:lnTo>
                  <a:lnTo>
                    <a:pt x="396832" y="498756"/>
                  </a:lnTo>
                  <a:lnTo>
                    <a:pt x="426824" y="465118"/>
                  </a:lnTo>
                  <a:lnTo>
                    <a:pt x="458069" y="432658"/>
                  </a:lnTo>
                  <a:lnTo>
                    <a:pt x="490529" y="401413"/>
                  </a:lnTo>
                  <a:lnTo>
                    <a:pt x="524167" y="371421"/>
                  </a:lnTo>
                  <a:lnTo>
                    <a:pt x="558945" y="342721"/>
                  </a:lnTo>
                  <a:lnTo>
                    <a:pt x="594825" y="315349"/>
                  </a:lnTo>
                  <a:lnTo>
                    <a:pt x="631769" y="289343"/>
                  </a:lnTo>
                  <a:lnTo>
                    <a:pt x="669740" y="264741"/>
                  </a:lnTo>
                  <a:lnTo>
                    <a:pt x="708700" y="241582"/>
                  </a:lnTo>
                  <a:lnTo>
                    <a:pt x="748611" y="219902"/>
                  </a:lnTo>
                  <a:lnTo>
                    <a:pt x="789435" y="199740"/>
                  </a:lnTo>
                  <a:lnTo>
                    <a:pt x="831134" y="181132"/>
                  </a:lnTo>
                  <a:lnTo>
                    <a:pt x="873671" y="164118"/>
                  </a:lnTo>
                  <a:lnTo>
                    <a:pt x="917009" y="148734"/>
                  </a:lnTo>
                  <a:lnTo>
                    <a:pt x="961108" y="135019"/>
                  </a:lnTo>
                  <a:lnTo>
                    <a:pt x="1005932" y="123010"/>
                  </a:lnTo>
                  <a:lnTo>
                    <a:pt x="1051443" y="112745"/>
                  </a:lnTo>
                  <a:lnTo>
                    <a:pt x="1097603" y="104262"/>
                  </a:lnTo>
                  <a:lnTo>
                    <a:pt x="1144374" y="97598"/>
                  </a:lnTo>
                  <a:lnTo>
                    <a:pt x="1191719" y="92791"/>
                  </a:lnTo>
                  <a:lnTo>
                    <a:pt x="1239599" y="89879"/>
                  </a:lnTo>
                  <a:lnTo>
                    <a:pt x="1287977" y="88900"/>
                  </a:lnTo>
                  <a:lnTo>
                    <a:pt x="2038210" y="88900"/>
                  </a:lnTo>
                  <a:lnTo>
                    <a:pt x="2038210" y="0"/>
                  </a:lnTo>
                  <a:close/>
                </a:path>
                <a:path w="2038350" h="2449195">
                  <a:moveTo>
                    <a:pt x="2038210" y="2164922"/>
                  </a:moveTo>
                  <a:lnTo>
                    <a:pt x="1981130" y="2209790"/>
                  </a:lnTo>
                  <a:lnTo>
                    <a:pt x="1944186" y="2235796"/>
                  </a:lnTo>
                  <a:lnTo>
                    <a:pt x="1906215" y="2260397"/>
                  </a:lnTo>
                  <a:lnTo>
                    <a:pt x="1867255" y="2283557"/>
                  </a:lnTo>
                  <a:lnTo>
                    <a:pt x="1827344" y="2305238"/>
                  </a:lnTo>
                  <a:lnTo>
                    <a:pt x="1786520" y="2325400"/>
                  </a:lnTo>
                  <a:lnTo>
                    <a:pt x="1744821" y="2344008"/>
                  </a:lnTo>
                  <a:lnTo>
                    <a:pt x="1702284" y="2361023"/>
                  </a:lnTo>
                  <a:lnTo>
                    <a:pt x="1658946" y="2376407"/>
                  </a:lnTo>
                  <a:lnTo>
                    <a:pt x="1614847" y="2390122"/>
                  </a:lnTo>
                  <a:lnTo>
                    <a:pt x="1570022" y="2402131"/>
                  </a:lnTo>
                  <a:lnTo>
                    <a:pt x="1524512" y="2412396"/>
                  </a:lnTo>
                  <a:lnTo>
                    <a:pt x="1478352" y="2420880"/>
                  </a:lnTo>
                  <a:lnTo>
                    <a:pt x="1431581" y="2427544"/>
                  </a:lnTo>
                  <a:lnTo>
                    <a:pt x="1384236" y="2432351"/>
                  </a:lnTo>
                  <a:lnTo>
                    <a:pt x="1336356" y="2435263"/>
                  </a:lnTo>
                  <a:lnTo>
                    <a:pt x="1287977" y="2436241"/>
                  </a:lnTo>
                  <a:lnTo>
                    <a:pt x="2038210" y="2436241"/>
                  </a:lnTo>
                  <a:lnTo>
                    <a:pt x="2038210" y="2164922"/>
                  </a:lnTo>
                  <a:close/>
                </a:path>
                <a:path w="2038350" h="2449195">
                  <a:moveTo>
                    <a:pt x="2038210" y="88900"/>
                  </a:moveTo>
                  <a:lnTo>
                    <a:pt x="1287977" y="88900"/>
                  </a:lnTo>
                  <a:lnTo>
                    <a:pt x="1336356" y="89879"/>
                  </a:lnTo>
                  <a:lnTo>
                    <a:pt x="1384236" y="92791"/>
                  </a:lnTo>
                  <a:lnTo>
                    <a:pt x="1431581" y="97598"/>
                  </a:lnTo>
                  <a:lnTo>
                    <a:pt x="1478352" y="104262"/>
                  </a:lnTo>
                  <a:lnTo>
                    <a:pt x="1524512" y="112745"/>
                  </a:lnTo>
                  <a:lnTo>
                    <a:pt x="1570022" y="123010"/>
                  </a:lnTo>
                  <a:lnTo>
                    <a:pt x="1614847" y="135019"/>
                  </a:lnTo>
                  <a:lnTo>
                    <a:pt x="1658946" y="148734"/>
                  </a:lnTo>
                  <a:lnTo>
                    <a:pt x="1702284" y="164118"/>
                  </a:lnTo>
                  <a:lnTo>
                    <a:pt x="1744821" y="181132"/>
                  </a:lnTo>
                  <a:lnTo>
                    <a:pt x="1786520" y="199740"/>
                  </a:lnTo>
                  <a:lnTo>
                    <a:pt x="1827344" y="219902"/>
                  </a:lnTo>
                  <a:lnTo>
                    <a:pt x="1867255" y="241582"/>
                  </a:lnTo>
                  <a:lnTo>
                    <a:pt x="1906215" y="264741"/>
                  </a:lnTo>
                  <a:lnTo>
                    <a:pt x="1944186" y="289343"/>
                  </a:lnTo>
                  <a:lnTo>
                    <a:pt x="1981130" y="315349"/>
                  </a:lnTo>
                  <a:lnTo>
                    <a:pt x="2017010" y="342721"/>
                  </a:lnTo>
                  <a:lnTo>
                    <a:pt x="2038210" y="360216"/>
                  </a:lnTo>
                  <a:lnTo>
                    <a:pt x="2038210" y="88900"/>
                  </a:lnTo>
                  <a:close/>
                </a:path>
              </a:pathLst>
            </a:custGeom>
            <a:solidFill>
              <a:srgbClr val="FFFFFF">
                <a:alpha val="58000"/>
              </a:srgbClr>
            </a:solidFill>
          </p:spPr>
          <p:txBody>
            <a:bodyPr wrap="square" lIns="0" tIns="0" rIns="0" bIns="0" rtlCol="0"/>
            <a:lstStyle/>
            <a:p>
              <a:endParaRPr>
                <a:cs typeface="Calibri" panose="020F0502020204030204" pitchFamily="34" charset="0"/>
              </a:endParaRPr>
            </a:p>
          </p:txBody>
        </p:sp>
        <p:sp>
          <p:nvSpPr>
            <p:cNvPr id="8" name="object 8"/>
            <p:cNvSpPr/>
            <p:nvPr/>
          </p:nvSpPr>
          <p:spPr>
            <a:xfrm>
              <a:off x="5521794" y="3575761"/>
              <a:ext cx="2038350" cy="2376170"/>
            </a:xfrm>
            <a:custGeom>
              <a:avLst/>
              <a:gdLst/>
              <a:ahLst/>
              <a:cxnLst/>
              <a:rect l="l" t="t" r="r" b="b"/>
              <a:pathLst>
                <a:path w="2038350" h="2376170">
                  <a:moveTo>
                    <a:pt x="2038210" y="0"/>
                  </a:moveTo>
                  <a:lnTo>
                    <a:pt x="0" y="0"/>
                  </a:lnTo>
                  <a:lnTo>
                    <a:pt x="0" y="2375979"/>
                  </a:lnTo>
                  <a:lnTo>
                    <a:pt x="2038210" y="2375979"/>
                  </a:lnTo>
                  <a:lnTo>
                    <a:pt x="2038210" y="2363285"/>
                  </a:lnTo>
                  <a:lnTo>
                    <a:pt x="1251490" y="2363285"/>
                  </a:lnTo>
                  <a:lnTo>
                    <a:pt x="1203419" y="2362287"/>
                  </a:lnTo>
                  <a:lnTo>
                    <a:pt x="1155857" y="2359321"/>
                  </a:lnTo>
                  <a:lnTo>
                    <a:pt x="1108843" y="2354425"/>
                  </a:lnTo>
                  <a:lnTo>
                    <a:pt x="1062417" y="2347638"/>
                  </a:lnTo>
                  <a:lnTo>
                    <a:pt x="1016617" y="2339002"/>
                  </a:lnTo>
                  <a:lnTo>
                    <a:pt x="971484" y="2328554"/>
                  </a:lnTo>
                  <a:lnTo>
                    <a:pt x="927057" y="2316334"/>
                  </a:lnTo>
                  <a:lnTo>
                    <a:pt x="883376" y="2302383"/>
                  </a:lnTo>
                  <a:lnTo>
                    <a:pt x="840479" y="2286738"/>
                  </a:lnTo>
                  <a:lnTo>
                    <a:pt x="798406" y="2269441"/>
                  </a:lnTo>
                  <a:lnTo>
                    <a:pt x="757198" y="2250530"/>
                  </a:lnTo>
                  <a:lnTo>
                    <a:pt x="716892" y="2230044"/>
                  </a:lnTo>
                  <a:lnTo>
                    <a:pt x="677530" y="2208024"/>
                  </a:lnTo>
                  <a:lnTo>
                    <a:pt x="639149" y="2184508"/>
                  </a:lnTo>
                  <a:lnTo>
                    <a:pt x="601791" y="2159537"/>
                  </a:lnTo>
                  <a:lnTo>
                    <a:pt x="565493" y="2133149"/>
                  </a:lnTo>
                  <a:lnTo>
                    <a:pt x="530296" y="2105384"/>
                  </a:lnTo>
                  <a:lnTo>
                    <a:pt x="496239" y="2076282"/>
                  </a:lnTo>
                  <a:lnTo>
                    <a:pt x="463362" y="2045881"/>
                  </a:lnTo>
                  <a:lnTo>
                    <a:pt x="431704" y="2014223"/>
                  </a:lnTo>
                  <a:lnTo>
                    <a:pt x="401304" y="1981345"/>
                  </a:lnTo>
                  <a:lnTo>
                    <a:pt x="372202" y="1947288"/>
                  </a:lnTo>
                  <a:lnTo>
                    <a:pt x="344438" y="1912090"/>
                  </a:lnTo>
                  <a:lnTo>
                    <a:pt x="318051" y="1875792"/>
                  </a:lnTo>
                  <a:lnTo>
                    <a:pt x="293080" y="1838433"/>
                  </a:lnTo>
                  <a:lnTo>
                    <a:pt x="269564" y="1800052"/>
                  </a:lnTo>
                  <a:lnTo>
                    <a:pt x="247544" y="1760689"/>
                  </a:lnTo>
                  <a:lnTo>
                    <a:pt x="227059" y="1720384"/>
                  </a:lnTo>
                  <a:lnTo>
                    <a:pt x="208148" y="1679175"/>
                  </a:lnTo>
                  <a:lnTo>
                    <a:pt x="190851" y="1637102"/>
                  </a:lnTo>
                  <a:lnTo>
                    <a:pt x="175207" y="1594205"/>
                  </a:lnTo>
                  <a:lnTo>
                    <a:pt x="161256" y="1550523"/>
                  </a:lnTo>
                  <a:lnTo>
                    <a:pt x="149037" y="1506095"/>
                  </a:lnTo>
                  <a:lnTo>
                    <a:pt x="138589" y="1460962"/>
                  </a:lnTo>
                  <a:lnTo>
                    <a:pt x="129953" y="1415162"/>
                  </a:lnTo>
                  <a:lnTo>
                    <a:pt x="123167" y="1368736"/>
                  </a:lnTo>
                  <a:lnTo>
                    <a:pt x="118271" y="1321722"/>
                  </a:lnTo>
                  <a:lnTo>
                    <a:pt x="115304" y="1274160"/>
                  </a:lnTo>
                  <a:lnTo>
                    <a:pt x="114306" y="1226089"/>
                  </a:lnTo>
                  <a:lnTo>
                    <a:pt x="115304" y="1178018"/>
                  </a:lnTo>
                  <a:lnTo>
                    <a:pt x="118271" y="1130456"/>
                  </a:lnTo>
                  <a:lnTo>
                    <a:pt x="123167" y="1083442"/>
                  </a:lnTo>
                  <a:lnTo>
                    <a:pt x="129953" y="1037015"/>
                  </a:lnTo>
                  <a:lnTo>
                    <a:pt x="138589" y="991216"/>
                  </a:lnTo>
                  <a:lnTo>
                    <a:pt x="149037" y="946083"/>
                  </a:lnTo>
                  <a:lnTo>
                    <a:pt x="161256" y="901655"/>
                  </a:lnTo>
                  <a:lnTo>
                    <a:pt x="175207" y="857973"/>
                  </a:lnTo>
                  <a:lnTo>
                    <a:pt x="190851" y="815076"/>
                  </a:lnTo>
                  <a:lnTo>
                    <a:pt x="208148" y="773003"/>
                  </a:lnTo>
                  <a:lnTo>
                    <a:pt x="227059" y="731794"/>
                  </a:lnTo>
                  <a:lnTo>
                    <a:pt x="247544" y="691489"/>
                  </a:lnTo>
                  <a:lnTo>
                    <a:pt x="269564" y="652126"/>
                  </a:lnTo>
                  <a:lnTo>
                    <a:pt x="293080" y="613745"/>
                  </a:lnTo>
                  <a:lnTo>
                    <a:pt x="318051" y="576386"/>
                  </a:lnTo>
                  <a:lnTo>
                    <a:pt x="344438" y="540088"/>
                  </a:lnTo>
                  <a:lnTo>
                    <a:pt x="372202" y="504890"/>
                  </a:lnTo>
                  <a:lnTo>
                    <a:pt x="401304" y="470833"/>
                  </a:lnTo>
                  <a:lnTo>
                    <a:pt x="431704" y="437955"/>
                  </a:lnTo>
                  <a:lnTo>
                    <a:pt x="463362" y="406297"/>
                  </a:lnTo>
                  <a:lnTo>
                    <a:pt x="496239" y="375896"/>
                  </a:lnTo>
                  <a:lnTo>
                    <a:pt x="530296" y="346794"/>
                  </a:lnTo>
                  <a:lnTo>
                    <a:pt x="565493" y="319029"/>
                  </a:lnTo>
                  <a:lnTo>
                    <a:pt x="601791" y="292641"/>
                  </a:lnTo>
                  <a:lnTo>
                    <a:pt x="639149" y="267670"/>
                  </a:lnTo>
                  <a:lnTo>
                    <a:pt x="677530" y="244154"/>
                  </a:lnTo>
                  <a:lnTo>
                    <a:pt x="716892" y="222134"/>
                  </a:lnTo>
                  <a:lnTo>
                    <a:pt x="757198" y="201648"/>
                  </a:lnTo>
                  <a:lnTo>
                    <a:pt x="798406" y="182737"/>
                  </a:lnTo>
                  <a:lnTo>
                    <a:pt x="840479" y="165440"/>
                  </a:lnTo>
                  <a:lnTo>
                    <a:pt x="883376" y="149795"/>
                  </a:lnTo>
                  <a:lnTo>
                    <a:pt x="927057" y="135844"/>
                  </a:lnTo>
                  <a:lnTo>
                    <a:pt x="971484" y="123624"/>
                  </a:lnTo>
                  <a:lnTo>
                    <a:pt x="1016617" y="113176"/>
                  </a:lnTo>
                  <a:lnTo>
                    <a:pt x="1062417" y="104539"/>
                  </a:lnTo>
                  <a:lnTo>
                    <a:pt x="1108843" y="97753"/>
                  </a:lnTo>
                  <a:lnTo>
                    <a:pt x="1155857" y="92857"/>
                  </a:lnTo>
                  <a:lnTo>
                    <a:pt x="1203419" y="89891"/>
                  </a:lnTo>
                  <a:lnTo>
                    <a:pt x="1251490" y="88893"/>
                  </a:lnTo>
                  <a:lnTo>
                    <a:pt x="2038210" y="88893"/>
                  </a:lnTo>
                  <a:lnTo>
                    <a:pt x="2038210" y="0"/>
                  </a:lnTo>
                  <a:close/>
                </a:path>
                <a:path w="2038350" h="2376170">
                  <a:moveTo>
                    <a:pt x="2038210" y="2047183"/>
                  </a:moveTo>
                  <a:lnTo>
                    <a:pt x="2006740" y="2076282"/>
                  </a:lnTo>
                  <a:lnTo>
                    <a:pt x="1972683" y="2105384"/>
                  </a:lnTo>
                  <a:lnTo>
                    <a:pt x="1937486" y="2133149"/>
                  </a:lnTo>
                  <a:lnTo>
                    <a:pt x="1901189" y="2159537"/>
                  </a:lnTo>
                  <a:lnTo>
                    <a:pt x="1863830" y="2184508"/>
                  </a:lnTo>
                  <a:lnTo>
                    <a:pt x="1825450" y="2208024"/>
                  </a:lnTo>
                  <a:lnTo>
                    <a:pt x="1786087" y="2230044"/>
                  </a:lnTo>
                  <a:lnTo>
                    <a:pt x="1745782" y="2250530"/>
                  </a:lnTo>
                  <a:lnTo>
                    <a:pt x="1704573" y="2269441"/>
                  </a:lnTo>
                  <a:lnTo>
                    <a:pt x="1662501" y="2286738"/>
                  </a:lnTo>
                  <a:lnTo>
                    <a:pt x="1619604" y="2302383"/>
                  </a:lnTo>
                  <a:lnTo>
                    <a:pt x="1575922" y="2316334"/>
                  </a:lnTo>
                  <a:lnTo>
                    <a:pt x="1531495" y="2328554"/>
                  </a:lnTo>
                  <a:lnTo>
                    <a:pt x="1486362" y="2339002"/>
                  </a:lnTo>
                  <a:lnTo>
                    <a:pt x="1440563" y="2347638"/>
                  </a:lnTo>
                  <a:lnTo>
                    <a:pt x="1394136" y="2354425"/>
                  </a:lnTo>
                  <a:lnTo>
                    <a:pt x="1347122" y="2359321"/>
                  </a:lnTo>
                  <a:lnTo>
                    <a:pt x="1299560" y="2362287"/>
                  </a:lnTo>
                  <a:lnTo>
                    <a:pt x="1251490" y="2363285"/>
                  </a:lnTo>
                  <a:lnTo>
                    <a:pt x="2038210" y="2363285"/>
                  </a:lnTo>
                  <a:lnTo>
                    <a:pt x="2038210" y="2047183"/>
                  </a:lnTo>
                  <a:close/>
                </a:path>
                <a:path w="2038350" h="2376170">
                  <a:moveTo>
                    <a:pt x="2038210" y="88893"/>
                  </a:moveTo>
                  <a:lnTo>
                    <a:pt x="1251490" y="88893"/>
                  </a:lnTo>
                  <a:lnTo>
                    <a:pt x="1299560" y="89891"/>
                  </a:lnTo>
                  <a:lnTo>
                    <a:pt x="1347122" y="92857"/>
                  </a:lnTo>
                  <a:lnTo>
                    <a:pt x="1394136" y="97753"/>
                  </a:lnTo>
                  <a:lnTo>
                    <a:pt x="1440563" y="104539"/>
                  </a:lnTo>
                  <a:lnTo>
                    <a:pt x="1486362" y="113176"/>
                  </a:lnTo>
                  <a:lnTo>
                    <a:pt x="1531495" y="123624"/>
                  </a:lnTo>
                  <a:lnTo>
                    <a:pt x="1575922" y="135844"/>
                  </a:lnTo>
                  <a:lnTo>
                    <a:pt x="1619604" y="149795"/>
                  </a:lnTo>
                  <a:lnTo>
                    <a:pt x="1662501" y="165440"/>
                  </a:lnTo>
                  <a:lnTo>
                    <a:pt x="1704573" y="182737"/>
                  </a:lnTo>
                  <a:lnTo>
                    <a:pt x="1745782" y="201648"/>
                  </a:lnTo>
                  <a:lnTo>
                    <a:pt x="1786087" y="222134"/>
                  </a:lnTo>
                  <a:lnTo>
                    <a:pt x="1825450" y="244154"/>
                  </a:lnTo>
                  <a:lnTo>
                    <a:pt x="1863830" y="267670"/>
                  </a:lnTo>
                  <a:lnTo>
                    <a:pt x="1901189" y="292641"/>
                  </a:lnTo>
                  <a:lnTo>
                    <a:pt x="1937486" y="319029"/>
                  </a:lnTo>
                  <a:lnTo>
                    <a:pt x="1972683" y="346794"/>
                  </a:lnTo>
                  <a:lnTo>
                    <a:pt x="2006740" y="375896"/>
                  </a:lnTo>
                  <a:lnTo>
                    <a:pt x="2038210" y="404995"/>
                  </a:lnTo>
                  <a:lnTo>
                    <a:pt x="2038210" y="88893"/>
                  </a:lnTo>
                  <a:close/>
                </a:path>
              </a:pathLst>
            </a:custGeom>
            <a:solidFill>
              <a:srgbClr val="A92886"/>
            </a:solidFill>
          </p:spPr>
          <p:txBody>
            <a:bodyPr wrap="square" lIns="0" tIns="0" rIns="0" bIns="0" rtlCol="0"/>
            <a:lstStyle/>
            <a:p>
              <a:endParaRPr>
                <a:cs typeface="Calibri" panose="020F0502020204030204" pitchFamily="34" charset="0"/>
              </a:endParaRPr>
            </a:p>
          </p:txBody>
        </p:sp>
      </p:grpSp>
      <p:sp>
        <p:nvSpPr>
          <p:cNvPr id="9" name="object 9"/>
          <p:cNvSpPr txBox="1"/>
          <p:nvPr/>
        </p:nvSpPr>
        <p:spPr>
          <a:xfrm>
            <a:off x="6000899" y="4182564"/>
            <a:ext cx="1439545" cy="1039131"/>
          </a:xfrm>
          <a:prstGeom prst="rect">
            <a:avLst/>
          </a:prstGeom>
        </p:spPr>
        <p:txBody>
          <a:bodyPr vert="horz" wrap="square" lIns="0" tIns="7620" rIns="0" bIns="0" rtlCol="0">
            <a:spAutoFit/>
          </a:bodyPr>
          <a:lstStyle/>
          <a:p>
            <a:pPr marL="13335" marR="5080" indent="3810" rtl="1">
              <a:lnSpc>
                <a:spcPct val="104200"/>
              </a:lnSpc>
              <a:spcBef>
                <a:spcPts val="60"/>
              </a:spcBef>
            </a:pPr>
            <a:r>
              <a:rPr lang="ar-JO" sz="800" dirty="0">
                <a:solidFill>
                  <a:srgbClr val="FFFFFF"/>
                </a:solidFill>
                <a:latin typeface="Arial Narrow"/>
                <a:cs typeface="Calibri" panose="020F0502020204030204" pitchFamily="34" charset="0"/>
              </a:rPr>
              <a:t>بنغلادش 2010 – لقاء مجتمعي في ميترودانغا، بالقرب من باغرهات، كجزء من برنامج النهج التشاركي للتوعية بالمأوى الآمن وهو بمثابة أداة تشاركية تتيح للمجتمعات تحسين بيئتها المعيشية وبناء ملاجئ أكثر أمانًا وتصميم أماكن أفضل للعيش.</a:t>
            </a:r>
          </a:p>
          <a:p>
            <a:pPr marL="13335" marR="5080" indent="3810" rtl="1">
              <a:lnSpc>
                <a:spcPct val="104200"/>
              </a:lnSpc>
              <a:spcBef>
                <a:spcPts val="60"/>
              </a:spcBef>
            </a:pPr>
            <a:r>
              <a:rPr lang="ar-JO" sz="800" dirty="0">
                <a:solidFill>
                  <a:srgbClr val="FFFFFF"/>
                </a:solidFill>
                <a:latin typeface="Arial Narrow"/>
                <a:cs typeface="Calibri" panose="020F0502020204030204" pitchFamily="34" charset="0"/>
              </a:rPr>
              <a:t>© أغوستينو باتسياني/الاتحاد الدولي لجمعيات الصليب الأحمر والهلال الأحمر</a:t>
            </a:r>
            <a:endParaRPr sz="800" dirty="0">
              <a:latin typeface="Arial Narrow"/>
              <a:cs typeface="Calibri" panose="020F0502020204030204" pitchFamily="34" charset="0"/>
            </a:endParaRPr>
          </a:p>
        </p:txBody>
      </p:sp>
      <p:sp>
        <p:nvSpPr>
          <p:cNvPr id="10" name="object 10"/>
          <p:cNvSpPr/>
          <p:nvPr/>
        </p:nvSpPr>
        <p:spPr>
          <a:xfrm>
            <a:off x="5947206" y="3654006"/>
            <a:ext cx="1612900" cy="324485"/>
          </a:xfrm>
          <a:custGeom>
            <a:avLst/>
            <a:gdLst/>
            <a:ahLst/>
            <a:cxnLst/>
            <a:rect l="l" t="t" r="r" b="b"/>
            <a:pathLst>
              <a:path w="1612900" h="324485">
                <a:moveTo>
                  <a:pt x="1612798" y="0"/>
                </a:moveTo>
                <a:lnTo>
                  <a:pt x="0" y="0"/>
                </a:lnTo>
                <a:lnTo>
                  <a:pt x="0" y="323989"/>
                </a:lnTo>
                <a:lnTo>
                  <a:pt x="1612798" y="323989"/>
                </a:lnTo>
                <a:lnTo>
                  <a:pt x="1612798" y="0"/>
                </a:lnTo>
                <a:close/>
              </a:path>
            </a:pathLst>
          </a:custGeom>
          <a:solidFill>
            <a:srgbClr val="FFFFFF"/>
          </a:solidFill>
        </p:spPr>
        <p:txBody>
          <a:bodyPr wrap="square" lIns="0" tIns="0" rIns="0" bIns="0" rtlCol="0"/>
          <a:lstStyle/>
          <a:p>
            <a:endParaRPr>
              <a:cs typeface="Calibri" panose="020F0502020204030204"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781801" y="1308100"/>
            <a:ext cx="4277360" cy="0"/>
          </a:xfrm>
          <a:custGeom>
            <a:avLst/>
            <a:gdLst/>
            <a:ahLst/>
            <a:cxnLst/>
            <a:rect l="l" t="t" r="r" b="b"/>
            <a:pathLst>
              <a:path w="4277360">
                <a:moveTo>
                  <a:pt x="0" y="0"/>
                </a:moveTo>
                <a:lnTo>
                  <a:pt x="4277004" y="0"/>
                </a:lnTo>
              </a:path>
            </a:pathLst>
          </a:custGeom>
          <a:ln w="6350">
            <a:solidFill>
              <a:srgbClr val="011E41"/>
            </a:solidFill>
          </a:ln>
        </p:spPr>
        <p:txBody>
          <a:bodyPr wrap="square" lIns="0" tIns="0" rIns="0" bIns="0" rtlCol="0"/>
          <a:lstStyle/>
          <a:p>
            <a:endParaRPr>
              <a:cs typeface="Calibri" panose="020F0502020204030204" pitchFamily="34" charset="0"/>
            </a:endParaRPr>
          </a:p>
        </p:txBody>
      </p:sp>
      <p:sp>
        <p:nvSpPr>
          <p:cNvPr id="3" name="object 3"/>
          <p:cNvSpPr txBox="1">
            <a:spLocks noGrp="1"/>
          </p:cNvSpPr>
          <p:nvPr>
            <p:ph type="title"/>
          </p:nvPr>
        </p:nvSpPr>
        <p:spPr>
          <a:prstGeom prst="rect">
            <a:avLst/>
          </a:prstGeom>
        </p:spPr>
        <p:txBody>
          <a:bodyPr vert="horz" wrap="square" lIns="0" tIns="12700" rIns="0" bIns="0" rtlCol="0">
            <a:spAutoFit/>
          </a:bodyPr>
          <a:lstStyle/>
          <a:p>
            <a:pPr marL="12700" rtl="1">
              <a:lnSpc>
                <a:spcPct val="100000"/>
              </a:lnSpc>
              <a:spcBef>
                <a:spcPts val="100"/>
              </a:spcBef>
            </a:pPr>
            <a:r>
              <a:rPr lang="ar-JO" spc="170" dirty="0">
                <a:cs typeface="Calibri" panose="020F0502020204030204" pitchFamily="34" charset="0"/>
              </a:rPr>
              <a:t>قائمة المصطلحات</a:t>
            </a:r>
            <a:endParaRPr spc="370" dirty="0">
              <a:cs typeface="Calibri" panose="020F0502020204030204" pitchFamily="34" charset="0"/>
            </a:endParaRPr>
          </a:p>
        </p:txBody>
      </p:sp>
      <p:sp>
        <p:nvSpPr>
          <p:cNvPr id="4" name="object 4"/>
          <p:cNvSpPr txBox="1"/>
          <p:nvPr/>
        </p:nvSpPr>
        <p:spPr>
          <a:xfrm>
            <a:off x="2728504" y="1619698"/>
            <a:ext cx="4124960" cy="151323"/>
          </a:xfrm>
          <a:prstGeom prst="rect">
            <a:avLst/>
          </a:prstGeom>
        </p:spPr>
        <p:txBody>
          <a:bodyPr vert="horz" wrap="square" lIns="0" tIns="1270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900" b="0" i="0" u="none" strike="noStrike" cap="none" normalizeH="0" baseline="0" dirty="0">
                <a:ln>
                  <a:noFill/>
                </a:ln>
                <a:solidFill>
                  <a:srgbClr val="202124"/>
                </a:solidFill>
                <a:effectLst/>
                <a:latin typeface="inherit"/>
                <a:cs typeface="Calibri" panose="020F0502020204030204" pitchFamily="34" charset="0"/>
              </a:rPr>
              <a:t>فيما يلي تعريفات </a:t>
            </a:r>
            <a:r>
              <a:rPr lang="ar-JO" altLang="en-US" sz="900" dirty="0">
                <a:solidFill>
                  <a:srgbClr val="202124"/>
                </a:solidFill>
                <a:latin typeface="inherit"/>
                <a:cs typeface="Calibri" panose="020F0502020204030204" pitchFamily="34" charset="0"/>
              </a:rPr>
              <a:t>للمصطلحات</a:t>
            </a:r>
            <a:r>
              <a:rPr kumimoji="0" lang="ar-SA" altLang="en-US" sz="900" b="0" i="0" u="none" strike="noStrike" cap="none" normalizeH="0" baseline="0" dirty="0">
                <a:ln>
                  <a:noFill/>
                </a:ln>
                <a:solidFill>
                  <a:srgbClr val="202124"/>
                </a:solidFill>
                <a:effectLst/>
                <a:latin typeface="inherit"/>
                <a:cs typeface="Calibri" panose="020F0502020204030204" pitchFamily="34" charset="0"/>
              </a:rPr>
              <a:t> الهامة المستخدمة في هذ</a:t>
            </a:r>
            <a:r>
              <a:rPr lang="ar-JO" altLang="en-US" sz="900" dirty="0">
                <a:solidFill>
                  <a:srgbClr val="202124"/>
                </a:solidFill>
                <a:latin typeface="inherit"/>
                <a:cs typeface="Calibri" panose="020F0502020204030204" pitchFamily="34" charset="0"/>
              </a:rPr>
              <a:t> المستند</a:t>
            </a:r>
            <a:r>
              <a:rPr kumimoji="0" lang="en-US" altLang="en-US" sz="9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7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5" name="object 5"/>
          <p:cNvSpPr txBox="1"/>
          <p:nvPr/>
        </p:nvSpPr>
        <p:spPr>
          <a:xfrm>
            <a:off x="707299" y="2098738"/>
            <a:ext cx="6146165" cy="7086299"/>
          </a:xfrm>
          <a:prstGeom prst="rect">
            <a:avLst/>
          </a:prstGeom>
        </p:spPr>
        <p:txBody>
          <a:bodyPr vert="horz" wrap="square" lIns="0" tIns="12700" rIns="0" bIns="0" rtlCol="0">
            <a:spAutoFit/>
          </a:bodyPr>
          <a:lstStyle/>
          <a:p>
            <a:pPr marL="12700" rtl="1">
              <a:lnSpc>
                <a:spcPct val="100000"/>
              </a:lnSpc>
              <a:spcBef>
                <a:spcPts val="100"/>
              </a:spcBef>
            </a:pPr>
            <a:r>
              <a:rPr lang="ar-JO" sz="1000" b="1" spc="120" dirty="0">
                <a:solidFill>
                  <a:srgbClr val="522D6D"/>
                </a:solidFill>
                <a:latin typeface="Calibri"/>
                <a:cs typeface="Calibri" panose="020F0502020204030204" pitchFamily="34" charset="0"/>
              </a:rPr>
              <a:t>ملاحظات وانطباعات "الصورة الأشمل"</a:t>
            </a:r>
            <a:endParaRPr sz="1000" b="1" dirty="0">
              <a:latin typeface="Calibri"/>
              <a:cs typeface="Calibri" panose="020F0502020204030204" pitchFamily="34" charset="0"/>
            </a:endParaRPr>
          </a:p>
          <a:p>
            <a:pPr marL="12700" marR="5080" algn="just" rtl="1">
              <a:lnSpc>
                <a:spcPct val="113999"/>
              </a:lnSpc>
              <a:spcBef>
                <a:spcPts val="850"/>
              </a:spcBef>
            </a:pPr>
            <a:r>
              <a:rPr lang="ar-JO" sz="1000" spc="-20" dirty="0">
                <a:latin typeface="Tahoma"/>
                <a:cs typeface="Calibri" panose="020F0502020204030204" pitchFamily="34" charset="0"/>
              </a:rPr>
              <a:t>هي ملاحظات وانطباعات حول قضايا تقع خارج نطاق مشاريعك أو تدخلاتك المحددة وغالبًا ما تتعلق بقضايا استراتيجية أو تحديات أوسع تتعلق بجهود الاستجابة الإنسانية، على سبيل المثال، قد يشمل ذلك الاستياء من الحكومة أو الوكالات الأخرى وجهود الاستجابة التي تبذلها، أو أسئلة حول الإطار الزمني للاستجابة الإنسانية الأكبر أو ملاحظات وانطباعات حول الديناميكيات داخل المجتمع التي تقع خارج نطاق جهود الاستجابة.</a:t>
            </a:r>
            <a:r>
              <a:rPr lang="ar-JO" sz="1000" spc="220" dirty="0">
                <a:latin typeface="Tahoma"/>
                <a:cs typeface="Calibri" panose="020F0502020204030204" pitchFamily="34" charset="0"/>
              </a:rPr>
              <a:t> </a:t>
            </a:r>
            <a:r>
              <a:rPr lang="ar-JO" sz="1000" dirty="0">
                <a:latin typeface="Tahoma"/>
                <a:cs typeface="Calibri" panose="020F0502020204030204" pitchFamily="34" charset="0"/>
              </a:rPr>
              <a:t>يمكن أن يساعدك هذا النوع من الملاحظات والانطباعات على فهم المجتمع بشكل أفضل، بالإضافة إلى فهم احتياجاته وتحدياته وتجاربه/وجهات نظره. يمكن أحيانًا مشاركة هذا النوع من الملاحظات والانطباعات مع الجهات الفاعلة الأخرى المشاركة في الاستجابة والتي قد تكون في وضع يسمح لها بمعالجة قضايا محددة.</a:t>
            </a:r>
          </a:p>
          <a:p>
            <a:pPr rtl="1">
              <a:lnSpc>
                <a:spcPct val="100000"/>
              </a:lnSpc>
              <a:spcBef>
                <a:spcPts val="15"/>
              </a:spcBef>
            </a:pPr>
            <a:endParaRPr sz="1000" dirty="0">
              <a:latin typeface="Tahoma"/>
              <a:cs typeface="Calibri" panose="020F0502020204030204" pitchFamily="34" charset="0"/>
            </a:endParaRPr>
          </a:p>
          <a:p>
            <a:pPr marL="12700" rtl="1">
              <a:lnSpc>
                <a:spcPct val="100000"/>
              </a:lnSpc>
            </a:pPr>
            <a:r>
              <a:rPr lang="ar-JO" sz="1000" b="1" spc="125" dirty="0">
                <a:solidFill>
                  <a:srgbClr val="522D6D"/>
                </a:solidFill>
                <a:latin typeface="Calibri"/>
                <a:cs typeface="Calibri" panose="020F0502020204030204" pitchFamily="34" charset="0"/>
              </a:rPr>
              <a:t>إغلاق حلقة الملاحظات والانطباعات</a:t>
            </a:r>
            <a:endParaRPr sz="1000" dirty="0">
              <a:latin typeface="Calibri"/>
              <a:cs typeface="Calibri" panose="020F0502020204030204" pitchFamily="34" charset="0"/>
            </a:endParaRPr>
          </a:p>
          <a:p>
            <a:pPr marL="12700" marR="5080" algn="just" rtl="1">
              <a:lnSpc>
                <a:spcPct val="113999"/>
              </a:lnSpc>
              <a:spcBef>
                <a:spcPts val="855"/>
              </a:spcBef>
            </a:pP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عملية التواصل مع </a:t>
            </a:r>
            <a:r>
              <a:rPr lang="ar-JO" altLang="en-US" sz="1000" dirty="0">
                <a:solidFill>
                  <a:schemeClr val="tx1"/>
                </a:solidFill>
                <a:latin typeface="Arial" panose="020B0604020202020204" pitchFamily="34" charset="0"/>
                <a:cs typeface="Calibri" panose="020F0502020204030204" pitchFamily="34" charset="0"/>
              </a:rPr>
              <a:t>مقدمي</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الملاحظات والانطباعات</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لشرح ما تم القيام به </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بشأنها</a:t>
            </a:r>
            <a:r>
              <a:rPr lang="ar-JO" altLang="en-US" sz="1000" dirty="0">
                <a:solidFill>
                  <a:schemeClr val="tx1"/>
                </a:solidFill>
                <a:latin typeface="Arial" panose="020B0604020202020204" pitchFamily="34" charset="0"/>
                <a:cs typeface="Calibri" panose="020F0502020204030204" pitchFamily="34" charset="0"/>
              </a:rPr>
              <a:t>،</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و</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تتضمن شرحًا و</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نقاشاً</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حول كيف</a:t>
            </a:r>
            <a:r>
              <a:rPr kumimoji="0" lang="ar-JO" altLang="en-US" sz="1000" b="0" i="0" u="none" strike="noStrike" cap="none" normalizeH="0" baseline="0" dirty="0" err="1">
                <a:ln>
                  <a:noFill/>
                </a:ln>
                <a:solidFill>
                  <a:schemeClr val="tx1"/>
                </a:solidFill>
                <a:effectLst/>
                <a:latin typeface="Arial" panose="020B0604020202020204" pitchFamily="34" charset="0"/>
                <a:cs typeface="Calibri" panose="020F0502020204030204" pitchFamily="34" charset="0"/>
              </a:rPr>
              <a:t>ية</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تناولها</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وما الذي كان </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من الممكن</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(أو </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غير الممكن</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فعله</a:t>
            </a:r>
            <a:r>
              <a:rPr lang="ar-JO" altLang="en-US" sz="1000" dirty="0">
                <a:solidFill>
                  <a:schemeClr val="tx1"/>
                </a:solidFill>
                <a:latin typeface="Arial" panose="020B0604020202020204" pitchFamily="34" charset="0"/>
                <a:cs typeface="Calibri" panose="020F0502020204030204" pitchFamily="34" charset="0"/>
              </a:rPr>
              <a:t>، </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والسبب في اتخاذ</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هذه القرارات، وما يعنيه ذلك للمستقبل.</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لا يعتبر</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إغلاق الحلقة </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بمثابة</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نهاية دورة </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الملاحظات والانطباعات</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حيث أنهاها ستبقى </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مستمرة؛ ولكنها غالباً ما تكون</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يوجد</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قطعة مفقودة مهمة لإدارة </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الملاحظات والانطباعات</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الفردية</a:t>
            </a:r>
            <a:endPar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marR="5080" algn="just" rtl="1">
              <a:lnSpc>
                <a:spcPct val="113999"/>
              </a:lnSpc>
              <a:spcBef>
                <a:spcPts val="855"/>
              </a:spcBef>
            </a:pPr>
            <a:endParaRPr sz="1000" dirty="0">
              <a:latin typeface="Tahoma"/>
              <a:cs typeface="Calibri" panose="020F0502020204030204" pitchFamily="34" charset="0"/>
            </a:endParaRPr>
          </a:p>
          <a:p>
            <a:pPr marL="12700" rtl="1">
              <a:lnSpc>
                <a:spcPct val="100000"/>
              </a:lnSpc>
            </a:pPr>
            <a:r>
              <a:rPr lang="ar-JO" sz="1000" b="1" spc="140" dirty="0">
                <a:solidFill>
                  <a:srgbClr val="522D6D"/>
                </a:solidFill>
                <a:latin typeface="Calibri"/>
                <a:cs typeface="Calibri" panose="020F0502020204030204" pitchFamily="34" charset="0"/>
              </a:rPr>
              <a:t>ترميز بيانات الملاحظات والانطباعات المفتوحة، غير المنظمة</a:t>
            </a:r>
            <a:endParaRPr sz="1000" dirty="0">
              <a:latin typeface="Calibri"/>
              <a:cs typeface="Calibri" panose="020F0502020204030204" pitchFamily="34" charset="0"/>
            </a:endParaRPr>
          </a:p>
          <a:p>
            <a:pPr marL="12700" marR="5080" algn="just" rtl="1">
              <a:lnSpc>
                <a:spcPct val="113999"/>
              </a:lnSpc>
              <a:spcBef>
                <a:spcPts val="850"/>
              </a:spcBef>
            </a:pPr>
            <a:r>
              <a:rPr lang="ar-JO" sz="1000" spc="10" dirty="0">
                <a:latin typeface="Tahoma"/>
                <a:cs typeface="Calibri" panose="020F0502020204030204" pitchFamily="34" charset="0"/>
              </a:rPr>
              <a:t>الترميز هي عملية تحدث في نظام إدارة البيانات (على سبيل المثال،برمجية أكسل)</a:t>
            </a:r>
            <a:r>
              <a:rPr lang="en-US" sz="1000" spc="10" dirty="0">
                <a:latin typeface="Tahoma"/>
                <a:cs typeface="Calibri" panose="020F0502020204030204" pitchFamily="34" charset="0"/>
              </a:rPr>
              <a:t> </a:t>
            </a:r>
            <a:r>
              <a:rPr lang="ar-JO" sz="1000" spc="10" dirty="0">
                <a:latin typeface="Tahoma"/>
                <a:cs typeface="Calibri" panose="020F0502020204030204" pitchFamily="34" charset="0"/>
              </a:rPr>
              <a:t>بالأخص، وهي عملية إرفاق كلمة رئيسية محددة أو عبارة قصيرة من تعليقات الملاحظات والانطباعات لتتبعها وتحليلها بسهولة. على سبيل المثال، ترميز جميع الملاحظات والانطباعات المتعلقة بالاعتقاد بأن فيروس كوفيد-19 (ليس حقيقياً، أو جميع الملاحظات والانطباعات المتعلقة بعدم الرضا عن مستلزمات النظافة. يساعدك هذا على فهم الموضوعات الرئيسية التي تتحدث عنها المجتمعات بشكل أفضل، وتحديد الاختلافات بين مجموعات المجتمع ومواقعهم والتغيرات بمرور الوقت. ويمكن تنظيم رموز مماثلة في فئات مختلفة، على سبيل المثال، رموز مختلفة تتعلق بالمياه والصرف الصحي والنظافة الصحية أو رموز مختلفة تتعلق باللقاحات.</a:t>
            </a:r>
          </a:p>
          <a:p>
            <a:pPr marL="12700" marR="5080" algn="just" rtl="1">
              <a:lnSpc>
                <a:spcPct val="113999"/>
              </a:lnSpc>
              <a:spcBef>
                <a:spcPts val="850"/>
              </a:spcBef>
            </a:pPr>
            <a:endParaRPr sz="1000" dirty="0">
              <a:latin typeface="Tahoma"/>
              <a:cs typeface="Calibri" panose="020F0502020204030204" pitchFamily="34" charset="0"/>
            </a:endParaRPr>
          </a:p>
          <a:p>
            <a:pPr marL="12700" rtl="1">
              <a:lnSpc>
                <a:spcPct val="100000"/>
              </a:lnSpc>
              <a:spcBef>
                <a:spcPts val="5"/>
              </a:spcBef>
            </a:pPr>
            <a:r>
              <a:rPr lang="ar-JO" sz="1000" b="1" spc="45" dirty="0">
                <a:solidFill>
                  <a:srgbClr val="522D6D"/>
                </a:solidFill>
                <a:latin typeface="Calibri" panose="020F0502020204030204" pitchFamily="34" charset="0"/>
                <a:cs typeface="Calibri" panose="020F0502020204030204" pitchFamily="34" charset="0"/>
              </a:rPr>
              <a:t>المجتمعات</a:t>
            </a:r>
            <a:endParaRPr sz="1000" dirty="0">
              <a:latin typeface="Calibri" panose="020F0502020204030204" pitchFamily="34" charset="0"/>
              <a:cs typeface="Calibri" panose="020F0502020204030204" pitchFamily="34" charset="0"/>
            </a:endParaRPr>
          </a:p>
          <a:p>
            <a:pPr marL="12700" marR="5080" algn="just" rtl="1">
              <a:lnSpc>
                <a:spcPct val="113999"/>
              </a:lnSpc>
              <a:spcBef>
                <a:spcPts val="850"/>
              </a:spcBef>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يشير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مصطلح "المجتمع" في هذا الدليل إلى مجموعة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من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الأشخاص المتأثرين بأنشطة المنظمة أو برامجها أو عملياتها - بما في ذلك أولئك الذين يتلقون الدعم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أو الذين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لا يتلقونه</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حيث</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يختلف</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أفراد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المجتمع،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مما سيؤدي إلى</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نطاق واسع من الاحتياجات والقدرات والمخاطر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ضمن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المجتمعات وعبرها</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r>
              <a:rPr kumimoji="0" lang="ar-JO" altLang="en-US" sz="1000" b="0" i="0" u="none" strike="noStrike" cap="none" normalizeH="0" baseline="0" dirty="0">
                <a:ln>
                  <a:noFill/>
                </a:ln>
                <a:solidFill>
                  <a:schemeClr val="tx1"/>
                </a:solidFill>
                <a:effectLs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لذلك،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تُشير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كلمة "المجتمع" في هذه الوثيقة، إلى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كافة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المجموعات المتنوعة التي تشكل المجتمع، بما في ذلك النساء والرجال والفتيان والفتيات وكبار السن والأشخاص</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من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ذوي الإعاقة والمجموعات العرقية المختلفة والمجموعات الجنسية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والنوعية والأقليات والفئات المهمشة أو المعرضة للخطر، ويتضمن ذلك ممثلي المجتمعات، مثل القادة المحليين والمنظمات والسلطات.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rtl="1">
              <a:lnSpc>
                <a:spcPct val="100000"/>
              </a:lnSpc>
              <a:spcBef>
                <a:spcPts val="15"/>
              </a:spcBef>
            </a:pPr>
            <a:endParaRPr sz="1000" dirty="0">
              <a:latin typeface="Tahoma"/>
              <a:cs typeface="Calibri" panose="020F0502020204030204" pitchFamily="34" charset="0"/>
            </a:endParaRPr>
          </a:p>
          <a:p>
            <a:pPr marL="12700" rtl="1">
              <a:lnSpc>
                <a:spcPct val="100000"/>
              </a:lnSpc>
            </a:pPr>
            <a:r>
              <a:rPr lang="ar-JO" sz="1000" b="1" spc="140" dirty="0">
                <a:solidFill>
                  <a:srgbClr val="522D6D"/>
                </a:solidFill>
                <a:latin typeface="Calibri"/>
                <a:cs typeface="Calibri" panose="020F0502020204030204" pitchFamily="34" charset="0"/>
              </a:rPr>
              <a:t>جامعو بيانات التغذية الراجعة المجتمعية</a:t>
            </a:r>
            <a:endParaRPr sz="1000" dirty="0">
              <a:latin typeface="Calibri"/>
              <a:cs typeface="Calibri" panose="020F0502020204030204" pitchFamily="34" charset="0"/>
            </a:endParaRPr>
          </a:p>
          <a:p>
            <a:pPr marL="12700" marR="5080" algn="just" rtl="1">
              <a:lnSpc>
                <a:spcPct val="113999"/>
              </a:lnSpc>
              <a:spcBef>
                <a:spcPts val="855"/>
              </a:spcBef>
            </a:pPr>
            <a:r>
              <a:rPr lang="ar-JO" sz="1000" dirty="0">
                <a:latin typeface="Tahoma"/>
                <a:cs typeface="Calibri" panose="020F0502020204030204" pitchFamily="34" charset="0"/>
              </a:rPr>
              <a:t>الشخص الذي يتلقى ويوثق المعلومات التي تتم مشاركتها من قبل أفراد المجتمع. يشمل ذلك الموظفين والمتطوعين الذين يوثقون الأفكار أثناء أنشطتهم الروتينية، وكذلك الموظفين أو المتطوعين (أو ممثلي الأطراف الثالثة) الذين يُكلفون بشكل خاص بجمع وتوثيق التغذية الراجعة المجتمعية.</a:t>
            </a:r>
          </a:p>
          <a:p>
            <a:pPr marL="12700" marR="5080" algn="just">
              <a:lnSpc>
                <a:spcPct val="113999"/>
              </a:lnSpc>
              <a:spcBef>
                <a:spcPts val="855"/>
              </a:spcBef>
            </a:pPr>
            <a:endParaRPr lang="ar-JO" sz="1000" dirty="0">
              <a:latin typeface="Tahoma"/>
              <a:cs typeface="Calibri" panose="020F0502020204030204" pitchFamily="34" charset="0"/>
            </a:endParaRPr>
          </a:p>
          <a:p>
            <a:pPr marL="12700" marR="5080" algn="just">
              <a:lnSpc>
                <a:spcPct val="113999"/>
              </a:lnSpc>
              <a:spcBef>
                <a:spcPts val="855"/>
              </a:spcBef>
            </a:pPr>
            <a:endParaRPr lang="ar-JO" sz="1000" dirty="0">
              <a:latin typeface="Tahoma"/>
              <a:cs typeface="Calibri" panose="020F0502020204030204" pitchFamily="34" charset="0"/>
            </a:endParaRPr>
          </a:p>
          <a:p>
            <a:pPr marL="12700" marR="5080" algn="just">
              <a:lnSpc>
                <a:spcPct val="113999"/>
              </a:lnSpc>
              <a:spcBef>
                <a:spcPts val="855"/>
              </a:spcBef>
            </a:pPr>
            <a:endParaRPr lang="ar-JO" sz="1000" dirty="0">
              <a:latin typeface="Tahoma"/>
              <a:cs typeface="Calibri" panose="020F0502020204030204" pitchFamily="34" charset="0"/>
            </a:endParaRPr>
          </a:p>
          <a:p>
            <a:pPr marL="12700" marR="5080" algn="just">
              <a:lnSpc>
                <a:spcPct val="113999"/>
              </a:lnSpc>
              <a:spcBef>
                <a:spcPts val="855"/>
              </a:spcBef>
            </a:pPr>
            <a:endParaRPr lang="ar-JO" sz="1000" dirty="0">
              <a:latin typeface="Tahoma"/>
              <a:cs typeface="Calibri" panose="020F0502020204030204" pitchFamily="34" charset="0"/>
            </a:endParaRPr>
          </a:p>
        </p:txBody>
      </p:sp>
      <p:sp>
        <p:nvSpPr>
          <p:cNvPr id="6" name="object 6"/>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7" name="object 7"/>
          <p:cNvSpPr txBox="1"/>
          <p:nvPr/>
        </p:nvSpPr>
        <p:spPr>
          <a:xfrm>
            <a:off x="6728777" y="10083162"/>
            <a:ext cx="129539" cy="135935"/>
          </a:xfrm>
          <a:prstGeom prst="rect">
            <a:avLst/>
          </a:prstGeom>
        </p:spPr>
        <p:txBody>
          <a:bodyPr vert="horz" wrap="square" lIns="0" tIns="12700" rIns="0" bIns="0" rtlCol="0">
            <a:spAutoFit/>
          </a:bodyPr>
          <a:lstStyle/>
          <a:p>
            <a:pPr marL="12700">
              <a:lnSpc>
                <a:spcPct val="100000"/>
              </a:lnSpc>
              <a:spcBef>
                <a:spcPts val="100"/>
              </a:spcBef>
            </a:pPr>
            <a:r>
              <a:rPr sz="800" b="1" spc="-25" dirty="0">
                <a:solidFill>
                  <a:srgbClr val="FFFFFF"/>
                </a:solidFill>
                <a:latin typeface="Calibri" panose="020F0502020204030204" pitchFamily="34" charset="0"/>
                <a:cs typeface="Calibri" panose="020F0502020204030204" pitchFamily="34" charset="0"/>
              </a:rPr>
              <a:t>51</a:t>
            </a:r>
            <a:endParaRPr sz="800" dirty="0">
              <a:latin typeface="Calibri" panose="020F0502020204030204" pitchFamily="34" charset="0"/>
              <a:cs typeface="Calibri" panose="020F0502020204030204" pitchFamily="34" charset="0"/>
            </a:endParaRPr>
          </a:p>
        </p:txBody>
      </p:sp>
      <p:sp>
        <p:nvSpPr>
          <p:cNvPr id="8" name="object 8"/>
          <p:cNvSpPr txBox="1"/>
          <p:nvPr/>
        </p:nvSpPr>
        <p:spPr>
          <a:xfrm>
            <a:off x="5050142" y="10091697"/>
            <a:ext cx="1461135" cy="135935"/>
          </a:xfrm>
          <a:prstGeom prst="rect">
            <a:avLst/>
          </a:prstGeom>
        </p:spPr>
        <p:txBody>
          <a:bodyPr vert="horz" wrap="square" lIns="0" tIns="12700" rIns="0" bIns="0" rtlCol="0">
            <a:spAutoFit/>
          </a:bodyPr>
          <a:lstStyle/>
          <a:p>
            <a:pPr marL="12700" rtl="1">
              <a:lnSpc>
                <a:spcPct val="100000"/>
              </a:lnSpc>
              <a:spcBef>
                <a:spcPts val="100"/>
              </a:spcBef>
            </a:pPr>
            <a:r>
              <a:rPr lang="ar-JO" sz="800" b="1" spc="95" dirty="0">
                <a:solidFill>
                  <a:srgbClr val="992B7D"/>
                </a:solidFill>
                <a:latin typeface="Calibri"/>
                <a:cs typeface="Calibri" panose="020F0502020204030204" pitchFamily="34" charset="0"/>
              </a:rPr>
              <a:t>الوحدة 3: </a:t>
            </a:r>
            <a:r>
              <a:rPr lang="ar-JO" sz="800" spc="-10" dirty="0">
                <a:latin typeface="Verdana"/>
                <a:cs typeface="Calibri" panose="020F0502020204030204" pitchFamily="34" charset="0"/>
              </a:rPr>
              <a:t>قائمة المصطلحات</a:t>
            </a:r>
            <a:endParaRPr sz="800" dirty="0">
              <a:latin typeface="Verdana"/>
              <a:cs typeface="Calibri" panose="020F0502020204030204"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669199" y="2900235"/>
            <a:ext cx="6222365" cy="4377865"/>
          </a:xfrm>
          <a:prstGeom prst="rect">
            <a:avLst/>
          </a:prstGeom>
        </p:spPr>
        <p:txBody>
          <a:bodyPr vert="horz" wrap="square" lIns="0" tIns="12700" rIns="0" bIns="0" rtlCol="0">
            <a:spAutoFit/>
          </a:bodyPr>
          <a:lstStyle/>
          <a:p>
            <a:pPr marL="50800" rtl="1">
              <a:lnSpc>
                <a:spcPct val="100000"/>
              </a:lnSpc>
              <a:spcBef>
                <a:spcPts val="100"/>
              </a:spcBef>
            </a:pPr>
            <a:r>
              <a:rPr lang="ar-JO" sz="1000" b="1" spc="95" dirty="0">
                <a:solidFill>
                  <a:srgbClr val="522D6D"/>
                </a:solidFill>
                <a:latin typeface="Calibri"/>
                <a:cs typeface="Calibri" panose="020F0502020204030204" pitchFamily="34" charset="0"/>
              </a:rPr>
              <a:t>الملاحظات والانطباعات الهامة</a:t>
            </a:r>
            <a:endParaRPr sz="1000" dirty="0">
              <a:latin typeface="Calibri"/>
              <a:cs typeface="Calibri" panose="020F0502020204030204" pitchFamily="34" charset="0"/>
            </a:endParaRPr>
          </a:p>
          <a:p>
            <a:pPr marL="50800" marR="43180" algn="just" rtl="1">
              <a:lnSpc>
                <a:spcPct val="113999"/>
              </a:lnSpc>
              <a:spcBef>
                <a:spcPts val="850"/>
              </a:spcBef>
            </a:pPr>
            <a:r>
              <a:rPr lang="ar-JO" sz="1000" dirty="0">
                <a:latin typeface="Tahoma"/>
                <a:cs typeface="Calibri" panose="020F0502020204030204" pitchFamily="34" charset="0"/>
              </a:rPr>
              <a:t>أي ملاحظات وانطباعات تتطلب متابعة عاجلة/فورية ولكنها ليست حساسة بطبيعتها. يمكن أن تشمل هذه مشكلات مثل تقديم الأغذية الفاسدة أو المخاطر الأمنية المحتملة أو إشارات على تفشي مرض معين أو شائعات جديدة في المجتمع التي قد تهدد البرامج القادمة بشكل مباشر. يجب مشاركة تعليقات الملاحظات والانطباعات الهامة فوراً مع الشخص الذي يتمتع بأفضل مكانة لمعالجة المشكلة.</a:t>
            </a:r>
          </a:p>
          <a:p>
            <a:pPr rtl="1">
              <a:lnSpc>
                <a:spcPct val="100000"/>
              </a:lnSpc>
              <a:spcBef>
                <a:spcPts val="15"/>
              </a:spcBef>
            </a:pPr>
            <a:endParaRPr sz="1000" dirty="0">
              <a:latin typeface="Tahoma"/>
              <a:cs typeface="Calibri" panose="020F0502020204030204" pitchFamily="34" charset="0"/>
            </a:endParaRPr>
          </a:p>
          <a:p>
            <a:pPr marL="50800" rtl="1">
              <a:lnSpc>
                <a:spcPct val="100000"/>
              </a:lnSpc>
            </a:pPr>
            <a:r>
              <a:rPr lang="ar-JO" sz="1000" b="1" spc="140" dirty="0">
                <a:solidFill>
                  <a:srgbClr val="522D6D"/>
                </a:solidFill>
                <a:latin typeface="Calibri"/>
                <a:cs typeface="Calibri" panose="020F0502020204030204" pitchFamily="34" charset="0"/>
              </a:rPr>
              <a:t>التغذية الراجعة المجتمعية</a:t>
            </a:r>
            <a:endParaRPr sz="1000" dirty="0">
              <a:latin typeface="Calibri"/>
              <a:cs typeface="Calibri" panose="020F0502020204030204" pitchFamily="34" charset="0"/>
            </a:endParaRPr>
          </a:p>
          <a:p>
            <a:pPr marL="12700" marR="5080" algn="just" rtl="1">
              <a:lnSpc>
                <a:spcPct val="113999"/>
              </a:lnSpc>
              <a:spcBef>
                <a:spcPts val="850"/>
              </a:spcBef>
            </a:pPr>
            <a:r>
              <a:rPr lang="ar-JO" sz="1000" b="0" i="0" dirty="0">
                <a:solidFill>
                  <a:schemeClr val="tx1"/>
                </a:solidFill>
                <a:effectLst/>
                <a:latin typeface="Söhne"/>
                <a:cs typeface="Calibri" panose="020F0502020204030204" pitchFamily="34" charset="0"/>
              </a:rPr>
              <a:t>تتألف </a:t>
            </a:r>
            <a:r>
              <a:rPr lang="ar-JO" sz="1000" dirty="0">
                <a:solidFill>
                  <a:schemeClr val="tx1"/>
                </a:solidFill>
                <a:latin typeface="Söhne"/>
                <a:cs typeface="Calibri" panose="020F0502020204030204" pitchFamily="34" charset="0"/>
              </a:rPr>
              <a:t>التغذية الراجعة</a:t>
            </a:r>
            <a:r>
              <a:rPr lang="ar-JO" sz="1000" b="0" i="0" dirty="0">
                <a:solidFill>
                  <a:schemeClr val="tx1"/>
                </a:solidFill>
                <a:effectLst/>
                <a:latin typeface="Söhne"/>
                <a:cs typeface="Calibri" panose="020F0502020204030204" pitchFamily="34" charset="0"/>
              </a:rPr>
              <a:t> المجتمعية من مجموعة من الرؤى التي تتشكل بفعل أعضاء المجتمع والتي قد تكون إيجابية أو سلبية. تقدم الملاحظات والانطباعات للوكالة فهمًا لاحتياجات المجتمع وآرائه وتجاربه وتحدياته وفرصه، سواء كان ذلك متعلقًا بالاستجابة الإنسانية أو خارجها. و</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يمكن </a:t>
            </a:r>
            <a:r>
              <a:rPr lang="ar-JO" altLang="en-US" sz="1000" dirty="0">
                <a:solidFill>
                  <a:schemeClr val="tx1"/>
                </a:solidFill>
                <a:latin typeface="Söhne"/>
                <a:cs typeface="Calibri" panose="020F0502020204030204" pitchFamily="34" charset="0"/>
              </a:rPr>
              <a:t>تلقيها</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 بجميع </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أشكالها</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 على سبيل المثال كجزء من محادثة غير رسمية مع </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أحد الموظفين</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 أو </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من خلال</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 </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ال</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مكالم</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ات</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 </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ال</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هاتفية </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مع</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 مركز الاتصال، أو على شكل استجابات لاستطلاعات منهجية</a:t>
            </a:r>
            <a:r>
              <a:rPr kumimoji="0" lang="en-US" altLang="en-US" sz="1000" b="0" i="0" u="none" strike="noStrike" cap="none" normalizeH="0" baseline="0" dirty="0">
                <a:ln>
                  <a:noFill/>
                </a:ln>
                <a:solidFill>
                  <a:schemeClr val="tx1"/>
                </a:solidFill>
                <a:effectLst/>
                <a:latin typeface="Söhne"/>
                <a:cs typeface="Calibri" panose="020F0502020204030204" pitchFamily="34" charset="0"/>
              </a:rPr>
              <a:t>.</a:t>
            </a:r>
            <a:endParaRPr kumimoji="0" lang="ar-JO" altLang="en-US" sz="1000" b="0" i="0" u="none" strike="noStrike" cap="none" normalizeH="0" baseline="0" dirty="0">
              <a:ln>
                <a:noFill/>
              </a:ln>
              <a:solidFill>
                <a:schemeClr val="tx1"/>
              </a:solidFill>
              <a:effectLst/>
              <a:latin typeface="Söhne"/>
              <a:cs typeface="Calibri" panose="020F0502020204030204" pitchFamily="34" charset="0"/>
            </a:endParaRPr>
          </a:p>
          <a:p>
            <a:pPr marL="50800" marR="43180" algn="just" rtl="1">
              <a:lnSpc>
                <a:spcPct val="113999"/>
              </a:lnSpc>
              <a:spcBef>
                <a:spcPts val="855"/>
              </a:spcBef>
            </a:pPr>
            <a:endParaRPr sz="1000" dirty="0">
              <a:latin typeface="Tahoma"/>
              <a:cs typeface="Calibri" panose="020F0502020204030204" pitchFamily="34" charset="0"/>
            </a:endParaRPr>
          </a:p>
          <a:p>
            <a:pPr marL="50800" rtl="1">
              <a:lnSpc>
                <a:spcPct val="100000"/>
              </a:lnSpc>
            </a:pPr>
            <a:r>
              <a:rPr lang="ar-JO" sz="1000" b="1" spc="140" dirty="0">
                <a:solidFill>
                  <a:srgbClr val="522D6D"/>
                </a:solidFill>
                <a:latin typeface="Calibri"/>
                <a:cs typeface="Calibri" panose="020F0502020204030204" pitchFamily="34" charset="0"/>
              </a:rPr>
              <a:t>قنوات الملاحظات والانطباعات</a:t>
            </a:r>
          </a:p>
          <a:p>
            <a:pPr marL="50800" rtl="1">
              <a:lnSpc>
                <a:spcPct val="100000"/>
              </a:lnSpc>
            </a:pPr>
            <a:endParaRPr sz="1000" dirty="0">
              <a:latin typeface="Calibri"/>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قناة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هي طريقة يمكن من خلالها مشاركة رؤى المجتمع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وحفظها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وتلقيها. على سبيل المثال، يمكن أن يكون خطًا ساخنًا أو مقابلة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وجهًا لوجه أو صندوقًا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للملاحظات والانطباعات. </a:t>
            </a:r>
            <a:r>
              <a:rPr lang="ar-JO" altLang="en-US" sz="1000" dirty="0">
                <a:solidFill>
                  <a:srgbClr val="202124"/>
                </a:solidFill>
                <a:latin typeface="inherit"/>
                <a:cs typeface="Calibri" panose="020F0502020204030204" pitchFamily="34" charset="0"/>
              </a:rPr>
              <a:t>لكن من الطبيعي أن يكون لكل قناة منها خصائص معينة والتي بدورها تؤثر على أفراد أو مجموعة أفراد معينة من المجتمع. يمكننا استنتاج أن آلية التغذية الراجعة هي نظام واسع من شأنه ضمان وجود حلقة كاملة من الملاحظات والانطباعات، في حين تقتصر مهمة قناة الملاحظات والانطباعات على جمعها فقط. يمكن ويتعين على آلية واحدة للملاحظات والانطباعات أن تتضمن قنوات مختلفة للملاحظات والانطباعات.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50800" marR="42545" algn="just" rtl="1">
              <a:lnSpc>
                <a:spcPct val="113999"/>
              </a:lnSpc>
              <a:spcBef>
                <a:spcPts val="850"/>
              </a:spcBef>
            </a:pPr>
            <a:endParaRPr sz="1000" dirty="0">
              <a:latin typeface="Tahoma"/>
              <a:cs typeface="Calibri" panose="020F0502020204030204" pitchFamily="34" charset="0"/>
            </a:endParaRPr>
          </a:p>
          <a:p>
            <a:pPr marL="50800" rtl="1">
              <a:lnSpc>
                <a:spcPct val="100000"/>
              </a:lnSpc>
              <a:spcBef>
                <a:spcPts val="5"/>
              </a:spcBef>
            </a:pPr>
            <a:r>
              <a:rPr lang="ar-JO" sz="1000" b="1" spc="114" dirty="0">
                <a:solidFill>
                  <a:srgbClr val="522D6D"/>
                </a:solidFill>
                <a:latin typeface="Calibri"/>
                <a:cs typeface="Calibri" panose="020F0502020204030204" pitchFamily="34" charset="0"/>
              </a:rPr>
              <a:t>الموافقة المستنيرة</a:t>
            </a:r>
            <a:endParaRPr sz="1000" dirty="0">
              <a:latin typeface="Calibri"/>
              <a:cs typeface="Calibri" panose="020F0502020204030204" pitchFamily="34" charset="0"/>
            </a:endParaRPr>
          </a:p>
          <a:p>
            <a:pPr marL="38100" marR="30480" algn="just" rtl="1">
              <a:lnSpc>
                <a:spcPct val="113999"/>
              </a:lnSpc>
              <a:spcBef>
                <a:spcPts val="850"/>
              </a:spcBef>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الإذن الممنوح من قبل الفرد لجمع ومعالجة بياناته الشخصية بعد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تقديم الشرح الوافي له</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والموافقة الطوعية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من جانبه على: 1) الغرض من جمع البيانات ومعالجتها 2) الأشخاص الذي يمكن مشاركة هذه البيانات معهم 3) المخاطر المصاحبة لعملية الجمع والمعالجة أو مشاركة بياناتهم الشخصية 4) البدائل المتاحة في حال عدم موافقتهم، أو عدم قدرتهم على مشاركة بياناتهم الشخصية</a:t>
            </a:r>
            <a:r>
              <a:rPr kumimoji="0" lang="ar-JO" altLang="en-US" sz="800" b="0" i="0" u="none" strike="noStrike" cap="none" normalizeH="0" baseline="0" dirty="0">
                <a:ln>
                  <a:noFill/>
                </a:ln>
                <a:solidFill>
                  <a:srgbClr val="202124"/>
                </a:solidFill>
                <a:effectLst/>
                <a:latin typeface="inherit"/>
                <a:cs typeface="Calibri" panose="020F0502020204030204" pitchFamily="34" charset="0"/>
              </a:rPr>
              <a:t>.</a:t>
            </a:r>
            <a:r>
              <a:rPr kumimoji="0" lang="ar-JO" altLang="en-US" sz="500" b="0" i="0" u="none" strike="noStrike" cap="none" normalizeH="0" baseline="0" dirty="0">
                <a:ln>
                  <a:noFill/>
                </a:ln>
                <a:solidFill>
                  <a:srgbClr val="202124"/>
                </a:solidFill>
                <a:effectLst/>
                <a:latin typeface="inherit"/>
                <a:cs typeface="Calibri" panose="020F0502020204030204" pitchFamily="34" charset="0"/>
              </a:rPr>
              <a:t>10</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2" name="object 32"/>
          <p:cNvSpPr txBox="1"/>
          <p:nvPr/>
        </p:nvSpPr>
        <p:spPr>
          <a:xfrm>
            <a:off x="5568533" y="836941"/>
            <a:ext cx="391795" cy="98104"/>
          </a:xfrm>
          <a:prstGeom prst="rect">
            <a:avLst/>
          </a:prstGeom>
        </p:spPr>
        <p:txBody>
          <a:bodyPr vert="horz" wrap="square" lIns="0" tIns="13335" rIns="0" bIns="0" rtlCol="0">
            <a:spAutoFit/>
          </a:bodyPr>
          <a:lstStyle/>
          <a:p>
            <a:pPr marL="12700">
              <a:lnSpc>
                <a:spcPct val="100000"/>
              </a:lnSpc>
              <a:spcBef>
                <a:spcPts val="105"/>
              </a:spcBef>
            </a:pPr>
            <a:r>
              <a:rPr sz="550" b="1" spc="-10" dirty="0">
                <a:solidFill>
                  <a:srgbClr val="FFFFFF"/>
                </a:solidFill>
                <a:latin typeface="Calibri" panose="020F0502020204030204" pitchFamily="34" charset="0"/>
                <a:cs typeface="Calibri" panose="020F0502020204030204" pitchFamily="34" charset="0"/>
              </a:rPr>
              <a:t>Collection</a:t>
            </a:r>
            <a:endParaRPr sz="550" dirty="0">
              <a:latin typeface="Calibri" panose="020F0502020204030204" pitchFamily="34" charset="0"/>
              <a:cs typeface="Calibri" panose="020F0502020204030204" pitchFamily="34" charset="0"/>
            </a:endParaRPr>
          </a:p>
        </p:txBody>
      </p:sp>
      <p:sp>
        <p:nvSpPr>
          <p:cNvPr id="33" name="object 33"/>
          <p:cNvSpPr txBox="1"/>
          <p:nvPr/>
        </p:nvSpPr>
        <p:spPr>
          <a:xfrm>
            <a:off x="4230315" y="642578"/>
            <a:ext cx="1052195" cy="82074"/>
          </a:xfrm>
          <a:prstGeom prst="rect">
            <a:avLst/>
          </a:prstGeom>
        </p:spPr>
        <p:txBody>
          <a:bodyPr vert="horz" wrap="square" lIns="0" tIns="12700" rIns="0" bIns="0" rtlCol="0">
            <a:spAutoFit/>
          </a:bodyPr>
          <a:lstStyle/>
          <a:p>
            <a:pPr marL="12700">
              <a:lnSpc>
                <a:spcPct val="100000"/>
              </a:lnSpc>
              <a:spcBef>
                <a:spcPts val="100"/>
              </a:spcBef>
            </a:pPr>
            <a:r>
              <a:rPr sz="450" b="1" dirty="0">
                <a:solidFill>
                  <a:srgbClr val="FFFFFF"/>
                </a:solidFill>
                <a:latin typeface="Calibri" panose="020F0502020204030204" pitchFamily="34" charset="0"/>
                <a:cs typeface="Calibri" panose="020F0502020204030204" pitchFamily="34" charset="0"/>
              </a:rPr>
              <a:t>Building</a:t>
            </a:r>
            <a:r>
              <a:rPr sz="450" b="1" spc="110" dirty="0">
                <a:solidFill>
                  <a:srgbClr val="FFFFFF"/>
                </a:solidFill>
                <a:latin typeface="Calibri" panose="020F0502020204030204" pitchFamily="34" charset="0"/>
                <a:cs typeface="Calibri" panose="020F0502020204030204" pitchFamily="34" charset="0"/>
              </a:rPr>
              <a:t> </a:t>
            </a:r>
            <a:r>
              <a:rPr sz="450" b="1" dirty="0">
                <a:solidFill>
                  <a:srgbClr val="FFFFFF"/>
                </a:solidFill>
                <a:latin typeface="Calibri" panose="020F0502020204030204" pitchFamily="34" charset="0"/>
                <a:cs typeface="Calibri" panose="020F0502020204030204" pitchFamily="34" charset="0"/>
              </a:rPr>
              <a:t>the</a:t>
            </a:r>
            <a:r>
              <a:rPr sz="450" b="1" spc="114" dirty="0">
                <a:solidFill>
                  <a:srgbClr val="FFFFFF"/>
                </a:solidFill>
                <a:latin typeface="Calibri" panose="020F0502020204030204" pitchFamily="34" charset="0"/>
                <a:cs typeface="Calibri" panose="020F0502020204030204" pitchFamily="34" charset="0"/>
              </a:rPr>
              <a:t> </a:t>
            </a:r>
            <a:r>
              <a:rPr sz="450" b="1" dirty="0">
                <a:solidFill>
                  <a:srgbClr val="FFFFFF"/>
                </a:solidFill>
                <a:latin typeface="Calibri" panose="020F0502020204030204" pitchFamily="34" charset="0"/>
                <a:cs typeface="Calibri" panose="020F0502020204030204" pitchFamily="34" charset="0"/>
              </a:rPr>
              <a:t>feedback</a:t>
            </a:r>
            <a:r>
              <a:rPr sz="450" b="1" spc="114" dirty="0">
                <a:solidFill>
                  <a:srgbClr val="FFFFFF"/>
                </a:solidFill>
                <a:latin typeface="Calibri" panose="020F0502020204030204" pitchFamily="34" charset="0"/>
                <a:cs typeface="Calibri" panose="020F0502020204030204" pitchFamily="34" charset="0"/>
              </a:rPr>
              <a:t> </a:t>
            </a:r>
            <a:r>
              <a:rPr sz="450" b="1" spc="-10" dirty="0">
                <a:solidFill>
                  <a:srgbClr val="FFFFFF"/>
                </a:solidFill>
                <a:latin typeface="Calibri" panose="020F0502020204030204" pitchFamily="34" charset="0"/>
                <a:cs typeface="Calibri" panose="020F0502020204030204" pitchFamily="34" charset="0"/>
              </a:rPr>
              <a:t>mechanism</a:t>
            </a:r>
            <a:endParaRPr sz="450" dirty="0">
              <a:latin typeface="Calibri" panose="020F0502020204030204" pitchFamily="34" charset="0"/>
              <a:cs typeface="Calibri" panose="020F0502020204030204" pitchFamily="34" charset="0"/>
            </a:endParaRPr>
          </a:p>
        </p:txBody>
      </p:sp>
      <p:sp>
        <p:nvSpPr>
          <p:cNvPr id="34" name="object 34"/>
          <p:cNvSpPr txBox="1"/>
          <p:nvPr/>
        </p:nvSpPr>
        <p:spPr>
          <a:xfrm>
            <a:off x="6073990" y="1440867"/>
            <a:ext cx="382905" cy="257121"/>
          </a:xfrm>
          <a:prstGeom prst="rect">
            <a:avLst/>
          </a:prstGeom>
        </p:spPr>
        <p:txBody>
          <a:bodyPr vert="horz" wrap="square" lIns="0" tIns="26034" rIns="0" bIns="0" rtlCol="0">
            <a:spAutoFit/>
          </a:bodyPr>
          <a:lstStyle/>
          <a:p>
            <a:pPr marL="24130" marR="5080" indent="-12065" algn="just">
              <a:lnSpc>
                <a:spcPts val="560"/>
              </a:lnSpc>
              <a:spcBef>
                <a:spcPts val="204"/>
              </a:spcBef>
            </a:pPr>
            <a:r>
              <a:rPr sz="550" b="1" spc="-10" dirty="0">
                <a:solidFill>
                  <a:srgbClr val="FFFFFF"/>
                </a:solidFill>
                <a:latin typeface="Calibri" panose="020F0502020204030204" pitchFamily="34" charset="0"/>
                <a:cs typeface="Calibri" panose="020F0502020204030204" pitchFamily="34" charset="0"/>
              </a:rPr>
              <a:t>Feedback</a:t>
            </a:r>
            <a:r>
              <a:rPr sz="550" b="1" spc="500" dirty="0">
                <a:solidFill>
                  <a:srgbClr val="FFFFFF"/>
                </a:solidFill>
                <a:latin typeface="Calibri" panose="020F0502020204030204" pitchFamily="34" charset="0"/>
                <a:cs typeface="Calibri" panose="020F0502020204030204" pitchFamily="34" charset="0"/>
              </a:rPr>
              <a:t> </a:t>
            </a:r>
            <a:r>
              <a:rPr sz="550" b="1" spc="10" dirty="0">
                <a:solidFill>
                  <a:srgbClr val="FFFFFF"/>
                </a:solidFill>
                <a:latin typeface="Calibri" panose="020F0502020204030204" pitchFamily="34" charset="0"/>
                <a:cs typeface="Calibri" panose="020F0502020204030204" pitchFamily="34" charset="0"/>
              </a:rPr>
              <a:t>referral</a:t>
            </a:r>
            <a:r>
              <a:rPr sz="550" b="1" spc="90" dirty="0">
                <a:solidFill>
                  <a:srgbClr val="FFFFFF"/>
                </a:solidFill>
                <a:latin typeface="Calibri" panose="020F0502020204030204" pitchFamily="34" charset="0"/>
                <a:cs typeface="Calibri" panose="020F0502020204030204" pitchFamily="34" charset="0"/>
              </a:rPr>
              <a:t> </a:t>
            </a:r>
            <a:r>
              <a:rPr sz="550" b="1" spc="-50" dirty="0">
                <a:solidFill>
                  <a:srgbClr val="FFFFFF"/>
                </a:solidFill>
                <a:latin typeface="Calibri" panose="020F0502020204030204" pitchFamily="34" charset="0"/>
                <a:cs typeface="Calibri" panose="020F0502020204030204" pitchFamily="34" charset="0"/>
              </a:rPr>
              <a:t>&amp;</a:t>
            </a:r>
            <a:r>
              <a:rPr sz="550" b="1" spc="500" dirty="0">
                <a:solidFill>
                  <a:srgbClr val="FFFFFF"/>
                </a:solidFill>
                <a:latin typeface="Calibri" panose="020F0502020204030204" pitchFamily="34" charset="0"/>
                <a:cs typeface="Calibri" panose="020F0502020204030204" pitchFamily="34" charset="0"/>
              </a:rPr>
              <a:t> </a:t>
            </a:r>
            <a:r>
              <a:rPr sz="550" b="1" spc="-10" dirty="0">
                <a:solidFill>
                  <a:srgbClr val="FFFFFF"/>
                </a:solidFill>
                <a:latin typeface="Calibri" panose="020F0502020204030204" pitchFamily="34" charset="0"/>
                <a:cs typeface="Calibri" panose="020F0502020204030204" pitchFamily="34" charset="0"/>
              </a:rPr>
              <a:t>analysis</a:t>
            </a:r>
            <a:endParaRPr sz="550" dirty="0">
              <a:latin typeface="Calibri" panose="020F0502020204030204" pitchFamily="34" charset="0"/>
              <a:cs typeface="Calibri" panose="020F0502020204030204" pitchFamily="34" charset="0"/>
            </a:endParaRPr>
          </a:p>
        </p:txBody>
      </p:sp>
      <p:sp>
        <p:nvSpPr>
          <p:cNvPr id="35" name="object 35"/>
          <p:cNvSpPr txBox="1"/>
          <p:nvPr/>
        </p:nvSpPr>
        <p:spPr>
          <a:xfrm>
            <a:off x="5689216" y="2140964"/>
            <a:ext cx="324485" cy="180975"/>
          </a:xfrm>
          <a:prstGeom prst="rect">
            <a:avLst/>
          </a:prstGeom>
        </p:spPr>
        <p:txBody>
          <a:bodyPr vert="horz" wrap="square" lIns="0" tIns="26034" rIns="0" bIns="0" rtlCol="0">
            <a:spAutoFit/>
          </a:bodyPr>
          <a:lstStyle/>
          <a:p>
            <a:pPr marL="12700" marR="5080" indent="7620">
              <a:lnSpc>
                <a:spcPts val="560"/>
              </a:lnSpc>
              <a:spcBef>
                <a:spcPts val="204"/>
              </a:spcBef>
            </a:pPr>
            <a:r>
              <a:rPr sz="550" b="1" spc="-10" dirty="0">
                <a:solidFill>
                  <a:srgbClr val="FFFFFF"/>
                </a:solidFill>
                <a:latin typeface="Calibri" panose="020F0502020204030204" pitchFamily="34" charset="0"/>
                <a:cs typeface="Calibri" panose="020F0502020204030204" pitchFamily="34" charset="0"/>
              </a:rPr>
              <a:t>Sharing</a:t>
            </a:r>
            <a:r>
              <a:rPr sz="550" b="1" spc="500" dirty="0">
                <a:solidFill>
                  <a:srgbClr val="FFFFFF"/>
                </a:solidFill>
                <a:latin typeface="Calibri" panose="020F0502020204030204" pitchFamily="34" charset="0"/>
                <a:cs typeface="Calibri" panose="020F0502020204030204" pitchFamily="34" charset="0"/>
              </a:rPr>
              <a:t> </a:t>
            </a:r>
            <a:r>
              <a:rPr sz="550" b="1" dirty="0">
                <a:solidFill>
                  <a:srgbClr val="FFFFFF"/>
                </a:solidFill>
                <a:latin typeface="Calibri" panose="020F0502020204030204" pitchFamily="34" charset="0"/>
                <a:cs typeface="Calibri" panose="020F0502020204030204" pitchFamily="34" charset="0"/>
              </a:rPr>
              <a:t>&amp; </a:t>
            </a:r>
            <a:r>
              <a:rPr sz="550" b="1" spc="-10" dirty="0">
                <a:solidFill>
                  <a:srgbClr val="FFFFFF"/>
                </a:solidFill>
                <a:latin typeface="Calibri" panose="020F0502020204030204" pitchFamily="34" charset="0"/>
                <a:cs typeface="Calibri" panose="020F0502020204030204" pitchFamily="34" charset="0"/>
              </a:rPr>
              <a:t>action</a:t>
            </a:r>
            <a:endParaRPr sz="550" dirty="0">
              <a:latin typeface="Calibri" panose="020F0502020204030204" pitchFamily="34" charset="0"/>
              <a:cs typeface="Calibri" panose="020F0502020204030204" pitchFamily="34" charset="0"/>
            </a:endParaRPr>
          </a:p>
        </p:txBody>
      </p:sp>
      <p:sp>
        <p:nvSpPr>
          <p:cNvPr id="36" name="object 36"/>
          <p:cNvSpPr txBox="1"/>
          <p:nvPr/>
        </p:nvSpPr>
        <p:spPr>
          <a:xfrm>
            <a:off x="4950825" y="1983197"/>
            <a:ext cx="327660" cy="180975"/>
          </a:xfrm>
          <a:prstGeom prst="rect">
            <a:avLst/>
          </a:prstGeom>
        </p:spPr>
        <p:txBody>
          <a:bodyPr vert="horz" wrap="square" lIns="0" tIns="26034" rIns="0" bIns="0" rtlCol="0">
            <a:spAutoFit/>
          </a:bodyPr>
          <a:lstStyle/>
          <a:p>
            <a:pPr marL="12700" marR="5080" indent="14604">
              <a:lnSpc>
                <a:spcPts val="560"/>
              </a:lnSpc>
              <a:spcBef>
                <a:spcPts val="204"/>
              </a:spcBef>
            </a:pPr>
            <a:r>
              <a:rPr sz="550" b="1" spc="-10" dirty="0">
                <a:solidFill>
                  <a:srgbClr val="FFFFFF"/>
                </a:solidFill>
                <a:latin typeface="Calibri" panose="020F0502020204030204" pitchFamily="34" charset="0"/>
                <a:cs typeface="Calibri" panose="020F0502020204030204" pitchFamily="34" charset="0"/>
              </a:rPr>
              <a:t>Closing</a:t>
            </a:r>
            <a:r>
              <a:rPr sz="550" b="1" spc="500" dirty="0">
                <a:solidFill>
                  <a:srgbClr val="FFFFFF"/>
                </a:solidFill>
                <a:latin typeface="Calibri" panose="020F0502020204030204" pitchFamily="34" charset="0"/>
                <a:cs typeface="Calibri" panose="020F0502020204030204" pitchFamily="34" charset="0"/>
              </a:rPr>
              <a:t> </a:t>
            </a:r>
            <a:r>
              <a:rPr sz="550" b="1" dirty="0">
                <a:solidFill>
                  <a:srgbClr val="FFFFFF"/>
                </a:solidFill>
                <a:latin typeface="Calibri" panose="020F0502020204030204" pitchFamily="34" charset="0"/>
                <a:cs typeface="Calibri" panose="020F0502020204030204" pitchFamily="34" charset="0"/>
              </a:rPr>
              <a:t>the</a:t>
            </a:r>
            <a:r>
              <a:rPr sz="550" b="1" spc="105" dirty="0">
                <a:solidFill>
                  <a:srgbClr val="FFFFFF"/>
                </a:solidFill>
                <a:latin typeface="Calibri" panose="020F0502020204030204" pitchFamily="34" charset="0"/>
                <a:cs typeface="Calibri" panose="020F0502020204030204" pitchFamily="34" charset="0"/>
              </a:rPr>
              <a:t> </a:t>
            </a:r>
            <a:r>
              <a:rPr sz="550" b="1" spc="-20" dirty="0">
                <a:solidFill>
                  <a:srgbClr val="FFFFFF"/>
                </a:solidFill>
                <a:latin typeface="Calibri" panose="020F0502020204030204" pitchFamily="34" charset="0"/>
                <a:cs typeface="Calibri" panose="020F0502020204030204" pitchFamily="34" charset="0"/>
              </a:rPr>
              <a:t>loop</a:t>
            </a:r>
            <a:endParaRPr sz="550" dirty="0">
              <a:latin typeface="Calibri" panose="020F0502020204030204" pitchFamily="34" charset="0"/>
              <a:cs typeface="Calibri" panose="020F0502020204030204" pitchFamily="34" charset="0"/>
            </a:endParaRPr>
          </a:p>
        </p:txBody>
      </p:sp>
      <p:sp>
        <p:nvSpPr>
          <p:cNvPr id="37" name="object 37"/>
          <p:cNvSpPr txBox="1"/>
          <p:nvPr/>
        </p:nvSpPr>
        <p:spPr>
          <a:xfrm>
            <a:off x="4785004" y="1136707"/>
            <a:ext cx="547370" cy="257121"/>
          </a:xfrm>
          <a:prstGeom prst="rect">
            <a:avLst/>
          </a:prstGeom>
        </p:spPr>
        <p:txBody>
          <a:bodyPr vert="horz" wrap="square" lIns="0" tIns="26034" rIns="0" bIns="0" rtlCol="0">
            <a:spAutoFit/>
          </a:bodyPr>
          <a:lstStyle/>
          <a:p>
            <a:pPr marL="73025" marR="65405" indent="-635" algn="ctr">
              <a:lnSpc>
                <a:spcPts val="560"/>
              </a:lnSpc>
              <a:spcBef>
                <a:spcPts val="204"/>
              </a:spcBef>
            </a:pPr>
            <a:r>
              <a:rPr sz="550" b="1" spc="10" dirty="0">
                <a:solidFill>
                  <a:srgbClr val="FFFFFF"/>
                </a:solidFill>
                <a:latin typeface="Calibri" panose="020F0502020204030204" pitchFamily="34" charset="0"/>
                <a:cs typeface="Calibri" panose="020F0502020204030204" pitchFamily="34" charset="0"/>
              </a:rPr>
              <a:t>Review</a:t>
            </a:r>
            <a:r>
              <a:rPr sz="550" b="1" spc="95" dirty="0">
                <a:solidFill>
                  <a:srgbClr val="FFFFFF"/>
                </a:solidFill>
                <a:latin typeface="Calibri" panose="020F0502020204030204" pitchFamily="34" charset="0"/>
                <a:cs typeface="Calibri" panose="020F0502020204030204" pitchFamily="34" charset="0"/>
              </a:rPr>
              <a:t> </a:t>
            </a:r>
            <a:r>
              <a:rPr sz="550" b="1" spc="-50" dirty="0">
                <a:solidFill>
                  <a:srgbClr val="FFFFFF"/>
                </a:solidFill>
                <a:latin typeface="Calibri" panose="020F0502020204030204" pitchFamily="34" charset="0"/>
                <a:cs typeface="Calibri" panose="020F0502020204030204" pitchFamily="34" charset="0"/>
              </a:rPr>
              <a:t>&amp;</a:t>
            </a:r>
            <a:r>
              <a:rPr sz="550" b="1" spc="500" dirty="0">
                <a:solidFill>
                  <a:srgbClr val="FFFFFF"/>
                </a:solidFill>
                <a:latin typeface="Calibri" panose="020F0502020204030204" pitchFamily="34" charset="0"/>
                <a:cs typeface="Calibri" panose="020F0502020204030204" pitchFamily="34" charset="0"/>
              </a:rPr>
              <a:t> </a:t>
            </a:r>
            <a:r>
              <a:rPr sz="550" b="1" spc="-10" dirty="0">
                <a:solidFill>
                  <a:srgbClr val="FFFFFF"/>
                </a:solidFill>
                <a:latin typeface="Calibri" panose="020F0502020204030204" pitchFamily="34" charset="0"/>
                <a:cs typeface="Calibri" panose="020F0502020204030204" pitchFamily="34" charset="0"/>
              </a:rPr>
              <a:t>adaptation</a:t>
            </a:r>
            <a:endParaRPr sz="550" dirty="0">
              <a:latin typeface="Calibri" panose="020F0502020204030204" pitchFamily="34" charset="0"/>
              <a:cs typeface="Calibri" panose="020F0502020204030204" pitchFamily="34" charset="0"/>
            </a:endParaRPr>
          </a:p>
          <a:p>
            <a:pPr algn="ctr">
              <a:lnSpc>
                <a:spcPts val="550"/>
              </a:lnSpc>
            </a:pPr>
            <a:r>
              <a:rPr sz="550" b="1" dirty="0">
                <a:solidFill>
                  <a:srgbClr val="FFFFFF"/>
                </a:solidFill>
                <a:latin typeface="Calibri" panose="020F0502020204030204" pitchFamily="34" charset="0"/>
                <a:cs typeface="Calibri" panose="020F0502020204030204" pitchFamily="34" charset="0"/>
              </a:rPr>
              <a:t>of</a:t>
            </a:r>
            <a:r>
              <a:rPr sz="550" b="1" spc="50" dirty="0">
                <a:solidFill>
                  <a:srgbClr val="FFFFFF"/>
                </a:solidFill>
                <a:latin typeface="Calibri" panose="020F0502020204030204" pitchFamily="34" charset="0"/>
                <a:cs typeface="Calibri" panose="020F0502020204030204" pitchFamily="34" charset="0"/>
              </a:rPr>
              <a:t> </a:t>
            </a:r>
            <a:r>
              <a:rPr sz="550" b="1" spc="-10" dirty="0">
                <a:solidFill>
                  <a:srgbClr val="FFFFFF"/>
                </a:solidFill>
                <a:latin typeface="Calibri" panose="020F0502020204030204" pitchFamily="34" charset="0"/>
                <a:cs typeface="Calibri" panose="020F0502020204030204" pitchFamily="34" charset="0"/>
              </a:rPr>
              <a:t>mechanism</a:t>
            </a:r>
            <a:endParaRPr sz="550" dirty="0">
              <a:latin typeface="Calibri" panose="020F0502020204030204" pitchFamily="34" charset="0"/>
              <a:cs typeface="Calibri" panose="020F0502020204030204" pitchFamily="34" charset="0"/>
            </a:endParaRPr>
          </a:p>
        </p:txBody>
      </p:sp>
      <p:grpSp>
        <p:nvGrpSpPr>
          <p:cNvPr id="38" name="object 38"/>
          <p:cNvGrpSpPr/>
          <p:nvPr/>
        </p:nvGrpSpPr>
        <p:grpSpPr>
          <a:xfrm>
            <a:off x="4496679" y="986618"/>
            <a:ext cx="2023745" cy="1811020"/>
            <a:chOff x="4496679" y="986618"/>
            <a:chExt cx="2023745" cy="1811020"/>
          </a:xfrm>
        </p:grpSpPr>
        <p:pic>
          <p:nvPicPr>
            <p:cNvPr id="39" name="object 39"/>
            <p:cNvPicPr/>
            <p:nvPr/>
          </p:nvPicPr>
          <p:blipFill>
            <a:blip r:embed="rId2" cstate="print"/>
            <a:stretch>
              <a:fillRect/>
            </a:stretch>
          </p:blipFill>
          <p:spPr>
            <a:xfrm>
              <a:off x="6371656" y="2313302"/>
              <a:ext cx="148259" cy="113233"/>
            </a:xfrm>
            <a:prstGeom prst="rect">
              <a:avLst/>
            </a:prstGeom>
          </p:spPr>
        </p:pic>
        <p:pic>
          <p:nvPicPr>
            <p:cNvPr id="40" name="object 40"/>
            <p:cNvPicPr/>
            <p:nvPr/>
          </p:nvPicPr>
          <p:blipFill>
            <a:blip r:embed="rId3" cstate="print"/>
            <a:stretch>
              <a:fillRect/>
            </a:stretch>
          </p:blipFill>
          <p:spPr>
            <a:xfrm>
              <a:off x="5209542" y="2638707"/>
              <a:ext cx="97764" cy="158673"/>
            </a:xfrm>
            <a:prstGeom prst="rect">
              <a:avLst/>
            </a:prstGeom>
          </p:spPr>
        </p:pic>
        <p:pic>
          <p:nvPicPr>
            <p:cNvPr id="41" name="object 41"/>
            <p:cNvPicPr/>
            <p:nvPr/>
          </p:nvPicPr>
          <p:blipFill>
            <a:blip r:embed="rId4" cstate="print"/>
            <a:stretch>
              <a:fillRect/>
            </a:stretch>
          </p:blipFill>
          <p:spPr>
            <a:xfrm>
              <a:off x="4496679" y="1640179"/>
              <a:ext cx="160413" cy="72453"/>
            </a:xfrm>
            <a:prstGeom prst="rect">
              <a:avLst/>
            </a:prstGeom>
          </p:spPr>
        </p:pic>
        <p:pic>
          <p:nvPicPr>
            <p:cNvPr id="42" name="object 42"/>
            <p:cNvPicPr/>
            <p:nvPr/>
          </p:nvPicPr>
          <p:blipFill>
            <a:blip r:embed="rId5" cstate="print"/>
            <a:stretch>
              <a:fillRect/>
            </a:stretch>
          </p:blipFill>
          <p:spPr>
            <a:xfrm>
              <a:off x="5502731" y="986618"/>
              <a:ext cx="503521" cy="323414"/>
            </a:xfrm>
            <a:prstGeom prst="rect">
              <a:avLst/>
            </a:prstGeom>
          </p:spPr>
        </p:pic>
        <p:sp>
          <p:nvSpPr>
            <p:cNvPr id="43" name="object 43"/>
            <p:cNvSpPr/>
            <p:nvPr/>
          </p:nvSpPr>
          <p:spPr>
            <a:xfrm>
              <a:off x="6234477" y="1745838"/>
              <a:ext cx="169545" cy="224790"/>
            </a:xfrm>
            <a:custGeom>
              <a:avLst/>
              <a:gdLst/>
              <a:ahLst/>
              <a:cxnLst/>
              <a:rect l="l" t="t" r="r" b="b"/>
              <a:pathLst>
                <a:path w="169545" h="224789">
                  <a:moveTo>
                    <a:pt x="0" y="83858"/>
                  </a:moveTo>
                  <a:lnTo>
                    <a:pt x="0" y="0"/>
                  </a:lnTo>
                  <a:lnTo>
                    <a:pt x="169545" y="0"/>
                  </a:lnTo>
                  <a:lnTo>
                    <a:pt x="169545" y="224510"/>
                  </a:lnTo>
                  <a:lnTo>
                    <a:pt x="0" y="224510"/>
                  </a:lnTo>
                  <a:lnTo>
                    <a:pt x="0" y="14897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44" name="object 44"/>
            <p:cNvSpPr/>
            <p:nvPr/>
          </p:nvSpPr>
          <p:spPr>
            <a:xfrm>
              <a:off x="6256181" y="1776706"/>
              <a:ext cx="22225" cy="0"/>
            </a:xfrm>
            <a:custGeom>
              <a:avLst/>
              <a:gdLst/>
              <a:ahLst/>
              <a:cxnLst/>
              <a:rect l="l" t="t" r="r" b="b"/>
              <a:pathLst>
                <a:path w="22225">
                  <a:moveTo>
                    <a:pt x="0" y="0"/>
                  </a:moveTo>
                  <a:lnTo>
                    <a:pt x="21983"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45" name="object 45"/>
            <p:cNvSpPr/>
            <p:nvPr/>
          </p:nvSpPr>
          <p:spPr>
            <a:xfrm>
              <a:off x="6256181" y="1794464"/>
              <a:ext cx="29845" cy="0"/>
            </a:xfrm>
            <a:custGeom>
              <a:avLst/>
              <a:gdLst/>
              <a:ahLst/>
              <a:cxnLst/>
              <a:rect l="l" t="t" r="r" b="b"/>
              <a:pathLst>
                <a:path w="29845">
                  <a:moveTo>
                    <a:pt x="0" y="0"/>
                  </a:moveTo>
                  <a:lnTo>
                    <a:pt x="29413"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46" name="object 46"/>
            <p:cNvSpPr/>
            <p:nvPr/>
          </p:nvSpPr>
          <p:spPr>
            <a:xfrm>
              <a:off x="6317909" y="1847737"/>
              <a:ext cx="55880" cy="0"/>
            </a:xfrm>
            <a:custGeom>
              <a:avLst/>
              <a:gdLst/>
              <a:ahLst/>
              <a:cxnLst/>
              <a:rect l="l" t="t" r="r" b="b"/>
              <a:pathLst>
                <a:path w="55879">
                  <a:moveTo>
                    <a:pt x="0" y="0"/>
                  </a:moveTo>
                  <a:lnTo>
                    <a:pt x="55346"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47" name="object 47"/>
            <p:cNvSpPr/>
            <p:nvPr/>
          </p:nvSpPr>
          <p:spPr>
            <a:xfrm>
              <a:off x="6317909" y="1867466"/>
              <a:ext cx="55880" cy="0"/>
            </a:xfrm>
            <a:custGeom>
              <a:avLst/>
              <a:gdLst/>
              <a:ahLst/>
              <a:cxnLst/>
              <a:rect l="l" t="t" r="r" b="b"/>
              <a:pathLst>
                <a:path w="55879">
                  <a:moveTo>
                    <a:pt x="0" y="0"/>
                  </a:moveTo>
                  <a:lnTo>
                    <a:pt x="55346"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48" name="object 48"/>
            <p:cNvSpPr/>
            <p:nvPr/>
          </p:nvSpPr>
          <p:spPr>
            <a:xfrm>
              <a:off x="6317909" y="1887197"/>
              <a:ext cx="55880" cy="0"/>
            </a:xfrm>
            <a:custGeom>
              <a:avLst/>
              <a:gdLst/>
              <a:ahLst/>
              <a:cxnLst/>
              <a:rect l="l" t="t" r="r" b="b"/>
              <a:pathLst>
                <a:path w="55879">
                  <a:moveTo>
                    <a:pt x="0" y="0"/>
                  </a:moveTo>
                  <a:lnTo>
                    <a:pt x="55346"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49" name="object 49"/>
            <p:cNvSpPr/>
            <p:nvPr/>
          </p:nvSpPr>
          <p:spPr>
            <a:xfrm>
              <a:off x="6308853" y="1927504"/>
              <a:ext cx="27305" cy="0"/>
            </a:xfrm>
            <a:custGeom>
              <a:avLst/>
              <a:gdLst/>
              <a:ahLst/>
              <a:cxnLst/>
              <a:rect l="l" t="t" r="r" b="b"/>
              <a:pathLst>
                <a:path w="27304">
                  <a:moveTo>
                    <a:pt x="0" y="0"/>
                  </a:moveTo>
                  <a:lnTo>
                    <a:pt x="27165"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50" name="object 50"/>
            <p:cNvSpPr/>
            <p:nvPr/>
          </p:nvSpPr>
          <p:spPr>
            <a:xfrm>
              <a:off x="6308853" y="1909182"/>
              <a:ext cx="27305" cy="0"/>
            </a:xfrm>
            <a:custGeom>
              <a:avLst/>
              <a:gdLst/>
              <a:ahLst/>
              <a:cxnLst/>
              <a:rect l="l" t="t" r="r" b="b"/>
              <a:pathLst>
                <a:path w="27304">
                  <a:moveTo>
                    <a:pt x="0" y="0"/>
                  </a:moveTo>
                  <a:lnTo>
                    <a:pt x="27165"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51" name="object 51"/>
            <p:cNvSpPr/>
            <p:nvPr/>
          </p:nvSpPr>
          <p:spPr>
            <a:xfrm>
              <a:off x="6308853" y="1945824"/>
              <a:ext cx="27305" cy="0"/>
            </a:xfrm>
            <a:custGeom>
              <a:avLst/>
              <a:gdLst/>
              <a:ahLst/>
              <a:cxnLst/>
              <a:rect l="l" t="t" r="r" b="b"/>
              <a:pathLst>
                <a:path w="27304">
                  <a:moveTo>
                    <a:pt x="0" y="0"/>
                  </a:moveTo>
                  <a:lnTo>
                    <a:pt x="27165"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52" name="object 52"/>
            <p:cNvSpPr/>
            <p:nvPr/>
          </p:nvSpPr>
          <p:spPr>
            <a:xfrm>
              <a:off x="6255862" y="1927504"/>
              <a:ext cx="27305" cy="0"/>
            </a:xfrm>
            <a:custGeom>
              <a:avLst/>
              <a:gdLst/>
              <a:ahLst/>
              <a:cxnLst/>
              <a:rect l="l" t="t" r="r" b="b"/>
              <a:pathLst>
                <a:path w="27304">
                  <a:moveTo>
                    <a:pt x="0" y="0"/>
                  </a:moveTo>
                  <a:lnTo>
                    <a:pt x="27165"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53" name="object 53"/>
            <p:cNvSpPr/>
            <p:nvPr/>
          </p:nvSpPr>
          <p:spPr>
            <a:xfrm>
              <a:off x="6255862" y="1909182"/>
              <a:ext cx="27305" cy="0"/>
            </a:xfrm>
            <a:custGeom>
              <a:avLst/>
              <a:gdLst/>
              <a:ahLst/>
              <a:cxnLst/>
              <a:rect l="l" t="t" r="r" b="b"/>
              <a:pathLst>
                <a:path w="27304">
                  <a:moveTo>
                    <a:pt x="0" y="0"/>
                  </a:moveTo>
                  <a:lnTo>
                    <a:pt x="27165"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54" name="object 54"/>
            <p:cNvSpPr/>
            <p:nvPr/>
          </p:nvSpPr>
          <p:spPr>
            <a:xfrm>
              <a:off x="6255862" y="1945824"/>
              <a:ext cx="27305" cy="0"/>
            </a:xfrm>
            <a:custGeom>
              <a:avLst/>
              <a:gdLst/>
              <a:ahLst/>
              <a:cxnLst/>
              <a:rect l="l" t="t" r="r" b="b"/>
              <a:pathLst>
                <a:path w="27304">
                  <a:moveTo>
                    <a:pt x="0" y="0"/>
                  </a:moveTo>
                  <a:lnTo>
                    <a:pt x="27165"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55" name="object 55"/>
            <p:cNvSpPr/>
            <p:nvPr/>
          </p:nvSpPr>
          <p:spPr>
            <a:xfrm>
              <a:off x="6350005" y="1927504"/>
              <a:ext cx="27305" cy="0"/>
            </a:xfrm>
            <a:custGeom>
              <a:avLst/>
              <a:gdLst/>
              <a:ahLst/>
              <a:cxnLst/>
              <a:rect l="l" t="t" r="r" b="b"/>
              <a:pathLst>
                <a:path w="27304">
                  <a:moveTo>
                    <a:pt x="0" y="0"/>
                  </a:moveTo>
                  <a:lnTo>
                    <a:pt x="27165"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56" name="object 56"/>
            <p:cNvSpPr/>
            <p:nvPr/>
          </p:nvSpPr>
          <p:spPr>
            <a:xfrm>
              <a:off x="6350005" y="1909182"/>
              <a:ext cx="27305" cy="0"/>
            </a:xfrm>
            <a:custGeom>
              <a:avLst/>
              <a:gdLst/>
              <a:ahLst/>
              <a:cxnLst/>
              <a:rect l="l" t="t" r="r" b="b"/>
              <a:pathLst>
                <a:path w="27304">
                  <a:moveTo>
                    <a:pt x="0" y="0"/>
                  </a:moveTo>
                  <a:lnTo>
                    <a:pt x="27165"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57" name="object 57"/>
            <p:cNvSpPr/>
            <p:nvPr/>
          </p:nvSpPr>
          <p:spPr>
            <a:xfrm>
              <a:off x="6350005" y="1945824"/>
              <a:ext cx="27305" cy="0"/>
            </a:xfrm>
            <a:custGeom>
              <a:avLst/>
              <a:gdLst/>
              <a:ahLst/>
              <a:cxnLst/>
              <a:rect l="l" t="t" r="r" b="b"/>
              <a:pathLst>
                <a:path w="27304">
                  <a:moveTo>
                    <a:pt x="0" y="0"/>
                  </a:moveTo>
                  <a:lnTo>
                    <a:pt x="27165"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58" name="object 58"/>
            <p:cNvSpPr/>
            <p:nvPr/>
          </p:nvSpPr>
          <p:spPr>
            <a:xfrm>
              <a:off x="6224054" y="1849701"/>
              <a:ext cx="19685" cy="34290"/>
            </a:xfrm>
            <a:custGeom>
              <a:avLst/>
              <a:gdLst/>
              <a:ahLst/>
              <a:cxnLst/>
              <a:rect l="l" t="t" r="r" b="b"/>
              <a:pathLst>
                <a:path w="19685" h="34289">
                  <a:moveTo>
                    <a:pt x="19443" y="34112"/>
                  </a:moveTo>
                  <a:lnTo>
                    <a:pt x="0" y="34112"/>
                  </a:lnTo>
                  <a:lnTo>
                    <a:pt x="0" y="0"/>
                  </a:lnTo>
                  <a:lnTo>
                    <a:pt x="19443" y="0"/>
                  </a:lnTo>
                  <a:lnTo>
                    <a:pt x="19443" y="34112"/>
                  </a:lnTo>
                  <a:close/>
                </a:path>
              </a:pathLst>
            </a:custGeom>
            <a:ln w="5232">
              <a:solidFill>
                <a:srgbClr val="FFFFFF"/>
              </a:solidFill>
            </a:ln>
          </p:spPr>
          <p:txBody>
            <a:bodyPr wrap="square" lIns="0" tIns="0" rIns="0" bIns="0" rtlCol="0"/>
            <a:lstStyle/>
            <a:p>
              <a:endParaRPr>
                <a:cs typeface="Calibri" panose="020F0502020204030204" pitchFamily="34" charset="0"/>
              </a:endParaRPr>
            </a:p>
          </p:txBody>
        </p:sp>
        <p:sp>
          <p:nvSpPr>
            <p:cNvPr id="59" name="object 59"/>
            <p:cNvSpPr/>
            <p:nvPr/>
          </p:nvSpPr>
          <p:spPr>
            <a:xfrm>
              <a:off x="6243501" y="1839541"/>
              <a:ext cx="19685" cy="44450"/>
            </a:xfrm>
            <a:custGeom>
              <a:avLst/>
              <a:gdLst/>
              <a:ahLst/>
              <a:cxnLst/>
              <a:rect l="l" t="t" r="r" b="b"/>
              <a:pathLst>
                <a:path w="19685" h="44450">
                  <a:moveTo>
                    <a:pt x="19443" y="44272"/>
                  </a:moveTo>
                  <a:lnTo>
                    <a:pt x="0" y="44272"/>
                  </a:lnTo>
                  <a:lnTo>
                    <a:pt x="0" y="0"/>
                  </a:lnTo>
                  <a:lnTo>
                    <a:pt x="19443" y="0"/>
                  </a:lnTo>
                  <a:lnTo>
                    <a:pt x="19443" y="44272"/>
                  </a:lnTo>
                  <a:close/>
                </a:path>
              </a:pathLst>
            </a:custGeom>
            <a:ln w="5232">
              <a:solidFill>
                <a:srgbClr val="FFFFFF"/>
              </a:solidFill>
            </a:ln>
          </p:spPr>
          <p:txBody>
            <a:bodyPr wrap="square" lIns="0" tIns="0" rIns="0" bIns="0" rtlCol="0"/>
            <a:lstStyle/>
            <a:p>
              <a:endParaRPr>
                <a:cs typeface="Calibri" panose="020F0502020204030204" pitchFamily="34" charset="0"/>
              </a:endParaRPr>
            </a:p>
          </p:txBody>
        </p:sp>
        <p:sp>
          <p:nvSpPr>
            <p:cNvPr id="60" name="object 60"/>
            <p:cNvSpPr/>
            <p:nvPr/>
          </p:nvSpPr>
          <p:spPr>
            <a:xfrm>
              <a:off x="6262953" y="1822511"/>
              <a:ext cx="19685" cy="61594"/>
            </a:xfrm>
            <a:custGeom>
              <a:avLst/>
              <a:gdLst/>
              <a:ahLst/>
              <a:cxnLst/>
              <a:rect l="l" t="t" r="r" b="b"/>
              <a:pathLst>
                <a:path w="19685" h="61594">
                  <a:moveTo>
                    <a:pt x="19443" y="61302"/>
                  </a:moveTo>
                  <a:lnTo>
                    <a:pt x="0" y="61302"/>
                  </a:lnTo>
                  <a:lnTo>
                    <a:pt x="0" y="0"/>
                  </a:lnTo>
                  <a:lnTo>
                    <a:pt x="19443" y="0"/>
                  </a:lnTo>
                  <a:lnTo>
                    <a:pt x="19443" y="61302"/>
                  </a:lnTo>
                  <a:close/>
                </a:path>
              </a:pathLst>
            </a:custGeom>
            <a:ln w="5232">
              <a:solidFill>
                <a:srgbClr val="FFFFFF"/>
              </a:solidFill>
            </a:ln>
          </p:spPr>
          <p:txBody>
            <a:bodyPr wrap="square" lIns="0" tIns="0" rIns="0" bIns="0" rtlCol="0"/>
            <a:lstStyle/>
            <a:p>
              <a:endParaRPr>
                <a:cs typeface="Calibri" panose="020F0502020204030204" pitchFamily="34" charset="0"/>
              </a:endParaRPr>
            </a:p>
          </p:txBody>
        </p:sp>
        <p:sp>
          <p:nvSpPr>
            <p:cNvPr id="61" name="object 61"/>
            <p:cNvSpPr/>
            <p:nvPr/>
          </p:nvSpPr>
          <p:spPr>
            <a:xfrm>
              <a:off x="6282400" y="1812948"/>
              <a:ext cx="19685" cy="71120"/>
            </a:xfrm>
            <a:custGeom>
              <a:avLst/>
              <a:gdLst/>
              <a:ahLst/>
              <a:cxnLst/>
              <a:rect l="l" t="t" r="r" b="b"/>
              <a:pathLst>
                <a:path w="19685" h="71119">
                  <a:moveTo>
                    <a:pt x="19443" y="70866"/>
                  </a:moveTo>
                  <a:lnTo>
                    <a:pt x="0" y="70866"/>
                  </a:lnTo>
                  <a:lnTo>
                    <a:pt x="0" y="0"/>
                  </a:lnTo>
                  <a:lnTo>
                    <a:pt x="19443" y="0"/>
                  </a:lnTo>
                  <a:lnTo>
                    <a:pt x="19443" y="70866"/>
                  </a:lnTo>
                  <a:close/>
                </a:path>
              </a:pathLst>
            </a:custGeom>
            <a:ln w="5232">
              <a:solidFill>
                <a:srgbClr val="FFFFFF"/>
              </a:solidFill>
            </a:ln>
          </p:spPr>
          <p:txBody>
            <a:bodyPr wrap="square" lIns="0" tIns="0" rIns="0" bIns="0" rtlCol="0"/>
            <a:lstStyle/>
            <a:p>
              <a:endParaRPr>
                <a:cs typeface="Calibri" panose="020F0502020204030204" pitchFamily="34" charset="0"/>
              </a:endParaRPr>
            </a:p>
          </p:txBody>
        </p:sp>
        <p:sp>
          <p:nvSpPr>
            <p:cNvPr id="62" name="object 62"/>
            <p:cNvSpPr/>
            <p:nvPr/>
          </p:nvSpPr>
          <p:spPr>
            <a:xfrm>
              <a:off x="6316069" y="1774456"/>
              <a:ext cx="57785" cy="52069"/>
            </a:xfrm>
            <a:custGeom>
              <a:avLst/>
              <a:gdLst/>
              <a:ahLst/>
              <a:cxnLst/>
              <a:rect l="l" t="t" r="r" b="b"/>
              <a:pathLst>
                <a:path w="57785" h="52069">
                  <a:moveTo>
                    <a:pt x="57188" y="51765"/>
                  </a:moveTo>
                  <a:lnTo>
                    <a:pt x="0" y="51765"/>
                  </a:lnTo>
                  <a:lnTo>
                    <a:pt x="0" y="0"/>
                  </a:lnTo>
                  <a:lnTo>
                    <a:pt x="57188" y="0"/>
                  </a:lnTo>
                  <a:lnTo>
                    <a:pt x="57188" y="51765"/>
                  </a:lnTo>
                  <a:close/>
                </a:path>
              </a:pathLst>
            </a:custGeom>
            <a:ln w="5232">
              <a:solidFill>
                <a:srgbClr val="FFFFFF"/>
              </a:solidFill>
            </a:ln>
          </p:spPr>
          <p:txBody>
            <a:bodyPr wrap="square" lIns="0" tIns="0" rIns="0" bIns="0" rtlCol="0"/>
            <a:lstStyle/>
            <a:p>
              <a:endParaRPr>
                <a:cs typeface="Calibri" panose="020F0502020204030204" pitchFamily="34" charset="0"/>
              </a:endParaRPr>
            </a:p>
          </p:txBody>
        </p:sp>
        <p:sp>
          <p:nvSpPr>
            <p:cNvPr id="63" name="object 63"/>
            <p:cNvSpPr/>
            <p:nvPr/>
          </p:nvSpPr>
          <p:spPr>
            <a:xfrm>
              <a:off x="6344661" y="1774451"/>
              <a:ext cx="0" cy="52069"/>
            </a:xfrm>
            <a:custGeom>
              <a:avLst/>
              <a:gdLst/>
              <a:ahLst/>
              <a:cxnLst/>
              <a:rect l="l" t="t" r="r" b="b"/>
              <a:pathLst>
                <a:path h="52069">
                  <a:moveTo>
                    <a:pt x="0" y="0"/>
                  </a:moveTo>
                  <a:lnTo>
                    <a:pt x="0" y="51765"/>
                  </a:lnTo>
                </a:path>
              </a:pathLst>
            </a:custGeom>
            <a:ln w="5232">
              <a:solidFill>
                <a:srgbClr val="FFFFFF"/>
              </a:solidFill>
            </a:ln>
          </p:spPr>
          <p:txBody>
            <a:bodyPr wrap="square" lIns="0" tIns="0" rIns="0" bIns="0" rtlCol="0"/>
            <a:lstStyle/>
            <a:p>
              <a:endParaRPr>
                <a:cs typeface="Calibri" panose="020F0502020204030204" pitchFamily="34" charset="0"/>
              </a:endParaRPr>
            </a:p>
          </p:txBody>
        </p:sp>
        <p:sp>
          <p:nvSpPr>
            <p:cNvPr id="64" name="object 64"/>
            <p:cNvSpPr/>
            <p:nvPr/>
          </p:nvSpPr>
          <p:spPr>
            <a:xfrm>
              <a:off x="6316063" y="1790236"/>
              <a:ext cx="57785" cy="0"/>
            </a:xfrm>
            <a:custGeom>
              <a:avLst/>
              <a:gdLst/>
              <a:ahLst/>
              <a:cxnLst/>
              <a:rect l="l" t="t" r="r" b="b"/>
              <a:pathLst>
                <a:path w="57785">
                  <a:moveTo>
                    <a:pt x="0" y="0"/>
                  </a:moveTo>
                  <a:lnTo>
                    <a:pt x="57200" y="0"/>
                  </a:lnTo>
                </a:path>
              </a:pathLst>
            </a:custGeom>
            <a:ln w="5232">
              <a:solidFill>
                <a:srgbClr val="FFFFFF"/>
              </a:solidFill>
            </a:ln>
          </p:spPr>
          <p:txBody>
            <a:bodyPr wrap="square" lIns="0" tIns="0" rIns="0" bIns="0" rtlCol="0"/>
            <a:lstStyle/>
            <a:p>
              <a:endParaRPr>
                <a:cs typeface="Calibri" panose="020F0502020204030204" pitchFamily="34" charset="0"/>
              </a:endParaRPr>
            </a:p>
          </p:txBody>
        </p:sp>
        <p:pic>
          <p:nvPicPr>
            <p:cNvPr id="65" name="object 65"/>
            <p:cNvPicPr/>
            <p:nvPr/>
          </p:nvPicPr>
          <p:blipFill>
            <a:blip r:embed="rId6" cstate="print"/>
            <a:stretch>
              <a:fillRect/>
            </a:stretch>
          </p:blipFill>
          <p:spPr>
            <a:xfrm>
              <a:off x="5652686" y="2368874"/>
              <a:ext cx="146113" cy="145859"/>
            </a:xfrm>
            <a:prstGeom prst="rect">
              <a:avLst/>
            </a:prstGeom>
          </p:spPr>
        </p:pic>
        <p:pic>
          <p:nvPicPr>
            <p:cNvPr id="66" name="object 66"/>
            <p:cNvPicPr/>
            <p:nvPr/>
          </p:nvPicPr>
          <p:blipFill>
            <a:blip r:embed="rId7" cstate="print"/>
            <a:stretch>
              <a:fillRect/>
            </a:stretch>
          </p:blipFill>
          <p:spPr>
            <a:xfrm>
              <a:off x="5828117" y="2367852"/>
              <a:ext cx="152869" cy="151841"/>
            </a:xfrm>
            <a:prstGeom prst="rect">
              <a:avLst/>
            </a:prstGeom>
          </p:spPr>
        </p:pic>
        <p:pic>
          <p:nvPicPr>
            <p:cNvPr id="67" name="object 67"/>
            <p:cNvPicPr/>
            <p:nvPr/>
          </p:nvPicPr>
          <p:blipFill>
            <a:blip r:embed="rId8" cstate="print"/>
            <a:stretch>
              <a:fillRect/>
            </a:stretch>
          </p:blipFill>
          <p:spPr>
            <a:xfrm>
              <a:off x="5034624" y="2195131"/>
              <a:ext cx="137960" cy="139255"/>
            </a:xfrm>
            <a:prstGeom prst="rect">
              <a:avLst/>
            </a:prstGeom>
          </p:spPr>
        </p:pic>
        <p:pic>
          <p:nvPicPr>
            <p:cNvPr id="68" name="object 68"/>
            <p:cNvPicPr/>
            <p:nvPr/>
          </p:nvPicPr>
          <p:blipFill>
            <a:blip r:embed="rId9" cstate="print"/>
            <a:stretch>
              <a:fillRect/>
            </a:stretch>
          </p:blipFill>
          <p:spPr>
            <a:xfrm>
              <a:off x="4939802" y="1439503"/>
              <a:ext cx="190614" cy="181038"/>
            </a:xfrm>
            <a:prstGeom prst="rect">
              <a:avLst/>
            </a:prstGeom>
          </p:spPr>
        </p:pic>
      </p:grpSp>
      <p:sp>
        <p:nvSpPr>
          <p:cNvPr id="69" name="object 69"/>
          <p:cNvSpPr/>
          <p:nvPr/>
        </p:nvSpPr>
        <p:spPr>
          <a:xfrm>
            <a:off x="6051602" y="9473522"/>
            <a:ext cx="936625" cy="0"/>
          </a:xfrm>
          <a:custGeom>
            <a:avLst/>
            <a:gdLst/>
            <a:ahLst/>
            <a:cxnLst/>
            <a:rect l="l" t="t" r="r" b="b"/>
            <a:pathLst>
              <a:path w="936625">
                <a:moveTo>
                  <a:pt x="0" y="0"/>
                </a:moveTo>
                <a:lnTo>
                  <a:pt x="936002" y="0"/>
                </a:lnTo>
              </a:path>
            </a:pathLst>
          </a:custGeom>
          <a:ln w="3175">
            <a:solidFill>
              <a:srgbClr val="992B7D"/>
            </a:solidFill>
          </a:ln>
        </p:spPr>
        <p:txBody>
          <a:bodyPr wrap="square" lIns="0" tIns="0" rIns="0" bIns="0" rtlCol="0"/>
          <a:lstStyle/>
          <a:p>
            <a:endParaRPr>
              <a:cs typeface="Calibri" panose="020F0502020204030204" pitchFamily="34" charset="0"/>
            </a:endParaRPr>
          </a:p>
        </p:txBody>
      </p:sp>
      <p:sp>
        <p:nvSpPr>
          <p:cNvPr id="70" name="object 70"/>
          <p:cNvSpPr txBox="1"/>
          <p:nvPr/>
        </p:nvSpPr>
        <p:spPr>
          <a:xfrm>
            <a:off x="3002244" y="9488664"/>
            <a:ext cx="4112260" cy="120546"/>
          </a:xfrm>
          <a:prstGeom prst="rect">
            <a:avLst/>
          </a:prstGeom>
        </p:spPr>
        <p:txBody>
          <a:bodyPr vert="horz" wrap="square" lIns="0" tIns="12700" rIns="0" bIns="0" rtlCol="0">
            <a:spAutoFit/>
          </a:bodyPr>
          <a:lstStyle/>
          <a:p>
            <a:pPr marL="12700" algn="r" rtl="1">
              <a:lnSpc>
                <a:spcPct val="100000"/>
              </a:lnSpc>
              <a:spcBef>
                <a:spcPts val="100"/>
              </a:spcBef>
            </a:pPr>
            <a:r>
              <a:rPr sz="700" spc="-30" dirty="0">
                <a:solidFill>
                  <a:srgbClr val="992B7D"/>
                </a:solidFill>
                <a:latin typeface="Arial Black"/>
                <a:cs typeface="Calibri" panose="020F0502020204030204" pitchFamily="34" charset="0"/>
              </a:rPr>
              <a:t>10.</a:t>
            </a:r>
            <a:r>
              <a:rPr sz="700" spc="240" dirty="0">
                <a:solidFill>
                  <a:srgbClr val="992B7D"/>
                </a:solidFill>
                <a:latin typeface="Arial Black"/>
                <a:cs typeface="Calibri" panose="020F0502020204030204" pitchFamily="34" charset="0"/>
              </a:rPr>
              <a:t> </a:t>
            </a:r>
            <a:r>
              <a:rPr lang="ar-JO" sz="700" dirty="0">
                <a:latin typeface="Tahoma"/>
                <a:cs typeface="Calibri" panose="020F0502020204030204" pitchFamily="34" charset="0"/>
              </a:rPr>
              <a:t>برنامج الغذاء العالمي (2020). الوثيقة الإرشادية لآليات تقديم الشكاوى والملاحظات، ص.66</a:t>
            </a:r>
            <a:r>
              <a:rPr sz="700" spc="-10" dirty="0">
                <a:latin typeface="Tahoma"/>
                <a:cs typeface="Calibri" panose="020F0502020204030204" pitchFamily="34" charset="0"/>
              </a:rPr>
              <a:t>.</a:t>
            </a:r>
            <a:endParaRPr sz="700" dirty="0">
              <a:latin typeface="Tahoma"/>
              <a:cs typeface="Calibri" panose="020F0502020204030204" pitchFamily="34" charset="0"/>
            </a:endParaRPr>
          </a:p>
        </p:txBody>
      </p:sp>
      <p:sp>
        <p:nvSpPr>
          <p:cNvPr id="71" name="object 71"/>
          <p:cNvSpPr/>
          <p:nvPr/>
        </p:nvSpPr>
        <p:spPr>
          <a:xfrm>
            <a:off x="6995159" y="9973735"/>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72" name="object 72"/>
          <p:cNvSpPr txBox="1"/>
          <p:nvPr/>
        </p:nvSpPr>
        <p:spPr>
          <a:xfrm>
            <a:off x="7082501" y="10057607"/>
            <a:ext cx="149860" cy="135935"/>
          </a:xfrm>
          <a:prstGeom prst="rect">
            <a:avLst/>
          </a:prstGeom>
        </p:spPr>
        <p:txBody>
          <a:bodyPr vert="horz" wrap="square" lIns="0" tIns="12700" rIns="0" bIns="0" rtlCol="0">
            <a:spAutoFit/>
          </a:bodyPr>
          <a:lstStyle/>
          <a:p>
            <a:pPr marL="12700">
              <a:lnSpc>
                <a:spcPct val="100000"/>
              </a:lnSpc>
              <a:spcBef>
                <a:spcPts val="100"/>
              </a:spcBef>
            </a:pPr>
            <a:r>
              <a:rPr sz="800" b="1" spc="-25" dirty="0">
                <a:solidFill>
                  <a:schemeClr val="bg1"/>
                </a:solidFill>
                <a:latin typeface="Calibri" panose="020F0502020204030204" pitchFamily="34" charset="0"/>
                <a:cs typeface="Calibri" panose="020F0502020204030204" pitchFamily="34" charset="0"/>
              </a:rPr>
              <a:t>52</a:t>
            </a:r>
            <a:endParaRPr sz="800" dirty="0">
              <a:solidFill>
                <a:schemeClr val="bg1"/>
              </a:solidFill>
              <a:latin typeface="Calibri" panose="020F0502020204030204" pitchFamily="34" charset="0"/>
              <a:cs typeface="Calibri" panose="020F0502020204030204" pitchFamily="34" charset="0"/>
            </a:endParaRPr>
          </a:p>
        </p:txBody>
      </p:sp>
      <p:sp>
        <p:nvSpPr>
          <p:cNvPr id="74" name="object 23">
            <a:extLst>
              <a:ext uri="{FF2B5EF4-FFF2-40B4-BE49-F238E27FC236}">
                <a16:creationId xmlns:a16="http://schemas.microsoft.com/office/drawing/2014/main" id="{3A410069-57D8-9DBD-C063-5C8A601B7C36}"/>
              </a:ext>
            </a:extLst>
          </p:cNvPr>
          <p:cNvSpPr txBox="1"/>
          <p:nvPr/>
        </p:nvSpPr>
        <p:spPr>
          <a:xfrm>
            <a:off x="3541011" y="10057607"/>
            <a:ext cx="3350553" cy="120546"/>
          </a:xfrm>
          <a:prstGeom prst="rect">
            <a:avLst/>
          </a:prstGeom>
        </p:spPr>
        <p:txBody>
          <a:bodyPr vert="horz" wrap="square" lIns="0" tIns="12700" rIns="0" bIns="0" rtlCol="0">
            <a:spAutoFit/>
          </a:bodyPr>
          <a:lstStyle/>
          <a:p>
            <a:pPr marL="12700" rtl="1">
              <a:lnSpc>
                <a:spcPct val="100000"/>
              </a:lnSpc>
              <a:spcBef>
                <a:spcPts val="100"/>
              </a:spcBef>
            </a:pPr>
            <a:r>
              <a:rPr lang="ar-JO" sz="700" spc="10" dirty="0">
                <a:latin typeface="Verdana"/>
                <a:cs typeface="Calibri" panose="020F0502020204030204" pitchFamily="34" charset="0"/>
              </a:rPr>
              <a:t>كيفية الاستماع والاستجابة للتغذية الراجعة المجتمعية المفتوحة</a:t>
            </a:r>
            <a:endParaRPr sz="700" dirty="0">
              <a:latin typeface="Verdana"/>
              <a:cs typeface="Calibri" panose="020F0502020204030204" pitchFamily="34" charset="0"/>
            </a:endParaRPr>
          </a:p>
        </p:txBody>
      </p:sp>
      <p:pic>
        <p:nvPicPr>
          <p:cNvPr id="79" name="Picture 78">
            <a:extLst>
              <a:ext uri="{FF2B5EF4-FFF2-40B4-BE49-F238E27FC236}">
                <a16:creationId xmlns:a16="http://schemas.microsoft.com/office/drawing/2014/main" id="{8DAFB114-2ABE-06FB-B264-F4A110B2763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852638" y="120550"/>
            <a:ext cx="3703861" cy="2518158"/>
          </a:xfrm>
          <a:prstGeom prst="rect">
            <a:avLst/>
          </a:prstGeom>
        </p:spPr>
      </p:pic>
      <p:sp>
        <p:nvSpPr>
          <p:cNvPr id="2" name="object 2"/>
          <p:cNvSpPr txBox="1"/>
          <p:nvPr/>
        </p:nvSpPr>
        <p:spPr>
          <a:xfrm>
            <a:off x="357067" y="683615"/>
            <a:ext cx="3460300" cy="2171877"/>
          </a:xfrm>
          <a:prstGeom prst="rect">
            <a:avLst/>
          </a:prstGeom>
        </p:spPr>
        <p:txBody>
          <a:bodyPr vert="horz" wrap="square" lIns="0" tIns="12700" rIns="0" bIns="0" rtlCol="0">
            <a:spAutoFit/>
          </a:bodyPr>
          <a:lstStyle/>
          <a:p>
            <a:pPr marL="12700" algn="just" rtl="1">
              <a:lnSpc>
                <a:spcPct val="100000"/>
              </a:lnSpc>
              <a:spcBef>
                <a:spcPts val="100"/>
              </a:spcBef>
            </a:pPr>
            <a:r>
              <a:rPr lang="ar-JO" sz="950" b="1" spc="140" dirty="0">
                <a:solidFill>
                  <a:srgbClr val="522D6D"/>
                </a:solidFill>
                <a:latin typeface="Calibri"/>
                <a:cs typeface="Calibri" panose="020F0502020204030204" pitchFamily="34" charset="0"/>
              </a:rPr>
              <a:t>ألية التغذية الراجعة المجتمعية</a:t>
            </a:r>
            <a:endParaRPr sz="950" dirty="0">
              <a:latin typeface="Calibri"/>
              <a:cs typeface="Calibri" panose="020F0502020204030204" pitchFamily="34" charset="0"/>
            </a:endParaRPr>
          </a:p>
          <a:p>
            <a:pPr marL="12700" marR="5080" algn="just" rtl="1">
              <a:lnSpc>
                <a:spcPct val="113999"/>
              </a:lnSpc>
              <a:spcBef>
                <a:spcPts val="850"/>
              </a:spcBef>
            </a:pPr>
            <a:r>
              <a:rPr lang="ar-JO" sz="950" dirty="0">
                <a:latin typeface="Arial"/>
                <a:cs typeface="Calibri" panose="020F0502020204030204" pitchFamily="34" charset="0"/>
              </a:rPr>
              <a:t>آلية التغذية الراجعة هي نظام لتمكين أفراد المجتمع من مشاركة المعلومات والتعبير عن اهتماماتهم واحتياجاتهم، حيث يمكنهم من خلالها أيضاً تقديم مقترحات بشأن التغييرات الأكثر أهمية بالنسبة لهم، كما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تتضمن قنوات تلقي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والعمليات والأدوات اللازمة لإدارة البيانات وتحليلها ومشاركتها، بالإضافة إلى العمليات لضمان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اتخاذ الإجراءات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بناءً عل</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ى 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وإبلاغ</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المجتمعات بالإجراءات</a:t>
            </a:r>
            <a:r>
              <a:rPr lang="ar-JO" altLang="en-US" sz="1000" dirty="0">
                <a:solidFill>
                  <a:srgbClr val="202124"/>
                </a:solidFill>
                <a:latin typeface="inherit"/>
                <a:cs typeface="Calibri" panose="020F0502020204030204" pitchFamily="34" charset="0"/>
              </a:rPr>
              <a:t> المتخذة. </a:t>
            </a:r>
            <a:r>
              <a:rPr kumimoji="0" lang="en-US" altLang="en-US" sz="100" b="0" i="0" u="none" strike="noStrike" cap="none" normalizeH="0" baseline="0" dirty="0">
                <a:ln>
                  <a:noFill/>
                </a:ln>
                <a:solidFill>
                  <a:schemeClr val="tx1"/>
                </a:solidFill>
                <a:effectLst/>
                <a:cs typeface="Calibri" panose="020F0502020204030204" pitchFamily="34" charset="0"/>
              </a:rPr>
              <a:t> </a:t>
            </a:r>
            <a:endParaRPr lang="ar-JO" sz="950" spc="-5" dirty="0">
              <a:latin typeface="Arial"/>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تساعد آلية التغذية الراجعة المؤسسات على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تعزيز خضوعها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للمساءلة أمام المجتمعات</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لكنها تسهم</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في النهاية في تحسين جودة البرامج</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marR="5080" algn="just">
              <a:lnSpc>
                <a:spcPct val="113999"/>
              </a:lnSpc>
              <a:spcBef>
                <a:spcPts val="850"/>
              </a:spcBef>
            </a:pPr>
            <a:endParaRPr lang="ar-JO" sz="950" dirty="0">
              <a:latin typeface="Tahoma"/>
              <a:cs typeface="Calibri" panose="020F0502020204030204" pitchFamily="34" charset="0"/>
            </a:endParaRPr>
          </a:p>
          <a:p>
            <a:pPr marL="12700" marR="5080" algn="just" rtl="0">
              <a:lnSpc>
                <a:spcPct val="113999"/>
              </a:lnSpc>
              <a:spcBef>
                <a:spcPts val="850"/>
              </a:spcBef>
            </a:pPr>
            <a:endParaRPr lang="ar-JO" sz="950" dirty="0">
              <a:latin typeface="Tahoma"/>
              <a:cs typeface="Calibri" panose="020F0502020204030204"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43799" y="703440"/>
            <a:ext cx="6272530" cy="6532237"/>
          </a:xfrm>
          <a:prstGeom prst="rect">
            <a:avLst/>
          </a:prstGeom>
        </p:spPr>
        <p:txBody>
          <a:bodyPr vert="horz" wrap="square" lIns="0" tIns="12700" rIns="0" bIns="0" rtlCol="0">
            <a:spAutoFit/>
          </a:bodyPr>
          <a:lstStyle/>
          <a:p>
            <a:pPr marL="76200" rtl="1">
              <a:lnSpc>
                <a:spcPct val="100000"/>
              </a:lnSpc>
              <a:spcBef>
                <a:spcPts val="100"/>
              </a:spcBef>
            </a:pPr>
            <a:r>
              <a:rPr lang="ar-JO" sz="1000" b="1" spc="100" dirty="0">
                <a:solidFill>
                  <a:srgbClr val="522D6D"/>
                </a:solidFill>
                <a:latin typeface="Calibri"/>
                <a:cs typeface="Calibri" panose="020F0502020204030204" pitchFamily="34" charset="0"/>
              </a:rPr>
              <a:t>تدفق البيانات</a:t>
            </a:r>
            <a:endParaRPr sz="1000" dirty="0">
              <a:latin typeface="Calibri"/>
              <a:cs typeface="Calibri" panose="020F0502020204030204" pitchFamily="34" charset="0"/>
            </a:endParaRPr>
          </a:p>
          <a:p>
            <a:pPr marL="38100" marR="30480" algn="just" rtl="1">
              <a:lnSpc>
                <a:spcPct val="113999"/>
              </a:lnSpc>
              <a:spcBef>
                <a:spcPts val="850"/>
              </a:spcBef>
            </a:pPr>
            <a:r>
              <a:rPr lang="ar-JO" sz="1000" dirty="0">
                <a:solidFill>
                  <a:schemeClr val="tx1"/>
                </a:solidFill>
                <a:latin typeface="Söhne"/>
                <a:cs typeface="Calibri" panose="020F0502020204030204" pitchFamily="34" charset="0"/>
              </a:rPr>
              <a:t>يُشير</a:t>
            </a:r>
            <a:r>
              <a:rPr lang="ar-JO" sz="1000" b="0" i="0" dirty="0">
                <a:solidFill>
                  <a:schemeClr val="tx1"/>
                </a:solidFill>
                <a:effectLst/>
                <a:latin typeface="Söhne"/>
                <a:cs typeface="Calibri" panose="020F0502020204030204" pitchFamily="34" charset="0"/>
              </a:rPr>
              <a:t> تدفق المعلومات إلى كيفية تبادل مختلف أنواع المعلومات واستقبالها من قبل الأفراد داخل منظمتك (في هذه الحالة، المعلومات المستمدة من التغذية الراجعة المجتمعية)، ويُشار إليها أحيانًا أيضًا باسم مسارات الإحالة الداخلية.</a:t>
            </a:r>
            <a:r>
              <a:rPr lang="ar-JO" sz="950" spc="-10" dirty="0">
                <a:solidFill>
                  <a:schemeClr val="tx1"/>
                </a:solidFill>
                <a:latin typeface="Arial"/>
                <a:cs typeface="Calibri" panose="020F0502020204030204" pitchFamily="34" charset="0"/>
              </a:rPr>
              <a:t> </a:t>
            </a:r>
            <a:r>
              <a:rPr kumimoji="0" lang="ar-SA" altLang="en-US" sz="1000" b="0" i="0" u="none" strike="noStrike" cap="none" normalizeH="0" baseline="0" dirty="0">
                <a:ln>
                  <a:noFill/>
                </a:ln>
                <a:solidFill>
                  <a:srgbClr val="000000"/>
                </a:solidFill>
                <a:effectLst/>
                <a:latin typeface="Söhne"/>
                <a:cs typeface="Calibri" panose="020F0502020204030204" pitchFamily="34" charset="0"/>
              </a:rPr>
              <a:t>يمكن مشاركة المعلومات بطرق رسمية </a:t>
            </a:r>
            <a:r>
              <a:rPr kumimoji="0" lang="ar-JO" altLang="en-US" sz="1000" b="0" i="0" u="none" strike="noStrike" cap="none" normalizeH="0" baseline="0" dirty="0">
                <a:ln>
                  <a:noFill/>
                </a:ln>
                <a:solidFill>
                  <a:srgbClr val="000000"/>
                </a:solidFill>
                <a:effectLst/>
                <a:latin typeface="Söhne"/>
                <a:cs typeface="Calibri" panose="020F0502020204030204" pitchFamily="34" charset="0"/>
              </a:rPr>
              <a:t>منسقة</a:t>
            </a:r>
            <a:r>
              <a:rPr kumimoji="0" lang="ar-SA" altLang="en-US" sz="1000" b="0" i="0" u="none" strike="noStrike" cap="none" normalizeH="0" baseline="0" dirty="0">
                <a:ln>
                  <a:noFill/>
                </a:ln>
                <a:solidFill>
                  <a:srgbClr val="000000"/>
                </a:solidFill>
                <a:effectLst/>
                <a:latin typeface="Söhne"/>
                <a:cs typeface="Calibri" panose="020F0502020204030204" pitchFamily="34" charset="0"/>
              </a:rPr>
              <a:t> (على سبيل المثال، من خلال التقارير الأسبوعية والاجتماعات الشهرية وقواعد البيانات </a:t>
            </a:r>
            <a:r>
              <a:rPr kumimoji="0" lang="ar-JO" altLang="en-US" sz="1000" b="0" i="0" u="none" strike="noStrike" cap="none" normalizeH="0" baseline="0" dirty="0">
                <a:ln>
                  <a:noFill/>
                </a:ln>
                <a:solidFill>
                  <a:srgbClr val="000000"/>
                </a:solidFill>
                <a:effectLst/>
                <a:latin typeface="Söhne"/>
                <a:cs typeface="Calibri" panose="020F0502020204030204" pitchFamily="34" charset="0"/>
              </a:rPr>
              <a:t>وما إلى ذلك</a:t>
            </a:r>
            <a:r>
              <a:rPr kumimoji="0" lang="ar-SA" altLang="en-US" sz="1000" b="0" i="0" u="none" strike="noStrike" cap="none" normalizeH="0" baseline="0" dirty="0">
                <a:ln>
                  <a:noFill/>
                </a:ln>
                <a:solidFill>
                  <a:srgbClr val="000000"/>
                </a:solidFill>
                <a:effectLst/>
                <a:latin typeface="Söhne"/>
                <a:cs typeface="Calibri" panose="020F0502020204030204" pitchFamily="34" charset="0"/>
              </a:rPr>
              <a:t>) ومن خلال طرق غير رسمية وأقل هيكلة (على سبيل المثال، </a:t>
            </a:r>
            <a:r>
              <a:rPr kumimoji="0" lang="ar-JO" altLang="en-US" sz="1000" b="0" i="0" u="none" strike="noStrike" cap="none" normalizeH="0" baseline="0" dirty="0">
                <a:ln>
                  <a:noFill/>
                </a:ln>
                <a:solidFill>
                  <a:srgbClr val="000000"/>
                </a:solidFill>
                <a:effectLst/>
                <a:latin typeface="Söhne"/>
                <a:cs typeface="Calibri" panose="020F0502020204030204" pitchFamily="34" charset="0"/>
              </a:rPr>
              <a:t>ب</a:t>
            </a:r>
            <a:r>
              <a:rPr lang="ar-JO" altLang="en-US" sz="1000" dirty="0">
                <a:solidFill>
                  <a:srgbClr val="000000"/>
                </a:solidFill>
                <a:latin typeface="Söhne"/>
                <a:cs typeface="Calibri" panose="020F0502020204030204" pitchFamily="34" charset="0"/>
              </a:rPr>
              <a:t>سبب وجود</a:t>
            </a:r>
            <a:r>
              <a:rPr kumimoji="0" lang="ar-SA" altLang="en-US" sz="1000" b="0" i="0" u="none" strike="noStrike" cap="none" normalizeH="0" baseline="0" dirty="0">
                <a:ln>
                  <a:noFill/>
                </a:ln>
                <a:solidFill>
                  <a:srgbClr val="000000"/>
                </a:solidFill>
                <a:effectLst/>
                <a:latin typeface="Söhne"/>
                <a:cs typeface="Calibri" panose="020F0502020204030204" pitchFamily="34" charset="0"/>
              </a:rPr>
              <a:t> فريق </a:t>
            </a:r>
            <a:r>
              <a:rPr kumimoji="0" lang="ar-JO" altLang="en-US" sz="1000" b="0" i="0" u="none" strike="noStrike" cap="none" normalizeH="0" baseline="0" dirty="0">
                <a:ln>
                  <a:noFill/>
                </a:ln>
                <a:solidFill>
                  <a:srgbClr val="000000"/>
                </a:solidFill>
                <a:effectLst/>
                <a:latin typeface="Söhne"/>
                <a:cs typeface="Calibri" panose="020F0502020204030204" pitchFamily="34" charset="0"/>
              </a:rPr>
              <a:t>ال</a:t>
            </a:r>
            <a:r>
              <a:rPr kumimoji="0" lang="ar-SA" altLang="en-US" sz="1000" b="0" i="0" u="none" strike="noStrike" cap="none" normalizeH="0" baseline="0" dirty="0">
                <a:ln>
                  <a:noFill/>
                </a:ln>
                <a:solidFill>
                  <a:srgbClr val="000000"/>
                </a:solidFill>
                <a:effectLst/>
                <a:latin typeface="Söhne"/>
                <a:cs typeface="Calibri" panose="020F0502020204030204" pitchFamily="34" charset="0"/>
              </a:rPr>
              <a:t>مشاركة المجتمع وفريق الصحة في نفس المكتب، يتم </a:t>
            </a:r>
            <a:r>
              <a:rPr kumimoji="0" lang="ar-JO" altLang="en-US" sz="1000" b="0" i="0" u="none" strike="noStrike" cap="none" normalizeH="0" baseline="0" dirty="0">
                <a:ln>
                  <a:noFill/>
                </a:ln>
                <a:solidFill>
                  <a:srgbClr val="000000"/>
                </a:solidFill>
                <a:effectLst/>
                <a:latin typeface="Söhne"/>
                <a:cs typeface="Calibri" panose="020F0502020204030204" pitchFamily="34" charset="0"/>
              </a:rPr>
              <a:t>إبلاغ</a:t>
            </a:r>
            <a:r>
              <a:rPr kumimoji="0" lang="ar-SA" altLang="en-US" sz="1000" b="0" i="0" u="none" strike="noStrike" cap="none" normalizeH="0" baseline="0" dirty="0">
                <a:ln>
                  <a:noFill/>
                </a:ln>
                <a:solidFill>
                  <a:srgbClr val="000000"/>
                </a:solidFill>
                <a:effectLst/>
                <a:latin typeface="Söhne"/>
                <a:cs typeface="Calibri" panose="020F0502020204030204" pitchFamily="34" charset="0"/>
              </a:rPr>
              <a:t> فريق الصحة غالبًا بالأحداث الحالية في المجتمع)</a:t>
            </a:r>
            <a:r>
              <a:rPr kumimoji="0" lang="en-US" altLang="en-US" sz="1000" b="0" i="0" u="none" strike="noStrike" cap="none" normalizeH="0" baseline="0" dirty="0">
                <a:ln>
                  <a:noFill/>
                </a:ln>
                <a:solidFill>
                  <a:srgbClr val="000000"/>
                </a:solidFill>
                <a:effectLst/>
                <a:latin typeface="Söhne"/>
                <a:cs typeface="Calibri" panose="020F0502020204030204" pitchFamily="34" charset="0"/>
              </a:rPr>
              <a:t>.</a:t>
            </a:r>
          </a:p>
          <a:p>
            <a:pPr marL="76200" marR="67945" algn="just" rtl="1">
              <a:lnSpc>
                <a:spcPct val="113999"/>
              </a:lnSpc>
              <a:spcBef>
                <a:spcPts val="850"/>
              </a:spcBef>
            </a:pPr>
            <a:endParaRPr sz="1000" dirty="0">
              <a:latin typeface="Tahoma"/>
              <a:cs typeface="Calibri" panose="020F0502020204030204" pitchFamily="34" charset="0"/>
            </a:endParaRPr>
          </a:p>
          <a:p>
            <a:pPr marL="76200" rtl="1">
              <a:lnSpc>
                <a:spcPct val="100000"/>
              </a:lnSpc>
            </a:pPr>
            <a:r>
              <a:rPr lang="ar-JO" sz="1000" b="1" spc="114" dirty="0">
                <a:solidFill>
                  <a:srgbClr val="522D6D"/>
                </a:solidFill>
                <a:latin typeface="Calibri"/>
                <a:cs typeface="Calibri" panose="020F0502020204030204" pitchFamily="34" charset="0"/>
              </a:rPr>
              <a:t>الملاحظات والانطباعات المفتوحة، غير المنظمة</a:t>
            </a:r>
          </a:p>
          <a:p>
            <a:pPr marL="76200" rtl="1">
              <a:lnSpc>
                <a:spcPct val="100000"/>
              </a:lnSpc>
            </a:pPr>
            <a:endParaRPr sz="1000" dirty="0">
              <a:latin typeface="Calibri"/>
              <a:cs typeface="Calibri" panose="020F0502020204030204" pitchFamily="34" charset="0"/>
            </a:endParaRPr>
          </a:p>
          <a:p>
            <a:pPr marL="76200" marR="67945" algn="just">
              <a:lnSpc>
                <a:spcPct val="113999"/>
              </a:lnSpc>
            </a:pPr>
            <a:endParaRPr lang="ar-JO" sz="1000" dirty="0">
              <a:latin typeface="Tahoma"/>
              <a:cs typeface="Calibri" panose="020F0502020204030204" pitchFamily="34" charset="0"/>
            </a:endParaRPr>
          </a:p>
          <a:p>
            <a:pPr marL="76200" marR="67945" algn="just" rtl="1">
              <a:lnSpc>
                <a:spcPct val="113999"/>
              </a:lnSpc>
            </a:pPr>
            <a:r>
              <a:rPr lang="ar-JO" sz="1000" dirty="0">
                <a:latin typeface="Tahoma"/>
                <a:cs typeface="Calibri" panose="020F0502020204030204" pitchFamily="34" charset="0"/>
              </a:rPr>
              <a:t>الملاحظات والانطباعات التي يشاركها أفراد المجتمع عندما حول موضوعات يريدون معالجتها (على عكس الملاحظات والانطباعات المنظمة، عندما تطلب المنظمة بشكل مباشر ملاحظات وانطباعات من المجتمعات حول موضوعات محددة). ويمكن أن تتشكل من خلال المحادثات الروتينية، والاجتماعات المجتمعية والخطوط الساخنة والبرامج الإذاعية التفاعلية وما إلى ذلك، حيث تعمل على انتاج  بيانات نوعية للمنظمة لتحليلها والتصرف بناءً عليها.</a:t>
            </a:r>
          </a:p>
          <a:p>
            <a:pPr marL="76200" marR="67945" algn="just" rtl="1">
              <a:lnSpc>
                <a:spcPct val="113999"/>
              </a:lnSpc>
            </a:pPr>
            <a:endParaRPr sz="1000" dirty="0">
              <a:latin typeface="Tahoma"/>
              <a:cs typeface="Calibri" panose="020F0502020204030204" pitchFamily="34" charset="0"/>
            </a:endParaRPr>
          </a:p>
          <a:p>
            <a:pPr marL="76200" rtl="1">
              <a:lnSpc>
                <a:spcPct val="100000"/>
              </a:lnSpc>
            </a:pPr>
            <a:r>
              <a:rPr lang="ar-JO" sz="1000" b="1" spc="105" dirty="0">
                <a:solidFill>
                  <a:srgbClr val="522D6D"/>
                </a:solidFill>
                <a:latin typeface="Calibri"/>
                <a:cs typeface="Calibri" panose="020F0502020204030204" pitchFamily="34" charset="0"/>
              </a:rPr>
              <a:t>الملاحظات والانطباعات التشغيلية</a:t>
            </a:r>
            <a:endParaRPr sz="1000" dirty="0">
              <a:latin typeface="Calibri"/>
              <a:cs typeface="Calibri" panose="020F0502020204030204" pitchFamily="34" charset="0"/>
            </a:endParaRPr>
          </a:p>
          <a:p>
            <a:pPr marL="76200" marR="67945" algn="just" rtl="1">
              <a:lnSpc>
                <a:spcPct val="113999"/>
              </a:lnSpc>
              <a:spcBef>
                <a:spcPts val="850"/>
              </a:spcBef>
            </a:pPr>
            <a:r>
              <a:rPr lang="ar-JO" sz="1000" dirty="0">
                <a:latin typeface="Tahoma"/>
                <a:cs typeface="Calibri" panose="020F0502020204030204" pitchFamily="34" charset="0"/>
              </a:rPr>
              <a:t>هي ملاحظات وانطباعات تتعلق بشكل مباشر بالمشاريع أو البرامج أو الأنشطة أو العمليات القائمة التي تنفذها المنظمة، على سبيل المثال، يمكن أن تكون اقتراحات بشأن تغييرات في جداول التوزيع، أو أسئلة حول ساعات العمل، أو تقارير عن عدم الرضا بنوع المساعدة المقدمة.</a:t>
            </a:r>
          </a:p>
          <a:p>
            <a:pPr marL="76200" marR="67945" algn="just" rtl="1">
              <a:lnSpc>
                <a:spcPct val="113999"/>
              </a:lnSpc>
              <a:spcBef>
                <a:spcPts val="850"/>
              </a:spcBef>
            </a:pPr>
            <a:endParaRPr sz="1000" dirty="0">
              <a:latin typeface="Tahoma"/>
              <a:cs typeface="Calibri" panose="020F0502020204030204" pitchFamily="34" charset="0"/>
            </a:endParaRPr>
          </a:p>
          <a:p>
            <a:pPr marL="76200" rtl="1">
              <a:lnSpc>
                <a:spcPct val="100000"/>
              </a:lnSpc>
            </a:pPr>
            <a:r>
              <a:rPr lang="ar-JO" sz="1000" b="1" spc="114" dirty="0">
                <a:solidFill>
                  <a:srgbClr val="522D6D"/>
                </a:solidFill>
                <a:latin typeface="Calibri"/>
                <a:cs typeface="Calibri" panose="020F0502020204030204" pitchFamily="34" charset="0"/>
              </a:rPr>
              <a:t>البيانات الشخصية (أو المعلومات الشخصية، معلومات التعريف الشخصية)</a:t>
            </a:r>
          </a:p>
          <a:p>
            <a:pPr marL="76200" rtl="1">
              <a:lnSpc>
                <a:spcPct val="100000"/>
              </a:lnSpc>
            </a:pPr>
            <a:endParaRPr lang="ar-JO" sz="1000" b="1" spc="114" dirty="0">
              <a:solidFill>
                <a:srgbClr val="522D6D"/>
              </a:solidFill>
              <a:latin typeface="Calibri"/>
              <a:cs typeface="Calibri" panose="020F0502020204030204" pitchFamily="34" charset="0"/>
            </a:endParaRPr>
          </a:p>
          <a:p>
            <a:pPr marL="76200">
              <a:lnSpc>
                <a:spcPct val="100000"/>
              </a:lnSpc>
            </a:pPr>
            <a:endParaRPr lang="ar-JO" sz="1000" spc="-35" dirty="0">
              <a:latin typeface="Tahoma"/>
              <a:cs typeface="Calibri" panose="020F050202020403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chemeClr val="tx1"/>
                </a:solidFill>
                <a:effectLst/>
                <a:latin typeface="Söhne"/>
                <a:cs typeface="Calibri" panose="020F0502020204030204" pitchFamily="34" charset="0"/>
              </a:rPr>
              <a:t>أي معلومات تتعلق </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أي شخص طبيعي </a:t>
            </a:r>
            <a:r>
              <a:rPr lang="ar-JO" altLang="en-US" sz="1000" dirty="0">
                <a:solidFill>
                  <a:schemeClr val="tx1"/>
                </a:solidFill>
                <a:latin typeface="Söhne"/>
                <a:cs typeface="Calibri" panose="020F0502020204030204" pitchFamily="34" charset="0"/>
              </a:rPr>
              <a:t>مُعرف أو يمكن التعرف ال</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عليه ('موضوع البيانات'); والشخص الطبيعي</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 هو الشخص الذي يُمكن</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 التعرف عليه </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 بشكل </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مباشر أو غير مباشر</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 من خلال الإشارة إلى معرف مثل الاسم أو رقم تعريف أو بيانات الموقع، أو </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ال</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معرف عبر الإنترنت، أو إلى</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 أي</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 عامل واحد أو أكثر يتعلق بالهوية الجسدية أو الفسيولوجية أو الوراثية أو العقلية أو الاقتصادي أو الثقافية أو الهوية الاجتماعية لهذا الشخص الطبيعي</a:t>
            </a:r>
            <a:r>
              <a:rPr kumimoji="0" lang="ar-JO" altLang="en-US" sz="500" b="0" i="0" u="none" strike="noStrike" cap="none" normalizeH="0" baseline="0" dirty="0">
                <a:ln>
                  <a:noFill/>
                </a:ln>
                <a:solidFill>
                  <a:schemeClr val="tx1"/>
                </a:solidFill>
                <a:effectLst/>
                <a:latin typeface="Söhne"/>
                <a:cs typeface="Calibri" panose="020F0502020204030204" pitchFamily="34" charset="0"/>
              </a:rPr>
              <a:t>11</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a:t>
            </a:r>
            <a:endParaRPr kumimoji="0" lang="en-US" altLang="en-US" sz="1000" b="0" i="0" u="none" strike="noStrike" cap="none" normalizeH="0" baseline="0" dirty="0">
              <a:ln>
                <a:noFill/>
              </a:ln>
              <a:solidFill>
                <a:schemeClr val="tx1"/>
              </a:solidFill>
              <a:effectLst/>
              <a:latin typeface="Söhne"/>
              <a:cs typeface="Calibri" panose="020F0502020204030204" pitchFamily="34" charset="0"/>
            </a:endParaRPr>
          </a:p>
          <a:p>
            <a:pPr marL="76200" rtl="1">
              <a:lnSpc>
                <a:spcPct val="100000"/>
              </a:lnSpc>
            </a:pPr>
            <a:endParaRPr sz="1000" dirty="0">
              <a:latin typeface="Arial Black"/>
              <a:cs typeface="Calibri" panose="020F0502020204030204" pitchFamily="34" charset="0"/>
            </a:endParaRPr>
          </a:p>
          <a:p>
            <a:pPr marL="76200" rtl="1">
              <a:lnSpc>
                <a:spcPct val="100000"/>
              </a:lnSpc>
            </a:pPr>
            <a:r>
              <a:rPr lang="ar-JO" sz="1000" b="1" spc="105" dirty="0">
                <a:solidFill>
                  <a:srgbClr val="522D6D"/>
                </a:solidFill>
                <a:latin typeface="Calibri"/>
                <a:cs typeface="Calibri" panose="020F0502020204030204" pitchFamily="34" charset="0"/>
              </a:rPr>
              <a:t>الملاحظات والانطباعات الحساسة</a:t>
            </a:r>
            <a:endParaRPr sz="1000" dirty="0">
              <a:latin typeface="Calibri"/>
              <a:cs typeface="Calibri" panose="020F0502020204030204" pitchFamily="34" charset="0"/>
            </a:endParaRPr>
          </a:p>
          <a:p>
            <a:pPr marL="38100" marR="30480" algn="just" rtl="1">
              <a:lnSpc>
                <a:spcPct val="113999"/>
              </a:lnSpc>
              <a:spcBef>
                <a:spcPts val="850"/>
              </a:spcBef>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كافة 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معلومات</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التي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يمكن أن تعرض الشخص الذي يشاركها أو الأشخاص الآخرين المرتبطين به</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للخطر ويجب التعامل معها بحذر</a:t>
            </a:r>
            <a:r>
              <a:rPr kumimoji="0" lang="ar-JO" altLang="en-US" sz="500" b="0" i="0" u="none" strike="noStrike" cap="none" normalizeH="0" baseline="0" dirty="0">
                <a:ln>
                  <a:noFill/>
                </a:ln>
                <a:solidFill>
                  <a:srgbClr val="202124"/>
                </a:solidFill>
                <a:effectLst/>
                <a:latin typeface="inherit"/>
                <a:cs typeface="Calibri" panose="020F0502020204030204" pitchFamily="34" charset="0"/>
              </a:rPr>
              <a:t>6</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lang="ar-JO" altLang="en-US" sz="1000" dirty="0">
                <a:solidFill>
                  <a:schemeClr val="tx1"/>
                </a:solidFill>
                <a:latin typeface="Arial" panose="020B0604020202020204" pitchFamily="34" charset="0"/>
                <a:cs typeface="Calibri" panose="020F0502020204030204" pitchFamily="34" charset="0"/>
              </a:rPr>
              <a:t> و</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يتضمن ذلك أي </a:t>
            </a:r>
            <a:r>
              <a:rPr kumimoji="0" lang="ar-JO" altLang="en-US" sz="1000" b="0" i="0" u="none" strike="noStrike" cap="none" normalizeH="0" baseline="0" dirty="0" err="1">
                <a:ln>
                  <a:noFill/>
                </a:ln>
                <a:solidFill>
                  <a:srgbClr val="202124"/>
                </a:solidFill>
                <a:effectLst/>
                <a:latin typeface="inherit"/>
                <a:cs typeface="Calibri" panose="020F0502020204030204" pitchFamily="34" charset="0"/>
              </a:rPr>
              <a:t>إدعاء</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يتعلق بالانتهاكات الجسيمة للقانون الوطني أو الدولي المتعلق بحقوق الفرد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أي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انتهاك</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لقواعد السلوك أو سياسات الحماية؛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و/أو تهديدات السلامة والأمن التي تستهدف المجتمع الإنسان</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 </a:t>
            </a:r>
            <a:r>
              <a:rPr kumimoji="0" lang="ar-JO" altLang="en-US" sz="500" b="0" i="0" u="none" strike="noStrike" cap="none" normalizeH="0" baseline="0" dirty="0">
                <a:ln>
                  <a:noFill/>
                </a:ln>
                <a:solidFill>
                  <a:srgbClr val="202124"/>
                </a:solidFill>
                <a:effectLst/>
                <a:latin typeface="inherit"/>
                <a:cs typeface="Calibri" panose="020F0502020204030204" pitchFamily="34" charset="0"/>
              </a:rPr>
              <a:t>7</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يمكن تلقي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الحساسة كأي نوع من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مثل شكوى أو سؤال أو اقتراح</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حيث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تعتمد على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طبيعة الموقف ما إذا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كانت تعرض الشخص للخطر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في حال تمت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مشاركتها مع الآخرين</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ar-JO" altLang="en-US" sz="1000" b="0" i="0" u="none" strike="noStrike" cap="none" normalizeH="0" baseline="0" dirty="0">
              <a:ln>
                <a:noFill/>
              </a:ln>
              <a:solidFill>
                <a:schemeClr val="tx1"/>
              </a:solidFill>
              <a:effectLst/>
              <a:cs typeface="Calibri" panose="020F0502020204030204" pitchFamily="34" charset="0"/>
            </a:endParaRPr>
          </a:p>
          <a:p>
            <a:pPr>
              <a:lnSpc>
                <a:spcPct val="100000"/>
              </a:lnSpc>
              <a:spcBef>
                <a:spcPts val="15"/>
              </a:spcBef>
            </a:pPr>
            <a:endParaRPr sz="1000" dirty="0">
              <a:latin typeface="Tahoma"/>
              <a:cs typeface="Calibri" panose="020F0502020204030204" pitchFamily="34" charset="0"/>
            </a:endParaRPr>
          </a:p>
          <a:p>
            <a:pPr marL="75565" rtl="1">
              <a:lnSpc>
                <a:spcPct val="100000"/>
              </a:lnSpc>
            </a:pPr>
            <a:r>
              <a:rPr lang="ar-JO" sz="1000" b="1" spc="105" dirty="0">
                <a:solidFill>
                  <a:srgbClr val="522D6D"/>
                </a:solidFill>
                <a:latin typeface="Calibri"/>
                <a:cs typeface="Calibri" panose="020F0502020204030204" pitchFamily="34" charset="0"/>
              </a:rPr>
              <a:t>علم الإجتماع</a:t>
            </a:r>
            <a:endParaRPr sz="1000" dirty="0">
              <a:latin typeface="Calibri"/>
              <a:cs typeface="Calibri" panose="020F0502020204030204" pitchFamily="34" charset="0"/>
            </a:endParaRPr>
          </a:p>
          <a:p>
            <a:pPr marL="75565" marR="68580" algn="just" rtl="1">
              <a:lnSpc>
                <a:spcPct val="113999"/>
              </a:lnSpc>
              <a:spcBef>
                <a:spcPts val="850"/>
              </a:spcBef>
            </a:pPr>
            <a:r>
              <a:rPr lang="ar-JO" sz="1000" dirty="0">
                <a:latin typeface="Tahoma"/>
                <a:cs typeface="Calibri" panose="020F0502020204030204" pitchFamily="34" charset="0"/>
              </a:rPr>
              <a:t>هي الدراسة العلمية للأفراد والمجتمعات وكيفية تفاعل الأفراد مع بعضهم البعض وكيف يتصرف الناس والديناميكيات بين المجموعات (السكانية) المختلفة. تُستخدم هذه المعلومات لتكييف تصميم الخدمات وتقديمها وطريقة تفاعل الجهات المستجيبة مع المجتمعات طوال فترة الاستجابة.</a:t>
            </a:r>
            <a:endParaRPr sz="1000" dirty="0">
              <a:latin typeface="Tahoma"/>
              <a:cs typeface="Calibri" panose="020F0502020204030204" pitchFamily="34" charset="0"/>
            </a:endParaRPr>
          </a:p>
        </p:txBody>
      </p:sp>
      <p:sp>
        <p:nvSpPr>
          <p:cNvPr id="3" name="object 3"/>
          <p:cNvSpPr/>
          <p:nvPr/>
        </p:nvSpPr>
        <p:spPr>
          <a:xfrm>
            <a:off x="5898335" y="8833002"/>
            <a:ext cx="936625" cy="0"/>
          </a:xfrm>
          <a:custGeom>
            <a:avLst/>
            <a:gdLst/>
            <a:ahLst/>
            <a:cxnLst/>
            <a:rect l="l" t="t" r="r" b="b"/>
            <a:pathLst>
              <a:path w="936625">
                <a:moveTo>
                  <a:pt x="0" y="0"/>
                </a:moveTo>
                <a:lnTo>
                  <a:pt x="936002" y="0"/>
                </a:lnTo>
              </a:path>
            </a:pathLst>
          </a:custGeom>
          <a:ln w="3175">
            <a:solidFill>
              <a:srgbClr val="992B7D"/>
            </a:solidFill>
          </a:ln>
        </p:spPr>
        <p:txBody>
          <a:bodyPr wrap="square" lIns="0" tIns="0" rIns="0" bIns="0" rtlCol="0"/>
          <a:lstStyle/>
          <a:p>
            <a:endParaRPr>
              <a:cs typeface="Calibri" panose="020F0502020204030204" pitchFamily="34" charset="0"/>
            </a:endParaRPr>
          </a:p>
        </p:txBody>
      </p:sp>
      <p:sp>
        <p:nvSpPr>
          <p:cNvPr id="4" name="object 4"/>
          <p:cNvSpPr txBox="1"/>
          <p:nvPr/>
        </p:nvSpPr>
        <p:spPr>
          <a:xfrm>
            <a:off x="707210" y="8833002"/>
            <a:ext cx="6127750" cy="748923"/>
          </a:xfrm>
          <a:prstGeom prst="rect">
            <a:avLst/>
          </a:prstGeom>
        </p:spPr>
        <p:txBody>
          <a:bodyPr vert="horz" wrap="square" lIns="0" tIns="12700" rIns="0" bIns="0" rtlCol="0">
            <a:spAutoFit/>
          </a:bodyPr>
          <a:lstStyle/>
          <a:p>
            <a:pPr marL="182880" marR="400050" indent="-170815" rtl="1">
              <a:lnSpc>
                <a:spcPct val="100000"/>
              </a:lnSpc>
              <a:spcBef>
                <a:spcPts val="100"/>
              </a:spcBef>
              <a:buClr>
                <a:srgbClr val="992B7D"/>
              </a:buClr>
              <a:buFont typeface="Arial Black"/>
              <a:buAutoNum type="arabicPeriod" startAt="11"/>
              <a:tabLst>
                <a:tab pos="182880" algn="l"/>
              </a:tabLst>
            </a:pPr>
            <a:r>
              <a:rPr lang="ar-JO" sz="700" dirty="0">
                <a:latin typeface="Tahoma"/>
                <a:cs typeface="Calibri" panose="020F0502020204030204" pitchFamily="34" charset="0"/>
              </a:rPr>
              <a:t>مكتب الأمم المتحدة لتنسيق الشؤون الإنسانية</a:t>
            </a:r>
            <a:r>
              <a:rPr lang="en-US" sz="700" dirty="0">
                <a:latin typeface="Tahoma"/>
                <a:cs typeface="Calibri" panose="020F0502020204030204" pitchFamily="34" charset="0"/>
              </a:rPr>
              <a:t> </a:t>
            </a:r>
            <a:r>
              <a:rPr lang="ar-JO" sz="700" dirty="0">
                <a:latin typeface="Tahoma"/>
                <a:cs typeface="Calibri" panose="020F0502020204030204" pitchFamily="34" charset="0"/>
              </a:rPr>
              <a:t>(2019): إرشادات مسؤولية البيانات، ص.49. </a:t>
            </a:r>
            <a:r>
              <a:rPr sz="700" u="sng" dirty="0">
                <a:solidFill>
                  <a:srgbClr val="992B7D"/>
                </a:solidFill>
                <a:uFill>
                  <a:solidFill>
                    <a:srgbClr val="992B7D"/>
                  </a:solidFill>
                </a:uFill>
                <a:latin typeface="Tahoma"/>
                <a:cs typeface="Calibri" panose="020F0502020204030204" pitchFamily="34" charset="0"/>
                <a:hlinkClick r:id="rId2"/>
              </a:rPr>
              <a:t>https://centre.humdata.org/wp-content/uploads/2019/03/OCHA-DR-Guidelines-</a:t>
            </a:r>
            <a:r>
              <a:rPr sz="700" u="sng" spc="-10" dirty="0">
                <a:solidFill>
                  <a:srgbClr val="992B7D"/>
                </a:solidFill>
                <a:uFill>
                  <a:solidFill>
                    <a:srgbClr val="992B7D"/>
                  </a:solidFill>
                </a:uFill>
                <a:latin typeface="Tahoma"/>
                <a:cs typeface="Calibri" panose="020F0502020204030204" pitchFamily="34" charset="0"/>
                <a:hlinkClick r:id="rId2"/>
              </a:rPr>
              <a:t>working-</a:t>
            </a:r>
            <a:r>
              <a:rPr sz="700" spc="-10" dirty="0">
                <a:solidFill>
                  <a:srgbClr val="992B7D"/>
                </a:solidFill>
                <a:latin typeface="Tahoma"/>
                <a:cs typeface="Calibri" panose="020F0502020204030204" pitchFamily="34" charset="0"/>
              </a:rPr>
              <a:t> </a:t>
            </a:r>
            <a:r>
              <a:rPr sz="700" u="sng" dirty="0">
                <a:solidFill>
                  <a:srgbClr val="992B7D"/>
                </a:solidFill>
                <a:uFill>
                  <a:solidFill>
                    <a:srgbClr val="992B7D"/>
                  </a:solidFill>
                </a:uFill>
                <a:latin typeface="Tahoma"/>
                <a:cs typeface="Calibri" panose="020F0502020204030204" pitchFamily="34" charset="0"/>
                <a:hlinkClick r:id="rId3"/>
              </a:rPr>
              <a:t>draft-</a:t>
            </a:r>
            <a:r>
              <a:rPr sz="700" u="sng" spc="-10" dirty="0">
                <a:solidFill>
                  <a:srgbClr val="992B7D"/>
                </a:solidFill>
                <a:uFill>
                  <a:solidFill>
                    <a:srgbClr val="992B7D"/>
                  </a:solidFill>
                </a:uFill>
                <a:latin typeface="Tahoma"/>
                <a:cs typeface="Calibri" panose="020F0502020204030204" pitchFamily="34" charset="0"/>
                <a:hlinkClick r:id="rId3"/>
              </a:rPr>
              <a:t>032019.pdf</a:t>
            </a:r>
            <a:endParaRPr sz="700" dirty="0">
              <a:latin typeface="Tahoma"/>
              <a:cs typeface="Calibri" panose="020F0502020204030204" pitchFamily="34" charset="0"/>
            </a:endParaRPr>
          </a:p>
          <a:p>
            <a:pPr marL="182880" marR="5080" indent="-170815" algn="r" rtl="1">
              <a:lnSpc>
                <a:spcPct val="100000"/>
              </a:lnSpc>
              <a:spcBef>
                <a:spcPts val="280"/>
              </a:spcBef>
              <a:buClr>
                <a:srgbClr val="992B7D"/>
              </a:buClr>
              <a:buFont typeface="Arial Black"/>
              <a:buAutoNum type="arabicPeriod" startAt="11"/>
              <a:tabLst>
                <a:tab pos="182880" algn="l"/>
              </a:tabLst>
            </a:pPr>
            <a:r>
              <a:rPr lang="ar-JO" sz="700" spc="-10" dirty="0">
                <a:latin typeface="Tahoma"/>
                <a:cs typeface="Calibri" panose="020F0502020204030204" pitchFamily="34" charset="0"/>
              </a:rPr>
              <a:t>اللجنة الدائمة المشتركة بين الوكالات (2021). مسؤولية البيانات في السياقات الإنسانية. التوجيه التشغيلي، ص.30</a:t>
            </a:r>
            <a:r>
              <a:rPr sz="700" spc="-10" dirty="0">
                <a:latin typeface="Tahoma"/>
                <a:cs typeface="Calibri" panose="020F0502020204030204" pitchFamily="34" charset="0"/>
              </a:rPr>
              <a:t>.</a:t>
            </a:r>
            <a:r>
              <a:rPr sz="700" dirty="0">
                <a:latin typeface="Tahoma"/>
                <a:cs typeface="Calibri" panose="020F0502020204030204" pitchFamily="34" charset="0"/>
              </a:rPr>
              <a:t> </a:t>
            </a:r>
            <a:r>
              <a:rPr sz="700" u="sng" spc="-10" dirty="0">
                <a:solidFill>
                  <a:srgbClr val="992B7D"/>
                </a:solidFill>
                <a:uFill>
                  <a:solidFill>
                    <a:srgbClr val="992B7D"/>
                  </a:solidFill>
                </a:uFill>
                <a:latin typeface="Tahoma"/>
                <a:cs typeface="Calibri" panose="020F0502020204030204" pitchFamily="34" charset="0"/>
                <a:hlinkClick r:id="rId4"/>
              </a:rPr>
              <a:t>https://interagencystandingcom-</a:t>
            </a:r>
            <a:r>
              <a:rPr sz="700" spc="-10" dirty="0">
                <a:solidFill>
                  <a:srgbClr val="992B7D"/>
                </a:solidFill>
                <a:latin typeface="Tahoma"/>
                <a:cs typeface="Calibri" panose="020F0502020204030204" pitchFamily="34" charset="0"/>
              </a:rPr>
              <a:t> </a:t>
            </a:r>
            <a:r>
              <a:rPr sz="700" u="sng" dirty="0">
                <a:solidFill>
                  <a:srgbClr val="992B7D"/>
                </a:solidFill>
                <a:uFill>
                  <a:solidFill>
                    <a:srgbClr val="992B7D"/>
                  </a:solidFill>
                </a:uFill>
                <a:latin typeface="Tahoma"/>
                <a:cs typeface="Calibri" panose="020F0502020204030204" pitchFamily="34" charset="0"/>
                <a:hlinkClick r:id="rId4"/>
              </a:rPr>
              <a:t>mittee.org/operational-response/iasc-operational-guidance-data-responsibility-humanitarian-</a:t>
            </a:r>
            <a:r>
              <a:rPr sz="700" u="sng" spc="-10" dirty="0">
                <a:solidFill>
                  <a:srgbClr val="992B7D"/>
                </a:solidFill>
                <a:uFill>
                  <a:solidFill>
                    <a:srgbClr val="992B7D"/>
                  </a:solidFill>
                </a:uFill>
                <a:latin typeface="Tahoma"/>
                <a:cs typeface="Calibri" panose="020F0502020204030204" pitchFamily="34" charset="0"/>
                <a:hlinkClick r:id="rId4"/>
              </a:rPr>
              <a:t>action</a:t>
            </a:r>
            <a:endParaRPr sz="700" dirty="0">
              <a:latin typeface="Tahoma"/>
              <a:cs typeface="Calibri" panose="020F0502020204030204" pitchFamily="34" charset="0"/>
            </a:endParaRPr>
          </a:p>
          <a:p>
            <a:pPr marL="181610" marR="417195" indent="-169545" algn="r" rtl="1">
              <a:lnSpc>
                <a:spcPct val="100000"/>
              </a:lnSpc>
              <a:spcBef>
                <a:spcPts val="285"/>
              </a:spcBef>
              <a:buClr>
                <a:srgbClr val="992B7D"/>
              </a:buClr>
              <a:buFont typeface="Arial Black"/>
              <a:buAutoNum type="arabicPeriod" startAt="11"/>
              <a:tabLst>
                <a:tab pos="182880" algn="l"/>
              </a:tabLst>
            </a:pPr>
            <a:r>
              <a:rPr lang="ar-JO" sz="700" dirty="0">
                <a:latin typeface="Tahoma"/>
                <a:cs typeface="Calibri" panose="020F0502020204030204" pitchFamily="34" charset="0"/>
              </a:rPr>
              <a:t>المجلس الدنماركي للاجئين (2022): آلية التغذية الراجعة المجتمعية. الإرشادات ومجموعة الأدوات، ص.8</a:t>
            </a:r>
            <a:r>
              <a:rPr sz="700" spc="-20" dirty="0">
                <a:latin typeface="Tahoma"/>
                <a:cs typeface="Calibri" panose="020F0502020204030204" pitchFamily="34" charset="0"/>
              </a:rPr>
              <a:t>.</a:t>
            </a:r>
            <a:r>
              <a:rPr sz="700" spc="15" dirty="0">
                <a:latin typeface="Tahoma"/>
                <a:cs typeface="Calibri" panose="020F0502020204030204" pitchFamily="34" charset="0"/>
              </a:rPr>
              <a:t> </a:t>
            </a:r>
            <a:r>
              <a:rPr sz="700" u="sng" spc="-10" dirty="0">
                <a:solidFill>
                  <a:srgbClr val="992B7D"/>
                </a:solidFill>
                <a:uFill>
                  <a:solidFill>
                    <a:srgbClr val="992B7D"/>
                  </a:solidFill>
                </a:uFill>
                <a:latin typeface="Tahoma"/>
                <a:cs typeface="Calibri" panose="020F0502020204030204" pitchFamily="34" charset="0"/>
                <a:hlinkClick r:id="rId5"/>
              </a:rPr>
              <a:t>https://www.drc.ngo/media/vzlhxkea/drc_glo-</a:t>
            </a:r>
            <a:r>
              <a:rPr sz="700" spc="-10" dirty="0">
                <a:solidFill>
                  <a:srgbClr val="992B7D"/>
                </a:solidFill>
                <a:latin typeface="Tahoma"/>
                <a:cs typeface="Calibri" panose="020F0502020204030204" pitchFamily="34" charset="0"/>
              </a:rPr>
              <a:t> 	</a:t>
            </a:r>
            <a:r>
              <a:rPr sz="700" u="sng" spc="-10" dirty="0">
                <a:solidFill>
                  <a:srgbClr val="992B7D"/>
                </a:solidFill>
                <a:uFill>
                  <a:solidFill>
                    <a:srgbClr val="992B7D"/>
                  </a:solidFill>
                </a:uFill>
                <a:latin typeface="Tahoma"/>
                <a:cs typeface="Calibri" panose="020F0502020204030204" pitchFamily="34" charset="0"/>
                <a:hlinkClick r:id="rId5"/>
              </a:rPr>
              <a:t>bal-cfm-guidance_web_low-res.pdf</a:t>
            </a:r>
            <a:r>
              <a:rPr sz="700" spc="-10" dirty="0">
                <a:latin typeface="Tahoma"/>
                <a:cs typeface="Calibri" panose="020F0502020204030204" pitchFamily="34" charset="0"/>
              </a:rPr>
              <a:t>.</a:t>
            </a:r>
            <a:endParaRPr sz="700" dirty="0">
              <a:latin typeface="Tahoma"/>
              <a:cs typeface="Calibri" panose="020F0502020204030204" pitchFamily="34" charset="0"/>
            </a:endParaRPr>
          </a:p>
        </p:txBody>
      </p:sp>
      <p:sp>
        <p:nvSpPr>
          <p:cNvPr id="5" name="object 5"/>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6" name="object 6"/>
          <p:cNvSpPr txBox="1"/>
          <p:nvPr/>
        </p:nvSpPr>
        <p:spPr>
          <a:xfrm>
            <a:off x="6718343" y="10083162"/>
            <a:ext cx="151130" cy="135935"/>
          </a:xfrm>
          <a:prstGeom prst="rect">
            <a:avLst/>
          </a:prstGeom>
        </p:spPr>
        <p:txBody>
          <a:bodyPr vert="horz" wrap="square" lIns="0" tIns="12700" rIns="0" bIns="0" rtlCol="0">
            <a:spAutoFit/>
          </a:bodyPr>
          <a:lstStyle/>
          <a:p>
            <a:pPr marL="12700">
              <a:lnSpc>
                <a:spcPct val="100000"/>
              </a:lnSpc>
              <a:spcBef>
                <a:spcPts val="100"/>
              </a:spcBef>
            </a:pPr>
            <a:r>
              <a:rPr sz="800" b="1" spc="-25" dirty="0">
                <a:solidFill>
                  <a:srgbClr val="FFFFFF"/>
                </a:solidFill>
                <a:latin typeface="Calibri" panose="020F0502020204030204" pitchFamily="34" charset="0"/>
                <a:cs typeface="Calibri" panose="020F0502020204030204" pitchFamily="34" charset="0"/>
              </a:rPr>
              <a:t>53</a:t>
            </a:r>
            <a:endParaRPr sz="800" dirty="0">
              <a:latin typeface="Calibri" panose="020F0502020204030204" pitchFamily="34" charset="0"/>
              <a:cs typeface="Calibri" panose="020F0502020204030204" pitchFamily="34" charset="0"/>
            </a:endParaRPr>
          </a:p>
        </p:txBody>
      </p:sp>
      <p:sp>
        <p:nvSpPr>
          <p:cNvPr id="7" name="object 7"/>
          <p:cNvSpPr txBox="1"/>
          <p:nvPr/>
        </p:nvSpPr>
        <p:spPr>
          <a:xfrm>
            <a:off x="5050071" y="10091697"/>
            <a:ext cx="1461135" cy="135935"/>
          </a:xfrm>
          <a:prstGeom prst="rect">
            <a:avLst/>
          </a:prstGeom>
        </p:spPr>
        <p:txBody>
          <a:bodyPr vert="horz" wrap="square" lIns="0" tIns="12700" rIns="0" bIns="0" rtlCol="0">
            <a:spAutoFit/>
          </a:bodyPr>
          <a:lstStyle/>
          <a:p>
            <a:pPr marL="12700" rtl="1">
              <a:lnSpc>
                <a:spcPct val="100000"/>
              </a:lnSpc>
              <a:spcBef>
                <a:spcPts val="100"/>
              </a:spcBef>
            </a:pPr>
            <a:r>
              <a:rPr lang="ar-JO" sz="800" b="1" spc="95" dirty="0">
                <a:solidFill>
                  <a:srgbClr val="992B7D"/>
                </a:solidFill>
                <a:latin typeface="Calibri"/>
                <a:cs typeface="Calibri" panose="020F0502020204030204" pitchFamily="34" charset="0"/>
              </a:rPr>
              <a:t>الوحدة 3 </a:t>
            </a:r>
            <a:r>
              <a:rPr lang="ar-JO" sz="800" spc="-10" dirty="0">
                <a:latin typeface="Verdana"/>
                <a:cs typeface="Calibri" panose="020F0502020204030204" pitchFamily="34" charset="0"/>
              </a:rPr>
              <a:t>قائمة المصطلحات</a:t>
            </a:r>
            <a:endParaRPr sz="800" dirty="0">
              <a:latin typeface="Verdana"/>
              <a:cs typeface="Calibri" panose="020F0502020204030204"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229576" y="1177705"/>
            <a:ext cx="4619625" cy="0"/>
          </a:xfrm>
          <a:custGeom>
            <a:avLst/>
            <a:gdLst/>
            <a:ahLst/>
            <a:cxnLst/>
            <a:rect l="l" t="t" r="r" b="b"/>
            <a:pathLst>
              <a:path w="4619625">
                <a:moveTo>
                  <a:pt x="0" y="0"/>
                </a:moveTo>
                <a:lnTo>
                  <a:pt x="4619459" y="0"/>
                </a:lnTo>
              </a:path>
            </a:pathLst>
          </a:custGeom>
          <a:ln w="6350">
            <a:solidFill>
              <a:srgbClr val="011E41"/>
            </a:solidFill>
          </a:ln>
        </p:spPr>
        <p:txBody>
          <a:bodyPr wrap="square" lIns="0" tIns="0" rIns="0" bIns="0" rtlCol="0"/>
          <a:lstStyle/>
          <a:p>
            <a:endParaRPr>
              <a:cs typeface="Calibri" panose="020F0502020204030204" pitchFamily="34" charset="0"/>
            </a:endParaRPr>
          </a:p>
        </p:txBody>
      </p:sp>
      <p:sp>
        <p:nvSpPr>
          <p:cNvPr id="3" name="object 3"/>
          <p:cNvSpPr txBox="1">
            <a:spLocks noGrp="1"/>
          </p:cNvSpPr>
          <p:nvPr>
            <p:ph type="title"/>
          </p:nvPr>
        </p:nvSpPr>
        <p:spPr>
          <a:xfrm>
            <a:off x="1745706" y="695105"/>
            <a:ext cx="5103495" cy="482600"/>
          </a:xfrm>
          <a:prstGeom prst="rect">
            <a:avLst/>
          </a:prstGeom>
        </p:spPr>
        <p:txBody>
          <a:bodyPr vert="horz" wrap="square" lIns="0" tIns="12700" rIns="0" bIns="0" rtlCol="0">
            <a:spAutoFit/>
          </a:bodyPr>
          <a:lstStyle/>
          <a:p>
            <a:pPr marL="12700" rtl="1">
              <a:lnSpc>
                <a:spcPct val="100000"/>
              </a:lnSpc>
              <a:spcBef>
                <a:spcPts val="100"/>
              </a:spcBef>
            </a:pPr>
            <a:r>
              <a:rPr lang="ar-JO" spc="235" dirty="0">
                <a:cs typeface="Calibri" panose="020F0502020204030204" pitchFamily="34" charset="0"/>
              </a:rPr>
              <a:t>شكر وعرفان</a:t>
            </a:r>
            <a:endParaRPr spc="235" dirty="0">
              <a:cs typeface="Calibri" panose="020F0502020204030204" pitchFamily="34" charset="0"/>
            </a:endParaRPr>
          </a:p>
        </p:txBody>
      </p:sp>
      <p:sp>
        <p:nvSpPr>
          <p:cNvPr id="4" name="object 4"/>
          <p:cNvSpPr txBox="1"/>
          <p:nvPr/>
        </p:nvSpPr>
        <p:spPr>
          <a:xfrm>
            <a:off x="707299" y="1532287"/>
            <a:ext cx="6146165" cy="3382721"/>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b="1" dirty="0">
                <a:latin typeface="Arial Black"/>
                <a:cs typeface="Calibri" panose="020F0502020204030204" pitchFamily="34" charset="0"/>
              </a:rPr>
              <a:t>يأتي هذا الدليل كنتاج مشترك بين الاتحاد الدولي لجمعيات الصليب الأحمر والهلال الأحمر في أفريقيا ومنظمة التعلم التعاوني.</a:t>
            </a:r>
          </a:p>
          <a:p>
            <a:pPr marL="12700" marR="5080" algn="just" rtl="1">
              <a:lnSpc>
                <a:spcPct val="113999"/>
              </a:lnSpc>
              <a:spcBef>
                <a:spcPts val="100"/>
              </a:spcBef>
            </a:pPr>
            <a:endParaRPr lang="ar-JO" sz="1000" dirty="0">
              <a:latin typeface="Arial Black"/>
              <a:cs typeface="Calibri" panose="020F0502020204030204" pitchFamily="34" charset="0"/>
            </a:endParaRPr>
          </a:p>
          <a:p>
            <a:pPr marL="12700" marR="5080" algn="just" rtl="1">
              <a:lnSpc>
                <a:spcPct val="113999"/>
              </a:lnSpc>
              <a:spcBef>
                <a:spcPts val="100"/>
              </a:spcBef>
            </a:pPr>
            <a:r>
              <a:rPr lang="ar-JO" sz="1000" dirty="0">
                <a:latin typeface="Arial Black"/>
                <a:cs typeface="Calibri" panose="020F0502020204030204" pitchFamily="34" charset="0"/>
              </a:rPr>
              <a:t>ويقوم على العمل الشاق الذي قامت به الجمعيات الوطنية للصليب الأحمر والهلال الأحمر في جميع أنحاء أفريقيا وخارجها. ونتوجه بشكر خاص إلى جميع موظفي ومتطوعي الصليب الأحمر في جمهورية الكونغو الديمقراطية الذين قادوا هذا النهج المننظم الجديد للتغذية الراجعة المجتمعية أثناء الاستجابة لفيروس </a:t>
            </a:r>
            <a:r>
              <a:rPr lang="ar-JO" sz="1000" dirty="0" err="1">
                <a:latin typeface="Arial Black"/>
                <a:cs typeface="Calibri" panose="020F0502020204030204" pitchFamily="34" charset="0"/>
              </a:rPr>
              <a:t>الإيبولا</a:t>
            </a:r>
            <a:r>
              <a:rPr lang="ar-JO" sz="1000" dirty="0">
                <a:latin typeface="Arial Black"/>
                <a:cs typeface="Calibri" panose="020F0502020204030204" pitchFamily="34" charset="0"/>
              </a:rPr>
              <a:t> 2018-2020.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حيث لم يكن هذا ليحدث</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لولا </a:t>
            </a:r>
            <a:r>
              <a:rPr lang="ar-JO" sz="1000" dirty="0">
                <a:latin typeface="Tahoma"/>
                <a:cs typeface="Calibri" panose="020F0502020204030204" pitchFamily="34" charset="0"/>
              </a:rPr>
              <a:t>الشراكة والدعم الوثيق من فريق العلوم السلوكية التابع لمراكز السيطرة على الأمراض والوقاية منها في الولايات المتحدة، كما أننا ممتنون للتعاون مع منظمة كير الدولية، التي تكمل مناهجها وأدواتها منهجياتنا وأدواتها وسيتم تجميعها في صندوق أدوات واحد.</a:t>
            </a:r>
          </a:p>
          <a:p>
            <a:pPr marL="12700" marR="5080" algn="just" rtl="1">
              <a:lnSpc>
                <a:spcPct val="113999"/>
              </a:lnSpc>
              <a:spcBef>
                <a:spcPts val="100"/>
              </a:spcBef>
            </a:pPr>
            <a:endParaRPr lang="ar-JO" sz="1000" spc="75" dirty="0">
              <a:latin typeface="Tahoma"/>
              <a:cs typeface="Calibri" panose="020F0502020204030204" pitchFamily="34" charset="0"/>
            </a:endParaRPr>
          </a:p>
          <a:p>
            <a:pPr marL="12700" marR="5080" algn="just" rtl="1">
              <a:lnSpc>
                <a:spcPct val="113999"/>
              </a:lnSpc>
              <a:spcBef>
                <a:spcPts val="100"/>
              </a:spcBef>
            </a:pPr>
            <a:r>
              <a:rPr lang="ar-JO" sz="1000" b="1" dirty="0">
                <a:latin typeface="Arial Black"/>
                <a:cs typeface="Calibri" panose="020F0502020204030204" pitchFamily="34" charset="0"/>
              </a:rPr>
              <a:t>المؤلفون: </a:t>
            </a:r>
            <a:r>
              <a:rPr lang="ar-JO" sz="1000" spc="-10" dirty="0">
                <a:latin typeface="Calibri" panose="020F0502020204030204" pitchFamily="34" charset="0"/>
                <a:ea typeface="Calibri" panose="020F0502020204030204" pitchFamily="34" charset="0"/>
                <a:cs typeface="Calibri" panose="020F0502020204030204" pitchFamily="34" charset="0"/>
              </a:rPr>
              <a:t>إيفا إرلاخ (مستشارة الاتحاد الدولي لجمعيات الصليب الأحمر والهلال الأحمر)، سابينا روبيلارد (مساعدة في الاتحاد الدولي لجمعيات الصليب الأحمر والهلال الأحمر)، سارة سيشغالا (مساعد أول في الاتحاد الدولي لجمعيات الصليب الأحمر والهلال الأحمر). </a:t>
            </a:r>
            <a:endParaRPr lang="ar-JO" sz="1000" b="1" dirty="0">
              <a:latin typeface="Arial Black"/>
              <a:cs typeface="Calibri" panose="020F0502020204030204" pitchFamily="34" charset="0"/>
            </a:endParaRPr>
          </a:p>
          <a:p>
            <a:pPr marL="12700" marR="5080" algn="just" rtl="1">
              <a:lnSpc>
                <a:spcPct val="113999"/>
              </a:lnSpc>
              <a:spcBef>
                <a:spcPts val="850"/>
              </a:spcBef>
            </a:pPr>
            <a:r>
              <a:rPr lang="ar-JO" sz="1000" b="1" dirty="0">
                <a:latin typeface="Arial Black"/>
                <a:cs typeface="Calibri" panose="020F0502020204030204" pitchFamily="34" charset="0"/>
              </a:rPr>
              <a:t>المساهمون الرئيسيون: </a:t>
            </a:r>
            <a:r>
              <a:rPr lang="ar-JO" sz="1000" dirty="0">
                <a:latin typeface="Calibri" panose="020F0502020204030204" pitchFamily="34" charset="0"/>
                <a:ea typeface="Calibri" panose="020F0502020204030204" pitchFamily="34" charset="0"/>
                <a:cs typeface="Calibri" panose="020F0502020204030204" pitchFamily="34" charset="0"/>
              </a:rPr>
              <a:t>إليزابيث جانتر ريستريبو (الاتحاد الدولي لجمعيات الصليب الأحمر والهلال الأحمر في أفريقيا)،  ميرابيل إناكا (الاتحاد الدولي لجمعيات الصليب الأحمر والهلال الأحمر في أفريقيا)، رايتشل يالس (الاتحاد الدولي لجمعيات الصليب الأحمر والهلال الأحمر في جنيف)، )، أومبريتا </a:t>
            </a:r>
            <a:r>
              <a:rPr lang="ar-JO" sz="1000" dirty="0" err="1">
                <a:latin typeface="Calibri" panose="020F0502020204030204" pitchFamily="34" charset="0"/>
                <a:ea typeface="Calibri" panose="020F0502020204030204" pitchFamily="34" charset="0"/>
                <a:cs typeface="Calibri" panose="020F0502020204030204" pitchFamily="34" charset="0"/>
              </a:rPr>
              <a:t>باجيو</a:t>
            </a:r>
            <a:r>
              <a:rPr lang="ar-JO" sz="1000" dirty="0">
                <a:latin typeface="Calibri" panose="020F0502020204030204" pitchFamily="34" charset="0"/>
                <a:ea typeface="Calibri" panose="020F0502020204030204" pitchFamily="34" charset="0"/>
                <a:cs typeface="Calibri" panose="020F0502020204030204" pitchFamily="34" charset="0"/>
              </a:rPr>
              <a:t> </a:t>
            </a:r>
            <a:r>
              <a:rPr lang="ar-JO" sz="1000" spc="-10" dirty="0">
                <a:latin typeface="Calibri" panose="020F0502020204030204" pitchFamily="34" charset="0"/>
                <a:ea typeface="Calibri" panose="020F0502020204030204" pitchFamily="34" charset="0"/>
                <a:cs typeface="Calibri" panose="020F0502020204030204" pitchFamily="34" charset="0"/>
              </a:rPr>
              <a:t>(الاتحاد الدولي لجمعيات الصليب الأحمر والهلال الأحمر)، شارون ريدر </a:t>
            </a:r>
            <a:r>
              <a:rPr lang="ar-JO" sz="1000" dirty="0">
                <a:latin typeface="Calibri" panose="020F0502020204030204" pitchFamily="34" charset="0"/>
                <a:ea typeface="Calibri" panose="020F0502020204030204" pitchFamily="34" charset="0"/>
                <a:cs typeface="Calibri" panose="020F0502020204030204" pitchFamily="34" charset="0"/>
              </a:rPr>
              <a:t>(الاتحاد الدولي لجمعيات الصليب الأحمر والهلال الأحمر في جنيف). </a:t>
            </a:r>
            <a:endParaRPr lang="ar-JO" sz="1000" b="1" dirty="0">
              <a:latin typeface="Arial Black"/>
              <a:cs typeface="Calibri" panose="020F0502020204030204" pitchFamily="34" charset="0"/>
            </a:endParaRPr>
          </a:p>
          <a:p>
            <a:pPr marL="12700" marR="5080" algn="just" rtl="1">
              <a:lnSpc>
                <a:spcPct val="113999"/>
              </a:lnSpc>
              <a:spcBef>
                <a:spcPts val="855"/>
              </a:spcBef>
            </a:pPr>
            <a:r>
              <a:rPr lang="ar-JO" sz="1000" b="1" dirty="0">
                <a:latin typeface="Arial Black"/>
                <a:cs typeface="Calibri" panose="020F0502020204030204" pitchFamily="34" charset="0"/>
              </a:rPr>
              <a:t>شكر خاص إلى: </a:t>
            </a:r>
            <a:r>
              <a:rPr lang="ar-JO" sz="1000" dirty="0">
                <a:latin typeface="Tahoma"/>
                <a:cs typeface="Calibri" panose="020F0502020204030204" pitchFamily="34" charset="0"/>
              </a:rPr>
              <a:t>جوليا إيرل ريتشاردسون</a:t>
            </a:r>
            <a:r>
              <a:rPr sz="1000" spc="70" dirty="0">
                <a:latin typeface="Tahoma"/>
                <a:cs typeface="Calibri" panose="020F0502020204030204" pitchFamily="34" charset="0"/>
              </a:rPr>
              <a:t> </a:t>
            </a:r>
            <a:r>
              <a:rPr lang="ar-JO" sz="1000" spc="70" dirty="0">
                <a:latin typeface="Tahoma"/>
                <a:cs typeface="Calibri" panose="020F0502020204030204" pitchFamily="34" charset="0"/>
              </a:rPr>
              <a:t>(</a:t>
            </a:r>
            <a:r>
              <a:rPr lang="ar-JO" sz="1000" spc="-10" dirty="0">
                <a:latin typeface="Calibri" panose="020F0502020204030204" pitchFamily="34" charset="0"/>
                <a:ea typeface="Calibri" panose="020F0502020204030204" pitchFamily="34" charset="0"/>
                <a:cs typeface="Calibri" panose="020F0502020204030204" pitchFamily="34" charset="0"/>
              </a:rPr>
              <a:t>الاتحاد الدولي لجمعيات الصليب الأحمر والهلال الأحمر)، كريستين </a:t>
            </a:r>
            <a:r>
              <a:rPr lang="ar-JO" sz="1000" spc="-10" dirty="0" err="1">
                <a:latin typeface="Calibri" panose="020F0502020204030204" pitchFamily="34" charset="0"/>
                <a:ea typeface="Calibri" panose="020F0502020204030204" pitchFamily="34" charset="0"/>
                <a:cs typeface="Calibri" panose="020F0502020204030204" pitchFamily="34" charset="0"/>
              </a:rPr>
              <a:t>برو</a:t>
            </a:r>
            <a:r>
              <a:rPr lang="ar-JO" sz="1000" spc="-10" dirty="0">
                <a:latin typeface="Calibri" panose="020F0502020204030204" pitchFamily="34" charset="0"/>
                <a:ea typeface="Calibri" panose="020F0502020204030204" pitchFamily="34" charset="0"/>
                <a:cs typeface="Calibri" panose="020F0502020204030204" pitchFamily="34" charset="0"/>
              </a:rPr>
              <a:t> </a:t>
            </a:r>
            <a:r>
              <a:rPr lang="ar-JO" sz="1000" spc="70" dirty="0">
                <a:latin typeface="Tahoma"/>
                <a:cs typeface="Calibri" panose="020F0502020204030204" pitchFamily="34" charset="0"/>
              </a:rPr>
              <a:t>(</a:t>
            </a:r>
            <a:r>
              <a:rPr lang="ar-JO" sz="1000" spc="-10" dirty="0">
                <a:latin typeface="Calibri" panose="020F0502020204030204" pitchFamily="34" charset="0"/>
                <a:ea typeface="Calibri" panose="020F0502020204030204" pitchFamily="34" charset="0"/>
                <a:cs typeface="Calibri" panose="020F0502020204030204" pitchFamily="34" charset="0"/>
              </a:rPr>
              <a:t>الاتحاد الدولي لجمعيات الصليب الأحمر والهلال الأحمر)، </a:t>
            </a:r>
            <a:r>
              <a:rPr lang="ar-JO" sz="1000" spc="-10" dirty="0" err="1">
                <a:latin typeface="Calibri" panose="020F0502020204030204" pitchFamily="34" charset="0"/>
                <a:ea typeface="Calibri" panose="020F0502020204030204" pitchFamily="34" charset="0"/>
                <a:cs typeface="Calibri" panose="020F0502020204030204" pitchFamily="34" charset="0"/>
              </a:rPr>
              <a:t>هينريت</a:t>
            </a:r>
            <a:r>
              <a:rPr lang="ar-JO" sz="1000" spc="-10" dirty="0">
                <a:latin typeface="Calibri" panose="020F0502020204030204" pitchFamily="34" charset="0"/>
                <a:ea typeface="Calibri" panose="020F0502020204030204" pitchFamily="34" charset="0"/>
                <a:cs typeface="Calibri" panose="020F0502020204030204" pitchFamily="34" charset="0"/>
              </a:rPr>
              <a:t> </a:t>
            </a:r>
            <a:r>
              <a:rPr lang="ar-JO" sz="1000" spc="-10" dirty="0" err="1">
                <a:latin typeface="Calibri" panose="020F0502020204030204" pitchFamily="34" charset="0"/>
                <a:ea typeface="Calibri" panose="020F0502020204030204" pitchFamily="34" charset="0"/>
                <a:cs typeface="Calibri" panose="020F0502020204030204" pitchFamily="34" charset="0"/>
              </a:rPr>
              <a:t>بولامبو</a:t>
            </a:r>
            <a:r>
              <a:rPr lang="ar-JO" sz="1000" spc="-10" dirty="0">
                <a:latin typeface="Calibri" panose="020F0502020204030204" pitchFamily="34" charset="0"/>
                <a:ea typeface="Calibri" panose="020F0502020204030204" pitchFamily="34" charset="0"/>
                <a:cs typeface="Calibri" panose="020F0502020204030204" pitchFamily="34" charset="0"/>
              </a:rPr>
              <a:t> </a:t>
            </a:r>
            <a:r>
              <a:rPr lang="ar-JO" sz="1000" spc="70" dirty="0">
                <a:latin typeface="Tahoma"/>
                <a:cs typeface="Calibri" panose="020F0502020204030204" pitchFamily="34" charset="0"/>
              </a:rPr>
              <a:t>(</a:t>
            </a:r>
            <a:r>
              <a:rPr lang="ar-JO" sz="1000" spc="-10" dirty="0">
                <a:latin typeface="Calibri" panose="020F0502020204030204" pitchFamily="34" charset="0"/>
                <a:ea typeface="Calibri" panose="020F0502020204030204" pitchFamily="34" charset="0"/>
                <a:cs typeface="Calibri" panose="020F0502020204030204" pitchFamily="34" charset="0"/>
              </a:rPr>
              <a:t>الاتحاد الدولي لجمعيات الصليب الأحمر والهلال </a:t>
            </a:r>
            <a:r>
              <a:rPr lang="ar-JO" sz="1000" spc="-10">
                <a:latin typeface="Calibri" panose="020F0502020204030204" pitchFamily="34" charset="0"/>
                <a:ea typeface="Calibri" panose="020F0502020204030204" pitchFamily="34" charset="0"/>
                <a:cs typeface="Calibri" panose="020F0502020204030204" pitchFamily="34" charset="0"/>
              </a:rPr>
              <a:t>الأحمر)، كريستينا كريغ </a:t>
            </a:r>
            <a:r>
              <a:rPr lang="ar-JO" sz="1000" spc="70" dirty="0">
                <a:latin typeface="Tahoma"/>
                <a:cs typeface="Calibri" panose="020F0502020204030204" pitchFamily="34" charset="0"/>
              </a:rPr>
              <a:t>(</a:t>
            </a:r>
            <a:r>
              <a:rPr lang="ar-JO" sz="1000" spc="-10" dirty="0">
                <a:latin typeface="Calibri" panose="020F0502020204030204" pitchFamily="34" charset="0"/>
                <a:ea typeface="Calibri" panose="020F0502020204030204" pitchFamily="34" charset="0"/>
                <a:cs typeface="Calibri" panose="020F0502020204030204" pitchFamily="34" charset="0"/>
              </a:rPr>
              <a:t>الاتحاد الدولي لجمعيات الصليب الأحمر والهلال الأحمر) أليسون براثار </a:t>
            </a:r>
            <a:r>
              <a:rPr lang="ar-JO" sz="1000" spc="70" dirty="0">
                <a:latin typeface="Tahoma"/>
                <a:cs typeface="Calibri" panose="020F0502020204030204" pitchFamily="34" charset="0"/>
              </a:rPr>
              <a:t>(</a:t>
            </a:r>
            <a:r>
              <a:rPr lang="ar-JO" sz="1000" spc="-10" dirty="0">
                <a:latin typeface="Calibri" panose="020F0502020204030204" pitchFamily="34" charset="0"/>
                <a:ea typeface="Calibri" panose="020F0502020204030204" pitchFamily="34" charset="0"/>
                <a:cs typeface="Calibri" panose="020F0502020204030204" pitchFamily="34" charset="0"/>
              </a:rPr>
              <a:t>كير)، </a:t>
            </a:r>
            <a:r>
              <a:rPr lang="ar-JO" sz="1000" spc="70" dirty="0">
                <a:latin typeface="Tahoma"/>
                <a:ea typeface="Calibri" panose="020F0502020204030204" pitchFamily="34" charset="0"/>
                <a:cs typeface="Calibri" panose="020F0502020204030204" pitchFamily="34" charset="0"/>
              </a:rPr>
              <a:t>فيفين ميكيوريا (كير). </a:t>
            </a:r>
            <a:endParaRPr lang="ar-JO" sz="1000" spc="70" dirty="0">
              <a:latin typeface="Tahoma"/>
              <a:cs typeface="Calibri" panose="020F0502020204030204" pitchFamily="34" charset="0"/>
            </a:endParaRPr>
          </a:p>
          <a:p>
            <a:pPr marL="12700" marR="5080" algn="just" rtl="1">
              <a:lnSpc>
                <a:spcPct val="113999"/>
              </a:lnSpc>
              <a:spcBef>
                <a:spcPts val="855"/>
              </a:spcBef>
            </a:pPr>
            <a:endParaRPr lang="ar-JO" sz="1000" spc="70" dirty="0">
              <a:latin typeface="Tahoma"/>
              <a:cs typeface="Calibri" panose="020F0502020204030204" pitchFamily="34" charset="0"/>
            </a:endParaRPr>
          </a:p>
        </p:txBody>
      </p:sp>
      <p:sp>
        <p:nvSpPr>
          <p:cNvPr id="5" name="object 5"/>
          <p:cNvSpPr/>
          <p:nvPr/>
        </p:nvSpPr>
        <p:spPr>
          <a:xfrm>
            <a:off x="6709319" y="10034008"/>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6" name="object 6"/>
          <p:cNvSpPr txBox="1"/>
          <p:nvPr/>
        </p:nvSpPr>
        <p:spPr>
          <a:xfrm>
            <a:off x="3625850" y="10040936"/>
            <a:ext cx="3282315" cy="197490"/>
          </a:xfrm>
          <a:prstGeom prst="rect">
            <a:avLst/>
          </a:prstGeom>
        </p:spPr>
        <p:txBody>
          <a:bodyPr vert="horz" wrap="square" lIns="0" tIns="12700" rIns="0" bIns="0" rtlCol="0">
            <a:spAutoFit/>
          </a:bodyPr>
          <a:lstStyle/>
          <a:p>
            <a:pPr marL="12700" rtl="1">
              <a:lnSpc>
                <a:spcPct val="100000"/>
              </a:lnSpc>
              <a:spcBef>
                <a:spcPts val="100"/>
              </a:spcBef>
              <a:tabLst>
                <a:tab pos="361950" algn="l"/>
              </a:tabLst>
            </a:pPr>
            <a:r>
              <a:rPr sz="1200" b="1" spc="67" baseline="3472" dirty="0">
                <a:solidFill>
                  <a:schemeClr val="bg1"/>
                </a:solidFill>
                <a:latin typeface="Calibri" panose="020F0502020204030204" pitchFamily="34" charset="0"/>
                <a:cs typeface="Calibri" panose="020F0502020204030204" pitchFamily="34" charset="0"/>
              </a:rPr>
              <a:t>54</a:t>
            </a:r>
            <a:r>
              <a:rPr sz="1200" b="1" baseline="3472" dirty="0">
                <a:solidFill>
                  <a:schemeClr val="tx1"/>
                </a:solidFill>
                <a:latin typeface="Calibri" panose="020F0502020204030204" pitchFamily="34" charset="0"/>
                <a:cs typeface="Calibri" panose="020F0502020204030204" pitchFamily="34" charset="0"/>
              </a:rPr>
              <a:t>	</a:t>
            </a:r>
            <a:endParaRPr sz="800" dirty="0">
              <a:solidFill>
                <a:schemeClr val="tx1"/>
              </a:solidFill>
              <a:latin typeface="Verdana"/>
              <a:cs typeface="Calibri" panose="020F0502020204030204" pitchFamily="34" charset="0"/>
            </a:endParaRPr>
          </a:p>
        </p:txBody>
      </p:sp>
      <p:sp>
        <p:nvSpPr>
          <p:cNvPr id="7" name="object 23">
            <a:extLst>
              <a:ext uri="{FF2B5EF4-FFF2-40B4-BE49-F238E27FC236}">
                <a16:creationId xmlns:a16="http://schemas.microsoft.com/office/drawing/2014/main" id="{5449A013-FA66-DF3E-2261-570DD1F1CBCE}"/>
              </a:ext>
            </a:extLst>
          </p:cNvPr>
          <p:cNvSpPr txBox="1"/>
          <p:nvPr/>
        </p:nvSpPr>
        <p:spPr>
          <a:xfrm>
            <a:off x="3259046" y="10117880"/>
            <a:ext cx="3350553" cy="120546"/>
          </a:xfrm>
          <a:prstGeom prst="rect">
            <a:avLst/>
          </a:prstGeom>
        </p:spPr>
        <p:txBody>
          <a:bodyPr vert="horz" wrap="square" lIns="0" tIns="12700" rIns="0" bIns="0" rtlCol="0">
            <a:spAutoFit/>
          </a:bodyPr>
          <a:lstStyle/>
          <a:p>
            <a:pPr marL="12700" rtl="1">
              <a:lnSpc>
                <a:spcPct val="100000"/>
              </a:lnSpc>
              <a:spcBef>
                <a:spcPts val="100"/>
              </a:spcBef>
            </a:pPr>
            <a:r>
              <a:rPr lang="ar-JO" sz="700" spc="10" dirty="0">
                <a:latin typeface="Verdana"/>
                <a:cs typeface="Calibri" panose="020F0502020204030204" pitchFamily="34" charset="0"/>
              </a:rPr>
              <a:t>كيفية الاستماع والاستجابة للتغذية الراجعة المجتمعية المفتوحة</a:t>
            </a:r>
            <a:endParaRPr sz="700" dirty="0">
              <a:latin typeface="Verdana"/>
              <a:cs typeface="Calibri" panose="020F050202020403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object 5"/>
          <p:cNvGrpSpPr/>
          <p:nvPr/>
        </p:nvGrpSpPr>
        <p:grpSpPr>
          <a:xfrm>
            <a:off x="1334485" y="2113990"/>
            <a:ext cx="807085" cy="807085"/>
            <a:chOff x="1334485" y="2113990"/>
            <a:chExt cx="807085" cy="807085"/>
          </a:xfrm>
        </p:grpSpPr>
        <p:sp>
          <p:nvSpPr>
            <p:cNvPr id="6" name="object 6"/>
            <p:cNvSpPr/>
            <p:nvPr/>
          </p:nvSpPr>
          <p:spPr>
            <a:xfrm>
              <a:off x="1334485" y="2113990"/>
              <a:ext cx="807085" cy="807085"/>
            </a:xfrm>
            <a:custGeom>
              <a:avLst/>
              <a:gdLst/>
              <a:ahLst/>
              <a:cxnLst/>
              <a:rect l="l" t="t" r="r" b="b"/>
              <a:pathLst>
                <a:path w="807085" h="807085">
                  <a:moveTo>
                    <a:pt x="403402" y="0"/>
                  </a:moveTo>
                  <a:lnTo>
                    <a:pt x="356356" y="2713"/>
                  </a:lnTo>
                  <a:lnTo>
                    <a:pt x="310905" y="10653"/>
                  </a:lnTo>
                  <a:lnTo>
                    <a:pt x="267350" y="23517"/>
                  </a:lnTo>
                  <a:lnTo>
                    <a:pt x="225995" y="41001"/>
                  </a:lnTo>
                  <a:lnTo>
                    <a:pt x="187142" y="62803"/>
                  </a:lnTo>
                  <a:lnTo>
                    <a:pt x="151093" y="88621"/>
                  </a:lnTo>
                  <a:lnTo>
                    <a:pt x="118152" y="118151"/>
                  </a:lnTo>
                  <a:lnTo>
                    <a:pt x="88622" y="151091"/>
                  </a:lnTo>
                  <a:lnTo>
                    <a:pt x="62804" y="187138"/>
                  </a:lnTo>
                  <a:lnTo>
                    <a:pt x="41001" y="225990"/>
                  </a:lnTo>
                  <a:lnTo>
                    <a:pt x="23517" y="267344"/>
                  </a:lnTo>
                  <a:lnTo>
                    <a:pt x="10654" y="310897"/>
                  </a:lnTo>
                  <a:lnTo>
                    <a:pt x="2713" y="356346"/>
                  </a:lnTo>
                  <a:lnTo>
                    <a:pt x="0" y="403390"/>
                  </a:lnTo>
                  <a:lnTo>
                    <a:pt x="2713" y="450433"/>
                  </a:lnTo>
                  <a:lnTo>
                    <a:pt x="10654" y="495882"/>
                  </a:lnTo>
                  <a:lnTo>
                    <a:pt x="23517" y="539435"/>
                  </a:lnTo>
                  <a:lnTo>
                    <a:pt x="41001" y="580789"/>
                  </a:lnTo>
                  <a:lnTo>
                    <a:pt x="62804" y="619641"/>
                  </a:lnTo>
                  <a:lnTo>
                    <a:pt x="88622" y="655688"/>
                  </a:lnTo>
                  <a:lnTo>
                    <a:pt x="118152" y="688628"/>
                  </a:lnTo>
                  <a:lnTo>
                    <a:pt x="151093" y="718159"/>
                  </a:lnTo>
                  <a:lnTo>
                    <a:pt x="187142" y="743976"/>
                  </a:lnTo>
                  <a:lnTo>
                    <a:pt x="225995" y="765778"/>
                  </a:lnTo>
                  <a:lnTo>
                    <a:pt x="267350" y="783262"/>
                  </a:lnTo>
                  <a:lnTo>
                    <a:pt x="310905" y="796126"/>
                  </a:lnTo>
                  <a:lnTo>
                    <a:pt x="356356" y="804066"/>
                  </a:lnTo>
                  <a:lnTo>
                    <a:pt x="403402" y="806780"/>
                  </a:lnTo>
                  <a:lnTo>
                    <a:pt x="450446" y="804066"/>
                  </a:lnTo>
                  <a:lnTo>
                    <a:pt x="495895" y="796126"/>
                  </a:lnTo>
                  <a:lnTo>
                    <a:pt x="539448" y="783262"/>
                  </a:lnTo>
                  <a:lnTo>
                    <a:pt x="580802" y="765778"/>
                  </a:lnTo>
                  <a:lnTo>
                    <a:pt x="619654" y="743976"/>
                  </a:lnTo>
                  <a:lnTo>
                    <a:pt x="655701" y="718159"/>
                  </a:lnTo>
                  <a:lnTo>
                    <a:pt x="688641" y="688628"/>
                  </a:lnTo>
                  <a:lnTo>
                    <a:pt x="718171" y="655688"/>
                  </a:lnTo>
                  <a:lnTo>
                    <a:pt x="743989" y="619641"/>
                  </a:lnTo>
                  <a:lnTo>
                    <a:pt x="765791" y="580789"/>
                  </a:lnTo>
                  <a:lnTo>
                    <a:pt x="783275" y="539435"/>
                  </a:lnTo>
                  <a:lnTo>
                    <a:pt x="796138" y="495882"/>
                  </a:lnTo>
                  <a:lnTo>
                    <a:pt x="804078" y="450433"/>
                  </a:lnTo>
                  <a:lnTo>
                    <a:pt x="806792" y="403390"/>
                  </a:lnTo>
                  <a:lnTo>
                    <a:pt x="804078" y="356346"/>
                  </a:lnTo>
                  <a:lnTo>
                    <a:pt x="796138" y="310897"/>
                  </a:lnTo>
                  <a:lnTo>
                    <a:pt x="783275" y="267344"/>
                  </a:lnTo>
                  <a:lnTo>
                    <a:pt x="765791" y="225990"/>
                  </a:lnTo>
                  <a:lnTo>
                    <a:pt x="743989" y="187138"/>
                  </a:lnTo>
                  <a:lnTo>
                    <a:pt x="718171" y="151091"/>
                  </a:lnTo>
                  <a:lnTo>
                    <a:pt x="688641" y="118151"/>
                  </a:lnTo>
                  <a:lnTo>
                    <a:pt x="655701" y="88621"/>
                  </a:lnTo>
                  <a:lnTo>
                    <a:pt x="619654" y="62803"/>
                  </a:lnTo>
                  <a:lnTo>
                    <a:pt x="580802" y="41001"/>
                  </a:lnTo>
                  <a:lnTo>
                    <a:pt x="539448" y="23517"/>
                  </a:lnTo>
                  <a:lnTo>
                    <a:pt x="495895" y="10653"/>
                  </a:lnTo>
                  <a:lnTo>
                    <a:pt x="450446" y="2713"/>
                  </a:lnTo>
                  <a:lnTo>
                    <a:pt x="403402" y="0"/>
                  </a:lnTo>
                  <a:close/>
                </a:path>
              </a:pathLst>
            </a:custGeom>
            <a:solidFill>
              <a:srgbClr val="97569C"/>
            </a:solidFill>
          </p:spPr>
          <p:txBody>
            <a:bodyPr wrap="square" lIns="0" tIns="0" rIns="0" bIns="0" rtlCol="0"/>
            <a:lstStyle/>
            <a:p>
              <a:endParaRPr sz="1000">
                <a:cs typeface="Calibri" panose="020F0502020204030204" pitchFamily="34" charset="0"/>
              </a:endParaRPr>
            </a:p>
          </p:txBody>
        </p:sp>
        <p:sp>
          <p:nvSpPr>
            <p:cNvPr id="7" name="object 7"/>
            <p:cNvSpPr/>
            <p:nvPr/>
          </p:nvSpPr>
          <p:spPr>
            <a:xfrm>
              <a:off x="1497114" y="2436164"/>
              <a:ext cx="478155" cy="331470"/>
            </a:xfrm>
            <a:custGeom>
              <a:avLst/>
              <a:gdLst/>
              <a:ahLst/>
              <a:cxnLst/>
              <a:rect l="l" t="t" r="r" b="b"/>
              <a:pathLst>
                <a:path w="478155" h="331469">
                  <a:moveTo>
                    <a:pt x="179336" y="243255"/>
                  </a:moveTo>
                  <a:lnTo>
                    <a:pt x="167855" y="202857"/>
                  </a:lnTo>
                  <a:lnTo>
                    <a:pt x="161112" y="191871"/>
                  </a:lnTo>
                  <a:lnTo>
                    <a:pt x="149491" y="172923"/>
                  </a:lnTo>
                  <a:lnTo>
                    <a:pt x="122682" y="154482"/>
                  </a:lnTo>
                  <a:lnTo>
                    <a:pt x="117868" y="151396"/>
                  </a:lnTo>
                  <a:lnTo>
                    <a:pt x="113499" y="147764"/>
                  </a:lnTo>
                  <a:lnTo>
                    <a:pt x="96050" y="134175"/>
                  </a:lnTo>
                  <a:lnTo>
                    <a:pt x="62712" y="101752"/>
                  </a:lnTo>
                  <a:lnTo>
                    <a:pt x="60947" y="99872"/>
                  </a:lnTo>
                  <a:lnTo>
                    <a:pt x="58559" y="98475"/>
                  </a:lnTo>
                  <a:lnTo>
                    <a:pt x="55918" y="97802"/>
                  </a:lnTo>
                  <a:lnTo>
                    <a:pt x="49872" y="97802"/>
                  </a:lnTo>
                  <a:lnTo>
                    <a:pt x="37198" y="114541"/>
                  </a:lnTo>
                  <a:lnTo>
                    <a:pt x="41325" y="120218"/>
                  </a:lnTo>
                  <a:lnTo>
                    <a:pt x="91821" y="185407"/>
                  </a:lnTo>
                  <a:lnTo>
                    <a:pt x="92494" y="186232"/>
                  </a:lnTo>
                  <a:lnTo>
                    <a:pt x="92798" y="187286"/>
                  </a:lnTo>
                  <a:lnTo>
                    <a:pt x="92557" y="189395"/>
                  </a:lnTo>
                  <a:lnTo>
                    <a:pt x="91998" y="190373"/>
                  </a:lnTo>
                  <a:lnTo>
                    <a:pt x="91186" y="191008"/>
                  </a:lnTo>
                  <a:lnTo>
                    <a:pt x="90487" y="191579"/>
                  </a:lnTo>
                  <a:lnTo>
                    <a:pt x="89636" y="191871"/>
                  </a:lnTo>
                  <a:lnTo>
                    <a:pt x="89306" y="191858"/>
                  </a:lnTo>
                  <a:lnTo>
                    <a:pt x="88709" y="191833"/>
                  </a:lnTo>
                  <a:lnTo>
                    <a:pt x="87490" y="191858"/>
                  </a:lnTo>
                  <a:lnTo>
                    <a:pt x="86347" y="191312"/>
                  </a:lnTo>
                  <a:lnTo>
                    <a:pt x="85572" y="190360"/>
                  </a:lnTo>
                  <a:lnTo>
                    <a:pt x="35077" y="124802"/>
                  </a:lnTo>
                  <a:lnTo>
                    <a:pt x="31978" y="120878"/>
                  </a:lnTo>
                  <a:lnTo>
                    <a:pt x="30302" y="116027"/>
                  </a:lnTo>
                  <a:lnTo>
                    <a:pt x="30302" y="106032"/>
                  </a:lnTo>
                  <a:lnTo>
                    <a:pt x="31978" y="101180"/>
                  </a:lnTo>
                  <a:lnTo>
                    <a:pt x="35077" y="97256"/>
                  </a:lnTo>
                  <a:lnTo>
                    <a:pt x="37922" y="93497"/>
                  </a:lnTo>
                  <a:lnTo>
                    <a:pt x="23685" y="10020"/>
                  </a:lnTo>
                  <a:lnTo>
                    <a:pt x="22555" y="4140"/>
                  </a:lnTo>
                  <a:lnTo>
                    <a:pt x="17272" y="0"/>
                  </a:lnTo>
                  <a:lnTo>
                    <a:pt x="11290" y="292"/>
                  </a:lnTo>
                  <a:lnTo>
                    <a:pt x="5232" y="723"/>
                  </a:lnTo>
                  <a:lnTo>
                    <a:pt x="533" y="5778"/>
                  </a:lnTo>
                  <a:lnTo>
                    <a:pt x="546" y="11861"/>
                  </a:lnTo>
                  <a:lnTo>
                    <a:pt x="0" y="117373"/>
                  </a:lnTo>
                  <a:lnTo>
                    <a:pt x="1295" y="120764"/>
                  </a:lnTo>
                  <a:lnTo>
                    <a:pt x="51371" y="216789"/>
                  </a:lnTo>
                  <a:lnTo>
                    <a:pt x="52959" y="218960"/>
                  </a:lnTo>
                  <a:lnTo>
                    <a:pt x="54825" y="220853"/>
                  </a:lnTo>
                  <a:lnTo>
                    <a:pt x="106248" y="275945"/>
                  </a:lnTo>
                  <a:lnTo>
                    <a:pt x="111582" y="281597"/>
                  </a:lnTo>
                  <a:lnTo>
                    <a:pt x="114274" y="289229"/>
                  </a:lnTo>
                  <a:lnTo>
                    <a:pt x="113677" y="296976"/>
                  </a:lnTo>
                  <a:lnTo>
                    <a:pt x="110655" y="331406"/>
                  </a:lnTo>
                  <a:lnTo>
                    <a:pt x="179336" y="331406"/>
                  </a:lnTo>
                  <a:lnTo>
                    <a:pt x="179336" y="243255"/>
                  </a:lnTo>
                  <a:close/>
                </a:path>
                <a:path w="478155" h="331469">
                  <a:moveTo>
                    <a:pt x="477850" y="117170"/>
                  </a:moveTo>
                  <a:lnTo>
                    <a:pt x="476935" y="11849"/>
                  </a:lnTo>
                  <a:lnTo>
                    <a:pt x="476834" y="5461"/>
                  </a:lnTo>
                  <a:lnTo>
                    <a:pt x="471652" y="330"/>
                  </a:lnTo>
                  <a:lnTo>
                    <a:pt x="465277" y="279"/>
                  </a:lnTo>
                  <a:lnTo>
                    <a:pt x="459587" y="292"/>
                  </a:lnTo>
                  <a:lnTo>
                    <a:pt x="454736" y="4406"/>
                  </a:lnTo>
                  <a:lnTo>
                    <a:pt x="439559" y="93941"/>
                  </a:lnTo>
                  <a:lnTo>
                    <a:pt x="442645" y="98005"/>
                  </a:lnTo>
                  <a:lnTo>
                    <a:pt x="445503" y="101625"/>
                  </a:lnTo>
                  <a:lnTo>
                    <a:pt x="447141" y="106299"/>
                  </a:lnTo>
                  <a:lnTo>
                    <a:pt x="447192" y="116471"/>
                  </a:lnTo>
                  <a:lnTo>
                    <a:pt x="445503" y="121335"/>
                  </a:lnTo>
                  <a:lnTo>
                    <a:pt x="442404" y="125260"/>
                  </a:lnTo>
                  <a:lnTo>
                    <a:pt x="391134" y="191719"/>
                  </a:lnTo>
                  <a:lnTo>
                    <a:pt x="389953" y="192290"/>
                  </a:lnTo>
                  <a:lnTo>
                    <a:pt x="388683" y="192290"/>
                  </a:lnTo>
                  <a:lnTo>
                    <a:pt x="387794" y="192316"/>
                  </a:lnTo>
                  <a:lnTo>
                    <a:pt x="386905" y="192024"/>
                  </a:lnTo>
                  <a:lnTo>
                    <a:pt x="386207" y="191452"/>
                  </a:lnTo>
                  <a:lnTo>
                    <a:pt x="385241" y="190792"/>
                  </a:lnTo>
                  <a:lnTo>
                    <a:pt x="384619" y="189738"/>
                  </a:lnTo>
                  <a:lnTo>
                    <a:pt x="384403" y="187388"/>
                  </a:lnTo>
                  <a:lnTo>
                    <a:pt x="384822" y="186232"/>
                  </a:lnTo>
                  <a:lnTo>
                    <a:pt x="385660" y="185394"/>
                  </a:lnTo>
                  <a:lnTo>
                    <a:pt x="436168" y="120205"/>
                  </a:lnTo>
                  <a:lnTo>
                    <a:pt x="440563" y="114439"/>
                  </a:lnTo>
                  <a:lnTo>
                    <a:pt x="439928" y="106299"/>
                  </a:lnTo>
                  <a:lnTo>
                    <a:pt x="434581" y="101193"/>
                  </a:lnTo>
                  <a:lnTo>
                    <a:pt x="433133" y="99910"/>
                  </a:lnTo>
                  <a:lnTo>
                    <a:pt x="431990" y="99237"/>
                  </a:lnTo>
                  <a:lnTo>
                    <a:pt x="429958" y="98005"/>
                  </a:lnTo>
                  <a:lnTo>
                    <a:pt x="427570" y="97332"/>
                  </a:lnTo>
                  <a:lnTo>
                    <a:pt x="421843" y="97332"/>
                  </a:lnTo>
                  <a:lnTo>
                    <a:pt x="419176" y="97904"/>
                  </a:lnTo>
                  <a:lnTo>
                    <a:pt x="416725" y="99263"/>
                  </a:lnTo>
                  <a:lnTo>
                    <a:pt x="414756" y="101295"/>
                  </a:lnTo>
                  <a:lnTo>
                    <a:pt x="381711" y="134251"/>
                  </a:lnTo>
                  <a:lnTo>
                    <a:pt x="363994" y="148120"/>
                  </a:lnTo>
                  <a:lnTo>
                    <a:pt x="359613" y="151765"/>
                  </a:lnTo>
                  <a:lnTo>
                    <a:pt x="354799" y="154838"/>
                  </a:lnTo>
                  <a:lnTo>
                    <a:pt x="309714" y="202844"/>
                  </a:lnTo>
                  <a:lnTo>
                    <a:pt x="298246" y="243433"/>
                  </a:lnTo>
                  <a:lnTo>
                    <a:pt x="298246" y="331406"/>
                  </a:lnTo>
                  <a:lnTo>
                    <a:pt x="367296" y="331406"/>
                  </a:lnTo>
                  <a:lnTo>
                    <a:pt x="364629" y="297053"/>
                  </a:lnTo>
                  <a:lnTo>
                    <a:pt x="363994" y="289471"/>
                  </a:lnTo>
                  <a:lnTo>
                    <a:pt x="366522" y="281965"/>
                  </a:lnTo>
                  <a:lnTo>
                    <a:pt x="371614" y="276301"/>
                  </a:lnTo>
                  <a:lnTo>
                    <a:pt x="422948" y="221208"/>
                  </a:lnTo>
                  <a:lnTo>
                    <a:pt x="424840" y="219290"/>
                  </a:lnTo>
                  <a:lnTo>
                    <a:pt x="426453" y="217093"/>
                  </a:lnTo>
                  <a:lnTo>
                    <a:pt x="439318" y="192316"/>
                  </a:lnTo>
                  <a:lnTo>
                    <a:pt x="476745" y="120205"/>
                  </a:lnTo>
                  <a:lnTo>
                    <a:pt x="477850" y="117170"/>
                  </a:lnTo>
                  <a:close/>
                </a:path>
              </a:pathLst>
            </a:custGeom>
            <a:solidFill>
              <a:srgbClr val="FFFFFF"/>
            </a:solidFill>
          </p:spPr>
          <p:txBody>
            <a:bodyPr wrap="square" lIns="0" tIns="0" rIns="0" bIns="0" rtlCol="0"/>
            <a:lstStyle/>
            <a:p>
              <a:endParaRPr sz="1000">
                <a:cs typeface="Calibri" panose="020F0502020204030204" pitchFamily="34" charset="0"/>
              </a:endParaRPr>
            </a:p>
          </p:txBody>
        </p:sp>
        <p:sp>
          <p:nvSpPr>
            <p:cNvPr id="8" name="object 8"/>
            <p:cNvSpPr/>
            <p:nvPr/>
          </p:nvSpPr>
          <p:spPr>
            <a:xfrm>
              <a:off x="1610279" y="2202763"/>
              <a:ext cx="255270" cy="347980"/>
            </a:xfrm>
            <a:custGeom>
              <a:avLst/>
              <a:gdLst/>
              <a:ahLst/>
              <a:cxnLst/>
              <a:rect l="l" t="t" r="r" b="b"/>
              <a:pathLst>
                <a:path w="255269" h="347980">
                  <a:moveTo>
                    <a:pt x="202603" y="0"/>
                  </a:moveTo>
                  <a:lnTo>
                    <a:pt x="18694" y="0"/>
                  </a:lnTo>
                  <a:lnTo>
                    <a:pt x="11417" y="1469"/>
                  </a:lnTo>
                  <a:lnTo>
                    <a:pt x="5475" y="5475"/>
                  </a:lnTo>
                  <a:lnTo>
                    <a:pt x="1469" y="11417"/>
                  </a:lnTo>
                  <a:lnTo>
                    <a:pt x="0" y="18694"/>
                  </a:lnTo>
                  <a:lnTo>
                    <a:pt x="0" y="329133"/>
                  </a:lnTo>
                  <a:lnTo>
                    <a:pt x="1469" y="336417"/>
                  </a:lnTo>
                  <a:lnTo>
                    <a:pt x="5475" y="342363"/>
                  </a:lnTo>
                  <a:lnTo>
                    <a:pt x="11417" y="346371"/>
                  </a:lnTo>
                  <a:lnTo>
                    <a:pt x="18694" y="347840"/>
                  </a:lnTo>
                  <a:lnTo>
                    <a:pt x="236512" y="347840"/>
                  </a:lnTo>
                  <a:lnTo>
                    <a:pt x="243789" y="346371"/>
                  </a:lnTo>
                  <a:lnTo>
                    <a:pt x="249731" y="342363"/>
                  </a:lnTo>
                  <a:lnTo>
                    <a:pt x="253737" y="336417"/>
                  </a:lnTo>
                  <a:lnTo>
                    <a:pt x="255206" y="329133"/>
                  </a:lnTo>
                  <a:lnTo>
                    <a:pt x="255206" y="53416"/>
                  </a:lnTo>
                  <a:lnTo>
                    <a:pt x="202603" y="0"/>
                  </a:lnTo>
                  <a:close/>
                </a:path>
              </a:pathLst>
            </a:custGeom>
            <a:solidFill>
              <a:srgbClr val="97569C"/>
            </a:solidFill>
          </p:spPr>
          <p:txBody>
            <a:bodyPr wrap="square" lIns="0" tIns="0" rIns="0" bIns="0" rtlCol="0"/>
            <a:lstStyle/>
            <a:p>
              <a:endParaRPr sz="1000">
                <a:cs typeface="Calibri" panose="020F0502020204030204" pitchFamily="34" charset="0"/>
              </a:endParaRPr>
            </a:p>
          </p:txBody>
        </p:sp>
        <p:sp>
          <p:nvSpPr>
            <p:cNvPr id="9" name="object 9"/>
            <p:cNvSpPr/>
            <p:nvPr/>
          </p:nvSpPr>
          <p:spPr>
            <a:xfrm>
              <a:off x="1610279" y="2202763"/>
              <a:ext cx="255270" cy="347980"/>
            </a:xfrm>
            <a:custGeom>
              <a:avLst/>
              <a:gdLst/>
              <a:ahLst/>
              <a:cxnLst/>
              <a:rect l="l" t="t" r="r" b="b"/>
              <a:pathLst>
                <a:path w="255269" h="347980">
                  <a:moveTo>
                    <a:pt x="202603" y="0"/>
                  </a:moveTo>
                  <a:lnTo>
                    <a:pt x="18694" y="0"/>
                  </a:lnTo>
                  <a:lnTo>
                    <a:pt x="11417" y="1469"/>
                  </a:lnTo>
                  <a:lnTo>
                    <a:pt x="5475" y="5475"/>
                  </a:lnTo>
                  <a:lnTo>
                    <a:pt x="1469" y="11417"/>
                  </a:lnTo>
                  <a:lnTo>
                    <a:pt x="0" y="18694"/>
                  </a:lnTo>
                  <a:lnTo>
                    <a:pt x="0" y="329133"/>
                  </a:lnTo>
                  <a:lnTo>
                    <a:pt x="1469" y="336417"/>
                  </a:lnTo>
                  <a:lnTo>
                    <a:pt x="5475" y="342363"/>
                  </a:lnTo>
                  <a:lnTo>
                    <a:pt x="11417" y="346371"/>
                  </a:lnTo>
                  <a:lnTo>
                    <a:pt x="18694" y="347840"/>
                  </a:lnTo>
                  <a:lnTo>
                    <a:pt x="236512" y="347840"/>
                  </a:lnTo>
                  <a:lnTo>
                    <a:pt x="243789" y="346371"/>
                  </a:lnTo>
                  <a:lnTo>
                    <a:pt x="249731" y="342363"/>
                  </a:lnTo>
                  <a:lnTo>
                    <a:pt x="253737" y="336417"/>
                  </a:lnTo>
                  <a:lnTo>
                    <a:pt x="255206" y="329133"/>
                  </a:lnTo>
                  <a:lnTo>
                    <a:pt x="255206" y="53416"/>
                  </a:lnTo>
                  <a:lnTo>
                    <a:pt x="202603" y="0"/>
                  </a:lnTo>
                  <a:close/>
                </a:path>
              </a:pathLst>
            </a:custGeom>
            <a:ln w="8648">
              <a:solidFill>
                <a:srgbClr val="FFFFFF"/>
              </a:solidFill>
            </a:ln>
          </p:spPr>
          <p:txBody>
            <a:bodyPr wrap="square" lIns="0" tIns="0" rIns="0" bIns="0" rtlCol="0"/>
            <a:lstStyle/>
            <a:p>
              <a:endParaRPr sz="1000">
                <a:cs typeface="Calibri" panose="020F0502020204030204" pitchFamily="34" charset="0"/>
              </a:endParaRPr>
            </a:p>
          </p:txBody>
        </p:sp>
        <p:sp>
          <p:nvSpPr>
            <p:cNvPr id="10" name="object 10"/>
            <p:cNvSpPr/>
            <p:nvPr/>
          </p:nvSpPr>
          <p:spPr>
            <a:xfrm>
              <a:off x="1653909" y="2285887"/>
              <a:ext cx="168275" cy="0"/>
            </a:xfrm>
            <a:custGeom>
              <a:avLst/>
              <a:gdLst/>
              <a:ahLst/>
              <a:cxnLst/>
              <a:rect l="l" t="t" r="r" b="b"/>
              <a:pathLst>
                <a:path w="168275">
                  <a:moveTo>
                    <a:pt x="0" y="0"/>
                  </a:moveTo>
                  <a:lnTo>
                    <a:pt x="167944" y="0"/>
                  </a:lnTo>
                </a:path>
              </a:pathLst>
            </a:custGeom>
            <a:ln w="8648">
              <a:solidFill>
                <a:srgbClr val="FFFFFF"/>
              </a:solidFill>
            </a:ln>
          </p:spPr>
          <p:txBody>
            <a:bodyPr wrap="square" lIns="0" tIns="0" rIns="0" bIns="0" rtlCol="0"/>
            <a:lstStyle/>
            <a:p>
              <a:endParaRPr sz="1000">
                <a:cs typeface="Calibri" panose="020F0502020204030204" pitchFamily="34" charset="0"/>
              </a:endParaRPr>
            </a:p>
          </p:txBody>
        </p:sp>
        <p:sp>
          <p:nvSpPr>
            <p:cNvPr id="11" name="object 11"/>
            <p:cNvSpPr/>
            <p:nvPr/>
          </p:nvSpPr>
          <p:spPr>
            <a:xfrm>
              <a:off x="1653909" y="2344962"/>
              <a:ext cx="168275" cy="0"/>
            </a:xfrm>
            <a:custGeom>
              <a:avLst/>
              <a:gdLst/>
              <a:ahLst/>
              <a:cxnLst/>
              <a:rect l="l" t="t" r="r" b="b"/>
              <a:pathLst>
                <a:path w="168275">
                  <a:moveTo>
                    <a:pt x="0" y="0"/>
                  </a:moveTo>
                  <a:lnTo>
                    <a:pt x="167944" y="0"/>
                  </a:lnTo>
                </a:path>
              </a:pathLst>
            </a:custGeom>
            <a:ln w="8648">
              <a:solidFill>
                <a:srgbClr val="FFFFFF"/>
              </a:solidFill>
            </a:ln>
          </p:spPr>
          <p:txBody>
            <a:bodyPr wrap="square" lIns="0" tIns="0" rIns="0" bIns="0" rtlCol="0"/>
            <a:lstStyle/>
            <a:p>
              <a:endParaRPr sz="1000">
                <a:cs typeface="Calibri" panose="020F0502020204030204" pitchFamily="34" charset="0"/>
              </a:endParaRPr>
            </a:p>
          </p:txBody>
        </p:sp>
        <p:sp>
          <p:nvSpPr>
            <p:cNvPr id="12" name="object 12"/>
            <p:cNvSpPr/>
            <p:nvPr/>
          </p:nvSpPr>
          <p:spPr>
            <a:xfrm>
              <a:off x="1653909" y="2404039"/>
              <a:ext cx="168275" cy="0"/>
            </a:xfrm>
            <a:custGeom>
              <a:avLst/>
              <a:gdLst/>
              <a:ahLst/>
              <a:cxnLst/>
              <a:rect l="l" t="t" r="r" b="b"/>
              <a:pathLst>
                <a:path w="168275">
                  <a:moveTo>
                    <a:pt x="0" y="0"/>
                  </a:moveTo>
                  <a:lnTo>
                    <a:pt x="167944" y="0"/>
                  </a:lnTo>
                </a:path>
              </a:pathLst>
            </a:custGeom>
            <a:ln w="8648">
              <a:solidFill>
                <a:srgbClr val="FFFFFF"/>
              </a:solidFill>
            </a:ln>
          </p:spPr>
          <p:txBody>
            <a:bodyPr wrap="square" lIns="0" tIns="0" rIns="0" bIns="0" rtlCol="0"/>
            <a:lstStyle/>
            <a:p>
              <a:endParaRPr sz="1000">
                <a:cs typeface="Calibri" panose="020F0502020204030204" pitchFamily="34" charset="0"/>
              </a:endParaRPr>
            </a:p>
          </p:txBody>
        </p:sp>
        <p:sp>
          <p:nvSpPr>
            <p:cNvPr id="13" name="object 13"/>
            <p:cNvSpPr/>
            <p:nvPr/>
          </p:nvSpPr>
          <p:spPr>
            <a:xfrm>
              <a:off x="1653909" y="2463114"/>
              <a:ext cx="168275" cy="0"/>
            </a:xfrm>
            <a:custGeom>
              <a:avLst/>
              <a:gdLst/>
              <a:ahLst/>
              <a:cxnLst/>
              <a:rect l="l" t="t" r="r" b="b"/>
              <a:pathLst>
                <a:path w="168275">
                  <a:moveTo>
                    <a:pt x="0" y="0"/>
                  </a:moveTo>
                  <a:lnTo>
                    <a:pt x="167944" y="0"/>
                  </a:lnTo>
                </a:path>
              </a:pathLst>
            </a:custGeom>
            <a:ln w="8648">
              <a:solidFill>
                <a:srgbClr val="FFFFFF"/>
              </a:solidFill>
            </a:ln>
          </p:spPr>
          <p:txBody>
            <a:bodyPr wrap="square" lIns="0" tIns="0" rIns="0" bIns="0" rtlCol="0"/>
            <a:lstStyle/>
            <a:p>
              <a:endParaRPr sz="1000">
                <a:cs typeface="Calibri" panose="020F0502020204030204" pitchFamily="34" charset="0"/>
              </a:endParaRPr>
            </a:p>
          </p:txBody>
        </p:sp>
        <p:sp>
          <p:nvSpPr>
            <p:cNvPr id="14" name="object 14"/>
            <p:cNvSpPr/>
            <p:nvPr/>
          </p:nvSpPr>
          <p:spPr>
            <a:xfrm>
              <a:off x="1812883" y="2202763"/>
              <a:ext cx="52705" cy="53975"/>
            </a:xfrm>
            <a:custGeom>
              <a:avLst/>
              <a:gdLst/>
              <a:ahLst/>
              <a:cxnLst/>
              <a:rect l="l" t="t" r="r" b="b"/>
              <a:pathLst>
                <a:path w="52705" h="53975">
                  <a:moveTo>
                    <a:pt x="0" y="0"/>
                  </a:moveTo>
                  <a:lnTo>
                    <a:pt x="0" y="34721"/>
                  </a:lnTo>
                  <a:lnTo>
                    <a:pt x="1469" y="41998"/>
                  </a:lnTo>
                  <a:lnTo>
                    <a:pt x="5475" y="47940"/>
                  </a:lnTo>
                  <a:lnTo>
                    <a:pt x="11417" y="51947"/>
                  </a:lnTo>
                  <a:lnTo>
                    <a:pt x="18694" y="53416"/>
                  </a:lnTo>
                  <a:lnTo>
                    <a:pt x="52603" y="53416"/>
                  </a:lnTo>
                  <a:lnTo>
                    <a:pt x="0" y="0"/>
                  </a:lnTo>
                  <a:close/>
                </a:path>
              </a:pathLst>
            </a:custGeom>
            <a:solidFill>
              <a:srgbClr val="FFFFFF"/>
            </a:solidFill>
          </p:spPr>
          <p:txBody>
            <a:bodyPr wrap="square" lIns="0" tIns="0" rIns="0" bIns="0" rtlCol="0"/>
            <a:lstStyle/>
            <a:p>
              <a:endParaRPr sz="1000">
                <a:cs typeface="Calibri" panose="020F0502020204030204" pitchFamily="34" charset="0"/>
              </a:endParaRPr>
            </a:p>
          </p:txBody>
        </p:sp>
        <p:sp>
          <p:nvSpPr>
            <p:cNvPr id="15" name="object 15"/>
            <p:cNvSpPr/>
            <p:nvPr/>
          </p:nvSpPr>
          <p:spPr>
            <a:xfrm>
              <a:off x="1812883" y="2202763"/>
              <a:ext cx="52705" cy="53975"/>
            </a:xfrm>
            <a:custGeom>
              <a:avLst/>
              <a:gdLst/>
              <a:ahLst/>
              <a:cxnLst/>
              <a:rect l="l" t="t" r="r" b="b"/>
              <a:pathLst>
                <a:path w="52705" h="53975">
                  <a:moveTo>
                    <a:pt x="0" y="0"/>
                  </a:moveTo>
                  <a:lnTo>
                    <a:pt x="0" y="34721"/>
                  </a:lnTo>
                  <a:lnTo>
                    <a:pt x="1469" y="41998"/>
                  </a:lnTo>
                  <a:lnTo>
                    <a:pt x="5475" y="47940"/>
                  </a:lnTo>
                  <a:lnTo>
                    <a:pt x="11417" y="51947"/>
                  </a:lnTo>
                  <a:lnTo>
                    <a:pt x="18694" y="53416"/>
                  </a:lnTo>
                  <a:lnTo>
                    <a:pt x="52603" y="53416"/>
                  </a:lnTo>
                </a:path>
              </a:pathLst>
            </a:custGeom>
            <a:ln w="8648">
              <a:solidFill>
                <a:srgbClr val="FFFFFF"/>
              </a:solidFill>
            </a:ln>
          </p:spPr>
          <p:txBody>
            <a:bodyPr wrap="square" lIns="0" tIns="0" rIns="0" bIns="0" rtlCol="0"/>
            <a:lstStyle/>
            <a:p>
              <a:endParaRPr sz="1000">
                <a:cs typeface="Calibri" panose="020F0502020204030204" pitchFamily="34" charset="0"/>
              </a:endParaRPr>
            </a:p>
          </p:txBody>
        </p:sp>
      </p:grpSp>
      <p:sp>
        <p:nvSpPr>
          <p:cNvPr id="16" name="object 16"/>
          <p:cNvSpPr/>
          <p:nvPr/>
        </p:nvSpPr>
        <p:spPr>
          <a:xfrm>
            <a:off x="1107883" y="3093383"/>
            <a:ext cx="1260475" cy="0"/>
          </a:xfrm>
          <a:custGeom>
            <a:avLst/>
            <a:gdLst/>
            <a:ahLst/>
            <a:cxnLst/>
            <a:rect l="l" t="t" r="r" b="b"/>
            <a:pathLst>
              <a:path w="1260475">
                <a:moveTo>
                  <a:pt x="0" y="0"/>
                </a:moveTo>
                <a:lnTo>
                  <a:pt x="1260005" y="0"/>
                </a:lnTo>
              </a:path>
            </a:pathLst>
          </a:custGeom>
          <a:ln w="50800">
            <a:solidFill>
              <a:srgbClr val="97569C"/>
            </a:solidFill>
          </a:ln>
        </p:spPr>
        <p:txBody>
          <a:bodyPr wrap="square" lIns="0" tIns="0" rIns="0" bIns="0" rtlCol="0"/>
          <a:lstStyle/>
          <a:p>
            <a:endParaRPr sz="1000">
              <a:cs typeface="Calibri" panose="020F0502020204030204" pitchFamily="34" charset="0"/>
            </a:endParaRPr>
          </a:p>
        </p:txBody>
      </p:sp>
      <p:grpSp>
        <p:nvGrpSpPr>
          <p:cNvPr id="17" name="object 17"/>
          <p:cNvGrpSpPr/>
          <p:nvPr/>
        </p:nvGrpSpPr>
        <p:grpSpPr>
          <a:xfrm>
            <a:off x="3370252" y="2113990"/>
            <a:ext cx="807085" cy="807085"/>
            <a:chOff x="3370252" y="2113990"/>
            <a:chExt cx="807085" cy="807085"/>
          </a:xfrm>
        </p:grpSpPr>
        <p:sp>
          <p:nvSpPr>
            <p:cNvPr id="18" name="object 18"/>
            <p:cNvSpPr/>
            <p:nvPr/>
          </p:nvSpPr>
          <p:spPr>
            <a:xfrm>
              <a:off x="3370252" y="2113990"/>
              <a:ext cx="807085" cy="807085"/>
            </a:xfrm>
            <a:custGeom>
              <a:avLst/>
              <a:gdLst/>
              <a:ahLst/>
              <a:cxnLst/>
              <a:rect l="l" t="t" r="r" b="b"/>
              <a:pathLst>
                <a:path w="807085" h="807085">
                  <a:moveTo>
                    <a:pt x="403402" y="0"/>
                  </a:moveTo>
                  <a:lnTo>
                    <a:pt x="356356" y="2713"/>
                  </a:lnTo>
                  <a:lnTo>
                    <a:pt x="310905" y="10653"/>
                  </a:lnTo>
                  <a:lnTo>
                    <a:pt x="267350" y="23517"/>
                  </a:lnTo>
                  <a:lnTo>
                    <a:pt x="225995" y="41001"/>
                  </a:lnTo>
                  <a:lnTo>
                    <a:pt x="187142" y="62803"/>
                  </a:lnTo>
                  <a:lnTo>
                    <a:pt x="151093" y="88621"/>
                  </a:lnTo>
                  <a:lnTo>
                    <a:pt x="118152" y="118151"/>
                  </a:lnTo>
                  <a:lnTo>
                    <a:pt x="88622" y="151091"/>
                  </a:lnTo>
                  <a:lnTo>
                    <a:pt x="62804" y="187138"/>
                  </a:lnTo>
                  <a:lnTo>
                    <a:pt x="41001" y="225990"/>
                  </a:lnTo>
                  <a:lnTo>
                    <a:pt x="23517" y="267344"/>
                  </a:lnTo>
                  <a:lnTo>
                    <a:pt x="10654" y="310897"/>
                  </a:lnTo>
                  <a:lnTo>
                    <a:pt x="2713" y="356346"/>
                  </a:lnTo>
                  <a:lnTo>
                    <a:pt x="0" y="403390"/>
                  </a:lnTo>
                  <a:lnTo>
                    <a:pt x="2713" y="450433"/>
                  </a:lnTo>
                  <a:lnTo>
                    <a:pt x="10654" y="495882"/>
                  </a:lnTo>
                  <a:lnTo>
                    <a:pt x="23517" y="539435"/>
                  </a:lnTo>
                  <a:lnTo>
                    <a:pt x="41001" y="580789"/>
                  </a:lnTo>
                  <a:lnTo>
                    <a:pt x="62804" y="619641"/>
                  </a:lnTo>
                  <a:lnTo>
                    <a:pt x="88622" y="655688"/>
                  </a:lnTo>
                  <a:lnTo>
                    <a:pt x="118152" y="688628"/>
                  </a:lnTo>
                  <a:lnTo>
                    <a:pt x="151093" y="718159"/>
                  </a:lnTo>
                  <a:lnTo>
                    <a:pt x="187142" y="743976"/>
                  </a:lnTo>
                  <a:lnTo>
                    <a:pt x="225995" y="765778"/>
                  </a:lnTo>
                  <a:lnTo>
                    <a:pt x="267350" y="783262"/>
                  </a:lnTo>
                  <a:lnTo>
                    <a:pt x="310905" y="796126"/>
                  </a:lnTo>
                  <a:lnTo>
                    <a:pt x="356356" y="804066"/>
                  </a:lnTo>
                  <a:lnTo>
                    <a:pt x="403402" y="806780"/>
                  </a:lnTo>
                  <a:lnTo>
                    <a:pt x="450446" y="804066"/>
                  </a:lnTo>
                  <a:lnTo>
                    <a:pt x="495895" y="796126"/>
                  </a:lnTo>
                  <a:lnTo>
                    <a:pt x="539448" y="783262"/>
                  </a:lnTo>
                  <a:lnTo>
                    <a:pt x="580802" y="765778"/>
                  </a:lnTo>
                  <a:lnTo>
                    <a:pt x="619654" y="743976"/>
                  </a:lnTo>
                  <a:lnTo>
                    <a:pt x="655701" y="718159"/>
                  </a:lnTo>
                  <a:lnTo>
                    <a:pt x="688641" y="688628"/>
                  </a:lnTo>
                  <a:lnTo>
                    <a:pt x="718171" y="655688"/>
                  </a:lnTo>
                  <a:lnTo>
                    <a:pt x="743989" y="619641"/>
                  </a:lnTo>
                  <a:lnTo>
                    <a:pt x="765791" y="580789"/>
                  </a:lnTo>
                  <a:lnTo>
                    <a:pt x="783275" y="539435"/>
                  </a:lnTo>
                  <a:lnTo>
                    <a:pt x="796138" y="495882"/>
                  </a:lnTo>
                  <a:lnTo>
                    <a:pt x="804078" y="450433"/>
                  </a:lnTo>
                  <a:lnTo>
                    <a:pt x="806792" y="403390"/>
                  </a:lnTo>
                  <a:lnTo>
                    <a:pt x="804078" y="356346"/>
                  </a:lnTo>
                  <a:lnTo>
                    <a:pt x="796138" y="310897"/>
                  </a:lnTo>
                  <a:lnTo>
                    <a:pt x="783275" y="267344"/>
                  </a:lnTo>
                  <a:lnTo>
                    <a:pt x="765791" y="225990"/>
                  </a:lnTo>
                  <a:lnTo>
                    <a:pt x="743989" y="187138"/>
                  </a:lnTo>
                  <a:lnTo>
                    <a:pt x="718171" y="151091"/>
                  </a:lnTo>
                  <a:lnTo>
                    <a:pt x="688641" y="118151"/>
                  </a:lnTo>
                  <a:lnTo>
                    <a:pt x="655701" y="88621"/>
                  </a:lnTo>
                  <a:lnTo>
                    <a:pt x="619654" y="62803"/>
                  </a:lnTo>
                  <a:lnTo>
                    <a:pt x="580802" y="41001"/>
                  </a:lnTo>
                  <a:lnTo>
                    <a:pt x="539448" y="23517"/>
                  </a:lnTo>
                  <a:lnTo>
                    <a:pt x="495895" y="10653"/>
                  </a:lnTo>
                  <a:lnTo>
                    <a:pt x="450446" y="2713"/>
                  </a:lnTo>
                  <a:lnTo>
                    <a:pt x="403402" y="0"/>
                  </a:lnTo>
                  <a:close/>
                </a:path>
              </a:pathLst>
            </a:custGeom>
            <a:solidFill>
              <a:srgbClr val="561E58"/>
            </a:solidFill>
          </p:spPr>
          <p:txBody>
            <a:bodyPr wrap="square" lIns="0" tIns="0" rIns="0" bIns="0" rtlCol="0"/>
            <a:lstStyle/>
            <a:p>
              <a:endParaRPr sz="1000">
                <a:cs typeface="Calibri" panose="020F0502020204030204" pitchFamily="34" charset="0"/>
              </a:endParaRPr>
            </a:p>
          </p:txBody>
        </p:sp>
        <p:sp>
          <p:nvSpPr>
            <p:cNvPr id="19" name="object 19"/>
            <p:cNvSpPr/>
            <p:nvPr/>
          </p:nvSpPr>
          <p:spPr>
            <a:xfrm>
              <a:off x="3615739" y="2265488"/>
              <a:ext cx="335915" cy="457834"/>
            </a:xfrm>
            <a:custGeom>
              <a:avLst/>
              <a:gdLst/>
              <a:ahLst/>
              <a:cxnLst/>
              <a:rect l="l" t="t" r="r" b="b"/>
              <a:pathLst>
                <a:path w="335914" h="457835">
                  <a:moveTo>
                    <a:pt x="266649" y="0"/>
                  </a:moveTo>
                  <a:lnTo>
                    <a:pt x="24612" y="0"/>
                  </a:lnTo>
                  <a:lnTo>
                    <a:pt x="15034" y="1934"/>
                  </a:lnTo>
                  <a:lnTo>
                    <a:pt x="7210" y="7210"/>
                  </a:lnTo>
                  <a:lnTo>
                    <a:pt x="1934" y="15034"/>
                  </a:lnTo>
                  <a:lnTo>
                    <a:pt x="0" y="24612"/>
                  </a:lnTo>
                  <a:lnTo>
                    <a:pt x="0" y="433184"/>
                  </a:lnTo>
                  <a:lnTo>
                    <a:pt x="1934" y="442762"/>
                  </a:lnTo>
                  <a:lnTo>
                    <a:pt x="7210" y="450586"/>
                  </a:lnTo>
                  <a:lnTo>
                    <a:pt x="15034" y="455862"/>
                  </a:lnTo>
                  <a:lnTo>
                    <a:pt x="24612" y="457796"/>
                  </a:lnTo>
                  <a:lnTo>
                    <a:pt x="311264" y="457796"/>
                  </a:lnTo>
                  <a:lnTo>
                    <a:pt x="320848" y="455862"/>
                  </a:lnTo>
                  <a:lnTo>
                    <a:pt x="328671" y="450586"/>
                  </a:lnTo>
                  <a:lnTo>
                    <a:pt x="333943" y="442762"/>
                  </a:lnTo>
                  <a:lnTo>
                    <a:pt x="335876" y="433184"/>
                  </a:lnTo>
                  <a:lnTo>
                    <a:pt x="335876" y="70307"/>
                  </a:lnTo>
                  <a:lnTo>
                    <a:pt x="266649" y="0"/>
                  </a:lnTo>
                  <a:close/>
                </a:path>
              </a:pathLst>
            </a:custGeom>
            <a:ln w="14414">
              <a:solidFill>
                <a:srgbClr val="FFFFFF"/>
              </a:solidFill>
            </a:ln>
          </p:spPr>
          <p:txBody>
            <a:bodyPr wrap="square" lIns="0" tIns="0" rIns="0" bIns="0" rtlCol="0"/>
            <a:lstStyle/>
            <a:p>
              <a:endParaRPr sz="1000">
                <a:cs typeface="Calibri" panose="020F0502020204030204" pitchFamily="34" charset="0"/>
              </a:endParaRPr>
            </a:p>
          </p:txBody>
        </p:sp>
        <p:pic>
          <p:nvPicPr>
            <p:cNvPr id="20" name="object 20"/>
            <p:cNvPicPr/>
            <p:nvPr/>
          </p:nvPicPr>
          <p:blipFill>
            <a:blip r:embed="rId2" cstate="print"/>
            <a:stretch>
              <a:fillRect/>
            </a:stretch>
          </p:blipFill>
          <p:spPr>
            <a:xfrm>
              <a:off x="3878064" y="2261164"/>
              <a:ext cx="77876" cy="78955"/>
            </a:xfrm>
            <a:prstGeom prst="rect">
              <a:avLst/>
            </a:prstGeom>
          </p:spPr>
        </p:pic>
        <p:pic>
          <p:nvPicPr>
            <p:cNvPr id="21" name="object 21"/>
            <p:cNvPicPr/>
            <p:nvPr/>
          </p:nvPicPr>
          <p:blipFill>
            <a:blip r:embed="rId3" cstate="print"/>
            <a:stretch>
              <a:fillRect/>
            </a:stretch>
          </p:blipFill>
          <p:spPr>
            <a:xfrm>
              <a:off x="3659546" y="2372068"/>
              <a:ext cx="246432" cy="246469"/>
            </a:xfrm>
            <a:prstGeom prst="rect">
              <a:avLst/>
            </a:prstGeom>
          </p:spPr>
        </p:pic>
      </p:grpSp>
      <p:sp>
        <p:nvSpPr>
          <p:cNvPr id="22" name="object 22"/>
          <p:cNvSpPr/>
          <p:nvPr/>
        </p:nvSpPr>
        <p:spPr>
          <a:xfrm>
            <a:off x="3143649" y="3093383"/>
            <a:ext cx="1260475" cy="0"/>
          </a:xfrm>
          <a:custGeom>
            <a:avLst/>
            <a:gdLst/>
            <a:ahLst/>
            <a:cxnLst/>
            <a:rect l="l" t="t" r="r" b="b"/>
            <a:pathLst>
              <a:path w="1260475">
                <a:moveTo>
                  <a:pt x="0" y="0"/>
                </a:moveTo>
                <a:lnTo>
                  <a:pt x="1260005" y="0"/>
                </a:lnTo>
              </a:path>
            </a:pathLst>
          </a:custGeom>
          <a:ln w="50800">
            <a:solidFill>
              <a:srgbClr val="992B7D"/>
            </a:solidFill>
          </a:ln>
        </p:spPr>
        <p:txBody>
          <a:bodyPr wrap="square" lIns="0" tIns="0" rIns="0" bIns="0" rtlCol="0"/>
          <a:lstStyle/>
          <a:p>
            <a:endParaRPr sz="1000">
              <a:cs typeface="Calibri" panose="020F0502020204030204" pitchFamily="34" charset="0"/>
            </a:endParaRPr>
          </a:p>
        </p:txBody>
      </p:sp>
      <p:grpSp>
        <p:nvGrpSpPr>
          <p:cNvPr id="23" name="object 23"/>
          <p:cNvGrpSpPr/>
          <p:nvPr/>
        </p:nvGrpSpPr>
        <p:grpSpPr>
          <a:xfrm>
            <a:off x="5406019" y="2113990"/>
            <a:ext cx="807085" cy="807085"/>
            <a:chOff x="5406019" y="2113990"/>
            <a:chExt cx="807085" cy="807085"/>
          </a:xfrm>
        </p:grpSpPr>
        <p:sp>
          <p:nvSpPr>
            <p:cNvPr id="24" name="object 24"/>
            <p:cNvSpPr/>
            <p:nvPr/>
          </p:nvSpPr>
          <p:spPr>
            <a:xfrm>
              <a:off x="5406019" y="2113990"/>
              <a:ext cx="807085" cy="807085"/>
            </a:xfrm>
            <a:custGeom>
              <a:avLst/>
              <a:gdLst/>
              <a:ahLst/>
              <a:cxnLst/>
              <a:rect l="l" t="t" r="r" b="b"/>
              <a:pathLst>
                <a:path w="807085" h="807085">
                  <a:moveTo>
                    <a:pt x="403402" y="0"/>
                  </a:moveTo>
                  <a:lnTo>
                    <a:pt x="356356" y="2713"/>
                  </a:lnTo>
                  <a:lnTo>
                    <a:pt x="310905" y="10653"/>
                  </a:lnTo>
                  <a:lnTo>
                    <a:pt x="267350" y="23517"/>
                  </a:lnTo>
                  <a:lnTo>
                    <a:pt x="225995" y="41001"/>
                  </a:lnTo>
                  <a:lnTo>
                    <a:pt x="187142" y="62803"/>
                  </a:lnTo>
                  <a:lnTo>
                    <a:pt x="151093" y="88621"/>
                  </a:lnTo>
                  <a:lnTo>
                    <a:pt x="118152" y="118151"/>
                  </a:lnTo>
                  <a:lnTo>
                    <a:pt x="88622" y="151091"/>
                  </a:lnTo>
                  <a:lnTo>
                    <a:pt x="62804" y="187138"/>
                  </a:lnTo>
                  <a:lnTo>
                    <a:pt x="41001" y="225990"/>
                  </a:lnTo>
                  <a:lnTo>
                    <a:pt x="23517" y="267344"/>
                  </a:lnTo>
                  <a:lnTo>
                    <a:pt x="10654" y="310897"/>
                  </a:lnTo>
                  <a:lnTo>
                    <a:pt x="2713" y="356346"/>
                  </a:lnTo>
                  <a:lnTo>
                    <a:pt x="0" y="403390"/>
                  </a:lnTo>
                  <a:lnTo>
                    <a:pt x="2713" y="450433"/>
                  </a:lnTo>
                  <a:lnTo>
                    <a:pt x="10654" y="495882"/>
                  </a:lnTo>
                  <a:lnTo>
                    <a:pt x="23517" y="539435"/>
                  </a:lnTo>
                  <a:lnTo>
                    <a:pt x="41001" y="580789"/>
                  </a:lnTo>
                  <a:lnTo>
                    <a:pt x="62804" y="619641"/>
                  </a:lnTo>
                  <a:lnTo>
                    <a:pt x="88622" y="655688"/>
                  </a:lnTo>
                  <a:lnTo>
                    <a:pt x="118152" y="688628"/>
                  </a:lnTo>
                  <a:lnTo>
                    <a:pt x="151093" y="718159"/>
                  </a:lnTo>
                  <a:lnTo>
                    <a:pt x="187142" y="743976"/>
                  </a:lnTo>
                  <a:lnTo>
                    <a:pt x="225995" y="765778"/>
                  </a:lnTo>
                  <a:lnTo>
                    <a:pt x="267350" y="783262"/>
                  </a:lnTo>
                  <a:lnTo>
                    <a:pt x="310905" y="796126"/>
                  </a:lnTo>
                  <a:lnTo>
                    <a:pt x="356356" y="804066"/>
                  </a:lnTo>
                  <a:lnTo>
                    <a:pt x="403402" y="806780"/>
                  </a:lnTo>
                  <a:lnTo>
                    <a:pt x="450446" y="804066"/>
                  </a:lnTo>
                  <a:lnTo>
                    <a:pt x="495895" y="796126"/>
                  </a:lnTo>
                  <a:lnTo>
                    <a:pt x="539448" y="783262"/>
                  </a:lnTo>
                  <a:lnTo>
                    <a:pt x="580802" y="765778"/>
                  </a:lnTo>
                  <a:lnTo>
                    <a:pt x="619654" y="743976"/>
                  </a:lnTo>
                  <a:lnTo>
                    <a:pt x="655701" y="718159"/>
                  </a:lnTo>
                  <a:lnTo>
                    <a:pt x="688641" y="688628"/>
                  </a:lnTo>
                  <a:lnTo>
                    <a:pt x="718171" y="655688"/>
                  </a:lnTo>
                  <a:lnTo>
                    <a:pt x="743989" y="619641"/>
                  </a:lnTo>
                  <a:lnTo>
                    <a:pt x="765791" y="580789"/>
                  </a:lnTo>
                  <a:lnTo>
                    <a:pt x="783275" y="539435"/>
                  </a:lnTo>
                  <a:lnTo>
                    <a:pt x="796138" y="495882"/>
                  </a:lnTo>
                  <a:lnTo>
                    <a:pt x="804078" y="450433"/>
                  </a:lnTo>
                  <a:lnTo>
                    <a:pt x="806792" y="403390"/>
                  </a:lnTo>
                  <a:lnTo>
                    <a:pt x="804078" y="356346"/>
                  </a:lnTo>
                  <a:lnTo>
                    <a:pt x="796138" y="310897"/>
                  </a:lnTo>
                  <a:lnTo>
                    <a:pt x="783275" y="267344"/>
                  </a:lnTo>
                  <a:lnTo>
                    <a:pt x="765791" y="225990"/>
                  </a:lnTo>
                  <a:lnTo>
                    <a:pt x="743989" y="187138"/>
                  </a:lnTo>
                  <a:lnTo>
                    <a:pt x="718171" y="151091"/>
                  </a:lnTo>
                  <a:lnTo>
                    <a:pt x="688641" y="118151"/>
                  </a:lnTo>
                  <a:lnTo>
                    <a:pt x="655701" y="88621"/>
                  </a:lnTo>
                  <a:lnTo>
                    <a:pt x="619654" y="62803"/>
                  </a:lnTo>
                  <a:lnTo>
                    <a:pt x="580802" y="41001"/>
                  </a:lnTo>
                  <a:lnTo>
                    <a:pt x="539448" y="23517"/>
                  </a:lnTo>
                  <a:lnTo>
                    <a:pt x="495895" y="10653"/>
                  </a:lnTo>
                  <a:lnTo>
                    <a:pt x="450446" y="2713"/>
                  </a:lnTo>
                  <a:lnTo>
                    <a:pt x="403402" y="0"/>
                  </a:lnTo>
                  <a:close/>
                </a:path>
              </a:pathLst>
            </a:custGeom>
            <a:solidFill>
              <a:srgbClr val="E42A83"/>
            </a:solidFill>
          </p:spPr>
          <p:txBody>
            <a:bodyPr wrap="square" lIns="0" tIns="0" rIns="0" bIns="0" rtlCol="0"/>
            <a:lstStyle/>
            <a:p>
              <a:endParaRPr sz="1000">
                <a:cs typeface="Calibri" panose="020F0502020204030204" pitchFamily="34" charset="0"/>
              </a:endParaRPr>
            </a:p>
          </p:txBody>
        </p:sp>
        <p:sp>
          <p:nvSpPr>
            <p:cNvPr id="25" name="object 25"/>
            <p:cNvSpPr/>
            <p:nvPr/>
          </p:nvSpPr>
          <p:spPr>
            <a:xfrm>
              <a:off x="5552808" y="2305214"/>
              <a:ext cx="513715" cy="376555"/>
            </a:xfrm>
            <a:custGeom>
              <a:avLst/>
              <a:gdLst/>
              <a:ahLst/>
              <a:cxnLst/>
              <a:rect l="l" t="t" r="r" b="b"/>
              <a:pathLst>
                <a:path w="513714" h="376555">
                  <a:moveTo>
                    <a:pt x="513207" y="85661"/>
                  </a:moveTo>
                  <a:lnTo>
                    <a:pt x="252133" y="85661"/>
                  </a:lnTo>
                  <a:lnTo>
                    <a:pt x="252133" y="85255"/>
                  </a:lnTo>
                  <a:lnTo>
                    <a:pt x="240677" y="76200"/>
                  </a:lnTo>
                  <a:lnTo>
                    <a:pt x="204571" y="54013"/>
                  </a:lnTo>
                  <a:lnTo>
                    <a:pt x="141211" y="26123"/>
                  </a:lnTo>
                  <a:lnTo>
                    <a:pt x="47967" y="0"/>
                  </a:lnTo>
                  <a:lnTo>
                    <a:pt x="47967" y="85661"/>
                  </a:lnTo>
                  <a:lnTo>
                    <a:pt x="0" y="85661"/>
                  </a:lnTo>
                  <a:lnTo>
                    <a:pt x="0" y="376047"/>
                  </a:lnTo>
                  <a:lnTo>
                    <a:pt x="252107" y="376047"/>
                  </a:lnTo>
                  <a:lnTo>
                    <a:pt x="513207" y="376047"/>
                  </a:lnTo>
                  <a:lnTo>
                    <a:pt x="513207" y="85661"/>
                  </a:lnTo>
                  <a:close/>
                </a:path>
              </a:pathLst>
            </a:custGeom>
            <a:solidFill>
              <a:srgbClr val="FFFFFF"/>
            </a:solidFill>
          </p:spPr>
          <p:txBody>
            <a:bodyPr wrap="square" lIns="0" tIns="0" rIns="0" bIns="0" rtlCol="0"/>
            <a:lstStyle/>
            <a:p>
              <a:endParaRPr sz="1000">
                <a:cs typeface="Calibri" panose="020F0502020204030204" pitchFamily="34" charset="0"/>
              </a:endParaRPr>
            </a:p>
          </p:txBody>
        </p:sp>
        <p:sp>
          <p:nvSpPr>
            <p:cNvPr id="26" name="object 26"/>
            <p:cNvSpPr/>
            <p:nvPr/>
          </p:nvSpPr>
          <p:spPr>
            <a:xfrm>
              <a:off x="5600781" y="2305206"/>
              <a:ext cx="204470" cy="376555"/>
            </a:xfrm>
            <a:custGeom>
              <a:avLst/>
              <a:gdLst/>
              <a:ahLst/>
              <a:cxnLst/>
              <a:rect l="l" t="t" r="r" b="b"/>
              <a:pathLst>
                <a:path w="204470" h="376555">
                  <a:moveTo>
                    <a:pt x="204165" y="376059"/>
                  </a:moveTo>
                  <a:lnTo>
                    <a:pt x="145491" y="340054"/>
                  </a:lnTo>
                  <a:lnTo>
                    <a:pt x="78284" y="313566"/>
                  </a:lnTo>
                  <a:lnTo>
                    <a:pt x="22976" y="297217"/>
                  </a:lnTo>
                  <a:lnTo>
                    <a:pt x="0" y="291630"/>
                  </a:lnTo>
                  <a:lnTo>
                    <a:pt x="0" y="0"/>
                  </a:lnTo>
                  <a:lnTo>
                    <a:pt x="93242" y="26126"/>
                  </a:lnTo>
                  <a:lnTo>
                    <a:pt x="156608" y="54009"/>
                  </a:lnTo>
                  <a:lnTo>
                    <a:pt x="192711" y="76202"/>
                  </a:lnTo>
                  <a:lnTo>
                    <a:pt x="204165" y="85255"/>
                  </a:lnTo>
                  <a:lnTo>
                    <a:pt x="204165" y="376059"/>
                  </a:lnTo>
                  <a:close/>
                </a:path>
              </a:pathLst>
            </a:custGeom>
            <a:ln w="8648">
              <a:solidFill>
                <a:srgbClr val="E42A83"/>
              </a:solidFill>
            </a:ln>
          </p:spPr>
          <p:txBody>
            <a:bodyPr wrap="square" lIns="0" tIns="0" rIns="0" bIns="0" rtlCol="0"/>
            <a:lstStyle/>
            <a:p>
              <a:endParaRPr sz="1000">
                <a:cs typeface="Calibri" panose="020F0502020204030204" pitchFamily="34" charset="0"/>
              </a:endParaRPr>
            </a:p>
          </p:txBody>
        </p:sp>
        <p:sp>
          <p:nvSpPr>
            <p:cNvPr id="27" name="object 27"/>
            <p:cNvSpPr/>
            <p:nvPr/>
          </p:nvSpPr>
          <p:spPr>
            <a:xfrm>
              <a:off x="5813113" y="2305206"/>
              <a:ext cx="204470" cy="376555"/>
            </a:xfrm>
            <a:custGeom>
              <a:avLst/>
              <a:gdLst/>
              <a:ahLst/>
              <a:cxnLst/>
              <a:rect l="l" t="t" r="r" b="b"/>
              <a:pathLst>
                <a:path w="204470" h="376555">
                  <a:moveTo>
                    <a:pt x="204165" y="0"/>
                  </a:moveTo>
                  <a:lnTo>
                    <a:pt x="110922" y="26126"/>
                  </a:lnTo>
                  <a:lnTo>
                    <a:pt x="47556" y="54009"/>
                  </a:lnTo>
                  <a:lnTo>
                    <a:pt x="11453" y="76202"/>
                  </a:lnTo>
                  <a:lnTo>
                    <a:pt x="0" y="85255"/>
                  </a:lnTo>
                  <a:lnTo>
                    <a:pt x="0" y="376059"/>
                  </a:lnTo>
                  <a:lnTo>
                    <a:pt x="58673" y="340054"/>
                  </a:lnTo>
                  <a:lnTo>
                    <a:pt x="125880" y="313566"/>
                  </a:lnTo>
                  <a:lnTo>
                    <a:pt x="181188" y="297217"/>
                  </a:lnTo>
                  <a:lnTo>
                    <a:pt x="204165" y="291630"/>
                  </a:lnTo>
                  <a:lnTo>
                    <a:pt x="204165" y="0"/>
                  </a:lnTo>
                  <a:close/>
                </a:path>
              </a:pathLst>
            </a:custGeom>
            <a:solidFill>
              <a:srgbClr val="FFFFFF"/>
            </a:solidFill>
          </p:spPr>
          <p:txBody>
            <a:bodyPr wrap="square" lIns="0" tIns="0" rIns="0" bIns="0" rtlCol="0"/>
            <a:lstStyle/>
            <a:p>
              <a:endParaRPr sz="1000">
                <a:cs typeface="Calibri" panose="020F0502020204030204" pitchFamily="34" charset="0"/>
              </a:endParaRPr>
            </a:p>
          </p:txBody>
        </p:sp>
        <p:sp>
          <p:nvSpPr>
            <p:cNvPr id="28" name="object 28"/>
            <p:cNvSpPr/>
            <p:nvPr/>
          </p:nvSpPr>
          <p:spPr>
            <a:xfrm>
              <a:off x="5813113" y="2305206"/>
              <a:ext cx="204470" cy="376555"/>
            </a:xfrm>
            <a:custGeom>
              <a:avLst/>
              <a:gdLst/>
              <a:ahLst/>
              <a:cxnLst/>
              <a:rect l="l" t="t" r="r" b="b"/>
              <a:pathLst>
                <a:path w="204470" h="376555">
                  <a:moveTo>
                    <a:pt x="0" y="376059"/>
                  </a:moveTo>
                  <a:lnTo>
                    <a:pt x="58673" y="340054"/>
                  </a:lnTo>
                  <a:lnTo>
                    <a:pt x="125880" y="313566"/>
                  </a:lnTo>
                  <a:lnTo>
                    <a:pt x="181188" y="297217"/>
                  </a:lnTo>
                  <a:lnTo>
                    <a:pt x="204165" y="291630"/>
                  </a:lnTo>
                  <a:lnTo>
                    <a:pt x="204165" y="0"/>
                  </a:lnTo>
                  <a:lnTo>
                    <a:pt x="110922" y="26126"/>
                  </a:lnTo>
                  <a:lnTo>
                    <a:pt x="47556" y="54009"/>
                  </a:lnTo>
                  <a:lnTo>
                    <a:pt x="11453" y="76202"/>
                  </a:lnTo>
                  <a:lnTo>
                    <a:pt x="0" y="85255"/>
                  </a:lnTo>
                  <a:lnTo>
                    <a:pt x="0" y="376059"/>
                  </a:lnTo>
                  <a:close/>
                </a:path>
              </a:pathLst>
            </a:custGeom>
            <a:ln w="8648">
              <a:solidFill>
                <a:srgbClr val="E42A83"/>
              </a:solidFill>
            </a:ln>
          </p:spPr>
          <p:txBody>
            <a:bodyPr wrap="square" lIns="0" tIns="0" rIns="0" bIns="0" rtlCol="0"/>
            <a:lstStyle/>
            <a:p>
              <a:endParaRPr sz="1000">
                <a:cs typeface="Calibri" panose="020F0502020204030204" pitchFamily="34" charset="0"/>
              </a:endParaRPr>
            </a:p>
          </p:txBody>
        </p:sp>
        <p:pic>
          <p:nvPicPr>
            <p:cNvPr id="29" name="object 29"/>
            <p:cNvPicPr/>
            <p:nvPr/>
          </p:nvPicPr>
          <p:blipFill>
            <a:blip r:embed="rId4" cstate="print"/>
            <a:stretch>
              <a:fillRect/>
            </a:stretch>
          </p:blipFill>
          <p:spPr>
            <a:xfrm>
              <a:off x="5639596" y="2428809"/>
              <a:ext cx="126522" cy="128858"/>
            </a:xfrm>
            <a:prstGeom prst="rect">
              <a:avLst/>
            </a:prstGeom>
          </p:spPr>
        </p:pic>
        <p:pic>
          <p:nvPicPr>
            <p:cNvPr id="30" name="object 30"/>
            <p:cNvPicPr/>
            <p:nvPr/>
          </p:nvPicPr>
          <p:blipFill>
            <a:blip r:embed="rId5" cstate="print"/>
            <a:stretch>
              <a:fillRect/>
            </a:stretch>
          </p:blipFill>
          <p:spPr>
            <a:xfrm>
              <a:off x="5831156" y="2410420"/>
              <a:ext cx="166843" cy="166876"/>
            </a:xfrm>
            <a:prstGeom prst="rect">
              <a:avLst/>
            </a:prstGeom>
          </p:spPr>
        </p:pic>
      </p:grpSp>
      <p:sp>
        <p:nvSpPr>
          <p:cNvPr id="31" name="object 31"/>
          <p:cNvSpPr/>
          <p:nvPr/>
        </p:nvSpPr>
        <p:spPr>
          <a:xfrm>
            <a:off x="5179415" y="3093383"/>
            <a:ext cx="1260475" cy="0"/>
          </a:xfrm>
          <a:custGeom>
            <a:avLst/>
            <a:gdLst/>
            <a:ahLst/>
            <a:cxnLst/>
            <a:rect l="l" t="t" r="r" b="b"/>
            <a:pathLst>
              <a:path w="1260475">
                <a:moveTo>
                  <a:pt x="0" y="0"/>
                </a:moveTo>
                <a:lnTo>
                  <a:pt x="1260005" y="0"/>
                </a:lnTo>
              </a:path>
            </a:pathLst>
          </a:custGeom>
          <a:ln w="50800">
            <a:solidFill>
              <a:srgbClr val="E42A83"/>
            </a:solidFill>
          </a:ln>
        </p:spPr>
        <p:txBody>
          <a:bodyPr wrap="square" lIns="0" tIns="0" rIns="0" bIns="0" rtlCol="0"/>
          <a:lstStyle/>
          <a:p>
            <a:endParaRPr sz="1000">
              <a:cs typeface="Calibri" panose="020F0502020204030204" pitchFamily="34" charset="0"/>
            </a:endParaRPr>
          </a:p>
        </p:txBody>
      </p:sp>
      <p:grpSp>
        <p:nvGrpSpPr>
          <p:cNvPr id="35" name="object 35"/>
          <p:cNvGrpSpPr/>
          <p:nvPr/>
        </p:nvGrpSpPr>
        <p:grpSpPr>
          <a:xfrm>
            <a:off x="0" y="5017998"/>
            <a:ext cx="7560309" cy="5674360"/>
            <a:chOff x="0" y="5017998"/>
            <a:chExt cx="7560309" cy="5674360"/>
          </a:xfrm>
        </p:grpSpPr>
        <p:pic>
          <p:nvPicPr>
            <p:cNvPr id="36" name="object 36"/>
            <p:cNvPicPr/>
            <p:nvPr/>
          </p:nvPicPr>
          <p:blipFill>
            <a:blip r:embed="rId6" cstate="print"/>
            <a:stretch>
              <a:fillRect/>
            </a:stretch>
          </p:blipFill>
          <p:spPr>
            <a:xfrm>
              <a:off x="0" y="5017998"/>
              <a:ext cx="7559992" cy="5674004"/>
            </a:xfrm>
            <a:prstGeom prst="rect">
              <a:avLst/>
            </a:prstGeom>
          </p:spPr>
        </p:pic>
        <p:sp>
          <p:nvSpPr>
            <p:cNvPr id="37" name="object 37"/>
            <p:cNvSpPr/>
            <p:nvPr/>
          </p:nvSpPr>
          <p:spPr>
            <a:xfrm>
              <a:off x="5724000" y="8868006"/>
              <a:ext cx="1836420" cy="1824355"/>
            </a:xfrm>
            <a:custGeom>
              <a:avLst/>
              <a:gdLst/>
              <a:ahLst/>
              <a:cxnLst/>
              <a:rect l="l" t="t" r="r" b="b"/>
              <a:pathLst>
                <a:path w="1836420" h="1824354">
                  <a:moveTo>
                    <a:pt x="1155598" y="0"/>
                  </a:moveTo>
                  <a:lnTo>
                    <a:pt x="1107964" y="963"/>
                  </a:lnTo>
                  <a:lnTo>
                    <a:pt x="1060820" y="3830"/>
                  </a:lnTo>
                  <a:lnTo>
                    <a:pt x="1014204" y="8563"/>
                  </a:lnTo>
                  <a:lnTo>
                    <a:pt x="968152" y="15124"/>
                  </a:lnTo>
                  <a:lnTo>
                    <a:pt x="922703" y="23477"/>
                  </a:lnTo>
                  <a:lnTo>
                    <a:pt x="877892" y="33584"/>
                  </a:lnTo>
                  <a:lnTo>
                    <a:pt x="833758" y="45408"/>
                  </a:lnTo>
                  <a:lnTo>
                    <a:pt x="790337" y="58912"/>
                  </a:lnTo>
                  <a:lnTo>
                    <a:pt x="747667" y="74059"/>
                  </a:lnTo>
                  <a:lnTo>
                    <a:pt x="705784" y="90811"/>
                  </a:lnTo>
                  <a:lnTo>
                    <a:pt x="664727" y="109132"/>
                  </a:lnTo>
                  <a:lnTo>
                    <a:pt x="624531" y="128984"/>
                  </a:lnTo>
                  <a:lnTo>
                    <a:pt x="585235" y="150330"/>
                  </a:lnTo>
                  <a:lnTo>
                    <a:pt x="546875" y="173133"/>
                  </a:lnTo>
                  <a:lnTo>
                    <a:pt x="509489" y="197356"/>
                  </a:lnTo>
                  <a:lnTo>
                    <a:pt x="473114" y="222961"/>
                  </a:lnTo>
                  <a:lnTo>
                    <a:pt x="437786" y="249912"/>
                  </a:lnTo>
                  <a:lnTo>
                    <a:pt x="403544" y="278171"/>
                  </a:lnTo>
                  <a:lnTo>
                    <a:pt x="370424" y="307700"/>
                  </a:lnTo>
                  <a:lnTo>
                    <a:pt x="338464" y="338464"/>
                  </a:lnTo>
                  <a:lnTo>
                    <a:pt x="307700" y="370424"/>
                  </a:lnTo>
                  <a:lnTo>
                    <a:pt x="278171" y="403544"/>
                  </a:lnTo>
                  <a:lnTo>
                    <a:pt x="249912" y="437786"/>
                  </a:lnTo>
                  <a:lnTo>
                    <a:pt x="222961" y="473114"/>
                  </a:lnTo>
                  <a:lnTo>
                    <a:pt x="197356" y="509489"/>
                  </a:lnTo>
                  <a:lnTo>
                    <a:pt x="173133" y="546875"/>
                  </a:lnTo>
                  <a:lnTo>
                    <a:pt x="150330" y="585235"/>
                  </a:lnTo>
                  <a:lnTo>
                    <a:pt x="128984" y="624531"/>
                  </a:lnTo>
                  <a:lnTo>
                    <a:pt x="109132" y="664727"/>
                  </a:lnTo>
                  <a:lnTo>
                    <a:pt x="90811" y="705784"/>
                  </a:lnTo>
                  <a:lnTo>
                    <a:pt x="74059" y="747667"/>
                  </a:lnTo>
                  <a:lnTo>
                    <a:pt x="58912" y="790337"/>
                  </a:lnTo>
                  <a:lnTo>
                    <a:pt x="45408" y="833758"/>
                  </a:lnTo>
                  <a:lnTo>
                    <a:pt x="33584" y="877892"/>
                  </a:lnTo>
                  <a:lnTo>
                    <a:pt x="23477" y="922703"/>
                  </a:lnTo>
                  <a:lnTo>
                    <a:pt x="15124" y="968152"/>
                  </a:lnTo>
                  <a:lnTo>
                    <a:pt x="8563" y="1014204"/>
                  </a:lnTo>
                  <a:lnTo>
                    <a:pt x="3830" y="1060820"/>
                  </a:lnTo>
                  <a:lnTo>
                    <a:pt x="963" y="1107964"/>
                  </a:lnTo>
                  <a:lnTo>
                    <a:pt x="0" y="1155598"/>
                  </a:lnTo>
                  <a:lnTo>
                    <a:pt x="963" y="1203231"/>
                  </a:lnTo>
                  <a:lnTo>
                    <a:pt x="3830" y="1250374"/>
                  </a:lnTo>
                  <a:lnTo>
                    <a:pt x="8563" y="1296990"/>
                  </a:lnTo>
                  <a:lnTo>
                    <a:pt x="15124" y="1343040"/>
                  </a:lnTo>
                  <a:lnTo>
                    <a:pt x="23477" y="1388489"/>
                  </a:lnTo>
                  <a:lnTo>
                    <a:pt x="33584" y="1433300"/>
                  </a:lnTo>
                  <a:lnTo>
                    <a:pt x="45408" y="1477433"/>
                  </a:lnTo>
                  <a:lnTo>
                    <a:pt x="58912" y="1520854"/>
                  </a:lnTo>
                  <a:lnTo>
                    <a:pt x="74059" y="1563524"/>
                  </a:lnTo>
                  <a:lnTo>
                    <a:pt x="90811" y="1605406"/>
                  </a:lnTo>
                  <a:lnTo>
                    <a:pt x="109132" y="1646464"/>
                  </a:lnTo>
                  <a:lnTo>
                    <a:pt x="128984" y="1686659"/>
                  </a:lnTo>
                  <a:lnTo>
                    <a:pt x="150330" y="1725955"/>
                  </a:lnTo>
                  <a:lnTo>
                    <a:pt x="173133" y="1764315"/>
                  </a:lnTo>
                  <a:lnTo>
                    <a:pt x="197356" y="1801701"/>
                  </a:lnTo>
                  <a:lnTo>
                    <a:pt x="213050" y="1823996"/>
                  </a:lnTo>
                  <a:lnTo>
                    <a:pt x="1836004" y="1823996"/>
                  </a:lnTo>
                  <a:lnTo>
                    <a:pt x="1836004" y="221499"/>
                  </a:lnTo>
                  <a:lnTo>
                    <a:pt x="1801707" y="197356"/>
                  </a:lnTo>
                  <a:lnTo>
                    <a:pt x="1764321" y="173133"/>
                  </a:lnTo>
                  <a:lnTo>
                    <a:pt x="1725961" y="150330"/>
                  </a:lnTo>
                  <a:lnTo>
                    <a:pt x="1686665" y="128984"/>
                  </a:lnTo>
                  <a:lnTo>
                    <a:pt x="1646469" y="109132"/>
                  </a:lnTo>
                  <a:lnTo>
                    <a:pt x="1605412" y="90811"/>
                  </a:lnTo>
                  <a:lnTo>
                    <a:pt x="1563529" y="74059"/>
                  </a:lnTo>
                  <a:lnTo>
                    <a:pt x="1520859" y="58912"/>
                  </a:lnTo>
                  <a:lnTo>
                    <a:pt x="1477438" y="45408"/>
                  </a:lnTo>
                  <a:lnTo>
                    <a:pt x="1433304" y="33584"/>
                  </a:lnTo>
                  <a:lnTo>
                    <a:pt x="1388493" y="23477"/>
                  </a:lnTo>
                  <a:lnTo>
                    <a:pt x="1343044" y="15124"/>
                  </a:lnTo>
                  <a:lnTo>
                    <a:pt x="1296992" y="8563"/>
                  </a:lnTo>
                  <a:lnTo>
                    <a:pt x="1250376" y="3830"/>
                  </a:lnTo>
                  <a:lnTo>
                    <a:pt x="1203232" y="963"/>
                  </a:lnTo>
                  <a:lnTo>
                    <a:pt x="1155598" y="0"/>
                  </a:lnTo>
                  <a:close/>
                </a:path>
              </a:pathLst>
            </a:custGeom>
            <a:solidFill>
              <a:srgbClr val="FFFFFF">
                <a:alpha val="58000"/>
              </a:srgbClr>
            </a:solidFill>
          </p:spPr>
          <p:txBody>
            <a:bodyPr wrap="square" lIns="0" tIns="0" rIns="0" bIns="0" rtlCol="0"/>
            <a:lstStyle/>
            <a:p>
              <a:endParaRPr sz="1000">
                <a:cs typeface="Calibri" panose="020F0502020204030204" pitchFamily="34" charset="0"/>
              </a:endParaRPr>
            </a:p>
          </p:txBody>
        </p:sp>
        <p:sp>
          <p:nvSpPr>
            <p:cNvPr id="38" name="object 38"/>
            <p:cNvSpPr/>
            <p:nvPr/>
          </p:nvSpPr>
          <p:spPr>
            <a:xfrm>
              <a:off x="5724002" y="8868004"/>
              <a:ext cx="1836420" cy="1824355"/>
            </a:xfrm>
            <a:custGeom>
              <a:avLst/>
              <a:gdLst/>
              <a:ahLst/>
              <a:cxnLst/>
              <a:rect l="l" t="t" r="r" b="b"/>
              <a:pathLst>
                <a:path w="1836420" h="1824354">
                  <a:moveTo>
                    <a:pt x="1119670" y="0"/>
                  </a:moveTo>
                  <a:lnTo>
                    <a:pt x="1071101" y="1034"/>
                  </a:lnTo>
                  <a:lnTo>
                    <a:pt x="1023060" y="4109"/>
                  </a:lnTo>
                  <a:lnTo>
                    <a:pt x="975590" y="9184"/>
                  </a:lnTo>
                  <a:lnTo>
                    <a:pt x="928733" y="16215"/>
                  </a:lnTo>
                  <a:lnTo>
                    <a:pt x="882530" y="25161"/>
                  </a:lnTo>
                  <a:lnTo>
                    <a:pt x="837024" y="35980"/>
                  </a:lnTo>
                  <a:lnTo>
                    <a:pt x="792256" y="48630"/>
                  </a:lnTo>
                  <a:lnTo>
                    <a:pt x="748269" y="63069"/>
                  </a:lnTo>
                  <a:lnTo>
                    <a:pt x="705105" y="79254"/>
                  </a:lnTo>
                  <a:lnTo>
                    <a:pt x="662805" y="97145"/>
                  </a:lnTo>
                  <a:lnTo>
                    <a:pt x="621411" y="116698"/>
                  </a:lnTo>
                  <a:lnTo>
                    <a:pt x="580967" y="137872"/>
                  </a:lnTo>
                  <a:lnTo>
                    <a:pt x="541512" y="160625"/>
                  </a:lnTo>
                  <a:lnTo>
                    <a:pt x="503091" y="184915"/>
                  </a:lnTo>
                  <a:lnTo>
                    <a:pt x="465744" y="210699"/>
                  </a:lnTo>
                  <a:lnTo>
                    <a:pt x="429514" y="237937"/>
                  </a:lnTo>
                  <a:lnTo>
                    <a:pt x="394443" y="266585"/>
                  </a:lnTo>
                  <a:lnTo>
                    <a:pt x="360572" y="296602"/>
                  </a:lnTo>
                  <a:lnTo>
                    <a:pt x="327944" y="327945"/>
                  </a:lnTo>
                  <a:lnTo>
                    <a:pt x="296600" y="360574"/>
                  </a:lnTo>
                  <a:lnTo>
                    <a:pt x="266584" y="394445"/>
                  </a:lnTo>
                  <a:lnTo>
                    <a:pt x="237936" y="429516"/>
                  </a:lnTo>
                  <a:lnTo>
                    <a:pt x="210699" y="465747"/>
                  </a:lnTo>
                  <a:lnTo>
                    <a:pt x="184914" y="503094"/>
                  </a:lnTo>
                  <a:lnTo>
                    <a:pt x="160625" y="541516"/>
                  </a:lnTo>
                  <a:lnTo>
                    <a:pt x="137872" y="580971"/>
                  </a:lnTo>
                  <a:lnTo>
                    <a:pt x="116698" y="621416"/>
                  </a:lnTo>
                  <a:lnTo>
                    <a:pt x="97145" y="662810"/>
                  </a:lnTo>
                  <a:lnTo>
                    <a:pt x="79254" y="705110"/>
                  </a:lnTo>
                  <a:lnTo>
                    <a:pt x="63069" y="748275"/>
                  </a:lnTo>
                  <a:lnTo>
                    <a:pt x="48630" y="792263"/>
                  </a:lnTo>
                  <a:lnTo>
                    <a:pt x="35980" y="837032"/>
                  </a:lnTo>
                  <a:lnTo>
                    <a:pt x="25161" y="882539"/>
                  </a:lnTo>
                  <a:lnTo>
                    <a:pt x="16215" y="928742"/>
                  </a:lnTo>
                  <a:lnTo>
                    <a:pt x="9184" y="975600"/>
                  </a:lnTo>
                  <a:lnTo>
                    <a:pt x="4109" y="1023071"/>
                  </a:lnTo>
                  <a:lnTo>
                    <a:pt x="1034" y="1071112"/>
                  </a:lnTo>
                  <a:lnTo>
                    <a:pt x="0" y="1119682"/>
                  </a:lnTo>
                  <a:lnTo>
                    <a:pt x="1034" y="1168252"/>
                  </a:lnTo>
                  <a:lnTo>
                    <a:pt x="4109" y="1216293"/>
                  </a:lnTo>
                  <a:lnTo>
                    <a:pt x="9184" y="1263764"/>
                  </a:lnTo>
                  <a:lnTo>
                    <a:pt x="16215" y="1310622"/>
                  </a:lnTo>
                  <a:lnTo>
                    <a:pt x="25161" y="1356826"/>
                  </a:lnTo>
                  <a:lnTo>
                    <a:pt x="35980" y="1402333"/>
                  </a:lnTo>
                  <a:lnTo>
                    <a:pt x="48630" y="1447101"/>
                  </a:lnTo>
                  <a:lnTo>
                    <a:pt x="63069" y="1491089"/>
                  </a:lnTo>
                  <a:lnTo>
                    <a:pt x="79254" y="1534254"/>
                  </a:lnTo>
                  <a:lnTo>
                    <a:pt x="97145" y="1576555"/>
                  </a:lnTo>
                  <a:lnTo>
                    <a:pt x="116698" y="1617949"/>
                  </a:lnTo>
                  <a:lnTo>
                    <a:pt x="137872" y="1658394"/>
                  </a:lnTo>
                  <a:lnTo>
                    <a:pt x="160625" y="1697849"/>
                  </a:lnTo>
                  <a:lnTo>
                    <a:pt x="184914" y="1736270"/>
                  </a:lnTo>
                  <a:lnTo>
                    <a:pt x="210699" y="1773618"/>
                  </a:lnTo>
                  <a:lnTo>
                    <a:pt x="237936" y="1809848"/>
                  </a:lnTo>
                  <a:lnTo>
                    <a:pt x="249494" y="1823998"/>
                  </a:lnTo>
                  <a:lnTo>
                    <a:pt x="1836002" y="1823998"/>
                  </a:lnTo>
                  <a:lnTo>
                    <a:pt x="1836002" y="259319"/>
                  </a:lnTo>
                  <a:lnTo>
                    <a:pt x="1809825" y="237937"/>
                  </a:lnTo>
                  <a:lnTo>
                    <a:pt x="1773595" y="210699"/>
                  </a:lnTo>
                  <a:lnTo>
                    <a:pt x="1736248" y="184915"/>
                  </a:lnTo>
                  <a:lnTo>
                    <a:pt x="1697827" y="160625"/>
                  </a:lnTo>
                  <a:lnTo>
                    <a:pt x="1658373" y="137872"/>
                  </a:lnTo>
                  <a:lnTo>
                    <a:pt x="1617928" y="116698"/>
                  </a:lnTo>
                  <a:lnTo>
                    <a:pt x="1576535" y="97145"/>
                  </a:lnTo>
                  <a:lnTo>
                    <a:pt x="1534235" y="79254"/>
                  </a:lnTo>
                  <a:lnTo>
                    <a:pt x="1491070" y="63069"/>
                  </a:lnTo>
                  <a:lnTo>
                    <a:pt x="1447083" y="48630"/>
                  </a:lnTo>
                  <a:lnTo>
                    <a:pt x="1402315" y="35980"/>
                  </a:lnTo>
                  <a:lnTo>
                    <a:pt x="1356809" y="25161"/>
                  </a:lnTo>
                  <a:lnTo>
                    <a:pt x="1310606" y="16215"/>
                  </a:lnTo>
                  <a:lnTo>
                    <a:pt x="1263749" y="9184"/>
                  </a:lnTo>
                  <a:lnTo>
                    <a:pt x="1216279" y="4109"/>
                  </a:lnTo>
                  <a:lnTo>
                    <a:pt x="1168238" y="1034"/>
                  </a:lnTo>
                  <a:lnTo>
                    <a:pt x="1119670" y="0"/>
                  </a:lnTo>
                  <a:close/>
                </a:path>
              </a:pathLst>
            </a:custGeom>
            <a:solidFill>
              <a:srgbClr val="A92886"/>
            </a:solidFill>
          </p:spPr>
          <p:txBody>
            <a:bodyPr wrap="square" lIns="0" tIns="0" rIns="0" bIns="0" rtlCol="0"/>
            <a:lstStyle/>
            <a:p>
              <a:endParaRPr sz="1000">
                <a:cs typeface="Calibri" panose="020F0502020204030204" pitchFamily="34" charset="0"/>
              </a:endParaRPr>
            </a:p>
          </p:txBody>
        </p:sp>
      </p:grpSp>
      <p:sp>
        <p:nvSpPr>
          <p:cNvPr id="39" name="object 39"/>
          <p:cNvSpPr txBox="1"/>
          <p:nvPr/>
        </p:nvSpPr>
        <p:spPr>
          <a:xfrm>
            <a:off x="6120899" y="9220164"/>
            <a:ext cx="1323340" cy="1154355"/>
          </a:xfrm>
          <a:prstGeom prst="rect">
            <a:avLst/>
          </a:prstGeom>
        </p:spPr>
        <p:txBody>
          <a:bodyPr vert="horz" wrap="square" lIns="0" tIns="7620" rIns="0" bIns="0" rtlCol="0">
            <a:spAutoFit/>
          </a:bodyPr>
          <a:lstStyle/>
          <a:p>
            <a:pPr marL="13970" marR="5080" indent="3175" algn="just" rtl="1">
              <a:lnSpc>
                <a:spcPct val="104200"/>
              </a:lnSpc>
              <a:spcBef>
                <a:spcPts val="60"/>
              </a:spcBef>
            </a:pPr>
            <a:r>
              <a:rPr lang="ar-JO" sz="800" dirty="0">
                <a:solidFill>
                  <a:srgbClr val="FFFFFF"/>
                </a:solidFill>
                <a:latin typeface="Arial Narrow"/>
                <a:cs typeface="Calibri" panose="020F0502020204030204" pitchFamily="34" charset="0"/>
              </a:rPr>
              <a:t>جمهورية الكونغو الديمقراطية 2019 – الدكتورة أنيتا </a:t>
            </a:r>
            <a:r>
              <a:rPr lang="ar-JO" sz="800" dirty="0" err="1">
                <a:solidFill>
                  <a:srgbClr val="FFFFFF"/>
                </a:solidFill>
                <a:latin typeface="Arial Narrow"/>
                <a:cs typeface="Calibri" panose="020F0502020204030204" pitchFamily="34" charset="0"/>
              </a:rPr>
              <a:t>متونغو</a:t>
            </a:r>
            <a:r>
              <a:rPr lang="ar-JO" sz="800" dirty="0">
                <a:solidFill>
                  <a:srgbClr val="FFFFFF"/>
                </a:solidFill>
                <a:latin typeface="Arial Narrow"/>
                <a:cs typeface="Calibri" panose="020F0502020204030204" pitchFamily="34" charset="0"/>
              </a:rPr>
              <a:t> تتحدث إلى امرأة في مركز صحي محلي في بينزا ميتيو، وهو مركز حضريفي عاصمة البلاد كينشاسا. إنها تقدم معلومات صحية مهمة يمكن أن تساعد في منع نفسها وعائلتها من الإصابة بالمرض في المستقبل.© كوري بتلر/الاتحاد الدولي لجمعيات الصليب الأحمر والهلال الأحمر</a:t>
            </a:r>
            <a:endParaRPr sz="800" dirty="0">
              <a:latin typeface="Arial Narrow"/>
              <a:cs typeface="Calibri" panose="020F0502020204030204" pitchFamily="34" charset="0"/>
            </a:endParaRPr>
          </a:p>
        </p:txBody>
      </p:sp>
      <p:pic>
        <p:nvPicPr>
          <p:cNvPr id="43" name="Picture 42">
            <a:extLst>
              <a:ext uri="{FF2B5EF4-FFF2-40B4-BE49-F238E27FC236}">
                <a16:creationId xmlns:a16="http://schemas.microsoft.com/office/drawing/2014/main" id="{68E5B878-DFF9-7BE5-D6FA-9BB54D78F80B}"/>
              </a:ext>
            </a:extLst>
          </p:cNvPr>
          <p:cNvPicPr>
            <a:picLocks noChangeAspect="1"/>
          </p:cNvPicPr>
          <p:nvPr/>
        </p:nvPicPr>
        <p:blipFill>
          <a:blip r:embed="rId7"/>
          <a:stretch>
            <a:fillRect/>
          </a:stretch>
        </p:blipFill>
        <p:spPr>
          <a:xfrm>
            <a:off x="2874556" y="3283374"/>
            <a:ext cx="1798476" cy="579170"/>
          </a:xfrm>
          <a:prstGeom prst="rect">
            <a:avLst/>
          </a:prstGeom>
        </p:spPr>
      </p:pic>
      <p:sp>
        <p:nvSpPr>
          <p:cNvPr id="44" name="object 50">
            <a:extLst>
              <a:ext uri="{FF2B5EF4-FFF2-40B4-BE49-F238E27FC236}">
                <a16:creationId xmlns:a16="http://schemas.microsoft.com/office/drawing/2014/main" id="{12D37BE2-0F44-28D4-556E-93044358B5CD}"/>
              </a:ext>
            </a:extLst>
          </p:cNvPr>
          <p:cNvSpPr txBox="1"/>
          <p:nvPr/>
        </p:nvSpPr>
        <p:spPr>
          <a:xfrm>
            <a:off x="1001203" y="3240130"/>
            <a:ext cx="1367155" cy="541943"/>
          </a:xfrm>
          <a:prstGeom prst="rect">
            <a:avLst/>
          </a:prstGeom>
        </p:spPr>
        <p:txBody>
          <a:bodyPr vert="horz" wrap="square" lIns="0" tIns="12700" rIns="0" bIns="0" rtlCol="0">
            <a:spAutoFit/>
          </a:bodyPr>
          <a:lstStyle/>
          <a:p>
            <a:pPr marL="12700" marR="5080" indent="-635" algn="ctr">
              <a:lnSpc>
                <a:spcPct val="113999"/>
              </a:lnSpc>
              <a:spcBef>
                <a:spcPts val="100"/>
              </a:spcBef>
            </a:pPr>
            <a:r>
              <a:rPr lang="ar-JO" sz="1000" b="1"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وثائق الدليل</a:t>
            </a:r>
          </a:p>
          <a:p>
            <a:pPr marL="12700" marR="5080" indent="-635" algn="ctr">
              <a:lnSpc>
                <a:spcPct val="113999"/>
              </a:lnSpc>
              <a:spcBef>
                <a:spcPts val="100"/>
              </a:spcBef>
            </a:pPr>
            <a:r>
              <a:rPr lang="ar-JO" sz="1000" b="1"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نص يحدد المشورة والمفاهيم الرئيسية وأفضل الممارسات</a:t>
            </a:r>
          </a:p>
        </p:txBody>
      </p:sp>
      <p:sp>
        <p:nvSpPr>
          <p:cNvPr id="2" name="TextBox 1">
            <a:extLst>
              <a:ext uri="{FF2B5EF4-FFF2-40B4-BE49-F238E27FC236}">
                <a16:creationId xmlns:a16="http://schemas.microsoft.com/office/drawing/2014/main" id="{F75837E1-117C-B71D-0286-31CEC32DFC3F}"/>
              </a:ext>
            </a:extLst>
          </p:cNvPr>
          <p:cNvSpPr txBox="1"/>
          <p:nvPr/>
        </p:nvSpPr>
        <p:spPr>
          <a:xfrm>
            <a:off x="698724" y="469900"/>
            <a:ext cx="6203726" cy="1107996"/>
          </a:xfrm>
          <a:prstGeom prst="rect">
            <a:avLst/>
          </a:prstGeom>
          <a:noFill/>
        </p:spPr>
        <p:txBody>
          <a:bodyPr wrap="square" rtlCol="0">
            <a:spAutoFit/>
          </a:bodyPr>
          <a:lstStyle/>
          <a:p>
            <a:pPr rtl="1"/>
            <a:r>
              <a:rPr lang="ar-JO" dirty="0">
                <a:solidFill>
                  <a:srgbClr val="FF33CC"/>
                </a:solidFill>
                <a:cs typeface="Calibri" panose="020F0502020204030204" pitchFamily="34" charset="0"/>
              </a:rPr>
              <a:t>كيف تقرأ هذا المستند؟</a:t>
            </a:r>
          </a:p>
          <a:p>
            <a:pPr rtl="1"/>
            <a:endParaRPr lang="ar-JO" dirty="0">
              <a:cs typeface="Calibri" panose="020F0502020204030204" pitchFamily="34" charset="0"/>
            </a:endParaRPr>
          </a:p>
          <a:p>
            <a:pPr rtl="1"/>
            <a:r>
              <a:rPr lang="ar-JO" sz="1000" dirty="0">
                <a:cs typeface="Calibri" panose="020F0502020204030204" pitchFamily="34" charset="0"/>
              </a:rPr>
              <a:t>تساعدك النظرة العامة على الصفحات التالية على التعرف بشكل أسرع إلى الجزء الأقرب إلى حالتك في هذا الدليل ويحدد كل قسم من أقسام الوحدة والمعلومات المدرجة فيه من يجب أن يكون له الأولوية في قراءته ، بالإضافة إلى لمحة عامة على مختلف المصادر المقدمة (مع وجود روابط متضمنة في الأقسام والمصادر). ويتم التمييز بين المصادر كما يلي: </a:t>
            </a:r>
            <a:endParaRPr lang="en-US" sz="1000" dirty="0">
              <a:cs typeface="Calibri" panose="020F0502020204030204" pitchFamily="34" charset="0"/>
            </a:endParaRPr>
          </a:p>
        </p:txBody>
      </p:sp>
      <p:sp>
        <p:nvSpPr>
          <p:cNvPr id="3" name="TextBox 2">
            <a:extLst>
              <a:ext uri="{FF2B5EF4-FFF2-40B4-BE49-F238E27FC236}">
                <a16:creationId xmlns:a16="http://schemas.microsoft.com/office/drawing/2014/main" id="{C847E0BB-BC57-C668-35F2-CECD6C191BAC}"/>
              </a:ext>
            </a:extLst>
          </p:cNvPr>
          <p:cNvSpPr txBox="1"/>
          <p:nvPr/>
        </p:nvSpPr>
        <p:spPr>
          <a:xfrm>
            <a:off x="4992956" y="3196875"/>
            <a:ext cx="1676400" cy="1015663"/>
          </a:xfrm>
          <a:prstGeom prst="rect">
            <a:avLst/>
          </a:prstGeom>
          <a:noFill/>
        </p:spPr>
        <p:txBody>
          <a:bodyPr wrap="square" rtlCol="0">
            <a:spAutoFit/>
          </a:bodyPr>
          <a:lstStyle/>
          <a:p>
            <a:pPr algn="ctr"/>
            <a:r>
              <a:rPr lang="ar-JO" sz="1000" b="1" dirty="0">
                <a:solidFill>
                  <a:schemeClr val="accent1">
                    <a:lumMod val="50000"/>
                  </a:schemeClr>
                </a:solidFill>
                <a:cs typeface="Calibri" panose="020F0502020204030204" pitchFamily="34" charset="0"/>
              </a:rPr>
              <a:t>النماذج</a:t>
            </a:r>
          </a:p>
          <a:p>
            <a:pPr algn="ctr"/>
            <a:r>
              <a:rPr lang="ar-JO" sz="1000" b="1" dirty="0">
                <a:solidFill>
                  <a:schemeClr val="accent1">
                    <a:lumMod val="50000"/>
                  </a:schemeClr>
                </a:solidFill>
                <a:cs typeface="Calibri" panose="020F0502020204030204" pitchFamily="34" charset="0"/>
              </a:rPr>
              <a:t>عينات من الأدوات التي يمكنك استخدامها على الفور لتنفيذ آلية التغذية الراجعة والتي يمكن تعديلها لتناسب السياق والاحتياجات الخاصة بمنظمتك.</a:t>
            </a:r>
            <a:endParaRPr lang="en-US" sz="1000" b="1" dirty="0">
              <a:solidFill>
                <a:schemeClr val="accent1">
                  <a:lumMod val="50000"/>
                </a:schemeClr>
              </a:solidFill>
              <a:cs typeface="Calibri" panose="020F050202020403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771434" y="1689100"/>
            <a:ext cx="5836920" cy="0"/>
          </a:xfrm>
          <a:custGeom>
            <a:avLst/>
            <a:gdLst/>
            <a:ahLst/>
            <a:cxnLst/>
            <a:rect l="l" t="t" r="r" b="b"/>
            <a:pathLst>
              <a:path w="5836920">
                <a:moveTo>
                  <a:pt x="0" y="0"/>
                </a:moveTo>
                <a:lnTo>
                  <a:pt x="5836437" y="0"/>
                </a:lnTo>
              </a:path>
            </a:pathLst>
          </a:custGeom>
          <a:ln w="6350">
            <a:solidFill>
              <a:srgbClr val="011E41"/>
            </a:solidFill>
          </a:ln>
        </p:spPr>
        <p:txBody>
          <a:bodyPr wrap="square" lIns="0" tIns="0" rIns="0" bIns="0" rtlCol="0"/>
          <a:lstStyle/>
          <a:p>
            <a:endParaRPr/>
          </a:p>
        </p:txBody>
      </p:sp>
      <p:sp>
        <p:nvSpPr>
          <p:cNvPr id="3" name="object 3"/>
          <p:cNvSpPr/>
          <p:nvPr/>
        </p:nvSpPr>
        <p:spPr>
          <a:xfrm>
            <a:off x="3868919" y="2814978"/>
            <a:ext cx="2969895" cy="0"/>
          </a:xfrm>
          <a:custGeom>
            <a:avLst/>
            <a:gdLst/>
            <a:ahLst/>
            <a:cxnLst/>
            <a:rect l="l" t="t" r="r" b="b"/>
            <a:pathLst>
              <a:path w="2969895">
                <a:moveTo>
                  <a:pt x="0" y="0"/>
                </a:moveTo>
                <a:lnTo>
                  <a:pt x="2969704" y="0"/>
                </a:lnTo>
              </a:path>
            </a:pathLst>
          </a:custGeom>
          <a:ln w="6350">
            <a:solidFill>
              <a:srgbClr val="992B7D"/>
            </a:solidFill>
          </a:ln>
        </p:spPr>
        <p:txBody>
          <a:bodyPr wrap="square" lIns="0" tIns="0" rIns="0" bIns="0" rtlCol="0"/>
          <a:lstStyle/>
          <a:p>
            <a:endParaRPr/>
          </a:p>
        </p:txBody>
      </p:sp>
      <p:sp>
        <p:nvSpPr>
          <p:cNvPr id="4" name="object 4"/>
          <p:cNvSpPr txBox="1">
            <a:spLocks noGrp="1"/>
          </p:cNvSpPr>
          <p:nvPr>
            <p:ph type="title"/>
          </p:nvPr>
        </p:nvSpPr>
        <p:spPr>
          <a:xfrm>
            <a:off x="707299" y="695106"/>
            <a:ext cx="5862320" cy="1300356"/>
          </a:xfrm>
          <a:prstGeom prst="rect">
            <a:avLst/>
          </a:prstGeom>
        </p:spPr>
        <p:txBody>
          <a:bodyPr vert="horz" wrap="square" lIns="0" tIns="68580" rIns="0" bIns="0" rtlCol="0">
            <a:spAutoFit/>
          </a:bodyPr>
          <a:lstStyle/>
          <a:p>
            <a:pPr marL="12700" marR="5080" algn="r" rtl="1">
              <a:lnSpc>
                <a:spcPts val="3200"/>
              </a:lnSpc>
              <a:spcBef>
                <a:spcPts val="540"/>
              </a:spcBef>
            </a:pPr>
            <a:r>
              <a:rPr lang="ar-JO" spc="210" dirty="0"/>
              <a:t>لمحة عامة</a:t>
            </a:r>
            <a:r>
              <a:rPr lang="ar-JO" b="0" spc="210" dirty="0"/>
              <a:t>: كيفية الاستماع والاستجابة للتغذية الراجعة المجتمعية المفتوحة</a:t>
            </a:r>
            <a:br>
              <a:rPr lang="ar-JO" sz="3200" dirty="0">
                <a:latin typeface="Verdana"/>
                <a:cs typeface="Verdana"/>
              </a:rPr>
            </a:br>
            <a:endParaRPr lang="ar-JO" b="0" spc="140" dirty="0"/>
          </a:p>
        </p:txBody>
      </p:sp>
      <p:graphicFrame>
        <p:nvGraphicFramePr>
          <p:cNvPr id="6" name="object 6"/>
          <p:cNvGraphicFramePr>
            <a:graphicFrameLocks noGrp="1"/>
          </p:cNvGraphicFramePr>
          <p:nvPr>
            <p:extLst>
              <p:ext uri="{D42A27DB-BD31-4B8C-83A1-F6EECF244321}">
                <p14:modId xmlns:p14="http://schemas.microsoft.com/office/powerpoint/2010/main" val="2796981331"/>
              </p:ext>
            </p:extLst>
          </p:nvPr>
        </p:nvGraphicFramePr>
        <p:xfrm>
          <a:off x="719999" y="3107436"/>
          <a:ext cx="6120130" cy="7271321"/>
        </p:xfrm>
        <a:graphic>
          <a:graphicData uri="http://schemas.openxmlformats.org/drawingml/2006/table">
            <a:tbl>
              <a:tblPr rtl="1" firstRow="1" bandRow="1">
                <a:tableStyleId>{2D5ABB26-0587-4C30-8999-92F81FD0307C}</a:tableStyleId>
              </a:tblPr>
              <a:tblGrid>
                <a:gridCol w="3060065">
                  <a:extLst>
                    <a:ext uri="{9D8B030D-6E8A-4147-A177-3AD203B41FA5}">
                      <a16:colId xmlns:a16="http://schemas.microsoft.com/office/drawing/2014/main" val="20000"/>
                    </a:ext>
                  </a:extLst>
                </a:gridCol>
                <a:gridCol w="3060065">
                  <a:extLst>
                    <a:ext uri="{9D8B030D-6E8A-4147-A177-3AD203B41FA5}">
                      <a16:colId xmlns:a16="http://schemas.microsoft.com/office/drawing/2014/main" val="20001"/>
                    </a:ext>
                  </a:extLst>
                </a:gridCol>
              </a:tblGrid>
              <a:tr h="326390">
                <a:tc gridSpan="2">
                  <a:txBody>
                    <a:bodyPr/>
                    <a:lstStyle/>
                    <a:p>
                      <a:pPr algn="ctr">
                        <a:lnSpc>
                          <a:spcPct val="100000"/>
                        </a:lnSpc>
                        <a:spcBef>
                          <a:spcPts val="819"/>
                        </a:spcBef>
                      </a:pPr>
                      <a:r>
                        <a:rPr lang="ar-JO" sz="900" b="1" spc="60" baseline="0" dirty="0">
                          <a:solidFill>
                            <a:srgbClr val="FFFFFF"/>
                          </a:solidFill>
                          <a:latin typeface="Calibri" panose="020F0502020204030204" pitchFamily="34" charset="0"/>
                          <a:cs typeface="Calibri" panose="020F0502020204030204" pitchFamily="34" charset="0"/>
                        </a:rPr>
                        <a:t>المقدمة</a:t>
                      </a:r>
                      <a:endParaRPr sz="900" baseline="0" dirty="0">
                        <a:latin typeface="Calibri" panose="020F0502020204030204" pitchFamily="34" charset="0"/>
                        <a:cs typeface="Calibri" panose="020F0502020204030204" pitchFamily="34" charset="0"/>
                      </a:endParaRPr>
                    </a:p>
                  </a:txBody>
                  <a:tcPr marL="0" marR="0" marT="104139" marB="0">
                    <a:solidFill>
                      <a:srgbClr val="97569C"/>
                    </a:solidFill>
                  </a:tcPr>
                </a:tc>
                <a:tc hMerge="1">
                  <a:txBody>
                    <a:bodyPr/>
                    <a:lstStyle/>
                    <a:p>
                      <a:endParaRPr/>
                    </a:p>
                  </a:txBody>
                  <a:tcPr marL="0" marR="0" marT="0" marB="0"/>
                </a:tc>
                <a:extLst>
                  <a:ext uri="{0D108BD9-81ED-4DB2-BD59-A6C34878D82A}">
                    <a16:rowId xmlns:a16="http://schemas.microsoft.com/office/drawing/2014/main" val="10000"/>
                  </a:ext>
                </a:extLst>
              </a:tr>
              <a:tr h="302895">
                <a:tc>
                  <a:txBody>
                    <a:bodyPr/>
                    <a:lstStyle/>
                    <a:p>
                      <a:pPr marL="107950" algn="r">
                        <a:lnSpc>
                          <a:spcPct val="100000"/>
                        </a:lnSpc>
                        <a:spcBef>
                          <a:spcPts val="640"/>
                        </a:spcBef>
                      </a:pPr>
                      <a:r>
                        <a:rPr lang="ar-JO" sz="900" b="1" i="1" spc="20" baseline="0" dirty="0">
                          <a:solidFill>
                            <a:srgbClr val="011E41"/>
                          </a:solidFill>
                          <a:latin typeface="Calibri"/>
                          <a:cs typeface="Calibri" panose="020F0502020204030204" pitchFamily="34" charset="0"/>
                        </a:rPr>
                        <a:t> يتضمن المحتوى</a:t>
                      </a:r>
                      <a:endParaRPr sz="900" baseline="0" dirty="0">
                        <a:latin typeface="Calibri"/>
                        <a:cs typeface="Calibri" panose="020F0502020204030204" pitchFamily="34" charset="0"/>
                      </a:endParaRPr>
                    </a:p>
                  </a:txBody>
                  <a:tcPr marL="0" marR="0" marT="81280" marB="0">
                    <a:lnR w="6350">
                      <a:solidFill>
                        <a:srgbClr val="011E41"/>
                      </a:solidFill>
                      <a:prstDash val="solid"/>
                    </a:lnR>
                    <a:lnB w="6350">
                      <a:solidFill>
                        <a:srgbClr val="011E41"/>
                      </a:solidFill>
                      <a:prstDash val="solid"/>
                    </a:lnB>
                    <a:solidFill>
                      <a:srgbClr val="F7DEEA"/>
                    </a:solidFill>
                  </a:tcPr>
                </a:tc>
                <a:tc>
                  <a:txBody>
                    <a:bodyPr/>
                    <a:lstStyle/>
                    <a:p>
                      <a:pPr marL="107950" algn="r">
                        <a:lnSpc>
                          <a:spcPct val="100000"/>
                        </a:lnSpc>
                        <a:spcBef>
                          <a:spcPts val="640"/>
                        </a:spcBef>
                      </a:pPr>
                      <a:r>
                        <a:rPr lang="ar-JO" sz="900" b="1" i="1" spc="20" baseline="0" dirty="0">
                          <a:solidFill>
                            <a:srgbClr val="011E41"/>
                          </a:solidFill>
                          <a:latin typeface="+mn-lt"/>
                          <a:cs typeface="Calibri" panose="020F0502020204030204" pitchFamily="34" charset="0"/>
                        </a:rPr>
                        <a:t> من يجب أن يقرأ هذا؟</a:t>
                      </a:r>
                      <a:endParaRPr lang="ar-JO" sz="900" baseline="0" dirty="0">
                        <a:latin typeface="+mn-lt"/>
                        <a:cs typeface="Calibri" panose="020F0502020204030204" pitchFamily="34" charset="0"/>
                      </a:endParaRPr>
                    </a:p>
                  </a:txBody>
                  <a:tcPr marL="0" marR="0" marT="81280" marB="0">
                    <a:lnL w="6350">
                      <a:solidFill>
                        <a:srgbClr val="011E41"/>
                      </a:solidFill>
                      <a:prstDash val="solid"/>
                    </a:lnL>
                    <a:lnB w="6350">
                      <a:solidFill>
                        <a:srgbClr val="011E41"/>
                      </a:solidFill>
                      <a:prstDash val="solid"/>
                    </a:lnB>
                    <a:solidFill>
                      <a:srgbClr val="F7DEEA"/>
                    </a:solidFill>
                  </a:tcPr>
                </a:tc>
                <a:extLst>
                  <a:ext uri="{0D108BD9-81ED-4DB2-BD59-A6C34878D82A}">
                    <a16:rowId xmlns:a16="http://schemas.microsoft.com/office/drawing/2014/main" val="10001"/>
                  </a:ext>
                </a:extLst>
              </a:tr>
              <a:tr h="760095">
                <a:tc>
                  <a:txBody>
                    <a:bodyPr/>
                    <a:lstStyle/>
                    <a:p>
                      <a:pPr marL="279400" marR="158750" indent="-171450" rtl="1">
                        <a:lnSpc>
                          <a:spcPct val="111100"/>
                        </a:lnSpc>
                        <a:spcBef>
                          <a:spcPts val="515"/>
                        </a:spcBef>
                        <a:buClr>
                          <a:srgbClr val="7030A0"/>
                        </a:buClr>
                        <a:buFont typeface="Arial" panose="020B0604020202020204" pitchFamily="34" charset="0"/>
                        <a:buChar char="•"/>
                      </a:pPr>
                      <a:r>
                        <a:rPr lang="ar-JO" sz="900" baseline="0" dirty="0">
                          <a:latin typeface="Tahoma"/>
                          <a:cs typeface="Calibri" panose="020F0502020204030204" pitchFamily="34" charset="0"/>
                        </a:rPr>
                        <a:t>توضيح للتوقعات المتعلقة بهذا المستند</a:t>
                      </a:r>
                    </a:p>
                    <a:p>
                      <a:pPr marL="279400" marR="158750" indent="-171450" rtl="1">
                        <a:lnSpc>
                          <a:spcPct val="111100"/>
                        </a:lnSpc>
                        <a:spcBef>
                          <a:spcPts val="515"/>
                        </a:spcBef>
                        <a:buClr>
                          <a:srgbClr val="7030A0"/>
                        </a:buClr>
                        <a:buFont typeface="Arial" panose="020B0604020202020204" pitchFamily="34" charset="0"/>
                        <a:buChar char="•"/>
                      </a:pPr>
                      <a:r>
                        <a:rPr lang="ar-JO" sz="900" baseline="0" dirty="0">
                          <a:latin typeface="Tahoma"/>
                          <a:cs typeface="Calibri" panose="020F0502020204030204" pitchFamily="34" charset="0"/>
                        </a:rPr>
                        <a:t>فهم أساسيات التغذية الراجعة المجتمعية والمفتوحة</a:t>
                      </a:r>
                    </a:p>
                    <a:p>
                      <a:pPr marL="279400" marR="158750" indent="-171450" rtl="1">
                        <a:lnSpc>
                          <a:spcPct val="111100"/>
                        </a:lnSpc>
                        <a:spcBef>
                          <a:spcPts val="515"/>
                        </a:spcBef>
                        <a:buClr>
                          <a:srgbClr val="7030A0"/>
                        </a:buClr>
                        <a:buFont typeface="Arial" panose="020B0604020202020204" pitchFamily="34" charset="0"/>
                        <a:buChar char="•"/>
                      </a:pPr>
                      <a:r>
                        <a:rPr lang="ar-JO" sz="900" baseline="0" dirty="0">
                          <a:latin typeface="Tahoma"/>
                          <a:cs typeface="Calibri" panose="020F0502020204030204" pitchFamily="34" charset="0"/>
                        </a:rPr>
                        <a:t>كيفية التنقل في مستند التوجيهات الشامل</a:t>
                      </a:r>
                    </a:p>
                    <a:p>
                      <a:pPr marL="107950" marR="158750" rtl="1">
                        <a:lnSpc>
                          <a:spcPct val="111100"/>
                        </a:lnSpc>
                        <a:spcBef>
                          <a:spcPts val="515"/>
                        </a:spcBef>
                      </a:pPr>
                      <a:endParaRPr lang="ar-JO" sz="900" baseline="0" dirty="0">
                        <a:latin typeface="Tahoma"/>
                        <a:cs typeface="Calibri" panose="020F0502020204030204" pitchFamily="34" charset="0"/>
                      </a:endParaRPr>
                    </a:p>
                  </a:txBody>
                  <a:tcPr marL="0" marR="0" marT="81280" marB="0">
                    <a:lnR w="6350">
                      <a:solidFill>
                        <a:srgbClr val="011E41"/>
                      </a:solidFill>
                      <a:prstDash val="solid"/>
                    </a:lnR>
                    <a:lnT w="6350">
                      <a:solidFill>
                        <a:srgbClr val="011E41"/>
                      </a:solidFill>
                      <a:prstDash val="solid"/>
                    </a:lnT>
                  </a:tcPr>
                </a:tc>
                <a:tc>
                  <a:txBody>
                    <a:bodyPr/>
                    <a:lstStyle/>
                    <a:p>
                      <a:pPr marL="107950" marR="158750" lvl="0" indent="0" defTabSz="914400" rtl="1" eaLnBrk="1" fontAlgn="auto" latinLnBrk="0" hangingPunct="1">
                        <a:lnSpc>
                          <a:spcPct val="111100"/>
                        </a:lnSpc>
                        <a:spcBef>
                          <a:spcPts val="515"/>
                        </a:spcBef>
                        <a:spcAft>
                          <a:spcPts val="0"/>
                        </a:spcAft>
                        <a:buClr>
                          <a:srgbClr val="7030A0"/>
                        </a:buClr>
                        <a:buSzTx/>
                        <a:buFont typeface="Arial" panose="020B0604020202020204" pitchFamily="34" charset="0"/>
                        <a:buNone/>
                        <a:tabLst/>
                        <a:defRPr/>
                      </a:pPr>
                      <a:r>
                        <a:rPr lang="ar-JO" sz="900" baseline="0" dirty="0">
                          <a:latin typeface="Tahoma"/>
                          <a:cs typeface="Calibri" panose="020F0502020204030204" pitchFamily="34" charset="0"/>
                        </a:rPr>
                        <a:t>أي شخص يعتبر جديد نسبيًا على مفاهيم وممارسات إعداد آليات التغذية الراجعة و/أو يتطلع إلى استخدام هذا المستند كدليل خطوة بخطوة.</a:t>
                      </a:r>
                    </a:p>
                    <a:p>
                      <a:pPr marL="107950" marR="158750" indent="0" rtl="1">
                        <a:lnSpc>
                          <a:spcPct val="111100"/>
                        </a:lnSpc>
                        <a:spcBef>
                          <a:spcPts val="515"/>
                        </a:spcBef>
                        <a:buClr>
                          <a:srgbClr val="7030A0"/>
                        </a:buClr>
                        <a:buFont typeface="Arial" panose="020B0604020202020204" pitchFamily="34" charset="0"/>
                        <a:buNone/>
                      </a:pPr>
                      <a:endParaRPr sz="900" baseline="0" dirty="0">
                        <a:latin typeface="Tahoma"/>
                        <a:cs typeface="Calibri" panose="020F0502020204030204" pitchFamily="34" charset="0"/>
                      </a:endParaRPr>
                    </a:p>
                  </a:txBody>
                  <a:tcPr marL="0" marR="0" marT="65405" marB="0">
                    <a:lnL w="6350">
                      <a:solidFill>
                        <a:srgbClr val="011E41"/>
                      </a:solidFill>
                      <a:prstDash val="solid"/>
                    </a:lnL>
                    <a:lnT w="6350">
                      <a:solidFill>
                        <a:srgbClr val="011E41"/>
                      </a:solidFill>
                      <a:prstDash val="solid"/>
                    </a:lnT>
                  </a:tcPr>
                </a:tc>
                <a:extLst>
                  <a:ext uri="{0D108BD9-81ED-4DB2-BD59-A6C34878D82A}">
                    <a16:rowId xmlns:a16="http://schemas.microsoft.com/office/drawing/2014/main" val="10002"/>
                  </a:ext>
                </a:extLst>
              </a:tr>
              <a:tr h="326390">
                <a:tc gridSpan="2">
                  <a:txBody>
                    <a:bodyPr/>
                    <a:lstStyle/>
                    <a:p>
                      <a:pPr algn="ctr">
                        <a:lnSpc>
                          <a:spcPct val="100000"/>
                        </a:lnSpc>
                        <a:spcBef>
                          <a:spcPts val="819"/>
                        </a:spcBef>
                      </a:pPr>
                      <a:r>
                        <a:rPr lang="ar-JO" sz="900" b="1" spc="60" baseline="0" dirty="0">
                          <a:solidFill>
                            <a:srgbClr val="FFFFFF"/>
                          </a:solidFill>
                          <a:latin typeface="Calibri" panose="020F0502020204030204" pitchFamily="34" charset="0"/>
                          <a:cs typeface="Calibri" panose="020F0502020204030204" pitchFamily="34" charset="0"/>
                        </a:rPr>
                        <a:t>المرحلة 1: بناء آلية الملاحظات والانطباعات الخاصة بك</a:t>
                      </a:r>
                      <a:endParaRPr sz="900" baseline="0" dirty="0">
                        <a:latin typeface="Calibri" panose="020F0502020204030204" pitchFamily="34" charset="0"/>
                        <a:cs typeface="Calibri" panose="020F0502020204030204" pitchFamily="34" charset="0"/>
                      </a:endParaRPr>
                    </a:p>
                  </a:txBody>
                  <a:tcPr marL="0" marR="0" marT="104139" marB="0">
                    <a:solidFill>
                      <a:srgbClr val="97569C"/>
                    </a:solidFill>
                  </a:tcPr>
                </a:tc>
                <a:tc hMerge="1">
                  <a:txBody>
                    <a:bodyPr/>
                    <a:lstStyle/>
                    <a:p>
                      <a:endParaRPr/>
                    </a:p>
                  </a:txBody>
                  <a:tcPr marL="0" marR="0" marT="0" marB="0"/>
                </a:tc>
                <a:extLst>
                  <a:ext uri="{0D108BD9-81ED-4DB2-BD59-A6C34878D82A}">
                    <a16:rowId xmlns:a16="http://schemas.microsoft.com/office/drawing/2014/main" val="10003"/>
                  </a:ext>
                </a:extLst>
              </a:tr>
              <a:tr h="302895">
                <a:tc>
                  <a:txBody>
                    <a:bodyPr/>
                    <a:lstStyle/>
                    <a:p>
                      <a:pPr marL="107950" rtl="1">
                        <a:lnSpc>
                          <a:spcPct val="100000"/>
                        </a:lnSpc>
                        <a:spcBef>
                          <a:spcPts val="635"/>
                        </a:spcBef>
                      </a:pPr>
                      <a:r>
                        <a:rPr lang="ar-JO" sz="900" b="1" i="1" baseline="0" dirty="0">
                          <a:solidFill>
                            <a:srgbClr val="011E41"/>
                          </a:solidFill>
                          <a:latin typeface="Calibri"/>
                          <a:cs typeface="Calibri" panose="020F0502020204030204" pitchFamily="34" charset="0"/>
                        </a:rPr>
                        <a:t>الخطوات التي يجب اتخاذها</a:t>
                      </a:r>
                      <a:endParaRPr sz="900" baseline="0" dirty="0">
                        <a:latin typeface="Calibri"/>
                        <a:cs typeface="Calibri" panose="020F0502020204030204" pitchFamily="34" charset="0"/>
                      </a:endParaRPr>
                    </a:p>
                  </a:txBody>
                  <a:tcPr marL="0" marR="0" marT="80645" marB="0">
                    <a:lnR w="6350">
                      <a:solidFill>
                        <a:srgbClr val="011E41"/>
                      </a:solidFill>
                      <a:prstDash val="solid"/>
                    </a:lnR>
                    <a:lnB w="6350">
                      <a:solidFill>
                        <a:srgbClr val="011E41"/>
                      </a:solidFill>
                      <a:prstDash val="solid"/>
                    </a:lnB>
                    <a:solidFill>
                      <a:srgbClr val="F7DEEA"/>
                    </a:solidFill>
                  </a:tcPr>
                </a:tc>
                <a:tc>
                  <a:txBody>
                    <a:bodyPr/>
                    <a:lstStyle/>
                    <a:p>
                      <a:pPr marL="107950" rtl="1">
                        <a:lnSpc>
                          <a:spcPct val="100000"/>
                        </a:lnSpc>
                        <a:spcBef>
                          <a:spcPts val="635"/>
                        </a:spcBef>
                      </a:pPr>
                      <a:r>
                        <a:rPr lang="ar-JO" sz="900" b="1" i="1" baseline="0" dirty="0">
                          <a:solidFill>
                            <a:srgbClr val="011E41"/>
                          </a:solidFill>
                          <a:latin typeface="Calibri"/>
                          <a:cs typeface="Calibri" panose="020F0502020204030204" pitchFamily="34" charset="0"/>
                        </a:rPr>
                        <a:t>من يجب أن يقرأ هذا؟ </a:t>
                      </a:r>
                      <a:endParaRPr sz="900" baseline="0" dirty="0">
                        <a:latin typeface="Calibri"/>
                        <a:cs typeface="Calibri" panose="020F0502020204030204" pitchFamily="34" charset="0"/>
                      </a:endParaRPr>
                    </a:p>
                  </a:txBody>
                  <a:tcPr marL="0" marR="0" marT="80645" marB="0">
                    <a:lnL w="6350">
                      <a:solidFill>
                        <a:srgbClr val="011E41"/>
                      </a:solidFill>
                      <a:prstDash val="solid"/>
                    </a:lnL>
                    <a:lnB w="6350">
                      <a:solidFill>
                        <a:srgbClr val="011E41"/>
                      </a:solidFill>
                      <a:prstDash val="solid"/>
                    </a:lnB>
                    <a:solidFill>
                      <a:srgbClr val="F7DEEA"/>
                    </a:solidFill>
                  </a:tcPr>
                </a:tc>
                <a:extLst>
                  <a:ext uri="{0D108BD9-81ED-4DB2-BD59-A6C34878D82A}">
                    <a16:rowId xmlns:a16="http://schemas.microsoft.com/office/drawing/2014/main" val="10004"/>
                  </a:ext>
                </a:extLst>
              </a:tr>
              <a:tr h="1522095">
                <a:tc>
                  <a:txBody>
                    <a:bodyPr/>
                    <a:lstStyle/>
                    <a:p>
                      <a:pPr marL="287020" indent="-179070" algn="r" rtl="1">
                        <a:lnSpc>
                          <a:spcPct val="100000"/>
                        </a:lnSpc>
                        <a:spcBef>
                          <a:spcPts val="640"/>
                        </a:spcBef>
                        <a:buClr>
                          <a:srgbClr val="992B7D"/>
                        </a:buClr>
                        <a:buFont typeface="Arial Black"/>
                        <a:buAutoNum type="arabicPeriod"/>
                        <a:tabLst>
                          <a:tab pos="287020" algn="l"/>
                        </a:tabLst>
                      </a:pPr>
                      <a:r>
                        <a:rPr lang="ar-JO" sz="900" baseline="0" dirty="0">
                          <a:solidFill>
                            <a:schemeClr val="tx1"/>
                          </a:solidFill>
                          <a:cs typeface="Calibri" panose="020F0502020204030204" pitchFamily="34" charset="0"/>
                        </a:rPr>
                        <a:t>احصل على التأييد الذي تحتاجه </a:t>
                      </a:r>
                    </a:p>
                    <a:p>
                      <a:pPr marL="287020" indent="-179070" algn="r" rtl="1">
                        <a:lnSpc>
                          <a:spcPct val="100000"/>
                        </a:lnSpc>
                        <a:spcBef>
                          <a:spcPts val="640"/>
                        </a:spcBef>
                        <a:buClr>
                          <a:srgbClr val="992B7D"/>
                        </a:buClr>
                        <a:buFont typeface="Arial Black"/>
                        <a:buAutoNum type="arabicPeriod"/>
                        <a:tabLst>
                          <a:tab pos="287020" algn="l"/>
                        </a:tabLst>
                      </a:pPr>
                      <a:r>
                        <a:rPr lang="ar-JO" sz="900" baseline="0" dirty="0">
                          <a:solidFill>
                            <a:schemeClr val="tx1"/>
                          </a:solidFill>
                          <a:cs typeface="Calibri" panose="020F0502020204030204" pitchFamily="34" charset="0"/>
                        </a:rPr>
                        <a:t>تحديد حجم آلية التغذية الراجعة </a:t>
                      </a:r>
                    </a:p>
                    <a:p>
                      <a:pPr marL="287020" indent="-179070" algn="r" rtl="1">
                        <a:lnSpc>
                          <a:spcPct val="100000"/>
                        </a:lnSpc>
                        <a:spcBef>
                          <a:spcPts val="640"/>
                        </a:spcBef>
                        <a:buClr>
                          <a:srgbClr val="992B7D"/>
                        </a:buClr>
                        <a:buFont typeface="Arial Black"/>
                        <a:buAutoNum type="arabicPeriod"/>
                        <a:tabLst>
                          <a:tab pos="287020" algn="l"/>
                        </a:tabLst>
                      </a:pPr>
                      <a:r>
                        <a:rPr lang="ar-JO" sz="900" baseline="0" dirty="0">
                          <a:solidFill>
                            <a:schemeClr val="tx1"/>
                          </a:solidFill>
                          <a:cs typeface="Calibri" panose="020F0502020204030204" pitchFamily="34" charset="0"/>
                        </a:rPr>
                        <a:t>تحديد قنوات الاتصال الخاصة بك </a:t>
                      </a:r>
                    </a:p>
                    <a:p>
                      <a:pPr marL="287020" indent="-179070" algn="r" rtl="1">
                        <a:lnSpc>
                          <a:spcPct val="100000"/>
                        </a:lnSpc>
                        <a:spcBef>
                          <a:spcPts val="640"/>
                        </a:spcBef>
                        <a:buClr>
                          <a:srgbClr val="992B7D"/>
                        </a:buClr>
                        <a:buFont typeface="Arial Black"/>
                        <a:buAutoNum type="arabicPeriod"/>
                        <a:tabLst>
                          <a:tab pos="287020" algn="l"/>
                        </a:tabLst>
                      </a:pPr>
                      <a:r>
                        <a:rPr lang="ar-JO" sz="900" baseline="0" dirty="0">
                          <a:solidFill>
                            <a:schemeClr val="tx1"/>
                          </a:solidFill>
                          <a:cs typeface="Calibri" panose="020F0502020204030204" pitchFamily="34" charset="0"/>
                        </a:rPr>
                        <a:t>حدد كيفية توثيق الملاحظات والانطباعات المفتوحة</a:t>
                      </a:r>
                    </a:p>
                    <a:p>
                      <a:pPr marL="287020" indent="-179070" algn="r" rtl="1">
                        <a:lnSpc>
                          <a:spcPct val="100000"/>
                        </a:lnSpc>
                        <a:spcBef>
                          <a:spcPts val="640"/>
                        </a:spcBef>
                        <a:buClr>
                          <a:srgbClr val="992B7D"/>
                        </a:buClr>
                        <a:buFont typeface="Arial Black"/>
                        <a:buAutoNum type="arabicPeriod"/>
                        <a:tabLst>
                          <a:tab pos="287020" algn="l"/>
                        </a:tabLst>
                      </a:pPr>
                      <a:r>
                        <a:rPr lang="ar-JO" sz="900" baseline="0" dirty="0">
                          <a:solidFill>
                            <a:schemeClr val="tx1"/>
                          </a:solidFill>
                          <a:cs typeface="Calibri" panose="020F0502020204030204" pitchFamily="34" charset="0"/>
                        </a:rPr>
                        <a:t> تصميم وتخطيط تدفق المعلومات</a:t>
                      </a:r>
                    </a:p>
                    <a:p>
                      <a:pPr marL="287020" indent="-179070" algn="r" rtl="1">
                        <a:lnSpc>
                          <a:spcPct val="100000"/>
                        </a:lnSpc>
                        <a:spcBef>
                          <a:spcPts val="640"/>
                        </a:spcBef>
                        <a:buClr>
                          <a:srgbClr val="992B7D"/>
                        </a:buClr>
                        <a:buFont typeface="Arial Black"/>
                        <a:buAutoNum type="arabicPeriod"/>
                        <a:tabLst>
                          <a:tab pos="287020" algn="l"/>
                        </a:tabLst>
                      </a:pPr>
                      <a:r>
                        <a:rPr lang="ar-JO" sz="900" baseline="0" dirty="0">
                          <a:solidFill>
                            <a:schemeClr val="tx1"/>
                          </a:solidFill>
                          <a:cs typeface="Calibri" panose="020F0502020204030204" pitchFamily="34" charset="0"/>
                        </a:rPr>
                        <a:t>الاتفاق على الأدوار والمسؤوليات والأطر الزمنية </a:t>
                      </a:r>
                    </a:p>
                    <a:p>
                      <a:pPr marL="287020" indent="-179070" algn="r" rtl="1">
                        <a:lnSpc>
                          <a:spcPct val="100000"/>
                        </a:lnSpc>
                        <a:spcBef>
                          <a:spcPts val="640"/>
                        </a:spcBef>
                        <a:buClr>
                          <a:srgbClr val="992B7D"/>
                        </a:buClr>
                        <a:buFont typeface="Arial Black"/>
                        <a:buAutoNum type="arabicPeriod"/>
                        <a:tabLst>
                          <a:tab pos="287020" algn="l"/>
                        </a:tabLst>
                      </a:pPr>
                      <a:r>
                        <a:rPr lang="ar-JO" sz="900" baseline="0" dirty="0">
                          <a:solidFill>
                            <a:schemeClr val="tx1"/>
                          </a:solidFill>
                          <a:cs typeface="Calibri" panose="020F0502020204030204" pitchFamily="34" charset="0"/>
                        </a:rPr>
                        <a:t>تحديد الموارد التي ستحتاجها </a:t>
                      </a:r>
                    </a:p>
                    <a:p>
                      <a:pPr marL="287020" indent="-179070" algn="r" rtl="1">
                        <a:lnSpc>
                          <a:spcPct val="100000"/>
                        </a:lnSpc>
                        <a:spcBef>
                          <a:spcPts val="640"/>
                        </a:spcBef>
                        <a:buClr>
                          <a:srgbClr val="992B7D"/>
                        </a:buClr>
                        <a:buFont typeface="Arial Black"/>
                        <a:buAutoNum type="arabicPeriod"/>
                        <a:tabLst>
                          <a:tab pos="287020" algn="l"/>
                        </a:tabLst>
                      </a:pPr>
                      <a:r>
                        <a:rPr lang="ar-JO" sz="900" baseline="0" dirty="0">
                          <a:solidFill>
                            <a:schemeClr val="tx1"/>
                          </a:solidFill>
                          <a:cs typeface="Calibri" panose="020F0502020204030204" pitchFamily="34" charset="0"/>
                        </a:rPr>
                        <a:t>إجراء التدريبات اللازمة</a:t>
                      </a:r>
                    </a:p>
                    <a:p>
                      <a:pPr marL="287020" indent="-179070" algn="r" rtl="1">
                        <a:lnSpc>
                          <a:spcPct val="100000"/>
                        </a:lnSpc>
                        <a:spcBef>
                          <a:spcPts val="640"/>
                        </a:spcBef>
                        <a:buClr>
                          <a:srgbClr val="992B7D"/>
                        </a:buClr>
                        <a:buFont typeface="Arial Black"/>
                        <a:buAutoNum type="arabicPeriod"/>
                        <a:tabLst>
                          <a:tab pos="287020" algn="l"/>
                        </a:tabLst>
                      </a:pPr>
                      <a:r>
                        <a:rPr lang="ar-JO" sz="900" baseline="0" dirty="0">
                          <a:solidFill>
                            <a:schemeClr val="tx1"/>
                          </a:solidFill>
                          <a:cs typeface="Calibri" panose="020F0502020204030204" pitchFamily="34" charset="0"/>
                        </a:rPr>
                        <a:t> الإعلان عن آلية التغذية الراجعة </a:t>
                      </a:r>
                    </a:p>
                    <a:p>
                      <a:pPr marL="88265" indent="0">
                        <a:lnSpc>
                          <a:spcPct val="100000"/>
                        </a:lnSpc>
                        <a:spcBef>
                          <a:spcPts val="635"/>
                        </a:spcBef>
                        <a:buClr>
                          <a:srgbClr val="992B7D"/>
                        </a:buClr>
                        <a:buFont typeface="Arial Black"/>
                        <a:buNone/>
                        <a:tabLst>
                          <a:tab pos="215265" algn="l"/>
                        </a:tabLst>
                      </a:pPr>
                      <a:endParaRPr sz="900" baseline="0" dirty="0">
                        <a:latin typeface="Tahoma"/>
                        <a:cs typeface="Calibri" panose="020F0502020204030204" pitchFamily="34" charset="0"/>
                      </a:endParaRPr>
                    </a:p>
                  </a:txBody>
                  <a:tcPr marL="0" marR="0" marT="80645"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88265" marR="0" lvl="0" indent="0" algn="r" defTabSz="914400" rtl="1" eaLnBrk="1" fontAlgn="auto" latinLnBrk="0" hangingPunct="1">
                        <a:lnSpc>
                          <a:spcPct val="100000"/>
                        </a:lnSpc>
                        <a:spcBef>
                          <a:spcPts val="635"/>
                        </a:spcBef>
                        <a:spcAft>
                          <a:spcPts val="0"/>
                        </a:spcAft>
                        <a:buClr>
                          <a:srgbClr val="992B7D"/>
                        </a:buClr>
                        <a:buSzTx/>
                        <a:buFont typeface="Arial Black"/>
                        <a:buNone/>
                        <a:tabLst>
                          <a:tab pos="215265" algn="l"/>
                        </a:tabLst>
                        <a:defRPr/>
                      </a:pPr>
                      <a:r>
                        <a:rPr lang="ar-JO" sz="900" baseline="0" dirty="0">
                          <a:latin typeface="Tahoma"/>
                          <a:cs typeface="Calibri" panose="020F0502020204030204" pitchFamily="34" charset="0"/>
                        </a:rPr>
                        <a:t>أي شخص في المراحل الأولية من إنشاء آلية التغذية الراجعة وستتلقى ملاحظات وانطباعات مفتوحة، وغير منظمة أو يريد تعزيز مثل هذه الآلية.</a:t>
                      </a:r>
                    </a:p>
                  </a:txBody>
                  <a:tcPr marL="0" marR="0" marT="65405"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5"/>
                  </a:ext>
                </a:extLst>
              </a:tr>
              <a:tr h="302895">
                <a:tc>
                  <a:txBody>
                    <a:bodyPr/>
                    <a:lstStyle/>
                    <a:p>
                      <a:pPr marL="107314" rtl="1">
                        <a:lnSpc>
                          <a:spcPct val="100000"/>
                        </a:lnSpc>
                        <a:spcBef>
                          <a:spcPts val="630"/>
                        </a:spcBef>
                      </a:pPr>
                      <a:r>
                        <a:rPr lang="ar-JO" sz="900" b="1" i="1" spc="45" baseline="0" dirty="0">
                          <a:solidFill>
                            <a:srgbClr val="0D2243"/>
                          </a:solidFill>
                          <a:latin typeface="+mn-lt"/>
                          <a:cs typeface="Calibri" panose="020F0502020204030204" pitchFamily="34" charset="0"/>
                        </a:rPr>
                        <a:t>المصادر</a:t>
                      </a:r>
                    </a:p>
                  </a:txBody>
                  <a:tcPr marL="0" marR="0" marT="80645" marB="0">
                    <a:lnR w="6350">
                      <a:solidFill>
                        <a:srgbClr val="011E41"/>
                      </a:solidFill>
                      <a:prstDash val="solid"/>
                    </a:lnR>
                    <a:lnT w="6350">
                      <a:solidFill>
                        <a:srgbClr val="011E41"/>
                      </a:solidFill>
                      <a:prstDash val="solid"/>
                    </a:lnT>
                    <a:lnB w="6350">
                      <a:solidFill>
                        <a:srgbClr val="011E41"/>
                      </a:solidFill>
                      <a:prstDash val="solid"/>
                    </a:lnB>
                    <a:solidFill>
                      <a:srgbClr val="F7DEEA"/>
                    </a:solidFill>
                  </a:tcPr>
                </a:tc>
                <a:tc>
                  <a:txBody>
                    <a:bodyPr/>
                    <a:lstStyle/>
                    <a:p>
                      <a:pPr marL="107314" rtl="1">
                        <a:lnSpc>
                          <a:spcPct val="100000"/>
                        </a:lnSpc>
                        <a:spcBef>
                          <a:spcPts val="630"/>
                        </a:spcBef>
                      </a:pPr>
                      <a:r>
                        <a:rPr lang="ar-JO" sz="900" b="1" i="1" spc="45" baseline="0" dirty="0">
                          <a:solidFill>
                            <a:srgbClr val="0D2243"/>
                          </a:solidFill>
                          <a:latin typeface="+mn-lt"/>
                          <a:cs typeface="Calibri" panose="020F0502020204030204" pitchFamily="34" charset="0"/>
                        </a:rPr>
                        <a:t>ما هو الهدف من هذه المصادر؟</a:t>
                      </a:r>
                    </a:p>
                  </a:txBody>
                  <a:tcPr marL="0" marR="0" marT="80645" marB="0">
                    <a:lnL w="6350">
                      <a:solidFill>
                        <a:srgbClr val="011E41"/>
                      </a:solidFill>
                      <a:prstDash val="solid"/>
                    </a:lnL>
                    <a:lnT w="6350">
                      <a:solidFill>
                        <a:srgbClr val="011E41"/>
                      </a:solidFill>
                      <a:prstDash val="solid"/>
                    </a:lnT>
                    <a:lnB w="6350">
                      <a:solidFill>
                        <a:srgbClr val="011E41"/>
                      </a:solidFill>
                      <a:prstDash val="solid"/>
                    </a:lnB>
                    <a:solidFill>
                      <a:srgbClr val="F7DEEA"/>
                    </a:solidFill>
                  </a:tcPr>
                </a:tc>
                <a:extLst>
                  <a:ext uri="{0D108BD9-81ED-4DB2-BD59-A6C34878D82A}">
                    <a16:rowId xmlns:a16="http://schemas.microsoft.com/office/drawing/2014/main" val="10006"/>
                  </a:ext>
                </a:extLst>
              </a:tr>
              <a:tr h="607695">
                <a:tc>
                  <a:txBody>
                    <a:bodyPr/>
                    <a:lstStyle/>
                    <a:p>
                      <a:pPr marL="107950" marR="178435" algn="r" rtl="1">
                        <a:lnSpc>
                          <a:spcPct val="111100"/>
                        </a:lnSpc>
                        <a:spcBef>
                          <a:spcPts val="520"/>
                        </a:spcBef>
                      </a:pPr>
                      <a:r>
                        <a:rPr lang="ar-JO" sz="900" baseline="0" dirty="0">
                          <a:cs typeface="Calibri" panose="020F0502020204030204" pitchFamily="34" charset="0"/>
                          <a:hlinkClick r:id="rId3"/>
                        </a:rPr>
                        <a:t>أداة التغذية الراجعة 1 : نصائح لكسب تأييد القيادة </a:t>
                      </a:r>
                      <a:endParaRPr lang="ar-JO" sz="900" baseline="0" dirty="0">
                        <a:latin typeface="Arial"/>
                        <a:cs typeface="Calibri" panose="020F0502020204030204" pitchFamily="34" charset="0"/>
                      </a:endParaRPr>
                    </a:p>
                  </a:txBody>
                  <a:tcPr marL="0" marR="0" marT="8128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algn="r">
                        <a:lnSpc>
                          <a:spcPct val="100000"/>
                        </a:lnSpc>
                        <a:spcBef>
                          <a:spcPts val="640"/>
                        </a:spcBef>
                      </a:pPr>
                      <a:r>
                        <a:rPr lang="ar-JO" sz="900" baseline="0" dirty="0">
                          <a:cs typeface="Calibri" panose="020F0502020204030204" pitchFamily="34" charset="0"/>
                        </a:rPr>
                        <a:t>نصائح عملية يمكن أن تساعدك على التواصل مع قيادة منظمتك وكسب تأييدهم ودعمهم لآليات التغذية الراجعة المجتمعية.</a:t>
                      </a:r>
                      <a:endParaRPr lang="ar-JO" sz="900" baseline="0" dirty="0">
                        <a:latin typeface="Arial"/>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7"/>
                  </a:ext>
                </a:extLst>
              </a:tr>
              <a:tr h="723328">
                <a:tc>
                  <a:txBody>
                    <a:bodyPr/>
                    <a:lstStyle/>
                    <a:p>
                      <a:pPr marL="107950" marR="208279" rtl="1">
                        <a:lnSpc>
                          <a:spcPct val="111100"/>
                        </a:lnSpc>
                        <a:spcBef>
                          <a:spcPts val="520"/>
                        </a:spcBef>
                      </a:pPr>
                      <a:r>
                        <a:rPr lang="ar-JO" sz="900" u="sng" baseline="0" dirty="0">
                          <a:solidFill>
                            <a:srgbClr val="992B7D"/>
                          </a:solidFill>
                          <a:uFill>
                            <a:solidFill>
                              <a:srgbClr val="992B7D"/>
                            </a:solidFill>
                          </a:uFill>
                          <a:latin typeface="Tahoma"/>
                          <a:cs typeface="Calibri" panose="020F0502020204030204" pitchFamily="34" charset="0"/>
                          <a:hlinkClick r:id="rId3"/>
                        </a:rPr>
                        <a:t>أداة التغذية الراجعة 2: تحديد حجم آلية التغذية الراجعة</a:t>
                      </a:r>
                      <a:endParaRPr sz="900" baseline="0" dirty="0">
                        <a:latin typeface="Tahoma"/>
                        <a:cs typeface="Calibri" panose="020F0502020204030204" pitchFamily="34" charset="0"/>
                      </a:endParaRPr>
                    </a:p>
                  </a:txBody>
                  <a:tcPr marL="0" marR="0" marT="6604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208279" algn="just" rtl="1">
                        <a:lnSpc>
                          <a:spcPct val="111100"/>
                        </a:lnSpc>
                        <a:spcBef>
                          <a:spcPts val="520"/>
                        </a:spcBef>
                      </a:pPr>
                      <a:r>
                        <a:rPr lang="ar-JO" sz="900" b="0" i="0" baseline="0" dirty="0">
                          <a:solidFill>
                            <a:schemeClr val="tx1"/>
                          </a:solidFill>
                          <a:effectLst/>
                          <a:latin typeface="+mn-lt"/>
                          <a:ea typeface="+mn-ea"/>
                          <a:cs typeface="Calibri" panose="020F0502020204030204" pitchFamily="34" charset="0"/>
                        </a:rPr>
                        <a:t>طرح أسئلة مهمة على منظمتك لضمان قدرتك على التعامل مع الملاحظات والانطباعات التي ستتلقاها ولضمان إجراء التحليل والإجراءات على المستويات الصحيحة.</a:t>
                      </a:r>
                      <a:endParaRPr lang="ar-JO" sz="900" baseline="0" dirty="0">
                        <a:latin typeface="Arial"/>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8"/>
                  </a:ext>
                </a:extLst>
              </a:tr>
              <a:tr h="607695">
                <a:tc>
                  <a:txBody>
                    <a:bodyPr/>
                    <a:lstStyle/>
                    <a:p>
                      <a:pPr marL="107950" algn="r" rtl="1">
                        <a:lnSpc>
                          <a:spcPct val="100000"/>
                        </a:lnSpc>
                        <a:spcBef>
                          <a:spcPts val="640"/>
                        </a:spcBef>
                      </a:pPr>
                      <a:r>
                        <a:rPr lang="ar-JO" sz="900" u="sng" spc="0" baseline="0" dirty="0">
                          <a:solidFill>
                            <a:srgbClr val="992B7D"/>
                          </a:solidFill>
                          <a:uFill>
                            <a:solidFill>
                              <a:srgbClr val="992B7D"/>
                            </a:solidFill>
                          </a:uFill>
                          <a:latin typeface="Arial"/>
                          <a:cs typeface="Calibri" panose="020F0502020204030204" pitchFamily="34" charset="0"/>
                          <a:hlinkClick r:id="rId4"/>
                        </a:rPr>
                        <a:t>أداة مجموعة أدوات المشاركة المجتمعية والمساءلة 19: مصفوفة قنوات الاتصال</a:t>
                      </a:r>
                      <a:endParaRPr lang="en-US" sz="900" spc="0" baseline="0" dirty="0">
                        <a:latin typeface="Arial"/>
                        <a:cs typeface="Calibri" panose="020F0502020204030204" pitchFamily="34" charset="0"/>
                      </a:endParaRPr>
                    </a:p>
                  </a:txBody>
                  <a:tcPr marL="0" marR="0" marT="8128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algn="just" rtl="1">
                        <a:lnSpc>
                          <a:spcPct val="100000"/>
                        </a:lnSpc>
                        <a:spcBef>
                          <a:spcPts val="640"/>
                        </a:spcBef>
                      </a:pPr>
                      <a:r>
                        <a:rPr lang="ar-JO" sz="900" baseline="0" dirty="0">
                          <a:cs typeface="Calibri" panose="020F0502020204030204" pitchFamily="34" charset="0"/>
                        </a:rPr>
                        <a:t>توفر معلومات مفصلة عن مجموعة واسعة من قنوات المعلومات، ونقاط القوة والضعف فيها، وأفضل استخداماتها.</a:t>
                      </a:r>
                      <a:endParaRPr lang="ar-JO" sz="900" baseline="0" dirty="0">
                        <a:latin typeface="Arial"/>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9"/>
                  </a:ext>
                </a:extLst>
              </a:tr>
              <a:tr h="760095">
                <a:tc>
                  <a:txBody>
                    <a:bodyPr/>
                    <a:lstStyle/>
                    <a:p>
                      <a:pPr marL="107950" marR="137160" rtl="1">
                        <a:lnSpc>
                          <a:spcPct val="111100"/>
                        </a:lnSpc>
                        <a:spcBef>
                          <a:spcPts val="520"/>
                        </a:spcBef>
                      </a:pPr>
                      <a:r>
                        <a:rPr lang="ar-JO" sz="900" u="sng" baseline="0" dirty="0">
                          <a:solidFill>
                            <a:srgbClr val="992B7D"/>
                          </a:solidFill>
                          <a:uFill>
                            <a:solidFill>
                              <a:srgbClr val="992B7D"/>
                            </a:solidFill>
                          </a:uFill>
                          <a:latin typeface="Tahoma"/>
                          <a:cs typeface="Calibri" panose="020F0502020204030204" pitchFamily="34" charset="0"/>
                          <a:hlinkClick r:id="rId3"/>
                        </a:rPr>
                        <a:t>أداة التغذية الراجعة 3: تحديد قنوات الاتصال لآليات التغذية الراجعة</a:t>
                      </a:r>
                      <a:endParaRPr sz="900" baseline="0" dirty="0">
                        <a:latin typeface="Tahoma"/>
                        <a:cs typeface="Calibri" panose="020F0502020204030204" pitchFamily="34" charset="0"/>
                      </a:endParaRPr>
                    </a:p>
                  </a:txBody>
                  <a:tcPr marL="0" marR="0" marT="6604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137160" algn="just" rtl="1">
                        <a:lnSpc>
                          <a:spcPct val="111100"/>
                        </a:lnSpc>
                        <a:spcBef>
                          <a:spcPts val="520"/>
                        </a:spcBef>
                      </a:pPr>
                      <a:r>
                        <a:rPr lang="ar-JO" sz="900" baseline="0">
                          <a:cs typeface="Calibri" panose="020F0502020204030204" pitchFamily="34" charset="0"/>
                        </a:rPr>
                        <a:t>توجهك من خلال خطوات واضحة إلى كيفية إشراك المجتمع في اختيار قناة الاتصال المناسبة.</a:t>
                      </a:r>
                      <a:endParaRPr lang="ar-JO" sz="900" baseline="0" dirty="0">
                        <a:latin typeface="Arial"/>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10"/>
                  </a:ext>
                </a:extLst>
              </a:tr>
            </a:tbl>
          </a:graphicData>
        </a:graphic>
      </p:graphicFrame>
      <p:pic>
        <p:nvPicPr>
          <p:cNvPr id="7" name="object 7"/>
          <p:cNvPicPr/>
          <p:nvPr/>
        </p:nvPicPr>
        <p:blipFill>
          <a:blip r:embed="rId5" cstate="print"/>
          <a:stretch>
            <a:fillRect/>
          </a:stretch>
        </p:blipFill>
        <p:spPr>
          <a:xfrm>
            <a:off x="6445172" y="7991254"/>
            <a:ext cx="248894" cy="248894"/>
          </a:xfrm>
          <a:prstGeom prst="rect">
            <a:avLst/>
          </a:prstGeom>
        </p:spPr>
      </p:pic>
      <p:pic>
        <p:nvPicPr>
          <p:cNvPr id="8" name="object 8"/>
          <p:cNvPicPr/>
          <p:nvPr/>
        </p:nvPicPr>
        <p:blipFill>
          <a:blip r:embed="rId6" cstate="print"/>
          <a:stretch>
            <a:fillRect/>
          </a:stretch>
        </p:blipFill>
        <p:spPr>
          <a:xfrm>
            <a:off x="6529041" y="8580982"/>
            <a:ext cx="248894" cy="248894"/>
          </a:xfrm>
          <a:prstGeom prst="rect">
            <a:avLst/>
          </a:prstGeom>
        </p:spPr>
      </p:pic>
      <p:pic>
        <p:nvPicPr>
          <p:cNvPr id="9" name="object 9"/>
          <p:cNvPicPr/>
          <p:nvPr/>
        </p:nvPicPr>
        <p:blipFill>
          <a:blip r:embed="rId7" cstate="print"/>
          <a:stretch>
            <a:fillRect/>
          </a:stretch>
        </p:blipFill>
        <p:spPr>
          <a:xfrm>
            <a:off x="6196278" y="8580982"/>
            <a:ext cx="248894" cy="248894"/>
          </a:xfrm>
          <a:prstGeom prst="rect">
            <a:avLst/>
          </a:prstGeom>
        </p:spPr>
      </p:pic>
      <p:pic>
        <p:nvPicPr>
          <p:cNvPr id="10" name="object 10"/>
          <p:cNvPicPr/>
          <p:nvPr/>
        </p:nvPicPr>
        <p:blipFill>
          <a:blip r:embed="rId8" cstate="print"/>
          <a:stretch>
            <a:fillRect/>
          </a:stretch>
        </p:blipFill>
        <p:spPr>
          <a:xfrm>
            <a:off x="6554644" y="9397910"/>
            <a:ext cx="248894" cy="248894"/>
          </a:xfrm>
          <a:prstGeom prst="rect">
            <a:avLst/>
          </a:prstGeom>
        </p:spPr>
      </p:pic>
      <p:pic>
        <p:nvPicPr>
          <p:cNvPr id="11" name="object 11"/>
          <p:cNvPicPr/>
          <p:nvPr/>
        </p:nvPicPr>
        <p:blipFill>
          <a:blip r:embed="rId8" cstate="print"/>
          <a:stretch>
            <a:fillRect/>
          </a:stretch>
        </p:blipFill>
        <p:spPr>
          <a:xfrm>
            <a:off x="6271095" y="10053582"/>
            <a:ext cx="248894" cy="248894"/>
          </a:xfrm>
          <a:prstGeom prst="rect">
            <a:avLst/>
          </a:prstGeom>
        </p:spPr>
      </p:pic>
      <p:sp>
        <p:nvSpPr>
          <p:cNvPr id="12" name="object 12"/>
          <p:cNvSpPr/>
          <p:nvPr/>
        </p:nvSpPr>
        <p:spPr>
          <a:xfrm>
            <a:off x="6616132" y="10021212"/>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p>
        </p:txBody>
      </p:sp>
      <p:sp>
        <p:nvSpPr>
          <p:cNvPr id="13" name="object 13"/>
          <p:cNvSpPr txBox="1"/>
          <p:nvPr/>
        </p:nvSpPr>
        <p:spPr>
          <a:xfrm>
            <a:off x="6748303" y="10083162"/>
            <a:ext cx="88900" cy="135935"/>
          </a:xfrm>
          <a:prstGeom prst="rect">
            <a:avLst/>
          </a:prstGeom>
        </p:spPr>
        <p:txBody>
          <a:bodyPr vert="horz" wrap="square" lIns="0" tIns="12700" rIns="0" bIns="0" rtlCol="0">
            <a:spAutoFit/>
          </a:bodyPr>
          <a:lstStyle/>
          <a:p>
            <a:pPr marL="12700">
              <a:lnSpc>
                <a:spcPct val="100000"/>
              </a:lnSpc>
              <a:spcBef>
                <a:spcPts val="100"/>
              </a:spcBef>
            </a:pPr>
            <a:r>
              <a:rPr sz="800" b="1" spc="45" dirty="0">
                <a:solidFill>
                  <a:srgbClr val="FFFFFF"/>
                </a:solidFill>
                <a:latin typeface="Calibri" panose="020F0502020204030204" pitchFamily="34" charset="0"/>
                <a:cs typeface="Calibri" panose="020F0502020204030204" pitchFamily="34" charset="0"/>
              </a:rPr>
              <a:t>7</a:t>
            </a:r>
            <a:endParaRPr sz="800" dirty="0">
              <a:latin typeface="Calibri" panose="020F0502020204030204" pitchFamily="34" charset="0"/>
              <a:cs typeface="Calibri" panose="020F0502020204030204" pitchFamily="34" charset="0"/>
            </a:endParaRPr>
          </a:p>
        </p:txBody>
      </p:sp>
      <p:sp>
        <p:nvSpPr>
          <p:cNvPr id="14" name="object 14"/>
          <p:cNvSpPr txBox="1"/>
          <p:nvPr/>
        </p:nvSpPr>
        <p:spPr>
          <a:xfrm>
            <a:off x="2552676" y="10460317"/>
            <a:ext cx="4086225" cy="120546"/>
          </a:xfrm>
          <a:prstGeom prst="rect">
            <a:avLst/>
          </a:prstGeom>
        </p:spPr>
        <p:txBody>
          <a:bodyPr vert="horz" wrap="square" lIns="0" tIns="12700" rIns="0" bIns="0" rtlCol="0">
            <a:spAutoFit/>
          </a:bodyPr>
          <a:lstStyle/>
          <a:p>
            <a:pPr marL="12700" rtl="1">
              <a:lnSpc>
                <a:spcPct val="100000"/>
              </a:lnSpc>
              <a:spcBef>
                <a:spcPts val="100"/>
              </a:spcBef>
            </a:pPr>
            <a:r>
              <a:rPr lang="ar-JO" sz="700" b="1" spc="95" dirty="0">
                <a:solidFill>
                  <a:srgbClr val="992B7D"/>
                </a:solidFill>
                <a:latin typeface="Calibri"/>
                <a:cs typeface="Calibri"/>
              </a:rPr>
              <a:t>الوحدة 3:</a:t>
            </a:r>
            <a:endParaRPr sz="700" dirty="0">
              <a:latin typeface="Verdana"/>
              <a:cs typeface="Verdana"/>
            </a:endParaRPr>
          </a:p>
        </p:txBody>
      </p:sp>
      <p:sp>
        <p:nvSpPr>
          <p:cNvPr id="17" name="object 7">
            <a:extLst>
              <a:ext uri="{FF2B5EF4-FFF2-40B4-BE49-F238E27FC236}">
                <a16:creationId xmlns:a16="http://schemas.microsoft.com/office/drawing/2014/main" id="{FA09BDCE-F90F-4717-CF51-02BF3F0EEF75}"/>
              </a:ext>
            </a:extLst>
          </p:cNvPr>
          <p:cNvSpPr txBox="1"/>
          <p:nvPr/>
        </p:nvSpPr>
        <p:spPr>
          <a:xfrm>
            <a:off x="4314983" y="2577699"/>
            <a:ext cx="2493645" cy="182101"/>
          </a:xfrm>
          <a:prstGeom prst="rect">
            <a:avLst/>
          </a:prstGeom>
        </p:spPr>
        <p:txBody>
          <a:bodyPr vert="horz" wrap="square" lIns="0" tIns="12700" rIns="0" bIns="0" rtlCol="0">
            <a:spAutoFit/>
          </a:bodyPr>
          <a:lstStyle/>
          <a:p>
            <a:pPr marL="12700" rtl="1">
              <a:lnSpc>
                <a:spcPct val="100000"/>
              </a:lnSpc>
              <a:spcBef>
                <a:spcPts val="100"/>
              </a:spcBef>
            </a:pPr>
            <a:r>
              <a:rPr lang="ar-JO" sz="1100" dirty="0">
                <a:solidFill>
                  <a:srgbClr val="992B7D"/>
                </a:solidFill>
                <a:latin typeface="Calibri" panose="020F0502020204030204" pitchFamily="34" charset="0"/>
                <a:ea typeface="Calibri" panose="020F0502020204030204" pitchFamily="34" charset="0"/>
                <a:cs typeface="Calibri" panose="020F0502020204030204" pitchFamily="34" charset="0"/>
              </a:rPr>
              <a:t>نظرة عامة على المراحل والأدوات المتاحة</a:t>
            </a:r>
            <a:endParaRPr sz="1100" dirty="0">
              <a:latin typeface="Calibri" panose="020F0502020204030204" pitchFamily="34" charset="0"/>
              <a:ea typeface="Calibri" panose="020F0502020204030204" pitchFamily="34" charset="0"/>
              <a:cs typeface="Calibri" panose="020F0502020204030204" pitchFamily="34" charset="0"/>
            </a:endParaRPr>
          </a:p>
        </p:txBody>
      </p:sp>
      <p:sp>
        <p:nvSpPr>
          <p:cNvPr id="5" name="object 23">
            <a:extLst>
              <a:ext uri="{FF2B5EF4-FFF2-40B4-BE49-F238E27FC236}">
                <a16:creationId xmlns:a16="http://schemas.microsoft.com/office/drawing/2014/main" id="{1CE944C3-6B47-76E4-77B3-9563C7EC311A}"/>
              </a:ext>
            </a:extLst>
          </p:cNvPr>
          <p:cNvSpPr txBox="1"/>
          <p:nvPr/>
        </p:nvSpPr>
        <p:spPr>
          <a:xfrm>
            <a:off x="2812626" y="10460317"/>
            <a:ext cx="3350553" cy="120546"/>
          </a:xfrm>
          <a:prstGeom prst="rect">
            <a:avLst/>
          </a:prstGeom>
        </p:spPr>
        <p:txBody>
          <a:bodyPr vert="horz" wrap="square" lIns="0" tIns="12700" rIns="0" bIns="0" rtlCol="0">
            <a:spAutoFit/>
          </a:bodyPr>
          <a:lstStyle/>
          <a:p>
            <a:pPr marL="12700" rtl="1">
              <a:lnSpc>
                <a:spcPct val="100000"/>
              </a:lnSpc>
              <a:spcBef>
                <a:spcPts val="100"/>
              </a:spcBef>
            </a:pPr>
            <a:r>
              <a:rPr lang="ar-JO" sz="700" spc="10" dirty="0">
                <a:latin typeface="Verdana"/>
                <a:cs typeface="Verdana"/>
              </a:rPr>
              <a:t>لمحة عامة: كيفية الاستماع والاستجابة للتغذية الراجعة المجتمعية المفتوحة</a:t>
            </a:r>
            <a:endParaRPr sz="700" dirty="0">
              <a:latin typeface="Verdana"/>
              <a:cs typeface="Verdan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624688738"/>
              </p:ext>
            </p:extLst>
          </p:nvPr>
        </p:nvGraphicFramePr>
        <p:xfrm>
          <a:off x="719999" y="720002"/>
          <a:ext cx="6120130" cy="8969375"/>
        </p:xfrm>
        <a:graphic>
          <a:graphicData uri="http://schemas.openxmlformats.org/drawingml/2006/table">
            <a:tbl>
              <a:tblPr rtl="1" firstRow="1" bandRow="1">
                <a:tableStyleId>{2D5ABB26-0587-4C30-8999-92F81FD0307C}</a:tableStyleId>
              </a:tblPr>
              <a:tblGrid>
                <a:gridCol w="3060065">
                  <a:extLst>
                    <a:ext uri="{9D8B030D-6E8A-4147-A177-3AD203B41FA5}">
                      <a16:colId xmlns:a16="http://schemas.microsoft.com/office/drawing/2014/main" val="20000"/>
                    </a:ext>
                  </a:extLst>
                </a:gridCol>
                <a:gridCol w="3060065">
                  <a:extLst>
                    <a:ext uri="{9D8B030D-6E8A-4147-A177-3AD203B41FA5}">
                      <a16:colId xmlns:a16="http://schemas.microsoft.com/office/drawing/2014/main" val="20001"/>
                    </a:ext>
                  </a:extLst>
                </a:gridCol>
              </a:tblGrid>
              <a:tr h="760095">
                <a:tc>
                  <a:txBody>
                    <a:bodyPr/>
                    <a:lstStyle/>
                    <a:p>
                      <a:pPr marL="107950" marR="238760" algn="r" rtl="1">
                        <a:lnSpc>
                          <a:spcPct val="111100"/>
                        </a:lnSpc>
                        <a:spcBef>
                          <a:spcPts val="520"/>
                        </a:spcBef>
                      </a:pPr>
                      <a:r>
                        <a:rPr lang="ar-JO" sz="1000" u="sng" spc="-20" baseline="0" dirty="0">
                          <a:solidFill>
                            <a:srgbClr val="992B7D"/>
                          </a:solidFill>
                          <a:uFill>
                            <a:solidFill>
                              <a:srgbClr val="992B7D"/>
                            </a:solidFill>
                          </a:uFill>
                          <a:latin typeface="Arial"/>
                          <a:cs typeface="Calibri" panose="020F0502020204030204" pitchFamily="34" charset="0"/>
                          <a:hlinkClick r:id="rId2"/>
                        </a:rPr>
                        <a:t>أداة التغذية الراجعة 4: اتخاذ القرار بشأن كيفية توثيق بيانات الملاحظات والانطباعات</a:t>
                      </a:r>
                      <a:endParaRPr lang="en-US" sz="1000" baseline="0" dirty="0">
                        <a:latin typeface="Arial"/>
                        <a:cs typeface="Calibri" panose="020F0502020204030204" pitchFamily="34" charset="0"/>
                      </a:endParaRPr>
                    </a:p>
                  </a:txBody>
                  <a:tcPr marL="0" marR="0" marT="6604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238760" algn="just" rtl="1">
                        <a:lnSpc>
                          <a:spcPct val="111100"/>
                        </a:lnSpc>
                        <a:spcBef>
                          <a:spcPts val="520"/>
                        </a:spcBef>
                      </a:pPr>
                      <a:r>
                        <a:rPr lang="ar-JO" sz="1000" b="0" i="0" baseline="0" dirty="0">
                          <a:solidFill>
                            <a:schemeClr val="tx1"/>
                          </a:solidFill>
                          <a:effectLst/>
                          <a:latin typeface="+mn-lt"/>
                          <a:ea typeface="+mn-ea"/>
                          <a:cs typeface="Calibri" panose="020F0502020204030204" pitchFamily="34" charset="0"/>
                        </a:rPr>
                        <a:t>توفر أداة شجرة القرار المساعدة في تحديد الطريقة الأكثر ملائمة لتوثيق الملاحظات والانطباعات، بالإضافة إلى المزايا/العيوب الخاصة بكل نهج.</a:t>
                      </a:r>
                      <a:endParaRPr lang="ar-JO" sz="1000" baseline="0" dirty="0">
                        <a:latin typeface="Arial"/>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0"/>
                  </a:ext>
                </a:extLst>
              </a:tr>
              <a:tr h="607695">
                <a:tc>
                  <a:txBody>
                    <a:bodyPr/>
                    <a:lstStyle/>
                    <a:p>
                      <a:pPr marL="107950" rtl="1">
                        <a:lnSpc>
                          <a:spcPct val="100000"/>
                        </a:lnSpc>
                        <a:spcBef>
                          <a:spcPts val="640"/>
                        </a:spcBef>
                      </a:pPr>
                      <a:r>
                        <a:rPr lang="ar-JO" sz="1000" u="sng" baseline="0" dirty="0">
                          <a:solidFill>
                            <a:srgbClr val="992B7D"/>
                          </a:solidFill>
                          <a:uFill>
                            <a:solidFill>
                              <a:srgbClr val="992B7D"/>
                            </a:solidFill>
                          </a:uFill>
                          <a:latin typeface="Tahoma"/>
                          <a:cs typeface="Calibri" panose="020F0502020204030204" pitchFamily="34" charset="0"/>
                          <a:hlinkClick r:id="rId2"/>
                        </a:rPr>
                        <a:t>أداة التغذية الراجعة 5: نموذج التغذية الراجعة المجتمعية</a:t>
                      </a:r>
                      <a:endParaRPr sz="1000" baseline="0" dirty="0">
                        <a:latin typeface="Tahoma"/>
                        <a:cs typeface="Calibri" panose="020F0502020204030204" pitchFamily="34" charset="0"/>
                      </a:endParaRPr>
                    </a:p>
                  </a:txBody>
                  <a:tcPr marL="0" marR="0" marT="8128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579755" algn="r" rtl="1">
                        <a:lnSpc>
                          <a:spcPct val="111100"/>
                        </a:lnSpc>
                        <a:spcBef>
                          <a:spcPts val="520"/>
                        </a:spcBef>
                      </a:pPr>
                      <a:r>
                        <a:rPr lang="ar-JO" sz="1000" spc="10" baseline="0" dirty="0">
                          <a:latin typeface="Tahoma"/>
                          <a:cs typeface="Calibri" panose="020F0502020204030204" pitchFamily="34" charset="0"/>
                        </a:rPr>
                        <a:t>توفر نماذج بصيغة وورد</a:t>
                      </a:r>
                      <a:r>
                        <a:rPr lang="en-US" sz="1000" spc="10" baseline="0" dirty="0">
                          <a:latin typeface="Tahoma"/>
                          <a:cs typeface="Calibri" panose="020F0502020204030204" pitchFamily="34" charset="0"/>
                        </a:rPr>
                        <a:t> </a:t>
                      </a:r>
                      <a:r>
                        <a:rPr lang="ar-JO" sz="1000" spc="10" baseline="0" dirty="0">
                          <a:latin typeface="Tahoma"/>
                          <a:cs typeface="Calibri" panose="020F0502020204030204" pitchFamily="34" charset="0"/>
                        </a:rPr>
                        <a:t>لتسجيل الملاحظات والانطباعات المقدمة من قبل الافراد. </a:t>
                      </a:r>
                      <a:endParaRPr lang="en-US" sz="1000" baseline="0" dirty="0">
                        <a:latin typeface="Tahoma"/>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1"/>
                  </a:ext>
                </a:extLst>
              </a:tr>
              <a:tr h="715645">
                <a:tc>
                  <a:txBody>
                    <a:bodyPr/>
                    <a:lstStyle/>
                    <a:p>
                      <a:pPr marL="107950" marR="205740" rtl="1">
                        <a:lnSpc>
                          <a:spcPct val="111100"/>
                        </a:lnSpc>
                        <a:spcBef>
                          <a:spcPts val="520"/>
                        </a:spcBef>
                      </a:pPr>
                      <a:r>
                        <a:rPr lang="ar-JO" sz="1000" u="sng" baseline="0" dirty="0">
                          <a:solidFill>
                            <a:srgbClr val="992B7D"/>
                          </a:solidFill>
                          <a:uFill>
                            <a:solidFill>
                              <a:srgbClr val="992B7D"/>
                            </a:solidFill>
                          </a:uFill>
                          <a:latin typeface="Tahoma"/>
                          <a:cs typeface="Calibri" panose="020F0502020204030204" pitchFamily="34" charset="0"/>
                          <a:hlinkClick r:id="rId2"/>
                        </a:rPr>
                        <a:t>أداة التغذية الراجعة 6: نموذج تغذية راجعة مجتمعية  لـ كوبو تول بوكس</a:t>
                      </a:r>
                      <a:endParaRPr sz="1000" baseline="0" dirty="0">
                        <a:latin typeface="Tahoma"/>
                        <a:cs typeface="Calibri" panose="020F0502020204030204" pitchFamily="34" charset="0"/>
                      </a:endParaRPr>
                    </a:p>
                  </a:txBody>
                  <a:tcPr marL="0" marR="0" marT="6604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122555" rtl="1">
                        <a:lnSpc>
                          <a:spcPct val="111100"/>
                        </a:lnSpc>
                        <a:spcBef>
                          <a:spcPts val="520"/>
                        </a:spcBef>
                      </a:pPr>
                      <a:r>
                        <a:rPr lang="ar-JO" sz="1000" spc="10" baseline="0" dirty="0">
                          <a:latin typeface="Tahoma"/>
                          <a:cs typeface="Calibri" panose="020F0502020204030204" pitchFamily="34" charset="0"/>
                        </a:rPr>
                        <a:t>توفر نماذج جداول بيانات من برمجية أكسل لأولئك الذين يستخدمون برنامج كوبو بوكس على جهاز محمول لجمع الملاحظات والانطباعات. </a:t>
                      </a:r>
                      <a:endParaRPr sz="1000" baseline="0" dirty="0">
                        <a:latin typeface="Tahoma"/>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2"/>
                  </a:ext>
                </a:extLst>
              </a:tr>
              <a:tr h="607695">
                <a:tc>
                  <a:txBody>
                    <a:bodyPr/>
                    <a:lstStyle/>
                    <a:p>
                      <a:pPr marL="107950" rtl="1">
                        <a:lnSpc>
                          <a:spcPct val="100000"/>
                        </a:lnSpc>
                        <a:spcBef>
                          <a:spcPts val="640"/>
                        </a:spcBef>
                      </a:pPr>
                      <a:r>
                        <a:rPr lang="ar-JO" sz="1000" u="sng" baseline="0" dirty="0">
                          <a:solidFill>
                            <a:srgbClr val="992B7D"/>
                          </a:solidFill>
                          <a:uFill>
                            <a:solidFill>
                              <a:srgbClr val="992B7D"/>
                            </a:solidFill>
                          </a:uFill>
                          <a:latin typeface="Tahoma"/>
                          <a:cs typeface="Calibri" panose="020F0502020204030204" pitchFamily="34" charset="0"/>
                          <a:hlinkClick r:id="rId2"/>
                        </a:rPr>
                        <a:t>أداة التغذية الراجعة 7: سجل التغذية الراجعة المجتمعية </a:t>
                      </a:r>
                      <a:endParaRPr sz="1000" baseline="0" dirty="0">
                        <a:latin typeface="Tahoma"/>
                        <a:cs typeface="Calibri" panose="020F0502020204030204" pitchFamily="34" charset="0"/>
                      </a:endParaRPr>
                    </a:p>
                  </a:txBody>
                  <a:tcPr marL="0" marR="0" marT="8128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121285" algn="just" rtl="1">
                        <a:lnSpc>
                          <a:spcPct val="111100"/>
                        </a:lnSpc>
                        <a:spcBef>
                          <a:spcPts val="520"/>
                        </a:spcBef>
                      </a:pPr>
                      <a:r>
                        <a:rPr lang="ar-JO" sz="1000" spc="10" baseline="0" dirty="0">
                          <a:latin typeface="Tahoma"/>
                          <a:cs typeface="Calibri" panose="020F0502020204030204" pitchFamily="34" charset="0"/>
                        </a:rPr>
                        <a:t>يوفر قوالب جداول بيانات بصيغة أكسل</a:t>
                      </a:r>
                      <a:r>
                        <a:rPr lang="en-US" sz="1000" spc="10" baseline="0" dirty="0">
                          <a:latin typeface="Tahoma"/>
                          <a:cs typeface="Calibri" panose="020F0502020204030204" pitchFamily="34" charset="0"/>
                        </a:rPr>
                        <a:t> </a:t>
                      </a:r>
                      <a:r>
                        <a:rPr lang="ar-JO" sz="1000" spc="10" baseline="0" dirty="0">
                          <a:latin typeface="Tahoma"/>
                          <a:cs typeface="Calibri" panose="020F0502020204030204" pitchFamily="34" charset="0"/>
                        </a:rPr>
                        <a:t>حول كيفية تسجيل الملاحظات والانطباعات في موقع مركزي بطريقة تتيح لك البدء في تنظيمها وتحليلها. </a:t>
                      </a:r>
                      <a:endParaRPr sz="1000" baseline="0" dirty="0">
                        <a:latin typeface="Tahoma"/>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3"/>
                  </a:ext>
                </a:extLst>
              </a:tr>
              <a:tr h="760095">
                <a:tc>
                  <a:txBody>
                    <a:bodyPr/>
                    <a:lstStyle/>
                    <a:p>
                      <a:pPr marL="107950" marR="567055" rtl="1">
                        <a:lnSpc>
                          <a:spcPct val="111100"/>
                        </a:lnSpc>
                        <a:spcBef>
                          <a:spcPts val="520"/>
                        </a:spcBef>
                      </a:pPr>
                      <a:r>
                        <a:rPr lang="ar-JO" sz="1000" u="sng" baseline="0" dirty="0">
                          <a:solidFill>
                            <a:srgbClr val="992B7D"/>
                          </a:solidFill>
                          <a:uFill>
                            <a:solidFill>
                              <a:srgbClr val="992B7D"/>
                            </a:solidFill>
                          </a:uFill>
                          <a:latin typeface="Tahoma"/>
                          <a:cs typeface="Calibri" panose="020F0502020204030204" pitchFamily="34" charset="0"/>
                          <a:hlinkClick r:id="rId2"/>
                        </a:rPr>
                        <a:t>أداة تقديم التغذية الراجعة  8: مجموعة ورش عمل لتصميم آلية </a:t>
                      </a:r>
                      <a:r>
                        <a:rPr lang="ar-JO" sz="1000" u="sng" baseline="0" dirty="0">
                          <a:solidFill>
                            <a:srgbClr val="992B7D"/>
                          </a:solidFill>
                          <a:uFill>
                            <a:solidFill>
                              <a:srgbClr val="992B7D"/>
                            </a:solidFill>
                          </a:uFill>
                          <a:latin typeface="Tahoma"/>
                          <a:cs typeface="Calibri" panose="020F0502020204030204" pitchFamily="34" charset="0"/>
                        </a:rPr>
                        <a:t>التغذية الراجعة</a:t>
                      </a:r>
                      <a:endParaRPr sz="1000" baseline="0" dirty="0">
                        <a:latin typeface="Tahoma"/>
                        <a:cs typeface="Calibri" panose="020F0502020204030204" pitchFamily="34" charset="0"/>
                      </a:endParaRPr>
                    </a:p>
                  </a:txBody>
                  <a:tcPr marL="0" marR="0" marT="6604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127635" rtl="1">
                        <a:lnSpc>
                          <a:spcPct val="111100"/>
                        </a:lnSpc>
                        <a:spcBef>
                          <a:spcPts val="520"/>
                        </a:spcBef>
                      </a:pPr>
                      <a:r>
                        <a:rPr lang="ar-JO" sz="1000" b="0" i="0" baseline="0" dirty="0">
                          <a:solidFill>
                            <a:schemeClr val="tx1"/>
                          </a:solidFill>
                          <a:effectLst/>
                          <a:latin typeface="+mn-lt"/>
                          <a:ea typeface="+mn-ea"/>
                          <a:cs typeface="Calibri" panose="020F0502020204030204" pitchFamily="34" charset="0"/>
                        </a:rPr>
                        <a:t>جدول أعمال الميسر لورشة العمل التي جرى تنظيمها مع أصحاب المصلحة الرئيسيين لمناقشة الجوانب الرئيسية لآلية الملاحظات والانطباعات والاتفاق عليها</a:t>
                      </a:r>
                      <a:endParaRPr sz="1000" baseline="0" dirty="0">
                        <a:latin typeface="Tahoma"/>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4"/>
                  </a:ext>
                </a:extLst>
              </a:tr>
              <a:tr h="760095">
                <a:tc>
                  <a:txBody>
                    <a:bodyPr/>
                    <a:lstStyle/>
                    <a:p>
                      <a:pPr marL="107950" algn="r" rtl="1">
                        <a:lnSpc>
                          <a:spcPct val="100000"/>
                        </a:lnSpc>
                        <a:spcBef>
                          <a:spcPts val="640"/>
                        </a:spcBef>
                      </a:pPr>
                      <a:r>
                        <a:rPr lang="ar-JO" sz="1000" u="sng" spc="-20" baseline="0" dirty="0">
                          <a:solidFill>
                            <a:srgbClr val="992B7D"/>
                          </a:solidFill>
                          <a:uFill>
                            <a:solidFill>
                              <a:srgbClr val="992B7D"/>
                            </a:solidFill>
                          </a:uFill>
                          <a:latin typeface="Arial"/>
                          <a:cs typeface="Calibri" panose="020F0502020204030204" pitchFamily="34" charset="0"/>
                          <a:hlinkClick r:id="rId2"/>
                        </a:rPr>
                        <a:t>أداة التغذية الراجعة 9: تخطيط تدفق المعلومات</a:t>
                      </a:r>
                      <a:endParaRPr lang="en-US" sz="1000" baseline="0" dirty="0">
                        <a:latin typeface="Arial"/>
                        <a:cs typeface="Calibri" panose="020F0502020204030204" pitchFamily="34" charset="0"/>
                      </a:endParaRPr>
                    </a:p>
                  </a:txBody>
                  <a:tcPr marL="0" marR="0" marT="8128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algn="just" rtl="1">
                        <a:lnSpc>
                          <a:spcPct val="100000"/>
                        </a:lnSpc>
                        <a:spcBef>
                          <a:spcPts val="640"/>
                        </a:spcBef>
                      </a:pPr>
                      <a:r>
                        <a:rPr lang="ar-JO" sz="1000" baseline="0" dirty="0">
                          <a:cs typeface="Calibri" panose="020F0502020204030204" pitchFamily="34" charset="0"/>
                        </a:rPr>
                        <a:t>تقدم نصائح حول كيفية الاستجابة للأنواع المختلفة من الملاحظات والانطباعات داخليًا بالإضافة إلى مجموعة من الأسئلة لمساعدتك في تخطيط كيفية تدفق المعلومات ضمن منظمتك.</a:t>
                      </a:r>
                      <a:endParaRPr lang="ar-JO" sz="1000" baseline="0" dirty="0">
                        <a:latin typeface="Arial"/>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5"/>
                  </a:ext>
                </a:extLst>
              </a:tr>
              <a:tr h="760095">
                <a:tc>
                  <a:txBody>
                    <a:bodyPr/>
                    <a:lstStyle/>
                    <a:p>
                      <a:pPr marL="107950" marR="361950" rtl="1">
                        <a:lnSpc>
                          <a:spcPct val="111100"/>
                        </a:lnSpc>
                        <a:spcBef>
                          <a:spcPts val="520"/>
                        </a:spcBef>
                      </a:pPr>
                      <a:r>
                        <a:rPr lang="ar-JO" sz="1000" u="sng" baseline="0" dirty="0">
                          <a:solidFill>
                            <a:srgbClr val="992B7D"/>
                          </a:solidFill>
                          <a:uFill>
                            <a:solidFill>
                              <a:srgbClr val="992B7D"/>
                            </a:solidFill>
                          </a:uFill>
                          <a:latin typeface="Tahoma"/>
                          <a:cs typeface="Calibri" panose="020F0502020204030204" pitchFamily="34" charset="0"/>
                          <a:hlinkClick r:id="rId2"/>
                        </a:rPr>
                        <a:t>أداة التغذية الراجعة رقم 10: </a:t>
                      </a:r>
                      <a:r>
                        <a:rPr lang="ar-JO" sz="1000" u="sng" spc="-20" baseline="0" dirty="0">
                          <a:solidFill>
                            <a:srgbClr val="992B7D"/>
                          </a:solidFill>
                          <a:uFill>
                            <a:solidFill>
                              <a:srgbClr val="992B7D"/>
                            </a:solidFill>
                          </a:uFill>
                          <a:latin typeface="Arial"/>
                          <a:cs typeface="Calibri" panose="020F0502020204030204" pitchFamily="34" charset="0"/>
                          <a:hlinkClick r:id="rId2"/>
                        </a:rPr>
                        <a:t>التخطيط والاتفاق على الأدوار والمسؤوليات </a:t>
                      </a:r>
                      <a:r>
                        <a:rPr lang="ar-JO" sz="1000" u="sng" spc="-20" baseline="0" dirty="0">
                          <a:solidFill>
                            <a:srgbClr val="992B7D"/>
                          </a:solidFill>
                          <a:uFill>
                            <a:solidFill>
                              <a:srgbClr val="992B7D"/>
                            </a:solidFill>
                          </a:uFill>
                          <a:latin typeface="Arial"/>
                          <a:cs typeface="Calibri" panose="020F0502020204030204" pitchFamily="34" charset="0"/>
                        </a:rPr>
                        <a:t>والمصادر</a:t>
                      </a:r>
                      <a:endParaRPr sz="1000" baseline="0" dirty="0">
                        <a:latin typeface="Tahoma"/>
                        <a:cs typeface="Calibri" panose="020F0502020204030204" pitchFamily="34" charset="0"/>
                      </a:endParaRPr>
                    </a:p>
                  </a:txBody>
                  <a:tcPr marL="0" marR="0" marT="6604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361950" algn="just" rtl="1">
                        <a:lnSpc>
                          <a:spcPct val="111100"/>
                        </a:lnSpc>
                        <a:spcBef>
                          <a:spcPts val="520"/>
                        </a:spcBef>
                      </a:pPr>
                      <a:r>
                        <a:rPr lang="ar-JO" sz="1000" baseline="0" dirty="0">
                          <a:cs typeface="Calibri" panose="020F0502020204030204" pitchFamily="34" charset="0"/>
                        </a:rPr>
                        <a:t>مستند يتضمن جدولاً يمكنك ملؤه لمساعدتك على التفكير في الموارد البشرية والمالية والفنية التي ستحتاجها لكل خطوة من دورة الملاحظات والانطباعات.</a:t>
                      </a:r>
                      <a:endParaRPr lang="ar-JO" sz="1000" baseline="0" dirty="0">
                        <a:latin typeface="Arial"/>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6"/>
                  </a:ext>
                </a:extLst>
              </a:tr>
              <a:tr h="715645">
                <a:tc>
                  <a:txBody>
                    <a:bodyPr/>
                    <a:lstStyle/>
                    <a:p>
                      <a:pPr marL="107950" marR="436245" rtl="1">
                        <a:lnSpc>
                          <a:spcPct val="111100"/>
                        </a:lnSpc>
                        <a:spcBef>
                          <a:spcPts val="520"/>
                        </a:spcBef>
                      </a:pPr>
                      <a:r>
                        <a:rPr lang="ar-JO" sz="1000" u="sng" baseline="0" dirty="0">
                          <a:solidFill>
                            <a:srgbClr val="992B7D"/>
                          </a:solidFill>
                          <a:uFill>
                            <a:solidFill>
                              <a:srgbClr val="992B7D"/>
                            </a:solidFill>
                          </a:uFill>
                          <a:latin typeface="Tahoma"/>
                          <a:cs typeface="Calibri" panose="020F0502020204030204" pitchFamily="34" charset="0"/>
                          <a:hlinkClick r:id="rId2"/>
                        </a:rPr>
                        <a:t>أداة التغذية الراجعة رقم 11: نموذج الميزانية لآليات التغذية الراجعة</a:t>
                      </a:r>
                      <a:endParaRPr sz="1000" baseline="0" dirty="0">
                        <a:latin typeface="Tahoma"/>
                        <a:cs typeface="Calibri" panose="020F0502020204030204" pitchFamily="34" charset="0"/>
                      </a:endParaRPr>
                    </a:p>
                  </a:txBody>
                  <a:tcPr marL="0" marR="0" marT="6604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436245" algn="just" rtl="1">
                        <a:lnSpc>
                          <a:spcPct val="111100"/>
                        </a:lnSpc>
                        <a:spcBef>
                          <a:spcPts val="520"/>
                        </a:spcBef>
                      </a:pPr>
                      <a:r>
                        <a:rPr lang="ar-JO" sz="1000" baseline="0" dirty="0">
                          <a:cs typeface="Calibri" panose="020F0502020204030204" pitchFamily="34" charset="0"/>
                        </a:rPr>
                        <a:t>قالب يساعدك على وضع ميزانية تفصيلية لآلية الملاحظات والانطباعات.</a:t>
                      </a:r>
                      <a:endParaRPr lang="ar-JO" sz="1000" baseline="0" dirty="0">
                        <a:latin typeface="Arial"/>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7"/>
                  </a:ext>
                </a:extLst>
              </a:tr>
              <a:tr h="715645">
                <a:tc>
                  <a:txBody>
                    <a:bodyPr/>
                    <a:lstStyle/>
                    <a:p>
                      <a:pPr marL="107950" marR="474345" rtl="1">
                        <a:lnSpc>
                          <a:spcPct val="111100"/>
                        </a:lnSpc>
                        <a:spcBef>
                          <a:spcPts val="520"/>
                        </a:spcBef>
                      </a:pPr>
                      <a:r>
                        <a:rPr lang="ar-JO" sz="1000" u="sng" baseline="0" dirty="0">
                          <a:solidFill>
                            <a:srgbClr val="992B7D"/>
                          </a:solidFill>
                          <a:uFill>
                            <a:solidFill>
                              <a:srgbClr val="992B7D"/>
                            </a:solidFill>
                          </a:uFill>
                          <a:latin typeface="Tahoma"/>
                          <a:cs typeface="Calibri" panose="020F0502020204030204" pitchFamily="34" charset="0"/>
                          <a:hlinkClick r:id="rId2"/>
                        </a:rPr>
                        <a:t>أداة التغذية الراجعة 12: </a:t>
                      </a:r>
                      <a:r>
                        <a:rPr lang="ar-JO" sz="1000" u="sng" spc="-20" baseline="0" dirty="0">
                          <a:solidFill>
                            <a:srgbClr val="992B7D"/>
                          </a:solidFill>
                          <a:uFill>
                            <a:solidFill>
                              <a:srgbClr val="992B7D"/>
                            </a:solidFill>
                          </a:uFill>
                          <a:latin typeface="Arial"/>
                          <a:cs typeface="Calibri" panose="020F0502020204030204" pitchFamily="34" charset="0"/>
                          <a:hlinkClick r:id="rId2"/>
                        </a:rPr>
                        <a:t>حزمة تدريبية للتغذية الراجعة المجتمعية</a:t>
                      </a:r>
                      <a:endParaRPr sz="1000" baseline="0" dirty="0">
                        <a:latin typeface="Tahoma"/>
                        <a:cs typeface="Calibri" panose="020F0502020204030204" pitchFamily="34" charset="0"/>
                      </a:endParaRPr>
                    </a:p>
                  </a:txBody>
                  <a:tcPr marL="0" marR="0" marT="66040" marB="0">
                    <a:lnR w="6350">
                      <a:solidFill>
                        <a:srgbClr val="011E41"/>
                      </a:solidFill>
                      <a:prstDash val="solid"/>
                    </a:lnR>
                    <a:lnT w="6350">
                      <a:solidFill>
                        <a:srgbClr val="011E41"/>
                      </a:solidFill>
                      <a:prstDash val="solid"/>
                    </a:lnT>
                  </a:tcPr>
                </a:tc>
                <a:tc>
                  <a:txBody>
                    <a:bodyPr/>
                    <a:lstStyle/>
                    <a:p>
                      <a:pPr marL="107950" marR="474345" algn="just" rtl="1">
                        <a:lnSpc>
                          <a:spcPct val="111100"/>
                        </a:lnSpc>
                        <a:spcBef>
                          <a:spcPts val="520"/>
                        </a:spcBef>
                      </a:pPr>
                      <a:r>
                        <a:rPr lang="ar-JO" sz="1000" baseline="0" dirty="0">
                          <a:cs typeface="Calibri" panose="020F0502020204030204" pitchFamily="34" charset="0"/>
                        </a:rPr>
                        <a:t>توفر جدول أعمال نموذجي ومجموعة شرائح بوربوينت لتدريب جامعي ومحليي البيانات على آليات التغذية المجتمعية.</a:t>
                      </a:r>
                      <a:endParaRPr lang="ar-JO" sz="1000" baseline="0" dirty="0">
                        <a:latin typeface="Arial"/>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tcPr>
                </a:tc>
                <a:extLst>
                  <a:ext uri="{0D108BD9-81ED-4DB2-BD59-A6C34878D82A}">
                    <a16:rowId xmlns:a16="http://schemas.microsoft.com/office/drawing/2014/main" val="10008"/>
                  </a:ext>
                </a:extLst>
              </a:tr>
              <a:tr h="326390">
                <a:tc gridSpan="2">
                  <a:txBody>
                    <a:bodyPr/>
                    <a:lstStyle/>
                    <a:p>
                      <a:pPr algn="ctr">
                        <a:lnSpc>
                          <a:spcPct val="100000"/>
                        </a:lnSpc>
                        <a:spcBef>
                          <a:spcPts val="819"/>
                        </a:spcBef>
                      </a:pPr>
                      <a:r>
                        <a:rPr lang="ar-JO" sz="1000" b="1" spc="60" baseline="0" dirty="0">
                          <a:solidFill>
                            <a:srgbClr val="FFFFFF"/>
                          </a:solidFill>
                          <a:latin typeface="Calibri" panose="020F0502020204030204" pitchFamily="34" charset="0"/>
                          <a:cs typeface="Calibri" panose="020F0502020204030204" pitchFamily="34" charset="0"/>
                        </a:rPr>
                        <a:t>المرحلة 2: جمع الملاحظات والانطباعات</a:t>
                      </a:r>
                      <a:endParaRPr sz="1000" baseline="0" dirty="0">
                        <a:latin typeface="Calibri" panose="020F0502020204030204" pitchFamily="34" charset="0"/>
                        <a:cs typeface="Calibri" panose="020F0502020204030204" pitchFamily="34" charset="0"/>
                      </a:endParaRPr>
                    </a:p>
                  </a:txBody>
                  <a:tcPr marL="0" marR="0" marT="104139" marB="0">
                    <a:solidFill>
                      <a:srgbClr val="97569C"/>
                    </a:solidFill>
                  </a:tcPr>
                </a:tc>
                <a:tc hMerge="1">
                  <a:txBody>
                    <a:bodyPr/>
                    <a:lstStyle/>
                    <a:p>
                      <a:endParaRPr/>
                    </a:p>
                  </a:txBody>
                  <a:tcPr marL="0" marR="0" marT="0" marB="0"/>
                </a:tc>
                <a:extLst>
                  <a:ext uri="{0D108BD9-81ED-4DB2-BD59-A6C34878D82A}">
                    <a16:rowId xmlns:a16="http://schemas.microsoft.com/office/drawing/2014/main" val="10009"/>
                  </a:ext>
                </a:extLst>
              </a:tr>
              <a:tr h="302895">
                <a:tc>
                  <a:txBody>
                    <a:bodyPr/>
                    <a:lstStyle/>
                    <a:p>
                      <a:pPr marL="107950" rtl="1">
                        <a:lnSpc>
                          <a:spcPct val="100000"/>
                        </a:lnSpc>
                        <a:spcBef>
                          <a:spcPts val="635"/>
                        </a:spcBef>
                      </a:pPr>
                      <a:r>
                        <a:rPr lang="ar-JO" sz="1000" b="1" i="1" baseline="0" dirty="0">
                          <a:solidFill>
                            <a:srgbClr val="011E41"/>
                          </a:solidFill>
                          <a:latin typeface="Calibri"/>
                          <a:cs typeface="Calibri" panose="020F0502020204030204" pitchFamily="34" charset="0"/>
                        </a:rPr>
                        <a:t>الخطوات التي يجب اتخاذها</a:t>
                      </a:r>
                      <a:endParaRPr sz="1000" baseline="0" dirty="0">
                        <a:latin typeface="Calibri"/>
                        <a:cs typeface="Calibri" panose="020F0502020204030204" pitchFamily="34" charset="0"/>
                      </a:endParaRPr>
                    </a:p>
                  </a:txBody>
                  <a:tcPr marL="0" marR="0" marT="80645" marB="0">
                    <a:lnR w="6350">
                      <a:solidFill>
                        <a:srgbClr val="011E41"/>
                      </a:solidFill>
                      <a:prstDash val="solid"/>
                    </a:lnR>
                    <a:lnB w="6350">
                      <a:solidFill>
                        <a:srgbClr val="011E41"/>
                      </a:solidFill>
                      <a:prstDash val="solid"/>
                    </a:lnB>
                    <a:solidFill>
                      <a:srgbClr val="F7DEEA"/>
                    </a:solidFill>
                  </a:tcPr>
                </a:tc>
                <a:tc>
                  <a:txBody>
                    <a:bodyPr/>
                    <a:lstStyle/>
                    <a:p>
                      <a:pPr marL="107950" rtl="1">
                        <a:lnSpc>
                          <a:spcPct val="100000"/>
                        </a:lnSpc>
                        <a:spcBef>
                          <a:spcPts val="635"/>
                        </a:spcBef>
                      </a:pPr>
                      <a:r>
                        <a:rPr lang="ar-JO" sz="1000" b="1" i="1" baseline="0" dirty="0">
                          <a:solidFill>
                            <a:srgbClr val="011E41"/>
                          </a:solidFill>
                          <a:latin typeface="Calibri"/>
                          <a:cs typeface="Calibri" panose="020F0502020204030204" pitchFamily="34" charset="0"/>
                        </a:rPr>
                        <a:t>من يجب أن يقرأ هذا؟</a:t>
                      </a:r>
                      <a:endParaRPr sz="1000" baseline="0" dirty="0">
                        <a:latin typeface="Calibri"/>
                        <a:cs typeface="Calibri" panose="020F0502020204030204" pitchFamily="34" charset="0"/>
                      </a:endParaRPr>
                    </a:p>
                  </a:txBody>
                  <a:tcPr marL="0" marR="0" marT="80645" marB="0">
                    <a:lnL w="6350">
                      <a:solidFill>
                        <a:srgbClr val="011E41"/>
                      </a:solidFill>
                      <a:prstDash val="solid"/>
                    </a:lnL>
                    <a:lnB w="6350">
                      <a:solidFill>
                        <a:srgbClr val="011E41"/>
                      </a:solidFill>
                      <a:prstDash val="solid"/>
                    </a:lnB>
                    <a:solidFill>
                      <a:srgbClr val="F7DEEA"/>
                    </a:solidFill>
                  </a:tcPr>
                </a:tc>
                <a:extLst>
                  <a:ext uri="{0D108BD9-81ED-4DB2-BD59-A6C34878D82A}">
                    <a16:rowId xmlns:a16="http://schemas.microsoft.com/office/drawing/2014/main" val="10010"/>
                  </a:ext>
                </a:extLst>
              </a:tr>
              <a:tr h="912494">
                <a:tc>
                  <a:txBody>
                    <a:bodyPr/>
                    <a:lstStyle/>
                    <a:p>
                      <a:pPr marL="215265" indent="-127000" rtl="1">
                        <a:lnSpc>
                          <a:spcPct val="100000"/>
                        </a:lnSpc>
                        <a:spcBef>
                          <a:spcPts val="635"/>
                        </a:spcBef>
                        <a:buClr>
                          <a:srgbClr val="992B7D"/>
                        </a:buClr>
                        <a:buFont typeface="Arial Black"/>
                        <a:buAutoNum type="arabicPeriod"/>
                        <a:tabLst>
                          <a:tab pos="215265" algn="l"/>
                        </a:tabLst>
                      </a:pPr>
                      <a:r>
                        <a:rPr lang="ar-JO" sz="1000" baseline="0" dirty="0">
                          <a:cs typeface="Calibri" panose="020F0502020204030204" pitchFamily="34" charset="0"/>
                        </a:rPr>
                        <a:t>الاستماع والإقرار</a:t>
                      </a:r>
                    </a:p>
                    <a:p>
                      <a:pPr marL="215265" indent="-127000" rtl="1">
                        <a:lnSpc>
                          <a:spcPct val="100000"/>
                        </a:lnSpc>
                        <a:spcBef>
                          <a:spcPts val="635"/>
                        </a:spcBef>
                        <a:buClr>
                          <a:srgbClr val="992B7D"/>
                        </a:buClr>
                        <a:buFont typeface="Arial Black"/>
                        <a:buAutoNum type="arabicPeriod"/>
                        <a:tabLst>
                          <a:tab pos="215265" algn="l"/>
                        </a:tabLst>
                      </a:pPr>
                      <a:r>
                        <a:rPr lang="ar-JO" sz="1000" baseline="0" dirty="0">
                          <a:cs typeface="Calibri" panose="020F0502020204030204" pitchFamily="34" charset="0"/>
                        </a:rPr>
                        <a:t>طلب الإذن لاستخدام المعلومات ومشاركتها </a:t>
                      </a:r>
                    </a:p>
                    <a:p>
                      <a:pPr marL="215265" indent="-127000" rtl="1">
                        <a:lnSpc>
                          <a:spcPct val="100000"/>
                        </a:lnSpc>
                        <a:spcBef>
                          <a:spcPts val="635"/>
                        </a:spcBef>
                        <a:buClr>
                          <a:srgbClr val="992B7D"/>
                        </a:buClr>
                        <a:buFont typeface="Arial Black"/>
                        <a:buAutoNum type="arabicPeriod"/>
                        <a:tabLst>
                          <a:tab pos="215265" algn="l"/>
                        </a:tabLst>
                      </a:pPr>
                      <a:r>
                        <a:rPr lang="ar-JO" sz="1000" baseline="0" dirty="0">
                          <a:cs typeface="Calibri" panose="020F0502020204030204" pitchFamily="34" charset="0"/>
                        </a:rPr>
                        <a:t>تسجيل التغذية الراجعة المجتمعية </a:t>
                      </a:r>
                    </a:p>
                    <a:p>
                      <a:pPr marL="215265" indent="-127000" rtl="1">
                        <a:lnSpc>
                          <a:spcPct val="100000"/>
                        </a:lnSpc>
                        <a:spcBef>
                          <a:spcPts val="635"/>
                        </a:spcBef>
                        <a:buClr>
                          <a:srgbClr val="992B7D"/>
                        </a:buClr>
                        <a:buFont typeface="Arial Black"/>
                        <a:buAutoNum type="arabicPeriod"/>
                        <a:tabLst>
                          <a:tab pos="215265" algn="l"/>
                        </a:tabLst>
                      </a:pPr>
                      <a:r>
                        <a:rPr lang="ar-JO" sz="1000" baseline="0" dirty="0">
                          <a:cs typeface="Calibri" panose="020F0502020204030204" pitchFamily="34" charset="0"/>
                        </a:rPr>
                        <a:t>تقديم الاستجابات الأولية</a:t>
                      </a:r>
                      <a:endParaRPr lang="ar-JO" sz="1000" baseline="0" dirty="0">
                        <a:latin typeface="Arial"/>
                        <a:cs typeface="Calibri" panose="020F0502020204030204" pitchFamily="34" charset="0"/>
                      </a:endParaRPr>
                    </a:p>
                  </a:txBody>
                  <a:tcPr marL="0" marR="0" marT="80645"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233679" algn="just" rtl="1">
                        <a:lnSpc>
                          <a:spcPct val="111100"/>
                        </a:lnSpc>
                        <a:spcBef>
                          <a:spcPts val="515"/>
                        </a:spcBef>
                      </a:pPr>
                      <a:r>
                        <a:rPr lang="ar-JO" sz="1000" baseline="0" dirty="0">
                          <a:latin typeface="Tahoma"/>
                          <a:cs typeface="Calibri" panose="020F0502020204030204" pitchFamily="34" charset="0"/>
                        </a:rPr>
                        <a:t>أي شخص يتفاعل بشكل مباشر مع المجتمعات التي تقدم الملاحظات والانطباعات، أو يعمل أو يدعم الأشخاص الموجودين فيها.</a:t>
                      </a:r>
                      <a:endParaRPr sz="1000" baseline="0" dirty="0">
                        <a:latin typeface="Tahoma"/>
                        <a:cs typeface="Calibri" panose="020F0502020204030204" pitchFamily="34" charset="0"/>
                      </a:endParaRPr>
                    </a:p>
                  </a:txBody>
                  <a:tcPr marL="0" marR="0" marT="65405"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11"/>
                  </a:ext>
                </a:extLst>
              </a:tr>
              <a:tr h="302895">
                <a:tc>
                  <a:txBody>
                    <a:bodyPr/>
                    <a:lstStyle/>
                    <a:p>
                      <a:pPr marL="107950" rtl="1">
                        <a:lnSpc>
                          <a:spcPct val="100000"/>
                        </a:lnSpc>
                        <a:spcBef>
                          <a:spcPts val="635"/>
                        </a:spcBef>
                      </a:pPr>
                      <a:r>
                        <a:rPr lang="ar-JO" sz="1000" b="1" i="1" spc="45" baseline="0" dirty="0">
                          <a:solidFill>
                            <a:srgbClr val="011E41"/>
                          </a:solidFill>
                          <a:latin typeface="Calibri"/>
                          <a:cs typeface="Calibri" panose="020F0502020204030204" pitchFamily="34" charset="0"/>
                        </a:rPr>
                        <a:t>تتضمن المصادر:</a:t>
                      </a:r>
                      <a:endParaRPr sz="1000" baseline="0" dirty="0">
                        <a:latin typeface="Calibri"/>
                        <a:cs typeface="Calibri" panose="020F0502020204030204" pitchFamily="34" charset="0"/>
                      </a:endParaRPr>
                    </a:p>
                  </a:txBody>
                  <a:tcPr marL="0" marR="0" marT="80645" marB="0">
                    <a:lnR w="6350">
                      <a:solidFill>
                        <a:srgbClr val="011E41"/>
                      </a:solidFill>
                      <a:prstDash val="solid"/>
                    </a:lnR>
                    <a:lnT w="6350">
                      <a:solidFill>
                        <a:srgbClr val="011E41"/>
                      </a:solidFill>
                      <a:prstDash val="solid"/>
                    </a:lnT>
                    <a:lnB w="6350">
                      <a:solidFill>
                        <a:srgbClr val="011E41"/>
                      </a:solidFill>
                      <a:prstDash val="solid"/>
                    </a:lnB>
                    <a:solidFill>
                      <a:srgbClr val="F7DEEA"/>
                    </a:solidFill>
                  </a:tcPr>
                </a:tc>
                <a:tc>
                  <a:txBody>
                    <a:bodyPr/>
                    <a:lstStyle/>
                    <a:p>
                      <a:pPr marL="107314" rtl="1">
                        <a:lnSpc>
                          <a:spcPct val="100000"/>
                        </a:lnSpc>
                        <a:spcBef>
                          <a:spcPts val="630"/>
                        </a:spcBef>
                      </a:pPr>
                      <a:r>
                        <a:rPr lang="ar-JO" sz="1000" b="1" i="1" spc="45" baseline="0" dirty="0">
                          <a:solidFill>
                            <a:srgbClr val="0D2243"/>
                          </a:solidFill>
                          <a:latin typeface="+mn-lt"/>
                          <a:cs typeface="Calibri" panose="020F0502020204030204" pitchFamily="34" charset="0"/>
                        </a:rPr>
                        <a:t>ما هو الهدف من هذه المصادر؟</a:t>
                      </a:r>
                    </a:p>
                  </a:txBody>
                  <a:tcPr marL="0" marR="0" marT="80645" marB="0">
                    <a:lnL w="6350">
                      <a:solidFill>
                        <a:srgbClr val="011E41"/>
                      </a:solidFill>
                      <a:prstDash val="solid"/>
                    </a:lnL>
                    <a:lnT w="6350">
                      <a:solidFill>
                        <a:srgbClr val="011E41"/>
                      </a:solidFill>
                      <a:prstDash val="solid"/>
                    </a:lnT>
                    <a:lnB w="6350">
                      <a:solidFill>
                        <a:srgbClr val="011E41"/>
                      </a:solidFill>
                      <a:prstDash val="solid"/>
                    </a:lnB>
                    <a:solidFill>
                      <a:srgbClr val="F7DEEA"/>
                    </a:solidFill>
                  </a:tcPr>
                </a:tc>
                <a:extLst>
                  <a:ext uri="{0D108BD9-81ED-4DB2-BD59-A6C34878D82A}">
                    <a16:rowId xmlns:a16="http://schemas.microsoft.com/office/drawing/2014/main" val="10012"/>
                  </a:ext>
                </a:extLst>
              </a:tr>
              <a:tr h="715645">
                <a:tc>
                  <a:txBody>
                    <a:bodyPr/>
                    <a:lstStyle/>
                    <a:p>
                      <a:pPr marL="107950" rtl="1">
                        <a:lnSpc>
                          <a:spcPct val="100000"/>
                        </a:lnSpc>
                        <a:spcBef>
                          <a:spcPts val="640"/>
                        </a:spcBef>
                      </a:pPr>
                      <a:r>
                        <a:rPr lang="ar-JO" sz="1000" u="sng" baseline="0" dirty="0">
                          <a:solidFill>
                            <a:srgbClr val="992B7D"/>
                          </a:solidFill>
                          <a:uFill>
                            <a:solidFill>
                              <a:srgbClr val="992B7D"/>
                            </a:solidFill>
                          </a:uFill>
                          <a:latin typeface="Tahoma"/>
                          <a:cs typeface="Calibri" panose="020F0502020204030204" pitchFamily="34" charset="0"/>
                          <a:hlinkClick r:id="rId2"/>
                        </a:rPr>
                        <a:t>أداة التغذية الراجعة 18: مهارات مهمة للاستماع الفعال</a:t>
                      </a:r>
                      <a:endParaRPr sz="1000" baseline="0" dirty="0">
                        <a:latin typeface="Tahoma"/>
                        <a:cs typeface="Calibri" panose="020F0502020204030204" pitchFamily="34" charset="0"/>
                      </a:endParaRPr>
                    </a:p>
                  </a:txBody>
                  <a:tcPr marL="0" marR="0" marT="8128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algn="r" rtl="1">
                        <a:lnSpc>
                          <a:spcPct val="100000"/>
                        </a:lnSpc>
                        <a:spcBef>
                          <a:spcPts val="640"/>
                        </a:spcBef>
                      </a:pPr>
                      <a:r>
                        <a:rPr lang="ar-JO" sz="1000" baseline="0" dirty="0">
                          <a:cs typeface="Calibri" panose="020F0502020204030204" pitchFamily="34" charset="0"/>
                        </a:rPr>
                        <a:t>مستند توجيهي يشتمل على أفضل الممارسات حول كيفية الاستماع بفعالية واحترام التغذية الراجعة المجتمعية. </a:t>
                      </a:r>
                      <a:endParaRPr lang="ar-JO" sz="1000" baseline="0" dirty="0">
                        <a:latin typeface="Calibri" panose="020F0502020204030204" pitchFamily="34" charset="0"/>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13"/>
                  </a:ext>
                </a:extLst>
              </a:tr>
            </a:tbl>
          </a:graphicData>
        </a:graphic>
      </p:graphicFrame>
      <p:pic>
        <p:nvPicPr>
          <p:cNvPr id="3" name="object 3"/>
          <p:cNvPicPr/>
          <p:nvPr/>
        </p:nvPicPr>
        <p:blipFill>
          <a:blip r:embed="rId3" cstate="print"/>
          <a:stretch>
            <a:fillRect/>
          </a:stretch>
        </p:blipFill>
        <p:spPr>
          <a:xfrm>
            <a:off x="6474937" y="1158330"/>
            <a:ext cx="248894" cy="248894"/>
          </a:xfrm>
          <a:prstGeom prst="rect">
            <a:avLst/>
          </a:prstGeom>
        </p:spPr>
      </p:pic>
      <p:pic>
        <p:nvPicPr>
          <p:cNvPr id="4" name="object 4"/>
          <p:cNvPicPr/>
          <p:nvPr/>
        </p:nvPicPr>
        <p:blipFill>
          <a:blip r:embed="rId4" cstate="print"/>
          <a:stretch>
            <a:fillRect/>
          </a:stretch>
        </p:blipFill>
        <p:spPr>
          <a:xfrm>
            <a:off x="6109745" y="1158330"/>
            <a:ext cx="248894" cy="248894"/>
          </a:xfrm>
          <a:prstGeom prst="rect">
            <a:avLst/>
          </a:prstGeom>
        </p:spPr>
      </p:pic>
      <p:pic>
        <p:nvPicPr>
          <p:cNvPr id="5" name="object 5"/>
          <p:cNvPicPr/>
          <p:nvPr/>
        </p:nvPicPr>
        <p:blipFill>
          <a:blip r:embed="rId5" cstate="print"/>
          <a:stretch>
            <a:fillRect/>
          </a:stretch>
        </p:blipFill>
        <p:spPr>
          <a:xfrm>
            <a:off x="5835473" y="1765300"/>
            <a:ext cx="248894" cy="248894"/>
          </a:xfrm>
          <a:prstGeom prst="rect">
            <a:avLst/>
          </a:prstGeom>
        </p:spPr>
      </p:pic>
      <p:pic>
        <p:nvPicPr>
          <p:cNvPr id="6" name="object 6"/>
          <p:cNvPicPr/>
          <p:nvPr/>
        </p:nvPicPr>
        <p:blipFill>
          <a:blip r:embed="rId6" cstate="print"/>
          <a:stretch>
            <a:fillRect/>
          </a:stretch>
        </p:blipFill>
        <p:spPr>
          <a:xfrm>
            <a:off x="5819823" y="2374900"/>
            <a:ext cx="248894" cy="248894"/>
          </a:xfrm>
          <a:prstGeom prst="rect">
            <a:avLst/>
          </a:prstGeom>
        </p:spPr>
      </p:pic>
      <p:pic>
        <p:nvPicPr>
          <p:cNvPr id="7" name="object 7"/>
          <p:cNvPicPr/>
          <p:nvPr/>
        </p:nvPicPr>
        <p:blipFill>
          <a:blip r:embed="rId7" cstate="print"/>
          <a:stretch>
            <a:fillRect/>
          </a:stretch>
        </p:blipFill>
        <p:spPr>
          <a:xfrm>
            <a:off x="5836143" y="3059492"/>
            <a:ext cx="248894" cy="248894"/>
          </a:xfrm>
          <a:prstGeom prst="rect">
            <a:avLst/>
          </a:prstGeom>
        </p:spPr>
      </p:pic>
      <p:pic>
        <p:nvPicPr>
          <p:cNvPr id="8" name="object 8"/>
          <p:cNvPicPr/>
          <p:nvPr/>
        </p:nvPicPr>
        <p:blipFill>
          <a:blip r:embed="rId8" cstate="print"/>
          <a:stretch>
            <a:fillRect/>
          </a:stretch>
        </p:blipFill>
        <p:spPr>
          <a:xfrm>
            <a:off x="6053145" y="3792475"/>
            <a:ext cx="248894" cy="248894"/>
          </a:xfrm>
          <a:prstGeom prst="rect">
            <a:avLst/>
          </a:prstGeom>
        </p:spPr>
      </p:pic>
      <p:pic>
        <p:nvPicPr>
          <p:cNvPr id="9" name="object 9"/>
          <p:cNvPicPr/>
          <p:nvPr/>
        </p:nvPicPr>
        <p:blipFill>
          <a:blip r:embed="rId9" cstate="print"/>
          <a:stretch>
            <a:fillRect/>
          </a:stretch>
        </p:blipFill>
        <p:spPr>
          <a:xfrm>
            <a:off x="6474937" y="4537208"/>
            <a:ext cx="248894" cy="248894"/>
          </a:xfrm>
          <a:prstGeom prst="rect">
            <a:avLst/>
          </a:prstGeom>
        </p:spPr>
      </p:pic>
      <p:pic>
        <p:nvPicPr>
          <p:cNvPr id="10" name="object 10"/>
          <p:cNvPicPr/>
          <p:nvPr/>
        </p:nvPicPr>
        <p:blipFill>
          <a:blip r:embed="rId4" cstate="print"/>
          <a:stretch>
            <a:fillRect/>
          </a:stretch>
        </p:blipFill>
        <p:spPr>
          <a:xfrm>
            <a:off x="6053145" y="4537208"/>
            <a:ext cx="248894" cy="248894"/>
          </a:xfrm>
          <a:prstGeom prst="rect">
            <a:avLst/>
          </a:prstGeom>
        </p:spPr>
      </p:pic>
      <p:pic>
        <p:nvPicPr>
          <p:cNvPr id="11" name="object 11"/>
          <p:cNvPicPr/>
          <p:nvPr/>
        </p:nvPicPr>
        <p:blipFill>
          <a:blip r:embed="rId10" cstate="print"/>
          <a:stretch>
            <a:fillRect/>
          </a:stretch>
        </p:blipFill>
        <p:spPr>
          <a:xfrm>
            <a:off x="6084367" y="5378352"/>
            <a:ext cx="248894" cy="248894"/>
          </a:xfrm>
          <a:prstGeom prst="rect">
            <a:avLst/>
          </a:prstGeom>
        </p:spPr>
      </p:pic>
      <p:pic>
        <p:nvPicPr>
          <p:cNvPr id="12" name="object 12"/>
          <p:cNvPicPr/>
          <p:nvPr/>
        </p:nvPicPr>
        <p:blipFill>
          <a:blip r:embed="rId11" cstate="print"/>
          <a:stretch>
            <a:fillRect/>
          </a:stretch>
        </p:blipFill>
        <p:spPr>
          <a:xfrm>
            <a:off x="5804251" y="6070839"/>
            <a:ext cx="248894" cy="248894"/>
          </a:xfrm>
          <a:prstGeom prst="rect">
            <a:avLst/>
          </a:prstGeom>
        </p:spPr>
      </p:pic>
      <p:pic>
        <p:nvPicPr>
          <p:cNvPr id="13" name="object 13"/>
          <p:cNvPicPr/>
          <p:nvPr/>
        </p:nvPicPr>
        <p:blipFill>
          <a:blip r:embed="rId12" cstate="print"/>
          <a:stretch>
            <a:fillRect/>
          </a:stretch>
        </p:blipFill>
        <p:spPr>
          <a:xfrm>
            <a:off x="5804251" y="6782722"/>
            <a:ext cx="248894" cy="248894"/>
          </a:xfrm>
          <a:prstGeom prst="rect">
            <a:avLst/>
          </a:prstGeom>
        </p:spPr>
      </p:pic>
      <p:pic>
        <p:nvPicPr>
          <p:cNvPr id="14" name="object 14"/>
          <p:cNvPicPr/>
          <p:nvPr/>
        </p:nvPicPr>
        <p:blipFill>
          <a:blip r:embed="rId9" cstate="print"/>
          <a:stretch>
            <a:fillRect/>
          </a:stretch>
        </p:blipFill>
        <p:spPr>
          <a:xfrm>
            <a:off x="6068717" y="9267759"/>
            <a:ext cx="248894" cy="248894"/>
          </a:xfrm>
          <a:prstGeom prst="rect">
            <a:avLst/>
          </a:prstGeom>
        </p:spPr>
      </p:pic>
      <p:sp>
        <p:nvSpPr>
          <p:cNvPr id="15" name="object 15"/>
          <p:cNvSpPr/>
          <p:nvPr/>
        </p:nvSpPr>
        <p:spPr>
          <a:xfrm>
            <a:off x="6544738" y="10094878"/>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p>
        </p:txBody>
      </p:sp>
      <p:sp>
        <p:nvSpPr>
          <p:cNvPr id="16" name="object 16"/>
          <p:cNvSpPr txBox="1"/>
          <p:nvPr/>
        </p:nvSpPr>
        <p:spPr>
          <a:xfrm>
            <a:off x="6642528" y="10159590"/>
            <a:ext cx="92710" cy="135935"/>
          </a:xfrm>
          <a:prstGeom prst="rect">
            <a:avLst/>
          </a:prstGeom>
        </p:spPr>
        <p:txBody>
          <a:bodyPr vert="horz" wrap="square" lIns="0" tIns="12700" rIns="0" bIns="0" rtlCol="0">
            <a:spAutoFit/>
          </a:bodyPr>
          <a:lstStyle/>
          <a:p>
            <a:pPr marL="12700">
              <a:lnSpc>
                <a:spcPct val="100000"/>
              </a:lnSpc>
              <a:spcBef>
                <a:spcPts val="100"/>
              </a:spcBef>
            </a:pPr>
            <a:r>
              <a:rPr sz="800" b="1" spc="80" dirty="0">
                <a:solidFill>
                  <a:srgbClr val="FFFFFF"/>
                </a:solidFill>
                <a:latin typeface="Calibri" panose="020F0502020204030204" pitchFamily="34" charset="0"/>
                <a:cs typeface="Calibri" panose="020F0502020204030204" pitchFamily="34" charset="0"/>
              </a:rPr>
              <a:t>8</a:t>
            </a:r>
            <a:endParaRPr sz="800" dirty="0">
              <a:latin typeface="Calibri" panose="020F0502020204030204" pitchFamily="34" charset="0"/>
              <a:cs typeface="Calibri" panose="020F0502020204030204" pitchFamily="34" charset="0"/>
            </a:endParaRPr>
          </a:p>
        </p:txBody>
      </p:sp>
      <p:sp>
        <p:nvSpPr>
          <p:cNvPr id="18" name="object 23">
            <a:extLst>
              <a:ext uri="{FF2B5EF4-FFF2-40B4-BE49-F238E27FC236}">
                <a16:creationId xmlns:a16="http://schemas.microsoft.com/office/drawing/2014/main" id="{85EF3844-D236-54D1-04AD-2E719858456F}"/>
              </a:ext>
            </a:extLst>
          </p:cNvPr>
          <p:cNvSpPr txBox="1"/>
          <p:nvPr/>
        </p:nvSpPr>
        <p:spPr>
          <a:xfrm>
            <a:off x="3124384" y="10152366"/>
            <a:ext cx="3350553" cy="120546"/>
          </a:xfrm>
          <a:prstGeom prst="rect">
            <a:avLst/>
          </a:prstGeom>
        </p:spPr>
        <p:txBody>
          <a:bodyPr vert="horz" wrap="square" lIns="0" tIns="12700" rIns="0" bIns="0" rtlCol="0">
            <a:spAutoFit/>
          </a:bodyPr>
          <a:lstStyle/>
          <a:p>
            <a:pPr marL="12700" rtl="1">
              <a:lnSpc>
                <a:spcPct val="100000"/>
              </a:lnSpc>
              <a:spcBef>
                <a:spcPts val="100"/>
              </a:spcBef>
            </a:pPr>
            <a:r>
              <a:rPr lang="ar-JO" sz="700" spc="10" dirty="0">
                <a:latin typeface="Verdana"/>
                <a:cs typeface="Verdana"/>
              </a:rPr>
              <a:t>كيفية الاستماع والاستجابة للتغذية الراجعة المجتمعية</a:t>
            </a:r>
            <a:endParaRPr sz="700" dirty="0">
              <a:latin typeface="Verdana"/>
              <a:cs typeface="Verdan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038027022"/>
              </p:ext>
            </p:extLst>
          </p:nvPr>
        </p:nvGraphicFramePr>
        <p:xfrm>
          <a:off x="719999" y="650824"/>
          <a:ext cx="6120130" cy="8616315"/>
        </p:xfrm>
        <a:graphic>
          <a:graphicData uri="http://schemas.openxmlformats.org/drawingml/2006/table">
            <a:tbl>
              <a:tblPr rtl="1" firstRow="1" bandRow="1">
                <a:tableStyleId>{2D5ABB26-0587-4C30-8999-92F81FD0307C}</a:tableStyleId>
              </a:tblPr>
              <a:tblGrid>
                <a:gridCol w="3060065">
                  <a:extLst>
                    <a:ext uri="{9D8B030D-6E8A-4147-A177-3AD203B41FA5}">
                      <a16:colId xmlns:a16="http://schemas.microsoft.com/office/drawing/2014/main" val="20000"/>
                    </a:ext>
                  </a:extLst>
                </a:gridCol>
                <a:gridCol w="3060065">
                  <a:extLst>
                    <a:ext uri="{9D8B030D-6E8A-4147-A177-3AD203B41FA5}">
                      <a16:colId xmlns:a16="http://schemas.microsoft.com/office/drawing/2014/main" val="20001"/>
                    </a:ext>
                  </a:extLst>
                </a:gridCol>
              </a:tblGrid>
              <a:tr h="326390">
                <a:tc gridSpan="2">
                  <a:txBody>
                    <a:bodyPr/>
                    <a:lstStyle/>
                    <a:p>
                      <a:pPr algn="ctr">
                        <a:lnSpc>
                          <a:spcPct val="100000"/>
                        </a:lnSpc>
                        <a:spcBef>
                          <a:spcPts val="819"/>
                        </a:spcBef>
                      </a:pPr>
                      <a:r>
                        <a:rPr lang="ar-JO" sz="1000" b="1" spc="60" baseline="0" dirty="0">
                          <a:solidFill>
                            <a:srgbClr val="FFFFFF"/>
                          </a:solidFill>
                          <a:latin typeface="Calibri" panose="020F0502020204030204" pitchFamily="34" charset="0"/>
                          <a:cs typeface="Calibri" panose="020F0502020204030204" pitchFamily="34" charset="0"/>
                        </a:rPr>
                        <a:t>المرحلة 3: إحالة وتحليل الملاحظات والانطباعات</a:t>
                      </a:r>
                      <a:endParaRPr sz="1000" baseline="0" dirty="0">
                        <a:latin typeface="Calibri" panose="020F0502020204030204" pitchFamily="34" charset="0"/>
                        <a:cs typeface="Calibri" panose="020F0502020204030204" pitchFamily="34" charset="0"/>
                      </a:endParaRPr>
                    </a:p>
                  </a:txBody>
                  <a:tcPr marL="0" marR="0" marT="104139" marB="0">
                    <a:solidFill>
                      <a:srgbClr val="97569C"/>
                    </a:solidFill>
                  </a:tcPr>
                </a:tc>
                <a:tc hMerge="1">
                  <a:txBody>
                    <a:bodyPr/>
                    <a:lstStyle/>
                    <a:p>
                      <a:endParaRPr/>
                    </a:p>
                  </a:txBody>
                  <a:tcPr marL="0" marR="0" marT="0" marB="0"/>
                </a:tc>
                <a:extLst>
                  <a:ext uri="{0D108BD9-81ED-4DB2-BD59-A6C34878D82A}">
                    <a16:rowId xmlns:a16="http://schemas.microsoft.com/office/drawing/2014/main" val="10000"/>
                  </a:ext>
                </a:extLst>
              </a:tr>
              <a:tr h="302895">
                <a:tc>
                  <a:txBody>
                    <a:bodyPr/>
                    <a:lstStyle/>
                    <a:p>
                      <a:pPr marL="107950" rtl="1">
                        <a:lnSpc>
                          <a:spcPct val="100000"/>
                        </a:lnSpc>
                        <a:spcBef>
                          <a:spcPts val="640"/>
                        </a:spcBef>
                      </a:pPr>
                      <a:r>
                        <a:rPr lang="ar-JO" sz="1000" b="1" i="1" baseline="0" dirty="0">
                          <a:solidFill>
                            <a:srgbClr val="011E41"/>
                          </a:solidFill>
                          <a:latin typeface="Calibri"/>
                          <a:cs typeface="Calibri" panose="020F0502020204030204" pitchFamily="34" charset="0"/>
                        </a:rPr>
                        <a:t>الخطوات التي يجب اتخاذها</a:t>
                      </a:r>
                      <a:endParaRPr sz="1000" baseline="0" dirty="0">
                        <a:latin typeface="Calibri"/>
                        <a:cs typeface="Calibri" panose="020F0502020204030204" pitchFamily="34" charset="0"/>
                      </a:endParaRPr>
                    </a:p>
                  </a:txBody>
                  <a:tcPr marL="0" marR="0" marT="81280" marB="0">
                    <a:lnR w="6350">
                      <a:solidFill>
                        <a:srgbClr val="011E41"/>
                      </a:solidFill>
                      <a:prstDash val="solid"/>
                    </a:lnR>
                    <a:lnB w="6350">
                      <a:solidFill>
                        <a:srgbClr val="011E41"/>
                      </a:solidFill>
                      <a:prstDash val="solid"/>
                    </a:lnB>
                    <a:solidFill>
                      <a:srgbClr val="F7DEEA"/>
                    </a:solidFill>
                  </a:tcPr>
                </a:tc>
                <a:tc>
                  <a:txBody>
                    <a:bodyPr/>
                    <a:lstStyle/>
                    <a:p>
                      <a:pPr marL="107950" rtl="1">
                        <a:lnSpc>
                          <a:spcPct val="100000"/>
                        </a:lnSpc>
                        <a:spcBef>
                          <a:spcPts val="640"/>
                        </a:spcBef>
                      </a:pPr>
                      <a:r>
                        <a:rPr lang="ar-JO" sz="1000" b="1" i="1" baseline="0" dirty="0">
                          <a:solidFill>
                            <a:srgbClr val="011E41"/>
                          </a:solidFill>
                          <a:latin typeface="Calibri"/>
                          <a:cs typeface="Calibri" panose="020F0502020204030204" pitchFamily="34" charset="0"/>
                        </a:rPr>
                        <a:t>من يجب عليه قراءة هذا؟</a:t>
                      </a:r>
                      <a:endParaRPr sz="1000" baseline="0" dirty="0">
                        <a:latin typeface="Calibri"/>
                        <a:cs typeface="Calibri" panose="020F0502020204030204" pitchFamily="34" charset="0"/>
                      </a:endParaRPr>
                    </a:p>
                  </a:txBody>
                  <a:tcPr marL="0" marR="0" marT="81280" marB="0">
                    <a:lnL w="6350">
                      <a:solidFill>
                        <a:srgbClr val="011E41"/>
                      </a:solidFill>
                      <a:prstDash val="solid"/>
                    </a:lnL>
                    <a:lnB w="6350">
                      <a:solidFill>
                        <a:srgbClr val="011E41"/>
                      </a:solidFill>
                      <a:prstDash val="solid"/>
                    </a:lnB>
                    <a:solidFill>
                      <a:srgbClr val="F7DEEA"/>
                    </a:solidFill>
                  </a:tcPr>
                </a:tc>
                <a:extLst>
                  <a:ext uri="{0D108BD9-81ED-4DB2-BD59-A6C34878D82A}">
                    <a16:rowId xmlns:a16="http://schemas.microsoft.com/office/drawing/2014/main" val="10001"/>
                  </a:ext>
                </a:extLst>
              </a:tr>
              <a:tr h="1064895">
                <a:tc>
                  <a:txBody>
                    <a:bodyPr/>
                    <a:lstStyle/>
                    <a:p>
                      <a:pPr marL="215265" indent="-127000" algn="r" rtl="1">
                        <a:lnSpc>
                          <a:spcPct val="100000"/>
                        </a:lnSpc>
                        <a:spcBef>
                          <a:spcPts val="635"/>
                        </a:spcBef>
                        <a:buClr>
                          <a:srgbClr val="992B7D"/>
                        </a:buClr>
                        <a:buFont typeface="Arial Black"/>
                        <a:buAutoNum type="arabicPeriod"/>
                        <a:tabLst>
                          <a:tab pos="215265" algn="l"/>
                        </a:tabLst>
                      </a:pPr>
                      <a:r>
                        <a:rPr lang="ar-JO" sz="1000" baseline="0" dirty="0">
                          <a:latin typeface="Arial"/>
                          <a:cs typeface="Calibri" panose="020F0502020204030204" pitchFamily="34" charset="0"/>
                        </a:rPr>
                        <a:t>توحيد وفرز البيانات</a:t>
                      </a:r>
                    </a:p>
                    <a:p>
                      <a:pPr marL="215265" indent="-127000" algn="r" rtl="1">
                        <a:lnSpc>
                          <a:spcPct val="100000"/>
                        </a:lnSpc>
                        <a:spcBef>
                          <a:spcPts val="120"/>
                        </a:spcBef>
                        <a:buClr>
                          <a:srgbClr val="992B7D"/>
                        </a:buClr>
                        <a:buFont typeface="Arial Black"/>
                        <a:buAutoNum type="arabicPeriod"/>
                        <a:tabLst>
                          <a:tab pos="215265" algn="l"/>
                        </a:tabLst>
                      </a:pPr>
                      <a:r>
                        <a:rPr lang="ar-JO" sz="1000" b="0" i="0" baseline="0" dirty="0">
                          <a:solidFill>
                            <a:schemeClr val="tx1"/>
                          </a:solidFill>
                          <a:effectLst/>
                          <a:latin typeface="+mn-lt"/>
                          <a:ea typeface="+mn-ea"/>
                          <a:cs typeface="Calibri" panose="020F0502020204030204" pitchFamily="34" charset="0"/>
                        </a:rPr>
                        <a:t>تحديد الأولويات وإحالة الملاحظات والانطباعات</a:t>
                      </a:r>
                    </a:p>
                    <a:p>
                      <a:pPr marL="215265" indent="-127000" algn="r" rtl="1">
                        <a:lnSpc>
                          <a:spcPct val="100000"/>
                        </a:lnSpc>
                        <a:spcBef>
                          <a:spcPts val="120"/>
                        </a:spcBef>
                        <a:buClr>
                          <a:srgbClr val="992B7D"/>
                        </a:buClr>
                        <a:buFont typeface="Arial Black"/>
                        <a:buAutoNum type="arabicPeriod"/>
                        <a:tabLst>
                          <a:tab pos="215265" algn="l"/>
                        </a:tabLst>
                      </a:pPr>
                      <a:r>
                        <a:rPr lang="ar-JO" sz="1000" b="0" i="0" baseline="0" dirty="0">
                          <a:solidFill>
                            <a:schemeClr val="tx1"/>
                          </a:solidFill>
                          <a:effectLst/>
                          <a:latin typeface="+mn-lt"/>
                          <a:ea typeface="+mn-ea"/>
                          <a:cs typeface="Calibri" panose="020F0502020204030204" pitchFamily="34" charset="0"/>
                        </a:rPr>
                        <a:t>ترميز البيانات لتحديد المواضيع الرئيسية</a:t>
                      </a:r>
                    </a:p>
                    <a:p>
                      <a:pPr marL="215265" indent="-127000" algn="r" rtl="1">
                        <a:lnSpc>
                          <a:spcPct val="100000"/>
                        </a:lnSpc>
                        <a:spcBef>
                          <a:spcPts val="120"/>
                        </a:spcBef>
                        <a:buClr>
                          <a:srgbClr val="992B7D"/>
                        </a:buClr>
                        <a:buFont typeface="Arial Black"/>
                        <a:buAutoNum type="arabicPeriod"/>
                        <a:tabLst>
                          <a:tab pos="215265" algn="l"/>
                        </a:tabLst>
                      </a:pPr>
                      <a:r>
                        <a:rPr lang="ar-JO" sz="1000" b="0" i="0" baseline="0" dirty="0">
                          <a:solidFill>
                            <a:schemeClr val="tx1"/>
                          </a:solidFill>
                          <a:effectLst/>
                          <a:latin typeface="+mn-lt"/>
                          <a:ea typeface="+mn-ea"/>
                          <a:cs typeface="Calibri" panose="020F0502020204030204" pitchFamily="34" charset="0"/>
                        </a:rPr>
                        <a:t> تصنيف وتثليث البيانات</a:t>
                      </a:r>
                    </a:p>
                    <a:p>
                      <a:pPr marL="215265" indent="-127000" algn="r" rtl="1">
                        <a:lnSpc>
                          <a:spcPct val="100000"/>
                        </a:lnSpc>
                        <a:spcBef>
                          <a:spcPts val="120"/>
                        </a:spcBef>
                        <a:buClr>
                          <a:srgbClr val="992B7D"/>
                        </a:buClr>
                        <a:buFont typeface="Arial Black"/>
                        <a:buAutoNum type="arabicPeriod"/>
                        <a:tabLst>
                          <a:tab pos="215265" algn="l"/>
                        </a:tabLst>
                      </a:pPr>
                      <a:r>
                        <a:rPr lang="ar-JO" sz="1000" b="0" i="0" baseline="0" dirty="0">
                          <a:solidFill>
                            <a:schemeClr val="tx1"/>
                          </a:solidFill>
                          <a:effectLst/>
                          <a:latin typeface="+mn-lt"/>
                          <a:ea typeface="+mn-ea"/>
                          <a:cs typeface="Calibri" panose="020F0502020204030204" pitchFamily="34" charset="0"/>
                        </a:rPr>
                        <a:t> دمج بيانات الملاحظات والانطباعات في عمليات التحليل الأوسع</a:t>
                      </a:r>
                      <a:endParaRPr lang="ar-JO" sz="1000" baseline="0" dirty="0">
                        <a:latin typeface="Arial"/>
                        <a:cs typeface="Calibri" panose="020F0502020204030204" pitchFamily="34" charset="0"/>
                      </a:endParaRPr>
                    </a:p>
                  </a:txBody>
                  <a:tcPr marL="0" marR="0" marT="8128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88265" indent="0" algn="r" rtl="1">
                        <a:lnSpc>
                          <a:spcPct val="100000"/>
                        </a:lnSpc>
                        <a:spcBef>
                          <a:spcPts val="635"/>
                        </a:spcBef>
                        <a:buClr>
                          <a:srgbClr val="992B7D"/>
                        </a:buClr>
                        <a:buFont typeface="Arial Black"/>
                        <a:buNone/>
                        <a:tabLst>
                          <a:tab pos="215265" algn="l"/>
                        </a:tabLst>
                      </a:pPr>
                      <a:r>
                        <a:rPr lang="ar-JO" sz="1000" b="0" i="0" baseline="0" dirty="0">
                          <a:solidFill>
                            <a:schemeClr val="tx1"/>
                          </a:solidFill>
                          <a:effectLst/>
                          <a:latin typeface="+mn-lt"/>
                          <a:ea typeface="+mn-ea"/>
                          <a:cs typeface="Calibri" panose="020F0502020204030204" pitchFamily="34" charset="0"/>
                        </a:rPr>
                        <a:t>أي شخص مسؤول عن التعامل مع بيانات التغذية الراجعة، بما في ذلك أولئك الذين يقومون بتجميعها وتحليلها للاتجاهات الأوسع وإحالتها لاتخاذ إجراء فوري بشأنها. </a:t>
                      </a:r>
                      <a:endParaRPr lang="ar-JO" sz="1000" baseline="0" dirty="0">
                        <a:latin typeface="Arial"/>
                        <a:cs typeface="Calibri" panose="020F0502020204030204" pitchFamily="34" charset="0"/>
                      </a:endParaRPr>
                    </a:p>
                  </a:txBody>
                  <a:tcPr marL="0" marR="0" marT="65405"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2"/>
                  </a:ext>
                </a:extLst>
              </a:tr>
              <a:tr h="302895">
                <a:tc>
                  <a:txBody>
                    <a:bodyPr/>
                    <a:lstStyle/>
                    <a:p>
                      <a:pPr marL="107950" algn="r" rtl="1">
                        <a:lnSpc>
                          <a:spcPct val="100000"/>
                        </a:lnSpc>
                        <a:spcBef>
                          <a:spcPts val="635"/>
                        </a:spcBef>
                      </a:pPr>
                      <a:r>
                        <a:rPr lang="en-US" sz="1000" b="1" i="1" spc="45" baseline="0" dirty="0">
                          <a:solidFill>
                            <a:srgbClr val="011E41"/>
                          </a:solidFill>
                          <a:latin typeface="Calibri"/>
                          <a:cs typeface="Calibri" panose="020F0502020204030204" pitchFamily="34" charset="0"/>
                        </a:rPr>
                        <a:t> </a:t>
                      </a:r>
                      <a:r>
                        <a:rPr lang="ar-JO" sz="1000" b="1" i="1" spc="45" baseline="0" dirty="0">
                          <a:solidFill>
                            <a:srgbClr val="011E41"/>
                          </a:solidFill>
                          <a:latin typeface="Calibri"/>
                          <a:cs typeface="Calibri" panose="020F0502020204030204" pitchFamily="34" charset="0"/>
                        </a:rPr>
                        <a:t>تتضمن المصادر:</a:t>
                      </a:r>
                      <a:endParaRPr sz="1000" baseline="0" dirty="0">
                        <a:latin typeface="Calibri"/>
                        <a:cs typeface="Calibri" panose="020F0502020204030204" pitchFamily="34" charset="0"/>
                      </a:endParaRPr>
                    </a:p>
                  </a:txBody>
                  <a:tcPr marL="0" marR="0" marT="80645" marB="0">
                    <a:lnR w="6350">
                      <a:solidFill>
                        <a:srgbClr val="011E41"/>
                      </a:solidFill>
                      <a:prstDash val="solid"/>
                    </a:lnR>
                    <a:lnT w="6350">
                      <a:solidFill>
                        <a:srgbClr val="011E41"/>
                      </a:solidFill>
                      <a:prstDash val="solid"/>
                    </a:lnT>
                    <a:lnB w="6350">
                      <a:solidFill>
                        <a:srgbClr val="011E41"/>
                      </a:solidFill>
                      <a:prstDash val="solid"/>
                    </a:lnB>
                    <a:solidFill>
                      <a:srgbClr val="F7DEEA"/>
                    </a:solidFill>
                  </a:tcPr>
                </a:tc>
                <a:tc>
                  <a:txBody>
                    <a:bodyPr/>
                    <a:lstStyle/>
                    <a:p>
                      <a:pPr marL="107950" rtl="1">
                        <a:lnSpc>
                          <a:spcPct val="100000"/>
                        </a:lnSpc>
                        <a:spcBef>
                          <a:spcPts val="635"/>
                        </a:spcBef>
                      </a:pPr>
                      <a:r>
                        <a:rPr lang="ar-JO" sz="1000" b="1" i="1" baseline="0" dirty="0">
                          <a:solidFill>
                            <a:srgbClr val="011E41"/>
                          </a:solidFill>
                          <a:latin typeface="Calibri"/>
                          <a:cs typeface="Calibri" panose="020F0502020204030204" pitchFamily="34" charset="0"/>
                        </a:rPr>
                        <a:t>ما غرض هذا المصدر؟</a:t>
                      </a:r>
                      <a:endParaRPr sz="1000" baseline="0" dirty="0">
                        <a:latin typeface="Calibri"/>
                        <a:cs typeface="Calibri" panose="020F0502020204030204" pitchFamily="34" charset="0"/>
                      </a:endParaRPr>
                    </a:p>
                  </a:txBody>
                  <a:tcPr marL="0" marR="0" marT="80645" marB="0">
                    <a:lnL w="6350">
                      <a:solidFill>
                        <a:srgbClr val="011E41"/>
                      </a:solidFill>
                      <a:prstDash val="solid"/>
                    </a:lnL>
                    <a:lnT w="6350">
                      <a:solidFill>
                        <a:srgbClr val="011E41"/>
                      </a:solidFill>
                      <a:prstDash val="solid"/>
                    </a:lnT>
                    <a:lnB w="6350">
                      <a:solidFill>
                        <a:srgbClr val="011E41"/>
                      </a:solidFill>
                      <a:prstDash val="solid"/>
                    </a:lnB>
                    <a:solidFill>
                      <a:srgbClr val="F7DEEA"/>
                    </a:solidFill>
                  </a:tcPr>
                </a:tc>
                <a:extLst>
                  <a:ext uri="{0D108BD9-81ED-4DB2-BD59-A6C34878D82A}">
                    <a16:rowId xmlns:a16="http://schemas.microsoft.com/office/drawing/2014/main" val="10003"/>
                  </a:ext>
                </a:extLst>
              </a:tr>
              <a:tr h="760095">
                <a:tc>
                  <a:txBody>
                    <a:bodyPr/>
                    <a:lstStyle/>
                    <a:p>
                      <a:pPr marL="107950" rtl="1">
                        <a:lnSpc>
                          <a:spcPct val="100000"/>
                        </a:lnSpc>
                        <a:spcBef>
                          <a:spcPts val="640"/>
                        </a:spcBef>
                      </a:pPr>
                      <a:r>
                        <a:rPr lang="ar-JO" sz="1000" u="sng" spc="-10" baseline="0" dirty="0">
                          <a:solidFill>
                            <a:srgbClr val="992B7D"/>
                          </a:solidFill>
                          <a:uFill>
                            <a:solidFill>
                              <a:srgbClr val="992B7D"/>
                            </a:solidFill>
                          </a:uFill>
                          <a:latin typeface="Tahoma"/>
                          <a:cs typeface="Calibri" panose="020F0502020204030204" pitchFamily="34" charset="0"/>
                          <a:hlinkClick r:id="rId2"/>
                        </a:rPr>
                        <a:t>أداة التغذية الراجعة 19: طرق ترميز بيانات الملاحظات والانطباعات</a:t>
                      </a:r>
                      <a:endParaRPr sz="1000" baseline="0" dirty="0">
                        <a:latin typeface="Tahoma"/>
                        <a:cs typeface="Calibri" panose="020F0502020204030204" pitchFamily="34" charset="0"/>
                      </a:endParaRPr>
                    </a:p>
                  </a:txBody>
                  <a:tcPr marL="0" marR="0" marT="8128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171450" algn="just" rtl="1">
                        <a:lnSpc>
                          <a:spcPct val="111100"/>
                        </a:lnSpc>
                        <a:spcBef>
                          <a:spcPts val="520"/>
                        </a:spcBef>
                      </a:pPr>
                      <a:r>
                        <a:rPr lang="ar-JO" sz="1000" baseline="0" dirty="0">
                          <a:latin typeface="Tahoma"/>
                          <a:cs typeface="Calibri" panose="020F0502020204030204" pitchFamily="34" charset="0"/>
                        </a:rPr>
                        <a:t>تقدم نظرة عامة على الطرق المختلفة لترميز البيانات، بدءًا من الأساليب المكتوبة بخط اليد وحتى الأساليب التي تعتمد على برامج الكمبيوتر، بالإضافة إلى مزايا وعيوب كل منها.</a:t>
                      </a:r>
                      <a:endParaRPr sz="1000" baseline="0" dirty="0">
                        <a:latin typeface="Tahoma"/>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4"/>
                  </a:ext>
                </a:extLst>
              </a:tr>
              <a:tr h="760095">
                <a:tc>
                  <a:txBody>
                    <a:bodyPr/>
                    <a:lstStyle/>
                    <a:p>
                      <a:pPr marL="107950" rtl="1">
                        <a:lnSpc>
                          <a:spcPct val="100000"/>
                        </a:lnSpc>
                        <a:spcBef>
                          <a:spcPts val="640"/>
                        </a:spcBef>
                      </a:pPr>
                      <a:r>
                        <a:rPr lang="ar-JO" sz="1000" u="sng" baseline="0" dirty="0">
                          <a:solidFill>
                            <a:srgbClr val="992B7D"/>
                          </a:solidFill>
                          <a:uFill>
                            <a:solidFill>
                              <a:srgbClr val="992B7D"/>
                            </a:solidFill>
                          </a:uFill>
                          <a:latin typeface="Tahoma"/>
                          <a:cs typeface="Calibri" panose="020F0502020204030204" pitchFamily="34" charset="0"/>
                          <a:hlinkClick r:id="rId2"/>
                        </a:rPr>
                        <a:t>أداة التغذية الراجعة 20: كيفية ترميز بيانات الملاحظات والانطباعات المفتوحة</a:t>
                      </a:r>
                      <a:endParaRPr sz="1000" baseline="0" dirty="0">
                        <a:latin typeface="Tahoma"/>
                        <a:cs typeface="Calibri" panose="020F0502020204030204" pitchFamily="34" charset="0"/>
                      </a:endParaRPr>
                    </a:p>
                  </a:txBody>
                  <a:tcPr marL="0" marR="0" marT="8128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166370" algn="just" rtl="1">
                        <a:lnSpc>
                          <a:spcPct val="111100"/>
                        </a:lnSpc>
                        <a:spcBef>
                          <a:spcPts val="520"/>
                        </a:spcBef>
                      </a:pPr>
                      <a:r>
                        <a:rPr lang="ar-JO" sz="1000" baseline="0" dirty="0">
                          <a:latin typeface="Tahoma"/>
                          <a:cs typeface="Calibri" panose="020F0502020204030204" pitchFamily="34" charset="0"/>
                        </a:rPr>
                        <a:t>تقدم دليلاً مفصلاً حول كيفية ترميز بيانات الملاحظات والانطباعات، بما في ذلك أمثلة حول الشكل الذي يبدو عليه ذلك مع أساليب الترميز المختلفة (على سبيل المثال، (ترميز أوراق الملاحظات اللاصقة، ترميز أكسل</a:t>
                      </a:r>
                      <a:r>
                        <a:rPr lang="en-US" sz="1000" baseline="0" dirty="0">
                          <a:latin typeface="Tahoma"/>
                          <a:cs typeface="Calibri" panose="020F0502020204030204" pitchFamily="34" charset="0"/>
                        </a:rPr>
                        <a:t>، </a:t>
                      </a:r>
                      <a:r>
                        <a:rPr lang="ar-JO" sz="1000" baseline="0" dirty="0">
                          <a:latin typeface="Tahoma"/>
                          <a:cs typeface="Calibri" panose="020F0502020204030204" pitchFamily="34" charset="0"/>
                        </a:rPr>
                        <a:t>وما إلى ذلك). </a:t>
                      </a:r>
                      <a:endParaRPr sz="1000" baseline="0" dirty="0">
                        <a:latin typeface="Tahoma"/>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5"/>
                  </a:ext>
                </a:extLst>
              </a:tr>
              <a:tr h="715645">
                <a:tc>
                  <a:txBody>
                    <a:bodyPr/>
                    <a:lstStyle/>
                    <a:p>
                      <a:pPr marL="107950" marR="745490" rtl="1">
                        <a:lnSpc>
                          <a:spcPct val="111100"/>
                        </a:lnSpc>
                        <a:spcBef>
                          <a:spcPts val="520"/>
                        </a:spcBef>
                      </a:pPr>
                      <a:r>
                        <a:rPr lang="ar-JO" sz="1000" u="sng" baseline="0" dirty="0">
                          <a:solidFill>
                            <a:srgbClr val="992B7D"/>
                          </a:solidFill>
                          <a:uFill>
                            <a:solidFill>
                              <a:srgbClr val="992B7D"/>
                            </a:solidFill>
                          </a:uFill>
                          <a:latin typeface="Tahoma"/>
                          <a:cs typeface="Calibri" panose="020F0502020204030204" pitchFamily="34" charset="0"/>
                          <a:hlinkClick r:id="rId2"/>
                        </a:rPr>
                        <a:t>أداة التغذية الراجعة </a:t>
                      </a:r>
                      <a:r>
                        <a:rPr lang="en-US" sz="1000" u="sng" baseline="0" dirty="0">
                          <a:solidFill>
                            <a:srgbClr val="992B7D"/>
                          </a:solidFill>
                          <a:uFill>
                            <a:solidFill>
                              <a:srgbClr val="992B7D"/>
                            </a:solidFill>
                          </a:uFill>
                          <a:latin typeface="Tahoma"/>
                          <a:cs typeface="Calibri" panose="020F0502020204030204" pitchFamily="34" charset="0"/>
                          <a:hlinkClick r:id="rId2"/>
                        </a:rPr>
                        <a:t>21</a:t>
                      </a:r>
                      <a:r>
                        <a:rPr lang="ar-JO" sz="1000" u="sng" baseline="0" dirty="0">
                          <a:solidFill>
                            <a:srgbClr val="992B7D"/>
                          </a:solidFill>
                          <a:uFill>
                            <a:solidFill>
                              <a:srgbClr val="992B7D"/>
                            </a:solidFill>
                          </a:uFill>
                          <a:latin typeface="Tahoma"/>
                          <a:cs typeface="Calibri" panose="020F0502020204030204" pitchFamily="34" charset="0"/>
                          <a:hlinkClick r:id="rId2"/>
                        </a:rPr>
                        <a:t>: كيفية إنشاء وتكييف إطار عمل للترميز </a:t>
                      </a:r>
                      <a:endParaRPr sz="1000" baseline="0" dirty="0">
                        <a:latin typeface="Tahoma"/>
                        <a:cs typeface="Calibri" panose="020F0502020204030204" pitchFamily="34" charset="0"/>
                      </a:endParaRPr>
                    </a:p>
                  </a:txBody>
                  <a:tcPr marL="0" marR="0" marT="6604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139700" rtl="1">
                        <a:lnSpc>
                          <a:spcPct val="111100"/>
                        </a:lnSpc>
                        <a:spcBef>
                          <a:spcPts val="520"/>
                        </a:spcBef>
                      </a:pPr>
                      <a:r>
                        <a:rPr lang="ar-JO" sz="1000" baseline="0" dirty="0">
                          <a:latin typeface="Tahoma"/>
                          <a:cs typeface="Calibri" panose="020F0502020204030204" pitchFamily="34" charset="0"/>
                        </a:rPr>
                        <a:t>تقدم إرشادات تفصيلية حول كيفية إنشاء إطار عمل ترميزي للتحليل النوعي وكيفية تكييفه واختباره وتعديله وتحسينه.  </a:t>
                      </a:r>
                      <a:endParaRPr sz="1000" baseline="0" dirty="0">
                        <a:latin typeface="Tahoma"/>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6"/>
                  </a:ext>
                </a:extLst>
              </a:tr>
              <a:tr h="607695">
                <a:tc>
                  <a:txBody>
                    <a:bodyPr/>
                    <a:lstStyle/>
                    <a:p>
                      <a:pPr marL="107950" rtl="1">
                        <a:lnSpc>
                          <a:spcPct val="100000"/>
                        </a:lnSpc>
                        <a:spcBef>
                          <a:spcPts val="640"/>
                        </a:spcBef>
                      </a:pPr>
                      <a:r>
                        <a:rPr lang="ar-JO" sz="1000" u="sng" spc="-10" baseline="0" dirty="0">
                          <a:solidFill>
                            <a:srgbClr val="992B7D"/>
                          </a:solidFill>
                          <a:uFill>
                            <a:solidFill>
                              <a:srgbClr val="992B7D"/>
                            </a:solidFill>
                          </a:uFill>
                          <a:latin typeface="Tahoma"/>
                          <a:cs typeface="Calibri" panose="020F0502020204030204" pitchFamily="34" charset="0"/>
                          <a:hlinkClick r:id="rId2"/>
                        </a:rPr>
                        <a:t>أداة التغذية الراجعة 22:  إطار عمل نموذج الترميز ودليل الرموز</a:t>
                      </a:r>
                      <a:endParaRPr sz="1000" baseline="0" dirty="0">
                        <a:latin typeface="Tahoma"/>
                        <a:cs typeface="Calibri" panose="020F0502020204030204" pitchFamily="34" charset="0"/>
                      </a:endParaRPr>
                    </a:p>
                  </a:txBody>
                  <a:tcPr marL="0" marR="0" marT="8128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314325" rtl="1">
                        <a:lnSpc>
                          <a:spcPct val="111100"/>
                        </a:lnSpc>
                        <a:spcBef>
                          <a:spcPts val="520"/>
                        </a:spcBef>
                      </a:pPr>
                      <a:r>
                        <a:rPr lang="ar-JO" sz="1000" baseline="0" dirty="0">
                          <a:latin typeface="Tahoma"/>
                          <a:cs typeface="Calibri" panose="020F0502020204030204" pitchFamily="34" charset="0"/>
                        </a:rPr>
                        <a:t>نموذج ورقة بصيغة أكسل حول شكل إطار العمل الترميزي ودليل الإرشادات للبرمجية المصاحبة له، بالإضافة إلى الأمثلة. </a:t>
                      </a:r>
                      <a:endParaRPr sz="1000" baseline="0" dirty="0">
                        <a:latin typeface="Tahoma"/>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7"/>
                  </a:ext>
                </a:extLst>
              </a:tr>
              <a:tr h="607695">
                <a:tc>
                  <a:txBody>
                    <a:bodyPr/>
                    <a:lstStyle/>
                    <a:p>
                      <a:pPr marL="107950" rtl="1">
                        <a:lnSpc>
                          <a:spcPct val="100000"/>
                        </a:lnSpc>
                        <a:spcBef>
                          <a:spcPts val="640"/>
                        </a:spcBef>
                      </a:pPr>
                      <a:r>
                        <a:rPr lang="ar-JO" sz="1000" u="sng" spc="-10" baseline="0" dirty="0">
                          <a:solidFill>
                            <a:srgbClr val="992B7D"/>
                          </a:solidFill>
                          <a:uFill>
                            <a:solidFill>
                              <a:srgbClr val="992B7D"/>
                            </a:solidFill>
                          </a:uFill>
                          <a:latin typeface="Tahoma"/>
                          <a:cs typeface="Calibri" panose="020F0502020204030204" pitchFamily="34" charset="0"/>
                          <a:hlinkClick r:id="rId2"/>
                        </a:rPr>
                        <a:t>أداة التغذية الراجعة 23: أمثلة على أطر الترميز</a:t>
                      </a:r>
                      <a:endParaRPr sz="1000" baseline="0" dirty="0">
                        <a:latin typeface="Tahoma"/>
                        <a:cs typeface="Calibri" panose="020F0502020204030204" pitchFamily="34" charset="0"/>
                      </a:endParaRPr>
                    </a:p>
                  </a:txBody>
                  <a:tcPr marL="0" marR="0" marT="8128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117475" algn="just" rtl="1">
                        <a:lnSpc>
                          <a:spcPct val="111100"/>
                        </a:lnSpc>
                        <a:spcBef>
                          <a:spcPts val="520"/>
                        </a:spcBef>
                      </a:pPr>
                      <a:r>
                        <a:rPr lang="ar-JO" sz="1000" baseline="0" dirty="0">
                          <a:latin typeface="Tahoma"/>
                          <a:cs typeface="Calibri" panose="020F0502020204030204" pitchFamily="34" charset="0"/>
                        </a:rPr>
                        <a:t>توفر أمثلة واقعية على إطار الترميز من برمجية أكسل الذي تم استخدامه في الاستجابة لفيروس أيبولا والذي يمكن إستخدامه و تكييفه مع إستجابات الصحة العامة الأخرى. </a:t>
                      </a:r>
                      <a:endParaRPr sz="1000" baseline="0" dirty="0">
                        <a:latin typeface="Tahoma"/>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8"/>
                  </a:ext>
                </a:extLst>
              </a:tr>
              <a:tr h="715645">
                <a:tc>
                  <a:txBody>
                    <a:bodyPr/>
                    <a:lstStyle/>
                    <a:p>
                      <a:pPr marL="107950" marR="516255" rtl="1">
                        <a:lnSpc>
                          <a:spcPct val="111100"/>
                        </a:lnSpc>
                        <a:spcBef>
                          <a:spcPts val="520"/>
                        </a:spcBef>
                      </a:pPr>
                      <a:r>
                        <a:rPr lang="ar-JO" sz="1000" u="sng" spc="-10" baseline="0" dirty="0">
                          <a:solidFill>
                            <a:srgbClr val="992B7D"/>
                          </a:solidFill>
                          <a:uFill>
                            <a:solidFill>
                              <a:srgbClr val="992B7D"/>
                            </a:solidFill>
                          </a:uFill>
                          <a:latin typeface="Tahoma"/>
                          <a:cs typeface="Calibri" panose="020F0502020204030204" pitchFamily="34" charset="0"/>
                          <a:hlinkClick r:id="rId2"/>
                        </a:rPr>
                        <a:t>أداة التغذية الراجعة 25: أنواع وأمثلة على تصنيف البيانات</a:t>
                      </a:r>
                      <a:endParaRPr sz="1000" baseline="0" dirty="0">
                        <a:latin typeface="Tahoma"/>
                        <a:cs typeface="Calibri" panose="020F0502020204030204" pitchFamily="34" charset="0"/>
                      </a:endParaRPr>
                    </a:p>
                  </a:txBody>
                  <a:tcPr marL="0" marR="0" marT="66040" marB="0">
                    <a:lnR w="6350">
                      <a:solidFill>
                        <a:srgbClr val="011E41"/>
                      </a:solidFill>
                      <a:prstDash val="solid"/>
                    </a:lnR>
                    <a:lnT w="6350">
                      <a:solidFill>
                        <a:srgbClr val="011E41"/>
                      </a:solidFill>
                      <a:prstDash val="solid"/>
                    </a:lnT>
                  </a:tcPr>
                </a:tc>
                <a:tc>
                  <a:txBody>
                    <a:bodyPr/>
                    <a:lstStyle/>
                    <a:p>
                      <a:pPr marL="107950" marR="193675" rtl="1">
                        <a:lnSpc>
                          <a:spcPct val="111100"/>
                        </a:lnSpc>
                        <a:spcBef>
                          <a:spcPts val="520"/>
                        </a:spcBef>
                      </a:pPr>
                      <a:r>
                        <a:rPr lang="ar-JO" sz="1000" baseline="0" dirty="0">
                          <a:latin typeface=""/>
                          <a:cs typeface="Calibri" panose="020F0502020204030204" pitchFamily="34" charset="0"/>
                        </a:rPr>
                        <a:t>تقدم ملخصًا للفئات الأكثر شيوعًا لتصنيف البيانات مع مثال موجز لنوع التحليل الذي يمكن أن ينتجه كل منها. </a:t>
                      </a:r>
                      <a:endParaRPr sz="1000" baseline="0" dirty="0">
                        <a:latin typeface=""/>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tcPr>
                </a:tc>
                <a:extLst>
                  <a:ext uri="{0D108BD9-81ED-4DB2-BD59-A6C34878D82A}">
                    <a16:rowId xmlns:a16="http://schemas.microsoft.com/office/drawing/2014/main" val="10009"/>
                  </a:ext>
                </a:extLst>
              </a:tr>
              <a:tr h="326390">
                <a:tc gridSpan="2">
                  <a:txBody>
                    <a:bodyPr/>
                    <a:lstStyle/>
                    <a:p>
                      <a:pPr algn="ctr">
                        <a:lnSpc>
                          <a:spcPct val="100000"/>
                        </a:lnSpc>
                        <a:spcBef>
                          <a:spcPts val="819"/>
                        </a:spcBef>
                      </a:pPr>
                      <a:r>
                        <a:rPr lang="ar-JO" sz="1000" b="1" spc="60" baseline="0" dirty="0">
                          <a:solidFill>
                            <a:srgbClr val="FFFFFF"/>
                          </a:solidFill>
                          <a:latin typeface="Calibri" panose="020F0502020204030204" pitchFamily="34" charset="0"/>
                          <a:cs typeface="Calibri" panose="020F0502020204030204" pitchFamily="34" charset="0"/>
                        </a:rPr>
                        <a:t>المرحلة 4: </a:t>
                      </a:r>
                      <a:r>
                        <a:rPr lang="ar-JO" sz="1000" b="1" spc="60" baseline="0" dirty="0">
                          <a:solidFill>
                            <a:srgbClr val="FFFFFF"/>
                          </a:solidFill>
                          <a:latin typeface="Century Gothic"/>
                          <a:cs typeface="Calibri" panose="020F0502020204030204" pitchFamily="34" charset="0"/>
                        </a:rPr>
                        <a:t>مشاركة الملاحظات والانطباعات والعمل وفقًا لها</a:t>
                      </a:r>
                      <a:endParaRPr sz="1000" baseline="0" dirty="0">
                        <a:latin typeface="Calibri" panose="020F0502020204030204" pitchFamily="34" charset="0"/>
                        <a:cs typeface="Calibri" panose="020F0502020204030204" pitchFamily="34" charset="0"/>
                      </a:endParaRPr>
                    </a:p>
                  </a:txBody>
                  <a:tcPr marL="0" marR="0" marT="104139" marB="0">
                    <a:solidFill>
                      <a:srgbClr val="97569C"/>
                    </a:solidFill>
                  </a:tcPr>
                </a:tc>
                <a:tc hMerge="1">
                  <a:txBody>
                    <a:bodyPr/>
                    <a:lstStyle/>
                    <a:p>
                      <a:endParaRPr/>
                    </a:p>
                  </a:txBody>
                  <a:tcPr marL="0" marR="0" marT="0" marB="0"/>
                </a:tc>
                <a:extLst>
                  <a:ext uri="{0D108BD9-81ED-4DB2-BD59-A6C34878D82A}">
                    <a16:rowId xmlns:a16="http://schemas.microsoft.com/office/drawing/2014/main" val="10010"/>
                  </a:ext>
                </a:extLst>
              </a:tr>
              <a:tr h="302895">
                <a:tc>
                  <a:txBody>
                    <a:bodyPr/>
                    <a:lstStyle/>
                    <a:p>
                      <a:pPr marL="107950" rtl="1">
                        <a:lnSpc>
                          <a:spcPct val="100000"/>
                        </a:lnSpc>
                        <a:spcBef>
                          <a:spcPts val="635"/>
                        </a:spcBef>
                      </a:pPr>
                      <a:r>
                        <a:rPr lang="ar-JO" sz="1000" b="1" i="1" baseline="0" dirty="0">
                          <a:solidFill>
                            <a:srgbClr val="011E41"/>
                          </a:solidFill>
                          <a:latin typeface="Calibri"/>
                          <a:cs typeface="Calibri" panose="020F0502020204030204" pitchFamily="34" charset="0"/>
                        </a:rPr>
                        <a:t>الخطوات التي يجب اتخاذها</a:t>
                      </a:r>
                      <a:endParaRPr sz="1000" baseline="0" dirty="0">
                        <a:latin typeface="Calibri"/>
                        <a:cs typeface="Calibri" panose="020F0502020204030204" pitchFamily="34" charset="0"/>
                      </a:endParaRPr>
                    </a:p>
                  </a:txBody>
                  <a:tcPr marL="0" marR="0" marT="80645" marB="0">
                    <a:lnR w="6350">
                      <a:solidFill>
                        <a:srgbClr val="011E41"/>
                      </a:solidFill>
                      <a:prstDash val="solid"/>
                    </a:lnR>
                    <a:lnB w="6350">
                      <a:solidFill>
                        <a:srgbClr val="011E41"/>
                      </a:solidFill>
                      <a:prstDash val="solid"/>
                    </a:lnB>
                    <a:solidFill>
                      <a:srgbClr val="F7DEEA"/>
                    </a:solidFill>
                  </a:tcPr>
                </a:tc>
                <a:tc>
                  <a:txBody>
                    <a:bodyPr/>
                    <a:lstStyle/>
                    <a:p>
                      <a:pPr marL="107950" rtl="1">
                        <a:lnSpc>
                          <a:spcPct val="100000"/>
                        </a:lnSpc>
                        <a:spcBef>
                          <a:spcPts val="635"/>
                        </a:spcBef>
                      </a:pPr>
                      <a:r>
                        <a:rPr lang="ar-JO" sz="1000" b="1" i="1" baseline="0" dirty="0">
                          <a:solidFill>
                            <a:srgbClr val="011E41"/>
                          </a:solidFill>
                          <a:latin typeface="Calibri"/>
                          <a:cs typeface="Calibri" panose="020F0502020204030204" pitchFamily="34" charset="0"/>
                        </a:rPr>
                        <a:t>من يجب أن يقرأ هذا؟</a:t>
                      </a:r>
                      <a:endParaRPr sz="1000" baseline="0" dirty="0">
                        <a:latin typeface="Calibri"/>
                        <a:cs typeface="Calibri" panose="020F0502020204030204" pitchFamily="34" charset="0"/>
                      </a:endParaRPr>
                    </a:p>
                  </a:txBody>
                  <a:tcPr marL="0" marR="0" marT="80645" marB="0">
                    <a:lnL w="6350">
                      <a:solidFill>
                        <a:srgbClr val="011E41"/>
                      </a:solidFill>
                      <a:prstDash val="solid"/>
                    </a:lnL>
                    <a:lnB w="6350">
                      <a:solidFill>
                        <a:srgbClr val="011E41"/>
                      </a:solidFill>
                      <a:prstDash val="solid"/>
                    </a:lnB>
                    <a:solidFill>
                      <a:srgbClr val="F7DEEA"/>
                    </a:solidFill>
                  </a:tcPr>
                </a:tc>
                <a:extLst>
                  <a:ext uri="{0D108BD9-81ED-4DB2-BD59-A6C34878D82A}">
                    <a16:rowId xmlns:a16="http://schemas.microsoft.com/office/drawing/2014/main" val="10011"/>
                  </a:ext>
                </a:extLst>
              </a:tr>
              <a:tr h="760095">
                <a:tc>
                  <a:txBody>
                    <a:bodyPr/>
                    <a:lstStyle/>
                    <a:p>
                      <a:pPr marL="215265" indent="-127000" rtl="1">
                        <a:lnSpc>
                          <a:spcPct val="100000"/>
                        </a:lnSpc>
                        <a:spcBef>
                          <a:spcPts val="635"/>
                        </a:spcBef>
                        <a:buClr>
                          <a:srgbClr val="992B7D"/>
                        </a:buClr>
                        <a:buFont typeface="Arial Black"/>
                        <a:buAutoNum type="arabicPeriod"/>
                        <a:tabLst>
                          <a:tab pos="215265" algn="l"/>
                        </a:tabLst>
                      </a:pPr>
                      <a:r>
                        <a:rPr lang="ar-JO" sz="1000" spc="10" baseline="0" dirty="0">
                          <a:latin typeface="Tahoma"/>
                          <a:cs typeface="Calibri" panose="020F0502020204030204" pitchFamily="34" charset="0"/>
                        </a:rPr>
                        <a:t>مشاركة بيانات الملاحظات والانطباعات بالتنسيقات المناسبة</a:t>
                      </a:r>
                      <a:endParaRPr sz="1000" baseline="0" dirty="0">
                        <a:latin typeface="Tahoma"/>
                        <a:cs typeface="Calibri" panose="020F0502020204030204" pitchFamily="34" charset="0"/>
                      </a:endParaRPr>
                    </a:p>
                    <a:p>
                      <a:pPr marL="214629" marR="828675" indent="-127000" rtl="1">
                        <a:lnSpc>
                          <a:spcPct val="111100"/>
                        </a:lnSpc>
                        <a:buClr>
                          <a:srgbClr val="992B7D"/>
                        </a:buClr>
                        <a:buFont typeface="Arial Black"/>
                        <a:buAutoNum type="arabicPeriod"/>
                        <a:tabLst>
                          <a:tab pos="215900" algn="l"/>
                        </a:tabLst>
                      </a:pPr>
                      <a:r>
                        <a:rPr lang="ar-JO" sz="1000" baseline="0" dirty="0">
                          <a:latin typeface="Tahoma"/>
                          <a:cs typeface="Calibri" panose="020F0502020204030204" pitchFamily="34" charset="0"/>
                        </a:rPr>
                        <a:t>مناقشة الملاحظات والانطباعات مع أصحاب المصلحة</a:t>
                      </a:r>
                      <a:endParaRPr sz="1000" baseline="0" dirty="0">
                        <a:latin typeface="Tahoma"/>
                        <a:cs typeface="Calibri" panose="020F0502020204030204" pitchFamily="34" charset="0"/>
                      </a:endParaRPr>
                    </a:p>
                    <a:p>
                      <a:pPr marL="215265" indent="-127000" rtl="1">
                        <a:lnSpc>
                          <a:spcPct val="100000"/>
                        </a:lnSpc>
                        <a:spcBef>
                          <a:spcPts val="120"/>
                        </a:spcBef>
                        <a:buClr>
                          <a:srgbClr val="992B7D"/>
                        </a:buClr>
                        <a:buFont typeface="Arial Black"/>
                        <a:buAutoNum type="arabicPeriod"/>
                        <a:tabLst>
                          <a:tab pos="215265" algn="l"/>
                        </a:tabLst>
                      </a:pPr>
                      <a:r>
                        <a:rPr lang="ar-JO" sz="1000" spc="-30" baseline="0" dirty="0">
                          <a:latin typeface="Tahoma"/>
                          <a:cs typeface="Calibri" panose="020F0502020204030204" pitchFamily="34" charset="0"/>
                        </a:rPr>
                        <a:t>إتخاذ إجراء</a:t>
                      </a:r>
                      <a:endParaRPr sz="1000" baseline="0" dirty="0">
                        <a:latin typeface="Tahoma"/>
                        <a:cs typeface="Calibri" panose="020F0502020204030204" pitchFamily="34" charset="0"/>
                      </a:endParaRPr>
                    </a:p>
                  </a:txBody>
                  <a:tcPr marL="0" marR="0" marT="80645"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88265" indent="0" algn="r" rtl="1">
                        <a:lnSpc>
                          <a:spcPct val="100000"/>
                        </a:lnSpc>
                        <a:spcBef>
                          <a:spcPts val="640"/>
                        </a:spcBef>
                        <a:buClr>
                          <a:srgbClr val="992B7D"/>
                        </a:buClr>
                        <a:buFont typeface="Arial Black"/>
                        <a:buNone/>
                        <a:tabLst>
                          <a:tab pos="215265" algn="l"/>
                        </a:tabLst>
                      </a:pPr>
                      <a:r>
                        <a:rPr lang="ar-JO" sz="1000" baseline="0" dirty="0">
                          <a:cs typeface="Calibri" panose="020F0502020204030204" pitchFamily="34" charset="0"/>
                        </a:rPr>
                        <a:t>أي شخص مسؤول عن مشاركة الملاحظات والانطباعات مع صناع القرار على أي مستوى ضمن المنظمة، وكذلك الأشخاص الذين يستخدمونها لاتخاذ القرارات. </a:t>
                      </a:r>
                      <a:endParaRPr lang="ar-JO" sz="1000" baseline="0" dirty="0">
                        <a:latin typeface="Arial"/>
                        <a:cs typeface="Calibri" panose="020F0502020204030204" pitchFamily="34" charset="0"/>
                      </a:endParaRPr>
                    </a:p>
                  </a:txBody>
                  <a:tcPr marL="0" marR="0" marT="65405"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12"/>
                  </a:ext>
                </a:extLst>
              </a:tr>
              <a:tr h="302895">
                <a:tc>
                  <a:txBody>
                    <a:bodyPr/>
                    <a:lstStyle/>
                    <a:p>
                      <a:pPr marL="107950" rtl="1">
                        <a:lnSpc>
                          <a:spcPct val="100000"/>
                        </a:lnSpc>
                        <a:spcBef>
                          <a:spcPts val="635"/>
                        </a:spcBef>
                      </a:pPr>
                      <a:r>
                        <a:rPr lang="ar-JO" sz="1000" b="1" i="1" spc="45" baseline="0" dirty="0">
                          <a:solidFill>
                            <a:srgbClr val="011E41"/>
                          </a:solidFill>
                          <a:latin typeface="Calibri"/>
                          <a:cs typeface="Calibri" panose="020F0502020204030204" pitchFamily="34" charset="0"/>
                        </a:rPr>
                        <a:t>المصادر</a:t>
                      </a:r>
                      <a:endParaRPr sz="1000" baseline="0" dirty="0">
                        <a:latin typeface="Calibri"/>
                        <a:cs typeface="Calibri" panose="020F0502020204030204" pitchFamily="34" charset="0"/>
                      </a:endParaRPr>
                    </a:p>
                  </a:txBody>
                  <a:tcPr marL="0" marR="0" marT="80645" marB="0">
                    <a:lnR w="6350">
                      <a:solidFill>
                        <a:srgbClr val="011E41"/>
                      </a:solidFill>
                      <a:prstDash val="solid"/>
                    </a:lnR>
                    <a:lnT w="6350">
                      <a:solidFill>
                        <a:srgbClr val="011E41"/>
                      </a:solidFill>
                      <a:prstDash val="solid"/>
                    </a:lnT>
                    <a:lnB w="6350">
                      <a:solidFill>
                        <a:srgbClr val="011E41"/>
                      </a:solidFill>
                      <a:prstDash val="solid"/>
                    </a:lnB>
                    <a:solidFill>
                      <a:srgbClr val="F7DEEA"/>
                    </a:solidFill>
                  </a:tcPr>
                </a:tc>
                <a:tc>
                  <a:txBody>
                    <a:bodyPr/>
                    <a:lstStyle/>
                    <a:p>
                      <a:pPr marL="107950" rtl="1">
                        <a:lnSpc>
                          <a:spcPct val="100000"/>
                        </a:lnSpc>
                        <a:spcBef>
                          <a:spcPts val="635"/>
                        </a:spcBef>
                      </a:pPr>
                      <a:r>
                        <a:rPr lang="ar-JO" sz="1000" b="1" i="1" baseline="0" dirty="0">
                          <a:solidFill>
                            <a:srgbClr val="011E41"/>
                          </a:solidFill>
                          <a:latin typeface="+mn-lt"/>
                          <a:cs typeface="Calibri" panose="020F0502020204030204" pitchFamily="34" charset="0"/>
                        </a:rPr>
                        <a:t>ما غرض هذا المصدر؟</a:t>
                      </a:r>
                      <a:endParaRPr lang="ar-JO" sz="1000" baseline="0" dirty="0">
                        <a:latin typeface="+mn-lt"/>
                        <a:cs typeface="Calibri" panose="020F0502020204030204" pitchFamily="34" charset="0"/>
                      </a:endParaRPr>
                    </a:p>
                  </a:txBody>
                  <a:tcPr marL="0" marR="0" marT="80645" marB="0">
                    <a:lnL w="6350">
                      <a:solidFill>
                        <a:srgbClr val="011E41"/>
                      </a:solidFill>
                      <a:prstDash val="solid"/>
                    </a:lnL>
                    <a:lnT w="6350">
                      <a:solidFill>
                        <a:srgbClr val="011E41"/>
                      </a:solidFill>
                      <a:prstDash val="solid"/>
                    </a:lnT>
                    <a:lnB w="6350">
                      <a:solidFill>
                        <a:srgbClr val="011E41"/>
                      </a:solidFill>
                      <a:prstDash val="solid"/>
                    </a:lnB>
                    <a:solidFill>
                      <a:srgbClr val="F7DEEA"/>
                    </a:solidFill>
                  </a:tcPr>
                </a:tc>
                <a:extLst>
                  <a:ext uri="{0D108BD9-81ED-4DB2-BD59-A6C34878D82A}">
                    <a16:rowId xmlns:a16="http://schemas.microsoft.com/office/drawing/2014/main" val="10013"/>
                  </a:ext>
                </a:extLst>
              </a:tr>
              <a:tr h="760095">
                <a:tc>
                  <a:txBody>
                    <a:bodyPr/>
                    <a:lstStyle/>
                    <a:p>
                      <a:pPr marL="107950" marR="386715" rtl="1">
                        <a:lnSpc>
                          <a:spcPct val="111100"/>
                        </a:lnSpc>
                        <a:spcBef>
                          <a:spcPts val="520"/>
                        </a:spcBef>
                      </a:pPr>
                      <a:r>
                        <a:rPr lang="ar-JO" sz="1000" u="sng" baseline="0" dirty="0">
                          <a:solidFill>
                            <a:srgbClr val="992B7D"/>
                          </a:solidFill>
                          <a:uFill>
                            <a:solidFill>
                              <a:srgbClr val="992B7D"/>
                            </a:solidFill>
                          </a:uFill>
                          <a:latin typeface="Tahoma"/>
                          <a:cs typeface="Calibri" panose="020F0502020204030204" pitchFamily="34" charset="0"/>
                          <a:hlinkClick r:id="rId2"/>
                        </a:rPr>
                        <a:t>أداة التغذية الراجعة 27: إختيار التنسيق المناسب لجمهورك</a:t>
                      </a:r>
                      <a:endParaRPr sz="1000" baseline="0" dirty="0">
                        <a:latin typeface="Tahoma"/>
                        <a:cs typeface="Calibri" panose="020F0502020204030204" pitchFamily="34" charset="0"/>
                      </a:endParaRPr>
                    </a:p>
                  </a:txBody>
                  <a:tcPr marL="0" marR="0" marT="6604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386715" algn="just" rtl="1">
                        <a:lnSpc>
                          <a:spcPct val="111100"/>
                        </a:lnSpc>
                        <a:spcBef>
                          <a:spcPts val="520"/>
                        </a:spcBef>
                      </a:pPr>
                      <a:r>
                        <a:rPr lang="ar-JO" sz="1000" b="0" i="0" baseline="0" dirty="0">
                          <a:solidFill>
                            <a:schemeClr val="tx1"/>
                          </a:solidFill>
                          <a:effectLst/>
                          <a:latin typeface="+mn-lt"/>
                          <a:ea typeface="+mn-ea"/>
                          <a:cs typeface="Calibri" panose="020F0502020204030204" pitchFamily="34" charset="0"/>
                        </a:rPr>
                        <a:t>تتضمن جدولاً لتحديد الجهات التي تحتاج إلى أي نوع من المعلومات وبأي تنسيق، بالإضافة إلى جدول شجرة اتخاذ القرار بشأن أنواع المنتجات التي يمكنك تطويرها.</a:t>
                      </a:r>
                      <a:endParaRPr lang="ar-JO" sz="1000" baseline="0" dirty="0">
                        <a:latin typeface="Arial"/>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14"/>
                  </a:ext>
                </a:extLst>
              </a:tr>
            </a:tbl>
          </a:graphicData>
        </a:graphic>
      </p:graphicFrame>
      <p:pic>
        <p:nvPicPr>
          <p:cNvPr id="3" name="object 3"/>
          <p:cNvPicPr/>
          <p:nvPr/>
        </p:nvPicPr>
        <p:blipFill>
          <a:blip r:embed="rId3" cstate="print"/>
          <a:stretch>
            <a:fillRect/>
          </a:stretch>
        </p:blipFill>
        <p:spPr>
          <a:xfrm>
            <a:off x="6140450" y="2984500"/>
            <a:ext cx="248894" cy="248894"/>
          </a:xfrm>
          <a:prstGeom prst="rect">
            <a:avLst/>
          </a:prstGeom>
        </p:spPr>
      </p:pic>
      <p:pic>
        <p:nvPicPr>
          <p:cNvPr id="4" name="object 4"/>
          <p:cNvPicPr/>
          <p:nvPr/>
        </p:nvPicPr>
        <p:blipFill>
          <a:blip r:embed="rId4" cstate="print"/>
          <a:stretch>
            <a:fillRect/>
          </a:stretch>
        </p:blipFill>
        <p:spPr>
          <a:xfrm>
            <a:off x="6140450" y="3822700"/>
            <a:ext cx="248894" cy="248894"/>
          </a:xfrm>
          <a:prstGeom prst="rect">
            <a:avLst/>
          </a:prstGeom>
        </p:spPr>
      </p:pic>
      <p:pic>
        <p:nvPicPr>
          <p:cNvPr id="5" name="object 5"/>
          <p:cNvPicPr/>
          <p:nvPr/>
        </p:nvPicPr>
        <p:blipFill>
          <a:blip r:embed="rId5" cstate="print"/>
          <a:stretch>
            <a:fillRect/>
          </a:stretch>
        </p:blipFill>
        <p:spPr>
          <a:xfrm>
            <a:off x="6140450" y="4585307"/>
            <a:ext cx="248894" cy="248894"/>
          </a:xfrm>
          <a:prstGeom prst="rect">
            <a:avLst/>
          </a:prstGeom>
        </p:spPr>
      </p:pic>
      <p:pic>
        <p:nvPicPr>
          <p:cNvPr id="6" name="object 6"/>
          <p:cNvPicPr/>
          <p:nvPr/>
        </p:nvPicPr>
        <p:blipFill>
          <a:blip r:embed="rId6" cstate="print"/>
          <a:stretch>
            <a:fillRect/>
          </a:stretch>
        </p:blipFill>
        <p:spPr>
          <a:xfrm>
            <a:off x="5859806" y="5204160"/>
            <a:ext cx="248894" cy="248894"/>
          </a:xfrm>
          <a:prstGeom prst="rect">
            <a:avLst/>
          </a:prstGeom>
        </p:spPr>
      </p:pic>
      <p:pic>
        <p:nvPicPr>
          <p:cNvPr id="7" name="object 7"/>
          <p:cNvPicPr/>
          <p:nvPr/>
        </p:nvPicPr>
        <p:blipFill>
          <a:blip r:embed="rId7" cstate="print"/>
          <a:stretch>
            <a:fillRect/>
          </a:stretch>
        </p:blipFill>
        <p:spPr>
          <a:xfrm>
            <a:off x="5859806" y="5817616"/>
            <a:ext cx="248894" cy="248894"/>
          </a:xfrm>
          <a:prstGeom prst="rect">
            <a:avLst/>
          </a:prstGeom>
        </p:spPr>
      </p:pic>
      <p:pic>
        <p:nvPicPr>
          <p:cNvPr id="8" name="object 8"/>
          <p:cNvPicPr/>
          <p:nvPr/>
        </p:nvPicPr>
        <p:blipFill>
          <a:blip r:embed="rId8" cstate="print"/>
          <a:stretch>
            <a:fillRect/>
          </a:stretch>
        </p:blipFill>
        <p:spPr>
          <a:xfrm>
            <a:off x="6125127" y="6497360"/>
            <a:ext cx="248894" cy="248894"/>
          </a:xfrm>
          <a:prstGeom prst="rect">
            <a:avLst/>
          </a:prstGeom>
        </p:spPr>
      </p:pic>
      <p:pic>
        <p:nvPicPr>
          <p:cNvPr id="9" name="object 9"/>
          <p:cNvPicPr/>
          <p:nvPr/>
        </p:nvPicPr>
        <p:blipFill>
          <a:blip r:embed="rId9" cstate="print"/>
          <a:stretch>
            <a:fillRect/>
          </a:stretch>
        </p:blipFill>
        <p:spPr>
          <a:xfrm>
            <a:off x="6498547" y="8931654"/>
            <a:ext cx="248894" cy="248894"/>
          </a:xfrm>
          <a:prstGeom prst="rect">
            <a:avLst/>
          </a:prstGeom>
        </p:spPr>
      </p:pic>
      <p:sp>
        <p:nvSpPr>
          <p:cNvPr id="10" name="object 10"/>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992B7D"/>
          </a:solidFill>
        </p:spPr>
        <p:txBody>
          <a:bodyPr wrap="square" lIns="0" tIns="0" rIns="0" bIns="0" rtlCol="0"/>
          <a:lstStyle/>
          <a:p>
            <a:endParaRPr/>
          </a:p>
        </p:txBody>
      </p:sp>
      <p:sp>
        <p:nvSpPr>
          <p:cNvPr id="11" name="object 11"/>
          <p:cNvSpPr txBox="1"/>
          <p:nvPr/>
        </p:nvSpPr>
        <p:spPr>
          <a:xfrm>
            <a:off x="6747441" y="10083162"/>
            <a:ext cx="90170" cy="135935"/>
          </a:xfrm>
          <a:prstGeom prst="rect">
            <a:avLst/>
          </a:prstGeom>
        </p:spPr>
        <p:txBody>
          <a:bodyPr vert="horz" wrap="square" lIns="0" tIns="12700" rIns="0" bIns="0" rtlCol="0">
            <a:spAutoFit/>
          </a:bodyPr>
          <a:lstStyle/>
          <a:p>
            <a:pPr marL="12700">
              <a:lnSpc>
                <a:spcPct val="100000"/>
              </a:lnSpc>
              <a:spcBef>
                <a:spcPts val="100"/>
              </a:spcBef>
            </a:pPr>
            <a:r>
              <a:rPr sz="800" b="1" spc="60" dirty="0">
                <a:solidFill>
                  <a:srgbClr val="FFFFFF"/>
                </a:solidFill>
                <a:latin typeface="Calibri" panose="020F0502020204030204" pitchFamily="34" charset="0"/>
                <a:cs typeface="Calibri" panose="020F0502020204030204" pitchFamily="34" charset="0"/>
              </a:rPr>
              <a:t>9</a:t>
            </a:r>
            <a:endParaRPr sz="800" dirty="0">
              <a:latin typeface="Calibri" panose="020F0502020204030204" pitchFamily="34" charset="0"/>
              <a:cs typeface="Calibri" panose="020F0502020204030204" pitchFamily="34" charset="0"/>
            </a:endParaRPr>
          </a:p>
        </p:txBody>
      </p:sp>
      <p:sp>
        <p:nvSpPr>
          <p:cNvPr id="12" name="object 12"/>
          <p:cNvSpPr txBox="1"/>
          <p:nvPr/>
        </p:nvSpPr>
        <p:spPr>
          <a:xfrm>
            <a:off x="2425072" y="10091697"/>
            <a:ext cx="4086225" cy="120546"/>
          </a:xfrm>
          <a:prstGeom prst="rect">
            <a:avLst/>
          </a:prstGeom>
        </p:spPr>
        <p:txBody>
          <a:bodyPr vert="horz" wrap="square" lIns="0" tIns="12700" rIns="0" bIns="0" rtlCol="0">
            <a:spAutoFit/>
          </a:bodyPr>
          <a:lstStyle/>
          <a:p>
            <a:pPr marL="12700" rtl="1">
              <a:lnSpc>
                <a:spcPct val="100000"/>
              </a:lnSpc>
              <a:spcBef>
                <a:spcPts val="100"/>
              </a:spcBef>
            </a:pPr>
            <a:r>
              <a:rPr lang="ar-JO" sz="700" b="1" spc="95" dirty="0">
                <a:solidFill>
                  <a:srgbClr val="992B7D"/>
                </a:solidFill>
                <a:latin typeface="Calibri"/>
                <a:cs typeface="Calibri"/>
              </a:rPr>
              <a:t>الوحدة 3: </a:t>
            </a:r>
            <a:endParaRPr sz="700" dirty="0">
              <a:latin typeface="Verdana"/>
              <a:cs typeface="Verdana"/>
            </a:endParaRPr>
          </a:p>
        </p:txBody>
      </p:sp>
      <p:sp>
        <p:nvSpPr>
          <p:cNvPr id="13" name="object 23">
            <a:extLst>
              <a:ext uri="{FF2B5EF4-FFF2-40B4-BE49-F238E27FC236}">
                <a16:creationId xmlns:a16="http://schemas.microsoft.com/office/drawing/2014/main" id="{F35AAE75-2E97-7606-D90D-D128F85A567E}"/>
              </a:ext>
            </a:extLst>
          </p:cNvPr>
          <p:cNvSpPr txBox="1"/>
          <p:nvPr/>
        </p:nvSpPr>
        <p:spPr>
          <a:xfrm>
            <a:off x="2671407" y="10101776"/>
            <a:ext cx="3350553" cy="120546"/>
          </a:xfrm>
          <a:prstGeom prst="rect">
            <a:avLst/>
          </a:prstGeom>
        </p:spPr>
        <p:txBody>
          <a:bodyPr vert="horz" wrap="square" lIns="0" tIns="12700" rIns="0" bIns="0" rtlCol="0">
            <a:spAutoFit/>
          </a:bodyPr>
          <a:lstStyle/>
          <a:p>
            <a:pPr marL="12700" rtl="1">
              <a:lnSpc>
                <a:spcPct val="100000"/>
              </a:lnSpc>
              <a:spcBef>
                <a:spcPts val="100"/>
              </a:spcBef>
            </a:pPr>
            <a:r>
              <a:rPr lang="ar-JO" sz="700" spc="10" dirty="0">
                <a:latin typeface="Verdana"/>
                <a:cs typeface="Verdana"/>
              </a:rPr>
              <a:t>لمحة عامة: كيفية الاستماع والاستجابة للتغذية الراجعة المجتمعية المفتوحة</a:t>
            </a:r>
            <a:endParaRPr sz="700" dirty="0">
              <a:latin typeface="Verdana"/>
              <a:cs typeface="Verdana"/>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4625</TotalTime>
  <Words>18668</Words>
  <Application>Microsoft Office PowerPoint</Application>
  <PresentationFormat>Custom</PresentationFormat>
  <Paragraphs>1310</Paragraphs>
  <Slides>54</Slides>
  <Notes>2</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54</vt:i4>
      </vt:variant>
    </vt:vector>
  </HeadingPairs>
  <TitlesOfParts>
    <vt:vector size="70" baseType="lpstr">
      <vt:lpstr>Arial</vt:lpstr>
      <vt:lpstr>Arial Black</vt:lpstr>
      <vt:lpstr>Arial Narrow</vt:lpstr>
      <vt:lpstr>Calibri</vt:lpstr>
      <vt:lpstr>Century Gothic</vt:lpstr>
      <vt:lpstr>Gill Sans MT</vt:lpstr>
      <vt:lpstr>Helvetica Neue</vt:lpstr>
      <vt:lpstr>inherit</vt:lpstr>
      <vt:lpstr>Lucida Sans</vt:lpstr>
      <vt:lpstr>Söhne</vt:lpstr>
      <vt:lpstr>Tahoma</vt:lpstr>
      <vt:lpstr>Times New Roman</vt:lpstr>
      <vt:lpstr>Trebuchet MS</vt:lpstr>
      <vt:lpstr>Verdana</vt:lpstr>
      <vt:lpstr>Wingdings</vt:lpstr>
      <vt:lpstr>Office Theme</vt:lpstr>
      <vt:lpstr>الوحدة 3</vt:lpstr>
      <vt:lpstr>قائمة المحتويات</vt:lpstr>
      <vt:lpstr>PowerPoint Presentation</vt:lpstr>
      <vt:lpstr>إستعراض لهذا الدليل</vt:lpstr>
      <vt:lpstr>PowerPoint Presentation</vt:lpstr>
      <vt:lpstr>PowerPoint Presentation</vt:lpstr>
      <vt:lpstr>لمحة عامة: كيفية الاستماع والاستجابة للتغذية الراجعة المجتمعية المفتوحة </vt:lpstr>
      <vt:lpstr>PowerPoint Presentation</vt:lpstr>
      <vt:lpstr>PowerPoint Presentation</vt:lpstr>
      <vt:lpstr>PowerPoint Presentation</vt:lpstr>
      <vt:lpstr>المقدمة</vt:lpstr>
      <vt:lpstr>PowerPoint Presentation</vt:lpstr>
      <vt:lpstr>PowerPoint Presentation</vt:lpstr>
      <vt:lpstr>مراحل آلية التغذية الراجعة المفتوحة وغير المنظمة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مصادر إضافية</vt:lpstr>
      <vt:lpstr>قائمة المصطلحات</vt:lpstr>
      <vt:lpstr>PowerPoint Presentation</vt:lpstr>
      <vt:lpstr>PowerPoint Presentation</vt:lpstr>
      <vt:lpstr>شكر وعرفان</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النموذج 3</dc:title>
  <cp:lastModifiedBy>montaser obied</cp:lastModifiedBy>
  <cp:revision>1358</cp:revision>
  <dcterms:created xsi:type="dcterms:W3CDTF">2023-10-11T11:06:02Z</dcterms:created>
  <dcterms:modified xsi:type="dcterms:W3CDTF">2023-11-25T11:13:14Z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2022-10-20T00:00:00Z</vt:filetime>
  </property>
  <property fmtid="{D5CDD505-2E9C-101B-9397-08002B2CF9AE}" pid="3" name="Creator">
    <vt:lpwstr>Adobe InDesign 18.0 (Macintosh)</vt:lpwstr>
  </property>
  <property fmtid="{D5CDD505-2E9C-101B-9397-08002B2CF9AE}" pid="4" name="LastSaved">
    <vt:filetime>2023-10-11T00:00:00Z</vt:filetime>
  </property>
  <property fmtid="{D5CDD505-2E9C-101B-9397-08002B2CF9AE}" pid="5" name="Producer">
    <vt:lpwstr>Adobe PDF Library 17.0</vt:lpwstr>
  </property>
</Properties>
</file>