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7556500" cy="10693400"/>
  <p:notesSz cx="7556500" cy="106934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800080"/>
    <a:srgbClr val="990099"/>
    <a:srgbClr val="FF33CC"/>
    <a:srgbClr val="FF3399"/>
    <a:srgbClr val="0000CC"/>
    <a:srgbClr val="FFCCC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21" autoAdjust="0"/>
    <p:restoredTop sz="94162" autoAdjust="0"/>
  </p:normalViewPr>
  <p:slideViewPr>
    <p:cSldViewPr>
      <p:cViewPr>
        <p:scale>
          <a:sx n="150" d="100"/>
          <a:sy n="150" d="100"/>
        </p:scale>
        <p:origin x="108" y="-1062"/>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ntaser obied" userId="2daf864f83c5e38c" providerId="LiveId" clId="{BF092BE8-D220-4BC8-B1A8-02DFEB5EE7AE}"/>
    <pc:docChg chg="undo redo custSel modSld">
      <pc:chgData name="montaser obied" userId="2daf864f83c5e38c" providerId="LiveId" clId="{BF092BE8-D220-4BC8-B1A8-02DFEB5EE7AE}" dt="2023-11-18T10:34:18.063" v="11570" actId="20577"/>
      <pc:docMkLst>
        <pc:docMk/>
      </pc:docMkLst>
      <pc:sldChg chg="modSp mod">
        <pc:chgData name="montaser obied" userId="2daf864f83c5e38c" providerId="LiveId" clId="{BF092BE8-D220-4BC8-B1A8-02DFEB5EE7AE}" dt="2023-11-15T06:42:07.462" v="3524" actId="20577"/>
        <pc:sldMkLst>
          <pc:docMk/>
          <pc:sldMk cId="0" sldId="256"/>
        </pc:sldMkLst>
        <pc:spChg chg="mod">
          <ac:chgData name="montaser obied" userId="2daf864f83c5e38c" providerId="LiveId" clId="{BF092BE8-D220-4BC8-B1A8-02DFEB5EE7AE}" dt="2023-11-15T06:42:07.462" v="3524" actId="20577"/>
          <ac:spMkLst>
            <pc:docMk/>
            <pc:sldMk cId="0" sldId="256"/>
            <ac:spMk id="11" creationId="{00000000-0000-0000-0000-000000000000}"/>
          </ac:spMkLst>
        </pc:spChg>
        <pc:spChg chg="mod">
          <ac:chgData name="montaser obied" userId="2daf864f83c5e38c" providerId="LiveId" clId="{BF092BE8-D220-4BC8-B1A8-02DFEB5EE7AE}" dt="2023-11-15T06:41:42.486" v="3510" actId="313"/>
          <ac:spMkLst>
            <pc:docMk/>
            <pc:sldMk cId="0" sldId="256"/>
            <ac:spMk id="12" creationId="{00000000-0000-0000-0000-000000000000}"/>
          </ac:spMkLst>
        </pc:spChg>
      </pc:sldChg>
      <pc:sldChg chg="modSp mod">
        <pc:chgData name="montaser obied" userId="2daf864f83c5e38c" providerId="LiveId" clId="{BF092BE8-D220-4BC8-B1A8-02DFEB5EE7AE}" dt="2023-11-15T06:42:17.083" v="3525" actId="313"/>
        <pc:sldMkLst>
          <pc:docMk/>
          <pc:sldMk cId="0" sldId="257"/>
        </pc:sldMkLst>
        <pc:spChg chg="mod">
          <ac:chgData name="montaser obied" userId="2daf864f83c5e38c" providerId="LiveId" clId="{BF092BE8-D220-4BC8-B1A8-02DFEB5EE7AE}" dt="2023-11-15T06:42:17.083" v="3525" actId="313"/>
          <ac:spMkLst>
            <pc:docMk/>
            <pc:sldMk cId="0" sldId="257"/>
            <ac:spMk id="10" creationId="{00000000-0000-0000-0000-000000000000}"/>
          </ac:spMkLst>
        </pc:spChg>
      </pc:sldChg>
      <pc:sldChg chg="modSp mod">
        <pc:chgData name="montaser obied" userId="2daf864f83c5e38c" providerId="LiveId" clId="{BF092BE8-D220-4BC8-B1A8-02DFEB5EE7AE}" dt="2023-11-15T06:39:37.355" v="3509"/>
        <pc:sldMkLst>
          <pc:docMk/>
          <pc:sldMk cId="0" sldId="259"/>
        </pc:sldMkLst>
        <pc:spChg chg="mod">
          <ac:chgData name="montaser obied" userId="2daf864f83c5e38c" providerId="LiveId" clId="{BF092BE8-D220-4BC8-B1A8-02DFEB5EE7AE}" dt="2023-11-15T06:39:37.355" v="3509"/>
          <ac:spMkLst>
            <pc:docMk/>
            <pc:sldMk cId="0" sldId="259"/>
            <ac:spMk id="4" creationId="{00000000-0000-0000-0000-000000000000}"/>
          </ac:spMkLst>
        </pc:spChg>
        <pc:spChg chg="mod">
          <ac:chgData name="montaser obied" userId="2daf864f83c5e38c" providerId="LiveId" clId="{BF092BE8-D220-4BC8-B1A8-02DFEB5EE7AE}" dt="2023-11-13T10:49:18.100" v="68" actId="20577"/>
          <ac:spMkLst>
            <pc:docMk/>
            <pc:sldMk cId="0" sldId="259"/>
            <ac:spMk id="5" creationId="{00000000-0000-0000-0000-000000000000}"/>
          </ac:spMkLst>
        </pc:spChg>
        <pc:spChg chg="mod">
          <ac:chgData name="montaser obied" userId="2daf864f83c5e38c" providerId="LiveId" clId="{BF092BE8-D220-4BC8-B1A8-02DFEB5EE7AE}" dt="2023-11-13T10:56:22.408" v="88" actId="20577"/>
          <ac:spMkLst>
            <pc:docMk/>
            <pc:sldMk cId="0" sldId="259"/>
            <ac:spMk id="6" creationId="{00000000-0000-0000-0000-000000000000}"/>
          </ac:spMkLst>
        </pc:spChg>
        <pc:spChg chg="mod">
          <ac:chgData name="montaser obied" userId="2daf864f83c5e38c" providerId="LiveId" clId="{BF092BE8-D220-4BC8-B1A8-02DFEB5EE7AE}" dt="2023-11-15T06:39:37.355" v="3509"/>
          <ac:spMkLst>
            <pc:docMk/>
            <pc:sldMk cId="0" sldId="259"/>
            <ac:spMk id="31" creationId="{BD911886-2014-4191-8679-9694090B71DC}"/>
          </ac:spMkLst>
        </pc:spChg>
      </pc:sldChg>
      <pc:sldChg chg="modSp mod">
        <pc:chgData name="montaser obied" userId="2daf864f83c5e38c" providerId="LiveId" clId="{BF092BE8-D220-4BC8-B1A8-02DFEB5EE7AE}" dt="2023-11-15T06:42:45.466" v="3540" actId="20577"/>
        <pc:sldMkLst>
          <pc:docMk/>
          <pc:sldMk cId="0" sldId="260"/>
        </pc:sldMkLst>
        <pc:spChg chg="mod">
          <ac:chgData name="montaser obied" userId="2daf864f83c5e38c" providerId="LiveId" clId="{BF092BE8-D220-4BC8-B1A8-02DFEB5EE7AE}" dt="2023-11-13T10:57:22.926" v="94" actId="20577"/>
          <ac:spMkLst>
            <pc:docMk/>
            <pc:sldMk cId="0" sldId="260"/>
            <ac:spMk id="18" creationId="{00000000-0000-0000-0000-000000000000}"/>
          </ac:spMkLst>
        </pc:spChg>
        <pc:spChg chg="mod">
          <ac:chgData name="montaser obied" userId="2daf864f83c5e38c" providerId="LiveId" clId="{BF092BE8-D220-4BC8-B1A8-02DFEB5EE7AE}" dt="2023-11-15T06:42:45.466" v="3540" actId="20577"/>
          <ac:spMkLst>
            <pc:docMk/>
            <pc:sldMk cId="0" sldId="260"/>
            <ac:spMk id="61" creationId="{B1AB43E6-DC62-B258-4D18-EB980E521410}"/>
          </ac:spMkLst>
        </pc:spChg>
        <pc:picChg chg="mod">
          <ac:chgData name="montaser obied" userId="2daf864f83c5e38c" providerId="LiveId" clId="{BF092BE8-D220-4BC8-B1A8-02DFEB5EE7AE}" dt="2023-11-13T10:56:47.645" v="89" actId="1076"/>
          <ac:picMkLst>
            <pc:docMk/>
            <pc:sldMk cId="0" sldId="260"/>
            <ac:picMk id="53" creationId="{831B9DC5-0225-705F-61F6-2EE5D97DC8B3}"/>
          </ac:picMkLst>
        </pc:picChg>
      </pc:sldChg>
      <pc:sldChg chg="modSp mod">
        <pc:chgData name="montaser obied" userId="2daf864f83c5e38c" providerId="LiveId" clId="{BF092BE8-D220-4BC8-B1A8-02DFEB5EE7AE}" dt="2023-11-15T06:43:23.415" v="3542" actId="313"/>
        <pc:sldMkLst>
          <pc:docMk/>
          <pc:sldMk cId="0" sldId="261"/>
        </pc:sldMkLst>
        <pc:spChg chg="mod">
          <ac:chgData name="montaser obied" userId="2daf864f83c5e38c" providerId="LiveId" clId="{BF092BE8-D220-4BC8-B1A8-02DFEB5EE7AE}" dt="2023-11-15T06:38:32.101" v="3508"/>
          <ac:spMkLst>
            <pc:docMk/>
            <pc:sldMk cId="0" sldId="261"/>
            <ac:spMk id="4" creationId="{00000000-0000-0000-0000-000000000000}"/>
          </ac:spMkLst>
        </pc:spChg>
        <pc:spChg chg="mod">
          <ac:chgData name="montaser obied" userId="2daf864f83c5e38c" providerId="LiveId" clId="{BF092BE8-D220-4BC8-B1A8-02DFEB5EE7AE}" dt="2023-11-15T06:43:15.994" v="3541" actId="313"/>
          <ac:spMkLst>
            <pc:docMk/>
            <pc:sldMk cId="0" sldId="261"/>
            <ac:spMk id="8" creationId="{00000000-0000-0000-0000-000000000000}"/>
          </ac:spMkLst>
        </pc:spChg>
        <pc:spChg chg="mod">
          <ac:chgData name="montaser obied" userId="2daf864f83c5e38c" providerId="LiveId" clId="{BF092BE8-D220-4BC8-B1A8-02DFEB5EE7AE}" dt="2023-11-15T06:43:23.415" v="3542" actId="313"/>
          <ac:spMkLst>
            <pc:docMk/>
            <pc:sldMk cId="0" sldId="261"/>
            <ac:spMk id="11" creationId="{00000000-0000-0000-0000-000000000000}"/>
          </ac:spMkLst>
        </pc:spChg>
        <pc:graphicFrameChg chg="mod modGraphic">
          <ac:chgData name="montaser obied" userId="2daf864f83c5e38c" providerId="LiveId" clId="{BF092BE8-D220-4BC8-B1A8-02DFEB5EE7AE}" dt="2023-11-15T06:39:37.355" v="3509"/>
          <ac:graphicFrameMkLst>
            <pc:docMk/>
            <pc:sldMk cId="0" sldId="261"/>
            <ac:graphicFrameMk id="6" creationId="{00000000-0000-0000-0000-000000000000}"/>
          </ac:graphicFrameMkLst>
        </pc:graphicFrameChg>
      </pc:sldChg>
      <pc:sldChg chg="modSp mod">
        <pc:chgData name="montaser obied" userId="2daf864f83c5e38c" providerId="LiveId" clId="{BF092BE8-D220-4BC8-B1A8-02DFEB5EE7AE}" dt="2023-11-15T06:43:51.797" v="3543" actId="313"/>
        <pc:sldMkLst>
          <pc:docMk/>
          <pc:sldMk cId="0" sldId="262"/>
        </pc:sldMkLst>
        <pc:spChg chg="mod">
          <ac:chgData name="montaser obied" userId="2daf864f83c5e38c" providerId="LiveId" clId="{BF092BE8-D220-4BC8-B1A8-02DFEB5EE7AE}" dt="2023-11-15T06:43:51.797" v="3543" actId="313"/>
          <ac:spMkLst>
            <pc:docMk/>
            <pc:sldMk cId="0" sldId="262"/>
            <ac:spMk id="25" creationId="{BE8879EB-E2E7-D8BA-8620-A65F52450C9C}"/>
          </ac:spMkLst>
        </pc:spChg>
        <pc:graphicFrameChg chg="mod modGraphic">
          <ac:chgData name="montaser obied" userId="2daf864f83c5e38c" providerId="LiveId" clId="{BF092BE8-D220-4BC8-B1A8-02DFEB5EE7AE}" dt="2023-11-15T06:39:37.355" v="3509"/>
          <ac:graphicFrameMkLst>
            <pc:docMk/>
            <pc:sldMk cId="0" sldId="262"/>
            <ac:graphicFrameMk id="2" creationId="{00000000-0000-0000-0000-000000000000}"/>
          </ac:graphicFrameMkLst>
        </pc:graphicFrameChg>
      </pc:sldChg>
      <pc:sldChg chg="modSp mod">
        <pc:chgData name="montaser obied" userId="2daf864f83c5e38c" providerId="LiveId" clId="{BF092BE8-D220-4BC8-B1A8-02DFEB5EE7AE}" dt="2023-11-15T06:39:37.355" v="3509"/>
        <pc:sldMkLst>
          <pc:docMk/>
          <pc:sldMk cId="0" sldId="263"/>
        </pc:sldMkLst>
        <pc:spChg chg="mod">
          <ac:chgData name="montaser obied" userId="2daf864f83c5e38c" providerId="LiveId" clId="{BF092BE8-D220-4BC8-B1A8-02DFEB5EE7AE}" dt="2023-11-15T06:38:32.101" v="3508"/>
          <ac:spMkLst>
            <pc:docMk/>
            <pc:sldMk cId="0" sldId="263"/>
            <ac:spMk id="10" creationId="{00000000-0000-0000-0000-000000000000}"/>
          </ac:spMkLst>
        </pc:spChg>
        <pc:graphicFrameChg chg="mod modGraphic">
          <ac:chgData name="montaser obied" userId="2daf864f83c5e38c" providerId="LiveId" clId="{BF092BE8-D220-4BC8-B1A8-02DFEB5EE7AE}" dt="2023-11-15T06:39:37.355" v="3509"/>
          <ac:graphicFrameMkLst>
            <pc:docMk/>
            <pc:sldMk cId="0" sldId="263"/>
            <ac:graphicFrameMk id="2" creationId="{00000000-0000-0000-0000-000000000000}"/>
          </ac:graphicFrameMkLst>
        </pc:graphicFrameChg>
      </pc:sldChg>
      <pc:sldChg chg="modSp mod">
        <pc:chgData name="montaser obied" userId="2daf864f83c5e38c" providerId="LiveId" clId="{BF092BE8-D220-4BC8-B1A8-02DFEB5EE7AE}" dt="2023-11-15T06:44:05.402" v="3544" actId="313"/>
        <pc:sldMkLst>
          <pc:docMk/>
          <pc:sldMk cId="0" sldId="264"/>
        </pc:sldMkLst>
        <pc:spChg chg="mod">
          <ac:chgData name="montaser obied" userId="2daf864f83c5e38c" providerId="LiveId" clId="{BF092BE8-D220-4BC8-B1A8-02DFEB5EE7AE}" dt="2023-11-15T06:44:05.402" v="3544" actId="313"/>
          <ac:spMkLst>
            <pc:docMk/>
            <pc:sldMk cId="0" sldId="264"/>
            <ac:spMk id="12" creationId="{134B99A1-B8FB-25F6-179F-8F90CF906F5D}"/>
          </ac:spMkLst>
        </pc:spChg>
        <pc:graphicFrameChg chg="mod modGraphic">
          <ac:chgData name="montaser obied" userId="2daf864f83c5e38c" providerId="LiveId" clId="{BF092BE8-D220-4BC8-B1A8-02DFEB5EE7AE}" dt="2023-11-15T06:39:37.355" v="3509"/>
          <ac:graphicFrameMkLst>
            <pc:docMk/>
            <pc:sldMk cId="0" sldId="264"/>
            <ac:graphicFrameMk id="2" creationId="{00000000-0000-0000-0000-000000000000}"/>
          </ac:graphicFrameMkLst>
        </pc:graphicFrameChg>
      </pc:sldChg>
      <pc:sldChg chg="addSp delSp modSp mod">
        <pc:chgData name="montaser obied" userId="2daf864f83c5e38c" providerId="LiveId" clId="{BF092BE8-D220-4BC8-B1A8-02DFEB5EE7AE}" dt="2023-11-15T06:39:37.355" v="3509"/>
        <pc:sldMkLst>
          <pc:docMk/>
          <pc:sldMk cId="0" sldId="265"/>
        </pc:sldMkLst>
        <pc:spChg chg="mod">
          <ac:chgData name="montaser obied" userId="2daf864f83c5e38c" providerId="LiveId" clId="{BF092BE8-D220-4BC8-B1A8-02DFEB5EE7AE}" dt="2023-11-15T06:38:32.101" v="3508"/>
          <ac:spMkLst>
            <pc:docMk/>
            <pc:sldMk cId="0" sldId="265"/>
            <ac:spMk id="4" creationId="{00000000-0000-0000-0000-000000000000}"/>
          </ac:spMkLst>
        </pc:spChg>
        <pc:spChg chg="mod">
          <ac:chgData name="montaser obied" userId="2daf864f83c5e38c" providerId="LiveId" clId="{BF092BE8-D220-4BC8-B1A8-02DFEB5EE7AE}" dt="2023-11-15T06:38:32.101" v="3508"/>
          <ac:spMkLst>
            <pc:docMk/>
            <pc:sldMk cId="0" sldId="265"/>
            <ac:spMk id="5" creationId="{00000000-0000-0000-0000-000000000000}"/>
          </ac:spMkLst>
        </pc:spChg>
        <pc:spChg chg="mod">
          <ac:chgData name="montaser obied" userId="2daf864f83c5e38c" providerId="LiveId" clId="{BF092BE8-D220-4BC8-B1A8-02DFEB5EE7AE}" dt="2023-11-14T10:37:05.006" v="1125" actId="782"/>
          <ac:spMkLst>
            <pc:docMk/>
            <pc:sldMk cId="0" sldId="265"/>
            <ac:spMk id="6" creationId="{00000000-0000-0000-0000-000000000000}"/>
          </ac:spMkLst>
        </pc:spChg>
        <pc:spChg chg="mod">
          <ac:chgData name="montaser obied" userId="2daf864f83c5e38c" providerId="LiveId" clId="{BF092BE8-D220-4BC8-B1A8-02DFEB5EE7AE}" dt="2023-11-15T06:39:37.355" v="3509"/>
          <ac:spMkLst>
            <pc:docMk/>
            <pc:sldMk cId="0" sldId="265"/>
            <ac:spMk id="7" creationId="{00000000-0000-0000-0000-000000000000}"/>
          </ac:spMkLst>
        </pc:spChg>
        <pc:spChg chg="mod">
          <ac:chgData name="montaser obied" userId="2daf864f83c5e38c" providerId="LiveId" clId="{BF092BE8-D220-4BC8-B1A8-02DFEB5EE7AE}" dt="2023-11-15T06:39:37.355" v="3509"/>
          <ac:spMkLst>
            <pc:docMk/>
            <pc:sldMk cId="0" sldId="265"/>
            <ac:spMk id="8" creationId="{00000000-0000-0000-0000-000000000000}"/>
          </ac:spMkLst>
        </pc:spChg>
        <pc:spChg chg="mod">
          <ac:chgData name="montaser obied" userId="2daf864f83c5e38c" providerId="LiveId" clId="{BF092BE8-D220-4BC8-B1A8-02DFEB5EE7AE}" dt="2023-11-15T06:39:37.355" v="3509"/>
          <ac:spMkLst>
            <pc:docMk/>
            <pc:sldMk cId="0" sldId="265"/>
            <ac:spMk id="9" creationId="{00000000-0000-0000-0000-000000000000}"/>
          </ac:spMkLst>
        </pc:spChg>
        <pc:spChg chg="mod">
          <ac:chgData name="montaser obied" userId="2daf864f83c5e38c" providerId="LiveId" clId="{BF092BE8-D220-4BC8-B1A8-02DFEB5EE7AE}" dt="2023-11-15T06:39:37.355" v="3509"/>
          <ac:spMkLst>
            <pc:docMk/>
            <pc:sldMk cId="0" sldId="265"/>
            <ac:spMk id="11" creationId="{00000000-0000-0000-0000-000000000000}"/>
          </ac:spMkLst>
        </pc:spChg>
        <pc:spChg chg="del">
          <ac:chgData name="montaser obied" userId="2daf864f83c5e38c" providerId="LiveId" clId="{BF092BE8-D220-4BC8-B1A8-02DFEB5EE7AE}" dt="2023-11-14T10:45:13.249" v="1190" actId="478"/>
          <ac:spMkLst>
            <pc:docMk/>
            <pc:sldMk cId="0" sldId="265"/>
            <ac:spMk id="33" creationId="{00000000-0000-0000-0000-000000000000}"/>
          </ac:spMkLst>
        </pc:spChg>
        <pc:spChg chg="mod">
          <ac:chgData name="montaser obied" userId="2daf864f83c5e38c" providerId="LiveId" clId="{BF092BE8-D220-4BC8-B1A8-02DFEB5EE7AE}" dt="2023-11-15T06:39:37.355" v="3509"/>
          <ac:spMkLst>
            <pc:docMk/>
            <pc:sldMk cId="0" sldId="265"/>
            <ac:spMk id="35" creationId="{00000000-0000-0000-0000-000000000000}"/>
          </ac:spMkLst>
        </pc:spChg>
        <pc:spChg chg="del">
          <ac:chgData name="montaser obied" userId="2daf864f83c5e38c" providerId="LiveId" clId="{BF092BE8-D220-4BC8-B1A8-02DFEB5EE7AE}" dt="2023-11-14T10:45:13.249" v="1190" actId="478"/>
          <ac:spMkLst>
            <pc:docMk/>
            <pc:sldMk cId="0" sldId="265"/>
            <ac:spMk id="36" creationId="{00000000-0000-0000-0000-000000000000}"/>
          </ac:spMkLst>
        </pc:spChg>
        <pc:spChg chg="del mod">
          <ac:chgData name="montaser obied" userId="2daf864f83c5e38c" providerId="LiveId" clId="{BF092BE8-D220-4BC8-B1A8-02DFEB5EE7AE}" dt="2023-11-14T10:45:13.249" v="1190" actId="478"/>
          <ac:spMkLst>
            <pc:docMk/>
            <pc:sldMk cId="0" sldId="265"/>
            <ac:spMk id="37" creationId="{00000000-0000-0000-0000-000000000000}"/>
          </ac:spMkLst>
        </pc:spChg>
        <pc:spChg chg="del mod">
          <ac:chgData name="montaser obied" userId="2daf864f83c5e38c" providerId="LiveId" clId="{BF092BE8-D220-4BC8-B1A8-02DFEB5EE7AE}" dt="2023-11-14T10:45:13.249" v="1190" actId="478"/>
          <ac:spMkLst>
            <pc:docMk/>
            <pc:sldMk cId="0" sldId="265"/>
            <ac:spMk id="38" creationId="{00000000-0000-0000-0000-000000000000}"/>
          </ac:spMkLst>
        </pc:spChg>
        <pc:spChg chg="del">
          <ac:chgData name="montaser obied" userId="2daf864f83c5e38c" providerId="LiveId" clId="{BF092BE8-D220-4BC8-B1A8-02DFEB5EE7AE}" dt="2023-11-14T10:45:13.249" v="1190" actId="478"/>
          <ac:spMkLst>
            <pc:docMk/>
            <pc:sldMk cId="0" sldId="265"/>
            <ac:spMk id="39" creationId="{00000000-0000-0000-0000-000000000000}"/>
          </ac:spMkLst>
        </pc:spChg>
        <pc:spChg chg="mod">
          <ac:chgData name="montaser obied" userId="2daf864f83c5e38c" providerId="LiveId" clId="{BF092BE8-D220-4BC8-B1A8-02DFEB5EE7AE}" dt="2023-11-14T10:57:56.722" v="1227" actId="20577"/>
          <ac:spMkLst>
            <pc:docMk/>
            <pc:sldMk cId="0" sldId="265"/>
            <ac:spMk id="41" creationId="{00000000-0000-0000-0000-000000000000}"/>
          </ac:spMkLst>
        </pc:spChg>
        <pc:spChg chg="add del mod">
          <ac:chgData name="montaser obied" userId="2daf864f83c5e38c" providerId="LiveId" clId="{BF092BE8-D220-4BC8-B1A8-02DFEB5EE7AE}" dt="2023-11-14T10:43:45.952" v="1183" actId="478"/>
          <ac:spMkLst>
            <pc:docMk/>
            <pc:sldMk cId="0" sldId="265"/>
            <ac:spMk id="42" creationId="{F61EEF6D-B35C-EB16-9E83-A7CEDC9ADC58}"/>
          </ac:spMkLst>
        </pc:spChg>
        <pc:spChg chg="mod">
          <ac:chgData name="montaser obied" userId="2daf864f83c5e38c" providerId="LiveId" clId="{BF092BE8-D220-4BC8-B1A8-02DFEB5EE7AE}" dt="2023-11-15T06:39:37.355" v="3509"/>
          <ac:spMkLst>
            <pc:docMk/>
            <pc:sldMk cId="0" sldId="265"/>
            <ac:spMk id="48" creationId="{04C42358-889F-034B-5977-38BA15477C19}"/>
          </ac:spMkLst>
        </pc:spChg>
        <pc:spChg chg="del mod">
          <ac:chgData name="montaser obied" userId="2daf864f83c5e38c" providerId="LiveId" clId="{BF092BE8-D220-4BC8-B1A8-02DFEB5EE7AE}" dt="2023-11-14T10:45:13.249" v="1190" actId="478"/>
          <ac:spMkLst>
            <pc:docMk/>
            <pc:sldMk cId="0" sldId="265"/>
            <ac:spMk id="49" creationId="{8EE8C23F-904A-215F-3EAC-6EA70C1EB85F}"/>
          </ac:spMkLst>
        </pc:spChg>
        <pc:spChg chg="mod">
          <ac:chgData name="montaser obied" userId="2daf864f83c5e38c" providerId="LiveId" clId="{BF092BE8-D220-4BC8-B1A8-02DFEB5EE7AE}" dt="2023-11-14T10:45:35.178" v="1197" actId="404"/>
          <ac:spMkLst>
            <pc:docMk/>
            <pc:sldMk cId="0" sldId="265"/>
            <ac:spMk id="50" creationId="{85877CE1-2BEF-153B-7B6C-FA00402B89B0}"/>
          </ac:spMkLst>
        </pc:spChg>
        <pc:spChg chg="mod">
          <ac:chgData name="montaser obied" userId="2daf864f83c5e38c" providerId="LiveId" clId="{BF092BE8-D220-4BC8-B1A8-02DFEB5EE7AE}" dt="2023-11-14T10:45:35.178" v="1197" actId="404"/>
          <ac:spMkLst>
            <pc:docMk/>
            <pc:sldMk cId="0" sldId="265"/>
            <ac:spMk id="52" creationId="{D3078144-BCE8-4A15-641B-2DC6E7D8E5BC}"/>
          </ac:spMkLst>
        </pc:spChg>
        <pc:spChg chg="mod">
          <ac:chgData name="montaser obied" userId="2daf864f83c5e38c" providerId="LiveId" clId="{BF092BE8-D220-4BC8-B1A8-02DFEB5EE7AE}" dt="2023-11-14T10:45:35.178" v="1197" actId="404"/>
          <ac:spMkLst>
            <pc:docMk/>
            <pc:sldMk cId="0" sldId="265"/>
            <ac:spMk id="54" creationId="{457F3DB4-F6EB-49FA-E110-EA62957EC409}"/>
          </ac:spMkLst>
        </pc:spChg>
        <pc:spChg chg="mod">
          <ac:chgData name="montaser obied" userId="2daf864f83c5e38c" providerId="LiveId" clId="{BF092BE8-D220-4BC8-B1A8-02DFEB5EE7AE}" dt="2023-11-14T10:45:35.178" v="1197" actId="404"/>
          <ac:spMkLst>
            <pc:docMk/>
            <pc:sldMk cId="0" sldId="265"/>
            <ac:spMk id="56" creationId="{66F86E60-F125-0E76-35A2-EB699F1B6FC0}"/>
          </ac:spMkLst>
        </pc:spChg>
        <pc:spChg chg="mod">
          <ac:chgData name="montaser obied" userId="2daf864f83c5e38c" providerId="LiveId" clId="{BF092BE8-D220-4BC8-B1A8-02DFEB5EE7AE}" dt="2023-11-14T10:45:35.178" v="1197" actId="404"/>
          <ac:spMkLst>
            <pc:docMk/>
            <pc:sldMk cId="0" sldId="265"/>
            <ac:spMk id="58" creationId="{FFBF58B6-8C57-7C29-E615-F6AA2079B22D}"/>
          </ac:spMkLst>
        </pc:spChg>
        <pc:spChg chg="mod">
          <ac:chgData name="montaser obied" userId="2daf864f83c5e38c" providerId="LiveId" clId="{BF092BE8-D220-4BC8-B1A8-02DFEB5EE7AE}" dt="2023-11-14T10:45:35.178" v="1197" actId="404"/>
          <ac:spMkLst>
            <pc:docMk/>
            <pc:sldMk cId="0" sldId="265"/>
            <ac:spMk id="59" creationId="{BCCE7770-4C25-9F26-50B7-98D019CDB831}"/>
          </ac:spMkLst>
        </pc:spChg>
        <pc:spChg chg="mod">
          <ac:chgData name="montaser obied" userId="2daf864f83c5e38c" providerId="LiveId" clId="{BF092BE8-D220-4BC8-B1A8-02DFEB5EE7AE}" dt="2023-11-14T10:45:35.178" v="1197" actId="404"/>
          <ac:spMkLst>
            <pc:docMk/>
            <pc:sldMk cId="0" sldId="265"/>
            <ac:spMk id="61" creationId="{B3D5FA38-7446-592A-808B-3F800B8F6CB0}"/>
          </ac:spMkLst>
        </pc:spChg>
        <pc:spChg chg="mod">
          <ac:chgData name="montaser obied" userId="2daf864f83c5e38c" providerId="LiveId" clId="{BF092BE8-D220-4BC8-B1A8-02DFEB5EE7AE}" dt="2023-11-14T10:45:35.178" v="1197" actId="404"/>
          <ac:spMkLst>
            <pc:docMk/>
            <pc:sldMk cId="0" sldId="265"/>
            <ac:spMk id="63" creationId="{22670DDB-B897-5948-7B7D-282E9A137DA3}"/>
          </ac:spMkLst>
        </pc:spChg>
        <pc:spChg chg="mod">
          <ac:chgData name="montaser obied" userId="2daf864f83c5e38c" providerId="LiveId" clId="{BF092BE8-D220-4BC8-B1A8-02DFEB5EE7AE}" dt="2023-11-14T10:45:35.178" v="1197" actId="404"/>
          <ac:spMkLst>
            <pc:docMk/>
            <pc:sldMk cId="0" sldId="265"/>
            <ac:spMk id="64" creationId="{7AFAD8EF-51D1-AE83-CC70-9F84C22AB0E7}"/>
          </ac:spMkLst>
        </pc:spChg>
        <pc:spChg chg="mod">
          <ac:chgData name="montaser obied" userId="2daf864f83c5e38c" providerId="LiveId" clId="{BF092BE8-D220-4BC8-B1A8-02DFEB5EE7AE}" dt="2023-11-14T10:45:35.178" v="1197" actId="404"/>
          <ac:spMkLst>
            <pc:docMk/>
            <pc:sldMk cId="0" sldId="265"/>
            <ac:spMk id="67" creationId="{F4C8D5D2-15F7-05DC-FA4F-16E662A95B55}"/>
          </ac:spMkLst>
        </pc:spChg>
        <pc:spChg chg="mod">
          <ac:chgData name="montaser obied" userId="2daf864f83c5e38c" providerId="LiveId" clId="{BF092BE8-D220-4BC8-B1A8-02DFEB5EE7AE}" dt="2023-11-14T10:45:35.178" v="1197" actId="404"/>
          <ac:spMkLst>
            <pc:docMk/>
            <pc:sldMk cId="0" sldId="265"/>
            <ac:spMk id="68" creationId="{5E18F5E4-C772-1CEB-11AC-1AC68F504E83}"/>
          </ac:spMkLst>
        </pc:spChg>
        <pc:spChg chg="mod">
          <ac:chgData name="montaser obied" userId="2daf864f83c5e38c" providerId="LiveId" clId="{BF092BE8-D220-4BC8-B1A8-02DFEB5EE7AE}" dt="2023-11-14T10:45:35.178" v="1197" actId="404"/>
          <ac:spMkLst>
            <pc:docMk/>
            <pc:sldMk cId="0" sldId="265"/>
            <ac:spMk id="69" creationId="{AB6E59FA-E092-1576-1CC9-FCC85760FFA9}"/>
          </ac:spMkLst>
        </pc:spChg>
        <pc:spChg chg="add mod">
          <ac:chgData name="montaser obied" userId="2daf864f83c5e38c" providerId="LiveId" clId="{BF092BE8-D220-4BC8-B1A8-02DFEB5EE7AE}" dt="2023-11-14T10:57:00.374" v="1216" actId="20577"/>
          <ac:spMkLst>
            <pc:docMk/>
            <pc:sldMk cId="0" sldId="265"/>
            <ac:spMk id="70" creationId="{02F092AB-102E-3565-230D-1797DCA3CB76}"/>
          </ac:spMkLst>
        </pc:spChg>
        <pc:spChg chg="add mod">
          <ac:chgData name="montaser obied" userId="2daf864f83c5e38c" providerId="LiveId" clId="{BF092BE8-D220-4BC8-B1A8-02DFEB5EE7AE}" dt="2023-11-14T10:45:35.178" v="1197" actId="404"/>
          <ac:spMkLst>
            <pc:docMk/>
            <pc:sldMk cId="0" sldId="265"/>
            <ac:spMk id="71" creationId="{BC0365F3-A257-9CA0-0EB4-AC466A3B1C31}"/>
          </ac:spMkLst>
        </pc:spChg>
        <pc:spChg chg="add mod">
          <ac:chgData name="montaser obied" userId="2daf864f83c5e38c" providerId="LiveId" clId="{BF092BE8-D220-4BC8-B1A8-02DFEB5EE7AE}" dt="2023-11-14T10:45:35.178" v="1197" actId="404"/>
          <ac:spMkLst>
            <pc:docMk/>
            <pc:sldMk cId="0" sldId="265"/>
            <ac:spMk id="72" creationId="{1559AB0B-06FB-E2AC-1059-1EDE5D0AFAE9}"/>
          </ac:spMkLst>
        </pc:spChg>
        <pc:spChg chg="add mod">
          <ac:chgData name="montaser obied" userId="2daf864f83c5e38c" providerId="LiveId" clId="{BF092BE8-D220-4BC8-B1A8-02DFEB5EE7AE}" dt="2023-11-15T06:39:37.355" v="3509"/>
          <ac:spMkLst>
            <pc:docMk/>
            <pc:sldMk cId="0" sldId="265"/>
            <ac:spMk id="73" creationId="{797EB197-186D-2986-6778-C9C0784273F5}"/>
          </ac:spMkLst>
        </pc:spChg>
        <pc:spChg chg="add mod">
          <ac:chgData name="montaser obied" userId="2daf864f83c5e38c" providerId="LiveId" clId="{BF092BE8-D220-4BC8-B1A8-02DFEB5EE7AE}" dt="2023-11-14T10:45:35.178" v="1197" actId="404"/>
          <ac:spMkLst>
            <pc:docMk/>
            <pc:sldMk cId="0" sldId="265"/>
            <ac:spMk id="74" creationId="{6DC5445A-32E7-6A40-28FB-307030A150B0}"/>
          </ac:spMkLst>
        </pc:spChg>
        <pc:spChg chg="add mod">
          <ac:chgData name="montaser obied" userId="2daf864f83c5e38c" providerId="LiveId" clId="{BF092BE8-D220-4BC8-B1A8-02DFEB5EE7AE}" dt="2023-11-14T10:45:35.178" v="1197" actId="404"/>
          <ac:spMkLst>
            <pc:docMk/>
            <pc:sldMk cId="0" sldId="265"/>
            <ac:spMk id="75" creationId="{2BEBE086-A5FA-1B68-4894-40F77BE11C91}"/>
          </ac:spMkLst>
        </pc:spChg>
        <pc:spChg chg="add mod">
          <ac:chgData name="montaser obied" userId="2daf864f83c5e38c" providerId="LiveId" clId="{BF092BE8-D220-4BC8-B1A8-02DFEB5EE7AE}" dt="2023-11-15T06:39:37.355" v="3509"/>
          <ac:spMkLst>
            <pc:docMk/>
            <pc:sldMk cId="0" sldId="265"/>
            <ac:spMk id="76" creationId="{EF6D0863-A926-A310-8E8E-874FF0FD4004}"/>
          </ac:spMkLst>
        </pc:spChg>
        <pc:spChg chg="mod">
          <ac:chgData name="montaser obied" userId="2daf864f83c5e38c" providerId="LiveId" clId="{BF092BE8-D220-4BC8-B1A8-02DFEB5EE7AE}" dt="2023-11-14T10:45:35.178" v="1197" actId="404"/>
          <ac:spMkLst>
            <pc:docMk/>
            <pc:sldMk cId="0" sldId="265"/>
            <ac:spMk id="82" creationId="{21CB160E-26C8-24E9-88EC-2861A354A1C0}"/>
          </ac:spMkLst>
        </pc:spChg>
        <pc:spChg chg="mod">
          <ac:chgData name="montaser obied" userId="2daf864f83c5e38c" providerId="LiveId" clId="{BF092BE8-D220-4BC8-B1A8-02DFEB5EE7AE}" dt="2023-11-14T10:45:35.178" v="1197" actId="404"/>
          <ac:spMkLst>
            <pc:docMk/>
            <pc:sldMk cId="0" sldId="265"/>
            <ac:spMk id="83" creationId="{C41A9A75-F6F9-E1FE-2AF1-CF74C85FF004}"/>
          </ac:spMkLst>
        </pc:spChg>
        <pc:spChg chg="mod">
          <ac:chgData name="montaser obied" userId="2daf864f83c5e38c" providerId="LiveId" clId="{BF092BE8-D220-4BC8-B1A8-02DFEB5EE7AE}" dt="2023-11-14T10:45:35.178" v="1197" actId="404"/>
          <ac:spMkLst>
            <pc:docMk/>
            <pc:sldMk cId="0" sldId="265"/>
            <ac:spMk id="84" creationId="{08374E94-98DA-B3C1-3CDC-B2BD5C562B4C}"/>
          </ac:spMkLst>
        </pc:spChg>
        <pc:spChg chg="mod">
          <ac:chgData name="montaser obied" userId="2daf864f83c5e38c" providerId="LiveId" clId="{BF092BE8-D220-4BC8-B1A8-02DFEB5EE7AE}" dt="2023-11-14T10:45:35.178" v="1197" actId="404"/>
          <ac:spMkLst>
            <pc:docMk/>
            <pc:sldMk cId="0" sldId="265"/>
            <ac:spMk id="85" creationId="{AA9972D3-3A6F-6D1D-17A3-196C72D84FBC}"/>
          </ac:spMkLst>
        </pc:spChg>
        <pc:spChg chg="mod">
          <ac:chgData name="montaser obied" userId="2daf864f83c5e38c" providerId="LiveId" clId="{BF092BE8-D220-4BC8-B1A8-02DFEB5EE7AE}" dt="2023-11-14T10:45:35.178" v="1197" actId="404"/>
          <ac:spMkLst>
            <pc:docMk/>
            <pc:sldMk cId="0" sldId="265"/>
            <ac:spMk id="86" creationId="{194094E2-B350-565C-4A9E-EC5116638872}"/>
          </ac:spMkLst>
        </pc:spChg>
        <pc:spChg chg="mod">
          <ac:chgData name="montaser obied" userId="2daf864f83c5e38c" providerId="LiveId" clId="{BF092BE8-D220-4BC8-B1A8-02DFEB5EE7AE}" dt="2023-11-14T10:45:35.178" v="1197" actId="404"/>
          <ac:spMkLst>
            <pc:docMk/>
            <pc:sldMk cId="0" sldId="265"/>
            <ac:spMk id="87" creationId="{BE953F5F-2353-02E4-C703-84F3DC3D075C}"/>
          </ac:spMkLst>
        </pc:spChg>
        <pc:spChg chg="mod">
          <ac:chgData name="montaser obied" userId="2daf864f83c5e38c" providerId="LiveId" clId="{BF092BE8-D220-4BC8-B1A8-02DFEB5EE7AE}" dt="2023-11-14T10:45:35.178" v="1197" actId="404"/>
          <ac:spMkLst>
            <pc:docMk/>
            <pc:sldMk cId="0" sldId="265"/>
            <ac:spMk id="88" creationId="{A1AB4314-C901-CBC7-4011-620B74BC0370}"/>
          </ac:spMkLst>
        </pc:spChg>
        <pc:spChg chg="mod">
          <ac:chgData name="montaser obied" userId="2daf864f83c5e38c" providerId="LiveId" clId="{BF092BE8-D220-4BC8-B1A8-02DFEB5EE7AE}" dt="2023-11-14T10:45:35.178" v="1197" actId="404"/>
          <ac:spMkLst>
            <pc:docMk/>
            <pc:sldMk cId="0" sldId="265"/>
            <ac:spMk id="89" creationId="{3CE3E19A-5883-B226-A1E4-B8EC0746E87D}"/>
          </ac:spMkLst>
        </pc:spChg>
        <pc:spChg chg="mod">
          <ac:chgData name="montaser obied" userId="2daf864f83c5e38c" providerId="LiveId" clId="{BF092BE8-D220-4BC8-B1A8-02DFEB5EE7AE}" dt="2023-11-14T10:45:35.178" v="1197" actId="404"/>
          <ac:spMkLst>
            <pc:docMk/>
            <pc:sldMk cId="0" sldId="265"/>
            <ac:spMk id="90" creationId="{53B8649F-53D4-B0CC-7492-F5C67CA13123}"/>
          </ac:spMkLst>
        </pc:spChg>
        <pc:spChg chg="mod">
          <ac:chgData name="montaser obied" userId="2daf864f83c5e38c" providerId="LiveId" clId="{BF092BE8-D220-4BC8-B1A8-02DFEB5EE7AE}" dt="2023-11-14T10:45:35.178" v="1197" actId="404"/>
          <ac:spMkLst>
            <pc:docMk/>
            <pc:sldMk cId="0" sldId="265"/>
            <ac:spMk id="91" creationId="{9526562A-9DAC-A4F0-0A3E-2B236D2346E3}"/>
          </ac:spMkLst>
        </pc:spChg>
        <pc:spChg chg="mod">
          <ac:chgData name="montaser obied" userId="2daf864f83c5e38c" providerId="LiveId" clId="{BF092BE8-D220-4BC8-B1A8-02DFEB5EE7AE}" dt="2023-11-14T10:45:35.178" v="1197" actId="404"/>
          <ac:spMkLst>
            <pc:docMk/>
            <pc:sldMk cId="0" sldId="265"/>
            <ac:spMk id="92" creationId="{DD007375-BB08-65A0-51B5-A45508A30338}"/>
          </ac:spMkLst>
        </pc:spChg>
        <pc:spChg chg="mod">
          <ac:chgData name="montaser obied" userId="2daf864f83c5e38c" providerId="LiveId" clId="{BF092BE8-D220-4BC8-B1A8-02DFEB5EE7AE}" dt="2023-11-14T10:45:35.178" v="1197" actId="404"/>
          <ac:spMkLst>
            <pc:docMk/>
            <pc:sldMk cId="0" sldId="265"/>
            <ac:spMk id="93" creationId="{4B515608-8A34-4D1A-AB53-C10529AA32AE}"/>
          </ac:spMkLst>
        </pc:spChg>
        <pc:spChg chg="mod">
          <ac:chgData name="montaser obied" userId="2daf864f83c5e38c" providerId="LiveId" clId="{BF092BE8-D220-4BC8-B1A8-02DFEB5EE7AE}" dt="2023-11-14T10:45:35.178" v="1197" actId="404"/>
          <ac:spMkLst>
            <pc:docMk/>
            <pc:sldMk cId="0" sldId="265"/>
            <ac:spMk id="94" creationId="{ACBFED10-E299-188B-AA52-2A71FB956F47}"/>
          </ac:spMkLst>
        </pc:spChg>
        <pc:spChg chg="mod">
          <ac:chgData name="montaser obied" userId="2daf864f83c5e38c" providerId="LiveId" clId="{BF092BE8-D220-4BC8-B1A8-02DFEB5EE7AE}" dt="2023-11-14T10:45:35.178" v="1197" actId="404"/>
          <ac:spMkLst>
            <pc:docMk/>
            <pc:sldMk cId="0" sldId="265"/>
            <ac:spMk id="95" creationId="{062E7604-E495-12D8-C00B-59820161750E}"/>
          </ac:spMkLst>
        </pc:spChg>
        <pc:spChg chg="mod">
          <ac:chgData name="montaser obied" userId="2daf864f83c5e38c" providerId="LiveId" clId="{BF092BE8-D220-4BC8-B1A8-02DFEB5EE7AE}" dt="2023-11-14T10:45:35.178" v="1197" actId="404"/>
          <ac:spMkLst>
            <pc:docMk/>
            <pc:sldMk cId="0" sldId="265"/>
            <ac:spMk id="96" creationId="{F7DFA536-BA49-4286-3E52-0EFA692352DF}"/>
          </ac:spMkLst>
        </pc:spChg>
        <pc:spChg chg="mod">
          <ac:chgData name="montaser obied" userId="2daf864f83c5e38c" providerId="LiveId" clId="{BF092BE8-D220-4BC8-B1A8-02DFEB5EE7AE}" dt="2023-11-14T10:45:35.178" v="1197" actId="404"/>
          <ac:spMkLst>
            <pc:docMk/>
            <pc:sldMk cId="0" sldId="265"/>
            <ac:spMk id="97" creationId="{B64FAA93-7A87-02E3-7356-16430FC80937}"/>
          </ac:spMkLst>
        </pc:spChg>
        <pc:spChg chg="mod">
          <ac:chgData name="montaser obied" userId="2daf864f83c5e38c" providerId="LiveId" clId="{BF092BE8-D220-4BC8-B1A8-02DFEB5EE7AE}" dt="2023-11-14T10:45:35.178" v="1197" actId="404"/>
          <ac:spMkLst>
            <pc:docMk/>
            <pc:sldMk cId="0" sldId="265"/>
            <ac:spMk id="98" creationId="{20FB4232-95BA-C2DB-4CAE-0DE50B0D6FE6}"/>
          </ac:spMkLst>
        </pc:spChg>
        <pc:spChg chg="mod">
          <ac:chgData name="montaser obied" userId="2daf864f83c5e38c" providerId="LiveId" clId="{BF092BE8-D220-4BC8-B1A8-02DFEB5EE7AE}" dt="2023-11-14T10:45:35.178" v="1197" actId="404"/>
          <ac:spMkLst>
            <pc:docMk/>
            <pc:sldMk cId="0" sldId="265"/>
            <ac:spMk id="99" creationId="{158CE8AB-53C2-E235-F26B-FB9BB0043F24}"/>
          </ac:spMkLst>
        </pc:spChg>
        <pc:spChg chg="mod">
          <ac:chgData name="montaser obied" userId="2daf864f83c5e38c" providerId="LiveId" clId="{BF092BE8-D220-4BC8-B1A8-02DFEB5EE7AE}" dt="2023-11-14T10:45:35.178" v="1197" actId="404"/>
          <ac:spMkLst>
            <pc:docMk/>
            <pc:sldMk cId="0" sldId="265"/>
            <ac:spMk id="100" creationId="{7438E6F8-5144-B610-072B-808C1D0CD1FF}"/>
          </ac:spMkLst>
        </pc:spChg>
        <pc:spChg chg="mod">
          <ac:chgData name="montaser obied" userId="2daf864f83c5e38c" providerId="LiveId" clId="{BF092BE8-D220-4BC8-B1A8-02DFEB5EE7AE}" dt="2023-11-14T10:45:35.178" v="1197" actId="404"/>
          <ac:spMkLst>
            <pc:docMk/>
            <pc:sldMk cId="0" sldId="265"/>
            <ac:spMk id="101" creationId="{0210EF22-5F34-30E5-0FD6-8D27D36E5290}"/>
          </ac:spMkLst>
        </pc:spChg>
        <pc:spChg chg="mod">
          <ac:chgData name="montaser obied" userId="2daf864f83c5e38c" providerId="LiveId" clId="{BF092BE8-D220-4BC8-B1A8-02DFEB5EE7AE}" dt="2023-11-14T10:45:35.178" v="1197" actId="404"/>
          <ac:spMkLst>
            <pc:docMk/>
            <pc:sldMk cId="0" sldId="265"/>
            <ac:spMk id="102" creationId="{43D8D3CC-8417-DD13-E114-43837F2A8B98}"/>
          </ac:spMkLst>
        </pc:spChg>
        <pc:spChg chg="mod">
          <ac:chgData name="montaser obied" userId="2daf864f83c5e38c" providerId="LiveId" clId="{BF092BE8-D220-4BC8-B1A8-02DFEB5EE7AE}" dt="2023-11-14T10:45:35.178" v="1197" actId="404"/>
          <ac:spMkLst>
            <pc:docMk/>
            <pc:sldMk cId="0" sldId="265"/>
            <ac:spMk id="103" creationId="{E9779B6F-1E22-E975-126A-4BD843B15D03}"/>
          </ac:spMkLst>
        </pc:spChg>
        <pc:spChg chg="add mod">
          <ac:chgData name="montaser obied" userId="2daf864f83c5e38c" providerId="LiveId" clId="{BF092BE8-D220-4BC8-B1A8-02DFEB5EE7AE}" dt="2023-11-14T10:48:50.286" v="1204" actId="1076"/>
          <ac:spMkLst>
            <pc:docMk/>
            <pc:sldMk cId="0" sldId="265"/>
            <ac:spMk id="109" creationId="{58A88741-D994-8A4C-A941-DB2BBA746177}"/>
          </ac:spMkLst>
        </pc:spChg>
        <pc:grpChg chg="del">
          <ac:chgData name="montaser obied" userId="2daf864f83c5e38c" providerId="LiveId" clId="{BF092BE8-D220-4BC8-B1A8-02DFEB5EE7AE}" dt="2023-11-14T10:45:16.023" v="1191" actId="478"/>
          <ac:grpSpMkLst>
            <pc:docMk/>
            <pc:sldMk cId="0" sldId="265"/>
            <ac:grpSpMk id="12" creationId="{00000000-0000-0000-0000-000000000000}"/>
          </ac:grpSpMkLst>
        </pc:grpChg>
        <pc:grpChg chg="add mod">
          <ac:chgData name="montaser obied" userId="2daf864f83c5e38c" providerId="LiveId" clId="{BF092BE8-D220-4BC8-B1A8-02DFEB5EE7AE}" dt="2023-11-14T10:45:26.662" v="1195" actId="14100"/>
          <ac:grpSpMkLst>
            <pc:docMk/>
            <pc:sldMk cId="0" sldId="265"/>
            <ac:grpSpMk id="43" creationId="{E09F0520-3972-5BEB-A6B7-80C89C895580}"/>
          </ac:grpSpMkLst>
        </pc:grpChg>
        <pc:grpChg chg="add mod">
          <ac:chgData name="montaser obied" userId="2daf864f83c5e38c" providerId="LiveId" clId="{BF092BE8-D220-4BC8-B1A8-02DFEB5EE7AE}" dt="2023-11-14T10:45:26.662" v="1195" actId="14100"/>
          <ac:grpSpMkLst>
            <pc:docMk/>
            <pc:sldMk cId="0" sldId="265"/>
            <ac:grpSpMk id="77" creationId="{B7476A6D-8092-59D1-B5F1-2414438BE731}"/>
          </ac:grpSpMkLst>
        </pc:grpChg>
        <pc:picChg chg="del">
          <ac:chgData name="montaser obied" userId="2daf864f83c5e38c" providerId="LiveId" clId="{BF092BE8-D220-4BC8-B1A8-02DFEB5EE7AE}" dt="2023-11-14T10:45:10.511" v="1188" actId="478"/>
          <ac:picMkLst>
            <pc:docMk/>
            <pc:sldMk cId="0" sldId="265"/>
            <ac:picMk id="34" creationId="{00000000-0000-0000-0000-000000000000}"/>
          </ac:picMkLst>
        </pc:picChg>
        <pc:picChg chg="mod">
          <ac:chgData name="montaser obied" userId="2daf864f83c5e38c" providerId="LiveId" clId="{BF092BE8-D220-4BC8-B1A8-02DFEB5EE7AE}" dt="2023-11-14T10:45:18.625" v="1192"/>
          <ac:picMkLst>
            <pc:docMk/>
            <pc:sldMk cId="0" sldId="265"/>
            <ac:picMk id="51" creationId="{66B6F9EA-2BE8-7F96-3AA0-B55CE36EA100}"/>
          </ac:picMkLst>
        </pc:picChg>
        <pc:picChg chg="mod">
          <ac:chgData name="montaser obied" userId="2daf864f83c5e38c" providerId="LiveId" clId="{BF092BE8-D220-4BC8-B1A8-02DFEB5EE7AE}" dt="2023-11-14T10:45:18.625" v="1192"/>
          <ac:picMkLst>
            <pc:docMk/>
            <pc:sldMk cId="0" sldId="265"/>
            <ac:picMk id="53" creationId="{7DAD4D56-D835-91F9-9781-B44645F744B7}"/>
          </ac:picMkLst>
        </pc:picChg>
        <pc:picChg chg="mod">
          <ac:chgData name="montaser obied" userId="2daf864f83c5e38c" providerId="LiveId" clId="{BF092BE8-D220-4BC8-B1A8-02DFEB5EE7AE}" dt="2023-11-14T10:45:18.625" v="1192"/>
          <ac:picMkLst>
            <pc:docMk/>
            <pc:sldMk cId="0" sldId="265"/>
            <ac:picMk id="55" creationId="{CECF7FA5-4439-D0DC-55AF-A5DE3FE57C0D}"/>
          </ac:picMkLst>
        </pc:picChg>
        <pc:picChg chg="mod">
          <ac:chgData name="montaser obied" userId="2daf864f83c5e38c" providerId="LiveId" clId="{BF092BE8-D220-4BC8-B1A8-02DFEB5EE7AE}" dt="2023-11-14T10:45:18.625" v="1192"/>
          <ac:picMkLst>
            <pc:docMk/>
            <pc:sldMk cId="0" sldId="265"/>
            <ac:picMk id="57" creationId="{B9429F35-E085-0DFC-FCB4-287E5CB0E20F}"/>
          </ac:picMkLst>
        </pc:picChg>
        <pc:picChg chg="mod">
          <ac:chgData name="montaser obied" userId="2daf864f83c5e38c" providerId="LiveId" clId="{BF092BE8-D220-4BC8-B1A8-02DFEB5EE7AE}" dt="2023-11-14T10:45:18.625" v="1192"/>
          <ac:picMkLst>
            <pc:docMk/>
            <pc:sldMk cId="0" sldId="265"/>
            <ac:picMk id="60" creationId="{9B379508-CFE0-DDE3-9E3A-6BA0939F54C8}"/>
          </ac:picMkLst>
        </pc:picChg>
        <pc:picChg chg="mod">
          <ac:chgData name="montaser obied" userId="2daf864f83c5e38c" providerId="LiveId" clId="{BF092BE8-D220-4BC8-B1A8-02DFEB5EE7AE}" dt="2023-11-14T10:45:18.625" v="1192"/>
          <ac:picMkLst>
            <pc:docMk/>
            <pc:sldMk cId="0" sldId="265"/>
            <ac:picMk id="62" creationId="{ACB2C638-B13F-1CF8-0E4F-61AA5294D6B4}"/>
          </ac:picMkLst>
        </pc:picChg>
        <pc:picChg chg="mod">
          <ac:chgData name="montaser obied" userId="2daf864f83c5e38c" providerId="LiveId" clId="{BF092BE8-D220-4BC8-B1A8-02DFEB5EE7AE}" dt="2023-11-14T10:45:18.625" v="1192"/>
          <ac:picMkLst>
            <pc:docMk/>
            <pc:sldMk cId="0" sldId="265"/>
            <ac:picMk id="65" creationId="{8D2F46FD-C51E-E732-B882-22929AB53605}"/>
          </ac:picMkLst>
        </pc:picChg>
        <pc:picChg chg="mod">
          <ac:chgData name="montaser obied" userId="2daf864f83c5e38c" providerId="LiveId" clId="{BF092BE8-D220-4BC8-B1A8-02DFEB5EE7AE}" dt="2023-11-14T10:45:18.625" v="1192"/>
          <ac:picMkLst>
            <pc:docMk/>
            <pc:sldMk cId="0" sldId="265"/>
            <ac:picMk id="66" creationId="{5543C477-0DA9-F24B-AD78-1FC73753B64C}"/>
          </ac:picMkLst>
        </pc:picChg>
        <pc:picChg chg="mod">
          <ac:chgData name="montaser obied" userId="2daf864f83c5e38c" providerId="LiveId" clId="{BF092BE8-D220-4BC8-B1A8-02DFEB5EE7AE}" dt="2023-11-14T10:45:18.625" v="1192"/>
          <ac:picMkLst>
            <pc:docMk/>
            <pc:sldMk cId="0" sldId="265"/>
            <ac:picMk id="78" creationId="{4493B5BE-48A8-02AD-D155-C48CEE83A6F3}"/>
          </ac:picMkLst>
        </pc:picChg>
        <pc:picChg chg="mod">
          <ac:chgData name="montaser obied" userId="2daf864f83c5e38c" providerId="LiveId" clId="{BF092BE8-D220-4BC8-B1A8-02DFEB5EE7AE}" dt="2023-11-14T10:45:18.625" v="1192"/>
          <ac:picMkLst>
            <pc:docMk/>
            <pc:sldMk cId="0" sldId="265"/>
            <ac:picMk id="79" creationId="{16D63E44-C8C4-E3CE-34DA-6BCB3F63ED78}"/>
          </ac:picMkLst>
        </pc:picChg>
        <pc:picChg chg="mod">
          <ac:chgData name="montaser obied" userId="2daf864f83c5e38c" providerId="LiveId" clId="{BF092BE8-D220-4BC8-B1A8-02DFEB5EE7AE}" dt="2023-11-14T10:45:18.625" v="1192"/>
          <ac:picMkLst>
            <pc:docMk/>
            <pc:sldMk cId="0" sldId="265"/>
            <ac:picMk id="80" creationId="{CD560169-89BD-139B-2E6E-56BEFBB52CED}"/>
          </ac:picMkLst>
        </pc:picChg>
        <pc:picChg chg="mod">
          <ac:chgData name="montaser obied" userId="2daf864f83c5e38c" providerId="LiveId" clId="{BF092BE8-D220-4BC8-B1A8-02DFEB5EE7AE}" dt="2023-11-14T10:45:18.625" v="1192"/>
          <ac:picMkLst>
            <pc:docMk/>
            <pc:sldMk cId="0" sldId="265"/>
            <ac:picMk id="81" creationId="{1A9FBEE8-724C-52F9-9DCF-B169A3D91A61}"/>
          </ac:picMkLst>
        </pc:picChg>
        <pc:picChg chg="mod">
          <ac:chgData name="montaser obied" userId="2daf864f83c5e38c" providerId="LiveId" clId="{BF092BE8-D220-4BC8-B1A8-02DFEB5EE7AE}" dt="2023-11-14T10:45:18.625" v="1192"/>
          <ac:picMkLst>
            <pc:docMk/>
            <pc:sldMk cId="0" sldId="265"/>
            <ac:picMk id="104" creationId="{636FA896-CD11-D67E-88F2-1D433D0E1B5A}"/>
          </ac:picMkLst>
        </pc:picChg>
        <pc:picChg chg="mod">
          <ac:chgData name="montaser obied" userId="2daf864f83c5e38c" providerId="LiveId" clId="{BF092BE8-D220-4BC8-B1A8-02DFEB5EE7AE}" dt="2023-11-14T10:45:18.625" v="1192"/>
          <ac:picMkLst>
            <pc:docMk/>
            <pc:sldMk cId="0" sldId="265"/>
            <ac:picMk id="105" creationId="{AB13097D-69AF-EB5D-66BD-2CB9118B5A10}"/>
          </ac:picMkLst>
        </pc:picChg>
        <pc:picChg chg="mod">
          <ac:chgData name="montaser obied" userId="2daf864f83c5e38c" providerId="LiveId" clId="{BF092BE8-D220-4BC8-B1A8-02DFEB5EE7AE}" dt="2023-11-14T10:45:18.625" v="1192"/>
          <ac:picMkLst>
            <pc:docMk/>
            <pc:sldMk cId="0" sldId="265"/>
            <ac:picMk id="106" creationId="{B86E1597-8AEF-B93B-A9A9-5020B13F5EE8}"/>
          </ac:picMkLst>
        </pc:picChg>
        <pc:picChg chg="mod">
          <ac:chgData name="montaser obied" userId="2daf864f83c5e38c" providerId="LiveId" clId="{BF092BE8-D220-4BC8-B1A8-02DFEB5EE7AE}" dt="2023-11-14T10:45:18.625" v="1192"/>
          <ac:picMkLst>
            <pc:docMk/>
            <pc:sldMk cId="0" sldId="265"/>
            <ac:picMk id="107" creationId="{B30D57A1-895D-7733-95BD-C1A6E549C414}"/>
          </ac:picMkLst>
        </pc:picChg>
        <pc:picChg chg="add mod">
          <ac:chgData name="montaser obied" userId="2daf864f83c5e38c" providerId="LiveId" clId="{BF092BE8-D220-4BC8-B1A8-02DFEB5EE7AE}" dt="2023-11-14T10:46:25.920" v="1199" actId="1076"/>
          <ac:picMkLst>
            <pc:docMk/>
            <pc:sldMk cId="0" sldId="265"/>
            <ac:picMk id="108" creationId="{48F1BB66-40B0-887D-FA05-56A8774B1893}"/>
          </ac:picMkLst>
        </pc:picChg>
      </pc:sldChg>
      <pc:sldChg chg="modSp mod">
        <pc:chgData name="montaser obied" userId="2daf864f83c5e38c" providerId="LiveId" clId="{BF092BE8-D220-4BC8-B1A8-02DFEB5EE7AE}" dt="2023-11-15T06:39:37.355" v="3509"/>
        <pc:sldMkLst>
          <pc:docMk/>
          <pc:sldMk cId="0" sldId="266"/>
        </pc:sldMkLst>
        <pc:spChg chg="mod">
          <ac:chgData name="montaser obied" userId="2daf864f83c5e38c" providerId="LiveId" clId="{BF092BE8-D220-4BC8-B1A8-02DFEB5EE7AE}" dt="2023-11-15T06:39:37.355" v="3509"/>
          <ac:spMkLst>
            <pc:docMk/>
            <pc:sldMk cId="0" sldId="266"/>
            <ac:spMk id="2" creationId="{00000000-0000-0000-0000-000000000000}"/>
          </ac:spMkLst>
        </pc:spChg>
        <pc:spChg chg="mod">
          <ac:chgData name="montaser obied" userId="2daf864f83c5e38c" providerId="LiveId" clId="{BF092BE8-D220-4BC8-B1A8-02DFEB5EE7AE}" dt="2023-11-15T06:39:37.355" v="3509"/>
          <ac:spMkLst>
            <pc:docMk/>
            <pc:sldMk cId="0" sldId="266"/>
            <ac:spMk id="3" creationId="{00000000-0000-0000-0000-000000000000}"/>
          </ac:spMkLst>
        </pc:spChg>
        <pc:spChg chg="mod">
          <ac:chgData name="montaser obied" userId="2daf864f83c5e38c" providerId="LiveId" clId="{BF092BE8-D220-4BC8-B1A8-02DFEB5EE7AE}" dt="2023-11-15T06:39:37.355" v="3509"/>
          <ac:spMkLst>
            <pc:docMk/>
            <pc:sldMk cId="0" sldId="266"/>
            <ac:spMk id="4" creationId="{00000000-0000-0000-0000-000000000000}"/>
          </ac:spMkLst>
        </pc:spChg>
        <pc:spChg chg="mod">
          <ac:chgData name="montaser obied" userId="2daf864f83c5e38c" providerId="LiveId" clId="{BF092BE8-D220-4BC8-B1A8-02DFEB5EE7AE}" dt="2023-11-15T06:39:37.355" v="3509"/>
          <ac:spMkLst>
            <pc:docMk/>
            <pc:sldMk cId="0" sldId="266"/>
            <ac:spMk id="5" creationId="{00000000-0000-0000-0000-000000000000}"/>
          </ac:spMkLst>
        </pc:spChg>
        <pc:spChg chg="mod">
          <ac:chgData name="montaser obied" userId="2daf864f83c5e38c" providerId="LiveId" clId="{BF092BE8-D220-4BC8-B1A8-02DFEB5EE7AE}" dt="2023-11-14T11:19:56.084" v="1753" actId="20577"/>
          <ac:spMkLst>
            <pc:docMk/>
            <pc:sldMk cId="0" sldId="266"/>
            <ac:spMk id="6" creationId="{00000000-0000-0000-0000-000000000000}"/>
          </ac:spMkLst>
        </pc:spChg>
        <pc:spChg chg="mod">
          <ac:chgData name="montaser obied" userId="2daf864f83c5e38c" providerId="LiveId" clId="{BF092BE8-D220-4BC8-B1A8-02DFEB5EE7AE}" dt="2023-11-14T11:20:47.656" v="1782" actId="207"/>
          <ac:spMkLst>
            <pc:docMk/>
            <pc:sldMk cId="0" sldId="266"/>
            <ac:spMk id="9" creationId="{00000000-0000-0000-0000-000000000000}"/>
          </ac:spMkLst>
        </pc:spChg>
      </pc:sldChg>
      <pc:sldChg chg="addSp delSp modSp mod">
        <pc:chgData name="montaser obied" userId="2daf864f83c5e38c" providerId="LiveId" clId="{BF092BE8-D220-4BC8-B1A8-02DFEB5EE7AE}" dt="2023-11-15T10:36:43.432" v="6309" actId="313"/>
        <pc:sldMkLst>
          <pc:docMk/>
          <pc:sldMk cId="0" sldId="267"/>
        </pc:sldMkLst>
        <pc:spChg chg="mod">
          <ac:chgData name="montaser obied" userId="2daf864f83c5e38c" providerId="LiveId" clId="{BF092BE8-D220-4BC8-B1A8-02DFEB5EE7AE}" dt="2023-11-15T10:36:39.883" v="6308" actId="313"/>
          <ac:spMkLst>
            <pc:docMk/>
            <pc:sldMk cId="0" sldId="267"/>
            <ac:spMk id="4" creationId="{00000000-0000-0000-0000-000000000000}"/>
          </ac:spMkLst>
        </pc:spChg>
        <pc:spChg chg="mod">
          <ac:chgData name="montaser obied" userId="2daf864f83c5e38c" providerId="LiveId" clId="{BF092BE8-D220-4BC8-B1A8-02DFEB5EE7AE}" dt="2023-11-15T06:39:37.355" v="3509"/>
          <ac:spMkLst>
            <pc:docMk/>
            <pc:sldMk cId="0" sldId="267"/>
            <ac:spMk id="5" creationId="{00000000-0000-0000-0000-000000000000}"/>
          </ac:spMkLst>
        </pc:spChg>
        <pc:spChg chg="mod">
          <ac:chgData name="montaser obied" userId="2daf864f83c5e38c" providerId="LiveId" clId="{BF092BE8-D220-4BC8-B1A8-02DFEB5EE7AE}" dt="2023-11-15T10:36:43.432" v="6309" actId="313"/>
          <ac:spMkLst>
            <pc:docMk/>
            <pc:sldMk cId="0" sldId="267"/>
            <ac:spMk id="7" creationId="{00000000-0000-0000-0000-000000000000}"/>
          </ac:spMkLst>
        </pc:spChg>
        <pc:spChg chg="mod">
          <ac:chgData name="montaser obied" userId="2daf864f83c5e38c" providerId="LiveId" clId="{BF092BE8-D220-4BC8-B1A8-02DFEB5EE7AE}" dt="2023-11-14T11:25:04.889" v="1861" actId="20577"/>
          <ac:spMkLst>
            <pc:docMk/>
            <pc:sldMk cId="0" sldId="267"/>
            <ac:spMk id="8" creationId="{00000000-0000-0000-0000-000000000000}"/>
          </ac:spMkLst>
        </pc:spChg>
        <pc:spChg chg="mod">
          <ac:chgData name="montaser obied" userId="2daf864f83c5e38c" providerId="LiveId" clId="{BF092BE8-D220-4BC8-B1A8-02DFEB5EE7AE}" dt="2023-11-15T06:39:37.355" v="3509"/>
          <ac:spMkLst>
            <pc:docMk/>
            <pc:sldMk cId="0" sldId="267"/>
            <ac:spMk id="9" creationId="{00000000-0000-0000-0000-000000000000}"/>
          </ac:spMkLst>
        </pc:spChg>
        <pc:spChg chg="mod">
          <ac:chgData name="montaser obied" userId="2daf864f83c5e38c" providerId="LiveId" clId="{BF092BE8-D220-4BC8-B1A8-02DFEB5EE7AE}" dt="2023-11-14T11:31:12.002" v="2075" actId="20577"/>
          <ac:spMkLst>
            <pc:docMk/>
            <pc:sldMk cId="0" sldId="267"/>
            <ac:spMk id="10" creationId="{00000000-0000-0000-0000-000000000000}"/>
          </ac:spMkLst>
        </pc:spChg>
        <pc:spChg chg="mod">
          <ac:chgData name="montaser obied" userId="2daf864f83c5e38c" providerId="LiveId" clId="{BF092BE8-D220-4BC8-B1A8-02DFEB5EE7AE}" dt="2023-11-14T11:31:17.917" v="2082" actId="20577"/>
          <ac:spMkLst>
            <pc:docMk/>
            <pc:sldMk cId="0" sldId="267"/>
            <ac:spMk id="13" creationId="{00000000-0000-0000-0000-000000000000}"/>
          </ac:spMkLst>
        </pc:spChg>
        <pc:spChg chg="mod">
          <ac:chgData name="montaser obied" userId="2daf864f83c5e38c" providerId="LiveId" clId="{BF092BE8-D220-4BC8-B1A8-02DFEB5EE7AE}" dt="2023-11-14T11:31:44.800" v="2095" actId="1076"/>
          <ac:spMkLst>
            <pc:docMk/>
            <pc:sldMk cId="0" sldId="267"/>
            <ac:spMk id="19" creationId="{00000000-0000-0000-0000-000000000000}"/>
          </ac:spMkLst>
        </pc:spChg>
        <pc:spChg chg="add del mod">
          <ac:chgData name="montaser obied" userId="2daf864f83c5e38c" providerId="LiveId" clId="{BF092BE8-D220-4BC8-B1A8-02DFEB5EE7AE}" dt="2023-11-14T11:32:13.688" v="2103"/>
          <ac:spMkLst>
            <pc:docMk/>
            <pc:sldMk cId="0" sldId="267"/>
            <ac:spMk id="20" creationId="{8C079453-8C57-25D1-72DB-B40E17D19D00}"/>
          </ac:spMkLst>
        </pc:spChg>
        <pc:spChg chg="add mod">
          <ac:chgData name="montaser obied" userId="2daf864f83c5e38c" providerId="LiveId" clId="{BF092BE8-D220-4BC8-B1A8-02DFEB5EE7AE}" dt="2023-11-15T06:38:32.101" v="3508"/>
          <ac:spMkLst>
            <pc:docMk/>
            <pc:sldMk cId="0" sldId="267"/>
            <ac:spMk id="29" creationId="{B04E0EB4-E8FA-32ED-BFA1-1B247B03DDAC}"/>
          </ac:spMkLst>
        </pc:spChg>
      </pc:sldChg>
      <pc:sldChg chg="modSp mod">
        <pc:chgData name="montaser obied" userId="2daf864f83c5e38c" providerId="LiveId" clId="{BF092BE8-D220-4BC8-B1A8-02DFEB5EE7AE}" dt="2023-11-15T10:36:46.510" v="6310" actId="313"/>
        <pc:sldMkLst>
          <pc:docMk/>
          <pc:sldMk cId="0" sldId="268"/>
        </pc:sldMkLst>
        <pc:spChg chg="mod">
          <ac:chgData name="montaser obied" userId="2daf864f83c5e38c" providerId="LiveId" clId="{BF092BE8-D220-4BC8-B1A8-02DFEB5EE7AE}" dt="2023-11-14T11:35:11.346" v="2223" actId="20577"/>
          <ac:spMkLst>
            <pc:docMk/>
            <pc:sldMk cId="0" sldId="268"/>
            <ac:spMk id="2" creationId="{00000000-0000-0000-0000-000000000000}"/>
          </ac:spMkLst>
        </pc:spChg>
        <pc:spChg chg="mod">
          <ac:chgData name="montaser obied" userId="2daf864f83c5e38c" providerId="LiveId" clId="{BF092BE8-D220-4BC8-B1A8-02DFEB5EE7AE}" dt="2023-11-15T06:39:37.355" v="3509"/>
          <ac:spMkLst>
            <pc:docMk/>
            <pc:sldMk cId="0" sldId="268"/>
            <ac:spMk id="3" creationId="{00000000-0000-0000-0000-000000000000}"/>
          </ac:spMkLst>
        </pc:spChg>
        <pc:spChg chg="mod">
          <ac:chgData name="montaser obied" userId="2daf864f83c5e38c" providerId="LiveId" clId="{BF092BE8-D220-4BC8-B1A8-02DFEB5EE7AE}" dt="2023-11-15T06:39:37.355" v="3509"/>
          <ac:spMkLst>
            <pc:docMk/>
            <pc:sldMk cId="0" sldId="268"/>
            <ac:spMk id="6" creationId="{00000000-0000-0000-0000-000000000000}"/>
          </ac:spMkLst>
        </pc:spChg>
        <pc:spChg chg="mod">
          <ac:chgData name="montaser obied" userId="2daf864f83c5e38c" providerId="LiveId" clId="{BF092BE8-D220-4BC8-B1A8-02DFEB5EE7AE}" dt="2023-11-15T06:38:32.101" v="3508"/>
          <ac:spMkLst>
            <pc:docMk/>
            <pc:sldMk cId="0" sldId="268"/>
            <ac:spMk id="8" creationId="{00000000-0000-0000-0000-000000000000}"/>
          </ac:spMkLst>
        </pc:spChg>
        <pc:spChg chg="mod">
          <ac:chgData name="montaser obied" userId="2daf864f83c5e38c" providerId="LiveId" clId="{BF092BE8-D220-4BC8-B1A8-02DFEB5EE7AE}" dt="2023-11-14T11:58:45.601" v="2328" actId="20577"/>
          <ac:spMkLst>
            <pc:docMk/>
            <pc:sldMk cId="0" sldId="268"/>
            <ac:spMk id="9" creationId="{00000000-0000-0000-0000-000000000000}"/>
          </ac:spMkLst>
        </pc:spChg>
        <pc:spChg chg="mod">
          <ac:chgData name="montaser obied" userId="2daf864f83c5e38c" providerId="LiveId" clId="{BF092BE8-D220-4BC8-B1A8-02DFEB5EE7AE}" dt="2023-11-14T13:18:41.969" v="2565" actId="20577"/>
          <ac:spMkLst>
            <pc:docMk/>
            <pc:sldMk cId="0" sldId="268"/>
            <ac:spMk id="11" creationId="{00000000-0000-0000-0000-000000000000}"/>
          </ac:spMkLst>
        </pc:spChg>
        <pc:spChg chg="mod">
          <ac:chgData name="montaser obied" userId="2daf864f83c5e38c" providerId="LiveId" clId="{BF092BE8-D220-4BC8-B1A8-02DFEB5EE7AE}" dt="2023-11-14T12:04:37.349" v="2472" actId="20577"/>
          <ac:spMkLst>
            <pc:docMk/>
            <pc:sldMk cId="0" sldId="268"/>
            <ac:spMk id="12" creationId="{00000000-0000-0000-0000-000000000000}"/>
          </ac:spMkLst>
        </pc:spChg>
        <pc:spChg chg="mod">
          <ac:chgData name="montaser obied" userId="2daf864f83c5e38c" providerId="LiveId" clId="{BF092BE8-D220-4BC8-B1A8-02DFEB5EE7AE}" dt="2023-11-15T10:36:46.510" v="6310" actId="313"/>
          <ac:spMkLst>
            <pc:docMk/>
            <pc:sldMk cId="0" sldId="268"/>
            <ac:spMk id="13" creationId="{00000000-0000-0000-0000-000000000000}"/>
          </ac:spMkLst>
        </pc:spChg>
        <pc:spChg chg="mod">
          <ac:chgData name="montaser obied" userId="2daf864f83c5e38c" providerId="LiveId" clId="{BF092BE8-D220-4BC8-B1A8-02DFEB5EE7AE}" dt="2023-11-15T06:44:19.945" v="3545" actId="313"/>
          <ac:spMkLst>
            <pc:docMk/>
            <pc:sldMk cId="0" sldId="268"/>
            <ac:spMk id="23" creationId="{00000000-0000-0000-0000-000000000000}"/>
          </ac:spMkLst>
        </pc:spChg>
      </pc:sldChg>
      <pc:sldChg chg="modSp mod">
        <pc:chgData name="montaser obied" userId="2daf864f83c5e38c" providerId="LiveId" clId="{BF092BE8-D220-4BC8-B1A8-02DFEB5EE7AE}" dt="2023-11-15T06:39:37.355" v="3509"/>
        <pc:sldMkLst>
          <pc:docMk/>
          <pc:sldMk cId="0" sldId="269"/>
        </pc:sldMkLst>
        <pc:spChg chg="mod">
          <ac:chgData name="montaser obied" userId="2daf864f83c5e38c" providerId="LiveId" clId="{BF092BE8-D220-4BC8-B1A8-02DFEB5EE7AE}" dt="2023-11-14T13:32:37.189" v="2605" actId="20577"/>
          <ac:spMkLst>
            <pc:docMk/>
            <pc:sldMk cId="0" sldId="269"/>
            <ac:spMk id="3" creationId="{00000000-0000-0000-0000-000000000000}"/>
          </ac:spMkLst>
        </pc:spChg>
        <pc:spChg chg="mod">
          <ac:chgData name="montaser obied" userId="2daf864f83c5e38c" providerId="LiveId" clId="{BF092BE8-D220-4BC8-B1A8-02DFEB5EE7AE}" dt="2023-11-14T13:36:32.257" v="2716" actId="20577"/>
          <ac:spMkLst>
            <pc:docMk/>
            <pc:sldMk cId="0" sldId="269"/>
            <ac:spMk id="4" creationId="{00000000-0000-0000-0000-000000000000}"/>
          </ac:spMkLst>
        </pc:spChg>
        <pc:spChg chg="mod">
          <ac:chgData name="montaser obied" userId="2daf864f83c5e38c" providerId="LiveId" clId="{BF092BE8-D220-4BC8-B1A8-02DFEB5EE7AE}" dt="2023-11-15T06:38:32.101" v="3508"/>
          <ac:spMkLst>
            <pc:docMk/>
            <pc:sldMk cId="0" sldId="269"/>
            <ac:spMk id="7" creationId="{00000000-0000-0000-0000-000000000000}"/>
          </ac:spMkLst>
        </pc:spChg>
        <pc:spChg chg="mod">
          <ac:chgData name="montaser obied" userId="2daf864f83c5e38c" providerId="LiveId" clId="{BF092BE8-D220-4BC8-B1A8-02DFEB5EE7AE}" dt="2023-11-14T13:39:43.157" v="2745" actId="20577"/>
          <ac:spMkLst>
            <pc:docMk/>
            <pc:sldMk cId="0" sldId="269"/>
            <ac:spMk id="11" creationId="{00000000-0000-0000-0000-000000000000}"/>
          </ac:spMkLst>
        </pc:spChg>
        <pc:spChg chg="mod">
          <ac:chgData name="montaser obied" userId="2daf864f83c5e38c" providerId="LiveId" clId="{BF092BE8-D220-4BC8-B1A8-02DFEB5EE7AE}" dt="2023-11-14T13:41:43.848" v="2802" actId="20577"/>
          <ac:spMkLst>
            <pc:docMk/>
            <pc:sldMk cId="0" sldId="269"/>
            <ac:spMk id="12" creationId="{00000000-0000-0000-0000-000000000000}"/>
          </ac:spMkLst>
        </pc:spChg>
        <pc:spChg chg="mod">
          <ac:chgData name="montaser obied" userId="2daf864f83c5e38c" providerId="LiveId" clId="{BF092BE8-D220-4BC8-B1A8-02DFEB5EE7AE}" dt="2023-11-14T13:57:22.316" v="2811" actId="20577"/>
          <ac:spMkLst>
            <pc:docMk/>
            <pc:sldMk cId="0" sldId="269"/>
            <ac:spMk id="13" creationId="{00000000-0000-0000-0000-000000000000}"/>
          </ac:spMkLst>
        </pc:spChg>
        <pc:spChg chg="mod">
          <ac:chgData name="montaser obied" userId="2daf864f83c5e38c" providerId="LiveId" clId="{BF092BE8-D220-4BC8-B1A8-02DFEB5EE7AE}" dt="2023-11-15T06:23:22.315" v="2902" actId="20577"/>
          <ac:spMkLst>
            <pc:docMk/>
            <pc:sldMk cId="0" sldId="269"/>
            <ac:spMk id="14" creationId="{00000000-0000-0000-0000-000000000000}"/>
          </ac:spMkLst>
        </pc:spChg>
        <pc:spChg chg="mod">
          <ac:chgData name="montaser obied" userId="2daf864f83c5e38c" providerId="LiveId" clId="{BF092BE8-D220-4BC8-B1A8-02DFEB5EE7AE}" dt="2023-11-15T06:24:26.376" v="2956" actId="20577"/>
          <ac:spMkLst>
            <pc:docMk/>
            <pc:sldMk cId="0" sldId="269"/>
            <ac:spMk id="15" creationId="{00000000-0000-0000-0000-000000000000}"/>
          </ac:spMkLst>
        </pc:spChg>
        <pc:spChg chg="mod">
          <ac:chgData name="montaser obied" userId="2daf864f83c5e38c" providerId="LiveId" clId="{BF092BE8-D220-4BC8-B1A8-02DFEB5EE7AE}" dt="2023-11-15T06:25:21.617" v="3001" actId="20577"/>
          <ac:spMkLst>
            <pc:docMk/>
            <pc:sldMk cId="0" sldId="269"/>
            <ac:spMk id="16" creationId="{00000000-0000-0000-0000-000000000000}"/>
          </ac:spMkLst>
        </pc:spChg>
        <pc:spChg chg="mod">
          <ac:chgData name="montaser obied" userId="2daf864f83c5e38c" providerId="LiveId" clId="{BF092BE8-D220-4BC8-B1A8-02DFEB5EE7AE}" dt="2023-11-15T06:39:37.355" v="3509"/>
          <ac:spMkLst>
            <pc:docMk/>
            <pc:sldMk cId="0" sldId="269"/>
            <ac:spMk id="38" creationId="{231FFFDE-D956-2357-9073-6293F74515AC}"/>
          </ac:spMkLst>
        </pc:spChg>
      </pc:sldChg>
      <pc:sldChg chg="modSp mod">
        <pc:chgData name="montaser obied" userId="2daf864f83c5e38c" providerId="LiveId" clId="{BF092BE8-D220-4BC8-B1A8-02DFEB5EE7AE}" dt="2023-11-15T06:50:28.388" v="3558" actId="20577"/>
        <pc:sldMkLst>
          <pc:docMk/>
          <pc:sldMk cId="0" sldId="270"/>
        </pc:sldMkLst>
        <pc:spChg chg="mod">
          <ac:chgData name="montaser obied" userId="2daf864f83c5e38c" providerId="LiveId" clId="{BF092BE8-D220-4BC8-B1A8-02DFEB5EE7AE}" dt="2023-11-15T06:39:37.355" v="3509"/>
          <ac:spMkLst>
            <pc:docMk/>
            <pc:sldMk cId="0" sldId="270"/>
            <ac:spMk id="2" creationId="{00000000-0000-0000-0000-000000000000}"/>
          </ac:spMkLst>
        </pc:spChg>
        <pc:spChg chg="mod">
          <ac:chgData name="montaser obied" userId="2daf864f83c5e38c" providerId="LiveId" clId="{BF092BE8-D220-4BC8-B1A8-02DFEB5EE7AE}" dt="2023-11-15T06:27:35.516" v="3127" actId="20577"/>
          <ac:spMkLst>
            <pc:docMk/>
            <pc:sldMk cId="0" sldId="270"/>
            <ac:spMk id="3" creationId="{00000000-0000-0000-0000-000000000000}"/>
          </ac:spMkLst>
        </pc:spChg>
        <pc:spChg chg="mod">
          <ac:chgData name="montaser obied" userId="2daf864f83c5e38c" providerId="LiveId" clId="{BF092BE8-D220-4BC8-B1A8-02DFEB5EE7AE}" dt="2023-11-15T06:31:29.175" v="3222" actId="20577"/>
          <ac:spMkLst>
            <pc:docMk/>
            <pc:sldMk cId="0" sldId="270"/>
            <ac:spMk id="4" creationId="{00000000-0000-0000-0000-000000000000}"/>
          </ac:spMkLst>
        </pc:spChg>
        <pc:spChg chg="mod">
          <ac:chgData name="montaser obied" userId="2daf864f83c5e38c" providerId="LiveId" clId="{BF092BE8-D220-4BC8-B1A8-02DFEB5EE7AE}" dt="2023-11-15T06:31:18.798" v="3220" actId="20577"/>
          <ac:spMkLst>
            <pc:docMk/>
            <pc:sldMk cId="0" sldId="270"/>
            <ac:spMk id="5" creationId="{00000000-0000-0000-0000-000000000000}"/>
          </ac:spMkLst>
        </pc:spChg>
        <pc:spChg chg="mod">
          <ac:chgData name="montaser obied" userId="2daf864f83c5e38c" providerId="LiveId" clId="{BF092BE8-D220-4BC8-B1A8-02DFEB5EE7AE}" dt="2023-11-15T06:28:26.714" v="3188" actId="20577"/>
          <ac:spMkLst>
            <pc:docMk/>
            <pc:sldMk cId="0" sldId="270"/>
            <ac:spMk id="6" creationId="{00000000-0000-0000-0000-000000000000}"/>
          </ac:spMkLst>
        </pc:spChg>
        <pc:spChg chg="mod">
          <ac:chgData name="montaser obied" userId="2daf864f83c5e38c" providerId="LiveId" clId="{BF092BE8-D220-4BC8-B1A8-02DFEB5EE7AE}" dt="2023-11-15T06:32:05.483" v="3274" actId="20577"/>
          <ac:spMkLst>
            <pc:docMk/>
            <pc:sldMk cId="0" sldId="270"/>
            <ac:spMk id="7" creationId="{00000000-0000-0000-0000-000000000000}"/>
          </ac:spMkLst>
        </pc:spChg>
        <pc:spChg chg="mod">
          <ac:chgData name="montaser obied" userId="2daf864f83c5e38c" providerId="LiveId" clId="{BF092BE8-D220-4BC8-B1A8-02DFEB5EE7AE}" dt="2023-11-15T06:32:38.534" v="3316" actId="20577"/>
          <ac:spMkLst>
            <pc:docMk/>
            <pc:sldMk cId="0" sldId="270"/>
            <ac:spMk id="8" creationId="{00000000-0000-0000-0000-000000000000}"/>
          </ac:spMkLst>
        </pc:spChg>
        <pc:spChg chg="mod">
          <ac:chgData name="montaser obied" userId="2daf864f83c5e38c" providerId="LiveId" clId="{BF092BE8-D220-4BC8-B1A8-02DFEB5EE7AE}" dt="2023-11-15T06:33:07.174" v="3318" actId="20577"/>
          <ac:spMkLst>
            <pc:docMk/>
            <pc:sldMk cId="0" sldId="270"/>
            <ac:spMk id="10" creationId="{00000000-0000-0000-0000-000000000000}"/>
          </ac:spMkLst>
        </pc:spChg>
        <pc:spChg chg="mod">
          <ac:chgData name="montaser obied" userId="2daf864f83c5e38c" providerId="LiveId" clId="{BF092BE8-D220-4BC8-B1A8-02DFEB5EE7AE}" dt="2023-11-15T06:35:04.101" v="3427" actId="20577"/>
          <ac:spMkLst>
            <pc:docMk/>
            <pc:sldMk cId="0" sldId="270"/>
            <ac:spMk id="12" creationId="{00000000-0000-0000-0000-000000000000}"/>
          </ac:spMkLst>
        </pc:spChg>
        <pc:spChg chg="mod">
          <ac:chgData name="montaser obied" userId="2daf864f83c5e38c" providerId="LiveId" clId="{BF092BE8-D220-4BC8-B1A8-02DFEB5EE7AE}" dt="2023-11-15T06:50:28.388" v="3558" actId="20577"/>
          <ac:spMkLst>
            <pc:docMk/>
            <pc:sldMk cId="0" sldId="270"/>
            <ac:spMk id="13" creationId="{00000000-0000-0000-0000-000000000000}"/>
          </ac:spMkLst>
        </pc:spChg>
        <pc:spChg chg="mod">
          <ac:chgData name="montaser obied" userId="2daf864f83c5e38c" providerId="LiveId" clId="{BF092BE8-D220-4BC8-B1A8-02DFEB5EE7AE}" dt="2023-11-15T06:39:37.355" v="3509"/>
          <ac:spMkLst>
            <pc:docMk/>
            <pc:sldMk cId="0" sldId="270"/>
            <ac:spMk id="15" creationId="{00000000-0000-0000-0000-000000000000}"/>
          </ac:spMkLst>
        </pc:spChg>
        <pc:spChg chg="mod">
          <ac:chgData name="montaser obied" userId="2daf864f83c5e38c" providerId="LiveId" clId="{BF092BE8-D220-4BC8-B1A8-02DFEB5EE7AE}" dt="2023-11-15T06:44:22.674" v="3546" actId="313"/>
          <ac:spMkLst>
            <pc:docMk/>
            <pc:sldMk cId="0" sldId="270"/>
            <ac:spMk id="41" creationId="{DAC474C8-8502-5227-8EB1-6A2A29A38E54}"/>
          </ac:spMkLst>
        </pc:spChg>
        <pc:grpChg chg="mod">
          <ac:chgData name="montaser obied" userId="2daf864f83c5e38c" providerId="LiveId" clId="{BF092BE8-D220-4BC8-B1A8-02DFEB5EE7AE}" dt="2023-11-15T06:38:02.982" v="3505" actId="1076"/>
          <ac:grpSpMkLst>
            <pc:docMk/>
            <pc:sldMk cId="0" sldId="270"/>
            <ac:grpSpMk id="24" creationId="{00000000-0000-0000-0000-000000000000}"/>
          </ac:grpSpMkLst>
        </pc:grpChg>
      </pc:sldChg>
      <pc:sldChg chg="modSp mod">
        <pc:chgData name="montaser obied" userId="2daf864f83c5e38c" providerId="LiveId" clId="{BF092BE8-D220-4BC8-B1A8-02DFEB5EE7AE}" dt="2023-11-15T06:53:18.239" v="3670" actId="20577"/>
        <pc:sldMkLst>
          <pc:docMk/>
          <pc:sldMk cId="0" sldId="271"/>
        </pc:sldMkLst>
        <pc:spChg chg="mod">
          <ac:chgData name="montaser obied" userId="2daf864f83c5e38c" providerId="LiveId" clId="{BF092BE8-D220-4BC8-B1A8-02DFEB5EE7AE}" dt="2023-11-15T06:51:45.970" v="3581" actId="20577"/>
          <ac:spMkLst>
            <pc:docMk/>
            <pc:sldMk cId="0" sldId="271"/>
            <ac:spMk id="3" creationId="{00000000-0000-0000-0000-000000000000}"/>
          </ac:spMkLst>
        </pc:spChg>
        <pc:spChg chg="mod">
          <ac:chgData name="montaser obied" userId="2daf864f83c5e38c" providerId="LiveId" clId="{BF092BE8-D220-4BC8-B1A8-02DFEB5EE7AE}" dt="2023-11-15T06:52:24.549" v="3610" actId="20577"/>
          <ac:spMkLst>
            <pc:docMk/>
            <pc:sldMk cId="0" sldId="271"/>
            <ac:spMk id="4" creationId="{00000000-0000-0000-0000-000000000000}"/>
          </ac:spMkLst>
        </pc:spChg>
        <pc:spChg chg="mod">
          <ac:chgData name="montaser obied" userId="2daf864f83c5e38c" providerId="LiveId" clId="{BF092BE8-D220-4BC8-B1A8-02DFEB5EE7AE}" dt="2023-11-15T06:52:51.776" v="3648" actId="20577"/>
          <ac:spMkLst>
            <pc:docMk/>
            <pc:sldMk cId="0" sldId="271"/>
            <ac:spMk id="5" creationId="{00000000-0000-0000-0000-000000000000}"/>
          </ac:spMkLst>
        </pc:spChg>
        <pc:spChg chg="mod">
          <ac:chgData name="montaser obied" userId="2daf864f83c5e38c" providerId="LiveId" clId="{BF092BE8-D220-4BC8-B1A8-02DFEB5EE7AE}" dt="2023-11-15T06:53:18.239" v="3670" actId="20577"/>
          <ac:spMkLst>
            <pc:docMk/>
            <pc:sldMk cId="0" sldId="271"/>
            <ac:spMk id="14" creationId="{00000000-0000-0000-0000-000000000000}"/>
          </ac:spMkLst>
        </pc:spChg>
      </pc:sldChg>
      <pc:sldChg chg="modSp mod">
        <pc:chgData name="montaser obied" userId="2daf864f83c5e38c" providerId="LiveId" clId="{BF092BE8-D220-4BC8-B1A8-02DFEB5EE7AE}" dt="2023-11-15T07:18:19.198" v="4273" actId="20577"/>
        <pc:sldMkLst>
          <pc:docMk/>
          <pc:sldMk cId="0" sldId="272"/>
        </pc:sldMkLst>
        <pc:spChg chg="mod">
          <ac:chgData name="montaser obied" userId="2daf864f83c5e38c" providerId="LiveId" clId="{BF092BE8-D220-4BC8-B1A8-02DFEB5EE7AE}" dt="2023-11-15T06:56:45.658" v="3711" actId="20577"/>
          <ac:spMkLst>
            <pc:docMk/>
            <pc:sldMk cId="0" sldId="272"/>
            <ac:spMk id="3" creationId="{00000000-0000-0000-0000-000000000000}"/>
          </ac:spMkLst>
        </pc:spChg>
        <pc:spChg chg="mod">
          <ac:chgData name="montaser obied" userId="2daf864f83c5e38c" providerId="LiveId" clId="{BF092BE8-D220-4BC8-B1A8-02DFEB5EE7AE}" dt="2023-11-15T06:56:59.875" v="3723" actId="20577"/>
          <ac:spMkLst>
            <pc:docMk/>
            <pc:sldMk cId="0" sldId="272"/>
            <ac:spMk id="4" creationId="{00000000-0000-0000-0000-000000000000}"/>
          </ac:spMkLst>
        </pc:spChg>
        <pc:spChg chg="mod">
          <ac:chgData name="montaser obied" userId="2daf864f83c5e38c" providerId="LiveId" clId="{BF092BE8-D220-4BC8-B1A8-02DFEB5EE7AE}" dt="2023-11-15T07:00:34.434" v="3806" actId="20577"/>
          <ac:spMkLst>
            <pc:docMk/>
            <pc:sldMk cId="0" sldId="272"/>
            <ac:spMk id="5" creationId="{00000000-0000-0000-0000-000000000000}"/>
          </ac:spMkLst>
        </pc:spChg>
        <pc:spChg chg="mod">
          <ac:chgData name="montaser obied" userId="2daf864f83c5e38c" providerId="LiveId" clId="{BF092BE8-D220-4BC8-B1A8-02DFEB5EE7AE}" dt="2023-11-15T07:06:47.587" v="3924" actId="20577"/>
          <ac:spMkLst>
            <pc:docMk/>
            <pc:sldMk cId="0" sldId="272"/>
            <ac:spMk id="6" creationId="{00000000-0000-0000-0000-000000000000}"/>
          </ac:spMkLst>
        </pc:spChg>
        <pc:spChg chg="mod">
          <ac:chgData name="montaser obied" userId="2daf864f83c5e38c" providerId="LiveId" clId="{BF092BE8-D220-4BC8-B1A8-02DFEB5EE7AE}" dt="2023-11-15T07:08:32.511" v="3969" actId="20577"/>
          <ac:spMkLst>
            <pc:docMk/>
            <pc:sldMk cId="0" sldId="272"/>
            <ac:spMk id="9" creationId="{00000000-0000-0000-0000-000000000000}"/>
          </ac:spMkLst>
        </pc:spChg>
        <pc:spChg chg="mod">
          <ac:chgData name="montaser obied" userId="2daf864f83c5e38c" providerId="LiveId" clId="{BF092BE8-D220-4BC8-B1A8-02DFEB5EE7AE}" dt="2023-11-15T07:15:04.113" v="4121" actId="20577"/>
          <ac:spMkLst>
            <pc:docMk/>
            <pc:sldMk cId="0" sldId="272"/>
            <ac:spMk id="10" creationId="{00000000-0000-0000-0000-000000000000}"/>
          </ac:spMkLst>
        </pc:spChg>
        <pc:spChg chg="mod">
          <ac:chgData name="montaser obied" userId="2daf864f83c5e38c" providerId="LiveId" clId="{BF092BE8-D220-4BC8-B1A8-02DFEB5EE7AE}" dt="2023-11-15T07:16:58.958" v="4184" actId="20577"/>
          <ac:spMkLst>
            <pc:docMk/>
            <pc:sldMk cId="0" sldId="272"/>
            <ac:spMk id="12" creationId="{00000000-0000-0000-0000-000000000000}"/>
          </ac:spMkLst>
        </pc:spChg>
        <pc:spChg chg="mod">
          <ac:chgData name="montaser obied" userId="2daf864f83c5e38c" providerId="LiveId" clId="{BF092BE8-D220-4BC8-B1A8-02DFEB5EE7AE}" dt="2023-11-15T07:18:19.198" v="4273" actId="20577"/>
          <ac:spMkLst>
            <pc:docMk/>
            <pc:sldMk cId="0" sldId="272"/>
            <ac:spMk id="13" creationId="{00000000-0000-0000-0000-000000000000}"/>
          </ac:spMkLst>
        </pc:spChg>
        <pc:spChg chg="mod">
          <ac:chgData name="montaser obied" userId="2daf864f83c5e38c" providerId="LiveId" clId="{BF092BE8-D220-4BC8-B1A8-02DFEB5EE7AE}" dt="2023-11-15T06:44:24.381" v="3547" actId="313"/>
          <ac:spMkLst>
            <pc:docMk/>
            <pc:sldMk cId="0" sldId="272"/>
            <ac:spMk id="35" creationId="{8F85F06B-477A-2305-DD7E-8DD7B0AEDE4D}"/>
          </ac:spMkLst>
        </pc:spChg>
      </pc:sldChg>
      <pc:sldChg chg="modSp mod">
        <pc:chgData name="montaser obied" userId="2daf864f83c5e38c" providerId="LiveId" clId="{BF092BE8-D220-4BC8-B1A8-02DFEB5EE7AE}" dt="2023-11-15T08:17:45.343" v="4990" actId="20577"/>
        <pc:sldMkLst>
          <pc:docMk/>
          <pc:sldMk cId="0" sldId="273"/>
        </pc:sldMkLst>
        <pc:spChg chg="mod">
          <ac:chgData name="montaser obied" userId="2daf864f83c5e38c" providerId="LiveId" clId="{BF092BE8-D220-4BC8-B1A8-02DFEB5EE7AE}" dt="2023-11-15T07:59:08.852" v="4436" actId="20577"/>
          <ac:spMkLst>
            <pc:docMk/>
            <pc:sldMk cId="0" sldId="273"/>
            <ac:spMk id="2" creationId="{00000000-0000-0000-0000-000000000000}"/>
          </ac:spMkLst>
        </pc:spChg>
        <pc:spChg chg="mod">
          <ac:chgData name="montaser obied" userId="2daf864f83c5e38c" providerId="LiveId" clId="{BF092BE8-D220-4BC8-B1A8-02DFEB5EE7AE}" dt="2023-11-15T08:01:41.881" v="4487" actId="20577"/>
          <ac:spMkLst>
            <pc:docMk/>
            <pc:sldMk cId="0" sldId="273"/>
            <ac:spMk id="3" creationId="{00000000-0000-0000-0000-000000000000}"/>
          </ac:spMkLst>
        </pc:spChg>
        <pc:spChg chg="mod">
          <ac:chgData name="montaser obied" userId="2daf864f83c5e38c" providerId="LiveId" clId="{BF092BE8-D220-4BC8-B1A8-02DFEB5EE7AE}" dt="2023-11-15T08:09:33.456" v="4529" actId="20577"/>
          <ac:spMkLst>
            <pc:docMk/>
            <pc:sldMk cId="0" sldId="273"/>
            <ac:spMk id="4" creationId="{00000000-0000-0000-0000-000000000000}"/>
          </ac:spMkLst>
        </pc:spChg>
        <pc:spChg chg="mod">
          <ac:chgData name="montaser obied" userId="2daf864f83c5e38c" providerId="LiveId" clId="{BF092BE8-D220-4BC8-B1A8-02DFEB5EE7AE}" dt="2023-11-15T08:10:43.690" v="4598" actId="313"/>
          <ac:spMkLst>
            <pc:docMk/>
            <pc:sldMk cId="0" sldId="273"/>
            <ac:spMk id="5" creationId="{00000000-0000-0000-0000-000000000000}"/>
          </ac:spMkLst>
        </pc:spChg>
        <pc:spChg chg="mod">
          <ac:chgData name="montaser obied" userId="2daf864f83c5e38c" providerId="LiveId" clId="{BF092BE8-D220-4BC8-B1A8-02DFEB5EE7AE}" dt="2023-11-15T08:11:40.482" v="4646" actId="20577"/>
          <ac:spMkLst>
            <pc:docMk/>
            <pc:sldMk cId="0" sldId="273"/>
            <ac:spMk id="6" creationId="{00000000-0000-0000-0000-000000000000}"/>
          </ac:spMkLst>
        </pc:spChg>
        <pc:spChg chg="mod">
          <ac:chgData name="montaser obied" userId="2daf864f83c5e38c" providerId="LiveId" clId="{BF092BE8-D220-4BC8-B1A8-02DFEB5EE7AE}" dt="2023-11-15T08:12:00.637" v="4673" actId="20577"/>
          <ac:spMkLst>
            <pc:docMk/>
            <pc:sldMk cId="0" sldId="273"/>
            <ac:spMk id="8" creationId="{00000000-0000-0000-0000-000000000000}"/>
          </ac:spMkLst>
        </pc:spChg>
        <pc:spChg chg="mod">
          <ac:chgData name="montaser obied" userId="2daf864f83c5e38c" providerId="LiveId" clId="{BF092BE8-D220-4BC8-B1A8-02DFEB5EE7AE}" dt="2023-11-15T08:12:08.274" v="4685" actId="20577"/>
          <ac:spMkLst>
            <pc:docMk/>
            <pc:sldMk cId="0" sldId="273"/>
            <ac:spMk id="9" creationId="{00000000-0000-0000-0000-000000000000}"/>
          </ac:spMkLst>
        </pc:spChg>
        <pc:spChg chg="mod">
          <ac:chgData name="montaser obied" userId="2daf864f83c5e38c" providerId="LiveId" clId="{BF092BE8-D220-4BC8-B1A8-02DFEB5EE7AE}" dt="2023-11-15T08:12:40.733" v="4686" actId="20577"/>
          <ac:spMkLst>
            <pc:docMk/>
            <pc:sldMk cId="0" sldId="273"/>
            <ac:spMk id="10" creationId="{00000000-0000-0000-0000-000000000000}"/>
          </ac:spMkLst>
        </pc:spChg>
        <pc:spChg chg="mod">
          <ac:chgData name="montaser obied" userId="2daf864f83c5e38c" providerId="LiveId" clId="{BF092BE8-D220-4BC8-B1A8-02DFEB5EE7AE}" dt="2023-11-15T08:14:24.520" v="4797" actId="20577"/>
          <ac:spMkLst>
            <pc:docMk/>
            <pc:sldMk cId="0" sldId="273"/>
            <ac:spMk id="11" creationId="{00000000-0000-0000-0000-000000000000}"/>
          </ac:spMkLst>
        </pc:spChg>
        <pc:spChg chg="mod">
          <ac:chgData name="montaser obied" userId="2daf864f83c5e38c" providerId="LiveId" clId="{BF092BE8-D220-4BC8-B1A8-02DFEB5EE7AE}" dt="2023-11-15T08:15:50.823" v="4876" actId="313"/>
          <ac:spMkLst>
            <pc:docMk/>
            <pc:sldMk cId="0" sldId="273"/>
            <ac:spMk id="12" creationId="{00000000-0000-0000-0000-000000000000}"/>
          </ac:spMkLst>
        </pc:spChg>
        <pc:spChg chg="mod">
          <ac:chgData name="montaser obied" userId="2daf864f83c5e38c" providerId="LiveId" clId="{BF092BE8-D220-4BC8-B1A8-02DFEB5EE7AE}" dt="2023-11-15T08:17:45.343" v="4990" actId="20577"/>
          <ac:spMkLst>
            <pc:docMk/>
            <pc:sldMk cId="0" sldId="273"/>
            <ac:spMk id="21" creationId="{00000000-0000-0000-0000-000000000000}"/>
          </ac:spMkLst>
        </pc:spChg>
        <pc:grpChg chg="mod">
          <ac:chgData name="montaser obied" userId="2daf864f83c5e38c" providerId="LiveId" clId="{BF092BE8-D220-4BC8-B1A8-02DFEB5EE7AE}" dt="2023-11-15T08:13:10.154" v="4697" actId="14100"/>
          <ac:grpSpMkLst>
            <pc:docMk/>
            <pc:sldMk cId="0" sldId="273"/>
            <ac:grpSpMk id="17" creationId="{00000000-0000-0000-0000-000000000000}"/>
          </ac:grpSpMkLst>
        </pc:grpChg>
      </pc:sldChg>
      <pc:sldChg chg="modSp mod">
        <pc:chgData name="montaser obied" userId="2daf864f83c5e38c" providerId="LiveId" clId="{BF092BE8-D220-4BC8-B1A8-02DFEB5EE7AE}" dt="2023-11-15T09:48:02.374" v="5304" actId="20577"/>
        <pc:sldMkLst>
          <pc:docMk/>
          <pc:sldMk cId="0" sldId="274"/>
        </pc:sldMkLst>
        <pc:spChg chg="mod">
          <ac:chgData name="montaser obied" userId="2daf864f83c5e38c" providerId="LiveId" clId="{BF092BE8-D220-4BC8-B1A8-02DFEB5EE7AE}" dt="2023-11-15T08:18:39.876" v="4995" actId="20577"/>
          <ac:spMkLst>
            <pc:docMk/>
            <pc:sldMk cId="0" sldId="274"/>
            <ac:spMk id="2" creationId="{00000000-0000-0000-0000-000000000000}"/>
          </ac:spMkLst>
        </pc:spChg>
        <pc:spChg chg="mod">
          <ac:chgData name="montaser obied" userId="2daf864f83c5e38c" providerId="LiveId" clId="{BF092BE8-D220-4BC8-B1A8-02DFEB5EE7AE}" dt="2023-11-15T09:11:12.343" v="5057" actId="13900"/>
          <ac:spMkLst>
            <pc:docMk/>
            <pc:sldMk cId="0" sldId="274"/>
            <ac:spMk id="3" creationId="{00000000-0000-0000-0000-000000000000}"/>
          </ac:spMkLst>
        </pc:spChg>
        <pc:spChg chg="mod">
          <ac:chgData name="montaser obied" userId="2daf864f83c5e38c" providerId="LiveId" clId="{BF092BE8-D220-4BC8-B1A8-02DFEB5EE7AE}" dt="2023-11-15T09:12:04.853" v="5075" actId="20577"/>
          <ac:spMkLst>
            <pc:docMk/>
            <pc:sldMk cId="0" sldId="274"/>
            <ac:spMk id="4" creationId="{00000000-0000-0000-0000-000000000000}"/>
          </ac:spMkLst>
        </pc:spChg>
        <pc:spChg chg="mod">
          <ac:chgData name="montaser obied" userId="2daf864f83c5e38c" providerId="LiveId" clId="{BF092BE8-D220-4BC8-B1A8-02DFEB5EE7AE}" dt="2023-11-15T09:12:47.228" v="5091" actId="13900"/>
          <ac:spMkLst>
            <pc:docMk/>
            <pc:sldMk cId="0" sldId="274"/>
            <ac:spMk id="7" creationId="{00000000-0000-0000-0000-000000000000}"/>
          </ac:spMkLst>
        </pc:spChg>
        <pc:spChg chg="mod">
          <ac:chgData name="montaser obied" userId="2daf864f83c5e38c" providerId="LiveId" clId="{BF092BE8-D220-4BC8-B1A8-02DFEB5EE7AE}" dt="2023-11-15T09:13:07.943" v="5102" actId="20577"/>
          <ac:spMkLst>
            <pc:docMk/>
            <pc:sldMk cId="0" sldId="274"/>
            <ac:spMk id="8" creationId="{00000000-0000-0000-0000-000000000000}"/>
          </ac:spMkLst>
        </pc:spChg>
        <pc:spChg chg="mod">
          <ac:chgData name="montaser obied" userId="2daf864f83c5e38c" providerId="LiveId" clId="{BF092BE8-D220-4BC8-B1A8-02DFEB5EE7AE}" dt="2023-11-15T09:13:58.799" v="5146" actId="20577"/>
          <ac:spMkLst>
            <pc:docMk/>
            <pc:sldMk cId="0" sldId="274"/>
            <ac:spMk id="10" creationId="{00000000-0000-0000-0000-000000000000}"/>
          </ac:spMkLst>
        </pc:spChg>
        <pc:spChg chg="mod">
          <ac:chgData name="montaser obied" userId="2daf864f83c5e38c" providerId="LiveId" clId="{BF092BE8-D220-4BC8-B1A8-02DFEB5EE7AE}" dt="2023-11-15T09:48:02.374" v="5304" actId="20577"/>
          <ac:spMkLst>
            <pc:docMk/>
            <pc:sldMk cId="0" sldId="274"/>
            <ac:spMk id="11" creationId="{00000000-0000-0000-0000-000000000000}"/>
          </ac:spMkLst>
        </pc:spChg>
      </pc:sldChg>
      <pc:sldChg chg="modSp mod">
        <pc:chgData name="montaser obied" userId="2daf864f83c5e38c" providerId="LiveId" clId="{BF092BE8-D220-4BC8-B1A8-02DFEB5EE7AE}" dt="2023-11-15T09:57:25.742" v="5682" actId="313"/>
        <pc:sldMkLst>
          <pc:docMk/>
          <pc:sldMk cId="0" sldId="275"/>
        </pc:sldMkLst>
        <pc:spChg chg="mod">
          <ac:chgData name="montaser obied" userId="2daf864f83c5e38c" providerId="LiveId" clId="{BF092BE8-D220-4BC8-B1A8-02DFEB5EE7AE}" dt="2023-11-15T09:50:37.323" v="5474" actId="20577"/>
          <ac:spMkLst>
            <pc:docMk/>
            <pc:sldMk cId="0" sldId="275"/>
            <ac:spMk id="3" creationId="{00000000-0000-0000-0000-000000000000}"/>
          </ac:spMkLst>
        </pc:spChg>
        <pc:spChg chg="mod">
          <ac:chgData name="montaser obied" userId="2daf864f83c5e38c" providerId="LiveId" clId="{BF092BE8-D220-4BC8-B1A8-02DFEB5EE7AE}" dt="2023-11-15T09:51:55.567" v="5596" actId="20577"/>
          <ac:spMkLst>
            <pc:docMk/>
            <pc:sldMk cId="0" sldId="275"/>
            <ac:spMk id="4" creationId="{00000000-0000-0000-0000-000000000000}"/>
          </ac:spMkLst>
        </pc:spChg>
        <pc:spChg chg="mod">
          <ac:chgData name="montaser obied" userId="2daf864f83c5e38c" providerId="LiveId" clId="{BF092BE8-D220-4BC8-B1A8-02DFEB5EE7AE}" dt="2023-11-15T09:56:11.813" v="5671" actId="20577"/>
          <ac:spMkLst>
            <pc:docMk/>
            <pc:sldMk cId="0" sldId="275"/>
            <ac:spMk id="5" creationId="{00000000-0000-0000-0000-000000000000}"/>
          </ac:spMkLst>
        </pc:spChg>
        <pc:spChg chg="mod">
          <ac:chgData name="montaser obied" userId="2daf864f83c5e38c" providerId="LiveId" clId="{BF092BE8-D220-4BC8-B1A8-02DFEB5EE7AE}" dt="2023-11-15T09:56:21.249" v="5675" actId="20577"/>
          <ac:spMkLst>
            <pc:docMk/>
            <pc:sldMk cId="0" sldId="275"/>
            <ac:spMk id="6" creationId="{00000000-0000-0000-0000-000000000000}"/>
          </ac:spMkLst>
        </pc:spChg>
        <pc:spChg chg="mod">
          <ac:chgData name="montaser obied" userId="2daf864f83c5e38c" providerId="LiveId" clId="{BF092BE8-D220-4BC8-B1A8-02DFEB5EE7AE}" dt="2023-11-15T09:57:25.742" v="5682" actId="313"/>
          <ac:spMkLst>
            <pc:docMk/>
            <pc:sldMk cId="0" sldId="275"/>
            <ac:spMk id="14" creationId="{00000000-0000-0000-0000-000000000000}"/>
          </ac:spMkLst>
        </pc:spChg>
      </pc:sldChg>
      <pc:sldChg chg="modSp mod">
        <pc:chgData name="montaser obied" userId="2daf864f83c5e38c" providerId="LiveId" clId="{BF092BE8-D220-4BC8-B1A8-02DFEB5EE7AE}" dt="2023-11-15T10:36:57.579" v="6311" actId="313"/>
        <pc:sldMkLst>
          <pc:docMk/>
          <pc:sldMk cId="0" sldId="276"/>
        </pc:sldMkLst>
        <pc:spChg chg="mod">
          <ac:chgData name="montaser obied" userId="2daf864f83c5e38c" providerId="LiveId" clId="{BF092BE8-D220-4BC8-B1A8-02DFEB5EE7AE}" dt="2023-11-15T06:39:37.355" v="3509"/>
          <ac:spMkLst>
            <pc:docMk/>
            <pc:sldMk cId="0" sldId="276"/>
            <ac:spMk id="2" creationId="{00000000-0000-0000-0000-000000000000}"/>
          </ac:spMkLst>
        </pc:spChg>
        <pc:spChg chg="mod">
          <ac:chgData name="montaser obied" userId="2daf864f83c5e38c" providerId="LiveId" clId="{BF092BE8-D220-4BC8-B1A8-02DFEB5EE7AE}" dt="2023-11-15T06:39:37.355" v="3509"/>
          <ac:spMkLst>
            <pc:docMk/>
            <pc:sldMk cId="0" sldId="276"/>
            <ac:spMk id="3" creationId="{00000000-0000-0000-0000-000000000000}"/>
          </ac:spMkLst>
        </pc:spChg>
        <pc:spChg chg="mod">
          <ac:chgData name="montaser obied" userId="2daf864f83c5e38c" providerId="LiveId" clId="{BF092BE8-D220-4BC8-B1A8-02DFEB5EE7AE}" dt="2023-11-15T09:56:53.607" v="5681" actId="20577"/>
          <ac:spMkLst>
            <pc:docMk/>
            <pc:sldMk cId="0" sldId="276"/>
            <ac:spMk id="4" creationId="{00000000-0000-0000-0000-000000000000}"/>
          </ac:spMkLst>
        </pc:spChg>
        <pc:spChg chg="mod">
          <ac:chgData name="montaser obied" userId="2daf864f83c5e38c" providerId="LiveId" clId="{BF092BE8-D220-4BC8-B1A8-02DFEB5EE7AE}" dt="2023-11-15T10:36:57.579" v="6311" actId="313"/>
          <ac:spMkLst>
            <pc:docMk/>
            <pc:sldMk cId="0" sldId="276"/>
            <ac:spMk id="6" creationId="{00000000-0000-0000-0000-000000000000}"/>
          </ac:spMkLst>
        </pc:spChg>
        <pc:spChg chg="mod">
          <ac:chgData name="montaser obied" userId="2daf864f83c5e38c" providerId="LiveId" clId="{BF092BE8-D220-4BC8-B1A8-02DFEB5EE7AE}" dt="2023-11-15T10:00:46.334" v="5871" actId="20577"/>
          <ac:spMkLst>
            <pc:docMk/>
            <pc:sldMk cId="0" sldId="276"/>
            <ac:spMk id="7" creationId="{00000000-0000-0000-0000-000000000000}"/>
          </ac:spMkLst>
        </pc:spChg>
        <pc:spChg chg="mod">
          <ac:chgData name="montaser obied" userId="2daf864f83c5e38c" providerId="LiveId" clId="{BF092BE8-D220-4BC8-B1A8-02DFEB5EE7AE}" dt="2023-11-15T10:03:09.831" v="6030" actId="20577"/>
          <ac:spMkLst>
            <pc:docMk/>
            <pc:sldMk cId="0" sldId="276"/>
            <ac:spMk id="10" creationId="{00000000-0000-0000-0000-000000000000}"/>
          </ac:spMkLst>
        </pc:spChg>
        <pc:spChg chg="mod">
          <ac:chgData name="montaser obied" userId="2daf864f83c5e38c" providerId="LiveId" clId="{BF092BE8-D220-4BC8-B1A8-02DFEB5EE7AE}" dt="2023-11-15T10:03:07.666" v="6029" actId="20577"/>
          <ac:spMkLst>
            <pc:docMk/>
            <pc:sldMk cId="0" sldId="276"/>
            <ac:spMk id="11" creationId="{00000000-0000-0000-0000-000000000000}"/>
          </ac:spMkLst>
        </pc:spChg>
        <pc:spChg chg="mod">
          <ac:chgData name="montaser obied" userId="2daf864f83c5e38c" providerId="LiveId" clId="{BF092BE8-D220-4BC8-B1A8-02DFEB5EE7AE}" dt="2023-11-15T10:23:59.319" v="6177" actId="20577"/>
          <ac:spMkLst>
            <pc:docMk/>
            <pc:sldMk cId="0" sldId="276"/>
            <ac:spMk id="30" creationId="{00000000-0000-0000-0000-000000000000}"/>
          </ac:spMkLst>
        </pc:spChg>
        <pc:spChg chg="mod">
          <ac:chgData name="montaser obied" userId="2daf864f83c5e38c" providerId="LiveId" clId="{BF092BE8-D220-4BC8-B1A8-02DFEB5EE7AE}" dt="2023-11-15T06:44:29.027" v="3548" actId="313"/>
          <ac:spMkLst>
            <pc:docMk/>
            <pc:sldMk cId="0" sldId="276"/>
            <ac:spMk id="33" creationId="{00000000-0000-0000-0000-000000000000}"/>
          </ac:spMkLst>
        </pc:spChg>
        <pc:spChg chg="mod">
          <ac:chgData name="montaser obied" userId="2daf864f83c5e38c" providerId="LiveId" clId="{BF092BE8-D220-4BC8-B1A8-02DFEB5EE7AE}" dt="2023-11-15T10:06:37.492" v="6032" actId="20577"/>
          <ac:spMkLst>
            <pc:docMk/>
            <pc:sldMk cId="0" sldId="276"/>
            <ac:spMk id="42" creationId="{36DFADD9-6D50-8AB1-69E9-B6D67AD4F9D6}"/>
          </ac:spMkLst>
        </pc:spChg>
      </pc:sldChg>
      <pc:sldChg chg="modSp mod">
        <pc:chgData name="montaser obied" userId="2daf864f83c5e38c" providerId="LiveId" clId="{BF092BE8-D220-4BC8-B1A8-02DFEB5EE7AE}" dt="2023-11-15T10:52:15.773" v="6519" actId="20577"/>
        <pc:sldMkLst>
          <pc:docMk/>
          <pc:sldMk cId="0" sldId="277"/>
        </pc:sldMkLst>
        <pc:spChg chg="mod">
          <ac:chgData name="montaser obied" userId="2daf864f83c5e38c" providerId="LiveId" clId="{BF092BE8-D220-4BC8-B1A8-02DFEB5EE7AE}" dt="2023-11-15T10:35:59.473" v="6301" actId="20577"/>
          <ac:spMkLst>
            <pc:docMk/>
            <pc:sldMk cId="0" sldId="277"/>
            <ac:spMk id="2" creationId="{00000000-0000-0000-0000-000000000000}"/>
          </ac:spMkLst>
        </pc:spChg>
        <pc:spChg chg="mod">
          <ac:chgData name="montaser obied" userId="2daf864f83c5e38c" providerId="LiveId" clId="{BF092BE8-D220-4BC8-B1A8-02DFEB5EE7AE}" dt="2023-11-15T10:44:29.222" v="6364" actId="13900"/>
          <ac:spMkLst>
            <pc:docMk/>
            <pc:sldMk cId="0" sldId="277"/>
            <ac:spMk id="3" creationId="{00000000-0000-0000-0000-000000000000}"/>
          </ac:spMkLst>
        </pc:spChg>
        <pc:spChg chg="mod">
          <ac:chgData name="montaser obied" userId="2daf864f83c5e38c" providerId="LiveId" clId="{BF092BE8-D220-4BC8-B1A8-02DFEB5EE7AE}" dt="2023-11-15T10:50:31.434" v="6468" actId="20577"/>
          <ac:spMkLst>
            <pc:docMk/>
            <pc:sldMk cId="0" sldId="277"/>
            <ac:spMk id="7" creationId="{00000000-0000-0000-0000-000000000000}"/>
          </ac:spMkLst>
        </pc:spChg>
        <pc:spChg chg="mod">
          <ac:chgData name="montaser obied" userId="2daf864f83c5e38c" providerId="LiveId" clId="{BF092BE8-D220-4BC8-B1A8-02DFEB5EE7AE}" dt="2023-11-15T10:45:02.918" v="6367" actId="1076"/>
          <ac:spMkLst>
            <pc:docMk/>
            <pc:sldMk cId="0" sldId="277"/>
            <ac:spMk id="15" creationId="{00000000-0000-0000-0000-000000000000}"/>
          </ac:spMkLst>
        </pc:spChg>
        <pc:spChg chg="mod">
          <ac:chgData name="montaser obied" userId="2daf864f83c5e38c" providerId="LiveId" clId="{BF092BE8-D220-4BC8-B1A8-02DFEB5EE7AE}" dt="2023-11-15T10:51:20.120" v="6506" actId="20577"/>
          <ac:spMkLst>
            <pc:docMk/>
            <pc:sldMk cId="0" sldId="277"/>
            <ac:spMk id="16" creationId="{00000000-0000-0000-0000-000000000000}"/>
          </ac:spMkLst>
        </pc:spChg>
        <pc:spChg chg="mod">
          <ac:chgData name="montaser obied" userId="2daf864f83c5e38c" providerId="LiveId" clId="{BF092BE8-D220-4BC8-B1A8-02DFEB5EE7AE}" dt="2023-11-15T10:52:15.773" v="6519" actId="20577"/>
          <ac:spMkLst>
            <pc:docMk/>
            <pc:sldMk cId="0" sldId="277"/>
            <ac:spMk id="25" creationId="{00000000-0000-0000-0000-000000000000}"/>
          </ac:spMkLst>
        </pc:spChg>
      </pc:sldChg>
      <pc:sldChg chg="modSp mod">
        <pc:chgData name="montaser obied" userId="2daf864f83c5e38c" providerId="LiveId" clId="{BF092BE8-D220-4BC8-B1A8-02DFEB5EE7AE}" dt="2023-11-15T11:16:36.867" v="6844" actId="20577"/>
        <pc:sldMkLst>
          <pc:docMk/>
          <pc:sldMk cId="0" sldId="278"/>
        </pc:sldMkLst>
        <pc:spChg chg="mod">
          <ac:chgData name="montaser obied" userId="2daf864f83c5e38c" providerId="LiveId" clId="{BF092BE8-D220-4BC8-B1A8-02DFEB5EE7AE}" dt="2023-11-15T10:53:59.190" v="6587" actId="20577"/>
          <ac:spMkLst>
            <pc:docMk/>
            <pc:sldMk cId="0" sldId="278"/>
            <ac:spMk id="2" creationId="{00000000-0000-0000-0000-000000000000}"/>
          </ac:spMkLst>
        </pc:spChg>
        <pc:spChg chg="mod">
          <ac:chgData name="montaser obied" userId="2daf864f83c5e38c" providerId="LiveId" clId="{BF092BE8-D220-4BC8-B1A8-02DFEB5EE7AE}" dt="2023-11-15T10:54:15.790" v="6589" actId="20577"/>
          <ac:spMkLst>
            <pc:docMk/>
            <pc:sldMk cId="0" sldId="278"/>
            <ac:spMk id="3" creationId="{00000000-0000-0000-0000-000000000000}"/>
          </ac:spMkLst>
        </pc:spChg>
        <pc:spChg chg="mod">
          <ac:chgData name="montaser obied" userId="2daf864f83c5e38c" providerId="LiveId" clId="{BF092BE8-D220-4BC8-B1A8-02DFEB5EE7AE}" dt="2023-11-15T06:44:36.572" v="3549" actId="313"/>
          <ac:spMkLst>
            <pc:docMk/>
            <pc:sldMk cId="0" sldId="278"/>
            <ac:spMk id="11" creationId="{0FF87B63-BBA5-FAE5-FCF1-ADDF20E170F4}"/>
          </ac:spMkLst>
        </pc:spChg>
        <pc:graphicFrameChg chg="mod modGraphic">
          <ac:chgData name="montaser obied" userId="2daf864f83c5e38c" providerId="LiveId" clId="{BF092BE8-D220-4BC8-B1A8-02DFEB5EE7AE}" dt="2023-11-15T11:16:36.867" v="6844" actId="20577"/>
          <ac:graphicFrameMkLst>
            <pc:docMk/>
            <pc:sldMk cId="0" sldId="278"/>
            <ac:graphicFrameMk id="4" creationId="{00000000-0000-0000-0000-000000000000}"/>
          </ac:graphicFrameMkLst>
        </pc:graphicFrameChg>
      </pc:sldChg>
      <pc:sldChg chg="modSp mod">
        <pc:chgData name="montaser obied" userId="2daf864f83c5e38c" providerId="LiveId" clId="{BF092BE8-D220-4BC8-B1A8-02DFEB5EE7AE}" dt="2023-11-15T12:06:42.258" v="7375" actId="121"/>
        <pc:sldMkLst>
          <pc:docMk/>
          <pc:sldMk cId="0" sldId="279"/>
        </pc:sldMkLst>
        <pc:spChg chg="mod">
          <ac:chgData name="montaser obied" userId="2daf864f83c5e38c" providerId="LiveId" clId="{BF092BE8-D220-4BC8-B1A8-02DFEB5EE7AE}" dt="2023-11-15T11:35:03.186" v="6955" actId="20577"/>
          <ac:spMkLst>
            <pc:docMk/>
            <pc:sldMk cId="0" sldId="279"/>
            <ac:spMk id="2" creationId="{00000000-0000-0000-0000-000000000000}"/>
          </ac:spMkLst>
        </pc:spChg>
        <pc:spChg chg="mod">
          <ac:chgData name="montaser obied" userId="2daf864f83c5e38c" providerId="LiveId" clId="{BF092BE8-D220-4BC8-B1A8-02DFEB5EE7AE}" dt="2023-11-15T11:53:05.610" v="7221" actId="20577"/>
          <ac:spMkLst>
            <pc:docMk/>
            <pc:sldMk cId="0" sldId="279"/>
            <ac:spMk id="3" creationId="{00000000-0000-0000-0000-000000000000}"/>
          </ac:spMkLst>
        </pc:spChg>
        <pc:spChg chg="mod">
          <ac:chgData name="montaser obied" userId="2daf864f83c5e38c" providerId="LiveId" clId="{BF092BE8-D220-4BC8-B1A8-02DFEB5EE7AE}" dt="2023-11-15T11:57:40.026" v="7270" actId="20577"/>
          <ac:spMkLst>
            <pc:docMk/>
            <pc:sldMk cId="0" sldId="279"/>
            <ac:spMk id="7" creationId="{00000000-0000-0000-0000-000000000000}"/>
          </ac:spMkLst>
        </pc:spChg>
        <pc:spChg chg="mod">
          <ac:chgData name="montaser obied" userId="2daf864f83c5e38c" providerId="LiveId" clId="{BF092BE8-D220-4BC8-B1A8-02DFEB5EE7AE}" dt="2023-11-15T12:05:08.225" v="7282" actId="1076"/>
          <ac:spMkLst>
            <pc:docMk/>
            <pc:sldMk cId="0" sldId="279"/>
            <ac:spMk id="10" creationId="{00000000-0000-0000-0000-000000000000}"/>
          </ac:spMkLst>
        </pc:spChg>
        <pc:spChg chg="mod">
          <ac:chgData name="montaser obied" userId="2daf864f83c5e38c" providerId="LiveId" clId="{BF092BE8-D220-4BC8-B1A8-02DFEB5EE7AE}" dt="2023-11-15T06:38:32.101" v="3508"/>
          <ac:spMkLst>
            <pc:docMk/>
            <pc:sldMk cId="0" sldId="279"/>
            <ac:spMk id="12" creationId="{00000000-0000-0000-0000-000000000000}"/>
          </ac:spMkLst>
        </pc:spChg>
        <pc:spChg chg="mod">
          <ac:chgData name="montaser obied" userId="2daf864f83c5e38c" providerId="LiveId" clId="{BF092BE8-D220-4BC8-B1A8-02DFEB5EE7AE}" dt="2023-11-15T12:05:43.366" v="7312" actId="20577"/>
          <ac:spMkLst>
            <pc:docMk/>
            <pc:sldMk cId="0" sldId="279"/>
            <ac:spMk id="13" creationId="{00000000-0000-0000-0000-000000000000}"/>
          </ac:spMkLst>
        </pc:spChg>
        <pc:spChg chg="mod">
          <ac:chgData name="montaser obied" userId="2daf864f83c5e38c" providerId="LiveId" clId="{BF092BE8-D220-4BC8-B1A8-02DFEB5EE7AE}" dt="2023-11-15T12:06:42.258" v="7375" actId="121"/>
          <ac:spMkLst>
            <pc:docMk/>
            <pc:sldMk cId="0" sldId="279"/>
            <ac:spMk id="14" creationId="{00000000-0000-0000-0000-000000000000}"/>
          </ac:spMkLst>
        </pc:spChg>
        <pc:picChg chg="mod">
          <ac:chgData name="montaser obied" userId="2daf864f83c5e38c" providerId="LiveId" clId="{BF092BE8-D220-4BC8-B1A8-02DFEB5EE7AE}" dt="2023-11-15T11:57:17.745" v="7244" actId="1076"/>
          <ac:picMkLst>
            <pc:docMk/>
            <pc:sldMk cId="0" sldId="279"/>
            <ac:picMk id="5" creationId="{00000000-0000-0000-0000-000000000000}"/>
          </ac:picMkLst>
        </pc:picChg>
        <pc:picChg chg="mod">
          <ac:chgData name="montaser obied" userId="2daf864f83c5e38c" providerId="LiveId" clId="{BF092BE8-D220-4BC8-B1A8-02DFEB5EE7AE}" dt="2023-11-15T11:57:22.344" v="7245" actId="1076"/>
          <ac:picMkLst>
            <pc:docMk/>
            <pc:sldMk cId="0" sldId="279"/>
            <ac:picMk id="6" creationId="{00000000-0000-0000-0000-000000000000}"/>
          </ac:picMkLst>
        </pc:picChg>
        <pc:picChg chg="mod">
          <ac:chgData name="montaser obied" userId="2daf864f83c5e38c" providerId="LiveId" clId="{BF092BE8-D220-4BC8-B1A8-02DFEB5EE7AE}" dt="2023-11-15T11:57:10.851" v="7242" actId="1076"/>
          <ac:picMkLst>
            <pc:docMk/>
            <pc:sldMk cId="0" sldId="279"/>
            <ac:picMk id="8" creationId="{00000000-0000-0000-0000-000000000000}"/>
          </ac:picMkLst>
        </pc:picChg>
        <pc:picChg chg="mod">
          <ac:chgData name="montaser obied" userId="2daf864f83c5e38c" providerId="LiveId" clId="{BF092BE8-D220-4BC8-B1A8-02DFEB5EE7AE}" dt="2023-11-15T12:05:04.688" v="7281" actId="1076"/>
          <ac:picMkLst>
            <pc:docMk/>
            <pc:sldMk cId="0" sldId="279"/>
            <ac:picMk id="9" creationId="{00000000-0000-0000-0000-000000000000}"/>
          </ac:picMkLst>
        </pc:picChg>
      </pc:sldChg>
      <pc:sldChg chg="modSp mod">
        <pc:chgData name="montaser obied" userId="2daf864f83c5e38c" providerId="LiveId" clId="{BF092BE8-D220-4BC8-B1A8-02DFEB5EE7AE}" dt="2023-11-15T12:23:24.967" v="7649" actId="20577"/>
        <pc:sldMkLst>
          <pc:docMk/>
          <pc:sldMk cId="0" sldId="280"/>
        </pc:sldMkLst>
        <pc:spChg chg="mod">
          <ac:chgData name="montaser obied" userId="2daf864f83c5e38c" providerId="LiveId" clId="{BF092BE8-D220-4BC8-B1A8-02DFEB5EE7AE}" dt="2023-11-15T12:16:12.963" v="7404" actId="20577"/>
          <ac:spMkLst>
            <pc:docMk/>
            <pc:sldMk cId="0" sldId="280"/>
            <ac:spMk id="2" creationId="{00000000-0000-0000-0000-000000000000}"/>
          </ac:spMkLst>
        </pc:spChg>
        <pc:spChg chg="mod">
          <ac:chgData name="montaser obied" userId="2daf864f83c5e38c" providerId="LiveId" clId="{BF092BE8-D220-4BC8-B1A8-02DFEB5EE7AE}" dt="2023-11-15T12:20:01.028" v="7536" actId="20577"/>
          <ac:spMkLst>
            <pc:docMk/>
            <pc:sldMk cId="0" sldId="280"/>
            <ac:spMk id="5" creationId="{00000000-0000-0000-0000-000000000000}"/>
          </ac:spMkLst>
        </pc:spChg>
        <pc:spChg chg="mod">
          <ac:chgData name="montaser obied" userId="2daf864f83c5e38c" providerId="LiveId" clId="{BF092BE8-D220-4BC8-B1A8-02DFEB5EE7AE}" dt="2023-11-15T12:21:25.393" v="7592" actId="313"/>
          <ac:spMkLst>
            <pc:docMk/>
            <pc:sldMk cId="0" sldId="280"/>
            <ac:spMk id="6" creationId="{00000000-0000-0000-0000-000000000000}"/>
          </ac:spMkLst>
        </pc:spChg>
        <pc:spChg chg="mod">
          <ac:chgData name="montaser obied" userId="2daf864f83c5e38c" providerId="LiveId" clId="{BF092BE8-D220-4BC8-B1A8-02DFEB5EE7AE}" dt="2023-11-15T12:22:25.017" v="7646" actId="20577"/>
          <ac:spMkLst>
            <pc:docMk/>
            <pc:sldMk cId="0" sldId="280"/>
            <ac:spMk id="7" creationId="{00000000-0000-0000-0000-000000000000}"/>
          </ac:spMkLst>
        </pc:spChg>
        <pc:spChg chg="mod">
          <ac:chgData name="montaser obied" userId="2daf864f83c5e38c" providerId="LiveId" clId="{BF092BE8-D220-4BC8-B1A8-02DFEB5EE7AE}" dt="2023-11-15T12:20:26.289" v="7547" actId="20577"/>
          <ac:spMkLst>
            <pc:docMk/>
            <pc:sldMk cId="0" sldId="280"/>
            <ac:spMk id="20" creationId="{00000000-0000-0000-0000-000000000000}"/>
          </ac:spMkLst>
        </pc:spChg>
        <pc:spChg chg="mod">
          <ac:chgData name="montaser obied" userId="2daf864f83c5e38c" providerId="LiveId" clId="{BF092BE8-D220-4BC8-B1A8-02DFEB5EE7AE}" dt="2023-11-15T12:23:24.967" v="7649" actId="20577"/>
          <ac:spMkLst>
            <pc:docMk/>
            <pc:sldMk cId="0" sldId="280"/>
            <ac:spMk id="36" creationId="{00000000-0000-0000-0000-000000000000}"/>
          </ac:spMkLst>
        </pc:spChg>
        <pc:spChg chg="mod">
          <ac:chgData name="montaser obied" userId="2daf864f83c5e38c" providerId="LiveId" clId="{BF092BE8-D220-4BC8-B1A8-02DFEB5EE7AE}" dt="2023-11-15T06:44:38.657" v="3550" actId="313"/>
          <ac:spMkLst>
            <pc:docMk/>
            <pc:sldMk cId="0" sldId="280"/>
            <ac:spMk id="53" creationId="{B8336A2C-F765-B5F8-9F08-C73A7BDF4C95}"/>
          </ac:spMkLst>
        </pc:spChg>
      </pc:sldChg>
      <pc:sldChg chg="modSp mod">
        <pc:chgData name="montaser obied" userId="2daf864f83c5e38c" providerId="LiveId" clId="{BF092BE8-D220-4BC8-B1A8-02DFEB5EE7AE}" dt="2023-11-15T12:29:18.778" v="7821" actId="1076"/>
        <pc:sldMkLst>
          <pc:docMk/>
          <pc:sldMk cId="0" sldId="281"/>
        </pc:sldMkLst>
        <pc:spChg chg="mod">
          <ac:chgData name="montaser obied" userId="2daf864f83c5e38c" providerId="LiveId" clId="{BF092BE8-D220-4BC8-B1A8-02DFEB5EE7AE}" dt="2023-11-15T12:26:40.512" v="7712" actId="20577"/>
          <ac:spMkLst>
            <pc:docMk/>
            <pc:sldMk cId="0" sldId="281"/>
            <ac:spMk id="6" creationId="{00000000-0000-0000-0000-000000000000}"/>
          </ac:spMkLst>
        </pc:spChg>
        <pc:spChg chg="mod">
          <ac:chgData name="montaser obied" userId="2daf864f83c5e38c" providerId="LiveId" clId="{BF092BE8-D220-4BC8-B1A8-02DFEB5EE7AE}" dt="2023-11-15T12:26:46.789" v="7717" actId="20577"/>
          <ac:spMkLst>
            <pc:docMk/>
            <pc:sldMk cId="0" sldId="281"/>
            <ac:spMk id="7" creationId="{00000000-0000-0000-0000-000000000000}"/>
          </ac:spMkLst>
        </pc:spChg>
        <pc:spChg chg="mod">
          <ac:chgData name="montaser obied" userId="2daf864f83c5e38c" providerId="LiveId" clId="{BF092BE8-D220-4BC8-B1A8-02DFEB5EE7AE}" dt="2023-11-15T12:25:43.382" v="7703" actId="20577"/>
          <ac:spMkLst>
            <pc:docMk/>
            <pc:sldMk cId="0" sldId="281"/>
            <ac:spMk id="9" creationId="{00000000-0000-0000-0000-000000000000}"/>
          </ac:spMkLst>
        </pc:spChg>
        <pc:spChg chg="mod">
          <ac:chgData name="montaser obied" userId="2daf864f83c5e38c" providerId="LiveId" clId="{BF092BE8-D220-4BC8-B1A8-02DFEB5EE7AE}" dt="2023-11-15T12:24:11.712" v="7656" actId="20577"/>
          <ac:spMkLst>
            <pc:docMk/>
            <pc:sldMk cId="0" sldId="281"/>
            <ac:spMk id="10" creationId="{00000000-0000-0000-0000-000000000000}"/>
          </ac:spMkLst>
        </pc:spChg>
        <pc:spChg chg="mod">
          <ac:chgData name="montaser obied" userId="2daf864f83c5e38c" providerId="LiveId" clId="{BF092BE8-D220-4BC8-B1A8-02DFEB5EE7AE}" dt="2023-11-15T06:39:37.355" v="3509"/>
          <ac:spMkLst>
            <pc:docMk/>
            <pc:sldMk cId="0" sldId="281"/>
            <ac:spMk id="11" creationId="{00000000-0000-0000-0000-000000000000}"/>
          </ac:spMkLst>
        </pc:spChg>
        <pc:spChg chg="mod">
          <ac:chgData name="montaser obied" userId="2daf864f83c5e38c" providerId="LiveId" clId="{BF092BE8-D220-4BC8-B1A8-02DFEB5EE7AE}" dt="2023-11-15T12:27:33.140" v="7737" actId="20577"/>
          <ac:spMkLst>
            <pc:docMk/>
            <pc:sldMk cId="0" sldId="281"/>
            <ac:spMk id="12" creationId="{00000000-0000-0000-0000-000000000000}"/>
          </ac:spMkLst>
        </pc:spChg>
        <pc:spChg chg="mod">
          <ac:chgData name="montaser obied" userId="2daf864f83c5e38c" providerId="LiveId" clId="{BF092BE8-D220-4BC8-B1A8-02DFEB5EE7AE}" dt="2023-11-15T12:28:38.090" v="7804" actId="20577"/>
          <ac:spMkLst>
            <pc:docMk/>
            <pc:sldMk cId="0" sldId="281"/>
            <ac:spMk id="13" creationId="{00000000-0000-0000-0000-000000000000}"/>
          </ac:spMkLst>
        </pc:spChg>
        <pc:spChg chg="mod">
          <ac:chgData name="montaser obied" userId="2daf864f83c5e38c" providerId="LiveId" clId="{BF092BE8-D220-4BC8-B1A8-02DFEB5EE7AE}" dt="2023-11-15T12:29:18.778" v="7821" actId="1076"/>
          <ac:spMkLst>
            <pc:docMk/>
            <pc:sldMk cId="0" sldId="281"/>
            <ac:spMk id="35" creationId="{00000000-0000-0000-0000-000000000000}"/>
          </ac:spMkLst>
        </pc:spChg>
      </pc:sldChg>
      <pc:sldChg chg="modSp mod">
        <pc:chgData name="montaser obied" userId="2daf864f83c5e38c" providerId="LiveId" clId="{BF092BE8-D220-4BC8-B1A8-02DFEB5EE7AE}" dt="2023-11-15T12:58:54.466" v="8167" actId="20577"/>
        <pc:sldMkLst>
          <pc:docMk/>
          <pc:sldMk cId="0" sldId="282"/>
        </pc:sldMkLst>
        <pc:spChg chg="mod">
          <ac:chgData name="montaser obied" userId="2daf864f83c5e38c" providerId="LiveId" clId="{BF092BE8-D220-4BC8-B1A8-02DFEB5EE7AE}" dt="2023-11-15T12:38:07.407" v="7852" actId="20577"/>
          <ac:spMkLst>
            <pc:docMk/>
            <pc:sldMk cId="0" sldId="282"/>
            <ac:spMk id="2" creationId="{00000000-0000-0000-0000-000000000000}"/>
          </ac:spMkLst>
        </pc:spChg>
        <pc:spChg chg="mod">
          <ac:chgData name="montaser obied" userId="2daf864f83c5e38c" providerId="LiveId" clId="{BF092BE8-D220-4BC8-B1A8-02DFEB5EE7AE}" dt="2023-11-15T12:39:29.302" v="7897" actId="20577"/>
          <ac:spMkLst>
            <pc:docMk/>
            <pc:sldMk cId="0" sldId="282"/>
            <ac:spMk id="3" creationId="{00000000-0000-0000-0000-000000000000}"/>
          </ac:spMkLst>
        </pc:spChg>
        <pc:spChg chg="mod">
          <ac:chgData name="montaser obied" userId="2daf864f83c5e38c" providerId="LiveId" clId="{BF092BE8-D220-4BC8-B1A8-02DFEB5EE7AE}" dt="2023-11-15T12:52:27.833" v="7898" actId="20577"/>
          <ac:spMkLst>
            <pc:docMk/>
            <pc:sldMk cId="0" sldId="282"/>
            <ac:spMk id="4" creationId="{00000000-0000-0000-0000-000000000000}"/>
          </ac:spMkLst>
        </pc:spChg>
        <pc:spChg chg="mod">
          <ac:chgData name="montaser obied" userId="2daf864f83c5e38c" providerId="LiveId" clId="{BF092BE8-D220-4BC8-B1A8-02DFEB5EE7AE}" dt="2023-11-15T12:52:43.818" v="7908" actId="20577"/>
          <ac:spMkLst>
            <pc:docMk/>
            <pc:sldMk cId="0" sldId="282"/>
            <ac:spMk id="5" creationId="{00000000-0000-0000-0000-000000000000}"/>
          </ac:spMkLst>
        </pc:spChg>
        <pc:spChg chg="mod">
          <ac:chgData name="montaser obied" userId="2daf864f83c5e38c" providerId="LiveId" clId="{BF092BE8-D220-4BC8-B1A8-02DFEB5EE7AE}" dt="2023-11-15T12:53:34.408" v="7955" actId="121"/>
          <ac:spMkLst>
            <pc:docMk/>
            <pc:sldMk cId="0" sldId="282"/>
            <ac:spMk id="8" creationId="{00000000-0000-0000-0000-000000000000}"/>
          </ac:spMkLst>
        </pc:spChg>
        <pc:spChg chg="mod">
          <ac:chgData name="montaser obied" userId="2daf864f83c5e38c" providerId="LiveId" clId="{BF092BE8-D220-4BC8-B1A8-02DFEB5EE7AE}" dt="2023-11-15T12:53:23.281" v="7954" actId="782"/>
          <ac:spMkLst>
            <pc:docMk/>
            <pc:sldMk cId="0" sldId="282"/>
            <ac:spMk id="13" creationId="{00000000-0000-0000-0000-000000000000}"/>
          </ac:spMkLst>
        </pc:spChg>
        <pc:spChg chg="mod">
          <ac:chgData name="montaser obied" userId="2daf864f83c5e38c" providerId="LiveId" clId="{BF092BE8-D220-4BC8-B1A8-02DFEB5EE7AE}" dt="2023-11-15T12:54:05.609" v="8021" actId="782"/>
          <ac:spMkLst>
            <pc:docMk/>
            <pc:sldMk cId="0" sldId="282"/>
            <ac:spMk id="17" creationId="{00000000-0000-0000-0000-000000000000}"/>
          </ac:spMkLst>
        </pc:spChg>
        <pc:spChg chg="mod">
          <ac:chgData name="montaser obied" userId="2daf864f83c5e38c" providerId="LiveId" clId="{BF092BE8-D220-4BC8-B1A8-02DFEB5EE7AE}" dt="2023-11-15T12:54:11.476" v="8032" actId="20577"/>
          <ac:spMkLst>
            <pc:docMk/>
            <pc:sldMk cId="0" sldId="282"/>
            <ac:spMk id="18" creationId="{00000000-0000-0000-0000-000000000000}"/>
          </ac:spMkLst>
        </pc:spChg>
        <pc:spChg chg="mod">
          <ac:chgData name="montaser obied" userId="2daf864f83c5e38c" providerId="LiveId" clId="{BF092BE8-D220-4BC8-B1A8-02DFEB5EE7AE}" dt="2023-11-15T12:54:46.118" v="8071" actId="20577"/>
          <ac:spMkLst>
            <pc:docMk/>
            <pc:sldMk cId="0" sldId="282"/>
            <ac:spMk id="19" creationId="{00000000-0000-0000-0000-000000000000}"/>
          </ac:spMkLst>
        </pc:spChg>
        <pc:spChg chg="mod">
          <ac:chgData name="montaser obied" userId="2daf864f83c5e38c" providerId="LiveId" clId="{BF092BE8-D220-4BC8-B1A8-02DFEB5EE7AE}" dt="2023-11-15T12:55:39.300" v="8122" actId="20577"/>
          <ac:spMkLst>
            <pc:docMk/>
            <pc:sldMk cId="0" sldId="282"/>
            <ac:spMk id="20" creationId="{00000000-0000-0000-0000-000000000000}"/>
          </ac:spMkLst>
        </pc:spChg>
        <pc:spChg chg="mod">
          <ac:chgData name="montaser obied" userId="2daf864f83c5e38c" providerId="LiveId" clId="{BF092BE8-D220-4BC8-B1A8-02DFEB5EE7AE}" dt="2023-11-15T12:56:33.262" v="8136" actId="20577"/>
          <ac:spMkLst>
            <pc:docMk/>
            <pc:sldMk cId="0" sldId="282"/>
            <ac:spMk id="23" creationId="{00000000-0000-0000-0000-000000000000}"/>
          </ac:spMkLst>
        </pc:spChg>
        <pc:spChg chg="mod">
          <ac:chgData name="montaser obied" userId="2daf864f83c5e38c" providerId="LiveId" clId="{BF092BE8-D220-4BC8-B1A8-02DFEB5EE7AE}" dt="2023-11-15T12:57:26.827" v="8152"/>
          <ac:spMkLst>
            <pc:docMk/>
            <pc:sldMk cId="0" sldId="282"/>
            <ac:spMk id="24" creationId="{00000000-0000-0000-0000-000000000000}"/>
          </ac:spMkLst>
        </pc:spChg>
        <pc:spChg chg="mod">
          <ac:chgData name="montaser obied" userId="2daf864f83c5e38c" providerId="LiveId" clId="{BF092BE8-D220-4BC8-B1A8-02DFEB5EE7AE}" dt="2023-11-15T12:58:54.466" v="8167" actId="20577"/>
          <ac:spMkLst>
            <pc:docMk/>
            <pc:sldMk cId="0" sldId="282"/>
            <ac:spMk id="25" creationId="{00000000-0000-0000-0000-000000000000}"/>
          </ac:spMkLst>
        </pc:spChg>
        <pc:spChg chg="mod">
          <ac:chgData name="montaser obied" userId="2daf864f83c5e38c" providerId="LiveId" clId="{BF092BE8-D220-4BC8-B1A8-02DFEB5EE7AE}" dt="2023-11-15T06:44:40.046" v="3551" actId="313"/>
          <ac:spMkLst>
            <pc:docMk/>
            <pc:sldMk cId="0" sldId="282"/>
            <ac:spMk id="46" creationId="{88CB70DC-076D-A46E-5861-F6A45AA24B59}"/>
          </ac:spMkLst>
        </pc:spChg>
      </pc:sldChg>
      <pc:sldChg chg="modSp mod">
        <pc:chgData name="montaser obied" userId="2daf864f83c5e38c" providerId="LiveId" clId="{BF092BE8-D220-4BC8-B1A8-02DFEB5EE7AE}" dt="2023-11-16T07:29:39.101" v="8732" actId="20577"/>
        <pc:sldMkLst>
          <pc:docMk/>
          <pc:sldMk cId="0" sldId="283"/>
        </pc:sldMkLst>
        <pc:spChg chg="mod">
          <ac:chgData name="montaser obied" userId="2daf864f83c5e38c" providerId="LiveId" clId="{BF092BE8-D220-4BC8-B1A8-02DFEB5EE7AE}" dt="2023-11-16T06:50:16.779" v="8217" actId="20577"/>
          <ac:spMkLst>
            <pc:docMk/>
            <pc:sldMk cId="0" sldId="283"/>
            <ac:spMk id="3" creationId="{00000000-0000-0000-0000-000000000000}"/>
          </ac:spMkLst>
        </pc:spChg>
        <pc:spChg chg="mod">
          <ac:chgData name="montaser obied" userId="2daf864f83c5e38c" providerId="LiveId" clId="{BF092BE8-D220-4BC8-B1A8-02DFEB5EE7AE}" dt="2023-11-16T06:51:40.863" v="8255" actId="20577"/>
          <ac:spMkLst>
            <pc:docMk/>
            <pc:sldMk cId="0" sldId="283"/>
            <ac:spMk id="4" creationId="{00000000-0000-0000-0000-000000000000}"/>
          </ac:spMkLst>
        </pc:spChg>
        <pc:spChg chg="mod">
          <ac:chgData name="montaser obied" userId="2daf864f83c5e38c" providerId="LiveId" clId="{BF092BE8-D220-4BC8-B1A8-02DFEB5EE7AE}" dt="2023-11-16T06:54:04.033" v="8334" actId="20577"/>
          <ac:spMkLst>
            <pc:docMk/>
            <pc:sldMk cId="0" sldId="283"/>
            <ac:spMk id="5" creationId="{00000000-0000-0000-0000-000000000000}"/>
          </ac:spMkLst>
        </pc:spChg>
        <pc:spChg chg="mod">
          <ac:chgData name="montaser obied" userId="2daf864f83c5e38c" providerId="LiveId" clId="{BF092BE8-D220-4BC8-B1A8-02DFEB5EE7AE}" dt="2023-11-16T07:19:01.616" v="8377" actId="1076"/>
          <ac:spMkLst>
            <pc:docMk/>
            <pc:sldMk cId="0" sldId="283"/>
            <ac:spMk id="8" creationId="{00000000-0000-0000-0000-000000000000}"/>
          </ac:spMkLst>
        </pc:spChg>
        <pc:spChg chg="mod">
          <ac:chgData name="montaser obied" userId="2daf864f83c5e38c" providerId="LiveId" clId="{BF092BE8-D220-4BC8-B1A8-02DFEB5EE7AE}" dt="2023-11-16T07:07:45.001" v="8350" actId="20577"/>
          <ac:spMkLst>
            <pc:docMk/>
            <pc:sldMk cId="0" sldId="283"/>
            <ac:spMk id="9" creationId="{00000000-0000-0000-0000-000000000000}"/>
          </ac:spMkLst>
        </pc:spChg>
        <pc:spChg chg="mod">
          <ac:chgData name="montaser obied" userId="2daf864f83c5e38c" providerId="LiveId" clId="{BF092BE8-D220-4BC8-B1A8-02DFEB5EE7AE}" dt="2023-11-16T07:07:54.711" v="8363" actId="20577"/>
          <ac:spMkLst>
            <pc:docMk/>
            <pc:sldMk cId="0" sldId="283"/>
            <ac:spMk id="10" creationId="{00000000-0000-0000-0000-000000000000}"/>
          </ac:spMkLst>
        </pc:spChg>
        <pc:spChg chg="mod">
          <ac:chgData name="montaser obied" userId="2daf864f83c5e38c" providerId="LiveId" clId="{BF092BE8-D220-4BC8-B1A8-02DFEB5EE7AE}" dt="2023-11-16T07:19:22.580" v="8381" actId="1076"/>
          <ac:spMkLst>
            <pc:docMk/>
            <pc:sldMk cId="0" sldId="283"/>
            <ac:spMk id="11" creationId="{00000000-0000-0000-0000-000000000000}"/>
          </ac:spMkLst>
        </pc:spChg>
        <pc:spChg chg="mod">
          <ac:chgData name="montaser obied" userId="2daf864f83c5e38c" providerId="LiveId" clId="{BF092BE8-D220-4BC8-B1A8-02DFEB5EE7AE}" dt="2023-11-16T07:25:22.738" v="8604" actId="313"/>
          <ac:spMkLst>
            <pc:docMk/>
            <pc:sldMk cId="0" sldId="283"/>
            <ac:spMk id="12" creationId="{00000000-0000-0000-0000-000000000000}"/>
          </ac:spMkLst>
        </pc:spChg>
        <pc:spChg chg="mod">
          <ac:chgData name="montaser obied" userId="2daf864f83c5e38c" providerId="LiveId" clId="{BF092BE8-D220-4BC8-B1A8-02DFEB5EE7AE}" dt="2023-11-16T07:27:39.528" v="8665" actId="1076"/>
          <ac:spMkLst>
            <pc:docMk/>
            <pc:sldMk cId="0" sldId="283"/>
            <ac:spMk id="13" creationId="{00000000-0000-0000-0000-000000000000}"/>
          </ac:spMkLst>
        </pc:spChg>
        <pc:spChg chg="mod">
          <ac:chgData name="montaser obied" userId="2daf864f83c5e38c" providerId="LiveId" clId="{BF092BE8-D220-4BC8-B1A8-02DFEB5EE7AE}" dt="2023-11-16T07:27:49.140" v="8679" actId="20577"/>
          <ac:spMkLst>
            <pc:docMk/>
            <pc:sldMk cId="0" sldId="283"/>
            <ac:spMk id="15" creationId="{00000000-0000-0000-0000-000000000000}"/>
          </ac:spMkLst>
        </pc:spChg>
        <pc:spChg chg="mod">
          <ac:chgData name="montaser obied" userId="2daf864f83c5e38c" providerId="LiveId" clId="{BF092BE8-D220-4BC8-B1A8-02DFEB5EE7AE}" dt="2023-11-16T07:29:30.758" v="8726" actId="20577"/>
          <ac:spMkLst>
            <pc:docMk/>
            <pc:sldMk cId="0" sldId="283"/>
            <ac:spMk id="16" creationId="{00000000-0000-0000-0000-000000000000}"/>
          </ac:spMkLst>
        </pc:spChg>
        <pc:spChg chg="mod">
          <ac:chgData name="montaser obied" userId="2daf864f83c5e38c" providerId="LiveId" clId="{BF092BE8-D220-4BC8-B1A8-02DFEB5EE7AE}" dt="2023-11-16T07:29:39.101" v="8732" actId="20577"/>
          <ac:spMkLst>
            <pc:docMk/>
            <pc:sldMk cId="0" sldId="283"/>
            <ac:spMk id="17" creationId="{00000000-0000-0000-0000-000000000000}"/>
          </ac:spMkLst>
        </pc:spChg>
        <pc:spChg chg="mod">
          <ac:chgData name="montaser obied" userId="2daf864f83c5e38c" providerId="LiveId" clId="{BF092BE8-D220-4BC8-B1A8-02DFEB5EE7AE}" dt="2023-11-15T06:38:32.101" v="3508"/>
          <ac:spMkLst>
            <pc:docMk/>
            <pc:sldMk cId="0" sldId="283"/>
            <ac:spMk id="31" creationId="{00000000-0000-0000-0000-000000000000}"/>
          </ac:spMkLst>
        </pc:spChg>
        <pc:picChg chg="mod">
          <ac:chgData name="montaser obied" userId="2daf864f83c5e38c" providerId="LiveId" clId="{BF092BE8-D220-4BC8-B1A8-02DFEB5EE7AE}" dt="2023-11-16T07:19:24.154" v="8382" actId="1076"/>
          <ac:picMkLst>
            <pc:docMk/>
            <pc:sldMk cId="0" sldId="283"/>
            <ac:picMk id="26" creationId="{00000000-0000-0000-0000-000000000000}"/>
          </ac:picMkLst>
        </pc:picChg>
      </pc:sldChg>
      <pc:sldChg chg="modSp mod">
        <pc:chgData name="montaser obied" userId="2daf864f83c5e38c" providerId="LiveId" clId="{BF092BE8-D220-4BC8-B1A8-02DFEB5EE7AE}" dt="2023-11-18T07:47:23.376" v="9045" actId="20577"/>
        <pc:sldMkLst>
          <pc:docMk/>
          <pc:sldMk cId="0" sldId="284"/>
        </pc:sldMkLst>
        <pc:spChg chg="mod">
          <ac:chgData name="montaser obied" userId="2daf864f83c5e38c" providerId="LiveId" clId="{BF092BE8-D220-4BC8-B1A8-02DFEB5EE7AE}" dt="2023-11-15T06:39:37.355" v="3509"/>
          <ac:spMkLst>
            <pc:docMk/>
            <pc:sldMk cId="0" sldId="284"/>
            <ac:spMk id="2" creationId="{00000000-0000-0000-0000-000000000000}"/>
          </ac:spMkLst>
        </pc:spChg>
        <pc:spChg chg="mod">
          <ac:chgData name="montaser obied" userId="2daf864f83c5e38c" providerId="LiveId" clId="{BF092BE8-D220-4BC8-B1A8-02DFEB5EE7AE}" dt="2023-11-18T07:43:07.211" v="8778" actId="20577"/>
          <ac:spMkLst>
            <pc:docMk/>
            <pc:sldMk cId="0" sldId="284"/>
            <ac:spMk id="3" creationId="{00000000-0000-0000-0000-000000000000}"/>
          </ac:spMkLst>
        </pc:spChg>
        <pc:spChg chg="mod">
          <ac:chgData name="montaser obied" userId="2daf864f83c5e38c" providerId="LiveId" clId="{BF092BE8-D220-4BC8-B1A8-02DFEB5EE7AE}" dt="2023-11-18T07:43:38.697" v="8807" actId="20577"/>
          <ac:spMkLst>
            <pc:docMk/>
            <pc:sldMk cId="0" sldId="284"/>
            <ac:spMk id="4" creationId="{00000000-0000-0000-0000-000000000000}"/>
          </ac:spMkLst>
        </pc:spChg>
        <pc:spChg chg="mod">
          <ac:chgData name="montaser obied" userId="2daf864f83c5e38c" providerId="LiveId" clId="{BF092BE8-D220-4BC8-B1A8-02DFEB5EE7AE}" dt="2023-11-18T07:44:25.036" v="8853" actId="20577"/>
          <ac:spMkLst>
            <pc:docMk/>
            <pc:sldMk cId="0" sldId="284"/>
            <ac:spMk id="7" creationId="{00000000-0000-0000-0000-000000000000}"/>
          </ac:spMkLst>
        </pc:spChg>
        <pc:spChg chg="mod">
          <ac:chgData name="montaser obied" userId="2daf864f83c5e38c" providerId="LiveId" clId="{BF092BE8-D220-4BC8-B1A8-02DFEB5EE7AE}" dt="2023-11-18T07:45:00.942" v="8883" actId="313"/>
          <ac:spMkLst>
            <pc:docMk/>
            <pc:sldMk cId="0" sldId="284"/>
            <ac:spMk id="8" creationId="{00000000-0000-0000-0000-000000000000}"/>
          </ac:spMkLst>
        </pc:spChg>
        <pc:spChg chg="mod">
          <ac:chgData name="montaser obied" userId="2daf864f83c5e38c" providerId="LiveId" clId="{BF092BE8-D220-4BC8-B1A8-02DFEB5EE7AE}" dt="2023-11-18T07:46:01.861" v="8961" actId="20577"/>
          <ac:spMkLst>
            <pc:docMk/>
            <pc:sldMk cId="0" sldId="284"/>
            <ac:spMk id="11" creationId="{00000000-0000-0000-0000-000000000000}"/>
          </ac:spMkLst>
        </pc:spChg>
        <pc:spChg chg="mod">
          <ac:chgData name="montaser obied" userId="2daf864f83c5e38c" providerId="LiveId" clId="{BF092BE8-D220-4BC8-B1A8-02DFEB5EE7AE}" dt="2023-11-18T07:46:15.988" v="8973" actId="20577"/>
          <ac:spMkLst>
            <pc:docMk/>
            <pc:sldMk cId="0" sldId="284"/>
            <ac:spMk id="12" creationId="{00000000-0000-0000-0000-000000000000}"/>
          </ac:spMkLst>
        </pc:spChg>
        <pc:spChg chg="mod">
          <ac:chgData name="montaser obied" userId="2daf864f83c5e38c" providerId="LiveId" clId="{BF092BE8-D220-4BC8-B1A8-02DFEB5EE7AE}" dt="2023-11-18T07:46:54.281" v="9011" actId="20577"/>
          <ac:spMkLst>
            <pc:docMk/>
            <pc:sldMk cId="0" sldId="284"/>
            <ac:spMk id="15" creationId="{00000000-0000-0000-0000-000000000000}"/>
          </ac:spMkLst>
        </pc:spChg>
        <pc:spChg chg="mod">
          <ac:chgData name="montaser obied" userId="2daf864f83c5e38c" providerId="LiveId" clId="{BF092BE8-D220-4BC8-B1A8-02DFEB5EE7AE}" dt="2023-11-18T07:47:23.376" v="9045" actId="20577"/>
          <ac:spMkLst>
            <pc:docMk/>
            <pc:sldMk cId="0" sldId="284"/>
            <ac:spMk id="16" creationId="{00000000-0000-0000-0000-000000000000}"/>
          </ac:spMkLst>
        </pc:spChg>
        <pc:spChg chg="mod">
          <ac:chgData name="montaser obied" userId="2daf864f83c5e38c" providerId="LiveId" clId="{BF092BE8-D220-4BC8-B1A8-02DFEB5EE7AE}" dt="2023-11-15T06:44:41.712" v="3552" actId="313"/>
          <ac:spMkLst>
            <pc:docMk/>
            <pc:sldMk cId="0" sldId="284"/>
            <ac:spMk id="28" creationId="{A8203300-C94F-A8DE-1910-0BE3D8E99F94}"/>
          </ac:spMkLst>
        </pc:spChg>
      </pc:sldChg>
      <pc:sldChg chg="modSp mod">
        <pc:chgData name="montaser obied" userId="2daf864f83c5e38c" providerId="LiveId" clId="{BF092BE8-D220-4BC8-B1A8-02DFEB5EE7AE}" dt="2023-11-18T07:53:52.531" v="9317" actId="20577"/>
        <pc:sldMkLst>
          <pc:docMk/>
          <pc:sldMk cId="0" sldId="285"/>
        </pc:sldMkLst>
        <pc:spChg chg="mod">
          <ac:chgData name="montaser obied" userId="2daf864f83c5e38c" providerId="LiveId" clId="{BF092BE8-D220-4BC8-B1A8-02DFEB5EE7AE}" dt="2023-11-18T07:48:24.015" v="9089" actId="20577"/>
          <ac:spMkLst>
            <pc:docMk/>
            <pc:sldMk cId="0" sldId="285"/>
            <ac:spMk id="2" creationId="{00000000-0000-0000-0000-000000000000}"/>
          </ac:spMkLst>
        </pc:spChg>
        <pc:spChg chg="mod">
          <ac:chgData name="montaser obied" userId="2daf864f83c5e38c" providerId="LiveId" clId="{BF092BE8-D220-4BC8-B1A8-02DFEB5EE7AE}" dt="2023-11-18T07:48:38.391" v="9094" actId="20577"/>
          <ac:spMkLst>
            <pc:docMk/>
            <pc:sldMk cId="0" sldId="285"/>
            <ac:spMk id="6" creationId="{00000000-0000-0000-0000-000000000000}"/>
          </ac:spMkLst>
        </pc:spChg>
        <pc:spChg chg="mod">
          <ac:chgData name="montaser obied" userId="2daf864f83c5e38c" providerId="LiveId" clId="{BF092BE8-D220-4BC8-B1A8-02DFEB5EE7AE}" dt="2023-11-18T07:48:32.760" v="9091" actId="782"/>
          <ac:spMkLst>
            <pc:docMk/>
            <pc:sldMk cId="0" sldId="285"/>
            <ac:spMk id="9" creationId="{00000000-0000-0000-0000-000000000000}"/>
          </ac:spMkLst>
        </pc:spChg>
        <pc:spChg chg="mod">
          <ac:chgData name="montaser obied" userId="2daf864f83c5e38c" providerId="LiveId" clId="{BF092BE8-D220-4BC8-B1A8-02DFEB5EE7AE}" dt="2023-11-18T07:50:58.356" v="9203" actId="20577"/>
          <ac:spMkLst>
            <pc:docMk/>
            <pc:sldMk cId="0" sldId="285"/>
            <ac:spMk id="10" creationId="{00000000-0000-0000-0000-000000000000}"/>
          </ac:spMkLst>
        </pc:spChg>
        <pc:spChg chg="mod">
          <ac:chgData name="montaser obied" userId="2daf864f83c5e38c" providerId="LiveId" clId="{BF092BE8-D220-4BC8-B1A8-02DFEB5EE7AE}" dt="2023-11-18T07:52:12.058" v="9274" actId="20577"/>
          <ac:spMkLst>
            <pc:docMk/>
            <pc:sldMk cId="0" sldId="285"/>
            <ac:spMk id="11" creationId="{00000000-0000-0000-0000-000000000000}"/>
          </ac:spMkLst>
        </pc:spChg>
        <pc:spChg chg="mod">
          <ac:chgData name="montaser obied" userId="2daf864f83c5e38c" providerId="LiveId" clId="{BF092BE8-D220-4BC8-B1A8-02DFEB5EE7AE}" dt="2023-11-18T07:53:34.307" v="9305" actId="20577"/>
          <ac:spMkLst>
            <pc:docMk/>
            <pc:sldMk cId="0" sldId="285"/>
            <ac:spMk id="13" creationId="{00000000-0000-0000-0000-000000000000}"/>
          </ac:spMkLst>
        </pc:spChg>
        <pc:spChg chg="mod">
          <ac:chgData name="montaser obied" userId="2daf864f83c5e38c" providerId="LiveId" clId="{BF092BE8-D220-4BC8-B1A8-02DFEB5EE7AE}" dt="2023-11-18T07:52:52.913" v="9280" actId="20577"/>
          <ac:spMkLst>
            <pc:docMk/>
            <pc:sldMk cId="0" sldId="285"/>
            <ac:spMk id="14" creationId="{00000000-0000-0000-0000-000000000000}"/>
          </ac:spMkLst>
        </pc:spChg>
        <pc:spChg chg="mod">
          <ac:chgData name="montaser obied" userId="2daf864f83c5e38c" providerId="LiveId" clId="{BF092BE8-D220-4BC8-B1A8-02DFEB5EE7AE}" dt="2023-11-18T07:53:44.215" v="9312" actId="20577"/>
          <ac:spMkLst>
            <pc:docMk/>
            <pc:sldMk cId="0" sldId="285"/>
            <ac:spMk id="15" creationId="{00000000-0000-0000-0000-000000000000}"/>
          </ac:spMkLst>
        </pc:spChg>
        <pc:spChg chg="mod">
          <ac:chgData name="montaser obied" userId="2daf864f83c5e38c" providerId="LiveId" clId="{BF092BE8-D220-4BC8-B1A8-02DFEB5EE7AE}" dt="2023-11-18T07:53:52.531" v="9317" actId="20577"/>
          <ac:spMkLst>
            <pc:docMk/>
            <pc:sldMk cId="0" sldId="285"/>
            <ac:spMk id="16" creationId="{00000000-0000-0000-0000-000000000000}"/>
          </ac:spMkLst>
        </pc:spChg>
        <pc:spChg chg="mod">
          <ac:chgData name="montaser obied" userId="2daf864f83c5e38c" providerId="LiveId" clId="{BF092BE8-D220-4BC8-B1A8-02DFEB5EE7AE}" dt="2023-11-18T07:53:18.001" v="9286" actId="20577"/>
          <ac:spMkLst>
            <pc:docMk/>
            <pc:sldMk cId="0" sldId="285"/>
            <ac:spMk id="18" creationId="{00000000-0000-0000-0000-000000000000}"/>
          </ac:spMkLst>
        </pc:spChg>
      </pc:sldChg>
      <pc:sldChg chg="modSp mod">
        <pc:chgData name="montaser obied" userId="2daf864f83c5e38c" providerId="LiveId" clId="{BF092BE8-D220-4BC8-B1A8-02DFEB5EE7AE}" dt="2023-11-18T08:11:31.993" v="9695" actId="20577"/>
        <pc:sldMkLst>
          <pc:docMk/>
          <pc:sldMk cId="0" sldId="286"/>
        </pc:sldMkLst>
        <pc:spChg chg="mod">
          <ac:chgData name="montaser obied" userId="2daf864f83c5e38c" providerId="LiveId" clId="{BF092BE8-D220-4BC8-B1A8-02DFEB5EE7AE}" dt="2023-11-18T08:05:29.573" v="9496" actId="20577"/>
          <ac:spMkLst>
            <pc:docMk/>
            <pc:sldMk cId="0" sldId="286"/>
            <ac:spMk id="3" creationId="{00000000-0000-0000-0000-000000000000}"/>
          </ac:spMkLst>
        </pc:spChg>
        <pc:spChg chg="mod">
          <ac:chgData name="montaser obied" userId="2daf864f83c5e38c" providerId="LiveId" clId="{BF092BE8-D220-4BC8-B1A8-02DFEB5EE7AE}" dt="2023-11-18T08:05:20.411" v="9484" actId="20577"/>
          <ac:spMkLst>
            <pc:docMk/>
            <pc:sldMk cId="0" sldId="286"/>
            <ac:spMk id="4" creationId="{00000000-0000-0000-0000-000000000000}"/>
          </ac:spMkLst>
        </pc:spChg>
        <pc:spChg chg="mod">
          <ac:chgData name="montaser obied" userId="2daf864f83c5e38c" providerId="LiveId" clId="{BF092BE8-D220-4BC8-B1A8-02DFEB5EE7AE}" dt="2023-11-18T08:06:59.835" v="9522" actId="20577"/>
          <ac:spMkLst>
            <pc:docMk/>
            <pc:sldMk cId="0" sldId="286"/>
            <ac:spMk id="6" creationId="{00000000-0000-0000-0000-000000000000}"/>
          </ac:spMkLst>
        </pc:spChg>
        <pc:spChg chg="mod">
          <ac:chgData name="montaser obied" userId="2daf864f83c5e38c" providerId="LiveId" clId="{BF092BE8-D220-4BC8-B1A8-02DFEB5EE7AE}" dt="2023-11-18T08:10:04.107" v="9678" actId="20577"/>
          <ac:spMkLst>
            <pc:docMk/>
            <pc:sldMk cId="0" sldId="286"/>
            <ac:spMk id="8" creationId="{00000000-0000-0000-0000-000000000000}"/>
          </ac:spMkLst>
        </pc:spChg>
        <pc:spChg chg="mod">
          <ac:chgData name="montaser obied" userId="2daf864f83c5e38c" providerId="LiveId" clId="{BF092BE8-D220-4BC8-B1A8-02DFEB5EE7AE}" dt="2023-11-18T08:11:31.993" v="9695" actId="20577"/>
          <ac:spMkLst>
            <pc:docMk/>
            <pc:sldMk cId="0" sldId="286"/>
            <ac:spMk id="9" creationId="{00000000-0000-0000-0000-000000000000}"/>
          </ac:spMkLst>
        </pc:spChg>
        <pc:spChg chg="mod">
          <ac:chgData name="montaser obied" userId="2daf864f83c5e38c" providerId="LiveId" clId="{BF092BE8-D220-4BC8-B1A8-02DFEB5EE7AE}" dt="2023-11-15T06:44:48.219" v="3553" actId="313"/>
          <ac:spMkLst>
            <pc:docMk/>
            <pc:sldMk cId="0" sldId="286"/>
            <ac:spMk id="25" creationId="{CF766C82-E4B8-8940-ECD8-F939E84B8445}"/>
          </ac:spMkLst>
        </pc:spChg>
      </pc:sldChg>
      <pc:sldChg chg="modSp mod">
        <pc:chgData name="montaser obied" userId="2daf864f83c5e38c" providerId="LiveId" clId="{BF092BE8-D220-4BC8-B1A8-02DFEB5EE7AE}" dt="2023-11-18T08:19:17.161" v="10092" actId="20577"/>
        <pc:sldMkLst>
          <pc:docMk/>
          <pc:sldMk cId="0" sldId="287"/>
        </pc:sldMkLst>
        <pc:spChg chg="mod">
          <ac:chgData name="montaser obied" userId="2daf864f83c5e38c" providerId="LiveId" clId="{BF092BE8-D220-4BC8-B1A8-02DFEB5EE7AE}" dt="2023-11-18T08:13:12.627" v="9750" actId="20577"/>
          <ac:spMkLst>
            <pc:docMk/>
            <pc:sldMk cId="0" sldId="287"/>
            <ac:spMk id="3" creationId="{00000000-0000-0000-0000-000000000000}"/>
          </ac:spMkLst>
        </pc:spChg>
        <pc:spChg chg="mod">
          <ac:chgData name="montaser obied" userId="2daf864f83c5e38c" providerId="LiveId" clId="{BF092BE8-D220-4BC8-B1A8-02DFEB5EE7AE}" dt="2023-11-18T08:13:39.340" v="9768" actId="20577"/>
          <ac:spMkLst>
            <pc:docMk/>
            <pc:sldMk cId="0" sldId="287"/>
            <ac:spMk id="4" creationId="{00000000-0000-0000-0000-000000000000}"/>
          </ac:spMkLst>
        </pc:spChg>
        <pc:spChg chg="mod">
          <ac:chgData name="montaser obied" userId="2daf864f83c5e38c" providerId="LiveId" clId="{BF092BE8-D220-4BC8-B1A8-02DFEB5EE7AE}" dt="2023-11-18T08:17:04.645" v="9964" actId="20577"/>
          <ac:spMkLst>
            <pc:docMk/>
            <pc:sldMk cId="0" sldId="287"/>
            <ac:spMk id="5" creationId="{00000000-0000-0000-0000-000000000000}"/>
          </ac:spMkLst>
        </pc:spChg>
        <pc:spChg chg="mod">
          <ac:chgData name="montaser obied" userId="2daf864f83c5e38c" providerId="LiveId" clId="{BF092BE8-D220-4BC8-B1A8-02DFEB5EE7AE}" dt="2023-11-18T08:18:49.197" v="10058" actId="20577"/>
          <ac:spMkLst>
            <pc:docMk/>
            <pc:sldMk cId="0" sldId="287"/>
            <ac:spMk id="6" creationId="{00000000-0000-0000-0000-000000000000}"/>
          </ac:spMkLst>
        </pc:spChg>
        <pc:spChg chg="mod">
          <ac:chgData name="montaser obied" userId="2daf864f83c5e38c" providerId="LiveId" clId="{BF092BE8-D220-4BC8-B1A8-02DFEB5EE7AE}" dt="2023-11-18T08:19:17.161" v="10092" actId="20577"/>
          <ac:spMkLst>
            <pc:docMk/>
            <pc:sldMk cId="0" sldId="287"/>
            <ac:spMk id="7" creationId="{00000000-0000-0000-0000-000000000000}"/>
          </ac:spMkLst>
        </pc:spChg>
        <pc:graphicFrameChg chg="mod modGraphic">
          <ac:chgData name="montaser obied" userId="2daf864f83c5e38c" providerId="LiveId" clId="{BF092BE8-D220-4BC8-B1A8-02DFEB5EE7AE}" dt="2023-11-18T08:17:11.567" v="9965" actId="20577"/>
          <ac:graphicFrameMkLst>
            <pc:docMk/>
            <pc:sldMk cId="0" sldId="287"/>
            <ac:graphicFrameMk id="8" creationId="{00000000-0000-0000-0000-000000000000}"/>
          </ac:graphicFrameMkLst>
        </pc:graphicFrameChg>
      </pc:sldChg>
      <pc:sldChg chg="modSp mod">
        <pc:chgData name="montaser obied" userId="2daf864f83c5e38c" providerId="LiveId" clId="{BF092BE8-D220-4BC8-B1A8-02DFEB5EE7AE}" dt="2023-11-18T08:56:21.518" v="10423" actId="20577"/>
        <pc:sldMkLst>
          <pc:docMk/>
          <pc:sldMk cId="0" sldId="288"/>
        </pc:sldMkLst>
        <pc:spChg chg="mod">
          <ac:chgData name="montaser obied" userId="2daf864f83c5e38c" providerId="LiveId" clId="{BF092BE8-D220-4BC8-B1A8-02DFEB5EE7AE}" dt="2023-11-18T08:20:26.992" v="10125" actId="947"/>
          <ac:spMkLst>
            <pc:docMk/>
            <pc:sldMk cId="0" sldId="288"/>
            <ac:spMk id="7" creationId="{00000000-0000-0000-0000-000000000000}"/>
          </ac:spMkLst>
        </pc:spChg>
        <pc:spChg chg="mod">
          <ac:chgData name="montaser obied" userId="2daf864f83c5e38c" providerId="LiveId" clId="{BF092BE8-D220-4BC8-B1A8-02DFEB5EE7AE}" dt="2023-11-18T08:52:11.795" v="10231" actId="207"/>
          <ac:spMkLst>
            <pc:docMk/>
            <pc:sldMk cId="0" sldId="288"/>
            <ac:spMk id="8" creationId="{00000000-0000-0000-0000-000000000000}"/>
          </ac:spMkLst>
        </pc:spChg>
        <pc:spChg chg="mod">
          <ac:chgData name="montaser obied" userId="2daf864f83c5e38c" providerId="LiveId" clId="{BF092BE8-D220-4BC8-B1A8-02DFEB5EE7AE}" dt="2023-11-18T08:54:55.076" v="10406" actId="20577"/>
          <ac:spMkLst>
            <pc:docMk/>
            <pc:sldMk cId="0" sldId="288"/>
            <ac:spMk id="9" creationId="{00000000-0000-0000-0000-000000000000}"/>
          </ac:spMkLst>
        </pc:spChg>
        <pc:spChg chg="mod">
          <ac:chgData name="montaser obied" userId="2daf864f83c5e38c" providerId="LiveId" clId="{BF092BE8-D220-4BC8-B1A8-02DFEB5EE7AE}" dt="2023-11-18T08:56:21.518" v="10423" actId="20577"/>
          <ac:spMkLst>
            <pc:docMk/>
            <pc:sldMk cId="0" sldId="288"/>
            <ac:spMk id="10" creationId="{00000000-0000-0000-0000-000000000000}"/>
          </ac:spMkLst>
        </pc:spChg>
      </pc:sldChg>
      <pc:sldChg chg="modSp mod">
        <pc:chgData name="montaser obied" userId="2daf864f83c5e38c" providerId="LiveId" clId="{BF092BE8-D220-4BC8-B1A8-02DFEB5EE7AE}" dt="2023-11-18T09:12:41.732" v="10644" actId="20577"/>
        <pc:sldMkLst>
          <pc:docMk/>
          <pc:sldMk cId="0" sldId="289"/>
        </pc:sldMkLst>
        <pc:spChg chg="mod">
          <ac:chgData name="montaser obied" userId="2daf864f83c5e38c" providerId="LiveId" clId="{BF092BE8-D220-4BC8-B1A8-02DFEB5EE7AE}" dt="2023-11-18T08:56:52.834" v="10431" actId="20577"/>
          <ac:spMkLst>
            <pc:docMk/>
            <pc:sldMk cId="0" sldId="289"/>
            <ac:spMk id="3" creationId="{00000000-0000-0000-0000-000000000000}"/>
          </ac:spMkLst>
        </pc:spChg>
        <pc:spChg chg="mod">
          <ac:chgData name="montaser obied" userId="2daf864f83c5e38c" providerId="LiveId" clId="{BF092BE8-D220-4BC8-B1A8-02DFEB5EE7AE}" dt="2023-11-18T09:08:00.784" v="10447" actId="20577"/>
          <ac:spMkLst>
            <pc:docMk/>
            <pc:sldMk cId="0" sldId="289"/>
            <ac:spMk id="4" creationId="{00000000-0000-0000-0000-000000000000}"/>
          </ac:spMkLst>
        </pc:spChg>
        <pc:spChg chg="mod">
          <ac:chgData name="montaser obied" userId="2daf864f83c5e38c" providerId="LiveId" clId="{BF092BE8-D220-4BC8-B1A8-02DFEB5EE7AE}" dt="2023-11-18T09:08:26.179" v="10479" actId="20577"/>
          <ac:spMkLst>
            <pc:docMk/>
            <pc:sldMk cId="0" sldId="289"/>
            <ac:spMk id="5" creationId="{00000000-0000-0000-0000-000000000000}"/>
          </ac:spMkLst>
        </pc:spChg>
        <pc:spChg chg="mod">
          <ac:chgData name="montaser obied" userId="2daf864f83c5e38c" providerId="LiveId" clId="{BF092BE8-D220-4BC8-B1A8-02DFEB5EE7AE}" dt="2023-11-18T09:11:46.825" v="10603" actId="20577"/>
          <ac:spMkLst>
            <pc:docMk/>
            <pc:sldMk cId="0" sldId="289"/>
            <ac:spMk id="8" creationId="{00000000-0000-0000-0000-000000000000}"/>
          </ac:spMkLst>
        </pc:spChg>
        <pc:spChg chg="mod">
          <ac:chgData name="montaser obied" userId="2daf864f83c5e38c" providerId="LiveId" clId="{BF092BE8-D220-4BC8-B1A8-02DFEB5EE7AE}" dt="2023-11-18T09:08:38.704" v="10483" actId="20577"/>
          <ac:spMkLst>
            <pc:docMk/>
            <pc:sldMk cId="0" sldId="289"/>
            <ac:spMk id="13" creationId="{00000000-0000-0000-0000-000000000000}"/>
          </ac:spMkLst>
        </pc:spChg>
        <pc:spChg chg="mod">
          <ac:chgData name="montaser obied" userId="2daf864f83c5e38c" providerId="LiveId" clId="{BF092BE8-D220-4BC8-B1A8-02DFEB5EE7AE}" dt="2023-11-18T09:12:26.307" v="10626" actId="20577"/>
          <ac:spMkLst>
            <pc:docMk/>
            <pc:sldMk cId="0" sldId="289"/>
            <ac:spMk id="18" creationId="{00000000-0000-0000-0000-000000000000}"/>
          </ac:spMkLst>
        </pc:spChg>
        <pc:spChg chg="mod">
          <ac:chgData name="montaser obied" userId="2daf864f83c5e38c" providerId="LiveId" clId="{BF092BE8-D220-4BC8-B1A8-02DFEB5EE7AE}" dt="2023-11-18T09:12:37.169" v="10635" actId="13900"/>
          <ac:spMkLst>
            <pc:docMk/>
            <pc:sldMk cId="0" sldId="289"/>
            <ac:spMk id="19" creationId="{00000000-0000-0000-0000-000000000000}"/>
          </ac:spMkLst>
        </pc:spChg>
        <pc:spChg chg="mod">
          <ac:chgData name="montaser obied" userId="2daf864f83c5e38c" providerId="LiveId" clId="{BF092BE8-D220-4BC8-B1A8-02DFEB5EE7AE}" dt="2023-11-18T09:12:41.732" v="10644" actId="20577"/>
          <ac:spMkLst>
            <pc:docMk/>
            <pc:sldMk cId="0" sldId="289"/>
            <ac:spMk id="21" creationId="{00000000-0000-0000-0000-000000000000}"/>
          </ac:spMkLst>
        </pc:spChg>
        <pc:spChg chg="mod">
          <ac:chgData name="montaser obied" userId="2daf864f83c5e38c" providerId="LiveId" clId="{BF092BE8-D220-4BC8-B1A8-02DFEB5EE7AE}" dt="2023-11-15T06:39:37.355" v="3509"/>
          <ac:spMkLst>
            <pc:docMk/>
            <pc:sldMk cId="0" sldId="289"/>
            <ac:spMk id="33" creationId="{2DE44AB6-4251-9524-E569-1D9365E42EDD}"/>
          </ac:spMkLst>
        </pc:spChg>
      </pc:sldChg>
      <pc:sldChg chg="modSp mod">
        <pc:chgData name="montaser obied" userId="2daf864f83c5e38c" providerId="LiveId" clId="{BF092BE8-D220-4BC8-B1A8-02DFEB5EE7AE}" dt="2023-11-18T09:13:38.686" v="10679" actId="20577"/>
        <pc:sldMkLst>
          <pc:docMk/>
          <pc:sldMk cId="0" sldId="290"/>
        </pc:sldMkLst>
        <pc:spChg chg="mod">
          <ac:chgData name="montaser obied" userId="2daf864f83c5e38c" providerId="LiveId" clId="{BF092BE8-D220-4BC8-B1A8-02DFEB5EE7AE}" dt="2023-11-18T09:13:00.817" v="10655" actId="20577"/>
          <ac:spMkLst>
            <pc:docMk/>
            <pc:sldMk cId="0" sldId="290"/>
            <ac:spMk id="6" creationId="{00000000-0000-0000-0000-000000000000}"/>
          </ac:spMkLst>
        </pc:spChg>
        <pc:spChg chg="mod">
          <ac:chgData name="montaser obied" userId="2daf864f83c5e38c" providerId="LiveId" clId="{BF092BE8-D220-4BC8-B1A8-02DFEB5EE7AE}" dt="2023-11-18T09:13:12.335" v="10664" actId="20577"/>
          <ac:spMkLst>
            <pc:docMk/>
            <pc:sldMk cId="0" sldId="290"/>
            <ac:spMk id="9" creationId="{00000000-0000-0000-0000-000000000000}"/>
          </ac:spMkLst>
        </pc:spChg>
        <pc:spChg chg="mod">
          <ac:chgData name="montaser obied" userId="2daf864f83c5e38c" providerId="LiveId" clId="{BF092BE8-D220-4BC8-B1A8-02DFEB5EE7AE}" dt="2023-11-18T09:13:38.686" v="10679" actId="20577"/>
          <ac:spMkLst>
            <pc:docMk/>
            <pc:sldMk cId="0" sldId="290"/>
            <ac:spMk id="10" creationId="{00000000-0000-0000-0000-000000000000}"/>
          </ac:spMkLst>
        </pc:spChg>
      </pc:sldChg>
      <pc:sldChg chg="modSp mod">
        <pc:chgData name="montaser obied" userId="2daf864f83c5e38c" providerId="LiveId" clId="{BF092BE8-D220-4BC8-B1A8-02DFEB5EE7AE}" dt="2023-11-18T09:37:21.575" v="11044" actId="20577"/>
        <pc:sldMkLst>
          <pc:docMk/>
          <pc:sldMk cId="0" sldId="291"/>
        </pc:sldMkLst>
        <pc:spChg chg="mod">
          <ac:chgData name="montaser obied" userId="2daf864f83c5e38c" providerId="LiveId" clId="{BF092BE8-D220-4BC8-B1A8-02DFEB5EE7AE}" dt="2023-11-18T09:18:02.055" v="10841" actId="20577"/>
          <ac:spMkLst>
            <pc:docMk/>
            <pc:sldMk cId="0" sldId="291"/>
            <ac:spMk id="5" creationId="{00000000-0000-0000-0000-000000000000}"/>
          </ac:spMkLst>
        </pc:spChg>
        <pc:spChg chg="mod">
          <ac:chgData name="montaser obied" userId="2daf864f83c5e38c" providerId="LiveId" clId="{BF092BE8-D220-4BC8-B1A8-02DFEB5EE7AE}" dt="2023-11-18T09:19:47.178" v="10925" actId="20577"/>
          <ac:spMkLst>
            <pc:docMk/>
            <pc:sldMk cId="0" sldId="291"/>
            <ac:spMk id="6" creationId="{00000000-0000-0000-0000-000000000000}"/>
          </ac:spMkLst>
        </pc:spChg>
        <pc:spChg chg="mod">
          <ac:chgData name="montaser obied" userId="2daf864f83c5e38c" providerId="LiveId" clId="{BF092BE8-D220-4BC8-B1A8-02DFEB5EE7AE}" dt="2023-11-18T09:37:21.575" v="11044" actId="20577"/>
          <ac:spMkLst>
            <pc:docMk/>
            <pc:sldMk cId="0" sldId="291"/>
            <ac:spMk id="7" creationId="{00000000-0000-0000-0000-000000000000}"/>
          </ac:spMkLst>
        </pc:spChg>
        <pc:spChg chg="mod">
          <ac:chgData name="montaser obied" userId="2daf864f83c5e38c" providerId="LiveId" clId="{BF092BE8-D220-4BC8-B1A8-02DFEB5EE7AE}" dt="2023-11-15T06:39:37.355" v="3509"/>
          <ac:spMkLst>
            <pc:docMk/>
            <pc:sldMk cId="0" sldId="291"/>
            <ac:spMk id="39" creationId="{00000000-0000-0000-0000-000000000000}"/>
          </ac:spMkLst>
        </pc:spChg>
        <pc:spChg chg="mod">
          <ac:chgData name="montaser obied" userId="2daf864f83c5e38c" providerId="LiveId" clId="{BF092BE8-D220-4BC8-B1A8-02DFEB5EE7AE}" dt="2023-11-15T06:39:37.355" v="3509"/>
          <ac:spMkLst>
            <pc:docMk/>
            <pc:sldMk cId="0" sldId="291"/>
            <ac:spMk id="42" creationId="{00000000-0000-0000-0000-000000000000}"/>
          </ac:spMkLst>
        </pc:spChg>
      </pc:sldChg>
      <pc:sldChg chg="modSp mod">
        <pc:chgData name="montaser obied" userId="2daf864f83c5e38c" providerId="LiveId" clId="{BF092BE8-D220-4BC8-B1A8-02DFEB5EE7AE}" dt="2023-11-18T10:29:13.289" v="11434" actId="20577"/>
        <pc:sldMkLst>
          <pc:docMk/>
          <pc:sldMk cId="0" sldId="292"/>
        </pc:sldMkLst>
        <pc:spChg chg="mod">
          <ac:chgData name="montaser obied" userId="2daf864f83c5e38c" providerId="LiveId" clId="{BF092BE8-D220-4BC8-B1A8-02DFEB5EE7AE}" dt="2023-11-18T10:29:13.289" v="11434" actId="20577"/>
          <ac:spMkLst>
            <pc:docMk/>
            <pc:sldMk cId="0" sldId="292"/>
            <ac:spMk id="2" creationId="{00000000-0000-0000-0000-000000000000}"/>
          </ac:spMkLst>
        </pc:spChg>
        <pc:spChg chg="mod">
          <ac:chgData name="montaser obied" userId="2daf864f83c5e38c" providerId="LiveId" clId="{BF092BE8-D220-4BC8-B1A8-02DFEB5EE7AE}" dt="2023-11-15T06:38:32.101" v="3508"/>
          <ac:spMkLst>
            <pc:docMk/>
            <pc:sldMk cId="0" sldId="292"/>
            <ac:spMk id="4" creationId="{00000000-0000-0000-0000-000000000000}"/>
          </ac:spMkLst>
        </pc:spChg>
        <pc:spChg chg="mod">
          <ac:chgData name="montaser obied" userId="2daf864f83c5e38c" providerId="LiveId" clId="{BF092BE8-D220-4BC8-B1A8-02DFEB5EE7AE}" dt="2023-11-15T06:44:51.125" v="3554" actId="313"/>
          <ac:spMkLst>
            <pc:docMk/>
            <pc:sldMk cId="0" sldId="292"/>
            <ac:spMk id="23" creationId="{D973FE46-1F1E-43EB-26C0-51D3CC3455E6}"/>
          </ac:spMkLst>
        </pc:spChg>
      </pc:sldChg>
      <pc:sldChg chg="modSp mod">
        <pc:chgData name="montaser obied" userId="2daf864f83c5e38c" providerId="LiveId" clId="{BF092BE8-D220-4BC8-B1A8-02DFEB5EE7AE}" dt="2023-11-18T10:34:18.063" v="11570" actId="20577"/>
        <pc:sldMkLst>
          <pc:docMk/>
          <pc:sldMk cId="0" sldId="293"/>
        </pc:sldMkLst>
        <pc:spChg chg="mod">
          <ac:chgData name="montaser obied" userId="2daf864f83c5e38c" providerId="LiveId" clId="{BF092BE8-D220-4BC8-B1A8-02DFEB5EE7AE}" dt="2023-11-18T10:34:18.063" v="11570" actId="20577"/>
          <ac:spMkLst>
            <pc:docMk/>
            <pc:sldMk cId="0" sldId="293"/>
            <ac:spMk id="4" creationId="{00000000-0000-0000-0000-000000000000}"/>
          </ac:spMkLst>
        </pc:spChg>
        <pc:spChg chg="mod">
          <ac:chgData name="montaser obied" userId="2daf864f83c5e38c" providerId="LiveId" clId="{BF092BE8-D220-4BC8-B1A8-02DFEB5EE7AE}" dt="2023-11-18T10:29:57.956" v="11435" actId="313"/>
          <ac:spMkLst>
            <pc:docMk/>
            <pc:sldMk cId="0" sldId="293"/>
            <ac:spMk id="7" creationId="{3EE9BE34-EE3E-D23F-84C2-969E7A47473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275013" cy="5365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279900" y="0"/>
            <a:ext cx="3275013" cy="536575"/>
          </a:xfrm>
          <a:prstGeom prst="rect">
            <a:avLst/>
          </a:prstGeom>
        </p:spPr>
        <p:txBody>
          <a:bodyPr vert="horz" lIns="91440" tIns="45720" rIns="91440" bIns="45720" rtlCol="0"/>
          <a:lstStyle>
            <a:lvl1pPr algn="r">
              <a:defRPr sz="1200"/>
            </a:lvl1pPr>
          </a:lstStyle>
          <a:p>
            <a:fld id="{3168E603-E0E1-419F-9C94-87524CEA6F21}" type="datetimeFigureOut">
              <a:rPr lang="en-US" smtClean="0"/>
              <a:t>11/25/2023</a:t>
            </a:fld>
            <a:endParaRPr lang="en-US"/>
          </a:p>
        </p:txBody>
      </p:sp>
      <p:sp>
        <p:nvSpPr>
          <p:cNvPr id="4" name="Slide Image Placeholder 3"/>
          <p:cNvSpPr>
            <a:spLocks noGrp="1" noRot="1" noChangeAspect="1"/>
          </p:cNvSpPr>
          <p:nvPr>
            <p:ph type="sldImg" idx="2"/>
          </p:nvPr>
        </p:nvSpPr>
        <p:spPr>
          <a:xfrm>
            <a:off x="2503488" y="1336675"/>
            <a:ext cx="2549525" cy="36083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55650" y="5146675"/>
            <a:ext cx="6045200" cy="42100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0156825"/>
            <a:ext cx="3275013" cy="5365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279900" y="10156825"/>
            <a:ext cx="3275013" cy="536575"/>
          </a:xfrm>
          <a:prstGeom prst="rect">
            <a:avLst/>
          </a:prstGeom>
        </p:spPr>
        <p:txBody>
          <a:bodyPr vert="horz" lIns="91440" tIns="45720" rIns="91440" bIns="45720" rtlCol="0" anchor="b"/>
          <a:lstStyle>
            <a:lvl1pPr algn="r">
              <a:defRPr sz="1200"/>
            </a:lvl1pPr>
          </a:lstStyle>
          <a:p>
            <a:fld id="{275757B4-EEDF-49FA-8F4C-C1765DCC591A}" type="slidenum">
              <a:rPr lang="en-US" smtClean="0"/>
              <a:t>‹#›</a:t>
            </a:fld>
            <a:endParaRPr lang="en-US"/>
          </a:p>
        </p:txBody>
      </p:sp>
    </p:spTree>
    <p:extLst>
      <p:ext uri="{BB962C8B-B14F-4D97-AF65-F5344CB8AC3E}">
        <p14:creationId xmlns:p14="http://schemas.microsoft.com/office/powerpoint/2010/main" val="1847545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5757B4-EEDF-49FA-8F4C-C1765DCC591A}" type="slidenum">
              <a:rPr lang="en-US" smtClean="0"/>
              <a:t>1</a:t>
            </a:fld>
            <a:endParaRPr lang="en-US"/>
          </a:p>
        </p:txBody>
      </p:sp>
    </p:spTree>
    <p:extLst>
      <p:ext uri="{BB962C8B-B14F-4D97-AF65-F5344CB8AC3E}">
        <p14:creationId xmlns:p14="http://schemas.microsoft.com/office/powerpoint/2010/main" val="2093271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5757B4-EEDF-49FA-8F4C-C1765DCC591A}" type="slidenum">
              <a:rPr lang="en-US" smtClean="0"/>
              <a:t>6</a:t>
            </a:fld>
            <a:endParaRPr lang="en-US"/>
          </a:p>
        </p:txBody>
      </p:sp>
    </p:spTree>
    <p:extLst>
      <p:ext uri="{BB962C8B-B14F-4D97-AF65-F5344CB8AC3E}">
        <p14:creationId xmlns:p14="http://schemas.microsoft.com/office/powerpoint/2010/main" val="149228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7213" y="3314954"/>
            <a:ext cx="6428422" cy="2245614"/>
          </a:xfrm>
          <a:prstGeom prst="rect">
            <a:avLst/>
          </a:prstGeom>
        </p:spPr>
        <p:txBody>
          <a:bodyPr wrap="square" lIns="0" tIns="0" rIns="0" bIns="0">
            <a:spAutoFit/>
          </a:bodyPr>
          <a:lstStyle>
            <a:lvl1pPr>
              <a:defRPr sz="3000" b="1" i="0">
                <a:solidFill>
                  <a:srgbClr val="0D2243"/>
                </a:solidFill>
                <a:latin typeface="Century Gothic"/>
                <a:cs typeface="Century Gothic"/>
              </a:defRPr>
            </a:lvl1pPr>
          </a:lstStyle>
          <a:p>
            <a:endParaRPr/>
          </a:p>
        </p:txBody>
      </p:sp>
      <p:sp>
        <p:nvSpPr>
          <p:cNvPr id="3" name="Holder 3"/>
          <p:cNvSpPr>
            <a:spLocks noGrp="1"/>
          </p:cNvSpPr>
          <p:nvPr>
            <p:ph type="subTitle" idx="4"/>
          </p:nvPr>
        </p:nvSpPr>
        <p:spPr>
          <a:xfrm>
            <a:off x="1134427" y="5988304"/>
            <a:ext cx="5293995" cy="267335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0D2243"/>
                </a:solidFill>
                <a:latin typeface="Century Gothic"/>
                <a:cs typeface="Century Gothic"/>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0D2243"/>
                </a:solidFill>
                <a:latin typeface="Century Gothic"/>
                <a:cs typeface="Century Gothic"/>
              </a:defRPr>
            </a:lvl1pPr>
          </a:lstStyle>
          <a:p>
            <a:endParaRPr/>
          </a:p>
        </p:txBody>
      </p:sp>
      <p:sp>
        <p:nvSpPr>
          <p:cNvPr id="3" name="Holder 3"/>
          <p:cNvSpPr>
            <a:spLocks noGrp="1"/>
          </p:cNvSpPr>
          <p:nvPr>
            <p:ph sz="half" idx="2"/>
          </p:nvPr>
        </p:nvSpPr>
        <p:spPr>
          <a:xfrm>
            <a:off x="378142" y="2459482"/>
            <a:ext cx="3289839"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894867" y="2459482"/>
            <a:ext cx="3289839" cy="705764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0D2243"/>
                </a:solidFill>
                <a:latin typeface="Century Gothic"/>
                <a:cs typeface="Century Gothic"/>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07299" y="695105"/>
            <a:ext cx="5103495" cy="482600"/>
          </a:xfrm>
          <a:prstGeom prst="rect">
            <a:avLst/>
          </a:prstGeom>
        </p:spPr>
        <p:txBody>
          <a:bodyPr wrap="square" lIns="0" tIns="0" rIns="0" bIns="0">
            <a:spAutoFit/>
          </a:bodyPr>
          <a:lstStyle>
            <a:lvl1pPr>
              <a:defRPr sz="3000" b="1" i="0">
                <a:solidFill>
                  <a:srgbClr val="0D2243"/>
                </a:solidFill>
                <a:latin typeface="Century Gothic"/>
                <a:cs typeface="Century Gothic"/>
              </a:defRPr>
            </a:lvl1pPr>
          </a:lstStyle>
          <a:p>
            <a:endParaRPr/>
          </a:p>
        </p:txBody>
      </p:sp>
      <p:sp>
        <p:nvSpPr>
          <p:cNvPr id="3" name="Holder 3"/>
          <p:cNvSpPr>
            <a:spLocks noGrp="1"/>
          </p:cNvSpPr>
          <p:nvPr>
            <p:ph type="body" idx="1"/>
          </p:nvPr>
        </p:nvSpPr>
        <p:spPr>
          <a:xfrm>
            <a:off x="681901" y="3107436"/>
            <a:ext cx="6196330" cy="567055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2571369" y="9944862"/>
            <a:ext cx="2420112" cy="53467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8142" y="9944862"/>
            <a:ext cx="1739455"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11/25/2023</a:t>
            </a:fld>
            <a:endParaRPr lang="en-US"/>
          </a:p>
        </p:txBody>
      </p:sp>
      <p:sp>
        <p:nvSpPr>
          <p:cNvPr id="6" name="Holder 6"/>
          <p:cNvSpPr>
            <a:spLocks noGrp="1"/>
          </p:cNvSpPr>
          <p:nvPr>
            <p:ph type="sldNum" sz="quarter" idx="7"/>
          </p:nvPr>
        </p:nvSpPr>
        <p:spPr>
          <a:xfrm>
            <a:off x="5445252" y="9944862"/>
            <a:ext cx="1739455" cy="5346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slide" Target="slide37.xml"/><Relationship Id="rId16"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11.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s://communityengagementhub.org/resource/ifrc-feedback-kit" TargetMode="External"/><Relationship Id="rId7" Type="http://schemas.openxmlformats.org/officeDocument/2006/relationships/image" Target="../media/image55.png"/><Relationship Id="rId2" Type="http://schemas.openxmlformats.org/officeDocument/2006/relationships/slide" Target="slide36.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hyperlink" Target="https://communityengagementhub.org/resource/cea-toolkit/" TargetMode="External"/><Relationship Id="rId4" Type="http://schemas.openxmlformats.org/officeDocument/2006/relationships/slide" Target="slide37.xml"/></Relationships>
</file>

<file path=ppt/slides/_rels/slide1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slide" Target="slide37.xml"/><Relationship Id="rId7" Type="http://schemas.openxmlformats.org/officeDocument/2006/relationships/image" Target="../media/image58.png"/><Relationship Id="rId2" Type="http://schemas.openxmlformats.org/officeDocument/2006/relationships/slide" Target="slide36.xml"/><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hyperlink" Target="https://communityengagementhub.org/resource/ifrc-feedback-kit" TargetMode="External"/></Relationships>
</file>

<file path=ppt/slides/_rels/slide1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7.png"/><Relationship Id="rId1" Type="http://schemas.openxmlformats.org/officeDocument/2006/relationships/slideLayout" Target="../slideLayouts/slideLayout5.xml"/><Relationship Id="rId4" Type="http://schemas.openxmlformats.org/officeDocument/2006/relationships/image" Target="../media/image68.jpg"/></Relationships>
</file>

<file path=ppt/slides/_rels/slide1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 Target="slide36.xml"/><Relationship Id="rId1" Type="http://schemas.openxmlformats.org/officeDocument/2006/relationships/slideLayout" Target="../slideLayouts/slideLayout5.xml"/><Relationship Id="rId5" Type="http://schemas.openxmlformats.org/officeDocument/2006/relationships/image" Target="../media/image70.png"/><Relationship Id="rId4" Type="http://schemas.openxmlformats.org/officeDocument/2006/relationships/image" Target="../media/image69.png"/></Relationships>
</file>

<file path=ppt/slides/_rels/slide1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9.xml.rels><?xml version="1.0" encoding="UTF-8" standalone="yes"?>
<Relationships xmlns="http://schemas.openxmlformats.org/package/2006/relationships"><Relationship Id="rId3" Type="http://schemas.openxmlformats.org/officeDocument/2006/relationships/slide" Target="slide37.xml"/><Relationship Id="rId7" Type="http://schemas.openxmlformats.org/officeDocument/2006/relationships/image" Target="../media/image76.png"/><Relationship Id="rId2" Type="http://schemas.openxmlformats.org/officeDocument/2006/relationships/slide" Target="slide36.xml"/><Relationship Id="rId1" Type="http://schemas.openxmlformats.org/officeDocument/2006/relationships/slideLayout" Target="../slideLayouts/slideLayout5.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6.xml"/><Relationship Id="rId7" Type="http://schemas.openxmlformats.org/officeDocument/2006/relationships/slide" Target="slide21.xml"/><Relationship Id="rId12" Type="http://schemas.openxmlformats.org/officeDocument/2006/relationships/slide" Target="slide36.xml"/><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slide" Target="slide17.xml"/><Relationship Id="rId11" Type="http://schemas.openxmlformats.org/officeDocument/2006/relationships/slide" Target="slide35.xml"/><Relationship Id="rId5" Type="http://schemas.openxmlformats.org/officeDocument/2006/relationships/slide" Target="slide12.xml"/><Relationship Id="rId10" Type="http://schemas.openxmlformats.org/officeDocument/2006/relationships/slide" Target="slide34.xml"/><Relationship Id="rId4" Type="http://schemas.openxmlformats.org/officeDocument/2006/relationships/slide" Target="slide10.xml"/><Relationship Id="rId9" Type="http://schemas.openxmlformats.org/officeDocument/2006/relationships/slide" Target="slide31.xml"/></Relationships>
</file>

<file path=ppt/slides/_rels/slide20.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slide" Target="slide37.xml"/><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2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5" Type="http://schemas.openxmlformats.org/officeDocument/2006/relationships/image" Target="../media/image82.png"/><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60.png"/><Relationship Id="rId1" Type="http://schemas.openxmlformats.org/officeDocument/2006/relationships/slideLayout" Target="../slideLayouts/slideLayout5.xml"/><Relationship Id="rId4" Type="http://schemas.openxmlformats.org/officeDocument/2006/relationships/image" Target="../media/image83.png"/></Relationships>
</file>

<file path=ppt/slides/_rels/slide25.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hyperlink" Target="https://flowingdata.com/2010/07/22/7-basic-rules-for-making-charts-and-graphs/" TargetMode="External"/><Relationship Id="rId1" Type="http://schemas.openxmlformats.org/officeDocument/2006/relationships/slideLayout" Target="../slideLayouts/slideLayout5.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6.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hyperlink" Target="https://communityengagementhub.org/resource/ifrc-feedback-kit" TargetMode="External"/><Relationship Id="rId7" Type="http://schemas.openxmlformats.org/officeDocument/2006/relationships/image" Target="../media/image91.png"/><Relationship Id="rId2" Type="http://schemas.openxmlformats.org/officeDocument/2006/relationships/image" Target="../media/image89.jpg"/><Relationship Id="rId1" Type="http://schemas.openxmlformats.org/officeDocument/2006/relationships/slideLayout" Target="../slideLayouts/slideLayout5.xml"/><Relationship Id="rId6" Type="http://schemas.openxmlformats.org/officeDocument/2006/relationships/image" Target="../media/image90.png"/><Relationship Id="rId5" Type="http://schemas.openxmlformats.org/officeDocument/2006/relationships/hyperlink" Target="https://docs.google.com/document/d/1xgRGf3E7i0fBkfIrh7LZTZyTqg6fm3tG/edit?rtpof=true" TargetMode="External"/><Relationship Id="rId4" Type="http://schemas.openxmlformats.org/officeDocument/2006/relationships/slide" Target="slide36.xml"/><Relationship Id="rId9" Type="http://schemas.openxmlformats.org/officeDocument/2006/relationships/image" Target="../media/image93.png"/></Relationships>
</file>

<file path=ppt/slides/_rels/slide2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slide" Target="slide37.xml"/><Relationship Id="rId7" Type="http://schemas.openxmlformats.org/officeDocument/2006/relationships/image" Target="../media/image94.png"/><Relationship Id="rId2" Type="http://schemas.openxmlformats.org/officeDocument/2006/relationships/slide" Target="slide36.xml"/><Relationship Id="rId1" Type="http://schemas.openxmlformats.org/officeDocument/2006/relationships/slideLayout" Target="../slideLayouts/slideLayout5.xml"/><Relationship Id="rId6" Type="http://schemas.openxmlformats.org/officeDocument/2006/relationships/image" Target="../media/image67.png"/><Relationship Id="rId11" Type="http://schemas.openxmlformats.org/officeDocument/2006/relationships/image" Target="../media/image83.png"/><Relationship Id="rId5" Type="http://schemas.openxmlformats.org/officeDocument/2006/relationships/hyperlink" Target="https://communityengagementhub.org/resource/ifrc-feedback-kit" TargetMode="External"/><Relationship Id="rId10" Type="http://schemas.openxmlformats.org/officeDocument/2006/relationships/image" Target="../media/image96.png"/><Relationship Id="rId4" Type="http://schemas.openxmlformats.org/officeDocument/2006/relationships/image" Target="../media/image60.png"/><Relationship Id="rId9" Type="http://schemas.openxmlformats.org/officeDocument/2006/relationships/image" Target="../media/image95.png"/></Relationships>
</file>

<file path=ppt/slides/_rels/slide28.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hyperlink" Target="https://communityengagementhub.org/resource/ifrc-feedback-kit" TargetMode="External"/><Relationship Id="rId7" Type="http://schemas.openxmlformats.org/officeDocument/2006/relationships/image" Target="../media/image97.png"/><Relationship Id="rId2" Type="http://schemas.openxmlformats.org/officeDocument/2006/relationships/slide" Target="slide36.xml"/><Relationship Id="rId1" Type="http://schemas.openxmlformats.org/officeDocument/2006/relationships/slideLayout" Target="../slideLayouts/slideLayout5.xml"/><Relationship Id="rId6" Type="http://schemas.openxmlformats.org/officeDocument/2006/relationships/hyperlink" Target="https://data.humdata.org/" TargetMode="External"/><Relationship Id="rId11" Type="http://schemas.openxmlformats.org/officeDocument/2006/relationships/image" Target="../media/image83.png"/><Relationship Id="rId5" Type="http://schemas.openxmlformats.org/officeDocument/2006/relationships/hyperlink" Target="https://reliefweb.int/" TargetMode="External"/><Relationship Id="rId10" Type="http://schemas.openxmlformats.org/officeDocument/2006/relationships/image" Target="../media/image100.png"/><Relationship Id="rId4" Type="http://schemas.openxmlformats.org/officeDocument/2006/relationships/slide" Target="slide37.xml"/><Relationship Id="rId9" Type="http://schemas.openxmlformats.org/officeDocument/2006/relationships/image" Target="../media/image99.png"/></Relationships>
</file>

<file path=ppt/slides/_rels/slide29.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s://communityengagementhub.org/resource/ifrc-feedback-kit" TargetMode="External"/><Relationship Id="rId7" Type="http://schemas.openxmlformats.org/officeDocument/2006/relationships/image" Target="../media/image63.png"/><Relationship Id="rId2" Type="http://schemas.openxmlformats.org/officeDocument/2006/relationships/image" Target="../media/image60.png"/><Relationship Id="rId1" Type="http://schemas.openxmlformats.org/officeDocument/2006/relationships/slideLayout" Target="../slideLayouts/slideLayout5.xml"/><Relationship Id="rId6" Type="http://schemas.openxmlformats.org/officeDocument/2006/relationships/image" Target="../media/image95.png"/><Relationship Id="rId5" Type="http://schemas.openxmlformats.org/officeDocument/2006/relationships/image" Target="../media/image101.png"/><Relationship Id="rId4" Type="http://schemas.openxmlformats.org/officeDocument/2006/relationships/image" Target="../media/image94.png"/></Relationships>
</file>

<file path=ppt/slides/_rels/slide3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hyperlink" Target="https://communityengagementhub.org/resource/ifrc-feedback-kit" TargetMode="External"/><Relationship Id="rId7" Type="http://schemas.openxmlformats.org/officeDocument/2006/relationships/image" Target="../media/image104.png"/><Relationship Id="rId2" Type="http://schemas.openxmlformats.org/officeDocument/2006/relationships/slide" Target="slide36.xml"/><Relationship Id="rId1" Type="http://schemas.openxmlformats.org/officeDocument/2006/relationships/slideLayout" Target="../slideLayouts/slideLayout5.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slide" Target="slide37.xml"/></Relationships>
</file>

<file path=ppt/slides/_rels/slide3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105.jpg"/><Relationship Id="rId1" Type="http://schemas.openxmlformats.org/officeDocument/2006/relationships/slideLayout" Target="../slideLayouts/slideLayout5.xml"/><Relationship Id="rId4" Type="http://schemas.openxmlformats.org/officeDocument/2006/relationships/slide" Target="slide30.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6.png"/><Relationship Id="rId2" Type="http://schemas.openxmlformats.org/officeDocument/2006/relationships/slide" Target="slide36.xml"/><Relationship Id="rId1" Type="http://schemas.openxmlformats.org/officeDocument/2006/relationships/slideLayout" Target="../slideLayouts/slideLayout5.xml"/><Relationship Id="rId6" Type="http://schemas.openxmlformats.org/officeDocument/2006/relationships/image" Target="../media/image106.png"/><Relationship Id="rId5" Type="http://schemas.openxmlformats.org/officeDocument/2006/relationships/hyperlink" Target="https://communityengagementhub.org/resource/ifrc-feedback-kit" TargetMode="External"/><Relationship Id="rId4" Type="http://schemas.openxmlformats.org/officeDocument/2006/relationships/slide" Target="slide37.xml"/></Relationships>
</file>

<file path=ppt/slides/_rels/slide35.xml.rels><?xml version="1.0" encoding="UTF-8" standalone="yes"?>
<Relationships xmlns="http://schemas.openxmlformats.org/package/2006/relationships"><Relationship Id="rId8" Type="http://schemas.openxmlformats.org/officeDocument/2006/relationships/hyperlink" Target="https://communityengagementhub.org/guides-and-tools/complaints-and-feedback/" TargetMode="External"/><Relationship Id="rId3" Type="http://schemas.openxmlformats.org/officeDocument/2006/relationships/hyperlink" Target="https://communityengagementhub.org/resource/ifrc-feedback-kit" TargetMode="External"/><Relationship Id="rId7" Type="http://schemas.openxmlformats.org/officeDocument/2006/relationships/hyperlink" Target="https://communityengagementhub.org/resource/social-science-training-package/" TargetMode="External"/><Relationship Id="rId2" Type="http://schemas.openxmlformats.org/officeDocument/2006/relationships/image" Target="../media/image107.jpg"/><Relationship Id="rId1" Type="http://schemas.openxmlformats.org/officeDocument/2006/relationships/slideLayout" Target="../slideLayouts/slideLayout2.xml"/><Relationship Id="rId6" Type="http://schemas.openxmlformats.org/officeDocument/2006/relationships/hyperlink" Target="https://communityengagementhub.org/guides-and-tools/hotline-in-a-box/" TargetMode="External"/><Relationship Id="rId5" Type="http://schemas.openxmlformats.org/officeDocument/2006/relationships/hyperlink" Target="https://communityengagementhub.org/resource/cea-toolkit/" TargetMode="External"/><Relationship Id="rId10" Type="http://schemas.openxmlformats.org/officeDocument/2006/relationships/hyperlink" Target="https://www.cdacollaborative.org/publications/accountability-and-feedback-loops/" TargetMode="External"/><Relationship Id="rId4" Type="http://schemas.openxmlformats.org/officeDocument/2006/relationships/hyperlink" Target="https://communityengagementhub.org/resource/cea-guide/" TargetMode="External"/><Relationship Id="rId9" Type="http://schemas.openxmlformats.org/officeDocument/2006/relationships/hyperlink" Target="https://aap-inclusion-psea.alnap.org/"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5.png"/><Relationship Id="rId18" Type="http://schemas.openxmlformats.org/officeDocument/2006/relationships/image" Target="../media/image50.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109.png"/><Relationship Id="rId17" Type="http://schemas.openxmlformats.org/officeDocument/2006/relationships/image" Target="../media/image49.png"/><Relationship Id="rId2" Type="http://schemas.openxmlformats.org/officeDocument/2006/relationships/image" Target="../media/image37.png"/><Relationship Id="rId16" Type="http://schemas.openxmlformats.org/officeDocument/2006/relationships/image" Target="../media/image48.png"/><Relationship Id="rId20"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108.png"/><Relationship Id="rId5" Type="http://schemas.openxmlformats.org/officeDocument/2006/relationships/image" Target="../media/image40.png"/><Relationship Id="rId15" Type="http://schemas.openxmlformats.org/officeDocument/2006/relationships/image" Target="../media/image47.png"/><Relationship Id="rId10" Type="http://schemas.openxmlformats.org/officeDocument/2006/relationships/image" Target="../media/image53.png"/><Relationship Id="rId19" Type="http://schemas.openxmlformats.org/officeDocument/2006/relationships/image" Target="../media/image51.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6.png"/></Relationships>
</file>

<file path=ppt/slides/_rels/slide37.xml.rels><?xml version="1.0" encoding="UTF-8" standalone="yes"?>
<Relationships xmlns="http://schemas.openxmlformats.org/package/2006/relationships"><Relationship Id="rId8" Type="http://schemas.openxmlformats.org/officeDocument/2006/relationships/hyperlink" Target="https://interagencystandingcommittee.org/operational-response/iasc-operational-guidance-data-responsibility-humanitarian-action" TargetMode="External"/><Relationship Id="rId3" Type="http://schemas.openxmlformats.org/officeDocument/2006/relationships/hyperlink" Target="https://www.academia.edu/3365331/Perception_surveys_in_fragile_and_" TargetMode="External"/><Relationship Id="rId7" Type="http://schemas.openxmlformats.org/officeDocument/2006/relationships/hyperlink" Target="https://interagencystandingcom-/" TargetMode="External"/><Relationship Id="rId2" Type="http://schemas.openxmlformats.org/officeDocument/2006/relationships/hyperlink" Target="https://centre.humdata.org/wp-content/uploads/2019/03/OCHA-DR-Guidelines-working-%20draft-032019.pdf" TargetMode="External"/><Relationship Id="rId1" Type="http://schemas.openxmlformats.org/officeDocument/2006/relationships/slideLayout" Target="../slideLayouts/slideLayout5.xml"/><Relationship Id="rId6" Type="http://schemas.openxmlformats.org/officeDocument/2006/relationships/hyperlink" Target="https://www.icrc.org/en/publication/acquiring-and-analysing-data-support-evidence-based-decisions-guide-humanitarian-work" TargetMode="External"/><Relationship Id="rId5" Type="http://schemas.openxmlformats.org/officeDocument/2006/relationships/hyperlink" Target="https://www.icrc.org/en/" TargetMode="External"/><Relationship Id="rId4" Type="http://schemas.openxmlformats.org/officeDocument/2006/relationships/hyperlink" Target="https://www.academia.edu/3365331/Perception_surveys_in_fragile_and_conflict_affected_states" TargetMode="External"/><Relationship Id="rId9" Type="http://schemas.openxmlformats.org/officeDocument/2006/relationships/hyperlink" Target="https://www.drc.ngo/media/vzlhxkea/drc_global-cfm-guidance_web_low-res.pdf" TargetMode="External"/></Relationships>
</file>

<file path=ppt/slides/_rels/slide38.xml.rels><?xml version="1.0" encoding="UTF-8" standalone="yes"?>
<Relationships xmlns="http://schemas.openxmlformats.org/package/2006/relationships"><Relationship Id="rId2" Type="http://schemas.openxmlformats.org/officeDocument/2006/relationships/hyperlink" Target="https://groundtruthsolutions.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hyperlink" Target="https://communityengagementhub.org/resource/ifrc-feedback-ki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hyperlink" Target="https://communityengagementhub.org/resource/cea-toolkit/" TargetMode="External"/><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hyperlink" Target="https://communityengagementhub.org/resource/ifrc-feedback-kit" TargetMode="External"/><Relationship Id="rId16" Type="http://schemas.openxmlformats.org/officeDocument/2006/relationships/image" Target="../media/image27.png"/><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15.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17.png"/><Relationship Id="rId2" Type="http://schemas.openxmlformats.org/officeDocument/2006/relationships/hyperlink" Target="https://communityengagementhub.org/resource/ifrc-feedback-kit" TargetMode="External"/><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7560309" cy="10692130"/>
            <a:chOff x="0" y="0"/>
            <a:chExt cx="7560309" cy="10692130"/>
          </a:xfrm>
        </p:grpSpPr>
        <p:pic>
          <p:nvPicPr>
            <p:cNvPr id="3" name="object 3"/>
            <p:cNvPicPr/>
            <p:nvPr/>
          </p:nvPicPr>
          <p:blipFill>
            <a:blip r:embed="rId3" cstate="print"/>
            <a:stretch>
              <a:fillRect/>
            </a:stretch>
          </p:blipFill>
          <p:spPr>
            <a:xfrm>
              <a:off x="0" y="0"/>
              <a:ext cx="7559992" cy="10692002"/>
            </a:xfrm>
            <a:prstGeom prst="rect">
              <a:avLst/>
            </a:prstGeom>
          </p:spPr>
        </p:pic>
        <p:sp>
          <p:nvSpPr>
            <p:cNvPr id="4" name="object 4"/>
            <p:cNvSpPr/>
            <p:nvPr/>
          </p:nvSpPr>
          <p:spPr>
            <a:xfrm>
              <a:off x="6155994" y="252006"/>
              <a:ext cx="1096645" cy="1046480"/>
            </a:xfrm>
            <a:custGeom>
              <a:avLst/>
              <a:gdLst/>
              <a:ahLst/>
              <a:cxnLst/>
              <a:rect l="l" t="t" r="r" b="b"/>
              <a:pathLst>
                <a:path w="1096645" h="1046480">
                  <a:moveTo>
                    <a:pt x="1096352" y="0"/>
                  </a:moveTo>
                  <a:lnTo>
                    <a:pt x="0" y="0"/>
                  </a:lnTo>
                  <a:lnTo>
                    <a:pt x="0" y="1046403"/>
                  </a:lnTo>
                  <a:lnTo>
                    <a:pt x="1096352" y="1046403"/>
                  </a:lnTo>
                  <a:lnTo>
                    <a:pt x="1096352" y="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5" name="object 5"/>
            <p:cNvSpPr/>
            <p:nvPr/>
          </p:nvSpPr>
          <p:spPr>
            <a:xfrm>
              <a:off x="6336754" y="429056"/>
              <a:ext cx="731520" cy="363220"/>
            </a:xfrm>
            <a:custGeom>
              <a:avLst/>
              <a:gdLst/>
              <a:ahLst/>
              <a:cxnLst/>
              <a:rect l="l" t="t" r="r" b="b"/>
              <a:pathLst>
                <a:path w="731520" h="363220">
                  <a:moveTo>
                    <a:pt x="358165" y="128498"/>
                  </a:moveTo>
                  <a:lnTo>
                    <a:pt x="232803" y="128498"/>
                  </a:lnTo>
                  <a:lnTo>
                    <a:pt x="232803" y="4038"/>
                  </a:lnTo>
                  <a:lnTo>
                    <a:pt x="125361" y="4038"/>
                  </a:lnTo>
                  <a:lnTo>
                    <a:pt x="125361" y="128498"/>
                  </a:lnTo>
                  <a:lnTo>
                    <a:pt x="0" y="128498"/>
                  </a:lnTo>
                  <a:lnTo>
                    <a:pt x="0" y="236448"/>
                  </a:lnTo>
                  <a:lnTo>
                    <a:pt x="125349" y="236448"/>
                  </a:lnTo>
                  <a:lnTo>
                    <a:pt x="125349" y="361772"/>
                  </a:lnTo>
                  <a:lnTo>
                    <a:pt x="232803" y="361772"/>
                  </a:lnTo>
                  <a:lnTo>
                    <a:pt x="232791" y="236448"/>
                  </a:lnTo>
                  <a:lnTo>
                    <a:pt x="358165" y="236448"/>
                  </a:lnTo>
                  <a:lnTo>
                    <a:pt x="358165" y="128498"/>
                  </a:lnTo>
                  <a:close/>
                </a:path>
                <a:path w="731520" h="363220">
                  <a:moveTo>
                    <a:pt x="731494" y="321246"/>
                  </a:moveTo>
                  <a:lnTo>
                    <a:pt x="718223" y="325818"/>
                  </a:lnTo>
                  <a:lnTo>
                    <a:pt x="704443" y="329171"/>
                  </a:lnTo>
                  <a:lnTo>
                    <a:pt x="690206" y="331241"/>
                  </a:lnTo>
                  <a:lnTo>
                    <a:pt x="675589" y="331939"/>
                  </a:lnTo>
                  <a:lnTo>
                    <a:pt x="627799" y="324231"/>
                  </a:lnTo>
                  <a:lnTo>
                    <a:pt x="586308" y="302768"/>
                  </a:lnTo>
                  <a:lnTo>
                    <a:pt x="553580" y="270040"/>
                  </a:lnTo>
                  <a:lnTo>
                    <a:pt x="532117" y="228536"/>
                  </a:lnTo>
                  <a:lnTo>
                    <a:pt x="524408" y="180759"/>
                  </a:lnTo>
                  <a:lnTo>
                    <a:pt x="532117" y="132981"/>
                  </a:lnTo>
                  <a:lnTo>
                    <a:pt x="553580" y="91478"/>
                  </a:lnTo>
                  <a:lnTo>
                    <a:pt x="586308" y="58750"/>
                  </a:lnTo>
                  <a:lnTo>
                    <a:pt x="627799" y="37287"/>
                  </a:lnTo>
                  <a:lnTo>
                    <a:pt x="675589" y="29578"/>
                  </a:lnTo>
                  <a:lnTo>
                    <a:pt x="689368" y="30200"/>
                  </a:lnTo>
                  <a:lnTo>
                    <a:pt x="702805" y="32029"/>
                  </a:lnTo>
                  <a:lnTo>
                    <a:pt x="715835" y="35013"/>
                  </a:lnTo>
                  <a:lnTo>
                    <a:pt x="728421" y="39090"/>
                  </a:lnTo>
                  <a:lnTo>
                    <a:pt x="703770" y="22656"/>
                  </a:lnTo>
                  <a:lnTo>
                    <a:pt x="676503" y="10363"/>
                  </a:lnTo>
                  <a:lnTo>
                    <a:pt x="647077" y="2667"/>
                  </a:lnTo>
                  <a:lnTo>
                    <a:pt x="615937" y="0"/>
                  </a:lnTo>
                  <a:lnTo>
                    <a:pt x="567702" y="6477"/>
                  </a:lnTo>
                  <a:lnTo>
                    <a:pt x="524370" y="24765"/>
                  </a:lnTo>
                  <a:lnTo>
                    <a:pt x="487654" y="53136"/>
                  </a:lnTo>
                  <a:lnTo>
                    <a:pt x="459295" y="89852"/>
                  </a:lnTo>
                  <a:lnTo>
                    <a:pt x="441007" y="133197"/>
                  </a:lnTo>
                  <a:lnTo>
                    <a:pt x="434530" y="181419"/>
                  </a:lnTo>
                  <a:lnTo>
                    <a:pt x="441007" y="229641"/>
                  </a:lnTo>
                  <a:lnTo>
                    <a:pt x="459295" y="272973"/>
                  </a:lnTo>
                  <a:lnTo>
                    <a:pt x="487654" y="309676"/>
                  </a:lnTo>
                  <a:lnTo>
                    <a:pt x="524370" y="338048"/>
                  </a:lnTo>
                  <a:lnTo>
                    <a:pt x="567702" y="356336"/>
                  </a:lnTo>
                  <a:lnTo>
                    <a:pt x="615937" y="362813"/>
                  </a:lnTo>
                  <a:lnTo>
                    <a:pt x="648093" y="359968"/>
                  </a:lnTo>
                  <a:lnTo>
                    <a:pt x="678408" y="351764"/>
                  </a:lnTo>
                  <a:lnTo>
                    <a:pt x="706374" y="338696"/>
                  </a:lnTo>
                  <a:lnTo>
                    <a:pt x="731494" y="321246"/>
                  </a:lnTo>
                  <a:close/>
                </a:path>
              </a:pathLst>
            </a:custGeom>
            <a:solidFill>
              <a:srgbClr val="E83D49"/>
            </a:solidFill>
          </p:spPr>
          <p:txBody>
            <a:bodyPr wrap="square" lIns="0" tIns="0" rIns="0" bIns="0" rtlCol="0"/>
            <a:lstStyle/>
            <a:p>
              <a:endParaRPr>
                <a:cs typeface="Calibri" panose="020F0502020204030204" pitchFamily="34" charset="0"/>
              </a:endParaRPr>
            </a:p>
          </p:txBody>
        </p:sp>
        <p:sp>
          <p:nvSpPr>
            <p:cNvPr id="6" name="object 6"/>
            <p:cNvSpPr/>
            <p:nvPr/>
          </p:nvSpPr>
          <p:spPr>
            <a:xfrm>
              <a:off x="6336753" y="895883"/>
              <a:ext cx="733425" cy="223520"/>
            </a:xfrm>
            <a:custGeom>
              <a:avLst/>
              <a:gdLst/>
              <a:ahLst/>
              <a:cxnLst/>
              <a:rect l="l" t="t" r="r" b="b"/>
              <a:pathLst>
                <a:path w="733425" h="223519">
                  <a:moveTo>
                    <a:pt x="49987" y="3708"/>
                  </a:moveTo>
                  <a:lnTo>
                    <a:pt x="0" y="3708"/>
                  </a:lnTo>
                  <a:lnTo>
                    <a:pt x="0" y="219709"/>
                  </a:lnTo>
                  <a:lnTo>
                    <a:pt x="49987" y="219709"/>
                  </a:lnTo>
                  <a:lnTo>
                    <a:pt x="49987" y="3708"/>
                  </a:lnTo>
                  <a:close/>
                </a:path>
                <a:path w="733425" h="223519">
                  <a:moveTo>
                    <a:pt x="264452" y="3708"/>
                  </a:moveTo>
                  <a:lnTo>
                    <a:pt x="101219" y="3708"/>
                  </a:lnTo>
                  <a:lnTo>
                    <a:pt x="101219" y="219709"/>
                  </a:lnTo>
                  <a:lnTo>
                    <a:pt x="151206" y="219709"/>
                  </a:lnTo>
                  <a:lnTo>
                    <a:pt x="151206" y="141020"/>
                  </a:lnTo>
                  <a:lnTo>
                    <a:pt x="251180" y="141020"/>
                  </a:lnTo>
                  <a:lnTo>
                    <a:pt x="251180" y="100914"/>
                  </a:lnTo>
                  <a:lnTo>
                    <a:pt x="151206" y="100914"/>
                  </a:lnTo>
                  <a:lnTo>
                    <a:pt x="151206" y="43814"/>
                  </a:lnTo>
                  <a:lnTo>
                    <a:pt x="264452" y="43814"/>
                  </a:lnTo>
                  <a:lnTo>
                    <a:pt x="264452" y="3708"/>
                  </a:lnTo>
                  <a:close/>
                </a:path>
                <a:path w="733425" h="223519">
                  <a:moveTo>
                    <a:pt x="401154" y="3708"/>
                  </a:moveTo>
                  <a:lnTo>
                    <a:pt x="307644" y="3708"/>
                  </a:lnTo>
                  <a:lnTo>
                    <a:pt x="307644" y="219709"/>
                  </a:lnTo>
                  <a:lnTo>
                    <a:pt x="357644" y="219709"/>
                  </a:lnTo>
                  <a:lnTo>
                    <a:pt x="357644" y="159537"/>
                  </a:lnTo>
                  <a:lnTo>
                    <a:pt x="456980" y="159537"/>
                  </a:lnTo>
                  <a:lnTo>
                    <a:pt x="450519" y="150279"/>
                  </a:lnTo>
                  <a:lnTo>
                    <a:pt x="460559" y="145139"/>
                  </a:lnTo>
                  <a:lnTo>
                    <a:pt x="469382" y="138979"/>
                  </a:lnTo>
                  <a:lnTo>
                    <a:pt x="476990" y="131794"/>
                  </a:lnTo>
                  <a:lnTo>
                    <a:pt x="483387" y="123583"/>
                  </a:lnTo>
                  <a:lnTo>
                    <a:pt x="485520" y="119735"/>
                  </a:lnTo>
                  <a:lnTo>
                    <a:pt x="357644" y="119735"/>
                  </a:lnTo>
                  <a:lnTo>
                    <a:pt x="357644" y="44437"/>
                  </a:lnTo>
                  <a:lnTo>
                    <a:pt x="485717" y="44437"/>
                  </a:lnTo>
                  <a:lnTo>
                    <a:pt x="483539" y="40424"/>
                  </a:lnTo>
                  <a:lnTo>
                    <a:pt x="450989" y="13271"/>
                  </a:lnTo>
                  <a:lnTo>
                    <a:pt x="415028" y="4306"/>
                  </a:lnTo>
                  <a:lnTo>
                    <a:pt x="401154" y="3708"/>
                  </a:lnTo>
                  <a:close/>
                </a:path>
                <a:path w="733425" h="223519">
                  <a:moveTo>
                    <a:pt x="456980" y="159537"/>
                  </a:moveTo>
                  <a:lnTo>
                    <a:pt x="403618" y="159537"/>
                  </a:lnTo>
                  <a:lnTo>
                    <a:pt x="445274" y="219709"/>
                  </a:lnTo>
                  <a:lnTo>
                    <a:pt x="498970" y="219709"/>
                  </a:lnTo>
                  <a:lnTo>
                    <a:pt x="456980" y="159537"/>
                  </a:lnTo>
                  <a:close/>
                </a:path>
                <a:path w="733425" h="223519">
                  <a:moveTo>
                    <a:pt x="485717" y="44437"/>
                  </a:moveTo>
                  <a:lnTo>
                    <a:pt x="398373" y="44437"/>
                  </a:lnTo>
                  <a:lnTo>
                    <a:pt x="408958" y="45044"/>
                  </a:lnTo>
                  <a:lnTo>
                    <a:pt x="418195" y="46866"/>
                  </a:lnTo>
                  <a:lnTo>
                    <a:pt x="444347" y="82080"/>
                  </a:lnTo>
                  <a:lnTo>
                    <a:pt x="443614" y="90531"/>
                  </a:lnTo>
                  <a:lnTo>
                    <a:pt x="408958" y="119118"/>
                  </a:lnTo>
                  <a:lnTo>
                    <a:pt x="398373" y="119735"/>
                  </a:lnTo>
                  <a:lnTo>
                    <a:pt x="485520" y="119735"/>
                  </a:lnTo>
                  <a:lnTo>
                    <a:pt x="488447" y="114453"/>
                  </a:lnTo>
                  <a:lnTo>
                    <a:pt x="492078" y="104418"/>
                  </a:lnTo>
                  <a:lnTo>
                    <a:pt x="494233" y="93703"/>
                  </a:lnTo>
                  <a:lnTo>
                    <a:pt x="494957" y="82080"/>
                  </a:lnTo>
                  <a:lnTo>
                    <a:pt x="494242" y="70454"/>
                  </a:lnTo>
                  <a:lnTo>
                    <a:pt x="492101" y="59637"/>
                  </a:lnTo>
                  <a:lnTo>
                    <a:pt x="488533" y="49627"/>
                  </a:lnTo>
                  <a:lnTo>
                    <a:pt x="485717" y="44437"/>
                  </a:lnTo>
                  <a:close/>
                </a:path>
                <a:path w="733425" h="223519">
                  <a:moveTo>
                    <a:pt x="644309" y="0"/>
                  </a:moveTo>
                  <a:lnTo>
                    <a:pt x="598047" y="8074"/>
                  </a:lnTo>
                  <a:lnTo>
                    <a:pt x="560444" y="31475"/>
                  </a:lnTo>
                  <a:lnTo>
                    <a:pt x="535631" y="67300"/>
                  </a:lnTo>
                  <a:lnTo>
                    <a:pt x="527037" y="111709"/>
                  </a:lnTo>
                  <a:lnTo>
                    <a:pt x="527992" y="127342"/>
                  </a:lnTo>
                  <a:lnTo>
                    <a:pt x="542315" y="169252"/>
                  </a:lnTo>
                  <a:lnTo>
                    <a:pt x="571651" y="201199"/>
                  </a:lnTo>
                  <a:lnTo>
                    <a:pt x="612559" y="219829"/>
                  </a:lnTo>
                  <a:lnTo>
                    <a:pt x="643991" y="223418"/>
                  </a:lnTo>
                  <a:lnTo>
                    <a:pt x="657703" y="222799"/>
                  </a:lnTo>
                  <a:lnTo>
                    <a:pt x="694905" y="213537"/>
                  </a:lnTo>
                  <a:lnTo>
                    <a:pt x="733171" y="184835"/>
                  </a:lnTo>
                  <a:lnTo>
                    <a:pt x="728835" y="180835"/>
                  </a:lnTo>
                  <a:lnTo>
                    <a:pt x="646772" y="180835"/>
                  </a:lnTo>
                  <a:lnTo>
                    <a:pt x="637012" y="180285"/>
                  </a:lnTo>
                  <a:lnTo>
                    <a:pt x="596971" y="161504"/>
                  </a:lnTo>
                  <a:lnTo>
                    <a:pt x="578196" y="121467"/>
                  </a:lnTo>
                  <a:lnTo>
                    <a:pt x="577646" y="111709"/>
                  </a:lnTo>
                  <a:lnTo>
                    <a:pt x="578196" y="101950"/>
                  </a:lnTo>
                  <a:lnTo>
                    <a:pt x="596971" y="61907"/>
                  </a:lnTo>
                  <a:lnTo>
                    <a:pt x="637012" y="43133"/>
                  </a:lnTo>
                  <a:lnTo>
                    <a:pt x="646772" y="42583"/>
                  </a:lnTo>
                  <a:lnTo>
                    <a:pt x="728493" y="42583"/>
                  </a:lnTo>
                  <a:lnTo>
                    <a:pt x="733171" y="38265"/>
                  </a:lnTo>
                  <a:lnTo>
                    <a:pt x="695058" y="9880"/>
                  </a:lnTo>
                  <a:lnTo>
                    <a:pt x="658005" y="618"/>
                  </a:lnTo>
                  <a:lnTo>
                    <a:pt x="644309" y="0"/>
                  </a:lnTo>
                  <a:close/>
                </a:path>
                <a:path w="733425" h="223519">
                  <a:moveTo>
                    <a:pt x="701078" y="155219"/>
                  </a:moveTo>
                  <a:lnTo>
                    <a:pt x="689469" y="166428"/>
                  </a:lnTo>
                  <a:lnTo>
                    <a:pt x="676549" y="174432"/>
                  </a:lnTo>
                  <a:lnTo>
                    <a:pt x="662317" y="179234"/>
                  </a:lnTo>
                  <a:lnTo>
                    <a:pt x="646772" y="180835"/>
                  </a:lnTo>
                  <a:lnTo>
                    <a:pt x="728835" y="180835"/>
                  </a:lnTo>
                  <a:lnTo>
                    <a:pt x="701078" y="155219"/>
                  </a:lnTo>
                  <a:close/>
                </a:path>
                <a:path w="733425" h="223519">
                  <a:moveTo>
                    <a:pt x="728493" y="42583"/>
                  </a:moveTo>
                  <a:lnTo>
                    <a:pt x="646772" y="42583"/>
                  </a:lnTo>
                  <a:lnTo>
                    <a:pt x="662317" y="44166"/>
                  </a:lnTo>
                  <a:lnTo>
                    <a:pt x="676549" y="48914"/>
                  </a:lnTo>
                  <a:lnTo>
                    <a:pt x="689469" y="56824"/>
                  </a:lnTo>
                  <a:lnTo>
                    <a:pt x="701078" y="67894"/>
                  </a:lnTo>
                  <a:lnTo>
                    <a:pt x="728493" y="42583"/>
                  </a:lnTo>
                  <a:close/>
                </a:path>
              </a:pathLst>
            </a:custGeom>
            <a:solidFill>
              <a:srgbClr val="282827"/>
            </a:solidFill>
          </p:spPr>
          <p:txBody>
            <a:bodyPr wrap="square" lIns="0" tIns="0" rIns="0" bIns="0" rtlCol="0"/>
            <a:lstStyle/>
            <a:p>
              <a:endParaRPr>
                <a:cs typeface="Calibri" panose="020F0502020204030204" pitchFamily="34" charset="0"/>
              </a:endParaRPr>
            </a:p>
          </p:txBody>
        </p:sp>
        <p:sp>
          <p:nvSpPr>
            <p:cNvPr id="7" name="object 7"/>
            <p:cNvSpPr/>
            <p:nvPr/>
          </p:nvSpPr>
          <p:spPr>
            <a:xfrm>
              <a:off x="0" y="2888998"/>
              <a:ext cx="7560309" cy="5505450"/>
            </a:xfrm>
            <a:custGeom>
              <a:avLst/>
              <a:gdLst/>
              <a:ahLst/>
              <a:cxnLst/>
              <a:rect l="l" t="t" r="r" b="b"/>
              <a:pathLst>
                <a:path w="7560309" h="5505450">
                  <a:moveTo>
                    <a:pt x="4877997" y="0"/>
                  </a:moveTo>
                  <a:lnTo>
                    <a:pt x="2501439" y="492188"/>
                  </a:lnTo>
                  <a:lnTo>
                    <a:pt x="783003" y="1575003"/>
                  </a:lnTo>
                  <a:lnTo>
                    <a:pt x="0" y="2387555"/>
                  </a:lnTo>
                  <a:lnTo>
                    <a:pt x="0" y="5505005"/>
                  </a:lnTo>
                  <a:lnTo>
                    <a:pt x="7560005" y="5505005"/>
                  </a:lnTo>
                  <a:lnTo>
                    <a:pt x="7560005" y="208672"/>
                  </a:lnTo>
                  <a:lnTo>
                    <a:pt x="6984281" y="49218"/>
                  </a:lnTo>
                  <a:lnTo>
                    <a:pt x="4877997" y="0"/>
                  </a:lnTo>
                  <a:close/>
                </a:path>
              </a:pathLst>
            </a:custGeom>
            <a:solidFill>
              <a:srgbClr val="673089">
                <a:alpha val="54998"/>
              </a:srgbClr>
            </a:solidFill>
          </p:spPr>
          <p:txBody>
            <a:bodyPr wrap="square" lIns="0" tIns="0" rIns="0" bIns="0" rtlCol="0"/>
            <a:lstStyle/>
            <a:p>
              <a:endParaRPr>
                <a:cs typeface="Calibri" panose="020F0502020204030204" pitchFamily="34" charset="0"/>
              </a:endParaRPr>
            </a:p>
          </p:txBody>
        </p:sp>
        <p:sp>
          <p:nvSpPr>
            <p:cNvPr id="8" name="object 8"/>
            <p:cNvSpPr/>
            <p:nvPr/>
          </p:nvSpPr>
          <p:spPr>
            <a:xfrm>
              <a:off x="0" y="2880005"/>
              <a:ext cx="7560309" cy="5514340"/>
            </a:xfrm>
            <a:custGeom>
              <a:avLst/>
              <a:gdLst/>
              <a:ahLst/>
              <a:cxnLst/>
              <a:rect l="l" t="t" r="r" b="b"/>
              <a:pathLst>
                <a:path w="7560309" h="5514340">
                  <a:moveTo>
                    <a:pt x="4355994" y="0"/>
                  </a:moveTo>
                  <a:lnTo>
                    <a:pt x="1979436" y="492186"/>
                  </a:lnTo>
                  <a:lnTo>
                    <a:pt x="261000" y="1574996"/>
                  </a:lnTo>
                  <a:lnTo>
                    <a:pt x="0" y="1845845"/>
                  </a:lnTo>
                  <a:lnTo>
                    <a:pt x="0" y="5513997"/>
                  </a:lnTo>
                  <a:lnTo>
                    <a:pt x="7560005" y="5513997"/>
                  </a:lnTo>
                  <a:lnTo>
                    <a:pt x="7560005" y="353245"/>
                  </a:lnTo>
                  <a:lnTo>
                    <a:pt x="6462279" y="49218"/>
                  </a:lnTo>
                  <a:lnTo>
                    <a:pt x="4355994" y="0"/>
                  </a:lnTo>
                  <a:close/>
                </a:path>
              </a:pathLst>
            </a:custGeom>
            <a:solidFill>
              <a:srgbClr val="F7DEEA">
                <a:alpha val="14999"/>
              </a:srgbClr>
            </a:solidFill>
          </p:spPr>
          <p:txBody>
            <a:bodyPr wrap="square" lIns="0" tIns="0" rIns="0" bIns="0" rtlCol="0"/>
            <a:lstStyle/>
            <a:p>
              <a:endParaRPr>
                <a:cs typeface="Calibri" panose="020F0502020204030204" pitchFamily="34" charset="0"/>
              </a:endParaRPr>
            </a:p>
          </p:txBody>
        </p:sp>
        <p:pic>
          <p:nvPicPr>
            <p:cNvPr id="9" name="object 9"/>
            <p:cNvPicPr/>
            <p:nvPr/>
          </p:nvPicPr>
          <p:blipFill>
            <a:blip r:embed="rId4" cstate="print"/>
            <a:stretch>
              <a:fillRect/>
            </a:stretch>
          </p:blipFill>
          <p:spPr>
            <a:xfrm>
              <a:off x="0" y="2988005"/>
              <a:ext cx="7559992" cy="7703997"/>
            </a:xfrm>
            <a:prstGeom prst="rect">
              <a:avLst/>
            </a:prstGeom>
          </p:spPr>
        </p:pic>
      </p:grpSp>
      <p:sp>
        <p:nvSpPr>
          <p:cNvPr id="10" name="object 10"/>
          <p:cNvSpPr txBox="1"/>
          <p:nvPr/>
        </p:nvSpPr>
        <p:spPr>
          <a:xfrm>
            <a:off x="383299" y="10077984"/>
            <a:ext cx="2423160" cy="299720"/>
          </a:xfrm>
          <a:prstGeom prst="rect">
            <a:avLst/>
          </a:prstGeom>
        </p:spPr>
        <p:txBody>
          <a:bodyPr vert="horz" wrap="square" lIns="0" tIns="12700" rIns="0" bIns="0" rtlCol="0">
            <a:spAutoFit/>
          </a:bodyPr>
          <a:lstStyle/>
          <a:p>
            <a:pPr marL="12700">
              <a:lnSpc>
                <a:spcPct val="100000"/>
              </a:lnSpc>
              <a:spcBef>
                <a:spcPts val="100"/>
              </a:spcBef>
            </a:pPr>
            <a:r>
              <a:rPr sz="1800" b="1" spc="130" dirty="0">
                <a:solidFill>
                  <a:srgbClr val="FFFFFF"/>
                </a:solidFill>
                <a:latin typeface="Century Gothic"/>
                <a:cs typeface="Calibri" panose="020F0502020204030204" pitchFamily="34" charset="0"/>
              </a:rPr>
              <a:t>IFRC</a:t>
            </a:r>
            <a:r>
              <a:rPr sz="1800" b="1" spc="25" dirty="0">
                <a:solidFill>
                  <a:srgbClr val="FFFFFF"/>
                </a:solidFill>
                <a:latin typeface="Century Gothic"/>
                <a:cs typeface="Calibri" panose="020F0502020204030204" pitchFamily="34" charset="0"/>
              </a:rPr>
              <a:t> </a:t>
            </a:r>
            <a:r>
              <a:rPr sz="1800" b="1" spc="185" dirty="0">
                <a:solidFill>
                  <a:srgbClr val="FFFFFF"/>
                </a:solidFill>
                <a:latin typeface="Century Gothic"/>
                <a:cs typeface="Calibri" panose="020F0502020204030204" pitchFamily="34" charset="0"/>
              </a:rPr>
              <a:t>FEEDBACK</a:t>
            </a:r>
            <a:r>
              <a:rPr sz="1800" b="1" spc="25" dirty="0">
                <a:solidFill>
                  <a:srgbClr val="FFFFFF"/>
                </a:solidFill>
                <a:latin typeface="Century Gothic"/>
                <a:cs typeface="Calibri" panose="020F0502020204030204" pitchFamily="34" charset="0"/>
              </a:rPr>
              <a:t> </a:t>
            </a:r>
            <a:r>
              <a:rPr sz="1800" b="1" spc="185" dirty="0">
                <a:solidFill>
                  <a:srgbClr val="FFFFFF"/>
                </a:solidFill>
                <a:latin typeface="Century Gothic"/>
                <a:cs typeface="Calibri" panose="020F0502020204030204" pitchFamily="34" charset="0"/>
              </a:rPr>
              <a:t>KIT</a:t>
            </a:r>
            <a:endParaRPr sz="1800">
              <a:latin typeface="Century Gothic"/>
              <a:cs typeface="Calibri" panose="020F0502020204030204" pitchFamily="34" charset="0"/>
            </a:endParaRPr>
          </a:p>
        </p:txBody>
      </p:sp>
      <p:sp>
        <p:nvSpPr>
          <p:cNvPr id="11" name="object 11"/>
          <p:cNvSpPr txBox="1">
            <a:spLocks noGrp="1"/>
          </p:cNvSpPr>
          <p:nvPr>
            <p:ph type="title"/>
          </p:nvPr>
        </p:nvSpPr>
        <p:spPr>
          <a:xfrm>
            <a:off x="3692181" y="274129"/>
            <a:ext cx="2156460" cy="482600"/>
          </a:xfrm>
          <a:prstGeom prst="rect">
            <a:avLst/>
          </a:prstGeom>
        </p:spPr>
        <p:txBody>
          <a:bodyPr vert="horz" wrap="square" lIns="0" tIns="12700" rIns="0" bIns="0" rtlCol="0">
            <a:spAutoFit/>
          </a:bodyPr>
          <a:lstStyle/>
          <a:p>
            <a:pPr marL="12700" algn="r">
              <a:lnSpc>
                <a:spcPct val="100000"/>
              </a:lnSpc>
              <a:spcBef>
                <a:spcPts val="100"/>
              </a:spcBef>
            </a:pPr>
            <a:r>
              <a:rPr lang="ar-JO" b="0" spc="5" dirty="0">
                <a:solidFill>
                  <a:srgbClr val="FFFFFF"/>
                </a:solidFill>
                <a:latin typeface="+mj-lt"/>
                <a:cs typeface="Calibri" panose="020F0502020204030204" pitchFamily="34" charset="0"/>
              </a:rPr>
              <a:t>الوحدة 4</a:t>
            </a:r>
            <a:endParaRPr b="0" spc="5" dirty="0">
              <a:solidFill>
                <a:srgbClr val="FFFFFF"/>
              </a:solidFill>
              <a:latin typeface="+mj-lt"/>
              <a:cs typeface="Calibri" panose="020F0502020204030204" pitchFamily="34" charset="0"/>
            </a:endParaRPr>
          </a:p>
        </p:txBody>
      </p:sp>
      <p:sp>
        <p:nvSpPr>
          <p:cNvPr id="12" name="object 12"/>
          <p:cNvSpPr txBox="1"/>
          <p:nvPr/>
        </p:nvSpPr>
        <p:spPr>
          <a:xfrm>
            <a:off x="1263650" y="1029622"/>
            <a:ext cx="4721508" cy="1379865"/>
          </a:xfrm>
          <a:prstGeom prst="rect">
            <a:avLst/>
          </a:prstGeom>
        </p:spPr>
        <p:txBody>
          <a:bodyPr vert="horz" wrap="square" lIns="0" tIns="66040" rIns="0" bIns="0" rtlCol="0">
            <a:spAutoFit/>
          </a:bodyPr>
          <a:lstStyle/>
          <a:p>
            <a:pPr marL="12700" marR="5080" algn="r">
              <a:lnSpc>
                <a:spcPts val="2600"/>
              </a:lnSpc>
              <a:spcBef>
                <a:spcPts val="520"/>
              </a:spcBef>
            </a:pPr>
            <a:r>
              <a:rPr lang="ar-JO" sz="2500" b="1" spc="295" dirty="0">
                <a:solidFill>
                  <a:srgbClr val="FFFFFF"/>
                </a:solidFill>
                <a:latin typeface="Century Gothic"/>
                <a:cs typeface="Calibri" panose="020F0502020204030204" pitchFamily="34" charset="0"/>
              </a:rPr>
              <a:t>كيف يتم استخدام استطلاعات التصور في آلية التغذية الراجعة. </a:t>
            </a:r>
            <a:endParaRPr sz="2500" dirty="0">
              <a:latin typeface="Century Gothic"/>
              <a:cs typeface="Calibri" panose="020F0502020204030204" pitchFamily="34" charset="0"/>
            </a:endParaRPr>
          </a:p>
          <a:p>
            <a:pPr marL="12700" marR="949325" algn="r" rtl="1">
              <a:lnSpc>
                <a:spcPct val="100000"/>
              </a:lnSpc>
              <a:spcBef>
                <a:spcPts val="590"/>
              </a:spcBef>
            </a:pPr>
            <a:r>
              <a:rPr lang="ar-JO" sz="1300" b="1" dirty="0">
                <a:solidFill>
                  <a:srgbClr val="FFFFFF"/>
                </a:solidFill>
                <a:latin typeface="Century Gothic"/>
                <a:cs typeface="Calibri" panose="020F0502020204030204" pitchFamily="34" charset="0"/>
              </a:rPr>
              <a:t>دليل </a:t>
            </a:r>
            <a:r>
              <a:rPr lang="ar-JO" sz="1200" b="1" dirty="0">
                <a:solidFill>
                  <a:srgbClr val="FFFFFF"/>
                </a:solidFill>
                <a:latin typeface="Century Gothic"/>
                <a:cs typeface="Calibri" panose="020F0502020204030204" pitchFamily="34" charset="0"/>
              </a:rPr>
              <a:t>سريع لجمع </a:t>
            </a:r>
            <a:r>
              <a:rPr lang="ar-JO" sz="1200" b="1" spc="295" dirty="0">
                <a:solidFill>
                  <a:srgbClr val="FFFFFF"/>
                </a:solidFill>
                <a:latin typeface="Century Gothic"/>
                <a:cs typeface="Calibri" panose="020F0502020204030204" pitchFamily="34" charset="0"/>
              </a:rPr>
              <a:t>الملاحظات والانطباعات </a:t>
            </a:r>
            <a:r>
              <a:rPr lang="ar-JO" sz="1200" b="1" dirty="0">
                <a:solidFill>
                  <a:srgbClr val="FFFFFF"/>
                </a:solidFill>
                <a:latin typeface="Century Gothic"/>
                <a:cs typeface="Calibri" panose="020F0502020204030204" pitchFamily="34" charset="0"/>
              </a:rPr>
              <a:t>من خلال الاستطلاعات المنظمة وعقد دورة كاملة حولها</a:t>
            </a:r>
            <a:endParaRPr sz="1200" dirty="0">
              <a:latin typeface="Century Gothic"/>
              <a:cs typeface="Calibri" panose="020F0502020204030204" pitchFamily="34" charset="0"/>
            </a:endParaRPr>
          </a:p>
          <a:p>
            <a:pPr marL="12700" algn="r">
              <a:lnSpc>
                <a:spcPct val="100000"/>
              </a:lnSpc>
            </a:pPr>
            <a:r>
              <a:rPr lang="ar-JO" sz="1200" b="1" dirty="0">
                <a:solidFill>
                  <a:srgbClr val="FFFFFF"/>
                </a:solidFill>
                <a:latin typeface="Century Gothic"/>
                <a:cs typeface="Calibri" panose="020F0502020204030204" pitchFamily="34" charset="0"/>
              </a:rPr>
              <a:t>تشرين الأول 2023</a:t>
            </a:r>
            <a:endParaRPr sz="1200" dirty="0">
              <a:latin typeface="Century Gothic"/>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776181" y="1177705"/>
            <a:ext cx="3124835" cy="0"/>
          </a:xfrm>
          <a:custGeom>
            <a:avLst/>
            <a:gdLst/>
            <a:ahLst/>
            <a:cxnLst/>
            <a:rect l="l" t="t" r="r" b="b"/>
            <a:pathLst>
              <a:path w="3124835">
                <a:moveTo>
                  <a:pt x="0" y="0"/>
                </a:moveTo>
                <a:lnTo>
                  <a:pt x="3124619" y="0"/>
                </a:lnTo>
              </a:path>
            </a:pathLst>
          </a:custGeom>
          <a:ln w="6350">
            <a:solidFill>
              <a:srgbClr val="0D2243"/>
            </a:solidFill>
          </a:ln>
        </p:spPr>
        <p:txBody>
          <a:bodyPr wrap="square" lIns="0" tIns="0" rIns="0" bIns="0" rtlCol="0"/>
          <a:lstStyle/>
          <a:p>
            <a:endParaRPr sz="1000">
              <a:cs typeface="Calibri" panose="020F0502020204030204" pitchFamily="34" charset="0"/>
            </a:endParaRPr>
          </a:p>
        </p:txBody>
      </p:sp>
      <p:sp>
        <p:nvSpPr>
          <p:cNvPr id="3" name="object 3"/>
          <p:cNvSpPr txBox="1">
            <a:spLocks noGrp="1"/>
          </p:cNvSpPr>
          <p:nvPr>
            <p:ph type="title"/>
          </p:nvPr>
        </p:nvSpPr>
        <p:spPr>
          <a:xfrm>
            <a:off x="727115" y="275300"/>
            <a:ext cx="5103495" cy="859210"/>
          </a:xfrm>
          <a:prstGeom prst="rect">
            <a:avLst/>
          </a:prstGeom>
        </p:spPr>
        <p:txBody>
          <a:bodyPr vert="horz" wrap="square" lIns="0" tIns="12700" rIns="0" bIns="0" rtlCol="0">
            <a:spAutoFit/>
          </a:bodyPr>
          <a:lstStyle/>
          <a:p>
            <a:pPr marL="12700" algn="r" rtl="1">
              <a:lnSpc>
                <a:spcPct val="100000"/>
              </a:lnSpc>
              <a:spcBef>
                <a:spcPts val="100"/>
              </a:spcBef>
            </a:pPr>
            <a:r>
              <a:rPr lang="ar-JO" sz="5500" spc="215" dirty="0">
                <a:cs typeface="Calibri" panose="020F0502020204030204" pitchFamily="34" charset="0"/>
              </a:rPr>
              <a:t>المقدمة</a:t>
            </a:r>
            <a:endParaRPr sz="5500" spc="215" dirty="0">
              <a:cs typeface="Calibri" panose="020F0502020204030204" pitchFamily="34" charset="0"/>
            </a:endParaRPr>
          </a:p>
        </p:txBody>
      </p:sp>
      <p:sp>
        <p:nvSpPr>
          <p:cNvPr id="4" name="object 4"/>
          <p:cNvSpPr txBox="1"/>
          <p:nvPr/>
        </p:nvSpPr>
        <p:spPr>
          <a:xfrm>
            <a:off x="1514942" y="1674788"/>
            <a:ext cx="5539740" cy="159018"/>
          </a:xfrm>
          <a:prstGeom prst="rect">
            <a:avLst/>
          </a:prstGeom>
        </p:spPr>
        <p:txBody>
          <a:bodyPr vert="horz" wrap="square" lIns="0" tIns="508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b="1" i="0" u="none" strike="noStrike" cap="none" normalizeH="0" baseline="0" dirty="0">
                <a:ln>
                  <a:noFill/>
                </a:ln>
                <a:solidFill>
                  <a:srgbClr val="FF3399"/>
                </a:solidFill>
                <a:effectLst/>
                <a:latin typeface="inherit"/>
                <a:cs typeface="Calibri" panose="020F0502020204030204" pitchFamily="34" charset="0"/>
              </a:rPr>
              <a:t>ما هي </a:t>
            </a:r>
            <a:r>
              <a:rPr kumimoji="0" lang="ar-JO" altLang="en-US" sz="1000" b="1" i="0" u="none" strike="noStrike" cap="none" normalizeH="0" baseline="0" dirty="0">
                <a:ln>
                  <a:noFill/>
                </a:ln>
                <a:solidFill>
                  <a:srgbClr val="FF3399"/>
                </a:solidFill>
                <a:effectLst/>
                <a:latin typeface="inherit"/>
                <a:cs typeface="Calibri" panose="020F0502020204030204" pitchFamily="34" charset="0"/>
              </a:rPr>
              <a:t>استطلاعات</a:t>
            </a:r>
            <a:r>
              <a:rPr kumimoji="0" lang="ar-SA" altLang="en-US" sz="1000" b="1" i="0" u="none" strike="noStrike" cap="none" normalizeH="0" baseline="0" dirty="0">
                <a:ln>
                  <a:noFill/>
                </a:ln>
                <a:solidFill>
                  <a:srgbClr val="FF3399"/>
                </a:solidFill>
                <a:effectLst/>
                <a:latin typeface="inherit"/>
                <a:cs typeface="Calibri" panose="020F0502020204030204" pitchFamily="34" charset="0"/>
              </a:rPr>
              <a:t> التصور وكيف تتناسب مع آلية التغذية الراجعة؟</a:t>
            </a:r>
            <a:r>
              <a:rPr kumimoji="0" lang="en-US" altLang="en-US" sz="1000" b="1" i="0" u="none" strike="noStrike" cap="none" normalizeH="0" baseline="0" dirty="0">
                <a:ln>
                  <a:noFill/>
                </a:ln>
                <a:solidFill>
                  <a:srgbClr val="FF3399"/>
                </a:solidFill>
                <a:effectLst/>
                <a:cs typeface="Calibri" panose="020F0502020204030204" pitchFamily="34" charset="0"/>
              </a:rPr>
              <a:t> </a:t>
            </a:r>
            <a:endParaRPr kumimoji="0" lang="en-US" altLang="en-US" sz="1000" b="1" i="0" u="none" strike="noStrike" cap="none" normalizeH="0" baseline="0" dirty="0">
              <a:ln>
                <a:noFill/>
              </a:ln>
              <a:solidFill>
                <a:srgbClr val="FF3399"/>
              </a:solidFill>
              <a:effectLst/>
              <a:latin typeface="Arial" panose="020B0604020202020204" pitchFamily="34" charset="0"/>
              <a:cs typeface="Calibri" panose="020F0502020204030204" pitchFamily="34" charset="0"/>
            </a:endParaRPr>
          </a:p>
        </p:txBody>
      </p:sp>
      <p:sp>
        <p:nvSpPr>
          <p:cNvPr id="5" name="object 5"/>
          <p:cNvSpPr txBox="1"/>
          <p:nvPr/>
        </p:nvSpPr>
        <p:spPr>
          <a:xfrm>
            <a:off x="4034164" y="2329635"/>
            <a:ext cx="3173086" cy="352661"/>
          </a:xfrm>
          <a:prstGeom prst="rect">
            <a:avLst/>
          </a:prstGeom>
        </p:spPr>
        <p:txBody>
          <a:bodyPr vert="horz" wrap="square" lIns="0" tIns="12700" rIns="0" bIns="0" rtlCol="0">
            <a:spAutoFit/>
          </a:bodyPr>
          <a:lstStyle/>
          <a:p>
            <a:pPr marL="12700" marR="5080" algn="r" rtl="1">
              <a:lnSpc>
                <a:spcPct val="113999"/>
              </a:lnSpc>
              <a:spcBef>
                <a:spcPts val="100"/>
              </a:spcBef>
            </a:pPr>
            <a:r>
              <a:rPr lang="ar-JO" sz="1000" dirty="0">
                <a:latin typeface="Arial"/>
                <a:cs typeface="Calibri" panose="020F0502020204030204" pitchFamily="34" charset="0"/>
              </a:rPr>
              <a:t>نقصد ب</a:t>
            </a:r>
            <a:r>
              <a:rPr lang="ar-JO" sz="1000" dirty="0">
                <a:solidFill>
                  <a:srgbClr val="E42A83"/>
                </a:solidFill>
                <a:latin typeface="Arial"/>
                <a:cs typeface="Calibri" panose="020F0502020204030204" pitchFamily="34" charset="0"/>
                <a:hlinkClick r:id="rId2" action="ppaction://hlinksldjump"/>
              </a:rPr>
              <a:t>استطلاعات التصور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جمع بيانات التغذية الراجعة من خلال طرح أسئلة محددة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ومعروفة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مسبقاً.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ويحدث ذلك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بهدف</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تحقيق</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فهم أفضل</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6" name="object 6"/>
          <p:cNvSpPr txBox="1"/>
          <p:nvPr/>
        </p:nvSpPr>
        <p:spPr>
          <a:xfrm>
            <a:off x="612615" y="2149611"/>
            <a:ext cx="2995930" cy="524439"/>
          </a:xfrm>
          <a:prstGeom prst="rect">
            <a:avLst/>
          </a:prstGeom>
        </p:spPr>
        <p:txBody>
          <a:bodyPr vert="horz" wrap="square" lIns="0" tIns="12700" rIns="0" bIns="0" rtlCol="0">
            <a:spAutoFit/>
          </a:bodyPr>
          <a:lstStyle/>
          <a:p>
            <a:pPr marL="12700" marR="5080" algn="r" rtl="1">
              <a:lnSpc>
                <a:spcPct val="113999"/>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لآراء المجتمعات حول المجالات المختلفة ذات الصلة</a:t>
            </a:r>
            <a:r>
              <a:rPr lang="ar-JO" sz="1000" dirty="0">
                <a:solidFill>
                  <a:srgbClr val="202124"/>
                </a:solidFill>
                <a:latin typeface="Helvetica Neue"/>
                <a:cs typeface="Calibri" panose="020F0502020204030204" pitchFamily="34" charset="0"/>
              </a:rPr>
              <a:t>، مما يُسهم في</a:t>
            </a:r>
            <a:r>
              <a:rPr lang="ar-JO" sz="1000" b="0" i="0" dirty="0">
                <a:solidFill>
                  <a:srgbClr val="202124"/>
                </a:solidFill>
                <a:effectLst/>
                <a:latin typeface="Helvetica Neue"/>
                <a:cs typeface="Calibri" panose="020F0502020204030204" pitchFamily="34" charset="0"/>
              </a:rPr>
              <a:t> </a:t>
            </a:r>
            <a:r>
              <a:rPr lang="ar-JO" sz="1000" dirty="0">
                <a:solidFill>
                  <a:srgbClr val="202124"/>
                </a:solidFill>
                <a:latin typeface="Helvetica Neue"/>
                <a:cs typeface="Calibri" panose="020F0502020204030204" pitchFamily="34" charset="0"/>
              </a:rPr>
              <a:t>ال</a:t>
            </a:r>
            <a:r>
              <a:rPr lang="ar-JO" sz="1000" b="0" i="0" dirty="0">
                <a:solidFill>
                  <a:srgbClr val="202124"/>
                </a:solidFill>
                <a:effectLst/>
                <a:latin typeface="Helvetica Neue"/>
                <a:cs typeface="Calibri" panose="020F0502020204030204" pitchFamily="34" charset="0"/>
              </a:rPr>
              <a:t>نجاح البرنامج أو العملية.</a:t>
            </a:r>
            <a:endParaRPr sz="1000" dirty="0">
              <a:latin typeface="Arial"/>
              <a:cs typeface="Calibri" panose="020F0502020204030204" pitchFamily="34" charset="0"/>
            </a:endParaRPr>
          </a:p>
        </p:txBody>
      </p:sp>
      <p:sp>
        <p:nvSpPr>
          <p:cNvPr id="7" name="object 7"/>
          <p:cNvSpPr txBox="1"/>
          <p:nvPr/>
        </p:nvSpPr>
        <p:spPr>
          <a:xfrm>
            <a:off x="2778002" y="3308766"/>
            <a:ext cx="4351020" cy="166712"/>
          </a:xfrm>
          <a:prstGeom prst="rect">
            <a:avLst/>
          </a:prstGeom>
        </p:spPr>
        <p:txBody>
          <a:bodyPr vert="horz" wrap="square" lIns="0" tIns="12700" rIns="0" bIns="0" rtlCol="0">
            <a:spAutoFit/>
          </a:bodyPr>
          <a:lstStyle/>
          <a:p>
            <a:pPr marL="12700" algn="r" rtl="1">
              <a:lnSpc>
                <a:spcPct val="100000"/>
              </a:lnSpc>
              <a:spcBef>
                <a:spcPts val="100"/>
              </a:spcBef>
            </a:pPr>
            <a:r>
              <a:rPr lang="ar-JO" sz="1000" b="1" dirty="0">
                <a:solidFill>
                  <a:srgbClr val="E42A83"/>
                </a:solidFill>
                <a:latin typeface="Century Gothic"/>
                <a:cs typeface="Calibri" panose="020F0502020204030204" pitchFamily="34" charset="0"/>
              </a:rPr>
              <a:t>دورة الملاحظات والانطباعات لاستطلاعات التصور</a:t>
            </a:r>
            <a:endParaRPr lang="en-US" sz="1000" dirty="0">
              <a:latin typeface="Century Gothic"/>
              <a:cs typeface="Calibri" panose="020F0502020204030204" pitchFamily="34" charset="0"/>
            </a:endParaRPr>
          </a:p>
        </p:txBody>
      </p:sp>
      <p:sp>
        <p:nvSpPr>
          <p:cNvPr id="8" name="object 8"/>
          <p:cNvSpPr txBox="1"/>
          <p:nvPr/>
        </p:nvSpPr>
        <p:spPr>
          <a:xfrm>
            <a:off x="4102203" y="3727110"/>
            <a:ext cx="2995930" cy="628377"/>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lang="ar-JO" altLang="en-US" sz="1000" dirty="0">
                <a:solidFill>
                  <a:srgbClr val="202124"/>
                </a:solidFill>
                <a:latin typeface="inherit"/>
                <a:cs typeface="Calibri" panose="020F0502020204030204" pitchFamily="34" charset="0"/>
              </a:rPr>
              <a:t>يختلف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استطلاع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 عن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آلية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للتغذية الراجعة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هو وسيلة لجمع البيانات، والتي يجب أن تكون جزءا لا يتجزأ من النظام الأوسع لآلية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يجب تصميم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بشكل جماع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 كما يجب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تحليل المعلومات</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9" name="object 9"/>
          <p:cNvSpPr txBox="1"/>
          <p:nvPr/>
        </p:nvSpPr>
        <p:spPr>
          <a:xfrm>
            <a:off x="782320" y="3709144"/>
            <a:ext cx="2995930" cy="628377"/>
          </a:xfrm>
          <a:prstGeom prst="rect">
            <a:avLst/>
          </a:prstGeom>
        </p:spPr>
        <p:txBody>
          <a:bodyPr vert="horz" wrap="square" lIns="0" tIns="127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التي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تمت مشاركتها ومناقشتها بطريقة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تتيح</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اتخاذ قرارات ملموسة ويمكن إغلاق دورة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إذا كانت هذه الخطوات الإضافية مفقودة،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فسيبقى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بمثابة جهد بسيط لجمع البيانات ولن يكون له أي تأثير على العملية أو البرنامج</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ككل.</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0" name="object 10"/>
          <p:cNvSpPr/>
          <p:nvPr/>
        </p:nvSpPr>
        <p:spPr>
          <a:xfrm>
            <a:off x="4985385" y="5111861"/>
            <a:ext cx="2221865" cy="0"/>
          </a:xfrm>
          <a:custGeom>
            <a:avLst/>
            <a:gdLst/>
            <a:ahLst/>
            <a:cxnLst/>
            <a:rect l="l" t="t" r="r" b="b"/>
            <a:pathLst>
              <a:path w="2221865">
                <a:moveTo>
                  <a:pt x="0" y="0"/>
                </a:moveTo>
                <a:lnTo>
                  <a:pt x="2221344" y="0"/>
                </a:lnTo>
              </a:path>
            </a:pathLst>
          </a:custGeom>
          <a:ln w="3810">
            <a:solidFill>
              <a:srgbClr val="992B7D"/>
            </a:solidFill>
          </a:ln>
        </p:spPr>
        <p:txBody>
          <a:bodyPr wrap="square" lIns="0" tIns="0" rIns="0" bIns="0" rtlCol="0"/>
          <a:lstStyle/>
          <a:p>
            <a:endParaRPr sz="1000">
              <a:cs typeface="Calibri" panose="020F0502020204030204" pitchFamily="34" charset="0"/>
            </a:endParaRPr>
          </a:p>
        </p:txBody>
      </p:sp>
      <p:sp>
        <p:nvSpPr>
          <p:cNvPr id="11" name="object 11"/>
          <p:cNvSpPr txBox="1"/>
          <p:nvPr/>
        </p:nvSpPr>
        <p:spPr>
          <a:xfrm>
            <a:off x="3278863" y="4516826"/>
            <a:ext cx="3858895" cy="602729"/>
          </a:xfrm>
          <a:prstGeom prst="rect">
            <a:avLst/>
          </a:prstGeom>
        </p:spPr>
        <p:txBody>
          <a:bodyPr vert="horz" wrap="square" lIns="0" tIns="127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أنظر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الشكل الذي تبدو عليه دورة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عند استخدام الاستطلاعات المنظمة</a:t>
            </a:r>
            <a:r>
              <a:rPr lang="ar-JO" altLang="en-US" sz="1000" dirty="0">
                <a:solidFill>
                  <a:srgbClr val="202124"/>
                </a:solidFill>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algn="r" rtl="1">
              <a:lnSpc>
                <a:spcPct val="100000"/>
              </a:lnSpc>
              <a:spcBef>
                <a:spcPts val="1010"/>
              </a:spcBef>
            </a:pPr>
            <a:r>
              <a:rPr lang="ar-JO" sz="1000" dirty="0">
                <a:solidFill>
                  <a:srgbClr val="992B7D"/>
                </a:solidFill>
                <a:latin typeface="Arial Black"/>
                <a:cs typeface="Calibri" panose="020F0502020204030204" pitchFamily="34" charset="0"/>
              </a:rPr>
              <a:t>الشكل: </a:t>
            </a:r>
            <a:r>
              <a:rPr lang="ar-JO" sz="1000" dirty="0">
                <a:solidFill>
                  <a:schemeClr val="tx1"/>
                </a:solidFill>
                <a:latin typeface="Arial Black"/>
                <a:cs typeface="Calibri" panose="020F0502020204030204" pitchFamily="34" charset="0"/>
              </a:rPr>
              <a:t>دورة الملاحظات والانطباعات لإستطلاع التصور. </a:t>
            </a:r>
            <a:endParaRPr sz="1000" dirty="0">
              <a:latin typeface="Arial"/>
              <a:cs typeface="Calibri" panose="020F0502020204030204" pitchFamily="34" charset="0"/>
            </a:endParaRPr>
          </a:p>
        </p:txBody>
      </p:sp>
      <p:sp>
        <p:nvSpPr>
          <p:cNvPr id="35" name="object 35"/>
          <p:cNvSpPr txBox="1"/>
          <p:nvPr/>
        </p:nvSpPr>
        <p:spPr>
          <a:xfrm>
            <a:off x="1342835" y="5566625"/>
            <a:ext cx="2424430" cy="325089"/>
          </a:xfrm>
          <a:prstGeom prst="rect">
            <a:avLst/>
          </a:prstGeom>
        </p:spPr>
        <p:txBody>
          <a:bodyPr vert="horz" wrap="square" lIns="0" tIns="17145" rIns="0" bIns="0" rtlCol="0">
            <a:spAutoFit/>
          </a:bodyPr>
          <a:lstStyle/>
          <a:p>
            <a:pPr marL="12700" algn="ctr">
              <a:lnSpc>
                <a:spcPct val="100000"/>
              </a:lnSpc>
              <a:spcBef>
                <a:spcPts val="135"/>
              </a:spcBef>
            </a:pPr>
            <a:r>
              <a:rPr lang="ar-JO" sz="1000" b="1" spc="60" dirty="0">
                <a:solidFill>
                  <a:srgbClr val="FFFFFF"/>
                </a:solidFill>
                <a:latin typeface="Century Gothic"/>
                <a:cs typeface="Calibri" panose="020F0502020204030204" pitchFamily="34" charset="0"/>
              </a:rPr>
              <a:t>بناء آلية الملاحظات والانطباعات</a:t>
            </a:r>
            <a:endParaRPr sz="1000" dirty="0">
              <a:latin typeface="Century Gothic"/>
              <a:cs typeface="Calibri" panose="020F0502020204030204" pitchFamily="34" charset="0"/>
            </a:endParaRPr>
          </a:p>
          <a:p>
            <a:pPr>
              <a:lnSpc>
                <a:spcPct val="100000"/>
              </a:lnSpc>
              <a:spcBef>
                <a:spcPts val="20"/>
              </a:spcBef>
            </a:pPr>
            <a:endParaRPr sz="1000" dirty="0">
              <a:latin typeface="Century Gothic"/>
              <a:cs typeface="Calibri" panose="020F0502020204030204" pitchFamily="34" charset="0"/>
            </a:endParaRPr>
          </a:p>
        </p:txBody>
      </p:sp>
      <p:sp>
        <p:nvSpPr>
          <p:cNvPr id="40" name="object 40"/>
          <p:cNvSpPr/>
          <p:nvPr/>
        </p:nvSpPr>
        <p:spPr>
          <a:xfrm>
            <a:off x="6766392" y="10021218"/>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sz="1000">
              <a:cs typeface="Calibri" panose="020F0502020204030204" pitchFamily="34" charset="0"/>
            </a:endParaRPr>
          </a:p>
        </p:txBody>
      </p:sp>
      <p:sp>
        <p:nvSpPr>
          <p:cNvPr id="41" name="object 41"/>
          <p:cNvSpPr txBox="1"/>
          <p:nvPr/>
        </p:nvSpPr>
        <p:spPr>
          <a:xfrm>
            <a:off x="6841004" y="10091703"/>
            <a:ext cx="139065" cy="166712"/>
          </a:xfrm>
          <a:prstGeom prst="rect">
            <a:avLst/>
          </a:prstGeom>
        </p:spPr>
        <p:txBody>
          <a:bodyPr vert="horz" wrap="square" lIns="0" tIns="12700" rIns="0" bIns="0" rtlCol="0">
            <a:spAutoFit/>
          </a:bodyPr>
          <a:lstStyle/>
          <a:p>
            <a:pPr marL="12700" rtl="0">
              <a:lnSpc>
                <a:spcPct val="100000"/>
              </a:lnSpc>
              <a:spcBef>
                <a:spcPts val="100"/>
              </a:spcBef>
            </a:pPr>
            <a:r>
              <a:rPr lang="ar-JO" sz="1000" b="1" spc="-25" dirty="0">
                <a:solidFill>
                  <a:srgbClr val="FFFFFF"/>
                </a:solidFill>
                <a:latin typeface="Century Gothic"/>
                <a:cs typeface="Calibri" panose="020F0502020204030204" pitchFamily="34" charset="0"/>
              </a:rPr>
              <a:t>10</a:t>
            </a:r>
            <a:endParaRPr sz="1000" dirty="0">
              <a:latin typeface="Century Gothic"/>
              <a:cs typeface="Calibri" panose="020F0502020204030204" pitchFamily="34" charset="0"/>
            </a:endParaRPr>
          </a:p>
        </p:txBody>
      </p:sp>
      <p:sp>
        <p:nvSpPr>
          <p:cNvPr id="44" name="Rectangle 2">
            <a:extLst>
              <a:ext uri="{FF2B5EF4-FFF2-40B4-BE49-F238E27FC236}">
                <a16:creationId xmlns:a16="http://schemas.microsoft.com/office/drawing/2014/main" id="{23658A35-97D5-E18D-E852-6A175C073BE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5" name="Rectangle 3">
            <a:extLst>
              <a:ext uri="{FF2B5EF4-FFF2-40B4-BE49-F238E27FC236}">
                <a16:creationId xmlns:a16="http://schemas.microsoft.com/office/drawing/2014/main" id="{CBFE2184-22B5-A125-50AE-24E157B9D52B}"/>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6" name="Rectangle 4">
            <a:extLst>
              <a:ext uri="{FF2B5EF4-FFF2-40B4-BE49-F238E27FC236}">
                <a16:creationId xmlns:a16="http://schemas.microsoft.com/office/drawing/2014/main" id="{9EC0ABD6-95BC-D58F-273A-310AFBF2C806}"/>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7" name="Rectangle 5">
            <a:extLst>
              <a:ext uri="{FF2B5EF4-FFF2-40B4-BE49-F238E27FC236}">
                <a16:creationId xmlns:a16="http://schemas.microsoft.com/office/drawing/2014/main" id="{E0C65A1D-2E60-F3C1-AE29-6480C212BA3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8" name="object 11">
            <a:extLst>
              <a:ext uri="{FF2B5EF4-FFF2-40B4-BE49-F238E27FC236}">
                <a16:creationId xmlns:a16="http://schemas.microsoft.com/office/drawing/2014/main" id="{04C42358-889F-034B-5977-38BA15477C19}"/>
              </a:ext>
            </a:extLst>
          </p:cNvPr>
          <p:cNvSpPr txBox="1"/>
          <p:nvPr/>
        </p:nvSpPr>
        <p:spPr>
          <a:xfrm>
            <a:off x="3084664" y="9948907"/>
            <a:ext cx="3607115" cy="296748"/>
          </a:xfrm>
          <a:prstGeom prst="rect">
            <a:avLst/>
          </a:prstGeom>
        </p:spPr>
        <p:txBody>
          <a:bodyPr vert="horz" wrap="square" lIns="0" tIns="12700" rIns="0" bIns="0" rtlCol="0">
            <a:spAutoFit/>
          </a:bodyPr>
          <a:lstStyle/>
          <a:p>
            <a:pPr marL="12700" marR="5080" algn="r">
              <a:lnSpc>
                <a:spcPts val="2600"/>
              </a:lnSpc>
              <a:spcBef>
                <a:spcPts val="520"/>
              </a:spcBef>
            </a:pPr>
            <a:r>
              <a:rPr lang="ar-JO" sz="1000" dirty="0">
                <a:solidFill>
                  <a:schemeClr val="tx1"/>
                </a:solidFill>
                <a:latin typeface="Century Gothic"/>
                <a:cs typeface="Calibri" panose="020F0502020204030204" pitchFamily="34" charset="0"/>
              </a:rPr>
              <a:t>كيف يتم </a:t>
            </a:r>
            <a:r>
              <a:rPr lang="ar-JO" sz="1000" dirty="0" err="1">
                <a:solidFill>
                  <a:schemeClr val="tx1"/>
                </a:solidFill>
                <a:latin typeface="Century Gothic"/>
                <a:cs typeface="Calibri" panose="020F0502020204030204" pitchFamily="34" charset="0"/>
              </a:rPr>
              <a:t>إستخدام</a:t>
            </a:r>
            <a:r>
              <a:rPr lang="ar-JO" sz="1000" dirty="0">
                <a:solidFill>
                  <a:schemeClr val="tx1"/>
                </a:solidFill>
                <a:latin typeface="Century Gothic"/>
                <a:cs typeface="Calibri" panose="020F0502020204030204" pitchFamily="34" charset="0"/>
              </a:rPr>
              <a:t> استطلاعات التصور في آلية الانطباعات والملاحظات. </a:t>
            </a:r>
          </a:p>
        </p:txBody>
      </p:sp>
      <p:grpSp>
        <p:nvGrpSpPr>
          <p:cNvPr id="43" name="object 8">
            <a:extLst>
              <a:ext uri="{FF2B5EF4-FFF2-40B4-BE49-F238E27FC236}">
                <a16:creationId xmlns:a16="http://schemas.microsoft.com/office/drawing/2014/main" id="{E09F0520-3972-5BEB-A6B7-80C89C895580}"/>
              </a:ext>
            </a:extLst>
          </p:cNvPr>
          <p:cNvGrpSpPr/>
          <p:nvPr/>
        </p:nvGrpSpPr>
        <p:grpSpPr>
          <a:xfrm>
            <a:off x="2637621" y="5719400"/>
            <a:ext cx="2188845" cy="2200910"/>
            <a:chOff x="4605401" y="4718431"/>
            <a:chExt cx="2188845" cy="2200910"/>
          </a:xfrm>
        </p:grpSpPr>
        <p:sp>
          <p:nvSpPr>
            <p:cNvPr id="50" name="object 9">
              <a:extLst>
                <a:ext uri="{FF2B5EF4-FFF2-40B4-BE49-F238E27FC236}">
                  <a16:creationId xmlns:a16="http://schemas.microsoft.com/office/drawing/2014/main" id="{85877CE1-2BEF-153B-7B6C-FA00402B89B0}"/>
                </a:ext>
              </a:extLst>
            </p:cNvPr>
            <p:cNvSpPr/>
            <p:nvPr/>
          </p:nvSpPr>
          <p:spPr>
            <a:xfrm>
              <a:off x="4625897" y="4825544"/>
              <a:ext cx="815975" cy="1205865"/>
            </a:xfrm>
            <a:custGeom>
              <a:avLst/>
              <a:gdLst/>
              <a:ahLst/>
              <a:cxnLst/>
              <a:rect l="l" t="t" r="r" b="b"/>
              <a:pathLst>
                <a:path w="815975" h="1205864">
                  <a:moveTo>
                    <a:pt x="813549" y="0"/>
                  </a:moveTo>
                  <a:lnTo>
                    <a:pt x="766978" y="11729"/>
                  </a:lnTo>
                  <a:lnTo>
                    <a:pt x="721241" y="25509"/>
                  </a:lnTo>
                  <a:lnTo>
                    <a:pt x="676391" y="41288"/>
                  </a:lnTo>
                  <a:lnTo>
                    <a:pt x="632483" y="59013"/>
                  </a:lnTo>
                  <a:lnTo>
                    <a:pt x="589569" y="78633"/>
                  </a:lnTo>
                  <a:lnTo>
                    <a:pt x="547704" y="100094"/>
                  </a:lnTo>
                  <a:lnTo>
                    <a:pt x="506940" y="123345"/>
                  </a:lnTo>
                  <a:lnTo>
                    <a:pt x="467330" y="148335"/>
                  </a:lnTo>
                  <a:lnTo>
                    <a:pt x="428930" y="175010"/>
                  </a:lnTo>
                  <a:lnTo>
                    <a:pt x="391791" y="203318"/>
                  </a:lnTo>
                  <a:lnTo>
                    <a:pt x="355967" y="233209"/>
                  </a:lnTo>
                  <a:lnTo>
                    <a:pt x="321512" y="264628"/>
                  </a:lnTo>
                  <a:lnTo>
                    <a:pt x="288479" y="297525"/>
                  </a:lnTo>
                  <a:lnTo>
                    <a:pt x="256922" y="331847"/>
                  </a:lnTo>
                  <a:lnTo>
                    <a:pt x="226894" y="367542"/>
                  </a:lnTo>
                  <a:lnTo>
                    <a:pt x="198449" y="404559"/>
                  </a:lnTo>
                  <a:lnTo>
                    <a:pt x="171639" y="442843"/>
                  </a:lnTo>
                  <a:lnTo>
                    <a:pt x="146519" y="482345"/>
                  </a:lnTo>
                  <a:lnTo>
                    <a:pt x="123142" y="523011"/>
                  </a:lnTo>
                  <a:lnTo>
                    <a:pt x="101561" y="564790"/>
                  </a:lnTo>
                  <a:lnTo>
                    <a:pt x="81831" y="607629"/>
                  </a:lnTo>
                  <a:lnTo>
                    <a:pt x="64003" y="651476"/>
                  </a:lnTo>
                  <a:lnTo>
                    <a:pt x="48132" y="696280"/>
                  </a:lnTo>
                  <a:lnTo>
                    <a:pt x="34271" y="741987"/>
                  </a:lnTo>
                  <a:lnTo>
                    <a:pt x="22474" y="788546"/>
                  </a:lnTo>
                  <a:lnTo>
                    <a:pt x="12794" y="835905"/>
                  </a:lnTo>
                  <a:lnTo>
                    <a:pt x="5285" y="884012"/>
                  </a:lnTo>
                  <a:lnTo>
                    <a:pt x="0" y="932814"/>
                  </a:lnTo>
                  <a:lnTo>
                    <a:pt x="815746" y="1205420"/>
                  </a:lnTo>
                  <a:lnTo>
                    <a:pt x="813549"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51" name="object 10">
              <a:extLst>
                <a:ext uri="{FF2B5EF4-FFF2-40B4-BE49-F238E27FC236}">
                  <a16:creationId xmlns:a16="http://schemas.microsoft.com/office/drawing/2014/main" id="{66B6F9EA-2BE8-7F96-3AA0-B55CE36EA100}"/>
                </a:ext>
              </a:extLst>
            </p:cNvPr>
            <p:cNvPicPr/>
            <p:nvPr/>
          </p:nvPicPr>
          <p:blipFill>
            <a:blip r:embed="rId3" cstate="print"/>
            <a:stretch>
              <a:fillRect/>
            </a:stretch>
          </p:blipFill>
          <p:spPr>
            <a:xfrm>
              <a:off x="4605401" y="5676265"/>
              <a:ext cx="1324075" cy="1240332"/>
            </a:xfrm>
            <a:prstGeom prst="rect">
              <a:avLst/>
            </a:prstGeom>
          </p:spPr>
        </p:pic>
        <p:sp>
          <p:nvSpPr>
            <p:cNvPr id="52" name="object 11">
              <a:extLst>
                <a:ext uri="{FF2B5EF4-FFF2-40B4-BE49-F238E27FC236}">
                  <a16:creationId xmlns:a16="http://schemas.microsoft.com/office/drawing/2014/main" id="{D3078144-BCE8-4A15-641B-2DC6E7D8E5BC}"/>
                </a:ext>
              </a:extLst>
            </p:cNvPr>
            <p:cNvSpPr/>
            <p:nvPr/>
          </p:nvSpPr>
          <p:spPr>
            <a:xfrm>
              <a:off x="4622125" y="5758631"/>
              <a:ext cx="1144270" cy="1061085"/>
            </a:xfrm>
            <a:custGeom>
              <a:avLst/>
              <a:gdLst/>
              <a:ahLst/>
              <a:cxnLst/>
              <a:rect l="l" t="t" r="r" b="b"/>
              <a:pathLst>
                <a:path w="1144270" h="1061084">
                  <a:moveTo>
                    <a:pt x="3568" y="0"/>
                  </a:moveTo>
                  <a:lnTo>
                    <a:pt x="1934" y="22234"/>
                  </a:lnTo>
                  <a:lnTo>
                    <a:pt x="827" y="44384"/>
                  </a:lnTo>
                  <a:lnTo>
                    <a:pt x="198" y="66656"/>
                  </a:lnTo>
                  <a:lnTo>
                    <a:pt x="0" y="89255"/>
                  </a:lnTo>
                  <a:lnTo>
                    <a:pt x="1191" y="139678"/>
                  </a:lnTo>
                  <a:lnTo>
                    <a:pt x="4728" y="189487"/>
                  </a:lnTo>
                  <a:lnTo>
                    <a:pt x="10559" y="238628"/>
                  </a:lnTo>
                  <a:lnTo>
                    <a:pt x="18628" y="287047"/>
                  </a:lnTo>
                  <a:lnTo>
                    <a:pt x="28883" y="334691"/>
                  </a:lnTo>
                  <a:lnTo>
                    <a:pt x="41270" y="381505"/>
                  </a:lnTo>
                  <a:lnTo>
                    <a:pt x="55734" y="427437"/>
                  </a:lnTo>
                  <a:lnTo>
                    <a:pt x="72223" y="472432"/>
                  </a:lnTo>
                  <a:lnTo>
                    <a:pt x="90682" y="516436"/>
                  </a:lnTo>
                  <a:lnTo>
                    <a:pt x="111058" y="559397"/>
                  </a:lnTo>
                  <a:lnTo>
                    <a:pt x="133298" y="601260"/>
                  </a:lnTo>
                  <a:lnTo>
                    <a:pt x="157346" y="641972"/>
                  </a:lnTo>
                  <a:lnTo>
                    <a:pt x="183151" y="681478"/>
                  </a:lnTo>
                  <a:lnTo>
                    <a:pt x="210658" y="719726"/>
                  </a:lnTo>
                  <a:lnTo>
                    <a:pt x="239812" y="756662"/>
                  </a:lnTo>
                  <a:lnTo>
                    <a:pt x="270562" y="792231"/>
                  </a:lnTo>
                  <a:lnTo>
                    <a:pt x="302853" y="826380"/>
                  </a:lnTo>
                  <a:lnTo>
                    <a:pt x="336630" y="859056"/>
                  </a:lnTo>
                  <a:lnTo>
                    <a:pt x="371841" y="890204"/>
                  </a:lnTo>
                  <a:lnTo>
                    <a:pt x="408433" y="919772"/>
                  </a:lnTo>
                  <a:lnTo>
                    <a:pt x="446350" y="947705"/>
                  </a:lnTo>
                  <a:lnTo>
                    <a:pt x="485539" y="973950"/>
                  </a:lnTo>
                  <a:lnTo>
                    <a:pt x="525948" y="998452"/>
                  </a:lnTo>
                  <a:lnTo>
                    <a:pt x="567521" y="1021159"/>
                  </a:lnTo>
                  <a:lnTo>
                    <a:pt x="610206" y="1042016"/>
                  </a:lnTo>
                  <a:lnTo>
                    <a:pt x="653948" y="1060970"/>
                  </a:lnTo>
                  <a:lnTo>
                    <a:pt x="1144231" y="380174"/>
                  </a:lnTo>
                  <a:lnTo>
                    <a:pt x="3568" y="0"/>
                  </a:lnTo>
                  <a:close/>
                </a:path>
              </a:pathLst>
            </a:custGeom>
            <a:solidFill>
              <a:srgbClr val="C3A5CF"/>
            </a:solidFill>
          </p:spPr>
          <p:txBody>
            <a:bodyPr wrap="square" lIns="0" tIns="0" rIns="0" bIns="0" rtlCol="0"/>
            <a:lstStyle/>
            <a:p>
              <a:endParaRPr>
                <a:cs typeface="Calibri" panose="020F0502020204030204" pitchFamily="34" charset="0"/>
              </a:endParaRPr>
            </a:p>
          </p:txBody>
        </p:sp>
        <p:pic>
          <p:nvPicPr>
            <p:cNvPr id="53" name="object 12">
              <a:extLst>
                <a:ext uri="{FF2B5EF4-FFF2-40B4-BE49-F238E27FC236}">
                  <a16:creationId xmlns:a16="http://schemas.microsoft.com/office/drawing/2014/main" id="{7DAD4D56-D835-91F9-9781-B44645F744B7}"/>
                </a:ext>
              </a:extLst>
            </p:cNvPr>
            <p:cNvPicPr/>
            <p:nvPr/>
          </p:nvPicPr>
          <p:blipFill>
            <a:blip r:embed="rId4" cstate="print"/>
            <a:stretch>
              <a:fillRect/>
            </a:stretch>
          </p:blipFill>
          <p:spPr>
            <a:xfrm>
              <a:off x="5216359" y="5684952"/>
              <a:ext cx="1382900" cy="1234055"/>
            </a:xfrm>
            <a:prstGeom prst="rect">
              <a:avLst/>
            </a:prstGeom>
          </p:spPr>
        </p:pic>
        <p:sp>
          <p:nvSpPr>
            <p:cNvPr id="54" name="object 13">
              <a:extLst>
                <a:ext uri="{FF2B5EF4-FFF2-40B4-BE49-F238E27FC236}">
                  <a16:creationId xmlns:a16="http://schemas.microsoft.com/office/drawing/2014/main" id="{457F3DB4-F6EB-49FA-E110-EA62957EC409}"/>
                </a:ext>
              </a:extLst>
            </p:cNvPr>
            <p:cNvSpPr/>
            <p:nvPr/>
          </p:nvSpPr>
          <p:spPr>
            <a:xfrm>
              <a:off x="5276082" y="5841157"/>
              <a:ext cx="1203960" cy="1055370"/>
            </a:xfrm>
            <a:custGeom>
              <a:avLst/>
              <a:gdLst/>
              <a:ahLst/>
              <a:cxnLst/>
              <a:rect l="l" t="t" r="r" b="b"/>
              <a:pathLst>
                <a:path w="1203960" h="1055370">
                  <a:moveTo>
                    <a:pt x="704634" y="0"/>
                  </a:moveTo>
                  <a:lnTo>
                    <a:pt x="0" y="978446"/>
                  </a:lnTo>
                  <a:lnTo>
                    <a:pt x="46192" y="995953"/>
                  </a:lnTo>
                  <a:lnTo>
                    <a:pt x="93394" y="1011319"/>
                  </a:lnTo>
                  <a:lnTo>
                    <a:pt x="141548" y="1024482"/>
                  </a:lnTo>
                  <a:lnTo>
                    <a:pt x="190593" y="1035384"/>
                  </a:lnTo>
                  <a:lnTo>
                    <a:pt x="240471" y="1043967"/>
                  </a:lnTo>
                  <a:lnTo>
                    <a:pt x="291123" y="1050171"/>
                  </a:lnTo>
                  <a:lnTo>
                    <a:pt x="342490" y="1053936"/>
                  </a:lnTo>
                  <a:lnTo>
                    <a:pt x="394512" y="1055204"/>
                  </a:lnTo>
                  <a:lnTo>
                    <a:pt x="445644" y="1053979"/>
                  </a:lnTo>
                  <a:lnTo>
                    <a:pt x="496143" y="1050342"/>
                  </a:lnTo>
                  <a:lnTo>
                    <a:pt x="545953" y="1044348"/>
                  </a:lnTo>
                  <a:lnTo>
                    <a:pt x="595019" y="1036053"/>
                  </a:lnTo>
                  <a:lnTo>
                    <a:pt x="643284" y="1025514"/>
                  </a:lnTo>
                  <a:lnTo>
                    <a:pt x="690693" y="1012786"/>
                  </a:lnTo>
                  <a:lnTo>
                    <a:pt x="737189" y="997926"/>
                  </a:lnTo>
                  <a:lnTo>
                    <a:pt x="782717" y="980990"/>
                  </a:lnTo>
                  <a:lnTo>
                    <a:pt x="827219" y="962032"/>
                  </a:lnTo>
                  <a:lnTo>
                    <a:pt x="870642" y="941111"/>
                  </a:lnTo>
                  <a:lnTo>
                    <a:pt x="912927" y="918281"/>
                  </a:lnTo>
                  <a:lnTo>
                    <a:pt x="954020" y="893598"/>
                  </a:lnTo>
                  <a:lnTo>
                    <a:pt x="993864" y="867119"/>
                  </a:lnTo>
                  <a:lnTo>
                    <a:pt x="1032403" y="838900"/>
                  </a:lnTo>
                  <a:lnTo>
                    <a:pt x="1069581" y="808997"/>
                  </a:lnTo>
                  <a:lnTo>
                    <a:pt x="1105343" y="777465"/>
                  </a:lnTo>
                  <a:lnTo>
                    <a:pt x="1139631" y="744360"/>
                  </a:lnTo>
                  <a:lnTo>
                    <a:pt x="1172391" y="709739"/>
                  </a:lnTo>
                  <a:lnTo>
                    <a:pt x="1203566" y="673658"/>
                  </a:lnTo>
                  <a:lnTo>
                    <a:pt x="704634" y="0"/>
                  </a:lnTo>
                  <a:close/>
                </a:path>
              </a:pathLst>
            </a:custGeom>
            <a:solidFill>
              <a:srgbClr val="B82C87"/>
            </a:solidFill>
          </p:spPr>
          <p:txBody>
            <a:bodyPr wrap="square" lIns="0" tIns="0" rIns="0" bIns="0" rtlCol="0"/>
            <a:lstStyle/>
            <a:p>
              <a:endParaRPr>
                <a:cs typeface="Calibri" panose="020F0502020204030204" pitchFamily="34" charset="0"/>
              </a:endParaRPr>
            </a:p>
          </p:txBody>
        </p:sp>
        <p:pic>
          <p:nvPicPr>
            <p:cNvPr id="55" name="object 14">
              <a:extLst>
                <a:ext uri="{FF2B5EF4-FFF2-40B4-BE49-F238E27FC236}">
                  <a16:creationId xmlns:a16="http://schemas.microsoft.com/office/drawing/2014/main" id="{CECF7FA5-4439-D0DC-55AF-A5DE3FE57C0D}"/>
                </a:ext>
              </a:extLst>
            </p:cNvPr>
            <p:cNvPicPr/>
            <p:nvPr/>
          </p:nvPicPr>
          <p:blipFill>
            <a:blip r:embed="rId5" cstate="print"/>
            <a:stretch>
              <a:fillRect/>
            </a:stretch>
          </p:blipFill>
          <p:spPr>
            <a:xfrm>
              <a:off x="5671045" y="5205137"/>
              <a:ext cx="1122895" cy="1406761"/>
            </a:xfrm>
            <a:prstGeom prst="rect">
              <a:avLst/>
            </a:prstGeom>
          </p:spPr>
        </p:pic>
        <p:sp>
          <p:nvSpPr>
            <p:cNvPr id="56" name="object 15">
              <a:extLst>
                <a:ext uri="{FF2B5EF4-FFF2-40B4-BE49-F238E27FC236}">
                  <a16:creationId xmlns:a16="http://schemas.microsoft.com/office/drawing/2014/main" id="{66F86E60-F125-0E76-35A2-EB699F1B6FC0}"/>
                </a:ext>
              </a:extLst>
            </p:cNvPr>
            <p:cNvSpPr/>
            <p:nvPr/>
          </p:nvSpPr>
          <p:spPr>
            <a:xfrm>
              <a:off x="5775189" y="5287073"/>
              <a:ext cx="944244" cy="1228090"/>
            </a:xfrm>
            <a:custGeom>
              <a:avLst/>
              <a:gdLst/>
              <a:ahLst/>
              <a:cxnLst/>
              <a:rect l="l" t="t" r="r" b="b"/>
              <a:pathLst>
                <a:path w="944245" h="1228090">
                  <a:moveTo>
                    <a:pt x="781443" y="0"/>
                  </a:moveTo>
                  <a:lnTo>
                    <a:pt x="0" y="276567"/>
                  </a:lnTo>
                  <a:lnTo>
                    <a:pt x="704456" y="1227734"/>
                  </a:lnTo>
                  <a:lnTo>
                    <a:pt x="733564" y="1190815"/>
                  </a:lnTo>
                  <a:lnTo>
                    <a:pt x="761027" y="1152587"/>
                  </a:lnTo>
                  <a:lnTo>
                    <a:pt x="786790" y="1113103"/>
                  </a:lnTo>
                  <a:lnTo>
                    <a:pt x="810799" y="1072417"/>
                  </a:lnTo>
                  <a:lnTo>
                    <a:pt x="833002" y="1030581"/>
                  </a:lnTo>
                  <a:lnTo>
                    <a:pt x="853345" y="987651"/>
                  </a:lnTo>
                  <a:lnTo>
                    <a:pt x="871774" y="943678"/>
                  </a:lnTo>
                  <a:lnTo>
                    <a:pt x="888235" y="898717"/>
                  </a:lnTo>
                  <a:lnTo>
                    <a:pt x="902676" y="852822"/>
                  </a:lnTo>
                  <a:lnTo>
                    <a:pt x="915042" y="806045"/>
                  </a:lnTo>
                  <a:lnTo>
                    <a:pt x="925279" y="758441"/>
                  </a:lnTo>
                  <a:lnTo>
                    <a:pt x="933335" y="710062"/>
                  </a:lnTo>
                  <a:lnTo>
                    <a:pt x="939156" y="660964"/>
                  </a:lnTo>
                  <a:lnTo>
                    <a:pt x="942687" y="611198"/>
                  </a:lnTo>
                  <a:lnTo>
                    <a:pt x="943876" y="560819"/>
                  </a:lnTo>
                  <a:lnTo>
                    <a:pt x="942645" y="509550"/>
                  </a:lnTo>
                  <a:lnTo>
                    <a:pt x="938988" y="458916"/>
                  </a:lnTo>
                  <a:lnTo>
                    <a:pt x="932962" y="408976"/>
                  </a:lnTo>
                  <a:lnTo>
                    <a:pt x="924624" y="359784"/>
                  </a:lnTo>
                  <a:lnTo>
                    <a:pt x="914030" y="311398"/>
                  </a:lnTo>
                  <a:lnTo>
                    <a:pt x="901236" y="263874"/>
                  </a:lnTo>
                  <a:lnTo>
                    <a:pt x="886299" y="217268"/>
                  </a:lnTo>
                  <a:lnTo>
                    <a:pt x="869275" y="171638"/>
                  </a:lnTo>
                  <a:lnTo>
                    <a:pt x="850222" y="127040"/>
                  </a:lnTo>
                  <a:lnTo>
                    <a:pt x="829194" y="83529"/>
                  </a:lnTo>
                  <a:lnTo>
                    <a:pt x="806249" y="41164"/>
                  </a:lnTo>
                  <a:lnTo>
                    <a:pt x="781443" y="0"/>
                  </a:lnTo>
                  <a:close/>
                </a:path>
              </a:pathLst>
            </a:custGeom>
            <a:solidFill>
              <a:srgbClr val="F5BBD4"/>
            </a:solidFill>
          </p:spPr>
          <p:txBody>
            <a:bodyPr wrap="square" lIns="0" tIns="0" rIns="0" bIns="0" rtlCol="0"/>
            <a:lstStyle/>
            <a:p>
              <a:endParaRPr>
                <a:cs typeface="Calibri" panose="020F0502020204030204" pitchFamily="34" charset="0"/>
              </a:endParaRPr>
            </a:p>
          </p:txBody>
        </p:sp>
        <p:pic>
          <p:nvPicPr>
            <p:cNvPr id="57" name="object 16">
              <a:extLst>
                <a:ext uri="{FF2B5EF4-FFF2-40B4-BE49-F238E27FC236}">
                  <a16:creationId xmlns:a16="http://schemas.microsoft.com/office/drawing/2014/main" id="{B9429F35-E085-0DFC-FCB4-287E5CB0E20F}"/>
                </a:ext>
              </a:extLst>
            </p:cNvPr>
            <p:cNvPicPr/>
            <p:nvPr/>
          </p:nvPicPr>
          <p:blipFill>
            <a:blip r:embed="rId6" cstate="print"/>
            <a:stretch>
              <a:fillRect/>
            </a:stretch>
          </p:blipFill>
          <p:spPr>
            <a:xfrm>
              <a:off x="5360175" y="4718431"/>
              <a:ext cx="1295602" cy="1061345"/>
            </a:xfrm>
            <a:prstGeom prst="rect">
              <a:avLst/>
            </a:prstGeom>
          </p:spPr>
        </p:pic>
        <p:sp>
          <p:nvSpPr>
            <p:cNvPr id="58" name="object 17">
              <a:extLst>
                <a:ext uri="{FF2B5EF4-FFF2-40B4-BE49-F238E27FC236}">
                  <a16:creationId xmlns:a16="http://schemas.microsoft.com/office/drawing/2014/main" id="{FFBF58B6-8C57-7C29-E615-F6AA2079B22D}"/>
                </a:ext>
              </a:extLst>
            </p:cNvPr>
            <p:cNvSpPr/>
            <p:nvPr/>
          </p:nvSpPr>
          <p:spPr>
            <a:xfrm>
              <a:off x="5442183" y="4800089"/>
              <a:ext cx="1116965" cy="883285"/>
            </a:xfrm>
            <a:custGeom>
              <a:avLst/>
              <a:gdLst/>
              <a:ahLst/>
              <a:cxnLst/>
              <a:rect l="l" t="t" r="r" b="b"/>
              <a:pathLst>
                <a:path w="1116965" h="883285">
                  <a:moveTo>
                    <a:pt x="230416" y="0"/>
                  </a:moveTo>
                  <a:lnTo>
                    <a:pt x="183173" y="1045"/>
                  </a:lnTo>
                  <a:lnTo>
                    <a:pt x="136465" y="4153"/>
                  </a:lnTo>
                  <a:lnTo>
                    <a:pt x="90338" y="9277"/>
                  </a:lnTo>
                  <a:lnTo>
                    <a:pt x="44834" y="16374"/>
                  </a:lnTo>
                  <a:lnTo>
                    <a:pt x="0" y="25400"/>
                  </a:lnTo>
                  <a:lnTo>
                    <a:pt x="0" y="882789"/>
                  </a:lnTo>
                  <a:lnTo>
                    <a:pt x="1116457" y="487654"/>
                  </a:lnTo>
                  <a:lnTo>
                    <a:pt x="1090237" y="448305"/>
                  </a:lnTo>
                  <a:lnTo>
                    <a:pt x="1062318" y="410232"/>
                  </a:lnTo>
                  <a:lnTo>
                    <a:pt x="1032754" y="373489"/>
                  </a:lnTo>
                  <a:lnTo>
                    <a:pt x="1001599" y="338130"/>
                  </a:lnTo>
                  <a:lnTo>
                    <a:pt x="968908" y="304209"/>
                  </a:lnTo>
                  <a:lnTo>
                    <a:pt x="934733" y="271781"/>
                  </a:lnTo>
                  <a:lnTo>
                    <a:pt x="899130" y="240898"/>
                  </a:lnTo>
                  <a:lnTo>
                    <a:pt x="862152" y="211616"/>
                  </a:lnTo>
                  <a:lnTo>
                    <a:pt x="823854" y="183988"/>
                  </a:lnTo>
                  <a:lnTo>
                    <a:pt x="784289" y="158069"/>
                  </a:lnTo>
                  <a:lnTo>
                    <a:pt x="743511" y="133913"/>
                  </a:lnTo>
                  <a:lnTo>
                    <a:pt x="701576" y="111573"/>
                  </a:lnTo>
                  <a:lnTo>
                    <a:pt x="658536" y="91105"/>
                  </a:lnTo>
                  <a:lnTo>
                    <a:pt x="614447" y="72561"/>
                  </a:lnTo>
                  <a:lnTo>
                    <a:pt x="569361" y="55996"/>
                  </a:lnTo>
                  <a:lnTo>
                    <a:pt x="523333" y="41464"/>
                  </a:lnTo>
                  <a:lnTo>
                    <a:pt x="476418" y="29020"/>
                  </a:lnTo>
                  <a:lnTo>
                    <a:pt x="428668" y="18717"/>
                  </a:lnTo>
                  <a:lnTo>
                    <a:pt x="380139" y="10609"/>
                  </a:lnTo>
                  <a:lnTo>
                    <a:pt x="330885" y="4751"/>
                  </a:lnTo>
                  <a:lnTo>
                    <a:pt x="280959" y="1196"/>
                  </a:lnTo>
                  <a:lnTo>
                    <a:pt x="230416"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59" name="object 18">
              <a:extLst>
                <a:ext uri="{FF2B5EF4-FFF2-40B4-BE49-F238E27FC236}">
                  <a16:creationId xmlns:a16="http://schemas.microsoft.com/office/drawing/2014/main" id="{BCCE7770-4C25-9F26-50B7-98D019CDB831}"/>
                </a:ext>
              </a:extLst>
            </p:cNvPr>
            <p:cNvSpPr/>
            <p:nvPr/>
          </p:nvSpPr>
          <p:spPr>
            <a:xfrm>
              <a:off x="4625896" y="5758359"/>
              <a:ext cx="815975" cy="273050"/>
            </a:xfrm>
            <a:custGeom>
              <a:avLst/>
              <a:gdLst/>
              <a:ahLst/>
              <a:cxnLst/>
              <a:rect l="l" t="t" r="r" b="b"/>
              <a:pathLst>
                <a:path w="815975" h="273050">
                  <a:moveTo>
                    <a:pt x="0" y="0"/>
                  </a:moveTo>
                  <a:lnTo>
                    <a:pt x="815746" y="272605"/>
                  </a:lnTo>
                </a:path>
              </a:pathLst>
            </a:custGeom>
            <a:solidFill>
              <a:srgbClr val="673089"/>
            </a:solidFill>
          </p:spPr>
          <p:txBody>
            <a:bodyPr wrap="square" lIns="0" tIns="0" rIns="0" bIns="0" rtlCol="0"/>
            <a:lstStyle/>
            <a:p>
              <a:endParaRPr>
                <a:cs typeface="Calibri" panose="020F0502020204030204" pitchFamily="34" charset="0"/>
              </a:endParaRPr>
            </a:p>
          </p:txBody>
        </p:sp>
        <p:pic>
          <p:nvPicPr>
            <p:cNvPr id="60" name="object 19">
              <a:extLst>
                <a:ext uri="{FF2B5EF4-FFF2-40B4-BE49-F238E27FC236}">
                  <a16:creationId xmlns:a16="http://schemas.microsoft.com/office/drawing/2014/main" id="{9B379508-CFE0-DDE3-9E3A-6BA0939F54C8}"/>
                </a:ext>
              </a:extLst>
            </p:cNvPr>
            <p:cNvPicPr/>
            <p:nvPr/>
          </p:nvPicPr>
          <p:blipFill>
            <a:blip r:embed="rId7" cstate="print"/>
            <a:stretch>
              <a:fillRect/>
            </a:stretch>
          </p:blipFill>
          <p:spPr>
            <a:xfrm>
              <a:off x="5052444" y="4743541"/>
              <a:ext cx="508695" cy="1384787"/>
            </a:xfrm>
            <a:prstGeom prst="rect">
              <a:avLst/>
            </a:prstGeom>
          </p:spPr>
        </p:pic>
        <p:sp>
          <p:nvSpPr>
            <p:cNvPr id="61" name="object 20">
              <a:extLst>
                <a:ext uri="{FF2B5EF4-FFF2-40B4-BE49-F238E27FC236}">
                  <a16:creationId xmlns:a16="http://schemas.microsoft.com/office/drawing/2014/main" id="{B3D5FA38-7446-592A-808B-3F800B8F6CB0}"/>
                </a:ext>
              </a:extLst>
            </p:cNvPr>
            <p:cNvSpPr/>
            <p:nvPr/>
          </p:nvSpPr>
          <p:spPr>
            <a:xfrm>
              <a:off x="5112090" y="4825544"/>
              <a:ext cx="329565" cy="1205865"/>
            </a:xfrm>
            <a:custGeom>
              <a:avLst/>
              <a:gdLst/>
              <a:ahLst/>
              <a:cxnLst/>
              <a:rect l="l" t="t" r="r" b="b"/>
              <a:pathLst>
                <a:path w="329564" h="1205864">
                  <a:moveTo>
                    <a:pt x="327355" y="0"/>
                  </a:moveTo>
                  <a:lnTo>
                    <a:pt x="277355" y="12681"/>
                  </a:lnTo>
                  <a:lnTo>
                    <a:pt x="228323" y="27726"/>
                  </a:lnTo>
                  <a:lnTo>
                    <a:pt x="180324" y="45069"/>
                  </a:lnTo>
                  <a:lnTo>
                    <a:pt x="133426" y="64646"/>
                  </a:lnTo>
                  <a:lnTo>
                    <a:pt x="87695" y="86392"/>
                  </a:lnTo>
                  <a:lnTo>
                    <a:pt x="43197" y="110241"/>
                  </a:lnTo>
                  <a:lnTo>
                    <a:pt x="0" y="136131"/>
                  </a:lnTo>
                  <a:lnTo>
                    <a:pt x="329552" y="1205420"/>
                  </a:lnTo>
                  <a:lnTo>
                    <a:pt x="327355"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62" name="object 21">
              <a:extLst>
                <a:ext uri="{FF2B5EF4-FFF2-40B4-BE49-F238E27FC236}">
                  <a16:creationId xmlns:a16="http://schemas.microsoft.com/office/drawing/2014/main" id="{ACB2C638-B13F-1CF8-0E4F-61AA5294D6B4}"/>
                </a:ext>
              </a:extLst>
            </p:cNvPr>
            <p:cNvPicPr/>
            <p:nvPr/>
          </p:nvPicPr>
          <p:blipFill>
            <a:blip r:embed="rId8" cstate="print"/>
            <a:stretch>
              <a:fillRect/>
            </a:stretch>
          </p:blipFill>
          <p:spPr>
            <a:xfrm>
              <a:off x="5387179" y="4743541"/>
              <a:ext cx="181498" cy="1384787"/>
            </a:xfrm>
            <a:prstGeom prst="rect">
              <a:avLst/>
            </a:prstGeom>
          </p:spPr>
        </p:pic>
        <p:sp>
          <p:nvSpPr>
            <p:cNvPr id="63" name="object 22">
              <a:extLst>
                <a:ext uri="{FF2B5EF4-FFF2-40B4-BE49-F238E27FC236}">
                  <a16:creationId xmlns:a16="http://schemas.microsoft.com/office/drawing/2014/main" id="{22670DDB-B897-5948-7B7D-282E9A137DA3}"/>
                </a:ext>
              </a:extLst>
            </p:cNvPr>
            <p:cNvSpPr/>
            <p:nvPr/>
          </p:nvSpPr>
          <p:spPr>
            <a:xfrm>
              <a:off x="5439449" y="4825539"/>
              <a:ext cx="2540" cy="1205865"/>
            </a:xfrm>
            <a:custGeom>
              <a:avLst/>
              <a:gdLst/>
              <a:ahLst/>
              <a:cxnLst/>
              <a:rect l="l" t="t" r="r" b="b"/>
              <a:pathLst>
                <a:path w="2539" h="1205864">
                  <a:moveTo>
                    <a:pt x="0" y="0"/>
                  </a:moveTo>
                  <a:lnTo>
                    <a:pt x="2197" y="1205420"/>
                  </a:lnTo>
                </a:path>
              </a:pathLst>
            </a:custGeom>
            <a:solidFill>
              <a:srgbClr val="673089"/>
            </a:solidFill>
          </p:spPr>
          <p:txBody>
            <a:bodyPr wrap="square" lIns="0" tIns="0" rIns="0" bIns="0" rtlCol="0"/>
            <a:lstStyle/>
            <a:p>
              <a:endParaRPr>
                <a:cs typeface="Calibri" panose="020F0502020204030204" pitchFamily="34" charset="0"/>
              </a:endParaRPr>
            </a:p>
          </p:txBody>
        </p:sp>
        <p:sp>
          <p:nvSpPr>
            <p:cNvPr id="64" name="object 23">
              <a:extLst>
                <a:ext uri="{FF2B5EF4-FFF2-40B4-BE49-F238E27FC236}">
                  <a16:creationId xmlns:a16="http://schemas.microsoft.com/office/drawing/2014/main" id="{7AFAD8EF-51D1-AE83-CC70-9F84C22AB0E7}"/>
                </a:ext>
              </a:extLst>
            </p:cNvPr>
            <p:cNvSpPr/>
            <p:nvPr/>
          </p:nvSpPr>
          <p:spPr>
            <a:xfrm>
              <a:off x="4971395" y="4825536"/>
              <a:ext cx="470534" cy="1205865"/>
            </a:xfrm>
            <a:custGeom>
              <a:avLst/>
              <a:gdLst/>
              <a:ahLst/>
              <a:cxnLst/>
              <a:rect l="l" t="t" r="r" b="b"/>
              <a:pathLst>
                <a:path w="470535" h="1205864">
                  <a:moveTo>
                    <a:pt x="468058" y="0"/>
                  </a:moveTo>
                  <a:lnTo>
                    <a:pt x="420228" y="12079"/>
                  </a:lnTo>
                  <a:lnTo>
                    <a:pt x="373280" y="26321"/>
                  </a:lnTo>
                  <a:lnTo>
                    <a:pt x="327272" y="42668"/>
                  </a:lnTo>
                  <a:lnTo>
                    <a:pt x="282262" y="61065"/>
                  </a:lnTo>
                  <a:lnTo>
                    <a:pt x="238309" y="81454"/>
                  </a:lnTo>
                  <a:lnTo>
                    <a:pt x="195468" y="103779"/>
                  </a:lnTo>
                  <a:lnTo>
                    <a:pt x="153800" y="127983"/>
                  </a:lnTo>
                  <a:lnTo>
                    <a:pt x="113361" y="154011"/>
                  </a:lnTo>
                  <a:lnTo>
                    <a:pt x="74209" y="181806"/>
                  </a:lnTo>
                  <a:lnTo>
                    <a:pt x="36403" y="211310"/>
                  </a:lnTo>
                  <a:lnTo>
                    <a:pt x="0" y="242468"/>
                  </a:lnTo>
                  <a:lnTo>
                    <a:pt x="470242" y="1205433"/>
                  </a:lnTo>
                  <a:lnTo>
                    <a:pt x="468058"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65" name="object 24">
              <a:extLst>
                <a:ext uri="{FF2B5EF4-FFF2-40B4-BE49-F238E27FC236}">
                  <a16:creationId xmlns:a16="http://schemas.microsoft.com/office/drawing/2014/main" id="{8D2F46FD-C51E-E732-B882-22929AB53605}"/>
                </a:ext>
              </a:extLst>
            </p:cNvPr>
            <p:cNvPicPr/>
            <p:nvPr/>
          </p:nvPicPr>
          <p:blipFill>
            <a:blip r:embed="rId9" cstate="print"/>
            <a:stretch>
              <a:fillRect/>
            </a:stretch>
          </p:blipFill>
          <p:spPr>
            <a:xfrm>
              <a:off x="5304412" y="5459628"/>
              <a:ext cx="785021" cy="785012"/>
            </a:xfrm>
            <a:prstGeom prst="rect">
              <a:avLst/>
            </a:prstGeom>
          </p:spPr>
        </p:pic>
        <p:pic>
          <p:nvPicPr>
            <p:cNvPr id="66" name="object 25">
              <a:extLst>
                <a:ext uri="{FF2B5EF4-FFF2-40B4-BE49-F238E27FC236}">
                  <a16:creationId xmlns:a16="http://schemas.microsoft.com/office/drawing/2014/main" id="{5543C477-0DA9-F24B-AD78-1FC73753B64C}"/>
                </a:ext>
              </a:extLst>
            </p:cNvPr>
            <p:cNvPicPr/>
            <p:nvPr/>
          </p:nvPicPr>
          <p:blipFill>
            <a:blip r:embed="rId10" cstate="print"/>
            <a:stretch>
              <a:fillRect/>
            </a:stretch>
          </p:blipFill>
          <p:spPr>
            <a:xfrm>
              <a:off x="5328837" y="5483826"/>
              <a:ext cx="714648" cy="714661"/>
            </a:xfrm>
            <a:prstGeom prst="rect">
              <a:avLst/>
            </a:prstGeom>
          </p:spPr>
        </p:pic>
        <p:sp>
          <p:nvSpPr>
            <p:cNvPr id="67" name="object 26">
              <a:extLst>
                <a:ext uri="{FF2B5EF4-FFF2-40B4-BE49-F238E27FC236}">
                  <a16:creationId xmlns:a16="http://schemas.microsoft.com/office/drawing/2014/main" id="{F4C8D5D2-15F7-05DC-FA4F-16E662A95B55}"/>
                </a:ext>
              </a:extLst>
            </p:cNvPr>
            <p:cNvSpPr/>
            <p:nvPr/>
          </p:nvSpPr>
          <p:spPr>
            <a:xfrm>
              <a:off x="5373909" y="5528913"/>
              <a:ext cx="624840" cy="624840"/>
            </a:xfrm>
            <a:custGeom>
              <a:avLst/>
              <a:gdLst/>
              <a:ahLst/>
              <a:cxnLst/>
              <a:rect l="l" t="t" r="r" b="b"/>
              <a:pathLst>
                <a:path w="624839" h="624839">
                  <a:moveTo>
                    <a:pt x="312254" y="0"/>
                  </a:moveTo>
                  <a:lnTo>
                    <a:pt x="266112" y="3385"/>
                  </a:lnTo>
                  <a:lnTo>
                    <a:pt x="222071" y="13219"/>
                  </a:lnTo>
                  <a:lnTo>
                    <a:pt x="180616" y="29019"/>
                  </a:lnTo>
                  <a:lnTo>
                    <a:pt x="142228" y="50302"/>
                  </a:lnTo>
                  <a:lnTo>
                    <a:pt x="107392" y="76585"/>
                  </a:lnTo>
                  <a:lnTo>
                    <a:pt x="76590" y="107385"/>
                  </a:lnTo>
                  <a:lnTo>
                    <a:pt x="50306" y="142220"/>
                  </a:lnTo>
                  <a:lnTo>
                    <a:pt x="29021" y="180605"/>
                  </a:lnTo>
                  <a:lnTo>
                    <a:pt x="13220" y="222060"/>
                  </a:lnTo>
                  <a:lnTo>
                    <a:pt x="3385" y="266099"/>
                  </a:lnTo>
                  <a:lnTo>
                    <a:pt x="0" y="312242"/>
                  </a:lnTo>
                  <a:lnTo>
                    <a:pt x="3385" y="358384"/>
                  </a:lnTo>
                  <a:lnTo>
                    <a:pt x="13220" y="402424"/>
                  </a:lnTo>
                  <a:lnTo>
                    <a:pt x="29021" y="443878"/>
                  </a:lnTo>
                  <a:lnTo>
                    <a:pt x="50306" y="482264"/>
                  </a:lnTo>
                  <a:lnTo>
                    <a:pt x="76590" y="517098"/>
                  </a:lnTo>
                  <a:lnTo>
                    <a:pt x="107392" y="547898"/>
                  </a:lnTo>
                  <a:lnTo>
                    <a:pt x="142228" y="574181"/>
                  </a:lnTo>
                  <a:lnTo>
                    <a:pt x="180616" y="595464"/>
                  </a:lnTo>
                  <a:lnTo>
                    <a:pt x="222071" y="611264"/>
                  </a:lnTo>
                  <a:lnTo>
                    <a:pt x="266112" y="621099"/>
                  </a:lnTo>
                  <a:lnTo>
                    <a:pt x="312254" y="624484"/>
                  </a:lnTo>
                  <a:lnTo>
                    <a:pt x="358394" y="621099"/>
                  </a:lnTo>
                  <a:lnTo>
                    <a:pt x="402432" y="611264"/>
                  </a:lnTo>
                  <a:lnTo>
                    <a:pt x="443885" y="595464"/>
                  </a:lnTo>
                  <a:lnTo>
                    <a:pt x="482271" y="574181"/>
                  </a:lnTo>
                  <a:lnTo>
                    <a:pt x="517106" y="547898"/>
                  </a:lnTo>
                  <a:lnTo>
                    <a:pt x="547907" y="517098"/>
                  </a:lnTo>
                  <a:lnTo>
                    <a:pt x="574191" y="482264"/>
                  </a:lnTo>
                  <a:lnTo>
                    <a:pt x="595475" y="443878"/>
                  </a:lnTo>
                  <a:lnTo>
                    <a:pt x="611276" y="402424"/>
                  </a:lnTo>
                  <a:lnTo>
                    <a:pt x="621111" y="358384"/>
                  </a:lnTo>
                  <a:lnTo>
                    <a:pt x="624497" y="312242"/>
                  </a:lnTo>
                  <a:lnTo>
                    <a:pt x="621111" y="266099"/>
                  </a:lnTo>
                  <a:lnTo>
                    <a:pt x="611276" y="222060"/>
                  </a:lnTo>
                  <a:lnTo>
                    <a:pt x="595475" y="180605"/>
                  </a:lnTo>
                  <a:lnTo>
                    <a:pt x="574191" y="142220"/>
                  </a:lnTo>
                  <a:lnTo>
                    <a:pt x="547907" y="107385"/>
                  </a:lnTo>
                  <a:lnTo>
                    <a:pt x="517106" y="76585"/>
                  </a:lnTo>
                  <a:lnTo>
                    <a:pt x="482271" y="50302"/>
                  </a:lnTo>
                  <a:lnTo>
                    <a:pt x="443885" y="29019"/>
                  </a:lnTo>
                  <a:lnTo>
                    <a:pt x="402432" y="13219"/>
                  </a:lnTo>
                  <a:lnTo>
                    <a:pt x="358394" y="3385"/>
                  </a:lnTo>
                  <a:lnTo>
                    <a:pt x="312254" y="0"/>
                  </a:lnTo>
                  <a:close/>
                </a:path>
              </a:pathLst>
            </a:custGeom>
            <a:solidFill>
              <a:srgbClr val="EAE9EA"/>
            </a:solidFill>
          </p:spPr>
          <p:txBody>
            <a:bodyPr wrap="square" lIns="0" tIns="0" rIns="0" bIns="0" rtlCol="0"/>
            <a:lstStyle/>
            <a:p>
              <a:endParaRPr>
                <a:cs typeface="Calibri" panose="020F0502020204030204" pitchFamily="34" charset="0"/>
              </a:endParaRPr>
            </a:p>
          </p:txBody>
        </p:sp>
        <p:sp>
          <p:nvSpPr>
            <p:cNvPr id="68" name="object 27">
              <a:extLst>
                <a:ext uri="{FF2B5EF4-FFF2-40B4-BE49-F238E27FC236}">
                  <a16:creationId xmlns:a16="http://schemas.microsoft.com/office/drawing/2014/main" id="{5E18F5E4-C772-1CEB-11AC-1AC68F504E83}"/>
                </a:ext>
              </a:extLst>
            </p:cNvPr>
            <p:cNvSpPr/>
            <p:nvPr/>
          </p:nvSpPr>
          <p:spPr>
            <a:xfrm>
              <a:off x="5374349" y="5528870"/>
              <a:ext cx="481330" cy="506095"/>
            </a:xfrm>
            <a:custGeom>
              <a:avLst/>
              <a:gdLst/>
              <a:ahLst/>
              <a:cxnLst/>
              <a:rect l="l" t="t" r="r" b="b"/>
              <a:pathLst>
                <a:path w="481329" h="506095">
                  <a:moveTo>
                    <a:pt x="66490" y="505595"/>
                  </a:moveTo>
                  <a:lnTo>
                    <a:pt x="39652" y="465471"/>
                  </a:lnTo>
                  <a:lnTo>
                    <a:pt x="19499" y="422117"/>
                  </a:lnTo>
                  <a:lnTo>
                    <a:pt x="6219" y="376403"/>
                  </a:lnTo>
                  <a:lnTo>
                    <a:pt x="0" y="329201"/>
                  </a:lnTo>
                  <a:lnTo>
                    <a:pt x="1029" y="281382"/>
                  </a:lnTo>
                  <a:lnTo>
                    <a:pt x="9494" y="233815"/>
                  </a:lnTo>
                  <a:lnTo>
                    <a:pt x="25584" y="187371"/>
                  </a:lnTo>
                  <a:lnTo>
                    <a:pt x="49485" y="142921"/>
                  </a:lnTo>
                  <a:lnTo>
                    <a:pt x="77356" y="105992"/>
                  </a:lnTo>
                  <a:lnTo>
                    <a:pt x="109506" y="74327"/>
                  </a:lnTo>
                  <a:lnTo>
                    <a:pt x="145266" y="48071"/>
                  </a:lnTo>
                  <a:lnTo>
                    <a:pt x="183968" y="27366"/>
                  </a:lnTo>
                  <a:lnTo>
                    <a:pt x="224945" y="12357"/>
                  </a:lnTo>
                  <a:lnTo>
                    <a:pt x="267529" y="3187"/>
                  </a:lnTo>
                  <a:lnTo>
                    <a:pt x="311051" y="0"/>
                  </a:lnTo>
                  <a:lnTo>
                    <a:pt x="354844" y="2939"/>
                  </a:lnTo>
                  <a:lnTo>
                    <a:pt x="398241" y="12150"/>
                  </a:lnTo>
                  <a:lnTo>
                    <a:pt x="440572" y="27774"/>
                  </a:lnTo>
                  <a:lnTo>
                    <a:pt x="481171" y="49957"/>
                  </a:lnTo>
                </a:path>
              </a:pathLst>
            </a:custGeom>
            <a:ln w="3175">
              <a:solidFill>
                <a:srgbClr val="000000"/>
              </a:solidFill>
            </a:ln>
          </p:spPr>
          <p:txBody>
            <a:bodyPr wrap="square" lIns="0" tIns="0" rIns="0" bIns="0" rtlCol="0"/>
            <a:lstStyle/>
            <a:p>
              <a:endParaRPr>
                <a:cs typeface="Calibri" panose="020F0502020204030204" pitchFamily="34" charset="0"/>
              </a:endParaRPr>
            </a:p>
          </p:txBody>
        </p:sp>
        <p:sp>
          <p:nvSpPr>
            <p:cNvPr id="69" name="object 28">
              <a:extLst>
                <a:ext uri="{FF2B5EF4-FFF2-40B4-BE49-F238E27FC236}">
                  <a16:creationId xmlns:a16="http://schemas.microsoft.com/office/drawing/2014/main" id="{AB6E59FA-E092-1576-1CC9-FCC85760FFA9}"/>
                </a:ext>
              </a:extLst>
            </p:cNvPr>
            <p:cNvSpPr/>
            <p:nvPr/>
          </p:nvSpPr>
          <p:spPr>
            <a:xfrm>
              <a:off x="5329437" y="5484050"/>
              <a:ext cx="502284" cy="587375"/>
            </a:xfrm>
            <a:custGeom>
              <a:avLst/>
              <a:gdLst/>
              <a:ahLst/>
              <a:cxnLst/>
              <a:rect l="l" t="t" r="r" b="b"/>
              <a:pathLst>
                <a:path w="502285" h="587375">
                  <a:moveTo>
                    <a:pt x="83367" y="587270"/>
                  </a:moveTo>
                  <a:lnTo>
                    <a:pt x="55978" y="550183"/>
                  </a:lnTo>
                  <a:lnTo>
                    <a:pt x="33923" y="510473"/>
                  </a:lnTo>
                  <a:lnTo>
                    <a:pt x="17249" y="468696"/>
                  </a:lnTo>
                  <a:lnTo>
                    <a:pt x="6006" y="425412"/>
                  </a:lnTo>
                  <a:lnTo>
                    <a:pt x="240" y="381177"/>
                  </a:lnTo>
                  <a:lnTo>
                    <a:pt x="0" y="336550"/>
                  </a:lnTo>
                  <a:lnTo>
                    <a:pt x="5332" y="292088"/>
                  </a:lnTo>
                  <a:lnTo>
                    <a:pt x="16286" y="248349"/>
                  </a:lnTo>
                  <a:lnTo>
                    <a:pt x="32909" y="205890"/>
                  </a:lnTo>
                  <a:lnTo>
                    <a:pt x="55249" y="165270"/>
                  </a:lnTo>
                  <a:lnTo>
                    <a:pt x="83354" y="127047"/>
                  </a:lnTo>
                  <a:lnTo>
                    <a:pt x="116730" y="92358"/>
                  </a:lnTo>
                  <a:lnTo>
                    <a:pt x="153543" y="63098"/>
                  </a:lnTo>
                  <a:lnTo>
                    <a:pt x="193211" y="39319"/>
                  </a:lnTo>
                  <a:lnTo>
                    <a:pt x="235150" y="21069"/>
                  </a:lnTo>
                  <a:lnTo>
                    <a:pt x="278777" y="8399"/>
                  </a:lnTo>
                  <a:lnTo>
                    <a:pt x="323509" y="1359"/>
                  </a:lnTo>
                  <a:lnTo>
                    <a:pt x="368764" y="0"/>
                  </a:lnTo>
                  <a:lnTo>
                    <a:pt x="413958" y="4370"/>
                  </a:lnTo>
                  <a:lnTo>
                    <a:pt x="458508" y="14521"/>
                  </a:lnTo>
                  <a:lnTo>
                    <a:pt x="501832" y="30502"/>
                  </a:lnTo>
                </a:path>
              </a:pathLst>
            </a:custGeom>
            <a:ln w="3175">
              <a:solidFill>
                <a:srgbClr val="000000"/>
              </a:solidFill>
            </a:ln>
          </p:spPr>
          <p:txBody>
            <a:bodyPr wrap="square" lIns="0" tIns="0" rIns="0" bIns="0" rtlCol="0"/>
            <a:lstStyle/>
            <a:p>
              <a:endParaRPr>
                <a:cs typeface="Calibri" panose="020F0502020204030204" pitchFamily="34" charset="0"/>
              </a:endParaRPr>
            </a:p>
          </p:txBody>
        </p:sp>
      </p:grpSp>
      <p:sp>
        <p:nvSpPr>
          <p:cNvPr id="70" name="object 29">
            <a:extLst>
              <a:ext uri="{FF2B5EF4-FFF2-40B4-BE49-F238E27FC236}">
                <a16:creationId xmlns:a16="http://schemas.microsoft.com/office/drawing/2014/main" id="{02F092AB-102E-3565-230D-1797DCA3CB76}"/>
              </a:ext>
            </a:extLst>
          </p:cNvPr>
          <p:cNvSpPr txBox="1"/>
          <p:nvPr/>
        </p:nvSpPr>
        <p:spPr>
          <a:xfrm>
            <a:off x="3499281" y="6754747"/>
            <a:ext cx="433070" cy="347339"/>
          </a:xfrm>
          <a:prstGeom prst="rect">
            <a:avLst/>
          </a:prstGeom>
        </p:spPr>
        <p:txBody>
          <a:bodyPr vert="horz" wrap="square" lIns="0" tIns="11430" rIns="0" bIns="0" rtlCol="0">
            <a:spAutoFit/>
          </a:bodyPr>
          <a:lstStyle/>
          <a:p>
            <a:pPr marL="12700" marR="5080" algn="ctr">
              <a:lnSpc>
                <a:spcPct val="106700"/>
              </a:lnSpc>
              <a:spcBef>
                <a:spcPts val="90"/>
              </a:spcBef>
            </a:pPr>
            <a:r>
              <a:rPr lang="ar-JO" sz="500" b="1" spc="35" dirty="0">
                <a:solidFill>
                  <a:srgbClr val="561E58"/>
                </a:solidFill>
                <a:latin typeface="Century Gothic"/>
                <a:cs typeface="Calibri" panose="020F0502020204030204" pitchFamily="34" charset="0"/>
              </a:rPr>
              <a:t>آلية لتغذية الراجعة المجتمعية</a:t>
            </a:r>
          </a:p>
          <a:p>
            <a:pPr marL="12700" marR="5080" algn="ctr">
              <a:lnSpc>
                <a:spcPct val="106700"/>
              </a:lnSpc>
              <a:spcBef>
                <a:spcPts val="90"/>
              </a:spcBef>
            </a:pPr>
            <a:endParaRPr sz="500" dirty="0">
              <a:latin typeface="Century Gothic"/>
              <a:cs typeface="Calibri" panose="020F0502020204030204" pitchFamily="34" charset="0"/>
            </a:endParaRPr>
          </a:p>
        </p:txBody>
      </p:sp>
      <p:sp>
        <p:nvSpPr>
          <p:cNvPr id="71" name="object 37">
            <a:extLst>
              <a:ext uri="{FF2B5EF4-FFF2-40B4-BE49-F238E27FC236}">
                <a16:creationId xmlns:a16="http://schemas.microsoft.com/office/drawing/2014/main" id="{BC0365F3-A257-9CA0-0EB4-AC466A3B1C31}"/>
              </a:ext>
            </a:extLst>
          </p:cNvPr>
          <p:cNvSpPr txBox="1"/>
          <p:nvPr/>
        </p:nvSpPr>
        <p:spPr>
          <a:xfrm>
            <a:off x="3558099" y="5923475"/>
            <a:ext cx="665945" cy="210955"/>
          </a:xfrm>
          <a:prstGeom prst="rect">
            <a:avLst/>
          </a:prstGeom>
        </p:spPr>
        <p:txBody>
          <a:bodyPr vert="horz" wrap="square" lIns="0" tIns="13335" rIns="0" bIns="0" rtlCol="0">
            <a:spAutoFit/>
          </a:bodyPr>
          <a:lstStyle/>
          <a:p>
            <a:pPr marL="12700" algn="ctr">
              <a:lnSpc>
                <a:spcPct val="100000"/>
              </a:lnSpc>
              <a:spcBef>
                <a:spcPts val="105"/>
              </a:spcBef>
            </a:pPr>
            <a:r>
              <a:rPr lang="ar-JO" sz="600" b="1" spc="-10" dirty="0">
                <a:solidFill>
                  <a:srgbClr val="FFFFFF"/>
                </a:solidFill>
                <a:latin typeface="Century Gothic"/>
                <a:cs typeface="Calibri" panose="020F0502020204030204" pitchFamily="34" charset="0"/>
              </a:rPr>
              <a:t>الجمع</a:t>
            </a:r>
          </a:p>
          <a:p>
            <a:pPr marL="12700">
              <a:lnSpc>
                <a:spcPct val="100000"/>
              </a:lnSpc>
              <a:spcBef>
                <a:spcPts val="105"/>
              </a:spcBef>
            </a:pPr>
            <a:endParaRPr sz="600" dirty="0">
              <a:latin typeface="Century Gothic"/>
              <a:cs typeface="Calibri" panose="020F0502020204030204" pitchFamily="34" charset="0"/>
            </a:endParaRPr>
          </a:p>
        </p:txBody>
      </p:sp>
      <p:sp>
        <p:nvSpPr>
          <p:cNvPr id="72" name="object 38">
            <a:extLst>
              <a:ext uri="{FF2B5EF4-FFF2-40B4-BE49-F238E27FC236}">
                <a16:creationId xmlns:a16="http://schemas.microsoft.com/office/drawing/2014/main" id="{1559AB0B-06FB-E2AC-1059-1EDE5D0AFAE9}"/>
              </a:ext>
            </a:extLst>
          </p:cNvPr>
          <p:cNvSpPr txBox="1"/>
          <p:nvPr/>
        </p:nvSpPr>
        <p:spPr>
          <a:xfrm>
            <a:off x="2449429" y="5746517"/>
            <a:ext cx="1052195" cy="120546"/>
          </a:xfrm>
          <a:prstGeom prst="rect">
            <a:avLst/>
          </a:prstGeom>
        </p:spPr>
        <p:txBody>
          <a:bodyPr vert="horz" wrap="square" lIns="0" tIns="12700" rIns="0" bIns="0" rtlCol="0">
            <a:spAutoFit/>
          </a:bodyPr>
          <a:lstStyle/>
          <a:p>
            <a:pPr marL="12700">
              <a:lnSpc>
                <a:spcPct val="100000"/>
              </a:lnSpc>
              <a:spcBef>
                <a:spcPts val="100"/>
              </a:spcBef>
            </a:pPr>
            <a:r>
              <a:rPr lang="ar-JO" sz="700" b="1" dirty="0">
                <a:solidFill>
                  <a:srgbClr val="FFFFFF"/>
                </a:solidFill>
                <a:latin typeface="Century Gothic"/>
                <a:cs typeface="Calibri" panose="020F0502020204030204" pitchFamily="34" charset="0"/>
              </a:rPr>
              <a:t>بناء آلية التغذية الراجعة</a:t>
            </a:r>
            <a:endParaRPr sz="700" dirty="0">
              <a:latin typeface="Century Gothic"/>
              <a:cs typeface="Calibri" panose="020F0502020204030204" pitchFamily="34" charset="0"/>
            </a:endParaRPr>
          </a:p>
        </p:txBody>
      </p:sp>
      <p:sp>
        <p:nvSpPr>
          <p:cNvPr id="73" name="object 39">
            <a:extLst>
              <a:ext uri="{FF2B5EF4-FFF2-40B4-BE49-F238E27FC236}">
                <a16:creationId xmlns:a16="http://schemas.microsoft.com/office/drawing/2014/main" id="{797EB197-186D-2986-6778-C9C0784273F5}"/>
              </a:ext>
            </a:extLst>
          </p:cNvPr>
          <p:cNvSpPr txBox="1"/>
          <p:nvPr/>
        </p:nvSpPr>
        <p:spPr>
          <a:xfrm>
            <a:off x="4157925" y="6497920"/>
            <a:ext cx="660459" cy="264110"/>
          </a:xfrm>
          <a:prstGeom prst="rect">
            <a:avLst/>
          </a:prstGeom>
        </p:spPr>
        <p:txBody>
          <a:bodyPr vert="horz" wrap="square" lIns="0" tIns="26034" rIns="0" bIns="0" rtlCol="0">
            <a:spAutoFit/>
          </a:bodyPr>
          <a:lstStyle/>
          <a:p>
            <a:pPr marL="24130" marR="5080" indent="-12065" algn="just">
              <a:lnSpc>
                <a:spcPts val="560"/>
              </a:lnSpc>
              <a:spcBef>
                <a:spcPts val="204"/>
              </a:spcBef>
            </a:pPr>
            <a:r>
              <a:rPr lang="ar-JO" sz="700" b="1" spc="-10" dirty="0">
                <a:solidFill>
                  <a:srgbClr val="FFFFFF"/>
                </a:solidFill>
                <a:latin typeface="Century Gothic"/>
                <a:cs typeface="Calibri" panose="020F0502020204030204" pitchFamily="34" charset="0"/>
              </a:rPr>
              <a:t>إحالةوتحليل الملاحظات والانطباعات</a:t>
            </a:r>
            <a:endParaRPr sz="700" dirty="0">
              <a:latin typeface="Century Gothic"/>
              <a:cs typeface="Calibri" panose="020F0502020204030204" pitchFamily="34" charset="0"/>
            </a:endParaRPr>
          </a:p>
        </p:txBody>
      </p:sp>
      <p:sp>
        <p:nvSpPr>
          <p:cNvPr id="74" name="object 40">
            <a:extLst>
              <a:ext uri="{FF2B5EF4-FFF2-40B4-BE49-F238E27FC236}">
                <a16:creationId xmlns:a16="http://schemas.microsoft.com/office/drawing/2014/main" id="{6DC5445A-32E7-6A40-28FB-307030A150B0}"/>
              </a:ext>
            </a:extLst>
          </p:cNvPr>
          <p:cNvSpPr txBox="1"/>
          <p:nvPr/>
        </p:nvSpPr>
        <p:spPr>
          <a:xfrm>
            <a:off x="3718526" y="7227811"/>
            <a:ext cx="773970" cy="110222"/>
          </a:xfrm>
          <a:prstGeom prst="rect">
            <a:avLst/>
          </a:prstGeom>
        </p:spPr>
        <p:txBody>
          <a:bodyPr vert="horz" wrap="square" lIns="0" tIns="26034" rIns="0" bIns="0" rtlCol="0">
            <a:spAutoFit/>
          </a:bodyPr>
          <a:lstStyle/>
          <a:p>
            <a:pPr marL="12700" marR="5080" indent="7620">
              <a:lnSpc>
                <a:spcPts val="560"/>
              </a:lnSpc>
              <a:spcBef>
                <a:spcPts val="204"/>
              </a:spcBef>
            </a:pPr>
            <a:r>
              <a:rPr lang="ar-JO" sz="700" dirty="0">
                <a:solidFill>
                  <a:schemeClr val="bg1"/>
                </a:solidFill>
                <a:latin typeface="Calibri" panose="020F0502020204030204" pitchFamily="34" charset="0"/>
                <a:cs typeface="Calibri" panose="020F0502020204030204" pitchFamily="34" charset="0"/>
              </a:rPr>
              <a:t>المشاركة والتنفيذ</a:t>
            </a:r>
            <a:endParaRPr sz="700" dirty="0">
              <a:solidFill>
                <a:schemeClr val="bg1"/>
              </a:solidFill>
              <a:latin typeface="Century Gothic"/>
              <a:cs typeface="Calibri" panose="020F0502020204030204" pitchFamily="34" charset="0"/>
            </a:endParaRPr>
          </a:p>
        </p:txBody>
      </p:sp>
      <p:sp>
        <p:nvSpPr>
          <p:cNvPr id="75" name="object 41">
            <a:extLst>
              <a:ext uri="{FF2B5EF4-FFF2-40B4-BE49-F238E27FC236}">
                <a16:creationId xmlns:a16="http://schemas.microsoft.com/office/drawing/2014/main" id="{2BEBE086-A5FA-1B68-4894-40F77BE11C91}"/>
              </a:ext>
            </a:extLst>
          </p:cNvPr>
          <p:cNvSpPr txBox="1"/>
          <p:nvPr/>
        </p:nvSpPr>
        <p:spPr>
          <a:xfrm>
            <a:off x="2948178" y="7066999"/>
            <a:ext cx="454848" cy="187166"/>
          </a:xfrm>
          <a:prstGeom prst="rect">
            <a:avLst/>
          </a:prstGeom>
        </p:spPr>
        <p:txBody>
          <a:bodyPr vert="horz" wrap="square" lIns="0" tIns="26034" rIns="0" bIns="0" rtlCol="0">
            <a:spAutoFit/>
          </a:bodyPr>
          <a:lstStyle/>
          <a:p>
            <a:pPr marL="12700" marR="5080" indent="14604">
              <a:lnSpc>
                <a:spcPts val="560"/>
              </a:lnSpc>
              <a:spcBef>
                <a:spcPts val="204"/>
              </a:spcBef>
            </a:pPr>
            <a:r>
              <a:rPr lang="ar-JO" sz="700" b="1" spc="-10" dirty="0">
                <a:solidFill>
                  <a:srgbClr val="FFFFFF"/>
                </a:solidFill>
                <a:latin typeface="Century Gothic"/>
                <a:cs typeface="Calibri" panose="020F0502020204030204" pitchFamily="34" charset="0"/>
              </a:rPr>
              <a:t>إغلاق الحلقات</a:t>
            </a:r>
            <a:endParaRPr sz="700" dirty="0">
              <a:latin typeface="Century Gothic"/>
              <a:cs typeface="Calibri" panose="020F0502020204030204" pitchFamily="34" charset="0"/>
            </a:endParaRPr>
          </a:p>
        </p:txBody>
      </p:sp>
      <p:sp>
        <p:nvSpPr>
          <p:cNvPr id="76" name="object 42">
            <a:extLst>
              <a:ext uri="{FF2B5EF4-FFF2-40B4-BE49-F238E27FC236}">
                <a16:creationId xmlns:a16="http://schemas.microsoft.com/office/drawing/2014/main" id="{EF6D0863-A926-A310-8E8E-874FF0FD4004}"/>
              </a:ext>
            </a:extLst>
          </p:cNvPr>
          <p:cNvSpPr txBox="1"/>
          <p:nvPr/>
        </p:nvSpPr>
        <p:spPr>
          <a:xfrm>
            <a:off x="2956648" y="6184105"/>
            <a:ext cx="547370" cy="337720"/>
          </a:xfrm>
          <a:prstGeom prst="rect">
            <a:avLst/>
          </a:prstGeom>
        </p:spPr>
        <p:txBody>
          <a:bodyPr vert="horz" wrap="square" lIns="0" tIns="26034" rIns="0" bIns="0" rtlCol="0">
            <a:spAutoFit/>
          </a:bodyPr>
          <a:lstStyle/>
          <a:p>
            <a:pPr marL="73025" marR="65405" indent="-635" algn="ctr">
              <a:lnSpc>
                <a:spcPts val="560"/>
              </a:lnSpc>
              <a:spcBef>
                <a:spcPts val="204"/>
              </a:spcBef>
            </a:pPr>
            <a:r>
              <a:rPr lang="ar-JO" sz="600" b="1" spc="10" dirty="0">
                <a:solidFill>
                  <a:srgbClr val="FFFFFF"/>
                </a:solidFill>
                <a:latin typeface="Century Gothic"/>
                <a:cs typeface="Calibri" panose="020F0502020204030204" pitchFamily="34" charset="0"/>
              </a:rPr>
              <a:t>مراجعة وتكييف الملاحظات والانطباعات</a:t>
            </a:r>
            <a:endParaRPr sz="600" dirty="0">
              <a:latin typeface="Century Gothic"/>
              <a:cs typeface="Calibri" panose="020F0502020204030204" pitchFamily="34" charset="0"/>
            </a:endParaRPr>
          </a:p>
        </p:txBody>
      </p:sp>
      <p:grpSp>
        <p:nvGrpSpPr>
          <p:cNvPr id="77" name="object 43">
            <a:extLst>
              <a:ext uri="{FF2B5EF4-FFF2-40B4-BE49-F238E27FC236}">
                <a16:creationId xmlns:a16="http://schemas.microsoft.com/office/drawing/2014/main" id="{B7476A6D-8092-59D1-B5F1-2414438BE731}"/>
              </a:ext>
            </a:extLst>
          </p:cNvPr>
          <p:cNvGrpSpPr/>
          <p:nvPr/>
        </p:nvGrpSpPr>
        <p:grpSpPr>
          <a:xfrm>
            <a:off x="2582614" y="6091587"/>
            <a:ext cx="2023745" cy="1811020"/>
            <a:chOff x="4550394" y="5090618"/>
            <a:chExt cx="2023745" cy="1811020"/>
          </a:xfrm>
        </p:grpSpPr>
        <p:pic>
          <p:nvPicPr>
            <p:cNvPr id="78" name="object 44">
              <a:extLst>
                <a:ext uri="{FF2B5EF4-FFF2-40B4-BE49-F238E27FC236}">
                  <a16:creationId xmlns:a16="http://schemas.microsoft.com/office/drawing/2014/main" id="{4493B5BE-48A8-02AD-D155-C48CEE83A6F3}"/>
                </a:ext>
              </a:extLst>
            </p:cNvPr>
            <p:cNvPicPr/>
            <p:nvPr/>
          </p:nvPicPr>
          <p:blipFill>
            <a:blip r:embed="rId11" cstate="print"/>
            <a:stretch>
              <a:fillRect/>
            </a:stretch>
          </p:blipFill>
          <p:spPr>
            <a:xfrm>
              <a:off x="6425371" y="6417302"/>
              <a:ext cx="148259" cy="113233"/>
            </a:xfrm>
            <a:prstGeom prst="rect">
              <a:avLst/>
            </a:prstGeom>
          </p:spPr>
        </p:pic>
        <p:pic>
          <p:nvPicPr>
            <p:cNvPr id="79" name="object 45">
              <a:extLst>
                <a:ext uri="{FF2B5EF4-FFF2-40B4-BE49-F238E27FC236}">
                  <a16:creationId xmlns:a16="http://schemas.microsoft.com/office/drawing/2014/main" id="{16D63E44-C8C4-E3CE-34DA-6BCB3F63ED78}"/>
                </a:ext>
              </a:extLst>
            </p:cNvPr>
            <p:cNvPicPr/>
            <p:nvPr/>
          </p:nvPicPr>
          <p:blipFill>
            <a:blip r:embed="rId12" cstate="print"/>
            <a:stretch>
              <a:fillRect/>
            </a:stretch>
          </p:blipFill>
          <p:spPr>
            <a:xfrm>
              <a:off x="5263258" y="6742707"/>
              <a:ext cx="97764" cy="158673"/>
            </a:xfrm>
            <a:prstGeom prst="rect">
              <a:avLst/>
            </a:prstGeom>
          </p:spPr>
        </p:pic>
        <p:pic>
          <p:nvPicPr>
            <p:cNvPr id="80" name="object 46">
              <a:extLst>
                <a:ext uri="{FF2B5EF4-FFF2-40B4-BE49-F238E27FC236}">
                  <a16:creationId xmlns:a16="http://schemas.microsoft.com/office/drawing/2014/main" id="{CD560169-89BD-139B-2E6E-56BEFBB52CED}"/>
                </a:ext>
              </a:extLst>
            </p:cNvPr>
            <p:cNvPicPr/>
            <p:nvPr/>
          </p:nvPicPr>
          <p:blipFill>
            <a:blip r:embed="rId13" cstate="print"/>
            <a:stretch>
              <a:fillRect/>
            </a:stretch>
          </p:blipFill>
          <p:spPr>
            <a:xfrm>
              <a:off x="4550394" y="5744179"/>
              <a:ext cx="160413" cy="72440"/>
            </a:xfrm>
            <a:prstGeom prst="rect">
              <a:avLst/>
            </a:prstGeom>
          </p:spPr>
        </p:pic>
        <p:pic>
          <p:nvPicPr>
            <p:cNvPr id="81" name="object 47">
              <a:extLst>
                <a:ext uri="{FF2B5EF4-FFF2-40B4-BE49-F238E27FC236}">
                  <a16:creationId xmlns:a16="http://schemas.microsoft.com/office/drawing/2014/main" id="{1A9FBEE8-724C-52F9-9DCF-B169A3D91A61}"/>
                </a:ext>
              </a:extLst>
            </p:cNvPr>
            <p:cNvPicPr/>
            <p:nvPr/>
          </p:nvPicPr>
          <p:blipFill>
            <a:blip r:embed="rId14" cstate="print"/>
            <a:stretch>
              <a:fillRect/>
            </a:stretch>
          </p:blipFill>
          <p:spPr>
            <a:xfrm>
              <a:off x="5556446" y="5090618"/>
              <a:ext cx="503521" cy="323414"/>
            </a:xfrm>
            <a:prstGeom prst="rect">
              <a:avLst/>
            </a:prstGeom>
          </p:spPr>
        </p:pic>
        <p:sp>
          <p:nvSpPr>
            <p:cNvPr id="82" name="object 48">
              <a:extLst>
                <a:ext uri="{FF2B5EF4-FFF2-40B4-BE49-F238E27FC236}">
                  <a16:creationId xmlns:a16="http://schemas.microsoft.com/office/drawing/2014/main" id="{21CB160E-26C8-24E9-88EC-2861A354A1C0}"/>
                </a:ext>
              </a:extLst>
            </p:cNvPr>
            <p:cNvSpPr/>
            <p:nvPr/>
          </p:nvSpPr>
          <p:spPr>
            <a:xfrm>
              <a:off x="6288194" y="5849838"/>
              <a:ext cx="169545" cy="224790"/>
            </a:xfrm>
            <a:custGeom>
              <a:avLst/>
              <a:gdLst/>
              <a:ahLst/>
              <a:cxnLst/>
              <a:rect l="l" t="t" r="r" b="b"/>
              <a:pathLst>
                <a:path w="169545" h="224789">
                  <a:moveTo>
                    <a:pt x="0" y="83858"/>
                  </a:moveTo>
                  <a:lnTo>
                    <a:pt x="0" y="0"/>
                  </a:lnTo>
                  <a:lnTo>
                    <a:pt x="169545" y="0"/>
                  </a:lnTo>
                  <a:lnTo>
                    <a:pt x="169545" y="224510"/>
                  </a:lnTo>
                  <a:lnTo>
                    <a:pt x="0" y="224510"/>
                  </a:lnTo>
                  <a:lnTo>
                    <a:pt x="0" y="148971"/>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83" name="object 49">
              <a:extLst>
                <a:ext uri="{FF2B5EF4-FFF2-40B4-BE49-F238E27FC236}">
                  <a16:creationId xmlns:a16="http://schemas.microsoft.com/office/drawing/2014/main" id="{C41A9A75-F6F9-E1FE-2AF1-CF74C85FF004}"/>
                </a:ext>
              </a:extLst>
            </p:cNvPr>
            <p:cNvSpPr/>
            <p:nvPr/>
          </p:nvSpPr>
          <p:spPr>
            <a:xfrm>
              <a:off x="6309897" y="5880707"/>
              <a:ext cx="22225" cy="0"/>
            </a:xfrm>
            <a:custGeom>
              <a:avLst/>
              <a:gdLst/>
              <a:ahLst/>
              <a:cxnLst/>
              <a:rect l="l" t="t" r="r" b="b"/>
              <a:pathLst>
                <a:path w="22225">
                  <a:moveTo>
                    <a:pt x="0" y="0"/>
                  </a:moveTo>
                  <a:lnTo>
                    <a:pt x="21983"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84" name="object 50">
              <a:extLst>
                <a:ext uri="{FF2B5EF4-FFF2-40B4-BE49-F238E27FC236}">
                  <a16:creationId xmlns:a16="http://schemas.microsoft.com/office/drawing/2014/main" id="{08374E94-98DA-B3C1-3CDC-B2BD5C562B4C}"/>
                </a:ext>
              </a:extLst>
            </p:cNvPr>
            <p:cNvSpPr/>
            <p:nvPr/>
          </p:nvSpPr>
          <p:spPr>
            <a:xfrm>
              <a:off x="6309897" y="5898464"/>
              <a:ext cx="29845" cy="0"/>
            </a:xfrm>
            <a:custGeom>
              <a:avLst/>
              <a:gdLst/>
              <a:ahLst/>
              <a:cxnLst/>
              <a:rect l="l" t="t" r="r" b="b"/>
              <a:pathLst>
                <a:path w="29845">
                  <a:moveTo>
                    <a:pt x="0" y="0"/>
                  </a:moveTo>
                  <a:lnTo>
                    <a:pt x="29413"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85" name="object 51">
              <a:extLst>
                <a:ext uri="{FF2B5EF4-FFF2-40B4-BE49-F238E27FC236}">
                  <a16:creationId xmlns:a16="http://schemas.microsoft.com/office/drawing/2014/main" id="{AA9972D3-3A6F-6D1D-17A3-196C72D84FBC}"/>
                </a:ext>
              </a:extLst>
            </p:cNvPr>
            <p:cNvSpPr/>
            <p:nvPr/>
          </p:nvSpPr>
          <p:spPr>
            <a:xfrm>
              <a:off x="6371625" y="5951737"/>
              <a:ext cx="55880" cy="0"/>
            </a:xfrm>
            <a:custGeom>
              <a:avLst/>
              <a:gdLst/>
              <a:ahLst/>
              <a:cxnLst/>
              <a:rect l="l" t="t" r="r" b="b"/>
              <a:pathLst>
                <a:path w="55879">
                  <a:moveTo>
                    <a:pt x="0" y="0"/>
                  </a:moveTo>
                  <a:lnTo>
                    <a:pt x="55346"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86" name="object 52">
              <a:extLst>
                <a:ext uri="{FF2B5EF4-FFF2-40B4-BE49-F238E27FC236}">
                  <a16:creationId xmlns:a16="http://schemas.microsoft.com/office/drawing/2014/main" id="{194094E2-B350-565C-4A9E-EC5116638872}"/>
                </a:ext>
              </a:extLst>
            </p:cNvPr>
            <p:cNvSpPr/>
            <p:nvPr/>
          </p:nvSpPr>
          <p:spPr>
            <a:xfrm>
              <a:off x="6371625" y="5971467"/>
              <a:ext cx="55880" cy="0"/>
            </a:xfrm>
            <a:custGeom>
              <a:avLst/>
              <a:gdLst/>
              <a:ahLst/>
              <a:cxnLst/>
              <a:rect l="l" t="t" r="r" b="b"/>
              <a:pathLst>
                <a:path w="55879">
                  <a:moveTo>
                    <a:pt x="0" y="0"/>
                  </a:moveTo>
                  <a:lnTo>
                    <a:pt x="55346"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87" name="object 53">
              <a:extLst>
                <a:ext uri="{FF2B5EF4-FFF2-40B4-BE49-F238E27FC236}">
                  <a16:creationId xmlns:a16="http://schemas.microsoft.com/office/drawing/2014/main" id="{BE953F5F-2353-02E4-C703-84F3DC3D075C}"/>
                </a:ext>
              </a:extLst>
            </p:cNvPr>
            <p:cNvSpPr/>
            <p:nvPr/>
          </p:nvSpPr>
          <p:spPr>
            <a:xfrm>
              <a:off x="6371625" y="5991197"/>
              <a:ext cx="55880" cy="0"/>
            </a:xfrm>
            <a:custGeom>
              <a:avLst/>
              <a:gdLst/>
              <a:ahLst/>
              <a:cxnLst/>
              <a:rect l="l" t="t" r="r" b="b"/>
              <a:pathLst>
                <a:path w="55879">
                  <a:moveTo>
                    <a:pt x="0" y="0"/>
                  </a:moveTo>
                  <a:lnTo>
                    <a:pt x="55346"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88" name="object 54">
              <a:extLst>
                <a:ext uri="{FF2B5EF4-FFF2-40B4-BE49-F238E27FC236}">
                  <a16:creationId xmlns:a16="http://schemas.microsoft.com/office/drawing/2014/main" id="{A1AB4314-C901-CBC7-4011-620B74BC0370}"/>
                </a:ext>
              </a:extLst>
            </p:cNvPr>
            <p:cNvSpPr/>
            <p:nvPr/>
          </p:nvSpPr>
          <p:spPr>
            <a:xfrm>
              <a:off x="6362569" y="603150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89" name="object 55">
              <a:extLst>
                <a:ext uri="{FF2B5EF4-FFF2-40B4-BE49-F238E27FC236}">
                  <a16:creationId xmlns:a16="http://schemas.microsoft.com/office/drawing/2014/main" id="{3CE3E19A-5883-B226-A1E4-B8EC0746E87D}"/>
                </a:ext>
              </a:extLst>
            </p:cNvPr>
            <p:cNvSpPr/>
            <p:nvPr/>
          </p:nvSpPr>
          <p:spPr>
            <a:xfrm>
              <a:off x="6362569" y="6013183"/>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90" name="object 56">
              <a:extLst>
                <a:ext uri="{FF2B5EF4-FFF2-40B4-BE49-F238E27FC236}">
                  <a16:creationId xmlns:a16="http://schemas.microsoft.com/office/drawing/2014/main" id="{53B8649F-53D4-B0CC-7492-F5C67CA13123}"/>
                </a:ext>
              </a:extLst>
            </p:cNvPr>
            <p:cNvSpPr/>
            <p:nvPr/>
          </p:nvSpPr>
          <p:spPr>
            <a:xfrm>
              <a:off x="6362569" y="6049825"/>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91" name="object 57">
              <a:extLst>
                <a:ext uri="{FF2B5EF4-FFF2-40B4-BE49-F238E27FC236}">
                  <a16:creationId xmlns:a16="http://schemas.microsoft.com/office/drawing/2014/main" id="{9526562A-9DAC-A4F0-0A3E-2B236D2346E3}"/>
                </a:ext>
              </a:extLst>
            </p:cNvPr>
            <p:cNvSpPr/>
            <p:nvPr/>
          </p:nvSpPr>
          <p:spPr>
            <a:xfrm>
              <a:off x="6309579" y="603150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92" name="object 58">
              <a:extLst>
                <a:ext uri="{FF2B5EF4-FFF2-40B4-BE49-F238E27FC236}">
                  <a16:creationId xmlns:a16="http://schemas.microsoft.com/office/drawing/2014/main" id="{DD007375-BB08-65A0-51B5-A45508A30338}"/>
                </a:ext>
              </a:extLst>
            </p:cNvPr>
            <p:cNvSpPr/>
            <p:nvPr/>
          </p:nvSpPr>
          <p:spPr>
            <a:xfrm>
              <a:off x="6309579" y="6013183"/>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93" name="object 59">
              <a:extLst>
                <a:ext uri="{FF2B5EF4-FFF2-40B4-BE49-F238E27FC236}">
                  <a16:creationId xmlns:a16="http://schemas.microsoft.com/office/drawing/2014/main" id="{4B515608-8A34-4D1A-AB53-C10529AA32AE}"/>
                </a:ext>
              </a:extLst>
            </p:cNvPr>
            <p:cNvSpPr/>
            <p:nvPr/>
          </p:nvSpPr>
          <p:spPr>
            <a:xfrm>
              <a:off x="6309579" y="6049825"/>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94" name="object 60">
              <a:extLst>
                <a:ext uri="{FF2B5EF4-FFF2-40B4-BE49-F238E27FC236}">
                  <a16:creationId xmlns:a16="http://schemas.microsoft.com/office/drawing/2014/main" id="{ACBFED10-E299-188B-AA52-2A71FB956F47}"/>
                </a:ext>
              </a:extLst>
            </p:cNvPr>
            <p:cNvSpPr/>
            <p:nvPr/>
          </p:nvSpPr>
          <p:spPr>
            <a:xfrm>
              <a:off x="6403720" y="603150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95" name="object 61">
              <a:extLst>
                <a:ext uri="{FF2B5EF4-FFF2-40B4-BE49-F238E27FC236}">
                  <a16:creationId xmlns:a16="http://schemas.microsoft.com/office/drawing/2014/main" id="{062E7604-E495-12D8-C00B-59820161750E}"/>
                </a:ext>
              </a:extLst>
            </p:cNvPr>
            <p:cNvSpPr/>
            <p:nvPr/>
          </p:nvSpPr>
          <p:spPr>
            <a:xfrm>
              <a:off x="6403720" y="6013183"/>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96" name="object 62">
              <a:extLst>
                <a:ext uri="{FF2B5EF4-FFF2-40B4-BE49-F238E27FC236}">
                  <a16:creationId xmlns:a16="http://schemas.microsoft.com/office/drawing/2014/main" id="{F7DFA536-BA49-4286-3E52-0EFA692352DF}"/>
                </a:ext>
              </a:extLst>
            </p:cNvPr>
            <p:cNvSpPr/>
            <p:nvPr/>
          </p:nvSpPr>
          <p:spPr>
            <a:xfrm>
              <a:off x="6403720" y="6049825"/>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97" name="object 63">
              <a:extLst>
                <a:ext uri="{FF2B5EF4-FFF2-40B4-BE49-F238E27FC236}">
                  <a16:creationId xmlns:a16="http://schemas.microsoft.com/office/drawing/2014/main" id="{B64FAA93-7A87-02E3-7356-16430FC80937}"/>
                </a:ext>
              </a:extLst>
            </p:cNvPr>
            <p:cNvSpPr/>
            <p:nvPr/>
          </p:nvSpPr>
          <p:spPr>
            <a:xfrm>
              <a:off x="6277769" y="5953701"/>
              <a:ext cx="19685" cy="34290"/>
            </a:xfrm>
            <a:custGeom>
              <a:avLst/>
              <a:gdLst/>
              <a:ahLst/>
              <a:cxnLst/>
              <a:rect l="l" t="t" r="r" b="b"/>
              <a:pathLst>
                <a:path w="19685" h="34289">
                  <a:moveTo>
                    <a:pt x="19443" y="34112"/>
                  </a:moveTo>
                  <a:lnTo>
                    <a:pt x="0" y="34112"/>
                  </a:lnTo>
                  <a:lnTo>
                    <a:pt x="0" y="0"/>
                  </a:lnTo>
                  <a:lnTo>
                    <a:pt x="19443" y="0"/>
                  </a:lnTo>
                  <a:lnTo>
                    <a:pt x="19443" y="34112"/>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98" name="object 64">
              <a:extLst>
                <a:ext uri="{FF2B5EF4-FFF2-40B4-BE49-F238E27FC236}">
                  <a16:creationId xmlns:a16="http://schemas.microsoft.com/office/drawing/2014/main" id="{20FB4232-95BA-C2DB-4CAE-0DE50B0D6FE6}"/>
                </a:ext>
              </a:extLst>
            </p:cNvPr>
            <p:cNvSpPr/>
            <p:nvPr/>
          </p:nvSpPr>
          <p:spPr>
            <a:xfrm>
              <a:off x="6297217" y="5943541"/>
              <a:ext cx="19685" cy="44450"/>
            </a:xfrm>
            <a:custGeom>
              <a:avLst/>
              <a:gdLst/>
              <a:ahLst/>
              <a:cxnLst/>
              <a:rect l="l" t="t" r="r" b="b"/>
              <a:pathLst>
                <a:path w="19685" h="44450">
                  <a:moveTo>
                    <a:pt x="19443" y="44272"/>
                  </a:moveTo>
                  <a:lnTo>
                    <a:pt x="0" y="44272"/>
                  </a:lnTo>
                  <a:lnTo>
                    <a:pt x="0" y="0"/>
                  </a:lnTo>
                  <a:lnTo>
                    <a:pt x="19443" y="0"/>
                  </a:lnTo>
                  <a:lnTo>
                    <a:pt x="19443" y="44272"/>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99" name="object 65">
              <a:extLst>
                <a:ext uri="{FF2B5EF4-FFF2-40B4-BE49-F238E27FC236}">
                  <a16:creationId xmlns:a16="http://schemas.microsoft.com/office/drawing/2014/main" id="{158CE8AB-53C2-E235-F26B-FB9BB0043F24}"/>
                </a:ext>
              </a:extLst>
            </p:cNvPr>
            <p:cNvSpPr/>
            <p:nvPr/>
          </p:nvSpPr>
          <p:spPr>
            <a:xfrm>
              <a:off x="6316668" y="5926511"/>
              <a:ext cx="19685" cy="61594"/>
            </a:xfrm>
            <a:custGeom>
              <a:avLst/>
              <a:gdLst/>
              <a:ahLst/>
              <a:cxnLst/>
              <a:rect l="l" t="t" r="r" b="b"/>
              <a:pathLst>
                <a:path w="19685" h="61595">
                  <a:moveTo>
                    <a:pt x="19443" y="61302"/>
                  </a:moveTo>
                  <a:lnTo>
                    <a:pt x="0" y="61302"/>
                  </a:lnTo>
                  <a:lnTo>
                    <a:pt x="0" y="0"/>
                  </a:lnTo>
                  <a:lnTo>
                    <a:pt x="19443" y="0"/>
                  </a:lnTo>
                  <a:lnTo>
                    <a:pt x="19443" y="61302"/>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100" name="object 66">
              <a:extLst>
                <a:ext uri="{FF2B5EF4-FFF2-40B4-BE49-F238E27FC236}">
                  <a16:creationId xmlns:a16="http://schemas.microsoft.com/office/drawing/2014/main" id="{7438E6F8-5144-B610-072B-808C1D0CD1FF}"/>
                </a:ext>
              </a:extLst>
            </p:cNvPr>
            <p:cNvSpPr/>
            <p:nvPr/>
          </p:nvSpPr>
          <p:spPr>
            <a:xfrm>
              <a:off x="6336116" y="5916935"/>
              <a:ext cx="19685" cy="71120"/>
            </a:xfrm>
            <a:custGeom>
              <a:avLst/>
              <a:gdLst/>
              <a:ahLst/>
              <a:cxnLst/>
              <a:rect l="l" t="t" r="r" b="b"/>
              <a:pathLst>
                <a:path w="19685" h="71120">
                  <a:moveTo>
                    <a:pt x="19443" y="70878"/>
                  </a:moveTo>
                  <a:lnTo>
                    <a:pt x="0" y="70878"/>
                  </a:lnTo>
                  <a:lnTo>
                    <a:pt x="0" y="0"/>
                  </a:lnTo>
                  <a:lnTo>
                    <a:pt x="19443" y="0"/>
                  </a:lnTo>
                  <a:lnTo>
                    <a:pt x="19443" y="70878"/>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101" name="object 67">
              <a:extLst>
                <a:ext uri="{FF2B5EF4-FFF2-40B4-BE49-F238E27FC236}">
                  <a16:creationId xmlns:a16="http://schemas.microsoft.com/office/drawing/2014/main" id="{0210EF22-5F34-30E5-0FD6-8D27D36E5290}"/>
                </a:ext>
              </a:extLst>
            </p:cNvPr>
            <p:cNvSpPr/>
            <p:nvPr/>
          </p:nvSpPr>
          <p:spPr>
            <a:xfrm>
              <a:off x="6369785" y="5878456"/>
              <a:ext cx="57785" cy="52069"/>
            </a:xfrm>
            <a:custGeom>
              <a:avLst/>
              <a:gdLst/>
              <a:ahLst/>
              <a:cxnLst/>
              <a:rect l="l" t="t" r="r" b="b"/>
              <a:pathLst>
                <a:path w="57785" h="52070">
                  <a:moveTo>
                    <a:pt x="57188" y="51765"/>
                  </a:moveTo>
                  <a:lnTo>
                    <a:pt x="0" y="51765"/>
                  </a:lnTo>
                  <a:lnTo>
                    <a:pt x="0" y="0"/>
                  </a:lnTo>
                  <a:lnTo>
                    <a:pt x="57188" y="0"/>
                  </a:lnTo>
                  <a:lnTo>
                    <a:pt x="57188" y="51765"/>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102" name="object 68">
              <a:extLst>
                <a:ext uri="{FF2B5EF4-FFF2-40B4-BE49-F238E27FC236}">
                  <a16:creationId xmlns:a16="http://schemas.microsoft.com/office/drawing/2014/main" id="{43D8D3CC-8417-DD13-E114-43837F2A8B98}"/>
                </a:ext>
              </a:extLst>
            </p:cNvPr>
            <p:cNvSpPr/>
            <p:nvPr/>
          </p:nvSpPr>
          <p:spPr>
            <a:xfrm>
              <a:off x="6398376" y="5878451"/>
              <a:ext cx="0" cy="52069"/>
            </a:xfrm>
            <a:custGeom>
              <a:avLst/>
              <a:gdLst/>
              <a:ahLst/>
              <a:cxnLst/>
              <a:rect l="l" t="t" r="r" b="b"/>
              <a:pathLst>
                <a:path h="52070">
                  <a:moveTo>
                    <a:pt x="0" y="0"/>
                  </a:moveTo>
                  <a:lnTo>
                    <a:pt x="0" y="51765"/>
                  </a:lnTo>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103" name="object 69">
              <a:extLst>
                <a:ext uri="{FF2B5EF4-FFF2-40B4-BE49-F238E27FC236}">
                  <a16:creationId xmlns:a16="http://schemas.microsoft.com/office/drawing/2014/main" id="{E9779B6F-1E22-E975-126A-4BD843B15D03}"/>
                </a:ext>
              </a:extLst>
            </p:cNvPr>
            <p:cNvSpPr/>
            <p:nvPr/>
          </p:nvSpPr>
          <p:spPr>
            <a:xfrm>
              <a:off x="6369779" y="5894236"/>
              <a:ext cx="57785" cy="0"/>
            </a:xfrm>
            <a:custGeom>
              <a:avLst/>
              <a:gdLst/>
              <a:ahLst/>
              <a:cxnLst/>
              <a:rect l="l" t="t" r="r" b="b"/>
              <a:pathLst>
                <a:path w="57785">
                  <a:moveTo>
                    <a:pt x="0" y="0"/>
                  </a:moveTo>
                  <a:lnTo>
                    <a:pt x="57200" y="0"/>
                  </a:lnTo>
                </a:path>
              </a:pathLst>
            </a:custGeom>
            <a:ln w="5232">
              <a:solidFill>
                <a:srgbClr val="FFFFFF"/>
              </a:solidFill>
            </a:ln>
          </p:spPr>
          <p:txBody>
            <a:bodyPr wrap="square" lIns="0" tIns="0" rIns="0" bIns="0" rtlCol="0"/>
            <a:lstStyle/>
            <a:p>
              <a:endParaRPr>
                <a:cs typeface="Calibri" panose="020F0502020204030204" pitchFamily="34" charset="0"/>
              </a:endParaRPr>
            </a:p>
          </p:txBody>
        </p:sp>
        <p:pic>
          <p:nvPicPr>
            <p:cNvPr id="104" name="object 70">
              <a:extLst>
                <a:ext uri="{FF2B5EF4-FFF2-40B4-BE49-F238E27FC236}">
                  <a16:creationId xmlns:a16="http://schemas.microsoft.com/office/drawing/2014/main" id="{636FA896-CD11-D67E-88F2-1D433D0E1B5A}"/>
                </a:ext>
              </a:extLst>
            </p:cNvPr>
            <p:cNvPicPr/>
            <p:nvPr/>
          </p:nvPicPr>
          <p:blipFill>
            <a:blip r:embed="rId15" cstate="print"/>
            <a:stretch>
              <a:fillRect/>
            </a:stretch>
          </p:blipFill>
          <p:spPr>
            <a:xfrm>
              <a:off x="5706402" y="6472873"/>
              <a:ext cx="146113" cy="145859"/>
            </a:xfrm>
            <a:prstGeom prst="rect">
              <a:avLst/>
            </a:prstGeom>
          </p:spPr>
        </p:pic>
        <p:pic>
          <p:nvPicPr>
            <p:cNvPr id="105" name="object 71">
              <a:extLst>
                <a:ext uri="{FF2B5EF4-FFF2-40B4-BE49-F238E27FC236}">
                  <a16:creationId xmlns:a16="http://schemas.microsoft.com/office/drawing/2014/main" id="{AB13097D-69AF-EB5D-66BD-2CB9118B5A10}"/>
                </a:ext>
              </a:extLst>
            </p:cNvPr>
            <p:cNvPicPr/>
            <p:nvPr/>
          </p:nvPicPr>
          <p:blipFill>
            <a:blip r:embed="rId16" cstate="print"/>
            <a:stretch>
              <a:fillRect/>
            </a:stretch>
          </p:blipFill>
          <p:spPr>
            <a:xfrm>
              <a:off x="5881833" y="6471852"/>
              <a:ext cx="152869" cy="151841"/>
            </a:xfrm>
            <a:prstGeom prst="rect">
              <a:avLst/>
            </a:prstGeom>
          </p:spPr>
        </p:pic>
        <p:pic>
          <p:nvPicPr>
            <p:cNvPr id="106" name="object 72">
              <a:extLst>
                <a:ext uri="{FF2B5EF4-FFF2-40B4-BE49-F238E27FC236}">
                  <a16:creationId xmlns:a16="http://schemas.microsoft.com/office/drawing/2014/main" id="{B86E1597-8AEF-B93B-A9A9-5020B13F5EE8}"/>
                </a:ext>
              </a:extLst>
            </p:cNvPr>
            <p:cNvPicPr/>
            <p:nvPr/>
          </p:nvPicPr>
          <p:blipFill>
            <a:blip r:embed="rId17" cstate="print"/>
            <a:stretch>
              <a:fillRect/>
            </a:stretch>
          </p:blipFill>
          <p:spPr>
            <a:xfrm>
              <a:off x="5088340" y="6299131"/>
              <a:ext cx="137960" cy="139255"/>
            </a:xfrm>
            <a:prstGeom prst="rect">
              <a:avLst/>
            </a:prstGeom>
          </p:spPr>
        </p:pic>
        <p:pic>
          <p:nvPicPr>
            <p:cNvPr id="107" name="object 73">
              <a:extLst>
                <a:ext uri="{FF2B5EF4-FFF2-40B4-BE49-F238E27FC236}">
                  <a16:creationId xmlns:a16="http://schemas.microsoft.com/office/drawing/2014/main" id="{B30D57A1-895D-7733-95BD-C1A6E549C414}"/>
                </a:ext>
              </a:extLst>
            </p:cNvPr>
            <p:cNvPicPr/>
            <p:nvPr/>
          </p:nvPicPr>
          <p:blipFill>
            <a:blip r:embed="rId18" cstate="print"/>
            <a:stretch>
              <a:fillRect/>
            </a:stretch>
          </p:blipFill>
          <p:spPr>
            <a:xfrm>
              <a:off x="4993519" y="5543503"/>
              <a:ext cx="190614" cy="181038"/>
            </a:xfrm>
            <a:prstGeom prst="rect">
              <a:avLst/>
            </a:prstGeom>
          </p:spPr>
        </p:pic>
      </p:grpSp>
      <p:pic>
        <p:nvPicPr>
          <p:cNvPr id="108" name="object 31">
            <a:extLst>
              <a:ext uri="{FF2B5EF4-FFF2-40B4-BE49-F238E27FC236}">
                <a16:creationId xmlns:a16="http://schemas.microsoft.com/office/drawing/2014/main" id="{48F1BB66-40B0-887D-FA05-56A8774B1893}"/>
              </a:ext>
            </a:extLst>
          </p:cNvPr>
          <p:cNvPicPr/>
          <p:nvPr/>
        </p:nvPicPr>
        <p:blipFill>
          <a:blip r:embed="rId19" cstate="print"/>
          <a:stretch>
            <a:fillRect/>
          </a:stretch>
        </p:blipFill>
        <p:spPr>
          <a:xfrm>
            <a:off x="2494388" y="5744510"/>
            <a:ext cx="1120241" cy="2240470"/>
          </a:xfrm>
          <a:prstGeom prst="rect">
            <a:avLst/>
          </a:prstGeom>
        </p:spPr>
      </p:pic>
      <p:sp>
        <p:nvSpPr>
          <p:cNvPr id="109" name="object 32">
            <a:extLst>
              <a:ext uri="{FF2B5EF4-FFF2-40B4-BE49-F238E27FC236}">
                <a16:creationId xmlns:a16="http://schemas.microsoft.com/office/drawing/2014/main" id="{58A88741-D994-8A4C-A941-DB2BBA746177}"/>
              </a:ext>
            </a:extLst>
          </p:cNvPr>
          <p:cNvSpPr/>
          <p:nvPr/>
        </p:nvSpPr>
        <p:spPr>
          <a:xfrm>
            <a:off x="3474946" y="5740067"/>
            <a:ext cx="1327785" cy="2240915"/>
          </a:xfrm>
          <a:custGeom>
            <a:avLst/>
            <a:gdLst/>
            <a:ahLst/>
            <a:cxnLst/>
            <a:rect l="l" t="t" r="r" b="b"/>
            <a:pathLst>
              <a:path w="1327784" h="2240915">
                <a:moveTo>
                  <a:pt x="1117612" y="467271"/>
                </a:moveTo>
                <a:lnTo>
                  <a:pt x="1090320" y="430872"/>
                </a:lnTo>
                <a:lnTo>
                  <a:pt x="1061504" y="395516"/>
                </a:lnTo>
                <a:lnTo>
                  <a:pt x="1031176" y="361264"/>
                </a:lnTo>
                <a:lnTo>
                  <a:pt x="999337" y="328117"/>
                </a:lnTo>
                <a:lnTo>
                  <a:pt x="964425" y="294652"/>
                </a:lnTo>
                <a:lnTo>
                  <a:pt x="928293" y="262839"/>
                </a:lnTo>
                <a:lnTo>
                  <a:pt x="890955" y="232714"/>
                </a:lnTo>
                <a:lnTo>
                  <a:pt x="852449" y="204266"/>
                </a:lnTo>
                <a:lnTo>
                  <a:pt x="812800" y="177533"/>
                </a:lnTo>
                <a:lnTo>
                  <a:pt x="772033" y="152527"/>
                </a:lnTo>
                <a:lnTo>
                  <a:pt x="730173" y="129273"/>
                </a:lnTo>
                <a:lnTo>
                  <a:pt x="687247" y="107784"/>
                </a:lnTo>
                <a:lnTo>
                  <a:pt x="643280" y="88074"/>
                </a:lnTo>
                <a:lnTo>
                  <a:pt x="596925" y="69659"/>
                </a:lnTo>
                <a:lnTo>
                  <a:pt x="549960" y="53390"/>
                </a:lnTo>
                <a:lnTo>
                  <a:pt x="502424" y="39268"/>
                </a:lnTo>
                <a:lnTo>
                  <a:pt x="454355" y="27292"/>
                </a:lnTo>
                <a:lnTo>
                  <a:pt x="405790" y="17487"/>
                </a:lnTo>
                <a:lnTo>
                  <a:pt x="356768" y="9842"/>
                </a:lnTo>
                <a:lnTo>
                  <a:pt x="307301" y="4381"/>
                </a:lnTo>
                <a:lnTo>
                  <a:pt x="257441" y="1092"/>
                </a:lnTo>
                <a:lnTo>
                  <a:pt x="207213" y="0"/>
                </a:lnTo>
                <a:lnTo>
                  <a:pt x="1943" y="0"/>
                </a:lnTo>
                <a:lnTo>
                  <a:pt x="40640" y="75184"/>
                </a:lnTo>
                <a:lnTo>
                  <a:pt x="40627" y="79692"/>
                </a:lnTo>
                <a:lnTo>
                  <a:pt x="0" y="157010"/>
                </a:lnTo>
                <a:lnTo>
                  <a:pt x="207213" y="157010"/>
                </a:lnTo>
                <a:lnTo>
                  <a:pt x="258457" y="158343"/>
                </a:lnTo>
                <a:lnTo>
                  <a:pt x="309206" y="162306"/>
                </a:lnTo>
                <a:lnTo>
                  <a:pt x="359384" y="168884"/>
                </a:lnTo>
                <a:lnTo>
                  <a:pt x="408914" y="178028"/>
                </a:lnTo>
                <a:lnTo>
                  <a:pt x="457720" y="189725"/>
                </a:lnTo>
                <a:lnTo>
                  <a:pt x="505714" y="203923"/>
                </a:lnTo>
                <a:lnTo>
                  <a:pt x="552831" y="220586"/>
                </a:lnTo>
                <a:lnTo>
                  <a:pt x="598970" y="239712"/>
                </a:lnTo>
                <a:lnTo>
                  <a:pt x="644080" y="261226"/>
                </a:lnTo>
                <a:lnTo>
                  <a:pt x="688047" y="285127"/>
                </a:lnTo>
                <a:lnTo>
                  <a:pt x="730821" y="311378"/>
                </a:lnTo>
                <a:lnTo>
                  <a:pt x="772325" y="339928"/>
                </a:lnTo>
                <a:lnTo>
                  <a:pt x="812457" y="370763"/>
                </a:lnTo>
                <a:lnTo>
                  <a:pt x="851141" y="403834"/>
                </a:lnTo>
                <a:lnTo>
                  <a:pt x="888314" y="439127"/>
                </a:lnTo>
                <a:lnTo>
                  <a:pt x="918552" y="470750"/>
                </a:lnTo>
                <a:lnTo>
                  <a:pt x="947178" y="503478"/>
                </a:lnTo>
                <a:lnTo>
                  <a:pt x="974166" y="537286"/>
                </a:lnTo>
                <a:lnTo>
                  <a:pt x="999515" y="572096"/>
                </a:lnTo>
                <a:lnTo>
                  <a:pt x="1080262" y="554977"/>
                </a:lnTo>
                <a:lnTo>
                  <a:pt x="1117612" y="467271"/>
                </a:lnTo>
                <a:close/>
              </a:path>
              <a:path w="1327784" h="2240915">
                <a:moveTo>
                  <a:pt x="1327442" y="1120241"/>
                </a:moveTo>
                <a:lnTo>
                  <a:pt x="1326349" y="1070013"/>
                </a:lnTo>
                <a:lnTo>
                  <a:pt x="1323060" y="1020152"/>
                </a:lnTo>
                <a:lnTo>
                  <a:pt x="1317599" y="970686"/>
                </a:lnTo>
                <a:lnTo>
                  <a:pt x="1309954" y="921664"/>
                </a:lnTo>
                <a:lnTo>
                  <a:pt x="1300149" y="873099"/>
                </a:lnTo>
                <a:lnTo>
                  <a:pt x="1288186" y="825030"/>
                </a:lnTo>
                <a:lnTo>
                  <a:pt x="1274064" y="777506"/>
                </a:lnTo>
                <a:lnTo>
                  <a:pt x="1257795" y="730542"/>
                </a:lnTo>
                <a:lnTo>
                  <a:pt x="1239380" y="684174"/>
                </a:lnTo>
                <a:lnTo>
                  <a:pt x="1216799" y="634199"/>
                </a:lnTo>
                <a:lnTo>
                  <a:pt x="1191907" y="585584"/>
                </a:lnTo>
                <a:lnTo>
                  <a:pt x="1164729" y="538353"/>
                </a:lnTo>
                <a:lnTo>
                  <a:pt x="1135291" y="492544"/>
                </a:lnTo>
                <a:lnTo>
                  <a:pt x="1099985" y="575424"/>
                </a:lnTo>
                <a:lnTo>
                  <a:pt x="1096505" y="578281"/>
                </a:lnTo>
                <a:lnTo>
                  <a:pt x="1015263" y="595515"/>
                </a:lnTo>
                <a:lnTo>
                  <a:pt x="1041641" y="638352"/>
                </a:lnTo>
                <a:lnTo>
                  <a:pt x="1065657" y="682409"/>
                </a:lnTo>
                <a:lnTo>
                  <a:pt x="1087297" y="727595"/>
                </a:lnTo>
                <a:lnTo>
                  <a:pt x="1106512" y="773836"/>
                </a:lnTo>
                <a:lnTo>
                  <a:pt x="1123264" y="821042"/>
                </a:lnTo>
                <a:lnTo>
                  <a:pt x="1137539" y="869149"/>
                </a:lnTo>
                <a:lnTo>
                  <a:pt x="1149299" y="918057"/>
                </a:lnTo>
                <a:lnTo>
                  <a:pt x="1158506" y="967701"/>
                </a:lnTo>
                <a:lnTo>
                  <a:pt x="1165110" y="1018006"/>
                </a:lnTo>
                <a:lnTo>
                  <a:pt x="1169111" y="1068870"/>
                </a:lnTo>
                <a:lnTo>
                  <a:pt x="1170444" y="1120241"/>
                </a:lnTo>
                <a:lnTo>
                  <a:pt x="1169123" y="1171473"/>
                </a:lnTo>
                <a:lnTo>
                  <a:pt x="1165148" y="1222222"/>
                </a:lnTo>
                <a:lnTo>
                  <a:pt x="1158570" y="1272400"/>
                </a:lnTo>
                <a:lnTo>
                  <a:pt x="1149426" y="1321943"/>
                </a:lnTo>
                <a:lnTo>
                  <a:pt x="1137729" y="1370736"/>
                </a:lnTo>
                <a:lnTo>
                  <a:pt x="1123530" y="1418742"/>
                </a:lnTo>
                <a:lnTo>
                  <a:pt x="1106855" y="1465846"/>
                </a:lnTo>
                <a:lnTo>
                  <a:pt x="1087742" y="1511998"/>
                </a:lnTo>
                <a:lnTo>
                  <a:pt x="1066215" y="1557096"/>
                </a:lnTo>
                <a:lnTo>
                  <a:pt x="1042314" y="1601076"/>
                </a:lnTo>
                <a:lnTo>
                  <a:pt x="1016076" y="1643849"/>
                </a:lnTo>
                <a:lnTo>
                  <a:pt x="987513" y="1685353"/>
                </a:lnTo>
                <a:lnTo>
                  <a:pt x="956691" y="1725485"/>
                </a:lnTo>
                <a:lnTo>
                  <a:pt x="923607" y="1764182"/>
                </a:lnTo>
                <a:lnTo>
                  <a:pt x="888314" y="1801355"/>
                </a:lnTo>
                <a:lnTo>
                  <a:pt x="851141" y="1836635"/>
                </a:lnTo>
                <a:lnTo>
                  <a:pt x="812457" y="1869719"/>
                </a:lnTo>
                <a:lnTo>
                  <a:pt x="772325" y="1900555"/>
                </a:lnTo>
                <a:lnTo>
                  <a:pt x="730834" y="1929104"/>
                </a:lnTo>
                <a:lnTo>
                  <a:pt x="688060" y="1955355"/>
                </a:lnTo>
                <a:lnTo>
                  <a:pt x="644080" y="1979244"/>
                </a:lnTo>
                <a:lnTo>
                  <a:pt x="598970" y="2000770"/>
                </a:lnTo>
                <a:lnTo>
                  <a:pt x="552831" y="2019884"/>
                </a:lnTo>
                <a:lnTo>
                  <a:pt x="505714" y="2036559"/>
                </a:lnTo>
                <a:lnTo>
                  <a:pt x="457720" y="2050757"/>
                </a:lnTo>
                <a:lnTo>
                  <a:pt x="408914" y="2062441"/>
                </a:lnTo>
                <a:lnTo>
                  <a:pt x="359384" y="2071598"/>
                </a:lnTo>
                <a:lnTo>
                  <a:pt x="309206" y="2078164"/>
                </a:lnTo>
                <a:lnTo>
                  <a:pt x="258457" y="2082139"/>
                </a:lnTo>
                <a:lnTo>
                  <a:pt x="207213" y="2083473"/>
                </a:lnTo>
                <a:lnTo>
                  <a:pt x="207213" y="2240483"/>
                </a:lnTo>
                <a:lnTo>
                  <a:pt x="257441" y="2239378"/>
                </a:lnTo>
                <a:lnTo>
                  <a:pt x="307301" y="2236101"/>
                </a:lnTo>
                <a:lnTo>
                  <a:pt x="356768" y="2230628"/>
                </a:lnTo>
                <a:lnTo>
                  <a:pt x="405790" y="2222995"/>
                </a:lnTo>
                <a:lnTo>
                  <a:pt x="454355" y="2213178"/>
                </a:lnTo>
                <a:lnTo>
                  <a:pt x="502424" y="2201214"/>
                </a:lnTo>
                <a:lnTo>
                  <a:pt x="549948" y="2187092"/>
                </a:lnTo>
                <a:lnTo>
                  <a:pt x="596912" y="2170823"/>
                </a:lnTo>
                <a:lnTo>
                  <a:pt x="643280" y="2152408"/>
                </a:lnTo>
                <a:lnTo>
                  <a:pt x="687247" y="2132698"/>
                </a:lnTo>
                <a:lnTo>
                  <a:pt x="730173" y="2111210"/>
                </a:lnTo>
                <a:lnTo>
                  <a:pt x="772033" y="2087956"/>
                </a:lnTo>
                <a:lnTo>
                  <a:pt x="812800" y="2062949"/>
                </a:lnTo>
                <a:lnTo>
                  <a:pt x="852462" y="2036216"/>
                </a:lnTo>
                <a:lnTo>
                  <a:pt x="890968" y="2007768"/>
                </a:lnTo>
                <a:lnTo>
                  <a:pt x="928293" y="1977631"/>
                </a:lnTo>
                <a:lnTo>
                  <a:pt x="964438" y="1945830"/>
                </a:lnTo>
                <a:lnTo>
                  <a:pt x="999337" y="1912366"/>
                </a:lnTo>
                <a:lnTo>
                  <a:pt x="1032802" y="1877453"/>
                </a:lnTo>
                <a:lnTo>
                  <a:pt x="1064615" y="1841322"/>
                </a:lnTo>
                <a:lnTo>
                  <a:pt x="1094752" y="1803984"/>
                </a:lnTo>
                <a:lnTo>
                  <a:pt x="1123188" y="1765477"/>
                </a:lnTo>
                <a:lnTo>
                  <a:pt x="1149921" y="1725828"/>
                </a:lnTo>
                <a:lnTo>
                  <a:pt x="1174927" y="1685061"/>
                </a:lnTo>
                <a:lnTo>
                  <a:pt x="1198181" y="1643202"/>
                </a:lnTo>
                <a:lnTo>
                  <a:pt x="1219682" y="1600276"/>
                </a:lnTo>
                <a:lnTo>
                  <a:pt x="1239380" y="1556321"/>
                </a:lnTo>
                <a:lnTo>
                  <a:pt x="1257795" y="1509953"/>
                </a:lnTo>
                <a:lnTo>
                  <a:pt x="1274064" y="1462989"/>
                </a:lnTo>
                <a:lnTo>
                  <a:pt x="1288186" y="1415453"/>
                </a:lnTo>
                <a:lnTo>
                  <a:pt x="1300149" y="1367396"/>
                </a:lnTo>
                <a:lnTo>
                  <a:pt x="1309954" y="1318831"/>
                </a:lnTo>
                <a:lnTo>
                  <a:pt x="1317599" y="1269796"/>
                </a:lnTo>
                <a:lnTo>
                  <a:pt x="1323060" y="1220330"/>
                </a:lnTo>
                <a:lnTo>
                  <a:pt x="1326349" y="1170470"/>
                </a:lnTo>
                <a:lnTo>
                  <a:pt x="1327442" y="1120241"/>
                </a:lnTo>
                <a:close/>
              </a:path>
            </a:pathLst>
          </a:custGeom>
          <a:solidFill>
            <a:srgbClr val="992B7D"/>
          </a:solidFill>
        </p:spPr>
        <p:txBody>
          <a:bodyPr wrap="square" lIns="0" tIns="0" rIns="0" bIns="0" rtlCol="0"/>
          <a:lstStyle/>
          <a:p>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083050" y="462918"/>
            <a:ext cx="3169829" cy="5206554"/>
          </a:xfrm>
          <a:prstGeom prst="rect">
            <a:avLst/>
          </a:prstGeom>
        </p:spPr>
        <p:txBody>
          <a:bodyPr vert="horz" wrap="square" lIns="0" tIns="12700" rIns="0" bIns="0" rtlCol="0">
            <a:spAutoFit/>
          </a:bodyPr>
          <a:lstStyle/>
          <a:p>
            <a:pPr marL="12065" marR="5080" algn="just" rtl="1">
              <a:lnSpc>
                <a:spcPct val="150000"/>
              </a:lnSpc>
              <a:spcBef>
                <a:spcPts val="100"/>
              </a:spcBef>
              <a:buClr>
                <a:srgbClr val="992B7D"/>
              </a:buClr>
              <a:tabLst>
                <a:tab pos="156210" algn="l"/>
              </a:tabLst>
            </a:pPr>
            <a:r>
              <a:rPr kumimoji="0" lang="ar-JO" altLang="en-US" sz="1000" b="1" i="0" u="none" strike="noStrike" cap="none" normalizeH="0" baseline="0" dirty="0">
                <a:ln>
                  <a:noFill/>
                </a:ln>
                <a:solidFill>
                  <a:srgbClr val="FF3399"/>
                </a:solidFill>
                <a:effectLst/>
                <a:latin typeface="inherit"/>
                <a:cs typeface="Calibri" panose="020F0502020204030204" pitchFamily="34" charset="0"/>
              </a:rPr>
              <a:t>1. </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بناء آلية التغذية الراجعة: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تحديد ما إذا كان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المنظم هو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وسيلة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الأنسب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لجمع</a:t>
            </a:r>
            <a:r>
              <a:rPr lang="ar-JO" altLang="en-US" sz="1000" dirty="0">
                <a:solidFill>
                  <a:srgbClr val="202124"/>
                </a:solidFill>
                <a:latin typeface="inherit"/>
                <a:cs typeface="Calibri" panose="020F0502020204030204" pitchFamily="34" charset="0"/>
              </a:rPr>
              <a:t> </a:t>
            </a:r>
            <a:r>
              <a:rPr lang="ar-JO" sz="950" dirty="0">
                <a:solidFill>
                  <a:srgbClr val="E42A83"/>
                </a:solidFill>
                <a:latin typeface="Arial"/>
                <a:cs typeface="Calibri" panose="020F0502020204030204" pitchFamily="34" charset="0"/>
                <a:hlinkClick r:id="rId2" action="ppaction://hlinksldjump"/>
              </a:rPr>
              <a:t>التغذية الراجعة المجتمعية</a:t>
            </a:r>
            <a:r>
              <a:rPr sz="950" dirty="0">
                <a:latin typeface="Arial"/>
                <a:cs typeface="Calibri" panose="020F0502020204030204" pitchFamily="34" charset="0"/>
              </a:rPr>
              <a:t>.</a:t>
            </a:r>
            <a:r>
              <a:rPr lang="ar-JO" sz="950" dirty="0">
                <a:latin typeface="Arial"/>
                <a:cs typeface="Calibri" panose="020F0502020204030204" pitchFamily="34" charset="0"/>
              </a:rPr>
              <a:t> </a:t>
            </a:r>
            <a:r>
              <a:rPr kumimoji="0" lang="ar-SA" altLang="en-US" sz="900" b="0" i="0" u="none" strike="noStrike" cap="none" normalizeH="0" baseline="0" dirty="0">
                <a:ln>
                  <a:noFill/>
                </a:ln>
                <a:solidFill>
                  <a:srgbClr val="202124"/>
                </a:solidFill>
                <a:effectLst/>
                <a:latin typeface="inherit"/>
                <a:cs typeface="Calibri" panose="020F0502020204030204" pitchFamily="34" charset="0"/>
              </a:rPr>
              <a:t>إذا كانت الإجابة بنعم، </a:t>
            </a:r>
            <a:r>
              <a:rPr lang="ar-JO" altLang="en-US" sz="900" dirty="0">
                <a:solidFill>
                  <a:srgbClr val="202124"/>
                </a:solidFill>
                <a:latin typeface="inherit"/>
                <a:cs typeface="Calibri" panose="020F0502020204030204" pitchFamily="34" charset="0"/>
              </a:rPr>
              <a:t>احرص على</a:t>
            </a:r>
            <a:r>
              <a:rPr kumimoji="0" lang="ar-SA" altLang="en-US" sz="900" b="0" i="0" u="none" strike="noStrike" cap="none" normalizeH="0" baseline="0" dirty="0">
                <a:ln>
                  <a:noFill/>
                </a:ln>
                <a:solidFill>
                  <a:srgbClr val="202124"/>
                </a:solidFill>
                <a:effectLst/>
                <a:latin typeface="inherit"/>
                <a:cs typeface="Calibri" panose="020F0502020204030204" pitchFamily="34" charset="0"/>
              </a:rPr>
              <a:t> تصميم </a:t>
            </a:r>
            <a:r>
              <a:rPr kumimoji="0" lang="ar-JO" altLang="en-US" sz="900" b="0" i="0" u="none" strike="noStrike" cap="none" normalizeH="0" baseline="0" dirty="0">
                <a:ln>
                  <a:noFill/>
                </a:ln>
                <a:solidFill>
                  <a:srgbClr val="202124"/>
                </a:solidFill>
                <a:effectLst/>
                <a:latin typeface="inherit"/>
                <a:cs typeface="Calibri" panose="020F0502020204030204" pitchFamily="34" charset="0"/>
              </a:rPr>
              <a:t>الإستطلاع</a:t>
            </a:r>
            <a:r>
              <a:rPr kumimoji="0" lang="ar-SA" altLang="en-US" sz="900" b="0" i="0" u="none" strike="noStrike" cap="none" normalizeH="0" baseline="0" dirty="0">
                <a:ln>
                  <a:noFill/>
                </a:ln>
                <a:solidFill>
                  <a:srgbClr val="202124"/>
                </a:solidFill>
                <a:effectLst/>
                <a:latin typeface="inherit"/>
                <a:cs typeface="Calibri" panose="020F0502020204030204" pitchFamily="34" charset="0"/>
              </a:rPr>
              <a:t> مع</a:t>
            </a:r>
            <a:r>
              <a:rPr kumimoji="0" lang="ar-JO" altLang="en-US" sz="900" b="0" i="0" u="none" strike="noStrike" cap="none" normalizeH="0" baseline="0" dirty="0">
                <a:ln>
                  <a:noFill/>
                </a:ln>
                <a:solidFill>
                  <a:srgbClr val="202124"/>
                </a:solidFill>
                <a:effectLst/>
                <a:latin typeface="inherit"/>
                <a:cs typeface="Calibri" panose="020F0502020204030204" pitchFamily="34" charset="0"/>
              </a:rPr>
              <a:t> </a:t>
            </a:r>
            <a:r>
              <a:rPr lang="ar-JO" sz="900" spc="-10" dirty="0">
                <a:solidFill>
                  <a:srgbClr val="E42A83"/>
                </a:solidFill>
                <a:latin typeface="Arial"/>
                <a:cs typeface="Calibri" panose="020F0502020204030204" pitchFamily="34" charset="0"/>
                <a:hlinkClick r:id="rId2" action="ppaction://hlinksldjump"/>
              </a:rPr>
              <a:t>المجتمعات</a:t>
            </a:r>
            <a:r>
              <a:rPr lang="ar-JO" sz="900" spc="-10" dirty="0">
                <a:solidFill>
                  <a:srgbClr val="E42A83"/>
                </a:solidFill>
                <a:latin typeface="Arial"/>
                <a:cs typeface="Calibri" panose="020F0502020204030204" pitchFamily="34" charset="0"/>
              </a:rPr>
              <a:t> </a:t>
            </a:r>
            <a:r>
              <a:rPr kumimoji="0" lang="ar-JO" altLang="en-US" sz="900" b="0" i="0" u="none" strike="noStrike" cap="none" normalizeH="0" baseline="0" dirty="0">
                <a:ln>
                  <a:noFill/>
                </a:ln>
                <a:solidFill>
                  <a:srgbClr val="202124"/>
                </a:solidFill>
                <a:effectLst/>
                <a:latin typeface="inherit"/>
                <a:cs typeface="Calibri" panose="020F0502020204030204" pitchFamily="34" charset="0"/>
              </a:rPr>
              <a:t>و</a:t>
            </a:r>
            <a:r>
              <a:rPr kumimoji="0" lang="en-US" altLang="en-US" sz="9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900" b="0" i="0" u="none" strike="noStrike" cap="none" normalizeH="0" baseline="0" dirty="0">
                <a:ln>
                  <a:noFill/>
                </a:ln>
                <a:solidFill>
                  <a:srgbClr val="202124"/>
                </a:solidFill>
                <a:effectLst/>
                <a:latin typeface="inherit"/>
                <a:cs typeface="Calibri" panose="020F0502020204030204" pitchFamily="34" charset="0"/>
              </a:rPr>
              <a:t>الشركاء والزملاء وتأكد من أن المعلومات ستكون قابلة للتنفيذ</a:t>
            </a:r>
            <a:r>
              <a:rPr kumimoji="0" lang="ar-JO" altLang="en-US" sz="9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حدد بوضوح العمليات اللازمة لجمع </a:t>
            </a:r>
            <a:r>
              <a:rPr lang="ar-JO" altLang="en-US" sz="1000" dirty="0">
                <a:solidFill>
                  <a:srgbClr val="202124"/>
                </a:solidFill>
                <a:latin typeface="inherit"/>
                <a:cs typeface="Calibri" panose="020F0502020204030204" pitchFamily="34" charset="0"/>
              </a:rPr>
              <a:t>التغذية الراجعة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المجتمع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وإدارتها ومشاركتها وأدوار ومسؤوليات جميع المشاركين</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ar-JO" altLang="en-US" sz="100" b="0" i="0" u="none" strike="noStrike" cap="none" normalizeH="0" baseline="0" dirty="0">
              <a:ln>
                <a:noFill/>
              </a:ln>
              <a:solidFill>
                <a:schemeClr val="tx1"/>
              </a:solidFill>
              <a:effectLst/>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lang="ar-JO" altLang="en-US" sz="100" dirty="0">
              <a:solidFill>
                <a:schemeClr val="tx1"/>
              </a:solidFill>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lang="ar-JO" altLang="en-US" sz="100" dirty="0">
              <a:solidFill>
                <a:schemeClr val="tx1"/>
              </a:solidFill>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L="12065" marR="5080" algn="just" rtl="1">
              <a:lnSpc>
                <a:spcPct val="150000"/>
              </a:lnSpc>
              <a:spcBef>
                <a:spcPts val="100"/>
              </a:spcBef>
              <a:buClr>
                <a:srgbClr val="992B7D"/>
              </a:buClr>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lang="ar-JO" altLang="en-US" sz="100" dirty="0">
              <a:solidFill>
                <a:schemeClr val="tx1"/>
              </a:solidFill>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lang="ar-JO" altLang="en-US" sz="100" dirty="0">
              <a:solidFill>
                <a:schemeClr val="tx1"/>
              </a:solidFill>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lang="ar-JO" altLang="en-US" sz="100" dirty="0">
              <a:solidFill>
                <a:schemeClr val="tx1"/>
              </a:solidFill>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lang="ar-JO" altLang="en-US" sz="100" dirty="0">
              <a:solidFill>
                <a:schemeClr val="tx1"/>
              </a:solidFill>
              <a:cs typeface="Calibri" panose="020F0502020204030204" pitchFamily="34" charset="0"/>
            </a:endParaRPr>
          </a:p>
          <a:p>
            <a:pPr marL="240665" marR="5080" indent="-228600" algn="just" rtl="1">
              <a:lnSpc>
                <a:spcPct val="150000"/>
              </a:lnSpc>
              <a:spcBef>
                <a:spcPts val="100"/>
              </a:spcBef>
              <a:buClr>
                <a:srgbClr val="992B7D"/>
              </a:buClr>
              <a:buAutoNum type="arabicPeriod"/>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L="12065" marR="5080" algn="just" rtl="1">
              <a:lnSpc>
                <a:spcPct val="150000"/>
              </a:lnSpc>
              <a:spcBef>
                <a:spcPts val="100"/>
              </a:spcBef>
              <a:buClr>
                <a:srgbClr val="992B7D"/>
              </a:buClr>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L="156210" marR="5080" indent="-144145" algn="just" rtl="1">
              <a:lnSpc>
                <a:spcPct val="150000"/>
              </a:lnSpc>
              <a:spcBef>
                <a:spcPts val="100"/>
              </a:spcBef>
              <a:buClr>
                <a:srgbClr val="992B7D"/>
              </a:buClr>
              <a:buFontTx/>
              <a:buAutoNum type="arabicPeriod"/>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L="12065" marR="5080" algn="just" rtl="1">
              <a:lnSpc>
                <a:spcPct val="150000"/>
              </a:lnSpc>
              <a:spcBef>
                <a:spcPts val="100"/>
              </a:spcBef>
              <a:buClr>
                <a:srgbClr val="992B7D"/>
              </a:buClr>
              <a:tabLst>
                <a:tab pos="156210" algn="l"/>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r>
              <a:rPr kumimoji="0" lang="ar-JO" altLang="en-US" sz="1000" b="1" i="0" u="none" strike="noStrike" cap="none" normalizeH="0" baseline="0" dirty="0">
                <a:ln>
                  <a:noFill/>
                </a:ln>
                <a:solidFill>
                  <a:srgbClr val="FF3399"/>
                </a:solidFill>
                <a:effectLst/>
                <a:latin typeface="inherit"/>
                <a:cs typeface="Calibri" panose="020F0502020204030204" pitchFamily="34" charset="0"/>
              </a:rPr>
              <a:t>2 . </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جمع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يمكنك جمع بيانات الاستطلاع وجهاً لوجه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أو من خلال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المكالمات الهاتفية أو عبر الإنترنت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وفقًا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أفضل طريقة للوصول إلى السكان المستهدفين والموارد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المتاحة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لديك. يتم جمع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باستخدام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محدد مسبقًا، والذي يتضمن أسئلة حول مكان وكيفية جمع البيانات، بالإضافة إلى الخصائص الديموغرافية للشخص الذي شارك المعلومات</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lang="ar-JO" altLang="en-US" sz="100" dirty="0">
              <a:solidFill>
                <a:schemeClr val="tx1"/>
              </a:solidFill>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lang="ar-JO" altLang="en-US" sz="100" dirty="0">
              <a:solidFill>
                <a:schemeClr val="tx1"/>
              </a:solidFill>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lang="ar-JO" altLang="en-US" sz="100" dirty="0">
              <a:solidFill>
                <a:schemeClr val="tx1"/>
              </a:solidFill>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lang="ar-JO" altLang="en-US" sz="100" dirty="0">
              <a:solidFill>
                <a:schemeClr val="tx1"/>
              </a:solidFill>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lang="ar-JO" altLang="en-US" sz="100" dirty="0">
              <a:solidFill>
                <a:schemeClr val="tx1"/>
              </a:solidFill>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50000"/>
              </a:lnSpc>
              <a:spcBef>
                <a:spcPct val="0"/>
              </a:spcBef>
              <a:spcAft>
                <a:spcPct val="0"/>
              </a:spcAft>
              <a:buClrTx/>
              <a:buSzTx/>
              <a:tabLst/>
            </a:pPr>
            <a:endParaRPr lang="ar-JO" altLang="en-US" sz="100" dirty="0">
              <a:solidFill>
                <a:schemeClr val="tx1"/>
              </a:solidFill>
              <a:cs typeface="Calibri" panose="020F0502020204030204" pitchFamily="34" charset="0"/>
            </a:endParaRPr>
          </a:p>
          <a:p>
            <a:pPr algn="just" rtl="1" eaLnBrk="0" fontAlgn="base" hangingPunct="0">
              <a:lnSpc>
                <a:spcPct val="150000"/>
              </a:lnSpc>
              <a:spcBef>
                <a:spcPct val="0"/>
              </a:spcBef>
              <a:spcAft>
                <a:spcPct val="0"/>
              </a:spcAft>
            </a:pPr>
            <a:r>
              <a:rPr kumimoji="0" lang="ar-JO" altLang="en-US" sz="1000" b="1" i="0" u="none" strike="noStrike" cap="none" normalizeH="0" baseline="0" dirty="0">
                <a:ln>
                  <a:noFill/>
                </a:ln>
                <a:solidFill>
                  <a:srgbClr val="FF3399"/>
                </a:solidFill>
                <a:effectLst/>
                <a:latin typeface="inherit"/>
                <a:cs typeface="Calibri" panose="020F0502020204030204" pitchFamily="34" charset="0"/>
              </a:rPr>
              <a:t>3. </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إحالة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 وتحليلها: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بعد ذلك</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ستعمل على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إدخال جميع البيانات أو تحميلها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قاعدة بيانات مركزية واحدة ومراجعتها </a:t>
            </a:r>
            <a:r>
              <a:rPr lang="ar-JO" altLang="en-US" sz="1000" dirty="0">
                <a:solidFill>
                  <a:srgbClr val="202124"/>
                </a:solidFill>
                <a:latin typeface="inherit"/>
                <a:cs typeface="Calibri" panose="020F0502020204030204" pitchFamily="34" charset="0"/>
              </a:rPr>
              <a:t>وت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صنيفها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عادة ما تكون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الاستطلاع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غير حساسة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بطبيعتها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ولكن في حالة وجود أي قضايا حرجة أو حساس</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إحالتها إلى فرق البرنامج أو القيادة. سيتم بعد ذلك تحليل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وتقديمها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بشكل مرئي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بطريقة واضحة وبسيطة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وممتعة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ضع في اعتبارك بالإعتبار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دمج </a:t>
            </a:r>
            <a:r>
              <a:rPr lang="ar-JO" altLang="en-US" sz="1000" dirty="0">
                <a:solidFill>
                  <a:srgbClr val="202124"/>
                </a:solidFill>
                <a:latin typeface="inherit"/>
                <a:cs typeface="Calibri" panose="020F0502020204030204" pitchFamily="34" charset="0"/>
              </a:rPr>
              <a:t>ومطابقة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نتائج مع البيانات التشغيلية والوبائية والاجتماعية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R="0" lvl="0" algn="just" defTabSz="914400" rtl="1" eaLnBrk="0" fontAlgn="base" latinLnBrk="0" hangingPunct="0">
              <a:lnSpc>
                <a:spcPct val="10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00000"/>
              </a:lnSpc>
              <a:spcBef>
                <a:spcPct val="0"/>
              </a:spcBef>
              <a:spcAft>
                <a:spcPct val="0"/>
              </a:spcAft>
              <a:buClrTx/>
              <a:buSzTx/>
              <a:tabLst/>
            </a:pPr>
            <a:endParaRPr lang="ar-JO" altLang="en-US" sz="100" dirty="0">
              <a:solidFill>
                <a:schemeClr val="tx1"/>
              </a:solidFill>
              <a:cs typeface="Calibri" panose="020F0502020204030204" pitchFamily="34" charset="0"/>
            </a:endParaRPr>
          </a:p>
          <a:p>
            <a:pPr marR="0" lvl="0" algn="just" defTabSz="914400" rtl="1" eaLnBrk="0" fontAlgn="base" latinLnBrk="0" hangingPunct="0">
              <a:lnSpc>
                <a:spcPct val="10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00000"/>
              </a:lnSpc>
              <a:spcBef>
                <a:spcPct val="0"/>
              </a:spcBef>
              <a:spcAft>
                <a:spcPct val="0"/>
              </a:spcAft>
              <a:buClrTx/>
              <a:buSzTx/>
              <a:tabLst/>
            </a:pPr>
            <a:endParaRPr lang="ar-JO" altLang="en-US" sz="100" dirty="0">
              <a:solidFill>
                <a:schemeClr val="tx1"/>
              </a:solidFill>
              <a:cs typeface="Calibri" panose="020F0502020204030204" pitchFamily="34" charset="0"/>
            </a:endParaRPr>
          </a:p>
          <a:p>
            <a:pPr marR="0" lvl="0" algn="just" defTabSz="914400" rtl="1" eaLnBrk="0" fontAlgn="base" latinLnBrk="0" hangingPunct="0">
              <a:lnSpc>
                <a:spcPct val="10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00000"/>
              </a:lnSpc>
              <a:spcBef>
                <a:spcPct val="0"/>
              </a:spcBef>
              <a:spcAft>
                <a:spcPct val="0"/>
              </a:spcAft>
              <a:buClrTx/>
              <a:buSzTx/>
              <a:tabLst/>
            </a:pPr>
            <a:r>
              <a:rPr lang="ar-JO" altLang="en-US" sz="100" dirty="0">
                <a:solidFill>
                  <a:schemeClr val="tx1"/>
                </a:solidFill>
                <a:cs typeface="Calibri" panose="020F0502020204030204" pitchFamily="34" charset="0"/>
              </a:rPr>
              <a:t>3. </a:t>
            </a: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00000"/>
              </a:lnSpc>
              <a:spcBef>
                <a:spcPct val="0"/>
              </a:spcBef>
              <a:spcAft>
                <a:spcPct val="0"/>
              </a:spcAft>
              <a:buClrTx/>
              <a:buSzTx/>
              <a:tabLst/>
            </a:pPr>
            <a:endParaRPr kumimoji="0" lang="ar-JO" altLang="en-US" sz="100" b="0" i="0" u="none" strike="noStrike" cap="none" normalizeH="0" baseline="0" dirty="0">
              <a:ln>
                <a:noFill/>
              </a:ln>
              <a:solidFill>
                <a:schemeClr val="tx1"/>
              </a:solidFill>
              <a:effectLst/>
              <a:cs typeface="Calibri" panose="020F0502020204030204" pitchFamily="34" charset="0"/>
            </a:endParaRPr>
          </a:p>
          <a:p>
            <a:pPr marR="0" lvl="0" algn="just" defTabSz="914400" rtl="1" eaLnBrk="0" fontAlgn="base" latinLnBrk="0" hangingPunct="0">
              <a:lnSpc>
                <a:spcPct val="100000"/>
              </a:lnSpc>
              <a:spcBef>
                <a:spcPct val="0"/>
              </a:spcBef>
              <a:spcAft>
                <a:spcPct val="0"/>
              </a:spcAft>
              <a:buClrTx/>
              <a:buSzTx/>
              <a:tabLst/>
            </a:pPr>
            <a:endParaRPr lang="ar-JO" altLang="en-US" sz="100" dirty="0">
              <a:solidFill>
                <a:schemeClr val="tx1"/>
              </a:solidFill>
              <a:latin typeface="Arial" panose="020B0604020202020204" pitchFamily="34" charset="0"/>
              <a:cs typeface="Calibri" panose="020F0502020204030204" pitchFamily="34" charset="0"/>
            </a:endParaRPr>
          </a:p>
          <a:p>
            <a:pPr marR="0" lvl="0" algn="just" defTabSz="914400" rtl="1" eaLnBrk="0" fontAlgn="base" latinLnBrk="0" hangingPunct="0">
              <a:lnSpc>
                <a:spcPct val="100000"/>
              </a:lnSpc>
              <a:spcBef>
                <a:spcPct val="0"/>
              </a:spcBef>
              <a:spcAft>
                <a:spcPct val="0"/>
              </a:spcAft>
              <a:buClrTx/>
              <a:buSzTx/>
              <a:tabLst/>
            </a:pPr>
            <a:r>
              <a:rPr kumimoji="0" lang="ar-JO" altLang="en-US" sz="1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3.</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 name="object 3"/>
          <p:cNvSpPr txBox="1"/>
          <p:nvPr/>
        </p:nvSpPr>
        <p:spPr>
          <a:xfrm>
            <a:off x="620350" y="413258"/>
            <a:ext cx="3169828" cy="5414303"/>
          </a:xfrm>
          <a:prstGeom prst="rect">
            <a:avLst/>
          </a:prstGeom>
        </p:spPr>
        <p:txBody>
          <a:bodyPr vert="horz" wrap="square" lIns="0" tIns="12700" rIns="0" bIns="0" rtlCol="0">
            <a:spAutoFit/>
          </a:bodyPr>
          <a:lstStyle/>
          <a:p>
            <a:pPr marL="0" marR="0" lvl="0" indent="0" algn="just" defTabSz="914400" rtl="1" eaLnBrk="0" fontAlgn="base" latinLnBrk="0" hangingPunct="0">
              <a:lnSpc>
                <a:spcPct val="150000"/>
              </a:lnSpc>
              <a:spcBef>
                <a:spcPct val="0"/>
              </a:spcBef>
              <a:spcAft>
                <a:spcPct val="0"/>
              </a:spcAft>
              <a:buClrTx/>
              <a:buSzTx/>
              <a:buFontTx/>
              <a:buNone/>
              <a:tabLst/>
            </a:pPr>
            <a:r>
              <a:rPr kumimoji="0" lang="ar-JO" altLang="en-US" sz="1000" b="1" i="0" u="none" strike="noStrike" cap="none" normalizeH="0" baseline="0" dirty="0">
                <a:ln>
                  <a:noFill/>
                </a:ln>
                <a:solidFill>
                  <a:srgbClr val="FF3399"/>
                </a:solidFill>
                <a:effectLst/>
                <a:latin typeface="inherit"/>
                <a:cs typeface="Calibri" panose="020F0502020204030204" pitchFamily="34" charset="0"/>
              </a:rPr>
              <a:t>4. </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مشاركة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lang="ar-JO" altLang="en-US" sz="1000" b="1" dirty="0">
                <a:solidFill>
                  <a:srgbClr val="202124"/>
                </a:solidFill>
                <a:latin typeface="inherit"/>
                <a:cs typeface="Calibri" panose="020F0502020204030204" pitchFamily="34" charset="0"/>
              </a:rPr>
              <a:t>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والعمل</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وفقًا</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لها</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تتمثل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الخطوة الأكثر أهمية في دورة </a:t>
            </a:r>
            <a:r>
              <a:rPr lang="ar-JO" altLang="en-US" sz="1000" dirty="0">
                <a:solidFill>
                  <a:srgbClr val="202124"/>
                </a:solidFill>
                <a:latin typeface="inherit"/>
                <a:cs typeface="Calibri" panose="020F0502020204030204" pitchFamily="34" charset="0"/>
              </a:rPr>
              <a:t>الملاحظات والانطباعات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التجمع معًا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لمناقشة ما كنت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تسمع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ونه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وما الذي يعنيه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ذلك، وما يمكنك القيام به لمعالجة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لتسهيل هذه العملية،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حيث</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تحتاج إلى مشاركة ومناقشة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نتائج مع أولئك الذين هم في وضع يسمح لهم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بالعمل وفقًا لها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ويشمل ذلك المناقشات الداخلية والمناقشات الخارجية (مع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الأقران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وغيرهم)، والأهم من ذلك، الاجتماعات المجتمع</a:t>
            </a:r>
            <a:r>
              <a:rPr kumimoji="0" lang="ar-JO" altLang="en-US" sz="1000" b="0" i="0" u="none" strike="noStrike" cap="none" normalizeH="0" baseline="0" dirty="0" err="1">
                <a:ln>
                  <a:noFill/>
                </a:ln>
                <a:solidFill>
                  <a:srgbClr val="202124"/>
                </a:solidFill>
                <a:effectLst/>
                <a:latin typeface="inherit"/>
                <a:cs typeface="Calibri" panose="020F0502020204030204" pitchFamily="34" charset="0"/>
              </a:rPr>
              <a:t>ية</a:t>
            </a:r>
            <a:r>
              <a:rPr lang="ar-JO" altLang="en-US" sz="1000" dirty="0">
                <a:solidFill>
                  <a:srgbClr val="202124"/>
                </a:solidFill>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ومن المهم</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أيضًا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إلى الحد ذاته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استخدام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نتائج كمصدر للبحث الاجتماعي الذي يقوده المجتمع في المستقبل</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0" marR="0" lvl="0" indent="0" algn="just" defTabSz="914400" rtl="1" eaLnBrk="0" fontAlgn="base" latinLnBrk="0" hangingPunct="0">
              <a:lnSpc>
                <a:spcPct val="150000"/>
              </a:lnSpc>
              <a:spcBef>
                <a:spcPct val="0"/>
              </a:spcBef>
              <a:spcAft>
                <a:spcPct val="0"/>
              </a:spcAft>
              <a:buClrTx/>
              <a:buSzTx/>
              <a:buFontTx/>
              <a:buNone/>
              <a:tabLst/>
            </a:pPr>
            <a:endParaRPr lang="ar-JO" altLang="en-US" sz="1000" dirty="0">
              <a:solidFill>
                <a:srgbClr val="202124"/>
              </a:solidFill>
              <a:latin typeface="inherit"/>
              <a:cs typeface="Calibri" panose="020F0502020204030204" pitchFamily="34" charset="0"/>
            </a:endParaRPr>
          </a:p>
          <a:p>
            <a:pPr marL="0" marR="0" lvl="0" indent="0" algn="just" defTabSz="914400" rtl="1" eaLnBrk="0" fontAlgn="base" latinLnBrk="0" hangingPunct="0">
              <a:lnSpc>
                <a:spcPct val="150000"/>
              </a:lnSpc>
              <a:spcBef>
                <a:spcPct val="0"/>
              </a:spcBef>
              <a:spcAft>
                <a:spcPct val="0"/>
              </a:spcAft>
              <a:buClrTx/>
              <a:buSzTx/>
              <a:buFontTx/>
              <a:buNone/>
              <a:tabLst/>
            </a:pP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algn="just" rtl="1" eaLnBrk="0" fontAlgn="base" hangingPunct="0">
              <a:lnSpc>
                <a:spcPct val="150000"/>
              </a:lnSpc>
              <a:spcBef>
                <a:spcPct val="0"/>
              </a:spcBef>
              <a:spcAft>
                <a:spcPct val="0"/>
              </a:spcAft>
            </a:pPr>
            <a:r>
              <a:rPr kumimoji="0" lang="ar-JO" altLang="en-US" sz="1000" b="1" i="0" u="none" strike="noStrike" cap="none" normalizeH="0" baseline="0" dirty="0">
                <a:ln>
                  <a:noFill/>
                </a:ln>
                <a:solidFill>
                  <a:srgbClr val="FF3399"/>
                </a:solidFill>
                <a:effectLst/>
                <a:latin typeface="inherit"/>
                <a:cs typeface="Calibri" panose="020F0502020204030204" pitchFamily="34" charset="0"/>
              </a:rPr>
              <a:t>5.</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إغلاق الحلقة:</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 تعد</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آلية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التي تعمل بكامل طاقتها هي تلك التي يعرف المجتمع من خلالها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مصير 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التي قدموها، وهي عملية يشار إليها باسم "</a:t>
            </a:r>
            <a:r>
              <a:rPr lang="ar-JO" sz="1000" spc="-10" dirty="0">
                <a:solidFill>
                  <a:srgbClr val="E42A83"/>
                </a:solidFill>
                <a:latin typeface="Arial"/>
                <a:cs typeface="Calibri" panose="020F0502020204030204" pitchFamily="34" charset="0"/>
                <a:hlinkClick r:id="rId2" action="ppaction://hlinksldjump"/>
              </a:rPr>
              <a:t>إغلاق حلقة 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".عليك توثيق نقاط العمل المتفق عليها وتقديم تحديثات حول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مسار التقدم الخاص بالملاحظات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إلى المجتمع. إذا تم القيام بذلك بشكل صحيح، فعندما يتم التواصل مع الأشخاص من خلال الاستطلاع الجزئي التالي، سيكونون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على قناعة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بأن الأمر يستحق وقتهم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للإجابة عليه</a:t>
            </a:r>
            <a:r>
              <a:rPr kumimoji="0" lang="ar-JO" altLang="en-US" sz="1000" b="0" i="0" u="none" strike="noStrike" cap="none" normalizeH="0" baseline="0" dirty="0">
                <a:ln>
                  <a:noFill/>
                </a:ln>
                <a:solidFill>
                  <a:schemeClr val="tx1"/>
                </a:solidFill>
                <a:effectLst/>
                <a:cs typeface="Calibri" panose="020F0502020204030204" pitchFamily="34" charset="0"/>
              </a:rPr>
              <a:t>. </a:t>
            </a:r>
          </a:p>
          <a:p>
            <a:pPr algn="just" rtl="1" eaLnBrk="0" fontAlgn="base" hangingPunct="0">
              <a:lnSpc>
                <a:spcPct val="150000"/>
              </a:lnSpc>
              <a:spcBef>
                <a:spcPct val="0"/>
              </a:spcBef>
              <a:spcAft>
                <a:spcPct val="0"/>
              </a:spcAft>
            </a:pPr>
            <a:endParaRPr lang="ar-JO" altLang="en-US" sz="1000" dirty="0">
              <a:solidFill>
                <a:schemeClr val="tx1"/>
              </a:solidFill>
              <a:cs typeface="Calibri" panose="020F0502020204030204" pitchFamily="34" charset="0"/>
            </a:endParaRPr>
          </a:p>
          <a:p>
            <a:pPr algn="just" rtl="1" eaLnBrk="0" fontAlgn="base" hangingPunct="0">
              <a:lnSpc>
                <a:spcPct val="150000"/>
              </a:lnSpc>
              <a:spcBef>
                <a:spcPct val="0"/>
              </a:spcBef>
              <a:spcAft>
                <a:spcPct val="0"/>
              </a:spcAft>
            </a:pPr>
            <a:r>
              <a:rPr lang="ar-JO" altLang="en-US" sz="1000" b="1" dirty="0">
                <a:solidFill>
                  <a:srgbClr val="FF3399"/>
                </a:solidFill>
                <a:cs typeface="Calibri" panose="020F0502020204030204" pitchFamily="34" charset="0"/>
              </a:rPr>
              <a:t>6. </a:t>
            </a:r>
            <a:r>
              <a:rPr lang="ar-JO" altLang="en-US" sz="1000" b="1" dirty="0">
                <a:solidFill>
                  <a:schemeClr val="tx1"/>
                </a:solidFill>
                <a:cs typeface="Calibri" panose="020F0502020204030204" pitchFamily="34" charset="0"/>
              </a:rPr>
              <a:t>مراجعة وتكييف الآلية: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احرص على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إجراء فحوصات منتظمة للتأكد من أن آلية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تعمل</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بشكل جيد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وأن الأشخاص ما زالوا يشعرون بالارتياح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حيال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المشاركة في الاستطلاعات. تتيح لك هذه المرحلة إجراء تحسينات على العملية والتكيف مع التغييرات في السياق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والبرمجة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algn="just" rtl="1" eaLnBrk="0" fontAlgn="base" hangingPunct="0">
              <a:spcBef>
                <a:spcPct val="0"/>
              </a:spcBef>
              <a:spcAft>
                <a:spcPct val="0"/>
              </a:spcAft>
            </a:pPr>
            <a:endParaRPr kumimoji="0" lang="ar-JO" altLang="en-US" sz="1000" b="0" i="0" u="none" strike="noStrike" cap="none" normalizeH="0" baseline="0" dirty="0">
              <a:ln>
                <a:noFill/>
              </a:ln>
              <a:solidFill>
                <a:schemeClr val="tx1"/>
              </a:solidFill>
              <a:effectLst/>
              <a:cs typeface="Calibri" panose="020F0502020204030204" pitchFamily="34" charset="0"/>
            </a:endParaRPr>
          </a:p>
          <a:p>
            <a:pPr algn="just" rtl="1" eaLnBrk="0" fontAlgn="base" hangingPunct="0">
              <a:spcBef>
                <a:spcPct val="0"/>
              </a:spcBef>
              <a:spcAft>
                <a:spcPct val="0"/>
              </a:spcAf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 b="0" i="0" u="none" strike="noStrike" cap="none" normalizeH="0" baseline="0" dirty="0">
                <a:ln>
                  <a:noFill/>
                </a:ln>
                <a:solidFill>
                  <a:schemeClr val="tx1"/>
                </a:solidFill>
                <a:effectLst/>
                <a:cs typeface="Calibri" panose="020F0502020204030204" pitchFamily="34" charset="0"/>
              </a:rPr>
              <a:t>مشمش</a:t>
            </a:r>
            <a:endParaRPr kumimoji="0" lang="en-US" altLang="en-US" sz="100" b="0" i="0" u="none" strike="noStrike" cap="none" normalizeH="0" baseline="0" dirty="0">
              <a:ln>
                <a:noFill/>
              </a:ln>
              <a:solidFill>
                <a:schemeClr val="tx1"/>
              </a:solidFill>
              <a:effectLst/>
              <a:cs typeface="Calibri" panose="020F0502020204030204" pitchFamily="34" charset="0"/>
            </a:endParaRPr>
          </a:p>
        </p:txBody>
      </p:sp>
      <p:sp>
        <p:nvSpPr>
          <p:cNvPr id="4" name="object 4"/>
          <p:cNvSpPr txBox="1"/>
          <p:nvPr/>
        </p:nvSpPr>
        <p:spPr>
          <a:xfrm>
            <a:off x="2254250" y="5773495"/>
            <a:ext cx="4998629" cy="274434"/>
          </a:xfrm>
          <a:prstGeom prst="rect">
            <a:avLst/>
          </a:prstGeom>
        </p:spPr>
        <p:txBody>
          <a:bodyPr vert="horz" wrap="square" lIns="0" tIns="12700" rIns="0" bIns="0" rtlCol="0">
            <a:spAutoFit/>
          </a:bodyPr>
          <a:lstStyle/>
          <a:p>
            <a:pPr marL="12700" algn="r" rtl="1">
              <a:lnSpc>
                <a:spcPct val="100000"/>
              </a:lnSpc>
              <a:spcBef>
                <a:spcPts val="100"/>
              </a:spcBef>
            </a:pPr>
            <a:r>
              <a:rPr lang="ar-JO" sz="1700" b="1" spc="125" dirty="0">
                <a:solidFill>
                  <a:srgbClr val="E42A83"/>
                </a:solidFill>
                <a:latin typeface="Century Gothic"/>
                <a:cs typeface="Calibri" panose="020F0502020204030204" pitchFamily="34" charset="0"/>
              </a:rPr>
              <a:t>إستخدامات بيانات الملاحظات والانطباعات المنظمة</a:t>
            </a:r>
            <a:endParaRPr sz="1700" dirty="0">
              <a:latin typeface="Century Gothic"/>
              <a:cs typeface="Calibri" panose="020F0502020204030204" pitchFamily="34" charset="0"/>
            </a:endParaRPr>
          </a:p>
        </p:txBody>
      </p:sp>
      <p:sp>
        <p:nvSpPr>
          <p:cNvPr id="5" name="object 5"/>
          <p:cNvSpPr txBox="1"/>
          <p:nvPr/>
        </p:nvSpPr>
        <p:spPr>
          <a:xfrm>
            <a:off x="4083050" y="6324314"/>
            <a:ext cx="2995930" cy="2021323"/>
          </a:xfrm>
          <a:prstGeom prst="rect">
            <a:avLst/>
          </a:prstGeom>
        </p:spPr>
        <p:txBody>
          <a:bodyPr vert="horz" wrap="square" lIns="0" tIns="12700" rIns="0" bIns="0" rtlCol="0">
            <a:spAutoFit/>
          </a:bodyPr>
          <a:lstStyle/>
          <a:p>
            <a:pPr marL="0" marR="0" lvl="0" indent="0" algn="just" defTabSz="914400" rtl="1" eaLnBrk="0" fontAlgn="base" latinLnBrk="0" hangingPunct="0">
              <a:lnSpc>
                <a:spcPct val="15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كما هو الحال بالنسبة لأي نوع من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فإن الاستخدامات متنوعة، ولكن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يوجد مجموعة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محددة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من الأغراض التي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تتلاءم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المنظمة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معها بشكل أفضل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يمكن استخدامه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أجل</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(على سبيل المثال لا الحصر</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p>
          <a:p>
            <a:pPr marL="171450" indent="-171450" algn="just" rtl="1" eaLnBrk="0" fontAlgn="base" hangingPunct="0">
              <a:lnSpc>
                <a:spcPct val="150000"/>
              </a:lnSpc>
              <a:spcBef>
                <a:spcPct val="0"/>
              </a:spcBef>
              <a:spcAft>
                <a:spcPct val="0"/>
              </a:spcAft>
              <a:buClr>
                <a:srgbClr val="FF3399"/>
              </a:buClr>
              <a:buFont typeface="Arial" panose="020B0604020202020204" pitchFamily="34" charset="0"/>
              <a:buChar char="•"/>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مراقبة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المقاييس</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الرئيسية التي تتعلق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بمنظمتك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عملي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تك.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سيتيح</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لك هذا فهم ما إذا كنت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تسير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الاتجاه الصحيح</a:t>
            </a:r>
            <a:r>
              <a:rPr kumimoji="0" lang="en-US" altLang="en-US" sz="1000" b="0" i="0" u="none" strike="noStrike" cap="none" normalizeH="0" baseline="0" dirty="0">
                <a:ln>
                  <a:noFill/>
                </a:ln>
                <a:solidFill>
                  <a:schemeClr val="tx1"/>
                </a:solidFill>
                <a:effectLst/>
                <a:cs typeface="Calibri" panose="020F0502020204030204" pitchFamily="34" charset="0"/>
              </a:rPr>
              <a:t> </a:t>
            </a:r>
            <a:r>
              <a:rPr kumimoji="0" lang="ar-JO" altLang="en-US" sz="1000" b="0" i="0" u="none" strike="noStrike" cap="none" normalizeH="0" baseline="0" dirty="0">
                <a:ln>
                  <a:noFill/>
                </a:ln>
                <a:solidFill>
                  <a:schemeClr val="tx1"/>
                </a:solidFill>
                <a:effectLst/>
                <a:cs typeface="Calibri" panose="020F0502020204030204" pitchFamily="34" charset="0"/>
              </a:rPr>
              <a:t>، بالإضافة إلى</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R="0" lvl="0" algn="r" defTabSz="914400" rtl="1" eaLnBrk="0" fontAlgn="base" latinLnBrk="0" hangingPunct="0">
              <a:lnSpc>
                <a:spcPct val="150000"/>
              </a:lnSpc>
              <a:spcBef>
                <a:spcPct val="0"/>
              </a:spcBef>
              <a:spcAft>
                <a:spcPct val="0"/>
              </a:spcAft>
              <a:buClrTx/>
              <a:buSzTx/>
              <a:tabLst/>
            </a:pPr>
            <a:endParaRPr lang="ar-JO" altLang="en-US" sz="1000" dirty="0">
              <a:solidFill>
                <a:srgbClr val="FF3399"/>
              </a:solidFill>
              <a:latin typeface="inherit"/>
              <a:cs typeface="Calibri" panose="020F0502020204030204" pitchFamily="34" charset="0"/>
            </a:endParaRPr>
          </a:p>
          <a:p>
            <a:pPr marL="0" marR="0" lvl="0" indent="0" algn="r" defTabSz="914400" rtl="1" eaLnBrk="0" fontAlgn="base" latinLnBrk="0" hangingPunct="0">
              <a:lnSpc>
                <a:spcPct val="150000"/>
              </a:lnSpc>
              <a:spcBef>
                <a:spcPct val="0"/>
              </a:spcBef>
              <a:spcAft>
                <a:spcPct val="0"/>
              </a:spcAft>
              <a:buClrTx/>
              <a:buSzTx/>
              <a:buFontTx/>
              <a:buNone/>
              <a:tabLst/>
            </a:pP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71450" marR="0" lvl="0" indent="-171450" algn="r" defTabSz="914400" rtl="1" eaLnBrk="0" fontAlgn="base" latinLnBrk="0" hangingPunct="0">
              <a:lnSpc>
                <a:spcPct val="150000"/>
              </a:lnSpc>
              <a:spcBef>
                <a:spcPct val="0"/>
              </a:spcBef>
              <a:spcAft>
                <a:spcPct val="0"/>
              </a:spcAft>
              <a:buClrTx/>
              <a:buSzTx/>
              <a:buFont typeface="Arial" panose="020B0604020202020204" pitchFamily="34" charset="0"/>
              <a:buChar char="•"/>
              <a:tabLst/>
            </a:pPr>
            <a:endParaRPr kumimoji="0" lang="en-US" altLang="en-US" sz="800" b="0" i="0" u="none" strike="noStrike" cap="none" normalizeH="0" baseline="0" dirty="0">
              <a:ln>
                <a:noFill/>
              </a:ln>
              <a:solidFill>
                <a:srgbClr val="FF3399"/>
              </a:solidFill>
              <a:effectLst/>
              <a:latin typeface="Arial" panose="020B0604020202020204" pitchFamily="34" charset="0"/>
              <a:cs typeface="Calibri" panose="020F0502020204030204" pitchFamily="34" charset="0"/>
            </a:endParaRPr>
          </a:p>
        </p:txBody>
      </p:sp>
      <p:sp>
        <p:nvSpPr>
          <p:cNvPr id="6" name="object 6"/>
          <p:cNvSpPr txBox="1"/>
          <p:nvPr/>
        </p:nvSpPr>
        <p:spPr>
          <a:xfrm>
            <a:off x="761274" y="6324314"/>
            <a:ext cx="2887980" cy="1197764"/>
          </a:xfrm>
          <a:prstGeom prst="rect">
            <a:avLst/>
          </a:prstGeom>
        </p:spPr>
        <p:txBody>
          <a:bodyPr vert="horz" wrap="square" lIns="0" tIns="12700" rIns="0" bIns="0" rtlCol="0">
            <a:spAutoFit/>
          </a:bodyPr>
          <a:lstStyle/>
          <a:p>
            <a:pPr marL="0" marR="0" lvl="0" indent="0" algn="just" defTabSz="914400" rtl="1" eaLnBrk="0" fontAlgn="base" latinLnBrk="0" hangingPunct="0">
              <a:lnSpc>
                <a:spcPct val="150000"/>
              </a:lnSpc>
              <a:spcBef>
                <a:spcPct val="0"/>
              </a:spcBef>
              <a:spcAft>
                <a:spcPct val="0"/>
              </a:spcAft>
              <a:buClrTx/>
              <a:buSzTx/>
              <a:buFontTx/>
              <a:buNone/>
              <a:tabLst/>
            </a:pPr>
            <a:r>
              <a:rPr lang="ar-JO" altLang="en-US" sz="1000" dirty="0">
                <a:solidFill>
                  <a:srgbClr val="202124"/>
                </a:solidFill>
                <a:latin typeface="inherit"/>
                <a:cs typeface="Calibri" panose="020F0502020204030204" pitchFamily="34" charset="0"/>
              </a:rPr>
              <a:t>التكيف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 التغيرات في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تصورات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المجتمعية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على الفور</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171450" indent="-171450" algn="just" rtl="1" eaLnBrk="0" fontAlgn="base" hangingPunct="0">
              <a:lnSpc>
                <a:spcPct val="150000"/>
              </a:lnSpc>
              <a:spcBef>
                <a:spcPct val="0"/>
              </a:spcBef>
              <a:spcAft>
                <a:spcPct val="0"/>
              </a:spcAft>
              <a:buClr>
                <a:srgbClr val="FF3399"/>
              </a:buClr>
              <a:buFont typeface="Arial" panose="020B0604020202020204" pitchFamily="34" charset="0"/>
              <a:buChar char="•"/>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تعزيز الفهم </a:t>
            </a:r>
            <a:r>
              <a:rPr kumimoji="0" lang="ar-JO" altLang="en-US" sz="1000" b="0" i="0" u="none" strike="noStrike" cap="none" normalizeH="0" baseline="0" dirty="0" err="1">
                <a:ln>
                  <a:noFill/>
                </a:ln>
                <a:solidFill>
                  <a:srgbClr val="202124"/>
                </a:solidFill>
                <a:effectLst/>
                <a:latin typeface="inherit"/>
                <a:cs typeface="Calibri" panose="020F0502020204030204" pitchFamily="34" charset="0"/>
              </a:rPr>
              <a:t>ب</a:t>
            </a:r>
            <a:r>
              <a:rPr lang="ar-JO" altLang="en-US" sz="1000" dirty="0" err="1">
                <a:solidFill>
                  <a:srgbClr val="202124"/>
                </a:solidFill>
                <a:latin typeface="inherit"/>
                <a:cs typeface="Calibri" panose="020F0502020204030204" pitchFamily="34" charset="0"/>
              </a:rPr>
              <a:t>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لقضايا التي تم تسليط الضوء عليها في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محادثات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مفتوحة وغير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منظمة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 </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71450" indent="-171450" algn="just" rtl="1" eaLnBrk="0" fontAlgn="base" hangingPunct="0">
              <a:lnSpc>
                <a:spcPct val="150000"/>
              </a:lnSpc>
              <a:spcBef>
                <a:spcPct val="0"/>
              </a:spcBef>
              <a:spcAft>
                <a:spcPct val="0"/>
              </a:spcAft>
              <a:buClr>
                <a:srgbClr val="FF3399"/>
              </a:buClr>
              <a:buFont typeface="Arial" panose="020B0604020202020204" pitchFamily="34" charset="0"/>
              <a:buChar char="•"/>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توليد بيانات أكثر قوة لدعم القرارات الاستراتيجية</a:t>
            </a:r>
            <a:r>
              <a:rPr kumimoji="0" lang="en-US" altLang="en-US" sz="1000" b="0" i="0" u="none" strike="noStrike" cap="none" normalizeH="0" baseline="0" dirty="0">
                <a:ln>
                  <a:noFill/>
                </a:ln>
                <a:solidFill>
                  <a:schemeClr val="tx1"/>
                </a:solidFill>
                <a:effectLst/>
                <a:cs typeface="Calibri" panose="020F0502020204030204" pitchFamily="34" charset="0"/>
              </a:rPr>
              <a:t> </a:t>
            </a:r>
            <a:r>
              <a:rPr kumimoji="0" lang="ar-JO" altLang="en-US" sz="1000" b="0" i="0" u="none" strike="noStrike" cap="none" normalizeH="0" baseline="0" dirty="0">
                <a:ln>
                  <a:noFill/>
                </a:ln>
                <a:solidFill>
                  <a:schemeClr val="tx1"/>
                </a:solidFill>
                <a:effectLst/>
                <a:cs typeface="Calibri" panose="020F0502020204030204" pitchFamily="34" charset="0"/>
              </a:rPr>
              <a:t>.</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71450" indent="-171450" algn="r" rtl="1" eaLnBrk="0" fontAlgn="base" hangingPunct="0">
              <a:spcBef>
                <a:spcPct val="0"/>
              </a:spcBef>
              <a:spcAft>
                <a:spcPct val="0"/>
              </a:spcAft>
              <a:buFont typeface="Arial" panose="020B0604020202020204" pitchFamily="34" charset="0"/>
              <a:buChar char="•"/>
            </a:pPr>
            <a:br>
              <a:rPr kumimoji="0" lang="en-US" altLang="en-US" sz="100" b="0" i="0" u="none" strike="noStrike" cap="none" normalizeH="0" baseline="0" dirty="0">
                <a:ln>
                  <a:noFill/>
                </a:ln>
                <a:solidFill>
                  <a:schemeClr val="tx1"/>
                </a:solidFill>
                <a:effectLst/>
                <a:cs typeface="Calibri" panose="020F0502020204030204" pitchFamily="34" charset="0"/>
              </a:rPr>
            </a:b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71450" marR="0" lvl="0" indent="-171450" algn="r" defTabSz="914400" rtl="1"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800" b="0" i="0" u="none" strike="noStrike" cap="none" normalizeH="0" baseline="0" dirty="0">
              <a:ln>
                <a:noFill/>
              </a:ln>
              <a:solidFill>
                <a:srgbClr val="FF3399"/>
              </a:solidFill>
              <a:effectLst/>
              <a:latin typeface="Arial" panose="020B0604020202020204" pitchFamily="34" charset="0"/>
              <a:cs typeface="Calibri" panose="020F0502020204030204" pitchFamily="34" charset="0"/>
            </a:endParaRPr>
          </a:p>
        </p:txBody>
      </p:sp>
      <p:sp>
        <p:nvSpPr>
          <p:cNvPr id="7" name="object 7"/>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8" name="object 8"/>
          <p:cNvSpPr txBox="1"/>
          <p:nvPr/>
        </p:nvSpPr>
        <p:spPr>
          <a:xfrm>
            <a:off x="6739283" y="10083162"/>
            <a:ext cx="107950" cy="135935"/>
          </a:xfrm>
          <a:prstGeom prst="rect">
            <a:avLst/>
          </a:prstGeom>
        </p:spPr>
        <p:txBody>
          <a:bodyPr vert="horz" wrap="square" lIns="0" tIns="12700" rIns="0" bIns="0" rtlCol="0">
            <a:spAutoFit/>
          </a:bodyPr>
          <a:lstStyle/>
          <a:p>
            <a:pPr marL="12700">
              <a:lnSpc>
                <a:spcPct val="100000"/>
              </a:lnSpc>
              <a:spcBef>
                <a:spcPts val="100"/>
              </a:spcBef>
            </a:pPr>
            <a:r>
              <a:rPr sz="800" b="1" spc="-105" dirty="0">
                <a:solidFill>
                  <a:srgbClr val="FFFFFF"/>
                </a:solidFill>
                <a:latin typeface="Century Gothic"/>
                <a:cs typeface="Calibri" panose="020F0502020204030204" pitchFamily="34" charset="0"/>
              </a:rPr>
              <a:t>11</a:t>
            </a:r>
            <a:endParaRPr sz="800">
              <a:latin typeface="Century Gothic"/>
              <a:cs typeface="Calibri" panose="020F0502020204030204" pitchFamily="34" charset="0"/>
            </a:endParaRPr>
          </a:p>
        </p:txBody>
      </p:sp>
      <p:sp>
        <p:nvSpPr>
          <p:cNvPr id="9" name="object 9"/>
          <p:cNvSpPr txBox="1"/>
          <p:nvPr/>
        </p:nvSpPr>
        <p:spPr>
          <a:xfrm>
            <a:off x="5283964" y="10091697"/>
            <a:ext cx="1226820" cy="166712"/>
          </a:xfrm>
          <a:prstGeom prst="rect">
            <a:avLst/>
          </a:prstGeom>
        </p:spPr>
        <p:txBody>
          <a:bodyPr vert="horz" wrap="square" lIns="0" tIns="12700" rIns="0" bIns="0" rtlCol="0">
            <a:spAutoFit/>
          </a:bodyPr>
          <a:lstStyle/>
          <a:p>
            <a:pPr marL="12700" algn="r">
              <a:lnSpc>
                <a:spcPct val="100000"/>
              </a:lnSpc>
              <a:spcBef>
                <a:spcPts val="100"/>
              </a:spcBef>
            </a:pPr>
            <a:r>
              <a:rPr lang="ar-JO" sz="1000" b="1" dirty="0">
                <a:solidFill>
                  <a:srgbClr val="673089"/>
                </a:solidFill>
                <a:latin typeface="Century Gothic"/>
                <a:cs typeface="Calibri" panose="020F0502020204030204" pitchFamily="34" charset="0"/>
              </a:rPr>
              <a:t>الوحدة 4: </a:t>
            </a:r>
            <a:r>
              <a:rPr lang="ar-JO" sz="1000" b="1" dirty="0">
                <a:solidFill>
                  <a:schemeClr val="tx1"/>
                </a:solidFill>
                <a:latin typeface="Century Gothic"/>
                <a:cs typeface="Calibri" panose="020F0502020204030204" pitchFamily="34" charset="0"/>
              </a:rPr>
              <a:t>مقدمة</a:t>
            </a:r>
            <a:endParaRPr sz="1000" dirty="0">
              <a:solidFill>
                <a:schemeClr val="tx1"/>
              </a:solidFill>
              <a:latin typeface="Verdana"/>
              <a:cs typeface="Calibri" panose="020F0502020204030204" pitchFamily="34" charset="0"/>
            </a:endParaRPr>
          </a:p>
        </p:txBody>
      </p:sp>
      <p:sp>
        <p:nvSpPr>
          <p:cNvPr id="10" name="Rectangle 1">
            <a:extLst>
              <a:ext uri="{FF2B5EF4-FFF2-40B4-BE49-F238E27FC236}">
                <a16:creationId xmlns:a16="http://schemas.microsoft.com/office/drawing/2014/main" id="{1E4A16D0-C0BD-8A18-3612-82D140BB642D}"/>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1" name="Rectangle 2">
            <a:extLst>
              <a:ext uri="{FF2B5EF4-FFF2-40B4-BE49-F238E27FC236}">
                <a16:creationId xmlns:a16="http://schemas.microsoft.com/office/drawing/2014/main" id="{4C53E177-DE6E-8477-D3AD-728D8BFAF1C9}"/>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 name="Rectangle 3">
            <a:extLst>
              <a:ext uri="{FF2B5EF4-FFF2-40B4-BE49-F238E27FC236}">
                <a16:creationId xmlns:a16="http://schemas.microsoft.com/office/drawing/2014/main" id="{3682C71A-AC26-C725-46A8-CAEAD8488C4B}"/>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3" name="Rectangle 4">
            <a:extLst>
              <a:ext uri="{FF2B5EF4-FFF2-40B4-BE49-F238E27FC236}">
                <a16:creationId xmlns:a16="http://schemas.microsoft.com/office/drawing/2014/main" id="{CD18D6DB-8D54-BCE7-0763-C31C9E164BA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4" name="Rectangle 5">
            <a:extLst>
              <a:ext uri="{FF2B5EF4-FFF2-40B4-BE49-F238E27FC236}">
                <a16:creationId xmlns:a16="http://schemas.microsoft.com/office/drawing/2014/main" id="{379303FC-B512-3EB5-9577-17C47F170769}"/>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5" name="Rectangle 6">
            <a:extLst>
              <a:ext uri="{FF2B5EF4-FFF2-40B4-BE49-F238E27FC236}">
                <a16:creationId xmlns:a16="http://schemas.microsoft.com/office/drawing/2014/main" id="{B4BA674E-B353-684C-42D1-070E1A3948DC}"/>
              </a:ext>
            </a:extLst>
          </p:cNvPr>
          <p:cNvSpPr>
            <a:spLocks noChangeArrowheads="1"/>
          </p:cNvSpPr>
          <p:nvPr/>
        </p:nvSpPr>
        <p:spPr bwMode="auto">
          <a:xfrm>
            <a:off x="0" y="-19554"/>
            <a:ext cx="65" cy="49630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marL="457200" algn="l" rtl="0" eaLnBrk="0" fontAlgn="base" hangingPunct="0">
              <a:spcBef>
                <a:spcPct val="0"/>
              </a:spcBef>
              <a:spcAft>
                <a:spcPct val="0"/>
              </a:spcAft>
              <a:defRPr>
                <a:solidFill>
                  <a:schemeClr val="tx1"/>
                </a:solidFill>
                <a:latin typeface="Arial" panose="020B0604020202020204" pitchFamily="34" charset="0"/>
              </a:defRPr>
            </a:lvl2pPr>
            <a:lvl3pPr marL="914400" algn="l" rtl="0" eaLnBrk="0" fontAlgn="base" hangingPunct="0">
              <a:spcBef>
                <a:spcPct val="0"/>
              </a:spcBef>
              <a:spcAft>
                <a:spcPct val="0"/>
              </a:spcAft>
              <a:defRPr>
                <a:solidFill>
                  <a:schemeClr val="tx1"/>
                </a:solidFill>
                <a:latin typeface="Arial" panose="020B0604020202020204" pitchFamily="34" charset="0"/>
              </a:defRPr>
            </a:lvl3pPr>
            <a:lvl4pPr marL="1371600" algn="l" rtl="0" eaLnBrk="0" fontAlgn="base" hangingPunct="0">
              <a:spcBef>
                <a:spcPct val="0"/>
              </a:spcBef>
              <a:spcAft>
                <a:spcPct val="0"/>
              </a:spcAft>
              <a:defRPr>
                <a:solidFill>
                  <a:schemeClr val="tx1"/>
                </a:solidFill>
                <a:latin typeface="Arial" panose="020B0604020202020204" pitchFamily="34" charset="0"/>
              </a:defRPr>
            </a:lvl4pPr>
            <a:lvl5pPr marL="1828800" algn="l" rtl="0" eaLnBrk="0" fontAlgn="base" hangingPunct="0">
              <a:spcBef>
                <a:spcPct val="0"/>
              </a:spcBef>
              <a:spcAft>
                <a:spcPct val="0"/>
              </a:spcAft>
              <a:defRPr>
                <a:solidFill>
                  <a:schemeClr val="tx1"/>
                </a:solidFill>
                <a:latin typeface="Arial" panose="020B0604020202020204" pitchFamily="34" charset="0"/>
              </a:defRPr>
            </a:lvl5pPr>
            <a:lvl6pPr marL="2286000" algn="l" rtl="0" eaLnBrk="0" fontAlgn="base" hangingPunct="0">
              <a:spcBef>
                <a:spcPct val="0"/>
              </a:spcBef>
              <a:spcAft>
                <a:spcPct val="0"/>
              </a:spcAft>
              <a:defRPr>
                <a:solidFill>
                  <a:schemeClr val="tx1"/>
                </a:solidFill>
                <a:latin typeface="Arial" panose="020B0604020202020204" pitchFamily="34" charset="0"/>
              </a:defRPr>
            </a:lvl6pPr>
            <a:lvl7pPr marL="2743200" algn="l" rtl="0" eaLnBrk="0" fontAlgn="base" hangingPunct="0">
              <a:spcBef>
                <a:spcPct val="0"/>
              </a:spcBef>
              <a:spcAft>
                <a:spcPct val="0"/>
              </a:spcAft>
              <a:defRPr>
                <a:solidFill>
                  <a:schemeClr val="tx1"/>
                </a:solidFill>
                <a:latin typeface="Arial" panose="020B0604020202020204" pitchFamily="34" charset="0"/>
              </a:defRPr>
            </a:lvl7pPr>
            <a:lvl8pPr marL="3200400" algn="l" rtl="0" eaLnBrk="0" fontAlgn="base" hangingPunct="0">
              <a:spcBef>
                <a:spcPct val="0"/>
              </a:spcBef>
              <a:spcAft>
                <a:spcPct val="0"/>
              </a:spcAft>
              <a:defRPr>
                <a:solidFill>
                  <a:schemeClr val="tx1"/>
                </a:solidFill>
                <a:latin typeface="Arial" panose="020B0604020202020204" pitchFamily="34" charset="0"/>
              </a:defRPr>
            </a:lvl8pPr>
            <a:lvl9pPr marL="3657600"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b="0" i="0" u="none" strike="noStrike" cap="none" normalizeH="0" baseline="0" dirty="0">
                <a:ln>
                  <a:noFill/>
                </a:ln>
                <a:solidFill>
                  <a:srgbClr val="202124"/>
                </a:solidFill>
                <a:effectLst/>
                <a:latin typeface="Helvetica Neue"/>
                <a:cs typeface="Calibri" panose="020F0502020204030204" pitchFamily="34" charset="0"/>
              </a:rPr>
            </a:br>
            <a:endParaRPr kumimoji="0" lang="en-US" altLang="en-US" sz="1800" b="0" i="0" u="none" strike="noStrike" cap="none" normalizeH="0" baseline="0" dirty="0">
              <a:ln>
                <a:noFill/>
              </a:ln>
              <a:solidFill>
                <a:schemeClr val="tx1"/>
              </a:solidFill>
              <a:effectLst/>
              <a:cs typeface="Calibri" panose="020F0502020204030204" pitchFamily="34" charset="0"/>
            </a:endParaRPr>
          </a:p>
        </p:txBody>
      </p:sp>
      <p:sp>
        <p:nvSpPr>
          <p:cNvPr id="16" name="Rectangle 7">
            <a:extLst>
              <a:ext uri="{FF2B5EF4-FFF2-40B4-BE49-F238E27FC236}">
                <a16:creationId xmlns:a16="http://schemas.microsoft.com/office/drawing/2014/main" id="{B64D3CDD-7F45-F0AD-3D6E-6E2E82D5000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7" name="Rectangle 8">
            <a:extLst>
              <a:ext uri="{FF2B5EF4-FFF2-40B4-BE49-F238E27FC236}">
                <a16:creationId xmlns:a16="http://schemas.microsoft.com/office/drawing/2014/main" id="{5555F5CE-D15C-D9EA-15BA-7DB1F421240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8" name="Rectangle 9">
            <a:extLst>
              <a:ext uri="{FF2B5EF4-FFF2-40B4-BE49-F238E27FC236}">
                <a16:creationId xmlns:a16="http://schemas.microsoft.com/office/drawing/2014/main" id="{3A33968C-6A1E-C01C-79DD-147A7AB1FB10}"/>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9" name="Rectangle 10">
            <a:extLst>
              <a:ext uri="{FF2B5EF4-FFF2-40B4-BE49-F238E27FC236}">
                <a16:creationId xmlns:a16="http://schemas.microsoft.com/office/drawing/2014/main" id="{D9620CFE-2F18-8948-0B50-67BD4667E56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0" name="Rectangle 11">
            <a:extLst>
              <a:ext uri="{FF2B5EF4-FFF2-40B4-BE49-F238E27FC236}">
                <a16:creationId xmlns:a16="http://schemas.microsoft.com/office/drawing/2014/main" id="{CB7D9252-2459-4901-3BCA-DA41A95CC9A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1" name="Rectangle 12">
            <a:extLst>
              <a:ext uri="{FF2B5EF4-FFF2-40B4-BE49-F238E27FC236}">
                <a16:creationId xmlns:a16="http://schemas.microsoft.com/office/drawing/2014/main" id="{7DE8D9D7-9B7D-69EF-DA12-D4BB4FF4F63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2" name="Rectangle 13">
            <a:extLst>
              <a:ext uri="{FF2B5EF4-FFF2-40B4-BE49-F238E27FC236}">
                <a16:creationId xmlns:a16="http://schemas.microsoft.com/office/drawing/2014/main" id="{4748D4B7-C62A-7857-68F7-C9CA4D0BDDB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228101" y="1221954"/>
            <a:ext cx="2517140" cy="0"/>
          </a:xfrm>
          <a:custGeom>
            <a:avLst/>
            <a:gdLst/>
            <a:ahLst/>
            <a:cxnLst/>
            <a:rect l="l" t="t" r="r" b="b"/>
            <a:pathLst>
              <a:path w="2517140">
                <a:moveTo>
                  <a:pt x="0" y="0"/>
                </a:moveTo>
                <a:lnTo>
                  <a:pt x="2517000" y="0"/>
                </a:lnTo>
              </a:path>
            </a:pathLst>
          </a:custGeom>
          <a:ln w="6350">
            <a:solidFill>
              <a:srgbClr val="0D2243"/>
            </a:solidFill>
          </a:ln>
        </p:spPr>
        <p:txBody>
          <a:bodyPr wrap="square" lIns="0" tIns="0" rIns="0" bIns="0" rtlCol="0"/>
          <a:lstStyle/>
          <a:p>
            <a:endParaRPr sz="1000">
              <a:cs typeface="Calibri" panose="020F0502020204030204" pitchFamily="34" charset="0"/>
            </a:endParaRPr>
          </a:p>
        </p:txBody>
      </p:sp>
      <p:sp>
        <p:nvSpPr>
          <p:cNvPr id="3" name="object 3"/>
          <p:cNvSpPr txBox="1">
            <a:spLocks noGrp="1"/>
          </p:cNvSpPr>
          <p:nvPr>
            <p:ph type="title"/>
          </p:nvPr>
        </p:nvSpPr>
        <p:spPr>
          <a:xfrm>
            <a:off x="1854079" y="742336"/>
            <a:ext cx="4901565" cy="484620"/>
          </a:xfrm>
          <a:prstGeom prst="rect">
            <a:avLst/>
          </a:prstGeom>
        </p:spPr>
        <p:txBody>
          <a:bodyPr vert="horz" wrap="square" lIns="0" tIns="68580" rIns="0" bIns="0" rtlCol="0">
            <a:spAutoFit/>
          </a:bodyPr>
          <a:lstStyle/>
          <a:p>
            <a:pPr marL="12700" marR="5080" algn="r" rtl="1">
              <a:lnSpc>
                <a:spcPts val="3200"/>
              </a:lnSpc>
              <a:spcBef>
                <a:spcPts val="540"/>
              </a:spcBef>
            </a:pPr>
            <a:r>
              <a:rPr lang="ar-JO" sz="3300" spc="195" dirty="0">
                <a:cs typeface="Calibri" panose="020F0502020204030204" pitchFamily="34" charset="0"/>
              </a:rPr>
              <a:t>مراحل آلية التغذية الراجعة</a:t>
            </a:r>
            <a:endParaRPr sz="3300" spc="160" dirty="0">
              <a:cs typeface="Calibri" panose="020F0502020204030204" pitchFamily="34" charset="0"/>
            </a:endParaRPr>
          </a:p>
        </p:txBody>
      </p:sp>
      <p:sp>
        <p:nvSpPr>
          <p:cNvPr id="4" name="object 4"/>
          <p:cNvSpPr txBox="1"/>
          <p:nvPr/>
        </p:nvSpPr>
        <p:spPr>
          <a:xfrm>
            <a:off x="693964" y="1744429"/>
            <a:ext cx="6146165" cy="807913"/>
          </a:xfrm>
          <a:prstGeom prst="rect">
            <a:avLst/>
          </a:prstGeom>
        </p:spPr>
        <p:txBody>
          <a:bodyPr vert="horz" wrap="square" lIns="0" tIns="12700" rIns="0" bIns="0" rtlCol="0">
            <a:spAutoFit/>
          </a:bodyPr>
          <a:lstStyle/>
          <a:p>
            <a:pPr marL="12700" algn="r" rtl="1">
              <a:lnSpc>
                <a:spcPct val="100000"/>
              </a:lnSpc>
              <a:spcBef>
                <a:spcPts val="100"/>
              </a:spcBef>
            </a:pPr>
            <a:r>
              <a:rPr lang="ar-JO" sz="1000" b="1" spc="110" dirty="0">
                <a:solidFill>
                  <a:srgbClr val="992B7D"/>
                </a:solidFill>
                <a:latin typeface="Century Gothic"/>
                <a:cs typeface="Calibri" panose="020F0502020204030204" pitchFamily="34" charset="0"/>
              </a:rPr>
              <a:t>المرحلة الأولى:</a:t>
            </a:r>
            <a:r>
              <a:rPr lang="ar-JO" sz="1000" b="1" spc="110" dirty="0">
                <a:solidFill>
                  <a:srgbClr val="E42A83"/>
                </a:solidFill>
                <a:latin typeface="Century Gothic"/>
                <a:cs typeface="Calibri" panose="020F0502020204030204" pitchFamily="34" charset="0"/>
              </a:rPr>
              <a:t> بناء آلية التغذية الراجعة</a:t>
            </a:r>
            <a:br>
              <a:rPr lang="ar-JO" sz="1000" b="1" spc="110" dirty="0">
                <a:solidFill>
                  <a:srgbClr val="E42A83"/>
                </a:solidFill>
                <a:latin typeface="Century Gothic"/>
                <a:cs typeface="Calibri" panose="020F0502020204030204" pitchFamily="34" charset="0"/>
              </a:rPr>
            </a:br>
            <a:endParaRPr lang="ar-JO" sz="1000" b="1" spc="110" dirty="0">
              <a:solidFill>
                <a:srgbClr val="E42A83"/>
              </a:solidFill>
              <a:latin typeface="Century Gothic"/>
              <a:cs typeface="Calibri" panose="020F0502020204030204" pitchFamily="34" charset="0"/>
            </a:endParaRPr>
          </a:p>
          <a:p>
            <a:pPr marL="12700" algn="r" rtl="1">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تنطبق الخطوات الأساسية لإعداد </a:t>
            </a:r>
            <a:r>
              <a:rPr lang="ar-JO" sz="1000" dirty="0">
                <a:solidFill>
                  <a:srgbClr val="E42A83"/>
                </a:solidFill>
                <a:latin typeface="Arial"/>
                <a:cs typeface="Calibri" panose="020F0502020204030204" pitchFamily="34" charset="0"/>
                <a:hlinkClick r:id="rId2" action="ppaction://hlinksldjump"/>
              </a:rPr>
              <a:t>آلية التغذية الراجعة</a:t>
            </a:r>
            <a:r>
              <a:rPr lang="en-US" sz="1000" spc="70" dirty="0">
                <a:solidFill>
                  <a:srgbClr val="E42A83"/>
                </a:solid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لذا تأكد من استخدام </a:t>
            </a:r>
            <a:r>
              <a:rPr lang="ar-JO" sz="1000" u="sng" spc="-10" dirty="0">
                <a:solidFill>
                  <a:srgbClr val="992B7D"/>
                </a:solidFill>
                <a:uFill>
                  <a:solidFill>
                    <a:srgbClr val="992B7D"/>
                  </a:solidFill>
                </a:uFill>
                <a:latin typeface="Arial"/>
                <a:cs typeface="Calibri" panose="020F0502020204030204" pitchFamily="34" charset="0"/>
                <a:hlinkClick r:id="rId3"/>
              </a:rPr>
              <a:t>الوحدة 2 - أساسيات الملاحظات والانطباعات</a:t>
            </a:r>
            <a:r>
              <a:rPr lang="ar-JO" sz="1000" u="sng" spc="-10" dirty="0">
                <a:solidFill>
                  <a:srgbClr val="992B7D"/>
                </a:solidFill>
                <a:uFill>
                  <a:solidFill>
                    <a:srgbClr val="992B7D"/>
                  </a:solidFill>
                </a:u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 مجموعة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أدوات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الملاحظات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لمساعدتك على</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algn="r" rtl="1">
              <a:lnSpc>
                <a:spcPct val="100000"/>
              </a:lnSpc>
              <a:spcBef>
                <a:spcPts val="100"/>
              </a:spcBef>
            </a:pPr>
            <a:endParaRPr sz="1000" dirty="0">
              <a:latin typeface="Century Gothic"/>
              <a:cs typeface="Calibri" panose="020F0502020204030204" pitchFamily="34" charset="0"/>
            </a:endParaRPr>
          </a:p>
        </p:txBody>
      </p:sp>
      <p:sp>
        <p:nvSpPr>
          <p:cNvPr id="5" name="object 5"/>
          <p:cNvSpPr txBox="1"/>
          <p:nvPr/>
        </p:nvSpPr>
        <p:spPr>
          <a:xfrm>
            <a:off x="3722987" y="2819455"/>
            <a:ext cx="2884805" cy="905375"/>
          </a:xfrm>
          <a:prstGeom prst="rect">
            <a:avLst/>
          </a:prstGeom>
        </p:spPr>
        <p:txBody>
          <a:bodyPr vert="horz" wrap="square" lIns="0" tIns="33019" rIns="0" bIns="0" rtlCol="0">
            <a:spAutoFit/>
          </a:bodyPr>
          <a:lstStyle/>
          <a:p>
            <a:pPr marL="156210" indent="-143510" algn="r" rtl="1">
              <a:spcBef>
                <a:spcPts val="160"/>
              </a:spcBef>
              <a:buClr>
                <a:srgbClr val="992B7D"/>
              </a:buClr>
              <a:buFont typeface="Arial Black"/>
              <a:buAutoNum type="arabicPeriod"/>
              <a:tabLst>
                <a:tab pos="156210" algn="l"/>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الحصول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التأييد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الذي تحتاجه </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56210" indent="-143510" algn="r" rtl="1">
              <a:spcBef>
                <a:spcPts val="160"/>
              </a:spcBef>
              <a:buClr>
                <a:srgbClr val="992B7D"/>
              </a:buClr>
              <a:buFont typeface="Arial Black"/>
              <a:buAutoNum type="arabicPeriod"/>
              <a:tabLst>
                <a:tab pos="156210" algn="l"/>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تحديد حجم آلية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الخاصة بك </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56210" indent="-143510" algn="r" rtl="1">
              <a:spcBef>
                <a:spcPts val="160"/>
              </a:spcBef>
              <a:buClr>
                <a:srgbClr val="992B7D"/>
              </a:buClr>
              <a:buFont typeface="Arial Black"/>
              <a:buAutoNum type="arabicPeriod"/>
              <a:tabLst>
                <a:tab pos="156210" algn="l"/>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تحديد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sz="1000" spc="10" dirty="0">
                <a:solidFill>
                  <a:srgbClr val="E42A83"/>
                </a:solidFill>
                <a:latin typeface="Arial"/>
                <a:cs typeface="Calibri" panose="020F0502020204030204" pitchFamily="34" charset="0"/>
                <a:hlinkClick r:id="rId2" action="ppaction://hlinksldjump"/>
              </a:rPr>
              <a:t>قنوات الإتصال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الخاصة بك</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56210" indent="-143510" algn="r" rtl="1">
              <a:spcBef>
                <a:spcPts val="160"/>
              </a:spcBef>
              <a:buClr>
                <a:srgbClr val="992B7D"/>
              </a:buClr>
              <a:buFont typeface="Arial Black"/>
              <a:buAutoNum type="arabicPeriod"/>
              <a:tabLst>
                <a:tab pos="156210" algn="l"/>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تحديد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كيفية توثيق الملاحظات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56210" indent="-143510" algn="r" rtl="1">
              <a:spcBef>
                <a:spcPts val="160"/>
              </a:spcBef>
              <a:buClr>
                <a:srgbClr val="992B7D"/>
              </a:buClr>
              <a:buFont typeface="Arial Black"/>
              <a:buAutoNum type="arabicPeriod"/>
              <a:tabLst>
                <a:tab pos="156210" algn="l"/>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تخطيط</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وتصميم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التدفق الداخلي </a:t>
            </a:r>
            <a:r>
              <a:rPr lang="ar-JO" altLang="en-US" sz="1000" dirty="0">
                <a:solidFill>
                  <a:srgbClr val="202124"/>
                </a:solidFill>
                <a:latin typeface="inherit"/>
                <a:cs typeface="Calibri" panose="020F0502020204030204" pitchFamily="34" charset="0"/>
              </a:rPr>
              <a:t>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لمعلومات</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6" name="object 6"/>
          <p:cNvSpPr txBox="1"/>
          <p:nvPr/>
        </p:nvSpPr>
        <p:spPr>
          <a:xfrm>
            <a:off x="763825" y="2842709"/>
            <a:ext cx="2887980" cy="956671"/>
          </a:xfrm>
          <a:prstGeom prst="rect">
            <a:avLst/>
          </a:prstGeom>
        </p:spPr>
        <p:txBody>
          <a:bodyPr vert="horz" wrap="square" lIns="0" tIns="33019" rIns="0" bIns="0" rtlCol="0">
            <a:spAutoFit/>
          </a:bodyPr>
          <a:lstStyle/>
          <a:p>
            <a:pPr marL="155575" indent="-142875" algn="r" rtl="1">
              <a:spcBef>
                <a:spcPts val="259"/>
              </a:spcBef>
              <a:buClr>
                <a:srgbClr val="992B7D"/>
              </a:buClr>
              <a:buFont typeface="Arial Black"/>
              <a:buAutoNum type="arabicPeriod" startAt="6"/>
              <a:tabLst>
                <a:tab pos="155575" algn="l"/>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الاتفاق على الأدوار والمسؤوليات والأطر الزمنية</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55575" indent="-142875" algn="r" rtl="1">
              <a:spcBef>
                <a:spcPts val="259"/>
              </a:spcBef>
              <a:buClr>
                <a:srgbClr val="992B7D"/>
              </a:buClr>
              <a:buFont typeface="Arial Black"/>
              <a:buAutoNum type="arabicPeriod" startAt="6"/>
              <a:tabLst>
                <a:tab pos="155575" algn="l"/>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تحديد الموارد التي ستحتاجها (المالية والبشرية) </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55575" indent="-142875" algn="r" rtl="1">
              <a:spcBef>
                <a:spcPts val="259"/>
              </a:spcBef>
              <a:buClr>
                <a:srgbClr val="992B7D"/>
              </a:buClr>
              <a:buFont typeface="Arial Black"/>
              <a:buAutoNum type="arabicPeriod" startAt="6"/>
              <a:tabLst>
                <a:tab pos="155575" algn="l"/>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إجراء الإحاطات والدورات التدريبية اللازمة </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55575" indent="-142875" algn="r" rtl="1">
              <a:spcBef>
                <a:spcPts val="259"/>
              </a:spcBef>
              <a:buClr>
                <a:srgbClr val="992B7D"/>
              </a:buClr>
              <a:buFont typeface="Arial Black"/>
              <a:buAutoNum type="arabicPeriod" startAt="6"/>
              <a:tabLst>
                <a:tab pos="155575" algn="l"/>
              </a:tabLst>
            </a:pPr>
            <a:r>
              <a:rPr lang="ar-JO" altLang="en-US" sz="1000" dirty="0">
                <a:solidFill>
                  <a:srgbClr val="202124"/>
                </a:solidFill>
                <a:latin typeface="inherit"/>
                <a:cs typeface="Calibri" panose="020F0502020204030204" pitchFamily="34" charset="0"/>
              </a:rPr>
              <a:t>الإ</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علان عن آلية التغذية الراجعة</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55575" indent="-142875">
              <a:lnSpc>
                <a:spcPct val="100000"/>
              </a:lnSpc>
              <a:spcBef>
                <a:spcPts val="259"/>
              </a:spcBef>
              <a:buClr>
                <a:srgbClr val="992B7D"/>
              </a:buClr>
              <a:buFont typeface="Arial Black"/>
              <a:buAutoNum type="arabicPeriod" startAt="6"/>
              <a:tabLst>
                <a:tab pos="155575" algn="l"/>
              </a:tabLst>
            </a:pPr>
            <a:endParaRPr sz="1000" dirty="0">
              <a:latin typeface="Arial"/>
              <a:cs typeface="Calibri" panose="020F0502020204030204" pitchFamily="34" charset="0"/>
            </a:endParaRPr>
          </a:p>
        </p:txBody>
      </p:sp>
      <p:sp>
        <p:nvSpPr>
          <p:cNvPr id="7" name="object 7"/>
          <p:cNvSpPr txBox="1"/>
          <p:nvPr/>
        </p:nvSpPr>
        <p:spPr>
          <a:xfrm>
            <a:off x="693964" y="3803689"/>
            <a:ext cx="6145530" cy="738344"/>
          </a:xfrm>
          <a:prstGeom prst="rect">
            <a:avLst/>
          </a:prstGeom>
        </p:spPr>
        <p:txBody>
          <a:bodyPr vert="horz" wrap="square" lIns="0" tIns="12700" rIns="0" bIns="0" rtlCol="0">
            <a:spAutoFit/>
          </a:bodyPr>
          <a:lstStyle/>
          <a:p>
            <a:pPr marL="12700" marR="5080">
              <a:lnSpc>
                <a:spcPct val="113999"/>
              </a:lnSpc>
              <a:spcBef>
                <a:spcPts val="100"/>
              </a:spcBef>
            </a:pPr>
            <a:endParaRPr lang="ar-JO" sz="1000" spc="-10" dirty="0">
              <a:latin typeface="Arial"/>
              <a:cs typeface="Calibri" panose="020F0502020204030204" pitchFamily="34" charset="0"/>
            </a:endParaRPr>
          </a:p>
          <a:p>
            <a:pPr marL="12700" marR="5080" algn="r"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فيما يلي الاعتبارات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الرئيسية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لتصميم </a:t>
            </a:r>
            <a:r>
              <a:rPr lang="ar-JO" sz="1000" dirty="0">
                <a:solidFill>
                  <a:srgbClr val="E42A83"/>
                </a:solidFill>
                <a:latin typeface="Arial"/>
                <a:cs typeface="Calibri" panose="020F0502020204030204" pitchFamily="34" charset="0"/>
                <a:hlinkClick r:id="rId4" action="ppaction://hlinksldjump"/>
              </a:rPr>
              <a:t>استطلاعات التصور</a:t>
            </a:r>
            <a:r>
              <a:rPr lang="ar-JO" sz="1000" spc="25" dirty="0">
                <a:solidFill>
                  <a:srgbClr val="E42A83"/>
                </a:solidFill>
                <a:latin typeface="Arial"/>
                <a:cs typeface="Calibri" panose="020F0502020204030204" pitchFamily="34" charset="0"/>
              </a:rPr>
              <a:t>،</a:t>
            </a:r>
            <a:r>
              <a:rPr lang="ar-JO" sz="1000" dirty="0">
                <a:solidFill>
                  <a:srgbClr val="202124"/>
                </a:solidFill>
                <a:latin typeface="inherit"/>
                <a:cs typeface="Calibri" panose="020F0502020204030204" pitchFamily="34" charset="0"/>
              </a:rPr>
              <a:t> وهي تشكل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إضافة إلى ما تم تضمينه في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وحدة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أساسيات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nSpc>
                <a:spcPct val="113999"/>
              </a:lnSpc>
              <a:spcBef>
                <a:spcPts val="100"/>
              </a:spcBef>
            </a:pPr>
            <a:endParaRPr lang="ar-JO" sz="1000" spc="-10" dirty="0">
              <a:latin typeface="Arial"/>
              <a:cs typeface="Calibri" panose="020F0502020204030204" pitchFamily="34" charset="0"/>
            </a:endParaRPr>
          </a:p>
          <a:p>
            <a:pPr marL="12700" marR="5080">
              <a:lnSpc>
                <a:spcPct val="113999"/>
              </a:lnSpc>
              <a:spcBef>
                <a:spcPts val="100"/>
              </a:spcBef>
            </a:pPr>
            <a:endParaRPr sz="1000" dirty="0">
              <a:latin typeface="Arial"/>
              <a:cs typeface="Calibri" panose="020F0502020204030204" pitchFamily="34" charset="0"/>
            </a:endParaRPr>
          </a:p>
        </p:txBody>
      </p:sp>
      <p:sp>
        <p:nvSpPr>
          <p:cNvPr id="8" name="object 8"/>
          <p:cNvSpPr txBox="1"/>
          <p:nvPr/>
        </p:nvSpPr>
        <p:spPr>
          <a:xfrm>
            <a:off x="707299" y="4831706"/>
            <a:ext cx="5946775" cy="166712"/>
          </a:xfrm>
          <a:prstGeom prst="rect">
            <a:avLst/>
          </a:prstGeom>
        </p:spPr>
        <p:txBody>
          <a:bodyPr vert="horz" wrap="square" lIns="0" tIns="12700" rIns="0" bIns="0" rtlCol="0">
            <a:spAutoFit/>
          </a:bodyPr>
          <a:lstStyle/>
          <a:p>
            <a:pPr marL="12700" algn="r" rtl="1">
              <a:lnSpc>
                <a:spcPct val="100000"/>
              </a:lnSpc>
              <a:spcBef>
                <a:spcPts val="100"/>
              </a:spcBef>
            </a:pPr>
            <a:r>
              <a:rPr sz="1000" b="1" spc="-165" dirty="0">
                <a:solidFill>
                  <a:srgbClr val="E42A83"/>
                </a:solidFill>
                <a:latin typeface="Century Gothic"/>
                <a:cs typeface="Calibri" panose="020F0502020204030204" pitchFamily="34" charset="0"/>
              </a:rPr>
              <a:t>1.1.</a:t>
            </a:r>
            <a:r>
              <a:rPr sz="1000" b="1" spc="25" dirty="0">
                <a:solidFill>
                  <a:srgbClr val="E42A83"/>
                </a:solidFill>
                <a:latin typeface="Century Gothic"/>
                <a:cs typeface="Calibri" panose="020F0502020204030204" pitchFamily="34" charset="0"/>
              </a:rPr>
              <a:t> </a:t>
            </a:r>
            <a:r>
              <a:rPr lang="ar-JO" sz="1000" b="1" spc="75" dirty="0">
                <a:solidFill>
                  <a:srgbClr val="E42A83"/>
                </a:solidFill>
                <a:latin typeface="Century Gothic"/>
                <a:cs typeface="Calibri" panose="020F0502020204030204" pitchFamily="34" charset="0"/>
              </a:rPr>
              <a:t> الإدماج في أنظمة الرصد والتقييم</a:t>
            </a:r>
            <a:endParaRPr sz="1000" dirty="0">
              <a:latin typeface="Century Gothic"/>
              <a:cs typeface="Calibri" panose="020F0502020204030204" pitchFamily="34" charset="0"/>
            </a:endParaRPr>
          </a:p>
        </p:txBody>
      </p:sp>
      <p:sp>
        <p:nvSpPr>
          <p:cNvPr id="9" name="object 9"/>
          <p:cNvSpPr txBox="1"/>
          <p:nvPr/>
        </p:nvSpPr>
        <p:spPr>
          <a:xfrm>
            <a:off x="3919228" y="5283329"/>
            <a:ext cx="2995930" cy="2355709"/>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تشكل</a:t>
            </a:r>
            <a:r>
              <a:rPr kumimoji="0" lang="ar-JO" altLang="en-US" sz="1000" b="0" i="0" u="none" strike="noStrike" cap="none" normalizeH="0" baseline="0" dirty="0">
                <a:ln>
                  <a:noFill/>
                </a:ln>
                <a:solidFill>
                  <a:srgbClr val="E42A83"/>
                </a:solidFill>
                <a:effectLst/>
                <a:latin typeface="Arial"/>
                <a:cs typeface="Calibri" panose="020F0502020204030204" pitchFamily="34" charset="0"/>
              </a:rPr>
              <a:t> </a:t>
            </a:r>
            <a:r>
              <a:rPr lang="ar-JO" sz="1000" dirty="0">
                <a:solidFill>
                  <a:srgbClr val="E42A83"/>
                </a:solidFill>
                <a:latin typeface="Arial"/>
                <a:cs typeface="Calibri" panose="020F0502020204030204" pitchFamily="34" charset="0"/>
                <a:hlinkClick r:id="rId2" action="ppaction://hlinksldjump"/>
              </a:rPr>
              <a:t>آليات التغذية الراجعة</a:t>
            </a:r>
            <a:r>
              <a:rPr sz="1000" spc="100" dirty="0">
                <a:solidFill>
                  <a:srgbClr val="E42A83"/>
                </a:solid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جزءًا من أنظمة الرصد والتقييم المنتظمة للبرامج والعمليات، ويجب أخذها في الاعتبار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إلى جانب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بيانات الرصد والتقييم الأخرى عند اتخاذ القرارات على مستوى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البرمجة</a:t>
            </a:r>
            <a:r>
              <a:rPr lang="ar-JO" altLang="en-US" sz="1000" dirty="0">
                <a:solidFill>
                  <a:srgbClr val="202124"/>
                </a:solidFill>
                <a:latin typeface="inherit"/>
                <a:cs typeface="Calibri" panose="020F0502020204030204" pitchFamily="34" charset="0"/>
              </a:rPr>
              <a:t>، كما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يمكن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إدماج</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جمع بيانات </a:t>
            </a:r>
            <a:r>
              <a:rPr lang="ar-JO" altLang="en-US" sz="1000" dirty="0">
                <a:solidFill>
                  <a:srgbClr val="202124"/>
                </a:solidFill>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ظمة في جهود جمع البيانات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المخطط لها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الأخرى مثل تقييمات الاحتياجات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استطلاعات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lang="ar-JO" altLang="en-US" sz="1000" dirty="0">
                <a:solidFill>
                  <a:srgbClr val="202124"/>
                </a:solidFill>
                <a:latin typeface="inherit"/>
                <a:cs typeface="Calibri" panose="020F0502020204030204" pitchFamily="34" charset="0"/>
              </a:rPr>
              <a:t>رصد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ما بعد التوزيع</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12700" marR="5080" algn="just" rtl="1">
              <a:lnSpc>
                <a:spcPct val="113999"/>
              </a:lnSpc>
              <a:spcBef>
                <a:spcPts val="100"/>
              </a:spcBef>
            </a:pPr>
            <a:endParaRPr lang="ar-JO" altLang="en-US" sz="1000" dirty="0">
              <a:solidFill>
                <a:schemeClr val="tx1"/>
              </a:solidFill>
              <a:cs typeface="Calibri" panose="020F0502020204030204" pitchFamily="34" charset="0"/>
            </a:endParaRPr>
          </a:p>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تضمين مؤشرات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 أطر الرصد والتقييم لضمان جمع البيانات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ومراعاتها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فيما يلي بعض الأمثلة على</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هذه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المؤشرات</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12700" marR="5080" algn="just" rtl="1">
              <a:lnSpc>
                <a:spcPct val="113999"/>
              </a:lnSpc>
              <a:spcBef>
                <a:spcPts val="100"/>
              </a:spcBef>
            </a:pPr>
            <a:endParaRPr lang="ar-JO" altLang="en-US" sz="1000" dirty="0">
              <a:solidFill>
                <a:schemeClr val="tx1"/>
              </a:solidFill>
              <a:latin typeface="Arial" panose="020B0604020202020204" pitchFamily="34" charset="0"/>
              <a:cs typeface="Calibri" panose="020F0502020204030204" pitchFamily="34" charset="0"/>
            </a:endParaRPr>
          </a:p>
          <a:p>
            <a:pPr marL="12700" marR="5080" algn="just" rtl="1">
              <a:lnSpc>
                <a:spcPct val="113999"/>
              </a:lnSpc>
              <a:spcBef>
                <a:spcPts val="100"/>
              </a:spcBef>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endParaRPr sz="1000" dirty="0">
              <a:latin typeface="Arial"/>
              <a:cs typeface="Calibri" panose="020F0502020204030204" pitchFamily="34" charset="0"/>
            </a:endParaRPr>
          </a:p>
        </p:txBody>
      </p:sp>
      <p:sp>
        <p:nvSpPr>
          <p:cNvPr id="10" name="object 10"/>
          <p:cNvSpPr txBox="1"/>
          <p:nvPr/>
        </p:nvSpPr>
        <p:spPr>
          <a:xfrm>
            <a:off x="573284" y="5238599"/>
            <a:ext cx="2888615" cy="2167260"/>
          </a:xfrm>
          <a:prstGeom prst="rect">
            <a:avLst/>
          </a:prstGeom>
        </p:spPr>
        <p:txBody>
          <a:bodyPr vert="horz" wrap="square" lIns="0" tIns="12700" rIns="0" bIns="0" rtlCol="0">
            <a:spAutoFit/>
          </a:bodyPr>
          <a:lstStyle/>
          <a:p>
            <a:pPr marL="171450" marR="0" lvl="0" indent="-171450" algn="just"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لأفراد المجتمع الذين يشعرون بأن الدعم الذي يقدمه البرنامج يغطي احتياجاتهم الأكثر أهمية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في الوقت الحالي</a:t>
            </a:r>
            <a:r>
              <a:rPr kumimoji="0" lang="en-US" altLang="en-US" sz="1000" b="0" i="0" u="none" strike="noStrike" cap="none" normalizeH="0" baseline="0" dirty="0">
                <a:ln>
                  <a:noFill/>
                </a:ln>
                <a:solidFill>
                  <a:schemeClr val="tx1"/>
                </a:solidFill>
                <a:effectLst/>
                <a:cs typeface="Calibri" panose="020F0502020204030204" pitchFamily="34" charset="0"/>
              </a:rPr>
              <a:t> </a:t>
            </a:r>
            <a:r>
              <a:rPr kumimoji="0" lang="ar-JO" altLang="en-US" sz="1000" b="0" i="0" u="none" strike="noStrike" cap="none" normalizeH="0" baseline="0" dirty="0">
                <a:ln>
                  <a:noFill/>
                </a:ln>
                <a:solidFill>
                  <a:schemeClr val="tx1"/>
                </a:solidFill>
                <a:effectLst/>
                <a:cs typeface="Calibri" panose="020F0502020204030204" pitchFamily="34" charset="0"/>
              </a:rPr>
              <a:t>.</a:t>
            </a:r>
          </a:p>
          <a:p>
            <a:pPr marL="171450" indent="-171450" algn="just" rtl="1" eaLnBrk="0" fontAlgn="base" hangingPunct="0">
              <a:spcBef>
                <a:spcPct val="0"/>
              </a:spcBef>
              <a:spcAft>
                <a:spcPct val="0"/>
              </a:spcAft>
              <a:buClr>
                <a:srgbClr val="990099"/>
              </a:buClr>
              <a:buFont typeface="Arial" panose="020B0604020202020204" pitchFamily="34" charset="0"/>
              <a:buChar char="•"/>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أفراد المجتمع الذين يشعرون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بأنه يتم التعامل معهم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باحترام من قبل موظفي البرنامج والمتطوعين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71450" indent="-171450" algn="just" rtl="1" eaLnBrk="0" fontAlgn="base" hangingPunct="0">
              <a:spcBef>
                <a:spcPct val="0"/>
              </a:spcBef>
              <a:spcAft>
                <a:spcPct val="0"/>
              </a:spcAft>
              <a:buClr>
                <a:srgbClr val="990099"/>
              </a:buClr>
              <a:buFont typeface="Arial" panose="020B0604020202020204" pitchFamily="34" charset="0"/>
              <a:buChar char="•"/>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أفراد المجتمع الذين يشعرون أن البرنامج قد تواصل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بشكل جيد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حيال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الخطط والأنشطة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71450" indent="-171450" algn="just" rtl="1" eaLnBrk="0" fontAlgn="base" hangingPunct="0">
              <a:spcBef>
                <a:spcPct val="0"/>
              </a:spcBef>
              <a:spcAft>
                <a:spcPct val="0"/>
              </a:spcAft>
              <a:buClr>
                <a:srgbClr val="990099"/>
              </a:buClr>
              <a:buFont typeface="Arial" panose="020B0604020202020204" pitchFamily="34" charset="0"/>
              <a:buChar char="•"/>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أفراد المجتمع الذين يشعرون بأن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ه يتم أخذ آرائهم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بعين الاعتبار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تخطيط البرنامج واتخاذ القرار</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71450" indent="-171450" algn="just" rtl="1" eaLnBrk="0" fontAlgn="base" hangingPunct="0">
              <a:spcBef>
                <a:spcPct val="0"/>
              </a:spcBef>
              <a:spcAft>
                <a:spcPct val="0"/>
              </a:spcAft>
              <a:buClr>
                <a:srgbClr val="990099"/>
              </a:buClr>
              <a:buFont typeface="Arial" panose="020B0604020202020204" pitchFamily="34" charset="0"/>
              <a:buChar char="•"/>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أفراد المجتمع الذين يعرفون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آلية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البرنامج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لاختيار الأشخاص الذين سيتلقون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الدعم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وأولئك الذين لن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يحصل</a:t>
            </a:r>
            <a:r>
              <a:rPr kumimoji="0" lang="ar-JO" altLang="en-US" sz="1000" b="0" i="0" u="none" strike="noStrike" cap="none" normalizeH="0" baseline="0" dirty="0" err="1">
                <a:ln>
                  <a:noFill/>
                </a:ln>
                <a:solidFill>
                  <a:srgbClr val="202124"/>
                </a:solidFill>
                <a:effectLst/>
                <a:latin typeface="inherit"/>
                <a:cs typeface="Calibri" panose="020F0502020204030204" pitchFamily="34" charset="0"/>
              </a:rPr>
              <a:t>ون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عليه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p>
          <a:p>
            <a:pPr marL="171450" indent="-171450" algn="just" rtl="1" eaLnBrk="0" fontAlgn="base" hangingPunct="0">
              <a:spcBef>
                <a:spcPct val="0"/>
              </a:spcBef>
              <a:spcAft>
                <a:spcPct val="0"/>
              </a:spcAft>
              <a:buClr>
                <a:srgbClr val="990099"/>
              </a:buClr>
              <a:buFont typeface="Arial" panose="020B0604020202020204" pitchFamily="34" charset="0"/>
              <a:buChar char="•"/>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أفراد المجتمع الذين يشعرون بأن الدعم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يُقدم لأولئك الذين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هم في أمس الحاجة إليه</a:t>
            </a:r>
            <a:r>
              <a:rPr kumimoji="0" lang="en-US" altLang="en-US" sz="1000" b="0" i="0" u="none" strike="noStrike" cap="none" normalizeH="0" baseline="0" dirty="0">
                <a:ln>
                  <a:noFill/>
                </a:ln>
                <a:solidFill>
                  <a:schemeClr val="tx1"/>
                </a:solidFill>
                <a:effectLst/>
                <a:cs typeface="Calibri" panose="020F0502020204030204" pitchFamily="34" charset="0"/>
              </a:rPr>
              <a:t> </a:t>
            </a:r>
            <a:r>
              <a:rPr kumimoji="0" lang="ar-JO" altLang="en-US" sz="1000" b="0" i="0" u="none" strike="noStrike" cap="none" normalizeH="0" baseline="0" dirty="0">
                <a:ln>
                  <a:noFill/>
                </a:ln>
                <a:solidFill>
                  <a:schemeClr val="tx1"/>
                </a:solidFill>
                <a:effectLst/>
                <a:cs typeface="Calibri" panose="020F0502020204030204" pitchFamily="34" charset="0"/>
              </a:rPr>
              <a:t>.</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71450" marR="0" lvl="0" indent="-171450" algn="r"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171450" marR="0" lvl="0" indent="-171450" algn="r"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1" name="object 11"/>
          <p:cNvSpPr/>
          <p:nvPr/>
        </p:nvSpPr>
        <p:spPr>
          <a:xfrm>
            <a:off x="719999" y="8401691"/>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sz="1000">
              <a:cs typeface="Calibri" panose="020F0502020204030204" pitchFamily="34" charset="0"/>
            </a:endParaRPr>
          </a:p>
        </p:txBody>
      </p:sp>
      <p:sp>
        <p:nvSpPr>
          <p:cNvPr id="12" name="object 12"/>
          <p:cNvSpPr txBox="1"/>
          <p:nvPr/>
        </p:nvSpPr>
        <p:spPr>
          <a:xfrm>
            <a:off x="5654000" y="7938028"/>
            <a:ext cx="1134745" cy="166712"/>
          </a:xfrm>
          <a:prstGeom prst="rect">
            <a:avLst/>
          </a:prstGeom>
        </p:spPr>
        <p:txBody>
          <a:bodyPr vert="horz" wrap="square" lIns="0" tIns="12700" rIns="0" bIns="0" rtlCol="0">
            <a:spAutoFit/>
          </a:bodyPr>
          <a:lstStyle/>
          <a:p>
            <a:pPr marL="12700" rtl="1">
              <a:lnSpc>
                <a:spcPct val="100000"/>
              </a:lnSpc>
              <a:spcBef>
                <a:spcPts val="100"/>
              </a:spcBef>
            </a:pPr>
            <a:r>
              <a:rPr lang="ar-JO" sz="1000" dirty="0">
                <a:latin typeface="Arial"/>
                <a:cs typeface="Calibri" panose="020F0502020204030204" pitchFamily="34" charset="0"/>
              </a:rPr>
              <a:t>للمزيد من المؤشرات:</a:t>
            </a:r>
            <a:endParaRPr sz="1000" dirty="0">
              <a:latin typeface="Arial"/>
              <a:cs typeface="Calibri" panose="020F0502020204030204" pitchFamily="34" charset="0"/>
            </a:endParaRPr>
          </a:p>
        </p:txBody>
      </p:sp>
      <p:sp>
        <p:nvSpPr>
          <p:cNvPr id="13" name="object 13"/>
          <p:cNvSpPr txBox="1"/>
          <p:nvPr/>
        </p:nvSpPr>
        <p:spPr>
          <a:xfrm>
            <a:off x="2406651" y="8490098"/>
            <a:ext cx="3914142" cy="474489"/>
          </a:xfrm>
          <a:prstGeom prst="rect">
            <a:avLst/>
          </a:prstGeom>
        </p:spPr>
        <p:txBody>
          <a:bodyPr vert="horz" wrap="square" lIns="0" tIns="12700" rIns="0" bIns="0" rtlCol="0">
            <a:spAutoFit/>
          </a:bodyPr>
          <a:lstStyle/>
          <a:p>
            <a:pPr marL="12700" algn="r">
              <a:lnSpc>
                <a:spcPct val="100000"/>
              </a:lnSpc>
              <a:spcBef>
                <a:spcPts val="100"/>
              </a:spcBef>
            </a:pPr>
            <a:r>
              <a:rPr lang="ar-JO" sz="1000" b="1" spc="45" dirty="0">
                <a:solidFill>
                  <a:srgbClr val="FFFFFF"/>
                </a:solidFill>
                <a:latin typeface="Century Gothic"/>
                <a:cs typeface="Calibri" panose="020F0502020204030204" pitchFamily="34" charset="0"/>
              </a:rPr>
              <a:t>المصادر</a:t>
            </a:r>
            <a:endParaRPr sz="1000" dirty="0">
              <a:latin typeface="Century Gothic"/>
              <a:cs typeface="Calibri" panose="020F0502020204030204" pitchFamily="34" charset="0"/>
            </a:endParaRPr>
          </a:p>
          <a:p>
            <a:pPr>
              <a:lnSpc>
                <a:spcPct val="100000"/>
              </a:lnSpc>
              <a:spcBef>
                <a:spcPts val="10"/>
              </a:spcBef>
            </a:pPr>
            <a:endParaRPr sz="1000" dirty="0">
              <a:latin typeface="Century Gothic"/>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1000" u="sng" dirty="0">
                <a:solidFill>
                  <a:srgbClr val="992B7D"/>
                </a:solidFill>
                <a:uFill>
                  <a:solidFill>
                    <a:srgbClr val="992B7D"/>
                  </a:solidFill>
                </a:uFill>
                <a:latin typeface="Arial"/>
                <a:cs typeface="Calibri" panose="020F0502020204030204" pitchFamily="34" charset="0"/>
                <a:hlinkClick r:id="rId5"/>
              </a:rPr>
              <a:t>مجموعة أدوات المشاركة المجتمعية والمساءلة7: أداة التقييم والرصد</a:t>
            </a:r>
            <a:endParaRPr sz="1000" dirty="0">
              <a:latin typeface="Arial"/>
              <a:cs typeface="Calibri" panose="020F0502020204030204" pitchFamily="34" charset="0"/>
            </a:endParaRPr>
          </a:p>
        </p:txBody>
      </p:sp>
      <p:grpSp>
        <p:nvGrpSpPr>
          <p:cNvPr id="14" name="object 14"/>
          <p:cNvGrpSpPr/>
          <p:nvPr/>
        </p:nvGrpSpPr>
        <p:grpSpPr>
          <a:xfrm>
            <a:off x="6428780" y="8355335"/>
            <a:ext cx="474345" cy="474345"/>
            <a:chOff x="469337" y="8351807"/>
            <a:chExt cx="474345" cy="474345"/>
          </a:xfrm>
        </p:grpSpPr>
        <p:sp>
          <p:nvSpPr>
            <p:cNvPr id="15" name="object 15"/>
            <p:cNvSpPr/>
            <p:nvPr/>
          </p:nvSpPr>
          <p:spPr>
            <a:xfrm>
              <a:off x="469337" y="8351807"/>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sz="1000">
                <a:cs typeface="Calibri" panose="020F0502020204030204" pitchFamily="34" charset="0"/>
              </a:endParaRPr>
            </a:p>
          </p:txBody>
        </p:sp>
        <p:pic>
          <p:nvPicPr>
            <p:cNvPr id="16" name="object 16"/>
            <p:cNvPicPr/>
            <p:nvPr/>
          </p:nvPicPr>
          <p:blipFill>
            <a:blip r:embed="rId6" cstate="print"/>
            <a:stretch>
              <a:fillRect/>
            </a:stretch>
          </p:blipFill>
          <p:spPr>
            <a:xfrm>
              <a:off x="573284" y="8454794"/>
              <a:ext cx="266442" cy="268339"/>
            </a:xfrm>
            <a:prstGeom prst="rect">
              <a:avLst/>
            </a:prstGeom>
          </p:spPr>
        </p:pic>
      </p:grpSp>
      <p:pic>
        <p:nvPicPr>
          <p:cNvPr id="17" name="object 17"/>
          <p:cNvPicPr/>
          <p:nvPr/>
        </p:nvPicPr>
        <p:blipFill>
          <a:blip r:embed="rId7" cstate="print"/>
          <a:stretch>
            <a:fillRect/>
          </a:stretch>
        </p:blipFill>
        <p:spPr>
          <a:xfrm>
            <a:off x="6128991" y="8838176"/>
            <a:ext cx="245795" cy="245795"/>
          </a:xfrm>
          <a:prstGeom prst="rect">
            <a:avLst/>
          </a:prstGeom>
        </p:spPr>
      </p:pic>
      <p:sp>
        <p:nvSpPr>
          <p:cNvPr id="18" name="object 18"/>
          <p:cNvSpPr/>
          <p:nvPr/>
        </p:nvSpPr>
        <p:spPr>
          <a:xfrm>
            <a:off x="6681864" y="10094878"/>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sz="1000">
              <a:cs typeface="Calibri" panose="020F0502020204030204" pitchFamily="34" charset="0"/>
            </a:endParaRPr>
          </a:p>
        </p:txBody>
      </p:sp>
      <p:sp>
        <p:nvSpPr>
          <p:cNvPr id="19" name="object 19"/>
          <p:cNvSpPr txBox="1"/>
          <p:nvPr/>
        </p:nvSpPr>
        <p:spPr>
          <a:xfrm>
            <a:off x="6738151" y="10157684"/>
            <a:ext cx="202685" cy="166712"/>
          </a:xfrm>
          <a:prstGeom prst="rect">
            <a:avLst/>
          </a:prstGeom>
        </p:spPr>
        <p:txBody>
          <a:bodyPr vert="horz" wrap="square" lIns="0" tIns="12700" rIns="0" bIns="0" rtlCol="0">
            <a:spAutoFit/>
          </a:bodyPr>
          <a:lstStyle/>
          <a:p>
            <a:pPr marL="12700">
              <a:lnSpc>
                <a:spcPct val="100000"/>
              </a:lnSpc>
              <a:spcBef>
                <a:spcPts val="100"/>
              </a:spcBef>
            </a:pPr>
            <a:r>
              <a:rPr lang="ar-JO" sz="1000" b="1" dirty="0">
                <a:solidFill>
                  <a:schemeClr val="bg1"/>
                </a:solidFill>
                <a:latin typeface="Century Gothic"/>
                <a:cs typeface="Calibri" panose="020F0502020204030204" pitchFamily="34" charset="0"/>
              </a:rPr>
              <a:t>12</a:t>
            </a:r>
            <a:endParaRPr sz="1000" b="1" dirty="0">
              <a:solidFill>
                <a:schemeClr val="bg1"/>
              </a:solidFill>
              <a:latin typeface="Century Gothic"/>
              <a:cs typeface="Calibri" panose="020F0502020204030204" pitchFamily="34" charset="0"/>
            </a:endParaRPr>
          </a:p>
        </p:txBody>
      </p:sp>
      <p:sp>
        <p:nvSpPr>
          <p:cNvPr id="21" name="Rectangle 1">
            <a:extLst>
              <a:ext uri="{FF2B5EF4-FFF2-40B4-BE49-F238E27FC236}">
                <a16:creationId xmlns:a16="http://schemas.microsoft.com/office/drawing/2014/main" id="{29A95721-975C-ADAB-6629-F157077C3834}"/>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2" name="Rectangle 2">
            <a:extLst>
              <a:ext uri="{FF2B5EF4-FFF2-40B4-BE49-F238E27FC236}">
                <a16:creationId xmlns:a16="http://schemas.microsoft.com/office/drawing/2014/main" id="{D26D8D11-ABB8-D128-8AFB-F2EF0B4EDDA7}"/>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3" name="Rectangle 3">
            <a:extLst>
              <a:ext uri="{FF2B5EF4-FFF2-40B4-BE49-F238E27FC236}">
                <a16:creationId xmlns:a16="http://schemas.microsoft.com/office/drawing/2014/main" id="{3328562C-D85F-7F1A-85D4-5EF394337EDD}"/>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4" name="Rectangle 4">
            <a:extLst>
              <a:ext uri="{FF2B5EF4-FFF2-40B4-BE49-F238E27FC236}">
                <a16:creationId xmlns:a16="http://schemas.microsoft.com/office/drawing/2014/main" id="{F80B3A35-8619-1180-7EA1-DF054708625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Rectangle 5">
            <a:extLst>
              <a:ext uri="{FF2B5EF4-FFF2-40B4-BE49-F238E27FC236}">
                <a16:creationId xmlns:a16="http://schemas.microsoft.com/office/drawing/2014/main" id="{AAC67151-97D6-AEB9-D044-BABB6AD46021}"/>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6" name="Rectangle 6">
            <a:extLst>
              <a:ext uri="{FF2B5EF4-FFF2-40B4-BE49-F238E27FC236}">
                <a16:creationId xmlns:a16="http://schemas.microsoft.com/office/drawing/2014/main" id="{F09A74D8-78B3-87A5-D24D-F59EB1D3D016}"/>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7" name="Rectangle 7">
            <a:extLst>
              <a:ext uri="{FF2B5EF4-FFF2-40B4-BE49-F238E27FC236}">
                <a16:creationId xmlns:a16="http://schemas.microsoft.com/office/drawing/2014/main" id="{BC9A1BB3-72D1-9D3C-CEBD-557B234E92A4}"/>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8" name="Rectangle 8">
            <a:extLst>
              <a:ext uri="{FF2B5EF4-FFF2-40B4-BE49-F238E27FC236}">
                <a16:creationId xmlns:a16="http://schemas.microsoft.com/office/drawing/2014/main" id="{E4E52263-9968-DF30-B8C9-6F7D79BB1832}"/>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9" name="TextBox 28">
            <a:extLst>
              <a:ext uri="{FF2B5EF4-FFF2-40B4-BE49-F238E27FC236}">
                <a16:creationId xmlns:a16="http://schemas.microsoft.com/office/drawing/2014/main" id="{B04E0EB4-E8FA-32ED-BFA1-1B247B03DDAC}"/>
              </a:ext>
            </a:extLst>
          </p:cNvPr>
          <p:cNvSpPr txBox="1"/>
          <p:nvPr/>
        </p:nvSpPr>
        <p:spPr>
          <a:xfrm>
            <a:off x="1732674" y="10123804"/>
            <a:ext cx="4964277" cy="246221"/>
          </a:xfrm>
          <a:prstGeom prst="rect">
            <a:avLst/>
          </a:prstGeom>
          <a:noFill/>
        </p:spPr>
        <p:txBody>
          <a:bodyPr wrap="square" rtlCol="0">
            <a:spAutoFit/>
          </a:bodyPr>
          <a:lstStyle/>
          <a:p>
            <a:pPr algn="just" rtl="1"/>
            <a:r>
              <a:rPr lang="ar-JO" sz="1000" dirty="0">
                <a:solidFill>
                  <a:srgbClr val="202124"/>
                </a:solidFill>
                <a:latin typeface="inherit"/>
                <a:cs typeface="Calibri" panose="020F0502020204030204" pitchFamily="34" charset="0"/>
              </a:rPr>
              <a:t>كيفية استخدام استطلاعات التصور في آليات التغذية الراجعة </a:t>
            </a:r>
            <a:endParaRPr lang="en-US" sz="1000" dirty="0">
              <a:solidFill>
                <a:srgbClr val="202124"/>
              </a:solidFill>
              <a:latin typeface="inherit"/>
              <a:cs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846382" y="730375"/>
            <a:ext cx="2995930" cy="2270109"/>
          </a:xfrm>
          <a:prstGeom prst="rect">
            <a:avLst/>
          </a:prstGeom>
        </p:spPr>
        <p:txBody>
          <a:bodyPr vert="horz" wrap="square" lIns="0" tIns="12700" rIns="0" bIns="0" rtlCol="0">
            <a:spAutoFit/>
          </a:bodyPr>
          <a:lstStyle/>
          <a:p>
            <a:pPr marL="12700" algn="r" rtl="1">
              <a:lnSpc>
                <a:spcPct val="100000"/>
              </a:lnSpc>
              <a:spcBef>
                <a:spcPts val="100"/>
              </a:spcBef>
            </a:pPr>
            <a:r>
              <a:rPr lang="ar-JO" sz="1700" b="1" spc="-60" dirty="0">
                <a:solidFill>
                  <a:srgbClr val="E42A83"/>
                </a:solidFill>
                <a:latin typeface="Century Gothic"/>
                <a:cs typeface="Calibri" panose="020F0502020204030204" pitchFamily="34" charset="0"/>
              </a:rPr>
              <a:t> </a:t>
            </a:r>
            <a:r>
              <a:rPr sz="1700" b="1" spc="-60" dirty="0">
                <a:solidFill>
                  <a:srgbClr val="E42A83"/>
                </a:solidFill>
                <a:latin typeface="Century Gothic"/>
                <a:cs typeface="Calibri" panose="020F0502020204030204" pitchFamily="34" charset="0"/>
              </a:rPr>
              <a:t>1.2</a:t>
            </a:r>
            <a:r>
              <a:rPr sz="1700" b="1" spc="-25" dirty="0">
                <a:solidFill>
                  <a:srgbClr val="E42A83"/>
                </a:solidFill>
                <a:latin typeface="Century Gothic"/>
                <a:cs typeface="Calibri" panose="020F0502020204030204" pitchFamily="34" charset="0"/>
              </a:rPr>
              <a:t> </a:t>
            </a:r>
            <a:r>
              <a:rPr lang="ar-JO" sz="1700" b="1" spc="90" dirty="0">
                <a:solidFill>
                  <a:srgbClr val="E42A83"/>
                </a:solidFill>
                <a:latin typeface="Century Gothic"/>
                <a:cs typeface="Calibri" panose="020F0502020204030204" pitchFamily="34" charset="0"/>
              </a:rPr>
              <a:t>تصميم العينة</a:t>
            </a:r>
            <a:endParaRPr sz="1700" dirty="0">
              <a:latin typeface="Century Gothic"/>
              <a:cs typeface="Calibri" panose="020F0502020204030204" pitchFamily="34" charset="0"/>
            </a:endParaRPr>
          </a:p>
          <a:p>
            <a:pPr marL="12700" marR="5080" algn="just" rtl="1">
              <a:lnSpc>
                <a:spcPct val="113999"/>
              </a:lnSpc>
              <a:spcBef>
                <a:spcPts val="985"/>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يتعين عليك تحديد عدد الأشخاص الذين سيتم استطلاع آرائهم</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استنادًا إلى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حجم </a:t>
            </a:r>
            <a:r>
              <a:rPr lang="ar-JO" sz="1000" dirty="0">
                <a:solidFill>
                  <a:srgbClr val="E42A83"/>
                </a:solidFill>
                <a:latin typeface="Arial"/>
                <a:cs typeface="Calibri" panose="020F0502020204030204" pitchFamily="34" charset="0"/>
                <a:hlinkClick r:id="rId2" action="ppaction://hlinksldjump"/>
              </a:rPr>
              <a:t>آلية التغذية الراجعة</a:t>
            </a:r>
            <a:r>
              <a:rPr lang="en-US" sz="1000" spc="-10" dirty="0">
                <a:solidFill>
                  <a:srgbClr val="E42A83"/>
                </a:solidFill>
                <a:latin typeface="Arial"/>
                <a:cs typeface="Calibri" panose="020F0502020204030204" pitchFamily="34" charset="0"/>
              </a:rPr>
              <a:t> </a:t>
            </a:r>
            <a:r>
              <a:rPr lang="ar-JO" sz="1000" spc="-10" dirty="0">
                <a:solidFill>
                  <a:srgbClr val="E42A83"/>
                </a:solid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الخاصة بك واستخدام بيانات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وتسمى هذه العملية </a:t>
            </a:r>
            <a:r>
              <a:rPr lang="ar-JO" sz="1000" dirty="0">
                <a:solidFill>
                  <a:srgbClr val="E42A83"/>
                </a:solidFill>
                <a:latin typeface="Arial"/>
                <a:cs typeface="Calibri" panose="020F0502020204030204" pitchFamily="34" charset="0"/>
                <a:hlinkClick r:id="rId3" action="ppaction://hlinksldjump"/>
              </a:rPr>
              <a:t>أخذ العينات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فكر فيما إذا كنت تريد أن تكون نتائج الاستطلاع ممثلة</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a:lnSpc>
                <a:spcPct val="113999"/>
              </a:lnSpc>
              <a:spcBef>
                <a:spcPts val="985"/>
              </a:spcBef>
            </a:pPr>
            <a:endParaRPr lang="ar-JO" sz="950" spc="-10" dirty="0">
              <a:latin typeface="Arial"/>
              <a:cs typeface="Calibri" panose="020F0502020204030204" pitchFamily="34" charset="0"/>
            </a:endParaRPr>
          </a:p>
          <a:p>
            <a:pPr marL="12700" marR="5080" algn="just">
              <a:lnSpc>
                <a:spcPct val="113999"/>
              </a:lnSpc>
              <a:spcBef>
                <a:spcPts val="985"/>
              </a:spcBef>
            </a:pPr>
            <a:endParaRPr lang="ar-JO" sz="950" spc="-10" dirty="0">
              <a:latin typeface="Arial"/>
              <a:cs typeface="Calibri" panose="020F0502020204030204" pitchFamily="34" charset="0"/>
            </a:endParaRPr>
          </a:p>
          <a:p>
            <a:pPr marL="12700" marR="5080" algn="just">
              <a:lnSpc>
                <a:spcPct val="113999"/>
              </a:lnSpc>
              <a:spcBef>
                <a:spcPts val="985"/>
              </a:spcBef>
            </a:pPr>
            <a:endParaRPr lang="ar-JO" sz="950" spc="-10" dirty="0">
              <a:latin typeface="Arial"/>
              <a:cs typeface="Calibri" panose="020F0502020204030204" pitchFamily="34" charset="0"/>
            </a:endParaRPr>
          </a:p>
          <a:p>
            <a:pPr marL="12700" marR="5080" algn="just">
              <a:lnSpc>
                <a:spcPct val="113999"/>
              </a:lnSpc>
              <a:spcBef>
                <a:spcPts val="985"/>
              </a:spcBef>
            </a:pPr>
            <a:endParaRPr sz="950" dirty="0">
              <a:latin typeface="Arial"/>
              <a:cs typeface="Calibri" panose="020F0502020204030204" pitchFamily="34" charset="0"/>
            </a:endParaRPr>
          </a:p>
        </p:txBody>
      </p:sp>
      <p:sp>
        <p:nvSpPr>
          <p:cNvPr id="3" name="object 3"/>
          <p:cNvSpPr txBox="1"/>
          <p:nvPr/>
        </p:nvSpPr>
        <p:spPr>
          <a:xfrm>
            <a:off x="678792" y="1126393"/>
            <a:ext cx="2995930" cy="628377"/>
          </a:xfrm>
          <a:prstGeom prst="rect">
            <a:avLst/>
          </a:prstGeom>
        </p:spPr>
        <p:txBody>
          <a:bodyPr vert="horz" wrap="square" lIns="0" tIns="12700" rIns="0" bIns="0" rtlCol="0">
            <a:spAutoFit/>
          </a:bodyPr>
          <a:lstStyle/>
          <a:p>
            <a:pPr marL="0" marR="0" lvl="0" indent="0" algn="just" defTabSz="914400" rtl="1" eaLnBrk="0" fontAlgn="base" latinLnBrk="0" hangingPunct="0">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جميع السكان المستهدفين، أو إذا كنت تريد فهم قضايا معينة بشكل أكثر </a:t>
            </a:r>
            <a:r>
              <a:rPr lang="ar-JO" altLang="en-US" sz="1000" dirty="0">
                <a:solidFill>
                  <a:srgbClr val="202124"/>
                </a:solidFill>
                <a:latin typeface="inherit"/>
                <a:cs typeface="Calibri" panose="020F0502020204030204" pitchFamily="34" charset="0"/>
              </a:rPr>
              <a:t>تفصيلًا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إذا كنت تريد استغلال الفرصة لجمع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كجزء من عملية مشاركة أوسع، حيث ستتم مناقشة نتائج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الأولي وتثليثها</a:t>
            </a:r>
            <a:r>
              <a:rPr lang="en-US" altLang="en-US" sz="1000" dirty="0">
                <a:solidFill>
                  <a:schemeClr val="tx1"/>
                </a:solidFill>
                <a:latin typeface="inherit"/>
                <a:cs typeface="Calibri" panose="020F0502020204030204" pitchFamily="34" charset="0"/>
              </a:rPr>
              <a:t>.</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 name="object 4"/>
          <p:cNvSpPr/>
          <p:nvPr/>
        </p:nvSpPr>
        <p:spPr>
          <a:xfrm>
            <a:off x="719999" y="2454276"/>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5" name="object 5"/>
          <p:cNvSpPr/>
          <p:nvPr/>
        </p:nvSpPr>
        <p:spPr>
          <a:xfrm>
            <a:off x="719999" y="3421876"/>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6" name="object 6"/>
          <p:cNvSpPr txBox="1"/>
          <p:nvPr/>
        </p:nvSpPr>
        <p:spPr>
          <a:xfrm>
            <a:off x="1468664" y="1793075"/>
            <a:ext cx="5371465" cy="479618"/>
          </a:xfrm>
          <a:prstGeom prst="rect">
            <a:avLst/>
          </a:prstGeom>
        </p:spPr>
        <p:txBody>
          <a:bodyPr vert="horz" wrap="square" lIns="0" tIns="12700" rIns="0" bIns="0" rtlCol="0">
            <a:spAutoFit/>
          </a:bodyPr>
          <a:lstStyle/>
          <a:p>
            <a:pPr marL="12700">
              <a:lnSpc>
                <a:spcPct val="100000"/>
              </a:lnSpc>
              <a:spcBef>
                <a:spcPts val="100"/>
              </a:spcBef>
            </a:pPr>
            <a:endParaRPr lang="ar-JO" sz="950" spc="-10" dirty="0">
              <a:latin typeface="Arial"/>
              <a:cs typeface="Calibri" panose="020F0502020204030204" pitchFamily="34" charset="0"/>
            </a:endParaRPr>
          </a:p>
          <a:p>
            <a:pPr marL="12700" algn="r" rtl="1">
              <a:lnSpc>
                <a:spcPct val="100000"/>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توفر الأداة التالية إرشادات حول كيفية تطوير استراتيجية </a:t>
            </a:r>
            <a:r>
              <a:rPr lang="ar-JO" sz="1000" dirty="0">
                <a:solidFill>
                  <a:srgbClr val="E42A83"/>
                </a:solidFill>
                <a:latin typeface="Arial"/>
                <a:cs typeface="Calibri" panose="020F0502020204030204" pitchFamily="34" charset="0"/>
                <a:hlinkClick r:id="rId3" action="ppaction://hlinksldjump"/>
              </a:rPr>
              <a:t>أخذ العينات</a:t>
            </a:r>
            <a:r>
              <a:rPr lang="ar-JO" sz="1000" dirty="0">
                <a:solidFill>
                  <a:srgbClr val="E42A83"/>
                </a:solidFill>
                <a:latin typeface="Arial"/>
                <a:cs typeface="Calibri" panose="020F0502020204030204" pitchFamily="34" charset="0"/>
              </a:rPr>
              <a:t> </a:t>
            </a:r>
            <a:r>
              <a:rPr lang="ar-JO" sz="1000" b="0" i="0" dirty="0">
                <a:solidFill>
                  <a:srgbClr val="202124"/>
                </a:solidFill>
                <a:effectLst/>
                <a:latin typeface="Helvetica Neue"/>
                <a:cs typeface="Calibri" panose="020F0502020204030204" pitchFamily="34" charset="0"/>
              </a:rPr>
              <a:t>لاستطلاعات الملاحظات والانطباعات:</a:t>
            </a:r>
            <a:endParaRPr lang="en-US" sz="950" dirty="0">
              <a:latin typeface="Arial"/>
              <a:cs typeface="Calibri" panose="020F0502020204030204" pitchFamily="34" charset="0"/>
            </a:endParaRPr>
          </a:p>
        </p:txBody>
      </p:sp>
      <p:sp>
        <p:nvSpPr>
          <p:cNvPr id="7" name="object 7"/>
          <p:cNvSpPr txBox="1"/>
          <p:nvPr/>
        </p:nvSpPr>
        <p:spPr>
          <a:xfrm>
            <a:off x="2033798" y="2511982"/>
            <a:ext cx="4174490" cy="1290097"/>
          </a:xfrm>
          <a:prstGeom prst="rect">
            <a:avLst/>
          </a:prstGeom>
        </p:spPr>
        <p:txBody>
          <a:bodyPr vert="horz" wrap="square" lIns="0" tIns="12700" rIns="0" bIns="0" rtlCol="0">
            <a:spAutoFit/>
          </a:bodyPr>
          <a:lstStyle/>
          <a:p>
            <a:pPr marL="12700" rtl="1">
              <a:lnSpc>
                <a:spcPct val="100000"/>
              </a:lnSpc>
              <a:spcBef>
                <a:spcPts val="100"/>
              </a:spcBef>
            </a:pPr>
            <a:r>
              <a:rPr lang="ar-JO" sz="1600" b="1" spc="40" dirty="0">
                <a:solidFill>
                  <a:srgbClr val="FFFFFF"/>
                </a:solidFill>
                <a:latin typeface="Century Gothic"/>
                <a:cs typeface="Calibri" panose="020F0502020204030204" pitchFamily="34" charset="0"/>
              </a:rPr>
              <a:t>الموارد</a:t>
            </a:r>
            <a:endParaRPr sz="1600" dirty="0">
              <a:latin typeface="Century Gothic"/>
              <a:cs typeface="Calibri" panose="020F0502020204030204" pitchFamily="34" charset="0"/>
            </a:endParaRPr>
          </a:p>
          <a:p>
            <a:pPr>
              <a:lnSpc>
                <a:spcPct val="100000"/>
              </a:lnSpc>
              <a:spcBef>
                <a:spcPts val="10"/>
              </a:spcBef>
            </a:pPr>
            <a:endParaRPr sz="1450" dirty="0">
              <a:latin typeface="Century Gothic"/>
              <a:cs typeface="Calibri" panose="020F0502020204030204" pitchFamily="34" charset="0"/>
            </a:endParaRPr>
          </a:p>
          <a:p>
            <a:pPr marL="192405" indent="-179705" algn="r" rtl="1">
              <a:lnSpc>
                <a:spcPct val="100000"/>
              </a:lnSpc>
              <a:buClr>
                <a:srgbClr val="673089"/>
              </a:buClr>
              <a:buFont typeface="Arial Narrow"/>
              <a:buChar char="►"/>
              <a:tabLst>
                <a:tab pos="192405" algn="l"/>
              </a:tabLst>
            </a:pPr>
            <a:r>
              <a:rPr lang="ar-JO" sz="950" u="sng" spc="-20" dirty="0">
                <a:solidFill>
                  <a:srgbClr val="992B7D"/>
                </a:solidFill>
                <a:uFill>
                  <a:solidFill>
                    <a:srgbClr val="992B7D"/>
                  </a:solidFill>
                </a:uFill>
                <a:latin typeface="Arial"/>
                <a:cs typeface="Calibri" panose="020F0502020204030204" pitchFamily="34" charset="0"/>
                <a:hlinkClick r:id="rId4"/>
              </a:rPr>
              <a:t>أداة التغذية الراجعة 13: إرشادات أخذ العينات</a:t>
            </a:r>
            <a:endParaRPr sz="950" dirty="0">
              <a:latin typeface="Arial"/>
              <a:cs typeface="Calibri" panose="020F0502020204030204" pitchFamily="34" charset="0"/>
            </a:endParaRPr>
          </a:p>
          <a:p>
            <a:pPr>
              <a:lnSpc>
                <a:spcPct val="100000"/>
              </a:lnSpc>
            </a:pPr>
            <a:endParaRPr sz="1300" dirty="0">
              <a:latin typeface="Arial"/>
              <a:cs typeface="Calibri" panose="020F0502020204030204" pitchFamily="34" charset="0"/>
            </a:endParaRPr>
          </a:p>
          <a:p>
            <a:pPr>
              <a:lnSpc>
                <a:spcPct val="100000"/>
              </a:lnSpc>
              <a:spcBef>
                <a:spcPts val="25"/>
              </a:spcBef>
            </a:pPr>
            <a:endParaRPr sz="1400" dirty="0">
              <a:latin typeface="Arial"/>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600" b="0" i="0" u="none" strike="noStrike" cap="none" normalizeH="0" baseline="0" dirty="0">
                <a:ln>
                  <a:noFill/>
                </a:ln>
                <a:solidFill>
                  <a:schemeClr val="bg1"/>
                </a:solidFill>
                <a:effectLst/>
                <a:latin typeface="inherit"/>
                <a:cs typeface="Calibri" panose="020F0502020204030204" pitchFamily="34" charset="0"/>
              </a:rPr>
              <a:t>تقبل أن نهجك قد لا يكون مثاليًا</a:t>
            </a:r>
            <a:r>
              <a:rPr kumimoji="0" lang="en-US" altLang="en-US" sz="1600" b="0" i="0" u="none" strike="noStrike" cap="none" normalizeH="0" baseline="0" dirty="0">
                <a:ln>
                  <a:noFill/>
                </a:ln>
                <a:solidFill>
                  <a:schemeClr val="bg1"/>
                </a:solidFill>
                <a:effectLst/>
                <a:cs typeface="Calibri" panose="020F0502020204030204" pitchFamily="34" charset="0"/>
              </a:rPr>
              <a:t> </a:t>
            </a:r>
            <a:endParaRPr kumimoji="0" lang="en-US" altLang="en-US" sz="1600" b="0" i="0" u="none" strike="noStrike" cap="none" normalizeH="0" baseline="0" dirty="0">
              <a:ln>
                <a:noFill/>
              </a:ln>
              <a:solidFill>
                <a:schemeClr val="bg1"/>
              </a:solidFill>
              <a:effectLst/>
              <a:latin typeface="Arial" panose="020B0604020202020204" pitchFamily="34" charset="0"/>
              <a:cs typeface="Calibri" panose="020F0502020204030204" pitchFamily="34" charset="0"/>
            </a:endParaRPr>
          </a:p>
        </p:txBody>
      </p:sp>
      <p:sp>
        <p:nvSpPr>
          <p:cNvPr id="8" name="object 8"/>
          <p:cNvSpPr txBox="1"/>
          <p:nvPr/>
        </p:nvSpPr>
        <p:spPr>
          <a:xfrm>
            <a:off x="3960421" y="4012776"/>
            <a:ext cx="2995930" cy="628377"/>
          </a:xfrm>
          <a:prstGeom prst="rect">
            <a:avLst/>
          </a:prstGeom>
        </p:spPr>
        <p:txBody>
          <a:bodyPr vert="horz" wrap="square" lIns="0" tIns="12700" rIns="0" bIns="0" rtlCol="0">
            <a:spAutoFit/>
          </a:bodyPr>
          <a:lstStyle/>
          <a:p>
            <a:pPr algn="just" rtl="1" eaLnBrk="0" fontAlgn="base" hangingPunct="0">
              <a:spcBef>
                <a:spcPct val="0"/>
              </a:spcBef>
              <a:spcAft>
                <a:spcPct val="0"/>
              </a:spcAf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تتغير الأوضاع بسرعة في السياقات الإنسانية، </a:t>
            </a:r>
            <a:r>
              <a:rPr lang="ar-JO" altLang="en-US" sz="1000" dirty="0">
                <a:solidFill>
                  <a:srgbClr val="202124"/>
                </a:solidFill>
                <a:latin typeface="inherit"/>
                <a:cs typeface="Calibri" panose="020F0502020204030204" pitchFamily="34" charset="0"/>
              </a:rPr>
              <a:t>كما أن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المجتمعات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في حركة مستمرة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وغالبًا ما يكون هناك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شح</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البيانات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المتعلقة 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المجتمع المستهدف والتي تكون ضرورية عند إجراء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استطلاعات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تمثيلية وموثوقة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لا يزال من الممكن تحقيق أقصى استفادة</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9" name="object 9"/>
          <p:cNvSpPr txBox="1"/>
          <p:nvPr/>
        </p:nvSpPr>
        <p:spPr>
          <a:xfrm>
            <a:off x="740400" y="4012776"/>
            <a:ext cx="2995930" cy="474489"/>
          </a:xfrm>
          <a:prstGeom prst="rect">
            <a:avLst/>
          </a:prstGeom>
        </p:spPr>
        <p:txBody>
          <a:bodyPr vert="horz" wrap="square" lIns="0" tIns="127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هو ممكن،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وسيتيح</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الجمع بين الأساليب النوعية مثل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حلقات النقاش</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المركزة تقديم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المعلومات اللازمة لتحديد القضايا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وتوجيه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المناقشات اللاحقة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pic>
        <p:nvPicPr>
          <p:cNvPr id="10" name="object 10"/>
          <p:cNvPicPr/>
          <p:nvPr/>
        </p:nvPicPr>
        <p:blipFill>
          <a:blip r:embed="rId5" cstate="print"/>
          <a:stretch>
            <a:fillRect/>
          </a:stretch>
        </p:blipFill>
        <p:spPr>
          <a:xfrm>
            <a:off x="5245792" y="4494091"/>
            <a:ext cx="72008" cy="71996"/>
          </a:xfrm>
          <a:prstGeom prst="rect">
            <a:avLst/>
          </a:prstGeom>
        </p:spPr>
      </p:pic>
      <p:sp>
        <p:nvSpPr>
          <p:cNvPr id="11" name="object 11"/>
          <p:cNvSpPr txBox="1"/>
          <p:nvPr/>
        </p:nvSpPr>
        <p:spPr>
          <a:xfrm>
            <a:off x="1199292" y="5156047"/>
            <a:ext cx="5733415" cy="540917"/>
          </a:xfrm>
          <a:prstGeom prst="rect">
            <a:avLst/>
          </a:prstGeom>
        </p:spPr>
        <p:txBody>
          <a:bodyPr vert="horz" wrap="square" lIns="0" tIns="5080" rIns="0" bIns="0" rtlCol="0">
            <a:spAutoFit/>
          </a:bodyPr>
          <a:lstStyle/>
          <a:p>
            <a:pPr marL="351155" marR="5080" indent="-339090" algn="r" rtl="1">
              <a:lnSpc>
                <a:spcPct val="102899"/>
              </a:lnSpc>
              <a:spcBef>
                <a:spcPts val="40"/>
              </a:spcBef>
            </a:pPr>
            <a:r>
              <a:rPr lang="ar-JO" sz="1700" b="1" spc="-50" dirty="0">
                <a:solidFill>
                  <a:srgbClr val="990099"/>
                </a:solidFill>
                <a:latin typeface="Century Gothic"/>
                <a:cs typeface="Calibri" panose="020F0502020204030204" pitchFamily="34" charset="0"/>
              </a:rPr>
              <a:t>1.3 </a:t>
            </a:r>
            <a:r>
              <a:rPr kumimoji="0" lang="ar-JO" altLang="en-US" sz="1800" b="0" i="0" u="none" strike="noStrike" cap="none" normalizeH="0" baseline="0" dirty="0">
                <a:ln>
                  <a:noFill/>
                </a:ln>
                <a:solidFill>
                  <a:srgbClr val="990099"/>
                </a:solidFill>
                <a:effectLst/>
                <a:latin typeface="inherit"/>
                <a:cs typeface="Calibri" panose="020F0502020204030204" pitchFamily="34" charset="0"/>
              </a:rPr>
              <a:t>الاختيار بين</a:t>
            </a:r>
            <a:r>
              <a:rPr kumimoji="0" lang="ar-SA" altLang="en-US" sz="1800" b="0" i="0" u="none" strike="noStrike" cap="none" normalizeH="0" baseline="0" dirty="0">
                <a:ln>
                  <a:noFill/>
                </a:ln>
                <a:solidFill>
                  <a:srgbClr val="990099"/>
                </a:solidFill>
                <a:effectLst/>
                <a:latin typeface="inherit"/>
                <a:cs typeface="Calibri" panose="020F0502020204030204" pitchFamily="34" charset="0"/>
              </a:rPr>
              <a:t> بين الجمع الذاتي </a:t>
            </a:r>
            <a:r>
              <a:rPr kumimoji="0" lang="ar-JO" altLang="en-US" sz="1800" b="0" i="0" u="none" strike="noStrike" cap="none" normalizeH="0" baseline="0" dirty="0">
                <a:ln>
                  <a:noFill/>
                </a:ln>
                <a:solidFill>
                  <a:srgbClr val="990099"/>
                </a:solidFill>
                <a:effectLst/>
                <a:latin typeface="inherit"/>
                <a:cs typeface="Calibri" panose="020F0502020204030204" pitchFamily="34" charset="0"/>
              </a:rPr>
              <a:t>مقابل </a:t>
            </a:r>
            <a:r>
              <a:rPr kumimoji="0" lang="ar-SA" altLang="en-US" sz="1800" b="0" i="0" u="none" strike="noStrike" cap="none" normalizeH="0" baseline="0" dirty="0">
                <a:ln>
                  <a:noFill/>
                </a:ln>
                <a:solidFill>
                  <a:srgbClr val="990099"/>
                </a:solidFill>
                <a:effectLst/>
                <a:latin typeface="inherit"/>
                <a:cs typeface="Calibri" panose="020F0502020204030204" pitchFamily="34" charset="0"/>
              </a:rPr>
              <a:t>جمع البيانات</a:t>
            </a:r>
            <a:r>
              <a:rPr kumimoji="0" lang="ar-JO" altLang="en-US" sz="1800" b="0" i="0" u="none" strike="noStrike" cap="none" normalizeH="0" baseline="0" dirty="0">
                <a:ln>
                  <a:noFill/>
                </a:ln>
                <a:solidFill>
                  <a:srgbClr val="990099"/>
                </a:solidFill>
                <a:effectLst/>
                <a:latin typeface="inherit"/>
                <a:cs typeface="Calibri" panose="020F0502020204030204" pitchFamily="34" charset="0"/>
              </a:rPr>
              <a:t> بشكل</a:t>
            </a:r>
            <a:r>
              <a:rPr kumimoji="0" lang="ar-SA" altLang="en-US" sz="1800" b="0" i="0" u="none" strike="noStrike" cap="none" normalizeH="0" baseline="0" dirty="0">
                <a:ln>
                  <a:noFill/>
                </a:ln>
                <a:solidFill>
                  <a:srgbClr val="990099"/>
                </a:solidFill>
                <a:effectLst/>
                <a:latin typeface="inherit"/>
                <a:cs typeface="Calibri" panose="020F0502020204030204" pitchFamily="34" charset="0"/>
              </a:rPr>
              <a:t> مستقل</a:t>
            </a:r>
            <a:r>
              <a:rPr kumimoji="0" lang="en-US" altLang="en-US" sz="400" b="0" i="0" u="none" strike="noStrike" cap="none" normalizeH="0" baseline="0" dirty="0">
                <a:ln>
                  <a:noFill/>
                </a:ln>
                <a:solidFill>
                  <a:srgbClr val="990099"/>
                </a:solidFill>
                <a:effectLst/>
                <a:cs typeface="Calibri" panose="020F0502020204030204" pitchFamily="34" charset="0"/>
              </a:rPr>
              <a:t> </a:t>
            </a:r>
            <a:endParaRPr kumimoji="0" lang="en-US" altLang="en-US" sz="1400" b="0" i="0"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a:p>
            <a:pPr marL="351155" marR="5080" indent="-339090" algn="r" rtl="1">
              <a:lnSpc>
                <a:spcPct val="102899"/>
              </a:lnSpc>
              <a:spcBef>
                <a:spcPts val="40"/>
              </a:spcBef>
            </a:pPr>
            <a:endParaRPr lang="en-US" sz="1700" dirty="0">
              <a:latin typeface="Century Gothic"/>
              <a:cs typeface="Calibri" panose="020F0502020204030204" pitchFamily="34" charset="0"/>
            </a:endParaRPr>
          </a:p>
        </p:txBody>
      </p:sp>
      <p:sp>
        <p:nvSpPr>
          <p:cNvPr id="12" name="object 12"/>
          <p:cNvSpPr txBox="1"/>
          <p:nvPr/>
        </p:nvSpPr>
        <p:spPr>
          <a:xfrm>
            <a:off x="4121043" y="5907004"/>
            <a:ext cx="2995930" cy="2103333"/>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 لموظفي ومتطوعي الصليب الأحمر والهلال الأحمر جمع البيانات ذاتيًا أو جمعها بشكل مستقل بواسطة طرف ثالث. من المرجح أن تعمل مجموعة جمع البيانات المستقلة ذات الخبرة على تقليل تحيزات الاستجابة وتوفير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نوعية</a:t>
            </a:r>
            <a:r>
              <a:rPr lang="ar-JO" altLang="en-US" sz="1000" dirty="0">
                <a:solidFill>
                  <a:srgbClr val="202124"/>
                </a:solidFill>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ومن وجهة نظر الجمعية الوطنية، فإن جمع البيانات في حد ذاته قد يكون أقل تكلفة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حيث</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يتطلب جمع البيانات الداخلية تدريب الموظفين وتخصيص الموار</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r>
              <a:rPr lang="ar-JO" altLang="en-US" sz="800" dirty="0">
                <a:solidFill>
                  <a:schemeClr val="tx1"/>
                </a:solidFill>
                <a:latin typeface="Arial" panose="020B0604020202020204" pitchFamily="34" charset="0"/>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بالإضافة إلى تعيين موظفين أو متطوعين كجامعي بيانات وتدريبهم</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الضروري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أيضًا تعيين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مشرفين لضمان مراقبة الجودة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كما يجب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يجب التخطيط لجمع البيانات الداخلية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وإدارتها بشكل جيد</a:t>
            </a:r>
            <a:r>
              <a:rPr lang="ar-JO" altLang="en-US" sz="1000" dirty="0">
                <a:solidFill>
                  <a:srgbClr val="202124"/>
                </a:solidFill>
                <a:latin typeface="inherit"/>
                <a:cs typeface="Calibri" panose="020F0502020204030204" pitchFamily="34" charset="0"/>
              </a:rPr>
              <a:t>، حيث</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البيانات المجمعة ذاتيًا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أكثر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عرضة للتحيز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المجاملة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وللحد من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يمكن للموظفين اتخاذ تدابير احترازية.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قد تشمل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إبلاغ المستجيبين بأن الإجابات الصريحة من المرجح أن تؤثر على تنفيذ البرنامج، وذلك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خلال توظيف الوسائل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التكنولوجي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ة</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3" name="object 13"/>
          <p:cNvSpPr txBox="1"/>
          <p:nvPr/>
        </p:nvSpPr>
        <p:spPr>
          <a:xfrm>
            <a:off x="678792" y="5907004"/>
            <a:ext cx="2995930" cy="2114681"/>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التي يمكن أن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تضمن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عدم الكشف عن هوي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(مثل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عبر البريد الإلكتروني) أو في حالة جمع البيانات وجهًا لوجه، باستخدام متطوعين من برامج أخرى غير معروفين من قبل المشاركين. يمكن أيضًا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اللجوء إلى أساليب بديلة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كالتعاقد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 جامعة محلية أو منظمة أخرى لإجراء المقابلات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بالنيابة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عن الصليب الأحمر والهلال الأحمر</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85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 حين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قد يتطلب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جمع البيانات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بواسطة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طرف ثالث</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عادةً إشرافًا إداريًا أقل من البيانات المجمعة داخليًا، إلا أنه لا يزال من الضروري التأكد من أن القائمين على التعداد على دراية جيدة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بالهدف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جمع البيانات والحساسيات المحتملة ومدونات قواعد السلوك الخاصة بالصليب الأحمر الدولي والمنظمة الدولية للهجرة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حركة الهلال</a:t>
            </a:r>
            <a:r>
              <a:rPr lang="ar-JO" altLang="en-US" sz="1000" dirty="0">
                <a:solidFill>
                  <a:srgbClr val="202124"/>
                </a:solidFill>
                <a:latin typeface="inherit"/>
                <a:cs typeface="Calibri" panose="020F0502020204030204" pitchFamily="34" charset="0"/>
              </a:rPr>
              <a:t> الأحمر.</a:t>
            </a:r>
            <a:r>
              <a:rPr kumimoji="0" lang="en-US" altLang="en-US" sz="100" b="0" i="0" u="none" strike="noStrike" cap="none" normalizeH="0" baseline="0" dirty="0">
                <a:ln>
                  <a:noFill/>
                </a:ln>
                <a:solidFill>
                  <a:schemeClr val="tx1"/>
                </a:solidFill>
                <a:effectLs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أنظر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لمزيد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حول تدريبات جامعي البيانات في القسم 1.</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8</a:t>
            </a:r>
            <a:r>
              <a:rPr lang="ar-JO" sz="800" u="sng" dirty="0">
                <a:solidFill>
                  <a:srgbClr val="992B7D"/>
                </a:solidFill>
                <a:uFill>
                  <a:solidFill>
                    <a:srgbClr val="992B7D"/>
                  </a:solidFill>
                </a:uFill>
                <a:latin typeface="Arial"/>
                <a:cs typeface="Calibri" panose="020F0502020204030204" pitchFamily="34" charset="0"/>
                <a:hlinkClick r:id="rId4"/>
              </a:rPr>
              <a:t> </a:t>
            </a:r>
            <a:r>
              <a:rPr lang="ar-JO" sz="1000" u="sng" dirty="0">
                <a:solidFill>
                  <a:srgbClr val="992B7D"/>
                </a:solidFill>
                <a:uFill>
                  <a:solidFill>
                    <a:srgbClr val="992B7D"/>
                  </a:solidFill>
                </a:uFill>
                <a:latin typeface="Arial"/>
                <a:cs typeface="Calibri" panose="020F0502020204030204" pitchFamily="34" charset="0"/>
                <a:hlinkClick r:id="rId4"/>
              </a:rPr>
              <a:t>الوحدة 2 - أساسيات نموذج الملاحظات والانطباعات</a:t>
            </a:r>
            <a:r>
              <a:rPr lang="ar-JO" sz="1000" spc="-10" dirty="0">
                <a:solidFill>
                  <a:srgbClr val="992B7D"/>
                </a:solidFill>
                <a:latin typeface="Arial"/>
                <a:cs typeface="Calibri" panose="020F0502020204030204" pitchFamily="34" charset="0"/>
              </a:rPr>
              <a:t> </a:t>
            </a:r>
            <a:r>
              <a:rPr lang="ar-JO" sz="1000" spc="-10" dirty="0">
                <a:solidFill>
                  <a:schemeClr val="tx1"/>
                </a:solidFill>
                <a:latin typeface="Arial"/>
                <a:cs typeface="Calibri" panose="020F0502020204030204" pitchFamily="34" charset="0"/>
              </a:rPr>
              <a:t>من أدوات الملاحظات والانطباعات.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grpSp>
        <p:nvGrpSpPr>
          <p:cNvPr id="14" name="object 14"/>
          <p:cNvGrpSpPr/>
          <p:nvPr/>
        </p:nvGrpSpPr>
        <p:grpSpPr>
          <a:xfrm>
            <a:off x="6378884" y="2404095"/>
            <a:ext cx="474345" cy="474345"/>
            <a:chOff x="469337" y="2404392"/>
            <a:chExt cx="474345" cy="474345"/>
          </a:xfrm>
        </p:grpSpPr>
        <p:sp>
          <p:nvSpPr>
            <p:cNvPr id="15" name="object 15"/>
            <p:cNvSpPr/>
            <p:nvPr/>
          </p:nvSpPr>
          <p:spPr>
            <a:xfrm>
              <a:off x="469337" y="2404392"/>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6" name="object 16"/>
            <p:cNvPicPr/>
            <p:nvPr/>
          </p:nvPicPr>
          <p:blipFill>
            <a:blip r:embed="rId6" cstate="print"/>
            <a:stretch>
              <a:fillRect/>
            </a:stretch>
          </p:blipFill>
          <p:spPr>
            <a:xfrm>
              <a:off x="573284" y="2507379"/>
              <a:ext cx="266442" cy="268339"/>
            </a:xfrm>
            <a:prstGeom prst="rect">
              <a:avLst/>
            </a:prstGeom>
          </p:spPr>
        </p:pic>
      </p:grpSp>
      <p:pic>
        <p:nvPicPr>
          <p:cNvPr id="17" name="object 17"/>
          <p:cNvPicPr/>
          <p:nvPr/>
        </p:nvPicPr>
        <p:blipFill>
          <a:blip r:embed="rId7" cstate="print"/>
          <a:stretch>
            <a:fillRect/>
          </a:stretch>
        </p:blipFill>
        <p:spPr>
          <a:xfrm>
            <a:off x="6255986" y="2965384"/>
            <a:ext cx="245795" cy="245795"/>
          </a:xfrm>
          <a:prstGeom prst="rect">
            <a:avLst/>
          </a:prstGeom>
        </p:spPr>
      </p:pic>
      <p:grpSp>
        <p:nvGrpSpPr>
          <p:cNvPr id="18" name="object 18"/>
          <p:cNvGrpSpPr/>
          <p:nvPr/>
        </p:nvGrpSpPr>
        <p:grpSpPr>
          <a:xfrm>
            <a:off x="6399566" y="3400171"/>
            <a:ext cx="474345" cy="474345"/>
            <a:chOff x="469337" y="3371992"/>
            <a:chExt cx="474345" cy="474345"/>
          </a:xfrm>
        </p:grpSpPr>
        <p:sp>
          <p:nvSpPr>
            <p:cNvPr id="19" name="object 19"/>
            <p:cNvSpPr/>
            <p:nvPr/>
          </p:nvSpPr>
          <p:spPr>
            <a:xfrm>
              <a:off x="469337" y="3371992"/>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20" name="object 20"/>
            <p:cNvPicPr/>
            <p:nvPr/>
          </p:nvPicPr>
          <p:blipFill>
            <a:blip r:embed="rId8" cstate="print"/>
            <a:stretch>
              <a:fillRect/>
            </a:stretch>
          </p:blipFill>
          <p:spPr>
            <a:xfrm>
              <a:off x="584869" y="3470762"/>
              <a:ext cx="243268" cy="276782"/>
            </a:xfrm>
            <a:prstGeom prst="rect">
              <a:avLst/>
            </a:prstGeom>
          </p:spPr>
        </p:pic>
      </p:grpSp>
      <p:sp>
        <p:nvSpPr>
          <p:cNvPr id="21" name="object 21"/>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22" name="object 22"/>
          <p:cNvSpPr txBox="1"/>
          <p:nvPr/>
        </p:nvSpPr>
        <p:spPr>
          <a:xfrm>
            <a:off x="6728806" y="10083162"/>
            <a:ext cx="129539"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entury Gothic"/>
                <a:cs typeface="Calibri" panose="020F0502020204030204" pitchFamily="34" charset="0"/>
              </a:rPr>
              <a:t>13</a:t>
            </a:r>
            <a:endParaRPr sz="800">
              <a:latin typeface="Century Gothic"/>
              <a:cs typeface="Calibri" panose="020F0502020204030204" pitchFamily="34" charset="0"/>
            </a:endParaRPr>
          </a:p>
        </p:txBody>
      </p:sp>
      <p:sp>
        <p:nvSpPr>
          <p:cNvPr id="23" name="object 23"/>
          <p:cNvSpPr txBox="1"/>
          <p:nvPr/>
        </p:nvSpPr>
        <p:spPr>
          <a:xfrm>
            <a:off x="4223452" y="10081638"/>
            <a:ext cx="2287270" cy="284309"/>
          </a:xfrm>
          <a:prstGeom prst="rect">
            <a:avLst/>
          </a:prstGeom>
        </p:spPr>
        <p:txBody>
          <a:bodyPr vert="horz" wrap="square" lIns="0" tIns="12700" rIns="0" bIns="0" rtlCol="0">
            <a:spAutoFit/>
          </a:bodyPr>
          <a:lstStyle/>
          <a:p>
            <a:pPr marL="29209" marR="5080" indent="-17145" algn="r" rtl="1">
              <a:lnSpc>
                <a:spcPct val="108300"/>
              </a:lnSpc>
              <a:spcBef>
                <a:spcPts val="100"/>
              </a:spcBef>
            </a:pPr>
            <a:r>
              <a:rPr lang="ar-JO" sz="800" b="1" dirty="0">
                <a:solidFill>
                  <a:srgbClr val="673089"/>
                </a:solidFill>
                <a:latin typeface="Century Gothic"/>
                <a:cs typeface="Calibri" panose="020F0502020204030204" pitchFamily="34" charset="0"/>
              </a:rPr>
              <a:t>الوحدة 4: </a:t>
            </a:r>
            <a:r>
              <a:rPr lang="ar-JO" sz="800" spc="-10" dirty="0">
                <a:latin typeface="Verdana"/>
                <a:cs typeface="Calibri" panose="020F0502020204030204" pitchFamily="34" charset="0"/>
              </a:rPr>
              <a:t>مراحل آلية التغذية الراجعة</a:t>
            </a:r>
          </a:p>
          <a:p>
            <a:pPr marL="29209" marR="5080" indent="-17145" algn="r" rtl="1">
              <a:lnSpc>
                <a:spcPct val="108300"/>
              </a:lnSpc>
              <a:spcBef>
                <a:spcPts val="100"/>
              </a:spcBef>
            </a:pPr>
            <a:r>
              <a:rPr lang="ar-JO" sz="800" dirty="0">
                <a:solidFill>
                  <a:srgbClr val="673089"/>
                </a:solidFill>
                <a:latin typeface="Verdana"/>
                <a:cs typeface="Calibri" panose="020F0502020204030204" pitchFamily="34" charset="0"/>
              </a:rPr>
              <a:t>المرحلة الأولى: بناء آلية التغذية الراجعة</a:t>
            </a:r>
            <a:endParaRPr sz="800" dirty="0">
              <a:latin typeface="Verdana"/>
              <a:cs typeface="Calibri" panose="020F0502020204030204" pitchFamily="34" charset="0"/>
            </a:endParaRPr>
          </a:p>
        </p:txBody>
      </p:sp>
      <p:sp>
        <p:nvSpPr>
          <p:cNvPr id="24" name="Rectangle 1">
            <a:extLst>
              <a:ext uri="{FF2B5EF4-FFF2-40B4-BE49-F238E27FC236}">
                <a16:creationId xmlns:a16="http://schemas.microsoft.com/office/drawing/2014/main" id="{4C71A03F-0020-703B-7D97-B7980D4E070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Rectangle 2">
            <a:extLst>
              <a:ext uri="{FF2B5EF4-FFF2-40B4-BE49-F238E27FC236}">
                <a16:creationId xmlns:a16="http://schemas.microsoft.com/office/drawing/2014/main" id="{B0E7928C-416B-E86C-7A44-1CC5392D186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6" name="Rectangle 3">
            <a:extLst>
              <a:ext uri="{FF2B5EF4-FFF2-40B4-BE49-F238E27FC236}">
                <a16:creationId xmlns:a16="http://schemas.microsoft.com/office/drawing/2014/main" id="{14C7047B-A151-86BB-DEA7-4927D7BC4AB0}"/>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7" name="Rectangle 4">
            <a:extLst>
              <a:ext uri="{FF2B5EF4-FFF2-40B4-BE49-F238E27FC236}">
                <a16:creationId xmlns:a16="http://schemas.microsoft.com/office/drawing/2014/main" id="{2B4DAECD-179A-276F-9DFC-11B6F5479FD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8" name="Rectangle 5">
            <a:extLst>
              <a:ext uri="{FF2B5EF4-FFF2-40B4-BE49-F238E27FC236}">
                <a16:creationId xmlns:a16="http://schemas.microsoft.com/office/drawing/2014/main" id="{F638EA21-0FD3-A572-FAD7-C20669477FC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9" name="Rectangle 6">
            <a:extLst>
              <a:ext uri="{FF2B5EF4-FFF2-40B4-BE49-F238E27FC236}">
                <a16:creationId xmlns:a16="http://schemas.microsoft.com/office/drawing/2014/main" id="{A0047143-A49D-57C4-A817-1980E3F157A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0" name="Rectangle 7">
            <a:extLst>
              <a:ext uri="{FF2B5EF4-FFF2-40B4-BE49-F238E27FC236}">
                <a16:creationId xmlns:a16="http://schemas.microsoft.com/office/drawing/2014/main" id="{6557F85E-3402-A6FB-55CF-BBBD30A99BFB}"/>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1" name="Rectangle 8">
            <a:extLst>
              <a:ext uri="{FF2B5EF4-FFF2-40B4-BE49-F238E27FC236}">
                <a16:creationId xmlns:a16="http://schemas.microsoft.com/office/drawing/2014/main" id="{DD0A5A8C-1A0E-5A58-6B04-19F9E3D0164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2" name="Rectangle 9">
            <a:extLst>
              <a:ext uri="{FF2B5EF4-FFF2-40B4-BE49-F238E27FC236}">
                <a16:creationId xmlns:a16="http://schemas.microsoft.com/office/drawing/2014/main" id="{1DC2C6CE-3880-435A-FF8F-60740083268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3" name="Rectangle 10">
            <a:extLst>
              <a:ext uri="{FF2B5EF4-FFF2-40B4-BE49-F238E27FC236}">
                <a16:creationId xmlns:a16="http://schemas.microsoft.com/office/drawing/2014/main" id="{FDB12DBC-AC74-539F-0F32-869A4AFDBA7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4" name="Rectangle 11">
            <a:extLst>
              <a:ext uri="{FF2B5EF4-FFF2-40B4-BE49-F238E27FC236}">
                <a16:creationId xmlns:a16="http://schemas.microsoft.com/office/drawing/2014/main" id="{3AFDF92E-C917-C446-1019-9BA10EE8A57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5" name="Rectangle 12">
            <a:extLst>
              <a:ext uri="{FF2B5EF4-FFF2-40B4-BE49-F238E27FC236}">
                <a16:creationId xmlns:a16="http://schemas.microsoft.com/office/drawing/2014/main" id="{91F0BCD0-598A-9C8D-FB62-87BE97698FB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65247" y="316710"/>
            <a:ext cx="6299563" cy="443711"/>
          </a:xfrm>
          <a:prstGeom prst="rect">
            <a:avLst/>
          </a:prstGeom>
        </p:spPr>
        <p:txBody>
          <a:bodyPr vert="horz" wrap="square" lIns="0" tIns="12700" rIns="0" bIns="0" rtlCol="0">
            <a:spAutoFit/>
          </a:bodyPr>
          <a:lstStyle/>
          <a:p>
            <a:pPr marL="12700" algn="r" rtl="0">
              <a:spcBef>
                <a:spcPts val="100"/>
              </a:spcBef>
            </a:pPr>
            <a:r>
              <a:rPr lang="ar-JO" sz="2800" dirty="0">
                <a:solidFill>
                  <a:srgbClr val="FF3399"/>
                </a:solidFill>
                <a:latin typeface="Century Gothic"/>
                <a:cs typeface="Calibri" panose="020F0502020204030204" pitchFamily="34" charset="0"/>
              </a:rPr>
              <a:t> </a:t>
            </a:r>
            <a:r>
              <a:rPr kumimoji="0" lang="ar-SA" altLang="en-US" sz="2800" u="none" strike="noStrike" cap="none" normalizeH="0" baseline="0" dirty="0">
                <a:ln>
                  <a:noFill/>
                </a:ln>
                <a:solidFill>
                  <a:srgbClr val="FF3399"/>
                </a:solidFill>
                <a:effectLst/>
                <a:latin typeface="inherit"/>
                <a:cs typeface="Calibri" panose="020F0502020204030204" pitchFamily="34" charset="0"/>
              </a:rPr>
              <a:t>حدد عدد المرات التي سيتم فيها جمع البيانات</a:t>
            </a:r>
            <a:r>
              <a:rPr kumimoji="0" lang="en-US" altLang="en-US" sz="2800" u="none" strike="noStrike" cap="none" normalizeH="0" baseline="0" dirty="0">
                <a:ln>
                  <a:noFill/>
                </a:ln>
                <a:solidFill>
                  <a:srgbClr val="FF3399"/>
                </a:solidFill>
                <a:effectLst/>
                <a:cs typeface="Calibri" panose="020F0502020204030204" pitchFamily="34" charset="0"/>
              </a:rPr>
              <a:t> </a:t>
            </a:r>
            <a:r>
              <a:rPr lang="en-US" sz="2800" dirty="0">
                <a:solidFill>
                  <a:srgbClr val="FF3399"/>
                </a:solidFill>
                <a:latin typeface="Century Gothic"/>
                <a:cs typeface="Calibri" panose="020F0502020204030204" pitchFamily="34" charset="0"/>
              </a:rPr>
              <a:t>1.4</a:t>
            </a:r>
          </a:p>
        </p:txBody>
      </p:sp>
      <p:sp>
        <p:nvSpPr>
          <p:cNvPr id="3" name="object 3"/>
          <p:cNvSpPr txBox="1"/>
          <p:nvPr/>
        </p:nvSpPr>
        <p:spPr>
          <a:xfrm>
            <a:off x="3857350" y="1153553"/>
            <a:ext cx="2995930" cy="628377"/>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يعتمد عدد المرات التي </a:t>
            </a:r>
            <a:r>
              <a:rPr lang="ar-JO" altLang="en-US" sz="1000" dirty="0">
                <a:solidFill>
                  <a:srgbClr val="202124"/>
                </a:solidFill>
                <a:latin typeface="inherit"/>
                <a:cs typeface="Calibri" panose="020F0502020204030204" pitchFamily="34" charset="0"/>
              </a:rPr>
              <a:t>ستعمل فيها على جمع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البيانات على سياق</a:t>
            </a:r>
            <a:r>
              <a:rPr kumimoji="0" lang="ar-JO" altLang="en-US" sz="1000" u="none" strike="noStrike" cap="none" normalizeH="0" baseline="0" dirty="0">
                <a:ln>
                  <a:noFill/>
                </a:ln>
                <a:solidFill>
                  <a:srgbClr val="202124"/>
                </a:solidFill>
                <a:effectLst/>
                <a:latin typeface="inherit"/>
                <a:cs typeface="Calibri" panose="020F0502020204030204" pitchFamily="34" charset="0"/>
              </a:rPr>
              <a:t> العمل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واحتياجاتك المحددة.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في حال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تم دمج أسئلة الاستطلاع في إطار الرصد والتقييم، فسوف تتبع تلك الخطة المحددة. ومن الأفضل تكرار جمع البيانات على فترات منتظمة</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 name="object 4"/>
          <p:cNvSpPr txBox="1"/>
          <p:nvPr/>
        </p:nvSpPr>
        <p:spPr>
          <a:xfrm>
            <a:off x="727587" y="1169593"/>
            <a:ext cx="2995930" cy="628377"/>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حيث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سيتيح</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لك</a:t>
            </a:r>
            <a:r>
              <a:rPr kumimoji="0" lang="ar-JO" altLang="en-US" sz="1000" u="none" strike="noStrike" cap="none" normalizeH="0" baseline="0" dirty="0">
                <a:ln>
                  <a:noFill/>
                </a:ln>
                <a:solidFill>
                  <a:srgbClr val="202124"/>
                </a:solidFill>
                <a:effectLst/>
                <a:latin typeface="inherit"/>
                <a:cs typeface="Calibri" panose="020F0502020204030204" pitchFamily="34" charset="0"/>
              </a:rPr>
              <a:t> ذلك</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تتبع التغييرات بمرور الوقت،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كما من الممكن ان يسهم ذلك أيضًا</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في تعزيز</a:t>
            </a:r>
            <a:r>
              <a:rPr kumimoji="0" lang="ar-SA" altLang="en-US" sz="1000" u="none" strike="noStrike" cap="none" normalizeH="0" baseline="0" dirty="0">
                <a:ln>
                  <a:noFill/>
                </a:ln>
                <a:solidFill>
                  <a:srgbClr val="202124"/>
                </a:solidFill>
                <a:effectLst/>
                <a:latin typeface="inherit"/>
                <a:cs typeface="Calibri" panose="020F0502020204030204" pitchFamily="34" charset="0"/>
              </a:rPr>
              <a:t>النتائج</a:t>
            </a:r>
            <a:r>
              <a:rPr kumimoji="0" lang="ar-JO" altLang="en-US" sz="1000" u="none" strike="noStrike" cap="none" normalizeH="0" baseline="0" dirty="0">
                <a:ln>
                  <a:noFill/>
                </a:ln>
                <a:solidFill>
                  <a:srgbClr val="202124"/>
                </a:solidFill>
                <a:effectLst/>
                <a:latin typeface="inherit"/>
                <a:cs typeface="Calibri" panose="020F0502020204030204" pitchFamily="34" charset="0"/>
              </a:rPr>
              <a:t> في حال تكرارها مرة تلو الأخرى</a:t>
            </a:r>
            <a:r>
              <a:rPr kumimoji="0" lang="ar-SA" altLang="en-US" sz="1000" u="none" strike="noStrike" cap="none" normalizeH="0" baseline="0" dirty="0">
                <a:ln>
                  <a:noFill/>
                </a:ln>
                <a:solidFill>
                  <a:srgbClr val="202124"/>
                </a:solidFill>
                <a:effectLst/>
                <a:latin typeface="inherit"/>
                <a:cs typeface="Calibri" panose="020F0502020204030204" pitchFamily="34" charset="0"/>
              </a:rPr>
              <a:t>.</a:t>
            </a:r>
            <a:r>
              <a:rPr kumimoji="0" lang="ar-JO" altLang="en-US" sz="1000" u="none" strike="noStrike" cap="none" normalizeH="0" baseline="0" dirty="0">
                <a:ln>
                  <a:noFill/>
                </a:ln>
                <a:solidFill>
                  <a:srgbClr val="202124"/>
                </a:solidFill>
                <a:effectLst/>
                <a:latin typeface="inherit"/>
                <a:cs typeface="Calibri" panose="020F0502020204030204" pitchFamily="34" charset="0"/>
              </a:rPr>
              <a:t> يتعين عليك</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عند اتخاذ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قرار بشأن عدد المرات التي سيتم فيها جمع البيانات،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أن تطرح على</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نفسك الأسئلة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الآتية</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pic>
        <p:nvPicPr>
          <p:cNvPr id="5" name="object 5"/>
          <p:cNvPicPr/>
          <p:nvPr/>
        </p:nvPicPr>
        <p:blipFill>
          <a:blip r:embed="rId2" cstate="print"/>
          <a:stretch>
            <a:fillRect/>
          </a:stretch>
        </p:blipFill>
        <p:spPr>
          <a:xfrm>
            <a:off x="3669043" y="2159690"/>
            <a:ext cx="142798" cy="142798"/>
          </a:xfrm>
          <a:prstGeom prst="rect">
            <a:avLst/>
          </a:prstGeom>
        </p:spPr>
      </p:pic>
      <p:pic>
        <p:nvPicPr>
          <p:cNvPr id="6" name="object 6"/>
          <p:cNvPicPr/>
          <p:nvPr/>
        </p:nvPicPr>
        <p:blipFill>
          <a:blip r:embed="rId2" cstate="print"/>
          <a:stretch>
            <a:fillRect/>
          </a:stretch>
        </p:blipFill>
        <p:spPr>
          <a:xfrm>
            <a:off x="3676550" y="3075943"/>
            <a:ext cx="142798" cy="142798"/>
          </a:xfrm>
          <a:prstGeom prst="rect">
            <a:avLst/>
          </a:prstGeom>
        </p:spPr>
      </p:pic>
      <p:sp>
        <p:nvSpPr>
          <p:cNvPr id="7" name="object 7"/>
          <p:cNvSpPr txBox="1"/>
          <p:nvPr/>
        </p:nvSpPr>
        <p:spPr>
          <a:xfrm>
            <a:off x="3917948" y="2136179"/>
            <a:ext cx="2795270" cy="1090042"/>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990099"/>
                </a:solidFill>
                <a:effectLst/>
                <a:latin typeface="inherit"/>
                <a:cs typeface="Calibri" panose="020F0502020204030204" pitchFamily="34" charset="0"/>
              </a:rPr>
              <a:t>هل سيتم جمع البيانات بشكل مستمر (على سبيل المثال، </a:t>
            </a:r>
            <a:r>
              <a:rPr kumimoji="0" lang="ar-JO" altLang="en-US" sz="1000" u="none" strike="noStrike" cap="none" normalizeH="0" baseline="0" dirty="0">
                <a:ln>
                  <a:noFill/>
                </a:ln>
                <a:solidFill>
                  <a:srgbClr val="990099"/>
                </a:solidFill>
                <a:effectLst/>
                <a:latin typeface="inherit"/>
                <a:cs typeface="Calibri" panose="020F0502020204030204" pitchFamily="34" charset="0"/>
              </a:rPr>
              <a:t>كاستطلاعات</a:t>
            </a:r>
            <a:r>
              <a:rPr kumimoji="0" lang="ar-SA" altLang="en-US" sz="1000" u="none" strike="noStrike" cap="none" normalizeH="0" baseline="0" dirty="0">
                <a:ln>
                  <a:noFill/>
                </a:ln>
                <a:solidFill>
                  <a:srgbClr val="990099"/>
                </a:solidFill>
                <a:effectLst/>
                <a:latin typeface="inherit"/>
                <a:cs typeface="Calibri" panose="020F0502020204030204" pitchFamily="34" charset="0"/>
              </a:rPr>
              <a:t> </a:t>
            </a:r>
            <a:r>
              <a:rPr lang="ar-JO" altLang="en-US" sz="1000" dirty="0">
                <a:solidFill>
                  <a:srgbClr val="990099"/>
                </a:solidFill>
                <a:latin typeface="inherit"/>
                <a:cs typeface="Calibri" panose="020F0502020204030204" pitchFamily="34" charset="0"/>
              </a:rPr>
              <a:t>ال</a:t>
            </a:r>
            <a:r>
              <a:rPr kumimoji="0" lang="ar-SA" altLang="en-US" sz="1000" u="none" strike="noStrike" cap="none" normalizeH="0" baseline="0" dirty="0">
                <a:ln>
                  <a:noFill/>
                </a:ln>
                <a:solidFill>
                  <a:srgbClr val="990099"/>
                </a:solidFill>
                <a:effectLst/>
                <a:latin typeface="inherit"/>
                <a:cs typeface="Calibri" panose="020F0502020204030204" pitchFamily="34" charset="0"/>
              </a:rPr>
              <a:t>خروج </a:t>
            </a:r>
            <a:r>
              <a:rPr kumimoji="0" lang="ar-JO" altLang="en-US" sz="1000" u="none" strike="noStrike" cap="none" normalizeH="0" baseline="0" dirty="0">
                <a:ln>
                  <a:noFill/>
                </a:ln>
                <a:solidFill>
                  <a:srgbClr val="990099"/>
                </a:solidFill>
                <a:effectLst/>
                <a:latin typeface="inherit"/>
                <a:cs typeface="Calibri" panose="020F0502020204030204" pitchFamily="34" charset="0"/>
              </a:rPr>
              <a:t>لكافة</a:t>
            </a:r>
            <a:r>
              <a:rPr kumimoji="0" lang="ar-SA" altLang="en-US" sz="1000" u="none" strike="noStrike" cap="none" normalizeH="0" baseline="0" dirty="0">
                <a:ln>
                  <a:noFill/>
                </a:ln>
                <a:solidFill>
                  <a:srgbClr val="990099"/>
                </a:solidFill>
                <a:effectLst/>
                <a:latin typeface="inherit"/>
                <a:cs typeface="Calibri" panose="020F0502020204030204" pitchFamily="34" charset="0"/>
              </a:rPr>
              <a:t> متلقي الخدمة)، أو على مراحل (على سبيل المثال، جمع البيانات من عدد معين من الأشخاص كل ثلاثة أشهر)؟</a:t>
            </a:r>
            <a:endParaRPr kumimoji="0" lang="ar-JO" altLang="en-US" sz="1000" u="none" strike="noStrike" cap="none" normalizeH="0" baseline="0" dirty="0">
              <a:ln>
                <a:noFill/>
              </a:ln>
              <a:solidFill>
                <a:srgbClr val="990099"/>
              </a:solidFill>
              <a:effectLst/>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000" u="none" strike="noStrike" cap="none" normalizeH="0" baseline="0" dirty="0">
                <a:ln>
                  <a:noFill/>
                </a:ln>
                <a:solidFill>
                  <a:srgbClr val="990099"/>
                </a:solidFill>
                <a:effectLst/>
                <a:cs typeface="Calibri" panose="020F0502020204030204" pitchFamily="34" charset="0"/>
              </a:rPr>
              <a:t> </a:t>
            </a:r>
            <a:endParaRPr kumimoji="0" lang="en-US" altLang="en-US" sz="1000"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990099"/>
                </a:solidFill>
                <a:effectLst/>
                <a:latin typeface="inherit"/>
                <a:cs typeface="Calibri" panose="020F0502020204030204" pitchFamily="34" charset="0"/>
              </a:rPr>
              <a:t>ما مدى سرعة تغير السياق وإلى أي مدى نحتاج إلى الاستجابة لهذه التغييرات </a:t>
            </a:r>
            <a:r>
              <a:rPr kumimoji="0" lang="ar-JO" altLang="en-US" sz="1000" u="none" strike="noStrike" cap="none" normalizeH="0" baseline="0" dirty="0">
                <a:ln>
                  <a:noFill/>
                </a:ln>
                <a:solidFill>
                  <a:srgbClr val="990099"/>
                </a:solidFill>
                <a:effectLst/>
                <a:latin typeface="inherit"/>
                <a:cs typeface="Calibri" panose="020F0502020204030204" pitchFamily="34" charset="0"/>
              </a:rPr>
              <a:t>على الفور</a:t>
            </a:r>
            <a:r>
              <a:rPr kumimoji="0" lang="ar-SA" altLang="en-US" sz="1000" u="none" strike="noStrike" cap="none" normalizeH="0" baseline="0" dirty="0">
                <a:ln>
                  <a:noFill/>
                </a:ln>
                <a:solidFill>
                  <a:srgbClr val="990099"/>
                </a:solidFill>
                <a:effectLst/>
                <a:latin typeface="inherit"/>
                <a:cs typeface="Calibri" panose="020F0502020204030204" pitchFamily="34" charset="0"/>
              </a:rPr>
              <a:t>؟</a:t>
            </a:r>
            <a:r>
              <a:rPr kumimoji="0" lang="en-US" altLang="en-US" sz="1000" u="none" strike="noStrike" cap="none" normalizeH="0" baseline="0" dirty="0">
                <a:ln>
                  <a:noFill/>
                </a:ln>
                <a:solidFill>
                  <a:srgbClr val="990099"/>
                </a:solidFill>
                <a:effectLst/>
                <a:cs typeface="Calibri" panose="020F0502020204030204" pitchFamily="34" charset="0"/>
              </a:rPr>
              <a:t> </a:t>
            </a:r>
            <a:endParaRPr kumimoji="0" lang="en-US" altLang="en-US" sz="1000"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p:txBody>
      </p:sp>
      <p:pic>
        <p:nvPicPr>
          <p:cNvPr id="8" name="object 8"/>
          <p:cNvPicPr/>
          <p:nvPr/>
        </p:nvPicPr>
        <p:blipFill>
          <a:blip r:embed="rId2" cstate="print"/>
          <a:stretch>
            <a:fillRect/>
          </a:stretch>
        </p:blipFill>
        <p:spPr>
          <a:xfrm>
            <a:off x="6781881" y="2145834"/>
            <a:ext cx="142798" cy="142798"/>
          </a:xfrm>
          <a:prstGeom prst="rect">
            <a:avLst/>
          </a:prstGeom>
        </p:spPr>
      </p:pic>
      <p:pic>
        <p:nvPicPr>
          <p:cNvPr id="9" name="object 9"/>
          <p:cNvPicPr/>
          <p:nvPr/>
        </p:nvPicPr>
        <p:blipFill>
          <a:blip r:embed="rId2" cstate="print"/>
          <a:stretch>
            <a:fillRect/>
          </a:stretch>
        </p:blipFill>
        <p:spPr>
          <a:xfrm>
            <a:off x="6781881" y="2733572"/>
            <a:ext cx="142798" cy="142798"/>
          </a:xfrm>
          <a:prstGeom prst="rect">
            <a:avLst/>
          </a:prstGeom>
        </p:spPr>
      </p:pic>
      <p:pic>
        <p:nvPicPr>
          <p:cNvPr id="10" name="object 10"/>
          <p:cNvPicPr/>
          <p:nvPr/>
        </p:nvPicPr>
        <p:blipFill>
          <a:blip r:embed="rId2" cstate="print"/>
          <a:stretch>
            <a:fillRect/>
          </a:stretch>
        </p:blipFill>
        <p:spPr>
          <a:xfrm>
            <a:off x="3676550" y="2638490"/>
            <a:ext cx="142798" cy="142798"/>
          </a:xfrm>
          <a:prstGeom prst="rect">
            <a:avLst/>
          </a:prstGeom>
        </p:spPr>
      </p:pic>
      <p:sp>
        <p:nvSpPr>
          <p:cNvPr id="11" name="object 11"/>
          <p:cNvSpPr txBox="1"/>
          <p:nvPr/>
        </p:nvSpPr>
        <p:spPr>
          <a:xfrm>
            <a:off x="629993" y="2136179"/>
            <a:ext cx="2952115" cy="1243930"/>
          </a:xfrm>
          <a:prstGeom prst="rect">
            <a:avLst/>
          </a:prstGeom>
        </p:spPr>
        <p:txBody>
          <a:bodyPr vert="horz" wrap="square" lIns="0" tIns="127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990099"/>
                </a:solidFill>
                <a:effectLst/>
                <a:latin typeface="inherit"/>
                <a:cs typeface="Calibri" panose="020F0502020204030204" pitchFamily="34" charset="0"/>
              </a:rPr>
              <a:t>كم مرة يجتمع صناع القرار معًا لمناقشة القرارات؟</a:t>
            </a:r>
            <a:endParaRPr kumimoji="0" lang="ar-JO" altLang="en-US" sz="1000" u="none" strike="noStrike" cap="none" normalizeH="0" baseline="0" dirty="0">
              <a:ln>
                <a:noFill/>
              </a:ln>
              <a:solidFill>
                <a:srgbClr val="990099"/>
              </a:solidFill>
              <a:effectLst/>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ar-JO" altLang="en-US" sz="1000" dirty="0">
              <a:solidFill>
                <a:srgbClr val="990099"/>
              </a:solidFill>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000" u="none" strike="noStrike" cap="none" normalizeH="0" baseline="0" dirty="0">
                <a:ln>
                  <a:noFill/>
                </a:ln>
                <a:solidFill>
                  <a:srgbClr val="990099"/>
                </a:solidFill>
                <a:effectLst/>
                <a:cs typeface="Calibri" panose="020F0502020204030204" pitchFamily="34" charset="0"/>
              </a:rPr>
              <a:t> </a:t>
            </a:r>
            <a:endParaRPr kumimoji="0" lang="en-US" altLang="en-US" sz="1000"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990099"/>
                </a:solidFill>
                <a:effectLst/>
                <a:latin typeface="inherit"/>
                <a:cs typeface="Calibri" panose="020F0502020204030204" pitchFamily="34" charset="0"/>
              </a:rPr>
              <a:t>كم مرة يمكننا تحمل تكاليف جمع البيانات؟</a:t>
            </a:r>
            <a:endParaRPr kumimoji="0" lang="ar-JO" altLang="en-US" sz="1000" u="none" strike="noStrike" cap="none" normalizeH="0" baseline="0" dirty="0">
              <a:ln>
                <a:noFill/>
              </a:ln>
              <a:solidFill>
                <a:srgbClr val="990099"/>
              </a:solidFill>
              <a:effectLst/>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ar-JO" altLang="en-US" sz="1000" dirty="0">
              <a:solidFill>
                <a:srgbClr val="990099"/>
              </a:solidFill>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000" u="none" strike="noStrike" cap="none" normalizeH="0" baseline="0" dirty="0">
                <a:ln>
                  <a:noFill/>
                </a:ln>
                <a:solidFill>
                  <a:srgbClr val="990099"/>
                </a:solidFill>
                <a:effectLst/>
                <a:cs typeface="Calibri" panose="020F0502020204030204" pitchFamily="34" charset="0"/>
              </a:rPr>
              <a:t> </a:t>
            </a:r>
            <a:endParaRPr kumimoji="0" lang="en-US" altLang="en-US" sz="1000"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990099"/>
                </a:solidFill>
                <a:effectLst/>
                <a:latin typeface="inherit"/>
                <a:cs typeface="Calibri" panose="020F0502020204030204" pitchFamily="34" charset="0"/>
              </a:rPr>
              <a:t>كم مرة يرغب المجتمع في مشاركة وجهات نظره وكيف يمكننا تجنب </a:t>
            </a:r>
            <a:r>
              <a:rPr kumimoji="0" lang="ar-JO" altLang="en-US" sz="1000" u="none" strike="noStrike" cap="none" normalizeH="0" baseline="0" dirty="0">
                <a:ln>
                  <a:noFill/>
                </a:ln>
                <a:solidFill>
                  <a:srgbClr val="990099"/>
                </a:solidFill>
                <a:effectLst/>
                <a:latin typeface="inherit"/>
                <a:cs typeface="Calibri" panose="020F0502020204030204" pitchFamily="34" charset="0"/>
              </a:rPr>
              <a:t>عناء</a:t>
            </a:r>
            <a:r>
              <a:rPr kumimoji="0" lang="ar-SA" altLang="en-US" sz="1000" u="none" strike="noStrike" cap="none" normalizeH="0" baseline="0" dirty="0">
                <a:ln>
                  <a:noFill/>
                </a:ln>
                <a:solidFill>
                  <a:srgbClr val="990099"/>
                </a:solidFill>
                <a:effectLst/>
                <a:latin typeface="inherit"/>
                <a:cs typeface="Calibri" panose="020F0502020204030204" pitchFamily="34" charset="0"/>
              </a:rPr>
              <a:t> الاستطلاع؟</a:t>
            </a:r>
            <a:r>
              <a:rPr kumimoji="0" lang="en-US" altLang="en-US" sz="1000" u="none" strike="noStrike" cap="none" normalizeH="0" baseline="0" dirty="0">
                <a:ln>
                  <a:noFill/>
                </a:ln>
                <a:solidFill>
                  <a:srgbClr val="990099"/>
                </a:solidFill>
                <a:effectLst/>
                <a:cs typeface="Calibri" panose="020F0502020204030204" pitchFamily="34" charset="0"/>
              </a:rPr>
              <a:t> </a:t>
            </a:r>
            <a:endParaRPr kumimoji="0" lang="en-US" altLang="en-US" sz="1000"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p:txBody>
      </p:sp>
      <p:sp>
        <p:nvSpPr>
          <p:cNvPr id="12" name="object 12"/>
          <p:cNvSpPr txBox="1"/>
          <p:nvPr/>
        </p:nvSpPr>
        <p:spPr>
          <a:xfrm>
            <a:off x="3928749" y="3747853"/>
            <a:ext cx="2995930" cy="703526"/>
          </a:xfrm>
          <a:prstGeom prst="rect">
            <a:avLst/>
          </a:prstGeom>
        </p:spPr>
        <p:txBody>
          <a:bodyPr vert="horz" wrap="square" lIns="0" tIns="12700" rIns="0" bIns="0" rtlCol="0">
            <a:spAutoFit/>
          </a:bodyPr>
          <a:lstStyle/>
          <a:p>
            <a:pPr marL="12700" marR="5080" algn="just" rtl="1">
              <a:lnSpc>
                <a:spcPct val="113999"/>
              </a:lnSpc>
              <a:spcBef>
                <a:spcPts val="100"/>
              </a:spcBef>
            </a:pPr>
            <a:br>
              <a:rPr lang="ar-JO" sz="1000" dirty="0">
                <a:cs typeface="Calibri" panose="020F0502020204030204" pitchFamily="34" charset="0"/>
              </a:rPr>
            </a:br>
            <a:r>
              <a:rPr lang="ar-JO" sz="1000" dirty="0">
                <a:solidFill>
                  <a:srgbClr val="202124"/>
                </a:solidFill>
                <a:effectLst/>
                <a:latin typeface="Helvetica Neue"/>
                <a:cs typeface="Calibri" panose="020F0502020204030204" pitchFamily="34" charset="0"/>
              </a:rPr>
              <a:t>يمكنك دائمًا تعديل جدولك الزمني، لذا تأكد من ترك وقت كافٍ بين جولات جمع البيانات لمشاركة النتائج ومناقشتها واتخاذ الإجراءات اللازمة. عادة ما تتمثل المشكلة الوحيدة في تكبد عناء الاستطلاع، وذلك</a:t>
            </a:r>
            <a:endParaRPr sz="1000" dirty="0">
              <a:latin typeface="Arial"/>
              <a:cs typeface="Calibri" panose="020F0502020204030204" pitchFamily="34" charset="0"/>
            </a:endParaRPr>
          </a:p>
        </p:txBody>
      </p:sp>
      <p:sp>
        <p:nvSpPr>
          <p:cNvPr id="13" name="object 13"/>
          <p:cNvSpPr txBox="1"/>
          <p:nvPr/>
        </p:nvSpPr>
        <p:spPr>
          <a:xfrm>
            <a:off x="732217" y="3936837"/>
            <a:ext cx="2995930" cy="320601"/>
          </a:xfrm>
          <a:prstGeom prst="rect">
            <a:avLst/>
          </a:prstGeom>
        </p:spPr>
        <p:txBody>
          <a:bodyPr vert="horz" wrap="square" lIns="0" tIns="127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إذا لم تتلق المجتمعات ردًا على النتائج، وبالتالي لا ترى قيمة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لمشاركتهم</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في العملية</a:t>
            </a:r>
            <a:r>
              <a:rPr kumimoji="0" lang="ar-JO"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4" name="object 14"/>
          <p:cNvSpPr txBox="1"/>
          <p:nvPr/>
        </p:nvSpPr>
        <p:spPr>
          <a:xfrm>
            <a:off x="3958681" y="4704561"/>
            <a:ext cx="3069590" cy="2052357"/>
          </a:xfrm>
          <a:prstGeom prst="rect">
            <a:avLst/>
          </a:prstGeom>
        </p:spPr>
        <p:txBody>
          <a:bodyPr vert="horz" wrap="square" lIns="0" tIns="12700" rIns="0" bIns="0" rtlCol="0">
            <a:spAutoFit/>
          </a:bodyPr>
          <a:lstStyle/>
          <a:p>
            <a:pPr marL="12700" rtl="1">
              <a:lnSpc>
                <a:spcPct val="100000"/>
              </a:lnSpc>
              <a:spcBef>
                <a:spcPts val="100"/>
              </a:spcBef>
            </a:pPr>
            <a:r>
              <a:rPr sz="1000" spc="-35" dirty="0">
                <a:solidFill>
                  <a:srgbClr val="E42A83"/>
                </a:solidFill>
                <a:latin typeface="Century Gothic"/>
                <a:cs typeface="Calibri" panose="020F0502020204030204" pitchFamily="34" charset="0"/>
              </a:rPr>
              <a:t>1.5</a:t>
            </a:r>
            <a:r>
              <a:rPr sz="1000" spc="-10" dirty="0">
                <a:solidFill>
                  <a:srgbClr val="E42A83"/>
                </a:solidFill>
                <a:latin typeface="Century Gothic"/>
                <a:cs typeface="Calibri" panose="020F0502020204030204" pitchFamily="34" charset="0"/>
              </a:rPr>
              <a:t> </a:t>
            </a:r>
            <a:r>
              <a:rPr lang="ar-JO" sz="1000" spc="130" dirty="0">
                <a:solidFill>
                  <a:srgbClr val="E42A83"/>
                </a:solidFill>
                <a:latin typeface="Century Gothic"/>
                <a:cs typeface="Calibri" panose="020F0502020204030204" pitchFamily="34" charset="0"/>
              </a:rPr>
              <a:t>أعثر على الأسئلة المناسبة</a:t>
            </a:r>
            <a:endParaRPr sz="1000" dirty="0">
              <a:latin typeface="Century Gothic"/>
              <a:cs typeface="Calibri" panose="020F0502020204030204" pitchFamily="34" charset="0"/>
            </a:endParaRPr>
          </a:p>
          <a:p>
            <a:pPr marL="12700" marR="78105" algn="just" rtl="1">
              <a:lnSpc>
                <a:spcPct val="113999"/>
              </a:lnSpc>
              <a:spcBef>
                <a:spcPts val="985"/>
              </a:spcBef>
            </a:pPr>
            <a:r>
              <a:rPr kumimoji="0" lang="ar-SA" altLang="en-US" sz="1000" u="none" strike="noStrike" cap="none" normalizeH="0" baseline="0" dirty="0">
                <a:ln>
                  <a:noFill/>
                </a:ln>
                <a:solidFill>
                  <a:srgbClr val="202124"/>
                </a:solidFill>
                <a:effectLst/>
                <a:latin typeface="inherit"/>
                <a:cs typeface="Calibri" panose="020F0502020204030204" pitchFamily="34" charset="0"/>
              </a:rPr>
              <a:t>كما هو الحال مع </a:t>
            </a:r>
            <a:r>
              <a:rPr lang="ar-JO" altLang="en-US" sz="1000" dirty="0">
                <a:solidFill>
                  <a:srgbClr val="202124"/>
                </a:solidFill>
                <a:latin typeface="inherit"/>
                <a:cs typeface="Calibri" panose="020F0502020204030204" pitchFamily="34" charset="0"/>
              </a:rPr>
              <a:t>في كافة</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الخطوات الأخرى لتصميم العملية، يجب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إعداد</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الاستبيان بشكل جماعي</a:t>
            </a:r>
            <a:r>
              <a:rPr kumimoji="0" lang="ar-JO" altLang="en-US" sz="1000" u="none" strike="noStrike" cap="none" normalizeH="0" baseline="0" dirty="0">
                <a:ln>
                  <a:noFill/>
                </a:ln>
                <a:solidFill>
                  <a:srgbClr val="202124"/>
                </a:solidFill>
                <a:effectLst/>
                <a:latin typeface="inherit"/>
                <a:cs typeface="Calibri" panose="020F0502020204030204" pitchFamily="34" charset="0"/>
              </a:rPr>
              <a:t> ومنظم بالتعاون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مع الزملاء والشركاء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و</a:t>
            </a:r>
            <a:r>
              <a:rPr lang="ar-JO" sz="1000" spc="-10" dirty="0">
                <a:solidFill>
                  <a:srgbClr val="E42A83"/>
                </a:solidFill>
                <a:latin typeface="Arial"/>
                <a:cs typeface="Calibri" panose="020F0502020204030204" pitchFamily="34" charset="0"/>
                <a:hlinkClick r:id="rId3" action="ppaction://hlinksldjump"/>
              </a:rPr>
              <a:t>المجتمع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أيضًا</a:t>
            </a:r>
            <a:r>
              <a:rPr lang="ar-JO" altLang="en-US" sz="1000" dirty="0">
                <a:solidFill>
                  <a:schemeClr val="tx1"/>
                </a:solidFill>
                <a:latin typeface="inherit"/>
                <a:cs typeface="Calibri" panose="020F0502020204030204" pitchFamily="34" charset="0"/>
              </a:rPr>
              <a:t>.</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يمكنك البدء بمراجعة أهداف برنامجك أو عمليتك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و</a:t>
            </a:r>
            <a:r>
              <a:rPr kumimoji="0" lang="ar-SA" altLang="en-US" sz="1000" u="none" strike="noStrike" cap="none" normalizeH="0" baseline="0" dirty="0">
                <a:ln>
                  <a:noFill/>
                </a:ln>
                <a:solidFill>
                  <a:srgbClr val="202124"/>
                </a:solidFill>
                <a:effectLst/>
                <a:latin typeface="inherit"/>
                <a:cs typeface="Calibri" panose="020F0502020204030204" pitchFamily="34" charset="0"/>
              </a:rPr>
              <a:t>التي يمكن تحديدها في استراتيجيتك أو خطة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العمل الخاصة بك</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أو نظرية التغيير.</a:t>
            </a:r>
            <a:endParaRPr kumimoji="0" lang="ar-JO" altLang="en-US" sz="1000" u="none" strike="noStrike" cap="none" normalizeH="0" baseline="0" dirty="0">
              <a:ln>
                <a:noFill/>
              </a:ln>
              <a:solidFill>
                <a:srgbClr val="202124"/>
              </a:solidFill>
              <a:effectLst/>
              <a:latin typeface="inherit"/>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JO" altLang="en-US" sz="1000" u="none" strike="noStrike" cap="none" normalizeH="0" baseline="0" dirty="0">
                <a:ln>
                  <a:noFill/>
                </a:ln>
                <a:solidFill>
                  <a:srgbClr val="202124"/>
                </a:solidFill>
                <a:effectLst/>
                <a:latin typeface="inherit"/>
                <a:cs typeface="Calibri" panose="020F0502020204030204" pitchFamily="34" charset="0"/>
              </a:rPr>
              <a:t>من الممكن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أن </a:t>
            </a:r>
            <a:r>
              <a:rPr lang="ar-JO" altLang="en-US" sz="1000" dirty="0">
                <a:solidFill>
                  <a:srgbClr val="202124"/>
                </a:solidFill>
                <a:latin typeface="inherit"/>
                <a:cs typeface="Calibri" panose="020F0502020204030204" pitchFamily="34" charset="0"/>
              </a:rPr>
              <a:t>تكون هذه</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الأسئلة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ذات علاقة </a:t>
            </a:r>
            <a:r>
              <a:rPr kumimoji="0" lang="ar-SA" altLang="en-US" sz="1000" u="none" strike="noStrike" cap="none" normalizeH="0" baseline="0" dirty="0">
                <a:ln>
                  <a:noFill/>
                </a:ln>
                <a:solidFill>
                  <a:srgbClr val="202124"/>
                </a:solidFill>
                <a:effectLst/>
                <a:latin typeface="inherit"/>
                <a:cs typeface="Calibri" panose="020F0502020204030204" pitchFamily="34" charset="0"/>
              </a:rPr>
              <a:t>بمجالات تشمل</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71450" marR="0" lvl="0" indent="-171450" algn="r"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جودة الخدمات ومدى ملاءمتها</a:t>
            </a:r>
            <a:endParaRPr kumimoji="0" lang="ar-JO" altLang="en-US" sz="1000" u="none" strike="noStrike" cap="none" normalizeH="0" baseline="0" dirty="0">
              <a:ln>
                <a:noFill/>
              </a:ln>
              <a:solidFill>
                <a:srgbClr val="202124"/>
              </a:solidFill>
              <a:effectLst/>
              <a:latin typeface="inherit"/>
              <a:cs typeface="Calibri" panose="020F0502020204030204" pitchFamily="34" charset="0"/>
            </a:endParaRPr>
          </a:p>
          <a:p>
            <a:pPr marL="171450" indent="-171450" algn="r" rtl="1" eaLnBrk="0" fontAlgn="base" hangingPunct="0">
              <a:spcBef>
                <a:spcPct val="0"/>
              </a:spcBef>
              <a:spcAft>
                <a:spcPct val="0"/>
              </a:spcAft>
              <a:buClr>
                <a:srgbClr val="990099"/>
              </a:buClr>
              <a:buFont typeface="Arial" panose="020B0604020202020204" pitchFamily="34" charset="0"/>
              <a:buChar char="•"/>
            </a:pPr>
            <a:r>
              <a:rPr kumimoji="0" lang="ar-SA" altLang="en-US" sz="1000" u="none" strike="noStrike" cap="none" normalizeH="0" baseline="0" dirty="0">
                <a:ln>
                  <a:noFill/>
                </a:ln>
                <a:solidFill>
                  <a:srgbClr val="202124"/>
                </a:solidFill>
                <a:effectLst/>
                <a:latin typeface="inherit"/>
                <a:cs typeface="Calibri" panose="020F0502020204030204" pitchFamily="34" charset="0"/>
              </a:rPr>
              <a:t>جودة العلاقات بين مؤسستك والأشخاص الذين تهدف إلى خدمتهم</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R="0" lvl="0" algn="r" defTabSz="914400" rtl="1" eaLnBrk="0" fontAlgn="base" latinLnBrk="0" hangingPunct="0">
              <a:lnSpc>
                <a:spcPct val="100000"/>
              </a:lnSpc>
              <a:spcBef>
                <a:spcPct val="0"/>
              </a:spcBef>
              <a:spcAft>
                <a:spcPct val="0"/>
              </a:spcAft>
              <a:buClr>
                <a:srgbClr val="990099"/>
              </a:buClr>
              <a:buSzTx/>
              <a:tabLst/>
            </a:pPr>
            <a:endParaRPr kumimoji="0" lang="ar-JO" altLang="en-US" sz="1000" u="none" strike="noStrike" cap="none" normalizeH="0" baseline="0" dirty="0">
              <a:ln>
                <a:noFill/>
              </a:ln>
              <a:solidFill>
                <a:srgbClr val="202124"/>
              </a:solidFill>
              <a:effectLst/>
              <a:latin typeface="inherit"/>
              <a:cs typeface="Calibri" panose="020F0502020204030204" pitchFamily="34" charset="0"/>
            </a:endParaRPr>
          </a:p>
          <a:p>
            <a:pPr marL="171450" marR="0" lvl="0" indent="-171450" algn="r"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5" name="object 15"/>
          <p:cNvSpPr txBox="1"/>
          <p:nvPr/>
        </p:nvSpPr>
        <p:spPr>
          <a:xfrm>
            <a:off x="727587" y="4988234"/>
            <a:ext cx="2995930" cy="628377"/>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u="none" strike="noStrike" cap="none" normalizeH="0" baseline="0" dirty="0">
                <a:ln>
                  <a:noFill/>
                </a:ln>
                <a:solidFill>
                  <a:srgbClr val="202124"/>
                </a:solidFill>
                <a:effectLst/>
                <a:latin typeface="inherit"/>
                <a:cs typeface="Calibri" panose="020F0502020204030204" pitchFamily="34" charset="0"/>
              </a:rPr>
              <a:t>من الممكن أن </a:t>
            </a:r>
            <a:r>
              <a:rPr kumimoji="0" lang="ar-SA" altLang="en-US" sz="1000" u="none" strike="noStrike" cap="none" normalizeH="0" baseline="0" dirty="0">
                <a:ln>
                  <a:noFill/>
                </a:ln>
                <a:solidFill>
                  <a:srgbClr val="202124"/>
                </a:solidFill>
                <a:effectLst/>
                <a:latin typeface="inherit"/>
                <a:cs typeface="Calibri" panose="020F0502020204030204" pitchFamily="34" charset="0"/>
              </a:rPr>
              <a:t>تكون</a:t>
            </a:r>
            <a:r>
              <a:rPr kumimoji="0" lang="ar-JO" altLang="en-US" sz="1000" u="none" strike="noStrike" cap="none" normalizeH="0" baseline="0" dirty="0">
                <a:ln>
                  <a:noFill/>
                </a:ln>
                <a:solidFill>
                  <a:srgbClr val="202124"/>
                </a:solidFill>
                <a:effectLst/>
                <a:latin typeface="inherit"/>
                <a:cs typeface="Calibri" panose="020F0502020204030204" pitchFamily="34" charset="0"/>
              </a:rPr>
              <a:t> هناك</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أيضًا مجالات محددة ذات أهمية مرتبطة بكارثة أو موقف محدد. سيساعدك هذا على تحديد الأسئلة التي ستبرز القضايا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الأكثر أهمية بالنسبة </a:t>
            </a:r>
            <a:r>
              <a:rPr lang="ar-JO" altLang="en-US" sz="1000" dirty="0">
                <a:solidFill>
                  <a:srgbClr val="202124"/>
                </a:solidFill>
                <a:latin typeface="inherit"/>
                <a:cs typeface="Calibri" panose="020F0502020204030204" pitchFamily="34" charset="0"/>
              </a:rPr>
              <a:t>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لمجتمعات التي تهدف إلى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تقديم الخدمات لها</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والتي يمكن اتخاذ إجراءات بشأنها من قبل مؤسستك</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6" name="object 16"/>
          <p:cNvSpPr txBox="1"/>
          <p:nvPr/>
        </p:nvSpPr>
        <p:spPr>
          <a:xfrm>
            <a:off x="728890" y="5814301"/>
            <a:ext cx="2887980" cy="495006"/>
          </a:xfrm>
          <a:prstGeom prst="rect">
            <a:avLst/>
          </a:prstGeom>
        </p:spPr>
        <p:txBody>
          <a:bodyPr vert="horz" wrap="square" lIns="0" tIns="33019" rIns="0" bIns="0" rtlCol="0">
            <a:spAutoFit/>
          </a:bodyPr>
          <a:lstStyle/>
          <a:p>
            <a:pPr marL="120014" indent="-107314" algn="r" rtl="1">
              <a:lnSpc>
                <a:spcPct val="100000"/>
              </a:lnSpc>
              <a:spcBef>
                <a:spcPts val="259"/>
              </a:spcBef>
              <a:buClr>
                <a:srgbClr val="992B7D"/>
              </a:buClr>
              <a:buFont typeface="Wingdings"/>
              <a:buChar char=""/>
              <a:tabLst>
                <a:tab pos="120014" algn="l"/>
              </a:tabLst>
            </a:pPr>
            <a:r>
              <a:rPr lang="ar-JO" sz="1000" spc="-10" dirty="0">
                <a:latin typeface="Arial"/>
                <a:cs typeface="Calibri" panose="020F0502020204030204" pitchFamily="34" charset="0"/>
              </a:rPr>
              <a:t>شعور الأشخاص بالأمن والأمان </a:t>
            </a:r>
          </a:p>
          <a:p>
            <a:pPr marL="171450" marR="0" lvl="0" indent="-171450" algn="r"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JO" altLang="en-US" sz="1000" u="none" strike="noStrike" cap="none" normalizeH="0" baseline="0" dirty="0">
                <a:ln>
                  <a:noFill/>
                </a:ln>
                <a:solidFill>
                  <a:srgbClr val="202124"/>
                </a:solidFill>
                <a:effectLst/>
                <a:latin typeface="inherit"/>
                <a:cs typeface="Calibri" panose="020F0502020204030204" pitchFamily="34" charset="0"/>
              </a:rPr>
              <a:t>شعور</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الأشخاص</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ب</a:t>
            </a:r>
            <a:r>
              <a:rPr kumimoji="0" lang="ar-SA" altLang="en-US" sz="1000" u="none" strike="noStrike" cap="none" normalizeH="0" baseline="0" dirty="0">
                <a:ln>
                  <a:noFill/>
                </a:ln>
                <a:solidFill>
                  <a:srgbClr val="202124"/>
                </a:solidFill>
                <a:effectLst/>
                <a:latin typeface="inherit"/>
                <a:cs typeface="Calibri" panose="020F0502020204030204" pitchFamily="34" charset="0"/>
              </a:rPr>
              <a:t>أ</a:t>
            </a:r>
            <a:r>
              <a:rPr lang="ar-JO" altLang="en-US" sz="1000" dirty="0">
                <a:solidFill>
                  <a:srgbClr val="202124"/>
                </a:solidFill>
                <a:latin typeface="inherit"/>
                <a:cs typeface="Calibri" panose="020F0502020204030204" pitchFamily="34" charset="0"/>
              </a:rPr>
              <a:t>ن آرائهم تلقى صدًى</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وبأنهم قادرين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على المشاركة في البرامج والعمليات</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7" name="object 17"/>
          <p:cNvSpPr/>
          <p:nvPr/>
        </p:nvSpPr>
        <p:spPr>
          <a:xfrm>
            <a:off x="6853280" y="10074950"/>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sz="1000">
              <a:cs typeface="Calibri" panose="020F0502020204030204" pitchFamily="34" charset="0"/>
            </a:endParaRPr>
          </a:p>
        </p:txBody>
      </p:sp>
      <p:sp>
        <p:nvSpPr>
          <p:cNvPr id="18" name="object 18"/>
          <p:cNvSpPr txBox="1"/>
          <p:nvPr/>
        </p:nvSpPr>
        <p:spPr>
          <a:xfrm>
            <a:off x="6928987" y="10145435"/>
            <a:ext cx="135890" cy="320601"/>
          </a:xfrm>
          <a:prstGeom prst="rect">
            <a:avLst/>
          </a:prstGeom>
        </p:spPr>
        <p:txBody>
          <a:bodyPr vert="horz" wrap="square" lIns="0" tIns="12700" rIns="0" bIns="0" rtlCol="0">
            <a:spAutoFit/>
          </a:bodyPr>
          <a:lstStyle/>
          <a:p>
            <a:pPr marL="12700">
              <a:lnSpc>
                <a:spcPct val="100000"/>
              </a:lnSpc>
              <a:spcBef>
                <a:spcPts val="100"/>
              </a:spcBef>
            </a:pPr>
            <a:r>
              <a:rPr sz="1000" spc="-25" dirty="0">
                <a:solidFill>
                  <a:srgbClr val="FFFFFF"/>
                </a:solidFill>
                <a:latin typeface="Century Gothic"/>
                <a:cs typeface="Calibri" panose="020F0502020204030204" pitchFamily="34" charset="0"/>
              </a:rPr>
              <a:t>14</a:t>
            </a:r>
            <a:endParaRPr sz="1000" dirty="0">
              <a:latin typeface="Century Gothic"/>
              <a:cs typeface="Calibri" panose="020F0502020204030204" pitchFamily="34" charset="0"/>
            </a:endParaRPr>
          </a:p>
        </p:txBody>
      </p:sp>
      <p:sp>
        <p:nvSpPr>
          <p:cNvPr id="21" name="Rectangle 2">
            <a:extLst>
              <a:ext uri="{FF2B5EF4-FFF2-40B4-BE49-F238E27FC236}">
                <a16:creationId xmlns:a16="http://schemas.microsoft.com/office/drawing/2014/main" id="{3CF75AB7-EE46-9D6E-55B2-B6B0BC0A8096}"/>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2" name="Rectangle 3">
            <a:extLst>
              <a:ext uri="{FF2B5EF4-FFF2-40B4-BE49-F238E27FC236}">
                <a16:creationId xmlns:a16="http://schemas.microsoft.com/office/drawing/2014/main" id="{79CD0988-302A-BAE5-0EAA-322299CB266B}"/>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4" name="Rectangle 5">
            <a:extLst>
              <a:ext uri="{FF2B5EF4-FFF2-40B4-BE49-F238E27FC236}">
                <a16:creationId xmlns:a16="http://schemas.microsoft.com/office/drawing/2014/main" id="{62ED8F7B-BBEE-D429-A725-7C8672702310}"/>
              </a:ext>
            </a:extLst>
          </p:cNvPr>
          <p:cNvSpPr>
            <a:spLocks noChangeArrowheads="1"/>
          </p:cNvSpPr>
          <p:nvPr/>
        </p:nvSpPr>
        <p:spPr bwMode="auto">
          <a:xfrm>
            <a:off x="7708835" y="3329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Rectangle 6">
            <a:extLst>
              <a:ext uri="{FF2B5EF4-FFF2-40B4-BE49-F238E27FC236}">
                <a16:creationId xmlns:a16="http://schemas.microsoft.com/office/drawing/2014/main" id="{BCACD723-BD7C-25C1-3A5A-300ED7E25F3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6" name="Rectangle 7">
            <a:extLst>
              <a:ext uri="{FF2B5EF4-FFF2-40B4-BE49-F238E27FC236}">
                <a16:creationId xmlns:a16="http://schemas.microsoft.com/office/drawing/2014/main" id="{E7C54286-9F49-3FCC-70BD-239AA4E6C95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7" name="Rectangle 8">
            <a:extLst>
              <a:ext uri="{FF2B5EF4-FFF2-40B4-BE49-F238E27FC236}">
                <a16:creationId xmlns:a16="http://schemas.microsoft.com/office/drawing/2014/main" id="{50C0C59F-0D99-512A-1730-C745338648CF}"/>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8" name="Rectangle 9">
            <a:extLst>
              <a:ext uri="{FF2B5EF4-FFF2-40B4-BE49-F238E27FC236}">
                <a16:creationId xmlns:a16="http://schemas.microsoft.com/office/drawing/2014/main" id="{3EF3E14E-0C23-5BAF-95D7-5D5EAC7487A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0" name="Rectangle 11">
            <a:extLst>
              <a:ext uri="{FF2B5EF4-FFF2-40B4-BE49-F238E27FC236}">
                <a16:creationId xmlns:a16="http://schemas.microsoft.com/office/drawing/2014/main" id="{B36A5742-ED92-A033-E97B-7B4F8F5839C1}"/>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1" name="Rectangle 12">
            <a:extLst>
              <a:ext uri="{FF2B5EF4-FFF2-40B4-BE49-F238E27FC236}">
                <a16:creationId xmlns:a16="http://schemas.microsoft.com/office/drawing/2014/main" id="{1F2E7D77-3213-4165-FAFB-6E881343573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2" name="Rectangle 13">
            <a:extLst>
              <a:ext uri="{FF2B5EF4-FFF2-40B4-BE49-F238E27FC236}">
                <a16:creationId xmlns:a16="http://schemas.microsoft.com/office/drawing/2014/main" id="{4E042CE6-BF89-2BBC-CB35-5B435B98D7CC}"/>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3" name="Rectangle 14">
            <a:extLst>
              <a:ext uri="{FF2B5EF4-FFF2-40B4-BE49-F238E27FC236}">
                <a16:creationId xmlns:a16="http://schemas.microsoft.com/office/drawing/2014/main" id="{1072623A-3FBA-95C3-E945-0F8CB649DAFC}"/>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4" name="Rectangle 15">
            <a:extLst>
              <a:ext uri="{FF2B5EF4-FFF2-40B4-BE49-F238E27FC236}">
                <a16:creationId xmlns:a16="http://schemas.microsoft.com/office/drawing/2014/main" id="{5F97F6B6-C65A-C19B-EA6A-12E4688B2D0C}"/>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5" name="Rectangle 16">
            <a:extLst>
              <a:ext uri="{FF2B5EF4-FFF2-40B4-BE49-F238E27FC236}">
                <a16:creationId xmlns:a16="http://schemas.microsoft.com/office/drawing/2014/main" id="{47700A49-E06E-60C9-E703-6A64CB8A79C3}"/>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6" name="Rectangle 17">
            <a:extLst>
              <a:ext uri="{FF2B5EF4-FFF2-40B4-BE49-F238E27FC236}">
                <a16:creationId xmlns:a16="http://schemas.microsoft.com/office/drawing/2014/main" id="{C7FB7950-FF82-6F6D-AFED-E59E6A86C9AD}"/>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7" name="Rectangle 18">
            <a:extLst>
              <a:ext uri="{FF2B5EF4-FFF2-40B4-BE49-F238E27FC236}">
                <a16:creationId xmlns:a16="http://schemas.microsoft.com/office/drawing/2014/main" id="{19478E65-845D-A282-4B1A-CD29BBB1549F}"/>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8" name="object 11">
            <a:extLst>
              <a:ext uri="{FF2B5EF4-FFF2-40B4-BE49-F238E27FC236}">
                <a16:creationId xmlns:a16="http://schemas.microsoft.com/office/drawing/2014/main" id="{231FFFDE-D956-2357-9073-6293F74515AC}"/>
              </a:ext>
            </a:extLst>
          </p:cNvPr>
          <p:cNvSpPr txBox="1"/>
          <p:nvPr/>
        </p:nvSpPr>
        <p:spPr>
          <a:xfrm>
            <a:off x="3816852" y="10022567"/>
            <a:ext cx="2959735" cy="630173"/>
          </a:xfrm>
          <a:prstGeom prst="rect">
            <a:avLst/>
          </a:prstGeom>
        </p:spPr>
        <p:txBody>
          <a:bodyPr vert="horz" wrap="square" lIns="0" tIns="12700" rIns="0" bIns="0" rtlCol="0">
            <a:spAutoFit/>
          </a:bodyPr>
          <a:lstStyle/>
          <a:p>
            <a:pPr marL="12700" marR="5080" algn="r">
              <a:lnSpc>
                <a:spcPts val="2600"/>
              </a:lnSpc>
              <a:spcBef>
                <a:spcPts val="520"/>
              </a:spcBef>
            </a:pPr>
            <a:r>
              <a:rPr lang="ar-JO" sz="1000" dirty="0">
                <a:solidFill>
                  <a:schemeClr val="tx1"/>
                </a:solidFill>
                <a:latin typeface="Century Gothic"/>
                <a:cs typeface="Calibri" panose="020F0502020204030204" pitchFamily="34" charset="0"/>
              </a:rPr>
              <a:t>كيف يتم </a:t>
            </a:r>
            <a:r>
              <a:rPr lang="ar-JO" sz="1000" dirty="0" err="1">
                <a:solidFill>
                  <a:schemeClr val="tx1"/>
                </a:solidFill>
                <a:latin typeface="Century Gothic"/>
                <a:cs typeface="Calibri" panose="020F0502020204030204" pitchFamily="34" charset="0"/>
              </a:rPr>
              <a:t>إستخدام</a:t>
            </a:r>
            <a:r>
              <a:rPr lang="ar-JO" sz="1000" dirty="0">
                <a:solidFill>
                  <a:schemeClr val="tx1"/>
                </a:solidFill>
                <a:latin typeface="Century Gothic"/>
                <a:cs typeface="Calibri" panose="020F0502020204030204" pitchFamily="34" charset="0"/>
              </a:rPr>
              <a:t> استطلاعات التصور في آلية الانطباعات والملاحظات.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945154" y="686260"/>
            <a:ext cx="2995930" cy="782265"/>
          </a:xfrm>
          <a:prstGeom prst="rect">
            <a:avLst/>
          </a:prstGeom>
        </p:spPr>
        <p:txBody>
          <a:bodyPr vert="horz" wrap="square" lIns="0" tIns="12700" rIns="0" bIns="0" rtlCol="0">
            <a:spAutoFit/>
          </a:bodyPr>
          <a:lstStyle/>
          <a:p>
            <a:pPr algn="just" rtl="1" eaLnBrk="0" fontAlgn="base" hangingPunct="0">
              <a:spcBef>
                <a:spcPct val="0"/>
              </a:spcBef>
              <a:spcAft>
                <a:spcPct val="0"/>
              </a:spcAf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عادةً ما يتم إجراء استطلاعات التصور</a:t>
            </a:r>
            <a:r>
              <a:rPr lang="ar-JO" altLang="en-US" sz="100" dirty="0">
                <a:solidFill>
                  <a:schemeClr val="tx1"/>
                </a:solidFill>
                <a:latin typeface="inherit"/>
                <a:cs typeface="Calibri" panose="020F0502020204030204" pitchFamily="34" charset="0"/>
              </a:rPr>
              <a:t> ،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لتعزيز قدرتنا على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التعامل مع قدر كبير من </a:t>
            </a:r>
            <a:r>
              <a:rPr lang="ar-JO" altLang="en-US" sz="1000" dirty="0">
                <a:solidFill>
                  <a:srgbClr val="202124"/>
                </a:solidFill>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وتحليل البيانات بسرعة ومقارنة الاختلافات بين المجموعات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الديموغرافية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p>
          <a:p>
            <a:pPr algn="just" rtl="1" eaLnBrk="0" fontAlgn="base" hangingPunct="0">
              <a:spcBef>
                <a:spcPct val="0"/>
              </a:spcBef>
              <a:spcAft>
                <a:spcPct val="0"/>
              </a:spcAft>
            </a:pPr>
            <a:endParaRPr lang="ar-JO" altLang="en-US" sz="1000" dirty="0">
              <a:solidFill>
                <a:srgbClr val="202124"/>
              </a:solidFill>
              <a:latin typeface="inherit"/>
              <a:cs typeface="Calibri" panose="020F0502020204030204" pitchFamily="34" charset="0"/>
            </a:endParaRPr>
          </a:p>
          <a:p>
            <a:pPr algn="just" rtl="1" eaLnBrk="0" fontAlgn="base" hangingPunct="0">
              <a:spcBef>
                <a:spcPct val="0"/>
              </a:spcBef>
              <a:spcAft>
                <a:spcPct val="0"/>
              </a:spcAf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sz="950" spc="-25" dirty="0">
                <a:latin typeface="Arial"/>
                <a:cs typeface="Calibri" panose="020F0502020204030204" pitchFamily="34" charset="0"/>
              </a:rPr>
              <a:t>مثال:</a:t>
            </a:r>
            <a:endParaRPr sz="950" dirty="0">
              <a:latin typeface="Arial"/>
              <a:cs typeface="Calibri" panose="020F0502020204030204" pitchFamily="34" charset="0"/>
            </a:endParaRPr>
          </a:p>
        </p:txBody>
      </p:sp>
      <p:sp>
        <p:nvSpPr>
          <p:cNvPr id="3" name="object 3"/>
          <p:cNvSpPr txBox="1"/>
          <p:nvPr/>
        </p:nvSpPr>
        <p:spPr>
          <a:xfrm>
            <a:off x="577202" y="715026"/>
            <a:ext cx="2995930" cy="320601"/>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lang="ar-JO" altLang="en-US" sz="1000" dirty="0">
                <a:solidFill>
                  <a:srgbClr val="202124"/>
                </a:solidFill>
                <a:latin typeface="inherit"/>
                <a:cs typeface="Calibri" panose="020F0502020204030204" pitchFamily="34" charset="0"/>
              </a:rPr>
              <a:t>والتي تتألف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بشكل رئيسي من أسئلة مقياس ليكرت. هذا يعني أن</a:t>
            </a:r>
            <a:r>
              <a:rPr lang="ar-JO" altLang="en-US" sz="1000" dirty="0">
                <a:solidFill>
                  <a:srgbClr val="202124"/>
                </a:solidFill>
                <a:latin typeface="inherit"/>
                <a:cs typeface="Calibri" panose="020F0502020204030204" pitchFamily="34" charset="0"/>
              </a:rPr>
              <a:t>ه تم طرح هذه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الأسئلة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للإجابة عليها وفقًا لمقياس معين.</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 name="object 4"/>
          <p:cNvSpPr txBox="1"/>
          <p:nvPr/>
        </p:nvSpPr>
        <p:spPr>
          <a:xfrm>
            <a:off x="2870561" y="1496465"/>
            <a:ext cx="4076700" cy="170180"/>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هل أنت راضٍ عن المعلومات التي</a:t>
            </a:r>
            <a:r>
              <a:rPr kumimoji="0" lang="ar-JO" altLang="en-US" sz="1000" b="1" i="1" u="none" strike="noStrike" cap="none" normalizeH="0" baseline="0" dirty="0">
                <a:ln>
                  <a:noFill/>
                </a:ln>
                <a:solidFill>
                  <a:srgbClr val="990099"/>
                </a:solidFill>
                <a:effectLst/>
                <a:latin typeface="inherit"/>
                <a:cs typeface="Calibri" panose="020F0502020204030204" pitchFamily="34" charset="0"/>
              </a:rPr>
              <a:t> تلقيتها بشأن</a:t>
            </a: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 العملية؟</a:t>
            </a:r>
            <a:r>
              <a:rPr kumimoji="0" lang="en-US" altLang="en-US" sz="100" b="1" i="1" u="none" strike="noStrike" cap="none" normalizeH="0" baseline="0" dirty="0">
                <a:ln>
                  <a:noFill/>
                </a:ln>
                <a:solidFill>
                  <a:srgbClr val="990099"/>
                </a:solidFill>
                <a:effectLst/>
                <a:cs typeface="Calibri" panose="020F0502020204030204" pitchFamily="34" charset="0"/>
              </a:rPr>
              <a:t> </a:t>
            </a:r>
            <a:endParaRPr kumimoji="0" lang="en-US" altLang="en-US" sz="800" b="1" i="1"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p:txBody>
      </p:sp>
      <p:sp>
        <p:nvSpPr>
          <p:cNvPr id="5" name="object 5"/>
          <p:cNvSpPr txBox="1"/>
          <p:nvPr/>
        </p:nvSpPr>
        <p:spPr>
          <a:xfrm>
            <a:off x="4399323" y="1739576"/>
            <a:ext cx="1019175" cy="700191"/>
          </a:xfrm>
          <a:prstGeom prst="rect">
            <a:avLst/>
          </a:prstGeom>
        </p:spPr>
        <p:txBody>
          <a:bodyPr vert="horz" wrap="square" lIns="0" tIns="33019" rIns="0" bIns="0" rtlCol="0">
            <a:spAutoFit/>
          </a:bodyPr>
          <a:lstStyle/>
          <a:p>
            <a:pPr marL="192405" indent="-179705" algn="r" rtl="1">
              <a:lnSpc>
                <a:spcPct val="100000"/>
              </a:lnSpc>
              <a:spcBef>
                <a:spcPts val="259"/>
              </a:spcBef>
              <a:buClr>
                <a:srgbClr val="992B7D"/>
              </a:buClr>
              <a:buFont typeface="Segoe UI Symbol"/>
              <a:buChar char="❒"/>
              <a:tabLst>
                <a:tab pos="192405" algn="l"/>
              </a:tabLst>
            </a:pPr>
            <a:r>
              <a:rPr lang="ar-JO" sz="1000" b="1" dirty="0">
                <a:latin typeface="Arial Black"/>
                <a:cs typeface="Calibri" panose="020F0502020204030204" pitchFamily="34" charset="0"/>
              </a:rPr>
              <a:t>1- لا على اللإطلاق</a:t>
            </a:r>
            <a:endParaRPr sz="1000" b="1" dirty="0">
              <a:latin typeface="Arial Black"/>
              <a:cs typeface="Calibri" panose="020F0502020204030204" pitchFamily="34" charset="0"/>
            </a:endParaRPr>
          </a:p>
          <a:p>
            <a:pPr marL="192405" indent="-179705" rtl="1">
              <a:lnSpc>
                <a:spcPct val="100000"/>
              </a:lnSpc>
              <a:spcBef>
                <a:spcPts val="160"/>
              </a:spcBef>
              <a:buClr>
                <a:srgbClr val="992B7D"/>
              </a:buClr>
              <a:buFont typeface="Segoe UI Symbol"/>
              <a:buChar char="❒"/>
              <a:tabLst>
                <a:tab pos="192405" algn="l"/>
              </a:tabLst>
            </a:pPr>
            <a:r>
              <a:rPr lang="ar-JO" sz="1000" b="1" dirty="0">
                <a:latin typeface="Arial Black"/>
                <a:cs typeface="Calibri" panose="020F0502020204030204" pitchFamily="34" charset="0"/>
              </a:rPr>
              <a:t>2- غير راضِ إلى حد ما</a:t>
            </a:r>
            <a:endParaRPr sz="1000" b="1" dirty="0">
              <a:latin typeface="Arial Black"/>
              <a:cs typeface="Calibri" panose="020F0502020204030204" pitchFamily="34" charset="0"/>
            </a:endParaRPr>
          </a:p>
          <a:p>
            <a:pPr marL="192405" indent="-179705" rtl="1">
              <a:lnSpc>
                <a:spcPct val="100000"/>
              </a:lnSpc>
              <a:spcBef>
                <a:spcPts val="155"/>
              </a:spcBef>
              <a:buClr>
                <a:srgbClr val="992B7D"/>
              </a:buClr>
              <a:buFont typeface="Segoe UI Symbol"/>
              <a:buChar char="❒"/>
              <a:tabLst>
                <a:tab pos="192405" algn="l"/>
              </a:tabLst>
            </a:pPr>
            <a:r>
              <a:rPr lang="ar-JO" sz="1000" b="1" dirty="0">
                <a:latin typeface="Arial Black"/>
                <a:cs typeface="Calibri" panose="020F0502020204030204" pitchFamily="34" charset="0"/>
              </a:rPr>
              <a:t>3- راضِ قليلًا </a:t>
            </a:r>
            <a:endParaRPr sz="1000" b="1" dirty="0">
              <a:latin typeface="Arial Black"/>
              <a:cs typeface="Calibri" panose="020F0502020204030204" pitchFamily="34" charset="0"/>
            </a:endParaRPr>
          </a:p>
        </p:txBody>
      </p:sp>
      <p:sp>
        <p:nvSpPr>
          <p:cNvPr id="6" name="object 6"/>
          <p:cNvSpPr txBox="1"/>
          <p:nvPr/>
        </p:nvSpPr>
        <p:spPr>
          <a:xfrm>
            <a:off x="1852021" y="1798285"/>
            <a:ext cx="1018540" cy="366766"/>
          </a:xfrm>
          <a:prstGeom prst="rect">
            <a:avLst/>
          </a:prstGeom>
        </p:spPr>
        <p:txBody>
          <a:bodyPr vert="horz" wrap="square" lIns="0" tIns="33019" rIns="0" bIns="0" rtlCol="0">
            <a:spAutoFit/>
          </a:bodyPr>
          <a:lstStyle/>
          <a:p>
            <a:pPr marL="192405" indent="-179705" rtl="1">
              <a:lnSpc>
                <a:spcPct val="100000"/>
              </a:lnSpc>
              <a:spcBef>
                <a:spcPts val="259"/>
              </a:spcBef>
              <a:buClr>
                <a:srgbClr val="992B7D"/>
              </a:buClr>
              <a:buFont typeface="Segoe UI Symbol"/>
              <a:buChar char="❒"/>
              <a:tabLst>
                <a:tab pos="192405" algn="l"/>
              </a:tabLst>
            </a:pPr>
            <a:r>
              <a:rPr lang="ar-JO" sz="1000" dirty="0">
                <a:latin typeface="Arial Black"/>
                <a:cs typeface="Calibri" panose="020F0502020204030204" pitchFamily="34" charset="0"/>
              </a:rPr>
              <a:t>4- </a:t>
            </a:r>
            <a:r>
              <a:rPr lang="ar-JO" sz="1000" b="1" dirty="0">
                <a:latin typeface="Arial Black"/>
                <a:cs typeface="Calibri" panose="020F0502020204030204" pitchFamily="34" charset="0"/>
              </a:rPr>
              <a:t>راضِ إلى حد ما</a:t>
            </a:r>
            <a:endParaRPr sz="1000" b="1" dirty="0">
              <a:latin typeface="Arial Black"/>
              <a:cs typeface="Calibri" panose="020F0502020204030204" pitchFamily="34" charset="0"/>
            </a:endParaRPr>
          </a:p>
          <a:p>
            <a:pPr marL="192405" indent="-179705" rtl="1">
              <a:lnSpc>
                <a:spcPct val="100000"/>
              </a:lnSpc>
              <a:spcBef>
                <a:spcPts val="160"/>
              </a:spcBef>
              <a:buClr>
                <a:srgbClr val="992B7D"/>
              </a:buClr>
              <a:buFont typeface="Segoe UI Symbol"/>
              <a:buChar char="❒"/>
              <a:tabLst>
                <a:tab pos="192405" algn="l"/>
              </a:tabLst>
            </a:pPr>
            <a:r>
              <a:rPr lang="ar-JO" sz="1000" b="1" dirty="0">
                <a:latin typeface="Arial Black"/>
                <a:cs typeface="Calibri" panose="020F0502020204030204" pitchFamily="34" charset="0"/>
              </a:rPr>
              <a:t>5- راضِ بشدة</a:t>
            </a:r>
            <a:endParaRPr sz="1000" b="1" dirty="0">
              <a:latin typeface="Arial Black"/>
              <a:cs typeface="Calibri" panose="020F0502020204030204" pitchFamily="34" charset="0"/>
            </a:endParaRPr>
          </a:p>
        </p:txBody>
      </p:sp>
      <p:sp>
        <p:nvSpPr>
          <p:cNvPr id="7" name="object 7"/>
          <p:cNvSpPr txBox="1"/>
          <p:nvPr/>
        </p:nvSpPr>
        <p:spPr>
          <a:xfrm>
            <a:off x="3945830" y="2567501"/>
            <a:ext cx="2995930" cy="856004"/>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دمج هذه الأسئلة المغلقة مع أسئلة المتابعة المفتوحة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إلى أقصى حد ممكن، وذلك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لإتاحة الفرصة لمشاركة التوضيحات للرد بشكل إيجابي أو سلبي. ومع ذلك، يجب أن نأخذ في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اعتبارنا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أن الدراسات الاستقصائية المنظمة ليست دراسة نوعية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وهذا يعتمد</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عادة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على</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8" name="object 8"/>
          <p:cNvSpPr txBox="1"/>
          <p:nvPr/>
        </p:nvSpPr>
        <p:spPr>
          <a:xfrm>
            <a:off x="706505" y="2561836"/>
            <a:ext cx="2995930" cy="628377"/>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الهدف منها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حيث أنها تعد بمثابة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وسيلة لتقديم لقطات من التصورات حول مواضيع معينة ويجب دمجها 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نهج</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أكثر نوعية مثل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حلقات النقاش المركزة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للحصول على رؤى أكثر تفصيلاً حول المجالات التي تم تسليط الضوء عليها في الدراسات الاستقصائية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9" name="object 9"/>
          <p:cNvSpPr/>
          <p:nvPr/>
        </p:nvSpPr>
        <p:spPr>
          <a:xfrm>
            <a:off x="719999" y="3838401"/>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0" name="object 10"/>
          <p:cNvSpPr txBox="1"/>
          <p:nvPr/>
        </p:nvSpPr>
        <p:spPr>
          <a:xfrm>
            <a:off x="2505435" y="3937363"/>
            <a:ext cx="3787775" cy="869315"/>
          </a:xfrm>
          <a:prstGeom prst="rect">
            <a:avLst/>
          </a:prstGeom>
        </p:spPr>
        <p:txBody>
          <a:bodyPr vert="horz" wrap="square" lIns="0" tIns="12700" rIns="0" bIns="0" rtlCol="0">
            <a:spAutoFit/>
          </a:bodyPr>
          <a:lstStyle/>
          <a:p>
            <a:pPr marL="12700" rtl="1">
              <a:lnSpc>
                <a:spcPct val="100000"/>
              </a:lnSpc>
              <a:spcBef>
                <a:spcPts val="100"/>
              </a:spcBef>
            </a:pPr>
            <a:r>
              <a:rPr lang="ar-JO" sz="1300" b="1" spc="45" dirty="0">
                <a:solidFill>
                  <a:srgbClr val="FFFFFF"/>
                </a:solidFill>
                <a:latin typeface="Century Gothic"/>
                <a:cs typeface="Calibri" panose="020F0502020204030204" pitchFamily="34" charset="0"/>
              </a:rPr>
              <a:t>الموارد</a:t>
            </a:r>
            <a:endParaRPr sz="1300" dirty="0">
              <a:latin typeface="Century Gothic"/>
              <a:cs typeface="Calibri" panose="020F0502020204030204" pitchFamily="34" charset="0"/>
            </a:endParaRPr>
          </a:p>
          <a:p>
            <a:pPr algn="l" rtl="0">
              <a:lnSpc>
                <a:spcPct val="100000"/>
              </a:lnSpc>
              <a:spcBef>
                <a:spcPts val="10"/>
              </a:spcBef>
            </a:pPr>
            <a:endParaRPr sz="1450" dirty="0">
              <a:latin typeface="Century Gothic"/>
              <a:cs typeface="Calibri" panose="020F0502020204030204" pitchFamily="34" charset="0"/>
            </a:endParaRPr>
          </a:p>
          <a:p>
            <a:pPr marL="192405" indent="-179705" algn="r" rtl="0">
              <a:lnSpc>
                <a:spcPct val="100000"/>
              </a:lnSpc>
              <a:buClr>
                <a:srgbClr val="673089"/>
              </a:buClr>
              <a:buFont typeface="Arial Narrow"/>
              <a:buChar char="►"/>
              <a:tabLst>
                <a:tab pos="192405" algn="l"/>
              </a:tabLst>
            </a:pPr>
            <a:r>
              <a:rPr lang="ar-JO" sz="950" u="sng" spc="-20" dirty="0">
                <a:solidFill>
                  <a:srgbClr val="992B7D"/>
                </a:solidFill>
                <a:uFill>
                  <a:solidFill>
                    <a:srgbClr val="992B7D"/>
                  </a:solidFill>
                </a:uFill>
                <a:latin typeface="Arial"/>
                <a:cs typeface="Calibri" panose="020F0502020204030204" pitchFamily="34" charset="0"/>
                <a:hlinkClick r:id="rId2"/>
              </a:rPr>
              <a:t>أداة التغذية الراجعة 14: قائمة أسئلة إستطلاع التصورات</a:t>
            </a:r>
            <a:endParaRPr sz="950" dirty="0">
              <a:latin typeface="Arial"/>
              <a:cs typeface="Calibri" panose="020F0502020204030204" pitchFamily="34" charset="0"/>
            </a:endParaRPr>
          </a:p>
          <a:p>
            <a:pPr marL="192405" indent="-179705" algn="r" rtl="0">
              <a:lnSpc>
                <a:spcPct val="100000"/>
              </a:lnSpc>
              <a:spcBef>
                <a:spcPts val="1010"/>
              </a:spcBef>
              <a:buClr>
                <a:srgbClr val="673089"/>
              </a:buClr>
              <a:buFont typeface="Arial Narrow"/>
              <a:buChar char="►"/>
              <a:tabLst>
                <a:tab pos="192405" algn="l"/>
              </a:tabLst>
            </a:pPr>
            <a:r>
              <a:rPr lang="ar-JO" sz="950" u="sng" spc="-20" dirty="0">
                <a:solidFill>
                  <a:srgbClr val="992B7D"/>
                </a:solidFill>
                <a:uFill>
                  <a:solidFill>
                    <a:srgbClr val="992B7D"/>
                  </a:solidFill>
                </a:uFill>
                <a:latin typeface="Arial"/>
                <a:cs typeface="Calibri" panose="020F0502020204030204" pitchFamily="34" charset="0"/>
                <a:hlinkClick r:id="rId2"/>
              </a:rPr>
              <a:t>أداة التغذية الراجعة 15: جدول ورشة عمل تصميم الإستطلاع</a:t>
            </a:r>
            <a:endParaRPr sz="950" dirty="0">
              <a:latin typeface="Arial"/>
              <a:cs typeface="Calibri" panose="020F0502020204030204" pitchFamily="34" charset="0"/>
            </a:endParaRPr>
          </a:p>
        </p:txBody>
      </p:sp>
      <p:sp>
        <p:nvSpPr>
          <p:cNvPr id="11" name="object 11"/>
          <p:cNvSpPr txBox="1"/>
          <p:nvPr/>
        </p:nvSpPr>
        <p:spPr>
          <a:xfrm>
            <a:off x="3327337" y="5169342"/>
            <a:ext cx="3702685" cy="564257"/>
          </a:xfrm>
          <a:prstGeom prst="rect">
            <a:avLst/>
          </a:prstGeom>
        </p:spPr>
        <p:txBody>
          <a:bodyPr vert="horz" wrap="square" lIns="0" tIns="12700" rIns="0" bIns="0" rtlCol="0">
            <a:spAutoFit/>
          </a:bodyPr>
          <a:lstStyle/>
          <a:p>
            <a:pPr marL="12700" algn="r" rtl="1">
              <a:spcBef>
                <a:spcPts val="100"/>
              </a:spcBef>
            </a:pPr>
            <a:r>
              <a:rPr lang="ar-JO" sz="1700" b="1" spc="-35" dirty="0">
                <a:solidFill>
                  <a:srgbClr val="FF33CC"/>
                </a:solidFill>
                <a:latin typeface="Century Gothic"/>
                <a:cs typeface="Calibri" panose="020F0502020204030204" pitchFamily="34" charset="0"/>
              </a:rPr>
              <a:t> </a:t>
            </a:r>
            <a:r>
              <a:rPr lang="en-US" sz="1700" b="1" spc="-35" dirty="0">
                <a:solidFill>
                  <a:srgbClr val="FF33CC"/>
                </a:solidFill>
                <a:latin typeface="Century Gothic"/>
                <a:cs typeface="Calibri" panose="020F0502020204030204" pitchFamily="34" charset="0"/>
              </a:rPr>
              <a:t>1.6</a:t>
            </a:r>
            <a:r>
              <a:rPr lang="en-US" sz="1700" b="1" spc="10" dirty="0">
                <a:solidFill>
                  <a:srgbClr val="FF33CC"/>
                </a:solidFill>
                <a:latin typeface="Century Gothic"/>
                <a:cs typeface="Calibri" panose="020F0502020204030204" pitchFamily="34" charset="0"/>
              </a:rPr>
              <a:t> </a:t>
            </a:r>
            <a:r>
              <a:rPr lang="ar-JO" sz="1700" b="1" spc="10" dirty="0">
                <a:solidFill>
                  <a:srgbClr val="FF33CC"/>
                </a:solidFill>
                <a:latin typeface="Century Gothic"/>
                <a:cs typeface="Calibri" panose="020F0502020204030204" pitchFamily="34" charset="0"/>
              </a:rPr>
              <a:t> </a:t>
            </a:r>
            <a:r>
              <a:rPr kumimoji="0" lang="ar-SA" altLang="en-US" sz="1800" b="0" i="0" u="none" strike="noStrike" cap="none" normalizeH="0" baseline="0" dirty="0">
                <a:ln>
                  <a:noFill/>
                </a:ln>
                <a:solidFill>
                  <a:srgbClr val="FF33CC"/>
                </a:solidFill>
                <a:effectLst/>
                <a:latin typeface="inherit"/>
                <a:cs typeface="Calibri" panose="020F0502020204030204" pitchFamily="34" charset="0"/>
              </a:rPr>
              <a:t>تجربة </a:t>
            </a:r>
            <a:r>
              <a:rPr kumimoji="0" lang="ar-JO" altLang="en-US" sz="1800" b="0" i="0" u="none" strike="noStrike" cap="none" normalizeH="0" baseline="0" dirty="0">
                <a:ln>
                  <a:noFill/>
                </a:ln>
                <a:solidFill>
                  <a:srgbClr val="FF33CC"/>
                </a:solidFill>
                <a:effectLst/>
                <a:latin typeface="inherit"/>
                <a:cs typeface="Calibri" panose="020F0502020204030204" pitchFamily="34" charset="0"/>
              </a:rPr>
              <a:t>ومراجعة </a:t>
            </a:r>
            <a:r>
              <a:rPr kumimoji="0" lang="ar-SA" altLang="en-US" sz="1800" b="0" i="0" u="none" strike="noStrike" cap="none" normalizeH="0" baseline="0" dirty="0">
                <a:ln>
                  <a:noFill/>
                </a:ln>
                <a:solidFill>
                  <a:srgbClr val="FF33CC"/>
                </a:solidFill>
                <a:effectLst/>
                <a:latin typeface="inherit"/>
                <a:cs typeface="Calibri" panose="020F0502020204030204" pitchFamily="34" charset="0"/>
              </a:rPr>
              <a:t>الأسئلة</a:t>
            </a:r>
            <a:endParaRPr kumimoji="0" lang="en-US" altLang="en-US" sz="1400" b="0" i="0" u="none" strike="noStrike" cap="none" normalizeH="0" baseline="0" dirty="0">
              <a:ln>
                <a:noFill/>
              </a:ln>
              <a:solidFill>
                <a:srgbClr val="FF33CC"/>
              </a:solidFill>
              <a:effectLst/>
              <a:latin typeface="Arial" panose="020B0604020202020204" pitchFamily="34" charset="0"/>
              <a:cs typeface="Calibri" panose="020F0502020204030204" pitchFamily="34" charset="0"/>
            </a:endParaRPr>
          </a:p>
          <a:p>
            <a:pPr marL="12700" algn="r" rtl="1">
              <a:lnSpc>
                <a:spcPct val="100000"/>
              </a:lnSpc>
              <a:spcBef>
                <a:spcPts val="100"/>
              </a:spcBef>
            </a:pPr>
            <a:endParaRPr lang="en-US" sz="1700" dirty="0">
              <a:latin typeface="Century Gothic"/>
              <a:cs typeface="Calibri" panose="020F0502020204030204" pitchFamily="34" charset="0"/>
            </a:endParaRPr>
          </a:p>
        </p:txBody>
      </p:sp>
      <p:sp>
        <p:nvSpPr>
          <p:cNvPr id="12" name="object 12"/>
          <p:cNvSpPr txBox="1"/>
          <p:nvPr/>
        </p:nvSpPr>
        <p:spPr>
          <a:xfrm>
            <a:off x="3744531" y="5712997"/>
            <a:ext cx="2995930" cy="1367041"/>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lang="ar-JO" altLang="en-US" sz="1000" dirty="0">
                <a:solidFill>
                  <a:srgbClr val="202124"/>
                </a:solidFill>
                <a:latin typeface="inherit"/>
                <a:cs typeface="Calibri" panose="020F0502020204030204" pitchFamily="34" charset="0"/>
              </a:rPr>
              <a:t>تتمثل 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خطوة التالية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اختبار هذه الأسئلة مع المجتمعات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كما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تعد صياغة الأسئلة أمرًا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غاية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الأهمية ويجب التحقق منها قبل وضعها في صيغتها النهائية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وذلك لضمان أن تكون سهلة الفهم وذات صلة </a:t>
            </a:r>
            <a:r>
              <a:rPr lang="ar-JO" altLang="en-US" sz="1000" dirty="0" err="1">
                <a:solidFill>
                  <a:srgbClr val="202124"/>
                </a:solidFill>
                <a:latin typeface="inherit"/>
                <a:cs typeface="Calibri" panose="020F0502020204030204" pitchFamily="34" charset="0"/>
              </a:rPr>
              <a:t>با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لقضايا الأكثر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أهمية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التي يواجهها الأشخاص المتضررون</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ar-JO" altLang="en-US" sz="100" b="0" i="0" u="none" strike="noStrike" cap="none" normalizeH="0" baseline="0" dirty="0">
              <a:ln>
                <a:noFill/>
              </a:ln>
              <a:solidFill>
                <a:schemeClr val="tx1"/>
              </a:solidFill>
              <a:effectLst/>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تتمثل إحدى طرق اختبار الأسئلة في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تنظيم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حلقات نقاش مركزة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مع أشخاص يمثلون وجهات نظر مختلفة محتملة في المنطقة التي تعمل فيها. فكر في أي وقت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خلال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اليوم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والذي يكون أكثر ملائمة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حيث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تفرغ</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الأشخاص لحضور</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حلقات النقاش المركزة.</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3" name="object 13"/>
          <p:cNvSpPr txBox="1"/>
          <p:nvPr/>
        </p:nvSpPr>
        <p:spPr>
          <a:xfrm>
            <a:off x="573284" y="5747448"/>
            <a:ext cx="2995930" cy="1213153"/>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تذكر أن تترك وقتًا لمناقشة الفريق حول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التي تم تلقيها بعد ذلك.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يوجد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نهج آخر يتمثل في إجراء </a:t>
            </a:r>
            <a:r>
              <a:rPr lang="ar-JO" altLang="en-US" sz="1000" dirty="0">
                <a:solidFill>
                  <a:srgbClr val="202124"/>
                </a:solidFill>
                <a:latin typeface="inherit"/>
                <a:cs typeface="Calibri" panose="020F0502020204030204" pitchFamily="34" charset="0"/>
              </a:rPr>
              <a:t>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تجريبي صغير لاختبار الأسئلة من خلال المقابلات الفردية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ar-JO" altLang="en-US" sz="100" b="0" i="0" u="none" strike="noStrike" cap="none" normalizeH="0" baseline="0" dirty="0">
              <a:ln>
                <a:noFill/>
              </a:ln>
              <a:solidFill>
                <a:schemeClr val="tx1"/>
              </a:solidFill>
              <a:effectLst/>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المهم</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أيضًا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اختبار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الاستطلاع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بكافة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اللغات التي سيتم إجرا</a:t>
            </a:r>
            <a:r>
              <a:rPr kumimoji="0" lang="ar-JO" altLang="en-US" sz="1000" b="0" i="0" u="none" strike="noStrike" cap="none" normalizeH="0" baseline="0" dirty="0" err="1">
                <a:ln>
                  <a:noFill/>
                </a:ln>
                <a:solidFill>
                  <a:srgbClr val="202124"/>
                </a:solidFill>
                <a:effectLst/>
                <a:latin typeface="inherit"/>
                <a:cs typeface="Calibri" panose="020F0502020204030204" pitchFamily="34" charset="0"/>
              </a:rPr>
              <a:t>ؤه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بها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الطرق الجيدة لضمان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دقة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التر</a:t>
            </a:r>
            <a:r>
              <a:rPr lang="ar-JO" altLang="en-US" sz="1000" dirty="0">
                <a:solidFill>
                  <a:srgbClr val="202124"/>
                </a:solidFill>
                <a:latin typeface="inherit"/>
                <a:cs typeface="Calibri" panose="020F0502020204030204" pitchFamily="34" charset="0"/>
              </a:rPr>
              <a:t>ج</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هي إعادة ترجمة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إلى اللغة الأصلية التي تم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إعداده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بها في البداية للتحقق من عدم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وجود أي تغيير في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معنى السؤال</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4" name="object 14"/>
          <p:cNvSpPr/>
          <p:nvPr/>
        </p:nvSpPr>
        <p:spPr>
          <a:xfrm>
            <a:off x="719999" y="7716801"/>
            <a:ext cx="6120130" cy="381635"/>
          </a:xfrm>
          <a:custGeom>
            <a:avLst/>
            <a:gdLst/>
            <a:ahLst/>
            <a:cxnLst/>
            <a:rect l="l" t="t" r="r" b="b"/>
            <a:pathLst>
              <a:path w="6120130" h="381634">
                <a:moveTo>
                  <a:pt x="5929376" y="0"/>
                </a:moveTo>
                <a:lnTo>
                  <a:pt x="0" y="0"/>
                </a:lnTo>
                <a:lnTo>
                  <a:pt x="0" y="381253"/>
                </a:lnTo>
                <a:lnTo>
                  <a:pt x="5929376" y="381253"/>
                </a:lnTo>
                <a:lnTo>
                  <a:pt x="5973085" y="376219"/>
                </a:lnTo>
                <a:lnTo>
                  <a:pt x="6013210" y="361878"/>
                </a:lnTo>
                <a:lnTo>
                  <a:pt x="6048604" y="339376"/>
                </a:lnTo>
                <a:lnTo>
                  <a:pt x="6078125" y="309855"/>
                </a:lnTo>
                <a:lnTo>
                  <a:pt x="6100627" y="274461"/>
                </a:lnTo>
                <a:lnTo>
                  <a:pt x="6114968" y="234336"/>
                </a:lnTo>
                <a:lnTo>
                  <a:pt x="6120003" y="190626"/>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5" name="object 15"/>
          <p:cNvSpPr txBox="1"/>
          <p:nvPr/>
        </p:nvSpPr>
        <p:spPr>
          <a:xfrm>
            <a:off x="2853481" y="7786064"/>
            <a:ext cx="3465195" cy="1237647"/>
          </a:xfrm>
          <a:prstGeom prst="rect">
            <a:avLst/>
          </a:prstGeom>
        </p:spPr>
        <p:txBody>
          <a:bodyPr vert="horz" wrap="square" lIns="0" tIns="12700" rIns="0" bIns="0" rtlCol="0">
            <a:spAutoFit/>
          </a:bodyPr>
          <a:lstStyle/>
          <a:p>
            <a:pPr marL="12700" algn="r" rtl="1">
              <a:lnSpc>
                <a:spcPct val="100000"/>
              </a:lnSpc>
              <a:spcBef>
                <a:spcPts val="100"/>
              </a:spcBef>
            </a:pPr>
            <a:r>
              <a:rPr lang="ar-JO" sz="1300" b="1" spc="45" dirty="0">
                <a:solidFill>
                  <a:srgbClr val="FFFFFF"/>
                </a:solidFill>
                <a:latin typeface="Century Gothic"/>
                <a:cs typeface="Calibri" panose="020F0502020204030204" pitchFamily="34" charset="0"/>
              </a:rPr>
              <a:t>الموارد</a:t>
            </a:r>
            <a:endParaRPr sz="1300" dirty="0">
              <a:latin typeface="Century Gothic"/>
              <a:cs typeface="Calibri" panose="020F0502020204030204" pitchFamily="34" charset="0"/>
            </a:endParaRPr>
          </a:p>
          <a:p>
            <a:pPr>
              <a:lnSpc>
                <a:spcPct val="100000"/>
              </a:lnSpc>
              <a:spcBef>
                <a:spcPts val="10"/>
              </a:spcBef>
            </a:pPr>
            <a:endParaRPr sz="1450" dirty="0">
              <a:latin typeface="Century Gothic"/>
              <a:cs typeface="Calibri" panose="020F0502020204030204" pitchFamily="34" charset="0"/>
            </a:endParaRPr>
          </a:p>
          <a:p>
            <a:pPr marL="107950" marR="198120" algn="r" rtl="1">
              <a:lnSpc>
                <a:spcPct val="111100"/>
              </a:lnSpc>
              <a:spcBef>
                <a:spcPts val="520"/>
              </a:spcBef>
            </a:pPr>
            <a:r>
              <a:rPr lang="ar-JO" sz="10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رقم 16: دليل سريع لحلقات النقاش المركزة الخاصة بأسئلة الاختبار </a:t>
            </a:r>
            <a:endParaRPr lang="en-US" sz="1000" baseline="0" dirty="0">
              <a:latin typeface="Arial"/>
              <a:cs typeface="Calibri" panose="020F0502020204030204" pitchFamily="34" charset="0"/>
            </a:endParaRPr>
          </a:p>
          <a:p>
            <a:pPr marL="107950" marR="245745" algn="r" rtl="1">
              <a:lnSpc>
                <a:spcPct val="111100"/>
              </a:lnSpc>
              <a:spcBef>
                <a:spcPts val="520"/>
              </a:spcBef>
            </a:pPr>
            <a:r>
              <a:rPr lang="ar-JO" sz="10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17: قائمة التحقق الخاصة بتصميم استطلاعات الملاحظات والانطباعات</a:t>
            </a:r>
            <a:endParaRPr lang="en-US" sz="1000" baseline="0" dirty="0">
              <a:latin typeface="Arial"/>
              <a:cs typeface="Calibri" panose="020F0502020204030204" pitchFamily="34" charset="0"/>
            </a:endParaRPr>
          </a:p>
        </p:txBody>
      </p:sp>
      <p:grpSp>
        <p:nvGrpSpPr>
          <p:cNvPr id="16" name="object 16"/>
          <p:cNvGrpSpPr/>
          <p:nvPr/>
        </p:nvGrpSpPr>
        <p:grpSpPr>
          <a:xfrm>
            <a:off x="6424353" y="3801417"/>
            <a:ext cx="474345" cy="474345"/>
            <a:chOff x="469337" y="3788516"/>
            <a:chExt cx="474345" cy="474345"/>
          </a:xfrm>
        </p:grpSpPr>
        <p:sp>
          <p:nvSpPr>
            <p:cNvPr id="17" name="object 17"/>
            <p:cNvSpPr/>
            <p:nvPr/>
          </p:nvSpPr>
          <p:spPr>
            <a:xfrm>
              <a:off x="469337" y="37885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8" name="object 18"/>
            <p:cNvPicPr/>
            <p:nvPr/>
          </p:nvPicPr>
          <p:blipFill>
            <a:blip r:embed="rId3" cstate="print"/>
            <a:stretch>
              <a:fillRect/>
            </a:stretch>
          </p:blipFill>
          <p:spPr>
            <a:xfrm>
              <a:off x="573284" y="3891503"/>
              <a:ext cx="266442" cy="268339"/>
            </a:xfrm>
            <a:prstGeom prst="rect">
              <a:avLst/>
            </a:prstGeom>
          </p:spPr>
        </p:pic>
      </p:grpSp>
      <p:pic>
        <p:nvPicPr>
          <p:cNvPr id="19" name="object 19"/>
          <p:cNvPicPr/>
          <p:nvPr/>
        </p:nvPicPr>
        <p:blipFill>
          <a:blip r:embed="rId4" cstate="print"/>
          <a:stretch>
            <a:fillRect/>
          </a:stretch>
        </p:blipFill>
        <p:spPr>
          <a:xfrm>
            <a:off x="3691591" y="4297484"/>
            <a:ext cx="245795" cy="245795"/>
          </a:xfrm>
          <a:prstGeom prst="rect">
            <a:avLst/>
          </a:prstGeom>
        </p:spPr>
      </p:pic>
      <p:pic>
        <p:nvPicPr>
          <p:cNvPr id="20" name="object 20"/>
          <p:cNvPicPr/>
          <p:nvPr/>
        </p:nvPicPr>
        <p:blipFill>
          <a:blip r:embed="rId5" cstate="print"/>
          <a:stretch>
            <a:fillRect/>
          </a:stretch>
        </p:blipFill>
        <p:spPr>
          <a:xfrm>
            <a:off x="3327337" y="4584378"/>
            <a:ext cx="245795" cy="245795"/>
          </a:xfrm>
          <a:prstGeom prst="rect">
            <a:avLst/>
          </a:prstGeom>
        </p:spPr>
      </p:pic>
      <p:grpSp>
        <p:nvGrpSpPr>
          <p:cNvPr id="21" name="object 21"/>
          <p:cNvGrpSpPr/>
          <p:nvPr/>
        </p:nvGrpSpPr>
        <p:grpSpPr>
          <a:xfrm>
            <a:off x="6424348" y="7669729"/>
            <a:ext cx="474345" cy="474345"/>
            <a:chOff x="469337" y="7666916"/>
            <a:chExt cx="474345" cy="474345"/>
          </a:xfrm>
        </p:grpSpPr>
        <p:sp>
          <p:nvSpPr>
            <p:cNvPr id="22" name="object 22"/>
            <p:cNvSpPr/>
            <p:nvPr/>
          </p:nvSpPr>
          <p:spPr>
            <a:xfrm>
              <a:off x="469337" y="76669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3" name="object 23"/>
            <p:cNvPicPr/>
            <p:nvPr/>
          </p:nvPicPr>
          <p:blipFill>
            <a:blip r:embed="rId6" cstate="print"/>
            <a:stretch>
              <a:fillRect/>
            </a:stretch>
          </p:blipFill>
          <p:spPr>
            <a:xfrm>
              <a:off x="573284" y="7769903"/>
              <a:ext cx="266442" cy="268339"/>
            </a:xfrm>
            <a:prstGeom prst="rect">
              <a:avLst/>
            </a:prstGeom>
          </p:spPr>
        </p:pic>
      </p:grpSp>
      <p:grpSp>
        <p:nvGrpSpPr>
          <p:cNvPr id="24" name="object 24"/>
          <p:cNvGrpSpPr/>
          <p:nvPr/>
        </p:nvGrpSpPr>
        <p:grpSpPr>
          <a:xfrm>
            <a:off x="2505435" y="8262591"/>
            <a:ext cx="504825" cy="519430"/>
            <a:chOff x="4327047" y="8187310"/>
            <a:chExt cx="504825" cy="519430"/>
          </a:xfrm>
        </p:grpSpPr>
        <p:pic>
          <p:nvPicPr>
            <p:cNvPr id="25" name="object 25"/>
            <p:cNvPicPr/>
            <p:nvPr/>
          </p:nvPicPr>
          <p:blipFill>
            <a:blip r:embed="rId7" cstate="print"/>
            <a:stretch>
              <a:fillRect/>
            </a:stretch>
          </p:blipFill>
          <p:spPr>
            <a:xfrm>
              <a:off x="4327047" y="8187310"/>
              <a:ext cx="245795" cy="245795"/>
            </a:xfrm>
            <a:prstGeom prst="rect">
              <a:avLst/>
            </a:prstGeom>
          </p:spPr>
        </p:pic>
        <p:pic>
          <p:nvPicPr>
            <p:cNvPr id="26" name="object 26"/>
            <p:cNvPicPr/>
            <p:nvPr/>
          </p:nvPicPr>
          <p:blipFill>
            <a:blip r:embed="rId8" cstate="print"/>
            <a:stretch>
              <a:fillRect/>
            </a:stretch>
          </p:blipFill>
          <p:spPr>
            <a:xfrm>
              <a:off x="4586079" y="8460409"/>
              <a:ext cx="245795" cy="245795"/>
            </a:xfrm>
            <a:prstGeom prst="rect">
              <a:avLst/>
            </a:prstGeom>
          </p:spPr>
        </p:pic>
      </p:grpSp>
      <p:sp>
        <p:nvSpPr>
          <p:cNvPr id="27" name="object 27"/>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28" name="object 28"/>
          <p:cNvSpPr txBox="1"/>
          <p:nvPr/>
        </p:nvSpPr>
        <p:spPr>
          <a:xfrm>
            <a:off x="6728437" y="10083162"/>
            <a:ext cx="13081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entury Gothic"/>
                <a:cs typeface="Calibri" panose="020F0502020204030204" pitchFamily="34" charset="0"/>
              </a:rPr>
              <a:t>15</a:t>
            </a:r>
            <a:endParaRPr sz="800">
              <a:latin typeface="Century Gothic"/>
              <a:cs typeface="Calibri" panose="020F0502020204030204" pitchFamily="34" charset="0"/>
            </a:endParaRPr>
          </a:p>
        </p:txBody>
      </p:sp>
      <p:sp>
        <p:nvSpPr>
          <p:cNvPr id="30" name="Rectangle 1">
            <a:extLst>
              <a:ext uri="{FF2B5EF4-FFF2-40B4-BE49-F238E27FC236}">
                <a16:creationId xmlns:a16="http://schemas.microsoft.com/office/drawing/2014/main" id="{769105AC-EF9B-825F-CD64-97C83CDD07B4}"/>
              </a:ext>
            </a:extLst>
          </p:cNvPr>
          <p:cNvSpPr>
            <a:spLocks noChangeArrowheads="1"/>
          </p:cNvSpPr>
          <p:nvPr/>
        </p:nvSpPr>
        <p:spPr bwMode="auto">
          <a:xfrm>
            <a:off x="0" y="-19554"/>
            <a:ext cx="65" cy="49630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marL="457200" algn="l" rtl="0" eaLnBrk="0" fontAlgn="base" hangingPunct="0">
              <a:spcBef>
                <a:spcPct val="0"/>
              </a:spcBef>
              <a:spcAft>
                <a:spcPct val="0"/>
              </a:spcAft>
              <a:defRPr>
                <a:solidFill>
                  <a:schemeClr val="tx1"/>
                </a:solidFill>
                <a:latin typeface="Arial" panose="020B0604020202020204" pitchFamily="34" charset="0"/>
              </a:defRPr>
            </a:lvl2pPr>
            <a:lvl3pPr marL="914400" algn="l" rtl="0" eaLnBrk="0" fontAlgn="base" hangingPunct="0">
              <a:spcBef>
                <a:spcPct val="0"/>
              </a:spcBef>
              <a:spcAft>
                <a:spcPct val="0"/>
              </a:spcAft>
              <a:defRPr>
                <a:solidFill>
                  <a:schemeClr val="tx1"/>
                </a:solidFill>
                <a:latin typeface="Arial" panose="020B0604020202020204" pitchFamily="34" charset="0"/>
              </a:defRPr>
            </a:lvl3pPr>
            <a:lvl4pPr marL="1371600" algn="l" rtl="0" eaLnBrk="0" fontAlgn="base" hangingPunct="0">
              <a:spcBef>
                <a:spcPct val="0"/>
              </a:spcBef>
              <a:spcAft>
                <a:spcPct val="0"/>
              </a:spcAft>
              <a:defRPr>
                <a:solidFill>
                  <a:schemeClr val="tx1"/>
                </a:solidFill>
                <a:latin typeface="Arial" panose="020B0604020202020204" pitchFamily="34" charset="0"/>
              </a:defRPr>
            </a:lvl4pPr>
            <a:lvl5pPr marL="1828800" algn="l" rtl="0" eaLnBrk="0" fontAlgn="base" hangingPunct="0">
              <a:spcBef>
                <a:spcPct val="0"/>
              </a:spcBef>
              <a:spcAft>
                <a:spcPct val="0"/>
              </a:spcAft>
              <a:defRPr>
                <a:solidFill>
                  <a:schemeClr val="tx1"/>
                </a:solidFill>
                <a:latin typeface="Arial" panose="020B0604020202020204" pitchFamily="34" charset="0"/>
              </a:defRPr>
            </a:lvl5pPr>
            <a:lvl6pPr marL="2286000" algn="l" rtl="0" eaLnBrk="0" fontAlgn="base" hangingPunct="0">
              <a:spcBef>
                <a:spcPct val="0"/>
              </a:spcBef>
              <a:spcAft>
                <a:spcPct val="0"/>
              </a:spcAft>
              <a:defRPr>
                <a:solidFill>
                  <a:schemeClr val="tx1"/>
                </a:solidFill>
                <a:latin typeface="Arial" panose="020B0604020202020204" pitchFamily="34" charset="0"/>
              </a:defRPr>
            </a:lvl6pPr>
            <a:lvl7pPr marL="2743200" algn="l" rtl="0" eaLnBrk="0" fontAlgn="base" hangingPunct="0">
              <a:spcBef>
                <a:spcPct val="0"/>
              </a:spcBef>
              <a:spcAft>
                <a:spcPct val="0"/>
              </a:spcAft>
              <a:defRPr>
                <a:solidFill>
                  <a:schemeClr val="tx1"/>
                </a:solidFill>
                <a:latin typeface="Arial" panose="020B0604020202020204" pitchFamily="34" charset="0"/>
              </a:defRPr>
            </a:lvl7pPr>
            <a:lvl8pPr marL="3200400" algn="l" rtl="0" eaLnBrk="0" fontAlgn="base" hangingPunct="0">
              <a:spcBef>
                <a:spcPct val="0"/>
              </a:spcBef>
              <a:spcAft>
                <a:spcPct val="0"/>
              </a:spcAft>
              <a:defRPr>
                <a:solidFill>
                  <a:schemeClr val="tx1"/>
                </a:solidFill>
                <a:latin typeface="Arial" panose="020B0604020202020204" pitchFamily="34" charset="0"/>
              </a:defRPr>
            </a:lvl8pPr>
            <a:lvl9pPr marL="3657600"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b="0" i="0" u="none" strike="noStrike" cap="none" normalizeH="0" baseline="0" dirty="0">
                <a:ln>
                  <a:noFill/>
                </a:ln>
                <a:solidFill>
                  <a:srgbClr val="202124"/>
                </a:solidFill>
                <a:effectLst/>
                <a:latin typeface="Helvetica Neue"/>
                <a:cs typeface="Calibri" panose="020F0502020204030204" pitchFamily="34" charset="0"/>
              </a:rPr>
            </a:br>
            <a:endParaRPr kumimoji="0" lang="en-US" altLang="en-US" sz="1800" b="0" i="0" u="none" strike="noStrike" cap="none" normalizeH="0" baseline="0" dirty="0">
              <a:ln>
                <a:noFill/>
              </a:ln>
              <a:solidFill>
                <a:schemeClr val="tx1"/>
              </a:solidFill>
              <a:effectLst/>
              <a:cs typeface="Calibri" panose="020F0502020204030204" pitchFamily="34" charset="0"/>
            </a:endParaRPr>
          </a:p>
        </p:txBody>
      </p:sp>
      <p:sp>
        <p:nvSpPr>
          <p:cNvPr id="31" name="Rectangle 2">
            <a:extLst>
              <a:ext uri="{FF2B5EF4-FFF2-40B4-BE49-F238E27FC236}">
                <a16:creationId xmlns:a16="http://schemas.microsoft.com/office/drawing/2014/main" id="{907F409D-8DE5-7D41-043E-C9C41C18935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2" name="Rectangle 3">
            <a:extLst>
              <a:ext uri="{FF2B5EF4-FFF2-40B4-BE49-F238E27FC236}">
                <a16:creationId xmlns:a16="http://schemas.microsoft.com/office/drawing/2014/main" id="{D97F8BBF-0BED-87B6-45B1-80B7865061FB}"/>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3" name="Rectangle 4">
            <a:extLst>
              <a:ext uri="{FF2B5EF4-FFF2-40B4-BE49-F238E27FC236}">
                <a16:creationId xmlns:a16="http://schemas.microsoft.com/office/drawing/2014/main" id="{D3594442-444B-040A-957F-426AB219017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4" name="Rectangle 5">
            <a:extLst>
              <a:ext uri="{FF2B5EF4-FFF2-40B4-BE49-F238E27FC236}">
                <a16:creationId xmlns:a16="http://schemas.microsoft.com/office/drawing/2014/main" id="{3EA9ACB3-2DA8-AD3F-5E59-B7C27935AFD3}"/>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5" name="Rectangle 6">
            <a:extLst>
              <a:ext uri="{FF2B5EF4-FFF2-40B4-BE49-F238E27FC236}">
                <a16:creationId xmlns:a16="http://schemas.microsoft.com/office/drawing/2014/main" id="{ED6A6FB6-20E3-9F1F-2A4C-2F4C95FF9673}"/>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6" name="Rectangle 7">
            <a:extLst>
              <a:ext uri="{FF2B5EF4-FFF2-40B4-BE49-F238E27FC236}">
                <a16:creationId xmlns:a16="http://schemas.microsoft.com/office/drawing/2014/main" id="{8F0E648A-41C7-3D84-E78F-AC7629FED83B}"/>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7" name="Rectangle 8">
            <a:extLst>
              <a:ext uri="{FF2B5EF4-FFF2-40B4-BE49-F238E27FC236}">
                <a16:creationId xmlns:a16="http://schemas.microsoft.com/office/drawing/2014/main" id="{BBF895C0-068D-7015-ED92-C32DB1C737C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8" name="Rectangle 9">
            <a:extLst>
              <a:ext uri="{FF2B5EF4-FFF2-40B4-BE49-F238E27FC236}">
                <a16:creationId xmlns:a16="http://schemas.microsoft.com/office/drawing/2014/main" id="{216403C3-55E0-D0B6-460E-4582350B2FFD}"/>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9" name="Rectangle 10">
            <a:extLst>
              <a:ext uri="{FF2B5EF4-FFF2-40B4-BE49-F238E27FC236}">
                <a16:creationId xmlns:a16="http://schemas.microsoft.com/office/drawing/2014/main" id="{2D48DA67-9393-CBF7-829D-BDC50EDD8713}"/>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0" name="Rectangle 11">
            <a:extLst>
              <a:ext uri="{FF2B5EF4-FFF2-40B4-BE49-F238E27FC236}">
                <a16:creationId xmlns:a16="http://schemas.microsoft.com/office/drawing/2014/main" id="{587B7F99-47D6-CB42-A119-B346E4B87DD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1" name="object 23">
            <a:extLst>
              <a:ext uri="{FF2B5EF4-FFF2-40B4-BE49-F238E27FC236}">
                <a16:creationId xmlns:a16="http://schemas.microsoft.com/office/drawing/2014/main" id="{DAC474C8-8502-5227-8EB1-6A2A29A38E54}"/>
              </a:ext>
            </a:extLst>
          </p:cNvPr>
          <p:cNvSpPr txBox="1"/>
          <p:nvPr/>
        </p:nvSpPr>
        <p:spPr>
          <a:xfrm>
            <a:off x="4241025" y="10026502"/>
            <a:ext cx="2287270" cy="284309"/>
          </a:xfrm>
          <a:prstGeom prst="rect">
            <a:avLst/>
          </a:prstGeom>
        </p:spPr>
        <p:txBody>
          <a:bodyPr vert="horz" wrap="square" lIns="0" tIns="12700" rIns="0" bIns="0" rtlCol="0">
            <a:spAutoFit/>
          </a:bodyPr>
          <a:lstStyle/>
          <a:p>
            <a:pPr marL="29209" marR="5080" indent="-17145" algn="r" rtl="1">
              <a:lnSpc>
                <a:spcPct val="108300"/>
              </a:lnSpc>
              <a:spcBef>
                <a:spcPts val="100"/>
              </a:spcBef>
            </a:pPr>
            <a:r>
              <a:rPr lang="ar-JO" sz="800" b="1" dirty="0">
                <a:solidFill>
                  <a:srgbClr val="673089"/>
                </a:solidFill>
                <a:latin typeface="Century Gothic"/>
                <a:cs typeface="Calibri" panose="020F0502020204030204" pitchFamily="34" charset="0"/>
              </a:rPr>
              <a:t>الوحدة 4: </a:t>
            </a:r>
            <a:r>
              <a:rPr lang="ar-JO" sz="800" spc="-10" dirty="0">
                <a:latin typeface="Verdana"/>
                <a:cs typeface="Calibri" panose="020F0502020204030204" pitchFamily="34" charset="0"/>
              </a:rPr>
              <a:t>مراحل آلية التغذية الراجعة</a:t>
            </a:r>
          </a:p>
          <a:p>
            <a:pPr marL="29209" marR="5080" indent="-17145" algn="r" rtl="1">
              <a:lnSpc>
                <a:spcPct val="108300"/>
              </a:lnSpc>
              <a:spcBef>
                <a:spcPts val="100"/>
              </a:spcBef>
            </a:pPr>
            <a:r>
              <a:rPr lang="ar-JO" sz="800" dirty="0">
                <a:solidFill>
                  <a:srgbClr val="673089"/>
                </a:solidFill>
                <a:latin typeface="Verdana"/>
                <a:cs typeface="Calibri" panose="020F0502020204030204" pitchFamily="34" charset="0"/>
              </a:rPr>
              <a:t>المرحلة الأولى: بناء آلية التغذية الراجعة</a:t>
            </a:r>
            <a:endParaRPr sz="800" dirty="0">
              <a:latin typeface="Verdana"/>
              <a:cs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684003"/>
            <a:ext cx="6120130" cy="464184"/>
          </a:xfrm>
          <a:custGeom>
            <a:avLst/>
            <a:gdLst/>
            <a:ahLst/>
            <a:cxnLst/>
            <a:rect l="l" t="t" r="r" b="b"/>
            <a:pathLst>
              <a:path w="6120130" h="464184">
                <a:moveTo>
                  <a:pt x="5888126" y="0"/>
                </a:moveTo>
                <a:lnTo>
                  <a:pt x="0" y="0"/>
                </a:lnTo>
                <a:lnTo>
                  <a:pt x="0" y="463753"/>
                </a:lnTo>
                <a:lnTo>
                  <a:pt x="5888126" y="463753"/>
                </a:lnTo>
                <a:lnTo>
                  <a:pt x="5934855" y="459042"/>
                </a:lnTo>
                <a:lnTo>
                  <a:pt x="5978379" y="445531"/>
                </a:lnTo>
                <a:lnTo>
                  <a:pt x="6017767" y="424153"/>
                </a:lnTo>
                <a:lnTo>
                  <a:pt x="6052084" y="395839"/>
                </a:lnTo>
                <a:lnTo>
                  <a:pt x="6080400" y="361523"/>
                </a:lnTo>
                <a:lnTo>
                  <a:pt x="6101779" y="322135"/>
                </a:lnTo>
                <a:lnTo>
                  <a:pt x="6115291" y="278609"/>
                </a:lnTo>
                <a:lnTo>
                  <a:pt x="6120003" y="231876"/>
                </a:lnTo>
                <a:lnTo>
                  <a:pt x="6115291" y="185143"/>
                </a:lnTo>
                <a:lnTo>
                  <a:pt x="6101779" y="141617"/>
                </a:lnTo>
                <a:lnTo>
                  <a:pt x="6080400" y="102230"/>
                </a:lnTo>
                <a:lnTo>
                  <a:pt x="6052084" y="67913"/>
                </a:lnTo>
                <a:lnTo>
                  <a:pt x="6017767" y="39599"/>
                </a:lnTo>
                <a:lnTo>
                  <a:pt x="5978379" y="18221"/>
                </a:lnTo>
                <a:lnTo>
                  <a:pt x="5934855" y="4710"/>
                </a:lnTo>
                <a:lnTo>
                  <a:pt x="5888126" y="0"/>
                </a:lnTo>
                <a:close/>
              </a:path>
            </a:pathLst>
          </a:custGeom>
          <a:solidFill>
            <a:srgbClr val="992B7D"/>
          </a:solidFill>
        </p:spPr>
        <p:txBody>
          <a:bodyPr wrap="square" lIns="0" tIns="0" rIns="0" bIns="0" rtlCol="0"/>
          <a:lstStyle/>
          <a:p>
            <a:endParaRPr sz="1000">
              <a:cs typeface="Calibri" panose="020F0502020204030204" pitchFamily="34" charset="0"/>
            </a:endParaRPr>
          </a:p>
        </p:txBody>
      </p:sp>
      <p:sp>
        <p:nvSpPr>
          <p:cNvPr id="3" name="object 3"/>
          <p:cNvSpPr txBox="1"/>
          <p:nvPr/>
        </p:nvSpPr>
        <p:spPr>
          <a:xfrm>
            <a:off x="1111250" y="760137"/>
            <a:ext cx="5193140" cy="795089"/>
          </a:xfrm>
          <a:prstGeom prst="rect">
            <a:avLst/>
          </a:prstGeom>
        </p:spPr>
        <p:txBody>
          <a:bodyPr vert="horz" wrap="square" lIns="0" tIns="254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chemeClr val="bg1"/>
                </a:solidFill>
                <a:effectLst/>
                <a:latin typeface="inherit"/>
                <a:cs typeface="Calibri" panose="020F0502020204030204" pitchFamily="34" charset="0"/>
              </a:rPr>
              <a:t>عندما تسعى للحصول على </a:t>
            </a:r>
            <a:r>
              <a:rPr lang="ar-JO" altLang="en-US" sz="1000" dirty="0">
                <a:solidFill>
                  <a:schemeClr val="bg1"/>
                </a:solidFill>
                <a:latin typeface="inherit"/>
                <a:cs typeface="Calibri" panose="020F0502020204030204" pitchFamily="34" charset="0"/>
              </a:rPr>
              <a:t>ال</a:t>
            </a:r>
            <a:r>
              <a:rPr kumimoji="0" lang="ar-SA" altLang="en-US" sz="1000" u="none" strike="noStrike" cap="none" normalizeH="0" baseline="0" dirty="0">
                <a:ln>
                  <a:noFill/>
                </a:ln>
                <a:solidFill>
                  <a:schemeClr val="bg1"/>
                </a:solidFill>
                <a:effectLst/>
                <a:latin typeface="inherit"/>
                <a:cs typeface="Calibri" panose="020F0502020204030204" pitchFamily="34" charset="0"/>
              </a:rPr>
              <a:t>ملاحظات</a:t>
            </a:r>
            <a:r>
              <a:rPr kumimoji="0" lang="ar-JO" altLang="en-US" sz="1000" u="none" strike="noStrike" cap="none" normalizeH="0" baseline="0" dirty="0">
                <a:ln>
                  <a:noFill/>
                </a:ln>
                <a:solidFill>
                  <a:schemeClr val="bg1"/>
                </a:solidFill>
                <a:effectLst/>
                <a:latin typeface="inherit"/>
                <a:cs typeface="Calibri" panose="020F0502020204030204" pitchFamily="34" charset="0"/>
              </a:rPr>
              <a:t> والانطباعات</a:t>
            </a:r>
            <a:r>
              <a:rPr kumimoji="0" lang="ar-SA" altLang="en-US" sz="1000" u="none" strike="noStrike" cap="none" normalizeH="0" baseline="0" dirty="0">
                <a:ln>
                  <a:noFill/>
                </a:ln>
                <a:solidFill>
                  <a:schemeClr val="bg1"/>
                </a:solidFill>
                <a:effectLst/>
                <a:latin typeface="inherit"/>
                <a:cs typeface="Calibri" panose="020F0502020204030204" pitchFamily="34" charset="0"/>
              </a:rPr>
              <a:t>، تذكر دائماً مدى أهمية </a:t>
            </a:r>
            <a:r>
              <a:rPr kumimoji="0" lang="ar-JO" altLang="en-US" sz="1000" u="none" strike="noStrike" cap="none" normalizeH="0" baseline="0" dirty="0">
                <a:ln>
                  <a:noFill/>
                </a:ln>
                <a:solidFill>
                  <a:schemeClr val="bg1"/>
                </a:solidFill>
                <a:effectLst/>
                <a:latin typeface="inherit"/>
                <a:cs typeface="Calibri" panose="020F0502020204030204" pitchFamily="34" charset="0"/>
              </a:rPr>
              <a:t>هذه </a:t>
            </a:r>
            <a:r>
              <a:rPr kumimoji="0" lang="ar-SA" altLang="en-US" sz="1000" u="none" strike="noStrike" cap="none" normalizeH="0" baseline="0" dirty="0">
                <a:ln>
                  <a:noFill/>
                </a:ln>
                <a:solidFill>
                  <a:schemeClr val="bg1"/>
                </a:solidFill>
                <a:effectLst/>
                <a:latin typeface="inherit"/>
                <a:cs typeface="Calibri" panose="020F0502020204030204" pitchFamily="34" charset="0"/>
              </a:rPr>
              <a:t>البيانات </a:t>
            </a:r>
            <a:r>
              <a:rPr kumimoji="0" lang="ar-JO" altLang="en-US" sz="1000" u="none" strike="noStrike" cap="none" normalizeH="0" baseline="0" dirty="0">
                <a:ln>
                  <a:noFill/>
                </a:ln>
                <a:solidFill>
                  <a:schemeClr val="bg1"/>
                </a:solidFill>
                <a:effectLst/>
                <a:latin typeface="inherit"/>
                <a:cs typeface="Calibri" panose="020F0502020204030204" pitchFamily="34" charset="0"/>
              </a:rPr>
              <a:t>وقابلية تنفيذها</a:t>
            </a:r>
            <a:r>
              <a:rPr kumimoji="0" lang="ar-SA" altLang="en-US" sz="1000" u="none" strike="noStrike" cap="none" normalizeH="0" baseline="0" dirty="0">
                <a:ln>
                  <a:noFill/>
                </a:ln>
                <a:solidFill>
                  <a:schemeClr val="bg1"/>
                </a:solidFill>
                <a:effectLst/>
                <a:latin typeface="inherit"/>
                <a:cs typeface="Calibri" panose="020F0502020204030204" pitchFamily="34" charset="0"/>
              </a:rPr>
              <a:t>.</a:t>
            </a:r>
          </a:p>
          <a:p>
            <a:pPr marL="0" marR="0" lvl="0" indent="0" algn="r" defTabSz="914400" rtl="0" eaLnBrk="0" fontAlgn="base" latinLnBrk="0" hangingPunct="0">
              <a:lnSpc>
                <a:spcPct val="100000"/>
              </a:lnSpc>
              <a:spcBef>
                <a:spcPct val="0"/>
              </a:spcBef>
              <a:spcAft>
                <a:spcPct val="0"/>
              </a:spcAft>
              <a:buClrTx/>
              <a:buSzTx/>
              <a:buFontTx/>
              <a:buNone/>
              <a:tabLst/>
            </a:pPr>
            <a:endParaRPr kumimoji="0" lang="ar-SA" altLang="en-US" sz="1000" u="none" strike="noStrike" cap="none" normalizeH="0" baseline="0" dirty="0">
              <a:ln>
                <a:noFill/>
              </a:ln>
              <a:solidFill>
                <a:schemeClr val="bg1"/>
              </a:solidFill>
              <a:effectLst/>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ar-SA" altLang="en-US" sz="1000" u="none" strike="noStrike" cap="none" normalizeH="0" baseline="0" dirty="0">
              <a:ln>
                <a:noFill/>
              </a:ln>
              <a:solidFill>
                <a:schemeClr val="bg1"/>
              </a:solidFill>
              <a:effectLst/>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ar-SA" altLang="en-US" sz="1000" u="none" strike="noStrike" cap="none" normalizeH="0" baseline="0" dirty="0">
              <a:ln>
                <a:noFill/>
              </a:ln>
              <a:solidFill>
                <a:schemeClr val="bg1"/>
              </a:solidFill>
              <a:effectLst/>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ar-SA" altLang="en-US" sz="1000" u="none" strike="noStrike" cap="none" normalizeH="0" baseline="0" dirty="0">
              <a:ln>
                <a:noFill/>
              </a:ln>
              <a:solidFill>
                <a:schemeClr val="bg1"/>
              </a:solidFill>
              <a:effectLst/>
              <a:latin typeface="inherit"/>
              <a:cs typeface="Calibri" panose="020F0502020204030204" pitchFamily="34" charset="0"/>
            </a:endParaRPr>
          </a:p>
        </p:txBody>
      </p:sp>
      <p:sp>
        <p:nvSpPr>
          <p:cNvPr id="4" name="object 4"/>
          <p:cNvSpPr txBox="1"/>
          <p:nvPr/>
        </p:nvSpPr>
        <p:spPr>
          <a:xfrm>
            <a:off x="3865704" y="1333961"/>
            <a:ext cx="2995930" cy="52443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Arial"/>
                <a:cs typeface="Calibri" panose="020F0502020204030204" pitchFamily="34" charset="0"/>
              </a:rPr>
              <a:t>إذا كنت تنوي الخروج لجمع البيانات،</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ضع معايير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خاصة بك</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لتجنب جمع بيانات أكثر من اللازم</a:t>
            </a:r>
            <a:r>
              <a:rPr kumimoji="0" lang="ar-JO" altLang="en-US" sz="1000" u="none" strike="noStrike" cap="none" normalizeH="0" baseline="0" dirty="0">
                <a:ln>
                  <a:noFill/>
                </a:ln>
                <a:solidFill>
                  <a:srgbClr val="202124"/>
                </a:solidFill>
                <a:effectLst/>
                <a:latin typeface="inherit"/>
                <a:cs typeface="Calibri" panose="020F0502020204030204" pitchFamily="34" charset="0"/>
              </a:rPr>
              <a:t> أو</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أكثر مما يمكنك التعامل معه. </a:t>
            </a:r>
            <a:r>
              <a:rPr lang="ar-JO" altLang="en-US" sz="1000" dirty="0">
                <a:solidFill>
                  <a:srgbClr val="202124"/>
                </a:solidFill>
                <a:latin typeface="inherit"/>
                <a:cs typeface="Calibri" panose="020F0502020204030204" pitchFamily="34" charset="0"/>
              </a:rPr>
              <a:t>احرص على جمع </a:t>
            </a:r>
            <a:r>
              <a:rPr kumimoji="0" lang="ar-SA" altLang="en-US" sz="1000" u="none" strike="noStrike" cap="none" normalizeH="0" baseline="0" dirty="0">
                <a:ln>
                  <a:noFill/>
                </a:ln>
                <a:solidFill>
                  <a:srgbClr val="202124"/>
                </a:solidFill>
                <a:effectLst/>
                <a:latin typeface="inherit"/>
                <a:cs typeface="Calibri" panose="020F0502020204030204" pitchFamily="34" charset="0"/>
              </a:rPr>
              <a:t>البيانات المفيدة والقابلة للتنفيذ فقط</a:t>
            </a:r>
            <a:r>
              <a:rPr lang="ar-JO" altLang="en-US" sz="1000" dirty="0">
                <a:solidFill>
                  <a:srgbClr val="202124"/>
                </a:solidFill>
                <a:latin typeface="inherit"/>
                <a:cs typeface="Calibri" panose="020F0502020204030204" pitchFamily="34" charset="0"/>
              </a:rPr>
              <a:t> وذلك</a:t>
            </a:r>
            <a:endParaRPr sz="1000" dirty="0">
              <a:latin typeface="Arial"/>
              <a:cs typeface="Calibri" panose="020F0502020204030204" pitchFamily="34" charset="0"/>
            </a:endParaRPr>
          </a:p>
        </p:txBody>
      </p:sp>
      <p:sp>
        <p:nvSpPr>
          <p:cNvPr id="5" name="object 5"/>
          <p:cNvSpPr txBox="1"/>
          <p:nvPr/>
        </p:nvSpPr>
        <p:spPr>
          <a:xfrm>
            <a:off x="782320" y="1372825"/>
            <a:ext cx="2995930" cy="352661"/>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u="none" strike="noStrike" cap="none" normalizeH="0" baseline="0" dirty="0">
                <a:ln>
                  <a:noFill/>
                </a:ln>
                <a:solidFill>
                  <a:srgbClr val="202124"/>
                </a:solidFill>
                <a:effectLst/>
                <a:latin typeface="inherit"/>
                <a:cs typeface="Calibri" panose="020F0502020204030204" pitchFamily="34" charset="0"/>
              </a:rPr>
              <a:t>لتجنب ي إرهاق أفراد المجتمع من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الإستطلاع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أو إهدار </a:t>
            </a:r>
            <a:r>
              <a:rPr kumimoji="0" lang="ar-SA" altLang="en-US" sz="1000" u="none" strike="noStrike" cap="none" normalizeH="0" baseline="0" dirty="0">
                <a:ln>
                  <a:noFill/>
                </a:ln>
                <a:solidFill>
                  <a:srgbClr val="202124"/>
                </a:solidFill>
                <a:effectLst/>
                <a:latin typeface="inherit"/>
                <a:cs typeface="Calibri" panose="020F0502020204030204" pitchFamily="34" charset="0"/>
              </a:rPr>
              <a:t>الوقت والطاقة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في جمع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معلومات قد تكون مثيرة للاهتمام ولكنها لا تخدم غرضًا محددًا</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endParaRPr sz="1000" dirty="0">
              <a:latin typeface="Arial"/>
              <a:cs typeface="Calibri" panose="020F0502020204030204" pitchFamily="34" charset="0"/>
            </a:endParaRPr>
          </a:p>
        </p:txBody>
      </p:sp>
      <p:pic>
        <p:nvPicPr>
          <p:cNvPr id="6" name="object 6"/>
          <p:cNvPicPr/>
          <p:nvPr/>
        </p:nvPicPr>
        <p:blipFill>
          <a:blip r:embed="rId2" cstate="print"/>
          <a:stretch>
            <a:fillRect/>
          </a:stretch>
        </p:blipFill>
        <p:spPr>
          <a:xfrm>
            <a:off x="6232382" y="1655504"/>
            <a:ext cx="72008" cy="71996"/>
          </a:xfrm>
          <a:prstGeom prst="rect">
            <a:avLst/>
          </a:prstGeom>
        </p:spPr>
      </p:pic>
      <p:grpSp>
        <p:nvGrpSpPr>
          <p:cNvPr id="7" name="object 7"/>
          <p:cNvGrpSpPr/>
          <p:nvPr/>
        </p:nvGrpSpPr>
        <p:grpSpPr>
          <a:xfrm>
            <a:off x="6362156" y="676814"/>
            <a:ext cx="474345" cy="474345"/>
            <a:chOff x="469337" y="676656"/>
            <a:chExt cx="474345" cy="474345"/>
          </a:xfrm>
        </p:grpSpPr>
        <p:sp>
          <p:nvSpPr>
            <p:cNvPr id="8" name="object 8"/>
            <p:cNvSpPr/>
            <p:nvPr/>
          </p:nvSpPr>
          <p:spPr>
            <a:xfrm>
              <a:off x="469337" y="676656"/>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sz="1000">
                <a:cs typeface="Calibri" panose="020F0502020204030204" pitchFamily="34" charset="0"/>
              </a:endParaRPr>
            </a:p>
          </p:txBody>
        </p:sp>
        <p:pic>
          <p:nvPicPr>
            <p:cNvPr id="9" name="object 9"/>
            <p:cNvPicPr/>
            <p:nvPr/>
          </p:nvPicPr>
          <p:blipFill>
            <a:blip r:embed="rId3" cstate="print"/>
            <a:stretch>
              <a:fillRect/>
            </a:stretch>
          </p:blipFill>
          <p:spPr>
            <a:xfrm>
              <a:off x="584869" y="775426"/>
              <a:ext cx="243268" cy="276782"/>
            </a:xfrm>
            <a:prstGeom prst="rect">
              <a:avLst/>
            </a:prstGeom>
          </p:spPr>
        </p:pic>
      </p:grpSp>
      <p:grpSp>
        <p:nvGrpSpPr>
          <p:cNvPr id="10" name="object 10"/>
          <p:cNvGrpSpPr/>
          <p:nvPr/>
        </p:nvGrpSpPr>
        <p:grpSpPr>
          <a:xfrm>
            <a:off x="0" y="2367527"/>
            <a:ext cx="7560309" cy="8324850"/>
            <a:chOff x="0" y="2367527"/>
            <a:chExt cx="7560309" cy="8324850"/>
          </a:xfrm>
        </p:grpSpPr>
        <p:pic>
          <p:nvPicPr>
            <p:cNvPr id="11" name="object 11"/>
            <p:cNvPicPr/>
            <p:nvPr/>
          </p:nvPicPr>
          <p:blipFill>
            <a:blip r:embed="rId4" cstate="print"/>
            <a:stretch>
              <a:fillRect/>
            </a:stretch>
          </p:blipFill>
          <p:spPr>
            <a:xfrm>
              <a:off x="0" y="2853004"/>
              <a:ext cx="7559992" cy="7838998"/>
            </a:xfrm>
            <a:prstGeom prst="rect">
              <a:avLst/>
            </a:prstGeom>
          </p:spPr>
        </p:pic>
        <p:sp>
          <p:nvSpPr>
            <p:cNvPr id="12" name="object 12"/>
            <p:cNvSpPr/>
            <p:nvPr/>
          </p:nvSpPr>
          <p:spPr>
            <a:xfrm>
              <a:off x="0" y="2367527"/>
              <a:ext cx="1728470" cy="1852930"/>
            </a:xfrm>
            <a:custGeom>
              <a:avLst/>
              <a:gdLst/>
              <a:ahLst/>
              <a:cxnLst/>
              <a:rect l="l" t="t" r="r" b="b"/>
              <a:pathLst>
                <a:path w="1728470" h="1852929">
                  <a:moveTo>
                    <a:pt x="781683" y="0"/>
                  </a:moveTo>
                  <a:lnTo>
                    <a:pt x="732986" y="1205"/>
                  </a:lnTo>
                  <a:lnTo>
                    <a:pt x="684929" y="4782"/>
                  </a:lnTo>
                  <a:lnTo>
                    <a:pt x="637570" y="10674"/>
                  </a:lnTo>
                  <a:lnTo>
                    <a:pt x="590969" y="18820"/>
                  </a:lnTo>
                  <a:lnTo>
                    <a:pt x="545186" y="29165"/>
                  </a:lnTo>
                  <a:lnTo>
                    <a:pt x="500280" y="41648"/>
                  </a:lnTo>
                  <a:lnTo>
                    <a:pt x="456310" y="56212"/>
                  </a:lnTo>
                  <a:lnTo>
                    <a:pt x="413337" y="72800"/>
                  </a:lnTo>
                  <a:lnTo>
                    <a:pt x="371419" y="91351"/>
                  </a:lnTo>
                  <a:lnTo>
                    <a:pt x="330615" y="111810"/>
                  </a:lnTo>
                  <a:lnTo>
                    <a:pt x="290987" y="134116"/>
                  </a:lnTo>
                  <a:lnTo>
                    <a:pt x="252592" y="158212"/>
                  </a:lnTo>
                  <a:lnTo>
                    <a:pt x="215490" y="184040"/>
                  </a:lnTo>
                  <a:lnTo>
                    <a:pt x="179741" y="211542"/>
                  </a:lnTo>
                  <a:lnTo>
                    <a:pt x="145404" y="240659"/>
                  </a:lnTo>
                  <a:lnTo>
                    <a:pt x="112539" y="271333"/>
                  </a:lnTo>
                  <a:lnTo>
                    <a:pt x="81205" y="303507"/>
                  </a:lnTo>
                  <a:lnTo>
                    <a:pt x="51462" y="337121"/>
                  </a:lnTo>
                  <a:lnTo>
                    <a:pt x="23369" y="372117"/>
                  </a:lnTo>
                  <a:lnTo>
                    <a:pt x="0" y="404288"/>
                  </a:lnTo>
                  <a:lnTo>
                    <a:pt x="0" y="1448504"/>
                  </a:lnTo>
                  <a:lnTo>
                    <a:pt x="23369" y="1480675"/>
                  </a:lnTo>
                  <a:lnTo>
                    <a:pt x="51462" y="1515671"/>
                  </a:lnTo>
                  <a:lnTo>
                    <a:pt x="81205" y="1549285"/>
                  </a:lnTo>
                  <a:lnTo>
                    <a:pt x="112539" y="1581457"/>
                  </a:lnTo>
                  <a:lnTo>
                    <a:pt x="145404" y="1612131"/>
                  </a:lnTo>
                  <a:lnTo>
                    <a:pt x="179741" y="1641248"/>
                  </a:lnTo>
                  <a:lnTo>
                    <a:pt x="215490" y="1668750"/>
                  </a:lnTo>
                  <a:lnTo>
                    <a:pt x="252592" y="1694578"/>
                  </a:lnTo>
                  <a:lnTo>
                    <a:pt x="290987" y="1718674"/>
                  </a:lnTo>
                  <a:lnTo>
                    <a:pt x="330615" y="1740980"/>
                  </a:lnTo>
                  <a:lnTo>
                    <a:pt x="371419" y="1761438"/>
                  </a:lnTo>
                  <a:lnTo>
                    <a:pt x="413337" y="1779990"/>
                  </a:lnTo>
                  <a:lnTo>
                    <a:pt x="456310" y="1796577"/>
                  </a:lnTo>
                  <a:lnTo>
                    <a:pt x="500280" y="1811141"/>
                  </a:lnTo>
                  <a:lnTo>
                    <a:pt x="545186" y="1823625"/>
                  </a:lnTo>
                  <a:lnTo>
                    <a:pt x="590969" y="1833969"/>
                  </a:lnTo>
                  <a:lnTo>
                    <a:pt x="637570" y="1842116"/>
                  </a:lnTo>
                  <a:lnTo>
                    <a:pt x="684929" y="1848007"/>
                  </a:lnTo>
                  <a:lnTo>
                    <a:pt x="732986" y="1851584"/>
                  </a:lnTo>
                  <a:lnTo>
                    <a:pt x="781683" y="1852790"/>
                  </a:lnTo>
                  <a:lnTo>
                    <a:pt x="830380" y="1851584"/>
                  </a:lnTo>
                  <a:lnTo>
                    <a:pt x="878438" y="1848007"/>
                  </a:lnTo>
                  <a:lnTo>
                    <a:pt x="925797" y="1842116"/>
                  </a:lnTo>
                  <a:lnTo>
                    <a:pt x="972397" y="1833969"/>
                  </a:lnTo>
                  <a:lnTo>
                    <a:pt x="1018180" y="1823625"/>
                  </a:lnTo>
                  <a:lnTo>
                    <a:pt x="1063087" y="1811141"/>
                  </a:lnTo>
                  <a:lnTo>
                    <a:pt x="1107056" y="1796577"/>
                  </a:lnTo>
                  <a:lnTo>
                    <a:pt x="1150030" y="1779990"/>
                  </a:lnTo>
                  <a:lnTo>
                    <a:pt x="1191948" y="1761438"/>
                  </a:lnTo>
                  <a:lnTo>
                    <a:pt x="1232751" y="1740980"/>
                  </a:lnTo>
                  <a:lnTo>
                    <a:pt x="1272380" y="1718674"/>
                  </a:lnTo>
                  <a:lnTo>
                    <a:pt x="1310775" y="1694578"/>
                  </a:lnTo>
                  <a:lnTo>
                    <a:pt x="1347876" y="1668750"/>
                  </a:lnTo>
                  <a:lnTo>
                    <a:pt x="1383625" y="1641248"/>
                  </a:lnTo>
                  <a:lnTo>
                    <a:pt x="1417962" y="1612131"/>
                  </a:lnTo>
                  <a:lnTo>
                    <a:pt x="1450827" y="1581457"/>
                  </a:lnTo>
                  <a:lnTo>
                    <a:pt x="1482161" y="1549285"/>
                  </a:lnTo>
                  <a:lnTo>
                    <a:pt x="1511904" y="1515671"/>
                  </a:lnTo>
                  <a:lnTo>
                    <a:pt x="1539998" y="1480675"/>
                  </a:lnTo>
                  <a:lnTo>
                    <a:pt x="1566381" y="1444355"/>
                  </a:lnTo>
                  <a:lnTo>
                    <a:pt x="1590996" y="1406768"/>
                  </a:lnTo>
                  <a:lnTo>
                    <a:pt x="1613782" y="1367974"/>
                  </a:lnTo>
                  <a:lnTo>
                    <a:pt x="1634681" y="1328030"/>
                  </a:lnTo>
                  <a:lnTo>
                    <a:pt x="1653631" y="1286994"/>
                  </a:lnTo>
                  <a:lnTo>
                    <a:pt x="1670576" y="1244925"/>
                  </a:lnTo>
                  <a:lnTo>
                    <a:pt x="1685453" y="1201881"/>
                  </a:lnTo>
                  <a:lnTo>
                    <a:pt x="1698206" y="1157921"/>
                  </a:lnTo>
                  <a:lnTo>
                    <a:pt x="1708772" y="1113101"/>
                  </a:lnTo>
                  <a:lnTo>
                    <a:pt x="1717095" y="1067481"/>
                  </a:lnTo>
                  <a:lnTo>
                    <a:pt x="1723113" y="1021119"/>
                  </a:lnTo>
                  <a:lnTo>
                    <a:pt x="1726767" y="974073"/>
                  </a:lnTo>
                  <a:lnTo>
                    <a:pt x="1727998" y="926401"/>
                  </a:lnTo>
                  <a:lnTo>
                    <a:pt x="1726767" y="878728"/>
                  </a:lnTo>
                  <a:lnTo>
                    <a:pt x="1723113" y="831681"/>
                  </a:lnTo>
                  <a:lnTo>
                    <a:pt x="1717095" y="785317"/>
                  </a:lnTo>
                  <a:lnTo>
                    <a:pt x="1708772" y="739697"/>
                  </a:lnTo>
                  <a:lnTo>
                    <a:pt x="1698206" y="694876"/>
                  </a:lnTo>
                  <a:lnTo>
                    <a:pt x="1685453" y="650915"/>
                  </a:lnTo>
                  <a:lnTo>
                    <a:pt x="1670576" y="607870"/>
                  </a:lnTo>
                  <a:lnTo>
                    <a:pt x="1653631" y="565801"/>
                  </a:lnTo>
                  <a:lnTo>
                    <a:pt x="1634681" y="524764"/>
                  </a:lnTo>
                  <a:lnTo>
                    <a:pt x="1613782" y="484820"/>
                  </a:lnTo>
                  <a:lnTo>
                    <a:pt x="1590996" y="446025"/>
                  </a:lnTo>
                  <a:lnTo>
                    <a:pt x="1566381" y="408438"/>
                  </a:lnTo>
                  <a:lnTo>
                    <a:pt x="1539998" y="372117"/>
                  </a:lnTo>
                  <a:lnTo>
                    <a:pt x="1511904" y="337121"/>
                  </a:lnTo>
                  <a:lnTo>
                    <a:pt x="1482161" y="303507"/>
                  </a:lnTo>
                  <a:lnTo>
                    <a:pt x="1450827" y="271333"/>
                  </a:lnTo>
                  <a:lnTo>
                    <a:pt x="1417962" y="240659"/>
                  </a:lnTo>
                  <a:lnTo>
                    <a:pt x="1383625" y="211542"/>
                  </a:lnTo>
                  <a:lnTo>
                    <a:pt x="1347876" y="184040"/>
                  </a:lnTo>
                  <a:lnTo>
                    <a:pt x="1310775" y="158212"/>
                  </a:lnTo>
                  <a:lnTo>
                    <a:pt x="1272380" y="134116"/>
                  </a:lnTo>
                  <a:lnTo>
                    <a:pt x="1232751" y="111810"/>
                  </a:lnTo>
                  <a:lnTo>
                    <a:pt x="1191948" y="91351"/>
                  </a:lnTo>
                  <a:lnTo>
                    <a:pt x="1150030" y="72800"/>
                  </a:lnTo>
                  <a:lnTo>
                    <a:pt x="1107056" y="56212"/>
                  </a:lnTo>
                  <a:lnTo>
                    <a:pt x="1063087" y="41648"/>
                  </a:lnTo>
                  <a:lnTo>
                    <a:pt x="1018180" y="29165"/>
                  </a:lnTo>
                  <a:lnTo>
                    <a:pt x="972397" y="18820"/>
                  </a:lnTo>
                  <a:lnTo>
                    <a:pt x="925797" y="10674"/>
                  </a:lnTo>
                  <a:lnTo>
                    <a:pt x="878438" y="4782"/>
                  </a:lnTo>
                  <a:lnTo>
                    <a:pt x="830380" y="1205"/>
                  </a:lnTo>
                  <a:lnTo>
                    <a:pt x="781683" y="0"/>
                  </a:lnTo>
                  <a:close/>
                </a:path>
              </a:pathLst>
            </a:custGeom>
            <a:solidFill>
              <a:srgbClr val="FFFFFF">
                <a:alpha val="58000"/>
              </a:srgbClr>
            </a:solidFill>
          </p:spPr>
          <p:txBody>
            <a:bodyPr wrap="square" lIns="0" tIns="0" rIns="0" bIns="0" rtlCol="0"/>
            <a:lstStyle/>
            <a:p>
              <a:endParaRPr sz="1000">
                <a:cs typeface="Calibri" panose="020F0502020204030204" pitchFamily="34" charset="0"/>
              </a:endParaRPr>
            </a:p>
          </p:txBody>
        </p:sp>
        <p:sp>
          <p:nvSpPr>
            <p:cNvPr id="13" name="object 13"/>
            <p:cNvSpPr/>
            <p:nvPr/>
          </p:nvSpPr>
          <p:spPr>
            <a:xfrm>
              <a:off x="0" y="2424084"/>
              <a:ext cx="1705610" cy="1795780"/>
            </a:xfrm>
            <a:custGeom>
              <a:avLst/>
              <a:gdLst/>
              <a:ahLst/>
              <a:cxnLst/>
              <a:rect l="l" t="t" r="r" b="b"/>
              <a:pathLst>
                <a:path w="1705610" h="1795779">
                  <a:moveTo>
                    <a:pt x="788624" y="0"/>
                  </a:moveTo>
                  <a:lnTo>
                    <a:pt x="739928" y="1244"/>
                  </a:lnTo>
                  <a:lnTo>
                    <a:pt x="691895" y="4935"/>
                  </a:lnTo>
                  <a:lnTo>
                    <a:pt x="644587" y="11011"/>
                  </a:lnTo>
                  <a:lnTo>
                    <a:pt x="598068" y="19411"/>
                  </a:lnTo>
                  <a:lnTo>
                    <a:pt x="552400" y="30071"/>
                  </a:lnTo>
                  <a:lnTo>
                    <a:pt x="507648" y="42930"/>
                  </a:lnTo>
                  <a:lnTo>
                    <a:pt x="463875" y="57927"/>
                  </a:lnTo>
                  <a:lnTo>
                    <a:pt x="421144" y="74998"/>
                  </a:lnTo>
                  <a:lnTo>
                    <a:pt x="379519" y="94082"/>
                  </a:lnTo>
                  <a:lnTo>
                    <a:pt x="339062" y="115116"/>
                  </a:lnTo>
                  <a:lnTo>
                    <a:pt x="299838" y="138040"/>
                  </a:lnTo>
                  <a:lnTo>
                    <a:pt x="261910" y="162790"/>
                  </a:lnTo>
                  <a:lnTo>
                    <a:pt x="225340" y="189305"/>
                  </a:lnTo>
                  <a:lnTo>
                    <a:pt x="190193" y="217522"/>
                  </a:lnTo>
                  <a:lnTo>
                    <a:pt x="156531" y="247380"/>
                  </a:lnTo>
                  <a:lnTo>
                    <a:pt x="124419" y="278817"/>
                  </a:lnTo>
                  <a:lnTo>
                    <a:pt x="93919" y="311770"/>
                  </a:lnTo>
                  <a:lnTo>
                    <a:pt x="65095" y="346178"/>
                  </a:lnTo>
                  <a:lnTo>
                    <a:pt x="38011" y="381978"/>
                  </a:lnTo>
                  <a:lnTo>
                    <a:pt x="12729" y="419109"/>
                  </a:lnTo>
                  <a:lnTo>
                    <a:pt x="0" y="439983"/>
                  </a:lnTo>
                  <a:lnTo>
                    <a:pt x="0" y="1355234"/>
                  </a:lnTo>
                  <a:lnTo>
                    <a:pt x="38011" y="1413238"/>
                  </a:lnTo>
                  <a:lnTo>
                    <a:pt x="65095" y="1449037"/>
                  </a:lnTo>
                  <a:lnTo>
                    <a:pt x="93919" y="1483444"/>
                  </a:lnTo>
                  <a:lnTo>
                    <a:pt x="124419" y="1516397"/>
                  </a:lnTo>
                  <a:lnTo>
                    <a:pt x="156531" y="1547833"/>
                  </a:lnTo>
                  <a:lnTo>
                    <a:pt x="190193" y="1577691"/>
                  </a:lnTo>
                  <a:lnTo>
                    <a:pt x="225340" y="1605907"/>
                  </a:lnTo>
                  <a:lnTo>
                    <a:pt x="261910" y="1632422"/>
                  </a:lnTo>
                  <a:lnTo>
                    <a:pt x="299838" y="1657171"/>
                  </a:lnTo>
                  <a:lnTo>
                    <a:pt x="339062" y="1680094"/>
                  </a:lnTo>
                  <a:lnTo>
                    <a:pt x="379519" y="1701128"/>
                  </a:lnTo>
                  <a:lnTo>
                    <a:pt x="421144" y="1720212"/>
                  </a:lnTo>
                  <a:lnTo>
                    <a:pt x="463875" y="1737282"/>
                  </a:lnTo>
                  <a:lnTo>
                    <a:pt x="507648" y="1752278"/>
                  </a:lnTo>
                  <a:lnTo>
                    <a:pt x="552400" y="1765137"/>
                  </a:lnTo>
                  <a:lnTo>
                    <a:pt x="598068" y="1775797"/>
                  </a:lnTo>
                  <a:lnTo>
                    <a:pt x="644587" y="1784196"/>
                  </a:lnTo>
                  <a:lnTo>
                    <a:pt x="691895" y="1790273"/>
                  </a:lnTo>
                  <a:lnTo>
                    <a:pt x="739928" y="1793964"/>
                  </a:lnTo>
                  <a:lnTo>
                    <a:pt x="788624" y="1795208"/>
                  </a:lnTo>
                  <a:lnTo>
                    <a:pt x="837319" y="1793964"/>
                  </a:lnTo>
                  <a:lnTo>
                    <a:pt x="885353" y="1790273"/>
                  </a:lnTo>
                  <a:lnTo>
                    <a:pt x="932661" y="1784196"/>
                  </a:lnTo>
                  <a:lnTo>
                    <a:pt x="979180" y="1775797"/>
                  </a:lnTo>
                  <a:lnTo>
                    <a:pt x="1024847" y="1765137"/>
                  </a:lnTo>
                  <a:lnTo>
                    <a:pt x="1069599" y="1752278"/>
                  </a:lnTo>
                  <a:lnTo>
                    <a:pt x="1113372" y="1737282"/>
                  </a:lnTo>
                  <a:lnTo>
                    <a:pt x="1156103" y="1720212"/>
                  </a:lnTo>
                  <a:lnTo>
                    <a:pt x="1197729" y="1701128"/>
                  </a:lnTo>
                  <a:lnTo>
                    <a:pt x="1238185" y="1680094"/>
                  </a:lnTo>
                  <a:lnTo>
                    <a:pt x="1277409" y="1657171"/>
                  </a:lnTo>
                  <a:lnTo>
                    <a:pt x="1315338" y="1632422"/>
                  </a:lnTo>
                  <a:lnTo>
                    <a:pt x="1351908" y="1605907"/>
                  </a:lnTo>
                  <a:lnTo>
                    <a:pt x="1387055" y="1577691"/>
                  </a:lnTo>
                  <a:lnTo>
                    <a:pt x="1420716" y="1547833"/>
                  </a:lnTo>
                  <a:lnTo>
                    <a:pt x="1452828" y="1516397"/>
                  </a:lnTo>
                  <a:lnTo>
                    <a:pt x="1483328" y="1483444"/>
                  </a:lnTo>
                  <a:lnTo>
                    <a:pt x="1512152" y="1449037"/>
                  </a:lnTo>
                  <a:lnTo>
                    <a:pt x="1539237" y="1413238"/>
                  </a:lnTo>
                  <a:lnTo>
                    <a:pt x="1564519" y="1376108"/>
                  </a:lnTo>
                  <a:lnTo>
                    <a:pt x="1587935" y="1337709"/>
                  </a:lnTo>
                  <a:lnTo>
                    <a:pt x="1609422" y="1298105"/>
                  </a:lnTo>
                  <a:lnTo>
                    <a:pt x="1628916" y="1257355"/>
                  </a:lnTo>
                  <a:lnTo>
                    <a:pt x="1646354" y="1215524"/>
                  </a:lnTo>
                  <a:lnTo>
                    <a:pt x="1661672" y="1172672"/>
                  </a:lnTo>
                  <a:lnTo>
                    <a:pt x="1674808" y="1128862"/>
                  </a:lnTo>
                  <a:lnTo>
                    <a:pt x="1685697" y="1084156"/>
                  </a:lnTo>
                  <a:lnTo>
                    <a:pt x="1694277" y="1038616"/>
                  </a:lnTo>
                  <a:lnTo>
                    <a:pt x="1700484" y="992303"/>
                  </a:lnTo>
                  <a:lnTo>
                    <a:pt x="1704255" y="945281"/>
                  </a:lnTo>
                  <a:lnTo>
                    <a:pt x="1705526" y="897610"/>
                  </a:lnTo>
                  <a:lnTo>
                    <a:pt x="1704255" y="849939"/>
                  </a:lnTo>
                  <a:lnTo>
                    <a:pt x="1700484" y="802917"/>
                  </a:lnTo>
                  <a:lnTo>
                    <a:pt x="1694277" y="756604"/>
                  </a:lnTo>
                  <a:lnTo>
                    <a:pt x="1685697" y="711063"/>
                  </a:lnTo>
                  <a:lnTo>
                    <a:pt x="1674808" y="666357"/>
                  </a:lnTo>
                  <a:lnTo>
                    <a:pt x="1661672" y="622547"/>
                  </a:lnTo>
                  <a:lnTo>
                    <a:pt x="1646354" y="579695"/>
                  </a:lnTo>
                  <a:lnTo>
                    <a:pt x="1628916" y="537863"/>
                  </a:lnTo>
                  <a:lnTo>
                    <a:pt x="1609422" y="497113"/>
                  </a:lnTo>
                  <a:lnTo>
                    <a:pt x="1587935" y="457508"/>
                  </a:lnTo>
                  <a:lnTo>
                    <a:pt x="1564519" y="419109"/>
                  </a:lnTo>
                  <a:lnTo>
                    <a:pt x="1539237" y="381978"/>
                  </a:lnTo>
                  <a:lnTo>
                    <a:pt x="1512152" y="346178"/>
                  </a:lnTo>
                  <a:lnTo>
                    <a:pt x="1483328" y="311770"/>
                  </a:lnTo>
                  <a:lnTo>
                    <a:pt x="1452828" y="278817"/>
                  </a:lnTo>
                  <a:lnTo>
                    <a:pt x="1420716" y="247380"/>
                  </a:lnTo>
                  <a:lnTo>
                    <a:pt x="1387055" y="217522"/>
                  </a:lnTo>
                  <a:lnTo>
                    <a:pt x="1351908" y="189305"/>
                  </a:lnTo>
                  <a:lnTo>
                    <a:pt x="1315338" y="162790"/>
                  </a:lnTo>
                  <a:lnTo>
                    <a:pt x="1277409" y="138040"/>
                  </a:lnTo>
                  <a:lnTo>
                    <a:pt x="1238185" y="115116"/>
                  </a:lnTo>
                  <a:lnTo>
                    <a:pt x="1197729" y="94082"/>
                  </a:lnTo>
                  <a:lnTo>
                    <a:pt x="1156103" y="74998"/>
                  </a:lnTo>
                  <a:lnTo>
                    <a:pt x="1113372" y="57927"/>
                  </a:lnTo>
                  <a:lnTo>
                    <a:pt x="1069599" y="42930"/>
                  </a:lnTo>
                  <a:lnTo>
                    <a:pt x="1024847" y="30071"/>
                  </a:lnTo>
                  <a:lnTo>
                    <a:pt x="979180" y="19411"/>
                  </a:lnTo>
                  <a:lnTo>
                    <a:pt x="932661" y="11011"/>
                  </a:lnTo>
                  <a:lnTo>
                    <a:pt x="885353" y="4935"/>
                  </a:lnTo>
                  <a:lnTo>
                    <a:pt x="837319" y="1244"/>
                  </a:lnTo>
                  <a:lnTo>
                    <a:pt x="788624" y="0"/>
                  </a:lnTo>
                  <a:close/>
                </a:path>
              </a:pathLst>
            </a:custGeom>
            <a:solidFill>
              <a:srgbClr val="A92886"/>
            </a:solidFill>
          </p:spPr>
          <p:txBody>
            <a:bodyPr wrap="square" lIns="0" tIns="0" rIns="0" bIns="0" rtlCol="0"/>
            <a:lstStyle/>
            <a:p>
              <a:endParaRPr sz="1000">
                <a:cs typeface="Calibri" panose="020F0502020204030204" pitchFamily="34" charset="0"/>
              </a:endParaRPr>
            </a:p>
          </p:txBody>
        </p:sp>
      </p:grpSp>
      <p:sp>
        <p:nvSpPr>
          <p:cNvPr id="14" name="object 14"/>
          <p:cNvSpPr txBox="1"/>
          <p:nvPr/>
        </p:nvSpPr>
        <p:spPr>
          <a:xfrm>
            <a:off x="96837" y="3175399"/>
            <a:ext cx="1370965" cy="546303"/>
          </a:xfrm>
          <a:prstGeom prst="rect">
            <a:avLst/>
          </a:prstGeom>
        </p:spPr>
        <p:txBody>
          <a:bodyPr vert="horz" wrap="square" lIns="0" tIns="762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700" u="none" strike="noStrike" cap="none" normalizeH="0" baseline="0" dirty="0">
                <a:ln>
                  <a:noFill/>
                </a:ln>
                <a:solidFill>
                  <a:schemeClr val="bg1"/>
                </a:solidFill>
                <a:effectLst/>
                <a:latin typeface="inherit"/>
                <a:cs typeface="Calibri" panose="020F0502020204030204" pitchFamily="34" charset="0"/>
              </a:rPr>
              <a:t>أرمينيا 2020 – </a:t>
            </a:r>
            <a:r>
              <a:rPr kumimoji="0" lang="ar-JO" altLang="en-US" sz="700" u="none" strike="noStrike" cap="none" normalizeH="0" baseline="0" dirty="0">
                <a:ln>
                  <a:noFill/>
                </a:ln>
                <a:solidFill>
                  <a:schemeClr val="bg1"/>
                </a:solidFill>
                <a:effectLst/>
                <a:latin typeface="inherit"/>
                <a:cs typeface="Calibri" panose="020F0502020204030204" pitchFamily="34" charset="0"/>
              </a:rPr>
              <a:t>مجموعة من</a:t>
            </a:r>
            <a:r>
              <a:rPr kumimoji="0" lang="ar-SA" altLang="en-US" sz="700" u="none" strike="noStrike" cap="none" normalizeH="0" baseline="0" dirty="0">
                <a:ln>
                  <a:noFill/>
                </a:ln>
                <a:solidFill>
                  <a:schemeClr val="bg1"/>
                </a:solidFill>
                <a:effectLst/>
                <a:latin typeface="inherit"/>
                <a:cs typeface="Calibri" panose="020F0502020204030204" pitchFamily="34" charset="0"/>
              </a:rPr>
              <a:t> متطوع</a:t>
            </a:r>
            <a:r>
              <a:rPr kumimoji="0" lang="ar-JO" altLang="en-US" sz="700" u="none" strike="noStrike" cap="none" normalizeH="0" baseline="0" dirty="0">
                <a:ln>
                  <a:noFill/>
                </a:ln>
                <a:solidFill>
                  <a:schemeClr val="bg1"/>
                </a:solidFill>
                <a:effectLst/>
                <a:latin typeface="inherit"/>
                <a:cs typeface="Calibri" panose="020F0502020204030204" pitchFamily="34" charset="0"/>
              </a:rPr>
              <a:t>ي</a:t>
            </a:r>
            <a:r>
              <a:rPr kumimoji="0" lang="ar-SA" altLang="en-US" sz="700" u="none" strike="noStrike" cap="none" normalizeH="0" baseline="0" dirty="0">
                <a:ln>
                  <a:noFill/>
                </a:ln>
                <a:solidFill>
                  <a:schemeClr val="bg1"/>
                </a:solidFill>
                <a:effectLst/>
                <a:latin typeface="inherit"/>
                <a:cs typeface="Calibri" panose="020F0502020204030204" pitchFamily="34" charset="0"/>
              </a:rPr>
              <a:t> وموظف</a:t>
            </a:r>
            <a:r>
              <a:rPr kumimoji="0" lang="ar-JO" altLang="en-US" sz="700" u="none" strike="noStrike" cap="none" normalizeH="0" baseline="0" dirty="0">
                <a:ln>
                  <a:noFill/>
                </a:ln>
                <a:solidFill>
                  <a:schemeClr val="bg1"/>
                </a:solidFill>
                <a:effectLst/>
                <a:latin typeface="inherit"/>
                <a:cs typeface="Calibri" panose="020F0502020204030204" pitchFamily="34" charset="0"/>
              </a:rPr>
              <a:t>ي</a:t>
            </a:r>
            <a:r>
              <a:rPr kumimoji="0" lang="ar-SA" altLang="en-US" sz="700" u="none" strike="noStrike" cap="none" normalizeH="0" baseline="0" dirty="0">
                <a:ln>
                  <a:noFill/>
                </a:ln>
                <a:solidFill>
                  <a:schemeClr val="bg1"/>
                </a:solidFill>
                <a:effectLst/>
                <a:latin typeface="inherit"/>
                <a:cs typeface="Calibri" panose="020F0502020204030204" pitchFamily="34" charset="0"/>
              </a:rPr>
              <a:t> جمعية الصليب الأحمر الأرمني </a:t>
            </a:r>
            <a:r>
              <a:rPr kumimoji="0" lang="ar-JO" altLang="en-US" sz="700" u="none" strike="noStrike" cap="none" normalizeH="0" baseline="0" dirty="0">
                <a:ln>
                  <a:noFill/>
                </a:ln>
                <a:solidFill>
                  <a:schemeClr val="bg1"/>
                </a:solidFill>
                <a:effectLst/>
                <a:latin typeface="inherit"/>
                <a:cs typeface="Calibri" panose="020F0502020204030204" pitchFamily="34" charset="0"/>
              </a:rPr>
              <a:t>يسلمون</a:t>
            </a:r>
            <a:r>
              <a:rPr kumimoji="0" lang="ar-SA" altLang="en-US" sz="700" u="none" strike="noStrike" cap="none" normalizeH="0" baseline="0" dirty="0">
                <a:ln>
                  <a:noFill/>
                </a:ln>
                <a:solidFill>
                  <a:schemeClr val="bg1"/>
                </a:solidFill>
                <a:effectLst/>
                <a:latin typeface="inherit"/>
                <a:cs typeface="Calibri" panose="020F0502020204030204" pitchFamily="34" charset="0"/>
              </a:rPr>
              <a:t> طرود المساعدات الإنسانية إلى المتضررين أكثر من غيرهم من أزمة كوفيد-19. © الصليب الأحمر الأرمني</a:t>
            </a:r>
            <a:r>
              <a:rPr kumimoji="0" lang="en-US" altLang="en-US" sz="700" u="none" strike="noStrike" cap="none" normalizeH="0" baseline="0" dirty="0">
                <a:ln>
                  <a:noFill/>
                </a:ln>
                <a:solidFill>
                  <a:schemeClr val="bg1"/>
                </a:solidFill>
                <a:effectLst/>
                <a:cs typeface="Calibri" panose="020F0502020204030204" pitchFamily="34" charset="0"/>
              </a:rPr>
              <a:t> </a:t>
            </a:r>
            <a:endParaRPr kumimoji="0" lang="en-US" altLang="en-US" sz="700" u="none" strike="noStrike" cap="none" normalizeH="0" baseline="0" dirty="0">
              <a:ln>
                <a:noFill/>
              </a:ln>
              <a:solidFill>
                <a:schemeClr val="bg1"/>
              </a:solidFill>
              <a:effectLst/>
              <a:latin typeface="Arial" panose="020B0604020202020204" pitchFamily="34" charset="0"/>
              <a:cs typeface="Calibri" panose="020F0502020204030204" pitchFamily="34" charset="0"/>
            </a:endParaRPr>
          </a:p>
        </p:txBody>
      </p:sp>
      <p:sp>
        <p:nvSpPr>
          <p:cNvPr id="15" name="object 15"/>
          <p:cNvSpPr/>
          <p:nvPr/>
        </p:nvSpPr>
        <p:spPr>
          <a:xfrm>
            <a:off x="0" y="2213991"/>
            <a:ext cx="2652395" cy="648335"/>
          </a:xfrm>
          <a:custGeom>
            <a:avLst/>
            <a:gdLst/>
            <a:ahLst/>
            <a:cxnLst/>
            <a:rect l="l" t="t" r="r" b="b"/>
            <a:pathLst>
              <a:path w="2652395" h="648335">
                <a:moveTo>
                  <a:pt x="2652001" y="0"/>
                </a:moveTo>
                <a:lnTo>
                  <a:pt x="0" y="0"/>
                </a:lnTo>
                <a:lnTo>
                  <a:pt x="0" y="648004"/>
                </a:lnTo>
                <a:lnTo>
                  <a:pt x="2652001" y="648004"/>
                </a:lnTo>
                <a:lnTo>
                  <a:pt x="2652001" y="0"/>
                </a:lnTo>
                <a:close/>
              </a:path>
            </a:pathLst>
          </a:custGeom>
          <a:solidFill>
            <a:srgbClr val="FFFFFF"/>
          </a:solidFill>
        </p:spPr>
        <p:txBody>
          <a:bodyPr wrap="square" lIns="0" tIns="0" rIns="0" bIns="0" rtlCol="0"/>
          <a:lstStyle/>
          <a:p>
            <a:endParaRPr sz="1000">
              <a:cs typeface="Calibri" panose="020F0502020204030204" pitchFamily="34" charset="0"/>
            </a:endParaRPr>
          </a:p>
        </p:txBody>
      </p:sp>
      <p:sp>
        <p:nvSpPr>
          <p:cNvPr id="16" name="Rectangle 1">
            <a:extLst>
              <a:ext uri="{FF2B5EF4-FFF2-40B4-BE49-F238E27FC236}">
                <a16:creationId xmlns:a16="http://schemas.microsoft.com/office/drawing/2014/main" id="{5D9B9B19-6546-3EB8-41C2-69335B4AEF8B}"/>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7" name="Rectangle 2">
            <a:extLst>
              <a:ext uri="{FF2B5EF4-FFF2-40B4-BE49-F238E27FC236}">
                <a16:creationId xmlns:a16="http://schemas.microsoft.com/office/drawing/2014/main" id="{7D235D36-23EC-FF5E-2CB9-A30B37974814}"/>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8" name="Rectangle 3">
            <a:extLst>
              <a:ext uri="{FF2B5EF4-FFF2-40B4-BE49-F238E27FC236}">
                <a16:creationId xmlns:a16="http://schemas.microsoft.com/office/drawing/2014/main" id="{F5DC581A-C726-50B8-0411-3DF4C6439B08}"/>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251349" y="687875"/>
            <a:ext cx="5727700" cy="166712"/>
          </a:xfrm>
          <a:prstGeom prst="rect">
            <a:avLst/>
          </a:prstGeom>
        </p:spPr>
        <p:txBody>
          <a:bodyPr vert="horz" wrap="square" lIns="0" tIns="12700" rIns="0" bIns="0" rtlCol="0">
            <a:spAutoFit/>
          </a:bodyPr>
          <a:lstStyle/>
          <a:p>
            <a:pPr marL="12700" rtl="1">
              <a:lnSpc>
                <a:spcPct val="100000"/>
              </a:lnSpc>
              <a:spcBef>
                <a:spcPts val="100"/>
              </a:spcBef>
            </a:pPr>
            <a:r>
              <a:rPr lang="ar-JO" sz="1000" b="1" spc="110" dirty="0">
                <a:solidFill>
                  <a:srgbClr val="992B7D"/>
                </a:solidFill>
                <a:latin typeface="Century Gothic"/>
                <a:cs typeface="Calibri" panose="020F0502020204030204" pitchFamily="34" charset="0"/>
              </a:rPr>
              <a:t>المرحلة الثانية: </a:t>
            </a:r>
            <a:r>
              <a:rPr lang="ar-JO" sz="1000" dirty="0">
                <a:solidFill>
                  <a:srgbClr val="E42A83"/>
                </a:solidFill>
                <a:latin typeface="Century Gothic"/>
                <a:cs typeface="Calibri" panose="020F0502020204030204" pitchFamily="34" charset="0"/>
              </a:rPr>
              <a:t>جمع التغذية الراجعة المجتمعية</a:t>
            </a:r>
            <a:endParaRPr sz="1000" dirty="0">
              <a:latin typeface="Century Gothic"/>
              <a:cs typeface="Calibri" panose="020F0502020204030204" pitchFamily="34" charset="0"/>
            </a:endParaRPr>
          </a:p>
        </p:txBody>
      </p:sp>
      <p:sp>
        <p:nvSpPr>
          <p:cNvPr id="3" name="object 3"/>
          <p:cNvSpPr txBox="1"/>
          <p:nvPr/>
        </p:nvSpPr>
        <p:spPr>
          <a:xfrm>
            <a:off x="3983119" y="1237186"/>
            <a:ext cx="2995930" cy="320601"/>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تعتمد آلية التغذية الراجعة على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نوعية</a:t>
            </a:r>
            <a:r>
              <a:rPr lang="ar-JO" altLang="en-US" sz="1000" dirty="0">
                <a:solidFill>
                  <a:srgbClr val="202124"/>
                </a:solidFill>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ولذلك، يجب أن تتم عملية جمع البيانات بمهارة واستراتيجية ونزاهة.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يقدم هذا القسم لمحة </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 name="object 4"/>
          <p:cNvSpPr txBox="1"/>
          <p:nvPr/>
        </p:nvSpPr>
        <p:spPr>
          <a:xfrm>
            <a:off x="782320" y="1229955"/>
            <a:ext cx="2995930" cy="320601"/>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موجزة عن المهارات والعمليات الأساسية اللازمة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لخطوات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جمع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جيدة.</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txBox="1"/>
          <p:nvPr/>
        </p:nvSpPr>
        <p:spPr>
          <a:xfrm>
            <a:off x="3993261" y="1978966"/>
            <a:ext cx="3152140" cy="1854097"/>
          </a:xfrm>
          <a:prstGeom prst="rect">
            <a:avLst/>
          </a:prstGeom>
        </p:spPr>
        <p:txBody>
          <a:bodyPr vert="horz" wrap="square" lIns="0" tIns="12700" rIns="0" bIns="0" rtlCol="0">
            <a:spAutoFit/>
          </a:bodyPr>
          <a:lstStyle/>
          <a:p>
            <a:pPr marL="12700" rtl="1">
              <a:lnSpc>
                <a:spcPct val="100000"/>
              </a:lnSpc>
              <a:spcBef>
                <a:spcPts val="100"/>
              </a:spcBef>
            </a:pPr>
            <a:r>
              <a:rPr sz="1000" b="1" spc="-60" dirty="0">
                <a:solidFill>
                  <a:srgbClr val="E42A83"/>
                </a:solidFill>
                <a:latin typeface="Century Gothic"/>
                <a:cs typeface="Calibri" panose="020F0502020204030204" pitchFamily="34" charset="0"/>
              </a:rPr>
              <a:t>2.1</a:t>
            </a:r>
            <a:r>
              <a:rPr sz="1000" b="1" spc="10" dirty="0">
                <a:solidFill>
                  <a:srgbClr val="E42A83"/>
                </a:solidFill>
                <a:latin typeface="Century Gothic"/>
                <a:cs typeface="Calibri" panose="020F0502020204030204" pitchFamily="34" charset="0"/>
              </a:rPr>
              <a:t> </a:t>
            </a:r>
            <a:r>
              <a:rPr lang="ar-JO" sz="1000" b="1" spc="10" dirty="0">
                <a:solidFill>
                  <a:srgbClr val="E42A83"/>
                </a:solidFill>
                <a:latin typeface="Century Gothic"/>
                <a:cs typeface="Calibri" panose="020F0502020204030204" pitchFamily="34" charset="0"/>
              </a:rPr>
              <a:t> </a:t>
            </a:r>
            <a:r>
              <a:rPr lang="ar-JO" sz="1000" b="1" spc="95" dirty="0">
                <a:solidFill>
                  <a:srgbClr val="E42A83"/>
                </a:solidFill>
                <a:latin typeface="Century Gothic"/>
                <a:cs typeface="Calibri" panose="020F0502020204030204" pitchFamily="34" charset="0"/>
              </a:rPr>
              <a:t>التخطيط لجمع البيانات</a:t>
            </a:r>
            <a:endParaRPr lang="ar-JO" sz="1000" b="1" dirty="0">
              <a:latin typeface="Century Gothic"/>
              <a:cs typeface="Calibri" panose="020F0502020204030204" pitchFamily="34" charset="0"/>
            </a:endParaRPr>
          </a:p>
          <a:p>
            <a:pPr marL="12700" rtl="1">
              <a:lnSpc>
                <a:spcPct val="100000"/>
              </a:lnSpc>
              <a:spcBef>
                <a:spcPts val="100"/>
              </a:spcBef>
            </a:pPr>
            <a:endParaRPr lang="ar-JO" sz="1000" spc="25" dirty="0">
              <a:solidFill>
                <a:srgbClr val="E42A83"/>
              </a:solidFill>
              <a:latin typeface="Arial"/>
              <a:cs typeface="Calibri" panose="020F0502020204030204" pitchFamily="34" charset="0"/>
              <a:hlinkClick r:id="rId2" action="ppaction://hlinksldjump"/>
            </a:endParaRPr>
          </a:p>
          <a:p>
            <a:pPr marL="12700" marR="160655" algn="just" rtl="1">
              <a:lnSpc>
                <a:spcPct val="113999"/>
              </a:lnSpc>
              <a:spcBef>
                <a:spcPts val="985"/>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حال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كنت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تعمل على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جمع</a:t>
            </a:r>
            <a:r>
              <a:rPr kumimoji="0" lang="en-US" altLang="en-US" sz="1000" b="0" i="0" u="none" strike="noStrike" cap="none" normalizeH="0" baseline="0" dirty="0">
                <a:ln>
                  <a:noFill/>
                </a:ln>
                <a:solidFill>
                  <a:schemeClr val="tx1"/>
                </a:solidFill>
                <a:effectLst/>
                <a:cs typeface="Calibri" panose="020F0502020204030204" pitchFamily="34" charset="0"/>
              </a:rPr>
              <a:t> </a:t>
            </a:r>
            <a:r>
              <a:rPr lang="ar-JO" altLang="en-US" sz="1000" dirty="0">
                <a:solidFill>
                  <a:schemeClr val="tx1"/>
                </a:solidFill>
                <a:latin typeface="Arial" panose="020B0604020202020204" pitchFamily="34" charset="0"/>
                <a:cs typeface="Calibri" panose="020F0502020204030204" pitchFamily="34" charset="0"/>
              </a:rPr>
              <a:t> </a:t>
            </a:r>
            <a:r>
              <a:rPr lang="ar-JO" sz="1000" spc="25" dirty="0">
                <a:solidFill>
                  <a:srgbClr val="E42A83"/>
                </a:solidFill>
                <a:latin typeface="Arial"/>
                <a:cs typeface="Calibri" panose="020F0502020204030204" pitchFamily="34" charset="0"/>
                <a:hlinkClick r:id="rId2" action="ppaction://hlinksldjump"/>
              </a:rPr>
              <a:t>التغذية الراجعة المجتمعية</a:t>
            </a:r>
            <a:r>
              <a:rPr lang="ar-JO" sz="1000" spc="-90" dirty="0">
                <a:solidFill>
                  <a:srgbClr val="E42A83"/>
                </a:solid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 إطار</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جهود موجهة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نحو جمع الب</a:t>
            </a:r>
            <a:r>
              <a:rPr kumimoji="0" lang="ar-SA" altLang="en-US" sz="1000" b="0" i="0" u="none" strike="noStrike" cap="none" normalizeH="0" baseline="0" dirty="0" err="1">
                <a:ln>
                  <a:noFill/>
                </a:ln>
                <a:solidFill>
                  <a:srgbClr val="202124"/>
                </a:solidFill>
                <a:effectLst/>
                <a:latin typeface="inherit"/>
                <a:cs typeface="Calibri" panose="020F0502020204030204" pitchFamily="34" charset="0"/>
              </a:rPr>
              <a:t>يانات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فتأكد من التخطيط لجمع البيانات مع المجتمع المحلي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ثم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ناقش مع القادة المحليين وممثلي </a:t>
            </a:r>
            <a:r>
              <a:rPr lang="ar-JO" sz="1000" spc="20" dirty="0">
                <a:solidFill>
                  <a:srgbClr val="E42A83"/>
                </a:solidFill>
                <a:latin typeface="Arial"/>
                <a:cs typeface="Calibri" panose="020F0502020204030204" pitchFamily="34" charset="0"/>
                <a:hlinkClick r:id="rId2" action="ppaction://hlinksldjump"/>
              </a:rPr>
              <a:t>المجتمع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كيفية تنظيم جمع البيانات بشكل أفضل، والأوقات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الأكثر ملاءمة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وكيفية التعرف على المستجيبين بشكل أفضل</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lang="ar-JO" altLang="en-US" sz="1000" spc="15" dirty="0">
                <a:latin typeface="Arial"/>
                <a:cs typeface="Calibri" panose="020F0502020204030204" pitchFamily="34" charset="0"/>
              </a:rPr>
              <a:t> 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الحالات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التي يطلب فيها قادة المجتمع تمثيل تصورات مجتمعهم،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يجب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توضيح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نهج أخذ العينات العشوائية هو ركيزة أساسية لهذا النهج</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حيث</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يمكن أن يساعد في تجنب توجيه جامعي البيانات إلى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أفراد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محددين في المجتمع</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6" name="object 6"/>
          <p:cNvSpPr txBox="1"/>
          <p:nvPr/>
        </p:nvSpPr>
        <p:spPr>
          <a:xfrm>
            <a:off x="567311" y="2451100"/>
            <a:ext cx="2995930" cy="1243930"/>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وفي حال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وجود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منظمات أخرى تعمل في نفس المنطقة،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احرص على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التنسيق معها للتأكد من عدم وجود أنشطة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مماثلة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أخرى لجمع البيانات، أو أنشطة أخرى يمكن أن تتداخل مع جمع البيانات مثل توزيعات الإغاثة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تأكد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قبل البدء في جمع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أن المجتمعات التي تستهدفها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على علم بمجيئك، واحرص على</a:t>
            </a:r>
            <a:r>
              <a:rPr lang="ar-JO" altLang="en-US" sz="1000" dirty="0">
                <a:solidFill>
                  <a:srgbClr val="202124"/>
                </a:solidFill>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تحية القادة المحليين أو غيرهم من المنظمات ذات الصلة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عند الوصول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يوم جمع البيانات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بالإضافة إلى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تنسيق كيفية جمع البيانات</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7" name="object 7"/>
          <p:cNvSpPr/>
          <p:nvPr/>
        </p:nvSpPr>
        <p:spPr>
          <a:xfrm>
            <a:off x="719999" y="460636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sz="1000">
              <a:cs typeface="Calibri" panose="020F0502020204030204" pitchFamily="34" charset="0"/>
            </a:endParaRPr>
          </a:p>
        </p:txBody>
      </p:sp>
      <p:sp>
        <p:nvSpPr>
          <p:cNvPr id="8" name="object 8"/>
          <p:cNvSpPr txBox="1"/>
          <p:nvPr/>
        </p:nvSpPr>
        <p:spPr>
          <a:xfrm>
            <a:off x="4083050" y="4674191"/>
            <a:ext cx="2016760" cy="166712"/>
          </a:xfrm>
          <a:prstGeom prst="rect">
            <a:avLst/>
          </a:prstGeom>
        </p:spPr>
        <p:txBody>
          <a:bodyPr vert="horz" wrap="square" lIns="0" tIns="12700" rIns="0" bIns="0" rtlCol="0">
            <a:spAutoFit/>
          </a:bodyPr>
          <a:lstStyle/>
          <a:p>
            <a:pPr marL="12700" algn="r">
              <a:lnSpc>
                <a:spcPct val="100000"/>
              </a:lnSpc>
              <a:spcBef>
                <a:spcPts val="100"/>
              </a:spcBef>
            </a:pPr>
            <a:r>
              <a:rPr lang="ar-JO" sz="1000" b="1" spc="10" dirty="0">
                <a:solidFill>
                  <a:srgbClr val="FFFFFF"/>
                </a:solidFill>
                <a:latin typeface="Century Gothic"/>
                <a:cs typeface="Calibri" panose="020F0502020204030204" pitchFamily="34" charset="0"/>
              </a:rPr>
              <a:t>تجنب التحيز في الإختيار</a:t>
            </a:r>
            <a:endParaRPr sz="1000" dirty="0">
              <a:latin typeface="Century Gothic"/>
              <a:cs typeface="Calibri" panose="020F0502020204030204" pitchFamily="34" charset="0"/>
            </a:endParaRPr>
          </a:p>
        </p:txBody>
      </p:sp>
      <p:sp>
        <p:nvSpPr>
          <p:cNvPr id="9" name="object 9"/>
          <p:cNvSpPr txBox="1"/>
          <p:nvPr/>
        </p:nvSpPr>
        <p:spPr>
          <a:xfrm>
            <a:off x="3753394" y="5147746"/>
            <a:ext cx="2995930" cy="782265"/>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عند التخطيط لعملية جمع البيانات، من المهم أن تكون على دراية بأن بعض الأشخاص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سيكونون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أكثر عرضة لاختيارهم لمشاركة وجهات نظرهم. على سبيل المثال، عند زيارة المنازل في صباح يوم عمل، لن تتمكن من التحدث 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الأشخاص</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الذين غادروا للعمل</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عند الاتصال بالمستجيبين </a:t>
            </a:r>
            <a:r>
              <a:rPr lang="ar-JO" altLang="en-US" sz="1000" dirty="0">
                <a:solidFill>
                  <a:srgbClr val="202124"/>
                </a:solidFill>
                <a:latin typeface="inherit"/>
                <a:cs typeface="Calibri" panose="020F0502020204030204" pitchFamily="34" charset="0"/>
              </a:rPr>
              <a:t>عبر الهاتف</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0" name="object 10"/>
          <p:cNvSpPr txBox="1"/>
          <p:nvPr/>
        </p:nvSpPr>
        <p:spPr>
          <a:xfrm>
            <a:off x="585622" y="5147746"/>
            <a:ext cx="2995930" cy="782265"/>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لن تتمكن إلا من الوصول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سوى لأولئك الذي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يملكون هاتفًا </a:t>
            </a:r>
            <a:r>
              <a:rPr lang="ar-JO" altLang="en-US" sz="1000" dirty="0">
                <a:solidFill>
                  <a:srgbClr val="202124"/>
                </a:solidFill>
                <a:latin typeface="inherit"/>
                <a:cs typeface="Calibri" panose="020F0502020204030204" pitchFamily="34" charset="0"/>
              </a:rPr>
              <a:t>والقدرة على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شحنه</a:t>
            </a:r>
            <a:r>
              <a:rPr lang="ar-JO" altLang="en-US" sz="1000" dirty="0">
                <a:solidFill>
                  <a:srgbClr val="202124"/>
                </a:solidFill>
                <a:latin typeface="inherit"/>
                <a:cs typeface="Calibri" panose="020F0502020204030204" pitchFamily="34" charset="0"/>
              </a:rPr>
              <a:t>، حيث يتعين أخذ</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هذه العوامل في الاعتبار،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إلى جانب</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تلك التي من الممكن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تساعدنا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تقسيم السكان المستهدفين على أساس الجنس أو العمر أو غيرها من </a:t>
            </a:r>
            <a:r>
              <a:rPr lang="ar-JO" altLang="en-US" sz="1000" dirty="0">
                <a:solidFill>
                  <a:srgbClr val="202124"/>
                </a:solidFill>
                <a:latin typeface="inherit"/>
                <a:cs typeface="Calibri" panose="020F0502020204030204" pitchFamily="34" charset="0"/>
              </a:rPr>
              <a:t>الخصائص</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واختيار المشاركين من كل مجموعة بطريقة متناسبة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pic>
        <p:nvPicPr>
          <p:cNvPr id="11" name="object 11"/>
          <p:cNvPicPr/>
          <p:nvPr/>
        </p:nvPicPr>
        <p:blipFill>
          <a:blip r:embed="rId3" cstate="print"/>
          <a:stretch>
            <a:fillRect/>
          </a:stretch>
        </p:blipFill>
        <p:spPr>
          <a:xfrm>
            <a:off x="6819237" y="5775410"/>
            <a:ext cx="72008" cy="71996"/>
          </a:xfrm>
          <a:prstGeom prst="rect">
            <a:avLst/>
          </a:prstGeom>
        </p:spPr>
      </p:pic>
      <p:sp>
        <p:nvSpPr>
          <p:cNvPr id="12" name="object 12"/>
          <p:cNvSpPr txBox="1"/>
          <p:nvPr/>
        </p:nvSpPr>
        <p:spPr>
          <a:xfrm>
            <a:off x="3945154" y="6279333"/>
            <a:ext cx="2995930" cy="1410643"/>
          </a:xfrm>
          <a:prstGeom prst="rect">
            <a:avLst/>
          </a:prstGeom>
        </p:spPr>
        <p:txBody>
          <a:bodyPr vert="horz" wrap="square" lIns="0" tIns="12700" rIns="0" bIns="0" rtlCol="0">
            <a:spAutoFit/>
          </a:bodyPr>
          <a:lstStyle/>
          <a:p>
            <a:pPr marL="12700" algn="r" rtl="1">
              <a:lnSpc>
                <a:spcPct val="100000"/>
              </a:lnSpc>
              <a:spcBef>
                <a:spcPts val="100"/>
              </a:spcBef>
            </a:pPr>
            <a:r>
              <a:rPr lang="en-US" sz="1000" b="1" spc="60" dirty="0">
                <a:solidFill>
                  <a:srgbClr val="E42A83"/>
                </a:solidFill>
                <a:latin typeface="Century Gothic"/>
                <a:cs typeface="Calibri" panose="020F0502020204030204" pitchFamily="34" charset="0"/>
              </a:rPr>
              <a:t> </a:t>
            </a:r>
            <a:r>
              <a:rPr sz="1000" b="1" spc="60" dirty="0">
                <a:solidFill>
                  <a:srgbClr val="E42A83"/>
                </a:solidFill>
                <a:latin typeface="Century Gothic"/>
                <a:cs typeface="Calibri" panose="020F0502020204030204" pitchFamily="34" charset="0"/>
              </a:rPr>
              <a:t>2.2</a:t>
            </a:r>
            <a:r>
              <a:rPr sz="1000" b="1" spc="50" dirty="0">
                <a:solidFill>
                  <a:srgbClr val="E42A83"/>
                </a:solidFill>
                <a:latin typeface="Century Gothic"/>
                <a:cs typeface="Calibri" panose="020F0502020204030204" pitchFamily="34" charset="0"/>
              </a:rPr>
              <a:t> </a:t>
            </a:r>
            <a:r>
              <a:rPr lang="ar-JO" sz="1000" b="1" dirty="0">
                <a:solidFill>
                  <a:srgbClr val="E42A83"/>
                </a:solidFill>
                <a:latin typeface="Century Gothic"/>
                <a:cs typeface="Calibri" panose="020F0502020204030204" pitchFamily="34" charset="0"/>
              </a:rPr>
              <a:t>تجنب الإجابات المتحيزة </a:t>
            </a:r>
          </a:p>
          <a:p>
            <a:pPr marL="12700" algn="r" rtl="1">
              <a:lnSpc>
                <a:spcPct val="100000"/>
              </a:lnSpc>
              <a:spcBef>
                <a:spcPts val="100"/>
              </a:spcBef>
            </a:pPr>
            <a:endParaRPr sz="1000" dirty="0">
              <a:latin typeface="Century Gothic"/>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يحدث تحيز الاستجابة عندما يشعر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الأشخاص</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بأنهم مجبرون على الاستجابة بشكل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مخالف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يؤمنون به بالفعل.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يوجد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أنواع مختلفة من التحيز،</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فيما يلي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التحيزات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الأكثر أهمية عند جمع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التصور:</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التحيز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بسبب المجاملة</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عندما يميل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الأشخاص</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إلى الاستجابة بطريقة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مرضية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لل</a:t>
            </a:r>
            <a:r>
              <a:rPr lang="ar-JO" altLang="en-US" sz="1000" dirty="0">
                <a:solidFill>
                  <a:srgbClr val="202124"/>
                </a:solidFill>
                <a:latin typeface="inherit"/>
                <a:cs typeface="Calibri" panose="020F0502020204030204" pitchFamily="34" charset="0"/>
              </a:rPr>
              <a:t>شخص الذي يجري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المقابلة. قد يميل متلق</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المساعدات الإنسانية إلى الإجابة بأدب</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3" name="object 13"/>
          <p:cNvSpPr txBox="1"/>
          <p:nvPr/>
        </p:nvSpPr>
        <p:spPr>
          <a:xfrm>
            <a:off x="567311" y="6565900"/>
            <a:ext cx="2995930" cy="1090042"/>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ولكن بشكل أقل صراحة –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وذلك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حتى لا يتعرضوا للإساءة أو المخاطرة برد فعل عنيف أو عواقب تقديم ردود فعل سلبية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تحيز المطابقة،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حيث يميل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الأشخاص</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إلى الاستجابة بطريقة تفضلها المجموعة الاجتماعية التي ينتمون إليها،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بعيدًا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عن آرائهم الخاصة.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يظهر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هذا النوع من التحيز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بشكل خبير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لا سيما في حال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شعر المشاركون أن إجاباتهم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ستكون مكشوفة الهوية.</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grpSp>
        <p:nvGrpSpPr>
          <p:cNvPr id="14" name="object 14"/>
          <p:cNvGrpSpPr/>
          <p:nvPr/>
        </p:nvGrpSpPr>
        <p:grpSpPr>
          <a:xfrm>
            <a:off x="6378935" y="4567064"/>
            <a:ext cx="474345" cy="474345"/>
            <a:chOff x="469337" y="4556478"/>
            <a:chExt cx="474345" cy="474345"/>
          </a:xfrm>
        </p:grpSpPr>
        <p:sp>
          <p:nvSpPr>
            <p:cNvPr id="15" name="object 15"/>
            <p:cNvSpPr/>
            <p:nvPr/>
          </p:nvSpPr>
          <p:spPr>
            <a:xfrm>
              <a:off x="469337" y="4556478"/>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sz="1000">
                <a:cs typeface="Calibri" panose="020F0502020204030204" pitchFamily="34" charset="0"/>
              </a:endParaRPr>
            </a:p>
          </p:txBody>
        </p:sp>
        <p:pic>
          <p:nvPicPr>
            <p:cNvPr id="16" name="object 16"/>
            <p:cNvPicPr/>
            <p:nvPr/>
          </p:nvPicPr>
          <p:blipFill>
            <a:blip r:embed="rId4" cstate="print"/>
            <a:stretch>
              <a:fillRect/>
            </a:stretch>
          </p:blipFill>
          <p:spPr>
            <a:xfrm>
              <a:off x="573284" y="4659464"/>
              <a:ext cx="266442" cy="268339"/>
            </a:xfrm>
            <a:prstGeom prst="rect">
              <a:avLst/>
            </a:prstGeom>
          </p:spPr>
        </p:pic>
        <p:sp>
          <p:nvSpPr>
            <p:cNvPr id="17" name="object 17"/>
            <p:cNvSpPr/>
            <p:nvPr/>
          </p:nvSpPr>
          <p:spPr>
            <a:xfrm>
              <a:off x="469337" y="4556478"/>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sz="1000">
                <a:cs typeface="Calibri" panose="020F0502020204030204" pitchFamily="34" charset="0"/>
              </a:endParaRPr>
            </a:p>
          </p:txBody>
        </p:sp>
        <p:pic>
          <p:nvPicPr>
            <p:cNvPr id="18" name="object 18"/>
            <p:cNvPicPr/>
            <p:nvPr/>
          </p:nvPicPr>
          <p:blipFill>
            <a:blip r:embed="rId5" cstate="print"/>
            <a:stretch>
              <a:fillRect/>
            </a:stretch>
          </p:blipFill>
          <p:spPr>
            <a:xfrm>
              <a:off x="584869" y="4655248"/>
              <a:ext cx="243268" cy="276783"/>
            </a:xfrm>
            <a:prstGeom prst="rect">
              <a:avLst/>
            </a:prstGeom>
          </p:spPr>
        </p:pic>
      </p:grpSp>
      <p:sp>
        <p:nvSpPr>
          <p:cNvPr id="19" name="object 19"/>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sz="1000">
              <a:cs typeface="Calibri" panose="020F0502020204030204" pitchFamily="34" charset="0"/>
            </a:endParaRPr>
          </a:p>
        </p:txBody>
      </p:sp>
      <p:sp>
        <p:nvSpPr>
          <p:cNvPr id="20" name="object 20"/>
          <p:cNvSpPr txBox="1"/>
          <p:nvPr/>
        </p:nvSpPr>
        <p:spPr>
          <a:xfrm>
            <a:off x="6727546" y="10083162"/>
            <a:ext cx="132080" cy="320601"/>
          </a:xfrm>
          <a:prstGeom prst="rect">
            <a:avLst/>
          </a:prstGeom>
        </p:spPr>
        <p:txBody>
          <a:bodyPr vert="horz" wrap="square" lIns="0" tIns="12700" rIns="0" bIns="0" rtlCol="0">
            <a:spAutoFit/>
          </a:bodyPr>
          <a:lstStyle/>
          <a:p>
            <a:pPr marL="12700">
              <a:lnSpc>
                <a:spcPct val="100000"/>
              </a:lnSpc>
              <a:spcBef>
                <a:spcPts val="100"/>
              </a:spcBef>
            </a:pPr>
            <a:r>
              <a:rPr sz="1000" b="1" spc="-25" dirty="0">
                <a:solidFill>
                  <a:srgbClr val="FFFFFF"/>
                </a:solidFill>
                <a:latin typeface="Century Gothic"/>
                <a:cs typeface="Calibri" panose="020F0502020204030204" pitchFamily="34" charset="0"/>
              </a:rPr>
              <a:t>17</a:t>
            </a:r>
            <a:endParaRPr sz="1000">
              <a:latin typeface="Century Gothic"/>
              <a:cs typeface="Calibri" panose="020F0502020204030204" pitchFamily="34" charset="0"/>
            </a:endParaRPr>
          </a:p>
        </p:txBody>
      </p:sp>
      <p:sp>
        <p:nvSpPr>
          <p:cNvPr id="22" name="Rectangle 1">
            <a:extLst>
              <a:ext uri="{FF2B5EF4-FFF2-40B4-BE49-F238E27FC236}">
                <a16:creationId xmlns:a16="http://schemas.microsoft.com/office/drawing/2014/main" id="{434ECFF9-D709-33FF-1BA7-7544D78EBBB7}"/>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3" name="Rectangle 2">
            <a:extLst>
              <a:ext uri="{FF2B5EF4-FFF2-40B4-BE49-F238E27FC236}">
                <a16:creationId xmlns:a16="http://schemas.microsoft.com/office/drawing/2014/main" id="{D1DEAE2E-C7F7-A5A2-81C1-336B7EC89B5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4" name="Rectangle 3">
            <a:extLst>
              <a:ext uri="{FF2B5EF4-FFF2-40B4-BE49-F238E27FC236}">
                <a16:creationId xmlns:a16="http://schemas.microsoft.com/office/drawing/2014/main" id="{4DA1785B-220B-AF91-C778-8E4E31BAE84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Rectangle 4">
            <a:extLst>
              <a:ext uri="{FF2B5EF4-FFF2-40B4-BE49-F238E27FC236}">
                <a16:creationId xmlns:a16="http://schemas.microsoft.com/office/drawing/2014/main" id="{BB294E78-EAE6-993A-D18D-2E27C05C7049}"/>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6" name="Rectangle 5">
            <a:extLst>
              <a:ext uri="{FF2B5EF4-FFF2-40B4-BE49-F238E27FC236}">
                <a16:creationId xmlns:a16="http://schemas.microsoft.com/office/drawing/2014/main" id="{0B561539-877B-D5BE-D840-8DFBEA638462}"/>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7" name="Rectangle 6">
            <a:extLst>
              <a:ext uri="{FF2B5EF4-FFF2-40B4-BE49-F238E27FC236}">
                <a16:creationId xmlns:a16="http://schemas.microsoft.com/office/drawing/2014/main" id="{88B6AECE-287A-98F4-DF1E-F1199F186EA8}"/>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8" name="Rectangle 7">
            <a:extLst>
              <a:ext uri="{FF2B5EF4-FFF2-40B4-BE49-F238E27FC236}">
                <a16:creationId xmlns:a16="http://schemas.microsoft.com/office/drawing/2014/main" id="{A1AEC2C8-F697-1CE0-27E9-D1A3E2C50E2E}"/>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9" name="Rectangle 8">
            <a:extLst>
              <a:ext uri="{FF2B5EF4-FFF2-40B4-BE49-F238E27FC236}">
                <a16:creationId xmlns:a16="http://schemas.microsoft.com/office/drawing/2014/main" id="{561C7E04-88E1-C1E1-DE06-0FCE1E0B2D0E}"/>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0" name="Rectangle 9">
            <a:extLst>
              <a:ext uri="{FF2B5EF4-FFF2-40B4-BE49-F238E27FC236}">
                <a16:creationId xmlns:a16="http://schemas.microsoft.com/office/drawing/2014/main" id="{6429B4FC-D028-F525-6034-12CA278FE48F}"/>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1" name="Rectangle 10">
            <a:extLst>
              <a:ext uri="{FF2B5EF4-FFF2-40B4-BE49-F238E27FC236}">
                <a16:creationId xmlns:a16="http://schemas.microsoft.com/office/drawing/2014/main" id="{36B7D88A-5F5E-FCB9-BB76-0F80CF45EB7B}"/>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2" name="Rectangle 11">
            <a:extLst>
              <a:ext uri="{FF2B5EF4-FFF2-40B4-BE49-F238E27FC236}">
                <a16:creationId xmlns:a16="http://schemas.microsoft.com/office/drawing/2014/main" id="{CBBCFA9E-F3AB-5EFF-B201-3AF4769EE73D}"/>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3" name="Rectangle 12">
            <a:extLst>
              <a:ext uri="{FF2B5EF4-FFF2-40B4-BE49-F238E27FC236}">
                <a16:creationId xmlns:a16="http://schemas.microsoft.com/office/drawing/2014/main" id="{AC46EABE-1B16-9FE3-3B0C-768A2D528C5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4" name="Rectangle 13">
            <a:extLst>
              <a:ext uri="{FF2B5EF4-FFF2-40B4-BE49-F238E27FC236}">
                <a16:creationId xmlns:a16="http://schemas.microsoft.com/office/drawing/2014/main" id="{C1D45A49-01E3-EFA5-5727-050BA8D239E8}"/>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5" name="object 23">
            <a:extLst>
              <a:ext uri="{FF2B5EF4-FFF2-40B4-BE49-F238E27FC236}">
                <a16:creationId xmlns:a16="http://schemas.microsoft.com/office/drawing/2014/main" id="{8F85F06B-477A-2305-DD7E-8DD7B0AEDE4D}"/>
              </a:ext>
            </a:extLst>
          </p:cNvPr>
          <p:cNvSpPr txBox="1"/>
          <p:nvPr/>
        </p:nvSpPr>
        <p:spPr>
          <a:xfrm>
            <a:off x="4275574" y="10027431"/>
            <a:ext cx="2287270" cy="348813"/>
          </a:xfrm>
          <a:prstGeom prst="rect">
            <a:avLst/>
          </a:prstGeom>
        </p:spPr>
        <p:txBody>
          <a:bodyPr vert="horz" wrap="square" lIns="0" tIns="12700" rIns="0" bIns="0" rtlCol="0">
            <a:spAutoFit/>
          </a:bodyPr>
          <a:lstStyle/>
          <a:p>
            <a:pPr marL="29209" marR="5080" indent="-17145" algn="r" rtl="1">
              <a:lnSpc>
                <a:spcPct val="108300"/>
              </a:lnSpc>
              <a:spcBef>
                <a:spcPts val="100"/>
              </a:spcBef>
            </a:pPr>
            <a:r>
              <a:rPr lang="ar-JO" sz="1000" b="1" dirty="0">
                <a:solidFill>
                  <a:srgbClr val="673089"/>
                </a:solidFill>
                <a:latin typeface="Century Gothic"/>
                <a:cs typeface="Calibri" panose="020F0502020204030204" pitchFamily="34" charset="0"/>
              </a:rPr>
              <a:t>الوحدة 4: </a:t>
            </a:r>
            <a:r>
              <a:rPr lang="ar-JO" sz="1000" spc="-10" dirty="0">
                <a:latin typeface="Verdana"/>
                <a:cs typeface="Calibri" panose="020F0502020204030204" pitchFamily="34" charset="0"/>
              </a:rPr>
              <a:t>مراحل آلية التغذية الراجعة</a:t>
            </a:r>
          </a:p>
          <a:p>
            <a:pPr marL="29209" marR="5080" indent="-17145" algn="r" rtl="1">
              <a:lnSpc>
                <a:spcPct val="108300"/>
              </a:lnSpc>
              <a:spcBef>
                <a:spcPts val="100"/>
              </a:spcBef>
            </a:pPr>
            <a:r>
              <a:rPr lang="ar-JO" sz="1000" dirty="0">
                <a:solidFill>
                  <a:srgbClr val="673089"/>
                </a:solidFill>
                <a:latin typeface="Verdana"/>
                <a:cs typeface="Calibri" panose="020F0502020204030204" pitchFamily="34" charset="0"/>
              </a:rPr>
              <a:t>المرحلة الثانية: جمع التغذية الراجعة المجتمعية</a:t>
            </a:r>
            <a:endParaRPr sz="1000" dirty="0">
              <a:latin typeface="Verdana"/>
              <a:cs typeface="Calibri" panose="020F050202020403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005747" y="723964"/>
            <a:ext cx="2929255" cy="2321148"/>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1" u="none" strike="noStrike" cap="none" normalizeH="0" baseline="0" dirty="0">
                <a:ln>
                  <a:noFill/>
                </a:ln>
                <a:solidFill>
                  <a:srgbClr val="202124"/>
                </a:solidFill>
                <a:effectLst/>
                <a:latin typeface="inherit"/>
                <a:cs typeface="Calibri" panose="020F0502020204030204" pitchFamily="34" charset="0"/>
              </a:rPr>
              <a:t>نصائح لتجنب </a:t>
            </a:r>
            <a:r>
              <a:rPr kumimoji="0" lang="ar-JO" altLang="en-US" sz="1000" b="1" u="none" strike="noStrike" cap="none" normalizeH="0" baseline="0" dirty="0">
                <a:ln>
                  <a:noFill/>
                </a:ln>
                <a:solidFill>
                  <a:srgbClr val="202124"/>
                </a:solidFill>
                <a:effectLst/>
                <a:latin typeface="inherit"/>
                <a:cs typeface="Calibri" panose="020F0502020204030204" pitchFamily="34" charset="0"/>
              </a:rPr>
              <a:t>تحيز</a:t>
            </a:r>
            <a:r>
              <a:rPr kumimoji="0" lang="ar-SA" altLang="en-US" sz="1000" b="1" u="none" strike="noStrike" cap="none" normalizeH="0" baseline="0" dirty="0">
                <a:ln>
                  <a:noFill/>
                </a:ln>
                <a:solidFill>
                  <a:srgbClr val="202124"/>
                </a:solidFill>
                <a:effectLst/>
                <a:latin typeface="inherit"/>
                <a:cs typeface="Calibri" panose="020F0502020204030204" pitchFamily="34" charset="0"/>
              </a:rPr>
              <a:t> الاستجابة أثناء جمع البيانات</a:t>
            </a:r>
            <a:r>
              <a:rPr kumimoji="0" lang="en-US" altLang="en-US" sz="1000" b="1"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1" u="none" strike="noStrike" cap="none" normalizeH="0" baseline="0" dirty="0">
                <a:ln>
                  <a:noFill/>
                </a:ln>
                <a:solidFill>
                  <a:schemeClr val="tx1"/>
                </a:solidFill>
                <a:effectLst/>
                <a:cs typeface="Calibri" panose="020F0502020204030204" pitchFamily="34" charset="0"/>
              </a:rPr>
              <a:t> </a:t>
            </a:r>
            <a:endParaRPr kumimoji="0" lang="ar-JO" altLang="en-US" sz="1000" b="1" u="none" strike="noStrike" cap="none" normalizeH="0" baseline="0" dirty="0">
              <a:ln>
                <a:noFill/>
              </a:ln>
              <a:solidFill>
                <a:schemeClr val="tx1"/>
              </a:solidFill>
              <a:effectLst/>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اشرح أن</a:t>
            </a:r>
            <a:r>
              <a:rPr kumimoji="0" lang="ar-JO" altLang="en-US" sz="1000" u="none" strike="noStrike" cap="none" normalizeH="0" baseline="0" dirty="0">
                <a:ln>
                  <a:noFill/>
                </a:ln>
                <a:solidFill>
                  <a:srgbClr val="202124"/>
                </a:solidFill>
                <a:effectLst/>
                <a:latin typeface="inherit"/>
                <a:cs typeface="Calibri" panose="020F0502020204030204" pitchFamily="34" charset="0"/>
              </a:rPr>
              <a:t>ه لن يتم الكشف عن هوية المشاركين </a:t>
            </a:r>
            <a:r>
              <a:rPr kumimoji="0" lang="ar-SA" altLang="en-US" sz="1000" u="none" strike="noStrike" cap="none" normalizeH="0" baseline="0" dirty="0">
                <a:ln>
                  <a:noFill/>
                </a:ln>
                <a:solidFill>
                  <a:srgbClr val="202124"/>
                </a:solidFill>
                <a:effectLst/>
                <a:latin typeface="inherit"/>
                <a:cs typeface="Calibri" panose="020F0502020204030204" pitchFamily="34" charset="0"/>
              </a:rPr>
              <a:t>وأن المشاركة أو رفض المشاركة لن يؤثر على احتمالات حصول الفرد على المساعدة</a:t>
            </a:r>
            <a:r>
              <a:rPr kumimoji="0" lang="ar-JO" altLang="en-US" sz="100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وهذا مهم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لا سيما</a:t>
            </a:r>
            <a:r>
              <a:rPr kumimoji="0" lang="ar-SA" altLang="en-US" sz="1000" u="none" strike="noStrike" cap="none" normalizeH="0" baseline="0" dirty="0">
                <a:ln>
                  <a:noFill/>
                </a:ln>
                <a:solidFill>
                  <a:srgbClr val="202124"/>
                </a:solidFill>
                <a:effectLst/>
                <a:latin typeface="inherit"/>
                <a:cs typeface="Calibri" panose="020F0502020204030204" pitchFamily="34" charset="0"/>
              </a:rPr>
              <a:t>إذا تم جمع البيانات من قبل أعضاء المنظمة التي تقدم المساعدة في المنطقة</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اشرح أنها بيانات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تصورية</a:t>
            </a:r>
            <a:r>
              <a:rPr kumimoji="0" lang="ar-SA" altLang="en-US" sz="1000" u="none" strike="noStrike" cap="none" normalizeH="0" baseline="0" dirty="0">
                <a:ln>
                  <a:noFill/>
                </a:ln>
                <a:solidFill>
                  <a:srgbClr val="202124"/>
                </a:solidFill>
                <a:effectLst/>
                <a:latin typeface="inherit"/>
                <a:cs typeface="Calibri" panose="020F0502020204030204" pitchFamily="34" charset="0"/>
              </a:rPr>
              <a:t> - ولا توجد إجابات صحيحة أو خاطئة</a:t>
            </a:r>
            <a:r>
              <a:rPr kumimoji="0" lang="ar-JO" altLang="en-US" sz="1000" u="none" strike="noStrike" cap="none" normalizeH="0" baseline="0" dirty="0">
                <a:ln>
                  <a:noFill/>
                </a:ln>
                <a:solidFill>
                  <a:srgbClr val="202124"/>
                </a:solidFill>
                <a:effectLst/>
                <a:latin typeface="inherit"/>
                <a:cs typeface="Calibri" panose="020F0502020204030204" pitchFamily="34" charset="0"/>
              </a:rPr>
              <a:t>، وبأنك تهدف إلى</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معرفة </a:t>
            </a:r>
            <a:r>
              <a:rPr kumimoji="0" lang="ar-SA" altLang="en-US" sz="1000" u="none" strike="noStrike" cap="none" normalizeH="0" baseline="0" dirty="0">
                <a:ln>
                  <a:noFill/>
                </a:ln>
                <a:solidFill>
                  <a:srgbClr val="202124"/>
                </a:solidFill>
                <a:effectLst/>
                <a:latin typeface="inherit"/>
                <a:cs typeface="Calibri" panose="020F0502020204030204" pitchFamily="34" charset="0"/>
              </a:rPr>
              <a:t>ما يشعرون به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حيال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مواضيع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معينة، وهو أمر شخصي بالطبع</a:t>
            </a:r>
            <a:r>
              <a:rPr lang="ar-JO" altLang="en-US" sz="1000" dirty="0">
                <a:solidFill>
                  <a:srgbClr val="202124"/>
                </a:solidFill>
                <a:latin typeface="inherit"/>
                <a:cs typeface="Calibri" panose="020F0502020204030204" pitchFamily="34" charset="0"/>
              </a:rPr>
              <a:t>.</a:t>
            </a:r>
            <a:endParaRPr lang="ar-JO" sz="1000" dirty="0">
              <a:latin typeface="Arial"/>
              <a:cs typeface="Calibri" panose="020F0502020204030204" pitchFamily="34" charset="0"/>
            </a:endParaRPr>
          </a:p>
          <a:p>
            <a:pPr marL="171450" marR="0" lvl="0" indent="-171450" algn="just"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حاول خلق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بيئة</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مريحة بين الشخص الذي يجري المقابلة</a:t>
            </a:r>
            <a:r>
              <a:rPr kumimoji="0" lang="ar-JO" altLang="en-US" sz="100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u="none" strike="noStrike" cap="none" normalizeH="0" baseline="0" dirty="0">
                <a:ln>
                  <a:noFill/>
                </a:ln>
                <a:solidFill>
                  <a:srgbClr val="202124"/>
                </a:solidFill>
                <a:effectLst/>
                <a:latin typeface="inherit"/>
                <a:cs typeface="Calibri" panose="020F0502020204030204" pitchFamily="34" charset="0"/>
              </a:rPr>
              <a:t>والمستجيب،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لا سيما</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إذا كانت هناك قضايا حساسة تتم مناقشتها. على سبيل المثال، من الأفضل أن يتم التواصل مع اللاجئات من خلال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أنثى اُثناء</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المقابلة. إذا أمكن، </a:t>
            </a:r>
            <a:r>
              <a:rPr lang="ar-JO" altLang="en-US" sz="1000" dirty="0">
                <a:solidFill>
                  <a:srgbClr val="202124"/>
                </a:solidFill>
                <a:latin typeface="inherit"/>
                <a:cs typeface="Calibri" panose="020F0502020204030204" pitchFamily="34" charset="0"/>
              </a:rPr>
              <a:t>احرص</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أيضًا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بالتوفيق بين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الجنسيات (جامع بيانات إيراني مع لاجئ إيراني، وجامع بيانات أفغاني مع لاجئ أفغاني)</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 name="object 3"/>
          <p:cNvSpPr txBox="1"/>
          <p:nvPr/>
        </p:nvSpPr>
        <p:spPr>
          <a:xfrm>
            <a:off x="662774" y="1014278"/>
            <a:ext cx="2887980" cy="1268361"/>
          </a:xfrm>
          <a:prstGeom prst="rect">
            <a:avLst/>
          </a:prstGeom>
        </p:spPr>
        <p:txBody>
          <a:bodyPr vert="horz" wrap="square" lIns="0" tIns="12700" rIns="0" bIns="0" rtlCol="0">
            <a:spAutoFit/>
          </a:bodyPr>
          <a:lstStyle/>
          <a:p>
            <a:pPr marL="171450" marR="0" lvl="0" indent="-171450" algn="just"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JO" altLang="en-US" sz="1000" u="none" strike="noStrike" cap="none" normalizeH="0" baseline="0" dirty="0">
                <a:ln>
                  <a:noFill/>
                </a:ln>
                <a:solidFill>
                  <a:srgbClr val="202124"/>
                </a:solidFill>
                <a:effectLst/>
                <a:latin typeface="inherit"/>
                <a:cs typeface="Calibri" panose="020F0502020204030204" pitchFamily="34" charset="0"/>
              </a:rPr>
              <a:t>احرص على توفير</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بيئة هادئة، وتجنب التأثيرات الأخرى (على سبيل المثال، عدم إجراء مقابلة في غرفة الانتظار أو منطقة مزدحمة حيث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يمكن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للآخرين الاستماع).</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اشرح أن الغرض من الاستطلاع هو جمع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ملاحظات وانطباعات</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صادقة لتحسين جودة المساعدة المقدم</a:t>
            </a:r>
            <a:r>
              <a:rPr kumimoji="0" lang="ar-JO" altLang="en-US" sz="1000" u="none" strike="noStrike" cap="none" normalizeH="0" baseline="0" dirty="0">
                <a:ln>
                  <a:noFill/>
                </a:ln>
                <a:solidFill>
                  <a:srgbClr val="202124"/>
                </a:solidFill>
                <a:effectLst/>
                <a:latin typeface="inherit"/>
                <a:cs typeface="Calibri" panose="020F0502020204030204" pitchFamily="34" charset="0"/>
              </a:rPr>
              <a:t>ة.</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من المهم أن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تبقى</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محايدًا وأن تشجع الإجابات الصادقة (على سبيل المثال، حاول ألا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تظهر</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رضاك</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أو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رضاك المفرط</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عندما يقدمون إجابات إيجابية)</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 name="object 4"/>
          <p:cNvSpPr txBox="1"/>
          <p:nvPr/>
        </p:nvSpPr>
        <p:spPr>
          <a:xfrm>
            <a:off x="566254" y="2286721"/>
            <a:ext cx="2984500" cy="628377"/>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u="none" strike="noStrike" cap="none" normalizeH="0" baseline="0" dirty="0">
                <a:ln>
                  <a:noFill/>
                </a:ln>
                <a:solidFill>
                  <a:srgbClr val="202124"/>
                </a:solidFill>
                <a:effectLst/>
                <a:latin typeface="inherit"/>
                <a:cs typeface="Calibri" panose="020F0502020204030204" pitchFamily="34" charset="0"/>
              </a:rPr>
              <a:t>ترتبط </a:t>
            </a:r>
            <a:r>
              <a:rPr kumimoji="0" lang="ar-SA" altLang="en-US" sz="1000" u="none" strike="noStrike" cap="none" normalizeH="0" baseline="0" dirty="0">
                <a:ln>
                  <a:noFill/>
                </a:ln>
                <a:solidFill>
                  <a:srgbClr val="202124"/>
                </a:solidFill>
                <a:effectLst/>
                <a:latin typeface="inherit"/>
                <a:cs typeface="Calibri" panose="020F0502020204030204" pitchFamily="34" charset="0"/>
              </a:rPr>
              <a:t>معظم هذه النصائح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بشكل كبير بعمليات </a:t>
            </a:r>
            <a:r>
              <a:rPr kumimoji="0" lang="ar-SA" altLang="en-US" sz="1000" u="none" strike="noStrike" cap="none" normalizeH="0" baseline="0" dirty="0">
                <a:ln>
                  <a:noFill/>
                </a:ln>
                <a:solidFill>
                  <a:srgbClr val="202124"/>
                </a:solidFill>
                <a:effectLst/>
                <a:latin typeface="inherit"/>
                <a:cs typeface="Calibri" panose="020F0502020204030204" pitchFamily="34" charset="0"/>
              </a:rPr>
              <a:t>بجمع البيانات وجهًا لوجه، أو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من خلال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الهاتف</a:t>
            </a:r>
            <a:r>
              <a:rPr lang="ar-JO" altLang="en-US" sz="1000" dirty="0">
                <a:solidFill>
                  <a:srgbClr val="202124"/>
                </a:solidFill>
                <a:latin typeface="inherit"/>
                <a:cs typeface="Calibri" panose="020F0502020204030204" pitchFamily="34" charset="0"/>
              </a:rPr>
              <a:t>؛</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ومع ذلك، يمكن اتباع الكثير من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الإرشادات</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عند إعداد الاستطلاعات عبر الإنترنت من خلال تضمين مقدمة واضحة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للإستطلاع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والنظر في من شارك في</a:t>
            </a:r>
            <a:r>
              <a:rPr kumimoji="0" lang="ar-JO" altLang="en-US" sz="1000" u="none" strike="noStrike" cap="none" normalizeH="0" baseline="0" dirty="0">
                <a:ln>
                  <a:noFill/>
                </a:ln>
                <a:solidFill>
                  <a:srgbClr val="202124"/>
                </a:solidFill>
                <a:effectLst/>
                <a:latin typeface="inherit"/>
                <a:cs typeface="Calibri" panose="020F0502020204030204" pitchFamily="34" charset="0"/>
              </a:rPr>
              <a:t>ه </a:t>
            </a:r>
            <a:r>
              <a:rPr kumimoji="0" lang="ar-SA" altLang="en-US" sz="1000" u="none" strike="noStrike" cap="none" normalizeH="0" baseline="0" dirty="0">
                <a:ln>
                  <a:noFill/>
                </a:ln>
                <a:solidFill>
                  <a:srgbClr val="202124"/>
                </a:solidFill>
                <a:effectLst/>
                <a:latin typeface="inherit"/>
                <a:cs typeface="Calibri" panose="020F0502020204030204" pitchFamily="34" charset="0"/>
              </a:rPr>
              <a:t>وأرسله</a:t>
            </a:r>
            <a:r>
              <a:rPr kumimoji="0" lang="ar-JO"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txBox="1"/>
          <p:nvPr/>
        </p:nvSpPr>
        <p:spPr>
          <a:xfrm>
            <a:off x="3745199" y="4165602"/>
            <a:ext cx="3171190" cy="641201"/>
          </a:xfrm>
          <a:prstGeom prst="rect">
            <a:avLst/>
          </a:prstGeom>
        </p:spPr>
        <p:txBody>
          <a:bodyPr vert="horz" wrap="square" lIns="0" tIns="12700" rIns="0" bIns="0" rtlCol="0">
            <a:spAutoFit/>
          </a:bodyPr>
          <a:lstStyle/>
          <a:p>
            <a:pPr marL="12700" algn="just" rtl="1">
              <a:lnSpc>
                <a:spcPct val="100000"/>
              </a:lnSpc>
              <a:spcBef>
                <a:spcPts val="100"/>
              </a:spcBef>
            </a:pPr>
            <a:r>
              <a:rPr sz="1000" spc="65" dirty="0">
                <a:solidFill>
                  <a:srgbClr val="E42A83"/>
                </a:solidFill>
                <a:latin typeface="Century Gothic"/>
                <a:cs typeface="Calibri" panose="020F0502020204030204" pitchFamily="34" charset="0"/>
              </a:rPr>
              <a:t>2.3</a:t>
            </a:r>
            <a:r>
              <a:rPr sz="1000" spc="45" dirty="0">
                <a:solidFill>
                  <a:srgbClr val="E42A83"/>
                </a:solidFill>
                <a:latin typeface="Century Gothic"/>
                <a:cs typeface="Calibri" panose="020F0502020204030204" pitchFamily="34" charset="0"/>
              </a:rPr>
              <a:t> </a:t>
            </a:r>
            <a:r>
              <a:rPr lang="ar-JO" sz="1000" spc="135" dirty="0">
                <a:solidFill>
                  <a:srgbClr val="E42A83"/>
                </a:solidFill>
                <a:latin typeface="Century Gothic"/>
                <a:cs typeface="Calibri" panose="020F0502020204030204" pitchFamily="34" charset="0"/>
              </a:rPr>
              <a:t>الإستماع والإقرار</a:t>
            </a:r>
          </a:p>
          <a:p>
            <a:pPr marL="12700" algn="just" rtl="1">
              <a:lnSpc>
                <a:spcPct val="100000"/>
              </a:lnSpc>
              <a:spcBef>
                <a:spcPts val="100"/>
              </a:spcBef>
            </a:pPr>
            <a:endParaRPr sz="1000" dirty="0">
              <a:latin typeface="Century Gothic"/>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u="none" strike="noStrike" cap="none" normalizeH="0" baseline="0" dirty="0">
                <a:ln>
                  <a:noFill/>
                </a:ln>
                <a:solidFill>
                  <a:srgbClr val="202124"/>
                </a:solidFill>
                <a:effectLst/>
                <a:latin typeface="inherit"/>
                <a:cs typeface="Calibri" panose="020F0502020204030204" pitchFamily="34" charset="0"/>
              </a:rPr>
              <a:t>يعد الاستماع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المقصود</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والفعال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بمثابة</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وسيلة لإظهار الاحترام وخلق مساحة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واسعة</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للحوار</a:t>
            </a:r>
            <a:r>
              <a:rPr kumimoji="0" lang="ar-JO" altLang="en-US" sz="1000" u="none" strike="noStrike" cap="none" normalizeH="0" baseline="0" dirty="0">
                <a:ln>
                  <a:noFill/>
                </a:ln>
                <a:solidFill>
                  <a:srgbClr val="202124"/>
                </a:solidFill>
                <a:effectLst/>
                <a:latin typeface="inherit"/>
                <a:cs typeface="Calibri" panose="020F0502020204030204" pitchFamily="34" charset="0"/>
              </a:rPr>
              <a:t>، كما</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يتطلب من المستمع أن يكون متواضعا،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ومنفتحا</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6" name="object 6"/>
          <p:cNvSpPr txBox="1"/>
          <p:nvPr/>
        </p:nvSpPr>
        <p:spPr>
          <a:xfrm>
            <a:off x="653069" y="4518311"/>
            <a:ext cx="2984500" cy="320601"/>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JO" altLang="en-US" sz="1000" u="none" strike="noStrike" cap="none" normalizeH="0" baseline="0" dirty="0">
                <a:ln>
                  <a:noFill/>
                </a:ln>
                <a:solidFill>
                  <a:srgbClr val="202124"/>
                </a:solidFill>
                <a:effectLst/>
                <a:latin typeface="inherit"/>
                <a:cs typeface="Calibri" panose="020F0502020204030204" pitchFamily="34" charset="0"/>
              </a:rPr>
              <a:t>وأن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يضع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أحكامه وتصوراته المسبقة</a:t>
            </a:r>
            <a:r>
              <a:rPr kumimoji="0" lang="ar-JO" altLang="en-US" sz="1000" u="none" strike="noStrike" cap="none" normalizeH="0" baseline="0" dirty="0">
                <a:ln>
                  <a:noFill/>
                </a:ln>
                <a:solidFill>
                  <a:srgbClr val="202124"/>
                </a:solidFill>
                <a:effectLst/>
                <a:latin typeface="inherit"/>
                <a:cs typeface="Calibri" panose="020F0502020204030204" pitchFamily="34" charset="0"/>
              </a:rPr>
              <a:t> جانباً</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وأن يكون منفتحين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حيال الاستماع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للمشاعر </a:t>
            </a:r>
            <a:r>
              <a:rPr kumimoji="0" lang="ar-SA" altLang="en-US" sz="1000" u="none" strike="noStrike" cap="none" normalizeH="0" baseline="0" dirty="0">
                <a:ln>
                  <a:noFill/>
                </a:ln>
                <a:solidFill>
                  <a:srgbClr val="202124"/>
                </a:solidFill>
                <a:effectLst/>
                <a:latin typeface="inherit"/>
                <a:cs typeface="Calibri" panose="020F0502020204030204" pitchFamily="34" charset="0"/>
              </a:rPr>
              <a:t>والمعاني الكامنة وراء الكلمات</a:t>
            </a:r>
            <a:r>
              <a:rPr kumimoji="0" lang="ar-JO" altLang="en-US" sz="1000" u="none" strike="noStrike" cap="none" normalizeH="0" baseline="0" dirty="0">
                <a:ln>
                  <a:noFill/>
                </a:ln>
                <a:solidFill>
                  <a:srgbClr val="202124"/>
                </a:solidFill>
                <a:effectLst/>
                <a:latin typeface="inherit"/>
                <a:cs typeface="Calibri" panose="020F0502020204030204" pitchFamily="34" charset="0"/>
              </a:rPr>
              <a:t> أيضًا.</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7" name="object 7"/>
          <p:cNvSpPr/>
          <p:nvPr/>
        </p:nvSpPr>
        <p:spPr>
          <a:xfrm>
            <a:off x="719999" y="558480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sz="1000">
              <a:cs typeface="Calibri" panose="020F0502020204030204" pitchFamily="34" charset="0"/>
            </a:endParaRPr>
          </a:p>
        </p:txBody>
      </p:sp>
      <p:sp>
        <p:nvSpPr>
          <p:cNvPr id="8" name="object 8"/>
          <p:cNvSpPr txBox="1"/>
          <p:nvPr/>
        </p:nvSpPr>
        <p:spPr>
          <a:xfrm>
            <a:off x="2762854" y="5019508"/>
            <a:ext cx="4153535" cy="170180"/>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يوفر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المصدر أدناه</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بعض الإرشادات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عن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كيفية الاستماع بفعالي</a:t>
            </a:r>
            <a:r>
              <a:rPr kumimoji="0" lang="ar-JO" altLang="en-US" sz="1000" u="none" strike="noStrike" cap="none" normalizeH="0" baseline="0" dirty="0">
                <a:ln>
                  <a:noFill/>
                </a:ln>
                <a:solidFill>
                  <a:srgbClr val="202124"/>
                </a:solidFill>
                <a:effectLst/>
                <a:latin typeface="inherit"/>
                <a:cs typeface="Calibri" panose="020F0502020204030204" pitchFamily="34" charset="0"/>
              </a:rPr>
              <a:t>ة:</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9" name="object 9"/>
          <p:cNvSpPr txBox="1"/>
          <p:nvPr/>
        </p:nvSpPr>
        <p:spPr>
          <a:xfrm>
            <a:off x="5412543" y="5665096"/>
            <a:ext cx="915669" cy="166712"/>
          </a:xfrm>
          <a:prstGeom prst="rect">
            <a:avLst/>
          </a:prstGeom>
        </p:spPr>
        <p:txBody>
          <a:bodyPr vert="horz" wrap="square" lIns="0" tIns="12700" rIns="0" bIns="0" rtlCol="0">
            <a:spAutoFit/>
          </a:bodyPr>
          <a:lstStyle/>
          <a:p>
            <a:pPr marL="12700" algn="r">
              <a:lnSpc>
                <a:spcPct val="100000"/>
              </a:lnSpc>
              <a:spcBef>
                <a:spcPts val="100"/>
              </a:spcBef>
            </a:pPr>
            <a:r>
              <a:rPr lang="ar-JO" sz="1000" spc="45" dirty="0">
                <a:solidFill>
                  <a:srgbClr val="FFFFFF"/>
                </a:solidFill>
                <a:latin typeface="Century Gothic"/>
                <a:cs typeface="Calibri" panose="020F0502020204030204" pitchFamily="34" charset="0"/>
              </a:rPr>
              <a:t>المصادر </a:t>
            </a:r>
            <a:endParaRPr sz="1000" dirty="0">
              <a:latin typeface="Century Gothic"/>
              <a:cs typeface="Calibri" panose="020F0502020204030204" pitchFamily="34" charset="0"/>
            </a:endParaRPr>
          </a:p>
        </p:txBody>
      </p:sp>
      <p:sp>
        <p:nvSpPr>
          <p:cNvPr id="10" name="object 10"/>
          <p:cNvSpPr txBox="1"/>
          <p:nvPr/>
        </p:nvSpPr>
        <p:spPr>
          <a:xfrm>
            <a:off x="1847000" y="6090958"/>
            <a:ext cx="4909820" cy="448841"/>
          </a:xfrm>
          <a:prstGeom prst="rect">
            <a:avLst/>
          </a:prstGeom>
        </p:spPr>
        <p:txBody>
          <a:bodyPr vert="horz" wrap="square" lIns="0" tIns="12700" rIns="0" bIns="0" rtlCol="0">
            <a:spAutoFit/>
          </a:bodyPr>
          <a:lstStyle/>
          <a:p>
            <a:pPr marL="551815" indent="-179705" algn="r">
              <a:lnSpc>
                <a:spcPct val="100000"/>
              </a:lnSpc>
              <a:spcBef>
                <a:spcPts val="100"/>
              </a:spcBef>
              <a:buClr>
                <a:srgbClr val="673089"/>
              </a:buClr>
              <a:buFont typeface="Arial Narrow"/>
              <a:buChar char="►"/>
              <a:tabLst>
                <a:tab pos="551815" algn="l"/>
              </a:tabLst>
            </a:pPr>
            <a:r>
              <a:rPr lang="ar-JO" sz="1000" u="sng" spc="-20" dirty="0">
                <a:solidFill>
                  <a:srgbClr val="992B7D"/>
                </a:solidFill>
                <a:uFill>
                  <a:solidFill>
                    <a:srgbClr val="992B7D"/>
                  </a:solidFill>
                </a:uFill>
                <a:latin typeface="Arial"/>
                <a:cs typeface="Calibri" panose="020F0502020204030204" pitchFamily="34" charset="0"/>
                <a:hlinkClick r:id="rId2"/>
              </a:rPr>
              <a:t>أداة التغذية الراجعة 18: مهارات مهمة للاستماع الفعال</a:t>
            </a:r>
            <a:endParaRPr sz="1000" dirty="0">
              <a:latin typeface="Arial"/>
              <a:cs typeface="Calibri" panose="020F0502020204030204" pitchFamily="34" charset="0"/>
            </a:endParaRPr>
          </a:p>
          <a:p>
            <a:pPr marL="12700" algn="r" rtl="1">
              <a:spcBef>
                <a:spcPts val="1010"/>
              </a:spcBef>
            </a:pPr>
            <a:r>
              <a:rPr kumimoji="0" lang="ar-SA" altLang="en-US" sz="1000" u="none" strike="noStrike" cap="none" normalizeH="0" baseline="0" dirty="0">
                <a:ln>
                  <a:noFill/>
                </a:ln>
                <a:solidFill>
                  <a:srgbClr val="202124"/>
                </a:solidFill>
                <a:effectLst/>
                <a:latin typeface="inherit"/>
                <a:cs typeface="Calibri" panose="020F0502020204030204" pitchFamily="34" charset="0"/>
              </a:rPr>
              <a:t>يجب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الإقرار</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بالملاحظات والانطباعات</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التي يتم تلقيها من خلال أي من </a:t>
            </a:r>
            <a:r>
              <a:rPr lang="ar-JO" sz="1000" dirty="0">
                <a:solidFill>
                  <a:srgbClr val="E42A83"/>
                </a:solidFill>
                <a:latin typeface="Arial"/>
                <a:cs typeface="Calibri" panose="020F0502020204030204" pitchFamily="34" charset="0"/>
                <a:hlinkClick r:id="rId3" action="ppaction://hlinksldjump"/>
              </a:rPr>
              <a:t>القنوات</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هذا يتضمن</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1" name="object 11"/>
          <p:cNvSpPr txBox="1"/>
          <p:nvPr/>
        </p:nvSpPr>
        <p:spPr>
          <a:xfrm>
            <a:off x="3754978" y="6732257"/>
            <a:ext cx="2887980" cy="706603"/>
          </a:xfrm>
          <a:prstGeom prst="rect">
            <a:avLst/>
          </a:prstGeom>
        </p:spPr>
        <p:txBody>
          <a:bodyPr vert="horz" wrap="square" lIns="0" tIns="33019" rIns="0" bIns="0" rtlCol="0">
            <a:spAutoFit/>
          </a:bodyPr>
          <a:lstStyle/>
          <a:p>
            <a:pPr marL="120014" indent="-107314" rtl="1">
              <a:lnSpc>
                <a:spcPct val="100000"/>
              </a:lnSpc>
              <a:spcBef>
                <a:spcPts val="259"/>
              </a:spcBef>
              <a:buClr>
                <a:srgbClr val="992B7D"/>
              </a:buClr>
              <a:buFont typeface="Wingdings"/>
              <a:buChar char=""/>
              <a:tabLst>
                <a:tab pos="120014" algn="l"/>
              </a:tabLst>
            </a:pPr>
            <a:r>
              <a:rPr lang="ar-JO" sz="1000" dirty="0">
                <a:latin typeface="Arial"/>
                <a:cs typeface="Calibri" panose="020F0502020204030204" pitchFamily="34" charset="0"/>
              </a:rPr>
              <a:t>تقديم الشكر لمقدم الملاحظات والانطباعات.</a:t>
            </a:r>
            <a:endParaRPr sz="1000" dirty="0">
              <a:latin typeface="Arial"/>
              <a:cs typeface="Calibri" panose="020F0502020204030204" pitchFamily="34" charset="0"/>
            </a:endParaRPr>
          </a:p>
          <a:p>
            <a:pPr marL="120014" indent="-107314" rtl="1">
              <a:lnSpc>
                <a:spcPct val="100000"/>
              </a:lnSpc>
              <a:spcBef>
                <a:spcPts val="160"/>
              </a:spcBef>
              <a:buClr>
                <a:srgbClr val="992B7D"/>
              </a:buClr>
              <a:buFont typeface="Wingdings"/>
              <a:buChar char=""/>
              <a:tabLst>
                <a:tab pos="120014" algn="l"/>
              </a:tabLst>
            </a:pPr>
            <a:r>
              <a:rPr lang="ar-JO" sz="1000" spc="-20" dirty="0">
                <a:latin typeface="Arial"/>
                <a:cs typeface="Calibri" panose="020F0502020204030204" pitchFamily="34" charset="0"/>
              </a:rPr>
              <a:t>اطلاعهم على ما ستفعله بهذه الملاحظات والانطباعات.</a:t>
            </a:r>
            <a:endParaRPr sz="1000" dirty="0">
              <a:latin typeface="Arial"/>
              <a:cs typeface="Calibri" panose="020F0502020204030204" pitchFamily="34" charset="0"/>
            </a:endParaRPr>
          </a:p>
          <a:p>
            <a:pPr marL="119380" marR="5080" indent="-107314" rtl="1">
              <a:lnSpc>
                <a:spcPct val="113999"/>
              </a:lnSpc>
              <a:buClr>
                <a:srgbClr val="992B7D"/>
              </a:buClr>
              <a:buFont typeface="Wingdings"/>
              <a:buChar char=""/>
              <a:tabLst>
                <a:tab pos="120650" algn="l"/>
              </a:tabLst>
            </a:pPr>
            <a:r>
              <a:rPr lang="ar-JO" sz="1000" dirty="0">
                <a:latin typeface="Arial"/>
                <a:cs typeface="Calibri" panose="020F0502020204030204" pitchFamily="34" charset="0"/>
              </a:rPr>
              <a:t>إبلاغهم بالوقت المتوقع للرد عليها.</a:t>
            </a:r>
            <a:endParaRPr sz="1000" dirty="0">
              <a:latin typeface="Arial"/>
              <a:cs typeface="Calibri" panose="020F0502020204030204" pitchFamily="34" charset="0"/>
            </a:endParaRPr>
          </a:p>
          <a:p>
            <a:pPr marL="119380" marR="5080" indent="-107314" rtl="1">
              <a:lnSpc>
                <a:spcPct val="113999"/>
              </a:lnSpc>
              <a:buClr>
                <a:srgbClr val="992B7D"/>
              </a:buClr>
              <a:buFont typeface="Wingdings"/>
              <a:buChar char=""/>
              <a:tabLst>
                <a:tab pos="120650" algn="l"/>
              </a:tabLst>
            </a:pPr>
            <a:r>
              <a:rPr lang="ar-JO" sz="1000" dirty="0">
                <a:latin typeface="Arial"/>
                <a:cs typeface="Calibri" panose="020F0502020204030204" pitchFamily="34" charset="0"/>
              </a:rPr>
              <a:t>الإشارة إلى القنوات التي يتعين عليهم تلقي الردود من خلالها.</a:t>
            </a:r>
            <a:endParaRPr sz="1000" dirty="0">
              <a:latin typeface="Arial"/>
              <a:cs typeface="Calibri" panose="020F0502020204030204" pitchFamily="34" charset="0"/>
            </a:endParaRPr>
          </a:p>
        </p:txBody>
      </p:sp>
      <p:sp>
        <p:nvSpPr>
          <p:cNvPr id="12" name="object 12"/>
          <p:cNvSpPr txBox="1"/>
          <p:nvPr/>
        </p:nvSpPr>
        <p:spPr>
          <a:xfrm>
            <a:off x="421583" y="6732208"/>
            <a:ext cx="2984500" cy="1090042"/>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يمكن أن يكون لكل قناة طرق مختلفة للإقرار باستلام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على سبيل المثال،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من الممكن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أن تنتهي المحادثات الشخصية بإقرار شفهي، أو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من الممكن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أن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يتم الرد عليها من خلال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البريد الإلكتروني أو صندوق الوارد الخاص بوسائل التواصل الاجتماعي برسالة قصيرة، أو يمكن الإقرار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بالملاحظات والانطباعات</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المجهولة بعناية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ب</a:t>
            </a:r>
            <a:r>
              <a:rPr kumimoji="0" lang="ar-SA" altLang="en-US" sz="1000" u="none" strike="noStrike" cap="none" normalizeH="0" baseline="0" dirty="0">
                <a:ln>
                  <a:noFill/>
                </a:ln>
                <a:solidFill>
                  <a:srgbClr val="202124"/>
                </a:solidFill>
                <a:effectLst/>
                <a:latin typeface="inherit"/>
                <a:cs typeface="Calibri" panose="020F0502020204030204" pitchFamily="34" charset="0"/>
              </a:rPr>
              <a:t>ذكر لفظي</a:t>
            </a:r>
            <a:r>
              <a:rPr kumimoji="0" lang="ar-JO" altLang="en-US" sz="1000" u="none" strike="noStrike" cap="none" normalizeH="0" baseline="0" dirty="0">
                <a:ln>
                  <a:noFill/>
                </a:ln>
                <a:solidFill>
                  <a:srgbClr val="202124"/>
                </a:solidFill>
                <a:effectLst/>
                <a:latin typeface="inherit"/>
                <a:cs typeface="Calibri" panose="020F0502020204030204" pitchFamily="34" charset="0"/>
              </a:rPr>
              <a:t> في أحد الاجتماعات المجتمعية.</a:t>
            </a:r>
            <a:r>
              <a:rPr kumimoji="0" lang="en-US" altLang="en-US" sz="1000" u="none" strike="noStrike" cap="none" normalizeH="0" baseline="0" dirty="0">
                <a:ln>
                  <a:noFill/>
                </a:ln>
                <a:solidFill>
                  <a:srgbClr val="202124"/>
                </a:solidFill>
                <a:effectLst/>
                <a:latin typeface="inherit"/>
                <a:cs typeface="Calibri" panose="020F0502020204030204" pitchFamily="34" charset="0"/>
              </a:rPr>
              <a:t> </a:t>
            </a:r>
            <a:br>
              <a:rPr kumimoji="0" lang="en-US" altLang="en-US" sz="1000" u="none" strike="noStrike" cap="none" normalizeH="0" baseline="0" dirty="0">
                <a:ln>
                  <a:noFill/>
                </a:ln>
                <a:solidFill>
                  <a:schemeClr val="tx1"/>
                </a:solidFill>
                <a:effectLst/>
                <a:cs typeface="Calibri" panose="020F0502020204030204" pitchFamily="34" charset="0"/>
              </a:rPr>
            </a:b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grpSp>
        <p:nvGrpSpPr>
          <p:cNvPr id="13" name="object 13"/>
          <p:cNvGrpSpPr/>
          <p:nvPr/>
        </p:nvGrpSpPr>
        <p:grpSpPr>
          <a:xfrm>
            <a:off x="6405790" y="5540199"/>
            <a:ext cx="474345" cy="474345"/>
            <a:chOff x="469337" y="5534916"/>
            <a:chExt cx="474345" cy="474345"/>
          </a:xfrm>
        </p:grpSpPr>
        <p:sp>
          <p:nvSpPr>
            <p:cNvPr id="14" name="object 14"/>
            <p:cNvSpPr/>
            <p:nvPr/>
          </p:nvSpPr>
          <p:spPr>
            <a:xfrm>
              <a:off x="469337" y="5534916"/>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sz="1000">
                <a:cs typeface="Calibri" panose="020F0502020204030204" pitchFamily="34" charset="0"/>
              </a:endParaRPr>
            </a:p>
          </p:txBody>
        </p:sp>
        <p:pic>
          <p:nvPicPr>
            <p:cNvPr id="15" name="object 15"/>
            <p:cNvPicPr/>
            <p:nvPr/>
          </p:nvPicPr>
          <p:blipFill>
            <a:blip r:embed="rId4" cstate="print"/>
            <a:stretch>
              <a:fillRect/>
            </a:stretch>
          </p:blipFill>
          <p:spPr>
            <a:xfrm>
              <a:off x="573284" y="5637904"/>
              <a:ext cx="266442" cy="268339"/>
            </a:xfrm>
            <a:prstGeom prst="rect">
              <a:avLst/>
            </a:prstGeom>
          </p:spPr>
        </p:pic>
      </p:grpSp>
      <p:pic>
        <p:nvPicPr>
          <p:cNvPr id="16" name="object 16"/>
          <p:cNvPicPr/>
          <p:nvPr/>
        </p:nvPicPr>
        <p:blipFill>
          <a:blip r:embed="rId5" cstate="print"/>
          <a:stretch>
            <a:fillRect/>
          </a:stretch>
        </p:blipFill>
        <p:spPr>
          <a:xfrm>
            <a:off x="4253170" y="6066366"/>
            <a:ext cx="245795" cy="245795"/>
          </a:xfrm>
          <a:prstGeom prst="rect">
            <a:avLst/>
          </a:prstGeom>
        </p:spPr>
      </p:pic>
      <p:grpSp>
        <p:nvGrpSpPr>
          <p:cNvPr id="17" name="object 17"/>
          <p:cNvGrpSpPr/>
          <p:nvPr/>
        </p:nvGrpSpPr>
        <p:grpSpPr>
          <a:xfrm>
            <a:off x="-4022" y="7631317"/>
            <a:ext cx="7560457" cy="3132193"/>
            <a:chOff x="0" y="6984009"/>
            <a:chExt cx="7560457" cy="3708336"/>
          </a:xfrm>
        </p:grpSpPr>
        <p:sp>
          <p:nvSpPr>
            <p:cNvPr id="18" name="object 18"/>
            <p:cNvSpPr/>
            <p:nvPr/>
          </p:nvSpPr>
          <p:spPr>
            <a:xfrm>
              <a:off x="5365262" y="7851863"/>
              <a:ext cx="2195195" cy="2840355"/>
            </a:xfrm>
            <a:custGeom>
              <a:avLst/>
              <a:gdLst/>
              <a:ahLst/>
              <a:cxnLst/>
              <a:rect l="l" t="t" r="r" b="b"/>
              <a:pathLst>
                <a:path w="2195195" h="2840354">
                  <a:moveTo>
                    <a:pt x="2194742" y="0"/>
                  </a:moveTo>
                  <a:lnTo>
                    <a:pt x="1335991" y="541110"/>
                  </a:lnTo>
                  <a:lnTo>
                    <a:pt x="342637" y="1571948"/>
                  </a:lnTo>
                  <a:lnTo>
                    <a:pt x="7949" y="2040510"/>
                  </a:lnTo>
                  <a:lnTo>
                    <a:pt x="0" y="2840139"/>
                  </a:lnTo>
                  <a:lnTo>
                    <a:pt x="2194742" y="2840139"/>
                  </a:lnTo>
                  <a:lnTo>
                    <a:pt x="2194742" y="0"/>
                  </a:lnTo>
                  <a:close/>
                </a:path>
              </a:pathLst>
            </a:custGeom>
            <a:solidFill>
              <a:srgbClr val="E42A83">
                <a:alpha val="54998"/>
              </a:srgbClr>
            </a:solidFill>
          </p:spPr>
          <p:txBody>
            <a:bodyPr wrap="square" lIns="0" tIns="0" rIns="0" bIns="0" rtlCol="0"/>
            <a:lstStyle/>
            <a:p>
              <a:endParaRPr sz="1000">
                <a:cs typeface="Calibri" panose="020F0502020204030204" pitchFamily="34" charset="0"/>
              </a:endParaRPr>
            </a:p>
          </p:txBody>
        </p:sp>
        <p:sp>
          <p:nvSpPr>
            <p:cNvPr id="19" name="object 19"/>
            <p:cNvSpPr/>
            <p:nvPr/>
          </p:nvSpPr>
          <p:spPr>
            <a:xfrm>
              <a:off x="4876271" y="7533855"/>
              <a:ext cx="2684145" cy="3158490"/>
            </a:xfrm>
            <a:custGeom>
              <a:avLst/>
              <a:gdLst/>
              <a:ahLst/>
              <a:cxnLst/>
              <a:rect l="l" t="t" r="r" b="b"/>
              <a:pathLst>
                <a:path w="2684145" h="3158490">
                  <a:moveTo>
                    <a:pt x="2683733" y="0"/>
                  </a:moveTo>
                  <a:lnTo>
                    <a:pt x="1330948" y="850546"/>
                  </a:lnTo>
                  <a:lnTo>
                    <a:pt x="335420" y="1881384"/>
                  </a:lnTo>
                  <a:lnTo>
                    <a:pt x="0" y="2349946"/>
                  </a:lnTo>
                  <a:lnTo>
                    <a:pt x="0" y="3158146"/>
                  </a:lnTo>
                  <a:lnTo>
                    <a:pt x="2683733" y="3158146"/>
                  </a:lnTo>
                  <a:lnTo>
                    <a:pt x="2683733" y="0"/>
                  </a:lnTo>
                  <a:close/>
                </a:path>
              </a:pathLst>
            </a:custGeom>
            <a:solidFill>
              <a:srgbClr val="A92886">
                <a:alpha val="97999"/>
              </a:srgbClr>
            </a:solidFill>
          </p:spPr>
          <p:txBody>
            <a:bodyPr wrap="square" lIns="0" tIns="0" rIns="0" bIns="0" rtlCol="0"/>
            <a:lstStyle/>
            <a:p>
              <a:endParaRPr sz="1000">
                <a:cs typeface="Calibri" panose="020F0502020204030204" pitchFamily="34" charset="0"/>
              </a:endParaRPr>
            </a:p>
          </p:txBody>
        </p:sp>
        <p:pic>
          <p:nvPicPr>
            <p:cNvPr id="20" name="object 20"/>
            <p:cNvPicPr/>
            <p:nvPr/>
          </p:nvPicPr>
          <p:blipFill>
            <a:blip r:embed="rId6" cstate="print"/>
            <a:stretch>
              <a:fillRect/>
            </a:stretch>
          </p:blipFill>
          <p:spPr>
            <a:xfrm>
              <a:off x="0" y="6984009"/>
              <a:ext cx="7559992" cy="3707993"/>
            </a:xfrm>
            <a:prstGeom prst="rect">
              <a:avLst/>
            </a:prstGeom>
          </p:spPr>
        </p:pic>
      </p:grpSp>
      <p:sp>
        <p:nvSpPr>
          <p:cNvPr id="21" name="object 21"/>
          <p:cNvSpPr txBox="1"/>
          <p:nvPr/>
        </p:nvSpPr>
        <p:spPr>
          <a:xfrm>
            <a:off x="91345" y="8809653"/>
            <a:ext cx="1562100" cy="992579"/>
          </a:xfrm>
          <a:prstGeom prst="rect">
            <a:avLst/>
          </a:prstGeom>
        </p:spPr>
        <p:txBody>
          <a:bodyPr vert="horz" wrap="square" lIns="0" tIns="762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800" u="none" strike="noStrike" cap="none" normalizeH="0" baseline="0" dirty="0">
                <a:ln>
                  <a:noFill/>
                </a:ln>
                <a:solidFill>
                  <a:srgbClr val="990099"/>
                </a:solidFill>
                <a:effectLst/>
                <a:latin typeface="inherit"/>
                <a:cs typeface="Calibri" panose="020F0502020204030204" pitchFamily="34" charset="0"/>
              </a:rPr>
              <a:t>تركيا 2021 - نزيلا، لاجئة سورية تبلغ من العمر 64 عامًا، تشارك قصتها حول كيفية قدومها إلى تركيا وكيف </a:t>
            </a:r>
            <a:r>
              <a:rPr kumimoji="0" lang="ar-JO" altLang="en-US" sz="800" u="none" strike="noStrike" cap="none" normalizeH="0" baseline="0" dirty="0">
                <a:ln>
                  <a:noFill/>
                </a:ln>
                <a:solidFill>
                  <a:srgbClr val="990099"/>
                </a:solidFill>
                <a:effectLst/>
                <a:latin typeface="inherit"/>
                <a:cs typeface="Calibri" panose="020F0502020204030204" pitchFamily="34" charset="0"/>
              </a:rPr>
              <a:t>تُغطي</a:t>
            </a:r>
            <a:r>
              <a:rPr kumimoji="0" lang="ar-SA" altLang="en-US" sz="800" u="none" strike="noStrike" cap="none" normalizeH="0" baseline="0" dirty="0">
                <a:ln>
                  <a:noFill/>
                </a:ln>
                <a:solidFill>
                  <a:srgbClr val="990099"/>
                </a:solidFill>
                <a:effectLst/>
                <a:latin typeface="inherit"/>
                <a:cs typeface="Calibri" panose="020F0502020204030204" pitchFamily="34" charset="0"/>
              </a:rPr>
              <a:t> نفقاتها بمساعدة ابنها، </a:t>
            </a:r>
            <a:r>
              <a:rPr kumimoji="0" lang="ar-JO" altLang="en-US" sz="800" u="none" strike="noStrike" cap="none" normalizeH="0" baseline="0" dirty="0">
                <a:ln>
                  <a:noFill/>
                </a:ln>
                <a:solidFill>
                  <a:srgbClr val="990099"/>
                </a:solidFill>
                <a:effectLst/>
                <a:latin typeface="inherit"/>
                <a:cs typeface="Calibri" panose="020F0502020204030204" pitchFamily="34" charset="0"/>
              </a:rPr>
              <a:t>ومن خلال المساعدات</a:t>
            </a:r>
            <a:r>
              <a:rPr lang="ar-JO" altLang="en-US" sz="800" dirty="0">
                <a:solidFill>
                  <a:srgbClr val="990099"/>
                </a:solidFill>
                <a:latin typeface="inherit"/>
                <a:cs typeface="Calibri" panose="020F0502020204030204" pitchFamily="34" charset="0"/>
              </a:rPr>
              <a:t> </a:t>
            </a:r>
            <a:r>
              <a:rPr kumimoji="0" lang="ar-SA" altLang="en-US" sz="800" u="none" strike="noStrike" cap="none" normalizeH="0" baseline="0" dirty="0">
                <a:ln>
                  <a:noFill/>
                </a:ln>
                <a:solidFill>
                  <a:srgbClr val="990099"/>
                </a:solidFill>
                <a:effectLst/>
                <a:latin typeface="inherit"/>
                <a:cs typeface="Calibri" panose="020F0502020204030204" pitchFamily="34" charset="0"/>
              </a:rPr>
              <a:t>النقدية</a:t>
            </a:r>
            <a:r>
              <a:rPr kumimoji="0" lang="ar-JO" altLang="en-US" sz="800" u="none" strike="noStrike" cap="none" normalizeH="0" baseline="0" dirty="0">
                <a:ln>
                  <a:noFill/>
                </a:ln>
                <a:solidFill>
                  <a:srgbClr val="990099"/>
                </a:solidFill>
                <a:effectLst/>
                <a:latin typeface="inherit"/>
                <a:cs typeface="Calibri" panose="020F0502020204030204" pitchFamily="34" charset="0"/>
              </a:rPr>
              <a:t> التي تقدمها</a:t>
            </a:r>
            <a:r>
              <a:rPr kumimoji="0" lang="ar-SA" altLang="en-US" sz="800" u="none" strike="noStrike" cap="none" normalizeH="0" baseline="0" dirty="0">
                <a:ln>
                  <a:noFill/>
                </a:ln>
                <a:solidFill>
                  <a:srgbClr val="990099"/>
                </a:solidFill>
                <a:effectLst/>
                <a:latin typeface="inherit"/>
                <a:cs typeface="Calibri" panose="020F0502020204030204" pitchFamily="34" charset="0"/>
              </a:rPr>
              <a:t> شبكة الأمان الاجتماعي</a:t>
            </a:r>
            <a:r>
              <a:rPr kumimoji="0" lang="ar-JO" altLang="en-US" sz="800" u="none" strike="noStrike" cap="none" normalizeH="0" baseline="0" dirty="0">
                <a:ln>
                  <a:noFill/>
                </a:ln>
                <a:solidFill>
                  <a:srgbClr val="990099"/>
                </a:solidFill>
                <a:effectLst/>
                <a:latin typeface="inherit"/>
                <a:cs typeface="Calibri" panose="020F0502020204030204" pitchFamily="34" charset="0"/>
              </a:rPr>
              <a:t> في حالات الطوارئ</a:t>
            </a:r>
            <a:r>
              <a:rPr lang="ar-JO" altLang="en-US" sz="800" dirty="0">
                <a:solidFill>
                  <a:srgbClr val="990099"/>
                </a:solidFill>
                <a:latin typeface="inherit"/>
                <a:cs typeface="Calibri" panose="020F0502020204030204" pitchFamily="34" charset="0"/>
              </a:rPr>
              <a:t> </a:t>
            </a:r>
            <a:r>
              <a:rPr kumimoji="0" lang="ar-SA" altLang="en-US" sz="800" u="none" strike="noStrike" cap="none" normalizeH="0" baseline="0" dirty="0">
                <a:ln>
                  <a:noFill/>
                </a:ln>
                <a:solidFill>
                  <a:srgbClr val="990099"/>
                </a:solidFill>
                <a:effectLst/>
                <a:latin typeface="inherit"/>
                <a:cs typeface="Calibri" panose="020F0502020204030204" pitchFamily="34" charset="0"/>
              </a:rPr>
              <a:t>الممولة من</a:t>
            </a:r>
            <a:r>
              <a:rPr kumimoji="0" lang="ar-JO" altLang="en-US" sz="800" u="none" strike="noStrike" cap="none" normalizeH="0" baseline="0" dirty="0">
                <a:ln>
                  <a:noFill/>
                </a:ln>
                <a:solidFill>
                  <a:srgbClr val="990099"/>
                </a:solidFill>
                <a:effectLst/>
                <a:latin typeface="inherit"/>
                <a:cs typeface="Calibri" panose="020F0502020204030204" pitchFamily="34" charset="0"/>
              </a:rPr>
              <a:t> قبل</a:t>
            </a:r>
            <a:r>
              <a:rPr kumimoji="0" lang="ar-SA" altLang="en-US" sz="800" u="none" strike="noStrike" cap="none" normalizeH="0" baseline="0" dirty="0">
                <a:ln>
                  <a:noFill/>
                </a:ln>
                <a:solidFill>
                  <a:srgbClr val="990099"/>
                </a:solidFill>
                <a:effectLst/>
                <a:latin typeface="inherit"/>
                <a:cs typeface="Calibri" panose="020F0502020204030204" pitchFamily="34" charset="0"/>
              </a:rPr>
              <a:t> الاتحاد الأوروبي . © إيريم كاراكايا/الاتحاد الدولي لجمعيات الصليب الأحمر والهلال الأحمر</a:t>
            </a:r>
            <a:r>
              <a:rPr kumimoji="0" lang="en-US" altLang="en-US" sz="800" u="none" strike="noStrike" cap="none" normalizeH="0" baseline="0" dirty="0">
                <a:ln>
                  <a:noFill/>
                </a:ln>
                <a:solidFill>
                  <a:srgbClr val="990099"/>
                </a:solidFill>
                <a:effectLst/>
                <a:cs typeface="Calibri" panose="020F0502020204030204" pitchFamily="34" charset="0"/>
              </a:rPr>
              <a:t> </a:t>
            </a:r>
            <a:endParaRPr kumimoji="0" lang="en-US" altLang="en-US" sz="800"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p:txBody>
      </p:sp>
      <p:sp>
        <p:nvSpPr>
          <p:cNvPr id="22" name="Rectangle 1">
            <a:extLst>
              <a:ext uri="{FF2B5EF4-FFF2-40B4-BE49-F238E27FC236}">
                <a16:creationId xmlns:a16="http://schemas.microsoft.com/office/drawing/2014/main" id="{3E60F692-4588-8397-170A-61CDA1454FB0}"/>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3" name="Rectangle 2">
            <a:extLst>
              <a:ext uri="{FF2B5EF4-FFF2-40B4-BE49-F238E27FC236}">
                <a16:creationId xmlns:a16="http://schemas.microsoft.com/office/drawing/2014/main" id="{C78DB29D-908B-DB56-F35F-22CBDBDCEEB6}"/>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4" name="Rectangle 3">
            <a:extLst>
              <a:ext uri="{FF2B5EF4-FFF2-40B4-BE49-F238E27FC236}">
                <a16:creationId xmlns:a16="http://schemas.microsoft.com/office/drawing/2014/main" id="{666EDDD0-A620-D470-060F-13ADB12CFDC4}"/>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Rectangle 4">
            <a:extLst>
              <a:ext uri="{FF2B5EF4-FFF2-40B4-BE49-F238E27FC236}">
                <a16:creationId xmlns:a16="http://schemas.microsoft.com/office/drawing/2014/main" id="{6115827A-122C-6441-D940-C5F4099F24E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6" name="Rectangle 5">
            <a:extLst>
              <a:ext uri="{FF2B5EF4-FFF2-40B4-BE49-F238E27FC236}">
                <a16:creationId xmlns:a16="http://schemas.microsoft.com/office/drawing/2014/main" id="{511AA940-B5FD-DCF8-A65D-9C764AF3B1E9}"/>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8" name="Rectangle 6">
            <a:extLst>
              <a:ext uri="{FF2B5EF4-FFF2-40B4-BE49-F238E27FC236}">
                <a16:creationId xmlns:a16="http://schemas.microsoft.com/office/drawing/2014/main" id="{E7799D3D-D8D9-2111-C1DF-AAAFD3E82B7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9" name="Rectangle 7">
            <a:extLst>
              <a:ext uri="{FF2B5EF4-FFF2-40B4-BE49-F238E27FC236}">
                <a16:creationId xmlns:a16="http://schemas.microsoft.com/office/drawing/2014/main" id="{E4666661-26DF-7CEC-CE3B-48544E0D583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0" name="Rectangle 8">
            <a:extLst>
              <a:ext uri="{FF2B5EF4-FFF2-40B4-BE49-F238E27FC236}">
                <a16:creationId xmlns:a16="http://schemas.microsoft.com/office/drawing/2014/main" id="{E386B320-9CE9-6085-B073-7092D23F1110}"/>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1" name="Rectangle 9">
            <a:extLst>
              <a:ext uri="{FF2B5EF4-FFF2-40B4-BE49-F238E27FC236}">
                <a16:creationId xmlns:a16="http://schemas.microsoft.com/office/drawing/2014/main" id="{818EA76E-6FD1-9E8B-C884-F2FBBA76FFA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2" name="Rectangle 10">
            <a:extLst>
              <a:ext uri="{FF2B5EF4-FFF2-40B4-BE49-F238E27FC236}">
                <a16:creationId xmlns:a16="http://schemas.microsoft.com/office/drawing/2014/main" id="{43BE1030-EEE0-103F-69DF-44856DBFC903}"/>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3" name="Rectangle 11">
            <a:extLst>
              <a:ext uri="{FF2B5EF4-FFF2-40B4-BE49-F238E27FC236}">
                <a16:creationId xmlns:a16="http://schemas.microsoft.com/office/drawing/2014/main" id="{78F93983-C736-B674-DE12-CBF047C9B7E0}"/>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5" name="Rectangle 13">
            <a:extLst>
              <a:ext uri="{FF2B5EF4-FFF2-40B4-BE49-F238E27FC236}">
                <a16:creationId xmlns:a16="http://schemas.microsoft.com/office/drawing/2014/main" id="{9603EAAB-2F7B-0252-757F-00369080B37C}"/>
              </a:ext>
            </a:extLst>
          </p:cNvPr>
          <p:cNvSpPr>
            <a:spLocks noChangeArrowheads="1"/>
          </p:cNvSpPr>
          <p:nvPr/>
        </p:nvSpPr>
        <p:spPr bwMode="auto">
          <a:xfrm>
            <a:off x="7708835" y="3329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6" name="Rectangle 14">
            <a:extLst>
              <a:ext uri="{FF2B5EF4-FFF2-40B4-BE49-F238E27FC236}">
                <a16:creationId xmlns:a16="http://schemas.microsoft.com/office/drawing/2014/main" id="{AD4A2383-17A2-3856-0B2F-29312187AE47}"/>
              </a:ext>
            </a:extLst>
          </p:cNvPr>
          <p:cNvSpPr>
            <a:spLocks noChangeArrowheads="1"/>
          </p:cNvSpPr>
          <p:nvPr/>
        </p:nvSpPr>
        <p:spPr bwMode="auto">
          <a:xfrm>
            <a:off x="7708835" y="3329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299" y="700391"/>
            <a:ext cx="6108065" cy="166712"/>
          </a:xfrm>
          <a:prstGeom prst="rect">
            <a:avLst/>
          </a:prstGeom>
        </p:spPr>
        <p:txBody>
          <a:bodyPr vert="horz" wrap="square" lIns="0" tIns="12700" rIns="0" bIns="0" rtlCol="0">
            <a:spAutoFit/>
          </a:bodyPr>
          <a:lstStyle/>
          <a:p>
            <a:pPr marL="12700" rtl="1">
              <a:lnSpc>
                <a:spcPct val="100000"/>
              </a:lnSpc>
              <a:spcBef>
                <a:spcPts val="100"/>
              </a:spcBef>
            </a:pPr>
            <a:r>
              <a:rPr lang="en-US" sz="1000" spc="90" dirty="0">
                <a:solidFill>
                  <a:srgbClr val="E42A83"/>
                </a:solidFill>
                <a:latin typeface="+mn-lt"/>
                <a:cs typeface="Calibri" panose="020F0502020204030204" pitchFamily="34" charset="0"/>
              </a:rPr>
              <a:t>2.4</a:t>
            </a:r>
            <a:r>
              <a:rPr lang="en-US" sz="1000" spc="-20" dirty="0">
                <a:solidFill>
                  <a:srgbClr val="E42A83"/>
                </a:solidFill>
                <a:latin typeface="+mn-lt"/>
                <a:cs typeface="Calibri" panose="020F0502020204030204" pitchFamily="34" charset="0"/>
              </a:rPr>
              <a:t> </a:t>
            </a:r>
            <a:r>
              <a:rPr lang="ar-JO" sz="1000" spc="-20" dirty="0">
                <a:solidFill>
                  <a:srgbClr val="E42A83"/>
                </a:solidFill>
                <a:latin typeface="+mn-lt"/>
                <a:cs typeface="Calibri" panose="020F0502020204030204" pitchFamily="34" charset="0"/>
              </a:rPr>
              <a:t> </a:t>
            </a:r>
            <a:r>
              <a:rPr lang="ar-JO" sz="1000" spc="95" dirty="0">
                <a:solidFill>
                  <a:srgbClr val="E42A83"/>
                </a:solidFill>
                <a:latin typeface="+mn-lt"/>
                <a:cs typeface="Calibri" panose="020F0502020204030204" pitchFamily="34" charset="0"/>
              </a:rPr>
              <a:t>طلب الإذن لاستخدام ومشاركة المعلومات</a:t>
            </a:r>
            <a:endParaRPr lang="en-US" sz="1000" dirty="0">
              <a:latin typeface="+mn-lt"/>
              <a:cs typeface="Calibri" panose="020F0502020204030204" pitchFamily="34" charset="0"/>
            </a:endParaRPr>
          </a:p>
        </p:txBody>
      </p:sp>
      <p:sp>
        <p:nvSpPr>
          <p:cNvPr id="3" name="object 3"/>
          <p:cNvSpPr txBox="1"/>
          <p:nvPr/>
        </p:nvSpPr>
        <p:spPr>
          <a:xfrm>
            <a:off x="3952105" y="1131418"/>
            <a:ext cx="2995930" cy="2338845"/>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solidFill>
                  <a:srgbClr val="202124"/>
                </a:solidFill>
                <a:effectLst/>
                <a:latin typeface="+mn-lt"/>
                <a:cs typeface="Calibri" panose="020F0502020204030204" pitchFamily="34" charset="0"/>
              </a:rPr>
              <a:t>عندما يتم إنشاء </a:t>
            </a:r>
            <a:r>
              <a:rPr lang="ar-JO" sz="1000" dirty="0">
                <a:solidFill>
                  <a:srgbClr val="E42A83"/>
                </a:solidFill>
                <a:latin typeface="+mn-lt"/>
                <a:cs typeface="Calibri" panose="020F0502020204030204" pitchFamily="34" charset="0"/>
                <a:hlinkClick r:id="rId2" action="ppaction://hlinksldjump"/>
              </a:rPr>
              <a:t>آلية التغذية الراجعة</a:t>
            </a:r>
            <a:r>
              <a:rPr lang="ar-JO" sz="1000" dirty="0">
                <a:solidFill>
                  <a:srgbClr val="202124"/>
                </a:solidFill>
                <a:effectLst/>
                <a:latin typeface="+mn-lt"/>
                <a:cs typeface="Calibri" panose="020F0502020204030204" pitchFamily="34" charset="0"/>
              </a:rPr>
              <a:t>، يجب اطلاع </a:t>
            </a:r>
            <a:r>
              <a:rPr lang="ar-JO" sz="1000" dirty="0">
                <a:solidFill>
                  <a:srgbClr val="E42A83"/>
                </a:solidFill>
                <a:latin typeface="+mn-lt"/>
                <a:cs typeface="Calibri" panose="020F0502020204030204" pitchFamily="34" charset="0"/>
                <a:hlinkClick r:id="rId2" action="ppaction://hlinksldjump"/>
              </a:rPr>
              <a:t>المجتمع</a:t>
            </a:r>
            <a:r>
              <a:rPr lang="ar-JO" sz="1000" dirty="0">
                <a:solidFill>
                  <a:srgbClr val="202124"/>
                </a:solidFill>
                <a:effectLst/>
                <a:latin typeface="+mn-lt"/>
                <a:cs typeface="Calibri" panose="020F0502020204030204" pitchFamily="34" charset="0"/>
              </a:rPr>
              <a:t> على نوع المعلومات التي يمكن توثيقها، ومصيرها، وحقوقهم في عدم مشاركة المعلومات في حال لم يشعروا بالراحة حيال ذلك.</a:t>
            </a:r>
            <a:r>
              <a:rPr lang="ar-JO" sz="1000" spc="-10" dirty="0">
                <a:solidFill>
                  <a:srgbClr val="202124"/>
                </a:solidFill>
                <a:effectLst/>
                <a:latin typeface="+mn-lt"/>
                <a:cs typeface="Calibri" panose="020F0502020204030204" pitchFamily="34" charset="0"/>
              </a:rPr>
              <a:t> </a:t>
            </a:r>
            <a:r>
              <a:rPr kumimoji="0" lang="ar-SA" altLang="en-US" sz="1000" u="none" strike="noStrike" cap="none" normalizeH="0" baseline="0" dirty="0">
                <a:ln>
                  <a:noFill/>
                </a:ln>
                <a:solidFill>
                  <a:srgbClr val="202124"/>
                </a:solidFill>
                <a:effectLst/>
                <a:latin typeface="+mn-lt"/>
                <a:cs typeface="Calibri" panose="020F0502020204030204" pitchFamily="34" charset="0"/>
              </a:rPr>
              <a:t>عندما تتم مشاركة </a:t>
            </a:r>
            <a:r>
              <a:rPr lang="ar-JO" altLang="en-US" sz="1000" dirty="0">
                <a:solidFill>
                  <a:srgbClr val="202124"/>
                </a:solidFill>
                <a:latin typeface="+mn-lt"/>
                <a:cs typeface="Calibri" panose="020F0502020204030204" pitchFamily="34" charset="0"/>
              </a:rPr>
              <a:t>الملاحظات والانطباعات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في المنتديات العامة أو أثناء</a:t>
            </a:r>
            <a:r>
              <a:rPr kumimoji="0" lang="ar-JO" altLang="en-US" sz="1000" u="none" strike="noStrike" cap="none" normalizeH="0" baseline="0" dirty="0">
                <a:ln>
                  <a:noFill/>
                </a:ln>
                <a:solidFill>
                  <a:srgbClr val="202124"/>
                </a:solidFill>
                <a:effectLst/>
                <a:latin typeface="+mn-lt"/>
                <a:cs typeface="Calibri" panose="020F0502020204030204" pitchFamily="34" charset="0"/>
              </a:rPr>
              <a:t> ممارسة أي من</a:t>
            </a:r>
            <a:r>
              <a:rPr kumimoji="0" lang="ar-SA" altLang="en-US" sz="1000" u="none" strike="noStrike" cap="none" normalizeH="0" baseline="0" dirty="0">
                <a:ln>
                  <a:noFill/>
                </a:ln>
                <a:solidFill>
                  <a:srgbClr val="202124"/>
                </a:solidFill>
                <a:effectLst/>
                <a:latin typeface="+mn-lt"/>
                <a:cs typeface="Calibri" panose="020F0502020204030204" pitchFamily="34" charset="0"/>
              </a:rPr>
              <a:t> الأنشطة الروتينية الأخرى (على سبيل المثال، زيارة صحية)، فمن الممارسات الجيدة أيضًا أن تطلب من الشخص الذي يقدم</a:t>
            </a:r>
            <a:r>
              <a:rPr kumimoji="0" lang="ar-JO" altLang="en-US" sz="1000" u="none" strike="noStrike" cap="none" normalizeH="0" baseline="0" dirty="0">
                <a:ln>
                  <a:noFill/>
                </a:ln>
                <a:solidFill>
                  <a:srgbClr val="202124"/>
                </a:solidFill>
                <a:effectLst/>
                <a:latin typeface="+mn-lt"/>
                <a:cs typeface="Calibri" panose="020F0502020204030204" pitchFamily="34" charset="0"/>
              </a:rPr>
              <a:t>ها في حال وافق</a:t>
            </a:r>
            <a:r>
              <a:rPr kumimoji="0" lang="ar-SA" altLang="en-US" sz="1000" u="none" strike="noStrike" cap="none" normalizeH="0" baseline="0" dirty="0">
                <a:ln>
                  <a:noFill/>
                </a:ln>
                <a:solidFill>
                  <a:srgbClr val="202124"/>
                </a:solidFill>
                <a:effectLst/>
                <a:latin typeface="+mn-lt"/>
                <a:cs typeface="Calibri" panose="020F0502020204030204" pitchFamily="34" charset="0"/>
              </a:rPr>
              <a:t>موافقًا على كتابة تلك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الملاحظات والانطباعات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فهو يساعد على إبقاء عملية تقديم الملاحظات مفتوحة </a:t>
            </a:r>
            <a:r>
              <a:rPr kumimoji="0" lang="ar-JO" altLang="en-US" sz="1000" u="none" strike="noStrike" cap="none" normalizeH="0" baseline="0" dirty="0">
                <a:ln>
                  <a:noFill/>
                </a:ln>
                <a:solidFill>
                  <a:srgbClr val="202124"/>
                </a:solidFill>
                <a:effectLst/>
                <a:latin typeface="+mn-lt"/>
                <a:cs typeface="Calibri" panose="020F0502020204030204" pitchFamily="34" charset="0"/>
              </a:rPr>
              <a:t>وصريحة</a:t>
            </a:r>
            <a:r>
              <a:rPr kumimoji="0" lang="en-US" altLang="en-US" sz="1000" u="none" strike="noStrike" cap="none" normalizeH="0" baseline="0" dirty="0">
                <a:ln>
                  <a:noFill/>
                </a:ln>
                <a:solidFill>
                  <a:srgbClr val="202124"/>
                </a:solidFill>
                <a:effectLst/>
                <a:latin typeface="+mn-lt"/>
                <a:cs typeface="Calibri" panose="020F0502020204030204" pitchFamily="34" charset="0"/>
              </a:rPr>
              <a:t>.</a:t>
            </a:r>
            <a:r>
              <a:rPr kumimoji="0" lang="en-US" altLang="en-US" sz="1000" u="none" strike="noStrike" cap="none" normalizeH="0" baseline="0" dirty="0">
                <a:ln>
                  <a:noFill/>
                </a:ln>
                <a:solidFill>
                  <a:schemeClr val="tx1"/>
                </a:solidFill>
                <a:effectLst/>
                <a:latin typeface="+mn-lt"/>
                <a:cs typeface="Calibri" panose="020F0502020204030204" pitchFamily="34" charset="0"/>
              </a:rPr>
              <a:t> </a:t>
            </a:r>
            <a:endParaRPr sz="1000" dirty="0">
              <a:latin typeface="+mn-lt"/>
              <a:cs typeface="Calibri" panose="020F0502020204030204" pitchFamily="34" charset="0"/>
            </a:endParaRPr>
          </a:p>
          <a:p>
            <a:pPr marL="12700" marR="5080" algn="just" rtl="1">
              <a:lnSpc>
                <a:spcPct val="113999"/>
              </a:lnSpc>
              <a:spcBef>
                <a:spcPts val="850"/>
              </a:spcBef>
            </a:pPr>
            <a:r>
              <a:rPr kumimoji="0" lang="ar-SA" altLang="en-US" sz="1000" u="none" strike="noStrike" cap="none" normalizeH="0" baseline="0" dirty="0">
                <a:ln>
                  <a:noFill/>
                </a:ln>
                <a:solidFill>
                  <a:srgbClr val="202124"/>
                </a:solidFill>
                <a:effectLst/>
                <a:latin typeface="+mn-lt"/>
                <a:cs typeface="Calibri" panose="020F0502020204030204" pitchFamily="34" charset="0"/>
              </a:rPr>
              <a:t>قبل توثيق أي </a:t>
            </a:r>
            <a:r>
              <a:rPr lang="ar-JO" sz="1000" dirty="0">
                <a:solidFill>
                  <a:srgbClr val="E42A83"/>
                </a:solidFill>
                <a:latin typeface="+mn-lt"/>
                <a:cs typeface="Calibri" panose="020F0502020204030204" pitchFamily="34" charset="0"/>
                <a:hlinkClick r:id="rId3" action="ppaction://hlinksldjump"/>
              </a:rPr>
              <a:t>بيانات شخصية </a:t>
            </a:r>
            <a:r>
              <a:rPr kumimoji="0" lang="ar-SA" altLang="en-US" sz="1000" u="none" strike="noStrike" cap="none" normalizeH="0" baseline="0" dirty="0">
                <a:ln>
                  <a:noFill/>
                </a:ln>
                <a:solidFill>
                  <a:srgbClr val="202124"/>
                </a:solidFill>
                <a:effectLst/>
                <a:latin typeface="+mn-lt"/>
                <a:cs typeface="Calibri" panose="020F0502020204030204" pitchFamily="34" charset="0"/>
              </a:rPr>
              <a:t>ومشاركتها، </a:t>
            </a:r>
            <a:r>
              <a:rPr lang="ar-JO" altLang="en-US" sz="1000" dirty="0">
                <a:solidFill>
                  <a:srgbClr val="202124"/>
                </a:solidFill>
                <a:latin typeface="+mn-lt"/>
                <a:cs typeface="Calibri" panose="020F0502020204030204" pitchFamily="34" charset="0"/>
              </a:rPr>
              <a:t>س</a:t>
            </a:r>
            <a:r>
              <a:rPr kumimoji="0" lang="ar-SA" altLang="en-US" sz="1000" u="none" strike="noStrike" cap="none" normalizeH="0" baseline="0" dirty="0">
                <a:ln>
                  <a:noFill/>
                </a:ln>
                <a:solidFill>
                  <a:srgbClr val="202124"/>
                </a:solidFill>
                <a:effectLst/>
                <a:latin typeface="+mn-lt"/>
                <a:cs typeface="Calibri" panose="020F0502020204030204" pitchFamily="34" charset="0"/>
              </a:rPr>
              <a:t>تحتاج إلى التأكد من أن الشخص الذي يشارك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الملاحظات والانطباعات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واضح بشأن العملية ومن يمكن مشارك</a:t>
            </a:r>
            <a:r>
              <a:rPr kumimoji="0" lang="ar-JO" altLang="en-US" sz="1000" u="none" strike="noStrike" cap="none" normalizeH="0" baseline="0" dirty="0">
                <a:ln>
                  <a:noFill/>
                </a:ln>
                <a:solidFill>
                  <a:srgbClr val="202124"/>
                </a:solidFill>
                <a:effectLst/>
                <a:latin typeface="+mn-lt"/>
                <a:cs typeface="Calibri" panose="020F0502020204030204" pitchFamily="34" charset="0"/>
              </a:rPr>
              <a:t>تها</a:t>
            </a:r>
            <a:r>
              <a:rPr kumimoji="0" lang="ar-SA" altLang="en-US" sz="1000" u="none" strike="noStrike" cap="none" normalizeH="0" baseline="0" dirty="0">
                <a:ln>
                  <a:noFill/>
                </a:ln>
                <a:solidFill>
                  <a:srgbClr val="202124"/>
                </a:solidFill>
                <a:effectLst/>
                <a:latin typeface="+mn-lt"/>
                <a:cs typeface="Calibri" panose="020F0502020204030204" pitchFamily="34" charset="0"/>
              </a:rPr>
              <a:t> معه. وهذا يسمى </a:t>
            </a:r>
            <a:r>
              <a:rPr kumimoji="0" lang="ar-JO" altLang="en-US" sz="1000" u="none" strike="noStrike" cap="none" normalizeH="0" baseline="0" dirty="0">
                <a:ln>
                  <a:noFill/>
                </a:ln>
                <a:solidFill>
                  <a:srgbClr val="202124"/>
                </a:solidFill>
                <a:effectLst/>
                <a:latin typeface="+mn-lt"/>
                <a:cs typeface="Calibri" panose="020F0502020204030204" pitchFamily="34" charset="0"/>
              </a:rPr>
              <a:t>ب</a:t>
            </a:r>
            <a:r>
              <a:rPr kumimoji="0" lang="ar-SA" altLang="en-US" sz="1000" u="none" strike="noStrike" cap="none" normalizeH="0" baseline="0" dirty="0">
                <a:ln>
                  <a:noFill/>
                </a:ln>
                <a:solidFill>
                  <a:srgbClr val="202124"/>
                </a:solidFill>
                <a:effectLst/>
                <a:latin typeface="+mn-lt"/>
                <a:cs typeface="Calibri" panose="020F0502020204030204" pitchFamily="34" charset="0"/>
              </a:rPr>
              <a:t>الموافقة المستنيرة</a:t>
            </a:r>
            <a:r>
              <a:rPr kumimoji="0" lang="en-US" altLang="en-US" sz="1000" u="none" strike="noStrike" cap="none" normalizeH="0" baseline="0" dirty="0">
                <a:ln>
                  <a:noFill/>
                </a:ln>
                <a:solidFill>
                  <a:srgbClr val="202124"/>
                </a:solidFill>
                <a:effectLst/>
                <a:latin typeface="+mn-lt"/>
                <a:cs typeface="Calibri" panose="020F0502020204030204" pitchFamily="34" charset="0"/>
              </a:rPr>
              <a:t>.</a:t>
            </a:r>
            <a:r>
              <a:rPr kumimoji="0" lang="en-US" altLang="en-US" sz="1000" u="none" strike="noStrike" cap="none" normalizeH="0" baseline="0" dirty="0">
                <a:ln>
                  <a:noFill/>
                </a:ln>
                <a:solidFill>
                  <a:schemeClr val="tx1"/>
                </a:solidFill>
                <a:effectLst/>
                <a:latin typeface="+mn-lt"/>
                <a:cs typeface="Calibri" panose="020F0502020204030204" pitchFamily="34" charset="0"/>
              </a:rPr>
              <a:t> </a:t>
            </a:r>
          </a:p>
          <a:p>
            <a:pPr marL="12700" marR="5080" algn="just">
              <a:lnSpc>
                <a:spcPct val="113999"/>
              </a:lnSpc>
              <a:spcBef>
                <a:spcPts val="850"/>
              </a:spcBef>
            </a:pPr>
            <a:endParaRPr sz="1000" dirty="0">
              <a:latin typeface="+mn-lt"/>
              <a:cs typeface="Calibri" panose="020F0502020204030204" pitchFamily="34" charset="0"/>
            </a:endParaRPr>
          </a:p>
        </p:txBody>
      </p:sp>
      <p:sp>
        <p:nvSpPr>
          <p:cNvPr id="4" name="object 4"/>
          <p:cNvSpPr txBox="1"/>
          <p:nvPr/>
        </p:nvSpPr>
        <p:spPr>
          <a:xfrm>
            <a:off x="751432" y="1127430"/>
            <a:ext cx="2995930" cy="1800493"/>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u="none" strike="noStrike" cap="none" normalizeH="0" baseline="0" dirty="0">
                <a:ln>
                  <a:noFill/>
                </a:ln>
                <a:solidFill>
                  <a:srgbClr val="202124"/>
                </a:solidFill>
                <a:effectLst/>
                <a:latin typeface="+mn-lt"/>
                <a:cs typeface="Calibri" panose="020F0502020204030204" pitchFamily="34" charset="0"/>
              </a:rPr>
              <a:t>إذا كان من الممكن استخدام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الملاحظات والانطباعات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لتحديد هوية شخص ما، فلا </a:t>
            </a:r>
            <a:r>
              <a:rPr kumimoji="0" lang="ar-JO" altLang="en-US" sz="1000" u="none" strike="noStrike" cap="none" normalizeH="0" baseline="0" dirty="0">
                <a:ln>
                  <a:noFill/>
                </a:ln>
                <a:solidFill>
                  <a:srgbClr val="202124"/>
                </a:solidFill>
                <a:effectLst/>
                <a:latin typeface="+mn-lt"/>
                <a:cs typeface="Calibri" panose="020F0502020204030204" pitchFamily="34" charset="0"/>
              </a:rPr>
              <a:t>توثّق</a:t>
            </a:r>
            <a:r>
              <a:rPr kumimoji="0" lang="ar-SA" altLang="en-US" sz="1000" u="none" strike="noStrike" cap="none" normalizeH="0" baseline="0" dirty="0">
                <a:ln>
                  <a:noFill/>
                </a:ln>
                <a:solidFill>
                  <a:srgbClr val="202124"/>
                </a:solidFill>
                <a:effectLst/>
                <a:latin typeface="+mn-lt"/>
                <a:cs typeface="Calibri" panose="020F0502020204030204" pitchFamily="34" charset="0"/>
              </a:rPr>
              <a:t> المعلومات إلا إذا أعطى الشخص </a:t>
            </a:r>
            <a:r>
              <a:rPr lang="ar-JO" sz="1000" spc="-10" dirty="0">
                <a:solidFill>
                  <a:srgbClr val="E42A83"/>
                </a:solidFill>
                <a:latin typeface="+mn-lt"/>
                <a:cs typeface="Calibri" panose="020F0502020204030204" pitchFamily="34" charset="0"/>
                <a:hlinkClick r:id="rId3" action="ppaction://hlinksldjump"/>
              </a:rPr>
              <a:t>موافقة مستنيرة</a:t>
            </a:r>
            <a:r>
              <a:rPr lang="ar-JO" altLang="en-US" sz="1000" dirty="0">
                <a:solidFill>
                  <a:srgbClr val="202124"/>
                </a:solidFill>
                <a:latin typeface="+mn-lt"/>
                <a:cs typeface="Calibri" panose="020F0502020204030204" pitchFamily="34" charset="0"/>
              </a:rPr>
              <a:t>، </a:t>
            </a:r>
            <a:r>
              <a:rPr kumimoji="0" lang="ar-SA" altLang="en-US" sz="1000" u="none" strike="noStrike" cap="none" normalizeH="0" baseline="0" dirty="0">
                <a:ln>
                  <a:noFill/>
                </a:ln>
                <a:solidFill>
                  <a:srgbClr val="202124"/>
                </a:solidFill>
                <a:effectLst/>
                <a:latin typeface="+mn-lt"/>
                <a:cs typeface="Calibri" panose="020F0502020204030204" pitchFamily="34" charset="0"/>
              </a:rPr>
              <a:t>وهذا يعني أن الشخص يحتاج إلى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الفهم والموافقة على</a:t>
            </a:r>
            <a:r>
              <a:rPr kumimoji="0" lang="en-US" altLang="en-US" sz="1000" u="none" strike="noStrike" cap="none" normalizeH="0" baseline="0" dirty="0">
                <a:ln>
                  <a:noFill/>
                </a:ln>
                <a:solidFill>
                  <a:srgbClr val="202124"/>
                </a:solidFill>
                <a:effectLst/>
                <a:latin typeface="+mn-lt"/>
                <a:cs typeface="Calibri" panose="020F0502020204030204" pitchFamily="34" charset="0"/>
              </a:rPr>
              <a:t>:</a:t>
            </a:r>
            <a:endParaRPr sz="1000" dirty="0">
              <a:latin typeface="+mn-lt"/>
              <a:cs typeface="Calibri" panose="020F0502020204030204" pitchFamily="34" charset="0"/>
            </a:endParaRPr>
          </a:p>
          <a:p>
            <a:pPr marL="119380" marR="113030" indent="-107314" algn="just" rtl="1">
              <a:lnSpc>
                <a:spcPct val="113999"/>
              </a:lnSpc>
              <a:spcBef>
                <a:spcPts val="850"/>
              </a:spcBef>
              <a:buClr>
                <a:srgbClr val="992B7D"/>
              </a:buClr>
              <a:buFont typeface="Wingdings"/>
              <a:buChar char=""/>
              <a:tabLst>
                <a:tab pos="120650" algn="l"/>
              </a:tabLst>
            </a:pPr>
            <a:r>
              <a:rPr lang="ar-JO" sz="1000" dirty="0">
                <a:latin typeface="+mn-lt"/>
                <a:cs typeface="Calibri" panose="020F0502020204030204" pitchFamily="34" charset="0"/>
              </a:rPr>
              <a:t>الغرض من جمع البيانات وتحليلها</a:t>
            </a:r>
          </a:p>
          <a:p>
            <a:pPr marL="171450" marR="0" lvl="0" indent="-171450" algn="r"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SA" altLang="en-US" sz="1000" u="none" strike="noStrike" cap="none" normalizeH="0" baseline="0" dirty="0">
                <a:ln>
                  <a:noFill/>
                </a:ln>
                <a:solidFill>
                  <a:srgbClr val="202124"/>
                </a:solidFill>
                <a:effectLst/>
                <a:latin typeface="+mn-lt"/>
                <a:cs typeface="Calibri" panose="020F0502020204030204" pitchFamily="34" charset="0"/>
              </a:rPr>
              <a:t>ما هي البيانات التي تجمعها (على سبيل المثال، البيانات الديموغرافية) وما هي البيانات التي لا تجمعها (على سبيل المثال، الاسم أو العنوان)</a:t>
            </a:r>
            <a:r>
              <a:rPr kumimoji="0" lang="en-US" altLang="en-US" sz="1000" u="none" strike="noStrike" cap="none" normalizeH="0" baseline="0" dirty="0">
                <a:ln>
                  <a:noFill/>
                </a:ln>
                <a:solidFill>
                  <a:srgbClr val="202124"/>
                </a:solidFill>
                <a:effectLst/>
                <a:latin typeface="+mn-lt"/>
                <a:cs typeface="Calibri" panose="020F0502020204030204" pitchFamily="34" charset="0"/>
              </a:rPr>
              <a:t>.</a:t>
            </a:r>
            <a:r>
              <a:rPr kumimoji="0" lang="en-US" altLang="en-US" sz="1000" u="none" strike="noStrike" cap="none" normalizeH="0" baseline="0" dirty="0">
                <a:ln>
                  <a:noFill/>
                </a:ln>
                <a:solidFill>
                  <a:schemeClr val="tx1"/>
                </a:solidFill>
                <a:effectLst/>
                <a:latin typeface="+mn-lt"/>
                <a:cs typeface="Calibri" panose="020F0502020204030204" pitchFamily="34" charset="0"/>
              </a:rPr>
              <a:t> </a:t>
            </a:r>
          </a:p>
          <a:p>
            <a:pPr marL="120014" indent="-107314" algn="just" rtl="1">
              <a:lnSpc>
                <a:spcPct val="100000"/>
              </a:lnSpc>
              <a:spcBef>
                <a:spcPts val="160"/>
              </a:spcBef>
              <a:buClr>
                <a:srgbClr val="992B7D"/>
              </a:buClr>
              <a:buFont typeface="Wingdings"/>
              <a:buChar char=""/>
              <a:tabLst>
                <a:tab pos="120014" algn="l"/>
              </a:tabLst>
            </a:pPr>
            <a:r>
              <a:rPr lang="ar-JO" sz="1000" dirty="0">
                <a:latin typeface="+mn-lt"/>
                <a:cs typeface="Calibri" panose="020F0502020204030204" pitchFamily="34" charset="0"/>
              </a:rPr>
              <a:t>مع من سيتم مشاركة هذا البيانات</a:t>
            </a:r>
            <a:endParaRPr sz="1000" dirty="0">
              <a:latin typeface="+mn-lt"/>
              <a:cs typeface="Calibri" panose="020F0502020204030204" pitchFamily="34" charset="0"/>
            </a:endParaRPr>
          </a:p>
          <a:p>
            <a:pPr marL="119380" marR="113030" indent="-107314" algn="just" rtl="1">
              <a:lnSpc>
                <a:spcPct val="113999"/>
              </a:lnSpc>
              <a:buClr>
                <a:srgbClr val="992B7D"/>
              </a:buClr>
              <a:buFont typeface="Wingdings"/>
              <a:buChar char=""/>
              <a:tabLst>
                <a:tab pos="120650" algn="l"/>
              </a:tabLst>
            </a:pPr>
            <a:r>
              <a:rPr lang="ar-JO" sz="1000" dirty="0">
                <a:latin typeface="+mn-lt"/>
                <a:cs typeface="Calibri" panose="020F0502020204030204" pitchFamily="34" charset="0"/>
              </a:rPr>
              <a:t>المخاطر المتعلقة بجمع وتحليل ومشاركة </a:t>
            </a:r>
            <a:r>
              <a:rPr lang="ar-JO" sz="1000" dirty="0">
                <a:solidFill>
                  <a:srgbClr val="E42A83"/>
                </a:solidFill>
                <a:latin typeface="+mn-lt"/>
                <a:cs typeface="Calibri" panose="020F0502020204030204" pitchFamily="34" charset="0"/>
                <a:hlinkClick r:id="rId3" action="ppaction://hlinksldjump"/>
              </a:rPr>
              <a:t>البيانات الشخصية</a:t>
            </a:r>
            <a:r>
              <a:rPr sz="1000" spc="-20" dirty="0">
                <a:latin typeface="+mn-lt"/>
                <a:cs typeface="Calibri" panose="020F0502020204030204" pitchFamily="34" charset="0"/>
              </a:rPr>
              <a:t>.</a:t>
            </a:r>
            <a:endParaRPr sz="1000" dirty="0">
              <a:latin typeface="+mn-lt"/>
              <a:cs typeface="Calibri" panose="020F0502020204030204" pitchFamily="34" charset="0"/>
            </a:endParaRPr>
          </a:p>
          <a:p>
            <a:pPr marL="171450" marR="0" lvl="0" indent="-171450" algn="r"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SA" altLang="en-US" sz="1000" u="none" strike="noStrike" cap="none" normalizeH="0" baseline="0" dirty="0">
                <a:ln>
                  <a:noFill/>
                </a:ln>
                <a:solidFill>
                  <a:srgbClr val="202124"/>
                </a:solidFill>
                <a:effectLst/>
                <a:latin typeface="+mn-lt"/>
                <a:cs typeface="Calibri" panose="020F0502020204030204" pitchFamily="34" charset="0"/>
              </a:rPr>
              <a:t>البدائل في حالة عدم رغبتهم أو عدم قدرتهم على مشاركة </a:t>
            </a:r>
            <a:r>
              <a:rPr kumimoji="0" lang="ar-JO" altLang="en-US" sz="1000" u="none" strike="noStrike" cap="none" normalizeH="0" baseline="0" dirty="0">
                <a:ln>
                  <a:noFill/>
                </a:ln>
                <a:solidFill>
                  <a:srgbClr val="202124"/>
                </a:solidFill>
                <a:effectLst/>
                <a:latin typeface="+mn-lt"/>
                <a:cs typeface="Calibri" panose="020F0502020204030204" pitchFamily="34" charset="0"/>
              </a:rPr>
              <a:t>معلوماتهم</a:t>
            </a:r>
            <a:r>
              <a:rPr kumimoji="0" lang="ar-SA" altLang="en-US" sz="1000" u="none" strike="noStrike" cap="none" normalizeH="0" baseline="0" dirty="0">
                <a:ln>
                  <a:noFill/>
                </a:ln>
                <a:solidFill>
                  <a:srgbClr val="202124"/>
                </a:solidFill>
                <a:effectLst/>
                <a:latin typeface="+mn-lt"/>
                <a:cs typeface="Calibri" panose="020F0502020204030204" pitchFamily="34" charset="0"/>
              </a:rPr>
              <a:t> الشخصية</a:t>
            </a:r>
            <a:r>
              <a:rPr kumimoji="0" lang="en-US" altLang="en-US" sz="1000" u="none" strike="noStrike" cap="none" normalizeH="0" baseline="0" dirty="0">
                <a:ln>
                  <a:noFill/>
                </a:ln>
                <a:solidFill>
                  <a:schemeClr val="tx1"/>
                </a:solidFill>
                <a:effectLst/>
                <a:latin typeface="+mn-lt"/>
                <a:cs typeface="Calibri" panose="020F0502020204030204" pitchFamily="34" charset="0"/>
              </a:rPr>
              <a:t> </a:t>
            </a:r>
          </a:p>
        </p:txBody>
      </p:sp>
      <p:sp>
        <p:nvSpPr>
          <p:cNvPr id="5" name="object 5"/>
          <p:cNvSpPr/>
          <p:nvPr/>
        </p:nvSpPr>
        <p:spPr>
          <a:xfrm>
            <a:off x="719999" y="3976175"/>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sz="1000">
              <a:latin typeface="+mn-lt"/>
              <a:cs typeface="Calibri" panose="020F0502020204030204" pitchFamily="34" charset="0"/>
            </a:endParaRPr>
          </a:p>
        </p:txBody>
      </p:sp>
      <p:sp>
        <p:nvSpPr>
          <p:cNvPr id="6" name="object 6"/>
          <p:cNvSpPr txBox="1"/>
          <p:nvPr/>
        </p:nvSpPr>
        <p:spPr>
          <a:xfrm>
            <a:off x="1933930" y="4064947"/>
            <a:ext cx="4382770" cy="166712"/>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chemeClr val="bg1"/>
                </a:solidFill>
                <a:effectLst/>
                <a:latin typeface="+mn-lt"/>
                <a:cs typeface="Calibri" panose="020F0502020204030204" pitchFamily="34" charset="0"/>
              </a:rPr>
              <a:t>التعامل مع البيانات الواردة من خلال القنوات </a:t>
            </a:r>
            <a:r>
              <a:rPr kumimoji="0" lang="ar-JO" altLang="en-US" sz="1000" u="none" strike="noStrike" cap="none" normalizeH="0" baseline="0" dirty="0">
                <a:ln>
                  <a:noFill/>
                </a:ln>
                <a:solidFill>
                  <a:schemeClr val="bg1"/>
                </a:solidFill>
                <a:effectLst/>
                <a:latin typeface="+mn-lt"/>
                <a:cs typeface="Calibri" panose="020F0502020204030204" pitchFamily="34" charset="0"/>
              </a:rPr>
              <a:t>أحادية الإتجاه</a:t>
            </a:r>
            <a:endParaRPr kumimoji="0" lang="en-US" altLang="en-US" sz="1000" u="none" strike="noStrike" cap="none" normalizeH="0" baseline="0" dirty="0">
              <a:ln>
                <a:noFill/>
              </a:ln>
              <a:solidFill>
                <a:schemeClr val="bg1"/>
              </a:solidFill>
              <a:effectLst/>
              <a:latin typeface="+mn-lt"/>
              <a:cs typeface="Calibri" panose="020F0502020204030204" pitchFamily="34" charset="0"/>
            </a:endParaRPr>
          </a:p>
        </p:txBody>
      </p:sp>
      <p:sp>
        <p:nvSpPr>
          <p:cNvPr id="7" name="object 7"/>
          <p:cNvSpPr txBox="1"/>
          <p:nvPr/>
        </p:nvSpPr>
        <p:spPr>
          <a:xfrm>
            <a:off x="3837944" y="4517238"/>
            <a:ext cx="2995930" cy="529119"/>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JO" altLang="en-US" sz="1000" u="none" strike="noStrike" cap="none" normalizeH="0" baseline="0" dirty="0">
                <a:ln>
                  <a:noFill/>
                </a:ln>
                <a:solidFill>
                  <a:srgbClr val="202124"/>
                </a:solidFill>
                <a:effectLst/>
                <a:latin typeface="+mn-lt"/>
                <a:cs typeface="Calibri" panose="020F0502020204030204" pitchFamily="34" charset="0"/>
              </a:rPr>
              <a:t>من الممكن</a:t>
            </a:r>
            <a:r>
              <a:rPr kumimoji="0" lang="ar-SA" altLang="en-US" sz="1000" u="none" strike="noStrike" cap="none" normalizeH="0" baseline="0" dirty="0">
                <a:ln>
                  <a:noFill/>
                </a:ln>
                <a:solidFill>
                  <a:srgbClr val="202124"/>
                </a:solidFill>
                <a:effectLst/>
                <a:latin typeface="+mn-lt"/>
                <a:cs typeface="Calibri" panose="020F0502020204030204" pitchFamily="34" charset="0"/>
              </a:rPr>
              <a:t> أن تكون </a:t>
            </a:r>
            <a:r>
              <a:rPr lang="ar-JO" sz="1000" dirty="0">
                <a:solidFill>
                  <a:srgbClr val="E42A83"/>
                </a:solidFill>
                <a:latin typeface="+mn-lt"/>
                <a:cs typeface="Calibri" panose="020F0502020204030204" pitchFamily="34" charset="0"/>
                <a:hlinkClick r:id="rId3" action="ppaction://hlinksldjump"/>
              </a:rPr>
              <a:t>الموافقة المستنيرة </a:t>
            </a:r>
            <a:r>
              <a:rPr kumimoji="0" lang="ar-SA" altLang="en-US" sz="1000" u="none" strike="noStrike" cap="none" normalizeH="0" baseline="0" dirty="0">
                <a:ln>
                  <a:noFill/>
                </a:ln>
                <a:solidFill>
                  <a:srgbClr val="202124"/>
                </a:solidFill>
                <a:effectLst/>
                <a:latin typeface="+mn-lt"/>
                <a:cs typeface="Calibri" panose="020F0502020204030204" pitchFamily="34" charset="0"/>
              </a:rPr>
              <a:t>ضمنية </a:t>
            </a:r>
            <a:r>
              <a:rPr kumimoji="0" lang="ar-JO" altLang="en-US" sz="1000" u="none" strike="noStrike" cap="none" normalizeH="0" baseline="0" dirty="0">
                <a:ln>
                  <a:noFill/>
                </a:ln>
                <a:solidFill>
                  <a:srgbClr val="202124"/>
                </a:solidFill>
                <a:effectLst/>
                <a:latin typeface="+mn-lt"/>
                <a:cs typeface="Calibri" panose="020F0502020204030204" pitchFamily="34" charset="0"/>
              </a:rPr>
              <a:t>في حال</a:t>
            </a:r>
            <a:r>
              <a:rPr kumimoji="0" lang="ar-SA" altLang="en-US" sz="1000" u="none" strike="noStrike" cap="none" normalizeH="0" baseline="0" dirty="0">
                <a:ln>
                  <a:noFill/>
                </a:ln>
                <a:solidFill>
                  <a:srgbClr val="202124"/>
                </a:solidFill>
                <a:effectLst/>
                <a:latin typeface="+mn-lt"/>
                <a:cs typeface="Calibri" panose="020F0502020204030204" pitchFamily="34" charset="0"/>
              </a:rPr>
              <a:t> اختار الشخص استخدام </a:t>
            </a:r>
            <a:r>
              <a:rPr lang="ar-JO" sz="1000" dirty="0">
                <a:solidFill>
                  <a:srgbClr val="E42A83"/>
                </a:solidFill>
                <a:latin typeface="+mn-lt"/>
                <a:cs typeface="Calibri" panose="020F0502020204030204" pitchFamily="34" charset="0"/>
                <a:hlinkClick r:id="rId2" action="ppaction://hlinksldjump"/>
              </a:rPr>
              <a:t>قناة ملاحظات وانطباعات أحادية الاتجاه </a:t>
            </a:r>
            <a:r>
              <a:rPr lang="ar-JO" sz="1000" dirty="0">
                <a:solidFill>
                  <a:srgbClr val="E42A83"/>
                </a:solidFill>
                <a:latin typeface="+mn-lt"/>
                <a:cs typeface="Calibri" panose="020F0502020204030204" pitchFamily="34" charset="0"/>
              </a:rPr>
              <a:t> </a:t>
            </a:r>
            <a:r>
              <a:rPr kumimoji="0" lang="ar-SA" altLang="en-US" sz="1000" u="none" strike="noStrike" cap="none" normalizeH="0" baseline="0" dirty="0">
                <a:ln>
                  <a:noFill/>
                </a:ln>
                <a:solidFill>
                  <a:srgbClr val="202124"/>
                </a:solidFill>
                <a:effectLst/>
                <a:latin typeface="+mn-lt"/>
                <a:cs typeface="Calibri" panose="020F0502020204030204" pitchFamily="34" charset="0"/>
              </a:rPr>
              <a:t>(على سبيل المثال، </a:t>
            </a:r>
            <a:r>
              <a:rPr kumimoji="0" lang="ar-JO" altLang="en-US" sz="1000" u="none" strike="noStrike" cap="none" normalizeH="0" baseline="0" dirty="0">
                <a:ln>
                  <a:noFill/>
                </a:ln>
                <a:solidFill>
                  <a:srgbClr val="202124"/>
                </a:solidFill>
                <a:effectLst/>
                <a:latin typeface="+mn-lt"/>
                <a:cs typeface="Calibri" panose="020F0502020204030204" pitchFamily="34" charset="0"/>
              </a:rPr>
              <a:t>تسجيل</a:t>
            </a:r>
            <a:r>
              <a:rPr kumimoji="0" lang="ar-SA" altLang="en-US" sz="1000" u="none" strike="noStrike" cap="none" normalizeH="0" baseline="0" dirty="0">
                <a:ln>
                  <a:noFill/>
                </a:ln>
                <a:solidFill>
                  <a:srgbClr val="202124"/>
                </a:solidFill>
                <a:effectLst/>
                <a:latin typeface="+mn-lt"/>
                <a:cs typeface="Calibri" panose="020F0502020204030204" pitchFamily="34" charset="0"/>
              </a:rPr>
              <a:t> صوت</a:t>
            </a:r>
            <a:r>
              <a:rPr kumimoji="0" lang="ar-JO" altLang="en-US" sz="1000" u="none" strike="noStrike" cap="none" normalizeH="0" baseline="0" dirty="0">
                <a:ln>
                  <a:noFill/>
                </a:ln>
                <a:solidFill>
                  <a:srgbClr val="202124"/>
                </a:solidFill>
                <a:effectLst/>
                <a:latin typeface="+mn-lt"/>
                <a:cs typeface="Calibri" panose="020F0502020204030204" pitchFamily="34" charset="0"/>
              </a:rPr>
              <a:t>ي</a:t>
            </a:r>
            <a:r>
              <a:rPr kumimoji="0" lang="ar-SA" altLang="en-US" sz="1000" u="none" strike="noStrike" cap="none" normalizeH="0" baseline="0" dirty="0">
                <a:ln>
                  <a:noFill/>
                </a:ln>
                <a:solidFill>
                  <a:srgbClr val="202124"/>
                </a:solidFill>
                <a:effectLst/>
                <a:latin typeface="+mn-lt"/>
                <a:cs typeface="Calibri" panose="020F0502020204030204" pitchFamily="34" charset="0"/>
              </a:rPr>
              <a:t> أو صندوق اقتراحات)</a:t>
            </a:r>
            <a:endParaRPr sz="1000" dirty="0">
              <a:latin typeface="+mn-lt"/>
              <a:cs typeface="Calibri" panose="020F0502020204030204" pitchFamily="34" charset="0"/>
            </a:endParaRPr>
          </a:p>
        </p:txBody>
      </p:sp>
      <p:sp>
        <p:nvSpPr>
          <p:cNvPr id="8" name="object 8"/>
          <p:cNvSpPr txBox="1"/>
          <p:nvPr/>
        </p:nvSpPr>
        <p:spPr>
          <a:xfrm>
            <a:off x="782320" y="4540389"/>
            <a:ext cx="2995930" cy="353687"/>
          </a:xfrm>
          <a:prstGeom prst="rect">
            <a:avLst/>
          </a:prstGeom>
        </p:spPr>
        <p:txBody>
          <a:bodyPr vert="horz" wrap="square" lIns="0" tIns="12700" rIns="0" bIns="0" rtlCol="0">
            <a:spAutoFit/>
          </a:bodyPr>
          <a:lstStyle/>
          <a:p>
            <a:pPr marL="12700" marR="5080" rtl="1">
              <a:lnSpc>
                <a:spcPct val="113999"/>
              </a:lnSpc>
              <a:spcBef>
                <a:spcPts val="100"/>
              </a:spcBef>
            </a:pPr>
            <a:r>
              <a:rPr kumimoji="0" lang="ar-SA" altLang="en-US" sz="1000" u="none" strike="noStrike" cap="none" normalizeH="0" baseline="0" dirty="0">
                <a:ln>
                  <a:noFill/>
                </a:ln>
                <a:solidFill>
                  <a:srgbClr val="202124"/>
                </a:solidFill>
                <a:effectLst/>
                <a:latin typeface="+mn-lt"/>
                <a:cs typeface="Calibri" panose="020F0502020204030204" pitchFamily="34" charset="0"/>
              </a:rPr>
              <a:t>طالما </a:t>
            </a:r>
            <a:r>
              <a:rPr kumimoji="0" lang="ar-JO" altLang="en-US" sz="1000" u="none" strike="noStrike" cap="none" normalizeH="0" baseline="0" dirty="0">
                <a:ln>
                  <a:noFill/>
                </a:ln>
                <a:solidFill>
                  <a:srgbClr val="202124"/>
                </a:solidFill>
                <a:effectLst/>
                <a:latin typeface="+mn-lt"/>
                <a:cs typeface="Calibri" panose="020F0502020204030204" pitchFamily="34" charset="0"/>
              </a:rPr>
              <a:t>أنه قد تم</a:t>
            </a:r>
            <a:r>
              <a:rPr kumimoji="0" lang="ar-SA" altLang="en-US" sz="1000" u="none" strike="noStrike" cap="none" normalizeH="0" baseline="0" dirty="0">
                <a:ln>
                  <a:noFill/>
                </a:ln>
                <a:solidFill>
                  <a:srgbClr val="202124"/>
                </a:solidFill>
                <a:effectLst/>
                <a:latin typeface="+mn-lt"/>
                <a:cs typeface="Calibri" panose="020F0502020204030204" pitchFamily="34" charset="0"/>
              </a:rPr>
              <a:t> مناقشة النقاط المذكورة أعلاه مع المجتمع باستخدام قناة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الملاحظات والانطباعات.</a:t>
            </a:r>
            <a:endParaRPr sz="1000" dirty="0">
              <a:latin typeface="+mn-lt"/>
              <a:cs typeface="Calibri" panose="020F0502020204030204" pitchFamily="34" charset="0"/>
            </a:endParaRPr>
          </a:p>
        </p:txBody>
      </p:sp>
      <p:pic>
        <p:nvPicPr>
          <p:cNvPr id="9" name="object 9"/>
          <p:cNvPicPr/>
          <p:nvPr/>
        </p:nvPicPr>
        <p:blipFill>
          <a:blip r:embed="rId4" cstate="print"/>
          <a:stretch>
            <a:fillRect/>
          </a:stretch>
        </p:blipFill>
        <p:spPr>
          <a:xfrm>
            <a:off x="6857564" y="4484630"/>
            <a:ext cx="72008" cy="71996"/>
          </a:xfrm>
          <a:prstGeom prst="rect">
            <a:avLst/>
          </a:prstGeom>
        </p:spPr>
      </p:pic>
      <p:sp>
        <p:nvSpPr>
          <p:cNvPr id="10" name="object 10"/>
          <p:cNvSpPr txBox="1"/>
          <p:nvPr/>
        </p:nvSpPr>
        <p:spPr>
          <a:xfrm>
            <a:off x="3952105" y="5293356"/>
            <a:ext cx="2995930" cy="1243930"/>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mn-lt"/>
                <a:cs typeface="Calibri" panose="020F0502020204030204" pitchFamily="34" charset="0"/>
              </a:rPr>
              <a:t>إذا لم يتمكن </a:t>
            </a:r>
            <a:r>
              <a:rPr kumimoji="0" lang="ar-JO" altLang="en-US" sz="1000" u="none" strike="noStrike" cap="none" normalizeH="0" baseline="0" dirty="0">
                <a:ln>
                  <a:noFill/>
                </a:ln>
                <a:solidFill>
                  <a:srgbClr val="202124"/>
                </a:solidFill>
                <a:effectLst/>
                <a:latin typeface="+mn-lt"/>
                <a:cs typeface="Calibri" panose="020F0502020204030204" pitchFamily="34" charset="0"/>
              </a:rPr>
              <a:t>متلقي الملاحظات والانطباعات </a:t>
            </a:r>
            <a:r>
              <a:rPr kumimoji="0" lang="ar-SA" altLang="en-US" sz="1000" u="none" strike="noStrike" cap="none" normalizeH="0" baseline="0" dirty="0">
                <a:ln>
                  <a:noFill/>
                </a:ln>
                <a:solidFill>
                  <a:srgbClr val="202124"/>
                </a:solidFill>
                <a:effectLst/>
                <a:latin typeface="+mn-lt"/>
                <a:cs typeface="Calibri" panose="020F0502020204030204" pitchFamily="34" charset="0"/>
              </a:rPr>
              <a:t>من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التعامل معها</a:t>
            </a:r>
            <a:r>
              <a:rPr kumimoji="0" lang="ar-SA" altLang="en-US" sz="1000" u="none" strike="noStrike" cap="none" normalizeH="0" baseline="0" dirty="0">
                <a:ln>
                  <a:noFill/>
                </a:ln>
                <a:solidFill>
                  <a:srgbClr val="202124"/>
                </a:solidFill>
                <a:effectLst/>
                <a:latin typeface="+mn-lt"/>
                <a:cs typeface="Calibri" panose="020F0502020204030204" pitchFamily="34" charset="0"/>
              </a:rPr>
              <a:t>، فاطلب من مقدم الملاحظات</a:t>
            </a:r>
            <a:r>
              <a:rPr kumimoji="0" lang="ar-JO" altLang="en-US" sz="1000" u="none" strike="noStrike" cap="none" normalizeH="0" baseline="0" dirty="0">
                <a:ln>
                  <a:noFill/>
                </a:ln>
                <a:solidFill>
                  <a:srgbClr val="202124"/>
                </a:solidFill>
                <a:effectLst/>
                <a:latin typeface="+mn-lt"/>
                <a:cs typeface="Calibri" panose="020F0502020204030204" pitchFamily="34" charset="0"/>
              </a:rPr>
              <a:t> والانطباعات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الموافقة على مشاركة تفاصيل الاتصال الخاصة به للإحالة والمتابعة</a:t>
            </a:r>
            <a:r>
              <a:rPr kumimoji="0" lang="ar-JO" altLang="en-US" sz="1000" u="none" strike="noStrike" cap="none" normalizeH="0" baseline="0" dirty="0">
                <a:ln>
                  <a:noFill/>
                </a:ln>
                <a:solidFill>
                  <a:srgbClr val="202124"/>
                </a:solidFill>
                <a:effectLst/>
                <a:latin typeface="+mn-lt"/>
                <a:cs typeface="Calibri" panose="020F0502020204030204" pitchFamily="34" charset="0"/>
              </a:rPr>
              <a:t>، ثم</a:t>
            </a:r>
            <a:r>
              <a:rPr kumimoji="0" lang="ar-SA" altLang="en-US" sz="1000" u="none" strike="noStrike" cap="none" normalizeH="0" baseline="0" dirty="0">
                <a:ln>
                  <a:noFill/>
                </a:ln>
                <a:solidFill>
                  <a:srgbClr val="202124"/>
                </a:solidFill>
                <a:effectLst/>
                <a:latin typeface="+mn-lt"/>
                <a:cs typeface="Calibri" panose="020F0502020204030204" pitchFamily="34" charset="0"/>
              </a:rPr>
              <a:t> قم بتسجيل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البيانات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الشخصية مثل الاسم </a:t>
            </a:r>
            <a:r>
              <a:rPr kumimoji="0" lang="ar-JO" altLang="en-US" sz="1000" u="none" strike="noStrike" cap="none" normalizeH="0" baseline="0" dirty="0">
                <a:ln>
                  <a:noFill/>
                </a:ln>
                <a:solidFill>
                  <a:srgbClr val="202124"/>
                </a:solidFill>
                <a:effectLst/>
                <a:latin typeface="+mn-lt"/>
                <a:cs typeface="Calibri" panose="020F0502020204030204" pitchFamily="34" charset="0"/>
              </a:rPr>
              <a:t>ومعلومات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الاتصال فقط إذا لزم الأمر</a:t>
            </a:r>
            <a:r>
              <a:rPr kumimoji="0" lang="ar-JO" altLang="en-US" sz="1000" u="none" strike="noStrike" cap="none" normalizeH="0" baseline="0" dirty="0">
                <a:ln>
                  <a:noFill/>
                </a:ln>
                <a:solidFill>
                  <a:srgbClr val="202124"/>
                </a:solidFill>
                <a:effectLst/>
                <a:latin typeface="+mn-lt"/>
                <a:cs typeface="Calibri" panose="020F0502020204030204" pitchFamily="34" charset="0"/>
              </a:rPr>
              <a:t>،</a:t>
            </a:r>
            <a:r>
              <a:rPr kumimoji="0" lang="ar-SA" altLang="en-US" sz="1000" u="none" strike="noStrike" cap="none" normalizeH="0" baseline="0" dirty="0">
                <a:ln>
                  <a:noFill/>
                </a:ln>
                <a:solidFill>
                  <a:srgbClr val="202124"/>
                </a:solidFill>
                <a:effectLst/>
                <a:latin typeface="+mn-lt"/>
                <a:cs typeface="Calibri" panose="020F0502020204030204" pitchFamily="34" charset="0"/>
              </a:rPr>
              <a:t> </a:t>
            </a:r>
            <a:r>
              <a:rPr kumimoji="0" lang="ar-JO" altLang="en-US" sz="1000" u="none" strike="noStrike" cap="none" normalizeH="0" baseline="0" dirty="0">
                <a:ln>
                  <a:noFill/>
                </a:ln>
                <a:solidFill>
                  <a:srgbClr val="202124"/>
                </a:solidFill>
                <a:effectLst/>
                <a:latin typeface="+mn-lt"/>
                <a:cs typeface="Calibri" panose="020F0502020204030204" pitchFamily="34" charset="0"/>
              </a:rPr>
              <a:t>وفي حال منح </a:t>
            </a:r>
            <a:r>
              <a:rPr kumimoji="0" lang="ar-SA" altLang="en-US" sz="1000" u="none" strike="noStrike" cap="none" normalizeH="0" baseline="0" dirty="0">
                <a:ln>
                  <a:noFill/>
                </a:ln>
                <a:solidFill>
                  <a:srgbClr val="202124"/>
                </a:solidFill>
                <a:effectLst/>
                <a:latin typeface="+mn-lt"/>
                <a:cs typeface="Calibri" panose="020F0502020204030204" pitchFamily="34" charset="0"/>
              </a:rPr>
              <a:t>الموافقة المستنيرة للقيام بذلك</a:t>
            </a:r>
            <a:r>
              <a:rPr kumimoji="0" lang="en-US" altLang="en-US" sz="1000" u="none" strike="noStrike" cap="none" normalizeH="0" baseline="0" dirty="0">
                <a:ln>
                  <a:noFill/>
                </a:ln>
                <a:solidFill>
                  <a:srgbClr val="202124"/>
                </a:solidFill>
                <a:effectLst/>
                <a:latin typeface="+mn-lt"/>
                <a:cs typeface="Calibri" panose="020F0502020204030204" pitchFamily="34" charset="0"/>
              </a:rPr>
              <a:t>.</a:t>
            </a:r>
            <a:r>
              <a:rPr kumimoji="0" lang="en-US" altLang="en-US" sz="1000" u="none" strike="noStrike" cap="none" normalizeH="0" baseline="0" dirty="0">
                <a:ln>
                  <a:noFill/>
                </a:ln>
                <a:solidFill>
                  <a:schemeClr val="tx1"/>
                </a:solidFill>
                <a:effectLst/>
                <a:latin typeface="+mn-lt"/>
                <a:cs typeface="Calibri" panose="020F0502020204030204" pitchFamily="34" charset="0"/>
              </a:rPr>
              <a:t> </a:t>
            </a:r>
            <a:endParaRPr lang="ar-JO" altLang="en-US" sz="1000" dirty="0">
              <a:solidFill>
                <a:schemeClr val="tx1"/>
              </a:solidFill>
              <a:latin typeface="+mn-lt"/>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br>
              <a:rPr lang="ar-JO" sz="1000" dirty="0">
                <a:latin typeface="+mn-lt"/>
                <a:cs typeface="Calibri" panose="020F0502020204030204" pitchFamily="34" charset="0"/>
              </a:rPr>
            </a:br>
            <a:r>
              <a:rPr lang="ar-JO" sz="1000" dirty="0">
                <a:solidFill>
                  <a:srgbClr val="202124"/>
                </a:solidFill>
                <a:effectLst/>
                <a:latin typeface="+mn-lt"/>
                <a:cs typeface="Calibri" panose="020F0502020204030204" pitchFamily="34" charset="0"/>
              </a:rPr>
              <a:t>بشكل عام، لا يجب التقاط أية صور أثناء عمليات تلقي التغذية الراجعة المجتمعية.</a:t>
            </a:r>
            <a:endParaRPr sz="1000" dirty="0">
              <a:latin typeface="+mn-lt"/>
              <a:cs typeface="Calibri" panose="020F0502020204030204" pitchFamily="34" charset="0"/>
            </a:endParaRPr>
          </a:p>
        </p:txBody>
      </p:sp>
      <p:sp>
        <p:nvSpPr>
          <p:cNvPr id="11" name="object 11"/>
          <p:cNvSpPr txBox="1"/>
          <p:nvPr/>
        </p:nvSpPr>
        <p:spPr>
          <a:xfrm>
            <a:off x="842014" y="5293356"/>
            <a:ext cx="2995930" cy="1650708"/>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u="none" strike="noStrike" cap="none" normalizeH="0" baseline="0" dirty="0">
                <a:ln>
                  <a:noFill/>
                </a:ln>
                <a:solidFill>
                  <a:srgbClr val="202124"/>
                </a:solidFill>
                <a:effectLst/>
                <a:latin typeface="+mn-lt"/>
                <a:cs typeface="Calibri" panose="020F0502020204030204" pitchFamily="34" charset="0"/>
              </a:rPr>
              <a:t>وذلك لأنه </a:t>
            </a:r>
            <a:r>
              <a:rPr kumimoji="0" lang="ar-JO" altLang="en-US" sz="1000" u="none" strike="noStrike" cap="none" normalizeH="0" baseline="0" dirty="0">
                <a:ln>
                  <a:noFill/>
                </a:ln>
                <a:solidFill>
                  <a:srgbClr val="202124"/>
                </a:solidFill>
                <a:effectLst/>
                <a:latin typeface="+mn-lt"/>
                <a:cs typeface="Calibri" panose="020F0502020204030204" pitchFamily="34" charset="0"/>
              </a:rPr>
              <a:t>من الممكن أن يؤثر ذلك</a:t>
            </a:r>
            <a:r>
              <a:rPr kumimoji="0" lang="ar-SA" altLang="en-US" sz="1000" u="none" strike="noStrike" cap="none" normalizeH="0" baseline="0" dirty="0">
                <a:ln>
                  <a:noFill/>
                </a:ln>
                <a:solidFill>
                  <a:srgbClr val="202124"/>
                </a:solidFill>
                <a:effectLst/>
                <a:latin typeface="+mn-lt"/>
                <a:cs typeface="Calibri" panose="020F0502020204030204" pitchFamily="34" charset="0"/>
              </a:rPr>
              <a:t> </a:t>
            </a:r>
            <a:r>
              <a:rPr kumimoji="0" lang="ar-JO" altLang="en-US" sz="1000" u="none" strike="noStrike" cap="none" normalizeH="0" baseline="0" dirty="0">
                <a:ln>
                  <a:noFill/>
                </a:ln>
                <a:solidFill>
                  <a:srgbClr val="202124"/>
                </a:solidFill>
                <a:effectLst/>
                <a:latin typeface="+mn-lt"/>
                <a:cs typeface="Calibri" panose="020F0502020204030204" pitchFamily="34" charset="0"/>
              </a:rPr>
              <a:t>على شعور </a:t>
            </a:r>
            <a:r>
              <a:rPr kumimoji="0" lang="ar-SA" altLang="en-US" sz="1000" u="none" strike="noStrike" cap="none" normalizeH="0" baseline="0" dirty="0">
                <a:ln>
                  <a:noFill/>
                </a:ln>
                <a:solidFill>
                  <a:srgbClr val="202124"/>
                </a:solidFill>
                <a:effectLst/>
                <a:latin typeface="+mn-lt"/>
                <a:cs typeface="Calibri" panose="020F0502020204030204" pitchFamily="34" charset="0"/>
              </a:rPr>
              <a:t>الشخص الذي يقدم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الملاحظات والانطباعات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a:t>
            </a:r>
            <a:r>
              <a:rPr kumimoji="0" lang="ar-JO" altLang="en-US" sz="1000" u="none" strike="noStrike" cap="none" normalizeH="0" baseline="0" dirty="0">
                <a:ln>
                  <a:noFill/>
                </a:ln>
                <a:solidFill>
                  <a:srgbClr val="202124"/>
                </a:solidFill>
                <a:effectLst/>
                <a:latin typeface="+mn-lt"/>
                <a:cs typeface="Calibri" panose="020F0502020204030204" pitchFamily="34" charset="0"/>
              </a:rPr>
              <a:t>بالارتياح حيال ذلك </a:t>
            </a:r>
            <a:r>
              <a:rPr kumimoji="0" lang="ar-SA" altLang="en-US" sz="1000" u="none" strike="noStrike" cap="none" normalizeH="0" baseline="0" dirty="0">
                <a:ln>
                  <a:noFill/>
                </a:ln>
                <a:solidFill>
                  <a:srgbClr val="202124"/>
                </a:solidFill>
                <a:effectLst/>
                <a:latin typeface="+mn-lt"/>
                <a:cs typeface="Calibri" panose="020F0502020204030204" pitchFamily="34" charset="0"/>
              </a:rPr>
              <a:t>أو</a:t>
            </a:r>
            <a:r>
              <a:rPr kumimoji="0" lang="ar-JO" altLang="en-US" sz="1000" u="none" strike="noStrike" cap="none" normalizeH="0" baseline="0" dirty="0">
                <a:ln>
                  <a:noFill/>
                </a:ln>
                <a:solidFill>
                  <a:srgbClr val="202124"/>
                </a:solidFill>
                <a:effectLst/>
                <a:latin typeface="+mn-lt"/>
                <a:cs typeface="Calibri" panose="020F0502020204030204" pitchFamily="34" charset="0"/>
              </a:rPr>
              <a:t> قد</a:t>
            </a:r>
            <a:r>
              <a:rPr kumimoji="0" lang="ar-SA" altLang="en-US" sz="1000" u="none" strike="noStrike" cap="none" normalizeH="0" baseline="0" dirty="0">
                <a:ln>
                  <a:noFill/>
                </a:ln>
                <a:solidFill>
                  <a:srgbClr val="202124"/>
                </a:solidFill>
                <a:effectLst/>
                <a:latin typeface="+mn-lt"/>
                <a:cs typeface="Calibri" panose="020F0502020204030204" pitchFamily="34" charset="0"/>
              </a:rPr>
              <a:t> يعرض</a:t>
            </a:r>
            <a:r>
              <a:rPr kumimoji="0" lang="ar-JO" altLang="en-US" sz="1000" u="none" strike="noStrike" cap="none" normalizeH="0" baseline="0" dirty="0">
                <a:ln>
                  <a:noFill/>
                </a:ln>
                <a:solidFill>
                  <a:srgbClr val="202124"/>
                </a:solidFill>
                <a:effectLst/>
                <a:latin typeface="+mn-lt"/>
                <a:cs typeface="Calibri" panose="020F0502020204030204" pitchFamily="34" charset="0"/>
              </a:rPr>
              <a:t> سلامة</a:t>
            </a:r>
            <a:r>
              <a:rPr kumimoji="0" lang="ar-SA" altLang="en-US" sz="1000" u="none" strike="noStrike" cap="none" normalizeH="0" baseline="0" dirty="0">
                <a:ln>
                  <a:noFill/>
                </a:ln>
                <a:solidFill>
                  <a:srgbClr val="202124"/>
                </a:solidFill>
                <a:effectLst/>
                <a:latin typeface="+mn-lt"/>
                <a:cs typeface="Calibri" panose="020F0502020204030204" pitchFamily="34" charset="0"/>
              </a:rPr>
              <a:t> الأشخاص الذين تم </a:t>
            </a:r>
            <a:r>
              <a:rPr kumimoji="0" lang="ar-JO" altLang="en-US" sz="1000" u="none" strike="noStrike" cap="none" normalizeH="0" baseline="0" dirty="0">
                <a:ln>
                  <a:noFill/>
                </a:ln>
                <a:solidFill>
                  <a:srgbClr val="202124"/>
                </a:solidFill>
                <a:effectLst/>
                <a:latin typeface="+mn-lt"/>
                <a:cs typeface="Calibri" panose="020F0502020204030204" pitchFamily="34" charset="0"/>
              </a:rPr>
              <a:t>التقاط صور لهم</a:t>
            </a:r>
            <a:r>
              <a:rPr kumimoji="0" lang="ar-SA" altLang="en-US" sz="1000" u="none" strike="noStrike" cap="none" normalizeH="0" baseline="0" dirty="0">
                <a:ln>
                  <a:noFill/>
                </a:ln>
                <a:solidFill>
                  <a:srgbClr val="202124"/>
                </a:solidFill>
                <a:effectLst/>
                <a:latin typeface="+mn-lt"/>
                <a:cs typeface="Calibri" panose="020F0502020204030204" pitchFamily="34" charset="0"/>
              </a:rPr>
              <a:t> للخطر</a:t>
            </a:r>
            <a:r>
              <a:rPr kumimoji="0" lang="en-US" altLang="en-US" sz="1000" u="none" strike="noStrike" cap="none" normalizeH="0" baseline="0" dirty="0">
                <a:ln>
                  <a:noFill/>
                </a:ln>
                <a:solidFill>
                  <a:srgbClr val="202124"/>
                </a:solidFill>
                <a:effectLst/>
                <a:latin typeface="+mn-lt"/>
                <a:cs typeface="Calibri" panose="020F0502020204030204" pitchFamily="34" charset="0"/>
              </a:rPr>
              <a:t>.</a:t>
            </a:r>
            <a:r>
              <a:rPr kumimoji="0" lang="en-US" altLang="en-US" sz="1000" u="none" strike="noStrike" cap="none" normalizeH="0" baseline="0" dirty="0">
                <a:ln>
                  <a:noFill/>
                </a:ln>
                <a:solidFill>
                  <a:schemeClr val="tx1"/>
                </a:solidFill>
                <a:effectLst/>
                <a:latin typeface="+mn-lt"/>
                <a:cs typeface="Calibri" panose="020F0502020204030204" pitchFamily="34" charset="0"/>
              </a:rPr>
              <a:t> </a:t>
            </a:r>
            <a:endParaRPr kumimoji="0" lang="ar-JO" altLang="en-US" sz="1000" u="none" strike="noStrike" cap="none" normalizeH="0" baseline="0" dirty="0">
              <a:ln>
                <a:noFill/>
              </a:ln>
              <a:solidFill>
                <a:schemeClr val="tx1"/>
              </a:solidFill>
              <a:effectLst/>
              <a:latin typeface="+mn-lt"/>
              <a:cs typeface="Calibri" panose="020F0502020204030204" pitchFamily="34" charset="0"/>
            </a:endParaRPr>
          </a:p>
          <a:p>
            <a:pPr marL="12700" marR="5080" algn="just" rtl="1">
              <a:lnSpc>
                <a:spcPct val="113999"/>
              </a:lnSpc>
              <a:spcBef>
                <a:spcPts val="100"/>
              </a:spcBef>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mn-lt"/>
                <a:cs typeface="Calibri" panose="020F0502020204030204" pitchFamily="34" charset="0"/>
              </a:rPr>
              <a:t>ومع ذلك، قد تكون الصور ضرورية في بعض الأحيان لتقديم الملاحظات</a:t>
            </a:r>
            <a:r>
              <a:rPr kumimoji="0" lang="ar-JO" altLang="en-US" sz="1000" u="none" strike="noStrike" cap="none" normalizeH="0" baseline="0" dirty="0">
                <a:ln>
                  <a:noFill/>
                </a:ln>
                <a:solidFill>
                  <a:srgbClr val="202124"/>
                </a:solidFill>
                <a:effectLst/>
                <a:latin typeface="+mn-lt"/>
                <a:cs typeface="Calibri" panose="020F0502020204030204" pitchFamily="34" charset="0"/>
              </a:rPr>
              <a:t> والانطباعات</a:t>
            </a:r>
            <a:r>
              <a:rPr kumimoji="0" lang="ar-SA" altLang="en-US" sz="1000" u="none" strike="noStrike" cap="none" normalizeH="0" baseline="0" dirty="0">
                <a:ln>
                  <a:noFill/>
                </a:ln>
                <a:solidFill>
                  <a:srgbClr val="202124"/>
                </a:solidFill>
                <a:effectLst/>
                <a:latin typeface="+mn-lt"/>
                <a:cs typeface="Calibri" panose="020F0502020204030204" pitchFamily="34" charset="0"/>
              </a:rPr>
              <a:t> (على سبيل المثال، التقاط صورة للسلع التالفة المقدمة لعائلة</a:t>
            </a:r>
            <a:r>
              <a:rPr kumimoji="0" lang="ar-JO" altLang="en-US" sz="1000" u="none" strike="noStrike" cap="none" normalizeH="0" baseline="0" dirty="0">
                <a:ln>
                  <a:noFill/>
                </a:ln>
                <a:solidFill>
                  <a:srgbClr val="202124"/>
                </a:solidFill>
                <a:effectLst/>
                <a:latin typeface="+mn-lt"/>
                <a:cs typeface="Calibri" panose="020F0502020204030204" pitchFamily="34" charset="0"/>
              </a:rPr>
              <a:t> ما</a:t>
            </a:r>
            <a:r>
              <a:rPr kumimoji="0" lang="ar-SA" altLang="en-US" sz="1000" u="none" strike="noStrike" cap="none" normalizeH="0" baseline="0" dirty="0">
                <a:ln>
                  <a:noFill/>
                </a:ln>
                <a:solidFill>
                  <a:srgbClr val="202124"/>
                </a:solidFill>
                <a:effectLst/>
                <a:latin typeface="+mn-lt"/>
                <a:cs typeface="Calibri" panose="020F0502020204030204" pitchFamily="34" charset="0"/>
              </a:rPr>
              <a:t>)</a:t>
            </a:r>
            <a:r>
              <a:rPr kumimoji="0" lang="ar-JO" altLang="en-US" sz="1000" u="none" strike="noStrike" cap="none" normalizeH="0" baseline="0" dirty="0">
                <a:ln>
                  <a:noFill/>
                </a:ln>
                <a:solidFill>
                  <a:srgbClr val="202124"/>
                </a:solidFill>
                <a:effectLst/>
                <a:latin typeface="+mn-lt"/>
                <a:cs typeface="Calibri" panose="020F0502020204030204" pitchFamily="34" charset="0"/>
              </a:rPr>
              <a:t>، كما ستحتاج </a:t>
            </a:r>
            <a:r>
              <a:rPr kumimoji="0" lang="ar-SA" altLang="en-US" sz="1000" u="none" strike="noStrike" cap="none" normalizeH="0" baseline="0" dirty="0">
                <a:ln>
                  <a:noFill/>
                </a:ln>
                <a:solidFill>
                  <a:srgbClr val="202124"/>
                </a:solidFill>
                <a:effectLst/>
                <a:latin typeface="+mn-lt"/>
                <a:cs typeface="Calibri" panose="020F0502020204030204" pitchFamily="34" charset="0"/>
              </a:rPr>
              <a:t>قبل التقاط الصور</a:t>
            </a:r>
            <a:r>
              <a:rPr lang="ar-JO" altLang="en-US" sz="1000" dirty="0">
                <a:solidFill>
                  <a:srgbClr val="202124"/>
                </a:solidFill>
                <a:latin typeface="+mn-lt"/>
                <a:cs typeface="Calibri" panose="020F0502020204030204" pitchFamily="34" charset="0"/>
              </a:rPr>
              <a:t> </a:t>
            </a:r>
            <a:r>
              <a:rPr kumimoji="0" lang="ar-SA" altLang="en-US" sz="1000" u="none" strike="noStrike" cap="none" normalizeH="0" baseline="0" dirty="0">
                <a:ln>
                  <a:noFill/>
                </a:ln>
                <a:solidFill>
                  <a:srgbClr val="202124"/>
                </a:solidFill>
                <a:effectLst/>
                <a:latin typeface="+mn-lt"/>
                <a:cs typeface="Calibri" panose="020F0502020204030204" pitchFamily="34" charset="0"/>
              </a:rPr>
              <a:t>إلى الحصول على موافقة مستنيرة من الأشخاص </a:t>
            </a:r>
            <a:r>
              <a:rPr kumimoji="0" lang="ar-JO" altLang="en-US" sz="1000" u="none" strike="noStrike" cap="none" normalizeH="0" baseline="0" dirty="0">
                <a:ln>
                  <a:noFill/>
                </a:ln>
                <a:solidFill>
                  <a:srgbClr val="202124"/>
                </a:solidFill>
                <a:effectLst/>
                <a:latin typeface="+mn-lt"/>
                <a:cs typeface="Calibri" panose="020F0502020204030204" pitchFamily="34" charset="0"/>
              </a:rPr>
              <a:t>ذوي العلاقة</a:t>
            </a:r>
            <a:r>
              <a:rPr kumimoji="0" lang="ar-SA" altLang="en-US" sz="1000" u="none" strike="noStrike" cap="none" normalizeH="0" baseline="0" dirty="0">
                <a:ln>
                  <a:noFill/>
                </a:ln>
                <a:solidFill>
                  <a:srgbClr val="202124"/>
                </a:solidFill>
                <a:effectLst/>
                <a:latin typeface="+mn-lt"/>
                <a:cs typeface="Calibri" panose="020F0502020204030204" pitchFamily="34" charset="0"/>
              </a:rPr>
              <a:t>، </a:t>
            </a:r>
            <a:r>
              <a:rPr kumimoji="0" lang="ar-JO" altLang="en-US" sz="1000" u="none" strike="noStrike" cap="none" normalizeH="0" baseline="0" dirty="0">
                <a:ln>
                  <a:noFill/>
                </a:ln>
                <a:solidFill>
                  <a:srgbClr val="202124"/>
                </a:solidFill>
                <a:effectLst/>
                <a:latin typeface="+mn-lt"/>
                <a:cs typeface="Calibri" panose="020F0502020204030204" pitchFamily="34" charset="0"/>
              </a:rPr>
              <a:t>لا سيما</a:t>
            </a:r>
            <a:r>
              <a:rPr kumimoji="0" lang="ar-SA" altLang="en-US" sz="1000" u="none" strike="noStrike" cap="none" normalizeH="0" baseline="0" dirty="0">
                <a:ln>
                  <a:noFill/>
                </a:ln>
                <a:solidFill>
                  <a:srgbClr val="202124"/>
                </a:solidFill>
                <a:effectLst/>
                <a:latin typeface="+mn-lt"/>
                <a:cs typeface="Calibri" panose="020F0502020204030204" pitchFamily="34" charset="0"/>
              </a:rPr>
              <a:t> إذا كانوا </a:t>
            </a:r>
            <a:r>
              <a:rPr kumimoji="0" lang="ar-JO" altLang="en-US" sz="1000" u="none" strike="noStrike" cap="none" normalizeH="0" baseline="0" dirty="0">
                <a:ln>
                  <a:noFill/>
                </a:ln>
                <a:solidFill>
                  <a:srgbClr val="202124"/>
                </a:solidFill>
                <a:effectLst/>
                <a:latin typeface="+mn-lt"/>
                <a:cs typeface="Calibri" panose="020F0502020204030204" pitchFamily="34" charset="0"/>
              </a:rPr>
              <a:t>سيظهرون</a:t>
            </a:r>
            <a:r>
              <a:rPr kumimoji="0" lang="ar-SA" altLang="en-US" sz="1000" u="none" strike="noStrike" cap="none" normalizeH="0" baseline="0" dirty="0">
                <a:ln>
                  <a:noFill/>
                </a:ln>
                <a:solidFill>
                  <a:srgbClr val="202124"/>
                </a:solidFill>
                <a:effectLst/>
                <a:latin typeface="+mn-lt"/>
                <a:cs typeface="Calibri" panose="020F0502020204030204" pitchFamily="34" charset="0"/>
              </a:rPr>
              <a:t> في الصورة. يجب أن تكون واضحًا </a:t>
            </a:r>
            <a:r>
              <a:rPr kumimoji="0" lang="ar-JO" altLang="en-US" sz="1000" u="none" strike="noStrike" cap="none" normalizeH="0" baseline="0" dirty="0">
                <a:ln>
                  <a:noFill/>
                </a:ln>
                <a:solidFill>
                  <a:srgbClr val="202124"/>
                </a:solidFill>
                <a:effectLst/>
                <a:latin typeface="+mn-lt"/>
                <a:cs typeface="Calibri" panose="020F0502020204030204" pitchFamily="34" charset="0"/>
              </a:rPr>
              <a:t>حيال</a:t>
            </a:r>
            <a:r>
              <a:rPr kumimoji="0" lang="ar-SA" altLang="en-US" sz="1000" u="none" strike="noStrike" cap="none" normalizeH="0" baseline="0" dirty="0">
                <a:ln>
                  <a:noFill/>
                </a:ln>
                <a:solidFill>
                  <a:srgbClr val="202124"/>
                </a:solidFill>
                <a:effectLst/>
                <a:latin typeface="+mn-lt"/>
                <a:cs typeface="Calibri" panose="020F0502020204030204" pitchFamily="34" charset="0"/>
              </a:rPr>
              <a:t> كيفية استخدام الصورة ومع من ستتم مشاركتها</a:t>
            </a:r>
            <a:r>
              <a:rPr kumimoji="0" lang="en-US" altLang="en-US" sz="1000" u="none" strike="noStrike" cap="none" normalizeH="0" baseline="0" dirty="0">
                <a:ln>
                  <a:noFill/>
                </a:ln>
                <a:solidFill>
                  <a:srgbClr val="202124"/>
                </a:solidFill>
                <a:effectLst/>
                <a:latin typeface="+mn-lt"/>
                <a:cs typeface="Calibri" panose="020F0502020204030204" pitchFamily="34" charset="0"/>
              </a:rPr>
              <a:t>.</a:t>
            </a:r>
            <a:r>
              <a:rPr kumimoji="0" lang="en-US" altLang="en-US" sz="1000" u="none" strike="noStrike" cap="none" normalizeH="0" baseline="0" dirty="0">
                <a:ln>
                  <a:noFill/>
                </a:ln>
                <a:solidFill>
                  <a:schemeClr val="tx1"/>
                </a:solidFill>
                <a:effectLst/>
                <a:latin typeface="+mn-lt"/>
                <a:cs typeface="Calibri" panose="020F0502020204030204" pitchFamily="34" charset="0"/>
              </a:rPr>
              <a:t> </a:t>
            </a:r>
          </a:p>
        </p:txBody>
      </p:sp>
      <p:grpSp>
        <p:nvGrpSpPr>
          <p:cNvPr id="12" name="object 12"/>
          <p:cNvGrpSpPr/>
          <p:nvPr/>
        </p:nvGrpSpPr>
        <p:grpSpPr>
          <a:xfrm>
            <a:off x="6380221" y="3919850"/>
            <a:ext cx="474345" cy="474345"/>
            <a:chOff x="469337" y="3926292"/>
            <a:chExt cx="474345" cy="474345"/>
          </a:xfrm>
        </p:grpSpPr>
        <p:sp>
          <p:nvSpPr>
            <p:cNvPr id="13" name="object 13"/>
            <p:cNvSpPr/>
            <p:nvPr/>
          </p:nvSpPr>
          <p:spPr>
            <a:xfrm>
              <a:off x="469337" y="3926292"/>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sz="1000">
                <a:latin typeface="+mn-lt"/>
                <a:cs typeface="Calibri" panose="020F0502020204030204" pitchFamily="34" charset="0"/>
              </a:endParaRPr>
            </a:p>
          </p:txBody>
        </p:sp>
        <p:pic>
          <p:nvPicPr>
            <p:cNvPr id="14" name="object 14"/>
            <p:cNvPicPr/>
            <p:nvPr/>
          </p:nvPicPr>
          <p:blipFill>
            <a:blip r:embed="rId5" cstate="print"/>
            <a:stretch>
              <a:fillRect/>
            </a:stretch>
          </p:blipFill>
          <p:spPr>
            <a:xfrm>
              <a:off x="573284" y="4029278"/>
              <a:ext cx="266442" cy="268339"/>
            </a:xfrm>
            <a:prstGeom prst="rect">
              <a:avLst/>
            </a:prstGeom>
          </p:spPr>
        </p:pic>
        <p:sp>
          <p:nvSpPr>
            <p:cNvPr id="15" name="object 15"/>
            <p:cNvSpPr/>
            <p:nvPr/>
          </p:nvSpPr>
          <p:spPr>
            <a:xfrm>
              <a:off x="469337" y="3926292"/>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sz="1000">
                <a:latin typeface="+mn-lt"/>
                <a:cs typeface="Calibri" panose="020F0502020204030204" pitchFamily="34" charset="0"/>
              </a:endParaRPr>
            </a:p>
          </p:txBody>
        </p:sp>
        <p:pic>
          <p:nvPicPr>
            <p:cNvPr id="16" name="object 16"/>
            <p:cNvPicPr/>
            <p:nvPr/>
          </p:nvPicPr>
          <p:blipFill>
            <a:blip r:embed="rId6" cstate="print"/>
            <a:stretch>
              <a:fillRect/>
            </a:stretch>
          </p:blipFill>
          <p:spPr>
            <a:xfrm>
              <a:off x="584869" y="4025062"/>
              <a:ext cx="243268" cy="276783"/>
            </a:xfrm>
            <a:prstGeom prst="rect">
              <a:avLst/>
            </a:prstGeom>
          </p:spPr>
        </p:pic>
      </p:grpSp>
      <p:grpSp>
        <p:nvGrpSpPr>
          <p:cNvPr id="17" name="object 17"/>
          <p:cNvGrpSpPr/>
          <p:nvPr/>
        </p:nvGrpSpPr>
        <p:grpSpPr>
          <a:xfrm>
            <a:off x="0" y="6885003"/>
            <a:ext cx="7560309" cy="3807460"/>
            <a:chOff x="0" y="6885003"/>
            <a:chExt cx="7560309" cy="3807460"/>
          </a:xfrm>
        </p:grpSpPr>
        <p:sp>
          <p:nvSpPr>
            <p:cNvPr id="18" name="object 18"/>
            <p:cNvSpPr/>
            <p:nvPr/>
          </p:nvSpPr>
          <p:spPr>
            <a:xfrm>
              <a:off x="0" y="6893574"/>
              <a:ext cx="7560309" cy="3798570"/>
            </a:xfrm>
            <a:custGeom>
              <a:avLst/>
              <a:gdLst/>
              <a:ahLst/>
              <a:cxnLst/>
              <a:rect l="l" t="t" r="r" b="b"/>
              <a:pathLst>
                <a:path w="7560309" h="3798570">
                  <a:moveTo>
                    <a:pt x="3039695" y="0"/>
                  </a:moveTo>
                  <a:lnTo>
                    <a:pt x="777209" y="468562"/>
                  </a:lnTo>
                  <a:lnTo>
                    <a:pt x="0" y="958293"/>
                  </a:lnTo>
                  <a:lnTo>
                    <a:pt x="0" y="3798429"/>
                  </a:lnTo>
                  <a:lnTo>
                    <a:pt x="7560005" y="3798429"/>
                  </a:lnTo>
                  <a:lnTo>
                    <a:pt x="7560005" y="2198014"/>
                  </a:lnTo>
                  <a:lnTo>
                    <a:pt x="7056745" y="1265118"/>
                  </a:lnTo>
                  <a:lnTo>
                    <a:pt x="6229130" y="374850"/>
                  </a:lnTo>
                  <a:lnTo>
                    <a:pt x="5044873" y="46856"/>
                  </a:lnTo>
                  <a:lnTo>
                    <a:pt x="3039695" y="0"/>
                  </a:lnTo>
                  <a:close/>
                </a:path>
              </a:pathLst>
            </a:custGeom>
            <a:solidFill>
              <a:srgbClr val="E42A83">
                <a:alpha val="54998"/>
              </a:srgbClr>
            </a:solidFill>
          </p:spPr>
          <p:txBody>
            <a:bodyPr wrap="square" lIns="0" tIns="0" rIns="0" bIns="0" rtlCol="0"/>
            <a:lstStyle/>
            <a:p>
              <a:endParaRPr sz="1000">
                <a:latin typeface="+mn-lt"/>
                <a:cs typeface="Calibri" panose="020F0502020204030204" pitchFamily="34" charset="0"/>
              </a:endParaRPr>
            </a:p>
          </p:txBody>
        </p:sp>
        <p:sp>
          <p:nvSpPr>
            <p:cNvPr id="19" name="object 19"/>
            <p:cNvSpPr/>
            <p:nvPr/>
          </p:nvSpPr>
          <p:spPr>
            <a:xfrm>
              <a:off x="0" y="6885003"/>
              <a:ext cx="7517765" cy="3807460"/>
            </a:xfrm>
            <a:custGeom>
              <a:avLst/>
              <a:gdLst/>
              <a:ahLst/>
              <a:cxnLst/>
              <a:rect l="l" t="t" r="r" b="b"/>
              <a:pathLst>
                <a:path w="7517765" h="3807459">
                  <a:moveTo>
                    <a:pt x="2554196" y="0"/>
                  </a:moveTo>
                  <a:lnTo>
                    <a:pt x="286755" y="468562"/>
                  </a:lnTo>
                  <a:lnTo>
                    <a:pt x="0" y="648856"/>
                  </a:lnTo>
                  <a:lnTo>
                    <a:pt x="0" y="3807000"/>
                  </a:lnTo>
                  <a:lnTo>
                    <a:pt x="7517343" y="3807000"/>
                  </a:lnTo>
                  <a:lnTo>
                    <a:pt x="7517343" y="2998800"/>
                  </a:lnTo>
                  <a:lnTo>
                    <a:pt x="6580043" y="1265118"/>
                  </a:lnTo>
                  <a:lnTo>
                    <a:pt x="5750616" y="374850"/>
                  </a:lnTo>
                  <a:lnTo>
                    <a:pt x="4563765" y="46856"/>
                  </a:lnTo>
                  <a:lnTo>
                    <a:pt x="2554196" y="0"/>
                  </a:lnTo>
                  <a:close/>
                </a:path>
              </a:pathLst>
            </a:custGeom>
            <a:solidFill>
              <a:srgbClr val="A92886">
                <a:alpha val="97999"/>
              </a:srgbClr>
            </a:solidFill>
          </p:spPr>
          <p:txBody>
            <a:bodyPr wrap="square" lIns="0" tIns="0" rIns="0" bIns="0" rtlCol="0"/>
            <a:lstStyle/>
            <a:p>
              <a:endParaRPr sz="1000">
                <a:latin typeface="+mn-lt"/>
                <a:cs typeface="Calibri" panose="020F0502020204030204" pitchFamily="34" charset="0"/>
              </a:endParaRPr>
            </a:p>
          </p:txBody>
        </p:sp>
        <p:pic>
          <p:nvPicPr>
            <p:cNvPr id="20" name="object 20"/>
            <p:cNvPicPr/>
            <p:nvPr/>
          </p:nvPicPr>
          <p:blipFill>
            <a:blip r:embed="rId7" cstate="print"/>
            <a:stretch>
              <a:fillRect/>
            </a:stretch>
          </p:blipFill>
          <p:spPr>
            <a:xfrm>
              <a:off x="0" y="6984009"/>
              <a:ext cx="7559992" cy="3707993"/>
            </a:xfrm>
            <a:prstGeom prst="rect">
              <a:avLst/>
            </a:prstGeom>
          </p:spPr>
        </p:pic>
      </p:grpSp>
      <p:sp>
        <p:nvSpPr>
          <p:cNvPr id="21" name="Rectangle 1">
            <a:extLst>
              <a:ext uri="{FF2B5EF4-FFF2-40B4-BE49-F238E27FC236}">
                <a16:creationId xmlns:a16="http://schemas.microsoft.com/office/drawing/2014/main" id="{FBBAD50B-FEB6-C739-D77C-CD29B010F80C}"/>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
        <p:nvSpPr>
          <p:cNvPr id="22" name="Rectangle 2">
            <a:extLst>
              <a:ext uri="{FF2B5EF4-FFF2-40B4-BE49-F238E27FC236}">
                <a16:creationId xmlns:a16="http://schemas.microsoft.com/office/drawing/2014/main" id="{A3768D21-71D5-518A-FA9A-E170135034C4}"/>
              </a:ext>
            </a:extLst>
          </p:cNvPr>
          <p:cNvSpPr>
            <a:spLocks noChangeArrowheads="1"/>
          </p:cNvSpPr>
          <p:nvPr/>
        </p:nvSpPr>
        <p:spPr bwMode="auto">
          <a:xfrm>
            <a:off x="0" y="103556"/>
            <a:ext cx="65" cy="250087"/>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marL="457200" algn="l" rtl="0" eaLnBrk="0" fontAlgn="base" hangingPunct="0">
              <a:spcBef>
                <a:spcPct val="0"/>
              </a:spcBef>
              <a:spcAft>
                <a:spcPct val="0"/>
              </a:spcAft>
              <a:defRPr>
                <a:solidFill>
                  <a:schemeClr val="tx1"/>
                </a:solidFill>
                <a:latin typeface="Arial" panose="020B0604020202020204" pitchFamily="34" charset="0"/>
              </a:defRPr>
            </a:lvl2pPr>
            <a:lvl3pPr marL="914400" algn="l" rtl="0" eaLnBrk="0" fontAlgn="base" hangingPunct="0">
              <a:spcBef>
                <a:spcPct val="0"/>
              </a:spcBef>
              <a:spcAft>
                <a:spcPct val="0"/>
              </a:spcAft>
              <a:defRPr>
                <a:solidFill>
                  <a:schemeClr val="tx1"/>
                </a:solidFill>
                <a:latin typeface="Arial" panose="020B0604020202020204" pitchFamily="34" charset="0"/>
              </a:defRPr>
            </a:lvl3pPr>
            <a:lvl4pPr marL="1371600" algn="l" rtl="0" eaLnBrk="0" fontAlgn="base" hangingPunct="0">
              <a:spcBef>
                <a:spcPct val="0"/>
              </a:spcBef>
              <a:spcAft>
                <a:spcPct val="0"/>
              </a:spcAft>
              <a:defRPr>
                <a:solidFill>
                  <a:schemeClr val="tx1"/>
                </a:solidFill>
                <a:latin typeface="Arial" panose="020B0604020202020204" pitchFamily="34" charset="0"/>
              </a:defRPr>
            </a:lvl4pPr>
            <a:lvl5pPr marL="1828800" algn="l" rtl="0" eaLnBrk="0" fontAlgn="base" hangingPunct="0">
              <a:spcBef>
                <a:spcPct val="0"/>
              </a:spcBef>
              <a:spcAft>
                <a:spcPct val="0"/>
              </a:spcAft>
              <a:defRPr>
                <a:solidFill>
                  <a:schemeClr val="tx1"/>
                </a:solidFill>
                <a:latin typeface="Arial" panose="020B0604020202020204" pitchFamily="34" charset="0"/>
              </a:defRPr>
            </a:lvl5pPr>
            <a:lvl6pPr marL="2286000" algn="l" rtl="0" eaLnBrk="0" fontAlgn="base" hangingPunct="0">
              <a:spcBef>
                <a:spcPct val="0"/>
              </a:spcBef>
              <a:spcAft>
                <a:spcPct val="0"/>
              </a:spcAft>
              <a:defRPr>
                <a:solidFill>
                  <a:schemeClr val="tx1"/>
                </a:solidFill>
                <a:latin typeface="Arial" panose="020B0604020202020204" pitchFamily="34" charset="0"/>
              </a:defRPr>
            </a:lvl6pPr>
            <a:lvl7pPr marL="2743200" algn="l" rtl="0" eaLnBrk="0" fontAlgn="base" hangingPunct="0">
              <a:spcBef>
                <a:spcPct val="0"/>
              </a:spcBef>
              <a:spcAft>
                <a:spcPct val="0"/>
              </a:spcAft>
              <a:defRPr>
                <a:solidFill>
                  <a:schemeClr val="tx1"/>
                </a:solidFill>
                <a:latin typeface="Arial" panose="020B0604020202020204" pitchFamily="34" charset="0"/>
              </a:defRPr>
            </a:lvl7pPr>
            <a:lvl8pPr marL="3200400" algn="l" rtl="0" eaLnBrk="0" fontAlgn="base" hangingPunct="0">
              <a:spcBef>
                <a:spcPct val="0"/>
              </a:spcBef>
              <a:spcAft>
                <a:spcPct val="0"/>
              </a:spcAft>
              <a:defRPr>
                <a:solidFill>
                  <a:schemeClr val="tx1"/>
                </a:solidFill>
                <a:latin typeface="Arial" panose="020B0604020202020204" pitchFamily="34" charset="0"/>
              </a:defRPr>
            </a:lvl8pPr>
            <a:lvl9pPr marL="3657600"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000" u="none" strike="noStrike" cap="none" normalizeH="0" baseline="0" dirty="0">
                <a:ln>
                  <a:noFill/>
                </a:ln>
                <a:solidFill>
                  <a:srgbClr val="202124"/>
                </a:solidFill>
                <a:effectLst/>
                <a:latin typeface="+mn-lt"/>
                <a:cs typeface="Calibri" panose="020F0502020204030204" pitchFamily="34" charset="0"/>
              </a:rPr>
            </a:b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
        <p:nvSpPr>
          <p:cNvPr id="23" name="Rectangle 3">
            <a:extLst>
              <a:ext uri="{FF2B5EF4-FFF2-40B4-BE49-F238E27FC236}">
                <a16:creationId xmlns:a16="http://schemas.microsoft.com/office/drawing/2014/main" id="{C4624FAB-0D81-815B-4970-874534EFBA2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
        <p:nvSpPr>
          <p:cNvPr id="24" name="Rectangle 4">
            <a:extLst>
              <a:ext uri="{FF2B5EF4-FFF2-40B4-BE49-F238E27FC236}">
                <a16:creationId xmlns:a16="http://schemas.microsoft.com/office/drawing/2014/main" id="{7CCC352A-BF4A-8B0C-22FC-F07B4FEB7483}"/>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
        <p:nvSpPr>
          <p:cNvPr id="27" name="Rectangle 5">
            <a:extLst>
              <a:ext uri="{FF2B5EF4-FFF2-40B4-BE49-F238E27FC236}">
                <a16:creationId xmlns:a16="http://schemas.microsoft.com/office/drawing/2014/main" id="{3C0A2DDF-6F5C-043E-AB60-726AF20F253F}"/>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
        <p:nvSpPr>
          <p:cNvPr id="28" name="Rectangle 6">
            <a:extLst>
              <a:ext uri="{FF2B5EF4-FFF2-40B4-BE49-F238E27FC236}">
                <a16:creationId xmlns:a16="http://schemas.microsoft.com/office/drawing/2014/main" id="{561838E4-E4A4-EC2C-9EDD-7BB6303BDA5F}"/>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
        <p:nvSpPr>
          <p:cNvPr id="29" name="Rectangle 7">
            <a:extLst>
              <a:ext uri="{FF2B5EF4-FFF2-40B4-BE49-F238E27FC236}">
                <a16:creationId xmlns:a16="http://schemas.microsoft.com/office/drawing/2014/main" id="{7FF08F0E-6A75-1F25-A881-F8A0EF2F06DF}"/>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
        <p:nvSpPr>
          <p:cNvPr id="31" name="Rectangle 9">
            <a:extLst>
              <a:ext uri="{FF2B5EF4-FFF2-40B4-BE49-F238E27FC236}">
                <a16:creationId xmlns:a16="http://schemas.microsoft.com/office/drawing/2014/main" id="{8047C97D-C1E8-1C9B-7467-7EB0D59F4970}"/>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
        <p:nvSpPr>
          <p:cNvPr id="32" name="Rectangle 10">
            <a:extLst>
              <a:ext uri="{FF2B5EF4-FFF2-40B4-BE49-F238E27FC236}">
                <a16:creationId xmlns:a16="http://schemas.microsoft.com/office/drawing/2014/main" id="{EFE02AB3-E09A-41CB-CB8D-01DD09F32F4C}"/>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
        <p:nvSpPr>
          <p:cNvPr id="33" name="Rectangle 11">
            <a:extLst>
              <a:ext uri="{FF2B5EF4-FFF2-40B4-BE49-F238E27FC236}">
                <a16:creationId xmlns:a16="http://schemas.microsoft.com/office/drawing/2014/main" id="{41227FE0-866D-ED36-0473-FECDA54D122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mn-lt"/>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7560309" cy="10692130"/>
            <a:chOff x="0" y="0"/>
            <a:chExt cx="7560309" cy="10692130"/>
          </a:xfrm>
        </p:grpSpPr>
        <p:pic>
          <p:nvPicPr>
            <p:cNvPr id="3" name="object 3"/>
            <p:cNvPicPr/>
            <p:nvPr/>
          </p:nvPicPr>
          <p:blipFill>
            <a:blip r:embed="rId2" cstate="print"/>
            <a:stretch>
              <a:fillRect/>
            </a:stretch>
          </p:blipFill>
          <p:spPr>
            <a:xfrm>
              <a:off x="0" y="0"/>
              <a:ext cx="7559992" cy="10692003"/>
            </a:xfrm>
            <a:prstGeom prst="rect">
              <a:avLst/>
            </a:prstGeom>
          </p:spPr>
        </p:pic>
        <p:sp>
          <p:nvSpPr>
            <p:cNvPr id="4" name="object 4"/>
            <p:cNvSpPr/>
            <p:nvPr/>
          </p:nvSpPr>
          <p:spPr>
            <a:xfrm>
              <a:off x="0" y="2"/>
              <a:ext cx="5211445" cy="10692130"/>
            </a:xfrm>
            <a:custGeom>
              <a:avLst/>
              <a:gdLst/>
              <a:ahLst/>
              <a:cxnLst/>
              <a:rect l="l" t="t" r="r" b="b"/>
              <a:pathLst>
                <a:path w="5211445" h="10692130">
                  <a:moveTo>
                    <a:pt x="2060994" y="0"/>
                  </a:moveTo>
                  <a:lnTo>
                    <a:pt x="0" y="0"/>
                  </a:lnTo>
                  <a:lnTo>
                    <a:pt x="0" y="10692003"/>
                  </a:lnTo>
                  <a:lnTo>
                    <a:pt x="2060994" y="10692003"/>
                  </a:lnTo>
                  <a:lnTo>
                    <a:pt x="3882091" y="9709594"/>
                  </a:lnTo>
                  <a:lnTo>
                    <a:pt x="4817249" y="8840249"/>
                  </a:lnTo>
                  <a:lnTo>
                    <a:pt x="5161781" y="7596278"/>
                  </a:lnTo>
                  <a:lnTo>
                    <a:pt x="5211000" y="5489994"/>
                  </a:lnTo>
                  <a:lnTo>
                    <a:pt x="4718812" y="3113435"/>
                  </a:lnTo>
                  <a:lnTo>
                    <a:pt x="3635997" y="1394999"/>
                  </a:lnTo>
                  <a:lnTo>
                    <a:pt x="2553182" y="351562"/>
                  </a:lnTo>
                  <a:lnTo>
                    <a:pt x="2060994" y="0"/>
                  </a:lnTo>
                  <a:close/>
                </a:path>
              </a:pathLst>
            </a:custGeom>
            <a:solidFill>
              <a:srgbClr val="FFFFFF">
                <a:alpha val="58000"/>
              </a:srgbClr>
            </a:solidFill>
          </p:spPr>
          <p:txBody>
            <a:bodyPr wrap="square" lIns="0" tIns="0" rIns="0" bIns="0" rtlCol="0"/>
            <a:lstStyle/>
            <a:p>
              <a:endParaRPr>
                <a:cs typeface="Calibri" panose="020F0502020204030204" pitchFamily="34" charset="0"/>
              </a:endParaRPr>
            </a:p>
          </p:txBody>
        </p:sp>
        <p:sp>
          <p:nvSpPr>
            <p:cNvPr id="5" name="object 5"/>
            <p:cNvSpPr/>
            <p:nvPr/>
          </p:nvSpPr>
          <p:spPr>
            <a:xfrm>
              <a:off x="0" y="2"/>
              <a:ext cx="5049520" cy="10692130"/>
            </a:xfrm>
            <a:custGeom>
              <a:avLst/>
              <a:gdLst/>
              <a:ahLst/>
              <a:cxnLst/>
              <a:rect l="l" t="t" r="r" b="b"/>
              <a:pathLst>
                <a:path w="5049520" h="10692130">
                  <a:moveTo>
                    <a:pt x="2069998" y="0"/>
                  </a:moveTo>
                  <a:lnTo>
                    <a:pt x="0" y="0"/>
                  </a:lnTo>
                  <a:lnTo>
                    <a:pt x="0" y="10692003"/>
                  </a:lnTo>
                  <a:lnTo>
                    <a:pt x="2069998" y="10692003"/>
                  </a:lnTo>
                  <a:lnTo>
                    <a:pt x="3792233" y="9709594"/>
                  </a:lnTo>
                  <a:lnTo>
                    <a:pt x="4676624" y="8840249"/>
                  </a:lnTo>
                  <a:lnTo>
                    <a:pt x="5002452" y="7596278"/>
                  </a:lnTo>
                  <a:lnTo>
                    <a:pt x="5048999" y="5489994"/>
                  </a:lnTo>
                  <a:lnTo>
                    <a:pt x="4583530" y="3113435"/>
                  </a:lnTo>
                  <a:lnTo>
                    <a:pt x="3559498" y="1394999"/>
                  </a:lnTo>
                  <a:lnTo>
                    <a:pt x="2535467" y="351562"/>
                  </a:lnTo>
                  <a:lnTo>
                    <a:pt x="2069998" y="0"/>
                  </a:lnTo>
                  <a:close/>
                </a:path>
              </a:pathLst>
            </a:custGeom>
            <a:solidFill>
              <a:srgbClr val="D05C21"/>
            </a:solidFill>
          </p:spPr>
          <p:txBody>
            <a:bodyPr wrap="square" lIns="0" tIns="0" rIns="0" bIns="0" rtlCol="0"/>
            <a:lstStyle/>
            <a:p>
              <a:endParaRPr dirty="0">
                <a:cs typeface="Calibri" panose="020F0502020204030204" pitchFamily="34" charset="0"/>
              </a:endParaRPr>
            </a:p>
          </p:txBody>
        </p:sp>
      </p:grpSp>
      <p:sp>
        <p:nvSpPr>
          <p:cNvPr id="6" name="object 6"/>
          <p:cNvSpPr txBox="1"/>
          <p:nvPr/>
        </p:nvSpPr>
        <p:spPr>
          <a:xfrm>
            <a:off x="200935" y="8856384"/>
            <a:ext cx="3182750" cy="500137"/>
          </a:xfrm>
          <a:prstGeom prst="rect">
            <a:avLst/>
          </a:prstGeom>
        </p:spPr>
        <p:txBody>
          <a:bodyPr vert="horz" wrap="square" lIns="0" tIns="762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800" b="0" i="0" u="none" strike="noStrike" cap="none" normalizeH="0" dirty="0">
                <a:ln>
                  <a:noFill/>
                </a:ln>
                <a:solidFill>
                  <a:schemeClr val="bg1"/>
                </a:solidFill>
                <a:effectLst/>
                <a:latin typeface="+mn-lt"/>
                <a:cs typeface="Calibri" panose="020F0502020204030204" pitchFamily="34" charset="0"/>
              </a:rPr>
              <a:t>بنغلاديش 2019 - نورجاهان (في ا</a:t>
            </a:r>
            <a:r>
              <a:rPr kumimoji="0" lang="ar-JO" altLang="en-US" sz="800" b="0" i="0" u="none" strike="noStrike" cap="none" normalizeH="0" dirty="0">
                <a:ln>
                  <a:noFill/>
                </a:ln>
                <a:solidFill>
                  <a:schemeClr val="bg1"/>
                </a:solidFill>
                <a:effectLst/>
                <a:latin typeface="+mn-lt"/>
                <a:cs typeface="Calibri" panose="020F0502020204030204" pitchFamily="34" charset="0"/>
              </a:rPr>
              <a:t>المركز</a:t>
            </a:r>
            <a:r>
              <a:rPr kumimoji="0" lang="ar-SA" altLang="en-US" sz="800" b="0" i="0" u="none" strike="noStrike" cap="none" normalizeH="0" dirty="0">
                <a:ln>
                  <a:noFill/>
                </a:ln>
                <a:solidFill>
                  <a:schemeClr val="bg1"/>
                </a:solidFill>
                <a:effectLst/>
                <a:latin typeface="+mn-lt"/>
                <a:cs typeface="Calibri" panose="020F0502020204030204" pitchFamily="34" charset="0"/>
              </a:rPr>
              <a:t>)، متطوعة في مجال التأهب للأعاصير في كوكس بازار، بنغلاديش، تشارك قصة كيف غادرت ميانمار إلى بنغلاديش وكيف تدعم مجتمعها في المخيم من خلال تبادل المعلومات حول ما يجب فعله في حالة حدوث عاصفة. </a:t>
            </a:r>
            <a:endParaRPr kumimoji="0" lang="ar-JO" altLang="en-US" sz="800" b="0" i="0" u="none" strike="noStrike" cap="none" normalizeH="0" dirty="0">
              <a:ln>
                <a:noFill/>
              </a:ln>
              <a:solidFill>
                <a:schemeClr val="bg1"/>
              </a:solidFill>
              <a:effectLst/>
              <a:latin typeface="+mn-lt"/>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800" b="0" i="0" u="none" strike="noStrike" cap="none" normalizeH="0" dirty="0">
                <a:ln>
                  <a:noFill/>
                </a:ln>
                <a:solidFill>
                  <a:schemeClr val="bg1"/>
                </a:solidFill>
                <a:effectLst/>
                <a:latin typeface="+mn-lt"/>
                <a:cs typeface="Calibri" panose="020F0502020204030204" pitchFamily="34" charset="0"/>
              </a:rPr>
              <a:t>© براد زيريفيتز/الصليب الأحمر الأمريكي</a:t>
            </a:r>
            <a:endParaRPr kumimoji="0" lang="en-US" altLang="en-US" sz="800" b="0" i="0" u="none" strike="noStrike" cap="none" normalizeH="0" dirty="0">
              <a:ln>
                <a:noFill/>
              </a:ln>
              <a:solidFill>
                <a:schemeClr val="bg1"/>
              </a:solidFill>
              <a:effectLst/>
              <a:latin typeface="+mn-lt"/>
              <a:cs typeface="Calibri" panose="020F0502020204030204" pitchFamily="34" charset="0"/>
            </a:endParaRPr>
          </a:p>
        </p:txBody>
      </p:sp>
      <p:sp>
        <p:nvSpPr>
          <p:cNvPr id="7" name="object 7"/>
          <p:cNvSpPr/>
          <p:nvPr/>
        </p:nvSpPr>
        <p:spPr>
          <a:xfrm>
            <a:off x="378000" y="2855981"/>
            <a:ext cx="2162810" cy="0"/>
          </a:xfrm>
          <a:custGeom>
            <a:avLst/>
            <a:gdLst/>
            <a:ahLst/>
            <a:cxnLst/>
            <a:rect l="l" t="t" r="r" b="b"/>
            <a:pathLst>
              <a:path w="2162810">
                <a:moveTo>
                  <a:pt x="0" y="0"/>
                </a:moveTo>
                <a:lnTo>
                  <a:pt x="2162340" y="0"/>
                </a:lnTo>
              </a:path>
            </a:pathLst>
          </a:custGeom>
          <a:ln w="6350">
            <a:solidFill>
              <a:srgbClr val="FFFFFF"/>
            </a:solidFill>
          </a:ln>
        </p:spPr>
        <p:txBody>
          <a:bodyPr wrap="square" lIns="0" tIns="0" rIns="0" bIns="0" rtlCol="0"/>
          <a:lstStyle/>
          <a:p>
            <a:endParaRPr>
              <a:cs typeface="Calibri" panose="020F0502020204030204" pitchFamily="34" charset="0"/>
            </a:endParaRPr>
          </a:p>
        </p:txBody>
      </p:sp>
      <p:sp>
        <p:nvSpPr>
          <p:cNvPr id="8" name="object 8"/>
          <p:cNvSpPr txBox="1">
            <a:spLocks noGrp="1"/>
          </p:cNvSpPr>
          <p:nvPr>
            <p:ph type="title"/>
          </p:nvPr>
        </p:nvSpPr>
        <p:spPr>
          <a:xfrm>
            <a:off x="200934" y="2336368"/>
            <a:ext cx="2967715" cy="474489"/>
          </a:xfrm>
          <a:prstGeom prst="rect">
            <a:avLst/>
          </a:prstGeom>
        </p:spPr>
        <p:txBody>
          <a:bodyPr vert="horz" wrap="square" lIns="0" tIns="12700" rIns="0" bIns="0" rtlCol="0">
            <a:spAutoFit/>
          </a:bodyPr>
          <a:lstStyle/>
          <a:p>
            <a:pPr marL="12700">
              <a:lnSpc>
                <a:spcPct val="100000"/>
              </a:lnSpc>
              <a:spcBef>
                <a:spcPts val="100"/>
              </a:spcBef>
            </a:pPr>
            <a:r>
              <a:rPr lang="ar-JO" spc="235" dirty="0">
                <a:solidFill>
                  <a:srgbClr val="FFFFFF"/>
                </a:solidFill>
                <a:latin typeface="+mj-lt"/>
                <a:cs typeface="Calibri" panose="020F0502020204030204" pitchFamily="34" charset="0"/>
              </a:rPr>
              <a:t>قائمة المحتويات</a:t>
            </a:r>
            <a:endParaRPr spc="235" dirty="0">
              <a:solidFill>
                <a:srgbClr val="FFFFFF"/>
              </a:solidFill>
              <a:latin typeface="+mj-lt"/>
              <a:cs typeface="Calibri" panose="020F0502020204030204" pitchFamily="34" charset="0"/>
            </a:endParaRPr>
          </a:p>
        </p:txBody>
      </p:sp>
      <p:sp>
        <p:nvSpPr>
          <p:cNvPr id="9" name="object 9"/>
          <p:cNvSpPr txBox="1"/>
          <p:nvPr/>
        </p:nvSpPr>
        <p:spPr>
          <a:xfrm>
            <a:off x="3834330" y="3120047"/>
            <a:ext cx="120650" cy="182101"/>
          </a:xfrm>
          <a:prstGeom prst="rect">
            <a:avLst/>
          </a:prstGeom>
        </p:spPr>
        <p:txBody>
          <a:bodyPr vert="horz" wrap="square" lIns="0" tIns="12700" rIns="0" bIns="0" rtlCol="0">
            <a:spAutoFit/>
          </a:bodyPr>
          <a:lstStyle/>
          <a:p>
            <a:pPr marL="12700">
              <a:lnSpc>
                <a:spcPct val="100000"/>
              </a:lnSpc>
              <a:spcBef>
                <a:spcPts val="100"/>
              </a:spcBef>
            </a:pPr>
            <a:endParaRPr sz="1100" dirty="0">
              <a:latin typeface="Century Gothic"/>
              <a:cs typeface="Calibri" panose="020F0502020204030204" pitchFamily="34" charset="0"/>
            </a:endParaRPr>
          </a:p>
        </p:txBody>
      </p:sp>
      <p:sp>
        <p:nvSpPr>
          <p:cNvPr id="10" name="object 10"/>
          <p:cNvSpPr txBox="1"/>
          <p:nvPr/>
        </p:nvSpPr>
        <p:spPr>
          <a:xfrm>
            <a:off x="200935" y="3310604"/>
            <a:ext cx="3870741" cy="3339632"/>
          </a:xfrm>
          <a:prstGeom prst="rect">
            <a:avLst/>
          </a:prstGeom>
        </p:spPr>
        <p:txBody>
          <a:bodyPr vert="horz" wrap="square" lIns="0" tIns="84455" rIns="0" bIns="0" rtlCol="0">
            <a:spAutoFit/>
          </a:bodyPr>
          <a:lstStyle/>
          <a:p>
            <a:pPr marL="12700" algn="r" rtl="1">
              <a:lnSpc>
                <a:spcPct val="100000"/>
              </a:lnSpc>
              <a:spcBef>
                <a:spcPts val="565"/>
              </a:spcBef>
            </a:pPr>
            <a:r>
              <a:rPr lang="ar-JO" sz="1100" b="1" spc="60" dirty="0">
                <a:solidFill>
                  <a:srgbClr val="FFFFFF"/>
                </a:solidFill>
                <a:latin typeface="Calibri" panose="020F0502020204030204" pitchFamily="34" charset="0"/>
                <a:cs typeface="Calibri" panose="020F0502020204030204" pitchFamily="34" charset="0"/>
                <a:hlinkClick r:id="rId3" action="ppaction://hlinksldjump"/>
              </a:rPr>
              <a:t>إستعراض لهذا الدليل</a:t>
            </a:r>
            <a:r>
              <a:rPr lang="en-US" sz="1100" b="1" spc="60" dirty="0">
                <a:solidFill>
                  <a:srgbClr val="FFFFFF"/>
                </a:solidFill>
                <a:latin typeface="Calibri" panose="020F0502020204030204" pitchFamily="34" charset="0"/>
                <a:cs typeface="Calibri" panose="020F0502020204030204" pitchFamily="34" charset="0"/>
                <a:hlinkClick r:id="rId3" action="ppaction://hlinksldjump"/>
              </a:rPr>
              <a:t>    </a:t>
            </a:r>
            <a:r>
              <a:rPr lang="ar-JO" sz="1100" b="1" spc="60" dirty="0">
                <a:solidFill>
                  <a:srgbClr val="FFFFFF"/>
                </a:solidFill>
                <a:latin typeface="Calibri" panose="020F0502020204030204" pitchFamily="34" charset="0"/>
                <a:cs typeface="Calibri" panose="020F0502020204030204" pitchFamily="34" charset="0"/>
                <a:hlinkClick r:id="rId3" action="ppaction://hlinksldjump"/>
              </a:rPr>
              <a:t>                                                    4</a:t>
            </a:r>
          </a:p>
          <a:p>
            <a:pPr marL="12700" algn="r" rtl="1">
              <a:lnSpc>
                <a:spcPct val="100000"/>
              </a:lnSpc>
              <a:spcBef>
                <a:spcPts val="570"/>
              </a:spcBef>
              <a:tabLst>
                <a:tab pos="3428365" algn="l"/>
              </a:tabLst>
            </a:pPr>
            <a:r>
              <a:rPr lang="ar-JO" sz="1100" b="1" spc="40" dirty="0">
                <a:solidFill>
                  <a:srgbClr val="FFFFFF"/>
                </a:solidFill>
                <a:latin typeface="Calibri" panose="020F0502020204030204" pitchFamily="34" charset="0"/>
                <a:cs typeface="Calibri" panose="020F0502020204030204" pitchFamily="34" charset="0"/>
                <a:hlinkClick r:id="rId4" action="ppaction://hlinksldjump"/>
              </a:rPr>
              <a:t>لمحة عامة: كيفية استخدام استطلاعات التصور في آلية الملاحظات والانطباعات                                                         </a:t>
            </a:r>
            <a:r>
              <a:rPr lang="en-US" sz="1100" b="1" spc="40" dirty="0">
                <a:solidFill>
                  <a:srgbClr val="FFFFFF"/>
                </a:solidFill>
                <a:latin typeface="Calibri" panose="020F0502020204030204" pitchFamily="34" charset="0"/>
                <a:cs typeface="Calibri" panose="020F0502020204030204" pitchFamily="34" charset="0"/>
                <a:hlinkClick r:id="rId4" action="ppaction://hlinksldjump"/>
              </a:rPr>
              <a:t>           </a:t>
            </a:r>
            <a:r>
              <a:rPr lang="ar-JO" sz="1100" b="1" spc="40" dirty="0">
                <a:solidFill>
                  <a:srgbClr val="FFFFFF"/>
                </a:solidFill>
                <a:latin typeface="Calibri" panose="020F0502020204030204" pitchFamily="34" charset="0"/>
                <a:cs typeface="Calibri" panose="020F0502020204030204" pitchFamily="34" charset="0"/>
                <a:hlinkClick r:id="rId4" action="ppaction://hlinksldjump"/>
              </a:rPr>
              <a:t>      6                                                                </a:t>
            </a:r>
          </a:p>
          <a:p>
            <a:pPr marL="12700" algn="r" rtl="1">
              <a:lnSpc>
                <a:spcPct val="100000"/>
              </a:lnSpc>
              <a:spcBef>
                <a:spcPts val="570"/>
              </a:spcBef>
              <a:tabLst>
                <a:tab pos="3428365" algn="l"/>
              </a:tabLst>
            </a:pPr>
            <a:r>
              <a:rPr lang="ar-JO" sz="1100" b="1" spc="40" dirty="0">
                <a:solidFill>
                  <a:srgbClr val="FFFFFF"/>
                </a:solidFill>
                <a:latin typeface="Calibri" panose="020F0502020204030204" pitchFamily="34" charset="0"/>
                <a:cs typeface="Calibri" panose="020F0502020204030204" pitchFamily="34" charset="0"/>
                <a:hlinkClick r:id="rId4" action="ppaction://hlinksldjump"/>
              </a:rPr>
              <a:t>مقدمة</a:t>
            </a:r>
            <a:r>
              <a:rPr lang="en-US" sz="1100" b="1" dirty="0">
                <a:solidFill>
                  <a:srgbClr val="FFFFFF"/>
                </a:solidFill>
                <a:latin typeface="Calibri" panose="020F0502020204030204" pitchFamily="34" charset="0"/>
                <a:cs typeface="Calibri" panose="020F0502020204030204" pitchFamily="34" charset="0"/>
                <a:hlinkClick r:id="rId4" action="ppaction://hlinksldjump"/>
              </a:rPr>
              <a:t>	</a:t>
            </a:r>
            <a:r>
              <a:rPr lang="en-US" sz="1100" b="1" spc="-25" dirty="0">
                <a:solidFill>
                  <a:srgbClr val="FFFFFF"/>
                </a:solidFill>
                <a:latin typeface="Calibri" panose="020F0502020204030204" pitchFamily="34" charset="0"/>
                <a:cs typeface="Calibri" panose="020F0502020204030204" pitchFamily="34" charset="0"/>
                <a:hlinkClick r:id="rId4" action="ppaction://hlinksldjump"/>
              </a:rPr>
              <a:t>10</a:t>
            </a:r>
            <a:endParaRPr sz="1100" b="1" dirty="0">
              <a:latin typeface="Calibri" panose="020F0502020204030204" pitchFamily="34" charset="0"/>
              <a:cs typeface="Calibri" panose="020F0502020204030204" pitchFamily="34" charset="0"/>
            </a:endParaRPr>
          </a:p>
          <a:p>
            <a:pPr marL="12700" algn="r" rtl="1">
              <a:lnSpc>
                <a:spcPct val="100000"/>
              </a:lnSpc>
              <a:spcBef>
                <a:spcPts val="565"/>
              </a:spcBef>
              <a:tabLst>
                <a:tab pos="3442335" algn="l"/>
              </a:tabLst>
            </a:pPr>
            <a:r>
              <a:rPr lang="ar-JO" sz="1100" b="1" dirty="0">
                <a:solidFill>
                  <a:srgbClr val="800080"/>
                </a:solidFill>
                <a:latin typeface="Calibri" panose="020F0502020204030204" pitchFamily="34" charset="0"/>
                <a:cs typeface="Calibri" panose="020F0502020204030204" pitchFamily="34" charset="0"/>
                <a:hlinkClick r:id="rId5" action="ppaction://hlinksldjump">
                  <a:extLst>
                    <a:ext uri="{A12FA001-AC4F-418D-AE19-62706E023703}">
                      <ahyp:hlinkClr xmlns:ahyp="http://schemas.microsoft.com/office/drawing/2018/hyperlinkcolor" val="tx"/>
                    </a:ext>
                  </a:extLst>
                </a:hlinkClick>
              </a:rPr>
              <a:t>مراحل آلية الملاحظات والانطباعات</a:t>
            </a:r>
            <a:r>
              <a:rPr sz="1100" b="1" dirty="0">
                <a:solidFill>
                  <a:srgbClr val="800080"/>
                </a:solidFill>
                <a:latin typeface="Calibri" panose="020F0502020204030204" pitchFamily="34" charset="0"/>
                <a:cs typeface="Calibri" panose="020F0502020204030204" pitchFamily="34" charset="0"/>
                <a:hlinkClick r:id="rId5" action="ppaction://hlinksldjump">
                  <a:extLst>
                    <a:ext uri="{A12FA001-AC4F-418D-AE19-62706E023703}">
                      <ahyp:hlinkClr xmlns:ahyp="http://schemas.microsoft.com/office/drawing/2018/hyperlinkcolor" val="tx"/>
                    </a:ext>
                  </a:extLst>
                </a:hlinkClick>
              </a:rPr>
              <a:t>	</a:t>
            </a:r>
            <a:r>
              <a:rPr sz="1100" b="1" spc="-70" dirty="0">
                <a:solidFill>
                  <a:srgbClr val="800080"/>
                </a:solidFill>
                <a:latin typeface="Calibri" panose="020F0502020204030204" pitchFamily="34" charset="0"/>
                <a:cs typeface="Calibri" panose="020F0502020204030204" pitchFamily="34" charset="0"/>
                <a:hlinkClick r:id="rId5" action="ppaction://hlinksldjump">
                  <a:extLst>
                    <a:ext uri="{A12FA001-AC4F-418D-AE19-62706E023703}">
                      <ahyp:hlinkClr xmlns:ahyp="http://schemas.microsoft.com/office/drawing/2018/hyperlinkcolor" val="tx"/>
                    </a:ext>
                  </a:extLst>
                </a:hlinkClick>
              </a:rPr>
              <a:t>12</a:t>
            </a:r>
            <a:endParaRPr lang="ar-JO" sz="1100" b="1" dirty="0">
              <a:solidFill>
                <a:srgbClr val="800080"/>
              </a:solidFill>
              <a:latin typeface="Calibri" panose="020F0502020204030204" pitchFamily="34" charset="0"/>
              <a:cs typeface="Calibri" panose="020F0502020204030204" pitchFamily="34" charset="0"/>
              <a:hlinkClick r:id="rId5" action="ppaction://hlinksldjump">
                <a:extLst>
                  <a:ext uri="{A12FA001-AC4F-418D-AE19-62706E023703}">
                    <ahyp:hlinkClr xmlns:ahyp="http://schemas.microsoft.com/office/drawing/2018/hyperlinkcolor" val="tx"/>
                  </a:ext>
                </a:extLst>
              </a:hlinkClick>
            </a:endParaRPr>
          </a:p>
          <a:p>
            <a:pPr marL="12700" lvl="2" algn="r" rtl="1">
              <a:spcBef>
                <a:spcPts val="565"/>
              </a:spcBef>
              <a:tabLst>
                <a:tab pos="3442335" algn="l"/>
              </a:tabLst>
            </a:pPr>
            <a:r>
              <a:rPr lang="ar-JO" sz="1100" b="1" dirty="0">
                <a:solidFill>
                  <a:srgbClr val="800080"/>
                </a:solidFill>
                <a:latin typeface="Calibri" panose="020F0502020204030204" pitchFamily="34" charset="0"/>
                <a:cs typeface="Calibri" panose="020F0502020204030204" pitchFamily="34" charset="0"/>
                <a:hlinkClick r:id="rId5" action="ppaction://hlinksldjump">
                  <a:extLst>
                    <a:ext uri="{A12FA001-AC4F-418D-AE19-62706E023703}">
                      <ahyp:hlinkClr xmlns:ahyp="http://schemas.microsoft.com/office/drawing/2018/hyperlinkcolor" val="tx"/>
                    </a:ext>
                  </a:extLst>
                </a:hlinkClick>
              </a:rPr>
              <a:t>المرحلة الأولى: بناء آلية الملاحظات والانطباعات                                </a:t>
            </a:r>
            <a:r>
              <a:rPr lang="ar-JO" sz="1100" b="1" spc="-125" dirty="0">
                <a:solidFill>
                  <a:srgbClr val="0000CC"/>
                </a:solidFill>
                <a:latin typeface="Calibri" panose="020F0502020204030204" pitchFamily="34" charset="0"/>
                <a:cs typeface="Calibri" panose="020F0502020204030204" pitchFamily="34" charset="0"/>
                <a:hlinkClick r:id="rId5" action="ppaction://hlinksldjump">
                  <a:extLst>
                    <a:ext uri="{A12FA001-AC4F-418D-AE19-62706E023703}">
                      <ahyp:hlinkClr xmlns:ahyp="http://schemas.microsoft.com/office/drawing/2018/hyperlinkcolor" val="tx"/>
                    </a:ext>
                  </a:extLst>
                </a:hlinkClick>
              </a:rPr>
              <a:t>12</a:t>
            </a:r>
            <a:r>
              <a:rPr lang="ar-JO" sz="1100" b="1" spc="-125" dirty="0">
                <a:solidFill>
                  <a:srgbClr val="800080"/>
                </a:solidFill>
                <a:latin typeface="Calibri" panose="020F0502020204030204" pitchFamily="34" charset="0"/>
                <a:cs typeface="Calibri" panose="020F0502020204030204" pitchFamily="34" charset="0"/>
                <a:hlinkClick r:id="rId5" action="ppaction://hlinksldjump">
                  <a:extLst>
                    <a:ext uri="{A12FA001-AC4F-418D-AE19-62706E023703}">
                      <ahyp:hlinkClr xmlns:ahyp="http://schemas.microsoft.com/office/drawing/2018/hyperlinkcolor" val="tx"/>
                    </a:ext>
                  </a:extLst>
                </a:hlinkClick>
              </a:rPr>
              <a:t>            </a:t>
            </a:r>
            <a:r>
              <a:rPr lang="ar-JO" sz="1100" b="1" u="sng" spc="-125" dirty="0">
                <a:solidFill>
                  <a:srgbClr val="800080"/>
                </a:solidFill>
                <a:latin typeface="Calibri" panose="020F0502020204030204" pitchFamily="34" charset="0"/>
                <a:cs typeface="Calibri" panose="020F0502020204030204" pitchFamily="34" charset="0"/>
                <a:hlinkClick r:id="rId5" action="ppaction://hlinksldjump">
                  <a:extLst>
                    <a:ext uri="{A12FA001-AC4F-418D-AE19-62706E023703}">
                      <ahyp:hlinkClr xmlns:ahyp="http://schemas.microsoft.com/office/drawing/2018/hyperlinkcolor" val="tx"/>
                    </a:ext>
                  </a:extLst>
                </a:hlinkClick>
              </a:rPr>
              <a:t>                 </a:t>
            </a:r>
            <a:r>
              <a:rPr lang="ar-JO" sz="1100" b="1" spc="-125" dirty="0">
                <a:solidFill>
                  <a:srgbClr val="800080"/>
                </a:solidFill>
                <a:latin typeface="Calibri" panose="020F0502020204030204" pitchFamily="34" charset="0"/>
                <a:cs typeface="Calibri" panose="020F0502020204030204" pitchFamily="34" charset="0"/>
                <a:hlinkClick r:id="rId5" action="ppaction://hlinksldjump">
                  <a:extLst>
                    <a:ext uri="{A12FA001-AC4F-418D-AE19-62706E023703}">
                      <ahyp:hlinkClr xmlns:ahyp="http://schemas.microsoft.com/office/drawing/2018/hyperlinkcolor" val="tx"/>
                    </a:ext>
                  </a:extLst>
                </a:hlinkClick>
              </a:rPr>
              <a:t>                                                                                </a:t>
            </a:r>
          </a:p>
          <a:p>
            <a:pPr marL="156210" marR="5080" algn="r" rtl="1">
              <a:lnSpc>
                <a:spcPct val="121500"/>
              </a:lnSpc>
              <a:spcBef>
                <a:spcPts val="280"/>
              </a:spcBef>
              <a:tabLst>
                <a:tab pos="3445510" algn="l"/>
              </a:tabLst>
            </a:pPr>
            <a:r>
              <a:rPr lang="ar-JO" sz="1100" b="1" dirty="0">
                <a:solidFill>
                  <a:srgbClr val="FFFFFF"/>
                </a:solidFill>
                <a:latin typeface="Calibri" panose="020F0502020204030204" pitchFamily="34" charset="0"/>
                <a:cs typeface="Calibri" panose="020F0502020204030204" pitchFamily="34" charset="0"/>
                <a:hlinkClick r:id="rId6" action="ppaction://hlinksldjump"/>
              </a:rPr>
              <a:t>المرحلة الثانية: جمع التغذية الراجعة المجتمعية                            </a:t>
            </a:r>
            <a:r>
              <a:rPr lang="en-US" sz="1100" b="1" spc="-120" dirty="0">
                <a:solidFill>
                  <a:srgbClr val="FFFFFF"/>
                </a:solidFill>
                <a:latin typeface="Calibri" panose="020F0502020204030204" pitchFamily="34" charset="0"/>
                <a:cs typeface="Calibri" panose="020F0502020204030204" pitchFamily="34" charset="0"/>
                <a:hlinkClick r:id="rId6" action="ppaction://hlinksldjump"/>
              </a:rPr>
              <a:t>17</a:t>
            </a:r>
            <a:endParaRPr lang="en-US" sz="1100" b="1" spc="-120" dirty="0">
              <a:solidFill>
                <a:srgbClr val="FFFFFF"/>
              </a:solidFill>
              <a:latin typeface="Calibri" panose="020F0502020204030204" pitchFamily="34" charset="0"/>
              <a:cs typeface="Calibri" panose="020F0502020204030204" pitchFamily="34" charset="0"/>
            </a:endParaRPr>
          </a:p>
          <a:p>
            <a:pPr marL="156210" marR="5080" algn="r" rtl="1">
              <a:lnSpc>
                <a:spcPct val="121500"/>
              </a:lnSpc>
              <a:spcBef>
                <a:spcPts val="280"/>
              </a:spcBef>
              <a:tabLst>
                <a:tab pos="3445510" algn="l"/>
              </a:tabLst>
            </a:pPr>
            <a:r>
              <a:rPr lang="ar-JO" sz="1100" b="1" dirty="0">
                <a:solidFill>
                  <a:srgbClr val="FFFFFF"/>
                </a:solidFill>
                <a:latin typeface="Calibri" panose="020F0502020204030204" pitchFamily="34" charset="0"/>
                <a:cs typeface="Calibri" panose="020F0502020204030204" pitchFamily="34" charset="0"/>
                <a:hlinkClick r:id="rId7" action="ppaction://hlinksldjump"/>
              </a:rPr>
              <a:t>المرحلة الثالثة: إحالة الملاحظات والانطباعات</a:t>
            </a:r>
            <a:r>
              <a:rPr sz="1100" b="1" dirty="0">
                <a:solidFill>
                  <a:srgbClr val="FFFFFF"/>
                </a:solidFill>
                <a:latin typeface="Calibri" panose="020F0502020204030204" pitchFamily="34" charset="0"/>
                <a:cs typeface="Calibri" panose="020F0502020204030204" pitchFamily="34" charset="0"/>
                <a:hlinkClick r:id="rId7" action="ppaction://hlinksldjump"/>
              </a:rPr>
              <a:t>	</a:t>
            </a:r>
            <a:r>
              <a:rPr sz="1100" b="1" spc="-100" dirty="0">
                <a:solidFill>
                  <a:srgbClr val="FFFFFF"/>
                </a:solidFill>
                <a:latin typeface="Calibri" panose="020F0502020204030204" pitchFamily="34" charset="0"/>
                <a:cs typeface="Calibri" panose="020F0502020204030204" pitchFamily="34" charset="0"/>
                <a:hlinkClick r:id="rId7" action="ppaction://hlinksldjump"/>
              </a:rPr>
              <a:t> </a:t>
            </a:r>
            <a:r>
              <a:rPr sz="1100" b="1" spc="-355" dirty="0">
                <a:solidFill>
                  <a:srgbClr val="FFFFFF"/>
                </a:solidFill>
                <a:latin typeface="Calibri" panose="020F0502020204030204" pitchFamily="34" charset="0"/>
                <a:cs typeface="Calibri" panose="020F0502020204030204" pitchFamily="34" charset="0"/>
                <a:hlinkClick r:id="rId7" action="ppaction://hlinksldjump"/>
              </a:rPr>
              <a:t>21</a:t>
            </a:r>
            <a:r>
              <a:rPr sz="1100" b="1" dirty="0">
                <a:solidFill>
                  <a:srgbClr val="FFFFFF"/>
                </a:solidFill>
                <a:latin typeface="Calibri" panose="020F0502020204030204" pitchFamily="34" charset="0"/>
                <a:cs typeface="Calibri" panose="020F0502020204030204" pitchFamily="34" charset="0"/>
              </a:rPr>
              <a:t> </a:t>
            </a:r>
            <a:endParaRPr lang="en-US" sz="1100" b="1" dirty="0">
              <a:solidFill>
                <a:srgbClr val="FFFFFF"/>
              </a:solidFill>
              <a:latin typeface="Calibri" panose="020F0502020204030204" pitchFamily="34" charset="0"/>
              <a:cs typeface="Calibri" panose="020F0502020204030204" pitchFamily="34" charset="0"/>
            </a:endParaRPr>
          </a:p>
          <a:p>
            <a:pPr marL="156210" marR="5080" algn="r" rtl="1">
              <a:lnSpc>
                <a:spcPct val="121500"/>
              </a:lnSpc>
              <a:spcBef>
                <a:spcPts val="280"/>
              </a:spcBef>
              <a:tabLst>
                <a:tab pos="3445510" algn="l"/>
              </a:tabLst>
            </a:pPr>
            <a:r>
              <a:rPr lang="ar-JO" sz="1100" b="1" dirty="0">
                <a:solidFill>
                  <a:srgbClr val="FFFFFF"/>
                </a:solidFill>
                <a:latin typeface="Calibri" panose="020F0502020204030204" pitchFamily="34" charset="0"/>
                <a:cs typeface="Calibri" panose="020F0502020204030204" pitchFamily="34" charset="0"/>
                <a:hlinkClick r:id="rId8" action="ppaction://hlinksldjump"/>
              </a:rPr>
              <a:t>المرحلة الرابعة: المشاركة والتنفيذ بناء على الملاحظات والانطباعات</a:t>
            </a:r>
            <a:r>
              <a:rPr sz="1100" b="1" spc="-25" dirty="0">
                <a:solidFill>
                  <a:srgbClr val="FFFFFF"/>
                </a:solidFill>
                <a:latin typeface="Calibri" panose="020F0502020204030204" pitchFamily="34" charset="0"/>
                <a:cs typeface="Calibri" panose="020F0502020204030204" pitchFamily="34" charset="0"/>
                <a:hlinkClick r:id="rId8" action="ppaction://hlinksldjump"/>
              </a:rPr>
              <a:t>27</a:t>
            </a:r>
            <a:r>
              <a:rPr sz="1100" b="1" spc="-25" dirty="0">
                <a:solidFill>
                  <a:srgbClr val="FFFFFF"/>
                </a:solidFill>
                <a:latin typeface="Calibri" panose="020F0502020204030204" pitchFamily="34" charset="0"/>
                <a:cs typeface="Calibri" panose="020F0502020204030204" pitchFamily="34" charset="0"/>
              </a:rPr>
              <a:t> </a:t>
            </a:r>
            <a:endParaRPr lang="ar-JO" sz="1100" b="1" spc="-25" dirty="0">
              <a:solidFill>
                <a:srgbClr val="FFFFFF"/>
              </a:solidFill>
              <a:latin typeface="Calibri" panose="020F0502020204030204" pitchFamily="34" charset="0"/>
              <a:cs typeface="Calibri" panose="020F0502020204030204" pitchFamily="34" charset="0"/>
            </a:endParaRPr>
          </a:p>
          <a:p>
            <a:pPr marL="156210" marR="5080" algn="r" rtl="1">
              <a:lnSpc>
                <a:spcPct val="121500"/>
              </a:lnSpc>
              <a:spcBef>
                <a:spcPts val="280"/>
              </a:spcBef>
              <a:tabLst>
                <a:tab pos="3445510" algn="l"/>
              </a:tabLst>
            </a:pPr>
            <a:r>
              <a:rPr lang="ar-JO" sz="1100" b="1" dirty="0">
                <a:solidFill>
                  <a:srgbClr val="FFFFFF"/>
                </a:solidFill>
                <a:latin typeface="Calibri" panose="020F0502020204030204" pitchFamily="34" charset="0"/>
                <a:cs typeface="Calibri" panose="020F0502020204030204" pitchFamily="34" charset="0"/>
                <a:hlinkClick r:id="rId9" action="ppaction://hlinksldjump"/>
              </a:rPr>
              <a:t>المرحلة الخامسة: إغلاق الحلقات	31</a:t>
            </a:r>
            <a:r>
              <a:rPr lang="en-US" sz="1100" b="1" dirty="0">
                <a:solidFill>
                  <a:srgbClr val="FFFFFF"/>
                </a:solidFill>
                <a:latin typeface="Calibri" panose="020F0502020204030204" pitchFamily="34" charset="0"/>
                <a:cs typeface="Calibri" panose="020F0502020204030204" pitchFamily="34" charset="0"/>
              </a:rPr>
              <a:t> </a:t>
            </a:r>
          </a:p>
          <a:p>
            <a:pPr marL="156210" marR="5080" algn="r" rtl="1">
              <a:lnSpc>
                <a:spcPct val="121500"/>
              </a:lnSpc>
              <a:spcBef>
                <a:spcPts val="280"/>
              </a:spcBef>
              <a:tabLst>
                <a:tab pos="3445510" algn="l"/>
              </a:tabLst>
            </a:pPr>
            <a:r>
              <a:rPr lang="ar-JO" sz="1100" b="1" spc="90" dirty="0">
                <a:solidFill>
                  <a:srgbClr val="FFFFFF"/>
                </a:solidFill>
                <a:latin typeface="Calibri" panose="020F0502020204030204" pitchFamily="34" charset="0"/>
                <a:cs typeface="Calibri" panose="020F0502020204030204" pitchFamily="34" charset="0"/>
                <a:hlinkClick r:id="rId10" action="ppaction://hlinksldjump"/>
              </a:rPr>
              <a:t>المرحلة السادسة:مراجعة وتكييف الآلية                34      </a:t>
            </a:r>
          </a:p>
          <a:p>
            <a:pPr marL="156210" marR="5080" algn="r" rtl="1">
              <a:lnSpc>
                <a:spcPct val="121500"/>
              </a:lnSpc>
              <a:spcBef>
                <a:spcPts val="280"/>
              </a:spcBef>
              <a:tabLst>
                <a:tab pos="3445510" algn="l"/>
              </a:tabLst>
            </a:pPr>
            <a:r>
              <a:rPr lang="ar-JO" sz="1100" b="1" spc="-10" dirty="0">
                <a:solidFill>
                  <a:srgbClr val="FFFFFF"/>
                </a:solidFill>
                <a:latin typeface="Calibri" panose="020F0502020204030204" pitchFamily="34" charset="0"/>
                <a:cs typeface="Calibri" panose="020F0502020204030204" pitchFamily="34" charset="0"/>
                <a:hlinkClick r:id="rId11" action="ppaction://hlinksldjump"/>
              </a:rPr>
              <a:t>مصادر إضافية                                                                                  35</a:t>
            </a:r>
            <a:r>
              <a:rPr lang="ar-JO" sz="1100" b="1" spc="-10" dirty="0">
                <a:solidFill>
                  <a:srgbClr val="FFFFFF"/>
                </a:solidFill>
                <a:latin typeface="Calibri" panose="020F0502020204030204" pitchFamily="34" charset="0"/>
                <a:cs typeface="Calibri" panose="020F0502020204030204" pitchFamily="34" charset="0"/>
              </a:rPr>
              <a:t> </a:t>
            </a:r>
            <a:endParaRPr sz="1100" b="1" dirty="0">
              <a:latin typeface="Calibri" panose="020F0502020204030204" pitchFamily="34" charset="0"/>
              <a:cs typeface="Calibri" panose="020F0502020204030204" pitchFamily="34" charset="0"/>
            </a:endParaRPr>
          </a:p>
          <a:p>
            <a:pPr marL="12700" marR="2115820" algn="r" rtl="1">
              <a:lnSpc>
                <a:spcPct val="142900"/>
              </a:lnSpc>
            </a:pPr>
            <a:r>
              <a:rPr lang="ar-JO" sz="1100" b="1" dirty="0">
                <a:solidFill>
                  <a:srgbClr val="FFFFFF"/>
                </a:solidFill>
                <a:latin typeface="Calibri" panose="020F0502020204030204" pitchFamily="34" charset="0"/>
                <a:cs typeface="Calibri" panose="020F0502020204030204" pitchFamily="34" charset="0"/>
                <a:hlinkClick r:id="rId12" action="ppaction://hlinksldjump"/>
              </a:rPr>
              <a:t>قائمة المصطلحات</a:t>
            </a:r>
            <a:endParaRPr lang="ar-JO" sz="1100" b="1" dirty="0">
              <a:solidFill>
                <a:srgbClr val="FFFFFF"/>
              </a:solidFill>
              <a:latin typeface="Calibri" panose="020F0502020204030204" pitchFamily="34" charset="0"/>
              <a:cs typeface="Calibri" panose="020F0502020204030204" pitchFamily="34" charset="0"/>
            </a:endParaRPr>
          </a:p>
          <a:p>
            <a:pPr marL="12700" marR="2115820" algn="r" rtl="1">
              <a:lnSpc>
                <a:spcPct val="142900"/>
              </a:lnSpc>
            </a:pPr>
            <a:r>
              <a:rPr lang="ar-JO" sz="1100" b="1" dirty="0">
                <a:solidFill>
                  <a:srgbClr val="FFFFFF"/>
                </a:solidFill>
                <a:latin typeface="Calibri" panose="020F0502020204030204" pitchFamily="34" charset="0"/>
                <a:cs typeface="Calibri" panose="020F0502020204030204" pitchFamily="34" charset="0"/>
              </a:rPr>
              <a:t>شكر وعرفان</a:t>
            </a:r>
            <a:endParaRPr sz="1100" b="1" dirty="0">
              <a:latin typeface="Calibri" panose="020F0502020204030204" pitchFamily="34" charset="0"/>
              <a:cs typeface="Calibri" panose="020F0502020204030204" pitchFamily="34" charset="0"/>
            </a:endParaRPr>
          </a:p>
        </p:txBody>
      </p:sp>
      <p:sp>
        <p:nvSpPr>
          <p:cNvPr id="11" name="object 11"/>
          <p:cNvSpPr txBox="1"/>
          <p:nvPr/>
        </p:nvSpPr>
        <p:spPr>
          <a:xfrm>
            <a:off x="654050" y="5738376"/>
            <a:ext cx="200025" cy="911860"/>
          </a:xfrm>
          <a:prstGeom prst="rect">
            <a:avLst/>
          </a:prstGeom>
        </p:spPr>
        <p:txBody>
          <a:bodyPr vert="horz" wrap="square" lIns="0" tIns="48260" rIns="0" bIns="0" rtlCol="0">
            <a:spAutoFit/>
          </a:bodyPr>
          <a:lstStyle/>
          <a:p>
            <a:pPr marL="20955">
              <a:lnSpc>
                <a:spcPct val="100000"/>
              </a:lnSpc>
              <a:spcBef>
                <a:spcPts val="380"/>
              </a:spcBef>
            </a:pPr>
            <a:endParaRPr sz="1100" dirty="0">
              <a:latin typeface="Century Gothic"/>
              <a:cs typeface="Calibri" panose="020F0502020204030204" pitchFamily="34" charset="0"/>
            </a:endParaRPr>
          </a:p>
          <a:p>
            <a:pPr marL="22225">
              <a:lnSpc>
                <a:spcPct val="100000"/>
              </a:lnSpc>
              <a:spcBef>
                <a:spcPts val="285"/>
              </a:spcBef>
            </a:pPr>
            <a:endParaRPr sz="1100" dirty="0">
              <a:latin typeface="Century Gothic"/>
              <a:cs typeface="Calibri" panose="020F0502020204030204" pitchFamily="34" charset="0"/>
            </a:endParaRPr>
          </a:p>
          <a:p>
            <a:pPr marL="17145">
              <a:lnSpc>
                <a:spcPct val="100000"/>
              </a:lnSpc>
              <a:spcBef>
                <a:spcPts val="565"/>
              </a:spcBef>
            </a:pPr>
            <a:r>
              <a:rPr sz="1100" b="1" spc="-25" dirty="0">
                <a:solidFill>
                  <a:srgbClr val="FFFFFF"/>
                </a:solidFill>
                <a:latin typeface="Century Gothic"/>
                <a:cs typeface="Calibri" panose="020F0502020204030204" pitchFamily="34" charset="0"/>
                <a:hlinkClick r:id="rId12" action="ppaction://hlinksldjump"/>
              </a:rPr>
              <a:t>36</a:t>
            </a:r>
            <a:endParaRPr sz="1100" dirty="0">
              <a:latin typeface="Century Gothic"/>
              <a:cs typeface="Calibri" panose="020F0502020204030204" pitchFamily="34" charset="0"/>
            </a:endParaRPr>
          </a:p>
          <a:p>
            <a:pPr marL="12700">
              <a:lnSpc>
                <a:spcPct val="100000"/>
              </a:lnSpc>
              <a:spcBef>
                <a:spcPts val="570"/>
              </a:spcBef>
            </a:pPr>
            <a:r>
              <a:rPr sz="1100" b="1" spc="35" dirty="0">
                <a:solidFill>
                  <a:srgbClr val="FFFFFF"/>
                </a:solidFill>
                <a:latin typeface="Century Gothic"/>
                <a:cs typeface="Calibri" panose="020F0502020204030204" pitchFamily="34" charset="0"/>
              </a:rPr>
              <a:t>38</a:t>
            </a:r>
            <a:endParaRPr sz="1100" dirty="0">
              <a:latin typeface="Century Gothic"/>
              <a:cs typeface="Calibri" panose="020F0502020204030204" pitchFamily="34" charset="0"/>
            </a:endParaRPr>
          </a:p>
        </p:txBody>
      </p:sp>
      <p:sp>
        <p:nvSpPr>
          <p:cNvPr id="20" name="Rectangle 5">
            <a:extLst>
              <a:ext uri="{FF2B5EF4-FFF2-40B4-BE49-F238E27FC236}">
                <a16:creationId xmlns:a16="http://schemas.microsoft.com/office/drawing/2014/main" id="{63F9BC16-2C0C-0E37-EA8F-A3D5B0938AE4}"/>
              </a:ext>
            </a:extLst>
          </p:cNvPr>
          <p:cNvSpPr>
            <a:spLocks noChangeArrowheads="1"/>
          </p:cNvSpPr>
          <p:nvPr/>
        </p:nvSpPr>
        <p:spPr bwMode="auto">
          <a:xfrm>
            <a:off x="0" y="-19554"/>
            <a:ext cx="65" cy="49630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marL="457200" algn="l" rtl="0" eaLnBrk="0" fontAlgn="base" hangingPunct="0">
              <a:spcBef>
                <a:spcPct val="0"/>
              </a:spcBef>
              <a:spcAft>
                <a:spcPct val="0"/>
              </a:spcAft>
              <a:defRPr>
                <a:solidFill>
                  <a:schemeClr val="tx1"/>
                </a:solidFill>
                <a:latin typeface="Arial" panose="020B0604020202020204" pitchFamily="34" charset="0"/>
              </a:defRPr>
            </a:lvl2pPr>
            <a:lvl3pPr marL="914400" algn="l" rtl="0" eaLnBrk="0" fontAlgn="base" hangingPunct="0">
              <a:spcBef>
                <a:spcPct val="0"/>
              </a:spcBef>
              <a:spcAft>
                <a:spcPct val="0"/>
              </a:spcAft>
              <a:defRPr>
                <a:solidFill>
                  <a:schemeClr val="tx1"/>
                </a:solidFill>
                <a:latin typeface="Arial" panose="020B0604020202020204" pitchFamily="34" charset="0"/>
              </a:defRPr>
            </a:lvl3pPr>
            <a:lvl4pPr marL="1371600" algn="l" rtl="0" eaLnBrk="0" fontAlgn="base" hangingPunct="0">
              <a:spcBef>
                <a:spcPct val="0"/>
              </a:spcBef>
              <a:spcAft>
                <a:spcPct val="0"/>
              </a:spcAft>
              <a:defRPr>
                <a:solidFill>
                  <a:schemeClr val="tx1"/>
                </a:solidFill>
                <a:latin typeface="Arial" panose="020B0604020202020204" pitchFamily="34" charset="0"/>
              </a:defRPr>
            </a:lvl4pPr>
            <a:lvl5pPr marL="1828800" algn="l" rtl="0" eaLnBrk="0" fontAlgn="base" hangingPunct="0">
              <a:spcBef>
                <a:spcPct val="0"/>
              </a:spcBef>
              <a:spcAft>
                <a:spcPct val="0"/>
              </a:spcAft>
              <a:defRPr>
                <a:solidFill>
                  <a:schemeClr val="tx1"/>
                </a:solidFill>
                <a:latin typeface="Arial" panose="020B0604020202020204" pitchFamily="34" charset="0"/>
              </a:defRPr>
            </a:lvl5pPr>
            <a:lvl6pPr marL="2286000" algn="l" rtl="0" eaLnBrk="0" fontAlgn="base" hangingPunct="0">
              <a:spcBef>
                <a:spcPct val="0"/>
              </a:spcBef>
              <a:spcAft>
                <a:spcPct val="0"/>
              </a:spcAft>
              <a:defRPr>
                <a:solidFill>
                  <a:schemeClr val="tx1"/>
                </a:solidFill>
                <a:latin typeface="Arial" panose="020B0604020202020204" pitchFamily="34" charset="0"/>
              </a:defRPr>
            </a:lvl6pPr>
            <a:lvl7pPr marL="2743200" algn="l" rtl="0" eaLnBrk="0" fontAlgn="base" hangingPunct="0">
              <a:spcBef>
                <a:spcPct val="0"/>
              </a:spcBef>
              <a:spcAft>
                <a:spcPct val="0"/>
              </a:spcAft>
              <a:defRPr>
                <a:solidFill>
                  <a:schemeClr val="tx1"/>
                </a:solidFill>
                <a:latin typeface="Arial" panose="020B0604020202020204" pitchFamily="34" charset="0"/>
              </a:defRPr>
            </a:lvl7pPr>
            <a:lvl8pPr marL="3200400" algn="l" rtl="0" eaLnBrk="0" fontAlgn="base" hangingPunct="0">
              <a:spcBef>
                <a:spcPct val="0"/>
              </a:spcBef>
              <a:spcAft>
                <a:spcPct val="0"/>
              </a:spcAft>
              <a:defRPr>
                <a:solidFill>
                  <a:schemeClr val="tx1"/>
                </a:solidFill>
                <a:latin typeface="Arial" panose="020B0604020202020204" pitchFamily="34" charset="0"/>
              </a:defRPr>
            </a:lvl8pPr>
            <a:lvl9pPr marL="3657600"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b="0" i="0" u="none" strike="noStrike" cap="none" normalizeH="0" dirty="0">
                <a:ln>
                  <a:noFill/>
                </a:ln>
                <a:solidFill>
                  <a:srgbClr val="202124"/>
                </a:solidFill>
                <a:effectLst/>
                <a:latin typeface="Helvetica Neue"/>
                <a:cs typeface="Calibri" panose="020F0502020204030204" pitchFamily="34" charset="0"/>
              </a:rPr>
            </a:br>
            <a:endParaRPr kumimoji="0" lang="en-US" altLang="en-US" sz="1800" b="0" i="0" u="none" strike="noStrike" cap="none" normalizeH="0" dirty="0">
              <a:ln>
                <a:noFill/>
              </a:ln>
              <a:solidFill>
                <a:schemeClr val="tx1"/>
              </a:solidFill>
              <a:effectLst/>
              <a:cs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53135" y="795729"/>
            <a:ext cx="3683635" cy="166712"/>
          </a:xfrm>
          <a:prstGeom prst="rect">
            <a:avLst/>
          </a:prstGeom>
        </p:spPr>
        <p:txBody>
          <a:bodyPr vert="horz" wrap="square" lIns="0" tIns="12700" rIns="0" bIns="0" rtlCol="0">
            <a:spAutoFit/>
          </a:bodyPr>
          <a:lstStyle/>
          <a:p>
            <a:pPr marL="12700" algn="r" rtl="1">
              <a:lnSpc>
                <a:spcPct val="100000"/>
              </a:lnSpc>
              <a:spcBef>
                <a:spcPts val="100"/>
              </a:spcBef>
            </a:pPr>
            <a:r>
              <a:rPr sz="1000" spc="65" dirty="0">
                <a:solidFill>
                  <a:srgbClr val="E42A83"/>
                </a:solidFill>
                <a:latin typeface="Century Gothic"/>
                <a:cs typeface="Calibri" panose="020F0502020204030204" pitchFamily="34" charset="0"/>
              </a:rPr>
              <a:t>2.5</a:t>
            </a:r>
            <a:r>
              <a:rPr sz="1000" spc="10" dirty="0">
                <a:solidFill>
                  <a:srgbClr val="E42A83"/>
                </a:solidFill>
                <a:latin typeface="Century Gothic"/>
                <a:cs typeface="Calibri" panose="020F0502020204030204" pitchFamily="34" charset="0"/>
              </a:rPr>
              <a:t> </a:t>
            </a:r>
            <a:r>
              <a:rPr lang="ar-JO" sz="1000" spc="10" dirty="0">
                <a:solidFill>
                  <a:srgbClr val="E42A83"/>
                </a:solidFill>
                <a:latin typeface="Century Gothic"/>
                <a:cs typeface="Calibri" panose="020F0502020204030204" pitchFamily="34" charset="0"/>
              </a:rPr>
              <a:t> </a:t>
            </a:r>
            <a:r>
              <a:rPr lang="ar-JO" sz="1000" spc="55" dirty="0">
                <a:solidFill>
                  <a:srgbClr val="E42A83"/>
                </a:solidFill>
                <a:latin typeface="Century Gothic"/>
                <a:cs typeface="Calibri" panose="020F0502020204030204" pitchFamily="34" charset="0"/>
              </a:rPr>
              <a:t>تسجيل التغذية الراجعة المجتمعية</a:t>
            </a:r>
            <a:endParaRPr sz="1000" dirty="0">
              <a:latin typeface="Century Gothic"/>
              <a:cs typeface="Calibri" panose="020F0502020204030204" pitchFamily="34" charset="0"/>
            </a:endParaRPr>
          </a:p>
        </p:txBody>
      </p:sp>
      <p:sp>
        <p:nvSpPr>
          <p:cNvPr id="3" name="object 3"/>
          <p:cNvSpPr txBox="1"/>
          <p:nvPr/>
        </p:nvSpPr>
        <p:spPr>
          <a:xfrm>
            <a:off x="3761740" y="1201744"/>
            <a:ext cx="2995930" cy="782265"/>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u="none" strike="noStrike" cap="none" normalizeH="0" baseline="0" dirty="0">
                <a:ln>
                  <a:noFill/>
                </a:ln>
                <a:solidFill>
                  <a:srgbClr val="202124"/>
                </a:solidFill>
                <a:effectLst/>
                <a:latin typeface="inherit"/>
                <a:cs typeface="Calibri" panose="020F0502020204030204" pitchFamily="34" charset="0"/>
              </a:rPr>
              <a:t>احرص على</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تسجيل الإجابات التي يقدمها الشخص دون محاولة التحقق من صحة الإجابة</a:t>
            </a:r>
            <a:r>
              <a:rPr kumimoji="0" lang="ar-JO" altLang="en-US" sz="1000" u="none" strike="noStrike" cap="none" normalizeH="0" baseline="0" dirty="0">
                <a:ln>
                  <a:noFill/>
                </a:ln>
                <a:solidFill>
                  <a:srgbClr val="202124"/>
                </a:solidFill>
                <a:effectLst/>
                <a:latin typeface="inherit"/>
                <a:cs typeface="Calibri" panose="020F0502020204030204" pitchFamily="34" charset="0"/>
              </a:rPr>
              <a:t>، حيث أن هذا</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الاستطلاع</a:t>
            </a:r>
            <a:r>
              <a:rPr kumimoji="0" lang="ar-JO" altLang="en-US" sz="1000" u="none" strike="noStrike" cap="none" normalizeH="0" baseline="0" dirty="0">
                <a:ln>
                  <a:noFill/>
                </a:ln>
                <a:solidFill>
                  <a:srgbClr val="202124"/>
                </a:solidFill>
                <a:effectLst/>
                <a:latin typeface="inherit"/>
                <a:cs typeface="Calibri" panose="020F0502020204030204" pitchFamily="34" charset="0"/>
              </a:rPr>
              <a:t> لا يهدف إلى</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تقصي</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الحقائق، بل تسجيل تصورات المستجيبين،</a:t>
            </a:r>
            <a:r>
              <a:rPr kumimoji="0" lang="ar-JO" altLang="en-US" sz="1000" u="none" strike="noStrike" cap="none" normalizeH="0" baseline="0" dirty="0">
                <a:ln>
                  <a:noFill/>
                </a:ln>
                <a:solidFill>
                  <a:srgbClr val="202124"/>
                </a:solidFill>
                <a:effectLst/>
                <a:latin typeface="inherit"/>
                <a:cs typeface="Calibri" panose="020F0502020204030204" pitchFamily="34" charset="0"/>
              </a:rPr>
              <a:t> احرص أيضًا على تجنب</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التشكيك</a:t>
            </a:r>
            <a:r>
              <a:rPr lang="ar-JO" altLang="en-US" sz="1000" dirty="0">
                <a:solidFill>
                  <a:srgbClr val="202124"/>
                </a:solidFill>
                <a:latin typeface="inherit"/>
                <a:cs typeface="Calibri" panose="020F0502020204030204" pitchFamily="34" charset="0"/>
              </a:rPr>
              <a:t> في</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الإجابة</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المقدم، ولكن تأكد من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فهمك لها </a:t>
            </a:r>
            <a:r>
              <a:rPr kumimoji="0" lang="ar-SA" altLang="en-US" sz="1000" u="none" strike="noStrike" cap="none" normalizeH="0" baseline="0" dirty="0">
                <a:ln>
                  <a:noFill/>
                </a:ln>
                <a:solidFill>
                  <a:srgbClr val="202124"/>
                </a:solidFill>
                <a:effectLst/>
                <a:latin typeface="inherit"/>
                <a:cs typeface="Calibri" panose="020F0502020204030204" pitchFamily="34" charset="0"/>
              </a:rPr>
              <a:t>ب</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شكل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صحيح</a:t>
            </a:r>
            <a:r>
              <a:rPr lang="ar-JO" altLang="en-US" sz="1000" dirty="0">
                <a:solidFill>
                  <a:srgbClr val="202124"/>
                </a:solidFill>
                <a:latin typeface="inherit"/>
                <a:cs typeface="Calibri" panose="020F0502020204030204" pitchFamily="34" charset="0"/>
              </a:rPr>
              <a:t>، وفي حال كانت تلك الإجابة غامضة</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فاطلب منهم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التوضيح</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 name="object 4"/>
          <p:cNvSpPr txBox="1"/>
          <p:nvPr/>
        </p:nvSpPr>
        <p:spPr>
          <a:xfrm>
            <a:off x="578490" y="1205002"/>
            <a:ext cx="2995930" cy="782265"/>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lang="ar-JO" altLang="en-US" sz="1000" dirty="0">
                <a:solidFill>
                  <a:srgbClr val="202124"/>
                </a:solidFill>
                <a:latin typeface="inherit"/>
                <a:cs typeface="Calibri" panose="020F0502020204030204" pitchFamily="34" charset="0"/>
              </a:rPr>
              <a:t>أحرص على إظهار الاهتمام</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ب</a:t>
            </a:r>
            <a:r>
              <a:rPr kumimoji="0" lang="ar-SA" altLang="en-US" sz="1000" u="none" strike="noStrike" cap="none" normalizeH="0" baseline="0" dirty="0">
                <a:ln>
                  <a:noFill/>
                </a:ln>
                <a:solidFill>
                  <a:srgbClr val="202124"/>
                </a:solidFill>
                <a:effectLst/>
                <a:latin typeface="inherit"/>
                <a:cs typeface="Calibri" panose="020F0502020204030204" pitchFamily="34" charset="0"/>
              </a:rPr>
              <a:t>الشخص الذي يشارك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lang="ar-JO" altLang="en-US" sz="1000" dirty="0">
                <a:solidFill>
                  <a:srgbClr val="202124"/>
                </a:solidFill>
                <a:latin typeface="inherit"/>
                <a:cs typeface="Calibri" panose="020F0502020204030204" pitchFamily="34" charset="0"/>
              </a:rPr>
              <a:t>،</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كما </a:t>
            </a:r>
            <a:r>
              <a:rPr kumimoji="0" lang="ar-SA" altLang="en-US" sz="1000" u="none" strike="noStrike" cap="none" normalizeH="0" baseline="0" dirty="0">
                <a:ln>
                  <a:noFill/>
                </a:ln>
                <a:solidFill>
                  <a:srgbClr val="202124"/>
                </a:solidFill>
                <a:effectLst/>
                <a:latin typeface="inherit"/>
                <a:cs typeface="Calibri" panose="020F0502020204030204" pitchFamily="34" charset="0"/>
              </a:rPr>
              <a:t>يجب أن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يرافقك، حسب الإمكان،</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شخصاً</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آخر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لتسجيل هذه الملاحظات والانطباعات</a:t>
            </a:r>
            <a:r>
              <a:rPr kumimoji="0" lang="ar-SA" altLang="en-US" sz="100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u="none" strike="noStrike" cap="none" normalizeH="0" baseline="0" dirty="0">
                <a:ln>
                  <a:noFill/>
                </a:ln>
                <a:solidFill>
                  <a:srgbClr val="202124"/>
                </a:solidFill>
                <a:effectLst/>
                <a:latin typeface="inherit"/>
                <a:cs typeface="Calibri" panose="020F0502020204030204" pitchFamily="34" charset="0"/>
              </a:rPr>
              <a:t>لا سيما</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أثناء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الجلسات</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الطويلة)،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حيث سيتيح</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هذا للشخص الذي يقود المقابلة بالتركيز بشكل كامل على المحادثة</a:t>
            </a:r>
            <a:r>
              <a:rPr lang="ar-JO" altLang="en-US" sz="1000" dirty="0">
                <a:solidFill>
                  <a:srgbClr val="202124"/>
                </a:solidFill>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txBox="1"/>
          <p:nvPr/>
        </p:nvSpPr>
        <p:spPr>
          <a:xfrm>
            <a:off x="3761740" y="2555434"/>
            <a:ext cx="3165475" cy="948978"/>
          </a:xfrm>
          <a:prstGeom prst="rect">
            <a:avLst/>
          </a:prstGeom>
        </p:spPr>
        <p:txBody>
          <a:bodyPr vert="horz" wrap="square" lIns="0" tIns="12700" rIns="0" bIns="0" rtlCol="0">
            <a:spAutoFit/>
          </a:bodyPr>
          <a:lstStyle/>
          <a:p>
            <a:pPr marL="12700" algn="r" rtl="1">
              <a:lnSpc>
                <a:spcPct val="100000"/>
              </a:lnSpc>
              <a:spcBef>
                <a:spcPts val="100"/>
              </a:spcBef>
            </a:pPr>
            <a:r>
              <a:rPr lang="ar-JO" sz="1000" spc="75" dirty="0">
                <a:solidFill>
                  <a:srgbClr val="E42A83"/>
                </a:solidFill>
                <a:latin typeface="Century Gothic"/>
                <a:cs typeface="Calibri" panose="020F0502020204030204" pitchFamily="34" charset="0"/>
              </a:rPr>
              <a:t>2.6 تقديم ردود أولية</a:t>
            </a:r>
          </a:p>
          <a:p>
            <a:pPr marL="12700" algn="r" rtl="1">
              <a:lnSpc>
                <a:spcPct val="100000"/>
              </a:lnSpc>
              <a:spcBef>
                <a:spcPts val="100"/>
              </a:spcBef>
            </a:pPr>
            <a:endParaRPr sz="1000" dirty="0">
              <a:latin typeface="Century Gothic"/>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من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الممكن أن يتلقى </a:t>
            </a:r>
            <a:r>
              <a:rPr kumimoji="0" lang="ar-SA" altLang="en-US" sz="1000" u="none" strike="noStrike" cap="none" normalizeH="0" baseline="0" dirty="0">
                <a:ln>
                  <a:noFill/>
                </a:ln>
                <a:solidFill>
                  <a:srgbClr val="202124"/>
                </a:solidFill>
                <a:effectLst/>
                <a:latin typeface="inherit"/>
                <a:cs typeface="Calibri" panose="020F0502020204030204" pitchFamily="34" charset="0"/>
              </a:rPr>
              <a:t>جامعي البيانات</a:t>
            </a:r>
            <a:r>
              <a:rPr kumimoji="0" lang="ar-JO" altLang="en-US" sz="1000" u="none" strike="noStrike" cap="none" normalizeH="0" baseline="0" dirty="0">
                <a:ln>
                  <a:noFill/>
                </a:ln>
                <a:solidFill>
                  <a:srgbClr val="202124"/>
                </a:solidFill>
                <a:effectLst/>
                <a:latin typeface="inherit"/>
                <a:cs typeface="Calibri" panose="020F0502020204030204" pitchFamily="34" charset="0"/>
              </a:rPr>
              <a:t> أسئلة</a:t>
            </a:r>
            <a:r>
              <a:rPr kumimoji="0" lang="ar-SA" altLang="en-US" sz="1000" u="none" strike="noStrike" cap="none" normalizeH="0" baseline="0" dirty="0">
                <a:ln>
                  <a:noFill/>
                </a:ln>
                <a:solidFill>
                  <a:srgbClr val="202124"/>
                </a:solidFill>
                <a:effectLst/>
                <a:latin typeface="inherit"/>
                <a:cs typeface="Calibri" panose="020F0502020204030204" pitchFamily="34" charset="0"/>
              </a:rPr>
              <a:t> لا تتعلق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بشكل مباشر</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بموضوع </a:t>
            </a:r>
            <a:r>
              <a:rPr kumimoji="0" lang="ar-JO" altLang="en-US" sz="1000" u="none" strike="noStrike" cap="none" normalizeH="0" baseline="0" dirty="0">
                <a:ln>
                  <a:noFill/>
                </a:ln>
                <a:solidFill>
                  <a:srgbClr val="202124"/>
                </a:solidFill>
                <a:effectLst/>
                <a:latin typeface="inherit"/>
                <a:cs typeface="Calibri" panose="020F0502020204030204" pitchFamily="34" charset="0"/>
              </a:rPr>
              <a:t>الإستطلاع</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بغض النظر عما إذا تم إجراء الاستطلاع بواسطة </a:t>
            </a:r>
            <a:r>
              <a:rPr lang="ar-JO" altLang="en-US" sz="1000" dirty="0">
                <a:solidFill>
                  <a:srgbClr val="202124"/>
                </a:solidFill>
                <a:latin typeface="inherit"/>
                <a:cs typeface="Calibri" panose="020F0502020204030204" pitchFamily="34" charset="0"/>
              </a:rPr>
              <a:t>موظفيك</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أو متطوعين أو</a:t>
            </a:r>
            <a:r>
              <a:rPr kumimoji="0" lang="ar-JO" altLang="en-US" sz="1000" u="none" strike="noStrike" cap="none" normalizeH="0" baseline="0" dirty="0">
                <a:ln>
                  <a:noFill/>
                </a:ln>
                <a:solidFill>
                  <a:srgbClr val="202124"/>
                </a:solidFill>
                <a:effectLst/>
                <a:latin typeface="inherit"/>
                <a:cs typeface="Calibri" panose="020F0502020204030204" pitchFamily="34" charset="0"/>
              </a:rPr>
              <a:t> من خلال</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بيانات مستقلة</a:t>
            </a:r>
            <a:r>
              <a:rPr kumimoji="0" lang="ar-JO" altLang="en-US" sz="100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u="none" strike="noStrike" cap="none" normalizeH="0" baseline="0" dirty="0">
                <a:ln>
                  <a:noFill/>
                </a:ln>
                <a:solidFill>
                  <a:srgbClr val="202124"/>
                </a:solidFill>
                <a:effectLst/>
                <a:latin typeface="inherit"/>
                <a:cs typeface="Calibri" panose="020F0502020204030204" pitchFamily="34" charset="0"/>
              </a:rPr>
              <a:t> تأكد من أن جامعي البيانات قادرون على مشاركة</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6" name="object 6"/>
          <p:cNvSpPr txBox="1"/>
          <p:nvPr/>
        </p:nvSpPr>
        <p:spPr>
          <a:xfrm>
            <a:off x="629285" y="2871136"/>
            <a:ext cx="2995930" cy="474489"/>
          </a:xfrm>
          <a:prstGeom prst="rect">
            <a:avLst/>
          </a:prstGeom>
        </p:spPr>
        <p:txBody>
          <a:bodyPr vert="horz" wrap="square" lIns="0" tIns="127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u="none" strike="noStrike" cap="none" normalizeH="0" baseline="0" dirty="0">
                <a:ln>
                  <a:noFill/>
                </a:ln>
                <a:solidFill>
                  <a:srgbClr val="202124"/>
                </a:solidFill>
                <a:effectLst/>
                <a:latin typeface="inherit"/>
                <a:cs typeface="Calibri" panose="020F0502020204030204" pitchFamily="34" charset="0"/>
              </a:rPr>
              <a:t>بعض المعلومات الأساسية حول مؤسستك والخدمات التي تقدمها مع المشاركين في الاستطلاع، وتوجيههم إلى الأماكن التي يمكنهم من خلالها ال</a:t>
            </a:r>
            <a:r>
              <a:rPr lang="ar-JO" altLang="en-US" sz="1000" dirty="0">
                <a:solidFill>
                  <a:srgbClr val="202124"/>
                </a:solidFill>
                <a:latin typeface="inherit"/>
                <a:cs typeface="Calibri" panose="020F0502020204030204" pitchFamily="34" charset="0"/>
              </a:rPr>
              <a:t>ح</a:t>
            </a:r>
            <a:r>
              <a:rPr kumimoji="0" lang="ar-SA" altLang="en-US" sz="1000" u="none" strike="noStrike" cap="none" normalizeH="0" baseline="0" dirty="0">
                <a:ln>
                  <a:noFill/>
                </a:ln>
                <a:solidFill>
                  <a:srgbClr val="202124"/>
                </a:solidFill>
                <a:effectLst/>
                <a:latin typeface="inherit"/>
                <a:cs typeface="Calibri" panose="020F0502020204030204" pitchFamily="34" charset="0"/>
              </a:rPr>
              <a:t>صول إلى مزيد من المعلومات</a:t>
            </a:r>
            <a:r>
              <a:rPr kumimoji="0" lang="en-US" altLang="en-US" sz="100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u="none" strike="noStrike" cap="none" normalizeH="0" baseline="0" dirty="0">
                <a:ln>
                  <a:noFill/>
                </a:ln>
                <a:solidFill>
                  <a:schemeClr val="tx1"/>
                </a:solidFill>
                <a:effectLst/>
                <a:cs typeface="Calibri" panose="020F0502020204030204" pitchFamily="34" charset="0"/>
              </a:rPr>
              <a:t> </a:t>
            </a: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grpSp>
        <p:nvGrpSpPr>
          <p:cNvPr id="7" name="object 7"/>
          <p:cNvGrpSpPr/>
          <p:nvPr/>
        </p:nvGrpSpPr>
        <p:grpSpPr>
          <a:xfrm>
            <a:off x="-22544" y="3844718"/>
            <a:ext cx="7560309" cy="5407660"/>
            <a:chOff x="0" y="3681002"/>
            <a:chExt cx="7560309" cy="5407660"/>
          </a:xfrm>
        </p:grpSpPr>
        <p:pic>
          <p:nvPicPr>
            <p:cNvPr id="8" name="object 8"/>
            <p:cNvPicPr/>
            <p:nvPr/>
          </p:nvPicPr>
          <p:blipFill>
            <a:blip r:embed="rId2" cstate="print"/>
            <a:stretch>
              <a:fillRect/>
            </a:stretch>
          </p:blipFill>
          <p:spPr>
            <a:xfrm>
              <a:off x="0" y="4059009"/>
              <a:ext cx="7559992" cy="5029149"/>
            </a:xfrm>
            <a:prstGeom prst="rect">
              <a:avLst/>
            </a:prstGeom>
          </p:spPr>
        </p:pic>
        <p:sp>
          <p:nvSpPr>
            <p:cNvPr id="9" name="object 9"/>
            <p:cNvSpPr/>
            <p:nvPr/>
          </p:nvSpPr>
          <p:spPr>
            <a:xfrm>
              <a:off x="0" y="3681002"/>
              <a:ext cx="1694814" cy="1948814"/>
            </a:xfrm>
            <a:custGeom>
              <a:avLst/>
              <a:gdLst/>
              <a:ahLst/>
              <a:cxnLst/>
              <a:rect l="l" t="t" r="r" b="b"/>
              <a:pathLst>
                <a:path w="1694814" h="1948814">
                  <a:moveTo>
                    <a:pt x="719999" y="0"/>
                  </a:moveTo>
                  <a:lnTo>
                    <a:pt x="671375" y="1192"/>
                  </a:lnTo>
                  <a:lnTo>
                    <a:pt x="623367" y="4731"/>
                  </a:lnTo>
                  <a:lnTo>
                    <a:pt x="576033" y="10563"/>
                  </a:lnTo>
                  <a:lnTo>
                    <a:pt x="529427" y="18630"/>
                  </a:lnTo>
                  <a:lnTo>
                    <a:pt x="483606" y="28877"/>
                  </a:lnTo>
                  <a:lnTo>
                    <a:pt x="438625" y="41248"/>
                  </a:lnTo>
                  <a:lnTo>
                    <a:pt x="394540" y="55687"/>
                  </a:lnTo>
                  <a:lnTo>
                    <a:pt x="351407" y="72139"/>
                  </a:lnTo>
                  <a:lnTo>
                    <a:pt x="309283" y="90548"/>
                  </a:lnTo>
                  <a:lnTo>
                    <a:pt x="268221" y="110858"/>
                  </a:lnTo>
                  <a:lnTo>
                    <a:pt x="228280" y="133012"/>
                  </a:lnTo>
                  <a:lnTo>
                    <a:pt x="189513" y="156956"/>
                  </a:lnTo>
                  <a:lnTo>
                    <a:pt x="151978" y="182634"/>
                  </a:lnTo>
                  <a:lnTo>
                    <a:pt x="115730" y="209989"/>
                  </a:lnTo>
                  <a:lnTo>
                    <a:pt x="80824" y="238965"/>
                  </a:lnTo>
                  <a:lnTo>
                    <a:pt x="47317" y="269508"/>
                  </a:lnTo>
                  <a:lnTo>
                    <a:pt x="15264" y="301561"/>
                  </a:lnTo>
                  <a:lnTo>
                    <a:pt x="0" y="318308"/>
                  </a:lnTo>
                  <a:lnTo>
                    <a:pt x="0" y="1630191"/>
                  </a:lnTo>
                  <a:lnTo>
                    <a:pt x="47317" y="1678990"/>
                  </a:lnTo>
                  <a:lnTo>
                    <a:pt x="80824" y="1709532"/>
                  </a:lnTo>
                  <a:lnTo>
                    <a:pt x="115730" y="1738509"/>
                  </a:lnTo>
                  <a:lnTo>
                    <a:pt x="151978" y="1765864"/>
                  </a:lnTo>
                  <a:lnTo>
                    <a:pt x="189513" y="1791541"/>
                  </a:lnTo>
                  <a:lnTo>
                    <a:pt x="228280" y="1815485"/>
                  </a:lnTo>
                  <a:lnTo>
                    <a:pt x="268221" y="1837639"/>
                  </a:lnTo>
                  <a:lnTo>
                    <a:pt x="309283" y="1857949"/>
                  </a:lnTo>
                  <a:lnTo>
                    <a:pt x="351407" y="1876357"/>
                  </a:lnTo>
                  <a:lnTo>
                    <a:pt x="394540" y="1892809"/>
                  </a:lnTo>
                  <a:lnTo>
                    <a:pt x="438625" y="1907249"/>
                  </a:lnTo>
                  <a:lnTo>
                    <a:pt x="483606" y="1919620"/>
                  </a:lnTo>
                  <a:lnTo>
                    <a:pt x="529427" y="1929867"/>
                  </a:lnTo>
                  <a:lnTo>
                    <a:pt x="576033" y="1937934"/>
                  </a:lnTo>
                  <a:lnTo>
                    <a:pt x="623367" y="1943765"/>
                  </a:lnTo>
                  <a:lnTo>
                    <a:pt x="671375" y="1947305"/>
                  </a:lnTo>
                  <a:lnTo>
                    <a:pt x="719999" y="1948497"/>
                  </a:lnTo>
                  <a:lnTo>
                    <a:pt x="768624" y="1947305"/>
                  </a:lnTo>
                  <a:lnTo>
                    <a:pt x="816632" y="1943765"/>
                  </a:lnTo>
                  <a:lnTo>
                    <a:pt x="863966" y="1937934"/>
                  </a:lnTo>
                  <a:lnTo>
                    <a:pt x="910572" y="1929867"/>
                  </a:lnTo>
                  <a:lnTo>
                    <a:pt x="956393" y="1919620"/>
                  </a:lnTo>
                  <a:lnTo>
                    <a:pt x="1001374" y="1907249"/>
                  </a:lnTo>
                  <a:lnTo>
                    <a:pt x="1045459" y="1892809"/>
                  </a:lnTo>
                  <a:lnTo>
                    <a:pt x="1088591" y="1876357"/>
                  </a:lnTo>
                  <a:lnTo>
                    <a:pt x="1130716" y="1857949"/>
                  </a:lnTo>
                  <a:lnTo>
                    <a:pt x="1171777" y="1837639"/>
                  </a:lnTo>
                  <a:lnTo>
                    <a:pt x="1211719" y="1815485"/>
                  </a:lnTo>
                  <a:lnTo>
                    <a:pt x="1250485" y="1791541"/>
                  </a:lnTo>
                  <a:lnTo>
                    <a:pt x="1288021" y="1765864"/>
                  </a:lnTo>
                  <a:lnTo>
                    <a:pt x="1324269" y="1738509"/>
                  </a:lnTo>
                  <a:lnTo>
                    <a:pt x="1359175" y="1709532"/>
                  </a:lnTo>
                  <a:lnTo>
                    <a:pt x="1392682" y="1678990"/>
                  </a:lnTo>
                  <a:lnTo>
                    <a:pt x="1424734" y="1646937"/>
                  </a:lnTo>
                  <a:lnTo>
                    <a:pt x="1455277" y="1613430"/>
                  </a:lnTo>
                  <a:lnTo>
                    <a:pt x="1484254" y="1578524"/>
                  </a:lnTo>
                  <a:lnTo>
                    <a:pt x="1511609" y="1542276"/>
                  </a:lnTo>
                  <a:lnTo>
                    <a:pt x="1537286" y="1504741"/>
                  </a:lnTo>
                  <a:lnTo>
                    <a:pt x="1561229" y="1465974"/>
                  </a:lnTo>
                  <a:lnTo>
                    <a:pt x="1583384" y="1426032"/>
                  </a:lnTo>
                  <a:lnTo>
                    <a:pt x="1603693" y="1384971"/>
                  </a:lnTo>
                  <a:lnTo>
                    <a:pt x="1622102" y="1342847"/>
                  </a:lnTo>
                  <a:lnTo>
                    <a:pt x="1638554" y="1299714"/>
                  </a:lnTo>
                  <a:lnTo>
                    <a:pt x="1652993" y="1255629"/>
                  </a:lnTo>
                  <a:lnTo>
                    <a:pt x="1665365" y="1210648"/>
                  </a:lnTo>
                  <a:lnTo>
                    <a:pt x="1675611" y="1164827"/>
                  </a:lnTo>
                  <a:lnTo>
                    <a:pt x="1683678" y="1118221"/>
                  </a:lnTo>
                  <a:lnTo>
                    <a:pt x="1689510" y="1070887"/>
                  </a:lnTo>
                  <a:lnTo>
                    <a:pt x="1693049" y="1022879"/>
                  </a:lnTo>
                  <a:lnTo>
                    <a:pt x="1694242" y="974255"/>
                  </a:lnTo>
                  <a:lnTo>
                    <a:pt x="1693049" y="925629"/>
                  </a:lnTo>
                  <a:lnTo>
                    <a:pt x="1689510" y="877620"/>
                  </a:lnTo>
                  <a:lnTo>
                    <a:pt x="1683678" y="830285"/>
                  </a:lnTo>
                  <a:lnTo>
                    <a:pt x="1675611" y="783678"/>
                  </a:lnTo>
                  <a:lnTo>
                    <a:pt x="1665365" y="737856"/>
                  </a:lnTo>
                  <a:lnTo>
                    <a:pt x="1652993" y="692874"/>
                  </a:lnTo>
                  <a:lnTo>
                    <a:pt x="1638554" y="648789"/>
                  </a:lnTo>
                  <a:lnTo>
                    <a:pt x="1622102" y="605655"/>
                  </a:lnTo>
                  <a:lnTo>
                    <a:pt x="1603693" y="563530"/>
                  </a:lnTo>
                  <a:lnTo>
                    <a:pt x="1583384" y="522468"/>
                  </a:lnTo>
                  <a:lnTo>
                    <a:pt x="1561229" y="482526"/>
                  </a:lnTo>
                  <a:lnTo>
                    <a:pt x="1537286" y="443759"/>
                  </a:lnTo>
                  <a:lnTo>
                    <a:pt x="1511609" y="406224"/>
                  </a:lnTo>
                  <a:lnTo>
                    <a:pt x="1484254" y="369975"/>
                  </a:lnTo>
                  <a:lnTo>
                    <a:pt x="1455277" y="335069"/>
                  </a:lnTo>
                  <a:lnTo>
                    <a:pt x="1424734" y="301561"/>
                  </a:lnTo>
                  <a:lnTo>
                    <a:pt x="1392682" y="269508"/>
                  </a:lnTo>
                  <a:lnTo>
                    <a:pt x="1359175" y="238965"/>
                  </a:lnTo>
                  <a:lnTo>
                    <a:pt x="1324269" y="209989"/>
                  </a:lnTo>
                  <a:lnTo>
                    <a:pt x="1288021" y="182634"/>
                  </a:lnTo>
                  <a:lnTo>
                    <a:pt x="1250485" y="156956"/>
                  </a:lnTo>
                  <a:lnTo>
                    <a:pt x="1211719" y="133012"/>
                  </a:lnTo>
                  <a:lnTo>
                    <a:pt x="1171777" y="110858"/>
                  </a:lnTo>
                  <a:lnTo>
                    <a:pt x="1130716" y="90548"/>
                  </a:lnTo>
                  <a:lnTo>
                    <a:pt x="1088591" y="72139"/>
                  </a:lnTo>
                  <a:lnTo>
                    <a:pt x="1045459" y="55687"/>
                  </a:lnTo>
                  <a:lnTo>
                    <a:pt x="1001374" y="41248"/>
                  </a:lnTo>
                  <a:lnTo>
                    <a:pt x="956393" y="28877"/>
                  </a:lnTo>
                  <a:lnTo>
                    <a:pt x="910572" y="18630"/>
                  </a:lnTo>
                  <a:lnTo>
                    <a:pt x="863966" y="10563"/>
                  </a:lnTo>
                  <a:lnTo>
                    <a:pt x="816632" y="4731"/>
                  </a:lnTo>
                  <a:lnTo>
                    <a:pt x="768624" y="1192"/>
                  </a:lnTo>
                  <a:lnTo>
                    <a:pt x="719999" y="0"/>
                  </a:lnTo>
                  <a:close/>
                </a:path>
              </a:pathLst>
            </a:custGeom>
            <a:solidFill>
              <a:srgbClr val="FFFFFF">
                <a:alpha val="58000"/>
              </a:srgbClr>
            </a:solidFill>
          </p:spPr>
          <p:txBody>
            <a:bodyPr wrap="square" lIns="0" tIns="0" rIns="0" bIns="0" rtlCol="0"/>
            <a:lstStyle/>
            <a:p>
              <a:endParaRPr sz="1000">
                <a:cs typeface="Calibri" panose="020F0502020204030204" pitchFamily="34" charset="0"/>
              </a:endParaRPr>
            </a:p>
          </p:txBody>
        </p:sp>
        <p:sp>
          <p:nvSpPr>
            <p:cNvPr id="10" name="object 10"/>
            <p:cNvSpPr/>
            <p:nvPr/>
          </p:nvSpPr>
          <p:spPr>
            <a:xfrm>
              <a:off x="0" y="3740491"/>
              <a:ext cx="1671320" cy="1888489"/>
            </a:xfrm>
            <a:custGeom>
              <a:avLst/>
              <a:gdLst/>
              <a:ahLst/>
              <a:cxnLst/>
              <a:rect l="l" t="t" r="r" b="b"/>
              <a:pathLst>
                <a:path w="1671320" h="1888489">
                  <a:moveTo>
                    <a:pt x="727144" y="0"/>
                  </a:moveTo>
                  <a:lnTo>
                    <a:pt x="678568" y="1228"/>
                  </a:lnTo>
                  <a:lnTo>
                    <a:pt x="630630" y="4873"/>
                  </a:lnTo>
                  <a:lnTo>
                    <a:pt x="583388" y="10876"/>
                  </a:lnTo>
                  <a:lnTo>
                    <a:pt x="536903" y="19177"/>
                  </a:lnTo>
                  <a:lnTo>
                    <a:pt x="491234" y="29717"/>
                  </a:lnTo>
                  <a:lnTo>
                    <a:pt x="446439" y="42437"/>
                  </a:lnTo>
                  <a:lnTo>
                    <a:pt x="402578" y="57278"/>
                  </a:lnTo>
                  <a:lnTo>
                    <a:pt x="359712" y="74180"/>
                  </a:lnTo>
                  <a:lnTo>
                    <a:pt x="317897" y="93083"/>
                  </a:lnTo>
                  <a:lnTo>
                    <a:pt x="277196" y="113929"/>
                  </a:lnTo>
                  <a:lnTo>
                    <a:pt x="237665" y="136658"/>
                  </a:lnTo>
                  <a:lnTo>
                    <a:pt x="199365" y="161211"/>
                  </a:lnTo>
                  <a:lnTo>
                    <a:pt x="162356" y="187529"/>
                  </a:lnTo>
                  <a:lnTo>
                    <a:pt x="126696" y="215552"/>
                  </a:lnTo>
                  <a:lnTo>
                    <a:pt x="92444" y="245221"/>
                  </a:lnTo>
                  <a:lnTo>
                    <a:pt x="59661" y="276477"/>
                  </a:lnTo>
                  <a:lnTo>
                    <a:pt x="28405" y="309260"/>
                  </a:lnTo>
                  <a:lnTo>
                    <a:pt x="0" y="342052"/>
                  </a:lnTo>
                  <a:lnTo>
                    <a:pt x="0" y="1545873"/>
                  </a:lnTo>
                  <a:lnTo>
                    <a:pt x="28405" y="1578665"/>
                  </a:lnTo>
                  <a:lnTo>
                    <a:pt x="59661" y="1611449"/>
                  </a:lnTo>
                  <a:lnTo>
                    <a:pt x="92444" y="1642705"/>
                  </a:lnTo>
                  <a:lnTo>
                    <a:pt x="126696" y="1672374"/>
                  </a:lnTo>
                  <a:lnTo>
                    <a:pt x="162356" y="1700397"/>
                  </a:lnTo>
                  <a:lnTo>
                    <a:pt x="199365" y="1726715"/>
                  </a:lnTo>
                  <a:lnTo>
                    <a:pt x="237665" y="1751269"/>
                  </a:lnTo>
                  <a:lnTo>
                    <a:pt x="277196" y="1773999"/>
                  </a:lnTo>
                  <a:lnTo>
                    <a:pt x="317897" y="1794845"/>
                  </a:lnTo>
                  <a:lnTo>
                    <a:pt x="359712" y="1813749"/>
                  </a:lnTo>
                  <a:lnTo>
                    <a:pt x="402578" y="1830651"/>
                  </a:lnTo>
                  <a:lnTo>
                    <a:pt x="446439" y="1845492"/>
                  </a:lnTo>
                  <a:lnTo>
                    <a:pt x="491234" y="1858212"/>
                  </a:lnTo>
                  <a:lnTo>
                    <a:pt x="536903" y="1868753"/>
                  </a:lnTo>
                  <a:lnTo>
                    <a:pt x="583388" y="1877054"/>
                  </a:lnTo>
                  <a:lnTo>
                    <a:pt x="630630" y="1883057"/>
                  </a:lnTo>
                  <a:lnTo>
                    <a:pt x="678568" y="1886702"/>
                  </a:lnTo>
                  <a:lnTo>
                    <a:pt x="727144" y="1887931"/>
                  </a:lnTo>
                  <a:lnTo>
                    <a:pt x="775720" y="1886702"/>
                  </a:lnTo>
                  <a:lnTo>
                    <a:pt x="823659" y="1883057"/>
                  </a:lnTo>
                  <a:lnTo>
                    <a:pt x="870900" y="1877054"/>
                  </a:lnTo>
                  <a:lnTo>
                    <a:pt x="917386" y="1868753"/>
                  </a:lnTo>
                  <a:lnTo>
                    <a:pt x="963055" y="1858212"/>
                  </a:lnTo>
                  <a:lnTo>
                    <a:pt x="1007850" y="1845492"/>
                  </a:lnTo>
                  <a:lnTo>
                    <a:pt x="1051710" y="1830651"/>
                  </a:lnTo>
                  <a:lnTo>
                    <a:pt x="1094577" y="1813749"/>
                  </a:lnTo>
                  <a:lnTo>
                    <a:pt x="1136391" y="1794845"/>
                  </a:lnTo>
                  <a:lnTo>
                    <a:pt x="1177093" y="1773999"/>
                  </a:lnTo>
                  <a:lnTo>
                    <a:pt x="1216624" y="1751269"/>
                  </a:lnTo>
                  <a:lnTo>
                    <a:pt x="1254923" y="1726715"/>
                  </a:lnTo>
                  <a:lnTo>
                    <a:pt x="1291933" y="1700397"/>
                  </a:lnTo>
                  <a:lnTo>
                    <a:pt x="1327593" y="1672374"/>
                  </a:lnTo>
                  <a:lnTo>
                    <a:pt x="1361844" y="1642705"/>
                  </a:lnTo>
                  <a:lnTo>
                    <a:pt x="1394628" y="1611449"/>
                  </a:lnTo>
                  <a:lnTo>
                    <a:pt x="1425884" y="1578665"/>
                  </a:lnTo>
                  <a:lnTo>
                    <a:pt x="1455553" y="1544414"/>
                  </a:lnTo>
                  <a:lnTo>
                    <a:pt x="1483577" y="1508754"/>
                  </a:lnTo>
                  <a:lnTo>
                    <a:pt x="1509895" y="1471744"/>
                  </a:lnTo>
                  <a:lnTo>
                    <a:pt x="1534448" y="1433444"/>
                  </a:lnTo>
                  <a:lnTo>
                    <a:pt x="1557178" y="1393914"/>
                  </a:lnTo>
                  <a:lnTo>
                    <a:pt x="1578024" y="1353212"/>
                  </a:lnTo>
                  <a:lnTo>
                    <a:pt x="1596928" y="1311398"/>
                  </a:lnTo>
                  <a:lnTo>
                    <a:pt x="1613830" y="1268531"/>
                  </a:lnTo>
                  <a:lnTo>
                    <a:pt x="1628671" y="1224671"/>
                  </a:lnTo>
                  <a:lnTo>
                    <a:pt x="1641391" y="1179876"/>
                  </a:lnTo>
                  <a:lnTo>
                    <a:pt x="1651932" y="1134206"/>
                  </a:lnTo>
                  <a:lnTo>
                    <a:pt x="1660233" y="1087721"/>
                  </a:lnTo>
                  <a:lnTo>
                    <a:pt x="1666236" y="1040480"/>
                  </a:lnTo>
                  <a:lnTo>
                    <a:pt x="1669882" y="992541"/>
                  </a:lnTo>
                  <a:lnTo>
                    <a:pt x="1671110" y="943965"/>
                  </a:lnTo>
                  <a:lnTo>
                    <a:pt x="1669882" y="895388"/>
                  </a:lnTo>
                  <a:lnTo>
                    <a:pt x="1666236" y="847448"/>
                  </a:lnTo>
                  <a:lnTo>
                    <a:pt x="1660233" y="800206"/>
                  </a:lnTo>
                  <a:lnTo>
                    <a:pt x="1651932" y="753720"/>
                  </a:lnTo>
                  <a:lnTo>
                    <a:pt x="1641391" y="708050"/>
                  </a:lnTo>
                  <a:lnTo>
                    <a:pt x="1628671" y="663255"/>
                  </a:lnTo>
                  <a:lnTo>
                    <a:pt x="1613830" y="619394"/>
                  </a:lnTo>
                  <a:lnTo>
                    <a:pt x="1596928" y="576527"/>
                  </a:lnTo>
                  <a:lnTo>
                    <a:pt x="1578024" y="534713"/>
                  </a:lnTo>
                  <a:lnTo>
                    <a:pt x="1557178" y="494011"/>
                  </a:lnTo>
                  <a:lnTo>
                    <a:pt x="1534448" y="454480"/>
                  </a:lnTo>
                  <a:lnTo>
                    <a:pt x="1509895" y="416181"/>
                  </a:lnTo>
                  <a:lnTo>
                    <a:pt x="1483577" y="379171"/>
                  </a:lnTo>
                  <a:lnTo>
                    <a:pt x="1455553" y="343511"/>
                  </a:lnTo>
                  <a:lnTo>
                    <a:pt x="1425884" y="309260"/>
                  </a:lnTo>
                  <a:lnTo>
                    <a:pt x="1394628" y="276477"/>
                  </a:lnTo>
                  <a:lnTo>
                    <a:pt x="1361844" y="245221"/>
                  </a:lnTo>
                  <a:lnTo>
                    <a:pt x="1327593" y="215552"/>
                  </a:lnTo>
                  <a:lnTo>
                    <a:pt x="1291933" y="187529"/>
                  </a:lnTo>
                  <a:lnTo>
                    <a:pt x="1254923" y="161211"/>
                  </a:lnTo>
                  <a:lnTo>
                    <a:pt x="1216624" y="136658"/>
                  </a:lnTo>
                  <a:lnTo>
                    <a:pt x="1177093" y="113929"/>
                  </a:lnTo>
                  <a:lnTo>
                    <a:pt x="1136391" y="93083"/>
                  </a:lnTo>
                  <a:lnTo>
                    <a:pt x="1094577" y="74180"/>
                  </a:lnTo>
                  <a:lnTo>
                    <a:pt x="1051710" y="57278"/>
                  </a:lnTo>
                  <a:lnTo>
                    <a:pt x="1007850" y="42437"/>
                  </a:lnTo>
                  <a:lnTo>
                    <a:pt x="963055" y="29717"/>
                  </a:lnTo>
                  <a:lnTo>
                    <a:pt x="917386" y="19177"/>
                  </a:lnTo>
                  <a:lnTo>
                    <a:pt x="870900" y="10876"/>
                  </a:lnTo>
                  <a:lnTo>
                    <a:pt x="823659" y="4873"/>
                  </a:lnTo>
                  <a:lnTo>
                    <a:pt x="775720" y="1228"/>
                  </a:lnTo>
                  <a:lnTo>
                    <a:pt x="727144" y="0"/>
                  </a:lnTo>
                  <a:close/>
                </a:path>
              </a:pathLst>
            </a:custGeom>
            <a:solidFill>
              <a:srgbClr val="A92886"/>
            </a:solidFill>
          </p:spPr>
          <p:txBody>
            <a:bodyPr wrap="square" lIns="0" tIns="0" rIns="0" bIns="0" rtlCol="0"/>
            <a:lstStyle/>
            <a:p>
              <a:endParaRPr sz="1000">
                <a:cs typeface="Calibri" panose="020F0502020204030204" pitchFamily="34" charset="0"/>
              </a:endParaRPr>
            </a:p>
          </p:txBody>
        </p:sp>
      </p:grpSp>
      <p:sp>
        <p:nvSpPr>
          <p:cNvPr id="11" name="object 11"/>
          <p:cNvSpPr txBox="1"/>
          <p:nvPr/>
        </p:nvSpPr>
        <p:spPr>
          <a:xfrm>
            <a:off x="55668" y="4529963"/>
            <a:ext cx="1426210" cy="654025"/>
          </a:xfrm>
          <a:prstGeom prst="rect">
            <a:avLst/>
          </a:prstGeom>
        </p:spPr>
        <p:txBody>
          <a:bodyPr vert="horz" wrap="square" lIns="0" tIns="762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700" u="none" strike="noStrike" cap="none" normalizeH="0" baseline="0" dirty="0">
                <a:ln>
                  <a:noFill/>
                </a:ln>
                <a:solidFill>
                  <a:schemeClr val="bg1"/>
                </a:solidFill>
                <a:effectLst/>
                <a:latin typeface="inherit"/>
                <a:cs typeface="Calibri" panose="020F0502020204030204" pitchFamily="34" charset="0"/>
              </a:rPr>
              <a:t>العراق 2015 – أحد موظفي جمعية الهلال الأحمر العراقي يشرح عملية توزيع الإغاثة لأحد أفراد المجتمع. تعمل جمعية الهلال الأحمر العراقي مع السلطات بشكل وثيق لضمان تقديم الإغاثة لمن هم في أمس الحاجة إليها. © ستيفن رايان/الاتحاد الدولي لجمعيات الصليب الأحمر والهلال الأحمر</a:t>
            </a:r>
            <a:r>
              <a:rPr kumimoji="0" lang="en-US" altLang="en-US" sz="700" u="none" strike="noStrike" cap="none" normalizeH="0" baseline="0" dirty="0">
                <a:ln>
                  <a:noFill/>
                </a:ln>
                <a:solidFill>
                  <a:schemeClr val="bg1"/>
                </a:solidFill>
                <a:effectLst/>
                <a:cs typeface="Calibri" panose="020F0502020204030204" pitchFamily="34" charset="0"/>
              </a:rPr>
              <a:t> </a:t>
            </a:r>
            <a:endParaRPr kumimoji="0" lang="en-US" altLang="en-US" sz="700" u="none" strike="noStrike" cap="none" normalizeH="0" baseline="0" dirty="0">
              <a:ln>
                <a:noFill/>
              </a:ln>
              <a:solidFill>
                <a:schemeClr val="bg1"/>
              </a:solidFill>
              <a:effectLst/>
              <a:latin typeface="Arial" panose="020B0604020202020204" pitchFamily="34" charset="0"/>
              <a:cs typeface="Calibri" panose="020F0502020204030204" pitchFamily="34" charset="0"/>
            </a:endParaRPr>
          </a:p>
        </p:txBody>
      </p:sp>
      <p:sp>
        <p:nvSpPr>
          <p:cNvPr id="12" name="object 12"/>
          <p:cNvSpPr/>
          <p:nvPr/>
        </p:nvSpPr>
        <p:spPr>
          <a:xfrm>
            <a:off x="-16510" y="3844718"/>
            <a:ext cx="3211195" cy="333375"/>
          </a:xfrm>
          <a:custGeom>
            <a:avLst/>
            <a:gdLst/>
            <a:ahLst/>
            <a:cxnLst/>
            <a:rect l="l" t="t" r="r" b="b"/>
            <a:pathLst>
              <a:path w="3211195" h="333375">
                <a:moveTo>
                  <a:pt x="3211195" y="0"/>
                </a:moveTo>
                <a:lnTo>
                  <a:pt x="0" y="0"/>
                </a:lnTo>
                <a:lnTo>
                  <a:pt x="0" y="332994"/>
                </a:lnTo>
                <a:lnTo>
                  <a:pt x="3211195" y="332994"/>
                </a:lnTo>
                <a:lnTo>
                  <a:pt x="3211195" y="0"/>
                </a:lnTo>
                <a:close/>
              </a:path>
            </a:pathLst>
          </a:custGeom>
          <a:solidFill>
            <a:srgbClr val="FFFFFF"/>
          </a:solidFill>
        </p:spPr>
        <p:txBody>
          <a:bodyPr wrap="square" lIns="0" tIns="0" rIns="0" bIns="0" rtlCol="0"/>
          <a:lstStyle/>
          <a:p>
            <a:endParaRPr sz="1000">
              <a:cs typeface="Calibri" panose="020F0502020204030204" pitchFamily="34" charset="0"/>
            </a:endParaRPr>
          </a:p>
        </p:txBody>
      </p:sp>
      <p:sp>
        <p:nvSpPr>
          <p:cNvPr id="13" name="object 13"/>
          <p:cNvSpPr/>
          <p:nvPr/>
        </p:nvSpPr>
        <p:spPr>
          <a:xfrm>
            <a:off x="6837871" y="10280765"/>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sz="1000">
              <a:cs typeface="Calibri" panose="020F0502020204030204" pitchFamily="34" charset="0"/>
            </a:endParaRPr>
          </a:p>
        </p:txBody>
      </p:sp>
      <p:sp>
        <p:nvSpPr>
          <p:cNvPr id="14" name="object 14"/>
          <p:cNvSpPr txBox="1"/>
          <p:nvPr/>
        </p:nvSpPr>
        <p:spPr>
          <a:xfrm>
            <a:off x="3449320" y="10234959"/>
            <a:ext cx="3308350" cy="296748"/>
          </a:xfrm>
          <a:prstGeom prst="rect">
            <a:avLst/>
          </a:prstGeom>
        </p:spPr>
        <p:txBody>
          <a:bodyPr vert="horz" wrap="square" lIns="0" tIns="12700" rIns="0" bIns="0" rtlCol="0">
            <a:spAutoFit/>
          </a:bodyPr>
          <a:lstStyle/>
          <a:p>
            <a:pPr marL="12700" marR="5080" lvl="0" indent="0" algn="r" defTabSz="914400" eaLnBrk="1" fontAlgn="auto" latinLnBrk="0" hangingPunct="1">
              <a:lnSpc>
                <a:spcPts val="2600"/>
              </a:lnSpc>
              <a:spcBef>
                <a:spcPts val="520"/>
              </a:spcBef>
              <a:spcAft>
                <a:spcPts val="0"/>
              </a:spcAft>
              <a:buClrTx/>
              <a:buSzTx/>
              <a:buFontTx/>
              <a:buNone/>
              <a:tabLst/>
              <a:defRPr/>
            </a:pPr>
            <a:r>
              <a:rPr kumimoji="0" lang="ar-JO" sz="1000" u="none" strike="noStrike" kern="0" cap="none" spc="0" normalizeH="0" baseline="0" noProof="0" dirty="0">
                <a:ln>
                  <a:noFill/>
                </a:ln>
                <a:solidFill>
                  <a:prstClr val="black"/>
                </a:solidFill>
                <a:effectLst/>
                <a:uLnTx/>
                <a:uFillTx/>
                <a:latin typeface="Century Gothic"/>
                <a:cs typeface="Calibri" panose="020F0502020204030204" pitchFamily="34" charset="0"/>
              </a:rPr>
              <a:t>كيف يتم استخدام استطلاعات التصور في آلية الانطباعات والملاحظات. </a:t>
            </a:r>
          </a:p>
        </p:txBody>
      </p:sp>
      <p:sp>
        <p:nvSpPr>
          <p:cNvPr id="15" name="Rectangle 1">
            <a:extLst>
              <a:ext uri="{FF2B5EF4-FFF2-40B4-BE49-F238E27FC236}">
                <a16:creationId xmlns:a16="http://schemas.microsoft.com/office/drawing/2014/main" id="{5F807556-5D1C-56CA-E1B0-ED23399D21C4}"/>
              </a:ext>
            </a:extLst>
          </p:cNvPr>
          <p:cNvSpPr>
            <a:spLocks noChangeArrowheads="1"/>
          </p:cNvSpPr>
          <p:nvPr/>
        </p:nvSpPr>
        <p:spPr bwMode="auto">
          <a:xfrm>
            <a:off x="7539925" y="299216"/>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6" name="Rectangle 2">
            <a:extLst>
              <a:ext uri="{FF2B5EF4-FFF2-40B4-BE49-F238E27FC236}">
                <a16:creationId xmlns:a16="http://schemas.microsoft.com/office/drawing/2014/main" id="{DB1B2979-9594-E847-A44B-C4FC887AED55}"/>
              </a:ext>
            </a:extLst>
          </p:cNvPr>
          <p:cNvSpPr>
            <a:spLocks noChangeArrowheads="1"/>
          </p:cNvSpPr>
          <p:nvPr/>
        </p:nvSpPr>
        <p:spPr bwMode="auto">
          <a:xfrm>
            <a:off x="7539925" y="299216"/>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7" name="Rectangle 3">
            <a:extLst>
              <a:ext uri="{FF2B5EF4-FFF2-40B4-BE49-F238E27FC236}">
                <a16:creationId xmlns:a16="http://schemas.microsoft.com/office/drawing/2014/main" id="{DDBBEA12-EEAD-F651-3B87-5EEAED87948E}"/>
              </a:ext>
            </a:extLst>
          </p:cNvPr>
          <p:cNvSpPr>
            <a:spLocks noChangeArrowheads="1"/>
          </p:cNvSpPr>
          <p:nvPr/>
        </p:nvSpPr>
        <p:spPr bwMode="auto">
          <a:xfrm>
            <a:off x="7539925" y="299216"/>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8" name="Rectangle 4">
            <a:extLst>
              <a:ext uri="{FF2B5EF4-FFF2-40B4-BE49-F238E27FC236}">
                <a16:creationId xmlns:a16="http://schemas.microsoft.com/office/drawing/2014/main" id="{CBCA966B-7205-0CE8-BA45-B6858512CBC6}"/>
              </a:ext>
            </a:extLst>
          </p:cNvPr>
          <p:cNvSpPr>
            <a:spLocks noChangeArrowheads="1"/>
          </p:cNvSpPr>
          <p:nvPr/>
        </p:nvSpPr>
        <p:spPr bwMode="auto">
          <a:xfrm>
            <a:off x="7539925" y="299216"/>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9" name="Rectangle 5">
            <a:extLst>
              <a:ext uri="{FF2B5EF4-FFF2-40B4-BE49-F238E27FC236}">
                <a16:creationId xmlns:a16="http://schemas.microsoft.com/office/drawing/2014/main" id="{52D2AFAA-DA05-7C69-FD75-3C68CA4E76E6}"/>
              </a:ext>
            </a:extLst>
          </p:cNvPr>
          <p:cNvSpPr>
            <a:spLocks noChangeArrowheads="1"/>
          </p:cNvSpPr>
          <p:nvPr/>
        </p:nvSpPr>
        <p:spPr bwMode="auto">
          <a:xfrm>
            <a:off x="7539925" y="299216"/>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8E3E55B6-52E9-E860-8616-E92B57183C52}"/>
              </a:ext>
            </a:extLst>
          </p:cNvPr>
          <p:cNvSpPr txBox="1"/>
          <p:nvPr/>
        </p:nvSpPr>
        <p:spPr>
          <a:xfrm>
            <a:off x="6821361" y="10322200"/>
            <a:ext cx="609600" cy="246221"/>
          </a:xfrm>
          <a:prstGeom prst="rect">
            <a:avLst/>
          </a:prstGeom>
          <a:noFill/>
        </p:spPr>
        <p:txBody>
          <a:bodyPr wrap="square" rtlCol="0">
            <a:spAutoFit/>
          </a:bodyPr>
          <a:lstStyle/>
          <a:p>
            <a:r>
              <a:rPr lang="ar-JO" sz="1000" dirty="0">
                <a:solidFill>
                  <a:schemeClr val="bg1"/>
                </a:solidFill>
                <a:cs typeface="Calibri" panose="020F0502020204030204" pitchFamily="34" charset="0"/>
              </a:rPr>
              <a:t>20</a:t>
            </a:r>
            <a:endParaRPr lang="en-US" sz="1000" dirty="0">
              <a:solidFill>
                <a:schemeClr val="bg1"/>
              </a:solidFill>
              <a:cs typeface="Calibri" panose="020F050202020403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169747" y="690095"/>
            <a:ext cx="5669280" cy="151323"/>
          </a:xfrm>
          <a:prstGeom prst="rect">
            <a:avLst/>
          </a:prstGeom>
        </p:spPr>
        <p:txBody>
          <a:bodyPr vert="horz" wrap="square" lIns="0" tIns="12700" rIns="0" bIns="0" rtlCol="0">
            <a:spAutoFit/>
          </a:bodyPr>
          <a:lstStyle/>
          <a:p>
            <a:pPr marL="12700" rtl="1">
              <a:lnSpc>
                <a:spcPct val="100000"/>
              </a:lnSpc>
              <a:spcBef>
                <a:spcPts val="100"/>
              </a:spcBef>
            </a:pPr>
            <a:r>
              <a:rPr lang="ar-JO" sz="900" spc="110" dirty="0">
                <a:solidFill>
                  <a:srgbClr val="992B7D"/>
                </a:solidFill>
                <a:latin typeface="Century Gothic"/>
                <a:cs typeface="Calibri" panose="020F0502020204030204" pitchFamily="34" charset="0"/>
              </a:rPr>
              <a:t>المرحلة الثالثة: </a:t>
            </a:r>
            <a:r>
              <a:rPr lang="ar-JO" sz="900" dirty="0">
                <a:solidFill>
                  <a:srgbClr val="E42A83"/>
                </a:solidFill>
                <a:latin typeface="Century Gothic"/>
                <a:cs typeface="Calibri" panose="020F0502020204030204" pitchFamily="34" charset="0"/>
              </a:rPr>
              <a:t>إحالة وتحليل الملاحظات والانطباعات</a:t>
            </a:r>
            <a:endParaRPr sz="900" dirty="0">
              <a:latin typeface="Century Gothic"/>
              <a:cs typeface="Calibri" panose="020F0502020204030204" pitchFamily="34" charset="0"/>
            </a:endParaRPr>
          </a:p>
        </p:txBody>
      </p:sp>
      <p:sp>
        <p:nvSpPr>
          <p:cNvPr id="3" name="object 3"/>
          <p:cNvSpPr txBox="1"/>
          <p:nvPr/>
        </p:nvSpPr>
        <p:spPr>
          <a:xfrm>
            <a:off x="3843097" y="1216482"/>
            <a:ext cx="2995930" cy="153888"/>
          </a:xfrm>
          <a:prstGeom prst="rect">
            <a:avLst/>
          </a:prstGeom>
        </p:spPr>
        <p:txBody>
          <a:bodyPr vert="horz" wrap="square" lIns="0" tIns="1524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900" u="none" strike="noStrike" cap="none" normalizeH="0" baseline="0" dirty="0">
                <a:ln>
                  <a:noFill/>
                </a:ln>
                <a:solidFill>
                  <a:srgbClr val="202124"/>
                </a:solidFill>
                <a:effectLst/>
                <a:latin typeface="+mn-lt"/>
                <a:cs typeface="Calibri" panose="020F0502020204030204" pitchFamily="34" charset="0"/>
              </a:rPr>
              <a:t>بمجرد جمع </a:t>
            </a:r>
            <a:r>
              <a:rPr kumimoji="0" lang="ar-JO" altLang="en-US" sz="900" u="none" strike="noStrike" cap="none" normalizeH="0" baseline="0" dirty="0">
                <a:ln>
                  <a:noFill/>
                </a:ln>
                <a:solidFill>
                  <a:srgbClr val="202124"/>
                </a:solidFill>
                <a:effectLst/>
                <a:latin typeface="+mn-lt"/>
                <a:cs typeface="Calibri" panose="020F0502020204030204" pitchFamily="34" charset="0"/>
              </a:rPr>
              <a:t>الانطباعات والملاحظات</a:t>
            </a:r>
            <a:r>
              <a:rPr kumimoji="0" lang="ar-SA" altLang="en-US" sz="900" u="none" strike="noStrike" cap="none" normalizeH="0" baseline="0" dirty="0">
                <a:ln>
                  <a:noFill/>
                </a:ln>
                <a:solidFill>
                  <a:srgbClr val="202124"/>
                </a:solidFill>
                <a:effectLst/>
                <a:latin typeface="+mn-lt"/>
                <a:cs typeface="Calibri" panose="020F0502020204030204" pitchFamily="34" charset="0"/>
              </a:rPr>
              <a:t>، يجب إدارتها ومشاركتها بالطريقة المناسبة. </a:t>
            </a:r>
            <a:endParaRPr kumimoji="0" lang="en-US" altLang="en-US" sz="900" u="none" strike="noStrike" cap="none" normalizeH="0" baseline="0" dirty="0">
              <a:ln>
                <a:noFill/>
              </a:ln>
              <a:solidFill>
                <a:schemeClr val="tx1"/>
              </a:solidFill>
              <a:effectLst/>
              <a:latin typeface="+mn-lt"/>
              <a:cs typeface="Calibri" panose="020F0502020204030204" pitchFamily="34" charset="0"/>
            </a:endParaRPr>
          </a:p>
        </p:txBody>
      </p:sp>
      <p:sp>
        <p:nvSpPr>
          <p:cNvPr id="4" name="object 4"/>
          <p:cNvSpPr txBox="1"/>
          <p:nvPr/>
        </p:nvSpPr>
        <p:spPr>
          <a:xfrm>
            <a:off x="791119" y="1195835"/>
            <a:ext cx="2995930" cy="328167"/>
          </a:xfrm>
          <a:prstGeom prst="rect">
            <a:avLst/>
          </a:prstGeom>
        </p:spPr>
        <p:txBody>
          <a:bodyPr vert="horz" wrap="square" lIns="0" tIns="12700" rIns="0" bIns="0" rtlCol="0">
            <a:spAutoFit/>
          </a:bodyPr>
          <a:lstStyle/>
          <a:p>
            <a:pPr marL="12700" marR="5080" algn="r" rtl="1">
              <a:lnSpc>
                <a:spcPct val="113999"/>
              </a:lnSpc>
              <a:spcBef>
                <a:spcPts val="100"/>
              </a:spcBef>
            </a:pPr>
            <a:r>
              <a:rPr kumimoji="0" lang="ar-JO" altLang="en-US" sz="900" u="none" strike="noStrike" cap="none" normalizeH="0" dirty="0">
                <a:ln>
                  <a:noFill/>
                </a:ln>
                <a:solidFill>
                  <a:srgbClr val="202124"/>
                </a:solidFill>
                <a:effectLst/>
                <a:latin typeface="inherit"/>
                <a:cs typeface="Calibri" panose="020F0502020204030204" pitchFamily="34" charset="0"/>
              </a:rPr>
              <a:t>يوضح هذا</a:t>
            </a:r>
            <a:r>
              <a:rPr kumimoji="0" lang="ar-SA" altLang="en-US" sz="900" u="none" strike="noStrike" cap="none" normalizeH="0" dirty="0">
                <a:ln>
                  <a:noFill/>
                </a:ln>
                <a:solidFill>
                  <a:srgbClr val="202124"/>
                </a:solidFill>
                <a:effectLst/>
                <a:latin typeface="inherit"/>
                <a:cs typeface="Calibri" panose="020F0502020204030204" pitchFamily="34" charset="0"/>
              </a:rPr>
              <a:t> القسم كيفية إدارة بيانات الملاحظات</a:t>
            </a:r>
            <a:r>
              <a:rPr kumimoji="0" lang="ar-JO" altLang="en-US" sz="900" u="none" strike="noStrike" cap="none" normalizeH="0" dirty="0">
                <a:ln>
                  <a:noFill/>
                </a:ln>
                <a:solidFill>
                  <a:srgbClr val="202124"/>
                </a:solidFill>
                <a:effectLst/>
                <a:latin typeface="inherit"/>
                <a:cs typeface="Calibri" panose="020F0502020204030204" pitchFamily="34" charset="0"/>
              </a:rPr>
              <a:t> والانطباعات</a:t>
            </a:r>
            <a:r>
              <a:rPr kumimoji="0" lang="ar-SA" altLang="en-US" sz="900" u="none" strike="noStrike" cap="none" normalizeH="0" dirty="0">
                <a:ln>
                  <a:noFill/>
                </a:ln>
                <a:solidFill>
                  <a:srgbClr val="202124"/>
                </a:solidFill>
                <a:effectLst/>
                <a:latin typeface="inherit"/>
                <a:cs typeface="Calibri" panose="020F0502020204030204" pitchFamily="34" charset="0"/>
              </a:rPr>
              <a:t> وإحالتها وتحليلها</a:t>
            </a:r>
            <a:r>
              <a:rPr kumimoji="0" lang="en-US" altLang="en-US" sz="900" u="none" strike="noStrike" cap="none" normalizeH="0" dirty="0">
                <a:ln>
                  <a:noFill/>
                </a:ln>
                <a:solidFill>
                  <a:srgbClr val="202124"/>
                </a:solidFill>
                <a:effectLst/>
                <a:latin typeface="inherit"/>
                <a:cs typeface="Calibri" panose="020F0502020204030204" pitchFamily="34" charset="0"/>
              </a:rPr>
              <a:t>.</a:t>
            </a:r>
            <a:r>
              <a:rPr kumimoji="0" lang="en-US" altLang="en-US" sz="900" u="none" strike="noStrike" cap="none" normalizeH="0" dirty="0">
                <a:ln>
                  <a:noFill/>
                </a:ln>
                <a:solidFill>
                  <a:schemeClr val="tx1"/>
                </a:solidFill>
                <a:effectLst/>
                <a:cs typeface="Calibri" panose="020F0502020204030204" pitchFamily="34" charset="0"/>
              </a:rPr>
              <a:t> </a:t>
            </a:r>
            <a:endParaRPr kumimoji="0" lang="en-US" altLang="en-US" sz="900" u="none" strike="noStrike" cap="none" normalizeH="0" dirty="0">
              <a:ln>
                <a:noFill/>
              </a:ln>
              <a:solidFill>
                <a:schemeClr val="tx1"/>
              </a:solidFill>
              <a:effectLst/>
              <a:latin typeface="Arial" panose="020B0604020202020204" pitchFamily="34" charset="0"/>
              <a:cs typeface="Calibri" panose="020F0502020204030204" pitchFamily="34" charset="0"/>
            </a:endParaRPr>
          </a:p>
          <a:p>
            <a:pPr marL="12700" marR="5080" algn="r" rtl="1">
              <a:lnSpc>
                <a:spcPct val="113999"/>
              </a:lnSpc>
              <a:spcBef>
                <a:spcPts val="100"/>
              </a:spcBef>
            </a:pPr>
            <a:endParaRPr sz="900" dirty="0">
              <a:latin typeface="Arial"/>
              <a:cs typeface="Calibri" panose="020F0502020204030204" pitchFamily="34" charset="0"/>
            </a:endParaRPr>
          </a:p>
        </p:txBody>
      </p:sp>
      <p:sp>
        <p:nvSpPr>
          <p:cNvPr id="5" name="object 5"/>
          <p:cNvSpPr txBox="1"/>
          <p:nvPr/>
        </p:nvSpPr>
        <p:spPr>
          <a:xfrm>
            <a:off x="3534944" y="1863073"/>
            <a:ext cx="3406140" cy="151323"/>
          </a:xfrm>
          <a:prstGeom prst="rect">
            <a:avLst/>
          </a:prstGeom>
        </p:spPr>
        <p:txBody>
          <a:bodyPr vert="horz" wrap="square" lIns="0" tIns="12700" rIns="0" bIns="0" rtlCol="0">
            <a:spAutoFit/>
          </a:bodyPr>
          <a:lstStyle/>
          <a:p>
            <a:pPr marL="12700" algn="r" rtl="1">
              <a:lnSpc>
                <a:spcPct val="100000"/>
              </a:lnSpc>
              <a:spcBef>
                <a:spcPts val="100"/>
              </a:spcBef>
            </a:pPr>
            <a:r>
              <a:rPr sz="900" spc="-85" dirty="0">
                <a:solidFill>
                  <a:srgbClr val="E42A83"/>
                </a:solidFill>
                <a:latin typeface="Century Gothic"/>
                <a:cs typeface="Calibri" panose="020F0502020204030204" pitchFamily="34" charset="0"/>
              </a:rPr>
              <a:t>3.1</a:t>
            </a:r>
            <a:r>
              <a:rPr sz="900" spc="140" dirty="0">
                <a:solidFill>
                  <a:srgbClr val="E42A83"/>
                </a:solidFill>
                <a:latin typeface="Century Gothic"/>
                <a:cs typeface="Calibri" panose="020F0502020204030204" pitchFamily="34" charset="0"/>
              </a:rPr>
              <a:t> </a:t>
            </a:r>
            <a:r>
              <a:rPr lang="ar-JO" sz="900" spc="140" dirty="0">
                <a:solidFill>
                  <a:srgbClr val="E42A83"/>
                </a:solidFill>
                <a:latin typeface="Century Gothic"/>
                <a:cs typeface="Calibri" panose="020F0502020204030204" pitchFamily="34" charset="0"/>
              </a:rPr>
              <a:t> </a:t>
            </a:r>
            <a:r>
              <a:rPr lang="ar-JO" sz="900" dirty="0">
                <a:solidFill>
                  <a:srgbClr val="E42A83"/>
                </a:solidFill>
                <a:latin typeface="Century Gothic"/>
                <a:cs typeface="Calibri" panose="020F0502020204030204" pitchFamily="34" charset="0"/>
              </a:rPr>
              <a:t>دمج وفرز البيانات</a:t>
            </a:r>
            <a:endParaRPr sz="900" dirty="0">
              <a:latin typeface="Century Gothic"/>
              <a:cs typeface="Calibri" panose="020F0502020204030204" pitchFamily="34" charset="0"/>
            </a:endParaRPr>
          </a:p>
        </p:txBody>
      </p:sp>
      <p:sp>
        <p:nvSpPr>
          <p:cNvPr id="6" name="object 6"/>
          <p:cNvSpPr txBox="1"/>
          <p:nvPr/>
        </p:nvSpPr>
        <p:spPr>
          <a:xfrm>
            <a:off x="3843097" y="2314300"/>
            <a:ext cx="2995930" cy="1134541"/>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JO" altLang="en-US" sz="900" u="none" strike="noStrike" cap="none" normalizeH="0" baseline="0" dirty="0">
                <a:ln>
                  <a:noFill/>
                </a:ln>
                <a:solidFill>
                  <a:srgbClr val="202124"/>
                </a:solidFill>
                <a:effectLst/>
                <a:latin typeface="+mn-lt"/>
                <a:cs typeface="Calibri" panose="020F0502020204030204" pitchFamily="34" charset="0"/>
              </a:rPr>
              <a:t>سيتعين عليك </a:t>
            </a:r>
            <a:r>
              <a:rPr kumimoji="0" lang="ar-SA" altLang="en-US" sz="900" u="none" strike="noStrike" cap="none" normalizeH="0" baseline="0" dirty="0">
                <a:ln>
                  <a:noFill/>
                </a:ln>
                <a:solidFill>
                  <a:srgbClr val="202124"/>
                </a:solidFill>
                <a:effectLst/>
                <a:latin typeface="+mn-lt"/>
                <a:cs typeface="Calibri" panose="020F0502020204030204" pitchFamily="34" charset="0"/>
              </a:rPr>
              <a:t>بمجرد جمع بيانات الاستطلاع</a:t>
            </a:r>
            <a:r>
              <a:rPr kumimoji="0" lang="ar-JO" altLang="en-US" sz="900" u="none" strike="noStrike" cap="none" normalizeH="0" baseline="0" dirty="0">
                <a:ln>
                  <a:noFill/>
                </a:ln>
                <a:solidFill>
                  <a:srgbClr val="202124"/>
                </a:solidFill>
                <a:effectLst/>
                <a:latin typeface="+mn-lt"/>
                <a:cs typeface="Calibri" panose="020F0502020204030204" pitchFamily="34" charset="0"/>
              </a:rPr>
              <a:t> سواء</a:t>
            </a:r>
            <a:r>
              <a:rPr kumimoji="0" lang="ar-SA" altLang="en-US" sz="900" u="none" strike="noStrike" cap="none" normalizeH="0" baseline="0" dirty="0">
                <a:ln>
                  <a:noFill/>
                </a:ln>
                <a:solidFill>
                  <a:srgbClr val="202124"/>
                </a:solidFill>
                <a:effectLst/>
                <a:latin typeface="+mn-lt"/>
                <a:cs typeface="Calibri" panose="020F0502020204030204" pitchFamily="34" charset="0"/>
              </a:rPr>
              <a:t> </a:t>
            </a:r>
            <a:r>
              <a:rPr kumimoji="0" lang="ar-JO" altLang="en-US" sz="900" u="none" strike="noStrike" cap="none" normalizeH="0" baseline="0" dirty="0">
                <a:ln>
                  <a:noFill/>
                </a:ln>
                <a:solidFill>
                  <a:srgbClr val="202124"/>
                </a:solidFill>
                <a:effectLst/>
                <a:latin typeface="+mn-lt"/>
                <a:cs typeface="Calibri" panose="020F0502020204030204" pitchFamily="34" charset="0"/>
              </a:rPr>
              <a:t>من خلال</a:t>
            </a:r>
            <a:r>
              <a:rPr kumimoji="0" lang="ar-SA" altLang="en-US" sz="900" u="none" strike="noStrike" cap="none" normalizeH="0" baseline="0" dirty="0">
                <a:ln>
                  <a:noFill/>
                </a:ln>
                <a:solidFill>
                  <a:srgbClr val="202124"/>
                </a:solidFill>
                <a:effectLst/>
                <a:latin typeface="+mn-lt"/>
                <a:cs typeface="Calibri" panose="020F0502020204030204" pitchFamily="34" charset="0"/>
              </a:rPr>
              <a:t> الإنترنت أو عبر الهاتف أو وجهاً لوجه، جمعها في مكان </a:t>
            </a:r>
            <a:r>
              <a:rPr kumimoji="0" lang="ar-JO" altLang="en-US" sz="900" u="none" strike="noStrike" cap="none" normalizeH="0" baseline="0" dirty="0">
                <a:ln>
                  <a:noFill/>
                </a:ln>
                <a:solidFill>
                  <a:srgbClr val="202124"/>
                </a:solidFill>
                <a:effectLst/>
                <a:latin typeface="+mn-lt"/>
                <a:cs typeface="Calibri" panose="020F0502020204030204" pitchFamily="34" charset="0"/>
              </a:rPr>
              <a:t>واحد </a:t>
            </a:r>
            <a:r>
              <a:rPr kumimoji="0" lang="ar-SA" altLang="en-US" sz="900" u="none" strike="noStrike" cap="none" normalizeH="0" baseline="0" dirty="0">
                <a:ln>
                  <a:noFill/>
                </a:ln>
                <a:solidFill>
                  <a:srgbClr val="202124"/>
                </a:solidFill>
                <a:effectLst/>
                <a:latin typeface="+mn-lt"/>
                <a:cs typeface="Calibri" panose="020F0502020204030204" pitchFamily="34" charset="0"/>
              </a:rPr>
              <a:t>مركزي قبل معالجتها</a:t>
            </a:r>
            <a:r>
              <a:rPr kumimoji="0" lang="en-US" altLang="en-US" sz="900" u="none" strike="noStrike" cap="none" normalizeH="0" baseline="0" dirty="0">
                <a:ln>
                  <a:noFill/>
                </a:ln>
                <a:solidFill>
                  <a:schemeClr val="tx1"/>
                </a:solidFill>
                <a:effectLst/>
                <a:latin typeface="+mn-lt"/>
                <a:cs typeface="Calibri" panose="020F0502020204030204" pitchFamily="34" charset="0"/>
              </a:rPr>
              <a:t> </a:t>
            </a:r>
            <a:r>
              <a:rPr kumimoji="0" lang="ar-JO" altLang="en-US" sz="900" u="none" strike="noStrike" cap="none" normalizeH="0" baseline="0" dirty="0">
                <a:ln>
                  <a:noFill/>
                </a:ln>
                <a:solidFill>
                  <a:schemeClr val="tx1"/>
                </a:solidFill>
                <a:effectLst/>
                <a:latin typeface="+mn-lt"/>
                <a:cs typeface="Calibri" panose="020F0502020204030204" pitchFamily="34" charset="0"/>
              </a:rPr>
              <a:t>، حيث </a:t>
            </a:r>
            <a:r>
              <a:rPr kumimoji="0" lang="ar-SA" altLang="en-US" sz="900" u="none" strike="noStrike" cap="none" normalizeH="0" baseline="0" dirty="0">
                <a:ln>
                  <a:noFill/>
                </a:ln>
                <a:solidFill>
                  <a:srgbClr val="202124"/>
                </a:solidFill>
                <a:effectLst/>
                <a:latin typeface="+mn-lt"/>
                <a:cs typeface="Calibri" panose="020F0502020204030204" pitchFamily="34" charset="0"/>
              </a:rPr>
              <a:t>سيعتمد هذا على كيفية توثيق بياناتك، والتي تم تحديدها في عملية التصميم (</a:t>
            </a:r>
            <a:r>
              <a:rPr kumimoji="0" lang="ar-JO" altLang="en-US" sz="900" u="none" strike="noStrike" cap="none" normalizeH="0" baseline="0" dirty="0">
                <a:ln>
                  <a:noFill/>
                </a:ln>
                <a:solidFill>
                  <a:srgbClr val="202124"/>
                </a:solidFill>
                <a:effectLst/>
                <a:latin typeface="+mn-lt"/>
                <a:cs typeface="Calibri" panose="020F0502020204030204" pitchFamily="34" charset="0"/>
              </a:rPr>
              <a:t>أنظر</a:t>
            </a:r>
            <a:r>
              <a:rPr kumimoji="0" lang="ar-SA" altLang="en-US" sz="900" u="none" strike="noStrike" cap="none" normalizeH="0" baseline="0" dirty="0">
                <a:ln>
                  <a:noFill/>
                </a:ln>
                <a:solidFill>
                  <a:srgbClr val="202124"/>
                </a:solidFill>
                <a:effectLst/>
                <a:latin typeface="+mn-lt"/>
                <a:cs typeface="Calibri" panose="020F0502020204030204" pitchFamily="34" charset="0"/>
              </a:rPr>
              <a:t> المزيد </a:t>
            </a:r>
            <a:r>
              <a:rPr kumimoji="0" lang="ar-JO" altLang="en-US" sz="900" u="none" strike="noStrike" cap="none" normalizeH="0" baseline="0" dirty="0">
                <a:ln>
                  <a:noFill/>
                </a:ln>
                <a:solidFill>
                  <a:srgbClr val="202124"/>
                </a:solidFill>
                <a:effectLst/>
                <a:latin typeface="+mn-lt"/>
                <a:cs typeface="Calibri" panose="020F0502020204030204" pitchFamily="34" charset="0"/>
              </a:rPr>
              <a:t>من المعلومات ذات الصلة</a:t>
            </a:r>
            <a:r>
              <a:rPr kumimoji="0" lang="ar-SA" altLang="en-US" sz="900" u="none" strike="noStrike" cap="none" normalizeH="0" baseline="0" dirty="0">
                <a:ln>
                  <a:noFill/>
                </a:ln>
                <a:solidFill>
                  <a:srgbClr val="202124"/>
                </a:solidFill>
                <a:effectLst/>
                <a:latin typeface="+mn-lt"/>
                <a:cs typeface="Calibri" panose="020F0502020204030204" pitchFamily="34" charset="0"/>
              </a:rPr>
              <a:t> </a:t>
            </a:r>
            <a:r>
              <a:rPr kumimoji="0" lang="ar-JO" altLang="en-US" sz="900" u="none" strike="noStrike" cap="none" normalizeH="0" baseline="0" dirty="0">
                <a:ln>
                  <a:noFill/>
                </a:ln>
                <a:solidFill>
                  <a:srgbClr val="202124"/>
                </a:solidFill>
                <a:effectLst/>
                <a:latin typeface="+mn-lt"/>
                <a:cs typeface="Calibri" panose="020F0502020204030204" pitchFamily="34" charset="0"/>
              </a:rPr>
              <a:t>في القسم</a:t>
            </a:r>
            <a:r>
              <a:rPr kumimoji="0" lang="ar-SA" altLang="en-US" sz="900" u="none" strike="noStrike" cap="none" normalizeH="0" baseline="0" dirty="0">
                <a:ln>
                  <a:noFill/>
                </a:ln>
                <a:solidFill>
                  <a:srgbClr val="202124"/>
                </a:solidFill>
                <a:effectLst/>
                <a:latin typeface="+mn-lt"/>
                <a:cs typeface="Calibri" panose="020F0502020204030204" pitchFamily="34" charset="0"/>
              </a:rPr>
              <a:t> 1.4</a:t>
            </a:r>
            <a:r>
              <a:rPr kumimoji="0" lang="en-US" altLang="en-US" sz="900" u="none" strike="noStrike" cap="none" normalizeH="0" baseline="0" dirty="0">
                <a:ln>
                  <a:noFill/>
                </a:ln>
                <a:solidFill>
                  <a:srgbClr val="202124"/>
                </a:solidFill>
                <a:effectLst/>
                <a:latin typeface="+mn-lt"/>
                <a:cs typeface="Calibri" panose="020F0502020204030204" pitchFamily="34" charset="0"/>
              </a:rPr>
              <a:t> </a:t>
            </a:r>
            <a:r>
              <a:rPr lang="ar-JO" sz="900" u="sng" dirty="0">
                <a:solidFill>
                  <a:srgbClr val="992B7D"/>
                </a:solidFill>
                <a:uFill>
                  <a:solidFill>
                    <a:srgbClr val="992B7D"/>
                  </a:solidFill>
                </a:uFill>
                <a:latin typeface="+mn-lt"/>
                <a:cs typeface="Calibri" panose="020F0502020204030204" pitchFamily="34" charset="0"/>
                <a:hlinkClick r:id="rId2"/>
              </a:rPr>
              <a:t>الوحدة 2 - أساسيات الملاحظات والانطباعات</a:t>
            </a:r>
            <a:r>
              <a:rPr lang="ar-JO" sz="900" u="sng" dirty="0">
                <a:solidFill>
                  <a:srgbClr val="992B7D"/>
                </a:solidFill>
                <a:uFill>
                  <a:solidFill>
                    <a:srgbClr val="992B7D"/>
                  </a:solidFill>
                </a:uFill>
                <a:latin typeface="+mn-lt"/>
                <a:cs typeface="Calibri" panose="020F0502020204030204" pitchFamily="34" charset="0"/>
              </a:rPr>
              <a:t> ) .</a:t>
            </a:r>
          </a:p>
          <a:p>
            <a:pPr marL="12700" marR="5080" algn="just" rtl="1">
              <a:lnSpc>
                <a:spcPct val="113999"/>
              </a:lnSpc>
              <a:spcBef>
                <a:spcPts val="100"/>
              </a:spcBef>
            </a:pPr>
            <a:r>
              <a:rPr kumimoji="0" lang="ar-JO" altLang="en-US" sz="900" u="none" strike="noStrike" cap="none" normalizeH="0" baseline="0" dirty="0">
                <a:ln>
                  <a:noFill/>
                </a:ln>
                <a:solidFill>
                  <a:srgbClr val="202124"/>
                </a:solidFill>
                <a:effectLst/>
                <a:latin typeface="+mn-lt"/>
                <a:cs typeface="Calibri" panose="020F0502020204030204" pitchFamily="34" charset="0"/>
              </a:rPr>
              <a:t>في حال كنت تعمل على </a:t>
            </a:r>
            <a:r>
              <a:rPr kumimoji="0" lang="ar-SA" altLang="en-US" sz="900" u="none" strike="noStrike" cap="none" normalizeH="0" baseline="0" dirty="0">
                <a:ln>
                  <a:noFill/>
                </a:ln>
                <a:solidFill>
                  <a:srgbClr val="202124"/>
                </a:solidFill>
                <a:effectLst/>
                <a:latin typeface="+mn-lt"/>
                <a:cs typeface="Calibri" panose="020F0502020204030204" pitchFamily="34" charset="0"/>
              </a:rPr>
              <a:t>جمع البيانات </a:t>
            </a:r>
            <a:r>
              <a:rPr kumimoji="0" lang="ar-JO" altLang="en-US" sz="900" u="none" strike="noStrike" cap="none" normalizeH="0" baseline="0" dirty="0">
                <a:ln>
                  <a:noFill/>
                </a:ln>
                <a:solidFill>
                  <a:srgbClr val="202124"/>
                </a:solidFill>
                <a:effectLst/>
                <a:latin typeface="+mn-lt"/>
                <a:cs typeface="Calibri" panose="020F0502020204030204" pitchFamily="34" charset="0"/>
              </a:rPr>
              <a:t>بشكل ورقي وكنت </a:t>
            </a:r>
            <a:r>
              <a:rPr kumimoji="0" lang="ar-SA" altLang="en-US" sz="900" u="none" strike="noStrike" cap="none" normalizeH="0" baseline="0" dirty="0">
                <a:ln>
                  <a:noFill/>
                </a:ln>
                <a:solidFill>
                  <a:srgbClr val="202124"/>
                </a:solidFill>
                <a:effectLst/>
                <a:latin typeface="+mn-lt"/>
                <a:cs typeface="Calibri" panose="020F0502020204030204" pitchFamily="34" charset="0"/>
              </a:rPr>
              <a:t>لا تزال بحاجة إلى نقلها</a:t>
            </a:r>
            <a:endParaRPr kumimoji="0" lang="en-US" altLang="en-US" sz="900" u="none" strike="noStrike" cap="none" normalizeH="0" baseline="0" dirty="0">
              <a:ln>
                <a:noFill/>
              </a:ln>
              <a:solidFill>
                <a:schemeClr val="tx1"/>
              </a:solidFill>
              <a:effectLst/>
              <a:latin typeface="+mn-lt"/>
              <a:cs typeface="Calibri" panose="020F0502020204030204" pitchFamily="34" charset="0"/>
            </a:endParaRPr>
          </a:p>
          <a:p>
            <a:pPr marL="12700" marR="5080" algn="r" rtl="1">
              <a:lnSpc>
                <a:spcPct val="113999"/>
              </a:lnSpc>
              <a:spcBef>
                <a:spcPts val="100"/>
              </a:spcBef>
            </a:pPr>
            <a:endParaRPr lang="ar-JO" sz="900" u="sng" dirty="0">
              <a:solidFill>
                <a:srgbClr val="992B7D"/>
              </a:solidFill>
              <a:uFill>
                <a:solidFill>
                  <a:srgbClr val="992B7D"/>
                </a:solidFill>
              </a:uFill>
              <a:latin typeface="Arial"/>
              <a:cs typeface="Calibri" panose="020F0502020204030204" pitchFamily="34" charset="0"/>
            </a:endParaRPr>
          </a:p>
        </p:txBody>
      </p:sp>
      <p:sp>
        <p:nvSpPr>
          <p:cNvPr id="7" name="object 7"/>
          <p:cNvSpPr txBox="1"/>
          <p:nvPr/>
        </p:nvSpPr>
        <p:spPr>
          <a:xfrm>
            <a:off x="545364" y="2314300"/>
            <a:ext cx="2995930" cy="705321"/>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900" u="none" strike="noStrike" cap="none" normalizeH="0" baseline="0" dirty="0">
                <a:ln>
                  <a:noFill/>
                </a:ln>
                <a:solidFill>
                  <a:srgbClr val="202124"/>
                </a:solidFill>
                <a:effectLst/>
                <a:latin typeface="inherit"/>
                <a:cs typeface="Calibri" panose="020F0502020204030204" pitchFamily="34" charset="0"/>
              </a:rPr>
              <a:t>إلى قاعدة البيانات الخاصة بك</a:t>
            </a:r>
            <a:r>
              <a:rPr kumimoji="0" lang="ar-JO" altLang="en-US" sz="900" u="none" strike="noStrike" cap="none" normalizeH="0" baseline="0" dirty="0">
                <a:ln>
                  <a:noFill/>
                </a:ln>
                <a:solidFill>
                  <a:srgbClr val="202124"/>
                </a:solidFill>
                <a:effectLst/>
                <a:latin typeface="inherit"/>
                <a:cs typeface="Calibri" panose="020F0502020204030204" pitchFamily="34" charset="0"/>
              </a:rPr>
              <a:t>؛ سيتعين عليك</a:t>
            </a:r>
            <a:r>
              <a:rPr kumimoji="0" lang="ar-SA" altLang="en-US" sz="900" u="none" strike="noStrike" cap="none" normalizeH="0" baseline="0" dirty="0">
                <a:ln>
                  <a:noFill/>
                </a:ln>
                <a:solidFill>
                  <a:srgbClr val="202124"/>
                </a:solidFill>
                <a:effectLst/>
                <a:latin typeface="inherit"/>
                <a:cs typeface="Calibri" panose="020F0502020204030204" pitchFamily="34" charset="0"/>
              </a:rPr>
              <a:t>  </a:t>
            </a:r>
            <a:r>
              <a:rPr kumimoji="0" lang="ar-JO" altLang="en-US" sz="900" u="none" strike="noStrike" cap="none" normalizeH="0" baseline="0" dirty="0">
                <a:ln>
                  <a:noFill/>
                </a:ln>
                <a:solidFill>
                  <a:srgbClr val="202124"/>
                </a:solidFill>
                <a:effectLst/>
                <a:latin typeface="inherit"/>
                <a:cs typeface="Calibri" panose="020F0502020204030204" pitchFamily="34" charset="0"/>
              </a:rPr>
              <a:t>أن تفعل ذلك </a:t>
            </a:r>
            <a:r>
              <a:rPr kumimoji="0" lang="ar-SA" altLang="en-US" sz="900" u="none" strike="noStrike" cap="none" normalizeH="0" baseline="0" dirty="0">
                <a:ln>
                  <a:noFill/>
                </a:ln>
                <a:solidFill>
                  <a:srgbClr val="202124"/>
                </a:solidFill>
                <a:effectLst/>
                <a:latin typeface="inherit"/>
                <a:cs typeface="Calibri" panose="020F0502020204030204" pitchFamily="34" charset="0"/>
              </a:rPr>
              <a:t>في أقرب وقت ممكن بعد جمع</a:t>
            </a:r>
            <a:r>
              <a:rPr kumimoji="0" lang="ar-JO" altLang="en-US" sz="900" u="none" strike="noStrike" cap="none" normalizeH="0" baseline="0" dirty="0">
                <a:ln>
                  <a:noFill/>
                </a:ln>
                <a:solidFill>
                  <a:srgbClr val="202124"/>
                </a:solidFill>
                <a:effectLst/>
                <a:latin typeface="inherit"/>
                <a:cs typeface="Calibri" panose="020F0502020204030204" pitchFamily="34" charset="0"/>
              </a:rPr>
              <a:t>ها،</a:t>
            </a:r>
            <a:r>
              <a:rPr kumimoji="0" lang="ar-SA" altLang="en-US" sz="900" u="none" strike="noStrike" cap="none" normalizeH="0" baseline="0" dirty="0">
                <a:ln>
                  <a:noFill/>
                </a:ln>
                <a:solidFill>
                  <a:srgbClr val="202124"/>
                </a:solidFill>
                <a:effectLst/>
                <a:latin typeface="inherit"/>
                <a:cs typeface="Calibri" panose="020F0502020204030204" pitchFamily="34" charset="0"/>
              </a:rPr>
              <a:t> </a:t>
            </a:r>
            <a:r>
              <a:rPr kumimoji="0" lang="ar-JO" altLang="en-US" sz="900" u="none" strike="noStrike" cap="none" normalizeH="0" baseline="0" dirty="0">
                <a:ln>
                  <a:noFill/>
                </a:ln>
                <a:solidFill>
                  <a:srgbClr val="202124"/>
                </a:solidFill>
                <a:effectLst/>
                <a:latin typeface="inherit"/>
                <a:cs typeface="Calibri" panose="020F0502020204030204" pitchFamily="34" charset="0"/>
              </a:rPr>
              <a:t>و</a:t>
            </a:r>
            <a:r>
              <a:rPr kumimoji="0" lang="ar-SA" altLang="en-US" sz="900" u="none" strike="noStrike" cap="none" normalizeH="0" baseline="0" dirty="0">
                <a:ln>
                  <a:noFill/>
                </a:ln>
                <a:solidFill>
                  <a:srgbClr val="202124"/>
                </a:solidFill>
                <a:effectLst/>
                <a:latin typeface="inherit"/>
                <a:cs typeface="Calibri" panose="020F0502020204030204" pitchFamily="34" charset="0"/>
              </a:rPr>
              <a:t>بمجرد </a:t>
            </a:r>
            <a:r>
              <a:rPr kumimoji="0" lang="ar-JO" altLang="en-US" sz="900" u="none" strike="noStrike" cap="none" normalizeH="0" baseline="0" dirty="0">
                <a:ln>
                  <a:noFill/>
                </a:ln>
                <a:solidFill>
                  <a:srgbClr val="202124"/>
                </a:solidFill>
                <a:effectLst/>
                <a:latin typeface="inherit"/>
                <a:cs typeface="Calibri" panose="020F0502020204030204" pitchFamily="34" charset="0"/>
              </a:rPr>
              <a:t>نقل هذه</a:t>
            </a:r>
            <a:r>
              <a:rPr kumimoji="0" lang="ar-SA" altLang="en-US" sz="900" u="none" strike="noStrike" cap="none" normalizeH="0" baseline="0" dirty="0">
                <a:ln>
                  <a:noFill/>
                </a:ln>
                <a:solidFill>
                  <a:srgbClr val="202124"/>
                </a:solidFill>
                <a:effectLst/>
                <a:latin typeface="inherit"/>
                <a:cs typeface="Calibri" panose="020F0502020204030204" pitchFamily="34" charset="0"/>
              </a:rPr>
              <a:t> البيانات </a:t>
            </a:r>
            <a:r>
              <a:rPr kumimoji="0" lang="ar-JO" altLang="en-US" sz="900" u="none" strike="noStrike" cap="none" normalizeH="0" baseline="0" dirty="0">
                <a:ln>
                  <a:noFill/>
                </a:ln>
                <a:solidFill>
                  <a:srgbClr val="202124"/>
                </a:solidFill>
                <a:effectLst/>
                <a:latin typeface="inherit"/>
                <a:cs typeface="Calibri" panose="020F0502020204030204" pitchFamily="34" charset="0"/>
              </a:rPr>
              <a:t>إلى</a:t>
            </a:r>
            <a:r>
              <a:rPr kumimoji="0" lang="ar-SA" altLang="en-US" sz="900" u="none" strike="noStrike" cap="none" normalizeH="0" baseline="0" dirty="0">
                <a:ln>
                  <a:noFill/>
                </a:ln>
                <a:solidFill>
                  <a:srgbClr val="202124"/>
                </a:solidFill>
                <a:effectLst/>
                <a:latin typeface="inherit"/>
                <a:cs typeface="Calibri" panose="020F0502020204030204" pitchFamily="34" charset="0"/>
              </a:rPr>
              <a:t> قاعدة البيانات الخاصة بك، </a:t>
            </a:r>
            <a:r>
              <a:rPr kumimoji="0" lang="ar-JO" altLang="en-US" sz="900" u="none" strike="noStrike" cap="none" normalizeH="0" baseline="0" dirty="0">
                <a:ln>
                  <a:noFill/>
                </a:ln>
                <a:solidFill>
                  <a:srgbClr val="202124"/>
                </a:solidFill>
                <a:effectLst/>
                <a:latin typeface="inherit"/>
                <a:cs typeface="Calibri" panose="020F0502020204030204" pitchFamily="34" charset="0"/>
              </a:rPr>
              <a:t>من الممكن أن</a:t>
            </a:r>
            <a:r>
              <a:rPr kumimoji="0" lang="ar-SA" altLang="en-US" sz="900" u="none" strike="noStrike" cap="none" normalizeH="0" baseline="0" dirty="0">
                <a:ln>
                  <a:noFill/>
                </a:ln>
                <a:solidFill>
                  <a:srgbClr val="202124"/>
                </a:solidFill>
                <a:effectLst/>
                <a:latin typeface="inherit"/>
                <a:cs typeface="Calibri" panose="020F0502020204030204" pitchFamily="34" charset="0"/>
              </a:rPr>
              <a:t> يكون من المنطقي </a:t>
            </a:r>
            <a:r>
              <a:rPr kumimoji="0" lang="ar-JO" altLang="en-US" sz="900" u="none" strike="noStrike" cap="none" normalizeH="0" baseline="0" dirty="0">
                <a:ln>
                  <a:noFill/>
                </a:ln>
                <a:solidFill>
                  <a:srgbClr val="202124"/>
                </a:solidFill>
                <a:effectLst/>
                <a:latin typeface="inherit"/>
                <a:cs typeface="Calibri" panose="020F0502020204030204" pitchFamily="34" charset="0"/>
              </a:rPr>
              <a:t>تحميل</a:t>
            </a:r>
            <a:r>
              <a:rPr kumimoji="0" lang="ar-SA" altLang="en-US" sz="900" u="none" strike="noStrike" cap="none" normalizeH="0" baseline="0" dirty="0">
                <a:ln>
                  <a:noFill/>
                </a:ln>
                <a:solidFill>
                  <a:srgbClr val="202124"/>
                </a:solidFill>
                <a:effectLst/>
                <a:latin typeface="inherit"/>
                <a:cs typeface="Calibri" panose="020F0502020204030204" pitchFamily="34" charset="0"/>
              </a:rPr>
              <a:t> البيانات </a:t>
            </a:r>
            <a:r>
              <a:rPr kumimoji="0" lang="ar-JO" altLang="en-US" sz="900" u="none" strike="noStrike" cap="none" normalizeH="0" baseline="0" dirty="0">
                <a:ln>
                  <a:noFill/>
                </a:ln>
                <a:solidFill>
                  <a:srgbClr val="202124"/>
                </a:solidFill>
                <a:effectLst/>
                <a:latin typeface="inherit"/>
                <a:cs typeface="Calibri" panose="020F0502020204030204" pitchFamily="34" charset="0"/>
              </a:rPr>
              <a:t>وفرزها</a:t>
            </a:r>
            <a:r>
              <a:rPr kumimoji="0" lang="ar-SA" altLang="en-US" sz="900" u="none" strike="noStrike" cap="none" normalizeH="0" baseline="0" dirty="0">
                <a:ln>
                  <a:noFill/>
                </a:ln>
                <a:solidFill>
                  <a:srgbClr val="202124"/>
                </a:solidFill>
                <a:effectLst/>
                <a:latin typeface="inherit"/>
                <a:cs typeface="Calibri" panose="020F0502020204030204" pitchFamily="34" charset="0"/>
              </a:rPr>
              <a:t> مرة واحدة في الأسبوع، أو كل أسبوعين أو شهر - اعتمادًا على حجم البيانات وعدد المرات التي يكون من الضروري فيها تقديم </a:t>
            </a:r>
            <a:r>
              <a:rPr kumimoji="0" lang="ar-JO" altLang="en-US" sz="900" u="none" strike="noStrike" cap="none" normalizeH="0" baseline="0" dirty="0">
                <a:ln>
                  <a:noFill/>
                </a:ln>
                <a:solidFill>
                  <a:srgbClr val="202124"/>
                </a:solidFill>
                <a:effectLst/>
                <a:latin typeface="inherit"/>
                <a:cs typeface="Calibri" panose="020F0502020204030204" pitchFamily="34" charset="0"/>
              </a:rPr>
              <a:t>مستجدات</a:t>
            </a:r>
            <a:r>
              <a:rPr kumimoji="0" lang="ar-SA" altLang="en-US" sz="900" u="none" strike="noStrike" cap="none" normalizeH="0" baseline="0" dirty="0">
                <a:ln>
                  <a:noFill/>
                </a:ln>
                <a:solidFill>
                  <a:srgbClr val="202124"/>
                </a:solidFill>
                <a:effectLst/>
                <a:latin typeface="inherit"/>
                <a:cs typeface="Calibri" panose="020F0502020204030204" pitchFamily="34" charset="0"/>
              </a:rPr>
              <a:t> جديدة بشأن </a:t>
            </a:r>
            <a:r>
              <a:rPr kumimoji="0" lang="ar-JO" altLang="en-US" sz="900" u="none" strike="noStrike" cap="none" normalizeH="0" baseline="0" dirty="0">
                <a:ln>
                  <a:noFill/>
                </a:ln>
                <a:solidFill>
                  <a:srgbClr val="202124"/>
                </a:solidFill>
                <a:effectLst/>
                <a:latin typeface="inherit"/>
                <a:cs typeface="Calibri" panose="020F0502020204030204" pitchFamily="34" charset="0"/>
              </a:rPr>
              <a:t>الملاحظات والانطباعات. </a:t>
            </a:r>
            <a:r>
              <a:rPr kumimoji="0" lang="en-US" altLang="en-US" sz="900" u="none" strike="noStrike" cap="none" normalizeH="0" baseline="0" dirty="0">
                <a:ln>
                  <a:noFill/>
                </a:ln>
                <a:solidFill>
                  <a:schemeClr val="tx1"/>
                </a:solidFill>
                <a:effectLst/>
                <a:cs typeface="Calibri" panose="020F0502020204030204" pitchFamily="34" charset="0"/>
              </a:rPr>
              <a:t> </a:t>
            </a:r>
            <a:endParaRPr kumimoji="0" lang="en-US" altLang="en-US" sz="9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8" name="object 8"/>
          <p:cNvSpPr/>
          <p:nvPr/>
        </p:nvSpPr>
        <p:spPr>
          <a:xfrm>
            <a:off x="4629510" y="3759712"/>
            <a:ext cx="2223770" cy="0"/>
          </a:xfrm>
          <a:custGeom>
            <a:avLst/>
            <a:gdLst/>
            <a:ahLst/>
            <a:cxnLst/>
            <a:rect l="l" t="t" r="r" b="b"/>
            <a:pathLst>
              <a:path w="2223770">
                <a:moveTo>
                  <a:pt x="0" y="0"/>
                </a:moveTo>
                <a:lnTo>
                  <a:pt x="2223439" y="0"/>
                </a:lnTo>
              </a:path>
            </a:pathLst>
          </a:custGeom>
          <a:ln w="6350">
            <a:solidFill>
              <a:srgbClr val="992B7D"/>
            </a:solidFill>
          </a:ln>
        </p:spPr>
        <p:txBody>
          <a:bodyPr wrap="square" lIns="0" tIns="0" rIns="0" bIns="0" rtlCol="0"/>
          <a:lstStyle/>
          <a:p>
            <a:endParaRPr sz="900">
              <a:cs typeface="Calibri" panose="020F0502020204030204" pitchFamily="34" charset="0"/>
            </a:endParaRPr>
          </a:p>
        </p:txBody>
      </p:sp>
      <p:sp>
        <p:nvSpPr>
          <p:cNvPr id="9" name="object 9"/>
          <p:cNvSpPr txBox="1"/>
          <p:nvPr/>
        </p:nvSpPr>
        <p:spPr>
          <a:xfrm>
            <a:off x="4604110" y="3577611"/>
            <a:ext cx="2249170" cy="151323"/>
          </a:xfrm>
          <a:prstGeom prst="rect">
            <a:avLst/>
          </a:prstGeom>
        </p:spPr>
        <p:txBody>
          <a:bodyPr vert="horz" wrap="square" lIns="0" tIns="12700" rIns="0" bIns="0" rtlCol="0">
            <a:spAutoFit/>
          </a:bodyPr>
          <a:lstStyle/>
          <a:p>
            <a:pPr marL="12700" algn="r" rtl="1">
              <a:lnSpc>
                <a:spcPct val="100000"/>
              </a:lnSpc>
              <a:spcBef>
                <a:spcPts val="100"/>
              </a:spcBef>
            </a:pPr>
            <a:r>
              <a:rPr lang="ar-JO" sz="900" dirty="0">
                <a:solidFill>
                  <a:srgbClr val="992B7D"/>
                </a:solidFill>
                <a:latin typeface="Century Gothic"/>
                <a:cs typeface="Calibri" panose="020F0502020204030204" pitchFamily="34" charset="0"/>
              </a:rPr>
              <a:t>الفرز وضمان الجودة</a:t>
            </a:r>
            <a:endParaRPr sz="900" dirty="0">
              <a:latin typeface="Century Gothic"/>
              <a:cs typeface="Calibri" panose="020F0502020204030204" pitchFamily="34" charset="0"/>
            </a:endParaRPr>
          </a:p>
        </p:txBody>
      </p:sp>
      <p:sp>
        <p:nvSpPr>
          <p:cNvPr id="10" name="object 10"/>
          <p:cNvSpPr txBox="1"/>
          <p:nvPr/>
        </p:nvSpPr>
        <p:spPr>
          <a:xfrm>
            <a:off x="3915024" y="3980321"/>
            <a:ext cx="3079750" cy="705321"/>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900" u="none" strike="noStrike" cap="none" normalizeH="0" baseline="0" dirty="0">
                <a:ln>
                  <a:noFill/>
                </a:ln>
                <a:solidFill>
                  <a:srgbClr val="202124"/>
                </a:solidFill>
                <a:effectLst/>
                <a:latin typeface="inherit"/>
                <a:cs typeface="Calibri" panose="020F0502020204030204" pitchFamily="34" charset="0"/>
              </a:rPr>
              <a:t>بمجرد توثيق </a:t>
            </a:r>
            <a:r>
              <a:rPr kumimoji="0" lang="ar-JO" altLang="en-US" sz="90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900" u="none" strike="noStrike" cap="none" normalizeH="0" baseline="0" dirty="0">
                <a:ln>
                  <a:noFill/>
                </a:ln>
                <a:solidFill>
                  <a:srgbClr val="202124"/>
                </a:solidFill>
                <a:effectLst/>
                <a:latin typeface="inherit"/>
                <a:cs typeface="Calibri" panose="020F0502020204030204" pitchFamily="34" charset="0"/>
              </a:rPr>
              <a:t> </a:t>
            </a:r>
            <a:r>
              <a:rPr kumimoji="0" lang="ar-JO" altLang="en-US" sz="900" u="none" strike="noStrike" cap="none" normalizeH="0" baseline="0" dirty="0">
                <a:ln>
                  <a:noFill/>
                </a:ln>
                <a:solidFill>
                  <a:srgbClr val="202124"/>
                </a:solidFill>
                <a:effectLst/>
                <a:latin typeface="inherit"/>
                <a:cs typeface="Calibri" panose="020F0502020204030204" pitchFamily="34" charset="0"/>
              </a:rPr>
              <a:t>وتجميعها</a:t>
            </a:r>
            <a:r>
              <a:rPr kumimoji="0" lang="ar-SA" altLang="en-US" sz="900" u="none" strike="noStrike" cap="none" normalizeH="0" baseline="0" dirty="0">
                <a:ln>
                  <a:noFill/>
                </a:ln>
                <a:solidFill>
                  <a:srgbClr val="202124"/>
                </a:solidFill>
                <a:effectLst/>
                <a:latin typeface="inherit"/>
                <a:cs typeface="Calibri" panose="020F0502020204030204" pitchFamily="34" charset="0"/>
              </a:rPr>
              <a:t> في مكان واحد، يجب مراجعتها من قبل شخص آخر للتأكد من أن</a:t>
            </a:r>
            <a:r>
              <a:rPr lang="ar-JO" altLang="en-US" sz="900" dirty="0">
                <a:solidFill>
                  <a:srgbClr val="202124"/>
                </a:solidFill>
                <a:latin typeface="inherit"/>
                <a:cs typeface="Calibri" panose="020F0502020204030204" pitchFamily="34" charset="0"/>
              </a:rPr>
              <a:t>ه </a:t>
            </a:r>
            <a:r>
              <a:rPr kumimoji="0" lang="ar-SA" altLang="en-US" sz="900" u="none" strike="noStrike" cap="none" normalizeH="0" baseline="0" dirty="0">
                <a:ln>
                  <a:noFill/>
                </a:ln>
                <a:solidFill>
                  <a:srgbClr val="202124"/>
                </a:solidFill>
                <a:effectLst/>
                <a:latin typeface="inherit"/>
                <a:cs typeface="Calibri" panose="020F0502020204030204" pitchFamily="34" charset="0"/>
              </a:rPr>
              <a:t>قد </a:t>
            </a:r>
            <a:r>
              <a:rPr kumimoji="0" lang="ar-JO" altLang="en-US" sz="900" u="none" strike="noStrike" cap="none" normalizeH="0" baseline="0" dirty="0">
                <a:ln>
                  <a:noFill/>
                </a:ln>
                <a:solidFill>
                  <a:srgbClr val="202124"/>
                </a:solidFill>
                <a:effectLst/>
                <a:latin typeface="inherit"/>
                <a:cs typeface="Calibri" panose="020F0502020204030204" pitchFamily="34" charset="0"/>
              </a:rPr>
              <a:t>جرى</a:t>
            </a:r>
            <a:r>
              <a:rPr kumimoji="0" lang="ar-SA" altLang="en-US" sz="900" u="none" strike="noStrike" cap="none" normalizeH="0" baseline="0" dirty="0">
                <a:ln>
                  <a:noFill/>
                </a:ln>
                <a:solidFill>
                  <a:srgbClr val="202124"/>
                </a:solidFill>
                <a:effectLst/>
                <a:latin typeface="inherit"/>
                <a:cs typeface="Calibri" panose="020F0502020204030204" pitchFamily="34" charset="0"/>
              </a:rPr>
              <a:t> </a:t>
            </a:r>
            <a:r>
              <a:rPr kumimoji="0" lang="ar-JO" altLang="en-US" sz="900" u="none" strike="noStrike" cap="none" normalizeH="0" baseline="0" dirty="0">
                <a:ln>
                  <a:noFill/>
                </a:ln>
                <a:solidFill>
                  <a:srgbClr val="202124"/>
                </a:solidFill>
                <a:effectLst/>
                <a:latin typeface="inherit"/>
                <a:cs typeface="Calibri" panose="020F0502020204030204" pitchFamily="34" charset="0"/>
              </a:rPr>
              <a:t>تسجيلها</a:t>
            </a:r>
            <a:r>
              <a:rPr kumimoji="0" lang="ar-SA" altLang="en-US" sz="900" u="none" strike="noStrike" cap="none" normalizeH="0" baseline="0" dirty="0">
                <a:ln>
                  <a:noFill/>
                </a:ln>
                <a:solidFill>
                  <a:srgbClr val="202124"/>
                </a:solidFill>
                <a:effectLst/>
                <a:latin typeface="inherit"/>
                <a:cs typeface="Calibri" panose="020F0502020204030204" pitchFamily="34" charset="0"/>
              </a:rPr>
              <a:t> </a:t>
            </a:r>
            <a:r>
              <a:rPr lang="ar-JO" altLang="en-US" sz="900" dirty="0">
                <a:solidFill>
                  <a:srgbClr val="202124"/>
                </a:solidFill>
                <a:latin typeface="inherit"/>
                <a:cs typeface="Calibri" panose="020F0502020204030204" pitchFamily="34" charset="0"/>
              </a:rPr>
              <a:t>وإدخالها</a:t>
            </a:r>
            <a:r>
              <a:rPr lang="ar-JO" altLang="en-US" sz="900" dirty="0">
                <a:solidFill>
                  <a:schemeClr val="tx1"/>
                </a:solidFill>
                <a:latin typeface="inherit"/>
                <a:cs typeface="Calibri" panose="020F0502020204030204" pitchFamily="34" charset="0"/>
              </a:rPr>
              <a:t> بشكل صحيح، (حيث يُطلق على هذه العملية اسم "الفرز")</a:t>
            </a:r>
          </a:p>
          <a:p>
            <a:pPr marL="0" marR="0" lvl="0" indent="0" algn="r" defTabSz="914400" rtl="1" eaLnBrk="0" fontAlgn="base" latinLnBrk="0" hangingPunct="0">
              <a:lnSpc>
                <a:spcPct val="100000"/>
              </a:lnSpc>
              <a:spcBef>
                <a:spcPct val="0"/>
              </a:spcBef>
              <a:spcAft>
                <a:spcPct val="0"/>
              </a:spcAft>
              <a:buClrTx/>
              <a:buSzTx/>
              <a:buFontTx/>
              <a:buNone/>
              <a:tabLst/>
            </a:pPr>
            <a:endParaRPr lang="ar-JO" altLang="en-US" sz="900" dirty="0">
              <a:solidFill>
                <a:schemeClr val="tx1"/>
              </a:solidFill>
              <a:latin typeface="inherit"/>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lang="ar-JO" sz="900" dirty="0">
                <a:latin typeface="Arial"/>
                <a:cs typeface="Calibri" panose="020F0502020204030204" pitchFamily="34" charset="0"/>
              </a:rPr>
              <a:t>تتضمن مهام فرز ومراجعة البيانات ما يلي: </a:t>
            </a:r>
            <a:endParaRPr sz="900" dirty="0">
              <a:latin typeface="Arial"/>
              <a:cs typeface="Calibri" panose="020F0502020204030204" pitchFamily="34" charset="0"/>
            </a:endParaRPr>
          </a:p>
        </p:txBody>
      </p:sp>
      <p:sp>
        <p:nvSpPr>
          <p:cNvPr id="11" name="object 11"/>
          <p:cNvSpPr txBox="1"/>
          <p:nvPr/>
        </p:nvSpPr>
        <p:spPr>
          <a:xfrm>
            <a:off x="645547" y="3997575"/>
            <a:ext cx="2995930" cy="318677"/>
          </a:xfrm>
          <a:prstGeom prst="rect">
            <a:avLst/>
          </a:prstGeom>
        </p:spPr>
        <p:txBody>
          <a:bodyPr vert="horz" wrap="square" lIns="0" tIns="12700" rIns="0" bIns="0" rtlCol="0">
            <a:spAutoFit/>
          </a:bodyPr>
          <a:lstStyle/>
          <a:p>
            <a:pPr marL="12700" marR="5080" algn="r" rtl="1">
              <a:lnSpc>
                <a:spcPct val="113999"/>
              </a:lnSpc>
              <a:spcBef>
                <a:spcPts val="100"/>
              </a:spcBef>
            </a:pPr>
            <a:r>
              <a:rPr lang="ar-JO" sz="900" dirty="0">
                <a:latin typeface="Arial"/>
                <a:cs typeface="Calibri" panose="020F0502020204030204" pitchFamily="34" charset="0"/>
              </a:rPr>
              <a:t> كما يجب الإشارة إلى الشخص المسؤول عن فرز البيانات عند شرح الأدوار والمسؤوليات.</a:t>
            </a:r>
            <a:endParaRPr sz="900" dirty="0">
              <a:latin typeface="Arial"/>
              <a:cs typeface="Calibri" panose="020F0502020204030204" pitchFamily="34" charset="0"/>
            </a:endParaRPr>
          </a:p>
        </p:txBody>
      </p:sp>
      <p:grpSp>
        <p:nvGrpSpPr>
          <p:cNvPr id="12" name="object 12"/>
          <p:cNvGrpSpPr/>
          <p:nvPr/>
        </p:nvGrpSpPr>
        <p:grpSpPr>
          <a:xfrm>
            <a:off x="721906" y="4994694"/>
            <a:ext cx="6120130" cy="3031490"/>
            <a:chOff x="721906" y="4994694"/>
            <a:chExt cx="6120130" cy="3031490"/>
          </a:xfrm>
        </p:grpSpPr>
        <p:sp>
          <p:nvSpPr>
            <p:cNvPr id="13" name="object 13"/>
            <p:cNvSpPr/>
            <p:nvPr/>
          </p:nvSpPr>
          <p:spPr>
            <a:xfrm>
              <a:off x="721906" y="4994694"/>
              <a:ext cx="6120130" cy="3031490"/>
            </a:xfrm>
            <a:custGeom>
              <a:avLst/>
              <a:gdLst/>
              <a:ahLst/>
              <a:cxnLst/>
              <a:rect l="l" t="t" r="r" b="b"/>
              <a:pathLst>
                <a:path w="6120130" h="3031490">
                  <a:moveTo>
                    <a:pt x="6120002" y="0"/>
                  </a:moveTo>
                  <a:lnTo>
                    <a:pt x="0" y="0"/>
                  </a:lnTo>
                  <a:lnTo>
                    <a:pt x="0" y="3031401"/>
                  </a:lnTo>
                  <a:lnTo>
                    <a:pt x="6120002" y="3031401"/>
                  </a:lnTo>
                  <a:lnTo>
                    <a:pt x="6120002" y="0"/>
                  </a:lnTo>
                  <a:close/>
                </a:path>
              </a:pathLst>
            </a:custGeom>
            <a:solidFill>
              <a:srgbClr val="FCF1F0"/>
            </a:solidFill>
          </p:spPr>
          <p:txBody>
            <a:bodyPr wrap="square" lIns="0" tIns="0" rIns="0" bIns="0" rtlCol="0"/>
            <a:lstStyle/>
            <a:p>
              <a:endParaRPr sz="900">
                <a:cs typeface="Calibri" panose="020F0502020204030204" pitchFamily="34" charset="0"/>
              </a:endParaRPr>
            </a:p>
          </p:txBody>
        </p:sp>
        <p:sp>
          <p:nvSpPr>
            <p:cNvPr id="14" name="object 14"/>
            <p:cNvSpPr/>
            <p:nvPr/>
          </p:nvSpPr>
          <p:spPr>
            <a:xfrm>
              <a:off x="1661970" y="7240380"/>
              <a:ext cx="364490" cy="364490"/>
            </a:xfrm>
            <a:custGeom>
              <a:avLst/>
              <a:gdLst/>
              <a:ahLst/>
              <a:cxnLst/>
              <a:rect l="l" t="t" r="r" b="b"/>
              <a:pathLst>
                <a:path w="364489" h="364490">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C22385"/>
            </a:solidFill>
          </p:spPr>
          <p:txBody>
            <a:bodyPr wrap="square" lIns="0" tIns="0" rIns="0" bIns="0" rtlCol="0"/>
            <a:lstStyle/>
            <a:p>
              <a:endParaRPr sz="900">
                <a:cs typeface="Calibri" panose="020F0502020204030204" pitchFamily="34" charset="0"/>
              </a:endParaRPr>
            </a:p>
          </p:txBody>
        </p:sp>
        <p:sp>
          <p:nvSpPr>
            <p:cNvPr id="15" name="object 15"/>
            <p:cNvSpPr/>
            <p:nvPr/>
          </p:nvSpPr>
          <p:spPr>
            <a:xfrm>
              <a:off x="1895467" y="6699685"/>
              <a:ext cx="364490" cy="364490"/>
            </a:xfrm>
            <a:custGeom>
              <a:avLst/>
              <a:gdLst/>
              <a:ahLst/>
              <a:cxnLst/>
              <a:rect l="l" t="t" r="r" b="b"/>
              <a:pathLst>
                <a:path w="364489" h="364490">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E60C5E"/>
            </a:solidFill>
          </p:spPr>
          <p:txBody>
            <a:bodyPr wrap="square" lIns="0" tIns="0" rIns="0" bIns="0" rtlCol="0"/>
            <a:lstStyle/>
            <a:p>
              <a:endParaRPr sz="900">
                <a:cs typeface="Calibri" panose="020F0502020204030204" pitchFamily="34" charset="0"/>
              </a:endParaRPr>
            </a:p>
          </p:txBody>
        </p:sp>
        <p:sp>
          <p:nvSpPr>
            <p:cNvPr id="16" name="object 16"/>
            <p:cNvSpPr/>
            <p:nvPr/>
          </p:nvSpPr>
          <p:spPr>
            <a:xfrm>
              <a:off x="2167841" y="6158991"/>
              <a:ext cx="364490" cy="364490"/>
            </a:xfrm>
            <a:custGeom>
              <a:avLst/>
              <a:gdLst/>
              <a:ahLst/>
              <a:cxnLst/>
              <a:rect l="l" t="t" r="r" b="b"/>
              <a:pathLst>
                <a:path w="364489" h="364490">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E9458B"/>
            </a:solidFill>
          </p:spPr>
          <p:txBody>
            <a:bodyPr wrap="square" lIns="0" tIns="0" rIns="0" bIns="0" rtlCol="0"/>
            <a:lstStyle/>
            <a:p>
              <a:endParaRPr sz="900">
                <a:cs typeface="Calibri" panose="020F0502020204030204" pitchFamily="34" charset="0"/>
              </a:endParaRPr>
            </a:p>
          </p:txBody>
        </p:sp>
        <p:sp>
          <p:nvSpPr>
            <p:cNvPr id="17" name="object 17"/>
            <p:cNvSpPr/>
            <p:nvPr/>
          </p:nvSpPr>
          <p:spPr>
            <a:xfrm>
              <a:off x="1895467" y="5618296"/>
              <a:ext cx="364490" cy="364490"/>
            </a:xfrm>
            <a:custGeom>
              <a:avLst/>
              <a:gdLst/>
              <a:ahLst/>
              <a:cxnLst/>
              <a:rect l="l" t="t" r="r" b="b"/>
              <a:pathLst>
                <a:path w="364489" h="364489">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EE7BA7"/>
            </a:solidFill>
          </p:spPr>
          <p:txBody>
            <a:bodyPr wrap="square" lIns="0" tIns="0" rIns="0" bIns="0" rtlCol="0"/>
            <a:lstStyle/>
            <a:p>
              <a:endParaRPr sz="900">
                <a:cs typeface="Calibri" panose="020F0502020204030204" pitchFamily="34" charset="0"/>
              </a:endParaRPr>
            </a:p>
          </p:txBody>
        </p:sp>
        <p:sp>
          <p:nvSpPr>
            <p:cNvPr id="18" name="object 18"/>
            <p:cNvSpPr/>
            <p:nvPr/>
          </p:nvSpPr>
          <p:spPr>
            <a:xfrm>
              <a:off x="1661970" y="5077602"/>
              <a:ext cx="364490" cy="364490"/>
            </a:xfrm>
            <a:custGeom>
              <a:avLst/>
              <a:gdLst/>
              <a:ahLst/>
              <a:cxnLst/>
              <a:rect l="l" t="t" r="r" b="b"/>
              <a:pathLst>
                <a:path w="364489" h="364489">
                  <a:moveTo>
                    <a:pt x="182041" y="0"/>
                  </a:moveTo>
                  <a:lnTo>
                    <a:pt x="133649" y="6503"/>
                  </a:lnTo>
                  <a:lnTo>
                    <a:pt x="90164" y="24855"/>
                  </a:lnTo>
                  <a:lnTo>
                    <a:pt x="53320" y="53320"/>
                  </a:lnTo>
                  <a:lnTo>
                    <a:pt x="24855" y="90164"/>
                  </a:lnTo>
                  <a:lnTo>
                    <a:pt x="6503" y="133649"/>
                  </a:lnTo>
                  <a:lnTo>
                    <a:pt x="0" y="182041"/>
                  </a:lnTo>
                  <a:lnTo>
                    <a:pt x="6503" y="230433"/>
                  </a:lnTo>
                  <a:lnTo>
                    <a:pt x="24855" y="273919"/>
                  </a:lnTo>
                  <a:lnTo>
                    <a:pt x="53320" y="310762"/>
                  </a:lnTo>
                  <a:lnTo>
                    <a:pt x="90164" y="339228"/>
                  </a:lnTo>
                  <a:lnTo>
                    <a:pt x="133649" y="357580"/>
                  </a:lnTo>
                  <a:lnTo>
                    <a:pt x="182041" y="364083"/>
                  </a:lnTo>
                  <a:lnTo>
                    <a:pt x="230433" y="357580"/>
                  </a:lnTo>
                  <a:lnTo>
                    <a:pt x="273919" y="339228"/>
                  </a:lnTo>
                  <a:lnTo>
                    <a:pt x="310762" y="310762"/>
                  </a:lnTo>
                  <a:lnTo>
                    <a:pt x="339228" y="273919"/>
                  </a:lnTo>
                  <a:lnTo>
                    <a:pt x="357580" y="230433"/>
                  </a:lnTo>
                  <a:lnTo>
                    <a:pt x="364083" y="182041"/>
                  </a:lnTo>
                  <a:lnTo>
                    <a:pt x="357580" y="133649"/>
                  </a:lnTo>
                  <a:lnTo>
                    <a:pt x="339228" y="90164"/>
                  </a:lnTo>
                  <a:lnTo>
                    <a:pt x="310762" y="53320"/>
                  </a:lnTo>
                  <a:lnTo>
                    <a:pt x="273919" y="24855"/>
                  </a:lnTo>
                  <a:lnTo>
                    <a:pt x="230433" y="6503"/>
                  </a:lnTo>
                  <a:lnTo>
                    <a:pt x="182041" y="0"/>
                  </a:lnTo>
                  <a:close/>
                </a:path>
              </a:pathLst>
            </a:custGeom>
            <a:solidFill>
              <a:srgbClr val="F29CBD"/>
            </a:solidFill>
          </p:spPr>
          <p:txBody>
            <a:bodyPr wrap="square" lIns="0" tIns="0" rIns="0" bIns="0" rtlCol="0"/>
            <a:lstStyle/>
            <a:p>
              <a:endParaRPr sz="900">
                <a:cs typeface="Calibri" panose="020F0502020204030204" pitchFamily="34" charset="0"/>
              </a:endParaRPr>
            </a:p>
          </p:txBody>
        </p:sp>
        <p:sp>
          <p:nvSpPr>
            <p:cNvPr id="19" name="object 19"/>
            <p:cNvSpPr/>
            <p:nvPr/>
          </p:nvSpPr>
          <p:spPr>
            <a:xfrm>
              <a:off x="923467" y="5846305"/>
              <a:ext cx="796290" cy="1005205"/>
            </a:xfrm>
            <a:custGeom>
              <a:avLst/>
              <a:gdLst/>
              <a:ahLst/>
              <a:cxnLst/>
              <a:rect l="l" t="t" r="r" b="b"/>
              <a:pathLst>
                <a:path w="796289" h="1005204">
                  <a:moveTo>
                    <a:pt x="648017" y="930998"/>
                  </a:moveTo>
                  <a:lnTo>
                    <a:pt x="108699" y="930998"/>
                  </a:lnTo>
                  <a:lnTo>
                    <a:pt x="108699" y="1004824"/>
                  </a:lnTo>
                  <a:lnTo>
                    <a:pt x="648017" y="1004824"/>
                  </a:lnTo>
                  <a:lnTo>
                    <a:pt x="648017" y="930998"/>
                  </a:lnTo>
                  <a:close/>
                </a:path>
                <a:path w="796289" h="1005204">
                  <a:moveTo>
                    <a:pt x="699960" y="0"/>
                  </a:moveTo>
                  <a:lnTo>
                    <a:pt x="613562" y="0"/>
                  </a:lnTo>
                  <a:lnTo>
                    <a:pt x="613562" y="206324"/>
                  </a:lnTo>
                  <a:lnTo>
                    <a:pt x="613562" y="218147"/>
                  </a:lnTo>
                  <a:lnTo>
                    <a:pt x="613562" y="771829"/>
                  </a:lnTo>
                  <a:lnTo>
                    <a:pt x="608774" y="776630"/>
                  </a:lnTo>
                  <a:lnTo>
                    <a:pt x="203263" y="776630"/>
                  </a:lnTo>
                  <a:lnTo>
                    <a:pt x="198462" y="771829"/>
                  </a:lnTo>
                  <a:lnTo>
                    <a:pt x="198462" y="760006"/>
                  </a:lnTo>
                  <a:lnTo>
                    <a:pt x="203263" y="755205"/>
                  </a:lnTo>
                  <a:lnTo>
                    <a:pt x="608774" y="755205"/>
                  </a:lnTo>
                  <a:lnTo>
                    <a:pt x="613562" y="760006"/>
                  </a:lnTo>
                  <a:lnTo>
                    <a:pt x="613562" y="633412"/>
                  </a:lnTo>
                  <a:lnTo>
                    <a:pt x="608774" y="638200"/>
                  </a:lnTo>
                  <a:lnTo>
                    <a:pt x="450926" y="638200"/>
                  </a:lnTo>
                  <a:lnTo>
                    <a:pt x="450926" y="710450"/>
                  </a:lnTo>
                  <a:lnTo>
                    <a:pt x="450926" y="722274"/>
                  </a:lnTo>
                  <a:lnTo>
                    <a:pt x="446125" y="727062"/>
                  </a:lnTo>
                  <a:lnTo>
                    <a:pt x="203263" y="727062"/>
                  </a:lnTo>
                  <a:lnTo>
                    <a:pt x="198462" y="722274"/>
                  </a:lnTo>
                  <a:lnTo>
                    <a:pt x="198462" y="710450"/>
                  </a:lnTo>
                  <a:lnTo>
                    <a:pt x="203263" y="705650"/>
                  </a:lnTo>
                  <a:lnTo>
                    <a:pt x="446125" y="705650"/>
                  </a:lnTo>
                  <a:lnTo>
                    <a:pt x="450926" y="710450"/>
                  </a:lnTo>
                  <a:lnTo>
                    <a:pt x="450926" y="638200"/>
                  </a:lnTo>
                  <a:lnTo>
                    <a:pt x="203263" y="638200"/>
                  </a:lnTo>
                  <a:lnTo>
                    <a:pt x="198462" y="633412"/>
                  </a:lnTo>
                  <a:lnTo>
                    <a:pt x="198462" y="621588"/>
                  </a:lnTo>
                  <a:lnTo>
                    <a:pt x="203263" y="616788"/>
                  </a:lnTo>
                  <a:lnTo>
                    <a:pt x="608774" y="616788"/>
                  </a:lnTo>
                  <a:lnTo>
                    <a:pt x="613562" y="621588"/>
                  </a:lnTo>
                  <a:lnTo>
                    <a:pt x="613562" y="494995"/>
                  </a:lnTo>
                  <a:lnTo>
                    <a:pt x="608774" y="499783"/>
                  </a:lnTo>
                  <a:lnTo>
                    <a:pt x="450926" y="499783"/>
                  </a:lnTo>
                  <a:lnTo>
                    <a:pt x="450926" y="572033"/>
                  </a:lnTo>
                  <a:lnTo>
                    <a:pt x="450926" y="583857"/>
                  </a:lnTo>
                  <a:lnTo>
                    <a:pt x="446125" y="588645"/>
                  </a:lnTo>
                  <a:lnTo>
                    <a:pt x="203263" y="588645"/>
                  </a:lnTo>
                  <a:lnTo>
                    <a:pt x="198462" y="583857"/>
                  </a:lnTo>
                  <a:lnTo>
                    <a:pt x="198462" y="572033"/>
                  </a:lnTo>
                  <a:lnTo>
                    <a:pt x="203263" y="567232"/>
                  </a:lnTo>
                  <a:lnTo>
                    <a:pt x="446125" y="567232"/>
                  </a:lnTo>
                  <a:lnTo>
                    <a:pt x="450926" y="572033"/>
                  </a:lnTo>
                  <a:lnTo>
                    <a:pt x="450926" y="499783"/>
                  </a:lnTo>
                  <a:lnTo>
                    <a:pt x="203263" y="499783"/>
                  </a:lnTo>
                  <a:lnTo>
                    <a:pt x="198462" y="494995"/>
                  </a:lnTo>
                  <a:lnTo>
                    <a:pt x="198462" y="483171"/>
                  </a:lnTo>
                  <a:lnTo>
                    <a:pt x="203263" y="478370"/>
                  </a:lnTo>
                  <a:lnTo>
                    <a:pt x="608774" y="478370"/>
                  </a:lnTo>
                  <a:lnTo>
                    <a:pt x="613562" y="483171"/>
                  </a:lnTo>
                  <a:lnTo>
                    <a:pt x="613562" y="356577"/>
                  </a:lnTo>
                  <a:lnTo>
                    <a:pt x="608774" y="361365"/>
                  </a:lnTo>
                  <a:lnTo>
                    <a:pt x="450926" y="361365"/>
                  </a:lnTo>
                  <a:lnTo>
                    <a:pt x="450926" y="433616"/>
                  </a:lnTo>
                  <a:lnTo>
                    <a:pt x="450926" y="445439"/>
                  </a:lnTo>
                  <a:lnTo>
                    <a:pt x="446125" y="450227"/>
                  </a:lnTo>
                  <a:lnTo>
                    <a:pt x="203263" y="450227"/>
                  </a:lnTo>
                  <a:lnTo>
                    <a:pt x="198462" y="445439"/>
                  </a:lnTo>
                  <a:lnTo>
                    <a:pt x="198462" y="433616"/>
                  </a:lnTo>
                  <a:lnTo>
                    <a:pt x="203263" y="428815"/>
                  </a:lnTo>
                  <a:lnTo>
                    <a:pt x="446125" y="428815"/>
                  </a:lnTo>
                  <a:lnTo>
                    <a:pt x="450926" y="433616"/>
                  </a:lnTo>
                  <a:lnTo>
                    <a:pt x="450926" y="361365"/>
                  </a:lnTo>
                  <a:lnTo>
                    <a:pt x="203263" y="361365"/>
                  </a:lnTo>
                  <a:lnTo>
                    <a:pt x="198462" y="356577"/>
                  </a:lnTo>
                  <a:lnTo>
                    <a:pt x="198462" y="344754"/>
                  </a:lnTo>
                  <a:lnTo>
                    <a:pt x="203263" y="339953"/>
                  </a:lnTo>
                  <a:lnTo>
                    <a:pt x="608774" y="339953"/>
                  </a:lnTo>
                  <a:lnTo>
                    <a:pt x="613562" y="344754"/>
                  </a:lnTo>
                  <a:lnTo>
                    <a:pt x="613562" y="218147"/>
                  </a:lnTo>
                  <a:lnTo>
                    <a:pt x="608774" y="222948"/>
                  </a:lnTo>
                  <a:lnTo>
                    <a:pt x="450926" y="222948"/>
                  </a:lnTo>
                  <a:lnTo>
                    <a:pt x="450926" y="295186"/>
                  </a:lnTo>
                  <a:lnTo>
                    <a:pt x="450926" y="307009"/>
                  </a:lnTo>
                  <a:lnTo>
                    <a:pt x="446125" y="311810"/>
                  </a:lnTo>
                  <a:lnTo>
                    <a:pt x="203263" y="311810"/>
                  </a:lnTo>
                  <a:lnTo>
                    <a:pt x="198462" y="307009"/>
                  </a:lnTo>
                  <a:lnTo>
                    <a:pt x="198462" y="295186"/>
                  </a:lnTo>
                  <a:lnTo>
                    <a:pt x="203263" y="290398"/>
                  </a:lnTo>
                  <a:lnTo>
                    <a:pt x="446125" y="290398"/>
                  </a:lnTo>
                  <a:lnTo>
                    <a:pt x="450926" y="295186"/>
                  </a:lnTo>
                  <a:lnTo>
                    <a:pt x="450926" y="222948"/>
                  </a:lnTo>
                  <a:lnTo>
                    <a:pt x="203263" y="222948"/>
                  </a:lnTo>
                  <a:lnTo>
                    <a:pt x="198462" y="218147"/>
                  </a:lnTo>
                  <a:lnTo>
                    <a:pt x="198462" y="206324"/>
                  </a:lnTo>
                  <a:lnTo>
                    <a:pt x="203263" y="201536"/>
                  </a:lnTo>
                  <a:lnTo>
                    <a:pt x="608774" y="201536"/>
                  </a:lnTo>
                  <a:lnTo>
                    <a:pt x="613562" y="206324"/>
                  </a:lnTo>
                  <a:lnTo>
                    <a:pt x="613562" y="0"/>
                  </a:lnTo>
                  <a:lnTo>
                    <a:pt x="450926" y="0"/>
                  </a:lnTo>
                  <a:lnTo>
                    <a:pt x="450926" y="156768"/>
                  </a:lnTo>
                  <a:lnTo>
                    <a:pt x="450926" y="168592"/>
                  </a:lnTo>
                  <a:lnTo>
                    <a:pt x="446125" y="173393"/>
                  </a:lnTo>
                  <a:lnTo>
                    <a:pt x="203263" y="173393"/>
                  </a:lnTo>
                  <a:lnTo>
                    <a:pt x="198462" y="168592"/>
                  </a:lnTo>
                  <a:lnTo>
                    <a:pt x="198462" y="156768"/>
                  </a:lnTo>
                  <a:lnTo>
                    <a:pt x="203263" y="151980"/>
                  </a:lnTo>
                  <a:lnTo>
                    <a:pt x="446125" y="151980"/>
                  </a:lnTo>
                  <a:lnTo>
                    <a:pt x="450926" y="156768"/>
                  </a:lnTo>
                  <a:lnTo>
                    <a:pt x="450926" y="0"/>
                  </a:lnTo>
                  <a:lnTo>
                    <a:pt x="172135" y="0"/>
                  </a:lnTo>
                  <a:lnTo>
                    <a:pt x="172135" y="156781"/>
                  </a:lnTo>
                  <a:lnTo>
                    <a:pt x="172135" y="295186"/>
                  </a:lnTo>
                  <a:lnTo>
                    <a:pt x="172135" y="433616"/>
                  </a:lnTo>
                  <a:lnTo>
                    <a:pt x="172135" y="572033"/>
                  </a:lnTo>
                  <a:lnTo>
                    <a:pt x="172135" y="710450"/>
                  </a:lnTo>
                  <a:lnTo>
                    <a:pt x="170865" y="717105"/>
                  </a:lnTo>
                  <a:lnTo>
                    <a:pt x="84162" y="776020"/>
                  </a:lnTo>
                  <a:lnTo>
                    <a:pt x="82067" y="776630"/>
                  </a:lnTo>
                  <a:lnTo>
                    <a:pt x="76708" y="776630"/>
                  </a:lnTo>
                  <a:lnTo>
                    <a:pt x="73469" y="775119"/>
                  </a:lnTo>
                  <a:lnTo>
                    <a:pt x="44272" y="735761"/>
                  </a:lnTo>
                  <a:lnTo>
                    <a:pt x="45262" y="729056"/>
                  </a:lnTo>
                  <a:lnTo>
                    <a:pt x="54775" y="722007"/>
                  </a:lnTo>
                  <a:lnTo>
                    <a:pt x="61480" y="722998"/>
                  </a:lnTo>
                  <a:lnTo>
                    <a:pt x="82461" y="751293"/>
                  </a:lnTo>
                  <a:lnTo>
                    <a:pt x="125552" y="722007"/>
                  </a:lnTo>
                  <a:lnTo>
                    <a:pt x="158826" y="699401"/>
                  </a:lnTo>
                  <a:lnTo>
                    <a:pt x="165493" y="700671"/>
                  </a:lnTo>
                  <a:lnTo>
                    <a:pt x="172135" y="710450"/>
                  </a:lnTo>
                  <a:lnTo>
                    <a:pt x="172135" y="572033"/>
                  </a:lnTo>
                  <a:lnTo>
                    <a:pt x="170865" y="578688"/>
                  </a:lnTo>
                  <a:lnTo>
                    <a:pt x="84162" y="637603"/>
                  </a:lnTo>
                  <a:lnTo>
                    <a:pt x="82067" y="638200"/>
                  </a:lnTo>
                  <a:lnTo>
                    <a:pt x="76708" y="638200"/>
                  </a:lnTo>
                  <a:lnTo>
                    <a:pt x="73469" y="636701"/>
                  </a:lnTo>
                  <a:lnTo>
                    <a:pt x="44272" y="597344"/>
                  </a:lnTo>
                  <a:lnTo>
                    <a:pt x="45262" y="590638"/>
                  </a:lnTo>
                  <a:lnTo>
                    <a:pt x="54762" y="583590"/>
                  </a:lnTo>
                  <a:lnTo>
                    <a:pt x="61480" y="584581"/>
                  </a:lnTo>
                  <a:lnTo>
                    <a:pt x="82461" y="612863"/>
                  </a:lnTo>
                  <a:lnTo>
                    <a:pt x="125539" y="583590"/>
                  </a:lnTo>
                  <a:lnTo>
                    <a:pt x="158826" y="560971"/>
                  </a:lnTo>
                  <a:lnTo>
                    <a:pt x="165493" y="562254"/>
                  </a:lnTo>
                  <a:lnTo>
                    <a:pt x="172135" y="572033"/>
                  </a:lnTo>
                  <a:lnTo>
                    <a:pt x="172135" y="433616"/>
                  </a:lnTo>
                  <a:lnTo>
                    <a:pt x="170865" y="440270"/>
                  </a:lnTo>
                  <a:lnTo>
                    <a:pt x="84162" y="499186"/>
                  </a:lnTo>
                  <a:lnTo>
                    <a:pt x="82067" y="499783"/>
                  </a:lnTo>
                  <a:lnTo>
                    <a:pt x="76708" y="499783"/>
                  </a:lnTo>
                  <a:lnTo>
                    <a:pt x="73469" y="498284"/>
                  </a:lnTo>
                  <a:lnTo>
                    <a:pt x="44272" y="458927"/>
                  </a:lnTo>
                  <a:lnTo>
                    <a:pt x="45262" y="452208"/>
                  </a:lnTo>
                  <a:lnTo>
                    <a:pt x="54775" y="445173"/>
                  </a:lnTo>
                  <a:lnTo>
                    <a:pt x="61480" y="446163"/>
                  </a:lnTo>
                  <a:lnTo>
                    <a:pt x="82461" y="474446"/>
                  </a:lnTo>
                  <a:lnTo>
                    <a:pt x="125552" y="445173"/>
                  </a:lnTo>
                  <a:lnTo>
                    <a:pt x="158826" y="422567"/>
                  </a:lnTo>
                  <a:lnTo>
                    <a:pt x="165493" y="423824"/>
                  </a:lnTo>
                  <a:lnTo>
                    <a:pt x="172135" y="433616"/>
                  </a:lnTo>
                  <a:lnTo>
                    <a:pt x="172135" y="295186"/>
                  </a:lnTo>
                  <a:lnTo>
                    <a:pt x="170865" y="301853"/>
                  </a:lnTo>
                  <a:lnTo>
                    <a:pt x="84162" y="360768"/>
                  </a:lnTo>
                  <a:lnTo>
                    <a:pt x="82067" y="361365"/>
                  </a:lnTo>
                  <a:lnTo>
                    <a:pt x="76708" y="361365"/>
                  </a:lnTo>
                  <a:lnTo>
                    <a:pt x="73469" y="359867"/>
                  </a:lnTo>
                  <a:lnTo>
                    <a:pt x="44272" y="320509"/>
                  </a:lnTo>
                  <a:lnTo>
                    <a:pt x="45262" y="313791"/>
                  </a:lnTo>
                  <a:lnTo>
                    <a:pt x="54775" y="306743"/>
                  </a:lnTo>
                  <a:lnTo>
                    <a:pt x="61480" y="307746"/>
                  </a:lnTo>
                  <a:lnTo>
                    <a:pt x="82461" y="336029"/>
                  </a:lnTo>
                  <a:lnTo>
                    <a:pt x="125552" y="306743"/>
                  </a:lnTo>
                  <a:lnTo>
                    <a:pt x="158826" y="284137"/>
                  </a:lnTo>
                  <a:lnTo>
                    <a:pt x="165493" y="285419"/>
                  </a:lnTo>
                  <a:lnTo>
                    <a:pt x="172135" y="295186"/>
                  </a:lnTo>
                  <a:lnTo>
                    <a:pt x="172135" y="156781"/>
                  </a:lnTo>
                  <a:lnTo>
                    <a:pt x="170865" y="163436"/>
                  </a:lnTo>
                  <a:lnTo>
                    <a:pt x="84162" y="222351"/>
                  </a:lnTo>
                  <a:lnTo>
                    <a:pt x="82067" y="222948"/>
                  </a:lnTo>
                  <a:lnTo>
                    <a:pt x="76708" y="222948"/>
                  </a:lnTo>
                  <a:lnTo>
                    <a:pt x="73469" y="221437"/>
                  </a:lnTo>
                  <a:lnTo>
                    <a:pt x="44272" y="182092"/>
                  </a:lnTo>
                  <a:lnTo>
                    <a:pt x="45262" y="175374"/>
                  </a:lnTo>
                  <a:lnTo>
                    <a:pt x="54762" y="168325"/>
                  </a:lnTo>
                  <a:lnTo>
                    <a:pt x="61480" y="169329"/>
                  </a:lnTo>
                  <a:lnTo>
                    <a:pt x="82461" y="197612"/>
                  </a:lnTo>
                  <a:lnTo>
                    <a:pt x="125552" y="168325"/>
                  </a:lnTo>
                  <a:lnTo>
                    <a:pt x="158826" y="145719"/>
                  </a:lnTo>
                  <a:lnTo>
                    <a:pt x="165493" y="146989"/>
                  </a:lnTo>
                  <a:lnTo>
                    <a:pt x="172135" y="156781"/>
                  </a:lnTo>
                  <a:lnTo>
                    <a:pt x="172135" y="0"/>
                  </a:lnTo>
                  <a:lnTo>
                    <a:pt x="0" y="0"/>
                  </a:lnTo>
                  <a:lnTo>
                    <a:pt x="0" y="915962"/>
                  </a:lnTo>
                  <a:lnTo>
                    <a:pt x="647090" y="915962"/>
                  </a:lnTo>
                  <a:lnTo>
                    <a:pt x="647090" y="871258"/>
                  </a:lnTo>
                  <a:lnTo>
                    <a:pt x="651891" y="866470"/>
                  </a:lnTo>
                  <a:lnTo>
                    <a:pt x="699960" y="866470"/>
                  </a:lnTo>
                  <a:lnTo>
                    <a:pt x="699960" y="776630"/>
                  </a:lnTo>
                  <a:lnTo>
                    <a:pt x="699960" y="755205"/>
                  </a:lnTo>
                  <a:lnTo>
                    <a:pt x="699960" y="145719"/>
                  </a:lnTo>
                  <a:lnTo>
                    <a:pt x="699960" y="0"/>
                  </a:lnTo>
                  <a:close/>
                </a:path>
                <a:path w="796289" h="1005204">
                  <a:moveTo>
                    <a:pt x="777709" y="882129"/>
                  </a:moveTo>
                  <a:lnTo>
                    <a:pt x="665962" y="882129"/>
                  </a:lnTo>
                  <a:lnTo>
                    <a:pt x="665962" y="993876"/>
                  </a:lnTo>
                  <a:lnTo>
                    <a:pt x="777709" y="882129"/>
                  </a:lnTo>
                  <a:close/>
                </a:path>
                <a:path w="796289" h="1005204">
                  <a:moveTo>
                    <a:pt x="795667" y="66255"/>
                  </a:moveTo>
                  <a:lnTo>
                    <a:pt x="721842" y="66255"/>
                  </a:lnTo>
                  <a:lnTo>
                    <a:pt x="721842" y="861275"/>
                  </a:lnTo>
                  <a:lnTo>
                    <a:pt x="795667" y="861275"/>
                  </a:lnTo>
                  <a:lnTo>
                    <a:pt x="795667" y="66255"/>
                  </a:lnTo>
                  <a:close/>
                </a:path>
              </a:pathLst>
            </a:custGeom>
            <a:solidFill>
              <a:srgbClr val="561E58"/>
            </a:solidFill>
          </p:spPr>
          <p:txBody>
            <a:bodyPr wrap="square" lIns="0" tIns="0" rIns="0" bIns="0" rtlCol="0"/>
            <a:lstStyle/>
            <a:p>
              <a:endParaRPr sz="900">
                <a:cs typeface="Calibri" panose="020F0502020204030204" pitchFamily="34" charset="0"/>
              </a:endParaRPr>
            </a:p>
          </p:txBody>
        </p:sp>
        <p:sp>
          <p:nvSpPr>
            <p:cNvPr id="20" name="object 20"/>
            <p:cNvSpPr/>
            <p:nvPr/>
          </p:nvSpPr>
          <p:spPr>
            <a:xfrm>
              <a:off x="855809" y="5780680"/>
              <a:ext cx="211454" cy="324485"/>
            </a:xfrm>
            <a:custGeom>
              <a:avLst/>
              <a:gdLst/>
              <a:ahLst/>
              <a:cxnLst/>
              <a:rect l="l" t="t" r="r" b="b"/>
              <a:pathLst>
                <a:path w="211455" h="324485">
                  <a:moveTo>
                    <a:pt x="211213" y="0"/>
                  </a:moveTo>
                  <a:lnTo>
                    <a:pt x="0" y="0"/>
                  </a:lnTo>
                  <a:lnTo>
                    <a:pt x="0" y="324002"/>
                  </a:lnTo>
                </a:path>
              </a:pathLst>
            </a:custGeom>
            <a:ln w="10706">
              <a:solidFill>
                <a:srgbClr val="561E58"/>
              </a:solidFill>
            </a:ln>
          </p:spPr>
          <p:txBody>
            <a:bodyPr wrap="square" lIns="0" tIns="0" rIns="0" bIns="0" rtlCol="0"/>
            <a:lstStyle/>
            <a:p>
              <a:endParaRPr sz="900">
                <a:cs typeface="Calibri" panose="020F0502020204030204" pitchFamily="34" charset="0"/>
              </a:endParaRPr>
            </a:p>
          </p:txBody>
        </p:sp>
        <p:sp>
          <p:nvSpPr>
            <p:cNvPr id="21" name="object 21"/>
            <p:cNvSpPr/>
            <p:nvPr/>
          </p:nvSpPr>
          <p:spPr>
            <a:xfrm>
              <a:off x="1824835" y="5215194"/>
              <a:ext cx="38735" cy="88900"/>
            </a:xfrm>
            <a:custGeom>
              <a:avLst/>
              <a:gdLst/>
              <a:ahLst/>
              <a:cxnLst/>
              <a:rect l="l" t="t" r="r" b="b"/>
              <a:pathLst>
                <a:path w="38735" h="88900">
                  <a:moveTo>
                    <a:pt x="38354" y="0"/>
                  </a:moveTo>
                  <a:lnTo>
                    <a:pt x="0" y="0"/>
                  </a:lnTo>
                  <a:lnTo>
                    <a:pt x="0" y="16510"/>
                  </a:lnTo>
                  <a:lnTo>
                    <a:pt x="17780" y="16510"/>
                  </a:lnTo>
                  <a:lnTo>
                    <a:pt x="17780" y="88900"/>
                  </a:lnTo>
                  <a:lnTo>
                    <a:pt x="38354" y="88900"/>
                  </a:lnTo>
                  <a:lnTo>
                    <a:pt x="38354" y="0"/>
                  </a:lnTo>
                  <a:close/>
                </a:path>
              </a:pathLst>
            </a:custGeom>
            <a:solidFill>
              <a:srgbClr val="FFFFFF"/>
            </a:solidFill>
          </p:spPr>
          <p:txBody>
            <a:bodyPr wrap="square" lIns="0" tIns="0" rIns="0" bIns="0" rtlCol="0"/>
            <a:lstStyle/>
            <a:p>
              <a:endParaRPr sz="900">
                <a:cs typeface="Calibri" panose="020F0502020204030204" pitchFamily="34" charset="0"/>
              </a:endParaRPr>
            </a:p>
          </p:txBody>
        </p:sp>
        <p:pic>
          <p:nvPicPr>
            <p:cNvPr id="22" name="object 22"/>
            <p:cNvPicPr/>
            <p:nvPr/>
          </p:nvPicPr>
          <p:blipFill>
            <a:blip r:embed="rId3" cstate="print"/>
            <a:stretch>
              <a:fillRect/>
            </a:stretch>
          </p:blipFill>
          <p:spPr>
            <a:xfrm>
              <a:off x="2041888" y="5755129"/>
              <a:ext cx="71247" cy="90424"/>
            </a:xfrm>
            <a:prstGeom prst="rect">
              <a:avLst/>
            </a:prstGeom>
          </p:spPr>
        </p:pic>
        <p:pic>
          <p:nvPicPr>
            <p:cNvPr id="23" name="object 23"/>
            <p:cNvPicPr/>
            <p:nvPr/>
          </p:nvPicPr>
          <p:blipFill>
            <a:blip r:embed="rId4" cstate="print"/>
            <a:stretch>
              <a:fillRect/>
            </a:stretch>
          </p:blipFill>
          <p:spPr>
            <a:xfrm>
              <a:off x="2314508" y="6295822"/>
              <a:ext cx="70739" cy="90424"/>
            </a:xfrm>
            <a:prstGeom prst="rect">
              <a:avLst/>
            </a:prstGeom>
          </p:spPr>
        </p:pic>
        <p:pic>
          <p:nvPicPr>
            <p:cNvPr id="24" name="object 24"/>
            <p:cNvPicPr/>
            <p:nvPr/>
          </p:nvPicPr>
          <p:blipFill>
            <a:blip r:embed="rId5" cstate="print"/>
            <a:stretch>
              <a:fillRect/>
            </a:stretch>
          </p:blipFill>
          <p:spPr>
            <a:xfrm>
              <a:off x="2036296" y="6837275"/>
              <a:ext cx="82423" cy="88900"/>
            </a:xfrm>
            <a:prstGeom prst="rect">
              <a:avLst/>
            </a:prstGeom>
          </p:spPr>
        </p:pic>
        <p:pic>
          <p:nvPicPr>
            <p:cNvPr id="25" name="object 25"/>
            <p:cNvPicPr/>
            <p:nvPr/>
          </p:nvPicPr>
          <p:blipFill>
            <a:blip r:embed="rId6" cstate="print"/>
            <a:stretch>
              <a:fillRect/>
            </a:stretch>
          </p:blipFill>
          <p:spPr>
            <a:xfrm>
              <a:off x="1808578" y="7377211"/>
              <a:ext cx="70866" cy="90424"/>
            </a:xfrm>
            <a:prstGeom prst="rect">
              <a:avLst/>
            </a:prstGeom>
          </p:spPr>
        </p:pic>
        <p:sp>
          <p:nvSpPr>
            <p:cNvPr id="26" name="object 26"/>
            <p:cNvSpPr/>
            <p:nvPr/>
          </p:nvSpPr>
          <p:spPr>
            <a:xfrm>
              <a:off x="2077509" y="5529991"/>
              <a:ext cx="4556760" cy="0"/>
            </a:xfrm>
            <a:custGeom>
              <a:avLst/>
              <a:gdLst/>
              <a:ahLst/>
              <a:cxnLst/>
              <a:rect l="l" t="t" r="r" b="b"/>
              <a:pathLst>
                <a:path w="4556759">
                  <a:moveTo>
                    <a:pt x="0" y="0"/>
                  </a:moveTo>
                  <a:lnTo>
                    <a:pt x="4556201" y="0"/>
                  </a:lnTo>
                </a:path>
              </a:pathLst>
            </a:custGeom>
            <a:ln w="3822">
              <a:solidFill>
                <a:srgbClr val="561E58"/>
              </a:solidFill>
            </a:ln>
          </p:spPr>
          <p:txBody>
            <a:bodyPr wrap="square" lIns="0" tIns="0" rIns="0" bIns="0" rtlCol="0"/>
            <a:lstStyle/>
            <a:p>
              <a:endParaRPr sz="900">
                <a:cs typeface="Calibri" panose="020F0502020204030204" pitchFamily="34" charset="0"/>
              </a:endParaRPr>
            </a:p>
          </p:txBody>
        </p:sp>
        <p:sp>
          <p:nvSpPr>
            <p:cNvPr id="27" name="object 27"/>
            <p:cNvSpPr/>
            <p:nvPr/>
          </p:nvSpPr>
          <p:spPr>
            <a:xfrm>
              <a:off x="2338513" y="6070685"/>
              <a:ext cx="4295775" cy="0"/>
            </a:xfrm>
            <a:custGeom>
              <a:avLst/>
              <a:gdLst/>
              <a:ahLst/>
              <a:cxnLst/>
              <a:rect l="l" t="t" r="r" b="b"/>
              <a:pathLst>
                <a:path w="4295775">
                  <a:moveTo>
                    <a:pt x="0" y="0"/>
                  </a:moveTo>
                  <a:lnTo>
                    <a:pt x="4295203" y="0"/>
                  </a:lnTo>
                </a:path>
              </a:pathLst>
            </a:custGeom>
            <a:ln w="3708">
              <a:solidFill>
                <a:srgbClr val="561E58"/>
              </a:solidFill>
            </a:ln>
          </p:spPr>
          <p:txBody>
            <a:bodyPr wrap="square" lIns="0" tIns="0" rIns="0" bIns="0" rtlCol="0"/>
            <a:lstStyle/>
            <a:p>
              <a:endParaRPr sz="900">
                <a:cs typeface="Calibri" panose="020F0502020204030204" pitchFamily="34" charset="0"/>
              </a:endParaRPr>
            </a:p>
          </p:txBody>
        </p:sp>
        <p:sp>
          <p:nvSpPr>
            <p:cNvPr id="28" name="object 28"/>
            <p:cNvSpPr/>
            <p:nvPr/>
          </p:nvSpPr>
          <p:spPr>
            <a:xfrm>
              <a:off x="2338513" y="6611380"/>
              <a:ext cx="4295775" cy="0"/>
            </a:xfrm>
            <a:custGeom>
              <a:avLst/>
              <a:gdLst/>
              <a:ahLst/>
              <a:cxnLst/>
              <a:rect l="l" t="t" r="r" b="b"/>
              <a:pathLst>
                <a:path w="4295775">
                  <a:moveTo>
                    <a:pt x="0" y="0"/>
                  </a:moveTo>
                  <a:lnTo>
                    <a:pt x="4295203" y="0"/>
                  </a:lnTo>
                </a:path>
              </a:pathLst>
            </a:custGeom>
            <a:ln w="3708">
              <a:solidFill>
                <a:srgbClr val="561E58"/>
              </a:solidFill>
            </a:ln>
          </p:spPr>
          <p:txBody>
            <a:bodyPr wrap="square" lIns="0" tIns="0" rIns="0" bIns="0" rtlCol="0"/>
            <a:lstStyle/>
            <a:p>
              <a:endParaRPr sz="900">
                <a:cs typeface="Calibri" panose="020F0502020204030204" pitchFamily="34" charset="0"/>
              </a:endParaRPr>
            </a:p>
          </p:txBody>
        </p:sp>
        <p:sp>
          <p:nvSpPr>
            <p:cNvPr id="29" name="object 29"/>
            <p:cNvSpPr/>
            <p:nvPr/>
          </p:nvSpPr>
          <p:spPr>
            <a:xfrm>
              <a:off x="2077509" y="7152075"/>
              <a:ext cx="4556760" cy="0"/>
            </a:xfrm>
            <a:custGeom>
              <a:avLst/>
              <a:gdLst/>
              <a:ahLst/>
              <a:cxnLst/>
              <a:rect l="l" t="t" r="r" b="b"/>
              <a:pathLst>
                <a:path w="4556759">
                  <a:moveTo>
                    <a:pt x="0" y="0"/>
                  </a:moveTo>
                  <a:lnTo>
                    <a:pt x="4556201" y="0"/>
                  </a:lnTo>
                </a:path>
              </a:pathLst>
            </a:custGeom>
            <a:ln w="3822">
              <a:solidFill>
                <a:srgbClr val="561E58"/>
              </a:solidFill>
            </a:ln>
          </p:spPr>
          <p:txBody>
            <a:bodyPr wrap="square" lIns="0" tIns="0" rIns="0" bIns="0" rtlCol="0"/>
            <a:lstStyle/>
            <a:p>
              <a:endParaRPr sz="900">
                <a:cs typeface="Calibri" panose="020F0502020204030204" pitchFamily="34" charset="0"/>
              </a:endParaRPr>
            </a:p>
          </p:txBody>
        </p:sp>
      </p:grpSp>
      <p:sp>
        <p:nvSpPr>
          <p:cNvPr id="30" name="object 30"/>
          <p:cNvSpPr txBox="1"/>
          <p:nvPr/>
        </p:nvSpPr>
        <p:spPr>
          <a:xfrm>
            <a:off x="721906" y="5011341"/>
            <a:ext cx="6120130" cy="2831673"/>
          </a:xfrm>
          <a:prstGeom prst="rect">
            <a:avLst/>
          </a:prstGeom>
          <a:ln w="3809">
            <a:solidFill>
              <a:srgbClr val="992B7D"/>
            </a:solidFill>
          </a:ln>
        </p:spPr>
        <p:txBody>
          <a:bodyPr vert="horz" wrap="square" lIns="0" tIns="5715" rIns="0" bIns="0" rtlCol="0">
            <a:spAutoFit/>
          </a:bodyPr>
          <a:lstStyle/>
          <a:p>
            <a:pPr>
              <a:lnSpc>
                <a:spcPct val="100000"/>
              </a:lnSpc>
              <a:spcBef>
                <a:spcPts val="45"/>
              </a:spcBef>
            </a:pPr>
            <a:endParaRPr sz="900" dirty="0">
              <a:latin typeface="Times New Roman"/>
              <a:cs typeface="Calibri" panose="020F0502020204030204" pitchFamily="34" charset="0"/>
            </a:endParaRPr>
          </a:p>
          <a:p>
            <a:pPr>
              <a:lnSpc>
                <a:spcPct val="100000"/>
              </a:lnSpc>
              <a:spcBef>
                <a:spcPts val="20"/>
              </a:spcBef>
            </a:pPr>
            <a:endParaRPr lang="ar-JO" sz="900" dirty="0">
              <a:latin typeface="Century Gothic"/>
              <a:cs typeface="Calibri" panose="020F0502020204030204" pitchFamily="34" charset="0"/>
            </a:endParaRPr>
          </a:p>
          <a:p>
            <a:pPr>
              <a:lnSpc>
                <a:spcPct val="100000"/>
              </a:lnSpc>
              <a:spcBef>
                <a:spcPts val="20"/>
              </a:spcBef>
            </a:pPr>
            <a:endParaRPr lang="ar-JO" sz="900" dirty="0">
              <a:latin typeface="Century Gothic"/>
              <a:cs typeface="Calibri" panose="020F0502020204030204" pitchFamily="34" charset="0"/>
            </a:endParaRPr>
          </a:p>
          <a:p>
            <a:pPr>
              <a:lnSpc>
                <a:spcPct val="100000"/>
              </a:lnSpc>
              <a:spcBef>
                <a:spcPts val="20"/>
              </a:spcBef>
            </a:pPr>
            <a:endParaRPr sz="900" dirty="0">
              <a:latin typeface="Century Gothic"/>
              <a:cs typeface="Calibri" panose="020F0502020204030204" pitchFamily="34" charset="0"/>
            </a:endParaRPr>
          </a:p>
          <a:p>
            <a:pPr marL="1650364" marR="165100" algn="l" rtl="0">
              <a:lnSpc>
                <a:spcPct val="104200"/>
              </a:lnSpc>
            </a:pPr>
            <a:r>
              <a:rPr lang="ar-JO" sz="900" spc="-15" dirty="0">
                <a:latin typeface="Century Gothic"/>
                <a:cs typeface="Calibri" panose="020F0502020204030204" pitchFamily="34" charset="0"/>
              </a:rPr>
              <a:t>راجع بيانات الملاحظات والانطباعات للتحقق من أي تكرار، وتأكد من وضع معرف شخصي فريد لكل تعليق، ووضع علامات على التعليقات وتصنيفها بشكل صحيح، وإصلاح أي أخطاء فيها (على سبيل المثال، البيانات الموجودة في أعمدة خاطئة، أو التنسيقات الخاطئة، أو التهجئة غير الصحيحة للفئات أو البيانات المفقودة).</a:t>
            </a:r>
          </a:p>
          <a:p>
            <a:pPr>
              <a:lnSpc>
                <a:spcPct val="100000"/>
              </a:lnSpc>
              <a:spcBef>
                <a:spcPts val="5"/>
              </a:spcBef>
            </a:pPr>
            <a:endParaRPr sz="900" dirty="0">
              <a:latin typeface="Century Gothic"/>
              <a:cs typeface="Calibri" panose="020F0502020204030204" pitchFamily="34" charset="0"/>
            </a:endParaRPr>
          </a:p>
          <a:p>
            <a:pPr marL="1917064" marR="165735" algn="r" rtl="0">
              <a:lnSpc>
                <a:spcPct val="104200"/>
              </a:lnSpc>
            </a:pPr>
            <a:r>
              <a:rPr lang="ar-JO" sz="900" dirty="0">
                <a:latin typeface="Calibri"/>
                <a:cs typeface="Calibri" panose="020F0502020204030204" pitchFamily="34" charset="0"/>
              </a:rPr>
              <a:t>راقب ما إذا كان يجب معالجة موضوعات معينة بشكل عاجل مع جامعي البيانات، وتحديثها في ملف الرسائل الرئيسية ومواضيع النقاش، و/أو مناقشتها مع الإدارة والشركاء الخارجيين. </a:t>
            </a:r>
          </a:p>
          <a:p>
            <a:pPr>
              <a:lnSpc>
                <a:spcPct val="100000"/>
              </a:lnSpc>
              <a:spcBef>
                <a:spcPts val="50"/>
              </a:spcBef>
            </a:pPr>
            <a:endParaRPr lang="ar-JO" sz="900" dirty="0">
              <a:latin typeface="Calibri"/>
              <a:cs typeface="Calibri" panose="020F0502020204030204" pitchFamily="34" charset="0"/>
            </a:endParaRPr>
          </a:p>
          <a:p>
            <a:pPr>
              <a:lnSpc>
                <a:spcPct val="100000"/>
              </a:lnSpc>
            </a:pPr>
            <a:endParaRPr sz="900" dirty="0">
              <a:latin typeface="Century Gothic"/>
              <a:cs typeface="Calibri" panose="020F0502020204030204" pitchFamily="34" charset="0"/>
            </a:endParaRPr>
          </a:p>
          <a:p>
            <a:pPr algn="r" rtl="1">
              <a:spcBef>
                <a:spcPts val="10"/>
              </a:spcBef>
            </a:pPr>
            <a:r>
              <a:rPr lang="ar-JO" sz="900" dirty="0">
                <a:latin typeface="Century Gothic"/>
                <a:cs typeface="Calibri" panose="020F0502020204030204" pitchFamily="34" charset="0"/>
              </a:rPr>
              <a:t>          إذا تم تسجيل بيانات نظام تحديد المواقع العالمي (</a:t>
            </a:r>
            <a:r>
              <a:rPr lang="en-US" sz="900" dirty="0">
                <a:latin typeface="Century Gothic"/>
                <a:cs typeface="Calibri" panose="020F0502020204030204" pitchFamily="34" charset="0"/>
              </a:rPr>
              <a:t>GPS</a:t>
            </a:r>
            <a:r>
              <a:rPr lang="ar-JO" sz="900" dirty="0">
                <a:latin typeface="Century Gothic"/>
                <a:cs typeface="Calibri" panose="020F0502020204030204" pitchFamily="34" charset="0"/>
              </a:rPr>
              <a:t>)</a:t>
            </a:r>
            <a:r>
              <a:rPr lang="en-US" sz="900" dirty="0">
                <a:latin typeface="Century Gothic"/>
                <a:cs typeface="Calibri" panose="020F0502020204030204" pitchFamily="34" charset="0"/>
              </a:rPr>
              <a:t>، </a:t>
            </a:r>
            <a:r>
              <a:rPr lang="ar-JO" sz="900" dirty="0">
                <a:latin typeface="Century Gothic"/>
                <a:cs typeface="Calibri" panose="020F0502020204030204" pitchFamily="34" charset="0"/>
              </a:rPr>
              <a:t>تحقق إذا كان هناك أي قيم شاذة واضحة</a:t>
            </a:r>
          </a:p>
          <a:p>
            <a:pPr algn="r" rtl="1">
              <a:spcBef>
                <a:spcPts val="10"/>
              </a:spcBef>
            </a:pPr>
            <a:r>
              <a:rPr lang="ar-JO" sz="900" dirty="0">
                <a:latin typeface="Century Gothic"/>
                <a:cs typeface="Calibri" panose="020F0502020204030204" pitchFamily="34" charset="0"/>
              </a:rPr>
              <a:t>           (على سبيل المثال، نقطة واحدة في مقاطعة أو قسم آخر) لأنه قد يكون هذا مؤشراً على وجود خطأ. </a:t>
            </a:r>
          </a:p>
          <a:p>
            <a:pPr algn="r" rtl="1">
              <a:spcBef>
                <a:spcPts val="10"/>
              </a:spcBef>
            </a:pPr>
            <a:endParaRPr lang="ar-JO" sz="900" dirty="0">
              <a:latin typeface="Century Gothic"/>
              <a:cs typeface="Calibri" panose="020F0502020204030204" pitchFamily="34" charset="0"/>
            </a:endParaRPr>
          </a:p>
          <a:p>
            <a:pPr>
              <a:lnSpc>
                <a:spcPct val="100000"/>
              </a:lnSpc>
              <a:spcBef>
                <a:spcPts val="10"/>
              </a:spcBef>
            </a:pPr>
            <a:endParaRPr sz="900" dirty="0">
              <a:latin typeface="Century Gothic"/>
              <a:cs typeface="Calibri" panose="020F0502020204030204" pitchFamily="34" charset="0"/>
            </a:endParaRPr>
          </a:p>
          <a:p>
            <a:pPr marL="1464945" marR="137795" algn="r">
              <a:lnSpc>
                <a:spcPct val="104200"/>
              </a:lnSpc>
            </a:pPr>
            <a:r>
              <a:rPr lang="ar-JO" sz="900" spc="-10" dirty="0">
                <a:latin typeface="Century Gothic"/>
                <a:cs typeface="Calibri" panose="020F0502020204030204" pitchFamily="34" charset="0"/>
              </a:rPr>
              <a:t>تحقق من أنه قد تم إضافة جميع تعليقات الملاحظات والانطباعات إلى قاعدة البيانات باللغة الصحيحة، وإذا لم يتم ذلك، راجع جامعي البيانات لمحاولة معرفة كيفية تسجيلها بلغتها الأصلية، كما أنه سيكون من الأفضل مراجعة البيانات وفرزها أثناء جمعها. يمكن مشاركة التعليقات حول عملية جمع البيانات مع أولئك الذين يقومون بجمع البيانات على الفور. سيساعد ذلك على التعلم من الأخطاء وتحسين جمع البيانات على الفور.</a:t>
            </a:r>
            <a:endParaRPr sz="900" dirty="0">
              <a:latin typeface="Century Gothic"/>
              <a:cs typeface="Calibri" panose="020F0502020204030204" pitchFamily="34" charset="0"/>
            </a:endParaRPr>
          </a:p>
        </p:txBody>
      </p:sp>
      <p:sp>
        <p:nvSpPr>
          <p:cNvPr id="31" name="object 31"/>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sz="900">
              <a:cs typeface="Calibri" panose="020F0502020204030204" pitchFamily="34" charset="0"/>
            </a:endParaRPr>
          </a:p>
        </p:txBody>
      </p:sp>
      <p:sp>
        <p:nvSpPr>
          <p:cNvPr id="32" name="object 32"/>
          <p:cNvSpPr txBox="1"/>
          <p:nvPr/>
        </p:nvSpPr>
        <p:spPr>
          <a:xfrm>
            <a:off x="6728771" y="10083162"/>
            <a:ext cx="127635" cy="289823"/>
          </a:xfrm>
          <a:prstGeom prst="rect">
            <a:avLst/>
          </a:prstGeom>
        </p:spPr>
        <p:txBody>
          <a:bodyPr vert="horz" wrap="square" lIns="0" tIns="12700" rIns="0" bIns="0" rtlCol="0">
            <a:spAutoFit/>
          </a:bodyPr>
          <a:lstStyle/>
          <a:p>
            <a:pPr marL="12700">
              <a:lnSpc>
                <a:spcPct val="100000"/>
              </a:lnSpc>
              <a:spcBef>
                <a:spcPts val="100"/>
              </a:spcBef>
            </a:pPr>
            <a:r>
              <a:rPr sz="900" spc="-25" dirty="0">
                <a:solidFill>
                  <a:srgbClr val="FFFFFF"/>
                </a:solidFill>
                <a:latin typeface="Century Gothic"/>
                <a:cs typeface="Calibri" panose="020F0502020204030204" pitchFamily="34" charset="0"/>
              </a:rPr>
              <a:t>21</a:t>
            </a:r>
            <a:endParaRPr sz="900" dirty="0">
              <a:latin typeface="Century Gothic"/>
              <a:cs typeface="Calibri" panose="020F0502020204030204" pitchFamily="34" charset="0"/>
            </a:endParaRPr>
          </a:p>
        </p:txBody>
      </p:sp>
      <p:sp>
        <p:nvSpPr>
          <p:cNvPr id="33" name="object 33"/>
          <p:cNvSpPr txBox="1"/>
          <p:nvPr/>
        </p:nvSpPr>
        <p:spPr>
          <a:xfrm>
            <a:off x="4246176" y="10006774"/>
            <a:ext cx="2417445" cy="316562"/>
          </a:xfrm>
          <a:prstGeom prst="rect">
            <a:avLst/>
          </a:prstGeom>
        </p:spPr>
        <p:txBody>
          <a:bodyPr vert="horz" wrap="square" lIns="0" tIns="12700" rIns="0" bIns="0" rtlCol="0">
            <a:spAutoFit/>
          </a:bodyPr>
          <a:lstStyle/>
          <a:p>
            <a:pPr marL="12700" marR="5080" indent="129539" algn="r" rtl="1">
              <a:lnSpc>
                <a:spcPct val="108300"/>
              </a:lnSpc>
              <a:spcBef>
                <a:spcPts val="100"/>
              </a:spcBef>
            </a:pPr>
            <a:r>
              <a:rPr lang="ar-JO" sz="900" dirty="0">
                <a:solidFill>
                  <a:srgbClr val="673089"/>
                </a:solidFill>
                <a:latin typeface="Century Gothic"/>
                <a:cs typeface="Calibri" panose="020F0502020204030204" pitchFamily="34" charset="0"/>
              </a:rPr>
              <a:t>الوحدة 4: </a:t>
            </a:r>
            <a:r>
              <a:rPr lang="ar-JO" sz="900" spc="-10" dirty="0">
                <a:latin typeface="Verdana"/>
                <a:cs typeface="Calibri" panose="020F0502020204030204" pitchFamily="34" charset="0"/>
              </a:rPr>
              <a:t>مراحل آلية الملاحظات والانطباعات</a:t>
            </a:r>
          </a:p>
          <a:p>
            <a:pPr marL="12700" marR="5080" indent="129539" algn="r" rtl="1">
              <a:lnSpc>
                <a:spcPct val="108300"/>
              </a:lnSpc>
              <a:spcBef>
                <a:spcPts val="100"/>
              </a:spcBef>
            </a:pPr>
            <a:r>
              <a:rPr lang="ar-JO" sz="900" dirty="0">
                <a:solidFill>
                  <a:srgbClr val="673089"/>
                </a:solidFill>
                <a:latin typeface="Verdana"/>
                <a:cs typeface="Calibri" panose="020F0502020204030204" pitchFamily="34" charset="0"/>
              </a:rPr>
              <a:t>المرحلة الثالثة: إحالة وتحليل الملاحظات والانطباعات</a:t>
            </a:r>
            <a:endParaRPr sz="900" dirty="0">
              <a:latin typeface="Verdana"/>
              <a:cs typeface="Calibri" panose="020F0502020204030204" pitchFamily="34" charset="0"/>
            </a:endParaRPr>
          </a:p>
        </p:txBody>
      </p:sp>
      <p:sp>
        <p:nvSpPr>
          <p:cNvPr id="34" name="Rectangle 1">
            <a:extLst>
              <a:ext uri="{FF2B5EF4-FFF2-40B4-BE49-F238E27FC236}">
                <a16:creationId xmlns:a16="http://schemas.microsoft.com/office/drawing/2014/main" id="{6A7C6F5A-B8E7-2A67-6157-2A7AF1B91C33}"/>
              </a:ext>
            </a:extLst>
          </p:cNvPr>
          <p:cNvSpPr>
            <a:spLocks noChangeArrowheads="1"/>
          </p:cNvSpPr>
          <p:nvPr/>
        </p:nvSpPr>
        <p:spPr bwMode="auto">
          <a:xfrm>
            <a:off x="7556435" y="188194"/>
            <a:ext cx="65" cy="808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5" name="Rectangle 2">
            <a:extLst>
              <a:ext uri="{FF2B5EF4-FFF2-40B4-BE49-F238E27FC236}">
                <a16:creationId xmlns:a16="http://schemas.microsoft.com/office/drawing/2014/main" id="{605DFF94-702A-5B2E-861C-4E35765C9310}"/>
              </a:ext>
            </a:extLst>
          </p:cNvPr>
          <p:cNvSpPr>
            <a:spLocks noChangeArrowheads="1"/>
          </p:cNvSpPr>
          <p:nvPr/>
        </p:nvSpPr>
        <p:spPr bwMode="auto">
          <a:xfrm>
            <a:off x="7556435" y="188194"/>
            <a:ext cx="65" cy="808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6" name="Rectangle 3">
            <a:extLst>
              <a:ext uri="{FF2B5EF4-FFF2-40B4-BE49-F238E27FC236}">
                <a16:creationId xmlns:a16="http://schemas.microsoft.com/office/drawing/2014/main" id="{3187BD49-4082-E9D8-311D-2A1D17006322}"/>
              </a:ext>
            </a:extLst>
          </p:cNvPr>
          <p:cNvSpPr>
            <a:spLocks noChangeArrowheads="1"/>
          </p:cNvSpPr>
          <p:nvPr/>
        </p:nvSpPr>
        <p:spPr bwMode="auto">
          <a:xfrm>
            <a:off x="7556435" y="188194"/>
            <a:ext cx="65" cy="808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7" name="Rectangle 4">
            <a:extLst>
              <a:ext uri="{FF2B5EF4-FFF2-40B4-BE49-F238E27FC236}">
                <a16:creationId xmlns:a16="http://schemas.microsoft.com/office/drawing/2014/main" id="{E14D112F-BFBA-9F3C-381F-215FB7BC8EBF}"/>
              </a:ext>
            </a:extLst>
          </p:cNvPr>
          <p:cNvSpPr>
            <a:spLocks noChangeArrowheads="1"/>
          </p:cNvSpPr>
          <p:nvPr/>
        </p:nvSpPr>
        <p:spPr bwMode="auto">
          <a:xfrm>
            <a:off x="7556435" y="188194"/>
            <a:ext cx="65" cy="808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8" name="Rectangle 5">
            <a:extLst>
              <a:ext uri="{FF2B5EF4-FFF2-40B4-BE49-F238E27FC236}">
                <a16:creationId xmlns:a16="http://schemas.microsoft.com/office/drawing/2014/main" id="{716581DB-3329-3F87-854E-9B4140DD561E}"/>
              </a:ext>
            </a:extLst>
          </p:cNvPr>
          <p:cNvSpPr>
            <a:spLocks noChangeArrowheads="1"/>
          </p:cNvSpPr>
          <p:nvPr/>
        </p:nvSpPr>
        <p:spPr bwMode="auto">
          <a:xfrm>
            <a:off x="7556435" y="188194"/>
            <a:ext cx="65" cy="808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9" name="Rectangle 6">
            <a:extLst>
              <a:ext uri="{FF2B5EF4-FFF2-40B4-BE49-F238E27FC236}">
                <a16:creationId xmlns:a16="http://schemas.microsoft.com/office/drawing/2014/main" id="{59D44BEA-35D5-CC4C-5EDF-D104407A6935}"/>
              </a:ext>
            </a:extLst>
          </p:cNvPr>
          <p:cNvSpPr>
            <a:spLocks noChangeArrowheads="1"/>
          </p:cNvSpPr>
          <p:nvPr/>
        </p:nvSpPr>
        <p:spPr bwMode="auto">
          <a:xfrm>
            <a:off x="7556435" y="188194"/>
            <a:ext cx="65" cy="808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0" name="Rectangle 7">
            <a:extLst>
              <a:ext uri="{FF2B5EF4-FFF2-40B4-BE49-F238E27FC236}">
                <a16:creationId xmlns:a16="http://schemas.microsoft.com/office/drawing/2014/main" id="{59EA1DAE-7030-210D-BCAD-BE85A38EB471}"/>
              </a:ext>
            </a:extLst>
          </p:cNvPr>
          <p:cNvSpPr>
            <a:spLocks noChangeArrowheads="1"/>
          </p:cNvSpPr>
          <p:nvPr/>
        </p:nvSpPr>
        <p:spPr bwMode="auto">
          <a:xfrm>
            <a:off x="7556435" y="188194"/>
            <a:ext cx="65" cy="808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90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2" name="TextBox 41">
            <a:extLst>
              <a:ext uri="{FF2B5EF4-FFF2-40B4-BE49-F238E27FC236}">
                <a16:creationId xmlns:a16="http://schemas.microsoft.com/office/drawing/2014/main" id="{36DFADD9-6D50-8AB1-69E9-B6D67AD4F9D6}"/>
              </a:ext>
            </a:extLst>
          </p:cNvPr>
          <p:cNvSpPr txBox="1"/>
          <p:nvPr/>
        </p:nvSpPr>
        <p:spPr>
          <a:xfrm>
            <a:off x="2033256" y="5055683"/>
            <a:ext cx="4695515" cy="369332"/>
          </a:xfrm>
          <a:prstGeom prst="rect">
            <a:avLst/>
          </a:prstGeom>
          <a:noFill/>
        </p:spPr>
        <p:txBody>
          <a:bodyPr wrap="square">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900" u="none" strike="noStrike" cap="none" normalizeH="0" baseline="0" dirty="0">
                <a:ln>
                  <a:noFill/>
                </a:ln>
                <a:solidFill>
                  <a:srgbClr val="202124"/>
                </a:solidFill>
                <a:effectLst/>
                <a:latin typeface="+mj-lt"/>
                <a:cs typeface="Calibri" panose="020F0502020204030204" pitchFamily="34" charset="0"/>
              </a:rPr>
              <a:t>تأكد من عدم تصنيف أي </a:t>
            </a:r>
            <a:r>
              <a:rPr lang="ar-JO" sz="900" dirty="0">
                <a:solidFill>
                  <a:srgbClr val="E42A83"/>
                </a:solidFill>
                <a:latin typeface="+mj-lt"/>
                <a:cs typeface="Calibri" panose="020F0502020204030204" pitchFamily="34" charset="0"/>
                <a:hlinkClick r:id="rId7" action="ppaction://hlinksldjump"/>
              </a:rPr>
              <a:t>ملاحظات وانطباعات حساسة</a:t>
            </a:r>
            <a:r>
              <a:rPr lang="ar-JO" sz="900" spc="50" dirty="0">
                <a:solidFill>
                  <a:srgbClr val="E42A83"/>
                </a:solidFill>
                <a:latin typeface="+mj-lt"/>
                <a:cs typeface="Calibri" panose="020F0502020204030204" pitchFamily="34" charset="0"/>
              </a:rPr>
              <a:t> </a:t>
            </a:r>
            <a:r>
              <a:rPr kumimoji="0" lang="ar-SA" altLang="en-US" sz="900" u="none" strike="noStrike" cap="none" normalizeH="0" baseline="0" dirty="0">
                <a:ln>
                  <a:noFill/>
                </a:ln>
                <a:solidFill>
                  <a:srgbClr val="202124"/>
                </a:solidFill>
                <a:effectLst/>
                <a:latin typeface="+mj-lt"/>
                <a:cs typeface="Calibri" panose="020F0502020204030204" pitchFamily="34" charset="0"/>
              </a:rPr>
              <a:t>عن طريق الخطأ على أنها غير حساسة. إذا كان الأمر كذلك، </a:t>
            </a:r>
            <a:r>
              <a:rPr lang="ar-JO" altLang="en-US" sz="900" dirty="0">
                <a:solidFill>
                  <a:srgbClr val="202124"/>
                </a:solidFill>
                <a:latin typeface="+mj-lt"/>
                <a:cs typeface="Calibri" panose="020F0502020204030204" pitchFamily="34" charset="0"/>
              </a:rPr>
              <a:t>احرص على تغيير</a:t>
            </a:r>
            <a:r>
              <a:rPr kumimoji="0" lang="ar-SA" altLang="en-US" sz="900" u="none" strike="noStrike" cap="none" normalizeH="0" baseline="0" dirty="0">
                <a:ln>
                  <a:noFill/>
                </a:ln>
                <a:solidFill>
                  <a:srgbClr val="202124"/>
                </a:solidFill>
                <a:effectLst/>
                <a:latin typeface="+mj-lt"/>
                <a:cs typeface="Calibri" panose="020F0502020204030204" pitchFamily="34" charset="0"/>
              </a:rPr>
              <a:t> حالة التعليق وحذف أي </a:t>
            </a:r>
            <a:r>
              <a:rPr lang="ar-JO" sz="900" spc="-10" dirty="0">
                <a:solidFill>
                  <a:srgbClr val="E42A83"/>
                </a:solidFill>
                <a:latin typeface="+mj-lt"/>
                <a:cs typeface="Calibri" panose="020F0502020204030204" pitchFamily="34" charset="0"/>
                <a:hlinkClick r:id="rId7" action="ppaction://hlinksldjump"/>
              </a:rPr>
              <a:t>معلومات شخصية </a:t>
            </a:r>
            <a:r>
              <a:rPr kumimoji="0" lang="ar-SA" altLang="en-US" sz="900" u="none" strike="noStrike" cap="none" normalizeH="0" baseline="0" dirty="0">
                <a:ln>
                  <a:noFill/>
                </a:ln>
                <a:solidFill>
                  <a:srgbClr val="202124"/>
                </a:solidFill>
                <a:effectLst/>
                <a:latin typeface="+mj-lt"/>
                <a:cs typeface="Calibri" panose="020F0502020204030204" pitchFamily="34" charset="0"/>
              </a:rPr>
              <a:t>غير ضرورية</a:t>
            </a:r>
            <a:r>
              <a:rPr kumimoji="0" lang="en-US" altLang="en-US" sz="900" u="none" strike="noStrike" cap="none" normalizeH="0" baseline="0" dirty="0">
                <a:ln>
                  <a:noFill/>
                </a:ln>
                <a:solidFill>
                  <a:schemeClr val="tx1"/>
                </a:solidFill>
                <a:effectLst/>
                <a:latin typeface="+mj-lt"/>
                <a:cs typeface="Calibri" panose="020F0502020204030204" pitchFamily="34" charset="0"/>
              </a:rPr>
              <a:t> </a:t>
            </a:r>
            <a:r>
              <a:rPr kumimoji="0" lang="ar-JO" altLang="en-US" sz="900" u="none" strike="noStrike" cap="none" normalizeH="0" baseline="0" dirty="0">
                <a:ln>
                  <a:noFill/>
                </a:ln>
                <a:solidFill>
                  <a:schemeClr val="tx1"/>
                </a:solidFill>
                <a:effectLst/>
                <a:latin typeface="+mj-lt"/>
                <a:cs typeface="Calibri" panose="020F0502020204030204" pitchFamily="34" charset="0"/>
              </a:rPr>
              <a:t>.</a:t>
            </a:r>
            <a:endParaRPr kumimoji="0" lang="en-US" altLang="en-US" sz="900" u="none" strike="noStrike" cap="none" normalizeH="0" baseline="0" dirty="0">
              <a:ln>
                <a:noFill/>
              </a:ln>
              <a:solidFill>
                <a:schemeClr val="tx1"/>
              </a:solidFill>
              <a:effectLst/>
              <a:latin typeface="+mj-lt"/>
              <a:cs typeface="Calibri" panose="020F0502020204030204" pitchFamily="34" charset="0"/>
            </a:endParaRPr>
          </a:p>
        </p:txBody>
      </p:sp>
      <p:sp>
        <p:nvSpPr>
          <p:cNvPr id="43" name="Rectangle 8">
            <a:extLst>
              <a:ext uri="{FF2B5EF4-FFF2-40B4-BE49-F238E27FC236}">
                <a16:creationId xmlns:a16="http://schemas.microsoft.com/office/drawing/2014/main" id="{46148AE5-64C9-9BF9-120D-30EA2339FF2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4" name="Rectangle 9">
            <a:extLst>
              <a:ext uri="{FF2B5EF4-FFF2-40B4-BE49-F238E27FC236}">
                <a16:creationId xmlns:a16="http://schemas.microsoft.com/office/drawing/2014/main" id="{51D9584F-F3C4-F553-45B4-01332F4AEDB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075429" y="350954"/>
            <a:ext cx="2995930" cy="2112822"/>
          </a:xfrm>
          <a:prstGeom prst="rect">
            <a:avLst/>
          </a:prstGeom>
        </p:spPr>
        <p:txBody>
          <a:bodyPr vert="horz" wrap="square" lIns="0" tIns="12700" rIns="0" bIns="0" rtlCol="0">
            <a:spAutoFit/>
          </a:bodyPr>
          <a:lstStyle/>
          <a:p>
            <a:pPr marL="12700" algn="r" rtl="1">
              <a:lnSpc>
                <a:spcPct val="100000"/>
              </a:lnSpc>
              <a:spcBef>
                <a:spcPts val="100"/>
              </a:spcBef>
            </a:pPr>
            <a:r>
              <a:rPr sz="1700" b="1" dirty="0">
                <a:solidFill>
                  <a:srgbClr val="E42A83"/>
                </a:solidFill>
                <a:latin typeface="Century Gothic"/>
                <a:cs typeface="Calibri" panose="020F0502020204030204" pitchFamily="34" charset="0"/>
              </a:rPr>
              <a:t>3.2</a:t>
            </a:r>
            <a:r>
              <a:rPr sz="1700" b="1" spc="85" dirty="0">
                <a:solidFill>
                  <a:srgbClr val="E42A83"/>
                </a:solidFill>
                <a:latin typeface="Century Gothic"/>
                <a:cs typeface="Calibri" panose="020F0502020204030204" pitchFamily="34" charset="0"/>
              </a:rPr>
              <a:t> </a:t>
            </a:r>
            <a:r>
              <a:rPr lang="ar-JO" sz="1700" b="1" spc="85" dirty="0">
                <a:solidFill>
                  <a:srgbClr val="E42A83"/>
                </a:solidFill>
                <a:latin typeface="Century Gothic"/>
                <a:cs typeface="Calibri" panose="020F0502020204030204" pitchFamily="34" charset="0"/>
              </a:rPr>
              <a:t>تحديد الأولويات والإحالة</a:t>
            </a:r>
          </a:p>
          <a:p>
            <a:pPr marL="12700" algn="r" rtl="1">
              <a:lnSpc>
                <a:spcPct val="100000"/>
              </a:lnSpc>
              <a:spcBef>
                <a:spcPts val="100"/>
              </a:spcBef>
            </a:pPr>
            <a:endParaRPr sz="1700" dirty="0">
              <a:latin typeface="Century Gothic"/>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الممكن أن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تكون بعض تعليقات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مهمة للغاية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مما يعني أنها تحتاج إلى </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متابعة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فورية</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 ومحددة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قبل التحليل العام ومناقشة جميع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a:t>
            </a:r>
            <a:r>
              <a:rPr lang="ar-JO" altLang="en-US" sz="1000" dirty="0">
                <a:solidFill>
                  <a:srgbClr val="202124"/>
                </a:solidFill>
                <a:latin typeface="inherit"/>
                <a:cs typeface="Calibri" panose="020F0502020204030204" pitchFamily="34" charset="0"/>
              </a:rPr>
              <a:t> قد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تشمل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بعض</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المشكلات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إيصال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الأغذية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الفاسد</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المخاطر الأمنية المحتملة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إشارات على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تفشي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الوباء</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الشائعات الجديدة التي قد تهدد البرمجة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r" rtl="1">
              <a:lnSpc>
                <a:spcPct val="113999"/>
              </a:lnSpc>
              <a:spcBef>
                <a:spcPts val="85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وضع علامة على أي شيء ذو طبيعة حساسة أو عاجلة أثناء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دمج</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وإحالته على الفور إلى الأشخاص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المعنيين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إطار الإحالة الداخلي الخاص ب</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 (انظر إلى القسم 1.5 في </a:t>
            </a:r>
            <a:r>
              <a:rPr lang="ar-JO" sz="950" u="sng" dirty="0">
                <a:solidFill>
                  <a:srgbClr val="992B7D"/>
                </a:solidFill>
                <a:uFill>
                  <a:solidFill>
                    <a:srgbClr val="992B7D"/>
                  </a:solidFill>
                </a:uFill>
                <a:latin typeface="Arial"/>
                <a:cs typeface="Calibri" panose="020F0502020204030204" pitchFamily="34" charset="0"/>
                <a:hlinkClick r:id="rId2"/>
              </a:rPr>
              <a:t>الوحدة 2 - أساسيات الملاحظات والانطباعات</a:t>
            </a:r>
            <a:r>
              <a:rPr lang="ar-JO" sz="950" u="sng" dirty="0">
                <a:solidFill>
                  <a:srgbClr val="992B7D"/>
                </a:solidFill>
                <a:uFill>
                  <a:solidFill>
                    <a:srgbClr val="992B7D"/>
                  </a:solidFill>
                </a:uFill>
                <a:latin typeface="Arial"/>
                <a:cs typeface="Calibri" panose="020F0502020204030204" pitchFamily="34" charset="0"/>
              </a:rPr>
              <a:t> </a:t>
            </a:r>
            <a:r>
              <a:rPr lang="ar-JO" sz="950" dirty="0">
                <a:solidFill>
                  <a:schemeClr val="tx1"/>
                </a:solidFill>
                <a:uFill>
                  <a:solidFill>
                    <a:srgbClr val="992B7D"/>
                  </a:solidFill>
                </a:uFill>
                <a:latin typeface="Arial"/>
                <a:cs typeface="Calibri" panose="020F0502020204030204" pitchFamily="34" charset="0"/>
              </a:rPr>
              <a:t>من مجموعة أدوات الملاحظات والأدوات.</a:t>
            </a:r>
            <a:endParaRPr sz="950" dirty="0">
              <a:solidFill>
                <a:schemeClr val="tx1"/>
              </a:solidFill>
              <a:latin typeface="Arial"/>
              <a:cs typeface="Calibri" panose="020F0502020204030204" pitchFamily="34" charset="0"/>
            </a:endParaRPr>
          </a:p>
        </p:txBody>
      </p:sp>
      <p:sp>
        <p:nvSpPr>
          <p:cNvPr id="3" name="object 3"/>
          <p:cNvSpPr txBox="1"/>
          <p:nvPr/>
        </p:nvSpPr>
        <p:spPr>
          <a:xfrm>
            <a:off x="618832" y="864393"/>
            <a:ext cx="2996565" cy="2035878"/>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 حالة البيانات الحساسة، يجب أن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يقتصر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حق الوصول إلى المعلومات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جهة الاتصال المحددة مسبقًا فقط.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بناء</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على سياسة مؤسستك بشأن التعامل مع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en-US" altLang="en-US" sz="100" b="0" i="0" u="none" strike="noStrike" cap="none" normalizeH="0" baseline="0" dirty="0">
                <a:ln>
                  <a:noFill/>
                </a:ln>
                <a:solidFill>
                  <a:schemeClr val="tx1"/>
                </a:solidFill>
                <a:effectLst/>
                <a:cs typeface="Calibri" panose="020F0502020204030204" pitchFamily="34" charset="0"/>
              </a:rPr>
              <a:t> </a:t>
            </a:r>
            <a:r>
              <a:rPr kumimoji="0" lang="ar-JO" altLang="en-US" sz="100" b="0" i="0" u="none" strike="noStrike" cap="none" normalizeH="0" baseline="0" dirty="0">
                <a:ln>
                  <a:noFill/>
                </a:ln>
                <a:solidFill>
                  <a:schemeClr val="tx1"/>
                </a:solidFill>
                <a:effectLst/>
                <a:cs typeface="Calibri" panose="020F0502020204030204" pitchFamily="34" charset="0"/>
              </a:rPr>
              <a:t> </a:t>
            </a:r>
            <a:r>
              <a:rPr lang="ar-JO" sz="1000" dirty="0">
                <a:solidFill>
                  <a:srgbClr val="E42A83"/>
                </a:solidFill>
                <a:latin typeface="Arial"/>
                <a:cs typeface="Calibri" panose="020F0502020204030204" pitchFamily="34" charset="0"/>
                <a:hlinkClick r:id="rId3" action="ppaction://hlinksldjump"/>
              </a:rPr>
              <a:t>الملاحظات والانطباعات الحساسة</a:t>
            </a:r>
            <a:r>
              <a:rPr lang="ar-JO" sz="1000" dirty="0">
                <a:solidFill>
                  <a:schemeClr val="tx1"/>
                </a:solidFill>
                <a:latin typeface="Arial" panose="020B0604020202020204" pitchFamily="34" charset="0"/>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 مشاركة تعليقات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الحساسة عبر البريد الإلكتروني مع مرفق محمي بكلمة مرور</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بحيث </a:t>
            </a:r>
            <a:r>
              <a:rPr lang="ar-JO" altLang="en-US" sz="1000" dirty="0">
                <a:solidFill>
                  <a:srgbClr val="202124"/>
                </a:solidFill>
                <a:latin typeface="inherit"/>
                <a:cs typeface="Calibri" panose="020F0502020204030204" pitchFamily="34" charset="0"/>
              </a:rPr>
              <a:t>س</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يتم إرسال كلمة المرور عبر قناة مختلفة، مثل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lang="ar-JO" altLang="en-US" sz="1000" dirty="0">
                <a:solidFill>
                  <a:srgbClr val="202124"/>
                </a:solidFill>
                <a:latin typeface="inherit"/>
                <a:cs typeface="Calibri" panose="020F0502020204030204" pitchFamily="34" charset="0"/>
              </a:rPr>
              <a:t>رسائل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نصية. تعرف على المزيد حول كيفية التعامل مع البيانات الحساسة في </a:t>
            </a:r>
            <a:r>
              <a:rPr lang="ar-JO" sz="950" u="sng" dirty="0">
                <a:solidFill>
                  <a:srgbClr val="992B7D"/>
                </a:solidFill>
                <a:uFill>
                  <a:solidFill>
                    <a:srgbClr val="992B7D"/>
                  </a:solidFill>
                </a:uFill>
                <a:latin typeface="Arial"/>
                <a:cs typeface="Calibri" panose="020F0502020204030204" pitchFamily="34" charset="0"/>
                <a:hlinkClick r:id="rId2"/>
              </a:rPr>
              <a:t>الوحدة 5</a:t>
            </a:r>
            <a:r>
              <a:rPr sz="950" spc="-25" dirty="0">
                <a:latin typeface="Arial"/>
                <a:cs typeface="Calibri" panose="020F0502020204030204" pitchFamily="34" charset="0"/>
              </a:rPr>
              <a:t>.</a:t>
            </a:r>
            <a:endParaRPr lang="ar-JO" sz="950" spc="-25" dirty="0">
              <a:latin typeface="Arial"/>
              <a:cs typeface="Calibri" panose="020F0502020204030204" pitchFamily="34" charset="0"/>
            </a:endParaRPr>
          </a:p>
          <a:p>
            <a:pPr marL="12700" marR="5080" algn="just" rtl="1">
              <a:lnSpc>
                <a:spcPct val="113999"/>
              </a:lnSpc>
              <a:spcBef>
                <a:spcPts val="100"/>
              </a:spcBef>
            </a:pPr>
            <a:endParaRPr sz="950"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بمجرد إحالة تعليقات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إلى جهة الاتصال المناسبة،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احرص على توثيق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الجهة التي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تمت الإحالة لها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مع التاريخ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وجهة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الاتصال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المسؤولة عن المتابعة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يمكنك القيام بذلك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خلال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قاعدة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أو سجل الملاحظات والانطباعات. </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 name="object 4"/>
          <p:cNvSpPr txBox="1"/>
          <p:nvPr/>
        </p:nvSpPr>
        <p:spPr>
          <a:xfrm>
            <a:off x="618832" y="3567599"/>
            <a:ext cx="6145530" cy="856645"/>
          </a:xfrm>
          <a:prstGeom prst="rect">
            <a:avLst/>
          </a:prstGeom>
        </p:spPr>
        <p:txBody>
          <a:bodyPr vert="horz" wrap="square" lIns="0" tIns="12700" rIns="0" bIns="0" rtlCol="0">
            <a:spAutoFit/>
          </a:bodyPr>
          <a:lstStyle/>
          <a:p>
            <a:pPr marL="12700" rtl="1">
              <a:lnSpc>
                <a:spcPct val="100000"/>
              </a:lnSpc>
              <a:spcBef>
                <a:spcPts val="100"/>
              </a:spcBef>
            </a:pPr>
            <a:r>
              <a:rPr sz="1700" b="1" spc="55" dirty="0">
                <a:solidFill>
                  <a:srgbClr val="E42A83"/>
                </a:solidFill>
                <a:latin typeface="Century Gothic"/>
                <a:cs typeface="Calibri" panose="020F0502020204030204" pitchFamily="34" charset="0"/>
              </a:rPr>
              <a:t>3.3</a:t>
            </a:r>
            <a:r>
              <a:rPr sz="1700" b="1" spc="35" dirty="0">
                <a:solidFill>
                  <a:srgbClr val="E42A83"/>
                </a:solidFill>
                <a:latin typeface="Century Gothic"/>
                <a:cs typeface="Calibri" panose="020F0502020204030204" pitchFamily="34" charset="0"/>
              </a:rPr>
              <a:t> </a:t>
            </a:r>
            <a:r>
              <a:rPr lang="ar-JO" sz="1700" b="1" spc="35" dirty="0">
                <a:solidFill>
                  <a:srgbClr val="E42A83"/>
                </a:solidFill>
                <a:latin typeface="Century Gothic"/>
                <a:cs typeface="Calibri" panose="020F0502020204030204" pitchFamily="34" charset="0"/>
              </a:rPr>
              <a:t> </a:t>
            </a:r>
            <a:r>
              <a:rPr lang="ar-JO" sz="1700" b="1" spc="80" dirty="0">
                <a:solidFill>
                  <a:srgbClr val="E42A83"/>
                </a:solidFill>
                <a:latin typeface="Century Gothic"/>
                <a:cs typeface="Calibri" panose="020F0502020204030204" pitchFamily="34" charset="0"/>
              </a:rPr>
              <a:t>إستكشاف البيانات وفرزها</a:t>
            </a:r>
          </a:p>
          <a:p>
            <a:pPr marL="12700" rtl="1">
              <a:lnSpc>
                <a:spcPct val="100000"/>
              </a:lnSpc>
              <a:spcBef>
                <a:spcPts val="100"/>
              </a:spcBef>
            </a:pPr>
            <a:endParaRPr sz="1700" dirty="0">
              <a:latin typeface="Century Gothic"/>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الشيء الأكثر وضوحًا الذي يجب النظر إليه بعد إجراء ال</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ستطلاع هو التوزيع الأساسي </a:t>
            </a:r>
            <a:r>
              <a:rPr lang="ar-JO" altLang="en-US" sz="1000" dirty="0">
                <a:solidFill>
                  <a:srgbClr val="202124"/>
                </a:solidFill>
                <a:latin typeface="inherit"/>
                <a:cs typeface="Calibri" panose="020F0502020204030204" pitchFamily="34" charset="0"/>
              </a:rPr>
              <a:t>للإستجابات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فيما يلي قائمة بالأسئلة التي يجب مراعاتها عند النظر إلى التوزيع</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pic>
        <p:nvPicPr>
          <p:cNvPr id="5" name="object 5"/>
          <p:cNvPicPr/>
          <p:nvPr/>
        </p:nvPicPr>
        <p:blipFill>
          <a:blip r:embed="rId4" cstate="print"/>
          <a:stretch>
            <a:fillRect/>
          </a:stretch>
        </p:blipFill>
        <p:spPr>
          <a:xfrm>
            <a:off x="740767" y="4483066"/>
            <a:ext cx="142798" cy="142798"/>
          </a:xfrm>
          <a:prstGeom prst="rect">
            <a:avLst/>
          </a:prstGeom>
        </p:spPr>
      </p:pic>
      <p:sp>
        <p:nvSpPr>
          <p:cNvPr id="6" name="object 6"/>
          <p:cNvSpPr txBox="1"/>
          <p:nvPr/>
        </p:nvSpPr>
        <p:spPr>
          <a:xfrm>
            <a:off x="773505" y="4482534"/>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dirty="0">
              <a:latin typeface="Century Gothic"/>
              <a:cs typeface="Calibri" panose="020F0502020204030204" pitchFamily="34" charset="0"/>
            </a:endParaRPr>
          </a:p>
        </p:txBody>
      </p:sp>
      <p:sp>
        <p:nvSpPr>
          <p:cNvPr id="7" name="object 7"/>
          <p:cNvSpPr txBox="1"/>
          <p:nvPr/>
        </p:nvSpPr>
        <p:spPr>
          <a:xfrm>
            <a:off x="4222114" y="4454286"/>
            <a:ext cx="2702560" cy="1341842"/>
          </a:xfrm>
          <a:prstGeom prst="rect">
            <a:avLst/>
          </a:prstGeom>
        </p:spPr>
        <p:txBody>
          <a:bodyPr vert="horz" wrap="square" lIns="0" tIns="12700" rIns="0" bIns="0" rtlCol="0">
            <a:spAutoFit/>
          </a:bodyPr>
          <a:lstStyle/>
          <a:p>
            <a:pPr marL="12700" marR="508634" rtl="1">
              <a:lnSpc>
                <a:spcPct val="113999"/>
              </a:lnSpc>
              <a:spcBef>
                <a:spcPts val="100"/>
              </a:spcBef>
            </a:pPr>
            <a:r>
              <a:rPr lang="ar-JO" sz="950" b="1" i="1" spc="10" dirty="0">
                <a:solidFill>
                  <a:srgbClr val="990099"/>
                </a:solidFill>
                <a:latin typeface="Calibri"/>
                <a:cs typeface="Calibri" panose="020F0502020204030204" pitchFamily="34" charset="0"/>
              </a:rPr>
              <a:t>هل كانت استجابة المشاركين كما كنت تتوقع؟</a:t>
            </a:r>
            <a:endParaRPr sz="950" dirty="0">
              <a:solidFill>
                <a:srgbClr val="990099"/>
              </a:solidFill>
              <a:latin typeface="Calibri"/>
              <a:cs typeface="Calibri" panose="020F0502020204030204" pitchFamily="34" charset="0"/>
            </a:endParaRPr>
          </a:p>
          <a:p>
            <a:pPr marL="12700" algn="just" rtl="1">
              <a:lnSpc>
                <a:spcPct val="100000"/>
              </a:lnSpc>
              <a:spcBef>
                <a:spcPts val="1010"/>
              </a:spcBef>
            </a:pPr>
            <a:r>
              <a:rPr lang="ar-JO" sz="950" b="1" i="1" dirty="0">
                <a:solidFill>
                  <a:srgbClr val="990099"/>
                </a:solidFill>
                <a:latin typeface="Trebuchet MS"/>
                <a:cs typeface="Calibri" panose="020F0502020204030204" pitchFamily="34" charset="0"/>
              </a:rPr>
              <a:t>هل تميّز سؤال معين على الأسئلة الأخرى؟ </a:t>
            </a:r>
            <a:endParaRPr sz="950" dirty="0">
              <a:solidFill>
                <a:srgbClr val="990099"/>
              </a:solidFill>
              <a:latin typeface="Trebuchet MS"/>
              <a:cs typeface="Calibri" panose="020F0502020204030204" pitchFamily="34" charset="0"/>
            </a:endParaRPr>
          </a:p>
          <a:p>
            <a:pPr marL="12700" marR="74930" algn="just" rtl="1">
              <a:lnSpc>
                <a:spcPct val="113999"/>
              </a:lnSpc>
              <a:spcBef>
                <a:spcPts val="850"/>
              </a:spcBef>
            </a:pPr>
            <a:r>
              <a:rPr lang="ar-JO" sz="950" b="1" i="1" dirty="0">
                <a:solidFill>
                  <a:srgbClr val="990099"/>
                </a:solidFill>
                <a:latin typeface="Trebuchet MS"/>
                <a:cs typeface="Calibri" panose="020F0502020204030204" pitchFamily="34" charset="0"/>
              </a:rPr>
              <a:t>هل تمت قدمت المجموعات المختلفة نفس الإجابة على سؤال معين؟</a:t>
            </a:r>
            <a:endParaRPr sz="950" dirty="0">
              <a:solidFill>
                <a:srgbClr val="990099"/>
              </a:solidFill>
              <a:latin typeface="Trebuchet MS"/>
              <a:cs typeface="Calibri" panose="020F0502020204030204" pitchFamily="34" charset="0"/>
            </a:endParaRPr>
          </a:p>
          <a:p>
            <a:pPr marL="12700" marR="41275" algn="just" rtl="1">
              <a:lnSpc>
                <a:spcPct val="113999"/>
              </a:lnSpc>
              <a:spcBef>
                <a:spcPts val="850"/>
              </a:spcBef>
            </a:pPr>
            <a:r>
              <a:rPr lang="ar-JO" sz="950" b="1" i="1" dirty="0">
                <a:solidFill>
                  <a:srgbClr val="990099"/>
                </a:solidFill>
                <a:latin typeface="Trebuchet MS"/>
                <a:cs typeface="Calibri" panose="020F0502020204030204" pitchFamily="34" charset="0"/>
              </a:rPr>
              <a:t>على سبيل المثال، هل استجاب الرجال والنساء بشكل مختلف؟ </a:t>
            </a:r>
            <a:r>
              <a:rPr lang="ar-JO" sz="950" b="1" i="1" dirty="0" err="1">
                <a:solidFill>
                  <a:srgbClr val="990099"/>
                </a:solidFill>
                <a:latin typeface="Trebuchet MS"/>
                <a:cs typeface="Calibri" panose="020F0502020204030204" pitchFamily="34" charset="0"/>
              </a:rPr>
              <a:t>أواستجابات</a:t>
            </a:r>
            <a:r>
              <a:rPr lang="ar-JO" sz="950" b="1" i="1" dirty="0">
                <a:solidFill>
                  <a:srgbClr val="990099"/>
                </a:solidFill>
                <a:latin typeface="Trebuchet MS"/>
                <a:cs typeface="Calibri" panose="020F0502020204030204" pitchFamily="34" charset="0"/>
              </a:rPr>
              <a:t> فئة الشباب عن فئة كبار السن؟ </a:t>
            </a:r>
            <a:endParaRPr sz="950" dirty="0">
              <a:solidFill>
                <a:srgbClr val="990099"/>
              </a:solidFill>
              <a:latin typeface="Calibri"/>
              <a:cs typeface="Calibri" panose="020F0502020204030204" pitchFamily="34" charset="0"/>
            </a:endParaRPr>
          </a:p>
        </p:txBody>
      </p:sp>
      <p:pic>
        <p:nvPicPr>
          <p:cNvPr id="8" name="object 8"/>
          <p:cNvPicPr/>
          <p:nvPr/>
        </p:nvPicPr>
        <p:blipFill>
          <a:blip r:embed="rId4" cstate="print"/>
          <a:stretch>
            <a:fillRect/>
          </a:stretch>
        </p:blipFill>
        <p:spPr>
          <a:xfrm>
            <a:off x="726692" y="5100919"/>
            <a:ext cx="142798" cy="142798"/>
          </a:xfrm>
          <a:prstGeom prst="rect">
            <a:avLst/>
          </a:prstGeom>
        </p:spPr>
      </p:pic>
      <p:sp>
        <p:nvSpPr>
          <p:cNvPr id="9" name="object 9"/>
          <p:cNvSpPr txBox="1"/>
          <p:nvPr/>
        </p:nvSpPr>
        <p:spPr>
          <a:xfrm>
            <a:off x="757951" y="5110690"/>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dirty="0">
              <a:latin typeface="Century Gothic"/>
              <a:cs typeface="Calibri" panose="020F0502020204030204" pitchFamily="34" charset="0"/>
            </a:endParaRPr>
          </a:p>
        </p:txBody>
      </p:sp>
      <p:pic>
        <p:nvPicPr>
          <p:cNvPr id="10" name="object 10"/>
          <p:cNvPicPr/>
          <p:nvPr/>
        </p:nvPicPr>
        <p:blipFill>
          <a:blip r:embed="rId4" cstate="print"/>
          <a:stretch>
            <a:fillRect/>
          </a:stretch>
        </p:blipFill>
        <p:spPr>
          <a:xfrm>
            <a:off x="3869999" y="4818572"/>
            <a:ext cx="142798" cy="142798"/>
          </a:xfrm>
          <a:prstGeom prst="rect">
            <a:avLst/>
          </a:prstGeom>
        </p:spPr>
      </p:pic>
      <p:sp>
        <p:nvSpPr>
          <p:cNvPr id="11" name="object 11"/>
          <p:cNvSpPr txBox="1"/>
          <p:nvPr/>
        </p:nvSpPr>
        <p:spPr>
          <a:xfrm>
            <a:off x="3900285" y="4825914"/>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dirty="0">
              <a:latin typeface="Century Gothic"/>
              <a:cs typeface="Calibri" panose="020F0502020204030204" pitchFamily="34" charset="0"/>
            </a:endParaRPr>
          </a:p>
        </p:txBody>
      </p:sp>
      <p:pic>
        <p:nvPicPr>
          <p:cNvPr id="12" name="object 12"/>
          <p:cNvPicPr/>
          <p:nvPr/>
        </p:nvPicPr>
        <p:blipFill>
          <a:blip r:embed="rId4" cstate="print"/>
          <a:stretch>
            <a:fillRect/>
          </a:stretch>
        </p:blipFill>
        <p:spPr>
          <a:xfrm>
            <a:off x="740767" y="5545739"/>
            <a:ext cx="142798" cy="142798"/>
          </a:xfrm>
          <a:prstGeom prst="rect">
            <a:avLst/>
          </a:prstGeom>
        </p:spPr>
      </p:pic>
      <p:sp>
        <p:nvSpPr>
          <p:cNvPr id="13" name="object 13"/>
          <p:cNvSpPr txBox="1"/>
          <p:nvPr/>
        </p:nvSpPr>
        <p:spPr>
          <a:xfrm>
            <a:off x="773506" y="5548559"/>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a:latin typeface="Century Gothic"/>
              <a:cs typeface="Calibri" panose="020F0502020204030204" pitchFamily="34" charset="0"/>
            </a:endParaRPr>
          </a:p>
        </p:txBody>
      </p:sp>
      <p:pic>
        <p:nvPicPr>
          <p:cNvPr id="14" name="object 14"/>
          <p:cNvPicPr/>
          <p:nvPr/>
        </p:nvPicPr>
        <p:blipFill>
          <a:blip r:embed="rId4" cstate="print"/>
          <a:stretch>
            <a:fillRect/>
          </a:stretch>
        </p:blipFill>
        <p:spPr>
          <a:xfrm>
            <a:off x="3869999" y="4511694"/>
            <a:ext cx="142798" cy="142798"/>
          </a:xfrm>
          <a:prstGeom prst="rect">
            <a:avLst/>
          </a:prstGeom>
        </p:spPr>
      </p:pic>
      <p:sp>
        <p:nvSpPr>
          <p:cNvPr id="15" name="object 15"/>
          <p:cNvSpPr txBox="1"/>
          <p:nvPr/>
        </p:nvSpPr>
        <p:spPr>
          <a:xfrm>
            <a:off x="3902143" y="4511694"/>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dirty="0">
              <a:latin typeface="Century Gothic"/>
              <a:cs typeface="Calibri" panose="020F0502020204030204" pitchFamily="34" charset="0"/>
            </a:endParaRPr>
          </a:p>
        </p:txBody>
      </p:sp>
      <p:sp>
        <p:nvSpPr>
          <p:cNvPr id="16" name="object 16"/>
          <p:cNvSpPr txBox="1"/>
          <p:nvPr/>
        </p:nvSpPr>
        <p:spPr>
          <a:xfrm>
            <a:off x="957100" y="4458848"/>
            <a:ext cx="2767965" cy="1536318"/>
          </a:xfrm>
          <a:prstGeom prst="rect">
            <a:avLst/>
          </a:prstGeom>
        </p:spPr>
        <p:txBody>
          <a:bodyPr vert="horz" wrap="square" lIns="0" tIns="127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إذا </a:t>
            </a:r>
            <a:r>
              <a:rPr kumimoji="0" lang="ar-JO" altLang="en-US" sz="1000" b="1" i="1" u="none" strike="noStrike" cap="none" normalizeH="0" baseline="0" dirty="0">
                <a:ln>
                  <a:noFill/>
                </a:ln>
                <a:solidFill>
                  <a:srgbClr val="990099"/>
                </a:solidFill>
                <a:effectLst/>
                <a:latin typeface="inherit"/>
                <a:cs typeface="Calibri" panose="020F0502020204030204" pitchFamily="34" charset="0"/>
              </a:rPr>
              <a:t>جمعت</a:t>
            </a: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 البيانات من أكثر من موقع، فهل </a:t>
            </a:r>
            <a:r>
              <a:rPr kumimoji="0" lang="ar-JO" altLang="en-US" sz="1000" b="1" i="1" u="none" strike="noStrike" cap="none" normalizeH="0" baseline="0" dirty="0">
                <a:ln>
                  <a:noFill/>
                </a:ln>
                <a:solidFill>
                  <a:srgbClr val="990099"/>
                </a:solidFill>
                <a:effectLst/>
                <a:latin typeface="inherit"/>
                <a:cs typeface="Calibri" panose="020F0502020204030204" pitchFamily="34" charset="0"/>
              </a:rPr>
              <a:t>س</a:t>
            </a: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تختلف ال</a:t>
            </a:r>
            <a:r>
              <a:rPr kumimoji="0" lang="ar-JO" altLang="en-US" sz="1000" b="1" i="1" u="none" strike="noStrike" cap="none" normalizeH="0" baseline="0" dirty="0">
                <a:ln>
                  <a:noFill/>
                </a:ln>
                <a:solidFill>
                  <a:srgbClr val="990099"/>
                </a:solidFill>
                <a:effectLst/>
                <a:latin typeface="inherit"/>
                <a:cs typeface="Calibri" panose="020F0502020204030204" pitchFamily="34" charset="0"/>
              </a:rPr>
              <a:t>إ</a:t>
            </a: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ستجابات من مكان إلى آخر؟</a:t>
            </a:r>
            <a:endParaRPr kumimoji="0" lang="ar-JO" altLang="en-US" sz="1000" b="1" i="1" u="none" strike="noStrike" cap="none" normalizeH="0" baseline="0" dirty="0">
              <a:ln>
                <a:noFill/>
              </a:ln>
              <a:solidFill>
                <a:srgbClr val="990099"/>
              </a:solidFill>
              <a:effectLst/>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ar-JO" altLang="en-US" sz="1000" b="1" i="1" dirty="0">
              <a:solidFill>
                <a:srgbClr val="990099"/>
              </a:solidFill>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ar-JO" altLang="en-US" sz="1000" b="1" i="1" u="none" strike="noStrike" cap="none" normalizeH="0" baseline="0" dirty="0">
              <a:ln>
                <a:noFill/>
              </a:ln>
              <a:solidFill>
                <a:srgbClr val="990099"/>
              </a:solidFill>
              <a:effectLst/>
              <a:latin typeface="inherit"/>
              <a:cs typeface="Calibri" panose="020F0502020204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00" b="1" i="1" u="none" strike="noStrike" cap="none" normalizeH="0" baseline="0" dirty="0">
                <a:ln>
                  <a:noFill/>
                </a:ln>
                <a:solidFill>
                  <a:srgbClr val="990099"/>
                </a:solidFill>
                <a:effectLst/>
                <a:cs typeface="Calibri" panose="020F0502020204030204" pitchFamily="34" charset="0"/>
              </a:rPr>
              <a:t> </a:t>
            </a:r>
            <a:endParaRPr kumimoji="0" lang="en-US" altLang="en-US" sz="800" b="1" i="1"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إذا قمت بجمع البيانات</a:t>
            </a:r>
            <a:r>
              <a:rPr kumimoji="0" lang="ar-JO" altLang="en-US" sz="1000" b="1" i="1" u="none" strike="noStrike" cap="none" normalizeH="0" baseline="0" dirty="0">
                <a:ln>
                  <a:noFill/>
                </a:ln>
                <a:solidFill>
                  <a:srgbClr val="990099"/>
                </a:solidFill>
                <a:effectLst/>
                <a:latin typeface="inherit"/>
                <a:cs typeface="Calibri" panose="020F0502020204030204" pitchFamily="34" charset="0"/>
              </a:rPr>
              <a:t> في أكثر من جولة</a:t>
            </a: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 فهل </a:t>
            </a:r>
            <a:r>
              <a:rPr kumimoji="0" lang="ar-JO" altLang="en-US" sz="1000" b="1" i="1" u="none" strike="noStrike" cap="none" normalizeH="0" baseline="0" dirty="0">
                <a:ln>
                  <a:noFill/>
                </a:ln>
                <a:solidFill>
                  <a:srgbClr val="990099"/>
                </a:solidFill>
                <a:effectLst/>
                <a:latin typeface="inherit"/>
                <a:cs typeface="Calibri" panose="020F0502020204030204" pitchFamily="34" charset="0"/>
              </a:rPr>
              <a:t>س</a:t>
            </a: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تتغير </a:t>
            </a:r>
            <a:r>
              <a:rPr kumimoji="0" lang="ar-JO" altLang="en-US" sz="1000" b="1" i="1" u="none" strike="noStrike" cap="none" normalizeH="0" baseline="0" dirty="0">
                <a:ln>
                  <a:noFill/>
                </a:ln>
                <a:solidFill>
                  <a:srgbClr val="990099"/>
                </a:solidFill>
                <a:effectLst/>
                <a:latin typeface="inherit"/>
                <a:cs typeface="Calibri" panose="020F0502020204030204" pitchFamily="34" charset="0"/>
              </a:rPr>
              <a:t>الإستجابات</a:t>
            </a:r>
            <a:r>
              <a:rPr kumimoji="0" lang="ar-SA" altLang="en-US" sz="1000" b="1" i="1" u="none" strike="noStrike" cap="none" normalizeH="0" baseline="0" dirty="0">
                <a:ln>
                  <a:noFill/>
                </a:ln>
                <a:solidFill>
                  <a:srgbClr val="990099"/>
                </a:solidFill>
                <a:effectLst/>
                <a:latin typeface="inherit"/>
                <a:cs typeface="Calibri" panose="020F0502020204030204" pitchFamily="34" charset="0"/>
              </a:rPr>
              <a:t> بمرور الوقت؟</a:t>
            </a:r>
            <a:endParaRPr kumimoji="0" lang="en-US" altLang="en-US" sz="1000" b="1" i="1" u="none" strike="noStrike" cap="none" normalizeH="0" baseline="0" dirty="0">
              <a:ln>
                <a:noFill/>
              </a:ln>
              <a:solidFill>
                <a:srgbClr val="990099"/>
              </a:solidFill>
              <a:effectLst/>
              <a:latin typeface="inherit"/>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lang="en-US" altLang="en-US" sz="1000" b="1" i="1" dirty="0">
              <a:solidFill>
                <a:srgbClr val="990099"/>
              </a:solidFill>
              <a:latin typeface="inherit"/>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en-US" altLang="en-US" sz="100" b="1" i="1" u="none" strike="noStrike" cap="none" normalizeH="0" baseline="0" dirty="0">
                <a:ln>
                  <a:noFill/>
                </a:ln>
                <a:solidFill>
                  <a:srgbClr val="990099"/>
                </a:solidFill>
                <a:effectLst/>
                <a:cs typeface="Calibri" panose="020F0502020204030204" pitchFamily="34" charset="0"/>
              </a:rPr>
              <a:t> </a:t>
            </a:r>
            <a:endParaRPr kumimoji="0" lang="en-US" altLang="en-US" sz="800" b="1" i="1" u="none" strike="noStrike" cap="none" normalizeH="0" baseline="0" dirty="0">
              <a:ln>
                <a:noFill/>
              </a:ln>
              <a:solidFill>
                <a:srgbClr val="990099"/>
              </a:solidFill>
              <a:effectLst/>
              <a:latin typeface="Arial" panose="020B0604020202020204" pitchFamily="34" charset="0"/>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900" b="1" i="1" u="none" strike="noStrike" cap="none" normalizeH="0" baseline="0" dirty="0">
                <a:ln>
                  <a:noFill/>
                </a:ln>
                <a:solidFill>
                  <a:srgbClr val="990099"/>
                </a:solidFill>
                <a:effectLst/>
                <a:latin typeface="Söhne"/>
                <a:cs typeface="Calibri" panose="020F0502020204030204" pitchFamily="34" charset="0"/>
              </a:rPr>
              <a:t>إلى أي </a:t>
            </a:r>
            <a:r>
              <a:rPr lang="ar-JO" altLang="en-US" sz="900" b="1" i="1" dirty="0">
                <a:solidFill>
                  <a:srgbClr val="990099"/>
                </a:solidFill>
                <a:latin typeface="Söhne"/>
                <a:cs typeface="Calibri" panose="020F0502020204030204" pitchFamily="34" charset="0"/>
              </a:rPr>
              <a:t>حد</a:t>
            </a:r>
            <a:r>
              <a:rPr kumimoji="0" lang="ar-SA" altLang="en-US" sz="900" b="1" i="1" u="none" strike="noStrike" cap="none" normalizeH="0" baseline="0" dirty="0">
                <a:ln>
                  <a:noFill/>
                </a:ln>
                <a:solidFill>
                  <a:srgbClr val="990099"/>
                </a:solidFill>
                <a:effectLst/>
                <a:latin typeface="Söhne"/>
                <a:cs typeface="Calibri" panose="020F0502020204030204" pitchFamily="34" charset="0"/>
              </a:rPr>
              <a:t> تترابط العناصر مع بعضها البعض؟</a:t>
            </a:r>
            <a:endParaRPr kumimoji="0" lang="en-US" altLang="en-US" sz="900" b="1" i="1" u="none" strike="noStrike" cap="none" normalizeH="0" baseline="0" dirty="0">
              <a:ln>
                <a:noFill/>
              </a:ln>
              <a:solidFill>
                <a:srgbClr val="990099"/>
              </a:solidFill>
              <a:effectLst/>
              <a:latin typeface="Söhne"/>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900" b="1" i="1" u="none" strike="noStrike" cap="none" normalizeH="0" baseline="0" dirty="0">
                <a:ln>
                  <a:noFill/>
                </a:ln>
                <a:solidFill>
                  <a:srgbClr val="990099"/>
                </a:solidFill>
                <a:effectLst/>
                <a:latin typeface="Söhne"/>
                <a:cs typeface="Calibri" panose="020F0502020204030204" pitchFamily="34" charset="0"/>
              </a:rPr>
              <a:t> هل</a:t>
            </a:r>
            <a:r>
              <a:rPr kumimoji="0" lang="ar-JO" altLang="en-US" sz="900" b="1" i="1" u="none" strike="noStrike" cap="none" normalizeH="0" baseline="0" dirty="0">
                <a:ln>
                  <a:noFill/>
                </a:ln>
                <a:solidFill>
                  <a:srgbClr val="990099"/>
                </a:solidFill>
                <a:effectLst/>
                <a:latin typeface="Söhne"/>
                <a:cs typeface="Calibri" panose="020F0502020204030204" pitchFamily="34" charset="0"/>
              </a:rPr>
              <a:t> يجيب</a:t>
            </a:r>
            <a:r>
              <a:rPr kumimoji="0" lang="ar-SA" altLang="en-US" sz="900" b="1" i="1" u="none" strike="noStrike" cap="none" normalizeH="0" baseline="0" dirty="0">
                <a:ln>
                  <a:noFill/>
                </a:ln>
                <a:solidFill>
                  <a:srgbClr val="990099"/>
                </a:solidFill>
                <a:effectLst/>
                <a:latin typeface="Söhne"/>
                <a:cs typeface="Calibri" panose="020F0502020204030204" pitchFamily="34" charset="0"/>
              </a:rPr>
              <a:t> الأشخاص الذين يجيبون بقيم </a:t>
            </a:r>
            <a:r>
              <a:rPr kumimoji="0" lang="ar-JO" altLang="en-US" sz="900" b="1" i="1" u="none" strike="noStrike" cap="none" normalizeH="0" baseline="0" dirty="0">
                <a:ln>
                  <a:noFill/>
                </a:ln>
                <a:solidFill>
                  <a:srgbClr val="990099"/>
                </a:solidFill>
                <a:effectLst/>
                <a:latin typeface="Söhne"/>
                <a:cs typeface="Calibri" panose="020F0502020204030204" pitchFamily="34" charset="0"/>
              </a:rPr>
              <a:t>عليا</a:t>
            </a:r>
            <a:r>
              <a:rPr kumimoji="0" lang="ar-SA" altLang="en-US" sz="900" b="1" i="1" u="none" strike="noStrike" cap="none" normalizeH="0" baseline="0" dirty="0">
                <a:ln>
                  <a:noFill/>
                </a:ln>
                <a:solidFill>
                  <a:srgbClr val="990099"/>
                </a:solidFill>
                <a:effectLst/>
                <a:latin typeface="Söhne"/>
                <a:cs typeface="Calibri" panose="020F0502020204030204" pitchFamily="34" charset="0"/>
              </a:rPr>
              <a:t> على </a:t>
            </a:r>
            <a:r>
              <a:rPr kumimoji="0" lang="ar-JO" altLang="en-US" sz="900" b="1" i="1" u="none" strike="noStrike" cap="none" normalizeH="0" baseline="0" dirty="0">
                <a:ln>
                  <a:noFill/>
                </a:ln>
                <a:solidFill>
                  <a:srgbClr val="990099"/>
                </a:solidFill>
                <a:effectLst/>
                <a:latin typeface="Söhne"/>
                <a:cs typeface="Calibri" panose="020F0502020204030204" pitchFamily="34" charset="0"/>
              </a:rPr>
              <a:t>أحد الأسئلة</a:t>
            </a:r>
            <a:r>
              <a:rPr kumimoji="0" lang="ar-SA" altLang="en-US" sz="900" b="1" i="1" u="none" strike="noStrike" cap="none" normalizeH="0" baseline="0" dirty="0">
                <a:ln>
                  <a:noFill/>
                </a:ln>
                <a:solidFill>
                  <a:srgbClr val="990099"/>
                </a:solidFill>
                <a:effectLst/>
                <a:latin typeface="Söhne"/>
                <a:cs typeface="Calibri" panose="020F0502020204030204" pitchFamily="34" charset="0"/>
              </a:rPr>
              <a:t> يجيبون ب</a:t>
            </a:r>
            <a:r>
              <a:rPr kumimoji="0" lang="ar-JO" altLang="en-US" sz="900" b="1" i="1" u="none" strike="noStrike" cap="none" normalizeH="0" baseline="0" dirty="0">
                <a:ln>
                  <a:noFill/>
                </a:ln>
                <a:solidFill>
                  <a:srgbClr val="990099"/>
                </a:solidFill>
                <a:effectLst/>
                <a:latin typeface="Söhne"/>
                <a:cs typeface="Calibri" panose="020F0502020204030204" pitchFamily="34" charset="0"/>
              </a:rPr>
              <a:t>نفس القيم </a:t>
            </a:r>
            <a:r>
              <a:rPr kumimoji="0" lang="ar-SA" altLang="en-US" sz="900" b="1" i="1" u="none" strike="noStrike" cap="none" normalizeH="0" baseline="0" dirty="0">
                <a:ln>
                  <a:noFill/>
                </a:ln>
                <a:solidFill>
                  <a:srgbClr val="990099"/>
                </a:solidFill>
                <a:effectLst/>
                <a:latin typeface="Söhne"/>
                <a:cs typeface="Calibri" panose="020F0502020204030204" pitchFamily="34" charset="0"/>
              </a:rPr>
              <a:t>على </a:t>
            </a:r>
            <a:r>
              <a:rPr kumimoji="0" lang="ar-JO" altLang="en-US" sz="900" b="1" i="1" u="none" strike="noStrike" cap="none" normalizeH="0" baseline="0" dirty="0">
                <a:ln>
                  <a:noFill/>
                </a:ln>
                <a:solidFill>
                  <a:srgbClr val="990099"/>
                </a:solidFill>
                <a:effectLst/>
                <a:latin typeface="Söhne"/>
                <a:cs typeface="Calibri" panose="020F0502020204030204" pitchFamily="34" charset="0"/>
              </a:rPr>
              <a:t>الأسئلة الأخرى أيضًا</a:t>
            </a:r>
            <a:r>
              <a:rPr kumimoji="0" lang="ar-SA" altLang="en-US" sz="900" b="1" i="1" u="none" strike="noStrike" cap="none" normalizeH="0" baseline="0" dirty="0">
                <a:ln>
                  <a:noFill/>
                </a:ln>
                <a:solidFill>
                  <a:srgbClr val="990099"/>
                </a:solidFill>
                <a:effectLst/>
                <a:latin typeface="Söhne"/>
                <a:cs typeface="Calibri" panose="020F0502020204030204" pitchFamily="34" charset="0"/>
              </a:rPr>
              <a:t>؟</a:t>
            </a:r>
            <a:endParaRPr kumimoji="0" lang="en-US" altLang="en-US" sz="900" b="1" i="1" u="none" strike="noStrike" cap="none" normalizeH="0" baseline="0" dirty="0">
              <a:ln>
                <a:noFill/>
              </a:ln>
              <a:solidFill>
                <a:srgbClr val="990099"/>
              </a:solidFill>
              <a:effectLst/>
              <a:latin typeface="Söhne"/>
              <a:cs typeface="Calibri" panose="020F0502020204030204" pitchFamily="34" charset="0"/>
            </a:endParaRPr>
          </a:p>
        </p:txBody>
      </p:sp>
      <p:pic>
        <p:nvPicPr>
          <p:cNvPr id="17" name="object 17"/>
          <p:cNvPicPr/>
          <p:nvPr/>
        </p:nvPicPr>
        <p:blipFill>
          <a:blip r:embed="rId4" cstate="print"/>
          <a:stretch>
            <a:fillRect/>
          </a:stretch>
        </p:blipFill>
        <p:spPr>
          <a:xfrm>
            <a:off x="3889181" y="5108837"/>
            <a:ext cx="142798" cy="142798"/>
          </a:xfrm>
          <a:prstGeom prst="rect">
            <a:avLst/>
          </a:prstGeom>
        </p:spPr>
      </p:pic>
      <p:sp>
        <p:nvSpPr>
          <p:cNvPr id="18" name="object 18"/>
          <p:cNvSpPr txBox="1"/>
          <p:nvPr/>
        </p:nvSpPr>
        <p:spPr>
          <a:xfrm>
            <a:off x="3918353" y="5107494"/>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dirty="0">
              <a:latin typeface="Century Gothic"/>
              <a:cs typeface="Calibri" panose="020F0502020204030204" pitchFamily="34" charset="0"/>
            </a:endParaRPr>
          </a:p>
        </p:txBody>
      </p:sp>
      <p:pic>
        <p:nvPicPr>
          <p:cNvPr id="19" name="object 19"/>
          <p:cNvPicPr/>
          <p:nvPr/>
        </p:nvPicPr>
        <p:blipFill>
          <a:blip r:embed="rId4" cstate="print"/>
          <a:stretch>
            <a:fillRect/>
          </a:stretch>
        </p:blipFill>
        <p:spPr>
          <a:xfrm>
            <a:off x="3891643" y="5503165"/>
            <a:ext cx="142798" cy="142798"/>
          </a:xfrm>
          <a:prstGeom prst="rect">
            <a:avLst/>
          </a:prstGeom>
        </p:spPr>
      </p:pic>
      <p:sp>
        <p:nvSpPr>
          <p:cNvPr id="20" name="object 20"/>
          <p:cNvSpPr txBox="1"/>
          <p:nvPr/>
        </p:nvSpPr>
        <p:spPr>
          <a:xfrm>
            <a:off x="3925453" y="5500457"/>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dirty="0">
              <a:latin typeface="Century Gothic"/>
              <a:cs typeface="Calibri" panose="020F0502020204030204" pitchFamily="34" charset="0"/>
            </a:endParaRPr>
          </a:p>
        </p:txBody>
      </p:sp>
      <p:grpSp>
        <p:nvGrpSpPr>
          <p:cNvPr id="21" name="object 21"/>
          <p:cNvGrpSpPr/>
          <p:nvPr/>
        </p:nvGrpSpPr>
        <p:grpSpPr>
          <a:xfrm>
            <a:off x="-3874" y="6264910"/>
            <a:ext cx="7560309" cy="4428490"/>
            <a:chOff x="0" y="6263995"/>
            <a:chExt cx="7560309" cy="4428490"/>
          </a:xfrm>
        </p:grpSpPr>
        <p:sp>
          <p:nvSpPr>
            <p:cNvPr id="22" name="object 22"/>
            <p:cNvSpPr/>
            <p:nvPr/>
          </p:nvSpPr>
          <p:spPr>
            <a:xfrm>
              <a:off x="0" y="6641998"/>
              <a:ext cx="7560309" cy="4050029"/>
            </a:xfrm>
            <a:custGeom>
              <a:avLst/>
              <a:gdLst/>
              <a:ahLst/>
              <a:cxnLst/>
              <a:rect l="l" t="t" r="r" b="b"/>
              <a:pathLst>
                <a:path w="7560309" h="4050029">
                  <a:moveTo>
                    <a:pt x="2384999" y="0"/>
                  </a:moveTo>
                  <a:lnTo>
                    <a:pt x="8440" y="492188"/>
                  </a:lnTo>
                  <a:lnTo>
                    <a:pt x="0" y="497506"/>
                  </a:lnTo>
                  <a:lnTo>
                    <a:pt x="0" y="4050004"/>
                  </a:lnTo>
                  <a:lnTo>
                    <a:pt x="7560005" y="4050004"/>
                  </a:lnTo>
                  <a:lnTo>
                    <a:pt x="7560005" y="3099974"/>
                  </a:lnTo>
                  <a:lnTo>
                    <a:pt x="6604594" y="1328908"/>
                  </a:lnTo>
                  <a:lnTo>
                    <a:pt x="5735252" y="393750"/>
                  </a:lnTo>
                  <a:lnTo>
                    <a:pt x="4491283" y="49218"/>
                  </a:lnTo>
                  <a:lnTo>
                    <a:pt x="2384999" y="0"/>
                  </a:lnTo>
                  <a:close/>
                </a:path>
              </a:pathLst>
            </a:custGeom>
            <a:solidFill>
              <a:srgbClr val="E42A83">
                <a:alpha val="54998"/>
              </a:srgbClr>
            </a:solidFill>
          </p:spPr>
          <p:txBody>
            <a:bodyPr wrap="square" lIns="0" tIns="0" rIns="0" bIns="0" rtlCol="0"/>
            <a:lstStyle/>
            <a:p>
              <a:endParaRPr>
                <a:cs typeface="Calibri" panose="020F0502020204030204" pitchFamily="34" charset="0"/>
              </a:endParaRPr>
            </a:p>
          </p:txBody>
        </p:sp>
        <p:sp>
          <p:nvSpPr>
            <p:cNvPr id="23" name="object 23"/>
            <p:cNvSpPr/>
            <p:nvPr/>
          </p:nvSpPr>
          <p:spPr>
            <a:xfrm>
              <a:off x="0" y="6633005"/>
              <a:ext cx="7065009" cy="4059554"/>
            </a:xfrm>
            <a:custGeom>
              <a:avLst/>
              <a:gdLst/>
              <a:ahLst/>
              <a:cxnLst/>
              <a:rect l="l" t="t" r="r" b="b"/>
              <a:pathLst>
                <a:path w="7065009" h="4059554">
                  <a:moveTo>
                    <a:pt x="1862993" y="0"/>
                  </a:moveTo>
                  <a:lnTo>
                    <a:pt x="0" y="385826"/>
                  </a:lnTo>
                  <a:lnTo>
                    <a:pt x="0" y="4058997"/>
                  </a:lnTo>
                  <a:lnTo>
                    <a:pt x="7065002" y="4058997"/>
                  </a:lnTo>
                  <a:lnTo>
                    <a:pt x="7065002" y="3149993"/>
                  </a:lnTo>
                  <a:lnTo>
                    <a:pt x="6082593" y="1328903"/>
                  </a:lnTo>
                  <a:lnTo>
                    <a:pt x="5213248" y="393749"/>
                  </a:lnTo>
                  <a:lnTo>
                    <a:pt x="3969277" y="49218"/>
                  </a:lnTo>
                  <a:lnTo>
                    <a:pt x="1862993" y="0"/>
                  </a:lnTo>
                  <a:close/>
                </a:path>
              </a:pathLst>
            </a:custGeom>
            <a:solidFill>
              <a:srgbClr val="A92886">
                <a:alpha val="97999"/>
              </a:srgbClr>
            </a:solidFill>
          </p:spPr>
          <p:txBody>
            <a:bodyPr wrap="square" lIns="0" tIns="0" rIns="0" bIns="0" rtlCol="0"/>
            <a:lstStyle/>
            <a:p>
              <a:endParaRPr>
                <a:cs typeface="Calibri" panose="020F0502020204030204" pitchFamily="34" charset="0"/>
              </a:endParaRPr>
            </a:p>
          </p:txBody>
        </p:sp>
        <p:pic>
          <p:nvPicPr>
            <p:cNvPr id="24" name="object 24"/>
            <p:cNvPicPr/>
            <p:nvPr/>
          </p:nvPicPr>
          <p:blipFill>
            <a:blip r:embed="rId5" cstate="print"/>
            <a:stretch>
              <a:fillRect/>
            </a:stretch>
          </p:blipFill>
          <p:spPr>
            <a:xfrm>
              <a:off x="0" y="6263995"/>
              <a:ext cx="7559992" cy="4428007"/>
            </a:xfrm>
            <a:prstGeom prst="rect">
              <a:avLst/>
            </a:prstGeom>
          </p:spPr>
        </p:pic>
      </p:grpSp>
      <p:sp>
        <p:nvSpPr>
          <p:cNvPr id="25" name="object 25"/>
          <p:cNvSpPr txBox="1"/>
          <p:nvPr/>
        </p:nvSpPr>
        <p:spPr>
          <a:xfrm>
            <a:off x="92365" y="10019968"/>
            <a:ext cx="2084703" cy="915635"/>
          </a:xfrm>
          <a:prstGeom prst="rect">
            <a:avLst/>
          </a:prstGeom>
        </p:spPr>
        <p:txBody>
          <a:bodyPr vert="horz" wrap="square" lIns="0" tIns="762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700" b="0" i="0" u="none" strike="noStrike" cap="none" normalizeH="0" baseline="0" dirty="0">
                <a:ln>
                  <a:noFill/>
                </a:ln>
                <a:solidFill>
                  <a:schemeClr val="bg1"/>
                </a:solidFill>
                <a:effectLst/>
                <a:latin typeface="inherit"/>
                <a:cs typeface="Calibri" panose="020F0502020204030204" pitchFamily="34" charset="0"/>
              </a:rPr>
              <a:t>لبنان 2021 – طبيب محلي وموظف في الاتحاد الدولي لجمعيات الصليب الأحمر والهلال الأحمر يناقشان التقدم المحرز في حملة التطعيم ضد فيروس </a:t>
            </a:r>
            <a:r>
              <a:rPr kumimoji="0" lang="ar-JO" altLang="en-US" sz="700" b="0" i="0" u="none" strike="noStrike" cap="none" normalizeH="0" baseline="0" dirty="0">
                <a:ln>
                  <a:noFill/>
                </a:ln>
                <a:solidFill>
                  <a:schemeClr val="bg1"/>
                </a:solidFill>
                <a:effectLst/>
                <a:latin typeface="inherit"/>
                <a:cs typeface="Calibri" panose="020F0502020204030204" pitchFamily="34" charset="0"/>
              </a:rPr>
              <a:t>كوفيد-19</a:t>
            </a:r>
            <a:r>
              <a:rPr kumimoji="0" lang="ar-SA" altLang="en-US" sz="700" b="0" i="0" u="none" strike="noStrike" cap="none" normalizeH="0" baseline="0" dirty="0">
                <a:ln>
                  <a:noFill/>
                </a:ln>
                <a:solidFill>
                  <a:schemeClr val="bg1"/>
                </a:solidFill>
                <a:effectLst/>
                <a:latin typeface="inherit"/>
                <a:cs typeface="Calibri" panose="020F0502020204030204" pitchFamily="34" charset="0"/>
              </a:rPr>
              <a:t> كجزء من المراقبة المستقلة التي يقوم بها الاتحاد الدولي لجمعيات الصليب الأحمر والهلال الأحمر في لبنان</a:t>
            </a:r>
            <a:r>
              <a:rPr kumimoji="0" lang="en-US" altLang="en-US" sz="700" b="0" i="0" u="none" strike="noStrike" cap="none" normalizeH="0" baseline="0" dirty="0">
                <a:ln>
                  <a:noFill/>
                </a:ln>
                <a:solidFill>
                  <a:schemeClr val="bg1"/>
                </a:solidFill>
                <a:effectLst/>
                <a:latin typeface="inherit"/>
                <a:cs typeface="Calibri" panose="020F0502020204030204" pitchFamily="34" charset="0"/>
              </a:rPr>
              <a:t>. </a:t>
            </a:r>
          </a:p>
          <a:p>
            <a:pPr algn="just" rtl="1" eaLnBrk="0" fontAlgn="base" hangingPunct="0">
              <a:spcBef>
                <a:spcPct val="0"/>
              </a:spcBef>
              <a:spcAft>
                <a:spcPct val="0"/>
              </a:spcAft>
            </a:pPr>
            <a:r>
              <a:rPr kumimoji="0" lang="en-US" altLang="en-US" sz="700" b="0" i="0" u="none" strike="noStrike" cap="none" normalizeH="0" baseline="0" dirty="0">
                <a:ln>
                  <a:noFill/>
                </a:ln>
                <a:solidFill>
                  <a:schemeClr val="bg1"/>
                </a:solidFill>
                <a:effectLst/>
                <a:latin typeface="inherit"/>
                <a:cs typeface="Calibri" panose="020F0502020204030204" pitchFamily="34" charset="0"/>
              </a:rPr>
              <a:t>© </a:t>
            </a:r>
            <a:r>
              <a:rPr kumimoji="0" lang="ar-SA" altLang="en-US" sz="700" b="0" i="0" u="none" strike="noStrike" cap="none" normalizeH="0" baseline="0" dirty="0">
                <a:ln>
                  <a:noFill/>
                </a:ln>
                <a:solidFill>
                  <a:schemeClr val="bg1"/>
                </a:solidFill>
                <a:effectLst/>
                <a:latin typeface="inherit"/>
                <a:cs typeface="Calibri" panose="020F0502020204030204" pitchFamily="34" charset="0"/>
              </a:rPr>
              <a:t>الاتحاد الدولي</a:t>
            </a:r>
            <a:r>
              <a:rPr kumimoji="0" lang="en-US" altLang="en-US" sz="700" b="0" i="0" u="none" strike="noStrike" cap="none" normalizeH="0" baseline="0" dirty="0">
                <a:ln>
                  <a:noFill/>
                </a:ln>
                <a:solidFill>
                  <a:schemeClr val="bg1"/>
                </a:solidFill>
                <a:effectLst/>
                <a:cs typeface="Calibri" panose="020F0502020204030204" pitchFamily="34" charset="0"/>
              </a:rPr>
              <a:t> </a:t>
            </a:r>
            <a:endParaRPr kumimoji="0" lang="en-US" altLang="en-US" sz="700" b="0" i="0" u="none" strike="noStrike" cap="none" normalizeH="0" baseline="0" dirty="0">
              <a:ln>
                <a:noFill/>
              </a:ln>
              <a:solidFill>
                <a:schemeClr val="bg1"/>
              </a:solidFill>
              <a:effectLst/>
              <a:latin typeface="Arial" panose="020B0604020202020204" pitchFamily="34" charset="0"/>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chemeClr val="bg1"/>
              </a:solidFill>
              <a:effectLst/>
              <a:latin typeface="inherit"/>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br>
              <a:rPr kumimoji="0" lang="en-US" altLang="en-US" sz="800" b="0" i="0" u="none" strike="noStrike" cap="none" normalizeH="0" baseline="0" dirty="0">
                <a:ln>
                  <a:noFill/>
                </a:ln>
                <a:solidFill>
                  <a:schemeClr val="tx1"/>
                </a:solidFill>
                <a:effectLst/>
                <a:cs typeface="Calibri" panose="020F0502020204030204" pitchFamily="34" charset="0"/>
              </a:rPr>
            </a:b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6" name="Rectangle 1">
            <a:extLst>
              <a:ext uri="{FF2B5EF4-FFF2-40B4-BE49-F238E27FC236}">
                <a16:creationId xmlns:a16="http://schemas.microsoft.com/office/drawing/2014/main" id="{03E2FFC6-18F9-0ADB-38F4-B4FC4D0BE627}"/>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7" name="Rectangle 2">
            <a:extLst>
              <a:ext uri="{FF2B5EF4-FFF2-40B4-BE49-F238E27FC236}">
                <a16:creationId xmlns:a16="http://schemas.microsoft.com/office/drawing/2014/main" id="{F22BE345-8C1A-1128-A9E7-A777BC3C8B40}"/>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8" name="Rectangle 3">
            <a:extLst>
              <a:ext uri="{FF2B5EF4-FFF2-40B4-BE49-F238E27FC236}">
                <a16:creationId xmlns:a16="http://schemas.microsoft.com/office/drawing/2014/main" id="{4BB76407-BF6D-C3CD-4DB1-6DCA08F876A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9" name="Rectangle 4">
            <a:extLst>
              <a:ext uri="{FF2B5EF4-FFF2-40B4-BE49-F238E27FC236}">
                <a16:creationId xmlns:a16="http://schemas.microsoft.com/office/drawing/2014/main" id="{F8B8F8E1-C09E-1ADB-7CE9-5F9F93F51E29}"/>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0" name="Rectangle 5">
            <a:extLst>
              <a:ext uri="{FF2B5EF4-FFF2-40B4-BE49-F238E27FC236}">
                <a16:creationId xmlns:a16="http://schemas.microsoft.com/office/drawing/2014/main" id="{5278FFAF-E901-FD00-6CB9-03ED6C94748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1" name="Rectangle 6">
            <a:extLst>
              <a:ext uri="{FF2B5EF4-FFF2-40B4-BE49-F238E27FC236}">
                <a16:creationId xmlns:a16="http://schemas.microsoft.com/office/drawing/2014/main" id="{8B349C42-8EB6-B20C-33CD-CEA53D938BB3}"/>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2" name="Rectangle 7">
            <a:extLst>
              <a:ext uri="{FF2B5EF4-FFF2-40B4-BE49-F238E27FC236}">
                <a16:creationId xmlns:a16="http://schemas.microsoft.com/office/drawing/2014/main" id="{DBA113C1-41B9-1A30-EA18-306102FF50F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3" name="Rectangle 8">
            <a:extLst>
              <a:ext uri="{FF2B5EF4-FFF2-40B4-BE49-F238E27FC236}">
                <a16:creationId xmlns:a16="http://schemas.microsoft.com/office/drawing/2014/main" id="{190E621E-F39F-C1F2-3F7B-AC095D5BC2C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4" name="Rectangle 9">
            <a:extLst>
              <a:ext uri="{FF2B5EF4-FFF2-40B4-BE49-F238E27FC236}">
                <a16:creationId xmlns:a16="http://schemas.microsoft.com/office/drawing/2014/main" id="{F94156B3-612E-2616-08F9-63771EFC847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5" name="Rectangle 10">
            <a:extLst>
              <a:ext uri="{FF2B5EF4-FFF2-40B4-BE49-F238E27FC236}">
                <a16:creationId xmlns:a16="http://schemas.microsoft.com/office/drawing/2014/main" id="{D1BAB436-43F2-1E59-542D-F0E583FB5F73}"/>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7" name="Rectangle 12">
            <a:extLst>
              <a:ext uri="{FF2B5EF4-FFF2-40B4-BE49-F238E27FC236}">
                <a16:creationId xmlns:a16="http://schemas.microsoft.com/office/drawing/2014/main" id="{9274086F-778C-4603-393E-CB09FDB868EB}"/>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8" name="Rectangle 13">
            <a:extLst>
              <a:ext uri="{FF2B5EF4-FFF2-40B4-BE49-F238E27FC236}">
                <a16:creationId xmlns:a16="http://schemas.microsoft.com/office/drawing/2014/main" id="{B617A47F-B30D-43F3-AA02-E4EF4081234E}"/>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804213" y="857107"/>
            <a:ext cx="2995930" cy="628377"/>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للحصول على إجابات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على الأسئلة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أدناه،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تستطيع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يمكنك إنشاء</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جداول محورية لكل سؤال. انظر إلى النتائج بشكل عام،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إلى جانب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النتائج الخاصة بالمجموعات والمواقع </a:t>
            </a:r>
            <a:r>
              <a:rPr lang="ar-JO" altLang="en-US" sz="1000" dirty="0">
                <a:solidFill>
                  <a:srgbClr val="202124"/>
                </a:solidFill>
                <a:latin typeface="inherit"/>
                <a:cs typeface="Calibri" panose="020F0502020204030204" pitchFamily="34" charset="0"/>
              </a:rPr>
              <a:t>السكنية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المختلفة بشكل منفصل</a:t>
            </a:r>
            <a:r>
              <a:rPr lang="ar-JO" altLang="en-US" sz="1000" dirty="0">
                <a:solidFill>
                  <a:srgbClr val="202124"/>
                </a:solidFill>
                <a:latin typeface="inherit"/>
                <a:cs typeface="Calibri" panose="020F0502020204030204" pitchFamily="34" charset="0"/>
              </a:rPr>
              <a:t>، حيث من الممكن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أن يساعدك هذا</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 name="object 3"/>
          <p:cNvSpPr txBox="1"/>
          <p:nvPr/>
        </p:nvSpPr>
        <p:spPr>
          <a:xfrm>
            <a:off x="737537" y="774700"/>
            <a:ext cx="2995930" cy="782265"/>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 تصور النتائج لتتمكن 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معرفة نقاط</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الاتجاهات بشكل أفضل</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يمكنك فعل ذلك من خلال لوحة المعلومات في برمجية أكسل، أو لوحة بور بي آي أو على سبيل المثال إذا كنت تستعمل لغات البرمجة مثل (آر) أو بايثون يمكنك تصور النتائج من خلال تصدير و/أو عرض الرسومات البيانية التي تريد.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graphicFrame>
        <p:nvGraphicFramePr>
          <p:cNvPr id="4" name="object 4"/>
          <p:cNvGraphicFramePr>
            <a:graphicFrameLocks noGrp="1"/>
          </p:cNvGraphicFramePr>
          <p:nvPr>
            <p:extLst>
              <p:ext uri="{D42A27DB-BD31-4B8C-83A1-F6EECF244321}">
                <p14:modId xmlns:p14="http://schemas.microsoft.com/office/powerpoint/2010/main" val="3784458389"/>
              </p:ext>
            </p:extLst>
          </p:nvPr>
        </p:nvGraphicFramePr>
        <p:xfrm>
          <a:off x="290230" y="1765300"/>
          <a:ext cx="6886474" cy="5895591"/>
        </p:xfrm>
        <a:graphic>
          <a:graphicData uri="http://schemas.openxmlformats.org/drawingml/2006/table">
            <a:tbl>
              <a:tblPr rtl="1" firstRow="1" bandRow="1">
                <a:tableStyleId>{2D5ABB26-0587-4C30-8999-92F81FD0307C}</a:tableStyleId>
              </a:tblPr>
              <a:tblGrid>
                <a:gridCol w="4512944">
                  <a:extLst>
                    <a:ext uri="{9D8B030D-6E8A-4147-A177-3AD203B41FA5}">
                      <a16:colId xmlns:a16="http://schemas.microsoft.com/office/drawing/2014/main" val="20000"/>
                    </a:ext>
                  </a:extLst>
                </a:gridCol>
                <a:gridCol w="2373530">
                  <a:extLst>
                    <a:ext uri="{9D8B030D-6E8A-4147-A177-3AD203B41FA5}">
                      <a16:colId xmlns:a16="http://schemas.microsoft.com/office/drawing/2014/main" val="20001"/>
                    </a:ext>
                  </a:extLst>
                </a:gridCol>
              </a:tblGrid>
              <a:tr h="326390">
                <a:tc>
                  <a:txBody>
                    <a:bodyPr/>
                    <a:lstStyle/>
                    <a:p>
                      <a:pPr algn="ctr">
                        <a:lnSpc>
                          <a:spcPct val="100000"/>
                        </a:lnSpc>
                        <a:spcBef>
                          <a:spcPts val="819"/>
                        </a:spcBef>
                      </a:pPr>
                      <a:r>
                        <a:rPr lang="ar-JO" sz="900" b="1" spc="10" baseline="0" dirty="0">
                          <a:solidFill>
                            <a:srgbClr val="FFFFFF"/>
                          </a:solidFill>
                          <a:latin typeface="Century Gothic"/>
                          <a:cs typeface="Calibri" panose="020F0502020204030204" pitchFamily="34" charset="0"/>
                        </a:rPr>
                        <a:t>خطوة التحليل </a:t>
                      </a:r>
                      <a:endParaRPr sz="900" baseline="0" dirty="0">
                        <a:latin typeface="Century Gothic"/>
                        <a:cs typeface="Calibri" panose="020F0502020204030204" pitchFamily="34" charset="0"/>
                      </a:endParaRPr>
                    </a:p>
                  </a:txBody>
                  <a:tcPr marL="0" marR="0" marT="104139"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A92886"/>
                    </a:solidFill>
                  </a:tcPr>
                </a:tc>
                <a:tc>
                  <a:txBody>
                    <a:bodyPr/>
                    <a:lstStyle/>
                    <a:p>
                      <a:pPr algn="ctr"/>
                      <a:r>
                        <a:rPr lang="ar-JO" sz="900" b="1" i="0" baseline="0" dirty="0">
                          <a:solidFill>
                            <a:schemeClr val="bg1"/>
                          </a:solidFill>
                          <a:effectLst/>
                          <a:latin typeface="+mn-lt"/>
                          <a:ea typeface="+mn-ea"/>
                          <a:cs typeface="Calibri" panose="020F0502020204030204" pitchFamily="34" charset="0"/>
                        </a:rPr>
                        <a:t>عينة النتائج من التحليل الافتراضي</a:t>
                      </a:r>
                    </a:p>
                    <a:p>
                      <a:br>
                        <a:rPr lang="ar-JO" sz="900" b="0" i="0" baseline="0" dirty="0">
                          <a:solidFill>
                            <a:schemeClr val="tx1"/>
                          </a:solidFill>
                          <a:effectLst/>
                          <a:latin typeface="+mn-lt"/>
                          <a:ea typeface="+mn-ea"/>
                          <a:cs typeface="Calibri" panose="020F0502020204030204" pitchFamily="34" charset="0"/>
                        </a:rPr>
                      </a:br>
                      <a:endParaRPr sz="900" baseline="0" dirty="0">
                        <a:latin typeface="Calibri"/>
                        <a:cs typeface="Calibri" panose="020F0502020204030204" pitchFamily="34" charset="0"/>
                      </a:endParaRPr>
                    </a:p>
                  </a:txBody>
                  <a:tcPr marL="0" marR="0" marT="104139"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A92886"/>
                    </a:solidFill>
                  </a:tcPr>
                </a:tc>
                <a:extLst>
                  <a:ext uri="{0D108BD9-81ED-4DB2-BD59-A6C34878D82A}">
                    <a16:rowId xmlns:a16="http://schemas.microsoft.com/office/drawing/2014/main" val="10000"/>
                  </a:ext>
                </a:extLst>
              </a:tr>
              <a:tr h="760095">
                <a:tc>
                  <a:txBody>
                    <a:bodyPr/>
                    <a:lstStyle/>
                    <a:p>
                      <a:pPr marL="107314" marR="273050" algn="r" rtl="1">
                        <a:lnSpc>
                          <a:spcPct val="111100"/>
                        </a:lnSpc>
                      </a:pPr>
                      <a:endParaRPr lang="ar-JO" sz="950" baseline="0" dirty="0">
                        <a:latin typeface="Times New Roman"/>
                        <a:cs typeface="Calibri" panose="020F0502020204030204" pitchFamily="34" charset="0"/>
                      </a:endParaRPr>
                    </a:p>
                    <a:p>
                      <a:pPr marL="107314" marR="273050" algn="r" rtl="1">
                        <a:lnSpc>
                          <a:spcPct val="111100"/>
                        </a:lnSpc>
                      </a:pPr>
                      <a:r>
                        <a:rPr lang="ar-JO" sz="900" baseline="0" dirty="0">
                          <a:cs typeface="Calibri" panose="020F0502020204030204" pitchFamily="34" charset="0"/>
                        </a:rPr>
                        <a:t>قارن نتائج الأسئلة لمعرفة أي من الأسئلة تم الرد عليها </a:t>
                      </a:r>
                      <a:r>
                        <a:rPr lang="ar-JO" sz="900" b="1" baseline="0" dirty="0">
                          <a:cs typeface="Calibri" panose="020F0502020204030204" pitchFamily="34" charset="0"/>
                        </a:rPr>
                        <a:t>بشكل أكثر إيجابية، وأيها الأكثر سلبية.</a:t>
                      </a:r>
                      <a:endParaRPr sz="900" b="1" baseline="0" dirty="0">
                        <a:latin typeface="Arial"/>
                        <a:cs typeface="Calibri" panose="020F0502020204030204" pitchFamily="34" charset="0"/>
                      </a:endParaRPr>
                    </a:p>
                  </a:txBody>
                  <a:tcPr marL="0" marR="0" marT="3175"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D2BCDB"/>
                    </a:solidFill>
                  </a:tcPr>
                </a:tc>
                <a:tc>
                  <a:txBody>
                    <a:bodyPr/>
                    <a:lstStyle/>
                    <a:p>
                      <a:pPr marL="107314" marR="283845" lvl="0" algn="just" rtl="1">
                        <a:lnSpc>
                          <a:spcPct val="111100"/>
                        </a:lnSpc>
                        <a:spcBef>
                          <a:spcPts val="520"/>
                        </a:spcBef>
                      </a:pPr>
                      <a:r>
                        <a:rPr lang="ar-JO" sz="900" spc="-10" baseline="0" dirty="0">
                          <a:latin typeface="Arial"/>
                          <a:cs typeface="Calibri" panose="020F0502020204030204" pitchFamily="34" charset="0"/>
                        </a:rPr>
                        <a:t>هذا الشهر، كان المشاركون أكثر إيجابية حيال الدعم المالي الذي تلقوه، </a:t>
                      </a:r>
                      <a:r>
                        <a:rPr lang="ar-JO" sz="900" baseline="0" dirty="0">
                          <a:cs typeface="Calibri" panose="020F0502020204030204" pitchFamily="34" charset="0"/>
                        </a:rPr>
                        <a:t>مقارنة بأنواع الدعم الأخرى مثل الخدمات الصحية والمساعدات الغذائية.</a:t>
                      </a:r>
                      <a:endParaRPr sz="900" baseline="0" dirty="0">
                        <a:latin typeface="Arial"/>
                        <a:cs typeface="Calibri" panose="020F0502020204030204" pitchFamily="34" charset="0"/>
                      </a:endParaRPr>
                    </a:p>
                  </a:txBody>
                  <a:tcPr marL="0" marR="0" marT="66040"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D2BCDB"/>
                    </a:solidFill>
                  </a:tcPr>
                </a:tc>
                <a:extLst>
                  <a:ext uri="{0D108BD9-81ED-4DB2-BD59-A6C34878D82A}">
                    <a16:rowId xmlns:a16="http://schemas.microsoft.com/office/drawing/2014/main" val="10001"/>
                  </a:ext>
                </a:extLst>
              </a:tr>
              <a:tr h="912494">
                <a:tc>
                  <a:txBody>
                    <a:bodyPr/>
                    <a:lstStyle/>
                    <a:p>
                      <a:pPr marL="107314" marR="136525" algn="just" rtl="1">
                        <a:lnSpc>
                          <a:spcPct val="111100"/>
                        </a:lnSpc>
                        <a:spcBef>
                          <a:spcPts val="515"/>
                        </a:spcBef>
                      </a:pPr>
                      <a:r>
                        <a:rPr lang="ar-JO" sz="900" baseline="0" dirty="0">
                          <a:latin typeface="Arial"/>
                          <a:cs typeface="Calibri" panose="020F0502020204030204" pitchFamily="34" charset="0"/>
                        </a:rPr>
                        <a:t>احرص على فرز البيانات لمعرفة ما إذا كان هناك أي إختلافات بين </a:t>
                      </a:r>
                      <a:r>
                        <a:rPr lang="ar-JO" sz="900" b="1" baseline="0" dirty="0">
                          <a:latin typeface="Arial"/>
                          <a:cs typeface="Calibri" panose="020F0502020204030204" pitchFamily="34" charset="0"/>
                        </a:rPr>
                        <a:t>المجموعات السكانية المختلفة، </a:t>
                      </a:r>
                      <a:r>
                        <a:rPr lang="ar-JO" sz="900" b="0" baseline="0" dirty="0">
                          <a:latin typeface="Arial"/>
                          <a:cs typeface="Calibri" panose="020F0502020204030204" pitchFamily="34" charset="0"/>
                        </a:rPr>
                        <a:t>واحرص على </a:t>
                      </a:r>
                      <a:r>
                        <a:rPr lang="ar-JO" sz="900" baseline="0" dirty="0">
                          <a:latin typeface="Arial"/>
                          <a:cs typeface="Calibri" panose="020F0502020204030204" pitchFamily="34" charset="0"/>
                        </a:rPr>
                        <a:t>تصنيفها حسب عوامل مختلفة مثل الجنس والعمر وعوامل التنوع الأخرى. لكن أنظر في الاختلافات فقط إذا كان هناك 20 إجابة على الأقل لدى المجموعات المختلفة.</a:t>
                      </a:r>
                      <a:endParaRPr sz="900" baseline="0" dirty="0">
                        <a:latin typeface="Arial"/>
                        <a:cs typeface="Calibri" panose="020F0502020204030204" pitchFamily="34" charset="0"/>
                      </a:endParaRPr>
                    </a:p>
                  </a:txBody>
                  <a:tcPr marL="0" marR="0" marT="65405"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E8DEEE"/>
                    </a:solidFill>
                  </a:tcPr>
                </a:tc>
                <a:tc>
                  <a:txBody>
                    <a:bodyPr/>
                    <a:lstStyle/>
                    <a:p>
                      <a:pPr marL="107314" marR="231775" rtl="1">
                        <a:lnSpc>
                          <a:spcPct val="111100"/>
                        </a:lnSpc>
                        <a:spcBef>
                          <a:spcPts val="515"/>
                        </a:spcBef>
                      </a:pPr>
                      <a:r>
                        <a:rPr lang="ar-JO" sz="900" baseline="0" dirty="0">
                          <a:cs typeface="Calibri" panose="020F0502020204030204" pitchFamily="34" charset="0"/>
                        </a:rPr>
                        <a:t>كان الرجال </a:t>
                      </a:r>
                      <a:r>
                        <a:rPr lang="ar-JO" sz="900" b="0" i="0" baseline="0" dirty="0">
                          <a:solidFill>
                            <a:schemeClr val="tx1"/>
                          </a:solidFill>
                          <a:effectLst/>
                          <a:latin typeface="+mn-lt"/>
                          <a:ea typeface="+mn-ea"/>
                          <a:cs typeface="Calibri" panose="020F0502020204030204" pitchFamily="34" charset="0"/>
                        </a:rPr>
                        <a:t>أكثر رضا</a:t>
                      </a:r>
                      <a:r>
                        <a:rPr lang="en-US" sz="900" b="0" i="0" baseline="0" dirty="0">
                          <a:solidFill>
                            <a:schemeClr val="tx1"/>
                          </a:solidFill>
                          <a:effectLst/>
                          <a:latin typeface="+mn-lt"/>
                          <a:ea typeface="+mn-ea"/>
                          <a:cs typeface="Calibri" panose="020F0502020204030204" pitchFamily="34" charset="0"/>
                        </a:rPr>
                        <a:t> </a:t>
                      </a:r>
                      <a:r>
                        <a:rPr lang="ar-JO" sz="900" baseline="0" dirty="0">
                          <a:cs typeface="Calibri" panose="020F0502020204030204" pitchFamily="34" charset="0"/>
                        </a:rPr>
                        <a:t>عن المعلومات التي تخص الخدمات التي تلقوها مقارنة بالنساء. نسبة 56% من الذكور المجيبين أنهم "مطلعون" أو "مطلعون للغاية"، مقارنة بـنسبة 30% فقط من المجيبات الإناث اللواتي أجابن على هذا السؤال بشكل إيجابي.</a:t>
                      </a:r>
                      <a:endParaRPr sz="900" baseline="0" dirty="0">
                        <a:latin typeface="Arial"/>
                        <a:cs typeface="Calibri" panose="020F0502020204030204" pitchFamily="34" charset="0"/>
                      </a:endParaRPr>
                    </a:p>
                  </a:txBody>
                  <a:tcPr marL="0" marR="0" marT="65405"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E8DEEE"/>
                    </a:solidFill>
                  </a:tcPr>
                </a:tc>
                <a:extLst>
                  <a:ext uri="{0D108BD9-81ED-4DB2-BD59-A6C34878D82A}">
                    <a16:rowId xmlns:a16="http://schemas.microsoft.com/office/drawing/2014/main" val="10002"/>
                  </a:ext>
                </a:extLst>
              </a:tr>
              <a:tr h="607695">
                <a:tc>
                  <a:txBody>
                    <a:bodyPr/>
                    <a:lstStyle/>
                    <a:p>
                      <a:pPr>
                        <a:lnSpc>
                          <a:spcPct val="100000"/>
                        </a:lnSpc>
                        <a:spcBef>
                          <a:spcPts val="20"/>
                        </a:spcBef>
                      </a:pPr>
                      <a:endParaRPr sz="950" baseline="0" dirty="0">
                        <a:latin typeface="Times New Roman"/>
                        <a:cs typeface="Calibri" panose="020F0502020204030204" pitchFamily="34" charset="0"/>
                      </a:endParaRPr>
                    </a:p>
                    <a:p>
                      <a:pPr marL="107314" marR="175260" algn="r">
                        <a:lnSpc>
                          <a:spcPct val="111100"/>
                        </a:lnSpc>
                        <a:spcBef>
                          <a:spcPts val="5"/>
                        </a:spcBef>
                      </a:pPr>
                      <a:r>
                        <a:rPr lang="ar-JO" sz="900" baseline="0" dirty="0">
                          <a:cs typeface="Calibri" panose="020F0502020204030204" pitchFamily="34" charset="0"/>
                        </a:rPr>
                        <a:t>احرص على فرز البيانات لملاحظة وجود اختلافات بين </a:t>
                      </a:r>
                      <a:r>
                        <a:rPr lang="ar-JO" sz="900" b="1" baseline="0" dirty="0">
                          <a:cs typeface="Calibri" panose="020F0502020204030204" pitchFamily="34" charset="0"/>
                        </a:rPr>
                        <a:t>المواقع</a:t>
                      </a:r>
                      <a:r>
                        <a:rPr lang="ar-JO" sz="900" baseline="0" dirty="0">
                          <a:cs typeface="Calibri" panose="020F0502020204030204" pitchFamily="34" charset="0"/>
                        </a:rPr>
                        <a:t> المختلفة. </a:t>
                      </a:r>
                      <a:br>
                        <a:rPr lang="ar-JO" sz="900" baseline="0" dirty="0">
                          <a:cs typeface="Calibri" panose="020F0502020204030204" pitchFamily="34" charset="0"/>
                        </a:rPr>
                      </a:br>
                      <a:endParaRPr sz="900" baseline="0" dirty="0">
                        <a:latin typeface="Arial"/>
                        <a:cs typeface="Calibri" panose="020F0502020204030204" pitchFamily="34" charset="0"/>
                      </a:endParaRPr>
                    </a:p>
                  </a:txBody>
                  <a:tcPr marL="0" marR="0" marT="2540"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D2BCDB"/>
                    </a:solidFill>
                  </a:tcPr>
                </a:tc>
                <a:tc>
                  <a:txBody>
                    <a:bodyPr/>
                    <a:lstStyle/>
                    <a:p>
                      <a:pPr marL="107314" marR="220979" algn="r">
                        <a:lnSpc>
                          <a:spcPct val="111100"/>
                        </a:lnSpc>
                        <a:spcBef>
                          <a:spcPts val="515"/>
                        </a:spcBef>
                      </a:pPr>
                      <a:r>
                        <a:rPr lang="ar-JO" sz="900" baseline="0" dirty="0">
                          <a:cs typeface="Calibri" panose="020F0502020204030204" pitchFamily="34" charset="0"/>
                        </a:rPr>
                        <a:t>في حين أن المشاركين في المخيم (أ) كانوا في الغالب إيجابيين حيال عملية الملاحظات والانطباعات، فإن المشاركين في المخيم (ب) شاركوا استجابات مختلطة.</a:t>
                      </a:r>
                      <a:endParaRPr sz="900" baseline="0" dirty="0">
                        <a:latin typeface="Arial"/>
                        <a:cs typeface="Calibri" panose="020F0502020204030204" pitchFamily="34" charset="0"/>
                      </a:endParaRPr>
                    </a:p>
                  </a:txBody>
                  <a:tcPr marL="0" marR="0" marT="65405"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D2BCDB"/>
                    </a:solidFill>
                  </a:tcPr>
                </a:tc>
                <a:extLst>
                  <a:ext uri="{0D108BD9-81ED-4DB2-BD59-A6C34878D82A}">
                    <a16:rowId xmlns:a16="http://schemas.microsoft.com/office/drawing/2014/main" val="10003"/>
                  </a:ext>
                </a:extLst>
              </a:tr>
              <a:tr h="1217295">
                <a:tc>
                  <a:txBody>
                    <a:bodyPr/>
                    <a:lstStyle/>
                    <a:p>
                      <a:pPr>
                        <a:lnSpc>
                          <a:spcPct val="100000"/>
                        </a:lnSpc>
                      </a:pPr>
                      <a:endParaRPr sz="1200" baseline="0" dirty="0">
                        <a:latin typeface="Times New Roman"/>
                        <a:cs typeface="Calibri" panose="020F0502020204030204" pitchFamily="34" charset="0"/>
                      </a:endParaRPr>
                    </a:p>
                    <a:p>
                      <a:pPr>
                        <a:lnSpc>
                          <a:spcPct val="100000"/>
                        </a:lnSpc>
                      </a:pPr>
                      <a:endParaRPr sz="1200" baseline="0" dirty="0">
                        <a:latin typeface="Times New Roman"/>
                        <a:cs typeface="Calibri" panose="020F0502020204030204" pitchFamily="34" charset="0"/>
                      </a:endParaRPr>
                    </a:p>
                    <a:p>
                      <a:pPr marL="107314" marR="397510" algn="r" rtl="1">
                        <a:lnSpc>
                          <a:spcPct val="111100"/>
                        </a:lnSpc>
                        <a:spcBef>
                          <a:spcPts val="755"/>
                        </a:spcBef>
                      </a:pPr>
                      <a:r>
                        <a:rPr lang="ar-JO" sz="900" baseline="0" dirty="0">
                          <a:cs typeface="Calibri" panose="020F0502020204030204" pitchFamily="34" charset="0"/>
                        </a:rPr>
                        <a:t>حدد القيم </a:t>
                      </a:r>
                      <a:r>
                        <a:rPr lang="ar-JO" sz="900" b="1" baseline="0" dirty="0">
                          <a:cs typeface="Calibri" panose="020F0502020204030204" pitchFamily="34" charset="0"/>
                        </a:rPr>
                        <a:t>الشاذة</a:t>
                      </a:r>
                      <a:r>
                        <a:rPr lang="ar-JO" sz="900" baseline="0" dirty="0">
                          <a:cs typeface="Calibri" panose="020F0502020204030204" pitchFamily="34" charset="0"/>
                        </a:rPr>
                        <a:t> لمعرفة ما إذا كان أي من أفراد المجتمع يشاركون وجهات نظر مختلفة عن التوجهات الشائعة. </a:t>
                      </a:r>
                      <a:endParaRPr sz="900" baseline="0" dirty="0">
                        <a:latin typeface="Arial"/>
                        <a:cs typeface="Calibri" panose="020F0502020204030204" pitchFamily="34" charset="0"/>
                      </a:endParaRPr>
                    </a:p>
                  </a:txBody>
                  <a:tcPr marL="0" marR="0" marT="0"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E8DEEE"/>
                    </a:solidFill>
                  </a:tcPr>
                </a:tc>
                <a:tc>
                  <a:txBody>
                    <a:bodyPr/>
                    <a:lstStyle/>
                    <a:p>
                      <a:pPr marL="107314" marR="274955" algn="just" rtl="1">
                        <a:lnSpc>
                          <a:spcPct val="111100"/>
                        </a:lnSpc>
                        <a:spcBef>
                          <a:spcPts val="515"/>
                        </a:spcBef>
                      </a:pPr>
                      <a:r>
                        <a:rPr lang="ar-JO" sz="900" baseline="0" dirty="0">
                          <a:cs typeface="Calibri" panose="020F0502020204030204" pitchFamily="34" charset="0"/>
                        </a:rPr>
                        <a:t>في حين أبدى غالبية المشاركين رضاهم عن لجنة الملاحظات والانطباعات، إلا أن بعض الاستجابات كانت سلبية للغاية، حيث كانت الردود السلبية شائعة بشكل رئيسي بين فئة المشاركين الأصغر سنا. قد يتطلب ذلك متابعة لتوضيح كيف يتمس إشراك أعضاء المجتمع الشباب وتمثيلهم في لجان الملاحظات والانطباعات بشكل أفضل.</a:t>
                      </a:r>
                      <a:endParaRPr sz="900" baseline="0" dirty="0">
                        <a:latin typeface="Arial"/>
                        <a:cs typeface="Calibri" panose="020F0502020204030204" pitchFamily="34" charset="0"/>
                      </a:endParaRPr>
                    </a:p>
                  </a:txBody>
                  <a:tcPr marL="0" marR="0" marT="65404"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E8DEEE"/>
                    </a:solidFill>
                  </a:tcPr>
                </a:tc>
                <a:extLst>
                  <a:ext uri="{0D108BD9-81ED-4DB2-BD59-A6C34878D82A}">
                    <a16:rowId xmlns:a16="http://schemas.microsoft.com/office/drawing/2014/main" val="10004"/>
                  </a:ext>
                </a:extLst>
              </a:tr>
              <a:tr h="1217295">
                <a:tc>
                  <a:txBody>
                    <a:bodyPr/>
                    <a:lstStyle/>
                    <a:p>
                      <a:pPr>
                        <a:lnSpc>
                          <a:spcPct val="100000"/>
                        </a:lnSpc>
                      </a:pPr>
                      <a:endParaRPr sz="1200" baseline="0" dirty="0">
                        <a:latin typeface="Times New Roman"/>
                        <a:cs typeface="Calibri" panose="020F0502020204030204" pitchFamily="34" charset="0"/>
                      </a:endParaRPr>
                    </a:p>
                    <a:p>
                      <a:pPr>
                        <a:lnSpc>
                          <a:spcPct val="100000"/>
                        </a:lnSpc>
                      </a:pPr>
                      <a:endParaRPr sz="1200" baseline="0" dirty="0">
                        <a:latin typeface="Times New Roman"/>
                        <a:cs typeface="Calibri" panose="020F0502020204030204" pitchFamily="34" charset="0"/>
                      </a:endParaRPr>
                    </a:p>
                    <a:p>
                      <a:pPr>
                        <a:lnSpc>
                          <a:spcPct val="100000"/>
                        </a:lnSpc>
                        <a:spcBef>
                          <a:spcPts val="35"/>
                        </a:spcBef>
                      </a:pPr>
                      <a:endParaRPr sz="1250" baseline="0" dirty="0">
                        <a:latin typeface="Times New Roman"/>
                        <a:cs typeface="Calibri" panose="020F0502020204030204" pitchFamily="34" charset="0"/>
                      </a:endParaRPr>
                    </a:p>
                    <a:p>
                      <a:pPr marL="107314" algn="r">
                        <a:lnSpc>
                          <a:spcPct val="100000"/>
                        </a:lnSpc>
                      </a:pPr>
                      <a:r>
                        <a:rPr lang="ar-JO" sz="900" baseline="0" dirty="0">
                          <a:latin typeface="Arial"/>
                          <a:cs typeface="Calibri" panose="020F0502020204030204" pitchFamily="34" charset="0"/>
                        </a:rPr>
                        <a:t>   تحديد التغيرات التي تحدث مع مرور الوقت. </a:t>
                      </a:r>
                      <a:endParaRPr sz="900" baseline="0" dirty="0">
                        <a:latin typeface="Arial"/>
                        <a:cs typeface="Calibri" panose="020F0502020204030204" pitchFamily="34" charset="0"/>
                      </a:endParaRPr>
                    </a:p>
                  </a:txBody>
                  <a:tcPr marL="0" marR="0" marT="0"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D2BCDB"/>
                    </a:solidFill>
                  </a:tcPr>
                </a:tc>
                <a:tc>
                  <a:txBody>
                    <a:bodyPr/>
                    <a:lstStyle/>
                    <a:p>
                      <a:pPr marL="107314" marR="122555" algn="just" rtl="1">
                        <a:lnSpc>
                          <a:spcPct val="111100"/>
                        </a:lnSpc>
                        <a:spcBef>
                          <a:spcPts val="509"/>
                        </a:spcBef>
                      </a:pPr>
                      <a:r>
                        <a:rPr lang="ar-JO" sz="900" baseline="0" dirty="0">
                          <a:cs typeface="Calibri" panose="020F0502020204030204" pitchFamily="34" charset="0"/>
                        </a:rPr>
                        <a:t>للشهر الثالث على التوالي، فقد تم اختيار المعلومات المتعلقة بمكان التسجيل للقاحات بصفتها الأكثر إحتياجاً. ويجب أن يتم تغطية ذلك في جميع أنشطة التواصل بشأن المخاطر والمشاركة المجتمعية وإدراجه في وثائق الأسئلة الأكثر تكراراً للموظفين والمتطوعين لضمان قدرة الأشخاص على الوصول إلى مثل هذه المعلومات.</a:t>
                      </a:r>
                      <a:endParaRPr sz="900" baseline="0" dirty="0">
                        <a:latin typeface="Arial"/>
                        <a:cs typeface="Calibri" panose="020F0502020204030204" pitchFamily="34" charset="0"/>
                      </a:endParaRPr>
                    </a:p>
                  </a:txBody>
                  <a:tcPr marL="0" marR="0" marT="64769"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D2BCDB"/>
                    </a:solidFill>
                  </a:tcPr>
                </a:tc>
                <a:extLst>
                  <a:ext uri="{0D108BD9-81ED-4DB2-BD59-A6C34878D82A}">
                    <a16:rowId xmlns:a16="http://schemas.microsoft.com/office/drawing/2014/main" val="10005"/>
                  </a:ext>
                </a:extLst>
              </a:tr>
              <a:tr h="607695">
                <a:tc>
                  <a:txBody>
                    <a:bodyPr/>
                    <a:lstStyle/>
                    <a:p>
                      <a:pPr>
                        <a:lnSpc>
                          <a:spcPct val="100000"/>
                        </a:lnSpc>
                        <a:spcBef>
                          <a:spcPts val="45"/>
                        </a:spcBef>
                      </a:pPr>
                      <a:endParaRPr sz="1550" baseline="0" dirty="0">
                        <a:latin typeface="Times New Roman"/>
                        <a:cs typeface="Calibri" panose="020F0502020204030204" pitchFamily="34" charset="0"/>
                      </a:endParaRPr>
                    </a:p>
                    <a:p>
                      <a:pPr marL="107314" algn="r">
                        <a:lnSpc>
                          <a:spcPct val="100000"/>
                        </a:lnSpc>
                      </a:pPr>
                      <a:r>
                        <a:rPr lang="ar-JO" sz="1000" b="1" spc="0" baseline="0" dirty="0">
                          <a:latin typeface="Arial Black"/>
                          <a:cs typeface="Calibri" panose="020F0502020204030204" pitchFamily="34" charset="0"/>
                        </a:rPr>
                        <a:t>الروابط</a:t>
                      </a:r>
                      <a:r>
                        <a:rPr lang="ar-JO" sz="1000" spc="0" baseline="0" dirty="0">
                          <a:latin typeface="Arial Black"/>
                          <a:cs typeface="Calibri" panose="020F0502020204030204" pitchFamily="34" charset="0"/>
                        </a:rPr>
                        <a:t> بين الأسئلة.</a:t>
                      </a:r>
                      <a:endParaRPr sz="1000" spc="0" baseline="0" dirty="0">
                        <a:latin typeface="Arial"/>
                        <a:cs typeface="Calibri" panose="020F0502020204030204" pitchFamily="34" charset="0"/>
                      </a:endParaRPr>
                    </a:p>
                  </a:txBody>
                  <a:tcPr marL="0" marR="0" marT="5715"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E8DEEE"/>
                    </a:solidFill>
                  </a:tcPr>
                </a:tc>
                <a:tc>
                  <a:txBody>
                    <a:bodyPr/>
                    <a:lstStyle/>
                    <a:p>
                      <a:pPr marL="107314" marR="227965" algn="r">
                        <a:lnSpc>
                          <a:spcPct val="111100"/>
                        </a:lnSpc>
                        <a:spcBef>
                          <a:spcPts val="509"/>
                        </a:spcBef>
                      </a:pPr>
                      <a:r>
                        <a:rPr lang="ar-JO" sz="900" baseline="0" dirty="0">
                          <a:cs typeface="Calibri" panose="020F0502020204030204" pitchFamily="34" charset="0"/>
                        </a:rPr>
                        <a:t>من المرجح أيضًا أن يجيب أولئك الذين ذكروا أنهم على دراية بكيفية  مشاركة الملاحظات والانطباعات بشكل إيجابي على السؤال  المتعلق  وينعكس على شعوره بالإحترام.</a:t>
                      </a:r>
                      <a:endParaRPr sz="900" baseline="0" dirty="0">
                        <a:latin typeface="Arial"/>
                        <a:cs typeface="Calibri" panose="020F0502020204030204" pitchFamily="34" charset="0"/>
                      </a:endParaRPr>
                    </a:p>
                  </a:txBody>
                  <a:tcPr marL="0" marR="0" marT="64769"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solidFill>
                      <a:srgbClr val="E8DEEE"/>
                    </a:solidFill>
                  </a:tcPr>
                </a:tc>
                <a:extLst>
                  <a:ext uri="{0D108BD9-81ED-4DB2-BD59-A6C34878D82A}">
                    <a16:rowId xmlns:a16="http://schemas.microsoft.com/office/drawing/2014/main" val="10006"/>
                  </a:ext>
                </a:extLst>
              </a:tr>
            </a:tbl>
          </a:graphicData>
        </a:graphic>
      </p:graphicFrame>
      <p:sp>
        <p:nvSpPr>
          <p:cNvPr id="5" name="object 5"/>
          <p:cNvSpPr/>
          <p:nvPr/>
        </p:nvSpPr>
        <p:spPr>
          <a:xfrm>
            <a:off x="0" y="9741964"/>
            <a:ext cx="27305" cy="950594"/>
          </a:xfrm>
          <a:custGeom>
            <a:avLst/>
            <a:gdLst/>
            <a:ahLst/>
            <a:cxnLst/>
            <a:rect l="l" t="t" r="r" b="b"/>
            <a:pathLst>
              <a:path w="27305" h="950595">
                <a:moveTo>
                  <a:pt x="0" y="0"/>
                </a:moveTo>
                <a:lnTo>
                  <a:pt x="0" y="950039"/>
                </a:lnTo>
                <a:lnTo>
                  <a:pt x="18049" y="950039"/>
                </a:lnTo>
                <a:lnTo>
                  <a:pt x="26994" y="50040"/>
                </a:lnTo>
                <a:lnTo>
                  <a:pt x="0" y="0"/>
                </a:lnTo>
                <a:close/>
              </a:path>
            </a:pathLst>
          </a:custGeom>
          <a:solidFill>
            <a:srgbClr val="E42A83">
              <a:alpha val="54998"/>
            </a:srgbClr>
          </a:solidFill>
        </p:spPr>
        <p:txBody>
          <a:bodyPr wrap="square" lIns="0" tIns="0" rIns="0" bIns="0" rtlCol="0"/>
          <a:lstStyle/>
          <a:p>
            <a:endParaRPr>
              <a:cs typeface="Calibri" panose="020F0502020204030204" pitchFamily="34" charset="0"/>
            </a:endParaRPr>
          </a:p>
        </p:txBody>
      </p:sp>
      <p:sp>
        <p:nvSpPr>
          <p:cNvPr id="6" name="object 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7" name="object 7"/>
          <p:cNvSpPr txBox="1"/>
          <p:nvPr/>
        </p:nvSpPr>
        <p:spPr>
          <a:xfrm>
            <a:off x="6717682" y="10083162"/>
            <a:ext cx="154305"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entury Gothic"/>
                <a:cs typeface="Calibri" panose="020F0502020204030204" pitchFamily="34" charset="0"/>
              </a:rPr>
              <a:t>23</a:t>
            </a:r>
            <a:endParaRPr sz="800">
              <a:latin typeface="Century Gothic"/>
              <a:cs typeface="Calibri" panose="020F0502020204030204" pitchFamily="34" charset="0"/>
            </a:endParaRPr>
          </a:p>
        </p:txBody>
      </p:sp>
      <p:sp>
        <p:nvSpPr>
          <p:cNvPr id="9" name="Rectangle 1">
            <a:extLst>
              <a:ext uri="{FF2B5EF4-FFF2-40B4-BE49-F238E27FC236}">
                <a16:creationId xmlns:a16="http://schemas.microsoft.com/office/drawing/2014/main" id="{5B1E06F4-CE93-643A-EF86-15C19243CC5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0" name="Rectangle 2">
            <a:extLst>
              <a:ext uri="{FF2B5EF4-FFF2-40B4-BE49-F238E27FC236}">
                <a16:creationId xmlns:a16="http://schemas.microsoft.com/office/drawing/2014/main" id="{0FC903AD-0749-3197-6696-49717D6D524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1" name="object 33">
            <a:extLst>
              <a:ext uri="{FF2B5EF4-FFF2-40B4-BE49-F238E27FC236}">
                <a16:creationId xmlns:a16="http://schemas.microsoft.com/office/drawing/2014/main" id="{0FF87B63-BBA5-FAE5-FCF1-ADDF20E170F4}"/>
              </a:ext>
            </a:extLst>
          </p:cNvPr>
          <p:cNvSpPr txBox="1"/>
          <p:nvPr/>
        </p:nvSpPr>
        <p:spPr>
          <a:xfrm>
            <a:off x="4246176" y="10006774"/>
            <a:ext cx="2417445" cy="316562"/>
          </a:xfrm>
          <a:prstGeom prst="rect">
            <a:avLst/>
          </a:prstGeom>
        </p:spPr>
        <p:txBody>
          <a:bodyPr vert="horz" wrap="square" lIns="0" tIns="12700" rIns="0" bIns="0" rtlCol="0">
            <a:spAutoFit/>
          </a:bodyPr>
          <a:lstStyle/>
          <a:p>
            <a:pPr marL="12700" marR="5080" indent="129539" algn="r" rtl="1">
              <a:lnSpc>
                <a:spcPct val="108300"/>
              </a:lnSpc>
              <a:spcBef>
                <a:spcPts val="100"/>
              </a:spcBef>
            </a:pPr>
            <a:r>
              <a:rPr lang="ar-JO" sz="900" dirty="0">
                <a:solidFill>
                  <a:srgbClr val="673089"/>
                </a:solidFill>
                <a:latin typeface="Century Gothic"/>
                <a:cs typeface="Calibri" panose="020F0502020204030204" pitchFamily="34" charset="0"/>
              </a:rPr>
              <a:t>الوحدة 4: </a:t>
            </a:r>
            <a:r>
              <a:rPr lang="ar-JO" sz="900" spc="-10" dirty="0">
                <a:latin typeface="Verdana"/>
                <a:cs typeface="Calibri" panose="020F0502020204030204" pitchFamily="34" charset="0"/>
              </a:rPr>
              <a:t>مراحل آلية الملاحظات والانطباعات</a:t>
            </a:r>
          </a:p>
          <a:p>
            <a:pPr marL="12700" marR="5080" indent="129539" algn="r" rtl="1">
              <a:lnSpc>
                <a:spcPct val="108300"/>
              </a:lnSpc>
              <a:spcBef>
                <a:spcPts val="100"/>
              </a:spcBef>
            </a:pPr>
            <a:r>
              <a:rPr lang="ar-JO" sz="900" dirty="0">
                <a:solidFill>
                  <a:srgbClr val="673089"/>
                </a:solidFill>
                <a:latin typeface="Verdana"/>
                <a:cs typeface="Calibri" panose="020F0502020204030204" pitchFamily="34" charset="0"/>
              </a:rPr>
              <a:t>المرحلة الثالثة: إحالة وتحليل الملاحظات والانطباعات</a:t>
            </a:r>
            <a:endParaRPr sz="900" dirty="0">
              <a:latin typeface="Verdana"/>
              <a:cs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834245" y="854504"/>
            <a:ext cx="2995930" cy="4442242"/>
          </a:xfrm>
          <a:prstGeom prst="rect">
            <a:avLst/>
          </a:prstGeom>
        </p:spPr>
        <p:txBody>
          <a:bodyPr vert="horz" wrap="square" lIns="0" tIns="12700" rIns="0" bIns="0" rtlCol="0">
            <a:spAutoFit/>
          </a:bodyPr>
          <a:lstStyle/>
          <a:p>
            <a:pPr marL="12700" rtl="1">
              <a:lnSpc>
                <a:spcPct val="100000"/>
              </a:lnSpc>
              <a:spcBef>
                <a:spcPts val="100"/>
              </a:spcBef>
            </a:pPr>
            <a:r>
              <a:rPr sz="1000" b="1" spc="95" dirty="0">
                <a:solidFill>
                  <a:srgbClr val="E42A83"/>
                </a:solidFill>
                <a:latin typeface=""/>
                <a:cs typeface="Calibri" panose="020F0502020204030204" pitchFamily="34" charset="0"/>
              </a:rPr>
              <a:t>3.4</a:t>
            </a:r>
            <a:r>
              <a:rPr sz="1000" b="1" spc="5" dirty="0">
                <a:solidFill>
                  <a:srgbClr val="E42A83"/>
                </a:solidFill>
                <a:latin typeface=""/>
                <a:cs typeface="Calibri" panose="020F0502020204030204" pitchFamily="34" charset="0"/>
              </a:rPr>
              <a:t> </a:t>
            </a:r>
            <a:r>
              <a:rPr lang="ar-JO" sz="1000" b="1" spc="5" dirty="0">
                <a:solidFill>
                  <a:srgbClr val="E42A83"/>
                </a:solidFill>
                <a:latin typeface=""/>
                <a:cs typeface="Calibri" panose="020F0502020204030204" pitchFamily="34" charset="0"/>
              </a:rPr>
              <a:t> </a:t>
            </a:r>
            <a:r>
              <a:rPr lang="ar-JO" sz="1000" b="1" spc="60" dirty="0">
                <a:solidFill>
                  <a:srgbClr val="E42A83"/>
                </a:solidFill>
                <a:latin typeface=""/>
                <a:cs typeface="Calibri" panose="020F0502020204030204" pitchFamily="34" charset="0"/>
              </a:rPr>
              <a:t>التثليث</a:t>
            </a:r>
          </a:p>
          <a:p>
            <a:pPr marL="12700" algn="r" rtl="1">
              <a:lnSpc>
                <a:spcPct val="100000"/>
              </a:lnSpc>
              <a:spcBef>
                <a:spcPts val="100"/>
              </a:spcBef>
            </a:pPr>
            <a:endParaRPr sz="1000" dirty="0">
              <a:latin typeface=""/>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lang="ar-JO" altLang="en-US" sz="1000" dirty="0">
                <a:solidFill>
                  <a:srgbClr val="202124"/>
                </a:solidFill>
                <a:latin typeface=""/>
                <a:cs typeface="Calibri" panose="020F0502020204030204" pitchFamily="34" charset="0"/>
              </a:rPr>
              <a:t>ن</a:t>
            </a:r>
            <a:r>
              <a:rPr kumimoji="0" lang="ar-SA" altLang="en-US" sz="1000" b="0" i="0" u="none" strike="noStrike" cap="none" normalizeH="0" baseline="0" dirty="0" err="1">
                <a:ln>
                  <a:noFill/>
                </a:ln>
                <a:solidFill>
                  <a:srgbClr val="202124"/>
                </a:solidFill>
                <a:effectLst/>
                <a:latin typeface=""/>
                <a:cs typeface="Calibri" panose="020F0502020204030204" pitchFamily="34" charset="0"/>
              </a:rPr>
              <a:t>حتاج</a:t>
            </a:r>
            <a:r>
              <a:rPr kumimoji="0" lang="ar-SA" altLang="en-US" sz="1000" b="0" i="0" u="none" strike="noStrike" cap="none" normalizeH="0" baseline="0" dirty="0">
                <a:ln>
                  <a:noFill/>
                </a:ln>
                <a:solidFill>
                  <a:srgbClr val="202124"/>
                </a:solidFill>
                <a:effectLst/>
                <a:latin typeface=""/>
                <a:cs typeface="Calibri" panose="020F0502020204030204" pitchFamily="34" charset="0"/>
              </a:rPr>
              <a:t> إلى </a:t>
            </a:r>
            <a:r>
              <a:rPr kumimoji="0" lang="ar-SA" altLang="en-US" sz="1000" b="1" i="0" u="none" strike="noStrike" cap="none" normalizeH="0" baseline="0" dirty="0">
                <a:ln>
                  <a:noFill/>
                </a:ln>
                <a:solidFill>
                  <a:srgbClr val="202124"/>
                </a:solidFill>
                <a:effectLst/>
                <a:latin typeface=""/>
                <a:cs typeface="Calibri" panose="020F0502020204030204" pitchFamily="34" charset="0"/>
              </a:rPr>
              <a:t>تثليث</a:t>
            </a:r>
            <a:r>
              <a:rPr kumimoji="0" lang="ar-SA" altLang="en-US" sz="1000" b="0" i="0" u="none" strike="noStrike" cap="none" normalizeH="0" baseline="0" dirty="0">
                <a:ln>
                  <a:noFill/>
                </a:ln>
                <a:solidFill>
                  <a:srgbClr val="202124"/>
                </a:solidFill>
                <a:effectLst/>
                <a:latin typeface=""/>
                <a:cs typeface="Calibri" panose="020F0502020204030204" pitchFamily="34" charset="0"/>
              </a:rPr>
              <a:t> المعلومات لفهم الصورة </a:t>
            </a:r>
            <a:r>
              <a:rPr kumimoji="0" lang="ar-JO" altLang="en-US" sz="1000" b="0" i="0" u="none" strike="noStrike" cap="none" normalizeH="0" baseline="0" dirty="0">
                <a:ln>
                  <a:noFill/>
                </a:ln>
                <a:solidFill>
                  <a:srgbClr val="202124"/>
                </a:solidFill>
                <a:effectLst/>
                <a:latin typeface=""/>
                <a:cs typeface="Calibri" panose="020F0502020204030204" pitchFamily="34" charset="0"/>
              </a:rPr>
              <a:t>الشاملة </a:t>
            </a:r>
            <a:r>
              <a:rPr kumimoji="0" lang="ar-SA" altLang="en-US" sz="1000" b="0" i="0" u="none" strike="noStrike" cap="none" normalizeH="0" baseline="0" dirty="0">
                <a:ln>
                  <a:noFill/>
                </a:ln>
                <a:solidFill>
                  <a:srgbClr val="202124"/>
                </a:solidFill>
                <a:effectLst/>
                <a:latin typeface=""/>
                <a:cs typeface="Calibri" panose="020F0502020204030204" pitchFamily="34" charset="0"/>
              </a:rPr>
              <a:t>مع مصادر البيانات الأخرى لتأكيد النتائج التي توصل</a:t>
            </a:r>
            <a:r>
              <a:rPr kumimoji="0" lang="ar-JO" altLang="en-US" sz="1000" b="0" i="0" u="none" strike="noStrike" cap="none" normalizeH="0" baseline="0" dirty="0" err="1">
                <a:ln>
                  <a:noFill/>
                </a:ln>
                <a:solidFill>
                  <a:srgbClr val="202124"/>
                </a:solidFill>
                <a:effectLst/>
                <a:latin typeface=""/>
                <a:cs typeface="Calibri" panose="020F0502020204030204" pitchFamily="34" charset="0"/>
              </a:rPr>
              <a:t>نا</a:t>
            </a:r>
            <a:r>
              <a:rPr kumimoji="0" lang="ar-SA" altLang="en-US" sz="1000" b="0" i="0" u="none" strike="noStrike" cap="none" normalizeH="0" baseline="0" dirty="0">
                <a:ln>
                  <a:noFill/>
                </a:ln>
                <a:solidFill>
                  <a:srgbClr val="202124"/>
                </a:solidFill>
                <a:effectLst/>
                <a:latin typeface=""/>
                <a:cs typeface="Calibri" panose="020F0502020204030204" pitchFamily="34" charset="0"/>
              </a:rPr>
              <a:t> إليها </a:t>
            </a:r>
            <a:r>
              <a:rPr lang="ar-JO" altLang="en-US" sz="1000" dirty="0">
                <a:solidFill>
                  <a:srgbClr val="202124"/>
                </a:solidFill>
                <a:latin typeface=""/>
                <a:cs typeface="Calibri" panose="020F0502020204030204" pitchFamily="34" charset="0"/>
              </a:rPr>
              <a:t>وللحصول</a:t>
            </a:r>
            <a:r>
              <a:rPr kumimoji="0" lang="ar-SA" altLang="en-US" sz="1000" b="0" i="0" u="none" strike="noStrike" cap="none" normalizeH="0" baseline="0" dirty="0">
                <a:ln>
                  <a:noFill/>
                </a:ln>
                <a:solidFill>
                  <a:srgbClr val="202124"/>
                </a:solidFill>
                <a:effectLst/>
                <a:latin typeface=""/>
                <a:cs typeface="Calibri" panose="020F0502020204030204" pitchFamily="34" charset="0"/>
              </a:rPr>
              <a:t> على المزيد من الأفكار. </a:t>
            </a:r>
            <a:r>
              <a:rPr kumimoji="0" lang="ar-JO" altLang="en-US" sz="1000" b="0" i="0" u="none" strike="noStrike" cap="none" normalizeH="0" baseline="0" dirty="0">
                <a:ln>
                  <a:noFill/>
                </a:ln>
                <a:solidFill>
                  <a:srgbClr val="202124"/>
                </a:solidFill>
                <a:effectLst/>
                <a:latin typeface=""/>
                <a:cs typeface="Calibri" panose="020F0502020204030204" pitchFamily="34" charset="0"/>
              </a:rPr>
              <a:t>من الممكن أن يُسهم</a:t>
            </a:r>
            <a:r>
              <a:rPr kumimoji="0" lang="ar-SA" altLang="en-US" sz="1000" b="0" i="0" u="none" strike="noStrike" cap="none" normalizeH="0" baseline="0" dirty="0">
                <a:ln>
                  <a:noFill/>
                </a:ln>
                <a:solidFill>
                  <a:srgbClr val="202124"/>
                </a:solidFill>
                <a:effectLst/>
                <a:latin typeface=""/>
                <a:cs typeface="Calibri" panose="020F0502020204030204" pitchFamily="34" charset="0"/>
              </a:rPr>
              <a:t> الجمع بين مصادر بيانات متعددة </a:t>
            </a:r>
            <a:r>
              <a:rPr kumimoji="0" lang="ar-JO" altLang="en-US" sz="1000" b="0" i="0" u="none" strike="noStrike" cap="none" normalizeH="0" baseline="0" dirty="0">
                <a:ln>
                  <a:noFill/>
                </a:ln>
                <a:solidFill>
                  <a:srgbClr val="202124"/>
                </a:solidFill>
                <a:effectLst/>
                <a:latin typeface=""/>
                <a:cs typeface="Calibri" panose="020F0502020204030204" pitchFamily="34" charset="0"/>
              </a:rPr>
              <a:t>في جعل </a:t>
            </a:r>
            <a:r>
              <a:rPr kumimoji="0" lang="ar-SA" altLang="en-US" sz="1000" b="0" i="0" u="none" strike="noStrike" cap="none" normalizeH="0" baseline="0" dirty="0">
                <a:ln>
                  <a:noFill/>
                </a:ln>
                <a:solidFill>
                  <a:srgbClr val="202124"/>
                </a:solidFill>
                <a:effectLst/>
                <a:latin typeface=""/>
                <a:cs typeface="Calibri" panose="020F0502020204030204" pitchFamily="34" charset="0"/>
              </a:rPr>
              <a:t>نتائج </a:t>
            </a:r>
            <a:r>
              <a:rPr kumimoji="0" lang="ar-JO" altLang="en-US" sz="1000" b="0" i="0" u="none" strike="noStrike" cap="none" normalizeH="0" baseline="0" dirty="0">
                <a:ln>
                  <a:noFill/>
                </a:ln>
                <a:solidFill>
                  <a:srgbClr val="202124"/>
                </a:solidFill>
                <a:effectLst/>
                <a:latin typeface=""/>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
                <a:cs typeface="Calibri" panose="020F0502020204030204" pitchFamily="34" charset="0"/>
              </a:rPr>
              <a:t> أقوى وأكثر إقناعًا، </a:t>
            </a:r>
            <a:r>
              <a:rPr kumimoji="0" lang="ar-JO" altLang="en-US" sz="1000" b="0" i="0" u="none" strike="noStrike" cap="none" normalizeH="0" baseline="0" dirty="0">
                <a:ln>
                  <a:noFill/>
                </a:ln>
                <a:solidFill>
                  <a:srgbClr val="202124"/>
                </a:solidFill>
                <a:effectLst/>
                <a:latin typeface=""/>
                <a:cs typeface="Calibri" panose="020F0502020204030204" pitchFamily="34" charset="0"/>
              </a:rPr>
              <a:t>كما أنه قد يساعد</a:t>
            </a:r>
            <a:r>
              <a:rPr kumimoji="0" lang="ar-SA" altLang="en-US" sz="1000" b="0" i="0" u="none" strike="noStrike" cap="none" normalizeH="0" baseline="0" dirty="0">
                <a:ln>
                  <a:noFill/>
                </a:ln>
                <a:solidFill>
                  <a:srgbClr val="202124"/>
                </a:solidFill>
                <a:effectLst/>
                <a:latin typeface=""/>
                <a:cs typeface="Calibri" panose="020F0502020204030204" pitchFamily="34" charset="0"/>
              </a:rPr>
              <a:t> في شرح بعض </a:t>
            </a:r>
            <a:r>
              <a:rPr kumimoji="0" lang="ar-JO" altLang="en-US" sz="1000" b="0" i="0" u="none" strike="noStrike" cap="none" normalizeH="0" baseline="0" dirty="0">
                <a:ln>
                  <a:noFill/>
                </a:ln>
                <a:solidFill>
                  <a:srgbClr val="202124"/>
                </a:solidFill>
                <a:effectLst/>
                <a:latin typeface=""/>
                <a:cs typeface="Calibri" panose="020F0502020204030204" pitchFamily="34" charset="0"/>
              </a:rPr>
              <a:t>نقاط </a:t>
            </a:r>
            <a:r>
              <a:rPr kumimoji="0" lang="ar-SA" altLang="en-US" sz="1000" b="0" i="0" u="none" strike="noStrike" cap="none" normalizeH="0" baseline="0" dirty="0">
                <a:ln>
                  <a:noFill/>
                </a:ln>
                <a:solidFill>
                  <a:srgbClr val="202124"/>
                </a:solidFill>
                <a:effectLst/>
                <a:latin typeface=""/>
                <a:cs typeface="Calibri" panose="020F0502020204030204" pitchFamily="34" charset="0"/>
              </a:rPr>
              <a:t>اتجاهات </a:t>
            </a:r>
            <a:r>
              <a:rPr kumimoji="0" lang="ar-JO" altLang="en-US" sz="1000" b="0" i="0" u="none" strike="noStrike" cap="none" normalizeH="0" baseline="0" dirty="0">
                <a:ln>
                  <a:noFill/>
                </a:ln>
                <a:solidFill>
                  <a:srgbClr val="202124"/>
                </a:solidFill>
                <a:effectLst/>
                <a:latin typeface=""/>
                <a:cs typeface="Calibri" panose="020F0502020204030204" pitchFamily="34" charset="0"/>
              </a:rPr>
              <a:t>الملاحظات والانطباعات </a:t>
            </a:r>
            <a:r>
              <a:rPr kumimoji="0" lang="ar-SA" altLang="en-US" sz="1000" b="0" i="0" u="none" strike="noStrike" cap="none" normalizeH="0" baseline="0" dirty="0">
                <a:ln>
                  <a:noFill/>
                </a:ln>
                <a:solidFill>
                  <a:srgbClr val="202124"/>
                </a:solidFill>
                <a:effectLst/>
                <a:latin typeface=""/>
                <a:cs typeface="Calibri" panose="020F0502020204030204" pitchFamily="34" charset="0"/>
              </a:rPr>
              <a:t>المربكة، و/أو قد يكشف عن </a:t>
            </a:r>
            <a:r>
              <a:rPr kumimoji="0" lang="ar-JO" altLang="en-US" sz="1000" b="0" i="0" u="none" strike="noStrike" cap="none" normalizeH="0" baseline="0" dirty="0">
                <a:ln>
                  <a:noFill/>
                </a:ln>
                <a:solidFill>
                  <a:srgbClr val="202124"/>
                </a:solidFill>
                <a:effectLst/>
                <a:latin typeface=""/>
                <a:cs typeface="Calibri" panose="020F0502020204030204" pitchFamily="34" charset="0"/>
              </a:rPr>
              <a:t>بعض </a:t>
            </a:r>
            <a:r>
              <a:rPr kumimoji="0" lang="ar-SA" altLang="en-US" sz="1000" b="0" i="0" u="none" strike="noStrike" cap="none" normalizeH="0" baseline="0" dirty="0">
                <a:ln>
                  <a:noFill/>
                </a:ln>
                <a:solidFill>
                  <a:srgbClr val="202124"/>
                </a:solidFill>
                <a:effectLst/>
                <a:latin typeface=""/>
                <a:cs typeface="Calibri" panose="020F0502020204030204" pitchFamily="34" charset="0"/>
              </a:rPr>
              <a:t>الاتجاهات والملاحظات التي لم يتم تسجيلها في بيانات </a:t>
            </a:r>
            <a:r>
              <a:rPr lang="ar-JO" altLang="en-US" sz="1000" dirty="0">
                <a:solidFill>
                  <a:srgbClr val="202124"/>
                </a:solidFill>
                <a:latin typeface=""/>
                <a:cs typeface="Calibri" panose="020F0502020204030204" pitchFamily="34" charset="0"/>
              </a:rPr>
              <a:t>الملاحظات والانطباعات الخاصة بك</a:t>
            </a:r>
            <a:r>
              <a:rPr kumimoji="0" lang="ar-SA" altLang="en-US" sz="1000" b="0" i="0" u="none" strike="noStrike" cap="none" normalizeH="0" baseline="0" dirty="0">
                <a:ln>
                  <a:noFill/>
                </a:ln>
                <a:solidFill>
                  <a:srgbClr val="202124"/>
                </a:solidFill>
                <a:effectLst/>
                <a:latin typeface=""/>
                <a:cs typeface="Calibri" panose="020F0502020204030204" pitchFamily="34" charset="0"/>
              </a:rPr>
              <a:t>. </a:t>
            </a:r>
            <a:r>
              <a:rPr kumimoji="0" lang="ar-JO" altLang="en-US" sz="1000" b="0" i="0" u="none" strike="noStrike" cap="none" normalizeH="0" baseline="0" dirty="0">
                <a:ln>
                  <a:noFill/>
                </a:ln>
                <a:solidFill>
                  <a:srgbClr val="202124"/>
                </a:solidFill>
                <a:effectLst/>
                <a:latin typeface=""/>
                <a:cs typeface="Calibri" panose="020F0502020204030204" pitchFamily="34" charset="0"/>
              </a:rPr>
              <a:t>يوجد</a:t>
            </a:r>
            <a:r>
              <a:rPr kumimoji="0" lang="ar-SA" altLang="en-US" sz="1000" b="0" i="0" u="none" strike="noStrike" cap="none" normalizeH="0" baseline="0" dirty="0">
                <a:ln>
                  <a:noFill/>
                </a:ln>
                <a:solidFill>
                  <a:srgbClr val="202124"/>
                </a:solidFill>
                <a:effectLst/>
                <a:latin typeface=""/>
                <a:cs typeface="Calibri" panose="020F0502020204030204" pitchFamily="34" charset="0"/>
              </a:rPr>
              <a:t> طرق </a:t>
            </a:r>
            <a:r>
              <a:rPr kumimoji="0" lang="ar-JO" altLang="en-US" sz="1000" b="0" i="0" u="none" strike="noStrike" cap="none" normalizeH="0" baseline="0" dirty="0">
                <a:ln>
                  <a:noFill/>
                </a:ln>
                <a:solidFill>
                  <a:srgbClr val="202124"/>
                </a:solidFill>
                <a:effectLst/>
                <a:latin typeface=""/>
                <a:cs typeface="Calibri" panose="020F0502020204030204" pitchFamily="34" charset="0"/>
              </a:rPr>
              <a:t>متعددة</a:t>
            </a:r>
            <a:r>
              <a:rPr kumimoji="0" lang="ar-SA" altLang="en-US" sz="1000" b="0" i="0" u="none" strike="noStrike" cap="none" normalizeH="0" baseline="0" dirty="0">
                <a:ln>
                  <a:noFill/>
                </a:ln>
                <a:solidFill>
                  <a:srgbClr val="202124"/>
                </a:solidFill>
                <a:effectLst/>
                <a:latin typeface=""/>
                <a:cs typeface="Calibri" panose="020F0502020204030204" pitchFamily="34" charset="0"/>
              </a:rPr>
              <a:t> للقيام بذلك</a:t>
            </a:r>
            <a:r>
              <a:rPr kumimoji="0" lang="en-US" altLang="en-US" sz="1000" b="0" i="0" u="none" strike="noStrike" cap="none" normalizeH="0" baseline="0" dirty="0">
                <a:ln>
                  <a:noFill/>
                </a:ln>
                <a:solidFill>
                  <a:srgbClr val="202124"/>
                </a:solidFill>
                <a:effectLst/>
                <a:latin typeface=""/>
                <a:cs typeface="Calibri" panose="020F0502020204030204" pitchFamily="34" charset="0"/>
              </a:rPr>
              <a:t>:</a:t>
            </a:r>
            <a:r>
              <a:rPr kumimoji="0" lang="en-US" altLang="en-US" sz="1000" b="0" i="0" u="none" strike="noStrike" cap="none" normalizeH="0" baseline="0" dirty="0">
                <a:ln>
                  <a:noFill/>
                </a:ln>
                <a:solidFill>
                  <a:schemeClr val="tx1"/>
                </a:solidFill>
                <a:effectLst/>
                <a:latin typeface=""/>
                <a:cs typeface="Calibri" panose="020F0502020204030204" pitchFamily="34" charset="0"/>
              </a:rPr>
              <a:t> </a:t>
            </a:r>
            <a:endParaRPr kumimoji="0" lang="ar-JO" altLang="en-US" sz="1000" b="0" i="0" u="none" strike="noStrike" cap="none" normalizeH="0" baseline="0" dirty="0">
              <a:ln>
                <a:noFill/>
              </a:ln>
              <a:solidFill>
                <a:schemeClr val="tx1"/>
              </a:solidFill>
              <a:effectLst/>
              <a:latin typeface=""/>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
              <a:cs typeface="Calibri" panose="020F0502020204030204" pitchFamily="34" charset="0"/>
            </a:endParaRPr>
          </a:p>
          <a:p>
            <a:pPr marL="171450" marR="0" lvl="0" indent="-171450" algn="r"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SA" altLang="en-US" sz="1000" b="1" i="0" u="none" strike="noStrike" cap="none" normalizeH="0" baseline="0" dirty="0">
                <a:ln>
                  <a:noFill/>
                </a:ln>
                <a:solidFill>
                  <a:srgbClr val="202124"/>
                </a:solidFill>
                <a:effectLst/>
                <a:latin typeface=""/>
                <a:cs typeface="Calibri" panose="020F0502020204030204" pitchFamily="34" charset="0"/>
              </a:rPr>
              <a:t>يمكنك إجراء مناقشات مع أفراد المجتمع والزملاء والشركاء الآخرين </a:t>
            </a:r>
            <a:r>
              <a:rPr kumimoji="0" lang="ar-SA" altLang="en-US" sz="1000" b="0" i="0" u="none" strike="noStrike" cap="none" normalizeH="0" baseline="0" dirty="0">
                <a:ln>
                  <a:noFill/>
                </a:ln>
                <a:solidFill>
                  <a:srgbClr val="202124"/>
                </a:solidFill>
                <a:effectLst/>
                <a:latin typeface=""/>
                <a:cs typeface="Calibri" panose="020F0502020204030204" pitchFamily="34" charset="0"/>
              </a:rPr>
              <a:t>الذين </a:t>
            </a:r>
            <a:r>
              <a:rPr kumimoji="0" lang="ar-JO" altLang="en-US" sz="1000" b="0" i="0" u="none" strike="noStrike" cap="none" normalizeH="0" baseline="0" dirty="0">
                <a:ln>
                  <a:noFill/>
                </a:ln>
                <a:solidFill>
                  <a:srgbClr val="202124"/>
                </a:solidFill>
                <a:effectLst/>
                <a:latin typeface=""/>
                <a:cs typeface="Calibri" panose="020F0502020204030204" pitchFamily="34" charset="0"/>
              </a:rPr>
              <a:t>يلمون</a:t>
            </a:r>
            <a:r>
              <a:rPr kumimoji="0" lang="ar-SA" altLang="en-US" sz="1000" b="0" i="0" u="none" strike="noStrike" cap="none" normalizeH="0" baseline="0" dirty="0">
                <a:ln>
                  <a:noFill/>
                </a:ln>
                <a:solidFill>
                  <a:srgbClr val="202124"/>
                </a:solidFill>
                <a:effectLst/>
                <a:latin typeface=""/>
                <a:cs typeface="Calibri" panose="020F0502020204030204" pitchFamily="34" charset="0"/>
              </a:rPr>
              <a:t> </a:t>
            </a:r>
            <a:r>
              <a:rPr kumimoji="0" lang="ar-JO" altLang="en-US" sz="1000" b="0" i="0" u="none" strike="noStrike" cap="none" normalizeH="0" baseline="0" dirty="0">
                <a:ln>
                  <a:noFill/>
                </a:ln>
                <a:solidFill>
                  <a:srgbClr val="202124"/>
                </a:solidFill>
                <a:effectLst/>
                <a:latin typeface=""/>
                <a:cs typeface="Calibri" panose="020F0502020204030204" pitchFamily="34" charset="0"/>
              </a:rPr>
              <a:t>ب</a:t>
            </a:r>
            <a:r>
              <a:rPr kumimoji="0" lang="ar-SA" altLang="en-US" sz="1000" b="0" i="0" u="none" strike="noStrike" cap="none" normalizeH="0" baseline="0" dirty="0">
                <a:ln>
                  <a:noFill/>
                </a:ln>
                <a:solidFill>
                  <a:srgbClr val="202124"/>
                </a:solidFill>
                <a:effectLst/>
                <a:latin typeface=""/>
                <a:cs typeface="Calibri" panose="020F0502020204030204" pitchFamily="34" charset="0"/>
              </a:rPr>
              <a:t>السياق ويمكنهم المساعدة في فهم الموقف</a:t>
            </a:r>
            <a:r>
              <a:rPr kumimoji="0" lang="en-US" altLang="en-US" sz="1000" b="0" i="0" u="none" strike="noStrike" cap="none" normalizeH="0" baseline="0" dirty="0">
                <a:ln>
                  <a:noFill/>
                </a:ln>
                <a:solidFill>
                  <a:srgbClr val="202124"/>
                </a:solidFill>
                <a:effectLst/>
                <a:latin typeface=""/>
                <a:cs typeface="Calibri" panose="020F0502020204030204" pitchFamily="34" charset="0"/>
              </a:rPr>
              <a:t>.</a:t>
            </a:r>
            <a:r>
              <a:rPr kumimoji="0" lang="en-US" altLang="en-US" sz="1000" b="0" i="0" u="none" strike="noStrike" cap="none" normalizeH="0" baseline="0" dirty="0">
                <a:ln>
                  <a:noFill/>
                </a:ln>
                <a:solidFill>
                  <a:schemeClr val="tx1"/>
                </a:solidFill>
                <a:effectLst/>
                <a:latin typeface=""/>
                <a:cs typeface="Calibri" panose="020F0502020204030204" pitchFamily="34" charset="0"/>
              </a:rPr>
              <a:t> </a:t>
            </a:r>
          </a:p>
          <a:p>
            <a:pPr marL="120650" marR="5080" algn="r" rtl="1">
              <a:lnSpc>
                <a:spcPct val="113999"/>
              </a:lnSpc>
            </a:pPr>
            <a:r>
              <a:rPr kumimoji="0" lang="ar-SA" altLang="en-US" sz="1000" b="0" i="1" u="none" strike="noStrike" cap="none" normalizeH="0" baseline="0" dirty="0">
                <a:ln>
                  <a:noFill/>
                </a:ln>
                <a:solidFill>
                  <a:srgbClr val="990099"/>
                </a:solidFill>
                <a:effectLst/>
                <a:latin typeface=""/>
                <a:cs typeface="Calibri" panose="020F0502020204030204" pitchFamily="34" charset="0"/>
              </a:rPr>
              <a:t>على سبيل المثال، إذا تم تسليط الضوء على الوصول إلى المياه باعتباره الحاجة الأكثر أهمية، فقد يكون من المفيد إجراء مناقشة مع أحد زملاء المياه والصرف الصحي والنظافة الصحية للحصول على تقييمهم لحالة المياه</a:t>
            </a:r>
            <a:r>
              <a:rPr kumimoji="0" lang="en-US" altLang="en-US" sz="1000" b="0" i="1" u="none" strike="noStrike" cap="none" normalizeH="0" baseline="0" dirty="0">
                <a:ln>
                  <a:noFill/>
                </a:ln>
                <a:solidFill>
                  <a:srgbClr val="990099"/>
                </a:solidFill>
                <a:effectLst/>
                <a:latin typeface=""/>
                <a:cs typeface="Calibri" panose="020F0502020204030204" pitchFamily="34" charset="0"/>
              </a:rPr>
              <a:t>. </a:t>
            </a:r>
          </a:p>
          <a:p>
            <a:pPr marL="120650" marR="5080" algn="r" rtl="1">
              <a:lnSpc>
                <a:spcPct val="113999"/>
              </a:lnSpc>
            </a:pPr>
            <a:endParaRPr sz="1000" dirty="0">
              <a:latin typeface=""/>
              <a:cs typeface="Calibri" panose="020F0502020204030204" pitchFamily="34" charset="0"/>
            </a:endParaRPr>
          </a:p>
          <a:p>
            <a:pPr marL="171450" marR="0" lvl="0" indent="-171450" algn="r"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lang="ar-JO" altLang="en-US" sz="1000" b="1" dirty="0">
                <a:solidFill>
                  <a:srgbClr val="202124"/>
                </a:solidFill>
                <a:latin typeface=""/>
                <a:cs typeface="Calibri" panose="020F0502020204030204" pitchFamily="34" charset="0"/>
              </a:rPr>
              <a:t>تناقش</a:t>
            </a:r>
            <a:r>
              <a:rPr kumimoji="0" lang="ar-SA" altLang="en-US" sz="1000" b="1" i="0" u="none" strike="noStrike" cap="none" normalizeH="0" baseline="0" dirty="0">
                <a:ln>
                  <a:noFill/>
                </a:ln>
                <a:solidFill>
                  <a:srgbClr val="202124"/>
                </a:solidFill>
                <a:effectLst/>
                <a:latin typeface=""/>
                <a:cs typeface="Calibri" panose="020F0502020204030204" pitchFamily="34" charset="0"/>
              </a:rPr>
              <a:t> مع </a:t>
            </a:r>
            <a:r>
              <a:rPr kumimoji="0" lang="ar-JO" altLang="en-US" sz="1000" b="1" i="0" u="none" strike="noStrike" cap="none" normalizeH="0" baseline="0" dirty="0">
                <a:ln>
                  <a:noFill/>
                </a:ln>
                <a:solidFill>
                  <a:srgbClr val="202124"/>
                </a:solidFill>
                <a:effectLst/>
                <a:latin typeface=""/>
                <a:cs typeface="Calibri" panose="020F0502020204030204" pitchFamily="34" charset="0"/>
              </a:rPr>
              <a:t>الأشخاص</a:t>
            </a:r>
            <a:r>
              <a:rPr kumimoji="0" lang="ar-SA" altLang="en-US" sz="1000" b="1" i="0" u="none" strike="noStrike" cap="none" normalizeH="0" baseline="0" dirty="0">
                <a:ln>
                  <a:noFill/>
                </a:ln>
                <a:solidFill>
                  <a:srgbClr val="202124"/>
                </a:solidFill>
                <a:effectLst/>
                <a:latin typeface=""/>
                <a:cs typeface="Calibri" panose="020F0502020204030204" pitchFamily="34" charset="0"/>
              </a:rPr>
              <a:t> الذين جمعوا المعلومات </a:t>
            </a:r>
            <a:r>
              <a:rPr kumimoji="0" lang="ar-SA" altLang="en-US" sz="1000" b="0" i="0" u="none" strike="noStrike" cap="none" normalizeH="0" baseline="0" dirty="0">
                <a:ln>
                  <a:noFill/>
                </a:ln>
                <a:solidFill>
                  <a:srgbClr val="202124"/>
                </a:solidFill>
                <a:effectLst/>
                <a:latin typeface=""/>
                <a:cs typeface="Calibri" panose="020F0502020204030204" pitchFamily="34" charset="0"/>
              </a:rPr>
              <a:t>للتأكد من أن تحليلهم يفيد في تفسير النتائج وصياغة التوصيات</a:t>
            </a:r>
            <a:r>
              <a:rPr kumimoji="0" lang="en-US" altLang="en-US" sz="1000" b="0" i="0" u="none" strike="noStrike" cap="none" normalizeH="0" baseline="0" dirty="0">
                <a:ln>
                  <a:noFill/>
                </a:ln>
                <a:solidFill>
                  <a:srgbClr val="202124"/>
                </a:solidFill>
                <a:effectLst/>
                <a:latin typeface=""/>
                <a:cs typeface="Calibri" panose="020F0502020204030204" pitchFamily="34" charset="0"/>
              </a:rPr>
              <a:t>.</a:t>
            </a:r>
            <a:r>
              <a:rPr kumimoji="0" lang="en-US" altLang="en-US" sz="1000" b="0" i="0" u="none" strike="noStrike" cap="none" normalizeH="0" baseline="0" dirty="0">
                <a:ln>
                  <a:noFill/>
                </a:ln>
                <a:solidFill>
                  <a:schemeClr val="tx1"/>
                </a:solidFill>
                <a:effectLst/>
                <a:latin typeface=""/>
                <a:cs typeface="Calibri" panose="020F0502020204030204" pitchFamily="34" charset="0"/>
              </a:rPr>
              <a:t> </a:t>
            </a: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1" u="none" strike="noStrike" cap="none" normalizeH="0" baseline="0" dirty="0">
                <a:ln>
                  <a:noFill/>
                </a:ln>
                <a:solidFill>
                  <a:srgbClr val="990099"/>
                </a:solidFill>
                <a:effectLst/>
                <a:latin typeface=""/>
                <a:cs typeface="Calibri" panose="020F0502020204030204" pitchFamily="34" charset="0"/>
              </a:rPr>
              <a:t>على سبيل المثال، إذا كنت ترى أن ردود أفعال الرجال والنساء</a:t>
            </a:r>
            <a:r>
              <a:rPr kumimoji="0" lang="ar-JO" altLang="en-US" sz="1000" b="0" i="1" u="none" strike="noStrike" cap="none" normalizeH="0" baseline="0" dirty="0">
                <a:ln>
                  <a:noFill/>
                </a:ln>
                <a:solidFill>
                  <a:srgbClr val="990099"/>
                </a:solidFill>
                <a:effectLst/>
                <a:latin typeface=""/>
                <a:cs typeface="Calibri" panose="020F0502020204030204" pitchFamily="34" charset="0"/>
              </a:rPr>
              <a:t> </a:t>
            </a:r>
            <a:r>
              <a:rPr kumimoji="0" lang="ar-SA" altLang="en-US" sz="1000" b="0" i="1" u="none" strike="noStrike" cap="none" normalizeH="0" baseline="0" dirty="0">
                <a:ln>
                  <a:noFill/>
                </a:ln>
                <a:solidFill>
                  <a:srgbClr val="990099"/>
                </a:solidFill>
                <a:effectLst/>
                <a:latin typeface=""/>
                <a:cs typeface="Calibri" panose="020F0502020204030204" pitchFamily="34" charset="0"/>
              </a:rPr>
              <a:t>تجاه </a:t>
            </a:r>
            <a:r>
              <a:rPr kumimoji="0" lang="ar-JO" altLang="en-US" sz="1000" b="0" i="1" u="none" strike="noStrike" cap="none" normalizeH="0" baseline="0" dirty="0">
                <a:ln>
                  <a:noFill/>
                </a:ln>
                <a:solidFill>
                  <a:srgbClr val="990099"/>
                </a:solidFill>
                <a:effectLst/>
                <a:latin typeface=""/>
                <a:cs typeface="Calibri" panose="020F0502020204030204" pitchFamily="34" charset="0"/>
              </a:rPr>
              <a:t>أحد البرامج الجديدة</a:t>
            </a:r>
            <a:r>
              <a:rPr kumimoji="0" lang="ar-SA" altLang="en-US" sz="1000" b="0" i="1" u="none" strike="noStrike" cap="none" normalizeH="0" baseline="0" dirty="0">
                <a:ln>
                  <a:noFill/>
                </a:ln>
                <a:solidFill>
                  <a:srgbClr val="990099"/>
                </a:solidFill>
                <a:effectLst/>
                <a:latin typeface=""/>
                <a:cs typeface="Calibri" panose="020F0502020204030204" pitchFamily="34" charset="0"/>
              </a:rPr>
              <a:t> مختلفة تمامًا، فقد يكون لدى جامعي البيانات </a:t>
            </a:r>
            <a:r>
              <a:rPr kumimoji="0" lang="ar-JO" altLang="en-US" sz="1000" b="0" i="1" u="none" strike="noStrike" cap="none" normalizeH="0" baseline="0" dirty="0">
                <a:ln>
                  <a:noFill/>
                </a:ln>
                <a:solidFill>
                  <a:srgbClr val="990099"/>
                </a:solidFill>
                <a:effectLst/>
                <a:latin typeface=""/>
                <a:cs typeface="Calibri" panose="020F0502020204030204" pitchFamily="34" charset="0"/>
              </a:rPr>
              <a:t>الخاصين بك</a:t>
            </a:r>
            <a:r>
              <a:rPr kumimoji="0" lang="ar-SA" altLang="en-US" sz="1000" b="0" i="1" u="none" strike="noStrike" cap="none" normalizeH="0" baseline="0" dirty="0">
                <a:ln>
                  <a:noFill/>
                </a:ln>
                <a:solidFill>
                  <a:srgbClr val="990099"/>
                </a:solidFill>
                <a:effectLst/>
                <a:latin typeface=""/>
                <a:cs typeface="Calibri" panose="020F0502020204030204" pitchFamily="34" charset="0"/>
              </a:rPr>
              <a:t> رؤية لشرح التناقض لأنهم </a:t>
            </a:r>
            <a:r>
              <a:rPr kumimoji="0" lang="ar-JO" altLang="en-US" sz="1000" b="0" i="1" u="none" strike="noStrike" cap="none" normalizeH="0" baseline="0" dirty="0">
                <a:ln>
                  <a:noFill/>
                </a:ln>
                <a:solidFill>
                  <a:srgbClr val="990099"/>
                </a:solidFill>
                <a:effectLst/>
                <a:latin typeface=""/>
                <a:cs typeface="Calibri" panose="020F0502020204030204" pitchFamily="34" charset="0"/>
              </a:rPr>
              <a:t>متواجدين</a:t>
            </a:r>
            <a:r>
              <a:rPr kumimoji="0" lang="ar-SA" altLang="en-US" sz="1000" b="0" i="1" u="none" strike="noStrike" cap="none" normalizeH="0" baseline="0" dirty="0">
                <a:ln>
                  <a:noFill/>
                </a:ln>
                <a:solidFill>
                  <a:srgbClr val="990099"/>
                </a:solidFill>
                <a:effectLst/>
                <a:latin typeface=""/>
                <a:cs typeface="Calibri" panose="020F0502020204030204" pitchFamily="34" charset="0"/>
              </a:rPr>
              <a:t> في المجتمعات كل يوم وقد يفهمون الأدوار المحلية للجنسين بشكل أفضل</a:t>
            </a:r>
            <a:r>
              <a:rPr kumimoji="0" lang="en-US" altLang="en-US" sz="1000" b="0" i="0" u="none" strike="noStrike" cap="none" normalizeH="0" baseline="0" dirty="0">
                <a:ln>
                  <a:noFill/>
                </a:ln>
                <a:solidFill>
                  <a:srgbClr val="202124"/>
                </a:solidFill>
                <a:effectLst/>
                <a:latin typeface=""/>
                <a:cs typeface="Calibri" panose="020F0502020204030204" pitchFamily="34" charset="0"/>
              </a:rPr>
              <a:t>.</a:t>
            </a:r>
            <a:r>
              <a:rPr kumimoji="0" lang="en-US" altLang="en-US" sz="1000" b="0" i="0" u="none" strike="noStrike" cap="none" normalizeH="0" baseline="0" dirty="0">
                <a:ln>
                  <a:noFill/>
                </a:ln>
                <a:solidFill>
                  <a:schemeClr val="tx1"/>
                </a:solidFill>
                <a:effectLst/>
                <a:latin typeface=""/>
                <a:cs typeface="Calibri" panose="020F0502020204030204" pitchFamily="34" charset="0"/>
              </a:rPr>
              <a:t> </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
              <a:cs typeface="Calibri" panose="020F0502020204030204" pitchFamily="34" charset="0"/>
            </a:endParaRPr>
          </a:p>
          <a:p>
            <a:pPr marL="171450" marR="0" lvl="0" indent="-171450" algn="just"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kumimoji="0" lang="ar-SA" altLang="en-US" sz="1000" b="1" i="0" u="none" strike="noStrike" cap="none" normalizeH="0" baseline="0" dirty="0">
                <a:ln>
                  <a:noFill/>
                </a:ln>
                <a:solidFill>
                  <a:srgbClr val="202124"/>
                </a:solidFill>
                <a:effectLst/>
                <a:latin typeface=""/>
                <a:cs typeface="Calibri" panose="020F0502020204030204" pitchFamily="34" charset="0"/>
              </a:rPr>
              <a:t>يمكنك دمج النتائج مع البيانات التشغيلية الأخرى</a:t>
            </a:r>
            <a:r>
              <a:rPr kumimoji="0" lang="ar-SA" altLang="en-US" sz="1000" b="0" i="0" u="none" strike="noStrike" cap="none" normalizeH="0" baseline="0" dirty="0">
                <a:ln>
                  <a:noFill/>
                </a:ln>
                <a:solidFill>
                  <a:srgbClr val="202124"/>
                </a:solidFill>
                <a:effectLst/>
                <a:latin typeface=""/>
                <a:cs typeface="Calibri" panose="020F0502020204030204" pitchFamily="34" charset="0"/>
              </a:rPr>
              <a:t>، بما في ذلك تقييمات الاحتياجات وبيانات </a:t>
            </a:r>
            <a:r>
              <a:rPr lang="ar-JO" altLang="en-US" sz="1000" dirty="0">
                <a:solidFill>
                  <a:srgbClr val="202124"/>
                </a:solidFill>
                <a:latin typeface=""/>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
                <a:cs typeface="Calibri" panose="020F0502020204030204" pitchFamily="34" charset="0"/>
              </a:rPr>
              <a:t> الأخرى</a:t>
            </a:r>
            <a:r>
              <a:rPr kumimoji="0" lang="ar-JO" altLang="en-US" sz="1000" b="0" i="0" u="none" strike="noStrike" cap="none" normalizeH="0" baseline="0" dirty="0">
                <a:ln>
                  <a:noFill/>
                </a:ln>
                <a:solidFill>
                  <a:srgbClr val="202124"/>
                </a:solidFill>
                <a:effectLst/>
                <a:latin typeface=""/>
                <a:cs typeface="Calibri" panose="020F0502020204030204" pitchFamily="34" charset="0"/>
              </a:rPr>
              <a:t>،</a:t>
            </a:r>
            <a:r>
              <a:rPr kumimoji="0" lang="ar-SA" altLang="en-US" sz="1000" b="0" i="0" u="none" strike="noStrike" cap="none" normalizeH="0" baseline="0" dirty="0">
                <a:ln>
                  <a:noFill/>
                </a:ln>
                <a:solidFill>
                  <a:srgbClr val="202124"/>
                </a:solidFill>
                <a:effectLst/>
                <a:latin typeface=""/>
                <a:cs typeface="Calibri" panose="020F0502020204030204" pitchFamily="34" charset="0"/>
              </a:rPr>
              <a:t> بما في ذلك البيانات النوعية من الاجتماعات والمقابلات </a:t>
            </a:r>
            <a:r>
              <a:rPr kumimoji="0" lang="ar-JO" altLang="en-US" sz="1000" b="0" i="0" u="none" strike="noStrike" cap="none" normalizeH="0" baseline="0" dirty="0">
                <a:ln>
                  <a:noFill/>
                </a:ln>
                <a:solidFill>
                  <a:srgbClr val="202124"/>
                </a:solidFill>
                <a:effectLst/>
                <a:latin typeface=""/>
                <a:cs typeface="Calibri" panose="020F0502020204030204" pitchFamily="34" charset="0"/>
              </a:rPr>
              <a:t>وحلقات</a:t>
            </a:r>
            <a:r>
              <a:rPr kumimoji="0" lang="ar-SA" altLang="en-US" sz="1000" b="0" i="0" u="none" strike="noStrike" cap="none" normalizeH="0" baseline="0" dirty="0">
                <a:ln>
                  <a:noFill/>
                </a:ln>
                <a:solidFill>
                  <a:srgbClr val="202124"/>
                </a:solidFill>
                <a:effectLst/>
                <a:latin typeface=""/>
                <a:cs typeface="Calibri" panose="020F0502020204030204" pitchFamily="34" charset="0"/>
              </a:rPr>
              <a:t> </a:t>
            </a:r>
            <a:r>
              <a:rPr kumimoji="0" lang="ar-JO" altLang="en-US" sz="1000" b="0" i="0" u="none" strike="noStrike" cap="none" normalizeH="0" baseline="0" dirty="0">
                <a:ln>
                  <a:noFill/>
                </a:ln>
                <a:solidFill>
                  <a:srgbClr val="202124"/>
                </a:solidFill>
                <a:effectLst/>
                <a:latin typeface=""/>
                <a:cs typeface="Calibri" panose="020F0502020204030204" pitchFamily="34" charset="0"/>
              </a:rPr>
              <a:t>النقاش</a:t>
            </a:r>
            <a:r>
              <a:rPr kumimoji="0" lang="ar-SA" altLang="en-US" sz="1000" b="0" i="0" u="none" strike="noStrike" cap="none" normalizeH="0" baseline="0" dirty="0">
                <a:ln>
                  <a:noFill/>
                </a:ln>
                <a:solidFill>
                  <a:srgbClr val="202124"/>
                </a:solidFill>
                <a:effectLst/>
                <a:latin typeface=""/>
                <a:cs typeface="Calibri" panose="020F0502020204030204" pitchFamily="34" charset="0"/>
              </a:rPr>
              <a:t> </a:t>
            </a:r>
            <a:r>
              <a:rPr kumimoji="0" lang="ar-JO" altLang="en-US" sz="1000" b="0" i="0" u="none" strike="noStrike" cap="none" normalizeH="0" baseline="0" dirty="0">
                <a:ln>
                  <a:noFill/>
                </a:ln>
                <a:solidFill>
                  <a:srgbClr val="202124"/>
                </a:solidFill>
                <a:effectLst/>
                <a:latin typeface=""/>
                <a:cs typeface="Calibri" panose="020F0502020204030204" pitchFamily="34" charset="0"/>
              </a:rPr>
              <a:t>المركزة</a:t>
            </a:r>
            <a:r>
              <a:rPr kumimoji="0" lang="en-US" altLang="en-US" sz="1000" b="0" i="0" u="none" strike="noStrike" cap="none" normalizeH="0" baseline="0" dirty="0">
                <a:ln>
                  <a:noFill/>
                </a:ln>
                <a:solidFill>
                  <a:srgbClr val="202124"/>
                </a:solidFill>
                <a:effectLst/>
                <a:latin typeface=""/>
                <a:cs typeface="Calibri" panose="020F0502020204030204" pitchFamily="34" charset="0"/>
              </a:rPr>
              <a:t>،</a:t>
            </a:r>
            <a:r>
              <a:rPr kumimoji="0" lang="en-US" altLang="en-US" sz="1000" b="0" i="0" u="none" strike="noStrike" cap="none" normalizeH="0" baseline="0" dirty="0">
                <a:ln>
                  <a:noFill/>
                </a:ln>
                <a:solidFill>
                  <a:schemeClr val="tx1"/>
                </a:solidFill>
                <a:effectLst/>
                <a:latin typeface=""/>
                <a:cs typeface="Calibri" panose="020F0502020204030204" pitchFamily="34" charset="0"/>
              </a:rPr>
              <a:t> </a:t>
            </a:r>
          </a:p>
        </p:txBody>
      </p:sp>
      <p:sp>
        <p:nvSpPr>
          <p:cNvPr id="3" name="object 3"/>
          <p:cNvSpPr txBox="1"/>
          <p:nvPr/>
        </p:nvSpPr>
        <p:spPr>
          <a:xfrm>
            <a:off x="584869" y="1144903"/>
            <a:ext cx="2996565" cy="4866717"/>
          </a:xfrm>
          <a:prstGeom prst="rect">
            <a:avLst/>
          </a:prstGeom>
        </p:spPr>
        <p:txBody>
          <a:bodyPr vert="horz" wrap="square" lIns="0" tIns="12700" rIns="0" bIns="0" rtlCol="0">
            <a:spAutoFit/>
          </a:bodyPr>
          <a:lstStyle/>
          <a:p>
            <a:pPr marL="120650" marR="113664" algn="just" rtl="1">
              <a:lnSpc>
                <a:spcPct val="113999"/>
              </a:lnSpc>
              <a:spcBef>
                <a:spcPts val="100"/>
              </a:spcBef>
            </a:pPr>
            <a:r>
              <a:rPr lang="ar-JO" sz="1000" dirty="0">
                <a:latin typeface=""/>
                <a:cs typeface="Calibri" panose="020F0502020204030204" pitchFamily="34" charset="0"/>
              </a:rPr>
              <a:t>وبيانات الرصد والحوادث الأمنية ونتائج استطلاعات المعرفة والمواقف والممارسات</a:t>
            </a:r>
            <a:r>
              <a:rPr lang="en-US" sz="1000" dirty="0">
                <a:latin typeface=""/>
                <a:cs typeface="Calibri" panose="020F0502020204030204" pitchFamily="34" charset="0"/>
              </a:rPr>
              <a:t> </a:t>
            </a:r>
            <a:r>
              <a:rPr lang="ar-JO" sz="1000" dirty="0">
                <a:latin typeface=""/>
                <a:cs typeface="Calibri" panose="020F0502020204030204" pitchFamily="34" charset="0"/>
              </a:rPr>
              <a:t>ومعلومات عن التواجد الميداني والتقدم المحرز، إلى جانب المعلومات المتعلقة بتأثير الكوارث أو البيانات الوبائية أو ملاحظات وانطباعات الموظفين.</a:t>
            </a:r>
          </a:p>
          <a:p>
            <a:pPr marL="120650" marR="113664" algn="just" rtl="1">
              <a:lnSpc>
                <a:spcPct val="113999"/>
              </a:lnSpc>
              <a:spcBef>
                <a:spcPts val="100"/>
              </a:spcBef>
            </a:pPr>
            <a:r>
              <a:rPr lang="ar-JO" sz="1000" i="1" dirty="0">
                <a:solidFill>
                  <a:srgbClr val="97569C"/>
                </a:solidFill>
                <a:latin typeface=""/>
                <a:cs typeface="Calibri" panose="020F0502020204030204" pitchFamily="34" charset="0"/>
              </a:rPr>
              <a:t>على سبيل المثال، في حال لاحظت وجود عدد كبير من الأسئلة المتكررة حول اللقاحات، فيمكنك التحقق من صحة ذلك من خلال الرجوع إلى استطلاعات المعرفة والمواقف والممارسات الأخيرة وملاحظة ما إذا كان لدى الأشخاص معرفة سطحية حول اللقاحات والكثير من الشكوك حولها. </a:t>
            </a:r>
            <a:endParaRPr sz="1000" i="1" dirty="0">
              <a:latin typeface=""/>
              <a:cs typeface="Calibri" panose="020F0502020204030204" pitchFamily="34" charset="0"/>
            </a:endParaRPr>
          </a:p>
          <a:p>
            <a:pPr marL="156210" marR="5080" algn="just">
              <a:lnSpc>
                <a:spcPct val="113999"/>
              </a:lnSpc>
            </a:pPr>
            <a:endParaRPr lang="ar-JO" sz="1000" dirty="0">
              <a:solidFill>
                <a:srgbClr val="97569C"/>
              </a:solidFill>
              <a:latin typeface=""/>
              <a:cs typeface="Calibri" panose="020F0502020204030204" pitchFamily="34" charset="0"/>
            </a:endParaRPr>
          </a:p>
          <a:p>
            <a:pPr marL="327660" marR="5080" indent="-171450" algn="just" rtl="1">
              <a:lnSpc>
                <a:spcPct val="113999"/>
              </a:lnSpc>
              <a:buClr>
                <a:srgbClr val="990099"/>
              </a:buClr>
              <a:buFont typeface="Arial" panose="020B0604020202020204" pitchFamily="34" charset="0"/>
              <a:buChar char="•"/>
            </a:pPr>
            <a:r>
              <a:rPr lang="ar-JO" sz="1000" b="1" dirty="0">
                <a:solidFill>
                  <a:schemeClr val="tx1"/>
                </a:solidFill>
                <a:latin typeface=""/>
                <a:cs typeface="Calibri" panose="020F0502020204030204" pitchFamily="34" charset="0"/>
              </a:rPr>
              <a:t>يمكنك تثليث النتائج مع البيانات المستمدة من العلوم الإجتماعية </a:t>
            </a:r>
            <a:r>
              <a:rPr lang="ar-JO" sz="1000" dirty="0">
                <a:solidFill>
                  <a:schemeClr val="tx1"/>
                </a:solidFill>
                <a:latin typeface=""/>
                <a:cs typeface="Calibri" panose="020F0502020204030204" pitchFamily="34" charset="0"/>
              </a:rPr>
              <a:t>التي توفر فهماً شاملًا ومفصلاً للسياق، مثل نتائج الاستطلاعات الجديدة والدراسات النوعية والدراسات الأنثروبولوجية (علم الإنسان). </a:t>
            </a:r>
          </a:p>
          <a:p>
            <a:pPr marL="156210" marR="5080" algn="just" rtl="1">
              <a:lnSpc>
                <a:spcPct val="113999"/>
              </a:lnSpc>
              <a:buClr>
                <a:srgbClr val="990099"/>
              </a:buClr>
            </a:pPr>
            <a:endParaRPr lang="ar-JO" sz="1000" dirty="0">
              <a:solidFill>
                <a:schemeClr val="tx1"/>
              </a:solidFill>
              <a:latin typeface=""/>
              <a:cs typeface="Calibri" panose="020F0502020204030204" pitchFamily="34" charset="0"/>
            </a:endParaRPr>
          </a:p>
          <a:p>
            <a:pPr marL="156210" marR="5080" algn="just" rtl="1">
              <a:lnSpc>
                <a:spcPct val="113999"/>
              </a:lnSpc>
            </a:pPr>
            <a:r>
              <a:rPr lang="ar-JO" sz="1000" i="1" dirty="0">
                <a:solidFill>
                  <a:srgbClr val="97569C"/>
                </a:solidFill>
                <a:latin typeface=""/>
                <a:cs typeface="Calibri" panose="020F0502020204030204" pitchFamily="34" charset="0"/>
              </a:rPr>
              <a:t>على سبيل المثال، إذا كانت هناك مقاومة لتقبل اللقاحات، يمكنك مراجعة الأبحاث السابقة حول المعوقات وعناصر التمكين للخدمات الصحية، والتعرف على الدوافع التي تنبع من الجوانب الاجتماعية والثقافية وديناميكيات السلطة. </a:t>
            </a:r>
            <a:endParaRPr sz="1000" i="1" dirty="0">
              <a:latin typeface=""/>
              <a:cs typeface="Calibri" panose="020F0502020204030204" pitchFamily="34" charset="0"/>
            </a:endParaRPr>
          </a:p>
          <a:p>
            <a:pPr marL="119380" marR="113664" indent="-107314" algn="just" rtl="1">
              <a:lnSpc>
                <a:spcPct val="113999"/>
              </a:lnSpc>
              <a:spcBef>
                <a:spcPts val="850"/>
              </a:spcBef>
              <a:buClr>
                <a:srgbClr val="992B7D"/>
              </a:buClr>
              <a:buFont typeface="Wingdings"/>
              <a:buChar char=""/>
              <a:tabLst>
                <a:tab pos="120650" algn="l"/>
              </a:tabLst>
            </a:pPr>
            <a:r>
              <a:rPr lang="ar-JO" sz="1000" b="1" dirty="0">
                <a:latin typeface=""/>
                <a:cs typeface="Calibri" panose="020F0502020204030204" pitchFamily="34" charset="0"/>
              </a:rPr>
              <a:t>يمكنك الإطلاع على التقارير والمقالات الرسمية </a:t>
            </a:r>
            <a:r>
              <a:rPr lang="ar-JO" sz="1000" dirty="0">
                <a:latin typeface=""/>
                <a:cs typeface="Calibri" panose="020F0502020204030204" pitchFamily="34" charset="0"/>
              </a:rPr>
              <a:t>الأخرى أو التقارير غير رسمية المتقاربة للمساعدة على وضع سياق محدد وشرح نقاط الإتجاهات الرئيسية التي تتعلق ببيانات الملاحظات والانطباعات. </a:t>
            </a:r>
            <a:endParaRPr sz="1000" dirty="0">
              <a:latin typeface=""/>
              <a:cs typeface="Calibri" panose="020F0502020204030204" pitchFamily="34" charset="0"/>
            </a:endParaRPr>
          </a:p>
          <a:p>
            <a:pPr marL="120650" marR="5715" algn="just" rtl="1">
              <a:lnSpc>
                <a:spcPct val="113999"/>
              </a:lnSpc>
            </a:pPr>
            <a:r>
              <a:rPr lang="ar-JO" sz="1000" i="1" spc="10" dirty="0">
                <a:solidFill>
                  <a:srgbClr val="97569C"/>
                </a:solidFill>
                <a:latin typeface=""/>
                <a:cs typeface="Calibri" panose="020F0502020204030204" pitchFamily="34" charset="0"/>
              </a:rPr>
              <a:t>على سبيل المثال، إذا قدم المجتمع ملاحظات وانطباعات تشير إلى أنه غير راضٍ عن إنشاء عيادة جديدة، قد تجد تقارير أمنية سابقة تُشير إلى أن الطريق إلى العيادة كان مليئاً بالألغام الأرضية وتستنتج أن المجتمع لا يزال يتخوف من السير في هذه الطريق. </a:t>
            </a:r>
            <a:endParaRPr sz="1000" i="1" dirty="0">
              <a:latin typeface=""/>
              <a:cs typeface="Calibri" panose="020F0502020204030204" pitchFamily="34" charset="0"/>
            </a:endParaRPr>
          </a:p>
        </p:txBody>
      </p:sp>
      <p:sp>
        <p:nvSpPr>
          <p:cNvPr id="4" name="object 4"/>
          <p:cNvSpPr txBox="1"/>
          <p:nvPr/>
        </p:nvSpPr>
        <p:spPr>
          <a:xfrm>
            <a:off x="2156952" y="6600987"/>
            <a:ext cx="4578350" cy="197490"/>
          </a:xfrm>
          <a:prstGeom prst="rect">
            <a:avLst/>
          </a:prstGeom>
        </p:spPr>
        <p:txBody>
          <a:bodyPr vert="horz" wrap="square" lIns="0" tIns="12700" rIns="0" bIns="0" rtlCol="0">
            <a:spAutoFit/>
          </a:bodyPr>
          <a:lstStyle/>
          <a:p>
            <a:pPr marL="12700" rtl="1">
              <a:lnSpc>
                <a:spcPct val="100000"/>
              </a:lnSpc>
              <a:spcBef>
                <a:spcPts val="100"/>
              </a:spcBef>
            </a:pPr>
            <a:r>
              <a:rPr lang="ar-JO" sz="1200" spc="-40" dirty="0">
                <a:latin typeface="+mj-lt"/>
                <a:cs typeface="Calibri" panose="020F0502020204030204" pitchFamily="34" charset="0"/>
              </a:rPr>
              <a:t>يمكنك إستخدام الأسئلة التالية لتوجيه عملية تثليث البيانات:</a:t>
            </a:r>
            <a:endParaRPr sz="1200" dirty="0">
              <a:latin typeface="+mj-lt"/>
              <a:cs typeface="Calibri" panose="020F0502020204030204" pitchFamily="34" charset="0"/>
            </a:endParaRPr>
          </a:p>
        </p:txBody>
      </p:sp>
      <p:pic>
        <p:nvPicPr>
          <p:cNvPr id="5" name="object 5"/>
          <p:cNvPicPr/>
          <p:nvPr/>
        </p:nvPicPr>
        <p:blipFill>
          <a:blip r:embed="rId2" cstate="print"/>
          <a:stretch>
            <a:fillRect/>
          </a:stretch>
        </p:blipFill>
        <p:spPr>
          <a:xfrm>
            <a:off x="7019550" y="7051836"/>
            <a:ext cx="142798" cy="142798"/>
          </a:xfrm>
          <a:prstGeom prst="rect">
            <a:avLst/>
          </a:prstGeom>
        </p:spPr>
      </p:pic>
      <p:pic>
        <p:nvPicPr>
          <p:cNvPr id="6" name="object 6"/>
          <p:cNvPicPr/>
          <p:nvPr/>
        </p:nvPicPr>
        <p:blipFill>
          <a:blip r:embed="rId2" cstate="print"/>
          <a:stretch>
            <a:fillRect/>
          </a:stretch>
        </p:blipFill>
        <p:spPr>
          <a:xfrm>
            <a:off x="7019550" y="7432177"/>
            <a:ext cx="142798" cy="142798"/>
          </a:xfrm>
          <a:prstGeom prst="rect">
            <a:avLst/>
          </a:prstGeom>
        </p:spPr>
      </p:pic>
      <p:sp>
        <p:nvSpPr>
          <p:cNvPr id="7" name="object 7"/>
          <p:cNvSpPr txBox="1"/>
          <p:nvPr/>
        </p:nvSpPr>
        <p:spPr>
          <a:xfrm>
            <a:off x="4012797" y="6995762"/>
            <a:ext cx="2922905" cy="716350"/>
          </a:xfrm>
          <a:prstGeom prst="rect">
            <a:avLst/>
          </a:prstGeom>
        </p:spPr>
        <p:txBody>
          <a:bodyPr vert="horz" wrap="square" lIns="0" tIns="12700" rIns="0" bIns="0" rtlCol="0">
            <a:spAutoFit/>
          </a:bodyPr>
          <a:lstStyle/>
          <a:p>
            <a:pPr marL="168910" marR="30480" indent="-131445" algn="r" rtl="0">
              <a:lnSpc>
                <a:spcPct val="113999"/>
              </a:lnSpc>
              <a:spcBef>
                <a:spcPts val="100"/>
              </a:spcBef>
            </a:pPr>
            <a:r>
              <a:rPr sz="1000" b="1" i="1" baseline="6944" dirty="0">
                <a:solidFill>
                  <a:schemeClr val="bg1"/>
                </a:solidFill>
                <a:latin typeface="Century Gothic"/>
                <a:cs typeface="Calibri" panose="020F0502020204030204" pitchFamily="34" charset="0"/>
              </a:rPr>
              <a:t>?</a:t>
            </a:r>
            <a:r>
              <a:rPr sz="1000" b="1" i="1" spc="540" baseline="6944" dirty="0">
                <a:solidFill>
                  <a:srgbClr val="990099"/>
                </a:solidFill>
                <a:latin typeface="Century Gothic"/>
                <a:cs typeface="Calibri" panose="020F0502020204030204" pitchFamily="34" charset="0"/>
              </a:rPr>
              <a:t> </a:t>
            </a:r>
            <a:r>
              <a:rPr kumimoji="0" lang="ar-SA" altLang="en-US" sz="1000" b="1" i="1" u="none" strike="noStrike" cap="none" normalizeH="0" dirty="0">
                <a:ln>
                  <a:noFill/>
                </a:ln>
                <a:solidFill>
                  <a:srgbClr val="990099"/>
                </a:solidFill>
                <a:effectLst/>
                <a:latin typeface="inherit"/>
                <a:cs typeface="Calibri" panose="020F0502020204030204" pitchFamily="34" charset="0"/>
              </a:rPr>
              <a:t>هل يمكن تأكيد النتائج الرئيسية أو تفسيرها من خلال مصادر معلومات أخرى؟</a:t>
            </a:r>
            <a:r>
              <a:rPr kumimoji="0" lang="en-US" altLang="en-US" sz="1000" b="1" i="1" u="none" strike="noStrike" cap="none" normalizeH="0" dirty="0">
                <a:ln>
                  <a:noFill/>
                </a:ln>
                <a:solidFill>
                  <a:srgbClr val="990099"/>
                </a:solidFill>
                <a:effectLst/>
                <a:cs typeface="Calibri" panose="020F0502020204030204" pitchFamily="34" charset="0"/>
              </a:rPr>
              <a:t> </a:t>
            </a:r>
            <a:endParaRPr kumimoji="0" lang="en-US" altLang="en-US" sz="1000" b="1" i="1" u="none" strike="noStrike" cap="none" normalizeH="0" dirty="0">
              <a:ln>
                <a:noFill/>
              </a:ln>
              <a:solidFill>
                <a:srgbClr val="990099"/>
              </a:solidFill>
              <a:effectLst/>
              <a:latin typeface="Arial" panose="020B0604020202020204" pitchFamily="34" charset="0"/>
              <a:cs typeface="Calibri" panose="020F0502020204030204" pitchFamily="34" charset="0"/>
            </a:endParaRPr>
          </a:p>
          <a:p>
            <a:pPr marL="168910" marR="30480" indent="-131445" algn="r" rtl="1">
              <a:lnSpc>
                <a:spcPct val="113999"/>
              </a:lnSpc>
              <a:spcBef>
                <a:spcPts val="100"/>
              </a:spcBef>
            </a:pPr>
            <a:r>
              <a:rPr kumimoji="0" lang="ar-SA" altLang="en-US" sz="1000" b="1" i="1" u="none" strike="noStrike" cap="none" normalizeH="0" dirty="0">
                <a:ln>
                  <a:noFill/>
                </a:ln>
                <a:solidFill>
                  <a:srgbClr val="990099"/>
                </a:solidFill>
                <a:effectLst/>
                <a:latin typeface="inherit"/>
                <a:cs typeface="Calibri" panose="020F0502020204030204" pitchFamily="34" charset="0"/>
              </a:rPr>
              <a:t>هل يمكن لمصادر البيانات الأخرى أن </a:t>
            </a:r>
            <a:r>
              <a:rPr kumimoji="0" lang="ar-JO" altLang="en-US" sz="1000" b="1" i="1" u="none" strike="noStrike" cap="none" normalizeH="0" dirty="0">
                <a:ln>
                  <a:noFill/>
                </a:ln>
                <a:solidFill>
                  <a:srgbClr val="990099"/>
                </a:solidFill>
                <a:effectLst/>
                <a:latin typeface="inherit"/>
                <a:cs typeface="Calibri" panose="020F0502020204030204" pitchFamily="34" charset="0"/>
              </a:rPr>
              <a:t>توضح الأسباب الكامنة</a:t>
            </a:r>
            <a:r>
              <a:rPr kumimoji="0" lang="ar-SA" altLang="en-US" sz="1000" b="1" i="1" u="none" strike="noStrike" cap="none" normalizeH="0" dirty="0">
                <a:ln>
                  <a:noFill/>
                </a:ln>
                <a:solidFill>
                  <a:srgbClr val="990099"/>
                </a:solidFill>
                <a:effectLst/>
                <a:latin typeface="inherit"/>
                <a:cs typeface="Calibri" panose="020F0502020204030204" pitchFamily="34" charset="0"/>
              </a:rPr>
              <a:t> </a:t>
            </a:r>
            <a:r>
              <a:rPr kumimoji="0" lang="ar-JO" altLang="en-US" sz="1000" b="1" i="1" u="none" strike="noStrike" cap="none" normalizeH="0" dirty="0">
                <a:ln>
                  <a:noFill/>
                </a:ln>
                <a:solidFill>
                  <a:srgbClr val="990099"/>
                </a:solidFill>
                <a:effectLst/>
                <a:latin typeface="inherit"/>
                <a:cs typeface="Calibri" panose="020F0502020204030204" pitchFamily="34" charset="0"/>
              </a:rPr>
              <a:t>وراء</a:t>
            </a:r>
            <a:r>
              <a:rPr kumimoji="0" lang="ar-SA" altLang="en-US" sz="1000" b="1" i="1" u="none" strike="noStrike" cap="none" normalizeH="0" dirty="0">
                <a:ln>
                  <a:noFill/>
                </a:ln>
                <a:solidFill>
                  <a:srgbClr val="990099"/>
                </a:solidFill>
                <a:effectLst/>
                <a:latin typeface="inherit"/>
                <a:cs typeface="Calibri" panose="020F0502020204030204" pitchFamily="34" charset="0"/>
              </a:rPr>
              <a:t> بعض المخاوف أو التصورات؟</a:t>
            </a:r>
            <a:r>
              <a:rPr kumimoji="0" lang="en-US" altLang="en-US" sz="1000" b="1" i="1" u="none" strike="noStrike" cap="none" normalizeH="0" dirty="0">
                <a:ln>
                  <a:noFill/>
                </a:ln>
                <a:solidFill>
                  <a:srgbClr val="990099"/>
                </a:solidFill>
                <a:effectLst/>
                <a:cs typeface="Calibri" panose="020F0502020204030204" pitchFamily="34" charset="0"/>
              </a:rPr>
              <a:t> </a:t>
            </a:r>
            <a:endParaRPr kumimoji="0" lang="en-US" altLang="en-US" sz="1000" b="1" i="1" u="none" strike="noStrike" cap="none" normalizeH="0" dirty="0">
              <a:ln>
                <a:noFill/>
              </a:ln>
              <a:solidFill>
                <a:srgbClr val="990099"/>
              </a:solidFill>
              <a:effectLst/>
              <a:latin typeface="Arial" panose="020B0604020202020204" pitchFamily="34" charset="0"/>
              <a:cs typeface="Calibri" panose="020F0502020204030204" pitchFamily="34" charset="0"/>
            </a:endParaRPr>
          </a:p>
        </p:txBody>
      </p:sp>
      <p:pic>
        <p:nvPicPr>
          <p:cNvPr id="8" name="object 8"/>
          <p:cNvPicPr/>
          <p:nvPr/>
        </p:nvPicPr>
        <p:blipFill>
          <a:blip r:embed="rId2" cstate="print"/>
          <a:stretch>
            <a:fillRect/>
          </a:stretch>
        </p:blipFill>
        <p:spPr>
          <a:xfrm>
            <a:off x="3687992" y="6986389"/>
            <a:ext cx="142798" cy="142798"/>
          </a:xfrm>
          <a:prstGeom prst="rect">
            <a:avLst/>
          </a:prstGeom>
        </p:spPr>
      </p:pic>
      <p:pic>
        <p:nvPicPr>
          <p:cNvPr id="9" name="object 9"/>
          <p:cNvPicPr/>
          <p:nvPr/>
        </p:nvPicPr>
        <p:blipFill>
          <a:blip r:embed="rId2" cstate="print"/>
          <a:stretch>
            <a:fillRect/>
          </a:stretch>
        </p:blipFill>
        <p:spPr>
          <a:xfrm>
            <a:off x="3735081" y="7524534"/>
            <a:ext cx="142798" cy="142798"/>
          </a:xfrm>
          <a:prstGeom prst="rect">
            <a:avLst/>
          </a:prstGeom>
        </p:spPr>
      </p:pic>
      <p:sp>
        <p:nvSpPr>
          <p:cNvPr id="10" name="object 10"/>
          <p:cNvSpPr txBox="1"/>
          <p:nvPr/>
        </p:nvSpPr>
        <p:spPr>
          <a:xfrm>
            <a:off x="719551" y="6933902"/>
            <a:ext cx="2967990" cy="1282146"/>
          </a:xfrm>
          <a:prstGeom prst="rect">
            <a:avLst/>
          </a:prstGeom>
        </p:spPr>
        <p:txBody>
          <a:bodyPr vert="horz" wrap="square" lIns="0" tIns="12700" rIns="0" bIns="0" rtlCol="0">
            <a:spAutoFit/>
          </a:bodyPr>
          <a:lstStyle/>
          <a:p>
            <a:pPr marL="168910" marR="339090" indent="-131445" algn="just" rtl="1">
              <a:lnSpc>
                <a:spcPct val="113999"/>
              </a:lnSpc>
              <a:spcBef>
                <a:spcPts val="100"/>
              </a:spcBef>
            </a:pPr>
            <a:r>
              <a:rPr sz="1000" b="1" baseline="6944" dirty="0">
                <a:solidFill>
                  <a:srgbClr val="FFFFFF"/>
                </a:solidFill>
                <a:latin typeface="Century Gothic"/>
                <a:cs typeface="Calibri" panose="020F0502020204030204" pitchFamily="34" charset="0"/>
              </a:rPr>
              <a:t>?</a:t>
            </a:r>
            <a:r>
              <a:rPr sz="1000" b="1" spc="735" baseline="6944" dirty="0">
                <a:solidFill>
                  <a:srgbClr val="FFFFFF"/>
                </a:solidFill>
                <a:latin typeface="Century Gothic"/>
                <a:cs typeface="Calibri" panose="020F0502020204030204" pitchFamily="34" charset="0"/>
              </a:rPr>
              <a:t> </a:t>
            </a:r>
            <a:r>
              <a:rPr lang="ar-JO" sz="1000" b="1" i="1" dirty="0">
                <a:solidFill>
                  <a:srgbClr val="990099"/>
                </a:solidFill>
                <a:latin typeface="Calibri"/>
                <a:cs typeface="Calibri" panose="020F0502020204030204" pitchFamily="34" charset="0"/>
              </a:rPr>
              <a:t>ما الذي يعنيه هذا بالنسبة للاستجابات الإنسانية ووكالات المجتمعات المحلية، والجهات المشاركة المعنية؟</a:t>
            </a:r>
          </a:p>
          <a:p>
            <a:pPr marL="168910" marR="339090" indent="-131445">
              <a:lnSpc>
                <a:spcPct val="113999"/>
              </a:lnSpc>
              <a:spcBef>
                <a:spcPts val="100"/>
              </a:spcBef>
            </a:pPr>
            <a:endParaRPr lang="ar-JO" sz="1000" b="1" i="1" dirty="0">
              <a:solidFill>
                <a:srgbClr val="990099"/>
              </a:solidFill>
              <a:latin typeface="Calibri"/>
              <a:cs typeface="Calibri" panose="020F0502020204030204" pitchFamily="34" charset="0"/>
            </a:endParaRPr>
          </a:p>
          <a:p>
            <a:pPr marL="168910" marR="339090" indent="-131445" rtl="1">
              <a:lnSpc>
                <a:spcPct val="113999"/>
              </a:lnSpc>
              <a:spcBef>
                <a:spcPts val="100"/>
              </a:spcBef>
            </a:pPr>
            <a:r>
              <a:rPr lang="ar-JO" sz="1000" b="1" i="1" dirty="0">
                <a:solidFill>
                  <a:srgbClr val="990099"/>
                </a:solidFill>
                <a:latin typeface="Calibri"/>
                <a:cs typeface="Calibri" panose="020F0502020204030204" pitchFamily="34" charset="0"/>
              </a:rPr>
              <a:t>هل هناك مواضيع لا تزال غير واضحة وتحتاج إلى المزيد من البحث؟</a:t>
            </a:r>
          </a:p>
          <a:p>
            <a:pPr marL="168910" marR="339090" indent="-131445">
              <a:lnSpc>
                <a:spcPct val="113999"/>
              </a:lnSpc>
              <a:spcBef>
                <a:spcPts val="100"/>
              </a:spcBef>
            </a:pPr>
            <a:r>
              <a:rPr lang="ar-JO" sz="1000" b="1" i="1" dirty="0">
                <a:solidFill>
                  <a:srgbClr val="97569C"/>
                </a:solidFill>
                <a:latin typeface="Calibri"/>
                <a:cs typeface="Calibri" panose="020F0502020204030204" pitchFamily="34" charset="0"/>
              </a:rPr>
              <a:t> </a:t>
            </a:r>
          </a:p>
          <a:p>
            <a:pPr marL="168910" marR="339090" indent="-131445">
              <a:lnSpc>
                <a:spcPct val="113999"/>
              </a:lnSpc>
              <a:spcBef>
                <a:spcPts val="100"/>
              </a:spcBef>
            </a:pPr>
            <a:endParaRPr sz="1000" dirty="0">
              <a:latin typeface="Calibri"/>
              <a:cs typeface="Calibri" panose="020F0502020204030204" pitchFamily="34" charset="0"/>
            </a:endParaRPr>
          </a:p>
        </p:txBody>
      </p:sp>
      <p:sp>
        <p:nvSpPr>
          <p:cNvPr id="11" name="object 11"/>
          <p:cNvSpPr/>
          <p:nvPr/>
        </p:nvSpPr>
        <p:spPr>
          <a:xfrm>
            <a:off x="719999" y="8205477"/>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sz="1000" dirty="0">
              <a:cs typeface="Calibri" panose="020F0502020204030204" pitchFamily="34" charset="0"/>
            </a:endParaRPr>
          </a:p>
        </p:txBody>
      </p:sp>
      <p:sp>
        <p:nvSpPr>
          <p:cNvPr id="12" name="object 12"/>
          <p:cNvSpPr txBox="1"/>
          <p:nvPr/>
        </p:nvSpPr>
        <p:spPr>
          <a:xfrm>
            <a:off x="2855764" y="8292561"/>
            <a:ext cx="3459479" cy="166712"/>
          </a:xfrm>
          <a:prstGeom prst="rect">
            <a:avLst/>
          </a:prstGeom>
        </p:spPr>
        <p:txBody>
          <a:bodyPr vert="horz" wrap="square" lIns="0" tIns="12700" rIns="0" bIns="0" rtlCol="0">
            <a:spAutoFit/>
          </a:bodyPr>
          <a:lstStyle/>
          <a:p>
            <a:pPr marL="12700" rtl="1">
              <a:lnSpc>
                <a:spcPct val="100000"/>
              </a:lnSpc>
              <a:spcBef>
                <a:spcPts val="100"/>
              </a:spcBef>
            </a:pPr>
            <a:r>
              <a:rPr lang="ar-JO" sz="1000" b="1" spc="110" dirty="0">
                <a:solidFill>
                  <a:srgbClr val="FFFFFF"/>
                </a:solidFill>
                <a:latin typeface="Century Gothic"/>
                <a:cs typeface="Calibri" panose="020F0502020204030204" pitchFamily="34" charset="0"/>
              </a:rPr>
              <a:t>أهمية استطلاعات الموظفون والمتطوعون</a:t>
            </a:r>
            <a:endParaRPr sz="1000" dirty="0">
              <a:latin typeface="Century Gothic"/>
              <a:cs typeface="Calibri" panose="020F0502020204030204" pitchFamily="34" charset="0"/>
            </a:endParaRPr>
          </a:p>
        </p:txBody>
      </p:sp>
      <p:sp>
        <p:nvSpPr>
          <p:cNvPr id="13" name="object 13"/>
          <p:cNvSpPr txBox="1"/>
          <p:nvPr/>
        </p:nvSpPr>
        <p:spPr>
          <a:xfrm>
            <a:off x="3607471" y="8781640"/>
            <a:ext cx="2995930" cy="628377"/>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لا تقتصر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ثقافة المساءلة </a:t>
            </a:r>
            <a:r>
              <a:rPr lang="ar-JO" altLang="en-US" sz="1000" dirty="0">
                <a:solidFill>
                  <a:srgbClr val="202124"/>
                </a:solidFill>
                <a:latin typeface="inherit"/>
                <a:cs typeface="Calibri" panose="020F0502020204030204" pitchFamily="34" charset="0"/>
              </a:rPr>
              <a:t>على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الاستماع والاستجابة لأفراد المجتمع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فقط</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بل أيضًا للموظفين والمتطوعين. وهذا ليس مهمًا فقط لزيادة التحفيز والتأكد من حصول كل شخص على الدعم الذي يحتاجه، ولكن أيضًا للاستفادة منه</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4" name="object 14"/>
          <p:cNvSpPr txBox="1"/>
          <p:nvPr/>
        </p:nvSpPr>
        <p:spPr>
          <a:xfrm>
            <a:off x="478434" y="8781640"/>
            <a:ext cx="2995930" cy="628377"/>
          </a:xfrm>
          <a:prstGeom prst="rect">
            <a:avLst/>
          </a:prstGeom>
        </p:spPr>
        <p:txBody>
          <a:bodyPr vert="horz" wrap="square" lIns="0" tIns="127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وتوثيق جميع المعلومات التي يجمعها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والموظفين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والمتطوعين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عند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القيام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بعملهم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وأثناء تواصلهم </a:t>
            </a:r>
            <a:r>
              <a:rPr lang="ar-JO" altLang="en-US" sz="1000" dirty="0">
                <a:solidFill>
                  <a:srgbClr val="202124"/>
                </a:solidFill>
                <a:latin typeface="inherit"/>
                <a:cs typeface="Calibri" panose="020F0502020204030204" pitchFamily="34" charset="0"/>
              </a:rPr>
              <a:t>مع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المجتمع</a:t>
            </a:r>
            <a:r>
              <a:rPr lang="ar-JO" altLang="en-US" sz="1000" dirty="0">
                <a:solidFill>
                  <a:srgbClr val="202124"/>
                </a:solidFill>
                <a:latin typeface="inherit"/>
                <a:cs typeface="Calibri" panose="020F0502020204030204" pitchFamily="34" charset="0"/>
              </a:rPr>
              <a:t>، بالإضافة إلى 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احرص على إجراء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استطلاعات منتظمة للموظفين والمتطوعين وقارن النتائج بتلك الخاصة بآلية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الخاصة بك</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pic>
        <p:nvPicPr>
          <p:cNvPr id="15" name="object 15"/>
          <p:cNvPicPr/>
          <p:nvPr/>
        </p:nvPicPr>
        <p:blipFill>
          <a:blip r:embed="rId3" cstate="print"/>
          <a:stretch>
            <a:fillRect/>
          </a:stretch>
        </p:blipFill>
        <p:spPr>
          <a:xfrm>
            <a:off x="6398286" y="9442800"/>
            <a:ext cx="72008" cy="71996"/>
          </a:xfrm>
          <a:prstGeom prst="rect">
            <a:avLst/>
          </a:prstGeom>
        </p:spPr>
      </p:pic>
      <p:grpSp>
        <p:nvGrpSpPr>
          <p:cNvPr id="16" name="object 16"/>
          <p:cNvGrpSpPr/>
          <p:nvPr/>
        </p:nvGrpSpPr>
        <p:grpSpPr>
          <a:xfrm>
            <a:off x="6366235" y="8159121"/>
            <a:ext cx="474345" cy="474345"/>
            <a:chOff x="469337" y="8155592"/>
            <a:chExt cx="474345" cy="474345"/>
          </a:xfrm>
        </p:grpSpPr>
        <p:sp>
          <p:nvSpPr>
            <p:cNvPr id="17" name="object 17"/>
            <p:cNvSpPr/>
            <p:nvPr/>
          </p:nvSpPr>
          <p:spPr>
            <a:xfrm>
              <a:off x="469337" y="8155592"/>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sz="1000">
                <a:cs typeface="Calibri" panose="020F0502020204030204" pitchFamily="34" charset="0"/>
              </a:endParaRPr>
            </a:p>
          </p:txBody>
        </p:sp>
        <p:pic>
          <p:nvPicPr>
            <p:cNvPr id="18" name="object 18"/>
            <p:cNvPicPr/>
            <p:nvPr/>
          </p:nvPicPr>
          <p:blipFill>
            <a:blip r:embed="rId4" cstate="print"/>
            <a:stretch>
              <a:fillRect/>
            </a:stretch>
          </p:blipFill>
          <p:spPr>
            <a:xfrm>
              <a:off x="584869" y="8254362"/>
              <a:ext cx="243268" cy="276783"/>
            </a:xfrm>
            <a:prstGeom prst="rect">
              <a:avLst/>
            </a:prstGeom>
          </p:spPr>
        </p:pic>
      </p:grpSp>
      <p:sp>
        <p:nvSpPr>
          <p:cNvPr id="20" name="Rectangle 2">
            <a:extLst>
              <a:ext uri="{FF2B5EF4-FFF2-40B4-BE49-F238E27FC236}">
                <a16:creationId xmlns:a16="http://schemas.microsoft.com/office/drawing/2014/main" id="{135B6966-E3DB-F87D-89CE-A9F360DFC886}"/>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1" name="Rectangle 3">
            <a:extLst>
              <a:ext uri="{FF2B5EF4-FFF2-40B4-BE49-F238E27FC236}">
                <a16:creationId xmlns:a16="http://schemas.microsoft.com/office/drawing/2014/main" id="{A27BF1DD-2A14-1A52-5AFF-ABD3245B8F44}"/>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2" name="Rectangle 4">
            <a:extLst>
              <a:ext uri="{FF2B5EF4-FFF2-40B4-BE49-F238E27FC236}">
                <a16:creationId xmlns:a16="http://schemas.microsoft.com/office/drawing/2014/main" id="{C2BFEC2A-23F6-9898-06F0-1712CE5B1102}"/>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3" name="Rectangle 5">
            <a:extLst>
              <a:ext uri="{FF2B5EF4-FFF2-40B4-BE49-F238E27FC236}">
                <a16:creationId xmlns:a16="http://schemas.microsoft.com/office/drawing/2014/main" id="{CE4C1F0C-9034-4C9B-5151-4491E4F57DFD}"/>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4" name="Rectangle 6">
            <a:extLst>
              <a:ext uri="{FF2B5EF4-FFF2-40B4-BE49-F238E27FC236}">
                <a16:creationId xmlns:a16="http://schemas.microsoft.com/office/drawing/2014/main" id="{B06E582B-6B30-A1EB-C3E7-370F83C7AF6E}"/>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Rectangle 7">
            <a:extLst>
              <a:ext uri="{FF2B5EF4-FFF2-40B4-BE49-F238E27FC236}">
                <a16:creationId xmlns:a16="http://schemas.microsoft.com/office/drawing/2014/main" id="{BA98B916-B6A6-A7A6-B892-64FA4C8C40F7}"/>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6" name="Rectangle 8">
            <a:extLst>
              <a:ext uri="{FF2B5EF4-FFF2-40B4-BE49-F238E27FC236}">
                <a16:creationId xmlns:a16="http://schemas.microsoft.com/office/drawing/2014/main" id="{E950CA11-8DE6-7392-CBB7-04B02F0A52BE}"/>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7" name="Rectangle 9">
            <a:extLst>
              <a:ext uri="{FF2B5EF4-FFF2-40B4-BE49-F238E27FC236}">
                <a16:creationId xmlns:a16="http://schemas.microsoft.com/office/drawing/2014/main" id="{F93792D5-84EF-82E5-99CC-0086977DA2DB}"/>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8" name="Rectangle 10">
            <a:extLst>
              <a:ext uri="{FF2B5EF4-FFF2-40B4-BE49-F238E27FC236}">
                <a16:creationId xmlns:a16="http://schemas.microsoft.com/office/drawing/2014/main" id="{A35D39A9-6FAF-4562-AD26-FCE9298632C8}"/>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9" name="Rectangle 11">
            <a:extLst>
              <a:ext uri="{FF2B5EF4-FFF2-40B4-BE49-F238E27FC236}">
                <a16:creationId xmlns:a16="http://schemas.microsoft.com/office/drawing/2014/main" id="{6D93C439-1B3C-21C7-483B-9668A5EFF386}"/>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913354" y="657120"/>
            <a:ext cx="2995930" cy="1089722"/>
          </a:xfrm>
          <a:prstGeom prst="rect">
            <a:avLst/>
          </a:prstGeom>
        </p:spPr>
        <p:txBody>
          <a:bodyPr vert="horz" wrap="square" lIns="0" tIns="12700" rIns="0" bIns="0" rtlCol="0">
            <a:spAutoFit/>
          </a:bodyPr>
          <a:lstStyle/>
          <a:p>
            <a:pPr marL="12700" algn="r" rtl="1">
              <a:lnSpc>
                <a:spcPct val="100000"/>
              </a:lnSpc>
              <a:spcBef>
                <a:spcPts val="100"/>
              </a:spcBef>
            </a:pPr>
            <a:r>
              <a:rPr sz="1700" b="1" spc="55" dirty="0">
                <a:solidFill>
                  <a:srgbClr val="E42A83"/>
                </a:solidFill>
                <a:latin typeface="Century Gothic"/>
                <a:cs typeface="Calibri" panose="020F0502020204030204" pitchFamily="34" charset="0"/>
              </a:rPr>
              <a:t>3.5</a:t>
            </a:r>
            <a:r>
              <a:rPr sz="1700" b="1" spc="5" dirty="0">
                <a:solidFill>
                  <a:srgbClr val="E42A83"/>
                </a:solidFill>
                <a:latin typeface="Century Gothic"/>
                <a:cs typeface="Calibri" panose="020F0502020204030204" pitchFamily="34" charset="0"/>
              </a:rPr>
              <a:t> </a:t>
            </a:r>
            <a:r>
              <a:rPr lang="ar-JO" sz="1700" b="1" spc="60" dirty="0">
                <a:solidFill>
                  <a:srgbClr val="E42A83"/>
                </a:solidFill>
                <a:latin typeface="Century Gothic"/>
                <a:cs typeface="Calibri" panose="020F0502020204030204" pitchFamily="34" charset="0"/>
              </a:rPr>
              <a:t>التصورات</a:t>
            </a:r>
            <a:endParaRPr sz="1700" dirty="0">
              <a:latin typeface="Century Gothic"/>
              <a:cs typeface="Calibri" panose="020F0502020204030204" pitchFamily="34" charset="0"/>
            </a:endParaRPr>
          </a:p>
          <a:p>
            <a:pPr marL="12700" marR="5080" algn="just" rtl="1">
              <a:lnSpc>
                <a:spcPct val="113999"/>
              </a:lnSpc>
              <a:spcBef>
                <a:spcPts val="985"/>
              </a:spcBef>
            </a:pPr>
            <a:r>
              <a:rPr lang="ar-JO" sz="1000" spc="-10" dirty="0">
                <a:latin typeface="+mn-lt"/>
                <a:cs typeface="Calibri" panose="020F0502020204030204" pitchFamily="34" charset="0"/>
              </a:rPr>
              <a:t>يعد تصور البيانات أمراً ضرورياً لفهم النتائج بشكل أشمل، ومن أجل مشاركتها مع الآخرين بشكلٍ فعّال. من الأفضل تقديم نتائج التحليل على شكل رسومات بيانية. مفتاح الرسم البياني الجيد هو نقل معلومات التحليل بشكل فعّال. وهذا يشمل:  </a:t>
            </a:r>
            <a:endParaRPr sz="1000" dirty="0">
              <a:latin typeface="+mn-lt"/>
              <a:cs typeface="Calibri" panose="020F0502020204030204" pitchFamily="34" charset="0"/>
            </a:endParaRPr>
          </a:p>
        </p:txBody>
      </p:sp>
      <p:sp>
        <p:nvSpPr>
          <p:cNvPr id="3" name="object 3"/>
          <p:cNvSpPr txBox="1"/>
          <p:nvPr/>
        </p:nvSpPr>
        <p:spPr>
          <a:xfrm>
            <a:off x="707299" y="974993"/>
            <a:ext cx="2887980" cy="856516"/>
          </a:xfrm>
          <a:prstGeom prst="rect">
            <a:avLst/>
          </a:prstGeom>
        </p:spPr>
        <p:txBody>
          <a:bodyPr vert="horz" wrap="square" lIns="0" tIns="33019" rIns="0" bIns="0" rtlCol="0">
            <a:spAutoFit/>
          </a:bodyPr>
          <a:lstStyle/>
          <a:p>
            <a:pPr marL="120014" indent="-107314" rtl="1">
              <a:lnSpc>
                <a:spcPct val="100000"/>
              </a:lnSpc>
              <a:spcBef>
                <a:spcPts val="259"/>
              </a:spcBef>
              <a:buClr>
                <a:srgbClr val="992B7D"/>
              </a:buClr>
              <a:buFont typeface="Wingdings"/>
              <a:buChar char=""/>
              <a:tabLst>
                <a:tab pos="120014" algn="l"/>
              </a:tabLst>
            </a:pPr>
            <a:r>
              <a:rPr lang="ar-JO" sz="950" dirty="0">
                <a:latin typeface="Arial"/>
                <a:cs typeface="Calibri" panose="020F0502020204030204" pitchFamily="34" charset="0"/>
              </a:rPr>
              <a:t>.وضع علامات واضحة لما تريد إظهاره</a:t>
            </a:r>
            <a:endParaRPr sz="950" dirty="0">
              <a:latin typeface="Arial"/>
              <a:cs typeface="Calibri" panose="020F0502020204030204" pitchFamily="34" charset="0"/>
            </a:endParaRPr>
          </a:p>
          <a:p>
            <a:pPr marL="120014" indent="-107314" rtl="1">
              <a:lnSpc>
                <a:spcPct val="100000"/>
              </a:lnSpc>
              <a:spcBef>
                <a:spcPts val="160"/>
              </a:spcBef>
              <a:buClr>
                <a:srgbClr val="992B7D"/>
              </a:buClr>
              <a:buFont typeface="Wingdings"/>
              <a:buChar char=""/>
              <a:tabLst>
                <a:tab pos="120014" algn="l"/>
              </a:tabLst>
            </a:pPr>
            <a:r>
              <a:rPr lang="ar-JO" sz="950" dirty="0">
                <a:latin typeface="Arial"/>
                <a:cs typeface="Calibri" panose="020F0502020204030204" pitchFamily="34" charset="0"/>
              </a:rPr>
              <a:t>التقليل من الرسومات التي لا تشمل معلومات.</a:t>
            </a:r>
            <a:endParaRPr sz="950" dirty="0">
              <a:latin typeface="Arial"/>
              <a:cs typeface="Calibri" panose="020F0502020204030204" pitchFamily="34" charset="0"/>
            </a:endParaRPr>
          </a:p>
          <a:p>
            <a:pPr marL="119380" marR="5080" indent="-107314" rtl="1">
              <a:lnSpc>
                <a:spcPct val="113999"/>
              </a:lnSpc>
              <a:buClr>
                <a:srgbClr val="992B7D"/>
              </a:buClr>
              <a:buFont typeface="Wingdings"/>
              <a:buChar char=""/>
              <a:tabLst>
                <a:tab pos="120650" algn="l"/>
              </a:tabLst>
            </a:pPr>
            <a:r>
              <a:rPr lang="ar-JO" sz="950" dirty="0">
                <a:latin typeface="Arial"/>
                <a:cs typeface="Calibri" panose="020F0502020204030204" pitchFamily="34" charset="0"/>
              </a:rPr>
              <a:t>تجنب الحشو الزائد في الرسومات البيانية الفردية بكمٍ كبير من المعلومات.</a:t>
            </a:r>
            <a:endParaRPr sz="950" dirty="0">
              <a:latin typeface="Arial"/>
              <a:cs typeface="Calibri" panose="020F0502020204030204" pitchFamily="34" charset="0"/>
            </a:endParaRPr>
          </a:p>
          <a:p>
            <a:pPr marL="120014" indent="-107314" rtl="1">
              <a:lnSpc>
                <a:spcPct val="100000"/>
              </a:lnSpc>
              <a:spcBef>
                <a:spcPts val="155"/>
              </a:spcBef>
              <a:buClr>
                <a:srgbClr val="992B7D"/>
              </a:buClr>
              <a:buFont typeface="Wingdings"/>
              <a:buChar char=""/>
              <a:tabLst>
                <a:tab pos="120014" algn="l"/>
              </a:tabLst>
            </a:pPr>
            <a:r>
              <a:rPr lang="ar-JO" sz="950" dirty="0">
                <a:latin typeface="Arial"/>
                <a:cs typeface="Calibri" panose="020F0502020204030204" pitchFamily="34" charset="0"/>
              </a:rPr>
              <a:t>إستخدام النص أو العناوين للفت النظر على الرسالة الأساسية.</a:t>
            </a:r>
            <a:endParaRPr sz="950" dirty="0">
              <a:latin typeface="Arial"/>
              <a:cs typeface="Calibri" panose="020F0502020204030204" pitchFamily="34" charset="0"/>
            </a:endParaRPr>
          </a:p>
        </p:txBody>
      </p:sp>
      <p:sp>
        <p:nvSpPr>
          <p:cNvPr id="4" name="object 4"/>
          <p:cNvSpPr/>
          <p:nvPr/>
        </p:nvSpPr>
        <p:spPr>
          <a:xfrm>
            <a:off x="719999" y="3067186"/>
            <a:ext cx="3329304" cy="0"/>
          </a:xfrm>
          <a:custGeom>
            <a:avLst/>
            <a:gdLst/>
            <a:ahLst/>
            <a:cxnLst/>
            <a:rect l="l" t="t" r="r" b="b"/>
            <a:pathLst>
              <a:path w="3329304">
                <a:moveTo>
                  <a:pt x="0" y="0"/>
                </a:moveTo>
                <a:lnTo>
                  <a:pt x="3328974" y="0"/>
                </a:lnTo>
              </a:path>
            </a:pathLst>
          </a:custGeom>
          <a:ln w="3810">
            <a:solidFill>
              <a:srgbClr val="992B7D"/>
            </a:solidFill>
          </a:ln>
        </p:spPr>
        <p:txBody>
          <a:bodyPr wrap="square" lIns="0" tIns="0" rIns="0" bIns="0" rtlCol="0"/>
          <a:lstStyle/>
          <a:p>
            <a:endParaRPr>
              <a:cs typeface="Calibri" panose="020F0502020204030204" pitchFamily="34" charset="0"/>
            </a:endParaRPr>
          </a:p>
        </p:txBody>
      </p:sp>
      <p:sp>
        <p:nvSpPr>
          <p:cNvPr id="5" name="object 5"/>
          <p:cNvSpPr txBox="1"/>
          <p:nvPr/>
        </p:nvSpPr>
        <p:spPr>
          <a:xfrm>
            <a:off x="707750" y="1779430"/>
            <a:ext cx="6145530" cy="1826013"/>
          </a:xfrm>
          <a:prstGeom prst="rect">
            <a:avLst/>
          </a:prstGeom>
        </p:spPr>
        <p:txBody>
          <a:bodyPr vert="horz" wrap="square" lIns="0" tIns="12700" rIns="0" bIns="0" rtlCol="0">
            <a:spAutoFit/>
          </a:bodyPr>
          <a:lstStyle/>
          <a:p>
            <a:pPr marL="12700" marR="5080" algn="just" rtl="1">
              <a:lnSpc>
                <a:spcPct val="113999"/>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تحتوي </a:t>
            </a:r>
            <a:r>
              <a:rPr lang="ar-JO" sz="1000" b="1" i="1" dirty="0">
                <a:solidFill>
                  <a:srgbClr val="202124"/>
                </a:solidFill>
                <a:effectLst/>
                <a:latin typeface="Helvetica Neue"/>
                <a:cs typeface="Calibri" panose="020F0502020204030204" pitchFamily="34" charset="0"/>
              </a:rPr>
              <a:t>البيانات المتدفقة </a:t>
            </a:r>
            <a:r>
              <a:rPr lang="ar-JO" sz="1000" b="0" i="0" dirty="0">
                <a:solidFill>
                  <a:srgbClr val="202124"/>
                </a:solidFill>
                <a:effectLst/>
                <a:latin typeface="Helvetica Neue"/>
                <a:cs typeface="Calibri" panose="020F0502020204030204" pitchFamily="34" charset="0"/>
              </a:rPr>
              <a:t>على دليل أكثر شمولاً لتصميم الرسوم البيانية في </a:t>
            </a:r>
            <a:r>
              <a:rPr lang="ar-JO" sz="1000" u="sng" spc="10" dirty="0">
                <a:solidFill>
                  <a:srgbClr val="992B7D"/>
                </a:solidFill>
                <a:uFill>
                  <a:solidFill>
                    <a:srgbClr val="992B7D"/>
                  </a:solidFill>
                </a:uFill>
                <a:latin typeface="Arial"/>
                <a:cs typeface="Calibri" panose="020F0502020204030204" pitchFamily="34" charset="0"/>
                <a:hlinkClick r:id="rId2"/>
              </a:rPr>
              <a:t>7 قواعد أساسية لإنشاء المخططات والرسوم البيانية</a:t>
            </a:r>
            <a:r>
              <a:rPr lang="ar-JO" sz="1000" spc="10" dirty="0">
                <a:solidFill>
                  <a:schemeClr val="tx1"/>
                </a:solidFill>
                <a:uFill>
                  <a:solidFill>
                    <a:srgbClr val="992B7D"/>
                  </a:solidFill>
                </a:u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تعد الرسوم</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البيانية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المتنوعة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ملائمة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بحسب طبيعة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الأسئلة التي تطرحها وما تريد عرضه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وتعتبر</a:t>
            </a:r>
            <a:r>
              <a:rPr lang="ar-JO" altLang="en-US" sz="1000" dirty="0">
                <a:solidFill>
                  <a:srgbClr val="202124"/>
                </a:solidFill>
                <a:latin typeface="inherit"/>
                <a:cs typeface="Calibri" panose="020F0502020204030204" pitchFamily="34" charset="0"/>
              </a:rPr>
              <a:t> 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لرسوم البيانية التي تمت مناقشتها أدناه هي الأكثر ملاءمة لعرض نتائج الاستطلاعات التي تستخدم </a:t>
            </a:r>
            <a:r>
              <a:rPr kumimoji="0" lang="ar-JO" altLang="en-US" sz="1000" b="0" i="0" u="none" strike="noStrike" cap="none" normalizeH="0" baseline="0" dirty="0" err="1">
                <a:ln>
                  <a:noFill/>
                </a:ln>
                <a:solidFill>
                  <a:srgbClr val="202124"/>
                </a:solidFill>
                <a:effectLst/>
                <a:latin typeface="inherit"/>
                <a:cs typeface="Calibri" panose="020F0502020204030204" pitchFamily="34" charset="0"/>
              </a:rPr>
              <a:t>الأ</a:t>
            </a:r>
            <a:r>
              <a:rPr kumimoji="0" lang="ar-SA" altLang="en-US" sz="1000" b="0" i="0" u="none" strike="noStrike" cap="none" normalizeH="0" baseline="0" dirty="0" err="1">
                <a:ln>
                  <a:noFill/>
                </a:ln>
                <a:solidFill>
                  <a:srgbClr val="202124"/>
                </a:solidFill>
                <a:effectLst/>
                <a:latin typeface="inherit"/>
                <a:cs typeface="Calibri" panose="020F0502020204030204" pitchFamily="34" charset="0"/>
              </a:rPr>
              <a:t>سئلة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التي تتبع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مقياس ليكرت.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الممكن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أن تكون الأنواع الأخرى من الرسوم البيانية أكثر ملاءمة لعرض الإجابات </a:t>
            </a:r>
            <a:r>
              <a:rPr lang="ar-JO" altLang="en-US" sz="1000" dirty="0">
                <a:solidFill>
                  <a:srgbClr val="202124"/>
                </a:solidFill>
                <a:latin typeface="inherit"/>
                <a:cs typeface="Calibri" panose="020F0502020204030204" pitchFamily="34" charset="0"/>
              </a:rPr>
              <a:t>على الأسئلة التي تتضمن إجاباتها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نعم أو لا أو الأسئلة المفتوحة</a:t>
            </a:r>
            <a:r>
              <a:rPr lang="ar-JO" altLang="en-US" sz="1000" dirty="0">
                <a:solidFill>
                  <a:srgbClr val="202124"/>
                </a:solidFill>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a:lnSpc>
                <a:spcPct val="113999"/>
              </a:lnSpc>
              <a:spcBef>
                <a:spcPts val="100"/>
              </a:spcBef>
            </a:pPr>
            <a:endParaRPr lang="ar-JO" sz="950" u="sng" spc="10" dirty="0">
              <a:solidFill>
                <a:srgbClr val="992B7D"/>
              </a:solidFill>
              <a:uFill>
                <a:solidFill>
                  <a:srgbClr val="992B7D"/>
                </a:solidFill>
              </a:uFill>
              <a:latin typeface="Arial"/>
              <a:cs typeface="Calibri" panose="020F0502020204030204" pitchFamily="34" charset="0"/>
            </a:endParaRPr>
          </a:p>
          <a:p>
            <a:pPr marL="12700" marR="5080" algn="r" rtl="1">
              <a:lnSpc>
                <a:spcPct val="113999"/>
              </a:lnSpc>
              <a:spcBef>
                <a:spcPts val="100"/>
              </a:spcBef>
            </a:pPr>
            <a:r>
              <a:rPr lang="ar-JO" sz="1000" b="1" dirty="0">
                <a:solidFill>
                  <a:srgbClr val="992B7D"/>
                </a:solidFill>
                <a:latin typeface="Arial Black"/>
                <a:cs typeface="Calibri" panose="020F0502020204030204" pitchFamily="34" charset="0"/>
              </a:rPr>
              <a:t>الشكل:</a:t>
            </a:r>
            <a:r>
              <a:rPr sz="1000" b="1" dirty="0">
                <a:solidFill>
                  <a:srgbClr val="992B7D"/>
                </a:solidFill>
                <a:latin typeface="Arial Black"/>
                <a:cs typeface="Calibri" panose="020F0502020204030204" pitchFamily="34" charset="0"/>
              </a:rPr>
              <a:t> </a:t>
            </a:r>
            <a:r>
              <a:rPr lang="ar-JO" sz="1000" b="1" dirty="0">
                <a:solidFill>
                  <a:srgbClr val="992B7D"/>
                </a:solidFill>
                <a:latin typeface="Arial Black"/>
                <a:cs typeface="Calibri" panose="020F0502020204030204" pitchFamily="34" charset="0"/>
              </a:rPr>
              <a:t> </a:t>
            </a:r>
            <a:r>
              <a:rPr lang="ar-JO" sz="1000" dirty="0">
                <a:latin typeface="Arial"/>
                <a:cs typeface="Calibri" panose="020F0502020204030204" pitchFamily="34" charset="0"/>
              </a:rPr>
              <a:t>التصورات</a:t>
            </a:r>
            <a:r>
              <a:rPr sz="1000" dirty="0">
                <a:latin typeface="Arial"/>
                <a:cs typeface="Calibri" panose="020F0502020204030204" pitchFamily="34" charset="0"/>
              </a:rPr>
              <a:t>:</a:t>
            </a:r>
            <a:r>
              <a:rPr lang="ar-JO" sz="1000" dirty="0">
                <a:latin typeface="Arial"/>
                <a:cs typeface="Calibri" panose="020F0502020204030204" pitchFamily="34" charset="0"/>
              </a:rPr>
              <a:t> نظرة عامة ( رسم بياني شريطي مكدس)</a:t>
            </a:r>
            <a:endParaRPr sz="1000" dirty="0">
              <a:latin typeface="Arial"/>
              <a:cs typeface="Calibri" panose="020F0502020204030204" pitchFamily="34" charset="0"/>
            </a:endParaRPr>
          </a:p>
          <a:p>
            <a:pPr>
              <a:lnSpc>
                <a:spcPct val="100000"/>
              </a:lnSpc>
              <a:spcBef>
                <a:spcPts val="35"/>
              </a:spcBef>
            </a:pPr>
            <a:endParaRPr sz="1250" dirty="0">
              <a:latin typeface="Arial"/>
              <a:cs typeface="Calibri" panose="020F0502020204030204" pitchFamily="34" charset="0"/>
            </a:endParaRPr>
          </a:p>
          <a:p>
            <a:pPr marL="156210" algn="r" rtl="1">
              <a:lnSpc>
                <a:spcPct val="100000"/>
              </a:lnSpc>
              <a:spcBef>
                <a:spcPts val="5"/>
              </a:spcBef>
            </a:pPr>
            <a:r>
              <a:rPr lang="ar-JO" sz="1050" b="1" spc="80" dirty="0">
                <a:latin typeface="Century Gothic"/>
                <a:cs typeface="Calibri" panose="020F0502020204030204" pitchFamily="34" charset="0"/>
              </a:rPr>
              <a:t>هل لديك المعلومات التي تحتاجها للحصول على المساعدة؟ </a:t>
            </a:r>
            <a:endParaRPr sz="1050" dirty="0">
              <a:latin typeface="Century Gothic"/>
              <a:cs typeface="Calibri" panose="020F0502020204030204" pitchFamily="34" charset="0"/>
            </a:endParaRPr>
          </a:p>
          <a:p>
            <a:pPr marL="161925" algn="r" rtl="1">
              <a:lnSpc>
                <a:spcPct val="100000"/>
              </a:lnSpc>
              <a:spcBef>
                <a:spcPts val="620"/>
              </a:spcBef>
            </a:pPr>
            <a:r>
              <a:rPr lang="ar-JO" sz="950" dirty="0">
                <a:solidFill>
                  <a:srgbClr val="532E6C"/>
                </a:solidFill>
                <a:latin typeface="Century Gothic"/>
                <a:cs typeface="Calibri" panose="020F0502020204030204" pitchFamily="34" charset="0"/>
              </a:rPr>
              <a:t>القيمة في المئة</a:t>
            </a:r>
            <a:endParaRPr sz="950" dirty="0">
              <a:latin typeface="Century Gothic"/>
              <a:cs typeface="Calibri" panose="020F0502020204030204" pitchFamily="34" charset="0"/>
            </a:endParaRPr>
          </a:p>
        </p:txBody>
      </p:sp>
      <p:sp>
        <p:nvSpPr>
          <p:cNvPr id="6" name="object 6"/>
          <p:cNvSpPr txBox="1"/>
          <p:nvPr/>
        </p:nvSpPr>
        <p:spPr>
          <a:xfrm>
            <a:off x="3698504" y="5243878"/>
            <a:ext cx="2995930" cy="782265"/>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يُسمى هذا الرسم البياني بالرسم البياني الشريطي المكدس، نظرًا لتكدس الفئات المختلفة على نفس الخط، بدلاً من عرضها بشكل منفصل. يستخدم هذا النوع من الرسوم البيانية لإظهار توزيع الإجابات على أسئلة مقياس ليكرت. تستخدم مقاييس ليكرت تنسيقات استجابة الاختيار الثابتة وهي مصممة لقياس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السلوكيات والآراء، حيث يمكن للمستجيبين</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7" name="object 7"/>
          <p:cNvSpPr txBox="1"/>
          <p:nvPr/>
        </p:nvSpPr>
        <p:spPr>
          <a:xfrm>
            <a:off x="617092" y="5233901"/>
            <a:ext cx="2995930" cy="628377"/>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الاختيار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بين خمسة أو سبعة إجابات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معدة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مسبقًا والتي تسمح للفرد بالتعبير عن مدى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رضاه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عدم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رضاه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حيال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عبارة معينة.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يسهُل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فهم المقياس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الذي يتألف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خمس نقاط من قبل معظم المشاركين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كما انه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يوفر تفاصيل كافية لتتبع أي تغيير في التصورات مع مرور الوقت</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8" name="object 8"/>
          <p:cNvSpPr/>
          <p:nvPr/>
        </p:nvSpPr>
        <p:spPr>
          <a:xfrm>
            <a:off x="2120799" y="6565900"/>
            <a:ext cx="4820285" cy="0"/>
          </a:xfrm>
          <a:custGeom>
            <a:avLst/>
            <a:gdLst/>
            <a:ahLst/>
            <a:cxnLst/>
            <a:rect l="l" t="t" r="r" b="b"/>
            <a:pathLst>
              <a:path w="4820285">
                <a:moveTo>
                  <a:pt x="0" y="0"/>
                </a:moveTo>
                <a:lnTo>
                  <a:pt x="4819764" y="0"/>
                </a:lnTo>
              </a:path>
            </a:pathLst>
          </a:custGeom>
          <a:ln w="3810">
            <a:solidFill>
              <a:srgbClr val="992B7D"/>
            </a:solidFill>
          </a:ln>
        </p:spPr>
        <p:txBody>
          <a:bodyPr wrap="square" lIns="0" tIns="0" rIns="0" bIns="0" rtlCol="0"/>
          <a:lstStyle/>
          <a:p>
            <a:endParaRPr>
              <a:cs typeface="Calibri" panose="020F0502020204030204" pitchFamily="34" charset="0"/>
            </a:endParaRPr>
          </a:p>
        </p:txBody>
      </p:sp>
      <p:sp>
        <p:nvSpPr>
          <p:cNvPr id="9" name="object 9"/>
          <p:cNvSpPr txBox="1"/>
          <p:nvPr/>
        </p:nvSpPr>
        <p:spPr>
          <a:xfrm>
            <a:off x="2115057" y="6400901"/>
            <a:ext cx="4845685" cy="325730"/>
          </a:xfrm>
          <a:prstGeom prst="rect">
            <a:avLst/>
          </a:prstGeom>
        </p:spPr>
        <p:txBody>
          <a:bodyPr vert="horz" wrap="square" lIns="0" tIns="12700" rIns="0" bIns="0" rtlCol="0">
            <a:spAutoFit/>
          </a:bodyPr>
          <a:lstStyle/>
          <a:p>
            <a:pPr marL="12700" algn="r" rtl="1">
              <a:spcBef>
                <a:spcPts val="100"/>
              </a:spcBef>
            </a:pPr>
            <a:r>
              <a:rPr lang="ar-JO" sz="1000" b="1" spc="-70" dirty="0">
                <a:solidFill>
                  <a:srgbClr val="992B7D"/>
                </a:solidFill>
                <a:latin typeface="Arial Black"/>
                <a:cs typeface="Calibri" panose="020F0502020204030204" pitchFamily="34" charset="0"/>
              </a:rPr>
              <a:t>الشكل: </a:t>
            </a:r>
            <a:r>
              <a:rPr sz="1000" b="1" spc="-35" dirty="0">
                <a:solidFill>
                  <a:srgbClr val="992B7D"/>
                </a:solidFill>
                <a:latin typeface="Arial Black"/>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التصور: مقارنة المجموعات (الرسم البياني الشريطي، مقارنة نتائج الإناث والذكور)</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algn="r" rtl="1">
              <a:lnSpc>
                <a:spcPct val="100000"/>
              </a:lnSpc>
              <a:spcBef>
                <a:spcPts val="100"/>
              </a:spcBef>
            </a:pPr>
            <a:endParaRPr sz="950" dirty="0">
              <a:latin typeface="Arial"/>
              <a:cs typeface="Calibri" panose="020F0502020204030204" pitchFamily="34" charset="0"/>
            </a:endParaRPr>
          </a:p>
        </p:txBody>
      </p:sp>
      <p:sp>
        <p:nvSpPr>
          <p:cNvPr id="10" name="object 10"/>
          <p:cNvSpPr/>
          <p:nvPr/>
        </p:nvSpPr>
        <p:spPr>
          <a:xfrm>
            <a:off x="719999" y="9715886"/>
            <a:ext cx="4445000" cy="0"/>
          </a:xfrm>
          <a:custGeom>
            <a:avLst/>
            <a:gdLst/>
            <a:ahLst/>
            <a:cxnLst/>
            <a:rect l="l" t="t" r="r" b="b"/>
            <a:pathLst>
              <a:path w="4445000">
                <a:moveTo>
                  <a:pt x="0" y="0"/>
                </a:moveTo>
                <a:lnTo>
                  <a:pt x="4444784" y="0"/>
                </a:lnTo>
              </a:path>
            </a:pathLst>
          </a:custGeom>
          <a:ln w="3810">
            <a:solidFill>
              <a:srgbClr val="992B7D"/>
            </a:solidFill>
          </a:ln>
        </p:spPr>
        <p:txBody>
          <a:bodyPr wrap="square" lIns="0" tIns="0" rIns="0" bIns="0" rtlCol="0"/>
          <a:lstStyle/>
          <a:p>
            <a:endParaRPr>
              <a:cs typeface="Calibri" panose="020F0502020204030204" pitchFamily="34" charset="0"/>
            </a:endParaRPr>
          </a:p>
        </p:txBody>
      </p:sp>
      <p:sp>
        <p:nvSpPr>
          <p:cNvPr id="11" name="object 11"/>
          <p:cNvSpPr txBox="1"/>
          <p:nvPr/>
        </p:nvSpPr>
        <p:spPr>
          <a:xfrm>
            <a:off x="851649" y="3701707"/>
            <a:ext cx="292735" cy="478336"/>
          </a:xfrm>
          <a:prstGeom prst="rect">
            <a:avLst/>
          </a:prstGeom>
          <a:solidFill>
            <a:srgbClr val="F7DEEA"/>
          </a:solidFill>
        </p:spPr>
        <p:txBody>
          <a:bodyPr vert="horz" wrap="square" lIns="0" tIns="1270" rIns="0" bIns="0" rtlCol="0">
            <a:spAutoFit/>
          </a:bodyPr>
          <a:lstStyle/>
          <a:p>
            <a:pPr>
              <a:lnSpc>
                <a:spcPct val="100000"/>
              </a:lnSpc>
              <a:spcBef>
                <a:spcPts val="10"/>
              </a:spcBef>
            </a:pPr>
            <a:endParaRPr sz="1650">
              <a:latin typeface="Times New Roman"/>
              <a:cs typeface="Calibri" panose="020F0502020204030204" pitchFamily="34" charset="0"/>
            </a:endParaRPr>
          </a:p>
          <a:p>
            <a:pPr marL="93980">
              <a:lnSpc>
                <a:spcPct val="100000"/>
              </a:lnSpc>
            </a:pPr>
            <a:r>
              <a:rPr sz="1450" spc="5" dirty="0">
                <a:solidFill>
                  <a:srgbClr val="FFFFFF"/>
                </a:solidFill>
                <a:latin typeface="Arial"/>
                <a:cs typeface="Calibri" panose="020F0502020204030204" pitchFamily="34" charset="0"/>
              </a:rPr>
              <a:t>5</a:t>
            </a:r>
            <a:endParaRPr sz="1450">
              <a:latin typeface="Arial"/>
              <a:cs typeface="Calibri" panose="020F0502020204030204" pitchFamily="34" charset="0"/>
            </a:endParaRPr>
          </a:p>
        </p:txBody>
      </p:sp>
      <p:sp>
        <p:nvSpPr>
          <p:cNvPr id="12" name="object 12"/>
          <p:cNvSpPr txBox="1"/>
          <p:nvPr/>
        </p:nvSpPr>
        <p:spPr>
          <a:xfrm>
            <a:off x="1436255" y="3701707"/>
            <a:ext cx="292735" cy="478336"/>
          </a:xfrm>
          <a:prstGeom prst="rect">
            <a:avLst/>
          </a:prstGeom>
          <a:solidFill>
            <a:srgbClr val="E687AA"/>
          </a:solidFill>
        </p:spPr>
        <p:txBody>
          <a:bodyPr vert="horz" wrap="square" lIns="0" tIns="1270" rIns="0" bIns="0" rtlCol="0">
            <a:spAutoFit/>
          </a:bodyPr>
          <a:lstStyle/>
          <a:p>
            <a:pPr>
              <a:lnSpc>
                <a:spcPct val="100000"/>
              </a:lnSpc>
              <a:spcBef>
                <a:spcPts val="10"/>
              </a:spcBef>
            </a:pPr>
            <a:endParaRPr sz="1650">
              <a:latin typeface="Times New Roman"/>
              <a:cs typeface="Calibri" panose="020F0502020204030204" pitchFamily="34" charset="0"/>
            </a:endParaRPr>
          </a:p>
          <a:p>
            <a:pPr marL="93980">
              <a:lnSpc>
                <a:spcPct val="100000"/>
              </a:lnSpc>
            </a:pPr>
            <a:r>
              <a:rPr sz="1450" spc="5" dirty="0">
                <a:solidFill>
                  <a:srgbClr val="FFFFFF"/>
                </a:solidFill>
                <a:latin typeface="Arial"/>
                <a:cs typeface="Calibri" panose="020F0502020204030204" pitchFamily="34" charset="0"/>
              </a:rPr>
              <a:t>5</a:t>
            </a:r>
            <a:endParaRPr sz="1450">
              <a:latin typeface="Arial"/>
              <a:cs typeface="Calibri" panose="020F0502020204030204" pitchFamily="34" charset="0"/>
            </a:endParaRPr>
          </a:p>
        </p:txBody>
      </p:sp>
      <p:sp>
        <p:nvSpPr>
          <p:cNvPr id="13" name="object 13"/>
          <p:cNvSpPr txBox="1"/>
          <p:nvPr/>
        </p:nvSpPr>
        <p:spPr>
          <a:xfrm>
            <a:off x="1728558" y="3701707"/>
            <a:ext cx="1461770" cy="478336"/>
          </a:xfrm>
          <a:prstGeom prst="rect">
            <a:avLst/>
          </a:prstGeom>
          <a:solidFill>
            <a:srgbClr val="E42A83"/>
          </a:solidFill>
        </p:spPr>
        <p:txBody>
          <a:bodyPr vert="horz" wrap="square" lIns="0" tIns="1270" rIns="0" bIns="0" rtlCol="0">
            <a:spAutoFit/>
          </a:bodyPr>
          <a:lstStyle/>
          <a:p>
            <a:pPr>
              <a:lnSpc>
                <a:spcPct val="100000"/>
              </a:lnSpc>
              <a:spcBef>
                <a:spcPts val="10"/>
              </a:spcBef>
            </a:pPr>
            <a:endParaRPr sz="1650" dirty="0">
              <a:latin typeface="Times New Roman"/>
              <a:cs typeface="Calibri" panose="020F0502020204030204" pitchFamily="34" charset="0"/>
            </a:endParaRPr>
          </a:p>
          <a:p>
            <a:pPr algn="ctr">
              <a:lnSpc>
                <a:spcPct val="100000"/>
              </a:lnSpc>
            </a:pPr>
            <a:r>
              <a:rPr sz="1450" spc="-25" dirty="0">
                <a:solidFill>
                  <a:srgbClr val="FFFFFF"/>
                </a:solidFill>
                <a:latin typeface="Arial"/>
                <a:cs typeface="Calibri" panose="020F0502020204030204" pitchFamily="34" charset="0"/>
              </a:rPr>
              <a:t>25</a:t>
            </a:r>
            <a:endParaRPr sz="1450" dirty="0">
              <a:latin typeface="Arial"/>
              <a:cs typeface="Calibri" panose="020F0502020204030204" pitchFamily="34" charset="0"/>
            </a:endParaRPr>
          </a:p>
        </p:txBody>
      </p:sp>
      <p:sp>
        <p:nvSpPr>
          <p:cNvPr id="14" name="object 14"/>
          <p:cNvSpPr/>
          <p:nvPr/>
        </p:nvSpPr>
        <p:spPr>
          <a:xfrm>
            <a:off x="3190113" y="3701708"/>
            <a:ext cx="3507740" cy="482492"/>
          </a:xfrm>
          <a:custGeom>
            <a:avLst/>
            <a:gdLst/>
            <a:ahLst/>
            <a:cxnLst/>
            <a:rect l="l" t="t" r="r" b="b"/>
            <a:pathLst>
              <a:path w="3507740" h="720725">
                <a:moveTo>
                  <a:pt x="3507701" y="0"/>
                </a:moveTo>
                <a:lnTo>
                  <a:pt x="0" y="0"/>
                </a:lnTo>
                <a:lnTo>
                  <a:pt x="0" y="720267"/>
                </a:lnTo>
                <a:lnTo>
                  <a:pt x="3507701" y="720267"/>
                </a:lnTo>
                <a:lnTo>
                  <a:pt x="3507701" y="0"/>
                </a:lnTo>
                <a:close/>
              </a:path>
            </a:pathLst>
          </a:custGeom>
          <a:solidFill>
            <a:srgbClr val="532E6C"/>
          </a:solidFill>
        </p:spPr>
        <p:txBody>
          <a:bodyPr wrap="square" lIns="0" tIns="0" rIns="0" bIns="0" rtlCol="0"/>
          <a:lstStyle/>
          <a:p>
            <a:endParaRPr>
              <a:cs typeface="Calibri" panose="020F0502020204030204" pitchFamily="34" charset="0"/>
            </a:endParaRPr>
          </a:p>
        </p:txBody>
      </p:sp>
      <p:sp>
        <p:nvSpPr>
          <p:cNvPr id="15" name="object 15"/>
          <p:cNvSpPr txBox="1"/>
          <p:nvPr/>
        </p:nvSpPr>
        <p:spPr>
          <a:xfrm>
            <a:off x="4831690" y="3915575"/>
            <a:ext cx="224154" cy="237885"/>
          </a:xfrm>
          <a:prstGeom prst="rect">
            <a:avLst/>
          </a:prstGeom>
        </p:spPr>
        <p:txBody>
          <a:bodyPr vert="horz" wrap="square" lIns="0" tIns="14604" rIns="0" bIns="0" rtlCol="0">
            <a:spAutoFit/>
          </a:bodyPr>
          <a:lstStyle/>
          <a:p>
            <a:pPr>
              <a:lnSpc>
                <a:spcPct val="100000"/>
              </a:lnSpc>
              <a:spcBef>
                <a:spcPts val="114"/>
              </a:spcBef>
            </a:pPr>
            <a:r>
              <a:rPr sz="1450" spc="-25" dirty="0">
                <a:solidFill>
                  <a:srgbClr val="FFFFFF"/>
                </a:solidFill>
                <a:latin typeface="Arial"/>
                <a:cs typeface="Calibri" panose="020F0502020204030204" pitchFamily="34" charset="0"/>
              </a:rPr>
              <a:t>60</a:t>
            </a:r>
            <a:endParaRPr sz="1450" dirty="0">
              <a:latin typeface="Arial"/>
              <a:cs typeface="Calibri" panose="020F0502020204030204" pitchFamily="34" charset="0"/>
            </a:endParaRPr>
          </a:p>
        </p:txBody>
      </p:sp>
      <p:sp>
        <p:nvSpPr>
          <p:cNvPr id="16" name="object 16"/>
          <p:cNvSpPr txBox="1"/>
          <p:nvPr/>
        </p:nvSpPr>
        <p:spPr>
          <a:xfrm>
            <a:off x="1143939" y="3701707"/>
            <a:ext cx="292735" cy="478336"/>
          </a:xfrm>
          <a:prstGeom prst="rect">
            <a:avLst/>
          </a:prstGeom>
          <a:solidFill>
            <a:srgbClr val="EDABC2"/>
          </a:solidFill>
        </p:spPr>
        <p:txBody>
          <a:bodyPr vert="horz" wrap="square" lIns="0" tIns="1270" rIns="0" bIns="0" rtlCol="0">
            <a:spAutoFit/>
          </a:bodyPr>
          <a:lstStyle/>
          <a:p>
            <a:pPr>
              <a:lnSpc>
                <a:spcPct val="100000"/>
              </a:lnSpc>
              <a:spcBef>
                <a:spcPts val="10"/>
              </a:spcBef>
            </a:pPr>
            <a:endParaRPr sz="1650">
              <a:latin typeface="Times New Roman"/>
              <a:cs typeface="Calibri" panose="020F0502020204030204" pitchFamily="34" charset="0"/>
            </a:endParaRPr>
          </a:p>
          <a:p>
            <a:pPr marL="93980">
              <a:lnSpc>
                <a:spcPct val="100000"/>
              </a:lnSpc>
            </a:pPr>
            <a:r>
              <a:rPr sz="1450" spc="5" dirty="0">
                <a:solidFill>
                  <a:srgbClr val="FFFFFF"/>
                </a:solidFill>
                <a:latin typeface="Arial"/>
                <a:cs typeface="Calibri" panose="020F0502020204030204" pitchFamily="34" charset="0"/>
              </a:rPr>
              <a:t>5</a:t>
            </a:r>
            <a:endParaRPr sz="1450">
              <a:latin typeface="Arial"/>
              <a:cs typeface="Calibri" panose="020F0502020204030204" pitchFamily="34" charset="0"/>
            </a:endParaRPr>
          </a:p>
        </p:txBody>
      </p:sp>
      <p:pic>
        <p:nvPicPr>
          <p:cNvPr id="17" name="object 17"/>
          <p:cNvPicPr/>
          <p:nvPr/>
        </p:nvPicPr>
        <p:blipFill>
          <a:blip r:embed="rId3" cstate="print"/>
          <a:stretch>
            <a:fillRect/>
          </a:stretch>
        </p:blipFill>
        <p:spPr>
          <a:xfrm>
            <a:off x="924704" y="4535082"/>
            <a:ext cx="180009" cy="180009"/>
          </a:xfrm>
          <a:prstGeom prst="rect">
            <a:avLst/>
          </a:prstGeom>
        </p:spPr>
      </p:pic>
      <p:pic>
        <p:nvPicPr>
          <p:cNvPr id="18" name="object 18"/>
          <p:cNvPicPr/>
          <p:nvPr/>
        </p:nvPicPr>
        <p:blipFill>
          <a:blip r:embed="rId4" cstate="print"/>
          <a:stretch>
            <a:fillRect/>
          </a:stretch>
        </p:blipFill>
        <p:spPr>
          <a:xfrm>
            <a:off x="924708" y="4786827"/>
            <a:ext cx="179997" cy="180009"/>
          </a:xfrm>
          <a:prstGeom prst="rect">
            <a:avLst/>
          </a:prstGeom>
        </p:spPr>
      </p:pic>
      <p:pic>
        <p:nvPicPr>
          <p:cNvPr id="19" name="object 19"/>
          <p:cNvPicPr/>
          <p:nvPr/>
        </p:nvPicPr>
        <p:blipFill>
          <a:blip r:embed="rId5" cstate="print"/>
          <a:stretch>
            <a:fillRect/>
          </a:stretch>
        </p:blipFill>
        <p:spPr>
          <a:xfrm>
            <a:off x="2303124" y="4535082"/>
            <a:ext cx="179997" cy="180009"/>
          </a:xfrm>
          <a:prstGeom prst="rect">
            <a:avLst/>
          </a:prstGeom>
        </p:spPr>
      </p:pic>
      <p:sp>
        <p:nvSpPr>
          <p:cNvPr id="20" name="object 20"/>
          <p:cNvSpPr txBox="1"/>
          <p:nvPr/>
        </p:nvSpPr>
        <p:spPr>
          <a:xfrm>
            <a:off x="1193943" y="4558957"/>
            <a:ext cx="2494280" cy="443711"/>
          </a:xfrm>
          <a:prstGeom prst="rect">
            <a:avLst/>
          </a:prstGeom>
        </p:spPr>
        <p:txBody>
          <a:bodyPr vert="horz" wrap="square" lIns="0" tIns="12700" rIns="0" bIns="0" rtlCol="0">
            <a:spAutoFit/>
          </a:bodyPr>
          <a:lstStyle/>
          <a:p>
            <a:pPr marL="12700">
              <a:lnSpc>
                <a:spcPct val="100000"/>
              </a:lnSpc>
              <a:spcBef>
                <a:spcPts val="100"/>
              </a:spcBef>
              <a:tabLst>
                <a:tab pos="1390650" algn="l"/>
              </a:tabLst>
            </a:pPr>
            <a:r>
              <a:rPr lang="ar-JO" sz="1000" dirty="0">
                <a:solidFill>
                  <a:srgbClr val="532E6C"/>
                </a:solidFill>
                <a:latin typeface="+mn-lt"/>
                <a:cs typeface="Calibri" panose="020F0502020204030204" pitchFamily="34" charset="0"/>
              </a:rPr>
              <a:t>1= لا إطلاقاً</a:t>
            </a:r>
            <a:r>
              <a:rPr sz="800" dirty="0">
                <a:solidFill>
                  <a:srgbClr val="532E6C"/>
                </a:solidFill>
                <a:latin typeface="Century Gothic"/>
                <a:cs typeface="Calibri" panose="020F0502020204030204" pitchFamily="34" charset="0"/>
              </a:rPr>
              <a:t>	</a:t>
            </a:r>
            <a:r>
              <a:rPr lang="ar-JO" sz="1000" dirty="0">
                <a:solidFill>
                  <a:srgbClr val="532E6C"/>
                </a:solidFill>
                <a:latin typeface="Century Gothic"/>
                <a:cs typeface="Calibri" panose="020F0502020204030204" pitchFamily="34" charset="0"/>
              </a:rPr>
              <a:t>3= محايد</a:t>
            </a:r>
            <a:endParaRPr sz="1000" dirty="0">
              <a:latin typeface="Century Gothic"/>
              <a:cs typeface="Calibri" panose="020F0502020204030204" pitchFamily="34" charset="0"/>
            </a:endParaRPr>
          </a:p>
          <a:p>
            <a:pPr>
              <a:lnSpc>
                <a:spcPct val="100000"/>
              </a:lnSpc>
              <a:spcBef>
                <a:spcPts val="40"/>
              </a:spcBef>
            </a:pPr>
            <a:endParaRPr sz="800" dirty="0">
              <a:latin typeface="Century Gothic"/>
              <a:cs typeface="Calibri" panose="020F0502020204030204" pitchFamily="34" charset="0"/>
            </a:endParaRPr>
          </a:p>
          <a:p>
            <a:pPr marL="12700">
              <a:lnSpc>
                <a:spcPct val="100000"/>
              </a:lnSpc>
              <a:tabLst>
                <a:tab pos="1390650" algn="l"/>
              </a:tabLst>
            </a:pPr>
            <a:r>
              <a:rPr lang="ar-JO" sz="1000" dirty="0">
                <a:solidFill>
                  <a:srgbClr val="532E6C"/>
                </a:solidFill>
                <a:latin typeface="Century Gothic"/>
                <a:cs typeface="Calibri" panose="020F0502020204030204" pitchFamily="34" charset="0"/>
              </a:rPr>
              <a:t>2= ليس إلى حد كبير </a:t>
            </a:r>
            <a:r>
              <a:rPr sz="1000" dirty="0">
                <a:solidFill>
                  <a:srgbClr val="532E6C"/>
                </a:solidFill>
                <a:latin typeface="Century Gothic"/>
                <a:cs typeface="Calibri" panose="020F0502020204030204" pitchFamily="34" charset="0"/>
              </a:rPr>
              <a:t>	</a:t>
            </a:r>
            <a:r>
              <a:rPr lang="ar-JO" sz="1000" dirty="0">
                <a:solidFill>
                  <a:srgbClr val="532E6C"/>
                </a:solidFill>
                <a:latin typeface="Century Gothic"/>
                <a:cs typeface="Calibri" panose="020F0502020204030204" pitchFamily="34" charset="0"/>
              </a:rPr>
              <a:t>4= نعم غالباً</a:t>
            </a:r>
            <a:endParaRPr sz="1000" dirty="0">
              <a:latin typeface="Century Gothic"/>
              <a:cs typeface="Calibri" panose="020F0502020204030204" pitchFamily="34" charset="0"/>
            </a:endParaRPr>
          </a:p>
        </p:txBody>
      </p:sp>
      <p:pic>
        <p:nvPicPr>
          <p:cNvPr id="21" name="object 21"/>
          <p:cNvPicPr/>
          <p:nvPr/>
        </p:nvPicPr>
        <p:blipFill>
          <a:blip r:embed="rId6" cstate="print"/>
          <a:stretch>
            <a:fillRect/>
          </a:stretch>
        </p:blipFill>
        <p:spPr>
          <a:xfrm>
            <a:off x="2303124" y="4786827"/>
            <a:ext cx="179997" cy="180009"/>
          </a:xfrm>
          <a:prstGeom prst="rect">
            <a:avLst/>
          </a:prstGeom>
        </p:spPr>
      </p:pic>
      <p:sp>
        <p:nvSpPr>
          <p:cNvPr id="22" name="object 22"/>
          <p:cNvSpPr txBox="1"/>
          <p:nvPr/>
        </p:nvSpPr>
        <p:spPr>
          <a:xfrm>
            <a:off x="4124455" y="4540657"/>
            <a:ext cx="980440" cy="166712"/>
          </a:xfrm>
          <a:prstGeom prst="rect">
            <a:avLst/>
          </a:prstGeom>
        </p:spPr>
        <p:txBody>
          <a:bodyPr vert="horz" wrap="square" lIns="0" tIns="12700" rIns="0" bIns="0" rtlCol="0">
            <a:spAutoFit/>
          </a:bodyPr>
          <a:lstStyle/>
          <a:p>
            <a:pPr marL="12700">
              <a:lnSpc>
                <a:spcPct val="100000"/>
              </a:lnSpc>
              <a:spcBef>
                <a:spcPts val="100"/>
              </a:spcBef>
            </a:pPr>
            <a:r>
              <a:rPr lang="ar-JO" sz="1000" dirty="0">
                <a:solidFill>
                  <a:srgbClr val="532E6C"/>
                </a:solidFill>
                <a:latin typeface="Century Gothic"/>
                <a:cs typeface="Calibri" panose="020F0502020204030204" pitchFamily="34" charset="0"/>
              </a:rPr>
              <a:t>5= نعم تماماً</a:t>
            </a:r>
            <a:endParaRPr sz="1000" dirty="0">
              <a:latin typeface="Century Gothic"/>
              <a:cs typeface="Calibri" panose="020F0502020204030204" pitchFamily="34" charset="0"/>
            </a:endParaRPr>
          </a:p>
        </p:txBody>
      </p:sp>
      <p:pic>
        <p:nvPicPr>
          <p:cNvPr id="23" name="object 23"/>
          <p:cNvPicPr/>
          <p:nvPr/>
        </p:nvPicPr>
        <p:blipFill>
          <a:blip r:embed="rId7" cstate="print"/>
          <a:stretch>
            <a:fillRect/>
          </a:stretch>
        </p:blipFill>
        <p:spPr>
          <a:xfrm>
            <a:off x="3855220" y="4535082"/>
            <a:ext cx="179997" cy="180009"/>
          </a:xfrm>
          <a:prstGeom prst="rect">
            <a:avLst/>
          </a:prstGeom>
        </p:spPr>
      </p:pic>
      <p:grpSp>
        <p:nvGrpSpPr>
          <p:cNvPr id="24" name="object 24"/>
          <p:cNvGrpSpPr/>
          <p:nvPr/>
        </p:nvGrpSpPr>
        <p:grpSpPr>
          <a:xfrm>
            <a:off x="851649" y="7178712"/>
            <a:ext cx="5846445" cy="720725"/>
            <a:chOff x="851649" y="7178712"/>
            <a:chExt cx="5846445" cy="720725"/>
          </a:xfrm>
        </p:grpSpPr>
        <p:sp>
          <p:nvSpPr>
            <p:cNvPr id="25" name="object 25"/>
            <p:cNvSpPr/>
            <p:nvPr/>
          </p:nvSpPr>
          <p:spPr>
            <a:xfrm>
              <a:off x="4768595" y="7178712"/>
              <a:ext cx="1929764" cy="720725"/>
            </a:xfrm>
            <a:custGeom>
              <a:avLst/>
              <a:gdLst/>
              <a:ahLst/>
              <a:cxnLst/>
              <a:rect l="l" t="t" r="r" b="b"/>
              <a:pathLst>
                <a:path w="1929765" h="720725">
                  <a:moveTo>
                    <a:pt x="1929244" y="0"/>
                  </a:moveTo>
                  <a:lnTo>
                    <a:pt x="0" y="0"/>
                  </a:lnTo>
                  <a:lnTo>
                    <a:pt x="0" y="720293"/>
                  </a:lnTo>
                  <a:lnTo>
                    <a:pt x="1929244" y="720293"/>
                  </a:lnTo>
                  <a:lnTo>
                    <a:pt x="1929244" y="0"/>
                  </a:lnTo>
                  <a:close/>
                </a:path>
              </a:pathLst>
            </a:custGeom>
            <a:solidFill>
              <a:srgbClr val="532E6C"/>
            </a:solidFill>
          </p:spPr>
          <p:txBody>
            <a:bodyPr wrap="square" lIns="0" tIns="0" rIns="0" bIns="0" rtlCol="0"/>
            <a:lstStyle/>
            <a:p>
              <a:endParaRPr>
                <a:cs typeface="Calibri" panose="020F0502020204030204" pitchFamily="34" charset="0"/>
              </a:endParaRPr>
            </a:p>
          </p:txBody>
        </p:sp>
        <p:sp>
          <p:nvSpPr>
            <p:cNvPr id="26" name="object 26"/>
            <p:cNvSpPr/>
            <p:nvPr/>
          </p:nvSpPr>
          <p:spPr>
            <a:xfrm>
              <a:off x="2547035" y="7178712"/>
              <a:ext cx="2221865" cy="720725"/>
            </a:xfrm>
            <a:custGeom>
              <a:avLst/>
              <a:gdLst/>
              <a:ahLst/>
              <a:cxnLst/>
              <a:rect l="l" t="t" r="r" b="b"/>
              <a:pathLst>
                <a:path w="2221865" h="720725">
                  <a:moveTo>
                    <a:pt x="2221547" y="0"/>
                  </a:moveTo>
                  <a:lnTo>
                    <a:pt x="0" y="0"/>
                  </a:lnTo>
                  <a:lnTo>
                    <a:pt x="0" y="720293"/>
                  </a:lnTo>
                  <a:lnTo>
                    <a:pt x="2221547" y="720293"/>
                  </a:lnTo>
                  <a:lnTo>
                    <a:pt x="2221547"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27" name="object 27"/>
            <p:cNvSpPr/>
            <p:nvPr/>
          </p:nvSpPr>
          <p:spPr>
            <a:xfrm>
              <a:off x="1436281" y="7178712"/>
              <a:ext cx="1111250" cy="720725"/>
            </a:xfrm>
            <a:custGeom>
              <a:avLst/>
              <a:gdLst/>
              <a:ahLst/>
              <a:cxnLst/>
              <a:rect l="l" t="t" r="r" b="b"/>
              <a:pathLst>
                <a:path w="1111250" h="720725">
                  <a:moveTo>
                    <a:pt x="1110780" y="0"/>
                  </a:moveTo>
                  <a:lnTo>
                    <a:pt x="0" y="0"/>
                  </a:lnTo>
                  <a:lnTo>
                    <a:pt x="0" y="720293"/>
                  </a:lnTo>
                  <a:lnTo>
                    <a:pt x="1110780" y="720293"/>
                  </a:lnTo>
                  <a:lnTo>
                    <a:pt x="1110780" y="0"/>
                  </a:lnTo>
                  <a:close/>
                </a:path>
              </a:pathLst>
            </a:custGeom>
            <a:solidFill>
              <a:srgbClr val="E687AA"/>
            </a:solidFill>
          </p:spPr>
          <p:txBody>
            <a:bodyPr wrap="square" lIns="0" tIns="0" rIns="0" bIns="0" rtlCol="0"/>
            <a:lstStyle/>
            <a:p>
              <a:endParaRPr>
                <a:cs typeface="Calibri" panose="020F0502020204030204" pitchFamily="34" charset="0"/>
              </a:endParaRPr>
            </a:p>
          </p:txBody>
        </p:sp>
        <p:sp>
          <p:nvSpPr>
            <p:cNvPr id="28" name="object 28"/>
            <p:cNvSpPr/>
            <p:nvPr/>
          </p:nvSpPr>
          <p:spPr>
            <a:xfrm>
              <a:off x="1143965" y="7178712"/>
              <a:ext cx="292735" cy="720725"/>
            </a:xfrm>
            <a:custGeom>
              <a:avLst/>
              <a:gdLst/>
              <a:ahLst/>
              <a:cxnLst/>
              <a:rect l="l" t="t" r="r" b="b"/>
              <a:pathLst>
                <a:path w="292734" h="720725">
                  <a:moveTo>
                    <a:pt x="292303" y="0"/>
                  </a:moveTo>
                  <a:lnTo>
                    <a:pt x="0" y="0"/>
                  </a:lnTo>
                  <a:lnTo>
                    <a:pt x="0" y="720293"/>
                  </a:lnTo>
                  <a:lnTo>
                    <a:pt x="292303" y="720293"/>
                  </a:lnTo>
                  <a:lnTo>
                    <a:pt x="292303" y="0"/>
                  </a:lnTo>
                  <a:close/>
                </a:path>
              </a:pathLst>
            </a:custGeom>
            <a:solidFill>
              <a:srgbClr val="EDABC2"/>
            </a:solidFill>
          </p:spPr>
          <p:txBody>
            <a:bodyPr wrap="square" lIns="0" tIns="0" rIns="0" bIns="0" rtlCol="0"/>
            <a:lstStyle/>
            <a:p>
              <a:endParaRPr>
                <a:cs typeface="Calibri" panose="020F0502020204030204" pitchFamily="34" charset="0"/>
              </a:endParaRPr>
            </a:p>
          </p:txBody>
        </p:sp>
        <p:sp>
          <p:nvSpPr>
            <p:cNvPr id="29" name="object 29"/>
            <p:cNvSpPr/>
            <p:nvPr/>
          </p:nvSpPr>
          <p:spPr>
            <a:xfrm>
              <a:off x="851649" y="7178712"/>
              <a:ext cx="292735" cy="720725"/>
            </a:xfrm>
            <a:custGeom>
              <a:avLst/>
              <a:gdLst/>
              <a:ahLst/>
              <a:cxnLst/>
              <a:rect l="l" t="t" r="r" b="b"/>
              <a:pathLst>
                <a:path w="292734" h="720725">
                  <a:moveTo>
                    <a:pt x="292303" y="0"/>
                  </a:moveTo>
                  <a:lnTo>
                    <a:pt x="0" y="0"/>
                  </a:lnTo>
                  <a:lnTo>
                    <a:pt x="0" y="720293"/>
                  </a:lnTo>
                  <a:lnTo>
                    <a:pt x="292303" y="720293"/>
                  </a:lnTo>
                  <a:lnTo>
                    <a:pt x="292303" y="0"/>
                  </a:lnTo>
                  <a:close/>
                </a:path>
              </a:pathLst>
            </a:custGeom>
            <a:solidFill>
              <a:srgbClr val="F7DEEA"/>
            </a:solidFill>
          </p:spPr>
          <p:txBody>
            <a:bodyPr wrap="square" lIns="0" tIns="0" rIns="0" bIns="0" rtlCol="0"/>
            <a:lstStyle/>
            <a:p>
              <a:endParaRPr>
                <a:cs typeface="Calibri" panose="020F0502020204030204" pitchFamily="34" charset="0"/>
              </a:endParaRPr>
            </a:p>
          </p:txBody>
        </p:sp>
      </p:grpSp>
      <p:grpSp>
        <p:nvGrpSpPr>
          <p:cNvPr id="30" name="object 30"/>
          <p:cNvGrpSpPr/>
          <p:nvPr/>
        </p:nvGrpSpPr>
        <p:grpSpPr>
          <a:xfrm>
            <a:off x="851661" y="8292948"/>
            <a:ext cx="5846445" cy="720725"/>
            <a:chOff x="851661" y="8292948"/>
            <a:chExt cx="5846445" cy="720725"/>
          </a:xfrm>
        </p:grpSpPr>
        <p:sp>
          <p:nvSpPr>
            <p:cNvPr id="31" name="object 31"/>
            <p:cNvSpPr/>
            <p:nvPr/>
          </p:nvSpPr>
          <p:spPr>
            <a:xfrm>
              <a:off x="5528614" y="8292948"/>
              <a:ext cx="1169670" cy="720725"/>
            </a:xfrm>
            <a:custGeom>
              <a:avLst/>
              <a:gdLst/>
              <a:ahLst/>
              <a:cxnLst/>
              <a:rect l="l" t="t" r="r" b="b"/>
              <a:pathLst>
                <a:path w="1169670" h="720725">
                  <a:moveTo>
                    <a:pt x="1169238" y="0"/>
                  </a:moveTo>
                  <a:lnTo>
                    <a:pt x="0" y="0"/>
                  </a:lnTo>
                  <a:lnTo>
                    <a:pt x="0" y="720293"/>
                  </a:lnTo>
                  <a:lnTo>
                    <a:pt x="1169238" y="720293"/>
                  </a:lnTo>
                  <a:lnTo>
                    <a:pt x="1169238" y="0"/>
                  </a:lnTo>
                  <a:close/>
                </a:path>
              </a:pathLst>
            </a:custGeom>
            <a:solidFill>
              <a:srgbClr val="532E6C"/>
            </a:solidFill>
          </p:spPr>
          <p:txBody>
            <a:bodyPr wrap="square" lIns="0" tIns="0" rIns="0" bIns="0" rtlCol="0"/>
            <a:lstStyle/>
            <a:p>
              <a:endParaRPr>
                <a:cs typeface="Calibri" panose="020F0502020204030204" pitchFamily="34" charset="0"/>
              </a:endParaRPr>
            </a:p>
          </p:txBody>
        </p:sp>
        <p:sp>
          <p:nvSpPr>
            <p:cNvPr id="32" name="object 32"/>
            <p:cNvSpPr/>
            <p:nvPr/>
          </p:nvSpPr>
          <p:spPr>
            <a:xfrm>
              <a:off x="3423958" y="8292948"/>
              <a:ext cx="2105025" cy="720725"/>
            </a:xfrm>
            <a:custGeom>
              <a:avLst/>
              <a:gdLst/>
              <a:ahLst/>
              <a:cxnLst/>
              <a:rect l="l" t="t" r="r" b="b"/>
              <a:pathLst>
                <a:path w="2105025" h="720725">
                  <a:moveTo>
                    <a:pt x="2104631" y="0"/>
                  </a:moveTo>
                  <a:lnTo>
                    <a:pt x="0" y="0"/>
                  </a:lnTo>
                  <a:lnTo>
                    <a:pt x="0" y="720293"/>
                  </a:lnTo>
                  <a:lnTo>
                    <a:pt x="2104631" y="720293"/>
                  </a:lnTo>
                  <a:lnTo>
                    <a:pt x="2104631"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33" name="object 33"/>
            <p:cNvSpPr/>
            <p:nvPr/>
          </p:nvSpPr>
          <p:spPr>
            <a:xfrm>
              <a:off x="1611642" y="8292948"/>
              <a:ext cx="1812925" cy="720725"/>
            </a:xfrm>
            <a:custGeom>
              <a:avLst/>
              <a:gdLst/>
              <a:ahLst/>
              <a:cxnLst/>
              <a:rect l="l" t="t" r="r" b="b"/>
              <a:pathLst>
                <a:path w="1812925" h="720725">
                  <a:moveTo>
                    <a:pt x="1812315" y="0"/>
                  </a:moveTo>
                  <a:lnTo>
                    <a:pt x="0" y="0"/>
                  </a:lnTo>
                  <a:lnTo>
                    <a:pt x="0" y="720293"/>
                  </a:lnTo>
                  <a:lnTo>
                    <a:pt x="1812315" y="720293"/>
                  </a:lnTo>
                  <a:lnTo>
                    <a:pt x="1812315" y="0"/>
                  </a:lnTo>
                  <a:close/>
                </a:path>
              </a:pathLst>
            </a:custGeom>
            <a:solidFill>
              <a:srgbClr val="E687AA"/>
            </a:solidFill>
          </p:spPr>
          <p:txBody>
            <a:bodyPr wrap="square" lIns="0" tIns="0" rIns="0" bIns="0" rtlCol="0"/>
            <a:lstStyle/>
            <a:p>
              <a:endParaRPr>
                <a:cs typeface="Calibri" panose="020F0502020204030204" pitchFamily="34" charset="0"/>
              </a:endParaRPr>
            </a:p>
          </p:txBody>
        </p:sp>
        <p:sp>
          <p:nvSpPr>
            <p:cNvPr id="34" name="object 34"/>
            <p:cNvSpPr/>
            <p:nvPr/>
          </p:nvSpPr>
          <p:spPr>
            <a:xfrm>
              <a:off x="1377797" y="8292948"/>
              <a:ext cx="234315" cy="720725"/>
            </a:xfrm>
            <a:custGeom>
              <a:avLst/>
              <a:gdLst/>
              <a:ahLst/>
              <a:cxnLst/>
              <a:rect l="l" t="t" r="r" b="b"/>
              <a:pathLst>
                <a:path w="234315" h="720725">
                  <a:moveTo>
                    <a:pt x="233845" y="0"/>
                  </a:moveTo>
                  <a:lnTo>
                    <a:pt x="0" y="0"/>
                  </a:lnTo>
                  <a:lnTo>
                    <a:pt x="0" y="720293"/>
                  </a:lnTo>
                  <a:lnTo>
                    <a:pt x="233845" y="720293"/>
                  </a:lnTo>
                  <a:lnTo>
                    <a:pt x="233845" y="0"/>
                  </a:lnTo>
                  <a:close/>
                </a:path>
              </a:pathLst>
            </a:custGeom>
            <a:solidFill>
              <a:srgbClr val="EDABC2"/>
            </a:solidFill>
          </p:spPr>
          <p:txBody>
            <a:bodyPr wrap="square" lIns="0" tIns="0" rIns="0" bIns="0" rtlCol="0"/>
            <a:lstStyle/>
            <a:p>
              <a:endParaRPr>
                <a:cs typeface="Calibri" panose="020F0502020204030204" pitchFamily="34" charset="0"/>
              </a:endParaRPr>
            </a:p>
          </p:txBody>
        </p:sp>
        <p:sp>
          <p:nvSpPr>
            <p:cNvPr id="35" name="object 35"/>
            <p:cNvSpPr/>
            <p:nvPr/>
          </p:nvSpPr>
          <p:spPr>
            <a:xfrm>
              <a:off x="851661" y="8292948"/>
              <a:ext cx="526415" cy="720725"/>
            </a:xfrm>
            <a:custGeom>
              <a:avLst/>
              <a:gdLst/>
              <a:ahLst/>
              <a:cxnLst/>
              <a:rect l="l" t="t" r="r" b="b"/>
              <a:pathLst>
                <a:path w="526415" h="720725">
                  <a:moveTo>
                    <a:pt x="526161" y="0"/>
                  </a:moveTo>
                  <a:lnTo>
                    <a:pt x="0" y="0"/>
                  </a:lnTo>
                  <a:lnTo>
                    <a:pt x="0" y="720293"/>
                  </a:lnTo>
                  <a:lnTo>
                    <a:pt x="526161" y="720293"/>
                  </a:lnTo>
                  <a:lnTo>
                    <a:pt x="526161" y="0"/>
                  </a:lnTo>
                  <a:close/>
                </a:path>
              </a:pathLst>
            </a:custGeom>
            <a:solidFill>
              <a:srgbClr val="F7DEEA"/>
            </a:solidFill>
          </p:spPr>
          <p:txBody>
            <a:bodyPr wrap="square" lIns="0" tIns="0" rIns="0" bIns="0" rtlCol="0"/>
            <a:lstStyle/>
            <a:p>
              <a:endParaRPr>
                <a:cs typeface="Calibri" panose="020F0502020204030204" pitchFamily="34" charset="0"/>
              </a:endParaRPr>
            </a:p>
          </p:txBody>
        </p:sp>
      </p:grpSp>
      <p:sp>
        <p:nvSpPr>
          <p:cNvPr id="36" name="object 36"/>
          <p:cNvSpPr txBox="1"/>
          <p:nvPr/>
        </p:nvSpPr>
        <p:spPr>
          <a:xfrm>
            <a:off x="707299" y="8108457"/>
            <a:ext cx="6146165" cy="1679947"/>
          </a:xfrm>
          <a:prstGeom prst="rect">
            <a:avLst/>
          </a:prstGeom>
        </p:spPr>
        <p:txBody>
          <a:bodyPr vert="horz" wrap="square" lIns="0" tIns="15240" rIns="0" bIns="0" rtlCol="0">
            <a:spAutoFit/>
          </a:bodyPr>
          <a:lstStyle/>
          <a:p>
            <a:pPr marL="144145" lvl="1" algn="r" rtl="0">
              <a:spcBef>
                <a:spcPts val="120"/>
              </a:spcBef>
              <a:tabLst>
                <a:tab pos="4916170" algn="l"/>
              </a:tabLst>
            </a:pPr>
            <a:r>
              <a:rPr sz="950" dirty="0">
                <a:solidFill>
                  <a:srgbClr val="532E6C"/>
                </a:solidFill>
                <a:latin typeface="Century Gothic"/>
                <a:cs typeface="Calibri" panose="020F0502020204030204" pitchFamily="34" charset="0"/>
              </a:rPr>
              <a:t>	</a:t>
            </a:r>
            <a:r>
              <a:rPr lang="ar-JO" sz="950" dirty="0">
                <a:solidFill>
                  <a:srgbClr val="532E6C"/>
                </a:solidFill>
                <a:latin typeface="Century Gothic"/>
                <a:cs typeface="Calibri" panose="020F0502020204030204" pitchFamily="34" charset="0"/>
              </a:rPr>
              <a:t>القيمة في المئة</a:t>
            </a:r>
            <a:endParaRPr sz="950" dirty="0">
              <a:latin typeface="Century Gothic"/>
              <a:cs typeface="Calibri" panose="020F0502020204030204" pitchFamily="34" charset="0"/>
            </a:endParaRPr>
          </a:p>
          <a:p>
            <a:pPr>
              <a:lnSpc>
                <a:spcPct val="100000"/>
              </a:lnSpc>
              <a:spcBef>
                <a:spcPts val="20"/>
              </a:spcBef>
            </a:pPr>
            <a:endParaRPr sz="1700" dirty="0">
              <a:latin typeface="Century Gothic"/>
              <a:cs typeface="Calibri" panose="020F0502020204030204" pitchFamily="34" charset="0"/>
            </a:endParaRPr>
          </a:p>
          <a:p>
            <a:pPr marL="355600">
              <a:lnSpc>
                <a:spcPct val="100000"/>
              </a:lnSpc>
              <a:tabLst>
                <a:tab pos="735330" algn="l"/>
                <a:tab pos="1706880" algn="l"/>
                <a:tab pos="3669029" algn="l"/>
                <a:tab pos="5299710" algn="l"/>
              </a:tabLst>
            </a:pPr>
            <a:r>
              <a:rPr sz="1450" spc="-50" dirty="0">
                <a:solidFill>
                  <a:srgbClr val="FFFFFF"/>
                </a:solidFill>
                <a:latin typeface="Arial"/>
                <a:cs typeface="Calibri" panose="020F0502020204030204" pitchFamily="34" charset="0"/>
              </a:rPr>
              <a:t>9</a:t>
            </a:r>
            <a:r>
              <a:rPr sz="1450" dirty="0">
                <a:solidFill>
                  <a:srgbClr val="FFFFFF"/>
                </a:solidFill>
                <a:latin typeface="Arial"/>
                <a:cs typeface="Calibri" panose="020F0502020204030204" pitchFamily="34" charset="0"/>
              </a:rPr>
              <a:t>	</a:t>
            </a:r>
            <a:r>
              <a:rPr sz="1450" spc="-50" dirty="0">
                <a:solidFill>
                  <a:srgbClr val="FFFFFF"/>
                </a:solidFill>
                <a:latin typeface="Arial"/>
                <a:cs typeface="Calibri" panose="020F0502020204030204" pitchFamily="34" charset="0"/>
              </a:rPr>
              <a:t>4</a:t>
            </a:r>
            <a:r>
              <a:rPr sz="1450" dirty="0">
                <a:solidFill>
                  <a:srgbClr val="FFFFFF"/>
                </a:solidFill>
                <a:latin typeface="Arial"/>
                <a:cs typeface="Calibri" panose="020F0502020204030204" pitchFamily="34" charset="0"/>
              </a:rPr>
              <a:t>	</a:t>
            </a:r>
            <a:r>
              <a:rPr sz="1450" spc="-25" dirty="0">
                <a:solidFill>
                  <a:srgbClr val="FFFFFF"/>
                </a:solidFill>
                <a:latin typeface="Arial"/>
                <a:cs typeface="Calibri" panose="020F0502020204030204" pitchFamily="34" charset="0"/>
              </a:rPr>
              <a:t>31</a:t>
            </a:r>
            <a:r>
              <a:rPr sz="1450" dirty="0">
                <a:solidFill>
                  <a:srgbClr val="FFFFFF"/>
                </a:solidFill>
                <a:latin typeface="Arial"/>
                <a:cs typeface="Calibri" panose="020F0502020204030204" pitchFamily="34" charset="0"/>
              </a:rPr>
              <a:t>	</a:t>
            </a:r>
            <a:r>
              <a:rPr sz="1450" spc="-25" dirty="0">
                <a:solidFill>
                  <a:srgbClr val="FFFFFF"/>
                </a:solidFill>
                <a:latin typeface="Arial"/>
                <a:cs typeface="Calibri" panose="020F0502020204030204" pitchFamily="34" charset="0"/>
              </a:rPr>
              <a:t>36</a:t>
            </a:r>
            <a:r>
              <a:rPr sz="1450" dirty="0">
                <a:solidFill>
                  <a:srgbClr val="FFFFFF"/>
                </a:solidFill>
                <a:latin typeface="Arial"/>
                <a:cs typeface="Calibri" panose="020F0502020204030204" pitchFamily="34" charset="0"/>
              </a:rPr>
              <a:t>	</a:t>
            </a:r>
            <a:r>
              <a:rPr sz="1450" spc="-25" dirty="0">
                <a:solidFill>
                  <a:srgbClr val="FFFFFF"/>
                </a:solidFill>
                <a:latin typeface="Arial"/>
                <a:cs typeface="Calibri" panose="020F0502020204030204" pitchFamily="34" charset="0"/>
              </a:rPr>
              <a:t>20</a:t>
            </a:r>
            <a:endParaRPr sz="1450" dirty="0">
              <a:latin typeface="Arial"/>
              <a:cs typeface="Calibri" panose="020F0502020204030204" pitchFamily="34" charset="0"/>
            </a:endParaRPr>
          </a:p>
          <a:p>
            <a:pPr>
              <a:lnSpc>
                <a:spcPct val="100000"/>
              </a:lnSpc>
              <a:spcBef>
                <a:spcPts val="25"/>
              </a:spcBef>
            </a:pPr>
            <a:endParaRPr sz="2100" dirty="0">
              <a:latin typeface="Arial"/>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تعد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الرسوم البيانية الشريطية مفيدة عند مقارنة استجابات المجموعات المختلفة. يتيح لنا الرسم البياني أعلاه مقارنة تكرار الاستجابات بين المجموعتين</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algn="r" rtl="1">
              <a:spcBef>
                <a:spcPts val="1015"/>
              </a:spcBef>
            </a:pPr>
            <a:r>
              <a:rPr lang="ar-JO" sz="1000" b="1" spc="-70" dirty="0">
                <a:solidFill>
                  <a:srgbClr val="992B7D"/>
                </a:solidFill>
                <a:latin typeface="Arial Black"/>
                <a:cs typeface="Calibri" panose="020F0502020204030204" pitchFamily="34" charset="0"/>
              </a:rPr>
              <a:t>الشكل: </a:t>
            </a:r>
            <a:r>
              <a:rPr lang="en-US" sz="1000" b="1" spc="-25" dirty="0">
                <a:solidFill>
                  <a:srgbClr val="992B7D"/>
                </a:solidFill>
                <a:latin typeface="Arial Black"/>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التصور: التغيرات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رسم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بياني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نقطي حول مشاعر الأمان</a:t>
            </a:r>
            <a:r>
              <a:rPr kumimoji="0" lang="en-US" altLang="en-US" sz="100" b="0" i="0" u="none" strike="noStrike" cap="none" normalizeH="0" baseline="0" dirty="0">
                <a:ln>
                  <a:noFill/>
                </a:ln>
                <a:solidFill>
                  <a:schemeClr val="tx1"/>
                </a:solidFill>
                <a:effectLst/>
                <a:cs typeface="Calibri" panose="020F0502020204030204" pitchFamily="34" charset="0"/>
              </a:rPr>
              <a:t> </a:t>
            </a:r>
            <a:r>
              <a:rPr kumimoji="0" lang="ar-JO" altLang="en-US" sz="1000" b="0" i="0" u="none" strike="noStrike" cap="none" normalizeH="0" baseline="0" dirty="0">
                <a:ln>
                  <a:noFill/>
                </a:ln>
                <a:solidFill>
                  <a:schemeClr val="tx1"/>
                </a:solidFill>
                <a:effectLst/>
                <a:cs typeface="Calibri" panose="020F0502020204030204" pitchFamily="34" charset="0"/>
              </a:rPr>
              <a:t> مع مرور الوقت</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algn="r" rtl="1">
              <a:lnSpc>
                <a:spcPct val="100000"/>
              </a:lnSpc>
              <a:spcBef>
                <a:spcPts val="1015"/>
              </a:spcBef>
            </a:pPr>
            <a:endParaRPr sz="950" dirty="0">
              <a:latin typeface="Arial"/>
              <a:cs typeface="Calibri" panose="020F0502020204030204" pitchFamily="34" charset="0"/>
            </a:endParaRPr>
          </a:p>
        </p:txBody>
      </p:sp>
      <p:sp>
        <p:nvSpPr>
          <p:cNvPr id="37" name="object 37"/>
          <p:cNvSpPr txBox="1"/>
          <p:nvPr/>
        </p:nvSpPr>
        <p:spPr>
          <a:xfrm>
            <a:off x="1875327" y="7406321"/>
            <a:ext cx="232410" cy="237885"/>
          </a:xfrm>
          <a:prstGeom prst="rect">
            <a:avLst/>
          </a:prstGeom>
        </p:spPr>
        <p:txBody>
          <a:bodyPr vert="horz" wrap="square" lIns="0" tIns="14604" rIns="0" bIns="0" rtlCol="0">
            <a:spAutoFit/>
          </a:bodyPr>
          <a:lstStyle/>
          <a:p>
            <a:pPr marL="12700">
              <a:lnSpc>
                <a:spcPct val="100000"/>
              </a:lnSpc>
              <a:spcBef>
                <a:spcPts val="114"/>
              </a:spcBef>
            </a:pPr>
            <a:r>
              <a:rPr sz="1450" spc="-25" dirty="0">
                <a:solidFill>
                  <a:srgbClr val="FFFFFF"/>
                </a:solidFill>
                <a:latin typeface="Arial"/>
                <a:cs typeface="Calibri" panose="020F0502020204030204" pitchFamily="34" charset="0"/>
              </a:rPr>
              <a:t>19</a:t>
            </a:r>
            <a:endParaRPr sz="1450">
              <a:latin typeface="Arial"/>
              <a:cs typeface="Calibri" panose="020F0502020204030204" pitchFamily="34" charset="0"/>
            </a:endParaRPr>
          </a:p>
        </p:txBody>
      </p:sp>
      <p:sp>
        <p:nvSpPr>
          <p:cNvPr id="38" name="object 38"/>
          <p:cNvSpPr txBox="1"/>
          <p:nvPr/>
        </p:nvSpPr>
        <p:spPr>
          <a:xfrm>
            <a:off x="3547317" y="7406321"/>
            <a:ext cx="224154" cy="237885"/>
          </a:xfrm>
          <a:prstGeom prst="rect">
            <a:avLst/>
          </a:prstGeom>
        </p:spPr>
        <p:txBody>
          <a:bodyPr vert="horz" wrap="square" lIns="0" tIns="14604" rIns="0" bIns="0" rtlCol="0">
            <a:spAutoFit/>
          </a:bodyPr>
          <a:lstStyle/>
          <a:p>
            <a:pPr marL="12700">
              <a:lnSpc>
                <a:spcPct val="100000"/>
              </a:lnSpc>
              <a:spcBef>
                <a:spcPts val="114"/>
              </a:spcBef>
            </a:pPr>
            <a:r>
              <a:rPr sz="1450" spc="-25" dirty="0">
                <a:solidFill>
                  <a:srgbClr val="FFFFFF"/>
                </a:solidFill>
                <a:latin typeface="Arial"/>
                <a:cs typeface="Calibri" panose="020F0502020204030204" pitchFamily="34" charset="0"/>
              </a:rPr>
              <a:t>38</a:t>
            </a:r>
            <a:endParaRPr sz="1450">
              <a:latin typeface="Arial"/>
              <a:cs typeface="Calibri" panose="020F0502020204030204" pitchFamily="34" charset="0"/>
            </a:endParaRPr>
          </a:p>
        </p:txBody>
      </p:sp>
      <p:sp>
        <p:nvSpPr>
          <p:cNvPr id="39" name="object 39"/>
          <p:cNvSpPr txBox="1"/>
          <p:nvPr/>
        </p:nvSpPr>
        <p:spPr>
          <a:xfrm>
            <a:off x="5615084" y="7406321"/>
            <a:ext cx="236854" cy="237885"/>
          </a:xfrm>
          <a:prstGeom prst="rect">
            <a:avLst/>
          </a:prstGeom>
        </p:spPr>
        <p:txBody>
          <a:bodyPr vert="horz" wrap="square" lIns="0" tIns="14604" rIns="0" bIns="0" rtlCol="0">
            <a:spAutoFit/>
          </a:bodyPr>
          <a:lstStyle/>
          <a:p>
            <a:pPr marL="12700">
              <a:lnSpc>
                <a:spcPct val="100000"/>
              </a:lnSpc>
              <a:spcBef>
                <a:spcPts val="114"/>
              </a:spcBef>
            </a:pPr>
            <a:r>
              <a:rPr sz="1450" spc="-25" dirty="0">
                <a:solidFill>
                  <a:srgbClr val="FFFFFF"/>
                </a:solidFill>
                <a:latin typeface="Arial"/>
                <a:cs typeface="Calibri" panose="020F0502020204030204" pitchFamily="34" charset="0"/>
              </a:rPr>
              <a:t>33</a:t>
            </a:r>
            <a:endParaRPr sz="1450">
              <a:latin typeface="Arial"/>
              <a:cs typeface="Calibri" panose="020F0502020204030204" pitchFamily="34" charset="0"/>
            </a:endParaRPr>
          </a:p>
        </p:txBody>
      </p:sp>
      <p:sp>
        <p:nvSpPr>
          <p:cNvPr id="40" name="object 40"/>
          <p:cNvSpPr txBox="1"/>
          <p:nvPr/>
        </p:nvSpPr>
        <p:spPr>
          <a:xfrm>
            <a:off x="831347" y="6707079"/>
            <a:ext cx="558800" cy="945515"/>
          </a:xfrm>
          <a:prstGeom prst="rect">
            <a:avLst/>
          </a:prstGeom>
        </p:spPr>
        <p:txBody>
          <a:bodyPr vert="horz" wrap="square" lIns="0" tIns="14604" rIns="0" bIns="0" rtlCol="0">
            <a:spAutoFit/>
          </a:bodyPr>
          <a:lstStyle/>
          <a:p>
            <a:pPr marL="24130">
              <a:lnSpc>
                <a:spcPct val="100000"/>
              </a:lnSpc>
              <a:spcBef>
                <a:spcPts val="114"/>
              </a:spcBef>
            </a:pPr>
            <a:r>
              <a:rPr lang="ar-JO" sz="1050" b="1" spc="-10" dirty="0">
                <a:latin typeface="Century Gothic"/>
                <a:cs typeface="Calibri" panose="020F0502020204030204" pitchFamily="34" charset="0"/>
              </a:rPr>
              <a:t>الجنس</a:t>
            </a:r>
            <a:endParaRPr sz="1050" dirty="0">
              <a:latin typeface="Century Gothic"/>
              <a:cs typeface="Calibri" panose="020F0502020204030204" pitchFamily="34" charset="0"/>
            </a:endParaRPr>
          </a:p>
          <a:p>
            <a:pPr marL="12700">
              <a:lnSpc>
                <a:spcPct val="100000"/>
              </a:lnSpc>
              <a:spcBef>
                <a:spcPts val="980"/>
              </a:spcBef>
            </a:pPr>
            <a:r>
              <a:rPr lang="ar-JO" sz="1000" spc="85" dirty="0">
                <a:solidFill>
                  <a:srgbClr val="532E6C"/>
                </a:solidFill>
                <a:latin typeface="Century Gothic"/>
                <a:cs typeface="Calibri" panose="020F0502020204030204" pitchFamily="34" charset="0"/>
              </a:rPr>
              <a:t>أنثى</a:t>
            </a:r>
            <a:endParaRPr sz="1000" dirty="0">
              <a:latin typeface="Century Gothic"/>
              <a:cs typeface="Calibri" panose="020F0502020204030204" pitchFamily="34" charset="0"/>
            </a:endParaRPr>
          </a:p>
          <a:p>
            <a:pPr>
              <a:lnSpc>
                <a:spcPct val="100000"/>
              </a:lnSpc>
              <a:spcBef>
                <a:spcPts val="15"/>
              </a:spcBef>
            </a:pPr>
            <a:endParaRPr sz="1700" dirty="0">
              <a:latin typeface="Century Gothic"/>
              <a:cs typeface="Calibri" panose="020F0502020204030204" pitchFamily="34" charset="0"/>
            </a:endParaRPr>
          </a:p>
          <a:p>
            <a:pPr marL="106680">
              <a:lnSpc>
                <a:spcPct val="100000"/>
              </a:lnSpc>
              <a:tabLst>
                <a:tab pos="398780" algn="l"/>
              </a:tabLst>
            </a:pPr>
            <a:r>
              <a:rPr sz="1450" spc="-50" dirty="0">
                <a:solidFill>
                  <a:srgbClr val="FFFFFF"/>
                </a:solidFill>
                <a:latin typeface="Arial"/>
                <a:cs typeface="Calibri" panose="020F0502020204030204" pitchFamily="34" charset="0"/>
              </a:rPr>
              <a:t>5</a:t>
            </a:r>
            <a:r>
              <a:rPr sz="1450" dirty="0">
                <a:solidFill>
                  <a:srgbClr val="FFFFFF"/>
                </a:solidFill>
                <a:latin typeface="Arial"/>
                <a:cs typeface="Calibri" panose="020F0502020204030204" pitchFamily="34" charset="0"/>
              </a:rPr>
              <a:t>	</a:t>
            </a:r>
            <a:r>
              <a:rPr sz="1450" spc="-50" dirty="0">
                <a:solidFill>
                  <a:srgbClr val="FFFFFF"/>
                </a:solidFill>
                <a:latin typeface="Arial"/>
                <a:cs typeface="Calibri" panose="020F0502020204030204" pitchFamily="34" charset="0"/>
              </a:rPr>
              <a:t>5</a:t>
            </a:r>
            <a:endParaRPr sz="1450" dirty="0">
              <a:latin typeface="Arial"/>
              <a:cs typeface="Calibri" panose="020F0502020204030204" pitchFamily="34" charset="0"/>
            </a:endParaRPr>
          </a:p>
        </p:txBody>
      </p:sp>
      <p:sp>
        <p:nvSpPr>
          <p:cNvPr id="41" name="object 41"/>
          <p:cNvSpPr txBox="1"/>
          <p:nvPr/>
        </p:nvSpPr>
        <p:spPr>
          <a:xfrm>
            <a:off x="5611124" y="6993816"/>
            <a:ext cx="1083310" cy="161583"/>
          </a:xfrm>
          <a:prstGeom prst="rect">
            <a:avLst/>
          </a:prstGeom>
        </p:spPr>
        <p:txBody>
          <a:bodyPr vert="horz" wrap="square" lIns="0" tIns="15240" rIns="0" bIns="0" rtlCol="0">
            <a:spAutoFit/>
          </a:bodyPr>
          <a:lstStyle/>
          <a:p>
            <a:pPr marL="12700" algn="r">
              <a:lnSpc>
                <a:spcPct val="100000"/>
              </a:lnSpc>
              <a:spcBef>
                <a:spcPts val="120"/>
              </a:spcBef>
            </a:pPr>
            <a:r>
              <a:rPr lang="ar-JO" sz="950" dirty="0">
                <a:solidFill>
                  <a:srgbClr val="532E6C"/>
                </a:solidFill>
                <a:latin typeface="Century Gothic"/>
                <a:cs typeface="Calibri" panose="020F0502020204030204" pitchFamily="34" charset="0"/>
              </a:rPr>
              <a:t>القيمة في المئة</a:t>
            </a:r>
            <a:endParaRPr sz="950" dirty="0">
              <a:latin typeface="Century Gothic"/>
              <a:cs typeface="Calibri" panose="020F0502020204030204" pitchFamily="34" charset="0"/>
            </a:endParaRPr>
          </a:p>
        </p:txBody>
      </p:sp>
      <p:sp>
        <p:nvSpPr>
          <p:cNvPr id="42" name="object 42"/>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43" name="object 43"/>
          <p:cNvSpPr txBox="1"/>
          <p:nvPr/>
        </p:nvSpPr>
        <p:spPr>
          <a:xfrm>
            <a:off x="6717794" y="10083162"/>
            <a:ext cx="15367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entury Gothic"/>
                <a:cs typeface="Calibri" panose="020F0502020204030204" pitchFamily="34" charset="0"/>
              </a:rPr>
              <a:t>25</a:t>
            </a:r>
            <a:endParaRPr sz="800">
              <a:latin typeface="Century Gothic"/>
              <a:cs typeface="Calibri" panose="020F0502020204030204" pitchFamily="34" charset="0"/>
            </a:endParaRPr>
          </a:p>
        </p:txBody>
      </p:sp>
      <p:sp>
        <p:nvSpPr>
          <p:cNvPr id="45" name="Rectangle 1">
            <a:extLst>
              <a:ext uri="{FF2B5EF4-FFF2-40B4-BE49-F238E27FC236}">
                <a16:creationId xmlns:a16="http://schemas.microsoft.com/office/drawing/2014/main" id="{3568059B-077D-1F25-2961-3E7CC596E197}"/>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6" name="Rectangle 2">
            <a:extLst>
              <a:ext uri="{FF2B5EF4-FFF2-40B4-BE49-F238E27FC236}">
                <a16:creationId xmlns:a16="http://schemas.microsoft.com/office/drawing/2014/main" id="{E5793890-B664-8A4F-F7CA-0A14B9DAC650}"/>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7" name="Rectangle 3">
            <a:extLst>
              <a:ext uri="{FF2B5EF4-FFF2-40B4-BE49-F238E27FC236}">
                <a16:creationId xmlns:a16="http://schemas.microsoft.com/office/drawing/2014/main" id="{3F4DF509-2753-90CD-A6EC-8CFA4E4E9C9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8" name="Rectangle 4">
            <a:extLst>
              <a:ext uri="{FF2B5EF4-FFF2-40B4-BE49-F238E27FC236}">
                <a16:creationId xmlns:a16="http://schemas.microsoft.com/office/drawing/2014/main" id="{ACE98309-3ADD-B5ED-E7E0-A9D093A3D618}"/>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9" name="Rectangle 5">
            <a:extLst>
              <a:ext uri="{FF2B5EF4-FFF2-40B4-BE49-F238E27FC236}">
                <a16:creationId xmlns:a16="http://schemas.microsoft.com/office/drawing/2014/main" id="{A50F55EC-5AC9-237F-E3B4-041EAA31D749}"/>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0" name="TextBox 49">
            <a:extLst>
              <a:ext uri="{FF2B5EF4-FFF2-40B4-BE49-F238E27FC236}">
                <a16:creationId xmlns:a16="http://schemas.microsoft.com/office/drawing/2014/main" id="{4FF4EC48-CD58-2851-CE47-94EFAAFC4AFC}"/>
              </a:ext>
            </a:extLst>
          </p:cNvPr>
          <p:cNvSpPr txBox="1"/>
          <p:nvPr/>
        </p:nvSpPr>
        <p:spPr>
          <a:xfrm>
            <a:off x="780547" y="8053747"/>
            <a:ext cx="609600" cy="246221"/>
          </a:xfrm>
          <a:prstGeom prst="rect">
            <a:avLst/>
          </a:prstGeom>
          <a:noFill/>
        </p:spPr>
        <p:txBody>
          <a:bodyPr wrap="square" rtlCol="0">
            <a:spAutoFit/>
          </a:bodyPr>
          <a:lstStyle/>
          <a:p>
            <a:r>
              <a:rPr lang="ar-JO" sz="1000" dirty="0">
                <a:solidFill>
                  <a:srgbClr val="7030A0"/>
                </a:solidFill>
                <a:cs typeface="Calibri" panose="020F0502020204030204" pitchFamily="34" charset="0"/>
              </a:rPr>
              <a:t>ذكر</a:t>
            </a:r>
            <a:endParaRPr lang="en-US" sz="1000" dirty="0">
              <a:solidFill>
                <a:srgbClr val="7030A0"/>
              </a:solidFill>
              <a:cs typeface="Calibri" panose="020F0502020204030204" pitchFamily="34" charset="0"/>
            </a:endParaRPr>
          </a:p>
        </p:txBody>
      </p:sp>
      <p:sp>
        <p:nvSpPr>
          <p:cNvPr id="51" name="Rectangle 6">
            <a:extLst>
              <a:ext uri="{FF2B5EF4-FFF2-40B4-BE49-F238E27FC236}">
                <a16:creationId xmlns:a16="http://schemas.microsoft.com/office/drawing/2014/main" id="{A2BB1560-4023-9727-DA5E-2DFA00CC3C9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2" name="Rectangle 7">
            <a:extLst>
              <a:ext uri="{FF2B5EF4-FFF2-40B4-BE49-F238E27FC236}">
                <a16:creationId xmlns:a16="http://schemas.microsoft.com/office/drawing/2014/main" id="{25F7C1C6-2DAC-53EC-660B-D79A9957FCD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3" name="object 33">
            <a:extLst>
              <a:ext uri="{FF2B5EF4-FFF2-40B4-BE49-F238E27FC236}">
                <a16:creationId xmlns:a16="http://schemas.microsoft.com/office/drawing/2014/main" id="{B8336A2C-F765-B5F8-9F08-C73A7BDF4C95}"/>
              </a:ext>
            </a:extLst>
          </p:cNvPr>
          <p:cNvSpPr txBox="1"/>
          <p:nvPr/>
        </p:nvSpPr>
        <p:spPr>
          <a:xfrm>
            <a:off x="4276989" y="10036280"/>
            <a:ext cx="2417445" cy="316562"/>
          </a:xfrm>
          <a:prstGeom prst="rect">
            <a:avLst/>
          </a:prstGeom>
        </p:spPr>
        <p:txBody>
          <a:bodyPr vert="horz" wrap="square" lIns="0" tIns="12700" rIns="0" bIns="0" rtlCol="0">
            <a:spAutoFit/>
          </a:bodyPr>
          <a:lstStyle/>
          <a:p>
            <a:pPr marL="12700" marR="5080" indent="129539" algn="r" rtl="1">
              <a:lnSpc>
                <a:spcPct val="108300"/>
              </a:lnSpc>
              <a:spcBef>
                <a:spcPts val="100"/>
              </a:spcBef>
            </a:pPr>
            <a:r>
              <a:rPr lang="ar-JO" sz="900" dirty="0">
                <a:solidFill>
                  <a:srgbClr val="673089"/>
                </a:solidFill>
                <a:latin typeface="Century Gothic"/>
                <a:cs typeface="Calibri" panose="020F0502020204030204" pitchFamily="34" charset="0"/>
              </a:rPr>
              <a:t>الوحدة 4: </a:t>
            </a:r>
            <a:r>
              <a:rPr lang="ar-JO" sz="900" spc="-10" dirty="0">
                <a:latin typeface="Verdana"/>
                <a:cs typeface="Calibri" panose="020F0502020204030204" pitchFamily="34" charset="0"/>
              </a:rPr>
              <a:t>مراحل آلية الملاحظات والانطباعات</a:t>
            </a:r>
          </a:p>
          <a:p>
            <a:pPr marL="12700" marR="5080" indent="129539" algn="r" rtl="1">
              <a:lnSpc>
                <a:spcPct val="108300"/>
              </a:lnSpc>
              <a:spcBef>
                <a:spcPts val="100"/>
              </a:spcBef>
            </a:pPr>
            <a:r>
              <a:rPr lang="ar-JO" sz="900" dirty="0">
                <a:solidFill>
                  <a:srgbClr val="673089"/>
                </a:solidFill>
                <a:latin typeface="Verdana"/>
                <a:cs typeface="Calibri" panose="020F0502020204030204" pitchFamily="34" charset="0"/>
              </a:rPr>
              <a:t>المرحلة الثالثة: إحالة وتحليل الملاحظات والانطباعات</a:t>
            </a:r>
            <a:endParaRPr sz="900" dirty="0">
              <a:latin typeface="Verdana"/>
              <a:cs typeface="Calibri" panose="020F050202020403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6138002"/>
            <a:ext cx="7560309" cy="4554220"/>
            <a:chOff x="0" y="6138002"/>
            <a:chExt cx="7560309" cy="4554220"/>
          </a:xfrm>
        </p:grpSpPr>
        <p:pic>
          <p:nvPicPr>
            <p:cNvPr id="3" name="object 3"/>
            <p:cNvPicPr/>
            <p:nvPr/>
          </p:nvPicPr>
          <p:blipFill>
            <a:blip r:embed="rId2" cstate="print"/>
            <a:stretch>
              <a:fillRect/>
            </a:stretch>
          </p:blipFill>
          <p:spPr>
            <a:xfrm>
              <a:off x="0" y="6516001"/>
              <a:ext cx="7559992" cy="4176001"/>
            </a:xfrm>
            <a:prstGeom prst="rect">
              <a:avLst/>
            </a:prstGeom>
          </p:spPr>
        </p:pic>
        <p:sp>
          <p:nvSpPr>
            <p:cNvPr id="4" name="object 4"/>
            <p:cNvSpPr/>
            <p:nvPr/>
          </p:nvSpPr>
          <p:spPr>
            <a:xfrm>
              <a:off x="0" y="6138002"/>
              <a:ext cx="1663700" cy="1887220"/>
            </a:xfrm>
            <a:custGeom>
              <a:avLst/>
              <a:gdLst/>
              <a:ahLst/>
              <a:cxnLst/>
              <a:rect l="l" t="t" r="r" b="b"/>
              <a:pathLst>
                <a:path w="1663700" h="1887220">
                  <a:moveTo>
                    <a:pt x="719999" y="0"/>
                  </a:moveTo>
                  <a:lnTo>
                    <a:pt x="671448" y="1227"/>
                  </a:lnTo>
                  <a:lnTo>
                    <a:pt x="623534" y="4871"/>
                  </a:lnTo>
                  <a:lnTo>
                    <a:pt x="576317" y="10871"/>
                  </a:lnTo>
                  <a:lnTo>
                    <a:pt x="529855" y="19168"/>
                  </a:lnTo>
                  <a:lnTo>
                    <a:pt x="484209" y="29703"/>
                  </a:lnTo>
                  <a:lnTo>
                    <a:pt x="439437" y="42417"/>
                  </a:lnTo>
                  <a:lnTo>
                    <a:pt x="395599" y="57250"/>
                  </a:lnTo>
                  <a:lnTo>
                    <a:pt x="352754" y="74143"/>
                  </a:lnTo>
                  <a:lnTo>
                    <a:pt x="310962" y="93038"/>
                  </a:lnTo>
                  <a:lnTo>
                    <a:pt x="270281" y="113873"/>
                  </a:lnTo>
                  <a:lnTo>
                    <a:pt x="230770" y="136591"/>
                  </a:lnTo>
                  <a:lnTo>
                    <a:pt x="192490" y="161132"/>
                  </a:lnTo>
                  <a:lnTo>
                    <a:pt x="155500" y="187437"/>
                  </a:lnTo>
                  <a:lnTo>
                    <a:pt x="119858" y="215446"/>
                  </a:lnTo>
                  <a:lnTo>
                    <a:pt x="85624" y="245100"/>
                  </a:lnTo>
                  <a:lnTo>
                    <a:pt x="52857" y="276340"/>
                  </a:lnTo>
                  <a:lnTo>
                    <a:pt x="21617" y="309107"/>
                  </a:lnTo>
                  <a:lnTo>
                    <a:pt x="0" y="334063"/>
                  </a:lnTo>
                  <a:lnTo>
                    <a:pt x="0" y="1552902"/>
                  </a:lnTo>
                  <a:lnTo>
                    <a:pt x="52857" y="1610625"/>
                  </a:lnTo>
                  <a:lnTo>
                    <a:pt x="85624" y="1641865"/>
                  </a:lnTo>
                  <a:lnTo>
                    <a:pt x="119858" y="1671519"/>
                  </a:lnTo>
                  <a:lnTo>
                    <a:pt x="155500" y="1699528"/>
                  </a:lnTo>
                  <a:lnTo>
                    <a:pt x="192490" y="1725833"/>
                  </a:lnTo>
                  <a:lnTo>
                    <a:pt x="230770" y="1750374"/>
                  </a:lnTo>
                  <a:lnTo>
                    <a:pt x="270281" y="1773092"/>
                  </a:lnTo>
                  <a:lnTo>
                    <a:pt x="310962" y="1793927"/>
                  </a:lnTo>
                  <a:lnTo>
                    <a:pt x="352754" y="1812822"/>
                  </a:lnTo>
                  <a:lnTo>
                    <a:pt x="395599" y="1829715"/>
                  </a:lnTo>
                  <a:lnTo>
                    <a:pt x="439437" y="1844548"/>
                  </a:lnTo>
                  <a:lnTo>
                    <a:pt x="484209" y="1857262"/>
                  </a:lnTo>
                  <a:lnTo>
                    <a:pt x="529855" y="1867797"/>
                  </a:lnTo>
                  <a:lnTo>
                    <a:pt x="576317" y="1876094"/>
                  </a:lnTo>
                  <a:lnTo>
                    <a:pt x="623534" y="1882094"/>
                  </a:lnTo>
                  <a:lnTo>
                    <a:pt x="671448" y="1885738"/>
                  </a:lnTo>
                  <a:lnTo>
                    <a:pt x="719999" y="1886966"/>
                  </a:lnTo>
                  <a:lnTo>
                    <a:pt x="768551" y="1885738"/>
                  </a:lnTo>
                  <a:lnTo>
                    <a:pt x="816465" y="1882094"/>
                  </a:lnTo>
                  <a:lnTo>
                    <a:pt x="863682" y="1876094"/>
                  </a:lnTo>
                  <a:lnTo>
                    <a:pt x="910143" y="1867797"/>
                  </a:lnTo>
                  <a:lnTo>
                    <a:pt x="955789" y="1857262"/>
                  </a:lnTo>
                  <a:lnTo>
                    <a:pt x="1000561" y="1844548"/>
                  </a:lnTo>
                  <a:lnTo>
                    <a:pt x="1044399" y="1829715"/>
                  </a:lnTo>
                  <a:lnTo>
                    <a:pt x="1087244" y="1812822"/>
                  </a:lnTo>
                  <a:lnTo>
                    <a:pt x="1129037" y="1793927"/>
                  </a:lnTo>
                  <a:lnTo>
                    <a:pt x="1169718" y="1773092"/>
                  </a:lnTo>
                  <a:lnTo>
                    <a:pt x="1209228" y="1750374"/>
                  </a:lnTo>
                  <a:lnTo>
                    <a:pt x="1247508" y="1725833"/>
                  </a:lnTo>
                  <a:lnTo>
                    <a:pt x="1284499" y="1699528"/>
                  </a:lnTo>
                  <a:lnTo>
                    <a:pt x="1320141" y="1671519"/>
                  </a:lnTo>
                  <a:lnTo>
                    <a:pt x="1354375" y="1641865"/>
                  </a:lnTo>
                  <a:lnTo>
                    <a:pt x="1387141" y="1610625"/>
                  </a:lnTo>
                  <a:lnTo>
                    <a:pt x="1418382" y="1577858"/>
                  </a:lnTo>
                  <a:lnTo>
                    <a:pt x="1448036" y="1543624"/>
                  </a:lnTo>
                  <a:lnTo>
                    <a:pt x="1476045" y="1507982"/>
                  </a:lnTo>
                  <a:lnTo>
                    <a:pt x="1502349" y="1470992"/>
                  </a:lnTo>
                  <a:lnTo>
                    <a:pt x="1526890" y="1432711"/>
                  </a:lnTo>
                  <a:lnTo>
                    <a:pt x="1549608" y="1393201"/>
                  </a:lnTo>
                  <a:lnTo>
                    <a:pt x="1570444" y="1352520"/>
                  </a:lnTo>
                  <a:lnTo>
                    <a:pt x="1589338" y="1310727"/>
                  </a:lnTo>
                  <a:lnTo>
                    <a:pt x="1606232" y="1267882"/>
                  </a:lnTo>
                  <a:lnTo>
                    <a:pt x="1621065" y="1224044"/>
                  </a:lnTo>
                  <a:lnTo>
                    <a:pt x="1633779" y="1179273"/>
                  </a:lnTo>
                  <a:lnTo>
                    <a:pt x="1644314" y="1133626"/>
                  </a:lnTo>
                  <a:lnTo>
                    <a:pt x="1652611" y="1087165"/>
                  </a:lnTo>
                  <a:lnTo>
                    <a:pt x="1658611" y="1039948"/>
                  </a:lnTo>
                  <a:lnTo>
                    <a:pt x="1662255" y="992034"/>
                  </a:lnTo>
                  <a:lnTo>
                    <a:pt x="1663482" y="943483"/>
                  </a:lnTo>
                  <a:lnTo>
                    <a:pt x="1662255" y="894931"/>
                  </a:lnTo>
                  <a:lnTo>
                    <a:pt x="1658611" y="847017"/>
                  </a:lnTo>
                  <a:lnTo>
                    <a:pt x="1652611" y="799800"/>
                  </a:lnTo>
                  <a:lnTo>
                    <a:pt x="1644314" y="753339"/>
                  </a:lnTo>
                  <a:lnTo>
                    <a:pt x="1633779" y="707692"/>
                  </a:lnTo>
                  <a:lnTo>
                    <a:pt x="1621065" y="662921"/>
                  </a:lnTo>
                  <a:lnTo>
                    <a:pt x="1606232" y="619083"/>
                  </a:lnTo>
                  <a:lnTo>
                    <a:pt x="1589338" y="576238"/>
                  </a:lnTo>
                  <a:lnTo>
                    <a:pt x="1570444" y="534445"/>
                  </a:lnTo>
                  <a:lnTo>
                    <a:pt x="1549608" y="493764"/>
                  </a:lnTo>
                  <a:lnTo>
                    <a:pt x="1526890" y="454254"/>
                  </a:lnTo>
                  <a:lnTo>
                    <a:pt x="1502349" y="415973"/>
                  </a:lnTo>
                  <a:lnTo>
                    <a:pt x="1476045" y="378983"/>
                  </a:lnTo>
                  <a:lnTo>
                    <a:pt x="1448036" y="343341"/>
                  </a:lnTo>
                  <a:lnTo>
                    <a:pt x="1418382" y="309107"/>
                  </a:lnTo>
                  <a:lnTo>
                    <a:pt x="1387141" y="276340"/>
                  </a:lnTo>
                  <a:lnTo>
                    <a:pt x="1354375" y="245100"/>
                  </a:lnTo>
                  <a:lnTo>
                    <a:pt x="1320141" y="215446"/>
                  </a:lnTo>
                  <a:lnTo>
                    <a:pt x="1284499" y="187437"/>
                  </a:lnTo>
                  <a:lnTo>
                    <a:pt x="1247508" y="161132"/>
                  </a:lnTo>
                  <a:lnTo>
                    <a:pt x="1209228" y="136591"/>
                  </a:lnTo>
                  <a:lnTo>
                    <a:pt x="1169718" y="113873"/>
                  </a:lnTo>
                  <a:lnTo>
                    <a:pt x="1129037" y="93038"/>
                  </a:lnTo>
                  <a:lnTo>
                    <a:pt x="1087244" y="74143"/>
                  </a:lnTo>
                  <a:lnTo>
                    <a:pt x="1044399" y="57250"/>
                  </a:lnTo>
                  <a:lnTo>
                    <a:pt x="1000561" y="42417"/>
                  </a:lnTo>
                  <a:lnTo>
                    <a:pt x="955789" y="29703"/>
                  </a:lnTo>
                  <a:lnTo>
                    <a:pt x="910143" y="19168"/>
                  </a:lnTo>
                  <a:lnTo>
                    <a:pt x="863682" y="10871"/>
                  </a:lnTo>
                  <a:lnTo>
                    <a:pt x="816465" y="4871"/>
                  </a:lnTo>
                  <a:lnTo>
                    <a:pt x="768551" y="1227"/>
                  </a:lnTo>
                  <a:lnTo>
                    <a:pt x="719999" y="0"/>
                  </a:lnTo>
                  <a:close/>
                </a:path>
              </a:pathLst>
            </a:custGeom>
            <a:solidFill>
              <a:srgbClr val="FFFFFF">
                <a:alpha val="58000"/>
              </a:srgbClr>
            </a:solidFill>
          </p:spPr>
          <p:txBody>
            <a:bodyPr wrap="square" lIns="0" tIns="0" rIns="0" bIns="0" rtlCol="0"/>
            <a:lstStyle/>
            <a:p>
              <a:endParaRPr>
                <a:cs typeface="Calibri" panose="020F0502020204030204" pitchFamily="34" charset="0"/>
              </a:endParaRPr>
            </a:p>
          </p:txBody>
        </p:sp>
        <p:sp>
          <p:nvSpPr>
            <p:cNvPr id="5" name="object 5"/>
            <p:cNvSpPr/>
            <p:nvPr/>
          </p:nvSpPr>
          <p:spPr>
            <a:xfrm>
              <a:off x="0" y="6195608"/>
              <a:ext cx="1641475" cy="1828800"/>
            </a:xfrm>
            <a:custGeom>
              <a:avLst/>
              <a:gdLst/>
              <a:ahLst/>
              <a:cxnLst/>
              <a:rect l="l" t="t" r="r" b="b"/>
              <a:pathLst>
                <a:path w="1641475" h="1828800">
                  <a:moveTo>
                    <a:pt x="726918" y="0"/>
                  </a:moveTo>
                  <a:lnTo>
                    <a:pt x="678368" y="1267"/>
                  </a:lnTo>
                  <a:lnTo>
                    <a:pt x="630478" y="5026"/>
                  </a:lnTo>
                  <a:lnTo>
                    <a:pt x="583312" y="11214"/>
                  </a:lnTo>
                  <a:lnTo>
                    <a:pt x="536932" y="19768"/>
                  </a:lnTo>
                  <a:lnTo>
                    <a:pt x="491401" y="30625"/>
                  </a:lnTo>
                  <a:lnTo>
                    <a:pt x="446783" y="43722"/>
                  </a:lnTo>
                  <a:lnTo>
                    <a:pt x="403141" y="58994"/>
                  </a:lnTo>
                  <a:lnTo>
                    <a:pt x="360539" y="76380"/>
                  </a:lnTo>
                  <a:lnTo>
                    <a:pt x="319038" y="95815"/>
                  </a:lnTo>
                  <a:lnTo>
                    <a:pt x="278703" y="117238"/>
                  </a:lnTo>
                  <a:lnTo>
                    <a:pt x="239597" y="140584"/>
                  </a:lnTo>
                  <a:lnTo>
                    <a:pt x="201783" y="165790"/>
                  </a:lnTo>
                  <a:lnTo>
                    <a:pt x="165323" y="192793"/>
                  </a:lnTo>
                  <a:lnTo>
                    <a:pt x="130282" y="221531"/>
                  </a:lnTo>
                  <a:lnTo>
                    <a:pt x="96722" y="251939"/>
                  </a:lnTo>
                  <a:lnTo>
                    <a:pt x="64706" y="283955"/>
                  </a:lnTo>
                  <a:lnTo>
                    <a:pt x="34298" y="317516"/>
                  </a:lnTo>
                  <a:lnTo>
                    <a:pt x="5561" y="352558"/>
                  </a:lnTo>
                  <a:lnTo>
                    <a:pt x="0" y="360068"/>
                  </a:lnTo>
                  <a:lnTo>
                    <a:pt x="0" y="1468249"/>
                  </a:lnTo>
                  <a:lnTo>
                    <a:pt x="34298" y="1510800"/>
                  </a:lnTo>
                  <a:lnTo>
                    <a:pt x="64706" y="1544361"/>
                  </a:lnTo>
                  <a:lnTo>
                    <a:pt x="96722" y="1576377"/>
                  </a:lnTo>
                  <a:lnTo>
                    <a:pt x="130282" y="1606785"/>
                  </a:lnTo>
                  <a:lnTo>
                    <a:pt x="165323" y="1635523"/>
                  </a:lnTo>
                  <a:lnTo>
                    <a:pt x="201783" y="1662527"/>
                  </a:lnTo>
                  <a:lnTo>
                    <a:pt x="239597" y="1687733"/>
                  </a:lnTo>
                  <a:lnTo>
                    <a:pt x="278703" y="1711079"/>
                  </a:lnTo>
                  <a:lnTo>
                    <a:pt x="319038" y="1732501"/>
                  </a:lnTo>
                  <a:lnTo>
                    <a:pt x="360539" y="1751937"/>
                  </a:lnTo>
                  <a:lnTo>
                    <a:pt x="403141" y="1769322"/>
                  </a:lnTo>
                  <a:lnTo>
                    <a:pt x="446783" y="1784595"/>
                  </a:lnTo>
                  <a:lnTo>
                    <a:pt x="491401" y="1797691"/>
                  </a:lnTo>
                  <a:lnTo>
                    <a:pt x="536932" y="1808548"/>
                  </a:lnTo>
                  <a:lnTo>
                    <a:pt x="583312" y="1817102"/>
                  </a:lnTo>
                  <a:lnTo>
                    <a:pt x="630478" y="1823290"/>
                  </a:lnTo>
                  <a:lnTo>
                    <a:pt x="678368" y="1827050"/>
                  </a:lnTo>
                  <a:lnTo>
                    <a:pt x="726918" y="1828317"/>
                  </a:lnTo>
                  <a:lnTo>
                    <a:pt x="775468" y="1827050"/>
                  </a:lnTo>
                  <a:lnTo>
                    <a:pt x="823358" y="1823290"/>
                  </a:lnTo>
                  <a:lnTo>
                    <a:pt x="870525" y="1817102"/>
                  </a:lnTo>
                  <a:lnTo>
                    <a:pt x="916905" y="1808548"/>
                  </a:lnTo>
                  <a:lnTo>
                    <a:pt x="962436" y="1797691"/>
                  </a:lnTo>
                  <a:lnTo>
                    <a:pt x="1007053" y="1784595"/>
                  </a:lnTo>
                  <a:lnTo>
                    <a:pt x="1050695" y="1769322"/>
                  </a:lnTo>
                  <a:lnTo>
                    <a:pt x="1093298" y="1751937"/>
                  </a:lnTo>
                  <a:lnTo>
                    <a:pt x="1134798" y="1732501"/>
                  </a:lnTo>
                  <a:lnTo>
                    <a:pt x="1175133" y="1711079"/>
                  </a:lnTo>
                  <a:lnTo>
                    <a:pt x="1214240" y="1687733"/>
                  </a:lnTo>
                  <a:lnTo>
                    <a:pt x="1252054" y="1662527"/>
                  </a:lnTo>
                  <a:lnTo>
                    <a:pt x="1288514" y="1635523"/>
                  </a:lnTo>
                  <a:lnTo>
                    <a:pt x="1323555" y="1606785"/>
                  </a:lnTo>
                  <a:lnTo>
                    <a:pt x="1357115" y="1576377"/>
                  </a:lnTo>
                  <a:lnTo>
                    <a:pt x="1389130" y="1544361"/>
                  </a:lnTo>
                  <a:lnTo>
                    <a:pt x="1419538" y="1510800"/>
                  </a:lnTo>
                  <a:lnTo>
                    <a:pt x="1448275" y="1475758"/>
                  </a:lnTo>
                  <a:lnTo>
                    <a:pt x="1475278" y="1439298"/>
                  </a:lnTo>
                  <a:lnTo>
                    <a:pt x="1500484" y="1401483"/>
                  </a:lnTo>
                  <a:lnTo>
                    <a:pt x="1523829" y="1362376"/>
                  </a:lnTo>
                  <a:lnTo>
                    <a:pt x="1545251" y="1322041"/>
                  </a:lnTo>
                  <a:lnTo>
                    <a:pt x="1564686" y="1280540"/>
                  </a:lnTo>
                  <a:lnTo>
                    <a:pt x="1582071" y="1237937"/>
                  </a:lnTo>
                  <a:lnTo>
                    <a:pt x="1597344" y="1194294"/>
                  </a:lnTo>
                  <a:lnTo>
                    <a:pt x="1610439" y="1149676"/>
                  </a:lnTo>
                  <a:lnTo>
                    <a:pt x="1621296" y="1104145"/>
                  </a:lnTo>
                  <a:lnTo>
                    <a:pt x="1629850" y="1057765"/>
                  </a:lnTo>
                  <a:lnTo>
                    <a:pt x="1636038" y="1010598"/>
                  </a:lnTo>
                  <a:lnTo>
                    <a:pt x="1639797" y="962708"/>
                  </a:lnTo>
                  <a:lnTo>
                    <a:pt x="1641064" y="914158"/>
                  </a:lnTo>
                  <a:lnTo>
                    <a:pt x="1639797" y="865608"/>
                  </a:lnTo>
                  <a:lnTo>
                    <a:pt x="1636038" y="817718"/>
                  </a:lnTo>
                  <a:lnTo>
                    <a:pt x="1629850" y="770551"/>
                  </a:lnTo>
                  <a:lnTo>
                    <a:pt x="1621296" y="724171"/>
                  </a:lnTo>
                  <a:lnTo>
                    <a:pt x="1610439" y="678640"/>
                  </a:lnTo>
                  <a:lnTo>
                    <a:pt x="1597344" y="634022"/>
                  </a:lnTo>
                  <a:lnTo>
                    <a:pt x="1582071" y="590380"/>
                  </a:lnTo>
                  <a:lnTo>
                    <a:pt x="1564686" y="547776"/>
                  </a:lnTo>
                  <a:lnTo>
                    <a:pt x="1545251" y="506276"/>
                  </a:lnTo>
                  <a:lnTo>
                    <a:pt x="1523829" y="465940"/>
                  </a:lnTo>
                  <a:lnTo>
                    <a:pt x="1500484" y="426833"/>
                  </a:lnTo>
                  <a:lnTo>
                    <a:pt x="1475278" y="389018"/>
                  </a:lnTo>
                  <a:lnTo>
                    <a:pt x="1448275" y="352558"/>
                  </a:lnTo>
                  <a:lnTo>
                    <a:pt x="1419538" y="317516"/>
                  </a:lnTo>
                  <a:lnTo>
                    <a:pt x="1389130" y="283955"/>
                  </a:lnTo>
                  <a:lnTo>
                    <a:pt x="1357115" y="251939"/>
                  </a:lnTo>
                  <a:lnTo>
                    <a:pt x="1323555" y="221531"/>
                  </a:lnTo>
                  <a:lnTo>
                    <a:pt x="1288514" y="192793"/>
                  </a:lnTo>
                  <a:lnTo>
                    <a:pt x="1252054" y="165790"/>
                  </a:lnTo>
                  <a:lnTo>
                    <a:pt x="1214240" y="140584"/>
                  </a:lnTo>
                  <a:lnTo>
                    <a:pt x="1175133" y="117238"/>
                  </a:lnTo>
                  <a:lnTo>
                    <a:pt x="1134798" y="95815"/>
                  </a:lnTo>
                  <a:lnTo>
                    <a:pt x="1093298" y="76380"/>
                  </a:lnTo>
                  <a:lnTo>
                    <a:pt x="1050695" y="58994"/>
                  </a:lnTo>
                  <a:lnTo>
                    <a:pt x="1007053" y="43722"/>
                  </a:lnTo>
                  <a:lnTo>
                    <a:pt x="962436" y="30625"/>
                  </a:lnTo>
                  <a:lnTo>
                    <a:pt x="916905" y="19768"/>
                  </a:lnTo>
                  <a:lnTo>
                    <a:pt x="870525" y="11214"/>
                  </a:lnTo>
                  <a:lnTo>
                    <a:pt x="823358" y="5026"/>
                  </a:lnTo>
                  <a:lnTo>
                    <a:pt x="775468" y="1267"/>
                  </a:lnTo>
                  <a:lnTo>
                    <a:pt x="726918" y="0"/>
                  </a:lnTo>
                  <a:close/>
                </a:path>
              </a:pathLst>
            </a:custGeom>
            <a:solidFill>
              <a:srgbClr val="A92886"/>
            </a:solidFill>
          </p:spPr>
          <p:txBody>
            <a:bodyPr wrap="square" lIns="0" tIns="0" rIns="0" bIns="0" rtlCol="0"/>
            <a:lstStyle/>
            <a:p>
              <a:endParaRPr>
                <a:cs typeface="Calibri" panose="020F0502020204030204" pitchFamily="34" charset="0"/>
              </a:endParaRPr>
            </a:p>
          </p:txBody>
        </p:sp>
      </p:grpSp>
      <p:sp>
        <p:nvSpPr>
          <p:cNvPr id="6" name="object 6"/>
          <p:cNvSpPr txBox="1"/>
          <p:nvPr/>
        </p:nvSpPr>
        <p:spPr>
          <a:xfrm>
            <a:off x="3964706" y="2765446"/>
            <a:ext cx="2780807" cy="475771"/>
          </a:xfrm>
          <a:prstGeom prst="rect">
            <a:avLst/>
          </a:prstGeom>
        </p:spPr>
        <p:txBody>
          <a:bodyPr vert="horz" wrap="square" lIns="0" tIns="1397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الشائع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استخدام رسم بياني نقطي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مع خطوط تربط النقاط</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مع بعضها البعض وذلك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عند قياس التغير عبر نقاط زمنية منفصلة (عند تكرار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الاستطلاع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كل ثلاثة أشهر)،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7" name="object 7"/>
          <p:cNvSpPr txBox="1"/>
          <p:nvPr/>
        </p:nvSpPr>
        <p:spPr>
          <a:xfrm>
            <a:off x="773513" y="2333593"/>
            <a:ext cx="2997200" cy="754437"/>
          </a:xfrm>
          <a:prstGeom prst="rect">
            <a:avLst/>
          </a:prstGeom>
        </p:spPr>
        <p:txBody>
          <a:bodyPr vert="horz" wrap="square" lIns="0" tIns="12700" rIns="0" bIns="0" rtlCol="0">
            <a:spAutoFit/>
          </a:bodyPr>
          <a:lstStyle/>
          <a:p>
            <a:pPr marL="12700" marR="5080" algn="ctr">
              <a:lnSpc>
                <a:spcPct val="113999"/>
              </a:lnSpc>
              <a:spcBef>
                <a:spcPts val="100"/>
              </a:spcBef>
            </a:pPr>
            <a:r>
              <a:rPr lang="ar-JO" sz="1200" dirty="0">
                <a:solidFill>
                  <a:srgbClr val="7030A0"/>
                </a:solidFill>
                <a:latin typeface="Arial"/>
                <a:cs typeface="Calibri" panose="020F0502020204030204" pitchFamily="34" charset="0"/>
              </a:rPr>
              <a:t>الجولات </a:t>
            </a:r>
            <a:endParaRPr lang="en-US" sz="1200" dirty="0">
              <a:solidFill>
                <a:srgbClr val="7030A0"/>
              </a:solidFill>
              <a:latin typeface="Arial"/>
              <a:cs typeface="Calibri" panose="020F0502020204030204" pitchFamily="34" charset="0"/>
            </a:endParaRPr>
          </a:p>
          <a:p>
            <a:pPr marL="12700" marR="5080" algn="just">
              <a:lnSpc>
                <a:spcPct val="113999"/>
              </a:lnSpc>
              <a:spcBef>
                <a:spcPts val="100"/>
              </a:spcBef>
            </a:pPr>
            <a:r>
              <a:rPr lang="ar-JO" sz="1200" dirty="0">
                <a:solidFill>
                  <a:srgbClr val="7030A0"/>
                </a:solidFill>
                <a:latin typeface="Arial"/>
                <a:cs typeface="Calibri" panose="020F0502020204030204" pitchFamily="34" charset="0"/>
              </a:rPr>
              <a:t>         </a:t>
            </a:r>
            <a:endParaRPr lang="ar-JO" sz="950" dirty="0">
              <a:latin typeface="Arial"/>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حيث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تسهل الخطوط الأفقية من كل قيمة على مقياس ليكرت ربط كل نقطة بدرجة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معينة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8" name="object 8"/>
          <p:cNvSpPr/>
          <p:nvPr/>
        </p:nvSpPr>
        <p:spPr>
          <a:xfrm>
            <a:off x="719999" y="362240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9" name="object 9"/>
          <p:cNvSpPr txBox="1"/>
          <p:nvPr/>
        </p:nvSpPr>
        <p:spPr>
          <a:xfrm>
            <a:off x="707298" y="3320788"/>
            <a:ext cx="6038215" cy="166712"/>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يوفر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المصدر أدناه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بعض</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قوالب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الرسوم البيانية التي يمكن أن تساعدك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تخيل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إستطلاع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التصور</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0" name="object 10"/>
          <p:cNvSpPr txBox="1"/>
          <p:nvPr/>
        </p:nvSpPr>
        <p:spPr>
          <a:xfrm>
            <a:off x="3968824" y="3716097"/>
            <a:ext cx="2388235"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40" dirty="0">
                <a:solidFill>
                  <a:srgbClr val="FFFFFF"/>
                </a:solidFill>
                <a:latin typeface="Century Gothic"/>
                <a:cs typeface="Calibri" panose="020F0502020204030204" pitchFamily="34" charset="0"/>
              </a:rPr>
              <a:t>المصادر</a:t>
            </a:r>
            <a:endParaRPr sz="1300" dirty="0">
              <a:latin typeface="Century Gothic"/>
              <a:cs typeface="Calibri" panose="020F0502020204030204" pitchFamily="34" charset="0"/>
            </a:endParaRPr>
          </a:p>
          <a:p>
            <a:pPr>
              <a:lnSpc>
                <a:spcPct val="100000"/>
              </a:lnSpc>
              <a:spcBef>
                <a:spcPts val="10"/>
              </a:spcBef>
            </a:pPr>
            <a:endParaRPr sz="1450" dirty="0">
              <a:latin typeface="Century Gothic"/>
              <a:cs typeface="Calibri" panose="020F0502020204030204" pitchFamily="34" charset="0"/>
            </a:endParaRPr>
          </a:p>
          <a:p>
            <a:pPr marL="192405" indent="-179705">
              <a:lnSpc>
                <a:spcPct val="100000"/>
              </a:lnSpc>
              <a:buClr>
                <a:srgbClr val="673089"/>
              </a:buClr>
              <a:buFont typeface="Arial Narrow"/>
              <a:buChar char="►"/>
              <a:tabLst>
                <a:tab pos="192405" algn="l"/>
              </a:tabLst>
            </a:pPr>
            <a:r>
              <a:rPr lang="ar-JO" sz="950" u="sng" spc="-20" dirty="0">
                <a:solidFill>
                  <a:srgbClr val="992B7D"/>
                </a:solidFill>
                <a:uFill>
                  <a:solidFill>
                    <a:srgbClr val="992B7D"/>
                  </a:solidFill>
                </a:uFill>
                <a:latin typeface="Arial"/>
                <a:cs typeface="Calibri" panose="020F0502020204030204" pitchFamily="34" charset="0"/>
                <a:hlinkClick r:id="rId3"/>
              </a:rPr>
              <a:t>أداة التغذية الراجعة 24: قوالب الرسوم البيانية في أكسل</a:t>
            </a:r>
            <a:endParaRPr sz="950" dirty="0">
              <a:latin typeface="Arial"/>
              <a:cs typeface="Calibri" panose="020F0502020204030204" pitchFamily="34" charset="0"/>
            </a:endParaRPr>
          </a:p>
        </p:txBody>
      </p:sp>
      <p:sp>
        <p:nvSpPr>
          <p:cNvPr id="11" name="object 11"/>
          <p:cNvSpPr txBox="1"/>
          <p:nvPr/>
        </p:nvSpPr>
        <p:spPr>
          <a:xfrm>
            <a:off x="905641" y="4771464"/>
            <a:ext cx="6164812" cy="532262"/>
          </a:xfrm>
          <a:prstGeom prst="rect">
            <a:avLst/>
          </a:prstGeom>
        </p:spPr>
        <p:txBody>
          <a:bodyPr vert="horz" wrap="square" lIns="0" tIns="5080" rIns="0" bIns="0" rtlCol="0">
            <a:spAutoFit/>
          </a:bodyPr>
          <a:lstStyle/>
          <a:p>
            <a:pPr marL="399415" marR="5080" indent="-387350" algn="r" rtl="1">
              <a:lnSpc>
                <a:spcPct val="102899"/>
              </a:lnSpc>
              <a:spcBef>
                <a:spcPts val="40"/>
              </a:spcBef>
            </a:pPr>
            <a:r>
              <a:rPr sz="1700" b="1" spc="55" dirty="0">
                <a:solidFill>
                  <a:srgbClr val="E42A83"/>
                </a:solidFill>
                <a:latin typeface="Century Gothic"/>
                <a:cs typeface="Calibri" panose="020F0502020204030204" pitchFamily="34" charset="0"/>
              </a:rPr>
              <a:t>3.6</a:t>
            </a:r>
            <a:r>
              <a:rPr sz="1700" b="1" spc="40" dirty="0">
                <a:solidFill>
                  <a:srgbClr val="E42A83"/>
                </a:solidFill>
                <a:latin typeface="Century Gothic"/>
                <a:cs typeface="Calibri" panose="020F0502020204030204" pitchFamily="34" charset="0"/>
              </a:rPr>
              <a:t> </a:t>
            </a:r>
            <a:r>
              <a:rPr lang="ar-JO" sz="1700" b="1" spc="40" dirty="0">
                <a:solidFill>
                  <a:srgbClr val="E42A83"/>
                </a:solidFill>
                <a:latin typeface="Century Gothic"/>
                <a:cs typeface="Calibri" panose="020F0502020204030204" pitchFamily="34" charset="0"/>
              </a:rPr>
              <a:t> </a:t>
            </a:r>
            <a:r>
              <a:rPr lang="ar-JO" sz="1700" b="1" spc="75" dirty="0">
                <a:solidFill>
                  <a:srgbClr val="E42A83"/>
                </a:solidFill>
                <a:latin typeface="Century Gothic"/>
                <a:cs typeface="Calibri" panose="020F0502020204030204" pitchFamily="34" charset="0"/>
              </a:rPr>
              <a:t>دمج بيانات الملاحظات والانطباعات في عمليات تحليل أوسع</a:t>
            </a:r>
            <a:endParaRPr kumimoji="0" lang="en-US" altLang="en-US" sz="14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399415" marR="5080" indent="-387350">
              <a:lnSpc>
                <a:spcPct val="102899"/>
              </a:lnSpc>
              <a:spcBef>
                <a:spcPts val="40"/>
              </a:spcBef>
            </a:pPr>
            <a:r>
              <a:rPr lang="ar-JO" sz="1700" b="1" spc="75" dirty="0">
                <a:solidFill>
                  <a:srgbClr val="E42A83"/>
                </a:solidFill>
                <a:latin typeface="Century Gothic"/>
                <a:cs typeface="Calibri" panose="020F0502020204030204" pitchFamily="34" charset="0"/>
              </a:rPr>
              <a:t> </a:t>
            </a:r>
            <a:endParaRPr sz="1700" dirty="0">
              <a:latin typeface="Century Gothic"/>
              <a:cs typeface="Calibri" panose="020F0502020204030204" pitchFamily="34" charset="0"/>
            </a:endParaRPr>
          </a:p>
        </p:txBody>
      </p:sp>
      <p:sp>
        <p:nvSpPr>
          <p:cNvPr id="12" name="object 12"/>
          <p:cNvSpPr txBox="1"/>
          <p:nvPr/>
        </p:nvSpPr>
        <p:spPr>
          <a:xfrm>
            <a:off x="4074523" y="5364218"/>
            <a:ext cx="2995930" cy="704745"/>
          </a:xfrm>
          <a:prstGeom prst="rect">
            <a:avLst/>
          </a:prstGeom>
        </p:spPr>
        <p:txBody>
          <a:bodyPr vert="horz" wrap="square" lIns="0" tIns="12700" rIns="0" bIns="0" rtlCol="0">
            <a:spAutoFit/>
          </a:bodyPr>
          <a:lstStyle/>
          <a:p>
            <a:pPr marL="12700" marR="5080" algn="r" rtl="1">
              <a:lnSpc>
                <a:spcPct val="113999"/>
              </a:lnSpc>
              <a:spcBef>
                <a:spcPts val="100"/>
              </a:spcBef>
            </a:pPr>
            <a:r>
              <a:rPr lang="ar-JO" sz="950" dirty="0">
                <a:latin typeface="Arial"/>
                <a:cs typeface="Calibri" panose="020F0502020204030204" pitchFamily="34" charset="0"/>
              </a:rPr>
              <a:t>لا يجب تحليل ومناقشة </a:t>
            </a:r>
            <a:r>
              <a:rPr lang="ar-JO" sz="950" dirty="0">
                <a:solidFill>
                  <a:srgbClr val="E42A83"/>
                </a:solidFill>
                <a:latin typeface="Arial"/>
                <a:cs typeface="Calibri" panose="020F0502020204030204" pitchFamily="34" charset="0"/>
                <a:hlinkClick r:id="rId4" action="ppaction://hlinksldjump"/>
              </a:rPr>
              <a:t>التغذية الراجعة المجتمعية</a:t>
            </a:r>
            <a:r>
              <a:rPr lang="ar-JO" sz="950" dirty="0">
                <a:solidFill>
                  <a:srgbClr val="E42A83"/>
                </a:solidFill>
                <a:latin typeface="Arial"/>
                <a:cs typeface="Calibri" panose="020F0502020204030204" pitchFamily="34" charset="0"/>
              </a:rPr>
              <a:t> </a:t>
            </a:r>
            <a:r>
              <a:rPr lang="ar-JO" sz="950" dirty="0">
                <a:solidFill>
                  <a:schemeClr val="tx1"/>
                </a:solidFill>
                <a:latin typeface="Arial"/>
                <a:cs typeface="Calibri" panose="020F0502020204030204" pitchFamily="34" charset="0"/>
              </a:rPr>
              <a:t>من قبل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الممارسين الذين يركزون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a:t>
            </a:r>
            <a:r>
              <a:rPr kumimoji="0" lang="ar-JO" altLang="en-US" sz="1000" b="0" i="0" u="none" strike="noStrike" cap="none" normalizeH="0" baseline="0" dirty="0" err="1">
                <a:ln>
                  <a:noFill/>
                </a:ln>
                <a:solidFill>
                  <a:srgbClr val="202124"/>
                </a:solidFill>
                <a:effectLst/>
                <a:latin typeface="inherit"/>
                <a:cs typeface="Calibri" panose="020F0502020204030204" pitchFamily="34" charset="0"/>
              </a:rPr>
              <a:t>ية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فقط، بل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يجب </a:t>
            </a:r>
            <a:r>
              <a:rPr lang="ar-JO" altLang="en-US" sz="1000" dirty="0">
                <a:solidFill>
                  <a:srgbClr val="202124"/>
                </a:solidFill>
                <a:latin typeface="inherit"/>
                <a:cs typeface="Calibri" panose="020F0502020204030204" pitchFamily="34" charset="0"/>
              </a:rPr>
              <a:t>تضمينها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تحليل أوسع مثل عمليات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الرصد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والتقييم، وتقييم الاحتياجات،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r" rtl="1">
              <a:lnSpc>
                <a:spcPct val="113999"/>
              </a:lnSpc>
              <a:spcBef>
                <a:spcPts val="100"/>
              </a:spcBef>
            </a:pPr>
            <a:endParaRPr sz="950" dirty="0">
              <a:latin typeface="Arial"/>
              <a:cs typeface="Calibri" panose="020F0502020204030204" pitchFamily="34" charset="0"/>
            </a:endParaRPr>
          </a:p>
        </p:txBody>
      </p:sp>
      <p:sp>
        <p:nvSpPr>
          <p:cNvPr id="13" name="object 13"/>
          <p:cNvSpPr txBox="1"/>
          <p:nvPr/>
        </p:nvSpPr>
        <p:spPr>
          <a:xfrm>
            <a:off x="825599" y="5384321"/>
            <a:ext cx="2995930" cy="335669"/>
          </a:xfrm>
          <a:prstGeom prst="rect">
            <a:avLst/>
          </a:prstGeom>
        </p:spPr>
        <p:txBody>
          <a:bodyPr vert="horz" wrap="square" lIns="0" tIns="12700" rIns="0" bIns="0" rtlCol="0">
            <a:spAutoFit/>
          </a:bodyPr>
          <a:lstStyle/>
          <a:p>
            <a:pPr marL="12700" marR="5080" rtl="1">
              <a:lnSpc>
                <a:spcPct val="113999"/>
              </a:lnSpc>
              <a:spcBef>
                <a:spcPts val="100"/>
              </a:spcBef>
            </a:pPr>
            <a:r>
              <a:rPr kumimoji="0" lang="ar-SA" altLang="en-US" sz="900" b="0" i="0" u="none" strike="noStrike" cap="none" normalizeH="0" baseline="0" dirty="0">
                <a:ln>
                  <a:noFill/>
                </a:ln>
                <a:solidFill>
                  <a:srgbClr val="202124"/>
                </a:solidFill>
                <a:effectLst/>
                <a:latin typeface="inherit"/>
                <a:cs typeface="Calibri" panose="020F0502020204030204" pitchFamily="34" charset="0"/>
              </a:rPr>
              <a:t>وتحليلات </a:t>
            </a:r>
            <a:r>
              <a:rPr kumimoji="0" lang="ar-JO" altLang="en-US" sz="900" b="0" i="0" u="none" strike="noStrike" cap="none" normalizeH="0" baseline="0" dirty="0">
                <a:ln>
                  <a:noFill/>
                </a:ln>
                <a:solidFill>
                  <a:srgbClr val="202124"/>
                </a:solidFill>
                <a:effectLst/>
                <a:latin typeface="inherit"/>
                <a:cs typeface="Calibri" panose="020F0502020204030204" pitchFamily="34" charset="0"/>
              </a:rPr>
              <a:t>التفشي المتكاملة. يوفر </a:t>
            </a:r>
            <a:r>
              <a:rPr lang="ar-JO" sz="950" u="sng" dirty="0">
                <a:solidFill>
                  <a:srgbClr val="992B7D"/>
                </a:solidFill>
                <a:uFill>
                  <a:solidFill>
                    <a:srgbClr val="992B7D"/>
                  </a:solidFill>
                </a:uFill>
                <a:latin typeface="Arial"/>
                <a:cs typeface="Calibri" panose="020F0502020204030204" pitchFamily="34" charset="0"/>
                <a:hlinkClick r:id="rId5"/>
              </a:rPr>
              <a:t>دليل البيانات من أجل العمل</a:t>
            </a:r>
            <a:r>
              <a:rPr lang="ar-JO" sz="950" u="sng" spc="-10" dirty="0">
                <a:solidFill>
                  <a:srgbClr val="992B7D"/>
                </a:solidFill>
                <a:uFill>
                  <a:solidFill>
                    <a:srgbClr val="992B7D"/>
                  </a:solidFill>
                </a:uFill>
                <a:latin typeface="Arial"/>
                <a:cs typeface="Calibri" panose="020F0502020204030204" pitchFamily="34" charset="0"/>
              </a:rPr>
              <a:t> </a:t>
            </a:r>
            <a:r>
              <a:rPr lang="ar-JO" sz="950" spc="-10" dirty="0">
                <a:solidFill>
                  <a:schemeClr val="tx1"/>
                </a:solidFill>
                <a:uFill>
                  <a:solidFill>
                    <a:srgbClr val="992B7D"/>
                  </a:solidFill>
                </a:uFill>
                <a:latin typeface="Arial"/>
                <a:cs typeface="Calibri" panose="020F0502020204030204" pitchFamily="34" charset="0"/>
              </a:rPr>
              <a:t>مجموعة من الإرشادات ذات الصلة. </a:t>
            </a:r>
            <a:endParaRPr sz="950" dirty="0">
              <a:solidFill>
                <a:schemeClr val="tx1"/>
              </a:solidFill>
              <a:latin typeface="Arial"/>
              <a:cs typeface="Calibri" panose="020F0502020204030204" pitchFamily="34" charset="0"/>
            </a:endParaRPr>
          </a:p>
        </p:txBody>
      </p:sp>
      <p:sp>
        <p:nvSpPr>
          <p:cNvPr id="14" name="object 14"/>
          <p:cNvSpPr txBox="1"/>
          <p:nvPr/>
        </p:nvSpPr>
        <p:spPr>
          <a:xfrm>
            <a:off x="1226139" y="1013845"/>
            <a:ext cx="104775" cy="1247140"/>
          </a:xfrm>
          <a:prstGeom prst="rect">
            <a:avLst/>
          </a:prstGeom>
        </p:spPr>
        <p:txBody>
          <a:bodyPr vert="horz" wrap="square" lIns="0" tIns="88900" rIns="0" bIns="0" rtlCol="0">
            <a:spAutoFit/>
          </a:bodyPr>
          <a:lstStyle/>
          <a:p>
            <a:pPr marL="12700">
              <a:lnSpc>
                <a:spcPct val="100000"/>
              </a:lnSpc>
              <a:spcBef>
                <a:spcPts val="700"/>
              </a:spcBef>
            </a:pPr>
            <a:r>
              <a:rPr sz="1100" spc="5" dirty="0">
                <a:solidFill>
                  <a:srgbClr val="532E6C"/>
                </a:solidFill>
                <a:latin typeface="Arial"/>
                <a:cs typeface="Calibri" panose="020F0502020204030204" pitchFamily="34" charset="0"/>
              </a:rPr>
              <a:t>5</a:t>
            </a:r>
            <a:endParaRPr sz="1100">
              <a:latin typeface="Arial"/>
              <a:cs typeface="Calibri" panose="020F0502020204030204" pitchFamily="34" charset="0"/>
            </a:endParaRPr>
          </a:p>
          <a:p>
            <a:pPr marL="12700">
              <a:lnSpc>
                <a:spcPct val="100000"/>
              </a:lnSpc>
              <a:spcBef>
                <a:spcPts val="600"/>
              </a:spcBef>
            </a:pPr>
            <a:r>
              <a:rPr sz="1100" spc="5" dirty="0">
                <a:solidFill>
                  <a:srgbClr val="532E6C"/>
                </a:solidFill>
                <a:latin typeface="Arial"/>
                <a:cs typeface="Calibri" panose="020F0502020204030204" pitchFamily="34" charset="0"/>
              </a:rPr>
              <a:t>4</a:t>
            </a:r>
            <a:endParaRPr sz="1100">
              <a:latin typeface="Arial"/>
              <a:cs typeface="Calibri" panose="020F0502020204030204" pitchFamily="34" charset="0"/>
            </a:endParaRPr>
          </a:p>
          <a:p>
            <a:pPr marL="12700">
              <a:lnSpc>
                <a:spcPct val="100000"/>
              </a:lnSpc>
              <a:spcBef>
                <a:spcPts val="605"/>
              </a:spcBef>
            </a:pPr>
            <a:r>
              <a:rPr sz="1100" spc="5" dirty="0">
                <a:solidFill>
                  <a:srgbClr val="532E6C"/>
                </a:solidFill>
                <a:latin typeface="Arial"/>
                <a:cs typeface="Calibri" panose="020F0502020204030204" pitchFamily="34" charset="0"/>
              </a:rPr>
              <a:t>3</a:t>
            </a:r>
            <a:endParaRPr sz="1100">
              <a:latin typeface="Arial"/>
              <a:cs typeface="Calibri" panose="020F0502020204030204" pitchFamily="34" charset="0"/>
            </a:endParaRPr>
          </a:p>
          <a:p>
            <a:pPr marL="12700">
              <a:lnSpc>
                <a:spcPct val="100000"/>
              </a:lnSpc>
              <a:spcBef>
                <a:spcPts val="605"/>
              </a:spcBef>
            </a:pPr>
            <a:r>
              <a:rPr sz="1100" spc="5" dirty="0">
                <a:solidFill>
                  <a:srgbClr val="532E6C"/>
                </a:solidFill>
                <a:latin typeface="Arial"/>
                <a:cs typeface="Calibri" panose="020F0502020204030204" pitchFamily="34" charset="0"/>
              </a:rPr>
              <a:t>2</a:t>
            </a:r>
            <a:endParaRPr sz="1100">
              <a:latin typeface="Arial"/>
              <a:cs typeface="Calibri" panose="020F0502020204030204" pitchFamily="34" charset="0"/>
            </a:endParaRPr>
          </a:p>
          <a:p>
            <a:pPr marL="12700">
              <a:lnSpc>
                <a:spcPct val="100000"/>
              </a:lnSpc>
              <a:spcBef>
                <a:spcPts val="600"/>
              </a:spcBef>
            </a:pPr>
            <a:r>
              <a:rPr sz="1100" spc="5" dirty="0">
                <a:solidFill>
                  <a:srgbClr val="532E6C"/>
                </a:solidFill>
                <a:latin typeface="Arial"/>
                <a:cs typeface="Calibri" panose="020F0502020204030204" pitchFamily="34" charset="0"/>
              </a:rPr>
              <a:t>1</a:t>
            </a:r>
            <a:endParaRPr sz="1100">
              <a:latin typeface="Arial"/>
              <a:cs typeface="Calibri" panose="020F0502020204030204" pitchFamily="34" charset="0"/>
            </a:endParaRPr>
          </a:p>
        </p:txBody>
      </p:sp>
      <p:sp>
        <p:nvSpPr>
          <p:cNvPr id="15" name="object 15"/>
          <p:cNvSpPr/>
          <p:nvPr/>
        </p:nvSpPr>
        <p:spPr>
          <a:xfrm>
            <a:off x="1387523" y="1201276"/>
            <a:ext cx="5267960" cy="0"/>
          </a:xfrm>
          <a:custGeom>
            <a:avLst/>
            <a:gdLst/>
            <a:ahLst/>
            <a:cxnLst/>
            <a:rect l="l" t="t" r="r" b="b"/>
            <a:pathLst>
              <a:path w="5267959">
                <a:moveTo>
                  <a:pt x="0" y="0"/>
                </a:moveTo>
                <a:lnTo>
                  <a:pt x="5267629" y="0"/>
                </a:lnTo>
              </a:path>
            </a:pathLst>
          </a:custGeom>
          <a:ln w="6032">
            <a:solidFill>
              <a:srgbClr val="532E6C"/>
            </a:solidFill>
          </a:ln>
        </p:spPr>
        <p:txBody>
          <a:bodyPr wrap="square" lIns="0" tIns="0" rIns="0" bIns="0" rtlCol="0"/>
          <a:lstStyle/>
          <a:p>
            <a:endParaRPr>
              <a:cs typeface="Calibri" panose="020F0502020204030204" pitchFamily="34" charset="0"/>
            </a:endParaRPr>
          </a:p>
        </p:txBody>
      </p:sp>
      <p:grpSp>
        <p:nvGrpSpPr>
          <p:cNvPr id="16" name="object 16"/>
          <p:cNvGrpSpPr/>
          <p:nvPr/>
        </p:nvGrpSpPr>
        <p:grpSpPr>
          <a:xfrm>
            <a:off x="1387523" y="1438944"/>
            <a:ext cx="5267960" cy="487680"/>
            <a:chOff x="1387523" y="1438944"/>
            <a:chExt cx="5267960" cy="487680"/>
          </a:xfrm>
        </p:grpSpPr>
        <p:sp>
          <p:nvSpPr>
            <p:cNvPr id="17" name="object 17"/>
            <p:cNvSpPr/>
            <p:nvPr/>
          </p:nvSpPr>
          <p:spPr>
            <a:xfrm>
              <a:off x="1387523" y="1441960"/>
              <a:ext cx="5267960" cy="0"/>
            </a:xfrm>
            <a:custGeom>
              <a:avLst/>
              <a:gdLst/>
              <a:ahLst/>
              <a:cxnLst/>
              <a:rect l="l" t="t" r="r" b="b"/>
              <a:pathLst>
                <a:path w="5267959">
                  <a:moveTo>
                    <a:pt x="0" y="0"/>
                  </a:moveTo>
                  <a:lnTo>
                    <a:pt x="5267629" y="0"/>
                  </a:lnTo>
                </a:path>
              </a:pathLst>
            </a:custGeom>
            <a:ln w="6032">
              <a:solidFill>
                <a:srgbClr val="532E6C"/>
              </a:solidFill>
            </a:ln>
          </p:spPr>
          <p:txBody>
            <a:bodyPr wrap="square" lIns="0" tIns="0" rIns="0" bIns="0" rtlCol="0"/>
            <a:lstStyle/>
            <a:p>
              <a:endParaRPr>
                <a:cs typeface="Calibri" panose="020F0502020204030204" pitchFamily="34" charset="0"/>
              </a:endParaRPr>
            </a:p>
          </p:txBody>
        </p:sp>
        <p:sp>
          <p:nvSpPr>
            <p:cNvPr id="18" name="object 18"/>
            <p:cNvSpPr/>
            <p:nvPr/>
          </p:nvSpPr>
          <p:spPr>
            <a:xfrm>
              <a:off x="1387523" y="1682646"/>
              <a:ext cx="5267960" cy="0"/>
            </a:xfrm>
            <a:custGeom>
              <a:avLst/>
              <a:gdLst/>
              <a:ahLst/>
              <a:cxnLst/>
              <a:rect l="l" t="t" r="r" b="b"/>
              <a:pathLst>
                <a:path w="5267959">
                  <a:moveTo>
                    <a:pt x="0" y="0"/>
                  </a:moveTo>
                  <a:lnTo>
                    <a:pt x="5267629" y="0"/>
                  </a:lnTo>
                </a:path>
              </a:pathLst>
            </a:custGeom>
            <a:ln w="6032">
              <a:solidFill>
                <a:srgbClr val="532E6C"/>
              </a:solidFill>
            </a:ln>
          </p:spPr>
          <p:txBody>
            <a:bodyPr wrap="square" lIns="0" tIns="0" rIns="0" bIns="0" rtlCol="0"/>
            <a:lstStyle/>
            <a:p>
              <a:endParaRPr>
                <a:cs typeface="Calibri" panose="020F0502020204030204" pitchFamily="34" charset="0"/>
              </a:endParaRPr>
            </a:p>
          </p:txBody>
        </p:sp>
        <p:sp>
          <p:nvSpPr>
            <p:cNvPr id="19" name="object 19"/>
            <p:cNvSpPr/>
            <p:nvPr/>
          </p:nvSpPr>
          <p:spPr>
            <a:xfrm>
              <a:off x="2323564" y="1525729"/>
              <a:ext cx="3427095" cy="286385"/>
            </a:xfrm>
            <a:custGeom>
              <a:avLst/>
              <a:gdLst/>
              <a:ahLst/>
              <a:cxnLst/>
              <a:rect l="l" t="t" r="r" b="b"/>
              <a:pathLst>
                <a:path w="3427095" h="286385">
                  <a:moveTo>
                    <a:pt x="0" y="285953"/>
                  </a:moveTo>
                  <a:lnTo>
                    <a:pt x="1665414" y="169786"/>
                  </a:lnTo>
                  <a:lnTo>
                    <a:pt x="3426942" y="0"/>
                  </a:lnTo>
                </a:path>
              </a:pathLst>
            </a:custGeom>
            <a:ln w="36182">
              <a:solidFill>
                <a:srgbClr val="E42A83"/>
              </a:solidFill>
            </a:ln>
          </p:spPr>
          <p:txBody>
            <a:bodyPr wrap="square" lIns="0" tIns="0" rIns="0" bIns="0" rtlCol="0"/>
            <a:lstStyle/>
            <a:p>
              <a:endParaRPr>
                <a:cs typeface="Calibri" panose="020F0502020204030204" pitchFamily="34" charset="0"/>
              </a:endParaRPr>
            </a:p>
          </p:txBody>
        </p:sp>
        <p:sp>
          <p:nvSpPr>
            <p:cNvPr id="20" name="object 20"/>
            <p:cNvSpPr/>
            <p:nvPr/>
          </p:nvSpPr>
          <p:spPr>
            <a:xfrm>
              <a:off x="1387523" y="1923330"/>
              <a:ext cx="5267960" cy="0"/>
            </a:xfrm>
            <a:custGeom>
              <a:avLst/>
              <a:gdLst/>
              <a:ahLst/>
              <a:cxnLst/>
              <a:rect l="l" t="t" r="r" b="b"/>
              <a:pathLst>
                <a:path w="5267959">
                  <a:moveTo>
                    <a:pt x="0" y="0"/>
                  </a:moveTo>
                  <a:lnTo>
                    <a:pt x="5267629" y="0"/>
                  </a:lnTo>
                </a:path>
              </a:pathLst>
            </a:custGeom>
            <a:ln w="6032">
              <a:solidFill>
                <a:srgbClr val="532E6C"/>
              </a:solidFill>
            </a:ln>
          </p:spPr>
          <p:txBody>
            <a:bodyPr wrap="square" lIns="0" tIns="0" rIns="0" bIns="0" rtlCol="0"/>
            <a:lstStyle/>
            <a:p>
              <a:endParaRPr>
                <a:cs typeface="Calibri" panose="020F0502020204030204" pitchFamily="34" charset="0"/>
              </a:endParaRPr>
            </a:p>
          </p:txBody>
        </p:sp>
        <p:pic>
          <p:nvPicPr>
            <p:cNvPr id="21" name="object 21"/>
            <p:cNvPicPr/>
            <p:nvPr/>
          </p:nvPicPr>
          <p:blipFill>
            <a:blip r:embed="rId6" cstate="print"/>
            <a:stretch>
              <a:fillRect/>
            </a:stretch>
          </p:blipFill>
          <p:spPr>
            <a:xfrm>
              <a:off x="2208480" y="1741280"/>
              <a:ext cx="145275" cy="145275"/>
            </a:xfrm>
            <a:prstGeom prst="rect">
              <a:avLst/>
            </a:prstGeom>
          </p:spPr>
        </p:pic>
        <p:pic>
          <p:nvPicPr>
            <p:cNvPr id="22" name="object 22"/>
            <p:cNvPicPr/>
            <p:nvPr/>
          </p:nvPicPr>
          <p:blipFill>
            <a:blip r:embed="rId7" cstate="print"/>
            <a:stretch>
              <a:fillRect/>
            </a:stretch>
          </p:blipFill>
          <p:spPr>
            <a:xfrm>
              <a:off x="3964707" y="1616176"/>
              <a:ext cx="145275" cy="145275"/>
            </a:xfrm>
            <a:prstGeom prst="rect">
              <a:avLst/>
            </a:prstGeom>
          </p:spPr>
        </p:pic>
        <p:pic>
          <p:nvPicPr>
            <p:cNvPr id="23" name="object 23"/>
            <p:cNvPicPr/>
            <p:nvPr/>
          </p:nvPicPr>
          <p:blipFill>
            <a:blip r:embed="rId7" cstate="print"/>
            <a:stretch>
              <a:fillRect/>
            </a:stretch>
          </p:blipFill>
          <p:spPr>
            <a:xfrm>
              <a:off x="5720935" y="1459796"/>
              <a:ext cx="145275" cy="145275"/>
            </a:xfrm>
            <a:prstGeom prst="rect">
              <a:avLst/>
            </a:prstGeom>
          </p:spPr>
        </p:pic>
      </p:grpSp>
      <p:sp>
        <p:nvSpPr>
          <p:cNvPr id="24" name="object 24"/>
          <p:cNvSpPr/>
          <p:nvPr/>
        </p:nvSpPr>
        <p:spPr>
          <a:xfrm>
            <a:off x="1387523" y="2164016"/>
            <a:ext cx="5267960" cy="0"/>
          </a:xfrm>
          <a:custGeom>
            <a:avLst/>
            <a:gdLst/>
            <a:ahLst/>
            <a:cxnLst/>
            <a:rect l="l" t="t" r="r" b="b"/>
            <a:pathLst>
              <a:path w="5267959">
                <a:moveTo>
                  <a:pt x="0" y="0"/>
                </a:moveTo>
                <a:lnTo>
                  <a:pt x="5267629" y="0"/>
                </a:lnTo>
              </a:path>
            </a:pathLst>
          </a:custGeom>
          <a:ln w="6032">
            <a:solidFill>
              <a:srgbClr val="532E6C"/>
            </a:solidFill>
          </a:ln>
        </p:spPr>
        <p:txBody>
          <a:bodyPr wrap="square" lIns="0" tIns="0" rIns="0" bIns="0" rtlCol="0"/>
          <a:lstStyle/>
          <a:p>
            <a:endParaRPr>
              <a:cs typeface="Calibri" panose="020F0502020204030204" pitchFamily="34" charset="0"/>
            </a:endParaRPr>
          </a:p>
        </p:txBody>
      </p:sp>
      <p:sp>
        <p:nvSpPr>
          <p:cNvPr id="25" name="object 25"/>
          <p:cNvSpPr txBox="1"/>
          <p:nvPr/>
        </p:nvSpPr>
        <p:spPr>
          <a:xfrm>
            <a:off x="1374830" y="828431"/>
            <a:ext cx="2614295" cy="176329"/>
          </a:xfrm>
          <a:prstGeom prst="rect">
            <a:avLst/>
          </a:prstGeom>
        </p:spPr>
        <p:txBody>
          <a:bodyPr vert="horz" wrap="square" lIns="0" tIns="14604" rIns="0" bIns="0" rtlCol="0">
            <a:spAutoFit/>
          </a:bodyPr>
          <a:lstStyle/>
          <a:p>
            <a:pPr marL="12700">
              <a:lnSpc>
                <a:spcPct val="100000"/>
              </a:lnSpc>
              <a:spcBef>
                <a:spcPts val="114"/>
              </a:spcBef>
            </a:pPr>
            <a:r>
              <a:rPr lang="ar-JO" sz="1050" b="1" spc="75" dirty="0">
                <a:latin typeface="Century Gothic"/>
                <a:cs typeface="Calibri" panose="020F0502020204030204" pitchFamily="34" charset="0"/>
              </a:rPr>
              <a:t>إستجابات الشعور بالآمان داخل المخيمات</a:t>
            </a:r>
            <a:endParaRPr sz="1050" dirty="0">
              <a:latin typeface="Century Gothic"/>
              <a:cs typeface="Calibri" panose="020F0502020204030204" pitchFamily="34" charset="0"/>
            </a:endParaRPr>
          </a:p>
        </p:txBody>
      </p:sp>
      <p:sp>
        <p:nvSpPr>
          <p:cNvPr id="26" name="object 26"/>
          <p:cNvSpPr txBox="1"/>
          <p:nvPr/>
        </p:nvSpPr>
        <p:spPr>
          <a:xfrm>
            <a:off x="2162566" y="1897657"/>
            <a:ext cx="222885" cy="184024"/>
          </a:xfrm>
          <a:prstGeom prst="rect">
            <a:avLst/>
          </a:prstGeom>
        </p:spPr>
        <p:txBody>
          <a:bodyPr vert="horz" wrap="square" lIns="0" tIns="14604" rIns="0" bIns="0" rtlCol="0">
            <a:spAutoFit/>
          </a:bodyPr>
          <a:lstStyle/>
          <a:p>
            <a:pPr marL="12700">
              <a:lnSpc>
                <a:spcPct val="100000"/>
              </a:lnSpc>
              <a:spcBef>
                <a:spcPts val="114"/>
              </a:spcBef>
            </a:pPr>
            <a:r>
              <a:rPr sz="1100" spc="-25" dirty="0">
                <a:solidFill>
                  <a:srgbClr val="58225B"/>
                </a:solidFill>
                <a:latin typeface="Arial"/>
                <a:cs typeface="Calibri" panose="020F0502020204030204" pitchFamily="34" charset="0"/>
              </a:rPr>
              <a:t>2.5</a:t>
            </a:r>
            <a:endParaRPr sz="1100">
              <a:latin typeface="Arial"/>
              <a:cs typeface="Calibri" panose="020F0502020204030204" pitchFamily="34" charset="0"/>
            </a:endParaRPr>
          </a:p>
        </p:txBody>
      </p:sp>
      <p:sp>
        <p:nvSpPr>
          <p:cNvPr id="27" name="object 27"/>
          <p:cNvSpPr txBox="1"/>
          <p:nvPr/>
        </p:nvSpPr>
        <p:spPr>
          <a:xfrm>
            <a:off x="3988842" y="1735655"/>
            <a:ext cx="104775" cy="184024"/>
          </a:xfrm>
          <a:prstGeom prst="rect">
            <a:avLst/>
          </a:prstGeom>
        </p:spPr>
        <p:txBody>
          <a:bodyPr vert="horz" wrap="square" lIns="0" tIns="14604" rIns="0" bIns="0" rtlCol="0">
            <a:spAutoFit/>
          </a:bodyPr>
          <a:lstStyle/>
          <a:p>
            <a:pPr marL="12700">
              <a:lnSpc>
                <a:spcPct val="100000"/>
              </a:lnSpc>
              <a:spcBef>
                <a:spcPts val="114"/>
              </a:spcBef>
            </a:pPr>
            <a:r>
              <a:rPr sz="1100" spc="5" dirty="0">
                <a:solidFill>
                  <a:srgbClr val="58225B"/>
                </a:solidFill>
                <a:latin typeface="Arial"/>
                <a:cs typeface="Calibri" panose="020F0502020204030204" pitchFamily="34" charset="0"/>
              </a:rPr>
              <a:t>3</a:t>
            </a:r>
            <a:endParaRPr sz="1100">
              <a:latin typeface="Arial"/>
              <a:cs typeface="Calibri" panose="020F0502020204030204" pitchFamily="34" charset="0"/>
            </a:endParaRPr>
          </a:p>
        </p:txBody>
      </p:sp>
      <p:sp>
        <p:nvSpPr>
          <p:cNvPr id="28" name="object 28"/>
          <p:cNvSpPr txBox="1"/>
          <p:nvPr/>
        </p:nvSpPr>
        <p:spPr>
          <a:xfrm>
            <a:off x="5682339" y="1657492"/>
            <a:ext cx="222885" cy="184024"/>
          </a:xfrm>
          <a:prstGeom prst="rect">
            <a:avLst/>
          </a:prstGeom>
        </p:spPr>
        <p:txBody>
          <a:bodyPr vert="horz" wrap="square" lIns="0" tIns="14604" rIns="0" bIns="0" rtlCol="0">
            <a:spAutoFit/>
          </a:bodyPr>
          <a:lstStyle/>
          <a:p>
            <a:pPr marL="12700">
              <a:lnSpc>
                <a:spcPct val="100000"/>
              </a:lnSpc>
              <a:spcBef>
                <a:spcPts val="114"/>
              </a:spcBef>
            </a:pPr>
            <a:r>
              <a:rPr sz="1100" spc="-25" dirty="0">
                <a:solidFill>
                  <a:srgbClr val="58225B"/>
                </a:solidFill>
                <a:latin typeface="Arial"/>
                <a:cs typeface="Calibri" panose="020F0502020204030204" pitchFamily="34" charset="0"/>
              </a:rPr>
              <a:t>3.7</a:t>
            </a:r>
            <a:endParaRPr sz="1100">
              <a:latin typeface="Arial"/>
              <a:cs typeface="Calibri" panose="020F0502020204030204" pitchFamily="34" charset="0"/>
            </a:endParaRPr>
          </a:p>
        </p:txBody>
      </p:sp>
      <p:sp>
        <p:nvSpPr>
          <p:cNvPr id="29" name="object 29"/>
          <p:cNvSpPr txBox="1"/>
          <p:nvPr/>
        </p:nvSpPr>
        <p:spPr>
          <a:xfrm>
            <a:off x="905641" y="1408586"/>
            <a:ext cx="169277" cy="810260"/>
          </a:xfrm>
          <a:prstGeom prst="rect">
            <a:avLst/>
          </a:prstGeom>
        </p:spPr>
        <p:txBody>
          <a:bodyPr vert="vert270" wrap="square" lIns="0" tIns="9525" rIns="0" bIns="0" rtlCol="0">
            <a:spAutoFit/>
          </a:bodyPr>
          <a:lstStyle/>
          <a:p>
            <a:pPr marL="12700">
              <a:lnSpc>
                <a:spcPct val="100000"/>
              </a:lnSpc>
              <a:spcBef>
                <a:spcPts val="75"/>
              </a:spcBef>
            </a:pPr>
            <a:r>
              <a:rPr lang="ar-JO" sz="1100" spc="85" dirty="0">
                <a:solidFill>
                  <a:srgbClr val="532E6C"/>
                </a:solidFill>
                <a:latin typeface="Century Gothic"/>
                <a:cs typeface="Calibri" panose="020F0502020204030204" pitchFamily="34" charset="0"/>
              </a:rPr>
              <a:t>أشعر بالأمان</a:t>
            </a:r>
            <a:endParaRPr sz="1100" dirty="0">
              <a:latin typeface="Century Gothic"/>
              <a:cs typeface="Calibri" panose="020F0502020204030204" pitchFamily="34" charset="0"/>
            </a:endParaRPr>
          </a:p>
        </p:txBody>
      </p:sp>
      <p:grpSp>
        <p:nvGrpSpPr>
          <p:cNvPr id="30" name="object 30"/>
          <p:cNvGrpSpPr/>
          <p:nvPr/>
        </p:nvGrpSpPr>
        <p:grpSpPr>
          <a:xfrm>
            <a:off x="6409033" y="3576046"/>
            <a:ext cx="474345" cy="474345"/>
            <a:chOff x="469337" y="3572517"/>
            <a:chExt cx="474345" cy="474345"/>
          </a:xfrm>
        </p:grpSpPr>
        <p:sp>
          <p:nvSpPr>
            <p:cNvPr id="31" name="object 31"/>
            <p:cNvSpPr/>
            <p:nvPr/>
          </p:nvSpPr>
          <p:spPr>
            <a:xfrm>
              <a:off x="469337" y="3572517"/>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32" name="object 32"/>
            <p:cNvPicPr/>
            <p:nvPr/>
          </p:nvPicPr>
          <p:blipFill>
            <a:blip r:embed="rId8" cstate="print"/>
            <a:stretch>
              <a:fillRect/>
            </a:stretch>
          </p:blipFill>
          <p:spPr>
            <a:xfrm>
              <a:off x="573284" y="3675504"/>
              <a:ext cx="266442" cy="268338"/>
            </a:xfrm>
            <a:prstGeom prst="rect">
              <a:avLst/>
            </a:prstGeom>
          </p:spPr>
        </p:pic>
      </p:grpSp>
      <p:pic>
        <p:nvPicPr>
          <p:cNvPr id="33" name="object 33"/>
          <p:cNvPicPr/>
          <p:nvPr/>
        </p:nvPicPr>
        <p:blipFill>
          <a:blip r:embed="rId9" cstate="print"/>
          <a:stretch>
            <a:fillRect/>
          </a:stretch>
        </p:blipFill>
        <p:spPr>
          <a:xfrm>
            <a:off x="6260149" y="4062799"/>
            <a:ext cx="245795" cy="245795"/>
          </a:xfrm>
          <a:prstGeom prst="rect">
            <a:avLst/>
          </a:prstGeom>
        </p:spPr>
      </p:pic>
      <p:sp>
        <p:nvSpPr>
          <p:cNvPr id="34" name="object 34"/>
          <p:cNvSpPr/>
          <p:nvPr/>
        </p:nvSpPr>
        <p:spPr>
          <a:xfrm>
            <a:off x="0" y="6183007"/>
            <a:ext cx="3211195" cy="333375"/>
          </a:xfrm>
          <a:custGeom>
            <a:avLst/>
            <a:gdLst/>
            <a:ahLst/>
            <a:cxnLst/>
            <a:rect l="l" t="t" r="r" b="b"/>
            <a:pathLst>
              <a:path w="3211195" h="333375">
                <a:moveTo>
                  <a:pt x="3211195" y="0"/>
                </a:moveTo>
                <a:lnTo>
                  <a:pt x="0" y="0"/>
                </a:lnTo>
                <a:lnTo>
                  <a:pt x="0" y="332993"/>
                </a:lnTo>
                <a:lnTo>
                  <a:pt x="3211195" y="332993"/>
                </a:lnTo>
                <a:lnTo>
                  <a:pt x="3211195" y="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35" name="object 35"/>
          <p:cNvSpPr txBox="1"/>
          <p:nvPr/>
        </p:nvSpPr>
        <p:spPr>
          <a:xfrm>
            <a:off x="-22225" y="6515522"/>
            <a:ext cx="1369695" cy="1292277"/>
          </a:xfrm>
          <a:prstGeom prst="rect">
            <a:avLst/>
          </a:prstGeom>
        </p:spPr>
        <p:txBody>
          <a:bodyPr vert="horz" wrap="square" lIns="0" tIns="7620" rIns="0" bIns="0" rtlCol="0">
            <a:spAutoFit/>
          </a:bodyPr>
          <a:lstStyle/>
          <a:p>
            <a:pPr marL="14604" marR="89535" indent="2540" algn="just" rtl="1">
              <a:lnSpc>
                <a:spcPct val="104200"/>
              </a:lnSpc>
              <a:spcBef>
                <a:spcPts val="60"/>
              </a:spcBef>
            </a:pPr>
            <a:br>
              <a:rPr lang="ar-JO" sz="800" dirty="0">
                <a:solidFill>
                  <a:schemeClr val="bg1"/>
                </a:solidFill>
                <a:cs typeface="Calibri" panose="020F0502020204030204" pitchFamily="34" charset="0"/>
              </a:rPr>
            </a:br>
            <a:r>
              <a:rPr lang="ar-JO" sz="800" b="0" i="0" dirty="0">
                <a:solidFill>
                  <a:schemeClr val="bg1"/>
                </a:solidFill>
                <a:effectLst/>
                <a:latin typeface="Helvetica Neue"/>
                <a:cs typeface="Calibri" panose="020F0502020204030204" pitchFamily="34" charset="0"/>
              </a:rPr>
              <a:t>الفلبين 2009 – موظفين ومتطوعين الصليب الأحمر يقدمون المساعدات الغذائية والتثقيف بشأن النظافة العامة في بارانغايس، التي تضررت بشدة من إعصار أوندوي في سبتمبر/أيلول 2009. </a:t>
            </a:r>
          </a:p>
          <a:p>
            <a:pPr marL="14604" marR="89535" indent="2540" algn="just" rtl="1">
              <a:lnSpc>
                <a:spcPct val="104200"/>
              </a:lnSpc>
              <a:spcBef>
                <a:spcPts val="60"/>
              </a:spcBef>
            </a:pPr>
            <a:r>
              <a:rPr lang="ar-JO" sz="800" b="0" i="0" dirty="0">
                <a:solidFill>
                  <a:schemeClr val="bg1"/>
                </a:solidFill>
                <a:effectLst/>
                <a:latin typeface="Helvetica Neue"/>
                <a:cs typeface="Calibri" panose="020F0502020204030204" pitchFamily="34" charset="0"/>
              </a:rPr>
              <a:t>© يوشي شيميزو/الاتحاد الدولي لجمعيات الصليب الأحمر والهلال الأحمر</a:t>
            </a:r>
            <a:endParaRPr sz="800" dirty="0">
              <a:solidFill>
                <a:schemeClr val="bg1"/>
              </a:solidFill>
              <a:latin typeface="Arial Narrow"/>
              <a:cs typeface="Calibri" panose="020F0502020204030204" pitchFamily="34" charset="0"/>
            </a:endParaRPr>
          </a:p>
        </p:txBody>
      </p:sp>
      <p:sp>
        <p:nvSpPr>
          <p:cNvPr id="36" name="Rectangle 1">
            <a:extLst>
              <a:ext uri="{FF2B5EF4-FFF2-40B4-BE49-F238E27FC236}">
                <a16:creationId xmlns:a16="http://schemas.microsoft.com/office/drawing/2014/main" id="{4593B591-9EE5-216F-2DC3-5ACFB92D45E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7" name="Rectangle 2">
            <a:extLst>
              <a:ext uri="{FF2B5EF4-FFF2-40B4-BE49-F238E27FC236}">
                <a16:creationId xmlns:a16="http://schemas.microsoft.com/office/drawing/2014/main" id="{5AC1137B-BF02-202F-8462-12E0A2A17E8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8" name="Rectangle 3">
            <a:extLst>
              <a:ext uri="{FF2B5EF4-FFF2-40B4-BE49-F238E27FC236}">
                <a16:creationId xmlns:a16="http://schemas.microsoft.com/office/drawing/2014/main" id="{A30771F0-DC26-C7FD-181A-5FF5CA4B535D}"/>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9" name="Rectangle 4">
            <a:extLst>
              <a:ext uri="{FF2B5EF4-FFF2-40B4-BE49-F238E27FC236}">
                <a16:creationId xmlns:a16="http://schemas.microsoft.com/office/drawing/2014/main" id="{916A1C47-03D3-7821-F275-33028A7BDCF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0" name="Rectangle 5">
            <a:extLst>
              <a:ext uri="{FF2B5EF4-FFF2-40B4-BE49-F238E27FC236}">
                <a16:creationId xmlns:a16="http://schemas.microsoft.com/office/drawing/2014/main" id="{7E816186-7286-775E-8875-3C64391EE4F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299" y="699577"/>
            <a:ext cx="5762625" cy="314960"/>
          </a:xfrm>
          <a:prstGeom prst="rect">
            <a:avLst/>
          </a:prstGeom>
        </p:spPr>
        <p:txBody>
          <a:bodyPr vert="horz" wrap="square" lIns="0" tIns="12700" rIns="0" bIns="0" rtlCol="0">
            <a:spAutoFit/>
          </a:bodyPr>
          <a:lstStyle/>
          <a:p>
            <a:pPr marL="12700" algn="r" rtl="1">
              <a:lnSpc>
                <a:spcPct val="100000"/>
              </a:lnSpc>
              <a:spcBef>
                <a:spcPts val="100"/>
              </a:spcBef>
            </a:pPr>
            <a:r>
              <a:rPr lang="ar-JO" sz="1900" b="1" spc="110" dirty="0">
                <a:solidFill>
                  <a:srgbClr val="992B7D"/>
                </a:solidFill>
                <a:latin typeface="Century Gothic"/>
                <a:cs typeface="Calibri" panose="020F0502020204030204" pitchFamily="34" charset="0"/>
              </a:rPr>
              <a:t>المرحلة4:</a:t>
            </a:r>
            <a:r>
              <a:rPr sz="1900" b="1" spc="30" dirty="0">
                <a:solidFill>
                  <a:srgbClr val="992B7D"/>
                </a:solidFill>
                <a:latin typeface="Century Gothic"/>
                <a:cs typeface="Calibri" panose="020F0502020204030204" pitchFamily="34" charset="0"/>
              </a:rPr>
              <a:t> </a:t>
            </a:r>
            <a:r>
              <a:rPr lang="ar-JO" sz="1900" spc="65" dirty="0">
                <a:solidFill>
                  <a:srgbClr val="E42A83"/>
                </a:solidFill>
                <a:latin typeface="Century Gothic"/>
                <a:cs typeface="Calibri" panose="020F0502020204030204" pitchFamily="34" charset="0"/>
              </a:rPr>
              <a:t>مشاركة الملاحظات والانطباعات والعمل وفقًا لها </a:t>
            </a:r>
            <a:endParaRPr sz="1900" dirty="0">
              <a:latin typeface="Century Gothic"/>
              <a:cs typeface="Calibri" panose="020F0502020204030204" pitchFamily="34" charset="0"/>
            </a:endParaRPr>
          </a:p>
        </p:txBody>
      </p:sp>
      <p:sp>
        <p:nvSpPr>
          <p:cNvPr id="3" name="object 3"/>
          <p:cNvSpPr txBox="1"/>
          <p:nvPr/>
        </p:nvSpPr>
        <p:spPr>
          <a:xfrm>
            <a:off x="3588611" y="1166909"/>
            <a:ext cx="2995930" cy="1054391"/>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dirty="0">
                <a:latin typeface="Arial"/>
                <a:cs typeface="Calibri" panose="020F0502020204030204" pitchFamily="34" charset="0"/>
              </a:rPr>
              <a:t>يوضح هذا القسم كيفية مشاركة تحليلك  </a:t>
            </a:r>
            <a:r>
              <a:rPr lang="ar-JO" sz="1000" dirty="0">
                <a:solidFill>
                  <a:srgbClr val="E42A83"/>
                </a:solidFill>
                <a:latin typeface="Arial"/>
                <a:cs typeface="Calibri" panose="020F0502020204030204" pitchFamily="34" charset="0"/>
                <a:hlinkClick r:id="rId2" action="ppaction://hlinksldjump"/>
              </a:rPr>
              <a:t>للتغذية الراجعة المجتمعية</a:t>
            </a:r>
            <a:r>
              <a:rPr lang="ar-JO" sz="1000" dirty="0">
                <a:solidFill>
                  <a:srgbClr val="E42A83"/>
                </a:solidFill>
                <a:latin typeface="Arial"/>
                <a:cs typeface="Calibri" panose="020F0502020204030204" pitchFamily="34" charset="0"/>
              </a:rPr>
              <a:t> </a:t>
            </a:r>
            <a:r>
              <a:rPr lang="ar-JO" sz="1000" dirty="0">
                <a:solidFill>
                  <a:schemeClr val="tx1"/>
                </a:solidFill>
                <a:latin typeface="Arial"/>
                <a:cs typeface="Calibri" panose="020F0502020204030204" pitchFamily="34" charset="0"/>
              </a:rPr>
              <a:t>مع مختلف أصحاب المصلحة لضمان إتخاذ الإجراءات اللازمة، وكيف يمكن ان تكون الملاحظات والانطباعات ذات فائدة على مستوى الإستجابة الإنسانية الأوسع. من المهم التفكير بالأشخاص الذين يحتاجون إلى هذه  المعلومات مع الأخذ بعين الاعتبار نوع المعلومة وتوقيتها عند مشاركة الملاحظات والانطباعات. </a:t>
            </a:r>
            <a:endParaRPr sz="1000" dirty="0">
              <a:latin typeface="Arial"/>
              <a:cs typeface="Calibri" panose="020F0502020204030204" pitchFamily="34" charset="0"/>
            </a:endParaRPr>
          </a:p>
        </p:txBody>
      </p:sp>
      <p:sp>
        <p:nvSpPr>
          <p:cNvPr id="4" name="object 4"/>
          <p:cNvSpPr txBox="1"/>
          <p:nvPr/>
        </p:nvSpPr>
        <p:spPr>
          <a:xfrm>
            <a:off x="515529" y="1164892"/>
            <a:ext cx="2995930" cy="682431"/>
          </a:xfrm>
          <a:prstGeom prst="rect">
            <a:avLst/>
          </a:prstGeom>
        </p:spPr>
        <p:txBody>
          <a:bodyPr vert="horz" wrap="square" lIns="0" tIns="12700" rIns="0" bIns="0" rtlCol="0">
            <a:spAutoFit/>
          </a:bodyPr>
          <a:lstStyle/>
          <a:p>
            <a:pPr marL="12700" marR="5080" algn="just" rtl="1">
              <a:lnSpc>
                <a:spcPct val="113999"/>
              </a:lnSpc>
              <a:spcBef>
                <a:spcPts val="100"/>
              </a:spcBef>
            </a:pPr>
            <a:r>
              <a:rPr lang="ar-JO" sz="900" dirty="0">
                <a:solidFill>
                  <a:schemeClr val="tx1"/>
                </a:solidFill>
                <a:latin typeface="Arial"/>
                <a:cs typeface="Calibri" panose="020F0502020204030204" pitchFamily="34" charset="0"/>
              </a:rPr>
              <a:t>راجع </a:t>
            </a:r>
            <a:r>
              <a:rPr lang="ar-JO" sz="900" dirty="0">
                <a:solidFill>
                  <a:srgbClr val="E42A83"/>
                </a:solidFill>
                <a:latin typeface="Arial"/>
                <a:cs typeface="Calibri" panose="020F0502020204030204" pitchFamily="34" charset="0"/>
                <a:hlinkClick r:id="rId3" action="ppaction://hlinksldjump"/>
              </a:rPr>
              <a:t>مخطط تدفق المعلومات</a:t>
            </a:r>
            <a:r>
              <a:rPr lang="ar-JO" sz="900" spc="75" dirty="0">
                <a:solidFill>
                  <a:srgbClr val="E42A83"/>
                </a:solidFill>
                <a:latin typeface="Arial"/>
                <a:cs typeface="Calibri" panose="020F0502020204030204" pitchFamily="34" charset="0"/>
              </a:rPr>
              <a:t> </a:t>
            </a:r>
            <a:r>
              <a:rPr lang="ar-JO" sz="900" dirty="0">
                <a:solidFill>
                  <a:schemeClr val="tx1"/>
                </a:solidFill>
                <a:latin typeface="Arial"/>
                <a:cs typeface="Calibri" panose="020F0502020204030204" pitchFamily="34" charset="0"/>
              </a:rPr>
              <a:t>ومخطط الأدوار والمسؤوليات الخاص بك، الذي كان جزءاً من تصميم </a:t>
            </a:r>
            <a:r>
              <a:rPr lang="ar-JO" sz="900" dirty="0">
                <a:solidFill>
                  <a:srgbClr val="E42A83"/>
                </a:solidFill>
                <a:latin typeface="Arial"/>
                <a:cs typeface="Calibri" panose="020F0502020204030204" pitchFamily="34" charset="0"/>
                <a:hlinkClick r:id="rId2" action="ppaction://hlinksldjump"/>
              </a:rPr>
              <a:t>آلية التغذية الراجعة</a:t>
            </a:r>
            <a:r>
              <a:rPr lang="ar-JO" sz="900" dirty="0">
                <a:solidFill>
                  <a:srgbClr val="E42A83"/>
                </a:solidFill>
                <a:latin typeface="Arial"/>
                <a:cs typeface="Calibri" panose="020F0502020204030204" pitchFamily="34" charset="0"/>
              </a:rPr>
              <a:t>. </a:t>
            </a:r>
            <a:endParaRPr lang="ar-JO" sz="900" dirty="0">
              <a:latin typeface="Arial"/>
              <a:cs typeface="Calibri" panose="020F0502020204030204" pitchFamily="34" charset="0"/>
            </a:endParaRPr>
          </a:p>
          <a:p>
            <a:pPr marL="12700" marR="5080" algn="just" rtl="1">
              <a:lnSpc>
                <a:spcPct val="113999"/>
              </a:lnSpc>
              <a:spcBef>
                <a:spcPts val="100"/>
              </a:spcBef>
            </a:pPr>
            <a:endParaRPr lang="ar-JO" sz="950" spc="75" dirty="0">
              <a:solidFill>
                <a:srgbClr val="E42A83"/>
              </a:solidFill>
              <a:latin typeface="Arial"/>
              <a:cs typeface="Calibri" panose="020F0502020204030204" pitchFamily="34" charset="0"/>
            </a:endParaRPr>
          </a:p>
          <a:p>
            <a:pPr marL="12700" marR="5080" algn="just">
              <a:lnSpc>
                <a:spcPct val="113999"/>
              </a:lnSpc>
              <a:spcBef>
                <a:spcPts val="100"/>
              </a:spcBef>
            </a:pPr>
            <a:endParaRPr lang="ar-JO" sz="950" spc="75" dirty="0">
              <a:solidFill>
                <a:srgbClr val="E42A83"/>
              </a:solidFill>
              <a:latin typeface="Arial"/>
              <a:cs typeface="Calibri" panose="020F0502020204030204" pitchFamily="34" charset="0"/>
              <a:hlinkClick r:id="rId2" action="ppaction://hlinksldjump"/>
            </a:endParaRPr>
          </a:p>
        </p:txBody>
      </p:sp>
      <p:sp>
        <p:nvSpPr>
          <p:cNvPr id="5" name="object 5"/>
          <p:cNvSpPr txBox="1"/>
          <p:nvPr/>
        </p:nvSpPr>
        <p:spPr>
          <a:xfrm>
            <a:off x="1621689" y="2329418"/>
            <a:ext cx="5287645" cy="574675"/>
          </a:xfrm>
          <a:prstGeom prst="rect">
            <a:avLst/>
          </a:prstGeom>
        </p:spPr>
        <p:txBody>
          <a:bodyPr vert="horz" wrap="square" lIns="0" tIns="12700" rIns="0" bIns="0" rtlCol="0">
            <a:spAutoFit/>
          </a:bodyPr>
          <a:lstStyle/>
          <a:p>
            <a:pPr marL="12700" lvl="1" rtl="1">
              <a:spcBef>
                <a:spcPts val="100"/>
              </a:spcBef>
            </a:pPr>
            <a:r>
              <a:rPr lang="ar-JO" sz="1700" b="1" dirty="0">
                <a:solidFill>
                  <a:srgbClr val="E42A83"/>
                </a:solidFill>
                <a:latin typeface="Century Gothic"/>
                <a:cs typeface="Calibri" panose="020F0502020204030204" pitchFamily="34" charset="0"/>
              </a:rPr>
              <a:t>4.1</a:t>
            </a:r>
            <a:r>
              <a:rPr lang="ar-JO" sz="1700" b="1" spc="60" dirty="0">
                <a:solidFill>
                  <a:srgbClr val="E42A83"/>
                </a:solidFill>
                <a:latin typeface="Century Gothic"/>
                <a:cs typeface="Calibri" panose="020F0502020204030204" pitchFamily="34" charset="0"/>
              </a:rPr>
              <a:t> </a:t>
            </a:r>
            <a:r>
              <a:rPr lang="ar-JO" sz="1700" b="1" spc="70" dirty="0">
                <a:solidFill>
                  <a:srgbClr val="E42A83"/>
                </a:solidFill>
                <a:latin typeface="Century Gothic"/>
                <a:cs typeface="Calibri" panose="020F0502020204030204" pitchFamily="34" charset="0"/>
              </a:rPr>
              <a:t>مشاركة بيانات الملاحظات والانطباعات في تنسيقات مناسبة </a:t>
            </a:r>
            <a:endParaRPr lang="ar-JO" sz="1700" dirty="0">
              <a:latin typeface="Century Gothic"/>
              <a:cs typeface="Calibri" panose="020F0502020204030204" pitchFamily="34" charset="0"/>
            </a:endParaRPr>
          </a:p>
          <a:p>
            <a:pPr marL="12700" lvl="6" algn="r" rtl="1">
              <a:spcBef>
                <a:spcPts val="1140"/>
              </a:spcBef>
            </a:pPr>
            <a:r>
              <a:rPr lang="ar-JO" sz="1000" dirty="0">
                <a:latin typeface="Arial"/>
                <a:cs typeface="Calibri" panose="020F0502020204030204" pitchFamily="34" charset="0"/>
              </a:rPr>
              <a:t>        لمشاركة الملاحظات والانطباعات مع أصحاب المصلحة المختلفين، احرص على طرح الأسئلة الآتية:</a:t>
            </a:r>
            <a:endParaRPr sz="1000" dirty="0">
              <a:latin typeface="Arial"/>
              <a:cs typeface="Calibri" panose="020F0502020204030204" pitchFamily="34" charset="0"/>
            </a:endParaRPr>
          </a:p>
        </p:txBody>
      </p:sp>
      <p:pic>
        <p:nvPicPr>
          <p:cNvPr id="6" name="object 6"/>
          <p:cNvPicPr/>
          <p:nvPr/>
        </p:nvPicPr>
        <p:blipFill>
          <a:blip r:embed="rId4" cstate="print"/>
          <a:stretch>
            <a:fillRect/>
          </a:stretch>
        </p:blipFill>
        <p:spPr>
          <a:xfrm>
            <a:off x="720001" y="3014376"/>
            <a:ext cx="142798" cy="142798"/>
          </a:xfrm>
          <a:prstGeom prst="rect">
            <a:avLst/>
          </a:prstGeom>
        </p:spPr>
      </p:pic>
      <p:sp>
        <p:nvSpPr>
          <p:cNvPr id="7" name="object 7"/>
          <p:cNvSpPr txBox="1"/>
          <p:nvPr/>
        </p:nvSpPr>
        <p:spPr>
          <a:xfrm>
            <a:off x="750285" y="3007036"/>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a:latin typeface="Century Gothic"/>
              <a:cs typeface="Calibri" panose="020F0502020204030204" pitchFamily="34" charset="0"/>
            </a:endParaRPr>
          </a:p>
        </p:txBody>
      </p:sp>
      <p:sp>
        <p:nvSpPr>
          <p:cNvPr id="8" name="object 8"/>
          <p:cNvSpPr txBox="1"/>
          <p:nvPr/>
        </p:nvSpPr>
        <p:spPr>
          <a:xfrm>
            <a:off x="912837" y="2998627"/>
            <a:ext cx="2313305" cy="443865"/>
          </a:xfrm>
          <a:prstGeom prst="rect">
            <a:avLst/>
          </a:prstGeom>
        </p:spPr>
        <p:txBody>
          <a:bodyPr vert="horz" wrap="square" lIns="0" tIns="12700" rIns="0" bIns="0" rtlCol="0">
            <a:spAutoFit/>
          </a:bodyPr>
          <a:lstStyle/>
          <a:p>
            <a:pPr marL="12700" algn="r">
              <a:lnSpc>
                <a:spcPct val="100000"/>
              </a:lnSpc>
              <a:spcBef>
                <a:spcPts val="100"/>
              </a:spcBef>
            </a:pPr>
            <a:r>
              <a:rPr lang="ar-JO" sz="950" b="1" i="1" dirty="0">
                <a:solidFill>
                  <a:srgbClr val="97569C"/>
                </a:solidFill>
                <a:latin typeface="Calibri"/>
                <a:cs typeface="Calibri" panose="020F0502020204030204" pitchFamily="34" charset="0"/>
              </a:rPr>
              <a:t>من يحتاج هذا النوع من الملاحظات والانطباعات؟</a:t>
            </a:r>
            <a:endParaRPr sz="950" dirty="0">
              <a:latin typeface="Calibri"/>
              <a:cs typeface="Calibri" panose="020F0502020204030204" pitchFamily="34" charset="0"/>
            </a:endParaRPr>
          </a:p>
          <a:p>
            <a:pPr marL="12700" algn="r">
              <a:lnSpc>
                <a:spcPct val="100000"/>
              </a:lnSpc>
              <a:spcBef>
                <a:spcPts val="1010"/>
              </a:spcBef>
            </a:pPr>
            <a:r>
              <a:rPr lang="ar-JO" sz="950" b="1" i="1" dirty="0">
                <a:solidFill>
                  <a:srgbClr val="97569C"/>
                </a:solidFill>
                <a:latin typeface="Calibri"/>
                <a:cs typeface="Calibri" panose="020F0502020204030204" pitchFamily="34" charset="0"/>
              </a:rPr>
              <a:t>ما هو مستوى التفاصيل التي يحتاجها؟ </a:t>
            </a:r>
            <a:endParaRPr sz="950" dirty="0">
              <a:latin typeface="Calibri"/>
              <a:cs typeface="Calibri" panose="020F0502020204030204" pitchFamily="34" charset="0"/>
            </a:endParaRPr>
          </a:p>
        </p:txBody>
      </p:sp>
      <p:pic>
        <p:nvPicPr>
          <p:cNvPr id="9" name="object 9"/>
          <p:cNvPicPr/>
          <p:nvPr/>
        </p:nvPicPr>
        <p:blipFill>
          <a:blip r:embed="rId4" cstate="print"/>
          <a:stretch>
            <a:fillRect/>
          </a:stretch>
        </p:blipFill>
        <p:spPr>
          <a:xfrm>
            <a:off x="720001" y="3287476"/>
            <a:ext cx="142798" cy="142798"/>
          </a:xfrm>
          <a:prstGeom prst="rect">
            <a:avLst/>
          </a:prstGeom>
        </p:spPr>
      </p:pic>
      <p:sp>
        <p:nvSpPr>
          <p:cNvPr id="10" name="object 10"/>
          <p:cNvSpPr txBox="1"/>
          <p:nvPr/>
        </p:nvSpPr>
        <p:spPr>
          <a:xfrm>
            <a:off x="750285" y="3280136"/>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a:latin typeface="Century Gothic"/>
              <a:cs typeface="Calibri" panose="020F0502020204030204" pitchFamily="34" charset="0"/>
            </a:endParaRPr>
          </a:p>
        </p:txBody>
      </p:sp>
      <p:pic>
        <p:nvPicPr>
          <p:cNvPr id="11" name="object 11"/>
          <p:cNvPicPr/>
          <p:nvPr/>
        </p:nvPicPr>
        <p:blipFill>
          <a:blip r:embed="rId4" cstate="print"/>
          <a:stretch>
            <a:fillRect/>
          </a:stretch>
        </p:blipFill>
        <p:spPr>
          <a:xfrm>
            <a:off x="3869999" y="3014376"/>
            <a:ext cx="142798" cy="142798"/>
          </a:xfrm>
          <a:prstGeom prst="rect">
            <a:avLst/>
          </a:prstGeom>
        </p:spPr>
      </p:pic>
      <p:sp>
        <p:nvSpPr>
          <p:cNvPr id="12" name="object 12"/>
          <p:cNvSpPr txBox="1"/>
          <p:nvPr/>
        </p:nvSpPr>
        <p:spPr>
          <a:xfrm>
            <a:off x="3900285" y="3007036"/>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a:latin typeface="Century Gothic"/>
              <a:cs typeface="Calibri" panose="020F0502020204030204" pitchFamily="34" charset="0"/>
            </a:endParaRPr>
          </a:p>
        </p:txBody>
      </p:sp>
      <p:sp>
        <p:nvSpPr>
          <p:cNvPr id="13" name="object 13"/>
          <p:cNvSpPr txBox="1"/>
          <p:nvPr/>
        </p:nvSpPr>
        <p:spPr>
          <a:xfrm>
            <a:off x="4062838" y="2998627"/>
            <a:ext cx="2658745" cy="579646"/>
          </a:xfrm>
          <a:prstGeom prst="rect">
            <a:avLst/>
          </a:prstGeom>
        </p:spPr>
        <p:txBody>
          <a:bodyPr vert="horz" wrap="square" lIns="0" tIns="12700" rIns="0" bIns="0" rtlCol="0">
            <a:spAutoFit/>
          </a:bodyPr>
          <a:lstStyle/>
          <a:p>
            <a:pPr marL="12700" rtl="1">
              <a:lnSpc>
                <a:spcPct val="100000"/>
              </a:lnSpc>
              <a:spcBef>
                <a:spcPts val="100"/>
              </a:spcBef>
            </a:pPr>
            <a:r>
              <a:rPr lang="ar-JO" sz="950" b="1" i="1" dirty="0">
                <a:solidFill>
                  <a:srgbClr val="97569C"/>
                </a:solidFill>
                <a:latin typeface="Calibri"/>
                <a:cs typeface="Calibri" panose="020F0502020204030204" pitchFamily="34" charset="0"/>
              </a:rPr>
              <a:t>ما هي الوتيرة التي يحتاجون فيها إلى رؤية الملاحظات والانطباعات؟</a:t>
            </a:r>
            <a:endParaRPr sz="950" dirty="0">
              <a:latin typeface="Calibri"/>
              <a:cs typeface="Calibri" panose="020F0502020204030204" pitchFamily="34" charset="0"/>
            </a:endParaRPr>
          </a:p>
          <a:p>
            <a:pPr marL="12700" rtl="1">
              <a:lnSpc>
                <a:spcPct val="100000"/>
              </a:lnSpc>
              <a:spcBef>
                <a:spcPts val="1010"/>
              </a:spcBef>
            </a:pPr>
            <a:r>
              <a:rPr lang="ar-JO" sz="950" b="1" i="1" dirty="0">
                <a:solidFill>
                  <a:srgbClr val="97569C"/>
                </a:solidFill>
                <a:latin typeface="Calibri"/>
                <a:cs typeface="Calibri" panose="020F0502020204030204" pitchFamily="34" charset="0"/>
              </a:rPr>
              <a:t>ما هو التنسيق الذي تريدون عرض الملاحظات والانطباعات به؟ </a:t>
            </a:r>
            <a:endParaRPr sz="950" dirty="0">
              <a:latin typeface="Calibri"/>
              <a:cs typeface="Calibri" panose="020F0502020204030204" pitchFamily="34" charset="0"/>
            </a:endParaRPr>
          </a:p>
        </p:txBody>
      </p:sp>
      <p:pic>
        <p:nvPicPr>
          <p:cNvPr id="14" name="object 14"/>
          <p:cNvPicPr/>
          <p:nvPr/>
        </p:nvPicPr>
        <p:blipFill>
          <a:blip r:embed="rId4" cstate="print"/>
          <a:stretch>
            <a:fillRect/>
          </a:stretch>
        </p:blipFill>
        <p:spPr>
          <a:xfrm>
            <a:off x="3870000" y="3287476"/>
            <a:ext cx="142798" cy="142798"/>
          </a:xfrm>
          <a:prstGeom prst="rect">
            <a:avLst/>
          </a:prstGeom>
        </p:spPr>
      </p:pic>
      <p:sp>
        <p:nvSpPr>
          <p:cNvPr id="15" name="object 15"/>
          <p:cNvSpPr txBox="1"/>
          <p:nvPr/>
        </p:nvSpPr>
        <p:spPr>
          <a:xfrm>
            <a:off x="3900285" y="3280136"/>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entury Gothic"/>
                <a:cs typeface="Calibri" panose="020F0502020204030204" pitchFamily="34" charset="0"/>
              </a:rPr>
              <a:t>?</a:t>
            </a:r>
            <a:endParaRPr sz="800">
              <a:latin typeface="Century Gothic"/>
              <a:cs typeface="Calibri" panose="020F0502020204030204" pitchFamily="34" charset="0"/>
            </a:endParaRPr>
          </a:p>
        </p:txBody>
      </p:sp>
      <p:sp>
        <p:nvSpPr>
          <p:cNvPr id="16" name="object 16"/>
          <p:cNvSpPr/>
          <p:nvPr/>
        </p:nvSpPr>
        <p:spPr>
          <a:xfrm>
            <a:off x="719999" y="3960863"/>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17" name="object 17"/>
          <p:cNvSpPr txBox="1"/>
          <p:nvPr/>
        </p:nvSpPr>
        <p:spPr>
          <a:xfrm>
            <a:off x="3972656" y="3705751"/>
            <a:ext cx="2807335" cy="159018"/>
          </a:xfrm>
          <a:prstGeom prst="rect">
            <a:avLst/>
          </a:prstGeom>
        </p:spPr>
        <p:txBody>
          <a:bodyPr vert="horz" wrap="square" lIns="0" tIns="12700" rIns="0" bIns="0" rtlCol="0">
            <a:spAutoFit/>
          </a:bodyPr>
          <a:lstStyle/>
          <a:p>
            <a:pPr marL="12700" rtl="1">
              <a:lnSpc>
                <a:spcPct val="100000"/>
              </a:lnSpc>
              <a:spcBef>
                <a:spcPts val="100"/>
              </a:spcBef>
            </a:pPr>
            <a:r>
              <a:rPr lang="ar-JO" sz="950" dirty="0">
                <a:latin typeface="Arial"/>
                <a:cs typeface="Calibri" panose="020F0502020204030204" pitchFamily="34" charset="0"/>
              </a:rPr>
              <a:t>ستعمل الأدوات الآتية على توجيهك خلال هذه العملية: </a:t>
            </a:r>
            <a:endParaRPr sz="950" dirty="0">
              <a:latin typeface="Arial"/>
              <a:cs typeface="Calibri" panose="020F0502020204030204" pitchFamily="34" charset="0"/>
            </a:endParaRPr>
          </a:p>
        </p:txBody>
      </p:sp>
      <p:sp>
        <p:nvSpPr>
          <p:cNvPr id="18" name="object 18"/>
          <p:cNvSpPr txBox="1"/>
          <p:nvPr/>
        </p:nvSpPr>
        <p:spPr>
          <a:xfrm>
            <a:off x="2671231" y="4039216"/>
            <a:ext cx="3625215"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40" dirty="0">
                <a:solidFill>
                  <a:srgbClr val="FFFFFF"/>
                </a:solidFill>
                <a:latin typeface="Century Gothic"/>
                <a:cs typeface="Calibri" panose="020F0502020204030204" pitchFamily="34" charset="0"/>
              </a:rPr>
              <a:t>المصادر</a:t>
            </a:r>
            <a:endParaRPr sz="1300" dirty="0">
              <a:latin typeface="Century Gothic"/>
              <a:cs typeface="Calibri" panose="020F0502020204030204" pitchFamily="34" charset="0"/>
            </a:endParaRPr>
          </a:p>
          <a:p>
            <a:pPr>
              <a:lnSpc>
                <a:spcPct val="100000"/>
              </a:lnSpc>
              <a:spcBef>
                <a:spcPts val="10"/>
              </a:spcBef>
            </a:pPr>
            <a:endParaRPr sz="1450" dirty="0">
              <a:latin typeface="Century Gothic"/>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spc="-20" dirty="0">
                <a:solidFill>
                  <a:srgbClr val="992B7D"/>
                </a:solidFill>
                <a:uFill>
                  <a:solidFill>
                    <a:srgbClr val="992B7D"/>
                  </a:solidFill>
                </a:uFill>
                <a:latin typeface="Arial"/>
                <a:cs typeface="Calibri" panose="020F0502020204030204" pitchFamily="34" charset="0"/>
                <a:hlinkClick r:id="rId5"/>
              </a:rPr>
              <a:t>أداة التغذية الراجعة 27: اختيار التنسيق المناسب لجمهورك</a:t>
            </a:r>
            <a:endParaRPr sz="950" dirty="0">
              <a:latin typeface="Arial"/>
              <a:cs typeface="Calibri" panose="020F0502020204030204" pitchFamily="34" charset="0"/>
            </a:endParaRPr>
          </a:p>
        </p:txBody>
      </p:sp>
      <p:sp>
        <p:nvSpPr>
          <p:cNvPr id="19" name="object 19"/>
          <p:cNvSpPr txBox="1"/>
          <p:nvPr/>
        </p:nvSpPr>
        <p:spPr>
          <a:xfrm>
            <a:off x="3854067" y="4821781"/>
            <a:ext cx="2995930" cy="628377"/>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بمجرد تحديد معلومات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المنتج</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المناسبة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سيتعين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عليك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تجميع النتائج بطريقة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تتيح</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للجمهور فهمها ومناقشتها ومواصلة استكشافها ومعالجته</a:t>
            </a:r>
            <a:r>
              <a:rPr lang="ar-JO" altLang="en-US" sz="1000" dirty="0">
                <a:solidFill>
                  <a:srgbClr val="202124"/>
                </a:solidFill>
                <a:latin typeface="inherit"/>
                <a:cs typeface="Calibri" panose="020F0502020204030204" pitchFamily="34" charset="0"/>
              </a:rPr>
              <a:t>ا. لن تكون هناك حاجة للإبلاغ عن جميع التفاصيل ولكن عليك تسليط الضوء على كل ما</a:t>
            </a:r>
            <a:endParaRPr kumimoji="0" lang="ar-JO" altLang="en-US" sz="100" b="0" i="0" u="none" strike="noStrike" cap="none" normalizeH="0" baseline="0" dirty="0">
              <a:ln>
                <a:noFill/>
              </a:ln>
              <a:solidFill>
                <a:schemeClr val="tx1"/>
              </a:solidFill>
              <a:effectLst/>
              <a:cs typeface="Calibri" panose="020F0502020204030204" pitchFamily="34" charset="0"/>
            </a:endParaRPr>
          </a:p>
        </p:txBody>
      </p:sp>
      <p:sp>
        <p:nvSpPr>
          <p:cNvPr id="20" name="object 20"/>
          <p:cNvSpPr txBox="1"/>
          <p:nvPr/>
        </p:nvSpPr>
        <p:spPr>
          <a:xfrm>
            <a:off x="727334" y="4793178"/>
            <a:ext cx="2995930" cy="704745"/>
          </a:xfrm>
          <a:prstGeom prst="rect">
            <a:avLst/>
          </a:prstGeom>
        </p:spPr>
        <p:txBody>
          <a:bodyPr vert="horz" wrap="square" lIns="0" tIns="12700" rIns="0" bIns="0" rtlCol="0">
            <a:spAutoFit/>
          </a:bodyPr>
          <a:lstStyle/>
          <a:p>
            <a:pPr marL="12700" marR="5080" algn="r" rtl="1">
              <a:lnSpc>
                <a:spcPct val="113999"/>
              </a:lnSpc>
              <a:spcBef>
                <a:spcPts val="100"/>
              </a:spcBef>
            </a:pPr>
            <a:r>
              <a:rPr lang="ar-JO" altLang="en-US" sz="1000" dirty="0">
                <a:solidFill>
                  <a:srgbClr val="202124"/>
                </a:solidFill>
                <a:latin typeface="inherit"/>
                <a:cs typeface="Calibri" panose="020F0502020204030204" pitchFamily="34" charset="0"/>
              </a:rPr>
              <a:t>هو مهم وقابل للتنفيذ.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تشتمل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الأداة أدناه أيضًا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على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روابط لأمثلة أو قوالب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لمنتجات معلومات متنوعة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بما في ذلك عرض تقديمي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بصيغة </a:t>
            </a:r>
            <a:r>
              <a:rPr kumimoji="0" lang="ar-JO" altLang="en-US" sz="1000" b="0" i="0" u="none" strike="noStrike" cap="none" normalizeH="0" baseline="0">
                <a:ln>
                  <a:noFill/>
                </a:ln>
                <a:solidFill>
                  <a:srgbClr val="202124"/>
                </a:solidFill>
                <a:effectLst/>
                <a:latin typeface="inherit"/>
                <a:cs typeface="Calibri" panose="020F0502020204030204" pitchFamily="34" charset="0"/>
              </a:rPr>
              <a:t>بوربوينت </a:t>
            </a:r>
            <a:r>
              <a:rPr lang="ar-JO" altLang="en-US" sz="1000">
                <a:solidFill>
                  <a:srgbClr val="202124"/>
                </a:solidFill>
                <a:latin typeface="inherit"/>
                <a:cs typeface="Calibri" panose="020F0502020204030204" pitchFamily="34" charset="0"/>
              </a:rPr>
              <a:t>بالإضافة إلى</a:t>
            </a:r>
            <a:r>
              <a:rPr lang="ar-JO" altLang="en-US" sz="1000" dirty="0">
                <a:solidFill>
                  <a:srgbClr val="202124"/>
                </a:solidFill>
                <a:latin typeface="inherit"/>
                <a:cs typeface="Calibri" panose="020F0502020204030204" pitchFamily="34" charset="0"/>
              </a:rPr>
              <a:t> </a:t>
            </a:r>
            <a:r>
              <a:rPr kumimoji="0" lang="ar-SA" altLang="en-US" sz="1000" b="0" i="0" u="none" strike="noStrike" cap="none" normalizeH="0" baseline="0">
                <a:ln>
                  <a:noFill/>
                </a:ln>
                <a:solidFill>
                  <a:srgbClr val="202124"/>
                </a:solidFill>
                <a:effectLst/>
                <a:latin typeface="inherit"/>
                <a:cs typeface="Calibri" panose="020F0502020204030204" pitchFamily="34" charset="0"/>
              </a:rPr>
              <a:t>تقرير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سردي</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r" rtl="1">
              <a:lnSpc>
                <a:spcPct val="113999"/>
              </a:lnSpc>
              <a:spcBef>
                <a:spcPts val="100"/>
              </a:spcBef>
            </a:pPr>
            <a:endParaRPr sz="950" dirty="0">
              <a:latin typeface="Arial"/>
              <a:cs typeface="Calibri" panose="020F0502020204030204" pitchFamily="34" charset="0"/>
            </a:endParaRPr>
          </a:p>
        </p:txBody>
      </p:sp>
      <p:sp>
        <p:nvSpPr>
          <p:cNvPr id="21" name="object 21"/>
          <p:cNvSpPr/>
          <p:nvPr/>
        </p:nvSpPr>
        <p:spPr>
          <a:xfrm>
            <a:off x="719999" y="5933963"/>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22" name="object 22"/>
          <p:cNvSpPr/>
          <p:nvPr/>
        </p:nvSpPr>
        <p:spPr>
          <a:xfrm>
            <a:off x="719999" y="6901564"/>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23" name="object 23"/>
          <p:cNvSpPr txBox="1"/>
          <p:nvPr/>
        </p:nvSpPr>
        <p:spPr>
          <a:xfrm>
            <a:off x="2450341" y="6003749"/>
            <a:ext cx="3891279" cy="1191260"/>
          </a:xfrm>
          <a:prstGeom prst="rect">
            <a:avLst/>
          </a:prstGeom>
        </p:spPr>
        <p:txBody>
          <a:bodyPr vert="horz" wrap="square" lIns="0" tIns="12700" rIns="0" bIns="0" rtlCol="0">
            <a:spAutoFit/>
          </a:bodyPr>
          <a:lstStyle/>
          <a:p>
            <a:pPr marL="12700" rtl="1">
              <a:lnSpc>
                <a:spcPct val="100000"/>
              </a:lnSpc>
              <a:spcBef>
                <a:spcPts val="100"/>
              </a:spcBef>
            </a:pPr>
            <a:r>
              <a:rPr lang="ar-JO" sz="1300" b="1" spc="40" dirty="0">
                <a:solidFill>
                  <a:srgbClr val="FFFFFF"/>
                </a:solidFill>
                <a:latin typeface="Century Gothic"/>
                <a:cs typeface="Calibri" panose="020F0502020204030204" pitchFamily="34" charset="0"/>
              </a:rPr>
              <a:t>المصادر</a:t>
            </a:r>
            <a:endParaRPr sz="1300" dirty="0">
              <a:latin typeface="Century Gothic"/>
              <a:cs typeface="Calibri" panose="020F0502020204030204" pitchFamily="34" charset="0"/>
            </a:endParaRPr>
          </a:p>
          <a:p>
            <a:pPr>
              <a:lnSpc>
                <a:spcPct val="100000"/>
              </a:lnSpc>
              <a:spcBef>
                <a:spcPts val="10"/>
              </a:spcBef>
            </a:pPr>
            <a:endParaRPr sz="1450" dirty="0">
              <a:latin typeface="Century Gothic"/>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spc="-20" dirty="0">
                <a:solidFill>
                  <a:srgbClr val="992B7D"/>
                </a:solidFill>
                <a:uFill>
                  <a:solidFill>
                    <a:srgbClr val="992B7D"/>
                  </a:solidFill>
                </a:uFill>
                <a:latin typeface="Arial"/>
                <a:cs typeface="Calibri" panose="020F0502020204030204" pitchFamily="34" charset="0"/>
                <a:hlinkClick r:id="rId5"/>
              </a:rPr>
              <a:t>أداة التغذية الراجعة 28: تنسيقات لمشاركة التغذية الراجعة المجتمعية</a:t>
            </a:r>
            <a:endParaRPr sz="950" dirty="0">
              <a:latin typeface="Arial"/>
              <a:cs typeface="Calibri" panose="020F0502020204030204" pitchFamily="34" charset="0"/>
            </a:endParaRPr>
          </a:p>
          <a:p>
            <a:pPr>
              <a:lnSpc>
                <a:spcPct val="100000"/>
              </a:lnSpc>
            </a:pPr>
            <a:endParaRPr sz="1300" dirty="0">
              <a:latin typeface="Arial"/>
              <a:cs typeface="Calibri" panose="020F0502020204030204" pitchFamily="34" charset="0"/>
            </a:endParaRPr>
          </a:p>
          <a:p>
            <a:pPr>
              <a:lnSpc>
                <a:spcPct val="100000"/>
              </a:lnSpc>
              <a:spcBef>
                <a:spcPts val="25"/>
              </a:spcBef>
            </a:pPr>
            <a:endParaRPr sz="1400" dirty="0">
              <a:latin typeface="Arial"/>
              <a:cs typeface="Calibri" panose="020F0502020204030204" pitchFamily="34" charset="0"/>
            </a:endParaRPr>
          </a:p>
          <a:p>
            <a:pPr marL="12700" rtl="1">
              <a:lnSpc>
                <a:spcPct val="100000"/>
              </a:lnSpc>
            </a:pPr>
            <a:r>
              <a:rPr lang="ar-JO" sz="1300" b="1" spc="85" dirty="0">
                <a:solidFill>
                  <a:srgbClr val="FFFFFF"/>
                </a:solidFill>
                <a:latin typeface="Century Gothic"/>
                <a:cs typeface="Calibri" panose="020F0502020204030204" pitchFamily="34" charset="0"/>
              </a:rPr>
              <a:t>حماية هوية مقدم الملاحظات والانطباعات</a:t>
            </a:r>
            <a:endParaRPr sz="1300" dirty="0">
              <a:latin typeface="Century Gothic"/>
              <a:cs typeface="Calibri" panose="020F0502020204030204" pitchFamily="34" charset="0"/>
            </a:endParaRPr>
          </a:p>
        </p:txBody>
      </p:sp>
      <p:sp>
        <p:nvSpPr>
          <p:cNvPr id="24" name="object 24"/>
          <p:cNvSpPr txBox="1"/>
          <p:nvPr/>
        </p:nvSpPr>
        <p:spPr>
          <a:xfrm>
            <a:off x="3796761" y="7456607"/>
            <a:ext cx="2995930" cy="628377"/>
          </a:xfrm>
          <a:prstGeom prst="rect">
            <a:avLst/>
          </a:prstGeom>
        </p:spPr>
        <p:txBody>
          <a:bodyPr vert="horz" wrap="square" lIns="0" tIns="12700" rIns="0" bIns="0" rtlCol="0">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حتى </a:t>
            </a:r>
            <a:r>
              <a:rPr lang="ar-JO" altLang="en-US" sz="1000" dirty="0">
                <a:solidFill>
                  <a:srgbClr val="202124"/>
                </a:solidFill>
                <a:latin typeface="inherit"/>
                <a:cs typeface="Calibri" panose="020F0502020204030204" pitchFamily="34" charset="0"/>
              </a:rPr>
              <a:t>قي حالة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مشاركة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دون أي معلومات شخصية مثل الأسماء أو تفاصيل الاتصال، فأنت بحاجة إلى التأكد من عدم وجود</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معلومات يمكن استخدامها لتحديد هوية الشخص الذي شارك</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هذه 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الأشخاص الآخرين المعنيين</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object 25"/>
          <p:cNvSpPr txBox="1"/>
          <p:nvPr/>
        </p:nvSpPr>
        <p:spPr>
          <a:xfrm>
            <a:off x="613001" y="7456607"/>
            <a:ext cx="2995930" cy="320601"/>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إخفاء </a:t>
            </a:r>
            <a:r>
              <a:rPr lang="ar-JO" altLang="en-US" sz="1000">
                <a:solidFill>
                  <a:srgbClr val="202124"/>
                </a:solidFill>
                <a:latin typeface="inherit"/>
                <a:cs typeface="Calibri" panose="020F0502020204030204" pitchFamily="34" charset="0"/>
              </a:rPr>
              <a:t>مصدر</a:t>
            </a:r>
            <a:r>
              <a:rPr kumimoji="0" lang="ar-SA" altLang="en-US" sz="1000" b="0" i="0" u="none" strike="noStrike" cap="none" normalizeH="0" baseline="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أي بيانات قبل مشاركتها، خاصة عندما يكون هناك خطر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بوجود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معلومات حساسة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pic>
        <p:nvPicPr>
          <p:cNvPr id="26" name="object 26"/>
          <p:cNvPicPr/>
          <p:nvPr/>
        </p:nvPicPr>
        <p:blipFill>
          <a:blip r:embed="rId6" cstate="print"/>
          <a:stretch>
            <a:fillRect/>
          </a:stretch>
        </p:blipFill>
        <p:spPr>
          <a:xfrm>
            <a:off x="6767995" y="7808679"/>
            <a:ext cx="72009" cy="71996"/>
          </a:xfrm>
          <a:prstGeom prst="rect">
            <a:avLst/>
          </a:prstGeom>
        </p:spPr>
      </p:pic>
      <p:grpSp>
        <p:nvGrpSpPr>
          <p:cNvPr id="27" name="object 27"/>
          <p:cNvGrpSpPr/>
          <p:nvPr/>
        </p:nvGrpSpPr>
        <p:grpSpPr>
          <a:xfrm>
            <a:off x="6393594" y="3889520"/>
            <a:ext cx="474345" cy="474345"/>
            <a:chOff x="469337" y="3910977"/>
            <a:chExt cx="474345" cy="474345"/>
          </a:xfrm>
        </p:grpSpPr>
        <p:sp>
          <p:nvSpPr>
            <p:cNvPr id="28" name="object 28"/>
            <p:cNvSpPr/>
            <p:nvPr/>
          </p:nvSpPr>
          <p:spPr>
            <a:xfrm>
              <a:off x="469337" y="3910977"/>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9" name="object 29"/>
            <p:cNvPicPr/>
            <p:nvPr/>
          </p:nvPicPr>
          <p:blipFill>
            <a:blip r:embed="rId7" cstate="print"/>
            <a:stretch>
              <a:fillRect/>
            </a:stretch>
          </p:blipFill>
          <p:spPr>
            <a:xfrm>
              <a:off x="573284" y="4013964"/>
              <a:ext cx="266442" cy="268339"/>
            </a:xfrm>
            <a:prstGeom prst="rect">
              <a:avLst/>
            </a:prstGeom>
          </p:spPr>
        </p:pic>
      </p:grpSp>
      <p:pic>
        <p:nvPicPr>
          <p:cNvPr id="30" name="object 30"/>
          <p:cNvPicPr/>
          <p:nvPr/>
        </p:nvPicPr>
        <p:blipFill>
          <a:blip r:embed="rId8" cstate="print"/>
          <a:stretch>
            <a:fillRect/>
          </a:stretch>
        </p:blipFill>
        <p:spPr>
          <a:xfrm>
            <a:off x="6296446" y="4386109"/>
            <a:ext cx="245795" cy="245795"/>
          </a:xfrm>
          <a:prstGeom prst="rect">
            <a:avLst/>
          </a:prstGeom>
        </p:spPr>
      </p:pic>
      <p:grpSp>
        <p:nvGrpSpPr>
          <p:cNvPr id="31" name="object 31"/>
          <p:cNvGrpSpPr/>
          <p:nvPr/>
        </p:nvGrpSpPr>
        <p:grpSpPr>
          <a:xfrm>
            <a:off x="6393594" y="5904025"/>
            <a:ext cx="474345" cy="474345"/>
            <a:chOff x="469337" y="5884077"/>
            <a:chExt cx="474345" cy="474345"/>
          </a:xfrm>
        </p:grpSpPr>
        <p:sp>
          <p:nvSpPr>
            <p:cNvPr id="32" name="object 32"/>
            <p:cNvSpPr/>
            <p:nvPr/>
          </p:nvSpPr>
          <p:spPr>
            <a:xfrm>
              <a:off x="469337" y="5884077"/>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33" name="object 33"/>
            <p:cNvPicPr/>
            <p:nvPr/>
          </p:nvPicPr>
          <p:blipFill>
            <a:blip r:embed="rId9" cstate="print"/>
            <a:stretch>
              <a:fillRect/>
            </a:stretch>
          </p:blipFill>
          <p:spPr>
            <a:xfrm>
              <a:off x="573284" y="5987064"/>
              <a:ext cx="266442" cy="268339"/>
            </a:xfrm>
            <a:prstGeom prst="rect">
              <a:avLst/>
            </a:prstGeom>
          </p:spPr>
        </p:pic>
      </p:grpSp>
      <p:pic>
        <p:nvPicPr>
          <p:cNvPr id="34" name="object 34"/>
          <p:cNvPicPr/>
          <p:nvPr/>
        </p:nvPicPr>
        <p:blipFill>
          <a:blip r:embed="rId10" cstate="print"/>
          <a:stretch>
            <a:fillRect/>
          </a:stretch>
        </p:blipFill>
        <p:spPr>
          <a:xfrm>
            <a:off x="6380894" y="6394171"/>
            <a:ext cx="245795" cy="245795"/>
          </a:xfrm>
          <a:prstGeom prst="rect">
            <a:avLst/>
          </a:prstGeom>
        </p:spPr>
      </p:pic>
      <p:grpSp>
        <p:nvGrpSpPr>
          <p:cNvPr id="35" name="object 35"/>
          <p:cNvGrpSpPr/>
          <p:nvPr/>
        </p:nvGrpSpPr>
        <p:grpSpPr>
          <a:xfrm>
            <a:off x="6385421" y="6840812"/>
            <a:ext cx="474345" cy="474345"/>
            <a:chOff x="469337" y="6851677"/>
            <a:chExt cx="474345" cy="474345"/>
          </a:xfrm>
        </p:grpSpPr>
        <p:sp>
          <p:nvSpPr>
            <p:cNvPr id="36" name="object 36"/>
            <p:cNvSpPr/>
            <p:nvPr/>
          </p:nvSpPr>
          <p:spPr>
            <a:xfrm>
              <a:off x="469337" y="6851677"/>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37" name="object 37"/>
            <p:cNvPicPr/>
            <p:nvPr/>
          </p:nvPicPr>
          <p:blipFill>
            <a:blip r:embed="rId11" cstate="print"/>
            <a:stretch>
              <a:fillRect/>
            </a:stretch>
          </p:blipFill>
          <p:spPr>
            <a:xfrm>
              <a:off x="584869" y="6950448"/>
              <a:ext cx="243268" cy="276783"/>
            </a:xfrm>
            <a:prstGeom prst="rect">
              <a:avLst/>
            </a:prstGeom>
          </p:spPr>
        </p:pic>
      </p:grpSp>
      <p:sp>
        <p:nvSpPr>
          <p:cNvPr id="38" name="object 38"/>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39" name="object 39"/>
          <p:cNvSpPr txBox="1"/>
          <p:nvPr/>
        </p:nvSpPr>
        <p:spPr>
          <a:xfrm>
            <a:off x="6717444" y="10083162"/>
            <a:ext cx="150495"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entury Gothic"/>
                <a:cs typeface="Calibri" panose="020F0502020204030204" pitchFamily="34" charset="0"/>
              </a:rPr>
              <a:t>27</a:t>
            </a:r>
            <a:endParaRPr sz="800">
              <a:latin typeface="Century Gothic"/>
              <a:cs typeface="Calibri" panose="020F0502020204030204" pitchFamily="34" charset="0"/>
            </a:endParaRPr>
          </a:p>
        </p:txBody>
      </p:sp>
      <p:sp>
        <p:nvSpPr>
          <p:cNvPr id="41" name="Rectangle 1">
            <a:extLst>
              <a:ext uri="{FF2B5EF4-FFF2-40B4-BE49-F238E27FC236}">
                <a16:creationId xmlns:a16="http://schemas.microsoft.com/office/drawing/2014/main" id="{EAF5FD61-D46B-4454-97C1-8B051ED82A7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2" name="Rectangle 2">
            <a:extLst>
              <a:ext uri="{FF2B5EF4-FFF2-40B4-BE49-F238E27FC236}">
                <a16:creationId xmlns:a16="http://schemas.microsoft.com/office/drawing/2014/main" id="{8748C070-59FD-0579-B391-5140B198D0E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3" name="Rectangle 3">
            <a:extLst>
              <a:ext uri="{FF2B5EF4-FFF2-40B4-BE49-F238E27FC236}">
                <a16:creationId xmlns:a16="http://schemas.microsoft.com/office/drawing/2014/main" id="{1D3D20E4-B35E-1B62-036B-F66682382CD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4" name="Rectangle 4">
            <a:extLst>
              <a:ext uri="{FF2B5EF4-FFF2-40B4-BE49-F238E27FC236}">
                <a16:creationId xmlns:a16="http://schemas.microsoft.com/office/drawing/2014/main" id="{DB4421FA-A094-2001-3EEB-E9F8DE49CEB8}"/>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5" name="Rectangle 5">
            <a:extLst>
              <a:ext uri="{FF2B5EF4-FFF2-40B4-BE49-F238E27FC236}">
                <a16:creationId xmlns:a16="http://schemas.microsoft.com/office/drawing/2014/main" id="{8C428243-8F29-42CC-73FE-F5815455E2EE}"/>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6" name="object 33">
            <a:extLst>
              <a:ext uri="{FF2B5EF4-FFF2-40B4-BE49-F238E27FC236}">
                <a16:creationId xmlns:a16="http://schemas.microsoft.com/office/drawing/2014/main" id="{88CB70DC-076D-A46E-5861-F6A45AA24B59}"/>
              </a:ext>
            </a:extLst>
          </p:cNvPr>
          <p:cNvSpPr txBox="1"/>
          <p:nvPr/>
        </p:nvSpPr>
        <p:spPr>
          <a:xfrm>
            <a:off x="4252811" y="10020002"/>
            <a:ext cx="2417445" cy="316562"/>
          </a:xfrm>
          <a:prstGeom prst="rect">
            <a:avLst/>
          </a:prstGeom>
        </p:spPr>
        <p:txBody>
          <a:bodyPr vert="horz" wrap="square" lIns="0" tIns="12700" rIns="0" bIns="0" rtlCol="0">
            <a:spAutoFit/>
          </a:bodyPr>
          <a:lstStyle/>
          <a:p>
            <a:pPr marL="12700" marR="5080" indent="129539" algn="r" rtl="1">
              <a:lnSpc>
                <a:spcPct val="108300"/>
              </a:lnSpc>
              <a:spcBef>
                <a:spcPts val="100"/>
              </a:spcBef>
            </a:pPr>
            <a:r>
              <a:rPr lang="ar-JO" sz="900" dirty="0">
                <a:solidFill>
                  <a:srgbClr val="673089"/>
                </a:solidFill>
                <a:latin typeface="Century Gothic"/>
                <a:cs typeface="Calibri" panose="020F0502020204030204" pitchFamily="34" charset="0"/>
              </a:rPr>
              <a:t>الوحدة 4: </a:t>
            </a:r>
            <a:r>
              <a:rPr lang="ar-JO" sz="900" spc="-10" dirty="0">
                <a:latin typeface="Verdana"/>
                <a:cs typeface="Calibri" panose="020F0502020204030204" pitchFamily="34" charset="0"/>
              </a:rPr>
              <a:t>مراحل آلية الملاحظات والانطباعات</a:t>
            </a:r>
          </a:p>
          <a:p>
            <a:pPr marL="12700" marR="5080" indent="129539" algn="r" rtl="1">
              <a:lnSpc>
                <a:spcPct val="108300"/>
              </a:lnSpc>
              <a:spcBef>
                <a:spcPts val="100"/>
              </a:spcBef>
            </a:pPr>
            <a:r>
              <a:rPr lang="ar-JO" sz="900" dirty="0">
                <a:solidFill>
                  <a:srgbClr val="673089"/>
                </a:solidFill>
                <a:latin typeface="Verdana"/>
                <a:cs typeface="Calibri" panose="020F0502020204030204" pitchFamily="34" charset="0"/>
              </a:rPr>
              <a:t>المرحلة الثالثة: إحالة وتحليل الملاحظات والانطباعات</a:t>
            </a:r>
            <a:endParaRPr sz="900" dirty="0">
              <a:latin typeface="Verdana"/>
              <a:cs typeface="Calibri" panose="020F050202020403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19999" y="930407"/>
            <a:ext cx="4187825" cy="0"/>
          </a:xfrm>
          <a:custGeom>
            <a:avLst/>
            <a:gdLst/>
            <a:ahLst/>
            <a:cxnLst/>
            <a:rect l="l" t="t" r="r" b="b"/>
            <a:pathLst>
              <a:path w="4187825">
                <a:moveTo>
                  <a:pt x="0" y="0"/>
                </a:moveTo>
                <a:lnTo>
                  <a:pt x="4187316"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3" name="object 3"/>
          <p:cNvSpPr txBox="1"/>
          <p:nvPr/>
        </p:nvSpPr>
        <p:spPr>
          <a:xfrm>
            <a:off x="707299" y="702830"/>
            <a:ext cx="6146165" cy="671979"/>
          </a:xfrm>
          <a:prstGeom prst="rect">
            <a:avLst/>
          </a:prstGeom>
        </p:spPr>
        <p:txBody>
          <a:bodyPr vert="horz" wrap="square" lIns="0" tIns="12700" rIns="0" bIns="0" rtlCol="0">
            <a:spAutoFit/>
          </a:bodyPr>
          <a:lstStyle/>
          <a:p>
            <a:pPr marL="12700" algn="r" rtl="1">
              <a:lnSpc>
                <a:spcPct val="100000"/>
              </a:lnSpc>
              <a:spcBef>
                <a:spcPts val="100"/>
              </a:spcBef>
            </a:pPr>
            <a:r>
              <a:rPr lang="ar-JO" sz="1100" spc="55" dirty="0">
                <a:solidFill>
                  <a:srgbClr val="992B7D"/>
                </a:solidFill>
                <a:latin typeface="Century Gothic"/>
                <a:cs typeface="Calibri" panose="020F0502020204030204" pitchFamily="34" charset="0"/>
              </a:rPr>
              <a:t>مشاركة البيانات الأولية مقابل مشاركة النقاط المهمة لإجراء تحليل أشمل </a:t>
            </a:r>
          </a:p>
          <a:p>
            <a:pPr marL="12700" algn="r" rtl="1">
              <a:lnSpc>
                <a:spcPct val="100000"/>
              </a:lnSpc>
              <a:spcBef>
                <a:spcPts val="100"/>
              </a:spcBef>
            </a:pPr>
            <a:endParaRPr sz="1100" dirty="0">
              <a:latin typeface="Century Gothic"/>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قد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يفضل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بعض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أصحاب المصلحة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البيانات الأولية بدلاً 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أدوات المعلومات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التي تلخص النتائج</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كما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يجب حفظ البيانات الأولية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لإبلاغ</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التحليل الأوسع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وإتاحة المجال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للزملاء ذو الاهتمامات المحددة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بالحصول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التفاصيل التي يحتاجون إليها.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الاستخدامات المحتملة للبيانات الأولية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 name="object 4"/>
          <p:cNvSpPr txBox="1"/>
          <p:nvPr/>
        </p:nvSpPr>
        <p:spPr>
          <a:xfrm>
            <a:off x="3728629" y="1661682"/>
            <a:ext cx="2888615" cy="1518364"/>
          </a:xfrm>
          <a:prstGeom prst="rect">
            <a:avLst/>
          </a:prstGeom>
        </p:spPr>
        <p:txBody>
          <a:bodyPr vert="horz" wrap="square" lIns="0" tIns="12700" rIns="0" bIns="0" rtlCol="0">
            <a:spAutoFit/>
          </a:bodyPr>
          <a:lstStyle/>
          <a:p>
            <a:pPr marL="119380" marR="5715" indent="-107314" algn="just" rtl="1">
              <a:lnSpc>
                <a:spcPct val="113999"/>
              </a:lnSpc>
              <a:spcBef>
                <a:spcPts val="100"/>
              </a:spcBef>
              <a:buClr>
                <a:srgbClr val="992B7D"/>
              </a:buClr>
              <a:buFont typeface="Wingdings"/>
              <a:buChar char=""/>
              <a:tabLst>
                <a:tab pos="120650" algn="l"/>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تمكين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لزملاء</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معالجة حالات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المحددة التي تتعلق بمجال عملهم</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ar-JO" altLang="en-US" sz="100" b="0" i="0" u="none" strike="noStrike" cap="none" normalizeH="0" baseline="0" dirty="0">
              <a:ln>
                <a:noFill/>
              </a:ln>
              <a:solidFill>
                <a:schemeClr val="tx1"/>
              </a:solidFill>
              <a:effectLst/>
              <a:cs typeface="Calibri" panose="020F0502020204030204" pitchFamily="34" charset="0"/>
            </a:endParaRPr>
          </a:p>
          <a:p>
            <a:pPr marL="119380" marR="5715" indent="-107314" algn="just" rtl="1">
              <a:lnSpc>
                <a:spcPct val="113999"/>
              </a:lnSpc>
              <a:spcBef>
                <a:spcPts val="100"/>
              </a:spcBef>
              <a:buClr>
                <a:srgbClr val="992B7D"/>
              </a:buClr>
              <a:buFont typeface="Wingdings"/>
              <a:buChar char=""/>
              <a:tabLst>
                <a:tab pos="120650" algn="l"/>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تجميع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التي تم جمعها في مواقع مختلفة و/أو قنوات مختلفة للتحليل المركزي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لتوجيه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التعلم والتكيف</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lang="ar-JO" altLang="en-US" sz="800" dirty="0">
              <a:solidFill>
                <a:schemeClr val="tx1"/>
              </a:solidFill>
              <a:latin typeface="Arial" panose="020B060402020202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0"/>
              </a:spcBef>
              <a:spcAft>
                <a:spcPct val="0"/>
              </a:spcAft>
              <a:buClr>
                <a:srgbClr val="990099"/>
              </a:buClr>
              <a:buSzTx/>
              <a:buFont typeface="Arial" panose="020B0604020202020204" pitchFamily="34" charset="0"/>
              <a:buChar char="•"/>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تمكين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أصحاب المصلحة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الرئيسيين (بما في ذلك المجتمعات نفسها والزملاء الفنيين ومجموعات التنسيق والمنظمات البحثية والصحفيين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وغيرهم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تحليل البيانات واستكشافها واستخدامها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لأهدافهم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الخاصة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txBox="1"/>
          <p:nvPr/>
        </p:nvSpPr>
        <p:spPr>
          <a:xfrm>
            <a:off x="527790" y="1663045"/>
            <a:ext cx="2995930" cy="1406475"/>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عندما لا تتمكن من مشاركة البيانات الأولية ولكنك لا تزال ترغب في المساهمة في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تحليل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الأوسع</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 </a:t>
            </a:r>
            <a:r>
              <a:rPr lang="ar-JO" sz="950" spc="-10" dirty="0">
                <a:solidFill>
                  <a:srgbClr val="E42A83"/>
                </a:solidFill>
                <a:latin typeface="Arial"/>
                <a:cs typeface="Calibri" panose="020F0502020204030204" pitchFamily="34" charset="0"/>
                <a:hlinkClick r:id="rId2" action="ppaction://hlinksldjump"/>
              </a:rPr>
              <a:t>للتغذية الراجعة المجتمعية</a:t>
            </a:r>
            <a:r>
              <a:rPr lang="ar-JO" sz="950" spc="-10" dirty="0">
                <a:solidFill>
                  <a:srgbClr val="E42A83"/>
                </a:solid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فلا يزال بإمكانك مشاركة النقاط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المهمة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التحليل الخاص بك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للتغذية الراجعة المجتمعية</a:t>
            </a:r>
            <a:r>
              <a:rPr lang="ar-JO" altLang="en-US" sz="1000" dirty="0">
                <a:solidFill>
                  <a:srgbClr val="202124"/>
                </a:solidFill>
                <a:latin typeface="inherit"/>
                <a:cs typeface="Calibri" panose="020F0502020204030204" pitchFamily="34" charset="0"/>
              </a:rPr>
              <a:t>، كما أنه من الممكن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أن يكون ذلك </a:t>
            </a:r>
            <a:r>
              <a:rPr lang="ar-JO" altLang="en-US" sz="1000" dirty="0">
                <a:solidFill>
                  <a:srgbClr val="202124"/>
                </a:solidFill>
                <a:latin typeface="inherit"/>
                <a:cs typeface="Calibri" panose="020F0502020204030204" pitchFamily="34" charset="0"/>
              </a:rPr>
              <a:t>متعلق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بالهياكل المشتركة بين الوكالات أو عند مشاركة النقاط البارزة 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التي تم تحليلها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مستوى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محلي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بشكل أوسع بالتعاون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 الزملاء في المكاتب الوطنية أو الإقليمية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endParaRPr sz="950" dirty="0">
              <a:latin typeface="Arial"/>
              <a:cs typeface="Calibri" panose="020F0502020204030204" pitchFamily="34" charset="0"/>
            </a:endParaRPr>
          </a:p>
        </p:txBody>
      </p:sp>
      <p:sp>
        <p:nvSpPr>
          <p:cNvPr id="6" name="object 6"/>
          <p:cNvSpPr/>
          <p:nvPr/>
        </p:nvSpPr>
        <p:spPr>
          <a:xfrm>
            <a:off x="719999" y="3809317"/>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7" name="object 7"/>
          <p:cNvSpPr/>
          <p:nvPr/>
        </p:nvSpPr>
        <p:spPr>
          <a:xfrm>
            <a:off x="719999" y="5179116"/>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8" name="object 8"/>
          <p:cNvSpPr/>
          <p:nvPr/>
        </p:nvSpPr>
        <p:spPr>
          <a:xfrm>
            <a:off x="3801107" y="6413500"/>
            <a:ext cx="3021965" cy="0"/>
          </a:xfrm>
          <a:custGeom>
            <a:avLst/>
            <a:gdLst/>
            <a:ahLst/>
            <a:cxnLst/>
            <a:rect l="l" t="t" r="r" b="b"/>
            <a:pathLst>
              <a:path w="3021965">
                <a:moveTo>
                  <a:pt x="0" y="0"/>
                </a:moveTo>
                <a:lnTo>
                  <a:pt x="3021952"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9" name="object 9"/>
          <p:cNvSpPr txBox="1"/>
          <p:nvPr/>
        </p:nvSpPr>
        <p:spPr>
          <a:xfrm>
            <a:off x="1507355" y="3443688"/>
            <a:ext cx="5151120" cy="170180"/>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تساعدك الأداة </a:t>
            </a:r>
            <a:r>
              <a:rPr lang="ar-JO" altLang="en-US" sz="1000" dirty="0">
                <a:solidFill>
                  <a:srgbClr val="202124"/>
                </a:solidFill>
                <a:latin typeface="inherit"/>
                <a:cs typeface="Calibri" panose="020F0502020204030204" pitchFamily="34" charset="0"/>
              </a:rPr>
              <a:t>الآتية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على مشاركة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بطريقة آمنة ومسؤولة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0" name="object 10"/>
          <p:cNvSpPr txBox="1"/>
          <p:nvPr/>
        </p:nvSpPr>
        <p:spPr>
          <a:xfrm>
            <a:off x="2675121" y="3884641"/>
            <a:ext cx="3983354" cy="936154"/>
          </a:xfrm>
          <a:prstGeom prst="rect">
            <a:avLst/>
          </a:prstGeom>
        </p:spPr>
        <p:txBody>
          <a:bodyPr vert="horz" wrap="square" lIns="0" tIns="12700" rIns="0" bIns="0" rtlCol="0">
            <a:spAutoFit/>
          </a:bodyPr>
          <a:lstStyle/>
          <a:p>
            <a:pPr marL="372110" algn="r" rtl="1">
              <a:lnSpc>
                <a:spcPct val="100000"/>
              </a:lnSpc>
              <a:spcBef>
                <a:spcPts val="100"/>
              </a:spcBef>
            </a:pPr>
            <a:r>
              <a:rPr lang="ar-JO" sz="1300" b="1" spc="40" dirty="0">
                <a:solidFill>
                  <a:srgbClr val="FFFFFF"/>
                </a:solidFill>
                <a:latin typeface="Century Gothic"/>
                <a:cs typeface="Calibri" panose="020F0502020204030204" pitchFamily="34" charset="0"/>
              </a:rPr>
              <a:t>المصادر</a:t>
            </a:r>
            <a:endParaRPr sz="1300" dirty="0">
              <a:latin typeface="Century Gothic"/>
              <a:cs typeface="Calibri" panose="020F0502020204030204" pitchFamily="34" charset="0"/>
            </a:endParaRPr>
          </a:p>
          <a:p>
            <a:pPr algn="r" rtl="1">
              <a:lnSpc>
                <a:spcPct val="100000"/>
              </a:lnSpc>
              <a:spcBef>
                <a:spcPts val="10"/>
              </a:spcBef>
            </a:pPr>
            <a:endParaRPr sz="1450" dirty="0">
              <a:latin typeface="Century Gothic"/>
              <a:cs typeface="Calibri" panose="020F0502020204030204" pitchFamily="34" charset="0"/>
            </a:endParaRPr>
          </a:p>
          <a:p>
            <a:pPr marL="551815" indent="-179705" algn="r" rtl="1">
              <a:lnSpc>
                <a:spcPct val="100000"/>
              </a:lnSpc>
              <a:buClr>
                <a:srgbClr val="673089"/>
              </a:buClr>
              <a:buFont typeface="Arial Narrow"/>
              <a:buChar char="►"/>
              <a:tabLst>
                <a:tab pos="551815" algn="l"/>
              </a:tabLst>
            </a:pPr>
            <a:r>
              <a:rPr lang="ar-JO" sz="950" u="sng" spc="-20" dirty="0">
                <a:solidFill>
                  <a:srgbClr val="992B7D"/>
                </a:solidFill>
                <a:uFill>
                  <a:solidFill>
                    <a:srgbClr val="992B7D"/>
                  </a:solidFill>
                </a:uFill>
                <a:latin typeface="Arial"/>
                <a:cs typeface="Calibri" panose="020F0502020204030204" pitchFamily="34" charset="0"/>
                <a:hlinkClick r:id="rId3"/>
              </a:rPr>
              <a:t>أداة التغذية الراجعة 29: الاعتبارات الأساسية لمشاركة بيانات الملاحظات والانطباعات</a:t>
            </a:r>
            <a:endParaRPr sz="950" dirty="0">
              <a:latin typeface="Arial"/>
              <a:cs typeface="Calibri" panose="020F0502020204030204" pitchFamily="34" charset="0"/>
            </a:endParaRPr>
          </a:p>
          <a:p>
            <a:pPr algn="r" rtl="1">
              <a:lnSpc>
                <a:spcPct val="100000"/>
              </a:lnSpc>
            </a:pPr>
            <a:endParaRPr sz="1300" dirty="0">
              <a:latin typeface="Arial"/>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توفر الأداة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الآتية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مثالاً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حول كيفية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مشاركة النقاط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المهمة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1" name="object 11"/>
          <p:cNvSpPr txBox="1"/>
          <p:nvPr/>
        </p:nvSpPr>
        <p:spPr>
          <a:xfrm>
            <a:off x="1979684" y="5259965"/>
            <a:ext cx="4416879" cy="1142877"/>
          </a:xfrm>
          <a:prstGeom prst="rect">
            <a:avLst/>
          </a:prstGeom>
        </p:spPr>
        <p:txBody>
          <a:bodyPr vert="horz" wrap="square" lIns="0" tIns="12700" rIns="0" bIns="0" rtlCol="0">
            <a:spAutoFit/>
          </a:bodyPr>
          <a:lstStyle/>
          <a:p>
            <a:pPr marL="372110" algn="r" rtl="1">
              <a:lnSpc>
                <a:spcPct val="100000"/>
              </a:lnSpc>
              <a:spcBef>
                <a:spcPts val="100"/>
              </a:spcBef>
            </a:pPr>
            <a:r>
              <a:rPr lang="ar-JO" sz="1300" b="1" spc="40" dirty="0">
                <a:solidFill>
                  <a:srgbClr val="FFFFFF"/>
                </a:solidFill>
                <a:latin typeface="Century Gothic"/>
                <a:cs typeface="Calibri" panose="020F0502020204030204" pitchFamily="34" charset="0"/>
              </a:rPr>
              <a:t>المصادر</a:t>
            </a:r>
            <a:endParaRPr sz="1300" dirty="0">
              <a:latin typeface="Century Gothic"/>
              <a:cs typeface="Calibri" panose="020F0502020204030204" pitchFamily="34" charset="0"/>
            </a:endParaRPr>
          </a:p>
          <a:p>
            <a:pPr algn="r" rtl="1">
              <a:lnSpc>
                <a:spcPct val="100000"/>
              </a:lnSpc>
              <a:spcBef>
                <a:spcPts val="10"/>
              </a:spcBef>
            </a:pPr>
            <a:endParaRPr sz="1450" dirty="0">
              <a:latin typeface="Century Gothic"/>
              <a:cs typeface="Calibri" panose="020F0502020204030204" pitchFamily="34" charset="0"/>
            </a:endParaRPr>
          </a:p>
          <a:p>
            <a:pPr marL="107950" marR="206375" algn="r" rtl="1">
              <a:lnSpc>
                <a:spcPct val="111100"/>
              </a:lnSpc>
              <a:spcBef>
                <a:spcPts val="520"/>
              </a:spcBef>
            </a:pPr>
            <a:r>
              <a:rPr lang="ar-JO" sz="1000" u="sng" baseline="0" dirty="0">
                <a:solidFill>
                  <a:srgbClr val="992B7D"/>
                </a:solidFill>
                <a:uFill>
                  <a:solidFill>
                    <a:srgbClr val="992B7D"/>
                  </a:solidFill>
                </a:uFill>
                <a:latin typeface="Arial"/>
                <a:cs typeface="Calibri" panose="020F0502020204030204" pitchFamily="34" charset="0"/>
                <a:hlinkClick r:id="rId3"/>
              </a:rPr>
              <a:t>أداة التغذية الراجعة  30: مشاركة أهم نقاط التغذية الراجعة المجتمعية بين الوكالات أو  المكاتب</a:t>
            </a:r>
            <a:r>
              <a:rPr lang="ar-JO" sz="1000" u="sng" baseline="0" dirty="0">
                <a:solidFill>
                  <a:srgbClr val="992B7D"/>
                </a:solidFill>
                <a:uFill>
                  <a:solidFill>
                    <a:srgbClr val="992B7D"/>
                  </a:solidFill>
                </a:uFill>
                <a:latin typeface="Arial"/>
                <a:cs typeface="Calibri" panose="020F0502020204030204" pitchFamily="34" charset="0"/>
              </a:rPr>
              <a:t>.</a:t>
            </a:r>
          </a:p>
          <a:p>
            <a:pPr algn="r" rtl="1">
              <a:lnSpc>
                <a:spcPct val="100000"/>
              </a:lnSpc>
            </a:pPr>
            <a:endParaRPr sz="1300" dirty="0">
              <a:latin typeface="Arial"/>
              <a:cs typeface="Calibri" panose="020F0502020204030204" pitchFamily="34" charset="0"/>
            </a:endParaRPr>
          </a:p>
          <a:p>
            <a:pPr marL="12700" algn="r" rtl="1">
              <a:spcBef>
                <a:spcPts val="785"/>
              </a:spcBef>
            </a:pPr>
            <a:r>
              <a:rPr lang="ar-JO" sz="1100" spc="20" dirty="0">
                <a:solidFill>
                  <a:srgbClr val="992B7D"/>
                </a:solidFill>
                <a:latin typeface="Century Gothic"/>
                <a:cs typeface="Calibri" panose="020F0502020204030204" pitchFamily="34" charset="0"/>
              </a:rPr>
              <a:t>إتاحة معلومات المنتجات</a:t>
            </a:r>
            <a:endParaRPr sz="1100" dirty="0">
              <a:latin typeface="Century Gothic"/>
              <a:cs typeface="Calibri" panose="020F0502020204030204" pitchFamily="34" charset="0"/>
            </a:endParaRPr>
          </a:p>
        </p:txBody>
      </p:sp>
      <p:sp>
        <p:nvSpPr>
          <p:cNvPr id="12" name="object 12"/>
          <p:cNvSpPr txBox="1"/>
          <p:nvPr/>
        </p:nvSpPr>
        <p:spPr>
          <a:xfrm>
            <a:off x="3840571" y="6486967"/>
            <a:ext cx="2995930" cy="1879745"/>
          </a:xfrm>
          <a:prstGeom prst="rect">
            <a:avLst/>
          </a:prstGeom>
        </p:spPr>
        <p:txBody>
          <a:bodyPr vert="horz" wrap="square" lIns="0" tIns="12700" rIns="0" bIns="0" rtlCol="0">
            <a:spAutoFit/>
          </a:bodyPr>
          <a:lstStyle/>
          <a:p>
            <a:pPr marL="12700" marR="5080" algn="just" rtl="1">
              <a:lnSpc>
                <a:spcPct val="113999"/>
              </a:lnSpc>
              <a:spcBef>
                <a:spcPts val="100"/>
              </a:spcBef>
            </a:pPr>
            <a:r>
              <a:rPr lang="ar-JO" sz="950" dirty="0">
                <a:latin typeface="Arial"/>
                <a:cs typeface="Calibri" panose="020F0502020204030204" pitchFamily="34" charset="0"/>
              </a:rPr>
              <a:t>ستشكل معلومات المنتجات المتعلقة بنتائج التغذية الراجعة المجتمعية أهمية كبرى بالنسبة لأصحاب المصلحة، كما  أنه من المحتمل ألا يكونوا جميعًا من بين جمهورك المستهدف، لا سيما عند الإستجابة لحالات الطوارئ، لذلك فإنه من المهم أن تشارك المحتوى الخاص بك مع جميع أصحاب المصلحة الذين خاضوا في تجربة الإستجابة. </a:t>
            </a:r>
            <a:r>
              <a:rPr lang="ar-JO" sz="1000" b="0" i="0" dirty="0">
                <a:solidFill>
                  <a:srgbClr val="202124"/>
                </a:solidFill>
                <a:effectLst/>
                <a:latin typeface="Helvetica Neue"/>
                <a:cs typeface="Calibri" panose="020F0502020204030204" pitchFamily="34" charset="0"/>
              </a:rPr>
              <a:t>لن يملك الكثير منهم تفاعلًا مباشرًا مع المجتمعات، كما أنه من الممكن أن تساعدك مشاركة الرؤى الخاصة </a:t>
            </a:r>
            <a:r>
              <a:rPr lang="ar-JO" sz="1000" dirty="0">
                <a:solidFill>
                  <a:srgbClr val="202124"/>
                </a:solidFill>
                <a:latin typeface="Helvetica Neue"/>
                <a:cs typeface="Calibri" panose="020F0502020204030204" pitchFamily="34" charset="0"/>
              </a:rPr>
              <a:t>بـ </a:t>
            </a:r>
            <a:r>
              <a:rPr lang="ar-JO" sz="950" dirty="0">
                <a:solidFill>
                  <a:srgbClr val="E42A83"/>
                </a:solidFill>
                <a:latin typeface="Arial"/>
                <a:cs typeface="Calibri" panose="020F0502020204030204" pitchFamily="34" charset="0"/>
                <a:hlinkClick r:id="rId2" action="ppaction://hlinksldjump"/>
              </a:rPr>
              <a:t>آلية التغذية الراجعة</a:t>
            </a:r>
            <a:r>
              <a:rPr sz="950" spc="114" dirty="0">
                <a:solidFill>
                  <a:srgbClr val="E42A83"/>
                </a:solidFill>
                <a:latin typeface="Arial"/>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جمع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استجاب</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تركز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على </a:t>
            </a:r>
            <a:r>
              <a:rPr lang="ar-SA" altLang="en-US" sz="1000" dirty="0">
                <a:solidFill>
                  <a:srgbClr val="202124"/>
                </a:solidFill>
                <a:latin typeface="inherit"/>
                <a:cs typeface="Calibri" panose="020F0502020204030204" pitchFamily="34" charset="0"/>
              </a:rPr>
              <a:t>المجتم</a:t>
            </a:r>
            <a:r>
              <a:rPr lang="ar-JO" altLang="en-US" sz="1000" dirty="0">
                <a:solidFill>
                  <a:srgbClr val="202124"/>
                </a:solidFill>
                <a:latin typeface="inherit"/>
                <a:cs typeface="Calibri" panose="020F0502020204030204" pitchFamily="34" charset="0"/>
              </a:rPr>
              <a:t>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بشكل أكبر.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ابحث عن طرق لجعل نتائج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متاحة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hlinkClick r:id="rId4" action="ppaction://hlinksldjump"/>
              </a:rPr>
              <a:t>للمجتمع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أيضًا،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وذلك لتمكينهم من إجراء مناقشاتهم</a:t>
            </a:r>
          </a:p>
          <a:p>
            <a:pPr marL="12700" marR="5080" algn="just" rtl="1">
              <a:lnSpc>
                <a:spcPct val="113999"/>
              </a:lnSpc>
              <a:spcBef>
                <a:spcPts val="100"/>
              </a:spcBef>
            </a:pP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endParaRPr lang="ar-JO" sz="950" spc="114" dirty="0">
              <a:solidFill>
                <a:schemeClr val="tx1"/>
              </a:solidFill>
              <a:latin typeface="Arial"/>
              <a:cs typeface="Calibri" panose="020F0502020204030204" pitchFamily="34" charset="0"/>
            </a:endParaRPr>
          </a:p>
        </p:txBody>
      </p:sp>
      <p:sp>
        <p:nvSpPr>
          <p:cNvPr id="13" name="object 13"/>
          <p:cNvSpPr txBox="1"/>
          <p:nvPr/>
        </p:nvSpPr>
        <p:spPr>
          <a:xfrm>
            <a:off x="527790" y="6486420"/>
            <a:ext cx="3124168" cy="2043380"/>
          </a:xfrm>
          <a:prstGeom prst="rect">
            <a:avLst/>
          </a:prstGeom>
        </p:spPr>
        <p:txBody>
          <a:bodyPr vert="horz" wrap="square" lIns="0" tIns="12700" rIns="0" bIns="0" rtlCol="0">
            <a:spAutoFit/>
          </a:bodyPr>
          <a:lstStyle/>
          <a:p>
            <a:pPr marL="12700" marR="5080" algn="r"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الخاصة حول الموقف وما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الذي يجب فعله.</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85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يمكنك مشاركة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معلومات المنتجات من خلال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القوائم البريدية أو عن طريق تحميلها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المنصات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التي تستخدم عادة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لمشاركة المعلومات والموارد الإنسانية، مثل موقع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chemeClr val="tx1"/>
                </a:solidFill>
                <a:effectLst/>
                <a:cs typeface="Calibri" panose="020F0502020204030204" pitchFamily="34" charset="0"/>
              </a:rPr>
              <a:t> </a:t>
            </a:r>
            <a:r>
              <a:rPr lang="ar-JO" sz="1000" u="sng" spc="-10" dirty="0">
                <a:solidFill>
                  <a:srgbClr val="992B7D"/>
                </a:solidFill>
                <a:uFill>
                  <a:solidFill>
                    <a:srgbClr val="992B7D"/>
                  </a:solidFill>
                </a:uFill>
                <a:latin typeface="Arial"/>
                <a:cs typeface="Calibri" panose="020F0502020204030204" pitchFamily="34" charset="0"/>
                <a:hlinkClick r:id="rId5"/>
              </a:rPr>
              <a:t>ريليف ويب</a:t>
            </a:r>
            <a:r>
              <a:rPr lang="ar-JO" sz="1000" u="sng" spc="-10" dirty="0">
                <a:solidFill>
                  <a:srgbClr val="992B7D"/>
                </a:solidFill>
                <a:uFill>
                  <a:solidFill>
                    <a:srgbClr val="992B7D"/>
                  </a:solidFill>
                </a:u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والمجلدات المشتركة ذات الصلة المستخدمة للتنسيق بين الوكالات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كما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يمكنك أيضًا تحميل بيانات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 الخاصة بك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sz="1000" u="sng" spc="-55" dirty="0">
                <a:solidFill>
                  <a:srgbClr val="992B7D"/>
                </a:solidFill>
                <a:uFill>
                  <a:solidFill>
                    <a:srgbClr val="992B7D"/>
                  </a:solidFill>
                </a:uFill>
                <a:latin typeface="Arial"/>
                <a:cs typeface="Calibri" panose="020F0502020204030204" pitchFamily="34" charset="0"/>
                <a:hlinkClick r:id="rId6"/>
              </a:rPr>
              <a:t>منصة تبادل البيانات الإنسانية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r" rtl="1">
              <a:lnSpc>
                <a:spcPct val="113999"/>
              </a:lnSpc>
              <a:spcBef>
                <a:spcPts val="850"/>
              </a:spcBef>
            </a:pPr>
            <a:endParaRPr lang="ar-JO" sz="1000" spc="-10" dirty="0">
              <a:solidFill>
                <a:srgbClr val="992B7D"/>
              </a:solidFill>
              <a:latin typeface="Arial"/>
              <a:cs typeface="Calibri" panose="020F0502020204030204" pitchFamily="34" charset="0"/>
            </a:endParaRPr>
          </a:p>
          <a:p>
            <a:pPr marL="12700" marR="5080" algn="r" rtl="1">
              <a:lnSpc>
                <a:spcPct val="113999"/>
              </a:lnSpc>
              <a:spcBef>
                <a:spcPts val="850"/>
              </a:spcBef>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l" rtl="0">
              <a:lnSpc>
                <a:spcPct val="113999"/>
              </a:lnSpc>
              <a:spcBef>
                <a:spcPts val="850"/>
              </a:spcBef>
            </a:pPr>
            <a:endParaRPr lang="ar-JO" sz="1000" u="sng" spc="-10" dirty="0">
              <a:solidFill>
                <a:srgbClr val="992B7D"/>
              </a:solidFill>
              <a:uFill>
                <a:solidFill>
                  <a:srgbClr val="992B7D"/>
                </a:solidFill>
              </a:uFill>
              <a:latin typeface="Arial"/>
              <a:cs typeface="Calibri" panose="020F0502020204030204" pitchFamily="34" charset="0"/>
              <a:hlinkClick r:id="rId5"/>
            </a:endParaRPr>
          </a:p>
        </p:txBody>
      </p:sp>
      <p:sp>
        <p:nvSpPr>
          <p:cNvPr id="14" name="object 14"/>
          <p:cNvSpPr/>
          <p:nvPr/>
        </p:nvSpPr>
        <p:spPr>
          <a:xfrm>
            <a:off x="719999" y="8286815"/>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92B7D"/>
          </a:solidFill>
        </p:spPr>
        <p:txBody>
          <a:bodyPr wrap="square" lIns="0" tIns="0" rIns="0" bIns="0" rtlCol="0"/>
          <a:lstStyle/>
          <a:p>
            <a:endParaRPr>
              <a:cs typeface="Calibri" panose="020F0502020204030204" pitchFamily="34" charset="0"/>
            </a:endParaRPr>
          </a:p>
        </p:txBody>
      </p:sp>
      <p:sp>
        <p:nvSpPr>
          <p:cNvPr id="15" name="object 15"/>
          <p:cNvSpPr txBox="1"/>
          <p:nvPr/>
        </p:nvSpPr>
        <p:spPr>
          <a:xfrm>
            <a:off x="3301447" y="8368238"/>
            <a:ext cx="3015615" cy="212879"/>
          </a:xfrm>
          <a:prstGeom prst="rect">
            <a:avLst/>
          </a:prstGeom>
        </p:spPr>
        <p:txBody>
          <a:bodyPr vert="horz" wrap="square" lIns="0" tIns="12700" rIns="0" bIns="0" rtlCol="0">
            <a:spAutoFit/>
          </a:bodyPr>
          <a:lstStyle/>
          <a:p>
            <a:pPr marL="12700" algn="r">
              <a:lnSpc>
                <a:spcPct val="100000"/>
              </a:lnSpc>
              <a:spcBef>
                <a:spcPts val="100"/>
              </a:spcBef>
            </a:pPr>
            <a:r>
              <a:rPr lang="ar-JO" sz="1300" b="1" spc="105" dirty="0">
                <a:solidFill>
                  <a:srgbClr val="FFFFFF"/>
                </a:solidFill>
                <a:latin typeface="Century Gothic"/>
                <a:cs typeface="Calibri" panose="020F0502020204030204" pitchFamily="34" charset="0"/>
              </a:rPr>
              <a:t>تحلى بالشفافية حيال إجراءات العملية</a:t>
            </a:r>
            <a:endParaRPr sz="1300" dirty="0">
              <a:latin typeface="Century Gothic"/>
              <a:cs typeface="Calibri" panose="020F0502020204030204" pitchFamily="34" charset="0"/>
            </a:endParaRPr>
          </a:p>
        </p:txBody>
      </p:sp>
      <p:sp>
        <p:nvSpPr>
          <p:cNvPr id="16" name="object 16"/>
          <p:cNvSpPr txBox="1"/>
          <p:nvPr/>
        </p:nvSpPr>
        <p:spPr>
          <a:xfrm>
            <a:off x="3827871" y="8689765"/>
            <a:ext cx="2995930" cy="1081258"/>
          </a:xfrm>
          <a:prstGeom prst="rect">
            <a:avLst/>
          </a:prstGeom>
        </p:spPr>
        <p:txBody>
          <a:bodyPr vert="horz" wrap="square" lIns="0" tIns="12700" rIns="0" bIns="0" rtlCol="0">
            <a:spAutoFit/>
          </a:bodyPr>
          <a:lstStyle/>
          <a:p>
            <a:pPr marL="12700" marR="5080" algn="just" rtl="1">
              <a:lnSpc>
                <a:spcPct val="113999"/>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تأكد من تقديم معلومات دقيقة عن المنهجية المستخدمة واحرص على تعريف الجمهور بآلية تفسير النتائج.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إذا تم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استخدام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أساليب أخذ </a:t>
            </a:r>
            <a:r>
              <a:rPr lang="ar-JO" sz="1000" dirty="0">
                <a:solidFill>
                  <a:srgbClr val="E42A83"/>
                </a:solidFill>
                <a:latin typeface="Arial"/>
                <a:cs typeface="Calibri" panose="020F0502020204030204" pitchFamily="34" charset="0"/>
                <a:hlinkClick r:id="rId4" action="ppaction://hlinksldjump"/>
              </a:rPr>
              <a:t>العينات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الهادفة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العشوائية</a:t>
            </a:r>
            <a:r>
              <a:rPr lang="ar-JO" altLang="en-US" sz="1000" dirty="0">
                <a:solidFill>
                  <a:srgbClr val="202124"/>
                </a:solidFill>
                <a:latin typeface="inherit"/>
                <a:cs typeface="Calibri" panose="020F0502020204030204" pitchFamily="34" charset="0"/>
              </a:rPr>
              <a:t>، فمن المهم التأكيد على أنه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r" rtl="1">
              <a:lnSpc>
                <a:spcPct val="113999"/>
              </a:lnSpc>
              <a:spcBef>
                <a:spcPts val="100"/>
              </a:spcBef>
            </a:pPr>
            <a:endParaRPr lang="ar-JO" sz="1000" b="0" i="0" dirty="0">
              <a:solidFill>
                <a:srgbClr val="202124"/>
              </a:solidFill>
              <a:effectLst/>
              <a:latin typeface="Helvetica Neue"/>
              <a:cs typeface="Calibri" panose="020F0502020204030204" pitchFamily="34" charset="0"/>
            </a:endParaRPr>
          </a:p>
          <a:p>
            <a:pPr marL="12700" marR="5080" algn="r" rtl="1">
              <a:lnSpc>
                <a:spcPct val="113999"/>
              </a:lnSpc>
              <a:spcBef>
                <a:spcPts val="100"/>
              </a:spcBef>
            </a:pPr>
            <a:r>
              <a:rPr sz="950" dirty="0">
                <a:latin typeface="Arial"/>
                <a:cs typeface="Calibri" panose="020F0502020204030204" pitchFamily="34" charset="0"/>
              </a:rPr>
              <a:t> </a:t>
            </a:r>
          </a:p>
        </p:txBody>
      </p:sp>
      <p:sp>
        <p:nvSpPr>
          <p:cNvPr id="17" name="object 17"/>
          <p:cNvSpPr txBox="1"/>
          <p:nvPr/>
        </p:nvSpPr>
        <p:spPr>
          <a:xfrm>
            <a:off x="731285" y="8879804"/>
            <a:ext cx="2995930" cy="320601"/>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لا يمكن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إستنباط</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النتائج للمجتمع بأكمله</a:t>
            </a:r>
            <a:r>
              <a:rPr kumimoji="0" lang="ar-JO" altLang="en-US" sz="1000" b="0" i="0" u="none" strike="noStrike" cap="none" normalizeH="0" baseline="0">
                <a:ln>
                  <a:noFill/>
                </a:ln>
                <a:solidFill>
                  <a:srgbClr val="202124"/>
                </a:solidFill>
                <a:effectLst/>
                <a:latin typeface="inherit"/>
                <a:cs typeface="Calibri" panose="020F0502020204030204" pitchFamily="34" charset="0"/>
              </a:rPr>
              <a:t>؛ وذلك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لتجنب سوء الفهم والتوقعات الخاطئة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pic>
        <p:nvPicPr>
          <p:cNvPr id="18" name="object 18"/>
          <p:cNvPicPr/>
          <p:nvPr/>
        </p:nvPicPr>
        <p:blipFill>
          <a:blip r:embed="rId7" cstate="print"/>
          <a:stretch>
            <a:fillRect/>
          </a:stretch>
        </p:blipFill>
        <p:spPr>
          <a:xfrm>
            <a:off x="7025114" y="8918894"/>
            <a:ext cx="72008" cy="71996"/>
          </a:xfrm>
          <a:prstGeom prst="rect">
            <a:avLst/>
          </a:prstGeom>
        </p:spPr>
      </p:pic>
      <p:grpSp>
        <p:nvGrpSpPr>
          <p:cNvPr id="19" name="object 19"/>
          <p:cNvGrpSpPr/>
          <p:nvPr/>
        </p:nvGrpSpPr>
        <p:grpSpPr>
          <a:xfrm>
            <a:off x="6374828" y="3762961"/>
            <a:ext cx="474345" cy="474345"/>
            <a:chOff x="469337" y="3759431"/>
            <a:chExt cx="474345" cy="474345"/>
          </a:xfrm>
        </p:grpSpPr>
        <p:sp>
          <p:nvSpPr>
            <p:cNvPr id="20" name="object 20"/>
            <p:cNvSpPr/>
            <p:nvPr/>
          </p:nvSpPr>
          <p:spPr>
            <a:xfrm>
              <a:off x="469337" y="3759431"/>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1" name="object 21"/>
            <p:cNvPicPr/>
            <p:nvPr/>
          </p:nvPicPr>
          <p:blipFill>
            <a:blip r:embed="rId8" cstate="print"/>
            <a:stretch>
              <a:fillRect/>
            </a:stretch>
          </p:blipFill>
          <p:spPr>
            <a:xfrm>
              <a:off x="573284" y="3862418"/>
              <a:ext cx="266442" cy="268339"/>
            </a:xfrm>
            <a:prstGeom prst="rect">
              <a:avLst/>
            </a:prstGeom>
          </p:spPr>
        </p:pic>
      </p:grpSp>
      <p:pic>
        <p:nvPicPr>
          <p:cNvPr id="22" name="object 22"/>
          <p:cNvPicPr/>
          <p:nvPr/>
        </p:nvPicPr>
        <p:blipFill>
          <a:blip r:embed="rId9" cstate="print"/>
          <a:stretch>
            <a:fillRect/>
          </a:stretch>
        </p:blipFill>
        <p:spPr>
          <a:xfrm>
            <a:off x="6333154" y="4267206"/>
            <a:ext cx="245795" cy="245795"/>
          </a:xfrm>
          <a:prstGeom prst="rect">
            <a:avLst/>
          </a:prstGeom>
        </p:spPr>
      </p:pic>
      <p:grpSp>
        <p:nvGrpSpPr>
          <p:cNvPr id="23" name="object 23"/>
          <p:cNvGrpSpPr/>
          <p:nvPr/>
        </p:nvGrpSpPr>
        <p:grpSpPr>
          <a:xfrm>
            <a:off x="6374828" y="5151510"/>
            <a:ext cx="474345" cy="474345"/>
            <a:chOff x="469337" y="5129231"/>
            <a:chExt cx="474345" cy="474345"/>
          </a:xfrm>
        </p:grpSpPr>
        <p:sp>
          <p:nvSpPr>
            <p:cNvPr id="24" name="object 24"/>
            <p:cNvSpPr/>
            <p:nvPr/>
          </p:nvSpPr>
          <p:spPr>
            <a:xfrm>
              <a:off x="469337" y="5129231"/>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5" name="object 25"/>
            <p:cNvPicPr/>
            <p:nvPr/>
          </p:nvPicPr>
          <p:blipFill>
            <a:blip r:embed="rId8" cstate="print"/>
            <a:stretch>
              <a:fillRect/>
            </a:stretch>
          </p:blipFill>
          <p:spPr>
            <a:xfrm>
              <a:off x="573284" y="5232218"/>
              <a:ext cx="266442" cy="268339"/>
            </a:xfrm>
            <a:prstGeom prst="rect">
              <a:avLst/>
            </a:prstGeom>
          </p:spPr>
        </p:pic>
      </p:grpSp>
      <p:pic>
        <p:nvPicPr>
          <p:cNvPr id="26" name="object 26"/>
          <p:cNvPicPr/>
          <p:nvPr/>
        </p:nvPicPr>
        <p:blipFill>
          <a:blip r:embed="rId10" cstate="print"/>
          <a:stretch>
            <a:fillRect/>
          </a:stretch>
        </p:blipFill>
        <p:spPr>
          <a:xfrm>
            <a:off x="6333154" y="5682912"/>
            <a:ext cx="245795" cy="245795"/>
          </a:xfrm>
          <a:prstGeom prst="rect">
            <a:avLst/>
          </a:prstGeom>
        </p:spPr>
      </p:pic>
      <p:grpSp>
        <p:nvGrpSpPr>
          <p:cNvPr id="27" name="object 27"/>
          <p:cNvGrpSpPr/>
          <p:nvPr/>
        </p:nvGrpSpPr>
        <p:grpSpPr>
          <a:xfrm>
            <a:off x="6374828" y="8222275"/>
            <a:ext cx="474345" cy="474345"/>
            <a:chOff x="469337" y="8236930"/>
            <a:chExt cx="474345" cy="474345"/>
          </a:xfrm>
        </p:grpSpPr>
        <p:sp>
          <p:nvSpPr>
            <p:cNvPr id="28" name="object 28"/>
            <p:cNvSpPr/>
            <p:nvPr/>
          </p:nvSpPr>
          <p:spPr>
            <a:xfrm>
              <a:off x="469337" y="8236930"/>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F1AFCD"/>
            </a:solidFill>
          </p:spPr>
          <p:txBody>
            <a:bodyPr wrap="square" lIns="0" tIns="0" rIns="0" bIns="0" rtlCol="0"/>
            <a:lstStyle/>
            <a:p>
              <a:endParaRPr>
                <a:cs typeface="Calibri" panose="020F0502020204030204" pitchFamily="34" charset="0"/>
              </a:endParaRPr>
            </a:p>
          </p:txBody>
        </p:sp>
        <p:pic>
          <p:nvPicPr>
            <p:cNvPr id="29" name="object 29"/>
            <p:cNvPicPr/>
            <p:nvPr/>
          </p:nvPicPr>
          <p:blipFill>
            <a:blip r:embed="rId11" cstate="print"/>
            <a:stretch>
              <a:fillRect/>
            </a:stretch>
          </p:blipFill>
          <p:spPr>
            <a:xfrm>
              <a:off x="584869" y="8335701"/>
              <a:ext cx="243268" cy="276783"/>
            </a:xfrm>
            <a:prstGeom prst="rect">
              <a:avLst/>
            </a:prstGeom>
          </p:spPr>
        </p:pic>
      </p:grpSp>
      <p:sp>
        <p:nvSpPr>
          <p:cNvPr id="30" name="object 30"/>
          <p:cNvSpPr/>
          <p:nvPr/>
        </p:nvSpPr>
        <p:spPr>
          <a:xfrm>
            <a:off x="6564086" y="10082805"/>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31" name="object 31"/>
          <p:cNvSpPr txBox="1"/>
          <p:nvPr/>
        </p:nvSpPr>
        <p:spPr>
          <a:xfrm>
            <a:off x="3462902" y="10170475"/>
            <a:ext cx="3307715" cy="271869"/>
          </a:xfrm>
          <a:prstGeom prst="rect">
            <a:avLst/>
          </a:prstGeom>
        </p:spPr>
        <p:txBody>
          <a:bodyPr vert="horz" wrap="square" lIns="0" tIns="12700" rIns="0" bIns="0" rtlCol="0">
            <a:spAutoFit/>
          </a:bodyPr>
          <a:lstStyle/>
          <a:p>
            <a:pPr marL="12700" algn="r" rtl="1">
              <a:spcBef>
                <a:spcPts val="100"/>
              </a:spcBef>
              <a:tabLst>
                <a:tab pos="360680" algn="l"/>
              </a:tabLst>
            </a:pPr>
            <a:r>
              <a:rPr sz="1200" b="1" spc="44" baseline="3472" dirty="0">
                <a:solidFill>
                  <a:schemeClr val="bg1"/>
                </a:solidFill>
                <a:latin typeface="Century Gothic"/>
                <a:cs typeface="Calibri" panose="020F0502020204030204" pitchFamily="34" charset="0"/>
              </a:rPr>
              <a:t>28</a:t>
            </a:r>
            <a:r>
              <a:rPr lang="en-US" sz="1200" b="1" baseline="3472" dirty="0">
                <a:solidFill>
                  <a:srgbClr val="FFFFFF"/>
                </a:solidFill>
                <a:latin typeface="Century Gothic"/>
                <a:cs typeface="Calibri" panose="020F0502020204030204" pitchFamily="34" charset="0"/>
              </a:rPr>
              <a:t>	</a:t>
            </a:r>
            <a:r>
              <a:rPr lang="ar-JO" sz="1200" b="1" baseline="3472" dirty="0">
                <a:solidFill>
                  <a:srgbClr val="FFFFFF"/>
                </a:solidFill>
                <a:latin typeface="Century Gothic"/>
                <a:cs typeface="Calibri" panose="020F0502020204030204" pitchFamily="34" charset="0"/>
              </a:rPr>
              <a:t>    </a:t>
            </a:r>
            <a:r>
              <a:rPr kumimoji="0" lang="ar-SA" altLang="en-US" sz="800" b="0" i="0" u="none" strike="noStrike" cap="none" normalizeH="0" baseline="0" dirty="0">
                <a:ln>
                  <a:noFill/>
                </a:ln>
                <a:solidFill>
                  <a:srgbClr val="202124"/>
                </a:solidFill>
                <a:effectLst/>
                <a:latin typeface="inherit"/>
                <a:cs typeface="Calibri" panose="020F0502020204030204" pitchFamily="34" charset="0"/>
              </a:rPr>
              <a:t>كيفية استخدام استطلاعات </a:t>
            </a:r>
            <a:r>
              <a:rPr kumimoji="0" lang="ar-JO" altLang="en-US" sz="800" b="0" i="0" u="none" strike="noStrike" cap="none" normalizeH="0" baseline="0" dirty="0">
                <a:ln>
                  <a:noFill/>
                </a:ln>
                <a:solidFill>
                  <a:srgbClr val="202124"/>
                </a:solidFill>
                <a:effectLst/>
                <a:latin typeface="inherit"/>
                <a:cs typeface="Calibri" panose="020F0502020204030204" pitchFamily="34" charset="0"/>
              </a:rPr>
              <a:t>التصور</a:t>
            </a:r>
            <a:r>
              <a:rPr kumimoji="0" lang="ar-SA" altLang="en-US" sz="800" b="0" i="0" u="none" strike="noStrike" cap="none" normalizeH="0" baseline="0" dirty="0">
                <a:ln>
                  <a:noFill/>
                </a:ln>
                <a:solidFill>
                  <a:srgbClr val="202124"/>
                </a:solidFill>
                <a:effectLst/>
                <a:latin typeface="inherit"/>
                <a:cs typeface="Calibri" panose="020F0502020204030204" pitchFamily="34" charset="0"/>
              </a:rPr>
              <a:t> في آلية التغذية الراجعة</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rtl="1">
              <a:lnSpc>
                <a:spcPct val="100000"/>
              </a:lnSpc>
              <a:spcBef>
                <a:spcPts val="100"/>
              </a:spcBef>
              <a:tabLst>
                <a:tab pos="360680" algn="l"/>
              </a:tabLst>
            </a:pPr>
            <a:endParaRPr sz="800" dirty="0">
              <a:latin typeface="Verdana"/>
              <a:cs typeface="Calibri" panose="020F0502020204030204" pitchFamily="34" charset="0"/>
            </a:endParaRPr>
          </a:p>
        </p:txBody>
      </p:sp>
      <p:sp>
        <p:nvSpPr>
          <p:cNvPr id="32" name="Rectangle 1">
            <a:extLst>
              <a:ext uri="{FF2B5EF4-FFF2-40B4-BE49-F238E27FC236}">
                <a16:creationId xmlns:a16="http://schemas.microsoft.com/office/drawing/2014/main" id="{B6695664-30E5-51AC-E6E4-14830F4DE4C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3" name="Rectangle 2">
            <a:extLst>
              <a:ext uri="{FF2B5EF4-FFF2-40B4-BE49-F238E27FC236}">
                <a16:creationId xmlns:a16="http://schemas.microsoft.com/office/drawing/2014/main" id="{1E0593F1-198D-0595-9B08-FE3F8F10353B}"/>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4" name="Rectangle 3">
            <a:extLst>
              <a:ext uri="{FF2B5EF4-FFF2-40B4-BE49-F238E27FC236}">
                <a16:creationId xmlns:a16="http://schemas.microsoft.com/office/drawing/2014/main" id="{3B806977-8A05-35EF-67CE-506B380591A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6" name="Rectangle 5">
            <a:extLst>
              <a:ext uri="{FF2B5EF4-FFF2-40B4-BE49-F238E27FC236}">
                <a16:creationId xmlns:a16="http://schemas.microsoft.com/office/drawing/2014/main" id="{8CD5D273-D3E9-EB5E-18C5-E5C692E3DD8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7" name="Rectangle 6">
            <a:extLst>
              <a:ext uri="{FF2B5EF4-FFF2-40B4-BE49-F238E27FC236}">
                <a16:creationId xmlns:a16="http://schemas.microsoft.com/office/drawing/2014/main" id="{351DB48C-3FF2-9989-8063-065222CD312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8" name="Rectangle 7">
            <a:extLst>
              <a:ext uri="{FF2B5EF4-FFF2-40B4-BE49-F238E27FC236}">
                <a16:creationId xmlns:a16="http://schemas.microsoft.com/office/drawing/2014/main" id="{0F75F351-FCDA-E35C-3366-4F978F8EF403}"/>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9" name="Rectangle 8">
            <a:extLst>
              <a:ext uri="{FF2B5EF4-FFF2-40B4-BE49-F238E27FC236}">
                <a16:creationId xmlns:a16="http://schemas.microsoft.com/office/drawing/2014/main" id="{EA947325-12DA-86B3-7BD0-66510960A0CD}"/>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0" name="Rectangle 9">
            <a:extLst>
              <a:ext uri="{FF2B5EF4-FFF2-40B4-BE49-F238E27FC236}">
                <a16:creationId xmlns:a16="http://schemas.microsoft.com/office/drawing/2014/main" id="{1D7CFFEA-6358-2972-962B-5163571ABB71}"/>
              </a:ext>
            </a:extLst>
          </p:cNvPr>
          <p:cNvSpPr>
            <a:spLocks noChangeArrowheads="1"/>
          </p:cNvSpPr>
          <p:nvPr/>
        </p:nvSpPr>
        <p:spPr bwMode="auto">
          <a:xfrm>
            <a:off x="7708835" y="2713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2" name="Rectangle 11">
            <a:extLst>
              <a:ext uri="{FF2B5EF4-FFF2-40B4-BE49-F238E27FC236}">
                <a16:creationId xmlns:a16="http://schemas.microsoft.com/office/drawing/2014/main" id="{78A34314-2AFF-D9F0-EF90-F5BB25B45AC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3" name="Rectangle 12">
            <a:extLst>
              <a:ext uri="{FF2B5EF4-FFF2-40B4-BE49-F238E27FC236}">
                <a16:creationId xmlns:a16="http://schemas.microsoft.com/office/drawing/2014/main" id="{40DD85B2-D3E8-1B31-C447-7EF7A04D1ED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4" name="Rectangle 13">
            <a:extLst>
              <a:ext uri="{FF2B5EF4-FFF2-40B4-BE49-F238E27FC236}">
                <a16:creationId xmlns:a16="http://schemas.microsoft.com/office/drawing/2014/main" id="{C9E6561C-0B67-96E7-3018-4F1906EF9DD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5" name="Rectangle 14">
            <a:extLst>
              <a:ext uri="{FF2B5EF4-FFF2-40B4-BE49-F238E27FC236}">
                <a16:creationId xmlns:a16="http://schemas.microsoft.com/office/drawing/2014/main" id="{4513657E-9BC9-C72D-E47F-0A0086ACD17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6" name="Rectangle 15">
            <a:extLst>
              <a:ext uri="{FF2B5EF4-FFF2-40B4-BE49-F238E27FC236}">
                <a16:creationId xmlns:a16="http://schemas.microsoft.com/office/drawing/2014/main" id="{21A1C301-71DC-EA1A-FEF2-430E1A4D679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7" name="Rectangle 16">
            <a:extLst>
              <a:ext uri="{FF2B5EF4-FFF2-40B4-BE49-F238E27FC236}">
                <a16:creationId xmlns:a16="http://schemas.microsoft.com/office/drawing/2014/main" id="{C0A23909-2188-C84E-EB73-7C4B3770490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8" name="Rectangle 17">
            <a:extLst>
              <a:ext uri="{FF2B5EF4-FFF2-40B4-BE49-F238E27FC236}">
                <a16:creationId xmlns:a16="http://schemas.microsoft.com/office/drawing/2014/main" id="{4ED4BBE1-73AB-6784-DF16-C8E00F86C16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0" name="TextBox 49">
            <a:extLst>
              <a:ext uri="{FF2B5EF4-FFF2-40B4-BE49-F238E27FC236}">
                <a16:creationId xmlns:a16="http://schemas.microsoft.com/office/drawing/2014/main" id="{F200361A-728B-7204-DF81-C637A718C7EB}"/>
              </a:ext>
            </a:extLst>
          </p:cNvPr>
          <p:cNvSpPr txBox="1"/>
          <p:nvPr/>
        </p:nvSpPr>
        <p:spPr>
          <a:xfrm>
            <a:off x="1928813" y="5163621"/>
            <a:ext cx="3857624" cy="369332"/>
          </a:xfrm>
          <a:prstGeom prst="rect">
            <a:avLst/>
          </a:prstGeom>
          <a:noFill/>
        </p:spPr>
        <p:txBody>
          <a:bodyPr wrap="square">
            <a:spAutoFit/>
          </a:bodyPr>
          <a:lstStyle/>
          <a:p>
            <a:r>
              <a:rPr lang="en-US" sz="1800" b="1" baseline="3472" dirty="0">
                <a:solidFill>
                  <a:srgbClr val="FFFFFF"/>
                </a:solidFill>
                <a:latin typeface="Century Gothic"/>
                <a:cs typeface="Calibri" panose="020F0502020204030204" pitchFamily="34" charset="0"/>
              </a:rPr>
              <a:t>	</a:t>
            </a:r>
            <a:endParaRPr lang="en-US" dirty="0">
              <a:cs typeface="Calibri" panose="020F0502020204030204" pitchFamily="34" charset="0"/>
            </a:endParaRPr>
          </a:p>
        </p:txBody>
      </p:sp>
      <p:sp>
        <p:nvSpPr>
          <p:cNvPr id="52" name="Rectangle 18">
            <a:extLst>
              <a:ext uri="{FF2B5EF4-FFF2-40B4-BE49-F238E27FC236}">
                <a16:creationId xmlns:a16="http://schemas.microsoft.com/office/drawing/2014/main" id="{F2D0BDE5-CCDB-F0F3-4D95-294DECDD2E2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299" y="700391"/>
            <a:ext cx="6108700" cy="284480"/>
          </a:xfrm>
          <a:prstGeom prst="rect">
            <a:avLst/>
          </a:prstGeom>
        </p:spPr>
        <p:txBody>
          <a:bodyPr vert="horz" wrap="square" lIns="0" tIns="12700" rIns="0" bIns="0" rtlCol="0">
            <a:spAutoFit/>
          </a:bodyPr>
          <a:lstStyle/>
          <a:p>
            <a:pPr marL="12700" algn="just" rtl="1">
              <a:lnSpc>
                <a:spcPct val="100000"/>
              </a:lnSpc>
              <a:spcBef>
                <a:spcPts val="100"/>
              </a:spcBef>
            </a:pPr>
            <a:r>
              <a:rPr sz="1700" b="1" spc="85" dirty="0">
                <a:solidFill>
                  <a:srgbClr val="E42A83"/>
                </a:solidFill>
                <a:latin typeface="Century Gothic"/>
                <a:cs typeface="Calibri" panose="020F0502020204030204" pitchFamily="34" charset="0"/>
              </a:rPr>
              <a:t>4.2</a:t>
            </a:r>
            <a:r>
              <a:rPr sz="1700" b="1" spc="-20" dirty="0">
                <a:solidFill>
                  <a:srgbClr val="E42A83"/>
                </a:solidFill>
                <a:latin typeface="Century Gothic"/>
                <a:cs typeface="Calibri" panose="020F0502020204030204" pitchFamily="34" charset="0"/>
              </a:rPr>
              <a:t> </a:t>
            </a:r>
            <a:r>
              <a:rPr lang="ar-JO" sz="1700" b="1" spc="-20" dirty="0">
                <a:solidFill>
                  <a:srgbClr val="E42A83"/>
                </a:solidFill>
                <a:latin typeface="Century Gothic"/>
                <a:cs typeface="Calibri" panose="020F0502020204030204" pitchFamily="34" charset="0"/>
              </a:rPr>
              <a:t> </a:t>
            </a:r>
            <a:r>
              <a:rPr lang="ar-JO" sz="1700" b="1" spc="80" dirty="0">
                <a:solidFill>
                  <a:srgbClr val="E42A83"/>
                </a:solidFill>
                <a:latin typeface="Century Gothic"/>
                <a:cs typeface="Calibri" panose="020F0502020204030204" pitchFamily="34" charset="0"/>
              </a:rPr>
              <a:t>مناقشة الملاحظات والانطباعات مع أصحاب المصلحة المعنيين</a:t>
            </a:r>
            <a:endParaRPr sz="1700" dirty="0">
              <a:latin typeface="Century Gothic"/>
              <a:cs typeface="Calibri" panose="020F0502020204030204" pitchFamily="34" charset="0"/>
            </a:endParaRPr>
          </a:p>
        </p:txBody>
      </p:sp>
      <p:sp>
        <p:nvSpPr>
          <p:cNvPr id="3" name="object 3"/>
          <p:cNvSpPr txBox="1"/>
          <p:nvPr/>
        </p:nvSpPr>
        <p:spPr>
          <a:xfrm>
            <a:off x="3817529" y="970678"/>
            <a:ext cx="2998470" cy="1055610"/>
          </a:xfrm>
          <a:prstGeom prst="rect">
            <a:avLst/>
          </a:prstGeom>
        </p:spPr>
        <p:txBody>
          <a:bodyPr vert="horz" wrap="square" lIns="0" tIns="12700" rIns="0" bIns="0" rtlCol="0">
            <a:spAutoFit/>
          </a:bodyPr>
          <a:lstStyle/>
          <a:p>
            <a:pPr marL="12700" marR="5080" algn="just" rtl="1">
              <a:lnSpc>
                <a:spcPct val="113999"/>
              </a:lnSpc>
              <a:spcBef>
                <a:spcPts val="100"/>
              </a:spcBef>
            </a:pPr>
            <a:br>
              <a:rPr lang="ar-JO" sz="1000" dirty="0">
                <a:cs typeface="Calibri" panose="020F0502020204030204" pitchFamily="34" charset="0"/>
              </a:rPr>
            </a:br>
            <a:r>
              <a:rPr lang="ar-JO" sz="1000" dirty="0">
                <a:cs typeface="Calibri" panose="020F0502020204030204" pitchFamily="34" charset="0"/>
              </a:rPr>
              <a:t>لا يكفي </a:t>
            </a:r>
            <a:r>
              <a:rPr lang="ar-JO" sz="1000" b="0" i="0" dirty="0">
                <a:solidFill>
                  <a:srgbClr val="202124"/>
                </a:solidFill>
                <a:effectLst/>
                <a:latin typeface="Helvetica Neue"/>
                <a:cs typeface="Calibri" panose="020F0502020204030204" pitchFamily="34" charset="0"/>
              </a:rPr>
              <a:t>مشاركة الملاحظات والانطباعات لتمكين الأشخاص المناسبين من التعامل مع البيانات واتخاذ الإجراءات، حيث نحتاج إلى التأكد من مناقشة نتائج الملاحظات والانطباعات في الأماكن والأوقات المناسبة، لا سيما أثناء الاستجابات الإنسانية،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endParaRPr sz="950" dirty="0">
              <a:latin typeface="Arial"/>
              <a:cs typeface="Calibri" panose="020F0502020204030204" pitchFamily="34" charset="0"/>
            </a:endParaRPr>
          </a:p>
        </p:txBody>
      </p:sp>
      <p:sp>
        <p:nvSpPr>
          <p:cNvPr id="4" name="object 4"/>
          <p:cNvSpPr txBox="1"/>
          <p:nvPr/>
        </p:nvSpPr>
        <p:spPr>
          <a:xfrm>
            <a:off x="653147" y="1127645"/>
            <a:ext cx="2995930" cy="649922"/>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b="0" i="0" dirty="0">
                <a:solidFill>
                  <a:srgbClr val="202124"/>
                </a:solidFill>
                <a:effectLst/>
                <a:latin typeface="Helvetica Neue"/>
                <a:cs typeface="Calibri" panose="020F0502020204030204" pitchFamily="34" charset="0"/>
              </a:rPr>
              <a:t>من الضروري التظر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إلى ما هو أبعد 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منظمتك.</a:t>
            </a:r>
            <a:endParaRPr lang="ar-JO" sz="1000" spc="330"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نقع العديد</a:t>
            </a:r>
            <a:r>
              <a:rPr lang="ar-JO" altLang="en-US" sz="1000" dirty="0">
                <a:solidFill>
                  <a:srgbClr val="202124"/>
                </a:solidFill>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التي تتلقاها خارج نطاق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منطقتك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و/أو تكون ذات صلة بالمجموعات الأخرى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التي تشارك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الإستجابات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الإنسانية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p:nvPr/>
        </p:nvSpPr>
        <p:spPr>
          <a:xfrm>
            <a:off x="5284379" y="2314963"/>
            <a:ext cx="1268730" cy="0"/>
          </a:xfrm>
          <a:custGeom>
            <a:avLst/>
            <a:gdLst/>
            <a:ahLst/>
            <a:cxnLst/>
            <a:rect l="l" t="t" r="r" b="b"/>
            <a:pathLst>
              <a:path w="1268730">
                <a:moveTo>
                  <a:pt x="0" y="0"/>
                </a:moveTo>
                <a:lnTo>
                  <a:pt x="1268603" y="0"/>
                </a:lnTo>
              </a:path>
            </a:pathLst>
          </a:custGeom>
          <a:ln w="6350">
            <a:solidFill>
              <a:srgbClr val="992B7D"/>
            </a:solidFill>
          </a:ln>
        </p:spPr>
        <p:txBody>
          <a:bodyPr wrap="square" lIns="0" tIns="0" rIns="0" bIns="0" rtlCol="0"/>
          <a:lstStyle/>
          <a:p>
            <a:pPr algn="just"/>
            <a:endParaRPr>
              <a:cs typeface="Calibri" panose="020F0502020204030204" pitchFamily="34" charset="0"/>
            </a:endParaRPr>
          </a:p>
        </p:txBody>
      </p:sp>
      <p:sp>
        <p:nvSpPr>
          <p:cNvPr id="6" name="object 6"/>
          <p:cNvSpPr txBox="1"/>
          <p:nvPr/>
        </p:nvSpPr>
        <p:spPr>
          <a:xfrm>
            <a:off x="5284379" y="2117826"/>
            <a:ext cx="1294130" cy="182101"/>
          </a:xfrm>
          <a:prstGeom prst="rect">
            <a:avLst/>
          </a:prstGeom>
        </p:spPr>
        <p:txBody>
          <a:bodyPr vert="horz" wrap="square" lIns="0" tIns="12700" rIns="0" bIns="0" rtlCol="0">
            <a:spAutoFit/>
          </a:bodyPr>
          <a:lstStyle/>
          <a:p>
            <a:pPr marL="12700" algn="just" rtl="1">
              <a:lnSpc>
                <a:spcPct val="100000"/>
              </a:lnSpc>
              <a:spcBef>
                <a:spcPts val="100"/>
              </a:spcBef>
            </a:pPr>
            <a:r>
              <a:rPr lang="ar-JO" sz="1100" spc="10" dirty="0">
                <a:solidFill>
                  <a:srgbClr val="992B7D"/>
                </a:solidFill>
                <a:latin typeface="Century Gothic"/>
                <a:cs typeface="Calibri" panose="020F0502020204030204" pitchFamily="34" charset="0"/>
              </a:rPr>
              <a:t>الإجتماعات الداخلية</a:t>
            </a:r>
            <a:endParaRPr sz="1100" dirty="0">
              <a:latin typeface="Century Gothic"/>
              <a:cs typeface="Calibri" panose="020F0502020204030204" pitchFamily="34" charset="0"/>
            </a:endParaRPr>
          </a:p>
        </p:txBody>
      </p:sp>
      <p:sp>
        <p:nvSpPr>
          <p:cNvPr id="7" name="object 7"/>
          <p:cNvSpPr txBox="1"/>
          <p:nvPr/>
        </p:nvSpPr>
        <p:spPr>
          <a:xfrm>
            <a:off x="3690529" y="2573568"/>
            <a:ext cx="2887980" cy="1242648"/>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0" i="0" dirty="0">
                <a:solidFill>
                  <a:srgbClr val="202124"/>
                </a:solidFill>
                <a:effectLst/>
                <a:latin typeface="Helvetica Neue"/>
                <a:cs typeface="Calibri" panose="020F0502020204030204" pitchFamily="34" charset="0"/>
              </a:rPr>
              <a:t>يجب أن تكون </a:t>
            </a:r>
            <a:r>
              <a:rPr lang="ar-JO" sz="1000" b="1" i="0" dirty="0">
                <a:solidFill>
                  <a:srgbClr val="202124"/>
                </a:solidFill>
                <a:effectLst/>
                <a:latin typeface="Helvetica Neue"/>
                <a:cs typeface="Calibri" panose="020F0502020204030204" pitchFamily="34" charset="0"/>
              </a:rPr>
              <a:t>النقطة المحورية الدائمة </a:t>
            </a:r>
            <a:r>
              <a:rPr lang="ar-JO" sz="1000" b="0" i="0" dirty="0">
                <a:solidFill>
                  <a:srgbClr val="202124"/>
                </a:solidFill>
                <a:effectLst/>
                <a:latin typeface="Helvetica Neue"/>
                <a:cs typeface="Calibri" panose="020F0502020204030204" pitchFamily="34" charset="0"/>
              </a:rPr>
              <a:t>في </a:t>
            </a:r>
            <a:r>
              <a:rPr lang="ar-JO" sz="1000" dirty="0">
                <a:solidFill>
                  <a:srgbClr val="202124"/>
                </a:solidFill>
                <a:latin typeface="Helvetica Neue"/>
                <a:cs typeface="Calibri" panose="020F0502020204030204" pitchFamily="34" charset="0"/>
              </a:rPr>
              <a:t>إ</a:t>
            </a:r>
            <a:r>
              <a:rPr lang="ar-JO" sz="1000" b="0" i="0" dirty="0">
                <a:solidFill>
                  <a:srgbClr val="202124"/>
                </a:solidFill>
                <a:effectLst/>
                <a:latin typeface="Helvetica Neue"/>
                <a:cs typeface="Calibri" panose="020F0502020204030204" pitchFamily="34" charset="0"/>
              </a:rPr>
              <a:t>جتماعات التنسيق الداخلية، هي مشاركة ومناقشة المستجدات حول التغذية الراجعة المجتمعية، كما يجب أن تكون هذه المستج</a:t>
            </a:r>
            <a:r>
              <a:rPr lang="ar-JO" sz="1000" dirty="0">
                <a:solidFill>
                  <a:srgbClr val="202124"/>
                </a:solidFill>
                <a:latin typeface="Helvetica Neue"/>
                <a:cs typeface="Calibri" panose="020F0502020204030204" pitchFamily="34" charset="0"/>
              </a:rPr>
              <a:t>د</a:t>
            </a:r>
            <a:r>
              <a:rPr lang="ar-JO" sz="1000" b="0" i="0" dirty="0">
                <a:solidFill>
                  <a:srgbClr val="202124"/>
                </a:solidFill>
                <a:effectLst/>
                <a:latin typeface="Helvetica Neue"/>
                <a:cs typeface="Calibri" panose="020F0502020204030204" pitchFamily="34" charset="0"/>
              </a:rPr>
              <a:t>ات قصيرة وموجزة ويتبعها مناقشة حول من يمكنه القيام بما يتعلق باستجابات الملاحظات والانطباعات.</a:t>
            </a:r>
          </a:p>
          <a:p>
            <a:pPr marL="119380" marR="5080" indent="-107314" algn="just" rtl="1">
              <a:lnSpc>
                <a:spcPct val="113999"/>
              </a:lnSpc>
              <a:spcBef>
                <a:spcPts val="100"/>
              </a:spcBef>
              <a:buClr>
                <a:srgbClr val="992B7D"/>
              </a:buClr>
              <a:buFont typeface="Wingdings"/>
              <a:buChar char=""/>
              <a:tabLst>
                <a:tab pos="120650" algn="l"/>
              </a:tabLst>
            </a:pPr>
            <a:r>
              <a:rPr lang="ar-JO" sz="1000" b="0" i="0" dirty="0">
                <a:solidFill>
                  <a:srgbClr val="202124"/>
                </a:solidFill>
                <a:effectLst/>
                <a:latin typeface="Helvetica Neue"/>
                <a:cs typeface="Calibri" panose="020F0502020204030204" pitchFamily="34" charset="0"/>
              </a:rPr>
              <a:t>يمكن إنشاء "</a:t>
            </a:r>
            <a:r>
              <a:rPr lang="ar-JO" sz="1000" b="1" i="0" dirty="0">
                <a:solidFill>
                  <a:srgbClr val="202124"/>
                </a:solidFill>
                <a:effectLst/>
                <a:latin typeface="Helvetica Neue"/>
                <a:cs typeface="Calibri" panose="020F0502020204030204" pitchFamily="34" charset="0"/>
              </a:rPr>
              <a:t>مجموعات للعمل على التغذية الراجعة المجتمعية</a:t>
            </a:r>
            <a:r>
              <a:rPr lang="ar-JO" sz="1000" b="0" i="0" dirty="0">
                <a:solidFill>
                  <a:srgbClr val="202124"/>
                </a:solidFill>
                <a:effectLst/>
                <a:latin typeface="Helvetica Neue"/>
                <a:cs typeface="Calibri" panose="020F0502020204030204" pitchFamily="34" charset="0"/>
              </a:rPr>
              <a:t>" لمشاركة ومناقشة الأمور المتعلقة بالتغذية الراجعة المجتمعية، </a:t>
            </a:r>
            <a:endParaRPr sz="950" dirty="0">
              <a:latin typeface="Arial"/>
              <a:cs typeface="Calibri" panose="020F0502020204030204" pitchFamily="34" charset="0"/>
            </a:endParaRPr>
          </a:p>
        </p:txBody>
      </p:sp>
      <p:sp>
        <p:nvSpPr>
          <p:cNvPr id="8" name="object 8"/>
          <p:cNvSpPr txBox="1"/>
          <p:nvPr/>
        </p:nvSpPr>
        <p:spPr>
          <a:xfrm>
            <a:off x="587919" y="2602173"/>
            <a:ext cx="2887980" cy="1452898"/>
          </a:xfrm>
          <a:prstGeom prst="rect">
            <a:avLst/>
          </a:prstGeom>
        </p:spPr>
        <p:txBody>
          <a:bodyPr vert="horz" wrap="square" lIns="0" tIns="12700" rIns="0" bIns="0" rtlCol="0">
            <a:spAutoFit/>
          </a:bodyPr>
          <a:lstStyle/>
          <a:p>
            <a:pPr marL="120650" marR="5080" algn="just" rtl="1">
              <a:lnSpc>
                <a:spcPct val="113999"/>
              </a:lnSpc>
              <a:spcBef>
                <a:spcPts val="100"/>
              </a:spcBef>
            </a:pPr>
            <a:r>
              <a:rPr lang="ar-JO" sz="1000" b="0" i="0" dirty="0">
                <a:solidFill>
                  <a:srgbClr val="202124"/>
                </a:solidFill>
                <a:effectLst/>
                <a:latin typeface="Helvetica Neue"/>
                <a:cs typeface="Calibri" panose="020F0502020204030204" pitchFamily="34" charset="0"/>
              </a:rPr>
              <a:t>خاصة خلال المراحل الأولى من بناء الآلية. </a:t>
            </a:r>
          </a:p>
          <a:p>
            <a:pPr marL="120650" marR="5080" algn="just" rtl="1">
              <a:lnSpc>
                <a:spcPct val="113999"/>
              </a:lnSpc>
              <a:spcBef>
                <a:spcPts val="100"/>
              </a:spcBef>
            </a:pPr>
            <a:endParaRPr lang="ar-JO" sz="1000" b="0" i="0" dirty="0">
              <a:solidFill>
                <a:srgbClr val="202124"/>
              </a:solidFill>
              <a:effectLst/>
              <a:latin typeface="Helvetica Neue"/>
              <a:cs typeface="Calibri" panose="020F0502020204030204" pitchFamily="34" charset="0"/>
            </a:endParaRPr>
          </a:p>
          <a:p>
            <a:pPr marL="292100" marR="5080" indent="-171450" algn="just" rtl="1">
              <a:lnSpc>
                <a:spcPct val="113999"/>
              </a:lnSpc>
              <a:spcBef>
                <a:spcPts val="100"/>
              </a:spcBef>
              <a:buClr>
                <a:srgbClr val="990099"/>
              </a:buClr>
              <a:buFont typeface="Arial" panose="020B0604020202020204" pitchFamily="34" charset="0"/>
              <a:buChar char="•"/>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تتطلب بعض القضايا المزيد من المناقشات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المتعمقة</a:t>
            </a:r>
            <a:r>
              <a:rPr lang="ar-JO" altLang="en-US" sz="1000" dirty="0">
                <a:solidFill>
                  <a:srgbClr val="202124"/>
                </a:solidFill>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يجب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تنظيم </a:t>
            </a:r>
            <a:r>
              <a:rPr lang="ar-JO" altLang="en-US" sz="1000" b="1" dirty="0">
                <a:solidFill>
                  <a:srgbClr val="202124"/>
                </a:solidFill>
                <a:latin typeface="inherit"/>
                <a:cs typeface="Calibri" panose="020F0502020204030204" pitchFamily="34" charset="0"/>
              </a:rPr>
              <a:t>إ</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اجتماعات ثنائية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اجتماعات مع الزملاء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المسؤولين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لمناقشة قضايا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معينة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وذلك من أجل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تبادل الأفكار ومناقشة الخيارات لاتخاذ الإجراءات اللازمة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292100" marR="5080" indent="-171450" algn="just" rtl="1">
              <a:lnSpc>
                <a:spcPct val="113999"/>
              </a:lnSpc>
              <a:spcBef>
                <a:spcPts val="100"/>
              </a:spcBef>
              <a:buClr>
                <a:srgbClr val="990099"/>
              </a:buClr>
              <a:buFont typeface="Arial" panose="020B0604020202020204" pitchFamily="34" charset="0"/>
              <a:buChar char="•"/>
            </a:pPr>
            <a:endParaRPr lang="ar-JO" sz="1000" b="0" i="0" dirty="0">
              <a:solidFill>
                <a:srgbClr val="202124"/>
              </a:solidFill>
              <a:effectLst/>
              <a:latin typeface="Helvetica Neue"/>
              <a:cs typeface="Calibri" panose="020F0502020204030204" pitchFamily="34" charset="0"/>
            </a:endParaRPr>
          </a:p>
          <a:p>
            <a:pPr marL="292100" marR="5080" indent="-171450" algn="just" rtl="1">
              <a:lnSpc>
                <a:spcPct val="113999"/>
              </a:lnSpc>
              <a:spcBef>
                <a:spcPts val="100"/>
              </a:spcBef>
              <a:buClr>
                <a:srgbClr val="990099"/>
              </a:buClr>
              <a:buFont typeface="Arial" panose="020B0604020202020204" pitchFamily="34" charset="0"/>
              <a:buChar char="•"/>
            </a:pPr>
            <a:endParaRPr lang="ar-JO" sz="1000" b="0" i="0" dirty="0">
              <a:solidFill>
                <a:srgbClr val="202124"/>
              </a:solidFill>
              <a:effectLst/>
              <a:latin typeface="Helvetica Neue"/>
              <a:cs typeface="Calibri" panose="020F0502020204030204" pitchFamily="34" charset="0"/>
            </a:endParaRPr>
          </a:p>
        </p:txBody>
      </p:sp>
      <p:sp>
        <p:nvSpPr>
          <p:cNvPr id="9" name="object 9"/>
          <p:cNvSpPr/>
          <p:nvPr/>
        </p:nvSpPr>
        <p:spPr>
          <a:xfrm>
            <a:off x="5253899" y="4179566"/>
            <a:ext cx="1299210" cy="0"/>
          </a:xfrm>
          <a:custGeom>
            <a:avLst/>
            <a:gdLst/>
            <a:ahLst/>
            <a:cxnLst/>
            <a:rect l="l" t="t" r="r" b="b"/>
            <a:pathLst>
              <a:path w="1299210">
                <a:moveTo>
                  <a:pt x="0" y="0"/>
                </a:moveTo>
                <a:lnTo>
                  <a:pt x="1299197" y="0"/>
                </a:lnTo>
              </a:path>
            </a:pathLst>
          </a:custGeom>
          <a:ln w="6350">
            <a:solidFill>
              <a:srgbClr val="992B7D"/>
            </a:solidFill>
          </a:ln>
        </p:spPr>
        <p:txBody>
          <a:bodyPr wrap="square" lIns="0" tIns="0" rIns="0" bIns="0" rtlCol="0"/>
          <a:lstStyle/>
          <a:p>
            <a:pPr algn="just"/>
            <a:endParaRPr>
              <a:cs typeface="Calibri" panose="020F0502020204030204" pitchFamily="34" charset="0"/>
            </a:endParaRPr>
          </a:p>
        </p:txBody>
      </p:sp>
      <p:sp>
        <p:nvSpPr>
          <p:cNvPr id="10" name="object 10"/>
          <p:cNvSpPr txBox="1"/>
          <p:nvPr/>
        </p:nvSpPr>
        <p:spPr>
          <a:xfrm>
            <a:off x="5554478" y="3996553"/>
            <a:ext cx="1324610" cy="182101"/>
          </a:xfrm>
          <a:prstGeom prst="rect">
            <a:avLst/>
          </a:prstGeom>
        </p:spPr>
        <p:txBody>
          <a:bodyPr vert="horz" wrap="square" lIns="0" tIns="12700" rIns="0" bIns="0" rtlCol="0">
            <a:spAutoFit/>
          </a:bodyPr>
          <a:lstStyle/>
          <a:p>
            <a:pPr marL="12700" algn="just">
              <a:lnSpc>
                <a:spcPct val="100000"/>
              </a:lnSpc>
              <a:spcBef>
                <a:spcPts val="100"/>
              </a:spcBef>
            </a:pPr>
            <a:r>
              <a:rPr lang="ar-JO" sz="1100" spc="20" dirty="0">
                <a:solidFill>
                  <a:srgbClr val="992B7D"/>
                </a:solidFill>
                <a:latin typeface="Century Gothic"/>
                <a:cs typeface="Calibri" panose="020F0502020204030204" pitchFamily="34" charset="0"/>
              </a:rPr>
              <a:t>الإجتماعات الخارجية</a:t>
            </a:r>
            <a:endParaRPr sz="1100" dirty="0">
              <a:latin typeface="Century Gothic"/>
              <a:cs typeface="Calibri" panose="020F0502020204030204" pitchFamily="34" charset="0"/>
            </a:endParaRPr>
          </a:p>
        </p:txBody>
      </p:sp>
      <p:sp>
        <p:nvSpPr>
          <p:cNvPr id="11" name="object 11"/>
          <p:cNvSpPr txBox="1"/>
          <p:nvPr/>
        </p:nvSpPr>
        <p:spPr>
          <a:xfrm>
            <a:off x="3709579" y="4359842"/>
            <a:ext cx="2887980" cy="1231043"/>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0" i="0" dirty="0">
                <a:solidFill>
                  <a:srgbClr val="202124"/>
                </a:solidFill>
                <a:effectLst/>
                <a:latin typeface="Helvetica Neue"/>
                <a:cs typeface="Calibri" panose="020F0502020204030204" pitchFamily="34" charset="0"/>
              </a:rPr>
              <a:t>يجب مشاركة رؤى المجتمع في </a:t>
            </a:r>
            <a:r>
              <a:rPr lang="ar-JO" sz="1000" b="1" i="0" dirty="0">
                <a:solidFill>
                  <a:srgbClr val="202124"/>
                </a:solidFill>
                <a:effectLst/>
                <a:latin typeface="Helvetica Neue"/>
                <a:cs typeface="Calibri" panose="020F0502020204030204" pitchFamily="34" charset="0"/>
              </a:rPr>
              <a:t>اجتماعات التنسيق المشتركة بين الوكالات</a:t>
            </a:r>
            <a:r>
              <a:rPr lang="ar-JO" sz="1000" b="0" i="0" dirty="0">
                <a:solidFill>
                  <a:srgbClr val="202124"/>
                </a:solidFill>
                <a:effectLst/>
                <a:latin typeface="Helvetica Neue"/>
                <a:cs typeface="Calibri" panose="020F0502020204030204" pitchFamily="34" charset="0"/>
              </a:rPr>
              <a:t>. ليست جميع المنظمات الأخرى على اتصال دائم مع أفراد المجتمع، وقد يتم الاعتماد على هذه الرؤى التي تشاركها الجهات المختلفة مثل منظمتك.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غالبًا ما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يوجد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مجموعات مواضيعية مشتركة بين الوكالات تركز على تعليقات المجتمع. من المهم مشاركة ملاحظاتك مع المنظمات الأخرى</a:t>
            </a:r>
            <a:r>
              <a:rPr lang="ar-JO" altLang="en-US" sz="1000" dirty="0">
                <a:solidFill>
                  <a:srgbClr val="202124"/>
                </a:solidFill>
                <a:latin typeface="inherit"/>
                <a:cs typeface="Calibri" panose="020F0502020204030204" pitchFamily="34" charset="0"/>
              </a:rPr>
              <a:t> وذلك من أجل</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066" marR="5080" algn="just" rtl="1">
              <a:lnSpc>
                <a:spcPct val="113999"/>
              </a:lnSpc>
              <a:spcBef>
                <a:spcPts val="100"/>
              </a:spcBef>
              <a:buClr>
                <a:srgbClr val="992B7D"/>
              </a:buClr>
              <a:tabLst>
                <a:tab pos="120650" algn="l"/>
              </a:tabLst>
            </a:pPr>
            <a:endParaRPr lang="ar-JO" sz="950" spc="-10" dirty="0">
              <a:latin typeface="Arial"/>
              <a:cs typeface="Calibri" panose="020F0502020204030204" pitchFamily="34" charset="0"/>
            </a:endParaRPr>
          </a:p>
        </p:txBody>
      </p:sp>
      <p:sp>
        <p:nvSpPr>
          <p:cNvPr id="12" name="object 12"/>
          <p:cNvSpPr txBox="1"/>
          <p:nvPr/>
        </p:nvSpPr>
        <p:spPr>
          <a:xfrm>
            <a:off x="587919" y="4361212"/>
            <a:ext cx="2888615" cy="1808444"/>
          </a:xfrm>
          <a:prstGeom prst="rect">
            <a:avLst/>
          </a:prstGeom>
        </p:spPr>
        <p:txBody>
          <a:bodyPr vert="horz" wrap="square" lIns="0" tIns="12700" rIns="0" bIns="0" rtlCol="0">
            <a:spAutoFit/>
          </a:bodyPr>
          <a:lstStyle/>
          <a:p>
            <a:pPr marL="120650" marR="5715"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تثليث النتائج وتحديد أولويات العمل المشترك وتنسيقه</a:t>
            </a:r>
            <a:r>
              <a:rPr lang="ar-JO" altLang="en-US" sz="1000" dirty="0">
                <a:solidFill>
                  <a:srgbClr val="202124"/>
                </a:solidFill>
                <a:latin typeface="inherit"/>
                <a:cs typeface="Calibri" panose="020F0502020204030204" pitchFamily="34" charset="0"/>
              </a:rPr>
              <a:t>.</a:t>
            </a:r>
          </a:p>
          <a:p>
            <a:pPr marL="120650" marR="5715" algn="just" rtl="1">
              <a:lnSpc>
                <a:spcPct val="113999"/>
              </a:lnSpc>
              <a:spcBef>
                <a:spcPts val="100"/>
              </a:spcBef>
            </a:pP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292100" marR="5715" indent="-171450" algn="just" rtl="1">
              <a:lnSpc>
                <a:spcPct val="113999"/>
              </a:lnSpc>
              <a:spcBef>
                <a:spcPts val="100"/>
              </a:spcBef>
              <a:buClr>
                <a:srgbClr val="990099"/>
              </a:buClr>
              <a:buFont typeface="Arial" panose="020B0604020202020204" pitchFamily="34" charset="0"/>
              <a:buChar char="•"/>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وقد يكون من المهم أيضًا تنظيم </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اجتماعات ثنائية مع </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أصحاب المصلحة</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 الخارجيين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لمناقشة قضايا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معينة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الممكن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أن يشمل ذلك عقد اجتماعات مع ممثلي المجتمع والمجموعات والسلطات المحلية والمنظمات الإنسانية الأخرى ووسائل الإعلام وأي شخص آخر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مخول </a:t>
            </a:r>
            <a:r>
              <a:rPr lang="ar-JO" altLang="en-US" sz="1000" dirty="0">
                <a:solidFill>
                  <a:srgbClr val="202124"/>
                </a:solidFill>
                <a:latin typeface="inherit"/>
                <a:cs typeface="Calibri" panose="020F0502020204030204" pitchFamily="34" charset="0"/>
              </a:rPr>
              <a:t>لل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تصرف بناءً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292100" marR="5715" indent="-171450" algn="just" rtl="1">
              <a:lnSpc>
                <a:spcPct val="113999"/>
              </a:lnSpc>
              <a:spcBef>
                <a:spcPts val="100"/>
              </a:spcBef>
              <a:buClr>
                <a:srgbClr val="990099"/>
              </a:buClr>
              <a:buFont typeface="Arial" panose="020B0604020202020204" pitchFamily="34" charset="0"/>
              <a:buChar char="•"/>
            </a:pP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120650" marR="5715" algn="just">
              <a:lnSpc>
                <a:spcPct val="113999"/>
              </a:lnSpc>
              <a:spcBef>
                <a:spcPts val="100"/>
              </a:spcBef>
            </a:pPr>
            <a:endParaRPr lang="ar-JO" sz="1000" dirty="0">
              <a:solidFill>
                <a:schemeClr val="tx1"/>
              </a:solidFill>
              <a:latin typeface="Arial"/>
              <a:cs typeface="Calibri" panose="020F0502020204030204" pitchFamily="34" charset="0"/>
            </a:endParaRPr>
          </a:p>
        </p:txBody>
      </p:sp>
      <p:sp>
        <p:nvSpPr>
          <p:cNvPr id="13" name="object 13"/>
          <p:cNvSpPr/>
          <p:nvPr/>
        </p:nvSpPr>
        <p:spPr>
          <a:xfrm>
            <a:off x="5036729" y="6250324"/>
            <a:ext cx="1560830" cy="0"/>
          </a:xfrm>
          <a:custGeom>
            <a:avLst/>
            <a:gdLst/>
            <a:ahLst/>
            <a:cxnLst/>
            <a:rect l="l" t="t" r="r" b="b"/>
            <a:pathLst>
              <a:path w="1560830">
                <a:moveTo>
                  <a:pt x="0" y="0"/>
                </a:moveTo>
                <a:lnTo>
                  <a:pt x="1560576" y="0"/>
                </a:lnTo>
              </a:path>
            </a:pathLst>
          </a:custGeom>
          <a:ln w="6350">
            <a:solidFill>
              <a:srgbClr val="992B7D"/>
            </a:solidFill>
          </a:ln>
        </p:spPr>
        <p:txBody>
          <a:bodyPr wrap="square" lIns="0" tIns="0" rIns="0" bIns="0" rtlCol="0"/>
          <a:lstStyle/>
          <a:p>
            <a:pPr algn="just"/>
            <a:endParaRPr>
              <a:cs typeface="Calibri" panose="020F0502020204030204" pitchFamily="34" charset="0"/>
            </a:endParaRPr>
          </a:p>
        </p:txBody>
      </p:sp>
      <p:sp>
        <p:nvSpPr>
          <p:cNvPr id="14" name="object 14"/>
          <p:cNvSpPr txBox="1"/>
          <p:nvPr/>
        </p:nvSpPr>
        <p:spPr>
          <a:xfrm>
            <a:off x="5493400" y="6057868"/>
            <a:ext cx="1586230" cy="182101"/>
          </a:xfrm>
          <a:prstGeom prst="rect">
            <a:avLst/>
          </a:prstGeom>
        </p:spPr>
        <p:txBody>
          <a:bodyPr vert="horz" wrap="square" lIns="0" tIns="12700" rIns="0" bIns="0" rtlCol="0">
            <a:spAutoFit/>
          </a:bodyPr>
          <a:lstStyle/>
          <a:p>
            <a:pPr marL="12700" algn="just">
              <a:lnSpc>
                <a:spcPct val="100000"/>
              </a:lnSpc>
              <a:spcBef>
                <a:spcPts val="100"/>
              </a:spcBef>
            </a:pPr>
            <a:r>
              <a:rPr lang="ar-JO" sz="1100" spc="20" dirty="0">
                <a:solidFill>
                  <a:srgbClr val="992B7D"/>
                </a:solidFill>
                <a:latin typeface="Century Gothic"/>
                <a:cs typeface="Calibri" panose="020F0502020204030204" pitchFamily="34" charset="0"/>
              </a:rPr>
              <a:t>الإجتماعات المجتمعية </a:t>
            </a:r>
            <a:endParaRPr sz="1100" dirty="0">
              <a:latin typeface="Century Gothic"/>
              <a:cs typeface="Calibri" panose="020F0502020204030204" pitchFamily="34" charset="0"/>
            </a:endParaRPr>
          </a:p>
        </p:txBody>
      </p:sp>
      <p:sp>
        <p:nvSpPr>
          <p:cNvPr id="15" name="object 15"/>
          <p:cNvSpPr txBox="1"/>
          <p:nvPr/>
        </p:nvSpPr>
        <p:spPr>
          <a:xfrm>
            <a:off x="3876808" y="6342630"/>
            <a:ext cx="2995930" cy="1076385"/>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تعد مناقشة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أفراد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 أمرًا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غاية الأهمية وذلك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لأنها لا تسمح لك بفهم بعض المشكلات بشكل أفضل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فقط</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بل تتيح لك أيضًا مناقشة ما يجب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فعله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حيالها</a:t>
            </a:r>
            <a:r>
              <a:rPr kumimoji="0" lang="en-US" altLang="en-US" sz="1000" b="0" i="0" u="none" strike="noStrike" cap="none" normalizeH="0" baseline="0" dirty="0">
                <a:ln>
                  <a:noFill/>
                </a:ln>
                <a:solidFill>
                  <a:schemeClr val="tx1"/>
                </a:solidFill>
                <a:effectLst/>
                <a:cs typeface="Calibri" panose="020F0502020204030204" pitchFamily="34" charset="0"/>
              </a:rPr>
              <a:t> </a:t>
            </a:r>
            <a:r>
              <a:rPr lang="ar-JO" altLang="en-US" sz="1000" dirty="0">
                <a:solidFill>
                  <a:schemeClr val="tx1"/>
                </a:solidFil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بدلاً من اتخاذ القرار بشكل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فردي،</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12700" marR="5080" algn="just" rtl="1">
              <a:lnSpc>
                <a:spcPct val="113999"/>
              </a:lnSpc>
              <a:spcBef>
                <a:spcPts val="100"/>
              </a:spcBef>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6" name="object 16"/>
          <p:cNvSpPr txBox="1"/>
          <p:nvPr/>
        </p:nvSpPr>
        <p:spPr>
          <a:xfrm>
            <a:off x="694599" y="6342630"/>
            <a:ext cx="2995930" cy="528093"/>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عليك معرفة ما إذا كان المجتمع لديه بالفعل اقتراحات أو حلول ومعرفة إلى أي مدى يحتاج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إلى الدعم من جانبك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لتنفيذها</a:t>
            </a:r>
            <a:r>
              <a:rPr lang="ar-JO" altLang="en-US" sz="1000" dirty="0">
                <a:solidFill>
                  <a:schemeClr val="tx1"/>
                </a:solidFill>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عد هذه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النوع</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المناقشات أيضًا جزءًا من إغلاق الحلقة (انظر </a:t>
            </a:r>
            <a:r>
              <a:rPr lang="ar-JO" sz="1000" spc="-25" dirty="0">
                <a:solidFill>
                  <a:srgbClr val="E42A83"/>
                </a:solidFill>
                <a:latin typeface="Arial"/>
                <a:cs typeface="Calibri" panose="020F0502020204030204" pitchFamily="34" charset="0"/>
                <a:hlinkClick r:id="rId2" action="ppaction://hlinksldjump"/>
              </a:rPr>
              <a:t>المرحلة 5</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7" name="object 17"/>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pPr algn="just"/>
            <a:endParaRPr>
              <a:cs typeface="Calibri" panose="020F0502020204030204" pitchFamily="34" charset="0"/>
            </a:endParaRPr>
          </a:p>
        </p:txBody>
      </p:sp>
      <p:sp>
        <p:nvSpPr>
          <p:cNvPr id="18" name="object 18"/>
          <p:cNvSpPr txBox="1"/>
          <p:nvPr/>
        </p:nvSpPr>
        <p:spPr>
          <a:xfrm>
            <a:off x="6715893" y="10083162"/>
            <a:ext cx="156845" cy="135935"/>
          </a:xfrm>
          <a:prstGeom prst="rect">
            <a:avLst/>
          </a:prstGeom>
        </p:spPr>
        <p:txBody>
          <a:bodyPr vert="horz" wrap="square" lIns="0" tIns="12700" rIns="0" bIns="0" rtlCol="0">
            <a:spAutoFit/>
          </a:bodyPr>
          <a:lstStyle/>
          <a:p>
            <a:pPr marL="12700" algn="just">
              <a:lnSpc>
                <a:spcPct val="100000"/>
              </a:lnSpc>
              <a:spcBef>
                <a:spcPts val="100"/>
              </a:spcBef>
            </a:pPr>
            <a:r>
              <a:rPr sz="800" b="1" spc="35" dirty="0">
                <a:solidFill>
                  <a:srgbClr val="FFFFFF"/>
                </a:solidFill>
                <a:latin typeface="Century Gothic"/>
                <a:cs typeface="Calibri" panose="020F0502020204030204" pitchFamily="34" charset="0"/>
              </a:rPr>
              <a:t>29</a:t>
            </a:r>
            <a:endParaRPr sz="800">
              <a:latin typeface="Century Gothic"/>
              <a:cs typeface="Calibri" panose="020F0502020204030204" pitchFamily="34" charset="0"/>
            </a:endParaRPr>
          </a:p>
        </p:txBody>
      </p:sp>
      <p:sp>
        <p:nvSpPr>
          <p:cNvPr id="20" name="Rectangle 1">
            <a:extLst>
              <a:ext uri="{FF2B5EF4-FFF2-40B4-BE49-F238E27FC236}">
                <a16:creationId xmlns:a16="http://schemas.microsoft.com/office/drawing/2014/main" id="{806462D8-E484-1D37-BFCE-A638471D425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1" name="Rectangle 2">
            <a:extLst>
              <a:ext uri="{FF2B5EF4-FFF2-40B4-BE49-F238E27FC236}">
                <a16:creationId xmlns:a16="http://schemas.microsoft.com/office/drawing/2014/main" id="{5589EE62-253B-7FD7-A467-684A792C585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2" name="Rectangle 3">
            <a:extLst>
              <a:ext uri="{FF2B5EF4-FFF2-40B4-BE49-F238E27FC236}">
                <a16:creationId xmlns:a16="http://schemas.microsoft.com/office/drawing/2014/main" id="{8884CE64-DD11-E467-9D2C-AEEFF57722C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3" name="Rectangle 4">
            <a:extLst>
              <a:ext uri="{FF2B5EF4-FFF2-40B4-BE49-F238E27FC236}">
                <a16:creationId xmlns:a16="http://schemas.microsoft.com/office/drawing/2014/main" id="{BBE71E7E-C00A-E577-449E-63ABBD10655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4" name="Rectangle 5">
            <a:extLst>
              <a:ext uri="{FF2B5EF4-FFF2-40B4-BE49-F238E27FC236}">
                <a16:creationId xmlns:a16="http://schemas.microsoft.com/office/drawing/2014/main" id="{E04753B4-F271-8504-B56E-6B36373389ED}"/>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Rectangle 6">
            <a:extLst>
              <a:ext uri="{FF2B5EF4-FFF2-40B4-BE49-F238E27FC236}">
                <a16:creationId xmlns:a16="http://schemas.microsoft.com/office/drawing/2014/main" id="{B7DD68E1-402C-27BD-F0FD-3D989CBAEC9E}"/>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6" name="Rectangle 7">
            <a:extLst>
              <a:ext uri="{FF2B5EF4-FFF2-40B4-BE49-F238E27FC236}">
                <a16:creationId xmlns:a16="http://schemas.microsoft.com/office/drawing/2014/main" id="{59B5660F-9F17-D216-787C-ABBFB8E9523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7" name="Rectangle 8">
            <a:extLst>
              <a:ext uri="{FF2B5EF4-FFF2-40B4-BE49-F238E27FC236}">
                <a16:creationId xmlns:a16="http://schemas.microsoft.com/office/drawing/2014/main" id="{B6089564-CF78-C756-067D-EA4DA522D6A9}"/>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8" name="object 33">
            <a:extLst>
              <a:ext uri="{FF2B5EF4-FFF2-40B4-BE49-F238E27FC236}">
                <a16:creationId xmlns:a16="http://schemas.microsoft.com/office/drawing/2014/main" id="{A8203300-C94F-A8DE-1910-0BE3D8E99F94}"/>
              </a:ext>
            </a:extLst>
          </p:cNvPr>
          <p:cNvSpPr txBox="1"/>
          <p:nvPr/>
        </p:nvSpPr>
        <p:spPr>
          <a:xfrm>
            <a:off x="4266898" y="10071241"/>
            <a:ext cx="2417445" cy="316562"/>
          </a:xfrm>
          <a:prstGeom prst="rect">
            <a:avLst/>
          </a:prstGeom>
        </p:spPr>
        <p:txBody>
          <a:bodyPr vert="horz" wrap="square" lIns="0" tIns="12700" rIns="0" bIns="0" rtlCol="0">
            <a:spAutoFit/>
          </a:bodyPr>
          <a:lstStyle/>
          <a:p>
            <a:pPr marL="12700" marR="5080" indent="129539" algn="just" rtl="1">
              <a:lnSpc>
                <a:spcPct val="108300"/>
              </a:lnSpc>
              <a:spcBef>
                <a:spcPts val="100"/>
              </a:spcBef>
            </a:pPr>
            <a:r>
              <a:rPr lang="ar-JO" sz="900" dirty="0">
                <a:solidFill>
                  <a:srgbClr val="673089"/>
                </a:solidFill>
                <a:latin typeface="Century Gothic"/>
                <a:cs typeface="Calibri" panose="020F0502020204030204" pitchFamily="34" charset="0"/>
              </a:rPr>
              <a:t>الوحدة 4: </a:t>
            </a:r>
            <a:r>
              <a:rPr lang="ar-JO" sz="900" spc="-10" dirty="0">
                <a:latin typeface="Verdana"/>
                <a:cs typeface="Calibri" panose="020F0502020204030204" pitchFamily="34" charset="0"/>
              </a:rPr>
              <a:t>مراحل آلية الملاحظات والانطباعات</a:t>
            </a:r>
          </a:p>
          <a:p>
            <a:pPr marL="12700" marR="5080" indent="129539" algn="just" rtl="1">
              <a:lnSpc>
                <a:spcPct val="108300"/>
              </a:lnSpc>
              <a:spcBef>
                <a:spcPts val="100"/>
              </a:spcBef>
            </a:pPr>
            <a:r>
              <a:rPr lang="ar-JO" sz="900" dirty="0">
                <a:solidFill>
                  <a:srgbClr val="673089"/>
                </a:solidFill>
                <a:latin typeface="Verdana"/>
                <a:cs typeface="Calibri" panose="020F0502020204030204" pitchFamily="34" charset="0"/>
              </a:rPr>
              <a:t>المرحلة الثالثة: إحالة وتحليل الملاحظات والانطباعات</a:t>
            </a:r>
            <a:endParaRPr sz="900" dirty="0">
              <a:latin typeface="Verdana"/>
              <a:cs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7559992" cy="10692003"/>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771" y="586320"/>
            <a:ext cx="6145530" cy="748923"/>
          </a:xfrm>
          <a:prstGeom prst="rect">
            <a:avLst/>
          </a:prstGeom>
        </p:spPr>
        <p:txBody>
          <a:bodyPr vert="horz" wrap="square" lIns="0" tIns="12700" rIns="0" bIns="0" rtlCol="0">
            <a:spAutoFit/>
          </a:bodyPr>
          <a:lstStyle/>
          <a:p>
            <a:pPr marL="12700" algn="r" rtl="1">
              <a:lnSpc>
                <a:spcPct val="100000"/>
              </a:lnSpc>
              <a:spcBef>
                <a:spcPts val="100"/>
              </a:spcBef>
            </a:pPr>
            <a:r>
              <a:rPr sz="1700" b="1" spc="114" dirty="0">
                <a:solidFill>
                  <a:srgbClr val="E42A83"/>
                </a:solidFill>
                <a:latin typeface="Century Gothic"/>
                <a:cs typeface="Calibri" panose="020F0502020204030204" pitchFamily="34" charset="0"/>
              </a:rPr>
              <a:t>4.3</a:t>
            </a:r>
            <a:r>
              <a:rPr sz="1700" b="1" spc="75" dirty="0">
                <a:solidFill>
                  <a:srgbClr val="E42A83"/>
                </a:solidFill>
                <a:latin typeface="Century Gothic"/>
                <a:cs typeface="Calibri" panose="020F0502020204030204" pitchFamily="34" charset="0"/>
              </a:rPr>
              <a:t> </a:t>
            </a:r>
            <a:r>
              <a:rPr lang="ar-JO" sz="1700" b="1" spc="75" dirty="0">
                <a:solidFill>
                  <a:srgbClr val="E42A83"/>
                </a:solidFill>
                <a:latin typeface="Century Gothic"/>
                <a:cs typeface="Calibri" panose="020F0502020204030204" pitchFamily="34" charset="0"/>
              </a:rPr>
              <a:t> </a:t>
            </a:r>
            <a:r>
              <a:rPr lang="ar-JO" sz="1700" b="1" dirty="0">
                <a:solidFill>
                  <a:srgbClr val="E42A83"/>
                </a:solidFill>
                <a:latin typeface="Century Gothic"/>
                <a:cs typeface="Calibri" panose="020F0502020204030204" pitchFamily="34" charset="0"/>
              </a:rPr>
              <a:t>إتخاذ إجراء</a:t>
            </a:r>
          </a:p>
          <a:p>
            <a:pPr marL="12700" algn="r" rtl="1">
              <a:lnSpc>
                <a:spcPct val="100000"/>
              </a:lnSpc>
              <a:spcBef>
                <a:spcPts val="100"/>
              </a:spcBef>
            </a:pPr>
            <a:endParaRPr sz="1000" dirty="0">
              <a:latin typeface="Century Gothic"/>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يكون الانتقال 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مرحلة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التحليل إلى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البدء بإتخاذ الإجراءات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هو المهمة الأكثر صعوبة.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سيتعين عليك،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بالتعاون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مع أولئك الذين هم في وضع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يتيح</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لهم بالتصرف، إلى الإجابة على الأسئلة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الآتية:</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pic>
        <p:nvPicPr>
          <p:cNvPr id="3" name="object 3"/>
          <p:cNvPicPr/>
          <p:nvPr/>
        </p:nvPicPr>
        <p:blipFill>
          <a:blip r:embed="rId2" cstate="print"/>
          <a:stretch>
            <a:fillRect/>
          </a:stretch>
        </p:blipFill>
        <p:spPr>
          <a:xfrm>
            <a:off x="720001" y="1558692"/>
            <a:ext cx="142798" cy="142798"/>
          </a:xfrm>
          <a:prstGeom prst="rect">
            <a:avLst/>
          </a:prstGeom>
        </p:spPr>
      </p:pic>
      <p:pic>
        <p:nvPicPr>
          <p:cNvPr id="4" name="object 4"/>
          <p:cNvPicPr/>
          <p:nvPr/>
        </p:nvPicPr>
        <p:blipFill>
          <a:blip r:embed="rId2" cstate="print"/>
          <a:stretch>
            <a:fillRect/>
          </a:stretch>
        </p:blipFill>
        <p:spPr>
          <a:xfrm>
            <a:off x="720001" y="1831792"/>
            <a:ext cx="142798" cy="142798"/>
          </a:xfrm>
          <a:prstGeom prst="rect">
            <a:avLst/>
          </a:prstGeom>
        </p:spPr>
      </p:pic>
      <p:pic>
        <p:nvPicPr>
          <p:cNvPr id="5" name="object 5"/>
          <p:cNvPicPr/>
          <p:nvPr/>
        </p:nvPicPr>
        <p:blipFill>
          <a:blip r:embed="rId2" cstate="print"/>
          <a:stretch>
            <a:fillRect/>
          </a:stretch>
        </p:blipFill>
        <p:spPr>
          <a:xfrm>
            <a:off x="720001" y="2104891"/>
            <a:ext cx="142798" cy="142798"/>
          </a:xfrm>
          <a:prstGeom prst="rect">
            <a:avLst/>
          </a:prstGeom>
        </p:spPr>
      </p:pic>
      <p:sp>
        <p:nvSpPr>
          <p:cNvPr id="6" name="object 6"/>
          <p:cNvSpPr txBox="1"/>
          <p:nvPr/>
        </p:nvSpPr>
        <p:spPr>
          <a:xfrm>
            <a:off x="724885" y="1542940"/>
            <a:ext cx="2997835" cy="730969"/>
          </a:xfrm>
          <a:prstGeom prst="rect">
            <a:avLst/>
          </a:prstGeom>
        </p:spPr>
        <p:txBody>
          <a:bodyPr vert="horz" wrap="square" lIns="0" tIns="12700" rIns="0" bIns="0" rtlCol="0">
            <a:spAutoFit/>
          </a:bodyPr>
          <a:lstStyle/>
          <a:p>
            <a:pPr marL="38100">
              <a:lnSpc>
                <a:spcPct val="100000"/>
              </a:lnSpc>
              <a:spcBef>
                <a:spcPts val="100"/>
              </a:spcBef>
            </a:pPr>
            <a:r>
              <a:rPr sz="1000" b="1" baseline="6944" dirty="0">
                <a:solidFill>
                  <a:srgbClr val="FFFFFF"/>
                </a:solidFill>
                <a:latin typeface="Century Gothic"/>
                <a:cs typeface="Calibri" panose="020F0502020204030204" pitchFamily="34" charset="0"/>
              </a:rPr>
              <a:t>?</a:t>
            </a:r>
            <a:r>
              <a:rPr sz="1000" b="1" spc="240" baseline="6944" dirty="0">
                <a:solidFill>
                  <a:srgbClr val="FFFFFF"/>
                </a:solidFill>
                <a:latin typeface="Century Gothic"/>
                <a:cs typeface="Calibri" panose="020F0502020204030204" pitchFamily="34" charset="0"/>
              </a:rPr>
              <a:t>  </a:t>
            </a:r>
            <a:r>
              <a:rPr lang="ar-JO" sz="1000" b="1" i="1" dirty="0">
                <a:solidFill>
                  <a:srgbClr val="97569C"/>
                </a:solidFill>
                <a:latin typeface="Calibri"/>
                <a:cs typeface="Calibri" panose="020F0502020204030204" pitchFamily="34" charset="0"/>
              </a:rPr>
              <a:t>ما هو الموضوع الذي يجب علينا معالجته؟</a:t>
            </a:r>
            <a:endParaRPr sz="1000" dirty="0">
              <a:latin typeface="Calibri"/>
              <a:cs typeface="Calibri" panose="020F0502020204030204" pitchFamily="34" charset="0"/>
            </a:endParaRPr>
          </a:p>
          <a:p>
            <a:pPr marL="38100">
              <a:lnSpc>
                <a:spcPct val="100000"/>
              </a:lnSpc>
              <a:spcBef>
                <a:spcPts val="1010"/>
              </a:spcBef>
            </a:pPr>
            <a:r>
              <a:rPr sz="1000" b="1" spc="15" baseline="6944" dirty="0">
                <a:solidFill>
                  <a:srgbClr val="FFFFFF"/>
                </a:solidFill>
                <a:latin typeface="Century Gothic"/>
                <a:cs typeface="Calibri" panose="020F0502020204030204" pitchFamily="34" charset="0"/>
              </a:rPr>
              <a:t>?</a:t>
            </a:r>
            <a:r>
              <a:rPr sz="1000" b="1" spc="232" baseline="6944" dirty="0">
                <a:solidFill>
                  <a:srgbClr val="FFFFFF"/>
                </a:solidFill>
                <a:latin typeface="Century Gothic"/>
                <a:cs typeface="Calibri" panose="020F0502020204030204" pitchFamily="34" charset="0"/>
              </a:rPr>
              <a:t>  </a:t>
            </a:r>
            <a:r>
              <a:rPr lang="ar-JO" sz="1000" b="1" i="1" spc="10" dirty="0">
                <a:solidFill>
                  <a:srgbClr val="97569C"/>
                </a:solidFill>
                <a:latin typeface="Calibri"/>
                <a:cs typeface="Calibri" panose="020F0502020204030204" pitchFamily="34" charset="0"/>
              </a:rPr>
              <a:t>ما نوع الإجراءات التي يجب علينا إتخاذها؟</a:t>
            </a:r>
            <a:endParaRPr sz="1000" dirty="0">
              <a:latin typeface="Calibri"/>
              <a:cs typeface="Calibri" panose="020F0502020204030204" pitchFamily="34" charset="0"/>
            </a:endParaRPr>
          </a:p>
          <a:p>
            <a:pPr marL="38100">
              <a:lnSpc>
                <a:spcPct val="100000"/>
              </a:lnSpc>
              <a:spcBef>
                <a:spcPts val="1010"/>
              </a:spcBef>
            </a:pPr>
            <a:r>
              <a:rPr sz="1000" b="1" baseline="6944" dirty="0">
                <a:solidFill>
                  <a:srgbClr val="FFFFFF"/>
                </a:solidFill>
                <a:latin typeface="Century Gothic"/>
                <a:cs typeface="Calibri" panose="020F0502020204030204" pitchFamily="34" charset="0"/>
              </a:rPr>
              <a:t>?</a:t>
            </a:r>
            <a:r>
              <a:rPr sz="1000" b="1" spc="232" baseline="6944" dirty="0">
                <a:solidFill>
                  <a:srgbClr val="FFFFFF"/>
                </a:solidFill>
                <a:latin typeface="Century Gothic"/>
                <a:cs typeface="Calibri" panose="020F0502020204030204" pitchFamily="34" charset="0"/>
              </a:rPr>
              <a:t>  </a:t>
            </a:r>
            <a:r>
              <a:rPr lang="ar-JO" sz="1000" b="1" i="1" dirty="0">
                <a:solidFill>
                  <a:srgbClr val="97569C"/>
                </a:solidFill>
                <a:latin typeface="Calibri"/>
                <a:cs typeface="Calibri" panose="020F0502020204030204" pitchFamily="34" charset="0"/>
              </a:rPr>
              <a:t>من هو الشخص الذي يتحمل مسؤولية إتخاذ الإجراءات؟</a:t>
            </a:r>
            <a:endParaRPr sz="1000" dirty="0">
              <a:latin typeface="Calibri"/>
              <a:cs typeface="Calibri" panose="020F0502020204030204" pitchFamily="34" charset="0"/>
            </a:endParaRPr>
          </a:p>
        </p:txBody>
      </p:sp>
      <p:pic>
        <p:nvPicPr>
          <p:cNvPr id="7" name="object 7"/>
          <p:cNvPicPr/>
          <p:nvPr/>
        </p:nvPicPr>
        <p:blipFill>
          <a:blip r:embed="rId2" cstate="print"/>
          <a:stretch>
            <a:fillRect/>
          </a:stretch>
        </p:blipFill>
        <p:spPr>
          <a:xfrm>
            <a:off x="3869999" y="1558692"/>
            <a:ext cx="142798" cy="142798"/>
          </a:xfrm>
          <a:prstGeom prst="rect">
            <a:avLst/>
          </a:prstGeom>
        </p:spPr>
      </p:pic>
      <p:pic>
        <p:nvPicPr>
          <p:cNvPr id="8" name="object 8"/>
          <p:cNvPicPr/>
          <p:nvPr/>
        </p:nvPicPr>
        <p:blipFill>
          <a:blip r:embed="rId2" cstate="print"/>
          <a:stretch>
            <a:fillRect/>
          </a:stretch>
        </p:blipFill>
        <p:spPr>
          <a:xfrm>
            <a:off x="3870000" y="1831792"/>
            <a:ext cx="142798" cy="142798"/>
          </a:xfrm>
          <a:prstGeom prst="rect">
            <a:avLst/>
          </a:prstGeom>
        </p:spPr>
      </p:pic>
      <p:sp>
        <p:nvSpPr>
          <p:cNvPr id="9" name="object 9"/>
          <p:cNvSpPr txBox="1"/>
          <p:nvPr/>
        </p:nvSpPr>
        <p:spPr>
          <a:xfrm>
            <a:off x="3874885" y="1542940"/>
            <a:ext cx="2984500" cy="622991"/>
          </a:xfrm>
          <a:prstGeom prst="rect">
            <a:avLst/>
          </a:prstGeom>
        </p:spPr>
        <p:txBody>
          <a:bodyPr vert="horz" wrap="square" lIns="0" tIns="12700" rIns="0" bIns="0" rtlCol="0">
            <a:spAutoFit/>
          </a:bodyPr>
          <a:lstStyle/>
          <a:p>
            <a:pPr marL="38100">
              <a:lnSpc>
                <a:spcPct val="100000"/>
              </a:lnSpc>
              <a:spcBef>
                <a:spcPts val="100"/>
              </a:spcBef>
            </a:pPr>
            <a:r>
              <a:rPr sz="1000" b="1" baseline="6944" dirty="0">
                <a:solidFill>
                  <a:srgbClr val="FFFFFF"/>
                </a:solidFill>
                <a:latin typeface="Century Gothic"/>
                <a:cs typeface="Calibri" panose="020F0502020204030204" pitchFamily="34" charset="0"/>
              </a:rPr>
              <a:t>?</a:t>
            </a:r>
            <a:r>
              <a:rPr sz="1000" b="1" spc="240" baseline="6944" dirty="0">
                <a:solidFill>
                  <a:srgbClr val="FFFFFF"/>
                </a:solidFill>
                <a:latin typeface="Century Gothic"/>
                <a:cs typeface="Calibri" panose="020F0502020204030204" pitchFamily="34" charset="0"/>
              </a:rPr>
              <a:t>  </a:t>
            </a:r>
            <a:r>
              <a:rPr lang="ar-JO" sz="1000" b="1" i="1" dirty="0">
                <a:solidFill>
                  <a:srgbClr val="97569C"/>
                </a:solidFill>
                <a:latin typeface="Calibri"/>
                <a:cs typeface="Calibri" panose="020F0502020204030204" pitchFamily="34" charset="0"/>
              </a:rPr>
              <a:t>هل وافق هؤلاء المخولين على إتخاذ الإجراءات؟</a:t>
            </a:r>
            <a:endParaRPr sz="1000" dirty="0">
              <a:latin typeface="Calibri"/>
              <a:cs typeface="Calibri" panose="020F0502020204030204" pitchFamily="34" charset="0"/>
            </a:endParaRPr>
          </a:p>
          <a:p>
            <a:pPr marL="168910" marR="30480" indent="-131445">
              <a:lnSpc>
                <a:spcPct val="113999"/>
              </a:lnSpc>
              <a:spcBef>
                <a:spcPts val="850"/>
              </a:spcBef>
            </a:pPr>
            <a:r>
              <a:rPr lang="en-US" sz="1000" b="1" spc="30" baseline="6944" dirty="0">
                <a:solidFill>
                  <a:srgbClr val="FFFFFF"/>
                </a:solidFill>
                <a:latin typeface="Century Gothic"/>
                <a:cs typeface="Calibri" panose="020F0502020204030204" pitchFamily="34" charset="0"/>
              </a:rPr>
              <a:t>?</a:t>
            </a:r>
            <a:r>
              <a:rPr lang="en-US" sz="1000" b="1" spc="735" baseline="6944" dirty="0">
                <a:solidFill>
                  <a:srgbClr val="FFFFFF"/>
                </a:solidFill>
                <a:latin typeface="Century Gothic"/>
                <a:cs typeface="Calibri" panose="020F0502020204030204" pitchFamily="34" charset="0"/>
              </a:rPr>
              <a:t> </a:t>
            </a:r>
            <a:r>
              <a:rPr lang="ar-JO" sz="1000" b="1" i="1" spc="20" dirty="0">
                <a:solidFill>
                  <a:srgbClr val="97569C"/>
                </a:solidFill>
                <a:latin typeface="Calibri"/>
                <a:cs typeface="Calibri" panose="020F0502020204030204" pitchFamily="34" charset="0"/>
              </a:rPr>
              <a:t>هل هناك ما يجب فعله للإستفادة من الملاحظات والانطباعات للمستقبل؟ </a:t>
            </a:r>
            <a:endParaRPr sz="1000" dirty="0">
              <a:latin typeface="Calibri"/>
              <a:cs typeface="Calibri" panose="020F0502020204030204" pitchFamily="34" charset="0"/>
            </a:endParaRPr>
          </a:p>
        </p:txBody>
      </p:sp>
      <p:sp>
        <p:nvSpPr>
          <p:cNvPr id="10" name="object 10"/>
          <p:cNvSpPr txBox="1"/>
          <p:nvPr/>
        </p:nvSpPr>
        <p:spPr>
          <a:xfrm>
            <a:off x="3840571" y="2613213"/>
            <a:ext cx="2995930" cy="1090042"/>
          </a:xfrm>
          <a:prstGeom prst="rect">
            <a:avLst/>
          </a:prstGeom>
        </p:spPr>
        <p:txBody>
          <a:bodyPr vert="horz" wrap="square" lIns="0" tIns="12700" rIns="0" bIns="0" rtlCol="0">
            <a:spAutoFit/>
          </a:bodyPr>
          <a:lstStyle/>
          <a:p>
            <a:pPr algn="just" rtl="1" eaLnBrk="0" fontAlgn="base" hangingPunct="0">
              <a:spcBef>
                <a:spcPct val="0"/>
              </a:spcBef>
              <a:spcAft>
                <a:spcPct val="0"/>
              </a:spcAf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الممكن تتضمن الإجراءات التي يجب اتخاذها بشأن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الملاحظات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والانطباعات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إصلاح مشكلات معينة وتغيير طريقة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العمل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ما تفعله أو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الأشخاص الذين تعمل معه</a:t>
            </a:r>
            <a:r>
              <a:rPr lang="ar-JO" altLang="en-US" sz="1000" dirty="0">
                <a:solidFill>
                  <a:srgbClr val="202124"/>
                </a:solidFill>
                <a:latin typeface="inherit"/>
                <a:cs typeface="Calibri" panose="020F0502020204030204" pitchFamily="34" charset="0"/>
              </a:rPr>
              <a:t>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يتضمن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ذلك، على سبيل المثال، إصلاح المراحيض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المعطلة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تشكيل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لجنة للمشروع،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الانتقال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تقديم المساعدات العينية إلى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الحوالات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النقدية</a:t>
            </a:r>
            <a:r>
              <a:rPr lang="ar-JO" altLang="en-US" sz="1000" dirty="0">
                <a:solidFill>
                  <a:srgbClr val="202124"/>
                </a:solidFill>
                <a:latin typeface="inherit"/>
                <a:cs typeface="Calibri" panose="020F0502020204030204" pitchFamily="34" charset="0"/>
              </a:rPr>
              <a:t>؛</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وقد يشمل أيضاً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مشاركة المعلومات حول موضوعات معينة، مثل مكان التسجيل للحصول على الدعم،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مدة المشروع</a:t>
            </a:r>
            <a:endParaRPr sz="1000" dirty="0">
              <a:latin typeface="Arial"/>
              <a:cs typeface="Calibri" panose="020F0502020204030204" pitchFamily="34" charset="0"/>
            </a:endParaRPr>
          </a:p>
        </p:txBody>
      </p:sp>
      <p:sp>
        <p:nvSpPr>
          <p:cNvPr id="11" name="object 11"/>
          <p:cNvSpPr txBox="1"/>
          <p:nvPr/>
        </p:nvSpPr>
        <p:spPr>
          <a:xfrm>
            <a:off x="719999" y="2646668"/>
            <a:ext cx="2995930" cy="936154"/>
          </a:xfrm>
          <a:prstGeom prst="rect">
            <a:avLst/>
          </a:prstGeom>
        </p:spPr>
        <p:txBody>
          <a:bodyPr vert="horz" wrap="square" lIns="0" tIns="12700" rIns="0" bIns="0" rtlCol="0">
            <a:spAutoFit/>
          </a:bodyPr>
          <a:lstStyle/>
          <a:p>
            <a:pPr algn="just" rtl="1" eaLnBrk="0" fontAlgn="base" hangingPunct="0">
              <a:spcBef>
                <a:spcPct val="0"/>
              </a:spcBef>
              <a:spcAft>
                <a:spcPct val="0"/>
              </a:spcAf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السبب في عدم توافر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الحوالات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النقدية المطلوبة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الوقت الحالي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حاليًا</a:t>
            </a:r>
            <a:r>
              <a:rPr lang="ar-JO" altLang="en-US" sz="1000" dirty="0">
                <a:solidFill>
                  <a:srgbClr val="202124"/>
                </a:solidFill>
                <a:latin typeface="inherit"/>
                <a:cs typeface="Calibri" panose="020F0502020204030204" pitchFamily="34" charset="0"/>
              </a:rPr>
              <a:t>.</a:t>
            </a: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عند التوصية بالتغييرات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بالاستناد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يجب أن تكون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هذه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التوصيات واضحة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وقصيرة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وواقعية. قد لا تتطلب بعض</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ها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أي تغييرات، مثل </a:t>
            </a:r>
            <a:r>
              <a:rPr lang="ar-JO" altLang="en-US" sz="1000" dirty="0">
                <a:solidFill>
                  <a:srgbClr val="202124"/>
                </a:solidFill>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الإيجابية</a:t>
            </a:r>
            <a:r>
              <a:rPr lang="ar-JO" altLang="en-US" sz="1000" dirty="0">
                <a:solidFill>
                  <a:srgbClr val="202124"/>
                </a:solidFill>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والتي يمكن أن تؤكد نجاح ما تفعله ويجب مشاركتها مع زملائك لتحفيزهم</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 name="object 12"/>
          <p:cNvSpPr/>
          <p:nvPr/>
        </p:nvSpPr>
        <p:spPr>
          <a:xfrm>
            <a:off x="719999" y="4480176"/>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sz="1000">
              <a:cs typeface="Calibri" panose="020F0502020204030204" pitchFamily="34" charset="0"/>
            </a:endParaRPr>
          </a:p>
        </p:txBody>
      </p:sp>
      <p:sp>
        <p:nvSpPr>
          <p:cNvPr id="13" name="object 13"/>
          <p:cNvSpPr txBox="1"/>
          <p:nvPr/>
        </p:nvSpPr>
        <p:spPr>
          <a:xfrm>
            <a:off x="2377126" y="4150078"/>
            <a:ext cx="4267835" cy="166712"/>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سترشدك الأداة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الآتية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خلال هذه العملية و</a:t>
            </a:r>
            <a:r>
              <a:rPr kumimoji="0" lang="ar-JO" altLang="en-US" sz="1000" b="0" i="0" u="none" strike="noStrike" cap="none" normalizeH="0" baseline="0" dirty="0" err="1">
                <a:ln>
                  <a:noFill/>
                </a:ln>
                <a:solidFill>
                  <a:srgbClr val="202124"/>
                </a:solidFill>
                <a:effectLst/>
                <a:latin typeface="inherit"/>
                <a:cs typeface="Calibri" panose="020F0502020204030204" pitchFamily="34" charset="0"/>
              </a:rPr>
              <a:t>سوستقدم</a:t>
            </a:r>
            <a:r>
              <a:rPr lang="ar-JO" altLang="en-US" sz="1000" dirty="0">
                <a:solidFill>
                  <a:srgbClr val="202124"/>
                </a:solidFill>
                <a:latin typeface="inherit"/>
                <a:cs typeface="Calibri" panose="020F0502020204030204" pitchFamily="34" charset="0"/>
              </a:rPr>
              <a:t> 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المزيد من التفاصيل</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4" name="object 14"/>
          <p:cNvSpPr txBox="1"/>
          <p:nvPr/>
        </p:nvSpPr>
        <p:spPr>
          <a:xfrm>
            <a:off x="1560583" y="4579887"/>
            <a:ext cx="4593590" cy="520655"/>
          </a:xfrm>
          <a:prstGeom prst="rect">
            <a:avLst/>
          </a:prstGeom>
        </p:spPr>
        <p:txBody>
          <a:bodyPr vert="horz" wrap="square" lIns="0" tIns="12700" rIns="0" bIns="0" rtlCol="0">
            <a:spAutoFit/>
          </a:bodyPr>
          <a:lstStyle/>
          <a:p>
            <a:pPr marL="12700" algn="r" rtl="1">
              <a:lnSpc>
                <a:spcPct val="100000"/>
              </a:lnSpc>
              <a:spcBef>
                <a:spcPts val="100"/>
              </a:spcBef>
            </a:pPr>
            <a:r>
              <a:rPr lang="ar-JO" sz="1300" b="1" spc="40" dirty="0">
                <a:solidFill>
                  <a:srgbClr val="FFFFFF"/>
                </a:solidFill>
                <a:latin typeface="Century Gothic"/>
                <a:cs typeface="Calibri" panose="020F0502020204030204" pitchFamily="34" charset="0"/>
              </a:rPr>
              <a:t>الموارد</a:t>
            </a:r>
            <a:endParaRPr sz="1300" dirty="0">
              <a:latin typeface="Century Gothic"/>
              <a:cs typeface="Calibri" panose="020F0502020204030204" pitchFamily="34" charset="0"/>
            </a:endParaRPr>
          </a:p>
          <a:p>
            <a:pPr algn="r" rtl="1">
              <a:lnSpc>
                <a:spcPct val="100000"/>
              </a:lnSpc>
              <a:spcBef>
                <a:spcPts val="10"/>
              </a:spcBef>
            </a:pPr>
            <a:endParaRPr sz="1000" dirty="0">
              <a:latin typeface="Century Gothic"/>
              <a:cs typeface="Calibri" panose="020F0502020204030204" pitchFamily="34" charset="0"/>
            </a:endParaRPr>
          </a:p>
          <a:p>
            <a:pPr marL="192405" indent="-179705" algn="r" rtl="1">
              <a:lnSpc>
                <a:spcPct val="100000"/>
              </a:lnSpc>
              <a:buClr>
                <a:srgbClr val="673089"/>
              </a:buClr>
              <a:buFont typeface="Arial Narrow"/>
              <a:buChar char="►"/>
              <a:tabLst>
                <a:tab pos="192405" algn="l"/>
              </a:tabLst>
            </a:pPr>
            <a:r>
              <a:rPr lang="ar-JO" sz="1000" u="sng" spc="-20" dirty="0">
                <a:solidFill>
                  <a:srgbClr val="992B7D"/>
                </a:solidFill>
                <a:uFill>
                  <a:solidFill>
                    <a:srgbClr val="992B7D"/>
                  </a:solidFill>
                </a:uFill>
                <a:latin typeface="Arial"/>
                <a:cs typeface="Calibri" panose="020F0502020204030204" pitchFamily="34" charset="0"/>
                <a:hlinkClick r:id="rId3"/>
              </a:rPr>
              <a:t>أداة التغذية الراجعة 31: وضع خطة عمل لمعالجة التغذية الراجعة المجتمعية</a:t>
            </a:r>
            <a:endParaRPr sz="1000" dirty="0">
              <a:latin typeface="Arial"/>
              <a:cs typeface="Calibri" panose="020F0502020204030204" pitchFamily="34" charset="0"/>
            </a:endParaRPr>
          </a:p>
        </p:txBody>
      </p:sp>
      <p:sp>
        <p:nvSpPr>
          <p:cNvPr id="15" name="object 15"/>
          <p:cNvSpPr txBox="1"/>
          <p:nvPr/>
        </p:nvSpPr>
        <p:spPr>
          <a:xfrm>
            <a:off x="3618344" y="5257737"/>
            <a:ext cx="2995930" cy="703526"/>
          </a:xfrm>
          <a:prstGeom prst="rect">
            <a:avLst/>
          </a:prstGeom>
        </p:spPr>
        <p:txBody>
          <a:bodyPr vert="horz" wrap="square" lIns="0" tIns="12700" rIns="0" bIns="0" rtlCol="0">
            <a:spAutoFit/>
          </a:bodyPr>
          <a:lstStyle/>
          <a:p>
            <a:pPr marL="12700" marR="5080" algn="r">
              <a:lnSpc>
                <a:spcPct val="113999"/>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إن توثيق التوصيات أو نقاط الإجراءات في وثيقة يمكن للجميع الوصول إليها يسمح لك برصد التقدم المحرز ومساءلة أصحاب المصلحة المعنيين. </a:t>
            </a:r>
            <a:endParaRPr sz="1000" dirty="0">
              <a:latin typeface="Arial"/>
              <a:cs typeface="Calibri" panose="020F0502020204030204" pitchFamily="34" charset="0"/>
            </a:endParaRPr>
          </a:p>
        </p:txBody>
      </p:sp>
      <p:sp>
        <p:nvSpPr>
          <p:cNvPr id="16" name="object 16"/>
          <p:cNvSpPr txBox="1"/>
          <p:nvPr/>
        </p:nvSpPr>
        <p:spPr>
          <a:xfrm>
            <a:off x="573284" y="5447372"/>
            <a:ext cx="2995930" cy="320601"/>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يمكنك استخدام النموذج التالي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وتعديله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لتعقب</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توصياتك والإجراءات المتفق عليها</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7" name="object 17"/>
          <p:cNvSpPr/>
          <p:nvPr/>
        </p:nvSpPr>
        <p:spPr>
          <a:xfrm>
            <a:off x="719999" y="6123076"/>
            <a:ext cx="6120130" cy="381635"/>
          </a:xfrm>
          <a:custGeom>
            <a:avLst/>
            <a:gdLst/>
            <a:ahLst/>
            <a:cxnLst/>
            <a:rect l="l" t="t" r="r" b="b"/>
            <a:pathLst>
              <a:path w="6120130" h="381634">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sz="1000">
              <a:cs typeface="Calibri" panose="020F0502020204030204" pitchFamily="34" charset="0"/>
            </a:endParaRPr>
          </a:p>
        </p:txBody>
      </p:sp>
      <p:sp>
        <p:nvSpPr>
          <p:cNvPr id="18" name="object 18"/>
          <p:cNvSpPr txBox="1"/>
          <p:nvPr/>
        </p:nvSpPr>
        <p:spPr>
          <a:xfrm>
            <a:off x="2659594" y="6244383"/>
            <a:ext cx="3682686" cy="520655"/>
          </a:xfrm>
          <a:prstGeom prst="rect">
            <a:avLst/>
          </a:prstGeom>
        </p:spPr>
        <p:txBody>
          <a:bodyPr vert="horz" wrap="square" lIns="0" tIns="12700" rIns="0" bIns="0" rtlCol="0">
            <a:spAutoFit/>
          </a:bodyPr>
          <a:lstStyle/>
          <a:p>
            <a:pPr marL="12700" rtl="1">
              <a:lnSpc>
                <a:spcPct val="100000"/>
              </a:lnSpc>
              <a:spcBef>
                <a:spcPts val="100"/>
              </a:spcBef>
            </a:pPr>
            <a:r>
              <a:rPr lang="ar-JO" sz="1300" b="1" spc="40" dirty="0">
                <a:solidFill>
                  <a:srgbClr val="FFFFFF"/>
                </a:solidFill>
                <a:latin typeface="Century Gothic"/>
                <a:cs typeface="Calibri" panose="020F0502020204030204" pitchFamily="34" charset="0"/>
              </a:rPr>
              <a:t>الموارد</a:t>
            </a:r>
            <a:endParaRPr sz="1300" dirty="0">
              <a:latin typeface="Century Gothic"/>
              <a:cs typeface="Calibri" panose="020F0502020204030204" pitchFamily="34" charset="0"/>
            </a:endParaRPr>
          </a:p>
          <a:p>
            <a:pPr rtl="1">
              <a:lnSpc>
                <a:spcPct val="100000"/>
              </a:lnSpc>
              <a:spcBef>
                <a:spcPts val="10"/>
              </a:spcBef>
            </a:pPr>
            <a:endParaRPr sz="1000" dirty="0">
              <a:latin typeface="Century Gothic"/>
              <a:cs typeface="Calibri" panose="020F0502020204030204" pitchFamily="34" charset="0"/>
            </a:endParaRPr>
          </a:p>
          <a:p>
            <a:pPr marL="223520" indent="-210820" rtl="1">
              <a:lnSpc>
                <a:spcPct val="100000"/>
              </a:lnSpc>
              <a:buClr>
                <a:srgbClr val="673089"/>
              </a:buClr>
              <a:buFont typeface="Arial Narrow"/>
              <a:buChar char="►"/>
              <a:tabLst>
                <a:tab pos="223520" algn="l"/>
              </a:tabLst>
            </a:pPr>
            <a:r>
              <a:rPr lang="ar-JO" sz="1000" u="sng" spc="-20" dirty="0">
                <a:solidFill>
                  <a:srgbClr val="992B7D"/>
                </a:solidFill>
                <a:uFill>
                  <a:solidFill>
                    <a:srgbClr val="992B7D"/>
                  </a:solidFill>
                </a:uFill>
                <a:latin typeface="Arial"/>
                <a:cs typeface="Calibri" panose="020F0502020204030204" pitchFamily="34" charset="0"/>
                <a:hlinkClick r:id="rId3"/>
              </a:rPr>
              <a:t>أداة التغذية الراجعة 32: مُتعقب إجراءات التغذية الراجعة المجتمعية</a:t>
            </a:r>
            <a:endParaRPr sz="1000" dirty="0">
              <a:latin typeface="Arial"/>
              <a:cs typeface="Calibri" panose="020F0502020204030204" pitchFamily="34" charset="0"/>
            </a:endParaRPr>
          </a:p>
        </p:txBody>
      </p:sp>
      <p:grpSp>
        <p:nvGrpSpPr>
          <p:cNvPr id="19" name="object 19"/>
          <p:cNvGrpSpPr/>
          <p:nvPr/>
        </p:nvGrpSpPr>
        <p:grpSpPr>
          <a:xfrm>
            <a:off x="6377106" y="4420285"/>
            <a:ext cx="474345" cy="474345"/>
            <a:chOff x="469337" y="4430292"/>
            <a:chExt cx="474345" cy="474345"/>
          </a:xfrm>
        </p:grpSpPr>
        <p:sp>
          <p:nvSpPr>
            <p:cNvPr id="20" name="object 20"/>
            <p:cNvSpPr/>
            <p:nvPr/>
          </p:nvSpPr>
          <p:spPr>
            <a:xfrm>
              <a:off x="469337" y="4430292"/>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sz="1000">
                <a:cs typeface="Calibri" panose="020F0502020204030204" pitchFamily="34" charset="0"/>
              </a:endParaRPr>
            </a:p>
          </p:txBody>
        </p:sp>
        <p:pic>
          <p:nvPicPr>
            <p:cNvPr id="21" name="object 21"/>
            <p:cNvPicPr/>
            <p:nvPr/>
          </p:nvPicPr>
          <p:blipFill>
            <a:blip r:embed="rId4" cstate="print"/>
            <a:stretch>
              <a:fillRect/>
            </a:stretch>
          </p:blipFill>
          <p:spPr>
            <a:xfrm>
              <a:off x="573284" y="4533279"/>
              <a:ext cx="266442" cy="268339"/>
            </a:xfrm>
            <a:prstGeom prst="rect">
              <a:avLst/>
            </a:prstGeom>
          </p:spPr>
        </p:pic>
      </p:grpSp>
      <p:pic>
        <p:nvPicPr>
          <p:cNvPr id="22" name="object 22"/>
          <p:cNvPicPr/>
          <p:nvPr/>
        </p:nvPicPr>
        <p:blipFill>
          <a:blip r:embed="rId5" cstate="print"/>
          <a:stretch>
            <a:fillRect/>
          </a:stretch>
        </p:blipFill>
        <p:spPr>
          <a:xfrm>
            <a:off x="6222558" y="4875227"/>
            <a:ext cx="245795" cy="245795"/>
          </a:xfrm>
          <a:prstGeom prst="rect">
            <a:avLst/>
          </a:prstGeom>
        </p:spPr>
      </p:pic>
      <p:grpSp>
        <p:nvGrpSpPr>
          <p:cNvPr id="23" name="object 23"/>
          <p:cNvGrpSpPr/>
          <p:nvPr/>
        </p:nvGrpSpPr>
        <p:grpSpPr>
          <a:xfrm>
            <a:off x="6433769" y="6076720"/>
            <a:ext cx="474345" cy="474345"/>
            <a:chOff x="469337" y="6073192"/>
            <a:chExt cx="474345" cy="474345"/>
          </a:xfrm>
        </p:grpSpPr>
        <p:sp>
          <p:nvSpPr>
            <p:cNvPr id="24" name="object 24"/>
            <p:cNvSpPr/>
            <p:nvPr/>
          </p:nvSpPr>
          <p:spPr>
            <a:xfrm>
              <a:off x="469337" y="6073192"/>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sz="1000">
                <a:cs typeface="Calibri" panose="020F0502020204030204" pitchFamily="34" charset="0"/>
              </a:endParaRPr>
            </a:p>
          </p:txBody>
        </p:sp>
        <p:pic>
          <p:nvPicPr>
            <p:cNvPr id="25" name="object 25"/>
            <p:cNvPicPr/>
            <p:nvPr/>
          </p:nvPicPr>
          <p:blipFill>
            <a:blip r:embed="rId6" cstate="print"/>
            <a:stretch>
              <a:fillRect/>
            </a:stretch>
          </p:blipFill>
          <p:spPr>
            <a:xfrm>
              <a:off x="573284" y="6176178"/>
              <a:ext cx="266442" cy="268339"/>
            </a:xfrm>
            <a:prstGeom prst="rect">
              <a:avLst/>
            </a:prstGeom>
          </p:spPr>
        </p:pic>
      </p:grpSp>
      <p:pic>
        <p:nvPicPr>
          <p:cNvPr id="26" name="object 26"/>
          <p:cNvPicPr/>
          <p:nvPr/>
        </p:nvPicPr>
        <p:blipFill>
          <a:blip r:embed="rId7" cstate="print"/>
          <a:stretch>
            <a:fillRect/>
          </a:stretch>
        </p:blipFill>
        <p:spPr>
          <a:xfrm>
            <a:off x="6328058" y="6569352"/>
            <a:ext cx="245795" cy="245795"/>
          </a:xfrm>
          <a:prstGeom prst="rect">
            <a:avLst/>
          </a:prstGeom>
        </p:spPr>
      </p:pic>
      <p:sp>
        <p:nvSpPr>
          <p:cNvPr id="27" name="Rectangle 1">
            <a:extLst>
              <a:ext uri="{FF2B5EF4-FFF2-40B4-BE49-F238E27FC236}">
                <a16:creationId xmlns:a16="http://schemas.microsoft.com/office/drawing/2014/main" id="{77F03B43-8259-D26E-94B4-3DA2D35C0B51}"/>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8" name="Rectangle 2">
            <a:extLst>
              <a:ext uri="{FF2B5EF4-FFF2-40B4-BE49-F238E27FC236}">
                <a16:creationId xmlns:a16="http://schemas.microsoft.com/office/drawing/2014/main" id="{DA758E24-1DA3-2EFB-DCD0-568ECB34907C}"/>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9" name="Rectangle 3">
            <a:extLst>
              <a:ext uri="{FF2B5EF4-FFF2-40B4-BE49-F238E27FC236}">
                <a16:creationId xmlns:a16="http://schemas.microsoft.com/office/drawing/2014/main" id="{DABEC7EE-22A2-283E-0E1F-83B8B57C5B30}"/>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0" name="Rectangle 4">
            <a:extLst>
              <a:ext uri="{FF2B5EF4-FFF2-40B4-BE49-F238E27FC236}">
                <a16:creationId xmlns:a16="http://schemas.microsoft.com/office/drawing/2014/main" id="{BCDCA7B6-E36A-D6CD-61EF-C5BD42E5DC3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1" name="Rectangle 5">
            <a:extLst>
              <a:ext uri="{FF2B5EF4-FFF2-40B4-BE49-F238E27FC236}">
                <a16:creationId xmlns:a16="http://schemas.microsoft.com/office/drawing/2014/main" id="{F3E2A5AA-5B32-9D39-8FBC-10AEF1E24743}"/>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2" name="Rectangle 6">
            <a:extLst>
              <a:ext uri="{FF2B5EF4-FFF2-40B4-BE49-F238E27FC236}">
                <a16:creationId xmlns:a16="http://schemas.microsoft.com/office/drawing/2014/main" id="{8410B58C-F77E-D0AD-7318-D1902DD0365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077109" y="612773"/>
            <a:ext cx="3575685" cy="274434"/>
          </a:xfrm>
          <a:prstGeom prst="rect">
            <a:avLst/>
          </a:prstGeom>
        </p:spPr>
        <p:txBody>
          <a:bodyPr vert="horz" wrap="square" lIns="0" tIns="12700" rIns="0" bIns="0" rtlCol="0">
            <a:spAutoFit/>
          </a:bodyPr>
          <a:lstStyle/>
          <a:p>
            <a:pPr marL="12700" algn="just" rtl="1">
              <a:lnSpc>
                <a:spcPct val="100000"/>
              </a:lnSpc>
              <a:spcBef>
                <a:spcPts val="100"/>
              </a:spcBef>
            </a:pPr>
            <a:r>
              <a:rPr lang="ar-JO" sz="1700" b="1" spc="110" dirty="0">
                <a:solidFill>
                  <a:srgbClr val="992B7D"/>
                </a:solidFill>
                <a:latin typeface="Century Gothic"/>
                <a:cs typeface="Calibri" panose="020F0502020204030204" pitchFamily="34" charset="0"/>
              </a:rPr>
              <a:t>المرحلة 5: </a:t>
            </a:r>
            <a:r>
              <a:rPr lang="ar-JO" sz="1700" spc="-20" dirty="0">
                <a:solidFill>
                  <a:srgbClr val="E42A83"/>
                </a:solidFill>
                <a:latin typeface="Century Gothic"/>
                <a:cs typeface="Calibri" panose="020F0502020204030204" pitchFamily="34" charset="0"/>
              </a:rPr>
              <a:t>إغلاق الحلقة </a:t>
            </a:r>
            <a:endParaRPr sz="1700" dirty="0">
              <a:latin typeface="Century Gothic"/>
              <a:cs typeface="Calibri" panose="020F0502020204030204" pitchFamily="34" charset="0"/>
            </a:endParaRPr>
          </a:p>
        </p:txBody>
      </p:sp>
      <p:sp>
        <p:nvSpPr>
          <p:cNvPr id="3" name="object 3"/>
          <p:cNvSpPr txBox="1"/>
          <p:nvPr/>
        </p:nvSpPr>
        <p:spPr>
          <a:xfrm>
            <a:off x="3779842" y="1096274"/>
            <a:ext cx="2996565" cy="1304460"/>
          </a:xfrm>
          <a:prstGeom prst="rect">
            <a:avLst/>
          </a:prstGeom>
        </p:spPr>
        <p:txBody>
          <a:bodyPr vert="horz" wrap="square" lIns="0" tIns="12700" rIns="0" bIns="0" rtlCol="0">
            <a:spAutoFit/>
          </a:bodyPr>
          <a:lstStyle/>
          <a:p>
            <a:pPr marL="12700" marR="5080" indent="-635" algn="just" rtl="1">
              <a:lnSpc>
                <a:spcPct val="113999"/>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تعد </a:t>
            </a:r>
            <a:r>
              <a:rPr lang="ar-JO" sz="1000" dirty="0">
                <a:solidFill>
                  <a:srgbClr val="E42A83"/>
                </a:solidFill>
                <a:latin typeface="Arial"/>
                <a:cs typeface="Calibri" panose="020F0502020204030204" pitchFamily="34" charset="0"/>
                <a:hlinkClick r:id="rId2" action="ppaction://hlinksldjump"/>
              </a:rPr>
              <a:t>آلية التغذية الراجعة</a:t>
            </a:r>
            <a:r>
              <a:rPr lang="ar-JO" sz="1000" spc="320" dirty="0">
                <a:solidFill>
                  <a:srgbClr val="E42A83"/>
                </a:solidFill>
                <a:latin typeface="Arial"/>
                <a:cs typeface="Calibri" panose="020F0502020204030204" pitchFamily="34" charset="0"/>
              </a:rPr>
              <a:t> </a:t>
            </a:r>
            <a:r>
              <a:rPr lang="ar-JO" sz="1000" b="0" i="0" dirty="0">
                <a:solidFill>
                  <a:srgbClr val="202124"/>
                </a:solidFill>
                <a:effectLst/>
                <a:latin typeface="Helvetica Neue"/>
                <a:cs typeface="Calibri" panose="020F0502020204030204" pitchFamily="34" charset="0"/>
              </a:rPr>
              <a:t>التي </a:t>
            </a:r>
            <a:r>
              <a:rPr lang="ar-JO" sz="1000" dirty="0">
                <a:solidFill>
                  <a:srgbClr val="202124"/>
                </a:solidFill>
                <a:latin typeface="Helvetica Neue"/>
                <a:cs typeface="Calibri" panose="020F0502020204030204" pitchFamily="34" charset="0"/>
              </a:rPr>
              <a:t>ت</a:t>
            </a:r>
            <a:r>
              <a:rPr lang="ar-JO" sz="1000" b="0" i="0" dirty="0">
                <a:solidFill>
                  <a:srgbClr val="202124"/>
                </a:solidFill>
                <a:effectLst/>
                <a:latin typeface="Helvetica Neue"/>
                <a:cs typeface="Calibri" panose="020F0502020204030204" pitchFamily="34" charset="0"/>
              </a:rPr>
              <a:t>عمل بكامل طاقتها هي النظام الذي يمكننا من اطلاع المجتمع على مصير الملاحظات والانطباعات التي يقدمونها، ويشار إلى هذه العملية باسم "إغلاق حلقة الملاحظات والانطباعات".</a:t>
            </a:r>
            <a:endParaRPr lang="ar-JO" sz="1000" spc="-70"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حال عدم تلقي أفراد المجتمع ردًا على ملاحظاتهم وانطباعاتهم، فقد يفترضون أنه تم تجاهلها، مما قد يؤدي إلى فقدان الثقة في آليات التغذية</a:t>
            </a:r>
            <a:endPar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algn="just" rtl="1">
              <a:lnSpc>
                <a:spcPct val="100000"/>
              </a:lnSpc>
              <a:spcBef>
                <a:spcPts val="1010"/>
              </a:spcBef>
            </a:pPr>
            <a:r>
              <a:rPr lang="ar-JO" sz="1000" dirty="0">
                <a:latin typeface="Arial"/>
                <a:cs typeface="Calibri" panose="020F0502020204030204" pitchFamily="34" charset="0"/>
              </a:rPr>
              <a:t>ستكون الأداة الآتية مهمة لجميع المراحل:</a:t>
            </a:r>
            <a:endParaRPr lang="en-US" sz="1000" dirty="0">
              <a:latin typeface="Arial"/>
              <a:cs typeface="Calibri" panose="020F0502020204030204" pitchFamily="34" charset="0"/>
            </a:endParaRPr>
          </a:p>
        </p:txBody>
      </p:sp>
      <p:sp>
        <p:nvSpPr>
          <p:cNvPr id="4" name="object 4"/>
          <p:cNvSpPr txBox="1"/>
          <p:nvPr/>
        </p:nvSpPr>
        <p:spPr>
          <a:xfrm>
            <a:off x="573284" y="1256967"/>
            <a:ext cx="2997200" cy="803810"/>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الراجعة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والتوقف عن استخدامها</a:t>
            </a:r>
            <a:r>
              <a:rPr sz="1000" spc="-25" dirty="0">
                <a:latin typeface="Arial"/>
                <a:cs typeface="Calibri" panose="020F0502020204030204" pitchFamily="34" charset="0"/>
              </a:rPr>
              <a:t>. </a:t>
            </a:r>
            <a:endParaRPr lang="ar-JO" sz="1000" spc="-25"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ألا تحل هذه الخطوة محل المشاركة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الدورية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لأفراد المجتمع طوال دورة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كما يجب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تسليط الضوء عليه</a:t>
            </a:r>
            <a:r>
              <a:rPr lang="ar-JO" altLang="en-US" sz="1000" dirty="0">
                <a:solidFill>
                  <a:srgbClr val="202124"/>
                </a:solidFill>
                <a:latin typeface="inherit"/>
                <a:cs typeface="Calibri" panose="020F0502020204030204" pitchFamily="34" charset="0"/>
              </a:rPr>
              <a:t>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بشكل منفصل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نظرًا لأهميتها الكبيرة، ومع 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غالبًا ما يتم</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النظر إليها كخطوة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لاحقة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p:nvPr/>
        </p:nvSpPr>
        <p:spPr>
          <a:xfrm>
            <a:off x="733150" y="2714072"/>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pPr algn="just"/>
            <a:endParaRPr sz="1000">
              <a:cs typeface="Calibri" panose="020F0502020204030204" pitchFamily="34" charset="0"/>
            </a:endParaRPr>
          </a:p>
        </p:txBody>
      </p:sp>
      <p:sp>
        <p:nvSpPr>
          <p:cNvPr id="6" name="object 6"/>
          <p:cNvSpPr txBox="1"/>
          <p:nvPr/>
        </p:nvSpPr>
        <p:spPr>
          <a:xfrm>
            <a:off x="1205774" y="2818660"/>
            <a:ext cx="4994910" cy="1084912"/>
          </a:xfrm>
          <a:prstGeom prst="rect">
            <a:avLst/>
          </a:prstGeom>
        </p:spPr>
        <p:txBody>
          <a:bodyPr vert="horz" wrap="square" lIns="0" tIns="12700" rIns="0" bIns="0" rtlCol="0">
            <a:spAutoFit/>
          </a:bodyPr>
          <a:lstStyle/>
          <a:p>
            <a:pPr marL="12700" algn="just" rtl="1">
              <a:lnSpc>
                <a:spcPct val="100000"/>
              </a:lnSpc>
              <a:spcBef>
                <a:spcPts val="100"/>
              </a:spcBef>
            </a:pPr>
            <a:r>
              <a:rPr lang="ar-JO" sz="1300" b="1" spc="45" dirty="0">
                <a:solidFill>
                  <a:srgbClr val="FFFFFF"/>
                </a:solidFill>
                <a:latin typeface="Century Gothic"/>
                <a:cs typeface="Calibri" panose="020F0502020204030204" pitchFamily="34" charset="0"/>
              </a:rPr>
              <a:t>الموارد</a:t>
            </a:r>
            <a:endParaRPr sz="1300" dirty="0">
              <a:latin typeface="Century Gothic"/>
              <a:cs typeface="Calibri" panose="020F0502020204030204" pitchFamily="34" charset="0"/>
            </a:endParaRPr>
          </a:p>
          <a:p>
            <a:pPr algn="just" rtl="1">
              <a:lnSpc>
                <a:spcPct val="100000"/>
              </a:lnSpc>
              <a:spcBef>
                <a:spcPts val="10"/>
              </a:spcBef>
            </a:pPr>
            <a:endParaRPr sz="1000" dirty="0">
              <a:latin typeface="Century Gothic"/>
              <a:cs typeface="Calibri" panose="020F0502020204030204" pitchFamily="34" charset="0"/>
            </a:endParaRPr>
          </a:p>
          <a:p>
            <a:pPr marL="192405" indent="-179705" algn="just" rtl="1">
              <a:lnSpc>
                <a:spcPct val="100000"/>
              </a:lnSpc>
              <a:buClr>
                <a:srgbClr val="673089"/>
              </a:buClr>
              <a:buFont typeface="Arial Narrow"/>
              <a:buChar char="►"/>
              <a:tabLst>
                <a:tab pos="192405" algn="l"/>
              </a:tabLst>
            </a:pPr>
            <a:r>
              <a:rPr lang="ar-JO" sz="1000" u="sng" spc="-20" dirty="0">
                <a:solidFill>
                  <a:srgbClr val="992B7D"/>
                </a:solidFill>
                <a:uFill>
                  <a:solidFill>
                    <a:srgbClr val="992B7D"/>
                  </a:solidFill>
                </a:uFill>
                <a:latin typeface="Arial"/>
                <a:cs typeface="Calibri" panose="020F0502020204030204" pitchFamily="34" charset="0"/>
                <a:hlinkClick r:id="rId3"/>
              </a:rPr>
              <a:t>أداة التغذية الراجعة 32: مُتعقب أجراءات التغذية الراجعة المجتمعية</a:t>
            </a:r>
            <a:endParaRPr sz="1000" dirty="0">
              <a:latin typeface="Arial"/>
              <a:cs typeface="Calibri" panose="020F0502020204030204" pitchFamily="34" charset="0"/>
            </a:endParaRPr>
          </a:p>
          <a:p>
            <a:pPr marL="192405" indent="-179705" algn="just" rtl="1">
              <a:lnSpc>
                <a:spcPct val="100000"/>
              </a:lnSpc>
              <a:spcBef>
                <a:spcPts val="1010"/>
              </a:spcBef>
              <a:buClr>
                <a:srgbClr val="673089"/>
              </a:buClr>
              <a:buFont typeface="Arial Narrow"/>
              <a:buChar char="►"/>
              <a:tabLst>
                <a:tab pos="192405" algn="l"/>
              </a:tabLst>
            </a:pPr>
            <a:r>
              <a:rPr lang="ar-JO" sz="1000" u="sng" spc="-20" dirty="0">
                <a:solidFill>
                  <a:srgbClr val="992B7D"/>
                </a:solidFill>
                <a:uFill>
                  <a:solidFill>
                    <a:srgbClr val="992B7D"/>
                  </a:solidFill>
                </a:uFill>
                <a:latin typeface="Arial"/>
                <a:cs typeface="Calibri" panose="020F0502020204030204" pitchFamily="34" charset="0"/>
                <a:hlinkClick r:id="rId3"/>
              </a:rPr>
              <a:t>أداة التغذية الراجعة 9: تخطيط تدفق المعلومات</a:t>
            </a:r>
            <a:endParaRPr sz="1000" dirty="0">
              <a:latin typeface="Arial"/>
              <a:cs typeface="Calibri" panose="020F0502020204030204" pitchFamily="34" charset="0"/>
            </a:endParaRPr>
          </a:p>
          <a:p>
            <a:pPr marL="192405" indent="-179705" algn="just" rtl="1">
              <a:lnSpc>
                <a:spcPct val="100000"/>
              </a:lnSpc>
              <a:spcBef>
                <a:spcPts val="1015"/>
              </a:spcBef>
              <a:buClr>
                <a:srgbClr val="673089"/>
              </a:buClr>
              <a:buFont typeface="Arial Narrow"/>
              <a:buChar char="►"/>
              <a:tabLst>
                <a:tab pos="192405" algn="l"/>
              </a:tabLst>
            </a:pPr>
            <a:r>
              <a:rPr lang="ar-JO" sz="1000" u="sng" spc="-20" dirty="0">
                <a:solidFill>
                  <a:srgbClr val="992B7D"/>
                </a:solidFill>
                <a:uFill>
                  <a:solidFill>
                    <a:srgbClr val="992B7D"/>
                  </a:solidFill>
                </a:uFill>
                <a:latin typeface="Arial"/>
                <a:cs typeface="Calibri" panose="020F0502020204030204" pitchFamily="34" charset="0"/>
                <a:hlinkClick r:id="rId3"/>
              </a:rPr>
              <a:t>أداة التغذية الراجعة 10: التخطيط والإتفاق على الأدوار والمسؤوليات والموارد</a:t>
            </a:r>
            <a:endParaRPr sz="1000" dirty="0">
              <a:latin typeface="Arial"/>
              <a:cs typeface="Calibri" panose="020F0502020204030204" pitchFamily="34" charset="0"/>
            </a:endParaRPr>
          </a:p>
        </p:txBody>
      </p:sp>
      <p:sp>
        <p:nvSpPr>
          <p:cNvPr id="7" name="object 7"/>
          <p:cNvSpPr txBox="1"/>
          <p:nvPr/>
        </p:nvSpPr>
        <p:spPr>
          <a:xfrm>
            <a:off x="3682369" y="4333801"/>
            <a:ext cx="3191510" cy="274434"/>
          </a:xfrm>
          <a:prstGeom prst="rect">
            <a:avLst/>
          </a:prstGeom>
        </p:spPr>
        <p:txBody>
          <a:bodyPr vert="horz" wrap="square" lIns="0" tIns="12700" rIns="0" bIns="0" rtlCol="0">
            <a:spAutoFit/>
          </a:bodyPr>
          <a:lstStyle/>
          <a:p>
            <a:pPr marL="12700" algn="just" rtl="1">
              <a:lnSpc>
                <a:spcPct val="100000"/>
              </a:lnSpc>
              <a:spcBef>
                <a:spcPts val="100"/>
              </a:spcBef>
            </a:pPr>
            <a:r>
              <a:rPr lang="ar-JO" sz="1700" b="1" spc="-80" dirty="0">
                <a:solidFill>
                  <a:srgbClr val="E42A83"/>
                </a:solidFill>
                <a:latin typeface="Century Gothic"/>
                <a:cs typeface="Calibri" panose="020F0502020204030204" pitchFamily="34" charset="0"/>
              </a:rPr>
              <a:t> </a:t>
            </a:r>
            <a:r>
              <a:rPr sz="1700" b="1" spc="-80" dirty="0">
                <a:solidFill>
                  <a:srgbClr val="E42A83"/>
                </a:solidFill>
                <a:latin typeface="Century Gothic"/>
                <a:cs typeface="Calibri" panose="020F0502020204030204" pitchFamily="34" charset="0"/>
              </a:rPr>
              <a:t>5.1</a:t>
            </a:r>
            <a:r>
              <a:rPr sz="1700" b="1" spc="45" dirty="0">
                <a:solidFill>
                  <a:srgbClr val="E42A83"/>
                </a:solidFill>
                <a:latin typeface="Century Gothic"/>
                <a:cs typeface="Calibri" panose="020F0502020204030204" pitchFamily="34" charset="0"/>
              </a:rPr>
              <a:t> </a:t>
            </a:r>
            <a:r>
              <a:rPr lang="ar-JO" sz="1700" b="1" spc="45" dirty="0">
                <a:solidFill>
                  <a:srgbClr val="E42A83"/>
                </a:solidFill>
                <a:latin typeface="Century Gothic"/>
                <a:cs typeface="Calibri" panose="020F0502020204030204" pitchFamily="34" charset="0"/>
              </a:rPr>
              <a:t> </a:t>
            </a:r>
            <a:r>
              <a:rPr lang="ar-JO" sz="1700" b="1" dirty="0">
                <a:solidFill>
                  <a:srgbClr val="E42A83"/>
                </a:solidFill>
                <a:latin typeface="Century Gothic"/>
                <a:cs typeface="Calibri" panose="020F0502020204030204" pitchFamily="34" charset="0"/>
              </a:rPr>
              <a:t>إغلاق الحلقات الداخلية</a:t>
            </a:r>
            <a:endParaRPr sz="1700" dirty="0">
              <a:latin typeface="Century Gothic"/>
              <a:cs typeface="Calibri" panose="020F0502020204030204" pitchFamily="34" charset="0"/>
            </a:endParaRPr>
          </a:p>
        </p:txBody>
      </p:sp>
      <p:sp>
        <p:nvSpPr>
          <p:cNvPr id="8" name="object 8"/>
          <p:cNvSpPr txBox="1"/>
          <p:nvPr/>
        </p:nvSpPr>
        <p:spPr>
          <a:xfrm>
            <a:off x="3922929" y="4683539"/>
            <a:ext cx="2995930" cy="2428870"/>
          </a:xfrm>
          <a:prstGeom prst="rect">
            <a:avLst/>
          </a:prstGeom>
        </p:spPr>
        <p:txBody>
          <a:bodyPr vert="horz" wrap="square" lIns="0" tIns="12700" rIns="0" bIns="0" rtlCol="0">
            <a:spAutoFit/>
          </a:bodyPr>
          <a:lstStyle/>
          <a:p>
            <a:pPr marL="12700" marR="5080" algn="just" rtl="1">
              <a:lnSpc>
                <a:spcPct val="113999"/>
              </a:lnSpc>
              <a:spcBef>
                <a:spcPts val="10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قبل أن تتمكن من إغلاق الحلقة مع المجتمع، يتعين عليك التأكد من أنه تم إغلاقها </a:t>
            </a:r>
            <a:r>
              <a:rPr lang="ar-JO" sz="1000" dirty="0">
                <a:solidFill>
                  <a:srgbClr val="202124"/>
                </a:solidFill>
                <a:latin typeface="Helvetica Neue"/>
                <a:cs typeface="Calibri" panose="020F0502020204030204" pitchFamily="34" charset="0"/>
              </a:rPr>
              <a:t>داخل</a:t>
            </a:r>
            <a:r>
              <a:rPr lang="ar-JO" sz="1000" b="0" i="0" dirty="0">
                <a:solidFill>
                  <a:srgbClr val="202124"/>
                </a:solidFill>
                <a:effectLst/>
                <a:latin typeface="Helvetica Neue"/>
                <a:cs typeface="Calibri" panose="020F0502020204030204" pitchFamily="34" charset="0"/>
              </a:rPr>
              <a:t> منظمتك. يحتاج الموظفون والمتطوعين الذين يتعاملون مع المجتمع بشكل وثيق إلى معرفة مصير الملاحظات والانطباعات وذلك حتى يتمكنوا من إيصال ذلك للمجتمع.</a:t>
            </a:r>
            <a:endParaRPr lang="ar-JO" sz="1000" spc="240"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lang="ar-JO" altLang="en-US" sz="1000" dirty="0">
                <a:solidFill>
                  <a:srgbClr val="202124"/>
                </a:solidFill>
                <a:latin typeface="inherit"/>
                <a:cs typeface="Calibri" panose="020F0502020204030204" pitchFamily="34" charset="0"/>
              </a:rPr>
              <a:t>كما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أيضًا إغلاق الحلق</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ات الداخلية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مع الأعضاء الآخرين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ضمن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منظمتك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خلال مشاركة القرارات والإجراءات مع الموظفين في المشروع (بما في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ذلك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الموظف</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الفني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ن وموظف</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الدعم، وأعضاء فريق الرصد والتقييم،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وغيرهم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والمشاريع الأخرى، وكبار المديرين. سيساعد ذلك جميع الموظفين على فهم قيمة آلية التغذية الراجعة الفع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r>
              <a:rPr lang="ar-JO" altLang="en-US" sz="1000" dirty="0">
                <a:solidFill>
                  <a:schemeClr val="tx1"/>
                </a:solidFill>
                <a:latin typeface="Arial" panose="020B0604020202020204" pitchFamily="34" charset="0"/>
                <a:cs typeface="Calibri" panose="020F0502020204030204" pitchFamily="34" charset="0"/>
              </a:rPr>
              <a:t> </a:t>
            </a: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يجب أن يتضمن جزء من خطط العمل و </a:t>
            </a:r>
            <a:r>
              <a:rPr lang="ar-JO" sz="1000" dirty="0">
                <a:solidFill>
                  <a:srgbClr val="E42A83"/>
                </a:solidFill>
                <a:latin typeface="Arial"/>
                <a:cs typeface="Calibri" panose="020F0502020204030204" pitchFamily="34" charset="0"/>
                <a:hlinkClick r:id="rId4" action="ppaction://hlinksldjump"/>
              </a:rPr>
              <a:t>تدفق المعلومات</a:t>
            </a:r>
            <a:r>
              <a:rPr lang="ar-JO" sz="1000" dirty="0">
                <a:solidFill>
                  <a:srgbClr val="E42A83"/>
                </a:solid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والأدوار والمسؤوليات التي تم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وضعها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عند إعداد النظام ما يلي: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شخص يتولى مسؤولية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التواصل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مختلف الموظفين والمتطوعين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وتوقيت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فعل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ذلك</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algn="just" rtl="1" eaLnBrk="0" fontAlgn="base" hangingPunct="0">
              <a:spcBef>
                <a:spcPct val="0"/>
              </a:spcBef>
              <a:spcAft>
                <a:spcPct val="0"/>
              </a:spcAft>
            </a:pPr>
            <a:endParaRPr lang="ar-JO" sz="1000"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9" name="object 9"/>
          <p:cNvSpPr txBox="1"/>
          <p:nvPr/>
        </p:nvSpPr>
        <p:spPr>
          <a:xfrm>
            <a:off x="707299" y="4880419"/>
            <a:ext cx="2995930" cy="2531142"/>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عند إعداد النظام: </a:t>
            </a:r>
            <a:r>
              <a:rPr kumimoji="0" lang="ar-JO" altLang="en-US" sz="1000" b="0" i="1" u="none" strike="noStrike" cap="none" normalizeH="0" baseline="0" dirty="0">
                <a:ln>
                  <a:noFill/>
                </a:ln>
                <a:solidFill>
                  <a:srgbClr val="202124"/>
                </a:solidFill>
                <a:effectLst/>
                <a:latin typeface="inherit"/>
                <a:cs typeface="Calibri" panose="020F0502020204030204" pitchFamily="34" charset="0"/>
              </a:rPr>
              <a:t>يجب تحديد</a:t>
            </a:r>
            <a:r>
              <a:rPr kumimoji="0" lang="ar-SA" altLang="en-US" sz="1000" b="0" i="1" u="none" strike="noStrike" cap="none" normalizeH="0" baseline="0" dirty="0">
                <a:ln>
                  <a:noFill/>
                </a:ln>
                <a:solidFill>
                  <a:srgbClr val="202124"/>
                </a:solidFill>
                <a:effectLst/>
                <a:latin typeface="inherit"/>
                <a:cs typeface="Calibri" panose="020F0502020204030204" pitchFamily="34" charset="0"/>
              </a:rPr>
              <a:t> المسؤول عن </a:t>
            </a:r>
            <a:r>
              <a:rPr kumimoji="0" lang="ar-JO" altLang="en-US" sz="1000" b="0" i="1" u="none" strike="noStrike" cap="none" normalizeH="0" baseline="0" dirty="0">
                <a:ln>
                  <a:noFill/>
                </a:ln>
                <a:solidFill>
                  <a:srgbClr val="202124"/>
                </a:solidFill>
                <a:effectLst/>
                <a:latin typeface="inherit"/>
                <a:cs typeface="Calibri" panose="020F0502020204030204" pitchFamily="34" charset="0"/>
              </a:rPr>
              <a:t>التواصل</a:t>
            </a:r>
            <a:r>
              <a:rPr kumimoji="0" lang="ar-SA" altLang="en-US" sz="1000" b="0" i="1"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مختلف الموظفين والمتطوعين </a:t>
            </a:r>
            <a:r>
              <a:rPr kumimoji="0" lang="ar-SA" altLang="en-US" sz="1000" b="0" i="1" u="none" strike="noStrike" cap="none" normalizeH="0" baseline="0" dirty="0">
                <a:ln>
                  <a:noFill/>
                </a:ln>
                <a:solidFill>
                  <a:srgbClr val="202124"/>
                </a:solidFill>
                <a:effectLst/>
                <a:latin typeface="inherit"/>
                <a:cs typeface="Calibri" panose="020F0502020204030204" pitchFamily="34" charset="0"/>
              </a:rPr>
              <a:t>ومتى يجب عليه القيام بذلك</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p>
          <a:p>
            <a:pPr marL="12700" marR="5080" algn="just" rtl="1">
              <a:lnSpc>
                <a:spcPct val="113999"/>
              </a:lnSpc>
              <a:spcBef>
                <a:spcPts val="100"/>
              </a:spcBef>
            </a:pP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قد تتضمن طرق إغلاق الحلقة داخليًا مع الموظفين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الذين يعملون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 المجتم</a:t>
            </a:r>
            <a:r>
              <a:rPr lang="ar-JO" altLang="en-US" sz="1000" dirty="0">
                <a:solidFill>
                  <a:srgbClr val="202124"/>
                </a:solidFill>
                <a:latin typeface="inherit"/>
                <a:cs typeface="Calibri" panose="020F0502020204030204" pitchFamily="34" charset="0"/>
              </a:rPr>
              <a:t>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تحديثات أسبوعية حول ما تم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إجراؤه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استجابةً </a:t>
            </a:r>
            <a:r>
              <a:rPr lang="ar-JO" sz="1000" dirty="0">
                <a:solidFill>
                  <a:srgbClr val="E42A83"/>
                </a:solidFill>
                <a:latin typeface="Arial"/>
                <a:cs typeface="Calibri" panose="020F0502020204030204" pitchFamily="34" charset="0"/>
                <a:hlinkClick r:id="rId2" action="ppaction://hlinksldjump"/>
              </a:rPr>
              <a:t>للتغذية الراجعة المجتمعية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وثائق الأسئلة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الأكثر تكراراً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المحدثة بانتظام، أو اجتماعات شهرية حيث يمكن للموظفين طرح أسئلة حول الإجراءات التي تم اتخاذها استجابةً </a:t>
            </a:r>
            <a:r>
              <a:rPr lang="ar-JO" altLang="en-US" sz="1000" dirty="0">
                <a:solidFill>
                  <a:srgbClr val="202124"/>
                </a:solidFill>
                <a:latin typeface="inherit"/>
                <a:cs typeface="Calibri" panose="020F0502020204030204" pitchFamily="34" charset="0"/>
              </a:rPr>
              <a:t>للملاحظات والانطباعات</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 أن تشمل طرق إغلاق الحلقة 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أصحاب المصلحة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الداخليين الآخرين المشاركة في اجتماعات الموظفين، ورسائل البريد الإلكتروني لجميع الموظفين والتقارير الشهرية للموظفين وما إلى ذلك</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5080" algn="just" rtl="1">
              <a:lnSpc>
                <a:spcPct val="113999"/>
              </a:lnSpc>
              <a:spcBef>
                <a:spcPts val="100"/>
              </a:spcBef>
            </a:pPr>
            <a:endParaRPr lang="ar-JO" altLang="en-US" sz="1000" dirty="0">
              <a:solidFill>
                <a:srgbClr val="202124"/>
              </a:solidFill>
              <a:latin typeface="inherit"/>
              <a:cs typeface="Calibri" panose="020F0502020204030204" pitchFamily="34" charset="0"/>
            </a:endParaRPr>
          </a:p>
          <a:p>
            <a:pPr marL="12700" marR="5080" algn="just" rtl="1">
              <a:lnSpc>
                <a:spcPct val="113999"/>
              </a:lnSpc>
              <a:spcBef>
                <a:spcPts val="100"/>
              </a:spcBef>
            </a:pPr>
            <a:endParaRPr kumimoji="0" lang="ar-JO" altLang="en-US" sz="1000" b="0" i="0" u="none" strike="noStrike" cap="none" normalizeH="0" baseline="0" dirty="0">
              <a:ln>
                <a:noFill/>
              </a:ln>
              <a:solidFill>
                <a:srgbClr val="202124"/>
              </a:solidFill>
              <a:effectLst/>
              <a:latin typeface="inherit"/>
              <a:cs typeface="Calibri" panose="020F0502020204030204" pitchFamily="34" charset="0"/>
            </a:endParaRPr>
          </a:p>
          <a:p>
            <a:pPr marL="12700" marR="5080" algn="just">
              <a:lnSpc>
                <a:spcPct val="113999"/>
              </a:lnSpc>
              <a:spcBef>
                <a:spcPts val="100"/>
              </a:spcBef>
            </a:pPr>
            <a:endParaRPr lang="ar-JO" sz="1000" dirty="0">
              <a:solidFill>
                <a:srgbClr val="202124"/>
              </a:solidFill>
              <a:latin typeface="inherit"/>
              <a:cs typeface="Calibri" panose="020F0502020204030204" pitchFamily="34" charset="0"/>
            </a:endParaRPr>
          </a:p>
        </p:txBody>
      </p:sp>
      <p:grpSp>
        <p:nvGrpSpPr>
          <p:cNvPr id="10" name="object 10"/>
          <p:cNvGrpSpPr/>
          <p:nvPr/>
        </p:nvGrpSpPr>
        <p:grpSpPr>
          <a:xfrm>
            <a:off x="6378935" y="2666960"/>
            <a:ext cx="474345" cy="474345"/>
            <a:chOff x="469337" y="2666078"/>
            <a:chExt cx="474345" cy="474345"/>
          </a:xfrm>
        </p:grpSpPr>
        <p:sp>
          <p:nvSpPr>
            <p:cNvPr id="11" name="object 11"/>
            <p:cNvSpPr/>
            <p:nvPr/>
          </p:nvSpPr>
          <p:spPr>
            <a:xfrm>
              <a:off x="469337" y="2666078"/>
              <a:ext cx="474345" cy="474345"/>
            </a:xfrm>
            <a:custGeom>
              <a:avLst/>
              <a:gdLst/>
              <a:ahLst/>
              <a:cxnLst/>
              <a:rect l="l" t="t" r="r" b="b"/>
              <a:pathLst>
                <a:path w="474344" h="474344">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pPr algn="just"/>
              <a:endParaRPr sz="1000">
                <a:cs typeface="Calibri" panose="020F0502020204030204" pitchFamily="34" charset="0"/>
              </a:endParaRPr>
            </a:p>
          </p:txBody>
        </p:sp>
        <p:pic>
          <p:nvPicPr>
            <p:cNvPr id="12" name="object 12"/>
            <p:cNvPicPr/>
            <p:nvPr/>
          </p:nvPicPr>
          <p:blipFill>
            <a:blip r:embed="rId5" cstate="print"/>
            <a:stretch>
              <a:fillRect/>
            </a:stretch>
          </p:blipFill>
          <p:spPr>
            <a:xfrm>
              <a:off x="573284" y="2769064"/>
              <a:ext cx="266442" cy="268339"/>
            </a:xfrm>
            <a:prstGeom prst="rect">
              <a:avLst/>
            </a:prstGeom>
          </p:spPr>
        </p:pic>
      </p:grpSp>
      <p:pic>
        <p:nvPicPr>
          <p:cNvPr id="13" name="object 13"/>
          <p:cNvPicPr/>
          <p:nvPr/>
        </p:nvPicPr>
        <p:blipFill>
          <a:blip r:embed="rId6" cstate="print"/>
          <a:stretch>
            <a:fillRect/>
          </a:stretch>
        </p:blipFill>
        <p:spPr>
          <a:xfrm>
            <a:off x="3077109" y="3174778"/>
            <a:ext cx="245795" cy="245795"/>
          </a:xfrm>
          <a:prstGeom prst="rect">
            <a:avLst/>
          </a:prstGeom>
        </p:spPr>
      </p:pic>
      <p:pic>
        <p:nvPicPr>
          <p:cNvPr id="14" name="object 14"/>
          <p:cNvPicPr/>
          <p:nvPr/>
        </p:nvPicPr>
        <p:blipFill>
          <a:blip r:embed="rId7" cstate="print"/>
          <a:stretch>
            <a:fillRect/>
          </a:stretch>
        </p:blipFill>
        <p:spPr>
          <a:xfrm>
            <a:off x="3655352" y="3469435"/>
            <a:ext cx="245795" cy="245795"/>
          </a:xfrm>
          <a:prstGeom prst="rect">
            <a:avLst/>
          </a:prstGeom>
        </p:spPr>
      </p:pic>
      <p:pic>
        <p:nvPicPr>
          <p:cNvPr id="15" name="object 15"/>
          <p:cNvPicPr/>
          <p:nvPr/>
        </p:nvPicPr>
        <p:blipFill>
          <a:blip r:embed="rId8" cstate="print"/>
          <a:stretch>
            <a:fillRect/>
          </a:stretch>
        </p:blipFill>
        <p:spPr>
          <a:xfrm>
            <a:off x="2406650" y="3701608"/>
            <a:ext cx="245795" cy="245795"/>
          </a:xfrm>
          <a:prstGeom prst="rect">
            <a:avLst/>
          </a:prstGeom>
        </p:spPr>
      </p:pic>
      <p:sp>
        <p:nvSpPr>
          <p:cNvPr id="16" name="object 16"/>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pPr algn="just"/>
            <a:endParaRPr sz="1000">
              <a:cs typeface="Calibri" panose="020F0502020204030204" pitchFamily="34" charset="0"/>
            </a:endParaRPr>
          </a:p>
        </p:txBody>
      </p:sp>
      <p:sp>
        <p:nvSpPr>
          <p:cNvPr id="17" name="object 17"/>
          <p:cNvSpPr txBox="1"/>
          <p:nvPr/>
        </p:nvSpPr>
        <p:spPr>
          <a:xfrm>
            <a:off x="6728877" y="10083162"/>
            <a:ext cx="129539" cy="320601"/>
          </a:xfrm>
          <a:prstGeom prst="rect">
            <a:avLst/>
          </a:prstGeom>
        </p:spPr>
        <p:txBody>
          <a:bodyPr vert="horz" wrap="square" lIns="0" tIns="12700" rIns="0" bIns="0" rtlCol="0">
            <a:spAutoFit/>
          </a:bodyPr>
          <a:lstStyle/>
          <a:p>
            <a:pPr marL="12700" algn="just">
              <a:lnSpc>
                <a:spcPct val="100000"/>
              </a:lnSpc>
              <a:spcBef>
                <a:spcPts val="100"/>
              </a:spcBef>
            </a:pPr>
            <a:r>
              <a:rPr sz="1000" b="1" spc="-25" dirty="0">
                <a:solidFill>
                  <a:srgbClr val="FFFFFF"/>
                </a:solidFill>
                <a:latin typeface="Century Gothic"/>
                <a:cs typeface="Calibri" panose="020F0502020204030204" pitchFamily="34" charset="0"/>
              </a:rPr>
              <a:t>31</a:t>
            </a:r>
            <a:endParaRPr sz="1000">
              <a:latin typeface="Century Gothic"/>
              <a:cs typeface="Calibri" panose="020F0502020204030204" pitchFamily="34" charset="0"/>
            </a:endParaRPr>
          </a:p>
        </p:txBody>
      </p:sp>
      <p:sp>
        <p:nvSpPr>
          <p:cNvPr id="19" name="Rectangle 1">
            <a:extLst>
              <a:ext uri="{FF2B5EF4-FFF2-40B4-BE49-F238E27FC236}">
                <a16:creationId xmlns:a16="http://schemas.microsoft.com/office/drawing/2014/main" id="{F9F36B96-F25B-36C6-018D-B055CE9146EB}"/>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0" name="Rectangle 2">
            <a:extLst>
              <a:ext uri="{FF2B5EF4-FFF2-40B4-BE49-F238E27FC236}">
                <a16:creationId xmlns:a16="http://schemas.microsoft.com/office/drawing/2014/main" id="{3A8A1ACD-8FAE-3898-10E5-AEDC3302BEAA}"/>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1" name="Rectangle 3">
            <a:extLst>
              <a:ext uri="{FF2B5EF4-FFF2-40B4-BE49-F238E27FC236}">
                <a16:creationId xmlns:a16="http://schemas.microsoft.com/office/drawing/2014/main" id="{E4903438-99AF-9F79-AA96-59CB1E3DA61F}"/>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2" name="Rectangle 4">
            <a:extLst>
              <a:ext uri="{FF2B5EF4-FFF2-40B4-BE49-F238E27FC236}">
                <a16:creationId xmlns:a16="http://schemas.microsoft.com/office/drawing/2014/main" id="{9AE7CCD3-A02B-449D-A223-8524E4842A05}"/>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3" name="Rectangle 5">
            <a:extLst>
              <a:ext uri="{FF2B5EF4-FFF2-40B4-BE49-F238E27FC236}">
                <a16:creationId xmlns:a16="http://schemas.microsoft.com/office/drawing/2014/main" id="{471F2DBC-1068-7CDE-A273-3983C04B6C5B}"/>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4" name="Rectangle 6">
            <a:extLst>
              <a:ext uri="{FF2B5EF4-FFF2-40B4-BE49-F238E27FC236}">
                <a16:creationId xmlns:a16="http://schemas.microsoft.com/office/drawing/2014/main" id="{CB671BEA-72E0-9249-609A-B29148EDABD2}"/>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5" name="object 33">
            <a:extLst>
              <a:ext uri="{FF2B5EF4-FFF2-40B4-BE49-F238E27FC236}">
                <a16:creationId xmlns:a16="http://schemas.microsoft.com/office/drawing/2014/main" id="{CF766C82-E4B8-8940-ECD8-F939E84B8445}"/>
              </a:ext>
            </a:extLst>
          </p:cNvPr>
          <p:cNvSpPr txBox="1"/>
          <p:nvPr/>
        </p:nvSpPr>
        <p:spPr>
          <a:xfrm>
            <a:off x="4291455" y="10017904"/>
            <a:ext cx="2417445" cy="316562"/>
          </a:xfrm>
          <a:prstGeom prst="rect">
            <a:avLst/>
          </a:prstGeom>
        </p:spPr>
        <p:txBody>
          <a:bodyPr vert="horz" wrap="square" lIns="0" tIns="12700" rIns="0" bIns="0" rtlCol="0">
            <a:spAutoFit/>
          </a:bodyPr>
          <a:lstStyle/>
          <a:p>
            <a:pPr marL="12700" marR="5080" indent="129539" algn="just" rtl="1">
              <a:lnSpc>
                <a:spcPct val="108300"/>
              </a:lnSpc>
              <a:spcBef>
                <a:spcPts val="100"/>
              </a:spcBef>
            </a:pPr>
            <a:r>
              <a:rPr lang="ar-JO" sz="900" dirty="0">
                <a:solidFill>
                  <a:srgbClr val="673089"/>
                </a:solidFill>
                <a:latin typeface="Century Gothic"/>
                <a:cs typeface="Calibri" panose="020F0502020204030204" pitchFamily="34" charset="0"/>
              </a:rPr>
              <a:t>الوحدة 4: </a:t>
            </a:r>
            <a:r>
              <a:rPr lang="ar-JO" sz="900" spc="-10" dirty="0">
                <a:latin typeface="Verdana"/>
                <a:cs typeface="Calibri" panose="020F0502020204030204" pitchFamily="34" charset="0"/>
              </a:rPr>
              <a:t>مراحل آلية الملاحظات والانطباعات</a:t>
            </a:r>
          </a:p>
          <a:p>
            <a:pPr marL="12700" marR="5080" indent="129539" algn="just" rtl="1">
              <a:lnSpc>
                <a:spcPct val="108300"/>
              </a:lnSpc>
              <a:spcBef>
                <a:spcPts val="100"/>
              </a:spcBef>
            </a:pPr>
            <a:r>
              <a:rPr lang="ar-JO" sz="900" dirty="0">
                <a:solidFill>
                  <a:srgbClr val="673089"/>
                </a:solidFill>
                <a:latin typeface="Verdana"/>
                <a:cs typeface="Calibri" panose="020F0502020204030204" pitchFamily="34" charset="0"/>
              </a:rPr>
              <a:t>المرحلة 5: إغلاق الحلقات</a:t>
            </a:r>
            <a:endParaRPr sz="900" dirty="0">
              <a:latin typeface="Verdana"/>
              <a:cs typeface="Calibri" panose="020F050202020403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295009" y="720222"/>
            <a:ext cx="4485005" cy="166712"/>
          </a:xfrm>
          <a:prstGeom prst="rect">
            <a:avLst/>
          </a:prstGeom>
        </p:spPr>
        <p:txBody>
          <a:bodyPr vert="horz" wrap="square" lIns="0" tIns="12700" rIns="0" bIns="0" rtlCol="0">
            <a:spAutoFit/>
          </a:bodyPr>
          <a:lstStyle/>
          <a:p>
            <a:pPr marL="12700" rtl="1">
              <a:lnSpc>
                <a:spcPct val="100000"/>
              </a:lnSpc>
              <a:spcBef>
                <a:spcPts val="100"/>
              </a:spcBef>
            </a:pPr>
            <a:r>
              <a:rPr lang="ar-JO" sz="1000" b="1" spc="50" dirty="0">
                <a:solidFill>
                  <a:srgbClr val="E42A83"/>
                </a:solidFill>
                <a:latin typeface="Century Gothic"/>
                <a:cs typeface="Calibri" panose="020F0502020204030204" pitchFamily="34" charset="0"/>
              </a:rPr>
              <a:t> </a:t>
            </a:r>
            <a:r>
              <a:rPr sz="1000" b="1" spc="50" dirty="0">
                <a:solidFill>
                  <a:srgbClr val="E42A83"/>
                </a:solidFill>
                <a:latin typeface="Century Gothic"/>
                <a:cs typeface="Calibri" panose="020F0502020204030204" pitchFamily="34" charset="0"/>
              </a:rPr>
              <a:t>5.2</a:t>
            </a:r>
            <a:r>
              <a:rPr lang="ar-JO" sz="1000" b="1" spc="40" dirty="0">
                <a:solidFill>
                  <a:srgbClr val="E42A83"/>
                </a:solidFill>
                <a:latin typeface="Century Gothic"/>
                <a:cs typeface="Calibri" panose="020F0502020204030204" pitchFamily="34" charset="0"/>
              </a:rPr>
              <a:t> </a:t>
            </a:r>
            <a:r>
              <a:rPr lang="ar-JO" sz="1000" b="1" dirty="0">
                <a:solidFill>
                  <a:srgbClr val="E42A83"/>
                </a:solidFill>
                <a:latin typeface="Century Gothic"/>
                <a:cs typeface="Calibri" panose="020F0502020204030204" pitchFamily="34" charset="0"/>
              </a:rPr>
              <a:t>إغلاق الحلقات مع المجتمع</a:t>
            </a:r>
            <a:endParaRPr sz="1000" dirty="0">
              <a:latin typeface="Century Gothic"/>
              <a:cs typeface="Calibri" panose="020F0502020204030204" pitchFamily="34" charset="0"/>
            </a:endParaRPr>
          </a:p>
        </p:txBody>
      </p:sp>
      <p:sp>
        <p:nvSpPr>
          <p:cNvPr id="3" name="object 3"/>
          <p:cNvSpPr txBox="1"/>
          <p:nvPr/>
        </p:nvSpPr>
        <p:spPr>
          <a:xfrm>
            <a:off x="3774982" y="1091445"/>
            <a:ext cx="2995930" cy="474489"/>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lang="ar-JO" altLang="en-US" sz="1000" dirty="0">
                <a:solidFill>
                  <a:srgbClr val="202124"/>
                </a:solidFill>
                <a:latin typeface="inherit"/>
                <a:cs typeface="Calibri" panose="020F0502020204030204" pitchFamily="34" charset="0"/>
              </a:rPr>
              <a:t>كما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هو الحال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بالنسبة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خطة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إغلاق</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الحلقة داخليًا،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يجب أن تكون هناك خطة لإغلاق الحلقة مع المجتمع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أيضًا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يوجد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الكثير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من الطرق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لإبلاغ</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المعلومات إلى المجتمع،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بناء</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على نوع المعلومات والإجراء</a:t>
            </a:r>
            <a:r>
              <a:rPr lang="ar-JO" altLang="en-US" sz="1000" dirty="0">
                <a:solidFill>
                  <a:srgbClr val="202124"/>
                </a:solidFill>
                <a:latin typeface="inherit"/>
                <a:cs typeface="Calibri" panose="020F0502020204030204" pitchFamily="34" charset="0"/>
              </a:rPr>
              <a:t>ات. </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4" name="object 4"/>
          <p:cNvSpPr txBox="1"/>
          <p:nvPr/>
        </p:nvSpPr>
        <p:spPr>
          <a:xfrm>
            <a:off x="665119" y="1090565"/>
            <a:ext cx="2995930" cy="320601"/>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أحد القرارات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الأساسية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التي يجب اتخاذها هو ما إذا كان سيتم مشاركة الرد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أحد الأفراد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المجتمع ككل</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txBox="1"/>
          <p:nvPr/>
        </p:nvSpPr>
        <p:spPr>
          <a:xfrm>
            <a:off x="1564759" y="6547010"/>
            <a:ext cx="5221605" cy="166712"/>
          </a:xfrm>
          <a:prstGeom prst="rect">
            <a:avLst/>
          </a:prstGeom>
        </p:spPr>
        <p:txBody>
          <a:bodyPr vert="horz" wrap="square" lIns="0" tIns="12700" rIns="0" bIns="0" rtlCol="0">
            <a:spAutoFit/>
          </a:bodyPr>
          <a:lstStyle/>
          <a:p>
            <a:pPr marL="12700" algn="r">
              <a:lnSpc>
                <a:spcPct val="100000"/>
              </a:lnSpc>
              <a:spcBef>
                <a:spcPts val="100"/>
              </a:spcBef>
            </a:pPr>
            <a:r>
              <a:rPr lang="ar-JO" sz="1000" dirty="0">
                <a:latin typeface="Arial"/>
                <a:cs typeface="Calibri" panose="020F0502020204030204" pitchFamily="34" charset="0"/>
              </a:rPr>
              <a:t>فيما يلي بعض الممارسات الجيدة عند إغلاق حلقة الملاحظات والانطباعات مع المجتمعات:</a:t>
            </a:r>
            <a:endParaRPr sz="1000" dirty="0">
              <a:latin typeface="Arial"/>
              <a:cs typeface="Calibri" panose="020F0502020204030204" pitchFamily="34" charset="0"/>
            </a:endParaRPr>
          </a:p>
        </p:txBody>
      </p:sp>
      <p:sp>
        <p:nvSpPr>
          <p:cNvPr id="6" name="object 6"/>
          <p:cNvSpPr txBox="1"/>
          <p:nvPr/>
        </p:nvSpPr>
        <p:spPr>
          <a:xfrm>
            <a:off x="3882932" y="6998508"/>
            <a:ext cx="2887980" cy="2128981"/>
          </a:xfrm>
          <a:prstGeom prst="rect">
            <a:avLst/>
          </a:prstGeom>
        </p:spPr>
        <p:txBody>
          <a:bodyPr vert="horz" wrap="square" lIns="0" tIns="12700" rIns="0" bIns="0" rtlCol="0">
            <a:spAutoFit/>
          </a:bodyPr>
          <a:lstStyle/>
          <a:p>
            <a:pPr marL="119380" marR="5080" indent="-107314" algn="just" rtl="1">
              <a:lnSpc>
                <a:spcPct val="113999"/>
              </a:lnSpc>
              <a:spcBef>
                <a:spcPts val="100"/>
              </a:spcBef>
              <a:buClr>
                <a:srgbClr val="992B7D"/>
              </a:buClr>
              <a:buFont typeface="Wingdings"/>
              <a:buChar char=""/>
              <a:tabLst>
                <a:tab pos="120650" algn="l"/>
              </a:tabLst>
            </a:pPr>
            <a:r>
              <a:rPr lang="ar-JO" sz="1000" b="1" dirty="0">
                <a:latin typeface="Arial Black"/>
                <a:cs typeface="Calibri" panose="020F0502020204030204" pitchFamily="34" charset="0"/>
              </a:rPr>
              <a:t>استخدام </a:t>
            </a:r>
            <a:r>
              <a:rPr lang="ar-JO" sz="1000" b="1" dirty="0">
                <a:solidFill>
                  <a:srgbClr val="E42A83"/>
                </a:solidFill>
                <a:latin typeface="Arial"/>
                <a:cs typeface="Calibri" panose="020F0502020204030204" pitchFamily="34" charset="0"/>
                <a:hlinkClick r:id="rId2" action="ppaction://hlinksldjump"/>
              </a:rPr>
              <a:t>قنوات الإتصال</a:t>
            </a:r>
            <a:r>
              <a:rPr lang="ar-JO" sz="1000" b="1" spc="215" dirty="0">
                <a:solidFill>
                  <a:srgbClr val="E42A83"/>
                </a:solidFill>
                <a:latin typeface="Arial"/>
                <a:cs typeface="Calibri" panose="020F0502020204030204" pitchFamily="34" charset="0"/>
              </a:rPr>
              <a:t> </a:t>
            </a:r>
            <a:r>
              <a:rPr kumimoji="0" lang="ar-SA" altLang="en-US" sz="1000" b="1" i="0" u="none" strike="noStrike" cap="none" normalizeH="0" baseline="0" dirty="0">
                <a:ln>
                  <a:noFill/>
                </a:ln>
                <a:solidFill>
                  <a:srgbClr val="202124"/>
                </a:solidFill>
                <a:effectLst/>
                <a:latin typeface="inherit"/>
                <a:cs typeface="Calibri" panose="020F0502020204030204" pitchFamily="34" charset="0"/>
              </a:rPr>
              <a:t>المتنوعة والمفضلة</a:t>
            </a:r>
            <a:r>
              <a:rPr kumimoji="0" lang="ar-JO" altLang="en-US" sz="1000" b="1" i="0" u="none" strike="noStrike" cap="none" normalizeH="0" baseline="0" dirty="0">
                <a:ln>
                  <a:noFill/>
                </a:ln>
                <a:solidFill>
                  <a:srgbClr val="202124"/>
                </a:solidFill>
                <a:effectLst/>
                <a:latin typeface="inherit"/>
                <a:cs typeface="Calibri" panose="020F0502020204030204" pitchFamily="34" charset="0"/>
              </a:rPr>
              <a:t> </a:t>
            </a:r>
            <a:r>
              <a:rPr kumimoji="0" lang="en-US" altLang="en-US" sz="1000" b="1" i="0" u="none" strike="noStrike" cap="none" normalizeH="0" baseline="0" dirty="0">
                <a:ln>
                  <a:noFill/>
                </a:ln>
                <a:solidFill>
                  <a:srgbClr val="202124"/>
                </a:solidFill>
                <a:effectLst/>
                <a:latin typeface="inherit"/>
                <a:cs typeface="Calibri" panose="020F0502020204030204" pitchFamily="34" charset="0"/>
              </a:rPr>
              <a:t> </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r>
              <a:rPr lang="ar-JO" altLang="en-US" sz="1000" dirty="0">
                <a:solidFill>
                  <a:schemeClr val="tx1"/>
                </a:solidFill>
                <a:cs typeface="Calibri" panose="020F0502020204030204" pitchFamily="34" charset="0"/>
              </a:rPr>
              <a:t>استخدم قنوات الإتصال التي يفضلها المجتمع لتقديم الملاحظات والانطباعات، مع التنبه إلى أن هذه الطريقة قد تختلف عن الطريقة التي يحبذون تقديم الملاحظات والانطباعات بها.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066" marR="5080" algn="just">
              <a:lnSpc>
                <a:spcPct val="113999"/>
              </a:lnSpc>
              <a:spcBef>
                <a:spcPts val="100"/>
              </a:spcBef>
              <a:buClr>
                <a:srgbClr val="992B7D"/>
              </a:buClr>
              <a:tabLst>
                <a:tab pos="120650" algn="l"/>
              </a:tabLst>
            </a:pPr>
            <a:r>
              <a:rPr sz="1000" spc="-10" dirty="0">
                <a:solidFill>
                  <a:srgbClr val="E42A83"/>
                </a:solidFill>
                <a:latin typeface="Arial"/>
                <a:cs typeface="Calibri" panose="020F0502020204030204" pitchFamily="34" charset="0"/>
              </a:rPr>
              <a:t>	</a:t>
            </a:r>
            <a:endParaRPr lang="ar-JO" sz="1000" spc="-10" dirty="0">
              <a:solidFill>
                <a:srgbClr val="E42A83"/>
              </a:solidFill>
              <a:latin typeface="Arial"/>
              <a:cs typeface="Calibri" panose="020F0502020204030204" pitchFamily="34" charset="0"/>
            </a:endParaRPr>
          </a:p>
          <a:p>
            <a:pPr marL="119380" marR="5080" indent="-107314" algn="just">
              <a:lnSpc>
                <a:spcPct val="113999"/>
              </a:lnSpc>
              <a:spcBef>
                <a:spcPts val="100"/>
              </a:spcBef>
              <a:buClr>
                <a:srgbClr val="992B7D"/>
              </a:buClr>
              <a:buFont typeface="Wingdings"/>
              <a:buChar char=""/>
              <a:tabLst>
                <a:tab pos="120650" algn="l"/>
              </a:tabLst>
            </a:pPr>
            <a:endParaRPr lang="ar-JO" sz="1000" spc="-10" dirty="0">
              <a:solidFill>
                <a:srgbClr val="E42A83"/>
              </a:solidFill>
              <a:latin typeface="Arial"/>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r>
              <a:rPr lang="ar-JO" sz="1000" b="1" dirty="0">
                <a:latin typeface="Arial Black"/>
                <a:cs typeface="Calibri" panose="020F0502020204030204" pitchFamily="34" charset="0"/>
              </a:rPr>
              <a:t>التأكد من أن الأمور واضحة من جانب الشخص المسؤول عن إغلاق الحلقة ومع من </a:t>
            </a:r>
            <a:r>
              <a:rPr sz="1000" spc="-75" dirty="0">
                <a:latin typeface="Arial Black"/>
                <a:cs typeface="Calibri" panose="020F0502020204030204" pitchFamily="34" charset="0"/>
              </a:rPr>
              <a:t> </a:t>
            </a:r>
            <a:r>
              <a:rPr sz="1000" spc="-60" dirty="0">
                <a:latin typeface="Arial"/>
                <a:cs typeface="Calibri" panose="020F0502020204030204" pitchFamily="34" charset="0"/>
              </a:rPr>
              <a:t>–</a:t>
            </a:r>
            <a:r>
              <a:rPr sz="1000" spc="-20" dirty="0">
                <a:latin typeface="Arial"/>
                <a:cs typeface="Calibri" panose="020F0502020204030204" pitchFamily="34" charset="0"/>
              </a:rPr>
              <a:t> </a:t>
            </a:r>
            <a:r>
              <a:rPr lang="ar-JO" sz="1000" spc="-20" dirty="0">
                <a:latin typeface="Arial"/>
                <a:cs typeface="Calibri" panose="020F0502020204030204" pitchFamily="34" charset="0"/>
              </a:rPr>
              <a:t>في وثائق </a:t>
            </a:r>
            <a:r>
              <a:rPr lang="ar-JO" sz="1000" spc="25" dirty="0">
                <a:solidFill>
                  <a:srgbClr val="E42A83"/>
                </a:solidFill>
                <a:latin typeface="Arial"/>
                <a:cs typeface="Calibri" panose="020F0502020204030204" pitchFamily="34" charset="0"/>
                <a:hlinkClick r:id="rId3" action="ppaction://hlinksldjump"/>
              </a:rPr>
              <a:t>تدفق المعلومات</a:t>
            </a:r>
            <a:r>
              <a:rPr lang="ar-JO" sz="1000" spc="25" dirty="0">
                <a:solidFill>
                  <a:srgbClr val="E42A83"/>
                </a:solidFill>
                <a:latin typeface="Arial"/>
                <a:cs typeface="Calibri" panose="020F0502020204030204" pitchFamily="34" charset="0"/>
              </a:rPr>
              <a:t> </a:t>
            </a:r>
            <a:r>
              <a:rPr lang="ar-JO" sz="1000" spc="25" dirty="0">
                <a:solidFill>
                  <a:schemeClr val="tx1"/>
                </a:solidFill>
                <a:latin typeface="Arial"/>
                <a:cs typeface="Calibri" panose="020F0502020204030204" pitchFamily="34" charset="0"/>
              </a:rPr>
              <a:t>والإدوار والمسؤولية،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تأكد من </a:t>
            </a:r>
            <a:r>
              <a:rPr lang="ar-JO" altLang="en-US" sz="1000" dirty="0">
                <a:solidFill>
                  <a:srgbClr val="202124"/>
                </a:solidFill>
                <a:latin typeface="inherit"/>
                <a:cs typeface="Calibri" panose="020F0502020204030204" pitchFamily="34" charset="0"/>
              </a:rPr>
              <a:t>أن الأمور واضحة بالنسبة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للشخص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المسؤول عن إغلاق الحلقة مع مجموعات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معينة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المجتمع. على سبيل المثال</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19380" marR="5080" indent="-107314" algn="just" rtl="1">
              <a:lnSpc>
                <a:spcPct val="113999"/>
              </a:lnSpc>
              <a:buClr>
                <a:srgbClr val="992B7D"/>
              </a:buClr>
              <a:buFont typeface="Wingdings"/>
              <a:buChar char=""/>
              <a:tabLst>
                <a:tab pos="120650" algn="l"/>
              </a:tabLst>
            </a:pPr>
            <a:endParaRPr sz="1000" dirty="0">
              <a:solidFill>
                <a:schemeClr val="tx1"/>
              </a:solidFill>
              <a:latin typeface="Arial"/>
              <a:cs typeface="Calibri" panose="020F0502020204030204" pitchFamily="34" charset="0"/>
            </a:endParaRPr>
          </a:p>
        </p:txBody>
      </p:sp>
      <p:sp>
        <p:nvSpPr>
          <p:cNvPr id="7" name="object 7"/>
          <p:cNvSpPr txBox="1"/>
          <p:nvPr/>
        </p:nvSpPr>
        <p:spPr>
          <a:xfrm>
            <a:off x="721277" y="7015191"/>
            <a:ext cx="2887980" cy="1341649"/>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قد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يكون هذا فريق المشاركة المجتمعية أو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موظفي</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المسؤولين عن البرامج</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19380" marR="5080" indent="-107314" algn="r" rtl="1">
              <a:lnSpc>
                <a:spcPct val="113999"/>
              </a:lnSpc>
              <a:buClr>
                <a:srgbClr val="992B7D"/>
              </a:buClr>
              <a:buFont typeface="Wingdings"/>
              <a:buChar char=""/>
              <a:tabLst>
                <a:tab pos="120650" algn="l"/>
              </a:tabLst>
            </a:pPr>
            <a:r>
              <a:rPr lang="ar-JO" sz="1000" b="1" dirty="0">
                <a:latin typeface="Arial Black"/>
                <a:cs typeface="Calibri" panose="020F0502020204030204" pitchFamily="34" charset="0"/>
              </a:rPr>
              <a:t>إغلاق الحلقة حتى لو لم يتم إتخاذ أي إجراء</a:t>
            </a:r>
            <a:r>
              <a:rPr lang="en-US" sz="1000" b="1" dirty="0">
                <a:latin typeface="Arial"/>
                <a:cs typeface="Calibri" panose="020F0502020204030204" pitchFamily="34" charset="0"/>
              </a:rPr>
              <a:t>– </a:t>
            </a:r>
            <a:r>
              <a:rPr lang="ar-JO" sz="1000" b="1" dirty="0">
                <a:latin typeface="Arial"/>
                <a:cs typeface="Calibri" panose="020F0502020204030204" pitchFamily="34" charset="0"/>
              </a:rPr>
              <a:t> </a:t>
            </a:r>
            <a:r>
              <a:rPr lang="ar-JO" sz="1000" dirty="0">
                <a:latin typeface="Arial"/>
                <a:cs typeface="Calibri" panose="020F0502020204030204" pitchFamily="34" charset="0"/>
              </a:rPr>
              <a:t>من المهم أن يتم التوضيح إذا لم يكن من الممكن معالجة أسئلة وطلبات المجتمع وتوضيح السبب. حيث من الممكن أن يساعد هذا أفراد المجتمع والموظفين على فهم القيود التي تواجهها المنظمة والإستجابة ككل بشكل أفضل.</a:t>
            </a:r>
          </a:p>
        </p:txBody>
      </p:sp>
      <p:graphicFrame>
        <p:nvGraphicFramePr>
          <p:cNvPr id="8" name="object 8"/>
          <p:cNvGraphicFramePr>
            <a:graphicFrameLocks noGrp="1"/>
          </p:cNvGraphicFramePr>
          <p:nvPr>
            <p:extLst>
              <p:ext uri="{D42A27DB-BD31-4B8C-83A1-F6EECF244321}">
                <p14:modId xmlns:p14="http://schemas.microsoft.com/office/powerpoint/2010/main" val="3618495217"/>
              </p:ext>
            </p:extLst>
          </p:nvPr>
        </p:nvGraphicFramePr>
        <p:xfrm>
          <a:off x="716824" y="2171590"/>
          <a:ext cx="6116317" cy="4225925"/>
        </p:xfrm>
        <a:graphic>
          <a:graphicData uri="http://schemas.openxmlformats.org/drawingml/2006/table">
            <a:tbl>
              <a:tblPr rtl="1" firstRow="1" bandRow="1">
                <a:tableStyleId>{2D5ABB26-0587-4C30-8999-92F81FD0307C}</a:tableStyleId>
              </a:tblPr>
              <a:tblGrid>
                <a:gridCol w="2040889">
                  <a:extLst>
                    <a:ext uri="{9D8B030D-6E8A-4147-A177-3AD203B41FA5}">
                      <a16:colId xmlns:a16="http://schemas.microsoft.com/office/drawing/2014/main" val="20000"/>
                    </a:ext>
                  </a:extLst>
                </a:gridCol>
                <a:gridCol w="2037714">
                  <a:extLst>
                    <a:ext uri="{9D8B030D-6E8A-4147-A177-3AD203B41FA5}">
                      <a16:colId xmlns:a16="http://schemas.microsoft.com/office/drawing/2014/main" val="20001"/>
                    </a:ext>
                  </a:extLst>
                </a:gridCol>
                <a:gridCol w="2037714">
                  <a:extLst>
                    <a:ext uri="{9D8B030D-6E8A-4147-A177-3AD203B41FA5}">
                      <a16:colId xmlns:a16="http://schemas.microsoft.com/office/drawing/2014/main" val="20002"/>
                    </a:ext>
                  </a:extLst>
                </a:gridCol>
              </a:tblGrid>
              <a:tr h="423545">
                <a:tc gridSpan="3">
                  <a:txBody>
                    <a:bodyPr/>
                    <a:lstStyle/>
                    <a:p>
                      <a:pPr>
                        <a:lnSpc>
                          <a:spcPct val="100000"/>
                        </a:lnSpc>
                        <a:spcBef>
                          <a:spcPts val="50"/>
                        </a:spcBef>
                      </a:pPr>
                      <a:endParaRPr sz="1000" baseline="0" dirty="0">
                        <a:latin typeface="Times New Roman"/>
                        <a:cs typeface="Calibri" panose="020F0502020204030204" pitchFamily="34" charset="0"/>
                      </a:endParaRPr>
                    </a:p>
                    <a:p>
                      <a:pPr marL="3175" algn="ctr">
                        <a:lnSpc>
                          <a:spcPct val="100000"/>
                        </a:lnSpc>
                        <a:spcBef>
                          <a:spcPts val="5"/>
                        </a:spcBef>
                      </a:pPr>
                      <a:r>
                        <a:rPr lang="ar-JO" sz="1100" b="1" spc="70" baseline="0" dirty="0">
                          <a:solidFill>
                            <a:srgbClr val="FFFFFF"/>
                          </a:solidFill>
                          <a:latin typeface="Century Gothic"/>
                          <a:cs typeface="Calibri" panose="020F0502020204030204" pitchFamily="34" charset="0"/>
                        </a:rPr>
                        <a:t>خيارات "إغلاق الحلقة" مع المجتمع</a:t>
                      </a:r>
                      <a:endParaRPr sz="1100" baseline="0" dirty="0">
                        <a:latin typeface="Century Gothic"/>
                        <a:cs typeface="Calibri" panose="020F0502020204030204" pitchFamily="34" charset="0"/>
                      </a:endParaRPr>
                    </a:p>
                  </a:txBody>
                  <a:tcPr marL="0" marR="0" marT="6350" marB="0">
                    <a:lnT w="12700">
                      <a:solidFill>
                        <a:srgbClr val="FFFFFF"/>
                      </a:solidFill>
                      <a:prstDash val="solid"/>
                    </a:lnT>
                    <a:lnB w="6350">
                      <a:solidFill>
                        <a:srgbClr val="FFFFFF"/>
                      </a:solidFill>
                      <a:prstDash val="solid"/>
                    </a:lnB>
                    <a:solidFill>
                      <a:srgbClr val="992B7D"/>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605790">
                <a:tc>
                  <a:txBody>
                    <a:bodyPr/>
                    <a:lstStyle/>
                    <a:p>
                      <a:pPr marL="111125" algn="ctr">
                        <a:lnSpc>
                          <a:spcPct val="100000"/>
                        </a:lnSpc>
                        <a:spcBef>
                          <a:spcPts val="819"/>
                        </a:spcBef>
                      </a:pPr>
                      <a:r>
                        <a:rPr lang="ar-JO" sz="900" b="1" spc="105" baseline="0" dirty="0">
                          <a:solidFill>
                            <a:srgbClr val="FFFFFF"/>
                          </a:solidFill>
                          <a:latin typeface="Century Gothic"/>
                          <a:cs typeface="Calibri" panose="020F0502020204030204" pitchFamily="34" charset="0"/>
                        </a:rPr>
                        <a:t>مع من يجب مشاركتها؟</a:t>
                      </a:r>
                      <a:endParaRPr sz="900" baseline="0" dirty="0">
                        <a:latin typeface="Century Gothic"/>
                        <a:cs typeface="Calibri" panose="020F0502020204030204" pitchFamily="34" charset="0"/>
                      </a:endParaRPr>
                    </a:p>
                  </a:txBody>
                  <a:tcPr marL="0" marR="0" marT="104139" marB="0">
                    <a:lnR w="6350">
                      <a:solidFill>
                        <a:srgbClr val="FFFFFF"/>
                      </a:solidFill>
                      <a:prstDash val="solid"/>
                    </a:lnR>
                    <a:lnT w="6350">
                      <a:solidFill>
                        <a:srgbClr val="FFFFFF"/>
                      </a:solidFill>
                      <a:prstDash val="solid"/>
                    </a:lnT>
                    <a:lnB w="6350">
                      <a:solidFill>
                        <a:srgbClr val="FFFFFF"/>
                      </a:solidFill>
                      <a:prstDash val="solid"/>
                    </a:lnB>
                    <a:solidFill>
                      <a:srgbClr val="BD9AC7"/>
                    </a:solidFill>
                  </a:tcPr>
                </a:tc>
                <a:tc>
                  <a:txBody>
                    <a:bodyPr/>
                    <a:lstStyle/>
                    <a:p>
                      <a:pPr marL="107950" marR="468630" algn="ctr">
                        <a:lnSpc>
                          <a:spcPct val="101800"/>
                        </a:lnSpc>
                        <a:spcBef>
                          <a:spcPts val="800"/>
                        </a:spcBef>
                      </a:pPr>
                      <a:r>
                        <a:rPr lang="ar-JO" sz="900" b="1" spc="20" baseline="0" dirty="0">
                          <a:solidFill>
                            <a:srgbClr val="FFFFFF"/>
                          </a:solidFill>
                          <a:latin typeface="Century Gothic"/>
                          <a:cs typeface="Calibri" panose="020F0502020204030204" pitchFamily="34" charset="0"/>
                        </a:rPr>
                        <a:t>مباشرة مع الشخص الذي قدّم الملاحظات والانطباعات</a:t>
                      </a:r>
                      <a:endParaRPr sz="900" baseline="0" dirty="0">
                        <a:latin typeface="Century Gothic"/>
                        <a:cs typeface="Calibri" panose="020F0502020204030204" pitchFamily="34" charset="0"/>
                      </a:endParaRPr>
                    </a:p>
                  </a:txBody>
                  <a:tcPr marL="0" marR="0" marT="101600" marB="0">
                    <a:lnL w="6350">
                      <a:solidFill>
                        <a:srgbClr val="FFFFFF"/>
                      </a:solidFill>
                      <a:prstDash val="solid"/>
                    </a:lnL>
                    <a:lnR w="6350">
                      <a:solidFill>
                        <a:srgbClr val="FFFFFF"/>
                      </a:solidFill>
                      <a:prstDash val="solid"/>
                    </a:lnR>
                    <a:lnT w="6350">
                      <a:solidFill>
                        <a:srgbClr val="FFFFFF"/>
                      </a:solidFill>
                      <a:prstDash val="solid"/>
                    </a:lnT>
                    <a:solidFill>
                      <a:srgbClr val="BD9AC7"/>
                    </a:solidFill>
                  </a:tcPr>
                </a:tc>
                <a:tc>
                  <a:txBody>
                    <a:bodyPr/>
                    <a:lstStyle/>
                    <a:p>
                      <a:pPr marL="107950" marR="165100" algn="ctr">
                        <a:lnSpc>
                          <a:spcPct val="101800"/>
                        </a:lnSpc>
                        <a:spcBef>
                          <a:spcPts val="800"/>
                        </a:spcBef>
                      </a:pPr>
                      <a:r>
                        <a:rPr lang="ar-JO" sz="900" b="1" spc="120" baseline="0" dirty="0">
                          <a:solidFill>
                            <a:srgbClr val="FFFFFF"/>
                          </a:solidFill>
                          <a:latin typeface="Century Gothic"/>
                          <a:cs typeface="Calibri" panose="020F0502020204030204" pitchFamily="34" charset="0"/>
                        </a:rPr>
                        <a:t>مع المجتمع الأوسع حيث تم تلقي الملاحظات والانطباعات</a:t>
                      </a:r>
                      <a:endParaRPr sz="900" baseline="0" dirty="0">
                        <a:latin typeface="Century Gothic"/>
                        <a:cs typeface="Calibri" panose="020F0502020204030204" pitchFamily="34" charset="0"/>
                      </a:endParaRPr>
                    </a:p>
                  </a:txBody>
                  <a:tcPr marL="0" marR="0" marT="101600" marB="0">
                    <a:lnL w="6350">
                      <a:solidFill>
                        <a:srgbClr val="FFFFFF"/>
                      </a:solidFill>
                      <a:prstDash val="solid"/>
                    </a:lnL>
                    <a:lnT w="6350">
                      <a:solidFill>
                        <a:srgbClr val="FFFFFF"/>
                      </a:solidFill>
                      <a:prstDash val="solid"/>
                    </a:lnT>
                    <a:solidFill>
                      <a:srgbClr val="BD9AC7"/>
                    </a:solidFill>
                  </a:tcPr>
                </a:tc>
                <a:extLst>
                  <a:ext uri="{0D108BD9-81ED-4DB2-BD59-A6C34878D82A}">
                    <a16:rowId xmlns:a16="http://schemas.microsoft.com/office/drawing/2014/main" val="10001"/>
                  </a:ext>
                </a:extLst>
              </a:tr>
              <a:tr h="1369695">
                <a:tc>
                  <a:txBody>
                    <a:bodyPr/>
                    <a:lstStyle/>
                    <a:p>
                      <a:pPr marL="111125" algn="ctr">
                        <a:lnSpc>
                          <a:spcPct val="100000"/>
                        </a:lnSpc>
                        <a:spcBef>
                          <a:spcPts val="819"/>
                        </a:spcBef>
                      </a:pPr>
                      <a:r>
                        <a:rPr lang="ar-JO" sz="900" b="1" spc="125" baseline="0" dirty="0">
                          <a:solidFill>
                            <a:srgbClr val="FFFFFF"/>
                          </a:solidFill>
                          <a:latin typeface="Century Gothic"/>
                          <a:cs typeface="Calibri" panose="020F0502020204030204" pitchFamily="34" charset="0"/>
                        </a:rPr>
                        <a:t>متى سيكون هذا مهماً؟ </a:t>
                      </a:r>
                      <a:endParaRPr sz="900" baseline="0" dirty="0">
                        <a:latin typeface="Century Gothic"/>
                        <a:cs typeface="Calibri" panose="020F0502020204030204" pitchFamily="34" charset="0"/>
                      </a:endParaRPr>
                    </a:p>
                  </a:txBody>
                  <a:tcPr marL="0" marR="0" marT="104139" marB="0">
                    <a:lnT w="6350">
                      <a:solidFill>
                        <a:srgbClr val="FFFFFF"/>
                      </a:solidFill>
                      <a:prstDash val="solid"/>
                    </a:lnT>
                    <a:lnB w="6350">
                      <a:solidFill>
                        <a:srgbClr val="FFFFFF"/>
                      </a:solidFill>
                      <a:prstDash val="solid"/>
                    </a:lnB>
                    <a:solidFill>
                      <a:srgbClr val="C8ABD1"/>
                    </a:solidFill>
                  </a:tcPr>
                </a:tc>
                <a:tc>
                  <a:txBody>
                    <a:bodyPr/>
                    <a:lstStyle/>
                    <a:p>
                      <a:pPr marL="214629" marR="414020" indent="-107314" algn="just" rtl="1">
                        <a:lnSpc>
                          <a:spcPct val="111100"/>
                        </a:lnSpc>
                        <a:spcBef>
                          <a:spcPts val="515"/>
                        </a:spcBef>
                        <a:buClr>
                          <a:srgbClr val="992B7D"/>
                        </a:buClr>
                        <a:buFont typeface="Wingdings"/>
                        <a:buChar char=""/>
                        <a:tabLst>
                          <a:tab pos="215900" algn="l"/>
                        </a:tabLst>
                      </a:pPr>
                      <a:r>
                        <a:rPr lang="ar-JO" sz="900" baseline="0" dirty="0">
                          <a:latin typeface="Arial"/>
                          <a:cs typeface="Calibri" panose="020F0502020204030204" pitchFamily="34" charset="0"/>
                        </a:rPr>
                        <a:t>عندما تكون الملاحظات والانطباعات التي تمت مشاركتها حساسة.</a:t>
                      </a:r>
                      <a:endParaRPr sz="900" baseline="0" dirty="0">
                        <a:latin typeface="Arial"/>
                        <a:cs typeface="Calibri" panose="020F0502020204030204" pitchFamily="34" charset="0"/>
                      </a:endParaRPr>
                    </a:p>
                    <a:p>
                      <a:pPr marL="214629" marR="391795" indent="-107314" algn="just" rtl="1">
                        <a:lnSpc>
                          <a:spcPct val="111100"/>
                        </a:lnSpc>
                        <a:buClr>
                          <a:srgbClr val="992B7D"/>
                        </a:buClr>
                        <a:buFont typeface="Wingdings"/>
                        <a:buChar char=""/>
                        <a:tabLst>
                          <a:tab pos="215900" algn="l"/>
                        </a:tabLst>
                      </a:pPr>
                      <a:r>
                        <a:rPr lang="ar-JO" sz="900" baseline="0" dirty="0">
                          <a:latin typeface="Arial"/>
                          <a:cs typeface="Calibri" panose="020F0502020204030204" pitchFamily="34" charset="0"/>
                        </a:rPr>
                        <a:t>عند حاجة الشخص إلى تلقي الرد في أسرع وقت ممكن.</a:t>
                      </a:r>
                      <a:endParaRPr sz="900" baseline="0" dirty="0">
                        <a:latin typeface="Arial"/>
                        <a:cs typeface="Calibri" panose="020F0502020204030204" pitchFamily="34" charset="0"/>
                      </a:endParaRPr>
                    </a:p>
                    <a:p>
                      <a:pPr marL="214629" marR="300990" indent="-107314" algn="just" rtl="1">
                        <a:lnSpc>
                          <a:spcPct val="111100"/>
                        </a:lnSpc>
                        <a:buClr>
                          <a:srgbClr val="992B7D"/>
                        </a:buClr>
                        <a:buFont typeface="Wingdings"/>
                        <a:buChar char=""/>
                        <a:tabLst>
                          <a:tab pos="215900" algn="l"/>
                        </a:tabLst>
                      </a:pPr>
                      <a:r>
                        <a:rPr lang="ar-JO" sz="900" baseline="0" dirty="0">
                          <a:latin typeface="Arial"/>
                          <a:cs typeface="Calibri" panose="020F0502020204030204" pitchFamily="34" charset="0"/>
                        </a:rPr>
                        <a:t>في حال كانت هناك حاجة ملحة للحصول على موافقة الشخص المعني لمشاركة معلومات الإتصال الخاصة به.</a:t>
                      </a:r>
                      <a:endParaRPr sz="900" baseline="0" dirty="0">
                        <a:latin typeface="Arial"/>
                        <a:cs typeface="Calibri" panose="020F0502020204030204" pitchFamily="34" charset="0"/>
                      </a:endParaRPr>
                    </a:p>
                  </a:txBody>
                  <a:tcPr marL="0" marR="0" marT="65405" marB="0">
                    <a:lnR w="6350">
                      <a:solidFill>
                        <a:srgbClr val="0D2243"/>
                      </a:solidFill>
                      <a:prstDash val="solid"/>
                    </a:lnR>
                    <a:lnB w="6350">
                      <a:solidFill>
                        <a:srgbClr val="0D2243"/>
                      </a:solidFill>
                      <a:prstDash val="solid"/>
                    </a:lnB>
                  </a:tcPr>
                </a:tc>
                <a:tc>
                  <a:txBody>
                    <a:bodyPr/>
                    <a:lstStyle/>
                    <a:p>
                      <a:pPr marL="214629" marR="549275" indent="-107314" algn="just" rtl="1">
                        <a:lnSpc>
                          <a:spcPct val="111100"/>
                        </a:lnSpc>
                        <a:spcBef>
                          <a:spcPts val="515"/>
                        </a:spcBef>
                        <a:buClr>
                          <a:srgbClr val="992B7D"/>
                        </a:buClr>
                        <a:buFont typeface="Wingdings"/>
                        <a:buChar char=""/>
                        <a:tabLst>
                          <a:tab pos="215900" algn="l"/>
                        </a:tabLst>
                      </a:pPr>
                      <a:r>
                        <a:rPr lang="ar-JO" sz="900" baseline="0" dirty="0">
                          <a:latin typeface="Arial"/>
                          <a:cs typeface="Calibri" panose="020F0502020204030204" pitchFamily="34" charset="0"/>
                        </a:rPr>
                        <a:t>عندما يكون موضوع الملاحظات والانطباعات مهمًا على مستوى المجتمع.</a:t>
                      </a:r>
                      <a:endParaRPr sz="900" baseline="0" dirty="0">
                        <a:latin typeface="Arial"/>
                        <a:cs typeface="Calibri" panose="020F0502020204030204" pitchFamily="34" charset="0"/>
                      </a:endParaRPr>
                    </a:p>
                    <a:p>
                      <a:pPr marL="214629" marR="210820" indent="-107314" algn="just" rtl="1">
                        <a:lnSpc>
                          <a:spcPct val="111100"/>
                        </a:lnSpc>
                        <a:buClr>
                          <a:srgbClr val="992B7D"/>
                        </a:buClr>
                        <a:buFont typeface="Wingdings"/>
                        <a:buChar char=""/>
                        <a:tabLst>
                          <a:tab pos="215900" algn="l"/>
                        </a:tabLst>
                      </a:pPr>
                      <a:r>
                        <a:rPr lang="ar-JO" sz="900" baseline="0" dirty="0">
                          <a:latin typeface="Arial"/>
                          <a:cs typeface="Calibri" panose="020F0502020204030204" pitchFamily="34" charset="0"/>
                        </a:rPr>
                        <a:t>عندما يكون مقدم الملاحظات والانطباعات مجهول ومن الممكن مشاركة الرد الخاص به دون تحديد هويته.</a:t>
                      </a:r>
                      <a:endParaRPr sz="900" baseline="0" dirty="0">
                        <a:latin typeface="Arial"/>
                        <a:cs typeface="Calibri" panose="020F0502020204030204" pitchFamily="34" charset="0"/>
                      </a:endParaRPr>
                    </a:p>
                  </a:txBody>
                  <a:tcPr marL="0" marR="0" marT="65405" marB="0">
                    <a:lnL w="6350">
                      <a:solidFill>
                        <a:srgbClr val="0D2243"/>
                      </a:solidFill>
                      <a:prstDash val="solid"/>
                    </a:lnL>
                    <a:lnR w="6350">
                      <a:solidFill>
                        <a:srgbClr val="0D2243"/>
                      </a:solidFill>
                      <a:prstDash val="solid"/>
                    </a:lnR>
                    <a:lnB w="6350">
                      <a:solidFill>
                        <a:srgbClr val="0D2243"/>
                      </a:solidFill>
                      <a:prstDash val="solid"/>
                    </a:lnB>
                  </a:tcPr>
                </a:tc>
                <a:extLst>
                  <a:ext uri="{0D108BD9-81ED-4DB2-BD59-A6C34878D82A}">
                    <a16:rowId xmlns:a16="http://schemas.microsoft.com/office/drawing/2014/main" val="10002"/>
                  </a:ext>
                </a:extLst>
              </a:tr>
              <a:tr h="1826895">
                <a:tc>
                  <a:txBody>
                    <a:bodyPr/>
                    <a:lstStyle/>
                    <a:p>
                      <a:pPr marL="111125" algn="ctr">
                        <a:lnSpc>
                          <a:spcPct val="100000"/>
                        </a:lnSpc>
                        <a:spcBef>
                          <a:spcPts val="815"/>
                        </a:spcBef>
                      </a:pPr>
                      <a:r>
                        <a:rPr lang="ar-JO" sz="900" b="1" spc="105" baseline="0" dirty="0">
                          <a:solidFill>
                            <a:srgbClr val="FFFFFF"/>
                          </a:solidFill>
                          <a:latin typeface="Century Gothic"/>
                          <a:cs typeface="Calibri" panose="020F0502020204030204" pitchFamily="34" charset="0"/>
                        </a:rPr>
                        <a:t>كيف يمكن فعل بذلك؟</a:t>
                      </a:r>
                      <a:endParaRPr sz="900" baseline="0" dirty="0">
                        <a:latin typeface="Century Gothic"/>
                        <a:cs typeface="Calibri" panose="020F0502020204030204" pitchFamily="34" charset="0"/>
                      </a:endParaRPr>
                    </a:p>
                  </a:txBody>
                  <a:tcPr marL="0" marR="0" marT="103505" marB="0">
                    <a:lnT w="6350">
                      <a:solidFill>
                        <a:srgbClr val="FFFFFF"/>
                      </a:solidFill>
                      <a:prstDash val="solid"/>
                    </a:lnT>
                    <a:solidFill>
                      <a:srgbClr val="C8ABD1"/>
                    </a:solidFill>
                  </a:tcPr>
                </a:tc>
                <a:tc>
                  <a:txBody>
                    <a:bodyPr/>
                    <a:lstStyle/>
                    <a:p>
                      <a:pPr marL="107950" marR="342900" algn="just" rtl="1">
                        <a:lnSpc>
                          <a:spcPct val="111100"/>
                        </a:lnSpc>
                        <a:spcBef>
                          <a:spcPts val="515"/>
                        </a:spcBef>
                      </a:pPr>
                      <a:r>
                        <a:rPr lang="ar-JO" sz="900" baseline="0" dirty="0">
                          <a:latin typeface="Arial"/>
                          <a:cs typeface="Calibri" panose="020F0502020204030204" pitchFamily="34" charset="0"/>
                        </a:rPr>
                        <a:t>التواصل المباشر مع الشخص بالطريقة المناسبة له والملاءمة مثل ( وجه لوجه، عبر الهاتف أو البريد الإلكتروني).</a:t>
                      </a:r>
                      <a:endParaRPr sz="900" baseline="0" dirty="0">
                        <a:latin typeface="Arial"/>
                        <a:cs typeface="Calibri" panose="020F0502020204030204" pitchFamily="34" charset="0"/>
                      </a:endParaRPr>
                    </a:p>
                  </a:txBody>
                  <a:tcPr marL="0" marR="0" marT="65404"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107950" algn="just" rtl="1">
                        <a:lnSpc>
                          <a:spcPct val="100000"/>
                        </a:lnSpc>
                        <a:spcBef>
                          <a:spcPts val="630"/>
                        </a:spcBef>
                      </a:pPr>
                      <a:r>
                        <a:rPr lang="ar-JO" sz="900" baseline="0" dirty="0">
                          <a:latin typeface="Arial"/>
                          <a:cs typeface="Calibri" panose="020F0502020204030204" pitchFamily="34" charset="0"/>
                        </a:rPr>
                        <a:t>تتضمن الخيارات ما يلي:</a:t>
                      </a:r>
                    </a:p>
                    <a:p>
                      <a:pPr marL="107950" algn="just" rtl="1">
                        <a:lnSpc>
                          <a:spcPct val="100000"/>
                        </a:lnSpc>
                        <a:spcBef>
                          <a:spcPts val="630"/>
                        </a:spcBef>
                      </a:pPr>
                      <a:endParaRPr sz="900" baseline="0" dirty="0">
                        <a:latin typeface="Arial"/>
                        <a:cs typeface="Calibri" panose="020F0502020204030204" pitchFamily="34" charset="0"/>
                      </a:endParaRPr>
                    </a:p>
                    <a:p>
                      <a:pPr marL="214629" marR="514984" indent="-107314" algn="just" rtl="1">
                        <a:lnSpc>
                          <a:spcPct val="111100"/>
                        </a:lnSpc>
                        <a:buClr>
                          <a:srgbClr val="992B7D"/>
                        </a:buClr>
                        <a:buFont typeface="Wingdings"/>
                        <a:buChar char=""/>
                        <a:tabLst>
                          <a:tab pos="215900" algn="l"/>
                        </a:tabLst>
                      </a:pPr>
                      <a:r>
                        <a:rPr lang="ar-JO" sz="900" baseline="0" dirty="0">
                          <a:latin typeface="Arial"/>
                          <a:cs typeface="Calibri" panose="020F0502020204030204" pitchFamily="34" charset="0"/>
                        </a:rPr>
                        <a:t>التحديثات والمناقشات خلال الأنشطة المعتادة</a:t>
                      </a:r>
                      <a:endParaRPr sz="900" baseline="0" dirty="0">
                        <a:latin typeface="Arial"/>
                        <a:cs typeface="Calibri" panose="020F0502020204030204" pitchFamily="34" charset="0"/>
                      </a:endParaRPr>
                    </a:p>
                    <a:p>
                      <a:pPr marL="214629" marR="699135" indent="-107314" algn="just" rtl="1">
                        <a:lnSpc>
                          <a:spcPct val="111100"/>
                        </a:lnSpc>
                        <a:buClr>
                          <a:srgbClr val="992B7D"/>
                        </a:buClr>
                        <a:buFont typeface="Wingdings"/>
                        <a:buChar char=""/>
                        <a:tabLst>
                          <a:tab pos="215900" algn="l"/>
                        </a:tabLst>
                      </a:pPr>
                      <a:r>
                        <a:rPr lang="ar-JO" sz="900" baseline="0" dirty="0">
                          <a:latin typeface="Arial"/>
                          <a:cs typeface="Calibri" panose="020F0502020204030204" pitchFamily="34" charset="0"/>
                        </a:rPr>
                        <a:t>الإجتماعات المجتمعية المتعلقة بهذا الموضوع.</a:t>
                      </a:r>
                      <a:endParaRPr sz="900" baseline="0" dirty="0">
                        <a:latin typeface="Arial"/>
                        <a:cs typeface="Calibri" panose="020F0502020204030204" pitchFamily="34" charset="0"/>
                      </a:endParaRPr>
                    </a:p>
                    <a:p>
                      <a:pPr marL="214629" marR="760730" indent="-107314" algn="just" rtl="1">
                        <a:lnSpc>
                          <a:spcPct val="111100"/>
                        </a:lnSpc>
                        <a:buClr>
                          <a:srgbClr val="992B7D"/>
                        </a:buClr>
                        <a:buFont typeface="Wingdings"/>
                        <a:buChar char=""/>
                        <a:tabLst>
                          <a:tab pos="215900" algn="l"/>
                        </a:tabLst>
                      </a:pPr>
                      <a:r>
                        <a:rPr lang="ar-JO" sz="900" baseline="0" dirty="0">
                          <a:latin typeface="Arial"/>
                          <a:cs typeface="Calibri" panose="020F0502020204030204" pitchFamily="34" charset="0"/>
                        </a:rPr>
                        <a:t>مناقشة الموضوع/ القضية في برامج الإذاعة المجتمعية.</a:t>
                      </a:r>
                      <a:endParaRPr sz="900" baseline="0" dirty="0">
                        <a:latin typeface="Arial"/>
                        <a:cs typeface="Calibri" panose="020F0502020204030204" pitchFamily="34" charset="0"/>
                      </a:endParaRPr>
                    </a:p>
                    <a:p>
                      <a:pPr marL="214629" marR="313055" indent="-107314" algn="just" rtl="1">
                        <a:lnSpc>
                          <a:spcPct val="111100"/>
                        </a:lnSpc>
                        <a:buClr>
                          <a:srgbClr val="992B7D"/>
                        </a:buClr>
                        <a:buFont typeface="Wingdings"/>
                        <a:buChar char=""/>
                        <a:tabLst>
                          <a:tab pos="215900" algn="l"/>
                        </a:tabLst>
                      </a:pPr>
                      <a:r>
                        <a:rPr lang="ar-JO" sz="900" baseline="0" dirty="0">
                          <a:latin typeface="Arial"/>
                          <a:cs typeface="Calibri" panose="020F0502020204030204" pitchFamily="34" charset="0"/>
                        </a:rPr>
                        <a:t>وضع لافتات أو لوحات إعلانية في الأماكن العامة تتضمن المعلومات ذات الصلة.</a:t>
                      </a:r>
                      <a:endParaRPr sz="900" baseline="0" dirty="0">
                        <a:latin typeface="Arial"/>
                        <a:cs typeface="Calibri" panose="020F0502020204030204" pitchFamily="34" charset="0"/>
                      </a:endParaRPr>
                    </a:p>
                  </a:txBody>
                  <a:tcPr marL="0" marR="0" marT="80010" marB="0">
                    <a:lnL w="6350">
                      <a:solidFill>
                        <a:srgbClr val="0D2243"/>
                      </a:solidFill>
                      <a:prstDash val="solid"/>
                    </a:lnL>
                    <a:lnR w="6350">
                      <a:solidFill>
                        <a:srgbClr val="0D2243"/>
                      </a:solidFill>
                      <a:prstDash val="solid"/>
                    </a:lnR>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3"/>
                  </a:ext>
                </a:extLst>
              </a:tr>
            </a:tbl>
          </a:graphicData>
        </a:graphic>
      </p:graphicFrame>
      <p:grpSp>
        <p:nvGrpSpPr>
          <p:cNvPr id="9" name="object 9"/>
          <p:cNvGrpSpPr/>
          <p:nvPr/>
        </p:nvGrpSpPr>
        <p:grpSpPr>
          <a:xfrm>
            <a:off x="6993001" y="3102661"/>
            <a:ext cx="567055" cy="3312160"/>
            <a:chOff x="6993001" y="3102661"/>
            <a:chExt cx="567055" cy="3312160"/>
          </a:xfrm>
        </p:grpSpPr>
        <p:sp>
          <p:nvSpPr>
            <p:cNvPr id="10" name="object 10"/>
            <p:cNvSpPr/>
            <p:nvPr/>
          </p:nvSpPr>
          <p:spPr>
            <a:xfrm>
              <a:off x="7155776" y="3496559"/>
              <a:ext cx="404495" cy="1819910"/>
            </a:xfrm>
            <a:custGeom>
              <a:avLst/>
              <a:gdLst/>
              <a:ahLst/>
              <a:cxnLst/>
              <a:rect l="l" t="t" r="r" b="b"/>
              <a:pathLst>
                <a:path w="404495" h="1819910">
                  <a:moveTo>
                    <a:pt x="404228" y="0"/>
                  </a:moveTo>
                  <a:lnTo>
                    <a:pt x="359176" y="42577"/>
                  </a:lnTo>
                  <a:lnTo>
                    <a:pt x="328055" y="74851"/>
                  </a:lnTo>
                  <a:lnTo>
                    <a:pt x="298120" y="108242"/>
                  </a:lnTo>
                  <a:lnTo>
                    <a:pt x="269405" y="142716"/>
                  </a:lnTo>
                  <a:lnTo>
                    <a:pt x="241944" y="178241"/>
                  </a:lnTo>
                  <a:lnTo>
                    <a:pt x="215771" y="214781"/>
                  </a:lnTo>
                  <a:lnTo>
                    <a:pt x="190920" y="252302"/>
                  </a:lnTo>
                  <a:lnTo>
                    <a:pt x="167426" y="290770"/>
                  </a:lnTo>
                  <a:lnTo>
                    <a:pt x="145322" y="330152"/>
                  </a:lnTo>
                  <a:lnTo>
                    <a:pt x="124642" y="370413"/>
                  </a:lnTo>
                  <a:lnTo>
                    <a:pt x="105421" y="411520"/>
                  </a:lnTo>
                  <a:lnTo>
                    <a:pt x="87693" y="453437"/>
                  </a:lnTo>
                  <a:lnTo>
                    <a:pt x="71491" y="496131"/>
                  </a:lnTo>
                  <a:lnTo>
                    <a:pt x="56850" y="539568"/>
                  </a:lnTo>
                  <a:lnTo>
                    <a:pt x="43804" y="583714"/>
                  </a:lnTo>
                  <a:lnTo>
                    <a:pt x="32387" y="628535"/>
                  </a:lnTo>
                  <a:lnTo>
                    <a:pt x="22633" y="673996"/>
                  </a:lnTo>
                  <a:lnTo>
                    <a:pt x="14576" y="720064"/>
                  </a:lnTo>
                  <a:lnTo>
                    <a:pt x="8250" y="766704"/>
                  </a:lnTo>
                  <a:lnTo>
                    <a:pt x="3689" y="813883"/>
                  </a:lnTo>
                  <a:lnTo>
                    <a:pt x="928" y="861566"/>
                  </a:lnTo>
                  <a:lnTo>
                    <a:pt x="0" y="909719"/>
                  </a:lnTo>
                  <a:lnTo>
                    <a:pt x="928" y="957872"/>
                  </a:lnTo>
                  <a:lnTo>
                    <a:pt x="3689" y="1005555"/>
                  </a:lnTo>
                  <a:lnTo>
                    <a:pt x="8250" y="1052734"/>
                  </a:lnTo>
                  <a:lnTo>
                    <a:pt x="14576" y="1099374"/>
                  </a:lnTo>
                  <a:lnTo>
                    <a:pt x="22633" y="1145442"/>
                  </a:lnTo>
                  <a:lnTo>
                    <a:pt x="32387" y="1190903"/>
                  </a:lnTo>
                  <a:lnTo>
                    <a:pt x="43804" y="1235724"/>
                  </a:lnTo>
                  <a:lnTo>
                    <a:pt x="56850" y="1279870"/>
                  </a:lnTo>
                  <a:lnTo>
                    <a:pt x="71491" y="1323307"/>
                  </a:lnTo>
                  <a:lnTo>
                    <a:pt x="87693" y="1366001"/>
                  </a:lnTo>
                  <a:lnTo>
                    <a:pt x="105421" y="1407918"/>
                  </a:lnTo>
                  <a:lnTo>
                    <a:pt x="124642" y="1449025"/>
                  </a:lnTo>
                  <a:lnTo>
                    <a:pt x="145322" y="1489286"/>
                  </a:lnTo>
                  <a:lnTo>
                    <a:pt x="167426" y="1528668"/>
                  </a:lnTo>
                  <a:lnTo>
                    <a:pt x="190920" y="1567136"/>
                  </a:lnTo>
                  <a:lnTo>
                    <a:pt x="215771" y="1604658"/>
                  </a:lnTo>
                  <a:lnTo>
                    <a:pt x="241944" y="1641197"/>
                  </a:lnTo>
                  <a:lnTo>
                    <a:pt x="269405" y="1676722"/>
                  </a:lnTo>
                  <a:lnTo>
                    <a:pt x="298120" y="1711196"/>
                  </a:lnTo>
                  <a:lnTo>
                    <a:pt x="328055" y="1744587"/>
                  </a:lnTo>
                  <a:lnTo>
                    <a:pt x="359176" y="1776861"/>
                  </a:lnTo>
                  <a:lnTo>
                    <a:pt x="391449" y="1807982"/>
                  </a:lnTo>
                  <a:lnTo>
                    <a:pt x="404228" y="1819439"/>
                  </a:lnTo>
                  <a:lnTo>
                    <a:pt x="404228" y="0"/>
                  </a:lnTo>
                  <a:close/>
                </a:path>
              </a:pathLst>
            </a:custGeom>
            <a:solidFill>
              <a:srgbClr val="A92886"/>
            </a:solidFill>
          </p:spPr>
          <p:txBody>
            <a:bodyPr wrap="square" lIns="0" tIns="0" rIns="0" bIns="0" rtlCol="0"/>
            <a:lstStyle/>
            <a:p>
              <a:endParaRPr sz="1000">
                <a:cs typeface="Calibri" panose="020F0502020204030204" pitchFamily="34" charset="0"/>
              </a:endParaRPr>
            </a:p>
          </p:txBody>
        </p:sp>
        <p:sp>
          <p:nvSpPr>
            <p:cNvPr id="11" name="object 11"/>
            <p:cNvSpPr/>
            <p:nvPr/>
          </p:nvSpPr>
          <p:spPr>
            <a:xfrm>
              <a:off x="6993001" y="3102660"/>
              <a:ext cx="567055" cy="3312160"/>
            </a:xfrm>
            <a:custGeom>
              <a:avLst/>
              <a:gdLst/>
              <a:ahLst/>
              <a:cxnLst/>
              <a:rect l="l" t="t" r="r" b="b"/>
              <a:pathLst>
                <a:path w="567054" h="3312160">
                  <a:moveTo>
                    <a:pt x="566991" y="0"/>
                  </a:moveTo>
                  <a:lnTo>
                    <a:pt x="127800" y="0"/>
                  </a:lnTo>
                  <a:lnTo>
                    <a:pt x="127800" y="503809"/>
                  </a:lnTo>
                  <a:lnTo>
                    <a:pt x="0" y="503809"/>
                  </a:lnTo>
                  <a:lnTo>
                    <a:pt x="0" y="3311804"/>
                  </a:lnTo>
                  <a:lnTo>
                    <a:pt x="566991" y="3311804"/>
                  </a:lnTo>
                  <a:lnTo>
                    <a:pt x="566991" y="731329"/>
                  </a:lnTo>
                  <a:lnTo>
                    <a:pt x="566991" y="503809"/>
                  </a:lnTo>
                  <a:lnTo>
                    <a:pt x="566991" y="0"/>
                  </a:lnTo>
                  <a:close/>
                </a:path>
              </a:pathLst>
            </a:custGeom>
            <a:solidFill>
              <a:srgbClr val="FFFFFF"/>
            </a:solidFill>
          </p:spPr>
          <p:txBody>
            <a:bodyPr wrap="square" lIns="0" tIns="0" rIns="0" bIns="0" rtlCol="0"/>
            <a:lstStyle/>
            <a:p>
              <a:endParaRPr sz="1000">
                <a:cs typeface="Calibri" panose="020F0502020204030204" pitchFamily="34" charset="0"/>
              </a:endParaRPr>
            </a:p>
          </p:txBody>
        </p:sp>
      </p:grpSp>
      <p:sp>
        <p:nvSpPr>
          <p:cNvPr id="12" name="object 12"/>
          <p:cNvSpPr/>
          <p:nvPr/>
        </p:nvSpPr>
        <p:spPr>
          <a:xfrm>
            <a:off x="6580963" y="10083162"/>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sz="1000">
              <a:cs typeface="Calibri" panose="020F0502020204030204" pitchFamily="34" charset="0"/>
            </a:endParaRPr>
          </a:p>
        </p:txBody>
      </p:sp>
      <p:sp>
        <p:nvSpPr>
          <p:cNvPr id="13" name="object 13"/>
          <p:cNvSpPr txBox="1"/>
          <p:nvPr/>
        </p:nvSpPr>
        <p:spPr>
          <a:xfrm>
            <a:off x="6657155" y="10165363"/>
            <a:ext cx="149860" cy="166712"/>
          </a:xfrm>
          <a:prstGeom prst="rect">
            <a:avLst/>
          </a:prstGeom>
        </p:spPr>
        <p:txBody>
          <a:bodyPr vert="horz" wrap="square" lIns="0" tIns="12700" rIns="0" bIns="0" rtlCol="0">
            <a:spAutoFit/>
          </a:bodyPr>
          <a:lstStyle/>
          <a:p>
            <a:pPr marL="12700">
              <a:lnSpc>
                <a:spcPct val="100000"/>
              </a:lnSpc>
              <a:spcBef>
                <a:spcPts val="100"/>
              </a:spcBef>
            </a:pPr>
            <a:r>
              <a:rPr sz="1000" b="1" spc="-25" dirty="0">
                <a:solidFill>
                  <a:srgbClr val="FFFFFF"/>
                </a:solidFill>
                <a:latin typeface="Century Gothic"/>
                <a:cs typeface="Calibri" panose="020F0502020204030204" pitchFamily="34" charset="0"/>
              </a:rPr>
              <a:t>32</a:t>
            </a:r>
            <a:endParaRPr sz="1000" dirty="0">
              <a:latin typeface="Century Gothic"/>
              <a:cs typeface="Calibri" panose="020F0502020204030204" pitchFamily="34" charset="0"/>
            </a:endParaRPr>
          </a:p>
        </p:txBody>
      </p:sp>
      <p:sp>
        <p:nvSpPr>
          <p:cNvPr id="15" name="Rectangle 1">
            <a:extLst>
              <a:ext uri="{FF2B5EF4-FFF2-40B4-BE49-F238E27FC236}">
                <a16:creationId xmlns:a16="http://schemas.microsoft.com/office/drawing/2014/main" id="{1E45A838-765A-B57C-DF6E-C35727D296B4}"/>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6" name="Rectangle 2">
            <a:extLst>
              <a:ext uri="{FF2B5EF4-FFF2-40B4-BE49-F238E27FC236}">
                <a16:creationId xmlns:a16="http://schemas.microsoft.com/office/drawing/2014/main" id="{565D652B-CE95-538D-B71D-5AB9226A9267}"/>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7" name="Rectangle 3">
            <a:extLst>
              <a:ext uri="{FF2B5EF4-FFF2-40B4-BE49-F238E27FC236}">
                <a16:creationId xmlns:a16="http://schemas.microsoft.com/office/drawing/2014/main" id="{CACA8A80-3483-A115-35ED-C3B756D33526}"/>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8" name="Rectangle 4">
            <a:extLst>
              <a:ext uri="{FF2B5EF4-FFF2-40B4-BE49-F238E27FC236}">
                <a16:creationId xmlns:a16="http://schemas.microsoft.com/office/drawing/2014/main" id="{95F2F9F4-526E-4461-8631-8FABEB98E948}"/>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9" name="Rectangle 5">
            <a:extLst>
              <a:ext uri="{FF2B5EF4-FFF2-40B4-BE49-F238E27FC236}">
                <a16:creationId xmlns:a16="http://schemas.microsoft.com/office/drawing/2014/main" id="{E49F5FFD-CCE7-7497-BE9A-48B947FB5C7D}"/>
              </a:ext>
            </a:extLst>
          </p:cNvPr>
          <p:cNvSpPr>
            <a:spLocks noChangeArrowheads="1"/>
          </p:cNvSpPr>
          <p:nvPr/>
        </p:nvSpPr>
        <p:spPr bwMode="auto">
          <a:xfrm>
            <a:off x="7556435" y="180500"/>
            <a:ext cx="65" cy="9619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3102661"/>
            <a:ext cx="7560309" cy="7589520"/>
            <a:chOff x="0" y="3102661"/>
            <a:chExt cx="7560309" cy="7589520"/>
          </a:xfrm>
        </p:grpSpPr>
        <p:pic>
          <p:nvPicPr>
            <p:cNvPr id="3" name="object 3"/>
            <p:cNvPicPr/>
            <p:nvPr/>
          </p:nvPicPr>
          <p:blipFill>
            <a:blip r:embed="rId2" cstate="print"/>
            <a:stretch>
              <a:fillRect/>
            </a:stretch>
          </p:blipFill>
          <p:spPr>
            <a:xfrm>
              <a:off x="0" y="3834003"/>
              <a:ext cx="7559992" cy="6857999"/>
            </a:xfrm>
            <a:prstGeom prst="rect">
              <a:avLst/>
            </a:prstGeom>
          </p:spPr>
        </p:pic>
        <p:sp>
          <p:nvSpPr>
            <p:cNvPr id="4" name="object 4"/>
            <p:cNvSpPr/>
            <p:nvPr/>
          </p:nvSpPr>
          <p:spPr>
            <a:xfrm>
              <a:off x="0" y="3102677"/>
              <a:ext cx="2078989" cy="2531745"/>
            </a:xfrm>
            <a:custGeom>
              <a:avLst/>
              <a:gdLst/>
              <a:ahLst/>
              <a:cxnLst/>
              <a:rect l="l" t="t" r="r" b="b"/>
              <a:pathLst>
                <a:path w="2078989" h="2531745">
                  <a:moveTo>
                    <a:pt x="812806" y="0"/>
                  </a:moveTo>
                  <a:lnTo>
                    <a:pt x="764258" y="913"/>
                  </a:lnTo>
                  <a:lnTo>
                    <a:pt x="716173" y="3633"/>
                  </a:lnTo>
                  <a:lnTo>
                    <a:pt x="668582" y="8127"/>
                  </a:lnTo>
                  <a:lnTo>
                    <a:pt x="621520" y="14360"/>
                  </a:lnTo>
                  <a:lnTo>
                    <a:pt x="575018" y="22302"/>
                  </a:lnTo>
                  <a:lnTo>
                    <a:pt x="529109" y="31918"/>
                  </a:lnTo>
                  <a:lnTo>
                    <a:pt x="483826" y="43177"/>
                  </a:lnTo>
                  <a:lnTo>
                    <a:pt x="439203" y="56045"/>
                  </a:lnTo>
                  <a:lnTo>
                    <a:pt x="395271" y="70489"/>
                  </a:lnTo>
                  <a:lnTo>
                    <a:pt x="352063" y="86478"/>
                  </a:lnTo>
                  <a:lnTo>
                    <a:pt x="309613" y="103977"/>
                  </a:lnTo>
                  <a:lnTo>
                    <a:pt x="267953" y="122955"/>
                  </a:lnTo>
                  <a:lnTo>
                    <a:pt x="227116" y="143378"/>
                  </a:lnTo>
                  <a:lnTo>
                    <a:pt x="187134" y="165214"/>
                  </a:lnTo>
                  <a:lnTo>
                    <a:pt x="148040" y="188430"/>
                  </a:lnTo>
                  <a:lnTo>
                    <a:pt x="109868" y="212993"/>
                  </a:lnTo>
                  <a:lnTo>
                    <a:pt x="72650" y="238870"/>
                  </a:lnTo>
                  <a:lnTo>
                    <a:pt x="36418" y="266030"/>
                  </a:lnTo>
                  <a:lnTo>
                    <a:pt x="1205" y="294438"/>
                  </a:lnTo>
                  <a:lnTo>
                    <a:pt x="0" y="295483"/>
                  </a:lnTo>
                  <a:lnTo>
                    <a:pt x="0" y="2235843"/>
                  </a:lnTo>
                  <a:lnTo>
                    <a:pt x="36418" y="2265296"/>
                  </a:lnTo>
                  <a:lnTo>
                    <a:pt x="72650" y="2292455"/>
                  </a:lnTo>
                  <a:lnTo>
                    <a:pt x="109868" y="2318333"/>
                  </a:lnTo>
                  <a:lnTo>
                    <a:pt x="148040" y="2342896"/>
                  </a:lnTo>
                  <a:lnTo>
                    <a:pt x="187134" y="2366111"/>
                  </a:lnTo>
                  <a:lnTo>
                    <a:pt x="227116" y="2387947"/>
                  </a:lnTo>
                  <a:lnTo>
                    <a:pt x="267953" y="2408370"/>
                  </a:lnTo>
                  <a:lnTo>
                    <a:pt x="309613" y="2427348"/>
                  </a:lnTo>
                  <a:lnTo>
                    <a:pt x="352063" y="2444847"/>
                  </a:lnTo>
                  <a:lnTo>
                    <a:pt x="395271" y="2460836"/>
                  </a:lnTo>
                  <a:lnTo>
                    <a:pt x="439203" y="2475280"/>
                  </a:lnTo>
                  <a:lnTo>
                    <a:pt x="483826" y="2488148"/>
                  </a:lnTo>
                  <a:lnTo>
                    <a:pt x="529109" y="2499407"/>
                  </a:lnTo>
                  <a:lnTo>
                    <a:pt x="575018" y="2509023"/>
                  </a:lnTo>
                  <a:lnTo>
                    <a:pt x="621520" y="2516965"/>
                  </a:lnTo>
                  <a:lnTo>
                    <a:pt x="668582" y="2523198"/>
                  </a:lnTo>
                  <a:lnTo>
                    <a:pt x="716173" y="2527691"/>
                  </a:lnTo>
                  <a:lnTo>
                    <a:pt x="764258" y="2530411"/>
                  </a:lnTo>
                  <a:lnTo>
                    <a:pt x="812806" y="2531325"/>
                  </a:lnTo>
                  <a:lnTo>
                    <a:pt x="861354" y="2530411"/>
                  </a:lnTo>
                  <a:lnTo>
                    <a:pt x="909439" y="2527691"/>
                  </a:lnTo>
                  <a:lnTo>
                    <a:pt x="957030" y="2523198"/>
                  </a:lnTo>
                  <a:lnTo>
                    <a:pt x="1004092" y="2516965"/>
                  </a:lnTo>
                  <a:lnTo>
                    <a:pt x="1050594" y="2509023"/>
                  </a:lnTo>
                  <a:lnTo>
                    <a:pt x="1096503" y="2499407"/>
                  </a:lnTo>
                  <a:lnTo>
                    <a:pt x="1141785" y="2488148"/>
                  </a:lnTo>
                  <a:lnTo>
                    <a:pt x="1186409" y="2475280"/>
                  </a:lnTo>
                  <a:lnTo>
                    <a:pt x="1230341" y="2460836"/>
                  </a:lnTo>
                  <a:lnTo>
                    <a:pt x="1273548" y="2444847"/>
                  </a:lnTo>
                  <a:lnTo>
                    <a:pt x="1315998" y="2427348"/>
                  </a:lnTo>
                  <a:lnTo>
                    <a:pt x="1357659" y="2408370"/>
                  </a:lnTo>
                  <a:lnTo>
                    <a:pt x="1398496" y="2387947"/>
                  </a:lnTo>
                  <a:lnTo>
                    <a:pt x="1438478" y="2366111"/>
                  </a:lnTo>
                  <a:lnTo>
                    <a:pt x="1477571" y="2342896"/>
                  </a:lnTo>
                  <a:lnTo>
                    <a:pt x="1515744" y="2318333"/>
                  </a:lnTo>
                  <a:lnTo>
                    <a:pt x="1552962" y="2292455"/>
                  </a:lnTo>
                  <a:lnTo>
                    <a:pt x="1589194" y="2265296"/>
                  </a:lnTo>
                  <a:lnTo>
                    <a:pt x="1624406" y="2236888"/>
                  </a:lnTo>
                  <a:lnTo>
                    <a:pt x="1658567" y="2207265"/>
                  </a:lnTo>
                  <a:lnTo>
                    <a:pt x="1691642" y="2176457"/>
                  </a:lnTo>
                  <a:lnTo>
                    <a:pt x="1723599" y="2144500"/>
                  </a:lnTo>
                  <a:lnTo>
                    <a:pt x="1754406" y="2111424"/>
                  </a:lnTo>
                  <a:lnTo>
                    <a:pt x="1784030" y="2077264"/>
                  </a:lnTo>
                  <a:lnTo>
                    <a:pt x="1812437" y="2042051"/>
                  </a:lnTo>
                  <a:lnTo>
                    <a:pt x="1839596" y="2005820"/>
                  </a:lnTo>
                  <a:lnTo>
                    <a:pt x="1865473" y="1968601"/>
                  </a:lnTo>
                  <a:lnTo>
                    <a:pt x="1890036" y="1930429"/>
                  </a:lnTo>
                  <a:lnTo>
                    <a:pt x="1913251" y="1891335"/>
                  </a:lnTo>
                  <a:lnTo>
                    <a:pt x="1935087" y="1851353"/>
                  </a:lnTo>
                  <a:lnTo>
                    <a:pt x="1955510" y="1810516"/>
                  </a:lnTo>
                  <a:lnTo>
                    <a:pt x="1974487" y="1768856"/>
                  </a:lnTo>
                  <a:lnTo>
                    <a:pt x="1991986" y="1726406"/>
                  </a:lnTo>
                  <a:lnTo>
                    <a:pt x="2007974" y="1683199"/>
                  </a:lnTo>
                  <a:lnTo>
                    <a:pt x="2022418" y="1639267"/>
                  </a:lnTo>
                  <a:lnTo>
                    <a:pt x="2035286" y="1594644"/>
                  </a:lnTo>
                  <a:lnTo>
                    <a:pt x="2046544" y="1549362"/>
                  </a:lnTo>
                  <a:lnTo>
                    <a:pt x="2056161" y="1503454"/>
                  </a:lnTo>
                  <a:lnTo>
                    <a:pt x="2064102" y="1456952"/>
                  </a:lnTo>
                  <a:lnTo>
                    <a:pt x="2070335" y="1409890"/>
                  </a:lnTo>
                  <a:lnTo>
                    <a:pt x="2074829" y="1362300"/>
                  </a:lnTo>
                  <a:lnTo>
                    <a:pt x="2077549" y="1314216"/>
                  </a:lnTo>
                  <a:lnTo>
                    <a:pt x="2078462" y="1265669"/>
                  </a:lnTo>
                  <a:lnTo>
                    <a:pt x="2077549" y="1217121"/>
                  </a:lnTo>
                  <a:lnTo>
                    <a:pt x="2074829" y="1169035"/>
                  </a:lnTo>
                  <a:lnTo>
                    <a:pt x="2070335" y="1121445"/>
                  </a:lnTo>
                  <a:lnTo>
                    <a:pt x="2064102" y="1074382"/>
                  </a:lnTo>
                  <a:lnTo>
                    <a:pt x="2056161" y="1027880"/>
                  </a:lnTo>
                  <a:lnTo>
                    <a:pt x="2046544" y="981971"/>
                  </a:lnTo>
                  <a:lnTo>
                    <a:pt x="2035286" y="936688"/>
                  </a:lnTo>
                  <a:lnTo>
                    <a:pt x="2022418" y="892065"/>
                  </a:lnTo>
                  <a:lnTo>
                    <a:pt x="2007974" y="848132"/>
                  </a:lnTo>
                  <a:lnTo>
                    <a:pt x="1991986" y="804925"/>
                  </a:lnTo>
                  <a:lnTo>
                    <a:pt x="1974487" y="762474"/>
                  </a:lnTo>
                  <a:lnTo>
                    <a:pt x="1955510" y="720814"/>
                  </a:lnTo>
                  <a:lnTo>
                    <a:pt x="1935087" y="679976"/>
                  </a:lnTo>
                  <a:lnTo>
                    <a:pt x="1913251" y="639994"/>
                  </a:lnTo>
                  <a:lnTo>
                    <a:pt x="1890036" y="600900"/>
                  </a:lnTo>
                  <a:lnTo>
                    <a:pt x="1865473" y="562727"/>
                  </a:lnTo>
                  <a:lnTo>
                    <a:pt x="1839596" y="525508"/>
                  </a:lnTo>
                  <a:lnTo>
                    <a:pt x="1812437" y="489276"/>
                  </a:lnTo>
                  <a:lnTo>
                    <a:pt x="1784030" y="454063"/>
                  </a:lnTo>
                  <a:lnTo>
                    <a:pt x="1754406" y="419903"/>
                  </a:lnTo>
                  <a:lnTo>
                    <a:pt x="1723599" y="386827"/>
                  </a:lnTo>
                  <a:lnTo>
                    <a:pt x="1691642" y="354869"/>
                  </a:lnTo>
                  <a:lnTo>
                    <a:pt x="1658567" y="324062"/>
                  </a:lnTo>
                  <a:lnTo>
                    <a:pt x="1624406" y="294438"/>
                  </a:lnTo>
                  <a:lnTo>
                    <a:pt x="1589194" y="266030"/>
                  </a:lnTo>
                  <a:lnTo>
                    <a:pt x="1552962" y="238870"/>
                  </a:lnTo>
                  <a:lnTo>
                    <a:pt x="1515744" y="212993"/>
                  </a:lnTo>
                  <a:lnTo>
                    <a:pt x="1477571" y="188430"/>
                  </a:lnTo>
                  <a:lnTo>
                    <a:pt x="1438478" y="165214"/>
                  </a:lnTo>
                  <a:lnTo>
                    <a:pt x="1398496" y="143378"/>
                  </a:lnTo>
                  <a:lnTo>
                    <a:pt x="1357659" y="122955"/>
                  </a:lnTo>
                  <a:lnTo>
                    <a:pt x="1315998" y="103977"/>
                  </a:lnTo>
                  <a:lnTo>
                    <a:pt x="1273548" y="86478"/>
                  </a:lnTo>
                  <a:lnTo>
                    <a:pt x="1230341" y="70489"/>
                  </a:lnTo>
                  <a:lnTo>
                    <a:pt x="1186409" y="56045"/>
                  </a:lnTo>
                  <a:lnTo>
                    <a:pt x="1141785" y="43177"/>
                  </a:lnTo>
                  <a:lnTo>
                    <a:pt x="1096503" y="31918"/>
                  </a:lnTo>
                  <a:lnTo>
                    <a:pt x="1050594" y="22302"/>
                  </a:lnTo>
                  <a:lnTo>
                    <a:pt x="1004092" y="14360"/>
                  </a:lnTo>
                  <a:lnTo>
                    <a:pt x="957030" y="8127"/>
                  </a:lnTo>
                  <a:lnTo>
                    <a:pt x="909439" y="3633"/>
                  </a:lnTo>
                  <a:lnTo>
                    <a:pt x="861354" y="913"/>
                  </a:lnTo>
                  <a:lnTo>
                    <a:pt x="812806" y="0"/>
                  </a:lnTo>
                  <a:close/>
                </a:path>
              </a:pathLst>
            </a:custGeom>
            <a:solidFill>
              <a:srgbClr val="FFFFFF">
                <a:alpha val="58000"/>
              </a:srgbClr>
            </a:solidFill>
          </p:spPr>
          <p:txBody>
            <a:bodyPr wrap="square" lIns="0" tIns="0" rIns="0" bIns="0" rtlCol="0"/>
            <a:lstStyle/>
            <a:p>
              <a:endParaRPr/>
            </a:p>
          </p:txBody>
        </p:sp>
        <p:sp>
          <p:nvSpPr>
            <p:cNvPr id="5" name="object 5"/>
            <p:cNvSpPr/>
            <p:nvPr/>
          </p:nvSpPr>
          <p:spPr>
            <a:xfrm>
              <a:off x="0" y="3179954"/>
              <a:ext cx="2048510" cy="2453005"/>
            </a:xfrm>
            <a:custGeom>
              <a:avLst/>
              <a:gdLst/>
              <a:ahLst/>
              <a:cxnLst/>
              <a:rect l="l" t="t" r="r" b="b"/>
              <a:pathLst>
                <a:path w="2048510" h="2453004">
                  <a:moveTo>
                    <a:pt x="822088" y="0"/>
                  </a:moveTo>
                  <a:lnTo>
                    <a:pt x="773935" y="928"/>
                  </a:lnTo>
                  <a:lnTo>
                    <a:pt x="726252" y="3689"/>
                  </a:lnTo>
                  <a:lnTo>
                    <a:pt x="679073" y="8250"/>
                  </a:lnTo>
                  <a:lnTo>
                    <a:pt x="632433" y="14576"/>
                  </a:lnTo>
                  <a:lnTo>
                    <a:pt x="586366" y="22633"/>
                  </a:lnTo>
                  <a:lnTo>
                    <a:pt x="540905" y="32388"/>
                  </a:lnTo>
                  <a:lnTo>
                    <a:pt x="496084" y="43805"/>
                  </a:lnTo>
                  <a:lnTo>
                    <a:pt x="451939" y="56852"/>
                  </a:lnTo>
                  <a:lnTo>
                    <a:pt x="408502" y="71493"/>
                  </a:lnTo>
                  <a:lnTo>
                    <a:pt x="365808" y="87695"/>
                  </a:lnTo>
                  <a:lnTo>
                    <a:pt x="323891" y="105424"/>
                  </a:lnTo>
                  <a:lnTo>
                    <a:pt x="282785" y="124645"/>
                  </a:lnTo>
                  <a:lnTo>
                    <a:pt x="242524" y="145325"/>
                  </a:lnTo>
                  <a:lnTo>
                    <a:pt x="203143" y="167429"/>
                  </a:lnTo>
                  <a:lnTo>
                    <a:pt x="164675" y="190924"/>
                  </a:lnTo>
                  <a:lnTo>
                    <a:pt x="127154" y="215775"/>
                  </a:lnTo>
                  <a:lnTo>
                    <a:pt x="90614" y="241948"/>
                  </a:lnTo>
                  <a:lnTo>
                    <a:pt x="55091" y="269410"/>
                  </a:lnTo>
                  <a:lnTo>
                    <a:pt x="20616" y="298125"/>
                  </a:lnTo>
                  <a:lnTo>
                    <a:pt x="0" y="316609"/>
                  </a:lnTo>
                  <a:lnTo>
                    <a:pt x="0" y="2136039"/>
                  </a:lnTo>
                  <a:lnTo>
                    <a:pt x="55091" y="2183238"/>
                  </a:lnTo>
                  <a:lnTo>
                    <a:pt x="90614" y="2210700"/>
                  </a:lnTo>
                  <a:lnTo>
                    <a:pt x="127154" y="2236873"/>
                  </a:lnTo>
                  <a:lnTo>
                    <a:pt x="164675" y="2261724"/>
                  </a:lnTo>
                  <a:lnTo>
                    <a:pt x="203143" y="2285219"/>
                  </a:lnTo>
                  <a:lnTo>
                    <a:pt x="242524" y="2307324"/>
                  </a:lnTo>
                  <a:lnTo>
                    <a:pt x="282785" y="2328003"/>
                  </a:lnTo>
                  <a:lnTo>
                    <a:pt x="323891" y="2347225"/>
                  </a:lnTo>
                  <a:lnTo>
                    <a:pt x="365808" y="2364954"/>
                  </a:lnTo>
                  <a:lnTo>
                    <a:pt x="408502" y="2381156"/>
                  </a:lnTo>
                  <a:lnTo>
                    <a:pt x="451939" y="2395797"/>
                  </a:lnTo>
                  <a:lnTo>
                    <a:pt x="496084" y="2408843"/>
                  </a:lnTo>
                  <a:lnTo>
                    <a:pt x="540905" y="2420261"/>
                  </a:lnTo>
                  <a:lnTo>
                    <a:pt x="586366" y="2430015"/>
                  </a:lnTo>
                  <a:lnTo>
                    <a:pt x="632433" y="2438072"/>
                  </a:lnTo>
                  <a:lnTo>
                    <a:pt x="679073" y="2444398"/>
                  </a:lnTo>
                  <a:lnTo>
                    <a:pt x="726252" y="2448959"/>
                  </a:lnTo>
                  <a:lnTo>
                    <a:pt x="773935" y="2451721"/>
                  </a:lnTo>
                  <a:lnTo>
                    <a:pt x="822088" y="2452649"/>
                  </a:lnTo>
                  <a:lnTo>
                    <a:pt x="870242" y="2451721"/>
                  </a:lnTo>
                  <a:lnTo>
                    <a:pt x="917924" y="2448959"/>
                  </a:lnTo>
                  <a:lnTo>
                    <a:pt x="965103" y="2444398"/>
                  </a:lnTo>
                  <a:lnTo>
                    <a:pt x="1011743" y="2438072"/>
                  </a:lnTo>
                  <a:lnTo>
                    <a:pt x="1057811" y="2430015"/>
                  </a:lnTo>
                  <a:lnTo>
                    <a:pt x="1103272" y="2420261"/>
                  </a:lnTo>
                  <a:lnTo>
                    <a:pt x="1148092" y="2408843"/>
                  </a:lnTo>
                  <a:lnTo>
                    <a:pt x="1192238" y="2395797"/>
                  </a:lnTo>
                  <a:lnTo>
                    <a:pt x="1235675" y="2381156"/>
                  </a:lnTo>
                  <a:lnTo>
                    <a:pt x="1278369" y="2364954"/>
                  </a:lnTo>
                  <a:lnTo>
                    <a:pt x="1320286" y="2347225"/>
                  </a:lnTo>
                  <a:lnTo>
                    <a:pt x="1361391" y="2328003"/>
                  </a:lnTo>
                  <a:lnTo>
                    <a:pt x="1401652" y="2307324"/>
                  </a:lnTo>
                  <a:lnTo>
                    <a:pt x="1441034" y="2285219"/>
                  </a:lnTo>
                  <a:lnTo>
                    <a:pt x="1479502" y="2261724"/>
                  </a:lnTo>
                  <a:lnTo>
                    <a:pt x="1517023" y="2236873"/>
                  </a:lnTo>
                  <a:lnTo>
                    <a:pt x="1553562" y="2210700"/>
                  </a:lnTo>
                  <a:lnTo>
                    <a:pt x="1589086" y="2183238"/>
                  </a:lnTo>
                  <a:lnTo>
                    <a:pt x="1623560" y="2154523"/>
                  </a:lnTo>
                  <a:lnTo>
                    <a:pt x="1656951" y="2124587"/>
                  </a:lnTo>
                  <a:lnTo>
                    <a:pt x="1689224" y="2093466"/>
                  </a:lnTo>
                  <a:lnTo>
                    <a:pt x="1720345" y="2061193"/>
                  </a:lnTo>
                  <a:lnTo>
                    <a:pt x="1750280" y="2027802"/>
                  </a:lnTo>
                  <a:lnTo>
                    <a:pt x="1778995" y="1993327"/>
                  </a:lnTo>
                  <a:lnTo>
                    <a:pt x="1806456" y="1957803"/>
                  </a:lnTo>
                  <a:lnTo>
                    <a:pt x="1832629" y="1921263"/>
                  </a:lnTo>
                  <a:lnTo>
                    <a:pt x="1857479" y="1883741"/>
                  </a:lnTo>
                  <a:lnTo>
                    <a:pt x="1880974" y="1845273"/>
                  </a:lnTo>
                  <a:lnTo>
                    <a:pt x="1903078" y="1805891"/>
                  </a:lnTo>
                  <a:lnTo>
                    <a:pt x="1923757" y="1765630"/>
                  </a:lnTo>
                  <a:lnTo>
                    <a:pt x="1942978" y="1724524"/>
                  </a:lnTo>
                  <a:lnTo>
                    <a:pt x="1960707" y="1682606"/>
                  </a:lnTo>
                  <a:lnTo>
                    <a:pt x="1976908" y="1639912"/>
                  </a:lnTo>
                  <a:lnTo>
                    <a:pt x="1991549" y="1596475"/>
                  </a:lnTo>
                  <a:lnTo>
                    <a:pt x="2004596" y="1552329"/>
                  </a:lnTo>
                  <a:lnTo>
                    <a:pt x="2016013" y="1507509"/>
                  </a:lnTo>
                  <a:lnTo>
                    <a:pt x="2025767" y="1462047"/>
                  </a:lnTo>
                  <a:lnTo>
                    <a:pt x="2033824" y="1415979"/>
                  </a:lnTo>
                  <a:lnTo>
                    <a:pt x="2040150" y="1369339"/>
                  </a:lnTo>
                  <a:lnTo>
                    <a:pt x="2044711" y="1322160"/>
                  </a:lnTo>
                  <a:lnTo>
                    <a:pt x="2047472" y="1274477"/>
                  </a:lnTo>
                  <a:lnTo>
                    <a:pt x="2048400" y="1226324"/>
                  </a:lnTo>
                  <a:lnTo>
                    <a:pt x="2047472" y="1178171"/>
                  </a:lnTo>
                  <a:lnTo>
                    <a:pt x="2044711" y="1130488"/>
                  </a:lnTo>
                  <a:lnTo>
                    <a:pt x="2040150" y="1083309"/>
                  </a:lnTo>
                  <a:lnTo>
                    <a:pt x="2033824" y="1036669"/>
                  </a:lnTo>
                  <a:lnTo>
                    <a:pt x="2025767" y="990601"/>
                  </a:lnTo>
                  <a:lnTo>
                    <a:pt x="2016013" y="945140"/>
                  </a:lnTo>
                  <a:lnTo>
                    <a:pt x="2004596" y="900319"/>
                  </a:lnTo>
                  <a:lnTo>
                    <a:pt x="1991549" y="856173"/>
                  </a:lnTo>
                  <a:lnTo>
                    <a:pt x="1976908" y="812736"/>
                  </a:lnTo>
                  <a:lnTo>
                    <a:pt x="1960707" y="770042"/>
                  </a:lnTo>
                  <a:lnTo>
                    <a:pt x="1942978" y="728125"/>
                  </a:lnTo>
                  <a:lnTo>
                    <a:pt x="1923757" y="687019"/>
                  </a:lnTo>
                  <a:lnTo>
                    <a:pt x="1903078" y="646757"/>
                  </a:lnTo>
                  <a:lnTo>
                    <a:pt x="1880974" y="607376"/>
                  </a:lnTo>
                  <a:lnTo>
                    <a:pt x="1857479" y="568907"/>
                  </a:lnTo>
                  <a:lnTo>
                    <a:pt x="1832629" y="531386"/>
                  </a:lnTo>
                  <a:lnTo>
                    <a:pt x="1806456" y="494846"/>
                  </a:lnTo>
                  <a:lnTo>
                    <a:pt x="1778995" y="459322"/>
                  </a:lnTo>
                  <a:lnTo>
                    <a:pt x="1750280" y="424847"/>
                  </a:lnTo>
                  <a:lnTo>
                    <a:pt x="1720345" y="391456"/>
                  </a:lnTo>
                  <a:lnTo>
                    <a:pt x="1689224" y="359182"/>
                  </a:lnTo>
                  <a:lnTo>
                    <a:pt x="1656951" y="328061"/>
                  </a:lnTo>
                  <a:lnTo>
                    <a:pt x="1623560" y="298125"/>
                  </a:lnTo>
                  <a:lnTo>
                    <a:pt x="1589086" y="269410"/>
                  </a:lnTo>
                  <a:lnTo>
                    <a:pt x="1553562" y="241948"/>
                  </a:lnTo>
                  <a:lnTo>
                    <a:pt x="1517023" y="215775"/>
                  </a:lnTo>
                  <a:lnTo>
                    <a:pt x="1479502" y="190924"/>
                  </a:lnTo>
                  <a:lnTo>
                    <a:pt x="1441034" y="167429"/>
                  </a:lnTo>
                  <a:lnTo>
                    <a:pt x="1401652" y="145325"/>
                  </a:lnTo>
                  <a:lnTo>
                    <a:pt x="1361391" y="124645"/>
                  </a:lnTo>
                  <a:lnTo>
                    <a:pt x="1320286" y="105424"/>
                  </a:lnTo>
                  <a:lnTo>
                    <a:pt x="1278369" y="87695"/>
                  </a:lnTo>
                  <a:lnTo>
                    <a:pt x="1235675" y="71493"/>
                  </a:lnTo>
                  <a:lnTo>
                    <a:pt x="1192238" y="56852"/>
                  </a:lnTo>
                  <a:lnTo>
                    <a:pt x="1148092" y="43805"/>
                  </a:lnTo>
                  <a:lnTo>
                    <a:pt x="1103272" y="32388"/>
                  </a:lnTo>
                  <a:lnTo>
                    <a:pt x="1057811" y="22633"/>
                  </a:lnTo>
                  <a:lnTo>
                    <a:pt x="1011743" y="14576"/>
                  </a:lnTo>
                  <a:lnTo>
                    <a:pt x="965103" y="8250"/>
                  </a:lnTo>
                  <a:lnTo>
                    <a:pt x="917924" y="3689"/>
                  </a:lnTo>
                  <a:lnTo>
                    <a:pt x="870242" y="928"/>
                  </a:lnTo>
                  <a:lnTo>
                    <a:pt x="822088" y="0"/>
                  </a:lnTo>
                  <a:close/>
                </a:path>
              </a:pathLst>
            </a:custGeom>
            <a:solidFill>
              <a:srgbClr val="A92886"/>
            </a:solidFill>
          </p:spPr>
          <p:txBody>
            <a:bodyPr wrap="square" lIns="0" tIns="0" rIns="0" bIns="0" rtlCol="0"/>
            <a:lstStyle/>
            <a:p>
              <a:endParaRPr/>
            </a:p>
          </p:txBody>
        </p:sp>
        <p:sp>
          <p:nvSpPr>
            <p:cNvPr id="6" name="object 6"/>
            <p:cNvSpPr/>
            <p:nvPr/>
          </p:nvSpPr>
          <p:spPr>
            <a:xfrm>
              <a:off x="0" y="3102661"/>
              <a:ext cx="2369185" cy="731520"/>
            </a:xfrm>
            <a:custGeom>
              <a:avLst/>
              <a:gdLst/>
              <a:ahLst/>
              <a:cxnLst/>
              <a:rect l="l" t="t" r="r" b="b"/>
              <a:pathLst>
                <a:path w="2369185" h="731520">
                  <a:moveTo>
                    <a:pt x="2368804" y="0"/>
                  </a:moveTo>
                  <a:lnTo>
                    <a:pt x="0" y="0"/>
                  </a:lnTo>
                  <a:lnTo>
                    <a:pt x="0" y="731329"/>
                  </a:lnTo>
                  <a:lnTo>
                    <a:pt x="2368804" y="731329"/>
                  </a:lnTo>
                  <a:lnTo>
                    <a:pt x="2368804" y="0"/>
                  </a:lnTo>
                  <a:close/>
                </a:path>
              </a:pathLst>
            </a:custGeom>
            <a:solidFill>
              <a:srgbClr val="FFFFFF"/>
            </a:solidFill>
          </p:spPr>
          <p:txBody>
            <a:bodyPr wrap="square" lIns="0" tIns="0" rIns="0" bIns="0" rtlCol="0"/>
            <a:lstStyle/>
            <a:p>
              <a:endParaRPr/>
            </a:p>
          </p:txBody>
        </p:sp>
      </p:grpSp>
      <p:sp>
        <p:nvSpPr>
          <p:cNvPr id="7" name="object 7"/>
          <p:cNvSpPr txBox="1"/>
          <p:nvPr/>
        </p:nvSpPr>
        <p:spPr>
          <a:xfrm>
            <a:off x="2665970" y="698500"/>
            <a:ext cx="4187825" cy="284480"/>
          </a:xfrm>
          <a:prstGeom prst="rect">
            <a:avLst/>
          </a:prstGeom>
        </p:spPr>
        <p:txBody>
          <a:bodyPr vert="horz" wrap="square" lIns="0" tIns="12700" rIns="0" bIns="0" rtlCol="0">
            <a:spAutoFit/>
          </a:bodyPr>
          <a:lstStyle/>
          <a:p>
            <a:pPr marL="12700" rtl="1">
              <a:lnSpc>
                <a:spcPct val="100000"/>
              </a:lnSpc>
              <a:spcBef>
                <a:spcPts val="100"/>
              </a:spcBef>
            </a:pPr>
            <a:r>
              <a:rPr sz="1700" b="1" spc="60" dirty="0">
                <a:solidFill>
                  <a:srgbClr val="E42A83"/>
                </a:solidFill>
                <a:latin typeface="Calibri" panose="020F0502020204030204" pitchFamily="34" charset="0"/>
                <a:cs typeface="Calibri" panose="020F0502020204030204" pitchFamily="34" charset="0"/>
              </a:rPr>
              <a:t>5.3</a:t>
            </a:r>
            <a:r>
              <a:rPr sz="1700" b="1" spc="15" dirty="0">
                <a:solidFill>
                  <a:srgbClr val="E42A83"/>
                </a:solidFill>
                <a:latin typeface="Calibri" panose="020F0502020204030204" pitchFamily="34" charset="0"/>
                <a:cs typeface="Calibri" panose="020F0502020204030204" pitchFamily="34" charset="0"/>
              </a:rPr>
              <a:t> </a:t>
            </a:r>
            <a:r>
              <a:rPr lang="ar-JO" sz="1700" b="1" spc="15" dirty="0">
                <a:solidFill>
                  <a:srgbClr val="E42A83"/>
                </a:solidFill>
                <a:latin typeface="Calibri" panose="020F0502020204030204" pitchFamily="34" charset="0"/>
                <a:cs typeface="Calibri" panose="020F0502020204030204" pitchFamily="34" charset="0"/>
              </a:rPr>
              <a:t> </a:t>
            </a:r>
            <a:r>
              <a:rPr lang="ar-JO" sz="1700" b="1" spc="85" dirty="0">
                <a:solidFill>
                  <a:srgbClr val="E42A83"/>
                </a:solidFill>
                <a:latin typeface="Calibri" panose="020F0502020204030204" pitchFamily="34" charset="0"/>
                <a:cs typeface="Calibri" panose="020F0502020204030204" pitchFamily="34" charset="0"/>
              </a:rPr>
              <a:t>توثيق إغلاق الحلقة</a:t>
            </a:r>
            <a:endParaRPr sz="1700" dirty="0">
              <a:latin typeface="Calibri" panose="020F0502020204030204" pitchFamily="34" charset="0"/>
              <a:cs typeface="Calibri" panose="020F0502020204030204" pitchFamily="34" charset="0"/>
            </a:endParaRPr>
          </a:p>
        </p:txBody>
      </p:sp>
      <p:sp>
        <p:nvSpPr>
          <p:cNvPr id="8" name="object 8"/>
          <p:cNvSpPr txBox="1"/>
          <p:nvPr/>
        </p:nvSpPr>
        <p:spPr>
          <a:xfrm>
            <a:off x="3857230" y="1155700"/>
            <a:ext cx="2996565" cy="1811586"/>
          </a:xfrm>
          <a:prstGeom prst="rect">
            <a:avLst/>
          </a:prstGeom>
        </p:spPr>
        <p:txBody>
          <a:bodyPr vert="horz" wrap="square" lIns="0" tIns="1270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من المهم تتبع </a:t>
            </a:r>
            <a:r>
              <a:rPr lang="ar-JO" altLang="en-US" sz="1000" dirty="0">
                <a:solidFill>
                  <a:srgbClr val="202124"/>
                </a:solidFill>
                <a:latin typeface="Calibri" panose="020F0502020204030204" pitchFamily="34" charset="0"/>
                <a:cs typeface="Calibri" panose="020F0502020204030204" pitchFamily="34" charset="0"/>
              </a:rPr>
              <a:t>توقيت</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إغلاق الحلقة على أجزاء فردية من </a:t>
            </a:r>
            <a:r>
              <a:rPr lang="ar-JO" altLang="en-US" sz="1000" dirty="0">
                <a:solidFill>
                  <a:srgbClr val="202124"/>
                </a:solidFill>
                <a:latin typeface="Calibri" panose="020F0502020204030204" pitchFamily="34" charset="0"/>
                <a:cs typeface="Calibri" panose="020F0502020204030204" pitchFamily="34" charset="0"/>
              </a:rPr>
              <a:t>الملاحظات والانطباعات </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ومتى لم يتم ذلك. ويمكن توثيق ذلك في سجل الملاحظات</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والانطباعات</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أو قاعدة البيانات</a:t>
            </a:r>
            <a:r>
              <a:rPr kumimoji="0" lang="en-US"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a:t>
            </a:r>
            <a:r>
              <a:rPr kumimoji="0" lang="en-US" altLang="en-US" sz="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lang="ar-JO" altLang="en-US" sz="800" dirty="0">
                <a:solidFill>
                  <a:schemeClr val="tx1"/>
                </a:solidFill>
                <a:latin typeface="Calibri" panose="020F0502020204030204" pitchFamily="34" charset="0"/>
                <a:cs typeface="Calibri" panose="020F0502020204030204" pitchFamily="34" charset="0"/>
              </a:rPr>
              <a:t> </a:t>
            </a:r>
            <a:r>
              <a:rPr lang="ar-JO" altLang="en-US" sz="1000" dirty="0">
                <a:solidFill>
                  <a:srgbClr val="202124"/>
                </a:solidFill>
                <a:latin typeface="Calibri" panose="020F0502020204030204" pitchFamily="34" charset="0"/>
                <a:cs typeface="Calibri" panose="020F0502020204030204" pitchFamily="34" charset="0"/>
              </a:rPr>
              <a:t>يتعين تسجيل</a:t>
            </a:r>
            <a:r>
              <a:rPr lang="ar-JO" sz="1000" b="0" i="0" dirty="0">
                <a:solidFill>
                  <a:srgbClr val="202124"/>
                </a:solidFill>
                <a:effectLst/>
                <a:latin typeface="Calibri" panose="020F0502020204030204" pitchFamily="34" charset="0"/>
                <a:cs typeface="Calibri" panose="020F0502020204030204" pitchFamily="34" charset="0"/>
              </a:rPr>
              <a:t> توقيت إبلاغ الشخص بالقرار/الإجراء المتخذ وكيف تم تقديم هذه المعلومات له</a:t>
            </a:r>
            <a:r>
              <a:rPr lang="ar-JO" sz="1000" dirty="0">
                <a:solidFill>
                  <a:srgbClr val="202124"/>
                </a:solidFill>
                <a:latin typeface="Calibri" panose="020F0502020204030204" pitchFamily="34" charset="0"/>
                <a:cs typeface="Calibri" panose="020F0502020204030204" pitchFamily="34" charset="0"/>
              </a:rPr>
              <a:t>، حيث</a:t>
            </a:r>
            <a:r>
              <a:rPr lang="ar-JO" sz="1000" b="0" i="0" dirty="0">
                <a:solidFill>
                  <a:srgbClr val="202124"/>
                </a:solidFill>
                <a:effectLst/>
                <a:latin typeface="Calibri" panose="020F0502020204030204" pitchFamily="34" charset="0"/>
                <a:cs typeface="Calibri" panose="020F0502020204030204" pitchFamily="34" charset="0"/>
              </a:rPr>
              <a:t> سيساعدنا هذا في ضمان خضوع الجمي للمساءلة والتأكد من أن المجتمع على اطلاع بمصير ملاحظاتهم وانطباعاتهم.</a:t>
            </a:r>
          </a:p>
          <a:p>
            <a:pPr marL="12700" marR="5715" algn="just" rtl="1">
              <a:lnSpc>
                <a:spcPct val="113999"/>
              </a:lnSpc>
              <a:spcBef>
                <a:spcPts val="100"/>
              </a:spcBef>
            </a:pPr>
            <a:r>
              <a:rPr lang="ar-JO" sz="950" dirty="0">
                <a:latin typeface="Calibri" panose="020F0502020204030204" pitchFamily="34" charset="0"/>
                <a:cs typeface="Calibri" panose="020F0502020204030204" pitchFamily="34" charset="0"/>
              </a:rPr>
              <a:t>ملحوظة: قد تكون هذه العملية مختلفة عندما يتعلق الأمر </a:t>
            </a:r>
            <a:r>
              <a:rPr lang="ar-JO" sz="950" dirty="0">
                <a:solidFill>
                  <a:schemeClr val="accent1"/>
                </a:solidFill>
                <a:latin typeface="Calibri" panose="020F0502020204030204" pitchFamily="34" charset="0"/>
                <a:cs typeface="Calibri" panose="020F0502020204030204" pitchFamily="34" charset="0"/>
              </a:rPr>
              <a:t>ب</a:t>
            </a:r>
            <a:r>
              <a:rPr lang="ar-JO" sz="950" spc="-10" dirty="0">
                <a:solidFill>
                  <a:srgbClr val="E42A83"/>
                </a:solidFill>
                <a:latin typeface="Calibri" panose="020F0502020204030204" pitchFamily="34" charset="0"/>
                <a:cs typeface="Calibri" panose="020F0502020204030204" pitchFamily="34" charset="0"/>
                <a:hlinkClick r:id="rId3" action="ppaction://hlinksldjump"/>
              </a:rPr>
              <a:t>الملاحظات والانطباعات الحساسة</a:t>
            </a:r>
            <a:r>
              <a:rPr lang="ar-JO" sz="950" spc="-10" dirty="0">
                <a:solidFill>
                  <a:schemeClr val="tx1"/>
                </a:solidFill>
                <a:latin typeface="Calibri" panose="020F0502020204030204" pitchFamily="34" charset="0"/>
                <a:cs typeface="Calibri" panose="020F0502020204030204" pitchFamily="34" charset="0"/>
              </a:rPr>
              <a:t>، </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حيث يمكن إجراء عملية التحقيق</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هذه</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بشكل منفصل تمامًا وتوثيقها بطريقة أكثر سرية</a:t>
            </a:r>
            <a:r>
              <a:rPr kumimoji="0" lang="en-US"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a:t>
            </a:r>
            <a:r>
              <a:rPr kumimoji="0" lang="en-US" altLang="en-US" sz="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12700" marR="5715" algn="just" rtl="1">
              <a:lnSpc>
                <a:spcPct val="113999"/>
              </a:lnSpc>
              <a:spcBef>
                <a:spcPts val="100"/>
              </a:spcBef>
            </a:pPr>
            <a:endParaRPr lang="ar-JO" sz="950" spc="-10" dirty="0">
              <a:solidFill>
                <a:srgbClr val="E42A83"/>
              </a:solidFill>
              <a:latin typeface="Calibri" panose="020F0502020204030204" pitchFamily="34" charset="0"/>
              <a:cs typeface="Calibri" panose="020F0502020204030204" pitchFamily="34" charset="0"/>
            </a:endParaRPr>
          </a:p>
          <a:p>
            <a:pPr marL="12700" marR="5715" algn="just" rtl="1">
              <a:lnSpc>
                <a:spcPct val="113999"/>
              </a:lnSpc>
              <a:spcBef>
                <a:spcPts val="100"/>
              </a:spcBef>
            </a:pPr>
            <a:endParaRPr lang="ar-JO" sz="950" spc="445" dirty="0">
              <a:latin typeface="Calibri" panose="020F0502020204030204" pitchFamily="34" charset="0"/>
              <a:cs typeface="Calibri" panose="020F0502020204030204" pitchFamily="34" charset="0"/>
            </a:endParaRPr>
          </a:p>
        </p:txBody>
      </p:sp>
      <p:sp>
        <p:nvSpPr>
          <p:cNvPr id="9" name="object 9"/>
          <p:cNvSpPr txBox="1"/>
          <p:nvPr/>
        </p:nvSpPr>
        <p:spPr>
          <a:xfrm>
            <a:off x="621346" y="1155700"/>
            <a:ext cx="2996565" cy="1826141"/>
          </a:xfrm>
          <a:prstGeom prst="rect">
            <a:avLst/>
          </a:prstGeom>
        </p:spPr>
        <p:txBody>
          <a:bodyPr vert="horz" wrap="square" lIns="0" tIns="12700" rIns="0" bIns="0" rtlCol="0">
            <a:spAutoFit/>
          </a:bodyPr>
          <a:lstStyle/>
          <a:p>
            <a:pPr marL="12700" marR="5080" algn="just" rtl="1">
              <a:lnSpc>
                <a:spcPct val="113999"/>
              </a:lnSpc>
              <a:spcBef>
                <a:spcPts val="100"/>
              </a:spcBef>
            </a:pP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بالنسبة للإجراءات </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المتخذة ردًا على اتجاها</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ت الملاحظات والانطباعات</a:t>
            </a:r>
            <a:r>
              <a:rPr lang="ar-JO" altLang="en-US" sz="1000" dirty="0">
                <a:solidFill>
                  <a:schemeClr val="tx1"/>
                </a:solidFill>
                <a:latin typeface="Calibri" panose="020F0502020204030204" pitchFamily="34" charset="0"/>
                <a:cs typeface="Calibri" panose="020F0502020204030204" pitchFamily="34" charset="0"/>
              </a:rPr>
              <a:t> الأوسع</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يمكن توثيق ذلك في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مُتعقب</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إجراءات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ملاحظات وانطباعات</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المجتمع المستخدم لتوثيق التوصيات والإجراءات المتخذة (انظر: </a:t>
            </a:r>
            <a:r>
              <a:rPr lang="ar-JO" sz="1000" dirty="0">
                <a:solidFill>
                  <a:srgbClr val="E42A83"/>
                </a:solidFill>
                <a:latin typeface="Calibri" panose="020F0502020204030204" pitchFamily="34" charset="0"/>
                <a:cs typeface="Calibri" panose="020F0502020204030204" pitchFamily="34" charset="0"/>
                <a:hlinkClick r:id="rId4" action="ppaction://hlinksldjump"/>
              </a:rPr>
              <a:t>القسم 4.3</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r>
              <a:rPr kumimoji="0" lang="en-US"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p>
          <a:p>
            <a:pPr marL="12700" marR="5080" algn="just" rtl="1">
              <a:lnSpc>
                <a:spcPct val="113999"/>
              </a:lnSpc>
              <a:spcBef>
                <a:spcPts val="100"/>
              </a:spcBef>
            </a:pPr>
            <a:endParaRPr sz="1000" dirty="0">
              <a:latin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lang="ar-JO" altLang="en-US" sz="1000" dirty="0">
                <a:solidFill>
                  <a:schemeClr val="tx1"/>
                </a:solidFill>
                <a:latin typeface="Calibri" panose="020F0502020204030204" pitchFamily="34" charset="0"/>
                <a:cs typeface="Calibri" panose="020F0502020204030204" pitchFamily="34" charset="0"/>
              </a:rPr>
              <a:t>ال</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رصد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للتأكد ما إذا </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كانت المجتمعات راضية عن كيفية تناول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ملاحظاتها وانطباعاتها</a:t>
            </a:r>
            <a:r>
              <a:rPr lang="ar-JO" altLang="en-US" sz="1000" dirty="0">
                <a:solidFill>
                  <a:schemeClr val="tx1"/>
                </a:solidFill>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والاستجابة لها</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قد تعتقد أن الحلقة قد أُغلقت بشكل مرضٍ، لكن</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من الممكن أن يكون  لدى</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المجتمعات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المتضررة</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رأياً</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آخراً</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(على سبيل المثال، أنه استغرق وقتًا طويلًا، أو أن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الاستجابة</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لم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ت</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كن واضحًا بما فيه الكفاية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وغير ذلك</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س</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يساعد هذا النوع من الحوار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كافة</a:t>
            </a:r>
            <a:r>
              <a:rPr kumimoji="0" lang="ar-SA"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أصحاب المصلحة على التفكير في مدى فعالية آلية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التغذية الراجعة </a:t>
            </a:r>
            <a:r>
              <a:rPr kumimoji="0" lang="en-US"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p>
        </p:txBody>
      </p:sp>
      <p:sp>
        <p:nvSpPr>
          <p:cNvPr id="10" name="object 10"/>
          <p:cNvSpPr txBox="1"/>
          <p:nvPr/>
        </p:nvSpPr>
        <p:spPr>
          <a:xfrm>
            <a:off x="204025" y="4126702"/>
            <a:ext cx="1499235" cy="869469"/>
          </a:xfrm>
          <a:prstGeom prst="rect">
            <a:avLst/>
          </a:prstGeom>
        </p:spPr>
        <p:txBody>
          <a:bodyPr vert="horz" wrap="square" lIns="0" tIns="762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800" b="0" i="0" u="none" strike="noStrike" cap="none" normalizeH="0" dirty="0">
                <a:ln>
                  <a:noFill/>
                </a:ln>
                <a:solidFill>
                  <a:schemeClr val="bg1"/>
                </a:solidFill>
                <a:effectLst/>
                <a:latin typeface="Calibri" panose="020F0502020204030204" pitchFamily="34" charset="0"/>
                <a:cs typeface="Calibri" panose="020F0502020204030204" pitchFamily="34" charset="0"/>
              </a:rPr>
              <a:t>بيرو 2021 – متطوعة في الصليب الأحمر البيروفي تسأل أحد أفراد مجتمع السكان الأصليين عن تصورها لمرض كوفيد-19. هذا جزء </a:t>
            </a:r>
            <a:r>
              <a:rPr lang="ar-JO" altLang="en-US" sz="800" dirty="0">
                <a:solidFill>
                  <a:schemeClr val="bg1"/>
                </a:solidFill>
                <a:latin typeface="Calibri" panose="020F0502020204030204" pitchFamily="34" charset="0"/>
                <a:cs typeface="Calibri" panose="020F0502020204030204" pitchFamily="34" charset="0"/>
              </a:rPr>
              <a:t>من</a:t>
            </a:r>
            <a:r>
              <a:rPr kumimoji="0" lang="ar-SA" altLang="en-US" sz="800" b="0" i="0" u="none" strike="noStrike" cap="none" normalizeH="0" dirty="0">
                <a:ln>
                  <a:noFill/>
                </a:ln>
                <a:solidFill>
                  <a:schemeClr val="bg1"/>
                </a:solidFill>
                <a:effectLst/>
                <a:latin typeface="Calibri" panose="020F0502020204030204" pitchFamily="34" charset="0"/>
                <a:cs typeface="Calibri" panose="020F0502020204030204" pitchFamily="34" charset="0"/>
              </a:rPr>
              <a:t> </a:t>
            </a:r>
            <a:r>
              <a:rPr kumimoji="0" lang="ar-JO" altLang="en-US" sz="800" b="0" i="0" u="none" strike="noStrike" cap="none" normalizeH="0" dirty="0">
                <a:ln>
                  <a:noFill/>
                </a:ln>
                <a:solidFill>
                  <a:schemeClr val="bg1"/>
                </a:solidFill>
                <a:effectLst/>
                <a:latin typeface="Calibri" panose="020F0502020204030204" pitchFamily="34" charset="0"/>
                <a:cs typeface="Calibri" panose="020F0502020204030204" pitchFamily="34" charset="0"/>
              </a:rPr>
              <a:t>ال</a:t>
            </a:r>
            <a:r>
              <a:rPr kumimoji="0" lang="ar-SA" altLang="en-US" sz="800" b="0" i="0" u="none" strike="noStrike" cap="none" normalizeH="0" dirty="0">
                <a:ln>
                  <a:noFill/>
                </a:ln>
                <a:solidFill>
                  <a:schemeClr val="bg1"/>
                </a:solidFill>
                <a:effectLst/>
                <a:latin typeface="Calibri" panose="020F0502020204030204" pitchFamily="34" charset="0"/>
                <a:cs typeface="Calibri" panose="020F0502020204030204" pitchFamily="34" charset="0"/>
              </a:rPr>
              <a:t>جهد</a:t>
            </a:r>
            <a:r>
              <a:rPr kumimoji="0" lang="ar-JO" altLang="en-US" sz="800" b="0" i="0" u="none" strike="noStrike" cap="none" normalizeH="0" dirty="0">
                <a:ln>
                  <a:noFill/>
                </a:ln>
                <a:solidFill>
                  <a:schemeClr val="bg1"/>
                </a:solidFill>
                <a:effectLst/>
                <a:latin typeface="Calibri" panose="020F0502020204030204" pitchFamily="34" charset="0"/>
                <a:cs typeface="Calibri" panose="020F0502020204030204" pitchFamily="34" charset="0"/>
              </a:rPr>
              <a:t> المبذول</a:t>
            </a:r>
            <a:r>
              <a:rPr kumimoji="0" lang="ar-SA" altLang="en-US" sz="800" b="0" i="0" u="none" strike="noStrike" cap="none" normalizeH="0" dirty="0">
                <a:ln>
                  <a:noFill/>
                </a:ln>
                <a:solidFill>
                  <a:schemeClr val="bg1"/>
                </a:solidFill>
                <a:effectLst/>
                <a:latin typeface="Calibri" panose="020F0502020204030204" pitchFamily="34" charset="0"/>
                <a:cs typeface="Calibri" panose="020F0502020204030204" pitchFamily="34" charset="0"/>
              </a:rPr>
              <a:t> لدعم وزارة الصحة لضمان حوار متسق مع مجتمعات السكان الأصليين. © سيباستيان كاستانيدا/رويترز، اللجنة الدولية للصليب الأحمر</a:t>
            </a:r>
            <a:endParaRPr kumimoji="0" lang="en-US" altLang="en-US" sz="100" b="0" i="0" u="none" strike="noStrike" cap="none" normalizeH="0" dirty="0">
              <a:ln>
                <a:noFill/>
              </a:ln>
              <a:solidFill>
                <a:schemeClr val="bg1"/>
              </a:solidFill>
              <a:effectLst/>
              <a:latin typeface="Calibri" panose="020F0502020204030204" pitchFamily="34" charset="0"/>
              <a:cs typeface="Calibri" panose="020F0502020204030204" pitchFamily="34" charset="0"/>
            </a:endParaRPr>
          </a:p>
        </p:txBody>
      </p:sp>
      <p:sp>
        <p:nvSpPr>
          <p:cNvPr id="11" name="Rectangle 1">
            <a:extLst>
              <a:ext uri="{FF2B5EF4-FFF2-40B4-BE49-F238E27FC236}">
                <a16:creationId xmlns:a16="http://schemas.microsoft.com/office/drawing/2014/main" id="{63142B50-C110-8259-9C9C-9E8A7C300BF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Rectangle 2">
            <a:extLst>
              <a:ext uri="{FF2B5EF4-FFF2-40B4-BE49-F238E27FC236}">
                <a16:creationId xmlns:a16="http://schemas.microsoft.com/office/drawing/2014/main" id="{336C95AF-6C71-F6ED-FB5C-567B1BF5FD42}"/>
              </a:ext>
            </a:extLst>
          </p:cNvPr>
          <p:cNvSpPr>
            <a:spLocks noChangeArrowheads="1"/>
          </p:cNvSpPr>
          <p:nvPr/>
        </p:nvSpPr>
        <p:spPr bwMode="auto">
          <a:xfrm>
            <a:off x="0" y="-19554"/>
            <a:ext cx="65" cy="49630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marL="457200" algn="l" rtl="0" eaLnBrk="0" fontAlgn="base" hangingPunct="0">
              <a:spcBef>
                <a:spcPct val="0"/>
              </a:spcBef>
              <a:spcAft>
                <a:spcPct val="0"/>
              </a:spcAft>
              <a:defRPr>
                <a:solidFill>
                  <a:schemeClr val="tx1"/>
                </a:solidFill>
                <a:latin typeface="Arial" panose="020B0604020202020204" pitchFamily="34" charset="0"/>
              </a:defRPr>
            </a:lvl2pPr>
            <a:lvl3pPr marL="914400" algn="l" rtl="0" eaLnBrk="0" fontAlgn="base" hangingPunct="0">
              <a:spcBef>
                <a:spcPct val="0"/>
              </a:spcBef>
              <a:spcAft>
                <a:spcPct val="0"/>
              </a:spcAft>
              <a:defRPr>
                <a:solidFill>
                  <a:schemeClr val="tx1"/>
                </a:solidFill>
                <a:latin typeface="Arial" panose="020B0604020202020204" pitchFamily="34" charset="0"/>
              </a:defRPr>
            </a:lvl3pPr>
            <a:lvl4pPr marL="1371600" algn="l" rtl="0" eaLnBrk="0" fontAlgn="base" hangingPunct="0">
              <a:spcBef>
                <a:spcPct val="0"/>
              </a:spcBef>
              <a:spcAft>
                <a:spcPct val="0"/>
              </a:spcAft>
              <a:defRPr>
                <a:solidFill>
                  <a:schemeClr val="tx1"/>
                </a:solidFill>
                <a:latin typeface="Arial" panose="020B0604020202020204" pitchFamily="34" charset="0"/>
              </a:defRPr>
            </a:lvl4pPr>
            <a:lvl5pPr marL="1828800" algn="l" rtl="0" eaLnBrk="0" fontAlgn="base" hangingPunct="0">
              <a:spcBef>
                <a:spcPct val="0"/>
              </a:spcBef>
              <a:spcAft>
                <a:spcPct val="0"/>
              </a:spcAft>
              <a:defRPr>
                <a:solidFill>
                  <a:schemeClr val="tx1"/>
                </a:solidFill>
                <a:latin typeface="Arial" panose="020B0604020202020204" pitchFamily="34" charset="0"/>
              </a:defRPr>
            </a:lvl5pPr>
            <a:lvl6pPr marL="2286000" algn="l" rtl="0" eaLnBrk="0" fontAlgn="base" hangingPunct="0">
              <a:spcBef>
                <a:spcPct val="0"/>
              </a:spcBef>
              <a:spcAft>
                <a:spcPct val="0"/>
              </a:spcAft>
              <a:defRPr>
                <a:solidFill>
                  <a:schemeClr val="tx1"/>
                </a:solidFill>
                <a:latin typeface="Arial" panose="020B0604020202020204" pitchFamily="34" charset="0"/>
              </a:defRPr>
            </a:lvl6pPr>
            <a:lvl7pPr marL="2743200" algn="l" rtl="0" eaLnBrk="0" fontAlgn="base" hangingPunct="0">
              <a:spcBef>
                <a:spcPct val="0"/>
              </a:spcBef>
              <a:spcAft>
                <a:spcPct val="0"/>
              </a:spcAft>
              <a:defRPr>
                <a:solidFill>
                  <a:schemeClr val="tx1"/>
                </a:solidFill>
                <a:latin typeface="Arial" panose="020B0604020202020204" pitchFamily="34" charset="0"/>
              </a:defRPr>
            </a:lvl7pPr>
            <a:lvl8pPr marL="3200400" algn="l" rtl="0" eaLnBrk="0" fontAlgn="base" hangingPunct="0">
              <a:spcBef>
                <a:spcPct val="0"/>
              </a:spcBef>
              <a:spcAft>
                <a:spcPct val="0"/>
              </a:spcAft>
              <a:defRPr>
                <a:solidFill>
                  <a:schemeClr val="tx1"/>
                </a:solidFill>
                <a:latin typeface="Arial" panose="020B0604020202020204" pitchFamily="34" charset="0"/>
              </a:defRPr>
            </a:lvl8pPr>
            <a:lvl9pPr marL="3657600"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b="0" i="0" u="none" strike="noStrike" cap="none" normalizeH="0" baseline="0" dirty="0">
                <a:ln>
                  <a:noFill/>
                </a:ln>
                <a:solidFill>
                  <a:srgbClr val="202124"/>
                </a:solidFill>
                <a:effectLst/>
                <a:latin typeface="Helvetica Neue"/>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Rectangle 3">
            <a:extLst>
              <a:ext uri="{FF2B5EF4-FFF2-40B4-BE49-F238E27FC236}">
                <a16:creationId xmlns:a16="http://schemas.microsoft.com/office/drawing/2014/main" id="{E9BF1005-A59E-54F3-36D6-4FAC8053D7C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 name="Rectangle 5">
            <a:extLst>
              <a:ext uri="{FF2B5EF4-FFF2-40B4-BE49-F238E27FC236}">
                <a16:creationId xmlns:a16="http://schemas.microsoft.com/office/drawing/2014/main" id="{668A0790-A3CE-1B44-9D34-7D94250A776D}"/>
              </a:ext>
            </a:extLst>
          </p:cNvPr>
          <p:cNvSpPr>
            <a:spLocks noChangeArrowheads="1"/>
          </p:cNvSpPr>
          <p:nvPr/>
        </p:nvSpPr>
        <p:spPr bwMode="auto">
          <a:xfrm>
            <a:off x="0" y="0"/>
            <a:ext cx="75565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000" b="0" i="0" u="none" strike="noStrike" cap="none" normalizeH="0" baseline="0">
                <a:ln>
                  <a:noFill/>
                </a:ln>
                <a:solidFill>
                  <a:srgbClr val="000000"/>
                </a:solidFill>
                <a:effectLst/>
                <a:latin typeface="Söhne"/>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 name="Rectangle 6">
            <a:extLst>
              <a:ext uri="{FF2B5EF4-FFF2-40B4-BE49-F238E27FC236}">
                <a16:creationId xmlns:a16="http://schemas.microsoft.com/office/drawing/2014/main" id="{2BB19F51-3B49-8E0C-857F-00778470C320}"/>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7299" y="699578"/>
            <a:ext cx="6139815" cy="305212"/>
          </a:xfrm>
          <a:prstGeom prst="rect">
            <a:avLst/>
          </a:prstGeom>
        </p:spPr>
        <p:txBody>
          <a:bodyPr vert="horz" wrap="square" lIns="0" tIns="12700" rIns="0" bIns="0" rtlCol="0">
            <a:spAutoFit/>
          </a:bodyPr>
          <a:lstStyle/>
          <a:p>
            <a:pPr marL="12700" algn="r" rtl="1">
              <a:lnSpc>
                <a:spcPct val="100000"/>
              </a:lnSpc>
              <a:spcBef>
                <a:spcPts val="100"/>
              </a:spcBef>
            </a:pPr>
            <a:r>
              <a:rPr lang="ar-JO" sz="1900" b="1" spc="110" dirty="0">
                <a:solidFill>
                  <a:srgbClr val="992B7D"/>
                </a:solidFill>
                <a:latin typeface="Calibri" panose="020F0502020204030204" pitchFamily="34" charset="0"/>
                <a:cs typeface="Calibri" panose="020F0502020204030204" pitchFamily="34" charset="0"/>
              </a:rPr>
              <a:t>المرحلة 6</a:t>
            </a:r>
            <a:r>
              <a:rPr lang="ar-JO" sz="1900" b="1" spc="50" dirty="0">
                <a:solidFill>
                  <a:srgbClr val="992B7D"/>
                </a:solidFill>
                <a:latin typeface="Calibri" panose="020F0502020204030204" pitchFamily="34" charset="0"/>
                <a:cs typeface="Calibri" panose="020F0502020204030204" pitchFamily="34" charset="0"/>
              </a:rPr>
              <a:t>: </a:t>
            </a:r>
            <a:r>
              <a:rPr lang="ar-JO" sz="1900" spc="-30" dirty="0">
                <a:solidFill>
                  <a:srgbClr val="E42A83"/>
                </a:solidFill>
                <a:latin typeface="Calibri" panose="020F0502020204030204" pitchFamily="34" charset="0"/>
                <a:cs typeface="Calibri" panose="020F0502020204030204" pitchFamily="34" charset="0"/>
              </a:rPr>
              <a:t>مراجعة وتكييف الآلية</a:t>
            </a:r>
            <a:endParaRPr sz="1900" dirty="0">
              <a:latin typeface="Calibri" panose="020F0502020204030204" pitchFamily="34" charset="0"/>
              <a:cs typeface="Calibri" panose="020F0502020204030204" pitchFamily="34" charset="0"/>
            </a:endParaRPr>
          </a:p>
        </p:txBody>
      </p:sp>
      <p:sp>
        <p:nvSpPr>
          <p:cNvPr id="3" name="object 3"/>
          <p:cNvSpPr txBox="1"/>
          <p:nvPr/>
        </p:nvSpPr>
        <p:spPr>
          <a:xfrm>
            <a:off x="3681025" y="1098702"/>
            <a:ext cx="2995930" cy="355600"/>
          </a:xfrm>
          <a:prstGeom prst="rect">
            <a:avLst/>
          </a:prstGeom>
        </p:spPr>
        <p:txBody>
          <a:bodyPr vert="horz" wrap="square" lIns="0" tIns="12700" rIns="0" bIns="0" rtlCol="0">
            <a:spAutoFit/>
          </a:bodyPr>
          <a:lstStyle/>
          <a:p>
            <a:pPr marL="12700" marR="5080" rtl="1">
              <a:lnSpc>
                <a:spcPct val="113999"/>
              </a:lnSpc>
              <a:spcBef>
                <a:spcPts val="100"/>
              </a:spcBef>
            </a:pPr>
            <a:br>
              <a:rPr lang="ar-JO" sz="1000" dirty="0">
                <a:latin typeface="Calibri" panose="020F0502020204030204" pitchFamily="34" charset="0"/>
                <a:cs typeface="Calibri" panose="020F0502020204030204" pitchFamily="34" charset="0"/>
              </a:rPr>
            </a:br>
            <a:r>
              <a:rPr lang="ar-JO" sz="1000" b="0" i="0" dirty="0">
                <a:solidFill>
                  <a:srgbClr val="202124"/>
                </a:solidFill>
                <a:effectLst/>
                <a:latin typeface="Calibri" panose="020F0502020204030204" pitchFamily="34" charset="0"/>
                <a:cs typeface="Calibri" panose="020F0502020204030204" pitchFamily="34" charset="0"/>
              </a:rPr>
              <a:t>سيتيح لك هذا القسم الأخير مراجعة عملية تقديم الملاحظات ككل،</a:t>
            </a:r>
            <a:endParaRPr sz="950" dirty="0">
              <a:latin typeface="Calibri" panose="020F0502020204030204" pitchFamily="34" charset="0"/>
              <a:cs typeface="Calibri" panose="020F0502020204030204" pitchFamily="34" charset="0"/>
            </a:endParaRPr>
          </a:p>
        </p:txBody>
      </p:sp>
      <p:sp>
        <p:nvSpPr>
          <p:cNvPr id="4" name="object 4"/>
          <p:cNvSpPr txBox="1"/>
          <p:nvPr/>
        </p:nvSpPr>
        <p:spPr>
          <a:xfrm>
            <a:off x="834740" y="1275948"/>
            <a:ext cx="2995930" cy="320601"/>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مما </a:t>
            </a:r>
            <a:r>
              <a:rPr lang="ar-JO" altLang="en-US" sz="1000" dirty="0">
                <a:solidFill>
                  <a:srgbClr val="202124"/>
                </a:solidFill>
                <a:latin typeface="Calibri" panose="020F0502020204030204" pitchFamily="34" charset="0"/>
                <a:cs typeface="Calibri" panose="020F0502020204030204" pitchFamily="34" charset="0"/>
              </a:rPr>
              <a:t>ٍيتيح</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لك إجراء تحسينات على العملية والتكيف مع التغييرات في السياق والبرمجة</a:t>
            </a:r>
            <a:r>
              <a:rPr kumimoji="0" lang="en-US"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a:t>
            </a:r>
            <a:r>
              <a:rPr kumimoji="0" lang="en-US" altLang="en-US" sz="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5" name="object 5"/>
          <p:cNvSpPr txBox="1"/>
          <p:nvPr/>
        </p:nvSpPr>
        <p:spPr>
          <a:xfrm>
            <a:off x="707179" y="1933878"/>
            <a:ext cx="6146165" cy="742639"/>
          </a:xfrm>
          <a:prstGeom prst="rect">
            <a:avLst/>
          </a:prstGeom>
        </p:spPr>
        <p:txBody>
          <a:bodyPr vert="horz" wrap="square" lIns="0" tIns="5080" rIns="0" bIns="0" rtlCol="0">
            <a:spAutoFit/>
          </a:bodyPr>
          <a:lstStyle/>
          <a:p>
            <a:pPr marL="354330" marR="615950" indent="-342265" algn="r" rtl="1">
              <a:lnSpc>
                <a:spcPct val="102899"/>
              </a:lnSpc>
              <a:spcBef>
                <a:spcPts val="40"/>
              </a:spcBef>
            </a:pPr>
            <a:r>
              <a:rPr sz="1700" b="1" spc="-40" dirty="0">
                <a:solidFill>
                  <a:srgbClr val="E42A83"/>
                </a:solidFill>
                <a:latin typeface="Calibri" panose="020F0502020204030204" pitchFamily="34" charset="0"/>
                <a:cs typeface="Calibri" panose="020F0502020204030204" pitchFamily="34" charset="0"/>
              </a:rPr>
              <a:t>6.1</a:t>
            </a:r>
            <a:r>
              <a:rPr sz="1700" b="1" spc="15" dirty="0">
                <a:solidFill>
                  <a:srgbClr val="E42A83"/>
                </a:solidFill>
                <a:latin typeface="Calibri" panose="020F0502020204030204" pitchFamily="34" charset="0"/>
                <a:cs typeface="Calibri" panose="020F0502020204030204" pitchFamily="34" charset="0"/>
              </a:rPr>
              <a:t> </a:t>
            </a:r>
            <a:r>
              <a:rPr lang="ar-JO" sz="1700" b="1" dirty="0">
                <a:solidFill>
                  <a:srgbClr val="E42A83"/>
                </a:solidFill>
                <a:latin typeface="Calibri" panose="020F0502020204030204" pitchFamily="34" charset="0"/>
                <a:cs typeface="Calibri" panose="020F0502020204030204" pitchFamily="34" charset="0"/>
              </a:rPr>
              <a:t> التأكد من فاعلية الآلية واستخدامها عند الضرورة</a:t>
            </a:r>
            <a:endParaRPr sz="1700" dirty="0">
              <a:latin typeface="Calibri" panose="020F0502020204030204" pitchFamily="34" charset="0"/>
              <a:cs typeface="Calibri" panose="020F0502020204030204" pitchFamily="34" charset="0"/>
            </a:endParaRPr>
          </a:p>
          <a:p>
            <a:pPr marL="12700" marR="5080" algn="r" rtl="1">
              <a:lnSpc>
                <a:spcPct val="113999"/>
              </a:lnSpc>
              <a:spcBef>
                <a:spcPts val="985"/>
              </a:spcBef>
            </a:pP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احرص على</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إجراء فحوصات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دورية</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للتأكد من أن </a:t>
            </a:r>
            <a:r>
              <a:rPr lang="ar-JO" sz="1000" dirty="0">
                <a:solidFill>
                  <a:srgbClr val="E42A83"/>
                </a:solidFill>
                <a:latin typeface="Calibri" panose="020F0502020204030204" pitchFamily="34" charset="0"/>
                <a:cs typeface="Calibri" panose="020F0502020204030204" pitchFamily="34" charset="0"/>
                <a:hlinkClick r:id="rId2" action="ppaction://hlinksldjump"/>
              </a:rPr>
              <a:t>آلية التغذية الراجعة</a:t>
            </a:r>
            <a:r>
              <a:rPr lang="ar-JO" sz="1000" spc="135" dirty="0">
                <a:solidFill>
                  <a:srgbClr val="E42A83"/>
                </a:solidFill>
                <a:latin typeface="Calibri" panose="020F0502020204030204" pitchFamily="34" charset="0"/>
                <a:cs typeface="Calibri" panose="020F0502020204030204" pitchFamily="34" charset="0"/>
              </a:rPr>
              <a:t> </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تعمل، وأن الأشخاص ما زالوا يشعرون بالراحة عند استخدامها.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من بين الأسئلة</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التي يجب طرحها</a:t>
            </a:r>
            <a:r>
              <a:rPr kumimoji="0" lang="en-US"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a:t>
            </a:r>
            <a:r>
              <a:rPr kumimoji="0" lang="en-US" altLang="en-US" sz="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pic>
        <p:nvPicPr>
          <p:cNvPr id="6" name="object 6"/>
          <p:cNvPicPr/>
          <p:nvPr/>
        </p:nvPicPr>
        <p:blipFill>
          <a:blip r:embed="rId3" cstate="print"/>
          <a:stretch>
            <a:fillRect/>
          </a:stretch>
        </p:blipFill>
        <p:spPr>
          <a:xfrm>
            <a:off x="720001" y="3058880"/>
            <a:ext cx="142798" cy="142798"/>
          </a:xfrm>
          <a:prstGeom prst="rect">
            <a:avLst/>
          </a:prstGeom>
        </p:spPr>
      </p:pic>
      <p:sp>
        <p:nvSpPr>
          <p:cNvPr id="7" name="object 7"/>
          <p:cNvSpPr txBox="1"/>
          <p:nvPr/>
        </p:nvSpPr>
        <p:spPr>
          <a:xfrm>
            <a:off x="750285" y="305153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sp>
        <p:nvSpPr>
          <p:cNvPr id="8" name="object 8"/>
          <p:cNvSpPr txBox="1"/>
          <p:nvPr/>
        </p:nvSpPr>
        <p:spPr>
          <a:xfrm>
            <a:off x="912837" y="3022858"/>
            <a:ext cx="2731135" cy="1387558"/>
          </a:xfrm>
          <a:prstGeom prst="rect">
            <a:avLst/>
          </a:prstGeom>
        </p:spPr>
        <p:txBody>
          <a:bodyPr vert="horz" wrap="square" lIns="0" tIns="33019" rIns="0" bIns="0" rtlCol="0">
            <a:spAutoFit/>
          </a:bodyPr>
          <a:lstStyle/>
          <a:p>
            <a:pPr marL="12700" algn="just" rtl="1">
              <a:lnSpc>
                <a:spcPct val="100000"/>
              </a:lnSpc>
              <a:spcBef>
                <a:spcPts val="259"/>
              </a:spcBef>
            </a:pPr>
            <a:r>
              <a:rPr lang="ar-JO" sz="950" b="1" i="1" dirty="0">
                <a:solidFill>
                  <a:srgbClr val="97569C"/>
                </a:solidFill>
                <a:latin typeface="Calibri" panose="020F0502020204030204" pitchFamily="34" charset="0"/>
                <a:cs typeface="Calibri" panose="020F0502020204030204" pitchFamily="34" charset="0"/>
              </a:rPr>
              <a:t>هل يتم إستخدام </a:t>
            </a:r>
            <a:r>
              <a:rPr lang="ar-JO" sz="950" b="1" i="1" spc="45" dirty="0">
                <a:solidFill>
                  <a:srgbClr val="E42A83"/>
                </a:solidFill>
                <a:latin typeface="Calibri" panose="020F0502020204030204" pitchFamily="34" charset="0"/>
                <a:cs typeface="Calibri" panose="020F0502020204030204" pitchFamily="34" charset="0"/>
                <a:hlinkClick r:id="rId2" action="ppaction://hlinksldjump"/>
              </a:rPr>
              <a:t>قنوات الملاحظات والانطباعات</a:t>
            </a:r>
            <a:r>
              <a:rPr sz="950" b="1" i="1" spc="114" dirty="0">
                <a:solidFill>
                  <a:srgbClr val="E42A83"/>
                </a:solidFill>
                <a:latin typeface="Calibri" panose="020F0502020204030204" pitchFamily="34" charset="0"/>
                <a:cs typeface="Calibri" panose="020F0502020204030204" pitchFamily="34" charset="0"/>
              </a:rPr>
              <a:t> </a:t>
            </a:r>
            <a:r>
              <a:rPr lang="ar-JO" sz="950" b="1" i="1" dirty="0">
                <a:solidFill>
                  <a:srgbClr val="97569C"/>
                </a:solidFill>
                <a:latin typeface="Calibri" panose="020F0502020204030204" pitchFamily="34" charset="0"/>
                <a:cs typeface="Calibri" panose="020F0502020204030204" pitchFamily="34" charset="0"/>
              </a:rPr>
              <a:t>؟ </a:t>
            </a: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إذا كان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حجم</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المستلمة</a:t>
            </a:r>
            <a:r>
              <a:rPr kumimoji="0" lang="ar-SA"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rgbClr val="202124"/>
                </a:solidFill>
                <a:effectLst/>
                <a:latin typeface="Calibri" panose="020F0502020204030204" pitchFamily="34" charset="0"/>
                <a:cs typeface="Calibri" panose="020F0502020204030204" pitchFamily="34" charset="0"/>
              </a:rPr>
              <a:t>متدني</a:t>
            </a:r>
            <a:r>
              <a:rPr kumimoji="0" lang="en-US" altLang="en-US" sz="1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فهل يعود ذلك إلى عدم ثقة الأشخاص بالآلية؟ هل تلقيت أية </a:t>
            </a:r>
            <a:r>
              <a:rPr lang="ar-JO" altLang="en-US" sz="800" dirty="0">
                <a:solidFill>
                  <a:schemeClr val="tx1"/>
                </a:solidFill>
                <a:latin typeface="Calibri" panose="020F0502020204030204" pitchFamily="34" charset="0"/>
                <a:cs typeface="Calibri" panose="020F0502020204030204" pitchFamily="34" charset="0"/>
              </a:rPr>
              <a:t> </a:t>
            </a:r>
            <a:r>
              <a:rPr lang="ar-JO" sz="950" b="1" i="1" spc="10" dirty="0">
                <a:solidFill>
                  <a:srgbClr val="E42A83"/>
                </a:solidFill>
                <a:latin typeface="Calibri" panose="020F0502020204030204" pitchFamily="34" charset="0"/>
                <a:cs typeface="Calibri" panose="020F0502020204030204" pitchFamily="34" charset="0"/>
                <a:hlinkClick r:id="rId4" action="ppaction://hlinksldjump"/>
              </a:rPr>
              <a:t>ملاحظات وانطباعات حساسة</a:t>
            </a:r>
            <a:r>
              <a:rPr lang="ar-JO" sz="950" b="1" i="1" dirty="0">
                <a:solidFill>
                  <a:srgbClr val="97569C"/>
                </a:solidFill>
                <a:latin typeface="Calibri" panose="020F0502020204030204" pitchFamily="34" charset="0"/>
                <a:cs typeface="Calibri" panose="020F0502020204030204" pitchFamily="34" charset="0"/>
              </a:rPr>
              <a:t> ؟ </a:t>
            </a:r>
          </a:p>
          <a:p>
            <a:pPr marL="0" marR="0" lvl="0" indent="0" algn="just" defTabSz="914400" rtl="1" eaLnBrk="0" fontAlgn="base" latinLnBrk="0" hangingPunct="0">
              <a:lnSpc>
                <a:spcPct val="100000"/>
              </a:lnSpc>
              <a:spcBef>
                <a:spcPct val="0"/>
              </a:spcBef>
              <a:spcAft>
                <a:spcPct val="0"/>
              </a:spcAft>
              <a:buClrTx/>
              <a:buSzTx/>
              <a:buFontTx/>
              <a:buNone/>
              <a:tabLst/>
            </a:pPr>
            <a:endParaRPr lang="ar-JO" sz="950" b="1" i="1" spc="10" dirty="0">
              <a:solidFill>
                <a:srgbClr val="97569C"/>
              </a:solidFill>
              <a:latin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lang="ar-JO" sz="950" b="1" i="1" spc="10" dirty="0">
                <a:solidFill>
                  <a:srgbClr val="97569C"/>
                </a:solidFill>
                <a:latin typeface="Calibri" panose="020F0502020204030204" pitchFamily="34" charset="0"/>
                <a:cs typeface="Calibri" panose="020F0502020204030204" pitchFamily="34" charset="0"/>
              </a:rPr>
              <a:t>من يشارك الملاحظات والانطباعات ومن لا؟ </a:t>
            </a:r>
            <a:endParaRPr sz="950" dirty="0">
              <a:latin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هل </a:t>
            </a:r>
            <a:r>
              <a:rPr kumimoji="0" lang="ar-JO"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يوجد</a:t>
            </a:r>
            <a:r>
              <a:rPr kumimoji="0" lang="ar-SA"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 مجموعات معينة من الأشخاص (مثل النساء أو كبار السن أو أعراق معينة أو مواقع معينة) </a:t>
            </a:r>
            <a:r>
              <a:rPr kumimoji="0" lang="ar-JO"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لم</a:t>
            </a:r>
            <a:r>
              <a:rPr kumimoji="0" lang="ar-SA"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 </a:t>
            </a:r>
            <a:r>
              <a:rPr kumimoji="0" lang="ar-JO"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تتلقى أي ملاحظات وانطباعات من جانبهم</a:t>
            </a:r>
            <a:r>
              <a:rPr kumimoji="0" lang="ar-SA" altLang="en-US" sz="1000" b="0" i="1" u="none" strike="noStrike" cap="none" normalizeH="0" baseline="0" dirty="0">
                <a:ln>
                  <a:noFill/>
                </a:ln>
                <a:solidFill>
                  <a:srgbClr val="202124"/>
                </a:solidFill>
                <a:effectLst/>
                <a:latin typeface="Calibri" panose="020F0502020204030204" pitchFamily="34" charset="0"/>
                <a:cs typeface="Calibri" panose="020F0502020204030204" pitchFamily="34" charset="0"/>
              </a:rPr>
              <a:t>؟</a:t>
            </a:r>
            <a:r>
              <a:rPr kumimoji="0" lang="en-US" altLang="en-US" sz="100" b="0" i="1"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endParaRPr kumimoji="0" lang="en-US" altLang="en-US" sz="800" b="0" i="1"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pic>
        <p:nvPicPr>
          <p:cNvPr id="9" name="object 9"/>
          <p:cNvPicPr/>
          <p:nvPr/>
        </p:nvPicPr>
        <p:blipFill>
          <a:blip r:embed="rId3" cstate="print"/>
          <a:stretch>
            <a:fillRect/>
          </a:stretch>
        </p:blipFill>
        <p:spPr>
          <a:xfrm>
            <a:off x="720001" y="3827279"/>
            <a:ext cx="142798" cy="142798"/>
          </a:xfrm>
          <a:prstGeom prst="rect">
            <a:avLst/>
          </a:prstGeom>
        </p:spPr>
      </p:pic>
      <p:sp>
        <p:nvSpPr>
          <p:cNvPr id="10" name="object 10"/>
          <p:cNvSpPr txBox="1"/>
          <p:nvPr/>
        </p:nvSpPr>
        <p:spPr>
          <a:xfrm>
            <a:off x="750285" y="381993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pic>
        <p:nvPicPr>
          <p:cNvPr id="11" name="object 11"/>
          <p:cNvPicPr/>
          <p:nvPr/>
        </p:nvPicPr>
        <p:blipFill>
          <a:blip r:embed="rId3" cstate="print"/>
          <a:stretch>
            <a:fillRect/>
          </a:stretch>
        </p:blipFill>
        <p:spPr>
          <a:xfrm>
            <a:off x="3880991" y="3058880"/>
            <a:ext cx="142798" cy="142798"/>
          </a:xfrm>
          <a:prstGeom prst="rect">
            <a:avLst/>
          </a:prstGeom>
        </p:spPr>
      </p:pic>
      <p:sp>
        <p:nvSpPr>
          <p:cNvPr id="12" name="object 12"/>
          <p:cNvSpPr txBox="1"/>
          <p:nvPr/>
        </p:nvSpPr>
        <p:spPr>
          <a:xfrm>
            <a:off x="3900285" y="305153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sp>
        <p:nvSpPr>
          <p:cNvPr id="13" name="object 13"/>
          <p:cNvSpPr txBox="1"/>
          <p:nvPr/>
        </p:nvSpPr>
        <p:spPr>
          <a:xfrm>
            <a:off x="4062838" y="3022858"/>
            <a:ext cx="2548255" cy="1418208"/>
          </a:xfrm>
          <a:prstGeom prst="rect">
            <a:avLst/>
          </a:prstGeom>
        </p:spPr>
        <p:txBody>
          <a:bodyPr vert="horz" wrap="square" lIns="0" tIns="33019" rIns="0" bIns="0" rtlCol="0">
            <a:spAutoFit/>
          </a:bodyPr>
          <a:lstStyle/>
          <a:p>
            <a:pPr marL="12700" rtl="1">
              <a:lnSpc>
                <a:spcPct val="100000"/>
              </a:lnSpc>
              <a:spcBef>
                <a:spcPts val="259"/>
              </a:spcBef>
            </a:pPr>
            <a:r>
              <a:rPr lang="ar-JO" sz="950" b="1" i="1" spc="30" dirty="0">
                <a:solidFill>
                  <a:srgbClr val="97569C"/>
                </a:solidFill>
                <a:latin typeface="Calibri" panose="020F0502020204030204" pitchFamily="34" charset="0"/>
                <a:cs typeface="Calibri" panose="020F0502020204030204" pitchFamily="34" charset="0"/>
              </a:rPr>
              <a:t>ما هي آراء المجتمع حول هذه العملية؟</a:t>
            </a:r>
            <a:endParaRPr sz="950" dirty="0">
              <a:latin typeface="Calibri" panose="020F0502020204030204" pitchFamily="34" charset="0"/>
              <a:cs typeface="Calibri" panose="020F0502020204030204" pitchFamily="34" charset="0"/>
            </a:endParaRPr>
          </a:p>
          <a:p>
            <a:pPr marL="22860" rtl="1">
              <a:lnSpc>
                <a:spcPct val="100000"/>
              </a:lnSpc>
              <a:spcBef>
                <a:spcPts val="160"/>
              </a:spcBef>
            </a:pPr>
            <a:r>
              <a:rPr lang="ar-JO" sz="950" i="1" spc="-45" dirty="0">
                <a:latin typeface="Calibri" panose="020F0502020204030204" pitchFamily="34" charset="0"/>
                <a:cs typeface="Calibri" panose="020F0502020204030204" pitchFamily="34" charset="0"/>
              </a:rPr>
              <a:t>هل هم راضون ؟ هل يشعرون بأنهم مسموعون؟  </a:t>
            </a:r>
            <a:endParaRPr sz="950" dirty="0">
              <a:latin typeface="Calibri" panose="020F0502020204030204" pitchFamily="34" charset="0"/>
              <a:cs typeface="Calibri" panose="020F0502020204030204" pitchFamily="34" charset="0"/>
            </a:endParaRPr>
          </a:p>
          <a:p>
            <a:pPr marL="12700" rtl="1">
              <a:lnSpc>
                <a:spcPct val="100000"/>
              </a:lnSpc>
              <a:spcBef>
                <a:spcPts val="1010"/>
              </a:spcBef>
            </a:pPr>
            <a:r>
              <a:rPr lang="ar-JO" sz="950" b="1" i="1" spc="55" dirty="0">
                <a:solidFill>
                  <a:srgbClr val="97569C"/>
                </a:solidFill>
                <a:latin typeface="Calibri" panose="020F0502020204030204" pitchFamily="34" charset="0"/>
                <a:cs typeface="Calibri" panose="020F0502020204030204" pitchFamily="34" charset="0"/>
              </a:rPr>
              <a:t>هل أدت الملاحظات والانطباعات إلى إتخاذ إجراء؟ </a:t>
            </a:r>
            <a:endParaRPr sz="950" dirty="0">
              <a:latin typeface="Calibri" panose="020F0502020204030204" pitchFamily="34" charset="0"/>
              <a:cs typeface="Calibri" panose="020F0502020204030204" pitchFamily="34" charset="0"/>
            </a:endParaRPr>
          </a:p>
          <a:p>
            <a:pPr marL="22860" rtl="1">
              <a:lnSpc>
                <a:spcPct val="100000"/>
              </a:lnSpc>
              <a:spcBef>
                <a:spcPts val="160"/>
              </a:spcBef>
            </a:pPr>
            <a:r>
              <a:rPr lang="ar-JO" sz="950" i="1" dirty="0">
                <a:latin typeface="Calibri" panose="020F0502020204030204" pitchFamily="34" charset="0"/>
                <a:cs typeface="Calibri" panose="020F0502020204030204" pitchFamily="34" charset="0"/>
              </a:rPr>
              <a:t>إذا لا، لماذا؟ </a:t>
            </a:r>
            <a:endParaRPr sz="950" dirty="0">
              <a:latin typeface="Calibri" panose="020F0502020204030204" pitchFamily="34" charset="0"/>
              <a:cs typeface="Calibri" panose="020F0502020204030204" pitchFamily="34" charset="0"/>
            </a:endParaRPr>
          </a:p>
          <a:p>
            <a:pPr marL="12700" marR="64769" rtl="1">
              <a:lnSpc>
                <a:spcPct val="113999"/>
              </a:lnSpc>
              <a:spcBef>
                <a:spcPts val="850"/>
              </a:spcBef>
            </a:pPr>
            <a:r>
              <a:rPr lang="ar-JO" sz="950" b="1" i="1" spc="10" dirty="0">
                <a:solidFill>
                  <a:srgbClr val="97569C"/>
                </a:solidFill>
                <a:latin typeface="Calibri" panose="020F0502020204030204" pitchFamily="34" charset="0"/>
                <a:cs typeface="Calibri" panose="020F0502020204030204" pitchFamily="34" charset="0"/>
              </a:rPr>
              <a:t>هل يلتقى المشاركين رداً بخصوص الملاحظات والانطباعات التي قدموها؟</a:t>
            </a:r>
            <a:endParaRPr sz="950" dirty="0">
              <a:latin typeface="Calibri" panose="020F0502020204030204" pitchFamily="34" charset="0"/>
              <a:cs typeface="Calibri" panose="020F0502020204030204" pitchFamily="34" charset="0"/>
            </a:endParaRPr>
          </a:p>
          <a:p>
            <a:pPr marL="22860" rtl="1">
              <a:lnSpc>
                <a:spcPct val="100000"/>
              </a:lnSpc>
              <a:spcBef>
                <a:spcPts val="160"/>
              </a:spcBef>
            </a:pPr>
            <a:r>
              <a:rPr lang="ar-JO" sz="950" i="1" dirty="0">
                <a:latin typeface="Calibri" panose="020F0502020204030204" pitchFamily="34" charset="0"/>
                <a:cs typeface="Calibri" panose="020F0502020204030204" pitchFamily="34" charset="0"/>
              </a:rPr>
              <a:t>إذا لا، لماذا؟</a:t>
            </a:r>
            <a:endParaRPr sz="950" dirty="0">
              <a:latin typeface="Calibri" panose="020F0502020204030204" pitchFamily="34" charset="0"/>
              <a:cs typeface="Calibri" panose="020F0502020204030204" pitchFamily="34" charset="0"/>
            </a:endParaRPr>
          </a:p>
        </p:txBody>
      </p:sp>
      <p:pic>
        <p:nvPicPr>
          <p:cNvPr id="14" name="object 14"/>
          <p:cNvPicPr/>
          <p:nvPr/>
        </p:nvPicPr>
        <p:blipFill>
          <a:blip r:embed="rId3" cstate="print"/>
          <a:stretch>
            <a:fillRect/>
          </a:stretch>
        </p:blipFill>
        <p:spPr>
          <a:xfrm>
            <a:off x="3870000" y="3497079"/>
            <a:ext cx="142798" cy="142798"/>
          </a:xfrm>
          <a:prstGeom prst="rect">
            <a:avLst/>
          </a:prstGeom>
        </p:spPr>
      </p:pic>
      <p:sp>
        <p:nvSpPr>
          <p:cNvPr id="15" name="object 15"/>
          <p:cNvSpPr txBox="1"/>
          <p:nvPr/>
        </p:nvSpPr>
        <p:spPr>
          <a:xfrm>
            <a:off x="3900285" y="3489738"/>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pic>
        <p:nvPicPr>
          <p:cNvPr id="16" name="object 16"/>
          <p:cNvPicPr/>
          <p:nvPr/>
        </p:nvPicPr>
        <p:blipFill>
          <a:blip r:embed="rId3" cstate="print"/>
          <a:stretch>
            <a:fillRect/>
          </a:stretch>
        </p:blipFill>
        <p:spPr>
          <a:xfrm>
            <a:off x="3870000" y="3935283"/>
            <a:ext cx="142798" cy="142798"/>
          </a:xfrm>
          <a:prstGeom prst="rect">
            <a:avLst/>
          </a:prstGeom>
        </p:spPr>
      </p:pic>
      <p:sp>
        <p:nvSpPr>
          <p:cNvPr id="17" name="object 17"/>
          <p:cNvSpPr txBox="1"/>
          <p:nvPr/>
        </p:nvSpPr>
        <p:spPr>
          <a:xfrm>
            <a:off x="3900285" y="3927941"/>
            <a:ext cx="84455" cy="135935"/>
          </a:xfrm>
          <a:prstGeom prst="rect">
            <a:avLst/>
          </a:prstGeom>
        </p:spPr>
        <p:txBody>
          <a:bodyPr vert="horz" wrap="square" lIns="0" tIns="12700" rIns="0" bIns="0" rtlCol="0">
            <a:spAutoFit/>
          </a:bodyPr>
          <a:lstStyle/>
          <a:p>
            <a:pPr marL="12700">
              <a:lnSpc>
                <a:spcPct val="100000"/>
              </a:lnSpc>
              <a:spcBef>
                <a:spcPts val="100"/>
              </a:spcBef>
            </a:pPr>
            <a:r>
              <a:rPr sz="800" b="1" spc="15" dirty="0">
                <a:solidFill>
                  <a:srgbClr val="FFFFFF"/>
                </a:solidFill>
                <a:latin typeface="Calibri" panose="020F0502020204030204" pitchFamily="34" charset="0"/>
                <a:cs typeface="Calibri" panose="020F0502020204030204" pitchFamily="34" charset="0"/>
              </a:rPr>
              <a:t>?</a:t>
            </a:r>
            <a:endParaRPr sz="800">
              <a:latin typeface="Calibri" panose="020F0502020204030204" pitchFamily="34" charset="0"/>
              <a:cs typeface="Calibri" panose="020F0502020204030204" pitchFamily="34" charset="0"/>
            </a:endParaRPr>
          </a:p>
        </p:txBody>
      </p:sp>
      <p:sp>
        <p:nvSpPr>
          <p:cNvPr id="18" name="object 18"/>
          <p:cNvSpPr txBox="1"/>
          <p:nvPr/>
        </p:nvSpPr>
        <p:spPr>
          <a:xfrm>
            <a:off x="3777206" y="4788779"/>
            <a:ext cx="2995930" cy="52911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b="0" i="0" dirty="0">
                <a:solidFill>
                  <a:schemeClr val="tx1"/>
                </a:solidFill>
                <a:effectLst/>
                <a:latin typeface="Calibri" panose="020F0502020204030204" pitchFamily="34" charset="0"/>
                <a:cs typeface="Calibri" panose="020F0502020204030204" pitchFamily="34" charset="0"/>
              </a:rPr>
              <a:t>يمكن العثور على إجابات الأسئلة أعلاه من خلال مراجعة بيانات </a:t>
            </a:r>
            <a:r>
              <a:rPr lang="ar-JO" sz="1000" dirty="0">
                <a:solidFill>
                  <a:schemeClr val="tx1"/>
                </a:solidFill>
                <a:latin typeface="Calibri" panose="020F0502020204030204" pitchFamily="34" charset="0"/>
                <a:cs typeface="Calibri" panose="020F0502020204030204" pitchFamily="34" charset="0"/>
              </a:rPr>
              <a:t>الملاحظات والبيانات</a:t>
            </a:r>
            <a:r>
              <a:rPr lang="ar-JO" sz="1000" b="0" i="0" dirty="0">
                <a:solidFill>
                  <a:schemeClr val="tx1"/>
                </a:solidFill>
                <a:effectLst/>
                <a:latin typeface="Calibri" panose="020F0502020204030204" pitchFamily="34" charset="0"/>
                <a:cs typeface="Calibri" panose="020F0502020204030204" pitchFamily="34" charset="0"/>
              </a:rPr>
              <a:t> ووثائق حول كيفية تناولها، ومن خلال المناقشات مع الزملاء وأعضاء المجتمع </a:t>
            </a:r>
            <a:r>
              <a:rPr lang="ar-JO" sz="900" b="0" i="0" dirty="0">
                <a:solidFill>
                  <a:schemeClr val="tx1"/>
                </a:solidFill>
                <a:effectLst/>
                <a:latin typeface="Calibri" panose="020F0502020204030204" pitchFamily="34" charset="0"/>
                <a:cs typeface="Calibri" panose="020F0502020204030204" pitchFamily="34" charset="0"/>
              </a:rPr>
              <a:t>وجمع البيانات المنهجية. توفر الأداة أيضاً</a:t>
            </a:r>
            <a:endParaRPr sz="950" dirty="0">
              <a:solidFill>
                <a:schemeClr val="tx1"/>
              </a:solidFill>
              <a:latin typeface="Calibri" panose="020F0502020204030204" pitchFamily="34" charset="0"/>
              <a:cs typeface="Calibri" panose="020F0502020204030204" pitchFamily="34" charset="0"/>
            </a:endParaRPr>
          </a:p>
        </p:txBody>
      </p:sp>
      <p:sp>
        <p:nvSpPr>
          <p:cNvPr id="19" name="object 19"/>
          <p:cNvSpPr txBox="1"/>
          <p:nvPr/>
        </p:nvSpPr>
        <p:spPr>
          <a:xfrm>
            <a:off x="629993" y="4804409"/>
            <a:ext cx="2995930" cy="529119"/>
          </a:xfrm>
          <a:prstGeom prst="rect">
            <a:avLst/>
          </a:prstGeom>
        </p:spPr>
        <p:txBody>
          <a:bodyPr vert="horz" wrap="square" lIns="0" tIns="12700" rIns="0" bIns="0" rtlCol="0">
            <a:spAutoFit/>
          </a:bodyPr>
          <a:lstStyle/>
          <a:p>
            <a:pPr marL="12700" marR="5080" algn="just" rtl="1">
              <a:lnSpc>
                <a:spcPct val="113999"/>
              </a:lnSpc>
              <a:spcBef>
                <a:spcPts val="100"/>
              </a:spcBef>
            </a:pPr>
            <a:r>
              <a:rPr lang="ar-JO" sz="1000" b="0" i="0" dirty="0">
                <a:solidFill>
                  <a:schemeClr val="tx1"/>
                </a:solidFill>
                <a:effectLst/>
                <a:latin typeface="Calibri" panose="020F0502020204030204" pitchFamily="34" charset="0"/>
                <a:cs typeface="Calibri" panose="020F0502020204030204" pitchFamily="34" charset="0"/>
              </a:rPr>
              <a:t>إرشادات حول كيفية تحديد قنوات الاتصال مع المجتمع وإرشادات حول كيفية البحث بشكل أفضل عن ملاحظات وانطباعات منهجية من المجتمع وأصحاب المصلحة الآخرين.</a:t>
            </a:r>
            <a:endParaRPr sz="950" dirty="0">
              <a:solidFill>
                <a:schemeClr val="tx1"/>
              </a:solidFill>
              <a:latin typeface="Calibri" panose="020F0502020204030204" pitchFamily="34" charset="0"/>
              <a:cs typeface="Calibri" panose="020F0502020204030204" pitchFamily="34" charset="0"/>
            </a:endParaRPr>
          </a:p>
        </p:txBody>
      </p:sp>
      <p:sp>
        <p:nvSpPr>
          <p:cNvPr id="20" name="object 20"/>
          <p:cNvSpPr/>
          <p:nvPr/>
        </p:nvSpPr>
        <p:spPr>
          <a:xfrm>
            <a:off x="719999" y="5764363"/>
            <a:ext cx="6120130" cy="381635"/>
          </a:xfrm>
          <a:custGeom>
            <a:avLst/>
            <a:gdLst/>
            <a:ahLst/>
            <a:cxnLst/>
            <a:rect l="l" t="t" r="r" b="b"/>
            <a:pathLst>
              <a:path w="6120130" h="381635">
                <a:moveTo>
                  <a:pt x="5929376" y="0"/>
                </a:moveTo>
                <a:lnTo>
                  <a:pt x="0" y="0"/>
                </a:lnTo>
                <a:lnTo>
                  <a:pt x="0" y="381254"/>
                </a:lnTo>
                <a:lnTo>
                  <a:pt x="5929376" y="381254"/>
                </a:lnTo>
                <a:lnTo>
                  <a:pt x="5973085" y="376219"/>
                </a:lnTo>
                <a:lnTo>
                  <a:pt x="6013210" y="361878"/>
                </a:lnTo>
                <a:lnTo>
                  <a:pt x="6048604" y="339376"/>
                </a:lnTo>
                <a:lnTo>
                  <a:pt x="6078125" y="309855"/>
                </a:lnTo>
                <a:lnTo>
                  <a:pt x="6100627" y="274461"/>
                </a:lnTo>
                <a:lnTo>
                  <a:pt x="6114968" y="234336"/>
                </a:lnTo>
                <a:lnTo>
                  <a:pt x="6120003" y="190627"/>
                </a:lnTo>
                <a:lnTo>
                  <a:pt x="6114968" y="146917"/>
                </a:lnTo>
                <a:lnTo>
                  <a:pt x="6100627" y="106792"/>
                </a:lnTo>
                <a:lnTo>
                  <a:pt x="6078125" y="71398"/>
                </a:lnTo>
                <a:lnTo>
                  <a:pt x="6048604" y="41877"/>
                </a:lnTo>
                <a:lnTo>
                  <a:pt x="6013210" y="19375"/>
                </a:lnTo>
                <a:lnTo>
                  <a:pt x="5973085" y="5034"/>
                </a:lnTo>
                <a:lnTo>
                  <a:pt x="5929376" y="0"/>
                </a:lnTo>
                <a:close/>
              </a:path>
            </a:pathLst>
          </a:custGeom>
          <a:solidFill>
            <a:srgbClr val="97569C"/>
          </a:solidFill>
        </p:spPr>
        <p:txBody>
          <a:bodyPr wrap="square" lIns="0" tIns="0" rIns="0" bIns="0" rtlCol="0"/>
          <a:lstStyle/>
          <a:p>
            <a:endParaRPr>
              <a:latin typeface="Calibri" panose="020F0502020204030204" pitchFamily="34" charset="0"/>
              <a:cs typeface="Calibri" panose="020F0502020204030204" pitchFamily="34" charset="0"/>
            </a:endParaRPr>
          </a:p>
        </p:txBody>
      </p:sp>
      <p:sp>
        <p:nvSpPr>
          <p:cNvPr id="21" name="object 21"/>
          <p:cNvSpPr txBox="1"/>
          <p:nvPr/>
        </p:nvSpPr>
        <p:spPr>
          <a:xfrm>
            <a:off x="1531931" y="5843629"/>
            <a:ext cx="4630420" cy="596265"/>
          </a:xfrm>
          <a:prstGeom prst="rect">
            <a:avLst/>
          </a:prstGeom>
        </p:spPr>
        <p:txBody>
          <a:bodyPr vert="horz" wrap="square" lIns="0" tIns="12700" rIns="0" bIns="0" rtlCol="0">
            <a:spAutoFit/>
          </a:bodyPr>
          <a:lstStyle/>
          <a:p>
            <a:pPr marL="12700" rtl="1">
              <a:lnSpc>
                <a:spcPct val="100000"/>
              </a:lnSpc>
              <a:spcBef>
                <a:spcPts val="100"/>
              </a:spcBef>
            </a:pPr>
            <a:r>
              <a:rPr lang="ar-JO" sz="1300" b="1" spc="40" dirty="0">
                <a:solidFill>
                  <a:srgbClr val="FFFFFF"/>
                </a:solidFill>
                <a:latin typeface="Calibri" panose="020F0502020204030204" pitchFamily="34" charset="0"/>
                <a:cs typeface="Calibri" panose="020F0502020204030204" pitchFamily="34" charset="0"/>
              </a:rPr>
              <a:t>المصادر</a:t>
            </a:r>
            <a:endParaRPr sz="1300" dirty="0">
              <a:latin typeface="Calibri" panose="020F0502020204030204" pitchFamily="34" charset="0"/>
              <a:cs typeface="Calibri" panose="020F0502020204030204" pitchFamily="34" charset="0"/>
            </a:endParaRPr>
          </a:p>
          <a:p>
            <a:pPr rtl="1">
              <a:lnSpc>
                <a:spcPct val="100000"/>
              </a:lnSpc>
              <a:spcBef>
                <a:spcPts val="10"/>
              </a:spcBef>
            </a:pPr>
            <a:endParaRPr sz="1450" dirty="0">
              <a:latin typeface="Calibri" panose="020F0502020204030204" pitchFamily="34" charset="0"/>
              <a:cs typeface="Calibri" panose="020F0502020204030204" pitchFamily="34" charset="0"/>
            </a:endParaRPr>
          </a:p>
          <a:p>
            <a:pPr marL="192405" indent="-179705" rtl="1">
              <a:lnSpc>
                <a:spcPct val="100000"/>
              </a:lnSpc>
              <a:buClr>
                <a:srgbClr val="673089"/>
              </a:buClr>
              <a:buFont typeface="Arial Narrow"/>
              <a:buChar char="►"/>
              <a:tabLst>
                <a:tab pos="192405" algn="l"/>
              </a:tabLst>
            </a:pPr>
            <a:r>
              <a:rPr lang="ar-JO" sz="950" u="sng" spc="-20" dirty="0">
                <a:solidFill>
                  <a:srgbClr val="992B7D"/>
                </a:solidFill>
                <a:uFill>
                  <a:solidFill>
                    <a:srgbClr val="992B7D"/>
                  </a:solidFill>
                </a:uFill>
                <a:latin typeface="Calibri" panose="020F0502020204030204" pitchFamily="34" charset="0"/>
                <a:cs typeface="Calibri" panose="020F0502020204030204" pitchFamily="34" charset="0"/>
                <a:hlinkClick r:id="rId5"/>
              </a:rPr>
              <a:t>أداة التغذية الراجعة 3: تحديد قنوات الاتصال لآلية التغذية الراجعة</a:t>
            </a:r>
            <a:endParaRPr sz="950" dirty="0">
              <a:latin typeface="Calibri" panose="020F0502020204030204" pitchFamily="34" charset="0"/>
              <a:cs typeface="Calibri" panose="020F0502020204030204" pitchFamily="34" charset="0"/>
            </a:endParaRPr>
          </a:p>
        </p:txBody>
      </p:sp>
      <p:grpSp>
        <p:nvGrpSpPr>
          <p:cNvPr id="22" name="object 22"/>
          <p:cNvGrpSpPr/>
          <p:nvPr/>
        </p:nvGrpSpPr>
        <p:grpSpPr>
          <a:xfrm>
            <a:off x="6362156" y="5718007"/>
            <a:ext cx="474345" cy="474345"/>
            <a:chOff x="469337" y="5714479"/>
            <a:chExt cx="474345" cy="474345"/>
          </a:xfrm>
        </p:grpSpPr>
        <p:sp>
          <p:nvSpPr>
            <p:cNvPr id="23" name="object 23"/>
            <p:cNvSpPr/>
            <p:nvPr/>
          </p:nvSpPr>
          <p:spPr>
            <a:xfrm>
              <a:off x="469337" y="5714479"/>
              <a:ext cx="474345" cy="474345"/>
            </a:xfrm>
            <a:custGeom>
              <a:avLst/>
              <a:gdLst/>
              <a:ahLst/>
              <a:cxnLst/>
              <a:rect l="l" t="t" r="r" b="b"/>
              <a:pathLst>
                <a:path w="474344" h="474345">
                  <a:moveTo>
                    <a:pt x="237172" y="0"/>
                  </a:moveTo>
                  <a:lnTo>
                    <a:pt x="189373" y="4817"/>
                  </a:lnTo>
                  <a:lnTo>
                    <a:pt x="144853" y="18636"/>
                  </a:lnTo>
                  <a:lnTo>
                    <a:pt x="104566" y="40501"/>
                  </a:lnTo>
                  <a:lnTo>
                    <a:pt x="69465" y="69459"/>
                  </a:lnTo>
                  <a:lnTo>
                    <a:pt x="40505" y="104557"/>
                  </a:lnTo>
                  <a:lnTo>
                    <a:pt x="18638" y="144843"/>
                  </a:lnTo>
                  <a:lnTo>
                    <a:pt x="4818" y="189361"/>
                  </a:lnTo>
                  <a:lnTo>
                    <a:pt x="0" y="237159"/>
                  </a:lnTo>
                  <a:lnTo>
                    <a:pt x="4818" y="284958"/>
                  </a:lnTo>
                  <a:lnTo>
                    <a:pt x="18638" y="329476"/>
                  </a:lnTo>
                  <a:lnTo>
                    <a:pt x="40505" y="369761"/>
                  </a:lnTo>
                  <a:lnTo>
                    <a:pt x="69465" y="404860"/>
                  </a:lnTo>
                  <a:lnTo>
                    <a:pt x="104566" y="433818"/>
                  </a:lnTo>
                  <a:lnTo>
                    <a:pt x="144853" y="455683"/>
                  </a:lnTo>
                  <a:lnTo>
                    <a:pt x="189373" y="469501"/>
                  </a:lnTo>
                  <a:lnTo>
                    <a:pt x="237172" y="474319"/>
                  </a:lnTo>
                  <a:lnTo>
                    <a:pt x="284967" y="469501"/>
                  </a:lnTo>
                  <a:lnTo>
                    <a:pt x="329483" y="455683"/>
                  </a:lnTo>
                  <a:lnTo>
                    <a:pt x="369768" y="433818"/>
                  </a:lnTo>
                  <a:lnTo>
                    <a:pt x="404868" y="404860"/>
                  </a:lnTo>
                  <a:lnTo>
                    <a:pt x="433827" y="369761"/>
                  </a:lnTo>
                  <a:lnTo>
                    <a:pt x="455694" y="329476"/>
                  </a:lnTo>
                  <a:lnTo>
                    <a:pt x="469513" y="284958"/>
                  </a:lnTo>
                  <a:lnTo>
                    <a:pt x="474332" y="237159"/>
                  </a:lnTo>
                  <a:lnTo>
                    <a:pt x="469513" y="189361"/>
                  </a:lnTo>
                  <a:lnTo>
                    <a:pt x="455694" y="144843"/>
                  </a:lnTo>
                  <a:lnTo>
                    <a:pt x="433827" y="104557"/>
                  </a:lnTo>
                  <a:lnTo>
                    <a:pt x="404868" y="69459"/>
                  </a:lnTo>
                  <a:lnTo>
                    <a:pt x="369768" y="40501"/>
                  </a:lnTo>
                  <a:lnTo>
                    <a:pt x="329483" y="18636"/>
                  </a:lnTo>
                  <a:lnTo>
                    <a:pt x="284967" y="4817"/>
                  </a:lnTo>
                  <a:lnTo>
                    <a:pt x="237172" y="0"/>
                  </a:lnTo>
                  <a:close/>
                </a:path>
              </a:pathLst>
            </a:custGeom>
            <a:solidFill>
              <a:srgbClr val="673089"/>
            </a:solidFill>
          </p:spPr>
          <p:txBody>
            <a:bodyPr wrap="square" lIns="0" tIns="0" rIns="0" bIns="0" rtlCol="0"/>
            <a:lstStyle/>
            <a:p>
              <a:endParaRPr>
                <a:latin typeface="Calibri" panose="020F0502020204030204" pitchFamily="34" charset="0"/>
                <a:cs typeface="Calibri" panose="020F0502020204030204" pitchFamily="34" charset="0"/>
              </a:endParaRPr>
            </a:p>
          </p:txBody>
        </p:sp>
        <p:pic>
          <p:nvPicPr>
            <p:cNvPr id="24" name="object 24"/>
            <p:cNvPicPr/>
            <p:nvPr/>
          </p:nvPicPr>
          <p:blipFill>
            <a:blip r:embed="rId6" cstate="print"/>
            <a:stretch>
              <a:fillRect/>
            </a:stretch>
          </p:blipFill>
          <p:spPr>
            <a:xfrm>
              <a:off x="573284" y="5817466"/>
              <a:ext cx="266442" cy="268339"/>
            </a:xfrm>
            <a:prstGeom prst="rect">
              <a:avLst/>
            </a:prstGeom>
          </p:spPr>
        </p:pic>
      </p:grpSp>
      <p:pic>
        <p:nvPicPr>
          <p:cNvPr id="25" name="object 25"/>
          <p:cNvPicPr/>
          <p:nvPr/>
        </p:nvPicPr>
        <p:blipFill>
          <a:blip r:embed="rId7" cstate="print"/>
          <a:stretch>
            <a:fillRect/>
          </a:stretch>
        </p:blipFill>
        <p:spPr>
          <a:xfrm>
            <a:off x="6239258" y="6206848"/>
            <a:ext cx="245795" cy="245795"/>
          </a:xfrm>
          <a:prstGeom prst="rect">
            <a:avLst/>
          </a:prstGeom>
        </p:spPr>
      </p:pic>
      <p:sp>
        <p:nvSpPr>
          <p:cNvPr id="26" name="object 26"/>
          <p:cNvSpPr/>
          <p:nvPr/>
        </p:nvSpPr>
        <p:spPr>
          <a:xfrm>
            <a:off x="6353455" y="9950733"/>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latin typeface="Calibri" panose="020F0502020204030204" pitchFamily="34" charset="0"/>
              <a:cs typeface="Calibri" panose="020F0502020204030204" pitchFamily="34" charset="0"/>
            </a:endParaRPr>
          </a:p>
        </p:txBody>
      </p:sp>
      <p:sp>
        <p:nvSpPr>
          <p:cNvPr id="27" name="object 27"/>
          <p:cNvSpPr txBox="1"/>
          <p:nvPr/>
        </p:nvSpPr>
        <p:spPr>
          <a:xfrm>
            <a:off x="6443878" y="9975082"/>
            <a:ext cx="3308985" cy="197490"/>
          </a:xfrm>
          <a:prstGeom prst="rect">
            <a:avLst/>
          </a:prstGeom>
        </p:spPr>
        <p:txBody>
          <a:bodyPr vert="horz" wrap="square" lIns="0" tIns="12700" rIns="0" bIns="0" rtlCol="0">
            <a:spAutoFit/>
          </a:bodyPr>
          <a:lstStyle/>
          <a:p>
            <a:pPr marL="12700">
              <a:lnSpc>
                <a:spcPct val="100000"/>
              </a:lnSpc>
              <a:spcBef>
                <a:spcPts val="100"/>
              </a:spcBef>
              <a:tabLst>
                <a:tab pos="361950" algn="l"/>
              </a:tabLst>
            </a:pPr>
            <a:r>
              <a:rPr sz="1200" b="1" spc="67" baseline="3472" dirty="0">
                <a:solidFill>
                  <a:schemeClr val="bg1"/>
                </a:solidFill>
                <a:latin typeface="Calibri" panose="020F0502020204030204" pitchFamily="34" charset="0"/>
                <a:cs typeface="Calibri" panose="020F0502020204030204" pitchFamily="34" charset="0"/>
              </a:rPr>
              <a:t>34</a:t>
            </a:r>
            <a:r>
              <a:rPr sz="1200" b="1" baseline="3472" dirty="0">
                <a:solidFill>
                  <a:schemeClr val="tx1"/>
                </a:solidFill>
                <a:latin typeface="Calibri" panose="020F0502020204030204" pitchFamily="34" charset="0"/>
                <a:cs typeface="Calibri" panose="020F0502020204030204" pitchFamily="34" charset="0"/>
              </a:rPr>
              <a:t>	</a:t>
            </a:r>
            <a:endParaRPr sz="800" dirty="0">
              <a:solidFill>
                <a:schemeClr val="tx1"/>
              </a:solidFill>
              <a:latin typeface="Calibri" panose="020F0502020204030204" pitchFamily="34" charset="0"/>
              <a:cs typeface="Calibri" panose="020F0502020204030204" pitchFamily="34" charset="0"/>
            </a:endParaRPr>
          </a:p>
        </p:txBody>
      </p:sp>
      <p:sp>
        <p:nvSpPr>
          <p:cNvPr id="28" name="Rectangle 1">
            <a:extLst>
              <a:ext uri="{FF2B5EF4-FFF2-40B4-BE49-F238E27FC236}">
                <a16:creationId xmlns:a16="http://schemas.microsoft.com/office/drawing/2014/main" id="{1DA823F7-8479-5C56-F155-BAC711FFAEED}"/>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29" name="Rectangle 2">
            <a:extLst>
              <a:ext uri="{FF2B5EF4-FFF2-40B4-BE49-F238E27FC236}">
                <a16:creationId xmlns:a16="http://schemas.microsoft.com/office/drawing/2014/main" id="{F8ED3E4D-692B-9D80-AA11-6540C3D6532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1" name="Rectangle 3">
            <a:extLst>
              <a:ext uri="{FF2B5EF4-FFF2-40B4-BE49-F238E27FC236}">
                <a16:creationId xmlns:a16="http://schemas.microsoft.com/office/drawing/2014/main" id="{E3E6202D-C099-C1EA-C4AB-63E5C6CBEE6D}"/>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2" name="Rectangle 4">
            <a:extLst>
              <a:ext uri="{FF2B5EF4-FFF2-40B4-BE49-F238E27FC236}">
                <a16:creationId xmlns:a16="http://schemas.microsoft.com/office/drawing/2014/main" id="{5E954096-D5FD-FCBD-42B7-C860BEEF84C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33" name="object 14">
            <a:extLst>
              <a:ext uri="{FF2B5EF4-FFF2-40B4-BE49-F238E27FC236}">
                <a16:creationId xmlns:a16="http://schemas.microsoft.com/office/drawing/2014/main" id="{2DE44AB6-4251-9524-E569-1D9365E42EDD}"/>
              </a:ext>
            </a:extLst>
          </p:cNvPr>
          <p:cNvSpPr txBox="1"/>
          <p:nvPr/>
        </p:nvSpPr>
        <p:spPr>
          <a:xfrm>
            <a:off x="3013355" y="9900365"/>
            <a:ext cx="3308350" cy="296748"/>
          </a:xfrm>
          <a:prstGeom prst="rect">
            <a:avLst/>
          </a:prstGeom>
        </p:spPr>
        <p:txBody>
          <a:bodyPr vert="horz" wrap="square" lIns="0" tIns="12700" rIns="0" bIns="0" rtlCol="0">
            <a:spAutoFit/>
          </a:bodyPr>
          <a:lstStyle/>
          <a:p>
            <a:pPr marL="12700" marR="5080" lvl="0" indent="0" algn="r" defTabSz="914400" eaLnBrk="1" fontAlgn="auto" latinLnBrk="0" hangingPunct="1">
              <a:lnSpc>
                <a:spcPts val="2600"/>
              </a:lnSpc>
              <a:spcBef>
                <a:spcPts val="520"/>
              </a:spcBef>
              <a:spcAft>
                <a:spcPts val="0"/>
              </a:spcAft>
              <a:buClrTx/>
              <a:buSzTx/>
              <a:buFontTx/>
              <a:buNone/>
              <a:tabLst/>
              <a:defRPr/>
            </a:pPr>
            <a:r>
              <a:rPr kumimoji="0" lang="ar-JO" sz="1000" u="none" strike="noStrike" kern="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كيف يتم </a:t>
            </a:r>
            <a:r>
              <a:rPr kumimoji="0" lang="ar-JO" sz="1000" u="none" strike="noStrike" kern="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إستخدام</a:t>
            </a:r>
            <a:r>
              <a:rPr kumimoji="0" lang="ar-JO" sz="1000" u="none" strike="noStrike" kern="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استطلاعات التصور في آلية الانطباعات والملاحظات.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3722397"/>
            <a:ext cx="7549515" cy="6969759"/>
            <a:chOff x="0" y="3722397"/>
            <a:chExt cx="7549515" cy="6969759"/>
          </a:xfrm>
        </p:grpSpPr>
        <p:pic>
          <p:nvPicPr>
            <p:cNvPr id="3" name="object 3"/>
            <p:cNvPicPr/>
            <p:nvPr/>
          </p:nvPicPr>
          <p:blipFill>
            <a:blip r:embed="rId2" cstate="print"/>
            <a:stretch>
              <a:fillRect/>
            </a:stretch>
          </p:blipFill>
          <p:spPr>
            <a:xfrm>
              <a:off x="0" y="4104005"/>
              <a:ext cx="7549286" cy="6587998"/>
            </a:xfrm>
            <a:prstGeom prst="rect">
              <a:avLst/>
            </a:prstGeom>
          </p:spPr>
        </p:pic>
        <p:sp>
          <p:nvSpPr>
            <p:cNvPr id="4" name="object 4"/>
            <p:cNvSpPr/>
            <p:nvPr/>
          </p:nvSpPr>
          <p:spPr>
            <a:xfrm>
              <a:off x="0" y="3722397"/>
              <a:ext cx="1622425" cy="1838325"/>
            </a:xfrm>
            <a:custGeom>
              <a:avLst/>
              <a:gdLst/>
              <a:ahLst/>
              <a:cxnLst/>
              <a:rect l="l" t="t" r="r" b="b"/>
              <a:pathLst>
                <a:path w="1622425" h="1838325">
                  <a:moveTo>
                    <a:pt x="703019" y="0"/>
                  </a:moveTo>
                  <a:lnTo>
                    <a:pt x="654212" y="1273"/>
                  </a:lnTo>
                  <a:lnTo>
                    <a:pt x="606067" y="5053"/>
                  </a:lnTo>
                  <a:lnTo>
                    <a:pt x="558650" y="11274"/>
                  </a:lnTo>
                  <a:lnTo>
                    <a:pt x="512023" y="19874"/>
                  </a:lnTo>
                  <a:lnTo>
                    <a:pt x="466250" y="30789"/>
                  </a:lnTo>
                  <a:lnTo>
                    <a:pt x="421395" y="43955"/>
                  </a:lnTo>
                  <a:lnTo>
                    <a:pt x="377521" y="59309"/>
                  </a:lnTo>
                  <a:lnTo>
                    <a:pt x="334691" y="76787"/>
                  </a:lnTo>
                  <a:lnTo>
                    <a:pt x="292969" y="96326"/>
                  </a:lnTo>
                  <a:lnTo>
                    <a:pt x="252419" y="117863"/>
                  </a:lnTo>
                  <a:lnTo>
                    <a:pt x="213104" y="141333"/>
                  </a:lnTo>
                  <a:lnTo>
                    <a:pt x="175088" y="166674"/>
                  </a:lnTo>
                  <a:lnTo>
                    <a:pt x="138434" y="193821"/>
                  </a:lnTo>
                  <a:lnTo>
                    <a:pt x="103205" y="222712"/>
                  </a:lnTo>
                  <a:lnTo>
                    <a:pt x="69466" y="253282"/>
                  </a:lnTo>
                  <a:lnTo>
                    <a:pt x="37279" y="285469"/>
                  </a:lnTo>
                  <a:lnTo>
                    <a:pt x="6709" y="319208"/>
                  </a:lnTo>
                  <a:lnTo>
                    <a:pt x="0" y="327390"/>
                  </a:lnTo>
                  <a:lnTo>
                    <a:pt x="0" y="1510660"/>
                  </a:lnTo>
                  <a:lnTo>
                    <a:pt x="37279" y="1552581"/>
                  </a:lnTo>
                  <a:lnTo>
                    <a:pt x="69466" y="1584767"/>
                  </a:lnTo>
                  <a:lnTo>
                    <a:pt x="103205" y="1615337"/>
                  </a:lnTo>
                  <a:lnTo>
                    <a:pt x="138434" y="1644227"/>
                  </a:lnTo>
                  <a:lnTo>
                    <a:pt x="175088" y="1671374"/>
                  </a:lnTo>
                  <a:lnTo>
                    <a:pt x="213104" y="1696715"/>
                  </a:lnTo>
                  <a:lnTo>
                    <a:pt x="252419" y="1720184"/>
                  </a:lnTo>
                  <a:lnTo>
                    <a:pt x="292969" y="1741721"/>
                  </a:lnTo>
                  <a:lnTo>
                    <a:pt x="334691" y="1761259"/>
                  </a:lnTo>
                  <a:lnTo>
                    <a:pt x="377521" y="1778737"/>
                  </a:lnTo>
                  <a:lnTo>
                    <a:pt x="421395" y="1794091"/>
                  </a:lnTo>
                  <a:lnTo>
                    <a:pt x="466250" y="1807257"/>
                  </a:lnTo>
                  <a:lnTo>
                    <a:pt x="512023" y="1818171"/>
                  </a:lnTo>
                  <a:lnTo>
                    <a:pt x="558650" y="1826771"/>
                  </a:lnTo>
                  <a:lnTo>
                    <a:pt x="606067" y="1832992"/>
                  </a:lnTo>
                  <a:lnTo>
                    <a:pt x="654212" y="1836771"/>
                  </a:lnTo>
                  <a:lnTo>
                    <a:pt x="703019" y="1838045"/>
                  </a:lnTo>
                  <a:lnTo>
                    <a:pt x="751827" y="1836771"/>
                  </a:lnTo>
                  <a:lnTo>
                    <a:pt x="799971" y="1832992"/>
                  </a:lnTo>
                  <a:lnTo>
                    <a:pt x="847389" y="1826771"/>
                  </a:lnTo>
                  <a:lnTo>
                    <a:pt x="894016" y="1818171"/>
                  </a:lnTo>
                  <a:lnTo>
                    <a:pt x="939788" y="1807257"/>
                  </a:lnTo>
                  <a:lnTo>
                    <a:pt x="984644" y="1794091"/>
                  </a:lnTo>
                  <a:lnTo>
                    <a:pt x="1028518" y="1778737"/>
                  </a:lnTo>
                  <a:lnTo>
                    <a:pt x="1071348" y="1761259"/>
                  </a:lnTo>
                  <a:lnTo>
                    <a:pt x="1113069" y="1741721"/>
                  </a:lnTo>
                  <a:lnTo>
                    <a:pt x="1153619" y="1720184"/>
                  </a:lnTo>
                  <a:lnTo>
                    <a:pt x="1192934" y="1696715"/>
                  </a:lnTo>
                  <a:lnTo>
                    <a:pt x="1230951" y="1671374"/>
                  </a:lnTo>
                  <a:lnTo>
                    <a:pt x="1267605" y="1644227"/>
                  </a:lnTo>
                  <a:lnTo>
                    <a:pt x="1302833" y="1615337"/>
                  </a:lnTo>
                  <a:lnTo>
                    <a:pt x="1336573" y="1584767"/>
                  </a:lnTo>
                  <a:lnTo>
                    <a:pt x="1368759" y="1552581"/>
                  </a:lnTo>
                  <a:lnTo>
                    <a:pt x="1399330" y="1518841"/>
                  </a:lnTo>
                  <a:lnTo>
                    <a:pt x="1428220" y="1483613"/>
                  </a:lnTo>
                  <a:lnTo>
                    <a:pt x="1455368" y="1446959"/>
                  </a:lnTo>
                  <a:lnTo>
                    <a:pt x="1480709" y="1408943"/>
                  </a:lnTo>
                  <a:lnTo>
                    <a:pt x="1504179" y="1369628"/>
                  </a:lnTo>
                  <a:lnTo>
                    <a:pt x="1525715" y="1329078"/>
                  </a:lnTo>
                  <a:lnTo>
                    <a:pt x="1545255" y="1287356"/>
                  </a:lnTo>
                  <a:lnTo>
                    <a:pt x="1562733" y="1244526"/>
                  </a:lnTo>
                  <a:lnTo>
                    <a:pt x="1578087" y="1200651"/>
                  </a:lnTo>
                  <a:lnTo>
                    <a:pt x="1591253" y="1155796"/>
                  </a:lnTo>
                  <a:lnTo>
                    <a:pt x="1602168" y="1110022"/>
                  </a:lnTo>
                  <a:lnTo>
                    <a:pt x="1610768" y="1063395"/>
                  </a:lnTo>
                  <a:lnTo>
                    <a:pt x="1616989" y="1015976"/>
                  </a:lnTo>
                  <a:lnTo>
                    <a:pt x="1620768" y="967831"/>
                  </a:lnTo>
                  <a:lnTo>
                    <a:pt x="1622042" y="919022"/>
                  </a:lnTo>
                  <a:lnTo>
                    <a:pt x="1620768" y="870215"/>
                  </a:lnTo>
                  <a:lnTo>
                    <a:pt x="1616989" y="822070"/>
                  </a:lnTo>
                  <a:lnTo>
                    <a:pt x="1610768" y="774653"/>
                  </a:lnTo>
                  <a:lnTo>
                    <a:pt x="1602168" y="728026"/>
                  </a:lnTo>
                  <a:lnTo>
                    <a:pt x="1591253" y="682253"/>
                  </a:lnTo>
                  <a:lnTo>
                    <a:pt x="1578087" y="637398"/>
                  </a:lnTo>
                  <a:lnTo>
                    <a:pt x="1562733" y="593524"/>
                  </a:lnTo>
                  <a:lnTo>
                    <a:pt x="1545255" y="550694"/>
                  </a:lnTo>
                  <a:lnTo>
                    <a:pt x="1525715" y="508972"/>
                  </a:lnTo>
                  <a:lnTo>
                    <a:pt x="1504179" y="468422"/>
                  </a:lnTo>
                  <a:lnTo>
                    <a:pt x="1480709" y="429107"/>
                  </a:lnTo>
                  <a:lnTo>
                    <a:pt x="1455368" y="391091"/>
                  </a:lnTo>
                  <a:lnTo>
                    <a:pt x="1428220" y="354437"/>
                  </a:lnTo>
                  <a:lnTo>
                    <a:pt x="1399330" y="319208"/>
                  </a:lnTo>
                  <a:lnTo>
                    <a:pt x="1368759" y="285469"/>
                  </a:lnTo>
                  <a:lnTo>
                    <a:pt x="1336573" y="253282"/>
                  </a:lnTo>
                  <a:lnTo>
                    <a:pt x="1302833" y="222712"/>
                  </a:lnTo>
                  <a:lnTo>
                    <a:pt x="1267605" y="193821"/>
                  </a:lnTo>
                  <a:lnTo>
                    <a:pt x="1230951" y="166674"/>
                  </a:lnTo>
                  <a:lnTo>
                    <a:pt x="1192934" y="141333"/>
                  </a:lnTo>
                  <a:lnTo>
                    <a:pt x="1153619" y="117863"/>
                  </a:lnTo>
                  <a:lnTo>
                    <a:pt x="1113069" y="96326"/>
                  </a:lnTo>
                  <a:lnTo>
                    <a:pt x="1071348" y="76787"/>
                  </a:lnTo>
                  <a:lnTo>
                    <a:pt x="1028518" y="59309"/>
                  </a:lnTo>
                  <a:lnTo>
                    <a:pt x="984644" y="43955"/>
                  </a:lnTo>
                  <a:lnTo>
                    <a:pt x="939788" y="30789"/>
                  </a:lnTo>
                  <a:lnTo>
                    <a:pt x="894016" y="19874"/>
                  </a:lnTo>
                  <a:lnTo>
                    <a:pt x="847389" y="11274"/>
                  </a:lnTo>
                  <a:lnTo>
                    <a:pt x="799971" y="5053"/>
                  </a:lnTo>
                  <a:lnTo>
                    <a:pt x="751827" y="1273"/>
                  </a:lnTo>
                  <a:lnTo>
                    <a:pt x="703019" y="0"/>
                  </a:lnTo>
                  <a:close/>
                </a:path>
              </a:pathLst>
            </a:custGeom>
            <a:solidFill>
              <a:srgbClr val="FFFFFF">
                <a:alpha val="58000"/>
              </a:srgbClr>
            </a:solidFill>
          </p:spPr>
          <p:txBody>
            <a:bodyPr wrap="square" lIns="0" tIns="0" rIns="0" bIns="0" rtlCol="0"/>
            <a:lstStyle/>
            <a:p>
              <a:endParaRPr>
                <a:cs typeface="Calibri" panose="020F0502020204030204" pitchFamily="34" charset="0"/>
              </a:endParaRPr>
            </a:p>
          </p:txBody>
        </p:sp>
        <p:sp>
          <p:nvSpPr>
            <p:cNvPr id="5" name="object 5"/>
            <p:cNvSpPr/>
            <p:nvPr/>
          </p:nvSpPr>
          <p:spPr>
            <a:xfrm>
              <a:off x="0" y="3746643"/>
              <a:ext cx="1565275" cy="1781175"/>
            </a:xfrm>
            <a:custGeom>
              <a:avLst/>
              <a:gdLst/>
              <a:ahLst/>
              <a:cxnLst/>
              <a:rect l="l" t="t" r="r" b="b"/>
              <a:pathLst>
                <a:path w="1565275" h="1781175">
                  <a:moveTo>
                    <a:pt x="674450" y="0"/>
                  </a:moveTo>
                  <a:lnTo>
                    <a:pt x="625593" y="1317"/>
                  </a:lnTo>
                  <a:lnTo>
                    <a:pt x="577425" y="5225"/>
                  </a:lnTo>
                  <a:lnTo>
                    <a:pt x="530014" y="11654"/>
                  </a:lnTo>
                  <a:lnTo>
                    <a:pt x="483427" y="20537"/>
                  </a:lnTo>
                  <a:lnTo>
                    <a:pt x="437733" y="31807"/>
                  </a:lnTo>
                  <a:lnTo>
                    <a:pt x="392999" y="45395"/>
                  </a:lnTo>
                  <a:lnTo>
                    <a:pt x="349293" y="61233"/>
                  </a:lnTo>
                  <a:lnTo>
                    <a:pt x="306683" y="79254"/>
                  </a:lnTo>
                  <a:lnTo>
                    <a:pt x="265237" y="99389"/>
                  </a:lnTo>
                  <a:lnTo>
                    <a:pt x="225023" y="121571"/>
                  </a:lnTo>
                  <a:lnTo>
                    <a:pt x="186109" y="145732"/>
                  </a:lnTo>
                  <a:lnTo>
                    <a:pt x="148562" y="171804"/>
                  </a:lnTo>
                  <a:lnTo>
                    <a:pt x="112451" y="199719"/>
                  </a:lnTo>
                  <a:lnTo>
                    <a:pt x="77843" y="229408"/>
                  </a:lnTo>
                  <a:lnTo>
                    <a:pt x="44807" y="260805"/>
                  </a:lnTo>
                  <a:lnTo>
                    <a:pt x="13410" y="293841"/>
                  </a:lnTo>
                  <a:lnTo>
                    <a:pt x="0" y="309474"/>
                  </a:lnTo>
                  <a:lnTo>
                    <a:pt x="0" y="1471432"/>
                  </a:lnTo>
                  <a:lnTo>
                    <a:pt x="44807" y="1520101"/>
                  </a:lnTo>
                  <a:lnTo>
                    <a:pt x="77843" y="1551498"/>
                  </a:lnTo>
                  <a:lnTo>
                    <a:pt x="112451" y="1581188"/>
                  </a:lnTo>
                  <a:lnTo>
                    <a:pt x="148562" y="1609103"/>
                  </a:lnTo>
                  <a:lnTo>
                    <a:pt x="186109" y="1635174"/>
                  </a:lnTo>
                  <a:lnTo>
                    <a:pt x="225023" y="1659335"/>
                  </a:lnTo>
                  <a:lnTo>
                    <a:pt x="265237" y="1681518"/>
                  </a:lnTo>
                  <a:lnTo>
                    <a:pt x="306683" y="1701653"/>
                  </a:lnTo>
                  <a:lnTo>
                    <a:pt x="349293" y="1719674"/>
                  </a:lnTo>
                  <a:lnTo>
                    <a:pt x="392999" y="1735512"/>
                  </a:lnTo>
                  <a:lnTo>
                    <a:pt x="437733" y="1749100"/>
                  </a:lnTo>
                  <a:lnTo>
                    <a:pt x="483427" y="1760370"/>
                  </a:lnTo>
                  <a:lnTo>
                    <a:pt x="530014" y="1769253"/>
                  </a:lnTo>
                  <a:lnTo>
                    <a:pt x="577425" y="1775683"/>
                  </a:lnTo>
                  <a:lnTo>
                    <a:pt x="625593" y="1779590"/>
                  </a:lnTo>
                  <a:lnTo>
                    <a:pt x="674450" y="1780908"/>
                  </a:lnTo>
                  <a:lnTo>
                    <a:pt x="723306" y="1779590"/>
                  </a:lnTo>
                  <a:lnTo>
                    <a:pt x="771474" y="1775683"/>
                  </a:lnTo>
                  <a:lnTo>
                    <a:pt x="818885" y="1769253"/>
                  </a:lnTo>
                  <a:lnTo>
                    <a:pt x="865472" y="1760370"/>
                  </a:lnTo>
                  <a:lnTo>
                    <a:pt x="911166" y="1749100"/>
                  </a:lnTo>
                  <a:lnTo>
                    <a:pt x="955900" y="1735512"/>
                  </a:lnTo>
                  <a:lnTo>
                    <a:pt x="999606" y="1719674"/>
                  </a:lnTo>
                  <a:lnTo>
                    <a:pt x="1042216" y="1701653"/>
                  </a:lnTo>
                  <a:lnTo>
                    <a:pt x="1083662" y="1681518"/>
                  </a:lnTo>
                  <a:lnTo>
                    <a:pt x="1123876" y="1659335"/>
                  </a:lnTo>
                  <a:lnTo>
                    <a:pt x="1162790" y="1635174"/>
                  </a:lnTo>
                  <a:lnTo>
                    <a:pt x="1200337" y="1609103"/>
                  </a:lnTo>
                  <a:lnTo>
                    <a:pt x="1236448" y="1581188"/>
                  </a:lnTo>
                  <a:lnTo>
                    <a:pt x="1271056" y="1551498"/>
                  </a:lnTo>
                  <a:lnTo>
                    <a:pt x="1304092" y="1520101"/>
                  </a:lnTo>
                  <a:lnTo>
                    <a:pt x="1335489" y="1487064"/>
                  </a:lnTo>
                  <a:lnTo>
                    <a:pt x="1365178" y="1452456"/>
                  </a:lnTo>
                  <a:lnTo>
                    <a:pt x="1393093" y="1416345"/>
                  </a:lnTo>
                  <a:lnTo>
                    <a:pt x="1419165" y="1378798"/>
                  </a:lnTo>
                  <a:lnTo>
                    <a:pt x="1443325" y="1339883"/>
                  </a:lnTo>
                  <a:lnTo>
                    <a:pt x="1465507" y="1299668"/>
                  </a:lnTo>
                  <a:lnTo>
                    <a:pt x="1485643" y="1258222"/>
                  </a:lnTo>
                  <a:lnTo>
                    <a:pt x="1503664" y="1215611"/>
                  </a:lnTo>
                  <a:lnTo>
                    <a:pt x="1519502" y="1171904"/>
                  </a:lnTo>
                  <a:lnTo>
                    <a:pt x="1533090" y="1127169"/>
                  </a:lnTo>
                  <a:lnTo>
                    <a:pt x="1544359" y="1081474"/>
                  </a:lnTo>
                  <a:lnTo>
                    <a:pt x="1553243" y="1034886"/>
                  </a:lnTo>
                  <a:lnTo>
                    <a:pt x="1559672" y="987474"/>
                  </a:lnTo>
                  <a:lnTo>
                    <a:pt x="1563580" y="939305"/>
                  </a:lnTo>
                  <a:lnTo>
                    <a:pt x="1564897" y="890447"/>
                  </a:lnTo>
                  <a:lnTo>
                    <a:pt x="1563580" y="841591"/>
                  </a:lnTo>
                  <a:lnTo>
                    <a:pt x="1559672" y="793423"/>
                  </a:lnTo>
                  <a:lnTo>
                    <a:pt x="1553243" y="746012"/>
                  </a:lnTo>
                  <a:lnTo>
                    <a:pt x="1544359" y="699425"/>
                  </a:lnTo>
                  <a:lnTo>
                    <a:pt x="1533090" y="653731"/>
                  </a:lnTo>
                  <a:lnTo>
                    <a:pt x="1519502" y="608996"/>
                  </a:lnTo>
                  <a:lnTo>
                    <a:pt x="1503664" y="565290"/>
                  </a:lnTo>
                  <a:lnTo>
                    <a:pt x="1485643" y="522681"/>
                  </a:lnTo>
                  <a:lnTo>
                    <a:pt x="1465507" y="481235"/>
                  </a:lnTo>
                  <a:lnTo>
                    <a:pt x="1443325" y="441021"/>
                  </a:lnTo>
                  <a:lnTo>
                    <a:pt x="1419165" y="402106"/>
                  </a:lnTo>
                  <a:lnTo>
                    <a:pt x="1393093" y="364560"/>
                  </a:lnTo>
                  <a:lnTo>
                    <a:pt x="1365178" y="328449"/>
                  </a:lnTo>
                  <a:lnTo>
                    <a:pt x="1335489" y="293841"/>
                  </a:lnTo>
                  <a:lnTo>
                    <a:pt x="1304092" y="260805"/>
                  </a:lnTo>
                  <a:lnTo>
                    <a:pt x="1271056" y="229408"/>
                  </a:lnTo>
                  <a:lnTo>
                    <a:pt x="1236448" y="199719"/>
                  </a:lnTo>
                  <a:lnTo>
                    <a:pt x="1200337" y="171804"/>
                  </a:lnTo>
                  <a:lnTo>
                    <a:pt x="1162790" y="145732"/>
                  </a:lnTo>
                  <a:lnTo>
                    <a:pt x="1123876" y="121571"/>
                  </a:lnTo>
                  <a:lnTo>
                    <a:pt x="1083662" y="99389"/>
                  </a:lnTo>
                  <a:lnTo>
                    <a:pt x="1042216" y="79254"/>
                  </a:lnTo>
                  <a:lnTo>
                    <a:pt x="999606" y="61233"/>
                  </a:lnTo>
                  <a:lnTo>
                    <a:pt x="955900" y="45395"/>
                  </a:lnTo>
                  <a:lnTo>
                    <a:pt x="911166" y="31807"/>
                  </a:lnTo>
                  <a:lnTo>
                    <a:pt x="865472" y="20537"/>
                  </a:lnTo>
                  <a:lnTo>
                    <a:pt x="818885" y="11654"/>
                  </a:lnTo>
                  <a:lnTo>
                    <a:pt x="771474" y="5225"/>
                  </a:lnTo>
                  <a:lnTo>
                    <a:pt x="723306" y="1317"/>
                  </a:lnTo>
                  <a:lnTo>
                    <a:pt x="674450" y="0"/>
                  </a:lnTo>
                  <a:close/>
                </a:path>
              </a:pathLst>
            </a:custGeom>
            <a:solidFill>
              <a:srgbClr val="A92886"/>
            </a:solidFill>
          </p:spPr>
          <p:txBody>
            <a:bodyPr wrap="square" lIns="0" tIns="0" rIns="0" bIns="0" rtlCol="0"/>
            <a:lstStyle/>
            <a:p>
              <a:endParaRPr>
                <a:cs typeface="Calibri" panose="020F0502020204030204" pitchFamily="34" charset="0"/>
              </a:endParaRPr>
            </a:p>
          </p:txBody>
        </p:sp>
      </p:grpSp>
      <p:sp>
        <p:nvSpPr>
          <p:cNvPr id="6" name="object 6"/>
          <p:cNvSpPr txBox="1"/>
          <p:nvPr/>
        </p:nvSpPr>
        <p:spPr>
          <a:xfrm>
            <a:off x="43044" y="4436372"/>
            <a:ext cx="1327785" cy="746358"/>
          </a:xfrm>
          <a:prstGeom prst="rect">
            <a:avLst/>
          </a:prstGeom>
        </p:spPr>
        <p:txBody>
          <a:bodyPr vert="horz" wrap="square" lIns="0" tIns="7620" rIns="0" bIns="0"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800" b="0" i="0" u="none" strike="noStrike" cap="none" normalizeH="0" baseline="0" dirty="0">
                <a:ln>
                  <a:noFill/>
                </a:ln>
                <a:solidFill>
                  <a:schemeClr val="bg1"/>
                </a:solidFill>
                <a:effectLst/>
                <a:latin typeface="inherit"/>
                <a:cs typeface="Calibri" panose="020F0502020204030204" pitchFamily="34" charset="0"/>
              </a:rPr>
              <a:t>نيجيريا 2021 - ماريا تحمل حفيدتها أثناء </a:t>
            </a:r>
            <a:r>
              <a:rPr kumimoji="0" lang="ar-JO" altLang="en-US" sz="800" b="0" i="0" u="none" strike="noStrike" cap="none" normalizeH="0" baseline="0" dirty="0">
                <a:ln>
                  <a:noFill/>
                </a:ln>
                <a:solidFill>
                  <a:schemeClr val="bg1"/>
                </a:solidFill>
                <a:effectLst/>
                <a:latin typeface="inherit"/>
                <a:cs typeface="Calibri" panose="020F0502020204030204" pitchFamily="34" charset="0"/>
              </a:rPr>
              <a:t>تحدثها إلى</a:t>
            </a:r>
            <a:r>
              <a:rPr kumimoji="0" lang="ar-SA" altLang="en-US" sz="800" b="0" i="0" u="none" strike="noStrike" cap="none" normalizeH="0" baseline="0" dirty="0">
                <a:ln>
                  <a:noFill/>
                </a:ln>
                <a:solidFill>
                  <a:schemeClr val="bg1"/>
                </a:solidFill>
                <a:effectLst/>
                <a:latin typeface="inherit"/>
                <a:cs typeface="Calibri" panose="020F0502020204030204" pitchFamily="34" charset="0"/>
              </a:rPr>
              <a:t> متطوعة الصليب الأحمر النيجيري، هاوا، في منزلها الذي غمرته المياه. © كوري بتلر/الاتحاد الدولي لجمعيات الصليب الأحمر والهلال الأحمر</a:t>
            </a:r>
            <a:r>
              <a:rPr kumimoji="0" lang="en-US" altLang="en-US" sz="100" b="0" i="0" u="none" strike="noStrike" cap="none" normalizeH="0" baseline="0" dirty="0">
                <a:ln>
                  <a:noFill/>
                </a:ln>
                <a:solidFill>
                  <a:schemeClr val="bg1"/>
                </a:solidFill>
                <a:effectLst/>
                <a:cs typeface="Calibri" panose="020F0502020204030204" pitchFamily="34" charset="0"/>
              </a:rPr>
              <a:t> </a:t>
            </a:r>
            <a:endParaRPr kumimoji="0" lang="en-US" altLang="en-US" sz="800" b="0" i="0" u="none" strike="noStrike" cap="none" normalizeH="0" baseline="0" dirty="0">
              <a:ln>
                <a:noFill/>
              </a:ln>
              <a:solidFill>
                <a:schemeClr val="bg1"/>
              </a:solidFill>
              <a:effectLst/>
              <a:latin typeface="Arial" panose="020B0604020202020204" pitchFamily="34" charset="0"/>
              <a:cs typeface="Calibri" panose="020F0502020204030204" pitchFamily="34" charset="0"/>
            </a:endParaRPr>
          </a:p>
        </p:txBody>
      </p:sp>
      <p:sp>
        <p:nvSpPr>
          <p:cNvPr id="7" name="object 7"/>
          <p:cNvSpPr/>
          <p:nvPr/>
        </p:nvSpPr>
        <p:spPr>
          <a:xfrm>
            <a:off x="0" y="3671976"/>
            <a:ext cx="2433955" cy="432434"/>
          </a:xfrm>
          <a:custGeom>
            <a:avLst/>
            <a:gdLst/>
            <a:ahLst/>
            <a:cxnLst/>
            <a:rect l="l" t="t" r="r" b="b"/>
            <a:pathLst>
              <a:path w="2433955" h="432435">
                <a:moveTo>
                  <a:pt x="2433599" y="0"/>
                </a:moveTo>
                <a:lnTo>
                  <a:pt x="0" y="0"/>
                </a:lnTo>
                <a:lnTo>
                  <a:pt x="0" y="432003"/>
                </a:lnTo>
                <a:lnTo>
                  <a:pt x="2433599" y="432003"/>
                </a:lnTo>
                <a:lnTo>
                  <a:pt x="2433599" y="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8" name="object 8"/>
          <p:cNvSpPr/>
          <p:nvPr/>
        </p:nvSpPr>
        <p:spPr>
          <a:xfrm>
            <a:off x="2025650" y="1308100"/>
            <a:ext cx="5078730" cy="0"/>
          </a:xfrm>
          <a:custGeom>
            <a:avLst/>
            <a:gdLst/>
            <a:ahLst/>
            <a:cxnLst/>
            <a:rect l="l" t="t" r="r" b="b"/>
            <a:pathLst>
              <a:path w="5078730">
                <a:moveTo>
                  <a:pt x="0" y="0"/>
                </a:moveTo>
                <a:lnTo>
                  <a:pt x="5078196" y="0"/>
                </a:lnTo>
              </a:path>
            </a:pathLst>
          </a:custGeom>
          <a:ln w="6350">
            <a:solidFill>
              <a:srgbClr val="0D2243"/>
            </a:solidFill>
          </a:ln>
        </p:spPr>
        <p:txBody>
          <a:bodyPr wrap="square" lIns="0" tIns="0" rIns="0" bIns="0" rtlCol="0"/>
          <a:lstStyle/>
          <a:p>
            <a:endParaRPr>
              <a:cs typeface="Calibri" panose="020F0502020204030204" pitchFamily="34" charset="0"/>
            </a:endParaRPr>
          </a:p>
        </p:txBody>
      </p:sp>
      <p:sp>
        <p:nvSpPr>
          <p:cNvPr id="9" name="object 9"/>
          <p:cNvSpPr txBox="1">
            <a:spLocks noGrp="1"/>
          </p:cNvSpPr>
          <p:nvPr>
            <p:ph type="title"/>
          </p:nvPr>
        </p:nvSpPr>
        <p:spPr>
          <a:xfrm>
            <a:off x="1873250" y="719635"/>
            <a:ext cx="5103495" cy="482600"/>
          </a:xfrm>
          <a:prstGeom prst="rect">
            <a:avLst/>
          </a:prstGeom>
        </p:spPr>
        <p:txBody>
          <a:bodyPr vert="horz" wrap="square" lIns="0" tIns="12700" rIns="0" bIns="0" rtlCol="0">
            <a:spAutoFit/>
          </a:bodyPr>
          <a:lstStyle/>
          <a:p>
            <a:pPr marL="12700" algn="r" rtl="1">
              <a:lnSpc>
                <a:spcPct val="100000"/>
              </a:lnSpc>
              <a:spcBef>
                <a:spcPts val="100"/>
              </a:spcBef>
            </a:pPr>
            <a:r>
              <a:rPr lang="ar-JO" spc="220" dirty="0">
                <a:cs typeface="Calibri" panose="020F0502020204030204" pitchFamily="34" charset="0"/>
              </a:rPr>
              <a:t>المصادر الإضافية</a:t>
            </a:r>
            <a:endParaRPr spc="275" dirty="0">
              <a:cs typeface="Calibri" panose="020F0502020204030204" pitchFamily="34" charset="0"/>
            </a:endParaRPr>
          </a:p>
        </p:txBody>
      </p:sp>
      <p:sp>
        <p:nvSpPr>
          <p:cNvPr id="10" name="object 10"/>
          <p:cNvSpPr txBox="1"/>
          <p:nvPr/>
        </p:nvSpPr>
        <p:spPr>
          <a:xfrm>
            <a:off x="706937" y="1552556"/>
            <a:ext cx="5977255" cy="2321148"/>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الإرشادات الرئيسية المكملة لهذا الدليل</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0014" indent="-107314" rtl="1">
              <a:lnSpc>
                <a:spcPct val="100000"/>
              </a:lnSpc>
              <a:spcBef>
                <a:spcPts val="1010"/>
              </a:spcBef>
              <a:buFont typeface="Wingdings"/>
              <a:buChar char=""/>
              <a:tabLst>
                <a:tab pos="120014" algn="l"/>
              </a:tabLst>
            </a:pPr>
            <a:r>
              <a:rPr lang="ar-JO" sz="1000" u="sng" dirty="0">
                <a:solidFill>
                  <a:srgbClr val="992B7D"/>
                </a:solidFill>
                <a:uFill>
                  <a:solidFill>
                    <a:srgbClr val="992B7D"/>
                  </a:solidFill>
                </a:uFill>
                <a:latin typeface="Arial"/>
                <a:cs typeface="Calibri" panose="020F0502020204030204" pitchFamily="34" charset="0"/>
                <a:hlinkClick r:id="rId3"/>
              </a:rPr>
              <a:t>مجموعة ملاحظات وانطباعات الإتحاد الدولي لجمعيات الصليب الأحمر والهلال الأحمر</a:t>
            </a:r>
            <a:endParaRPr sz="1000" dirty="0">
              <a:latin typeface="Arial"/>
              <a:cs typeface="Calibri" panose="020F0502020204030204" pitchFamily="34" charset="0"/>
            </a:endParaRPr>
          </a:p>
          <a:p>
            <a:pPr marL="120014" indent="-107314" rtl="1">
              <a:lnSpc>
                <a:spcPct val="100000"/>
              </a:lnSpc>
              <a:spcBef>
                <a:spcPts val="160"/>
              </a:spcBef>
              <a:buFont typeface="Wingdings"/>
              <a:buChar char=""/>
              <a:tabLst>
                <a:tab pos="120014" algn="l"/>
              </a:tabLst>
            </a:pPr>
            <a:r>
              <a:rPr lang="ar-JO" sz="1000" u="sng" dirty="0">
                <a:solidFill>
                  <a:srgbClr val="992B7D"/>
                </a:solidFill>
                <a:uFill>
                  <a:solidFill>
                    <a:srgbClr val="992B7D"/>
                  </a:solidFill>
                </a:uFill>
                <a:latin typeface="Arial"/>
                <a:cs typeface="Calibri" panose="020F0502020204030204" pitchFamily="34" charset="0"/>
                <a:hlinkClick r:id="rId4"/>
              </a:rPr>
              <a:t>دليل الصليب الأحمر والهلال الأحمر للمشاركة والمساءلة المجتمعية </a:t>
            </a:r>
            <a:r>
              <a:rPr lang="ar-JO" sz="1000" dirty="0">
                <a:latin typeface="Arial"/>
                <a:cs typeface="Calibri" panose="020F0502020204030204" pitchFamily="34" charset="0"/>
              </a:rPr>
              <a:t>و</a:t>
            </a:r>
            <a:r>
              <a:rPr sz="1000" dirty="0">
                <a:latin typeface="Arial"/>
                <a:cs typeface="Calibri" panose="020F0502020204030204" pitchFamily="34" charset="0"/>
              </a:rPr>
              <a:t> </a:t>
            </a:r>
            <a:r>
              <a:rPr lang="ar-JO" sz="1000" u="sng" dirty="0">
                <a:solidFill>
                  <a:srgbClr val="992B7D"/>
                </a:solidFill>
                <a:uFill>
                  <a:solidFill>
                    <a:srgbClr val="992B7D"/>
                  </a:solidFill>
                </a:uFill>
                <a:latin typeface="Arial"/>
                <a:cs typeface="Calibri" panose="020F0502020204030204" pitchFamily="34" charset="0"/>
                <a:hlinkClick r:id="rId5"/>
              </a:rPr>
              <a:t>وأدواتهم</a:t>
            </a:r>
            <a:endParaRPr sz="1000" dirty="0">
              <a:latin typeface="Arial"/>
              <a:cs typeface="Calibri" panose="020F0502020204030204" pitchFamily="34" charset="0"/>
            </a:endParaRPr>
          </a:p>
          <a:p>
            <a:pPr marL="120014" indent="-107314" rtl="1">
              <a:lnSpc>
                <a:spcPct val="100000"/>
              </a:lnSpc>
              <a:spcBef>
                <a:spcPts val="160"/>
              </a:spcBef>
              <a:buFont typeface="Wingdings"/>
              <a:buChar char=""/>
              <a:tabLst>
                <a:tab pos="120014" algn="l"/>
              </a:tabLst>
            </a:pPr>
            <a:r>
              <a:rPr lang="ar-JO" sz="1000" u="sng" dirty="0">
                <a:solidFill>
                  <a:srgbClr val="992B7D"/>
                </a:solidFill>
                <a:uFill>
                  <a:solidFill>
                    <a:srgbClr val="992B7D"/>
                  </a:solidFill>
                </a:uFill>
                <a:latin typeface="Arial"/>
                <a:cs typeface="Calibri" panose="020F0502020204030204" pitchFamily="34" charset="0"/>
                <a:hlinkClick r:id="rId6"/>
              </a:rPr>
              <a:t>الخط الساخن في صندوق الإرشادات</a:t>
            </a:r>
            <a:endParaRPr sz="1000" dirty="0">
              <a:latin typeface="Arial"/>
              <a:cs typeface="Calibri" panose="020F0502020204030204" pitchFamily="34" charset="0"/>
            </a:endParaRPr>
          </a:p>
          <a:p>
            <a:pPr marL="120014" indent="-107314" rtl="1">
              <a:lnSpc>
                <a:spcPct val="100000"/>
              </a:lnSpc>
              <a:spcBef>
                <a:spcPts val="160"/>
              </a:spcBef>
              <a:buFont typeface="Wingdings"/>
              <a:buChar char=""/>
              <a:tabLst>
                <a:tab pos="120014" algn="l"/>
              </a:tabLst>
            </a:pPr>
            <a:r>
              <a:rPr lang="ar-JO" sz="1000" u="sng" spc="-20" dirty="0">
                <a:solidFill>
                  <a:srgbClr val="992B7D"/>
                </a:solidFill>
                <a:uFill>
                  <a:solidFill>
                    <a:srgbClr val="992B7D"/>
                  </a:solidFill>
                </a:uFill>
                <a:latin typeface="Arial"/>
                <a:cs typeface="Calibri" panose="020F0502020204030204" pitchFamily="34" charset="0"/>
                <a:hlinkClick r:id="rId7"/>
              </a:rPr>
              <a:t>تدريبات العلوم الإجتماعية - التكييف مع الصليب الأحمر والهلال الأحمر</a:t>
            </a:r>
            <a:endParaRPr sz="1000" dirty="0">
              <a:latin typeface="Arial"/>
              <a:cs typeface="Calibri" panose="020F0502020204030204" pitchFamily="34" charset="0"/>
            </a:endParaRPr>
          </a:p>
          <a:p>
            <a:pPr>
              <a:lnSpc>
                <a:spcPct val="100000"/>
              </a:lnSpc>
              <a:buClr>
                <a:srgbClr val="992B7D"/>
              </a:buClr>
              <a:buFont typeface="Wingdings"/>
              <a:buChar char=""/>
            </a:pPr>
            <a:endParaRPr sz="1000" dirty="0">
              <a:latin typeface="Arial"/>
              <a:cs typeface="Calibri" panose="020F0502020204030204" pitchFamily="34" charset="0"/>
            </a:endParaRPr>
          </a:p>
          <a:p>
            <a:pPr marL="12700" rtl="1">
              <a:lnSpc>
                <a:spcPct val="100000"/>
              </a:lnSpc>
              <a:spcBef>
                <a:spcPts val="815"/>
              </a:spcBef>
            </a:pPr>
            <a:r>
              <a:rPr lang="ar-JO" sz="1000" dirty="0">
                <a:latin typeface="Arial"/>
                <a:cs typeface="Calibri" panose="020F0502020204030204" pitchFamily="34" charset="0"/>
              </a:rPr>
              <a:t>يمكنك العثور على المزيد من المعلومات حول هذه الآلية من خلال المنصات الآتية:</a:t>
            </a:r>
            <a:endParaRPr sz="1000" dirty="0">
              <a:latin typeface="Arial"/>
              <a:cs typeface="Calibri" panose="020F0502020204030204" pitchFamily="34" charset="0"/>
            </a:endParaRPr>
          </a:p>
          <a:p>
            <a:pPr marL="120014" indent="-107314" algn="r" rtl="1">
              <a:spcBef>
                <a:spcPts val="1010"/>
              </a:spcBef>
              <a:buFont typeface="Wingdings"/>
              <a:buChar char=""/>
              <a:tabLst>
                <a:tab pos="120014" algn="l"/>
              </a:tabLst>
            </a:pPr>
            <a:r>
              <a:rPr lang="ar-JO" sz="1000" u="sng" dirty="0">
                <a:solidFill>
                  <a:srgbClr val="992B7D"/>
                </a:solidFill>
                <a:uFill>
                  <a:solidFill>
                    <a:srgbClr val="992B7D"/>
                  </a:solidFill>
                </a:uFill>
                <a:latin typeface="Arial"/>
                <a:cs typeface="Calibri" panose="020F0502020204030204" pitchFamily="34" charset="0"/>
                <a:hlinkClick r:id="rId8"/>
              </a:rPr>
              <a:t>مركز المشاركة المجتمعية</a:t>
            </a:r>
            <a:r>
              <a:rPr lang="ar-JO" sz="1000" u="sng" dirty="0">
                <a:solidFill>
                  <a:srgbClr val="992B7D"/>
                </a:solidFill>
                <a:uFill>
                  <a:solidFill>
                    <a:srgbClr val="992B7D"/>
                  </a:solidFill>
                </a:uFill>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لمقاطع الفيديو ودرا</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سة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الحال</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والوثائق التوجيهية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وغيرها</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lang="ar-JO" sz="1000" u="sng" dirty="0">
              <a:solidFill>
                <a:srgbClr val="992B7D"/>
              </a:solidFill>
              <a:uFill>
                <a:solidFill>
                  <a:srgbClr val="992B7D"/>
                </a:solidFill>
              </a:uFill>
              <a:latin typeface="Arial"/>
              <a:cs typeface="Calibri" panose="020F0502020204030204" pitchFamily="34" charset="0"/>
            </a:endParaRPr>
          </a:p>
          <a:p>
            <a:pPr marL="120014" indent="-107314" algn="r" rtl="1">
              <a:spcBef>
                <a:spcPts val="1010"/>
              </a:spcBef>
              <a:buFont typeface="Wingdings"/>
              <a:buChar char=""/>
              <a:tabLst>
                <a:tab pos="120014" algn="l"/>
              </a:tabLst>
            </a:pPr>
            <a:r>
              <a:rPr lang="ar-JO" sz="1000" u="sng" dirty="0">
                <a:solidFill>
                  <a:srgbClr val="992B7D"/>
                </a:solidFill>
                <a:uFill>
                  <a:solidFill>
                    <a:srgbClr val="992B7D"/>
                  </a:solidFill>
                </a:uFill>
                <a:latin typeface="Arial"/>
                <a:cs typeface="Calibri" panose="020F0502020204030204" pitchFamily="34" charset="0"/>
                <a:hlinkClick r:id="rId9"/>
              </a:rPr>
              <a:t>بوابة موارد المساءلة والشمول للجنة الدائمة المشتركة بين الوكالات </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للوثائق الإرشادية والمعايير والأدوات والمقالات</a:t>
            </a:r>
            <a:r>
              <a:rPr lang="ar-JO" altLang="en-US" sz="1000" dirty="0">
                <a:solidFill>
                  <a:srgbClr val="202124"/>
                </a:solidFill>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sz="1000" dirty="0">
              <a:latin typeface="Arial"/>
              <a:cs typeface="Calibri" panose="020F0502020204030204" pitchFamily="34" charset="0"/>
            </a:endParaRPr>
          </a:p>
          <a:p>
            <a:pPr marL="120014" indent="-107314" algn="r" rtl="1">
              <a:spcBef>
                <a:spcPts val="160"/>
              </a:spcBef>
              <a:buFont typeface="Wingdings"/>
              <a:buChar char=""/>
              <a:tabLst>
                <a:tab pos="120014" algn="l"/>
              </a:tabLst>
            </a:pPr>
            <a:r>
              <a:rPr lang="ar-JO" sz="1000" u="sng" dirty="0">
                <a:solidFill>
                  <a:srgbClr val="992B7D"/>
                </a:solidFill>
                <a:uFill>
                  <a:solidFill>
                    <a:srgbClr val="992B7D"/>
                  </a:solidFill>
                </a:uFill>
                <a:latin typeface="Arial"/>
                <a:cs typeface="Calibri" panose="020F0502020204030204" pitchFamily="34" charset="0"/>
                <a:hlinkClick r:id="rId10"/>
              </a:rPr>
              <a:t>مشاريع التعلم التعاوني</a:t>
            </a:r>
            <a:r>
              <a:rPr sz="1000" dirty="0">
                <a:latin typeface="Arial"/>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للمنشورات الرئيسية بما في ذلك الأدوات العملية ودراسات الحالة حول هذا الموضوع</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0014" indent="-107314">
              <a:lnSpc>
                <a:spcPct val="100000"/>
              </a:lnSpc>
              <a:spcBef>
                <a:spcPts val="160"/>
              </a:spcBef>
              <a:buFont typeface="Wingdings"/>
              <a:buChar char=""/>
              <a:tabLst>
                <a:tab pos="120014" algn="l"/>
              </a:tabLst>
            </a:pPr>
            <a:endParaRPr sz="1000" dirty="0">
              <a:latin typeface="Arial"/>
              <a:cs typeface="Calibri" panose="020F0502020204030204" pitchFamily="34" charset="0"/>
            </a:endParaRPr>
          </a:p>
        </p:txBody>
      </p:sp>
      <p:sp>
        <p:nvSpPr>
          <p:cNvPr id="11" name="Rectangle 1">
            <a:extLst>
              <a:ext uri="{FF2B5EF4-FFF2-40B4-BE49-F238E27FC236}">
                <a16:creationId xmlns:a16="http://schemas.microsoft.com/office/drawing/2014/main" id="{4A63C970-8FF4-4B7A-B834-F66F7B5BD1B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 name="Rectangle 2">
            <a:extLst>
              <a:ext uri="{FF2B5EF4-FFF2-40B4-BE49-F238E27FC236}">
                <a16:creationId xmlns:a16="http://schemas.microsoft.com/office/drawing/2014/main" id="{EA07CCBC-DCD7-EDF8-E0A4-86A5E47E1998}"/>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3" name="Rectangle 3">
            <a:extLst>
              <a:ext uri="{FF2B5EF4-FFF2-40B4-BE49-F238E27FC236}">
                <a16:creationId xmlns:a16="http://schemas.microsoft.com/office/drawing/2014/main" id="{80B20C9C-EA87-76FD-F615-4C12AC16CE5D}"/>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4" name="Rectangle 4">
            <a:extLst>
              <a:ext uri="{FF2B5EF4-FFF2-40B4-BE49-F238E27FC236}">
                <a16:creationId xmlns:a16="http://schemas.microsoft.com/office/drawing/2014/main" id="{3D37E9A5-22D3-17D2-F31B-9C28226D9AF9}"/>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5" name="Rectangle 5">
            <a:extLst>
              <a:ext uri="{FF2B5EF4-FFF2-40B4-BE49-F238E27FC236}">
                <a16:creationId xmlns:a16="http://schemas.microsoft.com/office/drawing/2014/main" id="{9C4B8D2C-658A-F588-9F71-7802736D31A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756515" y="1206550"/>
            <a:ext cx="4277360" cy="0"/>
          </a:xfrm>
          <a:custGeom>
            <a:avLst/>
            <a:gdLst/>
            <a:ahLst/>
            <a:cxnLst/>
            <a:rect l="l" t="t" r="r" b="b"/>
            <a:pathLst>
              <a:path w="4277360">
                <a:moveTo>
                  <a:pt x="0" y="0"/>
                </a:moveTo>
                <a:lnTo>
                  <a:pt x="4277004" y="0"/>
                </a:lnTo>
              </a:path>
            </a:pathLst>
          </a:custGeom>
          <a:ln w="6350">
            <a:solidFill>
              <a:srgbClr val="0D2243"/>
            </a:solidFill>
          </a:ln>
        </p:spPr>
        <p:txBody>
          <a:bodyPr wrap="square" lIns="0" tIns="0" rIns="0" bIns="0" rtlCol="0"/>
          <a:lstStyle/>
          <a:p>
            <a:endParaRPr>
              <a:cs typeface="Calibri" panose="020F0502020204030204" pitchFamily="34" charset="0"/>
            </a:endParaRPr>
          </a:p>
        </p:txBody>
      </p:sp>
      <p:sp>
        <p:nvSpPr>
          <p:cNvPr id="3" name="object 3"/>
          <p:cNvSpPr txBox="1">
            <a:spLocks noGrp="1"/>
          </p:cNvSpPr>
          <p:nvPr>
            <p:ph type="title"/>
          </p:nvPr>
        </p:nvSpPr>
        <p:spPr>
          <a:xfrm>
            <a:off x="1918556" y="723950"/>
            <a:ext cx="5103495" cy="482600"/>
          </a:xfrm>
          <a:prstGeom prst="rect">
            <a:avLst/>
          </a:prstGeom>
        </p:spPr>
        <p:txBody>
          <a:bodyPr vert="horz" wrap="square" lIns="0" tIns="12700" rIns="0" bIns="0" rtlCol="0">
            <a:spAutoFit/>
          </a:bodyPr>
          <a:lstStyle/>
          <a:p>
            <a:pPr marL="12700" rtl="1">
              <a:lnSpc>
                <a:spcPct val="100000"/>
              </a:lnSpc>
              <a:spcBef>
                <a:spcPts val="100"/>
              </a:spcBef>
            </a:pPr>
            <a:r>
              <a:rPr lang="ar-JO" spc="170" dirty="0">
                <a:cs typeface="Calibri" panose="020F0502020204030204" pitchFamily="34" charset="0"/>
              </a:rPr>
              <a:t>قائمة المصطلحات</a:t>
            </a:r>
            <a:endParaRPr spc="370" dirty="0">
              <a:cs typeface="Calibri" panose="020F0502020204030204" pitchFamily="34" charset="0"/>
            </a:endParaRPr>
          </a:p>
        </p:txBody>
      </p:sp>
      <p:sp>
        <p:nvSpPr>
          <p:cNvPr id="4" name="object 4"/>
          <p:cNvSpPr txBox="1"/>
          <p:nvPr/>
        </p:nvSpPr>
        <p:spPr>
          <a:xfrm>
            <a:off x="2908915" y="1570556"/>
            <a:ext cx="4124960" cy="170180"/>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فيما يلي تعريفات </a:t>
            </a:r>
            <a:r>
              <a:rPr lang="ar-JO" altLang="en-US" sz="1000" dirty="0">
                <a:solidFill>
                  <a:srgbClr val="202124"/>
                </a:solidFill>
                <a:latin typeface="inherit"/>
                <a:cs typeface="Calibri" panose="020F0502020204030204" pitchFamily="34" charset="0"/>
              </a:rPr>
              <a:t>للمصطلحات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الهامة المستخدمة في هذه الوثيقة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5" name="object 5"/>
          <p:cNvSpPr txBox="1"/>
          <p:nvPr/>
        </p:nvSpPr>
        <p:spPr>
          <a:xfrm>
            <a:off x="707299" y="2098738"/>
            <a:ext cx="6146800" cy="2055114"/>
          </a:xfrm>
          <a:prstGeom prst="rect">
            <a:avLst/>
          </a:prstGeom>
        </p:spPr>
        <p:txBody>
          <a:bodyPr vert="horz" wrap="square" lIns="0" tIns="12700" rIns="0" bIns="0" rtlCol="0">
            <a:spAutoFit/>
          </a:bodyPr>
          <a:lstStyle/>
          <a:p>
            <a:pPr marL="12700" algn="just" rtl="1">
              <a:lnSpc>
                <a:spcPct val="100000"/>
              </a:lnSpc>
              <a:spcBef>
                <a:spcPts val="100"/>
              </a:spcBef>
            </a:pPr>
            <a:r>
              <a:rPr lang="ar-JO" sz="1000" b="1" spc="10" dirty="0">
                <a:solidFill>
                  <a:srgbClr val="542F6D"/>
                </a:solidFill>
                <a:latin typeface="Century Gothic"/>
                <a:cs typeface="Calibri" panose="020F0502020204030204" pitchFamily="34" charset="0"/>
              </a:rPr>
              <a:t>إغلاق حلقة الملاحظات والانطباعات</a:t>
            </a:r>
            <a:endParaRPr lang="en-US" sz="1000" b="1" spc="10" dirty="0">
              <a:solidFill>
                <a:srgbClr val="542F6D"/>
              </a:solidFill>
              <a:latin typeface="Century Gothic"/>
              <a:cs typeface="Calibri" panose="020F0502020204030204" pitchFamily="34" charset="0"/>
            </a:endParaRPr>
          </a:p>
          <a:p>
            <a:pPr marL="12700" algn="just" rtl="1">
              <a:lnSpc>
                <a:spcPct val="100000"/>
              </a:lnSpc>
              <a:spcBef>
                <a:spcPts val="100"/>
              </a:spcBef>
            </a:pPr>
            <a:endParaRPr sz="1000" dirty="0">
              <a:latin typeface="Century Gothic"/>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عملية التواصل مع </a:t>
            </a:r>
            <a:r>
              <a:rPr lang="ar-JO" altLang="en-US" sz="1000" dirty="0">
                <a:solidFill>
                  <a:schemeClr val="tx1"/>
                </a:solidFill>
                <a:latin typeface="Arial" panose="020B0604020202020204" pitchFamily="34" charset="0"/>
                <a:cs typeface="Calibri" panose="020F0502020204030204" pitchFamily="34" charset="0"/>
              </a:rPr>
              <a:t>مقدمي</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الملاحظات والانطباعات</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لشرح ما تم القيام به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بشأنها</a:t>
            </a:r>
            <a:r>
              <a:rPr lang="ar-JO" altLang="en-US" sz="1000" dirty="0">
                <a:solidFill>
                  <a:schemeClr val="tx1"/>
                </a:solidFill>
                <a:latin typeface="Arial" panose="020B0604020202020204" pitchFamily="34" charset="0"/>
                <a:cs typeface="Calibri" panose="020F0502020204030204" pitchFamily="34" charset="0"/>
              </a:rPr>
              <a:t>،</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و</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تتضمن شرحًا و</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نقاشاً</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حول كيف</a:t>
            </a:r>
            <a:r>
              <a:rPr kumimoji="0" lang="ar-JO" altLang="en-US" sz="1000" b="0" i="0" u="none" strike="noStrike" cap="none" normalizeH="0" baseline="0" dirty="0" err="1">
                <a:ln>
                  <a:noFill/>
                </a:ln>
                <a:solidFill>
                  <a:schemeClr val="tx1"/>
                </a:solidFill>
                <a:effectLst/>
                <a:latin typeface="Arial" panose="020B0604020202020204" pitchFamily="34" charset="0"/>
                <a:cs typeface="Calibri" panose="020F0502020204030204" pitchFamily="34" charset="0"/>
              </a:rPr>
              <a:t>ية</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تناولها</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وما الذي كان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من الممكن</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(أو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غير الممكن</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فعله</a:t>
            </a:r>
            <a:r>
              <a:rPr lang="ar-JO" altLang="en-US" sz="1000" dirty="0">
                <a:solidFill>
                  <a:schemeClr val="tx1"/>
                </a:solidFill>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والسبب في اتخاذ</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هذه القرارات، وما يعنيه ذلك للمستقبل.</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لا يعتبر</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إغلاق الحلقة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بمثابة</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نهاية دورة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الملاحظات والانطباعات</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حيث أنهاها ستبقى </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مستمرة؛ ولكنها غالباً ما تكون</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يوجد</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قطعة مفقودة مهمة لإدارة </a:t>
            </a:r>
            <a:r>
              <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الملاحظات والانطباعات</a:t>
            </a:r>
            <a:r>
              <a:rPr kumimoji="0" lang="ar-SA"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 الفردية</a:t>
            </a:r>
            <a:r>
              <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a:t>
            </a:r>
          </a:p>
          <a:p>
            <a:pPr marL="12700" algn="just" rtl="1">
              <a:lnSpc>
                <a:spcPct val="100000"/>
              </a:lnSpc>
              <a:spcBef>
                <a:spcPts val="1010"/>
              </a:spcBef>
            </a:pPr>
            <a:r>
              <a:rPr lang="ar-JO" sz="1000" b="1" spc="45" dirty="0">
                <a:solidFill>
                  <a:srgbClr val="542F6D"/>
                </a:solidFill>
                <a:latin typeface="Century Gothic"/>
                <a:cs typeface="Calibri" panose="020F0502020204030204" pitchFamily="34" charset="0"/>
              </a:rPr>
              <a:t>المجتمعات</a:t>
            </a:r>
            <a:endParaRPr sz="1000" dirty="0">
              <a:latin typeface="Century Gothic"/>
              <a:cs typeface="Calibri" panose="020F0502020204030204" pitchFamily="34" charset="0"/>
            </a:endParaRPr>
          </a:p>
          <a:p>
            <a:pPr marL="12700" marR="5080" algn="just" rtl="1">
              <a:lnSpc>
                <a:spcPct val="113999"/>
              </a:lnSpc>
              <a:spcBef>
                <a:spcPts val="85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يشير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مصطلح "المجتمع" في هذا الدليل إلى مجموعة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الأشخاص المتأثرين بأنشطة المنظمة أو برامجها أو عملياتها - بما في ذلك أولئك الذين يتلقون الدعم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أو الذين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لا يتلقونه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حيث</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يختلف</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أفراد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المجتمع،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مما سيؤدي إلى</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نطاق واسع من الاحتياجات والقدرات والمخاطر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ضمن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المجتمعات وعبرها</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r>
              <a:rPr kumimoji="0" lang="ar-JO" altLang="en-US" sz="1000" b="0" i="0" u="none" strike="noStrike" cap="none" normalizeH="0" baseline="0" dirty="0">
                <a:ln>
                  <a:noFill/>
                </a:ln>
                <a:solidFill>
                  <a:schemeClr val="tx1"/>
                </a:solidFill>
                <a:effectLs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لذلك،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تُشير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كلمة "المجتمع" في هذه الوثيقة، إلى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كافة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المجموعات المتنوعة التي تشكل المجتمع، بما في ذلك النساء والرجال والفتيان والفتيات وكبار السن والأشخاص</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من</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ذوي الإعاقة والمجموعات العرقية المختلفة والمجموعات الجنسية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والنوعية والأقليات والفئات المهمشة أو المعرضة للخطر، ويتضمن ذلك ممثلي المجتمعات، مثل القادة المحليين والمنظمات والسلطات. </a:t>
            </a: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6" name="object 6"/>
          <p:cNvSpPr txBox="1"/>
          <p:nvPr/>
        </p:nvSpPr>
        <p:spPr>
          <a:xfrm>
            <a:off x="707299" y="4676787"/>
            <a:ext cx="2983865" cy="1617238"/>
          </a:xfrm>
          <a:prstGeom prst="rect">
            <a:avLst/>
          </a:prstGeom>
        </p:spPr>
        <p:txBody>
          <a:bodyPr vert="horz" wrap="square" lIns="0" tIns="12700" rIns="0" bIns="0" rtlCol="0">
            <a:spAutoFit/>
          </a:bodyPr>
          <a:lstStyle/>
          <a:p>
            <a:pPr marL="12700" algn="just" rtl="1">
              <a:lnSpc>
                <a:spcPct val="100000"/>
              </a:lnSpc>
              <a:spcBef>
                <a:spcPts val="100"/>
              </a:spcBef>
            </a:pPr>
            <a:r>
              <a:rPr lang="ar-JO" sz="950" b="1" spc="55" dirty="0">
                <a:solidFill>
                  <a:srgbClr val="542F6D"/>
                </a:solidFill>
                <a:latin typeface="Century Gothic"/>
                <a:cs typeface="Calibri" panose="020F0502020204030204" pitchFamily="34" charset="0"/>
              </a:rPr>
              <a:t>ألية التغذية الراجعة المجتمعية</a:t>
            </a:r>
            <a:endParaRPr sz="950" dirty="0">
              <a:latin typeface="Century Gothic"/>
              <a:cs typeface="Calibri" panose="020F0502020204030204" pitchFamily="34" charset="0"/>
            </a:endParaRPr>
          </a:p>
          <a:p>
            <a:pPr marL="12700" marR="5080" algn="just" rtl="1">
              <a:lnSpc>
                <a:spcPct val="113999"/>
              </a:lnSpc>
              <a:spcBef>
                <a:spcPts val="850"/>
              </a:spcBef>
            </a:pPr>
            <a:r>
              <a:rPr lang="ar-JO" sz="950" dirty="0">
                <a:latin typeface="Arial"/>
                <a:cs typeface="Calibri" panose="020F0502020204030204" pitchFamily="34" charset="0"/>
              </a:rPr>
              <a:t>آلية التغذية الراجعة هي نظام لتمكين أفراد المجتمع من مشاركة المعلومات والتعبير عن اهتماماتهم واحتياجاتهم، حيث يمكنهم من خلالها أيضاً تقديم مقترحات بشأن التغييرات الأكثر أهمية بالنسبة لهم، كما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تتضمن قنوات تلقي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والعمليات والأدوات اللازمة لإدارة البيانات وتحليلها ومشاركتها، بالإضافة إلى العمليات لضمان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إتخاذ الإجراءات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بناءً عل</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ى 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وإبلاغ</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المجتمعات بالإجراءات</a:t>
            </a:r>
            <a:r>
              <a:rPr lang="ar-JO" altLang="en-US" sz="1000" dirty="0">
                <a:solidFill>
                  <a:srgbClr val="202124"/>
                </a:solidFill>
                <a:latin typeface="inherit"/>
                <a:cs typeface="Calibri" panose="020F0502020204030204" pitchFamily="34" charset="0"/>
              </a:rPr>
              <a:t> المتخذة. </a:t>
            </a:r>
            <a:r>
              <a:rPr kumimoji="0" lang="en-US" altLang="en-US" sz="100" b="0" i="0" u="none" strike="noStrike" cap="none" normalizeH="0" baseline="0" dirty="0">
                <a:ln>
                  <a:noFill/>
                </a:ln>
                <a:solidFill>
                  <a:schemeClr val="tx1"/>
                </a:solidFill>
                <a:effectLst/>
                <a:cs typeface="Calibri" panose="020F0502020204030204" pitchFamily="34" charset="0"/>
              </a:rPr>
              <a:t> </a:t>
            </a:r>
            <a:endParaRPr lang="ar-JO" sz="950" spc="-5" dirty="0">
              <a:latin typeface="Arial"/>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تساعد آلية التغذية الراجعة المؤسسات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تعزيز خضوعها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للمساءلة أمام المجتمعات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لكنها تسهم</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في النهاية في تحسين جودة البرامج</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7" name="object 7"/>
          <p:cNvSpPr txBox="1"/>
          <p:nvPr/>
        </p:nvSpPr>
        <p:spPr>
          <a:xfrm>
            <a:off x="707299" y="7029925"/>
            <a:ext cx="6146800" cy="2294474"/>
          </a:xfrm>
          <a:prstGeom prst="rect">
            <a:avLst/>
          </a:prstGeom>
        </p:spPr>
        <p:txBody>
          <a:bodyPr vert="horz" wrap="square" lIns="0" tIns="12700" rIns="0" bIns="0" rtlCol="0">
            <a:spAutoFit/>
          </a:bodyPr>
          <a:lstStyle/>
          <a:p>
            <a:pPr marL="12700" algn="just" rtl="1">
              <a:lnSpc>
                <a:spcPct val="100000"/>
              </a:lnSpc>
              <a:spcBef>
                <a:spcPts val="100"/>
              </a:spcBef>
            </a:pPr>
            <a:r>
              <a:rPr lang="ar-JO" sz="950" b="1" spc="55" dirty="0">
                <a:solidFill>
                  <a:srgbClr val="542F6D"/>
                </a:solidFill>
                <a:latin typeface="Century Gothic"/>
                <a:cs typeface="Calibri" panose="020F0502020204030204" pitchFamily="34" charset="0"/>
              </a:rPr>
              <a:t>التغذية الراجعة المجتمعية</a:t>
            </a:r>
            <a:endParaRPr sz="950" dirty="0">
              <a:latin typeface="Century Gothic"/>
              <a:cs typeface="Calibri" panose="020F0502020204030204" pitchFamily="34" charset="0"/>
            </a:endParaRPr>
          </a:p>
          <a:p>
            <a:pPr marL="12700" marR="5080" algn="just" rtl="1">
              <a:lnSpc>
                <a:spcPct val="113999"/>
              </a:lnSpc>
              <a:spcBef>
                <a:spcPts val="850"/>
              </a:spcBef>
            </a:pPr>
            <a:r>
              <a:rPr lang="ar-JO" sz="1000" b="0" i="0" dirty="0">
                <a:solidFill>
                  <a:schemeClr val="tx1"/>
                </a:solidFill>
                <a:effectLst/>
                <a:latin typeface="Söhne"/>
                <a:cs typeface="Calibri" panose="020F0502020204030204" pitchFamily="34" charset="0"/>
              </a:rPr>
              <a:t>تتألف </a:t>
            </a:r>
            <a:r>
              <a:rPr lang="ar-JO" sz="1000" dirty="0">
                <a:solidFill>
                  <a:schemeClr val="tx1"/>
                </a:solidFill>
                <a:latin typeface="Söhne"/>
                <a:cs typeface="Calibri" panose="020F0502020204030204" pitchFamily="34" charset="0"/>
              </a:rPr>
              <a:t>التغذية الراجعة</a:t>
            </a:r>
            <a:r>
              <a:rPr lang="ar-JO" sz="1000" b="0" i="0" dirty="0">
                <a:solidFill>
                  <a:schemeClr val="tx1"/>
                </a:solidFill>
                <a:effectLst/>
                <a:latin typeface="Söhne"/>
                <a:cs typeface="Calibri" panose="020F0502020204030204" pitchFamily="34" charset="0"/>
              </a:rPr>
              <a:t> المجتمعية من مجموعة من الرؤى التي تتشكل بفعل أعضاء المجتمع والتي قد تكون إيجابية أو سلبية. تقدم الملاحظات والانطباعات للوكالة فهمًا لاحتياجات المجتمع وآرائه وتجاربه وتحدياته وفرصه، سواء كان ذلك متعلقًا بالاستجابة الإنسانية أو خارجها. و</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يمكن </a:t>
            </a:r>
            <a:r>
              <a:rPr lang="ar-JO" altLang="en-US" sz="1000" dirty="0">
                <a:solidFill>
                  <a:schemeClr val="tx1"/>
                </a:solidFill>
                <a:latin typeface="Söhne"/>
                <a:cs typeface="Calibri" panose="020F0502020204030204" pitchFamily="34" charset="0"/>
              </a:rPr>
              <a:t>تلقيها</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بجميع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أشكالها</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على سبيل المثال كجزء من محادثة غير رسمية مع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أحد الموظفين</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أو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من خلال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مكالم</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ات</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هاتفية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مع</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مركز الاتصال، أو على شكل استجابات لاستطلاعات منهجية</a:t>
            </a:r>
            <a:r>
              <a:rPr kumimoji="0" lang="en-US" altLang="en-US" sz="1000" b="0" i="0" u="none" strike="noStrike" cap="none" normalizeH="0" baseline="0" dirty="0">
                <a:ln>
                  <a:noFill/>
                </a:ln>
                <a:solidFill>
                  <a:schemeClr val="tx1"/>
                </a:solidFill>
                <a:effectLst/>
                <a:latin typeface="Söhne"/>
                <a:cs typeface="Calibri" panose="020F0502020204030204" pitchFamily="34" charset="0"/>
              </a:rPr>
              <a:t>.</a:t>
            </a:r>
          </a:p>
          <a:p>
            <a:pPr marL="12700" algn="just" rtl="1">
              <a:lnSpc>
                <a:spcPct val="100000"/>
              </a:lnSpc>
              <a:spcBef>
                <a:spcPts val="1010"/>
              </a:spcBef>
            </a:pPr>
            <a:r>
              <a:rPr lang="ar-JO" sz="950" b="1" dirty="0">
                <a:solidFill>
                  <a:srgbClr val="542F6D"/>
                </a:solidFill>
                <a:latin typeface="Century Gothic"/>
                <a:cs typeface="Calibri" panose="020F0502020204030204" pitchFamily="34" charset="0"/>
              </a:rPr>
              <a:t>قنوات الملاحظات والانطباعات</a:t>
            </a:r>
          </a:p>
          <a:p>
            <a:pPr marL="12700" algn="just" rtl="1">
              <a:lnSpc>
                <a:spcPct val="100000"/>
              </a:lnSpc>
              <a:spcBef>
                <a:spcPts val="1010"/>
              </a:spcBef>
            </a:pPr>
            <a:endParaRPr sz="950" dirty="0">
              <a:latin typeface="Century Gothic"/>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قناة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هي طريقة يمكن من خلالها مشاركة رؤى المجتمع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وحفظها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وتلقيها. على سبيل المثال، يمكن أن يكون خطًا ساخنًا أو مقابلة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وجهًا لوجه أو صندوقًا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للملاحظات والانطباعات. </a:t>
            </a:r>
            <a:r>
              <a:rPr lang="ar-JO" altLang="en-US" sz="1000" dirty="0">
                <a:solidFill>
                  <a:srgbClr val="202124"/>
                </a:solidFill>
                <a:latin typeface="inherit"/>
                <a:cs typeface="Calibri" panose="020F0502020204030204" pitchFamily="34" charset="0"/>
              </a:rPr>
              <a:t>لكن من الطبيعي أن يكون لكل قناة منها خصائص معينة والتي بدورها تؤثر على أفراد أو مجموعة أفراد معينة من المجتمع. يمكننا استنتاج أن آلية التغذية الراجعة هي نظام واسع من شأنه ضمان وجود حلقة كاملة من الملاحظات والانطباعات، في حين تقتصر مهمة قناة الملاحظات والانطباعات على جمعها فقط. يمكن ويتعين على آلية واحدة للملاحظات والانطباعات أن تتضمن قنوات مختلفة للملاحظات والانطباعات.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grpSp>
        <p:nvGrpSpPr>
          <p:cNvPr id="8" name="object 8"/>
          <p:cNvGrpSpPr/>
          <p:nvPr/>
        </p:nvGrpSpPr>
        <p:grpSpPr>
          <a:xfrm>
            <a:off x="4605401" y="4718431"/>
            <a:ext cx="2188845" cy="2200910"/>
            <a:chOff x="4605401" y="4718431"/>
            <a:chExt cx="2188845" cy="2200910"/>
          </a:xfrm>
        </p:grpSpPr>
        <p:sp>
          <p:nvSpPr>
            <p:cNvPr id="9" name="object 9"/>
            <p:cNvSpPr/>
            <p:nvPr/>
          </p:nvSpPr>
          <p:spPr>
            <a:xfrm>
              <a:off x="4625897" y="4825544"/>
              <a:ext cx="815975" cy="1205865"/>
            </a:xfrm>
            <a:custGeom>
              <a:avLst/>
              <a:gdLst/>
              <a:ahLst/>
              <a:cxnLst/>
              <a:rect l="l" t="t" r="r" b="b"/>
              <a:pathLst>
                <a:path w="815975" h="1205864">
                  <a:moveTo>
                    <a:pt x="813549" y="0"/>
                  </a:moveTo>
                  <a:lnTo>
                    <a:pt x="766978" y="11729"/>
                  </a:lnTo>
                  <a:lnTo>
                    <a:pt x="721241" y="25509"/>
                  </a:lnTo>
                  <a:lnTo>
                    <a:pt x="676391" y="41288"/>
                  </a:lnTo>
                  <a:lnTo>
                    <a:pt x="632483" y="59013"/>
                  </a:lnTo>
                  <a:lnTo>
                    <a:pt x="589569" y="78633"/>
                  </a:lnTo>
                  <a:lnTo>
                    <a:pt x="547704" y="100094"/>
                  </a:lnTo>
                  <a:lnTo>
                    <a:pt x="506940" y="123345"/>
                  </a:lnTo>
                  <a:lnTo>
                    <a:pt x="467330" y="148335"/>
                  </a:lnTo>
                  <a:lnTo>
                    <a:pt x="428930" y="175010"/>
                  </a:lnTo>
                  <a:lnTo>
                    <a:pt x="391791" y="203318"/>
                  </a:lnTo>
                  <a:lnTo>
                    <a:pt x="355967" y="233209"/>
                  </a:lnTo>
                  <a:lnTo>
                    <a:pt x="321512" y="264628"/>
                  </a:lnTo>
                  <a:lnTo>
                    <a:pt x="288479" y="297525"/>
                  </a:lnTo>
                  <a:lnTo>
                    <a:pt x="256922" y="331847"/>
                  </a:lnTo>
                  <a:lnTo>
                    <a:pt x="226894" y="367542"/>
                  </a:lnTo>
                  <a:lnTo>
                    <a:pt x="198449" y="404559"/>
                  </a:lnTo>
                  <a:lnTo>
                    <a:pt x="171639" y="442843"/>
                  </a:lnTo>
                  <a:lnTo>
                    <a:pt x="146519" y="482345"/>
                  </a:lnTo>
                  <a:lnTo>
                    <a:pt x="123142" y="523011"/>
                  </a:lnTo>
                  <a:lnTo>
                    <a:pt x="101561" y="564790"/>
                  </a:lnTo>
                  <a:lnTo>
                    <a:pt x="81831" y="607629"/>
                  </a:lnTo>
                  <a:lnTo>
                    <a:pt x="64003" y="651476"/>
                  </a:lnTo>
                  <a:lnTo>
                    <a:pt x="48132" y="696280"/>
                  </a:lnTo>
                  <a:lnTo>
                    <a:pt x="34271" y="741987"/>
                  </a:lnTo>
                  <a:lnTo>
                    <a:pt x="22474" y="788546"/>
                  </a:lnTo>
                  <a:lnTo>
                    <a:pt x="12794" y="835905"/>
                  </a:lnTo>
                  <a:lnTo>
                    <a:pt x="5285" y="884012"/>
                  </a:lnTo>
                  <a:lnTo>
                    <a:pt x="0" y="932814"/>
                  </a:lnTo>
                  <a:lnTo>
                    <a:pt x="815746" y="1205420"/>
                  </a:lnTo>
                  <a:lnTo>
                    <a:pt x="813549"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10" name="object 10"/>
            <p:cNvPicPr/>
            <p:nvPr/>
          </p:nvPicPr>
          <p:blipFill>
            <a:blip r:embed="rId2" cstate="print"/>
            <a:stretch>
              <a:fillRect/>
            </a:stretch>
          </p:blipFill>
          <p:spPr>
            <a:xfrm>
              <a:off x="4605401" y="5676265"/>
              <a:ext cx="1324075" cy="1240332"/>
            </a:xfrm>
            <a:prstGeom prst="rect">
              <a:avLst/>
            </a:prstGeom>
          </p:spPr>
        </p:pic>
        <p:sp>
          <p:nvSpPr>
            <p:cNvPr id="11" name="object 11"/>
            <p:cNvSpPr/>
            <p:nvPr/>
          </p:nvSpPr>
          <p:spPr>
            <a:xfrm>
              <a:off x="4622125" y="5758631"/>
              <a:ext cx="1144270" cy="1061085"/>
            </a:xfrm>
            <a:custGeom>
              <a:avLst/>
              <a:gdLst/>
              <a:ahLst/>
              <a:cxnLst/>
              <a:rect l="l" t="t" r="r" b="b"/>
              <a:pathLst>
                <a:path w="1144270" h="1061084">
                  <a:moveTo>
                    <a:pt x="3568" y="0"/>
                  </a:moveTo>
                  <a:lnTo>
                    <a:pt x="1934" y="22234"/>
                  </a:lnTo>
                  <a:lnTo>
                    <a:pt x="827" y="44384"/>
                  </a:lnTo>
                  <a:lnTo>
                    <a:pt x="198" y="66656"/>
                  </a:lnTo>
                  <a:lnTo>
                    <a:pt x="0" y="89255"/>
                  </a:lnTo>
                  <a:lnTo>
                    <a:pt x="1191" y="139678"/>
                  </a:lnTo>
                  <a:lnTo>
                    <a:pt x="4728" y="189487"/>
                  </a:lnTo>
                  <a:lnTo>
                    <a:pt x="10559" y="238628"/>
                  </a:lnTo>
                  <a:lnTo>
                    <a:pt x="18628" y="287047"/>
                  </a:lnTo>
                  <a:lnTo>
                    <a:pt x="28883" y="334691"/>
                  </a:lnTo>
                  <a:lnTo>
                    <a:pt x="41270" y="381505"/>
                  </a:lnTo>
                  <a:lnTo>
                    <a:pt x="55734" y="427437"/>
                  </a:lnTo>
                  <a:lnTo>
                    <a:pt x="72223" y="472432"/>
                  </a:lnTo>
                  <a:lnTo>
                    <a:pt x="90682" y="516436"/>
                  </a:lnTo>
                  <a:lnTo>
                    <a:pt x="111058" y="559397"/>
                  </a:lnTo>
                  <a:lnTo>
                    <a:pt x="133298" y="601260"/>
                  </a:lnTo>
                  <a:lnTo>
                    <a:pt x="157346" y="641972"/>
                  </a:lnTo>
                  <a:lnTo>
                    <a:pt x="183151" y="681478"/>
                  </a:lnTo>
                  <a:lnTo>
                    <a:pt x="210658" y="719726"/>
                  </a:lnTo>
                  <a:lnTo>
                    <a:pt x="239812" y="756662"/>
                  </a:lnTo>
                  <a:lnTo>
                    <a:pt x="270562" y="792231"/>
                  </a:lnTo>
                  <a:lnTo>
                    <a:pt x="302853" y="826380"/>
                  </a:lnTo>
                  <a:lnTo>
                    <a:pt x="336630" y="859056"/>
                  </a:lnTo>
                  <a:lnTo>
                    <a:pt x="371841" y="890204"/>
                  </a:lnTo>
                  <a:lnTo>
                    <a:pt x="408433" y="919772"/>
                  </a:lnTo>
                  <a:lnTo>
                    <a:pt x="446350" y="947705"/>
                  </a:lnTo>
                  <a:lnTo>
                    <a:pt x="485539" y="973950"/>
                  </a:lnTo>
                  <a:lnTo>
                    <a:pt x="525948" y="998452"/>
                  </a:lnTo>
                  <a:lnTo>
                    <a:pt x="567521" y="1021159"/>
                  </a:lnTo>
                  <a:lnTo>
                    <a:pt x="610206" y="1042016"/>
                  </a:lnTo>
                  <a:lnTo>
                    <a:pt x="653948" y="1060970"/>
                  </a:lnTo>
                  <a:lnTo>
                    <a:pt x="1144231" y="380174"/>
                  </a:lnTo>
                  <a:lnTo>
                    <a:pt x="3568" y="0"/>
                  </a:lnTo>
                  <a:close/>
                </a:path>
              </a:pathLst>
            </a:custGeom>
            <a:solidFill>
              <a:srgbClr val="C3A5CF"/>
            </a:solidFill>
          </p:spPr>
          <p:txBody>
            <a:bodyPr wrap="square" lIns="0" tIns="0" rIns="0" bIns="0" rtlCol="0"/>
            <a:lstStyle/>
            <a:p>
              <a:endParaRPr>
                <a:cs typeface="Calibri" panose="020F0502020204030204" pitchFamily="34" charset="0"/>
              </a:endParaRPr>
            </a:p>
          </p:txBody>
        </p:sp>
        <p:pic>
          <p:nvPicPr>
            <p:cNvPr id="12" name="object 12"/>
            <p:cNvPicPr/>
            <p:nvPr/>
          </p:nvPicPr>
          <p:blipFill>
            <a:blip r:embed="rId3" cstate="print"/>
            <a:stretch>
              <a:fillRect/>
            </a:stretch>
          </p:blipFill>
          <p:spPr>
            <a:xfrm>
              <a:off x="5216359" y="5684952"/>
              <a:ext cx="1382900" cy="1234055"/>
            </a:xfrm>
            <a:prstGeom prst="rect">
              <a:avLst/>
            </a:prstGeom>
          </p:spPr>
        </p:pic>
        <p:sp>
          <p:nvSpPr>
            <p:cNvPr id="13" name="object 13"/>
            <p:cNvSpPr/>
            <p:nvPr/>
          </p:nvSpPr>
          <p:spPr>
            <a:xfrm>
              <a:off x="5276082" y="5841157"/>
              <a:ext cx="1203960" cy="1055370"/>
            </a:xfrm>
            <a:custGeom>
              <a:avLst/>
              <a:gdLst/>
              <a:ahLst/>
              <a:cxnLst/>
              <a:rect l="l" t="t" r="r" b="b"/>
              <a:pathLst>
                <a:path w="1203960" h="1055370">
                  <a:moveTo>
                    <a:pt x="704634" y="0"/>
                  </a:moveTo>
                  <a:lnTo>
                    <a:pt x="0" y="978446"/>
                  </a:lnTo>
                  <a:lnTo>
                    <a:pt x="46192" y="995953"/>
                  </a:lnTo>
                  <a:lnTo>
                    <a:pt x="93394" y="1011319"/>
                  </a:lnTo>
                  <a:lnTo>
                    <a:pt x="141548" y="1024482"/>
                  </a:lnTo>
                  <a:lnTo>
                    <a:pt x="190593" y="1035384"/>
                  </a:lnTo>
                  <a:lnTo>
                    <a:pt x="240471" y="1043967"/>
                  </a:lnTo>
                  <a:lnTo>
                    <a:pt x="291123" y="1050171"/>
                  </a:lnTo>
                  <a:lnTo>
                    <a:pt x="342490" y="1053936"/>
                  </a:lnTo>
                  <a:lnTo>
                    <a:pt x="394512" y="1055204"/>
                  </a:lnTo>
                  <a:lnTo>
                    <a:pt x="445644" y="1053979"/>
                  </a:lnTo>
                  <a:lnTo>
                    <a:pt x="496143" y="1050342"/>
                  </a:lnTo>
                  <a:lnTo>
                    <a:pt x="545953" y="1044348"/>
                  </a:lnTo>
                  <a:lnTo>
                    <a:pt x="595019" y="1036053"/>
                  </a:lnTo>
                  <a:lnTo>
                    <a:pt x="643284" y="1025514"/>
                  </a:lnTo>
                  <a:lnTo>
                    <a:pt x="690693" y="1012786"/>
                  </a:lnTo>
                  <a:lnTo>
                    <a:pt x="737189" y="997926"/>
                  </a:lnTo>
                  <a:lnTo>
                    <a:pt x="782717" y="980990"/>
                  </a:lnTo>
                  <a:lnTo>
                    <a:pt x="827219" y="962032"/>
                  </a:lnTo>
                  <a:lnTo>
                    <a:pt x="870642" y="941111"/>
                  </a:lnTo>
                  <a:lnTo>
                    <a:pt x="912927" y="918281"/>
                  </a:lnTo>
                  <a:lnTo>
                    <a:pt x="954020" y="893598"/>
                  </a:lnTo>
                  <a:lnTo>
                    <a:pt x="993864" y="867119"/>
                  </a:lnTo>
                  <a:lnTo>
                    <a:pt x="1032403" y="838900"/>
                  </a:lnTo>
                  <a:lnTo>
                    <a:pt x="1069581" y="808997"/>
                  </a:lnTo>
                  <a:lnTo>
                    <a:pt x="1105343" y="777465"/>
                  </a:lnTo>
                  <a:lnTo>
                    <a:pt x="1139631" y="744360"/>
                  </a:lnTo>
                  <a:lnTo>
                    <a:pt x="1172391" y="709739"/>
                  </a:lnTo>
                  <a:lnTo>
                    <a:pt x="1203566" y="673658"/>
                  </a:lnTo>
                  <a:lnTo>
                    <a:pt x="704634" y="0"/>
                  </a:lnTo>
                  <a:close/>
                </a:path>
              </a:pathLst>
            </a:custGeom>
            <a:solidFill>
              <a:srgbClr val="B82C87"/>
            </a:solidFill>
          </p:spPr>
          <p:txBody>
            <a:bodyPr wrap="square" lIns="0" tIns="0" rIns="0" bIns="0" rtlCol="0"/>
            <a:lstStyle/>
            <a:p>
              <a:endParaRPr>
                <a:cs typeface="Calibri" panose="020F0502020204030204" pitchFamily="34" charset="0"/>
              </a:endParaRPr>
            </a:p>
          </p:txBody>
        </p:sp>
        <p:pic>
          <p:nvPicPr>
            <p:cNvPr id="14" name="object 14"/>
            <p:cNvPicPr/>
            <p:nvPr/>
          </p:nvPicPr>
          <p:blipFill>
            <a:blip r:embed="rId4" cstate="print"/>
            <a:stretch>
              <a:fillRect/>
            </a:stretch>
          </p:blipFill>
          <p:spPr>
            <a:xfrm>
              <a:off x="5671045" y="5205137"/>
              <a:ext cx="1122895" cy="1406761"/>
            </a:xfrm>
            <a:prstGeom prst="rect">
              <a:avLst/>
            </a:prstGeom>
          </p:spPr>
        </p:pic>
        <p:sp>
          <p:nvSpPr>
            <p:cNvPr id="15" name="object 15"/>
            <p:cNvSpPr/>
            <p:nvPr/>
          </p:nvSpPr>
          <p:spPr>
            <a:xfrm>
              <a:off x="5775189" y="5287073"/>
              <a:ext cx="944244" cy="1228090"/>
            </a:xfrm>
            <a:custGeom>
              <a:avLst/>
              <a:gdLst/>
              <a:ahLst/>
              <a:cxnLst/>
              <a:rect l="l" t="t" r="r" b="b"/>
              <a:pathLst>
                <a:path w="944245" h="1228090">
                  <a:moveTo>
                    <a:pt x="781443" y="0"/>
                  </a:moveTo>
                  <a:lnTo>
                    <a:pt x="0" y="276567"/>
                  </a:lnTo>
                  <a:lnTo>
                    <a:pt x="704456" y="1227734"/>
                  </a:lnTo>
                  <a:lnTo>
                    <a:pt x="733564" y="1190815"/>
                  </a:lnTo>
                  <a:lnTo>
                    <a:pt x="761027" y="1152587"/>
                  </a:lnTo>
                  <a:lnTo>
                    <a:pt x="786790" y="1113103"/>
                  </a:lnTo>
                  <a:lnTo>
                    <a:pt x="810799" y="1072417"/>
                  </a:lnTo>
                  <a:lnTo>
                    <a:pt x="833002" y="1030581"/>
                  </a:lnTo>
                  <a:lnTo>
                    <a:pt x="853345" y="987651"/>
                  </a:lnTo>
                  <a:lnTo>
                    <a:pt x="871774" y="943678"/>
                  </a:lnTo>
                  <a:lnTo>
                    <a:pt x="888235" y="898717"/>
                  </a:lnTo>
                  <a:lnTo>
                    <a:pt x="902676" y="852822"/>
                  </a:lnTo>
                  <a:lnTo>
                    <a:pt x="915042" y="806045"/>
                  </a:lnTo>
                  <a:lnTo>
                    <a:pt x="925279" y="758441"/>
                  </a:lnTo>
                  <a:lnTo>
                    <a:pt x="933335" y="710062"/>
                  </a:lnTo>
                  <a:lnTo>
                    <a:pt x="939156" y="660964"/>
                  </a:lnTo>
                  <a:lnTo>
                    <a:pt x="942687" y="611198"/>
                  </a:lnTo>
                  <a:lnTo>
                    <a:pt x="943876" y="560819"/>
                  </a:lnTo>
                  <a:lnTo>
                    <a:pt x="942645" y="509550"/>
                  </a:lnTo>
                  <a:lnTo>
                    <a:pt x="938988" y="458916"/>
                  </a:lnTo>
                  <a:lnTo>
                    <a:pt x="932962" y="408976"/>
                  </a:lnTo>
                  <a:lnTo>
                    <a:pt x="924624" y="359784"/>
                  </a:lnTo>
                  <a:lnTo>
                    <a:pt x="914030" y="311398"/>
                  </a:lnTo>
                  <a:lnTo>
                    <a:pt x="901236" y="263874"/>
                  </a:lnTo>
                  <a:lnTo>
                    <a:pt x="886299" y="217268"/>
                  </a:lnTo>
                  <a:lnTo>
                    <a:pt x="869275" y="171638"/>
                  </a:lnTo>
                  <a:lnTo>
                    <a:pt x="850222" y="127040"/>
                  </a:lnTo>
                  <a:lnTo>
                    <a:pt x="829194" y="83529"/>
                  </a:lnTo>
                  <a:lnTo>
                    <a:pt x="806249" y="41164"/>
                  </a:lnTo>
                  <a:lnTo>
                    <a:pt x="781443" y="0"/>
                  </a:lnTo>
                  <a:close/>
                </a:path>
              </a:pathLst>
            </a:custGeom>
            <a:solidFill>
              <a:srgbClr val="F5BBD4"/>
            </a:solidFill>
          </p:spPr>
          <p:txBody>
            <a:bodyPr wrap="square" lIns="0" tIns="0" rIns="0" bIns="0" rtlCol="0"/>
            <a:lstStyle/>
            <a:p>
              <a:endParaRPr>
                <a:cs typeface="Calibri" panose="020F0502020204030204" pitchFamily="34" charset="0"/>
              </a:endParaRPr>
            </a:p>
          </p:txBody>
        </p:sp>
        <p:pic>
          <p:nvPicPr>
            <p:cNvPr id="16" name="object 16"/>
            <p:cNvPicPr/>
            <p:nvPr/>
          </p:nvPicPr>
          <p:blipFill>
            <a:blip r:embed="rId5" cstate="print"/>
            <a:stretch>
              <a:fillRect/>
            </a:stretch>
          </p:blipFill>
          <p:spPr>
            <a:xfrm>
              <a:off x="5360175" y="4718431"/>
              <a:ext cx="1295602" cy="1061345"/>
            </a:xfrm>
            <a:prstGeom prst="rect">
              <a:avLst/>
            </a:prstGeom>
          </p:spPr>
        </p:pic>
        <p:sp>
          <p:nvSpPr>
            <p:cNvPr id="17" name="object 17"/>
            <p:cNvSpPr/>
            <p:nvPr/>
          </p:nvSpPr>
          <p:spPr>
            <a:xfrm>
              <a:off x="5442183" y="4800089"/>
              <a:ext cx="1116965" cy="883285"/>
            </a:xfrm>
            <a:custGeom>
              <a:avLst/>
              <a:gdLst/>
              <a:ahLst/>
              <a:cxnLst/>
              <a:rect l="l" t="t" r="r" b="b"/>
              <a:pathLst>
                <a:path w="1116965" h="883285">
                  <a:moveTo>
                    <a:pt x="230416" y="0"/>
                  </a:moveTo>
                  <a:lnTo>
                    <a:pt x="183173" y="1045"/>
                  </a:lnTo>
                  <a:lnTo>
                    <a:pt x="136465" y="4153"/>
                  </a:lnTo>
                  <a:lnTo>
                    <a:pt x="90338" y="9277"/>
                  </a:lnTo>
                  <a:lnTo>
                    <a:pt x="44834" y="16374"/>
                  </a:lnTo>
                  <a:lnTo>
                    <a:pt x="0" y="25400"/>
                  </a:lnTo>
                  <a:lnTo>
                    <a:pt x="0" y="882789"/>
                  </a:lnTo>
                  <a:lnTo>
                    <a:pt x="1116457" y="487654"/>
                  </a:lnTo>
                  <a:lnTo>
                    <a:pt x="1090237" y="448305"/>
                  </a:lnTo>
                  <a:lnTo>
                    <a:pt x="1062318" y="410232"/>
                  </a:lnTo>
                  <a:lnTo>
                    <a:pt x="1032754" y="373489"/>
                  </a:lnTo>
                  <a:lnTo>
                    <a:pt x="1001599" y="338130"/>
                  </a:lnTo>
                  <a:lnTo>
                    <a:pt x="968908" y="304209"/>
                  </a:lnTo>
                  <a:lnTo>
                    <a:pt x="934733" y="271781"/>
                  </a:lnTo>
                  <a:lnTo>
                    <a:pt x="899130" y="240898"/>
                  </a:lnTo>
                  <a:lnTo>
                    <a:pt x="862152" y="211616"/>
                  </a:lnTo>
                  <a:lnTo>
                    <a:pt x="823854" y="183988"/>
                  </a:lnTo>
                  <a:lnTo>
                    <a:pt x="784289" y="158069"/>
                  </a:lnTo>
                  <a:lnTo>
                    <a:pt x="743511" y="133913"/>
                  </a:lnTo>
                  <a:lnTo>
                    <a:pt x="701576" y="111573"/>
                  </a:lnTo>
                  <a:lnTo>
                    <a:pt x="658536" y="91105"/>
                  </a:lnTo>
                  <a:lnTo>
                    <a:pt x="614447" y="72561"/>
                  </a:lnTo>
                  <a:lnTo>
                    <a:pt x="569361" y="55996"/>
                  </a:lnTo>
                  <a:lnTo>
                    <a:pt x="523333" y="41464"/>
                  </a:lnTo>
                  <a:lnTo>
                    <a:pt x="476418" y="29020"/>
                  </a:lnTo>
                  <a:lnTo>
                    <a:pt x="428668" y="18717"/>
                  </a:lnTo>
                  <a:lnTo>
                    <a:pt x="380139" y="10609"/>
                  </a:lnTo>
                  <a:lnTo>
                    <a:pt x="330885" y="4751"/>
                  </a:lnTo>
                  <a:lnTo>
                    <a:pt x="280959" y="1196"/>
                  </a:lnTo>
                  <a:lnTo>
                    <a:pt x="230416"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18" name="object 18"/>
            <p:cNvSpPr/>
            <p:nvPr/>
          </p:nvSpPr>
          <p:spPr>
            <a:xfrm>
              <a:off x="4625896" y="5758359"/>
              <a:ext cx="815975" cy="273050"/>
            </a:xfrm>
            <a:custGeom>
              <a:avLst/>
              <a:gdLst/>
              <a:ahLst/>
              <a:cxnLst/>
              <a:rect l="l" t="t" r="r" b="b"/>
              <a:pathLst>
                <a:path w="815975" h="273050">
                  <a:moveTo>
                    <a:pt x="0" y="0"/>
                  </a:moveTo>
                  <a:lnTo>
                    <a:pt x="815746" y="272605"/>
                  </a:lnTo>
                </a:path>
              </a:pathLst>
            </a:custGeom>
            <a:solidFill>
              <a:srgbClr val="673089"/>
            </a:solidFill>
          </p:spPr>
          <p:txBody>
            <a:bodyPr wrap="square" lIns="0" tIns="0" rIns="0" bIns="0" rtlCol="0"/>
            <a:lstStyle/>
            <a:p>
              <a:endParaRPr>
                <a:cs typeface="Calibri" panose="020F0502020204030204" pitchFamily="34" charset="0"/>
              </a:endParaRPr>
            </a:p>
          </p:txBody>
        </p:sp>
        <p:pic>
          <p:nvPicPr>
            <p:cNvPr id="19" name="object 19"/>
            <p:cNvPicPr/>
            <p:nvPr/>
          </p:nvPicPr>
          <p:blipFill>
            <a:blip r:embed="rId6" cstate="print"/>
            <a:stretch>
              <a:fillRect/>
            </a:stretch>
          </p:blipFill>
          <p:spPr>
            <a:xfrm>
              <a:off x="5052444" y="4743541"/>
              <a:ext cx="508695" cy="1384787"/>
            </a:xfrm>
            <a:prstGeom prst="rect">
              <a:avLst/>
            </a:prstGeom>
          </p:spPr>
        </p:pic>
        <p:sp>
          <p:nvSpPr>
            <p:cNvPr id="20" name="object 20"/>
            <p:cNvSpPr/>
            <p:nvPr/>
          </p:nvSpPr>
          <p:spPr>
            <a:xfrm>
              <a:off x="5112090" y="4825544"/>
              <a:ext cx="329565" cy="1205865"/>
            </a:xfrm>
            <a:custGeom>
              <a:avLst/>
              <a:gdLst/>
              <a:ahLst/>
              <a:cxnLst/>
              <a:rect l="l" t="t" r="r" b="b"/>
              <a:pathLst>
                <a:path w="329564" h="1205864">
                  <a:moveTo>
                    <a:pt x="327355" y="0"/>
                  </a:moveTo>
                  <a:lnTo>
                    <a:pt x="277355" y="12681"/>
                  </a:lnTo>
                  <a:lnTo>
                    <a:pt x="228323" y="27726"/>
                  </a:lnTo>
                  <a:lnTo>
                    <a:pt x="180324" y="45069"/>
                  </a:lnTo>
                  <a:lnTo>
                    <a:pt x="133426" y="64646"/>
                  </a:lnTo>
                  <a:lnTo>
                    <a:pt x="87695" y="86392"/>
                  </a:lnTo>
                  <a:lnTo>
                    <a:pt x="43197" y="110241"/>
                  </a:lnTo>
                  <a:lnTo>
                    <a:pt x="0" y="136131"/>
                  </a:lnTo>
                  <a:lnTo>
                    <a:pt x="329552" y="1205420"/>
                  </a:lnTo>
                  <a:lnTo>
                    <a:pt x="327355"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1" name="object 21"/>
            <p:cNvPicPr/>
            <p:nvPr/>
          </p:nvPicPr>
          <p:blipFill>
            <a:blip r:embed="rId7" cstate="print"/>
            <a:stretch>
              <a:fillRect/>
            </a:stretch>
          </p:blipFill>
          <p:spPr>
            <a:xfrm>
              <a:off x="5387179" y="4743541"/>
              <a:ext cx="181498" cy="1384787"/>
            </a:xfrm>
            <a:prstGeom prst="rect">
              <a:avLst/>
            </a:prstGeom>
          </p:spPr>
        </p:pic>
        <p:sp>
          <p:nvSpPr>
            <p:cNvPr id="22" name="object 22"/>
            <p:cNvSpPr/>
            <p:nvPr/>
          </p:nvSpPr>
          <p:spPr>
            <a:xfrm>
              <a:off x="5439449" y="4825539"/>
              <a:ext cx="2540" cy="1205865"/>
            </a:xfrm>
            <a:custGeom>
              <a:avLst/>
              <a:gdLst/>
              <a:ahLst/>
              <a:cxnLst/>
              <a:rect l="l" t="t" r="r" b="b"/>
              <a:pathLst>
                <a:path w="2539" h="1205864">
                  <a:moveTo>
                    <a:pt x="0" y="0"/>
                  </a:moveTo>
                  <a:lnTo>
                    <a:pt x="2197" y="1205420"/>
                  </a:lnTo>
                </a:path>
              </a:pathLst>
            </a:custGeom>
            <a:solidFill>
              <a:srgbClr val="673089"/>
            </a:solidFill>
          </p:spPr>
          <p:txBody>
            <a:bodyPr wrap="square" lIns="0" tIns="0" rIns="0" bIns="0" rtlCol="0"/>
            <a:lstStyle/>
            <a:p>
              <a:endParaRPr>
                <a:cs typeface="Calibri" panose="020F0502020204030204" pitchFamily="34" charset="0"/>
              </a:endParaRPr>
            </a:p>
          </p:txBody>
        </p:sp>
        <p:sp>
          <p:nvSpPr>
            <p:cNvPr id="23" name="object 23"/>
            <p:cNvSpPr/>
            <p:nvPr/>
          </p:nvSpPr>
          <p:spPr>
            <a:xfrm>
              <a:off x="4971395" y="4825536"/>
              <a:ext cx="470534" cy="1205865"/>
            </a:xfrm>
            <a:custGeom>
              <a:avLst/>
              <a:gdLst/>
              <a:ahLst/>
              <a:cxnLst/>
              <a:rect l="l" t="t" r="r" b="b"/>
              <a:pathLst>
                <a:path w="470535" h="1205864">
                  <a:moveTo>
                    <a:pt x="468058" y="0"/>
                  </a:moveTo>
                  <a:lnTo>
                    <a:pt x="420228" y="12079"/>
                  </a:lnTo>
                  <a:lnTo>
                    <a:pt x="373280" y="26321"/>
                  </a:lnTo>
                  <a:lnTo>
                    <a:pt x="327272" y="42668"/>
                  </a:lnTo>
                  <a:lnTo>
                    <a:pt x="282262" y="61065"/>
                  </a:lnTo>
                  <a:lnTo>
                    <a:pt x="238309" y="81454"/>
                  </a:lnTo>
                  <a:lnTo>
                    <a:pt x="195468" y="103779"/>
                  </a:lnTo>
                  <a:lnTo>
                    <a:pt x="153800" y="127983"/>
                  </a:lnTo>
                  <a:lnTo>
                    <a:pt x="113361" y="154011"/>
                  </a:lnTo>
                  <a:lnTo>
                    <a:pt x="74209" y="181806"/>
                  </a:lnTo>
                  <a:lnTo>
                    <a:pt x="36403" y="211310"/>
                  </a:lnTo>
                  <a:lnTo>
                    <a:pt x="0" y="242468"/>
                  </a:lnTo>
                  <a:lnTo>
                    <a:pt x="470242" y="1205433"/>
                  </a:lnTo>
                  <a:lnTo>
                    <a:pt x="468058" y="0"/>
                  </a:lnTo>
                  <a:close/>
                </a:path>
              </a:pathLst>
            </a:custGeom>
            <a:solidFill>
              <a:srgbClr val="673089"/>
            </a:solidFill>
          </p:spPr>
          <p:txBody>
            <a:bodyPr wrap="square" lIns="0" tIns="0" rIns="0" bIns="0" rtlCol="0"/>
            <a:lstStyle/>
            <a:p>
              <a:endParaRPr>
                <a:cs typeface="Calibri" panose="020F0502020204030204" pitchFamily="34" charset="0"/>
              </a:endParaRPr>
            </a:p>
          </p:txBody>
        </p:sp>
        <p:pic>
          <p:nvPicPr>
            <p:cNvPr id="24" name="object 24"/>
            <p:cNvPicPr/>
            <p:nvPr/>
          </p:nvPicPr>
          <p:blipFill>
            <a:blip r:embed="rId8" cstate="print"/>
            <a:stretch>
              <a:fillRect/>
            </a:stretch>
          </p:blipFill>
          <p:spPr>
            <a:xfrm>
              <a:off x="5304412" y="5459628"/>
              <a:ext cx="785021" cy="785012"/>
            </a:xfrm>
            <a:prstGeom prst="rect">
              <a:avLst/>
            </a:prstGeom>
          </p:spPr>
        </p:pic>
        <p:pic>
          <p:nvPicPr>
            <p:cNvPr id="25" name="object 25"/>
            <p:cNvPicPr/>
            <p:nvPr/>
          </p:nvPicPr>
          <p:blipFill>
            <a:blip r:embed="rId9" cstate="print"/>
            <a:stretch>
              <a:fillRect/>
            </a:stretch>
          </p:blipFill>
          <p:spPr>
            <a:xfrm>
              <a:off x="5328837" y="5483826"/>
              <a:ext cx="714648" cy="714661"/>
            </a:xfrm>
            <a:prstGeom prst="rect">
              <a:avLst/>
            </a:prstGeom>
          </p:spPr>
        </p:pic>
        <p:sp>
          <p:nvSpPr>
            <p:cNvPr id="26" name="object 26"/>
            <p:cNvSpPr/>
            <p:nvPr/>
          </p:nvSpPr>
          <p:spPr>
            <a:xfrm>
              <a:off x="5373909" y="5528913"/>
              <a:ext cx="624840" cy="624840"/>
            </a:xfrm>
            <a:custGeom>
              <a:avLst/>
              <a:gdLst/>
              <a:ahLst/>
              <a:cxnLst/>
              <a:rect l="l" t="t" r="r" b="b"/>
              <a:pathLst>
                <a:path w="624839" h="624839">
                  <a:moveTo>
                    <a:pt x="312254" y="0"/>
                  </a:moveTo>
                  <a:lnTo>
                    <a:pt x="266112" y="3385"/>
                  </a:lnTo>
                  <a:lnTo>
                    <a:pt x="222071" y="13219"/>
                  </a:lnTo>
                  <a:lnTo>
                    <a:pt x="180616" y="29019"/>
                  </a:lnTo>
                  <a:lnTo>
                    <a:pt x="142228" y="50302"/>
                  </a:lnTo>
                  <a:lnTo>
                    <a:pt x="107392" y="76585"/>
                  </a:lnTo>
                  <a:lnTo>
                    <a:pt x="76590" y="107385"/>
                  </a:lnTo>
                  <a:lnTo>
                    <a:pt x="50306" y="142220"/>
                  </a:lnTo>
                  <a:lnTo>
                    <a:pt x="29021" y="180605"/>
                  </a:lnTo>
                  <a:lnTo>
                    <a:pt x="13220" y="222060"/>
                  </a:lnTo>
                  <a:lnTo>
                    <a:pt x="3385" y="266099"/>
                  </a:lnTo>
                  <a:lnTo>
                    <a:pt x="0" y="312242"/>
                  </a:lnTo>
                  <a:lnTo>
                    <a:pt x="3385" y="358384"/>
                  </a:lnTo>
                  <a:lnTo>
                    <a:pt x="13220" y="402424"/>
                  </a:lnTo>
                  <a:lnTo>
                    <a:pt x="29021" y="443878"/>
                  </a:lnTo>
                  <a:lnTo>
                    <a:pt x="50306" y="482264"/>
                  </a:lnTo>
                  <a:lnTo>
                    <a:pt x="76590" y="517098"/>
                  </a:lnTo>
                  <a:lnTo>
                    <a:pt x="107392" y="547898"/>
                  </a:lnTo>
                  <a:lnTo>
                    <a:pt x="142228" y="574181"/>
                  </a:lnTo>
                  <a:lnTo>
                    <a:pt x="180616" y="595464"/>
                  </a:lnTo>
                  <a:lnTo>
                    <a:pt x="222071" y="611264"/>
                  </a:lnTo>
                  <a:lnTo>
                    <a:pt x="266112" y="621099"/>
                  </a:lnTo>
                  <a:lnTo>
                    <a:pt x="312254" y="624484"/>
                  </a:lnTo>
                  <a:lnTo>
                    <a:pt x="358394" y="621099"/>
                  </a:lnTo>
                  <a:lnTo>
                    <a:pt x="402432" y="611264"/>
                  </a:lnTo>
                  <a:lnTo>
                    <a:pt x="443885" y="595464"/>
                  </a:lnTo>
                  <a:lnTo>
                    <a:pt x="482271" y="574181"/>
                  </a:lnTo>
                  <a:lnTo>
                    <a:pt x="517106" y="547898"/>
                  </a:lnTo>
                  <a:lnTo>
                    <a:pt x="547907" y="517098"/>
                  </a:lnTo>
                  <a:lnTo>
                    <a:pt x="574191" y="482264"/>
                  </a:lnTo>
                  <a:lnTo>
                    <a:pt x="595475" y="443878"/>
                  </a:lnTo>
                  <a:lnTo>
                    <a:pt x="611276" y="402424"/>
                  </a:lnTo>
                  <a:lnTo>
                    <a:pt x="621111" y="358384"/>
                  </a:lnTo>
                  <a:lnTo>
                    <a:pt x="624497" y="312242"/>
                  </a:lnTo>
                  <a:lnTo>
                    <a:pt x="621111" y="266099"/>
                  </a:lnTo>
                  <a:lnTo>
                    <a:pt x="611276" y="222060"/>
                  </a:lnTo>
                  <a:lnTo>
                    <a:pt x="595475" y="180605"/>
                  </a:lnTo>
                  <a:lnTo>
                    <a:pt x="574191" y="142220"/>
                  </a:lnTo>
                  <a:lnTo>
                    <a:pt x="547907" y="107385"/>
                  </a:lnTo>
                  <a:lnTo>
                    <a:pt x="517106" y="76585"/>
                  </a:lnTo>
                  <a:lnTo>
                    <a:pt x="482271" y="50302"/>
                  </a:lnTo>
                  <a:lnTo>
                    <a:pt x="443885" y="29019"/>
                  </a:lnTo>
                  <a:lnTo>
                    <a:pt x="402432" y="13219"/>
                  </a:lnTo>
                  <a:lnTo>
                    <a:pt x="358394" y="3385"/>
                  </a:lnTo>
                  <a:lnTo>
                    <a:pt x="312254" y="0"/>
                  </a:lnTo>
                  <a:close/>
                </a:path>
              </a:pathLst>
            </a:custGeom>
            <a:solidFill>
              <a:srgbClr val="EAE9EA"/>
            </a:solidFill>
          </p:spPr>
          <p:txBody>
            <a:bodyPr wrap="square" lIns="0" tIns="0" rIns="0" bIns="0" rtlCol="0"/>
            <a:lstStyle/>
            <a:p>
              <a:endParaRPr>
                <a:cs typeface="Calibri" panose="020F0502020204030204" pitchFamily="34" charset="0"/>
              </a:endParaRPr>
            </a:p>
          </p:txBody>
        </p:sp>
        <p:sp>
          <p:nvSpPr>
            <p:cNvPr id="27" name="object 27"/>
            <p:cNvSpPr/>
            <p:nvPr/>
          </p:nvSpPr>
          <p:spPr>
            <a:xfrm>
              <a:off x="5374349" y="5528870"/>
              <a:ext cx="481330" cy="506095"/>
            </a:xfrm>
            <a:custGeom>
              <a:avLst/>
              <a:gdLst/>
              <a:ahLst/>
              <a:cxnLst/>
              <a:rect l="l" t="t" r="r" b="b"/>
              <a:pathLst>
                <a:path w="481329" h="506095">
                  <a:moveTo>
                    <a:pt x="66490" y="505595"/>
                  </a:moveTo>
                  <a:lnTo>
                    <a:pt x="39652" y="465471"/>
                  </a:lnTo>
                  <a:lnTo>
                    <a:pt x="19499" y="422117"/>
                  </a:lnTo>
                  <a:lnTo>
                    <a:pt x="6219" y="376403"/>
                  </a:lnTo>
                  <a:lnTo>
                    <a:pt x="0" y="329201"/>
                  </a:lnTo>
                  <a:lnTo>
                    <a:pt x="1029" y="281382"/>
                  </a:lnTo>
                  <a:lnTo>
                    <a:pt x="9494" y="233815"/>
                  </a:lnTo>
                  <a:lnTo>
                    <a:pt x="25584" y="187371"/>
                  </a:lnTo>
                  <a:lnTo>
                    <a:pt x="49485" y="142921"/>
                  </a:lnTo>
                  <a:lnTo>
                    <a:pt x="77356" y="105992"/>
                  </a:lnTo>
                  <a:lnTo>
                    <a:pt x="109506" y="74327"/>
                  </a:lnTo>
                  <a:lnTo>
                    <a:pt x="145266" y="48071"/>
                  </a:lnTo>
                  <a:lnTo>
                    <a:pt x="183968" y="27366"/>
                  </a:lnTo>
                  <a:lnTo>
                    <a:pt x="224945" y="12357"/>
                  </a:lnTo>
                  <a:lnTo>
                    <a:pt x="267529" y="3187"/>
                  </a:lnTo>
                  <a:lnTo>
                    <a:pt x="311051" y="0"/>
                  </a:lnTo>
                  <a:lnTo>
                    <a:pt x="354844" y="2939"/>
                  </a:lnTo>
                  <a:lnTo>
                    <a:pt x="398241" y="12150"/>
                  </a:lnTo>
                  <a:lnTo>
                    <a:pt x="440572" y="27774"/>
                  </a:lnTo>
                  <a:lnTo>
                    <a:pt x="481171" y="49957"/>
                  </a:lnTo>
                </a:path>
              </a:pathLst>
            </a:custGeom>
            <a:ln w="3175">
              <a:solidFill>
                <a:srgbClr val="000000"/>
              </a:solidFill>
            </a:ln>
          </p:spPr>
          <p:txBody>
            <a:bodyPr wrap="square" lIns="0" tIns="0" rIns="0" bIns="0" rtlCol="0"/>
            <a:lstStyle/>
            <a:p>
              <a:endParaRPr>
                <a:cs typeface="Calibri" panose="020F0502020204030204" pitchFamily="34" charset="0"/>
              </a:endParaRPr>
            </a:p>
          </p:txBody>
        </p:sp>
        <p:sp>
          <p:nvSpPr>
            <p:cNvPr id="28" name="object 28"/>
            <p:cNvSpPr/>
            <p:nvPr/>
          </p:nvSpPr>
          <p:spPr>
            <a:xfrm>
              <a:off x="5329437" y="5484050"/>
              <a:ext cx="502284" cy="587375"/>
            </a:xfrm>
            <a:custGeom>
              <a:avLst/>
              <a:gdLst/>
              <a:ahLst/>
              <a:cxnLst/>
              <a:rect l="l" t="t" r="r" b="b"/>
              <a:pathLst>
                <a:path w="502285" h="587375">
                  <a:moveTo>
                    <a:pt x="83367" y="587270"/>
                  </a:moveTo>
                  <a:lnTo>
                    <a:pt x="55978" y="550183"/>
                  </a:lnTo>
                  <a:lnTo>
                    <a:pt x="33923" y="510473"/>
                  </a:lnTo>
                  <a:lnTo>
                    <a:pt x="17249" y="468696"/>
                  </a:lnTo>
                  <a:lnTo>
                    <a:pt x="6006" y="425412"/>
                  </a:lnTo>
                  <a:lnTo>
                    <a:pt x="240" y="381177"/>
                  </a:lnTo>
                  <a:lnTo>
                    <a:pt x="0" y="336550"/>
                  </a:lnTo>
                  <a:lnTo>
                    <a:pt x="5332" y="292088"/>
                  </a:lnTo>
                  <a:lnTo>
                    <a:pt x="16286" y="248349"/>
                  </a:lnTo>
                  <a:lnTo>
                    <a:pt x="32909" y="205890"/>
                  </a:lnTo>
                  <a:lnTo>
                    <a:pt x="55249" y="165270"/>
                  </a:lnTo>
                  <a:lnTo>
                    <a:pt x="83354" y="127047"/>
                  </a:lnTo>
                  <a:lnTo>
                    <a:pt x="116730" y="92358"/>
                  </a:lnTo>
                  <a:lnTo>
                    <a:pt x="153543" y="63098"/>
                  </a:lnTo>
                  <a:lnTo>
                    <a:pt x="193211" y="39319"/>
                  </a:lnTo>
                  <a:lnTo>
                    <a:pt x="235150" y="21069"/>
                  </a:lnTo>
                  <a:lnTo>
                    <a:pt x="278777" y="8399"/>
                  </a:lnTo>
                  <a:lnTo>
                    <a:pt x="323509" y="1359"/>
                  </a:lnTo>
                  <a:lnTo>
                    <a:pt x="368764" y="0"/>
                  </a:lnTo>
                  <a:lnTo>
                    <a:pt x="413958" y="4370"/>
                  </a:lnTo>
                  <a:lnTo>
                    <a:pt x="458508" y="14521"/>
                  </a:lnTo>
                  <a:lnTo>
                    <a:pt x="501832" y="30502"/>
                  </a:lnTo>
                </a:path>
              </a:pathLst>
            </a:custGeom>
            <a:ln w="3175">
              <a:solidFill>
                <a:srgbClr val="000000"/>
              </a:solidFill>
            </a:ln>
          </p:spPr>
          <p:txBody>
            <a:bodyPr wrap="square" lIns="0" tIns="0" rIns="0" bIns="0" rtlCol="0"/>
            <a:lstStyle/>
            <a:p>
              <a:endParaRPr>
                <a:cs typeface="Calibri" panose="020F0502020204030204" pitchFamily="34" charset="0"/>
              </a:endParaRPr>
            </a:p>
          </p:txBody>
        </p:sp>
      </p:grpSp>
      <p:sp>
        <p:nvSpPr>
          <p:cNvPr id="29" name="object 29"/>
          <p:cNvSpPr txBox="1"/>
          <p:nvPr/>
        </p:nvSpPr>
        <p:spPr>
          <a:xfrm>
            <a:off x="5467061" y="5753778"/>
            <a:ext cx="433070" cy="240963"/>
          </a:xfrm>
          <a:prstGeom prst="rect">
            <a:avLst/>
          </a:prstGeom>
        </p:spPr>
        <p:txBody>
          <a:bodyPr vert="horz" wrap="square" lIns="0" tIns="11430" rIns="0" bIns="0" rtlCol="0">
            <a:spAutoFit/>
          </a:bodyPr>
          <a:lstStyle/>
          <a:p>
            <a:pPr marL="12700" marR="5080" algn="ctr">
              <a:lnSpc>
                <a:spcPct val="106700"/>
              </a:lnSpc>
              <a:spcBef>
                <a:spcPts val="90"/>
              </a:spcBef>
            </a:pPr>
            <a:r>
              <a:rPr lang="ar-JO" sz="450" b="1" spc="35" dirty="0">
                <a:solidFill>
                  <a:srgbClr val="561E58"/>
                </a:solidFill>
                <a:latin typeface="Century Gothic"/>
                <a:cs typeface="Calibri" panose="020F0502020204030204" pitchFamily="34" charset="0"/>
              </a:rPr>
              <a:t>التغذية الراجعة المجتمعية</a:t>
            </a:r>
          </a:p>
          <a:p>
            <a:pPr marL="12700" marR="5080" algn="ctr">
              <a:lnSpc>
                <a:spcPct val="106700"/>
              </a:lnSpc>
              <a:spcBef>
                <a:spcPts val="90"/>
              </a:spcBef>
            </a:pPr>
            <a:endParaRPr sz="450" dirty="0">
              <a:latin typeface="Century Gothic"/>
              <a:cs typeface="Calibri" panose="020F0502020204030204" pitchFamily="34" charset="0"/>
            </a:endParaRPr>
          </a:p>
        </p:txBody>
      </p:sp>
      <p:grpSp>
        <p:nvGrpSpPr>
          <p:cNvPr id="30" name="object 30"/>
          <p:cNvGrpSpPr/>
          <p:nvPr/>
        </p:nvGrpSpPr>
        <p:grpSpPr>
          <a:xfrm>
            <a:off x="4118598" y="4720914"/>
            <a:ext cx="2673985" cy="2240915"/>
            <a:chOff x="4118598" y="4720914"/>
            <a:chExt cx="2673985" cy="2240915"/>
          </a:xfrm>
        </p:grpSpPr>
        <p:pic>
          <p:nvPicPr>
            <p:cNvPr id="31" name="object 31"/>
            <p:cNvPicPr/>
            <p:nvPr/>
          </p:nvPicPr>
          <p:blipFill>
            <a:blip r:embed="rId10" cstate="print"/>
            <a:stretch>
              <a:fillRect/>
            </a:stretch>
          </p:blipFill>
          <p:spPr>
            <a:xfrm>
              <a:off x="4551972" y="4720920"/>
              <a:ext cx="1120241" cy="2240470"/>
            </a:xfrm>
            <a:prstGeom prst="rect">
              <a:avLst/>
            </a:prstGeom>
          </p:spPr>
        </p:pic>
        <p:sp>
          <p:nvSpPr>
            <p:cNvPr id="32" name="object 32"/>
            <p:cNvSpPr/>
            <p:nvPr/>
          </p:nvSpPr>
          <p:spPr>
            <a:xfrm>
              <a:off x="5464988" y="4720920"/>
              <a:ext cx="1327785" cy="2240915"/>
            </a:xfrm>
            <a:custGeom>
              <a:avLst/>
              <a:gdLst/>
              <a:ahLst/>
              <a:cxnLst/>
              <a:rect l="l" t="t" r="r" b="b"/>
              <a:pathLst>
                <a:path w="1327784" h="2240915">
                  <a:moveTo>
                    <a:pt x="1117612" y="467271"/>
                  </a:moveTo>
                  <a:lnTo>
                    <a:pt x="1090320" y="430872"/>
                  </a:lnTo>
                  <a:lnTo>
                    <a:pt x="1061504" y="395516"/>
                  </a:lnTo>
                  <a:lnTo>
                    <a:pt x="1031176" y="361264"/>
                  </a:lnTo>
                  <a:lnTo>
                    <a:pt x="999337" y="328117"/>
                  </a:lnTo>
                  <a:lnTo>
                    <a:pt x="964425" y="294652"/>
                  </a:lnTo>
                  <a:lnTo>
                    <a:pt x="928293" y="262839"/>
                  </a:lnTo>
                  <a:lnTo>
                    <a:pt x="890955" y="232714"/>
                  </a:lnTo>
                  <a:lnTo>
                    <a:pt x="852449" y="204266"/>
                  </a:lnTo>
                  <a:lnTo>
                    <a:pt x="812800" y="177533"/>
                  </a:lnTo>
                  <a:lnTo>
                    <a:pt x="772033" y="152527"/>
                  </a:lnTo>
                  <a:lnTo>
                    <a:pt x="730173" y="129273"/>
                  </a:lnTo>
                  <a:lnTo>
                    <a:pt x="687247" y="107784"/>
                  </a:lnTo>
                  <a:lnTo>
                    <a:pt x="643280" y="88074"/>
                  </a:lnTo>
                  <a:lnTo>
                    <a:pt x="596925" y="69659"/>
                  </a:lnTo>
                  <a:lnTo>
                    <a:pt x="549960" y="53390"/>
                  </a:lnTo>
                  <a:lnTo>
                    <a:pt x="502424" y="39268"/>
                  </a:lnTo>
                  <a:lnTo>
                    <a:pt x="454355" y="27292"/>
                  </a:lnTo>
                  <a:lnTo>
                    <a:pt x="405790" y="17487"/>
                  </a:lnTo>
                  <a:lnTo>
                    <a:pt x="356768" y="9842"/>
                  </a:lnTo>
                  <a:lnTo>
                    <a:pt x="307301" y="4381"/>
                  </a:lnTo>
                  <a:lnTo>
                    <a:pt x="257441" y="1092"/>
                  </a:lnTo>
                  <a:lnTo>
                    <a:pt x="207213" y="0"/>
                  </a:lnTo>
                  <a:lnTo>
                    <a:pt x="1943" y="0"/>
                  </a:lnTo>
                  <a:lnTo>
                    <a:pt x="40640" y="75184"/>
                  </a:lnTo>
                  <a:lnTo>
                    <a:pt x="40627" y="79692"/>
                  </a:lnTo>
                  <a:lnTo>
                    <a:pt x="0" y="157010"/>
                  </a:lnTo>
                  <a:lnTo>
                    <a:pt x="207213" y="157010"/>
                  </a:lnTo>
                  <a:lnTo>
                    <a:pt x="258457" y="158343"/>
                  </a:lnTo>
                  <a:lnTo>
                    <a:pt x="309206" y="162306"/>
                  </a:lnTo>
                  <a:lnTo>
                    <a:pt x="359384" y="168884"/>
                  </a:lnTo>
                  <a:lnTo>
                    <a:pt x="408914" y="178028"/>
                  </a:lnTo>
                  <a:lnTo>
                    <a:pt x="457720" y="189725"/>
                  </a:lnTo>
                  <a:lnTo>
                    <a:pt x="505714" y="203923"/>
                  </a:lnTo>
                  <a:lnTo>
                    <a:pt x="552831" y="220586"/>
                  </a:lnTo>
                  <a:lnTo>
                    <a:pt x="598970" y="239712"/>
                  </a:lnTo>
                  <a:lnTo>
                    <a:pt x="644080" y="261226"/>
                  </a:lnTo>
                  <a:lnTo>
                    <a:pt x="688047" y="285127"/>
                  </a:lnTo>
                  <a:lnTo>
                    <a:pt x="730821" y="311378"/>
                  </a:lnTo>
                  <a:lnTo>
                    <a:pt x="772325" y="339928"/>
                  </a:lnTo>
                  <a:lnTo>
                    <a:pt x="812457" y="370763"/>
                  </a:lnTo>
                  <a:lnTo>
                    <a:pt x="851141" y="403834"/>
                  </a:lnTo>
                  <a:lnTo>
                    <a:pt x="888314" y="439127"/>
                  </a:lnTo>
                  <a:lnTo>
                    <a:pt x="918552" y="470750"/>
                  </a:lnTo>
                  <a:lnTo>
                    <a:pt x="947178" y="503478"/>
                  </a:lnTo>
                  <a:lnTo>
                    <a:pt x="974166" y="537286"/>
                  </a:lnTo>
                  <a:lnTo>
                    <a:pt x="999515" y="572096"/>
                  </a:lnTo>
                  <a:lnTo>
                    <a:pt x="1080262" y="554977"/>
                  </a:lnTo>
                  <a:lnTo>
                    <a:pt x="1117612" y="467271"/>
                  </a:lnTo>
                  <a:close/>
                </a:path>
                <a:path w="1327784" h="2240915">
                  <a:moveTo>
                    <a:pt x="1327442" y="1120241"/>
                  </a:moveTo>
                  <a:lnTo>
                    <a:pt x="1326349" y="1070013"/>
                  </a:lnTo>
                  <a:lnTo>
                    <a:pt x="1323060" y="1020152"/>
                  </a:lnTo>
                  <a:lnTo>
                    <a:pt x="1317599" y="970686"/>
                  </a:lnTo>
                  <a:lnTo>
                    <a:pt x="1309954" y="921664"/>
                  </a:lnTo>
                  <a:lnTo>
                    <a:pt x="1300149" y="873099"/>
                  </a:lnTo>
                  <a:lnTo>
                    <a:pt x="1288186" y="825030"/>
                  </a:lnTo>
                  <a:lnTo>
                    <a:pt x="1274064" y="777506"/>
                  </a:lnTo>
                  <a:lnTo>
                    <a:pt x="1257795" y="730542"/>
                  </a:lnTo>
                  <a:lnTo>
                    <a:pt x="1239380" y="684174"/>
                  </a:lnTo>
                  <a:lnTo>
                    <a:pt x="1216799" y="634199"/>
                  </a:lnTo>
                  <a:lnTo>
                    <a:pt x="1191907" y="585584"/>
                  </a:lnTo>
                  <a:lnTo>
                    <a:pt x="1164729" y="538353"/>
                  </a:lnTo>
                  <a:lnTo>
                    <a:pt x="1135291" y="492544"/>
                  </a:lnTo>
                  <a:lnTo>
                    <a:pt x="1099985" y="575424"/>
                  </a:lnTo>
                  <a:lnTo>
                    <a:pt x="1096505" y="578281"/>
                  </a:lnTo>
                  <a:lnTo>
                    <a:pt x="1015263" y="595515"/>
                  </a:lnTo>
                  <a:lnTo>
                    <a:pt x="1041641" y="638352"/>
                  </a:lnTo>
                  <a:lnTo>
                    <a:pt x="1065657" y="682409"/>
                  </a:lnTo>
                  <a:lnTo>
                    <a:pt x="1087297" y="727595"/>
                  </a:lnTo>
                  <a:lnTo>
                    <a:pt x="1106512" y="773836"/>
                  </a:lnTo>
                  <a:lnTo>
                    <a:pt x="1123264" y="821042"/>
                  </a:lnTo>
                  <a:lnTo>
                    <a:pt x="1137539" y="869149"/>
                  </a:lnTo>
                  <a:lnTo>
                    <a:pt x="1149299" y="918057"/>
                  </a:lnTo>
                  <a:lnTo>
                    <a:pt x="1158506" y="967701"/>
                  </a:lnTo>
                  <a:lnTo>
                    <a:pt x="1165110" y="1018006"/>
                  </a:lnTo>
                  <a:lnTo>
                    <a:pt x="1169111" y="1068870"/>
                  </a:lnTo>
                  <a:lnTo>
                    <a:pt x="1170444" y="1120241"/>
                  </a:lnTo>
                  <a:lnTo>
                    <a:pt x="1169123" y="1171473"/>
                  </a:lnTo>
                  <a:lnTo>
                    <a:pt x="1165148" y="1222222"/>
                  </a:lnTo>
                  <a:lnTo>
                    <a:pt x="1158570" y="1272400"/>
                  </a:lnTo>
                  <a:lnTo>
                    <a:pt x="1149426" y="1321943"/>
                  </a:lnTo>
                  <a:lnTo>
                    <a:pt x="1137729" y="1370736"/>
                  </a:lnTo>
                  <a:lnTo>
                    <a:pt x="1123530" y="1418742"/>
                  </a:lnTo>
                  <a:lnTo>
                    <a:pt x="1106855" y="1465846"/>
                  </a:lnTo>
                  <a:lnTo>
                    <a:pt x="1087742" y="1511998"/>
                  </a:lnTo>
                  <a:lnTo>
                    <a:pt x="1066215" y="1557096"/>
                  </a:lnTo>
                  <a:lnTo>
                    <a:pt x="1042314" y="1601076"/>
                  </a:lnTo>
                  <a:lnTo>
                    <a:pt x="1016076" y="1643849"/>
                  </a:lnTo>
                  <a:lnTo>
                    <a:pt x="987513" y="1685353"/>
                  </a:lnTo>
                  <a:lnTo>
                    <a:pt x="956691" y="1725485"/>
                  </a:lnTo>
                  <a:lnTo>
                    <a:pt x="923607" y="1764182"/>
                  </a:lnTo>
                  <a:lnTo>
                    <a:pt x="888314" y="1801355"/>
                  </a:lnTo>
                  <a:lnTo>
                    <a:pt x="851141" y="1836635"/>
                  </a:lnTo>
                  <a:lnTo>
                    <a:pt x="812457" y="1869719"/>
                  </a:lnTo>
                  <a:lnTo>
                    <a:pt x="772325" y="1900555"/>
                  </a:lnTo>
                  <a:lnTo>
                    <a:pt x="730834" y="1929104"/>
                  </a:lnTo>
                  <a:lnTo>
                    <a:pt x="688060" y="1955355"/>
                  </a:lnTo>
                  <a:lnTo>
                    <a:pt x="644080" y="1979244"/>
                  </a:lnTo>
                  <a:lnTo>
                    <a:pt x="598970" y="2000770"/>
                  </a:lnTo>
                  <a:lnTo>
                    <a:pt x="552831" y="2019884"/>
                  </a:lnTo>
                  <a:lnTo>
                    <a:pt x="505714" y="2036559"/>
                  </a:lnTo>
                  <a:lnTo>
                    <a:pt x="457720" y="2050757"/>
                  </a:lnTo>
                  <a:lnTo>
                    <a:pt x="408914" y="2062441"/>
                  </a:lnTo>
                  <a:lnTo>
                    <a:pt x="359384" y="2071598"/>
                  </a:lnTo>
                  <a:lnTo>
                    <a:pt x="309206" y="2078164"/>
                  </a:lnTo>
                  <a:lnTo>
                    <a:pt x="258457" y="2082139"/>
                  </a:lnTo>
                  <a:lnTo>
                    <a:pt x="207213" y="2083473"/>
                  </a:lnTo>
                  <a:lnTo>
                    <a:pt x="207213" y="2240483"/>
                  </a:lnTo>
                  <a:lnTo>
                    <a:pt x="257441" y="2239378"/>
                  </a:lnTo>
                  <a:lnTo>
                    <a:pt x="307301" y="2236101"/>
                  </a:lnTo>
                  <a:lnTo>
                    <a:pt x="356768" y="2230628"/>
                  </a:lnTo>
                  <a:lnTo>
                    <a:pt x="405790" y="2222995"/>
                  </a:lnTo>
                  <a:lnTo>
                    <a:pt x="454355" y="2213178"/>
                  </a:lnTo>
                  <a:lnTo>
                    <a:pt x="502424" y="2201214"/>
                  </a:lnTo>
                  <a:lnTo>
                    <a:pt x="549948" y="2187092"/>
                  </a:lnTo>
                  <a:lnTo>
                    <a:pt x="596912" y="2170823"/>
                  </a:lnTo>
                  <a:lnTo>
                    <a:pt x="643280" y="2152408"/>
                  </a:lnTo>
                  <a:lnTo>
                    <a:pt x="687247" y="2132698"/>
                  </a:lnTo>
                  <a:lnTo>
                    <a:pt x="730173" y="2111210"/>
                  </a:lnTo>
                  <a:lnTo>
                    <a:pt x="772033" y="2087956"/>
                  </a:lnTo>
                  <a:lnTo>
                    <a:pt x="812800" y="2062949"/>
                  </a:lnTo>
                  <a:lnTo>
                    <a:pt x="852462" y="2036216"/>
                  </a:lnTo>
                  <a:lnTo>
                    <a:pt x="890968" y="2007768"/>
                  </a:lnTo>
                  <a:lnTo>
                    <a:pt x="928293" y="1977631"/>
                  </a:lnTo>
                  <a:lnTo>
                    <a:pt x="964438" y="1945830"/>
                  </a:lnTo>
                  <a:lnTo>
                    <a:pt x="999337" y="1912366"/>
                  </a:lnTo>
                  <a:lnTo>
                    <a:pt x="1032802" y="1877453"/>
                  </a:lnTo>
                  <a:lnTo>
                    <a:pt x="1064615" y="1841322"/>
                  </a:lnTo>
                  <a:lnTo>
                    <a:pt x="1094752" y="1803984"/>
                  </a:lnTo>
                  <a:lnTo>
                    <a:pt x="1123188" y="1765477"/>
                  </a:lnTo>
                  <a:lnTo>
                    <a:pt x="1149921" y="1725828"/>
                  </a:lnTo>
                  <a:lnTo>
                    <a:pt x="1174927" y="1685061"/>
                  </a:lnTo>
                  <a:lnTo>
                    <a:pt x="1198181" y="1643202"/>
                  </a:lnTo>
                  <a:lnTo>
                    <a:pt x="1219682" y="1600276"/>
                  </a:lnTo>
                  <a:lnTo>
                    <a:pt x="1239380" y="1556321"/>
                  </a:lnTo>
                  <a:lnTo>
                    <a:pt x="1257795" y="1509953"/>
                  </a:lnTo>
                  <a:lnTo>
                    <a:pt x="1274064" y="1462989"/>
                  </a:lnTo>
                  <a:lnTo>
                    <a:pt x="1288186" y="1415453"/>
                  </a:lnTo>
                  <a:lnTo>
                    <a:pt x="1300149" y="1367396"/>
                  </a:lnTo>
                  <a:lnTo>
                    <a:pt x="1309954" y="1318831"/>
                  </a:lnTo>
                  <a:lnTo>
                    <a:pt x="1317599" y="1269796"/>
                  </a:lnTo>
                  <a:lnTo>
                    <a:pt x="1323060" y="1220330"/>
                  </a:lnTo>
                  <a:lnTo>
                    <a:pt x="1326349" y="1170470"/>
                  </a:lnTo>
                  <a:lnTo>
                    <a:pt x="1327442" y="1120241"/>
                  </a:lnTo>
                  <a:close/>
                </a:path>
              </a:pathLst>
            </a:custGeom>
            <a:solidFill>
              <a:srgbClr val="992B7D"/>
            </a:solidFill>
          </p:spPr>
          <p:txBody>
            <a:bodyPr wrap="square" lIns="0" tIns="0" rIns="0" bIns="0" rtlCol="0"/>
            <a:lstStyle/>
            <a:p>
              <a:endParaRPr>
                <a:cs typeface="Calibri" panose="020F0502020204030204" pitchFamily="34" charset="0"/>
              </a:endParaRPr>
            </a:p>
          </p:txBody>
        </p:sp>
        <p:pic>
          <p:nvPicPr>
            <p:cNvPr id="33" name="object 33"/>
            <p:cNvPicPr/>
            <p:nvPr/>
          </p:nvPicPr>
          <p:blipFill>
            <a:blip r:embed="rId11" cstate="print"/>
            <a:stretch>
              <a:fillRect/>
            </a:stretch>
          </p:blipFill>
          <p:spPr>
            <a:xfrm>
              <a:off x="5435436" y="4720916"/>
              <a:ext cx="70205" cy="157010"/>
            </a:xfrm>
            <a:prstGeom prst="rect">
              <a:avLst/>
            </a:prstGeom>
          </p:spPr>
        </p:pic>
        <p:sp>
          <p:nvSpPr>
            <p:cNvPr id="34" name="object 34"/>
            <p:cNvSpPr/>
            <p:nvPr/>
          </p:nvSpPr>
          <p:spPr>
            <a:xfrm>
              <a:off x="4148156" y="4720919"/>
              <a:ext cx="1329690" cy="157480"/>
            </a:xfrm>
            <a:custGeom>
              <a:avLst/>
              <a:gdLst/>
              <a:ahLst/>
              <a:cxnLst/>
              <a:rect l="l" t="t" r="r" b="b"/>
              <a:pathLst>
                <a:path w="1329689" h="157479">
                  <a:moveTo>
                    <a:pt x="1289342" y="0"/>
                  </a:moveTo>
                  <a:lnTo>
                    <a:pt x="1943" y="0"/>
                  </a:lnTo>
                  <a:lnTo>
                    <a:pt x="40640" y="75171"/>
                  </a:lnTo>
                  <a:lnTo>
                    <a:pt x="40627" y="79679"/>
                  </a:lnTo>
                  <a:lnTo>
                    <a:pt x="0" y="157010"/>
                  </a:lnTo>
                  <a:lnTo>
                    <a:pt x="1287284" y="157010"/>
                  </a:lnTo>
                  <a:lnTo>
                    <a:pt x="1329156" y="77317"/>
                  </a:lnTo>
                  <a:lnTo>
                    <a:pt x="1289342" y="0"/>
                  </a:lnTo>
                  <a:close/>
                </a:path>
              </a:pathLst>
            </a:custGeom>
            <a:solidFill>
              <a:srgbClr val="992B7D"/>
            </a:solidFill>
          </p:spPr>
          <p:txBody>
            <a:bodyPr wrap="square" lIns="0" tIns="0" rIns="0" bIns="0" rtlCol="0"/>
            <a:lstStyle/>
            <a:p>
              <a:endParaRPr>
                <a:cs typeface="Calibri" panose="020F0502020204030204" pitchFamily="34" charset="0"/>
              </a:endParaRPr>
            </a:p>
          </p:txBody>
        </p:sp>
        <p:pic>
          <p:nvPicPr>
            <p:cNvPr id="35" name="object 35"/>
            <p:cNvPicPr/>
            <p:nvPr/>
          </p:nvPicPr>
          <p:blipFill>
            <a:blip r:embed="rId11" cstate="print"/>
            <a:stretch>
              <a:fillRect/>
            </a:stretch>
          </p:blipFill>
          <p:spPr>
            <a:xfrm>
              <a:off x="4118598" y="4720916"/>
              <a:ext cx="70205" cy="157010"/>
            </a:xfrm>
            <a:prstGeom prst="rect">
              <a:avLst/>
            </a:prstGeom>
          </p:spPr>
        </p:pic>
        <p:pic>
          <p:nvPicPr>
            <p:cNvPr id="36" name="object 36"/>
            <p:cNvPicPr/>
            <p:nvPr/>
          </p:nvPicPr>
          <p:blipFill>
            <a:blip r:embed="rId12" cstate="print"/>
            <a:stretch>
              <a:fillRect/>
            </a:stretch>
          </p:blipFill>
          <p:spPr>
            <a:xfrm>
              <a:off x="6464515" y="5188190"/>
              <a:ext cx="135775" cy="128231"/>
            </a:xfrm>
            <a:prstGeom prst="rect">
              <a:avLst/>
            </a:prstGeom>
          </p:spPr>
        </p:pic>
      </p:grpSp>
      <p:sp>
        <p:nvSpPr>
          <p:cNvPr id="37" name="object 37"/>
          <p:cNvSpPr txBox="1"/>
          <p:nvPr/>
        </p:nvSpPr>
        <p:spPr>
          <a:xfrm>
            <a:off x="5525879" y="4922506"/>
            <a:ext cx="665945" cy="195566"/>
          </a:xfrm>
          <a:prstGeom prst="rect">
            <a:avLst/>
          </a:prstGeom>
        </p:spPr>
        <p:txBody>
          <a:bodyPr vert="horz" wrap="square" lIns="0" tIns="13335" rIns="0" bIns="0" rtlCol="0">
            <a:spAutoFit/>
          </a:bodyPr>
          <a:lstStyle/>
          <a:p>
            <a:pPr marL="12700" algn="ctr">
              <a:lnSpc>
                <a:spcPct val="100000"/>
              </a:lnSpc>
              <a:spcBef>
                <a:spcPts val="105"/>
              </a:spcBef>
            </a:pPr>
            <a:r>
              <a:rPr lang="ar-JO" sz="550" b="1" spc="-10" dirty="0">
                <a:solidFill>
                  <a:srgbClr val="FFFFFF"/>
                </a:solidFill>
                <a:latin typeface="Century Gothic"/>
                <a:cs typeface="Calibri" panose="020F0502020204030204" pitchFamily="34" charset="0"/>
              </a:rPr>
              <a:t>الجمع</a:t>
            </a:r>
          </a:p>
          <a:p>
            <a:pPr marL="12700">
              <a:lnSpc>
                <a:spcPct val="100000"/>
              </a:lnSpc>
              <a:spcBef>
                <a:spcPts val="105"/>
              </a:spcBef>
            </a:pPr>
            <a:endParaRPr sz="550" dirty="0">
              <a:latin typeface="Century Gothic"/>
              <a:cs typeface="Calibri" panose="020F0502020204030204" pitchFamily="34" charset="0"/>
            </a:endParaRPr>
          </a:p>
        </p:txBody>
      </p:sp>
      <p:sp>
        <p:nvSpPr>
          <p:cNvPr id="38" name="object 38"/>
          <p:cNvSpPr txBox="1"/>
          <p:nvPr/>
        </p:nvSpPr>
        <p:spPr>
          <a:xfrm>
            <a:off x="4417209" y="4745548"/>
            <a:ext cx="1052195" cy="120546"/>
          </a:xfrm>
          <a:prstGeom prst="rect">
            <a:avLst/>
          </a:prstGeom>
        </p:spPr>
        <p:txBody>
          <a:bodyPr vert="horz" wrap="square" lIns="0" tIns="12700" rIns="0" bIns="0" rtlCol="0">
            <a:spAutoFit/>
          </a:bodyPr>
          <a:lstStyle/>
          <a:p>
            <a:pPr marL="12700">
              <a:lnSpc>
                <a:spcPct val="100000"/>
              </a:lnSpc>
              <a:spcBef>
                <a:spcPts val="100"/>
              </a:spcBef>
            </a:pPr>
            <a:r>
              <a:rPr lang="ar-JO" sz="700" b="1" dirty="0">
                <a:solidFill>
                  <a:srgbClr val="FFFFFF"/>
                </a:solidFill>
                <a:latin typeface="Century Gothic"/>
                <a:cs typeface="Calibri" panose="020F0502020204030204" pitchFamily="34" charset="0"/>
              </a:rPr>
              <a:t>بناء آلية التغذية الراجعة</a:t>
            </a:r>
            <a:endParaRPr sz="700" dirty="0">
              <a:latin typeface="Century Gothic"/>
              <a:cs typeface="Calibri" panose="020F0502020204030204" pitchFamily="34" charset="0"/>
            </a:endParaRPr>
          </a:p>
        </p:txBody>
      </p:sp>
      <p:sp>
        <p:nvSpPr>
          <p:cNvPr id="39" name="object 39"/>
          <p:cNvSpPr txBox="1"/>
          <p:nvPr/>
        </p:nvSpPr>
        <p:spPr>
          <a:xfrm>
            <a:off x="6125705" y="5496951"/>
            <a:ext cx="660459" cy="260776"/>
          </a:xfrm>
          <a:prstGeom prst="rect">
            <a:avLst/>
          </a:prstGeom>
        </p:spPr>
        <p:txBody>
          <a:bodyPr vert="horz" wrap="square" lIns="0" tIns="26034" rIns="0" bIns="0" rtlCol="0">
            <a:spAutoFit/>
          </a:bodyPr>
          <a:lstStyle/>
          <a:p>
            <a:pPr marL="24130" marR="5080" indent="-12065" algn="just">
              <a:lnSpc>
                <a:spcPts val="560"/>
              </a:lnSpc>
              <a:spcBef>
                <a:spcPts val="204"/>
              </a:spcBef>
            </a:pPr>
            <a:r>
              <a:rPr lang="ar-JO" sz="700" b="1" spc="-10" dirty="0">
                <a:solidFill>
                  <a:srgbClr val="FFFFFF"/>
                </a:solidFill>
                <a:latin typeface="Century Gothic"/>
                <a:cs typeface="Calibri" panose="020F0502020204030204" pitchFamily="34" charset="0"/>
              </a:rPr>
              <a:t>إحالةوتحليل الملاحظات والانطباعات</a:t>
            </a:r>
            <a:endParaRPr sz="700" dirty="0">
              <a:latin typeface="Century Gothic"/>
              <a:cs typeface="Calibri" panose="020F0502020204030204" pitchFamily="34" charset="0"/>
            </a:endParaRPr>
          </a:p>
        </p:txBody>
      </p:sp>
      <p:sp>
        <p:nvSpPr>
          <p:cNvPr id="40" name="object 40"/>
          <p:cNvSpPr txBox="1"/>
          <p:nvPr/>
        </p:nvSpPr>
        <p:spPr>
          <a:xfrm>
            <a:off x="5686306" y="6226842"/>
            <a:ext cx="773970" cy="106888"/>
          </a:xfrm>
          <a:prstGeom prst="rect">
            <a:avLst/>
          </a:prstGeom>
        </p:spPr>
        <p:txBody>
          <a:bodyPr vert="horz" wrap="square" lIns="0" tIns="26034" rIns="0" bIns="0" rtlCol="0">
            <a:spAutoFit/>
          </a:bodyPr>
          <a:lstStyle/>
          <a:p>
            <a:pPr marL="12700" marR="5080" indent="7620">
              <a:lnSpc>
                <a:spcPts val="560"/>
              </a:lnSpc>
              <a:spcBef>
                <a:spcPts val="204"/>
              </a:spcBef>
            </a:pPr>
            <a:r>
              <a:rPr lang="ar-JO" sz="700" dirty="0">
                <a:solidFill>
                  <a:schemeClr val="bg1"/>
                </a:solidFill>
                <a:latin typeface="Calibri" panose="020F0502020204030204" pitchFamily="34" charset="0"/>
                <a:cs typeface="Calibri" panose="020F0502020204030204" pitchFamily="34" charset="0"/>
              </a:rPr>
              <a:t>المشاركة والتنفيذ</a:t>
            </a:r>
            <a:endParaRPr sz="700" dirty="0">
              <a:solidFill>
                <a:schemeClr val="bg1"/>
              </a:solidFill>
              <a:latin typeface="Century Gothic"/>
              <a:cs typeface="Calibri" panose="020F0502020204030204" pitchFamily="34" charset="0"/>
            </a:endParaRPr>
          </a:p>
        </p:txBody>
      </p:sp>
      <p:sp>
        <p:nvSpPr>
          <p:cNvPr id="41" name="object 41"/>
          <p:cNvSpPr txBox="1"/>
          <p:nvPr/>
        </p:nvSpPr>
        <p:spPr>
          <a:xfrm>
            <a:off x="4915958" y="6066030"/>
            <a:ext cx="454848" cy="183832"/>
          </a:xfrm>
          <a:prstGeom prst="rect">
            <a:avLst/>
          </a:prstGeom>
        </p:spPr>
        <p:txBody>
          <a:bodyPr vert="horz" wrap="square" lIns="0" tIns="26034" rIns="0" bIns="0" rtlCol="0">
            <a:spAutoFit/>
          </a:bodyPr>
          <a:lstStyle/>
          <a:p>
            <a:pPr marL="12700" marR="5080" indent="14604">
              <a:lnSpc>
                <a:spcPts val="560"/>
              </a:lnSpc>
              <a:spcBef>
                <a:spcPts val="204"/>
              </a:spcBef>
            </a:pPr>
            <a:r>
              <a:rPr lang="ar-JO" sz="700" b="1" spc="-10" dirty="0">
                <a:solidFill>
                  <a:srgbClr val="FFFFFF"/>
                </a:solidFill>
                <a:latin typeface="Century Gothic"/>
                <a:cs typeface="Calibri" panose="020F0502020204030204" pitchFamily="34" charset="0"/>
              </a:rPr>
              <a:t>إغلاق الحلقات</a:t>
            </a:r>
            <a:endParaRPr sz="700" dirty="0">
              <a:latin typeface="Century Gothic"/>
              <a:cs typeface="Calibri" panose="020F0502020204030204" pitchFamily="34" charset="0"/>
            </a:endParaRPr>
          </a:p>
        </p:txBody>
      </p:sp>
      <p:sp>
        <p:nvSpPr>
          <p:cNvPr id="42" name="object 42"/>
          <p:cNvSpPr txBox="1"/>
          <p:nvPr/>
        </p:nvSpPr>
        <p:spPr>
          <a:xfrm>
            <a:off x="4924428" y="5183136"/>
            <a:ext cx="547370" cy="257121"/>
          </a:xfrm>
          <a:prstGeom prst="rect">
            <a:avLst/>
          </a:prstGeom>
        </p:spPr>
        <p:txBody>
          <a:bodyPr vert="horz" wrap="square" lIns="0" tIns="26034" rIns="0" bIns="0" rtlCol="0">
            <a:spAutoFit/>
          </a:bodyPr>
          <a:lstStyle/>
          <a:p>
            <a:pPr marL="73025" marR="65405" indent="-635" algn="ctr">
              <a:lnSpc>
                <a:spcPts val="560"/>
              </a:lnSpc>
              <a:spcBef>
                <a:spcPts val="204"/>
              </a:spcBef>
            </a:pPr>
            <a:r>
              <a:rPr lang="ar-JO" sz="550" b="1" spc="10" dirty="0">
                <a:solidFill>
                  <a:srgbClr val="FFFFFF"/>
                </a:solidFill>
                <a:latin typeface="Century Gothic"/>
                <a:cs typeface="Calibri" panose="020F0502020204030204" pitchFamily="34" charset="0"/>
              </a:rPr>
              <a:t>مراجعة وتكييف الملاحظات والانطباعات</a:t>
            </a:r>
            <a:endParaRPr sz="550" dirty="0">
              <a:latin typeface="Century Gothic"/>
              <a:cs typeface="Calibri" panose="020F0502020204030204" pitchFamily="34" charset="0"/>
            </a:endParaRPr>
          </a:p>
        </p:txBody>
      </p:sp>
      <p:grpSp>
        <p:nvGrpSpPr>
          <p:cNvPr id="43" name="object 43"/>
          <p:cNvGrpSpPr/>
          <p:nvPr/>
        </p:nvGrpSpPr>
        <p:grpSpPr>
          <a:xfrm>
            <a:off x="4550394" y="5090618"/>
            <a:ext cx="2023745" cy="1811020"/>
            <a:chOff x="4550394" y="5090618"/>
            <a:chExt cx="2023745" cy="1811020"/>
          </a:xfrm>
        </p:grpSpPr>
        <p:pic>
          <p:nvPicPr>
            <p:cNvPr id="44" name="object 44"/>
            <p:cNvPicPr/>
            <p:nvPr/>
          </p:nvPicPr>
          <p:blipFill>
            <a:blip r:embed="rId13" cstate="print"/>
            <a:stretch>
              <a:fillRect/>
            </a:stretch>
          </p:blipFill>
          <p:spPr>
            <a:xfrm>
              <a:off x="6425371" y="6417302"/>
              <a:ext cx="148259" cy="113233"/>
            </a:xfrm>
            <a:prstGeom prst="rect">
              <a:avLst/>
            </a:prstGeom>
          </p:spPr>
        </p:pic>
        <p:pic>
          <p:nvPicPr>
            <p:cNvPr id="45" name="object 45"/>
            <p:cNvPicPr/>
            <p:nvPr/>
          </p:nvPicPr>
          <p:blipFill>
            <a:blip r:embed="rId14" cstate="print"/>
            <a:stretch>
              <a:fillRect/>
            </a:stretch>
          </p:blipFill>
          <p:spPr>
            <a:xfrm>
              <a:off x="5263258" y="6742707"/>
              <a:ext cx="97764" cy="158673"/>
            </a:xfrm>
            <a:prstGeom prst="rect">
              <a:avLst/>
            </a:prstGeom>
          </p:spPr>
        </p:pic>
        <p:pic>
          <p:nvPicPr>
            <p:cNvPr id="46" name="object 46"/>
            <p:cNvPicPr/>
            <p:nvPr/>
          </p:nvPicPr>
          <p:blipFill>
            <a:blip r:embed="rId15" cstate="print"/>
            <a:stretch>
              <a:fillRect/>
            </a:stretch>
          </p:blipFill>
          <p:spPr>
            <a:xfrm>
              <a:off x="4550394" y="5744179"/>
              <a:ext cx="160413" cy="72440"/>
            </a:xfrm>
            <a:prstGeom prst="rect">
              <a:avLst/>
            </a:prstGeom>
          </p:spPr>
        </p:pic>
        <p:pic>
          <p:nvPicPr>
            <p:cNvPr id="47" name="object 47"/>
            <p:cNvPicPr/>
            <p:nvPr/>
          </p:nvPicPr>
          <p:blipFill>
            <a:blip r:embed="rId16" cstate="print"/>
            <a:stretch>
              <a:fillRect/>
            </a:stretch>
          </p:blipFill>
          <p:spPr>
            <a:xfrm>
              <a:off x="5556446" y="5090618"/>
              <a:ext cx="503521" cy="323414"/>
            </a:xfrm>
            <a:prstGeom prst="rect">
              <a:avLst/>
            </a:prstGeom>
          </p:spPr>
        </p:pic>
        <p:sp>
          <p:nvSpPr>
            <p:cNvPr id="48" name="object 48"/>
            <p:cNvSpPr/>
            <p:nvPr/>
          </p:nvSpPr>
          <p:spPr>
            <a:xfrm>
              <a:off x="6288194" y="5849838"/>
              <a:ext cx="169545" cy="224790"/>
            </a:xfrm>
            <a:custGeom>
              <a:avLst/>
              <a:gdLst/>
              <a:ahLst/>
              <a:cxnLst/>
              <a:rect l="l" t="t" r="r" b="b"/>
              <a:pathLst>
                <a:path w="169545" h="224789">
                  <a:moveTo>
                    <a:pt x="0" y="83858"/>
                  </a:moveTo>
                  <a:lnTo>
                    <a:pt x="0" y="0"/>
                  </a:lnTo>
                  <a:lnTo>
                    <a:pt x="169545" y="0"/>
                  </a:lnTo>
                  <a:lnTo>
                    <a:pt x="169545" y="224510"/>
                  </a:lnTo>
                  <a:lnTo>
                    <a:pt x="0" y="224510"/>
                  </a:lnTo>
                  <a:lnTo>
                    <a:pt x="0" y="148971"/>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49" name="object 49"/>
            <p:cNvSpPr/>
            <p:nvPr/>
          </p:nvSpPr>
          <p:spPr>
            <a:xfrm>
              <a:off x="6309897" y="5880707"/>
              <a:ext cx="22225" cy="0"/>
            </a:xfrm>
            <a:custGeom>
              <a:avLst/>
              <a:gdLst/>
              <a:ahLst/>
              <a:cxnLst/>
              <a:rect l="l" t="t" r="r" b="b"/>
              <a:pathLst>
                <a:path w="22225">
                  <a:moveTo>
                    <a:pt x="0" y="0"/>
                  </a:moveTo>
                  <a:lnTo>
                    <a:pt x="21983"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0" name="object 50"/>
            <p:cNvSpPr/>
            <p:nvPr/>
          </p:nvSpPr>
          <p:spPr>
            <a:xfrm>
              <a:off x="6309897" y="5898464"/>
              <a:ext cx="29845" cy="0"/>
            </a:xfrm>
            <a:custGeom>
              <a:avLst/>
              <a:gdLst/>
              <a:ahLst/>
              <a:cxnLst/>
              <a:rect l="l" t="t" r="r" b="b"/>
              <a:pathLst>
                <a:path w="29845">
                  <a:moveTo>
                    <a:pt x="0" y="0"/>
                  </a:moveTo>
                  <a:lnTo>
                    <a:pt x="29413"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1" name="object 51"/>
            <p:cNvSpPr/>
            <p:nvPr/>
          </p:nvSpPr>
          <p:spPr>
            <a:xfrm>
              <a:off x="6371625" y="5951737"/>
              <a:ext cx="55880" cy="0"/>
            </a:xfrm>
            <a:custGeom>
              <a:avLst/>
              <a:gdLst/>
              <a:ahLst/>
              <a:cxnLst/>
              <a:rect l="l" t="t" r="r" b="b"/>
              <a:pathLst>
                <a:path w="55879">
                  <a:moveTo>
                    <a:pt x="0" y="0"/>
                  </a:moveTo>
                  <a:lnTo>
                    <a:pt x="55346"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2" name="object 52"/>
            <p:cNvSpPr/>
            <p:nvPr/>
          </p:nvSpPr>
          <p:spPr>
            <a:xfrm>
              <a:off x="6371625" y="5971467"/>
              <a:ext cx="55880" cy="0"/>
            </a:xfrm>
            <a:custGeom>
              <a:avLst/>
              <a:gdLst/>
              <a:ahLst/>
              <a:cxnLst/>
              <a:rect l="l" t="t" r="r" b="b"/>
              <a:pathLst>
                <a:path w="55879">
                  <a:moveTo>
                    <a:pt x="0" y="0"/>
                  </a:moveTo>
                  <a:lnTo>
                    <a:pt x="55346"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3" name="object 53"/>
            <p:cNvSpPr/>
            <p:nvPr/>
          </p:nvSpPr>
          <p:spPr>
            <a:xfrm>
              <a:off x="6371625" y="5991197"/>
              <a:ext cx="55880" cy="0"/>
            </a:xfrm>
            <a:custGeom>
              <a:avLst/>
              <a:gdLst/>
              <a:ahLst/>
              <a:cxnLst/>
              <a:rect l="l" t="t" r="r" b="b"/>
              <a:pathLst>
                <a:path w="55879">
                  <a:moveTo>
                    <a:pt x="0" y="0"/>
                  </a:moveTo>
                  <a:lnTo>
                    <a:pt x="55346"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4" name="object 54"/>
            <p:cNvSpPr/>
            <p:nvPr/>
          </p:nvSpPr>
          <p:spPr>
            <a:xfrm>
              <a:off x="6362569" y="603150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5" name="object 55"/>
            <p:cNvSpPr/>
            <p:nvPr/>
          </p:nvSpPr>
          <p:spPr>
            <a:xfrm>
              <a:off x="6362569" y="6013183"/>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6" name="object 56"/>
            <p:cNvSpPr/>
            <p:nvPr/>
          </p:nvSpPr>
          <p:spPr>
            <a:xfrm>
              <a:off x="6362569" y="6049825"/>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7" name="object 57"/>
            <p:cNvSpPr/>
            <p:nvPr/>
          </p:nvSpPr>
          <p:spPr>
            <a:xfrm>
              <a:off x="6309579" y="603150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8" name="object 58"/>
            <p:cNvSpPr/>
            <p:nvPr/>
          </p:nvSpPr>
          <p:spPr>
            <a:xfrm>
              <a:off x="6309579" y="6013183"/>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59" name="object 59"/>
            <p:cNvSpPr/>
            <p:nvPr/>
          </p:nvSpPr>
          <p:spPr>
            <a:xfrm>
              <a:off x="6309579" y="6049825"/>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60" name="object 60"/>
            <p:cNvSpPr/>
            <p:nvPr/>
          </p:nvSpPr>
          <p:spPr>
            <a:xfrm>
              <a:off x="6403720" y="6031504"/>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61" name="object 61"/>
            <p:cNvSpPr/>
            <p:nvPr/>
          </p:nvSpPr>
          <p:spPr>
            <a:xfrm>
              <a:off x="6403720" y="6013183"/>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62" name="object 62"/>
            <p:cNvSpPr/>
            <p:nvPr/>
          </p:nvSpPr>
          <p:spPr>
            <a:xfrm>
              <a:off x="6403720" y="6049825"/>
              <a:ext cx="27305" cy="0"/>
            </a:xfrm>
            <a:custGeom>
              <a:avLst/>
              <a:gdLst/>
              <a:ahLst/>
              <a:cxnLst/>
              <a:rect l="l" t="t" r="r" b="b"/>
              <a:pathLst>
                <a:path w="27304">
                  <a:moveTo>
                    <a:pt x="0" y="0"/>
                  </a:moveTo>
                  <a:lnTo>
                    <a:pt x="27165" y="0"/>
                  </a:lnTo>
                </a:path>
              </a:pathLst>
            </a:custGeom>
            <a:ln w="10464">
              <a:solidFill>
                <a:srgbClr val="FFFFFF"/>
              </a:solidFill>
            </a:ln>
          </p:spPr>
          <p:txBody>
            <a:bodyPr wrap="square" lIns="0" tIns="0" rIns="0" bIns="0" rtlCol="0"/>
            <a:lstStyle/>
            <a:p>
              <a:endParaRPr>
                <a:cs typeface="Calibri" panose="020F0502020204030204" pitchFamily="34" charset="0"/>
              </a:endParaRPr>
            </a:p>
          </p:txBody>
        </p:sp>
        <p:sp>
          <p:nvSpPr>
            <p:cNvPr id="63" name="object 63"/>
            <p:cNvSpPr/>
            <p:nvPr/>
          </p:nvSpPr>
          <p:spPr>
            <a:xfrm>
              <a:off x="6277769" y="5953701"/>
              <a:ext cx="19685" cy="34290"/>
            </a:xfrm>
            <a:custGeom>
              <a:avLst/>
              <a:gdLst/>
              <a:ahLst/>
              <a:cxnLst/>
              <a:rect l="l" t="t" r="r" b="b"/>
              <a:pathLst>
                <a:path w="19685" h="34289">
                  <a:moveTo>
                    <a:pt x="19443" y="34112"/>
                  </a:moveTo>
                  <a:lnTo>
                    <a:pt x="0" y="34112"/>
                  </a:lnTo>
                  <a:lnTo>
                    <a:pt x="0" y="0"/>
                  </a:lnTo>
                  <a:lnTo>
                    <a:pt x="19443" y="0"/>
                  </a:lnTo>
                  <a:lnTo>
                    <a:pt x="19443" y="34112"/>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4" name="object 64"/>
            <p:cNvSpPr/>
            <p:nvPr/>
          </p:nvSpPr>
          <p:spPr>
            <a:xfrm>
              <a:off x="6297217" y="5943541"/>
              <a:ext cx="19685" cy="44450"/>
            </a:xfrm>
            <a:custGeom>
              <a:avLst/>
              <a:gdLst/>
              <a:ahLst/>
              <a:cxnLst/>
              <a:rect l="l" t="t" r="r" b="b"/>
              <a:pathLst>
                <a:path w="19685" h="44450">
                  <a:moveTo>
                    <a:pt x="19443" y="44272"/>
                  </a:moveTo>
                  <a:lnTo>
                    <a:pt x="0" y="44272"/>
                  </a:lnTo>
                  <a:lnTo>
                    <a:pt x="0" y="0"/>
                  </a:lnTo>
                  <a:lnTo>
                    <a:pt x="19443" y="0"/>
                  </a:lnTo>
                  <a:lnTo>
                    <a:pt x="19443" y="44272"/>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5" name="object 65"/>
            <p:cNvSpPr/>
            <p:nvPr/>
          </p:nvSpPr>
          <p:spPr>
            <a:xfrm>
              <a:off x="6316668" y="5926511"/>
              <a:ext cx="19685" cy="61594"/>
            </a:xfrm>
            <a:custGeom>
              <a:avLst/>
              <a:gdLst/>
              <a:ahLst/>
              <a:cxnLst/>
              <a:rect l="l" t="t" r="r" b="b"/>
              <a:pathLst>
                <a:path w="19685" h="61595">
                  <a:moveTo>
                    <a:pt x="19443" y="61302"/>
                  </a:moveTo>
                  <a:lnTo>
                    <a:pt x="0" y="61302"/>
                  </a:lnTo>
                  <a:lnTo>
                    <a:pt x="0" y="0"/>
                  </a:lnTo>
                  <a:lnTo>
                    <a:pt x="19443" y="0"/>
                  </a:lnTo>
                  <a:lnTo>
                    <a:pt x="19443" y="61302"/>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6" name="object 66"/>
            <p:cNvSpPr/>
            <p:nvPr/>
          </p:nvSpPr>
          <p:spPr>
            <a:xfrm>
              <a:off x="6336116" y="5916935"/>
              <a:ext cx="19685" cy="71120"/>
            </a:xfrm>
            <a:custGeom>
              <a:avLst/>
              <a:gdLst/>
              <a:ahLst/>
              <a:cxnLst/>
              <a:rect l="l" t="t" r="r" b="b"/>
              <a:pathLst>
                <a:path w="19685" h="71120">
                  <a:moveTo>
                    <a:pt x="19443" y="70878"/>
                  </a:moveTo>
                  <a:lnTo>
                    <a:pt x="0" y="70878"/>
                  </a:lnTo>
                  <a:lnTo>
                    <a:pt x="0" y="0"/>
                  </a:lnTo>
                  <a:lnTo>
                    <a:pt x="19443" y="0"/>
                  </a:lnTo>
                  <a:lnTo>
                    <a:pt x="19443" y="70878"/>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7" name="object 67"/>
            <p:cNvSpPr/>
            <p:nvPr/>
          </p:nvSpPr>
          <p:spPr>
            <a:xfrm>
              <a:off x="6369785" y="5878456"/>
              <a:ext cx="57785" cy="52069"/>
            </a:xfrm>
            <a:custGeom>
              <a:avLst/>
              <a:gdLst/>
              <a:ahLst/>
              <a:cxnLst/>
              <a:rect l="l" t="t" r="r" b="b"/>
              <a:pathLst>
                <a:path w="57785" h="52070">
                  <a:moveTo>
                    <a:pt x="57188" y="51765"/>
                  </a:moveTo>
                  <a:lnTo>
                    <a:pt x="0" y="51765"/>
                  </a:lnTo>
                  <a:lnTo>
                    <a:pt x="0" y="0"/>
                  </a:lnTo>
                  <a:lnTo>
                    <a:pt x="57188" y="0"/>
                  </a:lnTo>
                  <a:lnTo>
                    <a:pt x="57188" y="51765"/>
                  </a:lnTo>
                  <a:close/>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8" name="object 68"/>
            <p:cNvSpPr/>
            <p:nvPr/>
          </p:nvSpPr>
          <p:spPr>
            <a:xfrm>
              <a:off x="6398376" y="5878451"/>
              <a:ext cx="0" cy="52069"/>
            </a:xfrm>
            <a:custGeom>
              <a:avLst/>
              <a:gdLst/>
              <a:ahLst/>
              <a:cxnLst/>
              <a:rect l="l" t="t" r="r" b="b"/>
              <a:pathLst>
                <a:path h="52070">
                  <a:moveTo>
                    <a:pt x="0" y="0"/>
                  </a:moveTo>
                  <a:lnTo>
                    <a:pt x="0" y="51765"/>
                  </a:lnTo>
                </a:path>
              </a:pathLst>
            </a:custGeom>
            <a:ln w="5232">
              <a:solidFill>
                <a:srgbClr val="FFFFFF"/>
              </a:solidFill>
            </a:ln>
          </p:spPr>
          <p:txBody>
            <a:bodyPr wrap="square" lIns="0" tIns="0" rIns="0" bIns="0" rtlCol="0"/>
            <a:lstStyle/>
            <a:p>
              <a:endParaRPr>
                <a:cs typeface="Calibri" panose="020F0502020204030204" pitchFamily="34" charset="0"/>
              </a:endParaRPr>
            </a:p>
          </p:txBody>
        </p:sp>
        <p:sp>
          <p:nvSpPr>
            <p:cNvPr id="69" name="object 69"/>
            <p:cNvSpPr/>
            <p:nvPr/>
          </p:nvSpPr>
          <p:spPr>
            <a:xfrm>
              <a:off x="6369779" y="5894236"/>
              <a:ext cx="57785" cy="0"/>
            </a:xfrm>
            <a:custGeom>
              <a:avLst/>
              <a:gdLst/>
              <a:ahLst/>
              <a:cxnLst/>
              <a:rect l="l" t="t" r="r" b="b"/>
              <a:pathLst>
                <a:path w="57785">
                  <a:moveTo>
                    <a:pt x="0" y="0"/>
                  </a:moveTo>
                  <a:lnTo>
                    <a:pt x="57200" y="0"/>
                  </a:lnTo>
                </a:path>
              </a:pathLst>
            </a:custGeom>
            <a:ln w="5232">
              <a:solidFill>
                <a:srgbClr val="FFFFFF"/>
              </a:solidFill>
            </a:ln>
          </p:spPr>
          <p:txBody>
            <a:bodyPr wrap="square" lIns="0" tIns="0" rIns="0" bIns="0" rtlCol="0"/>
            <a:lstStyle/>
            <a:p>
              <a:endParaRPr>
                <a:cs typeface="Calibri" panose="020F0502020204030204" pitchFamily="34" charset="0"/>
              </a:endParaRPr>
            </a:p>
          </p:txBody>
        </p:sp>
        <p:pic>
          <p:nvPicPr>
            <p:cNvPr id="70" name="object 70"/>
            <p:cNvPicPr/>
            <p:nvPr/>
          </p:nvPicPr>
          <p:blipFill>
            <a:blip r:embed="rId17" cstate="print"/>
            <a:stretch>
              <a:fillRect/>
            </a:stretch>
          </p:blipFill>
          <p:spPr>
            <a:xfrm>
              <a:off x="5706402" y="6472873"/>
              <a:ext cx="146113" cy="145859"/>
            </a:xfrm>
            <a:prstGeom prst="rect">
              <a:avLst/>
            </a:prstGeom>
          </p:spPr>
        </p:pic>
        <p:pic>
          <p:nvPicPr>
            <p:cNvPr id="71" name="object 71"/>
            <p:cNvPicPr/>
            <p:nvPr/>
          </p:nvPicPr>
          <p:blipFill>
            <a:blip r:embed="rId18" cstate="print"/>
            <a:stretch>
              <a:fillRect/>
            </a:stretch>
          </p:blipFill>
          <p:spPr>
            <a:xfrm>
              <a:off x="5881833" y="6471852"/>
              <a:ext cx="152869" cy="151841"/>
            </a:xfrm>
            <a:prstGeom prst="rect">
              <a:avLst/>
            </a:prstGeom>
          </p:spPr>
        </p:pic>
        <p:pic>
          <p:nvPicPr>
            <p:cNvPr id="72" name="object 72"/>
            <p:cNvPicPr/>
            <p:nvPr/>
          </p:nvPicPr>
          <p:blipFill>
            <a:blip r:embed="rId19" cstate="print"/>
            <a:stretch>
              <a:fillRect/>
            </a:stretch>
          </p:blipFill>
          <p:spPr>
            <a:xfrm>
              <a:off x="5088340" y="6299131"/>
              <a:ext cx="137960" cy="139255"/>
            </a:xfrm>
            <a:prstGeom prst="rect">
              <a:avLst/>
            </a:prstGeom>
          </p:spPr>
        </p:pic>
        <p:pic>
          <p:nvPicPr>
            <p:cNvPr id="73" name="object 73"/>
            <p:cNvPicPr/>
            <p:nvPr/>
          </p:nvPicPr>
          <p:blipFill>
            <a:blip r:embed="rId20" cstate="print"/>
            <a:stretch>
              <a:fillRect/>
            </a:stretch>
          </p:blipFill>
          <p:spPr>
            <a:xfrm>
              <a:off x="4993519" y="5543503"/>
              <a:ext cx="190614" cy="181038"/>
            </a:xfrm>
            <a:prstGeom prst="rect">
              <a:avLst/>
            </a:prstGeom>
          </p:spPr>
        </p:pic>
      </p:grpSp>
      <p:sp>
        <p:nvSpPr>
          <p:cNvPr id="74" name="Rectangle 1">
            <a:extLst>
              <a:ext uri="{FF2B5EF4-FFF2-40B4-BE49-F238E27FC236}">
                <a16:creationId xmlns:a16="http://schemas.microsoft.com/office/drawing/2014/main" id="{EE367E20-EE67-946E-04DF-31F44BA8845A}"/>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75" name="Rectangle 2">
            <a:extLst>
              <a:ext uri="{FF2B5EF4-FFF2-40B4-BE49-F238E27FC236}">
                <a16:creationId xmlns:a16="http://schemas.microsoft.com/office/drawing/2014/main" id="{44127952-0AAD-A949-71F3-4EA9985742EC}"/>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0" name="Rectangle 3">
            <a:extLst>
              <a:ext uri="{FF2B5EF4-FFF2-40B4-BE49-F238E27FC236}">
                <a16:creationId xmlns:a16="http://schemas.microsoft.com/office/drawing/2014/main" id="{E3364893-AB58-6D95-8A72-7965BA88008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1" name="Rectangle 4">
            <a:extLst>
              <a:ext uri="{FF2B5EF4-FFF2-40B4-BE49-F238E27FC236}">
                <a16:creationId xmlns:a16="http://schemas.microsoft.com/office/drawing/2014/main" id="{65BD07FD-707D-B8E9-C3AB-D1B0BD8E996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2" name="Rectangle 5">
            <a:extLst>
              <a:ext uri="{FF2B5EF4-FFF2-40B4-BE49-F238E27FC236}">
                <a16:creationId xmlns:a16="http://schemas.microsoft.com/office/drawing/2014/main" id="{0A4A7D17-4DD1-EF7F-7CA9-F0C8DA72131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3" name="Rectangle 6">
            <a:extLst>
              <a:ext uri="{FF2B5EF4-FFF2-40B4-BE49-F238E27FC236}">
                <a16:creationId xmlns:a16="http://schemas.microsoft.com/office/drawing/2014/main" id="{3839AD39-3F65-FA47-C2AC-F191F76855DC}"/>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4" name="Rectangle 7">
            <a:extLst>
              <a:ext uri="{FF2B5EF4-FFF2-40B4-BE49-F238E27FC236}">
                <a16:creationId xmlns:a16="http://schemas.microsoft.com/office/drawing/2014/main" id="{BA334493-2ABC-358A-85A7-F680E791ADE6}"/>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5" name="Rectangle 8">
            <a:extLst>
              <a:ext uri="{FF2B5EF4-FFF2-40B4-BE49-F238E27FC236}">
                <a16:creationId xmlns:a16="http://schemas.microsoft.com/office/drawing/2014/main" id="{9F61650C-1F97-1810-C31C-E74F10BBB3C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81865" y="703440"/>
            <a:ext cx="6197600" cy="6687665"/>
          </a:xfrm>
          <a:prstGeom prst="rect">
            <a:avLst/>
          </a:prstGeom>
        </p:spPr>
        <p:txBody>
          <a:bodyPr vert="horz" wrap="square" lIns="0" tIns="12700" rIns="0" bIns="0" rtlCol="0">
            <a:spAutoFit/>
          </a:bodyPr>
          <a:lstStyle/>
          <a:p>
            <a:pPr marL="38100" rtl="1">
              <a:lnSpc>
                <a:spcPct val="100000"/>
              </a:lnSpc>
              <a:spcBef>
                <a:spcPts val="100"/>
              </a:spcBef>
            </a:pPr>
            <a:r>
              <a:rPr lang="ar-JO" sz="950" b="1" spc="55" dirty="0">
                <a:solidFill>
                  <a:srgbClr val="542F6D"/>
                </a:solidFill>
                <a:latin typeface="Century Gothic"/>
                <a:cs typeface="Calibri" panose="020F0502020204030204" pitchFamily="34" charset="0"/>
              </a:rPr>
              <a:t>الموافقة المستنيرة</a:t>
            </a:r>
            <a:endParaRPr sz="950" dirty="0">
              <a:latin typeface="Century Gothic"/>
              <a:cs typeface="Calibri" panose="020F0502020204030204" pitchFamily="34" charset="0"/>
            </a:endParaRPr>
          </a:p>
          <a:p>
            <a:pPr marL="38100" marR="30480" algn="just" rtl="1">
              <a:lnSpc>
                <a:spcPct val="113999"/>
              </a:lnSpc>
              <a:spcBef>
                <a:spcPts val="85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الإذن الممنوح من قبل الفرد لجمع ومعالجة بياناته الشخصية بعد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تقديم الشرح الوافي له</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والموافقة الطوعية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جانبه على: 1) الغرض من جمع البيانات ومعالجتها 2) الأشخاص الذي يمكن مشاركة هذه البيانات معهم 3) المخاطر المصاحبة لعملية الجمع والمعالجة أو مشاركة بياناتهم الشخصية 4) البدائل المتاحة في حال عدم موافقتهم، أو عدم قدرتهم على مشاركة بياناتهم الشخصية</a:t>
            </a:r>
            <a:r>
              <a:rPr kumimoji="0" lang="ar-JO" altLang="en-US" sz="800" b="0" i="0" u="none" strike="noStrike" cap="none" normalizeH="0" baseline="0" dirty="0">
                <a:ln>
                  <a:noFill/>
                </a:ln>
                <a:solidFill>
                  <a:srgbClr val="202124"/>
                </a:solidFill>
                <a:effectLst/>
                <a:latin typeface="inherit"/>
                <a:cs typeface="Calibri" panose="020F0502020204030204" pitchFamily="34" charset="0"/>
              </a:rPr>
              <a:t>.</a:t>
            </a:r>
            <a:r>
              <a:rPr kumimoji="0" lang="ar-JO" altLang="en-US" sz="500" b="0" i="0" u="none" strike="noStrike" cap="none" normalizeH="0" baseline="0" dirty="0">
                <a:ln>
                  <a:noFill/>
                </a:ln>
                <a:solidFill>
                  <a:srgbClr val="202124"/>
                </a:solidFill>
                <a:effectLst/>
                <a:latin typeface="inherit"/>
                <a:cs typeface="Calibri" panose="020F0502020204030204" pitchFamily="34" charset="0"/>
              </a:rPr>
              <a:t>2</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38100" algn="r" rtl="1">
              <a:lnSpc>
                <a:spcPct val="100000"/>
              </a:lnSpc>
              <a:spcBef>
                <a:spcPts val="1010"/>
              </a:spcBef>
            </a:pPr>
            <a:r>
              <a:rPr lang="ar-JO" sz="950" b="1" spc="100" dirty="0">
                <a:solidFill>
                  <a:srgbClr val="542F6D"/>
                </a:solidFill>
                <a:latin typeface="Calibri"/>
                <a:cs typeface="Calibri" panose="020F0502020204030204" pitchFamily="34" charset="0"/>
              </a:rPr>
              <a:t>تدفق المعلومات</a:t>
            </a:r>
            <a:endParaRPr sz="950" dirty="0">
              <a:latin typeface="Calibri"/>
              <a:cs typeface="Calibri" panose="020F0502020204030204" pitchFamily="34" charset="0"/>
            </a:endParaRPr>
          </a:p>
          <a:p>
            <a:pPr marL="38100" marR="30480" algn="just" rtl="1">
              <a:lnSpc>
                <a:spcPct val="113999"/>
              </a:lnSpc>
              <a:spcBef>
                <a:spcPts val="850"/>
              </a:spcBef>
            </a:pPr>
            <a:r>
              <a:rPr lang="ar-JO" sz="1000" dirty="0">
                <a:solidFill>
                  <a:schemeClr val="tx1"/>
                </a:solidFill>
                <a:latin typeface="Söhne"/>
                <a:cs typeface="Calibri" panose="020F0502020204030204" pitchFamily="34" charset="0"/>
              </a:rPr>
              <a:t>يُشير</a:t>
            </a:r>
            <a:r>
              <a:rPr lang="ar-JO" sz="1000" b="0" i="0" dirty="0">
                <a:solidFill>
                  <a:schemeClr val="tx1"/>
                </a:solidFill>
                <a:effectLst/>
                <a:latin typeface="Söhne"/>
                <a:cs typeface="Calibri" panose="020F0502020204030204" pitchFamily="34" charset="0"/>
              </a:rPr>
              <a:t> تدفق المعلومات إلى كيفية تبادل مختلف أنواع المعلومات واستقبالها من قبل الأفراد داخل منظمتك (في هذه الحالة، المعلومات المستمدة من التغذية الراجعة المجتمعية)، ويُشار إليها أحيانًا أيضًا باسم مسارات الإحالة الداخلية.</a:t>
            </a:r>
            <a:r>
              <a:rPr lang="ar-JO" sz="950" spc="-10" dirty="0">
                <a:solidFill>
                  <a:schemeClr val="tx1"/>
                </a:solidFill>
                <a:latin typeface="Arial"/>
                <a:cs typeface="Calibri" panose="020F0502020204030204" pitchFamily="34" charset="0"/>
              </a:rPr>
              <a:t> </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يمكن مشاركة المعلومات بطرق رسمية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منسقة</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 (على سبيل المثال، من خلال التقارير الأسبوعية والاجتماعات الشهرية وقواعد البيانات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وما إلى ذلك</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 ومن خلال طرق غير رسمية وأقل هيكلة (على سبيل المثال،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ب</a:t>
            </a:r>
            <a:r>
              <a:rPr lang="ar-JO" altLang="en-US" sz="1000" dirty="0">
                <a:solidFill>
                  <a:srgbClr val="000000"/>
                </a:solidFill>
                <a:latin typeface="Söhne"/>
                <a:cs typeface="Calibri" panose="020F0502020204030204" pitchFamily="34" charset="0"/>
              </a:rPr>
              <a:t>سبب وجود</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 فريق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ال</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مشاركة المجتمع وفريق الصحة في نفس المكتب، يتم </a:t>
            </a:r>
            <a:r>
              <a:rPr kumimoji="0" lang="ar-JO" altLang="en-US" sz="1000" b="0" i="0" u="none" strike="noStrike" cap="none" normalizeH="0" baseline="0" dirty="0">
                <a:ln>
                  <a:noFill/>
                </a:ln>
                <a:solidFill>
                  <a:srgbClr val="000000"/>
                </a:solidFill>
                <a:effectLst/>
                <a:latin typeface="Söhne"/>
                <a:cs typeface="Calibri" panose="020F0502020204030204" pitchFamily="34" charset="0"/>
              </a:rPr>
              <a:t>إبلاغ</a:t>
            </a:r>
            <a:r>
              <a:rPr kumimoji="0" lang="ar-SA" altLang="en-US" sz="1000" b="0" i="0" u="none" strike="noStrike" cap="none" normalizeH="0" baseline="0" dirty="0">
                <a:ln>
                  <a:noFill/>
                </a:ln>
                <a:solidFill>
                  <a:srgbClr val="000000"/>
                </a:solidFill>
                <a:effectLst/>
                <a:latin typeface="Söhne"/>
                <a:cs typeface="Calibri" panose="020F0502020204030204" pitchFamily="34" charset="0"/>
              </a:rPr>
              <a:t> فريق الصحة غالبًا بالأحداث الحالية في المجتمع)</a:t>
            </a:r>
            <a:r>
              <a:rPr kumimoji="0" lang="en-US" altLang="en-US" sz="1000" b="0" i="0" u="none" strike="noStrike" cap="none" normalizeH="0" baseline="0" dirty="0">
                <a:ln>
                  <a:noFill/>
                </a:ln>
                <a:solidFill>
                  <a:srgbClr val="000000"/>
                </a:solidFill>
                <a:effectLst/>
                <a:latin typeface="Söhne"/>
                <a:cs typeface="Calibri" panose="020F0502020204030204" pitchFamily="34" charset="0"/>
              </a:rPr>
              <a:t>.</a:t>
            </a:r>
          </a:p>
          <a:p>
            <a:pPr marL="38100" algn="just" rtl="1">
              <a:spcBef>
                <a:spcPts val="1015"/>
              </a:spcBef>
            </a:pPr>
            <a:r>
              <a:rPr kumimoji="0" lang="ar-SA" altLang="en-US" sz="1000" b="1" i="0" u="none" strike="noStrike" cap="none" normalizeH="0" baseline="0" dirty="0">
                <a:ln>
                  <a:noFill/>
                </a:ln>
                <a:solidFill>
                  <a:srgbClr val="800080"/>
                </a:solidFill>
                <a:effectLst/>
                <a:latin typeface="inherit"/>
                <a:cs typeface="Calibri" panose="020F0502020204030204" pitchFamily="34" charset="0"/>
              </a:rPr>
              <a:t>البيانات الشخصية (أو المعلومات الشخصية، معلومات التعريف الشخصية)</a:t>
            </a:r>
            <a:r>
              <a:rPr kumimoji="0" lang="en-US" altLang="en-US" sz="100" b="1" i="0" u="none" strike="noStrike" cap="none" normalizeH="0" baseline="0" dirty="0">
                <a:ln>
                  <a:noFill/>
                </a:ln>
                <a:solidFill>
                  <a:srgbClr val="800080"/>
                </a:solidFill>
                <a:effectLst/>
                <a:cs typeface="Calibri" panose="020F0502020204030204" pitchFamily="34" charset="0"/>
              </a:rPr>
              <a:t> </a:t>
            </a:r>
          </a:p>
          <a:p>
            <a:pPr marL="38100" algn="just" rtl="1">
              <a:spcBef>
                <a:spcPts val="1015"/>
              </a:spcBef>
            </a:pPr>
            <a:endParaRPr sz="950" dirty="0">
              <a:latin typeface="Calibri"/>
              <a:cs typeface="Calibri" panose="020F050202020403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chemeClr val="tx1"/>
                </a:solidFill>
                <a:effectLst/>
                <a:latin typeface="Söhne"/>
                <a:cs typeface="Calibri" panose="020F0502020204030204" pitchFamily="34" charset="0"/>
              </a:rPr>
              <a:t>أي معلومات تتعلق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أي شخص طبيعي </a:t>
            </a:r>
            <a:r>
              <a:rPr lang="ar-JO" altLang="en-US" sz="1000" dirty="0">
                <a:solidFill>
                  <a:schemeClr val="tx1"/>
                </a:solidFill>
                <a:latin typeface="Söhne"/>
                <a:cs typeface="Calibri" panose="020F0502020204030204" pitchFamily="34" charset="0"/>
              </a:rPr>
              <a:t>مُعرف أو يمكن التعرف 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عليه ('موضوع البيانات'); والشخص الطبيعي</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 هو الشخص الذي يُمكن</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التعرف عليه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 بشكل </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مباشر أو غير مباشر</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من خلال الإشارة إلى معرف مثل الاسم أو رقم تعريف أو بيانات الموقع، أو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معرف عبر الإنترنت، أو إلى</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 أي</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عامل واحد أو أكثر يتعلق بالهوية الجسدية أو الفسيولوجية أو الوراثية أو العقلية أو الاقتصادي أو الثقافية أو الهوية الاجتماعية لهذا الشخص الطبيعي</a:t>
            </a:r>
            <a:r>
              <a:rPr kumimoji="0" lang="ar-JO" altLang="en-US" sz="500" b="0" i="0" u="none" strike="noStrike" cap="none" normalizeH="0" baseline="0" dirty="0">
                <a:ln>
                  <a:noFill/>
                </a:ln>
                <a:solidFill>
                  <a:schemeClr val="tx1"/>
                </a:solidFill>
                <a:effectLst/>
                <a:latin typeface="Söhne"/>
                <a:cs typeface="Calibri" panose="020F0502020204030204" pitchFamily="34" charset="0"/>
              </a:rPr>
              <a:t>3</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a:t>
            </a:r>
            <a:endParaRPr kumimoji="0" lang="en-US" altLang="en-US" sz="1000" b="0" i="0" u="none" strike="noStrike" cap="none" normalizeH="0" baseline="0" dirty="0">
              <a:ln>
                <a:noFill/>
              </a:ln>
              <a:solidFill>
                <a:schemeClr val="tx1"/>
              </a:solidFill>
              <a:effectLst/>
              <a:latin typeface="Söhne"/>
              <a:cs typeface="Calibri" panose="020F0502020204030204" pitchFamily="34" charset="0"/>
            </a:endParaRPr>
          </a:p>
          <a:p>
            <a:pPr marL="38100" rtl="1">
              <a:lnSpc>
                <a:spcPct val="100000"/>
              </a:lnSpc>
              <a:spcBef>
                <a:spcPts val="1010"/>
              </a:spcBef>
            </a:pPr>
            <a:r>
              <a:rPr lang="ar-JO" sz="950" b="1" spc="50" dirty="0">
                <a:solidFill>
                  <a:srgbClr val="542F6D"/>
                </a:solidFill>
                <a:latin typeface="Century Gothic"/>
                <a:cs typeface="Calibri" panose="020F0502020204030204" pitchFamily="34" charset="0"/>
              </a:rPr>
              <a:t>استطلاعات التصور</a:t>
            </a:r>
            <a:endParaRPr sz="950" dirty="0">
              <a:latin typeface="Century Gothic"/>
              <a:cs typeface="Calibri" panose="020F0502020204030204" pitchFamily="34" charset="0"/>
            </a:endParaRPr>
          </a:p>
          <a:p>
            <a:pPr marL="38100" marR="30480" algn="just" rtl="1">
              <a:lnSpc>
                <a:spcPct val="113999"/>
              </a:lnSpc>
              <a:spcBef>
                <a:spcPts val="850"/>
              </a:spcBef>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استطلاعات التصور هي جهود لجمع البيانات لقياس ما يعتقده المستجيبون أو يفكرون فيه أو يشعرون به ويمكن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ها توليد</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معلومات حول</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(أ) المعرفة (مثل مستويات الوعي والفهم لقضايا معينة). (ب) التجارب (مثل تقديم الخدمات) (ج) المعتقدات والقيم (مثل القوانين والمعتقدات ومستويات التحمل لسلوكيات معينة) (د) الاتجاهات والآراء (مثل وجهات نظر حول أداء الجهات المعنية، و</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مستوى </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الرضا عن الخدمات)؛ و(هـ) التوقعات (مثل المخاوف والآمال)</a:t>
            </a:r>
            <a:r>
              <a:rPr kumimoji="0" lang="ar-JO" altLang="en-US" sz="500" b="0" i="0" u="none" strike="noStrike" cap="none" normalizeH="0" baseline="0" dirty="0">
                <a:ln>
                  <a:noFill/>
                </a:ln>
                <a:solidFill>
                  <a:schemeClr val="tx1"/>
                </a:solidFill>
                <a:effectLst/>
                <a:latin typeface="Söhne"/>
                <a:cs typeface="Calibri" panose="020F0502020204030204" pitchFamily="34" charset="0"/>
              </a:rPr>
              <a:t>4</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تتميز استطلاعات التصور بشكل رئيسي بأنها تهدف إلى</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اكتشاف الآراء بدلاً من البيانات الواقعية</a:t>
            </a:r>
            <a:r>
              <a:rPr kumimoji="0" lang="ar-JO" altLang="en-US" sz="500" b="0" i="0" u="none" strike="noStrike" cap="none" normalizeH="0" baseline="0" dirty="0">
                <a:ln>
                  <a:noFill/>
                </a:ln>
                <a:solidFill>
                  <a:schemeClr val="tx1"/>
                </a:solidFill>
                <a:effectLst/>
                <a:latin typeface="Söhne"/>
                <a:cs typeface="Calibri" panose="020F0502020204030204" pitchFamily="34" charset="0"/>
              </a:rPr>
              <a:t>5</a:t>
            </a:r>
            <a:r>
              <a:rPr kumimoji="0" lang="en-US" altLang="en-US" sz="1000" b="0" i="0" u="none" strike="noStrike" cap="none" normalizeH="0" baseline="0" dirty="0">
                <a:ln>
                  <a:noFill/>
                </a:ln>
                <a:solidFill>
                  <a:schemeClr val="tx1"/>
                </a:solidFill>
                <a:effectLst/>
                <a:latin typeface="Söhne"/>
                <a:cs typeface="Calibri" panose="020F0502020204030204" pitchFamily="34" charset="0"/>
              </a:rPr>
              <a:t>.</a:t>
            </a:r>
          </a:p>
          <a:p>
            <a:pPr marL="38100" algn="just" rtl="1">
              <a:lnSpc>
                <a:spcPct val="100000"/>
              </a:lnSpc>
              <a:spcBef>
                <a:spcPts val="1010"/>
              </a:spcBef>
            </a:pPr>
            <a:r>
              <a:rPr lang="ar-JO" sz="950" b="1" spc="45" dirty="0">
                <a:solidFill>
                  <a:srgbClr val="542F6D"/>
                </a:solidFill>
                <a:latin typeface="Century Gothic"/>
                <a:cs typeface="Calibri" panose="020F0502020204030204" pitchFamily="34" charset="0"/>
              </a:rPr>
              <a:t>العينات</a:t>
            </a:r>
            <a:endParaRPr sz="1000" dirty="0">
              <a:latin typeface="Century Gothic"/>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JO" altLang="en-US" sz="1000" b="0" i="0" u="none" strike="noStrike" cap="none" normalizeH="0" baseline="0" dirty="0">
                <a:ln>
                  <a:noFill/>
                </a:ln>
                <a:solidFill>
                  <a:schemeClr val="tx1"/>
                </a:solidFill>
                <a:effectLst/>
                <a:latin typeface="Söhne"/>
                <a:cs typeface="Calibri" panose="020F0502020204030204" pitchFamily="34" charset="0"/>
              </a:rPr>
              <a:t>ال</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عينة هي عملية اختيار وحدات (مثل أشخاص أو منظمات،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وما إلى ذلك</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من مجموعة سكانية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معنية</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يمكن دراستها أو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إ</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ستطلاعها، وبعد ذلك يمكن تعميم النتائج لتشمل مجموعة السكان التي تم اختيار العينة منها.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و</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هذا مختلف عن التعداد، حيث يتم تضمين كل فرد أو كيان في السكان في الاستطلاع أو الدراسة، وهو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إجراء</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 </a:t>
            </a:r>
            <a:r>
              <a:rPr kumimoji="0" lang="ar-JO" altLang="en-US" sz="1000" b="0" i="0" u="none" strike="noStrike" cap="none" normalizeH="0" baseline="0" dirty="0">
                <a:ln>
                  <a:noFill/>
                </a:ln>
                <a:solidFill>
                  <a:schemeClr val="tx1"/>
                </a:solidFill>
                <a:effectLst/>
                <a:latin typeface="Söhne"/>
                <a:cs typeface="Calibri" panose="020F0502020204030204" pitchFamily="34" charset="0"/>
              </a:rPr>
              <a:t>لا يكون في الغالب عمليًا، كما أنه لا يعزز من </a:t>
            </a:r>
            <a:r>
              <a:rPr kumimoji="0" lang="ar-SA" altLang="en-US" sz="1000" b="0" i="0" u="none" strike="noStrike" cap="none" normalizeH="0" baseline="0" dirty="0">
                <a:ln>
                  <a:noFill/>
                </a:ln>
                <a:solidFill>
                  <a:schemeClr val="tx1"/>
                </a:solidFill>
                <a:effectLst/>
                <a:latin typeface="Söhne"/>
                <a:cs typeface="Calibri" panose="020F0502020204030204" pitchFamily="34" charset="0"/>
              </a:rPr>
              <a:t>مصداقية البيانات المجمعة</a:t>
            </a:r>
            <a:r>
              <a:rPr kumimoji="0" lang="en-US" altLang="en-US" sz="1000" b="0" i="0" u="none" strike="noStrike" cap="none" normalizeH="0" baseline="0" dirty="0">
                <a:ln>
                  <a:noFill/>
                </a:ln>
                <a:solidFill>
                  <a:schemeClr val="tx1"/>
                </a:solidFill>
                <a:effectLst/>
                <a:latin typeface="Söhne"/>
                <a:cs typeface="Calibri" panose="020F0502020204030204" pitchFamily="34" charset="0"/>
              </a:rPr>
              <a:t>.</a:t>
            </a:r>
          </a:p>
          <a:p>
            <a:pPr marL="38100" algn="just" rtl="1">
              <a:lnSpc>
                <a:spcPct val="100000"/>
              </a:lnSpc>
              <a:spcBef>
                <a:spcPts val="1010"/>
              </a:spcBef>
            </a:pPr>
            <a:r>
              <a:rPr lang="ar-JO" sz="950" b="1" spc="60" dirty="0">
                <a:solidFill>
                  <a:srgbClr val="542F6D"/>
                </a:solidFill>
                <a:latin typeface="Century Gothic"/>
                <a:cs typeface="Calibri" panose="020F0502020204030204" pitchFamily="34" charset="0"/>
              </a:rPr>
              <a:t>الملاحظات والانطباعات الحساسة</a:t>
            </a:r>
            <a:endParaRPr sz="950" dirty="0">
              <a:latin typeface="Century Gothic"/>
              <a:cs typeface="Calibri" panose="020F0502020204030204" pitchFamily="34" charset="0"/>
            </a:endParaRPr>
          </a:p>
          <a:p>
            <a:pPr marL="38100" marR="30480" algn="just" rtl="1">
              <a:lnSpc>
                <a:spcPct val="113999"/>
              </a:lnSpc>
              <a:spcBef>
                <a:spcPts val="850"/>
              </a:spcBef>
            </a:pP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كافة ال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معلومات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التي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يمكن أن تعرض الشخص الذي يشاركها أو الأشخاص الآخرين المرتبطين به</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للخطر ويجب التعامل معها بحذر</a:t>
            </a:r>
            <a:r>
              <a:rPr kumimoji="0" lang="ar-JO" altLang="en-US" sz="500" b="0" i="0" u="none" strike="noStrike" cap="none" normalizeH="0" baseline="0" dirty="0">
                <a:ln>
                  <a:noFill/>
                </a:ln>
                <a:solidFill>
                  <a:srgbClr val="202124"/>
                </a:solidFill>
                <a:effectLst/>
                <a:latin typeface="inherit"/>
                <a:cs typeface="Calibri" panose="020F0502020204030204" pitchFamily="34" charset="0"/>
              </a:rPr>
              <a:t>6</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lang="ar-JO" altLang="en-US" sz="1000" dirty="0">
                <a:solidFill>
                  <a:schemeClr val="tx1"/>
                </a:solidFill>
                <a:latin typeface="Arial" panose="020B0604020202020204" pitchFamily="34" charset="0"/>
                <a:cs typeface="Calibri" panose="020F0502020204030204" pitchFamily="34" charset="0"/>
              </a:rPr>
              <a:t> 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يتضمن ذلك أي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إدعاء</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يتعلق بالانتهاكات الجسيمة للقانون الوطني أو الدولي المتعلق بحقوق الفرد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أي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انتهاك</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لقواعد السلوك أو سياسات الحماية؛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و/أو تهديدات السلامة والأمن التي تستهدف المجتمع الإنسان</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 </a:t>
            </a:r>
            <a:r>
              <a:rPr kumimoji="0" lang="ar-JO" altLang="en-US" sz="500" b="0" i="0" u="none" strike="noStrike" cap="none" normalizeH="0" baseline="0" dirty="0">
                <a:ln>
                  <a:noFill/>
                </a:ln>
                <a:solidFill>
                  <a:srgbClr val="202124"/>
                </a:solidFill>
                <a:effectLst/>
                <a:latin typeface="inherit"/>
                <a:cs typeface="Calibri" panose="020F0502020204030204" pitchFamily="34" charset="0"/>
              </a:rPr>
              <a:t>7</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يمكن تلقي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الحساسة كأي نوع من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الملاحظات والانطباعات</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مثل شكوى أو سؤال أو اقتراح</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حيث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تعتمد على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طبيعة الموقف ما إذا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كانت تعرض الشخص للخطر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في حال تمت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مشاركتها مع الآخرين</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kumimoji="0" lang="ar-JO" altLang="en-US" sz="1000" b="0" i="0" u="none" strike="noStrike" cap="none" normalizeH="0" baseline="0" dirty="0">
              <a:ln>
                <a:noFill/>
              </a:ln>
              <a:solidFill>
                <a:schemeClr val="tx1"/>
              </a:solidFill>
              <a:effectLst/>
              <a:cs typeface="Calibri" panose="020F0502020204030204" pitchFamily="34" charset="0"/>
            </a:endParaRPr>
          </a:p>
          <a:p>
            <a:pPr marL="38100" marR="30480" algn="r" rtl="1">
              <a:lnSpc>
                <a:spcPct val="113999"/>
              </a:lnSpc>
              <a:spcBef>
                <a:spcPts val="850"/>
              </a:spcBef>
            </a:pPr>
            <a:endParaRPr lang="ar-JO" altLang="en-US" sz="1000" dirty="0">
              <a:solidFill>
                <a:schemeClr val="tx1"/>
              </a:solidFill>
              <a:latin typeface="Arial" panose="020B0604020202020204" pitchFamily="34" charset="0"/>
              <a:cs typeface="Calibri" panose="020F0502020204030204" pitchFamily="34" charset="0"/>
            </a:endParaRPr>
          </a:p>
          <a:p>
            <a:pPr marL="38100" marR="30480" algn="r" rtl="1">
              <a:lnSpc>
                <a:spcPct val="113999"/>
              </a:lnSpc>
              <a:spcBef>
                <a:spcPts val="850"/>
              </a:spcBef>
            </a:pPr>
            <a:endParaRPr kumimoji="0" lang="ar-JO"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38100" marR="30480" algn="r" rtl="1">
              <a:lnSpc>
                <a:spcPct val="113999"/>
              </a:lnSpc>
              <a:spcBef>
                <a:spcPts val="850"/>
              </a:spcBef>
            </a:pPr>
            <a:endParaRPr kumimoji="0" lang="en-US" altLang="en-US" sz="10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 name="object 3"/>
          <p:cNvSpPr/>
          <p:nvPr/>
        </p:nvSpPr>
        <p:spPr>
          <a:xfrm>
            <a:off x="719999" y="8366514"/>
            <a:ext cx="914400" cy="0"/>
          </a:xfrm>
          <a:custGeom>
            <a:avLst/>
            <a:gdLst/>
            <a:ahLst/>
            <a:cxnLst/>
            <a:rect l="l" t="t" r="r" b="b"/>
            <a:pathLst>
              <a:path w="914400">
                <a:moveTo>
                  <a:pt x="0" y="0"/>
                </a:moveTo>
                <a:lnTo>
                  <a:pt x="914400" y="0"/>
                </a:lnTo>
              </a:path>
            </a:pathLst>
          </a:custGeom>
          <a:ln w="3810">
            <a:solidFill>
              <a:srgbClr val="A92886"/>
            </a:solidFill>
          </a:ln>
        </p:spPr>
        <p:txBody>
          <a:bodyPr wrap="square" lIns="0" tIns="0" rIns="0" bIns="0" rtlCol="0"/>
          <a:lstStyle/>
          <a:p>
            <a:endParaRPr>
              <a:cs typeface="Calibri" panose="020F0502020204030204" pitchFamily="34" charset="0"/>
            </a:endParaRPr>
          </a:p>
        </p:txBody>
      </p:sp>
      <p:sp>
        <p:nvSpPr>
          <p:cNvPr id="4" name="object 4"/>
          <p:cNvSpPr txBox="1"/>
          <p:nvPr/>
        </p:nvSpPr>
        <p:spPr>
          <a:xfrm>
            <a:off x="615416" y="8394419"/>
            <a:ext cx="6728551" cy="1844095"/>
          </a:xfrm>
          <a:prstGeom prst="rect">
            <a:avLst/>
          </a:prstGeom>
        </p:spPr>
        <p:txBody>
          <a:bodyPr vert="horz" wrap="square" lIns="0" tIns="12700" rIns="0" bIns="0" rtlCol="0">
            <a:spAutoFit/>
          </a:bodyPr>
          <a:lstStyle/>
          <a:p>
            <a:pPr marL="132080" indent="-119380" rtl="1">
              <a:lnSpc>
                <a:spcPct val="100000"/>
              </a:lnSpc>
              <a:spcBef>
                <a:spcPts val="100"/>
              </a:spcBef>
              <a:buClr>
                <a:srgbClr val="992B7D"/>
              </a:buClr>
              <a:buFont typeface="Arial Black"/>
              <a:buAutoNum type="arabicPeriod" startAt="2"/>
              <a:tabLst>
                <a:tab pos="132080" algn="l"/>
              </a:tabLst>
            </a:pPr>
            <a:r>
              <a:rPr lang="ar-JO" sz="700" dirty="0">
                <a:latin typeface="Arial"/>
                <a:cs typeface="Calibri" panose="020F0502020204030204" pitchFamily="34" charset="0"/>
              </a:rPr>
              <a:t>برنامج الأغذية العالمي (2020). وثيقة إرشادية حول آليات الشكاوى والتغذية الراجعة، صفحة 66.</a:t>
            </a:r>
            <a:endParaRPr lang="en-US" sz="700" dirty="0">
              <a:latin typeface="Arial"/>
              <a:cs typeface="Calibri" panose="020F0502020204030204" pitchFamily="34" charset="0"/>
            </a:endParaRPr>
          </a:p>
          <a:p>
            <a:pPr marL="132080" marR="431165" indent="-120014" algn="r" rtl="1">
              <a:buClr>
                <a:srgbClr val="992B7D"/>
              </a:buClr>
              <a:buFont typeface="Arial Black"/>
              <a:buAutoNum type="arabicPeriod" startAt="2"/>
              <a:tabLst>
                <a:tab pos="132080" algn="l"/>
              </a:tabLst>
            </a:pPr>
            <a:r>
              <a:rPr kumimoji="0" lang="ar-JO" altLang="en-US" sz="700" b="0" i="0" u="none" strike="noStrike" cap="none" normalizeH="0" baseline="0" dirty="0">
                <a:ln>
                  <a:noFill/>
                </a:ln>
                <a:solidFill>
                  <a:schemeClr val="tx1"/>
                </a:solidFill>
                <a:effectLst/>
                <a:latin typeface="Arial" panose="020B0604020202020204" pitchFamily="34" charset="0"/>
                <a:cs typeface="Calibri" panose="020F0502020204030204" pitchFamily="34" charset="0"/>
              </a:rPr>
              <a:t>مكتب الأمم المتحدة لتنسيق الشؤون الإنسانية(2019): إرشادات مسؤولية البيانات، ص49. </a:t>
            </a:r>
            <a:r>
              <a:rPr lang="en-US" sz="700" u="sng" dirty="0">
                <a:solidFill>
                  <a:srgbClr val="992B7D"/>
                </a:solidFill>
                <a:uFill>
                  <a:solidFill>
                    <a:srgbClr val="992B7D"/>
                  </a:solidFill>
                </a:uFill>
                <a:latin typeface="Arial"/>
                <a:cs typeface="Calibri" panose="020F0502020204030204" pitchFamily="34" charset="0"/>
                <a:hlinkClick r:id="rId2"/>
              </a:rPr>
              <a:t>https://centre.humdata.org/wp-content/uploads/2019/03/OCHA-DR-Guidelines-</a:t>
            </a:r>
            <a:r>
              <a:rPr lang="en-US" sz="700" u="sng" spc="-10" dirty="0">
                <a:solidFill>
                  <a:srgbClr val="992B7D"/>
                </a:solidFill>
                <a:uFill>
                  <a:solidFill>
                    <a:srgbClr val="992B7D"/>
                  </a:solidFill>
                </a:uFill>
                <a:latin typeface="Arial"/>
                <a:cs typeface="Calibri" panose="020F0502020204030204" pitchFamily="34" charset="0"/>
                <a:hlinkClick r:id="rId2"/>
              </a:rPr>
              <a:t>working-</a:t>
            </a:r>
            <a:r>
              <a:rPr lang="en-US" sz="700" spc="500" dirty="0">
                <a:solidFill>
                  <a:srgbClr val="992B7D"/>
                </a:solidFill>
                <a:latin typeface="Arial"/>
                <a:cs typeface="Calibri" panose="020F0502020204030204" pitchFamily="34" charset="0"/>
                <a:hlinkClick r:id="rId2"/>
              </a:rPr>
              <a:t> </a:t>
            </a:r>
            <a:r>
              <a:rPr lang="en-US" sz="700" u="sng" dirty="0">
                <a:solidFill>
                  <a:srgbClr val="992B7D"/>
                </a:solidFill>
                <a:uFill>
                  <a:solidFill>
                    <a:srgbClr val="992B7D"/>
                  </a:solidFill>
                </a:uFill>
                <a:latin typeface="Arial"/>
                <a:cs typeface="Calibri" panose="020F0502020204030204" pitchFamily="34" charset="0"/>
                <a:hlinkClick r:id="rId2"/>
              </a:rPr>
              <a:t>draft-</a:t>
            </a:r>
            <a:r>
              <a:rPr lang="en-US" sz="700" u="sng" spc="-10" dirty="0">
                <a:solidFill>
                  <a:srgbClr val="992B7D"/>
                </a:solidFill>
                <a:uFill>
                  <a:solidFill>
                    <a:srgbClr val="992B7D"/>
                  </a:solidFill>
                </a:uFill>
                <a:latin typeface="Arial"/>
                <a:cs typeface="Calibri" panose="020F0502020204030204" pitchFamily="34" charset="0"/>
                <a:hlinkClick r:id="rId2"/>
              </a:rPr>
              <a:t>032019.pdf</a:t>
            </a:r>
            <a:endParaRPr lang="en-US" sz="700" u="sng" spc="-10" dirty="0">
              <a:solidFill>
                <a:srgbClr val="992B7D"/>
              </a:solidFill>
              <a:uFill>
                <a:solidFill>
                  <a:srgbClr val="992B7D"/>
                </a:solidFill>
              </a:uFill>
              <a:latin typeface="Arial"/>
              <a:cs typeface="Calibri" panose="020F0502020204030204" pitchFamily="34" charset="0"/>
            </a:endParaRPr>
          </a:p>
          <a:p>
            <a:pPr marL="132080" marR="431165" indent="-120014" algn="r" rtl="1">
              <a:buClr>
                <a:srgbClr val="992B7D"/>
              </a:buClr>
              <a:buFont typeface="Arial Black"/>
              <a:buAutoNum type="arabicPeriod" startAt="2"/>
              <a:tabLst>
                <a:tab pos="132080" algn="l"/>
              </a:tabLst>
            </a:pPr>
            <a:r>
              <a:rPr kumimoji="0" lang="ar-SA" altLang="en-US" sz="700" b="0" i="0" u="none" strike="noStrike" cap="none" normalizeH="0" baseline="0" dirty="0">
                <a:ln>
                  <a:noFill/>
                </a:ln>
                <a:solidFill>
                  <a:schemeClr val="tx1"/>
                </a:solidFill>
                <a:effectLst/>
                <a:latin typeface="Söhne"/>
                <a:cs typeface="Calibri" panose="020F0502020204030204" pitchFamily="34" charset="0"/>
              </a:rPr>
              <a:t>سيان هربرت (2013): استطلاعات الإدراك في الدول الهشة والمتأثرة بالنزاع</a:t>
            </a:r>
            <a:r>
              <a:rPr kumimoji="0" lang="en-US" altLang="en-US" sz="700" b="0" i="0" u="none" strike="noStrike" cap="none" normalizeH="0" baseline="0" dirty="0">
                <a:ln>
                  <a:noFill/>
                </a:ln>
                <a:solidFill>
                  <a:schemeClr val="tx1"/>
                </a:solidFill>
                <a:effectLst/>
                <a:latin typeface="Söhne"/>
                <a:cs typeface="Calibri" panose="020F0502020204030204" pitchFamily="34" charset="0"/>
              </a:rPr>
              <a:t>. </a:t>
            </a:r>
            <a:r>
              <a:rPr lang="en-US" sz="700" u="sng" spc="-10" dirty="0">
                <a:solidFill>
                  <a:srgbClr val="992B7D"/>
                </a:solidFill>
                <a:uFill>
                  <a:solidFill>
                    <a:srgbClr val="992B7D"/>
                  </a:solidFill>
                </a:uFill>
                <a:latin typeface="Arial"/>
                <a:cs typeface="Calibri" panose="020F0502020204030204" pitchFamily="34" charset="0"/>
                <a:hlinkClick r:id="rId3"/>
              </a:rPr>
              <a:t>https://www.academia.edu/3365331/Perception_surveys_in_fragile_and_</a:t>
            </a:r>
            <a:r>
              <a:rPr lang="en-US" sz="700" spc="500" dirty="0">
                <a:solidFill>
                  <a:srgbClr val="992B7D"/>
                </a:solidFill>
                <a:latin typeface="Arial"/>
                <a:cs typeface="Calibri" panose="020F0502020204030204" pitchFamily="34" charset="0"/>
              </a:rPr>
              <a:t> </a:t>
            </a:r>
            <a:r>
              <a:rPr lang="en-US" sz="700" u="sng" spc="-10" dirty="0" err="1">
                <a:solidFill>
                  <a:srgbClr val="992B7D"/>
                </a:solidFill>
                <a:uFill>
                  <a:solidFill>
                    <a:srgbClr val="992B7D"/>
                  </a:solidFill>
                </a:uFill>
                <a:latin typeface="Arial"/>
                <a:cs typeface="Calibri" panose="020F0502020204030204" pitchFamily="34" charset="0"/>
                <a:hlinkClick r:id="rId4"/>
              </a:rPr>
              <a:t>conflict_affected_states</a:t>
            </a:r>
            <a:r>
              <a:rPr lang="en-US" sz="700" u="sng" spc="-10" dirty="0">
                <a:solidFill>
                  <a:srgbClr val="992B7D"/>
                </a:solidFill>
                <a:uFill>
                  <a:solidFill>
                    <a:srgbClr val="992B7D"/>
                  </a:solidFill>
                </a:uFill>
                <a:latin typeface="Arial"/>
                <a:cs typeface="Calibri" panose="020F0502020204030204" pitchFamily="34" charset="0"/>
              </a:rPr>
              <a:t> </a:t>
            </a:r>
          </a:p>
          <a:p>
            <a:pPr marL="132080" marR="431165" indent="-120014" algn="r" rtl="1">
              <a:buClr>
                <a:srgbClr val="992B7D"/>
              </a:buClr>
              <a:buFont typeface="Arial Black"/>
              <a:buAutoNum type="arabicPeriod" startAt="2"/>
              <a:tabLst>
                <a:tab pos="132080" algn="l"/>
              </a:tabLst>
            </a:pPr>
            <a:r>
              <a:rPr kumimoji="0" lang="ar-SA" altLang="en-US" sz="700" b="0" i="0" u="none" strike="noStrike" cap="none" normalizeH="0" baseline="0" dirty="0">
                <a:ln>
                  <a:noFill/>
                </a:ln>
                <a:solidFill>
                  <a:schemeClr val="tx1"/>
                </a:solidFill>
                <a:effectLst/>
                <a:latin typeface="Söhne"/>
                <a:cs typeface="Calibri" panose="020F0502020204030204" pitchFamily="34" charset="0"/>
              </a:rPr>
              <a:t>لجنة الصليب الأحمر الدولية (2020): الحصول على البيانات وتحليلها في دعم اتخاذ القرارات المستندة إلى الأدلة: دليل للأعمال الإنسانية، </a:t>
            </a:r>
            <a:r>
              <a:rPr lang="ar-JO" altLang="en-US" sz="700" dirty="0">
                <a:solidFill>
                  <a:schemeClr val="tx1"/>
                </a:solidFill>
                <a:latin typeface="Söhne"/>
                <a:cs typeface="Calibri" panose="020F0502020204030204" pitchFamily="34" charset="0"/>
              </a:rPr>
              <a:t>ص</a:t>
            </a:r>
            <a:r>
              <a:rPr kumimoji="0" lang="ar-SA" altLang="en-US" sz="700" b="0" i="0" u="none" strike="noStrike" cap="none" normalizeH="0" baseline="0" dirty="0">
                <a:ln>
                  <a:noFill/>
                </a:ln>
                <a:solidFill>
                  <a:schemeClr val="tx1"/>
                </a:solidFill>
                <a:effectLst/>
                <a:latin typeface="Söhne"/>
                <a:cs typeface="Calibri" panose="020F0502020204030204" pitchFamily="34" charset="0"/>
              </a:rPr>
              <a:t> 105</a:t>
            </a:r>
            <a:r>
              <a:rPr kumimoji="0" lang="en-US" altLang="en-US" sz="700" b="0" i="0" u="none" strike="noStrike" cap="none" normalizeH="0" baseline="0" dirty="0">
                <a:ln>
                  <a:noFill/>
                </a:ln>
                <a:solidFill>
                  <a:schemeClr val="tx1"/>
                </a:solidFill>
                <a:effectLst/>
                <a:latin typeface="Söhne"/>
                <a:cs typeface="Calibri" panose="020F0502020204030204" pitchFamily="34" charset="0"/>
              </a:rPr>
              <a:t> </a:t>
            </a:r>
            <a:br>
              <a:rPr kumimoji="0" lang="ar-JO" altLang="en-US" sz="700" b="0" i="0" u="none" strike="noStrike" cap="none" normalizeH="0" baseline="0" dirty="0">
                <a:ln>
                  <a:noFill/>
                </a:ln>
                <a:solidFill>
                  <a:schemeClr val="tx1"/>
                </a:solidFill>
                <a:effectLst/>
                <a:latin typeface="Söhne"/>
                <a:cs typeface="Calibri" panose="020F0502020204030204" pitchFamily="34" charset="0"/>
              </a:rPr>
            </a:br>
            <a:r>
              <a:rPr lang="en-US" sz="700" u="sng" spc="-10" dirty="0">
                <a:solidFill>
                  <a:srgbClr val="992B7D"/>
                </a:solidFill>
                <a:uFill>
                  <a:solidFill>
                    <a:srgbClr val="992B7D"/>
                  </a:solidFill>
                </a:uFill>
                <a:latin typeface="Arial"/>
                <a:cs typeface="Calibri" panose="020F0502020204030204" pitchFamily="34" charset="0"/>
                <a:hlinkClick r:id="rId5"/>
              </a:rPr>
              <a:t>https://www.icrc.org/en/</a:t>
            </a:r>
            <a:r>
              <a:rPr lang="en-US" sz="700" spc="500" dirty="0">
                <a:solidFill>
                  <a:srgbClr val="992B7D"/>
                </a:solidFill>
                <a:latin typeface="Arial"/>
                <a:cs typeface="Calibri" panose="020F0502020204030204" pitchFamily="34" charset="0"/>
              </a:rPr>
              <a:t> </a:t>
            </a:r>
            <a:r>
              <a:rPr lang="en-US" sz="700" u="sng" dirty="0">
                <a:solidFill>
                  <a:srgbClr val="992B7D"/>
                </a:solidFill>
                <a:uFill>
                  <a:solidFill>
                    <a:srgbClr val="992B7D"/>
                  </a:solidFill>
                </a:uFill>
                <a:latin typeface="Arial"/>
                <a:cs typeface="Calibri" panose="020F0502020204030204" pitchFamily="34" charset="0"/>
                <a:hlinkClick r:id="rId6"/>
              </a:rPr>
              <a:t>publication/acquiring-and-analysing-data-support-evidence-based-decisions-guide-humanitarian-</a:t>
            </a:r>
            <a:r>
              <a:rPr lang="en-US" sz="700" u="sng" spc="-20" dirty="0">
                <a:solidFill>
                  <a:srgbClr val="992B7D"/>
                </a:solidFill>
                <a:uFill>
                  <a:solidFill>
                    <a:srgbClr val="992B7D"/>
                  </a:solidFill>
                </a:uFill>
                <a:latin typeface="Arial"/>
                <a:cs typeface="Calibri" panose="020F0502020204030204" pitchFamily="34" charset="0"/>
                <a:hlinkClick r:id="rId6"/>
              </a:rPr>
              <a:t>work</a:t>
            </a:r>
            <a:endParaRPr lang="en-US" sz="700" dirty="0">
              <a:latin typeface="Arial"/>
              <a:cs typeface="Calibri" panose="020F0502020204030204" pitchFamily="34" charset="0"/>
            </a:endParaRPr>
          </a:p>
          <a:p>
            <a:pPr marL="132080" marR="431165" indent="-120014" algn="r" rtl="1">
              <a:buClr>
                <a:srgbClr val="992B7D"/>
              </a:buClr>
              <a:buFont typeface="Arial Black"/>
              <a:buAutoNum type="arabicPeriod" startAt="2"/>
              <a:tabLst>
                <a:tab pos="132080" algn="l"/>
              </a:tabLst>
            </a:pPr>
            <a:r>
              <a:rPr kumimoji="0" lang="ar-SA" altLang="en-US" sz="700" b="0" i="0" u="none" strike="noStrike" cap="none" normalizeH="0" baseline="0" dirty="0">
                <a:ln>
                  <a:noFill/>
                </a:ln>
                <a:solidFill>
                  <a:schemeClr val="tx1"/>
                </a:solidFill>
                <a:effectLst/>
                <a:latin typeface="Söhne"/>
                <a:cs typeface="Calibri" panose="020F0502020204030204" pitchFamily="34" charset="0"/>
              </a:rPr>
              <a:t>اللجنة الدائمة بين الوكالات (2021). مسؤولية البيانات في السياقات الإنسانية. إرشادات تشغيلية، </a:t>
            </a:r>
            <a:r>
              <a:rPr kumimoji="0" lang="ar-JO" altLang="en-US" sz="700" b="0" i="0" u="none" strike="noStrike" cap="none" normalizeH="0" baseline="0" dirty="0">
                <a:ln>
                  <a:noFill/>
                </a:ln>
                <a:solidFill>
                  <a:schemeClr val="tx1"/>
                </a:solidFill>
                <a:effectLst/>
                <a:latin typeface="Söhne"/>
                <a:cs typeface="Calibri" panose="020F0502020204030204" pitchFamily="34" charset="0"/>
              </a:rPr>
              <a:t>ص</a:t>
            </a:r>
            <a:r>
              <a:rPr kumimoji="0" lang="ar-SA" altLang="en-US" sz="700" b="0" i="0" u="none" strike="noStrike" cap="none" normalizeH="0" baseline="0" dirty="0">
                <a:ln>
                  <a:noFill/>
                </a:ln>
                <a:solidFill>
                  <a:schemeClr val="tx1"/>
                </a:solidFill>
                <a:effectLst/>
                <a:latin typeface="Söhne"/>
                <a:cs typeface="Calibri" panose="020F0502020204030204" pitchFamily="34" charset="0"/>
              </a:rPr>
              <a:t> 30</a:t>
            </a:r>
            <a:r>
              <a:rPr kumimoji="0" lang="en-US" altLang="en-US" sz="700" b="0" i="0" u="none" strike="noStrike" cap="none" normalizeH="0" baseline="0" dirty="0">
                <a:ln>
                  <a:noFill/>
                </a:ln>
                <a:solidFill>
                  <a:schemeClr val="tx1"/>
                </a:solidFill>
                <a:effectLst/>
                <a:latin typeface="Söhne"/>
                <a:cs typeface="Calibri" panose="020F0502020204030204" pitchFamily="34" charset="0"/>
              </a:rPr>
              <a:t>.</a:t>
            </a:r>
            <a:r>
              <a:rPr kumimoji="0" lang="ar-JO" altLang="en-US" sz="700" b="0" i="0" u="none" strike="noStrike" cap="none" normalizeH="0" baseline="0" dirty="0">
                <a:ln>
                  <a:noFill/>
                </a:ln>
                <a:solidFill>
                  <a:schemeClr val="tx1"/>
                </a:solidFill>
                <a:effectLst/>
                <a:latin typeface="Söhne"/>
                <a:cs typeface="Calibri" panose="020F0502020204030204" pitchFamily="34" charset="0"/>
              </a:rPr>
              <a:t> </a:t>
            </a:r>
            <a:r>
              <a:rPr lang="en-US" sz="700" u="sng" spc="-10" dirty="0">
                <a:solidFill>
                  <a:srgbClr val="992B7D"/>
                </a:solidFill>
                <a:uFill>
                  <a:solidFill>
                    <a:srgbClr val="992B7D"/>
                  </a:solidFill>
                </a:uFill>
                <a:latin typeface="Arial"/>
                <a:cs typeface="Calibri" panose="020F0502020204030204" pitchFamily="34" charset="0"/>
                <a:hlinkClick r:id="rId7"/>
              </a:rPr>
              <a:t>https://interagencystandingcom-</a:t>
            </a:r>
            <a:r>
              <a:rPr lang="en-US" sz="700" spc="500" dirty="0">
                <a:solidFill>
                  <a:srgbClr val="992B7D"/>
                </a:solidFill>
                <a:latin typeface="Arial"/>
                <a:cs typeface="Calibri" panose="020F0502020204030204" pitchFamily="34" charset="0"/>
              </a:rPr>
              <a:t> </a:t>
            </a:r>
            <a:r>
              <a:rPr lang="en-US" sz="700" u="sng" dirty="0">
                <a:solidFill>
                  <a:srgbClr val="992B7D"/>
                </a:solidFill>
                <a:uFill>
                  <a:solidFill>
                    <a:srgbClr val="992B7D"/>
                  </a:solidFill>
                </a:uFill>
                <a:latin typeface="Arial"/>
                <a:cs typeface="Calibri" panose="020F0502020204030204" pitchFamily="34" charset="0"/>
                <a:hlinkClick r:id="rId8"/>
              </a:rPr>
              <a:t>mittee.org/operational-response/iasc-operational-guidance-data-responsibility-humanitarian-</a:t>
            </a:r>
            <a:r>
              <a:rPr lang="en-US" sz="700" u="sng" spc="-10" dirty="0">
                <a:solidFill>
                  <a:srgbClr val="992B7D"/>
                </a:solidFill>
                <a:uFill>
                  <a:solidFill>
                    <a:srgbClr val="992B7D"/>
                  </a:solidFill>
                </a:uFill>
                <a:latin typeface="Arial"/>
                <a:cs typeface="Calibri" panose="020F0502020204030204" pitchFamily="34" charset="0"/>
                <a:hlinkClick r:id="rId8"/>
              </a:rPr>
              <a:t>action</a:t>
            </a:r>
            <a:endParaRPr lang="ar-JO" sz="700" u="sng" spc="-10" dirty="0">
              <a:solidFill>
                <a:srgbClr val="992B7D"/>
              </a:solidFill>
              <a:uFill>
                <a:solidFill>
                  <a:srgbClr val="992B7D"/>
                </a:solidFill>
              </a:uFill>
              <a:latin typeface="Arial"/>
              <a:cs typeface="Calibri" panose="020F0502020204030204" pitchFamily="34" charset="0"/>
            </a:endParaRPr>
          </a:p>
          <a:p>
            <a:pPr marL="132080" marR="431165" indent="-120014" algn="r" rtl="1">
              <a:buClr>
                <a:srgbClr val="992B7D"/>
              </a:buClr>
              <a:buFont typeface="Arial Black"/>
              <a:buAutoNum type="arabicPeriod" startAt="2"/>
              <a:tabLst>
                <a:tab pos="132080" algn="l"/>
              </a:tabLst>
            </a:pPr>
            <a:r>
              <a:rPr kumimoji="0" lang="ar-SA" altLang="en-US" sz="700" b="0" i="0" u="none" strike="noStrike" cap="none" normalizeH="0" baseline="0" dirty="0">
                <a:ln>
                  <a:noFill/>
                </a:ln>
                <a:solidFill>
                  <a:schemeClr val="tx1"/>
                </a:solidFill>
                <a:effectLst/>
                <a:latin typeface="Söhne"/>
                <a:cs typeface="Calibri" panose="020F0502020204030204" pitchFamily="34" charset="0"/>
              </a:rPr>
              <a:t>المجلس الدنماركي لشؤون اللاجئين (2022): آلية </a:t>
            </a:r>
            <a:r>
              <a:rPr lang="ar-JO" altLang="en-US" sz="700" dirty="0">
                <a:solidFill>
                  <a:schemeClr val="tx1"/>
                </a:solidFill>
                <a:latin typeface="Söhne"/>
                <a:cs typeface="Calibri" panose="020F0502020204030204" pitchFamily="34" charset="0"/>
              </a:rPr>
              <a:t>التغذية الراجعة</a:t>
            </a:r>
            <a:r>
              <a:rPr kumimoji="0" lang="ar-SA" altLang="en-US" sz="700" b="0" i="0" u="none" strike="noStrike" cap="none" normalizeH="0" baseline="0" dirty="0">
                <a:ln>
                  <a:noFill/>
                </a:ln>
                <a:solidFill>
                  <a:schemeClr val="tx1"/>
                </a:solidFill>
                <a:effectLst/>
                <a:latin typeface="Söhne"/>
                <a:cs typeface="Calibri" panose="020F0502020204030204" pitchFamily="34" charset="0"/>
              </a:rPr>
              <a:t> المجتمع</a:t>
            </a:r>
            <a:r>
              <a:rPr kumimoji="0" lang="ar-JO" altLang="en-US" sz="700" b="0" i="0" u="none" strike="noStrike" cap="none" normalizeH="0" baseline="0" dirty="0">
                <a:ln>
                  <a:noFill/>
                </a:ln>
                <a:solidFill>
                  <a:schemeClr val="tx1"/>
                </a:solidFill>
                <a:effectLst/>
                <a:latin typeface="Söhne"/>
                <a:cs typeface="Calibri" panose="020F0502020204030204" pitchFamily="34" charset="0"/>
              </a:rPr>
              <a:t>ية</a:t>
            </a:r>
            <a:r>
              <a:rPr kumimoji="0" lang="ar-SA" altLang="en-US" sz="700" b="0" i="0" u="none" strike="noStrike" cap="none" normalizeH="0" baseline="0" dirty="0">
                <a:ln>
                  <a:noFill/>
                </a:ln>
                <a:solidFill>
                  <a:schemeClr val="tx1"/>
                </a:solidFill>
                <a:effectLst/>
                <a:latin typeface="Söhne"/>
                <a:cs typeface="Calibri" panose="020F0502020204030204" pitchFamily="34" charset="0"/>
              </a:rPr>
              <a:t>. دليل وأدوات، الصفحة 8</a:t>
            </a:r>
            <a:r>
              <a:rPr kumimoji="0" lang="en-US" altLang="en-US" sz="700" b="0" i="0" u="none" strike="noStrike" cap="none" normalizeH="0" baseline="0" dirty="0">
                <a:ln>
                  <a:noFill/>
                </a:ln>
                <a:solidFill>
                  <a:schemeClr val="tx1"/>
                </a:solidFill>
                <a:effectLst/>
                <a:latin typeface="Söhne"/>
                <a:cs typeface="Calibri" panose="020F0502020204030204" pitchFamily="34" charset="0"/>
              </a:rPr>
              <a:t>.</a:t>
            </a:r>
            <a:r>
              <a:rPr lang="en-US" sz="700" dirty="0">
                <a:latin typeface="Arial"/>
                <a:cs typeface="Calibri" panose="020F0502020204030204" pitchFamily="34" charset="0"/>
              </a:rPr>
              <a:t>.</a:t>
            </a:r>
            <a:r>
              <a:rPr lang="en-US" sz="700" spc="15" dirty="0">
                <a:latin typeface="Arial"/>
                <a:cs typeface="Calibri" panose="020F0502020204030204" pitchFamily="34" charset="0"/>
              </a:rPr>
              <a:t> </a:t>
            </a:r>
            <a:r>
              <a:rPr lang="en-US" sz="700" u="sng" spc="-10" dirty="0">
                <a:solidFill>
                  <a:srgbClr val="992B7D"/>
                </a:solidFill>
                <a:uFill>
                  <a:solidFill>
                    <a:srgbClr val="992B7D"/>
                  </a:solidFill>
                </a:uFill>
                <a:latin typeface="Arial"/>
                <a:cs typeface="Calibri" panose="020F0502020204030204" pitchFamily="34" charset="0"/>
                <a:hlinkClick r:id="rId9"/>
              </a:rPr>
              <a:t>https://www.drc.ngo/media/vzlhxkea/drc_global-cfm-</a:t>
            </a:r>
            <a:r>
              <a:rPr lang="en-US" sz="700" u="sng" spc="-20" dirty="0">
                <a:solidFill>
                  <a:srgbClr val="992B7D"/>
                </a:solidFill>
                <a:uFill>
                  <a:solidFill>
                    <a:srgbClr val="992B7D"/>
                  </a:solidFill>
                </a:uFill>
                <a:latin typeface="Arial"/>
                <a:cs typeface="Calibri" panose="020F0502020204030204" pitchFamily="34" charset="0"/>
                <a:hlinkClick r:id="rId9"/>
              </a:rPr>
              <a:t>gui-</a:t>
            </a:r>
            <a:r>
              <a:rPr lang="en-US" sz="700" spc="500" dirty="0">
                <a:solidFill>
                  <a:srgbClr val="992B7D"/>
                </a:solidFill>
                <a:latin typeface="Arial"/>
                <a:cs typeface="Calibri" panose="020F0502020204030204" pitchFamily="34" charset="0"/>
              </a:rPr>
              <a:t> </a:t>
            </a:r>
            <a:r>
              <a:rPr lang="en-US" sz="700" u="sng" spc="-10" dirty="0">
                <a:solidFill>
                  <a:srgbClr val="992B7D"/>
                </a:solidFill>
                <a:uFill>
                  <a:solidFill>
                    <a:srgbClr val="992B7D"/>
                  </a:solidFill>
                </a:uFill>
                <a:latin typeface="Arial"/>
                <a:cs typeface="Calibri" panose="020F0502020204030204" pitchFamily="34" charset="0"/>
                <a:hlinkClick r:id="rId9"/>
              </a:rPr>
              <a:t>dance_web_low-res.pdf</a:t>
            </a:r>
            <a:r>
              <a:rPr lang="en-US" sz="700" spc="-10" dirty="0">
                <a:latin typeface="Arial"/>
                <a:cs typeface="Calibri" panose="020F0502020204030204" pitchFamily="34" charset="0"/>
              </a:rPr>
              <a:t>.</a:t>
            </a:r>
            <a:endParaRPr lang="en-US" sz="700" dirty="0">
              <a:latin typeface="Arial"/>
              <a:cs typeface="Calibri" panose="020F0502020204030204" pitchFamily="34" charset="0"/>
            </a:endParaRPr>
          </a:p>
          <a:p>
            <a:pPr marL="12066" marR="431165" algn="r" rtl="1">
              <a:buClr>
                <a:srgbClr val="992B7D"/>
              </a:buClr>
              <a:tabLst>
                <a:tab pos="132080" algn="l"/>
              </a:tabLst>
            </a:pPr>
            <a:br>
              <a:rPr kumimoji="0" lang="ar-JO" altLang="en-US" sz="700" b="0" i="0" u="none" strike="noStrike" cap="none" normalizeH="0" baseline="0" dirty="0">
                <a:ln>
                  <a:noFill/>
                </a:ln>
                <a:solidFill>
                  <a:schemeClr val="tx1"/>
                </a:solidFill>
                <a:effectLst/>
                <a:latin typeface="Söhne"/>
                <a:cs typeface="Calibri" panose="020F0502020204030204" pitchFamily="34" charset="0"/>
              </a:rPr>
            </a:br>
            <a:endParaRPr kumimoji="0" lang="en-US" altLang="en-US" sz="700" b="0" i="0" u="none" strike="noStrike" cap="none" normalizeH="0" baseline="0" dirty="0">
              <a:ln>
                <a:noFill/>
              </a:ln>
              <a:solidFill>
                <a:schemeClr val="tx1"/>
              </a:solidFill>
              <a:effectLst/>
              <a:latin typeface="Söhne"/>
              <a:cs typeface="Calibri" panose="020F0502020204030204" pitchFamily="34" charset="0"/>
            </a:endParaRPr>
          </a:p>
          <a:p>
            <a:pPr marL="132080" marR="431165" indent="-120014" algn="r" rtl="1">
              <a:buClr>
                <a:srgbClr val="992B7D"/>
              </a:buClr>
              <a:buFont typeface="Arial Black"/>
              <a:buAutoNum type="arabicPeriod" startAt="2"/>
              <a:tabLst>
                <a:tab pos="132080" algn="l"/>
              </a:tabLst>
            </a:pPr>
            <a:endParaRPr kumimoji="0" lang="en-US" altLang="en-US" sz="700" b="0" i="0" u="none" strike="noStrike" cap="none" normalizeH="0" baseline="0" dirty="0">
              <a:ln>
                <a:noFill/>
              </a:ln>
              <a:solidFill>
                <a:schemeClr val="tx1"/>
              </a:solidFill>
              <a:effectLst/>
              <a:latin typeface="Söhne"/>
              <a:cs typeface="Calibri" panose="020F0502020204030204" pitchFamily="34" charset="0"/>
            </a:endParaRPr>
          </a:p>
          <a:p>
            <a:pPr marL="12066" marR="431165" algn="r" rtl="1">
              <a:buClr>
                <a:srgbClr val="992B7D"/>
              </a:buClr>
              <a:tabLst>
                <a:tab pos="132080" algn="l"/>
              </a:tabLst>
            </a:pPr>
            <a:endParaRPr lang="en-US" sz="700" u="sng" spc="-10" dirty="0">
              <a:solidFill>
                <a:srgbClr val="992B7D"/>
              </a:solidFill>
              <a:uFill>
                <a:solidFill>
                  <a:srgbClr val="992B7D"/>
                </a:solidFill>
              </a:uFill>
              <a:latin typeface="Arial"/>
              <a:cs typeface="Calibri" panose="020F0502020204030204" pitchFamily="34" charset="0"/>
            </a:endParaRPr>
          </a:p>
          <a:p>
            <a:pPr marL="132080" marR="431165" indent="-120014" algn="r" rtl="1">
              <a:buClr>
                <a:srgbClr val="992B7D"/>
              </a:buClr>
              <a:buFont typeface="Arial Black"/>
              <a:buAutoNum type="arabicPeriod" startAt="2"/>
              <a:tabLst>
                <a:tab pos="132080" algn="l"/>
              </a:tabLst>
            </a:pPr>
            <a:endParaRPr lang="en-US" sz="700" dirty="0">
              <a:latin typeface="Arial"/>
              <a:cs typeface="Calibri" panose="020F0502020204030204" pitchFamily="34" charset="0"/>
            </a:endParaRPr>
          </a:p>
          <a:p>
            <a:pPr marL="132080" marR="431165" indent="-120014" algn="r" rtl="1">
              <a:buClr>
                <a:srgbClr val="992B7D"/>
              </a:buClr>
              <a:buFont typeface="Arial Black"/>
              <a:buAutoNum type="arabicPeriod" startAt="2"/>
              <a:tabLst>
                <a:tab pos="132080" algn="l"/>
              </a:tabLst>
            </a:pPr>
            <a:endParaRPr lang="en-US" sz="700" u="sng" spc="-10" dirty="0">
              <a:solidFill>
                <a:srgbClr val="992B7D"/>
              </a:solidFill>
              <a:uFill>
                <a:solidFill>
                  <a:srgbClr val="992B7D"/>
                </a:solidFill>
              </a:uFill>
              <a:latin typeface="Arial"/>
              <a:cs typeface="Calibri" panose="020F0502020204030204" pitchFamily="34" charset="0"/>
            </a:endParaRPr>
          </a:p>
          <a:p>
            <a:pPr marL="132080" marR="431165" indent="-120014" algn="r" rtl="1">
              <a:buClr>
                <a:srgbClr val="992B7D"/>
              </a:buClr>
              <a:buFont typeface="Arial Black"/>
              <a:buAutoNum type="arabicPeriod" startAt="2"/>
              <a:tabLst>
                <a:tab pos="132080" algn="l"/>
              </a:tabLst>
            </a:pPr>
            <a:endParaRPr lang="en-US" sz="700" u="sng" spc="-10" dirty="0">
              <a:solidFill>
                <a:srgbClr val="992B7D"/>
              </a:solidFill>
              <a:uFill>
                <a:solidFill>
                  <a:srgbClr val="992B7D"/>
                </a:solidFill>
              </a:uFill>
              <a:latin typeface="Arial"/>
              <a:cs typeface="Calibri" panose="020F0502020204030204" pitchFamily="34" charset="0"/>
            </a:endParaRPr>
          </a:p>
        </p:txBody>
      </p:sp>
      <p:sp>
        <p:nvSpPr>
          <p:cNvPr id="5" name="object 5"/>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6" name="object 6"/>
          <p:cNvSpPr txBox="1"/>
          <p:nvPr/>
        </p:nvSpPr>
        <p:spPr>
          <a:xfrm>
            <a:off x="6717747" y="10083162"/>
            <a:ext cx="14986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entury Gothic"/>
                <a:cs typeface="Calibri" panose="020F0502020204030204" pitchFamily="34" charset="0"/>
              </a:rPr>
              <a:t>37</a:t>
            </a:r>
            <a:endParaRPr sz="800">
              <a:latin typeface="Century Gothic"/>
              <a:cs typeface="Calibri" panose="020F0502020204030204" pitchFamily="34" charset="0"/>
            </a:endParaRPr>
          </a:p>
        </p:txBody>
      </p:sp>
      <p:sp>
        <p:nvSpPr>
          <p:cNvPr id="8" name="Rectangle 1">
            <a:extLst>
              <a:ext uri="{FF2B5EF4-FFF2-40B4-BE49-F238E27FC236}">
                <a16:creationId xmlns:a16="http://schemas.microsoft.com/office/drawing/2014/main" id="{E180CE1E-DA41-00C1-497D-7A1F4D85129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9" name="Rectangle 2">
            <a:extLst>
              <a:ext uri="{FF2B5EF4-FFF2-40B4-BE49-F238E27FC236}">
                <a16:creationId xmlns:a16="http://schemas.microsoft.com/office/drawing/2014/main" id="{C6E198C4-9C95-4846-D2D0-BE1F6A3D9EDB}"/>
              </a:ext>
            </a:extLst>
          </p:cNvPr>
          <p:cNvSpPr>
            <a:spLocks noChangeArrowheads="1"/>
          </p:cNvSpPr>
          <p:nvPr/>
        </p:nvSpPr>
        <p:spPr bwMode="auto">
          <a:xfrm>
            <a:off x="0" y="-94565"/>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marL="457200" algn="l" rtl="0" eaLnBrk="0" fontAlgn="base" hangingPunct="0">
              <a:spcBef>
                <a:spcPct val="0"/>
              </a:spcBef>
              <a:spcAft>
                <a:spcPct val="0"/>
              </a:spcAft>
              <a:defRPr>
                <a:solidFill>
                  <a:schemeClr val="tx1"/>
                </a:solidFill>
                <a:latin typeface="Arial" panose="020B0604020202020204" pitchFamily="34" charset="0"/>
              </a:defRPr>
            </a:lvl2pPr>
            <a:lvl3pPr marL="914400" algn="l" rtl="0" eaLnBrk="0" fontAlgn="base" hangingPunct="0">
              <a:spcBef>
                <a:spcPct val="0"/>
              </a:spcBef>
              <a:spcAft>
                <a:spcPct val="0"/>
              </a:spcAft>
              <a:defRPr>
                <a:solidFill>
                  <a:schemeClr val="tx1"/>
                </a:solidFill>
                <a:latin typeface="Arial" panose="020B0604020202020204" pitchFamily="34" charset="0"/>
              </a:defRPr>
            </a:lvl3pPr>
            <a:lvl4pPr marL="1371600" algn="l" rtl="0" eaLnBrk="0" fontAlgn="base" hangingPunct="0">
              <a:spcBef>
                <a:spcPct val="0"/>
              </a:spcBef>
              <a:spcAft>
                <a:spcPct val="0"/>
              </a:spcAft>
              <a:defRPr>
                <a:solidFill>
                  <a:schemeClr val="tx1"/>
                </a:solidFill>
                <a:latin typeface="Arial" panose="020B0604020202020204" pitchFamily="34" charset="0"/>
              </a:defRPr>
            </a:lvl4pPr>
            <a:lvl5pPr marL="1828800" algn="l" rtl="0" eaLnBrk="0" fontAlgn="base" hangingPunct="0">
              <a:spcBef>
                <a:spcPct val="0"/>
              </a:spcBef>
              <a:spcAft>
                <a:spcPct val="0"/>
              </a:spcAft>
              <a:defRPr>
                <a:solidFill>
                  <a:schemeClr val="tx1"/>
                </a:solidFill>
                <a:latin typeface="Arial" panose="020B0604020202020204" pitchFamily="34" charset="0"/>
              </a:defRPr>
            </a:lvl5pPr>
            <a:lvl6pPr marL="2286000" algn="l" rtl="0" eaLnBrk="0" fontAlgn="base" hangingPunct="0">
              <a:spcBef>
                <a:spcPct val="0"/>
              </a:spcBef>
              <a:spcAft>
                <a:spcPct val="0"/>
              </a:spcAft>
              <a:defRPr>
                <a:solidFill>
                  <a:schemeClr val="tx1"/>
                </a:solidFill>
                <a:latin typeface="Arial" panose="020B0604020202020204" pitchFamily="34" charset="0"/>
              </a:defRPr>
            </a:lvl6pPr>
            <a:lvl7pPr marL="2743200" algn="l" rtl="0" eaLnBrk="0" fontAlgn="base" hangingPunct="0">
              <a:spcBef>
                <a:spcPct val="0"/>
              </a:spcBef>
              <a:spcAft>
                <a:spcPct val="0"/>
              </a:spcAft>
              <a:defRPr>
                <a:solidFill>
                  <a:schemeClr val="tx1"/>
                </a:solidFill>
                <a:latin typeface="Arial" panose="020B0604020202020204" pitchFamily="34" charset="0"/>
              </a:defRPr>
            </a:lvl7pPr>
            <a:lvl8pPr marL="3200400" algn="l" rtl="0" eaLnBrk="0" fontAlgn="base" hangingPunct="0">
              <a:spcBef>
                <a:spcPct val="0"/>
              </a:spcBef>
              <a:spcAft>
                <a:spcPct val="0"/>
              </a:spcAft>
              <a:defRPr>
                <a:solidFill>
                  <a:schemeClr val="tx1"/>
                </a:solidFill>
                <a:latin typeface="Arial" panose="020B0604020202020204" pitchFamily="34" charset="0"/>
              </a:defRPr>
            </a:lvl8pPr>
            <a:lvl9pPr marL="3657600"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rgbClr val="000000"/>
                </a:solidFill>
                <a:effectLst/>
                <a:latin typeface="Söhne"/>
                <a:cs typeface="Calibri" panose="020F0502020204030204" pitchFamily="34" charset="0"/>
              </a:rPr>
            </a:br>
            <a:endParaRPr kumimoji="0" lang="en-US" altLang="en-US" sz="1800" b="0" i="0" u="none" strike="noStrike" cap="none" normalizeH="0" baseline="0" dirty="0">
              <a:ln>
                <a:noFill/>
              </a:ln>
              <a:solidFill>
                <a:schemeClr val="tx1"/>
              </a:solidFill>
              <a:effectLst/>
              <a:cs typeface="Calibri" panose="020F0502020204030204" pitchFamily="34" charset="0"/>
            </a:endParaRPr>
          </a:p>
        </p:txBody>
      </p:sp>
      <p:sp>
        <p:nvSpPr>
          <p:cNvPr id="10" name="Rectangle 3">
            <a:extLst>
              <a:ext uri="{FF2B5EF4-FFF2-40B4-BE49-F238E27FC236}">
                <a16:creationId xmlns:a16="http://schemas.microsoft.com/office/drawing/2014/main" id="{D4C44674-D3A1-4E9D-3EF9-B98713530A4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1" name="Rectangle 4">
            <a:extLst>
              <a:ext uri="{FF2B5EF4-FFF2-40B4-BE49-F238E27FC236}">
                <a16:creationId xmlns:a16="http://schemas.microsoft.com/office/drawing/2014/main" id="{50D37987-633E-231A-F114-E8105EFDCDED}"/>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2" name="Rectangle 5">
            <a:extLst>
              <a:ext uri="{FF2B5EF4-FFF2-40B4-BE49-F238E27FC236}">
                <a16:creationId xmlns:a16="http://schemas.microsoft.com/office/drawing/2014/main" id="{0693F901-D8AC-A8A2-9A81-E61AB92FB81F}"/>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3" name="Rectangle 6">
            <a:extLst>
              <a:ext uri="{FF2B5EF4-FFF2-40B4-BE49-F238E27FC236}">
                <a16:creationId xmlns:a16="http://schemas.microsoft.com/office/drawing/2014/main" id="{96F2BBBE-0CB5-8EBB-96CD-D0936F0A10A5}"/>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4" name="Rectangle 7">
            <a:extLst>
              <a:ext uri="{FF2B5EF4-FFF2-40B4-BE49-F238E27FC236}">
                <a16:creationId xmlns:a16="http://schemas.microsoft.com/office/drawing/2014/main" id="{E6FC62B5-A3E1-E08C-262B-9EC9020423EC}"/>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5" name="Rectangle 8">
            <a:extLst>
              <a:ext uri="{FF2B5EF4-FFF2-40B4-BE49-F238E27FC236}">
                <a16:creationId xmlns:a16="http://schemas.microsoft.com/office/drawing/2014/main" id="{1A6424A8-7D32-0D20-2ED6-BE77EC9A1D65}"/>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6" name="Rectangle 9">
            <a:extLst>
              <a:ext uri="{FF2B5EF4-FFF2-40B4-BE49-F238E27FC236}">
                <a16:creationId xmlns:a16="http://schemas.microsoft.com/office/drawing/2014/main" id="{1C56D2F2-B1DE-2AFD-2E2F-3D7F2BC5518E}"/>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7" name="Rectangle 10">
            <a:extLst>
              <a:ext uri="{FF2B5EF4-FFF2-40B4-BE49-F238E27FC236}">
                <a16:creationId xmlns:a16="http://schemas.microsoft.com/office/drawing/2014/main" id="{6D1BA3B0-238F-3B8E-2580-CACFC10793E2}"/>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8" name="Rectangle 11">
            <a:extLst>
              <a:ext uri="{FF2B5EF4-FFF2-40B4-BE49-F238E27FC236}">
                <a16:creationId xmlns:a16="http://schemas.microsoft.com/office/drawing/2014/main" id="{24178F81-A299-019A-DEED-81F93B94CAA2}"/>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19" name="Rectangle 12">
            <a:extLst>
              <a:ext uri="{FF2B5EF4-FFF2-40B4-BE49-F238E27FC236}">
                <a16:creationId xmlns:a16="http://schemas.microsoft.com/office/drawing/2014/main" id="{1D26B070-DCBB-1E17-B684-46DE36831EEE}"/>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0" name="Rectangle 13">
            <a:extLst>
              <a:ext uri="{FF2B5EF4-FFF2-40B4-BE49-F238E27FC236}">
                <a16:creationId xmlns:a16="http://schemas.microsoft.com/office/drawing/2014/main" id="{38515597-6FD1-6C54-A6B5-39555AF0A000}"/>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1" name="Rectangle 14">
            <a:extLst>
              <a:ext uri="{FF2B5EF4-FFF2-40B4-BE49-F238E27FC236}">
                <a16:creationId xmlns:a16="http://schemas.microsoft.com/office/drawing/2014/main" id="{B37500CB-936B-ADD2-BE39-1AB597184A4B}"/>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2" name="Rectangle 15">
            <a:extLst>
              <a:ext uri="{FF2B5EF4-FFF2-40B4-BE49-F238E27FC236}">
                <a16:creationId xmlns:a16="http://schemas.microsoft.com/office/drawing/2014/main" id="{9775E127-F364-6B01-8526-433A4AA630E4}"/>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3" name="object 33">
            <a:extLst>
              <a:ext uri="{FF2B5EF4-FFF2-40B4-BE49-F238E27FC236}">
                <a16:creationId xmlns:a16="http://schemas.microsoft.com/office/drawing/2014/main" id="{D973FE46-1F1E-43EB-26C0-51D3CC3455E6}"/>
              </a:ext>
            </a:extLst>
          </p:cNvPr>
          <p:cNvSpPr txBox="1"/>
          <p:nvPr/>
        </p:nvSpPr>
        <p:spPr>
          <a:xfrm>
            <a:off x="4291455" y="10017904"/>
            <a:ext cx="2417445" cy="316562"/>
          </a:xfrm>
          <a:prstGeom prst="rect">
            <a:avLst/>
          </a:prstGeom>
        </p:spPr>
        <p:txBody>
          <a:bodyPr vert="horz" wrap="square" lIns="0" tIns="12700" rIns="0" bIns="0" rtlCol="0">
            <a:spAutoFit/>
          </a:bodyPr>
          <a:lstStyle/>
          <a:p>
            <a:pPr marL="12700" marR="5080" indent="129539" algn="r" rtl="1">
              <a:lnSpc>
                <a:spcPct val="108300"/>
              </a:lnSpc>
              <a:spcBef>
                <a:spcPts val="100"/>
              </a:spcBef>
            </a:pPr>
            <a:r>
              <a:rPr lang="ar-JO" sz="900" dirty="0">
                <a:solidFill>
                  <a:srgbClr val="673089"/>
                </a:solidFill>
                <a:latin typeface="Century Gothic"/>
                <a:cs typeface="Calibri" panose="020F0502020204030204" pitchFamily="34" charset="0"/>
              </a:rPr>
              <a:t>الوحدة 4: </a:t>
            </a:r>
            <a:r>
              <a:rPr lang="ar-JO" sz="900" spc="-10" dirty="0">
                <a:latin typeface="Verdana"/>
                <a:cs typeface="Calibri" panose="020F0502020204030204" pitchFamily="34" charset="0"/>
              </a:rPr>
              <a:t>مراحل آلية الملاحظات والانطباعات</a:t>
            </a:r>
          </a:p>
          <a:p>
            <a:pPr marL="12700" marR="5080" indent="129539" algn="r" rtl="1">
              <a:lnSpc>
                <a:spcPct val="108300"/>
              </a:lnSpc>
              <a:spcBef>
                <a:spcPts val="100"/>
              </a:spcBef>
            </a:pPr>
            <a:r>
              <a:rPr lang="ar-JO" sz="900" dirty="0">
                <a:solidFill>
                  <a:srgbClr val="673089"/>
                </a:solidFill>
                <a:latin typeface="Verdana"/>
                <a:cs typeface="Calibri" panose="020F0502020204030204" pitchFamily="34" charset="0"/>
              </a:rPr>
              <a:t>المرحلة 6: مراجعة وتكييف الآلية</a:t>
            </a:r>
            <a:endParaRPr sz="900" dirty="0">
              <a:latin typeface="Verdana"/>
              <a:cs typeface="Calibri" panose="020F050202020403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2320" y="1231900"/>
            <a:ext cx="4619625" cy="0"/>
          </a:xfrm>
          <a:custGeom>
            <a:avLst/>
            <a:gdLst/>
            <a:ahLst/>
            <a:cxnLst/>
            <a:rect l="l" t="t" r="r" b="b"/>
            <a:pathLst>
              <a:path w="4619625">
                <a:moveTo>
                  <a:pt x="0" y="0"/>
                </a:moveTo>
                <a:lnTo>
                  <a:pt x="4619459" y="0"/>
                </a:lnTo>
              </a:path>
            </a:pathLst>
          </a:custGeom>
          <a:ln w="6350">
            <a:solidFill>
              <a:srgbClr val="0D2243"/>
            </a:solidFill>
          </a:ln>
        </p:spPr>
        <p:txBody>
          <a:bodyPr wrap="square" lIns="0" tIns="0" rIns="0" bIns="0" rtlCol="0"/>
          <a:lstStyle/>
          <a:p>
            <a:endParaRPr>
              <a:cs typeface="Calibri" panose="020F0502020204030204" pitchFamily="34" charset="0"/>
            </a:endParaRPr>
          </a:p>
        </p:txBody>
      </p:sp>
      <p:sp>
        <p:nvSpPr>
          <p:cNvPr id="3" name="object 3"/>
          <p:cNvSpPr txBox="1">
            <a:spLocks noGrp="1"/>
          </p:cNvSpPr>
          <p:nvPr>
            <p:ph type="title"/>
          </p:nvPr>
        </p:nvSpPr>
        <p:spPr>
          <a:xfrm>
            <a:off x="1568450" y="672494"/>
            <a:ext cx="5103495" cy="482600"/>
          </a:xfrm>
          <a:prstGeom prst="rect">
            <a:avLst/>
          </a:prstGeom>
        </p:spPr>
        <p:txBody>
          <a:bodyPr vert="horz" wrap="square" lIns="0" tIns="12700" rIns="0" bIns="0" rtlCol="0">
            <a:spAutoFit/>
          </a:bodyPr>
          <a:lstStyle/>
          <a:p>
            <a:pPr marL="12700" algn="r" rtl="1">
              <a:lnSpc>
                <a:spcPct val="100000"/>
              </a:lnSpc>
              <a:spcBef>
                <a:spcPts val="100"/>
              </a:spcBef>
            </a:pPr>
            <a:r>
              <a:rPr lang="ar-JO" spc="235" dirty="0">
                <a:cs typeface="Calibri" panose="020F0502020204030204" pitchFamily="34" charset="0"/>
              </a:rPr>
              <a:t>شكر وعرفان</a:t>
            </a:r>
            <a:endParaRPr spc="235" dirty="0">
              <a:cs typeface="Calibri" panose="020F0502020204030204" pitchFamily="34" charset="0"/>
            </a:endParaRPr>
          </a:p>
        </p:txBody>
      </p:sp>
      <p:sp>
        <p:nvSpPr>
          <p:cNvPr id="4" name="object 4"/>
          <p:cNvSpPr txBox="1"/>
          <p:nvPr/>
        </p:nvSpPr>
        <p:spPr>
          <a:xfrm>
            <a:off x="707299" y="1552556"/>
            <a:ext cx="6146800" cy="3300584"/>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JO" altLang="en-US" sz="1000" b="1" i="0" u="none" strike="noStrike" cap="none" normalizeH="0" baseline="0" dirty="0">
                <a:ln>
                  <a:noFill/>
                </a:ln>
                <a:solidFill>
                  <a:schemeClr val="tx1"/>
                </a:solidFill>
                <a:effectLst/>
                <a:latin typeface="Söhne"/>
                <a:cs typeface="Calibri" panose="020F0502020204030204" pitchFamily="34" charset="0"/>
              </a:rPr>
              <a:t>يأتي </a:t>
            </a:r>
            <a:r>
              <a:rPr kumimoji="0" lang="ar-SA" altLang="en-US" sz="1000" b="1" i="0" u="none" strike="noStrike" cap="none" normalizeH="0" baseline="0" dirty="0">
                <a:ln>
                  <a:noFill/>
                </a:ln>
                <a:solidFill>
                  <a:schemeClr val="tx1"/>
                </a:solidFill>
                <a:effectLst/>
                <a:latin typeface="Söhne"/>
                <a:cs typeface="Calibri" panose="020F0502020204030204" pitchFamily="34" charset="0"/>
              </a:rPr>
              <a:t>هذا الدليل </a:t>
            </a:r>
            <a:r>
              <a:rPr kumimoji="0" lang="ar-JO" altLang="en-US" sz="1000" b="1" i="0" u="none" strike="noStrike" cap="none" normalizeH="0" baseline="0" dirty="0">
                <a:ln>
                  <a:noFill/>
                </a:ln>
                <a:solidFill>
                  <a:schemeClr val="tx1"/>
                </a:solidFill>
                <a:effectLst/>
                <a:latin typeface="Söhne"/>
                <a:cs typeface="Calibri" panose="020F0502020204030204" pitchFamily="34" charset="0"/>
              </a:rPr>
              <a:t>ك</a:t>
            </a:r>
            <a:r>
              <a:rPr lang="ar-JO" altLang="en-US" sz="1000" b="1" dirty="0">
                <a:solidFill>
                  <a:schemeClr val="tx1"/>
                </a:solidFill>
                <a:latin typeface="Söhne"/>
                <a:cs typeface="Calibri" panose="020F0502020204030204" pitchFamily="34" charset="0"/>
              </a:rPr>
              <a:t>نتاج لجهود  ال</a:t>
            </a:r>
            <a:r>
              <a:rPr kumimoji="0" lang="ar-JO" altLang="en-US" sz="1000" b="1" i="0" u="none" strike="noStrike" cap="none" normalizeH="0" baseline="0" dirty="0">
                <a:ln>
                  <a:noFill/>
                </a:ln>
                <a:solidFill>
                  <a:schemeClr val="tx1"/>
                </a:solidFill>
                <a:effectLst/>
                <a:latin typeface="Söhne"/>
                <a:cs typeface="Calibri" panose="020F0502020204030204" pitchFamily="34" charset="0"/>
              </a:rPr>
              <a:t>إ</a:t>
            </a:r>
            <a:r>
              <a:rPr kumimoji="0" lang="ar-SA" altLang="en-US" sz="1000" b="1" i="0" u="none" strike="noStrike" cap="none" normalizeH="0" baseline="0" dirty="0">
                <a:ln>
                  <a:noFill/>
                </a:ln>
                <a:solidFill>
                  <a:schemeClr val="tx1"/>
                </a:solidFill>
                <a:effectLst/>
                <a:latin typeface="Söhne"/>
                <a:cs typeface="Calibri" panose="020F0502020204030204" pitchFamily="34" charset="0"/>
              </a:rPr>
              <a:t>تحاد الدولي لجمعيات الصليب الأحمر والهلال الأحمر</a:t>
            </a:r>
            <a:r>
              <a:rPr kumimoji="0" lang="ar-JO" altLang="en-US" sz="1000" b="1" i="0" u="none" strike="noStrike" cap="none" normalizeH="0" baseline="0" dirty="0">
                <a:ln>
                  <a:noFill/>
                </a:ln>
                <a:solidFill>
                  <a:schemeClr val="tx1"/>
                </a:solidFill>
                <a:effectLst/>
                <a:latin typeface="Söhne"/>
                <a:cs typeface="Calibri" panose="020F0502020204030204" pitchFamily="34" charset="0"/>
              </a:rPr>
              <a:t>. </a:t>
            </a:r>
            <a:endParaRPr kumimoji="0" lang="en-US" altLang="en-US" sz="1000" b="1" i="0" u="none" strike="noStrike" cap="none" normalizeH="0" baseline="0" dirty="0">
              <a:ln>
                <a:noFill/>
              </a:ln>
              <a:solidFill>
                <a:schemeClr val="tx1"/>
              </a:solidFill>
              <a:effectLst/>
              <a:latin typeface="Söhne"/>
              <a:cs typeface="Calibri" panose="020F0502020204030204" pitchFamily="34" charset="0"/>
            </a:endParaRPr>
          </a:p>
          <a:p>
            <a:pPr marL="12700" marR="5080" algn="just" rtl="1">
              <a:lnSpc>
                <a:spcPct val="113999"/>
              </a:lnSpc>
              <a:spcBef>
                <a:spcPts val="850"/>
              </a:spcBef>
            </a:pPr>
            <a:br>
              <a:rPr lang="ar-JO" sz="1000" dirty="0">
                <a:cs typeface="Calibri" panose="020F0502020204030204" pitchFamily="34" charset="0"/>
              </a:rPr>
            </a:br>
            <a:r>
              <a:rPr lang="ar-JO" sz="1000" b="0" i="0" dirty="0">
                <a:solidFill>
                  <a:srgbClr val="202124"/>
                </a:solidFill>
                <a:effectLst/>
                <a:latin typeface="Helvetica Neue"/>
                <a:cs typeface="Calibri" panose="020F0502020204030204" pitchFamily="34" charset="0"/>
              </a:rPr>
              <a:t>تُشكل هذه الوثيقة نسخة منقحة من دليل "كيفية إنشاء وإدارة آلية منهجية لتلقي التغذية الراجعة المجتمعية "، وهو عمل مشترك بين الاتحاد الدولي لجمعيات الصليب الأحمر والهلال الأحمر </a:t>
            </a:r>
            <a:r>
              <a:rPr lang="ar-JO" sz="1000" u="sng" dirty="0">
                <a:solidFill>
                  <a:srgbClr val="992B7D"/>
                </a:solidFill>
                <a:uFill>
                  <a:solidFill>
                    <a:srgbClr val="992B7D"/>
                  </a:solidFill>
                </a:uFill>
                <a:latin typeface="Arial"/>
                <a:cs typeface="Calibri" panose="020F0502020204030204" pitchFamily="34" charset="0"/>
                <a:hlinkClick r:id="rId2"/>
              </a:rPr>
              <a:t>جراوند تروث </a:t>
            </a:r>
            <a:r>
              <a:rPr lang="ar-JO" sz="1000" u="sng" dirty="0" err="1">
                <a:solidFill>
                  <a:srgbClr val="992B7D"/>
                </a:solidFill>
                <a:uFill>
                  <a:solidFill>
                    <a:srgbClr val="992B7D"/>
                  </a:solidFill>
                </a:uFill>
                <a:latin typeface="Arial"/>
                <a:cs typeface="Calibri" panose="020F0502020204030204" pitchFamily="34" charset="0"/>
                <a:hlinkClick r:id="rId2"/>
              </a:rPr>
              <a:t>سوليوشنز</a:t>
            </a:r>
            <a:r>
              <a:rPr lang="ar-JO" sz="1000" u="sng" dirty="0">
                <a:uFill>
                  <a:solidFill>
                    <a:srgbClr val="992B7D"/>
                  </a:solidFill>
                </a:uFill>
                <a:latin typeface="Arial"/>
                <a:cs typeface="Calibri" panose="020F0502020204030204" pitchFamily="34" charset="0"/>
              </a:rPr>
              <a:t> </a:t>
            </a:r>
            <a:r>
              <a:rPr lang="ar-JO" sz="1000" b="0" i="0" dirty="0">
                <a:solidFill>
                  <a:srgbClr val="202124"/>
                </a:solidFill>
                <a:effectLst/>
                <a:latin typeface="Helvetica Neue"/>
                <a:cs typeface="Calibri" panose="020F0502020204030204" pitchFamily="34" charset="0"/>
              </a:rPr>
              <a:t>وتم نشره بدايةً في عام 2018. تم تطوير هذه النسخة المنقحة بشكل أكبر لتوضيح الروابط بين مسوحات التصورات والنهج الأوسع الذي يتبعه الاتحاد الدولي لجمعيات الصليب الأحمر والهلال الأحمر فيما يتعلق بالتغذية الراجعة المجتمعية، كما أنه حصيلة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للعمل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الشاق الذي يقوم به الموظفون والمتطوعين في الجمعيات الوطنية للصليب الأحمر والهلال الأحمر في جميع أنحاء العالم والذين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يعملون على تسجيل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التغذية الراجعة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المجتمع</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ية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بطريقة منظمة</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 حيث لم يكن هذا ليحدث</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لولا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الشراكة </a:t>
            </a:r>
            <a:r>
              <a:rPr kumimoji="0" lang="ar-JO" altLang="en-US" sz="1000" b="0" i="0" u="none" strike="noStrike" cap="none" normalizeH="0" baseline="0">
                <a:ln>
                  <a:noFill/>
                </a:ln>
                <a:solidFill>
                  <a:srgbClr val="202124"/>
                </a:solidFill>
                <a:effectLst/>
                <a:latin typeface="inherit"/>
                <a:cs typeface="Calibri" panose="020F0502020204030204" pitchFamily="34" charset="0"/>
              </a:rPr>
              <a:t>الوثيقة</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مع</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 </a:t>
            </a:r>
            <a:r>
              <a:rPr lang="ar-JO" altLang="en-US" sz="1000" dirty="0">
                <a:solidFill>
                  <a:srgbClr val="202124"/>
                </a:solidFill>
                <a:latin typeface="inherit"/>
                <a:cs typeface="Calibri" panose="020F0502020204030204" pitchFamily="34" charset="0"/>
              </a:rPr>
              <a:t> جراوند تروث </a:t>
            </a:r>
            <a:r>
              <a:rPr lang="ar-JO" altLang="en-US" sz="1000" dirty="0" err="1">
                <a:solidFill>
                  <a:srgbClr val="202124"/>
                </a:solidFill>
                <a:latin typeface="inherit"/>
                <a:cs typeface="Calibri" panose="020F0502020204030204" pitchFamily="34" charset="0"/>
              </a:rPr>
              <a:t>سوليوشنز</a:t>
            </a:r>
            <a:r>
              <a:rPr lang="ar-JO" altLang="en-US" sz="1000" dirty="0">
                <a:solidFill>
                  <a:srgbClr val="202124"/>
                </a:solidFill>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عبر</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العديد من المشاريع في السنوات الماضية</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0" b="0" i="0" u="none" strike="noStrike" cap="none" normalizeH="0" baseline="0" dirty="0">
                <a:ln>
                  <a:noFill/>
                </a:ln>
                <a:solidFill>
                  <a:schemeClr val="tx1"/>
                </a:solidFill>
                <a:effectLst/>
                <a:cs typeface="Calibri" panose="020F0502020204030204" pitchFamily="34" charset="0"/>
              </a:rPr>
              <a:t> </a:t>
            </a:r>
            <a:endParaRPr lang="ar-JO" sz="1000" spc="-10" dirty="0">
              <a:latin typeface="Arial"/>
              <a:cs typeface="Calibri" panose="020F0502020204030204" pitchFamily="34" charset="0"/>
            </a:endParaRPr>
          </a:p>
          <a:p>
            <a:pPr marL="12700" marR="5080" algn="just" rtl="1">
              <a:lnSpc>
                <a:spcPct val="113999"/>
              </a:lnSpc>
              <a:spcBef>
                <a:spcPts val="850"/>
              </a:spcBef>
            </a:pPr>
            <a:r>
              <a:rPr lang="ar-JO" sz="1000" b="1" spc="-55" dirty="0">
                <a:latin typeface="Calibri" panose="020F0502020204030204" pitchFamily="34" charset="0"/>
                <a:ea typeface="Calibri" panose="020F0502020204030204" pitchFamily="34" charset="0"/>
                <a:cs typeface="Calibri" panose="020F0502020204030204" pitchFamily="34" charset="0"/>
              </a:rPr>
              <a:t>المؤلف</a:t>
            </a:r>
            <a:r>
              <a:rPr lang="ar-JO" sz="1000" spc="-55" dirty="0">
                <a:latin typeface="Calibri" panose="020F0502020204030204" pitchFamily="34" charset="0"/>
                <a:ea typeface="Calibri" panose="020F0502020204030204" pitchFamily="34" charset="0"/>
                <a:cs typeface="Calibri" panose="020F0502020204030204" pitchFamily="34" charset="0"/>
              </a:rPr>
              <a:t>:</a:t>
            </a:r>
            <a:r>
              <a:rPr lang="ar-JO" sz="1000" spc="-25" dirty="0">
                <a:latin typeface="Calibri" panose="020F0502020204030204" pitchFamily="34" charset="0"/>
                <a:ea typeface="Calibri" panose="020F0502020204030204" pitchFamily="34" charset="0"/>
                <a:cs typeface="Calibri" panose="020F0502020204030204" pitchFamily="34" charset="0"/>
              </a:rPr>
              <a:t> </a:t>
            </a:r>
            <a:r>
              <a:rPr lang="ar-JO" sz="1000" spc="-10" dirty="0">
                <a:latin typeface="Calibri" panose="020F0502020204030204" pitchFamily="34" charset="0"/>
                <a:ea typeface="Calibri" panose="020F0502020204030204" pitchFamily="34" charset="0"/>
                <a:cs typeface="Calibri" panose="020F0502020204030204" pitchFamily="34" charset="0"/>
              </a:rPr>
              <a:t>إيفا إرلاخ (مستشارة الاتحاد الدولي لجمعيات الصليب الأحمر والهلال الأحمر).</a:t>
            </a:r>
          </a:p>
          <a:p>
            <a:pPr marL="12700" marR="5080" algn="just" rtl="1">
              <a:lnSpc>
                <a:spcPct val="113999"/>
              </a:lnSpc>
              <a:spcBef>
                <a:spcPts val="850"/>
              </a:spcBef>
            </a:pPr>
            <a:endParaRPr lang="ar-JO" sz="1000" spc="-10" dirty="0">
              <a:latin typeface="Calibri" panose="020F0502020204030204" pitchFamily="34" charset="0"/>
              <a:ea typeface="Calibri" panose="020F0502020204030204" pitchFamily="34" charset="0"/>
              <a:cs typeface="Calibri" panose="020F0502020204030204" pitchFamily="34" charset="0"/>
            </a:endParaRPr>
          </a:p>
          <a:p>
            <a:pPr marL="12700" marR="5080" algn="just" rtl="1">
              <a:lnSpc>
                <a:spcPct val="113999"/>
              </a:lnSpc>
              <a:spcBef>
                <a:spcPts val="850"/>
              </a:spcBef>
            </a:pPr>
            <a:r>
              <a:rPr lang="ar-JO" sz="1000" b="1" dirty="0">
                <a:latin typeface="Calibri" panose="020F0502020204030204" pitchFamily="34" charset="0"/>
                <a:ea typeface="Calibri" panose="020F0502020204030204" pitchFamily="34" charset="0"/>
                <a:cs typeface="Calibri" panose="020F0502020204030204" pitchFamily="34" charset="0"/>
              </a:rPr>
              <a:t>المساهمون الرئيسيون</a:t>
            </a:r>
            <a:r>
              <a:rPr lang="ar-JO" sz="1000" dirty="0">
                <a:latin typeface="Calibri" panose="020F0502020204030204" pitchFamily="34" charset="0"/>
                <a:ea typeface="Calibri" panose="020F0502020204030204" pitchFamily="34" charset="0"/>
                <a:cs typeface="Calibri" panose="020F0502020204030204" pitchFamily="34" charset="0"/>
              </a:rPr>
              <a:t>: راشيل ياليس (الاتحاد الدولي لجمعيات الصليب الأحمر والهلال الأحمر في جنيف)،</a:t>
            </a:r>
            <a:r>
              <a:rPr lang="ar-JO" sz="1000" spc="-10" dirty="0">
                <a:latin typeface="Calibri" panose="020F0502020204030204" pitchFamily="34" charset="0"/>
                <a:ea typeface="Calibri" panose="020F0502020204030204" pitchFamily="34" charset="0"/>
                <a:cs typeface="Calibri" panose="020F0502020204030204" pitchFamily="34" charset="0"/>
              </a:rPr>
              <a:t> </a:t>
            </a:r>
            <a:r>
              <a:rPr lang="ar-JO" sz="1000" dirty="0">
                <a:latin typeface="Calibri" panose="020F0502020204030204" pitchFamily="34" charset="0"/>
                <a:ea typeface="Calibri" panose="020F0502020204030204" pitchFamily="34" charset="0"/>
                <a:cs typeface="Calibri" panose="020F0502020204030204" pitchFamily="34" charset="0"/>
              </a:rPr>
              <a:t>إليزابيث جانتر ريستريبو (الاتحاد الدولي لجمعيات الصليب الأحمر والهلال الأحمر في أفريقيا)، أومبريتا باجيو (الاتحاد الدولي لجمعيات الصليب الأحمر والهلال الأحمر في جنيف)، ألكسندرا سيكوت ليفيسك (الاتحاد الدولي لجمعيات الصليب الأحمر والهلال الأحمر في جنيف).</a:t>
            </a:r>
            <a:endParaRPr lang="ar-JO" sz="1000" spc="-10" dirty="0">
              <a:latin typeface="Calibri" panose="020F0502020204030204" pitchFamily="34" charset="0"/>
              <a:ea typeface="Calibri" panose="020F0502020204030204" pitchFamily="34" charset="0"/>
              <a:cs typeface="Calibri" panose="020F0502020204030204" pitchFamily="34" charset="0"/>
            </a:endParaRPr>
          </a:p>
          <a:p>
            <a:pPr marL="12700" marR="5080" algn="just">
              <a:lnSpc>
                <a:spcPct val="113999"/>
              </a:lnSpc>
              <a:spcBef>
                <a:spcPts val="850"/>
              </a:spcBef>
            </a:pPr>
            <a:endParaRPr lang="ar-JO" sz="1000" spc="-10" dirty="0">
              <a:latin typeface="Arial"/>
              <a:cs typeface="Calibri" panose="020F0502020204030204" pitchFamily="34" charset="0"/>
            </a:endParaRPr>
          </a:p>
          <a:p>
            <a:pPr marL="12700" marR="5080" algn="just">
              <a:lnSpc>
                <a:spcPct val="113999"/>
              </a:lnSpc>
              <a:spcBef>
                <a:spcPts val="850"/>
              </a:spcBef>
            </a:pPr>
            <a:endParaRPr lang="ar-JO" sz="1000" spc="-10" dirty="0">
              <a:latin typeface="Arial"/>
              <a:cs typeface="Calibri" panose="020F0502020204030204" pitchFamily="34" charset="0"/>
            </a:endParaRPr>
          </a:p>
        </p:txBody>
      </p:sp>
      <p:sp>
        <p:nvSpPr>
          <p:cNvPr id="5" name="object 5"/>
          <p:cNvSpPr/>
          <p:nvPr/>
        </p:nvSpPr>
        <p:spPr>
          <a:xfrm>
            <a:off x="6709954" y="10100739"/>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6" name="object 6"/>
          <p:cNvSpPr txBox="1"/>
          <p:nvPr/>
        </p:nvSpPr>
        <p:spPr>
          <a:xfrm>
            <a:off x="3625850" y="10146139"/>
            <a:ext cx="3307715" cy="197490"/>
          </a:xfrm>
          <a:prstGeom prst="rect">
            <a:avLst/>
          </a:prstGeom>
        </p:spPr>
        <p:txBody>
          <a:bodyPr vert="horz" wrap="square" lIns="0" tIns="12700" rIns="0" bIns="0" rtlCol="0">
            <a:spAutoFit/>
          </a:bodyPr>
          <a:lstStyle/>
          <a:p>
            <a:pPr marL="12700" rtl="1">
              <a:lnSpc>
                <a:spcPct val="100000"/>
              </a:lnSpc>
              <a:spcBef>
                <a:spcPts val="100"/>
              </a:spcBef>
              <a:tabLst>
                <a:tab pos="360680" algn="l"/>
              </a:tabLst>
            </a:pPr>
            <a:r>
              <a:rPr sz="1200" b="1" spc="44" baseline="3472" dirty="0">
                <a:solidFill>
                  <a:schemeClr val="bg1"/>
                </a:solidFill>
                <a:latin typeface="Century Gothic"/>
                <a:cs typeface="Calibri" panose="020F0502020204030204" pitchFamily="34" charset="0"/>
              </a:rPr>
              <a:t>38</a:t>
            </a:r>
            <a:r>
              <a:rPr sz="1200" b="1" baseline="3472" dirty="0">
                <a:solidFill>
                  <a:schemeClr val="bg1"/>
                </a:solidFill>
                <a:latin typeface="Century Gothic"/>
                <a:cs typeface="Calibri" panose="020F0502020204030204" pitchFamily="34" charset="0"/>
              </a:rPr>
              <a:t>	</a:t>
            </a:r>
            <a:endParaRPr sz="800" dirty="0">
              <a:solidFill>
                <a:schemeClr val="bg1"/>
              </a:solidFill>
              <a:latin typeface="Verdana"/>
              <a:cs typeface="Calibri" panose="020F0502020204030204" pitchFamily="34" charset="0"/>
            </a:endParaRPr>
          </a:p>
        </p:txBody>
      </p:sp>
      <p:sp>
        <p:nvSpPr>
          <p:cNvPr id="7" name="object 14">
            <a:extLst>
              <a:ext uri="{FF2B5EF4-FFF2-40B4-BE49-F238E27FC236}">
                <a16:creationId xmlns:a16="http://schemas.microsoft.com/office/drawing/2014/main" id="{3EE9BE34-EE3E-D23F-84C2-969E7A474734}"/>
              </a:ext>
            </a:extLst>
          </p:cNvPr>
          <p:cNvSpPr txBox="1"/>
          <p:nvPr/>
        </p:nvSpPr>
        <p:spPr>
          <a:xfrm>
            <a:off x="3363595" y="10030089"/>
            <a:ext cx="3308350" cy="296748"/>
          </a:xfrm>
          <a:prstGeom prst="rect">
            <a:avLst/>
          </a:prstGeom>
        </p:spPr>
        <p:txBody>
          <a:bodyPr vert="horz" wrap="square" lIns="0" tIns="12700" rIns="0" bIns="0" rtlCol="0">
            <a:spAutoFit/>
          </a:bodyPr>
          <a:lstStyle/>
          <a:p>
            <a:pPr marL="12700" marR="5080" lvl="0" indent="0" algn="r" defTabSz="914400" eaLnBrk="1" fontAlgn="auto" latinLnBrk="0" hangingPunct="1">
              <a:lnSpc>
                <a:spcPts val="2600"/>
              </a:lnSpc>
              <a:spcBef>
                <a:spcPts val="520"/>
              </a:spcBef>
              <a:spcAft>
                <a:spcPts val="0"/>
              </a:spcAft>
              <a:buClrTx/>
              <a:buSzTx/>
              <a:buFontTx/>
              <a:buNone/>
              <a:tabLst/>
              <a:defRPr/>
            </a:pPr>
            <a:r>
              <a:rPr kumimoji="0" lang="ar-JO" sz="1000" u="none" strike="noStrike" kern="0" cap="none" spc="0" normalizeH="0" baseline="0" noProof="0" dirty="0">
                <a:ln>
                  <a:noFill/>
                </a:ln>
                <a:solidFill>
                  <a:prstClr val="black"/>
                </a:solidFill>
                <a:effectLst/>
                <a:uLnTx/>
                <a:uFillTx/>
                <a:latin typeface="Century Gothic"/>
                <a:cs typeface="Calibri" panose="020F0502020204030204" pitchFamily="34" charset="0"/>
              </a:rPr>
              <a:t>كيف يتم استخدام استطلاعات التصور في آلية الانطباعات والملاحظات. </a:t>
            </a:r>
          </a:p>
        </p:txBody>
      </p:sp>
      <p:sp>
        <p:nvSpPr>
          <p:cNvPr id="8" name="Rectangle 1">
            <a:extLst>
              <a:ext uri="{FF2B5EF4-FFF2-40B4-BE49-F238E27FC236}">
                <a16:creationId xmlns:a16="http://schemas.microsoft.com/office/drawing/2014/main" id="{0F5011EE-2DBF-9BB6-C5FD-F6C9C680368A}"/>
              </a:ext>
            </a:extLst>
          </p:cNvPr>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600" b="0" i="0" u="none" strike="noStrike" cap="none" normalizeH="0" baseline="0" dirty="0">
                <a:ln>
                  <a:noFill/>
                </a:ln>
                <a:solidFill>
                  <a:schemeClr val="tx1"/>
                </a:solidFill>
                <a:effectLst/>
                <a:cs typeface="Calibri" panose="020F050202020403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9" name="Rectangle 2">
            <a:extLst>
              <a:ext uri="{FF2B5EF4-FFF2-40B4-BE49-F238E27FC236}">
                <a16:creationId xmlns:a16="http://schemas.microsoft.com/office/drawing/2014/main" id="{FED9D03F-2D68-C4F5-2722-83DFDD79E8E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72995" y="1308100"/>
            <a:ext cx="4877435" cy="0"/>
          </a:xfrm>
          <a:custGeom>
            <a:avLst/>
            <a:gdLst/>
            <a:ahLst/>
            <a:cxnLst/>
            <a:rect l="l" t="t" r="r" b="b"/>
            <a:pathLst>
              <a:path w="4877435">
                <a:moveTo>
                  <a:pt x="0" y="0"/>
                </a:moveTo>
                <a:lnTo>
                  <a:pt x="4877079" y="0"/>
                </a:lnTo>
              </a:path>
            </a:pathLst>
          </a:custGeom>
          <a:ln w="6350">
            <a:solidFill>
              <a:srgbClr val="0D2243"/>
            </a:solidFill>
          </a:ln>
        </p:spPr>
        <p:txBody>
          <a:bodyPr wrap="square" lIns="0" tIns="0" rIns="0" bIns="0" rtlCol="0"/>
          <a:lstStyle/>
          <a:p>
            <a:endParaRPr>
              <a:cs typeface="Calibri" panose="020F0502020204030204" pitchFamily="34" charset="0"/>
            </a:endParaRPr>
          </a:p>
        </p:txBody>
      </p:sp>
      <p:sp>
        <p:nvSpPr>
          <p:cNvPr id="3" name="object 3"/>
          <p:cNvSpPr txBox="1">
            <a:spLocks noGrp="1"/>
          </p:cNvSpPr>
          <p:nvPr>
            <p:ph type="title"/>
          </p:nvPr>
        </p:nvSpPr>
        <p:spPr>
          <a:xfrm>
            <a:off x="1791123" y="695387"/>
            <a:ext cx="5103495" cy="482600"/>
          </a:xfrm>
          <a:prstGeom prst="rect">
            <a:avLst/>
          </a:prstGeom>
        </p:spPr>
        <p:txBody>
          <a:bodyPr vert="horz" wrap="square" lIns="0" tIns="12700" rIns="0" bIns="0" rtlCol="0">
            <a:spAutoFit/>
          </a:bodyPr>
          <a:lstStyle/>
          <a:p>
            <a:pPr marL="12700" algn="r">
              <a:lnSpc>
                <a:spcPct val="100000"/>
              </a:lnSpc>
              <a:spcBef>
                <a:spcPts val="100"/>
              </a:spcBef>
            </a:pPr>
            <a:r>
              <a:rPr lang="ar-JO" spc="45" dirty="0">
                <a:cs typeface="Calibri" panose="020F0502020204030204" pitchFamily="34" charset="0"/>
              </a:rPr>
              <a:t>إستعراض لهذا الدليل</a:t>
            </a:r>
            <a:endParaRPr spc="190" dirty="0">
              <a:cs typeface="Calibri" panose="020F0502020204030204" pitchFamily="34" charset="0"/>
            </a:endParaRPr>
          </a:p>
        </p:txBody>
      </p:sp>
      <p:sp>
        <p:nvSpPr>
          <p:cNvPr id="4" name="object 4"/>
          <p:cNvSpPr txBox="1"/>
          <p:nvPr/>
        </p:nvSpPr>
        <p:spPr>
          <a:xfrm>
            <a:off x="630648" y="2036833"/>
            <a:ext cx="2786216" cy="2131353"/>
          </a:xfrm>
          <a:prstGeom prst="rect">
            <a:avLst/>
          </a:prstGeom>
        </p:spPr>
        <p:txBody>
          <a:bodyPr vert="horz" wrap="square" lIns="0" tIns="12700" rIns="0" bIns="0" rtlCol="0">
            <a:spAutoFit/>
          </a:bodyPr>
          <a:lstStyle/>
          <a:p>
            <a:pPr marL="12700" algn="r" rtl="1">
              <a:lnSpc>
                <a:spcPct val="100000"/>
              </a:lnSpc>
              <a:spcBef>
                <a:spcPts val="100"/>
              </a:spcBef>
            </a:pPr>
            <a:r>
              <a:rPr lang="ar-JO" sz="1700" b="1" spc="165" dirty="0">
                <a:solidFill>
                  <a:srgbClr val="E42A83"/>
                </a:solidFill>
                <a:latin typeface="Century Gothic"/>
                <a:cs typeface="Calibri" panose="020F0502020204030204" pitchFamily="34" charset="0"/>
              </a:rPr>
              <a:t>ما هو هذا المستند؟</a:t>
            </a:r>
            <a:endParaRPr lang="en-US" sz="1700" b="1" spc="165" dirty="0">
              <a:solidFill>
                <a:srgbClr val="E42A83"/>
              </a:solidFill>
              <a:latin typeface="Century Gothic"/>
              <a:cs typeface="Calibri" panose="020F0502020204030204" pitchFamily="34" charset="0"/>
            </a:endParaRPr>
          </a:p>
          <a:p>
            <a:pPr marL="12700" algn="r" rtl="1">
              <a:lnSpc>
                <a:spcPct val="100000"/>
              </a:lnSpc>
              <a:spcBef>
                <a:spcPts val="100"/>
              </a:spcBef>
            </a:pPr>
            <a:endParaRPr lang="ar-JO" sz="1700" b="1" spc="165" dirty="0">
              <a:solidFill>
                <a:srgbClr val="E42A83"/>
              </a:solidFill>
              <a:latin typeface="Century Gothic"/>
              <a:cs typeface="Calibri" panose="020F0502020204030204" pitchFamily="34" charset="0"/>
            </a:endParaRPr>
          </a:p>
          <a:p>
            <a:pPr marL="12700" algn="just" rtl="1">
              <a:spcBef>
                <a:spcPts val="100"/>
              </a:spcBef>
            </a:pPr>
            <a:r>
              <a:rPr kumimoji="0" lang="ar-SA" altLang="en-US" sz="950" b="0" i="0" u="none" strike="noStrike" cap="none" normalizeH="0" baseline="0" dirty="0">
                <a:ln>
                  <a:noFill/>
                </a:ln>
                <a:solidFill>
                  <a:srgbClr val="202124"/>
                </a:solidFill>
                <a:effectLst/>
                <a:latin typeface="+mj-lt"/>
                <a:cs typeface="Calibri" panose="020F0502020204030204" pitchFamily="34" charset="0"/>
              </a:rPr>
              <a:t>توفر مجموعة</a:t>
            </a:r>
            <a:r>
              <a:rPr kumimoji="0" lang="ar-JO" altLang="en-US" sz="950" b="0" i="0" u="none" strike="noStrike" cap="none" normalizeH="0" baseline="0" dirty="0">
                <a:ln>
                  <a:noFill/>
                </a:ln>
                <a:solidFill>
                  <a:srgbClr val="202124"/>
                </a:solidFill>
                <a:effectLst/>
                <a:latin typeface="+mj-lt"/>
                <a:cs typeface="Calibri" panose="020F0502020204030204" pitchFamily="34" charset="0"/>
              </a:rPr>
              <a:t> أدوات</a:t>
            </a:r>
            <a:r>
              <a:rPr kumimoji="0" lang="ar-SA" altLang="en-US" sz="950" b="0" i="0" u="none" strike="noStrike" cap="none" normalizeH="0" baseline="0" dirty="0">
                <a:ln>
                  <a:noFill/>
                </a:ln>
                <a:solidFill>
                  <a:srgbClr val="202124"/>
                </a:solidFill>
                <a:effectLst/>
                <a:latin typeface="+mj-lt"/>
                <a:cs typeface="Calibri" panose="020F0502020204030204" pitchFamily="34" charset="0"/>
              </a:rPr>
              <a:t> </a:t>
            </a:r>
            <a:r>
              <a:rPr kumimoji="0" lang="ar-JO" altLang="en-US" sz="950" b="0" i="0" u="none" strike="noStrike" cap="none" normalizeH="0" baseline="0" dirty="0">
                <a:ln>
                  <a:noFill/>
                </a:ln>
                <a:solidFill>
                  <a:srgbClr val="202124"/>
                </a:solidFill>
                <a:effectLst/>
                <a:latin typeface="+mj-lt"/>
                <a:cs typeface="Calibri" panose="020F0502020204030204" pitchFamily="34" charset="0"/>
              </a:rPr>
              <a:t>الملاحظات والانطباعات </a:t>
            </a:r>
            <a:r>
              <a:rPr kumimoji="0" lang="ar-SA" altLang="en-US" sz="950" b="0" i="0" u="none" strike="noStrike" cap="none" normalizeH="0" baseline="0" dirty="0">
                <a:ln>
                  <a:noFill/>
                </a:ln>
                <a:solidFill>
                  <a:srgbClr val="202124"/>
                </a:solidFill>
                <a:effectLst/>
                <a:latin typeface="+mj-lt"/>
                <a:cs typeface="Calibri" panose="020F0502020204030204" pitchFamily="34" charset="0"/>
              </a:rPr>
              <a:t>الخاصة بالاتحاد الدولي لجمعيات الصليب الأحمر والهلال الأحمر</a:t>
            </a:r>
            <a:r>
              <a:rPr kumimoji="0" lang="ar-JO" altLang="en-US" sz="950" b="0" i="0" u="none" strike="noStrike" cap="none" normalizeH="0" baseline="0" dirty="0">
                <a:ln>
                  <a:noFill/>
                </a:ln>
                <a:solidFill>
                  <a:srgbClr val="202124"/>
                </a:solidFill>
                <a:effectLst/>
                <a:latin typeface="+mj-lt"/>
                <a:cs typeface="Calibri" panose="020F0502020204030204" pitchFamily="34" charset="0"/>
              </a:rPr>
              <a:t>، </a:t>
            </a:r>
            <a:r>
              <a:rPr kumimoji="0" lang="ar-SA" altLang="en-US" sz="950" b="0" i="0" u="none" strike="noStrike" cap="none" normalizeH="0" baseline="0" dirty="0">
                <a:ln>
                  <a:noFill/>
                </a:ln>
                <a:solidFill>
                  <a:srgbClr val="202124"/>
                </a:solidFill>
                <a:effectLst/>
                <a:latin typeface="+mj-lt"/>
                <a:cs typeface="Calibri" panose="020F0502020204030204" pitchFamily="34" charset="0"/>
              </a:rPr>
              <a:t>أهم النصائح لإجراء استطلاعات </a:t>
            </a:r>
            <a:r>
              <a:rPr kumimoji="0" lang="ar-JO" altLang="en-US" sz="950" b="0" i="0" u="none" strike="noStrike" cap="none" normalizeH="0" baseline="0" dirty="0">
                <a:ln>
                  <a:noFill/>
                </a:ln>
                <a:solidFill>
                  <a:srgbClr val="202124"/>
                </a:solidFill>
                <a:effectLst/>
                <a:latin typeface="+mj-lt"/>
                <a:cs typeface="Calibri" panose="020F0502020204030204" pitchFamily="34" charset="0"/>
              </a:rPr>
              <a:t>التصور</a:t>
            </a:r>
            <a:r>
              <a:rPr kumimoji="0" lang="ar-SA" altLang="en-US" sz="950" b="0" i="0" u="none" strike="noStrike" cap="none" normalizeH="0" baseline="0" dirty="0">
                <a:ln>
                  <a:noFill/>
                </a:ln>
                <a:solidFill>
                  <a:srgbClr val="202124"/>
                </a:solidFill>
                <a:effectLst/>
                <a:latin typeface="+mj-lt"/>
                <a:cs typeface="Calibri" panose="020F0502020204030204" pitchFamily="34" charset="0"/>
              </a:rPr>
              <a:t> كجزء من آلية </a:t>
            </a:r>
            <a:r>
              <a:rPr kumimoji="0" lang="ar-JO" altLang="en-US" sz="950" b="0" i="0" u="none" strike="noStrike" cap="none" normalizeH="0" baseline="0" dirty="0">
                <a:ln>
                  <a:noFill/>
                </a:ln>
                <a:solidFill>
                  <a:srgbClr val="202124"/>
                </a:solidFill>
                <a:effectLst/>
                <a:latin typeface="+mj-lt"/>
                <a:cs typeface="Calibri" panose="020F0502020204030204" pitchFamily="34" charset="0"/>
              </a:rPr>
              <a:t>الملاحظات والانطباعات، </a:t>
            </a:r>
            <a:r>
              <a:rPr kumimoji="0" lang="ar-SA" altLang="en-US" sz="950" b="0" i="0" u="none" strike="noStrike" cap="none" normalizeH="0" baseline="0" dirty="0">
                <a:ln>
                  <a:noFill/>
                </a:ln>
                <a:solidFill>
                  <a:srgbClr val="202124"/>
                </a:solidFill>
                <a:effectLst/>
                <a:latin typeface="+mj-lt"/>
                <a:cs typeface="Calibri" panose="020F0502020204030204" pitchFamily="34" charset="0"/>
              </a:rPr>
              <a:t>فه</a:t>
            </a:r>
            <a:r>
              <a:rPr kumimoji="0" lang="ar-JO" altLang="en-US" sz="950" b="0" i="0" u="none" strike="noStrike" cap="none" normalizeH="0" baseline="0" dirty="0">
                <a:ln>
                  <a:noFill/>
                </a:ln>
                <a:solidFill>
                  <a:srgbClr val="202124"/>
                </a:solidFill>
                <a:effectLst/>
                <a:latin typeface="+mj-lt"/>
                <a:cs typeface="Calibri" panose="020F0502020204030204" pitchFamily="34" charset="0"/>
              </a:rPr>
              <a:t>ي</a:t>
            </a:r>
            <a:r>
              <a:rPr kumimoji="0" lang="ar-SA" altLang="en-US" sz="950" b="0" i="0" u="none" strike="noStrike" cap="none" normalizeH="0" baseline="0" dirty="0">
                <a:ln>
                  <a:noFill/>
                </a:ln>
                <a:solidFill>
                  <a:srgbClr val="202124"/>
                </a:solidFill>
                <a:effectLst/>
                <a:latin typeface="+mj-lt"/>
                <a:cs typeface="Calibri" panose="020F0502020204030204" pitchFamily="34" charset="0"/>
              </a:rPr>
              <a:t> </a:t>
            </a:r>
            <a:r>
              <a:rPr lang="ar-JO" altLang="en-US" sz="950" dirty="0">
                <a:solidFill>
                  <a:srgbClr val="202124"/>
                </a:solidFill>
                <a:latin typeface="+mj-lt"/>
                <a:cs typeface="Calibri" panose="020F0502020204030204" pitchFamily="34" charset="0"/>
              </a:rPr>
              <a:t>ت</a:t>
            </a:r>
            <a:r>
              <a:rPr kumimoji="0" lang="ar-SA" altLang="en-US" sz="950" b="0" i="0" u="none" strike="noStrike" cap="none" normalizeH="0" baseline="0" dirty="0">
                <a:ln>
                  <a:noFill/>
                </a:ln>
                <a:solidFill>
                  <a:srgbClr val="202124"/>
                </a:solidFill>
                <a:effectLst/>
                <a:latin typeface="+mj-lt"/>
                <a:cs typeface="Calibri" panose="020F0502020204030204" pitchFamily="34" charset="0"/>
              </a:rPr>
              <a:t>وفر أدوات تساعدك على تخطيط الآلية وجمع بيانات تصور</a:t>
            </a:r>
            <a:r>
              <a:rPr kumimoji="0" lang="ar-JO" altLang="en-US" sz="950" b="0" i="0" u="none" strike="noStrike" cap="none" normalizeH="0" baseline="0" dirty="0">
                <a:ln>
                  <a:noFill/>
                </a:ln>
                <a:solidFill>
                  <a:srgbClr val="202124"/>
                </a:solidFill>
                <a:effectLst/>
                <a:latin typeface="+mj-lt"/>
                <a:cs typeface="Calibri" panose="020F0502020204030204" pitchFamily="34" charset="0"/>
              </a:rPr>
              <a:t>ات التغذية الراجعة </a:t>
            </a:r>
            <a:r>
              <a:rPr kumimoji="0" lang="ar-SA" altLang="en-US" sz="950" b="0" i="0" u="none" strike="noStrike" cap="none" normalizeH="0" baseline="0" dirty="0">
                <a:ln>
                  <a:noFill/>
                </a:ln>
                <a:solidFill>
                  <a:srgbClr val="202124"/>
                </a:solidFill>
                <a:effectLst/>
                <a:latin typeface="+mj-lt"/>
                <a:cs typeface="Calibri" panose="020F0502020204030204" pitchFamily="34" charset="0"/>
              </a:rPr>
              <a:t>المجتمع</a:t>
            </a:r>
            <a:r>
              <a:rPr kumimoji="0" lang="ar-JO" altLang="en-US" sz="950" b="0" i="0" u="none" strike="noStrike" cap="none" normalizeH="0" baseline="0" dirty="0">
                <a:ln>
                  <a:noFill/>
                </a:ln>
                <a:solidFill>
                  <a:srgbClr val="202124"/>
                </a:solidFill>
                <a:effectLst/>
                <a:latin typeface="+mj-lt"/>
                <a:cs typeface="Calibri" panose="020F0502020204030204" pitchFamily="34" charset="0"/>
              </a:rPr>
              <a:t>ية </a:t>
            </a:r>
            <a:r>
              <a:rPr kumimoji="0" lang="ar-SA" altLang="en-US" sz="950" b="0" i="0" u="none" strike="noStrike" cap="none" normalizeH="0" baseline="0" dirty="0">
                <a:ln>
                  <a:noFill/>
                </a:ln>
                <a:solidFill>
                  <a:srgbClr val="202124"/>
                </a:solidFill>
                <a:effectLst/>
                <a:latin typeface="+mj-lt"/>
                <a:cs typeface="Calibri" panose="020F0502020204030204" pitchFamily="34" charset="0"/>
              </a:rPr>
              <a:t>والإجابة عليها وتحليلها ومشاركتها</a:t>
            </a:r>
            <a:r>
              <a:rPr kumimoji="0" lang="en-US" altLang="en-US" sz="950" b="0" i="0" u="none" strike="noStrike" cap="none" normalizeH="0" baseline="0" dirty="0">
                <a:ln>
                  <a:noFill/>
                </a:ln>
                <a:solidFill>
                  <a:srgbClr val="202124"/>
                </a:solidFill>
                <a:effectLst/>
                <a:latin typeface="+mj-lt"/>
                <a:cs typeface="Calibri" panose="020F0502020204030204" pitchFamily="34" charset="0"/>
              </a:rPr>
              <a:t>.</a:t>
            </a:r>
            <a:r>
              <a:rPr kumimoji="0" lang="en-US" altLang="en-US" sz="950" b="0" i="0" u="none" strike="noStrike" cap="none" normalizeH="0" baseline="0" dirty="0">
                <a:ln>
                  <a:noFill/>
                </a:ln>
                <a:solidFill>
                  <a:schemeClr val="tx1"/>
                </a:solidFill>
                <a:effectLst/>
                <a:latin typeface="+mj-lt"/>
                <a:cs typeface="Calibri" panose="020F0502020204030204" pitchFamily="34" charset="0"/>
              </a:rPr>
              <a:t> </a:t>
            </a:r>
          </a:p>
          <a:p>
            <a:pPr marL="12700" algn="r" rtl="1">
              <a:spcBef>
                <a:spcPts val="100"/>
              </a:spcBef>
            </a:pPr>
            <a:r>
              <a:rPr kumimoji="0" lang="ar-JO" altLang="en-US" sz="1800" b="0" i="0" u="none" strike="noStrike" cap="none" normalizeH="0" baseline="0" dirty="0">
                <a:ln>
                  <a:noFill/>
                </a:ln>
                <a:solidFill>
                  <a:srgbClr val="202124"/>
                </a:solidFill>
                <a:effectLst/>
                <a:latin typeface="inherit"/>
                <a:cs typeface="Calibri" panose="020F0502020204030204" pitchFamily="34" charset="0"/>
              </a:rPr>
              <a:t> </a:t>
            </a:r>
            <a:r>
              <a:rPr kumimoji="0" lang="en-US" altLang="en-US" sz="400" b="0" i="0" u="none" strike="noStrike" cap="none" normalizeH="0" baseline="0" dirty="0">
                <a:ln>
                  <a:noFill/>
                </a:ln>
                <a:solidFill>
                  <a:schemeClr val="tx1"/>
                </a:solidFill>
                <a:effectLst/>
                <a:cs typeface="Calibri" panose="020F0502020204030204" pitchFamily="34" charset="0"/>
              </a:rPr>
              <a:t> </a:t>
            </a:r>
            <a:endParaRPr kumimoji="0" lang="en-US" altLang="en-US" sz="14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algn="r" rtl="1">
              <a:lnSpc>
                <a:spcPct val="100000"/>
              </a:lnSpc>
              <a:spcBef>
                <a:spcPts val="100"/>
              </a:spcBef>
            </a:pPr>
            <a:endParaRPr lang="ar-JO" sz="1700" b="1" spc="165" dirty="0">
              <a:solidFill>
                <a:srgbClr val="E42A83"/>
              </a:solidFill>
              <a:latin typeface="Century Gothic"/>
              <a:cs typeface="Calibri" panose="020F0502020204030204" pitchFamily="34" charset="0"/>
            </a:endParaRPr>
          </a:p>
          <a:p>
            <a:pPr marL="12700" algn="r" rtl="1">
              <a:lnSpc>
                <a:spcPct val="100000"/>
              </a:lnSpc>
              <a:spcBef>
                <a:spcPts val="100"/>
              </a:spcBef>
            </a:pPr>
            <a:endParaRPr sz="1700" dirty="0">
              <a:latin typeface="Century Gothic"/>
              <a:cs typeface="Calibri" panose="020F0502020204030204" pitchFamily="34" charset="0"/>
            </a:endParaRPr>
          </a:p>
        </p:txBody>
      </p:sp>
      <p:sp>
        <p:nvSpPr>
          <p:cNvPr id="5" name="object 5"/>
          <p:cNvSpPr txBox="1"/>
          <p:nvPr/>
        </p:nvSpPr>
        <p:spPr>
          <a:xfrm>
            <a:off x="3884083" y="5019018"/>
            <a:ext cx="3010535" cy="1638269"/>
          </a:xfrm>
          <a:prstGeom prst="rect">
            <a:avLst/>
          </a:prstGeom>
        </p:spPr>
        <p:txBody>
          <a:bodyPr vert="horz" wrap="square" lIns="0" tIns="12700" rIns="0" bIns="0" rtlCol="0">
            <a:spAutoFit/>
          </a:bodyPr>
          <a:lstStyle/>
          <a:p>
            <a:pPr marL="12700" algn="just" rtl="1">
              <a:lnSpc>
                <a:spcPct val="100000"/>
              </a:lnSpc>
              <a:spcBef>
                <a:spcPts val="100"/>
              </a:spcBef>
            </a:pPr>
            <a:r>
              <a:rPr lang="ar-JO" sz="1700" b="1" spc="190" dirty="0">
                <a:solidFill>
                  <a:srgbClr val="E42A83"/>
                </a:solidFill>
                <a:latin typeface="Century Gothic"/>
                <a:cs typeface="Calibri" panose="020F0502020204030204" pitchFamily="34" charset="0"/>
              </a:rPr>
              <a:t>من هم الأشخاص المستهدفون من هذا المستند؟</a:t>
            </a:r>
            <a:endParaRPr sz="1700" dirty="0">
              <a:latin typeface="Century Gothic"/>
              <a:cs typeface="Calibri" panose="020F0502020204030204" pitchFamily="34" charset="0"/>
            </a:endParaRPr>
          </a:p>
          <a:p>
            <a:pPr marL="12700" marR="19050" algn="just" rtl="1">
              <a:lnSpc>
                <a:spcPct val="113999"/>
              </a:lnSpc>
              <a:spcBef>
                <a:spcPts val="985"/>
              </a:spcBef>
            </a:pPr>
            <a:r>
              <a:rPr lang="ar-JO" sz="950" dirty="0">
                <a:latin typeface="Arial"/>
                <a:cs typeface="Calibri" panose="020F0502020204030204" pitchFamily="34" charset="0"/>
              </a:rPr>
              <a:t>هذا المستند مخصص لأي شخص يرغب في جمع </a:t>
            </a:r>
            <a:r>
              <a:rPr lang="ar-JO" sz="950" dirty="0">
                <a:solidFill>
                  <a:srgbClr val="E42A83"/>
                </a:solidFill>
                <a:latin typeface="Arial"/>
                <a:cs typeface="Calibri" panose="020F0502020204030204" pitchFamily="34" charset="0"/>
                <a:hlinkClick r:id="rId2" action="ppaction://hlinksldjump"/>
              </a:rPr>
              <a:t>التغذية الراجعة المجتمعية</a:t>
            </a:r>
            <a:r>
              <a:rPr lang="ar-JO" sz="950" dirty="0">
                <a:solidFill>
                  <a:srgbClr val="E42A83"/>
                </a:solidFill>
                <a:latin typeface="Arial"/>
                <a:cs typeface="Calibri" panose="020F0502020204030204" pitchFamily="34" charset="0"/>
              </a:rPr>
              <a:t> </a:t>
            </a:r>
            <a:r>
              <a:rPr lang="ar-JO" sz="950" dirty="0">
                <a:solidFill>
                  <a:schemeClr val="tx1"/>
                </a:solidFill>
                <a:latin typeface="Arial"/>
                <a:cs typeface="Calibri" panose="020F0502020204030204" pitchFamily="34" charset="0"/>
              </a:rPr>
              <a:t>بطريقة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منظمة عن طريق طرح مجموعة فرعية من الأسئلة المحددة للمجتمع بشكل منتظم. ويساهم ذلك في وضع برامج أفضل وأكثر </a:t>
            </a:r>
            <a:r>
              <a:rPr lang="ar-JO" altLang="en-US" sz="1000" dirty="0">
                <a:solidFill>
                  <a:srgbClr val="202124"/>
                </a:solidFill>
                <a:latin typeface="inherit"/>
                <a:cs typeface="Calibri" panose="020F0502020204030204" pitchFamily="34" charset="0"/>
              </a:rPr>
              <a:t>خضوعًا للمساءلة، كما</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يساعد في إنشاء</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a:p>
            <a:pPr marL="12700" marR="19050" algn="just" rtl="1">
              <a:lnSpc>
                <a:spcPct val="113999"/>
              </a:lnSpc>
              <a:spcBef>
                <a:spcPts val="985"/>
              </a:spcBef>
            </a:pPr>
            <a:endParaRPr lang="en-US" sz="950" dirty="0">
              <a:latin typeface="Arial"/>
              <a:cs typeface="Calibri" panose="020F0502020204030204" pitchFamily="34" charset="0"/>
            </a:endParaRPr>
          </a:p>
        </p:txBody>
      </p:sp>
      <p:sp>
        <p:nvSpPr>
          <p:cNvPr id="6" name="object 6"/>
          <p:cNvSpPr txBox="1"/>
          <p:nvPr/>
        </p:nvSpPr>
        <p:spPr>
          <a:xfrm>
            <a:off x="483085" y="5651500"/>
            <a:ext cx="2995930" cy="628377"/>
          </a:xfrm>
          <a:prstGeom prst="rect">
            <a:avLst/>
          </a:prstGeom>
        </p:spPr>
        <p:txBody>
          <a:bodyPr vert="horz" wrap="square" lIns="0" tIns="12700" rIns="0" bIns="0" rtlCol="0">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هياكل يتم من خلالها الاستماع إلى آراء الأشخاص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والعمل </a:t>
            </a:r>
            <a:r>
              <a:rPr kumimoji="0" lang="ar-JO" altLang="en-US" sz="1000" b="0" i="0" u="none" strike="noStrike" cap="none" normalizeH="0" baseline="0">
                <a:ln>
                  <a:noFill/>
                </a:ln>
                <a:solidFill>
                  <a:srgbClr val="202124"/>
                </a:solidFill>
                <a:effectLst/>
                <a:latin typeface="inherit"/>
                <a:cs typeface="Calibri" panose="020F0502020204030204" pitchFamily="34" charset="0"/>
              </a:rPr>
              <a:t>وفقًا لها</a:t>
            </a:r>
            <a:r>
              <a:rPr kumimoji="0" lang="ar-SA" altLang="en-US" sz="1000" b="0" i="0" u="none" strike="noStrike" cap="none" normalizeH="0" baseline="0">
                <a:ln>
                  <a:noFill/>
                </a:ln>
                <a:solidFill>
                  <a:srgbClr val="202124"/>
                </a:solidFill>
                <a:effectLst/>
                <a:latin typeface="inherit"/>
                <a:cs typeface="Calibri" panose="020F0502020204030204" pitchFamily="34" charset="0"/>
              </a:rPr>
              <a:t>، </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خاصة عند اتخاذ القرارات التي تؤثر عليهم بشكل مباشر. لقد تم الحفاظ عليه بسيطًا وعمليًا لضمان سهولة استخدامه</a:t>
            </a:r>
            <a:r>
              <a:rPr kumimoji="0" lang="en-US"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من قبل</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الزملاء</a:t>
            </a:r>
            <a:r>
              <a:rPr kumimoji="0" lang="ar-SA" altLang="en-US" sz="1000" b="0" i="0" u="none" strike="noStrike" cap="none" normalizeH="0" baseline="0" dirty="0">
                <a:ln>
                  <a:noFill/>
                </a:ln>
                <a:solidFill>
                  <a:srgbClr val="202124"/>
                </a:solidFill>
                <a:effectLst/>
                <a:latin typeface="inherit"/>
                <a:cs typeface="Calibri" panose="020F0502020204030204" pitchFamily="34" charset="0"/>
              </a:rPr>
              <a:t> الذين ليس لديهم خلفية قوية في إدارة المعلومات</a:t>
            </a:r>
            <a:r>
              <a:rPr kumimoji="0" lang="ar-JO" altLang="en-US" sz="1000" b="0" i="0" u="none" strike="noStrike" cap="none" normalizeH="0" baseline="0" dirty="0">
                <a:ln>
                  <a:noFill/>
                </a:ln>
                <a:solidFill>
                  <a:srgbClr val="202124"/>
                </a:solidFill>
                <a:effectLst/>
                <a:latin typeface="inherit"/>
                <a:cs typeface="Calibri" panose="020F0502020204030204" pitchFamily="34" charset="0"/>
              </a:rPr>
              <a:t>.</a:t>
            </a:r>
            <a:r>
              <a:rPr kumimoji="0" lang="en-US" altLang="en-US" sz="100" b="0" i="0" u="none" strike="noStrike" cap="none" normalizeH="0" baseline="0" dirty="0">
                <a:ln>
                  <a:noFill/>
                </a:ln>
                <a:solidFill>
                  <a:schemeClr val="tx1"/>
                </a:solidFill>
                <a:effectLst/>
                <a:cs typeface="Calibri" panose="020F0502020204030204" pitchFamily="34" charset="0"/>
              </a:rPr>
              <a:t> </a:t>
            </a:r>
            <a:endParaRPr kumimoji="0" lang="en-US" altLang="en-US" sz="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grpSp>
        <p:nvGrpSpPr>
          <p:cNvPr id="7" name="object 7"/>
          <p:cNvGrpSpPr/>
          <p:nvPr/>
        </p:nvGrpSpPr>
        <p:grpSpPr>
          <a:xfrm>
            <a:off x="5447971" y="3339749"/>
            <a:ext cx="1967864" cy="191770"/>
            <a:chOff x="4020893" y="3387327"/>
            <a:chExt cx="1967864" cy="191770"/>
          </a:xfrm>
        </p:grpSpPr>
        <p:sp>
          <p:nvSpPr>
            <p:cNvPr id="8" name="object 8"/>
            <p:cNvSpPr/>
            <p:nvPr/>
          </p:nvSpPr>
          <p:spPr>
            <a:xfrm>
              <a:off x="4116491" y="3388419"/>
              <a:ext cx="1872614" cy="190500"/>
            </a:xfrm>
            <a:custGeom>
              <a:avLst/>
              <a:gdLst/>
              <a:ahLst/>
              <a:cxnLst/>
              <a:rect l="l" t="t" r="r" b="b"/>
              <a:pathLst>
                <a:path w="1872614" h="190500">
                  <a:moveTo>
                    <a:pt x="1776958" y="0"/>
                  </a:moveTo>
                  <a:lnTo>
                    <a:pt x="0" y="0"/>
                  </a:lnTo>
                  <a:lnTo>
                    <a:pt x="0" y="190080"/>
                  </a:lnTo>
                  <a:lnTo>
                    <a:pt x="1776958" y="190080"/>
                  </a:lnTo>
                  <a:lnTo>
                    <a:pt x="1813953" y="182611"/>
                  </a:lnTo>
                  <a:lnTo>
                    <a:pt x="1844165" y="162240"/>
                  </a:lnTo>
                  <a:lnTo>
                    <a:pt x="1864535" y="132029"/>
                  </a:lnTo>
                  <a:lnTo>
                    <a:pt x="1872005" y="95034"/>
                  </a:lnTo>
                  <a:lnTo>
                    <a:pt x="1864535" y="58041"/>
                  </a:lnTo>
                  <a:lnTo>
                    <a:pt x="1844165" y="27833"/>
                  </a:lnTo>
                  <a:lnTo>
                    <a:pt x="1813953" y="7467"/>
                  </a:lnTo>
                  <a:lnTo>
                    <a:pt x="1776958" y="0"/>
                  </a:lnTo>
                  <a:close/>
                </a:path>
              </a:pathLst>
            </a:custGeom>
            <a:solidFill>
              <a:srgbClr val="97569C"/>
            </a:solidFill>
          </p:spPr>
          <p:txBody>
            <a:bodyPr wrap="square" lIns="0" tIns="0" rIns="0" bIns="0" rtlCol="0"/>
            <a:lstStyle/>
            <a:p>
              <a:endParaRPr>
                <a:cs typeface="Calibri" panose="020F0502020204030204" pitchFamily="34" charset="0"/>
              </a:endParaRPr>
            </a:p>
          </p:txBody>
        </p:sp>
        <p:pic>
          <p:nvPicPr>
            <p:cNvPr id="9" name="object 9"/>
            <p:cNvPicPr/>
            <p:nvPr/>
          </p:nvPicPr>
          <p:blipFill>
            <a:blip r:embed="rId3" cstate="print"/>
            <a:stretch>
              <a:fillRect/>
            </a:stretch>
          </p:blipFill>
          <p:spPr>
            <a:xfrm>
              <a:off x="4020893" y="3387327"/>
              <a:ext cx="191198" cy="191185"/>
            </a:xfrm>
            <a:prstGeom prst="rect">
              <a:avLst/>
            </a:prstGeom>
          </p:spPr>
        </p:pic>
      </p:grpSp>
      <p:grpSp>
        <p:nvGrpSpPr>
          <p:cNvPr id="10" name="object 10"/>
          <p:cNvGrpSpPr/>
          <p:nvPr/>
        </p:nvGrpSpPr>
        <p:grpSpPr>
          <a:xfrm>
            <a:off x="5432755" y="3627797"/>
            <a:ext cx="1967864" cy="191770"/>
            <a:chOff x="4020893" y="3768426"/>
            <a:chExt cx="1967864" cy="191770"/>
          </a:xfrm>
        </p:grpSpPr>
        <p:sp>
          <p:nvSpPr>
            <p:cNvPr id="11" name="object 11"/>
            <p:cNvSpPr/>
            <p:nvPr/>
          </p:nvSpPr>
          <p:spPr>
            <a:xfrm>
              <a:off x="4116490" y="3769518"/>
              <a:ext cx="1872614" cy="190500"/>
            </a:xfrm>
            <a:custGeom>
              <a:avLst/>
              <a:gdLst/>
              <a:ahLst/>
              <a:cxnLst/>
              <a:rect l="l" t="t" r="r" b="b"/>
              <a:pathLst>
                <a:path w="1872614" h="190500">
                  <a:moveTo>
                    <a:pt x="1776958" y="0"/>
                  </a:moveTo>
                  <a:lnTo>
                    <a:pt x="0" y="0"/>
                  </a:lnTo>
                  <a:lnTo>
                    <a:pt x="0" y="190080"/>
                  </a:lnTo>
                  <a:lnTo>
                    <a:pt x="1776958" y="190080"/>
                  </a:lnTo>
                  <a:lnTo>
                    <a:pt x="1813953" y="182611"/>
                  </a:lnTo>
                  <a:lnTo>
                    <a:pt x="1844165" y="162240"/>
                  </a:lnTo>
                  <a:lnTo>
                    <a:pt x="1864535" y="132029"/>
                  </a:lnTo>
                  <a:lnTo>
                    <a:pt x="1872005" y="95034"/>
                  </a:lnTo>
                  <a:lnTo>
                    <a:pt x="1864535" y="58041"/>
                  </a:lnTo>
                  <a:lnTo>
                    <a:pt x="1844165" y="27833"/>
                  </a:lnTo>
                  <a:lnTo>
                    <a:pt x="1813953" y="7467"/>
                  </a:lnTo>
                  <a:lnTo>
                    <a:pt x="1776958" y="0"/>
                  </a:lnTo>
                  <a:close/>
                </a:path>
              </a:pathLst>
            </a:custGeom>
            <a:solidFill>
              <a:srgbClr val="A92886"/>
            </a:solidFill>
          </p:spPr>
          <p:txBody>
            <a:bodyPr wrap="square" lIns="0" tIns="0" rIns="0" bIns="0" rtlCol="0"/>
            <a:lstStyle/>
            <a:p>
              <a:endParaRPr>
                <a:cs typeface="Calibri" panose="020F0502020204030204" pitchFamily="34" charset="0"/>
              </a:endParaRPr>
            </a:p>
          </p:txBody>
        </p:sp>
        <p:pic>
          <p:nvPicPr>
            <p:cNvPr id="12" name="object 12"/>
            <p:cNvPicPr/>
            <p:nvPr/>
          </p:nvPicPr>
          <p:blipFill>
            <a:blip r:embed="rId4" cstate="print"/>
            <a:stretch>
              <a:fillRect/>
            </a:stretch>
          </p:blipFill>
          <p:spPr>
            <a:xfrm>
              <a:off x="4020893" y="3768426"/>
              <a:ext cx="191198" cy="191185"/>
            </a:xfrm>
            <a:prstGeom prst="rect">
              <a:avLst/>
            </a:prstGeom>
          </p:spPr>
        </p:pic>
      </p:grpSp>
      <p:sp>
        <p:nvSpPr>
          <p:cNvPr id="13" name="object 13"/>
          <p:cNvSpPr/>
          <p:nvPr/>
        </p:nvSpPr>
        <p:spPr>
          <a:xfrm>
            <a:off x="5531180" y="3883819"/>
            <a:ext cx="1872614" cy="190500"/>
          </a:xfrm>
          <a:custGeom>
            <a:avLst/>
            <a:gdLst/>
            <a:ahLst/>
            <a:cxnLst/>
            <a:rect l="l" t="t" r="r" b="b"/>
            <a:pathLst>
              <a:path w="1872614" h="190500">
                <a:moveTo>
                  <a:pt x="1776958" y="0"/>
                </a:moveTo>
                <a:lnTo>
                  <a:pt x="0" y="0"/>
                </a:lnTo>
                <a:lnTo>
                  <a:pt x="0" y="190080"/>
                </a:lnTo>
                <a:lnTo>
                  <a:pt x="1776958" y="190080"/>
                </a:lnTo>
                <a:lnTo>
                  <a:pt x="1813953" y="182611"/>
                </a:lnTo>
                <a:lnTo>
                  <a:pt x="1844165" y="162240"/>
                </a:lnTo>
                <a:lnTo>
                  <a:pt x="1864535" y="132029"/>
                </a:lnTo>
                <a:lnTo>
                  <a:pt x="1872005" y="95034"/>
                </a:lnTo>
                <a:lnTo>
                  <a:pt x="1864535" y="58041"/>
                </a:lnTo>
                <a:lnTo>
                  <a:pt x="1844165" y="27833"/>
                </a:lnTo>
                <a:lnTo>
                  <a:pt x="1813953" y="7467"/>
                </a:lnTo>
                <a:lnTo>
                  <a:pt x="1776958" y="0"/>
                </a:lnTo>
                <a:close/>
              </a:path>
            </a:pathLst>
          </a:custGeom>
          <a:solidFill>
            <a:srgbClr val="E42A83"/>
          </a:solidFill>
        </p:spPr>
        <p:txBody>
          <a:bodyPr wrap="square" lIns="0" tIns="0" rIns="0" bIns="0" rtlCol="0"/>
          <a:lstStyle/>
          <a:p>
            <a:endParaRPr dirty="0">
              <a:cs typeface="Calibri" panose="020F0502020204030204" pitchFamily="34" charset="0"/>
            </a:endParaRPr>
          </a:p>
        </p:txBody>
      </p:sp>
      <p:pic>
        <p:nvPicPr>
          <p:cNvPr id="15" name="object 15"/>
          <p:cNvPicPr/>
          <p:nvPr/>
        </p:nvPicPr>
        <p:blipFill>
          <a:blip r:embed="rId5" cstate="print"/>
          <a:stretch>
            <a:fillRect/>
          </a:stretch>
        </p:blipFill>
        <p:spPr>
          <a:xfrm>
            <a:off x="5408531" y="3902324"/>
            <a:ext cx="191198" cy="191185"/>
          </a:xfrm>
          <a:prstGeom prst="rect">
            <a:avLst/>
          </a:prstGeom>
        </p:spPr>
      </p:pic>
      <p:sp>
        <p:nvSpPr>
          <p:cNvPr id="16" name="object 16"/>
          <p:cNvSpPr/>
          <p:nvPr/>
        </p:nvSpPr>
        <p:spPr>
          <a:xfrm>
            <a:off x="6628553" y="10021218"/>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17" name="object 17"/>
          <p:cNvSpPr txBox="1"/>
          <p:nvPr/>
        </p:nvSpPr>
        <p:spPr>
          <a:xfrm>
            <a:off x="6732481" y="10091703"/>
            <a:ext cx="95885" cy="135935"/>
          </a:xfrm>
          <a:prstGeom prst="rect">
            <a:avLst/>
          </a:prstGeom>
        </p:spPr>
        <p:txBody>
          <a:bodyPr vert="horz" wrap="square" lIns="0" tIns="12700" rIns="0" bIns="0" rtlCol="0">
            <a:spAutoFit/>
          </a:bodyPr>
          <a:lstStyle/>
          <a:p>
            <a:pPr marL="12700">
              <a:lnSpc>
                <a:spcPct val="100000"/>
              </a:lnSpc>
              <a:spcBef>
                <a:spcPts val="100"/>
              </a:spcBef>
            </a:pPr>
            <a:r>
              <a:rPr sz="800" b="1" spc="100" dirty="0">
                <a:solidFill>
                  <a:srgbClr val="FFFFFF"/>
                </a:solidFill>
                <a:latin typeface="Century Gothic"/>
                <a:cs typeface="Calibri" panose="020F0502020204030204" pitchFamily="34" charset="0"/>
              </a:rPr>
              <a:t>4</a:t>
            </a:r>
            <a:endParaRPr sz="800" dirty="0">
              <a:latin typeface="Century Gothic"/>
              <a:cs typeface="Calibri" panose="020F0502020204030204" pitchFamily="34" charset="0"/>
            </a:endParaRPr>
          </a:p>
        </p:txBody>
      </p:sp>
      <p:sp>
        <p:nvSpPr>
          <p:cNvPr id="20" name="Rectangle 2">
            <a:extLst>
              <a:ext uri="{FF2B5EF4-FFF2-40B4-BE49-F238E27FC236}">
                <a16:creationId xmlns:a16="http://schemas.microsoft.com/office/drawing/2014/main" id="{45EEED48-FE99-BBD5-7824-70D17CBCEE4D}"/>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2" name="Rectangle 4">
            <a:extLst>
              <a:ext uri="{FF2B5EF4-FFF2-40B4-BE49-F238E27FC236}">
                <a16:creationId xmlns:a16="http://schemas.microsoft.com/office/drawing/2014/main" id="{0B96777F-64EF-BFE3-3248-0FF1DB929297}"/>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3" name="object 15">
            <a:extLst>
              <a:ext uri="{FF2B5EF4-FFF2-40B4-BE49-F238E27FC236}">
                <a16:creationId xmlns:a16="http://schemas.microsoft.com/office/drawing/2014/main" id="{F9C4ED27-7E1C-4F6D-23D1-F56E8136E830}"/>
              </a:ext>
            </a:extLst>
          </p:cNvPr>
          <p:cNvSpPr txBox="1"/>
          <p:nvPr/>
        </p:nvSpPr>
        <p:spPr>
          <a:xfrm>
            <a:off x="3647127" y="2054803"/>
            <a:ext cx="3794456" cy="2116605"/>
          </a:xfrm>
          <a:prstGeom prst="rect">
            <a:avLst/>
          </a:prstGeom>
          <a:ln w="12700">
            <a:solidFill>
              <a:srgbClr val="97569C"/>
            </a:solidFill>
          </a:ln>
        </p:spPr>
        <p:txBody>
          <a:bodyPr vert="horz" wrap="square" lIns="0" tIns="145415" rIns="0" bIns="0" rtlCol="0">
            <a:spAutoFit/>
          </a:bodyPr>
          <a:lstStyle/>
          <a:p>
            <a:pPr marL="149860" rtl="1">
              <a:lnSpc>
                <a:spcPct val="100000"/>
              </a:lnSpc>
              <a:spcBef>
                <a:spcPts val="1145"/>
              </a:spcBef>
            </a:pPr>
            <a:r>
              <a:rPr lang="ar-JO" sz="1200" b="1" spc="120" dirty="0">
                <a:solidFill>
                  <a:srgbClr val="CC3399"/>
                </a:solidFill>
                <a:latin typeface="Century Gothic"/>
                <a:cs typeface="Calibri" panose="020F0502020204030204" pitchFamily="34" charset="0"/>
              </a:rPr>
              <a:t>مفاتيح لقراءة الدليل</a:t>
            </a:r>
            <a:endParaRPr sz="1200" dirty="0">
              <a:solidFill>
                <a:srgbClr val="CC3399"/>
              </a:solidFill>
              <a:latin typeface="Century Gothic"/>
              <a:cs typeface="Calibri" panose="020F0502020204030204" pitchFamily="34" charset="0"/>
            </a:endParaRPr>
          </a:p>
          <a:p>
            <a:pPr rtl="1">
              <a:lnSpc>
                <a:spcPct val="100000"/>
              </a:lnSpc>
              <a:spcBef>
                <a:spcPts val="15"/>
              </a:spcBef>
            </a:pPr>
            <a:endParaRPr sz="1250" dirty="0">
              <a:solidFill>
                <a:schemeClr val="tx1"/>
              </a:solidFill>
              <a:latin typeface="Century Gothic"/>
              <a:cs typeface="Calibri" panose="020F0502020204030204" pitchFamily="34" charset="0"/>
            </a:endParaRPr>
          </a:p>
          <a:p>
            <a:pPr marL="149860" rtl="1">
              <a:lnSpc>
                <a:spcPct val="100000"/>
              </a:lnSpc>
            </a:pPr>
            <a:r>
              <a:rPr lang="ar-JO" sz="950" dirty="0">
                <a:solidFill>
                  <a:schemeClr val="tx1"/>
                </a:solidFill>
                <a:latin typeface="Arial"/>
                <a:cs typeface="Calibri" panose="020F0502020204030204" pitchFamily="34" charset="0"/>
              </a:rPr>
              <a:t>يوفر هذا الدليل ما يلي:</a:t>
            </a:r>
            <a:endParaRPr sz="950" dirty="0">
              <a:solidFill>
                <a:schemeClr val="tx1"/>
              </a:solidFill>
              <a:latin typeface="Arial"/>
              <a:cs typeface="Calibri" panose="020F0502020204030204" pitchFamily="34" charset="0"/>
            </a:endParaRPr>
          </a:p>
          <a:p>
            <a:pPr marL="257175" indent="-107314" rtl="1">
              <a:lnSpc>
                <a:spcPct val="100000"/>
              </a:lnSpc>
              <a:spcBef>
                <a:spcPts val="1010"/>
              </a:spcBef>
              <a:buClr>
                <a:srgbClr val="992B7D"/>
              </a:buClr>
              <a:buFont typeface="Wingdings"/>
              <a:buChar char=""/>
              <a:tabLst>
                <a:tab pos="257175" algn="l"/>
              </a:tabLst>
            </a:pPr>
            <a:r>
              <a:rPr lang="ar-JO" sz="800" spc="-10" dirty="0">
                <a:solidFill>
                  <a:schemeClr val="tx1"/>
                </a:solidFill>
                <a:latin typeface="Tahoma"/>
                <a:cs typeface="Calibri" panose="020F0502020204030204" pitchFamily="34" charset="0"/>
              </a:rPr>
              <a:t>المصطلحات الأساسية المحددة في قائمة المصطلحات </a:t>
            </a:r>
            <a:r>
              <a:rPr lang="ar-JO" sz="800" spc="-10" dirty="0">
                <a:solidFill>
                  <a:srgbClr val="FF66CC"/>
                </a:solidFill>
                <a:latin typeface="Tahoma"/>
                <a:cs typeface="Calibri" panose="020F0502020204030204" pitchFamily="34" charset="0"/>
              </a:rPr>
              <a:t>المرتبطة تشعبيًا</a:t>
            </a:r>
          </a:p>
          <a:p>
            <a:pPr marL="149861" rtl="1">
              <a:lnSpc>
                <a:spcPct val="100000"/>
              </a:lnSpc>
              <a:spcBef>
                <a:spcPts val="1010"/>
              </a:spcBef>
              <a:buClr>
                <a:srgbClr val="992B7D"/>
              </a:buClr>
              <a:tabLst>
                <a:tab pos="257175" algn="l"/>
              </a:tabLst>
            </a:pPr>
            <a:endParaRPr lang="ar-JO" sz="800" spc="-10" dirty="0">
              <a:solidFill>
                <a:srgbClr val="FF66CC"/>
              </a:solidFill>
              <a:latin typeface="Tahoma"/>
              <a:cs typeface="Calibri" panose="020F0502020204030204" pitchFamily="34" charset="0"/>
            </a:endParaRPr>
          </a:p>
          <a:p>
            <a:pPr marL="149861" rtl="1">
              <a:lnSpc>
                <a:spcPct val="100000"/>
              </a:lnSpc>
              <a:spcBef>
                <a:spcPts val="1010"/>
              </a:spcBef>
              <a:buClr>
                <a:srgbClr val="992B7D"/>
              </a:buClr>
              <a:tabLst>
                <a:tab pos="257175" algn="l"/>
              </a:tabLst>
            </a:pPr>
            <a:endParaRPr lang="ar-JO" sz="800" spc="-10" dirty="0">
              <a:solidFill>
                <a:srgbClr val="FF66CC"/>
              </a:solidFill>
              <a:latin typeface="Tahoma"/>
              <a:cs typeface="Calibri" panose="020F0502020204030204" pitchFamily="34" charset="0"/>
            </a:endParaRPr>
          </a:p>
          <a:p>
            <a:pPr marL="149861" rtl="1">
              <a:spcBef>
                <a:spcPts val="1010"/>
              </a:spcBef>
              <a:buClr>
                <a:srgbClr val="992B7D"/>
              </a:buClr>
              <a:tabLst>
                <a:tab pos="257175" algn="l"/>
              </a:tabLst>
            </a:pPr>
            <a:endParaRPr lang="ar-JO" sz="400" spc="-10" dirty="0">
              <a:solidFill>
                <a:schemeClr val="bg1"/>
              </a:solidFill>
              <a:latin typeface="Tahoma"/>
              <a:cs typeface="Calibri" panose="020F0502020204030204" pitchFamily="34" charset="0"/>
            </a:endParaRPr>
          </a:p>
          <a:p>
            <a:pPr marL="149861" rtl="1">
              <a:lnSpc>
                <a:spcPct val="100000"/>
              </a:lnSpc>
              <a:spcBef>
                <a:spcPts val="1010"/>
              </a:spcBef>
              <a:buClr>
                <a:srgbClr val="992B7D"/>
              </a:buClr>
              <a:tabLst>
                <a:tab pos="257175" algn="l"/>
              </a:tabLst>
            </a:pPr>
            <a:endParaRPr lang="ar-JO" sz="800" spc="-10" dirty="0">
              <a:solidFill>
                <a:srgbClr val="FF66CC"/>
              </a:solidFill>
              <a:latin typeface="Tahoma"/>
              <a:cs typeface="Calibri" panose="020F0502020204030204" pitchFamily="34" charset="0"/>
            </a:endParaRPr>
          </a:p>
          <a:p>
            <a:pPr marL="257175" indent="-107314" rtl="1">
              <a:lnSpc>
                <a:spcPct val="100000"/>
              </a:lnSpc>
              <a:spcBef>
                <a:spcPts val="1010"/>
              </a:spcBef>
              <a:buClr>
                <a:srgbClr val="992B7D"/>
              </a:buClr>
              <a:buFont typeface="Wingdings"/>
              <a:buChar char=""/>
              <a:tabLst>
                <a:tab pos="257175" algn="l"/>
              </a:tabLst>
            </a:pPr>
            <a:endParaRPr lang="ar-JO" sz="800" spc="-10" dirty="0">
              <a:solidFill>
                <a:srgbClr val="FF66CC"/>
              </a:solidFill>
              <a:latin typeface="Tahoma"/>
              <a:cs typeface="Calibri" panose="020F0502020204030204" pitchFamily="34" charset="0"/>
            </a:endParaRPr>
          </a:p>
        </p:txBody>
      </p:sp>
      <p:sp>
        <p:nvSpPr>
          <p:cNvPr id="24" name="Rectangle: Rounded Corners 23">
            <a:extLst>
              <a:ext uri="{FF2B5EF4-FFF2-40B4-BE49-F238E27FC236}">
                <a16:creationId xmlns:a16="http://schemas.microsoft.com/office/drawing/2014/main" id="{5335A0C2-1F5A-8308-E683-DD3DEB2EE429}"/>
              </a:ext>
            </a:extLst>
          </p:cNvPr>
          <p:cNvSpPr/>
          <p:nvPr/>
        </p:nvSpPr>
        <p:spPr>
          <a:xfrm>
            <a:off x="5686813" y="3359483"/>
            <a:ext cx="1600200" cy="134811"/>
          </a:xfrm>
          <a:prstGeom prst="roundRect">
            <a:avLst/>
          </a:prstGeom>
          <a:solidFill>
            <a:srgbClr val="97569C"/>
          </a:solidFill>
          <a:ln>
            <a:solidFill>
              <a:srgbClr val="97569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JO" sz="1100" dirty="0">
                <a:ln>
                  <a:solidFill>
                    <a:schemeClr val="bg1"/>
                  </a:solidFill>
                </a:ln>
                <a:solidFill>
                  <a:schemeClr val="bg1"/>
                </a:solidFill>
                <a:latin typeface="Calibri" panose="020F0502020204030204" pitchFamily="34" charset="0"/>
                <a:ea typeface="Calibri" panose="020F0502020204030204" pitchFamily="34" charset="0"/>
                <a:cs typeface="Calibri" panose="020F0502020204030204" pitchFamily="34" charset="0"/>
              </a:rPr>
              <a:t>الموارد</a:t>
            </a:r>
            <a:endParaRPr lang="en-US" sz="1100" dirty="0">
              <a:ln>
                <a:solidFill>
                  <a:schemeClr val="bg1"/>
                </a:solidFill>
              </a:ln>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C5F4A5EA-BD62-01B7-94F8-62D37DB91C89}"/>
              </a:ext>
            </a:extLst>
          </p:cNvPr>
          <p:cNvSpPr txBox="1"/>
          <p:nvPr/>
        </p:nvSpPr>
        <p:spPr>
          <a:xfrm>
            <a:off x="5743140" y="3590062"/>
            <a:ext cx="1539356" cy="261610"/>
          </a:xfrm>
          <a:prstGeom prst="rect">
            <a:avLst/>
          </a:prstGeom>
          <a:noFill/>
        </p:spPr>
        <p:txBody>
          <a:bodyPr wrap="square" rtlCol="0">
            <a:spAutoFit/>
          </a:bodyPr>
          <a:lstStyle/>
          <a:p>
            <a:pPr algn="ctr"/>
            <a:r>
              <a:rPr lang="ar-JO" sz="1100" b="1" dirty="0">
                <a:solidFill>
                  <a:schemeClr val="bg1"/>
                </a:solidFill>
                <a:latin typeface="+mn-lt"/>
                <a:cs typeface="Calibri" panose="020F0502020204030204" pitchFamily="34" charset="0"/>
              </a:rPr>
              <a:t>أهم النصائح</a:t>
            </a:r>
            <a:endParaRPr lang="en-US" sz="1100" b="1" dirty="0">
              <a:solidFill>
                <a:schemeClr val="bg1"/>
              </a:solidFill>
              <a:latin typeface="+mn-lt"/>
              <a:cs typeface="Calibri" panose="020F0502020204030204" pitchFamily="34" charset="0"/>
            </a:endParaRPr>
          </a:p>
        </p:txBody>
      </p:sp>
      <p:sp>
        <p:nvSpPr>
          <p:cNvPr id="27" name="TextBox 26">
            <a:extLst>
              <a:ext uri="{FF2B5EF4-FFF2-40B4-BE49-F238E27FC236}">
                <a16:creationId xmlns:a16="http://schemas.microsoft.com/office/drawing/2014/main" id="{725A06B0-2A3B-0DBD-6ABD-4AFEF7B6FBA7}"/>
              </a:ext>
            </a:extLst>
          </p:cNvPr>
          <p:cNvSpPr txBox="1"/>
          <p:nvPr/>
        </p:nvSpPr>
        <p:spPr>
          <a:xfrm>
            <a:off x="6307243" y="3847454"/>
            <a:ext cx="1219200" cy="261610"/>
          </a:xfrm>
          <a:prstGeom prst="rect">
            <a:avLst/>
          </a:prstGeom>
          <a:noFill/>
        </p:spPr>
        <p:txBody>
          <a:bodyPr wrap="square" rtlCol="0">
            <a:spAutoFit/>
          </a:bodyPr>
          <a:lstStyle/>
          <a:p>
            <a:r>
              <a:rPr lang="ar-JO" sz="1100" b="1" dirty="0">
                <a:solidFill>
                  <a:schemeClr val="bg1"/>
                </a:solidFill>
                <a:latin typeface="+mj-lt"/>
                <a:cs typeface="Calibri" panose="020F0502020204030204" pitchFamily="34" charset="0"/>
              </a:rPr>
              <a:t>أمثلة</a:t>
            </a:r>
            <a:endParaRPr lang="en-US" sz="1100" b="1" dirty="0">
              <a:solidFill>
                <a:schemeClr val="bg1"/>
              </a:solidFill>
              <a:latin typeface="+mj-lt"/>
              <a:cs typeface="Calibri" panose="020F0502020204030204" pitchFamily="34" charset="0"/>
            </a:endParaRPr>
          </a:p>
        </p:txBody>
      </p:sp>
      <p:sp>
        <p:nvSpPr>
          <p:cNvPr id="28" name="Rectangle 5">
            <a:extLst>
              <a:ext uri="{FF2B5EF4-FFF2-40B4-BE49-F238E27FC236}">
                <a16:creationId xmlns:a16="http://schemas.microsoft.com/office/drawing/2014/main" id="{51DBE2B9-4E9A-4453-A153-242DCE58E1B4}"/>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29" name="Rectangle 6">
            <a:extLst>
              <a:ext uri="{FF2B5EF4-FFF2-40B4-BE49-F238E27FC236}">
                <a16:creationId xmlns:a16="http://schemas.microsoft.com/office/drawing/2014/main" id="{F25D40E9-BCE1-19DF-5A32-12E6D9ABFBC1}"/>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83A34705-F723-9878-2409-930DFE935B6A}"/>
              </a:ext>
            </a:extLst>
          </p:cNvPr>
          <p:cNvSpPr txBox="1"/>
          <p:nvPr/>
        </p:nvSpPr>
        <p:spPr>
          <a:xfrm>
            <a:off x="347801" y="9004300"/>
            <a:ext cx="5822490" cy="430887"/>
          </a:xfrm>
          <a:prstGeom prst="rect">
            <a:avLst/>
          </a:prstGeom>
          <a:noFill/>
        </p:spPr>
        <p:txBody>
          <a:bodyPr wrap="square" rtlCol="0">
            <a:spAutoFit/>
          </a:bodyPr>
          <a:lstStyle/>
          <a:p>
            <a:pPr algn="r"/>
            <a:endParaRPr lang="ar-JO" sz="1100" dirty="0">
              <a:solidFill>
                <a:schemeClr val="tx1"/>
              </a:solidFill>
              <a:latin typeface="+mn-lt"/>
              <a:cs typeface="Calibri" panose="020F0502020204030204" pitchFamily="34" charset="0"/>
            </a:endParaRPr>
          </a:p>
          <a:p>
            <a:pPr algn="r"/>
            <a:endParaRPr lang="en-US" sz="1100" dirty="0">
              <a:solidFill>
                <a:schemeClr val="tx1"/>
              </a:solidFill>
              <a:latin typeface="+mn-lt"/>
              <a:cs typeface="Calibri" panose="020F0502020204030204" pitchFamily="34" charset="0"/>
            </a:endParaRPr>
          </a:p>
        </p:txBody>
      </p:sp>
      <p:sp>
        <p:nvSpPr>
          <p:cNvPr id="31" name="object 11">
            <a:extLst>
              <a:ext uri="{FF2B5EF4-FFF2-40B4-BE49-F238E27FC236}">
                <a16:creationId xmlns:a16="http://schemas.microsoft.com/office/drawing/2014/main" id="{BD911886-2014-4191-8679-9694090B71DC}"/>
              </a:ext>
            </a:extLst>
          </p:cNvPr>
          <p:cNvSpPr txBox="1"/>
          <p:nvPr/>
        </p:nvSpPr>
        <p:spPr>
          <a:xfrm>
            <a:off x="3606987" y="9998295"/>
            <a:ext cx="2959735" cy="290016"/>
          </a:xfrm>
          <a:prstGeom prst="rect">
            <a:avLst/>
          </a:prstGeom>
        </p:spPr>
        <p:txBody>
          <a:bodyPr vert="horz" wrap="square" lIns="0" tIns="12700" rIns="0" bIns="0" rtlCol="0">
            <a:spAutoFit/>
          </a:bodyPr>
          <a:lstStyle/>
          <a:p>
            <a:pPr marL="12700" marR="5080" algn="r">
              <a:lnSpc>
                <a:spcPts val="2600"/>
              </a:lnSpc>
              <a:spcBef>
                <a:spcPts val="520"/>
              </a:spcBef>
            </a:pPr>
            <a:r>
              <a:rPr lang="ar-JO" sz="800" dirty="0">
                <a:solidFill>
                  <a:schemeClr val="tx1"/>
                </a:solidFill>
                <a:latin typeface="Century Gothic"/>
                <a:cs typeface="Calibri" panose="020F0502020204030204" pitchFamily="34" charset="0"/>
              </a:rPr>
              <a:t>كيف يتم </a:t>
            </a:r>
            <a:r>
              <a:rPr lang="ar-JO" sz="800" dirty="0" err="1">
                <a:solidFill>
                  <a:schemeClr val="tx1"/>
                </a:solidFill>
                <a:latin typeface="Century Gothic"/>
                <a:cs typeface="Calibri" panose="020F0502020204030204" pitchFamily="34" charset="0"/>
              </a:rPr>
              <a:t>إستخدام</a:t>
            </a:r>
            <a:r>
              <a:rPr lang="ar-JO" sz="800" dirty="0">
                <a:solidFill>
                  <a:schemeClr val="tx1"/>
                </a:solidFill>
                <a:latin typeface="Century Gothic"/>
                <a:cs typeface="Calibri" panose="020F0502020204030204" pitchFamily="34" charset="0"/>
              </a:rPr>
              <a:t> استطلاعات التصور في آلية الملاحظات والانطباعات.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6266156" y="9309100"/>
            <a:ext cx="914400" cy="0"/>
          </a:xfrm>
          <a:custGeom>
            <a:avLst/>
            <a:gdLst/>
            <a:ahLst/>
            <a:cxnLst/>
            <a:rect l="l" t="t" r="r" b="b"/>
            <a:pathLst>
              <a:path w="914400">
                <a:moveTo>
                  <a:pt x="0" y="0"/>
                </a:moveTo>
                <a:lnTo>
                  <a:pt x="914400" y="0"/>
                </a:lnTo>
              </a:path>
            </a:pathLst>
          </a:custGeom>
          <a:ln w="3810">
            <a:solidFill>
              <a:srgbClr val="A92886"/>
            </a:solidFill>
          </a:ln>
        </p:spPr>
        <p:txBody>
          <a:bodyPr wrap="square" lIns="0" tIns="0" rIns="0" bIns="0" rtlCol="0"/>
          <a:lstStyle/>
          <a:p>
            <a:endParaRPr>
              <a:cs typeface="Calibri" panose="020F0502020204030204" pitchFamily="34" charset="0"/>
            </a:endParaRPr>
          </a:p>
        </p:txBody>
      </p:sp>
      <p:sp>
        <p:nvSpPr>
          <p:cNvPr id="5" name="object 5"/>
          <p:cNvSpPr txBox="1"/>
          <p:nvPr/>
        </p:nvSpPr>
        <p:spPr>
          <a:xfrm>
            <a:off x="2672379" y="4907721"/>
            <a:ext cx="4312285" cy="314960"/>
          </a:xfrm>
          <a:prstGeom prst="rect">
            <a:avLst/>
          </a:prstGeom>
        </p:spPr>
        <p:txBody>
          <a:bodyPr vert="horz" wrap="square" lIns="0" tIns="12700" rIns="0" bIns="0" rtlCol="0">
            <a:spAutoFit/>
          </a:bodyPr>
          <a:lstStyle/>
          <a:p>
            <a:pPr marL="12700" algn="r" rtl="1">
              <a:lnSpc>
                <a:spcPct val="100000"/>
              </a:lnSpc>
              <a:spcBef>
                <a:spcPts val="100"/>
              </a:spcBef>
            </a:pPr>
            <a:r>
              <a:rPr lang="ar-JO" sz="1900" b="1" spc="165" dirty="0">
                <a:solidFill>
                  <a:srgbClr val="992B7D"/>
                </a:solidFill>
                <a:latin typeface="Century Gothic"/>
                <a:cs typeface="Calibri" panose="020F0502020204030204" pitchFamily="34" charset="0"/>
              </a:rPr>
              <a:t>الإختصارات والرموز المستخدمة:</a:t>
            </a:r>
            <a:endParaRPr sz="1900" dirty="0">
              <a:latin typeface="Century Gothic"/>
              <a:cs typeface="Calibri" panose="020F0502020204030204" pitchFamily="34" charset="0"/>
            </a:endParaRPr>
          </a:p>
        </p:txBody>
      </p:sp>
      <p:grpSp>
        <p:nvGrpSpPr>
          <p:cNvPr id="6" name="object 6"/>
          <p:cNvGrpSpPr/>
          <p:nvPr/>
        </p:nvGrpSpPr>
        <p:grpSpPr>
          <a:xfrm>
            <a:off x="5805252" y="5502081"/>
            <a:ext cx="117464" cy="2792483"/>
            <a:chOff x="1724825" y="5427696"/>
            <a:chExt cx="6350" cy="2607945"/>
          </a:xfrm>
        </p:grpSpPr>
        <p:sp>
          <p:nvSpPr>
            <p:cNvPr id="7" name="object 7"/>
            <p:cNvSpPr/>
            <p:nvPr/>
          </p:nvSpPr>
          <p:spPr>
            <a:xfrm>
              <a:off x="1728000" y="5427696"/>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8" name="object 8"/>
            <p:cNvSpPr/>
            <p:nvPr/>
          </p:nvSpPr>
          <p:spPr>
            <a:xfrm>
              <a:off x="1728000" y="5688485"/>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9" name="object 9"/>
            <p:cNvSpPr/>
            <p:nvPr/>
          </p:nvSpPr>
          <p:spPr>
            <a:xfrm>
              <a:off x="1728000" y="5949272"/>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0" name="object 10"/>
            <p:cNvSpPr/>
            <p:nvPr/>
          </p:nvSpPr>
          <p:spPr>
            <a:xfrm>
              <a:off x="1728000" y="6210060"/>
              <a:ext cx="0" cy="260985"/>
            </a:xfrm>
            <a:custGeom>
              <a:avLst/>
              <a:gdLst/>
              <a:ahLst/>
              <a:cxnLst/>
              <a:rect l="l" t="t" r="r" b="b"/>
              <a:pathLst>
                <a:path h="260985">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1" name="object 11"/>
            <p:cNvSpPr/>
            <p:nvPr/>
          </p:nvSpPr>
          <p:spPr>
            <a:xfrm>
              <a:off x="1728000" y="6470847"/>
              <a:ext cx="0" cy="260985"/>
            </a:xfrm>
            <a:custGeom>
              <a:avLst/>
              <a:gdLst/>
              <a:ahLst/>
              <a:cxnLst/>
              <a:rect l="l" t="t" r="r" b="b"/>
              <a:pathLst>
                <a:path h="260984">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2" name="object 12"/>
            <p:cNvSpPr/>
            <p:nvPr/>
          </p:nvSpPr>
          <p:spPr>
            <a:xfrm>
              <a:off x="1728000" y="6731635"/>
              <a:ext cx="0" cy="260985"/>
            </a:xfrm>
            <a:custGeom>
              <a:avLst/>
              <a:gdLst/>
              <a:ahLst/>
              <a:cxnLst/>
              <a:rect l="l" t="t" r="r" b="b"/>
              <a:pathLst>
                <a:path h="260984">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3" name="object 13"/>
            <p:cNvSpPr/>
            <p:nvPr/>
          </p:nvSpPr>
          <p:spPr>
            <a:xfrm>
              <a:off x="1728000" y="6992423"/>
              <a:ext cx="0" cy="260985"/>
            </a:xfrm>
            <a:custGeom>
              <a:avLst/>
              <a:gdLst/>
              <a:ahLst/>
              <a:cxnLst/>
              <a:rect l="l" t="t" r="r" b="b"/>
              <a:pathLst>
                <a:path h="260984">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4" name="object 14"/>
            <p:cNvSpPr/>
            <p:nvPr/>
          </p:nvSpPr>
          <p:spPr>
            <a:xfrm>
              <a:off x="1728000" y="7253210"/>
              <a:ext cx="0" cy="260985"/>
            </a:xfrm>
            <a:custGeom>
              <a:avLst/>
              <a:gdLst/>
              <a:ahLst/>
              <a:cxnLst/>
              <a:rect l="l" t="t" r="r" b="b"/>
              <a:pathLst>
                <a:path h="260984">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5" name="object 15"/>
            <p:cNvSpPr/>
            <p:nvPr/>
          </p:nvSpPr>
          <p:spPr>
            <a:xfrm>
              <a:off x="1728000" y="7513998"/>
              <a:ext cx="0" cy="260985"/>
            </a:xfrm>
            <a:custGeom>
              <a:avLst/>
              <a:gdLst/>
              <a:ahLst/>
              <a:cxnLst/>
              <a:rect l="l" t="t" r="r" b="b"/>
              <a:pathLst>
                <a:path h="260984">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16" name="object 16"/>
            <p:cNvSpPr/>
            <p:nvPr/>
          </p:nvSpPr>
          <p:spPr>
            <a:xfrm>
              <a:off x="1728000" y="7774785"/>
              <a:ext cx="0" cy="260985"/>
            </a:xfrm>
            <a:custGeom>
              <a:avLst/>
              <a:gdLst/>
              <a:ahLst/>
              <a:cxnLst/>
              <a:rect l="l" t="t" r="r" b="b"/>
              <a:pathLst>
                <a:path h="260984">
                  <a:moveTo>
                    <a:pt x="0" y="260781"/>
                  </a:moveTo>
                  <a:lnTo>
                    <a:pt x="0" y="0"/>
                  </a:lnTo>
                </a:path>
              </a:pathLst>
            </a:custGeom>
            <a:ln w="6350">
              <a:solidFill>
                <a:srgbClr val="992B7D"/>
              </a:solidFill>
            </a:ln>
          </p:spPr>
          <p:txBody>
            <a:bodyPr wrap="square" lIns="0" tIns="0" rIns="0" bIns="0" rtlCol="0"/>
            <a:lstStyle/>
            <a:p>
              <a:endParaRPr>
                <a:cs typeface="Calibri" panose="020F0502020204030204" pitchFamily="34" charset="0"/>
              </a:endParaRPr>
            </a:p>
          </p:txBody>
        </p:sp>
      </p:grpSp>
      <p:sp>
        <p:nvSpPr>
          <p:cNvPr id="18" name="object 18"/>
          <p:cNvSpPr txBox="1"/>
          <p:nvPr/>
        </p:nvSpPr>
        <p:spPr>
          <a:xfrm>
            <a:off x="2438928" y="5555477"/>
            <a:ext cx="3336925" cy="2423164"/>
          </a:xfrm>
          <a:prstGeom prst="rect">
            <a:avLst/>
          </a:prstGeom>
        </p:spPr>
        <p:txBody>
          <a:bodyPr vert="horz" wrap="square" lIns="0" tIns="12700" rIns="0" bIns="0" rtlCol="0">
            <a:spAutoFit/>
          </a:bodyPr>
          <a:lstStyle/>
          <a:p>
            <a:pPr marL="38100" algn="r" rtl="1">
              <a:lnSpc>
                <a:spcPct val="100000"/>
              </a:lnSpc>
              <a:spcBef>
                <a:spcPts val="100"/>
              </a:spcBef>
            </a:pPr>
            <a:r>
              <a:rPr lang="ar-JO" sz="950"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a:t>
            </a:r>
            <a:endParaRPr lang="ar-JO" sz="825" baseline="30303" dirty="0">
              <a:latin typeface="Calibri" panose="020F0502020204030204" pitchFamily="34" charset="0"/>
              <a:ea typeface="Calibri" panose="020F0502020204030204" pitchFamily="34" charset="0"/>
              <a:cs typeface="Calibri" panose="020F0502020204030204" pitchFamily="34" charset="0"/>
            </a:endParaRPr>
          </a:p>
          <a:p>
            <a:pPr marL="38100" algn="r" rtl="1">
              <a:lnSpc>
                <a:spcPct val="100000"/>
              </a:lnSpc>
              <a:spcBef>
                <a:spcPts val="910"/>
              </a:spcBef>
            </a:pPr>
            <a:r>
              <a:rPr lang="ar-JO" sz="950" dirty="0">
                <a:latin typeface="Arial"/>
                <a:cs typeface="Calibri" panose="020F0502020204030204" pitchFamily="34" charset="0"/>
              </a:rPr>
              <a:t>الأسئلة الأكثر تكراراً</a:t>
            </a:r>
            <a:endParaRPr sz="950" dirty="0">
              <a:latin typeface="Arial"/>
              <a:cs typeface="Calibri" panose="020F0502020204030204" pitchFamily="34" charset="0"/>
            </a:endParaRPr>
          </a:p>
          <a:p>
            <a:pPr marL="38100" marR="30480" algn="r" rtl="1">
              <a:lnSpc>
                <a:spcPct val="180100"/>
              </a:lnSpc>
            </a:pPr>
            <a:r>
              <a:rPr lang="ar-JO" sz="950"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الأحمر</a:t>
            </a:r>
          </a:p>
          <a:p>
            <a:pPr marL="38100" marR="30480" algn="r" rtl="1">
              <a:lnSpc>
                <a:spcPct val="180100"/>
              </a:lnSpc>
            </a:pPr>
            <a:r>
              <a:rPr lang="ar-JO" sz="950" dirty="0">
                <a:latin typeface="Arial"/>
                <a:cs typeface="Calibri" panose="020F0502020204030204" pitchFamily="34" charset="0"/>
              </a:rPr>
              <a:t>المعرفة والمواقف والممارسات</a:t>
            </a:r>
            <a:endParaRPr sz="950" dirty="0">
              <a:latin typeface="Arial"/>
              <a:cs typeface="Calibri" panose="020F0502020204030204" pitchFamily="34" charset="0"/>
            </a:endParaRPr>
          </a:p>
          <a:p>
            <a:pPr marL="38100" marR="121920" algn="r" rtl="1">
              <a:lnSpc>
                <a:spcPct val="180100"/>
              </a:lnSpc>
            </a:pPr>
            <a:r>
              <a:rPr lang="ar-JO" sz="950" dirty="0">
                <a:latin typeface="Arial"/>
                <a:cs typeface="Calibri" panose="020F0502020204030204" pitchFamily="34" charset="0"/>
              </a:rPr>
              <a:t>كوبو تول بوكس</a:t>
            </a:r>
          </a:p>
          <a:p>
            <a:pPr marL="38100" marR="121920" algn="r" rtl="1">
              <a:lnSpc>
                <a:spcPct val="180100"/>
              </a:lnSpc>
            </a:pPr>
            <a:r>
              <a:rPr lang="ar-JO" sz="950" dirty="0">
                <a:latin typeface="Arial"/>
                <a:cs typeface="Calibri" panose="020F0502020204030204" pitchFamily="34" charset="0"/>
              </a:rPr>
              <a:t>الرصد والتقييم</a:t>
            </a:r>
            <a:endParaRPr sz="950" dirty="0">
              <a:latin typeface="Arial"/>
              <a:cs typeface="Calibri" panose="020F0502020204030204" pitchFamily="34" charset="0"/>
            </a:endParaRPr>
          </a:p>
          <a:p>
            <a:pPr algn="r" rtl="1"/>
            <a:r>
              <a:rPr lang="ar-JO" sz="1000" b="0" i="0" dirty="0">
                <a:solidFill>
                  <a:srgbClr val="333333"/>
                </a:solidFill>
                <a:effectLst/>
                <a:latin typeface="Droid Arabic Kufi"/>
                <a:cs typeface="Calibri" panose="020F0502020204030204" pitchFamily="34" charset="0"/>
              </a:rPr>
              <a:t>المياه والصرف الصحي والنظافة الصحية</a:t>
            </a:r>
            <a:br>
              <a:rPr lang="ar-JO" sz="1000" b="0" i="0" dirty="0">
                <a:solidFill>
                  <a:srgbClr val="333333"/>
                </a:solidFill>
                <a:effectLst/>
                <a:latin typeface="Droid Arabic Kufi"/>
                <a:cs typeface="Calibri" panose="020F0502020204030204" pitchFamily="34" charset="0"/>
              </a:rPr>
            </a:br>
            <a:endParaRPr lang="ar-JO" sz="1000" b="0" i="0" dirty="0">
              <a:solidFill>
                <a:srgbClr val="333333"/>
              </a:solidFill>
              <a:effectLst/>
              <a:latin typeface="Droid Arabic Kufi"/>
              <a:cs typeface="Calibri" panose="020F0502020204030204" pitchFamily="34" charset="0"/>
            </a:endParaRPr>
          </a:p>
          <a:p>
            <a:pPr algn="r" rtl="1"/>
            <a:r>
              <a:rPr lang="ar-JO" sz="1000" dirty="0">
                <a:cs typeface="Calibri" panose="020F0502020204030204" pitchFamily="34" charset="0"/>
              </a:rPr>
              <a:t>حماية النوع الإجتماعي والإدماج</a:t>
            </a:r>
            <a:endParaRPr sz="950" dirty="0">
              <a:latin typeface="Arial"/>
              <a:cs typeface="Calibri" panose="020F0502020204030204" pitchFamily="34" charset="0"/>
            </a:endParaRPr>
          </a:p>
          <a:p>
            <a:pPr marL="38100" marR="776605" algn="r" rtl="1">
              <a:lnSpc>
                <a:spcPct val="180100"/>
              </a:lnSpc>
            </a:pPr>
            <a:r>
              <a:rPr lang="ar-JO" sz="950" dirty="0">
                <a:latin typeface="Arial"/>
                <a:cs typeface="Calibri" panose="020F0502020204030204" pitchFamily="34" charset="0"/>
              </a:rPr>
              <a:t>التخطيط والرصد والتقييم والإبلاغ</a:t>
            </a:r>
          </a:p>
          <a:p>
            <a:pPr marL="38100" marR="776605" algn="r" rtl="1">
              <a:lnSpc>
                <a:spcPct val="180100"/>
              </a:lnSpc>
            </a:pPr>
            <a:r>
              <a:rPr lang="ar-JO" sz="950" dirty="0">
                <a:latin typeface="Arial"/>
                <a:cs typeface="Calibri" panose="020F0502020204030204" pitchFamily="34" charset="0"/>
              </a:rPr>
              <a:t>الإستغلال والإعتداء الجنسي</a:t>
            </a:r>
            <a:endParaRPr sz="950" dirty="0">
              <a:latin typeface="Arial"/>
              <a:cs typeface="Calibri" panose="020F0502020204030204" pitchFamily="34" charset="0"/>
            </a:endParaRPr>
          </a:p>
        </p:txBody>
      </p:sp>
      <p:grpSp>
        <p:nvGrpSpPr>
          <p:cNvPr id="19" name="object 19"/>
          <p:cNvGrpSpPr/>
          <p:nvPr/>
        </p:nvGrpSpPr>
        <p:grpSpPr>
          <a:xfrm>
            <a:off x="1334485" y="2086989"/>
            <a:ext cx="807085" cy="807085"/>
            <a:chOff x="1334485" y="2086989"/>
            <a:chExt cx="807085" cy="807085"/>
          </a:xfrm>
        </p:grpSpPr>
        <p:sp>
          <p:nvSpPr>
            <p:cNvPr id="20" name="object 20"/>
            <p:cNvSpPr/>
            <p:nvPr/>
          </p:nvSpPr>
          <p:spPr>
            <a:xfrm>
              <a:off x="1334485" y="2086989"/>
              <a:ext cx="807085" cy="807085"/>
            </a:xfrm>
            <a:custGeom>
              <a:avLst/>
              <a:gdLst/>
              <a:ahLst/>
              <a:cxnLst/>
              <a:rect l="l" t="t" r="r" b="b"/>
              <a:pathLst>
                <a:path w="807085" h="807085">
                  <a:moveTo>
                    <a:pt x="403402" y="0"/>
                  </a:moveTo>
                  <a:lnTo>
                    <a:pt x="356356" y="2713"/>
                  </a:lnTo>
                  <a:lnTo>
                    <a:pt x="310905" y="10653"/>
                  </a:lnTo>
                  <a:lnTo>
                    <a:pt x="267350" y="23517"/>
                  </a:lnTo>
                  <a:lnTo>
                    <a:pt x="225995" y="41001"/>
                  </a:lnTo>
                  <a:lnTo>
                    <a:pt x="187142" y="62803"/>
                  </a:lnTo>
                  <a:lnTo>
                    <a:pt x="151093" y="88621"/>
                  </a:lnTo>
                  <a:lnTo>
                    <a:pt x="118152" y="118151"/>
                  </a:lnTo>
                  <a:lnTo>
                    <a:pt x="88622" y="151091"/>
                  </a:lnTo>
                  <a:lnTo>
                    <a:pt x="62804" y="187138"/>
                  </a:lnTo>
                  <a:lnTo>
                    <a:pt x="41001" y="225990"/>
                  </a:lnTo>
                  <a:lnTo>
                    <a:pt x="23517" y="267344"/>
                  </a:lnTo>
                  <a:lnTo>
                    <a:pt x="10654" y="310897"/>
                  </a:lnTo>
                  <a:lnTo>
                    <a:pt x="2713" y="356346"/>
                  </a:lnTo>
                  <a:lnTo>
                    <a:pt x="0" y="403390"/>
                  </a:lnTo>
                  <a:lnTo>
                    <a:pt x="2713" y="450433"/>
                  </a:lnTo>
                  <a:lnTo>
                    <a:pt x="10654" y="495882"/>
                  </a:lnTo>
                  <a:lnTo>
                    <a:pt x="23517" y="539435"/>
                  </a:lnTo>
                  <a:lnTo>
                    <a:pt x="41001" y="580789"/>
                  </a:lnTo>
                  <a:lnTo>
                    <a:pt x="62804" y="619641"/>
                  </a:lnTo>
                  <a:lnTo>
                    <a:pt x="88622" y="655688"/>
                  </a:lnTo>
                  <a:lnTo>
                    <a:pt x="118152" y="688628"/>
                  </a:lnTo>
                  <a:lnTo>
                    <a:pt x="151093" y="718159"/>
                  </a:lnTo>
                  <a:lnTo>
                    <a:pt x="187142" y="743976"/>
                  </a:lnTo>
                  <a:lnTo>
                    <a:pt x="225995" y="765778"/>
                  </a:lnTo>
                  <a:lnTo>
                    <a:pt x="267350" y="783262"/>
                  </a:lnTo>
                  <a:lnTo>
                    <a:pt x="310905" y="796126"/>
                  </a:lnTo>
                  <a:lnTo>
                    <a:pt x="356356" y="804066"/>
                  </a:lnTo>
                  <a:lnTo>
                    <a:pt x="403402" y="806780"/>
                  </a:lnTo>
                  <a:lnTo>
                    <a:pt x="450446" y="804066"/>
                  </a:lnTo>
                  <a:lnTo>
                    <a:pt x="495895" y="796126"/>
                  </a:lnTo>
                  <a:lnTo>
                    <a:pt x="539448" y="783262"/>
                  </a:lnTo>
                  <a:lnTo>
                    <a:pt x="580802" y="765778"/>
                  </a:lnTo>
                  <a:lnTo>
                    <a:pt x="619654" y="743976"/>
                  </a:lnTo>
                  <a:lnTo>
                    <a:pt x="655701" y="718159"/>
                  </a:lnTo>
                  <a:lnTo>
                    <a:pt x="688641" y="688628"/>
                  </a:lnTo>
                  <a:lnTo>
                    <a:pt x="718171" y="655688"/>
                  </a:lnTo>
                  <a:lnTo>
                    <a:pt x="743989" y="619641"/>
                  </a:lnTo>
                  <a:lnTo>
                    <a:pt x="765791" y="580789"/>
                  </a:lnTo>
                  <a:lnTo>
                    <a:pt x="783275" y="539435"/>
                  </a:lnTo>
                  <a:lnTo>
                    <a:pt x="796138" y="495882"/>
                  </a:lnTo>
                  <a:lnTo>
                    <a:pt x="804078" y="450433"/>
                  </a:lnTo>
                  <a:lnTo>
                    <a:pt x="806792" y="403390"/>
                  </a:lnTo>
                  <a:lnTo>
                    <a:pt x="804078" y="356346"/>
                  </a:lnTo>
                  <a:lnTo>
                    <a:pt x="796138" y="310897"/>
                  </a:lnTo>
                  <a:lnTo>
                    <a:pt x="783275" y="267344"/>
                  </a:lnTo>
                  <a:lnTo>
                    <a:pt x="765791" y="225990"/>
                  </a:lnTo>
                  <a:lnTo>
                    <a:pt x="743989" y="187138"/>
                  </a:lnTo>
                  <a:lnTo>
                    <a:pt x="718171" y="151091"/>
                  </a:lnTo>
                  <a:lnTo>
                    <a:pt x="688641" y="118151"/>
                  </a:lnTo>
                  <a:lnTo>
                    <a:pt x="655701" y="88621"/>
                  </a:lnTo>
                  <a:lnTo>
                    <a:pt x="619654" y="62803"/>
                  </a:lnTo>
                  <a:lnTo>
                    <a:pt x="580802" y="41001"/>
                  </a:lnTo>
                  <a:lnTo>
                    <a:pt x="539448" y="23517"/>
                  </a:lnTo>
                  <a:lnTo>
                    <a:pt x="495895" y="10653"/>
                  </a:lnTo>
                  <a:lnTo>
                    <a:pt x="450446" y="2713"/>
                  </a:lnTo>
                  <a:lnTo>
                    <a:pt x="403402"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21" name="object 21"/>
            <p:cNvSpPr/>
            <p:nvPr/>
          </p:nvSpPr>
          <p:spPr>
            <a:xfrm>
              <a:off x="1497114" y="2409164"/>
              <a:ext cx="478155" cy="331470"/>
            </a:xfrm>
            <a:custGeom>
              <a:avLst/>
              <a:gdLst/>
              <a:ahLst/>
              <a:cxnLst/>
              <a:rect l="l" t="t" r="r" b="b"/>
              <a:pathLst>
                <a:path w="478155" h="331469">
                  <a:moveTo>
                    <a:pt x="179336" y="243255"/>
                  </a:moveTo>
                  <a:lnTo>
                    <a:pt x="167855" y="202857"/>
                  </a:lnTo>
                  <a:lnTo>
                    <a:pt x="161112" y="191871"/>
                  </a:lnTo>
                  <a:lnTo>
                    <a:pt x="149491" y="172923"/>
                  </a:lnTo>
                  <a:lnTo>
                    <a:pt x="122682" y="154482"/>
                  </a:lnTo>
                  <a:lnTo>
                    <a:pt x="117868" y="151396"/>
                  </a:lnTo>
                  <a:lnTo>
                    <a:pt x="113499" y="147764"/>
                  </a:lnTo>
                  <a:lnTo>
                    <a:pt x="96050" y="134175"/>
                  </a:lnTo>
                  <a:lnTo>
                    <a:pt x="62712" y="101752"/>
                  </a:lnTo>
                  <a:lnTo>
                    <a:pt x="60947" y="99872"/>
                  </a:lnTo>
                  <a:lnTo>
                    <a:pt x="58559" y="98475"/>
                  </a:lnTo>
                  <a:lnTo>
                    <a:pt x="55918" y="97802"/>
                  </a:lnTo>
                  <a:lnTo>
                    <a:pt x="49872" y="97802"/>
                  </a:lnTo>
                  <a:lnTo>
                    <a:pt x="37198" y="114541"/>
                  </a:lnTo>
                  <a:lnTo>
                    <a:pt x="41325" y="120218"/>
                  </a:lnTo>
                  <a:lnTo>
                    <a:pt x="91821" y="185407"/>
                  </a:lnTo>
                  <a:lnTo>
                    <a:pt x="92494" y="186232"/>
                  </a:lnTo>
                  <a:lnTo>
                    <a:pt x="92798" y="187286"/>
                  </a:lnTo>
                  <a:lnTo>
                    <a:pt x="92557" y="189395"/>
                  </a:lnTo>
                  <a:lnTo>
                    <a:pt x="91998" y="190373"/>
                  </a:lnTo>
                  <a:lnTo>
                    <a:pt x="91186" y="191008"/>
                  </a:lnTo>
                  <a:lnTo>
                    <a:pt x="90487" y="191579"/>
                  </a:lnTo>
                  <a:lnTo>
                    <a:pt x="89636" y="191871"/>
                  </a:lnTo>
                  <a:lnTo>
                    <a:pt x="89306" y="191858"/>
                  </a:lnTo>
                  <a:lnTo>
                    <a:pt x="88709" y="191833"/>
                  </a:lnTo>
                  <a:lnTo>
                    <a:pt x="87490" y="191858"/>
                  </a:lnTo>
                  <a:lnTo>
                    <a:pt x="86347" y="191312"/>
                  </a:lnTo>
                  <a:lnTo>
                    <a:pt x="85572" y="190360"/>
                  </a:lnTo>
                  <a:lnTo>
                    <a:pt x="35077" y="124802"/>
                  </a:lnTo>
                  <a:lnTo>
                    <a:pt x="31978" y="120878"/>
                  </a:lnTo>
                  <a:lnTo>
                    <a:pt x="30302" y="116027"/>
                  </a:lnTo>
                  <a:lnTo>
                    <a:pt x="30302" y="106032"/>
                  </a:lnTo>
                  <a:lnTo>
                    <a:pt x="31978" y="101180"/>
                  </a:lnTo>
                  <a:lnTo>
                    <a:pt x="35077" y="97256"/>
                  </a:lnTo>
                  <a:lnTo>
                    <a:pt x="37922" y="93497"/>
                  </a:lnTo>
                  <a:lnTo>
                    <a:pt x="23685" y="10020"/>
                  </a:lnTo>
                  <a:lnTo>
                    <a:pt x="22555" y="4140"/>
                  </a:lnTo>
                  <a:lnTo>
                    <a:pt x="17272" y="0"/>
                  </a:lnTo>
                  <a:lnTo>
                    <a:pt x="11290" y="292"/>
                  </a:lnTo>
                  <a:lnTo>
                    <a:pt x="5232" y="723"/>
                  </a:lnTo>
                  <a:lnTo>
                    <a:pt x="533" y="5778"/>
                  </a:lnTo>
                  <a:lnTo>
                    <a:pt x="546" y="11861"/>
                  </a:lnTo>
                  <a:lnTo>
                    <a:pt x="0" y="117373"/>
                  </a:lnTo>
                  <a:lnTo>
                    <a:pt x="1295" y="120764"/>
                  </a:lnTo>
                  <a:lnTo>
                    <a:pt x="51371" y="216789"/>
                  </a:lnTo>
                  <a:lnTo>
                    <a:pt x="52959" y="218960"/>
                  </a:lnTo>
                  <a:lnTo>
                    <a:pt x="54825" y="220853"/>
                  </a:lnTo>
                  <a:lnTo>
                    <a:pt x="106248" y="275945"/>
                  </a:lnTo>
                  <a:lnTo>
                    <a:pt x="111582" y="281597"/>
                  </a:lnTo>
                  <a:lnTo>
                    <a:pt x="114274" y="289229"/>
                  </a:lnTo>
                  <a:lnTo>
                    <a:pt x="113677" y="296976"/>
                  </a:lnTo>
                  <a:lnTo>
                    <a:pt x="110655" y="331406"/>
                  </a:lnTo>
                  <a:lnTo>
                    <a:pt x="179336" y="331406"/>
                  </a:lnTo>
                  <a:lnTo>
                    <a:pt x="179336" y="243255"/>
                  </a:lnTo>
                  <a:close/>
                </a:path>
                <a:path w="478155" h="331469">
                  <a:moveTo>
                    <a:pt x="477862" y="117170"/>
                  </a:moveTo>
                  <a:lnTo>
                    <a:pt x="476948" y="11849"/>
                  </a:lnTo>
                  <a:lnTo>
                    <a:pt x="476846" y="5461"/>
                  </a:lnTo>
                  <a:lnTo>
                    <a:pt x="471665" y="330"/>
                  </a:lnTo>
                  <a:lnTo>
                    <a:pt x="465289" y="279"/>
                  </a:lnTo>
                  <a:lnTo>
                    <a:pt x="459600" y="292"/>
                  </a:lnTo>
                  <a:lnTo>
                    <a:pt x="454748" y="4406"/>
                  </a:lnTo>
                  <a:lnTo>
                    <a:pt x="439572" y="93941"/>
                  </a:lnTo>
                  <a:lnTo>
                    <a:pt x="442645" y="98005"/>
                  </a:lnTo>
                  <a:lnTo>
                    <a:pt x="445516" y="101625"/>
                  </a:lnTo>
                  <a:lnTo>
                    <a:pt x="447141" y="106299"/>
                  </a:lnTo>
                  <a:lnTo>
                    <a:pt x="447205" y="116471"/>
                  </a:lnTo>
                  <a:lnTo>
                    <a:pt x="445516" y="121335"/>
                  </a:lnTo>
                  <a:lnTo>
                    <a:pt x="442417" y="125260"/>
                  </a:lnTo>
                  <a:lnTo>
                    <a:pt x="391147" y="191719"/>
                  </a:lnTo>
                  <a:lnTo>
                    <a:pt x="389966" y="192290"/>
                  </a:lnTo>
                  <a:lnTo>
                    <a:pt x="388696" y="192290"/>
                  </a:lnTo>
                  <a:lnTo>
                    <a:pt x="387807" y="192316"/>
                  </a:lnTo>
                  <a:lnTo>
                    <a:pt x="386918" y="192024"/>
                  </a:lnTo>
                  <a:lnTo>
                    <a:pt x="386219" y="191452"/>
                  </a:lnTo>
                  <a:lnTo>
                    <a:pt x="385254" y="190792"/>
                  </a:lnTo>
                  <a:lnTo>
                    <a:pt x="384632" y="189738"/>
                  </a:lnTo>
                  <a:lnTo>
                    <a:pt x="384416" y="187388"/>
                  </a:lnTo>
                  <a:lnTo>
                    <a:pt x="384835" y="186232"/>
                  </a:lnTo>
                  <a:lnTo>
                    <a:pt x="385673" y="185394"/>
                  </a:lnTo>
                  <a:lnTo>
                    <a:pt x="436181" y="120205"/>
                  </a:lnTo>
                  <a:lnTo>
                    <a:pt x="440575" y="114439"/>
                  </a:lnTo>
                  <a:lnTo>
                    <a:pt x="439940" y="106299"/>
                  </a:lnTo>
                  <a:lnTo>
                    <a:pt x="434581" y="101193"/>
                  </a:lnTo>
                  <a:lnTo>
                    <a:pt x="433146" y="99910"/>
                  </a:lnTo>
                  <a:lnTo>
                    <a:pt x="431990" y="99237"/>
                  </a:lnTo>
                  <a:lnTo>
                    <a:pt x="429971" y="98005"/>
                  </a:lnTo>
                  <a:lnTo>
                    <a:pt x="427583" y="97332"/>
                  </a:lnTo>
                  <a:lnTo>
                    <a:pt x="421855" y="97332"/>
                  </a:lnTo>
                  <a:lnTo>
                    <a:pt x="419188" y="97904"/>
                  </a:lnTo>
                  <a:lnTo>
                    <a:pt x="416737" y="99263"/>
                  </a:lnTo>
                  <a:lnTo>
                    <a:pt x="414756" y="101295"/>
                  </a:lnTo>
                  <a:lnTo>
                    <a:pt x="381723" y="134251"/>
                  </a:lnTo>
                  <a:lnTo>
                    <a:pt x="364007" y="148120"/>
                  </a:lnTo>
                  <a:lnTo>
                    <a:pt x="359625" y="151765"/>
                  </a:lnTo>
                  <a:lnTo>
                    <a:pt x="354812" y="154838"/>
                  </a:lnTo>
                  <a:lnTo>
                    <a:pt x="309727" y="202844"/>
                  </a:lnTo>
                  <a:lnTo>
                    <a:pt x="298259" y="243433"/>
                  </a:lnTo>
                  <a:lnTo>
                    <a:pt x="298259" y="331406"/>
                  </a:lnTo>
                  <a:lnTo>
                    <a:pt x="367309" y="331406"/>
                  </a:lnTo>
                  <a:lnTo>
                    <a:pt x="364642" y="297053"/>
                  </a:lnTo>
                  <a:lnTo>
                    <a:pt x="364007" y="289471"/>
                  </a:lnTo>
                  <a:lnTo>
                    <a:pt x="366534" y="281965"/>
                  </a:lnTo>
                  <a:lnTo>
                    <a:pt x="371627" y="276301"/>
                  </a:lnTo>
                  <a:lnTo>
                    <a:pt x="422960" y="221208"/>
                  </a:lnTo>
                  <a:lnTo>
                    <a:pt x="424853" y="219290"/>
                  </a:lnTo>
                  <a:lnTo>
                    <a:pt x="426466" y="217093"/>
                  </a:lnTo>
                  <a:lnTo>
                    <a:pt x="439318" y="192316"/>
                  </a:lnTo>
                  <a:lnTo>
                    <a:pt x="476758" y="120205"/>
                  </a:lnTo>
                  <a:lnTo>
                    <a:pt x="477862" y="11717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22" name="object 22"/>
            <p:cNvSpPr/>
            <p:nvPr/>
          </p:nvSpPr>
          <p:spPr>
            <a:xfrm>
              <a:off x="1610279" y="2175762"/>
              <a:ext cx="255270" cy="347980"/>
            </a:xfrm>
            <a:custGeom>
              <a:avLst/>
              <a:gdLst/>
              <a:ahLst/>
              <a:cxnLst/>
              <a:rect l="l" t="t" r="r" b="b"/>
              <a:pathLst>
                <a:path w="255269" h="347980">
                  <a:moveTo>
                    <a:pt x="202603" y="0"/>
                  </a:moveTo>
                  <a:lnTo>
                    <a:pt x="18694" y="0"/>
                  </a:lnTo>
                  <a:lnTo>
                    <a:pt x="11417" y="1469"/>
                  </a:lnTo>
                  <a:lnTo>
                    <a:pt x="5475" y="5475"/>
                  </a:lnTo>
                  <a:lnTo>
                    <a:pt x="1469" y="11417"/>
                  </a:lnTo>
                  <a:lnTo>
                    <a:pt x="0" y="18694"/>
                  </a:lnTo>
                  <a:lnTo>
                    <a:pt x="0" y="329133"/>
                  </a:lnTo>
                  <a:lnTo>
                    <a:pt x="1469" y="336417"/>
                  </a:lnTo>
                  <a:lnTo>
                    <a:pt x="5475" y="342363"/>
                  </a:lnTo>
                  <a:lnTo>
                    <a:pt x="11417" y="346371"/>
                  </a:lnTo>
                  <a:lnTo>
                    <a:pt x="18694" y="347840"/>
                  </a:lnTo>
                  <a:lnTo>
                    <a:pt x="236512" y="347840"/>
                  </a:lnTo>
                  <a:lnTo>
                    <a:pt x="243789" y="346371"/>
                  </a:lnTo>
                  <a:lnTo>
                    <a:pt x="249731" y="342363"/>
                  </a:lnTo>
                  <a:lnTo>
                    <a:pt x="253737" y="336417"/>
                  </a:lnTo>
                  <a:lnTo>
                    <a:pt x="255206" y="329133"/>
                  </a:lnTo>
                  <a:lnTo>
                    <a:pt x="255206" y="53416"/>
                  </a:lnTo>
                  <a:lnTo>
                    <a:pt x="202603" y="0"/>
                  </a:lnTo>
                  <a:close/>
                </a:path>
              </a:pathLst>
            </a:custGeom>
            <a:solidFill>
              <a:srgbClr val="97569C"/>
            </a:solidFill>
          </p:spPr>
          <p:txBody>
            <a:bodyPr wrap="square" lIns="0" tIns="0" rIns="0" bIns="0" rtlCol="0"/>
            <a:lstStyle/>
            <a:p>
              <a:endParaRPr>
                <a:cs typeface="Calibri" panose="020F0502020204030204" pitchFamily="34" charset="0"/>
              </a:endParaRPr>
            </a:p>
          </p:txBody>
        </p:sp>
        <p:sp>
          <p:nvSpPr>
            <p:cNvPr id="23" name="object 23"/>
            <p:cNvSpPr/>
            <p:nvPr/>
          </p:nvSpPr>
          <p:spPr>
            <a:xfrm>
              <a:off x="1610279" y="2175762"/>
              <a:ext cx="255270" cy="347980"/>
            </a:xfrm>
            <a:custGeom>
              <a:avLst/>
              <a:gdLst/>
              <a:ahLst/>
              <a:cxnLst/>
              <a:rect l="l" t="t" r="r" b="b"/>
              <a:pathLst>
                <a:path w="255269" h="347980">
                  <a:moveTo>
                    <a:pt x="202603" y="0"/>
                  </a:moveTo>
                  <a:lnTo>
                    <a:pt x="18694" y="0"/>
                  </a:lnTo>
                  <a:lnTo>
                    <a:pt x="11417" y="1469"/>
                  </a:lnTo>
                  <a:lnTo>
                    <a:pt x="5475" y="5475"/>
                  </a:lnTo>
                  <a:lnTo>
                    <a:pt x="1469" y="11417"/>
                  </a:lnTo>
                  <a:lnTo>
                    <a:pt x="0" y="18694"/>
                  </a:lnTo>
                  <a:lnTo>
                    <a:pt x="0" y="329133"/>
                  </a:lnTo>
                  <a:lnTo>
                    <a:pt x="1469" y="336417"/>
                  </a:lnTo>
                  <a:lnTo>
                    <a:pt x="5475" y="342363"/>
                  </a:lnTo>
                  <a:lnTo>
                    <a:pt x="11417" y="346371"/>
                  </a:lnTo>
                  <a:lnTo>
                    <a:pt x="18694" y="347840"/>
                  </a:lnTo>
                  <a:lnTo>
                    <a:pt x="236512" y="347840"/>
                  </a:lnTo>
                  <a:lnTo>
                    <a:pt x="243789" y="346371"/>
                  </a:lnTo>
                  <a:lnTo>
                    <a:pt x="249731" y="342363"/>
                  </a:lnTo>
                  <a:lnTo>
                    <a:pt x="253737" y="336417"/>
                  </a:lnTo>
                  <a:lnTo>
                    <a:pt x="255206" y="329133"/>
                  </a:lnTo>
                  <a:lnTo>
                    <a:pt x="255206" y="53416"/>
                  </a:lnTo>
                  <a:lnTo>
                    <a:pt x="202603" y="0"/>
                  </a:lnTo>
                  <a:close/>
                </a:path>
              </a:pathLst>
            </a:custGeom>
            <a:ln w="8648">
              <a:solidFill>
                <a:srgbClr val="FFFFFF"/>
              </a:solidFill>
            </a:ln>
          </p:spPr>
          <p:txBody>
            <a:bodyPr wrap="square" lIns="0" tIns="0" rIns="0" bIns="0" rtlCol="0"/>
            <a:lstStyle/>
            <a:p>
              <a:endParaRPr>
                <a:cs typeface="Calibri" panose="020F0502020204030204" pitchFamily="34" charset="0"/>
              </a:endParaRPr>
            </a:p>
          </p:txBody>
        </p:sp>
        <p:sp>
          <p:nvSpPr>
            <p:cNvPr id="24" name="object 24"/>
            <p:cNvSpPr/>
            <p:nvPr/>
          </p:nvSpPr>
          <p:spPr>
            <a:xfrm>
              <a:off x="1653910" y="2258886"/>
              <a:ext cx="168275" cy="0"/>
            </a:xfrm>
            <a:custGeom>
              <a:avLst/>
              <a:gdLst/>
              <a:ahLst/>
              <a:cxnLst/>
              <a:rect l="l" t="t" r="r" b="b"/>
              <a:pathLst>
                <a:path w="168275">
                  <a:moveTo>
                    <a:pt x="0" y="0"/>
                  </a:moveTo>
                  <a:lnTo>
                    <a:pt x="167944" y="0"/>
                  </a:lnTo>
                </a:path>
              </a:pathLst>
            </a:custGeom>
            <a:ln w="8648">
              <a:solidFill>
                <a:srgbClr val="FFFFFF"/>
              </a:solidFill>
            </a:ln>
          </p:spPr>
          <p:txBody>
            <a:bodyPr wrap="square" lIns="0" tIns="0" rIns="0" bIns="0" rtlCol="0"/>
            <a:lstStyle/>
            <a:p>
              <a:endParaRPr>
                <a:cs typeface="Calibri" panose="020F0502020204030204" pitchFamily="34" charset="0"/>
              </a:endParaRPr>
            </a:p>
          </p:txBody>
        </p:sp>
        <p:sp>
          <p:nvSpPr>
            <p:cNvPr id="25" name="object 25"/>
            <p:cNvSpPr/>
            <p:nvPr/>
          </p:nvSpPr>
          <p:spPr>
            <a:xfrm>
              <a:off x="1653910" y="2317963"/>
              <a:ext cx="168275" cy="0"/>
            </a:xfrm>
            <a:custGeom>
              <a:avLst/>
              <a:gdLst/>
              <a:ahLst/>
              <a:cxnLst/>
              <a:rect l="l" t="t" r="r" b="b"/>
              <a:pathLst>
                <a:path w="168275">
                  <a:moveTo>
                    <a:pt x="0" y="0"/>
                  </a:moveTo>
                  <a:lnTo>
                    <a:pt x="167944" y="0"/>
                  </a:lnTo>
                </a:path>
              </a:pathLst>
            </a:custGeom>
            <a:ln w="8648">
              <a:solidFill>
                <a:srgbClr val="FFFFFF"/>
              </a:solidFill>
            </a:ln>
          </p:spPr>
          <p:txBody>
            <a:bodyPr wrap="square" lIns="0" tIns="0" rIns="0" bIns="0" rtlCol="0"/>
            <a:lstStyle/>
            <a:p>
              <a:endParaRPr>
                <a:cs typeface="Calibri" panose="020F0502020204030204" pitchFamily="34" charset="0"/>
              </a:endParaRPr>
            </a:p>
          </p:txBody>
        </p:sp>
        <p:sp>
          <p:nvSpPr>
            <p:cNvPr id="26" name="object 26"/>
            <p:cNvSpPr/>
            <p:nvPr/>
          </p:nvSpPr>
          <p:spPr>
            <a:xfrm>
              <a:off x="1653910" y="2377038"/>
              <a:ext cx="168275" cy="0"/>
            </a:xfrm>
            <a:custGeom>
              <a:avLst/>
              <a:gdLst/>
              <a:ahLst/>
              <a:cxnLst/>
              <a:rect l="l" t="t" r="r" b="b"/>
              <a:pathLst>
                <a:path w="168275">
                  <a:moveTo>
                    <a:pt x="0" y="0"/>
                  </a:moveTo>
                  <a:lnTo>
                    <a:pt x="167944" y="0"/>
                  </a:lnTo>
                </a:path>
              </a:pathLst>
            </a:custGeom>
            <a:ln w="8648">
              <a:solidFill>
                <a:srgbClr val="FFFFFF"/>
              </a:solidFill>
            </a:ln>
          </p:spPr>
          <p:txBody>
            <a:bodyPr wrap="square" lIns="0" tIns="0" rIns="0" bIns="0" rtlCol="0"/>
            <a:lstStyle/>
            <a:p>
              <a:endParaRPr>
                <a:cs typeface="Calibri" panose="020F0502020204030204" pitchFamily="34" charset="0"/>
              </a:endParaRPr>
            </a:p>
          </p:txBody>
        </p:sp>
        <p:sp>
          <p:nvSpPr>
            <p:cNvPr id="27" name="object 27"/>
            <p:cNvSpPr/>
            <p:nvPr/>
          </p:nvSpPr>
          <p:spPr>
            <a:xfrm>
              <a:off x="1653910" y="2436115"/>
              <a:ext cx="168275" cy="0"/>
            </a:xfrm>
            <a:custGeom>
              <a:avLst/>
              <a:gdLst/>
              <a:ahLst/>
              <a:cxnLst/>
              <a:rect l="l" t="t" r="r" b="b"/>
              <a:pathLst>
                <a:path w="168275">
                  <a:moveTo>
                    <a:pt x="0" y="0"/>
                  </a:moveTo>
                  <a:lnTo>
                    <a:pt x="167944" y="0"/>
                  </a:lnTo>
                </a:path>
              </a:pathLst>
            </a:custGeom>
            <a:ln w="8648">
              <a:solidFill>
                <a:srgbClr val="FFFFFF"/>
              </a:solidFill>
            </a:ln>
          </p:spPr>
          <p:txBody>
            <a:bodyPr wrap="square" lIns="0" tIns="0" rIns="0" bIns="0" rtlCol="0"/>
            <a:lstStyle/>
            <a:p>
              <a:endParaRPr>
                <a:cs typeface="Calibri" panose="020F0502020204030204" pitchFamily="34" charset="0"/>
              </a:endParaRPr>
            </a:p>
          </p:txBody>
        </p:sp>
        <p:sp>
          <p:nvSpPr>
            <p:cNvPr id="28" name="object 28"/>
            <p:cNvSpPr/>
            <p:nvPr/>
          </p:nvSpPr>
          <p:spPr>
            <a:xfrm>
              <a:off x="1812883" y="2175762"/>
              <a:ext cx="52705" cy="53975"/>
            </a:xfrm>
            <a:custGeom>
              <a:avLst/>
              <a:gdLst/>
              <a:ahLst/>
              <a:cxnLst/>
              <a:rect l="l" t="t" r="r" b="b"/>
              <a:pathLst>
                <a:path w="52705" h="53975">
                  <a:moveTo>
                    <a:pt x="0" y="0"/>
                  </a:moveTo>
                  <a:lnTo>
                    <a:pt x="0" y="34721"/>
                  </a:lnTo>
                  <a:lnTo>
                    <a:pt x="1469" y="41998"/>
                  </a:lnTo>
                  <a:lnTo>
                    <a:pt x="5475" y="47940"/>
                  </a:lnTo>
                  <a:lnTo>
                    <a:pt x="11417" y="51947"/>
                  </a:lnTo>
                  <a:lnTo>
                    <a:pt x="18694" y="53416"/>
                  </a:lnTo>
                  <a:lnTo>
                    <a:pt x="52603" y="53416"/>
                  </a:lnTo>
                  <a:lnTo>
                    <a:pt x="0" y="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29" name="object 29"/>
            <p:cNvSpPr/>
            <p:nvPr/>
          </p:nvSpPr>
          <p:spPr>
            <a:xfrm>
              <a:off x="1812883" y="2175762"/>
              <a:ext cx="52705" cy="53975"/>
            </a:xfrm>
            <a:custGeom>
              <a:avLst/>
              <a:gdLst/>
              <a:ahLst/>
              <a:cxnLst/>
              <a:rect l="l" t="t" r="r" b="b"/>
              <a:pathLst>
                <a:path w="52705" h="53975">
                  <a:moveTo>
                    <a:pt x="0" y="0"/>
                  </a:moveTo>
                  <a:lnTo>
                    <a:pt x="0" y="34721"/>
                  </a:lnTo>
                  <a:lnTo>
                    <a:pt x="1469" y="41998"/>
                  </a:lnTo>
                  <a:lnTo>
                    <a:pt x="5475" y="47940"/>
                  </a:lnTo>
                  <a:lnTo>
                    <a:pt x="11417" y="51947"/>
                  </a:lnTo>
                  <a:lnTo>
                    <a:pt x="18694" y="53416"/>
                  </a:lnTo>
                  <a:lnTo>
                    <a:pt x="52603" y="53416"/>
                  </a:lnTo>
                </a:path>
              </a:pathLst>
            </a:custGeom>
            <a:ln w="8648">
              <a:solidFill>
                <a:srgbClr val="FFFFFF"/>
              </a:solidFill>
            </a:ln>
          </p:spPr>
          <p:txBody>
            <a:bodyPr wrap="square" lIns="0" tIns="0" rIns="0" bIns="0" rtlCol="0"/>
            <a:lstStyle/>
            <a:p>
              <a:endParaRPr>
                <a:cs typeface="Calibri" panose="020F0502020204030204" pitchFamily="34" charset="0"/>
              </a:endParaRPr>
            </a:p>
          </p:txBody>
        </p:sp>
      </p:grpSp>
      <p:sp>
        <p:nvSpPr>
          <p:cNvPr id="30" name="object 30"/>
          <p:cNvSpPr/>
          <p:nvPr/>
        </p:nvSpPr>
        <p:spPr>
          <a:xfrm>
            <a:off x="1107883" y="3066383"/>
            <a:ext cx="1260475" cy="0"/>
          </a:xfrm>
          <a:custGeom>
            <a:avLst/>
            <a:gdLst/>
            <a:ahLst/>
            <a:cxnLst/>
            <a:rect l="l" t="t" r="r" b="b"/>
            <a:pathLst>
              <a:path w="1260475">
                <a:moveTo>
                  <a:pt x="0" y="0"/>
                </a:moveTo>
                <a:lnTo>
                  <a:pt x="1260005" y="0"/>
                </a:lnTo>
              </a:path>
            </a:pathLst>
          </a:custGeom>
          <a:ln w="50800">
            <a:solidFill>
              <a:srgbClr val="97569C"/>
            </a:solidFill>
          </a:ln>
        </p:spPr>
        <p:txBody>
          <a:bodyPr wrap="square" lIns="0" tIns="0" rIns="0" bIns="0" rtlCol="0"/>
          <a:lstStyle/>
          <a:p>
            <a:endParaRPr>
              <a:cs typeface="Calibri" panose="020F0502020204030204" pitchFamily="34" charset="0"/>
            </a:endParaRPr>
          </a:p>
        </p:txBody>
      </p:sp>
      <p:grpSp>
        <p:nvGrpSpPr>
          <p:cNvPr id="31" name="object 31"/>
          <p:cNvGrpSpPr/>
          <p:nvPr/>
        </p:nvGrpSpPr>
        <p:grpSpPr>
          <a:xfrm>
            <a:off x="3370252" y="2086989"/>
            <a:ext cx="807085" cy="807085"/>
            <a:chOff x="3370252" y="2086989"/>
            <a:chExt cx="807085" cy="807085"/>
          </a:xfrm>
        </p:grpSpPr>
        <p:sp>
          <p:nvSpPr>
            <p:cNvPr id="32" name="object 32"/>
            <p:cNvSpPr/>
            <p:nvPr/>
          </p:nvSpPr>
          <p:spPr>
            <a:xfrm>
              <a:off x="3370252" y="2086989"/>
              <a:ext cx="807085" cy="807085"/>
            </a:xfrm>
            <a:custGeom>
              <a:avLst/>
              <a:gdLst/>
              <a:ahLst/>
              <a:cxnLst/>
              <a:rect l="l" t="t" r="r" b="b"/>
              <a:pathLst>
                <a:path w="807085" h="807085">
                  <a:moveTo>
                    <a:pt x="403402" y="0"/>
                  </a:moveTo>
                  <a:lnTo>
                    <a:pt x="356356" y="2713"/>
                  </a:lnTo>
                  <a:lnTo>
                    <a:pt x="310905" y="10653"/>
                  </a:lnTo>
                  <a:lnTo>
                    <a:pt x="267350" y="23517"/>
                  </a:lnTo>
                  <a:lnTo>
                    <a:pt x="225995" y="41001"/>
                  </a:lnTo>
                  <a:lnTo>
                    <a:pt x="187142" y="62803"/>
                  </a:lnTo>
                  <a:lnTo>
                    <a:pt x="151093" y="88621"/>
                  </a:lnTo>
                  <a:lnTo>
                    <a:pt x="118152" y="118151"/>
                  </a:lnTo>
                  <a:lnTo>
                    <a:pt x="88622" y="151091"/>
                  </a:lnTo>
                  <a:lnTo>
                    <a:pt x="62804" y="187138"/>
                  </a:lnTo>
                  <a:lnTo>
                    <a:pt x="41001" y="225990"/>
                  </a:lnTo>
                  <a:lnTo>
                    <a:pt x="23517" y="267344"/>
                  </a:lnTo>
                  <a:lnTo>
                    <a:pt x="10654" y="310897"/>
                  </a:lnTo>
                  <a:lnTo>
                    <a:pt x="2713" y="356346"/>
                  </a:lnTo>
                  <a:lnTo>
                    <a:pt x="0" y="403390"/>
                  </a:lnTo>
                  <a:lnTo>
                    <a:pt x="2713" y="450433"/>
                  </a:lnTo>
                  <a:lnTo>
                    <a:pt x="10654" y="495882"/>
                  </a:lnTo>
                  <a:lnTo>
                    <a:pt x="23517" y="539435"/>
                  </a:lnTo>
                  <a:lnTo>
                    <a:pt x="41001" y="580789"/>
                  </a:lnTo>
                  <a:lnTo>
                    <a:pt x="62804" y="619641"/>
                  </a:lnTo>
                  <a:lnTo>
                    <a:pt x="88622" y="655688"/>
                  </a:lnTo>
                  <a:lnTo>
                    <a:pt x="118152" y="688628"/>
                  </a:lnTo>
                  <a:lnTo>
                    <a:pt x="151093" y="718159"/>
                  </a:lnTo>
                  <a:lnTo>
                    <a:pt x="187142" y="743976"/>
                  </a:lnTo>
                  <a:lnTo>
                    <a:pt x="225995" y="765778"/>
                  </a:lnTo>
                  <a:lnTo>
                    <a:pt x="267350" y="783262"/>
                  </a:lnTo>
                  <a:lnTo>
                    <a:pt x="310905" y="796126"/>
                  </a:lnTo>
                  <a:lnTo>
                    <a:pt x="356356" y="804066"/>
                  </a:lnTo>
                  <a:lnTo>
                    <a:pt x="403402" y="806780"/>
                  </a:lnTo>
                  <a:lnTo>
                    <a:pt x="450446" y="804066"/>
                  </a:lnTo>
                  <a:lnTo>
                    <a:pt x="495895" y="796126"/>
                  </a:lnTo>
                  <a:lnTo>
                    <a:pt x="539448" y="783262"/>
                  </a:lnTo>
                  <a:lnTo>
                    <a:pt x="580802" y="765778"/>
                  </a:lnTo>
                  <a:lnTo>
                    <a:pt x="619654" y="743976"/>
                  </a:lnTo>
                  <a:lnTo>
                    <a:pt x="655701" y="718159"/>
                  </a:lnTo>
                  <a:lnTo>
                    <a:pt x="688641" y="688628"/>
                  </a:lnTo>
                  <a:lnTo>
                    <a:pt x="718171" y="655688"/>
                  </a:lnTo>
                  <a:lnTo>
                    <a:pt x="743989" y="619641"/>
                  </a:lnTo>
                  <a:lnTo>
                    <a:pt x="765791" y="580789"/>
                  </a:lnTo>
                  <a:lnTo>
                    <a:pt x="783275" y="539435"/>
                  </a:lnTo>
                  <a:lnTo>
                    <a:pt x="796138" y="495882"/>
                  </a:lnTo>
                  <a:lnTo>
                    <a:pt x="804078" y="450433"/>
                  </a:lnTo>
                  <a:lnTo>
                    <a:pt x="806792" y="403390"/>
                  </a:lnTo>
                  <a:lnTo>
                    <a:pt x="804078" y="356346"/>
                  </a:lnTo>
                  <a:lnTo>
                    <a:pt x="796138" y="310897"/>
                  </a:lnTo>
                  <a:lnTo>
                    <a:pt x="783275" y="267344"/>
                  </a:lnTo>
                  <a:lnTo>
                    <a:pt x="765791" y="225990"/>
                  </a:lnTo>
                  <a:lnTo>
                    <a:pt x="743989" y="187138"/>
                  </a:lnTo>
                  <a:lnTo>
                    <a:pt x="718171" y="151091"/>
                  </a:lnTo>
                  <a:lnTo>
                    <a:pt x="688641" y="118151"/>
                  </a:lnTo>
                  <a:lnTo>
                    <a:pt x="655701" y="88621"/>
                  </a:lnTo>
                  <a:lnTo>
                    <a:pt x="619654" y="62803"/>
                  </a:lnTo>
                  <a:lnTo>
                    <a:pt x="580802" y="41001"/>
                  </a:lnTo>
                  <a:lnTo>
                    <a:pt x="539448" y="23517"/>
                  </a:lnTo>
                  <a:lnTo>
                    <a:pt x="495895" y="10653"/>
                  </a:lnTo>
                  <a:lnTo>
                    <a:pt x="450446" y="2713"/>
                  </a:lnTo>
                  <a:lnTo>
                    <a:pt x="403402" y="0"/>
                  </a:lnTo>
                  <a:close/>
                </a:path>
              </a:pathLst>
            </a:custGeom>
            <a:solidFill>
              <a:srgbClr val="561E58"/>
            </a:solidFill>
          </p:spPr>
          <p:txBody>
            <a:bodyPr wrap="square" lIns="0" tIns="0" rIns="0" bIns="0" rtlCol="0"/>
            <a:lstStyle/>
            <a:p>
              <a:endParaRPr>
                <a:cs typeface="Calibri" panose="020F0502020204030204" pitchFamily="34" charset="0"/>
              </a:endParaRPr>
            </a:p>
          </p:txBody>
        </p:sp>
        <p:sp>
          <p:nvSpPr>
            <p:cNvPr id="33" name="object 33"/>
            <p:cNvSpPr/>
            <p:nvPr/>
          </p:nvSpPr>
          <p:spPr>
            <a:xfrm>
              <a:off x="3615740" y="2238489"/>
              <a:ext cx="335915" cy="457834"/>
            </a:xfrm>
            <a:custGeom>
              <a:avLst/>
              <a:gdLst/>
              <a:ahLst/>
              <a:cxnLst/>
              <a:rect l="l" t="t" r="r" b="b"/>
              <a:pathLst>
                <a:path w="335914" h="457835">
                  <a:moveTo>
                    <a:pt x="266649" y="0"/>
                  </a:moveTo>
                  <a:lnTo>
                    <a:pt x="24612" y="0"/>
                  </a:lnTo>
                  <a:lnTo>
                    <a:pt x="15034" y="1934"/>
                  </a:lnTo>
                  <a:lnTo>
                    <a:pt x="7210" y="7210"/>
                  </a:lnTo>
                  <a:lnTo>
                    <a:pt x="1934" y="15034"/>
                  </a:lnTo>
                  <a:lnTo>
                    <a:pt x="0" y="24612"/>
                  </a:lnTo>
                  <a:lnTo>
                    <a:pt x="0" y="433184"/>
                  </a:lnTo>
                  <a:lnTo>
                    <a:pt x="1934" y="442762"/>
                  </a:lnTo>
                  <a:lnTo>
                    <a:pt x="7210" y="450586"/>
                  </a:lnTo>
                  <a:lnTo>
                    <a:pt x="15034" y="455862"/>
                  </a:lnTo>
                  <a:lnTo>
                    <a:pt x="24612" y="457796"/>
                  </a:lnTo>
                  <a:lnTo>
                    <a:pt x="311264" y="457796"/>
                  </a:lnTo>
                  <a:lnTo>
                    <a:pt x="320848" y="455862"/>
                  </a:lnTo>
                  <a:lnTo>
                    <a:pt x="328671" y="450586"/>
                  </a:lnTo>
                  <a:lnTo>
                    <a:pt x="333943" y="442762"/>
                  </a:lnTo>
                  <a:lnTo>
                    <a:pt x="335876" y="433184"/>
                  </a:lnTo>
                  <a:lnTo>
                    <a:pt x="335876" y="70307"/>
                  </a:lnTo>
                  <a:lnTo>
                    <a:pt x="266649" y="0"/>
                  </a:lnTo>
                  <a:close/>
                </a:path>
              </a:pathLst>
            </a:custGeom>
            <a:ln w="14414">
              <a:solidFill>
                <a:srgbClr val="FFFFFF"/>
              </a:solidFill>
            </a:ln>
          </p:spPr>
          <p:txBody>
            <a:bodyPr wrap="square" lIns="0" tIns="0" rIns="0" bIns="0" rtlCol="0"/>
            <a:lstStyle/>
            <a:p>
              <a:endParaRPr>
                <a:cs typeface="Calibri" panose="020F0502020204030204" pitchFamily="34" charset="0"/>
              </a:endParaRPr>
            </a:p>
          </p:txBody>
        </p:sp>
        <p:pic>
          <p:nvPicPr>
            <p:cNvPr id="34" name="object 34"/>
            <p:cNvPicPr/>
            <p:nvPr/>
          </p:nvPicPr>
          <p:blipFill>
            <a:blip r:embed="rId2" cstate="print"/>
            <a:stretch>
              <a:fillRect/>
            </a:stretch>
          </p:blipFill>
          <p:spPr>
            <a:xfrm>
              <a:off x="3878065" y="2234165"/>
              <a:ext cx="77876" cy="78955"/>
            </a:xfrm>
            <a:prstGeom prst="rect">
              <a:avLst/>
            </a:prstGeom>
          </p:spPr>
        </p:pic>
        <p:pic>
          <p:nvPicPr>
            <p:cNvPr id="35" name="object 35"/>
            <p:cNvPicPr/>
            <p:nvPr/>
          </p:nvPicPr>
          <p:blipFill>
            <a:blip r:embed="rId3" cstate="print"/>
            <a:stretch>
              <a:fillRect/>
            </a:stretch>
          </p:blipFill>
          <p:spPr>
            <a:xfrm>
              <a:off x="3659546" y="2345069"/>
              <a:ext cx="246433" cy="246468"/>
            </a:xfrm>
            <a:prstGeom prst="rect">
              <a:avLst/>
            </a:prstGeom>
          </p:spPr>
        </p:pic>
      </p:grpSp>
      <p:sp>
        <p:nvSpPr>
          <p:cNvPr id="36" name="object 36"/>
          <p:cNvSpPr/>
          <p:nvPr/>
        </p:nvSpPr>
        <p:spPr>
          <a:xfrm>
            <a:off x="3143651" y="3066383"/>
            <a:ext cx="1260475" cy="0"/>
          </a:xfrm>
          <a:custGeom>
            <a:avLst/>
            <a:gdLst/>
            <a:ahLst/>
            <a:cxnLst/>
            <a:rect l="l" t="t" r="r" b="b"/>
            <a:pathLst>
              <a:path w="1260475">
                <a:moveTo>
                  <a:pt x="0" y="0"/>
                </a:moveTo>
                <a:lnTo>
                  <a:pt x="1260005" y="0"/>
                </a:lnTo>
              </a:path>
            </a:pathLst>
          </a:custGeom>
          <a:ln w="50800">
            <a:solidFill>
              <a:srgbClr val="992B7D"/>
            </a:solidFill>
          </a:ln>
        </p:spPr>
        <p:txBody>
          <a:bodyPr wrap="square" lIns="0" tIns="0" rIns="0" bIns="0" rtlCol="0"/>
          <a:lstStyle/>
          <a:p>
            <a:endParaRPr>
              <a:cs typeface="Calibri" panose="020F0502020204030204" pitchFamily="34" charset="0"/>
            </a:endParaRPr>
          </a:p>
        </p:txBody>
      </p:sp>
      <p:grpSp>
        <p:nvGrpSpPr>
          <p:cNvPr id="37" name="object 37"/>
          <p:cNvGrpSpPr/>
          <p:nvPr/>
        </p:nvGrpSpPr>
        <p:grpSpPr>
          <a:xfrm>
            <a:off x="5406019" y="2086989"/>
            <a:ext cx="807085" cy="807085"/>
            <a:chOff x="5406019" y="2086989"/>
            <a:chExt cx="807085" cy="807085"/>
          </a:xfrm>
        </p:grpSpPr>
        <p:sp>
          <p:nvSpPr>
            <p:cNvPr id="38" name="object 38"/>
            <p:cNvSpPr/>
            <p:nvPr/>
          </p:nvSpPr>
          <p:spPr>
            <a:xfrm>
              <a:off x="5406019" y="2086989"/>
              <a:ext cx="807085" cy="807085"/>
            </a:xfrm>
            <a:custGeom>
              <a:avLst/>
              <a:gdLst/>
              <a:ahLst/>
              <a:cxnLst/>
              <a:rect l="l" t="t" r="r" b="b"/>
              <a:pathLst>
                <a:path w="807085" h="807085">
                  <a:moveTo>
                    <a:pt x="403402" y="0"/>
                  </a:moveTo>
                  <a:lnTo>
                    <a:pt x="356356" y="2713"/>
                  </a:lnTo>
                  <a:lnTo>
                    <a:pt x="310905" y="10653"/>
                  </a:lnTo>
                  <a:lnTo>
                    <a:pt x="267350" y="23517"/>
                  </a:lnTo>
                  <a:lnTo>
                    <a:pt x="225995" y="41001"/>
                  </a:lnTo>
                  <a:lnTo>
                    <a:pt x="187142" y="62803"/>
                  </a:lnTo>
                  <a:lnTo>
                    <a:pt x="151093" y="88621"/>
                  </a:lnTo>
                  <a:lnTo>
                    <a:pt x="118152" y="118151"/>
                  </a:lnTo>
                  <a:lnTo>
                    <a:pt x="88622" y="151091"/>
                  </a:lnTo>
                  <a:lnTo>
                    <a:pt x="62804" y="187138"/>
                  </a:lnTo>
                  <a:lnTo>
                    <a:pt x="41001" y="225990"/>
                  </a:lnTo>
                  <a:lnTo>
                    <a:pt x="23517" y="267344"/>
                  </a:lnTo>
                  <a:lnTo>
                    <a:pt x="10654" y="310897"/>
                  </a:lnTo>
                  <a:lnTo>
                    <a:pt x="2713" y="356346"/>
                  </a:lnTo>
                  <a:lnTo>
                    <a:pt x="0" y="403390"/>
                  </a:lnTo>
                  <a:lnTo>
                    <a:pt x="2713" y="450433"/>
                  </a:lnTo>
                  <a:lnTo>
                    <a:pt x="10654" y="495882"/>
                  </a:lnTo>
                  <a:lnTo>
                    <a:pt x="23517" y="539435"/>
                  </a:lnTo>
                  <a:lnTo>
                    <a:pt x="41001" y="580789"/>
                  </a:lnTo>
                  <a:lnTo>
                    <a:pt x="62804" y="619641"/>
                  </a:lnTo>
                  <a:lnTo>
                    <a:pt x="88622" y="655688"/>
                  </a:lnTo>
                  <a:lnTo>
                    <a:pt x="118152" y="688628"/>
                  </a:lnTo>
                  <a:lnTo>
                    <a:pt x="151093" y="718159"/>
                  </a:lnTo>
                  <a:lnTo>
                    <a:pt x="187142" y="743976"/>
                  </a:lnTo>
                  <a:lnTo>
                    <a:pt x="225995" y="765778"/>
                  </a:lnTo>
                  <a:lnTo>
                    <a:pt x="267350" y="783262"/>
                  </a:lnTo>
                  <a:lnTo>
                    <a:pt x="310905" y="796126"/>
                  </a:lnTo>
                  <a:lnTo>
                    <a:pt x="356356" y="804066"/>
                  </a:lnTo>
                  <a:lnTo>
                    <a:pt x="403402" y="806780"/>
                  </a:lnTo>
                  <a:lnTo>
                    <a:pt x="450446" y="804066"/>
                  </a:lnTo>
                  <a:lnTo>
                    <a:pt x="495895" y="796126"/>
                  </a:lnTo>
                  <a:lnTo>
                    <a:pt x="539448" y="783262"/>
                  </a:lnTo>
                  <a:lnTo>
                    <a:pt x="580802" y="765778"/>
                  </a:lnTo>
                  <a:lnTo>
                    <a:pt x="619654" y="743976"/>
                  </a:lnTo>
                  <a:lnTo>
                    <a:pt x="655701" y="718159"/>
                  </a:lnTo>
                  <a:lnTo>
                    <a:pt x="688641" y="688628"/>
                  </a:lnTo>
                  <a:lnTo>
                    <a:pt x="718171" y="655688"/>
                  </a:lnTo>
                  <a:lnTo>
                    <a:pt x="743989" y="619641"/>
                  </a:lnTo>
                  <a:lnTo>
                    <a:pt x="765791" y="580789"/>
                  </a:lnTo>
                  <a:lnTo>
                    <a:pt x="783275" y="539435"/>
                  </a:lnTo>
                  <a:lnTo>
                    <a:pt x="796138" y="495882"/>
                  </a:lnTo>
                  <a:lnTo>
                    <a:pt x="804078" y="450433"/>
                  </a:lnTo>
                  <a:lnTo>
                    <a:pt x="806792" y="403390"/>
                  </a:lnTo>
                  <a:lnTo>
                    <a:pt x="804078" y="356346"/>
                  </a:lnTo>
                  <a:lnTo>
                    <a:pt x="796138" y="310897"/>
                  </a:lnTo>
                  <a:lnTo>
                    <a:pt x="783275" y="267344"/>
                  </a:lnTo>
                  <a:lnTo>
                    <a:pt x="765791" y="225990"/>
                  </a:lnTo>
                  <a:lnTo>
                    <a:pt x="743989" y="187138"/>
                  </a:lnTo>
                  <a:lnTo>
                    <a:pt x="718171" y="151091"/>
                  </a:lnTo>
                  <a:lnTo>
                    <a:pt x="688641" y="118151"/>
                  </a:lnTo>
                  <a:lnTo>
                    <a:pt x="655701" y="88621"/>
                  </a:lnTo>
                  <a:lnTo>
                    <a:pt x="619654" y="62803"/>
                  </a:lnTo>
                  <a:lnTo>
                    <a:pt x="580802" y="41001"/>
                  </a:lnTo>
                  <a:lnTo>
                    <a:pt x="539448" y="23517"/>
                  </a:lnTo>
                  <a:lnTo>
                    <a:pt x="495895" y="10653"/>
                  </a:lnTo>
                  <a:lnTo>
                    <a:pt x="450446" y="2713"/>
                  </a:lnTo>
                  <a:lnTo>
                    <a:pt x="403402" y="0"/>
                  </a:lnTo>
                  <a:close/>
                </a:path>
              </a:pathLst>
            </a:custGeom>
            <a:solidFill>
              <a:srgbClr val="E42A83"/>
            </a:solidFill>
          </p:spPr>
          <p:txBody>
            <a:bodyPr wrap="square" lIns="0" tIns="0" rIns="0" bIns="0" rtlCol="0"/>
            <a:lstStyle/>
            <a:p>
              <a:endParaRPr>
                <a:cs typeface="Calibri" panose="020F0502020204030204" pitchFamily="34" charset="0"/>
              </a:endParaRPr>
            </a:p>
          </p:txBody>
        </p:sp>
        <p:sp>
          <p:nvSpPr>
            <p:cNvPr id="39" name="object 39"/>
            <p:cNvSpPr/>
            <p:nvPr/>
          </p:nvSpPr>
          <p:spPr>
            <a:xfrm>
              <a:off x="5552808" y="2278214"/>
              <a:ext cx="513715" cy="376555"/>
            </a:xfrm>
            <a:custGeom>
              <a:avLst/>
              <a:gdLst/>
              <a:ahLst/>
              <a:cxnLst/>
              <a:rect l="l" t="t" r="r" b="b"/>
              <a:pathLst>
                <a:path w="513714" h="376555">
                  <a:moveTo>
                    <a:pt x="513207" y="85661"/>
                  </a:moveTo>
                  <a:lnTo>
                    <a:pt x="252133" y="85661"/>
                  </a:lnTo>
                  <a:lnTo>
                    <a:pt x="252133" y="85255"/>
                  </a:lnTo>
                  <a:lnTo>
                    <a:pt x="240677" y="76200"/>
                  </a:lnTo>
                  <a:lnTo>
                    <a:pt x="204571" y="54013"/>
                  </a:lnTo>
                  <a:lnTo>
                    <a:pt x="141211" y="26123"/>
                  </a:lnTo>
                  <a:lnTo>
                    <a:pt x="47967" y="0"/>
                  </a:lnTo>
                  <a:lnTo>
                    <a:pt x="47967" y="85661"/>
                  </a:lnTo>
                  <a:lnTo>
                    <a:pt x="0" y="85661"/>
                  </a:lnTo>
                  <a:lnTo>
                    <a:pt x="0" y="376047"/>
                  </a:lnTo>
                  <a:lnTo>
                    <a:pt x="252107" y="376047"/>
                  </a:lnTo>
                  <a:lnTo>
                    <a:pt x="513207" y="376047"/>
                  </a:lnTo>
                  <a:lnTo>
                    <a:pt x="513207" y="85661"/>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40" name="object 40"/>
            <p:cNvSpPr/>
            <p:nvPr/>
          </p:nvSpPr>
          <p:spPr>
            <a:xfrm>
              <a:off x="5600782" y="2278206"/>
              <a:ext cx="204470" cy="376555"/>
            </a:xfrm>
            <a:custGeom>
              <a:avLst/>
              <a:gdLst/>
              <a:ahLst/>
              <a:cxnLst/>
              <a:rect l="l" t="t" r="r" b="b"/>
              <a:pathLst>
                <a:path w="204470" h="376555">
                  <a:moveTo>
                    <a:pt x="204165" y="376059"/>
                  </a:moveTo>
                  <a:lnTo>
                    <a:pt x="145491" y="340054"/>
                  </a:lnTo>
                  <a:lnTo>
                    <a:pt x="78284" y="313566"/>
                  </a:lnTo>
                  <a:lnTo>
                    <a:pt x="22976" y="297217"/>
                  </a:lnTo>
                  <a:lnTo>
                    <a:pt x="0" y="291630"/>
                  </a:lnTo>
                  <a:lnTo>
                    <a:pt x="0" y="0"/>
                  </a:lnTo>
                  <a:lnTo>
                    <a:pt x="93242" y="26126"/>
                  </a:lnTo>
                  <a:lnTo>
                    <a:pt x="156608" y="54009"/>
                  </a:lnTo>
                  <a:lnTo>
                    <a:pt x="192711" y="76202"/>
                  </a:lnTo>
                  <a:lnTo>
                    <a:pt x="204165" y="85255"/>
                  </a:lnTo>
                  <a:lnTo>
                    <a:pt x="204165" y="376059"/>
                  </a:lnTo>
                  <a:close/>
                </a:path>
              </a:pathLst>
            </a:custGeom>
            <a:ln w="8648">
              <a:solidFill>
                <a:srgbClr val="E42A83"/>
              </a:solidFill>
            </a:ln>
          </p:spPr>
          <p:txBody>
            <a:bodyPr wrap="square" lIns="0" tIns="0" rIns="0" bIns="0" rtlCol="0"/>
            <a:lstStyle/>
            <a:p>
              <a:endParaRPr>
                <a:cs typeface="Calibri" panose="020F0502020204030204" pitchFamily="34" charset="0"/>
              </a:endParaRPr>
            </a:p>
          </p:txBody>
        </p:sp>
        <p:sp>
          <p:nvSpPr>
            <p:cNvPr id="41" name="object 41"/>
            <p:cNvSpPr/>
            <p:nvPr/>
          </p:nvSpPr>
          <p:spPr>
            <a:xfrm>
              <a:off x="5813113" y="2278206"/>
              <a:ext cx="204470" cy="376555"/>
            </a:xfrm>
            <a:custGeom>
              <a:avLst/>
              <a:gdLst/>
              <a:ahLst/>
              <a:cxnLst/>
              <a:rect l="l" t="t" r="r" b="b"/>
              <a:pathLst>
                <a:path w="204470" h="376555">
                  <a:moveTo>
                    <a:pt x="204165" y="0"/>
                  </a:moveTo>
                  <a:lnTo>
                    <a:pt x="110922" y="26126"/>
                  </a:lnTo>
                  <a:lnTo>
                    <a:pt x="47556" y="54009"/>
                  </a:lnTo>
                  <a:lnTo>
                    <a:pt x="11453" y="76202"/>
                  </a:lnTo>
                  <a:lnTo>
                    <a:pt x="0" y="85255"/>
                  </a:lnTo>
                  <a:lnTo>
                    <a:pt x="0" y="376059"/>
                  </a:lnTo>
                  <a:lnTo>
                    <a:pt x="58673" y="340054"/>
                  </a:lnTo>
                  <a:lnTo>
                    <a:pt x="125880" y="313566"/>
                  </a:lnTo>
                  <a:lnTo>
                    <a:pt x="181188" y="297217"/>
                  </a:lnTo>
                  <a:lnTo>
                    <a:pt x="204165" y="291630"/>
                  </a:lnTo>
                  <a:lnTo>
                    <a:pt x="204165" y="0"/>
                  </a:lnTo>
                  <a:close/>
                </a:path>
              </a:pathLst>
            </a:custGeom>
            <a:solidFill>
              <a:srgbClr val="FFFFFF"/>
            </a:solidFill>
          </p:spPr>
          <p:txBody>
            <a:bodyPr wrap="square" lIns="0" tIns="0" rIns="0" bIns="0" rtlCol="0"/>
            <a:lstStyle/>
            <a:p>
              <a:endParaRPr>
                <a:cs typeface="Calibri" panose="020F0502020204030204" pitchFamily="34" charset="0"/>
              </a:endParaRPr>
            </a:p>
          </p:txBody>
        </p:sp>
        <p:sp>
          <p:nvSpPr>
            <p:cNvPr id="42" name="object 42"/>
            <p:cNvSpPr/>
            <p:nvPr/>
          </p:nvSpPr>
          <p:spPr>
            <a:xfrm>
              <a:off x="5813113" y="2278206"/>
              <a:ext cx="204470" cy="376555"/>
            </a:xfrm>
            <a:custGeom>
              <a:avLst/>
              <a:gdLst/>
              <a:ahLst/>
              <a:cxnLst/>
              <a:rect l="l" t="t" r="r" b="b"/>
              <a:pathLst>
                <a:path w="204470" h="376555">
                  <a:moveTo>
                    <a:pt x="0" y="376059"/>
                  </a:moveTo>
                  <a:lnTo>
                    <a:pt x="58673" y="340054"/>
                  </a:lnTo>
                  <a:lnTo>
                    <a:pt x="125880" y="313566"/>
                  </a:lnTo>
                  <a:lnTo>
                    <a:pt x="181188" y="297217"/>
                  </a:lnTo>
                  <a:lnTo>
                    <a:pt x="204165" y="291630"/>
                  </a:lnTo>
                  <a:lnTo>
                    <a:pt x="204165" y="0"/>
                  </a:lnTo>
                  <a:lnTo>
                    <a:pt x="110922" y="26126"/>
                  </a:lnTo>
                  <a:lnTo>
                    <a:pt x="47556" y="54009"/>
                  </a:lnTo>
                  <a:lnTo>
                    <a:pt x="11453" y="76202"/>
                  </a:lnTo>
                  <a:lnTo>
                    <a:pt x="0" y="85255"/>
                  </a:lnTo>
                  <a:lnTo>
                    <a:pt x="0" y="376059"/>
                  </a:lnTo>
                  <a:close/>
                </a:path>
              </a:pathLst>
            </a:custGeom>
            <a:ln w="8648">
              <a:solidFill>
                <a:srgbClr val="E42A83"/>
              </a:solidFill>
            </a:ln>
          </p:spPr>
          <p:txBody>
            <a:bodyPr wrap="square" lIns="0" tIns="0" rIns="0" bIns="0" rtlCol="0"/>
            <a:lstStyle/>
            <a:p>
              <a:endParaRPr>
                <a:cs typeface="Calibri" panose="020F0502020204030204" pitchFamily="34" charset="0"/>
              </a:endParaRPr>
            </a:p>
          </p:txBody>
        </p:sp>
        <p:pic>
          <p:nvPicPr>
            <p:cNvPr id="43" name="object 43"/>
            <p:cNvPicPr/>
            <p:nvPr/>
          </p:nvPicPr>
          <p:blipFill>
            <a:blip r:embed="rId4" cstate="print"/>
            <a:stretch>
              <a:fillRect/>
            </a:stretch>
          </p:blipFill>
          <p:spPr>
            <a:xfrm>
              <a:off x="5639596" y="2401808"/>
              <a:ext cx="126523" cy="128858"/>
            </a:xfrm>
            <a:prstGeom prst="rect">
              <a:avLst/>
            </a:prstGeom>
          </p:spPr>
        </p:pic>
        <p:pic>
          <p:nvPicPr>
            <p:cNvPr id="44" name="object 44"/>
            <p:cNvPicPr/>
            <p:nvPr/>
          </p:nvPicPr>
          <p:blipFill>
            <a:blip r:embed="rId5" cstate="print"/>
            <a:stretch>
              <a:fillRect/>
            </a:stretch>
          </p:blipFill>
          <p:spPr>
            <a:xfrm>
              <a:off x="5831156" y="2383419"/>
              <a:ext cx="166844" cy="166876"/>
            </a:xfrm>
            <a:prstGeom prst="rect">
              <a:avLst/>
            </a:prstGeom>
          </p:spPr>
        </p:pic>
      </p:grpSp>
      <p:sp>
        <p:nvSpPr>
          <p:cNvPr id="45" name="object 45"/>
          <p:cNvSpPr/>
          <p:nvPr/>
        </p:nvSpPr>
        <p:spPr>
          <a:xfrm>
            <a:off x="5179416" y="3066383"/>
            <a:ext cx="1260475" cy="0"/>
          </a:xfrm>
          <a:custGeom>
            <a:avLst/>
            <a:gdLst/>
            <a:ahLst/>
            <a:cxnLst/>
            <a:rect l="l" t="t" r="r" b="b"/>
            <a:pathLst>
              <a:path w="1260475">
                <a:moveTo>
                  <a:pt x="0" y="0"/>
                </a:moveTo>
                <a:lnTo>
                  <a:pt x="1260005" y="0"/>
                </a:lnTo>
              </a:path>
            </a:pathLst>
          </a:custGeom>
          <a:ln w="50800">
            <a:solidFill>
              <a:srgbClr val="E42A83"/>
            </a:solidFill>
          </a:ln>
        </p:spPr>
        <p:txBody>
          <a:bodyPr wrap="square" lIns="0" tIns="0" rIns="0" bIns="0" rtlCol="0"/>
          <a:lstStyle/>
          <a:p>
            <a:endParaRPr>
              <a:cs typeface="Calibri" panose="020F0502020204030204" pitchFamily="34" charset="0"/>
            </a:endParaRPr>
          </a:p>
        </p:txBody>
      </p:sp>
      <p:sp>
        <p:nvSpPr>
          <p:cNvPr id="49" name="object 49"/>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50" name="object 50"/>
          <p:cNvSpPr txBox="1"/>
          <p:nvPr/>
        </p:nvSpPr>
        <p:spPr>
          <a:xfrm>
            <a:off x="6749574" y="10083162"/>
            <a:ext cx="86360" cy="135935"/>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Century Gothic"/>
                <a:cs typeface="Calibri" panose="020F0502020204030204" pitchFamily="34" charset="0"/>
              </a:rPr>
              <a:t>5</a:t>
            </a:r>
            <a:endParaRPr sz="800" dirty="0">
              <a:latin typeface="Century Gothic"/>
              <a:cs typeface="Calibri" panose="020F0502020204030204" pitchFamily="34" charset="0"/>
            </a:endParaRPr>
          </a:p>
        </p:txBody>
      </p:sp>
      <p:pic>
        <p:nvPicPr>
          <p:cNvPr id="52" name="Picture 51">
            <a:extLst>
              <a:ext uri="{FF2B5EF4-FFF2-40B4-BE49-F238E27FC236}">
                <a16:creationId xmlns:a16="http://schemas.microsoft.com/office/drawing/2014/main" id="{738AB84B-ABC9-EEDB-C053-9A100152C9AE}"/>
              </a:ext>
            </a:extLst>
          </p:cNvPr>
          <p:cNvPicPr>
            <a:picLocks noChangeAspect="1"/>
          </p:cNvPicPr>
          <p:nvPr/>
        </p:nvPicPr>
        <p:blipFill>
          <a:blip r:embed="rId6"/>
          <a:stretch>
            <a:fillRect/>
          </a:stretch>
        </p:blipFill>
        <p:spPr>
          <a:xfrm>
            <a:off x="582405" y="681535"/>
            <a:ext cx="6358679" cy="1012024"/>
          </a:xfrm>
          <a:prstGeom prst="rect">
            <a:avLst/>
          </a:prstGeom>
        </p:spPr>
      </p:pic>
      <p:pic>
        <p:nvPicPr>
          <p:cNvPr id="53" name="Picture 52">
            <a:extLst>
              <a:ext uri="{FF2B5EF4-FFF2-40B4-BE49-F238E27FC236}">
                <a16:creationId xmlns:a16="http://schemas.microsoft.com/office/drawing/2014/main" id="{831B9DC5-0225-705F-61F6-2EE5D97DC8B3}"/>
              </a:ext>
            </a:extLst>
          </p:cNvPr>
          <p:cNvPicPr>
            <a:picLocks noChangeAspect="1"/>
          </p:cNvPicPr>
          <p:nvPr/>
        </p:nvPicPr>
        <p:blipFill>
          <a:blip r:embed="rId7"/>
          <a:stretch>
            <a:fillRect/>
          </a:stretch>
        </p:blipFill>
        <p:spPr>
          <a:xfrm>
            <a:off x="5002028" y="3124762"/>
            <a:ext cx="1658256" cy="1072989"/>
          </a:xfrm>
          <a:prstGeom prst="rect">
            <a:avLst/>
          </a:prstGeom>
        </p:spPr>
      </p:pic>
      <p:pic>
        <p:nvPicPr>
          <p:cNvPr id="54" name="Picture 53">
            <a:extLst>
              <a:ext uri="{FF2B5EF4-FFF2-40B4-BE49-F238E27FC236}">
                <a16:creationId xmlns:a16="http://schemas.microsoft.com/office/drawing/2014/main" id="{74D14CF4-EC47-31C6-C98B-192674F160D3}"/>
              </a:ext>
            </a:extLst>
          </p:cNvPr>
          <p:cNvPicPr>
            <a:picLocks noChangeAspect="1"/>
          </p:cNvPicPr>
          <p:nvPr/>
        </p:nvPicPr>
        <p:blipFill>
          <a:blip r:embed="rId8"/>
          <a:stretch>
            <a:fillRect/>
          </a:stretch>
        </p:blipFill>
        <p:spPr>
          <a:xfrm>
            <a:off x="2821399" y="3223859"/>
            <a:ext cx="1798476" cy="579170"/>
          </a:xfrm>
          <a:prstGeom prst="rect">
            <a:avLst/>
          </a:prstGeom>
        </p:spPr>
      </p:pic>
      <p:sp>
        <p:nvSpPr>
          <p:cNvPr id="55" name="object 50">
            <a:extLst>
              <a:ext uri="{FF2B5EF4-FFF2-40B4-BE49-F238E27FC236}">
                <a16:creationId xmlns:a16="http://schemas.microsoft.com/office/drawing/2014/main" id="{1D80D577-6E28-8FC3-AF60-0CF30000DE4C}"/>
              </a:ext>
            </a:extLst>
          </p:cNvPr>
          <p:cNvSpPr txBox="1"/>
          <p:nvPr/>
        </p:nvSpPr>
        <p:spPr>
          <a:xfrm>
            <a:off x="1056038" y="3217272"/>
            <a:ext cx="1367155" cy="511743"/>
          </a:xfrm>
          <a:prstGeom prst="rect">
            <a:avLst/>
          </a:prstGeom>
        </p:spPr>
        <p:txBody>
          <a:bodyPr vert="horz" wrap="square" lIns="0" tIns="12700" rIns="0" bIns="0" rtlCol="0">
            <a:spAutoFit/>
          </a:bodyPr>
          <a:lstStyle/>
          <a:p>
            <a:pPr marL="12700" marR="5080" indent="-635" algn="ctr">
              <a:lnSpc>
                <a:spcPct val="113999"/>
              </a:lnSpc>
              <a:spcBef>
                <a:spcPts val="100"/>
              </a:spcBef>
            </a:pPr>
            <a:r>
              <a:rPr lang="ar-JO" sz="950" b="1" spc="-85" dirty="0">
                <a:latin typeface="Calibri" panose="020F0502020204030204" pitchFamily="34" charset="0"/>
                <a:ea typeface="Calibri" panose="020F0502020204030204" pitchFamily="34" charset="0"/>
                <a:cs typeface="Calibri" panose="020F0502020204030204" pitchFamily="34" charset="0"/>
              </a:rPr>
              <a:t>وثائق الدليل</a:t>
            </a:r>
          </a:p>
          <a:p>
            <a:pPr marL="12700" marR="5080" indent="-635" algn="ctr">
              <a:lnSpc>
                <a:spcPct val="113999"/>
              </a:lnSpc>
              <a:spcBef>
                <a:spcPts val="100"/>
              </a:spcBef>
            </a:pPr>
            <a:r>
              <a:rPr lang="ar-JO" sz="950" dirty="0">
                <a:latin typeface="Calibri" panose="020F0502020204030204" pitchFamily="34" charset="0"/>
                <a:ea typeface="Calibri" panose="020F0502020204030204" pitchFamily="34" charset="0"/>
                <a:cs typeface="Calibri" panose="020F0502020204030204" pitchFamily="34" charset="0"/>
              </a:rPr>
              <a:t>نص يحدد المشورة والمفاهيم الرئيسية وأفضل الممارسات</a:t>
            </a:r>
          </a:p>
        </p:txBody>
      </p:sp>
      <p:sp>
        <p:nvSpPr>
          <p:cNvPr id="59" name="object 17">
            <a:extLst>
              <a:ext uri="{FF2B5EF4-FFF2-40B4-BE49-F238E27FC236}">
                <a16:creationId xmlns:a16="http://schemas.microsoft.com/office/drawing/2014/main" id="{C665CF47-0AF1-5B0B-A42B-4237B779603D}"/>
              </a:ext>
            </a:extLst>
          </p:cNvPr>
          <p:cNvSpPr txBox="1"/>
          <p:nvPr/>
        </p:nvSpPr>
        <p:spPr>
          <a:xfrm>
            <a:off x="6079472" y="5510431"/>
            <a:ext cx="863600" cy="2488566"/>
          </a:xfrm>
          <a:prstGeom prst="rect">
            <a:avLst/>
          </a:prstGeom>
        </p:spPr>
        <p:txBody>
          <a:bodyPr vert="horz" wrap="square" lIns="0" tIns="12700" rIns="0" bIns="0" rtlCol="0">
            <a:spAutoFit/>
          </a:bodyPr>
          <a:lstStyle/>
          <a:p>
            <a:pPr marL="12700">
              <a:lnSpc>
                <a:spcPct val="100000"/>
              </a:lnSpc>
              <a:spcBef>
                <a:spcPts val="100"/>
              </a:spcBef>
            </a:pPr>
            <a:r>
              <a:rPr sz="950" spc="-25" dirty="0">
                <a:solidFill>
                  <a:srgbClr val="992B7D"/>
                </a:solidFill>
                <a:latin typeface="Century Gothic"/>
                <a:cs typeface="Calibri" panose="020F0502020204030204" pitchFamily="34" charset="0"/>
              </a:rPr>
              <a:t>CEA</a:t>
            </a:r>
            <a:endParaRPr sz="950" dirty="0">
              <a:latin typeface="Century Gothic"/>
              <a:cs typeface="Calibri" panose="020F0502020204030204" pitchFamily="34" charset="0"/>
            </a:endParaRPr>
          </a:p>
          <a:p>
            <a:pPr marL="12700" marR="554990" algn="just">
              <a:lnSpc>
                <a:spcPct val="180100"/>
              </a:lnSpc>
            </a:pPr>
            <a:r>
              <a:rPr sz="950" spc="-25" dirty="0">
                <a:solidFill>
                  <a:srgbClr val="992B7D"/>
                </a:solidFill>
                <a:latin typeface="Century Gothic"/>
                <a:cs typeface="Calibri" panose="020F0502020204030204" pitchFamily="34" charset="0"/>
              </a:rPr>
              <a:t>FAQ </a:t>
            </a:r>
            <a:r>
              <a:rPr sz="950" spc="35" dirty="0">
                <a:solidFill>
                  <a:srgbClr val="992B7D"/>
                </a:solidFill>
                <a:latin typeface="Century Gothic"/>
                <a:cs typeface="Calibri" panose="020F0502020204030204" pitchFamily="34" charset="0"/>
              </a:rPr>
              <a:t>IFRC </a:t>
            </a:r>
            <a:r>
              <a:rPr sz="950" spc="70" dirty="0">
                <a:solidFill>
                  <a:srgbClr val="992B7D"/>
                </a:solidFill>
                <a:latin typeface="Century Gothic"/>
                <a:cs typeface="Calibri" panose="020F0502020204030204" pitchFamily="34" charset="0"/>
              </a:rPr>
              <a:t>KAP</a:t>
            </a:r>
            <a:endParaRPr sz="950" dirty="0">
              <a:latin typeface="Century Gothic"/>
              <a:cs typeface="Calibri" panose="020F0502020204030204" pitchFamily="34" charset="0"/>
            </a:endParaRPr>
          </a:p>
          <a:p>
            <a:pPr marL="12700" marR="5080">
              <a:lnSpc>
                <a:spcPct val="180100"/>
              </a:lnSpc>
            </a:pPr>
            <a:r>
              <a:rPr sz="950" spc="55" dirty="0" err="1">
                <a:solidFill>
                  <a:srgbClr val="992B7D"/>
                </a:solidFill>
                <a:latin typeface="Century Gothic"/>
                <a:cs typeface="Calibri" panose="020F0502020204030204" pitchFamily="34" charset="0"/>
              </a:rPr>
              <a:t>KoBo</a:t>
            </a:r>
            <a:r>
              <a:rPr sz="950" spc="-5" dirty="0">
                <a:solidFill>
                  <a:srgbClr val="992B7D"/>
                </a:solidFill>
                <a:latin typeface="Century Gothic"/>
                <a:cs typeface="Calibri" panose="020F0502020204030204" pitchFamily="34" charset="0"/>
              </a:rPr>
              <a:t> </a:t>
            </a:r>
            <a:r>
              <a:rPr sz="950" spc="-10" dirty="0">
                <a:solidFill>
                  <a:srgbClr val="992B7D"/>
                </a:solidFill>
                <a:latin typeface="Century Gothic"/>
                <a:cs typeface="Calibri" panose="020F0502020204030204" pitchFamily="34" charset="0"/>
              </a:rPr>
              <a:t>Toolbox</a:t>
            </a:r>
            <a:endParaRPr lang="ar-JO" sz="950" spc="-10" dirty="0">
              <a:solidFill>
                <a:srgbClr val="992B7D"/>
              </a:solidFill>
              <a:latin typeface="Century Gothic"/>
              <a:cs typeface="Calibri" panose="020F0502020204030204" pitchFamily="34" charset="0"/>
            </a:endParaRPr>
          </a:p>
          <a:p>
            <a:pPr marL="12700" marR="5080">
              <a:lnSpc>
                <a:spcPct val="180100"/>
              </a:lnSpc>
            </a:pPr>
            <a:r>
              <a:rPr sz="950" spc="-10" dirty="0">
                <a:solidFill>
                  <a:srgbClr val="992B7D"/>
                </a:solidFill>
                <a:latin typeface="Century Gothic"/>
                <a:cs typeface="Calibri" panose="020F0502020204030204" pitchFamily="34" charset="0"/>
              </a:rPr>
              <a:t> </a:t>
            </a:r>
            <a:r>
              <a:rPr sz="950" spc="-25" dirty="0">
                <a:solidFill>
                  <a:srgbClr val="992B7D"/>
                </a:solidFill>
                <a:latin typeface="Century Gothic"/>
                <a:cs typeface="Calibri" panose="020F0502020204030204" pitchFamily="34" charset="0"/>
              </a:rPr>
              <a:t>M&amp;E</a:t>
            </a:r>
            <a:endParaRPr sz="950" dirty="0">
              <a:latin typeface="Century Gothic"/>
              <a:cs typeface="Calibri" panose="020F0502020204030204" pitchFamily="34" charset="0"/>
            </a:endParaRPr>
          </a:p>
          <a:p>
            <a:pPr marL="12700" marR="447675">
              <a:lnSpc>
                <a:spcPct val="180100"/>
              </a:lnSpc>
            </a:pPr>
            <a:r>
              <a:rPr sz="950" spc="65" dirty="0">
                <a:solidFill>
                  <a:srgbClr val="992B7D"/>
                </a:solidFill>
                <a:latin typeface="Century Gothic"/>
                <a:cs typeface="Calibri" panose="020F0502020204030204" pitchFamily="34" charset="0"/>
              </a:rPr>
              <a:t>WASH </a:t>
            </a:r>
            <a:r>
              <a:rPr sz="950" spc="-25" dirty="0">
                <a:solidFill>
                  <a:srgbClr val="992B7D"/>
                </a:solidFill>
                <a:latin typeface="Century Gothic"/>
                <a:cs typeface="Calibri" panose="020F0502020204030204" pitchFamily="34" charset="0"/>
              </a:rPr>
              <a:t>PGI </a:t>
            </a:r>
            <a:r>
              <a:rPr sz="950" spc="65" dirty="0">
                <a:solidFill>
                  <a:srgbClr val="992B7D"/>
                </a:solidFill>
                <a:latin typeface="Century Gothic"/>
                <a:cs typeface="Calibri" panose="020F0502020204030204" pitchFamily="34" charset="0"/>
              </a:rPr>
              <a:t>PMER </a:t>
            </a:r>
            <a:r>
              <a:rPr sz="950" spc="55" dirty="0">
                <a:solidFill>
                  <a:srgbClr val="992B7D"/>
                </a:solidFill>
                <a:latin typeface="Century Gothic"/>
                <a:cs typeface="Calibri" panose="020F0502020204030204" pitchFamily="34" charset="0"/>
              </a:rPr>
              <a:t>SEA</a:t>
            </a:r>
            <a:endParaRPr sz="950" dirty="0">
              <a:latin typeface="Century Gothic"/>
              <a:cs typeface="Calibri" panose="020F0502020204030204" pitchFamily="34" charset="0"/>
            </a:endParaRPr>
          </a:p>
        </p:txBody>
      </p:sp>
      <p:sp>
        <p:nvSpPr>
          <p:cNvPr id="60" name="object 6">
            <a:extLst>
              <a:ext uri="{FF2B5EF4-FFF2-40B4-BE49-F238E27FC236}">
                <a16:creationId xmlns:a16="http://schemas.microsoft.com/office/drawing/2014/main" id="{E852718D-11F5-7823-7DFF-0DDA69E41DAB}"/>
              </a:ext>
            </a:extLst>
          </p:cNvPr>
          <p:cNvSpPr txBox="1"/>
          <p:nvPr/>
        </p:nvSpPr>
        <p:spPr>
          <a:xfrm>
            <a:off x="1341561" y="9430200"/>
            <a:ext cx="5920551" cy="259045"/>
          </a:xfrm>
          <a:prstGeom prst="rect">
            <a:avLst/>
          </a:prstGeom>
        </p:spPr>
        <p:txBody>
          <a:bodyPr vert="horz" wrap="square" lIns="0" tIns="12700" rIns="0" bIns="0" rtlCol="0">
            <a:spAutoFit/>
          </a:bodyPr>
          <a:lstStyle/>
          <a:p>
            <a:pPr marL="132080" marR="5080" indent="-120014" rtl="1">
              <a:lnSpc>
                <a:spcPct val="100000"/>
              </a:lnSpc>
              <a:spcBef>
                <a:spcPts val="100"/>
              </a:spcBef>
            </a:pPr>
            <a:r>
              <a:rPr lang="ar-JO" sz="800" dirty="0">
                <a:solidFill>
                  <a:srgbClr val="992B7D"/>
                </a:solidFill>
                <a:latin typeface="Calibri" panose="020F0502020204030204" pitchFamily="34" charset="0"/>
                <a:ea typeface="Calibri" panose="020F0502020204030204" pitchFamily="34" charset="0"/>
                <a:cs typeface="Calibri" panose="020F0502020204030204" pitchFamily="34" charset="0"/>
              </a:rPr>
              <a:t>1. </a:t>
            </a:r>
            <a:r>
              <a:rPr lang="ar-JO" sz="800" dirty="0">
                <a:solidFill>
                  <a:schemeClr val="tx1"/>
                </a:solidFill>
                <a:latin typeface="Calibri" panose="020F0502020204030204" pitchFamily="34" charset="0"/>
                <a:ea typeface="Calibri" panose="020F0502020204030204" pitchFamily="34" charset="0"/>
                <a:cs typeface="Calibri" panose="020F0502020204030204" pitchFamily="34" charset="0"/>
              </a:rPr>
              <a:t>تصف المشاركة والمساءلة المجتمعية عملية العمل بطريقة شفافة وتشاركية مع المجتمعات والتي من شأنها تحسين جودة البرامج والعمليات المقدمة، ومن الممكن  أن يحل محلها مصطلح المساءلة تجاه الأشخاص أو السكان المتضررين.</a:t>
            </a:r>
            <a:endParaRPr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1" name="object 3">
            <a:extLst>
              <a:ext uri="{FF2B5EF4-FFF2-40B4-BE49-F238E27FC236}">
                <a16:creationId xmlns:a16="http://schemas.microsoft.com/office/drawing/2014/main" id="{B1AB43E6-DC62-B258-4D18-EB980E521410}"/>
              </a:ext>
            </a:extLst>
          </p:cNvPr>
          <p:cNvSpPr txBox="1"/>
          <p:nvPr/>
        </p:nvSpPr>
        <p:spPr>
          <a:xfrm>
            <a:off x="4866244" y="10106831"/>
            <a:ext cx="1673225" cy="135935"/>
          </a:xfrm>
          <a:prstGeom prst="rect">
            <a:avLst/>
          </a:prstGeom>
        </p:spPr>
        <p:txBody>
          <a:bodyPr vert="horz" wrap="square" lIns="0" tIns="12700" rIns="0" bIns="0" rtlCol="0">
            <a:spAutoFit/>
          </a:bodyPr>
          <a:lstStyle/>
          <a:p>
            <a:pPr marL="12700" rtl="1">
              <a:lnSpc>
                <a:spcPct val="100000"/>
              </a:lnSpc>
              <a:spcBef>
                <a:spcPts val="100"/>
              </a:spcBef>
            </a:pPr>
            <a:r>
              <a:rPr lang="ar-JO" sz="800" b="1" dirty="0">
                <a:solidFill>
                  <a:srgbClr val="97569C"/>
                </a:solidFill>
                <a:latin typeface="Calibri" panose="020F0502020204030204" pitchFamily="34" charset="0"/>
                <a:ea typeface="Calibri" panose="020F0502020204030204" pitchFamily="34" charset="0"/>
                <a:cs typeface="Calibri" panose="020F0502020204030204" pitchFamily="34" charset="0"/>
              </a:rPr>
              <a:t>الوحدة 4  </a:t>
            </a:r>
            <a:r>
              <a:rPr lang="ar-JO" sz="800" b="1" dirty="0">
                <a:solidFill>
                  <a:schemeClr val="tx1"/>
                </a:solidFill>
                <a:latin typeface="Calibri" panose="020F0502020204030204" pitchFamily="34" charset="0"/>
                <a:ea typeface="Calibri" panose="020F0502020204030204" pitchFamily="34" charset="0"/>
                <a:cs typeface="Calibri" panose="020F0502020204030204" pitchFamily="34" charset="0"/>
              </a:rPr>
              <a:t>استعراض لهذا المستند</a:t>
            </a:r>
            <a:endParaRPr sz="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711450" y="2070100"/>
            <a:ext cx="4584700" cy="0"/>
          </a:xfrm>
          <a:custGeom>
            <a:avLst/>
            <a:gdLst/>
            <a:ahLst/>
            <a:cxnLst/>
            <a:rect l="l" t="t" r="r" b="b"/>
            <a:pathLst>
              <a:path w="4584700">
                <a:moveTo>
                  <a:pt x="0" y="0"/>
                </a:moveTo>
                <a:lnTo>
                  <a:pt x="4584446" y="0"/>
                </a:lnTo>
              </a:path>
            </a:pathLst>
          </a:custGeom>
          <a:ln w="6350">
            <a:solidFill>
              <a:srgbClr val="0D2243"/>
            </a:solidFill>
          </a:ln>
        </p:spPr>
        <p:txBody>
          <a:bodyPr wrap="square" lIns="0" tIns="0" rIns="0" bIns="0" rtlCol="0"/>
          <a:lstStyle/>
          <a:p>
            <a:endParaRPr>
              <a:cs typeface="Calibri" panose="020F0502020204030204" pitchFamily="34" charset="0"/>
            </a:endParaRPr>
          </a:p>
        </p:txBody>
      </p:sp>
      <p:sp>
        <p:nvSpPr>
          <p:cNvPr id="3" name="object 3"/>
          <p:cNvSpPr/>
          <p:nvPr/>
        </p:nvSpPr>
        <p:spPr>
          <a:xfrm>
            <a:off x="4326255" y="2748150"/>
            <a:ext cx="2969895" cy="0"/>
          </a:xfrm>
          <a:custGeom>
            <a:avLst/>
            <a:gdLst/>
            <a:ahLst/>
            <a:cxnLst/>
            <a:rect l="l" t="t" r="r" b="b"/>
            <a:pathLst>
              <a:path w="2969895">
                <a:moveTo>
                  <a:pt x="0" y="0"/>
                </a:moveTo>
                <a:lnTo>
                  <a:pt x="2969704" y="0"/>
                </a:lnTo>
              </a:path>
            </a:pathLst>
          </a:custGeom>
          <a:ln w="6350">
            <a:solidFill>
              <a:srgbClr val="992B7D"/>
            </a:solidFill>
          </a:ln>
        </p:spPr>
        <p:txBody>
          <a:bodyPr wrap="square" lIns="0" tIns="0" rIns="0" bIns="0" rtlCol="0"/>
          <a:lstStyle/>
          <a:p>
            <a:endParaRPr>
              <a:cs typeface="Calibri" panose="020F0502020204030204" pitchFamily="34" charset="0"/>
            </a:endParaRPr>
          </a:p>
        </p:txBody>
      </p:sp>
      <p:sp>
        <p:nvSpPr>
          <p:cNvPr id="4" name="object 4"/>
          <p:cNvSpPr txBox="1">
            <a:spLocks noGrp="1"/>
          </p:cNvSpPr>
          <p:nvPr>
            <p:ph type="title"/>
          </p:nvPr>
        </p:nvSpPr>
        <p:spPr>
          <a:xfrm>
            <a:off x="1568451" y="744210"/>
            <a:ext cx="5703384" cy="1300356"/>
          </a:xfrm>
          <a:prstGeom prst="rect">
            <a:avLst/>
          </a:prstGeom>
        </p:spPr>
        <p:txBody>
          <a:bodyPr vert="horz" wrap="square" lIns="0" tIns="68580" rIns="0" bIns="0" rtlCol="0">
            <a:spAutoFit/>
          </a:bodyPr>
          <a:lstStyle/>
          <a:p>
            <a:pPr marL="12700" marR="5080" rtl="1">
              <a:lnSpc>
                <a:spcPts val="3200"/>
              </a:lnSpc>
              <a:spcBef>
                <a:spcPts val="540"/>
              </a:spcBef>
            </a:pPr>
            <a:r>
              <a:rPr lang="ar-JO" spc="210" dirty="0">
                <a:solidFill>
                  <a:schemeClr val="tx1"/>
                </a:solidFill>
                <a:latin typeface="Calibri" panose="020F0502020204030204" pitchFamily="34" charset="0"/>
                <a:ea typeface="Calibri" panose="020F0502020204030204" pitchFamily="34" charset="0"/>
                <a:cs typeface="Calibri" panose="020F0502020204030204" pitchFamily="34" charset="0"/>
              </a:rPr>
              <a:t>نظرة عامة: كيفية استخدام استطلاعات التصور في آلية التغذية الراجعة</a:t>
            </a:r>
            <a:endParaRPr lang="en-US" b="0" spc="65" dirty="0">
              <a:latin typeface="Century Gothic"/>
              <a:cs typeface="Calibri" panose="020F0502020204030204" pitchFamily="34" charset="0"/>
            </a:endParaRPr>
          </a:p>
        </p:txBody>
      </p:sp>
      <p:graphicFrame>
        <p:nvGraphicFramePr>
          <p:cNvPr id="6" name="object 6"/>
          <p:cNvGraphicFramePr>
            <a:graphicFrameLocks noGrp="1"/>
          </p:cNvGraphicFramePr>
          <p:nvPr>
            <p:extLst>
              <p:ext uri="{D42A27DB-BD31-4B8C-83A1-F6EECF244321}">
                <p14:modId xmlns:p14="http://schemas.microsoft.com/office/powerpoint/2010/main" val="3556532361"/>
              </p:ext>
            </p:extLst>
          </p:nvPr>
        </p:nvGraphicFramePr>
        <p:xfrm>
          <a:off x="720001" y="3107436"/>
          <a:ext cx="6120130" cy="5966459"/>
        </p:xfrm>
        <a:graphic>
          <a:graphicData uri="http://schemas.openxmlformats.org/drawingml/2006/table">
            <a:tbl>
              <a:tblPr firstRow="1" bandRow="1">
                <a:tableStyleId>{2D5ABB26-0587-4C30-8999-92F81FD0307C}</a:tableStyleId>
              </a:tblPr>
              <a:tblGrid>
                <a:gridCol w="3060065">
                  <a:extLst>
                    <a:ext uri="{9D8B030D-6E8A-4147-A177-3AD203B41FA5}">
                      <a16:colId xmlns:a16="http://schemas.microsoft.com/office/drawing/2014/main" val="20000"/>
                    </a:ext>
                  </a:extLst>
                </a:gridCol>
                <a:gridCol w="3060065">
                  <a:extLst>
                    <a:ext uri="{9D8B030D-6E8A-4147-A177-3AD203B41FA5}">
                      <a16:colId xmlns:a16="http://schemas.microsoft.com/office/drawing/2014/main" val="20001"/>
                    </a:ext>
                  </a:extLst>
                </a:gridCol>
              </a:tblGrid>
              <a:tr h="326390">
                <a:tc gridSpan="2">
                  <a:txBody>
                    <a:bodyPr/>
                    <a:lstStyle/>
                    <a:p>
                      <a:pPr algn="ctr">
                        <a:lnSpc>
                          <a:spcPct val="100000"/>
                        </a:lnSpc>
                        <a:spcBef>
                          <a:spcPts val="819"/>
                        </a:spcBef>
                      </a:pPr>
                      <a:r>
                        <a:rPr lang="ar-JO" sz="900" b="1" spc="60" baseline="0" dirty="0">
                          <a:solidFill>
                            <a:srgbClr val="FFFFFF"/>
                          </a:solidFill>
                          <a:latin typeface="Century Gothic"/>
                          <a:cs typeface="Calibri" panose="020F0502020204030204" pitchFamily="34" charset="0"/>
                        </a:rPr>
                        <a:t>المقدمة</a:t>
                      </a:r>
                      <a:endParaRPr sz="900" baseline="0" dirty="0">
                        <a:latin typeface="Century Gothic"/>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0"/>
                  </a:ext>
                </a:extLst>
              </a:tr>
              <a:tr h="302895">
                <a:tc>
                  <a:txBody>
                    <a:bodyPr/>
                    <a:lstStyle/>
                    <a:p>
                      <a:pPr marL="107950" algn="r">
                        <a:lnSpc>
                          <a:spcPct val="100000"/>
                        </a:lnSpc>
                        <a:spcBef>
                          <a:spcPts val="640"/>
                        </a:spcBef>
                      </a:pPr>
                      <a:r>
                        <a:rPr lang="ar-JO" sz="900" b="1" i="1" spc="20" baseline="0" dirty="0">
                          <a:solidFill>
                            <a:srgbClr val="0D2243"/>
                          </a:solidFill>
                          <a:latin typeface="Calibri"/>
                          <a:cs typeface="Calibri" panose="020F0502020204030204" pitchFamily="34" charset="0"/>
                        </a:rPr>
                        <a:t>من يجب أن يقرأ هذا؟</a:t>
                      </a:r>
                      <a:endParaRPr sz="900" baseline="0" dirty="0">
                        <a:latin typeface="Calibri"/>
                        <a:cs typeface="Calibri" panose="020F0502020204030204" pitchFamily="34" charset="0"/>
                      </a:endParaRPr>
                    </a:p>
                  </a:txBody>
                  <a:tcPr marL="0" marR="0" marT="81280" marB="0">
                    <a:lnR w="6350">
                      <a:solidFill>
                        <a:srgbClr val="0D2243"/>
                      </a:solidFill>
                      <a:prstDash val="solid"/>
                    </a:lnR>
                    <a:lnB w="6350">
                      <a:solidFill>
                        <a:srgbClr val="0D2243"/>
                      </a:solidFill>
                      <a:prstDash val="solid"/>
                    </a:lnB>
                    <a:solidFill>
                      <a:srgbClr val="F7DEEA"/>
                    </a:solidFill>
                  </a:tcPr>
                </a:tc>
                <a:tc>
                  <a:txBody>
                    <a:bodyPr/>
                    <a:lstStyle/>
                    <a:p>
                      <a:pPr marL="107950" algn="r">
                        <a:lnSpc>
                          <a:spcPct val="100000"/>
                        </a:lnSpc>
                        <a:spcBef>
                          <a:spcPts val="640"/>
                        </a:spcBef>
                      </a:pPr>
                      <a:r>
                        <a:rPr lang="ar-JO" sz="900" b="1" i="1" baseline="0" dirty="0">
                          <a:solidFill>
                            <a:srgbClr val="0D2243"/>
                          </a:solidFill>
                          <a:latin typeface="Calibri"/>
                          <a:cs typeface="Calibri" panose="020F0502020204030204" pitchFamily="34" charset="0"/>
                        </a:rPr>
                        <a:t>يتضمن المحتوى </a:t>
                      </a:r>
                      <a:endParaRPr sz="900" baseline="0" dirty="0">
                        <a:latin typeface="Calibri"/>
                        <a:cs typeface="Calibri" panose="020F0502020204030204" pitchFamily="34" charset="0"/>
                      </a:endParaRPr>
                    </a:p>
                  </a:txBody>
                  <a:tcPr marL="0" marR="0" marT="81280" marB="0">
                    <a:lnL w="6350">
                      <a:solidFill>
                        <a:srgbClr val="0D2243"/>
                      </a:solidFill>
                      <a:prstDash val="solid"/>
                    </a:lnL>
                    <a:lnR w="6350" cap="flat" cmpd="sng" algn="ctr">
                      <a:solidFill>
                        <a:srgbClr val="0D2243"/>
                      </a:solidFill>
                      <a:prstDash val="solid"/>
                      <a:round/>
                      <a:headEnd type="none" w="med" len="med"/>
                      <a:tailEnd type="none" w="med" len="med"/>
                    </a:lnR>
                    <a:lnB w="6350">
                      <a:solidFill>
                        <a:srgbClr val="0D2243"/>
                      </a:solidFill>
                      <a:prstDash val="solid"/>
                    </a:lnB>
                    <a:solidFill>
                      <a:srgbClr val="F7DEEA"/>
                    </a:solidFill>
                  </a:tcPr>
                </a:tc>
                <a:extLst>
                  <a:ext uri="{0D108BD9-81ED-4DB2-BD59-A6C34878D82A}">
                    <a16:rowId xmlns:a16="http://schemas.microsoft.com/office/drawing/2014/main" val="10001"/>
                  </a:ext>
                </a:extLst>
              </a:tr>
              <a:tr h="607695">
                <a:tc>
                  <a:txBody>
                    <a:bodyPr/>
                    <a:lstStyle/>
                    <a:p>
                      <a:pPr marL="107315" marR="377825" indent="0" algn="r" rtl="1">
                        <a:lnSpc>
                          <a:spcPct val="111100"/>
                        </a:lnSpc>
                        <a:spcBef>
                          <a:spcPts val="520"/>
                        </a:spcBef>
                        <a:buClr>
                          <a:srgbClr val="992B7D"/>
                        </a:buClr>
                        <a:buFont typeface="Wingdings"/>
                        <a:buNone/>
                        <a:tabLst>
                          <a:tab pos="215900" algn="l"/>
                        </a:tabLst>
                      </a:pPr>
                      <a:r>
                        <a:rPr lang="ar-JO" sz="900" b="0" i="0" baseline="0" dirty="0">
                          <a:solidFill>
                            <a:schemeClr val="tx1"/>
                          </a:solidFill>
                          <a:effectLst/>
                          <a:latin typeface="+mn-lt"/>
                          <a:ea typeface="+mn-ea"/>
                          <a:cs typeface="Calibri" panose="020F0502020204030204" pitchFamily="34" charset="0"/>
                        </a:rPr>
                        <a:t>أي شخص جديد نسبيًا على مصطلحات وممارسة استخدام استطلاعات التصور كجزء من آلية التغذية الراجعة. </a:t>
                      </a:r>
                      <a:endParaRPr sz="900" baseline="0" dirty="0">
                        <a:latin typeface="Arial"/>
                        <a:cs typeface="Calibri" panose="020F0502020204030204" pitchFamily="34" charset="0"/>
                      </a:endParaRPr>
                    </a:p>
                  </a:txBody>
                  <a:tcPr marL="0" marR="0" marT="66040" marB="0">
                    <a:lnR w="6350">
                      <a:solidFill>
                        <a:srgbClr val="0D2243"/>
                      </a:solidFill>
                      <a:prstDash val="solid"/>
                    </a:lnR>
                    <a:lnT w="6350">
                      <a:solidFill>
                        <a:srgbClr val="0D2243"/>
                      </a:solidFill>
                      <a:prstDash val="solid"/>
                    </a:lnT>
                  </a:tcPr>
                </a:tc>
                <a:tc>
                  <a:txBody>
                    <a:bodyPr/>
                    <a:lstStyle/>
                    <a:p>
                      <a:pPr marL="279400" marR="382270" indent="-171450" rtl="1">
                        <a:lnSpc>
                          <a:spcPct val="111100"/>
                        </a:lnSpc>
                        <a:spcBef>
                          <a:spcPts val="520"/>
                        </a:spcBef>
                        <a:buFont typeface="Arial" panose="020B0604020202020204" pitchFamily="34" charset="0"/>
                        <a:buChar char="•"/>
                      </a:pPr>
                      <a:r>
                        <a:rPr lang="ar-JO" sz="900" baseline="0" dirty="0">
                          <a:cs typeface="Calibri" panose="020F0502020204030204" pitchFamily="34" charset="0"/>
                        </a:rPr>
                        <a:t>مقدمة إلى استطلاعات التصور والتغذية الراجعة المجتمعية ومراحل دورة الملاحظات والانطباعات. </a:t>
                      </a:r>
                      <a:endParaRPr sz="900" baseline="0" dirty="0">
                        <a:latin typeface="Arial"/>
                        <a:cs typeface="Calibri" panose="020F0502020204030204" pitchFamily="34" charset="0"/>
                      </a:endParaRPr>
                    </a:p>
                  </a:txBody>
                  <a:tcPr marL="0" marR="0" marT="66040" marB="0">
                    <a:lnL w="6350">
                      <a:solidFill>
                        <a:srgbClr val="0D2243"/>
                      </a:solidFill>
                      <a:prstDash val="solid"/>
                    </a:lnL>
                    <a:lnR w="6350" cap="flat" cmpd="sng" algn="ctr">
                      <a:solidFill>
                        <a:srgbClr val="0D2243"/>
                      </a:solidFill>
                      <a:prstDash val="solid"/>
                      <a:round/>
                      <a:headEnd type="none" w="med" len="med"/>
                      <a:tailEnd type="none" w="med" len="med"/>
                    </a:lnR>
                    <a:lnT w="6350">
                      <a:solidFill>
                        <a:srgbClr val="0D2243"/>
                      </a:solidFill>
                      <a:prstDash val="solid"/>
                    </a:lnT>
                  </a:tcPr>
                </a:tc>
                <a:extLst>
                  <a:ext uri="{0D108BD9-81ED-4DB2-BD59-A6C34878D82A}">
                    <a16:rowId xmlns:a16="http://schemas.microsoft.com/office/drawing/2014/main" val="10002"/>
                  </a:ext>
                </a:extLst>
              </a:tr>
              <a:tr h="326390">
                <a:tc gridSpan="2">
                  <a:txBody>
                    <a:bodyPr/>
                    <a:lstStyle/>
                    <a:p>
                      <a:pPr algn="ctr">
                        <a:lnSpc>
                          <a:spcPct val="100000"/>
                        </a:lnSpc>
                        <a:spcBef>
                          <a:spcPts val="819"/>
                        </a:spcBef>
                      </a:pPr>
                      <a:r>
                        <a:rPr lang="ar-JO" sz="900" b="1" spc="60" baseline="0" dirty="0">
                          <a:solidFill>
                            <a:srgbClr val="FFFFFF"/>
                          </a:solidFill>
                          <a:latin typeface="Century Gothic"/>
                          <a:cs typeface="Calibri" panose="020F0502020204030204" pitchFamily="34" charset="0"/>
                        </a:rPr>
                        <a:t>المرحلة الأولى: بناء ألية الملاحظات والانطباعات </a:t>
                      </a:r>
                      <a:endParaRPr sz="900" baseline="0" dirty="0">
                        <a:latin typeface="Century Gothic"/>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3"/>
                  </a:ext>
                </a:extLst>
              </a:tr>
              <a:tr h="302895">
                <a:tc>
                  <a:txBody>
                    <a:bodyPr/>
                    <a:lstStyle/>
                    <a:p>
                      <a:pPr marL="107950" algn="r">
                        <a:lnSpc>
                          <a:spcPct val="100000"/>
                        </a:lnSpc>
                        <a:spcBef>
                          <a:spcPts val="635"/>
                        </a:spcBef>
                      </a:pPr>
                      <a:r>
                        <a:rPr lang="ar-JO" sz="900" b="1" i="1" baseline="0" dirty="0">
                          <a:solidFill>
                            <a:srgbClr val="0D2243"/>
                          </a:solidFill>
                          <a:latin typeface="Calibri"/>
                          <a:cs typeface="Calibri" panose="020F0502020204030204" pitchFamily="34" charset="0"/>
                        </a:rPr>
                        <a:t>من يجب أن يقرأ هذا؟</a:t>
                      </a:r>
                      <a:endParaRPr sz="900" baseline="0" dirty="0">
                        <a:latin typeface="Calibri"/>
                        <a:cs typeface="Calibri" panose="020F0502020204030204" pitchFamily="34" charset="0"/>
                      </a:endParaRPr>
                    </a:p>
                  </a:txBody>
                  <a:tcPr marL="0" marR="0" marT="80645" marB="0">
                    <a:lnR w="6350">
                      <a:solidFill>
                        <a:srgbClr val="0D2243"/>
                      </a:solidFill>
                      <a:prstDash val="solid"/>
                    </a:lnR>
                    <a:lnB w="6350">
                      <a:solidFill>
                        <a:srgbClr val="0D2243"/>
                      </a:solidFill>
                      <a:prstDash val="solid"/>
                    </a:lnB>
                    <a:solidFill>
                      <a:srgbClr val="F7DEEA"/>
                    </a:solidFill>
                  </a:tcPr>
                </a:tc>
                <a:tc>
                  <a:txBody>
                    <a:bodyPr/>
                    <a:lstStyle/>
                    <a:p>
                      <a:pPr marL="107950" algn="r">
                        <a:lnSpc>
                          <a:spcPct val="100000"/>
                        </a:lnSpc>
                        <a:spcBef>
                          <a:spcPts val="635"/>
                        </a:spcBef>
                      </a:pPr>
                      <a:r>
                        <a:rPr lang="ar-JO" sz="900" b="1" i="1" baseline="0" dirty="0">
                          <a:solidFill>
                            <a:srgbClr val="0D2243"/>
                          </a:solidFill>
                          <a:latin typeface="Calibri"/>
                          <a:cs typeface="Calibri" panose="020F0502020204030204" pitchFamily="34" charset="0"/>
                        </a:rPr>
                        <a:t>الخطوات التي يجب اتخاذها</a:t>
                      </a:r>
                      <a:endParaRPr sz="900" baseline="0" dirty="0">
                        <a:latin typeface="Calibri"/>
                        <a:cs typeface="Calibri" panose="020F0502020204030204" pitchFamily="34" charset="0"/>
                      </a:endParaRPr>
                    </a:p>
                  </a:txBody>
                  <a:tcPr marL="0" marR="0" marT="80645" marB="0">
                    <a:lnL w="6350">
                      <a:solidFill>
                        <a:srgbClr val="0D2243"/>
                      </a:solidFill>
                      <a:prstDash val="solid"/>
                    </a:lnL>
                    <a:lnR w="6350" cap="flat" cmpd="sng" algn="ctr">
                      <a:solidFill>
                        <a:srgbClr val="0D2243"/>
                      </a:solidFill>
                      <a:prstDash val="solid"/>
                      <a:round/>
                      <a:headEnd type="none" w="med" len="med"/>
                      <a:tailEnd type="none" w="med" len="med"/>
                    </a:lnR>
                    <a:lnB w="6350">
                      <a:solidFill>
                        <a:srgbClr val="0D2243"/>
                      </a:solidFill>
                      <a:prstDash val="solid"/>
                    </a:lnB>
                    <a:solidFill>
                      <a:srgbClr val="F7DEEA"/>
                    </a:solidFill>
                  </a:tcPr>
                </a:tc>
                <a:extLst>
                  <a:ext uri="{0D108BD9-81ED-4DB2-BD59-A6C34878D82A}">
                    <a16:rowId xmlns:a16="http://schemas.microsoft.com/office/drawing/2014/main" val="10004"/>
                  </a:ext>
                </a:extLst>
              </a:tr>
              <a:tr h="2893695">
                <a:tc>
                  <a:txBody>
                    <a:bodyPr/>
                    <a:lstStyle/>
                    <a:p>
                      <a:pPr marL="107950" indent="0" algn="just" rtl="1">
                        <a:lnSpc>
                          <a:spcPct val="100000"/>
                        </a:lnSpc>
                        <a:spcBef>
                          <a:spcPts val="640"/>
                        </a:spcBef>
                        <a:buClr>
                          <a:srgbClr val="992B7D"/>
                        </a:buClr>
                        <a:buFont typeface="Arial Black"/>
                        <a:buNone/>
                        <a:tabLst>
                          <a:tab pos="287020" algn="l"/>
                        </a:tabLst>
                      </a:pPr>
                      <a:br>
                        <a:rPr lang="ar-JO" sz="900" baseline="0" dirty="0">
                          <a:cs typeface="Calibri" panose="020F0502020204030204" pitchFamily="34" charset="0"/>
                        </a:rPr>
                      </a:br>
                      <a:r>
                        <a:rPr lang="ar-JO" sz="900" b="0" i="0" baseline="0" dirty="0">
                          <a:solidFill>
                            <a:schemeClr val="tx1"/>
                          </a:solidFill>
                          <a:effectLst/>
                          <a:latin typeface="+mn-lt"/>
                          <a:ea typeface="+mn-ea"/>
                          <a:cs typeface="Calibri" panose="020F0502020204030204" pitchFamily="34" charset="0"/>
                        </a:rPr>
                        <a:t>أي شخص يخطط لإجراء إستطلاع  للتصورات مع المجتمعات، أو يرغب في تعزيز النهج الخاص به في إجراء مثل هذه الاستطلاعات.</a:t>
                      </a:r>
                      <a:endParaRPr sz="900" baseline="0" dirty="0">
                        <a:latin typeface="Arial"/>
                        <a:cs typeface="Calibri" panose="020F0502020204030204" pitchFamily="34" charset="0"/>
                      </a:endParaRPr>
                    </a:p>
                  </a:txBody>
                  <a:tcPr marL="0" marR="0" marT="81280"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rgbClr val="FF66CC"/>
                          </a:solidFill>
                          <a:cs typeface="Calibri" panose="020F0502020204030204" pitchFamily="34" charset="0"/>
                        </a:rPr>
                        <a:t>احصل على التأييد الذي تحتاجه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rgbClr val="FF66CC"/>
                          </a:solidFill>
                          <a:cs typeface="Calibri" panose="020F0502020204030204" pitchFamily="34" charset="0"/>
                        </a:rPr>
                        <a:t>تحديد حجم آلية التغذية الراجعة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rgbClr val="FF66CC"/>
                          </a:solidFill>
                          <a:cs typeface="Calibri" panose="020F0502020204030204" pitchFamily="34" charset="0"/>
                        </a:rPr>
                        <a:t>تحديد قنوات الاتصال الخاصة بك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rgbClr val="FF66CC"/>
                          </a:solidFill>
                          <a:cs typeface="Calibri" panose="020F0502020204030204" pitchFamily="34" charset="0"/>
                        </a:rPr>
                        <a:t>حدد كيفية توثيق الملاحظات والانطباعات المفتوحة</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rgbClr val="FF66CC"/>
                          </a:solidFill>
                          <a:cs typeface="Calibri" panose="020F0502020204030204" pitchFamily="34" charset="0"/>
                        </a:rPr>
                        <a:t> تصميم وتخطيط تدفق المعلومات</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rgbClr val="FF66CC"/>
                          </a:solidFill>
                          <a:cs typeface="Calibri" panose="020F0502020204030204" pitchFamily="34" charset="0"/>
                        </a:rPr>
                        <a:t>الاتفاق على الأدوار والمسؤوليات والأطر الزمنية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rgbClr val="FF66CC"/>
                          </a:solidFill>
                          <a:cs typeface="Calibri" panose="020F0502020204030204" pitchFamily="34" charset="0"/>
                        </a:rPr>
                        <a:t>تحديد الموارد التي ستحتاجها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rgbClr val="FF66CC"/>
                          </a:solidFill>
                          <a:cs typeface="Calibri" panose="020F0502020204030204" pitchFamily="34" charset="0"/>
                        </a:rPr>
                        <a:t>إجراء التدريبات اللازمة</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solidFill>
                            <a:srgbClr val="FF66CC"/>
                          </a:solidFill>
                          <a:cs typeface="Calibri" panose="020F0502020204030204" pitchFamily="34" charset="0"/>
                        </a:rPr>
                        <a:t> الإعلان عن آلية التغذية الراجعة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cs typeface="Calibri" panose="020F0502020204030204" pitchFamily="34" charset="0"/>
                        </a:rPr>
                        <a:t>دمجها في أنظمة الرصد والتقييم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cs typeface="Calibri" panose="020F0502020204030204" pitchFamily="34" charset="0"/>
                        </a:rPr>
                        <a:t>تصميم العينة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cs typeface="Calibri" panose="020F0502020204030204" pitchFamily="34" charset="0"/>
                        </a:rPr>
                        <a:t>الاختيار بين الجمع الذاتي مقابل جمع البيانات بشكل مستقل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cs typeface="Calibri" panose="020F0502020204030204" pitchFamily="34" charset="0"/>
                        </a:rPr>
                        <a:t>حدد عدد المرات التي سيتم فيها جمع البيانات</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cs typeface="Calibri" panose="020F0502020204030204" pitchFamily="34" charset="0"/>
                        </a:rPr>
                        <a:t> العثور على الأسئلة الصحيحة </a:t>
                      </a:r>
                    </a:p>
                    <a:p>
                      <a:pPr marL="287020" indent="-179070" algn="r" rtl="1">
                        <a:lnSpc>
                          <a:spcPct val="100000"/>
                        </a:lnSpc>
                        <a:spcBef>
                          <a:spcPts val="640"/>
                        </a:spcBef>
                        <a:buClr>
                          <a:srgbClr val="992B7D"/>
                        </a:buClr>
                        <a:buFont typeface="Arial Black"/>
                        <a:buAutoNum type="arabicPeriod"/>
                        <a:tabLst>
                          <a:tab pos="287020" algn="l"/>
                        </a:tabLst>
                      </a:pPr>
                      <a:r>
                        <a:rPr lang="ar-JO" sz="900" baseline="0" dirty="0">
                          <a:cs typeface="Calibri" panose="020F0502020204030204" pitchFamily="34" charset="0"/>
                        </a:rPr>
                        <a:t>تجربة ومراجعة الأسئلة</a:t>
                      </a:r>
                      <a:endParaRPr lang="ar-JO" sz="900" baseline="0" dirty="0">
                        <a:latin typeface="Arial"/>
                        <a:cs typeface="Calibri" panose="020F0502020204030204" pitchFamily="34" charset="0"/>
                      </a:endParaRPr>
                    </a:p>
                  </a:txBody>
                  <a:tcPr marL="0" marR="0" marT="65404" marB="0">
                    <a:lnL w="6350">
                      <a:solidFill>
                        <a:srgbClr val="0D2243"/>
                      </a:solidFill>
                      <a:prstDash val="solid"/>
                    </a:lnL>
                    <a:lnR w="6350" cap="flat" cmpd="sng" algn="ctr">
                      <a:solidFill>
                        <a:srgbClr val="0D2243"/>
                      </a:solidFill>
                      <a:prstDash val="solid"/>
                      <a:round/>
                      <a:headEnd type="none" w="med" len="med"/>
                      <a:tailEnd type="none" w="med" len="med"/>
                    </a:lnR>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5"/>
                  </a:ext>
                </a:extLst>
              </a:tr>
              <a:tr h="302895">
                <a:tc>
                  <a:txBody>
                    <a:bodyPr/>
                    <a:lstStyle/>
                    <a:p>
                      <a:pPr marL="107314" rtl="1">
                        <a:lnSpc>
                          <a:spcPct val="100000"/>
                        </a:lnSpc>
                        <a:spcBef>
                          <a:spcPts val="630"/>
                        </a:spcBef>
                      </a:pPr>
                      <a:r>
                        <a:rPr lang="ar-JO" sz="900" b="1" i="1" spc="45" baseline="0" dirty="0">
                          <a:solidFill>
                            <a:srgbClr val="0D2243"/>
                          </a:solidFill>
                          <a:latin typeface="+mn-lt"/>
                          <a:cs typeface="Calibri" panose="020F0502020204030204" pitchFamily="34" charset="0"/>
                        </a:rPr>
                        <a:t>ما هو الهدف من هذه المصادر؟</a:t>
                      </a:r>
                    </a:p>
                  </a:txBody>
                  <a:tcPr marL="0" marR="0" marT="80010" marB="0">
                    <a:lnR w="6350">
                      <a:solidFill>
                        <a:srgbClr val="0D2243"/>
                      </a:solidFill>
                      <a:prstDash val="solid"/>
                    </a:lnR>
                    <a:lnT w="6350">
                      <a:solidFill>
                        <a:srgbClr val="0D2243"/>
                      </a:solidFill>
                      <a:prstDash val="solid"/>
                    </a:lnT>
                    <a:lnB w="6350">
                      <a:solidFill>
                        <a:srgbClr val="0D2243"/>
                      </a:solidFill>
                      <a:prstDash val="solid"/>
                    </a:lnB>
                    <a:solidFill>
                      <a:srgbClr val="F7DEEA"/>
                    </a:solidFill>
                  </a:tcPr>
                </a:tc>
                <a:tc>
                  <a:txBody>
                    <a:bodyPr/>
                    <a:lstStyle/>
                    <a:p>
                      <a:pPr marL="107950" rtl="1">
                        <a:lnSpc>
                          <a:spcPct val="100000"/>
                        </a:lnSpc>
                        <a:spcBef>
                          <a:spcPts val="630"/>
                        </a:spcBef>
                      </a:pPr>
                      <a:r>
                        <a:rPr lang="ar-JO" sz="900" b="1" i="1" baseline="0" dirty="0">
                          <a:solidFill>
                            <a:srgbClr val="0D2243"/>
                          </a:solidFill>
                          <a:latin typeface="Calibri"/>
                          <a:cs typeface="Calibri" panose="020F0502020204030204" pitchFamily="34" charset="0"/>
                        </a:rPr>
                        <a:t>المصادر:</a:t>
                      </a:r>
                      <a:endParaRPr sz="900" baseline="0" dirty="0">
                        <a:latin typeface="Calibri"/>
                        <a:cs typeface="Calibri" panose="020F0502020204030204" pitchFamily="34" charset="0"/>
                      </a:endParaRPr>
                    </a:p>
                  </a:txBody>
                  <a:tcPr marL="0" marR="0" marT="80010" marB="0">
                    <a:lnL w="6350">
                      <a:solidFill>
                        <a:srgbClr val="0D2243"/>
                      </a:solidFill>
                      <a:prstDash val="solid"/>
                    </a:lnL>
                    <a:lnR w="6350" cap="flat" cmpd="sng" algn="ctr">
                      <a:solidFill>
                        <a:srgbClr val="0D2243"/>
                      </a:solidFill>
                      <a:prstDash val="solid"/>
                      <a:round/>
                      <a:headEnd type="none" w="med" len="med"/>
                      <a:tailEnd type="none" w="med" len="med"/>
                    </a:lnR>
                    <a:lnT w="6350">
                      <a:solidFill>
                        <a:srgbClr val="0D2243"/>
                      </a:solidFill>
                      <a:prstDash val="solid"/>
                    </a:lnT>
                    <a:lnB w="6350">
                      <a:solidFill>
                        <a:srgbClr val="0D2243"/>
                      </a:solidFill>
                      <a:prstDash val="solid"/>
                    </a:lnB>
                    <a:solidFill>
                      <a:srgbClr val="F7DEEA"/>
                    </a:solidFill>
                  </a:tcPr>
                </a:tc>
                <a:extLst>
                  <a:ext uri="{0D108BD9-81ED-4DB2-BD59-A6C34878D82A}">
                    <a16:rowId xmlns:a16="http://schemas.microsoft.com/office/drawing/2014/main" val="10006"/>
                  </a:ext>
                </a:extLst>
              </a:tr>
              <a:tr h="607695">
                <a:tc>
                  <a:txBody>
                    <a:bodyPr/>
                    <a:lstStyle/>
                    <a:p>
                      <a:pPr marL="107950" algn="r">
                        <a:lnSpc>
                          <a:spcPct val="100000"/>
                        </a:lnSpc>
                        <a:spcBef>
                          <a:spcPts val="640"/>
                        </a:spcBef>
                      </a:pPr>
                      <a:r>
                        <a:rPr lang="ar-JO" sz="900" baseline="0" dirty="0">
                          <a:cs typeface="Calibri" panose="020F0502020204030204" pitchFamily="34" charset="0"/>
                        </a:rPr>
                        <a:t>نصائح عملية يمكن أن تساعدك على التواصل مع قيادة مؤسستك وكسب تأييدهم ودعمهم لآليات التغذية الراجعة المجتمعية.</a:t>
                      </a:r>
                      <a:endParaRPr sz="900" baseline="0" dirty="0">
                        <a:latin typeface="Arial"/>
                        <a:cs typeface="Calibri" panose="020F0502020204030204" pitchFamily="34" charset="0"/>
                      </a:endParaRPr>
                    </a:p>
                  </a:txBody>
                  <a:tcPr marL="0" marR="0" marT="81280"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107950" marR="178435" algn="r" rtl="1">
                        <a:lnSpc>
                          <a:spcPct val="111100"/>
                        </a:lnSpc>
                        <a:spcBef>
                          <a:spcPts val="520"/>
                        </a:spcBef>
                      </a:pPr>
                      <a:r>
                        <a:rPr lang="ar-JO" sz="900" baseline="0" dirty="0">
                          <a:cs typeface="Calibri" panose="020F0502020204030204" pitchFamily="34" charset="0"/>
                          <a:hlinkClick r:id="rId3"/>
                        </a:rPr>
                        <a:t>أداة التغذية الراجعة 1 : نصائح لكسب تأييد القيادة </a:t>
                      </a:r>
                      <a:endParaRPr sz="900" baseline="0" dirty="0">
                        <a:latin typeface="Arial"/>
                        <a:cs typeface="Calibri" panose="020F0502020204030204" pitchFamily="34" charset="0"/>
                      </a:endParaRPr>
                    </a:p>
                  </a:txBody>
                  <a:tcPr marL="0" marR="0" marT="66040" marB="0">
                    <a:lnL w="6350">
                      <a:solidFill>
                        <a:srgbClr val="0D2243"/>
                      </a:solidFill>
                      <a:prstDash val="solid"/>
                    </a:lnL>
                    <a:lnR w="6350" cap="flat" cmpd="sng" algn="ctr">
                      <a:solidFill>
                        <a:srgbClr val="0D2243"/>
                      </a:solidFill>
                      <a:prstDash val="solid"/>
                      <a:round/>
                      <a:headEnd type="none" w="med" len="med"/>
                      <a:tailEnd type="none" w="med" len="med"/>
                    </a:lnR>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7"/>
                  </a:ext>
                </a:extLst>
              </a:tr>
            </a:tbl>
          </a:graphicData>
        </a:graphic>
      </p:graphicFrame>
      <p:pic>
        <p:nvPicPr>
          <p:cNvPr id="7" name="object 7"/>
          <p:cNvPicPr/>
          <p:nvPr/>
        </p:nvPicPr>
        <p:blipFill>
          <a:blip r:embed="rId4" cstate="print"/>
          <a:stretch>
            <a:fillRect/>
          </a:stretch>
        </p:blipFill>
        <p:spPr>
          <a:xfrm>
            <a:off x="6445250" y="8727400"/>
            <a:ext cx="248894" cy="248894"/>
          </a:xfrm>
          <a:prstGeom prst="rect">
            <a:avLst/>
          </a:prstGeom>
        </p:spPr>
      </p:pic>
      <p:sp>
        <p:nvSpPr>
          <p:cNvPr id="8" name="object 8"/>
          <p:cNvSpPr txBox="1"/>
          <p:nvPr/>
        </p:nvSpPr>
        <p:spPr>
          <a:xfrm>
            <a:off x="723176" y="9087319"/>
            <a:ext cx="6113780" cy="358881"/>
          </a:xfrm>
          <a:prstGeom prst="rect">
            <a:avLst/>
          </a:prstGeom>
          <a:ln w="6350">
            <a:solidFill>
              <a:srgbClr val="E42A83"/>
            </a:solidFill>
          </a:ln>
        </p:spPr>
        <p:txBody>
          <a:bodyPr vert="horz" wrap="square" lIns="0" tIns="81280" rIns="0" bIns="0" rtlCol="0">
            <a:spAutoFit/>
          </a:bodyPr>
          <a:lstStyle/>
          <a:p>
            <a:pPr marL="111125" marR="103505" rtl="1">
              <a:lnSpc>
                <a:spcPct val="101800"/>
              </a:lnSpc>
              <a:spcBef>
                <a:spcPts val="640"/>
              </a:spcBef>
            </a:pPr>
            <a:r>
              <a:rPr lang="ar-JO" sz="900" i="1" dirty="0">
                <a:solidFill>
                  <a:srgbClr val="E42A83"/>
                </a:solidFill>
                <a:latin typeface="Calibri"/>
                <a:cs typeface="Calibri" panose="020F0502020204030204" pitchFamily="34" charset="0"/>
              </a:rPr>
              <a:t>تم تضمين  الخطوات من 1-9  </a:t>
            </a:r>
            <a:r>
              <a:rPr lang="ar-JO" sz="900" b="0" i="0" dirty="0">
                <a:solidFill>
                  <a:srgbClr val="202124"/>
                </a:solidFill>
                <a:effectLst/>
                <a:latin typeface="Helvetica Neue"/>
                <a:cs typeface="Calibri" panose="020F0502020204030204" pitchFamily="34" charset="0"/>
              </a:rPr>
              <a:t>في وحدة أساسيات الملاحظات والانطباعات في أدوات الملاحظات والانطباعات. يتناول هذا المستند الخطوات الإضافية المتعلقة باستطلاعات التصورات فقط.</a:t>
            </a:r>
            <a:endParaRPr sz="900" dirty="0">
              <a:latin typeface="Calibri"/>
              <a:cs typeface="Calibri" panose="020F0502020204030204" pitchFamily="34" charset="0"/>
            </a:endParaRPr>
          </a:p>
        </p:txBody>
      </p:sp>
      <p:sp>
        <p:nvSpPr>
          <p:cNvPr id="9" name="object 9"/>
          <p:cNvSpPr/>
          <p:nvPr/>
        </p:nvSpPr>
        <p:spPr>
          <a:xfrm>
            <a:off x="6617833" y="1007741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10" name="object 10"/>
          <p:cNvSpPr txBox="1"/>
          <p:nvPr/>
        </p:nvSpPr>
        <p:spPr>
          <a:xfrm>
            <a:off x="6708813" y="10136765"/>
            <a:ext cx="156306" cy="135935"/>
          </a:xfrm>
          <a:prstGeom prst="rect">
            <a:avLst/>
          </a:prstGeom>
        </p:spPr>
        <p:txBody>
          <a:bodyPr vert="horz" wrap="square" lIns="0" tIns="12700" rIns="0" bIns="0" rtlCol="0">
            <a:spAutoFit/>
          </a:bodyPr>
          <a:lstStyle/>
          <a:p>
            <a:pPr marL="12700">
              <a:lnSpc>
                <a:spcPct val="100000"/>
              </a:lnSpc>
              <a:spcBef>
                <a:spcPts val="100"/>
              </a:spcBef>
            </a:pPr>
            <a:r>
              <a:rPr sz="800" b="1" spc="60" dirty="0">
                <a:solidFill>
                  <a:srgbClr val="FFFFFF"/>
                </a:solidFill>
                <a:latin typeface="Century Gothic"/>
                <a:cs typeface="Calibri" panose="020F0502020204030204" pitchFamily="34" charset="0"/>
              </a:rPr>
              <a:t>6</a:t>
            </a:r>
            <a:endParaRPr sz="800" dirty="0">
              <a:latin typeface="Century Gothic"/>
              <a:cs typeface="Calibri" panose="020F0502020204030204" pitchFamily="34" charset="0"/>
            </a:endParaRPr>
          </a:p>
        </p:txBody>
      </p:sp>
      <p:sp>
        <p:nvSpPr>
          <p:cNvPr id="11" name="object 11"/>
          <p:cNvSpPr txBox="1"/>
          <p:nvPr/>
        </p:nvSpPr>
        <p:spPr>
          <a:xfrm>
            <a:off x="3609962" y="9993969"/>
            <a:ext cx="2959735" cy="290016"/>
          </a:xfrm>
          <a:prstGeom prst="rect">
            <a:avLst/>
          </a:prstGeom>
        </p:spPr>
        <p:txBody>
          <a:bodyPr vert="horz" wrap="square" lIns="0" tIns="12700" rIns="0" bIns="0" rtlCol="0">
            <a:spAutoFit/>
          </a:bodyPr>
          <a:lstStyle/>
          <a:p>
            <a:pPr marL="12700" marR="5080" algn="r">
              <a:lnSpc>
                <a:spcPts val="2600"/>
              </a:lnSpc>
              <a:spcBef>
                <a:spcPts val="520"/>
              </a:spcBef>
            </a:pPr>
            <a:r>
              <a:rPr lang="ar-JO" sz="800" dirty="0">
                <a:solidFill>
                  <a:schemeClr val="tx1"/>
                </a:solidFill>
                <a:latin typeface="Century Gothic"/>
                <a:cs typeface="Calibri" panose="020F0502020204030204" pitchFamily="34" charset="0"/>
              </a:rPr>
              <a:t>كيف يتم استخدام استطلاعات التصور في آلية الانطباعات والملاحظات. </a:t>
            </a:r>
          </a:p>
        </p:txBody>
      </p:sp>
      <p:sp>
        <p:nvSpPr>
          <p:cNvPr id="12" name="object 7">
            <a:extLst>
              <a:ext uri="{FF2B5EF4-FFF2-40B4-BE49-F238E27FC236}">
                <a16:creationId xmlns:a16="http://schemas.microsoft.com/office/drawing/2014/main" id="{503404A2-2BBC-4BF7-EE03-05B348AC9EE8}"/>
              </a:ext>
            </a:extLst>
          </p:cNvPr>
          <p:cNvSpPr txBox="1"/>
          <p:nvPr/>
        </p:nvSpPr>
        <p:spPr>
          <a:xfrm>
            <a:off x="4802505" y="2557066"/>
            <a:ext cx="2493645" cy="182101"/>
          </a:xfrm>
          <a:prstGeom prst="rect">
            <a:avLst/>
          </a:prstGeom>
        </p:spPr>
        <p:txBody>
          <a:bodyPr vert="horz" wrap="square" lIns="0" tIns="12700" rIns="0" bIns="0" rtlCol="0">
            <a:spAutoFit/>
          </a:bodyPr>
          <a:lstStyle/>
          <a:p>
            <a:pPr marL="12700" rtl="1">
              <a:lnSpc>
                <a:spcPct val="100000"/>
              </a:lnSpc>
              <a:spcBef>
                <a:spcPts val="100"/>
              </a:spcBef>
            </a:pPr>
            <a:r>
              <a:rPr lang="ar-JO" sz="1100" dirty="0">
                <a:solidFill>
                  <a:srgbClr val="992B7D"/>
                </a:solidFill>
                <a:latin typeface="Calibri" panose="020F0502020204030204" pitchFamily="34" charset="0"/>
                <a:ea typeface="Calibri" panose="020F0502020204030204" pitchFamily="34" charset="0"/>
                <a:cs typeface="Calibri" panose="020F0502020204030204" pitchFamily="34" charset="0"/>
              </a:rPr>
              <a:t>نظرة عامة على المراحل والأدوات المتاحة</a:t>
            </a:r>
            <a:endParaRPr sz="11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003913308"/>
              </p:ext>
            </p:extLst>
          </p:nvPr>
        </p:nvGraphicFramePr>
        <p:xfrm>
          <a:off x="719999" y="720002"/>
          <a:ext cx="6120130" cy="8570683"/>
        </p:xfrm>
        <a:graphic>
          <a:graphicData uri="http://schemas.openxmlformats.org/drawingml/2006/table">
            <a:tbl>
              <a:tblPr firstRow="1" bandRow="1">
                <a:tableStyleId>{2D5ABB26-0587-4C30-8999-92F81FD0307C}</a:tableStyleId>
              </a:tblPr>
              <a:tblGrid>
                <a:gridCol w="3060065">
                  <a:extLst>
                    <a:ext uri="{9D8B030D-6E8A-4147-A177-3AD203B41FA5}">
                      <a16:colId xmlns:a16="http://schemas.microsoft.com/office/drawing/2014/main" val="20000"/>
                    </a:ext>
                  </a:extLst>
                </a:gridCol>
                <a:gridCol w="3060065">
                  <a:extLst>
                    <a:ext uri="{9D8B030D-6E8A-4147-A177-3AD203B41FA5}">
                      <a16:colId xmlns:a16="http://schemas.microsoft.com/office/drawing/2014/main" val="20001"/>
                    </a:ext>
                  </a:extLst>
                </a:gridCol>
              </a:tblGrid>
              <a:tr h="760095">
                <a:tc>
                  <a:txBody>
                    <a:bodyPr/>
                    <a:lstStyle/>
                    <a:p>
                      <a:pPr marL="107950" marR="208279" algn="just" rtl="1">
                        <a:lnSpc>
                          <a:spcPct val="111100"/>
                        </a:lnSpc>
                        <a:spcBef>
                          <a:spcPts val="520"/>
                        </a:spcBef>
                      </a:pPr>
                      <a:r>
                        <a:rPr lang="ar-JO" sz="900" b="0" i="0" baseline="0" dirty="0">
                          <a:solidFill>
                            <a:schemeClr val="tx1"/>
                          </a:solidFill>
                          <a:effectLst/>
                          <a:latin typeface="+mn-lt"/>
                          <a:ea typeface="+mn-ea"/>
                          <a:cs typeface="Calibri" panose="020F0502020204030204" pitchFamily="34" charset="0"/>
                        </a:rPr>
                        <a:t>طرح أسئلة مهمة على مؤسستك لضمان قدرتك على التعامل مع الملاحظات والانطباعات التي ستتلقاها ولضمان إجراء التحليل والإجراءات على المستويات الصحيحة.</a:t>
                      </a:r>
                      <a:endParaRPr sz="900" baseline="0" dirty="0">
                        <a:latin typeface="Arial"/>
                        <a:cs typeface="Calibri" panose="020F0502020204030204" pitchFamily="34" charset="0"/>
                      </a:endParaRPr>
                    </a:p>
                  </a:txBody>
                  <a:tcPr marL="0" marR="0" marT="66040" marB="0">
                    <a:lnR w="6350">
                      <a:solidFill>
                        <a:srgbClr val="0D2243"/>
                      </a:solidFill>
                      <a:prstDash val="solid"/>
                    </a:lnR>
                    <a:lnT w="6350">
                      <a:solidFill>
                        <a:srgbClr val="0D2243"/>
                      </a:solidFill>
                      <a:prstDash val="solid"/>
                    </a:lnT>
                    <a:lnB w="6350">
                      <a:solidFill>
                        <a:srgbClr val="011E41"/>
                      </a:solidFill>
                      <a:prstDash val="solid"/>
                    </a:lnB>
                  </a:tcPr>
                </a:tc>
                <a:tc>
                  <a:txBody>
                    <a:bodyPr/>
                    <a:lstStyle/>
                    <a:p>
                      <a:pPr marL="107950" marR="171450" lvl="0" indent="0" algn="r" defTabSz="914400" eaLnBrk="1" fontAlgn="auto" latinLnBrk="0" hangingPunct="1">
                        <a:lnSpc>
                          <a:spcPct val="111100"/>
                        </a:lnSpc>
                        <a:spcBef>
                          <a:spcPts val="520"/>
                        </a:spcBef>
                        <a:spcAft>
                          <a:spcPts val="0"/>
                        </a:spcAft>
                        <a:buClrTx/>
                        <a:buSzTx/>
                        <a:buFontTx/>
                        <a:buNone/>
                        <a:tabLst/>
                        <a:defRPr/>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2: تحديد حجم آلية التغذية الراجعة</a:t>
                      </a:r>
                      <a:endParaRPr lang="en-US" sz="900" baseline="0" dirty="0">
                        <a:latin typeface="Arial"/>
                        <a:cs typeface="Calibri" panose="020F0502020204030204" pitchFamily="34" charset="0"/>
                      </a:endParaRPr>
                    </a:p>
                    <a:p>
                      <a:pPr marL="107950" marR="171450">
                        <a:lnSpc>
                          <a:spcPct val="111100"/>
                        </a:lnSpc>
                        <a:spcBef>
                          <a:spcPts val="520"/>
                        </a:spcBef>
                      </a:pPr>
                      <a:endParaRPr sz="900" baseline="0" dirty="0">
                        <a:latin typeface="Arial"/>
                        <a:cs typeface="Calibri" panose="020F0502020204030204" pitchFamily="34" charset="0"/>
                      </a:endParaRPr>
                    </a:p>
                  </a:txBody>
                  <a:tcPr marL="0" marR="0" marT="66040" marB="0">
                    <a:lnL w="6350">
                      <a:solidFill>
                        <a:srgbClr val="0D2243"/>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0"/>
                  </a:ext>
                </a:extLst>
              </a:tr>
              <a:tr h="607695">
                <a:tc>
                  <a:txBody>
                    <a:bodyPr/>
                    <a:lstStyle/>
                    <a:p>
                      <a:pPr marL="107950" algn="just" rtl="1">
                        <a:lnSpc>
                          <a:spcPct val="100000"/>
                        </a:lnSpc>
                        <a:spcBef>
                          <a:spcPts val="640"/>
                        </a:spcBef>
                      </a:pPr>
                      <a:r>
                        <a:rPr lang="ar-JO" sz="900" baseline="0" dirty="0">
                          <a:cs typeface="Calibri" panose="020F0502020204030204" pitchFamily="34" charset="0"/>
                        </a:rPr>
                        <a:t>توفر معلومات مفصلة عن مجموعة واسعة من قنوات المعلومات، ونقاط القوة والضعف فيها، وأفضل استخداماتها.</a:t>
                      </a:r>
                      <a:endParaRPr sz="900" baseline="0" dirty="0">
                        <a:latin typeface="Arial"/>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algn="r" rtl="1">
                        <a:lnSpc>
                          <a:spcPct val="100000"/>
                        </a:lnSpc>
                        <a:spcBef>
                          <a:spcPts val="640"/>
                        </a:spcBef>
                      </a:pPr>
                      <a:r>
                        <a:rPr lang="ar-JO" sz="900" u="sng" spc="0" baseline="0" dirty="0">
                          <a:solidFill>
                            <a:srgbClr val="992B7D"/>
                          </a:solidFill>
                          <a:uFill>
                            <a:solidFill>
                              <a:srgbClr val="992B7D"/>
                            </a:solidFill>
                          </a:uFill>
                          <a:latin typeface="Arial"/>
                          <a:cs typeface="Calibri" panose="020F0502020204030204" pitchFamily="34" charset="0"/>
                          <a:hlinkClick r:id="rId3"/>
                        </a:rPr>
                        <a:t>أداة مجموعة أدوات المشاركة المجتمعية والمساءلة 19: مصفوفة قنوات الاتصال</a:t>
                      </a:r>
                      <a:endParaRPr lang="en-US" sz="900" spc="0" baseline="0" dirty="0">
                        <a:latin typeface="Arial"/>
                        <a:cs typeface="Calibri" panose="020F0502020204030204" pitchFamily="34" charset="0"/>
                      </a:endParaRPr>
                    </a:p>
                  </a:txBody>
                  <a:tcPr marL="0" marR="0" marT="66040" marB="0">
                    <a:lnL w="6350">
                      <a:solidFill>
                        <a:srgbClr val="011E41"/>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1"/>
                  </a:ext>
                </a:extLst>
              </a:tr>
              <a:tr h="760095">
                <a:tc>
                  <a:txBody>
                    <a:bodyPr/>
                    <a:lstStyle/>
                    <a:p>
                      <a:pPr marL="107950" marR="137160" algn="just" rtl="1">
                        <a:lnSpc>
                          <a:spcPct val="111100"/>
                        </a:lnSpc>
                        <a:spcBef>
                          <a:spcPts val="520"/>
                        </a:spcBef>
                      </a:pPr>
                      <a:r>
                        <a:rPr lang="ar-JO" sz="900" baseline="0" dirty="0">
                          <a:cs typeface="Calibri" panose="020F0502020204030204" pitchFamily="34" charset="0"/>
                        </a:rPr>
                        <a:t>توجهك من خلال خطوات واضحة إلى كيفية إشراك المجتمع في اختيار قناة الاتصال المناسبة.</a:t>
                      </a:r>
                      <a:endParaRPr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37160" algn="r" rtl="1">
                        <a:lnSpc>
                          <a:spcPct val="111100"/>
                        </a:lnSpc>
                        <a:spcBef>
                          <a:spcPts val="520"/>
                        </a:spcBef>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3: تحديد قنوات الاتصال لآليات التغذية الراجعة</a:t>
                      </a:r>
                      <a:endParaRPr lang="en-US"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D2243"/>
                      </a:solidFill>
                      <a:prstDash val="solid"/>
                    </a:lnT>
                    <a:lnB w="6350">
                      <a:solidFill>
                        <a:srgbClr val="011E41"/>
                      </a:solidFill>
                      <a:prstDash val="solid"/>
                    </a:lnB>
                  </a:tcPr>
                </a:tc>
                <a:extLst>
                  <a:ext uri="{0D108BD9-81ED-4DB2-BD59-A6C34878D82A}">
                    <a16:rowId xmlns:a16="http://schemas.microsoft.com/office/drawing/2014/main" val="10002"/>
                  </a:ext>
                </a:extLst>
              </a:tr>
              <a:tr h="760095">
                <a:tc>
                  <a:txBody>
                    <a:bodyPr/>
                    <a:lstStyle/>
                    <a:p>
                      <a:pPr marL="107950" marR="238760" algn="just" rtl="1">
                        <a:lnSpc>
                          <a:spcPct val="111100"/>
                        </a:lnSpc>
                        <a:spcBef>
                          <a:spcPts val="520"/>
                        </a:spcBef>
                      </a:pPr>
                      <a:r>
                        <a:rPr lang="ar-JO" sz="900" b="0" i="0" baseline="0" dirty="0">
                          <a:solidFill>
                            <a:schemeClr val="tx1"/>
                          </a:solidFill>
                          <a:effectLst/>
                          <a:latin typeface="+mn-lt"/>
                          <a:ea typeface="+mn-ea"/>
                          <a:cs typeface="Calibri" panose="020F0502020204030204" pitchFamily="34" charset="0"/>
                        </a:rPr>
                        <a:t>توفر أداة شجرة القرار المساعدة في تحديد الطريقة الأكثر ملائمة لتوثيق الملاحظات والانطباعات، بالإضافة إلى المزايا/العيوب الخاصة بكل نهج.</a:t>
                      </a:r>
                      <a:endParaRPr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238760" algn="r" rtl="1">
                        <a:lnSpc>
                          <a:spcPct val="111100"/>
                        </a:lnSpc>
                        <a:spcBef>
                          <a:spcPts val="520"/>
                        </a:spcBef>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4: اتخاذ القرار بشأن كيفية توثيق بيانات الملاحظات والانطباعات</a:t>
                      </a:r>
                      <a:endParaRPr lang="en-US"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3"/>
                  </a:ext>
                </a:extLst>
              </a:tr>
              <a:tr h="824318">
                <a:tc>
                  <a:txBody>
                    <a:bodyPr/>
                    <a:lstStyle/>
                    <a:p>
                      <a:pPr marL="107950" marR="567055" algn="just" rtl="1">
                        <a:lnSpc>
                          <a:spcPct val="111100"/>
                        </a:lnSpc>
                        <a:spcBef>
                          <a:spcPts val="520"/>
                        </a:spcBef>
                      </a:pPr>
                      <a:r>
                        <a:rPr lang="ar-JO" sz="900" b="0" i="0" baseline="0" dirty="0">
                          <a:solidFill>
                            <a:schemeClr val="tx1"/>
                          </a:solidFill>
                          <a:effectLst/>
                          <a:latin typeface="+mn-lt"/>
                          <a:ea typeface="+mn-ea"/>
                          <a:cs typeface="Calibri" panose="020F0502020204030204" pitchFamily="34" charset="0"/>
                        </a:rPr>
                        <a:t>جدول أعمال الميسر لورشة العمل التي جرى تنظيمها مع أصحاب المصلحة الرئيسيين لمناقشة الجوانب الرئيسية لآلية الملاحظات والانطباعات والاتفاق عليها. </a:t>
                      </a:r>
                      <a:endParaRPr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27635" lvl="0" indent="0" algn="r" defTabSz="914400" rtl="1" eaLnBrk="1" fontAlgn="auto" latinLnBrk="0" hangingPunct="1">
                        <a:lnSpc>
                          <a:spcPct val="111100"/>
                        </a:lnSpc>
                        <a:spcBef>
                          <a:spcPts val="520"/>
                        </a:spcBef>
                        <a:spcAft>
                          <a:spcPts val="0"/>
                        </a:spcAft>
                        <a:buClrTx/>
                        <a:buSzTx/>
                        <a:buFontTx/>
                        <a:buNone/>
                        <a:tabLst/>
                        <a:defRPr/>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تقديم التغذية الراجعة  8: مجموعة ورش عمل لتصميم آلية الملاحظات والانطباعات</a:t>
                      </a:r>
                      <a:endParaRPr lang="en-US" sz="900" baseline="0" dirty="0">
                        <a:latin typeface="Arial"/>
                        <a:cs typeface="Calibri" panose="020F0502020204030204" pitchFamily="34" charset="0"/>
                      </a:endParaRPr>
                    </a:p>
                    <a:p>
                      <a:pPr marL="107950" marR="127635">
                        <a:lnSpc>
                          <a:spcPct val="111100"/>
                        </a:lnSpc>
                        <a:spcBef>
                          <a:spcPts val="520"/>
                        </a:spcBef>
                      </a:pPr>
                      <a:endParaRPr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4"/>
                  </a:ext>
                </a:extLst>
              </a:tr>
              <a:tr h="760095">
                <a:tc>
                  <a:txBody>
                    <a:bodyPr/>
                    <a:lstStyle/>
                    <a:p>
                      <a:pPr marL="107950" algn="just" rtl="1">
                        <a:lnSpc>
                          <a:spcPct val="100000"/>
                        </a:lnSpc>
                        <a:spcBef>
                          <a:spcPts val="640"/>
                        </a:spcBef>
                      </a:pPr>
                      <a:r>
                        <a:rPr lang="ar-JO" sz="900" baseline="0" dirty="0">
                          <a:cs typeface="Calibri" panose="020F0502020204030204" pitchFamily="34" charset="0"/>
                        </a:rPr>
                        <a:t>تقدم نصائح حول كيفية الاستجابة للأنواع المختلفة من الملاحظات والانطباعات داخليًا بالإضافة إلى مجموعة من الأسئلة لمساعدتك في تخطيط كيفية تدفق المعلومات ضمن مؤسستك.</a:t>
                      </a:r>
                      <a:endParaRPr sz="900" baseline="0" dirty="0">
                        <a:latin typeface="Arial"/>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algn="r" rtl="1">
                        <a:lnSpc>
                          <a:spcPct val="100000"/>
                        </a:lnSpc>
                        <a:spcBef>
                          <a:spcPts val="640"/>
                        </a:spcBef>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9: تخطيط تدفق المعلومات</a:t>
                      </a:r>
                      <a:endParaRPr lang="en-US"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5"/>
                  </a:ext>
                </a:extLst>
              </a:tr>
              <a:tr h="760095">
                <a:tc>
                  <a:txBody>
                    <a:bodyPr/>
                    <a:lstStyle/>
                    <a:p>
                      <a:pPr marL="107950" marR="361950" algn="just" rtl="1">
                        <a:lnSpc>
                          <a:spcPct val="111100"/>
                        </a:lnSpc>
                        <a:spcBef>
                          <a:spcPts val="520"/>
                        </a:spcBef>
                      </a:pPr>
                      <a:r>
                        <a:rPr lang="ar-JO" sz="900" baseline="0" dirty="0">
                          <a:cs typeface="Calibri" panose="020F0502020204030204" pitchFamily="34" charset="0"/>
                        </a:rPr>
                        <a:t>مستند يتضمن جدولاً يمكنك ملؤه لمساعدتك على التفكير في الموارد البشرية والمالية والفنية التي ستحتاجها لكل خطوة من دورة الملاحظات والانطباعات.</a:t>
                      </a:r>
                      <a:endParaRPr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361950" algn="r" rtl="1">
                        <a:lnSpc>
                          <a:spcPct val="111100"/>
                        </a:lnSpc>
                        <a:spcBef>
                          <a:spcPts val="520"/>
                        </a:spcBef>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رقم 10: التخطيط والاتفاق على الأدوار والمسؤوليات </a:t>
                      </a:r>
                      <a:r>
                        <a:rPr lang="ar-JO" sz="900" u="sng" spc="-20" baseline="0" dirty="0">
                          <a:solidFill>
                            <a:srgbClr val="992B7D"/>
                          </a:solidFill>
                          <a:uFill>
                            <a:solidFill>
                              <a:srgbClr val="992B7D"/>
                            </a:solidFill>
                          </a:uFill>
                          <a:latin typeface="Arial"/>
                          <a:cs typeface="Calibri" panose="020F0502020204030204" pitchFamily="34" charset="0"/>
                        </a:rPr>
                        <a:t>والمصادر</a:t>
                      </a:r>
                      <a:endParaRPr lang="en-US"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6"/>
                  </a:ext>
                </a:extLst>
              </a:tr>
              <a:tr h="715645">
                <a:tc>
                  <a:txBody>
                    <a:bodyPr/>
                    <a:lstStyle/>
                    <a:p>
                      <a:pPr marL="107950" marR="436245" algn="just" rtl="1">
                        <a:lnSpc>
                          <a:spcPct val="111100"/>
                        </a:lnSpc>
                        <a:spcBef>
                          <a:spcPts val="520"/>
                        </a:spcBef>
                      </a:pPr>
                      <a:r>
                        <a:rPr lang="ar-JO" sz="900" baseline="0" dirty="0">
                          <a:cs typeface="Calibri" panose="020F0502020204030204" pitchFamily="34" charset="0"/>
                        </a:rPr>
                        <a:t>قالب يساعدك على وضع ميزانية تفصيلية لآلية الملاحظات والانطباعات.</a:t>
                      </a:r>
                      <a:endParaRPr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493395" lvl="0" indent="0" algn="r" defTabSz="914400" rtl="1" eaLnBrk="1" fontAlgn="auto" latinLnBrk="0" hangingPunct="1">
                        <a:lnSpc>
                          <a:spcPct val="111100"/>
                        </a:lnSpc>
                        <a:spcBef>
                          <a:spcPts val="520"/>
                        </a:spcBef>
                        <a:spcAft>
                          <a:spcPts val="0"/>
                        </a:spcAft>
                        <a:buClrTx/>
                        <a:buSzTx/>
                        <a:buFontTx/>
                        <a:buNone/>
                        <a:tabLst/>
                        <a:defRPr/>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رقم 11: نموذج الميزانية لآلية التغذية الراجعة</a:t>
                      </a:r>
                      <a:endParaRPr lang="en-US" sz="900" baseline="0" dirty="0">
                        <a:latin typeface="Arial"/>
                        <a:cs typeface="Calibri" panose="020F0502020204030204" pitchFamily="34" charset="0"/>
                      </a:endParaRPr>
                    </a:p>
                    <a:p>
                      <a:pPr marL="107950" marR="493395">
                        <a:lnSpc>
                          <a:spcPct val="111100"/>
                        </a:lnSpc>
                        <a:spcBef>
                          <a:spcPts val="520"/>
                        </a:spcBef>
                      </a:pPr>
                      <a:endParaRPr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11E41"/>
                      </a:solidFill>
                      <a:prstDash val="solid"/>
                    </a:lnB>
                  </a:tcPr>
                </a:tc>
                <a:extLst>
                  <a:ext uri="{0D108BD9-81ED-4DB2-BD59-A6C34878D82A}">
                    <a16:rowId xmlns:a16="http://schemas.microsoft.com/office/drawing/2014/main" val="10007"/>
                  </a:ext>
                </a:extLst>
              </a:tr>
              <a:tr h="735965">
                <a:tc>
                  <a:txBody>
                    <a:bodyPr/>
                    <a:lstStyle/>
                    <a:p>
                      <a:pPr marL="107950" marR="474345" algn="just" rtl="1">
                        <a:lnSpc>
                          <a:spcPct val="111100"/>
                        </a:lnSpc>
                        <a:spcBef>
                          <a:spcPts val="520"/>
                        </a:spcBef>
                      </a:pPr>
                      <a:r>
                        <a:rPr lang="ar-JO" sz="900" baseline="0" dirty="0">
                          <a:cs typeface="Calibri" panose="020F0502020204030204" pitchFamily="34" charset="0"/>
                        </a:rPr>
                        <a:t>توفر جدول أعمال نموذجي ومجموعة شرائح بوربوينت لتدريب جامعي ومحليي البيانات على آليات التغذية المجتمعية.</a:t>
                      </a:r>
                      <a:endParaRPr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00000"/>
                      </a:solidFill>
                      <a:prstDash val="solid"/>
                    </a:lnB>
                  </a:tcPr>
                </a:tc>
                <a:tc>
                  <a:txBody>
                    <a:bodyPr/>
                    <a:lstStyle/>
                    <a:p>
                      <a:pPr marL="107950" marR="474345" algn="r" rtl="1">
                        <a:lnSpc>
                          <a:spcPct val="111100"/>
                        </a:lnSpc>
                        <a:spcBef>
                          <a:spcPts val="520"/>
                        </a:spcBef>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12: حزمة تدريبية للتغذية الراجعة المجتمعية</a:t>
                      </a:r>
                      <a:endParaRPr lang="en-US"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11E41"/>
                      </a:solidFill>
                      <a:prstDash val="solid"/>
                    </a:lnT>
                    <a:lnB w="6350">
                      <a:solidFill>
                        <a:srgbClr val="000000"/>
                      </a:solidFill>
                      <a:prstDash val="solid"/>
                    </a:lnB>
                  </a:tcPr>
                </a:tc>
                <a:extLst>
                  <a:ext uri="{0D108BD9-81ED-4DB2-BD59-A6C34878D82A}">
                    <a16:rowId xmlns:a16="http://schemas.microsoft.com/office/drawing/2014/main" val="10008"/>
                  </a:ext>
                </a:extLst>
              </a:tr>
              <a:tr h="607695">
                <a:tc>
                  <a:txBody>
                    <a:bodyPr/>
                    <a:lstStyle/>
                    <a:p>
                      <a:pPr marL="107950" algn="just" rtl="1">
                        <a:lnSpc>
                          <a:spcPct val="100000"/>
                        </a:lnSpc>
                        <a:spcBef>
                          <a:spcPts val="640"/>
                        </a:spcBef>
                      </a:pPr>
                      <a:r>
                        <a:rPr lang="ar-JO" sz="900" b="0" i="0" baseline="0" dirty="0">
                          <a:solidFill>
                            <a:schemeClr val="tx1"/>
                          </a:solidFill>
                          <a:effectLst/>
                          <a:latin typeface="+mn-lt"/>
                          <a:ea typeface="+mn-ea"/>
                          <a:cs typeface="Calibri" panose="020F0502020204030204" pitchFamily="34" charset="0"/>
                        </a:rPr>
                        <a:t>مستند توجيهي قصير يمكن أن يساعدك على وضع استراتيجية أخذ العينات الخاصة بك لاستطلاعات التصورات. </a:t>
                      </a:r>
                      <a:endParaRPr sz="900" baseline="0" dirty="0">
                        <a:latin typeface="Arial"/>
                        <a:cs typeface="Calibri" panose="020F0502020204030204" pitchFamily="34" charset="0"/>
                      </a:endParaRPr>
                    </a:p>
                  </a:txBody>
                  <a:tcPr marL="0" marR="0" marT="81280" marB="0">
                    <a:lnR w="6350">
                      <a:solidFill>
                        <a:srgbClr val="0D2243"/>
                      </a:solidFill>
                      <a:prstDash val="solid"/>
                    </a:lnR>
                    <a:lnT w="6350">
                      <a:solidFill>
                        <a:srgbClr val="000000"/>
                      </a:solidFill>
                      <a:prstDash val="solid"/>
                    </a:lnT>
                    <a:lnB w="6350">
                      <a:solidFill>
                        <a:srgbClr val="0D2243"/>
                      </a:solidFill>
                      <a:prstDash val="solid"/>
                    </a:lnB>
                  </a:tcPr>
                </a:tc>
                <a:tc>
                  <a:txBody>
                    <a:bodyPr/>
                    <a:lstStyle/>
                    <a:p>
                      <a:pPr marL="107950" algn="r" rtl="1">
                        <a:lnSpc>
                          <a:spcPct val="100000"/>
                        </a:lnSpc>
                        <a:spcBef>
                          <a:spcPts val="640"/>
                        </a:spcBef>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13: أخذ العينات لاستطلاعات التغذية الراجعة</a:t>
                      </a:r>
                      <a:endParaRPr lang="en-US" sz="900" baseline="0" dirty="0">
                        <a:latin typeface="Arial"/>
                        <a:cs typeface="Calibri" panose="020F0502020204030204" pitchFamily="34" charset="0"/>
                      </a:endParaRPr>
                    </a:p>
                  </a:txBody>
                  <a:tcPr marL="0" marR="0" marT="66040" marB="0">
                    <a:lnL w="6350">
                      <a:solidFill>
                        <a:srgbClr val="0D2243"/>
                      </a:solidFill>
                      <a:prstDash val="solid"/>
                    </a:lnL>
                    <a:lnT w="6350">
                      <a:solidFill>
                        <a:srgbClr val="000000"/>
                      </a:solidFill>
                      <a:prstDash val="solid"/>
                    </a:lnT>
                    <a:lnB w="6350">
                      <a:solidFill>
                        <a:srgbClr val="0D2243"/>
                      </a:solidFill>
                      <a:prstDash val="solid"/>
                    </a:lnB>
                  </a:tcPr>
                </a:tc>
                <a:extLst>
                  <a:ext uri="{0D108BD9-81ED-4DB2-BD59-A6C34878D82A}">
                    <a16:rowId xmlns:a16="http://schemas.microsoft.com/office/drawing/2014/main" val="10009"/>
                  </a:ext>
                </a:extLst>
              </a:tr>
              <a:tr h="563245">
                <a:tc>
                  <a:txBody>
                    <a:bodyPr/>
                    <a:lstStyle/>
                    <a:p>
                      <a:pPr algn="just" rtl="1"/>
                      <a:r>
                        <a:rPr lang="ar-JO" sz="900" b="0" i="0" baseline="0" dirty="0">
                          <a:solidFill>
                            <a:schemeClr val="tx1"/>
                          </a:solidFill>
                          <a:effectLst/>
                          <a:latin typeface="+mn-lt"/>
                          <a:ea typeface="+mn-ea"/>
                          <a:cs typeface="Calibri" panose="020F0502020204030204" pitchFamily="34" charset="0"/>
                        </a:rPr>
                        <a:t>مجموعة من الأسئلة النموذجية لاستطلاعات التصورات. </a:t>
                      </a:r>
                    </a:p>
                    <a:p>
                      <a:pPr algn="just"/>
                      <a:br>
                        <a:rPr lang="ar-JO" sz="900" b="0" i="0" baseline="0" dirty="0">
                          <a:solidFill>
                            <a:schemeClr val="tx1"/>
                          </a:solidFill>
                          <a:effectLst/>
                          <a:latin typeface="+mn-lt"/>
                          <a:ea typeface="+mn-ea"/>
                          <a:cs typeface="Calibri" panose="020F0502020204030204" pitchFamily="34" charset="0"/>
                        </a:rPr>
                      </a:br>
                      <a:endParaRPr sz="900" baseline="0" dirty="0">
                        <a:latin typeface="Arial"/>
                        <a:cs typeface="Calibri" panose="020F0502020204030204" pitchFamily="34" charset="0"/>
                      </a:endParaRPr>
                    </a:p>
                  </a:txBody>
                  <a:tcPr marL="0" marR="0" marT="81280"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107950" algn="r" rtl="1">
                        <a:lnSpc>
                          <a:spcPct val="100000"/>
                        </a:lnSpc>
                        <a:spcBef>
                          <a:spcPts val="640"/>
                        </a:spcBef>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14: قائمة الأسئلة التصور</a:t>
                      </a:r>
                      <a:r>
                        <a:rPr lang="ar-JO" sz="900" u="sng" spc="-20" baseline="0" dirty="0">
                          <a:solidFill>
                            <a:srgbClr val="992B7D"/>
                          </a:solidFill>
                          <a:uFill>
                            <a:solidFill>
                              <a:srgbClr val="992B7D"/>
                            </a:solidFill>
                          </a:uFill>
                          <a:latin typeface="Arial"/>
                          <a:cs typeface="Calibri" panose="020F0502020204030204" pitchFamily="34" charset="0"/>
                        </a:rPr>
                        <a:t>ية</a:t>
                      </a:r>
                      <a:endParaRPr lang="en-US" sz="900" baseline="0" dirty="0">
                        <a:latin typeface="Arial"/>
                        <a:cs typeface="Calibri" panose="020F0502020204030204" pitchFamily="34" charset="0"/>
                      </a:endParaRPr>
                    </a:p>
                  </a:txBody>
                  <a:tcPr marL="0" marR="0" marT="81280" marB="0">
                    <a:lnL w="6350">
                      <a:solidFill>
                        <a:srgbClr val="0D2243"/>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10"/>
                  </a:ext>
                </a:extLst>
              </a:tr>
              <a:tr h="715645">
                <a:tc>
                  <a:txBody>
                    <a:bodyPr/>
                    <a:lstStyle/>
                    <a:p>
                      <a:pPr marL="107950" marR="171450" algn="just" rtl="1">
                        <a:lnSpc>
                          <a:spcPct val="111100"/>
                        </a:lnSpc>
                        <a:spcBef>
                          <a:spcPts val="520"/>
                        </a:spcBef>
                      </a:pPr>
                      <a:r>
                        <a:rPr lang="ar-JO" sz="900" b="0" i="0" baseline="0" dirty="0">
                          <a:solidFill>
                            <a:schemeClr val="tx1"/>
                          </a:solidFill>
                          <a:effectLst/>
                          <a:latin typeface="+mn-lt"/>
                          <a:ea typeface="+mn-ea"/>
                          <a:cs typeface="Calibri" panose="020F0502020204030204" pitchFamily="34" charset="0"/>
                        </a:rPr>
                        <a:t>ستساعدك قوالب جداول الأعمال هذه على تنظيم اجتماع مع أصحاب المصلحة الرئيسيين وتصميم الأسئلة المناسبة لاستطلاع التصور الخاص بك.</a:t>
                      </a:r>
                      <a:endParaRPr sz="900" baseline="0" dirty="0">
                        <a:latin typeface="Arial"/>
                        <a:cs typeface="Calibri" panose="020F0502020204030204" pitchFamily="34" charset="0"/>
                      </a:endParaRPr>
                    </a:p>
                  </a:txBody>
                  <a:tcPr marL="0" marR="0" marT="66040"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107950" marR="111760" lvl="0" indent="0" algn="r" defTabSz="914400" rtl="1" eaLnBrk="1" fontAlgn="auto" latinLnBrk="0" hangingPunct="1">
                        <a:lnSpc>
                          <a:spcPct val="111100"/>
                        </a:lnSpc>
                        <a:spcBef>
                          <a:spcPts val="520"/>
                        </a:spcBef>
                        <a:spcAft>
                          <a:spcPts val="0"/>
                        </a:spcAft>
                        <a:buClrTx/>
                        <a:buSzTx/>
                        <a:buFontTx/>
                        <a:buNone/>
                        <a:tabLst/>
                        <a:defRPr/>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15: جدول ورشة عمل تصميم الاستطلاعات</a:t>
                      </a:r>
                      <a:endParaRPr lang="en-US" sz="900" baseline="0" dirty="0">
                        <a:latin typeface="Arial"/>
                        <a:cs typeface="Calibri" panose="020F0502020204030204" pitchFamily="34" charset="0"/>
                      </a:endParaRPr>
                    </a:p>
                    <a:p>
                      <a:pPr marL="107950" marR="111760" algn="just">
                        <a:lnSpc>
                          <a:spcPct val="111100"/>
                        </a:lnSpc>
                        <a:spcBef>
                          <a:spcPts val="520"/>
                        </a:spcBef>
                      </a:pPr>
                      <a:endParaRPr sz="900" baseline="0" dirty="0">
                        <a:latin typeface="Arial"/>
                        <a:cs typeface="Calibri" panose="020F0502020204030204" pitchFamily="34" charset="0"/>
                      </a:endParaRPr>
                    </a:p>
                  </a:txBody>
                  <a:tcPr marL="0" marR="0" marT="66040" marB="0">
                    <a:lnL w="6350">
                      <a:solidFill>
                        <a:srgbClr val="0D2243"/>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11"/>
                  </a:ext>
                </a:extLst>
              </a:tr>
            </a:tbl>
          </a:graphicData>
        </a:graphic>
      </p:graphicFrame>
      <p:pic>
        <p:nvPicPr>
          <p:cNvPr id="3" name="object 3"/>
          <p:cNvPicPr/>
          <p:nvPr/>
        </p:nvPicPr>
        <p:blipFill>
          <a:blip r:embed="rId4" cstate="print"/>
          <a:stretch>
            <a:fillRect/>
          </a:stretch>
        </p:blipFill>
        <p:spPr>
          <a:xfrm>
            <a:off x="6386595" y="1088433"/>
            <a:ext cx="248894" cy="248894"/>
          </a:xfrm>
          <a:prstGeom prst="rect">
            <a:avLst/>
          </a:prstGeom>
        </p:spPr>
      </p:pic>
      <p:pic>
        <p:nvPicPr>
          <p:cNvPr id="4" name="object 4"/>
          <p:cNvPicPr/>
          <p:nvPr/>
        </p:nvPicPr>
        <p:blipFill>
          <a:blip r:embed="rId5" cstate="print"/>
          <a:stretch>
            <a:fillRect/>
          </a:stretch>
        </p:blipFill>
        <p:spPr>
          <a:xfrm>
            <a:off x="6057508" y="1088433"/>
            <a:ext cx="248894" cy="248894"/>
          </a:xfrm>
          <a:prstGeom prst="rect">
            <a:avLst/>
          </a:prstGeom>
        </p:spPr>
      </p:pic>
      <p:pic>
        <p:nvPicPr>
          <p:cNvPr id="5" name="object 5"/>
          <p:cNvPicPr/>
          <p:nvPr/>
        </p:nvPicPr>
        <p:blipFill>
          <a:blip r:embed="rId6" cstate="print"/>
          <a:stretch>
            <a:fillRect/>
          </a:stretch>
        </p:blipFill>
        <p:spPr>
          <a:xfrm>
            <a:off x="6386595" y="1823236"/>
            <a:ext cx="248894" cy="248894"/>
          </a:xfrm>
          <a:prstGeom prst="rect">
            <a:avLst/>
          </a:prstGeom>
        </p:spPr>
      </p:pic>
      <p:pic>
        <p:nvPicPr>
          <p:cNvPr id="6" name="object 6"/>
          <p:cNvPicPr/>
          <p:nvPr/>
        </p:nvPicPr>
        <p:blipFill>
          <a:blip r:embed="rId7" cstate="print"/>
          <a:stretch>
            <a:fillRect/>
          </a:stretch>
        </p:blipFill>
        <p:spPr>
          <a:xfrm>
            <a:off x="6386595" y="2442167"/>
            <a:ext cx="248894" cy="248894"/>
          </a:xfrm>
          <a:prstGeom prst="rect">
            <a:avLst/>
          </a:prstGeom>
        </p:spPr>
      </p:pic>
      <p:pic>
        <p:nvPicPr>
          <p:cNvPr id="7" name="object 7"/>
          <p:cNvPicPr/>
          <p:nvPr/>
        </p:nvPicPr>
        <p:blipFill>
          <a:blip r:embed="rId8" cstate="print"/>
          <a:stretch>
            <a:fillRect/>
          </a:stretch>
        </p:blipFill>
        <p:spPr>
          <a:xfrm>
            <a:off x="6401587" y="3323833"/>
            <a:ext cx="248894" cy="248894"/>
          </a:xfrm>
          <a:prstGeom prst="rect">
            <a:avLst/>
          </a:prstGeom>
        </p:spPr>
      </p:pic>
      <p:pic>
        <p:nvPicPr>
          <p:cNvPr id="8" name="object 8"/>
          <p:cNvPicPr/>
          <p:nvPr/>
        </p:nvPicPr>
        <p:blipFill>
          <a:blip r:embed="rId9" cstate="print"/>
          <a:stretch>
            <a:fillRect/>
          </a:stretch>
        </p:blipFill>
        <p:spPr>
          <a:xfrm>
            <a:off x="6080684" y="3323833"/>
            <a:ext cx="248894" cy="248894"/>
          </a:xfrm>
          <a:prstGeom prst="rect">
            <a:avLst/>
          </a:prstGeom>
        </p:spPr>
      </p:pic>
      <p:pic>
        <p:nvPicPr>
          <p:cNvPr id="9" name="object 9"/>
          <p:cNvPicPr/>
          <p:nvPr/>
        </p:nvPicPr>
        <p:blipFill>
          <a:blip r:embed="rId10" cstate="print"/>
          <a:stretch>
            <a:fillRect/>
          </a:stretch>
        </p:blipFill>
        <p:spPr>
          <a:xfrm>
            <a:off x="6089979" y="4088041"/>
            <a:ext cx="248894" cy="248894"/>
          </a:xfrm>
          <a:prstGeom prst="rect">
            <a:avLst/>
          </a:prstGeom>
        </p:spPr>
      </p:pic>
      <p:pic>
        <p:nvPicPr>
          <p:cNvPr id="10" name="object 10"/>
          <p:cNvPicPr/>
          <p:nvPr/>
        </p:nvPicPr>
        <p:blipFill>
          <a:blip r:embed="rId11" cstate="print"/>
          <a:stretch>
            <a:fillRect/>
          </a:stretch>
        </p:blipFill>
        <p:spPr>
          <a:xfrm>
            <a:off x="6443292" y="4809541"/>
            <a:ext cx="248894" cy="248894"/>
          </a:xfrm>
          <a:prstGeom prst="rect">
            <a:avLst/>
          </a:prstGeom>
        </p:spPr>
      </p:pic>
      <p:pic>
        <p:nvPicPr>
          <p:cNvPr id="11" name="object 11"/>
          <p:cNvPicPr/>
          <p:nvPr/>
        </p:nvPicPr>
        <p:blipFill>
          <a:blip r:embed="rId12" cstate="print"/>
          <a:stretch>
            <a:fillRect/>
          </a:stretch>
        </p:blipFill>
        <p:spPr>
          <a:xfrm>
            <a:off x="6057508" y="4804099"/>
            <a:ext cx="248894" cy="248894"/>
          </a:xfrm>
          <a:prstGeom prst="rect">
            <a:avLst/>
          </a:prstGeom>
        </p:spPr>
      </p:pic>
      <p:pic>
        <p:nvPicPr>
          <p:cNvPr id="12" name="object 12"/>
          <p:cNvPicPr/>
          <p:nvPr/>
        </p:nvPicPr>
        <p:blipFill>
          <a:blip r:embed="rId10" cstate="print"/>
          <a:stretch>
            <a:fillRect/>
          </a:stretch>
        </p:blipFill>
        <p:spPr>
          <a:xfrm>
            <a:off x="6089979" y="5676261"/>
            <a:ext cx="248894" cy="248894"/>
          </a:xfrm>
          <a:prstGeom prst="rect">
            <a:avLst/>
          </a:prstGeom>
        </p:spPr>
      </p:pic>
      <p:pic>
        <p:nvPicPr>
          <p:cNvPr id="13" name="object 13"/>
          <p:cNvPicPr/>
          <p:nvPr/>
        </p:nvPicPr>
        <p:blipFill>
          <a:blip r:embed="rId13" cstate="print"/>
          <a:stretch>
            <a:fillRect/>
          </a:stretch>
        </p:blipFill>
        <p:spPr>
          <a:xfrm>
            <a:off x="6494487" y="6279382"/>
            <a:ext cx="248894" cy="248894"/>
          </a:xfrm>
          <a:prstGeom prst="rect">
            <a:avLst/>
          </a:prstGeom>
        </p:spPr>
      </p:pic>
      <p:pic>
        <p:nvPicPr>
          <p:cNvPr id="14" name="object 14"/>
          <p:cNvPicPr/>
          <p:nvPr/>
        </p:nvPicPr>
        <p:blipFill>
          <a:blip r:embed="rId14" cstate="print"/>
          <a:stretch>
            <a:fillRect/>
          </a:stretch>
        </p:blipFill>
        <p:spPr>
          <a:xfrm>
            <a:off x="6526034" y="7044364"/>
            <a:ext cx="248894" cy="248894"/>
          </a:xfrm>
          <a:prstGeom prst="rect">
            <a:avLst/>
          </a:prstGeom>
        </p:spPr>
      </p:pic>
      <p:pic>
        <p:nvPicPr>
          <p:cNvPr id="15" name="object 15"/>
          <p:cNvPicPr/>
          <p:nvPr/>
        </p:nvPicPr>
        <p:blipFill>
          <a:blip r:embed="rId15" cstate="print"/>
          <a:stretch>
            <a:fillRect/>
          </a:stretch>
        </p:blipFill>
        <p:spPr>
          <a:xfrm>
            <a:off x="6526034" y="7684899"/>
            <a:ext cx="248894" cy="248894"/>
          </a:xfrm>
          <a:prstGeom prst="rect">
            <a:avLst/>
          </a:prstGeom>
        </p:spPr>
      </p:pic>
      <p:pic>
        <p:nvPicPr>
          <p:cNvPr id="16" name="object 16"/>
          <p:cNvPicPr/>
          <p:nvPr/>
        </p:nvPicPr>
        <p:blipFill>
          <a:blip r:embed="rId15" cstate="print"/>
          <a:stretch>
            <a:fillRect/>
          </a:stretch>
        </p:blipFill>
        <p:spPr>
          <a:xfrm>
            <a:off x="6528083" y="8282227"/>
            <a:ext cx="248894" cy="248894"/>
          </a:xfrm>
          <a:prstGeom prst="rect">
            <a:avLst/>
          </a:prstGeom>
        </p:spPr>
      </p:pic>
      <p:pic>
        <p:nvPicPr>
          <p:cNvPr id="17" name="object 17"/>
          <p:cNvPicPr/>
          <p:nvPr/>
        </p:nvPicPr>
        <p:blipFill>
          <a:blip r:embed="rId16" cstate="print"/>
          <a:stretch>
            <a:fillRect/>
          </a:stretch>
        </p:blipFill>
        <p:spPr>
          <a:xfrm>
            <a:off x="6526034" y="8955200"/>
            <a:ext cx="248894" cy="248894"/>
          </a:xfrm>
          <a:prstGeom prst="rect">
            <a:avLst/>
          </a:prstGeom>
        </p:spPr>
      </p:pic>
      <p:sp>
        <p:nvSpPr>
          <p:cNvPr id="18" name="object 18"/>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p>
        </p:txBody>
      </p:sp>
      <p:sp>
        <p:nvSpPr>
          <p:cNvPr id="19" name="object 19"/>
          <p:cNvSpPr txBox="1"/>
          <p:nvPr/>
        </p:nvSpPr>
        <p:spPr>
          <a:xfrm>
            <a:off x="6748303" y="10083162"/>
            <a:ext cx="88900" cy="147320"/>
          </a:xfrm>
          <a:prstGeom prst="rect">
            <a:avLst/>
          </a:prstGeom>
        </p:spPr>
        <p:txBody>
          <a:bodyPr vert="horz" wrap="square" lIns="0" tIns="12700" rIns="0" bIns="0" rtlCol="0">
            <a:spAutoFit/>
          </a:bodyPr>
          <a:lstStyle/>
          <a:p>
            <a:pPr marL="12700">
              <a:lnSpc>
                <a:spcPct val="100000"/>
              </a:lnSpc>
              <a:spcBef>
                <a:spcPts val="100"/>
              </a:spcBef>
            </a:pPr>
            <a:r>
              <a:rPr sz="800" b="1" spc="45" dirty="0">
                <a:solidFill>
                  <a:srgbClr val="FFFFFF"/>
                </a:solidFill>
                <a:latin typeface="Century Gothic"/>
                <a:cs typeface="Century Gothic"/>
              </a:rPr>
              <a:t>7</a:t>
            </a:r>
            <a:endParaRPr sz="800" dirty="0">
              <a:latin typeface="Century Gothic"/>
              <a:cs typeface="Century Gothic"/>
            </a:endParaRPr>
          </a:p>
        </p:txBody>
      </p:sp>
      <p:sp>
        <p:nvSpPr>
          <p:cNvPr id="24" name="Rectangle 2">
            <a:extLst>
              <a:ext uri="{FF2B5EF4-FFF2-40B4-BE49-F238E27FC236}">
                <a16:creationId xmlns:a16="http://schemas.microsoft.com/office/drawing/2014/main" id="{ACB0BDB2-1779-26E5-74FC-2282B3B5F7CB}"/>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 name="TextBox 24">
            <a:extLst>
              <a:ext uri="{FF2B5EF4-FFF2-40B4-BE49-F238E27FC236}">
                <a16:creationId xmlns:a16="http://schemas.microsoft.com/office/drawing/2014/main" id="{BE8879EB-E2E7-D8BA-8620-A65F52450C9C}"/>
              </a:ext>
            </a:extLst>
          </p:cNvPr>
          <p:cNvSpPr txBox="1"/>
          <p:nvPr/>
        </p:nvSpPr>
        <p:spPr>
          <a:xfrm>
            <a:off x="3345337" y="10054382"/>
            <a:ext cx="3290152" cy="230832"/>
          </a:xfrm>
          <a:prstGeom prst="rect">
            <a:avLst/>
          </a:prstGeom>
          <a:noFill/>
        </p:spPr>
        <p:txBody>
          <a:bodyPr wrap="square" rtlCol="0">
            <a:spAutoFit/>
          </a:bodyPr>
          <a:lstStyle/>
          <a:p>
            <a:pPr algn="r"/>
            <a:r>
              <a:rPr lang="ar-JO" sz="900" dirty="0">
                <a:solidFill>
                  <a:srgbClr val="990099"/>
                </a:solidFill>
                <a:latin typeface="+mn-lt"/>
              </a:rPr>
              <a:t>الوحدة 4: </a:t>
            </a:r>
            <a:r>
              <a:rPr lang="ar-JO" sz="900" dirty="0">
                <a:solidFill>
                  <a:schemeClr val="tx1"/>
                </a:solidFill>
                <a:latin typeface="+mn-lt"/>
                <a:ea typeface="+mn-ea"/>
                <a:cs typeface="Calibri" panose="020F0502020204030204" pitchFamily="34" charset="0"/>
              </a:rPr>
              <a:t>نظرة عامة: كيفية استخدام استطلاعات التصور في آلية التغذية الراجعة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935985212"/>
              </p:ext>
            </p:extLst>
          </p:nvPr>
        </p:nvGraphicFramePr>
        <p:xfrm>
          <a:off x="719999" y="720003"/>
          <a:ext cx="6120130" cy="9010014"/>
        </p:xfrm>
        <a:graphic>
          <a:graphicData uri="http://schemas.openxmlformats.org/drawingml/2006/table">
            <a:tbl>
              <a:tblPr firstRow="1" bandRow="1">
                <a:tableStyleId>{2D5ABB26-0587-4C30-8999-92F81FD0307C}</a:tableStyleId>
              </a:tblPr>
              <a:tblGrid>
                <a:gridCol w="3060065">
                  <a:extLst>
                    <a:ext uri="{9D8B030D-6E8A-4147-A177-3AD203B41FA5}">
                      <a16:colId xmlns:a16="http://schemas.microsoft.com/office/drawing/2014/main" val="20000"/>
                    </a:ext>
                  </a:extLst>
                </a:gridCol>
                <a:gridCol w="3060065">
                  <a:extLst>
                    <a:ext uri="{9D8B030D-6E8A-4147-A177-3AD203B41FA5}">
                      <a16:colId xmlns:a16="http://schemas.microsoft.com/office/drawing/2014/main" val="20001"/>
                    </a:ext>
                  </a:extLst>
                </a:gridCol>
              </a:tblGrid>
              <a:tr h="715645">
                <a:tc>
                  <a:txBody>
                    <a:bodyPr/>
                    <a:lstStyle/>
                    <a:p>
                      <a:pPr marL="107950" marR="198120" algn="just" rtl="1">
                        <a:lnSpc>
                          <a:spcPct val="111100"/>
                        </a:lnSpc>
                        <a:spcBef>
                          <a:spcPts val="520"/>
                        </a:spcBef>
                      </a:pPr>
                      <a:r>
                        <a:rPr lang="ar-JO" sz="900" b="0" i="0" baseline="0" dirty="0">
                          <a:solidFill>
                            <a:schemeClr val="tx1"/>
                          </a:solidFill>
                          <a:effectLst/>
                          <a:latin typeface="+mn-lt"/>
                          <a:ea typeface="+mn-ea"/>
                          <a:cs typeface="Calibri" panose="020F0502020204030204" pitchFamily="34" charset="0"/>
                        </a:rPr>
                        <a:t>يساعدك هذا الدليل القصير على تنظيم حلقات نقاش مركّزة لاختبار الاستبيان، مما يسمح لك بتنقيح الأسئلة قبل طرح الاستطلاع.</a:t>
                      </a:r>
                      <a:endParaRPr sz="900" baseline="0" dirty="0">
                        <a:latin typeface="Arial"/>
                        <a:cs typeface="Calibri" panose="020F0502020204030204" pitchFamily="34" charset="0"/>
                      </a:endParaRPr>
                    </a:p>
                  </a:txBody>
                  <a:tcPr marL="0" marR="0" marT="66040"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107950" marR="198120" algn="r" rtl="1">
                        <a:lnSpc>
                          <a:spcPct val="111100"/>
                        </a:lnSpc>
                        <a:spcBef>
                          <a:spcPts val="520"/>
                        </a:spcBef>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رقم 16: دليل سريع لحلقات النقاش المركزة الخاصة بأسئلة الإختبار </a:t>
                      </a:r>
                      <a:endParaRPr lang="en-US" sz="900" baseline="0" dirty="0">
                        <a:latin typeface="Arial"/>
                        <a:cs typeface="Calibri" panose="020F0502020204030204" pitchFamily="34" charset="0"/>
                      </a:endParaRPr>
                    </a:p>
                  </a:txBody>
                  <a:tcPr marL="0" marR="0" marT="66040" marB="0">
                    <a:lnL w="6350">
                      <a:solidFill>
                        <a:srgbClr val="0D2243"/>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0"/>
                  </a:ext>
                </a:extLst>
              </a:tr>
              <a:tr h="715645">
                <a:tc>
                  <a:txBody>
                    <a:bodyPr/>
                    <a:lstStyle/>
                    <a:p>
                      <a:pPr marL="107950" marR="245745" algn="just" rtl="1">
                        <a:lnSpc>
                          <a:spcPct val="111100"/>
                        </a:lnSpc>
                        <a:spcBef>
                          <a:spcPts val="520"/>
                        </a:spcBef>
                      </a:pPr>
                      <a:r>
                        <a:rPr lang="ar-JO" sz="900" baseline="0" dirty="0">
                          <a:cs typeface="Calibri" panose="020F0502020204030204" pitchFamily="34" charset="0"/>
                        </a:rPr>
                        <a:t>تذكرك هذه القائمة بالاعتبارات الرئيسية عند تصميم الاستبيان. </a:t>
                      </a:r>
                      <a:endParaRPr sz="900" baseline="0" dirty="0">
                        <a:latin typeface="Arial"/>
                        <a:cs typeface="Calibri" panose="020F0502020204030204" pitchFamily="34" charset="0"/>
                      </a:endParaRPr>
                    </a:p>
                  </a:txBody>
                  <a:tcPr marL="0" marR="0" marT="66040" marB="0">
                    <a:lnR w="6350">
                      <a:solidFill>
                        <a:srgbClr val="0D2243"/>
                      </a:solidFill>
                      <a:prstDash val="solid"/>
                    </a:lnR>
                    <a:lnT w="6350">
                      <a:solidFill>
                        <a:srgbClr val="0D2243"/>
                      </a:solidFill>
                      <a:prstDash val="solid"/>
                    </a:lnT>
                  </a:tcPr>
                </a:tc>
                <a:tc>
                  <a:txBody>
                    <a:bodyPr/>
                    <a:lstStyle/>
                    <a:p>
                      <a:pPr marL="107950" marR="245745" algn="r" rtl="1">
                        <a:lnSpc>
                          <a:spcPct val="111100"/>
                        </a:lnSpc>
                        <a:spcBef>
                          <a:spcPts val="520"/>
                        </a:spcBef>
                      </a:pPr>
                      <a:r>
                        <a:rPr lang="ar-JO" sz="900" u="sng" spc="-20" baseline="0" dirty="0">
                          <a:solidFill>
                            <a:srgbClr val="992B7D"/>
                          </a:solidFill>
                          <a:uFill>
                            <a:solidFill>
                              <a:srgbClr val="992B7D"/>
                            </a:solidFill>
                          </a:uFill>
                          <a:latin typeface="Arial"/>
                          <a:cs typeface="Calibri" panose="020F0502020204030204" pitchFamily="34" charset="0"/>
                          <a:hlinkClick r:id="rId2"/>
                        </a:rPr>
                        <a:t>أداة التغذية الراجعة 17: قائمة التحقق الخاصة بتصميم استطلاعات الملاحظات والانطباعات</a:t>
                      </a:r>
                      <a:endParaRPr lang="en-US" sz="900" baseline="0" dirty="0">
                        <a:latin typeface="Arial"/>
                        <a:cs typeface="Calibri" panose="020F0502020204030204" pitchFamily="34" charset="0"/>
                      </a:endParaRPr>
                    </a:p>
                  </a:txBody>
                  <a:tcPr marL="0" marR="0" marT="66040" marB="0">
                    <a:lnL w="6350">
                      <a:solidFill>
                        <a:srgbClr val="0D2243"/>
                      </a:solidFill>
                      <a:prstDash val="solid"/>
                    </a:lnL>
                    <a:lnT w="6350">
                      <a:solidFill>
                        <a:srgbClr val="0D2243"/>
                      </a:solidFill>
                      <a:prstDash val="solid"/>
                    </a:lnT>
                  </a:tcPr>
                </a:tc>
                <a:extLst>
                  <a:ext uri="{0D108BD9-81ED-4DB2-BD59-A6C34878D82A}">
                    <a16:rowId xmlns:a16="http://schemas.microsoft.com/office/drawing/2014/main" val="10001"/>
                  </a:ext>
                </a:extLst>
              </a:tr>
              <a:tr h="326390">
                <a:tc gridSpan="2">
                  <a:txBody>
                    <a:bodyPr/>
                    <a:lstStyle/>
                    <a:p>
                      <a:pPr algn="ctr">
                        <a:lnSpc>
                          <a:spcPct val="100000"/>
                        </a:lnSpc>
                        <a:spcBef>
                          <a:spcPts val="819"/>
                        </a:spcBef>
                      </a:pPr>
                      <a:r>
                        <a:rPr lang="ar-JO" sz="900" b="1" spc="60" baseline="0" dirty="0">
                          <a:solidFill>
                            <a:srgbClr val="FFFFFF"/>
                          </a:solidFill>
                          <a:latin typeface="Century Gothic"/>
                          <a:cs typeface="Calibri" panose="020F0502020204030204" pitchFamily="34" charset="0"/>
                        </a:rPr>
                        <a:t>المرحلة الثانية: جمع الملاحظات والانطباعات</a:t>
                      </a:r>
                      <a:endParaRPr sz="900" baseline="0" dirty="0">
                        <a:latin typeface="Century Gothic"/>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2"/>
                  </a:ext>
                </a:extLst>
              </a:tr>
              <a:tr h="302895">
                <a:tc>
                  <a:txBody>
                    <a:bodyPr/>
                    <a:lstStyle/>
                    <a:p>
                      <a:pPr marL="107950" algn="r" rtl="1">
                        <a:lnSpc>
                          <a:spcPct val="100000"/>
                        </a:lnSpc>
                        <a:spcBef>
                          <a:spcPts val="635"/>
                        </a:spcBef>
                      </a:pPr>
                      <a:r>
                        <a:rPr lang="ar-JO" sz="900" b="1" i="1" baseline="0" dirty="0">
                          <a:solidFill>
                            <a:srgbClr val="0D2243"/>
                          </a:solidFill>
                          <a:latin typeface="Calibri"/>
                          <a:cs typeface="Calibri" panose="020F0502020204030204" pitchFamily="34" charset="0"/>
                        </a:rPr>
                        <a:t>من يجب أن يقرأ هذا؟</a:t>
                      </a:r>
                      <a:endParaRPr sz="900" baseline="0" dirty="0">
                        <a:latin typeface="Calibri"/>
                        <a:cs typeface="Calibri" panose="020F0502020204030204" pitchFamily="34" charset="0"/>
                      </a:endParaRPr>
                    </a:p>
                  </a:txBody>
                  <a:tcPr marL="0" marR="0" marT="80645" marB="0">
                    <a:lnR w="6350">
                      <a:solidFill>
                        <a:srgbClr val="0D2243"/>
                      </a:solidFill>
                      <a:prstDash val="solid"/>
                    </a:lnR>
                    <a:lnB w="6350">
                      <a:solidFill>
                        <a:srgbClr val="0D2243"/>
                      </a:solidFill>
                      <a:prstDash val="solid"/>
                    </a:lnB>
                    <a:solidFill>
                      <a:srgbClr val="F7DEEA"/>
                    </a:solidFill>
                  </a:tcPr>
                </a:tc>
                <a:tc>
                  <a:txBody>
                    <a:bodyPr/>
                    <a:lstStyle/>
                    <a:p>
                      <a:pPr marL="107950" algn="r">
                        <a:lnSpc>
                          <a:spcPct val="100000"/>
                        </a:lnSpc>
                        <a:spcBef>
                          <a:spcPts val="635"/>
                        </a:spcBef>
                      </a:pPr>
                      <a:r>
                        <a:rPr lang="ar-JO" sz="900" b="1" i="1" baseline="0" dirty="0">
                          <a:solidFill>
                            <a:srgbClr val="0D2243"/>
                          </a:solidFill>
                          <a:latin typeface="Calibri"/>
                          <a:cs typeface="Calibri" panose="020F0502020204030204" pitchFamily="34" charset="0"/>
                        </a:rPr>
                        <a:t>الخطوات التي يجب اتخاذها</a:t>
                      </a:r>
                      <a:endParaRPr sz="900" b="1" baseline="0" dirty="0">
                        <a:latin typeface="Calibri"/>
                        <a:cs typeface="Calibri" panose="020F0502020204030204" pitchFamily="34" charset="0"/>
                      </a:endParaRPr>
                    </a:p>
                  </a:txBody>
                  <a:tcPr marL="0" marR="0" marT="80645" marB="0">
                    <a:lnL w="6350">
                      <a:solidFill>
                        <a:srgbClr val="0D2243"/>
                      </a:solidFill>
                      <a:prstDash val="solid"/>
                    </a:lnL>
                    <a:lnB w="6350">
                      <a:solidFill>
                        <a:srgbClr val="0D2243"/>
                      </a:solidFill>
                      <a:prstDash val="solid"/>
                    </a:lnB>
                    <a:solidFill>
                      <a:srgbClr val="F7DEEA"/>
                    </a:solidFill>
                  </a:tcPr>
                </a:tc>
                <a:extLst>
                  <a:ext uri="{0D108BD9-81ED-4DB2-BD59-A6C34878D82A}">
                    <a16:rowId xmlns:a16="http://schemas.microsoft.com/office/drawing/2014/main" val="10003"/>
                  </a:ext>
                </a:extLst>
              </a:tr>
              <a:tr h="912494">
                <a:tc>
                  <a:txBody>
                    <a:bodyPr/>
                    <a:lstStyle/>
                    <a:p>
                      <a:pPr marL="88265" indent="0" algn="r" rtl="1">
                        <a:lnSpc>
                          <a:spcPct val="100000"/>
                        </a:lnSpc>
                        <a:spcBef>
                          <a:spcPts val="635"/>
                        </a:spcBef>
                        <a:buClr>
                          <a:srgbClr val="992B7D"/>
                        </a:buClr>
                        <a:buFont typeface="Arial Black"/>
                        <a:buNone/>
                        <a:tabLst>
                          <a:tab pos="215265" algn="l"/>
                        </a:tabLst>
                      </a:pPr>
                      <a:r>
                        <a:rPr lang="ar-JO" sz="900" b="0" i="0" baseline="0" dirty="0">
                          <a:solidFill>
                            <a:schemeClr val="tx1"/>
                          </a:solidFill>
                          <a:effectLst/>
                          <a:latin typeface="+mn-lt"/>
                          <a:ea typeface="+mn-ea"/>
                          <a:cs typeface="Calibri" panose="020F0502020204030204" pitchFamily="34" charset="0"/>
                        </a:rPr>
                        <a:t>أي شخص ينخرط بشكل مباشر مع المجتمعات التي تقدم الملاحظات والانطباعات أو يعمل/يدعم الأشخاص ضمنها.</a:t>
                      </a:r>
                      <a:endParaRPr sz="900" baseline="0" dirty="0">
                        <a:latin typeface="Arial"/>
                        <a:cs typeface="Calibri" panose="020F0502020204030204" pitchFamily="34" charset="0"/>
                      </a:endParaRPr>
                    </a:p>
                  </a:txBody>
                  <a:tcPr marL="0" marR="0" marT="80645"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215265" indent="-127000" rtl="1">
                        <a:lnSpc>
                          <a:spcPct val="100000"/>
                        </a:lnSpc>
                        <a:spcBef>
                          <a:spcPts val="635"/>
                        </a:spcBef>
                        <a:buClr>
                          <a:srgbClr val="992B7D"/>
                        </a:buClr>
                        <a:buFont typeface="Arial Black"/>
                        <a:buAutoNum type="arabicPeriod"/>
                        <a:tabLst>
                          <a:tab pos="215265" algn="l"/>
                        </a:tabLst>
                      </a:pPr>
                      <a:r>
                        <a:rPr lang="ar-JO" sz="900" baseline="0" dirty="0">
                          <a:cs typeface="Calibri" panose="020F0502020204030204" pitchFamily="34" charset="0"/>
                        </a:rPr>
                        <a:t>الاستماع والإقرار</a:t>
                      </a:r>
                    </a:p>
                    <a:p>
                      <a:pPr marL="215265" indent="-127000" rtl="1">
                        <a:lnSpc>
                          <a:spcPct val="100000"/>
                        </a:lnSpc>
                        <a:spcBef>
                          <a:spcPts val="635"/>
                        </a:spcBef>
                        <a:buClr>
                          <a:srgbClr val="992B7D"/>
                        </a:buClr>
                        <a:buFont typeface="Arial Black"/>
                        <a:buAutoNum type="arabicPeriod"/>
                        <a:tabLst>
                          <a:tab pos="215265" algn="l"/>
                        </a:tabLst>
                      </a:pPr>
                      <a:r>
                        <a:rPr lang="ar-JO" sz="900" baseline="0" dirty="0">
                          <a:cs typeface="Calibri" panose="020F0502020204030204" pitchFamily="34" charset="0"/>
                        </a:rPr>
                        <a:t>طلب الإذن لاستخدام المعلومات ومشاركتها </a:t>
                      </a:r>
                    </a:p>
                    <a:p>
                      <a:pPr marL="215265" indent="-127000" rtl="1">
                        <a:lnSpc>
                          <a:spcPct val="100000"/>
                        </a:lnSpc>
                        <a:spcBef>
                          <a:spcPts val="635"/>
                        </a:spcBef>
                        <a:buClr>
                          <a:srgbClr val="992B7D"/>
                        </a:buClr>
                        <a:buFont typeface="Arial Black"/>
                        <a:buAutoNum type="arabicPeriod"/>
                        <a:tabLst>
                          <a:tab pos="215265" algn="l"/>
                        </a:tabLst>
                      </a:pPr>
                      <a:r>
                        <a:rPr lang="ar-JO" sz="900" baseline="0" dirty="0">
                          <a:cs typeface="Calibri" panose="020F0502020204030204" pitchFamily="34" charset="0"/>
                        </a:rPr>
                        <a:t>تسجيل التغذية الراجعة المجتمعية </a:t>
                      </a:r>
                    </a:p>
                    <a:p>
                      <a:pPr marL="215265" indent="-127000" rtl="1">
                        <a:lnSpc>
                          <a:spcPct val="100000"/>
                        </a:lnSpc>
                        <a:spcBef>
                          <a:spcPts val="635"/>
                        </a:spcBef>
                        <a:buClr>
                          <a:srgbClr val="992B7D"/>
                        </a:buClr>
                        <a:buFont typeface="Arial Black"/>
                        <a:buAutoNum type="arabicPeriod"/>
                        <a:tabLst>
                          <a:tab pos="215265" algn="l"/>
                        </a:tabLst>
                      </a:pPr>
                      <a:r>
                        <a:rPr lang="ar-JO" sz="900" baseline="0" dirty="0">
                          <a:cs typeface="Calibri" panose="020F0502020204030204" pitchFamily="34" charset="0"/>
                        </a:rPr>
                        <a:t>تقديم الاستجابات الأولية</a:t>
                      </a:r>
                      <a:endParaRPr lang="ar-JO" sz="900" baseline="0" dirty="0">
                        <a:latin typeface="Arial"/>
                        <a:cs typeface="Calibri" panose="020F0502020204030204" pitchFamily="34" charset="0"/>
                      </a:endParaRPr>
                    </a:p>
                  </a:txBody>
                  <a:tcPr marL="0" marR="0" marT="65405" marB="0">
                    <a:lnL w="6350">
                      <a:solidFill>
                        <a:srgbClr val="0D2243"/>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4"/>
                  </a:ext>
                </a:extLst>
              </a:tr>
              <a:tr h="302895">
                <a:tc>
                  <a:txBody>
                    <a:bodyPr/>
                    <a:lstStyle/>
                    <a:p>
                      <a:pPr marL="107950" rtl="1">
                        <a:lnSpc>
                          <a:spcPct val="100000"/>
                        </a:lnSpc>
                        <a:spcBef>
                          <a:spcPts val="635"/>
                        </a:spcBef>
                      </a:pPr>
                      <a:r>
                        <a:rPr lang="ar-JO" sz="900" b="1" i="1" spc="45" baseline="0" dirty="0">
                          <a:solidFill>
                            <a:srgbClr val="0D2243"/>
                          </a:solidFill>
                          <a:latin typeface="Calibri"/>
                          <a:cs typeface="Calibri" panose="020F0502020204030204" pitchFamily="34" charset="0"/>
                        </a:rPr>
                        <a:t>ما غرض هذا المستند؟</a:t>
                      </a:r>
                      <a:endParaRPr sz="900" baseline="0" dirty="0">
                        <a:latin typeface="Calibri"/>
                        <a:cs typeface="Calibri" panose="020F0502020204030204" pitchFamily="34" charset="0"/>
                      </a:endParaRPr>
                    </a:p>
                  </a:txBody>
                  <a:tcPr marL="0" marR="0" marT="80645" marB="0">
                    <a:lnR w="6350">
                      <a:solidFill>
                        <a:srgbClr val="0D2243"/>
                      </a:solidFill>
                      <a:prstDash val="solid"/>
                    </a:lnR>
                    <a:lnT w="6350">
                      <a:solidFill>
                        <a:srgbClr val="0D2243"/>
                      </a:solidFill>
                      <a:prstDash val="solid"/>
                    </a:lnT>
                    <a:lnB w="6350">
                      <a:solidFill>
                        <a:srgbClr val="0D2243"/>
                      </a:solidFill>
                      <a:prstDash val="solid"/>
                    </a:lnB>
                    <a:solidFill>
                      <a:srgbClr val="F7DEEA"/>
                    </a:solidFill>
                  </a:tcPr>
                </a:tc>
                <a:tc>
                  <a:txBody>
                    <a:bodyPr/>
                    <a:lstStyle/>
                    <a:p>
                      <a:pPr marL="107950" rtl="1">
                        <a:lnSpc>
                          <a:spcPct val="100000"/>
                        </a:lnSpc>
                        <a:spcBef>
                          <a:spcPts val="635"/>
                        </a:spcBef>
                      </a:pPr>
                      <a:r>
                        <a:rPr lang="ar-JO" sz="900" b="1" i="1" baseline="0" dirty="0">
                          <a:solidFill>
                            <a:srgbClr val="0D2243"/>
                          </a:solidFill>
                          <a:latin typeface="Calibri"/>
                          <a:cs typeface="Calibri" panose="020F0502020204030204" pitchFamily="34" charset="0"/>
                        </a:rPr>
                        <a:t>المصادر:</a:t>
                      </a:r>
                      <a:endParaRPr sz="900" baseline="0" dirty="0">
                        <a:latin typeface="Calibri"/>
                        <a:cs typeface="Calibri" panose="020F0502020204030204" pitchFamily="34" charset="0"/>
                      </a:endParaRPr>
                    </a:p>
                  </a:txBody>
                  <a:tcPr marL="0" marR="0" marT="80645" marB="0">
                    <a:lnL w="6350">
                      <a:solidFill>
                        <a:srgbClr val="0D2243"/>
                      </a:solidFill>
                      <a:prstDash val="solid"/>
                    </a:lnL>
                    <a:lnT w="6350">
                      <a:solidFill>
                        <a:srgbClr val="0D2243"/>
                      </a:solidFill>
                      <a:prstDash val="solid"/>
                    </a:lnT>
                    <a:lnB w="6350">
                      <a:solidFill>
                        <a:srgbClr val="0D2243"/>
                      </a:solidFill>
                      <a:prstDash val="solid"/>
                    </a:lnB>
                    <a:solidFill>
                      <a:srgbClr val="F7DEEA"/>
                    </a:solidFill>
                  </a:tcPr>
                </a:tc>
                <a:extLst>
                  <a:ext uri="{0D108BD9-81ED-4DB2-BD59-A6C34878D82A}">
                    <a16:rowId xmlns:a16="http://schemas.microsoft.com/office/drawing/2014/main" val="10005"/>
                  </a:ext>
                </a:extLst>
              </a:tr>
              <a:tr h="715645">
                <a:tc>
                  <a:txBody>
                    <a:bodyPr/>
                    <a:lstStyle/>
                    <a:p>
                      <a:pPr marL="107950" algn="r" rtl="1">
                        <a:lnSpc>
                          <a:spcPct val="100000"/>
                        </a:lnSpc>
                        <a:spcBef>
                          <a:spcPts val="640"/>
                        </a:spcBef>
                      </a:pPr>
                      <a:r>
                        <a:rPr lang="ar-JO" sz="900" baseline="0" dirty="0">
                          <a:cs typeface="Calibri" panose="020F0502020204030204" pitchFamily="34" charset="0"/>
                        </a:rPr>
                        <a:t>مستند توجيهي يتضمن أفضل الممارسات المتعلقة بكيفية الاستماع بفعالية واحترام إلى التغذية الراجعة المجتمعية. </a:t>
                      </a:r>
                      <a:endParaRPr sz="900" baseline="0" dirty="0">
                        <a:latin typeface="Arial"/>
                        <a:cs typeface="Calibri" panose="020F0502020204030204" pitchFamily="34" charset="0"/>
                      </a:endParaRPr>
                    </a:p>
                  </a:txBody>
                  <a:tcPr marL="0" marR="0" marT="81280" marB="0">
                    <a:lnR w="6350">
                      <a:solidFill>
                        <a:srgbClr val="0D2243"/>
                      </a:solidFill>
                      <a:prstDash val="solid"/>
                    </a:lnR>
                    <a:lnT w="6350">
                      <a:solidFill>
                        <a:srgbClr val="0D2243"/>
                      </a:solidFill>
                      <a:prstDash val="solid"/>
                    </a:lnT>
                  </a:tcPr>
                </a:tc>
                <a:tc>
                  <a:txBody>
                    <a:bodyPr/>
                    <a:lstStyle/>
                    <a:p>
                      <a:pPr marL="107950" algn="r" rtl="1">
                        <a:lnSpc>
                          <a:spcPct val="100000"/>
                        </a:lnSpc>
                        <a:spcBef>
                          <a:spcPts val="640"/>
                        </a:spcBef>
                      </a:pPr>
                      <a:r>
                        <a:rPr lang="ar-JO" sz="900" u="sng" baseline="0" dirty="0">
                          <a:solidFill>
                            <a:srgbClr val="992B7D"/>
                          </a:solidFill>
                          <a:uFill>
                            <a:solidFill>
                              <a:srgbClr val="992B7D"/>
                            </a:solidFill>
                          </a:uFill>
                          <a:latin typeface="Arial"/>
                          <a:cs typeface="Calibri" panose="020F0502020204030204" pitchFamily="34" charset="0"/>
                          <a:hlinkClick r:id="rId2"/>
                        </a:rPr>
                        <a:t>أداة التغذية الراجعة 18: مهارات مهمة للاستماع الفعال</a:t>
                      </a:r>
                      <a:endParaRPr lang="en-US" sz="900" baseline="0" dirty="0">
                        <a:latin typeface="Arial"/>
                        <a:cs typeface="Calibri" panose="020F0502020204030204" pitchFamily="34" charset="0"/>
                      </a:endParaRPr>
                    </a:p>
                  </a:txBody>
                  <a:tcPr marL="0" marR="0" marT="66040" marB="0">
                    <a:lnL w="6350">
                      <a:solidFill>
                        <a:srgbClr val="0D2243"/>
                      </a:solidFill>
                      <a:prstDash val="solid"/>
                    </a:lnL>
                    <a:lnT w="6350">
                      <a:solidFill>
                        <a:srgbClr val="0D2243"/>
                      </a:solidFill>
                      <a:prstDash val="solid"/>
                    </a:lnT>
                  </a:tcPr>
                </a:tc>
                <a:extLst>
                  <a:ext uri="{0D108BD9-81ED-4DB2-BD59-A6C34878D82A}">
                    <a16:rowId xmlns:a16="http://schemas.microsoft.com/office/drawing/2014/main" val="10006"/>
                  </a:ext>
                </a:extLst>
              </a:tr>
              <a:tr h="326390">
                <a:tc gridSpan="2">
                  <a:txBody>
                    <a:bodyPr/>
                    <a:lstStyle/>
                    <a:p>
                      <a:pPr algn="ctr">
                        <a:lnSpc>
                          <a:spcPct val="100000"/>
                        </a:lnSpc>
                        <a:spcBef>
                          <a:spcPts val="819"/>
                        </a:spcBef>
                      </a:pPr>
                      <a:r>
                        <a:rPr lang="ar-JO" sz="900" b="1" spc="60" baseline="0" dirty="0">
                          <a:solidFill>
                            <a:srgbClr val="FFFFFF"/>
                          </a:solidFill>
                          <a:latin typeface="Century Gothic"/>
                          <a:cs typeface="Calibri" panose="020F0502020204030204" pitchFamily="34" charset="0"/>
                        </a:rPr>
                        <a:t>المرحلة الثالثة: إحالة الملاحظات والانطباعات وتحليلها</a:t>
                      </a:r>
                      <a:endParaRPr sz="900" baseline="0" dirty="0">
                        <a:latin typeface="Century Gothic"/>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7"/>
                  </a:ext>
                </a:extLst>
              </a:tr>
              <a:tr h="302895">
                <a:tc>
                  <a:txBody>
                    <a:bodyPr/>
                    <a:lstStyle/>
                    <a:p>
                      <a:pPr marL="107950" algn="r" rtl="1">
                        <a:lnSpc>
                          <a:spcPct val="100000"/>
                        </a:lnSpc>
                        <a:spcBef>
                          <a:spcPts val="635"/>
                        </a:spcBef>
                      </a:pPr>
                      <a:r>
                        <a:rPr lang="ar-JO" sz="900" b="1" i="1" baseline="0" dirty="0">
                          <a:solidFill>
                            <a:srgbClr val="0D2243"/>
                          </a:solidFill>
                          <a:latin typeface="+mn-lt"/>
                          <a:cs typeface="Calibri" panose="020F0502020204030204" pitchFamily="34" charset="0"/>
                        </a:rPr>
                        <a:t>من يجب أن يقرأ هذا؟</a:t>
                      </a:r>
                      <a:endParaRPr lang="ar-JO" sz="900" baseline="0" dirty="0">
                        <a:latin typeface="+mn-lt"/>
                        <a:cs typeface="Calibri" panose="020F0502020204030204" pitchFamily="34" charset="0"/>
                      </a:endParaRPr>
                    </a:p>
                  </a:txBody>
                  <a:tcPr marL="0" marR="0" marT="80645" marB="0">
                    <a:lnR w="6350">
                      <a:solidFill>
                        <a:srgbClr val="0D2243"/>
                      </a:solidFill>
                      <a:prstDash val="solid"/>
                    </a:lnR>
                    <a:lnB w="6350">
                      <a:solidFill>
                        <a:srgbClr val="0D2243"/>
                      </a:solidFill>
                      <a:prstDash val="solid"/>
                    </a:lnB>
                    <a:solidFill>
                      <a:srgbClr val="F7DEEA"/>
                    </a:solidFill>
                  </a:tcPr>
                </a:tc>
                <a:tc>
                  <a:txBody>
                    <a:bodyPr/>
                    <a:lstStyle/>
                    <a:p>
                      <a:pPr marL="107950" rtl="1">
                        <a:lnSpc>
                          <a:spcPct val="100000"/>
                        </a:lnSpc>
                        <a:spcBef>
                          <a:spcPts val="635"/>
                        </a:spcBef>
                      </a:pPr>
                      <a:r>
                        <a:rPr lang="ar-JO" sz="900" b="1" i="1" baseline="0" dirty="0">
                          <a:solidFill>
                            <a:srgbClr val="0D2243"/>
                          </a:solidFill>
                          <a:latin typeface="Calibri"/>
                          <a:cs typeface="Calibri" panose="020F0502020204030204" pitchFamily="34" charset="0"/>
                        </a:rPr>
                        <a:t>الخطوات التي يجب إتخاذها</a:t>
                      </a:r>
                      <a:endParaRPr sz="900" baseline="0" dirty="0">
                        <a:latin typeface="Calibri"/>
                        <a:cs typeface="Calibri" panose="020F0502020204030204" pitchFamily="34" charset="0"/>
                      </a:endParaRPr>
                    </a:p>
                  </a:txBody>
                  <a:tcPr marL="0" marR="0" marT="80645" marB="0">
                    <a:lnL w="6350">
                      <a:solidFill>
                        <a:srgbClr val="0D2243"/>
                      </a:solidFill>
                      <a:prstDash val="solid"/>
                    </a:lnL>
                    <a:lnB w="6350">
                      <a:solidFill>
                        <a:srgbClr val="0D2243"/>
                      </a:solidFill>
                      <a:prstDash val="solid"/>
                    </a:lnB>
                    <a:solidFill>
                      <a:srgbClr val="F7DEEA"/>
                    </a:solidFill>
                  </a:tcPr>
                </a:tc>
                <a:extLst>
                  <a:ext uri="{0D108BD9-81ED-4DB2-BD59-A6C34878D82A}">
                    <a16:rowId xmlns:a16="http://schemas.microsoft.com/office/drawing/2014/main" val="10008"/>
                  </a:ext>
                </a:extLst>
              </a:tr>
              <a:tr h="1064895">
                <a:tc>
                  <a:txBody>
                    <a:bodyPr/>
                    <a:lstStyle/>
                    <a:p>
                      <a:pPr marL="88265" indent="0" algn="r" rtl="1">
                        <a:lnSpc>
                          <a:spcPct val="100000"/>
                        </a:lnSpc>
                        <a:spcBef>
                          <a:spcPts val="635"/>
                        </a:spcBef>
                        <a:buClr>
                          <a:srgbClr val="992B7D"/>
                        </a:buClr>
                        <a:buFont typeface="Arial Black"/>
                        <a:buNone/>
                        <a:tabLst>
                          <a:tab pos="215265" algn="l"/>
                        </a:tabLst>
                      </a:pPr>
                      <a:r>
                        <a:rPr lang="ar-JO" sz="900" b="0" i="0" baseline="0" dirty="0">
                          <a:solidFill>
                            <a:schemeClr val="tx1"/>
                          </a:solidFill>
                          <a:effectLst/>
                          <a:latin typeface="+mn-lt"/>
                          <a:ea typeface="+mn-ea"/>
                          <a:cs typeface="Calibri" panose="020F0502020204030204" pitchFamily="34" charset="0"/>
                        </a:rPr>
                        <a:t>أي شخص مسؤول عن التعامل مع بيانات التغذية الراجعة، بما في ذلك أولئك الذين يقومون بتجميعها وتحليلها للاتجاهات الأوسع وإحالتها لاتخاذ إجراء فوري بشأنها. </a:t>
                      </a:r>
                      <a:endParaRPr sz="900" baseline="0" dirty="0">
                        <a:latin typeface="Arial"/>
                        <a:cs typeface="Calibri" panose="020F0502020204030204" pitchFamily="34" charset="0"/>
                      </a:endParaRPr>
                    </a:p>
                  </a:txBody>
                  <a:tcPr marL="0" marR="0" marT="80645"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215265" indent="-127000" algn="r" rtl="1">
                        <a:lnSpc>
                          <a:spcPct val="100000"/>
                        </a:lnSpc>
                        <a:spcBef>
                          <a:spcPts val="635"/>
                        </a:spcBef>
                        <a:buClr>
                          <a:srgbClr val="992B7D"/>
                        </a:buClr>
                        <a:buFont typeface="Arial Black"/>
                        <a:buAutoNum type="arabicPeriod"/>
                        <a:tabLst>
                          <a:tab pos="215265" algn="l"/>
                        </a:tabLst>
                      </a:pPr>
                      <a:r>
                        <a:rPr lang="ar-JO" sz="900" baseline="0" dirty="0">
                          <a:latin typeface="Arial"/>
                          <a:cs typeface="Calibri" panose="020F0502020204030204" pitchFamily="34" charset="0"/>
                        </a:rPr>
                        <a:t>توحيد وفرز البيانات</a:t>
                      </a:r>
                    </a:p>
                    <a:p>
                      <a:pPr marL="215265" indent="-127000" algn="r" rtl="1">
                        <a:lnSpc>
                          <a:spcPct val="100000"/>
                        </a:lnSpc>
                        <a:spcBef>
                          <a:spcPts val="120"/>
                        </a:spcBef>
                        <a:buClr>
                          <a:srgbClr val="992B7D"/>
                        </a:buClr>
                        <a:buFont typeface="Arial Black"/>
                        <a:buAutoNum type="arabicPeriod"/>
                        <a:tabLst>
                          <a:tab pos="215265" algn="l"/>
                        </a:tabLst>
                      </a:pPr>
                      <a:r>
                        <a:rPr lang="ar-JO" sz="900" b="0" i="0" baseline="0" dirty="0">
                          <a:solidFill>
                            <a:schemeClr val="tx1"/>
                          </a:solidFill>
                          <a:effectLst/>
                          <a:latin typeface="+mn-lt"/>
                          <a:ea typeface="+mn-ea"/>
                          <a:cs typeface="Calibri" panose="020F0502020204030204" pitchFamily="34" charset="0"/>
                        </a:rPr>
                        <a:t>تحديد الأولويات وإحالة الملاحظات والانطباعات</a:t>
                      </a:r>
                    </a:p>
                    <a:p>
                      <a:pPr marL="215265" indent="-127000" algn="r" rtl="1">
                        <a:lnSpc>
                          <a:spcPct val="100000"/>
                        </a:lnSpc>
                        <a:spcBef>
                          <a:spcPts val="120"/>
                        </a:spcBef>
                        <a:buClr>
                          <a:srgbClr val="992B7D"/>
                        </a:buClr>
                        <a:buFont typeface="Arial Black"/>
                        <a:buAutoNum type="arabicPeriod"/>
                        <a:tabLst>
                          <a:tab pos="215265" algn="l"/>
                        </a:tabLst>
                      </a:pPr>
                      <a:r>
                        <a:rPr lang="ar-JO" sz="900" b="0" i="0" baseline="0" dirty="0">
                          <a:solidFill>
                            <a:schemeClr val="tx1"/>
                          </a:solidFill>
                          <a:effectLst/>
                          <a:latin typeface="+mn-lt"/>
                          <a:ea typeface="+mn-ea"/>
                          <a:cs typeface="Calibri" panose="020F0502020204030204" pitchFamily="34" charset="0"/>
                        </a:rPr>
                        <a:t>ترميز البيانات لتحديد المواضيع الرئيسية</a:t>
                      </a:r>
                    </a:p>
                    <a:p>
                      <a:pPr marL="215265" indent="-127000" algn="r" rtl="1">
                        <a:lnSpc>
                          <a:spcPct val="100000"/>
                        </a:lnSpc>
                        <a:spcBef>
                          <a:spcPts val="120"/>
                        </a:spcBef>
                        <a:buClr>
                          <a:srgbClr val="992B7D"/>
                        </a:buClr>
                        <a:buFont typeface="Arial Black"/>
                        <a:buAutoNum type="arabicPeriod"/>
                        <a:tabLst>
                          <a:tab pos="215265" algn="l"/>
                        </a:tabLst>
                      </a:pPr>
                      <a:r>
                        <a:rPr lang="ar-JO" sz="900" b="0" i="0" baseline="0" dirty="0">
                          <a:solidFill>
                            <a:schemeClr val="tx1"/>
                          </a:solidFill>
                          <a:effectLst/>
                          <a:latin typeface="+mn-lt"/>
                          <a:ea typeface="+mn-ea"/>
                          <a:cs typeface="Calibri" panose="020F0502020204030204" pitchFamily="34" charset="0"/>
                        </a:rPr>
                        <a:t> تصنيف وتثليث البيانات</a:t>
                      </a:r>
                    </a:p>
                    <a:p>
                      <a:pPr marL="215265" indent="-127000" algn="r" rtl="1">
                        <a:lnSpc>
                          <a:spcPct val="100000"/>
                        </a:lnSpc>
                        <a:spcBef>
                          <a:spcPts val="120"/>
                        </a:spcBef>
                        <a:buClr>
                          <a:srgbClr val="992B7D"/>
                        </a:buClr>
                        <a:buFont typeface="Arial Black"/>
                        <a:buAutoNum type="arabicPeriod"/>
                        <a:tabLst>
                          <a:tab pos="215265" algn="l"/>
                        </a:tabLst>
                      </a:pPr>
                      <a:r>
                        <a:rPr lang="ar-JO" sz="900" b="0" i="0" baseline="0" dirty="0">
                          <a:solidFill>
                            <a:schemeClr val="tx1"/>
                          </a:solidFill>
                          <a:effectLst/>
                          <a:latin typeface="+mn-lt"/>
                          <a:ea typeface="+mn-ea"/>
                          <a:cs typeface="Calibri" panose="020F0502020204030204" pitchFamily="34" charset="0"/>
                        </a:rPr>
                        <a:t> دمج بيانات الملاحظات والانطباعات في عمليات التحليل الأوسع</a:t>
                      </a:r>
                      <a:endParaRPr lang="ar-JO" sz="900" baseline="0" dirty="0">
                        <a:latin typeface="Arial"/>
                        <a:cs typeface="Calibri" panose="020F0502020204030204" pitchFamily="34" charset="0"/>
                      </a:endParaRPr>
                    </a:p>
                    <a:p>
                      <a:pPr marL="107950" marR="213360">
                        <a:lnSpc>
                          <a:spcPct val="111100"/>
                        </a:lnSpc>
                        <a:spcBef>
                          <a:spcPts val="515"/>
                        </a:spcBef>
                      </a:pPr>
                      <a:endParaRPr sz="900" baseline="0" dirty="0">
                        <a:latin typeface="Arial"/>
                        <a:cs typeface="Calibri" panose="020F0502020204030204" pitchFamily="34" charset="0"/>
                      </a:endParaRPr>
                    </a:p>
                  </a:txBody>
                  <a:tcPr marL="0" marR="0" marT="65405" marB="0">
                    <a:lnL w="6350">
                      <a:solidFill>
                        <a:srgbClr val="0D2243"/>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9"/>
                  </a:ext>
                </a:extLst>
              </a:tr>
              <a:tr h="302895">
                <a:tc>
                  <a:txBody>
                    <a:bodyPr/>
                    <a:lstStyle/>
                    <a:p>
                      <a:pPr marL="107950" rtl="1">
                        <a:lnSpc>
                          <a:spcPct val="100000"/>
                        </a:lnSpc>
                        <a:spcBef>
                          <a:spcPts val="635"/>
                        </a:spcBef>
                      </a:pPr>
                      <a:r>
                        <a:rPr lang="ar-JO" sz="900" b="1" i="1" spc="45" baseline="0" dirty="0">
                          <a:solidFill>
                            <a:srgbClr val="0D2243"/>
                          </a:solidFill>
                          <a:latin typeface="+mn-lt"/>
                          <a:cs typeface="Calibri" panose="020F0502020204030204" pitchFamily="34" charset="0"/>
                        </a:rPr>
                        <a:t>ما غرض هذا المستند؟</a:t>
                      </a:r>
                      <a:endParaRPr lang="ar-JO" sz="900" baseline="0" dirty="0">
                        <a:latin typeface="+mn-lt"/>
                        <a:cs typeface="Calibri" panose="020F0502020204030204" pitchFamily="34" charset="0"/>
                      </a:endParaRPr>
                    </a:p>
                  </a:txBody>
                  <a:tcPr marL="0" marR="0" marT="80645" marB="0">
                    <a:lnR w="6350">
                      <a:solidFill>
                        <a:srgbClr val="0D2243"/>
                      </a:solidFill>
                      <a:prstDash val="solid"/>
                    </a:lnR>
                    <a:lnT w="6350">
                      <a:solidFill>
                        <a:srgbClr val="0D2243"/>
                      </a:solidFill>
                      <a:prstDash val="solid"/>
                    </a:lnT>
                    <a:lnB w="6350">
                      <a:solidFill>
                        <a:srgbClr val="0D2243"/>
                      </a:solidFill>
                      <a:prstDash val="solid"/>
                    </a:lnB>
                    <a:solidFill>
                      <a:srgbClr val="F7DEEA"/>
                    </a:solidFill>
                  </a:tcPr>
                </a:tc>
                <a:tc>
                  <a:txBody>
                    <a:bodyPr/>
                    <a:lstStyle/>
                    <a:p>
                      <a:pPr marL="107950" rtl="1">
                        <a:lnSpc>
                          <a:spcPct val="100000"/>
                        </a:lnSpc>
                        <a:spcBef>
                          <a:spcPts val="635"/>
                        </a:spcBef>
                      </a:pPr>
                      <a:r>
                        <a:rPr lang="ar-JO" sz="900" b="1" i="1" baseline="0" dirty="0">
                          <a:solidFill>
                            <a:srgbClr val="0D2243"/>
                          </a:solidFill>
                          <a:latin typeface="+mn-lt"/>
                          <a:cs typeface="Calibri" panose="020F0502020204030204" pitchFamily="34" charset="0"/>
                        </a:rPr>
                        <a:t>المصادر</a:t>
                      </a:r>
                      <a:endParaRPr lang="ar-JO" sz="900" baseline="0" dirty="0">
                        <a:latin typeface="+mn-lt"/>
                        <a:cs typeface="Calibri" panose="020F0502020204030204" pitchFamily="34" charset="0"/>
                      </a:endParaRPr>
                    </a:p>
                  </a:txBody>
                  <a:tcPr marL="0" marR="0" marT="80645" marB="0">
                    <a:lnL w="6350">
                      <a:solidFill>
                        <a:srgbClr val="0D2243"/>
                      </a:solidFill>
                      <a:prstDash val="solid"/>
                    </a:lnL>
                    <a:lnT w="6350">
                      <a:solidFill>
                        <a:srgbClr val="0D2243"/>
                      </a:solidFill>
                      <a:prstDash val="solid"/>
                    </a:lnT>
                    <a:lnB w="6350">
                      <a:solidFill>
                        <a:srgbClr val="0D2243"/>
                      </a:solidFill>
                      <a:prstDash val="solid"/>
                    </a:lnB>
                    <a:solidFill>
                      <a:srgbClr val="F7DEEA"/>
                    </a:solidFill>
                  </a:tcPr>
                </a:tc>
                <a:extLst>
                  <a:ext uri="{0D108BD9-81ED-4DB2-BD59-A6C34878D82A}">
                    <a16:rowId xmlns:a16="http://schemas.microsoft.com/office/drawing/2014/main" val="10010"/>
                  </a:ext>
                </a:extLst>
              </a:tr>
              <a:tr h="563245">
                <a:tc>
                  <a:txBody>
                    <a:bodyPr/>
                    <a:lstStyle/>
                    <a:p>
                      <a:pPr marL="107950" marR="0" lvl="0" indent="0" algn="r" defTabSz="914400" rtl="1" eaLnBrk="1" fontAlgn="auto" latinLnBrk="0" hangingPunct="1">
                        <a:lnSpc>
                          <a:spcPct val="100000"/>
                        </a:lnSpc>
                        <a:spcBef>
                          <a:spcPts val="640"/>
                        </a:spcBef>
                        <a:spcAft>
                          <a:spcPts val="0"/>
                        </a:spcAft>
                        <a:buClrTx/>
                        <a:buSzTx/>
                        <a:buFontTx/>
                        <a:buNone/>
                        <a:tabLst/>
                        <a:defRPr/>
                      </a:pPr>
                      <a:r>
                        <a:rPr lang="ar-JO" sz="900" baseline="0" dirty="0">
                          <a:cs typeface="Calibri" panose="020F0502020204030204" pitchFamily="34" charset="0"/>
                        </a:rPr>
                        <a:t>يوفر بعض الرسوم البيانية النموذجية التي يمكن أن تساعدك على تخيل بيانات إستطلاع التصور. </a:t>
                      </a:r>
                    </a:p>
                    <a:p>
                      <a:pPr marL="107950" algn="r" rtl="1">
                        <a:lnSpc>
                          <a:spcPct val="100000"/>
                        </a:lnSpc>
                        <a:spcBef>
                          <a:spcPts val="640"/>
                        </a:spcBef>
                      </a:pPr>
                      <a:endParaRPr lang="ar-JO" sz="900" baseline="0" dirty="0">
                        <a:latin typeface="Arial"/>
                        <a:cs typeface="Calibri" panose="020F0502020204030204" pitchFamily="34" charset="0"/>
                      </a:endParaRPr>
                    </a:p>
                  </a:txBody>
                  <a:tcPr marL="0" marR="0" marT="81280" marB="0">
                    <a:lnR w="6350">
                      <a:solidFill>
                        <a:srgbClr val="0D2243"/>
                      </a:solidFill>
                      <a:prstDash val="solid"/>
                    </a:lnR>
                    <a:lnT w="6350">
                      <a:solidFill>
                        <a:srgbClr val="0D2243"/>
                      </a:solidFill>
                      <a:prstDash val="solid"/>
                    </a:lnT>
                  </a:tcPr>
                </a:tc>
                <a:tc>
                  <a:txBody>
                    <a:bodyPr/>
                    <a:lstStyle/>
                    <a:p>
                      <a:pPr marL="107950" algn="r" rtl="1">
                        <a:lnSpc>
                          <a:spcPct val="100000"/>
                        </a:lnSpc>
                        <a:spcBef>
                          <a:spcPts val="640"/>
                        </a:spcBef>
                      </a:pPr>
                      <a:r>
                        <a:rPr lang="ar-JO" sz="900" baseline="0" dirty="0">
                          <a:cs typeface="Calibri" panose="020F0502020204030204" pitchFamily="34" charset="0"/>
                        </a:rPr>
                        <a:t>الأداة  24 الرسوم البيانية لقوالب أكسل</a:t>
                      </a:r>
                    </a:p>
                  </a:txBody>
                  <a:tcPr marL="0" marR="0" marT="66040" marB="0">
                    <a:lnL w="6350">
                      <a:solidFill>
                        <a:srgbClr val="0D2243"/>
                      </a:solidFill>
                      <a:prstDash val="solid"/>
                    </a:lnL>
                    <a:lnT w="6350">
                      <a:solidFill>
                        <a:srgbClr val="0D2243"/>
                      </a:solidFill>
                      <a:prstDash val="solid"/>
                    </a:lnT>
                  </a:tcPr>
                </a:tc>
                <a:extLst>
                  <a:ext uri="{0D108BD9-81ED-4DB2-BD59-A6C34878D82A}">
                    <a16:rowId xmlns:a16="http://schemas.microsoft.com/office/drawing/2014/main" val="10011"/>
                  </a:ext>
                </a:extLst>
              </a:tr>
              <a:tr h="326390">
                <a:tc gridSpan="2">
                  <a:txBody>
                    <a:bodyPr/>
                    <a:lstStyle/>
                    <a:p>
                      <a:pPr algn="ctr">
                        <a:lnSpc>
                          <a:spcPct val="100000"/>
                        </a:lnSpc>
                        <a:spcBef>
                          <a:spcPts val="819"/>
                        </a:spcBef>
                      </a:pPr>
                      <a:r>
                        <a:rPr lang="ar-JO" sz="900" b="1" spc="60" baseline="0" dirty="0">
                          <a:solidFill>
                            <a:srgbClr val="FFFFFF"/>
                          </a:solidFill>
                          <a:latin typeface="Century Gothic"/>
                          <a:cs typeface="Calibri" panose="020F0502020204030204" pitchFamily="34" charset="0"/>
                        </a:rPr>
                        <a:t>المرحلة الرابعة: مشاركة الملاحظات والانطباعات والعمل وفقًا لها</a:t>
                      </a:r>
                      <a:endParaRPr sz="900" baseline="0" dirty="0">
                        <a:latin typeface="Century Gothic"/>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12"/>
                  </a:ext>
                </a:extLst>
              </a:tr>
              <a:tr h="302895">
                <a:tc>
                  <a:txBody>
                    <a:bodyPr/>
                    <a:lstStyle/>
                    <a:p>
                      <a:pPr marL="107950" algn="r" rtl="1">
                        <a:lnSpc>
                          <a:spcPct val="100000"/>
                        </a:lnSpc>
                        <a:spcBef>
                          <a:spcPts val="635"/>
                        </a:spcBef>
                      </a:pPr>
                      <a:r>
                        <a:rPr lang="ar-JO" sz="900" b="1" i="1" baseline="0" dirty="0">
                          <a:solidFill>
                            <a:srgbClr val="0D2243"/>
                          </a:solidFill>
                          <a:latin typeface="+mn-lt"/>
                          <a:cs typeface="Calibri" panose="020F0502020204030204" pitchFamily="34" charset="0"/>
                        </a:rPr>
                        <a:t>من يجب أن يقرأ هذا؟</a:t>
                      </a:r>
                      <a:endParaRPr lang="ar-JO" sz="900" baseline="0" dirty="0">
                        <a:latin typeface="+mn-lt"/>
                        <a:cs typeface="Calibri" panose="020F0502020204030204" pitchFamily="34" charset="0"/>
                      </a:endParaRPr>
                    </a:p>
                  </a:txBody>
                  <a:tcPr marL="0" marR="0" marT="81280" marB="0">
                    <a:lnR w="6350">
                      <a:solidFill>
                        <a:srgbClr val="0D2243"/>
                      </a:solidFill>
                      <a:prstDash val="solid"/>
                    </a:lnR>
                    <a:lnB w="6350">
                      <a:solidFill>
                        <a:srgbClr val="0D2243"/>
                      </a:solidFill>
                      <a:prstDash val="solid"/>
                    </a:lnB>
                    <a:solidFill>
                      <a:srgbClr val="F7DEEA"/>
                    </a:solidFill>
                  </a:tcPr>
                </a:tc>
                <a:tc>
                  <a:txBody>
                    <a:bodyPr/>
                    <a:lstStyle/>
                    <a:p>
                      <a:pPr marL="107950" algn="r">
                        <a:lnSpc>
                          <a:spcPct val="100000"/>
                        </a:lnSpc>
                        <a:spcBef>
                          <a:spcPts val="640"/>
                        </a:spcBef>
                      </a:pPr>
                      <a:r>
                        <a:rPr lang="ar-JO" sz="900" b="1" i="1" baseline="0" dirty="0">
                          <a:solidFill>
                            <a:srgbClr val="0D2243"/>
                          </a:solidFill>
                          <a:latin typeface="Calibri"/>
                          <a:cs typeface="Calibri" panose="020F0502020204030204" pitchFamily="34" charset="0"/>
                        </a:rPr>
                        <a:t>الخطوات التي يجب إتخاذها</a:t>
                      </a:r>
                      <a:endParaRPr sz="900" baseline="0" dirty="0">
                        <a:latin typeface="Calibri"/>
                        <a:cs typeface="Calibri" panose="020F0502020204030204" pitchFamily="34" charset="0"/>
                      </a:endParaRPr>
                    </a:p>
                  </a:txBody>
                  <a:tcPr marL="0" marR="0" marT="81280" marB="0">
                    <a:lnL w="6350">
                      <a:solidFill>
                        <a:srgbClr val="0D2243"/>
                      </a:solidFill>
                      <a:prstDash val="solid"/>
                    </a:lnL>
                    <a:lnB w="6350">
                      <a:solidFill>
                        <a:srgbClr val="0D2243"/>
                      </a:solidFill>
                      <a:prstDash val="solid"/>
                    </a:lnB>
                    <a:solidFill>
                      <a:srgbClr val="F7DEEA"/>
                    </a:solidFill>
                  </a:tcPr>
                </a:tc>
                <a:extLst>
                  <a:ext uri="{0D108BD9-81ED-4DB2-BD59-A6C34878D82A}">
                    <a16:rowId xmlns:a16="http://schemas.microsoft.com/office/drawing/2014/main" val="10013"/>
                  </a:ext>
                </a:extLst>
              </a:tr>
              <a:tr h="760095">
                <a:tc>
                  <a:txBody>
                    <a:bodyPr/>
                    <a:lstStyle/>
                    <a:p>
                      <a:pPr marL="88265" indent="0" algn="r" rtl="1">
                        <a:lnSpc>
                          <a:spcPct val="100000"/>
                        </a:lnSpc>
                        <a:spcBef>
                          <a:spcPts val="640"/>
                        </a:spcBef>
                        <a:buClr>
                          <a:srgbClr val="992B7D"/>
                        </a:buClr>
                        <a:buFont typeface="Arial Black"/>
                        <a:buNone/>
                        <a:tabLst>
                          <a:tab pos="215265" algn="l"/>
                        </a:tabLst>
                      </a:pPr>
                      <a:r>
                        <a:rPr lang="ar-JO" sz="900" baseline="0" dirty="0">
                          <a:cs typeface="Calibri" panose="020F0502020204030204" pitchFamily="34" charset="0"/>
                        </a:rPr>
                        <a:t>أي شخص مسؤول عن مشاركة الملاحظات والانطباعات مع صناع القرار على أي مستوى ضمن المنظمة، وكذلك الأشخاص الذين يستخدمونها لاتخاذ القرارات. </a:t>
                      </a:r>
                      <a:endParaRPr sz="900" baseline="0" dirty="0">
                        <a:latin typeface="Arial"/>
                        <a:cs typeface="Calibri" panose="020F0502020204030204" pitchFamily="34" charset="0"/>
                      </a:endParaRPr>
                    </a:p>
                  </a:txBody>
                  <a:tcPr marL="0" marR="0" marT="81280"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215265" indent="-127000" rtl="1">
                        <a:lnSpc>
                          <a:spcPct val="100000"/>
                        </a:lnSpc>
                        <a:spcBef>
                          <a:spcPts val="635"/>
                        </a:spcBef>
                        <a:buClr>
                          <a:srgbClr val="992B7D"/>
                        </a:buClr>
                        <a:buFont typeface="Arial Black"/>
                        <a:buAutoNum type="arabicPeriod"/>
                        <a:tabLst>
                          <a:tab pos="215265" algn="l"/>
                        </a:tabLst>
                      </a:pPr>
                      <a:r>
                        <a:rPr lang="ar-JO" sz="900" spc="10" baseline="0" dirty="0">
                          <a:latin typeface="Tahoma"/>
                          <a:cs typeface="Calibri" panose="020F0502020204030204" pitchFamily="34" charset="0"/>
                        </a:rPr>
                        <a:t>مشاركة بيانات الملاحظات </a:t>
                      </a:r>
                      <a:r>
                        <a:rPr lang="ar-JO" sz="900" spc="10" baseline="0" dirty="0" err="1">
                          <a:latin typeface="Tahoma"/>
                          <a:cs typeface="Calibri" panose="020F0502020204030204" pitchFamily="34" charset="0"/>
                        </a:rPr>
                        <a:t>والإنطباعات</a:t>
                      </a:r>
                      <a:r>
                        <a:rPr lang="ar-JO" sz="900" spc="10" baseline="0" dirty="0">
                          <a:latin typeface="Tahoma"/>
                          <a:cs typeface="Calibri" panose="020F0502020204030204" pitchFamily="34" charset="0"/>
                        </a:rPr>
                        <a:t> بالتنسيقات المناسبة</a:t>
                      </a:r>
                      <a:endParaRPr lang="ar-JO" sz="900" baseline="0" dirty="0">
                        <a:latin typeface="Tahoma"/>
                        <a:cs typeface="Calibri" panose="020F0502020204030204" pitchFamily="34" charset="0"/>
                      </a:endParaRPr>
                    </a:p>
                    <a:p>
                      <a:pPr marL="214629" marR="828675" indent="-127000" rtl="1">
                        <a:lnSpc>
                          <a:spcPct val="111100"/>
                        </a:lnSpc>
                        <a:buClr>
                          <a:srgbClr val="992B7D"/>
                        </a:buClr>
                        <a:buFont typeface="Arial Black"/>
                        <a:buAutoNum type="arabicPeriod"/>
                        <a:tabLst>
                          <a:tab pos="215900" algn="l"/>
                        </a:tabLst>
                      </a:pPr>
                      <a:r>
                        <a:rPr lang="ar-JO" sz="900" baseline="0" dirty="0">
                          <a:latin typeface="Tahoma"/>
                          <a:cs typeface="Calibri" panose="020F0502020204030204" pitchFamily="34" charset="0"/>
                        </a:rPr>
                        <a:t>مناقشة الملاحظات </a:t>
                      </a:r>
                      <a:r>
                        <a:rPr lang="ar-JO" sz="900" baseline="0" dirty="0" err="1">
                          <a:latin typeface="Tahoma"/>
                          <a:cs typeface="Calibri" panose="020F0502020204030204" pitchFamily="34" charset="0"/>
                        </a:rPr>
                        <a:t>والإنطباعات</a:t>
                      </a:r>
                      <a:r>
                        <a:rPr lang="ar-JO" sz="900" baseline="0" dirty="0">
                          <a:latin typeface="Tahoma"/>
                          <a:cs typeface="Calibri" panose="020F0502020204030204" pitchFamily="34" charset="0"/>
                        </a:rPr>
                        <a:t> مع أصحاب المصلحة</a:t>
                      </a:r>
                    </a:p>
                    <a:p>
                      <a:pPr marL="215265" indent="-127000" rtl="1">
                        <a:lnSpc>
                          <a:spcPct val="100000"/>
                        </a:lnSpc>
                        <a:spcBef>
                          <a:spcPts val="120"/>
                        </a:spcBef>
                        <a:buClr>
                          <a:srgbClr val="992B7D"/>
                        </a:buClr>
                        <a:buFont typeface="Arial Black"/>
                        <a:buAutoNum type="arabicPeriod"/>
                        <a:tabLst>
                          <a:tab pos="215265" algn="l"/>
                        </a:tabLst>
                      </a:pPr>
                      <a:r>
                        <a:rPr lang="ar-JO" sz="900" spc="-30" baseline="0" dirty="0" err="1">
                          <a:latin typeface="Tahoma"/>
                          <a:cs typeface="Calibri" panose="020F0502020204030204" pitchFamily="34" charset="0"/>
                        </a:rPr>
                        <a:t>إتخاذ</a:t>
                      </a:r>
                      <a:r>
                        <a:rPr lang="ar-JO" sz="900" spc="-30" baseline="0" dirty="0">
                          <a:latin typeface="Tahoma"/>
                          <a:cs typeface="Calibri" panose="020F0502020204030204" pitchFamily="34" charset="0"/>
                        </a:rPr>
                        <a:t> إجراء</a:t>
                      </a:r>
                      <a:endParaRPr lang="ar-JO" sz="900" baseline="0" dirty="0">
                        <a:latin typeface="Tahoma"/>
                        <a:cs typeface="Calibri" panose="020F0502020204030204" pitchFamily="34" charset="0"/>
                      </a:endParaRPr>
                    </a:p>
                  </a:txBody>
                  <a:tcPr marL="0" marR="0" marT="65405" marB="0">
                    <a:lnL w="6350">
                      <a:solidFill>
                        <a:srgbClr val="0D2243"/>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14"/>
                  </a:ext>
                </a:extLst>
              </a:tr>
              <a:tr h="302895">
                <a:tc>
                  <a:txBody>
                    <a:bodyPr/>
                    <a:lstStyle/>
                    <a:p>
                      <a:pPr marL="107314" rtl="1">
                        <a:lnSpc>
                          <a:spcPct val="100000"/>
                        </a:lnSpc>
                        <a:spcBef>
                          <a:spcPts val="630"/>
                        </a:spcBef>
                      </a:pPr>
                      <a:r>
                        <a:rPr lang="ar-JO" sz="900" b="1" i="1" spc="45" baseline="0" dirty="0">
                          <a:solidFill>
                            <a:srgbClr val="0D2243"/>
                          </a:solidFill>
                          <a:latin typeface="+mn-lt"/>
                          <a:cs typeface="Calibri" panose="020F0502020204030204" pitchFamily="34" charset="0"/>
                        </a:rPr>
                        <a:t>ما هو الهدف من هذه المصادر؟</a:t>
                      </a:r>
                    </a:p>
                  </a:txBody>
                  <a:tcPr marL="0" marR="0" marT="80645" marB="0">
                    <a:lnR w="6350">
                      <a:solidFill>
                        <a:srgbClr val="0D2243"/>
                      </a:solidFill>
                      <a:prstDash val="solid"/>
                    </a:lnR>
                    <a:lnT w="6350">
                      <a:solidFill>
                        <a:srgbClr val="0D2243"/>
                      </a:solidFill>
                      <a:prstDash val="solid"/>
                    </a:lnT>
                    <a:lnB w="6350">
                      <a:solidFill>
                        <a:srgbClr val="011E41"/>
                      </a:solidFill>
                      <a:prstDash val="solid"/>
                    </a:lnB>
                    <a:solidFill>
                      <a:srgbClr val="F7DEEA"/>
                    </a:solidFill>
                  </a:tcPr>
                </a:tc>
                <a:tc>
                  <a:txBody>
                    <a:bodyPr/>
                    <a:lstStyle/>
                    <a:p>
                      <a:pPr marL="107950" rtl="1">
                        <a:lnSpc>
                          <a:spcPct val="100000"/>
                        </a:lnSpc>
                        <a:spcBef>
                          <a:spcPts val="635"/>
                        </a:spcBef>
                      </a:pPr>
                      <a:r>
                        <a:rPr lang="ar-JO" sz="900" b="1" i="1" baseline="0" dirty="0">
                          <a:solidFill>
                            <a:srgbClr val="0D2243"/>
                          </a:solidFill>
                          <a:latin typeface="Calibri"/>
                          <a:cs typeface="Calibri" panose="020F0502020204030204" pitchFamily="34" charset="0"/>
                        </a:rPr>
                        <a:t>المصادر:</a:t>
                      </a:r>
                      <a:endParaRPr sz="900" baseline="0" dirty="0">
                        <a:latin typeface="Calibri"/>
                        <a:cs typeface="Calibri" panose="020F0502020204030204" pitchFamily="34" charset="0"/>
                      </a:endParaRPr>
                    </a:p>
                  </a:txBody>
                  <a:tcPr marL="0" marR="0" marT="80645" marB="0">
                    <a:lnL w="6350">
                      <a:solidFill>
                        <a:srgbClr val="0D2243"/>
                      </a:solidFill>
                      <a:prstDash val="solid"/>
                    </a:lnL>
                    <a:lnT w="6350">
                      <a:solidFill>
                        <a:srgbClr val="0D2243"/>
                      </a:solidFill>
                      <a:prstDash val="solid"/>
                    </a:lnT>
                    <a:lnB w="6350">
                      <a:solidFill>
                        <a:srgbClr val="0D2243"/>
                      </a:solidFill>
                      <a:prstDash val="solid"/>
                    </a:lnB>
                    <a:solidFill>
                      <a:srgbClr val="F7DEEA"/>
                    </a:solidFill>
                  </a:tcPr>
                </a:tc>
                <a:extLst>
                  <a:ext uri="{0D108BD9-81ED-4DB2-BD59-A6C34878D82A}">
                    <a16:rowId xmlns:a16="http://schemas.microsoft.com/office/drawing/2014/main" val="10015"/>
                  </a:ext>
                </a:extLst>
              </a:tr>
              <a:tr h="760095">
                <a:tc>
                  <a:txBody>
                    <a:bodyPr/>
                    <a:lstStyle/>
                    <a:p>
                      <a:pPr marL="107950" marR="386715" algn="just" rtl="1">
                        <a:lnSpc>
                          <a:spcPct val="111100"/>
                        </a:lnSpc>
                        <a:spcBef>
                          <a:spcPts val="520"/>
                        </a:spcBef>
                      </a:pPr>
                      <a:r>
                        <a:rPr lang="ar-JO" sz="900" b="0" i="0" baseline="0" dirty="0">
                          <a:solidFill>
                            <a:schemeClr val="tx1"/>
                          </a:solidFill>
                          <a:effectLst/>
                          <a:latin typeface="+mn-lt"/>
                          <a:ea typeface="+mn-ea"/>
                          <a:cs typeface="Calibri" panose="020F0502020204030204" pitchFamily="34" charset="0"/>
                        </a:rPr>
                        <a:t>تتضمن جدولاً لتحديد الجهات التي تحتاج إلى أي نوع من المعلومات وبأي تنسيق، بالإضافة إلى جدول شجرة اتخاذ القرار بشأن أنواع المنتجات التي يمكنك تطويرها.</a:t>
                      </a:r>
                      <a:endParaRPr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386715" rtl="1">
                        <a:lnSpc>
                          <a:spcPct val="111100"/>
                        </a:lnSpc>
                        <a:spcBef>
                          <a:spcPts val="520"/>
                        </a:spcBef>
                      </a:pPr>
                      <a:r>
                        <a:rPr lang="ar-JO" sz="900" u="sng" baseline="0" dirty="0">
                          <a:solidFill>
                            <a:srgbClr val="992B7D"/>
                          </a:solidFill>
                          <a:uFill>
                            <a:solidFill>
                              <a:srgbClr val="992B7D"/>
                            </a:solidFill>
                          </a:uFill>
                          <a:latin typeface="Arial"/>
                          <a:cs typeface="Calibri" panose="020F0502020204030204" pitchFamily="34" charset="0"/>
                          <a:hlinkClick r:id="rId2"/>
                        </a:rPr>
                        <a:t>أداة التغذية الراجعة 27: اختيار التنسيق المناسب لجمهورك</a:t>
                      </a:r>
                      <a:endParaRPr lang="ar-JO"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16"/>
                  </a:ext>
                </a:extLst>
              </a:tr>
            </a:tbl>
          </a:graphicData>
        </a:graphic>
      </p:graphicFrame>
      <p:pic>
        <p:nvPicPr>
          <p:cNvPr id="3" name="object 3"/>
          <p:cNvPicPr/>
          <p:nvPr/>
        </p:nvPicPr>
        <p:blipFill>
          <a:blip r:embed="rId3" cstate="print"/>
          <a:stretch>
            <a:fillRect/>
          </a:stretch>
        </p:blipFill>
        <p:spPr>
          <a:xfrm>
            <a:off x="6445250" y="1155700"/>
            <a:ext cx="248894" cy="248894"/>
          </a:xfrm>
          <a:prstGeom prst="rect">
            <a:avLst/>
          </a:prstGeom>
        </p:spPr>
      </p:pic>
      <p:pic>
        <p:nvPicPr>
          <p:cNvPr id="4" name="object 4"/>
          <p:cNvPicPr/>
          <p:nvPr/>
        </p:nvPicPr>
        <p:blipFill>
          <a:blip r:embed="rId4" cstate="print"/>
          <a:stretch>
            <a:fillRect/>
          </a:stretch>
        </p:blipFill>
        <p:spPr>
          <a:xfrm>
            <a:off x="6445250" y="1840291"/>
            <a:ext cx="248894" cy="248894"/>
          </a:xfrm>
          <a:prstGeom prst="rect">
            <a:avLst/>
          </a:prstGeom>
        </p:spPr>
      </p:pic>
      <p:pic>
        <p:nvPicPr>
          <p:cNvPr id="5" name="object 5"/>
          <p:cNvPicPr/>
          <p:nvPr/>
        </p:nvPicPr>
        <p:blipFill>
          <a:blip r:embed="rId5" cstate="print"/>
          <a:stretch>
            <a:fillRect/>
          </a:stretch>
        </p:blipFill>
        <p:spPr>
          <a:xfrm>
            <a:off x="6445250" y="4356100"/>
            <a:ext cx="248894" cy="248894"/>
          </a:xfrm>
          <a:prstGeom prst="rect">
            <a:avLst/>
          </a:prstGeom>
        </p:spPr>
      </p:pic>
      <p:pic>
        <p:nvPicPr>
          <p:cNvPr id="6" name="object 6"/>
          <p:cNvPicPr/>
          <p:nvPr/>
        </p:nvPicPr>
        <p:blipFill>
          <a:blip r:embed="rId6" cstate="print"/>
          <a:stretch>
            <a:fillRect/>
          </a:stretch>
        </p:blipFill>
        <p:spPr>
          <a:xfrm>
            <a:off x="6543040" y="6912280"/>
            <a:ext cx="248894" cy="248894"/>
          </a:xfrm>
          <a:prstGeom prst="rect">
            <a:avLst/>
          </a:prstGeom>
        </p:spPr>
      </p:pic>
      <p:pic>
        <p:nvPicPr>
          <p:cNvPr id="7" name="object 7"/>
          <p:cNvPicPr/>
          <p:nvPr/>
        </p:nvPicPr>
        <p:blipFill>
          <a:blip r:embed="rId4" cstate="print"/>
          <a:stretch>
            <a:fillRect/>
          </a:stretch>
        </p:blipFill>
        <p:spPr>
          <a:xfrm>
            <a:off x="6445250" y="9413253"/>
            <a:ext cx="248894" cy="248894"/>
          </a:xfrm>
          <a:prstGeom prst="rect">
            <a:avLst/>
          </a:prstGeom>
        </p:spPr>
      </p:pic>
      <p:sp>
        <p:nvSpPr>
          <p:cNvPr id="8" name="object 8"/>
          <p:cNvSpPr/>
          <p:nvPr/>
        </p:nvSpPr>
        <p:spPr>
          <a:xfrm>
            <a:off x="6569697" y="1007903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9" name="object 9"/>
          <p:cNvSpPr txBox="1"/>
          <p:nvPr/>
        </p:nvSpPr>
        <p:spPr>
          <a:xfrm>
            <a:off x="6667487" y="10149519"/>
            <a:ext cx="92710" cy="135935"/>
          </a:xfrm>
          <a:prstGeom prst="rect">
            <a:avLst/>
          </a:prstGeom>
        </p:spPr>
        <p:txBody>
          <a:bodyPr vert="horz" wrap="square" lIns="0" tIns="12700" rIns="0" bIns="0" rtlCol="0">
            <a:spAutoFit/>
          </a:bodyPr>
          <a:lstStyle/>
          <a:p>
            <a:pPr marL="12700">
              <a:lnSpc>
                <a:spcPct val="100000"/>
              </a:lnSpc>
              <a:spcBef>
                <a:spcPts val="100"/>
              </a:spcBef>
            </a:pPr>
            <a:r>
              <a:rPr sz="800" b="1" spc="80" dirty="0">
                <a:solidFill>
                  <a:srgbClr val="FFFFFF"/>
                </a:solidFill>
                <a:latin typeface="Century Gothic"/>
                <a:cs typeface="Calibri" panose="020F0502020204030204" pitchFamily="34" charset="0"/>
              </a:rPr>
              <a:t>8</a:t>
            </a:r>
            <a:endParaRPr sz="800" dirty="0">
              <a:latin typeface="Century Gothic"/>
              <a:cs typeface="Calibri" panose="020F0502020204030204" pitchFamily="34" charset="0"/>
            </a:endParaRPr>
          </a:p>
        </p:txBody>
      </p:sp>
      <p:sp>
        <p:nvSpPr>
          <p:cNvPr id="10" name="object 10"/>
          <p:cNvSpPr txBox="1"/>
          <p:nvPr/>
        </p:nvSpPr>
        <p:spPr>
          <a:xfrm>
            <a:off x="3521697" y="10160904"/>
            <a:ext cx="2959735" cy="271869"/>
          </a:xfrm>
          <a:prstGeom prst="rect">
            <a:avLst/>
          </a:prstGeom>
        </p:spPr>
        <p:txBody>
          <a:bodyPr vert="horz" wrap="square" lIns="0" tIns="12700" rIns="0" bIns="0" rtlCol="0">
            <a:spAutoFit/>
          </a:bodyPr>
          <a:lstStyle/>
          <a:p>
            <a:pPr marL="12700" algn="r" rtl="0">
              <a:spcBef>
                <a:spcPts val="100"/>
              </a:spcBef>
            </a:pPr>
            <a:r>
              <a:rPr kumimoji="0" lang="ar-SA" altLang="en-US" sz="800" b="0" i="0" u="none" strike="noStrike" cap="none" normalizeH="0" dirty="0">
                <a:ln>
                  <a:noFill/>
                </a:ln>
                <a:solidFill>
                  <a:srgbClr val="202124"/>
                </a:solidFill>
                <a:effectLst/>
                <a:latin typeface="inherit"/>
                <a:cs typeface="Calibri" panose="020F0502020204030204" pitchFamily="34" charset="0"/>
              </a:rPr>
              <a:t>كيفية استخدام استطلاعات التصور في آلية التغذية الراجعة</a:t>
            </a:r>
            <a:r>
              <a:rPr kumimoji="0" lang="en-US" altLang="en-US" sz="100" b="0" i="0" u="none" strike="noStrike" cap="none" normalizeH="0" dirty="0">
                <a:ln>
                  <a:noFill/>
                </a:ln>
                <a:solidFill>
                  <a:schemeClr val="tx1"/>
                </a:solidFill>
                <a:effectLst/>
                <a:cs typeface="Calibri" panose="020F0502020204030204" pitchFamily="34" charset="0"/>
              </a:rPr>
              <a:t> </a:t>
            </a:r>
            <a:endParaRPr kumimoji="0" lang="en-US" altLang="en-US" sz="800" b="0" i="0" u="none" strike="noStrike" cap="none" normalizeH="0" dirty="0">
              <a:ln>
                <a:noFill/>
              </a:ln>
              <a:solidFill>
                <a:schemeClr val="tx1"/>
              </a:solidFill>
              <a:effectLst/>
              <a:latin typeface="Arial" panose="020B0604020202020204" pitchFamily="34" charset="0"/>
              <a:cs typeface="Calibri" panose="020F0502020204030204" pitchFamily="34" charset="0"/>
            </a:endParaRPr>
          </a:p>
          <a:p>
            <a:pPr marL="12700" algn="r">
              <a:lnSpc>
                <a:spcPct val="100000"/>
              </a:lnSpc>
              <a:spcBef>
                <a:spcPts val="100"/>
              </a:spcBef>
            </a:pPr>
            <a:endParaRPr sz="800" dirty="0">
              <a:latin typeface="Verdana"/>
              <a:cs typeface="Calibri" panose="020F0502020204030204" pitchFamily="34" charset="0"/>
            </a:endParaRPr>
          </a:p>
        </p:txBody>
      </p:sp>
      <p:sp>
        <p:nvSpPr>
          <p:cNvPr id="11" name="Rectangle 1">
            <a:extLst>
              <a:ext uri="{FF2B5EF4-FFF2-40B4-BE49-F238E27FC236}">
                <a16:creationId xmlns:a16="http://schemas.microsoft.com/office/drawing/2014/main" id="{07FC43FB-3835-D6C6-6A65-AA17E6146C66}"/>
              </a:ext>
            </a:extLst>
          </p:cNvPr>
          <p:cNvSpPr>
            <a:spLocks noChangeArrowheads="1"/>
          </p:cNvSpPr>
          <p:nvPr/>
        </p:nvSpPr>
        <p:spPr bwMode="auto">
          <a:xfrm>
            <a:off x="7556435" y="118945"/>
            <a:ext cx="65" cy="21930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8566" rIns="0" bIns="-2856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dirty="0">
              <a:ln>
                <a:noFill/>
              </a:ln>
              <a:solidFill>
                <a:schemeClr val="tx1"/>
              </a:solidFill>
              <a:effectLst/>
              <a:latin typeface="Arial" panose="020B0604020202020204" pitchFamily="34" charset="0"/>
              <a:cs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464456501"/>
              </p:ext>
            </p:extLst>
          </p:nvPr>
        </p:nvGraphicFramePr>
        <p:xfrm>
          <a:off x="719999" y="720002"/>
          <a:ext cx="6120130" cy="7668348"/>
        </p:xfrm>
        <a:graphic>
          <a:graphicData uri="http://schemas.openxmlformats.org/drawingml/2006/table">
            <a:tbl>
              <a:tblPr firstRow="1" bandRow="1">
                <a:tableStyleId>{2D5ABB26-0587-4C30-8999-92F81FD0307C}</a:tableStyleId>
              </a:tblPr>
              <a:tblGrid>
                <a:gridCol w="3060065">
                  <a:extLst>
                    <a:ext uri="{9D8B030D-6E8A-4147-A177-3AD203B41FA5}">
                      <a16:colId xmlns:a16="http://schemas.microsoft.com/office/drawing/2014/main" val="20000"/>
                    </a:ext>
                  </a:extLst>
                </a:gridCol>
                <a:gridCol w="3060065">
                  <a:extLst>
                    <a:ext uri="{9D8B030D-6E8A-4147-A177-3AD203B41FA5}">
                      <a16:colId xmlns:a16="http://schemas.microsoft.com/office/drawing/2014/main" val="20001"/>
                    </a:ext>
                  </a:extLst>
                </a:gridCol>
              </a:tblGrid>
              <a:tr h="760095">
                <a:tc>
                  <a:txBody>
                    <a:bodyPr/>
                    <a:lstStyle/>
                    <a:p>
                      <a:pPr marL="107950" marR="939165" algn="just" rtl="1">
                        <a:lnSpc>
                          <a:spcPct val="111100"/>
                        </a:lnSpc>
                        <a:spcBef>
                          <a:spcPts val="520"/>
                        </a:spcBef>
                      </a:pPr>
                      <a:r>
                        <a:rPr lang="ar-JO" sz="900" baseline="0" dirty="0">
                          <a:cs typeface="Calibri" panose="020F0502020204030204" pitchFamily="34" charset="0"/>
                        </a:rPr>
                        <a:t>تقدم نظرة عامة على الطرق المختلفة التي يمكنك من خلالها مشاركة تحليل الملاحظات والانطباعات مع أصحاب المصلحة، بالإضافة إلى مزايا وعيوب والمشورة بشأن الممارسات الجيدة لكل منها.</a:t>
                      </a:r>
                      <a:endParaRPr sz="900" baseline="0" dirty="0">
                        <a:latin typeface="Arial"/>
                        <a:cs typeface="Calibri" panose="020F0502020204030204" pitchFamily="34" charset="0"/>
                      </a:endParaRPr>
                    </a:p>
                  </a:txBody>
                  <a:tcPr marL="0" marR="0" marT="66040" marB="0">
                    <a:lnR w="6350">
                      <a:solidFill>
                        <a:srgbClr val="0D2243"/>
                      </a:solidFill>
                      <a:prstDash val="solid"/>
                    </a:lnR>
                    <a:lnT w="6350">
                      <a:solidFill>
                        <a:srgbClr val="011E41"/>
                      </a:solidFill>
                      <a:prstDash val="solid"/>
                    </a:lnT>
                    <a:lnB w="6350">
                      <a:solidFill>
                        <a:srgbClr val="011E41"/>
                      </a:solidFill>
                      <a:prstDash val="solid"/>
                    </a:lnB>
                  </a:tcPr>
                </a:tc>
                <a:tc>
                  <a:txBody>
                    <a:bodyPr/>
                    <a:lstStyle/>
                    <a:p>
                      <a:pPr marL="107950" marR="147320" lvl="0" indent="0" defTabSz="914400" rtl="1" eaLnBrk="1" fontAlgn="auto" latinLnBrk="0" hangingPunct="1">
                        <a:lnSpc>
                          <a:spcPct val="111100"/>
                        </a:lnSpc>
                        <a:spcBef>
                          <a:spcPts val="520"/>
                        </a:spcBef>
                        <a:spcAft>
                          <a:spcPts val="0"/>
                        </a:spcAft>
                        <a:buClrTx/>
                        <a:buSzTx/>
                        <a:buFontTx/>
                        <a:buNone/>
                        <a:tabLst/>
                        <a:defRPr/>
                      </a:pPr>
                      <a:r>
                        <a:rPr lang="ar-JO" sz="900" u="sng" baseline="0" dirty="0">
                          <a:solidFill>
                            <a:srgbClr val="992B7D"/>
                          </a:solidFill>
                          <a:uFill>
                            <a:solidFill>
                              <a:srgbClr val="992B7D"/>
                            </a:solidFill>
                          </a:uFill>
                          <a:latin typeface="Arial"/>
                          <a:cs typeface="Calibri" panose="020F0502020204030204" pitchFamily="34" charset="0"/>
                          <a:hlinkClick r:id="rId2"/>
                        </a:rPr>
                        <a:t>أداة التغذية الراجعة 28: تنسيقات لمشاركة التغذية الراجعة  المجتمعية</a:t>
                      </a:r>
                      <a:endParaRPr lang="ar-JO" sz="900" baseline="0" dirty="0">
                        <a:latin typeface="Arial"/>
                        <a:cs typeface="Calibri" panose="020F0502020204030204" pitchFamily="34" charset="0"/>
                      </a:endParaRPr>
                    </a:p>
                    <a:p>
                      <a:pPr marL="107950" marR="147320" algn="r">
                        <a:lnSpc>
                          <a:spcPct val="111100"/>
                        </a:lnSpc>
                        <a:spcBef>
                          <a:spcPts val="520"/>
                        </a:spcBef>
                      </a:pPr>
                      <a:endParaRPr sz="900" baseline="0" dirty="0">
                        <a:latin typeface="Arial"/>
                        <a:cs typeface="Calibri" panose="020F0502020204030204" pitchFamily="34" charset="0"/>
                      </a:endParaRPr>
                    </a:p>
                  </a:txBody>
                  <a:tcPr marL="0" marR="0" marT="66040" marB="0">
                    <a:lnL w="6350">
                      <a:solidFill>
                        <a:srgbClr val="0D2243"/>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0"/>
                  </a:ext>
                </a:extLst>
              </a:tr>
              <a:tr h="715645">
                <a:tc>
                  <a:txBody>
                    <a:bodyPr/>
                    <a:lstStyle/>
                    <a:p>
                      <a:pPr marL="107950" marR="420370" algn="just" rtl="1">
                        <a:lnSpc>
                          <a:spcPct val="111100"/>
                        </a:lnSpc>
                        <a:spcBef>
                          <a:spcPts val="520"/>
                        </a:spcBef>
                      </a:pPr>
                      <a:r>
                        <a:rPr lang="ar-JO" sz="900" baseline="0" dirty="0">
                          <a:cs typeface="Calibri" panose="020F0502020204030204" pitchFamily="34" charset="0"/>
                        </a:rPr>
                        <a:t>نظرة عامة موجزة على المسائل الرئيسية التي يجب مراعاتها عند مشاركة بيانات التغذية الراجعة المجتمعية. </a:t>
                      </a:r>
                      <a:endParaRPr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173355" lvl="0" indent="0" algn="r" defTabSz="914400" rtl="1" eaLnBrk="1" fontAlgn="auto" latinLnBrk="0" hangingPunct="1">
                        <a:lnSpc>
                          <a:spcPct val="111100"/>
                        </a:lnSpc>
                        <a:spcBef>
                          <a:spcPts val="520"/>
                        </a:spcBef>
                        <a:spcAft>
                          <a:spcPts val="0"/>
                        </a:spcAft>
                        <a:buClrTx/>
                        <a:buSzTx/>
                        <a:buFontTx/>
                        <a:buNone/>
                        <a:tabLst/>
                        <a:defRPr/>
                      </a:pPr>
                      <a:r>
                        <a:rPr lang="ar-JO" sz="900" u="sng" baseline="0" dirty="0">
                          <a:solidFill>
                            <a:srgbClr val="992B7D"/>
                          </a:solidFill>
                          <a:uFill>
                            <a:solidFill>
                              <a:srgbClr val="992B7D"/>
                            </a:solidFill>
                          </a:uFill>
                          <a:latin typeface="Arial"/>
                          <a:cs typeface="Calibri" panose="020F0502020204030204" pitchFamily="34" charset="0"/>
                          <a:hlinkClick r:id="rId2"/>
                        </a:rPr>
                        <a:t>أداة التغذية الراجعة 29: الاعتبارات الرئيسية لمشاركة بيانات التغذية الراجعة المجتمعية</a:t>
                      </a:r>
                      <a:endParaRPr lang="ar-JO" sz="900" baseline="0" dirty="0">
                        <a:latin typeface="Arial"/>
                        <a:cs typeface="Calibri" panose="020F0502020204030204" pitchFamily="34" charset="0"/>
                      </a:endParaRPr>
                    </a:p>
                    <a:p>
                      <a:pPr marL="107950" marR="173355" algn="r" rtl="1">
                        <a:lnSpc>
                          <a:spcPct val="111100"/>
                        </a:lnSpc>
                        <a:spcBef>
                          <a:spcPts val="520"/>
                        </a:spcBef>
                      </a:pPr>
                      <a:endParaRPr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1"/>
                  </a:ext>
                </a:extLst>
              </a:tr>
              <a:tr h="788758">
                <a:tc>
                  <a:txBody>
                    <a:bodyPr/>
                    <a:lstStyle/>
                    <a:p>
                      <a:pPr marL="107950" marR="206375" lvl="0" indent="0" algn="just" defTabSz="914400" rtl="1" eaLnBrk="1" fontAlgn="auto" latinLnBrk="0" hangingPunct="1">
                        <a:lnSpc>
                          <a:spcPct val="111100"/>
                        </a:lnSpc>
                        <a:spcBef>
                          <a:spcPts val="520"/>
                        </a:spcBef>
                        <a:spcAft>
                          <a:spcPts val="0"/>
                        </a:spcAft>
                        <a:buClrTx/>
                        <a:buSzTx/>
                        <a:buFontTx/>
                        <a:buNone/>
                        <a:tabLst/>
                        <a:defRPr/>
                      </a:pPr>
                      <a:r>
                        <a:rPr lang="ar-JO" sz="900" baseline="0" dirty="0">
                          <a:cs typeface="Calibri" panose="020F0502020204030204" pitchFamily="34" charset="0"/>
                        </a:rPr>
                        <a:t>مستند بصيغة وورد يقدم نموذجًا لاستبيان خاص بجمع المعلومات من مختلف أصحاب المصلحة ضمن مؤسستك أو خارجها حول كيفية جمع بيانات الملاحظات والانطباعات لتسهيل مشاركة تلك البيانات.</a:t>
                      </a:r>
                      <a:endParaRPr lang="ar-JO"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206375" algn="r" rtl="1">
                        <a:lnSpc>
                          <a:spcPct val="111100"/>
                        </a:lnSpc>
                        <a:spcBef>
                          <a:spcPts val="520"/>
                        </a:spcBef>
                      </a:pPr>
                      <a:r>
                        <a:rPr lang="ar-JO" sz="900" u="sng" baseline="0" dirty="0">
                          <a:solidFill>
                            <a:srgbClr val="992B7D"/>
                          </a:solidFill>
                          <a:uFill>
                            <a:solidFill>
                              <a:srgbClr val="992B7D"/>
                            </a:solidFill>
                          </a:uFill>
                          <a:latin typeface="Arial"/>
                          <a:cs typeface="Calibri" panose="020F0502020204030204" pitchFamily="34" charset="0"/>
                          <a:hlinkClick r:id="rId2"/>
                        </a:rPr>
                        <a:t>أداة التغذية الراجعة  30: مشاركة أهم نقاط التغذية الراجعة المجتمعية بين الوكالات أو  المكاتب</a:t>
                      </a:r>
                      <a:r>
                        <a:rPr lang="ar-JO" sz="900" u="sng" baseline="0" dirty="0">
                          <a:solidFill>
                            <a:srgbClr val="992B7D"/>
                          </a:solidFill>
                          <a:uFill>
                            <a:solidFill>
                              <a:srgbClr val="992B7D"/>
                            </a:solidFill>
                          </a:uFill>
                          <a:latin typeface="Arial"/>
                          <a:cs typeface="Calibri" panose="020F0502020204030204" pitchFamily="34" charset="0"/>
                        </a:rPr>
                        <a:t>.</a:t>
                      </a:r>
                    </a:p>
                  </a:txBody>
                  <a:tcPr marL="0" marR="0" marT="66040" marB="0">
                    <a:lnL w="6350">
                      <a:solidFill>
                        <a:srgbClr val="011E41"/>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2"/>
                  </a:ext>
                </a:extLst>
              </a:tr>
              <a:tr h="715645">
                <a:tc>
                  <a:txBody>
                    <a:bodyPr/>
                    <a:lstStyle/>
                    <a:p>
                      <a:pPr marL="107950" marR="447040" algn="just" rtl="1">
                        <a:lnSpc>
                          <a:spcPct val="111100"/>
                        </a:lnSpc>
                        <a:spcBef>
                          <a:spcPts val="520"/>
                        </a:spcBef>
                      </a:pPr>
                      <a:r>
                        <a:rPr lang="ar-JO" sz="900" b="0" i="0" baseline="0" dirty="0">
                          <a:solidFill>
                            <a:schemeClr val="tx1"/>
                          </a:solidFill>
                          <a:effectLst/>
                          <a:latin typeface="+mn-lt"/>
                          <a:ea typeface="+mn-ea"/>
                          <a:cs typeface="Calibri" panose="020F0502020204030204" pitchFamily="34" charset="0"/>
                        </a:rPr>
                        <a:t>توفر شجرة القرارات التي ستساعد بدورها في تخطيط ما إذا كان من الممكن اتخاذ إجراء للاستجابة لمجموعة معينة من بيانات الملاحظات والانطباعات معينة وكيفية ذلك. </a:t>
                      </a:r>
                      <a:endParaRPr sz="900" baseline="0" dirty="0">
                        <a:latin typeface="Arial"/>
                        <a:cs typeface="Calibri" panose="020F0502020204030204" pitchFamily="34" charset="0"/>
                      </a:endParaRPr>
                    </a:p>
                  </a:txBody>
                  <a:tcPr marL="0" marR="0" marT="66040" marB="0">
                    <a:lnR w="6350">
                      <a:solidFill>
                        <a:srgbClr val="011E41"/>
                      </a:solidFill>
                      <a:prstDash val="solid"/>
                    </a:lnR>
                    <a:lnT w="6350">
                      <a:solidFill>
                        <a:srgbClr val="011E41"/>
                      </a:solidFill>
                      <a:prstDash val="solid"/>
                    </a:lnT>
                    <a:lnB w="6350">
                      <a:solidFill>
                        <a:srgbClr val="011E41"/>
                      </a:solidFill>
                      <a:prstDash val="solid"/>
                    </a:lnB>
                  </a:tcPr>
                </a:tc>
                <a:tc>
                  <a:txBody>
                    <a:bodyPr/>
                    <a:lstStyle/>
                    <a:p>
                      <a:pPr marL="107950" marR="276225" lvl="0" indent="0" algn="r" defTabSz="914400" rtl="1" eaLnBrk="1" fontAlgn="auto" latinLnBrk="0" hangingPunct="1">
                        <a:lnSpc>
                          <a:spcPct val="111100"/>
                        </a:lnSpc>
                        <a:spcBef>
                          <a:spcPts val="520"/>
                        </a:spcBef>
                        <a:spcAft>
                          <a:spcPts val="0"/>
                        </a:spcAft>
                        <a:buClrTx/>
                        <a:buSzTx/>
                        <a:buFontTx/>
                        <a:buNone/>
                        <a:tabLst/>
                        <a:defRPr/>
                      </a:pPr>
                      <a:r>
                        <a:rPr lang="ar-JO" sz="900" u="sng" baseline="0" dirty="0">
                          <a:solidFill>
                            <a:srgbClr val="992B7D"/>
                          </a:solidFill>
                          <a:uFill>
                            <a:solidFill>
                              <a:srgbClr val="992B7D"/>
                            </a:solidFill>
                          </a:uFill>
                          <a:latin typeface="Arial"/>
                          <a:cs typeface="Calibri" panose="020F0502020204030204" pitchFamily="34" charset="0"/>
                          <a:hlinkClick r:id="rId2"/>
                        </a:rPr>
                        <a:t>أداة التغذية الراجعة 31: وضع خطة عمل لمعالجة التغذية الراجعة المجتمعية</a:t>
                      </a:r>
                      <a:endParaRPr lang="ar-JO" sz="900" u="sng" baseline="0" dirty="0">
                        <a:solidFill>
                          <a:srgbClr val="992B7D"/>
                        </a:solidFill>
                        <a:uFill>
                          <a:solidFill>
                            <a:srgbClr val="992B7D"/>
                          </a:solidFill>
                        </a:uFill>
                        <a:latin typeface="Arial"/>
                        <a:cs typeface="Calibri" panose="020F0502020204030204" pitchFamily="34" charset="0"/>
                      </a:endParaRPr>
                    </a:p>
                    <a:p>
                      <a:pPr marL="107950" marR="276225" algn="r" rtl="1">
                        <a:lnSpc>
                          <a:spcPct val="111100"/>
                        </a:lnSpc>
                        <a:spcBef>
                          <a:spcPts val="520"/>
                        </a:spcBef>
                      </a:pPr>
                      <a:endParaRPr sz="900" baseline="0" dirty="0">
                        <a:latin typeface="Arial"/>
                        <a:cs typeface="Calibri" panose="020F0502020204030204" pitchFamily="34" charset="0"/>
                      </a:endParaRPr>
                    </a:p>
                  </a:txBody>
                  <a:tcPr marL="0" marR="0" marT="66040" marB="0">
                    <a:lnL w="6350">
                      <a:solidFill>
                        <a:srgbClr val="011E41"/>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03"/>
                  </a:ext>
                </a:extLst>
              </a:tr>
              <a:tr h="607695">
                <a:tc>
                  <a:txBody>
                    <a:bodyPr/>
                    <a:lstStyle/>
                    <a:p>
                      <a:pPr marL="107950" algn="just" rtl="1">
                        <a:lnSpc>
                          <a:spcPct val="100000"/>
                        </a:lnSpc>
                        <a:spcBef>
                          <a:spcPts val="640"/>
                        </a:spcBef>
                      </a:pPr>
                      <a:r>
                        <a:rPr lang="ar-JO" sz="900" baseline="0" dirty="0">
                          <a:cs typeface="Calibri" panose="020F0502020204030204" pitchFamily="34" charset="0"/>
                        </a:rPr>
                        <a:t>جدول بيانات بصيغة أكسل يوفر نموذجًا لكيفية قيام المنظمة بتتبع الإجراءات التي تتخذها استجابةً للتغذية الراجعة المجتمعية. </a:t>
                      </a:r>
                      <a:endParaRPr lang="ar-JO" sz="900" baseline="0" dirty="0">
                        <a:latin typeface="Arial"/>
                        <a:cs typeface="Calibri" panose="020F0502020204030204" pitchFamily="34" charset="0"/>
                      </a:endParaRPr>
                    </a:p>
                    <a:p>
                      <a:pPr marL="107950" algn="just" rtl="1">
                        <a:lnSpc>
                          <a:spcPct val="100000"/>
                        </a:lnSpc>
                        <a:spcBef>
                          <a:spcPts val="640"/>
                        </a:spcBef>
                      </a:pPr>
                      <a:endParaRPr sz="900" baseline="0" dirty="0">
                        <a:latin typeface="Arial"/>
                        <a:cs typeface="Calibri" panose="020F0502020204030204" pitchFamily="34" charset="0"/>
                      </a:endParaRPr>
                    </a:p>
                  </a:txBody>
                  <a:tcPr marL="0" marR="0" marT="81280" marB="0">
                    <a:lnR w="6350">
                      <a:solidFill>
                        <a:srgbClr val="011E41"/>
                      </a:solidFill>
                      <a:prstDash val="solid"/>
                    </a:lnR>
                    <a:lnT w="6350">
                      <a:solidFill>
                        <a:srgbClr val="011E41"/>
                      </a:solidFill>
                      <a:prstDash val="solid"/>
                    </a:lnT>
                  </a:tcPr>
                </a:tc>
                <a:tc>
                  <a:txBody>
                    <a:bodyPr/>
                    <a:lstStyle/>
                    <a:p>
                      <a:pPr marL="107950" algn="r" rtl="1">
                        <a:lnSpc>
                          <a:spcPct val="100000"/>
                        </a:lnSpc>
                        <a:spcBef>
                          <a:spcPts val="640"/>
                        </a:spcBef>
                      </a:pPr>
                      <a:r>
                        <a:rPr lang="ar-JO" sz="900" u="sng" baseline="0" dirty="0">
                          <a:solidFill>
                            <a:srgbClr val="992B7D"/>
                          </a:solidFill>
                          <a:uFill>
                            <a:solidFill>
                              <a:srgbClr val="992B7D"/>
                            </a:solidFill>
                          </a:uFill>
                          <a:latin typeface="Arial"/>
                          <a:cs typeface="Calibri" panose="020F0502020204030204" pitchFamily="34" charset="0"/>
                          <a:hlinkClick r:id="rId2"/>
                        </a:rPr>
                        <a:t>أداة التغذية الراجعة 32: مُتعقب إجراءات التغذية الراجعة المجتمعية</a:t>
                      </a:r>
                      <a:endParaRPr lang="ar-JO" sz="900" u="sng" baseline="0" dirty="0">
                        <a:solidFill>
                          <a:srgbClr val="992B7D"/>
                        </a:solidFill>
                        <a:uFill>
                          <a:solidFill>
                            <a:srgbClr val="992B7D"/>
                          </a:solidFill>
                        </a:uFill>
                        <a:latin typeface="Arial"/>
                        <a:cs typeface="Calibri" panose="020F0502020204030204" pitchFamily="34" charset="0"/>
                      </a:endParaRPr>
                    </a:p>
                  </a:txBody>
                  <a:tcPr marL="0" marR="0" marT="66040" marB="0">
                    <a:lnL w="6350">
                      <a:solidFill>
                        <a:srgbClr val="011E41"/>
                      </a:solidFill>
                      <a:prstDash val="solid"/>
                    </a:lnL>
                    <a:lnT w="6350">
                      <a:solidFill>
                        <a:srgbClr val="0D2243"/>
                      </a:solidFill>
                      <a:prstDash val="solid"/>
                    </a:lnT>
                  </a:tcPr>
                </a:tc>
                <a:extLst>
                  <a:ext uri="{0D108BD9-81ED-4DB2-BD59-A6C34878D82A}">
                    <a16:rowId xmlns:a16="http://schemas.microsoft.com/office/drawing/2014/main" val="10004"/>
                  </a:ext>
                </a:extLst>
              </a:tr>
              <a:tr h="326390">
                <a:tc gridSpan="2">
                  <a:txBody>
                    <a:bodyPr/>
                    <a:lstStyle/>
                    <a:p>
                      <a:pPr algn="ctr">
                        <a:lnSpc>
                          <a:spcPct val="100000"/>
                        </a:lnSpc>
                        <a:spcBef>
                          <a:spcPts val="819"/>
                        </a:spcBef>
                      </a:pPr>
                      <a:r>
                        <a:rPr lang="ar-JO" sz="900" b="1" spc="60" baseline="0" dirty="0">
                          <a:solidFill>
                            <a:srgbClr val="FFFFFF"/>
                          </a:solidFill>
                          <a:latin typeface="Century Gothic"/>
                          <a:cs typeface="Calibri" panose="020F0502020204030204" pitchFamily="34" charset="0"/>
                        </a:rPr>
                        <a:t>المرحلة الخامسة: إغلاق الحلقة </a:t>
                      </a:r>
                      <a:endParaRPr sz="900" baseline="0" dirty="0">
                        <a:latin typeface="Century Gothic"/>
                        <a:cs typeface="Calibri" panose="020F0502020204030204" pitchFamily="34" charset="0"/>
                      </a:endParaRPr>
                    </a:p>
                  </a:txBody>
                  <a:tcPr marL="0" marR="0" marT="104139" marB="0">
                    <a:solidFill>
                      <a:srgbClr val="97569C"/>
                    </a:solidFill>
                  </a:tcPr>
                </a:tc>
                <a:tc hMerge="1">
                  <a:txBody>
                    <a:bodyPr/>
                    <a:lstStyle/>
                    <a:p>
                      <a:endParaRPr/>
                    </a:p>
                  </a:txBody>
                  <a:tcPr marL="0" marR="0" marT="0" marB="0"/>
                </a:tc>
                <a:extLst>
                  <a:ext uri="{0D108BD9-81ED-4DB2-BD59-A6C34878D82A}">
                    <a16:rowId xmlns:a16="http://schemas.microsoft.com/office/drawing/2014/main" val="10005"/>
                  </a:ext>
                </a:extLst>
              </a:tr>
              <a:tr h="302895">
                <a:tc>
                  <a:txBody>
                    <a:bodyPr/>
                    <a:lstStyle/>
                    <a:p>
                      <a:pPr marL="107950" algn="r" rtl="1">
                        <a:lnSpc>
                          <a:spcPct val="100000"/>
                        </a:lnSpc>
                        <a:spcBef>
                          <a:spcPts val="635"/>
                        </a:spcBef>
                      </a:pPr>
                      <a:r>
                        <a:rPr lang="ar-JO" sz="900" b="1" i="1" baseline="0" dirty="0">
                          <a:solidFill>
                            <a:srgbClr val="0D2243"/>
                          </a:solidFill>
                          <a:latin typeface="+mn-lt"/>
                          <a:cs typeface="Calibri" panose="020F0502020204030204" pitchFamily="34" charset="0"/>
                        </a:rPr>
                        <a:t>من يجب أن يقرأ هذا؟</a:t>
                      </a:r>
                      <a:endParaRPr lang="ar-JO" sz="900" baseline="0" dirty="0">
                        <a:latin typeface="+mn-lt"/>
                        <a:cs typeface="Calibri" panose="020F0502020204030204" pitchFamily="34" charset="0"/>
                      </a:endParaRPr>
                    </a:p>
                  </a:txBody>
                  <a:tcPr marL="0" marR="0" marT="80645" marB="0">
                    <a:lnR w="6350">
                      <a:solidFill>
                        <a:srgbClr val="0D2243"/>
                      </a:solidFill>
                      <a:prstDash val="solid"/>
                    </a:lnR>
                    <a:lnB w="6350">
                      <a:solidFill>
                        <a:srgbClr val="0D2243"/>
                      </a:solidFill>
                      <a:prstDash val="solid"/>
                    </a:lnB>
                    <a:solidFill>
                      <a:srgbClr val="F7DEEA"/>
                    </a:solidFill>
                  </a:tcPr>
                </a:tc>
                <a:tc>
                  <a:txBody>
                    <a:bodyPr/>
                    <a:lstStyle/>
                    <a:p>
                      <a:pPr marL="107950" rtl="1">
                        <a:lnSpc>
                          <a:spcPct val="100000"/>
                        </a:lnSpc>
                        <a:spcBef>
                          <a:spcPts val="635"/>
                        </a:spcBef>
                      </a:pPr>
                      <a:r>
                        <a:rPr lang="ar-JO" sz="900" b="1" i="1" baseline="0" dirty="0">
                          <a:solidFill>
                            <a:srgbClr val="0D2243"/>
                          </a:solidFill>
                          <a:latin typeface="Calibri"/>
                          <a:cs typeface="Calibri" panose="020F0502020204030204" pitchFamily="34" charset="0"/>
                        </a:rPr>
                        <a:t>الخطوات التي يجب إتخاذها</a:t>
                      </a:r>
                      <a:endParaRPr sz="900" baseline="0" dirty="0">
                        <a:latin typeface="Calibri"/>
                        <a:cs typeface="Calibri" panose="020F0502020204030204" pitchFamily="34" charset="0"/>
                      </a:endParaRPr>
                    </a:p>
                  </a:txBody>
                  <a:tcPr marL="0" marR="0" marT="80645" marB="0">
                    <a:lnL w="6350">
                      <a:solidFill>
                        <a:srgbClr val="0D2243"/>
                      </a:solidFill>
                      <a:prstDash val="solid"/>
                    </a:lnL>
                    <a:lnB w="6350">
                      <a:solidFill>
                        <a:srgbClr val="0D2243"/>
                      </a:solidFill>
                      <a:prstDash val="solid"/>
                    </a:lnB>
                    <a:solidFill>
                      <a:srgbClr val="F7DEEA"/>
                    </a:solidFill>
                  </a:tcPr>
                </a:tc>
                <a:extLst>
                  <a:ext uri="{0D108BD9-81ED-4DB2-BD59-A6C34878D82A}">
                    <a16:rowId xmlns:a16="http://schemas.microsoft.com/office/drawing/2014/main" val="10006"/>
                  </a:ext>
                </a:extLst>
              </a:tr>
              <a:tr h="1217295">
                <a:tc>
                  <a:txBody>
                    <a:bodyPr/>
                    <a:lstStyle/>
                    <a:p>
                      <a:pPr marL="88265" indent="0" algn="just" rtl="1">
                        <a:lnSpc>
                          <a:spcPct val="100000"/>
                        </a:lnSpc>
                        <a:spcBef>
                          <a:spcPts val="635"/>
                        </a:spcBef>
                        <a:buClr>
                          <a:srgbClr val="992B7D"/>
                        </a:buClr>
                        <a:buFont typeface="Arial Black"/>
                        <a:buNone/>
                        <a:tabLst>
                          <a:tab pos="215265" algn="l"/>
                        </a:tabLst>
                      </a:pPr>
                      <a:r>
                        <a:rPr lang="ar-JO" sz="900" baseline="0" dirty="0">
                          <a:cs typeface="Calibri" panose="020F0502020204030204" pitchFamily="34" charset="0"/>
                        </a:rPr>
                        <a:t>الأشخاص الذين يشاركون في كل خطوة من دورة الملاحظات والانطباعات- صناع القرار الذين يتخذون القرارات بشأن بيانات الملاحظات والانطباعات، والموظفين والمتطوعين الذين يتعاملون مع المجتمعات والذين يحتاجون إلى اطلاع المجتمعات على مصير ملاحظاتهم، والأشخاص الذين يديرون تدفق المعلومات بين كلا المجموعتين. </a:t>
                      </a:r>
                      <a:endParaRPr sz="900" baseline="0" dirty="0">
                        <a:latin typeface="Arial"/>
                        <a:cs typeface="Calibri" panose="020F0502020204030204" pitchFamily="34" charset="0"/>
                      </a:endParaRPr>
                    </a:p>
                  </a:txBody>
                  <a:tcPr marL="0" marR="0" marT="80645" marB="0">
                    <a:lnR w="6350">
                      <a:solidFill>
                        <a:srgbClr val="0D2243"/>
                      </a:solidFill>
                      <a:prstDash val="solid"/>
                    </a:lnR>
                    <a:lnT w="6350">
                      <a:solidFill>
                        <a:srgbClr val="0D2243"/>
                      </a:solidFill>
                      <a:prstDash val="solid"/>
                    </a:lnT>
                  </a:tcPr>
                </a:tc>
                <a:tc>
                  <a:txBody>
                    <a:bodyPr/>
                    <a:lstStyle/>
                    <a:p>
                      <a:pPr marL="215265" indent="-127000" algn="r" rtl="1">
                        <a:lnSpc>
                          <a:spcPct val="100000"/>
                        </a:lnSpc>
                        <a:spcBef>
                          <a:spcPts val="635"/>
                        </a:spcBef>
                        <a:buClr>
                          <a:srgbClr val="992B7D"/>
                        </a:buClr>
                        <a:buFont typeface="Arial Black"/>
                        <a:buAutoNum type="arabicPeriod"/>
                        <a:tabLst>
                          <a:tab pos="215265" algn="l"/>
                        </a:tabLst>
                      </a:pPr>
                      <a:r>
                        <a:rPr lang="ar-JO" sz="900" spc="-20" baseline="0" dirty="0">
                          <a:latin typeface="Arial"/>
                          <a:cs typeface="Calibri" panose="020F0502020204030204" pitchFamily="34" charset="0"/>
                        </a:rPr>
                        <a:t>إغلاق الحلقات داخليًا</a:t>
                      </a:r>
                      <a:endParaRPr lang="en-US" sz="900" baseline="0" dirty="0">
                        <a:latin typeface="Arial"/>
                        <a:cs typeface="Calibri" panose="020F0502020204030204" pitchFamily="34" charset="0"/>
                      </a:endParaRPr>
                    </a:p>
                    <a:p>
                      <a:pPr marL="215265" indent="-127000" algn="r" rtl="1">
                        <a:lnSpc>
                          <a:spcPct val="100000"/>
                        </a:lnSpc>
                        <a:spcBef>
                          <a:spcPts val="120"/>
                        </a:spcBef>
                        <a:buClr>
                          <a:srgbClr val="992B7D"/>
                        </a:buClr>
                        <a:buFont typeface="Arial Black"/>
                        <a:buAutoNum type="arabicPeriod"/>
                        <a:tabLst>
                          <a:tab pos="215265" algn="l"/>
                        </a:tabLst>
                      </a:pPr>
                      <a:r>
                        <a:rPr lang="ar-JO" sz="900" spc="-20" baseline="0" dirty="0">
                          <a:latin typeface="Arial"/>
                          <a:cs typeface="Calibri" panose="020F0502020204030204" pitchFamily="34" charset="0"/>
                        </a:rPr>
                        <a:t>إغلاق الحلقات مع المجتمع</a:t>
                      </a:r>
                      <a:endParaRPr lang="en-US" sz="900" baseline="0" dirty="0">
                        <a:latin typeface="Arial"/>
                        <a:cs typeface="Calibri" panose="020F0502020204030204" pitchFamily="34" charset="0"/>
                      </a:endParaRPr>
                    </a:p>
                    <a:p>
                      <a:pPr marL="215265" indent="-127000" algn="r" rtl="1">
                        <a:lnSpc>
                          <a:spcPct val="100000"/>
                        </a:lnSpc>
                        <a:spcBef>
                          <a:spcPts val="120"/>
                        </a:spcBef>
                        <a:buClr>
                          <a:srgbClr val="992B7D"/>
                        </a:buClr>
                        <a:buFont typeface="Arial Black"/>
                        <a:buAutoNum type="arabicPeriod"/>
                        <a:tabLst>
                          <a:tab pos="215265" algn="l"/>
                        </a:tabLst>
                      </a:pPr>
                      <a:r>
                        <a:rPr lang="ar-JO" sz="900" baseline="0" dirty="0">
                          <a:latin typeface="Arial"/>
                          <a:cs typeface="Calibri" panose="020F0502020204030204" pitchFamily="34" charset="0"/>
                        </a:rPr>
                        <a:t>توثيق إغلاق الحلقات</a:t>
                      </a:r>
                      <a:endParaRPr lang="en-US" sz="900" baseline="0" dirty="0">
                        <a:latin typeface="Arial"/>
                        <a:cs typeface="Calibri" panose="020F0502020204030204" pitchFamily="34" charset="0"/>
                      </a:endParaRPr>
                    </a:p>
                    <a:p>
                      <a:pPr marL="107950" marR="314960">
                        <a:lnSpc>
                          <a:spcPct val="111100"/>
                        </a:lnSpc>
                        <a:spcBef>
                          <a:spcPts val="515"/>
                        </a:spcBef>
                      </a:pPr>
                      <a:endParaRPr sz="900" baseline="0" dirty="0">
                        <a:latin typeface="Arial"/>
                        <a:cs typeface="Calibri" panose="020F0502020204030204" pitchFamily="34" charset="0"/>
                      </a:endParaRPr>
                    </a:p>
                  </a:txBody>
                  <a:tcPr marL="0" marR="0" marT="65405" marB="0">
                    <a:lnL w="6350">
                      <a:solidFill>
                        <a:srgbClr val="0D2243"/>
                      </a:solidFill>
                      <a:prstDash val="solid"/>
                    </a:lnL>
                    <a:lnT w="6350">
                      <a:solidFill>
                        <a:srgbClr val="0D2243"/>
                      </a:solidFill>
                      <a:prstDash val="solid"/>
                    </a:lnT>
                  </a:tcPr>
                </a:tc>
                <a:extLst>
                  <a:ext uri="{0D108BD9-81ED-4DB2-BD59-A6C34878D82A}">
                    <a16:rowId xmlns:a16="http://schemas.microsoft.com/office/drawing/2014/main" val="10007"/>
                  </a:ext>
                </a:extLst>
              </a:tr>
              <a:tr h="326390">
                <a:tc gridSpan="2">
                  <a:txBody>
                    <a:bodyPr/>
                    <a:lstStyle/>
                    <a:p>
                      <a:pPr algn="ctr">
                        <a:lnSpc>
                          <a:spcPct val="100000"/>
                        </a:lnSpc>
                        <a:spcBef>
                          <a:spcPts val="815"/>
                        </a:spcBef>
                      </a:pPr>
                      <a:r>
                        <a:rPr lang="ar-JO" sz="900" b="1" spc="60" baseline="0" dirty="0">
                          <a:solidFill>
                            <a:srgbClr val="FFFFFF"/>
                          </a:solidFill>
                          <a:latin typeface="Century Gothic"/>
                          <a:cs typeface="Calibri" panose="020F0502020204030204" pitchFamily="34" charset="0"/>
                        </a:rPr>
                        <a:t>المرحلة السادسة: مراجعة وتكييف الآلية</a:t>
                      </a:r>
                      <a:endParaRPr sz="900" baseline="0" dirty="0">
                        <a:latin typeface="Century Gothic"/>
                        <a:cs typeface="Calibri" panose="020F0502020204030204" pitchFamily="34" charset="0"/>
                      </a:endParaRPr>
                    </a:p>
                  </a:txBody>
                  <a:tcPr marL="0" marR="0" marT="103505" marB="0">
                    <a:solidFill>
                      <a:srgbClr val="97569C"/>
                    </a:solidFill>
                  </a:tcPr>
                </a:tc>
                <a:tc hMerge="1">
                  <a:txBody>
                    <a:bodyPr/>
                    <a:lstStyle/>
                    <a:p>
                      <a:endParaRPr/>
                    </a:p>
                  </a:txBody>
                  <a:tcPr marL="0" marR="0" marT="0" marB="0"/>
                </a:tc>
                <a:extLst>
                  <a:ext uri="{0D108BD9-81ED-4DB2-BD59-A6C34878D82A}">
                    <a16:rowId xmlns:a16="http://schemas.microsoft.com/office/drawing/2014/main" val="10008"/>
                  </a:ext>
                </a:extLst>
              </a:tr>
              <a:tr h="302895">
                <a:tc>
                  <a:txBody>
                    <a:bodyPr/>
                    <a:lstStyle/>
                    <a:p>
                      <a:pPr marL="107950" algn="r" rtl="1">
                        <a:lnSpc>
                          <a:spcPct val="100000"/>
                        </a:lnSpc>
                        <a:spcBef>
                          <a:spcPts val="635"/>
                        </a:spcBef>
                      </a:pPr>
                      <a:r>
                        <a:rPr lang="ar-JO" sz="900" b="1" i="1" baseline="0" dirty="0">
                          <a:solidFill>
                            <a:srgbClr val="0D2243"/>
                          </a:solidFill>
                          <a:latin typeface="+mn-lt"/>
                          <a:cs typeface="Calibri" panose="020F0502020204030204" pitchFamily="34" charset="0"/>
                        </a:rPr>
                        <a:t>من يجب أن يقرأ هذا؟</a:t>
                      </a:r>
                      <a:endParaRPr lang="ar-JO" sz="900" baseline="0" dirty="0">
                        <a:latin typeface="+mn-lt"/>
                        <a:cs typeface="Calibri" panose="020F0502020204030204" pitchFamily="34" charset="0"/>
                      </a:endParaRPr>
                    </a:p>
                  </a:txBody>
                  <a:tcPr marL="0" marR="0" marT="80645" marB="0">
                    <a:lnR w="6350">
                      <a:solidFill>
                        <a:srgbClr val="0D2243"/>
                      </a:solidFill>
                      <a:prstDash val="solid"/>
                    </a:lnR>
                    <a:lnB w="6350">
                      <a:solidFill>
                        <a:srgbClr val="0D2243"/>
                      </a:solidFill>
                      <a:prstDash val="solid"/>
                    </a:lnB>
                    <a:solidFill>
                      <a:srgbClr val="F7DEEA"/>
                    </a:solidFill>
                  </a:tcPr>
                </a:tc>
                <a:tc>
                  <a:txBody>
                    <a:bodyPr/>
                    <a:lstStyle/>
                    <a:p>
                      <a:pPr marL="107950" rtl="1">
                        <a:lnSpc>
                          <a:spcPct val="100000"/>
                        </a:lnSpc>
                        <a:spcBef>
                          <a:spcPts val="635"/>
                        </a:spcBef>
                      </a:pPr>
                      <a:r>
                        <a:rPr lang="ar-JO" sz="900" b="1" i="1" baseline="0" dirty="0">
                          <a:solidFill>
                            <a:srgbClr val="0D2243"/>
                          </a:solidFill>
                          <a:latin typeface="+mn-lt"/>
                          <a:cs typeface="Calibri" panose="020F0502020204030204" pitchFamily="34" charset="0"/>
                        </a:rPr>
                        <a:t>الخطوات التي يجب إتخاذها</a:t>
                      </a:r>
                      <a:endParaRPr lang="ar-JO" sz="900" baseline="0" dirty="0">
                        <a:latin typeface="+mn-lt"/>
                        <a:cs typeface="Calibri" panose="020F0502020204030204" pitchFamily="34" charset="0"/>
                      </a:endParaRPr>
                    </a:p>
                  </a:txBody>
                  <a:tcPr marL="0" marR="0" marT="80645" marB="0">
                    <a:lnL w="6350">
                      <a:solidFill>
                        <a:srgbClr val="0D2243"/>
                      </a:solidFill>
                      <a:prstDash val="solid"/>
                    </a:lnL>
                    <a:lnB w="6350">
                      <a:solidFill>
                        <a:srgbClr val="992B7D"/>
                      </a:solidFill>
                      <a:prstDash val="solid"/>
                    </a:lnB>
                    <a:solidFill>
                      <a:srgbClr val="F7DEEA"/>
                    </a:solidFill>
                  </a:tcPr>
                </a:tc>
                <a:extLst>
                  <a:ext uri="{0D108BD9-81ED-4DB2-BD59-A6C34878D82A}">
                    <a16:rowId xmlns:a16="http://schemas.microsoft.com/office/drawing/2014/main" val="10009"/>
                  </a:ext>
                </a:extLst>
              </a:tr>
              <a:tr h="607695">
                <a:tc>
                  <a:txBody>
                    <a:bodyPr/>
                    <a:lstStyle/>
                    <a:p>
                      <a:pPr marL="87629" marR="485140" indent="0" algn="r" rtl="1">
                        <a:lnSpc>
                          <a:spcPct val="111100"/>
                        </a:lnSpc>
                        <a:spcBef>
                          <a:spcPts val="515"/>
                        </a:spcBef>
                        <a:buClr>
                          <a:srgbClr val="992B7D"/>
                        </a:buClr>
                        <a:buFont typeface="Arial Black"/>
                        <a:buNone/>
                        <a:tabLst>
                          <a:tab pos="215900" algn="l"/>
                        </a:tabLst>
                      </a:pPr>
                      <a:r>
                        <a:rPr lang="ar-JO" sz="900" baseline="0" dirty="0">
                          <a:latin typeface="Arial"/>
                          <a:cs typeface="Calibri" panose="020F0502020204030204" pitchFamily="34" charset="0"/>
                        </a:rPr>
                        <a:t>الأشخاص المسؤولين عن تفعيل آلية التغذية الراجعة والإنخراط مع المجتمع بشكل أوسع. </a:t>
                      </a:r>
                      <a:endParaRPr sz="900" baseline="0" dirty="0">
                        <a:latin typeface="Arial"/>
                        <a:cs typeface="Calibri" panose="020F0502020204030204" pitchFamily="34" charset="0"/>
                      </a:endParaRPr>
                    </a:p>
                  </a:txBody>
                  <a:tcPr marL="0" marR="0" marT="65405" marB="0">
                    <a:lnR w="6350">
                      <a:solidFill>
                        <a:srgbClr val="0D2243"/>
                      </a:solidFill>
                      <a:prstDash val="solid"/>
                    </a:lnR>
                    <a:lnT w="6350">
                      <a:solidFill>
                        <a:srgbClr val="0D2243"/>
                      </a:solidFill>
                      <a:prstDash val="solid"/>
                    </a:lnT>
                  </a:tcPr>
                </a:tc>
                <a:tc>
                  <a:txBody>
                    <a:bodyPr/>
                    <a:lstStyle/>
                    <a:p>
                      <a:pPr marL="336550" marR="310515" indent="-228600" algn="r" rtl="1">
                        <a:lnSpc>
                          <a:spcPct val="111100"/>
                        </a:lnSpc>
                        <a:spcBef>
                          <a:spcPts val="515"/>
                        </a:spcBef>
                        <a:buFont typeface="+mj-lt"/>
                        <a:buAutoNum type="arabicPeriod"/>
                      </a:pPr>
                      <a:r>
                        <a:rPr lang="ar-JO" sz="900" spc="-20" baseline="0" dirty="0">
                          <a:solidFill>
                            <a:schemeClr val="tx1"/>
                          </a:solidFill>
                          <a:latin typeface="Arial"/>
                          <a:ea typeface="+mn-ea"/>
                          <a:cs typeface="Calibri" panose="020F0502020204030204" pitchFamily="34" charset="0"/>
                        </a:rPr>
                        <a:t>التأكد</a:t>
                      </a:r>
                      <a:r>
                        <a:rPr lang="ar-JO" sz="900" spc="-10" baseline="0" dirty="0">
                          <a:latin typeface="Arial"/>
                          <a:cs typeface="Calibri" panose="020F0502020204030204" pitchFamily="34" charset="0"/>
                        </a:rPr>
                        <a:t> من أن الآلية فعالة واستخدامها عند الضرورة</a:t>
                      </a:r>
                      <a:endParaRPr sz="900" baseline="0" dirty="0">
                        <a:latin typeface="Arial"/>
                        <a:cs typeface="Calibri" panose="020F0502020204030204" pitchFamily="34" charset="0"/>
                      </a:endParaRPr>
                    </a:p>
                  </a:txBody>
                  <a:tcPr marL="0" marR="0" marT="65405" marB="0">
                    <a:lnL w="6350">
                      <a:solidFill>
                        <a:srgbClr val="0D2243"/>
                      </a:solidFill>
                      <a:prstDash val="solid"/>
                    </a:lnL>
                    <a:lnT w="6350">
                      <a:solidFill>
                        <a:srgbClr val="992B7D"/>
                      </a:solidFill>
                      <a:prstDash val="solid"/>
                    </a:lnT>
                  </a:tcPr>
                </a:tc>
                <a:extLst>
                  <a:ext uri="{0D108BD9-81ED-4DB2-BD59-A6C34878D82A}">
                    <a16:rowId xmlns:a16="http://schemas.microsoft.com/office/drawing/2014/main" val="10010"/>
                  </a:ext>
                </a:extLst>
              </a:tr>
              <a:tr h="326390">
                <a:tc gridSpan="2">
                  <a:txBody>
                    <a:bodyPr/>
                    <a:lstStyle/>
                    <a:p>
                      <a:pPr algn="ctr">
                        <a:lnSpc>
                          <a:spcPct val="100000"/>
                        </a:lnSpc>
                        <a:spcBef>
                          <a:spcPts val="815"/>
                        </a:spcBef>
                      </a:pPr>
                      <a:r>
                        <a:rPr lang="ar-JO" sz="900" b="1" spc="70" baseline="0" dirty="0">
                          <a:solidFill>
                            <a:srgbClr val="FFFFFF"/>
                          </a:solidFill>
                          <a:latin typeface="Century Gothic"/>
                          <a:cs typeface="Calibri" panose="020F0502020204030204" pitchFamily="34" charset="0"/>
                        </a:rPr>
                        <a:t>مصادر إضافية</a:t>
                      </a:r>
                      <a:endParaRPr sz="900" baseline="0" dirty="0">
                        <a:latin typeface="Century Gothic"/>
                        <a:cs typeface="Calibri" panose="020F0502020204030204" pitchFamily="34" charset="0"/>
                      </a:endParaRPr>
                    </a:p>
                  </a:txBody>
                  <a:tcPr marL="0" marR="0" marT="103505" marB="0">
                    <a:solidFill>
                      <a:srgbClr val="97569C"/>
                    </a:solidFill>
                  </a:tcPr>
                </a:tc>
                <a:tc hMerge="1">
                  <a:txBody>
                    <a:bodyPr/>
                    <a:lstStyle/>
                    <a:p>
                      <a:endParaRPr/>
                    </a:p>
                  </a:txBody>
                  <a:tcPr marL="0" marR="0" marT="0" marB="0"/>
                </a:tc>
                <a:extLst>
                  <a:ext uri="{0D108BD9-81ED-4DB2-BD59-A6C34878D82A}">
                    <a16:rowId xmlns:a16="http://schemas.microsoft.com/office/drawing/2014/main" val="10011"/>
                  </a:ext>
                </a:extLst>
              </a:tr>
              <a:tr h="302895">
                <a:tc>
                  <a:txBody>
                    <a:bodyPr/>
                    <a:lstStyle/>
                    <a:p>
                      <a:pPr marL="107950" algn="r">
                        <a:lnSpc>
                          <a:spcPct val="100000"/>
                        </a:lnSpc>
                        <a:spcBef>
                          <a:spcPts val="635"/>
                        </a:spcBef>
                      </a:pPr>
                      <a:r>
                        <a:rPr lang="ar-JO" sz="900" b="1" i="1" spc="20" baseline="0" dirty="0">
                          <a:solidFill>
                            <a:srgbClr val="0D2243"/>
                          </a:solidFill>
                          <a:latin typeface="Calibri"/>
                          <a:cs typeface="Calibri" panose="020F0502020204030204" pitchFamily="34" charset="0"/>
                        </a:rPr>
                        <a:t>من يجب عليه قراءة هذا؟ </a:t>
                      </a:r>
                      <a:endParaRPr sz="900" baseline="0" dirty="0">
                        <a:latin typeface="Calibri"/>
                        <a:cs typeface="Calibri" panose="020F0502020204030204" pitchFamily="34" charset="0"/>
                      </a:endParaRPr>
                    </a:p>
                  </a:txBody>
                  <a:tcPr marL="0" marR="0" marT="80645" marB="0">
                    <a:lnR w="6350">
                      <a:solidFill>
                        <a:srgbClr val="0D2243"/>
                      </a:solidFill>
                      <a:prstDash val="solid"/>
                    </a:lnR>
                    <a:lnB w="6350">
                      <a:solidFill>
                        <a:srgbClr val="0D2243"/>
                      </a:solidFill>
                      <a:prstDash val="solid"/>
                    </a:lnB>
                    <a:solidFill>
                      <a:srgbClr val="F7DEEA"/>
                    </a:solidFill>
                  </a:tcPr>
                </a:tc>
                <a:tc>
                  <a:txBody>
                    <a:bodyPr/>
                    <a:lstStyle/>
                    <a:p>
                      <a:pPr marL="107950" algn="r" rtl="1">
                        <a:lnSpc>
                          <a:spcPct val="100000"/>
                        </a:lnSpc>
                        <a:spcBef>
                          <a:spcPts val="635"/>
                        </a:spcBef>
                      </a:pPr>
                      <a:r>
                        <a:rPr lang="ar-JO" sz="900" b="1" i="1" baseline="0" dirty="0">
                          <a:solidFill>
                            <a:srgbClr val="0D2243"/>
                          </a:solidFill>
                          <a:latin typeface="Calibri"/>
                          <a:cs typeface="Calibri" panose="020F0502020204030204" pitchFamily="34" charset="0"/>
                        </a:rPr>
                        <a:t>يتضمن المحتوى</a:t>
                      </a:r>
                      <a:endParaRPr sz="900" baseline="0" dirty="0">
                        <a:latin typeface="Calibri"/>
                        <a:cs typeface="Calibri" panose="020F0502020204030204" pitchFamily="34" charset="0"/>
                      </a:endParaRPr>
                    </a:p>
                  </a:txBody>
                  <a:tcPr marL="0" marR="0" marT="80645" marB="0">
                    <a:lnL w="6350">
                      <a:solidFill>
                        <a:srgbClr val="0D2243"/>
                      </a:solidFill>
                      <a:prstDash val="solid"/>
                    </a:lnL>
                    <a:lnB w="6350">
                      <a:solidFill>
                        <a:srgbClr val="0D2243"/>
                      </a:solidFill>
                      <a:prstDash val="solid"/>
                    </a:lnB>
                    <a:solidFill>
                      <a:srgbClr val="F7DEEA"/>
                    </a:solidFill>
                  </a:tcPr>
                </a:tc>
                <a:extLst>
                  <a:ext uri="{0D108BD9-81ED-4DB2-BD59-A6C34878D82A}">
                    <a16:rowId xmlns:a16="http://schemas.microsoft.com/office/drawing/2014/main" val="10012"/>
                  </a:ext>
                </a:extLst>
              </a:tr>
              <a:tr h="311785">
                <a:tc>
                  <a:txBody>
                    <a:bodyPr/>
                    <a:lstStyle/>
                    <a:p>
                      <a:pPr marL="107951" indent="0" algn="r">
                        <a:lnSpc>
                          <a:spcPct val="100000"/>
                        </a:lnSpc>
                        <a:spcBef>
                          <a:spcPts val="120"/>
                        </a:spcBef>
                        <a:buClr>
                          <a:srgbClr val="992B7D"/>
                        </a:buClr>
                        <a:buFont typeface="Wingdings"/>
                        <a:buNone/>
                        <a:tabLst>
                          <a:tab pos="215265" algn="l"/>
                        </a:tabLst>
                      </a:pPr>
                      <a:r>
                        <a:rPr lang="ar-JO" sz="900" spc="-10" baseline="0" dirty="0">
                          <a:latin typeface="Arial"/>
                          <a:cs typeface="Calibri" panose="020F0502020204030204" pitchFamily="34" charset="0"/>
                        </a:rPr>
                        <a:t>أي شخص يحتاج إلى مصادر ومراجع إضافية. </a:t>
                      </a:r>
                    </a:p>
                  </a:txBody>
                  <a:tcPr marL="0" marR="0" marT="80645" marB="0">
                    <a:lnR w="6350">
                      <a:solidFill>
                        <a:srgbClr val="0D2243"/>
                      </a:solidFill>
                      <a:prstDash val="solid"/>
                    </a:lnR>
                    <a:lnT w="6350">
                      <a:solidFill>
                        <a:srgbClr val="0D2243"/>
                      </a:solidFill>
                      <a:prstDash val="solid"/>
                    </a:lnT>
                    <a:lnB w="6350">
                      <a:solidFill>
                        <a:srgbClr val="0D2243"/>
                      </a:solidFill>
                      <a:prstDash val="solid"/>
                    </a:lnB>
                  </a:tcPr>
                </a:tc>
                <a:tc>
                  <a:txBody>
                    <a:bodyPr/>
                    <a:lstStyle/>
                    <a:p>
                      <a:pPr marL="215265" indent="-107314" algn="r" rtl="1">
                        <a:lnSpc>
                          <a:spcPct val="100000"/>
                        </a:lnSpc>
                        <a:spcBef>
                          <a:spcPts val="120"/>
                        </a:spcBef>
                        <a:buClr>
                          <a:srgbClr val="992B7D"/>
                        </a:buClr>
                        <a:buFont typeface="Wingdings"/>
                        <a:buChar char=""/>
                        <a:tabLst>
                          <a:tab pos="215265" algn="l"/>
                        </a:tabLst>
                      </a:pPr>
                      <a:r>
                        <a:rPr lang="ar-JO" sz="900" spc="-10" baseline="0" dirty="0">
                          <a:latin typeface="Arial"/>
                          <a:cs typeface="Calibri" panose="020F0502020204030204" pitchFamily="34" charset="0"/>
                        </a:rPr>
                        <a:t>المصادر الإضافية </a:t>
                      </a:r>
                    </a:p>
                    <a:p>
                      <a:pPr marL="215265" indent="-107314" algn="r" rtl="1">
                        <a:lnSpc>
                          <a:spcPct val="100000"/>
                        </a:lnSpc>
                        <a:spcBef>
                          <a:spcPts val="120"/>
                        </a:spcBef>
                        <a:buClr>
                          <a:srgbClr val="992B7D"/>
                        </a:buClr>
                        <a:buFont typeface="Wingdings"/>
                        <a:buChar char=""/>
                        <a:tabLst>
                          <a:tab pos="215265" algn="l"/>
                        </a:tabLst>
                      </a:pPr>
                      <a:r>
                        <a:rPr lang="ar-JO" sz="900" spc="-10" baseline="0" dirty="0">
                          <a:latin typeface="Arial"/>
                          <a:cs typeface="Calibri" panose="020F0502020204030204" pitchFamily="34" charset="0"/>
                        </a:rPr>
                        <a:t>قائمة بالمصطلحات المستخدمة في المستند</a:t>
                      </a:r>
                      <a:endParaRPr lang="ar-JO" sz="900" baseline="0" dirty="0">
                        <a:latin typeface="Arial"/>
                        <a:cs typeface="Calibri" panose="020F0502020204030204" pitchFamily="34" charset="0"/>
                      </a:endParaRPr>
                    </a:p>
                  </a:txBody>
                  <a:tcPr marL="0" marR="0" marT="80645" marB="0">
                    <a:lnL w="6350">
                      <a:solidFill>
                        <a:srgbClr val="0D2243"/>
                      </a:solidFill>
                      <a:prstDash val="solid"/>
                    </a:lnL>
                    <a:lnT w="6350">
                      <a:solidFill>
                        <a:srgbClr val="0D2243"/>
                      </a:solidFill>
                      <a:prstDash val="solid"/>
                    </a:lnT>
                    <a:lnB w="6350">
                      <a:solidFill>
                        <a:srgbClr val="0D2243"/>
                      </a:solidFill>
                      <a:prstDash val="solid"/>
                    </a:lnB>
                  </a:tcPr>
                </a:tc>
                <a:extLst>
                  <a:ext uri="{0D108BD9-81ED-4DB2-BD59-A6C34878D82A}">
                    <a16:rowId xmlns:a16="http://schemas.microsoft.com/office/drawing/2014/main" val="10013"/>
                  </a:ext>
                </a:extLst>
              </a:tr>
            </a:tbl>
          </a:graphicData>
        </a:graphic>
      </p:graphicFrame>
      <p:pic>
        <p:nvPicPr>
          <p:cNvPr id="3" name="object 3"/>
          <p:cNvPicPr/>
          <p:nvPr/>
        </p:nvPicPr>
        <p:blipFill>
          <a:blip r:embed="rId3" cstate="print"/>
          <a:stretch>
            <a:fillRect/>
          </a:stretch>
        </p:blipFill>
        <p:spPr>
          <a:xfrm>
            <a:off x="6497746" y="1079500"/>
            <a:ext cx="248894" cy="248894"/>
          </a:xfrm>
          <a:prstGeom prst="rect">
            <a:avLst/>
          </a:prstGeom>
        </p:spPr>
      </p:pic>
      <p:pic>
        <p:nvPicPr>
          <p:cNvPr id="4" name="object 4"/>
          <p:cNvPicPr/>
          <p:nvPr/>
        </p:nvPicPr>
        <p:blipFill>
          <a:blip r:embed="rId4" cstate="print"/>
          <a:stretch>
            <a:fillRect/>
          </a:stretch>
        </p:blipFill>
        <p:spPr>
          <a:xfrm>
            <a:off x="6523383" y="1913041"/>
            <a:ext cx="248894" cy="248894"/>
          </a:xfrm>
          <a:prstGeom prst="rect">
            <a:avLst/>
          </a:prstGeom>
        </p:spPr>
      </p:pic>
      <p:pic>
        <p:nvPicPr>
          <p:cNvPr id="5" name="object 5"/>
          <p:cNvPicPr/>
          <p:nvPr/>
        </p:nvPicPr>
        <p:blipFill>
          <a:blip r:embed="rId5" cstate="print"/>
          <a:stretch>
            <a:fillRect/>
          </a:stretch>
        </p:blipFill>
        <p:spPr>
          <a:xfrm>
            <a:off x="6523383" y="2622135"/>
            <a:ext cx="248894" cy="248894"/>
          </a:xfrm>
          <a:prstGeom prst="rect">
            <a:avLst/>
          </a:prstGeom>
        </p:spPr>
      </p:pic>
      <p:pic>
        <p:nvPicPr>
          <p:cNvPr id="6" name="object 6"/>
          <p:cNvPicPr/>
          <p:nvPr/>
        </p:nvPicPr>
        <p:blipFill>
          <a:blip r:embed="rId6" cstate="print"/>
          <a:stretch>
            <a:fillRect/>
          </a:stretch>
        </p:blipFill>
        <p:spPr>
          <a:xfrm>
            <a:off x="6522585" y="3403190"/>
            <a:ext cx="248894" cy="248894"/>
          </a:xfrm>
          <a:prstGeom prst="rect">
            <a:avLst/>
          </a:prstGeom>
        </p:spPr>
      </p:pic>
      <p:pic>
        <p:nvPicPr>
          <p:cNvPr id="7" name="object 7"/>
          <p:cNvPicPr/>
          <p:nvPr/>
        </p:nvPicPr>
        <p:blipFill>
          <a:blip r:embed="rId7" cstate="print"/>
          <a:stretch>
            <a:fillRect/>
          </a:stretch>
        </p:blipFill>
        <p:spPr>
          <a:xfrm>
            <a:off x="6140450" y="3403190"/>
            <a:ext cx="248894" cy="248894"/>
          </a:xfrm>
          <a:prstGeom prst="rect">
            <a:avLst/>
          </a:prstGeom>
        </p:spPr>
      </p:pic>
      <p:pic>
        <p:nvPicPr>
          <p:cNvPr id="8" name="object 8"/>
          <p:cNvPicPr/>
          <p:nvPr/>
        </p:nvPicPr>
        <p:blipFill>
          <a:blip r:embed="rId8" cstate="print"/>
          <a:stretch>
            <a:fillRect/>
          </a:stretch>
        </p:blipFill>
        <p:spPr>
          <a:xfrm>
            <a:off x="6522585" y="4013493"/>
            <a:ext cx="248894" cy="248894"/>
          </a:xfrm>
          <a:prstGeom prst="rect">
            <a:avLst/>
          </a:prstGeom>
        </p:spPr>
      </p:pic>
      <p:sp>
        <p:nvSpPr>
          <p:cNvPr id="9" name="object 9"/>
          <p:cNvSpPr/>
          <p:nvPr/>
        </p:nvSpPr>
        <p:spPr>
          <a:xfrm>
            <a:off x="6652794" y="10017904"/>
            <a:ext cx="288290" cy="288290"/>
          </a:xfrm>
          <a:custGeom>
            <a:avLst/>
            <a:gdLst/>
            <a:ahLst/>
            <a:cxnLst/>
            <a:rect l="l" t="t" r="r" b="b"/>
            <a:pathLst>
              <a:path w="288290" h="288290">
                <a:moveTo>
                  <a:pt x="144005" y="0"/>
                </a:moveTo>
                <a:lnTo>
                  <a:pt x="98490" y="7340"/>
                </a:lnTo>
                <a:lnTo>
                  <a:pt x="58959" y="27781"/>
                </a:lnTo>
                <a:lnTo>
                  <a:pt x="27785" y="58951"/>
                </a:lnTo>
                <a:lnTo>
                  <a:pt x="7341" y="98478"/>
                </a:lnTo>
                <a:lnTo>
                  <a:pt x="0" y="143992"/>
                </a:lnTo>
                <a:lnTo>
                  <a:pt x="7341" y="189512"/>
                </a:lnTo>
                <a:lnTo>
                  <a:pt x="27785" y="229043"/>
                </a:lnTo>
                <a:lnTo>
                  <a:pt x="58959" y="260215"/>
                </a:lnTo>
                <a:lnTo>
                  <a:pt x="98490" y="280657"/>
                </a:lnTo>
                <a:lnTo>
                  <a:pt x="144005" y="287997"/>
                </a:lnTo>
                <a:lnTo>
                  <a:pt x="189520" y="280657"/>
                </a:lnTo>
                <a:lnTo>
                  <a:pt x="229051" y="260215"/>
                </a:lnTo>
                <a:lnTo>
                  <a:pt x="260224" y="229043"/>
                </a:lnTo>
                <a:lnTo>
                  <a:pt x="280668" y="189512"/>
                </a:lnTo>
                <a:lnTo>
                  <a:pt x="288010" y="143992"/>
                </a:lnTo>
                <a:lnTo>
                  <a:pt x="280668" y="98478"/>
                </a:lnTo>
                <a:lnTo>
                  <a:pt x="260224" y="58951"/>
                </a:lnTo>
                <a:lnTo>
                  <a:pt x="229051" y="27781"/>
                </a:lnTo>
                <a:lnTo>
                  <a:pt x="189520" y="7340"/>
                </a:lnTo>
                <a:lnTo>
                  <a:pt x="144005" y="0"/>
                </a:lnTo>
                <a:close/>
              </a:path>
            </a:pathLst>
          </a:custGeom>
          <a:solidFill>
            <a:srgbClr val="673089"/>
          </a:solidFill>
        </p:spPr>
        <p:txBody>
          <a:bodyPr wrap="square" lIns="0" tIns="0" rIns="0" bIns="0" rtlCol="0"/>
          <a:lstStyle/>
          <a:p>
            <a:endParaRPr>
              <a:cs typeface="Calibri" panose="020F0502020204030204" pitchFamily="34" charset="0"/>
            </a:endParaRPr>
          </a:p>
        </p:txBody>
      </p:sp>
      <p:sp>
        <p:nvSpPr>
          <p:cNvPr id="10" name="object 10"/>
          <p:cNvSpPr txBox="1"/>
          <p:nvPr/>
        </p:nvSpPr>
        <p:spPr>
          <a:xfrm>
            <a:off x="6747441" y="10083162"/>
            <a:ext cx="90170" cy="135935"/>
          </a:xfrm>
          <a:prstGeom prst="rect">
            <a:avLst/>
          </a:prstGeom>
        </p:spPr>
        <p:txBody>
          <a:bodyPr vert="horz" wrap="square" lIns="0" tIns="12700" rIns="0" bIns="0" rtlCol="0">
            <a:spAutoFit/>
          </a:bodyPr>
          <a:lstStyle/>
          <a:p>
            <a:pPr marL="12700">
              <a:lnSpc>
                <a:spcPct val="100000"/>
              </a:lnSpc>
              <a:spcBef>
                <a:spcPts val="100"/>
              </a:spcBef>
            </a:pPr>
            <a:r>
              <a:rPr sz="800" b="1" spc="60" dirty="0">
                <a:solidFill>
                  <a:srgbClr val="FFFFFF"/>
                </a:solidFill>
                <a:latin typeface="Century Gothic"/>
                <a:cs typeface="Calibri" panose="020F0502020204030204" pitchFamily="34" charset="0"/>
              </a:rPr>
              <a:t>9</a:t>
            </a:r>
            <a:endParaRPr sz="800">
              <a:latin typeface="Century Gothic"/>
              <a:cs typeface="Calibri" panose="020F0502020204030204" pitchFamily="34" charset="0"/>
            </a:endParaRPr>
          </a:p>
        </p:txBody>
      </p:sp>
      <p:sp>
        <p:nvSpPr>
          <p:cNvPr id="12" name="object 10">
            <a:extLst>
              <a:ext uri="{FF2B5EF4-FFF2-40B4-BE49-F238E27FC236}">
                <a16:creationId xmlns:a16="http://schemas.microsoft.com/office/drawing/2014/main" id="{134B99A1-B8FB-25F6-179F-8F90CF906F5D}"/>
              </a:ext>
            </a:extLst>
          </p:cNvPr>
          <p:cNvSpPr txBox="1"/>
          <p:nvPr/>
        </p:nvSpPr>
        <p:spPr>
          <a:xfrm>
            <a:off x="3629284" y="10094547"/>
            <a:ext cx="2959735" cy="271869"/>
          </a:xfrm>
          <a:prstGeom prst="rect">
            <a:avLst/>
          </a:prstGeom>
        </p:spPr>
        <p:txBody>
          <a:bodyPr vert="horz" wrap="square" lIns="0" tIns="12700" rIns="0" bIns="0" rtlCol="0">
            <a:spAutoFit/>
          </a:bodyPr>
          <a:lstStyle/>
          <a:p>
            <a:pPr marL="12700" algn="r" rtl="0">
              <a:spcBef>
                <a:spcPts val="100"/>
              </a:spcBef>
            </a:pPr>
            <a:r>
              <a:rPr kumimoji="0" lang="ar-JO" altLang="en-US" sz="800" b="0" i="0" u="none" strike="noStrike" cap="none" normalizeH="0" dirty="0">
                <a:ln>
                  <a:noFill/>
                </a:ln>
                <a:solidFill>
                  <a:srgbClr val="990099"/>
                </a:solidFill>
                <a:effectLst/>
                <a:latin typeface="inherit"/>
                <a:cs typeface="Calibri" panose="020F0502020204030204" pitchFamily="34" charset="0"/>
              </a:rPr>
              <a:t>الوحدة 4: </a:t>
            </a:r>
            <a:r>
              <a:rPr kumimoji="0" lang="ar-SA" altLang="en-US" sz="800" b="0" i="0" u="none" strike="noStrike" cap="none" normalizeH="0" dirty="0">
                <a:ln>
                  <a:noFill/>
                </a:ln>
                <a:solidFill>
                  <a:srgbClr val="202124"/>
                </a:solidFill>
                <a:effectLst/>
                <a:latin typeface="inherit"/>
                <a:cs typeface="Calibri" panose="020F0502020204030204" pitchFamily="34" charset="0"/>
              </a:rPr>
              <a:t>كيفية استخدام استطلاعات التصور في آلية التغذية الراجعة</a:t>
            </a:r>
            <a:r>
              <a:rPr kumimoji="0" lang="en-US" altLang="en-US" sz="100" b="0" i="0" u="none" strike="noStrike" cap="none" normalizeH="0" dirty="0">
                <a:ln>
                  <a:noFill/>
                </a:ln>
                <a:solidFill>
                  <a:schemeClr val="tx1"/>
                </a:solidFill>
                <a:effectLst/>
                <a:cs typeface="Calibri" panose="020F0502020204030204" pitchFamily="34" charset="0"/>
              </a:rPr>
              <a:t> </a:t>
            </a:r>
            <a:endParaRPr kumimoji="0" lang="en-US" altLang="en-US" sz="800" b="0" i="0" u="none" strike="noStrike" cap="none" normalizeH="0" dirty="0">
              <a:ln>
                <a:noFill/>
              </a:ln>
              <a:solidFill>
                <a:schemeClr val="tx1"/>
              </a:solidFill>
              <a:effectLst/>
              <a:latin typeface="Arial" panose="020B0604020202020204" pitchFamily="34" charset="0"/>
              <a:cs typeface="Calibri" panose="020F0502020204030204" pitchFamily="34" charset="0"/>
            </a:endParaRPr>
          </a:p>
          <a:p>
            <a:pPr marL="12700" algn="r">
              <a:lnSpc>
                <a:spcPct val="100000"/>
              </a:lnSpc>
              <a:spcBef>
                <a:spcPts val="100"/>
              </a:spcBef>
            </a:pPr>
            <a:endParaRPr sz="800" dirty="0">
              <a:latin typeface="Verdana"/>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10877</TotalTime>
  <Words>12641</Words>
  <Application>Microsoft Office PowerPoint</Application>
  <PresentationFormat>Custom</PresentationFormat>
  <Paragraphs>936</Paragraphs>
  <Slides>38</Slides>
  <Notes>2</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38</vt:i4>
      </vt:variant>
    </vt:vector>
  </HeadingPairs>
  <TitlesOfParts>
    <vt:vector size="54" baseType="lpstr">
      <vt:lpstr>Arial</vt:lpstr>
      <vt:lpstr>Arial Black</vt:lpstr>
      <vt:lpstr>Arial Narrow</vt:lpstr>
      <vt:lpstr>Calibri</vt:lpstr>
      <vt:lpstr>Century Gothic</vt:lpstr>
      <vt:lpstr>Droid Arabic Kufi</vt:lpstr>
      <vt:lpstr>Helvetica Neue</vt:lpstr>
      <vt:lpstr>inherit</vt:lpstr>
      <vt:lpstr>Segoe UI Symbol</vt:lpstr>
      <vt:lpstr>Söhne</vt:lpstr>
      <vt:lpstr>Tahoma</vt:lpstr>
      <vt:lpstr>Times New Roman</vt:lpstr>
      <vt:lpstr>Trebuchet MS</vt:lpstr>
      <vt:lpstr>Verdana</vt:lpstr>
      <vt:lpstr>Wingdings</vt:lpstr>
      <vt:lpstr>Office Theme</vt:lpstr>
      <vt:lpstr>الوحدة 4</vt:lpstr>
      <vt:lpstr>قائمة المحتويات</vt:lpstr>
      <vt:lpstr>PowerPoint Presentation</vt:lpstr>
      <vt:lpstr>إستعراض لهذا الدليل</vt:lpstr>
      <vt:lpstr>PowerPoint Presentation</vt:lpstr>
      <vt:lpstr>نظرة عامة: كيفية استخدام استطلاعات التصور في آلية التغذية الراجعة</vt:lpstr>
      <vt:lpstr>PowerPoint Presentation</vt:lpstr>
      <vt:lpstr>PowerPoint Presentation</vt:lpstr>
      <vt:lpstr>PowerPoint Presentation</vt:lpstr>
      <vt:lpstr>المقدمة</vt:lpstr>
      <vt:lpstr>PowerPoint Presentation</vt:lpstr>
      <vt:lpstr>مراحل آلية التغذية الراجعة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المصادر الإضافية</vt:lpstr>
      <vt:lpstr>قائمة المصطلحات</vt:lpstr>
      <vt:lpstr>PowerPoint Presentation</vt:lpstr>
      <vt:lpstr>شكر وعرفان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النموذج رقم 4</dc:title>
  <dc:creator>HP</dc:creator>
  <cp:lastModifiedBy>montaser obied</cp:lastModifiedBy>
  <cp:revision>511</cp:revision>
  <dcterms:created xsi:type="dcterms:W3CDTF">2023-10-11T11:05:16Z</dcterms:created>
  <dcterms:modified xsi:type="dcterms:W3CDTF">2023-11-25T11:43:34Z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2022-10-20T00:00:00Z</vt:filetime>
  </property>
  <property fmtid="{D5CDD505-2E9C-101B-9397-08002B2CF9AE}" pid="3" name="Creator">
    <vt:lpwstr>Adobe InDesign 18.0 (Macintosh)</vt:lpwstr>
  </property>
  <property fmtid="{D5CDD505-2E9C-101B-9397-08002B2CF9AE}" pid="4" name="LastSaved">
    <vt:filetime>2023-10-11T00:00:00Z</vt:filetime>
  </property>
  <property fmtid="{D5CDD505-2E9C-101B-9397-08002B2CF9AE}" pid="5" name="Producer">
    <vt:lpwstr>Adobe PDF Library 17.0</vt:lpwstr>
  </property>
</Properties>
</file>