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17"/>
  </p:notesMasterIdLst>
  <p:sldIdLst>
    <p:sldId id="2076137767" r:id="rId5"/>
    <p:sldId id="2076137829" r:id="rId6"/>
    <p:sldId id="2076137761" r:id="rId7"/>
    <p:sldId id="4330" r:id="rId8"/>
    <p:sldId id="270" r:id="rId9"/>
    <p:sldId id="2076137763" r:id="rId10"/>
    <p:sldId id="2076137828" r:id="rId11"/>
    <p:sldId id="2076137826" r:id="rId12"/>
    <p:sldId id="269" r:id="rId13"/>
    <p:sldId id="2076137827" r:id="rId14"/>
    <p:sldId id="261" r:id="rId15"/>
    <p:sldId id="280" r:id="rId16"/>
  </p:sldIdLst>
  <p:sldSz cx="18288000" cy="10288588"/>
  <p:notesSz cx="6858000" cy="9144000"/>
  <p:embeddedFontLst>
    <p:embeddedFont>
      <p:font typeface="Montserrat" panose="00000500000000000000" pitchFamily="2" charset="0"/>
      <p:regular r:id="rId18"/>
      <p:bold r:id="rId19"/>
      <p:italic r:id="rId20"/>
      <p:boldItalic r:id="rId21"/>
    </p:embeddedFont>
    <p:embeddedFont>
      <p:font typeface="Montserrat SemiBold" panose="00000700000000000000" pitchFamily="2" charset="0"/>
      <p:regular r:id="rId22"/>
      <p:bold r:id="rId23"/>
      <p:italic r:id="rId24"/>
      <p:boldItalic r:id="rId25"/>
    </p:embeddedFont>
    <p:embeddedFont>
      <p:font typeface="Open Sans" panose="020B0606030504020204" pitchFamily="34" charset="0"/>
      <p:regular r:id="rId26"/>
      <p:bold r:id="rId27"/>
      <p:italic r:id="rId28"/>
      <p:boldItalic r:id="rId29"/>
    </p:embeddedFont>
    <p:embeddedFont>
      <p:font typeface="Roboto Black" panose="02000000000000000000" pitchFamily="2" charset="0"/>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9" roundtripDataSignature="AMtx7mi+WuvN/8VfCgbXThubEDrGgFiIj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7C2B00-AFDC-DE43-C893-5B1B58642409}" name="Sharon Reader" initials="SR" userId="ca5c8e1e0ed0967f" providerId="Windows Live"/>
  <p188:author id="{D5F1C0F4-8421-6352-F5A5-5B81D98777D4}" name="Fatma Nur BAKKALBASI" initials="FB" userId="S::fatmanur.bakkalbasi@ifrc.org::e348f7cc-72fc-4381-b0e9-07d385de51a3" providerId="AD"/>
  <p188:author id="{5E84FAFF-A465-F3D2-E8A9-1E8964DEEB9A}" name="Ombretta BAGGIO" initials="OB" userId="S::ombretta.baggio@ifrc.org::7b3fb4fe-2684-4892-9f38-a1ec0f99715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43931"/>
    <a:srgbClr val="D42531"/>
    <a:srgbClr val="01C8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1E2525-C614-CD4F-B003-ADB4FA14AFA2}" v="1" dt="2024-11-15T14:53:34.859"/>
    <p1510:client id="{A84957C7-869C-B433-FE57-F41410D74F4F}" v="8" dt="2024-11-15T14:38:39.3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font" Target="fonts/font9.fntdata"/><Relationship Id="rId21" Type="http://schemas.openxmlformats.org/officeDocument/2006/relationships/font" Target="fonts/font4.fntdata"/><Relationship Id="rId76"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font" Target="fonts/font8.fntdata"/><Relationship Id="rId71"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3.fntdata"/><Relationship Id="rId29" Type="http://schemas.openxmlformats.org/officeDocument/2006/relationships/font" Target="fonts/font12.fntdata"/><Relationship Id="rId70" Type="http://schemas.openxmlformats.org/officeDocument/2006/relationships/presProps" Target="presProps.xml"/><Relationship Id="rId75"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7.fntdata"/><Relationship Id="rId32" Type="http://schemas.openxmlformats.org/officeDocument/2006/relationships/font" Target="fonts/font15.fntdata"/><Relationship Id="rId7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6.xml"/><Relationship Id="rId19" Type="http://schemas.openxmlformats.org/officeDocument/2006/relationships/font" Target="fonts/font2.fntdata"/><Relationship Id="rId31" Type="http://schemas.openxmlformats.org/officeDocument/2006/relationships/font" Target="fonts/font14.fntdata"/><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69" Type="http://customschemas.google.com/relationships/presentationmetadata" Target="metadata"/><Relationship Id="rId8" Type="http://schemas.openxmlformats.org/officeDocument/2006/relationships/slide" Target="slides/slide4.xml"/><Relationship Id="rId72" Type="http://schemas.openxmlformats.org/officeDocument/2006/relationships/theme" Target="theme/theme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tma Nur BAKKALBASI" userId="S::fatmanur.bakkalbasi@ifrc.org::e348f7cc-72fc-4381-b0e9-07d385de51a3" providerId="AD" clId="Web-{3FEA73E6-BF8F-9152-4F17-A2510280C254}"/>
    <pc:docChg chg="addSld delSld modSld">
      <pc:chgData name="Fatma Nur BAKKALBASI" userId="S::fatmanur.bakkalbasi@ifrc.org::e348f7cc-72fc-4381-b0e9-07d385de51a3" providerId="AD" clId="Web-{3FEA73E6-BF8F-9152-4F17-A2510280C254}" dt="2024-03-01T07:06:59.485" v="11" actId="20577"/>
      <pc:docMkLst>
        <pc:docMk/>
      </pc:docMkLst>
      <pc:sldChg chg="del">
        <pc:chgData name="Fatma Nur BAKKALBASI" userId="S::fatmanur.bakkalbasi@ifrc.org::e348f7cc-72fc-4381-b0e9-07d385de51a3" providerId="AD" clId="Web-{3FEA73E6-BF8F-9152-4F17-A2510280C254}" dt="2024-03-01T07:06:52.938" v="1"/>
        <pc:sldMkLst>
          <pc:docMk/>
          <pc:sldMk cId="2905661429" sldId="2076137830"/>
        </pc:sldMkLst>
      </pc:sldChg>
      <pc:sldChg chg="modSp add">
        <pc:chgData name="Fatma Nur BAKKALBASI" userId="S::fatmanur.bakkalbasi@ifrc.org::e348f7cc-72fc-4381-b0e9-07d385de51a3" providerId="AD" clId="Web-{3FEA73E6-BF8F-9152-4F17-A2510280C254}" dt="2024-03-01T07:06:59.485" v="11" actId="20577"/>
        <pc:sldMkLst>
          <pc:docMk/>
          <pc:sldMk cId="1950191110" sldId="2076137921"/>
        </pc:sldMkLst>
        <pc:spChg chg="mod">
          <ac:chgData name="Fatma Nur BAKKALBASI" userId="S::fatmanur.bakkalbasi@ifrc.org::e348f7cc-72fc-4381-b0e9-07d385de51a3" providerId="AD" clId="Web-{3FEA73E6-BF8F-9152-4F17-A2510280C254}" dt="2024-03-01T07:06:59.485" v="11" actId="20577"/>
          <ac:spMkLst>
            <pc:docMk/>
            <pc:sldMk cId="1950191110" sldId="2076137921"/>
            <ac:spMk id="2" creationId="{A00F0AB4-68D6-6C7B-4749-181C27B4225F}"/>
          </ac:spMkLst>
        </pc:spChg>
      </pc:sldChg>
      <pc:sldMasterChg chg="addSldLayout">
        <pc:chgData name="Fatma Nur BAKKALBASI" userId="S::fatmanur.bakkalbasi@ifrc.org::e348f7cc-72fc-4381-b0e9-07d385de51a3" providerId="AD" clId="Web-{3FEA73E6-BF8F-9152-4F17-A2510280C254}" dt="2024-03-01T07:06:49.906" v="0"/>
        <pc:sldMasterMkLst>
          <pc:docMk/>
          <pc:sldMasterMk cId="0" sldId="2147483648"/>
        </pc:sldMasterMkLst>
        <pc:sldLayoutChg chg="add">
          <pc:chgData name="Fatma Nur BAKKALBASI" userId="S::fatmanur.bakkalbasi@ifrc.org::e348f7cc-72fc-4381-b0e9-07d385de51a3" providerId="AD" clId="Web-{3FEA73E6-BF8F-9152-4F17-A2510280C254}" dt="2024-03-01T07:06:49.906" v="0"/>
          <pc:sldLayoutMkLst>
            <pc:docMk/>
            <pc:sldMasterMk cId="0" sldId="2147483648"/>
            <pc:sldLayoutMk cId="3740035289" sldId="2147483691"/>
          </pc:sldLayoutMkLst>
        </pc:sldLayoutChg>
      </pc:sldMasterChg>
    </pc:docChg>
  </pc:docChgLst>
  <pc:docChgLst>
    <pc:chgData name="Fatma Nur BAKKALBASI" userId="S::fatmanur.bakkalbasi@ifrc.org::e348f7cc-72fc-4381-b0e9-07d385de51a3" providerId="AD" clId="Web-{2DDACB77-9403-A31A-5500-6508DBC4FD83}"/>
    <pc:docChg chg="modSld">
      <pc:chgData name="Fatma Nur BAKKALBASI" userId="S::fatmanur.bakkalbasi@ifrc.org::e348f7cc-72fc-4381-b0e9-07d385de51a3" providerId="AD" clId="Web-{2DDACB77-9403-A31A-5500-6508DBC4FD83}" dt="2024-09-24T06:39:21.933" v="2" actId="14100"/>
      <pc:docMkLst>
        <pc:docMk/>
      </pc:docMkLst>
      <pc:sldChg chg="modSp mod modShow">
        <pc:chgData name="Fatma Nur BAKKALBASI" userId="S::fatmanur.bakkalbasi@ifrc.org::e348f7cc-72fc-4381-b0e9-07d385de51a3" providerId="AD" clId="Web-{2DDACB77-9403-A31A-5500-6508DBC4FD83}" dt="2024-09-24T06:39:21.933" v="2" actId="14100"/>
        <pc:sldMkLst>
          <pc:docMk/>
          <pc:sldMk cId="0" sldId="4330"/>
        </pc:sldMkLst>
        <pc:grpChg chg="mod">
          <ac:chgData name="Fatma Nur BAKKALBASI" userId="S::fatmanur.bakkalbasi@ifrc.org::e348f7cc-72fc-4381-b0e9-07d385de51a3" providerId="AD" clId="Web-{2DDACB77-9403-A31A-5500-6508DBC4FD83}" dt="2024-09-24T06:39:21.933" v="2" actId="14100"/>
          <ac:grpSpMkLst>
            <pc:docMk/>
            <pc:sldMk cId="0" sldId="4330"/>
            <ac:grpSpMk id="728" creationId="{00000000-0000-0000-0000-000000000000}"/>
          </ac:grpSpMkLst>
        </pc:grpChg>
      </pc:sldChg>
    </pc:docChg>
  </pc:docChgLst>
  <pc:docChgLst>
    <pc:chgData name="Fatma Nur BAKKALBASI" userId="S::fatmanur.bakkalbasi@ifrc.org::e348f7cc-72fc-4381-b0e9-07d385de51a3" providerId="AD" clId="Web-{388B3208-B38F-715E-E65D-1B14E1C191A2}"/>
    <pc:docChg chg="addSld modSld">
      <pc:chgData name="Fatma Nur BAKKALBASI" userId="S::fatmanur.bakkalbasi@ifrc.org::e348f7cc-72fc-4381-b0e9-07d385de51a3" providerId="AD" clId="Web-{388B3208-B38F-715E-E65D-1B14E1C191A2}" dt="2024-05-20T08:45:44.484" v="19"/>
      <pc:docMkLst>
        <pc:docMk/>
      </pc:docMkLst>
      <pc:sldChg chg="add">
        <pc:chgData name="Fatma Nur BAKKALBASI" userId="S::fatmanur.bakkalbasi@ifrc.org::e348f7cc-72fc-4381-b0e9-07d385de51a3" providerId="AD" clId="Web-{388B3208-B38F-715E-E65D-1B14E1C191A2}" dt="2024-05-20T08:45:44.484" v="19"/>
        <pc:sldMkLst>
          <pc:docMk/>
          <pc:sldMk cId="0" sldId="270"/>
        </pc:sldMkLst>
      </pc:sldChg>
      <pc:sldChg chg="add">
        <pc:chgData name="Fatma Nur BAKKALBASI" userId="S::fatmanur.bakkalbasi@ifrc.org::e348f7cc-72fc-4381-b0e9-07d385de51a3" providerId="AD" clId="Web-{388B3208-B38F-715E-E65D-1B14E1C191A2}" dt="2024-05-20T08:44:31.856" v="0"/>
        <pc:sldMkLst>
          <pc:docMk/>
          <pc:sldMk cId="0" sldId="4330"/>
        </pc:sldMkLst>
      </pc:sldChg>
      <pc:sldChg chg="add">
        <pc:chgData name="Fatma Nur BAKKALBASI" userId="S::fatmanur.bakkalbasi@ifrc.org::e348f7cc-72fc-4381-b0e9-07d385de51a3" providerId="AD" clId="Web-{388B3208-B38F-715E-E65D-1B14E1C191A2}" dt="2024-05-20T08:44:51.732" v="1"/>
        <pc:sldMkLst>
          <pc:docMk/>
          <pc:sldMk cId="0" sldId="2076137763"/>
        </pc:sldMkLst>
      </pc:sldChg>
      <pc:sldChg chg="modSp">
        <pc:chgData name="Fatma Nur BAKKALBASI" userId="S::fatmanur.bakkalbasi@ifrc.org::e348f7cc-72fc-4381-b0e9-07d385de51a3" providerId="AD" clId="Web-{388B3208-B38F-715E-E65D-1B14E1C191A2}" dt="2024-05-20T08:45:12.092" v="18" actId="20577"/>
        <pc:sldMkLst>
          <pc:docMk/>
          <pc:sldMk cId="2154719816" sldId="2076137828"/>
        </pc:sldMkLst>
        <pc:spChg chg="mod">
          <ac:chgData name="Fatma Nur BAKKALBASI" userId="S::fatmanur.bakkalbasi@ifrc.org::e348f7cc-72fc-4381-b0e9-07d385de51a3" providerId="AD" clId="Web-{388B3208-B38F-715E-E65D-1B14E1C191A2}" dt="2024-05-20T08:45:12.092" v="18" actId="20577"/>
          <ac:spMkLst>
            <pc:docMk/>
            <pc:sldMk cId="2154719816" sldId="2076137828"/>
            <ac:spMk id="2" creationId="{765033BB-EE49-8E28-83AC-893F05CC5F1F}"/>
          </ac:spMkLst>
        </pc:spChg>
      </pc:sldChg>
      <pc:sldMasterChg chg="addSldLayout">
        <pc:chgData name="Fatma Nur BAKKALBASI" userId="S::fatmanur.bakkalbasi@ifrc.org::e348f7cc-72fc-4381-b0e9-07d385de51a3" providerId="AD" clId="Web-{388B3208-B38F-715E-E65D-1B14E1C191A2}" dt="2024-05-20T08:44:51.732" v="1"/>
        <pc:sldMasterMkLst>
          <pc:docMk/>
          <pc:sldMasterMk cId="0" sldId="2147483648"/>
        </pc:sldMasterMkLst>
        <pc:sldLayoutChg chg="add">
          <pc:chgData name="Fatma Nur BAKKALBASI" userId="S::fatmanur.bakkalbasi@ifrc.org::e348f7cc-72fc-4381-b0e9-07d385de51a3" providerId="AD" clId="Web-{388B3208-B38F-715E-E65D-1B14E1C191A2}" dt="2024-05-20T08:44:31.856" v="0"/>
          <pc:sldLayoutMkLst>
            <pc:docMk/>
            <pc:sldMasterMk cId="0" sldId="2147483648"/>
            <pc:sldLayoutMk cId="3148010113" sldId="2147483692"/>
          </pc:sldLayoutMkLst>
        </pc:sldLayoutChg>
        <pc:sldLayoutChg chg="add">
          <pc:chgData name="Fatma Nur BAKKALBASI" userId="S::fatmanur.bakkalbasi@ifrc.org::e348f7cc-72fc-4381-b0e9-07d385de51a3" providerId="AD" clId="Web-{388B3208-B38F-715E-E65D-1B14E1C191A2}" dt="2024-05-20T08:44:51.732" v="1"/>
          <pc:sldLayoutMkLst>
            <pc:docMk/>
            <pc:sldMasterMk cId="0" sldId="2147483648"/>
            <pc:sldLayoutMk cId="3035846164" sldId="2147483693"/>
          </pc:sldLayoutMkLst>
        </pc:sldLayoutChg>
      </pc:sldMasterChg>
    </pc:docChg>
  </pc:docChgLst>
  <pc:docChgLst>
    <pc:chgData name="Fatma Nur BAKKALBASI" userId="S::fatmanur.bakkalbasi@ifrc.org::e348f7cc-72fc-4381-b0e9-07d385de51a3" providerId="AD" clId="Web-{175B0B07-F44F-A315-AA11-40C25740C8D9}"/>
    <pc:docChg chg="delSld">
      <pc:chgData name="Fatma Nur BAKKALBASI" userId="S::fatmanur.bakkalbasi@ifrc.org::e348f7cc-72fc-4381-b0e9-07d385de51a3" providerId="AD" clId="Web-{175B0B07-F44F-A315-AA11-40C25740C8D9}" dt="2024-02-14T13:06:45.777" v="0"/>
      <pc:docMkLst>
        <pc:docMk/>
      </pc:docMkLst>
      <pc:sldChg chg="del">
        <pc:chgData name="Fatma Nur BAKKALBASI" userId="S::fatmanur.bakkalbasi@ifrc.org::e348f7cc-72fc-4381-b0e9-07d385de51a3" providerId="AD" clId="Web-{175B0B07-F44F-A315-AA11-40C25740C8D9}" dt="2024-02-14T13:06:45.777" v="0"/>
        <pc:sldMkLst>
          <pc:docMk/>
          <pc:sldMk cId="3010878660" sldId="2076137831"/>
        </pc:sldMkLst>
      </pc:sldChg>
    </pc:docChg>
  </pc:docChgLst>
  <pc:docChgLst>
    <pc:chgData name="Fatma Nur BAKKALBASI" userId="e348f7cc-72fc-4381-b0e9-07d385de51a3" providerId="ADAL" clId="{96AAB7C0-D947-42D6-B0C6-55981138B75D}"/>
    <pc:docChg chg="custSel modSld">
      <pc:chgData name="Fatma Nur BAKKALBASI" userId="e348f7cc-72fc-4381-b0e9-07d385de51a3" providerId="ADAL" clId="{96AAB7C0-D947-42D6-B0C6-55981138B75D}" dt="2024-09-24T06:42:34.683" v="114" actId="5793"/>
      <pc:docMkLst>
        <pc:docMk/>
      </pc:docMkLst>
      <pc:sldChg chg="modNotesTx">
        <pc:chgData name="Fatma Nur BAKKALBASI" userId="e348f7cc-72fc-4381-b0e9-07d385de51a3" providerId="ADAL" clId="{96AAB7C0-D947-42D6-B0C6-55981138B75D}" dt="2024-09-24T06:42:34.683" v="114" actId="5793"/>
        <pc:sldMkLst>
          <pc:docMk/>
          <pc:sldMk cId="0" sldId="4330"/>
        </pc:sldMkLst>
      </pc:sldChg>
    </pc:docChg>
  </pc:docChgLst>
  <pc:docChgLst>
    <pc:chgData name="Fatma Nur BAKKALBASI" userId="S::fatmanur.bakkalbasi@ifrc.org::e348f7cc-72fc-4381-b0e9-07d385de51a3" providerId="AD" clId="Web-{A84957C7-869C-B433-FE57-F41410D74F4F}"/>
    <pc:docChg chg="addSld delSld modSld">
      <pc:chgData name="Fatma Nur BAKKALBASI" userId="S::fatmanur.bakkalbasi@ifrc.org::e348f7cc-72fc-4381-b0e9-07d385de51a3" providerId="AD" clId="Web-{A84957C7-869C-B433-FE57-F41410D74F4F}" dt="2024-11-15T14:38:38.071" v="3" actId="20577"/>
      <pc:docMkLst>
        <pc:docMk/>
      </pc:docMkLst>
      <pc:sldChg chg="modSp add">
        <pc:chgData name="Fatma Nur BAKKALBASI" userId="S::fatmanur.bakkalbasi@ifrc.org::e348f7cc-72fc-4381-b0e9-07d385de51a3" providerId="AD" clId="Web-{A84957C7-869C-B433-FE57-F41410D74F4F}" dt="2024-11-15T14:38:38.071" v="3" actId="20577"/>
        <pc:sldMkLst>
          <pc:docMk/>
          <pc:sldMk cId="2905661429" sldId="2076137830"/>
        </pc:sldMkLst>
        <pc:spChg chg="mod">
          <ac:chgData name="Fatma Nur BAKKALBASI" userId="S::fatmanur.bakkalbasi@ifrc.org::e348f7cc-72fc-4381-b0e9-07d385de51a3" providerId="AD" clId="Web-{A84957C7-869C-B433-FE57-F41410D74F4F}" dt="2024-11-15T14:38:38.071" v="3" actId="20577"/>
          <ac:spMkLst>
            <pc:docMk/>
            <pc:sldMk cId="2905661429" sldId="2076137830"/>
            <ac:spMk id="680" creationId="{00000000-0000-0000-0000-000000000000}"/>
          </ac:spMkLst>
        </pc:spChg>
      </pc:sldChg>
      <pc:sldChg chg="del">
        <pc:chgData name="Fatma Nur BAKKALBASI" userId="S::fatmanur.bakkalbasi@ifrc.org::e348f7cc-72fc-4381-b0e9-07d385de51a3" providerId="AD" clId="Web-{A84957C7-869C-B433-FE57-F41410D74F4F}" dt="2024-11-15T14:38:24.773" v="0"/>
        <pc:sldMkLst>
          <pc:docMk/>
          <pc:sldMk cId="1950191110" sldId="2076137921"/>
        </pc:sldMkLst>
      </pc:sldChg>
    </pc:docChg>
  </pc:docChgLst>
  <pc:docChgLst>
    <pc:chgData name="Fatma Nur BAKKALBASI" userId="S::fatmanur.bakkalbasi@ifrc.org::e348f7cc-72fc-4381-b0e9-07d385de51a3" providerId="AD" clId="Web-{F97B670C-79B7-3B0C-A3EA-ED557A93AE23}"/>
    <pc:docChg chg="modSld">
      <pc:chgData name="Fatma Nur BAKKALBASI" userId="S::fatmanur.bakkalbasi@ifrc.org::e348f7cc-72fc-4381-b0e9-07d385de51a3" providerId="AD" clId="Web-{F97B670C-79B7-3B0C-A3EA-ED557A93AE23}" dt="2024-02-15T06:23:36.620" v="27" actId="14100"/>
      <pc:docMkLst>
        <pc:docMk/>
      </pc:docMkLst>
      <pc:sldChg chg="addSp delSp modSp">
        <pc:chgData name="Fatma Nur BAKKALBASI" userId="S::fatmanur.bakkalbasi@ifrc.org::e348f7cc-72fc-4381-b0e9-07d385de51a3" providerId="AD" clId="Web-{F97B670C-79B7-3B0C-A3EA-ED557A93AE23}" dt="2024-02-15T06:23:36.620" v="27" actId="14100"/>
        <pc:sldMkLst>
          <pc:docMk/>
          <pc:sldMk cId="2154719816" sldId="2076137828"/>
        </pc:sldMkLst>
        <pc:spChg chg="mod">
          <ac:chgData name="Fatma Nur BAKKALBASI" userId="S::fatmanur.bakkalbasi@ifrc.org::e348f7cc-72fc-4381-b0e9-07d385de51a3" providerId="AD" clId="Web-{F97B670C-79B7-3B0C-A3EA-ED557A93AE23}" dt="2024-02-15T06:22:35.775" v="23" actId="20577"/>
          <ac:spMkLst>
            <pc:docMk/>
            <pc:sldMk cId="2154719816" sldId="2076137828"/>
            <ac:spMk id="2" creationId="{765033BB-EE49-8E28-83AC-893F05CC5F1F}"/>
          </ac:spMkLst>
        </pc:spChg>
        <pc:picChg chg="add mod">
          <ac:chgData name="Fatma Nur BAKKALBASI" userId="S::fatmanur.bakkalbasi@ifrc.org::e348f7cc-72fc-4381-b0e9-07d385de51a3" providerId="AD" clId="Web-{F97B670C-79B7-3B0C-A3EA-ED557A93AE23}" dt="2024-02-15T06:23:36.620" v="27" actId="14100"/>
          <ac:picMkLst>
            <pc:docMk/>
            <pc:sldMk cId="2154719816" sldId="2076137828"/>
            <ac:picMk id="3" creationId="{6C0DF32A-70DC-486A-5712-A7787CE05788}"/>
          </ac:picMkLst>
        </pc:picChg>
        <pc:picChg chg="del">
          <ac:chgData name="Fatma Nur BAKKALBASI" userId="S::fatmanur.bakkalbasi@ifrc.org::e348f7cc-72fc-4381-b0e9-07d385de51a3" providerId="AD" clId="Web-{F97B670C-79B7-3B0C-A3EA-ED557A93AE23}" dt="2024-02-15T06:22:28.134" v="20"/>
          <ac:picMkLst>
            <pc:docMk/>
            <pc:sldMk cId="2154719816" sldId="2076137828"/>
            <ac:picMk id="4" creationId="{D1E5757D-3625-F213-AAEC-ACA1ECC0A8F1}"/>
          </ac:picMkLst>
        </pc:picChg>
      </pc:sldChg>
    </pc:docChg>
  </pc:docChgLst>
  <pc:docChgLst>
    <pc:chgData name="Fatma Nur BAKKALBASI" userId="S::fatmanur.bakkalbasi@ifrc.org::e348f7cc-72fc-4381-b0e9-07d385de51a3" providerId="AD" clId="Web-{A6554F26-DF99-6491-DBE3-36D635DF859F}"/>
    <pc:docChg chg="modSld">
      <pc:chgData name="Fatma Nur BAKKALBASI" userId="S::fatmanur.bakkalbasi@ifrc.org::e348f7cc-72fc-4381-b0e9-07d385de51a3" providerId="AD" clId="Web-{A6554F26-DF99-6491-DBE3-36D635DF859F}" dt="2024-03-01T06:55:27.315" v="34"/>
      <pc:docMkLst>
        <pc:docMk/>
      </pc:docMkLst>
      <pc:sldChg chg="modSp">
        <pc:chgData name="Fatma Nur BAKKALBASI" userId="S::fatmanur.bakkalbasi@ifrc.org::e348f7cc-72fc-4381-b0e9-07d385de51a3" providerId="AD" clId="Web-{A6554F26-DF99-6491-DBE3-36D635DF859F}" dt="2024-03-01T06:52:34.903" v="33" actId="20577"/>
        <pc:sldMkLst>
          <pc:docMk/>
          <pc:sldMk cId="0" sldId="2076137767"/>
        </pc:sldMkLst>
        <pc:spChg chg="mod">
          <ac:chgData name="Fatma Nur BAKKALBASI" userId="S::fatmanur.bakkalbasi@ifrc.org::e348f7cc-72fc-4381-b0e9-07d385de51a3" providerId="AD" clId="Web-{A6554F26-DF99-6491-DBE3-36D635DF859F}" dt="2024-03-01T06:52:34.903" v="33" actId="20577"/>
          <ac:spMkLst>
            <pc:docMk/>
            <pc:sldMk cId="0" sldId="2076137767"/>
            <ac:spMk id="466" creationId="{00000000-0000-0000-0000-000000000000}"/>
          </ac:spMkLst>
        </pc:spChg>
      </pc:sldChg>
      <pc:sldChg chg="delCm">
        <pc:chgData name="Fatma Nur BAKKALBASI" userId="S::fatmanur.bakkalbasi@ifrc.org::e348f7cc-72fc-4381-b0e9-07d385de51a3" providerId="AD" clId="Web-{A6554F26-DF99-6491-DBE3-36D635DF859F}" dt="2024-03-01T06:55:27.315" v="34"/>
        <pc:sldMkLst>
          <pc:docMk/>
          <pc:sldMk cId="3960271765" sldId="2076137829"/>
        </pc:sldMkLst>
        <pc:extLst>
          <p:ext xmlns:p="http://schemas.openxmlformats.org/presentationml/2006/main" uri="{D6D511B9-2390-475A-947B-AFAB55BFBCF1}">
            <pc226:cmChg xmlns:pc226="http://schemas.microsoft.com/office/powerpoint/2022/06/main/command" chg="del">
              <pc226:chgData name="Fatma Nur BAKKALBASI" userId="S::fatmanur.bakkalbasi@ifrc.org::e348f7cc-72fc-4381-b0e9-07d385de51a3" providerId="AD" clId="Web-{A6554F26-DF99-6491-DBE3-36D635DF859F}" dt="2024-03-01T06:55:27.315" v="34"/>
              <pc2:cmMkLst xmlns:pc2="http://schemas.microsoft.com/office/powerpoint/2019/9/main/command">
                <pc:docMk/>
                <pc:sldMk cId="3960271765" sldId="2076137829"/>
                <pc2:cmMk id="{A1CD4071-B953-4CB7-9F7D-996E2DD69C8B}"/>
              </pc2:cmMkLst>
            </pc226:cmChg>
          </p:ext>
        </pc:extLst>
      </pc:sldChg>
    </pc:docChg>
  </pc:docChgLst>
  <pc:docChgLst>
    <pc:chgData name="Fatma Nur BAKKALBASI" userId="S::fatmanur.bakkalbasi@ifrc.org::e348f7cc-72fc-4381-b0e9-07d385de51a3" providerId="AD" clId="Web-{8BD082F2-72DC-407C-42B4-7716CD590D62}"/>
    <pc:docChg chg="mod modSld">
      <pc:chgData name="Fatma Nur BAKKALBASI" userId="S::fatmanur.bakkalbasi@ifrc.org::e348f7cc-72fc-4381-b0e9-07d385de51a3" providerId="AD" clId="Web-{8BD082F2-72DC-407C-42B4-7716CD590D62}" dt="2024-02-15T10:56:57.328" v="5" actId="1076"/>
      <pc:docMkLst>
        <pc:docMk/>
      </pc:docMkLst>
      <pc:sldChg chg="modSp">
        <pc:chgData name="Fatma Nur BAKKALBASI" userId="S::fatmanur.bakkalbasi@ifrc.org::e348f7cc-72fc-4381-b0e9-07d385de51a3" providerId="AD" clId="Web-{8BD082F2-72DC-407C-42B4-7716CD590D62}" dt="2024-02-15T10:56:57.328" v="5" actId="1076"/>
        <pc:sldMkLst>
          <pc:docMk/>
          <pc:sldMk cId="2154719816" sldId="2076137828"/>
        </pc:sldMkLst>
        <pc:spChg chg="mod">
          <ac:chgData name="Fatma Nur BAKKALBASI" userId="S::fatmanur.bakkalbasi@ifrc.org::e348f7cc-72fc-4381-b0e9-07d385de51a3" providerId="AD" clId="Web-{8BD082F2-72DC-407C-42B4-7716CD590D62}" dt="2024-02-15T10:56:57.328" v="5" actId="1076"/>
          <ac:spMkLst>
            <pc:docMk/>
            <pc:sldMk cId="2154719816" sldId="2076137828"/>
            <ac:spMk id="2" creationId="{765033BB-EE49-8E28-83AC-893F05CC5F1F}"/>
          </ac:spMkLst>
        </pc:spChg>
        <pc:picChg chg="mod">
          <ac:chgData name="Fatma Nur BAKKALBASI" userId="S::fatmanur.bakkalbasi@ifrc.org::e348f7cc-72fc-4381-b0e9-07d385de51a3" providerId="AD" clId="Web-{8BD082F2-72DC-407C-42B4-7716CD590D62}" dt="2024-02-15T10:56:51.562" v="3" actId="1076"/>
          <ac:picMkLst>
            <pc:docMk/>
            <pc:sldMk cId="2154719816" sldId="2076137828"/>
            <ac:picMk id="3" creationId="{6C0DF32A-70DC-486A-5712-A7787CE05788}"/>
          </ac:picMkLst>
        </pc:picChg>
      </pc:sldChg>
      <pc:sldChg chg="addCm">
        <pc:chgData name="Fatma Nur BAKKALBASI" userId="S::fatmanur.bakkalbasi@ifrc.org::e348f7cc-72fc-4381-b0e9-07d385de51a3" providerId="AD" clId="Web-{8BD082F2-72DC-407C-42B4-7716CD590D62}" dt="2024-02-15T10:56:38.702" v="1"/>
        <pc:sldMkLst>
          <pc:docMk/>
          <pc:sldMk cId="3960271765" sldId="2076137829"/>
        </pc:sldMkLst>
        <pc:extLst>
          <p:ext xmlns:p="http://schemas.openxmlformats.org/presentationml/2006/main" uri="{D6D511B9-2390-475A-947B-AFAB55BFBCF1}">
            <pc226:cmChg xmlns:pc226="http://schemas.microsoft.com/office/powerpoint/2022/06/main/command" chg="add">
              <pc226:chgData name="Fatma Nur BAKKALBASI" userId="S::fatmanur.bakkalbasi@ifrc.org::e348f7cc-72fc-4381-b0e9-07d385de51a3" providerId="AD" clId="Web-{8BD082F2-72DC-407C-42B4-7716CD590D62}" dt="2024-02-15T10:56:38.702" v="1"/>
              <pc2:cmMkLst xmlns:pc2="http://schemas.microsoft.com/office/powerpoint/2019/9/main/command">
                <pc:docMk/>
                <pc:sldMk cId="3960271765" sldId="2076137829"/>
                <pc2:cmMk id="{A1CD4071-B953-4CB7-9F7D-996E2DD69C8B}"/>
              </pc2:cmMkLst>
            </pc226:cmChg>
          </p:ext>
        </pc:extLst>
      </pc:sldChg>
    </pc:docChg>
  </pc:docChgLst>
  <pc:docChgLst>
    <pc:chgData name="Fatma Nur BAKKALBASI" userId="S::fatmanur.bakkalbasi@ifrc.org::e348f7cc-72fc-4381-b0e9-07d385de51a3" providerId="AD" clId="Web-{051E2525-C614-CD4F-B003-ADB4FA14AFA2}"/>
    <pc:docChg chg="delSld">
      <pc:chgData name="Fatma Nur BAKKALBASI" userId="S::fatmanur.bakkalbasi@ifrc.org::e348f7cc-72fc-4381-b0e9-07d385de51a3" providerId="AD" clId="Web-{051E2525-C614-CD4F-B003-ADB4FA14AFA2}" dt="2024-11-15T14:53:34.859" v="0"/>
      <pc:docMkLst>
        <pc:docMk/>
      </pc:docMkLst>
      <pc:sldChg chg="del">
        <pc:chgData name="Fatma Nur BAKKALBASI" userId="S::fatmanur.bakkalbasi@ifrc.org::e348f7cc-72fc-4381-b0e9-07d385de51a3" providerId="AD" clId="Web-{051E2525-C614-CD4F-B003-ADB4FA14AFA2}" dt="2024-11-15T14:53:34.859" v="0"/>
        <pc:sldMkLst>
          <pc:docMk/>
          <pc:sldMk cId="2905661429" sldId="207613783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42"/>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542"/>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542"/>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542"/>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542"/>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3" name="Google Shape;46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4" name="Google Shape;46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p13: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3" name="Google Shape;58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2000" b="1">
                <a:latin typeface="Calibri"/>
                <a:ea typeface="Calibri"/>
                <a:cs typeface="Calibri"/>
                <a:sym typeface="Calibri"/>
              </a:rPr>
              <a:t>FACILITATOR NOTES</a:t>
            </a:r>
            <a:endParaRPr/>
          </a:p>
          <a:p>
            <a:pPr marL="0" lvl="0" indent="0" algn="l" rtl="0">
              <a:lnSpc>
                <a:spcPct val="100000"/>
              </a:lnSpc>
              <a:spcBef>
                <a:spcPts val="1000"/>
              </a:spcBef>
              <a:spcAft>
                <a:spcPts val="0"/>
              </a:spcAft>
              <a:buSzPts val="1400"/>
              <a:buNone/>
            </a:pPr>
            <a:endParaRPr sz="2000" b="1">
              <a:latin typeface="Calibri"/>
              <a:ea typeface="Calibri"/>
              <a:cs typeface="Calibri"/>
              <a:sym typeface="Calibri"/>
            </a:endParaRPr>
          </a:p>
          <a:p>
            <a:pPr marL="0" lvl="0" indent="0" algn="l" rtl="0">
              <a:lnSpc>
                <a:spcPct val="100000"/>
              </a:lnSpc>
              <a:spcBef>
                <a:spcPts val="1000"/>
              </a:spcBef>
              <a:spcAft>
                <a:spcPts val="0"/>
              </a:spcAft>
              <a:buSzPts val="1400"/>
              <a:buNone/>
            </a:pPr>
            <a:r>
              <a:rPr lang="en-GB" sz="2000" b="1">
                <a:latin typeface="Calibri"/>
                <a:ea typeface="Calibri"/>
                <a:cs typeface="Calibri"/>
                <a:sym typeface="Calibri"/>
              </a:rPr>
              <a:t>BEFORE showing the answers on the slide, hold a discussion in plenary </a:t>
            </a:r>
          </a:p>
          <a:p>
            <a:pPr marL="0" lvl="0" indent="0" algn="l" rtl="0">
              <a:lnSpc>
                <a:spcPct val="100000"/>
              </a:lnSpc>
              <a:spcBef>
                <a:spcPts val="1000"/>
              </a:spcBef>
              <a:spcAft>
                <a:spcPts val="0"/>
              </a:spcAft>
              <a:buSzPts val="1400"/>
              <a:buNone/>
            </a:pPr>
            <a:endParaRPr lang="en-GB" sz="2000" b="1">
              <a:latin typeface="Calibri"/>
              <a:cs typeface="Calibri"/>
              <a:sym typeface="Calibri"/>
            </a:endParaRPr>
          </a:p>
          <a:p>
            <a:pPr marL="285750" marR="0" lvl="0" indent="-285750" algn="l" defTabSz="914400" rtl="0" eaLnBrk="1" fontAlgn="auto" latinLnBrk="0" hangingPunct="1">
              <a:lnSpc>
                <a:spcPct val="100000"/>
              </a:lnSpc>
              <a:spcBef>
                <a:spcPts val="1000"/>
              </a:spcBef>
              <a:spcAft>
                <a:spcPts val="0"/>
              </a:spcAft>
              <a:buClr>
                <a:srgbClr val="000000"/>
              </a:buClr>
              <a:buSzPts val="1400"/>
              <a:buFontTx/>
              <a:buChar char="-"/>
              <a:tabLst/>
              <a:defRPr/>
            </a:pPr>
            <a:r>
              <a:rPr lang="en-GB" sz="1800"/>
              <a:t>Ask participants what are some of the most common mistakes we make when engaging communities? What do we not do well?</a:t>
            </a:r>
          </a:p>
          <a:p>
            <a:pPr marL="285750" marR="0" lvl="0" indent="-285750" algn="l" defTabSz="914400" rtl="0" eaLnBrk="1" fontAlgn="auto" latinLnBrk="0" hangingPunct="1">
              <a:lnSpc>
                <a:spcPct val="100000"/>
              </a:lnSpc>
              <a:spcBef>
                <a:spcPts val="1000"/>
              </a:spcBef>
              <a:spcAft>
                <a:spcPts val="0"/>
              </a:spcAft>
              <a:buClr>
                <a:srgbClr val="000000"/>
              </a:buClr>
              <a:buSzPts val="1400"/>
              <a:buFontTx/>
              <a:buChar char="-"/>
              <a:tabLst/>
              <a:defRPr/>
            </a:pPr>
            <a:r>
              <a:rPr lang="en-GB" sz="1800"/>
              <a:t>When some suggestions have been shared, show the content on the slide and explain each mistake</a:t>
            </a:r>
            <a:endParaRPr lang="en-GB"/>
          </a:p>
          <a:p>
            <a:pPr marL="285750" lvl="0" indent="-158750" algn="l" rtl="0">
              <a:lnSpc>
                <a:spcPct val="100000"/>
              </a:lnSpc>
              <a:spcBef>
                <a:spcPts val="1000"/>
              </a:spcBef>
              <a:spcAft>
                <a:spcPts val="0"/>
              </a:spcAft>
              <a:buClr>
                <a:schemeClr val="dk1"/>
              </a:buClr>
              <a:buSzPts val="2000"/>
              <a:buFont typeface="Arial"/>
              <a:buNone/>
            </a:pPr>
            <a:endParaRPr lang="en-GB" sz="2000">
              <a:latin typeface="Calibri"/>
              <a:ea typeface="Calibri"/>
              <a:cs typeface="Calibri"/>
              <a:sym typeface="Calibri"/>
            </a:endParaRPr>
          </a:p>
          <a:p>
            <a:pPr marL="342900" lvl="0" indent="-342900">
              <a:lnSpc>
                <a:spcPct val="115000"/>
              </a:lnSpc>
              <a:spcAft>
                <a:spcPts val="600"/>
              </a:spcAft>
              <a:buFont typeface="+mj-lt"/>
              <a:buAutoNum type="arabicPeriod"/>
            </a:pPr>
            <a:r>
              <a:rPr lang="en-GB" sz="1100" b="1">
                <a:solidFill>
                  <a:srgbClr val="000000"/>
                </a:solidFill>
                <a:effectLst/>
                <a:latin typeface="Open Sans" panose="020B0606030504020204" pitchFamily="34" charset="0"/>
                <a:ea typeface="Arial" panose="020B0604020202020204" pitchFamily="34" charset="0"/>
              </a:rPr>
              <a:t>Poor communication:</a:t>
            </a:r>
            <a:r>
              <a:rPr lang="en-GB" sz="1100">
                <a:solidFill>
                  <a:srgbClr val="000000"/>
                </a:solidFill>
                <a:effectLst/>
                <a:latin typeface="Open Sans" panose="020B0606030504020204" pitchFamily="34" charset="0"/>
                <a:ea typeface="Arial" panose="020B0604020202020204" pitchFamily="34" charset="0"/>
              </a:rPr>
              <a:t> not explaining to communities who we are, what we are doing or when there are delays or problems. We are good at sharing information about health promotion or disaster prevention, but not so good at introducing ourselves and explaining what we are doing </a:t>
            </a:r>
            <a:endParaRPr lang="en-GB" sz="1200">
              <a:effectLst/>
              <a:latin typeface="Times New Roman" panose="02020603050405020304" pitchFamily="18" charset="0"/>
              <a:ea typeface="Times New Roman" panose="02020603050405020304" pitchFamily="18" charset="0"/>
            </a:endParaRPr>
          </a:p>
          <a:p>
            <a:pPr marL="342900" lvl="0" indent="-342900">
              <a:lnSpc>
                <a:spcPct val="115000"/>
              </a:lnSpc>
              <a:spcAft>
                <a:spcPts val="600"/>
              </a:spcAft>
              <a:buFont typeface="+mj-lt"/>
              <a:buAutoNum type="arabicPeriod"/>
            </a:pPr>
            <a:r>
              <a:rPr lang="en-GB" sz="1100" b="1">
                <a:solidFill>
                  <a:srgbClr val="000000"/>
                </a:solidFill>
                <a:effectLst/>
                <a:latin typeface="Open Sans" panose="020B0606030504020204" pitchFamily="34" charset="0"/>
                <a:ea typeface="Arial" panose="020B0604020202020204" pitchFamily="34" charset="0"/>
              </a:rPr>
              <a:t>Raising expectations and breaking promises:</a:t>
            </a:r>
            <a:r>
              <a:rPr lang="en-GB" sz="1100">
                <a:solidFill>
                  <a:srgbClr val="000000"/>
                </a:solidFill>
                <a:effectLst/>
                <a:latin typeface="Open Sans" panose="020B0606030504020204" pitchFamily="34" charset="0"/>
                <a:ea typeface="Arial" panose="020B0604020202020204" pitchFamily="34" charset="0"/>
              </a:rPr>
              <a:t> by not explaining things properly we often raise unrealistic expectations in communities about what we can do and then it seems as though we have broken our promises when we fail to meet them. For example, if there is a delay in a project, communities might think we are just not coming back and have broken our commitments to provide support and services</a:t>
            </a:r>
            <a:endParaRPr lang="en-GB" sz="1200">
              <a:effectLst/>
              <a:latin typeface="Times New Roman" panose="02020603050405020304" pitchFamily="18" charset="0"/>
              <a:ea typeface="Times New Roman" panose="02020603050405020304" pitchFamily="18" charset="0"/>
            </a:endParaRPr>
          </a:p>
          <a:p>
            <a:pPr marL="342900" lvl="0" indent="-342900">
              <a:lnSpc>
                <a:spcPct val="115000"/>
              </a:lnSpc>
              <a:spcAft>
                <a:spcPts val="600"/>
              </a:spcAft>
              <a:buFont typeface="+mj-lt"/>
              <a:buAutoNum type="arabicPeriod"/>
            </a:pPr>
            <a:r>
              <a:rPr lang="en-GB" sz="1100" b="1">
                <a:solidFill>
                  <a:srgbClr val="000000"/>
                </a:solidFill>
                <a:effectLst/>
                <a:latin typeface="Open Sans" panose="020B0606030504020204" pitchFamily="34" charset="0"/>
                <a:ea typeface="Arial" panose="020B0604020202020204" pitchFamily="34" charset="0"/>
              </a:rPr>
              <a:t>Unfair or unclear selection and targeting</a:t>
            </a:r>
            <a:r>
              <a:rPr lang="en-GB" sz="1100">
                <a:solidFill>
                  <a:srgbClr val="000000"/>
                </a:solidFill>
                <a:effectLst/>
                <a:latin typeface="Open Sans" panose="020B0606030504020204" pitchFamily="34" charset="0"/>
                <a:ea typeface="Arial" panose="020B0604020202020204" pitchFamily="34" charset="0"/>
              </a:rPr>
              <a:t> communities rarely understand why we have selected those we have and when we only speak to community leaders, we run the risk our targeting is not fair or fails to reach the most vulnerable. </a:t>
            </a:r>
          </a:p>
          <a:p>
            <a:pPr marL="342900" lvl="0" indent="-342900">
              <a:lnSpc>
                <a:spcPct val="115000"/>
              </a:lnSpc>
              <a:spcAft>
                <a:spcPts val="600"/>
              </a:spcAft>
              <a:buFont typeface="+mj-lt"/>
              <a:buAutoNum type="arabicPeriod"/>
            </a:pPr>
            <a:r>
              <a:rPr lang="en-GB" sz="1100" b="1">
                <a:solidFill>
                  <a:srgbClr val="000000"/>
                </a:solidFill>
                <a:effectLst/>
                <a:latin typeface="Open Sans" panose="020B0606030504020204" pitchFamily="34" charset="0"/>
                <a:ea typeface="Arial" panose="020B0604020202020204" pitchFamily="34" charset="0"/>
              </a:rPr>
              <a:t>Failing to use local capacity:</a:t>
            </a:r>
            <a:r>
              <a:rPr lang="en-GB" sz="1100">
                <a:solidFill>
                  <a:srgbClr val="000000"/>
                </a:solidFill>
                <a:effectLst/>
                <a:latin typeface="Open Sans" panose="020B0606030504020204" pitchFamily="34" charset="0"/>
                <a:ea typeface="Arial" panose="020B0604020202020204" pitchFamily="34" charset="0"/>
              </a:rPr>
              <a:t> often in the rush to respond we overlook local capacity. Communities consistently tell us they would like to contribute more and play a bigger role in our work. They can be more than ‘beneficiaries’ </a:t>
            </a:r>
            <a:endParaRPr lang="en-GB" sz="1200">
              <a:effectLst/>
              <a:latin typeface="Times New Roman" panose="02020603050405020304" pitchFamily="18" charset="0"/>
              <a:ea typeface="Times New Roman" panose="02020603050405020304" pitchFamily="18" charset="0"/>
            </a:endParaRPr>
          </a:p>
          <a:p>
            <a:pPr marL="342900" lvl="0" indent="-342900">
              <a:lnSpc>
                <a:spcPct val="115000"/>
              </a:lnSpc>
              <a:spcAft>
                <a:spcPts val="600"/>
              </a:spcAft>
              <a:buFont typeface="+mj-lt"/>
              <a:buAutoNum type="arabicPeriod"/>
            </a:pPr>
            <a:r>
              <a:rPr lang="en-GB" sz="1100" b="1">
                <a:solidFill>
                  <a:srgbClr val="000000"/>
                </a:solidFill>
                <a:effectLst/>
                <a:latin typeface="Open Sans" panose="020B0606030504020204" pitchFamily="34" charset="0"/>
                <a:ea typeface="Arial" panose="020B0604020202020204" pitchFamily="34" charset="0"/>
              </a:rPr>
              <a:t>Not collecting, using or responding to community feedback:</a:t>
            </a:r>
            <a:r>
              <a:rPr lang="en-GB" sz="1100">
                <a:solidFill>
                  <a:srgbClr val="000000"/>
                </a:solidFill>
                <a:effectLst/>
                <a:latin typeface="Open Sans" panose="020B0606030504020204" pitchFamily="34" charset="0"/>
                <a:ea typeface="Arial" panose="020B0604020202020204" pitchFamily="34" charset="0"/>
              </a:rPr>
              <a:t> we do not often have a proper feedback and complaints system in place and when we do, it is rare that we use that feedback to make improvements. Communities tell us that although they feel the Red Cross Red Crescent listens to them, they do not act or respond to their feedback.</a:t>
            </a:r>
            <a:endParaRPr lang="en-GB" sz="1200">
              <a:effectLst/>
              <a:latin typeface="Times New Roman" panose="02020603050405020304" pitchFamily="18" charset="0"/>
              <a:ea typeface="Times New Roman" panose="02020603050405020304" pitchFamily="18" charset="0"/>
            </a:endParaRPr>
          </a:p>
          <a:p>
            <a:pPr marL="342900" lvl="0" indent="-342900">
              <a:lnSpc>
                <a:spcPct val="115000"/>
              </a:lnSpc>
              <a:buFont typeface="+mj-lt"/>
              <a:buAutoNum type="arabicPeriod"/>
            </a:pPr>
            <a:r>
              <a:rPr lang="en-GB" sz="1100" b="1">
                <a:solidFill>
                  <a:srgbClr val="000000"/>
                </a:solidFill>
                <a:effectLst/>
                <a:latin typeface="Open Sans" panose="020B0606030504020204" pitchFamily="34" charset="0"/>
                <a:ea typeface="Arial" panose="020B0604020202020204" pitchFamily="34" charset="0"/>
              </a:rPr>
              <a:t>Failing to engage vulnerable groups:</a:t>
            </a:r>
            <a:r>
              <a:rPr lang="en-GB" sz="1100">
                <a:solidFill>
                  <a:srgbClr val="000000"/>
                </a:solidFill>
                <a:effectLst/>
                <a:latin typeface="Open Sans" panose="020B0606030504020204" pitchFamily="34" charset="0"/>
                <a:ea typeface="Arial" panose="020B0604020202020204" pitchFamily="34" charset="0"/>
              </a:rPr>
              <a:t> often we only speak to the community leaders or the most vocal in communities, which means we miss the needs of the elderly, women, disabled or young people. In focus group discussions with the elderly and disabled they often tell us this is the first time they have been gathered together like this and asked about their needs and opinions.</a:t>
            </a:r>
            <a:endParaRPr lang="en-GB" sz="1200">
              <a:effectLst/>
              <a:latin typeface="Times New Roman" panose="02020603050405020304" pitchFamily="18" charset="0"/>
              <a:ea typeface="Times New Roman" panose="02020603050405020304" pitchFamily="18" charset="0"/>
            </a:endParaRPr>
          </a:p>
          <a:p>
            <a:pPr marL="950595">
              <a:lnSpc>
                <a:spcPct val="115000"/>
              </a:lnSpc>
            </a:pPr>
            <a:r>
              <a:rPr lang="en-GB" sz="1100">
                <a:solidFill>
                  <a:srgbClr val="000000"/>
                </a:solidFill>
                <a:effectLst/>
                <a:latin typeface="Open Sans" panose="020B0606030504020204" pitchFamily="34" charset="0"/>
                <a:ea typeface="Arial" panose="020B0604020202020204" pitchFamily="34" charset="0"/>
              </a:rPr>
              <a:t> </a:t>
            </a:r>
            <a:endParaRPr lang="en-GB" sz="1200">
              <a:effectLst/>
              <a:latin typeface="Times New Roman" panose="02020603050405020304" pitchFamily="18" charset="0"/>
              <a:ea typeface="Times New Roman" panose="02020603050405020304" pitchFamily="18" charset="0"/>
            </a:endParaRPr>
          </a:p>
        </p:txBody>
      </p:sp>
      <p:sp>
        <p:nvSpPr>
          <p:cNvPr id="584" name="Google Shape;58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extLst>
      <p:ext uri="{BB962C8B-B14F-4D97-AF65-F5344CB8AC3E}">
        <p14:creationId xmlns:p14="http://schemas.microsoft.com/office/powerpoint/2010/main" val="2554946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7" name="Google Shape;497;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a:t>FACILITATOR NOTES</a:t>
            </a:r>
            <a:endParaRPr/>
          </a:p>
          <a:p>
            <a:pPr marL="0" lvl="0" indent="0" algn="l" rtl="0">
              <a:lnSpc>
                <a:spcPct val="100000"/>
              </a:lnSpc>
              <a:spcBef>
                <a:spcPts val="542"/>
              </a:spcBef>
              <a:spcAft>
                <a:spcPts val="0"/>
              </a:spcAft>
              <a:buSzPts val="1400"/>
              <a:buNone/>
            </a:pPr>
            <a:endParaRPr/>
          </a:p>
          <a:p>
            <a:pPr marL="342900" lvl="0" indent="-342900">
              <a:lnSpc>
                <a:spcPct val="115000"/>
              </a:lnSpc>
              <a:buFont typeface="+mj-lt"/>
              <a:buAutoNum type="arabicPeriod"/>
            </a:pPr>
            <a:r>
              <a:rPr lang="en-GB" sz="1100">
                <a:effectLst/>
                <a:latin typeface="Open Sans" panose="020B0606030504020204" pitchFamily="34" charset="0"/>
                <a:ea typeface="Arial" panose="020B0604020202020204" pitchFamily="34" charset="0"/>
              </a:rPr>
              <a:t>Assign one of the common mistakes to each group and ask them to share real-life examples of this mistake that they have seen in their work, and then choose one and discuss the reasons why this happened and what the consequences were </a:t>
            </a:r>
            <a:r>
              <a:rPr lang="en-GB" sz="1100" b="1">
                <a:effectLst/>
                <a:latin typeface="Open Sans" panose="020B0606030504020204" pitchFamily="34" charset="0"/>
                <a:ea typeface="Arial" panose="020B0604020202020204" pitchFamily="34" charset="0"/>
              </a:rPr>
              <a:t>(10 mins)</a:t>
            </a:r>
            <a:endParaRPr lang="en-GB" sz="1200" b="1">
              <a:effectLst/>
              <a:latin typeface="Times New Roman" panose="02020603050405020304" pitchFamily="18" charset="0"/>
              <a:ea typeface="Arial" panose="020B0604020202020204" pitchFamily="34" charset="0"/>
            </a:endParaRPr>
          </a:p>
          <a:p>
            <a:pPr marL="342900" lvl="0" indent="-342900">
              <a:lnSpc>
                <a:spcPct val="115000"/>
              </a:lnSpc>
              <a:buFont typeface="+mj-lt"/>
              <a:buAutoNum type="arabicPeriod"/>
            </a:pPr>
            <a:endParaRPr lang="en-GB" sz="1200" b="1">
              <a:effectLst/>
              <a:latin typeface="Times New Roman" panose="02020603050405020304" pitchFamily="18" charset="0"/>
              <a:ea typeface="Arial" panose="020B0604020202020204" pitchFamily="34" charset="0"/>
            </a:endParaRPr>
          </a:p>
          <a:p>
            <a:pPr marL="342900" lvl="0" indent="-342900">
              <a:lnSpc>
                <a:spcPct val="115000"/>
              </a:lnSpc>
              <a:buFont typeface="+mj-lt"/>
              <a:buAutoNum type="arabicPeriod"/>
            </a:pPr>
            <a:r>
              <a:rPr lang="en-GB" sz="1100">
                <a:effectLst/>
                <a:latin typeface="Open Sans" panose="020B0606030504020204" pitchFamily="34" charset="0"/>
                <a:ea typeface="Arial" panose="020B0604020202020204" pitchFamily="34" charset="0"/>
              </a:rPr>
              <a:t>Close the session with a discussion in plenary. Key questions to ask include </a:t>
            </a:r>
            <a:r>
              <a:rPr lang="en-GB" sz="1100" b="1">
                <a:effectLst/>
                <a:latin typeface="Open Sans" panose="020B0606030504020204" pitchFamily="34" charset="0"/>
                <a:ea typeface="Arial" panose="020B0604020202020204" pitchFamily="34" charset="0"/>
              </a:rPr>
              <a:t>(5-10 mins):</a:t>
            </a:r>
            <a:endParaRPr lang="en-GB" sz="1200">
              <a:effectLst/>
              <a:latin typeface="Times New Roman" panose="02020603050405020304" pitchFamily="18" charset="0"/>
              <a:ea typeface="Times New Roman" panose="02020603050405020304" pitchFamily="18" charset="0"/>
            </a:endParaRPr>
          </a:p>
          <a:p>
            <a:pPr marL="742950" lvl="1" indent="-285750">
              <a:lnSpc>
                <a:spcPct val="115000"/>
              </a:lnSpc>
              <a:spcAft>
                <a:spcPts val="600"/>
              </a:spcAft>
              <a:buFont typeface="+mj-lt"/>
              <a:buAutoNum type="arabicPeriod"/>
            </a:pPr>
            <a:r>
              <a:rPr lang="en-GB" sz="1100">
                <a:effectLst/>
                <a:latin typeface="Open Sans" panose="020B0606030504020204" pitchFamily="34" charset="0"/>
                <a:ea typeface="Arial" panose="020B0604020202020204" pitchFamily="34" charset="0"/>
              </a:rPr>
              <a:t>What are some of the reasons we don’t engage communities as well as should? e.g. time, funds, commitment, plans made at HQ levels</a:t>
            </a:r>
            <a:endParaRPr lang="en-GB" sz="1200">
              <a:effectLst/>
              <a:latin typeface="Times New Roman" panose="02020603050405020304" pitchFamily="18" charset="0"/>
              <a:ea typeface="Times New Roman" panose="02020603050405020304" pitchFamily="18" charset="0"/>
            </a:endParaRPr>
          </a:p>
          <a:p>
            <a:pPr marL="742950" lvl="1" indent="-285750">
              <a:lnSpc>
                <a:spcPct val="115000"/>
              </a:lnSpc>
              <a:spcAft>
                <a:spcPts val="600"/>
              </a:spcAft>
              <a:buFont typeface="+mj-lt"/>
              <a:buAutoNum type="arabicPeriod"/>
            </a:pPr>
            <a:r>
              <a:rPr lang="en-GB" sz="1100">
                <a:effectLst/>
                <a:latin typeface="Open Sans" panose="020B0606030504020204" pitchFamily="34" charset="0"/>
                <a:ea typeface="Arial" panose="020B0604020202020204" pitchFamily="34" charset="0"/>
              </a:rPr>
              <a:t>What are the consequences of not engaging community members? </a:t>
            </a:r>
            <a:endParaRPr lang="en-GB" sz="1200">
              <a:effectLst/>
              <a:latin typeface="Times New Roman" panose="02020603050405020304" pitchFamily="18" charset="0"/>
              <a:ea typeface="Times New Roman" panose="02020603050405020304" pitchFamily="18" charset="0"/>
            </a:endParaRPr>
          </a:p>
          <a:p>
            <a:pPr marL="171450" lvl="0" indent="-171450" algn="l" rtl="0">
              <a:lnSpc>
                <a:spcPct val="100000"/>
              </a:lnSpc>
              <a:spcBef>
                <a:spcPts val="360"/>
              </a:spcBef>
              <a:spcAft>
                <a:spcPts val="0"/>
              </a:spcAft>
              <a:buClr>
                <a:schemeClr val="dk1"/>
              </a:buClr>
              <a:buSzPts val="1200"/>
              <a:buFont typeface="Arial"/>
              <a:buChar char="•"/>
            </a:pPr>
            <a:endParaRPr/>
          </a:p>
        </p:txBody>
      </p:sp>
      <p:sp>
        <p:nvSpPr>
          <p:cNvPr id="498" name="Google Shape;498;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1"/>
        <p:cNvGrpSpPr/>
        <p:nvPr/>
      </p:nvGrpSpPr>
      <p:grpSpPr>
        <a:xfrm>
          <a:off x="0" y="0"/>
          <a:ext cx="0" cy="0"/>
          <a:chOff x="0" y="0"/>
          <a:chExt cx="0" cy="0"/>
        </a:xfrm>
      </p:grpSpPr>
      <p:sp>
        <p:nvSpPr>
          <p:cNvPr id="692" name="Google Shape;692;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endParaRPr/>
          </a:p>
        </p:txBody>
      </p:sp>
      <p:sp>
        <p:nvSpPr>
          <p:cNvPr id="693" name="Google Shape;693;p2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a:t>SEE THE FACILITATOR GUIDE FOR INSTRUCTIONS TO RUN THIS EXERCISE</a:t>
            </a:r>
            <a:endParaRP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50163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a:t>FACILITATOR NOTES</a:t>
            </a:r>
          </a:p>
          <a:p>
            <a:pPr marL="0" lvl="0" indent="0" algn="l" rtl="0">
              <a:lnSpc>
                <a:spcPct val="100000"/>
              </a:lnSpc>
              <a:spcBef>
                <a:spcPts val="0"/>
              </a:spcBef>
              <a:spcAft>
                <a:spcPts val="0"/>
              </a:spcAft>
              <a:buSzPts val="1400"/>
              <a:buNone/>
            </a:pPr>
            <a:endParaRPr/>
          </a:p>
          <a:p>
            <a:pPr marL="285750" marR="0" lvl="0"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1800" b="1">
                <a:latin typeface="Calibri"/>
                <a:ea typeface="Calibri"/>
                <a:cs typeface="Calibri"/>
                <a:sym typeface="Calibri"/>
              </a:rPr>
              <a:t>BEFORE</a:t>
            </a:r>
            <a:r>
              <a:rPr lang="en-GB" sz="1800" b="0">
                <a:latin typeface="Calibri"/>
                <a:ea typeface="Calibri"/>
                <a:cs typeface="Calibri"/>
                <a:sym typeface="Calibri"/>
              </a:rPr>
              <a:t> showing the definition, ask if anyone can explain what community engagement and accountability means to them in their work or sector?</a:t>
            </a:r>
          </a:p>
          <a:p>
            <a:pPr marL="285750" marR="0" lvl="0"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1800" b="0">
              <a:latin typeface="Calibri"/>
              <a:cs typeface="Calibri"/>
              <a:sym typeface="Calibri"/>
            </a:endParaRPr>
          </a:p>
          <a:p>
            <a:pPr marL="285750" marR="0" lvl="0"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a:t>Show the diagram on the slide, which presents the four core community engagement approaches, and how they can help us be accountable to the people we serve.</a:t>
            </a:r>
          </a:p>
          <a:p>
            <a:pPr marL="285750" marR="0" lvl="0"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a:p>
          <a:p>
            <a:pPr marL="285750" marR="0" lvl="0"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a:t>Read the full definition of CEA from the CEA Guide:</a:t>
            </a:r>
          </a:p>
          <a:p>
            <a:pPr marL="742950" marR="0" lvl="1"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1804" b="0" i="0" u="none" strike="noStrike" cap="none">
                <a:solidFill>
                  <a:schemeClr val="dk1"/>
                </a:solidFill>
                <a:effectLst/>
                <a:latin typeface="Calibri"/>
                <a:ea typeface="Calibri"/>
                <a:cs typeface="Calibri"/>
                <a:sym typeface="Calibri"/>
              </a:rPr>
              <a:t>Community engagement and accountability is a way of working that recognises and values all community members as equal partners, whose diverse needs, priorities, and preferences guide everything we do. We achieve this by integrating meaningful community participation, open and honest communication, and mechanisms to listen to and act on feedback, within our programmes and operations. Evidence, experience, and common sense tells us when we truly engage communities and they play an active role in designing and managing programmes and operations, the outcomes are more effective, sustainable, and of a higher quality.</a:t>
            </a:r>
          </a:p>
          <a:p>
            <a:pPr marL="742950" marR="0" lvl="1"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1804" b="0" i="0" u="none" strike="noStrike" cap="none">
              <a:solidFill>
                <a:schemeClr val="dk1"/>
              </a:solidFill>
              <a:effectLst/>
              <a:latin typeface="Calibri"/>
              <a:ea typeface="Calibri"/>
              <a:cs typeface="Calibri"/>
              <a:sym typeface="Calibri"/>
            </a:endParaRPr>
          </a:p>
          <a:p>
            <a:pPr marL="742950" marR="0" lvl="1"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1804" b="0" i="0" u="none" strike="noStrike" cap="none">
                <a:solidFill>
                  <a:schemeClr val="dk1"/>
                </a:solidFill>
                <a:effectLst/>
                <a:latin typeface="Calibri"/>
                <a:ea typeface="Calibri"/>
                <a:cs typeface="Calibri"/>
                <a:sym typeface="Calibri"/>
              </a:rPr>
              <a:t>Explain:</a:t>
            </a:r>
          </a:p>
          <a:p>
            <a:pPr marL="1200150" marR="0" lvl="2"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b="1" i="0" u="none" strike="noStrike" cap="none">
                <a:solidFill>
                  <a:schemeClr val="dk1"/>
                </a:solidFill>
                <a:effectLst/>
                <a:latin typeface="Calibri"/>
                <a:ea typeface="Calibri"/>
                <a:cs typeface="Calibri"/>
                <a:sym typeface="Calibri"/>
              </a:rPr>
              <a:t>Participation</a:t>
            </a:r>
            <a:r>
              <a:rPr lang="en-GB" sz="2000" b="0" i="0" u="none" strike="noStrike" cap="none">
                <a:solidFill>
                  <a:schemeClr val="dk1"/>
                </a:solidFill>
                <a:effectLst/>
                <a:latin typeface="Calibri"/>
                <a:ea typeface="Calibri"/>
                <a:cs typeface="Calibri"/>
                <a:sym typeface="Calibri"/>
              </a:rPr>
              <a:t> is </a:t>
            </a:r>
            <a:r>
              <a:rPr lang="en-GB" sz="2000" b="0">
                <a:latin typeface="Calibri"/>
                <a:ea typeface="Calibri"/>
                <a:cs typeface="Calibri"/>
                <a:sym typeface="Calibri"/>
              </a:rPr>
              <a:t>is </a:t>
            </a:r>
            <a:r>
              <a:rPr lang="en-GB" sz="2000" b="0">
                <a:latin typeface="Calibri"/>
                <a:cs typeface="Calibri"/>
                <a:sym typeface="Calibri"/>
              </a:rPr>
              <a:t>about making decisions together with the community about how programmes and operations are designed, managed and implemented and where possible we support communities to lead and shape their own solutions and changes, on their own terms</a:t>
            </a:r>
          </a:p>
          <a:p>
            <a:pPr marL="1200150" marR="0" lvl="2"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2000" b="0">
              <a:latin typeface="Calibri"/>
              <a:cs typeface="Calibri"/>
              <a:sym typeface="Calibri"/>
            </a:endParaRPr>
          </a:p>
          <a:p>
            <a:pPr marL="1200150" marR="0" lvl="2"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b="1">
                <a:solidFill>
                  <a:schemeClr val="dk1"/>
                </a:solidFill>
                <a:latin typeface="Calibri"/>
                <a:cs typeface="Calibri"/>
                <a:sym typeface="Calibri"/>
              </a:rPr>
              <a:t>Open, honest </a:t>
            </a:r>
            <a:r>
              <a:rPr lang="en-GB" sz="2000" b="1">
                <a:latin typeface="Calibri"/>
                <a:cs typeface="Calibri"/>
                <a:sym typeface="Calibri"/>
              </a:rPr>
              <a:t>regular communication </a:t>
            </a:r>
            <a:r>
              <a:rPr lang="en-GB" sz="2000" b="0">
                <a:latin typeface="Calibri"/>
                <a:cs typeface="Calibri"/>
                <a:sym typeface="Calibri"/>
              </a:rPr>
              <a:t>is about ensuring communities understand who we are and what we are doing in their community and have the information they need to make decisions and take action to protect and improve their lives, communities, and health</a:t>
            </a:r>
          </a:p>
          <a:p>
            <a:pPr marL="1200150" marR="0" lvl="2"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2000" b="0">
              <a:latin typeface="Calibri"/>
              <a:cs typeface="Calibri"/>
              <a:sym typeface="Calibri"/>
            </a:endParaRPr>
          </a:p>
          <a:p>
            <a:pPr marL="1200150" marR="0" lvl="2"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b="1">
                <a:latin typeface="Calibri"/>
                <a:cs typeface="Calibri"/>
                <a:sym typeface="Calibri"/>
              </a:rPr>
              <a:t>Feedback mechanisms </a:t>
            </a:r>
            <a:r>
              <a:rPr lang="en-GB" sz="2000" b="0">
                <a:latin typeface="Calibri"/>
                <a:cs typeface="Calibri"/>
                <a:sym typeface="Calibri"/>
              </a:rPr>
              <a:t>support us to receive, analyse, respond to, and act on, community questions, complaints, requests, suggestions, beliefs, rumours and praise. This can be about the </a:t>
            </a:r>
            <a:r>
              <a:rPr lang="en-GB" sz="2000" b="0" i="0" u="none" strike="noStrike" cap="none">
                <a:solidFill>
                  <a:schemeClr val="dk1"/>
                </a:solidFill>
                <a:effectLst/>
                <a:latin typeface="Calibri"/>
                <a:ea typeface="Calibri"/>
                <a:cs typeface="Calibri"/>
                <a:sym typeface="Calibri"/>
              </a:rPr>
              <a:t>services and support we provide, beliefs about a specific topic or issue related to our work (for example a public health concern), or about the behaviour and conduct of our staff and volunteers</a:t>
            </a:r>
          </a:p>
          <a:p>
            <a:pPr marL="1200150" marR="0" lvl="2"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2000" b="0" i="0" u="none" strike="noStrike" cap="none">
              <a:solidFill>
                <a:schemeClr val="dk1"/>
              </a:solidFill>
              <a:effectLst/>
              <a:latin typeface="Calibri"/>
              <a:ea typeface="Calibri"/>
              <a:cs typeface="Calibri"/>
              <a:sym typeface="Calibri"/>
            </a:endParaRPr>
          </a:p>
          <a:p>
            <a:pPr marL="1200150" marR="0" lvl="2"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b="1" i="0" u="none" strike="noStrike" cap="none">
                <a:solidFill>
                  <a:schemeClr val="dk1"/>
                </a:solidFill>
                <a:effectLst/>
                <a:latin typeface="Calibri"/>
                <a:ea typeface="Calibri"/>
                <a:cs typeface="Calibri"/>
                <a:sym typeface="Calibri"/>
              </a:rPr>
              <a:t>Community understanding </a:t>
            </a:r>
            <a:r>
              <a:rPr lang="en-GB" sz="2000" b="0" i="0" u="none" strike="noStrike" cap="none">
                <a:solidFill>
                  <a:schemeClr val="dk1"/>
                </a:solidFill>
                <a:effectLst/>
                <a:latin typeface="Calibri"/>
                <a:ea typeface="Calibri"/>
                <a:cs typeface="Calibri"/>
                <a:sym typeface="Calibri"/>
              </a:rPr>
              <a:t>is about ensuring we </a:t>
            </a:r>
            <a:r>
              <a:rPr lang="en-GB" sz="2000"/>
              <a:t>understand the communities we are working with, including the situation they live in and their needs, priorities, opinions and capacities – and the wider social, cultural, political, economic and environmental influences that affect their lives.</a:t>
            </a:r>
          </a:p>
          <a:p>
            <a:pPr marL="1200150" marR="0" lvl="2"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endParaRPr lang="en-GB" sz="2000"/>
          </a:p>
          <a:p>
            <a:pPr marL="1200150" marR="0" lvl="2" indent="-28575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en-GB" sz="2000" b="1">
                <a:latin typeface="Calibri"/>
                <a:ea typeface="Calibri"/>
                <a:cs typeface="Calibri"/>
                <a:sym typeface="Calibri"/>
              </a:rPr>
              <a:t>Together </a:t>
            </a:r>
            <a:r>
              <a:rPr lang="en-GB" sz="2000" b="0">
                <a:latin typeface="Calibri"/>
                <a:ea typeface="Calibri"/>
                <a:cs typeface="Calibri"/>
                <a:sym typeface="Calibri"/>
              </a:rPr>
              <a:t>these four core community engagement approaches help us to ensure</a:t>
            </a:r>
          </a:p>
          <a:p>
            <a:pPr marL="1714500" lvl="3" indent="-342900" algn="l" rtl="0">
              <a:lnSpc>
                <a:spcPct val="100000"/>
              </a:lnSpc>
              <a:spcBef>
                <a:spcPts val="540"/>
              </a:spcBef>
              <a:spcAft>
                <a:spcPts val="0"/>
              </a:spcAft>
              <a:buClr>
                <a:schemeClr val="dk1"/>
              </a:buClr>
              <a:buSzPts val="1800"/>
              <a:buFont typeface="Arial"/>
              <a:buChar char="•"/>
            </a:pPr>
            <a:r>
              <a:rPr lang="en-GB"/>
              <a:t>The support we provide is relevant, useful and timely and meet people’s needs</a:t>
            </a:r>
          </a:p>
          <a:p>
            <a:pPr marL="1714500" lvl="3" indent="-342900" algn="l" rtl="0">
              <a:lnSpc>
                <a:spcPct val="100000"/>
              </a:lnSpc>
              <a:spcBef>
                <a:spcPts val="540"/>
              </a:spcBef>
              <a:spcAft>
                <a:spcPts val="0"/>
              </a:spcAft>
              <a:buClr>
                <a:schemeClr val="dk1"/>
              </a:buClr>
              <a:buSzPts val="1800"/>
              <a:buFont typeface="Arial"/>
              <a:buChar char="•"/>
            </a:pPr>
            <a:r>
              <a:rPr lang="en-GB"/>
              <a:t>Our programmes and operations are driven and owned by communities </a:t>
            </a:r>
          </a:p>
          <a:p>
            <a:pPr marL="1714500" lvl="3" indent="-342900" algn="l" rtl="0">
              <a:lnSpc>
                <a:spcPct val="100000"/>
              </a:lnSpc>
              <a:spcBef>
                <a:spcPts val="540"/>
              </a:spcBef>
              <a:spcAft>
                <a:spcPts val="0"/>
              </a:spcAft>
              <a:buClr>
                <a:schemeClr val="dk1"/>
              </a:buClr>
              <a:buSzPts val="1800"/>
              <a:buFont typeface="Arial"/>
              <a:buChar char="•"/>
            </a:pPr>
            <a:r>
              <a:rPr lang="en-GB"/>
              <a:t>That we treat community members with dignity and respect, seeing them as equal partners with valuable knowledge and capacities </a:t>
            </a:r>
          </a:p>
          <a:p>
            <a:pPr marL="1714500" lvl="3" indent="-342900" algn="l" rtl="0">
              <a:lnSpc>
                <a:spcPct val="100000"/>
              </a:lnSpc>
              <a:spcBef>
                <a:spcPts val="540"/>
              </a:spcBef>
              <a:spcAft>
                <a:spcPts val="0"/>
              </a:spcAft>
              <a:buClr>
                <a:schemeClr val="dk1"/>
              </a:buClr>
              <a:buSzPts val="1800"/>
              <a:buFont typeface="Arial"/>
              <a:buChar char="•"/>
            </a:pPr>
            <a:r>
              <a:rPr lang="en-GB"/>
              <a:t>Our interventions do not have negative consequences – such as damaging local markets through aid distributions or fuel tensions between different groups</a:t>
            </a:r>
            <a:endParaRPr lang="en-GB" sz="2000" b="0">
              <a:latin typeface="Calibri"/>
              <a:ea typeface="Calibri"/>
              <a:cs typeface="Calibri"/>
              <a:sym typeface="Calibri"/>
            </a:endParaRPr>
          </a:p>
          <a:p>
            <a:pPr marL="342900" lvl="0" indent="-215900" algn="l" rtl="0">
              <a:lnSpc>
                <a:spcPct val="100000"/>
              </a:lnSpc>
              <a:spcBef>
                <a:spcPts val="1000"/>
              </a:spcBef>
              <a:spcAft>
                <a:spcPts val="0"/>
              </a:spcAft>
              <a:buClr>
                <a:schemeClr val="dk1"/>
              </a:buClr>
              <a:buSzPts val="2000"/>
              <a:buFont typeface="Arial"/>
              <a:buNone/>
            </a:pPr>
            <a:endParaRPr lang="en-GB" sz="2000" b="0">
              <a:latin typeface="Calibri"/>
              <a:ea typeface="Calibri"/>
              <a:cs typeface="Calibri"/>
              <a:sym typeface="Calibri"/>
            </a:endParaRPr>
          </a:p>
          <a:p>
            <a:pPr marL="342900" lvl="0" indent="-342900" algn="l" rtl="0">
              <a:lnSpc>
                <a:spcPct val="100000"/>
              </a:lnSpc>
              <a:spcBef>
                <a:spcPts val="1000"/>
              </a:spcBef>
              <a:spcAft>
                <a:spcPts val="0"/>
              </a:spcAft>
              <a:buClr>
                <a:schemeClr val="dk1"/>
              </a:buClr>
              <a:buSzPts val="2000"/>
              <a:buFont typeface="Arial"/>
              <a:buChar char="•"/>
            </a:pPr>
            <a:r>
              <a:rPr lang="en-GB" sz="2000" b="1">
                <a:latin typeface="Calibri"/>
                <a:ea typeface="Calibri"/>
                <a:cs typeface="Calibri"/>
                <a:sym typeface="Calibri"/>
              </a:rPr>
              <a:t>A key point to make is that the Red Cross Red Crescent was started to help communities, so if we are not meeting community needs, preferences and priorities, we are not meeting our own mandate.</a:t>
            </a:r>
            <a:endParaRPr lang="en-GB" b="1"/>
          </a:p>
          <a:p>
            <a:pPr marL="342900" lvl="0" indent="-228282" algn="l" rtl="0">
              <a:lnSpc>
                <a:spcPct val="100000"/>
              </a:lnSpc>
              <a:spcBef>
                <a:spcPts val="542"/>
              </a:spcBef>
              <a:spcAft>
                <a:spcPts val="0"/>
              </a:spcAft>
              <a:buClr>
                <a:schemeClr val="dk1"/>
              </a:buClr>
              <a:buSzPts val="1805"/>
              <a:buFont typeface="Arial"/>
              <a:buNone/>
            </a:pPr>
            <a:endParaRP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extLst>
      <p:ext uri="{BB962C8B-B14F-4D97-AF65-F5344CB8AC3E}">
        <p14:creationId xmlns:p14="http://schemas.microsoft.com/office/powerpoint/2010/main" val="3939806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2"/>
        <p:cNvGrpSpPr/>
        <p:nvPr/>
      </p:nvGrpSpPr>
      <p:grpSpPr>
        <a:xfrm>
          <a:off x="0" y="0"/>
          <a:ext cx="0" cy="0"/>
          <a:chOff x="0" y="0"/>
          <a:chExt cx="0" cy="0"/>
        </a:xfrm>
      </p:grpSpPr>
      <p:sp>
        <p:nvSpPr>
          <p:cNvPr id="723" name="Google Shape;723;p8: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4" name="Google Shape;72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US" b="1"/>
              <a:t>FACILITATOR NOTES </a:t>
            </a:r>
          </a:p>
          <a:p>
            <a:pPr marL="0" lvl="0" indent="0" algn="l" rtl="0">
              <a:lnSpc>
                <a:spcPct val="100000"/>
              </a:lnSpc>
              <a:spcBef>
                <a:spcPts val="0"/>
              </a:spcBef>
              <a:spcAft>
                <a:spcPts val="0"/>
              </a:spcAft>
              <a:buClr>
                <a:schemeClr val="dk1"/>
              </a:buClr>
              <a:buSzPts val="1400"/>
              <a:buFont typeface="Calibri"/>
              <a:buNone/>
            </a:pPr>
            <a:endParaRPr lang="en-US" b="1"/>
          </a:p>
          <a:p>
            <a:pPr marL="0" marR="0" lvl="0" indent="0" algn="l" defTabSz="914400" rtl="0" eaLnBrk="0" fontAlgn="base" latinLnBrk="0" hangingPunct="0">
              <a:lnSpc>
                <a:spcPct val="100000"/>
              </a:lnSpc>
              <a:spcBef>
                <a:spcPts val="0"/>
              </a:spcBef>
              <a:spcAft>
                <a:spcPts val="0"/>
              </a:spcAft>
              <a:buClr>
                <a:schemeClr val="dk1"/>
              </a:buClr>
              <a:buSzPts val="1400"/>
              <a:buFont typeface="Arial" panose="020B0604020202020204" pitchFamily="34" charset="0"/>
              <a:buNone/>
              <a:tabLst/>
              <a:defRPr/>
            </a:pPr>
            <a:r>
              <a:rPr lang="en-GB" b="1">
                <a:solidFill>
                  <a:srgbClr val="FF0000"/>
                </a:solidFill>
              </a:rPr>
              <a:t>!This slide explaining RCCE should only be presented in the case of </a:t>
            </a:r>
            <a:r>
              <a:rPr lang="en-GB" sz="1800" b="1">
                <a:solidFill>
                  <a:srgbClr val="FF0000"/>
                </a:solidFill>
                <a:effectLst/>
                <a:latin typeface="Aptos" panose="020B0004020202020204" pitchFamily="34" charset="0"/>
                <a:ea typeface="Aptos" panose="020B0004020202020204" pitchFamily="34" charset="0"/>
                <a:cs typeface="Aptos" panose="020B0004020202020204" pitchFamily="34" charset="0"/>
              </a:rPr>
              <a:t>epidemic responses.</a:t>
            </a:r>
          </a:p>
          <a:p>
            <a:pPr marL="0" marR="0" lvl="0" indent="0" algn="l" defTabSz="914400" rtl="0" eaLnBrk="0" fontAlgn="base" latinLnBrk="0" hangingPunct="0">
              <a:lnSpc>
                <a:spcPct val="100000"/>
              </a:lnSpc>
              <a:spcBef>
                <a:spcPts val="0"/>
              </a:spcBef>
              <a:spcAft>
                <a:spcPts val="0"/>
              </a:spcAft>
              <a:buClr>
                <a:schemeClr val="dk1"/>
              </a:buClr>
              <a:buSzPts val="1400"/>
              <a:buFont typeface="Arial" panose="020B0604020202020204" pitchFamily="34" charset="0"/>
              <a:buNone/>
              <a:tabLst/>
              <a:defRPr/>
            </a:pPr>
            <a:endParaRPr lang="en-GB" b="1">
              <a:solidFill>
                <a:srgbClr val="FF0000"/>
              </a:solidFill>
            </a:endParaRPr>
          </a:p>
          <a:p>
            <a:pPr marL="342900" marR="0" lvl="0" indent="-342900" algn="l" defTabSz="914400" rtl="0" eaLnBrk="0" fontAlgn="base" latinLnBrk="0" hangingPunct="0">
              <a:lnSpc>
                <a:spcPct val="100000"/>
              </a:lnSpc>
              <a:spcBef>
                <a:spcPts val="0"/>
              </a:spcBef>
              <a:spcAft>
                <a:spcPts val="0"/>
              </a:spcAft>
              <a:buClr>
                <a:schemeClr val="dk1"/>
              </a:buClr>
              <a:buSzPts val="1400"/>
              <a:buFont typeface="Arial" panose="020B0604020202020204" pitchFamily="34" charset="0"/>
              <a:buChar char="•"/>
              <a:tabLst/>
              <a:defRPr/>
            </a:pPr>
            <a:r>
              <a:rPr lang="en-GB" b="0"/>
              <a:t>Risk communication and community engagement has been a big part of recent epidemic responses for COVID- 19, Zika and Ebola</a:t>
            </a:r>
            <a:endParaRPr lang="en-US" sz="1805" b="0" i="0" u="none" strike="noStrike" cap="none">
              <a:solidFill>
                <a:schemeClr val="tx1"/>
              </a:solidFill>
              <a:effectLst/>
              <a:latin typeface="+mn-lt"/>
              <a:ea typeface="+mn-ea"/>
              <a:cs typeface="+mn-cs"/>
            </a:endParaRPr>
          </a:p>
          <a:p>
            <a:pPr marL="342900" marR="0" lvl="0" indent="-342900" algn="l" defTabSz="914400" rtl="0" eaLnBrk="0" fontAlgn="base" latinLnBrk="0" hangingPunct="0">
              <a:lnSpc>
                <a:spcPct val="100000"/>
              </a:lnSpc>
              <a:spcBef>
                <a:spcPts val="0"/>
              </a:spcBef>
              <a:spcAft>
                <a:spcPts val="0"/>
              </a:spcAft>
              <a:buClr>
                <a:schemeClr val="dk1"/>
              </a:buClr>
              <a:buSzPts val="1400"/>
              <a:buFont typeface="Arial" panose="020B0604020202020204" pitchFamily="34" charset="0"/>
              <a:buChar char="•"/>
              <a:tabLst/>
              <a:defRPr/>
            </a:pPr>
            <a:endParaRPr lang="en-US" sz="1805" b="0" i="0" u="none" strike="noStrike" cap="none">
              <a:solidFill>
                <a:schemeClr val="tx1"/>
              </a:solidFill>
              <a:effectLst/>
              <a:latin typeface="+mn-lt"/>
              <a:ea typeface="+mn-ea"/>
              <a:cs typeface="+mn-cs"/>
              <a:sym typeface="Calibri"/>
            </a:endParaRPr>
          </a:p>
          <a:p>
            <a:pPr marL="342900" marR="0" lvl="0" indent="-342900" algn="l" defTabSz="914400" rtl="0" eaLnBrk="0" fontAlgn="base" latinLnBrk="0" hangingPunct="0">
              <a:lnSpc>
                <a:spcPct val="100000"/>
              </a:lnSpc>
              <a:spcBef>
                <a:spcPts val="0"/>
              </a:spcBef>
              <a:spcAft>
                <a:spcPts val="0"/>
              </a:spcAft>
              <a:buClr>
                <a:schemeClr val="dk1"/>
              </a:buClr>
              <a:buSzPts val="1400"/>
              <a:buFont typeface="Arial" panose="020B0604020202020204" pitchFamily="34" charset="0"/>
              <a:buChar char="•"/>
              <a:tabLst/>
              <a:defRPr/>
            </a:pPr>
            <a:r>
              <a:rPr lang="en-GB" sz="1804" b="0" i="0" u="none" strike="noStrike" cap="none">
                <a:solidFill>
                  <a:schemeClr val="dk1"/>
                </a:solidFill>
                <a:effectLst/>
                <a:latin typeface="+mn-lt"/>
                <a:ea typeface="Calibri"/>
                <a:cs typeface="Calibri"/>
                <a:sym typeface="Calibri"/>
              </a:rPr>
              <a:t>RCCE refers to the processes and approaches to systematically engage and communicate with people and communities to encourage and enable them to adopt positive and healthy behaviours to prevent the spread of infectious diseases during an outbreak. This includes:</a:t>
            </a:r>
          </a:p>
          <a:p>
            <a:pPr marL="342900" marR="0" lvl="0" indent="-342900" algn="l" defTabSz="914400" rtl="0" eaLnBrk="0" fontAlgn="base" latinLnBrk="0" hangingPunct="0">
              <a:lnSpc>
                <a:spcPct val="100000"/>
              </a:lnSpc>
              <a:spcBef>
                <a:spcPts val="0"/>
              </a:spcBef>
              <a:spcAft>
                <a:spcPts val="0"/>
              </a:spcAft>
              <a:buClr>
                <a:schemeClr val="dk1"/>
              </a:buClr>
              <a:buSzPts val="1400"/>
              <a:buFont typeface="Arial" panose="020B0604020202020204" pitchFamily="34" charset="0"/>
              <a:buChar char="•"/>
              <a:tabLst/>
              <a:defRPr/>
            </a:pPr>
            <a:endParaRPr lang="en-GB" sz="1804" b="0" i="0" u="none" strike="noStrike" cap="none">
              <a:solidFill>
                <a:schemeClr val="dk1"/>
              </a:solidFill>
              <a:effectLst/>
              <a:latin typeface="+mn-lt"/>
              <a:ea typeface="Calibri"/>
              <a:cs typeface="Calibri"/>
              <a:sym typeface="Calibri"/>
            </a:endParaRPr>
          </a:p>
          <a:p>
            <a:pPr marL="1144817" lvl="1" indent="-457200" algn="l" rtl="0">
              <a:lnSpc>
                <a:spcPct val="100000"/>
              </a:lnSpc>
              <a:spcBef>
                <a:spcPts val="0"/>
              </a:spcBef>
              <a:spcAft>
                <a:spcPts val="0"/>
              </a:spcAft>
              <a:buClr>
                <a:schemeClr val="dk1"/>
              </a:buClr>
              <a:buSzPts val="1400"/>
              <a:buFont typeface="+mj-lt"/>
              <a:buAutoNum type="arabicPeriod"/>
            </a:pPr>
            <a:r>
              <a:rPr lang="en-GB" kern="1200">
                <a:solidFill>
                  <a:schemeClr val="tx1"/>
                </a:solidFill>
                <a:effectLst/>
                <a:latin typeface="+mn-lt"/>
                <a:ea typeface="+mn-ea"/>
                <a:cs typeface="+mn-cs"/>
              </a:rPr>
              <a:t>Understand the community context, including how they perceive the outbreak – including their existing knowledge, capacities, beliefs, rumours and fears about the disease, challenges they face in implementing prevention measures, and trusted sources and channels of information</a:t>
            </a:r>
          </a:p>
          <a:p>
            <a:pPr marL="1144817" lvl="1" indent="-457200" algn="l" rtl="0">
              <a:lnSpc>
                <a:spcPct val="100000"/>
              </a:lnSpc>
              <a:spcBef>
                <a:spcPts val="0"/>
              </a:spcBef>
              <a:spcAft>
                <a:spcPts val="0"/>
              </a:spcAft>
              <a:buClr>
                <a:schemeClr val="dk1"/>
              </a:buClr>
              <a:buSzPts val="1400"/>
              <a:buFont typeface="+mj-lt"/>
              <a:buAutoNum type="arabicPeriod"/>
            </a:pPr>
            <a:endParaRPr lang="en-GB" kern="1200">
              <a:solidFill>
                <a:schemeClr val="tx1"/>
              </a:solidFill>
              <a:effectLst/>
              <a:latin typeface="+mn-lt"/>
              <a:ea typeface="+mn-ea"/>
              <a:cs typeface="+mn-cs"/>
            </a:endParaRPr>
          </a:p>
          <a:p>
            <a:pPr marL="1144817" marR="0" lvl="1" indent="-457200" algn="l" defTabSz="914400" rtl="0" eaLnBrk="0" fontAlgn="base" latinLnBrk="0" hangingPunct="0">
              <a:lnSpc>
                <a:spcPct val="100000"/>
              </a:lnSpc>
              <a:spcBef>
                <a:spcPts val="0"/>
              </a:spcBef>
              <a:spcAft>
                <a:spcPts val="0"/>
              </a:spcAft>
              <a:buClr>
                <a:schemeClr val="dk1"/>
              </a:buClr>
              <a:buSzPts val="1400"/>
              <a:buFont typeface="+mj-lt"/>
              <a:buAutoNum type="arabicPeriod"/>
              <a:tabLst/>
              <a:defRPr/>
            </a:pPr>
            <a:r>
              <a:rPr lang="en-US" sz="2000">
                <a:solidFill>
                  <a:schemeClr val="lt1"/>
                </a:solidFill>
                <a:latin typeface="Open Sans"/>
                <a:ea typeface="Open Sans"/>
                <a:cs typeface="Open Sans"/>
              </a:rPr>
              <a:t>Provide timely, relevant and actionable </a:t>
            </a:r>
            <a:r>
              <a:rPr lang="en-US" sz="2000">
                <a:solidFill>
                  <a:schemeClr val="accent3"/>
                </a:solidFill>
                <a:latin typeface="Open Sans"/>
                <a:ea typeface="Open Sans"/>
                <a:cs typeface="Open Sans"/>
              </a:rPr>
              <a:t>information</a:t>
            </a:r>
            <a:r>
              <a:rPr lang="en-US" sz="2000">
                <a:solidFill>
                  <a:schemeClr val="lt1"/>
                </a:solidFill>
                <a:latin typeface="Open Sans"/>
                <a:ea typeface="Open Sans"/>
                <a:cs typeface="Open Sans"/>
              </a:rPr>
              <a:t> through trusted channels and sources to </a:t>
            </a:r>
            <a:r>
              <a:rPr lang="en-US" sz="2000">
                <a:solidFill>
                  <a:schemeClr val="accent3"/>
                </a:solidFill>
                <a:latin typeface="Open Sans"/>
                <a:ea typeface="Open Sans"/>
                <a:cs typeface="Open Sans"/>
              </a:rPr>
              <a:t>reduce fear, stigma and misinformation</a:t>
            </a:r>
            <a:r>
              <a:rPr lang="en-US" sz="2000">
                <a:solidFill>
                  <a:schemeClr val="lt1"/>
                </a:solidFill>
                <a:latin typeface="Open Sans"/>
                <a:ea typeface="Open Sans"/>
                <a:cs typeface="Open Sans"/>
              </a:rPr>
              <a:t> and support people to </a:t>
            </a:r>
            <a:r>
              <a:rPr lang="en-US" sz="2000">
                <a:solidFill>
                  <a:schemeClr val="accent3"/>
                </a:solidFill>
                <a:latin typeface="Open Sans"/>
                <a:ea typeface="Open Sans"/>
                <a:cs typeface="Open Sans"/>
              </a:rPr>
              <a:t>adopt positive practices </a:t>
            </a:r>
          </a:p>
          <a:p>
            <a:pPr marL="1144817" marR="0" lvl="1" indent="-457200" algn="l" defTabSz="914400" rtl="0" eaLnBrk="0" fontAlgn="base" latinLnBrk="0" hangingPunct="0">
              <a:lnSpc>
                <a:spcPct val="100000"/>
              </a:lnSpc>
              <a:spcBef>
                <a:spcPts val="0"/>
              </a:spcBef>
              <a:spcAft>
                <a:spcPts val="0"/>
              </a:spcAft>
              <a:buClr>
                <a:schemeClr val="dk1"/>
              </a:buClr>
              <a:buSzPts val="1400"/>
              <a:buFont typeface="+mj-lt"/>
              <a:buAutoNum type="arabicPeriod"/>
              <a:tabLst/>
              <a:defRPr/>
            </a:pPr>
            <a:endParaRPr lang="en-US" sz="2000">
              <a:solidFill>
                <a:schemeClr val="lt1"/>
              </a:solidFill>
              <a:latin typeface="Open Sans"/>
              <a:ea typeface="Open Sans"/>
              <a:cs typeface="Open Sans"/>
            </a:endParaRPr>
          </a:p>
          <a:p>
            <a:pPr marL="1144817" marR="0" lvl="1" indent="-457200" algn="l" defTabSz="914400" rtl="0" eaLnBrk="0" fontAlgn="base" latinLnBrk="0" hangingPunct="0">
              <a:lnSpc>
                <a:spcPct val="100000"/>
              </a:lnSpc>
              <a:spcBef>
                <a:spcPts val="0"/>
              </a:spcBef>
              <a:spcAft>
                <a:spcPts val="0"/>
              </a:spcAft>
              <a:buClr>
                <a:schemeClr val="dk1"/>
              </a:buClr>
              <a:buSzPts val="1400"/>
              <a:buFont typeface="+mj-lt"/>
              <a:buAutoNum type="arabicPeriod"/>
              <a:tabLst/>
              <a:defRPr/>
            </a:pPr>
            <a:r>
              <a:rPr lang="en-US" sz="2000">
                <a:solidFill>
                  <a:schemeClr val="lt1"/>
                </a:solidFill>
                <a:latin typeface="Open Sans"/>
                <a:ea typeface="Open Sans"/>
                <a:cs typeface="Open Sans"/>
              </a:rPr>
              <a:t>Establishing systematic community </a:t>
            </a:r>
            <a:r>
              <a:rPr lang="en-US" sz="2000">
                <a:solidFill>
                  <a:schemeClr val="accent3"/>
                </a:solidFill>
                <a:latin typeface="Open Sans"/>
                <a:ea typeface="Open Sans"/>
                <a:cs typeface="Open Sans"/>
              </a:rPr>
              <a:t>feedback mechanisms </a:t>
            </a:r>
            <a:r>
              <a:rPr lang="en-US" sz="2000">
                <a:solidFill>
                  <a:schemeClr val="lt1"/>
                </a:solidFill>
                <a:latin typeface="Open Sans"/>
                <a:ea typeface="Open Sans"/>
                <a:cs typeface="Open Sans"/>
              </a:rPr>
              <a:t>to </a:t>
            </a:r>
            <a:r>
              <a:rPr lang="en-US" sz="2000">
                <a:solidFill>
                  <a:schemeClr val="bg1"/>
                </a:solidFill>
                <a:latin typeface="Open Sans"/>
                <a:ea typeface="Open Sans"/>
                <a:cs typeface="Open Sans"/>
              </a:rPr>
              <a:t>understand the </a:t>
            </a:r>
            <a:r>
              <a:rPr lang="en-US" sz="2000">
                <a:solidFill>
                  <a:schemeClr val="accent3"/>
                </a:solidFill>
                <a:latin typeface="Open Sans"/>
                <a:ea typeface="Open Sans"/>
                <a:cs typeface="Open Sans"/>
              </a:rPr>
              <a:t>beliefs, fears, rumours, questions, and suggestions </a:t>
            </a:r>
            <a:r>
              <a:rPr lang="en-US" sz="2000">
                <a:solidFill>
                  <a:schemeClr val="lt1"/>
                </a:solidFill>
                <a:latin typeface="Open Sans"/>
                <a:ea typeface="Open Sans"/>
                <a:cs typeface="Open Sans"/>
              </a:rPr>
              <a:t>communities have about the epidemic </a:t>
            </a:r>
            <a:r>
              <a:rPr lang="en-GB" sz="2000">
                <a:solidFill>
                  <a:schemeClr val="lt1"/>
                </a:solidFill>
                <a:latin typeface="Open Sans"/>
                <a:ea typeface="Open Sans"/>
                <a:cs typeface="Open Sans"/>
              </a:rPr>
              <a:t>and how these change and evolve over time</a:t>
            </a:r>
          </a:p>
          <a:p>
            <a:pPr marL="1144817" marR="0" lvl="1" indent="-457200" algn="l" defTabSz="914400" rtl="0" eaLnBrk="0" fontAlgn="base" latinLnBrk="0" hangingPunct="0">
              <a:lnSpc>
                <a:spcPct val="100000"/>
              </a:lnSpc>
              <a:spcBef>
                <a:spcPts val="0"/>
              </a:spcBef>
              <a:spcAft>
                <a:spcPts val="0"/>
              </a:spcAft>
              <a:buClr>
                <a:schemeClr val="dk1"/>
              </a:buClr>
              <a:buSzPts val="1400"/>
              <a:buFont typeface="+mj-lt"/>
              <a:buAutoNum type="arabicPeriod"/>
              <a:tabLst/>
              <a:defRPr/>
            </a:pPr>
            <a:endParaRPr lang="en-GB" sz="2000">
              <a:solidFill>
                <a:schemeClr val="lt1"/>
              </a:solidFill>
              <a:latin typeface="Open Sans"/>
              <a:ea typeface="Open Sans"/>
              <a:cs typeface="Open Sans"/>
            </a:endParaRPr>
          </a:p>
          <a:p>
            <a:pPr marL="1144817" marR="0" lvl="1" indent="-457200" algn="l" defTabSz="914400" rtl="0" eaLnBrk="0" fontAlgn="base" latinLnBrk="0" hangingPunct="0">
              <a:lnSpc>
                <a:spcPct val="100000"/>
              </a:lnSpc>
              <a:spcBef>
                <a:spcPts val="0"/>
              </a:spcBef>
              <a:spcAft>
                <a:spcPts val="0"/>
              </a:spcAft>
              <a:buClr>
                <a:schemeClr val="dk1"/>
              </a:buClr>
              <a:buSzPts val="1400"/>
              <a:buFont typeface="+mj-lt"/>
              <a:buAutoNum type="arabicPeriod"/>
              <a:tabLst/>
              <a:defRPr/>
            </a:pPr>
            <a:r>
              <a:rPr lang="en-GB" sz="2000">
                <a:solidFill>
                  <a:schemeClr val="lt1"/>
                </a:solidFill>
                <a:latin typeface="Open Sans"/>
                <a:ea typeface="Open Sans"/>
                <a:cs typeface="Open Sans"/>
              </a:rPr>
              <a:t>Use this information to constantly adapt and improve the response and guide operational decisions</a:t>
            </a:r>
            <a:r>
              <a:rPr lang="en-GB" sz="2000" kern="1200">
                <a:solidFill>
                  <a:schemeClr val="tx1"/>
                </a:solidFill>
                <a:effectLst/>
                <a:latin typeface="+mn-lt"/>
                <a:ea typeface="+mn-ea"/>
                <a:cs typeface="+mn-cs"/>
              </a:rPr>
              <a:t>. For example, by changing the information we share to address new rumours or fears, by changing our activities to better meet community’s needs and be more effective. </a:t>
            </a:r>
            <a:r>
              <a:rPr lang="en-US" sz="2000"/>
              <a:t>It is important to give opportunities and open channels of communication for people and communities to ask questions and debate issues of concern.</a:t>
            </a:r>
          </a:p>
          <a:p>
            <a:pPr marL="1144817" marR="0" lvl="1" indent="-457200" algn="l" defTabSz="914400" rtl="0" eaLnBrk="0" fontAlgn="base" latinLnBrk="0" hangingPunct="0">
              <a:lnSpc>
                <a:spcPct val="100000"/>
              </a:lnSpc>
              <a:spcBef>
                <a:spcPts val="0"/>
              </a:spcBef>
              <a:spcAft>
                <a:spcPts val="0"/>
              </a:spcAft>
              <a:buClr>
                <a:schemeClr val="dk1"/>
              </a:buClr>
              <a:buSzPts val="1400"/>
              <a:buFont typeface="+mj-lt"/>
              <a:buAutoNum type="arabicPeriod"/>
              <a:tabLst/>
              <a:defRPr/>
            </a:pPr>
            <a:endParaRPr lang="en-GB" sz="2000">
              <a:solidFill>
                <a:schemeClr val="lt1"/>
              </a:solidFill>
              <a:latin typeface="Open Sans"/>
              <a:ea typeface="Open Sans"/>
              <a:cs typeface="Open Sans"/>
            </a:endParaRPr>
          </a:p>
          <a:p>
            <a:pPr marL="1028700" lvl="1" indent="-342900">
              <a:buFont typeface="Arial" panose="020B0604020202020204" pitchFamily="34" charset="0"/>
              <a:buChar char="•"/>
            </a:pPr>
            <a:r>
              <a:rPr lang="en-GB" sz="2000">
                <a:solidFill>
                  <a:schemeClr val="lt1"/>
                </a:solidFill>
                <a:latin typeface="Open Sans"/>
                <a:ea typeface="Open Sans"/>
                <a:cs typeface="Open Sans"/>
              </a:rPr>
              <a:t>Identifying and supporting </a:t>
            </a:r>
            <a:r>
              <a:rPr lang="en-GB" sz="2000">
                <a:solidFill>
                  <a:schemeClr val="accent3"/>
                </a:solidFill>
                <a:latin typeface="Open Sans"/>
                <a:ea typeface="Open Sans"/>
                <a:cs typeface="Open Sans"/>
              </a:rPr>
              <a:t>community-led solutions </a:t>
            </a:r>
            <a:r>
              <a:rPr lang="en-GB" sz="2000">
                <a:solidFill>
                  <a:schemeClr val="lt1"/>
                </a:solidFill>
                <a:latin typeface="Open Sans"/>
                <a:ea typeface="Open Sans"/>
                <a:cs typeface="Open Sans"/>
              </a:rPr>
              <a:t>for implementing prevention measures and bringing outbreaks under control, ensuring people’s active participation in shaping the epidemic response. This builds community ownership and improves the effectiveness of the response – which is critical to success </a:t>
            </a:r>
            <a:r>
              <a:rPr lang="en-GB" sz="2000" b="0" i="0" u="none" strike="noStrike" cap="none">
                <a:solidFill>
                  <a:schemeClr val="dk1"/>
                </a:solidFill>
                <a:effectLst/>
                <a:latin typeface="+mn-lt"/>
                <a:ea typeface="Calibri"/>
                <a:cs typeface="Calibri"/>
                <a:sym typeface="Calibri"/>
              </a:rPr>
              <a:t>as it will be the actions of community members that will end – or sustain – an outbreak.</a:t>
            </a:r>
          </a:p>
          <a:p>
            <a:pPr marL="457200" marR="0" lvl="0" indent="-457200" algn="l" defTabSz="914400" rtl="0" eaLnBrk="0" fontAlgn="base" latinLnBrk="0" hangingPunct="0">
              <a:lnSpc>
                <a:spcPct val="100000"/>
              </a:lnSpc>
              <a:spcBef>
                <a:spcPts val="0"/>
              </a:spcBef>
              <a:spcAft>
                <a:spcPts val="0"/>
              </a:spcAft>
              <a:buClr>
                <a:schemeClr val="dk1"/>
              </a:buClr>
              <a:buSzPts val="1400"/>
              <a:buFont typeface="Arial" panose="020B0604020202020204" pitchFamily="34" charset="0"/>
              <a:buChar char="•"/>
              <a:tabLst/>
              <a:defRPr/>
            </a:pPr>
            <a:endParaRPr lang="en-GB" sz="2000" b="0">
              <a:solidFill>
                <a:schemeClr val="lt1"/>
              </a:solidFill>
              <a:latin typeface="Open Sans"/>
              <a:ea typeface="Open Sans"/>
              <a:cs typeface="Open Sans"/>
            </a:endParaRPr>
          </a:p>
          <a:p>
            <a:pPr marL="457200" marR="0" lvl="0" indent="-457200" algn="l" defTabSz="914400" rtl="0" eaLnBrk="0" fontAlgn="base" latinLnBrk="0" hangingPunct="0">
              <a:lnSpc>
                <a:spcPct val="100000"/>
              </a:lnSpc>
              <a:spcBef>
                <a:spcPts val="0"/>
              </a:spcBef>
              <a:spcAft>
                <a:spcPts val="0"/>
              </a:spcAft>
              <a:buClr>
                <a:schemeClr val="dk1"/>
              </a:buClr>
              <a:buSzPts val="1400"/>
              <a:buFont typeface="Arial" panose="020B0604020202020204" pitchFamily="34" charset="0"/>
              <a:buChar char="•"/>
              <a:tabLst/>
              <a:defRPr/>
            </a:pPr>
            <a:r>
              <a:rPr lang="en-US" sz="2000" b="0"/>
              <a:t>This slide shows how </a:t>
            </a:r>
            <a:r>
              <a:rPr lang="en-US" sz="2000" b="1"/>
              <a:t>risk communication and community engagement (RCCE) is an ongoing process which builds TRUST </a:t>
            </a:r>
            <a:r>
              <a:rPr lang="en-GB" sz="2000" kern="1200">
                <a:solidFill>
                  <a:schemeClr val="tx1"/>
                </a:solidFill>
                <a:effectLst/>
                <a:latin typeface="+mn-lt"/>
                <a:ea typeface="+mn-ea"/>
                <a:cs typeface="+mn-cs"/>
              </a:rPr>
              <a:t>in humanitarian responders, which is particularly important during an outbreak when fear, misinformation and rumours make it harder for people to identify which information is reliable and trustworthy. This can lead people to adopt ineffective prevention measures, which increase their risk of infection. </a:t>
            </a:r>
            <a:r>
              <a:rPr lang="en-GB" sz="2000" b="0" i="0" u="none" strike="noStrike" cap="none">
                <a:solidFill>
                  <a:schemeClr val="dk1"/>
                </a:solidFill>
                <a:effectLst/>
                <a:latin typeface="+mn-lt"/>
                <a:ea typeface="Calibri"/>
                <a:cs typeface="Calibri"/>
                <a:sym typeface="Calibri"/>
              </a:rPr>
              <a:t>Communities who do not understand or accept health interventions, or perceive them as a threat, have also been known to turn to violence, as demonstrated during the Ebola outbreak in the Democratic Republic of Congo (DRC). This lack of trust limits community involvement and people may not cooperate in activities designed to halt the spread of infection, such as rapid reporting and isolation of cases.</a:t>
            </a:r>
          </a:p>
          <a:p>
            <a:pPr marL="457200" marR="0" lvl="0" indent="-457200" algn="l" defTabSz="914400" rtl="0" eaLnBrk="0" fontAlgn="base" latinLnBrk="0" hangingPunct="0">
              <a:lnSpc>
                <a:spcPct val="100000"/>
              </a:lnSpc>
              <a:spcBef>
                <a:spcPts val="0"/>
              </a:spcBef>
              <a:spcAft>
                <a:spcPts val="0"/>
              </a:spcAft>
              <a:buClr>
                <a:schemeClr val="dk1"/>
              </a:buClr>
              <a:buSzPts val="1400"/>
              <a:buFont typeface="Arial" panose="020B0604020202020204" pitchFamily="34" charset="0"/>
              <a:buChar char="•"/>
              <a:tabLst/>
              <a:defRPr/>
            </a:pPr>
            <a:endParaRPr lang="en-GB" sz="2000">
              <a:solidFill>
                <a:schemeClr val="lt1"/>
              </a:solidFill>
              <a:latin typeface="Open Sans"/>
              <a:ea typeface="Open Sans"/>
              <a:cs typeface="Open Sans"/>
            </a:endParaRPr>
          </a:p>
          <a:p>
            <a:pPr marL="1144817" marR="0" lvl="1" indent="-457200" algn="l" defTabSz="914400" rtl="0" eaLnBrk="0" fontAlgn="base" latinLnBrk="0" hangingPunct="0">
              <a:lnSpc>
                <a:spcPct val="100000"/>
              </a:lnSpc>
              <a:spcBef>
                <a:spcPts val="0"/>
              </a:spcBef>
              <a:spcAft>
                <a:spcPts val="0"/>
              </a:spcAft>
              <a:buClr>
                <a:schemeClr val="dk1"/>
              </a:buClr>
              <a:buSzPts val="1400"/>
              <a:buFont typeface="+mj-lt"/>
              <a:buAutoNum type="arabicPeriod"/>
              <a:tabLst/>
              <a:defRPr/>
            </a:pPr>
            <a:endParaRPr lang="en-US" sz="2000">
              <a:solidFill>
                <a:schemeClr val="lt1"/>
              </a:solidFill>
              <a:latin typeface="Open Sans"/>
              <a:ea typeface="Open Sans"/>
              <a:cs typeface="Open Sans"/>
            </a:endParaRPr>
          </a:p>
          <a:p>
            <a:pPr marL="1144817" lvl="1" indent="-457200" algn="l" rtl="0">
              <a:lnSpc>
                <a:spcPct val="100000"/>
              </a:lnSpc>
              <a:spcBef>
                <a:spcPts val="0"/>
              </a:spcBef>
              <a:spcAft>
                <a:spcPts val="0"/>
              </a:spcAft>
              <a:buClr>
                <a:schemeClr val="dk1"/>
              </a:buClr>
              <a:buSzPts val="1400"/>
              <a:buFont typeface="+mj-lt"/>
              <a:buAutoNum type="arabicPeriod"/>
            </a:pPr>
            <a:endParaRPr lang="en-GB" kern="1200">
              <a:solidFill>
                <a:schemeClr val="tx1"/>
              </a:solidFill>
              <a:effectLst/>
              <a:latin typeface="+mn-lt"/>
              <a:ea typeface="+mn-ea"/>
              <a:cs typeface="+mn-cs"/>
            </a:endParaRPr>
          </a:p>
        </p:txBody>
      </p:sp>
      <p:sp>
        <p:nvSpPr>
          <p:cNvPr id="725" name="Google Shape;72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base" latinLnBrk="0" hangingPunct="1">
              <a:lnSpc>
                <a:spcPct val="100000"/>
              </a:lnSpc>
              <a:spcBef>
                <a:spcPts val="0"/>
              </a:spcBef>
              <a:spcAft>
                <a:spcPts val="0"/>
              </a:spcAft>
              <a:buClr>
                <a:prstClr val="black"/>
              </a:buClr>
              <a:buSzPts val="1400"/>
              <a:buFont typeface="Calibri"/>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ts val="0"/>
                </a:spcBef>
                <a:spcAft>
                  <a:spcPts val="0"/>
                </a:spcAft>
                <a:buClr>
                  <a:prstClr val="black"/>
                </a:buClr>
                <a:buSzPts val="1400"/>
                <a:buFont typeface="Calibri"/>
                <a:buNone/>
                <a:tabLst/>
                <a:defRPr/>
              </a:pPr>
              <a:t>4</a:t>
            </a:fld>
            <a:endParaRPr kumimoji="0"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p1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1" name="Google Shape;591;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2000" b="1">
                <a:latin typeface="Calibri"/>
                <a:ea typeface="Calibri"/>
                <a:cs typeface="Calibri"/>
                <a:sym typeface="Calibri"/>
              </a:rPr>
              <a:t>FACILITATOR NOTES</a:t>
            </a:r>
            <a:endParaRPr/>
          </a:p>
          <a:p>
            <a:pPr marL="0" lvl="0" indent="0" algn="just" rtl="0">
              <a:lnSpc>
                <a:spcPct val="100000"/>
              </a:lnSpc>
              <a:spcBef>
                <a:spcPts val="542"/>
              </a:spcBef>
              <a:spcAft>
                <a:spcPts val="0"/>
              </a:spcAft>
              <a:buClr>
                <a:schemeClr val="dk1"/>
              </a:buClr>
              <a:buSzPts val="1805"/>
              <a:buFont typeface="Noto Sans Symbols"/>
              <a:buNone/>
            </a:pPr>
            <a:endParaRPr b="1">
              <a:latin typeface="Arial"/>
              <a:ea typeface="Arial"/>
              <a:cs typeface="Arial"/>
              <a:sym typeface="Arial"/>
            </a:endParaRPr>
          </a:p>
          <a:p>
            <a:pPr marL="171450" lvl="0" indent="-171450" algn="just" rtl="0">
              <a:lnSpc>
                <a:spcPct val="100000"/>
              </a:lnSpc>
              <a:spcBef>
                <a:spcPts val="540"/>
              </a:spcBef>
              <a:spcAft>
                <a:spcPts val="0"/>
              </a:spcAft>
              <a:buClr>
                <a:schemeClr val="dk1"/>
              </a:buClr>
              <a:buSzPts val="1800"/>
              <a:buFont typeface="Arial"/>
              <a:buChar char="•"/>
            </a:pPr>
            <a:r>
              <a:rPr lang="en-GB" b="0">
                <a:latin typeface="Arial"/>
                <a:ea typeface="Arial"/>
                <a:cs typeface="Arial"/>
                <a:sym typeface="Arial"/>
              </a:rPr>
              <a:t>Within the Movement there are organisational commitments to community engagement and accountability</a:t>
            </a:r>
            <a:endParaRPr/>
          </a:p>
          <a:p>
            <a:pPr marL="171450" lvl="0" indent="-95250" algn="just" rtl="0">
              <a:lnSpc>
                <a:spcPct val="100000"/>
              </a:lnSpc>
              <a:spcBef>
                <a:spcPts val="360"/>
              </a:spcBef>
              <a:spcAft>
                <a:spcPts val="0"/>
              </a:spcAft>
              <a:buClr>
                <a:schemeClr val="dk1"/>
              </a:buClr>
              <a:buSzPts val="1200"/>
              <a:buFont typeface="Arial"/>
              <a:buNone/>
            </a:pPr>
            <a:endParaRPr sz="1200" b="1">
              <a:latin typeface="Arial"/>
              <a:ea typeface="Arial"/>
              <a:cs typeface="Arial"/>
              <a:sym typeface="Arial"/>
            </a:endParaRPr>
          </a:p>
          <a:p>
            <a:pPr marL="171450" lvl="0" indent="-171450" algn="just" rtl="0">
              <a:lnSpc>
                <a:spcPct val="100000"/>
              </a:lnSpc>
              <a:spcBef>
                <a:spcPts val="540"/>
              </a:spcBef>
              <a:spcAft>
                <a:spcPts val="0"/>
              </a:spcAft>
              <a:buClr>
                <a:schemeClr val="dk1"/>
              </a:buClr>
              <a:buSzPts val="1800"/>
              <a:buFont typeface="Arial"/>
              <a:buChar char="•"/>
            </a:pPr>
            <a:r>
              <a:rPr lang="en-GB" b="1">
                <a:latin typeface="Arial"/>
                <a:ea typeface="Arial"/>
                <a:cs typeface="Arial"/>
                <a:sym typeface="Arial"/>
              </a:rPr>
              <a:t>The Code of Conduct for the International RCRC Movement and NGOs in Disaster Response Programmes states:</a:t>
            </a:r>
            <a:endParaRPr/>
          </a:p>
          <a:p>
            <a:pPr marL="858844" lvl="1" indent="-171227" algn="just" rtl="0">
              <a:lnSpc>
                <a:spcPct val="100000"/>
              </a:lnSpc>
              <a:spcBef>
                <a:spcPts val="540"/>
              </a:spcBef>
              <a:spcAft>
                <a:spcPts val="0"/>
              </a:spcAft>
              <a:buClr>
                <a:schemeClr val="dk1"/>
              </a:buClr>
              <a:buSzPts val="1800"/>
              <a:buFont typeface="Arial"/>
              <a:buChar char="•"/>
            </a:pPr>
            <a:r>
              <a:rPr lang="en-GB">
                <a:latin typeface="Arial"/>
                <a:ea typeface="Arial"/>
                <a:cs typeface="Arial"/>
                <a:sym typeface="Arial"/>
              </a:rPr>
              <a:t>“</a:t>
            </a:r>
            <a:r>
              <a:rPr lang="en-GB" i="1">
                <a:latin typeface="Arial"/>
                <a:ea typeface="Arial"/>
                <a:cs typeface="Arial"/>
                <a:sym typeface="Arial"/>
              </a:rPr>
              <a:t>Ways shall be found to involve programme beneficiaries in the management of relief aid”</a:t>
            </a:r>
            <a:endParaRPr/>
          </a:p>
          <a:p>
            <a:pPr marL="858844" lvl="1" indent="-171227" algn="just" rtl="0">
              <a:lnSpc>
                <a:spcPct val="100000"/>
              </a:lnSpc>
              <a:spcBef>
                <a:spcPts val="420"/>
              </a:spcBef>
              <a:spcAft>
                <a:spcPts val="0"/>
              </a:spcAft>
              <a:buClr>
                <a:schemeClr val="dk1"/>
              </a:buClr>
              <a:buSzPts val="1400"/>
              <a:buFont typeface="Arial"/>
              <a:buChar char="•"/>
            </a:pPr>
            <a:r>
              <a:rPr lang="en-GB" sz="1400">
                <a:latin typeface="Arial"/>
                <a:ea typeface="Arial"/>
                <a:cs typeface="Arial"/>
                <a:sym typeface="Arial"/>
              </a:rPr>
              <a:t>“</a:t>
            </a:r>
            <a:r>
              <a:rPr lang="en-GB" sz="1400" i="1">
                <a:latin typeface="Arial"/>
                <a:ea typeface="Arial"/>
                <a:cs typeface="Arial"/>
                <a:sym typeface="Arial"/>
              </a:rPr>
              <a:t>We hold ourselves accountable to both those we seek to assist and those from whom we accept resources”</a:t>
            </a:r>
            <a:endParaRPr/>
          </a:p>
          <a:p>
            <a:pPr marL="0" lvl="0" indent="0" algn="l" rtl="0">
              <a:lnSpc>
                <a:spcPct val="100000"/>
              </a:lnSpc>
              <a:spcBef>
                <a:spcPts val="542"/>
              </a:spcBef>
              <a:spcAft>
                <a:spcPts val="0"/>
              </a:spcAft>
              <a:buSzPts val="1400"/>
              <a:buNone/>
            </a:pPr>
            <a:endParaRPr/>
          </a:p>
          <a:p>
            <a:pPr marL="171450" lvl="0" indent="-171450" algn="just" rtl="0">
              <a:lnSpc>
                <a:spcPct val="100000"/>
              </a:lnSpc>
              <a:spcBef>
                <a:spcPts val="541"/>
              </a:spcBef>
              <a:spcAft>
                <a:spcPts val="0"/>
              </a:spcAft>
              <a:buClr>
                <a:schemeClr val="dk1"/>
              </a:buClr>
              <a:buSzPts val="1804"/>
              <a:buFont typeface="Arial"/>
              <a:buChar char="•"/>
            </a:pPr>
            <a:r>
              <a:rPr lang="en-GB" sz="1804" b="1">
                <a:solidFill>
                  <a:schemeClr val="dk1"/>
                </a:solidFill>
                <a:latin typeface="Arial"/>
                <a:ea typeface="Arial"/>
                <a:cs typeface="Arial"/>
                <a:sym typeface="Arial"/>
              </a:rPr>
              <a:t>The Principles and Rules for RCRC Humanitarian Action state:</a:t>
            </a:r>
            <a:endParaRPr/>
          </a:p>
          <a:p>
            <a:pPr marL="858844" lvl="1" indent="-171227" algn="l" rtl="0">
              <a:lnSpc>
                <a:spcPct val="100000"/>
              </a:lnSpc>
              <a:spcBef>
                <a:spcPts val="540"/>
              </a:spcBef>
              <a:spcAft>
                <a:spcPts val="0"/>
              </a:spcAft>
              <a:buClr>
                <a:schemeClr val="dk1"/>
              </a:buClr>
              <a:buSzPts val="1800"/>
              <a:buFont typeface="Arial"/>
              <a:buChar char="•"/>
            </a:pPr>
            <a:r>
              <a:rPr lang="en-GB"/>
              <a:t>Principle 9. We ensure that our assistance is appropriate, efficient, effective, and accountable, and we support the transition from relief to recovery for disaster affected people.</a:t>
            </a:r>
            <a:endParaRPr/>
          </a:p>
          <a:p>
            <a:pPr marL="858844" lvl="1" indent="-171227" algn="l" rtl="0">
              <a:lnSpc>
                <a:spcPct val="100000"/>
              </a:lnSpc>
              <a:spcBef>
                <a:spcPts val="540"/>
              </a:spcBef>
              <a:spcAft>
                <a:spcPts val="0"/>
              </a:spcAft>
              <a:buClr>
                <a:schemeClr val="dk1"/>
              </a:buClr>
              <a:buSzPts val="1800"/>
              <a:buFont typeface="Arial"/>
              <a:buChar char="•"/>
            </a:pPr>
            <a:r>
              <a:rPr lang="en-GB"/>
              <a:t>Rule 5 on Quality and Accountability, which includes:</a:t>
            </a:r>
            <a:endParaRPr/>
          </a:p>
          <a:p>
            <a:pPr marL="1316268" lvl="2" indent="-171450" algn="l" rtl="0">
              <a:lnSpc>
                <a:spcPct val="100000"/>
              </a:lnSpc>
              <a:spcBef>
                <a:spcPts val="540"/>
              </a:spcBef>
              <a:spcAft>
                <a:spcPts val="0"/>
              </a:spcAft>
              <a:buClr>
                <a:schemeClr val="dk1"/>
              </a:buClr>
              <a:buSzPts val="1800"/>
              <a:buFont typeface="Arial"/>
              <a:buChar char="•"/>
            </a:pPr>
            <a:r>
              <a:rPr lang="en-GB"/>
              <a:t>5.4 National Societies and the International Federation consider themselves as accountable to disaster-affected people and shall involve them in needs assessment and decision-making to ensure that assistance is appropriate and meets their needs and priorities.</a:t>
            </a:r>
            <a:endParaRPr/>
          </a:p>
          <a:p>
            <a:pPr marL="1316268" lvl="2" indent="-171450" algn="l" rtl="0">
              <a:lnSpc>
                <a:spcPct val="100000"/>
              </a:lnSpc>
              <a:spcBef>
                <a:spcPts val="540"/>
              </a:spcBef>
              <a:spcAft>
                <a:spcPts val="0"/>
              </a:spcAft>
              <a:buClr>
                <a:schemeClr val="dk1"/>
              </a:buClr>
              <a:buSzPts val="1800"/>
              <a:buFont typeface="Arial"/>
              <a:buChar char="•"/>
            </a:pPr>
            <a:r>
              <a:rPr lang="en-GB"/>
              <a:t>5.5 National Societies and the International Federation shall work to put in place transparent communication, feedback and complaints mechanisms which invite disaster affected people to share concerns regarding the assistance provided. The National Societies and the International Federation shall ensure appropriate follow up on feedback.</a:t>
            </a:r>
            <a:endParaRPr/>
          </a:p>
          <a:p>
            <a:pPr marL="0" lvl="0" indent="0" algn="l" rtl="0">
              <a:lnSpc>
                <a:spcPct val="100000"/>
              </a:lnSpc>
              <a:spcBef>
                <a:spcPts val="542"/>
              </a:spcBef>
              <a:spcAft>
                <a:spcPts val="0"/>
              </a:spcAft>
              <a:buSzPts val="1400"/>
              <a:buNone/>
            </a:pPr>
            <a:endParaRPr sz="1804">
              <a:solidFill>
                <a:schemeClr val="dk1"/>
              </a:solidFill>
              <a:latin typeface="Calibri"/>
              <a:ea typeface="Calibri"/>
              <a:cs typeface="Calibri"/>
              <a:sym typeface="Calibri"/>
            </a:endParaRPr>
          </a:p>
          <a:p>
            <a:pPr marL="342900" lvl="0" indent="-342900" algn="l" rtl="0">
              <a:lnSpc>
                <a:spcPct val="100000"/>
              </a:lnSpc>
              <a:spcBef>
                <a:spcPts val="541"/>
              </a:spcBef>
              <a:spcAft>
                <a:spcPts val="0"/>
              </a:spcAft>
              <a:buClr>
                <a:schemeClr val="dk1"/>
              </a:buClr>
              <a:buSzPts val="1804"/>
              <a:buFont typeface="Arial"/>
              <a:buChar char="•"/>
            </a:pPr>
            <a:r>
              <a:rPr lang="en-GB" sz="1804" b="1">
                <a:solidFill>
                  <a:schemeClr val="dk1"/>
                </a:solidFill>
                <a:latin typeface="Arial"/>
                <a:ea typeface="Arial"/>
                <a:cs typeface="Arial"/>
                <a:sym typeface="Arial"/>
              </a:rPr>
              <a:t>The Movement-wide Minimum Commitments for Community Engagement and Accountability (CR/19/R1) </a:t>
            </a:r>
            <a:r>
              <a:rPr lang="en-GB" sz="1804">
                <a:solidFill>
                  <a:schemeClr val="dk1"/>
                </a:solidFill>
                <a:latin typeface="Calibri"/>
                <a:ea typeface="Calibri"/>
                <a:cs typeface="Calibri"/>
                <a:sym typeface="Calibri"/>
              </a:rPr>
              <a:t>were adopted at the Council of Delegates on 08 December 2019. These overarching, strategic commitments aim to ensure a consistent approach to how we engage with and are accountable to people and communities across the Movement. All members of the Movement, including every National Society, ICRC delegation and IFRC office, is responsible for meeting and upholding these commitments and they are relevant and applicable to all staff and volunteers throughout the Movement regardless of their role</a:t>
            </a:r>
            <a:endParaRPr/>
          </a:p>
          <a:p>
            <a:pPr marL="285750" lvl="0" indent="-158750" algn="l" rtl="0">
              <a:lnSpc>
                <a:spcPct val="100000"/>
              </a:lnSpc>
              <a:spcBef>
                <a:spcPts val="1000"/>
              </a:spcBef>
              <a:spcAft>
                <a:spcPts val="0"/>
              </a:spcAft>
              <a:buClr>
                <a:schemeClr val="dk1"/>
              </a:buClr>
              <a:buSzPts val="2000"/>
              <a:buFont typeface="Arial"/>
              <a:buNone/>
            </a:pPr>
            <a:endParaRPr sz="2000">
              <a:latin typeface="Calibri"/>
              <a:ea typeface="Calibri"/>
              <a:cs typeface="Calibri"/>
              <a:sym typeface="Calibri"/>
            </a:endParaRPr>
          </a:p>
        </p:txBody>
      </p:sp>
      <p:sp>
        <p:nvSpPr>
          <p:cNvPr id="592" name="Google Shape;592;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10: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2" name="Google Shape;56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5333F"/>
              </a:buClr>
              <a:buSzPts val="1800"/>
              <a:buFont typeface="Open Sans"/>
              <a:buNone/>
            </a:pPr>
            <a:r>
              <a:rPr lang="en-GB" sz="1800" b="1">
                <a:solidFill>
                  <a:srgbClr val="F5333F"/>
                </a:solidFill>
                <a:latin typeface="Open Sans"/>
                <a:ea typeface="Open Sans"/>
                <a:cs typeface="Open Sans"/>
                <a:sym typeface="Open Sans"/>
              </a:rPr>
              <a:t>FACILITATORS NOTES </a:t>
            </a:r>
          </a:p>
          <a:p>
            <a:pPr marL="0" marR="0" lvl="0" indent="0" algn="l" rtl="0">
              <a:lnSpc>
                <a:spcPct val="100000"/>
              </a:lnSpc>
              <a:spcBef>
                <a:spcPts val="0"/>
              </a:spcBef>
              <a:spcAft>
                <a:spcPts val="0"/>
              </a:spcAft>
              <a:buClr>
                <a:srgbClr val="F5333F"/>
              </a:buClr>
              <a:buSzPts val="1800"/>
              <a:buFont typeface="Open Sans"/>
              <a:buNone/>
            </a:pPr>
            <a:endParaRPr lang="en-GB" sz="1800" b="1">
              <a:solidFill>
                <a:srgbClr val="F5333F"/>
              </a:solidFill>
              <a:latin typeface="Open Sans"/>
              <a:ea typeface="Open Sans"/>
              <a:cs typeface="Open Sans"/>
              <a:sym typeface="Open Sans"/>
            </a:endParaRPr>
          </a:p>
          <a:p>
            <a:pPr marL="285750" marR="0" lvl="0" indent="-285750" algn="l" rtl="0">
              <a:lnSpc>
                <a:spcPct val="100000"/>
              </a:lnSpc>
              <a:spcBef>
                <a:spcPts val="0"/>
              </a:spcBef>
              <a:spcAft>
                <a:spcPts val="0"/>
              </a:spcAft>
              <a:buClr>
                <a:srgbClr val="F5333F"/>
              </a:buClr>
              <a:buSzPts val="1800"/>
              <a:buFontTx/>
              <a:buChar char="-"/>
            </a:pPr>
            <a:r>
              <a:rPr lang="en-GB" sz="2000" b="0">
                <a:solidFill>
                  <a:srgbClr val="F5333F"/>
                </a:solidFill>
                <a:latin typeface="Open Sans"/>
                <a:ea typeface="Open Sans"/>
                <a:cs typeface="Open Sans"/>
                <a:sym typeface="Open Sans"/>
              </a:rPr>
              <a:t>First ask participants if they have any examples of feedback mechanisms in their programmes or operations</a:t>
            </a:r>
          </a:p>
          <a:p>
            <a:pPr marL="285750" marR="0" lvl="0" indent="-285750" algn="l" rtl="0">
              <a:lnSpc>
                <a:spcPct val="100000"/>
              </a:lnSpc>
              <a:spcBef>
                <a:spcPts val="0"/>
              </a:spcBef>
              <a:spcAft>
                <a:spcPts val="0"/>
              </a:spcAft>
              <a:buClr>
                <a:srgbClr val="F5333F"/>
              </a:buClr>
              <a:buSzPts val="1800"/>
              <a:buFontTx/>
              <a:buChar char="-"/>
            </a:pPr>
            <a:endParaRPr lang="en-GB" sz="2000" b="0">
              <a:solidFill>
                <a:srgbClr val="F5333F"/>
              </a:solidFill>
              <a:latin typeface="Open Sans"/>
              <a:ea typeface="Open Sans"/>
              <a:cs typeface="Open Sans"/>
              <a:sym typeface="Open Sans"/>
            </a:endParaRPr>
          </a:p>
          <a:p>
            <a:pPr marL="285750" marR="0" lvl="0" indent="-285750" algn="l" defTabSz="914400" rtl="0" eaLnBrk="1" fontAlgn="auto" latinLnBrk="0" hangingPunct="1">
              <a:lnSpc>
                <a:spcPct val="100000"/>
              </a:lnSpc>
              <a:spcBef>
                <a:spcPts val="0"/>
              </a:spcBef>
              <a:spcAft>
                <a:spcPts val="0"/>
              </a:spcAft>
              <a:buClr>
                <a:srgbClr val="F5333F"/>
              </a:buClr>
              <a:buSzPts val="1800"/>
              <a:buFontTx/>
              <a:buChar char="-"/>
              <a:tabLst/>
              <a:defRPr/>
            </a:pPr>
            <a:r>
              <a:rPr lang="en-GB" sz="2000" b="1">
                <a:solidFill>
                  <a:srgbClr val="F5333F"/>
                </a:solidFill>
                <a:latin typeface="Open Sans"/>
                <a:ea typeface="Open Sans"/>
                <a:cs typeface="Open Sans"/>
                <a:sym typeface="Open Sans"/>
              </a:rPr>
              <a:t>Explain </a:t>
            </a:r>
            <a:r>
              <a:rPr lang="en-GB" sz="1800" b="1">
                <a:solidFill>
                  <a:srgbClr val="F5333F"/>
                </a:solidFill>
                <a:latin typeface="Calibri"/>
                <a:ea typeface="Open Sans"/>
                <a:cs typeface="Calibri"/>
                <a:sym typeface="Calibri"/>
              </a:rPr>
              <a:t>f</a:t>
            </a:r>
            <a:r>
              <a:rPr lang="en-GB" sz="1800" b="1">
                <a:latin typeface="Calibri"/>
                <a:cs typeface="Calibri"/>
                <a:sym typeface="Calibri"/>
              </a:rPr>
              <a:t>eedback mechanisms </a:t>
            </a:r>
            <a:r>
              <a:rPr lang="en-GB" sz="1800" b="0">
                <a:latin typeface="Calibri"/>
                <a:cs typeface="Calibri"/>
                <a:sym typeface="Calibri"/>
              </a:rPr>
              <a:t>support us to receive, analyse, respond to, and act on, community questions, complaints, requests, suggestions, beliefs, rumours and praise. This can be about the </a:t>
            </a:r>
            <a:r>
              <a:rPr lang="en-GB" sz="1800" b="0" i="0" u="none" strike="noStrike" cap="none">
                <a:solidFill>
                  <a:schemeClr val="dk1"/>
                </a:solidFill>
                <a:effectLst/>
                <a:latin typeface="Calibri"/>
                <a:ea typeface="Calibri"/>
                <a:cs typeface="Calibri"/>
                <a:sym typeface="Calibri"/>
              </a:rPr>
              <a:t>services and support we provide, beliefs about a specific topic or issue related to our work (for example a public health concern), or about the behaviour and conduct of our staff and volunteers. Examples include:</a:t>
            </a:r>
          </a:p>
          <a:p>
            <a:pPr marL="742950" lvl="1" indent="-285750" algn="l" rtl="0">
              <a:lnSpc>
                <a:spcPct val="100000"/>
              </a:lnSpc>
              <a:spcBef>
                <a:spcPts val="0"/>
              </a:spcBef>
              <a:spcAft>
                <a:spcPts val="0"/>
              </a:spcAft>
              <a:buSzPts val="1400"/>
              <a:buFontTx/>
              <a:buChar char="-"/>
            </a:pPr>
            <a:r>
              <a:rPr lang="en-GB" sz="1800" b="0">
                <a:latin typeface="Calibri"/>
                <a:cs typeface="Calibri"/>
                <a:sym typeface="Calibri"/>
              </a:rPr>
              <a:t>Telephone hotlines where people can call and ask questions or share concerns</a:t>
            </a:r>
          </a:p>
          <a:p>
            <a:pPr marL="742950" lvl="1" indent="-285750" algn="l" rtl="0">
              <a:lnSpc>
                <a:spcPct val="100000"/>
              </a:lnSpc>
              <a:spcBef>
                <a:spcPts val="0"/>
              </a:spcBef>
              <a:spcAft>
                <a:spcPts val="0"/>
              </a:spcAft>
              <a:buSzPts val="1400"/>
              <a:buFontTx/>
              <a:buChar char="-"/>
            </a:pPr>
            <a:r>
              <a:rPr lang="en-GB" sz="1800" b="0">
                <a:latin typeface="Calibri"/>
                <a:cs typeface="Calibri"/>
                <a:sym typeface="Calibri"/>
              </a:rPr>
              <a:t>Community helpdesks during activities or at regular times</a:t>
            </a:r>
          </a:p>
          <a:p>
            <a:pPr marL="742950" lvl="1" indent="-285750" algn="l" rtl="0">
              <a:lnSpc>
                <a:spcPct val="100000"/>
              </a:lnSpc>
              <a:spcBef>
                <a:spcPts val="0"/>
              </a:spcBef>
              <a:spcAft>
                <a:spcPts val="0"/>
              </a:spcAft>
              <a:buSzPts val="1400"/>
              <a:buFontTx/>
              <a:buChar char="-"/>
            </a:pPr>
            <a:r>
              <a:rPr lang="en-GB" sz="1800" b="0">
                <a:latin typeface="Calibri"/>
                <a:cs typeface="Calibri"/>
                <a:sym typeface="Calibri"/>
              </a:rPr>
              <a:t>Suggestion boxes in communities where people can post written feedback</a:t>
            </a:r>
          </a:p>
          <a:p>
            <a:pPr marL="742950" lvl="1" indent="-285750" algn="l" rtl="0">
              <a:lnSpc>
                <a:spcPct val="100000"/>
              </a:lnSpc>
              <a:spcBef>
                <a:spcPts val="0"/>
              </a:spcBef>
              <a:spcAft>
                <a:spcPts val="0"/>
              </a:spcAft>
              <a:buSzPts val="1400"/>
              <a:buFontTx/>
              <a:buChar char="-"/>
            </a:pPr>
            <a:r>
              <a:rPr lang="en-GB" sz="1800" b="0">
                <a:latin typeface="Calibri"/>
                <a:cs typeface="Calibri"/>
                <a:sym typeface="Calibri"/>
              </a:rPr>
              <a:t>Running surveys either face to face or online or by phone to ask questions about people’s satisfaction with a programme or what they think about specific issues</a:t>
            </a:r>
          </a:p>
          <a:p>
            <a:pPr marL="742950" lvl="1" indent="-285750" algn="l" rtl="0">
              <a:lnSpc>
                <a:spcPct val="100000"/>
              </a:lnSpc>
              <a:spcBef>
                <a:spcPts val="0"/>
              </a:spcBef>
              <a:spcAft>
                <a:spcPts val="0"/>
              </a:spcAft>
              <a:buSzPts val="1400"/>
              <a:buFontTx/>
              <a:buChar char="-"/>
            </a:pPr>
            <a:r>
              <a:rPr lang="en-GB" sz="1800" b="0">
                <a:latin typeface="Calibri"/>
                <a:cs typeface="Calibri"/>
                <a:sym typeface="Calibri"/>
              </a:rPr>
              <a:t>Volunteers are trained to listen to feedback and/or ask questions during activities such as house-to-house visits or health promotion sessions</a:t>
            </a:r>
          </a:p>
          <a:p>
            <a:pPr marL="742950" lvl="1" indent="-285750" algn="l" rtl="0">
              <a:lnSpc>
                <a:spcPct val="100000"/>
              </a:lnSpc>
              <a:spcBef>
                <a:spcPts val="0"/>
              </a:spcBef>
              <a:spcAft>
                <a:spcPts val="0"/>
              </a:spcAft>
              <a:buSzPts val="1400"/>
              <a:buFontTx/>
              <a:buChar char="-"/>
            </a:pPr>
            <a:r>
              <a:rPr lang="en-GB" sz="1800" b="0">
                <a:latin typeface="Calibri"/>
                <a:cs typeface="Calibri"/>
                <a:sym typeface="Calibri"/>
              </a:rPr>
              <a:t>Social media, such as Facebook, Twitter or WhatsApp can be used to collect feedback and ask specific question</a:t>
            </a:r>
            <a:endParaRPr/>
          </a:p>
          <a:p>
            <a:pPr marL="0" lvl="0" indent="0" algn="l" rtl="0">
              <a:lnSpc>
                <a:spcPct val="100000"/>
              </a:lnSpc>
              <a:spcBef>
                <a:spcPts val="1140"/>
              </a:spcBef>
              <a:spcAft>
                <a:spcPts val="0"/>
              </a:spcAft>
              <a:buSzPts val="1400"/>
              <a:buNone/>
            </a:pPr>
            <a:endParaRPr sz="1800" b="1">
              <a:solidFill>
                <a:srgbClr val="FF0000"/>
              </a:solidFill>
            </a:endParaRPr>
          </a:p>
          <a:p>
            <a:pPr marL="0" marR="0" lvl="0" indent="0" algn="l" defTabSz="914400" rtl="0" eaLnBrk="1" fontAlgn="auto" latinLnBrk="0" hangingPunct="1">
              <a:lnSpc>
                <a:spcPct val="100000"/>
              </a:lnSpc>
              <a:spcBef>
                <a:spcPts val="0"/>
              </a:spcBef>
              <a:spcAft>
                <a:spcPts val="0"/>
              </a:spcAft>
              <a:buClr>
                <a:srgbClr val="F5333F"/>
              </a:buClr>
              <a:buSzPts val="1800"/>
              <a:buFontTx/>
              <a:buNone/>
              <a:tabLst/>
              <a:defRPr/>
            </a:pPr>
            <a:r>
              <a:rPr lang="en-GB" sz="1800" b="1">
                <a:latin typeface="Calibri"/>
                <a:ea typeface="Calibri"/>
                <a:cs typeface="Calibri"/>
                <a:sym typeface="Calibri"/>
              </a:rPr>
              <a:t>These examples are from the CEA Guide and can be exchanged for ones from your region, country or National Society </a:t>
            </a:r>
            <a:endParaRPr lang="en-GB" sz="1800" b="1"/>
          </a:p>
          <a:p>
            <a:pPr marL="0" lvl="0" indent="0" algn="l" rtl="0">
              <a:lnSpc>
                <a:spcPct val="100000"/>
              </a:lnSpc>
              <a:spcBef>
                <a:spcPts val="540"/>
              </a:spcBef>
              <a:spcAft>
                <a:spcPts val="0"/>
              </a:spcAft>
              <a:buSzPts val="1400"/>
              <a:buNone/>
            </a:pPr>
            <a:endParaRPr sz="1800"/>
          </a:p>
          <a:p>
            <a:pPr marL="0" lvl="0" indent="0" algn="l" rtl="0">
              <a:lnSpc>
                <a:spcPct val="100000"/>
              </a:lnSpc>
              <a:spcBef>
                <a:spcPts val="541"/>
              </a:spcBef>
              <a:spcAft>
                <a:spcPts val="0"/>
              </a:spcAft>
              <a:buSzPts val="1400"/>
              <a:buNone/>
            </a:pPr>
            <a:r>
              <a:rPr lang="en-GB" sz="1804" b="1">
                <a:solidFill>
                  <a:schemeClr val="dk1"/>
                </a:solidFill>
                <a:latin typeface="Calibri"/>
                <a:ea typeface="Calibri"/>
                <a:cs typeface="Calibri"/>
                <a:sym typeface="Calibri"/>
              </a:rPr>
              <a:t>Growing a pilot National Society feedback mechanism</a:t>
            </a:r>
            <a:endParaRPr/>
          </a:p>
          <a:p>
            <a:pPr marL="0" lvl="0" indent="0" algn="l" rtl="0">
              <a:lnSpc>
                <a:spcPct val="100000"/>
              </a:lnSpc>
              <a:spcBef>
                <a:spcPts val="541"/>
              </a:spcBef>
              <a:spcAft>
                <a:spcPts val="0"/>
              </a:spcAft>
              <a:buSzPts val="1400"/>
              <a:buNone/>
            </a:pPr>
            <a:r>
              <a:rPr lang="en-GB" sz="1804">
                <a:solidFill>
                  <a:schemeClr val="dk1"/>
                </a:solidFill>
                <a:latin typeface="Calibri"/>
                <a:ea typeface="Calibri"/>
                <a:cs typeface="Calibri"/>
                <a:sym typeface="Calibri"/>
              </a:rPr>
              <a:t>In 2014, the Lebanese Red Cross Society (LRCS) piloted a small hotline to support a cash and voucher assistance (CVA) project, supported by British Red Cross. Initially managed by the disaster management team, it was soon handed over to the PMER team as the number of calls grew. The mechanism has now been systematized and rolled out to cover most LRCS programmes and operations and the number of calls has grown each year. The most common calls are requests for assistance, programme related issues, requests for information, positive and negative feedback, and a relatively small number of formal complaints. LRCS advertises the feedback mechanism through a variety of channels including SMS, during activities in communities, posters and flyers and through partner organizations. Key benefits from the feedback mechanism include LRCS can now respond much more quickly to problems, such as lost cash cards or liquidity issues with agents. Programme staff also report the information provided by the mechanism is extremely useful to assess and adapt their services to better meet peoples’ needs. Some of the feedback mechanism’s success is attributed to the fact it started small and has been continually improved and adapted based on experience. Read the full case study - https://</a:t>
            </a:r>
            <a:r>
              <a:rPr lang="en-GB" sz="1804" err="1">
                <a:solidFill>
                  <a:schemeClr val="dk1"/>
                </a:solidFill>
                <a:latin typeface="Calibri"/>
                <a:ea typeface="Calibri"/>
                <a:cs typeface="Calibri"/>
                <a:sym typeface="Calibri"/>
              </a:rPr>
              <a:t>communityengagementhub.org</a:t>
            </a:r>
            <a:r>
              <a:rPr lang="en-GB" sz="1804">
                <a:solidFill>
                  <a:schemeClr val="dk1"/>
                </a:solidFill>
                <a:latin typeface="Calibri"/>
                <a:ea typeface="Calibri"/>
                <a:cs typeface="Calibri"/>
                <a:sym typeface="Calibri"/>
              </a:rPr>
              <a:t>/</a:t>
            </a:r>
            <a:r>
              <a:rPr lang="en-GB" sz="1804" err="1">
                <a:solidFill>
                  <a:schemeClr val="dk1"/>
                </a:solidFill>
                <a:latin typeface="Calibri"/>
                <a:ea typeface="Calibri"/>
                <a:cs typeface="Calibri"/>
                <a:sym typeface="Calibri"/>
              </a:rPr>
              <a:t>wp</a:t>
            </a:r>
            <a:r>
              <a:rPr lang="en-GB" sz="1804">
                <a:solidFill>
                  <a:schemeClr val="dk1"/>
                </a:solidFill>
                <a:latin typeface="Calibri"/>
                <a:ea typeface="Calibri"/>
                <a:cs typeface="Calibri"/>
                <a:sym typeface="Calibri"/>
              </a:rPr>
              <a:t>-content/uploads/sites/2/2020/04/PMER_CRM-</a:t>
            </a:r>
            <a:r>
              <a:rPr lang="en-GB" sz="1804" err="1">
                <a:solidFill>
                  <a:schemeClr val="dk1"/>
                </a:solidFill>
                <a:latin typeface="Calibri"/>
                <a:ea typeface="Calibri"/>
                <a:cs typeface="Calibri"/>
                <a:sym typeface="Calibri"/>
              </a:rPr>
              <a:t>CaseStudy.docx</a:t>
            </a:r>
            <a:r>
              <a:rPr lang="en-GB" sz="1804">
                <a:solidFill>
                  <a:schemeClr val="dk1"/>
                </a:solidFill>
                <a:latin typeface="Calibri"/>
                <a:ea typeface="Calibri"/>
                <a:cs typeface="Calibri"/>
                <a:sym typeface="Calibri"/>
              </a:rPr>
              <a:t> </a:t>
            </a:r>
            <a:endParaRPr lang="en-GB" sz="1804" b="0" i="0" u="none" strike="noStrike" cap="none">
              <a:solidFill>
                <a:schemeClr val="dk1"/>
              </a:solidFill>
              <a:effectLst/>
              <a:latin typeface="Calibri"/>
              <a:ea typeface="Calibri"/>
              <a:cs typeface="Calibri"/>
              <a:sym typeface="Calibri"/>
            </a:endParaRPr>
          </a:p>
          <a:p>
            <a:pPr marL="0" lvl="0" indent="0" algn="l" rtl="0">
              <a:lnSpc>
                <a:spcPct val="100000"/>
              </a:lnSpc>
              <a:spcBef>
                <a:spcPts val="541"/>
              </a:spcBef>
              <a:spcAft>
                <a:spcPts val="0"/>
              </a:spcAft>
              <a:buSzPts val="1400"/>
              <a:buNone/>
            </a:pPr>
            <a:endParaRPr lang="en-GB" sz="1804" b="0" i="0" u="none" strike="noStrike" cap="none">
              <a:solidFill>
                <a:schemeClr val="dk1"/>
              </a:solidFill>
              <a:effectLst/>
              <a:latin typeface="Calibri"/>
              <a:ea typeface="Calibri"/>
              <a:cs typeface="Calibri"/>
              <a:sym typeface="Calibri"/>
            </a:endParaRPr>
          </a:p>
          <a:p>
            <a:pPr marL="0" lvl="0" indent="0" algn="l" rtl="0">
              <a:lnSpc>
                <a:spcPct val="100000"/>
              </a:lnSpc>
              <a:spcBef>
                <a:spcPts val="541"/>
              </a:spcBef>
              <a:spcAft>
                <a:spcPts val="0"/>
              </a:spcAft>
              <a:buSzPts val="1400"/>
              <a:buNone/>
            </a:pPr>
            <a:r>
              <a:rPr lang="en-GB" sz="1800" b="1" i="0" u="none" strike="noStrike" cap="none">
                <a:solidFill>
                  <a:schemeClr val="dk1"/>
                </a:solidFill>
                <a:effectLst/>
                <a:latin typeface="Calibri"/>
                <a:ea typeface="Calibri"/>
                <a:cs typeface="Calibri"/>
                <a:sym typeface="Calibri"/>
              </a:rPr>
              <a:t>Using WhatsApp in Peru to respond to COVID-19 questions and requests</a:t>
            </a:r>
            <a:endParaRPr lang="en-GB" sz="1800" b="0" i="0" u="none" strike="noStrike" cap="none">
              <a:solidFill>
                <a:schemeClr val="dk1"/>
              </a:solidFill>
              <a:effectLst/>
              <a:latin typeface="Calibri"/>
              <a:ea typeface="Calibri"/>
              <a:cs typeface="Calibri"/>
              <a:sym typeface="Calibri"/>
            </a:endParaRPr>
          </a:p>
          <a:p>
            <a:pPr marL="0" lvl="0" indent="0" algn="l" rtl="0">
              <a:lnSpc>
                <a:spcPct val="100000"/>
              </a:lnSpc>
              <a:spcBef>
                <a:spcPts val="541"/>
              </a:spcBef>
              <a:spcAft>
                <a:spcPts val="0"/>
              </a:spcAft>
              <a:buSzPts val="1400"/>
              <a:buNone/>
            </a:pPr>
            <a:r>
              <a:rPr lang="en-GB" sz="1800" b="0" i="0" u="none" strike="noStrike" cap="none">
                <a:solidFill>
                  <a:schemeClr val="dk1"/>
                </a:solidFill>
                <a:effectLst/>
                <a:latin typeface="Calibri"/>
                <a:ea typeface="Calibri"/>
                <a:cs typeface="Calibri"/>
                <a:sym typeface="Calibri"/>
              </a:rPr>
              <a:t>When the COVID-19 pandemic forced the Peruvian Red Cross (PRC) and IFRC to suspend face-to-face activities with the Venezuelan migrant population, they needed to find a new remote way to provide assistance and respond to feedback. A previous assessment had found that 78 percent of Venezuelan migrants in Peru have access to a mobile phone and 99% use WhatsApp and Facebook to receive information. So, a WhatsApp business line was set up to answer questions or doubts about the pandemic, provide information on prevention, and identify, monitor, and address rumours or fake news related to COVID-19. A set of key messages on COVID-19 prevention and response, along with a question-and-answer sheet, were prepared in advance to be used by the WhatsApp line operators. Initially the line was launched with two community engagement operators, but later medical staff were brought in to support with certain questions. A WhatsApp group was also created between operators to help coordinate replies and guidelines developed to log and track responses. Since its launch, the line has proven very popular and now responds to a much wider range of enquiries, including supporting the Peruvian population. </a:t>
            </a:r>
          </a:p>
          <a:p>
            <a:pPr marL="0" lvl="0" indent="0" algn="l" rtl="0">
              <a:lnSpc>
                <a:spcPct val="100000"/>
              </a:lnSpc>
              <a:spcBef>
                <a:spcPts val="540"/>
              </a:spcBef>
              <a:spcAft>
                <a:spcPts val="0"/>
              </a:spcAft>
              <a:buSzPts val="1400"/>
              <a:buNone/>
            </a:pPr>
            <a:endParaRPr sz="1800"/>
          </a:p>
        </p:txBody>
      </p:sp>
      <p:sp>
        <p:nvSpPr>
          <p:cNvPr id="563" name="Google Shape;56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b="1"/>
              <a:t>FACILITATOR NOTES</a:t>
            </a:r>
            <a:endParaRPr lang="en-GB"/>
          </a:p>
          <a:p>
            <a:pPr marL="0" lvl="0" indent="0" algn="l" rtl="0">
              <a:lnSpc>
                <a:spcPct val="100000"/>
              </a:lnSpc>
              <a:spcBef>
                <a:spcPts val="542"/>
              </a:spcBef>
              <a:spcAft>
                <a:spcPts val="0"/>
              </a:spcAft>
              <a:buSzPts val="1400"/>
              <a:buNone/>
            </a:pPr>
            <a:endParaRPr lang="en-GB"/>
          </a:p>
          <a:p>
            <a:pPr marL="342900" lvl="0" indent="-342900" algn="l" rtl="0">
              <a:lnSpc>
                <a:spcPct val="100000"/>
              </a:lnSpc>
              <a:spcBef>
                <a:spcPts val="540"/>
              </a:spcBef>
              <a:spcAft>
                <a:spcPts val="0"/>
              </a:spcAft>
              <a:buSzPts val="1400"/>
              <a:buFontTx/>
              <a:buChar char="-"/>
            </a:pPr>
            <a:r>
              <a:rPr lang="en-GB"/>
              <a:t>Hold a 5 min plenary discussion on the role of branch staff and volunteers in community engagement. Ask</a:t>
            </a:r>
          </a:p>
          <a:p>
            <a:pPr marL="342900" lvl="0" indent="-342900" algn="l" rtl="0">
              <a:lnSpc>
                <a:spcPct val="100000"/>
              </a:lnSpc>
              <a:spcBef>
                <a:spcPts val="540"/>
              </a:spcBef>
              <a:spcAft>
                <a:spcPts val="0"/>
              </a:spcAft>
              <a:buSzPts val="1400"/>
              <a:buFontTx/>
              <a:buChar char="-"/>
            </a:pPr>
            <a:r>
              <a:rPr lang="en-GB"/>
              <a:t>How important are branches to good community engagement?</a:t>
            </a:r>
          </a:p>
          <a:p>
            <a:pPr marL="342900" lvl="0" indent="-342900" algn="l" rtl="0">
              <a:lnSpc>
                <a:spcPct val="100000"/>
              </a:lnSpc>
              <a:spcBef>
                <a:spcPts val="540"/>
              </a:spcBef>
              <a:spcAft>
                <a:spcPts val="0"/>
              </a:spcAft>
              <a:buSzPts val="1400"/>
              <a:buFontTx/>
              <a:buChar char="-"/>
            </a:pPr>
            <a:r>
              <a:rPr lang="en-GB"/>
              <a:t>What is their role?</a:t>
            </a:r>
          </a:p>
          <a:p>
            <a:pPr marL="342900" lvl="0" indent="-342900" algn="l" rtl="0">
              <a:lnSpc>
                <a:spcPct val="100000"/>
              </a:lnSpc>
              <a:spcBef>
                <a:spcPts val="540"/>
              </a:spcBef>
              <a:spcAft>
                <a:spcPts val="0"/>
              </a:spcAft>
              <a:buSzPts val="1400"/>
              <a:buFontTx/>
              <a:buChar char="-"/>
            </a:pPr>
            <a:r>
              <a:rPr lang="en-GB"/>
              <a:t>What are they responsible for?</a:t>
            </a:r>
          </a:p>
          <a:p>
            <a:pPr marL="342900" lvl="0" indent="-342900" algn="l" rtl="0">
              <a:lnSpc>
                <a:spcPct val="100000"/>
              </a:lnSpc>
              <a:spcBef>
                <a:spcPts val="540"/>
              </a:spcBef>
              <a:spcAft>
                <a:spcPts val="0"/>
              </a:spcAft>
              <a:buSzPts val="1400"/>
              <a:buFontTx/>
              <a:buChar char="-"/>
            </a:pPr>
            <a:endParaRPr lang="en-GB"/>
          </a:p>
          <a:p>
            <a:pPr marL="342900" lvl="0" indent="-342900" algn="l" rtl="0">
              <a:lnSpc>
                <a:spcPct val="100000"/>
              </a:lnSpc>
              <a:spcBef>
                <a:spcPts val="540"/>
              </a:spcBef>
              <a:spcAft>
                <a:spcPts val="0"/>
              </a:spcAft>
              <a:buSzPts val="1400"/>
              <a:buFontTx/>
              <a:buChar char="-"/>
            </a:pPr>
            <a:r>
              <a:rPr lang="en-GB"/>
              <a:t>Answers could include:</a:t>
            </a:r>
          </a:p>
          <a:p>
            <a:pPr marL="800100" lvl="1" indent="-342900" algn="l" rtl="0">
              <a:lnSpc>
                <a:spcPct val="100000"/>
              </a:lnSpc>
              <a:spcBef>
                <a:spcPts val="540"/>
              </a:spcBef>
              <a:spcAft>
                <a:spcPts val="0"/>
              </a:spcAft>
              <a:buSzPts val="1400"/>
              <a:buFontTx/>
              <a:buChar char="-"/>
            </a:pPr>
            <a:r>
              <a:rPr lang="en-GB"/>
              <a:t>Volunteers engage community members every day during activities by answering questions, sharing information, and reporting back to the branch what they see and hear</a:t>
            </a:r>
          </a:p>
          <a:p>
            <a:pPr marL="800100" lvl="1" indent="-342900" algn="l" rtl="0">
              <a:lnSpc>
                <a:spcPct val="100000"/>
              </a:lnSpc>
              <a:spcBef>
                <a:spcPts val="540"/>
              </a:spcBef>
              <a:spcAft>
                <a:spcPts val="0"/>
              </a:spcAft>
              <a:buSzPts val="1400"/>
              <a:buFontTx/>
              <a:buChar char="-"/>
            </a:pPr>
            <a:r>
              <a:rPr lang="en-GB"/>
              <a:t>Volunteers and branches involve community members in planning and delivering activities</a:t>
            </a:r>
          </a:p>
          <a:p>
            <a:pPr marL="800100" lvl="1" indent="-342900" algn="l" rtl="0">
              <a:lnSpc>
                <a:spcPct val="100000"/>
              </a:lnSpc>
              <a:spcBef>
                <a:spcPts val="540"/>
              </a:spcBef>
              <a:spcAft>
                <a:spcPts val="0"/>
              </a:spcAft>
              <a:buSzPts val="1400"/>
              <a:buFontTx/>
              <a:buChar char="-"/>
            </a:pPr>
            <a:r>
              <a:rPr lang="en-GB"/>
              <a:t>They act as the link between the community and the National Society</a:t>
            </a:r>
          </a:p>
          <a:p>
            <a:pPr marL="800100" lvl="1" indent="-342900" algn="l" rtl="0">
              <a:lnSpc>
                <a:spcPct val="100000"/>
              </a:lnSpc>
              <a:spcBef>
                <a:spcPts val="540"/>
              </a:spcBef>
              <a:spcAft>
                <a:spcPts val="0"/>
              </a:spcAft>
              <a:buSzPts val="1400"/>
              <a:buFontTx/>
              <a:buChar char="-"/>
            </a:pPr>
            <a:r>
              <a:rPr lang="en-GB"/>
              <a:t>Branch managers make sure volunteers are also kept engaged and informed by sharing information about programmes and listening to and acting on volunteer feedback about what is happening in the community </a:t>
            </a:r>
          </a:p>
          <a:p>
            <a:pPr marL="800100" lvl="1" indent="-342900" algn="l" rtl="0">
              <a:lnSpc>
                <a:spcPct val="100000"/>
              </a:lnSpc>
              <a:spcBef>
                <a:spcPts val="540"/>
              </a:spcBef>
              <a:spcAft>
                <a:spcPts val="0"/>
              </a:spcAft>
              <a:buSzPts val="1400"/>
              <a:buFontTx/>
              <a:buChar char="-"/>
            </a:pPr>
            <a:endParaRPr lang="en-GB"/>
          </a:p>
          <a:p>
            <a:endParaRPr lang="en-GB"/>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Calibri"/>
                <a:ea typeface="Calibri"/>
                <a:cs typeface="Calibri"/>
                <a:sym typeface="Calibri"/>
              </a:rPr>
              <a:t>7</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98896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7" name="Google Shape;497;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a:t>FACILITATOR NOTES</a:t>
            </a:r>
            <a:endParaRPr/>
          </a:p>
          <a:p>
            <a:pPr marL="0" lvl="0" indent="0" algn="l" rtl="0">
              <a:lnSpc>
                <a:spcPct val="100000"/>
              </a:lnSpc>
              <a:spcBef>
                <a:spcPts val="542"/>
              </a:spcBef>
              <a:spcAft>
                <a:spcPts val="0"/>
              </a:spcAft>
              <a:buSzPts val="1400"/>
              <a:buNone/>
            </a:pPr>
            <a:endParaRPr/>
          </a:p>
          <a:p>
            <a:pPr marL="0" lvl="0" indent="0" algn="l" rtl="0">
              <a:lnSpc>
                <a:spcPct val="100000"/>
              </a:lnSpc>
              <a:spcBef>
                <a:spcPts val="540"/>
              </a:spcBef>
              <a:spcAft>
                <a:spcPts val="0"/>
              </a:spcAft>
              <a:buSzPts val="1400"/>
              <a:buNone/>
            </a:pPr>
            <a:r>
              <a:rPr lang="en-GB"/>
              <a:t>This is a group exercise to get participants thinking about how community engagement approaches and what these look like in practice</a:t>
            </a:r>
            <a:endParaRPr/>
          </a:p>
          <a:p>
            <a:pPr marL="0" lvl="0" indent="0" algn="l" rtl="0">
              <a:lnSpc>
                <a:spcPct val="100000"/>
              </a:lnSpc>
              <a:spcBef>
                <a:spcPts val="542"/>
              </a:spcBef>
              <a:spcAft>
                <a:spcPts val="0"/>
              </a:spcAft>
              <a:buSzPts val="1400"/>
              <a:buNone/>
            </a:pPr>
            <a:endParaRPr/>
          </a:p>
          <a:p>
            <a:pPr marL="171450" lvl="0" indent="-171450" algn="l" rtl="0">
              <a:lnSpc>
                <a:spcPct val="100000"/>
              </a:lnSpc>
              <a:spcBef>
                <a:spcPts val="540"/>
              </a:spcBef>
              <a:spcAft>
                <a:spcPts val="0"/>
              </a:spcAft>
              <a:buClr>
                <a:schemeClr val="dk1"/>
              </a:buClr>
              <a:buSzPts val="1800"/>
              <a:buFont typeface="Arial"/>
              <a:buChar char="•"/>
            </a:pPr>
            <a:r>
              <a:rPr lang="en-GB"/>
              <a:t>Ask people to get into four groups. </a:t>
            </a:r>
          </a:p>
          <a:p>
            <a:pPr marL="171450" lvl="0" indent="-171450" algn="l" rtl="0">
              <a:lnSpc>
                <a:spcPct val="100000"/>
              </a:lnSpc>
              <a:spcBef>
                <a:spcPts val="540"/>
              </a:spcBef>
              <a:spcAft>
                <a:spcPts val="0"/>
              </a:spcAft>
              <a:buClr>
                <a:schemeClr val="dk1"/>
              </a:buClr>
              <a:buSzPts val="1800"/>
              <a:buFont typeface="Arial"/>
              <a:buChar char="•"/>
            </a:pPr>
            <a:r>
              <a:rPr lang="en-GB"/>
              <a:t>Give each group one of the four community engagement approaches – 1) understanding the community 2) communication 3) participation 4) feedback </a:t>
            </a:r>
          </a:p>
          <a:p>
            <a:pPr marL="171450" lvl="0" indent="-171450" algn="l" rtl="0">
              <a:lnSpc>
                <a:spcPct val="100000"/>
              </a:lnSpc>
              <a:spcBef>
                <a:spcPts val="540"/>
              </a:spcBef>
              <a:spcAft>
                <a:spcPts val="0"/>
              </a:spcAft>
              <a:buClr>
                <a:schemeClr val="dk1"/>
              </a:buClr>
              <a:buSzPts val="1800"/>
              <a:buFont typeface="Arial"/>
              <a:buChar char="•"/>
            </a:pPr>
            <a:r>
              <a:rPr lang="en-GB"/>
              <a:t>Ask each group to list all the ways their approach can be put into practice – what kind of activities do they do in their branch to understand the community, share information, ensure participation or manage feedback</a:t>
            </a:r>
          </a:p>
          <a:p>
            <a:pPr marL="171450" lvl="0" indent="-171450" algn="l" rtl="0">
              <a:lnSpc>
                <a:spcPct val="100000"/>
              </a:lnSpc>
              <a:spcBef>
                <a:spcPts val="540"/>
              </a:spcBef>
              <a:spcAft>
                <a:spcPts val="0"/>
              </a:spcAft>
              <a:buClr>
                <a:schemeClr val="dk1"/>
              </a:buClr>
              <a:buSzPts val="1800"/>
              <a:buFont typeface="Arial"/>
              <a:buChar char="•"/>
            </a:pPr>
            <a:r>
              <a:rPr lang="en-GB" sz="1200">
                <a:solidFill>
                  <a:schemeClr val="dk1"/>
                </a:solidFill>
                <a:latin typeface="Times New Roman"/>
                <a:cs typeface="Times New Roman"/>
                <a:sym typeface="Times New Roman"/>
              </a:rPr>
              <a:t>Ask each group to feedback in plenary for 2-3 mins and other groups can feed in – some examples below</a:t>
            </a:r>
          </a:p>
          <a:p>
            <a:pPr marL="457200" marR="0" lvl="0" indent="-457200" algn="l" defTabSz="914400" rtl="0" eaLnBrk="1" fontAlgn="auto" latinLnBrk="0" hangingPunct="1">
              <a:lnSpc>
                <a:spcPct val="100000"/>
              </a:lnSpc>
              <a:spcBef>
                <a:spcPts val="0"/>
              </a:spcBef>
              <a:spcAft>
                <a:spcPts val="0"/>
              </a:spcAft>
              <a:buClr>
                <a:srgbClr val="F5333F"/>
              </a:buClr>
              <a:buSzPts val="1800"/>
              <a:buFontTx/>
              <a:buAutoNum type="arabicPeriod"/>
              <a:tabLst/>
              <a:defRPr/>
            </a:pPr>
            <a:endParaRPr lang="en-GB" sz="1200" b="0">
              <a:solidFill>
                <a:schemeClr val="dk1"/>
              </a:solidFill>
              <a:latin typeface="Times New Roman"/>
              <a:cs typeface="Times New Roman"/>
              <a:sym typeface="Times New Roman"/>
            </a:endParaRPr>
          </a:p>
          <a:p>
            <a:pPr marL="0" marR="0" lvl="0" indent="0" algn="l" defTabSz="914400" rtl="0" eaLnBrk="1" fontAlgn="auto" latinLnBrk="0" hangingPunct="1">
              <a:lnSpc>
                <a:spcPct val="100000"/>
              </a:lnSpc>
              <a:spcBef>
                <a:spcPts val="0"/>
              </a:spcBef>
              <a:spcAft>
                <a:spcPts val="0"/>
              </a:spcAft>
              <a:buClr>
                <a:srgbClr val="F5333F"/>
              </a:buClr>
              <a:buSzPts val="1800"/>
              <a:buFontTx/>
              <a:buNone/>
              <a:tabLst/>
              <a:defRPr/>
            </a:pPr>
            <a:r>
              <a:rPr lang="en-GB" sz="1200" b="1">
                <a:solidFill>
                  <a:schemeClr val="dk1"/>
                </a:solidFill>
                <a:latin typeface="Times New Roman"/>
                <a:cs typeface="Times New Roman"/>
                <a:sym typeface="Times New Roman"/>
              </a:rPr>
              <a:t>1. </a:t>
            </a:r>
            <a:r>
              <a:rPr lang="en-GB" sz="1804" b="1">
                <a:solidFill>
                  <a:schemeClr val="dk1"/>
                </a:solidFill>
                <a:latin typeface="+mn-lt"/>
                <a:cs typeface="Calibri"/>
                <a:sym typeface="Calibri"/>
              </a:rPr>
              <a:t>Understand the community</a:t>
            </a:r>
          </a:p>
          <a:p>
            <a:pPr marL="800100" marR="0" lvl="1" indent="-342900" algn="l" defTabSz="914400" rtl="0" eaLnBrk="1" fontAlgn="auto" latinLnBrk="0" hangingPunct="1">
              <a:lnSpc>
                <a:spcPct val="100000"/>
              </a:lnSpc>
              <a:spcBef>
                <a:spcPts val="0"/>
              </a:spcBef>
              <a:spcAft>
                <a:spcPts val="0"/>
              </a:spcAft>
              <a:buClr>
                <a:srgbClr val="F5333F"/>
              </a:buClr>
              <a:buSzPts val="1800"/>
              <a:buFont typeface="Arial" panose="020B0604020202020204" pitchFamily="34" charset="0"/>
              <a:buChar char="•"/>
              <a:tabLst/>
              <a:defRPr/>
            </a:pPr>
            <a:r>
              <a:rPr lang="en-GB" sz="1804" b="0" i="0" u="none" strike="noStrike" cap="none">
                <a:solidFill>
                  <a:schemeClr val="dk1"/>
                </a:solidFill>
                <a:latin typeface="+mn-lt"/>
                <a:cs typeface="Calibri"/>
                <a:sym typeface="Calibri"/>
              </a:rPr>
              <a:t>Carrying out a needs assessment survey at the start of a programme</a:t>
            </a:r>
          </a:p>
          <a:p>
            <a:pPr marL="800100" marR="0" lvl="1" indent="-342900" algn="l" rtl="0">
              <a:lnSpc>
                <a:spcPct val="100000"/>
              </a:lnSpc>
              <a:spcBef>
                <a:spcPts val="0"/>
              </a:spcBef>
              <a:spcAft>
                <a:spcPts val="0"/>
              </a:spcAft>
              <a:buClr>
                <a:srgbClr val="F5333F"/>
              </a:buClr>
              <a:buSzPts val="1800"/>
              <a:buFont typeface="Arial" panose="020B0604020202020204" pitchFamily="34" charset="0"/>
              <a:buChar char="•"/>
            </a:pPr>
            <a:r>
              <a:rPr lang="en-GB" sz="1804" b="0">
                <a:solidFill>
                  <a:schemeClr val="dk1"/>
                </a:solidFill>
                <a:latin typeface="+mn-lt"/>
                <a:cs typeface="Calibri"/>
                <a:sym typeface="Calibri"/>
              </a:rPr>
              <a:t>Carrying out a context analysis to understand the situation in the community – for example to understand the culture, people’s beliefs and values, relations between different groups and who is vulnerable or excluded, understanding skills and capacities in the community</a:t>
            </a:r>
          </a:p>
          <a:p>
            <a:pPr marL="800100" marR="0" lvl="1" indent="-342900" algn="l" rtl="0">
              <a:lnSpc>
                <a:spcPct val="100000"/>
              </a:lnSpc>
              <a:spcBef>
                <a:spcPts val="0"/>
              </a:spcBef>
              <a:spcAft>
                <a:spcPts val="0"/>
              </a:spcAft>
              <a:buClr>
                <a:srgbClr val="F5333F"/>
              </a:buClr>
              <a:buSzPts val="1800"/>
              <a:buFont typeface="Arial" panose="020B0604020202020204" pitchFamily="34" charset="0"/>
              <a:buChar char="•"/>
            </a:pPr>
            <a:r>
              <a:rPr lang="en-GB" sz="1804" b="0">
                <a:solidFill>
                  <a:schemeClr val="dk1"/>
                </a:solidFill>
                <a:latin typeface="+mn-lt"/>
                <a:cs typeface="Calibri"/>
                <a:sym typeface="Calibri"/>
              </a:rPr>
              <a:t>This kind of information can be collected through surveys, focus group discussions, key informant interviews, or just having conversations and looking at what is happening in the community (observation)</a:t>
            </a:r>
            <a:endParaRPr lang="en-GB" sz="1804" b="1">
              <a:solidFill>
                <a:schemeClr val="dk1"/>
              </a:solidFill>
              <a:latin typeface="+mn-lt"/>
              <a:cs typeface="Calibri"/>
              <a:sym typeface="Calibri"/>
            </a:endParaRPr>
          </a:p>
          <a:p>
            <a:pPr marL="0" marR="0" lvl="0" indent="0" algn="l" rtl="0">
              <a:lnSpc>
                <a:spcPct val="100000"/>
              </a:lnSpc>
              <a:spcBef>
                <a:spcPts val="0"/>
              </a:spcBef>
              <a:spcAft>
                <a:spcPts val="0"/>
              </a:spcAft>
              <a:buClr>
                <a:srgbClr val="F5333F"/>
              </a:buClr>
              <a:buSzPts val="1800"/>
              <a:buFontTx/>
              <a:buNone/>
            </a:pPr>
            <a:endParaRPr lang="en-GB" sz="1804" b="1">
              <a:solidFill>
                <a:schemeClr val="dk1"/>
              </a:solidFill>
              <a:latin typeface="+mn-lt"/>
              <a:cs typeface="Calibri"/>
              <a:sym typeface="Calibri"/>
            </a:endParaRPr>
          </a:p>
          <a:p>
            <a:pPr marL="0" marR="0" lvl="0" indent="0" algn="l" rtl="0">
              <a:lnSpc>
                <a:spcPct val="100000"/>
              </a:lnSpc>
              <a:spcBef>
                <a:spcPts val="0"/>
              </a:spcBef>
              <a:spcAft>
                <a:spcPts val="0"/>
              </a:spcAft>
              <a:buClr>
                <a:srgbClr val="F5333F"/>
              </a:buClr>
              <a:buSzPts val="1800"/>
              <a:buFontTx/>
              <a:buNone/>
            </a:pPr>
            <a:r>
              <a:rPr lang="en-GB" sz="1804" b="1">
                <a:solidFill>
                  <a:schemeClr val="dk1"/>
                </a:solidFill>
                <a:latin typeface="+mn-lt"/>
                <a:cs typeface="Calibri"/>
                <a:sym typeface="Calibri"/>
              </a:rPr>
              <a:t>2. O</a:t>
            </a:r>
            <a:r>
              <a:rPr lang="en-GB" sz="1800" b="1">
                <a:solidFill>
                  <a:schemeClr val="dk1"/>
                </a:solidFill>
                <a:latin typeface="+mn-lt"/>
                <a:cs typeface="Calibri"/>
                <a:sym typeface="Calibri"/>
              </a:rPr>
              <a:t>pen, honest </a:t>
            </a:r>
            <a:r>
              <a:rPr lang="en-GB" sz="1800" b="1">
                <a:latin typeface="+mn-lt"/>
                <a:cs typeface="Calibri"/>
                <a:sym typeface="Calibri"/>
              </a:rPr>
              <a:t>regular communication </a:t>
            </a:r>
            <a:endParaRPr lang="en-GB" sz="1800" b="0">
              <a:latin typeface="+mn-lt"/>
              <a:cs typeface="Calibri"/>
              <a:sym typeface="Calibri"/>
            </a:endParaRPr>
          </a:p>
          <a:p>
            <a:pPr marL="800100" marR="0" lvl="1" indent="-342900" algn="l" defTabSz="914400" rtl="0" eaLnBrk="1" fontAlgn="auto" latinLnBrk="0" hangingPunct="1">
              <a:lnSpc>
                <a:spcPct val="100000"/>
              </a:lnSpc>
              <a:spcBef>
                <a:spcPts val="542"/>
              </a:spcBef>
              <a:spcAft>
                <a:spcPts val="1800"/>
              </a:spcAft>
              <a:buClr>
                <a:srgbClr val="FF0000"/>
              </a:buClr>
              <a:buSzPts val="2200"/>
              <a:buFont typeface="Arial" panose="020B0604020202020204" pitchFamily="34" charset="0"/>
              <a:buChar char="•"/>
              <a:tabLst/>
              <a:defRPr/>
            </a:pPr>
            <a:r>
              <a:rPr lang="en-GB" sz="1800">
                <a:solidFill>
                  <a:schemeClr val="tx1"/>
                </a:solidFill>
                <a:latin typeface="Open Sans"/>
                <a:ea typeface="Open Sans"/>
                <a:cs typeface="Open Sans"/>
                <a:sym typeface="Open Sans"/>
              </a:rPr>
              <a:t>Community meetings to introduce the National Society and explain ways of working</a:t>
            </a:r>
          </a:p>
          <a:p>
            <a:pPr marL="800100" lvl="1" indent="-342900">
              <a:spcAft>
                <a:spcPts val="1800"/>
              </a:spcAft>
              <a:buClr>
                <a:srgbClr val="FF0000"/>
              </a:buClr>
              <a:buSzPts val="2200"/>
              <a:buFont typeface="Arial" panose="020B0604020202020204" pitchFamily="34" charset="0"/>
              <a:buChar char="•"/>
            </a:pPr>
            <a:r>
              <a:rPr lang="en-GB" sz="1800">
                <a:solidFill>
                  <a:schemeClr val="tx1"/>
                </a:solidFill>
                <a:latin typeface="Open Sans"/>
                <a:ea typeface="Open Sans"/>
                <a:cs typeface="Open Sans"/>
                <a:sym typeface="Open Sans"/>
              </a:rPr>
              <a:t>Noticeboards in communities with information on program aims and timelines</a:t>
            </a:r>
          </a:p>
          <a:p>
            <a:pPr marL="800100" lvl="1" indent="-342900">
              <a:spcAft>
                <a:spcPts val="1800"/>
              </a:spcAft>
              <a:buClr>
                <a:srgbClr val="FF0000"/>
              </a:buClr>
              <a:buSzPts val="2200"/>
              <a:buFont typeface="Arial" panose="020B0604020202020204" pitchFamily="34" charset="0"/>
              <a:buChar char="•"/>
            </a:pPr>
            <a:r>
              <a:rPr lang="en-GB" sz="1800">
                <a:solidFill>
                  <a:schemeClr val="tx1"/>
                </a:solidFill>
                <a:latin typeface="Open Sans"/>
                <a:ea typeface="Open Sans"/>
                <a:cs typeface="Open Sans"/>
                <a:sym typeface="Open Sans"/>
              </a:rPr>
              <a:t>Sending SMS with information on the aid items people can expect to receive</a:t>
            </a:r>
          </a:p>
          <a:p>
            <a:pPr marL="800100" marR="0" lvl="1" indent="-342900" algn="l" defTabSz="914400" rtl="0" eaLnBrk="1" fontAlgn="auto" latinLnBrk="0" hangingPunct="1">
              <a:lnSpc>
                <a:spcPct val="100000"/>
              </a:lnSpc>
              <a:spcBef>
                <a:spcPts val="542"/>
              </a:spcBef>
              <a:spcAft>
                <a:spcPts val="1800"/>
              </a:spcAft>
              <a:buClr>
                <a:srgbClr val="FF0000"/>
              </a:buClr>
              <a:buSzPts val="2200"/>
              <a:buFont typeface="Arial" panose="020B0604020202020204" pitchFamily="34" charset="0"/>
              <a:buChar char="•"/>
              <a:tabLst/>
              <a:defRPr/>
            </a:pPr>
            <a:r>
              <a:rPr lang="en-GB" sz="1800" b="0" i="0" u="none" strike="noStrike" cap="none">
                <a:solidFill>
                  <a:schemeClr val="dk1"/>
                </a:solidFill>
                <a:effectLst/>
                <a:latin typeface="+mn-lt"/>
                <a:ea typeface="Calibri"/>
                <a:cs typeface="Calibri"/>
                <a:sym typeface="Calibri"/>
              </a:rPr>
              <a:t>Sharing timely, accurate information during an epidemic epidemic through the most trusted channels, to support people to adopt practices that reduce the spread of infection and to reduce fear, stigma, and panic by addressing rumours and misinformation </a:t>
            </a:r>
          </a:p>
          <a:p>
            <a:pPr marL="800100" lvl="1" indent="-342900">
              <a:spcAft>
                <a:spcPts val="1800"/>
              </a:spcAft>
              <a:buClr>
                <a:srgbClr val="FF0000"/>
              </a:buClr>
              <a:buSzPts val="2200"/>
              <a:buFont typeface="Arial" panose="020B0604020202020204" pitchFamily="34" charset="0"/>
              <a:buChar char="•"/>
            </a:pPr>
            <a:r>
              <a:rPr lang="en-GB" sz="2400">
                <a:solidFill>
                  <a:schemeClr val="lt1"/>
                </a:solidFill>
                <a:latin typeface="Open Sans"/>
                <a:ea typeface="Open Sans"/>
                <a:cs typeface="Open Sans"/>
                <a:sym typeface="Open Sans"/>
              </a:rPr>
              <a:t>Interactive radio chat shows to encourage safe practices and answer people’s questions</a:t>
            </a:r>
            <a:endParaRPr lang="en-GB" sz="1805" b="0" i="0" u="none" strike="noStrike" cap="none">
              <a:solidFill>
                <a:schemeClr val="tx1"/>
              </a:solidFill>
              <a:effectLst/>
              <a:latin typeface="+mn-lt"/>
              <a:ea typeface="+mn-ea"/>
              <a:cs typeface="+mn-cs"/>
              <a:sym typeface="Calibri"/>
            </a:endParaRPr>
          </a:p>
          <a:p>
            <a:pPr marL="285750" marR="0" lvl="0" indent="-285750" algn="l" rtl="0">
              <a:lnSpc>
                <a:spcPct val="100000"/>
              </a:lnSpc>
              <a:spcBef>
                <a:spcPts val="0"/>
              </a:spcBef>
              <a:spcAft>
                <a:spcPts val="0"/>
              </a:spcAft>
              <a:buClr>
                <a:srgbClr val="F5333F"/>
              </a:buClr>
              <a:buSzPts val="1800"/>
              <a:buFontTx/>
              <a:buChar char="-"/>
            </a:pPr>
            <a:endParaRPr lang="en-GB" sz="1805" b="0" i="0" u="none" strike="noStrike" cap="none">
              <a:solidFill>
                <a:schemeClr val="tx1"/>
              </a:solidFill>
              <a:effectLst/>
              <a:latin typeface="+mn-lt"/>
              <a:ea typeface="+mn-ea"/>
              <a:cs typeface="+mn-cs"/>
              <a:sym typeface="Calibri"/>
            </a:endParaRPr>
          </a:p>
          <a:p>
            <a:pPr marL="0" marR="0" lvl="0" indent="0" algn="l" rtl="0">
              <a:lnSpc>
                <a:spcPct val="100000"/>
              </a:lnSpc>
              <a:spcBef>
                <a:spcPts val="0"/>
              </a:spcBef>
              <a:spcAft>
                <a:spcPts val="0"/>
              </a:spcAft>
              <a:buClr>
                <a:srgbClr val="F5333F"/>
              </a:buClr>
              <a:buSzPts val="1800"/>
              <a:buFontTx/>
              <a:buNone/>
            </a:pPr>
            <a:r>
              <a:rPr lang="en-GB" sz="1805" b="1" i="0" u="none" strike="noStrike" cap="none">
                <a:solidFill>
                  <a:schemeClr val="tx1"/>
                </a:solidFill>
                <a:effectLst/>
                <a:latin typeface="+mn-lt"/>
                <a:ea typeface="+mn-ea"/>
                <a:cs typeface="+mn-cs"/>
                <a:sym typeface="Calibri"/>
              </a:rPr>
              <a:t>3. </a:t>
            </a:r>
            <a:r>
              <a:rPr lang="en-GB" sz="2000" b="1" i="0" u="none" strike="noStrike" cap="none">
                <a:solidFill>
                  <a:schemeClr val="dk1"/>
                </a:solidFill>
                <a:effectLst/>
                <a:latin typeface="+mn-lt"/>
                <a:ea typeface="Calibri"/>
                <a:cs typeface="Calibri"/>
                <a:sym typeface="Calibri"/>
              </a:rPr>
              <a:t>Participation </a:t>
            </a:r>
            <a:endParaRPr lang="en-GB" sz="2000" b="0">
              <a:latin typeface="+mn-lt"/>
              <a:cs typeface="Calibri"/>
              <a:sym typeface="Calibri"/>
            </a:endParaRPr>
          </a:p>
          <a:p>
            <a:pPr marL="742950" lvl="1" indent="-285750" algn="l" rtl="0">
              <a:lnSpc>
                <a:spcPct val="100000"/>
              </a:lnSpc>
              <a:spcBef>
                <a:spcPts val="0"/>
              </a:spcBef>
              <a:spcAft>
                <a:spcPts val="0"/>
              </a:spcAft>
              <a:buSzPts val="1400"/>
              <a:buFontTx/>
              <a:buChar char="-"/>
            </a:pPr>
            <a:r>
              <a:rPr lang="en-GB" sz="2000" b="0" i="0" u="none" strike="noStrike" cap="none">
                <a:solidFill>
                  <a:schemeClr val="dk1"/>
                </a:solidFill>
                <a:effectLst/>
                <a:latin typeface="+mn-lt"/>
                <a:ea typeface="Calibri"/>
                <a:cs typeface="Calibri"/>
                <a:sym typeface="Calibri"/>
              </a:rPr>
              <a:t>Working with community project committees and meeting regularly to make decisions about the programme</a:t>
            </a:r>
          </a:p>
          <a:p>
            <a:pPr marL="742950" lvl="1" indent="-285750" algn="l" rtl="0">
              <a:lnSpc>
                <a:spcPct val="100000"/>
              </a:lnSpc>
              <a:spcBef>
                <a:spcPts val="0"/>
              </a:spcBef>
              <a:spcAft>
                <a:spcPts val="0"/>
              </a:spcAft>
              <a:buSzPts val="1400"/>
              <a:buFontTx/>
              <a:buChar char="-"/>
            </a:pPr>
            <a:r>
              <a:rPr lang="en-GB" sz="2000" b="0" i="0" u="none" strike="noStrike" cap="none">
                <a:solidFill>
                  <a:schemeClr val="dk1"/>
                </a:solidFill>
                <a:effectLst/>
                <a:latin typeface="+mn-lt"/>
                <a:ea typeface="Calibri"/>
                <a:cs typeface="Calibri"/>
                <a:sym typeface="Calibri"/>
              </a:rPr>
              <a:t>Holding regular community meetings to update on progress, collect feedback, and agree on next steps with the community. </a:t>
            </a:r>
          </a:p>
          <a:p>
            <a:pPr marL="742950" lvl="1" indent="-285750" algn="l" rtl="0">
              <a:lnSpc>
                <a:spcPct val="100000"/>
              </a:lnSpc>
              <a:spcBef>
                <a:spcPts val="0"/>
              </a:spcBef>
              <a:spcAft>
                <a:spcPts val="0"/>
              </a:spcAft>
              <a:buSzPts val="1400"/>
              <a:buFontTx/>
              <a:buChar char="-"/>
            </a:pPr>
            <a:r>
              <a:rPr lang="en-GB" sz="2000" b="0" i="0" u="none" strike="noStrike" cap="none">
                <a:solidFill>
                  <a:schemeClr val="dk1"/>
                </a:solidFill>
                <a:effectLst/>
                <a:latin typeface="+mn-lt"/>
                <a:ea typeface="Calibri"/>
                <a:cs typeface="Calibri"/>
                <a:sym typeface="Calibri"/>
              </a:rPr>
              <a:t>Working with communities to agree selection and vulnerability criteria for support, and then agreeing together who qualifies for that support</a:t>
            </a:r>
          </a:p>
          <a:p>
            <a:pPr marL="742950" lvl="1" indent="-285750" algn="l" rtl="0">
              <a:lnSpc>
                <a:spcPct val="100000"/>
              </a:lnSpc>
              <a:spcBef>
                <a:spcPts val="0"/>
              </a:spcBef>
              <a:spcAft>
                <a:spcPts val="0"/>
              </a:spcAft>
              <a:buSzPts val="1400"/>
              <a:buFontTx/>
              <a:buChar char="-"/>
            </a:pPr>
            <a:r>
              <a:rPr lang="en-GB" sz="2000" b="0" i="0" u="none" strike="noStrike" cap="none">
                <a:solidFill>
                  <a:schemeClr val="dk1"/>
                </a:solidFill>
                <a:effectLst/>
                <a:latin typeface="+mn-lt"/>
                <a:ea typeface="Calibri"/>
                <a:cs typeface="Calibri"/>
                <a:sym typeface="Calibri"/>
              </a:rPr>
              <a:t>Supporting communities to implement their own activities with just funding or technical support from the NS</a:t>
            </a:r>
            <a:endParaRPr lang="en-GB"/>
          </a:p>
          <a:p>
            <a:pPr marL="0" lvl="0" indent="-230417" algn="l" rtl="0">
              <a:lnSpc>
                <a:spcPct val="100000"/>
              </a:lnSpc>
              <a:spcBef>
                <a:spcPts val="0"/>
              </a:spcBef>
              <a:spcAft>
                <a:spcPts val="0"/>
              </a:spcAft>
              <a:buSzPts val="1400"/>
              <a:buFont typeface="Arial" panose="020B0604020202020204" pitchFamily="34" charset="0"/>
              <a:buNone/>
            </a:pPr>
            <a:endParaRPr lang="en-GB"/>
          </a:p>
          <a:p>
            <a:pPr marL="0" marR="0" lvl="0" indent="0" algn="l" defTabSz="914400" rtl="0" eaLnBrk="1" fontAlgn="auto" latinLnBrk="0" hangingPunct="1">
              <a:lnSpc>
                <a:spcPct val="100000"/>
              </a:lnSpc>
              <a:spcBef>
                <a:spcPts val="0"/>
              </a:spcBef>
              <a:spcAft>
                <a:spcPts val="0"/>
              </a:spcAft>
              <a:buClr>
                <a:srgbClr val="F5333F"/>
              </a:buClr>
              <a:buSzPts val="1800"/>
              <a:buFontTx/>
              <a:buNone/>
              <a:tabLst/>
              <a:defRPr/>
            </a:pPr>
            <a:r>
              <a:rPr lang="en-GB" sz="1800" b="1">
                <a:solidFill>
                  <a:srgbClr val="F5333F"/>
                </a:solidFill>
                <a:latin typeface="+mn-lt"/>
                <a:ea typeface="Open Sans"/>
                <a:cs typeface="Calibri"/>
                <a:sym typeface="Calibri"/>
              </a:rPr>
              <a:t>4. F</a:t>
            </a:r>
            <a:r>
              <a:rPr lang="en-GB" sz="1800" b="1">
                <a:latin typeface="+mn-lt"/>
                <a:cs typeface="Calibri"/>
                <a:sym typeface="Calibri"/>
              </a:rPr>
              <a:t>eedback </a:t>
            </a:r>
            <a:endParaRPr lang="en-GB" sz="1800" b="0" i="0" u="none" strike="noStrike" cap="none">
              <a:solidFill>
                <a:schemeClr val="dk1"/>
              </a:solidFill>
              <a:effectLst/>
              <a:latin typeface="+mn-lt"/>
              <a:ea typeface="Calibri"/>
              <a:cs typeface="Calibri"/>
              <a:sym typeface="Calibri"/>
            </a:endParaRPr>
          </a:p>
          <a:p>
            <a:pPr marL="742950" lvl="1" indent="-285750" algn="l" rtl="0">
              <a:lnSpc>
                <a:spcPct val="100000"/>
              </a:lnSpc>
              <a:spcBef>
                <a:spcPts val="0"/>
              </a:spcBef>
              <a:spcAft>
                <a:spcPts val="0"/>
              </a:spcAft>
              <a:buSzPts val="1400"/>
              <a:buFontTx/>
              <a:buChar char="-"/>
            </a:pPr>
            <a:r>
              <a:rPr lang="en-GB" sz="1800" b="0">
                <a:latin typeface="+mn-lt"/>
                <a:cs typeface="Calibri"/>
                <a:sym typeface="Calibri"/>
              </a:rPr>
              <a:t>Telephone hotlines where people can call and ask questions or share concerns</a:t>
            </a:r>
          </a:p>
          <a:p>
            <a:pPr marL="742950" lvl="1" indent="-285750" algn="l" rtl="0">
              <a:lnSpc>
                <a:spcPct val="100000"/>
              </a:lnSpc>
              <a:spcBef>
                <a:spcPts val="0"/>
              </a:spcBef>
              <a:spcAft>
                <a:spcPts val="0"/>
              </a:spcAft>
              <a:buSzPts val="1400"/>
              <a:buFontTx/>
              <a:buChar char="-"/>
            </a:pPr>
            <a:r>
              <a:rPr lang="en-GB" sz="1800" b="0">
                <a:latin typeface="+mn-lt"/>
                <a:cs typeface="Calibri"/>
                <a:sym typeface="Calibri"/>
              </a:rPr>
              <a:t>Community helpdesks during activities or at regular times</a:t>
            </a:r>
          </a:p>
          <a:p>
            <a:pPr marL="742950" lvl="1" indent="-285750" algn="l" rtl="0">
              <a:lnSpc>
                <a:spcPct val="100000"/>
              </a:lnSpc>
              <a:spcBef>
                <a:spcPts val="0"/>
              </a:spcBef>
              <a:spcAft>
                <a:spcPts val="0"/>
              </a:spcAft>
              <a:buSzPts val="1400"/>
              <a:buFontTx/>
              <a:buChar char="-"/>
            </a:pPr>
            <a:r>
              <a:rPr lang="en-GB" sz="1800" b="0">
                <a:latin typeface="+mn-lt"/>
                <a:cs typeface="Calibri"/>
                <a:sym typeface="Calibri"/>
              </a:rPr>
              <a:t>Suggestion boxes in communities where people can post written feedback</a:t>
            </a:r>
          </a:p>
          <a:p>
            <a:pPr marL="742950" lvl="1" indent="-285750" algn="l" rtl="0">
              <a:lnSpc>
                <a:spcPct val="100000"/>
              </a:lnSpc>
              <a:spcBef>
                <a:spcPts val="0"/>
              </a:spcBef>
              <a:spcAft>
                <a:spcPts val="0"/>
              </a:spcAft>
              <a:buSzPts val="1400"/>
              <a:buFontTx/>
              <a:buChar char="-"/>
            </a:pPr>
            <a:r>
              <a:rPr lang="en-GB" sz="1800" b="0">
                <a:latin typeface="+mn-lt"/>
                <a:cs typeface="Calibri"/>
                <a:sym typeface="Calibri"/>
              </a:rPr>
              <a:t>Running surveys either face to face or online or by phone to ask questions about people’s satisfaction with a programme or what they think about specific issues</a:t>
            </a:r>
          </a:p>
          <a:p>
            <a:pPr marL="742950" lvl="1" indent="-285750" algn="l" rtl="0">
              <a:lnSpc>
                <a:spcPct val="100000"/>
              </a:lnSpc>
              <a:spcBef>
                <a:spcPts val="0"/>
              </a:spcBef>
              <a:spcAft>
                <a:spcPts val="0"/>
              </a:spcAft>
              <a:buSzPts val="1400"/>
              <a:buFontTx/>
              <a:buChar char="-"/>
            </a:pPr>
            <a:r>
              <a:rPr lang="en-GB" sz="1800" b="0">
                <a:latin typeface="+mn-lt"/>
                <a:cs typeface="Calibri"/>
                <a:sym typeface="Calibri"/>
              </a:rPr>
              <a:t>Volunteers are trained to listen to feedback and/or ask questions during activities such as house-to-house visits or health promotion sessions</a:t>
            </a:r>
          </a:p>
          <a:p>
            <a:pPr marL="742950" lvl="1" indent="-285750" algn="l" rtl="0">
              <a:lnSpc>
                <a:spcPct val="100000"/>
              </a:lnSpc>
              <a:spcBef>
                <a:spcPts val="0"/>
              </a:spcBef>
              <a:spcAft>
                <a:spcPts val="0"/>
              </a:spcAft>
              <a:buSzPts val="1400"/>
              <a:buFontTx/>
              <a:buChar char="-"/>
            </a:pPr>
            <a:r>
              <a:rPr lang="en-GB" sz="1800" b="0">
                <a:latin typeface="+mn-lt"/>
                <a:cs typeface="Calibri"/>
                <a:sym typeface="Calibri"/>
              </a:rPr>
              <a:t>Social media, such as Facebook, Twitter or WhatsApp can be used to collect feedback and ask specific question</a:t>
            </a:r>
            <a:endParaRPr lang="en-GB"/>
          </a:p>
          <a:p>
            <a:pPr marL="171450" lvl="0" indent="-171450" algn="l" rtl="0">
              <a:lnSpc>
                <a:spcPct val="100000"/>
              </a:lnSpc>
              <a:spcBef>
                <a:spcPts val="540"/>
              </a:spcBef>
              <a:spcAft>
                <a:spcPts val="0"/>
              </a:spcAft>
              <a:buClr>
                <a:schemeClr val="dk1"/>
              </a:buClr>
              <a:buSzPts val="1800"/>
              <a:buFont typeface="Arial"/>
              <a:buChar char="•"/>
            </a:pPr>
            <a:endParaRPr lang="en-GB"/>
          </a:p>
        </p:txBody>
      </p:sp>
      <p:sp>
        <p:nvSpPr>
          <p:cNvPr id="498" name="Google Shape;498;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extLst>
      <p:ext uri="{BB962C8B-B14F-4D97-AF65-F5344CB8AC3E}">
        <p14:creationId xmlns:p14="http://schemas.microsoft.com/office/powerpoint/2010/main" val="676063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p13: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3" name="Google Shape;58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2000" b="1">
                <a:latin typeface="Calibri"/>
                <a:ea typeface="Calibri"/>
                <a:cs typeface="Calibri"/>
                <a:sym typeface="Calibri"/>
              </a:rPr>
              <a:t>FACILITATOR NOTES</a:t>
            </a:r>
            <a:endParaRPr/>
          </a:p>
          <a:p>
            <a:pPr marL="0" lvl="0" indent="0" algn="l" rtl="0">
              <a:lnSpc>
                <a:spcPct val="100000"/>
              </a:lnSpc>
              <a:spcBef>
                <a:spcPts val="1000"/>
              </a:spcBef>
              <a:spcAft>
                <a:spcPts val="0"/>
              </a:spcAft>
              <a:buSzPts val="1400"/>
              <a:buNone/>
            </a:pPr>
            <a:endParaRPr sz="2000" b="1">
              <a:latin typeface="Calibri"/>
              <a:ea typeface="Calibri"/>
              <a:cs typeface="Calibri"/>
              <a:sym typeface="Calibri"/>
            </a:endParaRPr>
          </a:p>
          <a:p>
            <a:pPr marL="0" lvl="0" indent="0" algn="l" rtl="0">
              <a:lnSpc>
                <a:spcPct val="100000"/>
              </a:lnSpc>
              <a:spcBef>
                <a:spcPts val="1000"/>
              </a:spcBef>
              <a:spcAft>
                <a:spcPts val="0"/>
              </a:spcAft>
              <a:buSzPts val="1400"/>
              <a:buNone/>
            </a:pPr>
            <a:r>
              <a:rPr lang="en-GB" sz="2000" b="1">
                <a:latin typeface="Calibri"/>
                <a:ea typeface="Calibri"/>
                <a:cs typeface="Calibri"/>
                <a:sym typeface="Calibri"/>
              </a:rPr>
              <a:t>BEFORE showing the answers on the slide:</a:t>
            </a:r>
            <a:endParaRPr/>
          </a:p>
          <a:p>
            <a:pPr marL="0" lvl="0" indent="0" algn="l" rtl="0">
              <a:lnSpc>
                <a:spcPct val="100000"/>
              </a:lnSpc>
              <a:spcBef>
                <a:spcPts val="1000"/>
              </a:spcBef>
              <a:spcAft>
                <a:spcPts val="0"/>
              </a:spcAft>
              <a:buSzPts val="1400"/>
              <a:buNone/>
            </a:pPr>
            <a:endParaRPr sz="2000">
              <a:latin typeface="Calibri"/>
              <a:ea typeface="Calibri"/>
              <a:cs typeface="Calibri"/>
              <a:sym typeface="Calibri"/>
            </a:endParaRPr>
          </a:p>
          <a:p>
            <a:pPr marL="285750" marR="0" lvl="0" indent="-285750" algn="l" rtl="0">
              <a:lnSpc>
                <a:spcPct val="100000"/>
              </a:lnSpc>
              <a:spcBef>
                <a:spcPts val="1000"/>
              </a:spcBef>
              <a:spcAft>
                <a:spcPts val="0"/>
              </a:spcAft>
              <a:buClr>
                <a:schemeClr val="dk1"/>
              </a:buClr>
              <a:buSzPts val="2000"/>
              <a:buFont typeface="Arial"/>
              <a:buChar char="•"/>
            </a:pPr>
            <a:r>
              <a:rPr lang="en-GB" sz="2000"/>
              <a:t>Ask participants if they can think of five reasons why we need to engage communities in our work – this can be done in small groups or as a plenary discussion</a:t>
            </a:r>
            <a:endParaRPr/>
          </a:p>
          <a:p>
            <a:pPr marL="285750" marR="0" lvl="0" indent="-158750" algn="l" rtl="0">
              <a:lnSpc>
                <a:spcPct val="100000"/>
              </a:lnSpc>
              <a:spcBef>
                <a:spcPts val="1000"/>
              </a:spcBef>
              <a:spcAft>
                <a:spcPts val="0"/>
              </a:spcAft>
              <a:buClr>
                <a:schemeClr val="dk1"/>
              </a:buClr>
              <a:buSzPts val="2000"/>
              <a:buFont typeface="Arial"/>
              <a:buNone/>
            </a:pPr>
            <a:endParaRPr sz="2000">
              <a:latin typeface="Calibri"/>
              <a:ea typeface="Calibri"/>
              <a:cs typeface="Calibri"/>
              <a:sym typeface="Calibri"/>
            </a:endParaRPr>
          </a:p>
          <a:p>
            <a:pPr marL="285750" lvl="0" indent="-285750" algn="l" rtl="0">
              <a:lnSpc>
                <a:spcPct val="100000"/>
              </a:lnSpc>
              <a:spcBef>
                <a:spcPts val="1000"/>
              </a:spcBef>
              <a:spcAft>
                <a:spcPts val="0"/>
              </a:spcAft>
              <a:buClr>
                <a:schemeClr val="dk1"/>
              </a:buClr>
              <a:buSzPts val="2000"/>
              <a:buFont typeface="Arial"/>
              <a:buChar char="•"/>
            </a:pPr>
            <a:r>
              <a:rPr lang="en-GB" sz="2000">
                <a:latin typeface="Calibri"/>
                <a:ea typeface="Calibri"/>
                <a:cs typeface="Calibri"/>
                <a:sym typeface="Calibri"/>
              </a:rPr>
              <a:t>Write people’s answers on a flip chart and then go through the answers on the slide, explaining each one</a:t>
            </a:r>
            <a:endParaRPr/>
          </a:p>
          <a:p>
            <a:pPr marL="285750" lvl="0" indent="-158750" algn="l" rtl="0">
              <a:lnSpc>
                <a:spcPct val="100000"/>
              </a:lnSpc>
              <a:spcBef>
                <a:spcPts val="1000"/>
              </a:spcBef>
              <a:spcAft>
                <a:spcPts val="0"/>
              </a:spcAft>
              <a:buClr>
                <a:schemeClr val="dk1"/>
              </a:buClr>
              <a:buSzPts val="2000"/>
              <a:buFont typeface="Arial"/>
              <a:buNone/>
            </a:pPr>
            <a:endParaRPr sz="2000">
              <a:latin typeface="Calibri"/>
              <a:ea typeface="Calibri"/>
              <a:cs typeface="Calibri"/>
              <a:sym typeface="Calibri"/>
            </a:endParaRPr>
          </a:p>
          <a:p>
            <a:pPr marL="285750" lvl="0" indent="-285750" algn="l" rtl="0">
              <a:lnSpc>
                <a:spcPct val="100000"/>
              </a:lnSpc>
              <a:spcBef>
                <a:spcPts val="1000"/>
              </a:spcBef>
              <a:spcAft>
                <a:spcPts val="0"/>
              </a:spcAft>
              <a:buClr>
                <a:schemeClr val="dk1"/>
              </a:buClr>
              <a:buSzPts val="2000"/>
              <a:buFont typeface="Arial"/>
              <a:buChar char="•"/>
            </a:pPr>
            <a:r>
              <a:rPr lang="en-GB" sz="2000">
                <a:latin typeface="Calibri"/>
                <a:ea typeface="Calibri"/>
                <a:cs typeface="Calibri"/>
                <a:sym typeface="Calibri"/>
              </a:rPr>
              <a:t>There could be more correct reasons than those on the slide, but the five on the slide are the main ones</a:t>
            </a:r>
            <a:endParaRPr/>
          </a:p>
          <a:p>
            <a:pPr marL="285750" lvl="0" indent="-158750" algn="l" rtl="0">
              <a:lnSpc>
                <a:spcPct val="100000"/>
              </a:lnSpc>
              <a:spcBef>
                <a:spcPts val="1000"/>
              </a:spcBef>
              <a:spcAft>
                <a:spcPts val="0"/>
              </a:spcAft>
              <a:buClr>
                <a:schemeClr val="dk1"/>
              </a:buClr>
              <a:buSzPts val="2000"/>
              <a:buFont typeface="Arial"/>
              <a:buNone/>
            </a:pPr>
            <a:endParaRPr sz="2000">
              <a:latin typeface="Calibri"/>
              <a:ea typeface="Calibri"/>
              <a:cs typeface="Calibri"/>
              <a:sym typeface="Calibri"/>
            </a:endParaRPr>
          </a:p>
          <a:p>
            <a:pPr marL="0" lvl="0" indent="0" algn="l" rtl="0">
              <a:lnSpc>
                <a:spcPct val="100000"/>
              </a:lnSpc>
              <a:spcBef>
                <a:spcPts val="541"/>
              </a:spcBef>
              <a:spcAft>
                <a:spcPts val="0"/>
              </a:spcAft>
              <a:buSzPts val="1400"/>
              <a:buNone/>
            </a:pPr>
            <a:r>
              <a:rPr lang="en-GB" sz="1804" b="1">
                <a:solidFill>
                  <a:schemeClr val="dk1"/>
                </a:solidFill>
                <a:latin typeface="Calibri"/>
                <a:ea typeface="Calibri"/>
                <a:cs typeface="Calibri"/>
                <a:sym typeface="Calibri"/>
              </a:rPr>
              <a:t>Why do we need to engage communities?</a:t>
            </a:r>
            <a:endParaRPr/>
          </a:p>
          <a:p>
            <a:pPr marL="0" lvl="0" indent="0" algn="l" rtl="0">
              <a:lnSpc>
                <a:spcPct val="100000"/>
              </a:lnSpc>
              <a:spcBef>
                <a:spcPts val="542"/>
              </a:spcBef>
              <a:spcAft>
                <a:spcPts val="0"/>
              </a:spcAft>
              <a:buSzPts val="1400"/>
              <a:buNone/>
            </a:pPr>
            <a:endParaRPr sz="1804" b="1">
              <a:solidFill>
                <a:schemeClr val="dk1"/>
              </a:solidFill>
              <a:latin typeface="Calibri"/>
              <a:ea typeface="Calibri"/>
              <a:cs typeface="Calibri"/>
              <a:sym typeface="Calibri"/>
            </a:endParaRPr>
          </a:p>
          <a:p>
            <a:pPr marL="0" lvl="0" indent="0" algn="l" rtl="0">
              <a:lnSpc>
                <a:spcPct val="100000"/>
              </a:lnSpc>
              <a:spcBef>
                <a:spcPts val="541"/>
              </a:spcBef>
              <a:spcAft>
                <a:spcPts val="0"/>
              </a:spcAft>
              <a:buSzPts val="1400"/>
              <a:buNone/>
            </a:pPr>
            <a:r>
              <a:rPr lang="en-GB" sz="1804" b="1">
                <a:solidFill>
                  <a:schemeClr val="dk1"/>
                </a:solidFill>
                <a:latin typeface="Calibri"/>
                <a:ea typeface="Calibri"/>
                <a:cs typeface="Calibri"/>
                <a:sym typeface="Calibri"/>
              </a:rPr>
              <a:t>1. To understand the community context and needs</a:t>
            </a:r>
            <a:endParaRPr/>
          </a:p>
          <a:p>
            <a:pPr marL="0" lvl="0" indent="0" algn="l" rtl="0">
              <a:lnSpc>
                <a:spcPct val="100000"/>
              </a:lnSpc>
              <a:spcBef>
                <a:spcPts val="541"/>
              </a:spcBef>
              <a:spcAft>
                <a:spcPts val="0"/>
              </a:spcAft>
              <a:buSzPts val="1400"/>
              <a:buNone/>
            </a:pPr>
            <a:r>
              <a:rPr lang="en-GB" sz="1804">
                <a:solidFill>
                  <a:schemeClr val="dk1"/>
                </a:solidFill>
                <a:latin typeface="Calibri"/>
                <a:ea typeface="Calibri"/>
                <a:cs typeface="Calibri"/>
                <a:sym typeface="Calibri"/>
              </a:rPr>
              <a:t>We need to engage with all groups and individuals in the community to understand their specific needs, preferences, and context. If we assume we know what people need or how things work in their community, we risk getting it wrong and providing support that doesn’t help, or even worse, doing harm. For example, by inflaming existing tensions or excluding already marginalized groups.</a:t>
            </a:r>
            <a:endParaRPr/>
          </a:p>
          <a:p>
            <a:pPr marL="0" lvl="0" indent="0" algn="l" rtl="0">
              <a:lnSpc>
                <a:spcPct val="100000"/>
              </a:lnSpc>
              <a:spcBef>
                <a:spcPts val="542"/>
              </a:spcBef>
              <a:spcAft>
                <a:spcPts val="0"/>
              </a:spcAft>
              <a:buSzPts val="1400"/>
              <a:buNone/>
            </a:pPr>
            <a:endParaRPr sz="1804">
              <a:solidFill>
                <a:schemeClr val="dk1"/>
              </a:solidFill>
              <a:latin typeface="Calibri"/>
              <a:ea typeface="Calibri"/>
              <a:cs typeface="Calibri"/>
              <a:sym typeface="Calibri"/>
            </a:endParaRPr>
          </a:p>
          <a:p>
            <a:pPr marL="0" lvl="0" indent="0" algn="l" rtl="0">
              <a:lnSpc>
                <a:spcPct val="100000"/>
              </a:lnSpc>
              <a:spcBef>
                <a:spcPts val="541"/>
              </a:spcBef>
              <a:spcAft>
                <a:spcPts val="0"/>
              </a:spcAft>
              <a:buSzPts val="1400"/>
              <a:buNone/>
            </a:pPr>
            <a:r>
              <a:rPr lang="en-GB" sz="1804" b="1">
                <a:solidFill>
                  <a:schemeClr val="dk1"/>
                </a:solidFill>
                <a:latin typeface="Calibri"/>
                <a:ea typeface="Calibri"/>
                <a:cs typeface="Calibri"/>
                <a:sym typeface="Calibri"/>
              </a:rPr>
              <a:t>2. For better, more effective programmes and operations</a:t>
            </a:r>
            <a:endParaRPr/>
          </a:p>
          <a:p>
            <a:pPr marL="0" lvl="0" indent="0" algn="l" rtl="0">
              <a:lnSpc>
                <a:spcPct val="100000"/>
              </a:lnSpc>
              <a:spcBef>
                <a:spcPts val="541"/>
              </a:spcBef>
              <a:spcAft>
                <a:spcPts val="0"/>
              </a:spcAft>
              <a:buSzPts val="1400"/>
              <a:buNone/>
            </a:pPr>
            <a:r>
              <a:rPr lang="en-GB" sz="1804">
                <a:solidFill>
                  <a:schemeClr val="dk1"/>
                </a:solidFill>
                <a:latin typeface="Calibri"/>
                <a:ea typeface="Calibri"/>
                <a:cs typeface="Calibri"/>
                <a:sym typeface="Calibri"/>
              </a:rPr>
              <a:t>Nobody knows the community better than the people who live there. When we draw on that local knowledge and expertise to plan and manage programmes and operations, we’re much more likely to get it right and provide support that is useful, timely, relevant and of a high quality. Listening to community feedback gives us an early warning when things aren’t working and provides valuable insights on how we can improve.</a:t>
            </a:r>
            <a:endParaRPr/>
          </a:p>
          <a:p>
            <a:pPr marL="0" lvl="0" indent="0" algn="l" rtl="0">
              <a:lnSpc>
                <a:spcPct val="100000"/>
              </a:lnSpc>
              <a:spcBef>
                <a:spcPts val="542"/>
              </a:spcBef>
              <a:spcAft>
                <a:spcPts val="0"/>
              </a:spcAft>
              <a:buSzPts val="1400"/>
              <a:buNone/>
            </a:pPr>
            <a:endParaRPr sz="1804">
              <a:solidFill>
                <a:schemeClr val="dk1"/>
              </a:solidFill>
              <a:latin typeface="Calibri"/>
              <a:ea typeface="Calibri"/>
              <a:cs typeface="Calibri"/>
              <a:sym typeface="Calibri"/>
            </a:endParaRPr>
          </a:p>
          <a:p>
            <a:pPr marL="0" lvl="0" indent="0" algn="l" rtl="0">
              <a:lnSpc>
                <a:spcPct val="100000"/>
              </a:lnSpc>
              <a:spcBef>
                <a:spcPts val="541"/>
              </a:spcBef>
              <a:spcAft>
                <a:spcPts val="0"/>
              </a:spcAft>
              <a:buSzPts val="1400"/>
              <a:buNone/>
            </a:pPr>
            <a:r>
              <a:rPr lang="en-GB" sz="1804" b="1">
                <a:solidFill>
                  <a:schemeClr val="dk1"/>
                </a:solidFill>
                <a:latin typeface="Calibri"/>
                <a:ea typeface="Calibri"/>
                <a:cs typeface="Calibri"/>
                <a:sym typeface="Calibri"/>
              </a:rPr>
              <a:t>3. To build trust, access, and acceptance with communities</a:t>
            </a:r>
            <a:endParaRPr/>
          </a:p>
          <a:p>
            <a:pPr marL="0" lvl="0" indent="0" algn="l" rtl="0">
              <a:lnSpc>
                <a:spcPct val="100000"/>
              </a:lnSpc>
              <a:spcBef>
                <a:spcPts val="541"/>
              </a:spcBef>
              <a:spcAft>
                <a:spcPts val="0"/>
              </a:spcAft>
              <a:buSzPts val="1400"/>
              <a:buNone/>
            </a:pPr>
            <a:r>
              <a:rPr lang="en-GB" sz="1804">
                <a:solidFill>
                  <a:schemeClr val="dk1"/>
                </a:solidFill>
                <a:latin typeface="Calibri"/>
                <a:ea typeface="Calibri"/>
                <a:cs typeface="Calibri"/>
                <a:sym typeface="Calibri"/>
              </a:rPr>
              <a:t>Open, honest communication and listening and acting on what people tell us, is a mark of respect which builds trust. Without trust people may not want to speak to us, use our services, believe the information we share or welcome our volunteers and staff safely into their community. When people don’t trust us, our ability to help them becomes harder and even impossible.</a:t>
            </a:r>
            <a:endParaRPr/>
          </a:p>
          <a:p>
            <a:pPr marL="0" lvl="0" indent="0" algn="l" rtl="0">
              <a:lnSpc>
                <a:spcPct val="100000"/>
              </a:lnSpc>
              <a:spcBef>
                <a:spcPts val="542"/>
              </a:spcBef>
              <a:spcAft>
                <a:spcPts val="0"/>
              </a:spcAft>
              <a:buSzPts val="1400"/>
              <a:buNone/>
            </a:pPr>
            <a:endParaRPr sz="1804">
              <a:solidFill>
                <a:schemeClr val="dk1"/>
              </a:solidFill>
              <a:latin typeface="Calibri"/>
              <a:ea typeface="Calibri"/>
              <a:cs typeface="Calibri"/>
              <a:sym typeface="Calibri"/>
            </a:endParaRPr>
          </a:p>
          <a:p>
            <a:pPr marL="0" lvl="0" indent="0" algn="l" rtl="0">
              <a:lnSpc>
                <a:spcPct val="100000"/>
              </a:lnSpc>
              <a:spcBef>
                <a:spcPts val="541"/>
              </a:spcBef>
              <a:spcAft>
                <a:spcPts val="0"/>
              </a:spcAft>
              <a:buSzPts val="1400"/>
              <a:buNone/>
            </a:pPr>
            <a:r>
              <a:rPr lang="en-GB" sz="1804" b="1">
                <a:solidFill>
                  <a:schemeClr val="dk1"/>
                </a:solidFill>
                <a:latin typeface="Calibri"/>
                <a:ea typeface="Calibri"/>
                <a:cs typeface="Calibri"/>
                <a:sym typeface="Calibri"/>
              </a:rPr>
              <a:t>4. To strengthen community ownership and resilience</a:t>
            </a:r>
            <a:endParaRPr/>
          </a:p>
          <a:p>
            <a:pPr marL="0" lvl="0" indent="0" algn="l" rtl="0">
              <a:lnSpc>
                <a:spcPct val="100000"/>
              </a:lnSpc>
              <a:spcBef>
                <a:spcPts val="541"/>
              </a:spcBef>
              <a:spcAft>
                <a:spcPts val="0"/>
              </a:spcAft>
              <a:buSzPts val="1400"/>
              <a:buNone/>
            </a:pPr>
            <a:r>
              <a:rPr lang="en-GB" sz="1804">
                <a:solidFill>
                  <a:schemeClr val="dk1"/>
                </a:solidFill>
                <a:latin typeface="Calibri"/>
                <a:ea typeface="Calibri"/>
                <a:cs typeface="Calibri"/>
                <a:sym typeface="Calibri"/>
              </a:rPr>
              <a:t>People affected by crisis are not helpless. They are usually the first responders in a crisis and have knowledge, skills and capacities which can help to ensure aid is relevant and sustainable. When we design and manage programmes and operations in partnership with communities, it facilitates local ownership and self-reliance. When we don’t engage them, we are treating them as passive recipients of aid, which undermines our efforts to strengthen community resilience.</a:t>
            </a:r>
            <a:endParaRPr/>
          </a:p>
          <a:p>
            <a:pPr marL="0" lvl="0" indent="0" algn="l" rtl="0">
              <a:lnSpc>
                <a:spcPct val="100000"/>
              </a:lnSpc>
              <a:spcBef>
                <a:spcPts val="542"/>
              </a:spcBef>
              <a:spcAft>
                <a:spcPts val="0"/>
              </a:spcAft>
              <a:buSzPts val="1400"/>
              <a:buNone/>
            </a:pPr>
            <a:endParaRPr sz="1804">
              <a:solidFill>
                <a:schemeClr val="dk1"/>
              </a:solidFill>
              <a:latin typeface="Calibri"/>
              <a:ea typeface="Calibri"/>
              <a:cs typeface="Calibri"/>
              <a:sym typeface="Calibri"/>
            </a:endParaRPr>
          </a:p>
          <a:p>
            <a:pPr marL="0" lvl="0" indent="0" algn="l" rtl="0">
              <a:lnSpc>
                <a:spcPct val="100000"/>
              </a:lnSpc>
              <a:spcBef>
                <a:spcPts val="541"/>
              </a:spcBef>
              <a:spcAft>
                <a:spcPts val="0"/>
              </a:spcAft>
              <a:buSzPts val="1400"/>
              <a:buNone/>
            </a:pPr>
            <a:r>
              <a:rPr lang="en-GB" sz="1804" b="1">
                <a:solidFill>
                  <a:schemeClr val="dk1"/>
                </a:solidFill>
                <a:latin typeface="Calibri"/>
                <a:ea typeface="Calibri"/>
                <a:cs typeface="Calibri"/>
                <a:sym typeface="Calibri"/>
              </a:rPr>
              <a:t>5. To uphold our own commitments</a:t>
            </a:r>
            <a:endParaRPr/>
          </a:p>
          <a:p>
            <a:pPr marL="0" lvl="0" indent="0" algn="l" rtl="0">
              <a:lnSpc>
                <a:spcPct val="100000"/>
              </a:lnSpc>
              <a:spcBef>
                <a:spcPts val="541"/>
              </a:spcBef>
              <a:spcAft>
                <a:spcPts val="0"/>
              </a:spcAft>
              <a:buSzPts val="1400"/>
              <a:buNone/>
            </a:pPr>
            <a:r>
              <a:rPr lang="en-GB" sz="1804">
                <a:solidFill>
                  <a:schemeClr val="dk1"/>
                </a:solidFill>
                <a:latin typeface="Calibri"/>
                <a:ea typeface="Calibri"/>
                <a:cs typeface="Calibri"/>
                <a:sym typeface="Calibri"/>
              </a:rPr>
              <a:t>Working in partnership with communities is at the core of who we are. We commit to involving people in the management of aid, holding ourselves accountable to those we seek to assist, and building on local capacity in the International Red Cross and Red Crescent Movement’s Code of Conduct in Disaster Relief. The Principles and Rules for Red Cross and Red Crescent Humanitarian Assistance commit to including transparent communication and feedback mechanisms in emergency responses. In December 2019, the first set of ‘Movement-wide Commitments for Community Engagement and Accountability’ was approved at the Council of Delegates (see page 21).</a:t>
            </a:r>
            <a:endParaRPr/>
          </a:p>
          <a:p>
            <a:pPr marL="285750" lvl="0" indent="-158750" algn="l" rtl="0">
              <a:lnSpc>
                <a:spcPct val="100000"/>
              </a:lnSpc>
              <a:spcBef>
                <a:spcPts val="1000"/>
              </a:spcBef>
              <a:spcAft>
                <a:spcPts val="0"/>
              </a:spcAft>
              <a:buClr>
                <a:schemeClr val="dk1"/>
              </a:buClr>
              <a:buSzPts val="2000"/>
              <a:buFont typeface="Arial"/>
              <a:buNone/>
            </a:pPr>
            <a:endParaRPr sz="2000">
              <a:latin typeface="Calibri"/>
              <a:ea typeface="Calibri"/>
              <a:cs typeface="Calibri"/>
              <a:sym typeface="Calibri"/>
            </a:endParaRPr>
          </a:p>
        </p:txBody>
      </p:sp>
      <p:sp>
        <p:nvSpPr>
          <p:cNvPr id="584" name="Google Shape;58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2"/>
        <p:cNvGrpSpPr/>
        <p:nvPr/>
      </p:nvGrpSpPr>
      <p:grpSpPr>
        <a:xfrm>
          <a:off x="0" y="0"/>
          <a:ext cx="0" cy="0"/>
          <a:chOff x="0" y="0"/>
          <a:chExt cx="0" cy="0"/>
        </a:xfrm>
      </p:grpSpPr>
      <p:sp>
        <p:nvSpPr>
          <p:cNvPr id="13" name="Google Shape;13;p2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 name="Google Shape;14;p2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4A44B896-340C-6880-B12A-A43AE3D3BF25}"/>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71"/>
        <p:cNvGrpSpPr/>
        <p:nvPr/>
      </p:nvGrpSpPr>
      <p:grpSpPr>
        <a:xfrm>
          <a:off x="0" y="0"/>
          <a:ext cx="0" cy="0"/>
          <a:chOff x="0" y="0"/>
          <a:chExt cx="0" cy="0"/>
        </a:xfrm>
      </p:grpSpPr>
      <p:sp>
        <p:nvSpPr>
          <p:cNvPr id="72" name="Google Shape;72;p41"/>
          <p:cNvSpPr>
            <a:spLocks noGrp="1"/>
          </p:cNvSpPr>
          <p:nvPr>
            <p:ph type="pic" idx="2"/>
          </p:nvPr>
        </p:nvSpPr>
        <p:spPr>
          <a:xfrm>
            <a:off x="0" y="0"/>
            <a:ext cx="18288000" cy="10288588"/>
          </a:xfrm>
          <a:prstGeom prst="rect">
            <a:avLst/>
          </a:prstGeom>
          <a:solidFill>
            <a:srgbClr val="353535">
              <a:alpha val="11372"/>
            </a:srgbClr>
          </a:solidFill>
          <a:ln>
            <a:noFill/>
          </a:ln>
        </p:spPr>
      </p:sp>
      <p:sp>
        <p:nvSpPr>
          <p:cNvPr id="73" name="Google Shape;73;p41"/>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4" name="Google Shape;74;p41"/>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5" name="Google Shape;75;p4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76" name="Google Shape;76;p41"/>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7" name="Google Shape;77;p41"/>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78"/>
        <p:cNvGrpSpPr/>
        <p:nvPr/>
      </p:nvGrpSpPr>
      <p:grpSpPr>
        <a:xfrm>
          <a:off x="0" y="0"/>
          <a:ext cx="0" cy="0"/>
          <a:chOff x="0" y="0"/>
          <a:chExt cx="0" cy="0"/>
        </a:xfrm>
      </p:grpSpPr>
      <p:pic>
        <p:nvPicPr>
          <p:cNvPr id="79" name="Google Shape;79;p4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0" name="Google Shape;80;p42"/>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 name="Google Shape;81;p42"/>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31 January 2022</a:t>
            </a:r>
            <a:endParaRPr sz="2400" b="1" i="0" u="none" strike="noStrike" cap="none">
              <a:solidFill>
                <a:schemeClr val="lt2"/>
              </a:solidFill>
              <a:latin typeface="Montserrat SemiBold"/>
              <a:ea typeface="Montserrat SemiBold"/>
              <a:cs typeface="Montserrat SemiBold"/>
              <a:sym typeface="Montserrat SemiBo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82"/>
        <p:cNvGrpSpPr/>
        <p:nvPr/>
      </p:nvGrpSpPr>
      <p:grpSpPr>
        <a:xfrm>
          <a:off x="0" y="0"/>
          <a:ext cx="0" cy="0"/>
          <a:chOff x="0" y="0"/>
          <a:chExt cx="0" cy="0"/>
        </a:xfrm>
      </p:grpSpPr>
      <p:sp>
        <p:nvSpPr>
          <p:cNvPr id="83" name="Google Shape;83;p43"/>
          <p:cNvSpPr>
            <a:spLocks noGrp="1"/>
          </p:cNvSpPr>
          <p:nvPr>
            <p:ph type="pic" idx="2"/>
          </p:nvPr>
        </p:nvSpPr>
        <p:spPr>
          <a:xfrm>
            <a:off x="0" y="0"/>
            <a:ext cx="18288000" cy="10288588"/>
          </a:xfrm>
          <a:prstGeom prst="rect">
            <a:avLst/>
          </a:prstGeom>
          <a:solidFill>
            <a:srgbClr val="353535">
              <a:alpha val="11372"/>
            </a:srgbClr>
          </a:solidFill>
          <a:ln>
            <a:noFill/>
          </a:ln>
        </p:spPr>
      </p:sp>
      <p:sp>
        <p:nvSpPr>
          <p:cNvPr id="84" name="Google Shape;84;p43"/>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 name="Google Shape;85;p43"/>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6" name="Google Shape;86;p43"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87" name="Google Shape;87;p43"/>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8" name="Google Shape;88;p43"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9" name="Google Shape;89;p43"/>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 name="Google Shape;90;p43"/>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91"/>
        <p:cNvGrpSpPr/>
        <p:nvPr/>
      </p:nvGrpSpPr>
      <p:grpSpPr>
        <a:xfrm>
          <a:off x="0" y="0"/>
          <a:ext cx="0" cy="0"/>
          <a:chOff x="0" y="0"/>
          <a:chExt cx="0" cy="0"/>
        </a:xfrm>
      </p:grpSpPr>
      <p:sp>
        <p:nvSpPr>
          <p:cNvPr id="92" name="Google Shape;92;p44"/>
          <p:cNvSpPr>
            <a:spLocks noGrp="1"/>
          </p:cNvSpPr>
          <p:nvPr>
            <p:ph type="pic" idx="2"/>
          </p:nvPr>
        </p:nvSpPr>
        <p:spPr>
          <a:xfrm>
            <a:off x="383056" y="338143"/>
            <a:ext cx="17521895" cy="9625008"/>
          </a:xfrm>
          <a:prstGeom prst="rect">
            <a:avLst/>
          </a:prstGeom>
          <a:solidFill>
            <a:srgbClr val="353535">
              <a:alpha val="11372"/>
            </a:srgbClr>
          </a:solid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93"/>
        <p:cNvGrpSpPr/>
        <p:nvPr/>
      </p:nvGrpSpPr>
      <p:grpSpPr>
        <a:xfrm>
          <a:off x="0" y="0"/>
          <a:ext cx="0" cy="0"/>
          <a:chOff x="0" y="0"/>
          <a:chExt cx="0" cy="0"/>
        </a:xfrm>
      </p:grpSpPr>
      <p:sp>
        <p:nvSpPr>
          <p:cNvPr id="94" name="Google Shape;94;p45"/>
          <p:cNvSpPr>
            <a:spLocks noGrp="1"/>
          </p:cNvSpPr>
          <p:nvPr>
            <p:ph type="pic" idx="2"/>
          </p:nvPr>
        </p:nvSpPr>
        <p:spPr>
          <a:xfrm>
            <a:off x="1935145" y="3120406"/>
            <a:ext cx="5715000" cy="5715000"/>
          </a:xfrm>
          <a:prstGeom prst="rect">
            <a:avLst/>
          </a:prstGeom>
          <a:solidFill>
            <a:srgbClr val="353535">
              <a:alpha val="11372"/>
            </a:srgbClr>
          </a:solidFill>
          <a:ln>
            <a:noFill/>
          </a:ln>
        </p:spPr>
      </p:sp>
      <p:sp>
        <p:nvSpPr>
          <p:cNvPr id="95" name="Google Shape;95;p4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96" name="Google Shape;96;p4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7" name="Google Shape;97;p4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98"/>
        <p:cNvGrpSpPr/>
        <p:nvPr/>
      </p:nvGrpSpPr>
      <p:grpSpPr>
        <a:xfrm>
          <a:off x="0" y="0"/>
          <a:ext cx="0" cy="0"/>
          <a:chOff x="0" y="0"/>
          <a:chExt cx="0" cy="0"/>
        </a:xfrm>
      </p:grpSpPr>
      <p:sp>
        <p:nvSpPr>
          <p:cNvPr id="99" name="Google Shape;99;p46"/>
          <p:cNvSpPr>
            <a:spLocks noGrp="1"/>
          </p:cNvSpPr>
          <p:nvPr>
            <p:ph type="pic" idx="2"/>
          </p:nvPr>
        </p:nvSpPr>
        <p:spPr>
          <a:xfrm>
            <a:off x="1610782" y="2576586"/>
            <a:ext cx="6363725" cy="6363727"/>
          </a:xfrm>
          <a:prstGeom prst="rect">
            <a:avLst/>
          </a:prstGeom>
          <a:solidFill>
            <a:srgbClr val="353535">
              <a:alpha val="11372"/>
            </a:srgbClr>
          </a:solidFill>
          <a:ln>
            <a:noFill/>
          </a:ln>
        </p:spPr>
      </p:sp>
      <p:sp>
        <p:nvSpPr>
          <p:cNvPr id="100" name="Google Shape;100;p4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1" name="Google Shape;101;p4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2" name="Google Shape;102;p4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103"/>
        <p:cNvGrpSpPr/>
        <p:nvPr/>
      </p:nvGrpSpPr>
      <p:grpSpPr>
        <a:xfrm>
          <a:off x="0" y="0"/>
          <a:ext cx="0" cy="0"/>
          <a:chOff x="0" y="0"/>
          <a:chExt cx="0" cy="0"/>
        </a:xfrm>
      </p:grpSpPr>
      <p:sp>
        <p:nvSpPr>
          <p:cNvPr id="104" name="Google Shape;104;p47"/>
          <p:cNvSpPr>
            <a:spLocks noGrp="1"/>
          </p:cNvSpPr>
          <p:nvPr>
            <p:ph type="pic" idx="2"/>
          </p:nvPr>
        </p:nvSpPr>
        <p:spPr>
          <a:xfrm flipH="1">
            <a:off x="-1" y="0"/>
            <a:ext cx="14712019" cy="4511040"/>
          </a:xfrm>
          <a:prstGeom prst="rect">
            <a:avLst/>
          </a:prstGeom>
          <a:solidFill>
            <a:srgbClr val="353535">
              <a:alpha val="11372"/>
            </a:srgbClr>
          </a:solidFill>
          <a:ln>
            <a:noFill/>
          </a:ln>
        </p:spPr>
      </p:sp>
      <p:sp>
        <p:nvSpPr>
          <p:cNvPr id="105" name="Google Shape;105;p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6" name="Google Shape;106;p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7" name="Google Shape;107;p4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108"/>
        <p:cNvGrpSpPr/>
        <p:nvPr/>
      </p:nvGrpSpPr>
      <p:grpSpPr>
        <a:xfrm>
          <a:off x="0" y="0"/>
          <a:ext cx="0" cy="0"/>
          <a:chOff x="0" y="0"/>
          <a:chExt cx="0" cy="0"/>
        </a:xfrm>
      </p:grpSpPr>
      <p:sp>
        <p:nvSpPr>
          <p:cNvPr id="109" name="Google Shape;109;p48"/>
          <p:cNvSpPr>
            <a:spLocks noGrp="1"/>
          </p:cNvSpPr>
          <p:nvPr>
            <p:ph type="pic" idx="2"/>
          </p:nvPr>
        </p:nvSpPr>
        <p:spPr>
          <a:xfrm>
            <a:off x="1553028" y="0"/>
            <a:ext cx="16734972" cy="5379495"/>
          </a:xfrm>
          <a:prstGeom prst="rect">
            <a:avLst/>
          </a:prstGeom>
          <a:solidFill>
            <a:srgbClr val="353535">
              <a:alpha val="11372"/>
            </a:srgbClr>
          </a:solidFill>
          <a:ln>
            <a:noFill/>
          </a:ln>
        </p:spPr>
      </p:sp>
      <p:sp>
        <p:nvSpPr>
          <p:cNvPr id="110" name="Google Shape;110;p4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1" name="Google Shape;111;p4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2" name="Google Shape;112;p4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113"/>
        <p:cNvGrpSpPr/>
        <p:nvPr/>
      </p:nvGrpSpPr>
      <p:grpSpPr>
        <a:xfrm>
          <a:off x="0" y="0"/>
          <a:ext cx="0" cy="0"/>
          <a:chOff x="0" y="0"/>
          <a:chExt cx="0" cy="0"/>
        </a:xfrm>
      </p:grpSpPr>
      <p:sp>
        <p:nvSpPr>
          <p:cNvPr id="114" name="Google Shape;114;p49"/>
          <p:cNvSpPr>
            <a:spLocks noGrp="1"/>
          </p:cNvSpPr>
          <p:nvPr>
            <p:ph type="pic" idx="2"/>
          </p:nvPr>
        </p:nvSpPr>
        <p:spPr>
          <a:xfrm>
            <a:off x="0" y="0"/>
            <a:ext cx="6698918" cy="6698919"/>
          </a:xfrm>
          <a:prstGeom prst="rect">
            <a:avLst/>
          </a:prstGeom>
          <a:solidFill>
            <a:srgbClr val="353535">
              <a:alpha val="11372"/>
            </a:srgbClr>
          </a:solidFill>
          <a:ln>
            <a:noFill/>
          </a:ln>
        </p:spPr>
      </p:sp>
      <p:sp>
        <p:nvSpPr>
          <p:cNvPr id="115" name="Google Shape;115;p49"/>
          <p:cNvSpPr>
            <a:spLocks noGrp="1"/>
          </p:cNvSpPr>
          <p:nvPr>
            <p:ph type="pic" idx="3"/>
          </p:nvPr>
        </p:nvSpPr>
        <p:spPr>
          <a:xfrm>
            <a:off x="4279192" y="4287009"/>
            <a:ext cx="4798110" cy="4798111"/>
          </a:xfrm>
          <a:prstGeom prst="rect">
            <a:avLst/>
          </a:prstGeom>
          <a:solidFill>
            <a:srgbClr val="353535">
              <a:alpha val="11372"/>
            </a:srgbClr>
          </a:solidFill>
          <a:ln>
            <a:noFill/>
          </a:ln>
        </p:spPr>
      </p:sp>
      <p:sp>
        <p:nvSpPr>
          <p:cNvPr id="116" name="Google Shape;116;p4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7" name="Google Shape;117;p4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8" name="Google Shape;118;p4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119"/>
        <p:cNvGrpSpPr/>
        <p:nvPr/>
      </p:nvGrpSpPr>
      <p:grpSpPr>
        <a:xfrm>
          <a:off x="0" y="0"/>
          <a:ext cx="0" cy="0"/>
          <a:chOff x="0" y="0"/>
          <a:chExt cx="0" cy="0"/>
        </a:xfrm>
      </p:grpSpPr>
      <p:sp>
        <p:nvSpPr>
          <p:cNvPr id="120" name="Google Shape;120;p50"/>
          <p:cNvSpPr>
            <a:spLocks noGrp="1"/>
          </p:cNvSpPr>
          <p:nvPr>
            <p:ph type="pic" idx="2"/>
          </p:nvPr>
        </p:nvSpPr>
        <p:spPr>
          <a:xfrm>
            <a:off x="6907700" y="3429529"/>
            <a:ext cx="3466042" cy="3429529"/>
          </a:xfrm>
          <a:prstGeom prst="rect">
            <a:avLst/>
          </a:prstGeom>
          <a:solidFill>
            <a:srgbClr val="353535">
              <a:alpha val="11372"/>
            </a:srgbClr>
          </a:solidFill>
          <a:ln>
            <a:noFill/>
          </a:ln>
        </p:spPr>
      </p:sp>
      <p:sp>
        <p:nvSpPr>
          <p:cNvPr id="121" name="Google Shape;121;p50"/>
          <p:cNvSpPr>
            <a:spLocks noGrp="1"/>
          </p:cNvSpPr>
          <p:nvPr>
            <p:ph type="pic" idx="3"/>
          </p:nvPr>
        </p:nvSpPr>
        <p:spPr>
          <a:xfrm>
            <a:off x="-24384" y="0"/>
            <a:ext cx="3466042" cy="3429529"/>
          </a:xfrm>
          <a:prstGeom prst="rect">
            <a:avLst/>
          </a:prstGeom>
          <a:solidFill>
            <a:srgbClr val="353535">
              <a:alpha val="11372"/>
            </a:srgbClr>
          </a:solidFill>
          <a:ln>
            <a:noFill/>
          </a:ln>
        </p:spPr>
      </p:sp>
      <p:sp>
        <p:nvSpPr>
          <p:cNvPr id="122" name="Google Shape;122;p50"/>
          <p:cNvSpPr>
            <a:spLocks noGrp="1"/>
          </p:cNvSpPr>
          <p:nvPr>
            <p:ph type="pic" idx="4"/>
          </p:nvPr>
        </p:nvSpPr>
        <p:spPr>
          <a:xfrm>
            <a:off x="3441658" y="3429529"/>
            <a:ext cx="3466042" cy="3429529"/>
          </a:xfrm>
          <a:prstGeom prst="rect">
            <a:avLst/>
          </a:prstGeom>
          <a:solidFill>
            <a:srgbClr val="353535">
              <a:alpha val="11372"/>
            </a:srgbClr>
          </a:solidFill>
          <a:ln>
            <a:noFill/>
          </a:ln>
        </p:spPr>
      </p:sp>
      <p:sp>
        <p:nvSpPr>
          <p:cNvPr id="123" name="Google Shape;123;p50"/>
          <p:cNvSpPr>
            <a:spLocks noGrp="1"/>
          </p:cNvSpPr>
          <p:nvPr>
            <p:ph type="pic" idx="5"/>
          </p:nvPr>
        </p:nvSpPr>
        <p:spPr>
          <a:xfrm>
            <a:off x="-24384" y="3429529"/>
            <a:ext cx="3466042" cy="3429529"/>
          </a:xfrm>
          <a:prstGeom prst="rect">
            <a:avLst/>
          </a:prstGeom>
          <a:solidFill>
            <a:srgbClr val="353535">
              <a:alpha val="11372"/>
            </a:srgbClr>
          </a:solidFill>
          <a:ln>
            <a:noFill/>
          </a:ln>
        </p:spPr>
      </p:sp>
      <p:sp>
        <p:nvSpPr>
          <p:cNvPr id="124" name="Google Shape;124;p50"/>
          <p:cNvSpPr>
            <a:spLocks noGrp="1"/>
          </p:cNvSpPr>
          <p:nvPr>
            <p:ph type="pic" idx="6"/>
          </p:nvPr>
        </p:nvSpPr>
        <p:spPr>
          <a:xfrm>
            <a:off x="3441658" y="6859059"/>
            <a:ext cx="3466042" cy="3429529"/>
          </a:xfrm>
          <a:prstGeom prst="rect">
            <a:avLst/>
          </a:prstGeom>
          <a:solidFill>
            <a:srgbClr val="353535">
              <a:alpha val="11372"/>
            </a:srgbClr>
          </a:solidFill>
          <a:ln>
            <a:noFill/>
          </a:ln>
        </p:spPr>
      </p:sp>
      <p:sp>
        <p:nvSpPr>
          <p:cNvPr id="125" name="Google Shape;125;p50"/>
          <p:cNvSpPr>
            <a:spLocks noGrp="1"/>
          </p:cNvSpPr>
          <p:nvPr>
            <p:ph type="pic" idx="7"/>
          </p:nvPr>
        </p:nvSpPr>
        <p:spPr>
          <a:xfrm>
            <a:off x="-24384" y="6859059"/>
            <a:ext cx="3466042" cy="3429529"/>
          </a:xfrm>
          <a:prstGeom prst="rect">
            <a:avLst/>
          </a:prstGeom>
          <a:solidFill>
            <a:srgbClr val="353535">
              <a:alpha val="11372"/>
            </a:srgbClr>
          </a:solidFill>
          <a:ln>
            <a:noFill/>
          </a:ln>
        </p:spPr>
      </p:sp>
      <p:sp>
        <p:nvSpPr>
          <p:cNvPr id="126" name="Google Shape;126;p5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27" name="Google Shape;127;p5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28" name="Google Shape;128;p5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21"/>
        <p:cNvGrpSpPr/>
        <p:nvPr/>
      </p:nvGrpSpPr>
      <p:grpSpPr>
        <a:xfrm>
          <a:off x="0" y="0"/>
          <a:ext cx="0" cy="0"/>
          <a:chOff x="0" y="0"/>
          <a:chExt cx="0" cy="0"/>
        </a:xfrm>
      </p:grpSpPr>
      <p:sp>
        <p:nvSpPr>
          <p:cNvPr id="22" name="Google Shape;22;p2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lt2"/>
                </a:solidFill>
                <a:latin typeface="Open Sans"/>
                <a:ea typeface="Open Sans"/>
                <a:cs typeface="Open Sans"/>
                <a:sym typeface="Open Sans"/>
              </a:rPr>
              <a:t>‹#›</a:t>
            </a:fld>
            <a:endParaRPr sz="1600" b="0" i="0" u="none" strike="noStrike" cap="none">
              <a:solidFill>
                <a:schemeClr val="lt2"/>
              </a:solidFill>
              <a:latin typeface="Open Sans"/>
              <a:ea typeface="Open Sans"/>
              <a:cs typeface="Open Sans"/>
              <a:sym typeface="Open Sans"/>
            </a:endParaRPr>
          </a:p>
        </p:txBody>
      </p:sp>
      <p:cxnSp>
        <p:nvCxnSpPr>
          <p:cNvPr id="23" name="Google Shape;23;p28"/>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29"/>
        <p:cNvGrpSpPr/>
        <p:nvPr/>
      </p:nvGrpSpPr>
      <p:grpSpPr>
        <a:xfrm>
          <a:off x="0" y="0"/>
          <a:ext cx="0" cy="0"/>
          <a:chOff x="0" y="0"/>
          <a:chExt cx="0" cy="0"/>
        </a:xfrm>
      </p:grpSpPr>
      <p:sp>
        <p:nvSpPr>
          <p:cNvPr id="130" name="Google Shape;130;p51"/>
          <p:cNvSpPr>
            <a:spLocks noGrp="1"/>
          </p:cNvSpPr>
          <p:nvPr>
            <p:ph type="pic" idx="2"/>
          </p:nvPr>
        </p:nvSpPr>
        <p:spPr>
          <a:xfrm>
            <a:off x="11359170" y="0"/>
            <a:ext cx="2271834" cy="2247901"/>
          </a:xfrm>
          <a:prstGeom prst="rect">
            <a:avLst/>
          </a:prstGeom>
          <a:solidFill>
            <a:srgbClr val="353535">
              <a:alpha val="11372"/>
            </a:srgbClr>
          </a:solidFill>
          <a:ln>
            <a:noFill/>
          </a:ln>
        </p:spPr>
      </p:sp>
      <p:sp>
        <p:nvSpPr>
          <p:cNvPr id="131" name="Google Shape;131;p51"/>
          <p:cNvSpPr>
            <a:spLocks noGrp="1"/>
          </p:cNvSpPr>
          <p:nvPr>
            <p:ph type="pic" idx="3"/>
          </p:nvPr>
        </p:nvSpPr>
        <p:spPr>
          <a:xfrm>
            <a:off x="9087336" y="0"/>
            <a:ext cx="2271834" cy="2247901"/>
          </a:xfrm>
          <a:prstGeom prst="rect">
            <a:avLst/>
          </a:prstGeom>
          <a:solidFill>
            <a:srgbClr val="353535">
              <a:alpha val="11372"/>
            </a:srgbClr>
          </a:solidFill>
          <a:ln>
            <a:noFill/>
          </a:ln>
        </p:spPr>
      </p:sp>
      <p:sp>
        <p:nvSpPr>
          <p:cNvPr id="132" name="Google Shape;132;p51"/>
          <p:cNvSpPr>
            <a:spLocks noGrp="1"/>
          </p:cNvSpPr>
          <p:nvPr>
            <p:ph type="pic" idx="4"/>
          </p:nvPr>
        </p:nvSpPr>
        <p:spPr>
          <a:xfrm>
            <a:off x="6815502" y="0"/>
            <a:ext cx="2271834" cy="2247901"/>
          </a:xfrm>
          <a:prstGeom prst="rect">
            <a:avLst/>
          </a:prstGeom>
          <a:solidFill>
            <a:srgbClr val="353535">
              <a:alpha val="11372"/>
            </a:srgbClr>
          </a:solidFill>
          <a:ln>
            <a:noFill/>
          </a:ln>
        </p:spPr>
      </p:sp>
      <p:sp>
        <p:nvSpPr>
          <p:cNvPr id="133" name="Google Shape;133;p51"/>
          <p:cNvSpPr>
            <a:spLocks noGrp="1"/>
          </p:cNvSpPr>
          <p:nvPr>
            <p:ph type="pic" idx="5"/>
          </p:nvPr>
        </p:nvSpPr>
        <p:spPr>
          <a:xfrm>
            <a:off x="4543668" y="0"/>
            <a:ext cx="2271834" cy="2247901"/>
          </a:xfrm>
          <a:prstGeom prst="rect">
            <a:avLst/>
          </a:prstGeom>
          <a:solidFill>
            <a:srgbClr val="353535">
              <a:alpha val="11372"/>
            </a:srgbClr>
          </a:solidFill>
          <a:ln>
            <a:noFill/>
          </a:ln>
        </p:spPr>
      </p:sp>
      <p:sp>
        <p:nvSpPr>
          <p:cNvPr id="134" name="Google Shape;134;p51"/>
          <p:cNvSpPr>
            <a:spLocks noGrp="1"/>
          </p:cNvSpPr>
          <p:nvPr>
            <p:ph type="pic" idx="6"/>
          </p:nvPr>
        </p:nvSpPr>
        <p:spPr>
          <a:xfrm>
            <a:off x="2271834" y="0"/>
            <a:ext cx="2271834" cy="2247901"/>
          </a:xfrm>
          <a:prstGeom prst="rect">
            <a:avLst/>
          </a:prstGeom>
          <a:solidFill>
            <a:srgbClr val="353535">
              <a:alpha val="11372"/>
            </a:srgbClr>
          </a:solidFill>
          <a:ln>
            <a:noFill/>
          </a:ln>
        </p:spPr>
      </p:sp>
      <p:sp>
        <p:nvSpPr>
          <p:cNvPr id="135" name="Google Shape;135;p51"/>
          <p:cNvSpPr>
            <a:spLocks noGrp="1"/>
          </p:cNvSpPr>
          <p:nvPr>
            <p:ph type="pic" idx="7"/>
          </p:nvPr>
        </p:nvSpPr>
        <p:spPr>
          <a:xfrm>
            <a:off x="0" y="0"/>
            <a:ext cx="2271834" cy="2247901"/>
          </a:xfrm>
          <a:prstGeom prst="rect">
            <a:avLst/>
          </a:prstGeom>
          <a:solidFill>
            <a:srgbClr val="353535">
              <a:alpha val="11372"/>
            </a:srgbClr>
          </a:solidFill>
          <a:ln>
            <a:noFill/>
          </a:ln>
        </p:spPr>
      </p:sp>
      <p:sp>
        <p:nvSpPr>
          <p:cNvPr id="136" name="Google Shape;136;p51"/>
          <p:cNvSpPr>
            <a:spLocks noGrp="1"/>
          </p:cNvSpPr>
          <p:nvPr>
            <p:ph type="pic" idx="8"/>
          </p:nvPr>
        </p:nvSpPr>
        <p:spPr>
          <a:xfrm>
            <a:off x="9087336" y="2247901"/>
            <a:ext cx="2271834" cy="2247901"/>
          </a:xfrm>
          <a:prstGeom prst="rect">
            <a:avLst/>
          </a:prstGeom>
          <a:solidFill>
            <a:srgbClr val="353535">
              <a:alpha val="11372"/>
            </a:srgbClr>
          </a:solidFill>
          <a:ln>
            <a:noFill/>
          </a:ln>
        </p:spPr>
      </p:sp>
      <p:sp>
        <p:nvSpPr>
          <p:cNvPr id="137" name="Google Shape;137;p51"/>
          <p:cNvSpPr>
            <a:spLocks noGrp="1"/>
          </p:cNvSpPr>
          <p:nvPr>
            <p:ph type="pic" idx="9"/>
          </p:nvPr>
        </p:nvSpPr>
        <p:spPr>
          <a:xfrm>
            <a:off x="6815502" y="2247901"/>
            <a:ext cx="2271834" cy="2247901"/>
          </a:xfrm>
          <a:prstGeom prst="rect">
            <a:avLst/>
          </a:prstGeom>
          <a:solidFill>
            <a:srgbClr val="353535">
              <a:alpha val="11372"/>
            </a:srgbClr>
          </a:solidFill>
          <a:ln>
            <a:noFill/>
          </a:ln>
        </p:spPr>
      </p:sp>
      <p:sp>
        <p:nvSpPr>
          <p:cNvPr id="138" name="Google Shape;138;p51"/>
          <p:cNvSpPr>
            <a:spLocks noGrp="1"/>
          </p:cNvSpPr>
          <p:nvPr>
            <p:ph type="pic" idx="13"/>
          </p:nvPr>
        </p:nvSpPr>
        <p:spPr>
          <a:xfrm>
            <a:off x="4543668" y="2247901"/>
            <a:ext cx="2271834" cy="2247901"/>
          </a:xfrm>
          <a:prstGeom prst="rect">
            <a:avLst/>
          </a:prstGeom>
          <a:solidFill>
            <a:srgbClr val="353535">
              <a:alpha val="11372"/>
            </a:srgbClr>
          </a:solidFill>
          <a:ln>
            <a:noFill/>
          </a:ln>
        </p:spPr>
      </p:sp>
      <p:sp>
        <p:nvSpPr>
          <p:cNvPr id="139" name="Google Shape;139;p51"/>
          <p:cNvSpPr>
            <a:spLocks noGrp="1"/>
          </p:cNvSpPr>
          <p:nvPr>
            <p:ph type="pic" idx="14"/>
          </p:nvPr>
        </p:nvSpPr>
        <p:spPr>
          <a:xfrm>
            <a:off x="2271834" y="2247901"/>
            <a:ext cx="2271834" cy="2247901"/>
          </a:xfrm>
          <a:prstGeom prst="rect">
            <a:avLst/>
          </a:prstGeom>
          <a:solidFill>
            <a:srgbClr val="353535">
              <a:alpha val="11372"/>
            </a:srgbClr>
          </a:solidFill>
          <a:ln>
            <a:noFill/>
          </a:ln>
        </p:spPr>
      </p:sp>
      <p:sp>
        <p:nvSpPr>
          <p:cNvPr id="140" name="Google Shape;140;p51"/>
          <p:cNvSpPr>
            <a:spLocks noGrp="1"/>
          </p:cNvSpPr>
          <p:nvPr>
            <p:ph type="pic" idx="15"/>
          </p:nvPr>
        </p:nvSpPr>
        <p:spPr>
          <a:xfrm>
            <a:off x="0" y="2247901"/>
            <a:ext cx="2271834" cy="2247901"/>
          </a:xfrm>
          <a:prstGeom prst="rect">
            <a:avLst/>
          </a:prstGeom>
          <a:solidFill>
            <a:srgbClr val="353535">
              <a:alpha val="11372"/>
            </a:srgbClr>
          </a:solidFill>
          <a:ln>
            <a:noFill/>
          </a:ln>
        </p:spPr>
      </p:sp>
      <p:sp>
        <p:nvSpPr>
          <p:cNvPr id="141" name="Google Shape;141;p51"/>
          <p:cNvSpPr>
            <a:spLocks noGrp="1"/>
          </p:cNvSpPr>
          <p:nvPr>
            <p:ph type="pic" idx="16"/>
          </p:nvPr>
        </p:nvSpPr>
        <p:spPr>
          <a:xfrm>
            <a:off x="4543668" y="4495802"/>
            <a:ext cx="2271834" cy="2247901"/>
          </a:xfrm>
          <a:prstGeom prst="rect">
            <a:avLst/>
          </a:prstGeom>
          <a:solidFill>
            <a:srgbClr val="353535">
              <a:alpha val="11372"/>
            </a:srgbClr>
          </a:solidFill>
          <a:ln>
            <a:noFill/>
          </a:ln>
        </p:spPr>
      </p:sp>
      <p:sp>
        <p:nvSpPr>
          <p:cNvPr id="142" name="Google Shape;142;p51"/>
          <p:cNvSpPr>
            <a:spLocks noGrp="1"/>
          </p:cNvSpPr>
          <p:nvPr>
            <p:ph type="pic" idx="17"/>
          </p:nvPr>
        </p:nvSpPr>
        <p:spPr>
          <a:xfrm>
            <a:off x="2271834" y="4495802"/>
            <a:ext cx="2271834" cy="2247901"/>
          </a:xfrm>
          <a:prstGeom prst="rect">
            <a:avLst/>
          </a:prstGeom>
          <a:solidFill>
            <a:srgbClr val="353535">
              <a:alpha val="11372"/>
            </a:srgbClr>
          </a:solidFill>
          <a:ln>
            <a:noFill/>
          </a:ln>
        </p:spPr>
      </p:sp>
      <p:sp>
        <p:nvSpPr>
          <p:cNvPr id="143" name="Google Shape;143;p51"/>
          <p:cNvSpPr>
            <a:spLocks noGrp="1"/>
          </p:cNvSpPr>
          <p:nvPr>
            <p:ph type="pic" idx="18"/>
          </p:nvPr>
        </p:nvSpPr>
        <p:spPr>
          <a:xfrm>
            <a:off x="0" y="4495802"/>
            <a:ext cx="2271834" cy="2247901"/>
          </a:xfrm>
          <a:prstGeom prst="rect">
            <a:avLst/>
          </a:prstGeom>
          <a:solidFill>
            <a:srgbClr val="353535">
              <a:alpha val="11372"/>
            </a:srgbClr>
          </a:solidFill>
          <a:ln>
            <a:noFill/>
          </a:ln>
        </p:spPr>
      </p:sp>
      <p:sp>
        <p:nvSpPr>
          <p:cNvPr id="144" name="Google Shape;144;p51"/>
          <p:cNvSpPr>
            <a:spLocks noGrp="1"/>
          </p:cNvSpPr>
          <p:nvPr>
            <p:ph type="pic" idx="19"/>
          </p:nvPr>
        </p:nvSpPr>
        <p:spPr>
          <a:xfrm>
            <a:off x="0" y="6743703"/>
            <a:ext cx="2271834" cy="2247901"/>
          </a:xfrm>
          <a:prstGeom prst="rect">
            <a:avLst/>
          </a:prstGeom>
          <a:solidFill>
            <a:srgbClr val="353535">
              <a:alpha val="11372"/>
            </a:srgbClr>
          </a:solidFill>
          <a:ln>
            <a:noFill/>
          </a:ln>
        </p:spPr>
      </p:sp>
      <p:sp>
        <p:nvSpPr>
          <p:cNvPr id="145" name="Google Shape;145;p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6" name="Google Shape;146;p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47" name="Google Shape;147;p5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48"/>
        <p:cNvGrpSpPr/>
        <p:nvPr/>
      </p:nvGrpSpPr>
      <p:grpSpPr>
        <a:xfrm>
          <a:off x="0" y="0"/>
          <a:ext cx="0" cy="0"/>
          <a:chOff x="0" y="0"/>
          <a:chExt cx="0" cy="0"/>
        </a:xfrm>
      </p:grpSpPr>
      <p:sp>
        <p:nvSpPr>
          <p:cNvPr id="149" name="Google Shape;149;p52"/>
          <p:cNvSpPr>
            <a:spLocks noGrp="1"/>
          </p:cNvSpPr>
          <p:nvPr>
            <p:ph type="pic" idx="2"/>
          </p:nvPr>
        </p:nvSpPr>
        <p:spPr>
          <a:xfrm>
            <a:off x="2076448" y="0"/>
            <a:ext cx="3975907" cy="10288588"/>
          </a:xfrm>
          <a:prstGeom prst="rect">
            <a:avLst/>
          </a:prstGeom>
          <a:solidFill>
            <a:srgbClr val="353535">
              <a:alpha val="11372"/>
            </a:srgbClr>
          </a:solidFill>
          <a:ln>
            <a:noFill/>
          </a:ln>
        </p:spPr>
      </p:sp>
      <p:sp>
        <p:nvSpPr>
          <p:cNvPr id="150" name="Google Shape;150;p52"/>
          <p:cNvSpPr>
            <a:spLocks noGrp="1"/>
          </p:cNvSpPr>
          <p:nvPr>
            <p:ph type="pic" idx="3"/>
          </p:nvPr>
        </p:nvSpPr>
        <p:spPr>
          <a:xfrm>
            <a:off x="6052354" y="0"/>
            <a:ext cx="3975907" cy="10288588"/>
          </a:xfrm>
          <a:prstGeom prst="rect">
            <a:avLst/>
          </a:prstGeom>
          <a:solidFill>
            <a:srgbClr val="353535">
              <a:alpha val="11372"/>
            </a:srgbClr>
          </a:solidFill>
          <a:ln>
            <a:noFill/>
          </a:ln>
        </p:spPr>
      </p:sp>
      <p:sp>
        <p:nvSpPr>
          <p:cNvPr id="151" name="Google Shape;151;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2" name="Google Shape;152;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3" name="Google Shape;153;p5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54"/>
        <p:cNvGrpSpPr/>
        <p:nvPr/>
      </p:nvGrpSpPr>
      <p:grpSpPr>
        <a:xfrm>
          <a:off x="0" y="0"/>
          <a:ext cx="0" cy="0"/>
          <a:chOff x="0" y="0"/>
          <a:chExt cx="0" cy="0"/>
        </a:xfrm>
      </p:grpSpPr>
      <p:sp>
        <p:nvSpPr>
          <p:cNvPr id="155" name="Google Shape;155;p53"/>
          <p:cNvSpPr>
            <a:spLocks noGrp="1"/>
          </p:cNvSpPr>
          <p:nvPr>
            <p:ph type="pic" idx="2"/>
          </p:nvPr>
        </p:nvSpPr>
        <p:spPr>
          <a:xfrm>
            <a:off x="2457449" y="0"/>
            <a:ext cx="5485374" cy="10288588"/>
          </a:xfrm>
          <a:prstGeom prst="rect">
            <a:avLst/>
          </a:prstGeom>
          <a:solidFill>
            <a:srgbClr val="353535">
              <a:alpha val="11372"/>
            </a:srgbClr>
          </a:solidFill>
          <a:ln>
            <a:noFill/>
          </a:ln>
        </p:spPr>
      </p:sp>
      <p:sp>
        <p:nvSpPr>
          <p:cNvPr id="156" name="Google Shape;156;p53"/>
          <p:cNvSpPr>
            <a:spLocks noGrp="1"/>
          </p:cNvSpPr>
          <p:nvPr>
            <p:ph type="pic" idx="3"/>
          </p:nvPr>
        </p:nvSpPr>
        <p:spPr>
          <a:xfrm>
            <a:off x="0" y="0"/>
            <a:ext cx="2457448" cy="10288588"/>
          </a:xfrm>
          <a:prstGeom prst="rect">
            <a:avLst/>
          </a:prstGeom>
          <a:solidFill>
            <a:srgbClr val="353535">
              <a:alpha val="11372"/>
            </a:srgbClr>
          </a:solidFill>
          <a:ln>
            <a:noFill/>
          </a:ln>
        </p:spPr>
      </p:sp>
      <p:sp>
        <p:nvSpPr>
          <p:cNvPr id="157" name="Google Shape;157;p5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8" name="Google Shape;158;p5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9" name="Google Shape;159;p5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160"/>
        <p:cNvGrpSpPr/>
        <p:nvPr/>
      </p:nvGrpSpPr>
      <p:grpSpPr>
        <a:xfrm>
          <a:off x="0" y="0"/>
          <a:ext cx="0" cy="0"/>
          <a:chOff x="0" y="0"/>
          <a:chExt cx="0" cy="0"/>
        </a:xfrm>
      </p:grpSpPr>
      <p:sp>
        <p:nvSpPr>
          <p:cNvPr id="161" name="Google Shape;161;p55"/>
          <p:cNvSpPr>
            <a:spLocks noGrp="1"/>
          </p:cNvSpPr>
          <p:nvPr>
            <p:ph type="pic" idx="2"/>
          </p:nvPr>
        </p:nvSpPr>
        <p:spPr>
          <a:xfrm>
            <a:off x="0" y="0"/>
            <a:ext cx="14831526" cy="10288588"/>
          </a:xfrm>
          <a:prstGeom prst="rect">
            <a:avLst/>
          </a:prstGeom>
          <a:solidFill>
            <a:srgbClr val="353535">
              <a:alpha val="11372"/>
            </a:srgbClr>
          </a:solidFill>
          <a:ln>
            <a:noFill/>
          </a:ln>
        </p:spPr>
      </p:sp>
      <p:sp>
        <p:nvSpPr>
          <p:cNvPr id="162" name="Google Shape;162;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3" name="Google Shape;163;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4" name="Google Shape;164;p5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65"/>
        <p:cNvGrpSpPr/>
        <p:nvPr/>
      </p:nvGrpSpPr>
      <p:grpSpPr>
        <a:xfrm>
          <a:off x="0" y="0"/>
          <a:ext cx="0" cy="0"/>
          <a:chOff x="0" y="0"/>
          <a:chExt cx="0" cy="0"/>
        </a:xfrm>
      </p:grpSpPr>
      <p:sp>
        <p:nvSpPr>
          <p:cNvPr id="166" name="Google Shape;166;p56"/>
          <p:cNvSpPr>
            <a:spLocks noGrp="1"/>
          </p:cNvSpPr>
          <p:nvPr>
            <p:ph type="pic" idx="2"/>
          </p:nvPr>
        </p:nvSpPr>
        <p:spPr>
          <a:xfrm>
            <a:off x="-1" y="0"/>
            <a:ext cx="11799269" cy="10288588"/>
          </a:xfrm>
          <a:prstGeom prst="rect">
            <a:avLst/>
          </a:prstGeom>
          <a:solidFill>
            <a:srgbClr val="353535">
              <a:alpha val="11372"/>
            </a:srgbClr>
          </a:solidFill>
          <a:ln>
            <a:noFill/>
          </a:ln>
        </p:spPr>
      </p:sp>
      <p:sp>
        <p:nvSpPr>
          <p:cNvPr id="167" name="Google Shape;167;p5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8" name="Google Shape;168;p5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9" name="Google Shape;169;p5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70"/>
        <p:cNvGrpSpPr/>
        <p:nvPr/>
      </p:nvGrpSpPr>
      <p:grpSpPr>
        <a:xfrm>
          <a:off x="0" y="0"/>
          <a:ext cx="0" cy="0"/>
          <a:chOff x="0" y="0"/>
          <a:chExt cx="0" cy="0"/>
        </a:xfrm>
      </p:grpSpPr>
      <p:sp>
        <p:nvSpPr>
          <p:cNvPr id="171" name="Google Shape;171;p57"/>
          <p:cNvSpPr>
            <a:spLocks noGrp="1"/>
          </p:cNvSpPr>
          <p:nvPr>
            <p:ph type="pic" idx="2"/>
          </p:nvPr>
        </p:nvSpPr>
        <p:spPr>
          <a:xfrm>
            <a:off x="8655168" y="3482292"/>
            <a:ext cx="5777441" cy="5788744"/>
          </a:xfrm>
          <a:prstGeom prst="rect">
            <a:avLst/>
          </a:prstGeom>
          <a:solidFill>
            <a:srgbClr val="353535">
              <a:alpha val="11372"/>
            </a:srgbClr>
          </a:solidFill>
          <a:ln>
            <a:noFill/>
          </a:ln>
        </p:spPr>
      </p:sp>
      <p:sp>
        <p:nvSpPr>
          <p:cNvPr id="172" name="Google Shape;172;p57"/>
          <p:cNvSpPr>
            <a:spLocks noGrp="1"/>
          </p:cNvSpPr>
          <p:nvPr>
            <p:ph type="pic" idx="3"/>
          </p:nvPr>
        </p:nvSpPr>
        <p:spPr>
          <a:xfrm>
            <a:off x="11334720" y="0"/>
            <a:ext cx="6953280" cy="10288588"/>
          </a:xfrm>
          <a:prstGeom prst="rect">
            <a:avLst/>
          </a:prstGeom>
          <a:solidFill>
            <a:srgbClr val="353535">
              <a:alpha val="11372"/>
            </a:srgbClr>
          </a:solidFill>
          <a:ln>
            <a:noFill/>
          </a:ln>
        </p:spPr>
      </p:sp>
      <p:sp>
        <p:nvSpPr>
          <p:cNvPr id="173" name="Google Shape;173;p5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74" name="Google Shape;174;p5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5" name="Google Shape;175;p5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76"/>
        <p:cNvGrpSpPr/>
        <p:nvPr/>
      </p:nvGrpSpPr>
      <p:grpSpPr>
        <a:xfrm>
          <a:off x="0" y="0"/>
          <a:ext cx="0" cy="0"/>
          <a:chOff x="0" y="0"/>
          <a:chExt cx="0" cy="0"/>
        </a:xfrm>
      </p:grpSpPr>
      <p:sp>
        <p:nvSpPr>
          <p:cNvPr id="177" name="Google Shape;177;p58"/>
          <p:cNvSpPr>
            <a:spLocks noGrp="1"/>
          </p:cNvSpPr>
          <p:nvPr>
            <p:ph type="pic" idx="2"/>
          </p:nvPr>
        </p:nvSpPr>
        <p:spPr>
          <a:xfrm>
            <a:off x="11334720" y="0"/>
            <a:ext cx="6953280" cy="10288588"/>
          </a:xfrm>
          <a:prstGeom prst="rect">
            <a:avLst/>
          </a:prstGeom>
          <a:solidFill>
            <a:srgbClr val="353535">
              <a:alpha val="11372"/>
            </a:srgbClr>
          </a:solidFill>
          <a:ln>
            <a:noFill/>
          </a:ln>
        </p:spPr>
      </p:sp>
      <p:sp>
        <p:nvSpPr>
          <p:cNvPr id="178" name="Google Shape;178;p58"/>
          <p:cNvSpPr>
            <a:spLocks noGrp="1"/>
          </p:cNvSpPr>
          <p:nvPr>
            <p:ph type="pic" idx="3"/>
          </p:nvPr>
        </p:nvSpPr>
        <p:spPr>
          <a:xfrm>
            <a:off x="8937817" y="3459679"/>
            <a:ext cx="5212135" cy="5845278"/>
          </a:xfrm>
          <a:prstGeom prst="rect">
            <a:avLst/>
          </a:prstGeom>
          <a:solidFill>
            <a:srgbClr val="353535">
              <a:alpha val="11372"/>
            </a:srgbClr>
          </a:solidFill>
          <a:ln>
            <a:noFill/>
          </a:ln>
        </p:spPr>
      </p:sp>
      <p:sp>
        <p:nvSpPr>
          <p:cNvPr id="179" name="Google Shape;179;p5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0" name="Google Shape;180;p5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1" name="Google Shape;181;p5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82"/>
        <p:cNvGrpSpPr/>
        <p:nvPr/>
      </p:nvGrpSpPr>
      <p:grpSpPr>
        <a:xfrm>
          <a:off x="0" y="0"/>
          <a:ext cx="0" cy="0"/>
          <a:chOff x="0" y="0"/>
          <a:chExt cx="0" cy="0"/>
        </a:xfrm>
      </p:grpSpPr>
      <p:sp>
        <p:nvSpPr>
          <p:cNvPr id="183" name="Google Shape;183;p59"/>
          <p:cNvSpPr>
            <a:spLocks noGrp="1"/>
          </p:cNvSpPr>
          <p:nvPr>
            <p:ph type="pic" idx="2"/>
          </p:nvPr>
        </p:nvSpPr>
        <p:spPr>
          <a:xfrm>
            <a:off x="0" y="0"/>
            <a:ext cx="13279983" cy="10288588"/>
          </a:xfrm>
          <a:prstGeom prst="rect">
            <a:avLst/>
          </a:prstGeom>
          <a:solidFill>
            <a:srgbClr val="353535">
              <a:alpha val="11372"/>
            </a:srgbClr>
          </a:solidFill>
          <a:ln>
            <a:noFill/>
          </a:ln>
        </p:spPr>
      </p:sp>
      <p:sp>
        <p:nvSpPr>
          <p:cNvPr id="184" name="Google Shape;184;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5" name="Google Shape;185;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6" name="Google Shape;186;p5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87"/>
        <p:cNvGrpSpPr/>
        <p:nvPr/>
      </p:nvGrpSpPr>
      <p:grpSpPr>
        <a:xfrm>
          <a:off x="0" y="0"/>
          <a:ext cx="0" cy="0"/>
          <a:chOff x="0" y="0"/>
          <a:chExt cx="0" cy="0"/>
        </a:xfrm>
      </p:grpSpPr>
      <p:sp>
        <p:nvSpPr>
          <p:cNvPr id="188" name="Google Shape;188;p60"/>
          <p:cNvSpPr>
            <a:spLocks noGrp="1"/>
          </p:cNvSpPr>
          <p:nvPr>
            <p:ph type="pic" idx="2"/>
          </p:nvPr>
        </p:nvSpPr>
        <p:spPr>
          <a:xfrm>
            <a:off x="5008008" y="0"/>
            <a:ext cx="13279991" cy="10288588"/>
          </a:xfrm>
          <a:prstGeom prst="rect">
            <a:avLst/>
          </a:prstGeom>
          <a:solidFill>
            <a:srgbClr val="353535">
              <a:alpha val="11372"/>
            </a:srgbClr>
          </a:solidFill>
          <a:ln>
            <a:noFill/>
          </a:ln>
        </p:spPr>
      </p:sp>
      <p:sp>
        <p:nvSpPr>
          <p:cNvPr id="189" name="Google Shape;189;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0" name="Google Shape;190;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1" name="Google Shape;191;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92"/>
        <p:cNvGrpSpPr/>
        <p:nvPr/>
      </p:nvGrpSpPr>
      <p:grpSpPr>
        <a:xfrm>
          <a:off x="0" y="0"/>
          <a:ext cx="0" cy="0"/>
          <a:chOff x="0" y="0"/>
          <a:chExt cx="0" cy="0"/>
        </a:xfrm>
      </p:grpSpPr>
      <p:sp>
        <p:nvSpPr>
          <p:cNvPr id="193" name="Google Shape;193;p61"/>
          <p:cNvSpPr>
            <a:spLocks noGrp="1"/>
          </p:cNvSpPr>
          <p:nvPr>
            <p:ph type="pic" idx="2"/>
          </p:nvPr>
        </p:nvSpPr>
        <p:spPr>
          <a:xfrm>
            <a:off x="-17244" y="0"/>
            <a:ext cx="16075035" cy="10288588"/>
          </a:xfrm>
          <a:prstGeom prst="rect">
            <a:avLst/>
          </a:prstGeom>
          <a:solidFill>
            <a:srgbClr val="353535">
              <a:alpha val="11372"/>
            </a:srgbClr>
          </a:solidFill>
          <a:ln>
            <a:noFill/>
          </a:ln>
        </p:spPr>
      </p:sp>
      <p:sp>
        <p:nvSpPr>
          <p:cNvPr id="194" name="Google Shape;194;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5" name="Google Shape;195;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6" name="Google Shape;196;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25"/>
        <p:cNvGrpSpPr/>
        <p:nvPr/>
      </p:nvGrpSpPr>
      <p:grpSpPr>
        <a:xfrm>
          <a:off x="0" y="0"/>
          <a:ext cx="0" cy="0"/>
          <a:chOff x="0" y="0"/>
          <a:chExt cx="0" cy="0"/>
        </a:xfrm>
      </p:grpSpPr>
      <p:sp>
        <p:nvSpPr>
          <p:cNvPr id="26" name="Google Shape;26;p29"/>
          <p:cNvSpPr>
            <a:spLocks noGrp="1"/>
          </p:cNvSpPr>
          <p:nvPr>
            <p:ph type="pic" idx="2"/>
          </p:nvPr>
        </p:nvSpPr>
        <p:spPr>
          <a:xfrm>
            <a:off x="0" y="0"/>
            <a:ext cx="7942823" cy="10288588"/>
          </a:xfrm>
          <a:prstGeom prst="rect">
            <a:avLst/>
          </a:prstGeom>
          <a:solidFill>
            <a:srgbClr val="353535">
              <a:alpha val="11372"/>
            </a:srgbClr>
          </a:solidFill>
          <a:ln>
            <a:noFill/>
          </a:ln>
        </p:spPr>
      </p:sp>
      <p:sp>
        <p:nvSpPr>
          <p:cNvPr id="27" name="Google Shape;27;p2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8" name="Google Shape;28;p2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158B815C-13AC-07BF-1077-0B49C91A6F7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97"/>
        <p:cNvGrpSpPr/>
        <p:nvPr/>
      </p:nvGrpSpPr>
      <p:grpSpPr>
        <a:xfrm>
          <a:off x="0" y="0"/>
          <a:ext cx="0" cy="0"/>
          <a:chOff x="0" y="0"/>
          <a:chExt cx="0" cy="0"/>
        </a:xfrm>
      </p:grpSpPr>
      <p:sp>
        <p:nvSpPr>
          <p:cNvPr id="198" name="Google Shape;198;p62"/>
          <p:cNvSpPr>
            <a:spLocks noGrp="1"/>
          </p:cNvSpPr>
          <p:nvPr>
            <p:ph type="pic" idx="2"/>
          </p:nvPr>
        </p:nvSpPr>
        <p:spPr>
          <a:xfrm>
            <a:off x="4797506" y="0"/>
            <a:ext cx="16075035" cy="10288588"/>
          </a:xfrm>
          <a:prstGeom prst="rect">
            <a:avLst/>
          </a:prstGeom>
          <a:solidFill>
            <a:srgbClr val="353535">
              <a:alpha val="11372"/>
            </a:srgbClr>
          </a:solidFill>
          <a:ln>
            <a:noFill/>
          </a:ln>
        </p:spPr>
      </p:sp>
      <p:sp>
        <p:nvSpPr>
          <p:cNvPr id="199" name="Google Shape;199;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0" name="Google Shape;200;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1" name="Google Shape;201;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202"/>
        <p:cNvGrpSpPr/>
        <p:nvPr/>
      </p:nvGrpSpPr>
      <p:grpSpPr>
        <a:xfrm>
          <a:off x="0" y="0"/>
          <a:ext cx="0" cy="0"/>
          <a:chOff x="0" y="0"/>
          <a:chExt cx="0" cy="0"/>
        </a:xfrm>
      </p:grpSpPr>
      <p:sp>
        <p:nvSpPr>
          <p:cNvPr id="203" name="Google Shape;203;p63"/>
          <p:cNvSpPr>
            <a:spLocks noGrp="1"/>
          </p:cNvSpPr>
          <p:nvPr>
            <p:ph type="pic" idx="2"/>
          </p:nvPr>
        </p:nvSpPr>
        <p:spPr>
          <a:xfrm>
            <a:off x="1237024" y="1307392"/>
            <a:ext cx="7696540" cy="7673803"/>
          </a:xfrm>
          <a:prstGeom prst="rect">
            <a:avLst/>
          </a:prstGeom>
          <a:solidFill>
            <a:srgbClr val="353535">
              <a:alpha val="11372"/>
            </a:srgbClr>
          </a:solidFill>
          <a:ln>
            <a:noFill/>
          </a:ln>
        </p:spPr>
      </p:sp>
      <p:sp>
        <p:nvSpPr>
          <p:cNvPr id="204" name="Google Shape;204;p6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5" name="Google Shape;205;p6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6" name="Google Shape;206;p6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207"/>
        <p:cNvGrpSpPr/>
        <p:nvPr/>
      </p:nvGrpSpPr>
      <p:grpSpPr>
        <a:xfrm>
          <a:off x="0" y="0"/>
          <a:ext cx="0" cy="0"/>
          <a:chOff x="0" y="0"/>
          <a:chExt cx="0" cy="0"/>
        </a:xfrm>
      </p:grpSpPr>
      <p:sp>
        <p:nvSpPr>
          <p:cNvPr id="208" name="Google Shape;208;p64"/>
          <p:cNvSpPr>
            <a:spLocks noGrp="1"/>
          </p:cNvSpPr>
          <p:nvPr>
            <p:ph type="pic" idx="2"/>
          </p:nvPr>
        </p:nvSpPr>
        <p:spPr>
          <a:xfrm>
            <a:off x="9401366" y="1401961"/>
            <a:ext cx="7507277" cy="7518587"/>
          </a:xfrm>
          <a:prstGeom prst="rect">
            <a:avLst/>
          </a:prstGeom>
          <a:solidFill>
            <a:srgbClr val="353535">
              <a:alpha val="11372"/>
            </a:srgbClr>
          </a:solidFill>
          <a:ln>
            <a:noFill/>
          </a:ln>
        </p:spPr>
      </p:sp>
      <p:sp>
        <p:nvSpPr>
          <p:cNvPr id="209" name="Google Shape;209;p6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0" name="Google Shape;210;p6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1" name="Google Shape;211;p6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212"/>
        <p:cNvGrpSpPr/>
        <p:nvPr/>
      </p:nvGrpSpPr>
      <p:grpSpPr>
        <a:xfrm>
          <a:off x="0" y="0"/>
          <a:ext cx="0" cy="0"/>
          <a:chOff x="0" y="0"/>
          <a:chExt cx="0" cy="0"/>
        </a:xfrm>
      </p:grpSpPr>
      <p:sp>
        <p:nvSpPr>
          <p:cNvPr id="213" name="Google Shape;213;p65"/>
          <p:cNvSpPr>
            <a:spLocks noGrp="1"/>
          </p:cNvSpPr>
          <p:nvPr>
            <p:ph type="pic" idx="2"/>
          </p:nvPr>
        </p:nvSpPr>
        <p:spPr>
          <a:xfrm>
            <a:off x="2188966" y="2589863"/>
            <a:ext cx="5107185" cy="5108862"/>
          </a:xfrm>
          <a:prstGeom prst="rect">
            <a:avLst/>
          </a:prstGeom>
          <a:solidFill>
            <a:srgbClr val="353535">
              <a:alpha val="11372"/>
            </a:srgbClr>
          </a:solidFill>
          <a:ln>
            <a:noFill/>
          </a:ln>
        </p:spPr>
      </p:sp>
      <p:sp>
        <p:nvSpPr>
          <p:cNvPr id="214" name="Google Shape;214;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5" name="Google Shape;215;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6" name="Google Shape;216;p6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17"/>
        <p:cNvGrpSpPr/>
        <p:nvPr/>
      </p:nvGrpSpPr>
      <p:grpSpPr>
        <a:xfrm>
          <a:off x="0" y="0"/>
          <a:ext cx="0" cy="0"/>
          <a:chOff x="0" y="0"/>
          <a:chExt cx="0" cy="0"/>
        </a:xfrm>
      </p:grpSpPr>
      <p:sp>
        <p:nvSpPr>
          <p:cNvPr id="218" name="Google Shape;218;p66"/>
          <p:cNvSpPr>
            <a:spLocks noGrp="1"/>
          </p:cNvSpPr>
          <p:nvPr>
            <p:ph type="pic" idx="2"/>
          </p:nvPr>
        </p:nvSpPr>
        <p:spPr>
          <a:xfrm>
            <a:off x="0" y="0"/>
            <a:ext cx="5144294" cy="5144294"/>
          </a:xfrm>
          <a:prstGeom prst="rect">
            <a:avLst/>
          </a:prstGeom>
          <a:solidFill>
            <a:srgbClr val="353535">
              <a:alpha val="11372"/>
            </a:srgbClr>
          </a:solidFill>
          <a:ln>
            <a:noFill/>
          </a:ln>
        </p:spPr>
      </p:sp>
      <p:sp>
        <p:nvSpPr>
          <p:cNvPr id="219" name="Google Shape;219;p66"/>
          <p:cNvSpPr>
            <a:spLocks noGrp="1"/>
          </p:cNvSpPr>
          <p:nvPr>
            <p:ph type="pic" idx="3"/>
          </p:nvPr>
        </p:nvSpPr>
        <p:spPr>
          <a:xfrm>
            <a:off x="0" y="5144294"/>
            <a:ext cx="5144294" cy="5144294"/>
          </a:xfrm>
          <a:prstGeom prst="rect">
            <a:avLst/>
          </a:prstGeom>
          <a:solidFill>
            <a:srgbClr val="353535">
              <a:alpha val="11372"/>
            </a:srgbClr>
          </a:solidFill>
          <a:ln>
            <a:noFill/>
          </a:ln>
        </p:spPr>
      </p:sp>
      <p:sp>
        <p:nvSpPr>
          <p:cNvPr id="220" name="Google Shape;220;p66"/>
          <p:cNvSpPr>
            <a:spLocks noGrp="1"/>
          </p:cNvSpPr>
          <p:nvPr>
            <p:ph type="pic" idx="4"/>
          </p:nvPr>
        </p:nvSpPr>
        <p:spPr>
          <a:xfrm>
            <a:off x="5144294" y="0"/>
            <a:ext cx="5144294" cy="5144294"/>
          </a:xfrm>
          <a:prstGeom prst="rect">
            <a:avLst/>
          </a:prstGeom>
          <a:solidFill>
            <a:srgbClr val="353535">
              <a:alpha val="11372"/>
            </a:srgbClr>
          </a:solidFill>
          <a:ln>
            <a:noFill/>
          </a:ln>
        </p:spPr>
      </p:sp>
      <p:sp>
        <p:nvSpPr>
          <p:cNvPr id="221" name="Google Shape;221;p66"/>
          <p:cNvSpPr>
            <a:spLocks noGrp="1"/>
          </p:cNvSpPr>
          <p:nvPr>
            <p:ph type="pic" idx="5"/>
          </p:nvPr>
        </p:nvSpPr>
        <p:spPr>
          <a:xfrm>
            <a:off x="5144294" y="5144294"/>
            <a:ext cx="5144294" cy="5144294"/>
          </a:xfrm>
          <a:prstGeom prst="rect">
            <a:avLst/>
          </a:prstGeom>
          <a:solidFill>
            <a:srgbClr val="353535">
              <a:alpha val="11372"/>
            </a:srgbClr>
          </a:solidFill>
          <a:ln>
            <a:noFill/>
          </a:ln>
        </p:spPr>
      </p:sp>
      <p:sp>
        <p:nvSpPr>
          <p:cNvPr id="222" name="Google Shape;222;p66"/>
          <p:cNvSpPr>
            <a:spLocks noGrp="1"/>
          </p:cNvSpPr>
          <p:nvPr>
            <p:ph type="pic" idx="6"/>
          </p:nvPr>
        </p:nvSpPr>
        <p:spPr>
          <a:xfrm>
            <a:off x="10288588" y="0"/>
            <a:ext cx="7999412" cy="5144294"/>
          </a:xfrm>
          <a:prstGeom prst="rect">
            <a:avLst/>
          </a:prstGeom>
          <a:solidFill>
            <a:srgbClr val="353535">
              <a:alpha val="11372"/>
            </a:srgbClr>
          </a:solidFill>
          <a:ln>
            <a:noFill/>
          </a:ln>
        </p:spPr>
      </p:sp>
      <p:sp>
        <p:nvSpPr>
          <p:cNvPr id="223" name="Google Shape;223;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24" name="Google Shape;224;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225"/>
        <p:cNvGrpSpPr/>
        <p:nvPr/>
      </p:nvGrpSpPr>
      <p:grpSpPr>
        <a:xfrm>
          <a:off x="0" y="0"/>
          <a:ext cx="0" cy="0"/>
          <a:chOff x="0" y="0"/>
          <a:chExt cx="0" cy="0"/>
        </a:xfrm>
      </p:grpSpPr>
      <p:sp>
        <p:nvSpPr>
          <p:cNvPr id="226" name="Google Shape;226;p67"/>
          <p:cNvSpPr/>
          <p:nvPr/>
        </p:nvSpPr>
        <p:spPr>
          <a:xfrm>
            <a:off x="360000" y="360056"/>
            <a:ext cx="17568000" cy="8583725"/>
          </a:xfrm>
          <a:prstGeom prst="rect">
            <a:avLst/>
          </a:prstGeom>
          <a:solidFill>
            <a:schemeClr val="lt2">
              <a:alpha val="49019"/>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chemeClr val="dk1"/>
              </a:buClr>
              <a:buSzPts val="3600"/>
              <a:buFont typeface="Calibri"/>
              <a:buNone/>
            </a:pPr>
            <a:endParaRPr sz="3600" b="0" i="0" u="none" strike="noStrike" cap="none">
              <a:solidFill>
                <a:schemeClr val="lt1"/>
              </a:solidFill>
              <a:latin typeface="Calibri"/>
              <a:ea typeface="Calibri"/>
              <a:cs typeface="Calibri"/>
              <a:sym typeface="Calibri"/>
            </a:endParaRPr>
          </a:p>
        </p:txBody>
      </p:sp>
      <p:sp>
        <p:nvSpPr>
          <p:cNvPr id="227" name="Google Shape;227;p67"/>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8" name="Google Shape;228;p67"/>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229"/>
        <p:cNvGrpSpPr/>
        <p:nvPr/>
      </p:nvGrpSpPr>
      <p:grpSpPr>
        <a:xfrm>
          <a:off x="0" y="0"/>
          <a:ext cx="0" cy="0"/>
          <a:chOff x="0" y="0"/>
          <a:chExt cx="0" cy="0"/>
        </a:xfrm>
      </p:grpSpPr>
      <p:sp>
        <p:nvSpPr>
          <p:cNvPr id="230" name="Google Shape;230;p68"/>
          <p:cNvSpPr/>
          <p:nvPr/>
        </p:nvSpPr>
        <p:spPr>
          <a:xfrm>
            <a:off x="360000" y="360056"/>
            <a:ext cx="17568000" cy="8583725"/>
          </a:xfrm>
          <a:prstGeom prst="rect">
            <a:avLst/>
          </a:prstGeom>
          <a:solidFill>
            <a:schemeClr val="lt2">
              <a:alpha val="4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Calibri"/>
              <a:sym typeface="Calibri"/>
            </a:endParaRPr>
          </a:p>
        </p:txBody>
      </p:sp>
      <p:sp>
        <p:nvSpPr>
          <p:cNvPr id="231" name="Google Shape;231;p68"/>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32" name="Google Shape;232;p68"/>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Questio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Google Shape;12;p46" descr="A picture containing drawing&#10;&#10;Description automatically generated">
            <a:extLst>
              <a:ext uri="{FF2B5EF4-FFF2-40B4-BE49-F238E27FC236}">
                <a16:creationId xmlns:a16="http://schemas.microsoft.com/office/drawing/2014/main" id="{7BD67C65-9F9A-0C49-B998-2B815C0FDAA8}"/>
              </a:ext>
            </a:extLst>
          </p:cNvPr>
          <p:cNvPicPr preferRelativeResize="0"/>
          <p:nvPr userDrawn="1"/>
        </p:nvPicPr>
        <p:blipFill rotWithShape="1">
          <a:blip r:embed="rId3" cstate="screen">
            <a:alphaModFix/>
            <a:extLst>
              <a:ext uri="{28A0092B-C50C-407E-A947-70E740481C1C}">
                <a14:useLocalDpi xmlns:a14="http://schemas.microsoft.com/office/drawing/2010/main"/>
              </a:ext>
            </a:extLst>
          </a:blip>
          <a:srcRect/>
          <a:stretch/>
        </p:blipFill>
        <p:spPr>
          <a:xfrm>
            <a:off x="15661532" y="1"/>
            <a:ext cx="2626469" cy="2566287"/>
          </a:xfrm>
          <a:prstGeom prst="rect">
            <a:avLst/>
          </a:prstGeom>
          <a:noFill/>
          <a:ln>
            <a:noFill/>
          </a:ln>
        </p:spPr>
      </p:pic>
      <p:sp>
        <p:nvSpPr>
          <p:cNvPr id="17" name="Espace réservé du texte 16">
            <a:extLst>
              <a:ext uri="{FF2B5EF4-FFF2-40B4-BE49-F238E27FC236}">
                <a16:creationId xmlns:a16="http://schemas.microsoft.com/office/drawing/2014/main" id="{77AF605A-B334-AD49-A853-187335E86470}"/>
              </a:ext>
            </a:extLst>
          </p:cNvPr>
          <p:cNvSpPr>
            <a:spLocks noGrp="1"/>
          </p:cNvSpPr>
          <p:nvPr>
            <p:ph type="body" sz="quarter" idx="13" hasCustomPrompt="1"/>
          </p:nvPr>
        </p:nvSpPr>
        <p:spPr>
          <a:xfrm>
            <a:off x="4830418" y="3999582"/>
            <a:ext cx="7951303" cy="2289423"/>
          </a:xfrm>
          <a:prstGeom prst="rect">
            <a:avLst/>
          </a:prstGeom>
        </p:spPr>
        <p:txBody>
          <a:bodyPr lIns="0" tIns="0" rIns="0" bIns="0">
            <a:noAutofit/>
          </a:bodyPr>
          <a:lstStyle>
            <a:lvl1pPr marL="0" indent="0" algn="ctr">
              <a:buNone/>
              <a:defRPr sz="7000" b="1" i="0">
                <a:solidFill>
                  <a:schemeClr val="bg1"/>
                </a:solidFill>
                <a:latin typeface="Montserrat" pitchFamily="2" charset="77"/>
                <a:ea typeface="Helvetica Neue" panose="02000503000000020004" pitchFamily="2" charset="0"/>
                <a:cs typeface="Helvetica Neue" panose="02000503000000020004" pitchFamily="2" charset="0"/>
              </a:defRPr>
            </a:lvl1pPr>
          </a:lstStyle>
          <a:p>
            <a:pPr lvl="0"/>
            <a:r>
              <a:rPr lang="fr-FR"/>
              <a:t>Insert</a:t>
            </a:r>
          </a:p>
          <a:p>
            <a:pPr lvl="0"/>
            <a:r>
              <a:rPr lang="fr-FR"/>
              <a:t>e.g Questions?</a:t>
            </a:r>
          </a:p>
        </p:txBody>
      </p:sp>
      <p:sp>
        <p:nvSpPr>
          <p:cNvPr id="10" name="ZoneTexte 9">
            <a:extLst>
              <a:ext uri="{FF2B5EF4-FFF2-40B4-BE49-F238E27FC236}">
                <a16:creationId xmlns:a16="http://schemas.microsoft.com/office/drawing/2014/main" id="{6B82BDA0-585E-7C4A-ADB0-AF1CB203A3ED}"/>
              </a:ext>
            </a:extLst>
          </p:cNvPr>
          <p:cNvSpPr txBox="1"/>
          <p:nvPr userDrawn="1"/>
        </p:nvSpPr>
        <p:spPr>
          <a:xfrm>
            <a:off x="278970" y="9699501"/>
            <a:ext cx="2350002" cy="276999"/>
          </a:xfrm>
          <a:prstGeom prst="rect">
            <a:avLst/>
          </a:prstGeom>
          <a:noFill/>
        </p:spPr>
        <p:txBody>
          <a:bodyPr wrap="none" lIns="0" tIns="0" rIns="0" bIns="0" rtlCol="0" anchor="b" anchorCtr="0">
            <a:spAutoFit/>
          </a:bodyPr>
          <a:lstStyle/>
          <a:p>
            <a:r>
              <a:rPr lang="fr-FR" b="0" i="0">
                <a:solidFill>
                  <a:schemeClr val="bg1"/>
                </a:solidFill>
                <a:latin typeface="Montserrat" pitchFamily="2" charset="77"/>
                <a:ea typeface="Helvetica Neue Light" panose="02000403000000020004" pitchFamily="2" charset="0"/>
              </a:rPr>
              <a:t>IFRC FEEDBACK KIT</a:t>
            </a:r>
          </a:p>
        </p:txBody>
      </p:sp>
    </p:spTree>
    <p:extLst>
      <p:ext uri="{BB962C8B-B14F-4D97-AF65-F5344CB8AC3E}">
        <p14:creationId xmlns:p14="http://schemas.microsoft.com/office/powerpoint/2010/main" val="3740035289"/>
      </p:ext>
    </p:extLst>
  </p:cSld>
  <p:clrMapOvr>
    <a:masterClrMapping/>
  </p:clrMapOvr>
  <p:extLst>
    <p:ext uri="{DCECCB84-F9BA-43D5-87BE-67443E8EF086}">
      <p15:sldGuideLst xmlns:p15="http://schemas.microsoft.com/office/powerpoint/2012/main">
        <p15:guide id="1" orient="horz" pos="428">
          <p15:clr>
            <a:srgbClr val="FBAE40"/>
          </p15:clr>
        </p15:guide>
        <p15:guide id="2" orient="horz" pos="1494">
          <p15:clr>
            <a:srgbClr val="FBAE40"/>
          </p15:clr>
        </p15:guide>
        <p15:guide id="3" pos="1102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67_Пользовательский макет">
  <p:cSld name="67_Пользовательский макет">
    <p:spTree>
      <p:nvGrpSpPr>
        <p:cNvPr id="1" name="Shape 31"/>
        <p:cNvGrpSpPr/>
        <p:nvPr/>
      </p:nvGrpSpPr>
      <p:grpSpPr>
        <a:xfrm>
          <a:off x="0" y="0"/>
          <a:ext cx="0" cy="0"/>
          <a:chOff x="0" y="0"/>
          <a:chExt cx="0" cy="0"/>
        </a:xfrm>
      </p:grpSpPr>
      <p:sp>
        <p:nvSpPr>
          <p:cNvPr id="32" name="Google Shape;32;p74"/>
          <p:cNvSpPr>
            <a:spLocks noGrp="1"/>
          </p:cNvSpPr>
          <p:nvPr>
            <p:ph type="pic" idx="2"/>
          </p:nvPr>
        </p:nvSpPr>
        <p:spPr>
          <a:xfrm>
            <a:off x="282807" y="270636"/>
            <a:ext cx="17722392" cy="9747316"/>
          </a:xfrm>
          <a:prstGeom prst="rect">
            <a:avLst/>
          </a:prstGeom>
          <a:solidFill>
            <a:srgbClr val="2F2F2F">
              <a:alpha val="10588"/>
            </a:srgbClr>
          </a:solidFill>
          <a:ln>
            <a:noFill/>
          </a:ln>
        </p:spPr>
      </p:sp>
      <p:sp>
        <p:nvSpPr>
          <p:cNvPr id="33" name="Google Shape;33;p74"/>
          <p:cNvSpPr txBox="1">
            <a:spLocks noGrp="1"/>
          </p:cNvSpPr>
          <p:nvPr>
            <p:ph type="title"/>
          </p:nvPr>
        </p:nvSpPr>
        <p:spPr>
          <a:xfrm>
            <a:off x="6974962" y="1138194"/>
            <a:ext cx="10167254" cy="1659805"/>
          </a:xfrm>
          <a:prstGeom prst="rect">
            <a:avLst/>
          </a:prstGeom>
          <a:noFill/>
          <a:ln>
            <a:noFill/>
          </a:ln>
        </p:spPr>
        <p:txBody>
          <a:bodyPr spcFirstLastPara="1" wrap="square" lIns="91425" tIns="45700" rIns="91425" bIns="45700" anchor="t" anchorCtr="0">
            <a:noAutofit/>
          </a:bodyPr>
          <a:lstStyle>
            <a:lvl1pPr marR="0" lvl="0" algn="r">
              <a:lnSpc>
                <a:spcPct val="80000"/>
              </a:lnSpc>
              <a:spcBef>
                <a:spcPts val="0"/>
              </a:spcBef>
              <a:spcAft>
                <a:spcPts val="0"/>
              </a:spcAft>
              <a:buClr>
                <a:schemeClr val="lt2"/>
              </a:buClr>
              <a:buSzPts val="6642"/>
              <a:buFont typeface="Bebas Neue"/>
              <a:buNone/>
              <a:defRPr sz="6642" b="0" i="0" u="none" strike="noStrike" cap="none">
                <a:solidFill>
                  <a:schemeClr val="lt2"/>
                </a:solidFill>
                <a:latin typeface="Bebas Neue"/>
                <a:ea typeface="Bebas Neue"/>
                <a:cs typeface="Bebas Neue"/>
                <a:sym typeface="Bebas Neue"/>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31480101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15">
  <p:cSld name="15">
    <p:spTree>
      <p:nvGrpSpPr>
        <p:cNvPr id="1" name="Shape 48"/>
        <p:cNvGrpSpPr/>
        <p:nvPr/>
      </p:nvGrpSpPr>
      <p:grpSpPr>
        <a:xfrm>
          <a:off x="0" y="0"/>
          <a:ext cx="0" cy="0"/>
          <a:chOff x="0" y="0"/>
          <a:chExt cx="0" cy="0"/>
        </a:xfrm>
      </p:grpSpPr>
      <p:sp>
        <p:nvSpPr>
          <p:cNvPr id="49" name="Google Shape;49;p33"/>
          <p:cNvSpPr>
            <a:spLocks noGrp="1"/>
          </p:cNvSpPr>
          <p:nvPr>
            <p:ph type="pic" idx="2"/>
          </p:nvPr>
        </p:nvSpPr>
        <p:spPr>
          <a:xfrm>
            <a:off x="0" y="0"/>
            <a:ext cx="9601200" cy="10288588"/>
          </a:xfrm>
          <a:prstGeom prst="rect">
            <a:avLst/>
          </a:prstGeom>
          <a:solidFill>
            <a:srgbClr val="353535">
              <a:alpha val="11372"/>
            </a:srgbClr>
          </a:solidFill>
          <a:ln>
            <a:noFill/>
          </a:ln>
        </p:spPr>
      </p:sp>
      <p:sp>
        <p:nvSpPr>
          <p:cNvPr id="50" name="Google Shape;50;p3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51" name="Google Shape;51;p3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 name="Picture 6">
            <a:extLst>
              <a:ext uri="{FF2B5EF4-FFF2-40B4-BE49-F238E27FC236}">
                <a16:creationId xmlns:a16="http://schemas.microsoft.com/office/drawing/2014/main" id="{ACB886E1-22A5-DA4A-BAB3-A4B20437D40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3035846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30"/>
        <p:cNvGrpSpPr/>
        <p:nvPr/>
      </p:nvGrpSpPr>
      <p:grpSpPr>
        <a:xfrm>
          <a:off x="0" y="0"/>
          <a:ext cx="0" cy="0"/>
          <a:chOff x="0" y="0"/>
          <a:chExt cx="0" cy="0"/>
        </a:xfrm>
      </p:grpSpPr>
      <p:sp>
        <p:nvSpPr>
          <p:cNvPr id="31" name="Google Shape;31;p54"/>
          <p:cNvSpPr>
            <a:spLocks noGrp="1"/>
          </p:cNvSpPr>
          <p:nvPr>
            <p:ph type="pic" idx="2"/>
          </p:nvPr>
        </p:nvSpPr>
        <p:spPr>
          <a:xfrm>
            <a:off x="7841126" y="0"/>
            <a:ext cx="10446874" cy="10288588"/>
          </a:xfrm>
          <a:prstGeom prst="rect">
            <a:avLst/>
          </a:prstGeom>
          <a:solidFill>
            <a:srgbClr val="353535">
              <a:alpha val="11372"/>
            </a:srgbClr>
          </a:solidFill>
          <a:ln>
            <a:noFill/>
          </a:ln>
        </p:spPr>
      </p:sp>
      <p:pic>
        <p:nvPicPr>
          <p:cNvPr id="2" name="Google Shape;97;p45" descr="A picture containing drawing&#10;&#10;Description automatically generated">
            <a:extLst>
              <a:ext uri="{FF2B5EF4-FFF2-40B4-BE49-F238E27FC236}">
                <a16:creationId xmlns:a16="http://schemas.microsoft.com/office/drawing/2014/main" id="{5B536BC1-B29E-7338-882B-00DB0F8A904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33"/>
        <p:cNvGrpSpPr/>
        <p:nvPr/>
      </p:nvGrpSpPr>
      <p:grpSpPr>
        <a:xfrm>
          <a:off x="0" y="0"/>
          <a:ext cx="0" cy="0"/>
          <a:chOff x="0" y="0"/>
          <a:chExt cx="0" cy="0"/>
        </a:xfrm>
      </p:grpSpPr>
      <p:sp>
        <p:nvSpPr>
          <p:cNvPr id="34" name="Google Shape;34;p30"/>
          <p:cNvSpPr>
            <a:spLocks noGrp="1"/>
          </p:cNvSpPr>
          <p:nvPr>
            <p:ph type="pic" idx="2"/>
          </p:nvPr>
        </p:nvSpPr>
        <p:spPr>
          <a:xfrm>
            <a:off x="9570720" y="1700378"/>
            <a:ext cx="8717279" cy="8588210"/>
          </a:xfrm>
          <a:prstGeom prst="rect">
            <a:avLst/>
          </a:prstGeom>
          <a:solidFill>
            <a:srgbClr val="353535">
              <a:alpha val="11372"/>
            </a:srgbClr>
          </a:solidFill>
          <a:ln>
            <a:noFill/>
          </a:ln>
        </p:spPr>
      </p:sp>
      <p:sp>
        <p:nvSpPr>
          <p:cNvPr id="35" name="Google Shape;35;p3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36" name="Google Shape;36;p3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C40B0B4C-3C4D-8D89-0E44-184DB9179A3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44"/>
        <p:cNvGrpSpPr/>
        <p:nvPr/>
      </p:nvGrpSpPr>
      <p:grpSpPr>
        <a:xfrm>
          <a:off x="0" y="0"/>
          <a:ext cx="0" cy="0"/>
          <a:chOff x="0" y="0"/>
          <a:chExt cx="0" cy="0"/>
        </a:xfrm>
      </p:grpSpPr>
      <p:sp>
        <p:nvSpPr>
          <p:cNvPr id="45" name="Google Shape;45;p32"/>
          <p:cNvSpPr>
            <a:spLocks noGrp="1"/>
          </p:cNvSpPr>
          <p:nvPr>
            <p:ph type="pic" idx="2"/>
          </p:nvPr>
        </p:nvSpPr>
        <p:spPr>
          <a:xfrm>
            <a:off x="9311054" y="1311513"/>
            <a:ext cx="7687902" cy="7699484"/>
          </a:xfrm>
          <a:prstGeom prst="rect">
            <a:avLst/>
          </a:prstGeom>
          <a:solidFill>
            <a:srgbClr val="353535">
              <a:alpha val="11372"/>
            </a:srgbClr>
          </a:solidFill>
          <a:ln>
            <a:noFill/>
          </a:ln>
        </p:spPr>
      </p:sp>
      <p:sp>
        <p:nvSpPr>
          <p:cNvPr id="46" name="Google Shape;46;p3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47" name="Google Shape;47;p3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62"/>
        <p:cNvGrpSpPr/>
        <p:nvPr/>
      </p:nvGrpSpPr>
      <p:grpSpPr>
        <a:xfrm>
          <a:off x="0" y="0"/>
          <a:ext cx="0" cy="0"/>
          <a:chOff x="0" y="0"/>
          <a:chExt cx="0" cy="0"/>
        </a:xfrm>
      </p:grpSpPr>
      <p:pic>
        <p:nvPicPr>
          <p:cNvPr id="63" name="Google Shape;63;p3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64"/>
        <p:cNvGrpSpPr/>
        <p:nvPr/>
      </p:nvGrpSpPr>
      <p:grpSpPr>
        <a:xfrm>
          <a:off x="0" y="0"/>
          <a:ext cx="0" cy="0"/>
          <a:chOff x="0" y="0"/>
          <a:chExt cx="0" cy="0"/>
        </a:xfrm>
      </p:grpSpPr>
      <p:sp>
        <p:nvSpPr>
          <p:cNvPr id="65" name="Google Shape;65;p39"/>
          <p:cNvSpPr>
            <a:spLocks noGrp="1"/>
          </p:cNvSpPr>
          <p:nvPr>
            <p:ph type="pic" idx="2"/>
          </p:nvPr>
        </p:nvSpPr>
        <p:spPr>
          <a:xfrm>
            <a:off x="0" y="0"/>
            <a:ext cx="18288000" cy="10288588"/>
          </a:xfrm>
          <a:prstGeom prst="rect">
            <a:avLst/>
          </a:prstGeom>
          <a:solidFill>
            <a:srgbClr val="353535">
              <a:alpha val="11372"/>
            </a:srgbClr>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66"/>
        <p:cNvGrpSpPr/>
        <p:nvPr/>
      </p:nvGrpSpPr>
      <p:grpSpPr>
        <a:xfrm>
          <a:off x="0" y="0"/>
          <a:ext cx="0" cy="0"/>
          <a:chOff x="0" y="0"/>
          <a:chExt cx="0" cy="0"/>
        </a:xfrm>
      </p:grpSpPr>
      <p:sp>
        <p:nvSpPr>
          <p:cNvPr id="67" name="Google Shape;67;p40"/>
          <p:cNvSpPr>
            <a:spLocks noGrp="1"/>
          </p:cNvSpPr>
          <p:nvPr>
            <p:ph type="pic" idx="2"/>
          </p:nvPr>
        </p:nvSpPr>
        <p:spPr>
          <a:xfrm>
            <a:off x="0" y="0"/>
            <a:ext cx="18288000" cy="10288588"/>
          </a:xfrm>
          <a:prstGeom prst="rect">
            <a:avLst/>
          </a:prstGeom>
          <a:solidFill>
            <a:srgbClr val="353535">
              <a:alpha val="11372"/>
            </a:srgbClr>
          </a:solidFill>
          <a:ln>
            <a:noFill/>
          </a:ln>
        </p:spPr>
      </p:sp>
      <p:sp>
        <p:nvSpPr>
          <p:cNvPr id="68" name="Google Shape;68;p4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69" name="Google Shape;69;p4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0" name="Google Shape;70;p4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25"/>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11" name="Google Shape;11;p25"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Calibri"/>
              <a:sym typeface="Calibri"/>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75847C18-7D1B-4D0B-B5B5-958DDF597A73}"/>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6"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 id="2147483677" r:id="rId23"/>
    <p:sldLayoutId id="2147483678" r:id="rId24"/>
    <p:sldLayoutId id="2147483679" r:id="rId25"/>
    <p:sldLayoutId id="2147483680" r:id="rId26"/>
    <p:sldLayoutId id="2147483681" r:id="rId27"/>
    <p:sldLayoutId id="2147483682" r:id="rId28"/>
    <p:sldLayoutId id="2147483683" r:id="rId29"/>
    <p:sldLayoutId id="2147483684" r:id="rId30"/>
    <p:sldLayoutId id="2147483685" r:id="rId31"/>
    <p:sldLayoutId id="2147483686" r:id="rId32"/>
    <p:sldLayoutId id="2147483687" r:id="rId33"/>
    <p:sldLayoutId id="2147483688" r:id="rId34"/>
    <p:sldLayoutId id="2147483689" r:id="rId35"/>
    <p:sldLayoutId id="2147483690" r:id="rId36"/>
    <p:sldLayoutId id="2147483691" r:id="rId37"/>
    <p:sldLayoutId id="2147483692" r:id="rId38"/>
    <p:sldLayoutId id="2147483693" r:id="rId3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8.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
          <p:cNvSpPr/>
          <p:nvPr/>
        </p:nvSpPr>
        <p:spPr>
          <a:xfrm>
            <a:off x="10942694" y="2453939"/>
            <a:ext cx="6307535" cy="5201384"/>
          </a:xfrm>
          <a:prstGeom prst="rect">
            <a:avLst/>
          </a:prstGeom>
          <a:noFill/>
          <a:ln>
            <a:noFill/>
          </a:ln>
        </p:spPr>
        <p:txBody>
          <a:bodyPr spcFirstLastPara="1" wrap="square" lIns="91425" tIns="45700" rIns="91425" bIns="45700" anchor="t" anchorCtr="0">
            <a:spAutoFit/>
          </a:bodyPr>
          <a:lstStyle/>
          <a:p>
            <a:pPr>
              <a:buSzPts val="5400"/>
            </a:pPr>
            <a:r>
              <a:rPr lang="en-GB" sz="4800" b="1" i="0" u="none" strike="noStrike" cap="none">
                <a:solidFill>
                  <a:srgbClr val="F5333F"/>
                </a:solidFill>
                <a:latin typeface="Montserrat"/>
                <a:ea typeface="Montserrat"/>
                <a:cs typeface="Montserrat"/>
                <a:sym typeface="Montserrat"/>
              </a:rPr>
              <a:t>Community Engagement </a:t>
            </a:r>
            <a:r>
              <a:rPr lang="en-GB" sz="4800" b="1">
                <a:solidFill>
                  <a:srgbClr val="F5333F"/>
                </a:solidFill>
                <a:latin typeface="Montserrat"/>
                <a:ea typeface="Montserrat"/>
                <a:cs typeface="Montserrat"/>
                <a:sym typeface="Montserrat"/>
              </a:rPr>
              <a:t>Training for</a:t>
            </a:r>
            <a:r>
              <a:rPr lang="en-GB" sz="4800" b="1" i="0" u="none" strike="noStrike" cap="none">
                <a:solidFill>
                  <a:srgbClr val="F5333F"/>
                </a:solidFill>
                <a:latin typeface="Montserrat"/>
                <a:ea typeface="Montserrat"/>
                <a:cs typeface="Montserrat"/>
                <a:sym typeface="Montserrat"/>
              </a:rPr>
              <a:t> </a:t>
            </a:r>
            <a:endParaRPr lang="en-US" sz="3200" b="1">
              <a:latin typeface="Montserrat"/>
              <a:ea typeface="Montserrat"/>
              <a:cs typeface="Montserrat"/>
              <a:sym typeface="Montserrat"/>
            </a:endParaRPr>
          </a:p>
          <a:p>
            <a:pPr>
              <a:buSzPts val="5400"/>
            </a:pPr>
            <a:r>
              <a:rPr lang="en-GB" sz="4800" b="1">
                <a:solidFill>
                  <a:srgbClr val="F5333F"/>
                </a:solidFill>
                <a:latin typeface="Montserrat"/>
                <a:ea typeface="Montserrat"/>
                <a:cs typeface="Montserrat"/>
                <a:sym typeface="Montserrat"/>
              </a:rPr>
              <a:t>Call Center Agents</a:t>
            </a:r>
            <a:br>
              <a:rPr lang="en-GB" sz="3200" b="1" i="0" u="none" strike="noStrike" cap="none">
                <a:solidFill>
                  <a:schemeClr val="dk1"/>
                </a:solidFill>
                <a:latin typeface="Montserrat"/>
                <a:ea typeface="Montserrat"/>
                <a:cs typeface="Montserrat"/>
                <a:sym typeface="Montserrat"/>
              </a:rPr>
            </a:br>
            <a:endParaRPr sz="3200" b="1" i="0" u="none" strike="noStrike" cap="none">
              <a:solidFill>
                <a:schemeClr val="dk1"/>
              </a:solidFill>
              <a:latin typeface="Montserrat"/>
              <a:ea typeface="Montserrat"/>
              <a:cs typeface="Montserrat"/>
            </a:endParaRPr>
          </a:p>
          <a:p>
            <a:pPr marL="0" marR="0" lvl="0" indent="0" algn="l" rtl="0">
              <a:lnSpc>
                <a:spcPct val="100000"/>
              </a:lnSpc>
              <a:spcBef>
                <a:spcPts val="0"/>
              </a:spcBef>
              <a:spcAft>
                <a:spcPts val="0"/>
              </a:spcAft>
              <a:buClr>
                <a:srgbClr val="000000"/>
              </a:buClr>
              <a:buSzPts val="3600"/>
              <a:buFont typeface="Arial"/>
              <a:buNone/>
            </a:pPr>
            <a:endParaRPr lang="en-GB" sz="3600" b="1" i="0" u="none" strike="noStrike" cap="none">
              <a:solidFill>
                <a:srgbClr val="0F2042"/>
              </a:solidFill>
              <a:latin typeface="Montserrat"/>
            </a:endParaRPr>
          </a:p>
          <a:p>
            <a:pPr marL="0" marR="0" lvl="0" indent="0" algn="l" rtl="0">
              <a:lnSpc>
                <a:spcPct val="100000"/>
              </a:lnSpc>
              <a:spcBef>
                <a:spcPts val="0"/>
              </a:spcBef>
              <a:spcAft>
                <a:spcPts val="0"/>
              </a:spcAft>
              <a:buClr>
                <a:srgbClr val="000000"/>
              </a:buClr>
              <a:buSzPts val="3600"/>
              <a:buFont typeface="Arial"/>
              <a:buNone/>
            </a:pPr>
            <a:r>
              <a:rPr lang="en-GB" sz="3600" b="0" i="0" u="none" strike="noStrike" cap="none">
                <a:solidFill>
                  <a:srgbClr val="0F2042"/>
                </a:solidFill>
                <a:latin typeface="Montserrat"/>
                <a:ea typeface="Montserrat"/>
                <a:cs typeface="Montserrat"/>
                <a:sym typeface="Montserrat"/>
              </a:rPr>
              <a:t>What is Community Engagement?</a:t>
            </a:r>
            <a:endParaRPr lang="en-GB" sz="3600">
              <a:solidFill>
                <a:srgbClr val="0F2042"/>
              </a:solidFill>
              <a:latin typeface="Montserrat"/>
              <a:sym typeface="Montserrat"/>
            </a:endParaRPr>
          </a:p>
        </p:txBody>
      </p:sp>
      <p:pic>
        <p:nvPicPr>
          <p:cNvPr id="467" name="Google Shape;467;p1"/>
          <p:cNvPicPr preferRelativeResize="0"/>
          <p:nvPr/>
        </p:nvPicPr>
        <p:blipFill rotWithShape="1">
          <a:blip r:embed="rId3">
            <a:alphaModFix/>
          </a:blip>
          <a:srcRect/>
          <a:stretch/>
        </p:blipFill>
        <p:spPr>
          <a:xfrm>
            <a:off x="0" y="0"/>
            <a:ext cx="10288588" cy="1028858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7" name="Google Shape;587;p13"/>
          <p:cNvSpPr txBox="1"/>
          <p:nvPr/>
        </p:nvSpPr>
        <p:spPr>
          <a:xfrm>
            <a:off x="8620840" y="1475703"/>
            <a:ext cx="7476052" cy="1274155"/>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Common mistakes?</a:t>
            </a:r>
            <a:endParaRPr sz="1400" b="0" i="0" u="none" strike="noStrike" cap="none">
              <a:solidFill>
                <a:srgbClr val="000000"/>
              </a:solidFill>
              <a:latin typeface="Arial"/>
              <a:ea typeface="Arial"/>
              <a:cs typeface="Arial"/>
              <a:sym typeface="Arial"/>
            </a:endParaRPr>
          </a:p>
          <a:p>
            <a:pPr marL="0" marR="0" lvl="0" indent="0" algn="l" rtl="0">
              <a:lnSpc>
                <a:spcPct val="80000"/>
              </a:lnSpc>
              <a:spcBef>
                <a:spcPts val="0"/>
              </a:spcBef>
              <a:spcAft>
                <a:spcPts val="0"/>
              </a:spcAft>
              <a:buClr>
                <a:srgbClr val="000000"/>
              </a:buClr>
              <a:buSzPts val="4800"/>
              <a:buFont typeface="Arial"/>
              <a:buNone/>
            </a:pPr>
            <a:r>
              <a:rPr lang="en-GB" sz="4800" b="0" i="0" u="none" strike="noStrike" cap="none">
                <a:solidFill>
                  <a:schemeClr val="accent3"/>
                </a:solidFill>
                <a:latin typeface="Montserrat"/>
                <a:ea typeface="Montserrat"/>
                <a:cs typeface="Montserrat"/>
                <a:sym typeface="Montserrat"/>
              </a:rPr>
              <a:t>Discuss…</a:t>
            </a:r>
            <a:endParaRPr sz="4800" b="0" i="0" u="none" strike="noStrike" cap="none">
              <a:solidFill>
                <a:schemeClr val="dk2"/>
              </a:solidFill>
              <a:latin typeface="Montserrat"/>
              <a:ea typeface="Montserrat"/>
              <a:cs typeface="Montserrat"/>
              <a:sym typeface="Montserrat"/>
            </a:endParaRPr>
          </a:p>
        </p:txBody>
      </p:sp>
      <p:sp>
        <p:nvSpPr>
          <p:cNvPr id="588" name="Google Shape;588;p13"/>
          <p:cNvSpPr txBox="1"/>
          <p:nvPr/>
        </p:nvSpPr>
        <p:spPr>
          <a:xfrm>
            <a:off x="8620840" y="3397802"/>
            <a:ext cx="8437152" cy="5847714"/>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rgbClr val="FF0000"/>
              </a:buClr>
              <a:buSzPts val="3200"/>
              <a:buFont typeface="Calibri"/>
              <a:buAutoNum type="arabicPeriod"/>
            </a:pPr>
            <a:r>
              <a:rPr lang="en-GB" sz="2800" b="0" i="0" u="none" strike="noStrike" cap="none">
                <a:solidFill>
                  <a:schemeClr val="lt1"/>
                </a:solidFill>
                <a:latin typeface="Open Sans"/>
                <a:ea typeface="Open Sans"/>
                <a:cs typeface="Open Sans"/>
                <a:sym typeface="Open Sans"/>
              </a:rPr>
              <a:t>Poor communication </a:t>
            </a:r>
            <a:r>
              <a:rPr lang="en-GB" sz="2800">
                <a:solidFill>
                  <a:schemeClr val="lt1"/>
                </a:solidFill>
                <a:latin typeface="Open Sans"/>
                <a:ea typeface="Open Sans"/>
                <a:cs typeface="Open Sans"/>
                <a:sym typeface="Open Sans"/>
              </a:rPr>
              <a:t>with communities</a:t>
            </a:r>
            <a:endParaRPr sz="2800" b="0" i="0" u="none" strike="noStrike" cap="none">
              <a:solidFill>
                <a:schemeClr val="lt1"/>
              </a:solidFill>
              <a:latin typeface="Open Sans"/>
              <a:ea typeface="Open Sans"/>
              <a:cs typeface="Open Sans"/>
              <a:sym typeface="Open Sans"/>
            </a:endParaRPr>
          </a:p>
          <a:p>
            <a:pPr marL="457200" marR="0" lvl="0" indent="-457200" algn="l" rtl="0">
              <a:lnSpc>
                <a:spcPct val="100000"/>
              </a:lnSpc>
              <a:spcBef>
                <a:spcPts val="3600"/>
              </a:spcBef>
              <a:spcAft>
                <a:spcPts val="0"/>
              </a:spcAft>
              <a:buClr>
                <a:srgbClr val="FF0000"/>
              </a:buClr>
              <a:buSzPts val="3200"/>
              <a:buFont typeface="Calibri"/>
              <a:buAutoNum type="arabicPeriod"/>
            </a:pPr>
            <a:r>
              <a:rPr lang="en-GB" sz="2800" b="0" i="0" u="none" strike="noStrike" cap="none">
                <a:solidFill>
                  <a:schemeClr val="lt1"/>
                </a:solidFill>
                <a:latin typeface="Open Sans"/>
                <a:ea typeface="Open Sans"/>
                <a:cs typeface="Open Sans"/>
                <a:sym typeface="Open Sans"/>
              </a:rPr>
              <a:t>Raising expectations and breaking promises</a:t>
            </a:r>
            <a:endParaRPr sz="2800" b="0" i="0" u="none" strike="noStrike" cap="none">
              <a:solidFill>
                <a:srgbClr val="000000"/>
              </a:solidFill>
              <a:sym typeface="Arial"/>
            </a:endParaRPr>
          </a:p>
          <a:p>
            <a:pPr marL="457200" lvl="0" indent="-457200">
              <a:spcBef>
                <a:spcPts val="3600"/>
              </a:spcBef>
              <a:buClr>
                <a:srgbClr val="FF0000"/>
              </a:buClr>
              <a:buSzPts val="3200"/>
              <a:buFont typeface="Calibri"/>
              <a:buAutoNum type="arabicPeriod"/>
            </a:pPr>
            <a:r>
              <a:rPr lang="en-GB" sz="2800" b="0" i="0" u="none" strike="noStrike" cap="none">
                <a:solidFill>
                  <a:schemeClr val="lt1"/>
                </a:solidFill>
                <a:latin typeface="Open Sans"/>
                <a:ea typeface="Open Sans"/>
                <a:cs typeface="Open Sans"/>
                <a:sym typeface="Open Sans"/>
              </a:rPr>
              <a:t>Unclear </a:t>
            </a:r>
            <a:r>
              <a:rPr lang="en-GB" sz="2800">
                <a:solidFill>
                  <a:schemeClr val="lt1"/>
                </a:solidFill>
                <a:latin typeface="Open Sans"/>
                <a:ea typeface="Open Sans"/>
                <a:cs typeface="Open Sans"/>
                <a:sym typeface="Open Sans"/>
              </a:rPr>
              <a:t>selection criteria and targeting</a:t>
            </a:r>
            <a:endParaRPr sz="2800" b="0" i="0" u="none" strike="noStrike" cap="none">
              <a:solidFill>
                <a:srgbClr val="000000"/>
              </a:solidFill>
              <a:sym typeface="Arial"/>
            </a:endParaRPr>
          </a:p>
          <a:p>
            <a:pPr marL="457200" marR="0" lvl="0" indent="-457200" algn="l" rtl="0">
              <a:lnSpc>
                <a:spcPct val="100000"/>
              </a:lnSpc>
              <a:spcBef>
                <a:spcPts val="3600"/>
              </a:spcBef>
              <a:spcAft>
                <a:spcPts val="0"/>
              </a:spcAft>
              <a:buClr>
                <a:srgbClr val="FF0000"/>
              </a:buClr>
              <a:buSzPts val="3200"/>
              <a:buFont typeface="Calibri"/>
              <a:buAutoNum type="arabicPeriod"/>
            </a:pPr>
            <a:r>
              <a:rPr lang="en-GB" sz="2800" b="0" i="0" u="none" strike="noStrike" cap="none">
                <a:solidFill>
                  <a:schemeClr val="lt1"/>
                </a:solidFill>
                <a:latin typeface="Open Sans"/>
                <a:ea typeface="Open Sans"/>
                <a:cs typeface="Open Sans"/>
                <a:sym typeface="Open Sans"/>
              </a:rPr>
              <a:t>Not using local capacity</a:t>
            </a:r>
          </a:p>
          <a:p>
            <a:pPr marL="457200" marR="0" lvl="0" indent="-457200" algn="l" rtl="0">
              <a:lnSpc>
                <a:spcPct val="100000"/>
              </a:lnSpc>
              <a:spcBef>
                <a:spcPts val="3600"/>
              </a:spcBef>
              <a:spcAft>
                <a:spcPts val="0"/>
              </a:spcAft>
              <a:buClr>
                <a:srgbClr val="FF0000"/>
              </a:buClr>
              <a:buSzPts val="3200"/>
              <a:buFont typeface="Calibri"/>
              <a:buAutoNum type="arabicPeriod"/>
            </a:pPr>
            <a:r>
              <a:rPr lang="en-GB" sz="2800" b="0" i="0" u="none" strike="noStrike" cap="none">
                <a:solidFill>
                  <a:schemeClr val="lt1"/>
                </a:solidFill>
                <a:latin typeface="Open Sans"/>
                <a:ea typeface="Open Sans"/>
                <a:cs typeface="Open Sans"/>
                <a:sym typeface="Open Sans"/>
              </a:rPr>
              <a:t>Not collecting, using or responding to community feedback</a:t>
            </a:r>
          </a:p>
          <a:p>
            <a:pPr marL="457200" marR="0" lvl="0" indent="-457200" algn="l" rtl="0">
              <a:lnSpc>
                <a:spcPct val="100000"/>
              </a:lnSpc>
              <a:spcBef>
                <a:spcPts val="3600"/>
              </a:spcBef>
              <a:spcAft>
                <a:spcPts val="0"/>
              </a:spcAft>
              <a:buClr>
                <a:srgbClr val="FF0000"/>
              </a:buClr>
              <a:buSzPts val="3200"/>
              <a:buFont typeface="Calibri"/>
              <a:buAutoNum type="arabicPeriod"/>
            </a:pPr>
            <a:r>
              <a:rPr lang="en-GB" sz="2800" b="0" i="0" u="none" strike="noStrike" cap="none">
                <a:solidFill>
                  <a:schemeClr val="lt1"/>
                </a:solidFill>
                <a:latin typeface="Open Sans"/>
                <a:ea typeface="Open Sans"/>
                <a:cs typeface="Open Sans"/>
                <a:sym typeface="Open Sans"/>
              </a:rPr>
              <a:t>Not engaging vulnerable or harder to reach groups</a:t>
            </a:r>
            <a:endParaRPr sz="2800" b="0" i="0" u="none" strike="noStrike" cap="none">
              <a:solidFill>
                <a:schemeClr val="lt1"/>
              </a:solidFill>
              <a:latin typeface="Open Sans"/>
              <a:ea typeface="Open Sans"/>
              <a:cs typeface="Open Sans"/>
              <a:sym typeface="Open Sans"/>
            </a:endParaRPr>
          </a:p>
        </p:txBody>
      </p:sp>
      <p:pic>
        <p:nvPicPr>
          <p:cNvPr id="13" name="Picture 12" descr="A screenshot of a phone&#10;&#10;Description automatically generated with low confidence">
            <a:extLst>
              <a:ext uri="{FF2B5EF4-FFF2-40B4-BE49-F238E27FC236}">
                <a16:creationId xmlns:a16="http://schemas.microsoft.com/office/drawing/2014/main" id="{96301D78-3CD5-953F-A98F-279AD70A9797}"/>
              </a:ext>
            </a:extLst>
          </p:cNvPr>
          <p:cNvPicPr>
            <a:picLocks noChangeAspect="1"/>
          </p:cNvPicPr>
          <p:nvPr/>
        </p:nvPicPr>
        <p:blipFill>
          <a:blip r:embed="rId3"/>
          <a:stretch>
            <a:fillRect/>
          </a:stretch>
        </p:blipFill>
        <p:spPr>
          <a:xfrm>
            <a:off x="1230008" y="0"/>
            <a:ext cx="6556593" cy="10281930"/>
          </a:xfrm>
          <a:prstGeom prst="rect">
            <a:avLst/>
          </a:prstGeom>
        </p:spPr>
      </p:pic>
    </p:spTree>
    <p:extLst>
      <p:ext uri="{BB962C8B-B14F-4D97-AF65-F5344CB8AC3E}">
        <p14:creationId xmlns:p14="http://schemas.microsoft.com/office/powerpoint/2010/main" val="214459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8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8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8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1" name="Google Shape;501;p5"/>
          <p:cNvSpPr txBox="1">
            <a:spLocks noGrp="1"/>
          </p:cNvSpPr>
          <p:nvPr>
            <p:ph type="title" idx="4294967295"/>
          </p:nvPr>
        </p:nvSpPr>
        <p:spPr>
          <a:xfrm>
            <a:off x="725542" y="2611060"/>
            <a:ext cx="6105797" cy="142610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2"/>
              </a:buClr>
              <a:buSzPts val="4800"/>
              <a:buFont typeface="Montserrat"/>
              <a:buNone/>
            </a:pPr>
            <a:r>
              <a:rPr lang="en-GB" sz="4800" b="1" i="0" u="none" strike="noStrike" cap="none">
                <a:solidFill>
                  <a:schemeClr val="dk2"/>
                </a:solidFill>
                <a:latin typeface="Montserrat"/>
                <a:ea typeface="Montserrat"/>
                <a:cs typeface="Montserrat"/>
                <a:sym typeface="Montserrat"/>
              </a:rPr>
              <a:t>Group exercise</a:t>
            </a:r>
            <a:br>
              <a:rPr lang="en-GB" sz="4800" b="1" i="0" u="none" strike="noStrike" cap="none">
                <a:solidFill>
                  <a:schemeClr val="dk2"/>
                </a:solidFill>
                <a:latin typeface="Montserrat"/>
                <a:ea typeface="Montserrat"/>
                <a:cs typeface="Montserrat"/>
                <a:sym typeface="Montserrat"/>
              </a:rPr>
            </a:br>
            <a:r>
              <a:rPr lang="en-GB" sz="4800" b="1" i="0" u="none" strike="noStrike" cap="none">
                <a:solidFill>
                  <a:schemeClr val="dk2"/>
                </a:solidFill>
                <a:latin typeface="Montserrat"/>
                <a:ea typeface="Montserrat"/>
                <a:cs typeface="Montserrat"/>
                <a:sym typeface="Montserrat"/>
              </a:rPr>
              <a:t>(</a:t>
            </a:r>
            <a:r>
              <a:rPr lang="en-GB" sz="4800" b="1">
                <a:solidFill>
                  <a:schemeClr val="dk2"/>
                </a:solidFill>
                <a:latin typeface="Montserrat"/>
                <a:ea typeface="Montserrat"/>
                <a:cs typeface="Montserrat"/>
                <a:sym typeface="Montserrat"/>
              </a:rPr>
              <a:t>10 </a:t>
            </a:r>
            <a:r>
              <a:rPr lang="en-GB" sz="4800" b="1" i="0" u="none" strike="noStrike" cap="none">
                <a:solidFill>
                  <a:schemeClr val="dk2"/>
                </a:solidFill>
                <a:latin typeface="Montserrat"/>
                <a:ea typeface="Montserrat"/>
                <a:cs typeface="Montserrat"/>
                <a:sym typeface="Montserrat"/>
              </a:rPr>
              <a:t>mins)</a:t>
            </a:r>
            <a:endParaRPr sz="1400" b="0" i="0" u="none" strike="noStrike" cap="none">
              <a:solidFill>
                <a:srgbClr val="000000"/>
              </a:solidFill>
              <a:latin typeface="Arial"/>
              <a:ea typeface="Arial"/>
              <a:cs typeface="Arial"/>
              <a:sym typeface="Arial"/>
            </a:endParaRPr>
          </a:p>
        </p:txBody>
      </p:sp>
      <p:sp>
        <p:nvSpPr>
          <p:cNvPr id="502" name="Google Shape;502;p5"/>
          <p:cNvSpPr txBox="1">
            <a:spLocks noGrp="1"/>
          </p:cNvSpPr>
          <p:nvPr>
            <p:ph type="body" idx="4294967295"/>
          </p:nvPr>
        </p:nvSpPr>
        <p:spPr>
          <a:xfrm>
            <a:off x="725542" y="4659985"/>
            <a:ext cx="6675922" cy="5114925"/>
          </a:xfrm>
          <a:prstGeom prst="rect">
            <a:avLst/>
          </a:prstGeom>
          <a:noFill/>
          <a:ln>
            <a:noFill/>
          </a:ln>
        </p:spPr>
        <p:txBody>
          <a:bodyPr spcFirstLastPara="1" wrap="square" lIns="91425" tIns="45700" rIns="91425" bIns="45700" anchor="t" anchorCtr="0">
            <a:noAutofit/>
          </a:bodyPr>
          <a:lstStyle/>
          <a:p>
            <a:pPr marL="457200" marR="0" lvl="0" indent="-457200" algn="l" rtl="0">
              <a:lnSpc>
                <a:spcPts val="3420"/>
              </a:lnSpc>
              <a:spcBef>
                <a:spcPts val="0"/>
              </a:spcBef>
              <a:spcAft>
                <a:spcPts val="0"/>
              </a:spcAft>
              <a:buClr>
                <a:schemeClr val="dk1"/>
              </a:buClr>
              <a:buSzPts val="2800"/>
              <a:buFont typeface="Arial" panose="020B0604020202020204" pitchFamily="34" charset="0"/>
              <a:buChar char="•"/>
            </a:pPr>
            <a:r>
              <a:rPr lang="en-GB" sz="2800" b="0" i="0" u="none" strike="noStrike" cap="none">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Each group to </a:t>
            </a:r>
            <a:r>
              <a:rPr lang="en-GB" sz="280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choose one of the common community engagement mistakes and share some real-life examples of this mistake</a:t>
            </a:r>
            <a:endParaRPr lang="en-GB" sz="2800" b="0" i="0" u="none" strike="noStrike" cap="none">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342900" marR="0" lvl="0" indent="-342900" algn="l" rtl="0">
              <a:lnSpc>
                <a:spcPts val="3420"/>
              </a:lnSpc>
              <a:spcBef>
                <a:spcPts val="3300"/>
              </a:spcBef>
              <a:spcAft>
                <a:spcPts val="0"/>
              </a:spcAft>
              <a:buClr>
                <a:schemeClr val="dk1"/>
              </a:buClr>
              <a:buSzPts val="2800"/>
              <a:buFont typeface="Arial"/>
              <a:buChar char="•"/>
            </a:pPr>
            <a:r>
              <a:rPr lang="en-GB" sz="280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Choose one example and d</a:t>
            </a:r>
            <a:r>
              <a:rPr lang="en-GB" sz="2800" b="0" i="0" u="none" strike="noStrike" cap="none">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iscuss…</a:t>
            </a:r>
            <a:endParaRPr sz="2800" b="0" i="0" u="none" strike="noStrike" cap="none">
              <a:solidFill>
                <a:srgbClr val="000000"/>
              </a:solidFill>
              <a:latin typeface="Open Sans" panose="020B0606030504020204" pitchFamily="34" charset="0"/>
              <a:ea typeface="Open Sans" panose="020B0606030504020204" pitchFamily="34" charset="0"/>
              <a:cs typeface="Open Sans" panose="020B0606030504020204" pitchFamily="34" charset="0"/>
              <a:sym typeface="Arial"/>
            </a:endParaRPr>
          </a:p>
          <a:p>
            <a:pPr marL="1028700" marR="0" lvl="1" indent="-342900" algn="l" rtl="0">
              <a:lnSpc>
                <a:spcPts val="3420"/>
              </a:lnSpc>
              <a:spcBef>
                <a:spcPts val="2550"/>
              </a:spcBef>
              <a:spcAft>
                <a:spcPts val="0"/>
              </a:spcAft>
              <a:buClr>
                <a:srgbClr val="FF0000"/>
              </a:buClr>
              <a:buSzPts val="2800"/>
              <a:buFont typeface="Arial"/>
              <a:buChar char="•"/>
            </a:pPr>
            <a:r>
              <a:rPr lang="en-GB" sz="2800" b="0" i="0" u="none" strike="noStrike" cap="none">
                <a:solidFill>
                  <a:srgbClr val="FF0000"/>
                </a:solidFill>
                <a:latin typeface="Open Sans" panose="020B0606030504020204" pitchFamily="34" charset="0"/>
                <a:ea typeface="Open Sans" panose="020B0606030504020204" pitchFamily="34" charset="0"/>
                <a:cs typeface="Open Sans" panose="020B0606030504020204" pitchFamily="34" charset="0"/>
                <a:sym typeface="Open Sans"/>
              </a:rPr>
              <a:t>Why did this happen?</a:t>
            </a:r>
            <a:endParaRPr sz="2800" b="0" i="0" u="none" strike="noStrike" cap="none">
              <a:solidFill>
                <a:srgbClr val="000000"/>
              </a:solidFill>
              <a:latin typeface="Open Sans" panose="020B0606030504020204" pitchFamily="34" charset="0"/>
              <a:ea typeface="Open Sans" panose="020B0606030504020204" pitchFamily="34" charset="0"/>
              <a:cs typeface="Open Sans" panose="020B0606030504020204" pitchFamily="34" charset="0"/>
              <a:sym typeface="Arial"/>
            </a:endParaRPr>
          </a:p>
          <a:p>
            <a:pPr marL="1028700" marR="0" lvl="1" indent="-342900" algn="l" rtl="0">
              <a:lnSpc>
                <a:spcPts val="3420"/>
              </a:lnSpc>
              <a:spcBef>
                <a:spcPts val="2550"/>
              </a:spcBef>
              <a:spcAft>
                <a:spcPts val="0"/>
              </a:spcAft>
              <a:buClr>
                <a:srgbClr val="FF0000"/>
              </a:buClr>
              <a:buSzPts val="2800"/>
              <a:buFont typeface="Arial"/>
              <a:buChar char="•"/>
            </a:pPr>
            <a:r>
              <a:rPr lang="en-GB" sz="2800" b="0" i="0" u="none" strike="noStrike" cap="none">
                <a:solidFill>
                  <a:srgbClr val="FF0000"/>
                </a:solidFill>
                <a:latin typeface="Open Sans" panose="020B0606030504020204" pitchFamily="34" charset="0"/>
                <a:ea typeface="Open Sans" panose="020B0606030504020204" pitchFamily="34" charset="0"/>
                <a:cs typeface="Open Sans" panose="020B0606030504020204" pitchFamily="34" charset="0"/>
                <a:sym typeface="Open Sans"/>
              </a:rPr>
              <a:t>What were the consequences?</a:t>
            </a:r>
            <a:endParaRPr sz="2800" b="0" i="0" u="none" strike="noStrike" cap="none">
              <a:solidFill>
                <a:srgbClr val="000000"/>
              </a:solidFill>
              <a:latin typeface="Open Sans" panose="020B0606030504020204" pitchFamily="34" charset="0"/>
              <a:ea typeface="Open Sans" panose="020B0606030504020204" pitchFamily="34" charset="0"/>
              <a:cs typeface="Open Sans" panose="020B0606030504020204" pitchFamily="34" charset="0"/>
              <a:sym typeface="Arial"/>
            </a:endParaRPr>
          </a:p>
        </p:txBody>
      </p:sp>
      <p:pic>
        <p:nvPicPr>
          <p:cNvPr id="5" name="Picture Placeholder 4" descr="A picture containing outdoor, clothing, person, tree&#10;&#10;Description automatically generated">
            <a:extLst>
              <a:ext uri="{FF2B5EF4-FFF2-40B4-BE49-F238E27FC236}">
                <a16:creationId xmlns:a16="http://schemas.microsoft.com/office/drawing/2014/main" id="{A3B41CE1-D901-8095-5D02-A0E9F2993FCE}"/>
              </a:ext>
            </a:extLst>
          </p:cNvPr>
          <p:cNvPicPr>
            <a:picLocks noGrp="1" noChangeAspect="1"/>
          </p:cNvPicPr>
          <p:nvPr>
            <p:ph type="pic" idx="2"/>
          </p:nvPr>
        </p:nvPicPr>
        <p:blipFill>
          <a:blip r:embed="rId3"/>
          <a:srcRect t="50" b="50"/>
          <a:stretch>
            <a:fillRect/>
          </a:stretch>
        </p:blipFill>
        <p:spPr>
          <a:xfrm>
            <a:off x="8402638" y="0"/>
            <a:ext cx="9885362" cy="10288588"/>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94"/>
        <p:cNvGrpSpPr/>
        <p:nvPr/>
      </p:nvGrpSpPr>
      <p:grpSpPr>
        <a:xfrm>
          <a:off x="0" y="0"/>
          <a:ext cx="0" cy="0"/>
          <a:chOff x="0" y="0"/>
          <a:chExt cx="0" cy="0"/>
        </a:xfrm>
      </p:grpSpPr>
      <p:sp>
        <p:nvSpPr>
          <p:cNvPr id="695" name="Google Shape;695;p24"/>
          <p:cNvSpPr txBox="1"/>
          <p:nvPr/>
        </p:nvSpPr>
        <p:spPr>
          <a:xfrm>
            <a:off x="1961498" y="3473087"/>
            <a:ext cx="14365003" cy="3342413"/>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Clr>
                <a:srgbClr val="000000"/>
              </a:buClr>
              <a:buSzPts val="8800"/>
              <a:buFont typeface="Arial"/>
              <a:buNone/>
            </a:pPr>
            <a:r>
              <a:rPr lang="en-GB" sz="8800" b="1" i="0" u="none" strike="noStrike" cap="none">
                <a:solidFill>
                  <a:srgbClr val="F5333F"/>
                </a:solidFill>
                <a:latin typeface="Montserrat"/>
                <a:ea typeface="Roboto Black"/>
                <a:cs typeface="Roboto Black"/>
                <a:sym typeface="Montserrat"/>
              </a:rPr>
              <a:t>Questions?</a:t>
            </a:r>
          </a:p>
          <a:p>
            <a:pPr marL="0" marR="0" lvl="0" indent="0" algn="ctr" rtl="0">
              <a:lnSpc>
                <a:spcPct val="80000"/>
              </a:lnSpc>
              <a:spcBef>
                <a:spcPts val="0"/>
              </a:spcBef>
              <a:spcAft>
                <a:spcPts val="0"/>
              </a:spcAft>
              <a:buClr>
                <a:srgbClr val="000000"/>
              </a:buClr>
              <a:buSzPts val="8800"/>
              <a:buFont typeface="Arial"/>
              <a:buNone/>
            </a:pPr>
            <a:endParaRPr lang="en-GB" sz="8800" b="1">
              <a:solidFill>
                <a:srgbClr val="F5333F"/>
              </a:solidFill>
              <a:latin typeface="Montserrat"/>
              <a:ea typeface="Roboto Black"/>
              <a:cs typeface="Roboto Black"/>
              <a:sym typeface="Montserrat"/>
            </a:endParaRPr>
          </a:p>
          <a:p>
            <a:pPr marL="0" marR="0" lvl="0" indent="0" algn="ctr" rtl="0">
              <a:lnSpc>
                <a:spcPct val="80000"/>
              </a:lnSpc>
              <a:spcBef>
                <a:spcPts val="0"/>
              </a:spcBef>
              <a:spcAft>
                <a:spcPts val="0"/>
              </a:spcAft>
              <a:buClr>
                <a:srgbClr val="000000"/>
              </a:buClr>
              <a:buSzPts val="8800"/>
              <a:buFont typeface="Arial"/>
              <a:buNone/>
            </a:pPr>
            <a:r>
              <a:rPr lang="en-GB" sz="8800" b="1" i="0" u="none" strike="noStrike" cap="none">
                <a:solidFill>
                  <a:srgbClr val="F5333F"/>
                </a:solidFill>
                <a:latin typeface="Montserrat"/>
                <a:ea typeface="Roboto Black"/>
                <a:cs typeface="Roboto Black"/>
                <a:sym typeface="Montserrat"/>
              </a:rPr>
              <a:t>Thank you!</a:t>
            </a:r>
            <a:endParaRPr sz="8800" b="0" i="0" u="none" strike="noStrike" cap="none">
              <a:solidFill>
                <a:srgbClr val="F5333F"/>
              </a:solidFill>
              <a:latin typeface="Roboto Black"/>
              <a:ea typeface="Roboto Black"/>
              <a:cs typeface="Roboto Black"/>
              <a:sym typeface="Roboto Black"/>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en-GB" sz="7200" b="1" i="0" u="none" strike="noStrike" kern="0" cap="none" spc="0" normalizeH="0" baseline="0" noProof="0">
                <a:ln>
                  <a:noFill/>
                </a:ln>
                <a:solidFill>
                  <a:srgbClr val="33394B"/>
                </a:solidFill>
                <a:effectLst/>
                <a:uLnTx/>
                <a:uFillTx/>
                <a:latin typeface="Montserrat"/>
                <a:ea typeface="Montserrat"/>
                <a:cs typeface="Montserrat"/>
                <a:sym typeface="Montserrat"/>
              </a:rPr>
              <a:t>ACTIVITY 1</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en-GB" sz="6600" b="0" i="0" u="none" strike="noStrike" kern="0" cap="none" spc="0" normalizeH="0" baseline="0" noProof="0">
                <a:ln>
                  <a:noFill/>
                </a:ln>
                <a:solidFill>
                  <a:srgbClr val="F5333F"/>
                </a:solidFill>
                <a:effectLst/>
                <a:uLnTx/>
                <a:uFillTx/>
                <a:latin typeface="Montserrat"/>
                <a:ea typeface="Montserrat"/>
                <a:cs typeface="Montserrat"/>
                <a:sym typeface="Montserrat"/>
              </a:rPr>
              <a:t>The Bus Service Scenario</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960271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pic>
        <p:nvPicPr>
          <p:cNvPr id="679" name="Google Shape;679;p22"/>
          <p:cNvPicPr preferRelativeResize="0">
            <a:picLocks noChangeAspect="1"/>
          </p:cNvPicPr>
          <p:nvPr/>
        </p:nvPicPr>
        <p:blipFill rotWithShape="1">
          <a:blip r:embed="rId3">
            <a:alphaModFix/>
          </a:blip>
          <a:srcRect l="3497" r="3255"/>
          <a:stretch/>
        </p:blipFill>
        <p:spPr>
          <a:xfrm>
            <a:off x="625383" y="1985309"/>
            <a:ext cx="16141402" cy="7947111"/>
          </a:xfrm>
          <a:prstGeom prst="rect">
            <a:avLst/>
          </a:prstGeom>
          <a:noFill/>
          <a:ln>
            <a:noFill/>
          </a:ln>
        </p:spPr>
      </p:pic>
      <p:sp>
        <p:nvSpPr>
          <p:cNvPr id="680" name="Google Shape;680;p22"/>
          <p:cNvSpPr txBox="1"/>
          <p:nvPr/>
        </p:nvSpPr>
        <p:spPr>
          <a:xfrm>
            <a:off x="625383" y="709094"/>
            <a:ext cx="15194592" cy="18773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5400"/>
              <a:buFont typeface="Arial"/>
              <a:buNone/>
            </a:pPr>
            <a:r>
              <a:rPr lang="en-GB" sz="5400" b="1" i="0" u="none" strike="noStrike" cap="none">
                <a:solidFill>
                  <a:schemeClr val="dk2"/>
                </a:solidFill>
                <a:latin typeface="Montserrat"/>
                <a:ea typeface="Montserrat"/>
                <a:cs typeface="Montserrat"/>
                <a:sym typeface="Montserrat"/>
              </a:rPr>
              <a:t>What is Community Engagement?</a:t>
            </a:r>
          </a:p>
          <a:p>
            <a:pPr>
              <a:buSzPts val="5400"/>
            </a:pPr>
            <a:r>
              <a:rPr lang="en-GB" sz="4800">
                <a:solidFill>
                  <a:schemeClr val="accent3"/>
                </a:solidFill>
                <a:latin typeface="Montserrat"/>
                <a:ea typeface="Montserrat"/>
                <a:cs typeface="Montserrat"/>
                <a:sym typeface="Montserrat"/>
              </a:rPr>
              <a:t>Discuss…</a:t>
            </a:r>
            <a:r>
              <a:rPr lang="en-GB" sz="4800">
                <a:solidFill>
                  <a:schemeClr val="dk2"/>
                </a:solidFill>
                <a:latin typeface="Montserrat"/>
                <a:ea typeface="Montserrat"/>
                <a:cs typeface="Montserrat"/>
                <a:sym typeface="Montserrat"/>
              </a:rPr>
              <a:t> </a:t>
            </a:r>
            <a:endParaRPr lang="en-GB" sz="4800">
              <a:solidFill>
                <a:schemeClr val="accent3"/>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5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42578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Shape 726"/>
        <p:cNvGrpSpPr/>
        <p:nvPr/>
      </p:nvGrpSpPr>
      <p:grpSpPr>
        <a:xfrm>
          <a:off x="0" y="0"/>
          <a:ext cx="0" cy="0"/>
          <a:chOff x="0" y="0"/>
          <a:chExt cx="0" cy="0"/>
        </a:xfrm>
      </p:grpSpPr>
      <p:cxnSp>
        <p:nvCxnSpPr>
          <p:cNvPr id="727" name="Google Shape;727;p8"/>
          <p:cNvCxnSpPr/>
          <p:nvPr/>
        </p:nvCxnSpPr>
        <p:spPr>
          <a:xfrm rot="10800000" flipH="1">
            <a:off x="12533572" y="2264756"/>
            <a:ext cx="157109" cy="470907"/>
          </a:xfrm>
          <a:prstGeom prst="straightConnector1">
            <a:avLst/>
          </a:prstGeom>
          <a:noFill/>
          <a:ln w="57150" cap="flat" cmpd="sng">
            <a:solidFill>
              <a:srgbClr val="E1333F"/>
            </a:solidFill>
            <a:prstDash val="solid"/>
            <a:miter lim="800000"/>
            <a:headEnd type="none" w="sm" len="sm"/>
            <a:tailEnd type="none" w="sm" len="sm"/>
          </a:ln>
        </p:spPr>
      </p:cxnSp>
      <p:sp>
        <p:nvSpPr>
          <p:cNvPr id="2" name="Rectangle 1">
            <a:extLst>
              <a:ext uri="{FF2B5EF4-FFF2-40B4-BE49-F238E27FC236}">
                <a16:creationId xmlns:a16="http://schemas.microsoft.com/office/drawing/2014/main" id="{61EF9E91-E19D-DB41-9B15-FD7809F93F73}"/>
              </a:ext>
            </a:extLst>
          </p:cNvPr>
          <p:cNvSpPr/>
          <p:nvPr/>
        </p:nvSpPr>
        <p:spPr>
          <a:xfrm>
            <a:off x="1412" y="794"/>
            <a:ext cx="18285179" cy="1028700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endParaRPr lang="en-GB">
              <a:solidFill>
                <a:srgbClr val="3F3F3F"/>
              </a:solidFill>
              <a:latin typeface="Calibri" panose="020F0502020204030204"/>
            </a:endParaRPr>
          </a:p>
        </p:txBody>
      </p:sp>
      <p:grpSp>
        <p:nvGrpSpPr>
          <p:cNvPr id="728" name="Google Shape;728;p8"/>
          <p:cNvGrpSpPr>
            <a:grpSpLocks noChangeAspect="1"/>
          </p:cNvGrpSpPr>
          <p:nvPr/>
        </p:nvGrpSpPr>
        <p:grpSpPr>
          <a:xfrm>
            <a:off x="574760" y="595635"/>
            <a:ext cx="16471268" cy="9696561"/>
            <a:chOff x="988367" y="204222"/>
            <a:chExt cx="16386503" cy="10065249"/>
          </a:xfrm>
          <a:solidFill>
            <a:schemeClr val="bg1">
              <a:lumMod val="50000"/>
            </a:schemeClr>
          </a:solidFill>
        </p:grpSpPr>
        <p:pic>
          <p:nvPicPr>
            <p:cNvPr id="729" name="Google Shape;729;p8" descr="A close up of a logo&#10;&#10;Description generated with very high confidence"/>
            <p:cNvPicPr preferRelativeResize="0"/>
            <p:nvPr/>
          </p:nvPicPr>
          <p:blipFill rotWithShape="1">
            <a:blip r:embed="rId3">
              <a:alphaModFix/>
            </a:blip>
            <a:srcRect/>
            <a:stretch/>
          </p:blipFill>
          <p:spPr>
            <a:xfrm>
              <a:off x="988367" y="204222"/>
              <a:ext cx="16386503" cy="10065249"/>
            </a:xfrm>
            <a:prstGeom prst="rect">
              <a:avLst/>
            </a:prstGeom>
            <a:grpFill/>
            <a:ln>
              <a:noFill/>
            </a:ln>
          </p:spPr>
        </p:pic>
        <p:pic>
          <p:nvPicPr>
            <p:cNvPr id="730" name="Google Shape;730;p8" descr="A picture containing object&#10;&#10;Description generated with high confidence"/>
            <p:cNvPicPr preferRelativeResize="0"/>
            <p:nvPr/>
          </p:nvPicPr>
          <p:blipFill rotWithShape="1">
            <a:blip r:embed="rId4">
              <a:alphaModFix/>
            </a:blip>
            <a:srcRect/>
            <a:stretch/>
          </p:blipFill>
          <p:spPr>
            <a:xfrm rot="3352326" flipH="1">
              <a:off x="11543487" y="928286"/>
              <a:ext cx="1340686" cy="1276845"/>
            </a:xfrm>
            <a:prstGeom prst="rect">
              <a:avLst/>
            </a:prstGeom>
            <a:grpFill/>
            <a:ln>
              <a:noFill/>
            </a:ln>
          </p:spPr>
        </p:pic>
        <p:pic>
          <p:nvPicPr>
            <p:cNvPr id="731" name="Google Shape;731;p8" descr="A picture containing object&#10;&#10;Description generated with high confidence"/>
            <p:cNvPicPr preferRelativeResize="0"/>
            <p:nvPr/>
          </p:nvPicPr>
          <p:blipFill rotWithShape="1">
            <a:blip r:embed="rId4">
              <a:alphaModFix/>
            </a:blip>
            <a:srcRect/>
            <a:stretch/>
          </p:blipFill>
          <p:spPr>
            <a:xfrm rot="8349463" flipH="1">
              <a:off x="13325495" y="6124006"/>
              <a:ext cx="1340686" cy="1276845"/>
            </a:xfrm>
            <a:prstGeom prst="rect">
              <a:avLst/>
            </a:prstGeom>
            <a:grpFill/>
            <a:ln>
              <a:noFill/>
            </a:ln>
          </p:spPr>
        </p:pic>
        <p:pic>
          <p:nvPicPr>
            <p:cNvPr id="732" name="Google Shape;732;p8" descr="A picture containing object&#10;&#10;Description generated with high confidence"/>
            <p:cNvPicPr preferRelativeResize="0"/>
            <p:nvPr/>
          </p:nvPicPr>
          <p:blipFill rotWithShape="1">
            <a:blip r:embed="rId4">
              <a:alphaModFix/>
            </a:blip>
            <a:srcRect/>
            <a:stretch/>
          </p:blipFill>
          <p:spPr>
            <a:xfrm rot="12258683" flipH="1">
              <a:off x="8471916" y="8670827"/>
              <a:ext cx="1419403" cy="1148066"/>
            </a:xfrm>
            <a:prstGeom prst="rect">
              <a:avLst/>
            </a:prstGeom>
            <a:grpFill/>
            <a:ln>
              <a:noFill/>
            </a:ln>
          </p:spPr>
        </p:pic>
        <p:pic>
          <p:nvPicPr>
            <p:cNvPr id="733" name="Google Shape;733;p8" descr="A picture containing object&#10;&#10;Description generated with high confidence"/>
            <p:cNvPicPr preferRelativeResize="0"/>
            <p:nvPr/>
          </p:nvPicPr>
          <p:blipFill rotWithShape="1">
            <a:blip r:embed="rId4">
              <a:alphaModFix/>
            </a:blip>
            <a:srcRect/>
            <a:stretch/>
          </p:blipFill>
          <p:spPr>
            <a:xfrm rot="15589959" flipH="1">
              <a:off x="3665660" y="6062585"/>
              <a:ext cx="1340686" cy="1276845"/>
            </a:xfrm>
            <a:prstGeom prst="rect">
              <a:avLst/>
            </a:prstGeom>
            <a:grpFill/>
            <a:ln>
              <a:noFill/>
            </a:ln>
          </p:spPr>
        </p:pic>
        <p:pic>
          <p:nvPicPr>
            <p:cNvPr id="734" name="Google Shape;734;p8" descr="A picture containing object&#10;&#10;Description generated with high confidence"/>
            <p:cNvPicPr preferRelativeResize="0"/>
            <p:nvPr/>
          </p:nvPicPr>
          <p:blipFill rotWithShape="1">
            <a:blip r:embed="rId4">
              <a:alphaModFix/>
            </a:blip>
            <a:srcRect/>
            <a:stretch/>
          </p:blipFill>
          <p:spPr>
            <a:xfrm rot="195905" flipH="1">
              <a:off x="5660753" y="896503"/>
              <a:ext cx="1340686" cy="1276845"/>
            </a:xfrm>
            <a:prstGeom prst="rect">
              <a:avLst/>
            </a:prstGeom>
            <a:grpFill/>
            <a:ln>
              <a:noFill/>
            </a:ln>
          </p:spPr>
        </p:pic>
      </p:grpSp>
      <p:sp>
        <p:nvSpPr>
          <p:cNvPr id="11" name="TextBox 10">
            <a:extLst>
              <a:ext uri="{FF2B5EF4-FFF2-40B4-BE49-F238E27FC236}">
                <a16:creationId xmlns:a16="http://schemas.microsoft.com/office/drawing/2014/main" id="{94F68EE6-53C8-A84C-B3C1-717C4199EEA0}"/>
              </a:ext>
            </a:extLst>
          </p:cNvPr>
          <p:cNvSpPr txBox="1"/>
          <p:nvPr/>
        </p:nvSpPr>
        <p:spPr>
          <a:xfrm>
            <a:off x="295216" y="185978"/>
            <a:ext cx="17138480" cy="769441"/>
          </a:xfrm>
          <a:prstGeom prst="rect">
            <a:avLst/>
          </a:prstGeom>
          <a:noFill/>
        </p:spPr>
        <p:txBody>
          <a:bodyPr wrap="square" rtlCol="0">
            <a:spAutoFit/>
          </a:bodyPr>
          <a:lstStyle/>
          <a:p>
            <a:pPr defTabSz="914309">
              <a:spcAft>
                <a:spcPts val="300"/>
              </a:spcAft>
            </a:pPr>
            <a:r>
              <a:rPr lang="en-US" sz="4400" b="1">
                <a:solidFill>
                  <a:srgbClr val="FFFFFF"/>
                </a:solidFill>
                <a:latin typeface="Montserrat" pitchFamily="2" charset="77"/>
                <a:ea typeface="Roboto Black" panose="02000000000000000000" pitchFamily="2" charset="0"/>
                <a:cs typeface="Open Sans Light" panose="020B0306030504020204" pitchFamily="34" charset="0"/>
              </a:rPr>
              <a:t>What is Risk Communication &amp; Community Engagement?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sp>
        <p:nvSpPr>
          <p:cNvPr id="594" name="Google Shape;594;p14"/>
          <p:cNvSpPr txBox="1"/>
          <p:nvPr/>
        </p:nvSpPr>
        <p:spPr>
          <a:xfrm>
            <a:off x="492735" y="899885"/>
            <a:ext cx="8346465" cy="1278555"/>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What are our commitments?</a:t>
            </a:r>
            <a:endParaRPr sz="1400" b="0" i="0" u="none" strike="noStrike" cap="none">
              <a:solidFill>
                <a:srgbClr val="000000"/>
              </a:solidFill>
              <a:latin typeface="Arial"/>
              <a:ea typeface="Arial"/>
              <a:cs typeface="Arial"/>
              <a:sym typeface="Arial"/>
            </a:endParaRPr>
          </a:p>
        </p:txBody>
      </p:sp>
      <p:sp>
        <p:nvSpPr>
          <p:cNvPr id="595" name="Google Shape;595;p14"/>
          <p:cNvSpPr txBox="1"/>
          <p:nvPr/>
        </p:nvSpPr>
        <p:spPr>
          <a:xfrm>
            <a:off x="492735" y="2648396"/>
            <a:ext cx="7844441" cy="6740307"/>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rgbClr val="FF0000"/>
              </a:buClr>
              <a:buSzPts val="2400"/>
              <a:buFont typeface="Arial"/>
              <a:buChar char="•"/>
            </a:pPr>
            <a:r>
              <a:rPr lang="en-GB" sz="2400" b="1" i="0" u="none" strike="noStrike" cap="none">
                <a:solidFill>
                  <a:schemeClr val="accent3"/>
                </a:solidFill>
                <a:latin typeface="Open Sans"/>
                <a:ea typeface="Open Sans"/>
                <a:cs typeface="Open Sans"/>
                <a:sym typeface="Open Sans"/>
              </a:rPr>
              <a:t>Movement Code of Conduct in Disaster Relief </a:t>
            </a:r>
            <a:endParaRPr sz="1400" b="0" i="0" u="none" strike="noStrike" cap="none">
              <a:solidFill>
                <a:srgbClr val="000000"/>
              </a:solidFill>
              <a:latin typeface="Arial"/>
              <a:ea typeface="Arial"/>
              <a:cs typeface="Arial"/>
              <a:sym typeface="Arial"/>
            </a:endParaRPr>
          </a:p>
          <a:p>
            <a:pPr marL="457200" marR="0" lvl="0" indent="-457200" algn="l" rtl="0">
              <a:lnSpc>
                <a:spcPct val="100000"/>
              </a:lnSpc>
              <a:spcBef>
                <a:spcPts val="3600"/>
              </a:spcBef>
              <a:spcAft>
                <a:spcPts val="0"/>
              </a:spcAft>
              <a:buClr>
                <a:srgbClr val="FF0000"/>
              </a:buClr>
              <a:buSzPts val="2400"/>
              <a:buFont typeface="Arial"/>
              <a:buChar char="•"/>
            </a:pPr>
            <a:r>
              <a:rPr lang="en-GB" sz="2400" b="1" i="0" u="none" strike="noStrike" cap="none">
                <a:solidFill>
                  <a:schemeClr val="accent3"/>
                </a:solidFill>
                <a:latin typeface="Open Sans"/>
                <a:ea typeface="Open Sans"/>
                <a:cs typeface="Open Sans"/>
                <a:sym typeface="Open Sans"/>
              </a:rPr>
              <a:t>Principles and Rules for Red Cross Red Crescent Humanitarian Assistance </a:t>
            </a:r>
            <a:endParaRPr sz="1400" b="0" i="0" u="none" strike="noStrike" cap="none">
              <a:solidFill>
                <a:srgbClr val="000000"/>
              </a:solidFill>
              <a:latin typeface="Arial"/>
              <a:ea typeface="Arial"/>
              <a:cs typeface="Arial"/>
              <a:sym typeface="Arial"/>
            </a:endParaRPr>
          </a:p>
          <a:p>
            <a:pPr marL="457200" marR="0" lvl="0" indent="-457200" algn="l" rtl="0">
              <a:lnSpc>
                <a:spcPct val="100000"/>
              </a:lnSpc>
              <a:spcBef>
                <a:spcPts val="3600"/>
              </a:spcBef>
              <a:spcAft>
                <a:spcPts val="0"/>
              </a:spcAft>
              <a:buClr>
                <a:srgbClr val="FF0000"/>
              </a:buClr>
              <a:buSzPts val="2400"/>
              <a:buFont typeface="Arial"/>
              <a:buChar char="•"/>
            </a:pPr>
            <a:r>
              <a:rPr lang="en-GB" sz="2400" b="1" i="0" u="none" strike="noStrike" cap="none">
                <a:solidFill>
                  <a:schemeClr val="accent3"/>
                </a:solidFill>
                <a:latin typeface="Open Sans"/>
                <a:ea typeface="Open Sans"/>
                <a:cs typeface="Open Sans"/>
                <a:sym typeface="Open Sans"/>
              </a:rPr>
              <a:t>Movement-wide Commitments for Community Engagement and Accountability </a:t>
            </a:r>
            <a:endParaRPr sz="1400" b="0" i="0" u="none" strike="noStrike" cap="none">
              <a:solidFill>
                <a:srgbClr val="000000"/>
              </a:solidFill>
              <a:latin typeface="Arial"/>
              <a:ea typeface="Arial"/>
              <a:cs typeface="Arial"/>
              <a:sym typeface="Arial"/>
            </a:endParaRPr>
          </a:p>
          <a:p>
            <a:pPr marL="1144817" marR="0" lvl="1" indent="-457200" algn="l" rtl="0">
              <a:lnSpc>
                <a:spcPct val="100000"/>
              </a:lnSpc>
              <a:spcBef>
                <a:spcPts val="1800"/>
              </a:spcBef>
              <a:spcAft>
                <a:spcPts val="0"/>
              </a:spcAft>
              <a:buClr>
                <a:srgbClr val="FF0000"/>
              </a:buClr>
              <a:buSzPts val="2400"/>
              <a:buFont typeface="Arial"/>
              <a:buChar char="•"/>
            </a:pPr>
            <a:r>
              <a:rPr lang="en-GB" sz="2400" b="0" i="0" u="none" strike="noStrike" cap="none">
                <a:solidFill>
                  <a:schemeClr val="lt1"/>
                </a:solidFill>
                <a:latin typeface="Open Sans"/>
                <a:ea typeface="Open Sans"/>
                <a:cs typeface="Open Sans"/>
                <a:sym typeface="Open Sans"/>
              </a:rPr>
              <a:t>Adopted at the 2019 Council of Delegates</a:t>
            </a:r>
            <a:endParaRPr sz="1400" b="0" i="0" u="none" strike="noStrike" cap="none">
              <a:solidFill>
                <a:srgbClr val="000000"/>
              </a:solidFill>
              <a:latin typeface="Arial"/>
              <a:ea typeface="Arial"/>
              <a:cs typeface="Arial"/>
              <a:sym typeface="Arial"/>
            </a:endParaRPr>
          </a:p>
          <a:p>
            <a:pPr marL="1144817" marR="0" lvl="1" indent="-457200" algn="l" rtl="0">
              <a:lnSpc>
                <a:spcPct val="100000"/>
              </a:lnSpc>
              <a:spcBef>
                <a:spcPts val="1800"/>
              </a:spcBef>
              <a:spcAft>
                <a:spcPts val="0"/>
              </a:spcAft>
              <a:buClr>
                <a:srgbClr val="FF0000"/>
              </a:buClr>
              <a:buSzPts val="2400"/>
              <a:buFont typeface="Arial"/>
              <a:buChar char="•"/>
            </a:pPr>
            <a:r>
              <a:rPr lang="en-GB" sz="2400" b="0" i="0" u="none" strike="noStrike" cap="none">
                <a:solidFill>
                  <a:schemeClr val="lt1"/>
                </a:solidFill>
                <a:latin typeface="Open Sans"/>
                <a:ea typeface="Open Sans"/>
                <a:cs typeface="Open Sans"/>
                <a:sym typeface="Open Sans"/>
              </a:rPr>
              <a:t>Seven overarching, strategic commitments to be more accountable to those we serve</a:t>
            </a:r>
            <a:endParaRPr sz="1400" b="0" i="0" u="none" strike="noStrike" cap="none">
              <a:solidFill>
                <a:srgbClr val="000000"/>
              </a:solidFill>
              <a:latin typeface="Arial"/>
              <a:ea typeface="Arial"/>
              <a:cs typeface="Arial"/>
              <a:sym typeface="Arial"/>
            </a:endParaRPr>
          </a:p>
          <a:p>
            <a:pPr marL="1144817" marR="0" lvl="1" indent="-457200" algn="l" rtl="0">
              <a:lnSpc>
                <a:spcPct val="100000"/>
              </a:lnSpc>
              <a:spcBef>
                <a:spcPts val="1800"/>
              </a:spcBef>
              <a:spcAft>
                <a:spcPts val="0"/>
              </a:spcAft>
              <a:buClr>
                <a:srgbClr val="FF0000"/>
              </a:buClr>
              <a:buSzPts val="2400"/>
              <a:buFont typeface="Arial"/>
              <a:buChar char="•"/>
            </a:pPr>
            <a:r>
              <a:rPr lang="en-GB" sz="2400" b="0" i="0" u="none" strike="noStrike" cap="none">
                <a:solidFill>
                  <a:schemeClr val="lt1"/>
                </a:solidFill>
                <a:latin typeface="Open Sans"/>
                <a:ea typeface="Open Sans"/>
                <a:cs typeface="Open Sans"/>
                <a:sym typeface="Open Sans"/>
              </a:rPr>
              <a:t>All members of the Movement – every National Society, ICRC Delegation and IFRC office – is responsible for upholding these commitments</a:t>
            </a:r>
            <a:endParaRPr sz="1400" b="0" i="0" u="none" strike="noStrike" cap="none">
              <a:solidFill>
                <a:srgbClr val="000000"/>
              </a:solidFill>
              <a:latin typeface="Arial"/>
              <a:ea typeface="Arial"/>
              <a:cs typeface="Arial"/>
              <a:sym typeface="Arial"/>
            </a:endParaRPr>
          </a:p>
          <a:p>
            <a:pPr marL="1144817" marR="0" lvl="1" indent="-457200" algn="l" rtl="0">
              <a:lnSpc>
                <a:spcPct val="100000"/>
              </a:lnSpc>
              <a:spcBef>
                <a:spcPts val="1800"/>
              </a:spcBef>
              <a:spcAft>
                <a:spcPts val="0"/>
              </a:spcAft>
              <a:buClr>
                <a:srgbClr val="FF0000"/>
              </a:buClr>
              <a:buSzPts val="2400"/>
              <a:buFont typeface="Arial"/>
              <a:buChar char="•"/>
            </a:pPr>
            <a:r>
              <a:rPr lang="en-GB" sz="2400" b="0" i="0" u="none" strike="noStrike" cap="none">
                <a:solidFill>
                  <a:schemeClr val="lt1"/>
                </a:solidFill>
                <a:latin typeface="Open Sans"/>
                <a:ea typeface="Open Sans"/>
                <a:cs typeface="Open Sans"/>
                <a:sym typeface="Open Sans"/>
              </a:rPr>
              <a:t>Applicable to all staff and volunteers </a:t>
            </a:r>
            <a:endParaRPr sz="1400" b="0" i="0" u="none" strike="noStrike" cap="none">
              <a:solidFill>
                <a:srgbClr val="000000"/>
              </a:solidFill>
              <a:latin typeface="Arial"/>
              <a:ea typeface="Arial"/>
              <a:cs typeface="Arial"/>
              <a:sym typeface="Arial"/>
            </a:endParaRPr>
          </a:p>
        </p:txBody>
      </p:sp>
      <p:pic>
        <p:nvPicPr>
          <p:cNvPr id="596" name="Google Shape;596;p1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217339" y="1"/>
            <a:ext cx="7070662" cy="6974540"/>
          </a:xfrm>
          <a:prstGeom prst="rect">
            <a:avLst/>
          </a:prstGeom>
          <a:noFill/>
          <a:ln w="9525" cap="flat" cmpd="sng">
            <a:solidFill>
              <a:schemeClr val="dk1"/>
            </a:solidFill>
            <a:prstDash val="solid"/>
            <a:round/>
            <a:headEnd type="none" w="sm" len="sm"/>
            <a:tailEnd type="none" w="sm" len="sm"/>
          </a:ln>
        </p:spPr>
      </p:pic>
      <p:pic>
        <p:nvPicPr>
          <p:cNvPr id="597" name="Google Shape;597;p14"/>
          <p:cNvPicPr preferRelativeResize="0"/>
          <p:nvPr/>
        </p:nvPicPr>
        <p:blipFill rotWithShape="1">
          <a:blip r:embed="rId4">
            <a:alphaModFix/>
          </a:blip>
          <a:srcRect/>
          <a:stretch/>
        </p:blipFill>
        <p:spPr>
          <a:xfrm>
            <a:off x="9771529" y="4306429"/>
            <a:ext cx="8516471" cy="5982158"/>
          </a:xfrm>
          <a:prstGeom prst="rect">
            <a:avLst/>
          </a:prstGeom>
          <a:noFill/>
          <a:ln>
            <a:noFill/>
          </a:ln>
        </p:spPr>
      </p:pic>
      <p:pic>
        <p:nvPicPr>
          <p:cNvPr id="598" name="Google Shape;598;p14"/>
          <p:cNvPicPr preferRelativeResize="0"/>
          <p:nvPr/>
        </p:nvPicPr>
        <p:blipFill rotWithShape="1">
          <a:blip r:embed="rId5">
            <a:alphaModFix/>
          </a:blip>
          <a:srcRect/>
          <a:stretch/>
        </p:blipFill>
        <p:spPr>
          <a:xfrm>
            <a:off x="10319937" y="790707"/>
            <a:ext cx="6802651" cy="9164682"/>
          </a:xfrm>
          <a:prstGeom prst="rect">
            <a:avLst/>
          </a:prstGeom>
          <a:noFill/>
          <a:ln w="9525" cap="flat" cmpd="sng">
            <a:solidFill>
              <a:schemeClr val="dk2"/>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9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9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9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95">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95">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95">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5">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pic>
        <p:nvPicPr>
          <p:cNvPr id="565" name="Google Shape;565;p10"/>
          <p:cNvPicPr preferRelativeResize="0">
            <a:picLocks noGrp="1"/>
          </p:cNvPicPr>
          <p:nvPr>
            <p:ph type="pic" idx="2"/>
          </p:nvPr>
        </p:nvPicPr>
        <p:blipFill rotWithShape="1">
          <a:blip r:embed="rId3">
            <a:alphaModFix/>
          </a:blip>
          <a:srcRect l="21949" r="21949"/>
          <a:stretch/>
        </p:blipFill>
        <p:spPr>
          <a:xfrm>
            <a:off x="8686800" y="0"/>
            <a:ext cx="9601200" cy="10288588"/>
          </a:xfrm>
          <a:prstGeom prst="rect">
            <a:avLst/>
          </a:prstGeom>
          <a:solidFill>
            <a:srgbClr val="353535">
              <a:alpha val="11372"/>
            </a:srgbClr>
          </a:solidFill>
          <a:ln>
            <a:noFill/>
          </a:ln>
        </p:spPr>
      </p:pic>
      <p:sp>
        <p:nvSpPr>
          <p:cNvPr id="566" name="Google Shape;566;p10"/>
          <p:cNvSpPr txBox="1"/>
          <p:nvPr/>
        </p:nvSpPr>
        <p:spPr>
          <a:xfrm>
            <a:off x="439270" y="2660626"/>
            <a:ext cx="7987554" cy="738403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2800"/>
              <a:buFont typeface="Arial"/>
              <a:buNone/>
              <a:tabLst/>
              <a:defRPr/>
            </a:pPr>
            <a:r>
              <a:rPr kumimoji="0" lang="en-GB" sz="2600" b="1" i="0" u="none" strike="noStrike" kern="0" cap="none" spc="0" normalizeH="0" baseline="0" noProof="0">
                <a:ln>
                  <a:noFill/>
                </a:ln>
                <a:solidFill>
                  <a:srgbClr val="F5333F"/>
                </a:solidFill>
                <a:effectLst/>
                <a:uLnTx/>
                <a:uFillTx/>
                <a:latin typeface="Open Sans" panose="020B0606030504020204" pitchFamily="34" charset="0"/>
                <a:ea typeface="Open Sans" panose="020B0606030504020204" pitchFamily="34" charset="0"/>
                <a:cs typeface="Open Sans" panose="020B0606030504020204" pitchFamily="34" charset="0"/>
                <a:sym typeface="Open Sans"/>
              </a:rPr>
              <a:t>Hotline to manage cash feedback in Lebanon</a:t>
            </a:r>
            <a:endParaRPr sz="2600">
              <a:solidFill>
                <a:srgbClr val="3F3F3F"/>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342900" indent="-342900">
              <a:lnSpc>
                <a:spcPts val="3080"/>
              </a:lnSpc>
              <a:spcBef>
                <a:spcPts val="1200"/>
              </a:spcBef>
              <a:buClr>
                <a:srgbClr val="FF0000"/>
              </a:buClr>
              <a:buSzPts val="2200"/>
              <a:buFont typeface="Arial"/>
              <a:buChar char="•"/>
            </a:pPr>
            <a:r>
              <a:rPr lang="en-GB" sz="2300">
                <a:solidFill>
                  <a:srgbClr val="3F3F3F"/>
                </a:solidFill>
                <a:latin typeface="Open Sans"/>
                <a:ea typeface="Open Sans"/>
                <a:cs typeface="Open Sans"/>
                <a:sym typeface="Open Sans"/>
              </a:rPr>
              <a:t>Lebanese Red Cross (LRC) set up a feedback hotline to answer questions about a cash programme</a:t>
            </a:r>
          </a:p>
          <a:p>
            <a:pPr marL="342900" indent="-342900">
              <a:lnSpc>
                <a:spcPts val="3080"/>
              </a:lnSpc>
              <a:spcBef>
                <a:spcPts val="1200"/>
              </a:spcBef>
              <a:buClr>
                <a:srgbClr val="FF0000"/>
              </a:buClr>
              <a:buSzPts val="2200"/>
              <a:buFont typeface="Arial"/>
              <a:buChar char="•"/>
            </a:pPr>
            <a:r>
              <a:rPr lang="en-GB" sz="2300">
                <a:solidFill>
                  <a:srgbClr val="3F3F3F"/>
                </a:solidFill>
                <a:latin typeface="Open Sans" panose="020B0606030504020204" pitchFamily="34" charset="0"/>
                <a:ea typeface="Open Sans" panose="020B0606030504020204" pitchFamily="34" charset="0"/>
                <a:cs typeface="Open Sans" panose="020B0606030504020204" pitchFamily="34" charset="0"/>
                <a:sym typeface="Open Sans"/>
              </a:rPr>
              <a:t>Two operators with mobile phones in the disaster management team responded to queries about eligibility, lost cash cards, challenges with pins</a:t>
            </a:r>
          </a:p>
          <a:p>
            <a:pPr marL="342900" indent="-342900">
              <a:lnSpc>
                <a:spcPts val="3080"/>
              </a:lnSpc>
              <a:spcBef>
                <a:spcPts val="1200"/>
              </a:spcBef>
              <a:buClr>
                <a:srgbClr val="FF0000"/>
              </a:buClr>
              <a:buSzPts val="2200"/>
              <a:buFont typeface="Arial"/>
              <a:buChar char="•"/>
            </a:pPr>
            <a:r>
              <a:rPr lang="en-GB" sz="2300">
                <a:solidFill>
                  <a:srgbClr val="3F3F3F"/>
                </a:solidFill>
                <a:latin typeface="Open Sans" panose="020B0606030504020204" pitchFamily="34" charset="0"/>
                <a:ea typeface="Open Sans" panose="020B0606030504020204" pitchFamily="34" charset="0"/>
                <a:cs typeface="Open Sans" panose="020B0606030504020204" pitchFamily="34" charset="0"/>
                <a:sym typeface="Open Sans"/>
              </a:rPr>
              <a:t>Hotline was expanded by PMER team to cover more LRC programmes and responses</a:t>
            </a:r>
          </a:p>
          <a:p>
            <a:pPr marL="342900" indent="-342900">
              <a:lnSpc>
                <a:spcPts val="3080"/>
              </a:lnSpc>
              <a:spcBef>
                <a:spcPts val="1200"/>
              </a:spcBef>
              <a:buClr>
                <a:srgbClr val="FF0000"/>
              </a:buClr>
              <a:buSzPts val="2200"/>
              <a:buFont typeface="Arial"/>
              <a:buChar char="•"/>
            </a:pPr>
            <a:endParaRPr lang="en-GB" sz="2400">
              <a:solidFill>
                <a:srgbClr val="3F3F3F"/>
              </a:solidFill>
              <a:latin typeface="Open Sans" panose="020B0606030504020204" pitchFamily="34" charset="0"/>
              <a:ea typeface="Open Sans" panose="020B0606030504020204" pitchFamily="34" charset="0"/>
              <a:cs typeface="Open Sans" panose="020B0606030504020204" pitchFamily="34" charset="0"/>
              <a:sym typeface="Open Sans"/>
            </a:endParaRPr>
          </a:p>
          <a:p>
            <a:pPr>
              <a:buSzPts val="2800"/>
            </a:pPr>
            <a:r>
              <a:rPr lang="en-GB" sz="2600" b="1">
                <a:solidFill>
                  <a:srgbClr val="F5333F"/>
                </a:solidFill>
                <a:latin typeface="Open Sans" panose="020B0606030504020204" pitchFamily="34" charset="0"/>
                <a:ea typeface="Open Sans" panose="020B0606030504020204" pitchFamily="34" charset="0"/>
                <a:cs typeface="Open Sans" panose="020B0606030504020204" pitchFamily="34" charset="0"/>
                <a:sym typeface="Open Sans"/>
              </a:rPr>
              <a:t>WhatsApp in Peru to respond to COVID-19 feedback</a:t>
            </a:r>
          </a:p>
          <a:p>
            <a:pPr marL="342900" indent="-342900">
              <a:lnSpc>
                <a:spcPts val="3080"/>
              </a:lnSpc>
              <a:spcBef>
                <a:spcPts val="1200"/>
              </a:spcBef>
              <a:buClr>
                <a:srgbClr val="FF0000"/>
              </a:buClr>
              <a:buSzPts val="2200"/>
              <a:buFont typeface="Arial"/>
              <a:buChar char="•"/>
            </a:pPr>
            <a:r>
              <a:rPr lang="en-GB" sz="2300">
                <a:solidFill>
                  <a:srgbClr val="3F3F3F"/>
                </a:solidFill>
                <a:latin typeface="Open Sans"/>
                <a:ea typeface="Open Sans"/>
                <a:cs typeface="Open Sans"/>
                <a:sym typeface="Open Sans"/>
              </a:rPr>
              <a:t>Peru Red Cross used a WhatsApp business line to answer Venezuelan migrant questions about the pandemic and respond to requests for help</a:t>
            </a:r>
          </a:p>
          <a:p>
            <a:pPr marL="342900" indent="-342900">
              <a:lnSpc>
                <a:spcPts val="3080"/>
              </a:lnSpc>
              <a:spcBef>
                <a:spcPts val="1200"/>
              </a:spcBef>
              <a:buClr>
                <a:srgbClr val="FF0000"/>
              </a:buClr>
              <a:buSzPts val="2200"/>
              <a:buFont typeface="Arial"/>
              <a:buChar char="•"/>
            </a:pPr>
            <a:r>
              <a:rPr lang="en-GB" sz="2300">
                <a:solidFill>
                  <a:srgbClr val="3F3F3F"/>
                </a:solidFill>
                <a:latin typeface="Open Sans"/>
                <a:ea typeface="Open Sans"/>
                <a:cs typeface="Open Sans"/>
                <a:sym typeface="Open Sans"/>
              </a:rPr>
              <a:t>Operators equipped with FAQ and key messages to answer questions and respond to misinformation</a:t>
            </a:r>
          </a:p>
        </p:txBody>
      </p:sp>
      <p:sp>
        <p:nvSpPr>
          <p:cNvPr id="567" name="Google Shape;567;p10"/>
          <p:cNvSpPr txBox="1"/>
          <p:nvPr/>
        </p:nvSpPr>
        <p:spPr>
          <a:xfrm>
            <a:off x="439270" y="694712"/>
            <a:ext cx="7664824" cy="16080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GB" sz="4800" b="1" i="0" u="none" strike="noStrike" kern="0" cap="none" spc="0" normalizeH="0" baseline="0" noProof="0">
                <a:ln>
                  <a:noFill/>
                </a:ln>
                <a:solidFill>
                  <a:srgbClr val="33394B"/>
                </a:solidFill>
                <a:effectLst/>
                <a:uLnTx/>
                <a:uFillTx/>
                <a:latin typeface="Montserrat"/>
                <a:ea typeface="Montserrat"/>
                <a:cs typeface="Montserrat"/>
                <a:sym typeface="Montserrat"/>
              </a:rPr>
              <a:t>CEA in action: </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300"/>
              </a:spcBef>
              <a:spcAft>
                <a:spcPts val="0"/>
              </a:spcAft>
              <a:buClr>
                <a:srgbClr val="000000"/>
              </a:buClr>
              <a:buSzPts val="4800"/>
              <a:buFont typeface="Arial"/>
              <a:buNone/>
              <a:tabLst/>
              <a:defRPr/>
            </a:pPr>
            <a:r>
              <a:rPr kumimoji="0" lang="en-GB" sz="4800" b="1" i="0" u="none" strike="noStrike" kern="0" cap="none" spc="0" normalizeH="0" baseline="0" noProof="0">
                <a:ln>
                  <a:noFill/>
                </a:ln>
                <a:solidFill>
                  <a:srgbClr val="F5333F"/>
                </a:solidFill>
                <a:effectLst/>
                <a:uLnTx/>
                <a:uFillTx/>
                <a:latin typeface="Montserrat"/>
                <a:ea typeface="Montserrat"/>
                <a:cs typeface="Montserrat"/>
                <a:sym typeface="Montserrat"/>
              </a:rPr>
              <a:t>Feedback mechanisms</a:t>
            </a:r>
            <a:endParaRPr kumimoji="0" sz="4800" b="0" i="0" u="none" strike="noStrike" kern="0" cap="none" spc="0" normalizeH="0" baseline="0" noProof="0">
              <a:ln>
                <a:noFill/>
              </a:ln>
              <a:solidFill>
                <a:srgbClr val="F5333F"/>
              </a:solidFill>
              <a:effectLst/>
              <a:uLnTx/>
              <a:uFillTx/>
              <a:latin typeface="Roboto Black"/>
              <a:ea typeface="Roboto Black"/>
              <a:cs typeface="Roboto Black"/>
              <a:sym typeface="Roboto Black"/>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6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6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6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6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01;p5">
            <a:extLst>
              <a:ext uri="{FF2B5EF4-FFF2-40B4-BE49-F238E27FC236}">
                <a16:creationId xmlns:a16="http://schemas.microsoft.com/office/drawing/2014/main" id="{765033BB-EE49-8E28-83AC-893F05CC5F1F}"/>
              </a:ext>
            </a:extLst>
          </p:cNvPr>
          <p:cNvSpPr txBox="1">
            <a:spLocks/>
          </p:cNvSpPr>
          <p:nvPr/>
        </p:nvSpPr>
        <p:spPr>
          <a:xfrm>
            <a:off x="1162402" y="1466661"/>
            <a:ext cx="6821874" cy="398301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chemeClr val="dk2"/>
              </a:buClr>
              <a:buSzPts val="4800"/>
            </a:pPr>
            <a:endParaRPr lang="en-GB" sz="5400" b="1">
              <a:solidFill>
                <a:schemeClr val="dk2"/>
              </a:solidFill>
              <a:latin typeface="Montserrat"/>
              <a:ea typeface="Montserrat"/>
              <a:cs typeface="Montserrat"/>
            </a:endParaRPr>
          </a:p>
          <a:p>
            <a:pPr>
              <a:lnSpc>
                <a:spcPct val="90000"/>
              </a:lnSpc>
              <a:buSzPts val="4800"/>
            </a:pPr>
            <a:r>
              <a:rPr lang="en-GB" sz="5400" b="1" u="sng">
                <a:solidFill>
                  <a:schemeClr val="dk2"/>
                </a:solidFill>
                <a:latin typeface="Montserrat"/>
                <a:ea typeface="Montserrat"/>
                <a:cs typeface="Montserrat"/>
                <a:sym typeface="Montserrat"/>
              </a:rPr>
              <a:t>Let's discuss</a:t>
            </a:r>
            <a:endParaRPr lang="en-GB" sz="1600">
              <a:solidFill>
                <a:schemeClr val="dk2"/>
              </a:solidFill>
              <a:ea typeface="Montserrat"/>
            </a:endParaRPr>
          </a:p>
          <a:p>
            <a:pPr>
              <a:lnSpc>
                <a:spcPct val="90000"/>
              </a:lnSpc>
              <a:buSzPts val="4800"/>
            </a:pPr>
            <a:endParaRPr lang="en-GB" sz="5400" b="1">
              <a:solidFill>
                <a:schemeClr val="dk2"/>
              </a:solidFill>
              <a:latin typeface="Montserrat"/>
              <a:ea typeface="Montserrat"/>
              <a:cs typeface="Montserrat"/>
            </a:endParaRPr>
          </a:p>
          <a:p>
            <a:pPr>
              <a:lnSpc>
                <a:spcPct val="90000"/>
              </a:lnSpc>
              <a:buSzPts val="4800"/>
            </a:pPr>
            <a:r>
              <a:rPr lang="en-GB" sz="5400" b="1">
                <a:solidFill>
                  <a:schemeClr val="dk2"/>
                </a:solidFill>
                <a:latin typeface="Montserrat"/>
                <a:ea typeface="Montserrat"/>
                <a:cs typeface="Montserrat"/>
                <a:sym typeface="Montserrat"/>
              </a:rPr>
              <a:t>What is the role of </a:t>
            </a:r>
            <a:r>
              <a:rPr lang="en-GB" sz="5400" b="1" u="sng">
                <a:solidFill>
                  <a:schemeClr val="dk2"/>
                </a:solidFill>
                <a:latin typeface="Montserrat"/>
                <a:ea typeface="Montserrat"/>
                <a:cs typeface="Montserrat"/>
                <a:sym typeface="Montserrat"/>
              </a:rPr>
              <a:t>call </a:t>
            </a:r>
            <a:r>
              <a:rPr lang="en-GB" sz="5400" b="1" u="sng" err="1">
                <a:solidFill>
                  <a:schemeClr val="dk2"/>
                </a:solidFill>
                <a:latin typeface="Montserrat"/>
                <a:ea typeface="Montserrat"/>
                <a:cs typeface="Montserrat"/>
                <a:sym typeface="Montserrat"/>
              </a:rPr>
              <a:t>center</a:t>
            </a:r>
            <a:r>
              <a:rPr lang="en-GB" sz="5400" b="1" u="sng">
                <a:solidFill>
                  <a:schemeClr val="dk2"/>
                </a:solidFill>
                <a:latin typeface="Montserrat"/>
                <a:ea typeface="Montserrat"/>
                <a:cs typeface="Montserrat"/>
                <a:sym typeface="Montserrat"/>
              </a:rPr>
              <a:t> </a:t>
            </a:r>
            <a:r>
              <a:rPr lang="en-GB" sz="5400" b="1">
                <a:solidFill>
                  <a:schemeClr val="dk2"/>
                </a:solidFill>
                <a:latin typeface="Montserrat"/>
                <a:ea typeface="Montserrat"/>
                <a:cs typeface="Montserrat"/>
                <a:sym typeface="Montserrat"/>
              </a:rPr>
              <a:t>staff and volunteers in community engagement?</a:t>
            </a:r>
            <a:endParaRPr lang="en-GB" sz="1600">
              <a:solidFill>
                <a:schemeClr val="dk2"/>
              </a:solidFill>
            </a:endParaRPr>
          </a:p>
        </p:txBody>
      </p:sp>
      <p:pic>
        <p:nvPicPr>
          <p:cNvPr id="3" name="Picture 2" descr="A person wearing headphones and using a computer&#10;&#10;Description automatically generated">
            <a:extLst>
              <a:ext uri="{FF2B5EF4-FFF2-40B4-BE49-F238E27FC236}">
                <a16:creationId xmlns:a16="http://schemas.microsoft.com/office/drawing/2014/main" id="{6C0DF32A-70DC-486A-5712-A7787CE05788}"/>
              </a:ext>
            </a:extLst>
          </p:cNvPr>
          <p:cNvPicPr>
            <a:picLocks noChangeAspect="1"/>
          </p:cNvPicPr>
          <p:nvPr/>
        </p:nvPicPr>
        <p:blipFill>
          <a:blip r:embed="rId3"/>
          <a:stretch>
            <a:fillRect/>
          </a:stretch>
        </p:blipFill>
        <p:spPr>
          <a:xfrm>
            <a:off x="9018642" y="2080169"/>
            <a:ext cx="6823900" cy="5182255"/>
          </a:xfrm>
          <a:prstGeom prst="rect">
            <a:avLst/>
          </a:prstGeom>
        </p:spPr>
      </p:pic>
    </p:spTree>
    <p:extLst>
      <p:ext uri="{BB962C8B-B14F-4D97-AF65-F5344CB8AC3E}">
        <p14:creationId xmlns:p14="http://schemas.microsoft.com/office/powerpoint/2010/main" val="2154719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59044F7-8618-4FA6-59B4-E12D36DD4A01}"/>
              </a:ext>
            </a:extLst>
          </p:cNvPr>
          <p:cNvSpPr>
            <a:spLocks noGrp="1"/>
          </p:cNvSpPr>
          <p:nvPr>
            <p:ph type="pic" idx="2"/>
          </p:nvPr>
        </p:nvSpPr>
        <p:spPr/>
        <p:txBody>
          <a:bodyPr/>
          <a:lstStyle/>
          <a:p>
            <a:endParaRPr lang="en-GB"/>
          </a:p>
        </p:txBody>
      </p:sp>
      <p:sp>
        <p:nvSpPr>
          <p:cNvPr id="501" name="Google Shape;501;p5"/>
          <p:cNvSpPr txBox="1">
            <a:spLocks noGrp="1"/>
          </p:cNvSpPr>
          <p:nvPr>
            <p:ph type="title" idx="4294967295"/>
          </p:nvPr>
        </p:nvSpPr>
        <p:spPr>
          <a:xfrm>
            <a:off x="10247312" y="2163763"/>
            <a:ext cx="7583487" cy="1493837"/>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2"/>
              </a:buClr>
              <a:buSzPts val="4800"/>
              <a:buFont typeface="Montserrat"/>
              <a:buNone/>
            </a:pPr>
            <a:r>
              <a:rPr lang="en-GB" sz="4800" b="1" i="0" u="none" strike="noStrike" cap="none">
                <a:solidFill>
                  <a:schemeClr val="dk2"/>
                </a:solidFill>
                <a:latin typeface="Montserrat"/>
                <a:ea typeface="Montserrat"/>
                <a:cs typeface="Montserrat"/>
                <a:sym typeface="Montserrat"/>
              </a:rPr>
              <a:t>Group exercise</a:t>
            </a:r>
            <a:br>
              <a:rPr lang="en-GB" sz="4800" b="1" i="0" u="none" strike="noStrike" cap="none">
                <a:solidFill>
                  <a:schemeClr val="dk2"/>
                </a:solidFill>
                <a:latin typeface="Montserrat"/>
                <a:ea typeface="Montserrat"/>
                <a:cs typeface="Montserrat"/>
                <a:sym typeface="Montserrat"/>
              </a:rPr>
            </a:br>
            <a:r>
              <a:rPr lang="en-GB" sz="4800" b="1" i="0" u="none" strike="noStrike" cap="none">
                <a:solidFill>
                  <a:schemeClr val="dk2"/>
                </a:solidFill>
                <a:latin typeface="Montserrat"/>
                <a:ea typeface="Montserrat"/>
                <a:cs typeface="Montserrat"/>
                <a:sym typeface="Montserrat"/>
              </a:rPr>
              <a:t>(</a:t>
            </a:r>
            <a:r>
              <a:rPr lang="en-GB" sz="4800" b="1">
                <a:solidFill>
                  <a:schemeClr val="dk2"/>
                </a:solidFill>
                <a:latin typeface="Montserrat"/>
                <a:ea typeface="Montserrat"/>
                <a:cs typeface="Montserrat"/>
                <a:sym typeface="Montserrat"/>
              </a:rPr>
              <a:t>5 </a:t>
            </a:r>
            <a:r>
              <a:rPr lang="en-GB" sz="4800" b="1" i="0" u="none" strike="noStrike" cap="none">
                <a:solidFill>
                  <a:schemeClr val="dk2"/>
                </a:solidFill>
                <a:latin typeface="Montserrat"/>
                <a:ea typeface="Montserrat"/>
                <a:cs typeface="Montserrat"/>
                <a:sym typeface="Montserrat"/>
              </a:rPr>
              <a:t>mins)</a:t>
            </a:r>
            <a:endParaRPr sz="1400" b="0" i="0" u="none" strike="noStrike" cap="none">
              <a:solidFill>
                <a:srgbClr val="000000"/>
              </a:solidFill>
              <a:latin typeface="Arial"/>
              <a:ea typeface="Arial"/>
              <a:cs typeface="Arial"/>
              <a:sym typeface="Arial"/>
            </a:endParaRPr>
          </a:p>
        </p:txBody>
      </p:sp>
      <p:sp>
        <p:nvSpPr>
          <p:cNvPr id="502" name="Google Shape;502;p5"/>
          <p:cNvSpPr txBox="1">
            <a:spLocks noGrp="1"/>
          </p:cNvSpPr>
          <p:nvPr>
            <p:ph type="body" idx="4294967295"/>
          </p:nvPr>
        </p:nvSpPr>
        <p:spPr>
          <a:xfrm>
            <a:off x="10247313" y="3994150"/>
            <a:ext cx="7583487" cy="5172075"/>
          </a:xfrm>
          <a:prstGeom prst="rect">
            <a:avLst/>
          </a:prstGeom>
          <a:noFill/>
          <a:ln>
            <a:noFill/>
          </a:ln>
        </p:spPr>
        <p:txBody>
          <a:bodyPr spcFirstLastPara="1" wrap="square" lIns="91425" tIns="45700" rIns="91425" bIns="45700" anchor="t" anchorCtr="0">
            <a:noAutofit/>
          </a:bodyPr>
          <a:lstStyle/>
          <a:p>
            <a:pPr marL="457200" marR="0" lvl="0" indent="-457200" algn="l" rtl="0">
              <a:lnSpc>
                <a:spcPts val="3420"/>
              </a:lnSpc>
              <a:spcBef>
                <a:spcPts val="600"/>
              </a:spcBef>
              <a:spcAft>
                <a:spcPts val="1200"/>
              </a:spcAft>
              <a:buClr>
                <a:schemeClr val="dk1"/>
              </a:buClr>
              <a:buSzPts val="2800"/>
              <a:buFont typeface="Arial" panose="020B0604020202020204" pitchFamily="34" charset="0"/>
              <a:buChar char="•"/>
            </a:pPr>
            <a:r>
              <a:rPr lang="en-GB" sz="2600" b="0" i="0" u="none" strike="noStrike" cap="none">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Get into four groups</a:t>
            </a:r>
            <a:endParaRPr lang="en-GB" sz="260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457200" marR="0" lvl="0" indent="-457200" algn="l" rtl="0">
              <a:lnSpc>
                <a:spcPts val="3420"/>
              </a:lnSpc>
              <a:spcBef>
                <a:spcPts val="600"/>
              </a:spcBef>
              <a:spcAft>
                <a:spcPts val="1200"/>
              </a:spcAft>
              <a:buClr>
                <a:schemeClr val="dk1"/>
              </a:buClr>
              <a:buSzPts val="2800"/>
              <a:buFont typeface="Arial" panose="020B0604020202020204" pitchFamily="34" charset="0"/>
              <a:buChar char="•"/>
            </a:pPr>
            <a:r>
              <a:rPr lang="en-GB" sz="260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Each group to take a different community engagement approach</a:t>
            </a:r>
            <a:endParaRPr lang="en-GB" sz="2600" b="0" i="0" u="none" strike="noStrike" cap="none">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457200" marR="0" lvl="0" indent="-457200" algn="l" rtl="0">
              <a:lnSpc>
                <a:spcPts val="3420"/>
              </a:lnSpc>
              <a:spcBef>
                <a:spcPts val="600"/>
              </a:spcBef>
              <a:spcAft>
                <a:spcPts val="1200"/>
              </a:spcAft>
              <a:buClr>
                <a:schemeClr val="dk1"/>
              </a:buClr>
              <a:buSzPts val="2800"/>
              <a:buFont typeface="Arial" panose="020B0604020202020204" pitchFamily="34" charset="0"/>
              <a:buChar char="•"/>
            </a:pPr>
            <a:r>
              <a:rPr lang="en-GB" sz="260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List all the activities you do in your branch to:</a:t>
            </a:r>
            <a:endParaRPr lang="en-GB" sz="2600" b="0" i="0" u="none" strike="noStrike" cap="none">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1028700" lvl="1" indent="-342900">
              <a:lnSpc>
                <a:spcPts val="3420"/>
              </a:lnSpc>
              <a:spcBef>
                <a:spcPts val="600"/>
              </a:spcBef>
              <a:spcAft>
                <a:spcPts val="1200"/>
              </a:spcAft>
              <a:buClr>
                <a:srgbClr val="FF0000"/>
              </a:buClr>
              <a:buSzPts val="2800"/>
              <a:buFont typeface="Arial"/>
              <a:buChar char="•"/>
            </a:pPr>
            <a:r>
              <a:rPr lang="en-GB" sz="2600">
                <a:solidFill>
                  <a:srgbClr val="FF0000"/>
                </a:solidFill>
                <a:latin typeface="Open Sans" panose="020B0606030504020204" pitchFamily="34" charset="0"/>
                <a:ea typeface="Open Sans" panose="020B0606030504020204" pitchFamily="34" charset="0"/>
                <a:cs typeface="Open Sans" panose="020B0606030504020204" pitchFamily="34" charset="0"/>
                <a:sym typeface="Open Sans"/>
              </a:rPr>
              <a:t>Group 1 - Understand the community </a:t>
            </a:r>
            <a:endParaRPr lang="en-GB" sz="2600">
              <a:solidFill>
                <a:srgbClr val="FF0000"/>
              </a:solidFill>
              <a:latin typeface="Open Sans" panose="020B0606030504020204" pitchFamily="34" charset="0"/>
              <a:ea typeface="Open Sans" panose="020B0606030504020204" pitchFamily="34" charset="0"/>
              <a:cs typeface="Open Sans" panose="020B0606030504020204" pitchFamily="34" charset="0"/>
            </a:endParaRPr>
          </a:p>
          <a:p>
            <a:pPr marL="1028700" marR="0" lvl="1" indent="-342900" algn="l" rtl="0">
              <a:lnSpc>
                <a:spcPts val="3420"/>
              </a:lnSpc>
              <a:spcBef>
                <a:spcPts val="600"/>
              </a:spcBef>
              <a:spcAft>
                <a:spcPts val="1200"/>
              </a:spcAft>
              <a:buClr>
                <a:srgbClr val="FF0000"/>
              </a:buClr>
              <a:buSzPts val="2800"/>
              <a:buFont typeface="Arial"/>
              <a:buChar char="•"/>
            </a:pPr>
            <a:r>
              <a:rPr lang="en-GB" sz="2600" b="0" i="0" u="none" strike="noStrike" cap="none">
                <a:solidFill>
                  <a:srgbClr val="FF0000"/>
                </a:solidFill>
                <a:latin typeface="Open Sans" panose="020B0606030504020204" pitchFamily="34" charset="0"/>
                <a:ea typeface="Open Sans" panose="020B0606030504020204" pitchFamily="34" charset="0"/>
                <a:cs typeface="Open Sans" panose="020B0606030504020204" pitchFamily="34" charset="0"/>
                <a:sym typeface="Open Sans"/>
              </a:rPr>
              <a:t>Group 2 - Share information</a:t>
            </a:r>
            <a:endParaRPr lang="en-GB" sz="2600" b="0" i="0" u="none" strike="noStrike" cap="none">
              <a:solidFill>
                <a:srgbClr val="000000"/>
              </a:solidFill>
              <a:latin typeface="Open Sans" panose="020B0606030504020204" pitchFamily="34" charset="0"/>
              <a:ea typeface="Open Sans" panose="020B0606030504020204" pitchFamily="34" charset="0"/>
              <a:cs typeface="Open Sans" panose="020B0606030504020204" pitchFamily="34" charset="0"/>
              <a:sym typeface="Arial"/>
            </a:endParaRPr>
          </a:p>
          <a:p>
            <a:pPr marL="1028700" marR="0" lvl="1" indent="-342900" algn="l" rtl="0">
              <a:lnSpc>
                <a:spcPts val="3420"/>
              </a:lnSpc>
              <a:spcBef>
                <a:spcPts val="600"/>
              </a:spcBef>
              <a:spcAft>
                <a:spcPts val="1200"/>
              </a:spcAft>
              <a:buClr>
                <a:srgbClr val="FF0000"/>
              </a:buClr>
              <a:buSzPts val="2800"/>
              <a:buFont typeface="Arial"/>
              <a:buChar char="•"/>
            </a:pPr>
            <a:r>
              <a:rPr lang="en-GB" sz="2600" b="0" i="0" u="none" strike="noStrike" cap="none">
                <a:solidFill>
                  <a:srgbClr val="FF0000"/>
                </a:solidFill>
                <a:latin typeface="Open Sans" panose="020B0606030504020204" pitchFamily="34" charset="0"/>
                <a:ea typeface="Open Sans" panose="020B0606030504020204" pitchFamily="34" charset="0"/>
                <a:cs typeface="Open Sans" panose="020B0606030504020204" pitchFamily="34" charset="0"/>
                <a:sym typeface="Open Sans"/>
              </a:rPr>
              <a:t>Group 3 – Support participation</a:t>
            </a:r>
          </a:p>
          <a:p>
            <a:pPr marL="1028700" marR="0" lvl="1" indent="-342900" algn="l" rtl="0">
              <a:lnSpc>
                <a:spcPts val="3420"/>
              </a:lnSpc>
              <a:spcBef>
                <a:spcPts val="600"/>
              </a:spcBef>
              <a:spcAft>
                <a:spcPts val="1200"/>
              </a:spcAft>
              <a:buClr>
                <a:srgbClr val="FF0000"/>
              </a:buClr>
              <a:buSzPts val="2800"/>
              <a:buFont typeface="Arial"/>
              <a:buChar char="•"/>
            </a:pPr>
            <a:r>
              <a:rPr lang="en-GB" sz="2600">
                <a:solidFill>
                  <a:srgbClr val="FF0000"/>
                </a:solidFill>
                <a:latin typeface="Open Sans" panose="020B0606030504020204" pitchFamily="34" charset="0"/>
                <a:ea typeface="Open Sans" panose="020B0606030504020204" pitchFamily="34" charset="0"/>
                <a:cs typeface="Open Sans" panose="020B0606030504020204" pitchFamily="34" charset="0"/>
                <a:sym typeface="Open Sans"/>
              </a:rPr>
              <a:t>Group 4 - Manage community feedback</a:t>
            </a:r>
          </a:p>
        </p:txBody>
      </p:sp>
      <p:pic>
        <p:nvPicPr>
          <p:cNvPr id="4" name="Google Shape;565;p10">
            <a:extLst>
              <a:ext uri="{FF2B5EF4-FFF2-40B4-BE49-F238E27FC236}">
                <a16:creationId xmlns:a16="http://schemas.microsoft.com/office/drawing/2014/main" id="{ADF4E65C-45C6-DC63-33AC-3080BF1EB412}"/>
              </a:ext>
            </a:extLst>
          </p:cNvPr>
          <p:cNvPicPr preferRelativeResize="0">
            <a:picLocks/>
          </p:cNvPicPr>
          <p:nvPr/>
        </p:nvPicPr>
        <p:blipFill rotWithShape="1">
          <a:blip r:embed="rId3" cstate="screen">
            <a:alphaModFix/>
            <a:extLst>
              <a:ext uri="{28A0092B-C50C-407E-A947-70E740481C1C}">
                <a14:useLocalDpi xmlns:a14="http://schemas.microsoft.com/office/drawing/2010/main"/>
              </a:ext>
            </a:extLst>
          </a:blip>
          <a:srcRect/>
          <a:stretch/>
        </p:blipFill>
        <p:spPr>
          <a:xfrm>
            <a:off x="-22859" y="0"/>
            <a:ext cx="9601200" cy="10288588"/>
          </a:xfrm>
          <a:prstGeom prst="rect">
            <a:avLst/>
          </a:prstGeom>
          <a:solidFill>
            <a:srgbClr val="353535">
              <a:alpha val="11372"/>
            </a:srgbClr>
          </a:solidFill>
          <a:ln>
            <a:noFill/>
          </a:ln>
        </p:spPr>
      </p:pic>
    </p:spTree>
    <p:extLst>
      <p:ext uri="{BB962C8B-B14F-4D97-AF65-F5344CB8AC3E}">
        <p14:creationId xmlns:p14="http://schemas.microsoft.com/office/powerpoint/2010/main" val="2454367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pic>
        <p:nvPicPr>
          <p:cNvPr id="586" name="Google Shape;586;p13"/>
          <p:cNvPicPr preferRelativeResize="0">
            <a:picLocks noGrp="1"/>
          </p:cNvPicPr>
          <p:nvPr>
            <p:ph type="pic" idx="2"/>
          </p:nvPr>
        </p:nvPicPr>
        <p:blipFill rotWithShape="1">
          <a:blip r:embed="rId3" cstate="screen">
            <a:alphaModFix/>
            <a:extLst>
              <a:ext uri="{28A0092B-C50C-407E-A947-70E740481C1C}">
                <a14:useLocalDpi xmlns:a14="http://schemas.microsoft.com/office/drawing/2010/main"/>
              </a:ext>
            </a:extLst>
          </a:blip>
          <a:srcRect/>
          <a:stretch/>
        </p:blipFill>
        <p:spPr>
          <a:xfrm>
            <a:off x="8624942" y="0"/>
            <a:ext cx="9663058" cy="10288588"/>
          </a:xfrm>
          <a:prstGeom prst="rect">
            <a:avLst/>
          </a:prstGeom>
          <a:solidFill>
            <a:srgbClr val="353535">
              <a:alpha val="11372"/>
            </a:srgbClr>
          </a:solidFill>
          <a:ln>
            <a:noFill/>
          </a:ln>
        </p:spPr>
      </p:pic>
      <p:sp>
        <p:nvSpPr>
          <p:cNvPr id="587" name="Google Shape;587;p13"/>
          <p:cNvSpPr txBox="1"/>
          <p:nvPr/>
        </p:nvSpPr>
        <p:spPr>
          <a:xfrm>
            <a:off x="512007" y="472863"/>
            <a:ext cx="8185100" cy="230828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Why do we need to engage communities?</a:t>
            </a:r>
            <a:endParaRPr sz="14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4800"/>
              <a:buFont typeface="Arial"/>
              <a:buNone/>
            </a:pPr>
            <a:r>
              <a:rPr lang="en-GB" sz="4800" b="0" i="0" u="none" strike="noStrike" cap="none">
                <a:solidFill>
                  <a:schemeClr val="accent3"/>
                </a:solidFill>
                <a:latin typeface="Montserrat"/>
                <a:ea typeface="Montserrat"/>
                <a:cs typeface="Montserrat"/>
                <a:sym typeface="Montserrat"/>
              </a:rPr>
              <a:t>Discuss…</a:t>
            </a:r>
            <a:endParaRPr sz="4800" b="0" i="0" u="none" strike="noStrike" cap="none">
              <a:solidFill>
                <a:schemeClr val="dk2"/>
              </a:solidFill>
              <a:latin typeface="Montserrat"/>
              <a:ea typeface="Montserrat"/>
              <a:cs typeface="Montserrat"/>
              <a:sym typeface="Montserrat"/>
            </a:endParaRPr>
          </a:p>
        </p:txBody>
      </p:sp>
      <p:sp>
        <p:nvSpPr>
          <p:cNvPr id="588" name="Google Shape;588;p13"/>
          <p:cNvSpPr txBox="1"/>
          <p:nvPr/>
        </p:nvSpPr>
        <p:spPr>
          <a:xfrm>
            <a:off x="512007" y="3190769"/>
            <a:ext cx="7341075" cy="6247824"/>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rgbClr val="FF0000"/>
              </a:buClr>
              <a:buSzPts val="3200"/>
              <a:buFont typeface="Calibri"/>
              <a:buAutoNum type="arabicPeriod"/>
            </a:pPr>
            <a:r>
              <a:rPr lang="en-GB" sz="2800" b="0" i="0" u="none" strike="noStrike" cap="none">
                <a:solidFill>
                  <a:schemeClr val="lt1"/>
                </a:solidFill>
                <a:latin typeface="Open Sans"/>
                <a:ea typeface="Open Sans"/>
                <a:cs typeface="Open Sans"/>
                <a:sym typeface="Open Sans"/>
              </a:rPr>
              <a:t>To understand the community context and needs </a:t>
            </a:r>
            <a:endParaRPr sz="2800" b="0" i="0" u="none" strike="noStrike" cap="none">
              <a:solidFill>
                <a:schemeClr val="lt1"/>
              </a:solidFill>
              <a:latin typeface="Open Sans"/>
              <a:ea typeface="Open Sans"/>
              <a:cs typeface="Open Sans"/>
              <a:sym typeface="Open Sans"/>
            </a:endParaRPr>
          </a:p>
          <a:p>
            <a:pPr marL="457200" marR="0" lvl="0" indent="-457200" algn="l" rtl="0">
              <a:lnSpc>
                <a:spcPct val="100000"/>
              </a:lnSpc>
              <a:spcBef>
                <a:spcPts val="3600"/>
              </a:spcBef>
              <a:spcAft>
                <a:spcPts val="0"/>
              </a:spcAft>
              <a:buClr>
                <a:srgbClr val="FF0000"/>
              </a:buClr>
              <a:buSzPts val="3200"/>
              <a:buFont typeface="Calibri"/>
              <a:buAutoNum type="arabicPeriod"/>
            </a:pPr>
            <a:r>
              <a:rPr lang="en-GB" sz="2800" b="0" i="0" u="none" strike="noStrike" cap="none">
                <a:solidFill>
                  <a:schemeClr val="lt1"/>
                </a:solidFill>
                <a:latin typeface="Open Sans"/>
                <a:ea typeface="Open Sans"/>
                <a:cs typeface="Open Sans"/>
                <a:sym typeface="Open Sans"/>
              </a:rPr>
              <a:t>For better, more effective programmes and operations </a:t>
            </a:r>
            <a:endParaRPr sz="2800" b="0" i="0" u="none" strike="noStrike" cap="none">
              <a:solidFill>
                <a:srgbClr val="000000"/>
              </a:solidFill>
              <a:sym typeface="Arial"/>
            </a:endParaRPr>
          </a:p>
          <a:p>
            <a:pPr marL="457200" marR="0" lvl="0" indent="-457200" algn="l" rtl="0">
              <a:lnSpc>
                <a:spcPct val="100000"/>
              </a:lnSpc>
              <a:spcBef>
                <a:spcPts val="3600"/>
              </a:spcBef>
              <a:spcAft>
                <a:spcPts val="0"/>
              </a:spcAft>
              <a:buClr>
                <a:srgbClr val="FF0000"/>
              </a:buClr>
              <a:buSzPts val="3200"/>
              <a:buFont typeface="Calibri"/>
              <a:buAutoNum type="arabicPeriod"/>
            </a:pPr>
            <a:r>
              <a:rPr lang="en-GB" sz="2800" b="0" i="0" u="none" strike="noStrike" cap="none">
                <a:solidFill>
                  <a:schemeClr val="lt1"/>
                </a:solidFill>
                <a:latin typeface="Open Sans"/>
                <a:ea typeface="Open Sans"/>
                <a:cs typeface="Open Sans"/>
                <a:sym typeface="Open Sans"/>
              </a:rPr>
              <a:t>To build trust, access and acceptance with communities </a:t>
            </a:r>
            <a:endParaRPr sz="2800" b="0" i="0" u="none" strike="noStrike" cap="none">
              <a:solidFill>
                <a:srgbClr val="000000"/>
              </a:solidFill>
              <a:sym typeface="Arial"/>
            </a:endParaRPr>
          </a:p>
          <a:p>
            <a:pPr marL="457200" marR="0" lvl="0" indent="-457200" algn="l" rtl="0">
              <a:lnSpc>
                <a:spcPct val="100000"/>
              </a:lnSpc>
              <a:spcBef>
                <a:spcPts val="3600"/>
              </a:spcBef>
              <a:spcAft>
                <a:spcPts val="0"/>
              </a:spcAft>
              <a:buClr>
                <a:srgbClr val="FF0000"/>
              </a:buClr>
              <a:buSzPts val="3200"/>
              <a:buFont typeface="Calibri"/>
              <a:buAutoNum type="arabicPeriod"/>
            </a:pPr>
            <a:r>
              <a:rPr lang="en-GB" sz="2800" b="0" i="0" u="none" strike="noStrike" cap="none">
                <a:solidFill>
                  <a:schemeClr val="lt1"/>
                </a:solidFill>
                <a:latin typeface="Open Sans"/>
                <a:ea typeface="Open Sans"/>
                <a:cs typeface="Open Sans"/>
                <a:sym typeface="Open Sans"/>
              </a:rPr>
              <a:t>To strengthen community ownership and resilience and and support community-led solutions</a:t>
            </a:r>
          </a:p>
          <a:p>
            <a:pPr marL="457200" marR="0" lvl="0" indent="-457200" algn="l" rtl="0">
              <a:lnSpc>
                <a:spcPct val="100000"/>
              </a:lnSpc>
              <a:spcBef>
                <a:spcPts val="3600"/>
              </a:spcBef>
              <a:spcAft>
                <a:spcPts val="0"/>
              </a:spcAft>
              <a:buClr>
                <a:srgbClr val="FF0000"/>
              </a:buClr>
              <a:buSzPts val="3200"/>
              <a:buFont typeface="Calibri"/>
              <a:buAutoNum type="arabicPeriod"/>
            </a:pPr>
            <a:r>
              <a:rPr lang="en-GB" sz="2800" b="0" i="0" u="none" strike="noStrike" cap="none">
                <a:solidFill>
                  <a:schemeClr val="lt1"/>
                </a:solidFill>
                <a:latin typeface="Open Sans"/>
                <a:ea typeface="Open Sans"/>
                <a:cs typeface="Open Sans"/>
                <a:sym typeface="Open Sans"/>
              </a:rPr>
              <a:t>To uphold our own commitments</a:t>
            </a:r>
            <a:endParaRPr sz="2800" b="0" i="0" u="none" strike="noStrike" cap="none">
              <a:solidFill>
                <a:schemeClr val="lt1"/>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8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8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EE9237482712449971AC4496F4F58A" ma:contentTypeVersion="21" ma:contentTypeDescription="Create a new document." ma:contentTypeScope="" ma:versionID="371a55670b36c1453381dad92e03020a">
  <xsd:schema xmlns:xsd="http://www.w3.org/2001/XMLSchema" xmlns:xs="http://www.w3.org/2001/XMLSchema" xmlns:p="http://schemas.microsoft.com/office/2006/metadata/properties" xmlns:ns1="http://schemas.microsoft.com/sharepoint/v3" xmlns:ns2="133e5729-7bb1-4685-bd1f-c5e580a2ee33" xmlns:ns3="cf328f71-004c-4ec5-8aac-4c1fe87c002c" targetNamespace="http://schemas.microsoft.com/office/2006/metadata/properties" ma:root="true" ma:fieldsID="bccec711ce68aa3d4cfc5b67e25e9f3e" ns1:_="" ns2:_="" ns3:_="">
    <xsd:import namespace="http://schemas.microsoft.com/sharepoint/v3"/>
    <xsd:import namespace="133e5729-7bb1-4685-bd1f-c5e580a2ee33"/>
    <xsd:import namespace="cf328f71-004c-4ec5-8aac-4c1fe87c002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LengthInSeconds" minOccurs="0"/>
                <xsd:element ref="ns3:SharingLink" minOccurs="0"/>
                <xsd:element ref="ns3:lcf76f155ced4ddcb4097134ff3c332f" minOccurs="0"/>
                <xsd:element ref="ns2:TaxCatchAll" minOccurs="0"/>
                <xsd:element ref="ns1:_ip_UnifiedCompliancePolicyProperties" minOccurs="0"/>
                <xsd:element ref="ns1:_ip_UnifiedCompliancePolicyUIAction"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f328f71-004c-4ec5-8aac-4c1fe87c002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SharingLink" ma:index="21" nillable="true" ma:displayName="Sharing Link" ma:format="Dropdown" ma:internalName="SharingLink">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lcf76f155ced4ddcb4097134ff3c332f xmlns="cf328f71-004c-4ec5-8aac-4c1fe87c002c">
      <Terms xmlns="http://schemas.microsoft.com/office/infopath/2007/PartnerControls"/>
    </lcf76f155ced4ddcb4097134ff3c332f>
    <SharedWithUsers xmlns="133e5729-7bb1-4685-bd1f-c5e580a2ee33">
      <UserInfo>
        <DisplayName/>
        <AccountId xsi:nil="true"/>
        <AccountType/>
      </UserInfo>
    </SharedWithUsers>
    <_ip_UnifiedCompliancePolicyUIAction xmlns="http://schemas.microsoft.com/sharepoint/v3" xsi:nil="true"/>
    <_ip_UnifiedCompliancePolicyProperties xmlns="http://schemas.microsoft.com/sharepoint/v3" xsi:nil="true"/>
    <SharingLink xmlns="cf328f71-004c-4ec5-8aac-4c1fe87c002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D3510F-6950-4BA7-B82A-E796E02D59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33e5729-7bb1-4685-bd1f-c5e580a2ee33"/>
    <ds:schemaRef ds:uri="cf328f71-004c-4ec5-8aac-4c1fe87c0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D743489-0076-4BB1-BEE7-55235896F6F1}">
  <ds:schemaRefs>
    <ds:schemaRef ds:uri="4297dbc7-cb4d-4be0-a09a-a304cbbc6b20"/>
    <ds:schemaRef ds:uri="5be3a04b-565b-41d5-bfea-4873f858184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133e5729-7bb1-4685-bd1f-c5e580a2ee33"/>
    <ds:schemaRef ds:uri="cf328f71-004c-4ec5-8aac-4c1fe87c002c"/>
    <ds:schemaRef ds:uri="http://schemas.microsoft.com/sharepoint/v3"/>
  </ds:schemaRefs>
</ds:datastoreItem>
</file>

<file path=customXml/itemProps3.xml><?xml version="1.0" encoding="utf-8"?>
<ds:datastoreItem xmlns:ds="http://schemas.openxmlformats.org/officeDocument/2006/customXml" ds:itemID="{246E31B4-E9E7-4438-9D37-107294A49EE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Custom</PresentationFormat>
  <Slides>12</Slides>
  <Notes>12</Notes>
  <HiddenSlides>1</HiddenSlide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Group exercise (5 mins)</vt:lpstr>
      <vt:lpstr>PowerPoint Presentation</vt:lpstr>
      <vt:lpstr>PowerPoint Presentation</vt:lpstr>
      <vt:lpstr>Group exercise (10 mins)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revision>6</cp:revision>
  <dcterms:created xsi:type="dcterms:W3CDTF">2015-02-25T15:20:40Z</dcterms:created>
  <dcterms:modified xsi:type="dcterms:W3CDTF">2024-11-15T14:53:36Z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ContentTypeId">
    <vt:lpwstr>0x01010088EE9237482712449971AC4496F4F58A</vt:lpwstr>
  </property>
  <property fmtid="{D5CDD505-2E9C-101B-9397-08002B2CF9AE}" pid="5" name="MSIP_Label_caf3f7fd-5cd4-4287-9002-aceb9af13c42_ActionId">
    <vt:lpwstr>e640bddf-d3e3-49ee-bfbf-0981556a7d2c</vt:lpwstr>
  </property>
  <property fmtid="{D5CDD505-2E9C-101B-9397-08002B2CF9AE}" pid="6" name="MSIP_Label_caf3f7fd-5cd4-4287-9002-aceb9af13c42_ContentBits">
    <vt:lpwstr>2</vt:lpwstr>
  </property>
  <property fmtid="{D5CDD505-2E9C-101B-9397-08002B2CF9AE}" pid="7" name="MSIP_Label_caf3f7fd-5cd4-4287-9002-aceb9af13c42_Enabled">
    <vt:lpwstr>true</vt:lpwstr>
  </property>
  <property fmtid="{D5CDD505-2E9C-101B-9397-08002B2CF9AE}" pid="8" name="MSIP_Label_caf3f7fd-5cd4-4287-9002-aceb9af13c42_Method">
    <vt:lpwstr>Privileged</vt:lpwstr>
  </property>
  <property fmtid="{D5CDD505-2E9C-101B-9397-08002B2CF9AE}" pid="9" name="MSIP_Label_caf3f7fd-5cd4-4287-9002-aceb9af13c42_Name">
    <vt:lpwstr>Public</vt:lpwstr>
  </property>
  <property fmtid="{D5CDD505-2E9C-101B-9397-08002B2CF9AE}" pid="10" name="MSIP_Label_caf3f7fd-5cd4-4287-9002-aceb9af13c42_SetDate">
    <vt:lpwstr>2022-04-23T11:19:30Z</vt:lpwstr>
  </property>
  <property fmtid="{D5CDD505-2E9C-101B-9397-08002B2CF9AE}" pid="11" name="MSIP_Label_caf3f7fd-5cd4-4287-9002-aceb9af13c42_SiteId">
    <vt:lpwstr>a2b53be5-734e-4e6c-ab0d-d184f60fd917</vt:lpwstr>
  </property>
  <property fmtid="{D5CDD505-2E9C-101B-9397-08002B2CF9AE}" pid="12" name="NXPowerLiteLastOptimized">
    <vt:lpwstr>2585989</vt:lpwstr>
  </property>
  <property fmtid="{D5CDD505-2E9C-101B-9397-08002B2CF9AE}" pid="13" name="NXPowerLiteSettings">
    <vt:lpwstr>F7000400038000</vt:lpwstr>
  </property>
  <property fmtid="{D5CDD505-2E9C-101B-9397-08002B2CF9AE}" pid="14" name="NXPowerLiteVersion">
    <vt:lpwstr>S10.0.0</vt:lpwstr>
  </property>
  <property fmtid="{D5CDD505-2E9C-101B-9397-08002B2CF9AE}" pid="15" name="MediaServiceImageTags">
    <vt:lpwstr/>
  </property>
  <property fmtid="{D5CDD505-2E9C-101B-9397-08002B2CF9AE}" pid="16" name="Order">
    <vt:r8>310300</vt:r8>
  </property>
  <property fmtid="{D5CDD505-2E9C-101B-9397-08002B2CF9AE}" pid="17" name="xd_Signature">
    <vt:bool>false</vt:bool>
  </property>
  <property fmtid="{D5CDD505-2E9C-101B-9397-08002B2CF9AE}" pid="18" name="xd_ProgID">
    <vt:lpwstr/>
  </property>
  <property fmtid="{D5CDD505-2E9C-101B-9397-08002B2CF9AE}" pid="19" name="ComplianceAssetId">
    <vt:lpwstr/>
  </property>
  <property fmtid="{D5CDD505-2E9C-101B-9397-08002B2CF9AE}" pid="20" name="TemplateUrl">
    <vt:lpwstr/>
  </property>
  <property fmtid="{D5CDD505-2E9C-101B-9397-08002B2CF9AE}" pid="21" name="_ExtendedDescription">
    <vt:lpwstr/>
  </property>
  <property fmtid="{D5CDD505-2E9C-101B-9397-08002B2CF9AE}" pid="22" name="TriggerFlowInfo">
    <vt:lpwstr/>
  </property>
</Properties>
</file>